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1" r:id="rId1"/>
  </p:sldMasterIdLst>
  <p:notesMasterIdLst>
    <p:notesMasterId r:id="rId16"/>
  </p:notesMasterIdLst>
  <p:sldIdLst>
    <p:sldId id="362" r:id="rId2"/>
    <p:sldId id="363" r:id="rId3"/>
    <p:sldId id="365" r:id="rId4"/>
    <p:sldId id="366" r:id="rId5"/>
    <p:sldId id="367" r:id="rId6"/>
    <p:sldId id="368" r:id="rId7"/>
    <p:sldId id="369" r:id="rId8"/>
    <p:sldId id="379" r:id="rId9"/>
    <p:sldId id="382" r:id="rId10"/>
    <p:sldId id="383" r:id="rId11"/>
    <p:sldId id="384" r:id="rId12"/>
    <p:sldId id="385" r:id="rId13"/>
    <p:sldId id="386" r:id="rId14"/>
    <p:sldId id="409" r:id="rId15"/>
  </p:sldIdLst>
  <p:sldSz cx="9144000" cy="6858000" type="screen4x3"/>
  <p:notesSz cx="6858000" cy="9144000"/>
  <p:embeddedFontLst>
    <p:embeddedFont>
      <p:font typeface="Verdana" panose="020B0604030504040204" pitchFamily="34" charset="0"/>
      <p:regular r:id="rId17"/>
      <p:bold r:id="rId18"/>
      <p:italic r:id="rId19"/>
      <p:boldItalic r:id="rId20"/>
    </p:embeddedFont>
  </p:embeddedFontLst>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723C"/>
    <a:srgbClr val="E5661F"/>
    <a:srgbClr val="FFCC00"/>
    <a:srgbClr val="45331B"/>
    <a:srgbClr val="FF3300"/>
    <a:srgbClr val="FA32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autoAdjust="0"/>
    <p:restoredTop sz="92692" autoAdjust="0"/>
  </p:normalViewPr>
  <p:slideViewPr>
    <p:cSldViewPr>
      <p:cViewPr varScale="1">
        <p:scale>
          <a:sx n="65" d="100"/>
          <a:sy n="65" d="100"/>
        </p:scale>
        <p:origin x="1452" y="72"/>
      </p:cViewPr>
      <p:guideLst>
        <p:guide orient="horz" pos="2160"/>
        <p:guide pos="2880"/>
      </p:guideLst>
    </p:cSldViewPr>
  </p:slideViewPr>
  <p:outlineViewPr>
    <p:cViewPr>
      <p:scale>
        <a:sx n="33" d="100"/>
        <a:sy n="33" d="100"/>
      </p:scale>
      <p:origin x="48" y="107544"/>
    </p:cViewPr>
  </p:outlineViewPr>
  <p:notesTextViewPr>
    <p:cViewPr>
      <p:scale>
        <a:sx n="100" d="100"/>
        <a:sy n="100" d="100"/>
      </p:scale>
      <p:origin x="0" y="0"/>
    </p:cViewPr>
  </p:notesTextViewPr>
  <p:sorterViewPr>
    <p:cViewPr>
      <p:scale>
        <a:sx n="100" d="100"/>
        <a:sy n="100" d="100"/>
      </p:scale>
      <p:origin x="0" y="52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l-GR" altLang="el-GR"/>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l-GR" altLang="el-GR"/>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l-GR" altLang="el-GR"/>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FEB4E716-E3DA-44FE-BA29-76CE38EB993A}" type="slidenum">
              <a:rPr lang="el-GR" altLang="el-GR"/>
              <a:pPr/>
              <a:t>‹#›</a:t>
            </a:fld>
            <a:endParaRPr lang="el-GR" altLang="el-GR"/>
          </a:p>
        </p:txBody>
      </p:sp>
    </p:spTree>
    <p:extLst>
      <p:ext uri="{BB962C8B-B14F-4D97-AF65-F5344CB8AC3E}">
        <p14:creationId xmlns:p14="http://schemas.microsoft.com/office/powerpoint/2010/main" val="16910241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1900394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94210" name="Group 2"/>
          <p:cNvGrpSpPr>
            <a:grpSpLocks/>
          </p:cNvGrpSpPr>
          <p:nvPr/>
        </p:nvGrpSpPr>
        <p:grpSpPr bwMode="auto">
          <a:xfrm>
            <a:off x="0" y="0"/>
            <a:ext cx="9148763" cy="6851650"/>
            <a:chOff x="1" y="0"/>
            <a:chExt cx="5763" cy="4316"/>
          </a:xfrm>
        </p:grpSpPr>
        <p:sp>
          <p:nvSpPr>
            <p:cNvPr id="94211"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2"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3"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nvGrpSpPr>
            <p:cNvPr id="94214" name="Group 6"/>
            <p:cNvGrpSpPr>
              <a:grpSpLocks/>
            </p:cNvGrpSpPr>
            <p:nvPr/>
          </p:nvGrpSpPr>
          <p:grpSpPr bwMode="auto">
            <a:xfrm>
              <a:off x="288" y="0"/>
              <a:ext cx="5098" cy="4316"/>
              <a:chOff x="288" y="0"/>
              <a:chExt cx="5098" cy="4316"/>
            </a:xfrm>
          </p:grpSpPr>
          <p:sp>
            <p:nvSpPr>
              <p:cNvPr id="94215"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6"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7"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8"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9"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0"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1"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2"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3"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4"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5"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6"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7"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94228"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9"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0"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1"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2"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3"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4"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5"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6"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37"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38"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94239" name="Group 31"/>
            <p:cNvGrpSpPr>
              <a:grpSpLocks/>
            </p:cNvGrpSpPr>
            <p:nvPr/>
          </p:nvGrpSpPr>
          <p:grpSpPr bwMode="auto">
            <a:xfrm>
              <a:off x="1" y="392"/>
              <a:ext cx="5758" cy="1571"/>
              <a:chOff x="1" y="392"/>
              <a:chExt cx="5758" cy="1571"/>
            </a:xfrm>
          </p:grpSpPr>
          <p:sp>
            <p:nvSpPr>
              <p:cNvPr id="9424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4245"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6"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4247"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el-GR" altLang="el-GR" noProof="0" smtClean="0"/>
              <a:t>Click to edit Master title style</a:t>
            </a:r>
          </a:p>
        </p:txBody>
      </p:sp>
      <p:sp>
        <p:nvSpPr>
          <p:cNvPr id="9424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l-GR" altLang="el-GR" noProof="0" smtClean="0"/>
              <a:t>Click to edit Master subtitle style</a:t>
            </a:r>
          </a:p>
        </p:txBody>
      </p:sp>
      <p:sp>
        <p:nvSpPr>
          <p:cNvPr id="94249" name="Rectangle 41"/>
          <p:cNvSpPr>
            <a:spLocks noGrp="1" noChangeArrowheads="1"/>
          </p:cNvSpPr>
          <p:nvPr>
            <p:ph type="dt" sz="quarter" idx="2"/>
          </p:nvPr>
        </p:nvSpPr>
        <p:spPr/>
        <p:txBody>
          <a:bodyPr/>
          <a:lstStyle>
            <a:lvl1pPr>
              <a:defRPr/>
            </a:lvl1pPr>
          </a:lstStyle>
          <a:p>
            <a:endParaRPr lang="el-GR" altLang="el-GR"/>
          </a:p>
        </p:txBody>
      </p:sp>
      <p:sp>
        <p:nvSpPr>
          <p:cNvPr id="94250" name="Rectangle 42"/>
          <p:cNvSpPr>
            <a:spLocks noGrp="1" noChangeArrowheads="1"/>
          </p:cNvSpPr>
          <p:nvPr>
            <p:ph type="ftr" sz="quarter" idx="3"/>
          </p:nvPr>
        </p:nvSpPr>
        <p:spPr/>
        <p:txBody>
          <a:bodyPr/>
          <a:lstStyle>
            <a:lvl1pPr>
              <a:defRPr/>
            </a:lvl1pPr>
          </a:lstStyle>
          <a:p>
            <a:endParaRPr lang="el-GR" altLang="el-GR"/>
          </a:p>
        </p:txBody>
      </p:sp>
      <p:sp>
        <p:nvSpPr>
          <p:cNvPr id="94251" name="Rectangle 43"/>
          <p:cNvSpPr>
            <a:spLocks noGrp="1" noChangeArrowheads="1"/>
          </p:cNvSpPr>
          <p:nvPr>
            <p:ph type="sldNum" sz="quarter" idx="4"/>
          </p:nvPr>
        </p:nvSpPr>
        <p:spPr/>
        <p:txBody>
          <a:bodyPr/>
          <a:lstStyle>
            <a:lvl1pPr>
              <a:defRPr/>
            </a:lvl1pPr>
          </a:lstStyle>
          <a:p>
            <a:fld id="{A936E378-8A01-42C1-8537-9E25C4498F8B}" type="slidenum">
              <a:rPr lang="el-GR" altLang="el-GR"/>
              <a:pPr/>
              <a:t>‹#›</a:t>
            </a:fld>
            <a:endParaRPr lang="el-GR" altLang="el-G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4247"/>
                                        </p:tgtEl>
                                        <p:attrNameLst>
                                          <p:attrName>style.visibility</p:attrName>
                                        </p:attrNameLst>
                                      </p:cBhvr>
                                      <p:to>
                                        <p:strVal val="visible"/>
                                      </p:to>
                                    </p:set>
                                    <p:animEffect transition="in" filter="fade">
                                      <p:cBhvr>
                                        <p:cTn id="7" dur="2000"/>
                                        <p:tgtEl>
                                          <p:spTgt spid="9424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4248"/>
                                        </p:tgtEl>
                                        <p:attrNameLst>
                                          <p:attrName>style.visibility</p:attrName>
                                        </p:attrNameLst>
                                      </p:cBhvr>
                                      <p:to>
                                        <p:strVal val="visible"/>
                                      </p:to>
                                    </p:set>
                                    <p:animEffect transition="in" filter="fade">
                                      <p:cBhvr>
                                        <p:cTn id="10" dur="2000"/>
                                        <p:tgtEl>
                                          <p:spTgt spid="94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47" grpId="0"/>
      <p:bldP spid="94248" grpId="0">
        <p:tmplLst>
          <p:tmpl>
            <p:tnLst>
              <p:par>
                <p:cTn presetID="10" presetClass="entr" presetSubtype="0" fill="hold" nodeType="withEffect">
                  <p:stCondLst>
                    <p:cond delay="0"/>
                  </p:stCondLst>
                  <p:childTnLst>
                    <p:set>
                      <p:cBhvr>
                        <p:cTn dur="1" fill="hold">
                          <p:stCondLst>
                            <p:cond delay="0"/>
                          </p:stCondLst>
                        </p:cTn>
                        <p:tgtEl>
                          <p:spTgt spid="94248"/>
                        </p:tgtEl>
                        <p:attrNameLst>
                          <p:attrName>style.visibility</p:attrName>
                        </p:attrNameLst>
                      </p:cBhvr>
                      <p:to>
                        <p:strVal val="visible"/>
                      </p:to>
                    </p:set>
                    <p:animEffect transition="in" filter="fade">
                      <p:cBhvr>
                        <p:cTn dur="2000"/>
                        <p:tgtEl>
                          <p:spTgt spid="94248"/>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14E2C9BA-0B5D-4B00-A56D-173C7F4217A1}" type="slidenum">
              <a:rPr lang="el-GR" altLang="el-GR"/>
              <a:pPr/>
              <a:t>‹#›</a:t>
            </a:fld>
            <a:endParaRPr lang="el-GR" altLang="el-GR"/>
          </a:p>
        </p:txBody>
      </p:sp>
    </p:spTree>
    <p:extLst>
      <p:ext uri="{BB962C8B-B14F-4D97-AF65-F5344CB8AC3E}">
        <p14:creationId xmlns:p14="http://schemas.microsoft.com/office/powerpoint/2010/main" val="4274272601"/>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ADDC1598-45E6-41B0-BBFE-549AF489720D}" type="slidenum">
              <a:rPr lang="el-GR" altLang="el-GR"/>
              <a:pPr/>
              <a:t>‹#›</a:t>
            </a:fld>
            <a:endParaRPr lang="el-GR" altLang="el-GR"/>
          </a:p>
        </p:txBody>
      </p:sp>
    </p:spTree>
    <p:extLst>
      <p:ext uri="{BB962C8B-B14F-4D97-AF65-F5344CB8AC3E}">
        <p14:creationId xmlns:p14="http://schemas.microsoft.com/office/powerpoint/2010/main" val="47455562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B15BEA56-7CC8-42D5-8A5A-32F1CDAA4975}" type="slidenum">
              <a:rPr lang="el-GR" altLang="el-GR"/>
              <a:pPr/>
              <a:t>‹#›</a:t>
            </a:fld>
            <a:endParaRPr lang="el-GR" altLang="el-GR"/>
          </a:p>
        </p:txBody>
      </p:sp>
    </p:spTree>
    <p:extLst>
      <p:ext uri="{BB962C8B-B14F-4D97-AF65-F5344CB8AC3E}">
        <p14:creationId xmlns:p14="http://schemas.microsoft.com/office/powerpoint/2010/main" val="21217306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F9112512-E934-4130-810E-08CBC0E5A737}" type="slidenum">
              <a:rPr lang="el-GR" altLang="el-GR"/>
              <a:pPr/>
              <a:t>‹#›</a:t>
            </a:fld>
            <a:endParaRPr lang="el-GR" altLang="el-GR"/>
          </a:p>
        </p:txBody>
      </p:sp>
    </p:spTree>
    <p:extLst>
      <p:ext uri="{BB962C8B-B14F-4D97-AF65-F5344CB8AC3E}">
        <p14:creationId xmlns:p14="http://schemas.microsoft.com/office/powerpoint/2010/main" val="346091854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FF55B226-9C89-48B6-B3B7-0B317C8E6DD7}" type="slidenum">
              <a:rPr lang="el-GR" altLang="el-GR"/>
              <a:pPr/>
              <a:t>‹#›</a:t>
            </a:fld>
            <a:endParaRPr lang="el-GR" altLang="el-GR"/>
          </a:p>
        </p:txBody>
      </p:sp>
    </p:spTree>
    <p:extLst>
      <p:ext uri="{BB962C8B-B14F-4D97-AF65-F5344CB8AC3E}">
        <p14:creationId xmlns:p14="http://schemas.microsoft.com/office/powerpoint/2010/main" val="1279464373"/>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lvl1pPr>
              <a:defRPr/>
            </a:lvl1pPr>
          </a:lstStyle>
          <a:p>
            <a:endParaRPr lang="el-GR" altLang="el-GR"/>
          </a:p>
        </p:txBody>
      </p:sp>
      <p:sp>
        <p:nvSpPr>
          <p:cNvPr id="8" name="Footer Placeholder 7"/>
          <p:cNvSpPr>
            <a:spLocks noGrp="1"/>
          </p:cNvSpPr>
          <p:nvPr>
            <p:ph type="ftr" sz="quarter" idx="11"/>
          </p:nvPr>
        </p:nvSpPr>
        <p:spPr/>
        <p:txBody>
          <a:bodyPr/>
          <a:lstStyle>
            <a:lvl1pPr>
              <a:defRPr/>
            </a:lvl1pPr>
          </a:lstStyle>
          <a:p>
            <a:endParaRPr lang="el-GR" altLang="el-GR"/>
          </a:p>
        </p:txBody>
      </p:sp>
      <p:sp>
        <p:nvSpPr>
          <p:cNvPr id="9" name="Slide Number Placeholder 8"/>
          <p:cNvSpPr>
            <a:spLocks noGrp="1"/>
          </p:cNvSpPr>
          <p:nvPr>
            <p:ph type="sldNum" sz="quarter" idx="12"/>
          </p:nvPr>
        </p:nvSpPr>
        <p:spPr/>
        <p:txBody>
          <a:bodyPr/>
          <a:lstStyle>
            <a:lvl1pPr>
              <a:defRPr/>
            </a:lvl1pPr>
          </a:lstStyle>
          <a:p>
            <a:fld id="{8DFE1652-8915-4CA0-9CE9-45D170FDEFB2}" type="slidenum">
              <a:rPr lang="el-GR" altLang="el-GR"/>
              <a:pPr/>
              <a:t>‹#›</a:t>
            </a:fld>
            <a:endParaRPr lang="el-GR" altLang="el-GR"/>
          </a:p>
        </p:txBody>
      </p:sp>
    </p:spTree>
    <p:extLst>
      <p:ext uri="{BB962C8B-B14F-4D97-AF65-F5344CB8AC3E}">
        <p14:creationId xmlns:p14="http://schemas.microsoft.com/office/powerpoint/2010/main" val="1721090625"/>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lvl1pPr>
              <a:defRPr/>
            </a:lvl1pPr>
          </a:lstStyle>
          <a:p>
            <a:endParaRPr lang="el-GR" altLang="el-GR"/>
          </a:p>
        </p:txBody>
      </p:sp>
      <p:sp>
        <p:nvSpPr>
          <p:cNvPr id="4" name="Footer Placeholder 3"/>
          <p:cNvSpPr>
            <a:spLocks noGrp="1"/>
          </p:cNvSpPr>
          <p:nvPr>
            <p:ph type="ftr" sz="quarter" idx="11"/>
          </p:nvPr>
        </p:nvSpPr>
        <p:spPr/>
        <p:txBody>
          <a:bodyPr/>
          <a:lstStyle>
            <a:lvl1pPr>
              <a:defRPr/>
            </a:lvl1pPr>
          </a:lstStyle>
          <a:p>
            <a:endParaRPr lang="el-GR" altLang="el-GR"/>
          </a:p>
        </p:txBody>
      </p:sp>
      <p:sp>
        <p:nvSpPr>
          <p:cNvPr id="5" name="Slide Number Placeholder 4"/>
          <p:cNvSpPr>
            <a:spLocks noGrp="1"/>
          </p:cNvSpPr>
          <p:nvPr>
            <p:ph type="sldNum" sz="quarter" idx="12"/>
          </p:nvPr>
        </p:nvSpPr>
        <p:spPr/>
        <p:txBody>
          <a:bodyPr/>
          <a:lstStyle>
            <a:lvl1pPr>
              <a:defRPr/>
            </a:lvl1pPr>
          </a:lstStyle>
          <a:p>
            <a:fld id="{6A050098-F787-4B1F-A424-969B79193B0A}" type="slidenum">
              <a:rPr lang="el-GR" altLang="el-GR"/>
              <a:pPr/>
              <a:t>‹#›</a:t>
            </a:fld>
            <a:endParaRPr lang="el-GR" altLang="el-GR"/>
          </a:p>
        </p:txBody>
      </p:sp>
    </p:spTree>
    <p:extLst>
      <p:ext uri="{BB962C8B-B14F-4D97-AF65-F5344CB8AC3E}">
        <p14:creationId xmlns:p14="http://schemas.microsoft.com/office/powerpoint/2010/main" val="395532189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l-GR" altLang="el-GR"/>
          </a:p>
        </p:txBody>
      </p:sp>
      <p:sp>
        <p:nvSpPr>
          <p:cNvPr id="3" name="Footer Placeholder 2"/>
          <p:cNvSpPr>
            <a:spLocks noGrp="1"/>
          </p:cNvSpPr>
          <p:nvPr>
            <p:ph type="ftr" sz="quarter" idx="11"/>
          </p:nvPr>
        </p:nvSpPr>
        <p:spPr/>
        <p:txBody>
          <a:bodyPr/>
          <a:lstStyle>
            <a:lvl1pPr>
              <a:defRPr/>
            </a:lvl1pPr>
          </a:lstStyle>
          <a:p>
            <a:endParaRPr lang="el-GR" altLang="el-GR"/>
          </a:p>
        </p:txBody>
      </p:sp>
      <p:sp>
        <p:nvSpPr>
          <p:cNvPr id="4" name="Slide Number Placeholder 3"/>
          <p:cNvSpPr>
            <a:spLocks noGrp="1"/>
          </p:cNvSpPr>
          <p:nvPr>
            <p:ph type="sldNum" sz="quarter" idx="12"/>
          </p:nvPr>
        </p:nvSpPr>
        <p:spPr/>
        <p:txBody>
          <a:bodyPr/>
          <a:lstStyle>
            <a:lvl1pPr>
              <a:defRPr/>
            </a:lvl1pPr>
          </a:lstStyle>
          <a:p>
            <a:fld id="{5376C56A-1E36-48FD-B601-C3F4D8830853}" type="slidenum">
              <a:rPr lang="el-GR" altLang="el-GR"/>
              <a:pPr/>
              <a:t>‹#›</a:t>
            </a:fld>
            <a:endParaRPr lang="el-GR" altLang="el-GR"/>
          </a:p>
        </p:txBody>
      </p:sp>
    </p:spTree>
    <p:extLst>
      <p:ext uri="{BB962C8B-B14F-4D97-AF65-F5344CB8AC3E}">
        <p14:creationId xmlns:p14="http://schemas.microsoft.com/office/powerpoint/2010/main" val="265526456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D4FF9921-4A87-44A8-ABA7-420BB42B634D}" type="slidenum">
              <a:rPr lang="el-GR" altLang="el-GR"/>
              <a:pPr/>
              <a:t>‹#›</a:t>
            </a:fld>
            <a:endParaRPr lang="el-GR" altLang="el-GR"/>
          </a:p>
        </p:txBody>
      </p:sp>
    </p:spTree>
    <p:extLst>
      <p:ext uri="{BB962C8B-B14F-4D97-AF65-F5344CB8AC3E}">
        <p14:creationId xmlns:p14="http://schemas.microsoft.com/office/powerpoint/2010/main" val="3389683181"/>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8D5BF467-268A-46F4-8107-74A775829A55}" type="slidenum">
              <a:rPr lang="el-GR" altLang="el-GR"/>
              <a:pPr/>
              <a:t>‹#›</a:t>
            </a:fld>
            <a:endParaRPr lang="el-GR" altLang="el-GR"/>
          </a:p>
        </p:txBody>
      </p:sp>
    </p:spTree>
    <p:extLst>
      <p:ext uri="{BB962C8B-B14F-4D97-AF65-F5344CB8AC3E}">
        <p14:creationId xmlns:p14="http://schemas.microsoft.com/office/powerpoint/2010/main" val="744837484"/>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93186" name="Group 2"/>
          <p:cNvGrpSpPr>
            <a:grpSpLocks/>
          </p:cNvGrpSpPr>
          <p:nvPr/>
        </p:nvGrpSpPr>
        <p:grpSpPr bwMode="auto">
          <a:xfrm>
            <a:off x="1588" y="0"/>
            <a:ext cx="9148762" cy="6851650"/>
            <a:chOff x="1" y="0"/>
            <a:chExt cx="5763" cy="4316"/>
          </a:xfrm>
        </p:grpSpPr>
        <p:sp>
          <p:nvSpPr>
            <p:cNvPr id="93187"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88"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89"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nvGrpSpPr>
            <p:cNvPr id="93190" name="Group 6"/>
            <p:cNvGrpSpPr>
              <a:grpSpLocks/>
            </p:cNvGrpSpPr>
            <p:nvPr/>
          </p:nvGrpSpPr>
          <p:grpSpPr bwMode="auto">
            <a:xfrm>
              <a:off x="288" y="0"/>
              <a:ext cx="5098" cy="4316"/>
              <a:chOff x="288" y="0"/>
              <a:chExt cx="5098" cy="4316"/>
            </a:xfrm>
          </p:grpSpPr>
          <p:sp>
            <p:nvSpPr>
              <p:cNvPr id="93191"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2"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3"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4"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5"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6"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7"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8"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9"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0"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1"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2"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3"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93204"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5"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6"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7"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8"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9"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0"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1"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2"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3"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4"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93215" name="Group 31"/>
            <p:cNvGrpSpPr>
              <a:grpSpLocks/>
            </p:cNvGrpSpPr>
            <p:nvPr/>
          </p:nvGrpSpPr>
          <p:grpSpPr bwMode="auto">
            <a:xfrm>
              <a:off x="1" y="392"/>
              <a:ext cx="5758" cy="1571"/>
              <a:chOff x="1" y="392"/>
              <a:chExt cx="5758" cy="1571"/>
            </a:xfrm>
          </p:grpSpPr>
          <p:sp>
            <p:nvSpPr>
              <p:cNvPr id="9321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2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3221"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22"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3223"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l-GR" altLang="el-GR" smtClean="0"/>
              <a:t>Click to edit Master title style</a:t>
            </a:r>
          </a:p>
        </p:txBody>
      </p:sp>
      <p:sp>
        <p:nvSpPr>
          <p:cNvPr id="93224"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l-GR" altLang="el-GR"/>
          </a:p>
        </p:txBody>
      </p:sp>
      <p:sp>
        <p:nvSpPr>
          <p:cNvPr id="93225"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l-GR" altLang="el-GR"/>
          </a:p>
        </p:txBody>
      </p:sp>
      <p:sp>
        <p:nvSpPr>
          <p:cNvPr id="93226"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0367D86C-2142-494D-A1EF-5A4874A17FA6}" type="slidenum">
              <a:rPr lang="el-GR" altLang="el-GR"/>
              <a:pPr/>
              <a:t>‹#›</a:t>
            </a:fld>
            <a:endParaRPr lang="el-GR" altLang="el-GR"/>
          </a:p>
        </p:txBody>
      </p:sp>
      <p:sp>
        <p:nvSpPr>
          <p:cNvPr id="93227"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Tree>
  </p:cSld>
  <p:clrMap bg1="dk2" tx1="lt1" bg2="dk1"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3223"/>
                                        </p:tgtEl>
                                        <p:attrNameLst>
                                          <p:attrName>style.visibility</p:attrName>
                                        </p:attrNameLst>
                                      </p:cBhvr>
                                      <p:to>
                                        <p:strVal val="visible"/>
                                      </p:to>
                                    </p:set>
                                    <p:animEffect transition="in" filter="fade">
                                      <p:cBhvr>
                                        <p:cTn id="7" dur="2000"/>
                                        <p:tgtEl>
                                          <p:spTgt spid="932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3227"/>
                                        </p:tgtEl>
                                        <p:attrNameLst>
                                          <p:attrName>style.visibility</p:attrName>
                                        </p:attrNameLst>
                                      </p:cBhvr>
                                      <p:to>
                                        <p:strVal val="visible"/>
                                      </p:to>
                                    </p:set>
                                    <p:animEffect transition="in" filter="fade">
                                      <p:cBhvr>
                                        <p:cTn id="10" dur="2000"/>
                                        <p:tgtEl>
                                          <p:spTgt spid="93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223" grpId="0"/>
      <p:bldP spid="93227" grpId="0">
        <p:tmplLst>
          <p:tmpl>
            <p:tnLst>
              <p:par>
                <p:cTn presetID="10" presetClass="entr" presetSubtype="0" fill="hold" nodeType="withEffect">
                  <p:stCondLst>
                    <p:cond delay="0"/>
                  </p:stCondLst>
                  <p:childTnLst>
                    <p:set>
                      <p:cBhvr>
                        <p:cTn dur="1" fill="hold">
                          <p:stCondLst>
                            <p:cond delay="0"/>
                          </p:stCondLst>
                        </p:cTn>
                        <p:tgtEl>
                          <p:spTgt spid="93227"/>
                        </p:tgtEl>
                        <p:attrNameLst>
                          <p:attrName>style.visibility</p:attrName>
                        </p:attrNameLst>
                      </p:cBhvr>
                      <p:to>
                        <p:strVal val="visible"/>
                      </p:to>
                    </p:set>
                    <p:animEffect transition="in" filter="fade">
                      <p:cBhvr>
                        <p:cTn dur="2000"/>
                        <p:tgtEl>
                          <p:spTgt spid="93227"/>
                        </p:tgtEl>
                      </p:cBhvr>
                    </p:animEffect>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2656"/>
            <a:ext cx="8856984" cy="1152128"/>
          </a:xfrm>
        </p:spPr>
        <p:txBody>
          <a:bodyPr/>
          <a:lstStyle/>
          <a:p>
            <a:r>
              <a:rPr lang="el-GR" sz="4000" dirty="0" smtClean="0"/>
              <a:t>ΔΙΕΘΝΕΙΣ ΚΑΙ ΕΥΡΩΠΑΪΚΕΣ ΔΙΑΤΑΞΕΙΣ ΓΙΑ ΤΗΝ ΕΡΓΑΣΙΑ</a:t>
            </a:r>
            <a:endParaRPr lang="el-GR" sz="4000" dirty="0"/>
          </a:p>
        </p:txBody>
      </p:sp>
      <p:sp>
        <p:nvSpPr>
          <p:cNvPr id="3" name="Content Placeholder 2"/>
          <p:cNvSpPr>
            <a:spLocks noGrp="1"/>
          </p:cNvSpPr>
          <p:nvPr>
            <p:ph idx="1"/>
          </p:nvPr>
        </p:nvSpPr>
        <p:spPr>
          <a:xfrm>
            <a:off x="107504" y="1772816"/>
            <a:ext cx="8856984" cy="4968552"/>
          </a:xfrm>
        </p:spPr>
        <p:txBody>
          <a:bodyPr/>
          <a:lstStyle/>
          <a:p>
            <a:pPr marL="0" indent="0">
              <a:lnSpc>
                <a:spcPts val="3600"/>
              </a:lnSpc>
              <a:spcBef>
                <a:spcPts val="0"/>
              </a:spcBef>
              <a:buNone/>
            </a:pPr>
            <a:r>
              <a:rPr lang="el-GR" sz="2800" dirty="0">
                <a:effectLst>
                  <a:outerShdw blurRad="38100" dist="38100" dir="2700000" algn="tl">
                    <a:srgbClr val="000000">
                      <a:alpha val="43137"/>
                    </a:srgbClr>
                  </a:outerShdw>
                </a:effectLst>
              </a:rPr>
              <a:t>Ο</a:t>
            </a:r>
            <a:r>
              <a:rPr lang="el-GR" sz="2800" dirty="0" smtClean="0">
                <a:effectLst>
                  <a:outerShdw blurRad="38100" dist="38100" dir="2700000" algn="tl">
                    <a:srgbClr val="000000">
                      <a:alpha val="43137"/>
                    </a:srgbClr>
                  </a:outerShdw>
                </a:effectLst>
              </a:rPr>
              <a:t>ι </a:t>
            </a:r>
            <a:r>
              <a:rPr lang="el-GR" sz="2800" dirty="0">
                <a:effectLst>
                  <a:outerShdw blurRad="38100" dist="38100" dir="2700000" algn="tl">
                    <a:srgbClr val="000000">
                      <a:alpha val="43137"/>
                    </a:srgbClr>
                  </a:outerShdw>
                </a:effectLst>
              </a:rPr>
              <a:t>γενικά παραδεδεγμένοι κανόνες του διεθνούς δικαίου, καθώς και οι διεθνείς συμβάσεις, από την επικύρωσή τους με νόμο και τη θέση τους σε ισχύ σύμφωνα με τους όρους καθεμιάς, αποτελούν </a:t>
            </a:r>
            <a:r>
              <a:rPr lang="el-GR" sz="2800" dirty="0">
                <a:solidFill>
                  <a:srgbClr val="FFCC00"/>
                </a:solidFill>
                <a:effectLst>
                  <a:outerShdw blurRad="38100" dist="38100" dir="2700000" algn="tl">
                    <a:srgbClr val="000000">
                      <a:alpha val="43137"/>
                    </a:srgbClr>
                  </a:outerShdw>
                </a:effectLst>
              </a:rPr>
              <a:t>αναπόσπαστο μέρος του εσωτερικού ελληνικού δικαίου</a:t>
            </a:r>
            <a:r>
              <a:rPr lang="el-GR" sz="2800" dirty="0">
                <a:effectLst>
                  <a:outerShdw blurRad="38100" dist="38100" dir="2700000" algn="tl">
                    <a:srgbClr val="000000">
                      <a:alpha val="43137"/>
                    </a:srgbClr>
                  </a:outerShdw>
                </a:effectLst>
              </a:rPr>
              <a:t> και </a:t>
            </a:r>
            <a:r>
              <a:rPr lang="el-GR" sz="2800" dirty="0">
                <a:solidFill>
                  <a:srgbClr val="FFCC00"/>
                </a:solidFill>
                <a:effectLst>
                  <a:outerShdw blurRad="38100" dist="38100" dir="2700000" algn="tl">
                    <a:srgbClr val="000000">
                      <a:alpha val="43137"/>
                    </a:srgbClr>
                  </a:outerShdw>
                </a:effectLst>
              </a:rPr>
              <a:t>υπερισχύουν</a:t>
            </a:r>
            <a:r>
              <a:rPr lang="el-GR" sz="2800" dirty="0">
                <a:effectLst>
                  <a:outerShdw blurRad="38100" dist="38100" dir="2700000" algn="tl">
                    <a:srgbClr val="000000">
                      <a:alpha val="43137"/>
                    </a:srgbClr>
                  </a:outerShdw>
                </a:effectLst>
              </a:rPr>
              <a:t> κάθε άλλης αντίθετης διάταξης νόμου</a:t>
            </a:r>
            <a:endParaRPr lang="el-GR" sz="2800"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53546203"/>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88640"/>
            <a:ext cx="8785101" cy="1080120"/>
          </a:xfrm>
        </p:spPr>
        <p:txBody>
          <a:bodyPr/>
          <a:lstStyle/>
          <a:p>
            <a:r>
              <a:rPr lang="el-GR" altLang="el-GR" sz="3600" dirty="0" smtClean="0"/>
              <a:t>ΕΛΕΥΘΕΡΗ ΚΥΚΛΟΦΟΡΙΑ – ΔΙΑΜΟΝΗ - ΕΓΚΑΤΑΣΤΑΣΗ</a:t>
            </a:r>
            <a:endParaRPr lang="el-GR" altLang="el-GR" sz="3600" dirty="0"/>
          </a:p>
        </p:txBody>
      </p:sp>
      <p:sp>
        <p:nvSpPr>
          <p:cNvPr id="16387" name="Rectangle 3"/>
          <p:cNvSpPr>
            <a:spLocks noGrp="1" noChangeArrowheads="1"/>
          </p:cNvSpPr>
          <p:nvPr>
            <p:ph type="subTitle" idx="1"/>
          </p:nvPr>
        </p:nvSpPr>
        <p:spPr>
          <a:xfrm>
            <a:off x="179512" y="1268760"/>
            <a:ext cx="8768987" cy="5328592"/>
          </a:xfrm>
        </p:spPr>
        <p:txBody>
          <a:bodyPr/>
          <a:lstStyle/>
          <a:p>
            <a:pPr marL="342900" indent="-342900" algn="l">
              <a:lnSpc>
                <a:spcPts val="2700"/>
              </a:lnSpc>
              <a:spcBef>
                <a:spcPts val="0"/>
              </a:spcBef>
              <a:buSzPct val="100000"/>
              <a:buFont typeface="Wingdings" pitchFamily="2" charset="2"/>
              <a:buChar char="§"/>
            </a:pPr>
            <a:r>
              <a:rPr lang="el-GR" sz="2400" dirty="0">
                <a:effectLst>
                  <a:outerShdw blurRad="38100" dist="38100" dir="2700000" algn="tl">
                    <a:srgbClr val="000000">
                      <a:alpha val="43137"/>
                    </a:srgbClr>
                  </a:outerShdw>
                </a:effectLst>
              </a:rPr>
              <a:t>Ό</a:t>
            </a:r>
            <a:r>
              <a:rPr lang="el-GR" sz="2400" dirty="0" smtClean="0">
                <a:effectLst>
                  <a:outerShdw blurRad="38100" dist="38100" dir="2700000" algn="tl">
                    <a:srgbClr val="000000">
                      <a:alpha val="43137"/>
                    </a:srgbClr>
                  </a:outerShdw>
                </a:effectLst>
              </a:rPr>
              <a:t>λα </a:t>
            </a:r>
            <a:r>
              <a:rPr lang="el-GR" sz="2400" dirty="0">
                <a:effectLst>
                  <a:outerShdw blurRad="38100" dist="38100" dir="2700000" algn="tl">
                    <a:srgbClr val="000000">
                      <a:alpha val="43137"/>
                    </a:srgbClr>
                  </a:outerShdw>
                </a:effectLst>
              </a:rPr>
              <a:t>τα κράτη έχουν κατά το Διεθνές Δίκαιο το </a:t>
            </a:r>
            <a:r>
              <a:rPr lang="el-GR" sz="2400" dirty="0">
                <a:solidFill>
                  <a:srgbClr val="FFCC00"/>
                </a:solidFill>
                <a:effectLst>
                  <a:outerShdw blurRad="38100" dist="38100" dir="2700000" algn="tl">
                    <a:srgbClr val="000000">
                      <a:alpha val="43137"/>
                    </a:srgbClr>
                  </a:outerShdw>
                </a:effectLst>
              </a:rPr>
              <a:t>αποκλειστικό δικαίωμα στον έλεγχο </a:t>
            </a:r>
            <a:r>
              <a:rPr lang="el-GR" sz="2400" dirty="0">
                <a:effectLst>
                  <a:outerShdw blurRad="38100" dist="38100" dir="2700000" algn="tl">
                    <a:srgbClr val="000000">
                      <a:alpha val="43137"/>
                    </a:srgbClr>
                  </a:outerShdw>
                </a:effectLst>
              </a:rPr>
              <a:t>της εισόδου των </a:t>
            </a:r>
            <a:r>
              <a:rPr lang="el-GR" sz="2400" dirty="0">
                <a:solidFill>
                  <a:srgbClr val="FFCC00"/>
                </a:solidFill>
                <a:effectLst>
                  <a:outerShdw blurRad="38100" dist="38100" dir="2700000" algn="tl">
                    <a:srgbClr val="000000">
                      <a:alpha val="43137"/>
                    </a:srgbClr>
                  </a:outerShdw>
                </a:effectLst>
              </a:rPr>
              <a:t>αλλοδαπών</a:t>
            </a:r>
            <a:r>
              <a:rPr lang="el-GR" sz="2400" dirty="0">
                <a:effectLst>
                  <a:outerShdw blurRad="38100" dist="38100" dir="2700000" algn="tl">
                    <a:srgbClr val="000000">
                      <a:alpha val="43137"/>
                    </a:srgbClr>
                  </a:outerShdw>
                </a:effectLst>
              </a:rPr>
              <a:t>, αθλητών ή μη, στη χώρα </a:t>
            </a:r>
            <a:r>
              <a:rPr lang="el-GR" sz="2400" dirty="0" smtClean="0">
                <a:effectLst>
                  <a:outerShdw blurRad="38100" dist="38100" dir="2700000" algn="tl">
                    <a:srgbClr val="000000">
                      <a:alpha val="43137"/>
                    </a:srgbClr>
                  </a:outerShdw>
                </a:effectLst>
              </a:rPr>
              <a:t>τους, το οποίο ασκούν </a:t>
            </a:r>
            <a:r>
              <a:rPr lang="el-GR" sz="2400" dirty="0">
                <a:effectLst>
                  <a:outerShdw blurRad="38100" dist="38100" dir="2700000" algn="tl">
                    <a:srgbClr val="000000">
                      <a:alpha val="43137"/>
                    </a:srgbClr>
                  </a:outerShdw>
                </a:effectLst>
              </a:rPr>
              <a:t>με πολύ μεγάλη προσοχή, όταν οι αλλοδαποί, </a:t>
            </a:r>
            <a:r>
              <a:rPr lang="el-GR" sz="2400" dirty="0" smtClean="0">
                <a:effectLst>
                  <a:outerShdw blurRad="38100" dist="38100" dir="2700000" algn="tl">
                    <a:srgbClr val="000000">
                      <a:alpha val="43137"/>
                    </a:srgbClr>
                  </a:outerShdw>
                </a:effectLst>
              </a:rPr>
              <a:t>που εισέρχονται </a:t>
            </a:r>
            <a:r>
              <a:rPr lang="el-GR" sz="2400" dirty="0">
                <a:effectLst>
                  <a:outerShdw blurRad="38100" dist="38100" dir="2700000" algn="tl">
                    <a:srgbClr val="000000">
                      <a:alpha val="43137"/>
                    </a:srgbClr>
                  </a:outerShdw>
                </a:effectLst>
              </a:rPr>
              <a:t>σε κάποια </a:t>
            </a:r>
            <a:r>
              <a:rPr lang="el-GR" sz="2400" dirty="0" smtClean="0">
                <a:effectLst>
                  <a:outerShdw blurRad="38100" dist="38100" dir="2700000" algn="tl">
                    <a:srgbClr val="000000">
                      <a:alpha val="43137"/>
                    </a:srgbClr>
                  </a:outerShdw>
                </a:effectLst>
              </a:rPr>
              <a:t>χώρα, </a:t>
            </a:r>
            <a:r>
              <a:rPr lang="el-GR" sz="2400" dirty="0">
                <a:effectLst>
                  <a:outerShdw blurRad="38100" dist="38100" dir="2700000" algn="tl">
                    <a:srgbClr val="000000">
                      <a:alpha val="43137"/>
                    </a:srgbClr>
                  </a:outerShdw>
                </a:effectLst>
              </a:rPr>
              <a:t>έχουν την πρόθεση </a:t>
            </a:r>
            <a:r>
              <a:rPr lang="el-GR" sz="2400" dirty="0" smtClean="0">
                <a:effectLst>
                  <a:outerShdw blurRad="38100" dist="38100" dir="2700000" algn="tl">
                    <a:srgbClr val="000000">
                      <a:alpha val="43137"/>
                    </a:srgbClr>
                  </a:outerShdw>
                </a:effectLst>
              </a:rPr>
              <a:t>να </a:t>
            </a:r>
            <a:r>
              <a:rPr lang="el-GR" sz="2400" dirty="0">
                <a:effectLst>
                  <a:outerShdw blurRad="38100" dist="38100" dir="2700000" algn="tl">
                    <a:srgbClr val="000000">
                      <a:alpha val="43137"/>
                    </a:srgbClr>
                  </a:outerShdw>
                </a:effectLst>
              </a:rPr>
              <a:t>ενταχθούν στην εργασιακή </a:t>
            </a:r>
            <a:r>
              <a:rPr lang="el-GR" sz="2400" dirty="0" smtClean="0">
                <a:effectLst>
                  <a:outerShdw blurRad="38100" dist="38100" dir="2700000" algn="tl">
                    <a:srgbClr val="000000">
                      <a:alpha val="43137"/>
                    </a:srgbClr>
                  </a:outerShdw>
                </a:effectLst>
              </a:rPr>
              <a:t>αγορά</a:t>
            </a:r>
          </a:p>
          <a:p>
            <a:pPr marL="342900" indent="-342900" algn="l">
              <a:lnSpc>
                <a:spcPts val="2700"/>
              </a:lnSpc>
              <a:spcBef>
                <a:spcPts val="0"/>
              </a:spcBef>
              <a:buSzPct val="100000"/>
              <a:buFont typeface="Wingdings" pitchFamily="2" charset="2"/>
              <a:buChar char="§"/>
            </a:pPr>
            <a:r>
              <a:rPr lang="el-GR" sz="2400" dirty="0" smtClean="0">
                <a:effectLst>
                  <a:outerShdw blurRad="38100" dist="38100" dir="2700000" algn="tl">
                    <a:srgbClr val="000000">
                      <a:alpha val="43137"/>
                    </a:srgbClr>
                  </a:outerShdw>
                </a:effectLst>
              </a:rPr>
              <a:t>Επιτρέπεται </a:t>
            </a:r>
            <a:r>
              <a:rPr lang="el-GR" sz="2400" dirty="0">
                <a:effectLst>
                  <a:outerShdw blurRad="38100" dist="38100" dir="2700000" algn="tl">
                    <a:srgbClr val="000000">
                      <a:alpha val="43137"/>
                    </a:srgbClr>
                  </a:outerShdw>
                </a:effectLst>
              </a:rPr>
              <a:t>στα κράτη μέλη να </a:t>
            </a:r>
            <a:r>
              <a:rPr lang="el-GR" sz="2400" dirty="0" smtClean="0">
                <a:effectLst>
                  <a:outerShdw blurRad="38100" dist="38100" dir="2700000" algn="tl">
                    <a:srgbClr val="000000">
                      <a:alpha val="43137"/>
                    </a:srgbClr>
                  </a:outerShdw>
                </a:effectLst>
              </a:rPr>
              <a:t>λαμβάνουν </a:t>
            </a:r>
            <a:r>
              <a:rPr lang="el-GR" sz="2400" dirty="0" smtClean="0">
                <a:solidFill>
                  <a:srgbClr val="FFCC00"/>
                </a:solidFill>
                <a:effectLst>
                  <a:outerShdw blurRad="38100" dist="38100" dir="2700000" algn="tl">
                    <a:srgbClr val="000000">
                      <a:alpha val="43137"/>
                    </a:srgbClr>
                  </a:outerShdw>
                </a:effectLst>
              </a:rPr>
              <a:t>μέτρα</a:t>
            </a:r>
            <a:r>
              <a:rPr lang="el-GR" sz="2400" dirty="0" smtClean="0">
                <a:effectLst>
                  <a:outerShdw blurRad="38100" dist="38100" dir="2700000" algn="tl">
                    <a:srgbClr val="000000">
                      <a:alpha val="43137"/>
                    </a:srgbClr>
                  </a:outerShdw>
                </a:effectLst>
              </a:rPr>
              <a:t> ως προς την κυκλοφορία των εργαζομένων, </a:t>
            </a:r>
            <a:r>
              <a:rPr lang="el-GR" sz="2400" dirty="0">
                <a:effectLst>
                  <a:outerShdw blurRad="38100" dist="38100" dir="2700000" algn="tl">
                    <a:srgbClr val="000000">
                      <a:alpha val="43137"/>
                    </a:srgbClr>
                  </a:outerShdw>
                </a:effectLst>
              </a:rPr>
              <a:t>έναντι των </a:t>
            </a:r>
            <a:r>
              <a:rPr lang="el-GR" sz="2400" dirty="0">
                <a:solidFill>
                  <a:srgbClr val="FFCC00"/>
                </a:solidFill>
                <a:effectLst>
                  <a:outerShdw blurRad="38100" dist="38100" dir="2700000" algn="tl">
                    <a:srgbClr val="000000">
                      <a:alpha val="43137"/>
                    </a:srgbClr>
                  </a:outerShdw>
                </a:effectLst>
              </a:rPr>
              <a:t>υπηκόων άλλων κρατών μελών</a:t>
            </a:r>
            <a:r>
              <a:rPr lang="el-GR" sz="2400" dirty="0">
                <a:effectLst>
                  <a:outerShdw blurRad="38100" dist="38100" dir="2700000" algn="tl">
                    <a:srgbClr val="000000">
                      <a:alpha val="43137"/>
                    </a:srgbClr>
                  </a:outerShdw>
                </a:effectLst>
              </a:rPr>
              <a:t>, ιδίως για λόγους που δικαιολογούνται από τη </a:t>
            </a:r>
            <a:r>
              <a:rPr lang="el-GR" sz="2400" dirty="0">
                <a:solidFill>
                  <a:srgbClr val="FFCC00"/>
                </a:solidFill>
                <a:effectLst>
                  <a:outerShdw blurRad="38100" dist="38100" dir="2700000" algn="tl">
                    <a:srgbClr val="000000">
                      <a:alpha val="43137"/>
                    </a:srgbClr>
                  </a:outerShdw>
                </a:effectLst>
              </a:rPr>
              <a:t>δημόσια </a:t>
            </a:r>
            <a:r>
              <a:rPr lang="el-GR" sz="2400" dirty="0" smtClean="0">
                <a:solidFill>
                  <a:srgbClr val="FFCC00"/>
                </a:solidFill>
                <a:effectLst>
                  <a:outerShdw blurRad="38100" dist="38100" dir="2700000" algn="tl">
                    <a:srgbClr val="000000">
                      <a:alpha val="43137"/>
                    </a:srgbClr>
                  </a:outerShdw>
                </a:effectLst>
              </a:rPr>
              <a:t>τάξη</a:t>
            </a:r>
          </a:p>
          <a:p>
            <a:pPr marL="342900" indent="-342900" algn="l">
              <a:lnSpc>
                <a:spcPts val="2700"/>
              </a:lnSpc>
              <a:spcBef>
                <a:spcPts val="0"/>
              </a:spcBef>
              <a:buSzPct val="100000"/>
              <a:buFont typeface="Wingdings" pitchFamily="2" charset="2"/>
              <a:buChar char="§"/>
            </a:pPr>
            <a:r>
              <a:rPr lang="el-GR" sz="2400" dirty="0" smtClean="0">
                <a:effectLst>
                  <a:outerShdw blurRad="38100" dist="38100" dir="2700000" algn="tl">
                    <a:srgbClr val="000000">
                      <a:alpha val="43137"/>
                    </a:srgbClr>
                  </a:outerShdw>
                </a:effectLst>
              </a:rPr>
              <a:t>Το </a:t>
            </a:r>
            <a:r>
              <a:rPr lang="el-GR" sz="2400" dirty="0">
                <a:effectLst>
                  <a:outerShdw blurRad="38100" dist="38100" dir="2700000" algn="tl">
                    <a:srgbClr val="000000">
                      <a:alpha val="43137"/>
                    </a:srgbClr>
                  </a:outerShdw>
                </a:effectLst>
              </a:rPr>
              <a:t>δικαίωμα των υπηκόων κράτους μέλους να εισέρχονται στο έδαφος άλλου κράτους μέλους και </a:t>
            </a:r>
            <a:r>
              <a:rPr lang="el-GR" sz="2400" dirty="0" smtClean="0">
                <a:effectLst>
                  <a:outerShdw blurRad="38100" dist="38100" dir="2700000" algn="tl">
                    <a:srgbClr val="000000">
                      <a:alpha val="43137"/>
                    </a:srgbClr>
                  </a:outerShdw>
                </a:effectLst>
              </a:rPr>
              <a:t>να </a:t>
            </a:r>
            <a:r>
              <a:rPr lang="el-GR" sz="2400" dirty="0">
                <a:solidFill>
                  <a:srgbClr val="FFCC00"/>
                </a:solidFill>
                <a:effectLst>
                  <a:outerShdw blurRad="38100" dist="38100" dir="2700000" algn="tl">
                    <a:srgbClr val="000000">
                      <a:alpha val="43137"/>
                    </a:srgbClr>
                  </a:outerShdw>
                </a:effectLst>
              </a:rPr>
              <a:t>διαμένουν</a:t>
            </a:r>
            <a:r>
              <a:rPr lang="el-GR" sz="2400" dirty="0">
                <a:effectLst>
                  <a:outerShdw blurRad="38100" dist="38100" dir="2700000" algn="tl">
                    <a:srgbClr val="000000">
                      <a:alpha val="43137"/>
                    </a:srgbClr>
                  </a:outerShdw>
                </a:effectLst>
              </a:rPr>
              <a:t> εκεί μετά των οικογενειών τους αποτελεί δικαίωμα που παρέχεται ευθέως από τη Συνθήκη </a:t>
            </a:r>
            <a:r>
              <a:rPr lang="el-GR" sz="2400" dirty="0" smtClean="0">
                <a:effectLst>
                  <a:outerShdw blurRad="38100" dist="38100" dir="2700000" algn="tl">
                    <a:srgbClr val="000000">
                      <a:alpha val="43137"/>
                    </a:srgbClr>
                  </a:outerShdw>
                </a:effectLst>
              </a:rPr>
              <a:t>της Ευρωπαϊκής Ένωσης</a:t>
            </a:r>
            <a:endParaRPr lang="el-GR" sz="24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63920702"/>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785101" cy="1152128"/>
          </a:xfrm>
        </p:spPr>
        <p:txBody>
          <a:bodyPr/>
          <a:lstStyle/>
          <a:p>
            <a:r>
              <a:rPr lang="el-GR" altLang="el-GR" sz="3600" dirty="0" smtClean="0"/>
              <a:t>ΕΛΕΥΘΕΡΗ ΚΥΚΛΟΦΟΡΙΑ – ΔΙΑΜΟΝΗ - ΕΓΚΑΤΑΣΤΑΣΗ</a:t>
            </a:r>
            <a:endParaRPr lang="el-GR" altLang="el-GR" sz="3600" dirty="0"/>
          </a:p>
        </p:txBody>
      </p:sp>
      <p:sp>
        <p:nvSpPr>
          <p:cNvPr id="16387" name="Rectangle 3"/>
          <p:cNvSpPr>
            <a:spLocks noGrp="1" noChangeArrowheads="1"/>
          </p:cNvSpPr>
          <p:nvPr>
            <p:ph type="subTitle" idx="1"/>
          </p:nvPr>
        </p:nvSpPr>
        <p:spPr>
          <a:xfrm>
            <a:off x="107504" y="1124744"/>
            <a:ext cx="8928992" cy="5616624"/>
          </a:xfrm>
        </p:spPr>
        <p:txBody>
          <a:bodyPr/>
          <a:lstStyle/>
          <a:p>
            <a:pPr marL="342900" indent="-342900" algn="l">
              <a:lnSpc>
                <a:spcPts val="2600"/>
              </a:lnSpc>
              <a:spcBef>
                <a:spcPts val="0"/>
              </a:spcBef>
              <a:buSzPct val="100000"/>
              <a:buFont typeface="Wingdings" pitchFamily="2" charset="2"/>
              <a:buChar char="§"/>
            </a:pPr>
            <a:r>
              <a:rPr lang="el-GR" sz="2400" dirty="0" smtClean="0">
                <a:effectLst>
                  <a:outerShdw blurRad="38100" dist="38100" dir="2700000" algn="tl">
                    <a:srgbClr val="000000">
                      <a:alpha val="43137"/>
                    </a:srgbClr>
                  </a:outerShdw>
                </a:effectLst>
              </a:rPr>
              <a:t>Η </a:t>
            </a:r>
            <a:r>
              <a:rPr lang="el-GR" sz="2400" dirty="0">
                <a:effectLst>
                  <a:outerShdw blurRad="38100" dist="38100" dir="2700000" algn="tl">
                    <a:srgbClr val="000000">
                      <a:alpha val="43137"/>
                    </a:srgbClr>
                  </a:outerShdw>
                </a:effectLst>
              </a:rPr>
              <a:t>ελεύθερη κυκλοφορία των εργαζομένων συνεπάγεται την </a:t>
            </a:r>
            <a:r>
              <a:rPr lang="el-GR" sz="2400" dirty="0">
                <a:solidFill>
                  <a:srgbClr val="FFCC00"/>
                </a:solidFill>
                <a:effectLst>
                  <a:outerShdw blurRad="38100" dist="38100" dir="2700000" algn="tl">
                    <a:srgbClr val="000000">
                      <a:alpha val="43137"/>
                    </a:srgbClr>
                  </a:outerShdw>
                </a:effectLst>
              </a:rPr>
              <a:t>κατάργηση κάθε διακρίσεως </a:t>
            </a:r>
            <a:r>
              <a:rPr lang="el-GR" sz="2400" dirty="0">
                <a:effectLst>
                  <a:outerShdw blurRad="38100" dist="38100" dir="2700000" algn="tl">
                    <a:srgbClr val="000000">
                      <a:alpha val="43137"/>
                    </a:srgbClr>
                  </a:outerShdw>
                </a:effectLst>
              </a:rPr>
              <a:t>λόγω </a:t>
            </a:r>
            <a:r>
              <a:rPr lang="el-GR" sz="2400" dirty="0">
                <a:solidFill>
                  <a:srgbClr val="FFCC00"/>
                </a:solidFill>
                <a:effectLst>
                  <a:outerShdw blurRad="38100" dist="38100" dir="2700000" algn="tl">
                    <a:srgbClr val="000000">
                      <a:alpha val="43137"/>
                    </a:srgbClr>
                  </a:outerShdw>
                </a:effectLst>
              </a:rPr>
              <a:t>ιθαγένειας</a:t>
            </a:r>
            <a:r>
              <a:rPr lang="el-GR" sz="2400" dirty="0">
                <a:effectLst>
                  <a:outerShdw blurRad="38100" dist="38100" dir="2700000" algn="tl">
                    <a:srgbClr val="000000">
                      <a:alpha val="43137"/>
                    </a:srgbClr>
                  </a:outerShdw>
                </a:effectLst>
              </a:rPr>
              <a:t> μεταξύ των εργαζομένων των κρατών μελών, όσον αφορά την </a:t>
            </a:r>
            <a:r>
              <a:rPr lang="el-GR" sz="2400" dirty="0">
                <a:solidFill>
                  <a:srgbClr val="FFCC00"/>
                </a:solidFill>
                <a:effectLst>
                  <a:outerShdw blurRad="38100" dist="38100" dir="2700000" algn="tl">
                    <a:srgbClr val="000000">
                      <a:alpha val="43137"/>
                    </a:srgbClr>
                  </a:outerShdw>
                </a:effectLst>
              </a:rPr>
              <a:t>απασχόληση</a:t>
            </a:r>
            <a:r>
              <a:rPr lang="el-GR" sz="2400" dirty="0">
                <a:effectLst>
                  <a:outerShdw blurRad="38100" dist="38100" dir="2700000" algn="tl">
                    <a:srgbClr val="000000">
                      <a:alpha val="43137"/>
                    </a:srgbClr>
                  </a:outerShdw>
                </a:effectLst>
              </a:rPr>
              <a:t>, την </a:t>
            </a:r>
            <a:r>
              <a:rPr lang="el-GR" sz="2400" dirty="0">
                <a:solidFill>
                  <a:srgbClr val="FFCC00"/>
                </a:solidFill>
                <a:effectLst>
                  <a:outerShdw blurRad="38100" dist="38100" dir="2700000" algn="tl">
                    <a:srgbClr val="000000">
                      <a:alpha val="43137"/>
                    </a:srgbClr>
                  </a:outerShdw>
                </a:effectLst>
              </a:rPr>
              <a:t>αμοιβή</a:t>
            </a:r>
            <a:r>
              <a:rPr lang="el-GR" sz="2400" dirty="0">
                <a:effectLst>
                  <a:outerShdw blurRad="38100" dist="38100" dir="2700000" algn="tl">
                    <a:srgbClr val="000000">
                      <a:alpha val="43137"/>
                    </a:srgbClr>
                  </a:outerShdw>
                </a:effectLst>
              </a:rPr>
              <a:t> και τους άλλους </a:t>
            </a:r>
            <a:r>
              <a:rPr lang="el-GR" sz="2400" dirty="0">
                <a:solidFill>
                  <a:srgbClr val="FFCC00"/>
                </a:solidFill>
                <a:effectLst>
                  <a:outerShdw blurRad="38100" dist="38100" dir="2700000" algn="tl">
                    <a:srgbClr val="000000">
                      <a:alpha val="43137"/>
                    </a:srgbClr>
                  </a:outerShdw>
                </a:effectLst>
              </a:rPr>
              <a:t>όρους </a:t>
            </a:r>
            <a:r>
              <a:rPr lang="el-GR" sz="2400" dirty="0" smtClean="0">
                <a:solidFill>
                  <a:srgbClr val="FFCC00"/>
                </a:solidFill>
                <a:effectLst>
                  <a:outerShdw blurRad="38100" dist="38100" dir="2700000" algn="tl">
                    <a:srgbClr val="000000">
                      <a:alpha val="43137"/>
                    </a:srgbClr>
                  </a:outerShdw>
                </a:effectLst>
              </a:rPr>
              <a:t>εργασίας</a:t>
            </a:r>
          </a:p>
          <a:p>
            <a:pPr marL="342900" indent="-342900" algn="l">
              <a:lnSpc>
                <a:spcPts val="2600"/>
              </a:lnSpc>
              <a:spcBef>
                <a:spcPts val="0"/>
              </a:spcBef>
              <a:buSzPct val="100000"/>
              <a:buFont typeface="Wingdings" pitchFamily="2" charset="2"/>
              <a:buChar char="§"/>
            </a:pPr>
            <a:r>
              <a:rPr lang="el-GR" sz="2400" dirty="0" smtClean="0">
                <a:effectLst>
                  <a:outerShdw blurRad="38100" dist="38100" dir="2700000" algn="tl">
                    <a:srgbClr val="000000">
                      <a:alpha val="43137"/>
                    </a:srgbClr>
                  </a:outerShdw>
                </a:effectLst>
              </a:rPr>
              <a:t>Οι </a:t>
            </a:r>
            <a:r>
              <a:rPr lang="el-GR" sz="2400" dirty="0">
                <a:effectLst>
                  <a:outerShdw blurRad="38100" dist="38100" dir="2700000" algn="tl">
                    <a:srgbClr val="000000">
                      <a:alpha val="43137"/>
                    </a:srgbClr>
                  </a:outerShdw>
                </a:effectLst>
              </a:rPr>
              <a:t>διατάξεις της Συνθήκης </a:t>
            </a:r>
            <a:r>
              <a:rPr lang="el-GR" sz="2400" dirty="0" smtClean="0">
                <a:effectLst>
                  <a:outerShdw blurRad="38100" dist="38100" dir="2700000" algn="tl">
                    <a:srgbClr val="000000">
                      <a:alpha val="43137"/>
                    </a:srgbClr>
                  </a:outerShdw>
                </a:effectLst>
              </a:rPr>
              <a:t>της Ευρωπαϊκής Ένωσης </a:t>
            </a:r>
            <a:r>
              <a:rPr lang="el-GR" sz="2400" dirty="0">
                <a:solidFill>
                  <a:srgbClr val="FFCC00"/>
                </a:solidFill>
                <a:effectLst>
                  <a:outerShdw blurRad="38100" dist="38100" dir="2700000" algn="tl">
                    <a:srgbClr val="000000">
                      <a:alpha val="43137"/>
                    </a:srgbClr>
                  </a:outerShdw>
                </a:effectLst>
              </a:rPr>
              <a:t>δεν αποκλείουν </a:t>
            </a:r>
            <a:r>
              <a:rPr lang="el-GR" sz="2400" dirty="0">
                <a:effectLst>
                  <a:outerShdw blurRad="38100" dist="38100" dir="2700000" algn="tl">
                    <a:srgbClr val="000000">
                      <a:alpha val="43137"/>
                    </a:srgbClr>
                  </a:outerShdw>
                </a:effectLst>
              </a:rPr>
              <a:t>το ενδεχόμενο οι κοινοτικοί κανόνες </a:t>
            </a:r>
            <a:r>
              <a:rPr lang="el-GR" sz="2400" dirty="0">
                <a:solidFill>
                  <a:srgbClr val="FFCC00"/>
                </a:solidFill>
                <a:effectLst>
                  <a:outerShdw blurRad="38100" dist="38100" dir="2700000" algn="tl">
                    <a:srgbClr val="000000">
                      <a:alpha val="43137"/>
                    </a:srgbClr>
                  </a:outerShdw>
                </a:effectLst>
              </a:rPr>
              <a:t>να</a:t>
            </a:r>
            <a:r>
              <a:rPr lang="el-GR" sz="2400" dirty="0">
                <a:effectLst>
                  <a:outerShdw blurRad="38100" dist="38100" dir="2700000" algn="tl">
                    <a:srgbClr val="000000">
                      <a:alpha val="43137"/>
                    </a:srgbClr>
                  </a:outerShdw>
                </a:effectLst>
              </a:rPr>
              <a:t> </a:t>
            </a:r>
            <a:r>
              <a:rPr lang="el-GR" sz="2400" dirty="0">
                <a:solidFill>
                  <a:srgbClr val="FFCC00"/>
                </a:solidFill>
                <a:effectLst>
                  <a:outerShdw blurRad="38100" dist="38100" dir="2700000" algn="tl">
                    <a:srgbClr val="000000">
                      <a:alpha val="43137"/>
                    </a:srgbClr>
                  </a:outerShdw>
                </a:effectLst>
              </a:rPr>
              <a:t>παράγουν αποτελέσματα εκτός του εδάφους </a:t>
            </a:r>
            <a:r>
              <a:rPr lang="el-GR" sz="2400" dirty="0" smtClean="0">
                <a:solidFill>
                  <a:srgbClr val="FFCC00"/>
                </a:solidFill>
                <a:effectLst>
                  <a:outerShdw blurRad="38100" dist="38100" dir="2700000" algn="tl">
                    <a:srgbClr val="000000">
                      <a:alpha val="43137"/>
                    </a:srgbClr>
                  </a:outerShdw>
                </a:effectLst>
              </a:rPr>
              <a:t>της</a:t>
            </a:r>
            <a:r>
              <a:rPr lang="el-GR" sz="2400" dirty="0" smtClean="0">
                <a:effectLst>
                  <a:outerShdw blurRad="38100" dist="38100" dir="2700000" algn="tl">
                    <a:srgbClr val="000000">
                      <a:alpha val="43137"/>
                    </a:srgbClr>
                  </a:outerShdw>
                </a:effectLst>
              </a:rPr>
              <a:t>, </a:t>
            </a:r>
            <a:r>
              <a:rPr lang="el-GR" sz="2400" dirty="0">
                <a:effectLst>
                  <a:outerShdw blurRad="38100" dist="38100" dir="2700000" algn="tl">
                    <a:srgbClr val="000000">
                      <a:alpha val="43137"/>
                    </a:srgbClr>
                  </a:outerShdw>
                </a:effectLst>
              </a:rPr>
              <a:t>ιδίως στο πλαίσιο εργασιακών σχέσεων οι οποίες, μολονότι αφορούν δραστηριότητα ασκούμενη εκτός του </a:t>
            </a:r>
            <a:r>
              <a:rPr lang="el-GR" sz="2400" dirty="0" smtClean="0">
                <a:effectLst>
                  <a:outerShdw blurRad="38100" dist="38100" dir="2700000" algn="tl">
                    <a:srgbClr val="000000">
                      <a:alpha val="43137"/>
                    </a:srgbClr>
                  </a:outerShdw>
                </a:effectLst>
              </a:rPr>
              <a:t>εδάφους της, </a:t>
            </a:r>
            <a:r>
              <a:rPr lang="el-GR" sz="2400" dirty="0">
                <a:effectLst>
                  <a:outerShdw blurRad="38100" dist="38100" dir="2700000" algn="tl">
                    <a:srgbClr val="000000">
                      <a:alpha val="43137"/>
                    </a:srgbClr>
                  </a:outerShdw>
                </a:effectLst>
              </a:rPr>
              <a:t>διατηρούν αρκούντως στενό σύνδεσμο με το </a:t>
            </a:r>
            <a:r>
              <a:rPr lang="el-GR" sz="2400" dirty="0" smtClean="0">
                <a:effectLst>
                  <a:outerShdw blurRad="38100" dist="38100" dir="2700000" algn="tl">
                    <a:srgbClr val="000000">
                      <a:alpha val="43137"/>
                    </a:srgbClr>
                  </a:outerShdw>
                </a:effectLst>
              </a:rPr>
              <a:t>έδαφός της</a:t>
            </a:r>
          </a:p>
          <a:p>
            <a:pPr marL="342900" indent="-342900" algn="l">
              <a:lnSpc>
                <a:spcPts val="2600"/>
              </a:lnSpc>
              <a:spcBef>
                <a:spcPts val="0"/>
              </a:spcBef>
              <a:buSzPct val="100000"/>
              <a:buFont typeface="Wingdings" pitchFamily="2" charset="2"/>
              <a:buChar char="§"/>
            </a:pPr>
            <a:r>
              <a:rPr lang="el-GR" sz="2400" dirty="0" smtClean="0">
                <a:solidFill>
                  <a:srgbClr val="FFCC00"/>
                </a:solidFill>
                <a:effectLst>
                  <a:outerShdw blurRad="38100" dist="38100" dir="2700000" algn="tl">
                    <a:srgbClr val="000000">
                      <a:alpha val="43137"/>
                    </a:srgbClr>
                  </a:outerShdw>
                </a:effectLst>
              </a:rPr>
              <a:t>Στην Ελλάδα ισχύει ειδικός νόμος </a:t>
            </a:r>
            <a:r>
              <a:rPr lang="el-GR" sz="2400" dirty="0">
                <a:effectLst>
                  <a:outerShdw blurRad="38100" dist="38100" dir="2700000" algn="tl">
                    <a:srgbClr val="000000">
                      <a:alpha val="43137"/>
                    </a:srgbClr>
                  </a:outerShdw>
                </a:effectLst>
              </a:rPr>
              <a:t>(Π.Δ. 106/2007) </a:t>
            </a:r>
            <a:r>
              <a:rPr lang="el-GR" sz="2400" dirty="0" smtClean="0">
                <a:effectLst>
                  <a:outerShdw blurRad="38100" dist="38100" dir="2700000" algn="tl">
                    <a:srgbClr val="000000">
                      <a:alpha val="43137"/>
                    </a:srgbClr>
                  </a:outerShdw>
                </a:effectLst>
              </a:rPr>
              <a:t>που </a:t>
            </a:r>
            <a:r>
              <a:rPr lang="el-GR" sz="2400" dirty="0">
                <a:effectLst>
                  <a:outerShdw blurRad="38100" dist="38100" dir="2700000" algn="tl">
                    <a:srgbClr val="000000">
                      <a:alpha val="43137"/>
                    </a:srgbClr>
                  </a:outerShdw>
                </a:effectLst>
              </a:rPr>
              <a:t>ρυθμίζει τα περί της </a:t>
            </a:r>
            <a:r>
              <a:rPr lang="el-GR" sz="2400" dirty="0">
                <a:solidFill>
                  <a:srgbClr val="FFCC00"/>
                </a:solidFill>
                <a:effectLst>
                  <a:outerShdw blurRad="38100" dist="38100" dir="2700000" algn="tl">
                    <a:srgbClr val="000000">
                      <a:alpha val="43137"/>
                    </a:srgbClr>
                  </a:outerShdw>
                </a:effectLst>
              </a:rPr>
              <a:t>ελεύθερης κυκλοφορίας </a:t>
            </a:r>
            <a:r>
              <a:rPr lang="el-GR" sz="2400" dirty="0">
                <a:effectLst>
                  <a:outerShdw blurRad="38100" dist="38100" dir="2700000" algn="tl">
                    <a:srgbClr val="000000">
                      <a:alpha val="43137"/>
                    </a:srgbClr>
                  </a:outerShdw>
                </a:effectLst>
              </a:rPr>
              <a:t>και </a:t>
            </a:r>
            <a:r>
              <a:rPr lang="el-GR" sz="2400" dirty="0">
                <a:solidFill>
                  <a:srgbClr val="FFCC00"/>
                </a:solidFill>
                <a:effectLst>
                  <a:outerShdw blurRad="38100" dist="38100" dir="2700000" algn="tl">
                    <a:srgbClr val="000000">
                      <a:alpha val="43137"/>
                    </a:srgbClr>
                  </a:outerShdw>
                </a:effectLst>
              </a:rPr>
              <a:t>διαμονής</a:t>
            </a:r>
            <a:r>
              <a:rPr lang="el-GR" sz="2400" dirty="0">
                <a:effectLst>
                  <a:outerShdw blurRad="38100" dist="38100" dir="2700000" algn="tl">
                    <a:srgbClr val="000000">
                      <a:alpha val="43137"/>
                    </a:srgbClr>
                  </a:outerShdw>
                </a:effectLst>
              </a:rPr>
              <a:t> στην ελληνική επικράτεια των </a:t>
            </a:r>
            <a:r>
              <a:rPr lang="el-GR" sz="2400" dirty="0" smtClean="0">
                <a:effectLst>
                  <a:outerShdw blurRad="38100" dist="38100" dir="2700000" algn="tl">
                    <a:srgbClr val="000000">
                      <a:alpha val="43137"/>
                    </a:srgbClr>
                  </a:outerShdw>
                </a:effectLst>
              </a:rPr>
              <a:t>υπηκόων κρατών μελών της Ευρωπαϊκής Ένωσης και </a:t>
            </a:r>
            <a:r>
              <a:rPr lang="el-GR" sz="2400" dirty="0">
                <a:effectLst>
                  <a:outerShdw blurRad="38100" dist="38100" dir="2700000" algn="tl">
                    <a:srgbClr val="000000">
                      <a:alpha val="43137"/>
                    </a:srgbClr>
                  </a:outerShdw>
                </a:effectLst>
              </a:rPr>
              <a:t>των μελών των οικογενειών τους</a:t>
            </a:r>
            <a:endParaRPr lang="el-GR" sz="24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0649435"/>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785101" cy="1080120"/>
          </a:xfrm>
        </p:spPr>
        <p:txBody>
          <a:bodyPr/>
          <a:lstStyle/>
          <a:p>
            <a:r>
              <a:rPr lang="el-GR" altLang="el-GR" sz="3600" dirty="0" smtClean="0"/>
              <a:t>ΕΛΕΥΘΕΡΗ ΚΥΚΛΟΦΟΡΙΑ – ΔΙΑΜΟΝΗ - ΕΓΚΑΤΑΣΤΑΣΗ</a:t>
            </a:r>
            <a:endParaRPr lang="el-GR" altLang="el-GR" sz="3600" dirty="0"/>
          </a:p>
        </p:txBody>
      </p:sp>
      <p:sp>
        <p:nvSpPr>
          <p:cNvPr id="16387" name="Rectangle 3"/>
          <p:cNvSpPr>
            <a:spLocks noGrp="1" noChangeArrowheads="1"/>
          </p:cNvSpPr>
          <p:nvPr>
            <p:ph type="subTitle" idx="1"/>
          </p:nvPr>
        </p:nvSpPr>
        <p:spPr>
          <a:xfrm>
            <a:off x="107504" y="1124744"/>
            <a:ext cx="8928992" cy="5616624"/>
          </a:xfrm>
        </p:spPr>
        <p:txBody>
          <a:bodyPr/>
          <a:lstStyle/>
          <a:p>
            <a:pPr marL="342900" indent="-342900" algn="l">
              <a:lnSpc>
                <a:spcPts val="3000"/>
              </a:lnSpc>
              <a:spcBef>
                <a:spcPts val="0"/>
              </a:spcBef>
              <a:buSzPct val="100000"/>
              <a:buFont typeface="Wingdings" pitchFamily="2" charset="2"/>
              <a:buChar char="§"/>
            </a:pPr>
            <a:r>
              <a:rPr lang="el-GR" sz="2400" dirty="0" smtClean="0">
                <a:effectLst>
                  <a:outerShdw blurRad="38100" dist="38100" dir="2700000" algn="tl">
                    <a:srgbClr val="000000">
                      <a:alpha val="43137"/>
                    </a:srgbClr>
                  </a:outerShdw>
                </a:effectLst>
              </a:rPr>
              <a:t>Η </a:t>
            </a:r>
            <a:r>
              <a:rPr lang="el-GR" sz="2400" dirty="0">
                <a:solidFill>
                  <a:srgbClr val="FFCC00"/>
                </a:solidFill>
                <a:effectLst>
                  <a:outerShdw blurRad="38100" dist="38100" dir="2700000" algn="tl">
                    <a:srgbClr val="000000">
                      <a:alpha val="43137"/>
                    </a:srgbClr>
                  </a:outerShdw>
                </a:effectLst>
              </a:rPr>
              <a:t>ελεύθερη κυκλοφορία </a:t>
            </a:r>
            <a:r>
              <a:rPr lang="el-GR" sz="2400" dirty="0">
                <a:effectLst>
                  <a:outerShdw blurRad="38100" dist="38100" dir="2700000" algn="tl">
                    <a:srgbClr val="000000">
                      <a:alpha val="43137"/>
                    </a:srgbClr>
                  </a:outerShdw>
                </a:effectLst>
              </a:rPr>
              <a:t>των εργαζομένων στην </a:t>
            </a:r>
            <a:r>
              <a:rPr lang="el-GR" sz="2400" dirty="0" smtClean="0">
                <a:effectLst>
                  <a:outerShdw blurRad="38100" dist="38100" dir="2700000" algn="tl">
                    <a:srgbClr val="000000">
                      <a:alpha val="43137"/>
                    </a:srgbClr>
                  </a:outerShdw>
                </a:effectLst>
              </a:rPr>
              <a:t>Ευρωπαϊκή Ένωση δια </a:t>
            </a:r>
            <a:r>
              <a:rPr lang="el-GR" sz="2400" dirty="0">
                <a:effectLst>
                  <a:outerShdw blurRad="38100" dist="38100" dir="2700000" algn="tl">
                    <a:srgbClr val="000000">
                      <a:alpha val="43137"/>
                    </a:srgbClr>
                  </a:outerShdw>
                </a:effectLst>
              </a:rPr>
              <a:t>του ανοίγματος της αγοράς εργασίας ενός κράτους μέλους στους υπηκόους των άλλων κρατών μελών, έχει καταρχήν ως αποτέλεσμα τον </a:t>
            </a:r>
            <a:r>
              <a:rPr lang="el-GR" sz="2400" dirty="0">
                <a:solidFill>
                  <a:srgbClr val="FFCC00"/>
                </a:solidFill>
                <a:effectLst>
                  <a:outerShdw blurRad="38100" dist="38100" dir="2700000" algn="tl">
                    <a:srgbClr val="000000">
                      <a:alpha val="43137"/>
                    </a:srgbClr>
                  </a:outerShdw>
                </a:effectLst>
              </a:rPr>
              <a:t>περιορισμό</a:t>
            </a:r>
            <a:r>
              <a:rPr lang="el-GR" sz="2400" dirty="0">
                <a:effectLst>
                  <a:outerShdw blurRad="38100" dist="38100" dir="2700000" algn="tl">
                    <a:srgbClr val="000000">
                      <a:alpha val="43137"/>
                    </a:srgbClr>
                  </a:outerShdw>
                </a:effectLst>
              </a:rPr>
              <a:t> της πιθανότητας των ημεδαπών να εξεύρουν </a:t>
            </a:r>
            <a:r>
              <a:rPr lang="el-GR" sz="2400" dirty="0">
                <a:solidFill>
                  <a:srgbClr val="FFCC00"/>
                </a:solidFill>
                <a:effectLst>
                  <a:outerShdw blurRad="38100" dist="38100" dir="2700000" algn="tl">
                    <a:srgbClr val="000000">
                      <a:alpha val="43137"/>
                    </a:srgbClr>
                  </a:outerShdw>
                </a:effectLst>
              </a:rPr>
              <a:t>απασχόληση</a:t>
            </a:r>
            <a:r>
              <a:rPr lang="el-GR" sz="2400" dirty="0">
                <a:effectLst>
                  <a:outerShdw blurRad="38100" dist="38100" dir="2700000" algn="tl">
                    <a:srgbClr val="000000">
                      <a:alpha val="43137"/>
                    </a:srgbClr>
                  </a:outerShdw>
                </a:effectLst>
              </a:rPr>
              <a:t> στο έδαφος του κράτους στο οποίο </a:t>
            </a:r>
            <a:r>
              <a:rPr lang="el-GR" sz="2400" dirty="0" smtClean="0">
                <a:effectLst>
                  <a:outerShdw blurRad="38100" dist="38100" dir="2700000" algn="tl">
                    <a:srgbClr val="000000">
                      <a:alpha val="43137"/>
                    </a:srgbClr>
                  </a:outerShdw>
                </a:effectLst>
              </a:rPr>
              <a:t>ανήκουν - Εντούτοις </a:t>
            </a:r>
            <a:r>
              <a:rPr lang="el-GR" sz="2400" dirty="0">
                <a:effectLst>
                  <a:outerShdw blurRad="38100" dist="38100" dir="2700000" algn="tl">
                    <a:srgbClr val="000000">
                      <a:alpha val="43137"/>
                    </a:srgbClr>
                  </a:outerShdw>
                </a:effectLst>
              </a:rPr>
              <a:t>δημιουργεί, σε αντιστάθμισμα, </a:t>
            </a:r>
            <a:r>
              <a:rPr lang="el-GR" sz="2400" dirty="0">
                <a:solidFill>
                  <a:srgbClr val="FFCC00"/>
                </a:solidFill>
                <a:effectLst>
                  <a:outerShdw blurRad="38100" dist="38100" dir="2700000" algn="tl">
                    <a:srgbClr val="000000">
                      <a:alpha val="43137"/>
                    </a:srgbClr>
                  </a:outerShdw>
                </a:effectLst>
              </a:rPr>
              <a:t>νέες προοπτικές απασχολήσεως </a:t>
            </a:r>
            <a:r>
              <a:rPr lang="el-GR" sz="2400" dirty="0">
                <a:effectLst>
                  <a:outerShdw blurRad="38100" dist="38100" dir="2700000" algn="tl">
                    <a:srgbClr val="000000">
                      <a:alpha val="43137"/>
                    </a:srgbClr>
                  </a:outerShdw>
                </a:effectLst>
              </a:rPr>
              <a:t>σε άλλα κράτη μέλη των εν λόγω εργαζομένων, στους οποίους οπωσδήποτε ανήκουν και οι </a:t>
            </a:r>
            <a:r>
              <a:rPr lang="el-GR" sz="2400" dirty="0">
                <a:solidFill>
                  <a:srgbClr val="FFCC00"/>
                </a:solidFill>
                <a:effectLst>
                  <a:outerShdw blurRad="38100" dist="38100" dir="2700000" algn="tl">
                    <a:srgbClr val="000000">
                      <a:alpha val="43137"/>
                    </a:srgbClr>
                  </a:outerShdw>
                </a:effectLst>
              </a:rPr>
              <a:t>επαγγελματίες </a:t>
            </a:r>
            <a:r>
              <a:rPr lang="el-GR" sz="2400" dirty="0" smtClean="0">
                <a:solidFill>
                  <a:srgbClr val="FFCC00"/>
                </a:solidFill>
                <a:effectLst>
                  <a:outerShdw blurRad="38100" dist="38100" dir="2700000" algn="tl">
                    <a:srgbClr val="000000">
                      <a:alpha val="43137"/>
                    </a:srgbClr>
                  </a:outerShdw>
                </a:effectLst>
              </a:rPr>
              <a:t>αθλητές</a:t>
            </a:r>
          </a:p>
          <a:p>
            <a:pPr marL="342900" indent="-342900" algn="l">
              <a:lnSpc>
                <a:spcPts val="3000"/>
              </a:lnSpc>
              <a:spcBef>
                <a:spcPts val="0"/>
              </a:spcBef>
              <a:buSzPct val="100000"/>
              <a:buFont typeface="Wingdings" pitchFamily="2" charset="2"/>
              <a:buChar char="§"/>
            </a:pPr>
            <a:r>
              <a:rPr lang="el-GR" sz="2400" dirty="0" smtClean="0">
                <a:effectLst>
                  <a:outerShdw blurRad="38100" dist="38100" dir="2700000" algn="tl">
                    <a:srgbClr val="000000">
                      <a:alpha val="43137"/>
                    </a:srgbClr>
                  </a:outerShdw>
                </a:effectLst>
              </a:rPr>
              <a:t>Ο </a:t>
            </a:r>
            <a:r>
              <a:rPr lang="el-GR" sz="2400" dirty="0">
                <a:effectLst>
                  <a:outerShdw blurRad="38100" dist="38100" dir="2700000" algn="tl">
                    <a:srgbClr val="000000">
                      <a:alpha val="43137"/>
                    </a:srgbClr>
                  </a:outerShdw>
                </a:effectLst>
              </a:rPr>
              <a:t>ισχύων αθλητικός νόμος δεν θέτει οποιοδήποτε </a:t>
            </a:r>
            <a:r>
              <a:rPr lang="el-GR" sz="2400" dirty="0">
                <a:solidFill>
                  <a:srgbClr val="FFCC00"/>
                </a:solidFill>
                <a:effectLst>
                  <a:outerShdw blurRad="38100" dist="38100" dir="2700000" algn="tl">
                    <a:srgbClr val="000000">
                      <a:alpha val="43137"/>
                    </a:srgbClr>
                  </a:outerShdw>
                </a:effectLst>
              </a:rPr>
              <a:t>ποσοτικό περιορισμό </a:t>
            </a:r>
            <a:r>
              <a:rPr lang="el-GR" sz="2400" dirty="0">
                <a:effectLst>
                  <a:outerShdw blurRad="38100" dist="38100" dir="2700000" algn="tl">
                    <a:srgbClr val="000000">
                      <a:alpha val="43137"/>
                    </a:srgbClr>
                  </a:outerShdw>
                </a:effectLst>
              </a:rPr>
              <a:t>αλλοδαπών επαγγελματιών αθλητών με κριτήριο την εθνικότητα</a:t>
            </a:r>
            <a:endParaRPr lang="el-GR" sz="24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19374728"/>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785101" cy="1080120"/>
          </a:xfrm>
        </p:spPr>
        <p:txBody>
          <a:bodyPr/>
          <a:lstStyle/>
          <a:p>
            <a:r>
              <a:rPr lang="el-GR" altLang="el-GR" sz="3600" dirty="0" smtClean="0"/>
              <a:t>ΕΛΕΥΘΕΡΗ ΚΥΚΛΟΦΟΡΙΑ – ΔΙΑΜΟΝΗ - ΕΓΚΑΤΑΣΤΑΣΗ</a:t>
            </a:r>
            <a:endParaRPr lang="el-GR" altLang="el-GR" sz="3600" dirty="0"/>
          </a:p>
        </p:txBody>
      </p:sp>
      <p:sp>
        <p:nvSpPr>
          <p:cNvPr id="16387" name="Rectangle 3"/>
          <p:cNvSpPr>
            <a:spLocks noGrp="1" noChangeArrowheads="1"/>
          </p:cNvSpPr>
          <p:nvPr>
            <p:ph type="subTitle" idx="1"/>
          </p:nvPr>
        </p:nvSpPr>
        <p:spPr>
          <a:xfrm>
            <a:off x="107504" y="1124744"/>
            <a:ext cx="8928992" cy="5616624"/>
          </a:xfrm>
        </p:spPr>
        <p:txBody>
          <a:bodyPr/>
          <a:lstStyle/>
          <a:p>
            <a:pPr marL="342900" indent="-342900" algn="l">
              <a:lnSpc>
                <a:spcPts val="3000"/>
              </a:lnSpc>
              <a:spcBef>
                <a:spcPts val="0"/>
              </a:spcBef>
              <a:buSzPct val="100000"/>
              <a:buFont typeface="Wingdings" pitchFamily="2" charset="2"/>
              <a:buChar char="§"/>
            </a:pPr>
            <a:r>
              <a:rPr lang="el-GR" sz="2800" dirty="0" smtClean="0">
                <a:effectLst>
                  <a:outerShdw blurRad="38100" dist="38100" dir="2700000" algn="tl">
                    <a:srgbClr val="000000">
                      <a:alpha val="43137"/>
                    </a:srgbClr>
                  </a:outerShdw>
                </a:effectLst>
              </a:rPr>
              <a:t>Διατάξεις </a:t>
            </a:r>
            <a:r>
              <a:rPr lang="el-GR" sz="2800" dirty="0">
                <a:effectLst>
                  <a:outerShdw blurRad="38100" dist="38100" dir="2700000" algn="tl">
                    <a:srgbClr val="000000">
                      <a:alpha val="43137"/>
                    </a:srgbClr>
                  </a:outerShdw>
                </a:effectLst>
              </a:rPr>
              <a:t>που εμποδίζουν ή </a:t>
            </a:r>
            <a:r>
              <a:rPr lang="el-GR" sz="2800" dirty="0">
                <a:solidFill>
                  <a:srgbClr val="FFCC00"/>
                </a:solidFill>
                <a:effectLst>
                  <a:outerShdw blurRad="38100" dist="38100" dir="2700000" algn="tl">
                    <a:srgbClr val="000000">
                      <a:alpha val="43137"/>
                    </a:srgbClr>
                  </a:outerShdw>
                </a:effectLst>
              </a:rPr>
              <a:t>αποθαρρύνουν</a:t>
            </a:r>
            <a:r>
              <a:rPr lang="el-GR" sz="2800" dirty="0">
                <a:effectLst>
                  <a:outerShdw blurRad="38100" dist="38100" dir="2700000" algn="tl">
                    <a:srgbClr val="000000">
                      <a:alpha val="43137"/>
                    </a:srgbClr>
                  </a:outerShdw>
                </a:effectLst>
              </a:rPr>
              <a:t> υπήκοο κράτους μέλους να εγκαταλείψει τη χώρα καταγωγής του προκειμένου να ασκήσει το δικαίωμά του για ελεύθερη κυκλοφορία, συνιστούν </a:t>
            </a:r>
            <a:r>
              <a:rPr lang="el-GR" sz="2800" dirty="0">
                <a:solidFill>
                  <a:srgbClr val="FFCC00"/>
                </a:solidFill>
                <a:effectLst>
                  <a:outerShdw blurRad="38100" dist="38100" dir="2700000" algn="tl">
                    <a:srgbClr val="000000">
                      <a:alpha val="43137"/>
                    </a:srgbClr>
                  </a:outerShdw>
                </a:effectLst>
              </a:rPr>
              <a:t>εμπόδια</a:t>
            </a:r>
            <a:r>
              <a:rPr lang="el-GR" sz="2800" dirty="0">
                <a:effectLst>
                  <a:outerShdw blurRad="38100" dist="38100" dir="2700000" algn="tl">
                    <a:srgbClr val="000000">
                      <a:alpha val="43137"/>
                    </a:srgbClr>
                  </a:outerShdw>
                </a:effectLst>
              </a:rPr>
              <a:t> στην άσκηση αυτής της ελευθερίας έστω και αν εφαρμόζονται ανεξαρτήτως της ιθαγένειας των οικείων </a:t>
            </a:r>
            <a:r>
              <a:rPr lang="el-GR" sz="2800" dirty="0" smtClean="0">
                <a:effectLst>
                  <a:outerShdw blurRad="38100" dist="38100" dir="2700000" algn="tl">
                    <a:srgbClr val="000000">
                      <a:alpha val="43137"/>
                    </a:srgbClr>
                  </a:outerShdw>
                </a:effectLst>
              </a:rPr>
              <a:t>εργαζομένων</a:t>
            </a:r>
          </a:p>
          <a:p>
            <a:pPr marL="342900" indent="-342900" algn="l">
              <a:lnSpc>
                <a:spcPts val="3000"/>
              </a:lnSpc>
              <a:spcBef>
                <a:spcPts val="0"/>
              </a:spcBef>
              <a:buSzPct val="100000"/>
              <a:buFont typeface="Wingdings" pitchFamily="2" charset="2"/>
              <a:buChar char="§"/>
            </a:pPr>
            <a:r>
              <a:rPr lang="el-GR" sz="2800" dirty="0">
                <a:effectLst>
                  <a:outerShdw blurRad="38100" dist="38100" dir="2700000" algn="tl">
                    <a:srgbClr val="000000">
                      <a:alpha val="43137"/>
                    </a:srgbClr>
                  </a:outerShdw>
                </a:effectLst>
              </a:rPr>
              <a:t>Εφόσον η </a:t>
            </a:r>
            <a:r>
              <a:rPr lang="el-GR" sz="2800" dirty="0">
                <a:solidFill>
                  <a:srgbClr val="FFCC00"/>
                </a:solidFill>
                <a:effectLst>
                  <a:outerShdw blurRad="38100" dist="38100" dir="2700000" algn="tl">
                    <a:srgbClr val="000000">
                      <a:alpha val="43137"/>
                    </a:srgbClr>
                  </a:outerShdw>
                </a:effectLst>
              </a:rPr>
              <a:t>συμμετοχή</a:t>
            </a:r>
            <a:r>
              <a:rPr lang="el-GR" sz="2800" dirty="0">
                <a:effectLst>
                  <a:outerShdw blurRad="38100" dist="38100" dir="2700000" algn="tl">
                    <a:srgbClr val="000000">
                      <a:alpha val="43137"/>
                    </a:srgbClr>
                  </a:outerShdw>
                </a:effectLst>
              </a:rPr>
              <a:t> στις αθλητικές συναντήσεις αποτελεί το </a:t>
            </a:r>
            <a:r>
              <a:rPr lang="el-GR" sz="2800" dirty="0">
                <a:solidFill>
                  <a:srgbClr val="FFCC00"/>
                </a:solidFill>
                <a:effectLst>
                  <a:outerShdw blurRad="38100" dist="38100" dir="2700000" algn="tl">
                    <a:srgbClr val="000000">
                      <a:alpha val="43137"/>
                    </a:srgbClr>
                  </a:outerShdw>
                </a:effectLst>
              </a:rPr>
              <a:t>κύριο αντικείμενο </a:t>
            </a:r>
            <a:r>
              <a:rPr lang="el-GR" sz="2800" dirty="0">
                <a:effectLst>
                  <a:outerShdw blurRad="38100" dist="38100" dir="2700000" algn="tl">
                    <a:srgbClr val="000000">
                      <a:alpha val="43137"/>
                    </a:srgbClr>
                  </a:outerShdw>
                </a:effectLst>
              </a:rPr>
              <a:t>της δραστηριότητας ενός </a:t>
            </a:r>
            <a:r>
              <a:rPr lang="el-GR" sz="2800" dirty="0">
                <a:solidFill>
                  <a:srgbClr val="FFCC00"/>
                </a:solidFill>
                <a:effectLst>
                  <a:outerShdw blurRad="38100" dist="38100" dir="2700000" algn="tl">
                    <a:srgbClr val="000000">
                      <a:alpha val="43137"/>
                    </a:srgbClr>
                  </a:outerShdw>
                </a:effectLst>
              </a:rPr>
              <a:t>επαγγελματία</a:t>
            </a:r>
            <a:r>
              <a:rPr lang="el-GR" sz="2800" dirty="0">
                <a:effectLst>
                  <a:outerShdw blurRad="38100" dist="38100" dir="2700000" algn="tl">
                    <a:srgbClr val="000000">
                      <a:alpha val="43137"/>
                    </a:srgbClr>
                  </a:outerShdw>
                </a:effectLst>
              </a:rPr>
              <a:t> αθλητή, είναι προφανές ότι, οποιοσδήποτε κανόνας την περιορίζει, μειώνει την πιθανότητα απασχολήσεως του ενδιαφερόμενου </a:t>
            </a:r>
            <a:r>
              <a:rPr lang="el-GR" sz="2800" dirty="0" smtClean="0">
                <a:effectLst>
                  <a:outerShdw blurRad="38100" dist="38100" dir="2700000" algn="tl">
                    <a:srgbClr val="000000">
                      <a:alpha val="43137"/>
                    </a:srgbClr>
                  </a:outerShdw>
                </a:effectLst>
              </a:rPr>
              <a:t>αθλητή</a:t>
            </a:r>
            <a:endParaRPr lang="el-GR" sz="28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0864585"/>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784976" cy="1080120"/>
          </a:xfrm>
        </p:spPr>
        <p:txBody>
          <a:bodyPr/>
          <a:lstStyle/>
          <a:p>
            <a:r>
              <a:rPr lang="el-GR" altLang="el-GR" sz="3600" dirty="0" smtClean="0"/>
              <a:t>ΜΕΤΑΚΙΝΗΣΗ ΑΘΛΗΤΩΝ ΣΤΗΝ ΕΥΡΩΠΑΙΚΗ ΕΝΩΣΗ</a:t>
            </a:r>
            <a:endParaRPr lang="el-GR" altLang="el-GR" sz="3600" dirty="0"/>
          </a:p>
        </p:txBody>
      </p:sp>
      <p:sp>
        <p:nvSpPr>
          <p:cNvPr id="16387" name="Rectangle 3"/>
          <p:cNvSpPr>
            <a:spLocks noGrp="1" noChangeArrowheads="1"/>
          </p:cNvSpPr>
          <p:nvPr>
            <p:ph type="subTitle" idx="1"/>
          </p:nvPr>
        </p:nvSpPr>
        <p:spPr>
          <a:xfrm>
            <a:off x="107504" y="1052736"/>
            <a:ext cx="8928992" cy="5544616"/>
          </a:xfrm>
        </p:spPr>
        <p:txBody>
          <a:bodyPr/>
          <a:lstStyle/>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Οι διατάξεις των κανονισμών περί </a:t>
            </a:r>
            <a:r>
              <a:rPr lang="el-GR" sz="2400" dirty="0">
                <a:effectLst>
                  <a:outerShdw blurRad="38100" dist="38100" dir="2700000" algn="tl">
                    <a:srgbClr val="000000">
                      <a:alpha val="43137"/>
                    </a:srgbClr>
                  </a:outerShdw>
                </a:effectLst>
              </a:rPr>
              <a:t>καθορισμού </a:t>
            </a:r>
            <a:r>
              <a:rPr lang="el-GR" sz="2400" dirty="0">
                <a:solidFill>
                  <a:srgbClr val="FFCC00"/>
                </a:solidFill>
                <a:effectLst>
                  <a:outerShdw blurRad="38100" dist="38100" dir="2700000" algn="tl">
                    <a:srgbClr val="000000">
                      <a:alpha val="43137"/>
                    </a:srgbClr>
                  </a:outerShdw>
                </a:effectLst>
              </a:rPr>
              <a:t>συγκεκριμένων </a:t>
            </a:r>
            <a:r>
              <a:rPr lang="el-GR" sz="2400" dirty="0" err="1" smtClean="0">
                <a:solidFill>
                  <a:srgbClr val="FFCC00"/>
                </a:solidFill>
                <a:effectLst>
                  <a:outerShdw blurRad="38100" dist="38100" dir="2700000" algn="tl">
                    <a:srgbClr val="000000">
                      <a:alpha val="43137"/>
                    </a:srgbClr>
                  </a:outerShdw>
                </a:effectLst>
              </a:rPr>
              <a:t>μετεγγραφικών</a:t>
            </a:r>
            <a:r>
              <a:rPr lang="el-GR" sz="2400" dirty="0" smtClean="0">
                <a:solidFill>
                  <a:srgbClr val="FFCC00"/>
                </a:solidFill>
                <a:effectLst>
                  <a:outerShdw blurRad="38100" dist="38100" dir="2700000" algn="tl">
                    <a:srgbClr val="000000">
                      <a:alpha val="43137"/>
                    </a:srgbClr>
                  </a:outerShdw>
                </a:effectLst>
              </a:rPr>
              <a:t> περιόδων </a:t>
            </a:r>
            <a:r>
              <a:rPr lang="el-GR" sz="2400" dirty="0" smtClean="0">
                <a:effectLst>
                  <a:outerShdw blurRad="38100" dist="38100" dir="2700000" algn="tl">
                    <a:srgbClr val="000000">
                      <a:alpha val="43137"/>
                    </a:srgbClr>
                  </a:outerShdw>
                </a:effectLst>
              </a:rPr>
              <a:t>αθλητών </a:t>
            </a:r>
            <a:r>
              <a:rPr lang="el-GR" sz="2400" dirty="0" smtClean="0">
                <a:solidFill>
                  <a:srgbClr val="FFCC00"/>
                </a:solidFill>
                <a:effectLst>
                  <a:outerShdw blurRad="38100" dist="38100" dir="2700000" algn="tl">
                    <a:srgbClr val="000000">
                      <a:alpha val="43137"/>
                    </a:srgbClr>
                  </a:outerShdw>
                </a:effectLst>
              </a:rPr>
              <a:t>δεν αποτελούν </a:t>
            </a:r>
            <a:r>
              <a:rPr lang="el-GR" sz="2400" dirty="0">
                <a:solidFill>
                  <a:srgbClr val="FFCC00"/>
                </a:solidFill>
                <a:effectLst>
                  <a:outerShdw blurRad="38100" dist="38100" dir="2700000" algn="tl">
                    <a:srgbClr val="000000">
                      <a:alpha val="43137"/>
                    </a:srgbClr>
                  </a:outerShdw>
                </a:effectLst>
              </a:rPr>
              <a:t>εμπόδιο </a:t>
            </a:r>
            <a:r>
              <a:rPr lang="el-GR" sz="2400" dirty="0">
                <a:effectLst>
                  <a:outerShdw blurRad="38100" dist="38100" dir="2700000" algn="tl">
                    <a:srgbClr val="000000">
                      <a:alpha val="43137"/>
                    </a:srgbClr>
                  </a:outerShdw>
                </a:effectLst>
              </a:rPr>
              <a:t>στην ελεύθερη μετακίνηση των αθλητών και στο δικαίωμά τους να εργασθούν ως επαγγελματίες </a:t>
            </a:r>
            <a:r>
              <a:rPr lang="el-GR" sz="2400" dirty="0" smtClean="0">
                <a:effectLst>
                  <a:outerShdw blurRad="38100" dist="38100" dir="2700000" algn="tl">
                    <a:srgbClr val="000000">
                      <a:alpha val="43137"/>
                    </a:srgbClr>
                  </a:outerShdw>
                </a:effectLst>
              </a:rPr>
              <a:t>σε κράτη μέλη της Ευρωπαϊκής Ένωσης, </a:t>
            </a:r>
            <a:r>
              <a:rPr lang="el-GR" sz="2400" dirty="0">
                <a:effectLst>
                  <a:outerShdw blurRad="38100" dist="38100" dir="2700000" algn="tl">
                    <a:srgbClr val="000000">
                      <a:alpha val="43137"/>
                    </a:srgbClr>
                  </a:outerShdw>
                </a:effectLst>
              </a:rPr>
              <a:t>διότι στην αντίθετη περίπτωση θα μπορούσε να δημιουργηθεί ανωμαλία στην εσωτερική ελληνική έννομη τάξη και βλάβη των συμφερόντων των ελληνικών αθλητικών σωματείων, αφού μετά τη λήξη της εκάστοτε μετεγγραφικής περιόδου θα έχαναν ξαφνικά αθλητές, τους οποίους μέχρι τότε υπολόγιζαν στη δύναμή τους για τη συγκεκριμένη αγωνιστική περίοδο και λόγω των δεσμευτικών διατάξεων του </a:t>
            </a:r>
            <a:r>
              <a:rPr lang="el-GR" sz="2400" dirty="0" smtClean="0">
                <a:effectLst>
                  <a:outerShdw blurRad="38100" dist="38100" dir="2700000" algn="tl">
                    <a:srgbClr val="000000">
                      <a:alpha val="43137"/>
                    </a:srgbClr>
                  </a:outerShdw>
                </a:effectLst>
              </a:rPr>
              <a:t>ελληνικού </a:t>
            </a:r>
            <a:r>
              <a:rPr lang="el-GR" sz="2400" dirty="0">
                <a:effectLst>
                  <a:outerShdw blurRad="38100" dist="38100" dir="2700000" algn="tl">
                    <a:srgbClr val="000000">
                      <a:alpha val="43137"/>
                    </a:srgbClr>
                  </a:outerShdw>
                </a:effectLst>
              </a:rPr>
              <a:t>δικαίου δεν θα μπορούσαν να αναπληρώσουν με την απόκτηση </a:t>
            </a:r>
            <a:r>
              <a:rPr lang="el-GR" sz="2400" dirty="0" smtClean="0">
                <a:effectLst>
                  <a:outerShdw blurRad="38100" dist="38100" dir="2700000" algn="tl">
                    <a:srgbClr val="000000">
                      <a:alpha val="43137"/>
                    </a:srgbClr>
                  </a:outerShdw>
                </a:effectLst>
              </a:rPr>
              <a:t>άλλων</a:t>
            </a:r>
            <a:endParaRPr lang="el-GR" sz="24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08868201"/>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05" y="188640"/>
            <a:ext cx="8852991" cy="1152128"/>
          </a:xfrm>
        </p:spPr>
        <p:txBody>
          <a:bodyPr/>
          <a:lstStyle/>
          <a:p>
            <a:r>
              <a:rPr lang="el-GR" sz="4000" dirty="0" smtClean="0"/>
              <a:t>ΕΝΝΟΙΑ ΕΡΓΑΖΟΜΕΝΟΥ ΚΑΤΑ ΤΟ ΔΙΚΑΙΟ ΤΗΣ ΕΥΡΩΠΑΪΚΗΣ ΕΝΩΣΗΣ</a:t>
            </a:r>
            <a:endParaRPr lang="el-GR" sz="4000" dirty="0"/>
          </a:p>
        </p:txBody>
      </p:sp>
      <p:sp>
        <p:nvSpPr>
          <p:cNvPr id="3" name="Content Placeholder 2"/>
          <p:cNvSpPr>
            <a:spLocks noGrp="1"/>
          </p:cNvSpPr>
          <p:nvPr>
            <p:ph idx="1"/>
          </p:nvPr>
        </p:nvSpPr>
        <p:spPr>
          <a:xfrm>
            <a:off x="107504" y="1484784"/>
            <a:ext cx="8856984" cy="4824536"/>
          </a:xfrm>
        </p:spPr>
        <p:txBody>
          <a:bodyPr/>
          <a:lstStyle/>
          <a:p>
            <a:pPr marL="0" indent="0">
              <a:lnSpc>
                <a:spcPts val="3600"/>
              </a:lnSpc>
              <a:spcBef>
                <a:spcPts val="0"/>
              </a:spcBef>
              <a:buNone/>
            </a:pPr>
            <a:r>
              <a:rPr lang="el-GR" sz="2800" u="sng" dirty="0" smtClean="0">
                <a:effectLst>
                  <a:outerShdw blurRad="38100" dist="38100" dir="2700000" algn="tl">
                    <a:srgbClr val="000000">
                      <a:alpha val="43137"/>
                    </a:srgbClr>
                  </a:outerShdw>
                </a:effectLst>
              </a:rPr>
              <a:t>Εργαζόμενος</a:t>
            </a:r>
            <a:r>
              <a:rPr lang="el-GR" sz="2800" dirty="0" smtClean="0">
                <a:effectLst>
                  <a:outerShdw blurRad="38100" dist="38100" dir="2700000" algn="tl">
                    <a:srgbClr val="000000">
                      <a:alpha val="43137"/>
                    </a:srgbClr>
                  </a:outerShdw>
                </a:effectLst>
              </a:rPr>
              <a:t>:</a:t>
            </a:r>
          </a:p>
          <a:p>
            <a:pPr>
              <a:lnSpc>
                <a:spcPts val="3600"/>
              </a:lnSpc>
              <a:spcBef>
                <a:spcPts val="0"/>
              </a:spcBef>
            </a:pPr>
            <a:r>
              <a:rPr lang="el-GR" sz="2800" dirty="0" smtClean="0">
                <a:effectLst>
                  <a:outerShdw blurRad="38100" dist="38100" dir="2700000" algn="tl">
                    <a:srgbClr val="000000">
                      <a:alpha val="43137"/>
                    </a:srgbClr>
                  </a:outerShdw>
                </a:effectLst>
              </a:rPr>
              <a:t>Οποιοσδήποτε </a:t>
            </a:r>
            <a:r>
              <a:rPr lang="el-GR" sz="2800" dirty="0">
                <a:effectLst>
                  <a:outerShdw blurRad="38100" dist="38100" dir="2700000" algn="tl">
                    <a:srgbClr val="000000">
                      <a:alpha val="43137"/>
                    </a:srgbClr>
                  </a:outerShdw>
                </a:effectLst>
              </a:rPr>
              <a:t>ασκεί </a:t>
            </a:r>
            <a:r>
              <a:rPr lang="el-GR" sz="2800" dirty="0">
                <a:solidFill>
                  <a:srgbClr val="FFCC00"/>
                </a:solidFill>
                <a:effectLst>
                  <a:outerShdw blurRad="38100" dist="38100" dir="2700000" algn="tl">
                    <a:srgbClr val="000000">
                      <a:alpha val="43137"/>
                    </a:srgbClr>
                  </a:outerShdw>
                </a:effectLst>
              </a:rPr>
              <a:t>πραγματικές</a:t>
            </a:r>
            <a:r>
              <a:rPr lang="el-GR" sz="2800" dirty="0">
                <a:effectLst>
                  <a:outerShdw blurRad="38100" dist="38100" dir="2700000" algn="tl">
                    <a:srgbClr val="000000">
                      <a:alpha val="43137"/>
                    </a:srgbClr>
                  </a:outerShdw>
                </a:effectLst>
              </a:rPr>
              <a:t>, γνήσιες και αποτελεσματικές </a:t>
            </a:r>
            <a:r>
              <a:rPr lang="el-GR" sz="2800" dirty="0">
                <a:solidFill>
                  <a:srgbClr val="FFCC00"/>
                </a:solidFill>
                <a:effectLst>
                  <a:outerShdw blurRad="38100" dist="38100" dir="2700000" algn="tl">
                    <a:srgbClr val="000000">
                      <a:alpha val="43137"/>
                    </a:srgbClr>
                  </a:outerShdw>
                </a:effectLst>
              </a:rPr>
              <a:t>δραστηριότητες</a:t>
            </a:r>
            <a:r>
              <a:rPr lang="el-GR" sz="2800" dirty="0">
                <a:effectLst>
                  <a:outerShdw blurRad="38100" dist="38100" dir="2700000" algn="tl">
                    <a:srgbClr val="000000">
                      <a:alpha val="43137"/>
                    </a:srgbClr>
                  </a:outerShdw>
                </a:effectLst>
              </a:rPr>
              <a:t> και όχι περιορισμένες, ώστε να εμφανίζονται ως καθαρά περιθωριακές και </a:t>
            </a:r>
            <a:r>
              <a:rPr lang="el-GR" sz="2800" dirty="0" err="1">
                <a:effectLst>
                  <a:outerShdw blurRad="38100" dist="38100" dir="2700000" algn="tl">
                    <a:srgbClr val="000000">
                      <a:alpha val="43137"/>
                    </a:srgbClr>
                  </a:outerShdw>
                </a:effectLst>
              </a:rPr>
              <a:t>παρακολουθηματικού</a:t>
            </a:r>
            <a:r>
              <a:rPr lang="el-GR" sz="2800" dirty="0">
                <a:effectLst>
                  <a:outerShdw blurRad="38100" dist="38100" dir="2700000" algn="tl">
                    <a:srgbClr val="000000">
                      <a:alpha val="43137"/>
                    </a:srgbClr>
                  </a:outerShdw>
                </a:effectLst>
              </a:rPr>
              <a:t> </a:t>
            </a:r>
            <a:r>
              <a:rPr lang="el-GR" sz="2800" dirty="0" smtClean="0">
                <a:effectLst>
                  <a:outerShdw blurRad="38100" dist="38100" dir="2700000" algn="tl">
                    <a:srgbClr val="000000">
                      <a:alpha val="43137"/>
                    </a:srgbClr>
                  </a:outerShdw>
                </a:effectLst>
              </a:rPr>
              <a:t>χαρακτήρα</a:t>
            </a:r>
          </a:p>
          <a:p>
            <a:pPr>
              <a:lnSpc>
                <a:spcPts val="3600"/>
              </a:lnSpc>
              <a:spcBef>
                <a:spcPts val="0"/>
              </a:spcBef>
            </a:pPr>
            <a:r>
              <a:rPr lang="el-GR" sz="2800" dirty="0" smtClean="0">
                <a:effectLst>
                  <a:outerShdw blurRad="38100" dist="38100" dir="2700000" algn="tl">
                    <a:srgbClr val="000000">
                      <a:alpha val="43137"/>
                    </a:srgbClr>
                  </a:outerShdw>
                </a:effectLst>
              </a:rPr>
              <a:t>Εκείνος </a:t>
            </a:r>
            <a:r>
              <a:rPr lang="el-GR" sz="2800" dirty="0">
                <a:effectLst>
                  <a:outerShdw blurRad="38100" dist="38100" dir="2700000" algn="tl">
                    <a:srgbClr val="000000">
                      <a:alpha val="43137"/>
                    </a:srgbClr>
                  </a:outerShdw>
                </a:effectLst>
              </a:rPr>
              <a:t>που κατέχει την ιδιότητα του </a:t>
            </a:r>
            <a:r>
              <a:rPr lang="el-GR" sz="2800" dirty="0">
                <a:solidFill>
                  <a:srgbClr val="FFCC00"/>
                </a:solidFill>
                <a:effectLst>
                  <a:outerShdw blurRad="38100" dist="38100" dir="2700000" algn="tl">
                    <a:srgbClr val="000000">
                      <a:alpha val="43137"/>
                    </a:srgbClr>
                  </a:outerShdw>
                </a:effectLst>
              </a:rPr>
              <a:t>ασφαλισμένου</a:t>
            </a:r>
            <a:r>
              <a:rPr lang="el-GR" sz="2800" dirty="0">
                <a:effectLst>
                  <a:outerShdw blurRad="38100" dist="38100" dir="2700000" algn="tl">
                    <a:srgbClr val="000000">
                      <a:alpha val="43137"/>
                    </a:srgbClr>
                  </a:outerShdw>
                </a:effectLst>
              </a:rPr>
              <a:t> βάσει της νομοθεσίας κοινωνικής ασφαλίσεως ενός ή περισσοτέρων κρατών </a:t>
            </a:r>
            <a:r>
              <a:rPr lang="el-GR" sz="2800" dirty="0" smtClean="0">
                <a:effectLst>
                  <a:outerShdw blurRad="38100" dist="38100" dir="2700000" algn="tl">
                    <a:srgbClr val="000000">
                      <a:alpha val="43137"/>
                    </a:srgbClr>
                  </a:outerShdw>
                </a:effectLst>
              </a:rPr>
              <a:t>μελών</a:t>
            </a:r>
          </a:p>
        </p:txBody>
      </p:sp>
    </p:spTree>
    <p:extLst>
      <p:ext uri="{BB962C8B-B14F-4D97-AF65-F5344CB8AC3E}">
        <p14:creationId xmlns:p14="http://schemas.microsoft.com/office/powerpoint/2010/main" val="240426259"/>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928992" cy="1008111"/>
          </a:xfrm>
        </p:spPr>
        <p:txBody>
          <a:bodyPr/>
          <a:lstStyle/>
          <a:p>
            <a:r>
              <a:rPr lang="el-GR" sz="4000" dirty="0" smtClean="0"/>
              <a:t>ΕΝΝΟΙΑ ΕΡΓΑΖΟΜΕΝΟΥ ΚΑΤΑ ΤΟ ΔΙΚΑΙΟ ΤΗΣ ΕΥΡΩΠΑΪΚΗΣ ΕΝΩΣΗΣ</a:t>
            </a:r>
            <a:endParaRPr lang="el-GR" sz="4000" dirty="0"/>
          </a:p>
        </p:txBody>
      </p:sp>
      <p:sp>
        <p:nvSpPr>
          <p:cNvPr id="3" name="Content Placeholder 2"/>
          <p:cNvSpPr>
            <a:spLocks noGrp="1"/>
          </p:cNvSpPr>
          <p:nvPr>
            <p:ph idx="1"/>
          </p:nvPr>
        </p:nvSpPr>
        <p:spPr>
          <a:xfrm>
            <a:off x="107504" y="1268760"/>
            <a:ext cx="8856984" cy="5472608"/>
          </a:xfrm>
        </p:spPr>
        <p:txBody>
          <a:bodyPr/>
          <a:lstStyle/>
          <a:p>
            <a:pPr marL="0" indent="0">
              <a:lnSpc>
                <a:spcPts val="3600"/>
              </a:lnSpc>
              <a:spcBef>
                <a:spcPts val="0"/>
              </a:spcBef>
              <a:buNone/>
            </a:pPr>
            <a:r>
              <a:rPr lang="el-GR" sz="2800" u="sng" dirty="0" smtClean="0">
                <a:effectLst>
                  <a:outerShdw blurRad="38100" dist="38100" dir="2700000" algn="tl">
                    <a:srgbClr val="000000">
                      <a:alpha val="43137"/>
                    </a:srgbClr>
                  </a:outerShdw>
                </a:effectLst>
              </a:rPr>
              <a:t>Εργαζόμενος</a:t>
            </a:r>
            <a:r>
              <a:rPr lang="el-GR" sz="2800" dirty="0" smtClean="0">
                <a:effectLst>
                  <a:outerShdw blurRad="38100" dist="38100" dir="2700000" algn="tl">
                    <a:srgbClr val="000000">
                      <a:alpha val="43137"/>
                    </a:srgbClr>
                  </a:outerShdw>
                </a:effectLst>
              </a:rPr>
              <a:t>:</a:t>
            </a:r>
          </a:p>
          <a:p>
            <a:pPr>
              <a:lnSpc>
                <a:spcPts val="3600"/>
              </a:lnSpc>
              <a:spcBef>
                <a:spcPts val="0"/>
              </a:spcBef>
            </a:pPr>
            <a:r>
              <a:rPr lang="el-GR" sz="2800" dirty="0" smtClean="0">
                <a:effectLst>
                  <a:outerShdw blurRad="38100" dist="38100" dir="2700000" algn="tl">
                    <a:srgbClr val="000000">
                      <a:alpha val="43137"/>
                    </a:srgbClr>
                  </a:outerShdw>
                </a:effectLst>
              </a:rPr>
              <a:t>Εκείνος </a:t>
            </a:r>
            <a:r>
              <a:rPr lang="el-GR" sz="2800" dirty="0">
                <a:effectLst>
                  <a:outerShdw blurRad="38100" dist="38100" dir="2700000" algn="tl">
                    <a:srgbClr val="000000">
                      <a:alpha val="43137"/>
                    </a:srgbClr>
                  </a:outerShdw>
                </a:effectLst>
              </a:rPr>
              <a:t>που διανύει περίοδο </a:t>
            </a:r>
            <a:r>
              <a:rPr lang="el-GR" sz="2800" dirty="0">
                <a:solidFill>
                  <a:srgbClr val="FFCC00"/>
                </a:solidFill>
                <a:effectLst>
                  <a:outerShdw blurRad="38100" dist="38100" dir="2700000" algn="tl">
                    <a:srgbClr val="000000">
                      <a:alpha val="43137"/>
                    </a:srgbClr>
                  </a:outerShdw>
                </a:effectLst>
              </a:rPr>
              <a:t>μαθητείας</a:t>
            </a:r>
            <a:r>
              <a:rPr lang="el-GR" sz="2800" dirty="0">
                <a:effectLst>
                  <a:outerShdw blurRad="38100" dist="38100" dir="2700000" algn="tl">
                    <a:srgbClr val="000000">
                      <a:alpha val="43137"/>
                    </a:srgbClr>
                  </a:outerShdw>
                </a:effectLst>
              </a:rPr>
              <a:t> ως πρακτική προετοιμασία για την άσκηση επαγγέλματος υπό συνθήκες πραγματικής και γνήσιας έμμισθης δραστηριότητας, </a:t>
            </a:r>
            <a:r>
              <a:rPr lang="el-GR" sz="2800" dirty="0">
                <a:solidFill>
                  <a:srgbClr val="FFCC00"/>
                </a:solidFill>
                <a:effectLst>
                  <a:outerShdw blurRad="38100" dist="38100" dir="2700000" algn="tl">
                    <a:srgbClr val="000000">
                      <a:alpha val="43137"/>
                    </a:srgbClr>
                  </a:outerShdw>
                </a:effectLst>
              </a:rPr>
              <a:t>ανεξαρτήτως</a:t>
            </a:r>
            <a:r>
              <a:rPr lang="el-GR" sz="2800" dirty="0">
                <a:effectLst>
                  <a:outerShdw blurRad="38100" dist="38100" dir="2700000" algn="tl">
                    <a:srgbClr val="000000">
                      <a:alpha val="43137"/>
                    </a:srgbClr>
                  </a:outerShdw>
                </a:effectLst>
              </a:rPr>
              <a:t> χαμηλής ή υψηλής </a:t>
            </a:r>
            <a:r>
              <a:rPr lang="el-GR" sz="2800" dirty="0" smtClean="0">
                <a:solidFill>
                  <a:srgbClr val="FFCC00"/>
                </a:solidFill>
                <a:effectLst>
                  <a:outerShdw blurRad="38100" dist="38100" dir="2700000" algn="tl">
                    <a:srgbClr val="000000">
                      <a:alpha val="43137"/>
                    </a:srgbClr>
                  </a:outerShdw>
                </a:effectLst>
              </a:rPr>
              <a:t>παραγωγικότητας</a:t>
            </a:r>
          </a:p>
          <a:p>
            <a:pPr>
              <a:lnSpc>
                <a:spcPts val="3600"/>
              </a:lnSpc>
              <a:spcBef>
                <a:spcPts val="0"/>
              </a:spcBef>
            </a:pPr>
            <a:r>
              <a:rPr lang="el-GR" sz="2800" dirty="0" smtClean="0">
                <a:effectLst>
                  <a:outerShdw blurRad="38100" dist="38100" dir="2700000" algn="tl">
                    <a:srgbClr val="000000">
                      <a:alpha val="43137"/>
                    </a:srgbClr>
                  </a:outerShdw>
                </a:effectLst>
              </a:rPr>
              <a:t>Εκείνος που παρέχει</a:t>
            </a:r>
            <a:r>
              <a:rPr lang="el-GR" sz="2800" dirty="0">
                <a:effectLst>
                  <a:outerShdw blurRad="38100" dist="38100" dir="2700000" algn="tl">
                    <a:srgbClr val="000000">
                      <a:alpha val="43137"/>
                    </a:srgbClr>
                  </a:outerShdw>
                </a:effectLst>
              </a:rPr>
              <a:t>, κατά τη διάρκεια ορισμένου χρόνου, προς άλλο, και υπό τη </a:t>
            </a:r>
            <a:r>
              <a:rPr lang="el-GR" sz="2800" dirty="0">
                <a:solidFill>
                  <a:srgbClr val="FFCC00"/>
                </a:solidFill>
                <a:effectLst>
                  <a:outerShdw blurRad="38100" dist="38100" dir="2700000" algn="tl">
                    <a:srgbClr val="000000">
                      <a:alpha val="43137"/>
                    </a:srgbClr>
                  </a:outerShdw>
                </a:effectLst>
              </a:rPr>
              <a:t>διεύθυνση</a:t>
            </a:r>
            <a:r>
              <a:rPr lang="el-GR" sz="2800" dirty="0">
                <a:effectLst>
                  <a:outerShdw blurRad="38100" dist="38100" dir="2700000" algn="tl">
                    <a:srgbClr val="000000">
                      <a:alpha val="43137"/>
                    </a:srgbClr>
                  </a:outerShdw>
                </a:effectLst>
              </a:rPr>
              <a:t> </a:t>
            </a:r>
            <a:r>
              <a:rPr lang="el-GR" sz="2800" dirty="0" smtClean="0">
                <a:effectLst>
                  <a:outerShdw blurRad="38100" dist="38100" dir="2700000" algn="tl">
                    <a:srgbClr val="000000">
                      <a:alpha val="43137"/>
                    </a:srgbClr>
                  </a:outerShdw>
                </a:effectLst>
              </a:rPr>
              <a:t>του τελευταίου </a:t>
            </a:r>
            <a:r>
              <a:rPr lang="el-GR" sz="2800" dirty="0">
                <a:solidFill>
                  <a:srgbClr val="FFCC00"/>
                </a:solidFill>
                <a:effectLst>
                  <a:outerShdw blurRad="38100" dist="38100" dir="2700000" algn="tl">
                    <a:srgbClr val="000000">
                      <a:alpha val="43137"/>
                    </a:srgbClr>
                  </a:outerShdw>
                </a:effectLst>
              </a:rPr>
              <a:t>υπηρεσίες</a:t>
            </a:r>
            <a:r>
              <a:rPr lang="el-GR" sz="2800" dirty="0">
                <a:effectLst>
                  <a:outerShdw blurRad="38100" dist="38100" dir="2700000" algn="tl">
                    <a:srgbClr val="000000">
                      <a:alpha val="43137"/>
                    </a:srgbClr>
                  </a:outerShdw>
                </a:effectLst>
              </a:rPr>
              <a:t> έναντι των οποίων λαμβάνει αμοιβή</a:t>
            </a:r>
            <a:endParaRPr lang="el-GR" sz="28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20244323"/>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08" y="188640"/>
            <a:ext cx="8821488" cy="1584176"/>
          </a:xfrm>
        </p:spPr>
        <p:txBody>
          <a:bodyPr/>
          <a:lstStyle/>
          <a:p>
            <a:r>
              <a:rPr lang="el-GR" sz="4000" dirty="0" smtClean="0"/>
              <a:t>ΕΝΝΟΙΑ ΝΟΜΙΜΗΣ ΑΓΟΡΑΣ ΕΡΓΑΣΙΑΣ ΚΑΤΑ ΤΟ ΔΙΚΑΙΟ ΤΗΣ ΕΥΡΩΠΑΪΚΗΣ ΕΝΩΣΗΣ</a:t>
            </a:r>
            <a:endParaRPr lang="el-GR" sz="4000" dirty="0"/>
          </a:p>
        </p:txBody>
      </p:sp>
      <p:sp>
        <p:nvSpPr>
          <p:cNvPr id="3" name="Content Placeholder 2"/>
          <p:cNvSpPr>
            <a:spLocks noGrp="1"/>
          </p:cNvSpPr>
          <p:nvPr>
            <p:ph idx="1"/>
          </p:nvPr>
        </p:nvSpPr>
        <p:spPr>
          <a:xfrm>
            <a:off x="107504" y="1988840"/>
            <a:ext cx="8856984" cy="4752528"/>
          </a:xfrm>
        </p:spPr>
        <p:txBody>
          <a:bodyPr/>
          <a:lstStyle/>
          <a:p>
            <a:pPr marL="0" indent="0">
              <a:lnSpc>
                <a:spcPts val="3600"/>
              </a:lnSpc>
              <a:spcBef>
                <a:spcPts val="0"/>
              </a:spcBef>
              <a:buNone/>
            </a:pPr>
            <a:r>
              <a:rPr lang="el-GR" sz="2800" u="sng" dirty="0" smtClean="0">
                <a:effectLst>
                  <a:outerShdw blurRad="38100" dist="38100" dir="2700000" algn="tl">
                    <a:srgbClr val="000000">
                      <a:alpha val="43137"/>
                    </a:srgbClr>
                  </a:outerShdw>
                </a:effectLst>
              </a:rPr>
              <a:t>Νόμιμη αγορά εργασίας</a:t>
            </a:r>
            <a:r>
              <a:rPr lang="el-GR" sz="2800" dirty="0" smtClean="0">
                <a:effectLst>
                  <a:outerShdw blurRad="38100" dist="38100" dir="2700000" algn="tl">
                    <a:srgbClr val="000000">
                      <a:alpha val="43137"/>
                    </a:srgbClr>
                  </a:outerShdw>
                </a:effectLst>
              </a:rPr>
              <a:t>:</a:t>
            </a:r>
          </a:p>
          <a:p>
            <a:pPr>
              <a:lnSpc>
                <a:spcPts val="3600"/>
              </a:lnSpc>
              <a:spcBef>
                <a:spcPts val="0"/>
              </a:spcBef>
            </a:pPr>
            <a:r>
              <a:rPr lang="el-GR" sz="2800" dirty="0" smtClean="0">
                <a:solidFill>
                  <a:srgbClr val="FFCC00"/>
                </a:solidFill>
                <a:effectLst>
                  <a:outerShdw blurRad="38100" dist="38100" dir="2700000" algn="tl">
                    <a:srgbClr val="000000">
                      <a:alpha val="43137"/>
                    </a:srgbClr>
                  </a:outerShdw>
                </a:effectLst>
              </a:rPr>
              <a:t>Το </a:t>
            </a:r>
            <a:r>
              <a:rPr lang="el-GR" sz="2800" dirty="0">
                <a:solidFill>
                  <a:srgbClr val="FFCC00"/>
                </a:solidFill>
                <a:effectLst>
                  <a:outerShdw blurRad="38100" dist="38100" dir="2700000" algn="tl">
                    <a:srgbClr val="000000">
                      <a:alpha val="43137"/>
                    </a:srgbClr>
                  </a:outerShdw>
                </a:effectLst>
              </a:rPr>
              <a:t>σύνολο των εργαζομένων </a:t>
            </a:r>
            <a:r>
              <a:rPr lang="el-GR" sz="2800" dirty="0">
                <a:effectLst>
                  <a:outerShdw blurRad="38100" dist="38100" dir="2700000" algn="tl">
                    <a:srgbClr val="000000">
                      <a:alpha val="43137"/>
                    </a:srgbClr>
                  </a:outerShdw>
                </a:effectLst>
              </a:rPr>
              <a:t>που έχουν συμμορφωθεί προς τις νομοθετικές και κανονιστικές διατάξεις του κράτους μέλους υποδοχής, όσον αφορά την είσοδο στην επικράτεια, καθώς και την απασχόληση και έχουν επομένως το </a:t>
            </a:r>
            <a:r>
              <a:rPr lang="el-GR" sz="2800" dirty="0">
                <a:solidFill>
                  <a:srgbClr val="FFCC00"/>
                </a:solidFill>
                <a:effectLst>
                  <a:outerShdw blurRad="38100" dist="38100" dir="2700000" algn="tl">
                    <a:srgbClr val="000000">
                      <a:alpha val="43137"/>
                    </a:srgbClr>
                  </a:outerShdw>
                </a:effectLst>
              </a:rPr>
              <a:t>δικαίωμα ασκήσεως επαγγελματικής δραστηριότητας </a:t>
            </a:r>
            <a:r>
              <a:rPr lang="el-GR" sz="2800" dirty="0">
                <a:effectLst>
                  <a:outerShdw blurRad="38100" dist="38100" dir="2700000" algn="tl">
                    <a:srgbClr val="000000">
                      <a:alpha val="43137"/>
                    </a:srgbClr>
                  </a:outerShdw>
                </a:effectLst>
              </a:rPr>
              <a:t>σ' αυτό το κράτος</a:t>
            </a:r>
            <a:endParaRPr lang="el-GR" sz="28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56694969"/>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08" y="188640"/>
            <a:ext cx="8821488" cy="1584176"/>
          </a:xfrm>
        </p:spPr>
        <p:txBody>
          <a:bodyPr/>
          <a:lstStyle/>
          <a:p>
            <a:r>
              <a:rPr lang="el-GR" sz="4000" dirty="0" smtClean="0"/>
              <a:t>ΕΝΝΟΙΑ ΝΟΜΙΜΗΣ ΑΓΟΡΑΣ ΕΡΓΑΣΙΑΣ ΚΑΤΑ ΤΟ ΔΙΚΑΙΟ ΤΗΣ ΕΥΡΩΠΑΪΚΗΣ ΕΝΩΣΗΣ</a:t>
            </a:r>
            <a:endParaRPr lang="el-GR" sz="4000" dirty="0"/>
          </a:p>
        </p:txBody>
      </p:sp>
      <p:sp>
        <p:nvSpPr>
          <p:cNvPr id="3" name="Content Placeholder 2"/>
          <p:cNvSpPr>
            <a:spLocks noGrp="1"/>
          </p:cNvSpPr>
          <p:nvPr>
            <p:ph idx="1"/>
          </p:nvPr>
        </p:nvSpPr>
        <p:spPr>
          <a:xfrm>
            <a:off x="107504" y="1988840"/>
            <a:ext cx="8856984" cy="4752528"/>
          </a:xfrm>
        </p:spPr>
        <p:txBody>
          <a:bodyPr/>
          <a:lstStyle/>
          <a:p>
            <a:pPr>
              <a:lnSpc>
                <a:spcPts val="3600"/>
              </a:lnSpc>
              <a:spcBef>
                <a:spcPts val="0"/>
              </a:spcBef>
            </a:pPr>
            <a:r>
              <a:rPr lang="el-GR" sz="2800" dirty="0" smtClean="0">
                <a:effectLst>
                  <a:outerShdw blurRad="38100" dist="38100" dir="2700000" algn="tl">
                    <a:srgbClr val="000000">
                      <a:alpha val="43137"/>
                    </a:srgbClr>
                  </a:outerShdw>
                </a:effectLst>
              </a:rPr>
              <a:t>Εναπόκειται </a:t>
            </a:r>
            <a:r>
              <a:rPr lang="el-GR" sz="2800" dirty="0">
                <a:effectLst>
                  <a:outerShdw blurRad="38100" dist="38100" dir="2700000" algn="tl">
                    <a:srgbClr val="000000">
                      <a:alpha val="43137"/>
                    </a:srgbClr>
                  </a:outerShdw>
                </a:effectLst>
              </a:rPr>
              <a:t>στο </a:t>
            </a:r>
            <a:r>
              <a:rPr lang="el-GR" sz="2800" dirty="0">
                <a:solidFill>
                  <a:srgbClr val="FFCC00"/>
                </a:solidFill>
                <a:effectLst>
                  <a:outerShdw blurRad="38100" dist="38100" dir="2700000" algn="tl">
                    <a:srgbClr val="000000">
                      <a:alpha val="43137"/>
                    </a:srgbClr>
                  </a:outerShdw>
                </a:effectLst>
              </a:rPr>
              <a:t>εθνικό δικαστήριο</a:t>
            </a:r>
            <a:r>
              <a:rPr lang="el-GR" sz="2800" dirty="0">
                <a:effectLst>
                  <a:outerShdw blurRad="38100" dist="38100" dir="2700000" algn="tl">
                    <a:srgbClr val="000000">
                      <a:alpha val="43137"/>
                    </a:srgbClr>
                  </a:outerShdw>
                </a:effectLst>
              </a:rPr>
              <a:t> να κρίνει αν η σχέση εργασίας </a:t>
            </a:r>
            <a:r>
              <a:rPr lang="el-GR" sz="2800" dirty="0" smtClean="0">
                <a:effectLst>
                  <a:outerShdw blurRad="38100" dist="38100" dir="2700000" algn="tl">
                    <a:srgbClr val="000000">
                      <a:alpha val="43137"/>
                    </a:srgbClr>
                  </a:outerShdw>
                </a:effectLst>
              </a:rPr>
              <a:t>κάποιου εργαζομένου </a:t>
            </a:r>
            <a:r>
              <a:rPr lang="el-GR" sz="2800" dirty="0">
                <a:solidFill>
                  <a:srgbClr val="FFCC00"/>
                </a:solidFill>
                <a:effectLst>
                  <a:outerShdw blurRad="38100" dist="38100" dir="2700000" algn="tl">
                    <a:srgbClr val="000000">
                      <a:alpha val="43137"/>
                    </a:srgbClr>
                  </a:outerShdw>
                </a:effectLst>
              </a:rPr>
              <a:t>συνδέεται αρκετά στενά </a:t>
            </a:r>
            <a:r>
              <a:rPr lang="el-GR" sz="2800" dirty="0">
                <a:effectLst>
                  <a:outerShdw blurRad="38100" dist="38100" dir="2700000" algn="tl">
                    <a:srgbClr val="000000">
                      <a:alpha val="43137"/>
                    </a:srgbClr>
                  </a:outerShdw>
                </a:effectLst>
              </a:rPr>
              <a:t>με το έδαφος του κράτους μέλους, λαμβάνοντας ιδίως υπόψη τον τόπο προσλήψεως, το έδαφος από το οποίο ασκεί τη μισθωτή δραστηριότητα και την εθνική νομοθεσία που εφαρμόζεται στους τομείς του εργατικού δικαίου και του δικαίου κοινωνικής ασφαλίσεως</a:t>
            </a:r>
            <a:endParaRPr lang="el-GR" sz="28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36053302"/>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08" y="188640"/>
            <a:ext cx="8821488" cy="1584176"/>
          </a:xfrm>
        </p:spPr>
        <p:txBody>
          <a:bodyPr/>
          <a:lstStyle/>
          <a:p>
            <a:r>
              <a:rPr lang="el-GR" sz="4000" dirty="0" smtClean="0"/>
              <a:t>ΕΝΝΟΙΑ ΝΟΜΙΜΗΣ ΑΓΟΡΑΣ ΕΡΓΑΣΙΑΣ ΚΑΤΑ ΤΟ ΔΙΚΑΙΟ ΤΗΣ ΕΥΡΩΠΑΪΚΗΣ ΕΝΩΣΗΣ</a:t>
            </a:r>
            <a:endParaRPr lang="el-GR" sz="4000" dirty="0"/>
          </a:p>
        </p:txBody>
      </p:sp>
      <p:sp>
        <p:nvSpPr>
          <p:cNvPr id="3" name="Content Placeholder 2"/>
          <p:cNvSpPr>
            <a:spLocks noGrp="1"/>
          </p:cNvSpPr>
          <p:nvPr>
            <p:ph idx="1"/>
          </p:nvPr>
        </p:nvSpPr>
        <p:spPr>
          <a:xfrm>
            <a:off x="107504" y="1988840"/>
            <a:ext cx="8856984" cy="4752528"/>
          </a:xfrm>
        </p:spPr>
        <p:txBody>
          <a:bodyPr/>
          <a:lstStyle/>
          <a:p>
            <a:pPr>
              <a:lnSpc>
                <a:spcPts val="3000"/>
              </a:lnSpc>
              <a:spcBef>
                <a:spcPts val="0"/>
              </a:spcBef>
            </a:pPr>
            <a:r>
              <a:rPr lang="el-GR" sz="2400" dirty="0">
                <a:solidFill>
                  <a:srgbClr val="FFCC00"/>
                </a:solidFill>
                <a:effectLst>
                  <a:outerShdw blurRad="38100" dist="38100" dir="2700000" algn="tl">
                    <a:srgbClr val="000000">
                      <a:alpha val="43137"/>
                    </a:srgbClr>
                  </a:outerShdw>
                </a:effectLst>
              </a:rPr>
              <a:t>Σ</a:t>
            </a:r>
            <a:r>
              <a:rPr lang="el-GR" sz="2400" dirty="0" smtClean="0">
                <a:solidFill>
                  <a:srgbClr val="FFCC00"/>
                </a:solidFill>
                <a:effectLst>
                  <a:outerShdw blurRad="38100" dist="38100" dir="2700000" algn="tl">
                    <a:srgbClr val="000000">
                      <a:alpha val="43137"/>
                    </a:srgbClr>
                  </a:outerShdw>
                </a:effectLst>
              </a:rPr>
              <a:t>υνήθεις δεσμοί </a:t>
            </a:r>
            <a:r>
              <a:rPr lang="el-GR" sz="2400" dirty="0">
                <a:solidFill>
                  <a:srgbClr val="FFCC00"/>
                </a:solidFill>
                <a:effectLst>
                  <a:outerShdw blurRad="38100" dist="38100" dir="2700000" algn="tl">
                    <a:srgbClr val="000000">
                      <a:alpha val="43137"/>
                    </a:srgbClr>
                  </a:outerShdw>
                </a:effectLst>
              </a:rPr>
              <a:t>εργασιακής </a:t>
            </a:r>
            <a:r>
              <a:rPr lang="el-GR" sz="2400" dirty="0" smtClean="0">
                <a:solidFill>
                  <a:srgbClr val="FFCC00"/>
                </a:solidFill>
                <a:effectLst>
                  <a:outerShdw blurRad="38100" dist="38100" dir="2700000" algn="tl">
                    <a:srgbClr val="000000">
                      <a:alpha val="43137"/>
                    </a:srgbClr>
                  </a:outerShdw>
                </a:effectLst>
              </a:rPr>
              <a:t>σχέσεως:</a:t>
            </a:r>
            <a:r>
              <a:rPr lang="el-GR" sz="2400" dirty="0">
                <a:effectLst>
                  <a:outerShdw blurRad="38100" dist="38100" dir="2700000" algn="tl">
                    <a:srgbClr val="000000">
                      <a:alpha val="43137"/>
                    </a:srgbClr>
                  </a:outerShdw>
                </a:effectLst>
              </a:rPr>
              <a:t> </a:t>
            </a:r>
            <a:r>
              <a:rPr lang="el-GR" sz="2400" dirty="0" smtClean="0">
                <a:effectLst>
                  <a:outerShdw blurRad="38100" dist="38100" dir="2700000" algn="tl">
                    <a:srgbClr val="000000">
                      <a:alpha val="43137"/>
                    </a:srgbClr>
                  </a:outerShdw>
                </a:effectLst>
              </a:rPr>
              <a:t>Υφίστανται, αν κάποιος υπήκοος κράτους μέλους εργάζεται </a:t>
            </a:r>
            <a:r>
              <a:rPr lang="el-GR" sz="2400" dirty="0">
                <a:effectLst>
                  <a:outerShdw blurRad="38100" dist="38100" dir="2700000" algn="tl">
                    <a:srgbClr val="000000">
                      <a:alpha val="43137"/>
                    </a:srgbClr>
                  </a:outerShdw>
                </a:effectLst>
              </a:rPr>
              <a:t>ως μισθωτός με μοναδικό σκοπό την </a:t>
            </a:r>
            <a:r>
              <a:rPr lang="el-GR" sz="2400" dirty="0">
                <a:solidFill>
                  <a:srgbClr val="FFCC00"/>
                </a:solidFill>
                <a:effectLst>
                  <a:outerShdw blurRad="38100" dist="38100" dir="2700000" algn="tl">
                    <a:srgbClr val="000000">
                      <a:alpha val="43137"/>
                    </a:srgbClr>
                  </a:outerShdw>
                </a:effectLst>
              </a:rPr>
              <a:t>εξοικείωσή του </a:t>
            </a:r>
            <a:r>
              <a:rPr lang="el-GR" sz="2400" dirty="0">
                <a:effectLst>
                  <a:outerShdw blurRad="38100" dist="38100" dir="2700000" algn="tl">
                    <a:srgbClr val="000000">
                      <a:alpha val="43137"/>
                    </a:srgbClr>
                  </a:outerShdw>
                </a:effectLst>
              </a:rPr>
              <a:t>και την </a:t>
            </a:r>
            <a:r>
              <a:rPr lang="el-GR" sz="2400" dirty="0">
                <a:solidFill>
                  <a:srgbClr val="FFCC00"/>
                </a:solidFill>
                <a:effectLst>
                  <a:outerShdw blurRad="38100" dist="38100" dir="2700000" algn="tl">
                    <a:srgbClr val="000000">
                      <a:alpha val="43137"/>
                    </a:srgbClr>
                  </a:outerShdw>
                </a:effectLst>
              </a:rPr>
              <a:t>προετοιμασία</a:t>
            </a:r>
            <a:r>
              <a:rPr lang="el-GR" sz="2400" dirty="0">
                <a:effectLst>
                  <a:outerShdw blurRad="38100" dist="38100" dir="2700000" algn="tl">
                    <a:srgbClr val="000000">
                      <a:alpha val="43137"/>
                    </a:srgbClr>
                  </a:outerShdw>
                </a:effectLst>
              </a:rPr>
              <a:t> του για την ανάληψη διευθυντικών καθηκόντων σε θυγατρική της </a:t>
            </a:r>
            <a:r>
              <a:rPr lang="el-GR" sz="2400" dirty="0" smtClean="0">
                <a:effectLst>
                  <a:outerShdw blurRad="38100" dist="38100" dir="2700000" algn="tl">
                    <a:srgbClr val="000000">
                      <a:alpha val="43137"/>
                    </a:srgbClr>
                  </a:outerShdw>
                </a:effectLst>
              </a:rPr>
              <a:t>εταιρείας </a:t>
            </a:r>
            <a:r>
              <a:rPr lang="el-GR" sz="2400" dirty="0">
                <a:effectLst>
                  <a:outerShdw blurRad="38100" dist="38100" dir="2700000" algn="tl">
                    <a:srgbClr val="000000">
                      <a:alpha val="43137"/>
                    </a:srgbClr>
                  </a:outerShdw>
                </a:effectLst>
              </a:rPr>
              <a:t>που τον </a:t>
            </a:r>
            <a:r>
              <a:rPr lang="el-GR" sz="2400" dirty="0" smtClean="0">
                <a:effectLst>
                  <a:outerShdw blurRad="38100" dist="38100" dir="2700000" algn="tl">
                    <a:srgbClr val="000000">
                      <a:alpha val="43137"/>
                    </a:srgbClr>
                  </a:outerShdw>
                </a:effectLst>
              </a:rPr>
              <a:t>απασχολεί, </a:t>
            </a:r>
            <a:r>
              <a:rPr lang="el-GR" sz="2400" dirty="0">
                <a:effectLst>
                  <a:outerShdw blurRad="38100" dist="38100" dir="2700000" algn="tl">
                    <a:srgbClr val="000000">
                      <a:alpha val="43137"/>
                    </a:srgbClr>
                  </a:outerShdw>
                </a:effectLst>
              </a:rPr>
              <a:t>ασκώντας πραγματικά και ουσιαστικά τις οικονομικές δραστηριότητες προς όφελος και υπό την καθοδήγηση του εργοδότη του, διεπόμενος από τους ίδιους όρους εργασίας και αμοιβής με τους άλλους εργαζόμενους της ίδιας επιχείρησης που ασκούν εντός αυτής τις ίδιες ή παρόμοιες οικονομικές </a:t>
            </a:r>
            <a:r>
              <a:rPr lang="el-GR" sz="2400" dirty="0" smtClean="0">
                <a:effectLst>
                  <a:outerShdw blurRad="38100" dist="38100" dir="2700000" algn="tl">
                    <a:srgbClr val="000000">
                      <a:alpha val="43137"/>
                    </a:srgbClr>
                  </a:outerShdw>
                </a:effectLst>
              </a:rPr>
              <a:t>δραστηριότητες</a:t>
            </a:r>
            <a:endParaRPr lang="el-GR" sz="24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94499329"/>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928992" cy="1440160"/>
          </a:xfrm>
        </p:spPr>
        <p:txBody>
          <a:bodyPr/>
          <a:lstStyle/>
          <a:p>
            <a:pPr>
              <a:lnSpc>
                <a:spcPts val="4400"/>
              </a:lnSpc>
            </a:pPr>
            <a:r>
              <a:rPr lang="el-GR" sz="4000" dirty="0" smtClean="0"/>
              <a:t>ΕΝΝΟΙΑ ΝΟΜΙΜΗΣ ΑΓΟΡΑΣ ΕΡΓΑΣΙΑΣ ΚΑΤΑ ΤΟ ΔΙΚΑΙΟ ΤΗΣ ΕΥΡΩΠΑΪΚΗΣ ΕΝΩΣΗΣ</a:t>
            </a:r>
            <a:endParaRPr lang="el-GR" sz="4000" dirty="0"/>
          </a:p>
        </p:txBody>
      </p:sp>
      <p:sp>
        <p:nvSpPr>
          <p:cNvPr id="3" name="Content Placeholder 2"/>
          <p:cNvSpPr>
            <a:spLocks noGrp="1"/>
          </p:cNvSpPr>
          <p:nvPr>
            <p:ph idx="1"/>
          </p:nvPr>
        </p:nvSpPr>
        <p:spPr>
          <a:xfrm>
            <a:off x="30155" y="1700808"/>
            <a:ext cx="8928992" cy="5040560"/>
          </a:xfrm>
        </p:spPr>
        <p:txBody>
          <a:bodyPr/>
          <a:lstStyle/>
          <a:p>
            <a:pPr>
              <a:lnSpc>
                <a:spcPts val="2800"/>
              </a:lnSpc>
              <a:spcBef>
                <a:spcPts val="0"/>
              </a:spcBef>
            </a:pPr>
            <a:r>
              <a:rPr lang="el-GR" sz="2400" dirty="0" smtClean="0">
                <a:effectLst>
                  <a:outerShdw blurRad="38100" dist="38100" dir="2700000" algn="tl">
                    <a:srgbClr val="000000">
                      <a:alpha val="43137"/>
                    </a:srgbClr>
                  </a:outerShdw>
                </a:effectLst>
              </a:rPr>
              <a:t>Ο </a:t>
            </a:r>
            <a:r>
              <a:rPr lang="el-GR" sz="2400" dirty="0">
                <a:effectLst>
                  <a:outerShdw blurRad="38100" dist="38100" dir="2700000" algn="tl">
                    <a:srgbClr val="000000">
                      <a:alpha val="43137"/>
                    </a:srgbClr>
                  </a:outerShdw>
                </a:effectLst>
              </a:rPr>
              <a:t>νόμιμος χαρακτήρας της απασχολήσεως προϋποθέτει μια </a:t>
            </a:r>
            <a:r>
              <a:rPr lang="el-GR" sz="2400" dirty="0">
                <a:solidFill>
                  <a:srgbClr val="FFCC00"/>
                </a:solidFill>
                <a:effectLst>
                  <a:outerShdw blurRad="38100" dist="38100" dir="2700000" algn="tl">
                    <a:srgbClr val="000000">
                      <a:alpha val="43137"/>
                    </a:srgbClr>
                  </a:outerShdw>
                </a:effectLst>
              </a:rPr>
              <a:t>σταθερή</a:t>
            </a:r>
            <a:r>
              <a:rPr lang="el-GR" sz="2400" dirty="0">
                <a:effectLst>
                  <a:outerShdw blurRad="38100" dist="38100" dir="2700000" algn="tl">
                    <a:srgbClr val="000000">
                      <a:alpha val="43137"/>
                    </a:srgbClr>
                  </a:outerShdw>
                </a:effectLst>
              </a:rPr>
              <a:t> και όχι πρόσκαιρη κατάσταση στην αγορά εργασίας ενός κράτους μέλους της </a:t>
            </a:r>
            <a:r>
              <a:rPr lang="el-GR" sz="2400" dirty="0" smtClean="0">
                <a:effectLst>
                  <a:outerShdw blurRad="38100" dist="38100" dir="2700000" algn="tl">
                    <a:srgbClr val="000000">
                      <a:alpha val="43137"/>
                    </a:srgbClr>
                  </a:outerShdw>
                </a:effectLst>
              </a:rPr>
              <a:t>Ευρωπαϊκής Ένωσης </a:t>
            </a:r>
            <a:r>
              <a:rPr lang="el-GR" sz="2400" dirty="0" smtClean="0">
                <a:solidFill>
                  <a:srgbClr val="FFCC00"/>
                </a:solidFill>
                <a:effectLst>
                  <a:outerShdw blurRad="38100" dist="38100" dir="2700000" algn="tl">
                    <a:srgbClr val="000000">
                      <a:alpha val="43137"/>
                    </a:srgbClr>
                  </a:outerShdw>
                </a:effectLst>
              </a:rPr>
              <a:t>χωρίς </a:t>
            </a:r>
            <a:r>
              <a:rPr lang="el-GR" sz="2400" dirty="0">
                <a:solidFill>
                  <a:srgbClr val="FFCC00"/>
                </a:solidFill>
                <a:effectLst>
                  <a:outerShdw blurRad="38100" dist="38100" dir="2700000" algn="tl">
                    <a:srgbClr val="000000">
                      <a:alpha val="43137"/>
                    </a:srgbClr>
                  </a:outerShdw>
                </a:effectLst>
              </a:rPr>
              <a:t>να υπάρχει αμφισβητούμενο δικαίωμα </a:t>
            </a:r>
            <a:r>
              <a:rPr lang="el-GR" sz="2400" dirty="0" smtClean="0">
                <a:solidFill>
                  <a:srgbClr val="FFCC00"/>
                </a:solidFill>
                <a:effectLst>
                  <a:outerShdw blurRad="38100" dist="38100" dir="2700000" algn="tl">
                    <a:srgbClr val="000000">
                      <a:alpha val="43137"/>
                    </a:srgbClr>
                  </a:outerShdw>
                </a:effectLst>
              </a:rPr>
              <a:t>διαμονής </a:t>
            </a:r>
            <a:r>
              <a:rPr lang="el-GR" sz="2400" dirty="0" smtClean="0">
                <a:effectLst>
                  <a:outerShdw blurRad="38100" dist="38100" dir="2700000" algn="tl">
                    <a:srgbClr val="000000">
                      <a:alpha val="43137"/>
                    </a:srgbClr>
                  </a:outerShdw>
                </a:effectLst>
              </a:rPr>
              <a:t>(π.χ. όταν εκκρεμεί προσφυγή για ζήτημα νόμιμης παραμονής στο κράτος μέλος κ.λπ.)</a:t>
            </a:r>
          </a:p>
          <a:p>
            <a:pPr>
              <a:lnSpc>
                <a:spcPts val="2800"/>
              </a:lnSpc>
              <a:spcBef>
                <a:spcPts val="0"/>
              </a:spcBef>
            </a:pPr>
            <a:r>
              <a:rPr lang="el-GR" sz="2400" dirty="0" smtClean="0">
                <a:effectLst>
                  <a:outerShdw blurRad="38100" dist="38100" dir="2700000" algn="tl">
                    <a:srgbClr val="000000">
                      <a:alpha val="43137"/>
                    </a:srgbClr>
                  </a:outerShdw>
                </a:effectLst>
              </a:rPr>
              <a:t>Το δικαίωμα </a:t>
            </a:r>
            <a:r>
              <a:rPr lang="el-GR" sz="2400" dirty="0">
                <a:effectLst>
                  <a:outerShdw blurRad="38100" dist="38100" dir="2700000" algn="tl">
                    <a:srgbClr val="000000">
                      <a:alpha val="43137"/>
                    </a:srgbClr>
                  </a:outerShdw>
                </a:effectLst>
              </a:rPr>
              <a:t>διαμονής </a:t>
            </a:r>
            <a:r>
              <a:rPr lang="el-GR" sz="2400" dirty="0">
                <a:solidFill>
                  <a:srgbClr val="FFCC00"/>
                </a:solidFill>
                <a:effectLst>
                  <a:outerShdw blurRad="38100" dist="38100" dir="2700000" algn="tl">
                    <a:srgbClr val="000000">
                      <a:alpha val="43137"/>
                    </a:srgbClr>
                  </a:outerShdw>
                </a:effectLst>
              </a:rPr>
              <a:t>υπηκόου κράτους μη </a:t>
            </a:r>
            <a:r>
              <a:rPr lang="el-GR" sz="2400" dirty="0" smtClean="0">
                <a:solidFill>
                  <a:srgbClr val="FFCC00"/>
                </a:solidFill>
                <a:effectLst>
                  <a:outerShdw blurRad="38100" dist="38100" dir="2700000" algn="tl">
                    <a:srgbClr val="000000">
                      <a:alpha val="43137"/>
                    </a:srgbClr>
                  </a:outerShdw>
                </a:effectLst>
              </a:rPr>
              <a:t>μέλους </a:t>
            </a:r>
            <a:r>
              <a:rPr lang="el-GR" sz="2400" dirty="0" smtClean="0">
                <a:effectLst>
                  <a:outerShdw blurRad="38100" dist="38100" dir="2700000" algn="tl">
                    <a:srgbClr val="000000">
                      <a:alpha val="43137"/>
                    </a:srgbClr>
                  </a:outerShdw>
                </a:effectLst>
              </a:rPr>
              <a:t>θα πρέπει να του παρέχεται από το εθνικό δίκαιο ή εθνικό δικαστήριο για </a:t>
            </a:r>
            <a:r>
              <a:rPr lang="el-GR" sz="2400" dirty="0" smtClean="0">
                <a:solidFill>
                  <a:srgbClr val="FFCC00"/>
                </a:solidFill>
                <a:effectLst>
                  <a:outerShdw blurRad="38100" dist="38100" dir="2700000" algn="tl">
                    <a:srgbClr val="000000">
                      <a:alpha val="43137"/>
                    </a:srgbClr>
                  </a:outerShdw>
                </a:effectLst>
              </a:rPr>
              <a:t>επαρκή χρόνο </a:t>
            </a:r>
            <a:r>
              <a:rPr lang="el-GR" sz="2400" dirty="0">
                <a:effectLst>
                  <a:outerShdw blurRad="38100" dist="38100" dir="2700000" algn="tl">
                    <a:srgbClr val="000000">
                      <a:alpha val="43137"/>
                    </a:srgbClr>
                  </a:outerShdw>
                </a:effectLst>
              </a:rPr>
              <a:t>εφόσον εξακολουθεί να ανήκει στη νόμιμη αγορά εργασίας του οικείου κράτους μέλους, ώστε να μην επηρεάζει δυσμενώς τις πραγματικές πιθανότητες του ενδιαφερόμενου προς εύρεση νέας </a:t>
            </a:r>
            <a:r>
              <a:rPr lang="el-GR" sz="2400" dirty="0" smtClean="0">
                <a:effectLst>
                  <a:outerShdw blurRad="38100" dist="38100" dir="2700000" algn="tl">
                    <a:srgbClr val="000000">
                      <a:alpha val="43137"/>
                    </a:srgbClr>
                  </a:outerShdw>
                </a:effectLst>
              </a:rPr>
              <a:t>εργασίας</a:t>
            </a:r>
            <a:endParaRPr lang="el-GR" sz="2400" dirty="0" smtClean="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17124778"/>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88640"/>
            <a:ext cx="8785101" cy="1080120"/>
          </a:xfrm>
        </p:spPr>
        <p:txBody>
          <a:bodyPr/>
          <a:lstStyle/>
          <a:p>
            <a:r>
              <a:rPr lang="el-GR" altLang="el-GR" sz="3600" dirty="0" smtClean="0"/>
              <a:t>ΔΙΕΘΝΕΙΣ ΚΑΙ ΕΥΡΩΠΑΪΚΕΣ ΔΙΑΤΑΞΕΙΣ ΓΙΑ ΤΗΝ ΕΡΓΑΣΙΑ ΣΤΟΝ ΑΘΛΗΤΙΣΜΟ</a:t>
            </a:r>
            <a:endParaRPr lang="el-GR" altLang="el-GR" sz="3600" dirty="0"/>
          </a:p>
        </p:txBody>
      </p:sp>
      <p:sp>
        <p:nvSpPr>
          <p:cNvPr id="16387" name="Rectangle 3"/>
          <p:cNvSpPr>
            <a:spLocks noGrp="1" noChangeArrowheads="1"/>
          </p:cNvSpPr>
          <p:nvPr>
            <p:ph type="subTitle" idx="1"/>
          </p:nvPr>
        </p:nvSpPr>
        <p:spPr>
          <a:xfrm>
            <a:off x="179512" y="1268760"/>
            <a:ext cx="8768987" cy="5328592"/>
          </a:xfrm>
        </p:spPr>
        <p:txBody>
          <a:bodyPr/>
          <a:lstStyle/>
          <a:p>
            <a:pPr marL="342900" indent="-342900" algn="l">
              <a:buSzPct val="100000"/>
              <a:buFont typeface="Wingdings" pitchFamily="2" charset="2"/>
              <a:buChar char="§"/>
            </a:pPr>
            <a:r>
              <a:rPr lang="el-GR" sz="2400" dirty="0">
                <a:effectLst>
                  <a:outerShdw blurRad="38100" dist="38100" dir="2700000" algn="tl">
                    <a:srgbClr val="000000">
                      <a:alpha val="43137"/>
                    </a:srgbClr>
                  </a:outerShdw>
                </a:effectLst>
              </a:rPr>
              <a:t>Ο</a:t>
            </a:r>
            <a:r>
              <a:rPr lang="el-GR" sz="2400" dirty="0" smtClean="0">
                <a:effectLst>
                  <a:outerShdw blurRad="38100" dist="38100" dir="2700000" algn="tl">
                    <a:srgbClr val="000000">
                      <a:alpha val="43137"/>
                    </a:srgbClr>
                  </a:outerShdw>
                </a:effectLst>
              </a:rPr>
              <a:t>ι </a:t>
            </a:r>
            <a:r>
              <a:rPr lang="el-GR" sz="2400" dirty="0">
                <a:effectLst>
                  <a:outerShdw blurRad="38100" dist="38100" dir="2700000" algn="tl">
                    <a:srgbClr val="000000">
                      <a:alpha val="43137"/>
                    </a:srgbClr>
                  </a:outerShdw>
                </a:effectLst>
              </a:rPr>
              <a:t>κανόνες της Συνθήκης </a:t>
            </a:r>
            <a:r>
              <a:rPr lang="el-GR" sz="2400" dirty="0" smtClean="0">
                <a:effectLst>
                  <a:outerShdw blurRad="38100" dist="38100" dir="2700000" algn="tl">
                    <a:srgbClr val="000000">
                      <a:alpha val="43137"/>
                    </a:srgbClr>
                  </a:outerShdw>
                </a:effectLst>
              </a:rPr>
              <a:t>της Ευρωπαϊκής Ένωσης, παρόλο που </a:t>
            </a:r>
            <a:r>
              <a:rPr lang="el-GR" sz="2400" dirty="0" smtClean="0">
                <a:solidFill>
                  <a:srgbClr val="FFCC00"/>
                </a:solidFill>
                <a:effectLst>
                  <a:outerShdw blurRad="38100" dist="38100" dir="2700000" algn="tl">
                    <a:srgbClr val="000000">
                      <a:alpha val="43137"/>
                    </a:srgbClr>
                  </a:outerShdw>
                </a:effectLst>
              </a:rPr>
              <a:t>δεν ενσωματώνουν </a:t>
            </a:r>
            <a:r>
              <a:rPr lang="el-GR" sz="2400" dirty="0">
                <a:solidFill>
                  <a:srgbClr val="FFCC00"/>
                </a:solidFill>
                <a:effectLst>
                  <a:outerShdw blurRad="38100" dist="38100" dir="2700000" algn="tl">
                    <a:srgbClr val="000000">
                      <a:alpha val="43137"/>
                    </a:srgbClr>
                  </a:outerShdw>
                </a:effectLst>
              </a:rPr>
              <a:t>ρητά την αθλητική </a:t>
            </a:r>
            <a:r>
              <a:rPr lang="el-GR" sz="2400" dirty="0" smtClean="0">
                <a:solidFill>
                  <a:srgbClr val="FFCC00"/>
                </a:solidFill>
                <a:effectLst>
                  <a:outerShdw blurRad="38100" dist="38100" dir="2700000" algn="tl">
                    <a:srgbClr val="000000">
                      <a:alpha val="43137"/>
                    </a:srgbClr>
                  </a:outerShdw>
                </a:effectLst>
              </a:rPr>
              <a:t>δραστηριότητα</a:t>
            </a:r>
            <a:r>
              <a:rPr lang="el-GR" sz="2400" dirty="0" smtClean="0">
                <a:effectLst>
                  <a:outerShdw blurRad="38100" dist="38100" dir="2700000" algn="tl">
                    <a:srgbClr val="000000">
                      <a:alpha val="43137"/>
                    </a:srgbClr>
                  </a:outerShdw>
                </a:effectLst>
              </a:rPr>
              <a:t>, έχουν </a:t>
            </a:r>
            <a:r>
              <a:rPr lang="el-GR" sz="2400" dirty="0">
                <a:effectLst>
                  <a:outerShdw blurRad="38100" dist="38100" dir="2700000" algn="tl">
                    <a:srgbClr val="000000">
                      <a:alpha val="43137"/>
                    </a:srgbClr>
                  </a:outerShdw>
                </a:effectLst>
              </a:rPr>
              <a:t>αναμφίβολα αντίκτυπο στον αθλητικό </a:t>
            </a:r>
            <a:r>
              <a:rPr lang="el-GR" sz="2400" dirty="0" smtClean="0">
                <a:effectLst>
                  <a:outerShdw blurRad="38100" dist="38100" dir="2700000" algn="tl">
                    <a:srgbClr val="000000">
                      <a:alpha val="43137"/>
                    </a:srgbClr>
                  </a:outerShdw>
                </a:effectLst>
              </a:rPr>
              <a:t>κόσμο, ιδίως σε θέματα ελεύθερης διακίνησης εργαζομένων</a:t>
            </a:r>
            <a:r>
              <a:rPr lang="el-GR" sz="2400" dirty="0">
                <a:effectLst>
                  <a:outerShdw blurRad="38100" dist="38100" dir="2700000" algn="tl">
                    <a:srgbClr val="000000">
                      <a:alpha val="43137"/>
                    </a:srgbClr>
                  </a:outerShdw>
                </a:effectLst>
              </a:rPr>
              <a:t>, </a:t>
            </a:r>
            <a:r>
              <a:rPr lang="el-GR" sz="2400" dirty="0" smtClean="0">
                <a:effectLst>
                  <a:outerShdw blurRad="38100" dist="38100" dir="2700000" algn="tl">
                    <a:srgbClr val="000000">
                      <a:alpha val="43137"/>
                    </a:srgbClr>
                  </a:outerShdw>
                </a:effectLst>
              </a:rPr>
              <a:t>δικαίωμα εγκατάστασης </a:t>
            </a:r>
            <a:r>
              <a:rPr lang="el-GR" sz="2400" dirty="0">
                <a:effectLst>
                  <a:outerShdw blurRad="38100" dist="38100" dir="2700000" algn="tl">
                    <a:srgbClr val="000000">
                      <a:alpha val="43137"/>
                    </a:srgbClr>
                  </a:outerShdw>
                </a:effectLst>
              </a:rPr>
              <a:t>και </a:t>
            </a:r>
            <a:r>
              <a:rPr lang="el-GR" sz="2400" dirty="0" smtClean="0">
                <a:effectLst>
                  <a:outerShdw blurRad="38100" dist="38100" dir="2700000" algn="tl">
                    <a:srgbClr val="000000">
                      <a:alpha val="43137"/>
                    </a:srgbClr>
                  </a:outerShdw>
                </a:effectLst>
              </a:rPr>
              <a:t>ελεύθερης </a:t>
            </a:r>
            <a:r>
              <a:rPr lang="el-GR" sz="2400" dirty="0">
                <a:effectLst>
                  <a:outerShdw blurRad="38100" dist="38100" dir="2700000" algn="tl">
                    <a:srgbClr val="000000">
                      <a:alpha val="43137"/>
                    </a:srgbClr>
                  </a:outerShdw>
                </a:effectLst>
              </a:rPr>
              <a:t>παροχής </a:t>
            </a:r>
            <a:r>
              <a:rPr lang="el-GR" sz="2400" dirty="0" smtClean="0">
                <a:effectLst>
                  <a:outerShdw blurRad="38100" dist="38100" dir="2700000" algn="tl">
                    <a:srgbClr val="000000">
                      <a:alpha val="43137"/>
                    </a:srgbClr>
                  </a:outerShdw>
                </a:effectLst>
              </a:rPr>
              <a:t>υπηρεσιών, προστασία ανταγωνισμού</a:t>
            </a:r>
          </a:p>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Εφόσον </a:t>
            </a:r>
            <a:r>
              <a:rPr lang="el-GR" sz="2400" dirty="0">
                <a:effectLst>
                  <a:outerShdw blurRad="38100" dist="38100" dir="2700000" algn="tl">
                    <a:srgbClr val="000000">
                      <a:alpha val="43137"/>
                    </a:srgbClr>
                  </a:outerShdw>
                </a:effectLst>
              </a:rPr>
              <a:t>υπήκοος κράτους </a:t>
            </a:r>
            <a:r>
              <a:rPr lang="el-GR" sz="2400" dirty="0">
                <a:solidFill>
                  <a:srgbClr val="FFCC00"/>
                </a:solidFill>
                <a:effectLst>
                  <a:outerShdw blurRad="38100" dist="38100" dir="2700000" algn="tl">
                    <a:srgbClr val="000000">
                      <a:alpha val="43137"/>
                    </a:srgbClr>
                  </a:outerShdw>
                </a:effectLst>
              </a:rPr>
              <a:t>μη μέλους </a:t>
            </a:r>
            <a:r>
              <a:rPr lang="el-GR" sz="2400" dirty="0">
                <a:effectLst>
                  <a:outerShdw blurRad="38100" dist="38100" dir="2700000" algn="tl">
                    <a:srgbClr val="000000">
                      <a:alpha val="43137"/>
                    </a:srgbClr>
                  </a:outerShdw>
                </a:effectLst>
              </a:rPr>
              <a:t>της </a:t>
            </a:r>
            <a:r>
              <a:rPr lang="el-GR" sz="2400" dirty="0" smtClean="0">
                <a:effectLst>
                  <a:outerShdw blurRad="38100" dist="38100" dir="2700000" algn="tl">
                    <a:srgbClr val="000000">
                      <a:alpha val="43137"/>
                    </a:srgbClr>
                  </a:outerShdw>
                </a:effectLst>
              </a:rPr>
              <a:t>Ευρωπαϊκής Ένωσης </a:t>
            </a:r>
            <a:r>
              <a:rPr lang="el-GR" sz="2400" dirty="0">
                <a:effectLst>
                  <a:outerShdw blurRad="38100" dist="38100" dir="2700000" algn="tl">
                    <a:srgbClr val="000000">
                      <a:alpha val="43137"/>
                    </a:srgbClr>
                  </a:outerShdw>
                </a:effectLst>
              </a:rPr>
              <a:t>ασκεί νομοτύπως μισθωτή δραστηριότητα εντός κράτους μέλους και είναι κάτοχος έγκυρου τίτλου </a:t>
            </a:r>
            <a:r>
              <a:rPr lang="el-GR" sz="2400" dirty="0">
                <a:solidFill>
                  <a:srgbClr val="FFCC00"/>
                </a:solidFill>
                <a:effectLst>
                  <a:outerShdw blurRad="38100" dist="38100" dir="2700000" algn="tl">
                    <a:srgbClr val="000000">
                      <a:alpha val="43137"/>
                    </a:srgbClr>
                  </a:outerShdw>
                </a:effectLst>
              </a:rPr>
              <a:t>διαμονής</a:t>
            </a:r>
            <a:r>
              <a:rPr lang="el-GR" sz="2400" dirty="0">
                <a:effectLst>
                  <a:outerShdw blurRad="38100" dist="38100" dir="2700000" algn="tl">
                    <a:srgbClr val="000000">
                      <a:alpha val="43137"/>
                    </a:srgbClr>
                  </a:outerShdw>
                </a:effectLst>
              </a:rPr>
              <a:t> σύμφωνα με την εθνική νομοθεσία, </a:t>
            </a:r>
            <a:r>
              <a:rPr lang="el-GR" sz="2400" dirty="0">
                <a:solidFill>
                  <a:srgbClr val="FFCC00"/>
                </a:solidFill>
                <a:effectLst>
                  <a:outerShdw blurRad="38100" dist="38100" dir="2700000" algn="tl">
                    <a:srgbClr val="000000">
                      <a:alpha val="43137"/>
                    </a:srgbClr>
                  </a:outerShdw>
                </a:effectLst>
              </a:rPr>
              <a:t>δεν χρειάζεται άδεια εργασίας </a:t>
            </a:r>
            <a:r>
              <a:rPr lang="el-GR" sz="2400" dirty="0">
                <a:effectLst>
                  <a:outerShdw blurRad="38100" dist="38100" dir="2700000" algn="tl">
                    <a:srgbClr val="000000">
                      <a:alpha val="43137"/>
                    </a:srgbClr>
                  </a:outerShdw>
                </a:effectLst>
              </a:rPr>
              <a:t>για να ασκήσει το επάγγελμά του, διότι έχει ήδη προφανώς νόμιμη πρόσβαση στην αγορά εργασίας του κράτους μέλους</a:t>
            </a:r>
          </a:p>
        </p:txBody>
      </p:sp>
    </p:spTree>
    <p:extLst>
      <p:ext uri="{BB962C8B-B14F-4D97-AF65-F5344CB8AC3E}">
        <p14:creationId xmlns:p14="http://schemas.microsoft.com/office/powerpoint/2010/main" val="3205380989"/>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3" y="116632"/>
            <a:ext cx="8784976" cy="1152128"/>
          </a:xfrm>
        </p:spPr>
        <p:txBody>
          <a:bodyPr/>
          <a:lstStyle/>
          <a:p>
            <a:r>
              <a:rPr lang="el-GR" altLang="el-GR" sz="3600" dirty="0" smtClean="0"/>
              <a:t>Η ΕΠΑΓΓΕΛΜΑΤΙΚΗ ΕΛΕΥΘΕΡΙΑ ΣΤΟΝ ΑΘΛΗΤΙΣΜΟ</a:t>
            </a:r>
            <a:endParaRPr lang="el-GR" altLang="el-GR" sz="3600" dirty="0"/>
          </a:p>
        </p:txBody>
      </p:sp>
      <p:sp>
        <p:nvSpPr>
          <p:cNvPr id="16387" name="Rectangle 3"/>
          <p:cNvSpPr>
            <a:spLocks noGrp="1" noChangeArrowheads="1"/>
          </p:cNvSpPr>
          <p:nvPr>
            <p:ph type="subTitle" idx="1"/>
          </p:nvPr>
        </p:nvSpPr>
        <p:spPr>
          <a:xfrm>
            <a:off x="179512" y="1196752"/>
            <a:ext cx="8856984" cy="5544616"/>
          </a:xfrm>
        </p:spPr>
        <p:txBody>
          <a:bodyPr/>
          <a:lstStyle/>
          <a:p>
            <a:pPr marL="342900" indent="-342900" algn="l">
              <a:lnSpc>
                <a:spcPts val="3100"/>
              </a:lnSpc>
              <a:spcBef>
                <a:spcPts val="0"/>
              </a:spcBef>
              <a:buSzPct val="100000"/>
              <a:buFont typeface="Wingdings" pitchFamily="2" charset="2"/>
              <a:buChar char="§"/>
            </a:pPr>
            <a:r>
              <a:rPr lang="el-GR" sz="2600" dirty="0" smtClean="0">
                <a:effectLst>
                  <a:outerShdw blurRad="38100" dist="38100" dir="2700000" algn="tl">
                    <a:srgbClr val="000000">
                      <a:alpha val="43137"/>
                    </a:srgbClr>
                  </a:outerShdw>
                </a:effectLst>
              </a:rPr>
              <a:t>Εφόσον ο αθλητισμός συνεπάγεται </a:t>
            </a:r>
            <a:r>
              <a:rPr lang="el-GR" sz="2600" dirty="0" smtClean="0">
                <a:solidFill>
                  <a:srgbClr val="FFCC00"/>
                </a:solidFill>
                <a:effectLst>
                  <a:outerShdw blurRad="38100" dist="38100" dir="2700000" algn="tl">
                    <a:srgbClr val="000000">
                      <a:alpha val="43137"/>
                    </a:srgbClr>
                  </a:outerShdw>
                </a:effectLst>
              </a:rPr>
              <a:t>κερδοφόρο</a:t>
            </a:r>
            <a:r>
              <a:rPr lang="el-GR" sz="2600" dirty="0" smtClean="0">
                <a:effectLst>
                  <a:outerShdw blurRad="38100" dist="38100" dir="2700000" algn="tl">
                    <a:srgbClr val="000000">
                      <a:alpha val="43137"/>
                    </a:srgbClr>
                  </a:outerShdw>
                </a:effectLst>
              </a:rPr>
              <a:t> απασχόληση </a:t>
            </a:r>
            <a:r>
              <a:rPr lang="el-GR" sz="2600" dirty="0" smtClean="0">
                <a:solidFill>
                  <a:srgbClr val="FFCC00"/>
                </a:solidFill>
                <a:effectLst>
                  <a:outerShdw blurRad="38100" dist="38100" dir="2700000" algn="tl">
                    <a:srgbClr val="000000">
                      <a:alpha val="43137"/>
                    </a:srgbClr>
                  </a:outerShdw>
                </a:effectLst>
              </a:rPr>
              <a:t>εμπίπτει στη Συνθήκη </a:t>
            </a:r>
            <a:r>
              <a:rPr lang="el-GR" sz="2600" dirty="0" smtClean="0">
                <a:effectLst>
                  <a:outerShdw blurRad="38100" dist="38100" dir="2700000" algn="tl">
                    <a:srgbClr val="000000">
                      <a:alpha val="43137"/>
                    </a:srgbClr>
                  </a:outerShdw>
                </a:effectLst>
              </a:rPr>
              <a:t>της Ευρωπαϊκής Ένωσης σχετικά με την ελεύθερη διακίνηση των εργαζομένων, σύμφωνα με την οποία </a:t>
            </a:r>
            <a:r>
              <a:rPr lang="el-GR" sz="2600" dirty="0" smtClean="0">
                <a:solidFill>
                  <a:srgbClr val="FFCC00"/>
                </a:solidFill>
                <a:effectLst>
                  <a:outerShdw blurRad="38100" dist="38100" dir="2700000" algn="tl">
                    <a:srgbClr val="000000">
                      <a:alpha val="43137"/>
                    </a:srgbClr>
                  </a:outerShdw>
                </a:effectLst>
              </a:rPr>
              <a:t>απαγορεύεται η αδικαιολόγητη διάκριση</a:t>
            </a:r>
            <a:r>
              <a:rPr lang="el-GR" sz="2600" dirty="0" smtClean="0">
                <a:effectLst>
                  <a:outerShdw blurRad="38100" dist="38100" dir="2700000" algn="tl">
                    <a:srgbClr val="000000">
                      <a:alpha val="43137"/>
                    </a:srgbClr>
                  </a:outerShdw>
                </a:effectLst>
              </a:rPr>
              <a:t> κατά των πολιτών κρατών μελών για λόγους </a:t>
            </a:r>
            <a:r>
              <a:rPr lang="el-GR" sz="2600" dirty="0" smtClean="0">
                <a:solidFill>
                  <a:srgbClr val="FFCC00"/>
                </a:solidFill>
                <a:effectLst>
                  <a:outerShdw blurRad="38100" dist="38100" dir="2700000" algn="tl">
                    <a:srgbClr val="000000">
                      <a:alpha val="43137"/>
                    </a:srgbClr>
                  </a:outerShdw>
                </a:effectLst>
              </a:rPr>
              <a:t>ιθαγένειας</a:t>
            </a:r>
            <a:r>
              <a:rPr lang="el-GR" sz="2600" dirty="0" smtClean="0">
                <a:effectLst>
                  <a:outerShdw blurRad="38100" dist="38100" dir="2700000" algn="tl">
                    <a:srgbClr val="000000">
                      <a:alpha val="43137"/>
                    </a:srgbClr>
                  </a:outerShdw>
                </a:effectLst>
              </a:rPr>
              <a:t> - Οι συλλογικές συμφωνίες και οι κανονισμοί που αφορούν στην απασχόληση δεν πρέπει να συνεπάγονται διακρίσεις</a:t>
            </a:r>
          </a:p>
          <a:p>
            <a:pPr marL="342900" indent="-342900" algn="l">
              <a:lnSpc>
                <a:spcPts val="3100"/>
              </a:lnSpc>
              <a:spcBef>
                <a:spcPts val="0"/>
              </a:spcBef>
              <a:buSzPct val="100000"/>
              <a:buFont typeface="Wingdings" pitchFamily="2" charset="2"/>
              <a:buChar char="§"/>
            </a:pPr>
            <a:r>
              <a:rPr lang="el-GR" sz="2600" dirty="0" smtClean="0">
                <a:solidFill>
                  <a:srgbClr val="FFCC00"/>
                </a:solidFill>
                <a:effectLst>
                  <a:outerShdw blurRad="38100" dist="38100" dir="2700000" algn="tl">
                    <a:srgbClr val="000000">
                      <a:alpha val="43137"/>
                    </a:srgbClr>
                  </a:outerShdw>
                </a:effectLst>
              </a:rPr>
              <a:t>Εξαίρεση</a:t>
            </a:r>
            <a:r>
              <a:rPr lang="el-GR" sz="2600" dirty="0" smtClean="0">
                <a:effectLst>
                  <a:outerShdw blurRad="38100" dist="38100" dir="2700000" algn="tl">
                    <a:srgbClr val="000000">
                      <a:alpha val="43137"/>
                    </a:srgbClr>
                  </a:outerShdw>
                </a:effectLst>
              </a:rPr>
              <a:t> από το γενικό κανόνα της μη διάκρισης στην περίπτωση αγώνων, οι οποίοι είναι μάλλον καθαρά </a:t>
            </a:r>
            <a:r>
              <a:rPr lang="el-GR" sz="2600" dirty="0" smtClean="0">
                <a:solidFill>
                  <a:srgbClr val="FFCC00"/>
                </a:solidFill>
                <a:effectLst>
                  <a:outerShdw blurRad="38100" dist="38100" dir="2700000" algn="tl">
                    <a:srgbClr val="000000">
                      <a:alpha val="43137"/>
                    </a:srgbClr>
                  </a:outerShdw>
                </a:effectLst>
              </a:rPr>
              <a:t>αθλητικού ενδιαφέροντος </a:t>
            </a:r>
            <a:r>
              <a:rPr lang="el-GR" sz="2600" dirty="0" smtClean="0">
                <a:effectLst>
                  <a:outerShdw blurRad="38100" dist="38100" dir="2700000" algn="tl">
                    <a:srgbClr val="000000">
                      <a:alpha val="43137"/>
                    </a:srgbClr>
                  </a:outerShdw>
                </a:effectLst>
              </a:rPr>
              <a:t>παρά οικονομικού, όπως π.χ. αγώνες μεταξύ εθνικών ομάδων</a:t>
            </a:r>
            <a:endParaRPr lang="el-GR" sz="26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02278498"/>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2522</TotalTime>
  <Words>1172</Words>
  <Application>Microsoft Office PowerPoint</Application>
  <PresentationFormat>On-screen Show (4:3)</PresentationFormat>
  <Paragraphs>42</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Verdana</vt:lpstr>
      <vt:lpstr>Wingdings</vt:lpstr>
      <vt:lpstr>Arial</vt:lpstr>
      <vt:lpstr>Globe</vt:lpstr>
      <vt:lpstr>ΔΙΕΘΝΕΙΣ ΚΑΙ ΕΥΡΩΠΑΪΚΕΣ ΔΙΑΤΑΞΕΙΣ ΓΙΑ ΤΗΝ ΕΡΓΑΣΙΑ</vt:lpstr>
      <vt:lpstr>ΕΝΝΟΙΑ ΕΡΓΑΖΟΜΕΝΟΥ ΚΑΤΑ ΤΟ ΔΙΚΑΙΟ ΤΗΣ ΕΥΡΩΠΑΪΚΗΣ ΕΝΩΣΗΣ</vt:lpstr>
      <vt:lpstr>ΕΝΝΟΙΑ ΕΡΓΑΖΟΜΕΝΟΥ ΚΑΤΑ ΤΟ ΔΙΚΑΙΟ ΤΗΣ ΕΥΡΩΠΑΪΚΗΣ ΕΝΩΣΗΣ</vt:lpstr>
      <vt:lpstr>ΕΝΝΟΙΑ ΝΟΜΙΜΗΣ ΑΓΟΡΑΣ ΕΡΓΑΣΙΑΣ ΚΑΤΑ ΤΟ ΔΙΚΑΙΟ ΤΗΣ ΕΥΡΩΠΑΪΚΗΣ ΕΝΩΣΗΣ</vt:lpstr>
      <vt:lpstr>ΕΝΝΟΙΑ ΝΟΜΙΜΗΣ ΑΓΟΡΑΣ ΕΡΓΑΣΙΑΣ ΚΑΤΑ ΤΟ ΔΙΚΑΙΟ ΤΗΣ ΕΥΡΩΠΑΪΚΗΣ ΕΝΩΣΗΣ</vt:lpstr>
      <vt:lpstr>ΕΝΝΟΙΑ ΝΟΜΙΜΗΣ ΑΓΟΡΑΣ ΕΡΓΑΣΙΑΣ ΚΑΤΑ ΤΟ ΔΙΚΑΙΟ ΤΗΣ ΕΥΡΩΠΑΪΚΗΣ ΕΝΩΣΗΣ</vt:lpstr>
      <vt:lpstr>ΕΝΝΟΙΑ ΝΟΜΙΜΗΣ ΑΓΟΡΑΣ ΕΡΓΑΣΙΑΣ ΚΑΤΑ ΤΟ ΔΙΚΑΙΟ ΤΗΣ ΕΥΡΩΠΑΪΚΗΣ ΕΝΩΣΗΣ</vt:lpstr>
      <vt:lpstr>ΔΙΕΘΝΕΙΣ ΚΑΙ ΕΥΡΩΠΑΪΚΕΣ ΔΙΑΤΑΞΕΙΣ ΓΙΑ ΤΗΝ ΕΡΓΑΣΙΑ ΣΤΟΝ ΑΘΛΗΤΙΣΜΟ</vt:lpstr>
      <vt:lpstr>Η ΕΠΑΓΓΕΛΜΑΤΙΚΗ ΕΛΕΥΘΕΡΙΑ ΣΤΟΝ ΑΘΛΗΤΙΣΜΟ</vt:lpstr>
      <vt:lpstr>ΕΛΕΥΘΕΡΗ ΚΥΚΛΟΦΟΡΙΑ – ΔΙΑΜΟΝΗ - ΕΓΚΑΤΑΣΤΑΣΗ</vt:lpstr>
      <vt:lpstr>ΕΛΕΥΘΕΡΗ ΚΥΚΛΟΦΟΡΙΑ – ΔΙΑΜΟΝΗ - ΕΓΚΑΤΑΣΤΑΣΗ</vt:lpstr>
      <vt:lpstr>ΕΛΕΥΘΕΡΗ ΚΥΚΛΟΦΟΡΙΑ – ΔΙΑΜΟΝΗ - ΕΓΚΑΤΑΣΤΑΣΗ</vt:lpstr>
      <vt:lpstr>ΕΛΕΥΘΕΡΗ ΚΥΚΛΟΦΟΡΙΑ – ΔΙΑΜΟΝΗ - ΕΓΚΑΤΑΣΤΑΣΗ</vt:lpstr>
      <vt:lpstr>ΜΕΤΑΚΙΝΗΣΗ ΑΘΛΗΤΩΝ ΣΤΗΝ ΕΥΡΩΠΑΙΚΗ ΕΝΩΣΗ</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6</dc:title>
  <dc:creator>ΙΩΑΝΝΗΣ Κ. ΑΝΑΓΝΩΣΤΟΠΟΥΛΟΣ</dc:creator>
  <cp:lastModifiedBy>User</cp:lastModifiedBy>
  <cp:revision>808</cp:revision>
  <dcterms:created xsi:type="dcterms:W3CDTF">2010-09-08T11:15:00Z</dcterms:created>
  <dcterms:modified xsi:type="dcterms:W3CDTF">2019-03-10T10:33:26Z</dcterms:modified>
</cp:coreProperties>
</file>