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Default Extension="jpeg" ContentType="image/jpeg"/>
  <Default Extension="xml" ContentType="application/xml"/>
  <Override PartName="/ppt/slides/slide9.xml" ContentType="application/vnd.openxmlformats-officedocument.presentationml.slide+xml"/>
  <Override PartName="/ppt/slideLayouts/slideLayout7.xml" ContentType="application/vnd.openxmlformats-officedocument.presentationml.slideLayout+xml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slideLayouts/slideLayout12.xml" ContentType="application/vnd.openxmlformats-officedocument.presentationml.slideLayout+xml"/>
  <Default Extension="wmf" ContentType="image/x-wmf"/>
  <Override PartName="/ppt/theme/theme2.xml" ContentType="application/vnd.openxmlformats-officedocument.theme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docProps/app.xml" ContentType="application/vnd.openxmlformats-officedocument.extended-properties+xml"/>
  <Default Extension="png" ContentType="image/png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Default Extension="bin" ContentType="application/vnd.openxmlformats-officedocument.presentationml.printerSettings"/>
  <Override PartName="/ppt/slides/slide10.xml" ContentType="application/vnd.openxmlformats-officedocument.presentationml.slide+xml"/>
  <Override PartName="/ppt/viewProps.xml" ContentType="application/vnd.openxmlformats-officedocument.presentationml.viewProps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handoutMasters/handoutMaster1.xml" ContentType="application/vnd.openxmlformats-officedocument.presentationml.handoutMaster+xml"/>
  <Override PartName="/ppt/slides/slide6.xml" ContentType="application/vnd.openxmlformats-officedocument.presentationml.slide+xml"/>
  <Override PartName="/ppt/theme/theme3.xml" ContentType="application/vnd.openxmlformats-officedocument.theme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r:id="rId1"/>
  </p:sldMasterIdLst>
  <p:notesMasterIdLst>
    <p:notesMasterId r:id="rId12"/>
  </p:notesMasterIdLst>
  <p:handoutMasterIdLst>
    <p:handoutMasterId r:id="rId13"/>
  </p:handoutMasterIdLst>
  <p:sldIdLst>
    <p:sldId id="256" r:id="rId2"/>
    <p:sldId id="260" r:id="rId3"/>
    <p:sldId id="264" r:id="rId4"/>
    <p:sldId id="267" r:id="rId5"/>
    <p:sldId id="268" r:id="rId6"/>
    <p:sldId id="272" r:id="rId7"/>
    <p:sldId id="274" r:id="rId8"/>
    <p:sldId id="273" r:id="rId9"/>
    <p:sldId id="262" r:id="rId10"/>
    <p:sldId id="263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 showOutlineIcons="0">
    <p:restoredLeft sz="15620"/>
    <p:restoredTop sz="94660"/>
  </p:normalViewPr>
  <p:slideViewPr>
    <p:cSldViewPr snapToObjects="1">
      <p:cViewPr varScale="1">
        <p:scale>
          <a:sx n="92" d="100"/>
          <a:sy n="92" d="100"/>
        </p:scale>
        <p:origin x="-67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notesMaster" Target="notesMasters/notesMaster1.xml"/><Relationship Id="rId13" Type="http://schemas.openxmlformats.org/officeDocument/2006/relationships/handoutMaster" Target="handoutMasters/handoutMaster1.xml"/><Relationship Id="rId14" Type="http://schemas.openxmlformats.org/officeDocument/2006/relationships/printerSettings" Target="printerSettings/printerSettings1.bin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5B931C-C92E-6D43-9193-C90AF43A6459}" type="datetimeFigureOut">
              <a:rPr lang="en-US" smtClean="0"/>
              <a:pPr/>
              <a:t>6/7/10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008C51-A5D4-A840-B1C2-F601CDE787B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105C96-CB59-CB43-A02A-B8D5AA1996AD}" type="datetimeFigureOut">
              <a:rPr lang="en-US" smtClean="0"/>
              <a:pPr/>
              <a:t>6/7/10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B7B667-B3A5-5D4F-9406-EB3149061EA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B7B667-B3A5-5D4F-9406-EB3149061EAA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1461247"/>
            <a:ext cx="9144000" cy="45291"/>
            <a:chOff x="0" y="1613647"/>
            <a:chExt cx="9144000" cy="45291"/>
          </a:xfrm>
        </p:grpSpPr>
        <p:cxnSp>
          <p:nvCxnSpPr>
            <p:cNvPr id="8" name="Straight Connector 7"/>
            <p:cNvCxnSpPr/>
            <p:nvPr/>
          </p:nvCxnSpPr>
          <p:spPr>
            <a:xfrm>
              <a:off x="0" y="1657350"/>
              <a:ext cx="9144000" cy="1588"/>
            </a:xfrm>
            <a:prstGeom prst="line">
              <a:avLst/>
            </a:prstGeom>
            <a:ln w="88900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0" y="1613647"/>
              <a:ext cx="9144000" cy="1588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" name="Group 9"/>
          <p:cNvGrpSpPr/>
          <p:nvPr/>
        </p:nvGrpSpPr>
        <p:grpSpPr>
          <a:xfrm>
            <a:off x="0" y="4953000"/>
            <a:ext cx="9144000" cy="45291"/>
            <a:chOff x="0" y="1613647"/>
            <a:chExt cx="9144000" cy="45291"/>
          </a:xfrm>
        </p:grpSpPr>
        <p:cxnSp>
          <p:nvCxnSpPr>
            <p:cNvPr id="11" name="Straight Connector 10"/>
            <p:cNvCxnSpPr/>
            <p:nvPr/>
          </p:nvCxnSpPr>
          <p:spPr>
            <a:xfrm>
              <a:off x="0" y="1657350"/>
              <a:ext cx="9144000" cy="1588"/>
            </a:xfrm>
            <a:prstGeom prst="line">
              <a:avLst/>
            </a:prstGeom>
            <a:ln w="88900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>
              <a:off x="0" y="1613647"/>
              <a:ext cx="9144000" cy="1588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114800" y="1572768"/>
            <a:ext cx="4910328" cy="2130552"/>
          </a:xfrm>
        </p:spPr>
        <p:txBody>
          <a:bodyPr vert="horz" lIns="91440" tIns="45720" rIns="91440" bIns="45720" rtlCol="0" anchor="b" anchorCtr="0">
            <a:normAutofit/>
          </a:bodyPr>
          <a:lstStyle>
            <a:lvl1pPr algn="r" defTabSz="914400" rtl="0" eaLnBrk="1" latinLnBrk="0" hangingPunct="1">
              <a:spcBef>
                <a:spcPct val="0"/>
              </a:spcBef>
              <a:buNone/>
              <a:defRPr sz="4800" b="1" kern="1200">
                <a:solidFill>
                  <a:schemeClr val="tx1"/>
                </a:solidFill>
                <a:effectLst>
                  <a:outerShdw blurRad="50800" dist="50800" dir="2700000" algn="tl" rotWithShape="0">
                    <a:schemeClr val="bg1">
                      <a:alpha val="30000"/>
                    </a:scheme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14800" y="3711388"/>
            <a:ext cx="4910328" cy="886968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" pitchFamily="2" charset="2"/>
              <a:buNone/>
              <a:defRPr sz="2400" b="1" kern="1200">
                <a:solidFill>
                  <a:schemeClr val="tx1">
                    <a:tint val="75000"/>
                  </a:schemeClr>
                </a:solidFill>
                <a:effectLst>
                  <a:outerShdw blurRad="50800" dist="50800" dir="270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/>
              <a:pPr/>
              <a:t>6/7/10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E4600-0381-4CF3-88F2-7ED7D2E3F9C8}" type="slidenum">
              <a:rPr smtClean="0"/>
              <a:pPr/>
              <a:t>‹#›</a:t>
            </a:fld>
            <a:endParaRPr/>
          </a:p>
        </p:txBody>
      </p:sp>
      <p:sp>
        <p:nvSpPr>
          <p:cNvPr id="20" name="Oval 19"/>
          <p:cNvSpPr>
            <a:spLocks noChangeAspect="1"/>
          </p:cNvSpPr>
          <p:nvPr/>
        </p:nvSpPr>
        <p:spPr>
          <a:xfrm>
            <a:off x="121024" y="85165"/>
            <a:ext cx="4433047" cy="4433047"/>
          </a:xfrm>
          <a:prstGeom prst="ellipse">
            <a:avLst/>
          </a:prstGeom>
          <a:gradFill flip="none" rotWithShape="1">
            <a:gsLst>
              <a:gs pos="0">
                <a:schemeClr val="accent1"/>
              </a:gs>
              <a:gs pos="50000">
                <a:schemeClr val="accent1">
                  <a:lumMod val="75000"/>
                </a:schemeClr>
              </a:gs>
              <a:gs pos="100000">
                <a:schemeClr val="accent1"/>
              </a:gs>
            </a:gsLst>
            <a:lin ang="8400000" scaled="0"/>
            <a:tileRect/>
          </a:gra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chilly" dir="t">
              <a:rot lat="0" lon="0" rev="16800000"/>
            </a:lightRig>
          </a:scene3d>
          <a:sp3d>
            <a:bevelT w="127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4" name="Oval 33"/>
          <p:cNvSpPr/>
          <p:nvPr/>
        </p:nvSpPr>
        <p:spPr>
          <a:xfrm>
            <a:off x="179294" y="112058"/>
            <a:ext cx="4201255" cy="4201255"/>
          </a:xfrm>
          <a:prstGeom prst="ellipse">
            <a:avLst/>
          </a:prstGeom>
          <a:gradFill flip="none" rotWithShape="1">
            <a:gsLst>
              <a:gs pos="0">
                <a:schemeClr val="accent2">
                  <a:alpha val="30000"/>
                </a:schemeClr>
              </a:gs>
              <a:gs pos="100000">
                <a:schemeClr val="accent2">
                  <a:lumMod val="75000"/>
                  <a:alpha val="30000"/>
                </a:schemeClr>
              </a:gs>
            </a:gsLst>
            <a:lin ang="2700000" scaled="1"/>
            <a:tileRect/>
          </a:gradFill>
          <a:ln>
            <a:noFill/>
          </a:ln>
          <a:effectLst>
            <a:innerShdw blurRad="38100" dist="12700" dir="2700000">
              <a:prstClr val="black">
                <a:alpha val="3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35" name="Oval 34"/>
          <p:cNvSpPr/>
          <p:nvPr/>
        </p:nvSpPr>
        <p:spPr>
          <a:xfrm>
            <a:off x="264460" y="138952"/>
            <a:ext cx="3988777" cy="4056383"/>
          </a:xfrm>
          <a:prstGeom prst="ellipse">
            <a:avLst/>
          </a:prstGeom>
          <a:gradFill flip="none" rotWithShape="1">
            <a:gsLst>
              <a:gs pos="0">
                <a:schemeClr val="accent2">
                  <a:alpha val="30000"/>
                </a:schemeClr>
              </a:gs>
              <a:gs pos="100000">
                <a:schemeClr val="accent2">
                  <a:lumMod val="75000"/>
                  <a:alpha val="30000"/>
                </a:schemeClr>
              </a:gs>
            </a:gsLst>
            <a:lin ang="2700000" scaled="1"/>
            <a:tileRect/>
          </a:gradFill>
          <a:ln>
            <a:noFill/>
          </a:ln>
          <a:effectLst>
            <a:innerShdw blurRad="38100" dist="12700" dir="2700000">
              <a:prstClr val="black">
                <a:alpha val="3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37" name="Oval 36"/>
          <p:cNvSpPr/>
          <p:nvPr/>
        </p:nvSpPr>
        <p:spPr>
          <a:xfrm>
            <a:off x="264460" y="138953"/>
            <a:ext cx="3897026" cy="3897026"/>
          </a:xfrm>
          <a:prstGeom prst="ellipse">
            <a:avLst/>
          </a:prstGeom>
          <a:gradFill flip="none" rotWithShape="1">
            <a:gsLst>
              <a:gs pos="0">
                <a:schemeClr val="accent2">
                  <a:alpha val="30000"/>
                </a:schemeClr>
              </a:gs>
              <a:gs pos="100000">
                <a:schemeClr val="accent2">
                  <a:lumMod val="75000"/>
                  <a:alpha val="30000"/>
                </a:schemeClr>
              </a:gs>
            </a:gsLst>
            <a:lin ang="2700000" scaled="1"/>
            <a:tileRect/>
          </a:gradFill>
          <a:ln>
            <a:noFill/>
          </a:ln>
          <a:effectLst>
            <a:innerShdw blurRad="127000" dist="63500" dir="16200000">
              <a:prstClr val="black">
                <a:alpha val="6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1178859"/>
            <a:ext cx="9144000" cy="45291"/>
            <a:chOff x="0" y="1613647"/>
            <a:chExt cx="9144000" cy="45291"/>
          </a:xfrm>
        </p:grpSpPr>
        <p:cxnSp>
          <p:nvCxnSpPr>
            <p:cNvPr id="10" name="Straight Connector 9"/>
            <p:cNvCxnSpPr/>
            <p:nvPr/>
          </p:nvCxnSpPr>
          <p:spPr>
            <a:xfrm>
              <a:off x="0" y="1657350"/>
              <a:ext cx="9144000" cy="1588"/>
            </a:xfrm>
            <a:prstGeom prst="line">
              <a:avLst/>
            </a:prstGeom>
            <a:ln w="88900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>
              <a:off x="0" y="1613647"/>
              <a:ext cx="9144000" cy="1588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" name="Group 11"/>
          <p:cNvGrpSpPr/>
          <p:nvPr/>
        </p:nvGrpSpPr>
        <p:grpSpPr>
          <a:xfrm>
            <a:off x="0" y="5715000"/>
            <a:ext cx="9144000" cy="45291"/>
            <a:chOff x="0" y="1613647"/>
            <a:chExt cx="9144000" cy="45291"/>
          </a:xfrm>
        </p:grpSpPr>
        <p:cxnSp>
          <p:nvCxnSpPr>
            <p:cNvPr id="13" name="Straight Connector 12"/>
            <p:cNvCxnSpPr/>
            <p:nvPr/>
          </p:nvCxnSpPr>
          <p:spPr>
            <a:xfrm>
              <a:off x="0" y="1657350"/>
              <a:ext cx="9144000" cy="1588"/>
            </a:xfrm>
            <a:prstGeom prst="line">
              <a:avLst/>
            </a:prstGeom>
            <a:ln w="88900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>
              <a:off x="0" y="1613647"/>
              <a:ext cx="9144000" cy="1588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0"/>
            <a:ext cx="3581400" cy="1252538"/>
          </a:xfrm>
        </p:spPr>
        <p:txBody>
          <a:bodyPr anchor="b">
            <a:normAutofit/>
          </a:bodyPr>
          <a:lstStyle>
            <a:lvl1pPr algn="l">
              <a:defRPr sz="3600" b="1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895600"/>
            <a:ext cx="3581400" cy="2438400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A6A0B-D499-425D-9760-7E378B1D24E7}" type="datetime1">
              <a:rPr smtClean="0"/>
              <a:pPr/>
              <a:t>6/3/2007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smtClean="0"/>
              <a:t>
              </a:t>
            </a:r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02B71-8991-4516-A01E-F1A9ACD28BDC}" type="slidenum">
              <a:rPr smtClean="0"/>
              <a:pPr/>
              <a:t>‹#›</a:t>
            </a:fld>
            <a:endParaRPr/>
          </a:p>
        </p:txBody>
      </p:sp>
      <p:sp>
        <p:nvSpPr>
          <p:cNvPr id="8" name="Oval 7"/>
          <p:cNvSpPr>
            <a:spLocks noChangeAspect="1"/>
          </p:cNvSpPr>
          <p:nvPr/>
        </p:nvSpPr>
        <p:spPr>
          <a:xfrm>
            <a:off x="4285131" y="1116106"/>
            <a:ext cx="4724400" cy="4724400"/>
          </a:xfrm>
          <a:prstGeom prst="ellipse">
            <a:avLst/>
          </a:prstGeom>
          <a:gradFill flip="none" rotWithShape="1">
            <a:gsLst>
              <a:gs pos="0">
                <a:schemeClr val="accent1"/>
              </a:gs>
              <a:gs pos="50000">
                <a:schemeClr val="accent1">
                  <a:lumMod val="75000"/>
                </a:schemeClr>
              </a:gs>
              <a:gs pos="100000">
                <a:schemeClr val="accent1"/>
              </a:gs>
            </a:gsLst>
            <a:lin ang="8400000" scaled="0"/>
            <a:tileRect/>
          </a:gra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chilly" dir="t">
              <a:rot lat="0" lon="0" rev="16800000"/>
            </a:lightRig>
          </a:scene3d>
          <a:sp3d>
            <a:bevelT w="127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3386" y="1148001"/>
            <a:ext cx="4434840" cy="4434987"/>
          </a:xfrm>
          <a:prstGeom prst="ellipse">
            <a:avLst/>
          </a:prstGeom>
          <a:effectLst>
            <a:innerShdw blurRad="63500" dist="50800" dir="18900000">
              <a:prstClr val="black">
                <a:alpha val="30000"/>
              </a:prstClr>
            </a:innerShdw>
          </a:effectLst>
        </p:spPr>
        <p:txBody>
          <a:bodyPr vert="horz" lIns="91440" tIns="45720" rIns="91440" bIns="45720" rtlCol="0">
            <a:normAutofit/>
          </a:bodyPr>
          <a:lstStyle>
            <a:lvl1pPr marL="342900" indent="-342900" algn="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" pitchFamily="2" charset="2"/>
              <a:buNone/>
              <a:defRPr sz="1800" b="1" kern="1200">
                <a:solidFill>
                  <a:schemeClr val="tx1"/>
                </a:solidFill>
                <a:effectLst>
                  <a:outerShdw blurRad="50800" dist="50800" dir="270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1B973-48D0-47D2-BD1A-81DAC74A0928}" type="datetime1">
              <a:rPr smtClean="0"/>
              <a:pPr/>
              <a:t>6/3/2007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smtClean="0"/>
              <a:t>
              </a:t>
            </a:r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02B71-8991-4516-A01E-F1A9ACD28BDC}" type="slidenum">
              <a:rPr smtClean="0"/>
              <a:pPr/>
              <a:t>‹#›</a:t>
            </a:fld>
            <a:endParaRPr/>
          </a:p>
        </p:txBody>
      </p:sp>
      <p:grpSp>
        <p:nvGrpSpPr>
          <p:cNvPr id="7" name="Group 6"/>
          <p:cNvGrpSpPr/>
          <p:nvPr/>
        </p:nvGrpSpPr>
        <p:grpSpPr>
          <a:xfrm>
            <a:off x="0" y="1584169"/>
            <a:ext cx="9144000" cy="45291"/>
            <a:chOff x="0" y="1613647"/>
            <a:chExt cx="9144000" cy="45291"/>
          </a:xfrm>
        </p:grpSpPr>
        <p:cxnSp>
          <p:nvCxnSpPr>
            <p:cNvPr id="8" name="Straight Connector 7"/>
            <p:cNvCxnSpPr/>
            <p:nvPr/>
          </p:nvCxnSpPr>
          <p:spPr>
            <a:xfrm>
              <a:off x="0" y="1657350"/>
              <a:ext cx="9144000" cy="1588"/>
            </a:xfrm>
            <a:prstGeom prst="line">
              <a:avLst/>
            </a:prstGeom>
            <a:ln w="88900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0" y="1613647"/>
              <a:ext cx="9144000" cy="1588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556500" y="609600"/>
            <a:ext cx="1587500" cy="55165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629400" cy="55165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56499" y="6356350"/>
            <a:ext cx="1148229" cy="365125"/>
          </a:xfrm>
        </p:spPr>
        <p:txBody>
          <a:bodyPr/>
          <a:lstStyle/>
          <a:p>
            <a:fld id="{93714E26-7EC0-4FCC-8AD8-71E9EC27DEDB}" type="datetime1">
              <a:rPr smtClean="0"/>
              <a:pPr/>
              <a:t>6/3/2007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smtClean="0"/>
              <a:t>
              </a:t>
            </a:r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02B71-8991-4516-A01E-F1A9ACD28BDC}" type="slidenum">
              <a:rPr smtClean="0"/>
              <a:pPr/>
              <a:t>‹#›</a:t>
            </a:fld>
            <a:endParaRPr/>
          </a:p>
        </p:txBody>
      </p:sp>
      <p:grpSp>
        <p:nvGrpSpPr>
          <p:cNvPr id="7" name="Group 6"/>
          <p:cNvGrpSpPr/>
          <p:nvPr/>
        </p:nvGrpSpPr>
        <p:grpSpPr>
          <a:xfrm rot="5400000">
            <a:off x="4065260" y="3406355"/>
            <a:ext cx="6858000" cy="45291"/>
            <a:chOff x="0" y="1613647"/>
            <a:chExt cx="9144000" cy="45291"/>
          </a:xfrm>
        </p:grpSpPr>
        <p:cxnSp>
          <p:nvCxnSpPr>
            <p:cNvPr id="8" name="Straight Connector 7"/>
            <p:cNvCxnSpPr/>
            <p:nvPr/>
          </p:nvCxnSpPr>
          <p:spPr>
            <a:xfrm>
              <a:off x="0" y="1657350"/>
              <a:ext cx="9144000" cy="1588"/>
            </a:xfrm>
            <a:prstGeom prst="line">
              <a:avLst/>
            </a:prstGeom>
            <a:ln w="88900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0" y="1613647"/>
              <a:ext cx="9144000" cy="1588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2000"/>
              </a:spcBef>
              <a:defRPr/>
            </a:lvl1pPr>
            <a:lvl2pPr>
              <a:spcBef>
                <a:spcPts val="600"/>
              </a:spcBef>
              <a:defRPr/>
            </a:lvl2pPr>
            <a:lvl3pPr>
              <a:spcBef>
                <a:spcPts val="600"/>
              </a:spcBef>
              <a:defRPr/>
            </a:lvl3pPr>
            <a:lvl4pPr>
              <a:spcBef>
                <a:spcPts val="600"/>
              </a:spcBef>
              <a:defRPr/>
            </a:lvl4pPr>
            <a:lvl5pPr>
              <a:spcBef>
                <a:spcPts val="600"/>
              </a:spcBef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870FB-149D-4255-9221-CF258F891615}" type="datetime1">
              <a:rPr smtClean="0"/>
              <a:pPr/>
              <a:t>6/3/2007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smtClean="0"/>
              <a:t>
              </a:t>
            </a:r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02B71-8991-4516-A01E-F1A9ACD28BDC}" type="slidenum">
              <a:rPr smtClean="0"/>
              <a:pPr/>
              <a:t>‹#›</a:t>
            </a:fld>
            <a:endParaRPr/>
          </a:p>
        </p:txBody>
      </p:sp>
      <p:grpSp>
        <p:nvGrpSpPr>
          <p:cNvPr id="7" name="Group 10"/>
          <p:cNvGrpSpPr/>
          <p:nvPr/>
        </p:nvGrpSpPr>
        <p:grpSpPr>
          <a:xfrm>
            <a:off x="0" y="1584169"/>
            <a:ext cx="9144000" cy="45291"/>
            <a:chOff x="0" y="1613647"/>
            <a:chExt cx="9144000" cy="45291"/>
          </a:xfrm>
        </p:grpSpPr>
        <p:cxnSp>
          <p:nvCxnSpPr>
            <p:cNvPr id="8" name="Straight Connector 7"/>
            <p:cNvCxnSpPr/>
            <p:nvPr/>
          </p:nvCxnSpPr>
          <p:spPr>
            <a:xfrm>
              <a:off x="0" y="1657350"/>
              <a:ext cx="9144000" cy="1588"/>
            </a:xfrm>
            <a:prstGeom prst="line">
              <a:avLst/>
            </a:prstGeom>
            <a:ln w="88900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0" y="1613647"/>
              <a:ext cx="9144000" cy="1588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0" name="Picture 5" descr="uoplogo.gif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350838"/>
            <a:ext cx="1143000" cy="1020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Title Slide with Pictur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6"/>
          <p:cNvGrpSpPr/>
          <p:nvPr/>
        </p:nvGrpSpPr>
        <p:grpSpPr>
          <a:xfrm>
            <a:off x="0" y="1461247"/>
            <a:ext cx="9144000" cy="45291"/>
            <a:chOff x="0" y="1613647"/>
            <a:chExt cx="9144000" cy="45291"/>
          </a:xfrm>
        </p:grpSpPr>
        <p:cxnSp>
          <p:nvCxnSpPr>
            <p:cNvPr id="8" name="Straight Connector 7"/>
            <p:cNvCxnSpPr/>
            <p:nvPr/>
          </p:nvCxnSpPr>
          <p:spPr>
            <a:xfrm>
              <a:off x="0" y="1657350"/>
              <a:ext cx="9144000" cy="1588"/>
            </a:xfrm>
            <a:prstGeom prst="line">
              <a:avLst/>
            </a:prstGeom>
            <a:ln w="88900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0" y="1613647"/>
              <a:ext cx="9144000" cy="1588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" name="Group 9"/>
          <p:cNvGrpSpPr/>
          <p:nvPr/>
        </p:nvGrpSpPr>
        <p:grpSpPr>
          <a:xfrm>
            <a:off x="0" y="4953000"/>
            <a:ext cx="9144000" cy="45291"/>
            <a:chOff x="0" y="1613647"/>
            <a:chExt cx="9144000" cy="45291"/>
          </a:xfrm>
        </p:grpSpPr>
        <p:cxnSp>
          <p:nvCxnSpPr>
            <p:cNvPr id="11" name="Straight Connector 10"/>
            <p:cNvCxnSpPr/>
            <p:nvPr/>
          </p:nvCxnSpPr>
          <p:spPr>
            <a:xfrm>
              <a:off x="0" y="1657350"/>
              <a:ext cx="9144000" cy="1588"/>
            </a:xfrm>
            <a:prstGeom prst="line">
              <a:avLst/>
            </a:prstGeom>
            <a:ln w="88900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>
              <a:off x="0" y="1613647"/>
              <a:ext cx="9144000" cy="1588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65376" y="1573306"/>
            <a:ext cx="3653117" cy="2133600"/>
          </a:xfrm>
        </p:spPr>
        <p:txBody>
          <a:bodyPr anchor="b" anchorCtr="0"/>
          <a:lstStyle>
            <a:lvl1pPr algn="r"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65376" y="3998259"/>
            <a:ext cx="3653117" cy="883024"/>
          </a:xfrm>
        </p:spPr>
        <p:txBody>
          <a:bodyPr/>
          <a:lstStyle>
            <a:lvl1pPr marL="0" indent="0" algn="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6C1EDB-CE87-4BA6-95D9-AD3AE9C734F7}" type="datetime1">
              <a:rPr smtClean="0"/>
              <a:pPr/>
              <a:t>6/3/2007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 algn="ctr">
              <a:defRPr/>
            </a:lvl1pPr>
          </a:lstStyle>
          <a:p>
            <a:r>
              <a:rPr smtClean="0"/>
              <a:t>
              </a:t>
            </a:r>
            <a:endParaRPr/>
          </a:p>
        </p:txBody>
      </p:sp>
      <p:sp>
        <p:nvSpPr>
          <p:cNvPr id="16" name="Oval 15"/>
          <p:cNvSpPr>
            <a:spLocks noChangeAspect="1"/>
          </p:cNvSpPr>
          <p:nvPr/>
        </p:nvSpPr>
        <p:spPr>
          <a:xfrm>
            <a:off x="134471" y="685800"/>
            <a:ext cx="5268049" cy="5268049"/>
          </a:xfrm>
          <a:prstGeom prst="ellipse">
            <a:avLst/>
          </a:prstGeom>
          <a:gradFill flip="none" rotWithShape="1">
            <a:gsLst>
              <a:gs pos="0">
                <a:schemeClr val="accent1"/>
              </a:gs>
              <a:gs pos="50000">
                <a:schemeClr val="accent1">
                  <a:lumMod val="75000"/>
                </a:schemeClr>
              </a:gs>
              <a:gs pos="100000">
                <a:schemeClr val="accent1"/>
              </a:gs>
            </a:gsLst>
            <a:lin ang="8400000" scaled="0"/>
            <a:tileRect/>
          </a:gra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chilly" dir="t">
              <a:rot lat="0" lon="0" rev="16800000"/>
            </a:lightRig>
          </a:scene3d>
          <a:sp3d>
            <a:bevelT w="127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7" name="Oval 16"/>
          <p:cNvSpPr/>
          <p:nvPr/>
        </p:nvSpPr>
        <p:spPr>
          <a:xfrm>
            <a:off x="229676" y="712694"/>
            <a:ext cx="4983480" cy="4983480"/>
          </a:xfrm>
          <a:prstGeom prst="ellipse">
            <a:avLst/>
          </a:prstGeom>
          <a:gradFill flip="none" rotWithShape="1">
            <a:gsLst>
              <a:gs pos="0">
                <a:schemeClr val="accent2">
                  <a:alpha val="30000"/>
                </a:schemeClr>
              </a:gs>
              <a:gs pos="100000">
                <a:schemeClr val="accent2">
                  <a:lumMod val="75000"/>
                  <a:alpha val="30000"/>
                </a:schemeClr>
              </a:gs>
            </a:gsLst>
            <a:lin ang="2700000" scaled="1"/>
            <a:tileRect/>
          </a:gradFill>
          <a:ln>
            <a:noFill/>
          </a:ln>
          <a:effectLst>
            <a:innerShdw blurRad="38100" dist="12700" dir="2700000">
              <a:prstClr val="black">
                <a:alpha val="3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8" name="Picture Placeholder 24"/>
          <p:cNvSpPr>
            <a:spLocks noGrp="1"/>
          </p:cNvSpPr>
          <p:nvPr>
            <p:ph type="pic" sz="quarter" idx="13"/>
          </p:nvPr>
        </p:nvSpPr>
        <p:spPr>
          <a:xfrm>
            <a:off x="241232" y="716992"/>
            <a:ext cx="4906459" cy="4852935"/>
          </a:xfrm>
          <a:prstGeom prst="ellipse">
            <a:avLst/>
          </a:prstGeom>
          <a:effectLst>
            <a:innerShdw blurRad="63500" dist="50800" dir="16200000">
              <a:prstClr val="black">
                <a:alpha val="30000"/>
              </a:prstClr>
            </a:innerShdw>
          </a:effectLst>
        </p:spPr>
        <p:txBody>
          <a:bodyPr>
            <a:normAutofit/>
          </a:bodyPr>
          <a:lstStyle>
            <a:lvl1pPr algn="r">
              <a:buNone/>
              <a:defRPr sz="1800"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33600"/>
            <a:ext cx="8228013" cy="1362075"/>
          </a:xfrm>
        </p:spPr>
        <p:txBody>
          <a:bodyPr anchor="b" anchorCtr="0">
            <a:normAutofit/>
          </a:bodyPr>
          <a:lstStyle>
            <a:lvl1pPr algn="ctr">
              <a:defRPr sz="4800" b="1" cap="none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529013"/>
            <a:ext cx="8228013" cy="1347787"/>
          </a:xfrm>
        </p:spPr>
        <p:txBody>
          <a:bodyPr anchor="t" anchorCtr="0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BEAF9-9E58-4CC8-A6FF-6DD8A58DEEA4}" type="datetimeFigureOut">
              <a:rPr lang="en-US" smtClean="0"/>
              <a:pPr/>
              <a:t>6/7/10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5C064-DD44-4CAC-873E-2D1F54821676}" type="slidenum">
              <a:rPr kumimoji="0" lang="en-US" smtClean="0"/>
              <a:pPr/>
              <a:t>‹#›</a:t>
            </a:fld>
            <a:endParaRPr kumimoji="0" lang="en-US"/>
          </a:p>
        </p:txBody>
      </p:sp>
      <p:grpSp>
        <p:nvGrpSpPr>
          <p:cNvPr id="7" name="Group 7"/>
          <p:cNvGrpSpPr/>
          <p:nvPr/>
        </p:nvGrpSpPr>
        <p:grpSpPr>
          <a:xfrm>
            <a:off x="0" y="1447800"/>
            <a:ext cx="9144000" cy="45291"/>
            <a:chOff x="0" y="1613647"/>
            <a:chExt cx="9144000" cy="45291"/>
          </a:xfrm>
        </p:grpSpPr>
        <p:cxnSp>
          <p:nvCxnSpPr>
            <p:cNvPr id="9" name="Straight Connector 8"/>
            <p:cNvCxnSpPr/>
            <p:nvPr/>
          </p:nvCxnSpPr>
          <p:spPr>
            <a:xfrm>
              <a:off x="0" y="1657350"/>
              <a:ext cx="9144000" cy="1588"/>
            </a:xfrm>
            <a:prstGeom prst="line">
              <a:avLst/>
            </a:prstGeom>
            <a:ln w="88900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>
              <a:off x="0" y="1613647"/>
              <a:ext cx="9144000" cy="1588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" name="Group 10"/>
          <p:cNvGrpSpPr/>
          <p:nvPr/>
        </p:nvGrpSpPr>
        <p:grpSpPr>
          <a:xfrm>
            <a:off x="0" y="4939553"/>
            <a:ext cx="9144000" cy="45291"/>
            <a:chOff x="0" y="1613647"/>
            <a:chExt cx="9144000" cy="45291"/>
          </a:xfrm>
        </p:grpSpPr>
        <p:cxnSp>
          <p:nvCxnSpPr>
            <p:cNvPr id="12" name="Straight Connector 11"/>
            <p:cNvCxnSpPr/>
            <p:nvPr/>
          </p:nvCxnSpPr>
          <p:spPr>
            <a:xfrm>
              <a:off x="0" y="1657350"/>
              <a:ext cx="9144000" cy="1588"/>
            </a:xfrm>
            <a:prstGeom prst="line">
              <a:avLst/>
            </a:prstGeom>
            <a:ln w="88900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>
              <a:off x="0" y="1613647"/>
              <a:ext cx="9144000" cy="1588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057401"/>
            <a:ext cx="3931920" cy="398032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4880" y="2057401"/>
            <a:ext cx="3931920" cy="398032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52B54-BC1D-466E-98B4-B0082340936C}" type="datetime1">
              <a:rPr smtClean="0"/>
              <a:pPr/>
              <a:t>6/3/2007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smtClean="0"/>
              <a:t>
              </a:t>
            </a:r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02B71-8991-4516-A01E-F1A9ACD28BDC}" type="slidenum">
              <a:rPr smtClean="0"/>
              <a:pPr/>
              <a:t>‹#›</a:t>
            </a:fld>
            <a:endParaRPr/>
          </a:p>
        </p:txBody>
      </p:sp>
      <p:grpSp>
        <p:nvGrpSpPr>
          <p:cNvPr id="8" name="Group 16"/>
          <p:cNvGrpSpPr/>
          <p:nvPr/>
        </p:nvGrpSpPr>
        <p:grpSpPr>
          <a:xfrm>
            <a:off x="0" y="1584169"/>
            <a:ext cx="9144000" cy="45291"/>
            <a:chOff x="0" y="1613647"/>
            <a:chExt cx="9144000" cy="45291"/>
          </a:xfrm>
        </p:grpSpPr>
        <p:cxnSp>
          <p:nvCxnSpPr>
            <p:cNvPr id="18" name="Straight Connector 17"/>
            <p:cNvCxnSpPr/>
            <p:nvPr/>
          </p:nvCxnSpPr>
          <p:spPr>
            <a:xfrm>
              <a:off x="0" y="1657350"/>
              <a:ext cx="9144000" cy="1588"/>
            </a:xfrm>
            <a:prstGeom prst="line">
              <a:avLst/>
            </a:prstGeom>
            <a:ln w="88900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0" y="1613647"/>
              <a:ext cx="9144000" cy="1588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0" y="1584169"/>
            <a:ext cx="9144000" cy="45291"/>
            <a:chOff x="0" y="1613647"/>
            <a:chExt cx="9144000" cy="45291"/>
          </a:xfrm>
        </p:grpSpPr>
        <p:cxnSp>
          <p:nvCxnSpPr>
            <p:cNvPr id="11" name="Straight Connector 10"/>
            <p:cNvCxnSpPr/>
            <p:nvPr/>
          </p:nvCxnSpPr>
          <p:spPr>
            <a:xfrm>
              <a:off x="0" y="1657350"/>
              <a:ext cx="9144000" cy="1588"/>
            </a:xfrm>
            <a:prstGeom prst="line">
              <a:avLst/>
            </a:prstGeom>
            <a:ln w="88900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>
              <a:off x="0" y="1613647"/>
              <a:ext cx="9144000" cy="1588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34670"/>
            <a:ext cx="3931920" cy="744071"/>
          </a:xfrm>
        </p:spPr>
        <p:txBody>
          <a:bodyPr anchor="ctr" anchorCtr="0">
            <a:noAutofit/>
          </a:bodyPr>
          <a:lstStyle>
            <a:lvl1pPr marL="0" indent="0" algn="ctr">
              <a:buNone/>
              <a:defRPr sz="28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514600"/>
            <a:ext cx="3931920" cy="3523129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734670"/>
            <a:ext cx="3931920" cy="744071"/>
          </a:xfrm>
        </p:spPr>
        <p:txBody>
          <a:bodyPr anchor="ctr" anchorCtr="0">
            <a:noAutofit/>
          </a:bodyPr>
          <a:lstStyle>
            <a:lvl1pPr marL="0" indent="0" algn="ctr">
              <a:buNone/>
              <a:defRPr sz="28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514600"/>
            <a:ext cx="3931920" cy="3523129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08C9F-E380-43A3-ADC1-0217F1EB7573}" type="datetime1">
              <a:rPr smtClean="0"/>
              <a:pPr/>
              <a:t>6/3/2007</a:t>
            </a:fld>
            <a:endParaRPr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smtClean="0"/>
              <a:t>
              </a:t>
            </a:r>
            <a:endParaRPr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02B71-8991-4516-A01E-F1A9ACD28BDC}" type="slidenum">
              <a:rPr smtClean="0"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0C791-6992-4CCF-A244-B250C8BB22F1}" type="datetime1">
              <a:rPr smtClean="0"/>
              <a:pPr/>
              <a:t>6/3/2007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smtClean="0"/>
              <a:t>
              </a:t>
            </a:r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02B71-8991-4516-A01E-F1A9ACD28BDC}" type="slidenum">
              <a:rPr smtClean="0"/>
              <a:pPr/>
              <a:t>‹#›</a:t>
            </a:fld>
            <a:endParaRPr/>
          </a:p>
        </p:txBody>
      </p:sp>
      <p:grpSp>
        <p:nvGrpSpPr>
          <p:cNvPr id="6" name="Group 6"/>
          <p:cNvGrpSpPr/>
          <p:nvPr/>
        </p:nvGrpSpPr>
        <p:grpSpPr>
          <a:xfrm>
            <a:off x="0" y="1584169"/>
            <a:ext cx="9144000" cy="45291"/>
            <a:chOff x="0" y="1613647"/>
            <a:chExt cx="9144000" cy="45291"/>
          </a:xfrm>
        </p:grpSpPr>
        <p:cxnSp>
          <p:nvCxnSpPr>
            <p:cNvPr id="8" name="Straight Connector 7"/>
            <p:cNvCxnSpPr/>
            <p:nvPr/>
          </p:nvCxnSpPr>
          <p:spPr>
            <a:xfrm>
              <a:off x="0" y="1657350"/>
              <a:ext cx="9144000" cy="1588"/>
            </a:xfrm>
            <a:prstGeom prst="line">
              <a:avLst/>
            </a:prstGeom>
            <a:ln w="88900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0" y="1613647"/>
              <a:ext cx="9144000" cy="1588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20578-B892-4967-98F8-D0B4A045ADFD}" type="datetime1">
              <a:rPr smtClean="0"/>
              <a:pPr/>
              <a:t>6/3/2007</a:t>
            </a:fld>
            <a:endParaRPr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smtClean="0"/>
              <a:t>
              </a:t>
            </a:r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02B71-8991-4516-A01E-F1A9ACD28BDC}" type="slidenum">
              <a:rPr smtClean="0"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658906"/>
            <a:ext cx="3602039" cy="1162050"/>
          </a:xfrm>
        </p:spPr>
        <p:txBody>
          <a:bodyPr anchor="b">
            <a:normAutofit/>
          </a:bodyPr>
          <a:lstStyle>
            <a:lvl1pPr algn="ctr">
              <a:defRPr sz="3600" b="1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3388" y="273051"/>
            <a:ext cx="4206240" cy="57785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199" y="1905001"/>
            <a:ext cx="3602039" cy="3733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CDF1B-54EC-4432-8649-0FE40DD46F86}" type="datetime1">
              <a:rPr smtClean="0"/>
              <a:pPr/>
              <a:t>6/3/2007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smtClean="0"/>
              <a:t>
              </a:t>
            </a:r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057401"/>
            <a:ext cx="8229600" cy="3962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71129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6C1EDB-CE87-4BA6-95D9-AD3AE9C734F7}" type="datetime1">
              <a:rPr smtClean="0"/>
              <a:pPr/>
              <a:t>6/3/2007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smtClean="0"/>
              <a:t>
              </a:t>
            </a:r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267200" y="6356350"/>
            <a:ext cx="609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F02B71-8991-4516-A01E-F1A9ACD28BDC}" type="slidenum">
              <a:rPr smtClean="0"/>
              <a:pPr/>
              <a:t>‹#›</a:t>
            </a:fld>
            <a:endParaRPr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r:id="rId1"/>
    <p:sldLayoutId r:id="rId2"/>
    <p:sldLayoutId r:id="rId3"/>
    <p:sldLayoutId r:id="rId4"/>
    <p:sldLayoutId r:id="rId5"/>
    <p:sldLayoutId r:id="rId6"/>
    <p:sldLayoutId r:id="rId7"/>
    <p:sldLayoutId r:id="rId8"/>
    <p:sldLayoutId r:id="rId9"/>
    <p:sldLayoutId r:id="rId10"/>
    <p:sldLayoutId r:id="rId11"/>
    <p:sldLayoutId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800" b="1" kern="1200">
          <a:solidFill>
            <a:schemeClr val="tx1"/>
          </a:solidFill>
          <a:effectLst>
            <a:outerShdw blurRad="50800" dist="50800" dir="2700000" algn="tl" rotWithShape="0">
              <a:schemeClr val="bg1">
                <a:alpha val="30000"/>
              </a:schemeClr>
            </a:outerShdw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Wingdings" pitchFamily="2" charset="2"/>
        <a:buChar char=""/>
        <a:defRPr sz="2400" b="1" kern="1200">
          <a:solidFill>
            <a:schemeClr val="tx1"/>
          </a:solidFill>
          <a:effectLst>
            <a:outerShdw blurRad="50800" dist="50800" dir="270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ct val="20000"/>
        </a:spcBef>
        <a:buClr>
          <a:schemeClr val="accent2"/>
        </a:buClr>
        <a:buSzPct val="90000"/>
        <a:buFont typeface="Wingdings" pitchFamily="2" charset="2"/>
        <a:buChar char=""/>
        <a:defRPr sz="2200" b="1" kern="1200">
          <a:solidFill>
            <a:schemeClr val="tx1"/>
          </a:solidFill>
          <a:effectLst>
            <a:outerShdw blurRad="50800" dist="50800" dir="270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2pPr>
      <a:lvl3pPr marL="1035050" indent="-34925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Wingdings" pitchFamily="2" charset="2"/>
        <a:buChar char=""/>
        <a:defRPr sz="2000" b="1" kern="1200">
          <a:solidFill>
            <a:schemeClr val="tx1"/>
          </a:solidFill>
          <a:effectLst>
            <a:outerShdw blurRad="50800" dist="50800" dir="270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3pPr>
      <a:lvl4pPr marL="1371600" indent="-336550" algn="l" defTabSz="914400" rtl="0" eaLnBrk="1" latinLnBrk="0" hangingPunct="1">
        <a:spcBef>
          <a:spcPct val="20000"/>
        </a:spcBef>
        <a:buClr>
          <a:schemeClr val="accent2"/>
        </a:buClr>
        <a:buSzPct val="90000"/>
        <a:buFont typeface="Wingdings" pitchFamily="2" charset="2"/>
        <a:buChar char=""/>
        <a:defRPr sz="1800" b="1" kern="1200">
          <a:solidFill>
            <a:schemeClr val="tx1"/>
          </a:solidFill>
          <a:effectLst>
            <a:outerShdw blurRad="50800" dist="50800" dir="270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4pPr>
      <a:lvl5pPr marL="1720850" indent="-34925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Wingdings" pitchFamily="2" charset="2"/>
        <a:buChar char=""/>
        <a:defRPr sz="1800" b="1" kern="1200">
          <a:solidFill>
            <a:schemeClr val="tx1"/>
          </a:solidFill>
          <a:effectLst>
            <a:outerShdw blurRad="50800" dist="50800" dir="270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90728" y="1905000"/>
            <a:ext cx="8534400" cy="1447800"/>
          </a:xfrm>
        </p:spPr>
        <p:txBody>
          <a:bodyPr anchor="ctr">
            <a:normAutofit/>
          </a:bodyPr>
          <a:lstStyle/>
          <a:p>
            <a:pPr algn="ctr"/>
            <a:r>
              <a:rPr lang="el-GR" sz="3200" dirty="0" smtClean="0">
                <a:latin typeface="Arial"/>
                <a:cs typeface="Arial"/>
              </a:rPr>
              <a:t>Διαχείριση &amp; Ασφάλεια </a:t>
            </a:r>
            <a:r>
              <a:rPr lang="el-GR" sz="3200" dirty="0" smtClean="0">
                <a:latin typeface="Arial"/>
                <a:cs typeface="Arial"/>
              </a:rPr>
              <a:t>Δικτύων</a:t>
            </a:r>
            <a:r>
              <a:rPr lang="el-GR" sz="3200" dirty="0" smtClean="0">
                <a:latin typeface="Arial"/>
                <a:cs typeface="Arial"/>
              </a:rPr>
              <a:t/>
            </a:r>
            <a:br>
              <a:rPr lang="el-GR" sz="3200" dirty="0" smtClean="0">
                <a:latin typeface="Arial"/>
                <a:cs typeface="Arial"/>
              </a:rPr>
            </a:br>
            <a:r>
              <a:rPr lang="el-GR" sz="3200" dirty="0" smtClean="0">
                <a:latin typeface="Arial"/>
                <a:cs typeface="Arial"/>
              </a:rPr>
              <a:t>Επισκ</a:t>
            </a:r>
            <a:r>
              <a:rPr lang="el-GR" sz="3200" dirty="0" smtClean="0">
                <a:latin typeface="Arial"/>
                <a:cs typeface="Arial"/>
              </a:rPr>
              <a:t>όπηση Θεμάτων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14800" y="5132832"/>
            <a:ext cx="4910328" cy="886968"/>
          </a:xfrm>
        </p:spPr>
        <p:txBody>
          <a:bodyPr>
            <a:normAutofit fontScale="85000" lnSpcReduction="10000"/>
          </a:bodyPr>
          <a:lstStyle/>
          <a:p>
            <a:r>
              <a:rPr lang="en-US" dirty="0" err="1" smtClean="0">
                <a:latin typeface="Arial"/>
                <a:cs typeface="Arial"/>
              </a:rPr>
              <a:t>Διδάσκων</a:t>
            </a:r>
            <a:r>
              <a:rPr lang="en-US" dirty="0" smtClean="0">
                <a:latin typeface="Arial"/>
                <a:cs typeface="Arial"/>
              </a:rPr>
              <a:t>: </a:t>
            </a:r>
            <a:r>
              <a:rPr lang="en-US" dirty="0" err="1" smtClean="0">
                <a:latin typeface="Arial"/>
                <a:cs typeface="Arial"/>
              </a:rPr>
              <a:t>Δρ</a:t>
            </a:r>
            <a:r>
              <a:rPr lang="en-US" dirty="0" smtClean="0">
                <a:latin typeface="Arial"/>
                <a:cs typeface="Arial"/>
              </a:rPr>
              <a:t>. </a:t>
            </a:r>
            <a:r>
              <a:rPr lang="en-US" dirty="0" err="1" smtClean="0">
                <a:latin typeface="Arial"/>
                <a:cs typeface="Arial"/>
              </a:rPr>
              <a:t>Γενειατάκης</a:t>
            </a:r>
            <a:r>
              <a:rPr lang="en-US" dirty="0" smtClean="0">
                <a:latin typeface="Arial"/>
                <a:cs typeface="Arial"/>
              </a:rPr>
              <a:t> </a:t>
            </a:r>
            <a:r>
              <a:rPr lang="en-US" dirty="0" err="1" smtClean="0">
                <a:latin typeface="Arial"/>
                <a:cs typeface="Arial"/>
              </a:rPr>
              <a:t>Δημήτρης</a:t>
            </a:r>
            <a:endParaRPr lang="en-US" dirty="0" smtClean="0">
              <a:latin typeface="Arial"/>
              <a:cs typeface="Arial"/>
            </a:endParaRPr>
          </a:p>
          <a:p>
            <a:r>
              <a:rPr lang="en-US" dirty="0" err="1">
                <a:latin typeface="Arial"/>
                <a:cs typeface="Arial"/>
              </a:rPr>
              <a:t>e</a:t>
            </a:r>
            <a:r>
              <a:rPr lang="en-US" dirty="0" err="1" smtClean="0">
                <a:latin typeface="Arial"/>
                <a:cs typeface="Arial"/>
              </a:rPr>
              <a:t>-mail:dgen@uop.gr</a:t>
            </a:r>
            <a:endParaRPr lang="en-US" dirty="0">
              <a:latin typeface="Arial"/>
              <a:cs typeface="Arial"/>
            </a:endParaRPr>
          </a:p>
        </p:txBody>
      </p:sp>
      <p:pic>
        <p:nvPicPr>
          <p:cNvPr id="4" name="Picture 5" descr="uoplogo.gif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696200" y="152400"/>
            <a:ext cx="1143000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3581400" y="678359"/>
            <a:ext cx="4572000" cy="76944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Bef>
                <a:spcPts val="600"/>
              </a:spcBef>
            </a:pPr>
            <a:r>
              <a:rPr lang="el-GR" sz="2200" b="1" dirty="0" smtClean="0">
                <a:latin typeface="Arial"/>
                <a:cs typeface="Arial"/>
              </a:rPr>
              <a:t>Τμήμα Επιστήμης &amp;</a:t>
            </a:r>
            <a:r>
              <a:rPr lang="en-US" sz="2200" b="1" dirty="0" smtClean="0">
                <a:latin typeface="Arial"/>
                <a:cs typeface="Arial"/>
              </a:rPr>
              <a:t> </a:t>
            </a:r>
            <a:r>
              <a:rPr lang="el-GR" sz="2200" b="1" dirty="0" smtClean="0">
                <a:latin typeface="Arial"/>
                <a:cs typeface="Arial"/>
              </a:rPr>
              <a:t>Τεχνολ</a:t>
            </a:r>
            <a:r>
              <a:rPr lang="en-US" sz="2200" b="1" dirty="0" smtClean="0">
                <a:latin typeface="Arial"/>
                <a:cs typeface="Arial"/>
              </a:rPr>
              <a:t>.</a:t>
            </a:r>
            <a:r>
              <a:rPr lang="el-GR" sz="2200" b="1" dirty="0" smtClean="0">
                <a:latin typeface="Arial"/>
                <a:cs typeface="Arial"/>
              </a:rPr>
              <a:t> Τηλεπικοινωνιών  </a:t>
            </a:r>
            <a:endParaRPr lang="en-US" sz="2200" b="1" dirty="0">
              <a:latin typeface="Arial"/>
              <a:cs typeface="Arial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648975" y="-49887"/>
            <a:ext cx="4199625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l-GR" sz="2200" b="1" dirty="0" smtClean="0">
                <a:latin typeface="Arial"/>
                <a:cs typeface="Arial"/>
              </a:rPr>
              <a:t>Πανεπιστήμιο Πελοποννήσου</a:t>
            </a:r>
            <a:endParaRPr lang="el-GR" sz="2200" b="1" dirty="0">
              <a:latin typeface="Arial"/>
              <a:cs typeface="Arial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Ερωτήσεις</a:t>
            </a:r>
            <a:endParaRPr lang="en-US" dirty="0"/>
          </a:p>
        </p:txBody>
      </p:sp>
      <p:pic>
        <p:nvPicPr>
          <p:cNvPr id="4" name="Picture 4" descr="bs02013_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00400" y="2833687"/>
            <a:ext cx="3160712" cy="2195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Θεματικές Ενότητες</a:t>
            </a:r>
            <a:r>
              <a:rPr lang="el-GR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Εισαγωγικά θέματα</a:t>
            </a:r>
            <a:r>
              <a:rPr lang="en-US" dirty="0" smtClean="0"/>
              <a:t> </a:t>
            </a:r>
            <a:r>
              <a:rPr lang="el-GR" dirty="0" smtClean="0"/>
              <a:t>διαχείρισης</a:t>
            </a:r>
          </a:p>
          <a:p>
            <a:r>
              <a:rPr lang="el-GR" dirty="0" smtClean="0"/>
              <a:t>Αρχιτεκτονικές &amp; πρωτόκολα διαχείρισης</a:t>
            </a:r>
          </a:p>
          <a:p>
            <a:r>
              <a:rPr lang="el-GR" dirty="0" smtClean="0"/>
              <a:t>Εισαγωγή στην ασφάλεια/κρυπτογραφια</a:t>
            </a:r>
          </a:p>
          <a:p>
            <a:r>
              <a:rPr lang="el-GR" dirty="0" smtClean="0"/>
              <a:t>Ασφάλεια στο διαδίκτυο</a:t>
            </a:r>
          </a:p>
          <a:p>
            <a:r>
              <a:rPr lang="el-GR" dirty="0" smtClean="0"/>
              <a:t>Μηχανισμοί  Αυθεντικοποίησης</a:t>
            </a:r>
          </a:p>
          <a:p>
            <a:r>
              <a:rPr lang="el-GR" dirty="0" smtClean="0"/>
              <a:t>Αναχώματα ασφάλειας</a:t>
            </a:r>
          </a:p>
          <a:p>
            <a:endParaRPr lang="el-GR" dirty="0" smtClean="0"/>
          </a:p>
          <a:p>
            <a:endParaRPr lang="el-GR" dirty="0" smtClean="0"/>
          </a:p>
          <a:p>
            <a:endParaRPr lang="el-GR" dirty="0" smtClean="0"/>
          </a:p>
          <a:p>
            <a:endParaRPr lang="el-GR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Θέματα Διαχερίσης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419599"/>
          </a:xfrm>
        </p:spPr>
        <p:txBody>
          <a:bodyPr>
            <a:normAutofit/>
          </a:bodyPr>
          <a:lstStyle/>
          <a:p>
            <a:r>
              <a:rPr lang="el-GR" dirty="0" smtClean="0"/>
              <a:t>Επισκόπηση δικτυακών αρχιτεκτονικών</a:t>
            </a:r>
          </a:p>
          <a:p>
            <a:r>
              <a:rPr lang="el-GR" dirty="0" smtClean="0"/>
              <a:t>Βασικές έννοιες διαχείρισης </a:t>
            </a:r>
          </a:p>
          <a:p>
            <a:r>
              <a:rPr lang="el-GR" dirty="0" smtClean="0"/>
              <a:t>Πλαίσιο διαχείρισης</a:t>
            </a:r>
          </a:p>
          <a:p>
            <a:r>
              <a:rPr lang="el-GR" dirty="0" smtClean="0"/>
              <a:t>Πρωτόκολλα διαχείρισης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Εισαγωγή στην ασφάλεια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Παρουσίαση και εξοικείωση με τις βασικές έννοιες της ασφάλειας δικτύων </a:t>
            </a:r>
          </a:p>
          <a:p>
            <a:pPr lvl="1"/>
            <a:r>
              <a:rPr lang="el-GR" dirty="0" smtClean="0"/>
              <a:t>Ακεραιότητα</a:t>
            </a:r>
            <a:endParaRPr lang="en-US" dirty="0" smtClean="0"/>
          </a:p>
          <a:p>
            <a:pPr lvl="1"/>
            <a:r>
              <a:rPr lang="el-GR" dirty="0" smtClean="0"/>
              <a:t>Εμπιστευτικότητα</a:t>
            </a:r>
            <a:endParaRPr lang="en-US" dirty="0" smtClean="0"/>
          </a:p>
          <a:p>
            <a:pPr lvl="1"/>
            <a:r>
              <a:rPr lang="el-GR" dirty="0" smtClean="0"/>
              <a:t>Αυθεντικότητα</a:t>
            </a:r>
            <a:endParaRPr lang="en-US" dirty="0" smtClean="0"/>
          </a:p>
          <a:p>
            <a:pPr lvl="1"/>
            <a:r>
              <a:rPr lang="el-GR" dirty="0" smtClean="0"/>
              <a:t>Διαθεσιμότητα</a:t>
            </a:r>
          </a:p>
          <a:p>
            <a:pPr lvl="1"/>
            <a:r>
              <a:rPr lang="el-GR" dirty="0" smtClean="0"/>
              <a:t>Ανωνυμία</a:t>
            </a:r>
            <a:endParaRPr lang="en-US" dirty="0" smtClean="0"/>
          </a:p>
          <a:p>
            <a:r>
              <a:rPr lang="el-GR" dirty="0" smtClean="0"/>
              <a:t>Συσχετισμός με τη διαχείριση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Κρυπτογραφία &amp; Ασφάλεια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Παρουσίαση των βασικών κρυπτογραφικών τεχνικών που αξιοποι</a:t>
            </a:r>
            <a:r>
              <a:rPr lang="en-US" dirty="0" err="1" smtClean="0"/>
              <a:t>o</a:t>
            </a:r>
            <a:r>
              <a:rPr lang="el-GR" dirty="0" smtClean="0"/>
              <a:t>ύνται στην ασφάλεια</a:t>
            </a:r>
          </a:p>
          <a:p>
            <a:pPr lvl="1"/>
            <a:r>
              <a:rPr lang="el-GR" dirty="0" smtClean="0"/>
              <a:t>Μονόδρομες συναρτήσεις σύνοψης</a:t>
            </a:r>
          </a:p>
          <a:p>
            <a:pPr lvl="1"/>
            <a:r>
              <a:rPr lang="el-GR" dirty="0" smtClean="0"/>
              <a:t>Συμμετρική &amp; Ασύμμετρη κρυπτογράφηση</a:t>
            </a:r>
            <a:endParaRPr lang="en-US" dirty="0" smtClean="0"/>
          </a:p>
          <a:p>
            <a:pPr lvl="1"/>
            <a:r>
              <a:rPr lang="el-GR" dirty="0" smtClean="0"/>
              <a:t>Τεχνικές παροχής βασικών υπηρεσιών ασφάλειας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Ασφάλεια στο διαδίκτυο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TLS</a:t>
            </a:r>
          </a:p>
          <a:p>
            <a:r>
              <a:rPr lang="en-US" dirty="0" smtClean="0"/>
              <a:t>IPSec </a:t>
            </a:r>
          </a:p>
          <a:p>
            <a:r>
              <a:rPr lang="el-GR" dirty="0" smtClean="0"/>
              <a:t>Ασφαλείς ηλεκτρονικές συναλλαγές</a:t>
            </a:r>
            <a:endParaRPr lang="en-US" dirty="0" smtClean="0"/>
          </a:p>
          <a:p>
            <a:pPr lvl="1"/>
            <a:r>
              <a:rPr lang="en-US" dirty="0" smtClean="0"/>
              <a:t>SET</a:t>
            </a:r>
            <a:endParaRPr lang="el-GR" dirty="0" smtClean="0"/>
          </a:p>
          <a:p>
            <a:r>
              <a:rPr lang="en-US" dirty="0" smtClean="0"/>
              <a:t>HTTP - Digest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Μηχανισμοί  Αυθεντικοποίησης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Χρήση Συνθηματικών</a:t>
            </a:r>
          </a:p>
          <a:p>
            <a:r>
              <a:rPr lang="en-US" dirty="0" smtClean="0"/>
              <a:t>HTTP - Digest</a:t>
            </a:r>
          </a:p>
          <a:p>
            <a:r>
              <a:rPr lang="el-GR" dirty="0" smtClean="0"/>
              <a:t>Αυθεντικοποίηση στα λειτουργικά συστήματα </a:t>
            </a:r>
            <a:r>
              <a:rPr lang="en-US" dirty="0" smtClean="0"/>
              <a:t>Linux </a:t>
            </a:r>
            <a:r>
              <a:rPr lang="el-GR" dirty="0" smtClean="0"/>
              <a:t>και </a:t>
            </a:r>
            <a:r>
              <a:rPr lang="en-US" dirty="0" smtClean="0"/>
              <a:t>Windows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Αναχώματα ασφάλειας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Θέματα σχεδίασης </a:t>
            </a:r>
          </a:p>
          <a:p>
            <a:r>
              <a:rPr lang="el-GR" dirty="0" smtClean="0"/>
              <a:t>Αρχιτεκτονικές αναχωμάτων </a:t>
            </a:r>
          </a:p>
          <a:p>
            <a:r>
              <a:rPr lang="el-GR" dirty="0" smtClean="0"/>
              <a:t>Βασικές λειτουργίες</a:t>
            </a:r>
          </a:p>
          <a:p>
            <a:r>
              <a:rPr lang="en-US" dirty="0" err="1" smtClean="0"/>
              <a:t>IPTables</a:t>
            </a:r>
            <a:r>
              <a:rPr lang="el-GR" dirty="0" smtClean="0"/>
              <a:t> 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Βιβλιογραφία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495799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Network Management </a:t>
            </a:r>
            <a:r>
              <a:rPr lang="en-US" dirty="0" err="1" smtClean="0"/>
              <a:t>MIBs</a:t>
            </a:r>
            <a:r>
              <a:rPr lang="en-US" dirty="0" smtClean="0"/>
              <a:t> &amp; MPLS Principles, Design and Implementation Stephen B. Morris, ISBN: 0131011138 </a:t>
            </a:r>
          </a:p>
          <a:p>
            <a:r>
              <a:rPr lang="en-US" dirty="0" smtClean="0"/>
              <a:t>Telecommunications Network Management, </a:t>
            </a:r>
            <a:r>
              <a:rPr lang="en-US" dirty="0" err="1" smtClean="0"/>
              <a:t>Haojin</a:t>
            </a:r>
            <a:r>
              <a:rPr lang="en-US" dirty="0" smtClean="0"/>
              <a:t> Wang ISBN: 0070681708</a:t>
            </a:r>
          </a:p>
          <a:p>
            <a:r>
              <a:rPr lang="en-US" dirty="0" err="1" smtClean="0"/>
              <a:t>Διαχείριση</a:t>
            </a:r>
            <a:r>
              <a:rPr lang="en-US" dirty="0" smtClean="0"/>
              <a:t> </a:t>
            </a:r>
            <a:r>
              <a:rPr lang="en-US" dirty="0" err="1" smtClean="0"/>
              <a:t>δικτύων</a:t>
            </a:r>
            <a:r>
              <a:rPr lang="en-US" dirty="0" smtClean="0"/>
              <a:t> </a:t>
            </a:r>
            <a:r>
              <a:rPr lang="en-US" dirty="0" err="1" smtClean="0"/>
              <a:t>τηλεπικοινωνιών</a:t>
            </a:r>
            <a:r>
              <a:rPr lang="en-US" dirty="0" smtClean="0"/>
              <a:t>, </a:t>
            </a:r>
            <a:r>
              <a:rPr lang="en-US" dirty="0" err="1" smtClean="0"/>
              <a:t>Οικονόμου</a:t>
            </a:r>
            <a:r>
              <a:rPr lang="en-US" dirty="0" smtClean="0"/>
              <a:t> </a:t>
            </a:r>
            <a:r>
              <a:rPr lang="en-US" dirty="0" err="1" smtClean="0"/>
              <a:t>Γ</a:t>
            </a:r>
            <a:r>
              <a:rPr lang="en-US" dirty="0" smtClean="0"/>
              <a:t>. </a:t>
            </a:r>
            <a:r>
              <a:rPr lang="en-US" dirty="0" err="1" smtClean="0"/>
              <a:t>Ελευθέριος</a:t>
            </a:r>
            <a:r>
              <a:rPr lang="en-US" dirty="0" smtClean="0"/>
              <a:t>, ISBN: 9789609168007</a:t>
            </a:r>
          </a:p>
          <a:p>
            <a:r>
              <a:rPr lang="en-US" dirty="0" err="1" smtClean="0"/>
              <a:t>Ασφάλεια</a:t>
            </a:r>
            <a:r>
              <a:rPr lang="en-US" dirty="0" smtClean="0"/>
              <a:t> </a:t>
            </a:r>
            <a:r>
              <a:rPr lang="en-US" dirty="0" err="1" smtClean="0"/>
              <a:t>Δικτύων</a:t>
            </a:r>
            <a:r>
              <a:rPr lang="en-US" dirty="0" smtClean="0"/>
              <a:t> </a:t>
            </a:r>
            <a:r>
              <a:rPr lang="en-US" dirty="0" err="1" smtClean="0"/>
              <a:t>Υπολογιστών</a:t>
            </a:r>
            <a:r>
              <a:rPr lang="en-US" dirty="0" smtClean="0"/>
              <a:t>, </a:t>
            </a:r>
            <a:r>
              <a:rPr lang="en-US" dirty="0" err="1" smtClean="0"/>
              <a:t>Σ</a:t>
            </a:r>
            <a:r>
              <a:rPr lang="en-US" dirty="0" smtClean="0"/>
              <a:t>. </a:t>
            </a:r>
            <a:r>
              <a:rPr lang="en-US" dirty="0" err="1" smtClean="0"/>
              <a:t>Γκρίτζαλη</a:t>
            </a:r>
            <a:r>
              <a:rPr lang="en-US" dirty="0" smtClean="0"/>
              <a:t>, </a:t>
            </a:r>
            <a:r>
              <a:rPr lang="en-US" dirty="0" err="1" smtClean="0"/>
              <a:t>Σ</a:t>
            </a:r>
            <a:r>
              <a:rPr lang="en-US" dirty="0" smtClean="0"/>
              <a:t>. </a:t>
            </a:r>
            <a:r>
              <a:rPr lang="en-US" dirty="0" err="1" smtClean="0"/>
              <a:t>Κάτσικα</a:t>
            </a:r>
            <a:r>
              <a:rPr lang="en-US" dirty="0" smtClean="0"/>
              <a:t> , </a:t>
            </a:r>
            <a:r>
              <a:rPr lang="en-US" dirty="0" err="1" smtClean="0"/>
              <a:t>Δ</a:t>
            </a:r>
            <a:r>
              <a:rPr lang="en-US" dirty="0" smtClean="0"/>
              <a:t>. </a:t>
            </a:r>
            <a:r>
              <a:rPr lang="en-US" dirty="0" err="1" smtClean="0"/>
              <a:t>Γκρίτζαλη</a:t>
            </a:r>
            <a:r>
              <a:rPr lang="en-US" dirty="0" smtClean="0"/>
              <a:t>, ISBN:9607530454</a:t>
            </a:r>
          </a:p>
          <a:p>
            <a:r>
              <a:rPr lang="en-US" dirty="0" smtClean="0"/>
              <a:t>Cryptography &amp; Network Security, William Stallings Prentice Hall,</a:t>
            </a:r>
            <a:r>
              <a:rPr lang="el-GR" dirty="0" smtClean="0"/>
              <a:t> </a:t>
            </a:r>
            <a:r>
              <a:rPr lang="en-US" dirty="0" smtClean="0"/>
              <a:t>ISBN:0136097049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Focus">
  <a:themeElements>
    <a:clrScheme name="Focus">
      <a:dk1>
        <a:sysClr val="windowText" lastClr="000000"/>
      </a:dk1>
      <a:lt1>
        <a:sysClr val="window" lastClr="FFFFFF"/>
      </a:lt1>
      <a:dk2>
        <a:srgbClr val="0064E2"/>
      </a:dk2>
      <a:lt2>
        <a:srgbClr val="B5D2F5"/>
      </a:lt2>
      <a:accent1>
        <a:srgbClr val="FFB91D"/>
      </a:accent1>
      <a:accent2>
        <a:srgbClr val="F97817"/>
      </a:accent2>
      <a:accent3>
        <a:srgbClr val="6DE304"/>
      </a:accent3>
      <a:accent4>
        <a:srgbClr val="FF0000"/>
      </a:accent4>
      <a:accent5>
        <a:srgbClr val="732BEA"/>
      </a:accent5>
      <a:accent6>
        <a:srgbClr val="C913AD"/>
      </a:accent6>
      <a:hlink>
        <a:srgbClr val="FFE400"/>
      </a:hlink>
      <a:folHlink>
        <a:srgbClr val="A3EC62"/>
      </a:folHlink>
    </a:clrScheme>
    <a:fontScheme name="Focus">
      <a:majorFont>
        <a:latin typeface="Corbel"/>
        <a:ea typeface=""/>
        <a:cs typeface=""/>
        <a:font script="Jpan" typeface="ＭＳ ゴシック"/>
      </a:majorFont>
      <a:minorFont>
        <a:latin typeface="Corbel"/>
        <a:ea typeface=""/>
        <a:cs typeface=""/>
        <a:font script="Jpan" typeface="ＭＳ ゴシック"/>
      </a:minorFont>
    </a:fontScheme>
    <a:fmtScheme name="Focus">
      <a:fillStyleLst>
        <a:solidFill>
          <a:schemeClr val="phClr"/>
        </a:solidFill>
        <a:solidFill>
          <a:schemeClr val="phClr"/>
        </a:solidFill>
        <a:solidFill>
          <a:schemeClr val="phClr">
            <a:satMod val="150000"/>
          </a:schemeClr>
        </a:solidFill>
      </a:fillStyleLst>
      <a:lnStyleLst>
        <a:ln w="1905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50800" dist="25400" dir="13500000">
              <a:srgbClr val="FFFFFF">
                <a:alpha val="75000"/>
              </a:srgbClr>
            </a:innerShdw>
            <a:outerShdw blurRad="101600" dist="63500" dir="4200000" algn="br" rotWithShape="0">
              <a:srgbClr val="000000">
                <a:alpha val="50000"/>
              </a:srgbClr>
            </a:outerShdw>
          </a:effectLst>
        </a:effectStyle>
        <a:effectStyle>
          <a:effectLst>
            <a:glow rad="101600">
              <a:schemeClr val="lt1">
                <a:alpha val="40000"/>
              </a:schemeClr>
            </a:glow>
          </a:effectLst>
          <a:scene3d>
            <a:camera prst="orthographicFront">
              <a:rot lat="0" lon="0" rev="0"/>
            </a:camera>
            <a:lightRig rig="soft" dir="r">
              <a:rot lat="0" lon="0" rev="5400000"/>
            </a:lightRig>
          </a:scene3d>
          <a:sp3d prstMaterial="softmetal">
            <a:bevelT w="31750" h="63500"/>
          </a:sp3d>
        </a:effectStyle>
      </a:effectStyleLst>
      <a:bgFillStyleLst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10000"/>
                <a:satMod val="250000"/>
              </a:schemeClr>
              <a:schemeClr val="phClr">
                <a:tint val="70000"/>
                <a:alpha val="80000"/>
                <a:satMod val="25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tint val="80000"/>
                <a:shade val="10000"/>
                <a:satMod val="250000"/>
              </a:schemeClr>
              <a:schemeClr val="phClr">
                <a:tint val="70000"/>
                <a:alpha val="80000"/>
                <a:satMod val="250000"/>
              </a:schemeClr>
            </a:duotone>
          </a:blip>
          <a:stretch/>
        </a:blipFill>
        <a:blipFill rotWithShape="1">
          <a:blip xmlns:r="http://schemas.openxmlformats.org/officeDocument/2006/relationships" r:embed="rId3">
            <a:duotone>
              <a:schemeClr val="phClr">
                <a:tint val="80000"/>
                <a:shade val="10000"/>
                <a:satMod val="250000"/>
              </a:schemeClr>
              <a:schemeClr val="phClr">
                <a:tint val="70000"/>
                <a:alpha val="80000"/>
                <a:satMod val="25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Focus.thmx</Template>
  <TotalTime>437</TotalTime>
  <Words>214</Words>
  <Application>Microsoft Macintosh PowerPoint</Application>
  <PresentationFormat>On-screen Show (4:3)</PresentationFormat>
  <Paragraphs>56</Paragraphs>
  <Slides>10</Slides>
  <Notes>1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Focus</vt:lpstr>
      <vt:lpstr>Διαχείριση &amp; Ασφάλεια Δικτύων Επισκόπηση Θεμάτων</vt:lpstr>
      <vt:lpstr>Θεματικές Ενότητες </vt:lpstr>
      <vt:lpstr>Θέματα Διαχερίσης</vt:lpstr>
      <vt:lpstr>Εισαγωγή στην ασφάλεια </vt:lpstr>
      <vt:lpstr>Κρυπτογραφία &amp; Ασφάλεια </vt:lpstr>
      <vt:lpstr>Ασφάλεια στο διαδίκτυο</vt:lpstr>
      <vt:lpstr>Μηχανισμοί  Αυθεντικοποίησης</vt:lpstr>
      <vt:lpstr>Αναχώματα ασφάλειας </vt:lpstr>
      <vt:lpstr>Βιβλιογραφία</vt:lpstr>
      <vt:lpstr>Ερωτήσεις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Περίγραμμα Θεματικών Ενοτήτων</dc:title>
  <dc:creator>Dimitris Geneiatakis</dc:creator>
  <cp:lastModifiedBy>Dimitris Geneiatakis</cp:lastModifiedBy>
  <cp:revision>99</cp:revision>
  <dcterms:created xsi:type="dcterms:W3CDTF">2010-06-07T07:54:16Z</dcterms:created>
  <dcterms:modified xsi:type="dcterms:W3CDTF">2010-06-07T07:55:38Z</dcterms:modified>
</cp:coreProperties>
</file>