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sldIdLst>
    <p:sldId id="256" r:id="rId2"/>
    <p:sldId id="264" r:id="rId3"/>
    <p:sldId id="294" r:id="rId4"/>
    <p:sldId id="295" r:id="rId5"/>
    <p:sldId id="331" r:id="rId6"/>
    <p:sldId id="332" r:id="rId7"/>
    <p:sldId id="333" r:id="rId8"/>
    <p:sldId id="334" r:id="rId9"/>
    <p:sldId id="346" r:id="rId10"/>
    <p:sldId id="336" r:id="rId11"/>
    <p:sldId id="335" r:id="rId12"/>
    <p:sldId id="337" r:id="rId13"/>
    <p:sldId id="338" r:id="rId14"/>
    <p:sldId id="340" r:id="rId15"/>
    <p:sldId id="339" r:id="rId16"/>
    <p:sldId id="341" r:id="rId17"/>
    <p:sldId id="343" r:id="rId18"/>
    <p:sldId id="344" r:id="rId19"/>
    <p:sldId id="345" r:id="rId20"/>
    <p:sldId id="347" r:id="rId21"/>
    <p:sldId id="342" r:id="rId22"/>
    <p:sldId id="34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46" autoAdjust="0"/>
    <p:restoredTop sz="83394" autoAdjust="0"/>
  </p:normalViewPr>
  <p:slideViewPr>
    <p:cSldViewPr>
      <p:cViewPr varScale="1">
        <p:scale>
          <a:sx n="74" d="100"/>
          <a:sy n="74" d="100"/>
        </p:scale>
        <p:origin x="79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ACAE28-30A1-48E7-B191-49651DB85113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</dgm:pt>
    <dgm:pt modelId="{CD944F74-E823-4551-BEA4-B2051129EEF8}">
      <dgm:prSet phldrT="[Text]" custT="1"/>
      <dgm:spPr/>
      <dgm:t>
        <a:bodyPr/>
        <a:lstStyle/>
        <a:p>
          <a:r>
            <a:rPr lang="el-GR" sz="1200" dirty="0" smtClean="0"/>
            <a:t>Αναγνώριση του ερευνητικού προβλήματος</a:t>
          </a:r>
          <a:endParaRPr lang="en-GB" sz="1200" dirty="0"/>
        </a:p>
      </dgm:t>
    </dgm:pt>
    <dgm:pt modelId="{C94B0320-BA5C-42DC-BB14-D235556AAA97}" type="parTrans" cxnId="{DA624387-5B7C-44AE-9DF1-7B914EE73308}">
      <dgm:prSet/>
      <dgm:spPr/>
      <dgm:t>
        <a:bodyPr/>
        <a:lstStyle/>
        <a:p>
          <a:endParaRPr lang="en-GB"/>
        </a:p>
      </dgm:t>
    </dgm:pt>
    <dgm:pt modelId="{DD09B770-4559-4EB8-A357-C4D3B0886361}" type="sibTrans" cxnId="{DA624387-5B7C-44AE-9DF1-7B914EE73308}">
      <dgm:prSet/>
      <dgm:spPr/>
      <dgm:t>
        <a:bodyPr/>
        <a:lstStyle/>
        <a:p>
          <a:endParaRPr lang="en-GB"/>
        </a:p>
      </dgm:t>
    </dgm:pt>
    <dgm:pt modelId="{138B9CE8-3B22-4938-A7EA-95F42ABE2678}">
      <dgm:prSet phldrT="[Text]" custT="1"/>
      <dgm:spPr/>
      <dgm:t>
        <a:bodyPr/>
        <a:lstStyle/>
        <a:p>
          <a:r>
            <a:rPr lang="el-GR" sz="1200" dirty="0" smtClean="0"/>
            <a:t>Ανασκόπηση της βιβλιογραφίας</a:t>
          </a:r>
          <a:endParaRPr lang="en-GB" sz="1200" dirty="0"/>
        </a:p>
      </dgm:t>
    </dgm:pt>
    <dgm:pt modelId="{32CAB06A-82F6-42E7-BFC8-D61F8C88E318}" type="parTrans" cxnId="{5931FD15-9BE6-4B24-95E3-7B3DA23AAC29}">
      <dgm:prSet/>
      <dgm:spPr/>
      <dgm:t>
        <a:bodyPr/>
        <a:lstStyle/>
        <a:p>
          <a:endParaRPr lang="en-GB"/>
        </a:p>
      </dgm:t>
    </dgm:pt>
    <dgm:pt modelId="{6D55F719-053A-4AF7-9535-03271A8E9CD6}" type="sibTrans" cxnId="{5931FD15-9BE6-4B24-95E3-7B3DA23AAC29}">
      <dgm:prSet/>
      <dgm:spPr/>
      <dgm:t>
        <a:bodyPr/>
        <a:lstStyle/>
        <a:p>
          <a:endParaRPr lang="en-GB"/>
        </a:p>
      </dgm:t>
    </dgm:pt>
    <dgm:pt modelId="{9E6CA0F1-590B-480F-8C6D-A23BC10FA1E8}">
      <dgm:prSet phldrT="[Text]" custT="1"/>
      <dgm:spPr/>
      <dgm:t>
        <a:bodyPr/>
        <a:lstStyle/>
        <a:p>
          <a:r>
            <a:rPr lang="el-GR" sz="1300" dirty="0" smtClean="0"/>
            <a:t>Προσδιορισμός του σκοπού έρευνας</a:t>
          </a:r>
          <a:endParaRPr lang="en-GB" sz="1300" dirty="0"/>
        </a:p>
      </dgm:t>
    </dgm:pt>
    <dgm:pt modelId="{2039C849-076F-4896-A637-DD3970B31B64}" type="parTrans" cxnId="{A9899D1D-4A82-4A63-ABAA-A9F25A009349}">
      <dgm:prSet/>
      <dgm:spPr/>
      <dgm:t>
        <a:bodyPr/>
        <a:lstStyle/>
        <a:p>
          <a:endParaRPr lang="en-GB"/>
        </a:p>
      </dgm:t>
    </dgm:pt>
    <dgm:pt modelId="{5D83708A-7592-49C8-B6AA-39A6DD35011C}" type="sibTrans" cxnId="{A9899D1D-4A82-4A63-ABAA-A9F25A009349}">
      <dgm:prSet/>
      <dgm:spPr/>
      <dgm:t>
        <a:bodyPr/>
        <a:lstStyle/>
        <a:p>
          <a:endParaRPr lang="en-GB"/>
        </a:p>
      </dgm:t>
    </dgm:pt>
    <dgm:pt modelId="{E3E8AEEA-5DF9-4573-8387-EE760727B3E8}">
      <dgm:prSet custT="1"/>
      <dgm:spPr/>
      <dgm:t>
        <a:bodyPr/>
        <a:lstStyle/>
        <a:p>
          <a:r>
            <a:rPr lang="el-GR" sz="1300" dirty="0" smtClean="0"/>
            <a:t>Συγκέντρωση των δεδομένων</a:t>
          </a:r>
          <a:endParaRPr lang="en-GB" sz="1300" dirty="0"/>
        </a:p>
      </dgm:t>
    </dgm:pt>
    <dgm:pt modelId="{D8B8F974-3DEA-46B0-96A9-D4D4B3E65495}" type="parTrans" cxnId="{69CEAC5D-93FB-460C-8D51-81BB9D65DD3D}">
      <dgm:prSet/>
      <dgm:spPr/>
      <dgm:t>
        <a:bodyPr/>
        <a:lstStyle/>
        <a:p>
          <a:endParaRPr lang="en-GB"/>
        </a:p>
      </dgm:t>
    </dgm:pt>
    <dgm:pt modelId="{E20DDBAA-F123-45B4-9237-BEE8A661F183}" type="sibTrans" cxnId="{69CEAC5D-93FB-460C-8D51-81BB9D65DD3D}">
      <dgm:prSet/>
      <dgm:spPr/>
      <dgm:t>
        <a:bodyPr/>
        <a:lstStyle/>
        <a:p>
          <a:endParaRPr lang="en-GB"/>
        </a:p>
      </dgm:t>
    </dgm:pt>
    <dgm:pt modelId="{E61FD7F0-C638-4406-B46E-A54DBE9D74C4}">
      <dgm:prSet/>
      <dgm:spPr/>
      <dgm:t>
        <a:bodyPr/>
        <a:lstStyle/>
        <a:p>
          <a:r>
            <a:rPr lang="el-GR" dirty="0" smtClean="0"/>
            <a:t>Ανάλυση και ερμηνεία των δεδομένων</a:t>
          </a:r>
          <a:endParaRPr lang="en-GB" dirty="0"/>
        </a:p>
      </dgm:t>
    </dgm:pt>
    <dgm:pt modelId="{77BF1478-DE41-4470-B965-0C6F61AC3AA1}" type="parTrans" cxnId="{428290A7-4487-4F51-A9B4-5EFC63FA2093}">
      <dgm:prSet/>
      <dgm:spPr/>
      <dgm:t>
        <a:bodyPr/>
        <a:lstStyle/>
        <a:p>
          <a:endParaRPr lang="en-GB"/>
        </a:p>
      </dgm:t>
    </dgm:pt>
    <dgm:pt modelId="{08B07F2F-C427-403D-B4D0-D667E53603E2}" type="sibTrans" cxnId="{428290A7-4487-4F51-A9B4-5EFC63FA2093}">
      <dgm:prSet/>
      <dgm:spPr/>
      <dgm:t>
        <a:bodyPr/>
        <a:lstStyle/>
        <a:p>
          <a:endParaRPr lang="en-GB"/>
        </a:p>
      </dgm:t>
    </dgm:pt>
    <dgm:pt modelId="{FE7DA920-9EC5-4F05-92C3-48E854F2B48E}">
      <dgm:prSet/>
      <dgm:spPr/>
      <dgm:t>
        <a:bodyPr/>
        <a:lstStyle/>
        <a:p>
          <a:r>
            <a:rPr lang="el-GR" dirty="0" smtClean="0"/>
            <a:t>Αναφορά και αξιολόγηση της έρευνας</a:t>
          </a:r>
          <a:endParaRPr lang="en-GB" dirty="0"/>
        </a:p>
      </dgm:t>
    </dgm:pt>
    <dgm:pt modelId="{756B3BF5-1D58-4E9D-8421-7EE1BB41E643}" type="parTrans" cxnId="{816E5CA6-E34E-4ACD-B4F5-45423F8BBF54}">
      <dgm:prSet/>
      <dgm:spPr/>
      <dgm:t>
        <a:bodyPr/>
        <a:lstStyle/>
        <a:p>
          <a:endParaRPr lang="en-GB"/>
        </a:p>
      </dgm:t>
    </dgm:pt>
    <dgm:pt modelId="{9B774781-8D40-4BBC-BA4D-9EF72ED669F0}" type="sibTrans" cxnId="{816E5CA6-E34E-4ACD-B4F5-45423F8BBF54}">
      <dgm:prSet/>
      <dgm:spPr/>
      <dgm:t>
        <a:bodyPr/>
        <a:lstStyle/>
        <a:p>
          <a:endParaRPr lang="en-GB"/>
        </a:p>
      </dgm:t>
    </dgm:pt>
    <dgm:pt modelId="{380EBC9B-ED5E-4AFC-9F3E-7EF2E092BD1D}" type="pres">
      <dgm:prSet presAssocID="{C6ACAE28-30A1-48E7-B191-49651DB85113}" presName="Name0" presStyleCnt="0">
        <dgm:presLayoutVars>
          <dgm:dir/>
          <dgm:resizeHandles val="exact"/>
        </dgm:presLayoutVars>
      </dgm:prSet>
      <dgm:spPr/>
    </dgm:pt>
    <dgm:pt modelId="{A35D2500-CEF2-4F80-A69D-F4639816F338}" type="pres">
      <dgm:prSet presAssocID="{CD944F74-E823-4551-BEA4-B2051129EEF8}" presName="node" presStyleLbl="node1" presStyleIdx="0" presStyleCnt="6" custScaleX="124517" custScaleY="90930" custLinFactY="100000" custLinFactNeighborX="20024" custLinFactNeighborY="13640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31C8B04-C162-4AEF-B979-8A487F8D9919}" type="pres">
      <dgm:prSet presAssocID="{DD09B770-4559-4EB8-A357-C4D3B0886361}" presName="sibTrans" presStyleLbl="sibTrans2D1" presStyleIdx="0" presStyleCnt="5" custLinFactNeighborX="19488" custLinFactNeighborY="-573"/>
      <dgm:spPr/>
      <dgm:t>
        <a:bodyPr/>
        <a:lstStyle/>
        <a:p>
          <a:endParaRPr lang="en-GB"/>
        </a:p>
      </dgm:t>
    </dgm:pt>
    <dgm:pt modelId="{1539E3E1-981D-431D-AFA0-2C93101EA5FB}" type="pres">
      <dgm:prSet presAssocID="{DD09B770-4559-4EB8-A357-C4D3B0886361}" presName="connectorText" presStyleLbl="sibTrans2D1" presStyleIdx="0" presStyleCnt="5"/>
      <dgm:spPr/>
      <dgm:t>
        <a:bodyPr/>
        <a:lstStyle/>
        <a:p>
          <a:endParaRPr lang="en-GB"/>
        </a:p>
      </dgm:t>
    </dgm:pt>
    <dgm:pt modelId="{9F8083F0-1460-416A-83A2-A63AF7FD9765}" type="pres">
      <dgm:prSet presAssocID="{138B9CE8-3B22-4938-A7EA-95F42ABE2678}" presName="node" presStyleLbl="node1" presStyleIdx="1" presStyleCnt="6" custScaleX="135214" custScaleY="89020" custLinFactY="37080" custLinFactNeighborX="-36079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4411A10-7AC1-47A7-8994-EB0FC658E2F1}" type="pres">
      <dgm:prSet presAssocID="{6D55F719-053A-4AF7-9535-03271A8E9CD6}" presName="sibTrans" presStyleLbl="sibTrans2D1" presStyleIdx="1" presStyleCnt="5" custLinFactNeighborX="-14477" custLinFactNeighborY="-752"/>
      <dgm:spPr/>
      <dgm:t>
        <a:bodyPr/>
        <a:lstStyle/>
        <a:p>
          <a:endParaRPr lang="en-GB"/>
        </a:p>
      </dgm:t>
    </dgm:pt>
    <dgm:pt modelId="{AB37554D-1FFE-40EE-B201-81475EA3770C}" type="pres">
      <dgm:prSet presAssocID="{6D55F719-053A-4AF7-9535-03271A8E9CD6}" presName="connectorText" presStyleLbl="sibTrans2D1" presStyleIdx="1" presStyleCnt="5"/>
      <dgm:spPr/>
      <dgm:t>
        <a:bodyPr/>
        <a:lstStyle/>
        <a:p>
          <a:endParaRPr lang="en-GB"/>
        </a:p>
      </dgm:t>
    </dgm:pt>
    <dgm:pt modelId="{9FF31357-07F3-4257-849D-6035B77237DF}" type="pres">
      <dgm:prSet presAssocID="{9E6CA0F1-590B-480F-8C6D-A23BC10FA1E8}" presName="node" presStyleLbl="node1" presStyleIdx="2" presStyleCnt="6" custScaleX="159950" custScaleY="89020" custLinFactNeighborX="-74525" custLinFactNeighborY="3653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E6477E-139A-4B8B-9DCF-E6213697707A}" type="pres">
      <dgm:prSet presAssocID="{5D83708A-7592-49C8-B6AA-39A6DD35011C}" presName="sibTrans" presStyleLbl="sibTrans2D1" presStyleIdx="2" presStyleCnt="5" custLinFactNeighborX="27073" custLinFactNeighborY="13634"/>
      <dgm:spPr/>
      <dgm:t>
        <a:bodyPr/>
        <a:lstStyle/>
        <a:p>
          <a:endParaRPr lang="en-GB"/>
        </a:p>
      </dgm:t>
    </dgm:pt>
    <dgm:pt modelId="{52E9A43C-90CC-4EA9-82BC-A7E88589F4E7}" type="pres">
      <dgm:prSet presAssocID="{5D83708A-7592-49C8-B6AA-39A6DD35011C}" presName="connectorText" presStyleLbl="sibTrans2D1" presStyleIdx="2" presStyleCnt="5"/>
      <dgm:spPr/>
      <dgm:t>
        <a:bodyPr/>
        <a:lstStyle/>
        <a:p>
          <a:endParaRPr lang="en-GB"/>
        </a:p>
      </dgm:t>
    </dgm:pt>
    <dgm:pt modelId="{9A47A048-A3B9-4396-B6EC-78F6EB600DF6}" type="pres">
      <dgm:prSet presAssocID="{E3E8AEEA-5DF9-4573-8387-EE760727B3E8}" presName="node" presStyleLbl="node1" presStyleIdx="3" presStyleCnt="6" custScaleX="141940" custScaleY="97686" custLinFactX="-12165" custLinFactNeighborX="-100000" custLinFactNeighborY="-6276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D1B8E3C-6136-44F2-B05E-89E8C8E0B112}" type="pres">
      <dgm:prSet presAssocID="{E20DDBAA-F123-45B4-9237-BEE8A661F183}" presName="sibTrans" presStyleLbl="sibTrans2D1" presStyleIdx="3" presStyleCnt="5" custLinFactNeighborX="-25146" custLinFactNeighborY="1215"/>
      <dgm:spPr/>
      <dgm:t>
        <a:bodyPr/>
        <a:lstStyle/>
        <a:p>
          <a:endParaRPr lang="en-GB"/>
        </a:p>
      </dgm:t>
    </dgm:pt>
    <dgm:pt modelId="{62F7AF26-5F74-462C-894A-FB51F26F6C25}" type="pres">
      <dgm:prSet presAssocID="{E20DDBAA-F123-45B4-9237-BEE8A661F183}" presName="connectorText" presStyleLbl="sibTrans2D1" presStyleIdx="3" presStyleCnt="5"/>
      <dgm:spPr/>
      <dgm:t>
        <a:bodyPr/>
        <a:lstStyle/>
        <a:p>
          <a:endParaRPr lang="en-GB"/>
        </a:p>
      </dgm:t>
    </dgm:pt>
    <dgm:pt modelId="{DD1FF057-9287-498D-AF6D-5BD7D55029E2}" type="pres">
      <dgm:prSet presAssocID="{E61FD7F0-C638-4406-B46E-A54DBE9D74C4}" presName="node" presStyleLbl="node1" presStyleIdx="4" presStyleCnt="6" custScaleX="136885" custScaleY="98003" custLinFactX="-38831" custLinFactY="-6624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BB2202D-CB92-498A-8C41-57F9F98DA3EB}" type="pres">
      <dgm:prSet presAssocID="{08B07F2F-C427-403D-B4D0-D667E53603E2}" presName="sibTrans" presStyleLbl="sibTrans2D1" presStyleIdx="4" presStyleCnt="5" custAng="20928256" custLinFactNeighborX="-3460" custLinFactNeighborY="10457"/>
      <dgm:spPr/>
      <dgm:t>
        <a:bodyPr/>
        <a:lstStyle/>
        <a:p>
          <a:endParaRPr lang="en-GB"/>
        </a:p>
      </dgm:t>
    </dgm:pt>
    <dgm:pt modelId="{121E5683-58C6-4706-804A-57A22ABC8883}" type="pres">
      <dgm:prSet presAssocID="{08B07F2F-C427-403D-B4D0-D667E53603E2}" presName="connectorText" presStyleLbl="sibTrans2D1" presStyleIdx="4" presStyleCnt="5"/>
      <dgm:spPr/>
      <dgm:t>
        <a:bodyPr/>
        <a:lstStyle/>
        <a:p>
          <a:endParaRPr lang="en-GB"/>
        </a:p>
      </dgm:t>
    </dgm:pt>
    <dgm:pt modelId="{FC737819-62BD-4D5E-87BC-12CE710271A1}" type="pres">
      <dgm:prSet presAssocID="{FE7DA920-9EC5-4F05-92C3-48E854F2B48E}" presName="node" presStyleLbl="node1" presStyleIdx="5" presStyleCnt="6" custScaleX="156977" custScaleY="91424" custLinFactX="-55103" custLinFactY="-100000" custLinFactNeighborX="-100000" custLinFactNeighborY="-16407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28290A7-4487-4F51-A9B4-5EFC63FA2093}" srcId="{C6ACAE28-30A1-48E7-B191-49651DB85113}" destId="{E61FD7F0-C638-4406-B46E-A54DBE9D74C4}" srcOrd="4" destOrd="0" parTransId="{77BF1478-DE41-4470-B965-0C6F61AC3AA1}" sibTransId="{08B07F2F-C427-403D-B4D0-D667E53603E2}"/>
    <dgm:cxn modelId="{852AF816-1081-4C51-A5AC-73691456AAF9}" type="presOf" srcId="{5D83708A-7592-49C8-B6AA-39A6DD35011C}" destId="{52E9A43C-90CC-4EA9-82BC-A7E88589F4E7}" srcOrd="1" destOrd="0" presId="urn:microsoft.com/office/officeart/2005/8/layout/process1"/>
    <dgm:cxn modelId="{20CECDEC-1BFD-4386-81E1-396F550666C5}" type="presOf" srcId="{9E6CA0F1-590B-480F-8C6D-A23BC10FA1E8}" destId="{9FF31357-07F3-4257-849D-6035B77237DF}" srcOrd="0" destOrd="0" presId="urn:microsoft.com/office/officeart/2005/8/layout/process1"/>
    <dgm:cxn modelId="{5482DBD6-FF7E-45CF-8B21-E13A0DFF6393}" type="presOf" srcId="{FE7DA920-9EC5-4F05-92C3-48E854F2B48E}" destId="{FC737819-62BD-4D5E-87BC-12CE710271A1}" srcOrd="0" destOrd="0" presId="urn:microsoft.com/office/officeart/2005/8/layout/process1"/>
    <dgm:cxn modelId="{E844185F-93C8-4D91-93ED-11727BD0A49C}" type="presOf" srcId="{E20DDBAA-F123-45B4-9237-BEE8A661F183}" destId="{62F7AF26-5F74-462C-894A-FB51F26F6C25}" srcOrd="1" destOrd="0" presId="urn:microsoft.com/office/officeart/2005/8/layout/process1"/>
    <dgm:cxn modelId="{E80AD137-43A6-414A-BF35-032BDCEF35E7}" type="presOf" srcId="{E3E8AEEA-5DF9-4573-8387-EE760727B3E8}" destId="{9A47A048-A3B9-4396-B6EC-78F6EB600DF6}" srcOrd="0" destOrd="0" presId="urn:microsoft.com/office/officeart/2005/8/layout/process1"/>
    <dgm:cxn modelId="{A06EFDF2-B3B5-4DAE-A736-F12E856E5045}" type="presOf" srcId="{C6ACAE28-30A1-48E7-B191-49651DB85113}" destId="{380EBC9B-ED5E-4AFC-9F3E-7EF2E092BD1D}" srcOrd="0" destOrd="0" presId="urn:microsoft.com/office/officeart/2005/8/layout/process1"/>
    <dgm:cxn modelId="{F57F165D-C109-46CA-AAF5-E52DB61FF7A4}" type="presOf" srcId="{08B07F2F-C427-403D-B4D0-D667E53603E2}" destId="{1BB2202D-CB92-498A-8C41-57F9F98DA3EB}" srcOrd="0" destOrd="0" presId="urn:microsoft.com/office/officeart/2005/8/layout/process1"/>
    <dgm:cxn modelId="{C20423D2-89D7-4F29-A4F4-EBC34B994188}" type="presOf" srcId="{6D55F719-053A-4AF7-9535-03271A8E9CD6}" destId="{AB37554D-1FFE-40EE-B201-81475EA3770C}" srcOrd="1" destOrd="0" presId="urn:microsoft.com/office/officeart/2005/8/layout/process1"/>
    <dgm:cxn modelId="{DA624387-5B7C-44AE-9DF1-7B914EE73308}" srcId="{C6ACAE28-30A1-48E7-B191-49651DB85113}" destId="{CD944F74-E823-4551-BEA4-B2051129EEF8}" srcOrd="0" destOrd="0" parTransId="{C94B0320-BA5C-42DC-BB14-D235556AAA97}" sibTransId="{DD09B770-4559-4EB8-A357-C4D3B0886361}"/>
    <dgm:cxn modelId="{A9899D1D-4A82-4A63-ABAA-A9F25A009349}" srcId="{C6ACAE28-30A1-48E7-B191-49651DB85113}" destId="{9E6CA0F1-590B-480F-8C6D-A23BC10FA1E8}" srcOrd="2" destOrd="0" parTransId="{2039C849-076F-4896-A637-DD3970B31B64}" sibTransId="{5D83708A-7592-49C8-B6AA-39A6DD35011C}"/>
    <dgm:cxn modelId="{9221FBC1-0A96-4064-BD80-04672FEFCFED}" type="presOf" srcId="{DD09B770-4559-4EB8-A357-C4D3B0886361}" destId="{031C8B04-C162-4AEF-B979-8A487F8D9919}" srcOrd="0" destOrd="0" presId="urn:microsoft.com/office/officeart/2005/8/layout/process1"/>
    <dgm:cxn modelId="{5931FD15-9BE6-4B24-95E3-7B3DA23AAC29}" srcId="{C6ACAE28-30A1-48E7-B191-49651DB85113}" destId="{138B9CE8-3B22-4938-A7EA-95F42ABE2678}" srcOrd="1" destOrd="0" parTransId="{32CAB06A-82F6-42E7-BFC8-D61F8C88E318}" sibTransId="{6D55F719-053A-4AF7-9535-03271A8E9CD6}"/>
    <dgm:cxn modelId="{DF5A5FB8-F619-46CF-9E51-C6F98708CFBA}" type="presOf" srcId="{E20DDBAA-F123-45B4-9237-BEE8A661F183}" destId="{4D1B8E3C-6136-44F2-B05E-89E8C8E0B112}" srcOrd="0" destOrd="0" presId="urn:microsoft.com/office/officeart/2005/8/layout/process1"/>
    <dgm:cxn modelId="{8A147831-6AF6-46C6-84B9-E2956A0DB392}" type="presOf" srcId="{138B9CE8-3B22-4938-A7EA-95F42ABE2678}" destId="{9F8083F0-1460-416A-83A2-A63AF7FD9765}" srcOrd="0" destOrd="0" presId="urn:microsoft.com/office/officeart/2005/8/layout/process1"/>
    <dgm:cxn modelId="{69CEAC5D-93FB-460C-8D51-81BB9D65DD3D}" srcId="{C6ACAE28-30A1-48E7-B191-49651DB85113}" destId="{E3E8AEEA-5DF9-4573-8387-EE760727B3E8}" srcOrd="3" destOrd="0" parTransId="{D8B8F974-3DEA-46B0-96A9-D4D4B3E65495}" sibTransId="{E20DDBAA-F123-45B4-9237-BEE8A661F183}"/>
    <dgm:cxn modelId="{816E5CA6-E34E-4ACD-B4F5-45423F8BBF54}" srcId="{C6ACAE28-30A1-48E7-B191-49651DB85113}" destId="{FE7DA920-9EC5-4F05-92C3-48E854F2B48E}" srcOrd="5" destOrd="0" parTransId="{756B3BF5-1D58-4E9D-8421-7EE1BB41E643}" sibTransId="{9B774781-8D40-4BBC-BA4D-9EF72ED669F0}"/>
    <dgm:cxn modelId="{30BF41AD-581B-42BA-B5BE-B8659284CBCA}" type="presOf" srcId="{CD944F74-E823-4551-BEA4-B2051129EEF8}" destId="{A35D2500-CEF2-4F80-A69D-F4639816F338}" srcOrd="0" destOrd="0" presId="urn:microsoft.com/office/officeart/2005/8/layout/process1"/>
    <dgm:cxn modelId="{75668942-918A-4547-AC98-458D728162E7}" type="presOf" srcId="{08B07F2F-C427-403D-B4D0-D667E53603E2}" destId="{121E5683-58C6-4706-804A-57A22ABC8883}" srcOrd="1" destOrd="0" presId="urn:microsoft.com/office/officeart/2005/8/layout/process1"/>
    <dgm:cxn modelId="{49273F22-3350-46CA-AB61-B5AA67362CCD}" type="presOf" srcId="{5D83708A-7592-49C8-B6AA-39A6DD35011C}" destId="{37E6477E-139A-4B8B-9DCF-E6213697707A}" srcOrd="0" destOrd="0" presId="urn:microsoft.com/office/officeart/2005/8/layout/process1"/>
    <dgm:cxn modelId="{B777D0C5-0183-4D1A-95F9-EDA132A0B411}" type="presOf" srcId="{E61FD7F0-C638-4406-B46E-A54DBE9D74C4}" destId="{DD1FF057-9287-498D-AF6D-5BD7D55029E2}" srcOrd="0" destOrd="0" presId="urn:microsoft.com/office/officeart/2005/8/layout/process1"/>
    <dgm:cxn modelId="{D6A284D1-2B2D-44C1-B9E2-AD4F42E59F3D}" type="presOf" srcId="{6D55F719-053A-4AF7-9535-03271A8E9CD6}" destId="{F4411A10-7AC1-47A7-8994-EB0FC658E2F1}" srcOrd="0" destOrd="0" presId="urn:microsoft.com/office/officeart/2005/8/layout/process1"/>
    <dgm:cxn modelId="{74D080DE-D9D0-40CE-9CFC-E858942A59BA}" type="presOf" srcId="{DD09B770-4559-4EB8-A357-C4D3B0886361}" destId="{1539E3E1-981D-431D-AFA0-2C93101EA5FB}" srcOrd="1" destOrd="0" presId="urn:microsoft.com/office/officeart/2005/8/layout/process1"/>
    <dgm:cxn modelId="{22D0CF16-92B1-486C-81BC-5390AFD13D24}" type="presParOf" srcId="{380EBC9B-ED5E-4AFC-9F3E-7EF2E092BD1D}" destId="{A35D2500-CEF2-4F80-A69D-F4639816F338}" srcOrd="0" destOrd="0" presId="urn:microsoft.com/office/officeart/2005/8/layout/process1"/>
    <dgm:cxn modelId="{1FBDA182-66B6-4C6C-A4AD-56B042A9C702}" type="presParOf" srcId="{380EBC9B-ED5E-4AFC-9F3E-7EF2E092BD1D}" destId="{031C8B04-C162-4AEF-B979-8A487F8D9919}" srcOrd="1" destOrd="0" presId="urn:microsoft.com/office/officeart/2005/8/layout/process1"/>
    <dgm:cxn modelId="{4287AD0F-95C2-4A09-9EA0-408B80CFFBB1}" type="presParOf" srcId="{031C8B04-C162-4AEF-B979-8A487F8D9919}" destId="{1539E3E1-981D-431D-AFA0-2C93101EA5FB}" srcOrd="0" destOrd="0" presId="urn:microsoft.com/office/officeart/2005/8/layout/process1"/>
    <dgm:cxn modelId="{B4C92316-9E9D-48C7-9B38-9E05E566D6FB}" type="presParOf" srcId="{380EBC9B-ED5E-4AFC-9F3E-7EF2E092BD1D}" destId="{9F8083F0-1460-416A-83A2-A63AF7FD9765}" srcOrd="2" destOrd="0" presId="urn:microsoft.com/office/officeart/2005/8/layout/process1"/>
    <dgm:cxn modelId="{2766A956-0F0D-452E-BBFA-B9B125904144}" type="presParOf" srcId="{380EBC9B-ED5E-4AFC-9F3E-7EF2E092BD1D}" destId="{F4411A10-7AC1-47A7-8994-EB0FC658E2F1}" srcOrd="3" destOrd="0" presId="urn:microsoft.com/office/officeart/2005/8/layout/process1"/>
    <dgm:cxn modelId="{ABE20FBE-9A9A-40DF-8866-F2DD93726C4B}" type="presParOf" srcId="{F4411A10-7AC1-47A7-8994-EB0FC658E2F1}" destId="{AB37554D-1FFE-40EE-B201-81475EA3770C}" srcOrd="0" destOrd="0" presId="urn:microsoft.com/office/officeart/2005/8/layout/process1"/>
    <dgm:cxn modelId="{63503507-192D-4944-ACCE-21734C5A194F}" type="presParOf" srcId="{380EBC9B-ED5E-4AFC-9F3E-7EF2E092BD1D}" destId="{9FF31357-07F3-4257-849D-6035B77237DF}" srcOrd="4" destOrd="0" presId="urn:microsoft.com/office/officeart/2005/8/layout/process1"/>
    <dgm:cxn modelId="{C39C6D3C-D090-414F-A833-589141F0E47B}" type="presParOf" srcId="{380EBC9B-ED5E-4AFC-9F3E-7EF2E092BD1D}" destId="{37E6477E-139A-4B8B-9DCF-E6213697707A}" srcOrd="5" destOrd="0" presId="urn:microsoft.com/office/officeart/2005/8/layout/process1"/>
    <dgm:cxn modelId="{9DADE181-915A-4F4C-B217-DBD316A019D1}" type="presParOf" srcId="{37E6477E-139A-4B8B-9DCF-E6213697707A}" destId="{52E9A43C-90CC-4EA9-82BC-A7E88589F4E7}" srcOrd="0" destOrd="0" presId="urn:microsoft.com/office/officeart/2005/8/layout/process1"/>
    <dgm:cxn modelId="{97C9EDC1-87F3-4E6E-871F-9B18DCEED544}" type="presParOf" srcId="{380EBC9B-ED5E-4AFC-9F3E-7EF2E092BD1D}" destId="{9A47A048-A3B9-4396-B6EC-78F6EB600DF6}" srcOrd="6" destOrd="0" presId="urn:microsoft.com/office/officeart/2005/8/layout/process1"/>
    <dgm:cxn modelId="{35BAC35A-9299-4CAC-B7DF-614783439B1C}" type="presParOf" srcId="{380EBC9B-ED5E-4AFC-9F3E-7EF2E092BD1D}" destId="{4D1B8E3C-6136-44F2-B05E-89E8C8E0B112}" srcOrd="7" destOrd="0" presId="urn:microsoft.com/office/officeart/2005/8/layout/process1"/>
    <dgm:cxn modelId="{34DCA58D-79C4-477F-ACEC-34917DF25CC1}" type="presParOf" srcId="{4D1B8E3C-6136-44F2-B05E-89E8C8E0B112}" destId="{62F7AF26-5F74-462C-894A-FB51F26F6C25}" srcOrd="0" destOrd="0" presId="urn:microsoft.com/office/officeart/2005/8/layout/process1"/>
    <dgm:cxn modelId="{B7E9BED3-B82D-4DC9-8A22-7505CB21D0A5}" type="presParOf" srcId="{380EBC9B-ED5E-4AFC-9F3E-7EF2E092BD1D}" destId="{DD1FF057-9287-498D-AF6D-5BD7D55029E2}" srcOrd="8" destOrd="0" presId="urn:microsoft.com/office/officeart/2005/8/layout/process1"/>
    <dgm:cxn modelId="{1BE4E261-044D-48C8-A03E-B35407CF81EA}" type="presParOf" srcId="{380EBC9B-ED5E-4AFC-9F3E-7EF2E092BD1D}" destId="{1BB2202D-CB92-498A-8C41-57F9F98DA3EB}" srcOrd="9" destOrd="0" presId="urn:microsoft.com/office/officeart/2005/8/layout/process1"/>
    <dgm:cxn modelId="{B89453DA-10BE-417D-8EEE-96CB773CFCC3}" type="presParOf" srcId="{1BB2202D-CB92-498A-8C41-57F9F98DA3EB}" destId="{121E5683-58C6-4706-804A-57A22ABC8883}" srcOrd="0" destOrd="0" presId="urn:microsoft.com/office/officeart/2005/8/layout/process1"/>
    <dgm:cxn modelId="{91F97004-6506-4D57-AA30-566A34BB0D6E}" type="presParOf" srcId="{380EBC9B-ED5E-4AFC-9F3E-7EF2E092BD1D}" destId="{FC737819-62BD-4D5E-87BC-12CE710271A1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D2500-CEF2-4F80-A69D-F4639816F338}">
      <dsp:nvSpPr>
        <dsp:cNvPr id="0" name=""/>
        <dsp:cNvSpPr/>
      </dsp:nvSpPr>
      <dsp:spPr>
        <a:xfrm>
          <a:off x="71476" y="4902023"/>
          <a:ext cx="1032592" cy="88292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Αναγνώριση του ερευνητικού προβλήματος</a:t>
          </a:r>
          <a:endParaRPr lang="en-GB" sz="1200" kern="1200" dirty="0"/>
        </a:p>
      </dsp:txBody>
      <dsp:txXfrm>
        <a:off x="97336" y="4927883"/>
        <a:ext cx="980872" cy="831203"/>
      </dsp:txXfrm>
    </dsp:sp>
    <dsp:sp modelId="{031C8B04-C162-4AEF-B979-8A487F8D9919}">
      <dsp:nvSpPr>
        <dsp:cNvPr id="0" name=""/>
        <dsp:cNvSpPr/>
      </dsp:nvSpPr>
      <dsp:spPr>
        <a:xfrm rot="19303853">
          <a:off x="1153020" y="4767824"/>
          <a:ext cx="106935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1156467" y="4818890"/>
        <a:ext cx="74855" cy="123397"/>
      </dsp:txXfrm>
    </dsp:sp>
    <dsp:sp modelId="{9F8083F0-1460-416A-83A2-A63AF7FD9765}">
      <dsp:nvSpPr>
        <dsp:cNvPr id="0" name=""/>
        <dsp:cNvSpPr/>
      </dsp:nvSpPr>
      <dsp:spPr>
        <a:xfrm>
          <a:off x="1249680" y="3946847"/>
          <a:ext cx="1121300" cy="864377"/>
        </a:xfrm>
        <a:prstGeom prst="roundRect">
          <a:avLst>
            <a:gd name="adj" fmla="val 10000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Ανασκόπηση της βιβλιογραφίας</a:t>
          </a:r>
          <a:endParaRPr lang="en-GB" sz="1200" kern="1200" dirty="0"/>
        </a:p>
      </dsp:txBody>
      <dsp:txXfrm>
        <a:off x="1274997" y="3972164"/>
        <a:ext cx="1070666" cy="813743"/>
      </dsp:txXfrm>
    </dsp:sp>
    <dsp:sp modelId="{F4411A10-7AC1-47A7-8994-EB0FC658E2F1}">
      <dsp:nvSpPr>
        <dsp:cNvPr id="0" name=""/>
        <dsp:cNvSpPr/>
      </dsp:nvSpPr>
      <dsp:spPr>
        <a:xfrm rot="19538540">
          <a:off x="2394747" y="3808575"/>
          <a:ext cx="151000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2398699" y="3862490"/>
        <a:ext cx="105700" cy="123397"/>
      </dsp:txXfrm>
    </dsp:sp>
    <dsp:sp modelId="{9FF31357-07F3-4257-849D-6035B77237DF}">
      <dsp:nvSpPr>
        <dsp:cNvPr id="0" name=""/>
        <dsp:cNvSpPr/>
      </dsp:nvSpPr>
      <dsp:spPr>
        <a:xfrm>
          <a:off x="2575162" y="2970592"/>
          <a:ext cx="1326430" cy="864377"/>
        </a:xfrm>
        <a:prstGeom prst="roundRect">
          <a:avLst>
            <a:gd name="adj" fmla="val 10000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Προσδιορισμός του σκοπού έρευνας</a:t>
          </a:r>
          <a:endParaRPr lang="en-GB" sz="1300" kern="1200" dirty="0"/>
        </a:p>
      </dsp:txBody>
      <dsp:txXfrm>
        <a:off x="2600479" y="2995909"/>
        <a:ext cx="1275796" cy="813743"/>
      </dsp:txXfrm>
    </dsp:sp>
    <dsp:sp modelId="{37E6477E-139A-4B8B-9DCF-E6213697707A}">
      <dsp:nvSpPr>
        <dsp:cNvPr id="0" name=""/>
        <dsp:cNvSpPr/>
      </dsp:nvSpPr>
      <dsp:spPr>
        <a:xfrm rot="19524361">
          <a:off x="3932209" y="2830834"/>
          <a:ext cx="117761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3935332" y="2881995"/>
        <a:ext cx="82433" cy="123397"/>
      </dsp:txXfrm>
    </dsp:sp>
    <dsp:sp modelId="{9A47A048-A3B9-4396-B6EC-78F6EB600DF6}">
      <dsp:nvSpPr>
        <dsp:cNvPr id="0" name=""/>
        <dsp:cNvSpPr/>
      </dsp:nvSpPr>
      <dsp:spPr>
        <a:xfrm>
          <a:off x="4047918" y="1964265"/>
          <a:ext cx="1177077" cy="948523"/>
        </a:xfrm>
        <a:prstGeom prst="roundRect">
          <a:avLst>
            <a:gd name="adj" fmla="val 10000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Συγκέντρωση των δεδομένων</a:t>
          </a:r>
          <a:endParaRPr lang="en-GB" sz="1300" kern="1200" dirty="0"/>
        </a:p>
      </dsp:txBody>
      <dsp:txXfrm>
        <a:off x="4075699" y="1992046"/>
        <a:ext cx="1121515" cy="892961"/>
      </dsp:txXfrm>
    </dsp:sp>
    <dsp:sp modelId="{4D1B8E3C-6136-44F2-B05E-89E8C8E0B112}">
      <dsp:nvSpPr>
        <dsp:cNvPr id="0" name=""/>
        <dsp:cNvSpPr/>
      </dsp:nvSpPr>
      <dsp:spPr>
        <a:xfrm rot="19294627">
          <a:off x="5225730" y="1826170"/>
          <a:ext cx="74804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5228160" y="1874275"/>
        <a:ext cx="52363" cy="123397"/>
      </dsp:txXfrm>
    </dsp:sp>
    <dsp:sp modelId="{DD1FF057-9287-498D-AF6D-5BD7D55029E2}">
      <dsp:nvSpPr>
        <dsp:cNvPr id="0" name=""/>
        <dsp:cNvSpPr/>
      </dsp:nvSpPr>
      <dsp:spPr>
        <a:xfrm>
          <a:off x="5335572" y="957933"/>
          <a:ext cx="1135157" cy="951601"/>
        </a:xfrm>
        <a:prstGeom prst="roundRect">
          <a:avLst>
            <a:gd name="adj" fmla="val 10000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Ανάλυση και ερμηνεία των δεδομένων</a:t>
          </a:r>
          <a:endParaRPr lang="en-GB" sz="1100" kern="1200" dirty="0"/>
        </a:p>
      </dsp:txBody>
      <dsp:txXfrm>
        <a:off x="5363443" y="985804"/>
        <a:ext cx="1079415" cy="895859"/>
      </dsp:txXfrm>
    </dsp:sp>
    <dsp:sp modelId="{1BB2202D-CB92-498A-8C41-57F9F98DA3EB}">
      <dsp:nvSpPr>
        <dsp:cNvPr id="0" name=""/>
        <dsp:cNvSpPr/>
      </dsp:nvSpPr>
      <dsp:spPr>
        <a:xfrm rot="18896175">
          <a:off x="6504921" y="903458"/>
          <a:ext cx="125600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6510454" y="957927"/>
        <a:ext cx="87920" cy="123397"/>
      </dsp:txXfrm>
    </dsp:sp>
    <dsp:sp modelId="{FC737819-62BD-4D5E-87BC-12CE710271A1}">
      <dsp:nvSpPr>
        <dsp:cNvPr id="0" name=""/>
        <dsp:cNvSpPr/>
      </dsp:nvSpPr>
      <dsp:spPr>
        <a:xfrm>
          <a:off x="6667500" y="40020"/>
          <a:ext cx="1301776" cy="887720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Αναφορά και αξιολόγηση της έρευνας</a:t>
          </a:r>
          <a:endParaRPr lang="en-GB" sz="1100" kern="1200" dirty="0"/>
        </a:p>
      </dsp:txBody>
      <dsp:txXfrm>
        <a:off x="6693500" y="66020"/>
        <a:ext cx="1249776" cy="835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F526C-FECF-4E7D-8100-E5342554725B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88305-C981-4661-A1C3-E3B70126F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23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88305-C981-4661-A1C3-E3B70126FBB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146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 measure can be reliable but not valid, if it is measuring something very consistently but is consistently measuring the wrong construct. Likewise, a measure can be valid but not reliable if it is measuring the right construct, but not doing so in a consistent manner.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88305-C981-4661-A1C3-E3B70126FBBD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519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4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10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0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0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6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4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4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5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48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ric.ed.gov/?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27019"/>
            <a:ext cx="7772400" cy="2438399"/>
          </a:xfrm>
        </p:spPr>
        <p:txBody>
          <a:bodyPr>
            <a:normAutofit/>
          </a:bodyPr>
          <a:lstStyle/>
          <a:p>
            <a:r>
              <a:rPr lang="el-GR" dirty="0" smtClean="0"/>
              <a:t>Μεθοδολογία κοινωνικής και εκπαιδευτικής έρευνας</a:t>
            </a:r>
            <a:br>
              <a:rPr lang="el-GR" dirty="0" smtClean="0"/>
            </a:br>
            <a:r>
              <a:rPr lang="en-GB" sz="3600" dirty="0"/>
              <a:t>6</a:t>
            </a:r>
            <a:r>
              <a:rPr lang="el-GR" sz="3600" baseline="30000" dirty="0" smtClean="0"/>
              <a:t>η</a:t>
            </a:r>
            <a:r>
              <a:rPr lang="el-GR" sz="3600" dirty="0" smtClean="0"/>
              <a:t> </a:t>
            </a:r>
            <a:r>
              <a:rPr lang="el-GR" sz="3600" dirty="0" smtClean="0"/>
              <a:t>διάλεξη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Ακαδημαϊκό έτος 2018-2019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932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Αξιοπιστία και εγκυρότητα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el-GR" sz="2800" dirty="0" smtClean="0"/>
              <a:t>Αξιοπιστία</a:t>
            </a:r>
            <a:r>
              <a:rPr lang="en-GB" sz="2800" dirty="0" smtClean="0"/>
              <a:t> (reliability)</a:t>
            </a:r>
            <a:endParaRPr lang="en-GB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691245"/>
            <a:ext cx="4040188" cy="2320925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/>
              <a:t>Σταθερότητα του εργαλείου μέτρησης σε διαδοχικές μετρήσεις.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4283"/>
            <a:ext cx="4041775" cy="639762"/>
          </a:xfrm>
        </p:spPr>
        <p:txBody>
          <a:bodyPr>
            <a:normAutofit/>
          </a:bodyPr>
          <a:lstStyle/>
          <a:p>
            <a:pPr algn="ctr"/>
            <a:r>
              <a:rPr lang="el-GR" sz="2800" dirty="0" smtClean="0"/>
              <a:t>Εγκυρότητα</a:t>
            </a:r>
            <a:r>
              <a:rPr lang="en-GB" sz="2800" dirty="0" smtClean="0"/>
              <a:t> (validity)</a:t>
            </a:r>
            <a:endParaRPr lang="en-GB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667000"/>
            <a:ext cx="4041775" cy="2320925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/>
              <a:t>Το εργαλείο μέτρησης μετράει το χαρακτηριστικό που έχουμε υποθέσει ότι μετράει.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8411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Αξιοπιστία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pPr algn="just">
              <a:spcAft>
                <a:spcPts val="1800"/>
              </a:spcAft>
            </a:pPr>
            <a:r>
              <a:rPr lang="el-GR" b="1" dirty="0" smtClean="0"/>
              <a:t>Αξιοπιστία επαναληπτικών μετρήσεων </a:t>
            </a:r>
            <a:r>
              <a:rPr lang="el-GR" dirty="0" smtClean="0"/>
              <a:t>(</a:t>
            </a:r>
            <a:r>
              <a:rPr lang="en-GB" dirty="0"/>
              <a:t>t</a:t>
            </a:r>
            <a:r>
              <a:rPr lang="en-GB" dirty="0" smtClean="0"/>
              <a:t>est-retest reliability</a:t>
            </a:r>
            <a:r>
              <a:rPr lang="el-GR" dirty="0" smtClean="0"/>
              <a:t>)</a:t>
            </a:r>
            <a:r>
              <a:rPr lang="el-GR" b="1" dirty="0" smtClean="0"/>
              <a:t>.</a:t>
            </a:r>
            <a:endParaRPr lang="en-GB" b="1" dirty="0" smtClean="0"/>
          </a:p>
          <a:p>
            <a:pPr algn="just">
              <a:spcAft>
                <a:spcPts val="1800"/>
              </a:spcAft>
            </a:pPr>
            <a:r>
              <a:rPr lang="el-GR" dirty="0" smtClean="0"/>
              <a:t>Χορηγούμε το τεστ σε δυο διαφορετικές χρονικές στιγμές στους ίδιους συμμετέχοντες.</a:t>
            </a:r>
          </a:p>
          <a:p>
            <a:pPr algn="just">
              <a:spcAft>
                <a:spcPts val="1800"/>
              </a:spcAft>
            </a:pPr>
            <a:r>
              <a:rPr lang="el-GR" dirty="0" smtClean="0"/>
              <a:t>Αν το εργαλείο είναι αξιόπιστο, τότε θα υπάρχει υψηλή θετική συσχέτιση μεταξύ των τιμών των δύο τεστ.</a:t>
            </a:r>
          </a:p>
        </p:txBody>
      </p:sp>
    </p:spTree>
    <p:extLst>
      <p:ext uri="{BB962C8B-B14F-4D97-AF65-F5344CB8AC3E}">
        <p14:creationId xmlns:p14="http://schemas.microsoft.com/office/powerpoint/2010/main" val="117785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Αξιοπιστία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550" b="1" dirty="0" smtClean="0"/>
              <a:t>Αξιοπιστία εναλλακτικών μορφών </a:t>
            </a:r>
            <a:r>
              <a:rPr lang="el-GR" sz="2550" dirty="0" smtClean="0"/>
              <a:t>(</a:t>
            </a:r>
            <a:r>
              <a:rPr lang="en-GB" sz="2550" dirty="0" smtClean="0"/>
              <a:t>alternative forms of reliability</a:t>
            </a:r>
            <a:r>
              <a:rPr lang="el-GR" sz="2550" dirty="0" smtClean="0"/>
              <a:t>).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550" dirty="0" smtClean="0"/>
              <a:t>Χρήση δύο εργαλείων μέτρησης - που μετρούν το ίδιο χαρακτηριστικό – στο ίδιο δείγμα.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550" dirty="0" smtClean="0"/>
              <a:t>Συνήθως, αλλάζουμε τη σειρά των ερωτήσεων προκειμένου να δημιουργήσουμε ένα παρόμοιο εργαλείο.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550" b="1" dirty="0" smtClean="0"/>
              <a:t>Αξιοπιστία εναλλακτικών μορφών και επαναληπτικών μετρήσεων</a:t>
            </a:r>
            <a:r>
              <a:rPr lang="el-GR" sz="2550" dirty="0" smtClean="0"/>
              <a:t> (</a:t>
            </a:r>
            <a:r>
              <a:rPr lang="en-GB" sz="2550" dirty="0" smtClean="0"/>
              <a:t>alternate forms and test-retest reliability).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2550" dirty="0" smtClean="0"/>
              <a:t>Σύνθεση των δύο ειδών αξιοπιστίας.</a:t>
            </a:r>
            <a:endParaRPr lang="en-GB" sz="2550" dirty="0"/>
          </a:p>
        </p:txBody>
      </p:sp>
    </p:spTree>
    <p:extLst>
      <p:ext uri="{BB962C8B-B14F-4D97-AF65-F5344CB8AC3E}">
        <p14:creationId xmlns:p14="http://schemas.microsoft.com/office/powerpoint/2010/main" val="268708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Αξιοπιστία εσωτερικής συνέπειας 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Aft>
                <a:spcPts val="1800"/>
              </a:spcAft>
            </a:pPr>
            <a:r>
              <a:rPr lang="el-GR" dirty="0" smtClean="0"/>
              <a:t>Κατά πόσο οι ερωτήσεις (στοιχεία) μίας κλίμακας μετρούν την ίδια έννοια.</a:t>
            </a:r>
          </a:p>
          <a:p>
            <a:pPr algn="just">
              <a:spcAft>
                <a:spcPts val="600"/>
              </a:spcAft>
            </a:pPr>
            <a:r>
              <a:rPr lang="en-GB" dirty="0" smtClean="0"/>
              <a:t>H </a:t>
            </a:r>
            <a:r>
              <a:rPr lang="el-GR" dirty="0" smtClean="0"/>
              <a:t>εσωτερική συνέπεια μπορεί να εξεταστεί με</a:t>
            </a:r>
            <a:r>
              <a:rPr lang="en-GB" dirty="0" smtClean="0"/>
              <a:t>:</a:t>
            </a:r>
            <a:endParaRPr lang="el-GR" dirty="0" smtClean="0"/>
          </a:p>
          <a:p>
            <a:pPr lvl="1" algn="just">
              <a:lnSpc>
                <a:spcPct val="110000"/>
              </a:lnSpc>
              <a:spcAft>
                <a:spcPts val="1200"/>
              </a:spcAft>
            </a:pPr>
            <a:r>
              <a:rPr lang="el-GR" b="1" dirty="0" smtClean="0"/>
              <a:t>Συντελεστής του </a:t>
            </a:r>
            <a:r>
              <a:rPr lang="en-GB" b="1" dirty="0" smtClean="0"/>
              <a:t>Cronbach (alpha coefficient)</a:t>
            </a:r>
            <a:r>
              <a:rPr lang="el-GR" b="1" dirty="0" smtClean="0"/>
              <a:t>.</a:t>
            </a:r>
          </a:p>
          <a:p>
            <a:pPr algn="just">
              <a:lnSpc>
                <a:spcPct val="110000"/>
              </a:lnSpc>
              <a:spcBef>
                <a:spcPts val="1800"/>
              </a:spcBef>
              <a:spcAft>
                <a:spcPts val="600"/>
              </a:spcAft>
            </a:pPr>
            <a:r>
              <a:rPr lang="el-GR" dirty="0" smtClean="0"/>
              <a:t>Η εσωτερική συνέπεια μίας κλίμακας μπορεί να βελτιωθεί με προσθαφαίρεση ερωτήσεων ή την επαναδιατύπωση τους (για να βελτιωθεί η σαφήνεια).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739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1771"/>
          </a:xfrm>
        </p:spPr>
        <p:txBody>
          <a:bodyPr>
            <a:normAutofit/>
          </a:bodyPr>
          <a:lstStyle/>
          <a:p>
            <a:r>
              <a:rPr lang="en-GB" b="1" dirty="0" smtClean="0"/>
              <a:t>Cronbach’s Alpha</a:t>
            </a:r>
            <a:endParaRPr lang="en-GB" b="1" dirty="0"/>
          </a:p>
        </p:txBody>
      </p:sp>
      <p:sp>
        <p:nvSpPr>
          <p:cNvPr id="4" name="AutoShape 2" descr="X=Y_{1}+Y_{2}+\cdots +Y_{K}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609600" y="1756064"/>
            <a:ext cx="8229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l-GR" dirty="0" smtClean="0"/>
              <a:t>Έστω κλίμακα: </a:t>
            </a:r>
            <a:r>
              <a:rPr lang="en-GB" dirty="0" smtClean="0"/>
              <a:t>T (Total score)=X</a:t>
            </a:r>
            <a:r>
              <a:rPr lang="en-GB" sz="2000" dirty="0" smtClean="0"/>
              <a:t>1</a:t>
            </a:r>
            <a:r>
              <a:rPr lang="en-GB" dirty="0" smtClean="0"/>
              <a:t>+X</a:t>
            </a:r>
            <a:r>
              <a:rPr lang="en-GB" sz="2000" dirty="0" smtClean="0"/>
              <a:t>2</a:t>
            </a:r>
            <a:r>
              <a:rPr lang="en-GB" dirty="0" smtClean="0"/>
              <a:t>+…X</a:t>
            </a:r>
            <a:r>
              <a:rPr lang="en-GB" sz="2800" dirty="0" smtClean="0"/>
              <a:t>n</a:t>
            </a:r>
            <a:endParaRPr lang="en-GB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-20092" r="20092"/>
          <a:stretch/>
        </p:blipFill>
        <p:spPr>
          <a:xfrm>
            <a:off x="609600" y="3276600"/>
            <a:ext cx="7162800" cy="2412307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3200400" y="3363191"/>
            <a:ext cx="457200" cy="5992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85032" y="2900055"/>
            <a:ext cx="2652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Αριθμός στοιχείων (</a:t>
            </a:r>
            <a:r>
              <a:rPr lang="en-GB" dirty="0" smtClean="0"/>
              <a:t>items)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5334000" y="3165764"/>
            <a:ext cx="533400" cy="410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410200" y="2789219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Διακύμανση στοιχείου </a:t>
            </a:r>
            <a:r>
              <a:rPr lang="en-GB" dirty="0" smtClean="0"/>
              <a:t>i </a:t>
            </a:r>
            <a:r>
              <a:rPr lang="el-GR" dirty="0" smtClean="0"/>
              <a:t>στο δείγμα</a:t>
            </a:r>
            <a:endParaRPr lang="en-GB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5257800" y="5334000"/>
            <a:ext cx="76200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60940" y="6007604"/>
            <a:ext cx="3279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Διακύμανση του συνολικού σκορ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198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Cronbach’s alpha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176972"/>
              </p:ext>
            </p:extLst>
          </p:nvPr>
        </p:nvGraphicFramePr>
        <p:xfrm>
          <a:off x="457200" y="1981203"/>
          <a:ext cx="8229600" cy="3162138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1734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Cronbach's alpha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effectLst/>
                        </a:rPr>
                        <a:t>Εσωτερική</a:t>
                      </a:r>
                      <a:r>
                        <a:rPr lang="el-GR" baseline="0" dirty="0" smtClean="0">
                          <a:effectLst/>
                        </a:rPr>
                        <a:t> Συνέπεια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</a:tr>
              <a:tr h="451734"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0.9 ≤ α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effectLst/>
                        </a:rPr>
                        <a:t>Άριστη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51734">
                <a:tc>
                  <a:txBody>
                    <a:bodyPr/>
                    <a:lstStyle/>
                    <a:p>
                      <a:r>
                        <a:rPr lang="el-GR">
                          <a:effectLst/>
                        </a:rPr>
                        <a:t>0.8 ≤ α &lt; 0.9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effectLst/>
                        </a:rPr>
                        <a:t>Καλή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51734">
                <a:tc>
                  <a:txBody>
                    <a:bodyPr/>
                    <a:lstStyle/>
                    <a:p>
                      <a:r>
                        <a:rPr lang="el-GR">
                          <a:effectLst/>
                        </a:rPr>
                        <a:t>0.7 ≤ α &lt; 0.8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effectLst/>
                        </a:rPr>
                        <a:t>Αποδεκτή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51734">
                <a:tc>
                  <a:txBody>
                    <a:bodyPr/>
                    <a:lstStyle/>
                    <a:p>
                      <a:r>
                        <a:rPr lang="el-GR">
                          <a:effectLst/>
                        </a:rPr>
                        <a:t>0.6 ≤ α &lt; 0.7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effectLst/>
                        </a:rPr>
                        <a:t>Αμφισβητήσιμη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51734">
                <a:tc>
                  <a:txBody>
                    <a:bodyPr/>
                    <a:lstStyle/>
                    <a:p>
                      <a:r>
                        <a:rPr lang="el-GR">
                          <a:effectLst/>
                        </a:rPr>
                        <a:t>0.5 ≤ α &lt; 0.6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effectLst/>
                        </a:rPr>
                        <a:t>Χαμηλή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51734">
                <a:tc>
                  <a:txBody>
                    <a:bodyPr/>
                    <a:lstStyle/>
                    <a:p>
                      <a:r>
                        <a:rPr lang="el-GR">
                          <a:effectLst/>
                        </a:rPr>
                        <a:t>α &lt; 0.5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effectLst/>
                        </a:rPr>
                        <a:t>Μη αποδεκτή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12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l-GR" b="1" dirty="0" smtClean="0"/>
              <a:t>Εγκυρότητα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2800" dirty="0" smtClean="0"/>
              <a:t>Εγκυρότητα (</a:t>
            </a:r>
            <a:r>
              <a:rPr lang="en-GB" sz="2800" dirty="0"/>
              <a:t>v</a:t>
            </a:r>
            <a:r>
              <a:rPr lang="en-GB" sz="2800" dirty="0" smtClean="0"/>
              <a:t>alidity</a:t>
            </a:r>
            <a:r>
              <a:rPr lang="el-GR" sz="2800" dirty="0" smtClean="0"/>
              <a:t>) είναι ο βαθμός στον οποίο ένα εργαλείο μετράει αυτό π</a:t>
            </a:r>
            <a:r>
              <a:rPr lang="en-GB" sz="2800" dirty="0" smtClean="0"/>
              <a:t>o</a:t>
            </a:r>
            <a:r>
              <a:rPr lang="el-GR" sz="2800" dirty="0" smtClean="0"/>
              <a:t>υ υποθέτουμε ότι μετράει.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2800" dirty="0" smtClean="0"/>
              <a:t>Για παράδειγμα ένα μέτρο της αυτοεκτίμησης θα πρέπει να μετράει την αυτοεκτίμηση του ατόμου και όχι να μετράει ταυτόχρονα, λόγου χάρη, την αυτοπεποίθηση</a:t>
            </a:r>
            <a:r>
              <a:rPr lang="el-GR" sz="2800" dirty="0"/>
              <a:t> </a:t>
            </a:r>
            <a:r>
              <a:rPr lang="el-GR" sz="2800" dirty="0" smtClean="0"/>
              <a:t>του ατόμου.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2800" dirty="0" smtClean="0"/>
              <a:t>Η εγκυρότητα μπορεί να εκτιμηθεί χρησιμοποιώντας θεωρητικές ή εμπειρικές προσεγγίσεις (ή και τα δύο)</a:t>
            </a:r>
            <a:r>
              <a:rPr lang="en-GB" sz="2800" dirty="0" smtClean="0"/>
              <a:t>.</a:t>
            </a:r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119227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l-GR" b="1" dirty="0" smtClean="0"/>
              <a:t>Είδη εγκυρότητας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Aft>
                <a:spcPts val="900"/>
              </a:spcAft>
            </a:pPr>
            <a:r>
              <a:rPr lang="el-GR" dirty="0" smtClean="0"/>
              <a:t>Φαινομενική εγκυρότητα ή εγκυρότητα όψης (</a:t>
            </a:r>
            <a:r>
              <a:rPr lang="en-GB" b="1" dirty="0" smtClean="0"/>
              <a:t>face validity</a:t>
            </a:r>
            <a:r>
              <a:rPr lang="el-GR" dirty="0" smtClean="0"/>
              <a:t>)</a:t>
            </a:r>
            <a:r>
              <a:rPr lang="en-GB" dirty="0" smtClean="0"/>
              <a:t>. </a:t>
            </a:r>
            <a:endParaRPr lang="el-GR" dirty="0" smtClean="0"/>
          </a:p>
          <a:p>
            <a:pPr algn="just">
              <a:lnSpc>
                <a:spcPct val="120000"/>
              </a:lnSpc>
              <a:spcAft>
                <a:spcPts val="900"/>
              </a:spcAft>
            </a:pPr>
            <a:r>
              <a:rPr lang="el-GR" dirty="0" smtClean="0"/>
              <a:t>Το εργαλείο μέτρησης φαίνεται εκ πρώτης όψεως ότι είναι κατάλληλο.</a:t>
            </a:r>
          </a:p>
          <a:p>
            <a:pPr algn="just">
              <a:lnSpc>
                <a:spcPct val="120000"/>
              </a:lnSpc>
              <a:spcAft>
                <a:spcPts val="900"/>
              </a:spcAft>
            </a:pPr>
            <a:r>
              <a:rPr lang="el-GR" dirty="0" smtClean="0"/>
              <a:t>Για παράδειγμα, φαίνεται λογικό να χρησιμοποιήσουμε τη συχνότητα επίσκεψης στην εκκλησία ως μέτρο της θρησκευτικότητας ενός ατόμου.</a:t>
            </a:r>
            <a:endParaRPr lang="en-GB" dirty="0" smtClean="0"/>
          </a:p>
          <a:p>
            <a:pPr algn="just">
              <a:lnSpc>
                <a:spcPct val="120000"/>
              </a:lnSpc>
              <a:spcAft>
                <a:spcPts val="900"/>
              </a:spcAft>
            </a:pPr>
            <a:r>
              <a:rPr lang="el-GR" dirty="0" smtClean="0"/>
              <a:t>Στοιχειώδη μορφή εγκυρότητας.</a:t>
            </a:r>
          </a:p>
          <a:p>
            <a:pPr algn="just">
              <a:lnSpc>
                <a:spcPct val="120000"/>
              </a:lnSpc>
              <a:spcAft>
                <a:spcPts val="900"/>
              </a:spcAft>
            </a:pPr>
            <a:r>
              <a:rPr lang="el-GR" dirty="0" smtClean="0"/>
              <a:t>Μπορούμε να ζητήσουμε την εκτίμηση ειδικών.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573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Είδη εγκυρότητας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7100" dirty="0"/>
              <a:t>Εγκυρότητα περιεχομένου </a:t>
            </a:r>
            <a:r>
              <a:rPr lang="el-GR" sz="7100" dirty="0" smtClean="0"/>
              <a:t>(</a:t>
            </a:r>
            <a:r>
              <a:rPr lang="en-GB" sz="7100" b="1" dirty="0" smtClean="0"/>
              <a:t>content validity</a:t>
            </a:r>
            <a:r>
              <a:rPr lang="el-GR" sz="7100" dirty="0" smtClean="0"/>
              <a:t>)</a:t>
            </a:r>
            <a:r>
              <a:rPr lang="en-GB" sz="7100" dirty="0" smtClean="0"/>
              <a:t>.</a:t>
            </a:r>
            <a:endParaRPr lang="el-GR" sz="7100" dirty="0"/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7100" dirty="0"/>
              <a:t>Ο βαθμός στον οποίο τα μέρη του τεστ </a:t>
            </a:r>
            <a:r>
              <a:rPr lang="el-GR" sz="7100" dirty="0" smtClean="0"/>
              <a:t>(</a:t>
            </a:r>
            <a:r>
              <a:rPr lang="en-GB" sz="7100" dirty="0" smtClean="0"/>
              <a:t>items</a:t>
            </a:r>
            <a:r>
              <a:rPr lang="el-GR" sz="7100" dirty="0" smtClean="0"/>
              <a:t>) μετρούν όλες τις </a:t>
            </a:r>
            <a:r>
              <a:rPr lang="el-GR" sz="7100" dirty="0"/>
              <a:t>πιθανές διαστάσεις του φαινομένου που </a:t>
            </a:r>
            <a:r>
              <a:rPr lang="el-GR" sz="7100" dirty="0" smtClean="0"/>
              <a:t>μετράται.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7100" dirty="0" smtClean="0"/>
              <a:t>Ανάγκη εντοπισμού των διαστάσεων που συνθέτουν τη μεταβλητή που θέλουμε να μετρήσουμε.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7100" dirty="0" smtClean="0"/>
              <a:t>Για παράδειγμα, πιθανές διαστάσεις της ικανοποίησης του πελάτη από ένα εστιατόριο είναι: η ποιότητα του φαγητού, η ευγένεια και η ταχύτητα του σέρβις, η ατμόσφαιρα, ο χρόνος αναμονής κτλ.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7100" dirty="0" smtClean="0"/>
              <a:t>Θα πρέπει να υπάρχουν ερωτήσεις που να καλύπτουν όλες αυτές τις διαστάσεις.</a:t>
            </a:r>
            <a:endParaRPr lang="el-GR" sz="7100" dirty="0"/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60780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9216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Είδη εγκυρότητας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273" y="1295400"/>
            <a:ext cx="8229600" cy="525780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Η εγκυρότητα κριτηρίου (</a:t>
            </a:r>
            <a:r>
              <a:rPr lang="en-GB" b="1" dirty="0" smtClean="0"/>
              <a:t>criterion validity</a:t>
            </a:r>
            <a:r>
              <a:rPr lang="en-GB" dirty="0" smtClean="0"/>
              <a:t>) </a:t>
            </a:r>
            <a:r>
              <a:rPr lang="el-GR" dirty="0" smtClean="0"/>
              <a:t>εξετάζει το βαθμό εγκυρότητας ενός εργαλείου μέτρησης συγκρίνοντας το με ένα άλλο εργαλείο που εκτιμάει το ίδιο φαινόμενο. 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Διακρίνεται </a:t>
            </a:r>
            <a:r>
              <a:rPr lang="el-GR" dirty="0"/>
              <a:t>στη συγχρονική </a:t>
            </a:r>
            <a:r>
              <a:rPr lang="el-GR" dirty="0" smtClean="0"/>
              <a:t>εγκυρότητα (</a:t>
            </a:r>
            <a:r>
              <a:rPr lang="en-GB" b="1" dirty="0" smtClean="0"/>
              <a:t>concurrent validity</a:t>
            </a:r>
            <a:r>
              <a:rPr lang="en-GB" dirty="0" smtClean="0"/>
              <a:t>) </a:t>
            </a:r>
            <a:r>
              <a:rPr lang="el-GR" dirty="0" smtClean="0"/>
              <a:t>και </a:t>
            </a:r>
            <a:r>
              <a:rPr lang="el-GR" dirty="0"/>
              <a:t>στην </a:t>
            </a:r>
            <a:r>
              <a:rPr lang="el-GR" dirty="0" smtClean="0"/>
              <a:t>προβλεπτική</a:t>
            </a:r>
            <a:r>
              <a:rPr lang="en-GB" dirty="0" smtClean="0"/>
              <a:t> </a:t>
            </a:r>
            <a:r>
              <a:rPr lang="el-GR" dirty="0" smtClean="0"/>
              <a:t>εγκυρότητα (</a:t>
            </a:r>
            <a:r>
              <a:rPr lang="en-GB" b="1" dirty="0" smtClean="0"/>
              <a:t>predictive validity</a:t>
            </a:r>
            <a:r>
              <a:rPr lang="en-GB" dirty="0" smtClean="0"/>
              <a:t>)</a:t>
            </a:r>
            <a:r>
              <a:rPr lang="el-G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956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l-GR" sz="4000" dirty="0" smtClean="0"/>
              <a:t>Στάδια διεξαγωγής της έρευνας</a:t>
            </a:r>
            <a:endParaRPr lang="en-GB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803968"/>
              </p:ext>
            </p:extLst>
          </p:nvPr>
        </p:nvGraphicFramePr>
        <p:xfrm>
          <a:off x="190500" y="990600"/>
          <a:ext cx="87630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34000" y="4144314"/>
            <a:ext cx="3582555" cy="248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68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Είδη εγκυρότητας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273" y="12954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Εγκυρότητα</a:t>
            </a:r>
            <a:r>
              <a:rPr lang="en-GB" dirty="0" smtClean="0"/>
              <a:t> </a:t>
            </a:r>
            <a:r>
              <a:rPr lang="el-GR" dirty="0" smtClean="0"/>
              <a:t>εννοιολογικής κατασκευής (</a:t>
            </a:r>
            <a:r>
              <a:rPr lang="en-GB" dirty="0"/>
              <a:t>c</a:t>
            </a:r>
            <a:r>
              <a:rPr lang="en-GB" dirty="0" smtClean="0"/>
              <a:t>onstruct validity</a:t>
            </a:r>
            <a:r>
              <a:rPr lang="el-GR" dirty="0" smtClean="0"/>
              <a:t>).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Μετράει το βαθμό που ένα ερευνητικό εργαλείο αποτυπώνει ένα συγκεκριμένο θεωρητικό πλαίσιο.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Διαφορετικά υποείδη, πχ: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Παραγοντική (</a:t>
            </a:r>
            <a:r>
              <a:rPr lang="en-GB" dirty="0" smtClean="0"/>
              <a:t>factorial validity),</a:t>
            </a:r>
            <a:endParaRPr lang="el-GR" dirty="0" smtClean="0"/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Συγκ</a:t>
            </a:r>
            <a:r>
              <a:rPr lang="el-GR" dirty="0"/>
              <a:t>λ</a:t>
            </a:r>
            <a:r>
              <a:rPr lang="el-GR" dirty="0" smtClean="0"/>
              <a:t>ίνουσα (</a:t>
            </a:r>
            <a:r>
              <a:rPr lang="en-GB" dirty="0" smtClean="0"/>
              <a:t>convergent validity),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Αποκλίνουσα</a:t>
            </a:r>
            <a:r>
              <a:rPr lang="el-GR" dirty="0"/>
              <a:t> </a:t>
            </a:r>
            <a:r>
              <a:rPr lang="el-GR" dirty="0" smtClean="0"/>
              <a:t>(</a:t>
            </a:r>
            <a:r>
              <a:rPr lang="en-GB" dirty="0" smtClean="0"/>
              <a:t>divergent validity).</a:t>
            </a:r>
            <a:endParaRPr lang="el-GR" dirty="0" smtClean="0"/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Τεχνικά περισσότερο απαιτητική η διερεύνηση τα εγκυρότητας</a:t>
            </a:r>
            <a:r>
              <a:rPr lang="el-GR" dirty="0"/>
              <a:t> </a:t>
            </a:r>
            <a:r>
              <a:rPr lang="el-GR" dirty="0" smtClean="0"/>
              <a:t>εννοιολογικής κατασκευής.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939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Αξιοπιστία και εγκυρότητα</a:t>
            </a:r>
            <a:endParaRPr lang="en-GB" dirty="0"/>
          </a:p>
        </p:txBody>
      </p:sp>
      <p:pic>
        <p:nvPicPr>
          <p:cNvPr id="5122" name="Picture 2" descr="https://s3-us-west-2.amazonaws.com/courses-images/wp-content/uploads/sites/538/2016/08/25203153/image1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322" b="15322"/>
          <a:stretch/>
        </p:blipFill>
        <p:spPr bwMode="auto">
          <a:xfrm>
            <a:off x="609600" y="1837460"/>
            <a:ext cx="72390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2209800" y="4014355"/>
            <a:ext cx="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4267200" y="4014355"/>
            <a:ext cx="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400800" y="4014355"/>
            <a:ext cx="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4800" y="6172200"/>
            <a:ext cx="853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Πηγή: </a:t>
            </a:r>
            <a:r>
              <a:rPr lang="en-GB" sz="1600" dirty="0" smtClean="0"/>
              <a:t>Social </a:t>
            </a:r>
            <a:r>
              <a:rPr lang="en-GB" sz="1600" dirty="0"/>
              <a:t>Science Research: Principles, Methods, and Practices. Authored by: </a:t>
            </a:r>
            <a:r>
              <a:rPr lang="en-GB" sz="1600" dirty="0" err="1"/>
              <a:t>Anol</a:t>
            </a:r>
            <a:r>
              <a:rPr lang="en-GB" sz="1600" dirty="0"/>
              <a:t> </a:t>
            </a:r>
            <a:r>
              <a:rPr lang="en-GB" sz="1600" dirty="0" err="1"/>
              <a:t>Bhattacherjee</a:t>
            </a:r>
            <a:r>
              <a:rPr lang="en-GB" sz="1600" dirty="0"/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4948489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Αξιόπιστο και έγκυρο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581400" y="4948488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Έγκυρο αλλά όχι αξιόπιστο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811982" y="4948487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Αξιόπιστο αλλά όχι έγκυρο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430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Προτεινόμενη βιβλιογραφία για περαιτέρω μελέτη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algn="just"/>
            <a:r>
              <a:rPr lang="en-GB" dirty="0" smtClean="0"/>
              <a:t>Creswell (2015). </a:t>
            </a:r>
            <a:r>
              <a:rPr lang="el-GR" dirty="0" smtClean="0"/>
              <a:t>Η Έρευνα στην Εκπαίδευση. Σχεδιασμός, Διεξαγωγή και Αξιολόγηση Ποσοτικής και Ποιοτικής Έρευνας.</a:t>
            </a:r>
            <a:r>
              <a:rPr lang="en-GB" dirty="0" smtClean="0"/>
              <a:t> </a:t>
            </a:r>
            <a:endParaRPr lang="el-GR" dirty="0" smtClean="0"/>
          </a:p>
          <a:p>
            <a:pPr marL="0" indent="0" algn="just">
              <a:buNone/>
            </a:pPr>
            <a:endParaRPr lang="el-GR" dirty="0" smtClean="0"/>
          </a:p>
          <a:p>
            <a:pPr algn="just"/>
            <a:r>
              <a:rPr lang="el-GR" dirty="0" smtClean="0"/>
              <a:t>Ουζούνη και </a:t>
            </a:r>
            <a:r>
              <a:rPr lang="el-GR" dirty="0" err="1" smtClean="0"/>
              <a:t>Νακάκης</a:t>
            </a:r>
            <a:r>
              <a:rPr lang="el-GR" dirty="0" smtClean="0"/>
              <a:t> (2011). Η Αξιοπιστία και η Εγκυρότητα των Εργαλείων Μέτρησης σε Ποσοτικές Μελέτες.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694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0"/>
            <a:ext cx="8229600" cy="1828800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l-GR" dirty="0" smtClean="0"/>
              <a:t>Αναζήτηση ερωτηματολογίου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246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l-GR" b="1" dirty="0" smtClean="0"/>
              <a:t>Αναζήτηση ερωτηματολογίου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8006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Χρήση ερωτηματολόγιου από προηγούμενες έρευνες.</a:t>
            </a:r>
          </a:p>
          <a:p>
            <a:pPr lvl="1" algn="just">
              <a:lnSpc>
                <a:spcPct val="110000"/>
              </a:lnSpc>
              <a:spcAft>
                <a:spcPts val="1800"/>
              </a:spcAft>
            </a:pPr>
            <a:r>
              <a:rPr lang="el-GR" dirty="0" smtClean="0"/>
              <a:t>Λύση με πολλά πλεονεκτήματα.</a:t>
            </a:r>
            <a:endParaRPr lang="el-GR" dirty="0" smtClean="0"/>
          </a:p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l-GR" dirty="0" smtClean="0"/>
              <a:t>Σύνθεση ερωτηματολόγιου χρησιμοποιώντας μέρη από προηγούμενα ερωτηματολόγια.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Κατασκευή νέου ερωτηματολόγιου.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Χαρακτηριστικά που είναι εύκολο να μετρηθούν.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l-GR" dirty="0" smtClean="0"/>
              <a:t>Χαρακτηριστικά που δεν είναι εύκολο μετρηθούν.</a:t>
            </a:r>
          </a:p>
        </p:txBody>
      </p:sp>
    </p:spTree>
    <p:extLst>
      <p:ext uri="{BB962C8B-B14F-4D97-AF65-F5344CB8AC3E}">
        <p14:creationId xmlns:p14="http://schemas.microsoft.com/office/powerpoint/2010/main" val="80429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7580"/>
          </a:xfrm>
        </p:spPr>
        <p:txBody>
          <a:bodyPr/>
          <a:lstStyle/>
          <a:p>
            <a:r>
              <a:rPr lang="el-GR" b="1" dirty="0" smtClean="0"/>
              <a:t>Αναζήτηση ερωτηματολόγιου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Autofit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el-GR" sz="2450" dirty="0" smtClean="0"/>
              <a:t>Αναζήτηση σε δημοσιευμένα άρθρα περιοδικών.</a:t>
            </a:r>
          </a:p>
          <a:p>
            <a:pPr lvl="1" algn="just">
              <a:lnSpc>
                <a:spcPct val="130000"/>
              </a:lnSpc>
              <a:spcAft>
                <a:spcPts val="600"/>
              </a:spcAft>
            </a:pPr>
            <a:r>
              <a:rPr lang="el-GR" sz="2450" dirty="0" smtClean="0"/>
              <a:t>Λόγω του περιορισμένου χώρου που προσφέρουν τα περιοδικά, οι συγγραφείς συνήθως δίνουν παραδείγματα ερωτήσεων και όχι όλο το ερωτηματολόγιο.</a:t>
            </a:r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sz="2450" dirty="0" smtClean="0"/>
              <a:t>Μπορούμε να ζητήσουμε από τους συγγραφείς τα πλήρη ερωτηματολόγια</a:t>
            </a:r>
            <a:r>
              <a:rPr lang="en-GB" sz="2450" dirty="0" smtClean="0"/>
              <a:t> </a:t>
            </a:r>
            <a:r>
              <a:rPr lang="el-GR" sz="2450" dirty="0" smtClean="0"/>
              <a:t>και να τα προσαρμόσουμε στις ανάγκες μας.</a:t>
            </a:r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sz="2450" dirty="0" smtClean="0"/>
              <a:t>Σε κάθε περίπτωση αναφέρουμε ρητά τους αρχικούς συγγραφείς στη βιβλιογραφία.</a:t>
            </a:r>
            <a:endParaRPr lang="en-GB" sz="2450" dirty="0"/>
          </a:p>
        </p:txBody>
      </p:sp>
    </p:spTree>
    <p:extLst>
      <p:ext uri="{BB962C8B-B14F-4D97-AF65-F5344CB8AC3E}">
        <p14:creationId xmlns:p14="http://schemas.microsoft.com/office/powerpoint/2010/main" val="358220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7580"/>
          </a:xfrm>
        </p:spPr>
        <p:txBody>
          <a:bodyPr/>
          <a:lstStyle/>
          <a:p>
            <a:r>
              <a:rPr lang="el-GR" b="1" dirty="0" smtClean="0"/>
              <a:t>Αναζήτηση ερωτηματολόγιου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l-GR" dirty="0" smtClean="0"/>
              <a:t>Μια πλούσια πηγή πληροφοριών είναι η βάση δεδομένων</a:t>
            </a:r>
            <a:r>
              <a:rPr lang="en-GB" dirty="0" smtClean="0"/>
              <a:t> (Education Resources Information Center)</a:t>
            </a:r>
            <a:r>
              <a:rPr lang="el-GR" dirty="0" smtClean="0"/>
              <a:t> </a:t>
            </a:r>
            <a:r>
              <a:rPr lang="en-GB" dirty="0" smtClean="0">
                <a:hlinkClick r:id="rId2"/>
              </a:rPr>
              <a:t>ERIC</a:t>
            </a:r>
            <a:r>
              <a:rPr lang="el-GR" dirty="0" smtClean="0"/>
              <a:t>.</a:t>
            </a:r>
            <a:endParaRPr lang="en-GB" dirty="0" smtClean="0"/>
          </a:p>
          <a:p>
            <a:pPr lvl="1" algn="just">
              <a:spcAft>
                <a:spcPts val="600"/>
              </a:spcAft>
            </a:pPr>
            <a:r>
              <a:rPr lang="el-GR" dirty="0" smtClean="0"/>
              <a:t>Χρησιμοποιείστε τους όρους </a:t>
            </a:r>
            <a:r>
              <a:rPr lang="en-GB" dirty="0" smtClean="0"/>
              <a:t>“instrument”, “questionnaire” </a:t>
            </a:r>
            <a:r>
              <a:rPr lang="el-GR" dirty="0" smtClean="0"/>
              <a:t>και το θέμα της μελέτης σας.</a:t>
            </a:r>
            <a:endParaRPr lang="en-GB" dirty="0" smtClean="0"/>
          </a:p>
          <a:p>
            <a:pPr algn="just"/>
            <a:endParaRPr lang="el-GR" dirty="0" smtClean="0"/>
          </a:p>
          <a:p>
            <a:pPr lvl="1" algn="just"/>
            <a:endParaRPr lang="el-GR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218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7580"/>
          </a:xfrm>
        </p:spPr>
        <p:txBody>
          <a:bodyPr/>
          <a:lstStyle/>
          <a:p>
            <a:r>
              <a:rPr lang="el-GR" b="1" dirty="0" smtClean="0"/>
              <a:t>Αναζήτηση ερωτηματολόγιου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l-GR" dirty="0" smtClean="0"/>
              <a:t>Μια άλλη δυνατότητα είναι, </a:t>
            </a:r>
            <a:r>
              <a:rPr lang="en-GB" dirty="0" smtClean="0"/>
              <a:t>Google search</a:t>
            </a:r>
            <a:r>
              <a:rPr lang="el-GR" dirty="0" smtClean="0"/>
              <a:t>. Πχ αναζητήστε:</a:t>
            </a:r>
          </a:p>
          <a:p>
            <a:pPr algn="just"/>
            <a:r>
              <a:rPr lang="en-GB" dirty="0" smtClean="0"/>
              <a:t>Scale self-esteem</a:t>
            </a:r>
            <a:endParaRPr lang="en-GB" dirty="0"/>
          </a:p>
          <a:p>
            <a:pPr lvl="1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GB" dirty="0" smtClean="0"/>
              <a:t> </a:t>
            </a:r>
            <a:r>
              <a:rPr lang="el-GR" dirty="0" smtClean="0"/>
              <a:t>Κλίμακα </a:t>
            </a:r>
            <a:r>
              <a:rPr lang="en-GB" dirty="0" smtClean="0"/>
              <a:t>Rosenberg</a:t>
            </a:r>
          </a:p>
          <a:p>
            <a:pPr algn="just"/>
            <a:r>
              <a:rPr lang="en-GB" dirty="0" smtClean="0"/>
              <a:t>Scale life satisfaction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GB" dirty="0" smtClean="0"/>
              <a:t> Satisfaction With Life (SWL) Scale</a:t>
            </a:r>
            <a:r>
              <a:rPr lang="el-GR" dirty="0" smtClean="0"/>
              <a:t> των </a:t>
            </a:r>
            <a:r>
              <a:rPr lang="de-DE" dirty="0" err="1" smtClean="0"/>
              <a:t>Pavot</a:t>
            </a:r>
            <a:r>
              <a:rPr lang="de-DE" dirty="0" smtClean="0"/>
              <a:t> &amp;  Diener (1993)</a:t>
            </a:r>
            <a:endParaRPr lang="en-GB" dirty="0" smtClean="0"/>
          </a:p>
          <a:p>
            <a:pPr algn="just"/>
            <a:endParaRPr lang="el-GR" dirty="0" smtClean="0"/>
          </a:p>
          <a:p>
            <a:pPr lvl="1" algn="just"/>
            <a:endParaRPr lang="el-GR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299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l-GR" dirty="0" smtClean="0"/>
              <a:t>Επιλογή καλού ερωτηματολόγιου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1524000"/>
            <a:ext cx="8229600" cy="5029200"/>
          </a:xfrm>
        </p:spPr>
        <p:txBody>
          <a:bodyPr>
            <a:normAutofit fontScale="92500"/>
          </a:bodyPr>
          <a:lstStyle/>
          <a:p>
            <a:pPr algn="just">
              <a:spcAft>
                <a:spcPts val="600"/>
              </a:spcAft>
            </a:pPr>
            <a:r>
              <a:rPr lang="el-GR" dirty="0" smtClean="0"/>
              <a:t>Έχει αναπτυχθεί πρόσφατα;</a:t>
            </a:r>
          </a:p>
          <a:p>
            <a:pPr lvl="1" algn="just">
              <a:spcAft>
                <a:spcPts val="2400"/>
              </a:spcAft>
            </a:pPr>
            <a:r>
              <a:rPr lang="el-GR" dirty="0" smtClean="0"/>
              <a:t>Συχνά τα </a:t>
            </a:r>
            <a:r>
              <a:rPr lang="en-GB" dirty="0"/>
              <a:t> </a:t>
            </a:r>
            <a:r>
              <a:rPr lang="el-GR" dirty="0" smtClean="0"/>
              <a:t>ερευνητικά εργαλεία επικαιροποιούνται.</a:t>
            </a:r>
          </a:p>
          <a:p>
            <a:pPr algn="just">
              <a:spcAft>
                <a:spcPts val="600"/>
              </a:spcAft>
            </a:pPr>
            <a:r>
              <a:rPr lang="el-GR" dirty="0" smtClean="0"/>
              <a:t>Έχει πολλές αναφορές από άλλους συγγραφείς;</a:t>
            </a:r>
          </a:p>
          <a:p>
            <a:pPr lvl="1" algn="just">
              <a:spcAft>
                <a:spcPts val="2400"/>
              </a:spcAft>
            </a:pPr>
            <a:r>
              <a:rPr lang="el-GR" dirty="0" smtClean="0"/>
              <a:t>Μεγάλος αριθμός αναφορών σημαίνει αποδοχή από την επιστημονική κοινότητα.</a:t>
            </a:r>
          </a:p>
          <a:p>
            <a:pPr algn="just">
              <a:spcAft>
                <a:spcPts val="1200"/>
              </a:spcAft>
            </a:pPr>
            <a:r>
              <a:rPr lang="el-GR" dirty="0" smtClean="0"/>
              <a:t>Δίνουν οι συγγραφείς σαφείς πληροφορίες για την </a:t>
            </a:r>
            <a:r>
              <a:rPr lang="el-GR" b="1" dirty="0" smtClean="0"/>
              <a:t>αξιοπιστία</a:t>
            </a:r>
            <a:r>
              <a:rPr lang="el-GR" dirty="0" smtClean="0"/>
              <a:t> και την </a:t>
            </a:r>
            <a:r>
              <a:rPr lang="el-GR" b="1" dirty="0" smtClean="0"/>
              <a:t>εγκυρότητα</a:t>
            </a:r>
            <a:r>
              <a:rPr lang="el-GR" dirty="0" smtClean="0"/>
              <a:t> του ερωτηματολογίου;</a:t>
            </a:r>
          </a:p>
        </p:txBody>
      </p:sp>
    </p:spTree>
    <p:extLst>
      <p:ext uri="{BB962C8B-B14F-4D97-AF65-F5344CB8AC3E}">
        <p14:creationId xmlns:p14="http://schemas.microsoft.com/office/powerpoint/2010/main" val="278819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0"/>
            <a:ext cx="8229600" cy="1828800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l-GR" dirty="0" smtClean="0"/>
              <a:t>Αξιοπιστία και εγκυρότητα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508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35488</TotalTime>
  <Words>935</Words>
  <Application>Microsoft Office PowerPoint</Application>
  <PresentationFormat>On-screen Show (4:3)</PresentationFormat>
  <Paragraphs>120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Office Theme</vt:lpstr>
      <vt:lpstr>Μεθοδολογία κοινωνικής και εκπαιδευτικής έρευνας 6η διάλεξη</vt:lpstr>
      <vt:lpstr>Στάδια διεξαγωγής της έρευνας</vt:lpstr>
      <vt:lpstr>Αναζήτηση ερωτηματολογίου</vt:lpstr>
      <vt:lpstr>Αναζήτηση ερωτηματολογίου</vt:lpstr>
      <vt:lpstr>Αναζήτηση ερωτηματολόγιου</vt:lpstr>
      <vt:lpstr>Αναζήτηση ερωτηματολόγιου</vt:lpstr>
      <vt:lpstr>Αναζήτηση ερωτηματολόγιου</vt:lpstr>
      <vt:lpstr>Επιλογή καλού ερωτηματολόγιου</vt:lpstr>
      <vt:lpstr>Αξιοπιστία και εγκυρότητα</vt:lpstr>
      <vt:lpstr>Αξιοπιστία και εγκυρότητα</vt:lpstr>
      <vt:lpstr>Αξιοπιστία</vt:lpstr>
      <vt:lpstr>Αξιοπιστία</vt:lpstr>
      <vt:lpstr>Αξιοπιστία εσωτερικής συνέπειας </vt:lpstr>
      <vt:lpstr>Cronbach’s Alpha</vt:lpstr>
      <vt:lpstr>Cronbach’s alpha</vt:lpstr>
      <vt:lpstr>Εγκυρότητα</vt:lpstr>
      <vt:lpstr>Είδη εγκυρότητας</vt:lpstr>
      <vt:lpstr>Είδη εγκυρότητας</vt:lpstr>
      <vt:lpstr>Είδη εγκυρότητας</vt:lpstr>
      <vt:lpstr>Είδη εγκυρότητας</vt:lpstr>
      <vt:lpstr>Αξιοπιστία και εγκυρότητα</vt:lpstr>
      <vt:lpstr>Προτεινόμενη βιβλιογραφία για περαιτέρω μελέτη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οικονομικά της εκπαίδευσης</dc:title>
  <dc:creator>ck</dc:creator>
  <cp:lastModifiedBy>christos koutsampelas</cp:lastModifiedBy>
  <cp:revision>470</cp:revision>
  <dcterms:created xsi:type="dcterms:W3CDTF">2006-08-16T00:00:00Z</dcterms:created>
  <dcterms:modified xsi:type="dcterms:W3CDTF">2019-04-08T11:51:58Z</dcterms:modified>
</cp:coreProperties>
</file>