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  <p:sldId id="267" r:id="rId11"/>
    <p:sldId id="268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B502-1392-4C51-ADDD-BE454036CCE4}" type="datetimeFigureOut">
              <a:rPr lang="el-GR" smtClean="0"/>
              <a:t>15/1/2019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4D4CF-3D34-4248-BB68-B80418F242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43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B502-1392-4C51-ADDD-BE454036CCE4}" type="datetimeFigureOut">
              <a:rPr lang="el-GR" smtClean="0"/>
              <a:t>15/1/2019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4D4CF-3D34-4248-BB68-B80418F242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7144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B502-1392-4C51-ADDD-BE454036CCE4}" type="datetimeFigureOut">
              <a:rPr lang="el-GR" smtClean="0"/>
              <a:t>15/1/2019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4D4CF-3D34-4248-BB68-B80418F242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5980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B502-1392-4C51-ADDD-BE454036CCE4}" type="datetimeFigureOut">
              <a:rPr lang="el-GR" smtClean="0"/>
              <a:t>15/1/2019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4D4CF-3D34-4248-BB68-B80418F242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5184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B502-1392-4C51-ADDD-BE454036CCE4}" type="datetimeFigureOut">
              <a:rPr lang="el-GR" smtClean="0"/>
              <a:t>15/1/2019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4D4CF-3D34-4248-BB68-B80418F242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3732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B502-1392-4C51-ADDD-BE454036CCE4}" type="datetimeFigureOut">
              <a:rPr lang="el-GR" smtClean="0"/>
              <a:t>15/1/2019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4D4CF-3D34-4248-BB68-B80418F242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870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B502-1392-4C51-ADDD-BE454036CCE4}" type="datetimeFigureOut">
              <a:rPr lang="el-GR" smtClean="0"/>
              <a:t>15/1/2019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4D4CF-3D34-4248-BB68-B80418F242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4883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B502-1392-4C51-ADDD-BE454036CCE4}" type="datetimeFigureOut">
              <a:rPr lang="el-GR" smtClean="0"/>
              <a:t>15/1/2019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4D4CF-3D34-4248-BB68-B80418F242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51970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B502-1392-4C51-ADDD-BE454036CCE4}" type="datetimeFigureOut">
              <a:rPr lang="el-GR" smtClean="0"/>
              <a:t>15/1/2019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4D4CF-3D34-4248-BB68-B80418F242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965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B502-1392-4C51-ADDD-BE454036CCE4}" type="datetimeFigureOut">
              <a:rPr lang="el-GR" smtClean="0"/>
              <a:t>15/1/2019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4D4CF-3D34-4248-BB68-B80418F242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1078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3B502-1392-4C51-ADDD-BE454036CCE4}" type="datetimeFigureOut">
              <a:rPr lang="el-GR" smtClean="0"/>
              <a:t>15/1/2019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4D4CF-3D34-4248-BB68-B80418F242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4075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3B502-1392-4C51-ADDD-BE454036CCE4}" type="datetimeFigureOut">
              <a:rPr lang="el-GR" smtClean="0"/>
              <a:t>15/1/2019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4D4CF-3D34-4248-BB68-B80418F2429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814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dirty="0" smtClean="0"/>
              <a:t>Σημαντικές παραστάσεις αρχαίας ελληνικής τραγωδίας στα σύγχρονα χρόνια</a:t>
            </a:r>
            <a:r>
              <a:rPr lang="en-US" sz="2800" b="1" dirty="0" smtClean="0"/>
              <a:t> I</a:t>
            </a: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472608"/>
          </a:xfrm>
        </p:spPr>
        <p:txBody>
          <a:bodyPr>
            <a:normAutofit fontScale="55000" lnSpcReduction="20000"/>
          </a:bodyPr>
          <a:lstStyle/>
          <a:p>
            <a:r>
              <a:rPr lang="en-US" sz="4400" dirty="0" smtClean="0"/>
              <a:t>[</a:t>
            </a:r>
            <a:r>
              <a:rPr lang="en-US" sz="4000" dirty="0" smtClean="0"/>
              <a:t>1571 </a:t>
            </a:r>
            <a:r>
              <a:rPr lang="el-GR" sz="4000" dirty="0" smtClean="0"/>
              <a:t>Πέρσες</a:t>
            </a:r>
            <a:r>
              <a:rPr lang="en-US" sz="4000" dirty="0" smtClean="0"/>
              <a:t>,</a:t>
            </a:r>
            <a:r>
              <a:rPr lang="el-GR" sz="4000" dirty="0" smtClean="0"/>
              <a:t> Ζάκυνθος</a:t>
            </a:r>
            <a:r>
              <a:rPr lang="en-US" sz="4000" dirty="0" smtClean="0"/>
              <a:t>]</a:t>
            </a:r>
            <a:endParaRPr lang="el-GR" sz="4000" dirty="0" smtClean="0"/>
          </a:p>
          <a:p>
            <a:r>
              <a:rPr lang="en-US" sz="4000" dirty="0" smtClean="0"/>
              <a:t>1585 </a:t>
            </a:r>
            <a:r>
              <a:rPr lang="el-GR" sz="4000" dirty="0" smtClean="0"/>
              <a:t>Οιδίπους Τύραννος</a:t>
            </a:r>
            <a:r>
              <a:rPr lang="en-US" sz="4000" dirty="0" smtClean="0"/>
              <a:t>,</a:t>
            </a:r>
            <a:r>
              <a:rPr lang="el-GR" sz="4000" dirty="0" smtClean="0"/>
              <a:t> </a:t>
            </a:r>
            <a:r>
              <a:rPr lang="en-US" sz="4000" dirty="0" smtClean="0"/>
              <a:t>Vicenza</a:t>
            </a:r>
          </a:p>
          <a:p>
            <a:r>
              <a:rPr lang="en-US" sz="4000" dirty="0" smtClean="0"/>
              <a:t>1811 </a:t>
            </a:r>
            <a:r>
              <a:rPr lang="el-GR" sz="4000" dirty="0" smtClean="0"/>
              <a:t>Αντιγόνη </a:t>
            </a:r>
            <a:r>
              <a:rPr lang="en-US" sz="4000" dirty="0" err="1" smtClean="0"/>
              <a:t>Hoftheater</a:t>
            </a:r>
            <a:r>
              <a:rPr lang="en-US" sz="4000" dirty="0" smtClean="0"/>
              <a:t> </a:t>
            </a:r>
            <a:r>
              <a:rPr lang="el-GR" sz="4000" dirty="0" smtClean="0"/>
              <a:t>Βαϊμάρη</a:t>
            </a:r>
            <a:r>
              <a:rPr lang="en-US" sz="4000" dirty="0" smtClean="0"/>
              <a:t> </a:t>
            </a:r>
            <a:r>
              <a:rPr lang="en-US" sz="4000" dirty="0" smtClean="0"/>
              <a:t>(Goethe)</a:t>
            </a:r>
            <a:r>
              <a:rPr lang="el-GR" sz="4000" dirty="0" smtClean="0"/>
              <a:t> </a:t>
            </a:r>
            <a:endParaRPr lang="en-US" sz="4000" dirty="0" smtClean="0"/>
          </a:p>
          <a:p>
            <a:r>
              <a:rPr lang="en-US" sz="4000" dirty="0" smtClean="0"/>
              <a:t>1841 </a:t>
            </a:r>
            <a:r>
              <a:rPr lang="el-GR" sz="4000" dirty="0" smtClean="0"/>
              <a:t>Αντιγόνη </a:t>
            </a:r>
            <a:r>
              <a:rPr lang="en-US" sz="4000" dirty="0" smtClean="0"/>
              <a:t>Potsdam</a:t>
            </a:r>
            <a:r>
              <a:rPr lang="el-GR" sz="4000" dirty="0" smtClean="0"/>
              <a:t>, </a:t>
            </a:r>
            <a:r>
              <a:rPr lang="en-US" sz="4000" dirty="0" smtClean="0"/>
              <a:t>Felix Mendelsohn</a:t>
            </a:r>
            <a:r>
              <a:rPr lang="el-GR" sz="4000" dirty="0" smtClean="0"/>
              <a:t> και </a:t>
            </a:r>
            <a:r>
              <a:rPr lang="en-US" sz="4000" dirty="0" smtClean="0"/>
              <a:t>Ludwig Tieck</a:t>
            </a:r>
            <a:endParaRPr lang="el-GR" sz="4000" dirty="0" smtClean="0"/>
          </a:p>
          <a:p>
            <a:r>
              <a:rPr lang="en-US" sz="4000" dirty="0" smtClean="0"/>
              <a:t>1881 </a:t>
            </a:r>
            <a:r>
              <a:rPr lang="el-GR" sz="4000" dirty="0" smtClean="0"/>
              <a:t>Οιδίπους Τύραννος</a:t>
            </a:r>
            <a:r>
              <a:rPr lang="en-US" sz="4000" dirty="0" smtClean="0"/>
              <a:t>,</a:t>
            </a:r>
            <a:r>
              <a:rPr lang="el-GR" sz="4000" dirty="0" smtClean="0"/>
              <a:t> </a:t>
            </a:r>
            <a:r>
              <a:rPr lang="en-US" sz="4000" dirty="0" smtClean="0"/>
              <a:t>Theatre </a:t>
            </a:r>
            <a:r>
              <a:rPr lang="en-US" sz="4000" dirty="0" err="1" smtClean="0"/>
              <a:t>Francais</a:t>
            </a:r>
            <a:r>
              <a:rPr lang="en-US" sz="4000" dirty="0" smtClean="0"/>
              <a:t>, </a:t>
            </a:r>
            <a:r>
              <a:rPr lang="en-US" sz="4000" dirty="0" err="1" smtClean="0"/>
              <a:t>Mounet</a:t>
            </a:r>
            <a:r>
              <a:rPr lang="en-US" sz="4000" dirty="0" smtClean="0"/>
              <a:t>-Sully</a:t>
            </a:r>
          </a:p>
          <a:p>
            <a:r>
              <a:rPr lang="en-US" sz="4000" dirty="0" smtClean="0"/>
              <a:t>1910 </a:t>
            </a:r>
            <a:r>
              <a:rPr lang="el-GR" sz="4000" dirty="0" smtClean="0"/>
              <a:t>Οιδίπους Τύραννος</a:t>
            </a:r>
            <a:r>
              <a:rPr lang="en-US" sz="4000" dirty="0" smtClean="0"/>
              <a:t>,</a:t>
            </a:r>
            <a:r>
              <a:rPr lang="el-GR" sz="4000" dirty="0" smtClean="0"/>
              <a:t> </a:t>
            </a:r>
            <a:r>
              <a:rPr lang="en-US" sz="4000" dirty="0" smtClean="0"/>
              <a:t>Max Reinhardt</a:t>
            </a:r>
          </a:p>
          <a:p>
            <a:r>
              <a:rPr lang="en-US" sz="4000" dirty="0" smtClean="0"/>
              <a:t>1912 </a:t>
            </a:r>
            <a:r>
              <a:rPr lang="el-GR" sz="4000" dirty="0" smtClean="0"/>
              <a:t>Οιδίπους Τύραννος, </a:t>
            </a:r>
            <a:r>
              <a:rPr lang="en-US" sz="4000" dirty="0" smtClean="0"/>
              <a:t>Max Reinhardt- G. Murray</a:t>
            </a:r>
            <a:endParaRPr lang="el-GR" sz="4000" dirty="0" smtClean="0"/>
          </a:p>
          <a:p>
            <a:r>
              <a:rPr lang="el-GR" sz="4000" dirty="0" smtClean="0"/>
              <a:t>1914-1939 Φεστιβάλ Συρακουσών </a:t>
            </a:r>
            <a:r>
              <a:rPr lang="en-US" sz="4000" dirty="0" smtClean="0"/>
              <a:t>Ettore Romagnoli, Duilio Cambellotti</a:t>
            </a:r>
          </a:p>
          <a:p>
            <a:r>
              <a:rPr lang="en-US" sz="4000" dirty="0" smtClean="0"/>
              <a:t>1922 </a:t>
            </a:r>
            <a:r>
              <a:rPr lang="el-GR" sz="4000" dirty="0" err="1" smtClean="0"/>
              <a:t>Ορέστεια</a:t>
            </a:r>
            <a:r>
              <a:rPr lang="el-GR" sz="4000" dirty="0" smtClean="0"/>
              <a:t>, </a:t>
            </a:r>
            <a:r>
              <a:rPr lang="en-US" sz="4000" dirty="0" smtClean="0"/>
              <a:t>Festival Theatre-Cambridge, Terence Gray</a:t>
            </a:r>
            <a:endParaRPr lang="el-GR" sz="4000" dirty="0" smtClean="0"/>
          </a:p>
          <a:p>
            <a:r>
              <a:rPr lang="el-GR" sz="4000" dirty="0" smtClean="0">
                <a:solidFill>
                  <a:srgbClr val="FF0000"/>
                </a:solidFill>
              </a:rPr>
              <a:t>1927 Εκάβη, Μ. Κοτοπούλη, Φ. Πολίτης, Παναθηναϊκό Στάδιο</a:t>
            </a:r>
            <a:endParaRPr lang="en-US" sz="4000" dirty="0" smtClean="0">
              <a:solidFill>
                <a:srgbClr val="FF0000"/>
              </a:solidFill>
            </a:endParaRPr>
          </a:p>
          <a:p>
            <a:r>
              <a:rPr lang="en-US" sz="4000" dirty="0" smtClean="0">
                <a:solidFill>
                  <a:srgbClr val="FF0000"/>
                </a:solidFill>
              </a:rPr>
              <a:t>1927 &amp; 1930 </a:t>
            </a:r>
            <a:r>
              <a:rPr lang="el-GR" sz="4000" dirty="0" smtClean="0">
                <a:solidFill>
                  <a:srgbClr val="FF0000"/>
                </a:solidFill>
              </a:rPr>
              <a:t>Προμηθέας Δεσμώτης και Ικέτιδες, Δελφικές Γιορτές, Άγγελος και Εύα </a:t>
            </a:r>
            <a:r>
              <a:rPr lang="el-GR" sz="4000" dirty="0" err="1" smtClean="0">
                <a:solidFill>
                  <a:srgbClr val="FF0000"/>
                </a:solidFill>
              </a:rPr>
              <a:t>Πάλμερ</a:t>
            </a:r>
            <a:r>
              <a:rPr lang="el-GR" sz="4000" dirty="0" smtClean="0">
                <a:solidFill>
                  <a:srgbClr val="FF0000"/>
                </a:solidFill>
              </a:rPr>
              <a:t>-Σικελιανού</a:t>
            </a:r>
            <a:endParaRPr lang="en-US" sz="4000" dirty="0" smtClean="0">
              <a:solidFill>
                <a:srgbClr val="FF0000"/>
              </a:solidFill>
            </a:endParaRPr>
          </a:p>
          <a:p>
            <a:r>
              <a:rPr lang="en-US" sz="4000" dirty="0" smtClean="0"/>
              <a:t>1936 </a:t>
            </a:r>
            <a:r>
              <a:rPr lang="el-GR" sz="4000" dirty="0" err="1" smtClean="0"/>
              <a:t>Ορέστεια</a:t>
            </a:r>
            <a:r>
              <a:rPr lang="el-GR" sz="4000" dirty="0" smtClean="0"/>
              <a:t>, </a:t>
            </a:r>
            <a:r>
              <a:rPr lang="en-US" sz="4000" dirty="0" err="1" smtClean="0"/>
              <a:t>Lothar</a:t>
            </a:r>
            <a:r>
              <a:rPr lang="en-US" sz="4000" dirty="0" smtClean="0"/>
              <a:t> </a:t>
            </a:r>
            <a:r>
              <a:rPr lang="en-US" sz="4000" dirty="0" err="1" smtClean="0"/>
              <a:t>Müthel</a:t>
            </a:r>
            <a:r>
              <a:rPr lang="en-US" sz="4000" dirty="0" smtClean="0"/>
              <a:t>, </a:t>
            </a:r>
            <a:r>
              <a:rPr lang="el-GR" sz="4000" dirty="0" smtClean="0"/>
              <a:t>Κρατικό Θέατρο στο </a:t>
            </a:r>
            <a:r>
              <a:rPr lang="en-US" sz="4000" dirty="0" err="1" smtClean="0"/>
              <a:t>Gendarmenmarkt</a:t>
            </a:r>
            <a:r>
              <a:rPr lang="el-GR" sz="4000" dirty="0" smtClean="0"/>
              <a:t> </a:t>
            </a:r>
          </a:p>
          <a:p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577157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Μετά τον Μοντερνισμό 1965-1995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5892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 smtClean="0"/>
              <a:t>Συνεχίζει να τίθεται το θέμα αν το δράμα (αρχαίο και μη) είναι αισθητικό δημιούργημα ή στρατευμένο κοινωνικό φαινόμενο.</a:t>
            </a:r>
          </a:p>
          <a:p>
            <a:pPr marL="0" indent="0">
              <a:buNone/>
            </a:pPr>
            <a:r>
              <a:rPr lang="el-GR" dirty="0" smtClean="0"/>
              <a:t>Έχουμε δημιουργούς υποστηρικτές του α-πολιτικού θεάτρου (τελετουργικού/ αισθητικού) που στρέφονται κυρίως στον </a:t>
            </a:r>
            <a:r>
              <a:rPr lang="en-US" dirty="0" smtClean="0"/>
              <a:t>Nietzsche</a:t>
            </a:r>
            <a:r>
              <a:rPr lang="el-GR" dirty="0" smtClean="0"/>
              <a:t> και τον </a:t>
            </a:r>
            <a:r>
              <a:rPr lang="en-US" dirty="0" err="1" smtClean="0"/>
              <a:t>Artaud</a:t>
            </a:r>
            <a:r>
              <a:rPr lang="el-GR" dirty="0" smtClean="0"/>
              <a:t>, και δημιουργούς θιασώτες του πολιτικοποιημένου θεάτρου με κεντρική μορφή τον Μπρεχτ.</a:t>
            </a:r>
          </a:p>
          <a:p>
            <a:pPr marL="0" indent="0">
              <a:buNone/>
            </a:pPr>
            <a:r>
              <a:rPr lang="el-GR" dirty="0" smtClean="0"/>
              <a:t>Τέλος έχουμε δημιουργούς που δεν λειτουργούν αμιγώς ούτε με τον έναν ούτε με τον άλλο τρόπο, αλλά βρίσκονται σε συνεχή ροή ανάμεσα στους δύο πόλους.</a:t>
            </a:r>
          </a:p>
          <a:p>
            <a:pPr marL="0" indent="0">
              <a:buNone/>
            </a:pPr>
            <a:r>
              <a:rPr lang="el-GR" dirty="0" smtClean="0"/>
              <a:t>Κάτι ακόμα που εντυπωσιάζει σήμερα είναι η συμπόρευση θεωρίας και θεατρικής πράξης</a:t>
            </a:r>
          </a:p>
          <a:p>
            <a:pPr marL="0" indent="0">
              <a:buNone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143551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Προσεγγίσεις 1965-1995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r>
              <a:rPr lang="el-GR" dirty="0" smtClean="0"/>
              <a:t>Η σημειολογική προσέγγιση</a:t>
            </a:r>
          </a:p>
          <a:p>
            <a:r>
              <a:rPr lang="el-GR" dirty="0" smtClean="0"/>
              <a:t>Μεταμοντέρνες αναγνώσεις</a:t>
            </a:r>
          </a:p>
          <a:p>
            <a:r>
              <a:rPr lang="en-US" dirty="0" err="1" smtClean="0"/>
              <a:t>Lacan</a:t>
            </a:r>
            <a:r>
              <a:rPr lang="en-US" dirty="0" smtClean="0"/>
              <a:t> </a:t>
            </a:r>
            <a:r>
              <a:rPr lang="el-GR" dirty="0" smtClean="0"/>
              <a:t>και ψυχανάλυση</a:t>
            </a:r>
          </a:p>
          <a:p>
            <a:r>
              <a:rPr lang="el-GR" dirty="0" smtClean="0"/>
              <a:t>Φεμινιστικές αναγνώσεις</a:t>
            </a:r>
          </a:p>
          <a:p>
            <a:r>
              <a:rPr lang="el-GR" dirty="0" err="1" smtClean="0"/>
              <a:t>Αφρικανο</a:t>
            </a:r>
            <a:r>
              <a:rPr lang="el-GR" dirty="0" smtClean="0"/>
              <a:t>-κεντρικές και </a:t>
            </a:r>
            <a:r>
              <a:rPr lang="el-GR" dirty="0" err="1" smtClean="0"/>
              <a:t>αντι</a:t>
            </a:r>
            <a:r>
              <a:rPr lang="el-GR" dirty="0" smtClean="0"/>
              <a:t>-αποικιακές (</a:t>
            </a:r>
            <a:r>
              <a:rPr lang="el-GR" dirty="0" err="1" smtClean="0"/>
              <a:t>παρ)ερμηνείες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9386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el-GR" sz="2800" b="1" dirty="0" smtClean="0"/>
              <a:t>Σημαντικές παραστάσεις αρχαίας ελληνικής τραγωδίας στα σύγχρονα χρόνια</a:t>
            </a:r>
            <a:r>
              <a:rPr lang="en-US" sz="2800" b="1" dirty="0" smtClean="0"/>
              <a:t> II</a:t>
            </a:r>
            <a:r>
              <a:rPr lang="el-GR" sz="2800" b="1" dirty="0" smtClean="0"/>
              <a:t/>
            </a:r>
            <a:br>
              <a:rPr lang="el-GR" sz="2800" b="1" dirty="0" smtClean="0"/>
            </a:br>
            <a:endParaRPr lang="el-GR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/>
          </a:bodyPr>
          <a:lstStyle/>
          <a:p>
            <a:r>
              <a:rPr lang="el-GR" sz="1800" dirty="0" smtClean="0"/>
              <a:t>1945 Οιδίπους Τύραννος, </a:t>
            </a:r>
            <a:r>
              <a:rPr lang="en-US" sz="1800" dirty="0" smtClean="0"/>
              <a:t>Michel Saint-Denis, Lawrence Olivier, Old Vic</a:t>
            </a:r>
          </a:p>
          <a:p>
            <a:r>
              <a:rPr lang="en-US" sz="1800" dirty="0" smtClean="0"/>
              <a:t>1956 </a:t>
            </a:r>
            <a:r>
              <a:rPr lang="el-GR" sz="1800" dirty="0" smtClean="0"/>
              <a:t>Οιδίπους Τύραννος, κινηματογραφήθηκε, </a:t>
            </a:r>
            <a:r>
              <a:rPr lang="en-US" sz="1800" dirty="0" smtClean="0"/>
              <a:t>Tyrone </a:t>
            </a:r>
            <a:r>
              <a:rPr lang="en-US" sz="1800" dirty="0" err="1" smtClean="0"/>
              <a:t>Gurthie</a:t>
            </a:r>
            <a:r>
              <a:rPr lang="en-US" sz="1800" dirty="0" smtClean="0"/>
              <a:t> (</a:t>
            </a:r>
            <a:r>
              <a:rPr lang="el-GR" sz="1800" dirty="0" smtClean="0"/>
              <a:t>αρχικά ανέβηκε στο </a:t>
            </a:r>
            <a:r>
              <a:rPr lang="en-US" sz="1800" dirty="0" smtClean="0"/>
              <a:t>New Shakespeare Festival </a:t>
            </a:r>
            <a:r>
              <a:rPr lang="el-GR" sz="1800" dirty="0" smtClean="0"/>
              <a:t>του </a:t>
            </a:r>
            <a:r>
              <a:rPr lang="el-GR" sz="1800" dirty="0" err="1" smtClean="0"/>
              <a:t>Στρατφορντ</a:t>
            </a:r>
            <a:r>
              <a:rPr lang="el-GR" sz="1800" dirty="0" smtClean="0"/>
              <a:t> στο Οντάριο.</a:t>
            </a:r>
          </a:p>
          <a:p>
            <a:r>
              <a:rPr lang="el-GR" sz="1800" dirty="0" smtClean="0"/>
              <a:t>1950 και 1960 στα πανεπιστήμια του Τόκυο. </a:t>
            </a:r>
          </a:p>
          <a:p>
            <a:r>
              <a:rPr lang="el-GR" sz="1800" dirty="0" smtClean="0"/>
              <a:t>1974 Τρωάδες </a:t>
            </a:r>
            <a:r>
              <a:rPr lang="en-US" sz="1800" dirty="0" smtClean="0"/>
              <a:t>Tadashi Suzuki, Tokyo</a:t>
            </a:r>
          </a:p>
          <a:p>
            <a:r>
              <a:rPr lang="en-US" sz="1800" dirty="0" smtClean="0"/>
              <a:t>1986 </a:t>
            </a:r>
            <a:r>
              <a:rPr lang="el-GR" sz="1800" dirty="0" smtClean="0"/>
              <a:t>Μήδεια </a:t>
            </a:r>
            <a:r>
              <a:rPr lang="en-US" sz="1800" dirty="0" smtClean="0"/>
              <a:t>Yukio </a:t>
            </a:r>
            <a:r>
              <a:rPr lang="en-US" sz="1800" dirty="0" err="1" smtClean="0"/>
              <a:t>Ninagawa</a:t>
            </a:r>
            <a:r>
              <a:rPr lang="en-US" sz="1800" dirty="0" smtClean="0"/>
              <a:t>, </a:t>
            </a:r>
            <a:r>
              <a:rPr lang="el-GR" sz="1800" dirty="0" smtClean="0"/>
              <a:t>Φεστιβάλ Εδιμβούργου.</a:t>
            </a:r>
          </a:p>
          <a:p>
            <a:r>
              <a:rPr lang="el-GR" sz="1800" dirty="0" smtClean="0"/>
              <a:t>1980 </a:t>
            </a:r>
            <a:r>
              <a:rPr lang="el-GR" sz="1800" dirty="0" err="1" smtClean="0"/>
              <a:t>Ορέστεια</a:t>
            </a:r>
            <a:r>
              <a:rPr lang="el-GR" sz="1800" dirty="0" smtClean="0"/>
              <a:t> </a:t>
            </a:r>
            <a:r>
              <a:rPr lang="en-US" sz="1800" dirty="0" smtClean="0"/>
              <a:t>Peter Hall </a:t>
            </a:r>
            <a:r>
              <a:rPr lang="el-GR" sz="1800" dirty="0" smtClean="0"/>
              <a:t>Εθνικό θέατρο της Αγγλίας</a:t>
            </a:r>
          </a:p>
          <a:p>
            <a:r>
              <a:rPr lang="el-GR" sz="1800" dirty="0" smtClean="0"/>
              <a:t>1980 </a:t>
            </a:r>
            <a:r>
              <a:rPr lang="el-GR" sz="1800" dirty="0" err="1" smtClean="0"/>
              <a:t>Ορέστεια</a:t>
            </a:r>
            <a:r>
              <a:rPr lang="el-GR" sz="1800" dirty="0" smtClean="0"/>
              <a:t> Κάρολος Κουν Επίδαυρος </a:t>
            </a:r>
          </a:p>
          <a:p>
            <a:r>
              <a:rPr lang="el-GR" sz="1800" dirty="0" smtClean="0"/>
              <a:t>1980 </a:t>
            </a:r>
            <a:r>
              <a:rPr lang="el-GR" sz="1800" dirty="0" err="1" smtClean="0"/>
              <a:t>Ορέστεια</a:t>
            </a:r>
            <a:r>
              <a:rPr lang="el-GR" sz="1800" dirty="0" smtClean="0"/>
              <a:t> </a:t>
            </a:r>
            <a:r>
              <a:rPr lang="en-US" sz="1800" dirty="0" smtClean="0"/>
              <a:t>Peter Stein</a:t>
            </a:r>
          </a:p>
          <a:p>
            <a:r>
              <a:rPr lang="en-US" sz="1800" dirty="0" smtClean="0"/>
              <a:t>1991/2 </a:t>
            </a:r>
            <a:r>
              <a:rPr lang="el-GR" sz="1800" dirty="0" smtClean="0"/>
              <a:t>Οι Θηβαίοι (Οιδίπους Τύραννος και επί </a:t>
            </a:r>
            <a:r>
              <a:rPr lang="el-GR" sz="1800" dirty="0" err="1" smtClean="0"/>
              <a:t>Κολωνώ</a:t>
            </a:r>
            <a:r>
              <a:rPr lang="el-GR" sz="1800" dirty="0" smtClean="0"/>
              <a:t>, Αντιγόνη),</a:t>
            </a:r>
            <a:r>
              <a:rPr lang="en-US" sz="1800" dirty="0"/>
              <a:t> </a:t>
            </a:r>
            <a:r>
              <a:rPr lang="en-US" sz="1800" dirty="0" smtClean="0"/>
              <a:t>Royal Shakespeare Company, Adrian Noble.</a:t>
            </a:r>
          </a:p>
          <a:p>
            <a:r>
              <a:rPr lang="en-US" sz="1800" dirty="0" smtClean="0"/>
              <a:t>1990/2 </a:t>
            </a:r>
            <a:r>
              <a:rPr lang="el-GR" sz="1800" dirty="0" smtClean="0"/>
              <a:t>Οι Ατρείδες (Ιφιγένεια εν </a:t>
            </a:r>
            <a:r>
              <a:rPr lang="el-GR" sz="1800" dirty="0" err="1" smtClean="0"/>
              <a:t>Αυλίδι</a:t>
            </a:r>
            <a:r>
              <a:rPr lang="el-GR" sz="1800" dirty="0" smtClean="0"/>
              <a:t>, </a:t>
            </a:r>
            <a:r>
              <a:rPr lang="el-GR" sz="1800" dirty="0" err="1" smtClean="0"/>
              <a:t>Ορέστεια</a:t>
            </a:r>
            <a:r>
              <a:rPr lang="el-GR" sz="1800" dirty="0" smtClean="0"/>
              <a:t>), </a:t>
            </a:r>
            <a:r>
              <a:rPr lang="en-US" sz="1800" dirty="0" smtClean="0"/>
              <a:t>Arianne </a:t>
            </a:r>
            <a:r>
              <a:rPr lang="en-US" sz="1800" dirty="0" err="1" smtClean="0"/>
              <a:t>Mnouschine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1989 </a:t>
            </a:r>
            <a:r>
              <a:rPr lang="el-GR" sz="1800" dirty="0" smtClean="0"/>
              <a:t>Μήδεια, Τρωάδες, Ηλέκτρα του Σοφοκλή, </a:t>
            </a:r>
            <a:r>
              <a:rPr lang="en-US" sz="1800" dirty="0" smtClean="0"/>
              <a:t>Andrei </a:t>
            </a:r>
            <a:r>
              <a:rPr lang="en-US" sz="1800" dirty="0" err="1" smtClean="0"/>
              <a:t>Serban</a:t>
            </a:r>
            <a:r>
              <a:rPr lang="en-US" sz="1800" dirty="0" smtClean="0"/>
              <a:t>, </a:t>
            </a:r>
            <a:r>
              <a:rPr lang="el-GR" sz="1800" dirty="0" smtClean="0"/>
              <a:t>Εθνικό θέατρο στο Βουκουρέστι</a:t>
            </a:r>
          </a:p>
          <a:p>
            <a:endParaRPr lang="en-US" sz="1800" dirty="0" smtClean="0"/>
          </a:p>
          <a:p>
            <a:r>
              <a:rPr lang="en-US" sz="1800" dirty="0" smtClean="0">
                <a:solidFill>
                  <a:srgbClr val="FF0000"/>
                </a:solidFill>
              </a:rPr>
              <a:t>[1959 </a:t>
            </a:r>
            <a:r>
              <a:rPr lang="el-GR" sz="1800" dirty="0" smtClean="0">
                <a:solidFill>
                  <a:srgbClr val="FF0000"/>
                </a:solidFill>
              </a:rPr>
              <a:t>Όρνιθες, Κάρολος Κουν]</a:t>
            </a:r>
            <a:endParaRPr lang="en-US" sz="1800" dirty="0" smtClean="0">
              <a:solidFill>
                <a:srgbClr val="FF0000"/>
              </a:solidFill>
            </a:endParaRPr>
          </a:p>
          <a:p>
            <a:endParaRPr lang="el-GR" sz="1800" dirty="0"/>
          </a:p>
        </p:txBody>
      </p:sp>
    </p:spTree>
    <p:extLst>
      <p:ext uri="{BB962C8B-B14F-4D97-AF65-F5344CB8AC3E}">
        <p14:creationId xmlns:p14="http://schemas.microsoft.com/office/powerpoint/2010/main" val="1167827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Φεστιβάλ στην Ευρώπη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1876 </a:t>
            </a:r>
            <a:r>
              <a:rPr lang="el-GR" dirty="0" smtClean="0"/>
              <a:t>Φεστιβάλ του </a:t>
            </a:r>
            <a:r>
              <a:rPr lang="en-US" dirty="0" smtClean="0"/>
              <a:t>Bayreuth, Richard Wagner</a:t>
            </a:r>
            <a:r>
              <a:rPr lang="el-GR" dirty="0" smtClean="0"/>
              <a:t> (Γερμανία)</a:t>
            </a:r>
            <a:endParaRPr lang="en-US" dirty="0" smtClean="0"/>
          </a:p>
          <a:p>
            <a:r>
              <a:rPr lang="el-GR" dirty="0" smtClean="0"/>
              <a:t>1859/1888 Φεστιβάλ της </a:t>
            </a:r>
            <a:r>
              <a:rPr lang="en-US" dirty="0" smtClean="0"/>
              <a:t>Orange</a:t>
            </a:r>
            <a:r>
              <a:rPr lang="el-GR" dirty="0" smtClean="0"/>
              <a:t> (Γαλλία, αρχικά παιζόντουσαν μεσαιωνικά δράματα)</a:t>
            </a:r>
          </a:p>
          <a:p>
            <a:r>
              <a:rPr lang="en-US" dirty="0" smtClean="0"/>
              <a:t>1911 </a:t>
            </a:r>
            <a:r>
              <a:rPr lang="el-GR" dirty="0" smtClean="0"/>
              <a:t>Φεστιβάλ του </a:t>
            </a:r>
            <a:r>
              <a:rPr lang="en-US" dirty="0" smtClean="0"/>
              <a:t>Fiesole</a:t>
            </a:r>
            <a:r>
              <a:rPr lang="el-GR" dirty="0" smtClean="0"/>
              <a:t> (Ιταλία-</a:t>
            </a:r>
            <a:r>
              <a:rPr lang="el-GR" dirty="0" err="1" smtClean="0"/>
              <a:t>Τοσκάν</a:t>
            </a:r>
            <a:r>
              <a:rPr lang="el-GR" dirty="0" smtClean="0"/>
              <a:t>η)</a:t>
            </a:r>
            <a:endParaRPr lang="en-US" dirty="0" smtClean="0"/>
          </a:p>
          <a:p>
            <a:r>
              <a:rPr lang="el-GR" dirty="0" smtClean="0"/>
              <a:t>1914 Φεστιβάλ</a:t>
            </a:r>
            <a:r>
              <a:rPr lang="en-US" dirty="0" smtClean="0"/>
              <a:t> </a:t>
            </a:r>
            <a:r>
              <a:rPr lang="el-GR" dirty="0" smtClean="0"/>
              <a:t>των Συρακουσών (Ιταλία)</a:t>
            </a:r>
          </a:p>
          <a:p>
            <a:r>
              <a:rPr lang="el-GR" dirty="0" smtClean="0"/>
              <a:t>1919 Φεστιβάλ του </a:t>
            </a:r>
            <a:r>
              <a:rPr lang="en-US" dirty="0" err="1" smtClean="0"/>
              <a:t>Firmin</a:t>
            </a:r>
            <a:r>
              <a:rPr lang="en-US" dirty="0" smtClean="0"/>
              <a:t> </a:t>
            </a:r>
            <a:r>
              <a:rPr lang="en-US" dirty="0" err="1" smtClean="0"/>
              <a:t>Gemier</a:t>
            </a:r>
            <a:r>
              <a:rPr lang="el-GR" dirty="0" smtClean="0"/>
              <a:t> (Γαλλία)</a:t>
            </a:r>
          </a:p>
          <a:p>
            <a:r>
              <a:rPr lang="el-GR" dirty="0" smtClean="0"/>
              <a:t>1922 Φεστιβάλ του </a:t>
            </a:r>
            <a:r>
              <a:rPr lang="en-US" dirty="0" smtClean="0"/>
              <a:t>Cambridge, Terence Gray</a:t>
            </a:r>
            <a:r>
              <a:rPr lang="el-GR" dirty="0" smtClean="0"/>
              <a:t> (Αγγλία)</a:t>
            </a:r>
          </a:p>
          <a:p>
            <a:r>
              <a:rPr lang="el-GR" dirty="0" smtClean="0">
                <a:solidFill>
                  <a:srgbClr val="FF0000"/>
                </a:solidFill>
              </a:rPr>
              <a:t>1927 Δελφικές Γιορτές (Ελλάδα)</a:t>
            </a:r>
          </a:p>
          <a:p>
            <a:endParaRPr lang="el-GR" dirty="0"/>
          </a:p>
          <a:p>
            <a:endParaRPr lang="en-US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76774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err="1" smtClean="0"/>
              <a:t>Λογοκεντρισμός</a:t>
            </a:r>
            <a:r>
              <a:rPr lang="el-GR" b="1" dirty="0" smtClean="0"/>
              <a:t> – Παράσταση/ όψη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Ο </a:t>
            </a:r>
            <a:r>
              <a:rPr lang="el-GR" dirty="0" err="1" smtClean="0"/>
              <a:t>λογοκεντρισμός</a:t>
            </a:r>
            <a:r>
              <a:rPr lang="el-GR" dirty="0" smtClean="0"/>
              <a:t> επικρατεί τα χρόνια της ανάπτυξης της τυπογραφίας (από το τέλος της Αναγέννησης έως το τέλος του 19ου αιώνα). </a:t>
            </a:r>
            <a:endParaRPr lang="el-GR" dirty="0"/>
          </a:p>
          <a:p>
            <a:r>
              <a:rPr lang="el-GR" dirty="0" smtClean="0"/>
              <a:t>Η εικόνα προωθείται κατά τον 20ό αιώνα όταν αμφισβητείται η «ιερότητα» του κειμένου. Ένα μέρος της παράστασης είναι και το κείμενο… όχι το αντίθετο</a:t>
            </a:r>
            <a:r>
              <a:rPr lang="el-GR" dirty="0" smtClean="0"/>
              <a:t>!</a:t>
            </a:r>
          </a:p>
          <a:p>
            <a:r>
              <a:rPr lang="el-GR" dirty="0" smtClean="0"/>
              <a:t>Σήμερα η προσέγγιση ασχολείται με το </a:t>
            </a:r>
            <a:r>
              <a:rPr lang="el-GR" dirty="0" err="1" smtClean="0"/>
              <a:t>παραστασιακό</a:t>
            </a:r>
            <a:r>
              <a:rPr lang="el-GR" dirty="0" smtClean="0"/>
              <a:t> γεγονός. Η παράσταση και το κοινό της.</a:t>
            </a:r>
            <a:r>
              <a:rPr lang="el-GR" dirty="0" smtClean="0"/>
              <a:t> 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18788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Σύγχρονες κριτικές προσεγγίσεις της αρχαίας ελληνικής τραγωδίας Ι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l-GR" sz="2400" b="1" dirty="0" smtClean="0"/>
              <a:t>Φιλολογικές προσεγγίσεις και ο αιρετικός </a:t>
            </a:r>
            <a:r>
              <a:rPr lang="en-US" sz="2400" b="1" dirty="0" smtClean="0"/>
              <a:t>F. Nietzsche</a:t>
            </a:r>
            <a:endParaRPr lang="el-GR" sz="2400" b="1" dirty="0" smtClean="0"/>
          </a:p>
          <a:p>
            <a:pPr marL="0" indent="0">
              <a:buNone/>
            </a:pPr>
            <a:r>
              <a:rPr lang="el-GR" sz="2600" dirty="0" smtClean="0">
                <a:solidFill>
                  <a:srgbClr val="FF0000"/>
                </a:solidFill>
              </a:rPr>
              <a:t>«Η γέννηση της τραγωδίας» και ο μοντερνιστής </a:t>
            </a:r>
            <a:r>
              <a:rPr lang="en-US" sz="2600" dirty="0" smtClean="0">
                <a:solidFill>
                  <a:srgbClr val="FF0000"/>
                </a:solidFill>
              </a:rPr>
              <a:t>Nietzsche</a:t>
            </a:r>
            <a:r>
              <a:rPr lang="el-GR" sz="2600" dirty="0" smtClean="0">
                <a:solidFill>
                  <a:srgbClr val="FF0000"/>
                </a:solidFill>
              </a:rPr>
              <a:t>, 1872</a:t>
            </a:r>
            <a:endParaRPr lang="en-US" sz="2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l-GR" sz="2600" dirty="0" smtClean="0"/>
              <a:t>Ο </a:t>
            </a:r>
            <a:r>
              <a:rPr lang="en-US" sz="2600" dirty="0" err="1" smtClean="0"/>
              <a:t>Wilamowitz</a:t>
            </a:r>
            <a:r>
              <a:rPr lang="en-US" sz="2600" dirty="0" smtClean="0"/>
              <a:t> </a:t>
            </a:r>
            <a:r>
              <a:rPr lang="el-GR" sz="2600" dirty="0" smtClean="0"/>
              <a:t>και φιλολογικές προσεγγίσεις του 19ου αιώνα</a:t>
            </a:r>
            <a:r>
              <a:rPr lang="en-US" sz="2600" dirty="0" smtClean="0"/>
              <a:t>. </a:t>
            </a:r>
            <a:r>
              <a:rPr lang="el-GR" sz="2600" dirty="0" smtClean="0"/>
              <a:t>Η συμβολή των γερμανών φιλολόγων στη μελέτη των κειμένων, αλλά και η παραδοσιακή μορφή κριτικής έκδοσης που κατατεμαχίζει το κείμενο επηρεάζοντας αρνητικά το νόημά του. </a:t>
            </a:r>
            <a:r>
              <a:rPr lang="el-GR" sz="2600" dirty="0"/>
              <a:t>Η</a:t>
            </a:r>
            <a:r>
              <a:rPr lang="el-GR" sz="2600" dirty="0" smtClean="0"/>
              <a:t> βασική παράλειψή των συγκεκριμένων μελετητών να ‘ξεχνούν’ τον αναγνώστη.</a:t>
            </a:r>
          </a:p>
          <a:p>
            <a:pPr marL="0" indent="0">
              <a:buNone/>
            </a:pPr>
            <a:r>
              <a:rPr lang="el-GR" sz="2600" dirty="0" smtClean="0">
                <a:solidFill>
                  <a:srgbClr val="FF0000"/>
                </a:solidFill>
              </a:rPr>
              <a:t>Η Νέα Κριτική στον Μεσοπόλεμο δίνει μια λύση με το να αναλύει το κείμενο χωρίς να εμπλέκει βιογραφικά στοιχεία του δημιουργού του ή συναισθηματικές καταστάσεις των αναγνωστών του. Ασχολείται με την αντικειμενική μορφή του έργου με φορμαλιστικό τρόπο.</a:t>
            </a:r>
          </a:p>
          <a:p>
            <a:pPr marL="0" indent="0">
              <a:buNone/>
            </a:pPr>
            <a:r>
              <a:rPr lang="el-GR" sz="2400" dirty="0" smtClean="0">
                <a:solidFill>
                  <a:srgbClr val="FF0000"/>
                </a:solidFill>
              </a:rPr>
              <a:t>                              </a:t>
            </a:r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endParaRPr lang="el-GR" sz="2000" dirty="0" smtClean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816871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Σύγχρονες κριτικές προσεγγίσεις της αρχαίας ελληνικής τραγωδίας ΙΙ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sz="2800" dirty="0" smtClean="0"/>
              <a:t>                  </a:t>
            </a:r>
          </a:p>
          <a:p>
            <a:pPr marL="0" indent="0">
              <a:buNone/>
            </a:pPr>
            <a:r>
              <a:rPr lang="el-GR" sz="2800" b="1" dirty="0"/>
              <a:t> </a:t>
            </a:r>
            <a:r>
              <a:rPr lang="el-GR" sz="2800" b="1" dirty="0" smtClean="0"/>
              <a:t>                  Ανθρωπολογία και στρουκτουραλισμός</a:t>
            </a:r>
          </a:p>
          <a:p>
            <a:pPr marL="0" indent="0">
              <a:buNone/>
            </a:pPr>
            <a:endParaRPr lang="el-GR" sz="2800" b="1" dirty="0" smtClean="0"/>
          </a:p>
          <a:p>
            <a:r>
              <a:rPr lang="el-GR" sz="2800" dirty="0" smtClean="0"/>
              <a:t>Οι θεωρητικοί ανθρωπολόγοι (</a:t>
            </a:r>
            <a:r>
              <a:rPr lang="el-GR" sz="2800" dirty="0" err="1" smtClean="0"/>
              <a:t>ritualists</a:t>
            </a:r>
            <a:r>
              <a:rPr lang="el-GR" sz="2800" dirty="0" smtClean="0"/>
              <a:t>) του </a:t>
            </a:r>
            <a:r>
              <a:rPr lang="el-GR" sz="2800" dirty="0" err="1" smtClean="0"/>
              <a:t>Cambridge</a:t>
            </a:r>
            <a:r>
              <a:rPr lang="el-GR" sz="2800" dirty="0" smtClean="0"/>
              <a:t> και η </a:t>
            </a:r>
            <a:r>
              <a:rPr lang="en-US" sz="2800" dirty="0" smtClean="0"/>
              <a:t>Jane El</a:t>
            </a:r>
            <a:r>
              <a:rPr lang="el-GR" sz="2800" dirty="0" err="1" smtClean="0"/>
              <a:t>len</a:t>
            </a:r>
            <a:r>
              <a:rPr lang="el-GR" sz="2800" dirty="0" smtClean="0"/>
              <a:t> </a:t>
            </a:r>
            <a:r>
              <a:rPr lang="el-GR" sz="2800" dirty="0" err="1" smtClean="0"/>
              <a:t>Har</a:t>
            </a:r>
            <a:r>
              <a:rPr lang="en-US" sz="2800" dirty="0" smtClean="0"/>
              <a:t>r</a:t>
            </a:r>
            <a:r>
              <a:rPr lang="el-GR" sz="2800" dirty="0" err="1" smtClean="0"/>
              <a:t>ison</a:t>
            </a:r>
            <a:r>
              <a:rPr lang="el-GR" sz="2800" dirty="0" smtClean="0"/>
              <a:t>, που επιχείρησαν να ερμηνεύσουν την αρχαία τραγωδία ως τελετουργία του ενιαυτού δαίμονα, από το τέλος του 19ου αιώνα.</a:t>
            </a:r>
          </a:p>
          <a:p>
            <a:r>
              <a:rPr lang="en-US" sz="2800" dirty="0" smtClean="0"/>
              <a:t>Durkheim (</a:t>
            </a:r>
            <a:r>
              <a:rPr lang="el-GR" sz="2800" dirty="0" smtClean="0"/>
              <a:t>κοινωνιολόγος)</a:t>
            </a:r>
            <a:r>
              <a:rPr lang="en-US" sz="2800" dirty="0" smtClean="0"/>
              <a:t>, Van </a:t>
            </a:r>
            <a:r>
              <a:rPr lang="en-US" sz="2800" dirty="0" err="1" smtClean="0"/>
              <a:t>Gennep</a:t>
            </a:r>
            <a:r>
              <a:rPr lang="el-GR" sz="2800" dirty="0" smtClean="0"/>
              <a:t> (ανθρωπολόγος), </a:t>
            </a:r>
            <a:r>
              <a:rPr lang="en-US" sz="2800" dirty="0" err="1" smtClean="0"/>
              <a:t>Mauss</a:t>
            </a:r>
            <a:r>
              <a:rPr lang="el-GR" sz="2800" dirty="0" smtClean="0"/>
              <a:t> (κοινωνιολόγος): Μελέτη των τελετουργιών.</a:t>
            </a:r>
            <a:endParaRPr lang="en-US" sz="2800" dirty="0" smtClean="0"/>
          </a:p>
          <a:p>
            <a:r>
              <a:rPr lang="en-US" sz="2800" dirty="0" smtClean="0"/>
              <a:t>Walter </a:t>
            </a:r>
            <a:r>
              <a:rPr lang="en-US" sz="2800" dirty="0" err="1" smtClean="0"/>
              <a:t>Burkert</a:t>
            </a:r>
            <a:r>
              <a:rPr lang="el-GR" sz="2800" dirty="0" smtClean="0"/>
              <a:t> και </a:t>
            </a:r>
            <a:r>
              <a:rPr lang="en-US" sz="2800" dirty="0" smtClean="0"/>
              <a:t>René Girard:</a:t>
            </a:r>
            <a:r>
              <a:rPr lang="el-GR" sz="2800" dirty="0" smtClean="0"/>
              <a:t> θεωρίες για τη θυσία, τον αποδιοπομπαίο τράγο και τη βία στην κοινότητα.</a:t>
            </a:r>
          </a:p>
          <a:p>
            <a:r>
              <a:rPr lang="el-GR" sz="2800" dirty="0" smtClean="0"/>
              <a:t>Ψυχολογικές προσεγγίσεις: οι «αριστοτέλειοι» έλεος και φόβος, η πλατωνική απόρριψη της ποίησης</a:t>
            </a:r>
          </a:p>
          <a:p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411471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 smtClean="0"/>
              <a:t>Σύγχρονες κριτικές προσεγγίσεις της αρχαίας ελληνικής τραγωδίας ΙΙΙ</a:t>
            </a:r>
            <a:endParaRPr lang="el-GR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200" dirty="0" smtClean="0"/>
              <a:t>Ο </a:t>
            </a:r>
            <a:r>
              <a:rPr lang="en-US" sz="2200" dirty="0" smtClean="0"/>
              <a:t>Louis </a:t>
            </a:r>
            <a:r>
              <a:rPr lang="en-US" sz="2200" dirty="0" err="1" smtClean="0"/>
              <a:t>Gernet</a:t>
            </a:r>
            <a:r>
              <a:rPr lang="el-GR" sz="2200" dirty="0" smtClean="0"/>
              <a:t> (ανθρωπολόγος) συνεργάστηκε με τους </a:t>
            </a:r>
            <a:r>
              <a:rPr lang="en-US" sz="2200" dirty="0" smtClean="0"/>
              <a:t>Durkheim </a:t>
            </a:r>
            <a:r>
              <a:rPr lang="el-GR" sz="2200" dirty="0" smtClean="0"/>
              <a:t>και </a:t>
            </a:r>
            <a:r>
              <a:rPr lang="en-US" sz="2200" dirty="0" err="1" smtClean="0"/>
              <a:t>Mauss</a:t>
            </a:r>
            <a:r>
              <a:rPr lang="en-US" sz="2200" dirty="0" smtClean="0"/>
              <a:t> </a:t>
            </a:r>
            <a:r>
              <a:rPr lang="el-GR" sz="2200" dirty="0" smtClean="0"/>
              <a:t>(κοινωνιολόγους). </a:t>
            </a:r>
            <a:endParaRPr lang="en-US" sz="2200" dirty="0" smtClean="0"/>
          </a:p>
          <a:p>
            <a:r>
              <a:rPr lang="el-GR" sz="2200" dirty="0" smtClean="0"/>
              <a:t>Σε αυτούς στηρίχθηκε ο </a:t>
            </a:r>
            <a:r>
              <a:rPr lang="en-US" sz="2200" b="1" dirty="0" smtClean="0"/>
              <a:t>Jean Pierre </a:t>
            </a:r>
            <a:r>
              <a:rPr lang="en-US" sz="2200" b="1" dirty="0" err="1" smtClean="0"/>
              <a:t>Vernant</a:t>
            </a:r>
            <a:r>
              <a:rPr lang="el-GR" sz="2200" dirty="0" smtClean="0"/>
              <a:t>:</a:t>
            </a:r>
          </a:p>
          <a:p>
            <a:pPr marL="0" indent="0">
              <a:buNone/>
            </a:pPr>
            <a:r>
              <a:rPr lang="el-GR" sz="2200" dirty="0" smtClean="0"/>
              <a:t>Στο έργο του συνυπάρχουν στοιχεία κοινωνιολογίας, γλωσσολογίας, πολιτισμικών σπουδών, νομικής επιστήμης, δομικής ανθρωπολογίας. </a:t>
            </a:r>
            <a:endParaRPr lang="el-GR" sz="2200" dirty="0"/>
          </a:p>
          <a:p>
            <a:pPr marL="0" indent="0">
              <a:buNone/>
            </a:pPr>
            <a:r>
              <a:rPr lang="el-GR" sz="2200" dirty="0" smtClean="0"/>
              <a:t>Το έργο του </a:t>
            </a:r>
            <a:r>
              <a:rPr lang="en-US" sz="2200" dirty="0" err="1" smtClean="0"/>
              <a:t>Vernant</a:t>
            </a:r>
            <a:r>
              <a:rPr lang="en-US" sz="2200" dirty="0" smtClean="0"/>
              <a:t> </a:t>
            </a:r>
            <a:r>
              <a:rPr lang="el-GR" sz="2200" dirty="0" smtClean="0"/>
              <a:t>χαρτογραφεί πολλές περιοχές του αρχαίου ελληνικού πολιτισμού: κοινωνικούς θεσμούς, ιστορία της διανόησης, ιδεολογικά μορφώματα, λειτουργία και σημασία του μύθου. </a:t>
            </a:r>
          </a:p>
          <a:p>
            <a:pPr marL="0" indent="0">
              <a:buNone/>
            </a:pPr>
            <a:r>
              <a:rPr lang="el-GR" sz="2200" dirty="0" smtClean="0"/>
              <a:t>Στόχος του είναι να συνεκτιμήσει τρεις άμεσα συναρτημένες μεταξύ τους ιστορικές πλευρές της τραγωδίας: </a:t>
            </a:r>
          </a:p>
          <a:p>
            <a:pPr marL="457200" indent="-457200">
              <a:buAutoNum type="arabicParenBoth"/>
            </a:pPr>
            <a:r>
              <a:rPr lang="el-GR" sz="2200" dirty="0" smtClean="0"/>
              <a:t>η τραγωδία ως θεσμός της δημοκρατικής πόλης </a:t>
            </a:r>
          </a:p>
          <a:p>
            <a:pPr marL="0" indent="0">
              <a:buNone/>
            </a:pPr>
            <a:r>
              <a:rPr lang="el-GR" sz="2200" dirty="0" smtClean="0"/>
              <a:t>(2) η τραγωδία ως ιδιαίτερο νέο είδος αισθητικής δημιουργίας </a:t>
            </a:r>
          </a:p>
          <a:p>
            <a:pPr marL="0" indent="0">
              <a:buNone/>
            </a:pPr>
            <a:r>
              <a:rPr lang="el-GR" sz="2200" dirty="0" smtClean="0"/>
              <a:t>(3) αναφορές της τραγωδίας σε μια νέα αντίληψη του εαυτού. </a:t>
            </a:r>
            <a:endParaRPr lang="el-GR" sz="2200" dirty="0"/>
          </a:p>
        </p:txBody>
      </p:sp>
    </p:spTree>
    <p:extLst>
      <p:ext uri="{BB962C8B-B14F-4D97-AF65-F5344CB8AC3E}">
        <p14:creationId xmlns:p14="http://schemas.microsoft.com/office/powerpoint/2010/main" val="1763797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26876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Σύγχρονες κριτικές προσεγγίσεις της αρχαίας ελληνικής τραγωδίας </a:t>
            </a:r>
            <a:r>
              <a:rPr lang="el-GR" b="1" dirty="0" smtClean="0"/>
              <a:t>Ι</a:t>
            </a:r>
            <a:r>
              <a:rPr lang="en-US" b="1" dirty="0" smtClean="0"/>
              <a:t>V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l-GR" b="1" dirty="0" smtClean="0"/>
          </a:p>
          <a:p>
            <a:pPr marL="0" indent="0" algn="ctr">
              <a:buNone/>
            </a:pPr>
            <a:r>
              <a:rPr lang="el-GR" b="1" dirty="0" smtClean="0"/>
              <a:t>Θεωρητικές προσεγγίσεις της σκηνικής τέχνης και της παράστασης</a:t>
            </a:r>
          </a:p>
          <a:p>
            <a:pPr marL="0" indent="0">
              <a:buNone/>
            </a:pPr>
            <a:endParaRPr lang="el-GR" b="1" dirty="0" smtClean="0"/>
          </a:p>
          <a:p>
            <a:pPr marL="0" indent="0">
              <a:buNone/>
            </a:pPr>
            <a:r>
              <a:rPr lang="el-GR" sz="3400" dirty="0" smtClean="0"/>
              <a:t>Οι αρχαίες ελληνικές τραγωδίες είναι θεατρικά κείμενα δημιουργήθηκαν για να παρασταθούν.</a:t>
            </a:r>
          </a:p>
          <a:p>
            <a:pPr marL="0" indent="0">
              <a:buNone/>
            </a:pPr>
            <a:r>
              <a:rPr lang="el-GR" sz="3400" dirty="0" smtClean="0"/>
              <a:t>Προβλήματα και δυσκολίες:</a:t>
            </a:r>
          </a:p>
          <a:p>
            <a:pPr marL="0" indent="0">
              <a:buNone/>
            </a:pPr>
            <a:r>
              <a:rPr lang="el-GR" sz="3400" dirty="0" smtClean="0"/>
              <a:t>1 Τα κείμενα δεν έχουν σκηνικές οδηγίες</a:t>
            </a:r>
          </a:p>
          <a:p>
            <a:pPr marL="0" indent="0">
              <a:buNone/>
            </a:pPr>
            <a:r>
              <a:rPr lang="el-GR" sz="3400" dirty="0" smtClean="0"/>
              <a:t>2 Οι γνώσεις μας για τις τεχνικές δυνατότητες είναι περιορισμένες</a:t>
            </a:r>
          </a:p>
          <a:p>
            <a:pPr marL="0" indent="0">
              <a:buNone/>
            </a:pPr>
            <a:r>
              <a:rPr lang="el-GR" sz="3400" dirty="0" smtClean="0"/>
              <a:t>3 Έχουμε μαρτυρίες για τα κοστούμια έμμεσες, από αγγειογραφίες ή κείμενα κι όχι με σκοπό να μας πληροφορήσουν</a:t>
            </a:r>
          </a:p>
          <a:p>
            <a:pPr marL="0" indent="0">
              <a:buNone/>
            </a:pPr>
            <a:r>
              <a:rPr lang="el-GR" sz="3400" dirty="0" smtClean="0"/>
              <a:t>4 Για τη μουσική και την όρχηση δεν υπάρχει καμία πληροφορία</a:t>
            </a:r>
          </a:p>
          <a:p>
            <a:pPr marL="0" indent="0">
              <a:buNone/>
            </a:pPr>
            <a:r>
              <a:rPr lang="el-GR" sz="3400" dirty="0" smtClean="0"/>
              <a:t>5 Δεν γνωρίζουμε κάτι για τις αντιδράσεις του κοινού</a:t>
            </a:r>
          </a:p>
          <a:p>
            <a:pPr marL="0" indent="0">
              <a:buNone/>
            </a:pPr>
            <a:r>
              <a:rPr lang="el-GR" sz="3400" dirty="0" smtClean="0"/>
              <a:t>6 Δεν έχουμε αρκετή γνώση για το πώς τελικά οργανωνόταν η παράσταση</a:t>
            </a:r>
            <a:endParaRPr lang="el-GR" sz="3400" dirty="0"/>
          </a:p>
        </p:txBody>
      </p:sp>
    </p:spTree>
    <p:extLst>
      <p:ext uri="{BB962C8B-B14F-4D97-AF65-F5344CB8AC3E}">
        <p14:creationId xmlns:p14="http://schemas.microsoft.com/office/powerpoint/2010/main" val="849937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Σύγχρονες κριτικές προσεγγίσεις της αρχαίας ελληνικής τραγωδίας </a:t>
            </a:r>
            <a:r>
              <a:rPr lang="en-US" b="1" dirty="0"/>
              <a:t>V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l-GR" sz="2400" b="1" dirty="0" smtClean="0"/>
              <a:t>Ψυχανάλυση και αρχαία ελληνική τραγωδία</a:t>
            </a:r>
          </a:p>
          <a:p>
            <a:pPr marL="0" indent="0">
              <a:buNone/>
            </a:pPr>
            <a:r>
              <a:rPr lang="el-GR" sz="2400" dirty="0" smtClean="0"/>
              <a:t>Αν και την εποχή της διδασκαλίας των τραγωδιών δεν υπήρχε η επιστήμη της ψυχανάλυσης ωστόσο θα ήταν άσκοπο να την αγνοήσουμε. Δύο στοιχεία μας κάνουν να σταθούμε σε αυτήν: </a:t>
            </a:r>
          </a:p>
          <a:p>
            <a:pPr marL="0" indent="0">
              <a:buNone/>
            </a:pPr>
            <a:r>
              <a:rPr lang="el-GR" sz="2400" dirty="0" smtClean="0"/>
              <a:t>1 Η τραγωδία συγκινεί, φέρει δηλαδή μια παράξενη συναισθηματική φόρτιση, οπότε με έναν τρόπο μας κάνει να σκεφτούμε με όρους ψυχολογικούς. </a:t>
            </a:r>
          </a:p>
          <a:p>
            <a:pPr marL="0" indent="0">
              <a:buNone/>
            </a:pPr>
            <a:r>
              <a:rPr lang="el-GR" sz="2400" dirty="0" smtClean="0"/>
              <a:t>2 Τα ίδια τα έργα παρουσιάζουν ήρωες που υφίστανται ψυχολογικές μεταπτώσεις.</a:t>
            </a:r>
          </a:p>
          <a:p>
            <a:pPr marL="0" indent="0" algn="ctr">
              <a:buNone/>
            </a:pPr>
            <a:r>
              <a:rPr lang="el-GR" sz="2400" b="1" dirty="0" smtClean="0"/>
              <a:t>Ιστορία και πολιτική των αναγνώσεων</a:t>
            </a:r>
          </a:p>
          <a:p>
            <a:pPr marL="0" indent="0">
              <a:buNone/>
            </a:pPr>
            <a:r>
              <a:rPr lang="el-GR" sz="2400" dirty="0" smtClean="0"/>
              <a:t>Η δημόσια ρητορική της τραγωδίας λειτουργεί με σύνθετους τρόπους. Για να κατανοηθεί ένα τόσο πολύπλοκο, </a:t>
            </a:r>
            <a:r>
              <a:rPr lang="el-GR" sz="2400" dirty="0" err="1" smtClean="0"/>
              <a:t>πολυεπίπεδο</a:t>
            </a:r>
            <a:r>
              <a:rPr lang="el-GR" sz="2400" dirty="0" smtClean="0"/>
              <a:t>, πολιτιστικό γεγονός είναι απαραίτητο να υπάρξουν διαφορετικές προσεγγίσεις.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65707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1055</Words>
  <Application>Microsoft Office PowerPoint</Application>
  <PresentationFormat>On-screen Show (4:3)</PresentationFormat>
  <Paragraphs>96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Σημαντικές παραστάσεις αρχαίας ελληνικής τραγωδίας στα σύγχρονα χρόνια I </vt:lpstr>
      <vt:lpstr>Σημαντικές παραστάσεις αρχαίας ελληνικής τραγωδίας στα σύγχρονα χρόνια II </vt:lpstr>
      <vt:lpstr>Φεστιβάλ στην Ευρώπη</vt:lpstr>
      <vt:lpstr>Λογοκεντρισμός – Παράσταση/ όψη</vt:lpstr>
      <vt:lpstr>Σύγχρονες κριτικές προσεγγίσεις της αρχαίας ελληνικής τραγωδίας Ι</vt:lpstr>
      <vt:lpstr>Σύγχρονες κριτικές προσεγγίσεις της αρχαίας ελληνικής τραγωδίας ΙΙ</vt:lpstr>
      <vt:lpstr>Σύγχρονες κριτικές προσεγγίσεις της αρχαίας ελληνικής τραγωδίας ΙΙΙ</vt:lpstr>
      <vt:lpstr>Σύγχρονες κριτικές προσεγγίσεις της αρχαίας ελληνικής τραγωδίας ΙV</vt:lpstr>
      <vt:lpstr>Σύγχρονες κριτικές προσεγγίσεις της αρχαίας ελληνικής τραγωδίας V</vt:lpstr>
      <vt:lpstr>Μετά τον Μοντερνισμό 1965-1995</vt:lpstr>
      <vt:lpstr>Προσεγγίσεις 1965-1995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</dc:creator>
  <cp:lastModifiedBy>Natali</cp:lastModifiedBy>
  <cp:revision>41</cp:revision>
  <dcterms:created xsi:type="dcterms:W3CDTF">2018-11-07T18:30:00Z</dcterms:created>
  <dcterms:modified xsi:type="dcterms:W3CDTF">2019-01-15T10:55:40Z</dcterms:modified>
</cp:coreProperties>
</file>