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466" r:id="rId2"/>
    <p:sldId id="374" r:id="rId3"/>
    <p:sldId id="492" r:id="rId4"/>
    <p:sldId id="493" r:id="rId5"/>
    <p:sldId id="494" r:id="rId6"/>
    <p:sldId id="495" r:id="rId7"/>
    <p:sldId id="509" r:id="rId8"/>
    <p:sldId id="510" r:id="rId9"/>
    <p:sldId id="511" r:id="rId10"/>
    <p:sldId id="512" r:id="rId11"/>
    <p:sldId id="513" r:id="rId12"/>
    <p:sldId id="489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491" r:id="rId21"/>
    <p:sldId id="496" r:id="rId22"/>
    <p:sldId id="497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4660"/>
  </p:normalViewPr>
  <p:slideViewPr>
    <p:cSldViewPr>
      <p:cViewPr>
        <p:scale>
          <a:sx n="50" d="100"/>
          <a:sy n="50" d="100"/>
        </p:scale>
        <p:origin x="-200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B0262-7975-425F-89CF-675C5D7E4AA7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16B67-7D3A-4E9C-9E87-5D1E28AB2DB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6B67-7D3A-4E9C-9E87-5D1E28AB2DB9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F3EF06-841B-4441-90CB-23CE6C54D0D3}" type="datetimeFigureOut">
              <a:rPr lang="el-GR" smtClean="0"/>
              <a:pPr/>
              <a:t>5/11/2019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CD4144-A33A-400E-A04C-F01418326D5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071546"/>
            <a:ext cx="8858280" cy="1000132"/>
          </a:xfrm>
        </p:spPr>
        <p:txBody>
          <a:bodyPr>
            <a:normAutofit fontScale="90000"/>
          </a:bodyPr>
          <a:lstStyle/>
          <a:p>
            <a:r>
              <a:rPr lang="el-GR" sz="2200" cap="none" dirty="0" smtClean="0"/>
              <a:t/>
            </a:r>
            <a:br>
              <a:rPr lang="el-GR" sz="2200" cap="none" dirty="0" smtClean="0"/>
            </a:br>
            <a:r>
              <a:rPr lang="el-GR" sz="440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Αγροτική Οικονομική       </a:t>
            </a:r>
            <a:endParaRPr lang="el-GR" sz="4000" i="1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352588" y="5957848"/>
            <a:ext cx="4791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i="1" dirty="0" smtClean="0">
                <a:latin typeface="Calibri" pitchFamily="34" charset="0"/>
                <a:ea typeface="Times New Roman" pitchFamily="18" charset="0"/>
                <a:cs typeface="Verdana" pitchFamily="34" charset="0"/>
              </a:rPr>
              <a:t>Γρηγόρης Σπυράκης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 smtClean="0">
                <a:latin typeface="Calibri" pitchFamily="34" charset="0"/>
                <a:ea typeface="Times New Roman" pitchFamily="18" charset="0"/>
                <a:cs typeface="Verdana" pitchFamily="34" charset="0"/>
              </a:rPr>
              <a:t>MPA</a:t>
            </a:r>
            <a:r>
              <a:rPr lang="en-US" sz="2000" b="1" i="1" dirty="0" smtClean="0">
                <a:latin typeface="Calibri" pitchFamily="34" charset="0"/>
                <a:ea typeface="Times New Roman" pitchFamily="18" charset="0"/>
                <a:cs typeface="Verdana" pitchFamily="34" charset="0"/>
              </a:rPr>
              <a:t>, PhD</a:t>
            </a:r>
            <a:endParaRPr lang="el-GR" sz="2000" b="1" i="1" dirty="0" smtClean="0">
              <a:latin typeface="Calibri" pitchFamily="34" charset="0"/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626336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erdana" pitchFamily="34" charset="0"/>
              </a:rPr>
              <a:t>Τρίπολη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b="1" dirty="0" smtClean="0">
                <a:latin typeface="Calibri" pitchFamily="34" charset="0"/>
                <a:ea typeface="Times New Roman" pitchFamily="18" charset="0"/>
                <a:cs typeface="Verdana" pitchFamily="34" charset="0"/>
              </a:rPr>
              <a:t>Οκτώβριος 2019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- Εικόνα" descr="http://es.uop.gr/esmet/images/pelopas_vecto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://es.uop.gr/esmet/images/logo-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Course Ba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071810"/>
            <a:ext cx="6143668" cy="2928958"/>
          </a:xfrm>
          <a:prstGeom prst="rect">
            <a:avLst/>
          </a:prstGeom>
          <a:noFill/>
        </p:spPr>
      </p:pic>
      <p:sp>
        <p:nvSpPr>
          <p:cNvPr id="13" name="12 - TextBox"/>
          <p:cNvSpPr txBox="1"/>
          <p:nvPr/>
        </p:nvSpPr>
        <p:spPr>
          <a:xfrm>
            <a:off x="-32" y="2500306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Σκοποί και σημασία της κοστολόγησης των αγροτικών προϊόντων</a:t>
            </a:r>
            <a:endParaRPr lang="el-GR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7" grpId="0"/>
      <p:bldP spid="235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Πρωτεύοντες στόχοι της κοστολόγησης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Δευτερεύοντες στόχοι της κοστολόγησης</a:t>
            </a:r>
            <a:r>
              <a:rPr lang="el-GR" sz="2800" dirty="0" smtClean="0"/>
              <a:t>  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βελτίωση επιχειρηματικής ικανότητας παραγωγού</a:t>
            </a:r>
            <a:r>
              <a:rPr lang="el-GR" sz="2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όταν ο παραγωγός ασχολείται προσωπικά για την τήρηση των λογαριασμών τεχνικών και οικονομικών στοιχείων και τον υπολογισμό του κόστους παραγωγής, διαμορφώνει οικονομική σκέψη και βελτιώνεται η ικανότητα λήψης αποφάσεων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επομένως παρακινείται στην ανάπτυξη των επιχειρηματικών του ικανοτήτων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Πρωτεύοντες στόχοι της κοστολόγησης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Δευτερεύοντες στόχοι της κοστολόγησης</a:t>
            </a:r>
            <a:r>
              <a:rPr lang="el-GR" sz="2800" dirty="0" smtClean="0"/>
              <a:t>  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καλύτερη αξιοποίηση και εξοικονόμηση παραγωγικών συντελεστών</a:t>
            </a:r>
            <a:r>
              <a:rPr lang="el-GR" sz="2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όταν ο παραγωγός γνωρίζει τη σύνθεση του κόστους παραγωγής, υλοποιεί ορθολογικότερη χρήση των παραγωγικών συντελεστών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αποτέλεσμα αυτού η μείωση του κόστους παραγωγής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απελευθερώνεται ποσότητα παραγωγικών συντελεστών (πχ εργασία)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χρησιμοποίηση των πόρων που απελευθερώνονται σε άλλο παραγωγικό κλάδο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Δραστηριότητα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507209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altLang="en-US" sz="2800" b="1" dirty="0" smtClean="0">
              <a:solidFill>
                <a:srgbClr val="008000"/>
              </a:solidFill>
              <a:sym typeface="Liberation Sans" pitchFamily="2" charset="0"/>
            </a:endParaRPr>
          </a:p>
          <a:p>
            <a:pPr algn="ctr">
              <a:buNone/>
            </a:pPr>
            <a:r>
              <a:rPr lang="el-GR" altLang="en-US" sz="2800" b="1" dirty="0" smtClean="0">
                <a:solidFill>
                  <a:srgbClr val="008000"/>
                </a:solidFill>
                <a:sym typeface="Liberation Sans" pitchFamily="2" charset="0"/>
              </a:rPr>
              <a:t>Ανταγωνιστικότητα στο αγροτικό προϊόν</a:t>
            </a:r>
            <a:r>
              <a:rPr lang="en-US" altLang="el-GR" sz="2800" b="1" dirty="0" smtClean="0">
                <a:solidFill>
                  <a:srgbClr val="008000"/>
                </a:solidFill>
                <a:sym typeface="Liberation Sans" pitchFamily="2" charset="0"/>
              </a:rPr>
              <a:t>;</a:t>
            </a:r>
            <a:endParaRPr lang="el-GR" altLang="el-GR" sz="2800" b="1" dirty="0" smtClean="0">
              <a:solidFill>
                <a:srgbClr val="008000"/>
              </a:solidFill>
              <a:sym typeface="Liberation Sans" pitchFamily="2" charset="0"/>
            </a:endParaRPr>
          </a:p>
          <a:p>
            <a:pPr>
              <a:buNone/>
            </a:pPr>
            <a:endParaRPr lang="el-GR" altLang="en-US" sz="2800" dirty="0" smtClean="0">
              <a:solidFill>
                <a:srgbClr val="000000"/>
              </a:solidFill>
              <a:sym typeface="Liberation Sans" pitchFamily="2" charset="0"/>
            </a:endParaRPr>
          </a:p>
          <a:p>
            <a:pPr>
              <a:buNone/>
            </a:pPr>
            <a:r>
              <a:rPr lang="el-GR" altLang="en-US" sz="2800" dirty="0" smtClean="0">
                <a:solidFill>
                  <a:srgbClr val="000000"/>
                </a:solidFill>
                <a:sym typeface="Liberation Sans" pitchFamily="2" charset="0"/>
              </a:rPr>
              <a:t>Σκεφτείτε τρόπους βελτίωσης της ανταγωνιστικότητας ενός αγροτικού προϊόντος, φυτικής ή ζωικής παραγωγής</a:t>
            </a:r>
            <a:endParaRPr lang="el-GR" sz="2800" b="1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Στοιχεία του κόστους παραγωγής των αγροτικών προϊόντων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Μορφές παραγωγικών δαπανών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σταθερές δαπάνες</a:t>
            </a:r>
            <a:r>
              <a:rPr lang="el-GR" sz="2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είναι οι δαπάνες παραγωγής οι οποίες είναι ανεξάρτητες από την ποσότητα των παραγόμενων αγαθών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το ενοίκιο εδάφους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οι ετήσιες δαπάνες σταθερού κεφαλαίου (απόσβεση, συντήρηση, ασφάλιστρο και τόκος)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αμοιβές εργασίας μόνιμου προσωπικού (συμπεριλαμβάνεται η τεκμαρτή αμοιβή του παραγωγού και των μελών της οικογένειάς του)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Στοιχεία του κόστους παραγωγής των αγροτικών προϊόντων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Μορφές παραγωγικών δαπανών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μεταβλητές δαπάνες</a:t>
            </a:r>
            <a:r>
              <a:rPr lang="el-GR" sz="2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αμοιβές μη μόνιμου προσωπικού (ημερομίσθια)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αξία αναλωσίμων (λιπάσματα, σπόροι, φυτοφάρμακα, ζωοτροφές)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παρεχόμενες προς τρίτους υπηρεσίες (μεταφορικά, ζυγιστικά κλπ)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τόκοι μεταβλητού (κυκλοφοριακού) κεφαλαίου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Στοιχεία του κόστους παραγωγής των αγροτικών προϊόντων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Μορφές παραγωγικών δαπανών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καταβαλλόμενες δαπάνες</a:t>
            </a:r>
          </a:p>
          <a:p>
            <a:pPr>
              <a:buFont typeface="Wingdings" pitchFamily="2" charset="2"/>
              <a:buChar char="q"/>
            </a:pPr>
            <a:endParaRPr lang="el-GR" sz="2800" u="sng" dirty="0" smtClean="0"/>
          </a:p>
          <a:p>
            <a:pPr>
              <a:buFont typeface="Wingdings" pitchFamily="2" charset="2"/>
              <a:buChar char="q"/>
            </a:pPr>
            <a:r>
              <a:rPr lang="el-GR" sz="2800" u="sng" dirty="0" smtClean="0"/>
              <a:t> μη καταβαλλόμενες δαπάνες</a:t>
            </a:r>
            <a:r>
              <a:rPr lang="el-GR" sz="2800" dirty="0" smtClean="0"/>
              <a:t>: (αμοιβή εργασίας παραγωγού, ενοίκιο ιδιόκτητου κτήματος, τόκοι ιδίου κεφαλαίου)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Στοιχεία του κόστους παραγωγής των αγροτικών προϊόντων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Μορφές παραγωγικών δαπανών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χρηματικές δαπάνες</a:t>
            </a:r>
          </a:p>
          <a:p>
            <a:pPr>
              <a:buFont typeface="Wingdings" pitchFamily="2" charset="2"/>
              <a:buChar char="q"/>
            </a:pPr>
            <a:endParaRPr lang="el-GR" sz="2800" u="sng" dirty="0" smtClean="0"/>
          </a:p>
          <a:p>
            <a:pPr>
              <a:buFont typeface="Wingdings" pitchFamily="2" charset="2"/>
              <a:buChar char="q"/>
            </a:pPr>
            <a:r>
              <a:rPr lang="el-GR" sz="2800" u="sng" dirty="0" smtClean="0"/>
              <a:t> μη χρηματικές δαπάνες</a:t>
            </a:r>
            <a:r>
              <a:rPr lang="el-GR" sz="2800" dirty="0" smtClean="0"/>
              <a:t>: (εργατικά συλλογής ελαιοκάρπου σε είδος, δαπάνες σύνθλιψης ελαιοκάρπου - δικαίωμα)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Στοιχεία του κόστους παραγωγής των αγροτικών προϊόντων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Μορφές παραγωγικών δαπανών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παθητικές δαπάνες</a:t>
            </a:r>
            <a:r>
              <a:rPr lang="el-GR" sz="2800" dirty="0" smtClean="0"/>
              <a:t>: (χρηματικές και μη χρηματικές δαπάνες + αποσβέσεις)</a:t>
            </a:r>
          </a:p>
          <a:p>
            <a:pPr>
              <a:buFont typeface="Wingdings" pitchFamily="2" charset="2"/>
              <a:buChar char="q"/>
            </a:pPr>
            <a:endParaRPr lang="el-GR" sz="2800" u="sng" dirty="0" smtClean="0"/>
          </a:p>
          <a:p>
            <a:pPr>
              <a:buFont typeface="Wingdings" pitchFamily="2" charset="2"/>
              <a:buChar char="q"/>
            </a:pPr>
            <a:r>
              <a:rPr lang="el-GR" sz="2800" u="sng" dirty="0" smtClean="0"/>
              <a:t> μη παθητικές δαπάνες</a:t>
            </a:r>
            <a:r>
              <a:rPr lang="el-GR" sz="2800" dirty="0" smtClean="0"/>
              <a:t>: (τεκμαρτές δαπάνες)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Στοιχεία του κόστους παραγωγής των αγροτικών προϊόντων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Μορφές παραγωγικών δαπανών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αναλογικές δαπάνες</a:t>
            </a:r>
            <a:r>
              <a:rPr lang="el-GR" sz="2800" dirty="0" smtClean="0"/>
              <a:t>: (δαπάνες συγκομιδής)</a:t>
            </a:r>
          </a:p>
          <a:p>
            <a:pPr>
              <a:buFont typeface="Wingdings" pitchFamily="2" charset="2"/>
              <a:buChar char="q"/>
            </a:pPr>
            <a:endParaRPr lang="el-GR" sz="2800" u="sng" dirty="0" smtClean="0"/>
          </a:p>
          <a:p>
            <a:pPr>
              <a:buFont typeface="Wingdings" pitchFamily="2" charset="2"/>
              <a:buChar char="q"/>
            </a:pPr>
            <a:r>
              <a:rPr lang="el-GR" sz="2800" u="sng" dirty="0" smtClean="0"/>
              <a:t> αύξουσες δαπάνες</a:t>
            </a:r>
            <a:r>
              <a:rPr lang="el-GR" sz="2800" dirty="0" smtClean="0"/>
              <a:t>: (δαπάνες λίπανσης)</a:t>
            </a:r>
          </a:p>
          <a:p>
            <a:pPr>
              <a:buFont typeface="Wingdings" pitchFamily="2" charset="2"/>
              <a:buChar char="q"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φθίνουσες δαπάνες</a:t>
            </a:r>
            <a:r>
              <a:rPr lang="el-GR" sz="2800" dirty="0" smtClean="0"/>
              <a:t>: (μηχανικές καλλιεργητικές δαπάνες)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Άσκηση εφαρμογής</a:t>
            </a:r>
          </a:p>
        </p:txBody>
      </p:sp>
      <p:pic>
        <p:nvPicPr>
          <p:cNvPr id="1026" name="Picture 2" descr="C:\Users\GREG\Desktop\Νέος φάκελος (4)\20191104_203416.jpg"/>
          <p:cNvPicPr>
            <a:picLocks noChangeAspect="1" noChangeArrowheads="1"/>
          </p:cNvPicPr>
          <p:nvPr/>
        </p:nvPicPr>
        <p:blipFill>
          <a:blip r:embed="rId3" cstate="print"/>
          <a:srcRect l="30289" t="48228" r="29827" b="24306"/>
          <a:stretch>
            <a:fillRect/>
          </a:stretch>
        </p:blipFill>
        <p:spPr bwMode="auto">
          <a:xfrm>
            <a:off x="1428728" y="2714620"/>
            <a:ext cx="6500858" cy="3357586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-32" y="1500174"/>
            <a:ext cx="91440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Εντοπίστε δαπάνες για κάθε μία από τις εμφανιζόμενες στο κάτωθι σχήμα κατηγορίες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Πρωτεύοντες στόχοι της κοστολόγησης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0720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800" dirty="0" smtClean="0"/>
              <a:t>  Κοστολόγηση αγροτικών προϊόντων: </a:t>
            </a:r>
          </a:p>
          <a:p>
            <a:pPr>
              <a:buNone/>
            </a:pPr>
            <a:r>
              <a:rPr lang="el-GR" sz="2800" dirty="0" smtClean="0"/>
              <a:t>είναι η συστηματική διαδικασία του κόστους παραγωγής κάθε αγροτικού προϊόντος χωριστά</a:t>
            </a:r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Η διαδικασία της κοστολόγηση περιλαμβάνει δύο (2) στάδια: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το στάδιο συγκέντρωσης και καταγραφής των τεχνικών και οικονομικών στοιχείων  της παραγωγικής διαδικασίας ενός κλάδου παραγωγής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το στάδιο ταξινόμησης και επεξεργασίας των συγκεντρωθέντων στοιχείων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Τίτλος"/>
          <p:cNvSpPr>
            <a:spLocks noGrp="1"/>
          </p:cNvSpPr>
          <p:nvPr>
            <p:ph type="title"/>
          </p:nvPr>
        </p:nvSpPr>
        <p:spPr>
          <a:xfrm>
            <a:off x="0" y="558924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Ευχαριστώ !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0" y="69269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l-GR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l-GR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l-GR" sz="36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Αγροτική Οικονομική </a:t>
            </a:r>
          </a:p>
        </p:txBody>
      </p:sp>
      <p:pic>
        <p:nvPicPr>
          <p:cNvPr id="5" name="Picture 2" descr="Course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857364"/>
            <a:ext cx="6143668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Κριτήρια επίδοσης - επιδιώξεις: </a:t>
            </a:r>
          </a:p>
          <a:p>
            <a:endParaRPr lang="el-GR" dirty="0" smtClean="0"/>
          </a:p>
          <a:p>
            <a:pPr marL="550926" indent="-514350">
              <a:buNone/>
            </a:pPr>
            <a:r>
              <a:rPr lang="el-GR" dirty="0" smtClean="0"/>
              <a:t>Μέτρηση και βελτίωση της:</a:t>
            </a:r>
          </a:p>
          <a:p>
            <a:pPr marL="550926" indent="-514350">
              <a:buNone/>
            </a:pPr>
            <a:endParaRPr lang="el-GR" dirty="0" smtClean="0"/>
          </a:p>
          <a:p>
            <a:pPr marL="843534" lvl="1" indent="-514350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αποτελεσματικότητας</a:t>
            </a:r>
          </a:p>
          <a:p>
            <a:pPr marL="843534" lvl="1" indent="-514350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αποδοτικότητας</a:t>
            </a:r>
          </a:p>
          <a:p>
            <a:pPr marL="843534" lvl="1" indent="-514350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παραγωγικότητας</a:t>
            </a:r>
          </a:p>
          <a:p>
            <a:pPr marL="843534" lvl="1" indent="-514350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οικονομικότητας</a:t>
            </a:r>
          </a:p>
          <a:p>
            <a:pPr marL="843534" lvl="1" indent="-514350" algn="r">
              <a:buNone/>
            </a:pPr>
            <a:r>
              <a:rPr lang="el-GR" sz="1800" i="1" dirty="0" smtClean="0">
                <a:solidFill>
                  <a:schemeClr val="tx1"/>
                </a:solidFill>
              </a:rPr>
              <a:t>(Ν. 3230/2004)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Αποτελεσματικότητα (</a:t>
            </a:r>
            <a:r>
              <a:rPr lang="en-US" b="1" dirty="0" smtClean="0"/>
              <a:t>Effectiveness)</a:t>
            </a:r>
            <a:r>
              <a:rPr lang="el-GR" b="1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endParaRPr lang="el-GR" b="1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αφορά στον βαθμό στον οποίο οι φορείς επιτυγχάνουν τους στόχους τους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chemeClr val="tx1"/>
                </a:solidFill>
              </a:rPr>
              <a:t> είναι η επίτευξη συγκεκριμένων προκαθορισμένων στόχων,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chemeClr val="tx1"/>
                </a:solidFill>
              </a:rPr>
              <a:t> είναι ο βαθμός κατά τον οποίο η εκροή συμβάλει στην επίτευξη των τιθέμενων στόχων </a:t>
            </a:r>
          </a:p>
          <a:p>
            <a:pPr lvl="1" algn="r">
              <a:buNone/>
            </a:pPr>
            <a:r>
              <a:rPr lang="el-GR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 smtClean="0">
                <a:solidFill>
                  <a:schemeClr val="tx1"/>
                </a:solidFill>
              </a:rPr>
              <a:t>Wilson &amp; Game, 1998</a:t>
            </a:r>
            <a:r>
              <a:rPr lang="el-GR" sz="1800" i="1" dirty="0" smtClean="0">
                <a:solidFill>
                  <a:schemeClr val="tx1"/>
                </a:solidFill>
              </a:rPr>
              <a:t>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l-GR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l-GR" b="1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Αποδοτικότητα (</a:t>
            </a:r>
            <a:r>
              <a:rPr lang="el-GR" b="1" dirty="0" err="1" smtClean="0"/>
              <a:t>Efficiency</a:t>
            </a:r>
            <a:r>
              <a:rPr lang="el-GR" b="1" dirty="0" smtClean="0"/>
              <a:t>): </a:t>
            </a:r>
          </a:p>
          <a:p>
            <a:pPr lvl="1">
              <a:buFont typeface="Wingdings" pitchFamily="2" charset="2"/>
              <a:buChar char="q"/>
            </a:pPr>
            <a:endParaRPr lang="el-GR" b="1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αφορά στην εσωτερική λειτουργία των φορέων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chemeClr val="tx1"/>
                </a:solidFill>
              </a:rPr>
              <a:t> εκφράζει το μέγεθος του αποτελέσματος σε σχέση με τις θυσίες (κόστη) που απαιτούνται για την επίτευξη αυτού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chemeClr val="tx1"/>
                </a:solidFill>
              </a:rPr>
              <a:t> μετράται με δείκτες οι οποίοι έχουν ως αριθμητή το πραγματοποιηθέν αποτέλεσμα (εκροή) και ως παρανομαστή τα κόστη ή τις θυσίες που έλαβαν χώρα για την πραγματοποίηση του αποτελέσματος (εισροές)</a:t>
            </a:r>
          </a:p>
          <a:p>
            <a:pPr lvl="1">
              <a:buNone/>
            </a:pPr>
            <a:endParaRPr lang="el-GR" sz="2800" dirty="0" smtClean="0"/>
          </a:p>
          <a:p>
            <a:pPr>
              <a:buNone/>
            </a:pPr>
            <a:endParaRPr lang="el-GR" b="1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Παραγωγικότητα (</a:t>
            </a:r>
            <a:r>
              <a:rPr lang="en-US" b="1" dirty="0" smtClean="0"/>
              <a:t>Productivity)</a:t>
            </a:r>
            <a:r>
              <a:rPr lang="el-GR" b="1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endParaRPr lang="el-GR" b="1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αφορά στη σχέση μεταξύ παραχθέντων αγαθών (προϊόντων ή υπηρεσιών) και χρησιμοποιηθέντων παραγωγικών μέσων (φύση, εργασία, κεφαλαίο)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chemeClr val="tx1"/>
                </a:solidFill>
              </a:rPr>
              <a:t> μπορεί να μετρηθεί:</a:t>
            </a:r>
          </a:p>
          <a:p>
            <a:pPr lvl="2">
              <a:buFont typeface="Wingdings" pitchFamily="2" charset="2"/>
              <a:buChar char="q"/>
            </a:pPr>
            <a:r>
              <a:rPr lang="el-GR" dirty="0" smtClean="0">
                <a:solidFill>
                  <a:schemeClr val="tx1"/>
                </a:solidFill>
              </a:rPr>
              <a:t> σε σχέση με ένα συντελεστή (π.χ. πρώτες ύλες), ή</a:t>
            </a:r>
          </a:p>
          <a:p>
            <a:pPr lvl="2">
              <a:buFont typeface="Wingdings" pitchFamily="2" charset="2"/>
              <a:buChar char="q"/>
            </a:pPr>
            <a:r>
              <a:rPr lang="el-GR" dirty="0" smtClean="0">
                <a:solidFill>
                  <a:schemeClr val="tx1"/>
                </a:solidFill>
              </a:rPr>
              <a:t> με περισσότερους (εργασία, πρώτες ύλες, χρ. πόροι)</a:t>
            </a:r>
          </a:p>
          <a:p>
            <a:pPr lvl="2">
              <a:buFont typeface="Wingdings" pitchFamily="2" charset="2"/>
              <a:buChar char="q"/>
            </a:pPr>
            <a:r>
              <a:rPr lang="el-GR" dirty="0" smtClean="0">
                <a:solidFill>
                  <a:schemeClr val="tx1"/>
                </a:solidFill>
              </a:rPr>
              <a:t> επίσης μπορεί να μετρηθεί για το σύνολο ενός παραγωγικού κλάδου ή μιας χώρας</a:t>
            </a:r>
          </a:p>
          <a:p>
            <a:pPr lvl="2">
              <a:buFont typeface="Wingdings" pitchFamily="2" charset="2"/>
              <a:buChar char="q"/>
            </a:pPr>
            <a:r>
              <a:rPr lang="el-GR" dirty="0" smtClean="0">
                <a:solidFill>
                  <a:schemeClr val="tx1"/>
                </a:solidFill>
              </a:rPr>
              <a:t> μετρά ποσότητες</a:t>
            </a:r>
          </a:p>
          <a:p>
            <a:pPr>
              <a:buNone/>
            </a:pPr>
            <a:endParaRPr lang="el-GR" b="1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Παραγωγικότητα (</a:t>
            </a:r>
            <a:r>
              <a:rPr lang="en-US" b="1" dirty="0" smtClean="0"/>
              <a:t>Productivity)</a:t>
            </a:r>
            <a:r>
              <a:rPr lang="el-GR" b="1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endParaRPr lang="el-GR" b="1" dirty="0" smtClean="0"/>
          </a:p>
          <a:p>
            <a:pPr lvl="1">
              <a:buNone/>
            </a:pPr>
            <a:r>
              <a:rPr lang="el-GR" dirty="0" smtClean="0">
                <a:solidFill>
                  <a:schemeClr val="tx1"/>
                </a:solidFill>
              </a:rPr>
              <a:t>παραγωγικότητα = παραγόμενο προϊόν - υπηρεσία / χρησιμοποιούμενες εισροές </a:t>
            </a:r>
          </a:p>
          <a:p>
            <a:pPr lvl="1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l-GR" u="sng" dirty="0" smtClean="0">
                <a:solidFill>
                  <a:schemeClr val="tx1"/>
                </a:solidFill>
              </a:rPr>
              <a:t>διατηρώντας σταθερή την ποιότητα του προϊόντος</a:t>
            </a:r>
          </a:p>
          <a:p>
            <a:pPr lvl="1">
              <a:buNone/>
            </a:pPr>
            <a:endParaRPr lang="el-GR" u="sng" dirty="0" smtClean="0">
              <a:solidFill>
                <a:schemeClr val="tx1"/>
              </a:solidFill>
            </a:endParaRPr>
          </a:p>
          <a:p>
            <a:pPr lvl="1" algn="r">
              <a:buNone/>
            </a:pPr>
            <a:r>
              <a:rPr lang="el-GR" sz="2000" i="1" u="sng" dirty="0" smtClean="0">
                <a:solidFill>
                  <a:schemeClr val="tx1"/>
                </a:solidFill>
              </a:rPr>
              <a:t>(</a:t>
            </a:r>
            <a:r>
              <a:rPr lang="en-US" sz="1800" i="1" u="sng" dirty="0" err="1" smtClean="0">
                <a:solidFill>
                  <a:schemeClr val="tx1"/>
                </a:solidFill>
              </a:rPr>
              <a:t>Grönroos</a:t>
            </a:r>
            <a:r>
              <a:rPr lang="en-US" sz="1800" i="1" u="sng" dirty="0" smtClean="0">
                <a:solidFill>
                  <a:schemeClr val="tx1"/>
                </a:solidFill>
              </a:rPr>
              <a:t>, 2001</a:t>
            </a:r>
            <a:r>
              <a:rPr lang="el-GR" sz="2000" i="1" u="sng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Οικονομικότητα (</a:t>
            </a:r>
            <a:r>
              <a:rPr lang="en-US" b="1" dirty="0" err="1" smtClean="0"/>
              <a:t>Economicity</a:t>
            </a:r>
            <a:r>
              <a:rPr lang="en-US" b="1" dirty="0" smtClean="0"/>
              <a:t>)</a:t>
            </a:r>
            <a:r>
              <a:rPr lang="el-GR" b="1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endParaRPr lang="el-GR" b="1" dirty="0" smtClean="0"/>
          </a:p>
          <a:p>
            <a:pPr>
              <a:buNone/>
            </a:pPr>
            <a:r>
              <a:rPr lang="el-GR" dirty="0" smtClean="0"/>
              <a:t>	Οικονομικότητα είναι ο βαθμός εκπλήρωσης της βασικής οικονομικής αρχής:</a:t>
            </a:r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b="1" dirty="0" smtClean="0"/>
              <a:t>	</a:t>
            </a:r>
            <a:r>
              <a:rPr lang="en-US" b="1" dirty="0" smtClean="0"/>
              <a:t>“</a:t>
            </a:r>
            <a:r>
              <a:rPr lang="el-GR" b="1" dirty="0" smtClean="0"/>
              <a:t>η</a:t>
            </a:r>
            <a:r>
              <a:rPr lang="en-US" b="1" dirty="0" smtClean="0"/>
              <a:t> </a:t>
            </a:r>
            <a:r>
              <a:rPr lang="el-GR" b="1" dirty="0" smtClean="0"/>
              <a:t>επίτευξη του άριστου δυνατού αποτελέσματος με τη λιγότερη δυνατή θυσία</a:t>
            </a:r>
            <a:r>
              <a:rPr lang="en-US" b="1" dirty="0" smtClean="0"/>
              <a:t>”</a:t>
            </a:r>
            <a:endParaRPr lang="el-GR" dirty="0" smtClean="0"/>
          </a:p>
          <a:p>
            <a:pPr lvl="1">
              <a:buNone/>
            </a:pPr>
            <a:endParaRPr lang="el-GR" b="1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Οικονομικότητα (</a:t>
            </a:r>
            <a:r>
              <a:rPr lang="en-US" b="1" dirty="0" err="1" smtClean="0"/>
              <a:t>Economicity</a:t>
            </a:r>
            <a:r>
              <a:rPr lang="en-US" b="1" dirty="0" smtClean="0"/>
              <a:t>)</a:t>
            </a:r>
            <a:r>
              <a:rPr lang="el-GR" b="1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endParaRPr lang="el-GR" b="1" dirty="0" smtClean="0"/>
          </a:p>
          <a:p>
            <a:pPr>
              <a:buNone/>
            </a:pPr>
            <a:r>
              <a:rPr lang="el-GR" dirty="0" smtClean="0"/>
              <a:t>	 Για τον προσδιορισμό της οικονομικότητας απαιτούνται:</a:t>
            </a:r>
          </a:p>
          <a:p>
            <a:pPr lvl="1">
              <a:buFont typeface="Wingdings" pitchFamily="2" charset="2"/>
              <a:buChar char="q"/>
            </a:pPr>
            <a:r>
              <a:rPr lang="el-GR" sz="2800" dirty="0" smtClean="0">
                <a:solidFill>
                  <a:schemeClr val="tx1"/>
                </a:solidFill>
              </a:rPr>
              <a:t> ο υπολογισμός του άριστου δυνατού αποτελέσματος,</a:t>
            </a:r>
          </a:p>
          <a:p>
            <a:pPr lvl="1">
              <a:buFont typeface="Wingdings" pitchFamily="2" charset="2"/>
              <a:buChar char="q"/>
            </a:pPr>
            <a:r>
              <a:rPr lang="el-GR" sz="2800" dirty="0" smtClean="0">
                <a:solidFill>
                  <a:schemeClr val="tx1"/>
                </a:solidFill>
              </a:rPr>
              <a:t> ο υπολογισμός της μικρότερης δυνατής θυσίας και </a:t>
            </a:r>
          </a:p>
          <a:p>
            <a:pPr lvl="1">
              <a:buFont typeface="Wingdings" pitchFamily="2" charset="2"/>
              <a:buChar char="q"/>
            </a:pPr>
            <a:r>
              <a:rPr lang="el-GR" sz="2800" dirty="0" smtClean="0">
                <a:solidFill>
                  <a:schemeClr val="tx1"/>
                </a:solidFill>
              </a:rPr>
              <a:t> η σύγκριση με τα αντίστοιχα μεγέθη που πραγματοποιεί η επιχείρηση ή ο οργανισμός, </a:t>
            </a:r>
          </a:p>
          <a:p>
            <a:pPr lvl="1">
              <a:buNone/>
            </a:pPr>
            <a:endParaRPr lang="el-GR" sz="28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για να συναχθεί το συμπέρασμα ως προς το βαθμό εκπλήρωσης της βασικής οικονομικής αρχής από την επιχείρηση ή τον οργανισμό.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00174"/>
            <a:ext cx="4500594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b="1" dirty="0" smtClean="0"/>
              <a:t>ΔΡΑΣΤΗΡΙΟΤΗΤΑ </a:t>
            </a:r>
            <a:endParaRPr lang="el-GR" sz="1400" dirty="0" smtClean="0"/>
          </a:p>
          <a:p>
            <a:pPr>
              <a:buNone/>
            </a:pPr>
            <a:r>
              <a:rPr lang="el-GR" sz="1400" b="1" dirty="0" smtClean="0"/>
              <a:t> </a:t>
            </a:r>
            <a:r>
              <a:rPr lang="el-GR" sz="1400" dirty="0" smtClean="0"/>
              <a:t>Παρατηρήστε προσεκτικά την παρακάτω εικόνα.</a:t>
            </a:r>
          </a:p>
          <a:p>
            <a:pPr>
              <a:buNone/>
            </a:pPr>
            <a:r>
              <a:rPr lang="el-GR" sz="1400" dirty="0" smtClean="0"/>
              <a:t>Στη συνέχεια γράψτε ένα ελεύθερο σχόλιο 100 περίπου λέξεων  για ένα ζήτημα που κατά την άποψη σας σχετίζεται με την εικόνα.</a:t>
            </a:r>
          </a:p>
          <a:p>
            <a:pPr>
              <a:buNone/>
            </a:pPr>
            <a:r>
              <a:rPr lang="el-GR" sz="1400" dirty="0" smtClean="0"/>
              <a:t>Ξεκινήστε περιγράφοντας απλά αυτό που βλέπετε.</a:t>
            </a:r>
          </a:p>
          <a:p>
            <a:pPr>
              <a:buNone/>
            </a:pPr>
            <a:r>
              <a:rPr lang="el-GR" sz="1400" dirty="0" smtClean="0"/>
              <a:t>Γράψτε για τις εντυπώσεις και για τα αισθήματα που σας προκαλεί αυτή η εικόνα: ενδιαφέρον, έκπληξη, απορία, δυσαρέσκεια, ικανοποίηση, κλπ.</a:t>
            </a:r>
          </a:p>
          <a:p>
            <a:pPr>
              <a:buNone/>
            </a:pPr>
            <a:r>
              <a:rPr lang="el-GR" sz="1400" dirty="0" smtClean="0"/>
              <a:t>Σκεφτείτε το νόημα που μπορεί να έχει αυτή η εικόνα για εσάς προσωπικά και κάντε τη σύγκριση με το νόημα που μπορεί να έχει για κάποιους άλλους με διαφορετική άποψη.</a:t>
            </a:r>
          </a:p>
          <a:p>
            <a:pPr>
              <a:buNone/>
            </a:pPr>
            <a:r>
              <a:rPr lang="el-GR" sz="1400" dirty="0" smtClean="0"/>
              <a:t>Λέξεις που πρέπει να χρησιμοποιήσετε: τύχη, αβεβαιότητα, περιβάλλον, επιλογές, ιδέες, δείκτες, στόχοι μακροπρόθεσμοι, στόχοι βραχυπρόθεσμοι, καινοτόμες υπηρεσίες, συνέπειες, ενδιαφερόμενοι, εμπλεκόμενοι, υλοποίηση, αποτελέσματα, αποδοτικότητα, οικονομικότητα.</a:t>
            </a:r>
          </a:p>
          <a:p>
            <a:pPr algn="r">
              <a:buNone/>
            </a:pPr>
            <a:r>
              <a:rPr lang="el-GR" sz="1400" b="1" u="sng" dirty="0" smtClean="0"/>
              <a:t>Διοίκηση μέσω στόχων, ανάπτυξη, συντήρηση ή παρακμή;</a:t>
            </a:r>
            <a:endParaRPr lang="el-GR" sz="1400" dirty="0" smtClean="0"/>
          </a:p>
          <a:p>
            <a:pPr>
              <a:buNone/>
            </a:pPr>
            <a:endParaRPr lang="el-GR" sz="1400" dirty="0" smtClean="0">
              <a:solidFill>
                <a:schemeClr val="tx1"/>
              </a:solidFill>
            </a:endParaRPr>
          </a:p>
        </p:txBody>
      </p:sp>
      <p:pic>
        <p:nvPicPr>
          <p:cNvPr id="4" name="3 - Εικόνα" descr="Αποτέλεσμα εικόνας για δεικτες στοχω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49454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Ποιότητα, έννοια και διαστάσεις: </a:t>
            </a:r>
          </a:p>
          <a:p>
            <a:pPr lvl="1">
              <a:buFont typeface="Wingdings" pitchFamily="2" charset="2"/>
              <a:buChar char="q"/>
            </a:pPr>
            <a:endParaRPr lang="el-GR" b="1" dirty="0" smtClean="0"/>
          </a:p>
          <a:p>
            <a:pPr>
              <a:buNone/>
            </a:pPr>
            <a:r>
              <a:rPr lang="el-GR" dirty="0" smtClean="0"/>
              <a:t>	 Η ποιότητα εκφράζει το βαθμό στον οποίο ένα προϊόν ή υπηρεσία ανταποκρίνεται στις προκαθορισμένες προδιαγραφές – δημοσιευμένα πρότυπα με βάση το σχεδιασμό του.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Προκύπτουν δύο (2) διαστάσεις της ποιότητας:</a:t>
            </a:r>
          </a:p>
          <a:p>
            <a:pPr>
              <a:buNone/>
            </a:pPr>
            <a:endParaRPr lang="el-G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Πρωτεύοντες στόχοι της κοστολόγησης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Βασικοί σκοποί στους οποίους αποβλέπει η κοστολόγηση</a:t>
            </a:r>
            <a:r>
              <a:rPr lang="el-GR" sz="2800" dirty="0" smtClean="0"/>
              <a:t>  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πληροφόρηση αρμοδίων φορέων</a:t>
            </a:r>
            <a:r>
              <a:rPr lang="el-GR" sz="2800" dirty="0" smtClean="0"/>
              <a:t>: η γνώση του κόστους παραγωγής πληροφορεί τους φορείς για την οικονομική επιβάρυνση κάθε προϊόντος από το κτήμα του παραγωγού έως την διάθεσή του στην αγορά </a:t>
            </a:r>
          </a:p>
          <a:p>
            <a:pPr lvl="1">
              <a:buFont typeface="Wingdings" pitchFamily="2" charset="2"/>
              <a:buChar char="q"/>
            </a:pPr>
            <a:r>
              <a:rPr lang="el-GR" sz="2200" dirty="0" smtClean="0"/>
              <a:t> (φορείς: Υπ. Γεωργίας, κρατικοί οργανισμού – </a:t>
            </a:r>
            <a:r>
              <a:rPr lang="el-GR" sz="2200" dirty="0" err="1" smtClean="0"/>
              <a:t>οργ</a:t>
            </a:r>
            <a:r>
              <a:rPr lang="el-GR" sz="2200" dirty="0" smtClean="0"/>
              <a:t>. βάμβακος, </a:t>
            </a:r>
            <a:r>
              <a:rPr lang="el-GR" sz="2200" dirty="0" err="1" smtClean="0"/>
              <a:t>οργ</a:t>
            </a:r>
            <a:r>
              <a:rPr lang="el-GR" sz="2200" dirty="0" smtClean="0"/>
              <a:t>. καπνού κλπ – τράπεζες, εμπορικές εταιρείες, ενώσεις καταναλωτών κλπ).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Ποιότητα, έννοια και διαστάσεις: </a:t>
            </a:r>
          </a:p>
          <a:p>
            <a:pPr lvl="1">
              <a:buFont typeface="Wingdings" pitchFamily="2" charset="2"/>
              <a:buChar char="q"/>
            </a:pPr>
            <a:endParaRPr lang="el-GR" b="1" dirty="0" smtClean="0"/>
          </a:p>
          <a:p>
            <a:pPr>
              <a:buNone/>
            </a:pPr>
            <a:r>
              <a:rPr lang="el-GR" u="sng" dirty="0" smtClean="0"/>
              <a:t>Η </a:t>
            </a:r>
            <a:r>
              <a:rPr lang="el-GR" b="1" u="sng" dirty="0" smtClean="0"/>
              <a:t>εσωτερική</a:t>
            </a:r>
            <a:r>
              <a:rPr lang="el-GR" u="sng" dirty="0" smtClean="0"/>
              <a:t> διάσταση της ποιότητας</a:t>
            </a:r>
            <a:r>
              <a:rPr lang="el-GR" dirty="0" smtClean="0"/>
              <a:t>: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συνίσταται στην ανταπόκριση του προϊόντος ή της υπηρεσίας στις προκαθορισμένες προδιαγραφές,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δεν εκφράζει συνολικά τη διάσταση της ποιότητας,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δεν λαμβάνει υπόψη την αντιλαμβανόμενη ποιότητα.</a:t>
            </a:r>
          </a:p>
          <a:p>
            <a:pPr>
              <a:buNone/>
            </a:pPr>
            <a:endParaRPr lang="el-G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Ποιότητα, έννοια και διαστάσεις: </a:t>
            </a:r>
          </a:p>
          <a:p>
            <a:pPr lvl="1">
              <a:buFont typeface="Wingdings" pitchFamily="2" charset="2"/>
              <a:buChar char="q"/>
            </a:pPr>
            <a:endParaRPr lang="el-GR" b="1" dirty="0" smtClean="0"/>
          </a:p>
          <a:p>
            <a:pPr>
              <a:buNone/>
            </a:pPr>
            <a:r>
              <a:rPr lang="el-GR" u="sng" dirty="0" smtClean="0"/>
              <a:t>Η </a:t>
            </a:r>
            <a:r>
              <a:rPr lang="el-GR" b="1" u="sng" dirty="0" smtClean="0"/>
              <a:t>εξωτερική</a:t>
            </a:r>
            <a:r>
              <a:rPr lang="el-GR" u="sng" dirty="0" smtClean="0"/>
              <a:t> διάσταση της ποιότητας</a:t>
            </a:r>
            <a:r>
              <a:rPr lang="el-GR" dirty="0" smtClean="0"/>
              <a:t>: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εκφράζει το βαθμό στον οποίο το προϊόν ή η υπηρεσία ανταποκρίνεται στις προσδοκίες και την «επιθυμητή αξία» των πελατών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δίνει έμφαση στην αντιλαμβανόμενη από τους πελάτες ποιότητα,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δεν περιορίζεται μόνον στο προϊόν ή την υπηρεσία,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λαμβάνει υπόψη και τα στοιχεία εξυπηρέτησης των πελατών (υποστήριξη)</a:t>
            </a:r>
          </a:p>
          <a:p>
            <a:pPr>
              <a:buNone/>
            </a:pPr>
            <a:endParaRPr lang="el-G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Ποιότητα, έννοια και διαστάσεις: </a:t>
            </a:r>
          </a:p>
          <a:p>
            <a:pPr lvl="1">
              <a:buFont typeface="Wingdings" pitchFamily="2" charset="2"/>
              <a:buChar char="q"/>
            </a:pPr>
            <a:endParaRPr lang="el-GR" b="1" dirty="0" smtClean="0"/>
          </a:p>
          <a:p>
            <a:pPr>
              <a:buNone/>
            </a:pPr>
            <a:r>
              <a:rPr lang="el-GR" u="sng" dirty="0" smtClean="0"/>
              <a:t>Η </a:t>
            </a:r>
            <a:r>
              <a:rPr lang="el-GR" b="1" u="sng" dirty="0" smtClean="0"/>
              <a:t>εξωτερική</a:t>
            </a:r>
            <a:r>
              <a:rPr lang="el-GR" u="sng" dirty="0" smtClean="0"/>
              <a:t> διάσταση της ποιότητας</a:t>
            </a:r>
            <a:r>
              <a:rPr lang="el-GR" dirty="0" smtClean="0"/>
              <a:t>: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Παράδειγμα: 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Συγκρίνοντας δύο (2) ασφαλιστικά προγράμματα υγείας με τα ίδια ακριβώς χαρακτηριστικά, ποιοτικότερο θα θεωρήσουμε εκείνο που παρέχει πληρέστερη εξυπηρέτηση (στοιχείο διαφοροποίησης):</a:t>
            </a:r>
          </a:p>
          <a:p>
            <a:pPr>
              <a:buNone/>
            </a:pP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</a:rPr>
              <a:t>μεγαλύτερη συνέπεια στις υποσχέσεις,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</a:rPr>
              <a:t>άμεση απόδοση χρηματικής αποζημίωσης,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</a:rPr>
              <a:t>απόλυτη ανάλυση ποσών – χρεώσεων – αποζημιώσεων,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</a:rPr>
              <a:t>ευγένεια προσωπικού.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642942"/>
          </a:xfrm>
        </p:spPr>
        <p:txBody>
          <a:bodyPr>
            <a:normAutofit/>
          </a:bodyPr>
          <a:lstStyle/>
          <a:p>
            <a:pPr lvl="0" algn="ctr"/>
            <a:r>
              <a:rPr lang="el-GR" sz="32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Σύστημα διοίκησης μέσω στόχων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smtClean="0"/>
              <a:t> Ποιότητα, έννοια και διαστάσεις: </a:t>
            </a:r>
          </a:p>
          <a:p>
            <a:pPr>
              <a:buNone/>
            </a:pPr>
            <a:endParaRPr lang="el-GR" b="1" u="sng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>
              <a:buNone/>
            </a:pPr>
            <a:r>
              <a:rPr lang="el-GR" b="1" i="1" u="sng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Δραστηριότητα</a:t>
            </a:r>
          </a:p>
          <a:p>
            <a:pPr>
              <a:buNone/>
            </a:pPr>
            <a:endParaRPr lang="el-GR" b="1" i="1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  <a:p>
            <a:pPr>
              <a:buNone/>
            </a:pPr>
            <a:r>
              <a:rPr lang="el-GR" i="1" dirty="0" smtClean="0"/>
              <a:t>Πώς προσδιορίζεται η έννοια της ποιότητας ενός αγαθού από την πλευρά του αγοραστή (εξωτερική διάσταση) και πως από την πλευρά του παραγωγού/προμηθευτή (εσωτερική διάσταση) .</a:t>
            </a:r>
          </a:p>
          <a:p>
            <a:pPr>
              <a:buNone/>
            </a:pPr>
            <a:endParaRPr lang="el-GR" i="1" dirty="0" smtClean="0"/>
          </a:p>
          <a:p>
            <a:pPr>
              <a:buNone/>
            </a:pPr>
            <a:r>
              <a:rPr lang="el-GR" i="1" dirty="0" smtClean="0"/>
              <a:t>Δώστε από δύο παραδείγματα 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Πρωτεύοντες στόχοι της κοστολόγησης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Βασικοί σκοποί στους οποίους αποβλέπει η κοστολόγηση</a:t>
            </a:r>
            <a:r>
              <a:rPr lang="el-GR" sz="2800" dirty="0" smtClean="0"/>
              <a:t>  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αποδοτικότητα του προϊόντος για τον παραγωγό</a:t>
            </a:r>
            <a:r>
              <a:rPr lang="el-GR" sz="2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η σχέση τιμής πώλησης προϊόντος και κόστους παραγωγής συνιστά βασική παράμετρο διαπίστωσης κέρδους ή ζημίας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πληροφορεί τον παραγωγό για </a:t>
            </a:r>
            <a:r>
              <a:rPr lang="el-GR" dirty="0" smtClean="0"/>
              <a:t>τρ</a:t>
            </a:r>
            <a:r>
              <a:rPr lang="el-GR" dirty="0" smtClean="0"/>
              <a:t>ε</a:t>
            </a:r>
            <a:r>
              <a:rPr lang="el-GR" dirty="0" smtClean="0"/>
              <a:t>ις </a:t>
            </a:r>
            <a:r>
              <a:rPr lang="el-GR" dirty="0" smtClean="0"/>
              <a:t>μελλοντικές του αποφάσεις (τι, πόσο και πως θα παράγει)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Πρωτεύοντες στόχοι της κοστολόγησης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Βασικοί σκοποί στους οποίους αποβλέπει η κοστολόγηση</a:t>
            </a:r>
            <a:r>
              <a:rPr lang="el-GR" sz="2800" dirty="0" smtClean="0"/>
              <a:t>  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ανταγωνιστικότητα του προϊόντος</a:t>
            </a:r>
            <a:r>
              <a:rPr lang="el-GR" sz="2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επικράτηση έναντι των λοιπών προϊόντων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χαμηλό κόστος παραγωγής συνεπάγεται χαμηλότερη τελική τιμή, άρα ελκυστικότητα έναντι άλλων προϊόντων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η γνώση του κόστους παραγωγής συμβάλει στη διαμόρφωση του περιθωρίου κέρδους, και την πώληση του προϊόντος σε ανταγωνιστική τιμή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Πρωτεύοντες στόχοι της κοστολόγησης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Βασικοί σκοποί στους οποίους αποβλέπει η κοστολόγηση</a:t>
            </a:r>
            <a:r>
              <a:rPr lang="el-GR" sz="2800" dirty="0" smtClean="0"/>
              <a:t>  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διεύρυνση βελτιώσεων των κλάδων παραγωγής</a:t>
            </a:r>
            <a:r>
              <a:rPr lang="el-GR" sz="2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το κόστος παραγωγής ανά μονάδα προϊόντος συνιστά ένα σπουδαίο δείκτη </a:t>
            </a:r>
            <a:r>
              <a:rPr lang="el-GR" b="1" dirty="0" smtClean="0"/>
              <a:t>ανταγωνιστικότητας</a:t>
            </a:r>
            <a:r>
              <a:rPr lang="el-GR" dirty="0" smtClean="0"/>
              <a:t> και </a:t>
            </a:r>
            <a:r>
              <a:rPr lang="el-GR" b="1" dirty="0" smtClean="0"/>
              <a:t>οικονομικότητας</a:t>
            </a:r>
          </a:p>
          <a:p>
            <a:pPr lvl="1">
              <a:buFont typeface="Wingdings" pitchFamily="2" charset="2"/>
              <a:buChar char="q"/>
            </a:pPr>
            <a:r>
              <a:rPr lang="el-GR" b="1" dirty="0" smtClean="0"/>
              <a:t> </a:t>
            </a:r>
            <a:r>
              <a:rPr lang="el-GR" dirty="0" smtClean="0"/>
              <a:t>αν το κόστος παραγωγής είναι υψηλό σε σχέση με την τιμή πώλησης που επιτυγχάνεται, ο παραγωγός προβληματίζεται για τον τρόπο, την ποσότητα και το είδος που παράγει</a:t>
            </a:r>
          </a:p>
          <a:p>
            <a:pPr lvl="1">
              <a:buFont typeface="Wingdings" pitchFamily="2" charset="2"/>
              <a:buChar char="q"/>
            </a:pPr>
            <a:r>
              <a:rPr lang="el-GR" b="1" dirty="0" smtClean="0"/>
              <a:t> </a:t>
            </a:r>
            <a:r>
              <a:rPr lang="el-GR" dirty="0" smtClean="0"/>
              <a:t>πριν εγκαταλείψει τον κλάδο για να στραφεί σε άλλον εξετάζει τρόπους μείωσης του κόστους παραγωγής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Πρωτεύοντες στόχοι της κοστολόγησης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Βασικοί σκοποί στους οποίους αποβλέπει η κοστολόγηση</a:t>
            </a:r>
            <a:r>
              <a:rPr lang="el-GR" sz="2800" dirty="0" smtClean="0"/>
              <a:t>  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διεύρυνση βελτιώσεων των κλάδων παραγωγής</a:t>
            </a:r>
            <a:r>
              <a:rPr lang="el-GR" sz="2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διαφορετικά προσπαθεί να εντοπίσει σφάλματα στην παραγωγική διαδικασία του κλάδου παραγωγής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κατά τη διερεύνηση των σφαλμάτων εντοπίζονται μέθοδοι βελτίωσης στην παραγωγική δραστηριότητα του κλάδου, προκειμένου να μειωθεί το κόστος παραγωγής (εμπειρία άλλων παραγωγών, γνώσεις ειδικών επιστημόνων)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Πρωτεύοντες στόχοι της κοστολόγησης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Βασικοί σκοποί στους οποίους αποβλέπει η κοστολόγηση</a:t>
            </a:r>
            <a:r>
              <a:rPr lang="el-GR" sz="2800" dirty="0" smtClean="0"/>
              <a:t>  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διαμόρφωση αγροτικής πολιτικής</a:t>
            </a:r>
            <a:r>
              <a:rPr lang="el-GR" sz="2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η κοστολόγηση αποτελεί βασικό κριτήριο διαμόρφωσης της κρατικής αγροτικής πολιτικής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στήριξη των τιμών των αγροτικών προϊόντων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στήριξη του αγροτικού εισοδήματος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τόνωση του καταναλωτικού ενδιαφέροντος για εθνικά αγροτικά προϊόντα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ενθάρρυνση για αλλαγή καλλιέργειας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Πρωτεύοντες στόχοι της κοστολόγησης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u="sng" dirty="0" smtClean="0"/>
              <a:t>Δευτερεύοντες στόχοι της κοστολόγησης</a:t>
            </a:r>
            <a:r>
              <a:rPr lang="el-GR" sz="2800" dirty="0" smtClean="0"/>
              <a:t>  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Wingdings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βέλτιστη οργάνωση της γεωργικής εκμετάλλευσης</a:t>
            </a:r>
            <a:r>
              <a:rPr lang="el-GR" sz="2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επιλογή περισσότερο αποτελεσματικών κλάδων παραγωγής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 εξεύρεση της άριστης σύνθεσης των κλάδων παραγωγής της αγροτικής εκμετάλλευσης προς μεγέθυνση του οικονομικού αποτελέσματος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4937</TotalTime>
  <Words>1386</Words>
  <Application>Microsoft Office PowerPoint</Application>
  <PresentationFormat>Προβολή στην οθόνη (4:3)</PresentationFormat>
  <Paragraphs>266</Paragraphs>
  <Slides>33</Slides>
  <Notes>33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Ροή</vt:lpstr>
      <vt:lpstr>  Αγροτική Οικονομική       </vt:lpstr>
      <vt:lpstr>Πρωτεύοντες στόχοι της κοστολόγησης</vt:lpstr>
      <vt:lpstr>Πρωτεύοντες στόχοι της κοστολόγησης</vt:lpstr>
      <vt:lpstr>Πρωτεύοντες στόχοι της κοστολόγησης</vt:lpstr>
      <vt:lpstr>Πρωτεύοντες στόχοι της κοστολόγησης</vt:lpstr>
      <vt:lpstr>Πρωτεύοντες στόχοι της κοστολόγησης</vt:lpstr>
      <vt:lpstr>Πρωτεύοντες στόχοι της κοστολόγησης</vt:lpstr>
      <vt:lpstr>Πρωτεύοντες στόχοι της κοστολόγησης</vt:lpstr>
      <vt:lpstr>Πρωτεύοντες στόχοι της κοστολόγησης</vt:lpstr>
      <vt:lpstr>Πρωτεύοντες στόχοι της κοστολόγησης</vt:lpstr>
      <vt:lpstr>Πρωτεύοντες στόχοι της κοστολόγησης</vt:lpstr>
      <vt:lpstr>Δραστηριότητα</vt:lpstr>
      <vt:lpstr>Στοιχεία του κόστους παραγωγής των αγροτικών προϊόντων</vt:lpstr>
      <vt:lpstr>Στοιχεία του κόστους παραγωγής των αγροτικών προϊόντων</vt:lpstr>
      <vt:lpstr>Στοιχεία του κόστους παραγωγής των αγροτικών προϊόντων</vt:lpstr>
      <vt:lpstr>Στοιχεία του κόστους παραγωγής των αγροτικών προϊόντων</vt:lpstr>
      <vt:lpstr>Στοιχεία του κόστους παραγωγής των αγροτικών προϊόντων</vt:lpstr>
      <vt:lpstr>Στοιχεία του κόστους παραγωγής των αγροτικών προϊόντων</vt:lpstr>
      <vt:lpstr>Άσκηση εφαρμογής</vt:lpstr>
      <vt:lpstr>Ευχαριστώ !</vt:lpstr>
      <vt:lpstr>Σύστημα διοίκησης μέσω στόχων</vt:lpstr>
      <vt:lpstr>Σύστημα διοίκησης μέσω στόχων</vt:lpstr>
      <vt:lpstr>Σύστημα διοίκησης μέσω στόχων</vt:lpstr>
      <vt:lpstr>Σύστημα διοίκησης μέσω στόχων</vt:lpstr>
      <vt:lpstr>Σύστημα διοίκησης μέσω στόχων</vt:lpstr>
      <vt:lpstr>Σύστημα διοίκησης μέσω στόχων</vt:lpstr>
      <vt:lpstr>Σύστημα διοίκησης μέσω στόχων</vt:lpstr>
      <vt:lpstr>Σύστημα διοίκησης μέσω στόχων</vt:lpstr>
      <vt:lpstr>Σύστημα διοίκησης μέσω στόχων</vt:lpstr>
      <vt:lpstr>Σύστημα διοίκησης μέσω στόχων</vt:lpstr>
      <vt:lpstr>Σύστημα διοίκησης μέσω στόχων</vt:lpstr>
      <vt:lpstr>Σύστημα διοίκησης μέσω στόχων</vt:lpstr>
      <vt:lpstr>Σύστημα διοίκησης μέσω στόχων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Γρηγόρης Σπυράκης</dc:creator>
  <cp:lastModifiedBy>Greg</cp:lastModifiedBy>
  <cp:revision>511</cp:revision>
  <dcterms:created xsi:type="dcterms:W3CDTF">2009-02-21T07:27:26Z</dcterms:created>
  <dcterms:modified xsi:type="dcterms:W3CDTF">2019-11-05T12:37:40Z</dcterms:modified>
</cp:coreProperties>
</file>