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25"/>
  </p:notesMasterIdLst>
  <p:sldIdLst>
    <p:sldId id="260" r:id="rId2"/>
    <p:sldId id="404" r:id="rId3"/>
    <p:sldId id="374" r:id="rId4"/>
    <p:sldId id="417" r:id="rId5"/>
    <p:sldId id="400" r:id="rId6"/>
    <p:sldId id="401" r:id="rId7"/>
    <p:sldId id="403" r:id="rId8"/>
    <p:sldId id="396" r:id="rId9"/>
    <p:sldId id="397" r:id="rId10"/>
    <p:sldId id="398" r:id="rId11"/>
    <p:sldId id="394" r:id="rId12"/>
    <p:sldId id="395" r:id="rId13"/>
    <p:sldId id="399" r:id="rId14"/>
    <p:sldId id="409" r:id="rId15"/>
    <p:sldId id="410" r:id="rId16"/>
    <p:sldId id="416" r:id="rId17"/>
    <p:sldId id="412" r:id="rId18"/>
    <p:sldId id="411" r:id="rId19"/>
    <p:sldId id="413" r:id="rId20"/>
    <p:sldId id="414" r:id="rId21"/>
    <p:sldId id="408" r:id="rId22"/>
    <p:sldId id="415" r:id="rId23"/>
    <p:sldId id="369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810" y="-36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4BA5EA-C9C7-43DC-9B2C-81A60D1C5500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91A2C8-35FA-4A89-B5F3-F7271C2F8F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78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4AA2C-7BAB-443E-A7C7-E8FB93729F5F}" type="datetimeFigureOut">
              <a:rPr lang="en-US" smtClean="0"/>
              <a:t>4/12/2020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7AC4-03C1-43EC-A844-A9457BFAE1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4AA2C-7BAB-443E-A7C7-E8FB93729F5F}" type="datetimeFigureOut">
              <a:rPr lang="en-US" smtClean="0"/>
              <a:t>4/12/2020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7AC4-03C1-43EC-A844-A9457BFAE1E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4AA2C-7BAB-443E-A7C7-E8FB93729F5F}" type="datetimeFigureOut">
              <a:rPr lang="en-US" smtClean="0"/>
              <a:t>4/12/2020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7AC4-03C1-43EC-A844-A9457BFAE1E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4AA2C-7BAB-443E-A7C7-E8FB93729F5F}" type="datetimeFigureOut">
              <a:rPr lang="en-US" smtClean="0"/>
              <a:t>4/12/2020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7AC4-03C1-43EC-A844-A9457BFAE1E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4AA2C-7BAB-443E-A7C7-E8FB93729F5F}" type="datetimeFigureOut">
              <a:rPr lang="en-US" smtClean="0"/>
              <a:t>4/12/2020</a:t>
            </a:fld>
            <a:endParaRPr lang="en-US" dirty="0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7AC4-03C1-43EC-A844-A9457BFAE1E6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4AA2C-7BAB-443E-A7C7-E8FB93729F5F}" type="datetimeFigureOut">
              <a:rPr lang="en-US" smtClean="0"/>
              <a:t>4/12/2020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7AC4-03C1-43EC-A844-A9457BFAE1E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4AA2C-7BAB-443E-A7C7-E8FB93729F5F}" type="datetimeFigureOut">
              <a:rPr lang="en-US" smtClean="0"/>
              <a:t>4/12/2020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7AC4-03C1-43EC-A844-A9457BFAE1E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4AA2C-7BAB-443E-A7C7-E8FB93729F5F}" type="datetimeFigureOut">
              <a:rPr lang="en-US" smtClean="0"/>
              <a:t>4/12/2020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7AC4-03C1-43EC-A844-A9457BFAE1E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4AA2C-7BAB-443E-A7C7-E8FB93729F5F}" type="datetimeFigureOut">
              <a:rPr lang="en-US" smtClean="0"/>
              <a:t>4/12/2020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7AC4-03C1-43EC-A844-A9457BFAE1E6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4AA2C-7BAB-443E-A7C7-E8FB93729F5F}" type="datetimeFigureOut">
              <a:rPr lang="en-US" smtClean="0"/>
              <a:t>4/12/2020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7AC4-03C1-43EC-A844-A9457BFAE1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4AA2C-7BAB-443E-A7C7-E8FB93729F5F}" type="datetimeFigureOut">
              <a:rPr lang="en-US" smtClean="0"/>
              <a:t>4/12/2020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797AC4-03C1-43EC-A844-A9457BFAE1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D284AA2C-7BAB-443E-A7C7-E8FB93729F5F}" type="datetimeFigureOut">
              <a:rPr lang="en-US" smtClean="0"/>
              <a:t>4/12/2020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03797AC4-03C1-43EC-A844-A9457BFAE1E6}" type="slidenum">
              <a:rPr lang="en-US" smtClean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mf.org/external/datamapper/GGXWDG_NGDP@WEO/BRA/SMQ?year=1980" TargetMode="External"/><Relationship Id="rId2" Type="http://schemas.openxmlformats.org/officeDocument/2006/relationships/hyperlink" Target="https://www.imf.org/external/datamapper/NGDPD@WEO/BRA/SMQ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imf.org/external/datamapper/PPPSH@WEO/BRA/SMQ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Αναδυόμενες δυνάμεις &amp; Παγκόσμια Διακυβέρνηση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Δρ. Σωτήρης Πετρόπουλος</a:t>
            </a:r>
          </a:p>
          <a:p>
            <a:r>
              <a:rPr lang="en-US" dirty="0" smtClean="0"/>
              <a:t>spetrop@uop.gr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9296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411"/>
            <a:ext cx="9144000" cy="68545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828800" y="362634"/>
            <a:ext cx="457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3600" b="1" dirty="0" smtClean="0">
                <a:solidFill>
                  <a:schemeClr val="bg1"/>
                </a:solidFill>
              </a:rPr>
              <a:t>Ισοζύγιο πληρωμών</a:t>
            </a:r>
            <a:endParaRPr lang="en-US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73777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5" y="108000"/>
            <a:ext cx="8100000" cy="666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76181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000" y="108000"/>
            <a:ext cx="8100000" cy="666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82969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Βραζιλία και ΟΗΕ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Μέλος από το 1945</a:t>
            </a:r>
          </a:p>
          <a:p>
            <a:endParaRPr lang="el-GR" dirty="0"/>
          </a:p>
          <a:p>
            <a:r>
              <a:rPr lang="el-GR" dirty="0" smtClean="0"/>
              <a:t>Έχει συμμετάσχει σε περισσότερες από 50 αποστολές με 1.700 άτομα αυτή τη στιγμή εκτός Βραζιλίας</a:t>
            </a:r>
          </a:p>
          <a:p>
            <a:endParaRPr lang="el-GR" dirty="0"/>
          </a:p>
          <a:p>
            <a:r>
              <a:rPr lang="el-GR" dirty="0" smtClean="0"/>
              <a:t>Έχει εκλεγεί στο Σ.Α. 10 φορές </a:t>
            </a:r>
          </a:p>
          <a:p>
            <a:endParaRPr lang="el-GR" dirty="0"/>
          </a:p>
          <a:p>
            <a:r>
              <a:rPr lang="el-GR" dirty="0" smtClean="0"/>
              <a:t>Αποτελεί τον 10</a:t>
            </a:r>
            <a:r>
              <a:rPr lang="el-GR" baseline="30000" dirty="0" smtClean="0"/>
              <a:t>ο</a:t>
            </a:r>
            <a:r>
              <a:rPr lang="el-GR" dirty="0" smtClean="0"/>
              <a:t> μεγαλύτερο χρηματοδότη του ΟΗΕ</a:t>
            </a:r>
          </a:p>
          <a:p>
            <a:endParaRPr lang="el-GR" dirty="0"/>
          </a:p>
          <a:p>
            <a:r>
              <a:rPr lang="en-US" dirty="0" smtClean="0"/>
              <a:t>G4 </a:t>
            </a:r>
            <a:r>
              <a:rPr lang="el-GR" dirty="0" smtClean="0"/>
              <a:t>(Βραζιλία, Γερμανία, Ιαπωνία και Ινδία)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5618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Βραζιλία και Παγκόσμια Τράπεζα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Μέλος από το 1946</a:t>
            </a:r>
          </a:p>
          <a:p>
            <a:endParaRPr lang="el-GR" dirty="0"/>
          </a:p>
          <a:p>
            <a:r>
              <a:rPr lang="el-GR" dirty="0" smtClean="0"/>
              <a:t>Έχει προσφέρει 5+ δις στο </a:t>
            </a:r>
            <a:r>
              <a:rPr lang="en-US" dirty="0" smtClean="0"/>
              <a:t>IBRD </a:t>
            </a:r>
            <a:r>
              <a:rPr lang="el-GR" dirty="0" smtClean="0"/>
              <a:t>και διαθέτει 2.24% των ψήφων (ο Καναδάς έχει 2.94%)</a:t>
            </a:r>
          </a:p>
          <a:p>
            <a:endParaRPr lang="el-GR" dirty="0"/>
          </a:p>
          <a:p>
            <a:r>
              <a:rPr lang="en-US" dirty="0" smtClean="0"/>
              <a:t>1.71% </a:t>
            </a:r>
            <a:r>
              <a:rPr lang="el-GR" dirty="0" smtClean="0"/>
              <a:t>των ψήφων στο </a:t>
            </a:r>
            <a:r>
              <a:rPr lang="en-US" dirty="0" smtClean="0"/>
              <a:t>IDA</a:t>
            </a:r>
            <a:endParaRPr lang="el-GR" dirty="0" smtClean="0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849389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Βραζιλία και ΔΝΤ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Μέλος από το 1946</a:t>
            </a:r>
          </a:p>
          <a:p>
            <a:endParaRPr lang="el-GR" dirty="0"/>
          </a:p>
          <a:p>
            <a:r>
              <a:rPr lang="el-GR" dirty="0" smtClean="0"/>
              <a:t>Έχει προστρέξει στην υποστήριξη του ΔΝΤ 3 φορές (1998, 2001, 2002)</a:t>
            </a:r>
          </a:p>
          <a:p>
            <a:endParaRPr lang="el-GR" dirty="0"/>
          </a:p>
          <a:p>
            <a:r>
              <a:rPr lang="el-GR" dirty="0" smtClean="0"/>
              <a:t>Αναμένεται πρόσθετος δανεισμός προς το </a:t>
            </a:r>
            <a:r>
              <a:rPr lang="el-GR" smtClean="0"/>
              <a:t>ΔΝΤ </a:t>
            </a:r>
            <a:r>
              <a:rPr lang="el-GR" smtClean="0"/>
              <a:t>220</a:t>
            </a:r>
            <a:r>
              <a:rPr lang="el-GR" smtClean="0"/>
              <a:t> </a:t>
            </a:r>
            <a:r>
              <a:rPr lang="el-GR" smtClean="0"/>
              <a:t>περίπου </a:t>
            </a:r>
            <a:r>
              <a:rPr lang="el-GR" smtClean="0"/>
              <a:t>εκατομμύρια $.</a:t>
            </a:r>
            <a:endParaRPr lang="el-GR" dirty="0" smtClean="0"/>
          </a:p>
          <a:p>
            <a:endParaRPr lang="el-GR" dirty="0"/>
          </a:p>
          <a:p>
            <a:pPr marL="0" indent="0">
              <a:buNone/>
            </a:pPr>
            <a:endParaRPr lang="el-GR" dirty="0" smtClean="0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442417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area chart of Brazil Foreign Exchange Reserves from November 2000 to June 2018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area chart of Brazil Foreign Exchange Reserves from November 2000 to June 2018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6" descr="area chart of Brazil Foreign Exchange Reserves from November 2000 to June 2018"/>
          <p:cNvSpPr>
            <a:spLocks noChangeAspect="1" noChangeArrowheads="1"/>
          </p:cNvSpPr>
          <p:nvPr/>
        </p:nvSpPr>
        <p:spPr bwMode="auto">
          <a:xfrm>
            <a:off x="155575" y="-3794125"/>
            <a:ext cx="7905750" cy="7905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29318"/>
            <a:ext cx="9067870" cy="48046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541409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81000"/>
            <a:ext cx="8534400" cy="23630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4274592"/>
            <a:ext cx="8229600" cy="13258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971670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Βραζιλία και ΠΟΕ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Μέλος από το 194</a:t>
            </a:r>
            <a:r>
              <a:rPr lang="en-US" dirty="0" smtClean="0"/>
              <a:t>8 (</a:t>
            </a:r>
            <a:r>
              <a:rPr lang="el-GR" dirty="0" smtClean="0"/>
              <a:t>ΓΣΔΕ)</a:t>
            </a:r>
          </a:p>
          <a:p>
            <a:endParaRPr lang="el-GR" dirty="0" smtClean="0"/>
          </a:p>
          <a:p>
            <a:pPr marL="0" indent="0">
              <a:buNone/>
            </a:pPr>
            <a:endParaRPr lang="el-GR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291" y="2562224"/>
            <a:ext cx="8970509" cy="185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442417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28600"/>
            <a:ext cx="5562600" cy="63525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350950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Image result for map of brazi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91221"/>
            <a:ext cx="6629400" cy="68330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191458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293427"/>
            <a:ext cx="5257800" cy="6176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255727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Άλλα ενδιαφέροντα σημεία</a:t>
            </a:r>
            <a:endParaRPr lang="en-US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676400"/>
            <a:ext cx="8155215" cy="3581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7111519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40294"/>
            <a:ext cx="8563460" cy="25553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505200"/>
            <a:ext cx="8002345" cy="251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5423581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62200"/>
            <a:ext cx="8229600" cy="1143000"/>
          </a:xfrm>
        </p:spPr>
        <p:txBody>
          <a:bodyPr/>
          <a:lstStyle/>
          <a:p>
            <a:r>
              <a:rPr lang="el-GR" dirty="0" smtClean="0"/>
              <a:t>Σας ευχαριστώ για την προσοχή σας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9516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Η Βραζιλία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l-GR" dirty="0" smtClean="0"/>
              <a:t>Πληθυσμός: 20</a:t>
            </a:r>
            <a:r>
              <a:rPr lang="en-US" dirty="0" smtClean="0"/>
              <a:t>9</a:t>
            </a:r>
            <a:r>
              <a:rPr lang="el-GR" dirty="0" smtClean="0"/>
              <a:t> εκατ.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 smtClean="0"/>
              <a:t>ΑΕΠ: </a:t>
            </a:r>
            <a:r>
              <a:rPr lang="en-US" dirty="0" smtClean="0"/>
              <a:t>1.86</a:t>
            </a:r>
            <a:r>
              <a:rPr lang="el-GR" dirty="0" smtClean="0"/>
              <a:t> τρις (</a:t>
            </a:r>
            <a:r>
              <a:rPr lang="en-US" dirty="0" smtClean="0"/>
              <a:t>9-10</a:t>
            </a:r>
            <a:r>
              <a:rPr lang="el-GR" baseline="30000" dirty="0" smtClean="0"/>
              <a:t>η</a:t>
            </a:r>
            <a:r>
              <a:rPr lang="el-GR" dirty="0" smtClean="0"/>
              <a:t> οικονομία στον κόσμο)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 smtClean="0"/>
              <a:t>Κατά κεφαλήν: </a:t>
            </a:r>
            <a:r>
              <a:rPr lang="en-US" dirty="0"/>
              <a:t>8</a:t>
            </a:r>
            <a:r>
              <a:rPr lang="el-GR" dirty="0" smtClean="0"/>
              <a:t>.</a:t>
            </a:r>
            <a:r>
              <a:rPr lang="en-US" dirty="0" smtClean="0"/>
              <a:t>899</a:t>
            </a:r>
            <a:r>
              <a:rPr lang="el-GR" dirty="0" smtClean="0"/>
              <a:t> 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 smtClean="0"/>
              <a:t>Ανεργία: 1</a:t>
            </a:r>
            <a:r>
              <a:rPr lang="en-US" dirty="0" smtClean="0"/>
              <a:t>2</a:t>
            </a:r>
            <a:r>
              <a:rPr lang="el-GR" dirty="0" smtClean="0"/>
              <a:t>.</a:t>
            </a:r>
            <a:r>
              <a:rPr lang="en-US" dirty="0" smtClean="0"/>
              <a:t>2</a:t>
            </a:r>
            <a:r>
              <a:rPr lang="el-GR" dirty="0" smtClean="0"/>
              <a:t>%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 smtClean="0"/>
              <a:t>Πληθωρισμός: 3.</a:t>
            </a:r>
            <a:r>
              <a:rPr lang="en-US" dirty="0" smtClean="0"/>
              <a:t>7</a:t>
            </a:r>
            <a:r>
              <a:rPr lang="el-GR" dirty="0" smtClean="0"/>
              <a:t>%</a:t>
            </a:r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 smtClean="0"/>
              <a:t>Εξαγωγές:</a:t>
            </a:r>
            <a:r>
              <a:rPr lang="en-US" dirty="0" smtClean="0"/>
              <a:t> 275 </a:t>
            </a:r>
            <a:r>
              <a:rPr lang="el-GR" dirty="0" smtClean="0"/>
              <a:t>δις </a:t>
            </a:r>
            <a:r>
              <a:rPr lang="en-US" dirty="0" smtClean="0"/>
              <a:t> (14.8%)</a:t>
            </a:r>
            <a:endParaRPr lang="el-GR" dirty="0" smtClean="0"/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l-GR" dirty="0" smtClean="0"/>
              <a:t>ΑΞΕ: </a:t>
            </a:r>
            <a:r>
              <a:rPr lang="en-US" dirty="0" smtClean="0"/>
              <a:t>78</a:t>
            </a:r>
            <a:r>
              <a:rPr lang="el-GR" dirty="0" smtClean="0"/>
              <a:t> δις</a:t>
            </a:r>
            <a:r>
              <a:rPr lang="en-US" dirty="0" smtClean="0"/>
              <a:t>  (4.2%)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49643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Βασικές περίοδοι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l-GR" dirty="0" smtClean="0"/>
              <a:t>Ανεξαρτησία: </a:t>
            </a:r>
            <a:r>
              <a:rPr lang="en-US" dirty="0" smtClean="0"/>
              <a:t>1822</a:t>
            </a:r>
            <a:endParaRPr lang="el-GR" dirty="0" smtClean="0"/>
          </a:p>
          <a:p>
            <a:endParaRPr lang="el-GR" dirty="0" smtClean="0"/>
          </a:p>
          <a:p>
            <a:r>
              <a:rPr lang="en-US" dirty="0" smtClean="0"/>
              <a:t>1930</a:t>
            </a:r>
            <a:r>
              <a:rPr lang="el-GR" dirty="0" smtClean="0"/>
              <a:t>-</a:t>
            </a:r>
            <a:r>
              <a:rPr lang="en-US" dirty="0" smtClean="0"/>
              <a:t>19</a:t>
            </a:r>
            <a:r>
              <a:rPr lang="el-GR" dirty="0" smtClean="0"/>
              <a:t>5</a:t>
            </a:r>
            <a:r>
              <a:rPr lang="en-US" dirty="0" smtClean="0"/>
              <a:t>0</a:t>
            </a:r>
            <a:r>
              <a:rPr lang="el-GR" dirty="0" smtClean="0"/>
              <a:t>: </a:t>
            </a:r>
            <a:r>
              <a:rPr lang="en-US" dirty="0" smtClean="0"/>
              <a:t>Corporatism </a:t>
            </a:r>
          </a:p>
          <a:p>
            <a:endParaRPr lang="el-GR" dirty="0" smtClean="0"/>
          </a:p>
          <a:p>
            <a:r>
              <a:rPr lang="en-US" dirty="0" smtClean="0"/>
              <a:t>1950-1960: </a:t>
            </a:r>
            <a:r>
              <a:rPr lang="el-GR" dirty="0" smtClean="0"/>
              <a:t>Εξαγωγική εξωστρέφεια και οικονομικός εθνικισμός</a:t>
            </a:r>
            <a:endParaRPr lang="en-US" dirty="0" smtClean="0"/>
          </a:p>
          <a:p>
            <a:endParaRPr lang="el-GR" dirty="0" smtClean="0"/>
          </a:p>
          <a:p>
            <a:r>
              <a:rPr lang="en-US" dirty="0" smtClean="0"/>
              <a:t>1964-1985</a:t>
            </a:r>
            <a:r>
              <a:rPr lang="el-GR" dirty="0" smtClean="0"/>
              <a:t>:</a:t>
            </a:r>
            <a:r>
              <a:rPr lang="en-US" dirty="0" smtClean="0"/>
              <a:t> </a:t>
            </a:r>
            <a:r>
              <a:rPr lang="el-GR" dirty="0" smtClean="0"/>
              <a:t>Δικτατορία</a:t>
            </a:r>
            <a:endParaRPr lang="en-US" dirty="0" smtClean="0"/>
          </a:p>
          <a:p>
            <a:endParaRPr lang="el-GR" dirty="0" smtClean="0"/>
          </a:p>
          <a:p>
            <a:r>
              <a:rPr lang="en-US" dirty="0" smtClean="0"/>
              <a:t>2003-2014: </a:t>
            </a:r>
            <a:r>
              <a:rPr lang="el-GR" dirty="0" smtClean="0"/>
              <a:t>Έμφαση και σε κοινωνικό κράτος</a:t>
            </a:r>
          </a:p>
          <a:p>
            <a:endParaRPr lang="el-GR" dirty="0" smtClean="0"/>
          </a:p>
          <a:p>
            <a:r>
              <a:rPr lang="el-GR" dirty="0" smtClean="0"/>
              <a:t>2015-2017: Οικονομική Κρίση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2258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21971"/>
            <a:ext cx="9076267" cy="304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814881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0"/>
            <a:ext cx="7620000" cy="35263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3657599"/>
            <a:ext cx="7620000" cy="31600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114328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4" name="Picture 4" descr="Image result for brazil main exports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3607558"/>
            <a:ext cx="4528667" cy="30218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28600"/>
            <a:ext cx="7780518" cy="327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055851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www.imf.org/external/datamapper/NGDPD@WEO/BRA/SMQ</a:t>
            </a:r>
            <a:endParaRPr lang="el-GR" dirty="0" smtClean="0"/>
          </a:p>
          <a:p>
            <a:endParaRPr lang="el-GR" dirty="0" smtClean="0"/>
          </a:p>
          <a:p>
            <a:endParaRPr lang="el-GR" dirty="0"/>
          </a:p>
          <a:p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www.imf.org/external/datamapper/GGXWDG_NGDP@WEO/BRA/SMQ?year=1980</a:t>
            </a:r>
            <a:endParaRPr lang="el-GR" dirty="0" smtClean="0"/>
          </a:p>
          <a:p>
            <a:endParaRPr lang="el-GR" dirty="0"/>
          </a:p>
          <a:p>
            <a:r>
              <a:rPr lang="en-US" dirty="0">
                <a:hlinkClick r:id="rId4"/>
              </a:rPr>
              <a:t>https://</a:t>
            </a:r>
            <a:r>
              <a:rPr lang="en-US" dirty="0" smtClean="0">
                <a:hlinkClick r:id="rId4"/>
              </a:rPr>
              <a:t>www.imf.org/external/datamapper/PPPSH@WEO/BRA/SMQ</a:t>
            </a:r>
            <a:endParaRPr lang="el-GR" dirty="0" smtClean="0"/>
          </a:p>
          <a:p>
            <a:endParaRPr lang="el-GR" dirty="0"/>
          </a:p>
          <a:p>
            <a:pPr marL="0" indent="0">
              <a:buNone/>
            </a:pPr>
            <a:endParaRPr lang="el-G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28094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9136379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828800" y="362634"/>
            <a:ext cx="457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3600" b="1" dirty="0" smtClean="0">
                <a:solidFill>
                  <a:schemeClr val="bg1"/>
                </a:solidFill>
              </a:rPr>
              <a:t>ΑΕΠ ($)</a:t>
            </a:r>
            <a:endParaRPr lang="en-US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0318890"/>
      </p:ext>
    </p:extLst>
  </p:cSld>
  <p:clrMapOvr>
    <a:masterClrMapping/>
  </p:clrMapOvr>
</p:sld>
</file>

<file path=ppt/theme/theme1.xml><?xml version="1.0" encoding="utf-8"?>
<a:theme xmlns:a="http://schemas.openxmlformats.org/drawingml/2006/main" name="Thatch">
  <a:themeElements>
    <a:clrScheme name="Thatch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hatch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3571</TotalTime>
  <Words>238</Words>
  <Application>Microsoft Office PowerPoint</Application>
  <PresentationFormat>On-screen Show (4:3)</PresentationFormat>
  <Paragraphs>65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Thatch</vt:lpstr>
      <vt:lpstr>Αναδυόμενες δυνάμεις &amp; Παγκόσμια Διακυβέρνηση</vt:lpstr>
      <vt:lpstr>PowerPoint Presentation</vt:lpstr>
      <vt:lpstr>Η Βραζιλία</vt:lpstr>
      <vt:lpstr>Βασικές περίοδοι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Βραζιλία και ΟΗΕ</vt:lpstr>
      <vt:lpstr>Βραζιλία και Παγκόσμια Τράπεζα</vt:lpstr>
      <vt:lpstr>Βραζιλία και ΔΝΤ</vt:lpstr>
      <vt:lpstr>PowerPoint Presentation</vt:lpstr>
      <vt:lpstr>PowerPoint Presentation</vt:lpstr>
      <vt:lpstr>Βραζιλία και ΠΟΕ</vt:lpstr>
      <vt:lpstr>PowerPoint Presentation</vt:lpstr>
      <vt:lpstr>PowerPoint Presentation</vt:lpstr>
      <vt:lpstr>Άλλα ενδιαφέροντα σημεία</vt:lpstr>
      <vt:lpstr>PowerPoint Presentation</vt:lpstr>
      <vt:lpstr>Σας ευχαριστώ για την προσοχή σας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Διεθνής Αναπτυξιακή Συνεργασία</dc:title>
  <dc:creator>HIGGS HIGGS</dc:creator>
  <cp:lastModifiedBy>HIGGS</cp:lastModifiedBy>
  <cp:revision>71</cp:revision>
  <dcterms:created xsi:type="dcterms:W3CDTF">2018-02-24T06:57:21Z</dcterms:created>
  <dcterms:modified xsi:type="dcterms:W3CDTF">2020-04-12T12:27:24Z</dcterms:modified>
</cp:coreProperties>
</file>