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99" r:id="rId4"/>
    <p:sldId id="259" r:id="rId5"/>
    <p:sldId id="281" r:id="rId6"/>
    <p:sldId id="280" r:id="rId7"/>
    <p:sldId id="279" r:id="rId8"/>
    <p:sldId id="277" r:id="rId9"/>
    <p:sldId id="278" r:id="rId10"/>
    <p:sldId id="261" r:id="rId11"/>
    <p:sldId id="283" r:id="rId12"/>
    <p:sldId id="296" r:id="rId13"/>
    <p:sldId id="298" r:id="rId14"/>
    <p:sldId id="297" r:id="rId15"/>
    <p:sldId id="282"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85" r:id="rId29"/>
    <p:sldId id="276" r:id="rId30"/>
    <p:sldId id="286" r:id="rId31"/>
    <p:sldId id="284" r:id="rId32"/>
    <p:sldId id="287" r:id="rId33"/>
    <p:sldId id="288" r:id="rId34"/>
    <p:sldId id="289" r:id="rId35"/>
    <p:sldId id="291" r:id="rId36"/>
    <p:sldId id="290" r:id="rId37"/>
    <p:sldId id="292" r:id="rId38"/>
    <p:sldId id="295" r:id="rId39"/>
    <p:sldId id="300" r:id="rId40"/>
    <p:sldId id="294"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369890C2-61B7-4AF5-A9D8-8E84663670E2}" type="datetimeFigureOut">
              <a:rPr lang="el-GR" smtClean="0"/>
              <a:pPr/>
              <a:t>3/5/2018</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6738403F-B6E8-4A27-A9C2-90C825D13177}"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369890C2-61B7-4AF5-A9D8-8E84663670E2}" type="datetimeFigureOut">
              <a:rPr lang="el-GR" smtClean="0"/>
              <a:pPr/>
              <a:t>3/5/2018</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6738403F-B6E8-4A27-A9C2-90C825D13177}"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9890C2-61B7-4AF5-A9D8-8E84663670E2}"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38403F-B6E8-4A27-A9C2-90C825D13177}"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69890C2-61B7-4AF5-A9D8-8E84663670E2}" type="datetimeFigureOut">
              <a:rPr lang="el-GR" smtClean="0"/>
              <a:pPr/>
              <a:t>3/5/2018</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738403F-B6E8-4A27-A9C2-90C825D13177}"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class.uop.g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utenberg.org/" TargetMode="External"/><Relationship Id="rId2" Type="http://schemas.openxmlformats.org/officeDocument/2006/relationships/hyperlink" Target="http://scholar.google.g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ibsonom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zotero.org/suppor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yas-net.us7.list-manage.com/track/click?u=4e44c62110e3148b3b6c4f1b5&amp;id=335d2fff3a&amp;e=823642b4a3" TargetMode="External"/><Relationship Id="rId7" Type="http://schemas.openxmlformats.org/officeDocument/2006/relationships/hyperlink" Target="http://www.nypl.org/collections/labs" TargetMode="External"/><Relationship Id="rId2" Type="http://schemas.openxmlformats.org/officeDocument/2006/relationships/hyperlink" Target="https://www.zooniverse.org/" TargetMode="External"/><Relationship Id="rId1" Type="http://schemas.openxmlformats.org/officeDocument/2006/relationships/slideLayout" Target="../slideLayouts/slideLayout2.xml"/><Relationship Id="rId6" Type="http://schemas.openxmlformats.org/officeDocument/2006/relationships/hyperlink" Target="http://micropasts.org/" TargetMode="External"/><Relationship Id="rId5" Type="http://schemas.openxmlformats.org/officeDocument/2006/relationships/hyperlink" Target="https://transcription.si.edu/" TargetMode="External"/><Relationship Id="rId4" Type="http://schemas.openxmlformats.org/officeDocument/2006/relationships/hyperlink" Target="http://diyhistory.lib.uiow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yas-net.us7.list-manage1.com/track/click?u=4e44c62110e3148b3b6c4f1b5&amp;id=28c4bd6cb4&amp;e=823642b4a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erseus.tufts.edu/hopper/morph?l=eu)na/zetai&amp;la=greek&amp;can=eu)na/zetai0&amp;prior=qeai=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erseus.tufts.edu/hopper/artifactBrowser?object=Gem" TargetMode="External"/><Relationship Id="rId2" Type="http://schemas.openxmlformats.org/officeDocument/2006/relationships/hyperlink" Target="http://www.perseus.tufts.edu/hopper/artifactBrowser?object=Building" TargetMode="External"/><Relationship Id="rId1" Type="http://schemas.openxmlformats.org/officeDocument/2006/relationships/slideLayout" Target="../slideLayouts/slideLayout2.xml"/><Relationship Id="rId6" Type="http://schemas.openxmlformats.org/officeDocument/2006/relationships/hyperlink" Target="http://www.perseus.tufts.edu/hopper/artifactBrowser?object=Vase" TargetMode="External"/><Relationship Id="rId5" Type="http://schemas.openxmlformats.org/officeDocument/2006/relationships/hyperlink" Target="http://www.perseus.tufts.edu/hopper/artifactBrowser?object=Site" TargetMode="External"/><Relationship Id="rId4" Type="http://schemas.openxmlformats.org/officeDocument/2006/relationships/hyperlink" Target="http://www.perseus.tufts.edu/hopper/artifactBrowser?object=Sculptur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lfiecity.net/" TargetMode="External"/><Relationship Id="rId3" Type="http://schemas.openxmlformats.org/officeDocument/2006/relationships/hyperlink" Target="http://dyas-net.us7.list-manage.com/track/click?u=4e44c62110e3148b3b6c4f1b5&amp;id=b50ca78592&amp;e=823642b4a3" TargetMode="External"/><Relationship Id="rId7" Type="http://schemas.openxmlformats.org/officeDocument/2006/relationships/hyperlink" Target="http://dyas-net.us7.list-manage.com/track/click?u=4e44c62110e3148b3b6c4f1b5&amp;id=7f94638f88&amp;e=823642b4a3" TargetMode="External"/><Relationship Id="rId2" Type="http://schemas.openxmlformats.org/officeDocument/2006/relationships/hyperlink" Target="http://www.metmuseum.org/" TargetMode="External"/><Relationship Id="rId1" Type="http://schemas.openxmlformats.org/officeDocument/2006/relationships/slideLayout" Target="../slideLayouts/slideLayout2.xml"/><Relationship Id="rId6" Type="http://schemas.openxmlformats.org/officeDocument/2006/relationships/hyperlink" Target="http://82nd-and-fifth.metmuseum.org/" TargetMode="External"/><Relationship Id="rId11" Type="http://schemas.openxmlformats.org/officeDocument/2006/relationships/hyperlink" Target="http://www.georgeandjonathan.com/" TargetMode="External"/><Relationship Id="rId5" Type="http://schemas.openxmlformats.org/officeDocument/2006/relationships/hyperlink" Target="http://www.metmuseum.org/toah/" TargetMode="External"/><Relationship Id="rId10" Type="http://schemas.openxmlformats.org/officeDocument/2006/relationships/hyperlink" Target="http://www.terreform.org/projects_urbanity_bio_city_map.html" TargetMode="External"/><Relationship Id="rId4" Type="http://schemas.openxmlformats.org/officeDocument/2006/relationships/hyperlink" Target="http://dyas-net.us7.list-manage.com/track/click?u=4e44c62110e3148b3b6c4f1b5&amp;id=0386d7915e&amp;e=823642b4a3" TargetMode="External"/><Relationship Id="rId9" Type="http://schemas.openxmlformats.org/officeDocument/2006/relationships/hyperlink" Target="http://dyas-net.us7.list-manage.com/track/click?u=4e44c62110e3148b3b6c4f1b5&amp;id=d2c986df2e&amp;e=823642b4a3"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ime.gr/fhw/" TargetMode="External"/><Relationship Id="rId2" Type="http://schemas.openxmlformats.org/officeDocument/2006/relationships/hyperlink" Target="http://voyant-tools.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ephanus.tlg.uci.edu/inst/fontsel" TargetMode="External"/><Relationship Id="rId2" Type="http://schemas.openxmlformats.org/officeDocument/2006/relationships/hyperlink" Target="http://dyas-net.us7.list-manage.com/track/click?u=4e44c62110e3148b3b6c4f1b5&amp;id=4f9587690d&amp;e=823642b4a3" TargetMode="External"/><Relationship Id="rId1" Type="http://schemas.openxmlformats.org/officeDocument/2006/relationships/slideLayout" Target="../slideLayouts/slideLayout2.xml"/><Relationship Id="rId5" Type="http://schemas.openxmlformats.org/officeDocument/2006/relationships/hyperlink" Target="http://www.tlg.uci.edu/help/fonts.php" TargetMode="External"/><Relationship Id="rId4" Type="http://schemas.openxmlformats.org/officeDocument/2006/relationships/hyperlink" Target="http://www.heal-link.gr/"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dyas-net.us7.list-manage.com/track/click?u=4e44c62110e3148b3b6c4f1b5&amp;id=4f9587690d&amp;e=823642b4a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yas-net.us7.list-manage.com/track/click?u=4e44c62110e3148b3b6c4f1b5&amp;id=4f9587690d&amp;e=823642b4a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yas-net.us7.list-manage.com/track/click?u=4e44c62110e3148b3b6c4f1b5&amp;id=4f9587690d&amp;e=823642b4a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dyas-net.us7.list-manage.com/track/click?u=4e44c62110e3148b3b6c4f1b5&amp;id=4f9587690d&amp;e=823642b4a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ragmentarytexts.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emo.fragmentarytexts.org/en/plutarch/plutarch-theseus-24-28-perrin-greek-english.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irtdirectory.org/" TargetMode="External"/><Relationship Id="rId2" Type="http://schemas.openxmlformats.org/officeDocument/2006/relationships/hyperlink" Target="http://dyas-net.us7.list-manage.com/track/click?u=4e44c62110e3148b3b6c4f1b5&amp;id=de5d777125&amp;e=823642b4a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dirtdirectory.org/tadirah/imaging" TargetMode="External"/><Relationship Id="rId3" Type="http://schemas.openxmlformats.org/officeDocument/2006/relationships/hyperlink" Target="http://dirtdirectory.org/tadirah/other-capture" TargetMode="External"/><Relationship Id="rId7" Type="http://schemas.openxmlformats.org/officeDocument/2006/relationships/hyperlink" Target="http://dirtdirectory.org/tadirah/gathering" TargetMode="External"/><Relationship Id="rId2" Type="http://schemas.openxmlformats.org/officeDocument/2006/relationships/hyperlink" Target="http://dirtdirectory.org/tadirah/capture" TargetMode="External"/><Relationship Id="rId1" Type="http://schemas.openxmlformats.org/officeDocument/2006/relationships/slideLayout" Target="../slideLayouts/slideLayout4.xml"/><Relationship Id="rId6" Type="http://schemas.openxmlformats.org/officeDocument/2006/relationships/hyperlink" Target="http://dirtdirectory.org/tadirah/discovering" TargetMode="External"/><Relationship Id="rId11" Type="http://schemas.openxmlformats.org/officeDocument/2006/relationships/image" Target="../media/image2.png"/><Relationship Id="rId5" Type="http://schemas.openxmlformats.org/officeDocument/2006/relationships/hyperlink" Target="http://dirtdirectory.org/tadirah/datarecognition" TargetMode="External"/><Relationship Id="rId10" Type="http://schemas.openxmlformats.org/officeDocument/2006/relationships/hyperlink" Target="http://dirtdirectory.org/tadirah/transcription" TargetMode="External"/><Relationship Id="rId4" Type="http://schemas.openxmlformats.org/officeDocument/2006/relationships/hyperlink" Target="http://dirtdirectory.org/tadirah/conversion" TargetMode="External"/><Relationship Id="rId9" Type="http://schemas.openxmlformats.org/officeDocument/2006/relationships/hyperlink" Target="http://dirtdirectory.org/tadirah/recordin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dirtdirectory.org/tadirah/web-development" TargetMode="External"/><Relationship Id="rId13" Type="http://schemas.openxmlformats.org/officeDocument/2006/relationships/hyperlink" Target="http://dirtdirectory.org/tadirah/editing" TargetMode="External"/><Relationship Id="rId18" Type="http://schemas.openxmlformats.org/officeDocument/2006/relationships/hyperlink" Target="http://dirtdirectory.org/tadirah/stylistic-analysis" TargetMode="External"/><Relationship Id="rId26" Type="http://schemas.openxmlformats.org/officeDocument/2006/relationships/hyperlink" Target="http://dirtdirectory.org/tadirah/modeling" TargetMode="External"/><Relationship Id="rId3" Type="http://schemas.openxmlformats.org/officeDocument/2006/relationships/hyperlink" Target="http://dirtdirectory.org/tadirah/other-creation" TargetMode="External"/><Relationship Id="rId21" Type="http://schemas.openxmlformats.org/officeDocument/2006/relationships/hyperlink" Target="http://dirtdirectory.org/tadirah/network-analysis" TargetMode="External"/><Relationship Id="rId7" Type="http://schemas.openxmlformats.org/officeDocument/2006/relationships/hyperlink" Target="http://dirtdirectory.org/tadirah/designing" TargetMode="External"/><Relationship Id="rId12" Type="http://schemas.openxmlformats.org/officeDocument/2006/relationships/hyperlink" Target="http://dirtdirectory.org/tadirah/cleanup" TargetMode="External"/><Relationship Id="rId17" Type="http://schemas.openxmlformats.org/officeDocument/2006/relationships/hyperlink" Target="http://dirtdirectory.org/tadirah/visualization" TargetMode="External"/><Relationship Id="rId25" Type="http://schemas.openxmlformats.org/officeDocument/2006/relationships/hyperlink" Target="http://dirtdirectory.org/tadirah/contextualizing" TargetMode="External"/><Relationship Id="rId2" Type="http://schemas.openxmlformats.org/officeDocument/2006/relationships/hyperlink" Target="http://dirtdirectory.org/tadirah/creation" TargetMode="External"/><Relationship Id="rId16" Type="http://schemas.openxmlformats.org/officeDocument/2006/relationships/hyperlink" Target="http://dirtdirectory.org/tadirah/structural-analysis" TargetMode="External"/><Relationship Id="rId20" Type="http://schemas.openxmlformats.org/officeDocument/2006/relationships/hyperlink" Target="http://dirtdirectory.org/tadirah/spatial-analysis" TargetMode="External"/><Relationship Id="rId1" Type="http://schemas.openxmlformats.org/officeDocument/2006/relationships/slideLayout" Target="../slideLayouts/slideLayout5.xml"/><Relationship Id="rId6" Type="http://schemas.openxmlformats.org/officeDocument/2006/relationships/hyperlink" Target="http://dirtdirectory.org/tadirah/programming" TargetMode="External"/><Relationship Id="rId11" Type="http://schemas.openxmlformats.org/officeDocument/2006/relationships/hyperlink" Target="http://dirtdirectory.org/tadirah/annotating" TargetMode="External"/><Relationship Id="rId24" Type="http://schemas.openxmlformats.org/officeDocument/2006/relationships/hyperlink" Target="http://dirtdirectory.org/tadirah/other-interpretation" TargetMode="External"/><Relationship Id="rId5" Type="http://schemas.openxmlformats.org/officeDocument/2006/relationships/hyperlink" Target="http://dirtdirectory.org/tadirah/translation" TargetMode="External"/><Relationship Id="rId15" Type="http://schemas.openxmlformats.org/officeDocument/2006/relationships/hyperlink" Target="http://dirtdirectory.org/tadirah/other-analysis" TargetMode="External"/><Relationship Id="rId23" Type="http://schemas.openxmlformats.org/officeDocument/2006/relationships/hyperlink" Target="http://dirtdirectory.org/tadirah/interpretation" TargetMode="External"/><Relationship Id="rId10" Type="http://schemas.openxmlformats.org/officeDocument/2006/relationships/hyperlink" Target="http://dirtdirectory.org/tadirah/other-enrichment" TargetMode="External"/><Relationship Id="rId19" Type="http://schemas.openxmlformats.org/officeDocument/2006/relationships/hyperlink" Target="http://dirtdirectory.org/tadirah/relational-analysis" TargetMode="External"/><Relationship Id="rId4" Type="http://schemas.openxmlformats.org/officeDocument/2006/relationships/hyperlink" Target="http://dirtdirectory.org/tadirah/writing" TargetMode="External"/><Relationship Id="rId9" Type="http://schemas.openxmlformats.org/officeDocument/2006/relationships/hyperlink" Target="http://dirtdirectory.org/tadirah/enrichment" TargetMode="External"/><Relationship Id="rId14" Type="http://schemas.openxmlformats.org/officeDocument/2006/relationships/hyperlink" Target="http://dirtdirectory.org/tadirah/analysis" TargetMode="External"/><Relationship Id="rId22" Type="http://schemas.openxmlformats.org/officeDocument/2006/relationships/hyperlink" Target="http://dirtdirectory.org/tadirah/content-analysis" TargetMode="External"/><Relationship Id="rId27" Type="http://schemas.openxmlformats.org/officeDocument/2006/relationships/hyperlink" Target="http://dirtdirectory.org/tadirah/theoriz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dirtdirectory.org/tadirah/dissemination" TargetMode="External"/><Relationship Id="rId13" Type="http://schemas.openxmlformats.org/officeDocument/2006/relationships/hyperlink" Target="http://dirtdirectory.org/tadirah/publishing" TargetMode="External"/><Relationship Id="rId3" Type="http://schemas.openxmlformats.org/officeDocument/2006/relationships/hyperlink" Target="http://dirtdirectory.org/tadirah/other-storage" TargetMode="External"/><Relationship Id="rId7" Type="http://schemas.openxmlformats.org/officeDocument/2006/relationships/hyperlink" Target="http://dirtdirectory.org/tadirah/identifying" TargetMode="External"/><Relationship Id="rId12" Type="http://schemas.openxmlformats.org/officeDocument/2006/relationships/hyperlink" Target="http://dirtdirectory.org/tadirah/crowdsourcing" TargetMode="External"/><Relationship Id="rId2" Type="http://schemas.openxmlformats.org/officeDocument/2006/relationships/hyperlink" Target="http://dirtdirectory.org/tadirah/storage" TargetMode="External"/><Relationship Id="rId16" Type="http://schemas.openxmlformats.org/officeDocument/2006/relationships/hyperlink" Target="http://dirtdirectory.org/tadirah/uncategorized" TargetMode="External"/><Relationship Id="rId1" Type="http://schemas.openxmlformats.org/officeDocument/2006/relationships/slideLayout" Target="../slideLayouts/slideLayout2.xml"/><Relationship Id="rId6" Type="http://schemas.openxmlformats.org/officeDocument/2006/relationships/hyperlink" Target="http://dirtdirectory.org/tadirah/archiving" TargetMode="External"/><Relationship Id="rId11" Type="http://schemas.openxmlformats.org/officeDocument/2006/relationships/hyperlink" Target="http://dirtdirectory.org/tadirah/communicating" TargetMode="External"/><Relationship Id="rId5" Type="http://schemas.openxmlformats.org/officeDocument/2006/relationships/hyperlink" Target="http://dirtdirectory.org/tadirah/organizing" TargetMode="External"/><Relationship Id="rId15" Type="http://schemas.openxmlformats.org/officeDocument/2006/relationships/hyperlink" Target="http://dirtdirectory.org/tadirah/collaboration" TargetMode="External"/><Relationship Id="rId10" Type="http://schemas.openxmlformats.org/officeDocument/2006/relationships/hyperlink" Target="http://dirtdirectory.org/tadirah/commenting" TargetMode="External"/><Relationship Id="rId4" Type="http://schemas.openxmlformats.org/officeDocument/2006/relationships/hyperlink" Target="http://dirtdirectory.org/tadirah/preservation" TargetMode="External"/><Relationship Id="rId9" Type="http://schemas.openxmlformats.org/officeDocument/2006/relationships/hyperlink" Target="http://dirtdirectory.org/tadirah/other-dissemination" TargetMode="External"/><Relationship Id="rId14" Type="http://schemas.openxmlformats.org/officeDocument/2006/relationships/hyperlink" Target="http://dirtdirectory.org/tadirah/sha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library.uop.gr/" TargetMode="External"/><Relationship Id="rId2" Type="http://schemas.openxmlformats.org/officeDocument/2006/relationships/hyperlink" Target="http://heal-link.g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13</a:t>
            </a:r>
            <a:r>
              <a:rPr lang="el-GR" dirty="0" smtClean="0"/>
              <a:t>Φ09</a:t>
            </a:r>
            <a:endParaRPr lang="el-GR" dirty="0"/>
          </a:p>
        </p:txBody>
      </p:sp>
      <p:sp>
        <p:nvSpPr>
          <p:cNvPr id="3" name="2 - Υπότιτλος"/>
          <p:cNvSpPr>
            <a:spLocks noGrp="1"/>
          </p:cNvSpPr>
          <p:nvPr>
            <p:ph type="subTitle" idx="1"/>
          </p:nvPr>
        </p:nvSpPr>
        <p:spPr/>
        <p:txBody>
          <a:bodyPr/>
          <a:lstStyle/>
          <a:p>
            <a:r>
              <a:rPr lang="el-GR" dirty="0" smtClean="0"/>
              <a:t>Τι μάθαμε;</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b="1" dirty="0" smtClean="0"/>
              <a:t>Η εκπαιδευτική πλατφόρμα:</a:t>
            </a:r>
            <a:endParaRPr lang="el-GR" sz="2400" b="1" dirty="0"/>
          </a:p>
        </p:txBody>
      </p:sp>
      <p:sp>
        <p:nvSpPr>
          <p:cNvPr id="3" name="2 - Θέση περιεχομένου"/>
          <p:cNvSpPr>
            <a:spLocks noGrp="1"/>
          </p:cNvSpPr>
          <p:nvPr>
            <p:ph sz="quarter" idx="1"/>
          </p:nvPr>
        </p:nvSpPr>
        <p:spPr/>
        <p:txBody>
          <a:bodyPr>
            <a:normAutofit/>
          </a:bodyPr>
          <a:lstStyle/>
          <a:p>
            <a:r>
              <a:rPr lang="el-GR" dirty="0" smtClean="0"/>
              <a:t>(</a:t>
            </a:r>
            <a:r>
              <a:rPr lang="en-US" u="sng" dirty="0" smtClean="0">
                <a:hlinkClick r:id="rId2"/>
              </a:rPr>
              <a:t>http</a:t>
            </a:r>
            <a:r>
              <a:rPr lang="el-GR" u="sng" dirty="0" smtClean="0">
                <a:hlinkClick r:id="rId2"/>
              </a:rPr>
              <a:t>://</a:t>
            </a:r>
            <a:r>
              <a:rPr lang="en-US" u="sng" dirty="0" err="1" smtClean="0">
                <a:hlinkClick r:id="rId2"/>
              </a:rPr>
              <a:t>eclass</a:t>
            </a:r>
            <a:r>
              <a:rPr lang="el-GR" u="sng" dirty="0" smtClean="0">
                <a:hlinkClick r:id="rId2"/>
              </a:rPr>
              <a:t>.</a:t>
            </a:r>
            <a:r>
              <a:rPr lang="en-US" u="sng" dirty="0" err="1" smtClean="0">
                <a:hlinkClick r:id="rId2"/>
              </a:rPr>
              <a:t>uop</a:t>
            </a:r>
            <a:r>
              <a:rPr lang="el-GR" u="sng" dirty="0" smtClean="0">
                <a:hlinkClick r:id="rId2"/>
              </a:rPr>
              <a:t>.</a:t>
            </a:r>
            <a:r>
              <a:rPr lang="en-US" u="sng" dirty="0" err="1" smtClean="0">
                <a:hlinkClick r:id="rId2"/>
              </a:rPr>
              <a:t>gr</a:t>
            </a:r>
            <a:r>
              <a:rPr lang="el-GR" dirty="0" smtClean="0"/>
              <a:t>) </a:t>
            </a:r>
          </a:p>
          <a:p>
            <a:pPr lvl="1"/>
            <a:r>
              <a:rPr lang="el-GR" dirty="0" smtClean="0"/>
              <a:t>γενικές οδηγίες. </a:t>
            </a:r>
          </a:p>
          <a:p>
            <a:pPr lvl="1"/>
            <a:r>
              <a:rPr lang="el-GR" dirty="0" smtClean="0"/>
              <a:t>Παρουσίαση </a:t>
            </a:r>
            <a:r>
              <a:rPr lang="el-GR" dirty="0"/>
              <a:t>χρήσης της πλατφόρμας </a:t>
            </a:r>
            <a:r>
              <a:rPr lang="en-US" u="sng" dirty="0">
                <a:hlinkClick r:id="rId2"/>
              </a:rPr>
              <a:t>http</a:t>
            </a:r>
            <a:r>
              <a:rPr lang="el-GR" u="sng" dirty="0">
                <a:hlinkClick r:id="rId2"/>
              </a:rPr>
              <a:t>://</a:t>
            </a:r>
            <a:r>
              <a:rPr lang="en-US" u="sng" dirty="0" err="1">
                <a:hlinkClick r:id="rId2"/>
              </a:rPr>
              <a:t>eclass</a:t>
            </a:r>
            <a:r>
              <a:rPr lang="el-GR" u="sng" dirty="0">
                <a:hlinkClick r:id="rId2"/>
              </a:rPr>
              <a:t>.</a:t>
            </a:r>
            <a:r>
              <a:rPr lang="en-US" u="sng" dirty="0" err="1">
                <a:hlinkClick r:id="rId2"/>
              </a:rPr>
              <a:t>uop</a:t>
            </a:r>
            <a:r>
              <a:rPr lang="el-GR" u="sng" dirty="0">
                <a:hlinkClick r:id="rId2"/>
              </a:rPr>
              <a:t>.</a:t>
            </a:r>
            <a:r>
              <a:rPr lang="en-US" u="sng" dirty="0" err="1">
                <a:hlinkClick r:id="rId2"/>
              </a:rPr>
              <a:t>gr</a:t>
            </a:r>
            <a:r>
              <a:rPr lang="el-GR" dirty="0"/>
              <a:t> </a:t>
            </a:r>
          </a:p>
          <a:p>
            <a:endParaRPr lang="el-GR" dirty="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dirty="0" smtClean="0"/>
              <a:t>Έρευνα βιβλιογραφική</a:t>
            </a:r>
            <a:endParaRPr lang="el-GR" dirty="0"/>
          </a:p>
        </p:txBody>
      </p:sp>
      <p:sp>
        <p:nvSpPr>
          <p:cNvPr id="3" name="2 - Θέση περιεχομένου"/>
          <p:cNvSpPr>
            <a:spLocks noGrp="1"/>
          </p:cNvSpPr>
          <p:nvPr>
            <p:ph sz="quarter" idx="1"/>
          </p:nvPr>
        </p:nvSpPr>
        <p:spPr/>
        <p:txBody>
          <a:bodyPr>
            <a:normAutofit/>
          </a:bodyPr>
          <a:lstStyle/>
          <a:p>
            <a:r>
              <a:rPr lang="en-US" dirty="0" smtClean="0"/>
              <a:t>Google scholar </a:t>
            </a:r>
            <a:r>
              <a:rPr lang="el-GR" dirty="0" smtClean="0"/>
              <a:t>(</a:t>
            </a:r>
            <a:r>
              <a:rPr lang="el-GR" u="sng" dirty="0" smtClean="0">
                <a:hlinkClick r:id="rId2"/>
              </a:rPr>
              <a:t>http://scholar.google.gr/</a:t>
            </a:r>
            <a:r>
              <a:rPr lang="el-GR" dirty="0" smtClean="0"/>
              <a:t>)</a:t>
            </a:r>
          </a:p>
          <a:p>
            <a:pPr>
              <a:buNone/>
            </a:pPr>
            <a:r>
              <a:rPr lang="el-GR" dirty="0" smtClean="0"/>
              <a:t>Βρήκαμε τις αναφορές σε ερευνητές, π.χ. στον </a:t>
            </a:r>
            <a:r>
              <a:rPr lang="en-US" dirty="0" smtClean="0"/>
              <a:t>Jacques</a:t>
            </a:r>
            <a:r>
              <a:rPr lang="el-GR" dirty="0" smtClean="0"/>
              <a:t>  </a:t>
            </a:r>
            <a:r>
              <a:rPr lang="en-US" dirty="0" err="1" smtClean="0"/>
              <a:t>Jouanna</a:t>
            </a:r>
            <a:r>
              <a:rPr lang="el-GR" dirty="0" smtClean="0"/>
              <a:t> . Απαντήσαμε σε ερωτήματα: Ποιο βιβλίο του παραπέμπουν 26 φορές; </a:t>
            </a:r>
          </a:p>
          <a:p>
            <a:r>
              <a:rPr lang="el-GR" dirty="0" smtClean="0"/>
              <a:t>Στο </a:t>
            </a:r>
            <a:r>
              <a:rPr lang="en-US" dirty="0" smtClean="0"/>
              <a:t>Project Gutenberg</a:t>
            </a:r>
            <a:r>
              <a:rPr lang="el-GR" dirty="0" smtClean="0"/>
              <a:t> (</a:t>
            </a:r>
            <a:r>
              <a:rPr lang="el-GR" u="sng" dirty="0" smtClean="0">
                <a:hlinkClick r:id="rId3"/>
              </a:rPr>
              <a:t>http://www.gutenberg.org/</a:t>
            </a:r>
            <a:r>
              <a:rPr lang="el-GR" dirty="0" smtClean="0"/>
              <a:t>) βρήκαμε ψηφιακά βιβλία και τα αποθηκεύσαμε σε μορφή </a:t>
            </a:r>
            <a:r>
              <a:rPr lang="en-US" dirty="0" smtClean="0"/>
              <a:t>html </a:t>
            </a:r>
            <a:r>
              <a:rPr lang="el-GR" dirty="0" smtClean="0"/>
              <a:t>ή </a:t>
            </a:r>
            <a:r>
              <a:rPr lang="en-US" dirty="0" err="1" smtClean="0"/>
              <a:t>epub</a:t>
            </a:r>
            <a:endParaRPr lang="el-GR" dirty="0" smtClean="0"/>
          </a:p>
          <a:p>
            <a:pPr>
              <a:buNone/>
            </a:pPr>
            <a:r>
              <a:rPr lang="el-GR" dirty="0" smtClean="0"/>
              <a:t>Πχ. </a:t>
            </a:r>
            <a:r>
              <a:rPr lang="en-US" dirty="0" smtClean="0"/>
              <a:t>Book search</a:t>
            </a:r>
            <a:r>
              <a:rPr lang="el-GR" dirty="0" smtClean="0"/>
              <a:t>, </a:t>
            </a:r>
            <a:r>
              <a:rPr lang="en-US" dirty="0" smtClean="0"/>
              <a:t>Homer</a:t>
            </a:r>
            <a:r>
              <a:rPr lang="el-GR" dirty="0" smtClean="0"/>
              <a:t>. Από τα αποτελέσματα</a:t>
            </a:r>
            <a:r>
              <a:rPr lang="en-US" dirty="0" smtClean="0"/>
              <a:t>, </a:t>
            </a:r>
            <a:r>
              <a:rPr lang="el-GR" dirty="0" smtClean="0"/>
              <a:t>επιλέξαμε το βιβλίο </a:t>
            </a:r>
            <a:r>
              <a:rPr lang="en-US" i="1" dirty="0" smtClean="0"/>
              <a:t>Studies on Homer and the Homeric Age</a:t>
            </a:r>
            <a:r>
              <a:rPr lang="en-US" dirty="0" smtClean="0"/>
              <a:t>, Vol. 1 of 3 by W. E. Gladstone</a:t>
            </a:r>
            <a:r>
              <a:rPr lang="el-GR" dirty="0" smtClean="0"/>
              <a:t>, το ανοίξαμε</a:t>
            </a:r>
            <a:r>
              <a:rPr lang="el-GR" b="1" dirty="0" smtClean="0"/>
              <a:t> </a:t>
            </a:r>
            <a:r>
              <a:rPr lang="el-GR" dirty="0" smtClean="0"/>
              <a:t>με τη μορφή </a:t>
            </a:r>
            <a:r>
              <a:rPr lang="en-US" dirty="0" smtClean="0"/>
              <a:t>html</a:t>
            </a:r>
            <a:r>
              <a:rPr lang="el-GR" dirty="0" smtClean="0"/>
              <a:t>. Στη συνέχεια, αποθηκεύσαμε με τη μορφή </a:t>
            </a:r>
            <a:r>
              <a:rPr lang="en-US" dirty="0" err="1" smtClean="0"/>
              <a:t>epub</a:t>
            </a:r>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l-GR" sz="2400" b="1" dirty="0" smtClean="0">
                <a:solidFill>
                  <a:schemeClr val="tx1"/>
                </a:solidFill>
              </a:rPr>
              <a:t>Έρευνα βιβλιογραφική</a:t>
            </a:r>
            <a:r>
              <a:rPr lang="en-US" sz="2400" b="1" dirty="0" smtClean="0">
                <a:solidFill>
                  <a:schemeClr val="tx1"/>
                </a:solidFill>
              </a:rPr>
              <a:t/>
            </a:r>
            <a:br>
              <a:rPr lang="en-US" sz="2400" b="1" dirty="0" smtClean="0">
                <a:solidFill>
                  <a:schemeClr val="tx1"/>
                </a:solidFill>
              </a:rPr>
            </a:br>
            <a:r>
              <a:rPr lang="en-US" sz="2400" b="1" u="sng" dirty="0" smtClean="0">
                <a:solidFill>
                  <a:schemeClr val="tx1"/>
                </a:solidFill>
                <a:hlinkClick r:id="rId2"/>
              </a:rPr>
              <a:t>http</a:t>
            </a:r>
            <a:r>
              <a:rPr lang="el-GR" sz="2400" b="1" u="sng" dirty="0" smtClean="0">
                <a:solidFill>
                  <a:schemeClr val="tx1"/>
                </a:solidFill>
                <a:hlinkClick r:id="rId2"/>
              </a:rPr>
              <a:t>://</a:t>
            </a:r>
            <a:r>
              <a:rPr lang="en-US" sz="2400" b="1" u="sng" dirty="0" smtClean="0">
                <a:solidFill>
                  <a:schemeClr val="tx1"/>
                </a:solidFill>
                <a:hlinkClick r:id="rId2"/>
              </a:rPr>
              <a:t>www</a:t>
            </a:r>
            <a:r>
              <a:rPr lang="el-GR" sz="2400" b="1" u="sng" dirty="0" smtClean="0">
                <a:solidFill>
                  <a:schemeClr val="tx1"/>
                </a:solidFill>
                <a:hlinkClick r:id="rId2"/>
              </a:rPr>
              <a:t>.</a:t>
            </a:r>
            <a:r>
              <a:rPr lang="en-US" sz="2400" b="1" u="sng" dirty="0" err="1" smtClean="0">
                <a:solidFill>
                  <a:schemeClr val="tx1"/>
                </a:solidFill>
                <a:hlinkClick r:id="rId2"/>
              </a:rPr>
              <a:t>bibsonomy</a:t>
            </a:r>
            <a:r>
              <a:rPr lang="el-GR" sz="2400" b="1" u="sng" dirty="0" smtClean="0">
                <a:solidFill>
                  <a:schemeClr val="tx1"/>
                </a:solidFill>
                <a:hlinkClick r:id="rId2"/>
              </a:rPr>
              <a:t>.</a:t>
            </a:r>
            <a:r>
              <a:rPr lang="en-US" sz="2400" b="1" u="sng" dirty="0" smtClean="0">
                <a:solidFill>
                  <a:schemeClr val="tx1"/>
                </a:solidFill>
                <a:hlinkClick r:id="rId2"/>
              </a:rPr>
              <a:t>org</a:t>
            </a:r>
            <a:r>
              <a:rPr lang="el-GR" sz="2400" b="1" u="sng" dirty="0" smtClean="0">
                <a:solidFill>
                  <a:schemeClr val="tx1"/>
                </a:solidFill>
                <a:hlinkClick r:id="rId2"/>
              </a:rPr>
              <a:t>/</a:t>
            </a:r>
            <a:endParaRPr lang="el-GR" sz="2400" b="1" dirty="0">
              <a:solidFill>
                <a:schemeClr val="tx1"/>
              </a:solidFill>
            </a:endParaRPr>
          </a:p>
        </p:txBody>
      </p:sp>
      <p:pic>
        <p:nvPicPr>
          <p:cNvPr id="1026" name="Picture 2"/>
          <p:cNvPicPr>
            <a:picLocks noGrp="1" noChangeAspect="1" noChangeArrowheads="1"/>
          </p:cNvPicPr>
          <p:nvPr>
            <p:ph sz="quarter" idx="1"/>
          </p:nvPr>
        </p:nvPicPr>
        <p:blipFill>
          <a:blip r:embed="rId3" cstate="print"/>
          <a:stretch>
            <a:fillRect/>
          </a:stretch>
        </p:blipFill>
        <p:spPr bwMode="auto">
          <a:xfrm>
            <a:off x="457200" y="1373187"/>
            <a:ext cx="822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l-GR" sz="2400" b="1" dirty="0" smtClean="0"/>
              <a:t>Έρευνα βιβλιογραφική</a:t>
            </a:r>
            <a:endParaRPr lang="el-GR" sz="2400" b="1" dirty="0"/>
          </a:p>
        </p:txBody>
      </p:sp>
      <p:sp>
        <p:nvSpPr>
          <p:cNvPr id="3" name="2 - Θέση περιεχομένου"/>
          <p:cNvSpPr>
            <a:spLocks noGrp="1"/>
          </p:cNvSpPr>
          <p:nvPr>
            <p:ph sz="quarter" idx="1"/>
          </p:nvPr>
        </p:nvSpPr>
        <p:spPr/>
        <p:txBody>
          <a:bodyPr/>
          <a:lstStyle/>
          <a:p>
            <a:r>
              <a:rPr lang="el-GR" u="sng" dirty="0" smtClean="0">
                <a:hlinkClick r:id="rId2"/>
              </a:rPr>
              <a:t>https://www.zotero.org/support/</a:t>
            </a:r>
            <a:r>
              <a:rPr lang="el-GR" dirty="0" smtClean="0"/>
              <a:t> </a:t>
            </a:r>
          </a:p>
          <a:p>
            <a:r>
              <a:rPr lang="el-GR" dirty="0" smtClean="0"/>
              <a:t> μάθαμε να ψάχνουμε διαδικτυακά</a:t>
            </a:r>
            <a:r>
              <a:rPr lang="en-US" dirty="0" smtClean="0"/>
              <a:t> </a:t>
            </a:r>
            <a:r>
              <a:rPr lang="el-GR" dirty="0" smtClean="0"/>
              <a:t>ή </a:t>
            </a:r>
            <a:r>
              <a:rPr lang="el-GR" smtClean="0"/>
              <a:t>στον υπολογιστή μας: </a:t>
            </a:r>
            <a:r>
              <a:rPr lang="el-GR" dirty="0" smtClean="0"/>
              <a:t>άρθρα, βιβλία, προβολικές παρουσιάσεις, έγγραφα </a:t>
            </a:r>
            <a:r>
              <a:rPr lang="en-US" dirty="0" smtClean="0"/>
              <a:t>word, </a:t>
            </a:r>
            <a:r>
              <a:rPr lang="en-US" dirty="0" err="1" smtClean="0"/>
              <a:t>pdf</a:t>
            </a:r>
            <a:r>
              <a:rPr lang="en-US" dirty="0" smtClean="0"/>
              <a:t> , </a:t>
            </a:r>
            <a:r>
              <a:rPr lang="el-GR" dirty="0" err="1" smtClean="0"/>
              <a:t>ιστοτόπους</a:t>
            </a:r>
            <a:r>
              <a:rPr lang="el-GR" dirty="0" smtClean="0"/>
              <a:t> κ.α.</a:t>
            </a:r>
          </a:p>
          <a:p>
            <a:pPr lvl="1"/>
            <a:r>
              <a:rPr lang="el-GR" dirty="0" smtClean="0"/>
              <a:t>Μάθαμε να τα αρχειοθετούμε </a:t>
            </a:r>
          </a:p>
          <a:p>
            <a:pPr lvl="1"/>
            <a:r>
              <a:rPr lang="el-GR" dirty="0" smtClean="0"/>
              <a:t>Να τους αποδίδουμε ετικέτες</a:t>
            </a:r>
          </a:p>
          <a:p>
            <a:pPr lvl="1"/>
            <a:r>
              <a:rPr lang="el-GR" dirty="0" smtClean="0"/>
              <a:t>Να τα αποθηκεύουμε στο </a:t>
            </a:r>
            <a:r>
              <a:rPr lang="en-US" dirty="0" err="1" smtClean="0"/>
              <a:t>zotero</a:t>
            </a:r>
            <a:endParaRPr lang="el-GR" dirty="0" smtClean="0"/>
          </a:p>
          <a:p>
            <a:pPr lvl="1"/>
            <a:r>
              <a:rPr lang="el-GR" dirty="0" smtClean="0"/>
              <a:t>Να τα ανασύρουμε σε θεματική έρευνα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dirty="0" smtClean="0"/>
              <a:t>Οι ελληνικές πηγές: </a:t>
            </a:r>
            <a:r>
              <a:rPr lang="el-GR" sz="2400" b="1" i="1" dirty="0" smtClean="0"/>
              <a:t>Η Πύλη για την Ελληνική Γλώσσα</a:t>
            </a:r>
            <a:r>
              <a:rPr lang="el-GR" sz="2400" b="1" dirty="0" smtClean="0"/>
              <a:t>.</a:t>
            </a:r>
            <a:r>
              <a:rPr lang="en-US" sz="2400" b="1" dirty="0" smtClean="0"/>
              <a:t/>
            </a:r>
            <a:br>
              <a:rPr lang="en-US" sz="2400" b="1" dirty="0" smtClean="0"/>
            </a:br>
            <a:endParaRPr lang="el-GR" sz="2400"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423509" y="1373186"/>
            <a:ext cx="8263291" cy="5008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l-GR" sz="2400" b="1" dirty="0" smtClean="0"/>
              <a:t>Οι ελληνικές πηγές: </a:t>
            </a:r>
            <a:r>
              <a:rPr lang="el-GR" sz="2400" b="1" i="1" dirty="0" smtClean="0"/>
              <a:t>Η Πύλη για την Ελληνική Γλώσσα</a:t>
            </a:r>
            <a:r>
              <a:rPr lang="el-GR" sz="2400" b="1" dirty="0" smtClean="0"/>
              <a:t>.</a:t>
            </a:r>
            <a:r>
              <a:rPr lang="en-US" sz="2400" b="1" dirty="0" smtClean="0"/>
              <a:t/>
            </a:r>
            <a:br>
              <a:rPr lang="en-US" sz="2400" b="1" dirty="0" smtClean="0"/>
            </a:br>
            <a:endParaRPr lang="el-GR" sz="2400" b="1" dirty="0"/>
          </a:p>
        </p:txBody>
      </p:sp>
      <p:sp>
        <p:nvSpPr>
          <p:cNvPr id="3" name="2 - Θέση περιεχομένου"/>
          <p:cNvSpPr>
            <a:spLocks noGrp="1"/>
          </p:cNvSpPr>
          <p:nvPr>
            <p:ph sz="quarter" idx="1"/>
          </p:nvPr>
        </p:nvSpPr>
        <p:spPr/>
        <p:txBody>
          <a:bodyPr>
            <a:normAutofit/>
          </a:bodyPr>
          <a:lstStyle/>
          <a:p>
            <a:pPr lvl="0"/>
            <a:r>
              <a:rPr lang="el-GR" dirty="0" smtClean="0"/>
              <a:t>στο ηλεκτρονικό </a:t>
            </a:r>
            <a:r>
              <a:rPr lang="el-GR" b="1" dirty="0" err="1" smtClean="0"/>
              <a:t>Ελληνο</a:t>
            </a:r>
            <a:r>
              <a:rPr lang="el-GR" b="1" dirty="0" smtClean="0"/>
              <a:t>-αγγλικό λεξικό </a:t>
            </a:r>
            <a:r>
              <a:rPr lang="el-GR" b="1" dirty="0" err="1" smtClean="0"/>
              <a:t>Γεωργακά</a:t>
            </a:r>
            <a:r>
              <a:rPr lang="el-GR" b="1" dirty="0" smtClean="0"/>
              <a:t> </a:t>
            </a:r>
            <a:endParaRPr lang="en-US" b="1" dirty="0" smtClean="0"/>
          </a:p>
          <a:p>
            <a:pPr lvl="1"/>
            <a:r>
              <a:rPr lang="el-GR" dirty="0" smtClean="0"/>
              <a:t> βρήκαμε πώς θα μεταφραστούν φράσεις  που εμπεριέχουν κυριολεκτικά ή μεταφορικά το λήμμα «αβγό».</a:t>
            </a:r>
            <a:endParaRPr lang="en-US" dirty="0" smtClean="0"/>
          </a:p>
          <a:p>
            <a:pPr lvl="1"/>
            <a:r>
              <a:rPr lang="el-GR" dirty="0" smtClean="0"/>
              <a:t>Εντοπίσαμε  </a:t>
            </a:r>
            <a:r>
              <a:rPr lang="el-GR" dirty="0"/>
              <a:t>τρεις ελληνικές λέξεις που έχουν την κατάληξη «</a:t>
            </a:r>
            <a:r>
              <a:rPr lang="el-GR" dirty="0" err="1"/>
              <a:t>στρι</a:t>
            </a:r>
            <a:r>
              <a:rPr lang="el-GR" dirty="0"/>
              <a:t>»: </a:t>
            </a:r>
            <a:endParaRPr lang="en-US" dirty="0" smtClean="0"/>
          </a:p>
          <a:p>
            <a:pPr lvl="1"/>
            <a:r>
              <a:rPr lang="el-GR" dirty="0" smtClean="0"/>
              <a:t>Επιλέξαμε </a:t>
            </a:r>
            <a:r>
              <a:rPr lang="el-GR" dirty="0"/>
              <a:t>μία σύνθετη αναζήτηση (επιλογή κριτηρίων): </a:t>
            </a:r>
            <a:r>
              <a:rPr lang="el-GR" dirty="0" smtClean="0"/>
              <a:t>αναζητήσαμε </a:t>
            </a:r>
            <a:r>
              <a:rPr lang="el-GR" dirty="0"/>
              <a:t>δύο λήμματα ΟΥΣΙΑΣΤΙΚΑ που έχουν ως ερμήνευμα την τροφή στα αγγλικά («</a:t>
            </a:r>
            <a:r>
              <a:rPr lang="en-US" dirty="0"/>
              <a:t>food</a:t>
            </a:r>
            <a:r>
              <a:rPr lang="el-GR" dirty="0"/>
              <a:t>») και ετυμολογία από τα αρχαία ελληνικά (συντομογραφία «</a:t>
            </a:r>
            <a:r>
              <a:rPr lang="en-US" dirty="0"/>
              <a:t>AG</a:t>
            </a:r>
            <a:r>
              <a:rPr lang="el-GR" dirty="0"/>
              <a:t>»). </a:t>
            </a:r>
            <a:endParaRPr lang="el-GR" dirty="0" smtClean="0"/>
          </a:p>
          <a:p>
            <a:pPr lvl="1"/>
            <a:r>
              <a:rPr lang="el-GR" dirty="0" smtClean="0"/>
              <a:t>Μάθαμε πώς να Προσθέτουμε </a:t>
            </a:r>
            <a:r>
              <a:rPr lang="el-GR" dirty="0"/>
              <a:t>τα ευρήματα  στο καλάθι </a:t>
            </a:r>
            <a:r>
              <a:rPr lang="el-GR" dirty="0" smtClean="0"/>
              <a:t>μας </a:t>
            </a:r>
            <a:endParaRPr lang="en-US" dirty="0" smtClean="0"/>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i="1" dirty="0" smtClean="0"/>
              <a:t>Η Πύλη για την Ελληνική Γλώσσα</a:t>
            </a:r>
            <a:r>
              <a:rPr lang="el-GR" sz="2400" b="1" dirty="0" smtClean="0"/>
              <a:t>.</a:t>
            </a:r>
            <a:r>
              <a:rPr lang="en-US" sz="2400" b="1" dirty="0" smtClean="0"/>
              <a:t/>
            </a:r>
            <a:br>
              <a:rPr lang="en-US" sz="2400" b="1" dirty="0" smtClean="0"/>
            </a:br>
            <a:r>
              <a:rPr lang="el-GR" sz="2400" b="1" dirty="0" smtClean="0"/>
              <a:t>2</a:t>
            </a:r>
            <a:endParaRPr lang="el-GR" sz="2400" dirty="0"/>
          </a:p>
        </p:txBody>
      </p:sp>
      <p:sp>
        <p:nvSpPr>
          <p:cNvPr id="3" name="2 - Θέση περιεχομένου"/>
          <p:cNvSpPr>
            <a:spLocks noGrp="1"/>
          </p:cNvSpPr>
          <p:nvPr>
            <p:ph sz="quarter" idx="1"/>
          </p:nvPr>
        </p:nvSpPr>
        <p:spPr/>
        <p:txBody>
          <a:bodyPr/>
          <a:lstStyle/>
          <a:p>
            <a:pPr algn="just"/>
            <a:r>
              <a:rPr lang="el-GR" dirty="0"/>
              <a:t>Στα εργαλεία, στο </a:t>
            </a:r>
            <a:r>
              <a:rPr lang="el-GR" b="1" dirty="0"/>
              <a:t>ηλεκτρονικό λεξικό της Κοινής Νεοελληνικής του Τριανταφυλλίδη</a:t>
            </a:r>
            <a:r>
              <a:rPr lang="el-GR" dirty="0"/>
              <a:t>,  </a:t>
            </a:r>
            <a:r>
              <a:rPr lang="el-GR" dirty="0" smtClean="0"/>
              <a:t>αναζητήσαμε </a:t>
            </a:r>
            <a:r>
              <a:rPr lang="el-GR" dirty="0"/>
              <a:t>2 ρήματα και 2 ουσιαστικά που προέρχονται από το αρχαιοελληνικό «</a:t>
            </a:r>
            <a:r>
              <a:rPr lang="el-GR" dirty="0" err="1"/>
              <a:t>αγω</a:t>
            </a:r>
            <a:r>
              <a:rPr lang="el-GR" dirty="0"/>
              <a:t>». </a:t>
            </a:r>
            <a:endParaRPr lang="el-GR" dirty="0" smtClean="0"/>
          </a:p>
          <a:p>
            <a:pPr algn="just"/>
            <a:r>
              <a:rPr lang="el-GR" dirty="0" smtClean="0"/>
              <a:t>Μάθαμε να χρησιμοποιούμε </a:t>
            </a:r>
            <a:r>
              <a:rPr lang="el-GR" dirty="0"/>
              <a:t>το σύμβολο  «*», μπροστά και πίσω από τη λέξη.</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i="1" dirty="0" smtClean="0"/>
              <a:t>Η Πύλη για την Ελληνική Γλώσσα</a:t>
            </a:r>
            <a:r>
              <a:rPr lang="el-GR" sz="2400" b="1" dirty="0" smtClean="0"/>
              <a:t>.</a:t>
            </a:r>
            <a:r>
              <a:rPr lang="en-US" sz="2400" b="1" dirty="0" smtClean="0"/>
              <a:t/>
            </a:r>
            <a:br>
              <a:rPr lang="en-US" sz="2400" b="1" dirty="0" smtClean="0"/>
            </a:br>
            <a:r>
              <a:rPr lang="el-GR" sz="2400" b="1" dirty="0" smtClean="0"/>
              <a:t>3</a:t>
            </a:r>
            <a:endParaRPr lang="el-GR" sz="2400" dirty="0"/>
          </a:p>
        </p:txBody>
      </p:sp>
      <p:sp>
        <p:nvSpPr>
          <p:cNvPr id="3" name="2 - Θέση περιεχομένου"/>
          <p:cNvSpPr>
            <a:spLocks noGrp="1"/>
          </p:cNvSpPr>
          <p:nvPr>
            <p:ph sz="quarter" idx="1"/>
          </p:nvPr>
        </p:nvSpPr>
        <p:spPr/>
        <p:txBody>
          <a:bodyPr>
            <a:normAutofit fontScale="92500" lnSpcReduction="10000"/>
          </a:bodyPr>
          <a:lstStyle/>
          <a:p>
            <a:r>
              <a:rPr lang="el-GR" dirty="0"/>
              <a:t>Στα </a:t>
            </a:r>
            <a:r>
              <a:rPr lang="el-GR" b="1" dirty="0"/>
              <a:t>σώματα κειμένων της αρχαιοελληνικής γλώσσας</a:t>
            </a:r>
            <a:r>
              <a:rPr lang="el-GR" dirty="0"/>
              <a:t>, </a:t>
            </a:r>
            <a:r>
              <a:rPr lang="el-GR" dirty="0" smtClean="0"/>
              <a:t>εντοπίσαμε </a:t>
            </a:r>
            <a:r>
              <a:rPr lang="el-GR" dirty="0"/>
              <a:t>το απόσπασμα του </a:t>
            </a:r>
            <a:r>
              <a:rPr lang="el-GR" dirty="0" smtClean="0"/>
              <a:t>….κειμένου</a:t>
            </a:r>
            <a:endParaRPr lang="en-US" dirty="0" smtClean="0"/>
          </a:p>
          <a:p>
            <a:pPr algn="just"/>
            <a:r>
              <a:rPr lang="el-GR" dirty="0"/>
              <a:t>Στο </a:t>
            </a:r>
            <a:r>
              <a:rPr lang="el-GR" b="1" dirty="0" err="1"/>
              <a:t>Συμφραστικό</a:t>
            </a:r>
            <a:r>
              <a:rPr lang="el-GR" b="1" dirty="0"/>
              <a:t> Πίνακα Λέξεων Αττικής Πεζογραφίας</a:t>
            </a:r>
            <a:r>
              <a:rPr lang="el-GR" dirty="0"/>
              <a:t>, </a:t>
            </a:r>
            <a:r>
              <a:rPr lang="el-GR" dirty="0" smtClean="0"/>
              <a:t>αναζητήσαμε </a:t>
            </a:r>
            <a:r>
              <a:rPr lang="el-GR" dirty="0"/>
              <a:t>σε ποια ψηφιοποιημένα κείμενα υπάρχει η λέξη «κατηγορία» στη γενική </a:t>
            </a:r>
            <a:r>
              <a:rPr lang="el-GR" dirty="0" smtClean="0"/>
              <a:t>πτώση, </a:t>
            </a:r>
            <a:endParaRPr lang="en-US" dirty="0" smtClean="0"/>
          </a:p>
          <a:p>
            <a:pPr lvl="0" algn="just"/>
            <a:r>
              <a:rPr lang="el-GR" dirty="0" smtClean="0"/>
              <a:t>Βρήκαμε </a:t>
            </a:r>
            <a:r>
              <a:rPr lang="el-GR" dirty="0"/>
              <a:t>στο </a:t>
            </a:r>
            <a:r>
              <a:rPr lang="el-GR" b="1" dirty="0"/>
              <a:t>Βασικό Λεξικό της αρχαίας ελληνικής</a:t>
            </a:r>
            <a:r>
              <a:rPr lang="el-GR" dirty="0"/>
              <a:t>, το λήμμα «βούλομαι».</a:t>
            </a:r>
          </a:p>
          <a:p>
            <a:pPr lvl="1"/>
            <a:r>
              <a:rPr lang="el-GR" dirty="0" smtClean="0"/>
              <a:t>Καταγράψαμε  </a:t>
            </a:r>
            <a:r>
              <a:rPr lang="el-GR" dirty="0"/>
              <a:t>τα εξής: </a:t>
            </a:r>
          </a:p>
          <a:p>
            <a:pPr lvl="2"/>
            <a:r>
              <a:rPr lang="el-GR" dirty="0"/>
              <a:t>Τα ερμηνεύματα του</a:t>
            </a:r>
          </a:p>
          <a:p>
            <a:pPr lvl="2"/>
            <a:r>
              <a:rPr lang="el-GR" dirty="0"/>
              <a:t>Την ετυμολογία του</a:t>
            </a:r>
          </a:p>
          <a:p>
            <a:pPr lvl="2"/>
            <a:r>
              <a:rPr lang="el-GR" dirty="0"/>
              <a:t>Τη συντακτική του  δυναμική</a:t>
            </a:r>
          </a:p>
          <a:p>
            <a:pPr lvl="2"/>
            <a:r>
              <a:rPr lang="el-GR" dirty="0"/>
              <a:t>3 παράγωγα της ομηρικής εποχής</a:t>
            </a:r>
          </a:p>
          <a:p>
            <a:pPr lvl="2"/>
            <a:r>
              <a:rPr lang="el-GR" dirty="0"/>
              <a:t>3 παράγωγα της μεσαιωνικής εποχής</a:t>
            </a:r>
          </a:p>
          <a:p>
            <a:pPr lvl="2"/>
            <a:r>
              <a:rPr lang="el-GR" dirty="0"/>
              <a:t>3 παράγωγα στη νεοελληνική γλώσσα των νεοτέρων χρόνων.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i="1" dirty="0" smtClean="0"/>
              <a:t>Η Πύλη για την Ελληνική Γλώσσα</a:t>
            </a:r>
            <a:r>
              <a:rPr lang="el-GR" sz="2400" b="1" dirty="0" smtClean="0"/>
              <a:t>.</a:t>
            </a:r>
            <a:r>
              <a:rPr lang="en-US" sz="2400" b="1" dirty="0" smtClean="0"/>
              <a:t/>
            </a:r>
            <a:br>
              <a:rPr lang="en-US" sz="2400" b="1" dirty="0" smtClean="0"/>
            </a:br>
            <a:r>
              <a:rPr lang="el-GR" sz="2400" b="1" dirty="0" smtClean="0"/>
              <a:t>4</a:t>
            </a:r>
            <a:endParaRPr lang="el-GR" sz="2400" dirty="0"/>
          </a:p>
        </p:txBody>
      </p:sp>
      <p:sp>
        <p:nvSpPr>
          <p:cNvPr id="3" name="2 - Θέση περιεχομένου"/>
          <p:cNvSpPr>
            <a:spLocks noGrp="1"/>
          </p:cNvSpPr>
          <p:nvPr>
            <p:ph sz="quarter" idx="1"/>
          </p:nvPr>
        </p:nvSpPr>
        <p:spPr/>
        <p:txBody>
          <a:bodyPr/>
          <a:lstStyle/>
          <a:p>
            <a:r>
              <a:rPr lang="el-GR" dirty="0" smtClean="0"/>
              <a:t>Εντοπίσαμε το </a:t>
            </a:r>
            <a:r>
              <a:rPr lang="el-GR" b="1" dirty="0" smtClean="0"/>
              <a:t>ψηφιοποιημένο σύγγραμμα </a:t>
            </a:r>
            <a:r>
              <a:rPr lang="el-GR" dirty="0" smtClean="0"/>
              <a:t>του </a:t>
            </a:r>
            <a:r>
              <a:rPr lang="en-US" dirty="0" err="1"/>
              <a:t>Debrunner</a:t>
            </a:r>
            <a:r>
              <a:rPr lang="el-GR" dirty="0"/>
              <a:t>  «</a:t>
            </a:r>
            <a:r>
              <a:rPr lang="el-GR" i="1" dirty="0"/>
              <a:t>Ο σχηματισμός των Λέξεων στην Αρχαία Ελληνική</a:t>
            </a:r>
            <a:r>
              <a:rPr lang="el-GR" dirty="0"/>
              <a:t>», </a:t>
            </a:r>
            <a:endParaRPr lang="en-US" dirty="0" smtClean="0"/>
          </a:p>
          <a:p>
            <a:pPr algn="just"/>
            <a:r>
              <a:rPr lang="el-GR" dirty="0" smtClean="0"/>
              <a:t>Εντοπίσαμε το </a:t>
            </a:r>
            <a:r>
              <a:rPr lang="el-GR" b="1" dirty="0" smtClean="0"/>
              <a:t>ψηφιοποιημένο σύγγραμμα </a:t>
            </a:r>
            <a:r>
              <a:rPr lang="el-GR" dirty="0" smtClean="0"/>
              <a:t>«</a:t>
            </a:r>
            <a:r>
              <a:rPr lang="el-GR" i="1" dirty="0"/>
              <a:t>Αρχές Σύνταξης της Αρχαιοελληνικής Γλώσσας</a:t>
            </a:r>
            <a:r>
              <a:rPr lang="el-GR" dirty="0" smtClean="0"/>
              <a:t>».</a:t>
            </a:r>
          </a:p>
          <a:p>
            <a:endParaRPr lang="en-US"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r"/>
            <a:r>
              <a:rPr lang="el-GR" sz="2400" b="1" dirty="0" err="1" smtClean="0"/>
              <a:t>Πληθοποριστικά</a:t>
            </a:r>
            <a:r>
              <a:rPr lang="el-GR" sz="2400" b="1" dirty="0" smtClean="0"/>
              <a:t> προγράμματα: </a:t>
            </a:r>
            <a:r>
              <a:rPr lang="el-GR" sz="2400" dirty="0" smtClean="0"/>
              <a:t/>
            </a:r>
            <a:br>
              <a:rPr lang="el-GR" sz="2400" dirty="0" smtClean="0"/>
            </a:br>
            <a:endParaRPr lang="el-GR" sz="2400" dirty="0"/>
          </a:p>
        </p:txBody>
      </p:sp>
      <p:sp>
        <p:nvSpPr>
          <p:cNvPr id="3" name="2 - Θέση περιεχομένου"/>
          <p:cNvSpPr>
            <a:spLocks noGrp="1"/>
          </p:cNvSpPr>
          <p:nvPr>
            <p:ph sz="quarter" idx="1"/>
          </p:nvPr>
        </p:nvSpPr>
        <p:spPr/>
        <p:txBody>
          <a:bodyPr>
            <a:normAutofit lnSpcReduction="10000"/>
          </a:bodyPr>
          <a:lstStyle/>
          <a:p>
            <a:r>
              <a:rPr lang="en-US" dirty="0" err="1" smtClean="0"/>
              <a:t>Zooniverse</a:t>
            </a:r>
            <a:r>
              <a:rPr lang="el-GR" dirty="0" smtClean="0"/>
              <a:t> </a:t>
            </a:r>
            <a:r>
              <a:rPr lang="el-GR" dirty="0"/>
              <a:t>(</a:t>
            </a:r>
            <a:r>
              <a:rPr lang="en-US" u="sng" dirty="0">
                <a:hlinkClick r:id="rId2"/>
              </a:rPr>
              <a:t>https</a:t>
            </a:r>
            <a:r>
              <a:rPr lang="el-GR" u="sng" dirty="0">
                <a:hlinkClick r:id="rId2"/>
              </a:rPr>
              <a:t>://</a:t>
            </a:r>
            <a:r>
              <a:rPr lang="en-US" u="sng" dirty="0">
                <a:hlinkClick r:id="rId2"/>
              </a:rPr>
              <a:t>www</a:t>
            </a:r>
            <a:r>
              <a:rPr lang="el-GR" u="sng" dirty="0">
                <a:hlinkClick r:id="rId2"/>
              </a:rPr>
              <a:t>.</a:t>
            </a:r>
            <a:r>
              <a:rPr lang="en-US" u="sng" dirty="0" err="1">
                <a:hlinkClick r:id="rId2"/>
              </a:rPr>
              <a:t>zooniverse</a:t>
            </a:r>
            <a:r>
              <a:rPr lang="el-GR" u="sng" dirty="0">
                <a:hlinkClick r:id="rId2"/>
              </a:rPr>
              <a:t>.</a:t>
            </a:r>
            <a:r>
              <a:rPr lang="en-US" u="sng" dirty="0">
                <a:hlinkClick r:id="rId2"/>
              </a:rPr>
              <a:t>org</a:t>
            </a:r>
            <a:r>
              <a:rPr lang="el-GR" u="sng" dirty="0" smtClean="0">
                <a:hlinkClick r:id="rId2"/>
              </a:rPr>
              <a:t>/</a:t>
            </a:r>
            <a:r>
              <a:rPr lang="el-GR" dirty="0" smtClean="0"/>
              <a:t>)</a:t>
            </a:r>
            <a:endParaRPr lang="en-US" dirty="0" smtClean="0"/>
          </a:p>
          <a:p>
            <a:pPr>
              <a:buNone/>
            </a:pPr>
            <a:r>
              <a:rPr lang="el-GR" dirty="0" smtClean="0"/>
              <a:t> </a:t>
            </a:r>
            <a:endParaRPr lang="el-GR" dirty="0"/>
          </a:p>
          <a:p>
            <a:r>
              <a:rPr lang="en-US" u="sng" dirty="0">
                <a:hlinkClick r:id="rId3"/>
              </a:rPr>
              <a:t>DIY History</a:t>
            </a:r>
            <a:r>
              <a:rPr lang="en-US" dirty="0"/>
              <a:t> (</a:t>
            </a:r>
            <a:r>
              <a:rPr lang="en-US" u="sng" dirty="0">
                <a:hlinkClick r:id="rId4"/>
              </a:rPr>
              <a:t>http://diyhistory.lib.uiowa.edu/</a:t>
            </a:r>
            <a:r>
              <a:rPr lang="en-US" dirty="0"/>
              <a:t>) </a:t>
            </a:r>
            <a:endParaRPr lang="en-US" dirty="0" smtClean="0"/>
          </a:p>
          <a:p>
            <a:pPr>
              <a:buNone/>
            </a:pPr>
            <a:endParaRPr lang="el-GR" dirty="0"/>
          </a:p>
          <a:p>
            <a:r>
              <a:rPr lang="en-US" dirty="0"/>
              <a:t>Smithsonian Transcription Center (</a:t>
            </a:r>
            <a:r>
              <a:rPr lang="en-US" u="sng" dirty="0">
                <a:hlinkClick r:id="rId5"/>
              </a:rPr>
              <a:t>https://transcription.si.edu/</a:t>
            </a:r>
            <a:r>
              <a:rPr lang="en-US" dirty="0"/>
              <a:t>) </a:t>
            </a:r>
            <a:endParaRPr lang="en-US" dirty="0" smtClean="0"/>
          </a:p>
          <a:p>
            <a:pPr>
              <a:buNone/>
            </a:pPr>
            <a:endParaRPr lang="el-GR" dirty="0"/>
          </a:p>
          <a:p>
            <a:r>
              <a:rPr lang="en-US" dirty="0" err="1"/>
              <a:t>MicroPasts</a:t>
            </a:r>
            <a:r>
              <a:rPr lang="el-GR" dirty="0"/>
              <a:t> (</a:t>
            </a:r>
            <a:r>
              <a:rPr lang="en-US" u="sng" dirty="0">
                <a:hlinkClick r:id="rId6"/>
              </a:rPr>
              <a:t>http</a:t>
            </a:r>
            <a:r>
              <a:rPr lang="el-GR" u="sng" dirty="0">
                <a:hlinkClick r:id="rId6"/>
              </a:rPr>
              <a:t>://</a:t>
            </a:r>
            <a:r>
              <a:rPr lang="en-US" u="sng" dirty="0" err="1">
                <a:hlinkClick r:id="rId6"/>
              </a:rPr>
              <a:t>micropasts</a:t>
            </a:r>
            <a:r>
              <a:rPr lang="el-GR" u="sng" dirty="0">
                <a:hlinkClick r:id="rId6"/>
              </a:rPr>
              <a:t>.</a:t>
            </a:r>
            <a:r>
              <a:rPr lang="en-US" u="sng" dirty="0">
                <a:hlinkClick r:id="rId6"/>
              </a:rPr>
              <a:t>org</a:t>
            </a:r>
            <a:r>
              <a:rPr lang="el-GR" u="sng" dirty="0">
                <a:hlinkClick r:id="rId6"/>
              </a:rPr>
              <a:t>/</a:t>
            </a:r>
            <a:r>
              <a:rPr lang="el-GR" dirty="0"/>
              <a:t>) </a:t>
            </a:r>
            <a:endParaRPr lang="en-US" dirty="0" smtClean="0"/>
          </a:p>
          <a:p>
            <a:pPr>
              <a:buNone/>
            </a:pPr>
            <a:endParaRPr lang="el-GR" dirty="0"/>
          </a:p>
          <a:p>
            <a:r>
              <a:rPr lang="el-GR" dirty="0"/>
              <a:t>Δημόσια Βιβλιοθήκη της Νέας Υόρκης (</a:t>
            </a:r>
            <a:r>
              <a:rPr lang="en-US" u="sng" dirty="0">
                <a:hlinkClick r:id="rId7"/>
              </a:rPr>
              <a:t>http</a:t>
            </a:r>
            <a:r>
              <a:rPr lang="el-GR" u="sng" dirty="0">
                <a:hlinkClick r:id="rId7"/>
              </a:rPr>
              <a:t>://</a:t>
            </a:r>
            <a:r>
              <a:rPr lang="en-US" u="sng" dirty="0">
                <a:hlinkClick r:id="rId7"/>
              </a:rPr>
              <a:t>www</a:t>
            </a:r>
            <a:r>
              <a:rPr lang="el-GR" u="sng" dirty="0">
                <a:hlinkClick r:id="rId7"/>
              </a:rPr>
              <a:t>.</a:t>
            </a:r>
            <a:r>
              <a:rPr lang="en-US" u="sng" dirty="0" err="1">
                <a:hlinkClick r:id="rId7"/>
              </a:rPr>
              <a:t>nypl</a:t>
            </a:r>
            <a:r>
              <a:rPr lang="el-GR" u="sng" dirty="0">
                <a:hlinkClick r:id="rId7"/>
              </a:rPr>
              <a:t>.</a:t>
            </a:r>
            <a:r>
              <a:rPr lang="en-US" u="sng" dirty="0">
                <a:hlinkClick r:id="rId7"/>
              </a:rPr>
              <a:t>org</a:t>
            </a:r>
            <a:r>
              <a:rPr lang="el-GR" u="sng" dirty="0">
                <a:hlinkClick r:id="rId7"/>
              </a:rPr>
              <a:t>/</a:t>
            </a:r>
            <a:r>
              <a:rPr lang="en-US" u="sng" dirty="0">
                <a:hlinkClick r:id="rId7"/>
              </a:rPr>
              <a:t>collections</a:t>
            </a:r>
            <a:r>
              <a:rPr lang="el-GR" u="sng" dirty="0">
                <a:hlinkClick r:id="rId7"/>
              </a:rPr>
              <a:t>/</a:t>
            </a:r>
            <a:r>
              <a:rPr lang="en-US" u="sng" dirty="0">
                <a:hlinkClick r:id="rId7"/>
              </a:rPr>
              <a:t>labs</a:t>
            </a:r>
            <a:r>
              <a:rPr lang="el-GR" dirty="0"/>
              <a:t>)</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i="1" dirty="0" smtClean="0"/>
              <a:t>Η Πύλη για την Ελληνική Γλώσσα</a:t>
            </a:r>
            <a:r>
              <a:rPr lang="el-GR" sz="2400" b="1" dirty="0" smtClean="0"/>
              <a:t>.</a:t>
            </a:r>
            <a:r>
              <a:rPr lang="en-US" sz="2400" b="1" dirty="0" smtClean="0"/>
              <a:t/>
            </a:r>
            <a:br>
              <a:rPr lang="en-US" sz="2400" b="1" dirty="0" smtClean="0"/>
            </a:br>
            <a:r>
              <a:rPr lang="el-GR" sz="2400" b="1" dirty="0" smtClean="0"/>
              <a:t>5</a:t>
            </a:r>
            <a:endParaRPr lang="el-GR" sz="2400" dirty="0"/>
          </a:p>
        </p:txBody>
      </p:sp>
      <p:sp>
        <p:nvSpPr>
          <p:cNvPr id="3" name="2 - Θέση περιεχομένου"/>
          <p:cNvSpPr>
            <a:spLocks noGrp="1"/>
          </p:cNvSpPr>
          <p:nvPr>
            <p:ph sz="quarter" idx="1"/>
          </p:nvPr>
        </p:nvSpPr>
        <p:spPr/>
        <p:txBody>
          <a:bodyPr>
            <a:normAutofit/>
          </a:bodyPr>
          <a:lstStyle/>
          <a:p>
            <a:pPr lvl="0"/>
            <a:r>
              <a:rPr lang="el-GR" dirty="0"/>
              <a:t>Στις </a:t>
            </a:r>
            <a:r>
              <a:rPr lang="el-GR" b="1" i="1" dirty="0"/>
              <a:t>Βιβλιογραφίες-Πηγές</a:t>
            </a:r>
            <a:r>
              <a:rPr lang="el-GR" dirty="0"/>
              <a:t>, </a:t>
            </a:r>
          </a:p>
          <a:p>
            <a:pPr lvl="2" algn="just"/>
            <a:r>
              <a:rPr lang="el-GR" dirty="0" smtClean="0"/>
              <a:t>επιλέξαμε «</a:t>
            </a:r>
            <a:r>
              <a:rPr lang="el-GR" b="1" dirty="0" smtClean="0"/>
              <a:t>Δικτυακούς Τόπους – Λογισμικά</a:t>
            </a:r>
            <a:r>
              <a:rPr lang="el-GR" dirty="0" smtClean="0"/>
              <a:t>»</a:t>
            </a:r>
            <a:endParaRPr lang="el-GR" dirty="0"/>
          </a:p>
          <a:p>
            <a:pPr lvl="2" algn="just"/>
            <a:r>
              <a:rPr lang="el-GR" dirty="0" smtClean="0"/>
              <a:t>επιλέξαμε «</a:t>
            </a:r>
            <a:r>
              <a:rPr lang="el-GR" b="1" dirty="0" smtClean="0"/>
              <a:t>Λεξικά</a:t>
            </a:r>
            <a:r>
              <a:rPr lang="el-GR" b="1" dirty="0"/>
              <a:t>, εγχειρίδια, μελέτες</a:t>
            </a:r>
            <a:r>
              <a:rPr lang="el-GR" dirty="0"/>
              <a:t>» για την αρχαία ελληνική γλώσσα. </a:t>
            </a:r>
            <a:endParaRPr lang="el-GR" dirty="0" smtClean="0"/>
          </a:p>
          <a:p>
            <a:pPr lvl="2" algn="just"/>
            <a:r>
              <a:rPr lang="el-GR" dirty="0" smtClean="0"/>
              <a:t>Κάναμε μία σύνθετη αναζήτηση:</a:t>
            </a:r>
          </a:p>
          <a:p>
            <a:pPr lvl="3" algn="just"/>
            <a:r>
              <a:rPr lang="el-GR" dirty="0" smtClean="0"/>
              <a:t>ποια άρθρα, </a:t>
            </a:r>
            <a:r>
              <a:rPr lang="el-GR" dirty="0"/>
              <a:t>ψηφιακά υπάρχουν γύρω από τον </a:t>
            </a:r>
            <a:r>
              <a:rPr lang="en-US" i="1" dirty="0" err="1"/>
              <a:t>Perseus</a:t>
            </a:r>
            <a:r>
              <a:rPr lang="el-GR" dirty="0"/>
              <a:t> (είδος δημοσίευσης: άρθρο/ Γλώσσα: όλες /)</a:t>
            </a:r>
          </a:p>
          <a:p>
            <a:pPr lvl="3" algn="just"/>
            <a:r>
              <a:rPr lang="el-GR" dirty="0"/>
              <a:t>ποια έντυπη έκδοση για τη διδασκαλία αρχαίων ελληνικών από μετάφραση;</a:t>
            </a:r>
          </a:p>
          <a:p>
            <a:pPr lvl="3" algn="just"/>
            <a:r>
              <a:rPr lang="el-GR" dirty="0"/>
              <a:t>ποιες </a:t>
            </a:r>
            <a:r>
              <a:rPr lang="el-GR" dirty="0" smtClean="0"/>
              <a:t>εκδόσεις, </a:t>
            </a:r>
            <a:r>
              <a:rPr lang="el-GR" dirty="0"/>
              <a:t>ψηφιακές και έντυπες </a:t>
            </a:r>
            <a:r>
              <a:rPr lang="el-GR" dirty="0" smtClean="0"/>
              <a:t>αναφέρονται </a:t>
            </a:r>
            <a:r>
              <a:rPr lang="el-GR" dirty="0"/>
              <a:t>στον Περσέα και ποιες στο </a:t>
            </a:r>
            <a:r>
              <a:rPr lang="en-US" dirty="0"/>
              <a:t>TLG</a:t>
            </a:r>
            <a:r>
              <a:rPr lang="el-GR" dirty="0"/>
              <a:t>, σε όλες τις </a:t>
            </a:r>
            <a:r>
              <a:rPr lang="el-GR" dirty="0" smtClean="0"/>
              <a:t>γλώσσες. </a:t>
            </a:r>
            <a:endParaRPr lang="el-GR" dirty="0"/>
          </a:p>
          <a:p>
            <a:pPr lvl="3" algn="just"/>
            <a:r>
              <a:rPr lang="el-GR" dirty="0"/>
              <a:t>ποιες εκδόσεις σε όλες τις γλώσσες αναφέρονται στη γενική κατηγορία ΤΠΕ για τα κλασικά γράμματα.  </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i="1" dirty="0" smtClean="0"/>
              <a:t>Η Πύλη για την Ελληνική Γλώσσα</a:t>
            </a:r>
            <a:r>
              <a:rPr lang="el-GR" sz="2400" b="1" dirty="0" smtClean="0"/>
              <a:t>.</a:t>
            </a:r>
            <a:r>
              <a:rPr lang="en-US" sz="2400" b="1" dirty="0" smtClean="0"/>
              <a:t/>
            </a:r>
            <a:br>
              <a:rPr lang="en-US" sz="2400" b="1" dirty="0" smtClean="0"/>
            </a:br>
            <a:r>
              <a:rPr lang="el-GR" sz="2400" b="1" dirty="0" smtClean="0"/>
              <a:t>6</a:t>
            </a:r>
            <a:endParaRPr lang="el-GR" sz="2400" dirty="0"/>
          </a:p>
        </p:txBody>
      </p:sp>
      <p:sp>
        <p:nvSpPr>
          <p:cNvPr id="3" name="2 - Θέση περιεχομένου"/>
          <p:cNvSpPr>
            <a:spLocks noGrp="1"/>
          </p:cNvSpPr>
          <p:nvPr>
            <p:ph sz="quarter" idx="1"/>
          </p:nvPr>
        </p:nvSpPr>
        <p:spPr/>
        <p:txBody>
          <a:bodyPr>
            <a:normAutofit/>
          </a:bodyPr>
          <a:lstStyle/>
          <a:p>
            <a:pPr lvl="0"/>
            <a:r>
              <a:rPr lang="el-GR" dirty="0"/>
              <a:t>Στις </a:t>
            </a:r>
            <a:r>
              <a:rPr lang="el-GR" b="1" i="1" dirty="0"/>
              <a:t>Βιβλιογραφίες-Πηγές</a:t>
            </a:r>
            <a:r>
              <a:rPr lang="el-GR" dirty="0"/>
              <a:t>, </a:t>
            </a:r>
          </a:p>
          <a:p>
            <a:pPr lvl="2" algn="just"/>
            <a:r>
              <a:rPr lang="el-GR" dirty="0" smtClean="0"/>
              <a:t>Επιλέξαμε </a:t>
            </a:r>
            <a:r>
              <a:rPr lang="el-GR" dirty="0"/>
              <a:t>ΝΕ </a:t>
            </a:r>
            <a:r>
              <a:rPr lang="el-GR" dirty="0" smtClean="0"/>
              <a:t>μεταφράσεις </a:t>
            </a:r>
            <a:r>
              <a:rPr lang="el-GR" dirty="0"/>
              <a:t>ΑΕ έργων. </a:t>
            </a:r>
            <a:r>
              <a:rPr lang="el-GR" dirty="0" smtClean="0"/>
              <a:t>Κάνοντας </a:t>
            </a:r>
            <a:r>
              <a:rPr lang="el-GR" dirty="0"/>
              <a:t>μία σύνθετη αναζήτηση, </a:t>
            </a:r>
            <a:r>
              <a:rPr lang="el-GR" dirty="0" smtClean="0"/>
              <a:t>εντοπίσαμε </a:t>
            </a:r>
            <a:r>
              <a:rPr lang="el-GR" dirty="0"/>
              <a:t>ποια έργα έχει μεταφράσει ο </a:t>
            </a:r>
            <a:r>
              <a:rPr lang="el-GR" dirty="0" smtClean="0"/>
              <a:t>…….</a:t>
            </a:r>
            <a:endParaRPr lang="el-GR" dirty="0"/>
          </a:p>
          <a:p>
            <a:pPr lvl="2" algn="just"/>
            <a:r>
              <a:rPr lang="el-GR" dirty="0" smtClean="0"/>
              <a:t>Εντοπίσαμε ποια </a:t>
            </a:r>
            <a:r>
              <a:rPr lang="el-GR" dirty="0"/>
              <a:t>έργα ποιητικής </a:t>
            </a:r>
            <a:r>
              <a:rPr lang="el-GR" dirty="0" smtClean="0"/>
              <a:t>σύνταξης, </a:t>
            </a:r>
            <a:r>
              <a:rPr lang="el-GR" dirty="0"/>
              <a:t>στην </a:t>
            </a:r>
            <a:r>
              <a:rPr lang="el-GR" dirty="0" err="1"/>
              <a:t>αρχαΐζουσα</a:t>
            </a:r>
            <a:r>
              <a:rPr lang="el-GR" dirty="0"/>
              <a:t> χρησιμοποιήθηκαν ως σχολική  και ποια, ως θεατρική μετάφραση; </a:t>
            </a:r>
            <a:endParaRPr lang="el-GR" dirty="0" smtClean="0"/>
          </a:p>
          <a:p>
            <a:pPr lvl="2">
              <a:buNone/>
            </a:pPr>
            <a:endParaRPr lang="el-GR" dirty="0"/>
          </a:p>
          <a:p>
            <a:pPr lvl="0"/>
            <a:r>
              <a:rPr lang="el-GR" dirty="0"/>
              <a:t>Στις </a:t>
            </a:r>
            <a:r>
              <a:rPr lang="el-GR" b="1" dirty="0"/>
              <a:t>Μελέτες-Διδασκαλία,</a:t>
            </a:r>
          </a:p>
          <a:p>
            <a:pPr lvl="2" algn="just"/>
            <a:r>
              <a:rPr lang="el-GR" dirty="0"/>
              <a:t> </a:t>
            </a:r>
            <a:r>
              <a:rPr lang="el-GR" dirty="0" smtClean="0"/>
              <a:t>επιλέξαμε </a:t>
            </a:r>
            <a:r>
              <a:rPr lang="el-GR" dirty="0"/>
              <a:t>μία άσκηση γραμματικής και μία συντακτικού. </a:t>
            </a:r>
          </a:p>
          <a:p>
            <a:pPr lvl="2"/>
            <a:r>
              <a:rPr lang="el-GR" dirty="0" smtClean="0"/>
              <a:t>Βρήκαμε </a:t>
            </a:r>
            <a:r>
              <a:rPr lang="el-GR" dirty="0"/>
              <a:t>μία πρακτική εφαρμογή διδασκαλίας λυρικής ποίησης </a:t>
            </a:r>
            <a:r>
              <a:rPr lang="el-GR" dirty="0" smtClean="0"/>
              <a:t>κ.α.</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l-GR" dirty="0" smtClean="0"/>
              <a:t>Ψηφιοποίηση κειμένων </a:t>
            </a:r>
            <a:endParaRPr lang="el-GR" dirty="0"/>
          </a:p>
        </p:txBody>
      </p:sp>
      <p:sp>
        <p:nvSpPr>
          <p:cNvPr id="3" name="2 - Θέση περιεχομένου"/>
          <p:cNvSpPr>
            <a:spLocks noGrp="1"/>
          </p:cNvSpPr>
          <p:nvPr>
            <p:ph sz="quarter" idx="1"/>
          </p:nvPr>
        </p:nvSpPr>
        <p:spPr/>
        <p:txBody>
          <a:bodyPr/>
          <a:lstStyle/>
          <a:p>
            <a:pPr lvl="0"/>
            <a:r>
              <a:rPr lang="el-GR" u="sng" dirty="0" smtClean="0">
                <a:hlinkClick r:id="rId2"/>
              </a:rPr>
              <a:t>ΤΕΙ </a:t>
            </a:r>
            <a:r>
              <a:rPr lang="el-GR" u="sng" dirty="0" err="1" smtClean="0">
                <a:hlinkClick r:id="rId2"/>
              </a:rPr>
              <a:t>by</a:t>
            </a:r>
            <a:r>
              <a:rPr lang="el-GR" u="sng" dirty="0" smtClean="0">
                <a:hlinkClick r:id="rId2"/>
              </a:rPr>
              <a:t> </a:t>
            </a:r>
            <a:r>
              <a:rPr lang="el-GR" u="sng" dirty="0" err="1" smtClean="0">
                <a:hlinkClick r:id="rId2"/>
              </a:rPr>
              <a:t>example</a:t>
            </a:r>
            <a:r>
              <a:rPr lang="el-GR" dirty="0" smtClean="0"/>
              <a:t>   Θίξαμε θέματα δημιουργίας και επεξεργασίας ψηφιακών κειμένων</a:t>
            </a:r>
          </a:p>
          <a:p>
            <a:pPr lvl="0"/>
            <a:r>
              <a:rPr lang="el-GR" dirty="0" smtClean="0"/>
              <a:t>Ερευνητικά προγράμματα ψηφιοποίησης</a:t>
            </a:r>
          </a:p>
          <a:p>
            <a:pPr lvl="0"/>
            <a:r>
              <a:rPr lang="el-GR" i="1" dirty="0" smtClean="0"/>
              <a:t>Θεωρητικό πλαίσιο των Ψηφιακών Ανθρωπιστικών Επιστημών (</a:t>
            </a:r>
            <a:r>
              <a:rPr lang="en-US" i="1" dirty="0" smtClean="0"/>
              <a:t>Digital Humanities</a:t>
            </a:r>
            <a:r>
              <a:rPr lang="el-GR" i="1" dirty="0" smtClean="0"/>
              <a:t>) και της Παιδαγωγικής τους (</a:t>
            </a:r>
            <a:r>
              <a:rPr lang="en-US" i="1" dirty="0" smtClean="0"/>
              <a:t>Digital Humanities Pedagogy</a:t>
            </a:r>
            <a:r>
              <a:rPr lang="el-GR" i="1" dirty="0" smtClean="0"/>
              <a:t>)</a:t>
            </a:r>
          </a:p>
          <a:p>
            <a:pPr lvl="0"/>
            <a:r>
              <a:rPr lang="el-GR" dirty="0" smtClean="0"/>
              <a:t>Ερευνητική ομάδα της Ακαδημίας Αθηνών, DARIAH</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57200" y="1373187"/>
            <a:ext cx="822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r"/>
            <a:r>
              <a:rPr lang="el-GR" dirty="0" smtClean="0"/>
              <a:t/>
            </a:r>
            <a:br>
              <a:rPr lang="el-GR" dirty="0" smtClean="0"/>
            </a:br>
            <a:r>
              <a:rPr lang="el-GR" dirty="0" smtClean="0"/>
              <a:t/>
            </a:r>
            <a:br>
              <a:rPr lang="el-GR" dirty="0" smtClean="0"/>
            </a:br>
            <a:r>
              <a:rPr lang="el-GR" sz="2700" b="1" dirty="0" smtClean="0"/>
              <a:t>Ο Περσέας</a:t>
            </a:r>
            <a:endParaRPr lang="el-GR" sz="2700" b="1" dirty="0"/>
          </a:p>
        </p:txBody>
      </p:sp>
      <p:sp>
        <p:nvSpPr>
          <p:cNvPr id="3" name="2 - Θέση περιεχομένου"/>
          <p:cNvSpPr>
            <a:spLocks noGrp="1"/>
          </p:cNvSpPr>
          <p:nvPr>
            <p:ph sz="quarter" idx="1"/>
          </p:nvPr>
        </p:nvSpPr>
        <p:spPr/>
        <p:txBody>
          <a:bodyPr/>
          <a:lstStyle/>
          <a:p>
            <a:endParaRPr lang="el-GR" dirty="0" smtClean="0"/>
          </a:p>
          <a:p>
            <a:r>
              <a:rPr lang="en-US" dirty="0" smtClean="0"/>
              <a:t>PERSEUS DIGITAL LIBRARY</a:t>
            </a:r>
            <a:endParaRPr lang="el-GR" dirty="0" smtClean="0"/>
          </a:p>
          <a:p>
            <a:pPr>
              <a:buNone/>
            </a:pPr>
            <a:r>
              <a:rPr lang="en-US" dirty="0" smtClean="0"/>
              <a:t>http://www.perseus.tufts.edu</a:t>
            </a:r>
            <a:endParaRPr lang="el-GR" dirty="0" smtClean="0"/>
          </a:p>
          <a:p>
            <a:r>
              <a:rPr lang="en-US" dirty="0" smtClean="0"/>
              <a:t>PERSEUS CATALOG BLOG</a:t>
            </a:r>
            <a:endParaRPr lang="el-GR" dirty="0" smtClean="0"/>
          </a:p>
          <a:p>
            <a:pPr>
              <a:buNone/>
            </a:pPr>
            <a:r>
              <a:rPr lang="en-US" dirty="0" smtClean="0"/>
              <a:t>http://sites.tufts.edu/perseuscatalog/</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r"/>
            <a:r>
              <a:rPr lang="en-US" dirty="0" smtClean="0"/>
              <a:t>PERSEUS DIGITAL LIBRARY</a:t>
            </a:r>
            <a:r>
              <a:rPr lang="el-GR" dirty="0" smtClean="0"/>
              <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Συλλογές </a:t>
            </a:r>
            <a:r>
              <a:rPr lang="en-US" b="1" dirty="0" smtClean="0"/>
              <a:t>Collections/Greek and Roman materials</a:t>
            </a:r>
            <a:endParaRPr lang="el-GR" b="1" dirty="0" smtClean="0"/>
          </a:p>
          <a:p>
            <a:r>
              <a:rPr lang="el-GR" dirty="0" smtClean="0"/>
              <a:t>εντοπίσαμε </a:t>
            </a:r>
            <a:r>
              <a:rPr lang="el-GR" b="1" dirty="0" smtClean="0"/>
              <a:t>αρχαίο κείμενο</a:t>
            </a:r>
            <a:r>
              <a:rPr lang="el-GR" dirty="0" smtClean="0"/>
              <a:t>, συγκεκριμένη ενότητα και στίχο-γραμμή και την αγγλική του </a:t>
            </a:r>
            <a:r>
              <a:rPr lang="el-GR" b="1" dirty="0" smtClean="0"/>
              <a:t>μετάφραση</a:t>
            </a:r>
            <a:r>
              <a:rPr lang="el-GR" dirty="0" smtClean="0"/>
              <a:t>.</a:t>
            </a:r>
            <a:endParaRPr lang="en-US" dirty="0" smtClean="0"/>
          </a:p>
          <a:p>
            <a:r>
              <a:rPr lang="el-GR" dirty="0" smtClean="0"/>
              <a:t>Έρευνα: </a:t>
            </a:r>
            <a:r>
              <a:rPr lang="el-GR" b="1" dirty="0" smtClean="0"/>
              <a:t>/Γραμματική</a:t>
            </a:r>
            <a:r>
              <a:rPr lang="el-GR" dirty="0" smtClean="0"/>
              <a:t> </a:t>
            </a:r>
            <a:r>
              <a:rPr lang="el-GR" b="1" dirty="0" smtClean="0"/>
              <a:t>αναγνώριση</a:t>
            </a:r>
            <a:r>
              <a:rPr lang="el-GR" dirty="0" smtClean="0"/>
              <a:t>, </a:t>
            </a:r>
            <a:r>
              <a:rPr lang="el-GR" b="1" dirty="0" smtClean="0"/>
              <a:t>ετυμολογική</a:t>
            </a:r>
            <a:r>
              <a:rPr lang="el-GR" dirty="0" smtClean="0"/>
              <a:t> και  </a:t>
            </a:r>
            <a:r>
              <a:rPr lang="el-GR" b="1" dirty="0" smtClean="0"/>
              <a:t>ερμηνευτική</a:t>
            </a:r>
            <a:r>
              <a:rPr lang="el-GR" dirty="0" smtClean="0"/>
              <a:t> ανάλυση  των λέξεων του αποσπάσματος: </a:t>
            </a:r>
            <a:endParaRPr lang="en-US" u="sng" dirty="0" smtClean="0"/>
          </a:p>
          <a:p>
            <a:r>
              <a:rPr lang="el-GR" dirty="0" smtClean="0"/>
              <a:t>επιλέξαμε  ερμηνεύματα από τα παρακάτω </a:t>
            </a:r>
            <a:r>
              <a:rPr lang="el-GR" b="1" dirty="0" smtClean="0"/>
              <a:t>λεξικά</a:t>
            </a:r>
            <a:r>
              <a:rPr lang="el-GR" dirty="0" smtClean="0"/>
              <a:t> ανάλογα με την περίπτωση: </a:t>
            </a:r>
            <a:r>
              <a:rPr lang="el-GR" u="sng" dirty="0" smtClean="0">
                <a:hlinkClick r:id="rId2"/>
              </a:rPr>
              <a:t>LSJ</a:t>
            </a:r>
            <a:r>
              <a:rPr lang="el-GR" dirty="0" smtClean="0"/>
              <a:t> /</a:t>
            </a:r>
            <a:r>
              <a:rPr lang="el-GR" u="sng" dirty="0" err="1" smtClean="0">
                <a:hlinkClick r:id="rId2"/>
              </a:rPr>
              <a:t>Middle</a:t>
            </a:r>
            <a:r>
              <a:rPr lang="el-GR" u="sng" dirty="0" smtClean="0">
                <a:hlinkClick r:id="rId2"/>
              </a:rPr>
              <a:t> </a:t>
            </a:r>
            <a:r>
              <a:rPr lang="el-GR" u="sng" dirty="0" err="1" smtClean="0">
                <a:hlinkClick r:id="rId2"/>
              </a:rPr>
              <a:t>Liddell</a:t>
            </a:r>
            <a:r>
              <a:rPr lang="el-GR" dirty="0" smtClean="0"/>
              <a:t> /</a:t>
            </a:r>
            <a:r>
              <a:rPr lang="el-GR" u="sng" dirty="0" err="1" smtClean="0">
                <a:hlinkClick r:id="rId2"/>
              </a:rPr>
              <a:t>Slater</a:t>
            </a:r>
            <a:r>
              <a:rPr lang="el-GR" dirty="0" smtClean="0"/>
              <a:t> /</a:t>
            </a:r>
            <a:r>
              <a:rPr lang="el-GR" u="sng" dirty="0" err="1" smtClean="0">
                <a:hlinkClick r:id="rId2"/>
              </a:rPr>
              <a:t>Autenrieth</a:t>
            </a:r>
            <a:r>
              <a:rPr lang="el-GR" dirty="0" smtClean="0"/>
              <a:t>)</a:t>
            </a:r>
            <a:endParaRPr lang="en-US" dirty="0" smtClean="0"/>
          </a:p>
          <a:p>
            <a:pPr marL="274320" lvl="1">
              <a:spcBef>
                <a:spcPts val="600"/>
              </a:spcBef>
              <a:buClr>
                <a:schemeClr val="accent1"/>
              </a:buClr>
            </a:pPr>
            <a:r>
              <a:rPr lang="el-GR" sz="2400" dirty="0" smtClean="0"/>
              <a:t>Είδαμε τη </a:t>
            </a:r>
            <a:r>
              <a:rPr lang="el-GR" sz="2400" b="1" dirty="0" smtClean="0"/>
              <a:t>συχνότητα χρήσης </a:t>
            </a:r>
            <a:r>
              <a:rPr lang="el-GR" sz="2400" dirty="0" smtClean="0"/>
              <a:t>μίας λέξης (</a:t>
            </a:r>
            <a:r>
              <a:rPr lang="en-US" sz="2400" dirty="0" smtClean="0"/>
              <a:t>word frequency </a:t>
            </a:r>
            <a:r>
              <a:rPr lang="en-US" sz="2400" dirty="0" err="1" smtClean="0"/>
              <a:t>statitistics</a:t>
            </a:r>
            <a:r>
              <a:rPr lang="el-GR" sz="2400" dirty="0" smtClean="0"/>
              <a:t>). Σε ποιους συγγραφείς απαντά περισσότερο….</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algn="r"/>
            <a:r>
              <a:rPr lang="en-US" sz="2400" b="1" dirty="0" smtClean="0"/>
              <a:t>PERSEUS DIGITAL LIBRARY</a:t>
            </a:r>
            <a:endParaRPr lang="el-GR" sz="2400" b="1" dirty="0"/>
          </a:p>
        </p:txBody>
      </p:sp>
      <p:sp>
        <p:nvSpPr>
          <p:cNvPr id="3" name="2 - Θέση περιεχομένου"/>
          <p:cNvSpPr>
            <a:spLocks noGrp="1"/>
          </p:cNvSpPr>
          <p:nvPr>
            <p:ph sz="quarter" idx="1"/>
          </p:nvPr>
        </p:nvSpPr>
        <p:spPr/>
        <p:txBody>
          <a:bodyPr/>
          <a:lstStyle/>
          <a:p>
            <a:pPr algn="just"/>
            <a:r>
              <a:rPr lang="el-GR" dirty="0" smtClean="0"/>
              <a:t>Συλλογές </a:t>
            </a:r>
            <a:r>
              <a:rPr lang="en-US" b="1" dirty="0" smtClean="0"/>
              <a:t>Collections/Greek and Roman materials</a:t>
            </a:r>
            <a:endParaRPr lang="el-GR" b="1" dirty="0" smtClean="0"/>
          </a:p>
          <a:p>
            <a:pPr lvl="0" algn="just"/>
            <a:r>
              <a:rPr lang="en-US" dirty="0" smtClean="0"/>
              <a:t>E</a:t>
            </a:r>
            <a:r>
              <a:rPr lang="el-GR" dirty="0" err="1" smtClean="0"/>
              <a:t>ντοπίσαμε</a:t>
            </a:r>
            <a:r>
              <a:rPr lang="el-GR" dirty="0" smtClean="0"/>
              <a:t> αναπαραστάσεις και αντικείμενα αρχαιότητας σε φωτογραφίες ψηφιακές.</a:t>
            </a:r>
          </a:p>
          <a:p>
            <a:pPr algn="just"/>
            <a:r>
              <a:rPr lang="el-GR" dirty="0" smtClean="0"/>
              <a:t>Αξιοποιήσαμε τις θεματικές  επιλογές </a:t>
            </a:r>
            <a:r>
              <a:rPr lang="en-US" u="sng" dirty="0" smtClean="0">
                <a:hlinkClick r:id="rId2"/>
              </a:rPr>
              <a:t>Building</a:t>
            </a:r>
            <a:r>
              <a:rPr lang="en-US" dirty="0" smtClean="0"/>
              <a:t>,  </a:t>
            </a:r>
            <a:r>
              <a:rPr lang="en-US" u="sng" dirty="0" smtClean="0">
                <a:hlinkClick r:id="rId3"/>
              </a:rPr>
              <a:t>Gem</a:t>
            </a:r>
            <a:r>
              <a:rPr lang="en-US" dirty="0" smtClean="0"/>
              <a:t> , </a:t>
            </a:r>
            <a:r>
              <a:rPr lang="en-US" u="sng" dirty="0" smtClean="0">
                <a:hlinkClick r:id="rId4"/>
              </a:rPr>
              <a:t>Sculpture</a:t>
            </a:r>
            <a:r>
              <a:rPr lang="en-US" dirty="0" smtClean="0"/>
              <a:t>, </a:t>
            </a:r>
            <a:r>
              <a:rPr lang="en-US" u="sng" dirty="0" smtClean="0">
                <a:hlinkClick r:id="rId5"/>
              </a:rPr>
              <a:t>Site</a:t>
            </a:r>
            <a:r>
              <a:rPr lang="en-US" dirty="0" smtClean="0"/>
              <a:t>, </a:t>
            </a:r>
            <a:r>
              <a:rPr lang="en-US" u="sng" dirty="0" smtClean="0">
                <a:hlinkClick r:id="rId6"/>
              </a:rPr>
              <a:t>Vase</a:t>
            </a:r>
            <a:r>
              <a:rPr lang="en-US" dirty="0" smtClean="0"/>
              <a:t>, </a:t>
            </a:r>
            <a:r>
              <a:rPr lang="en-US" u="sng" dirty="0" smtClean="0">
                <a:hlinkClick r:id="rId5"/>
              </a:rPr>
              <a:t>Site</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algn="r"/>
            <a:r>
              <a:rPr lang="en-US" sz="2400" dirty="0" smtClean="0"/>
              <a:t>PERSEUS CATALOG BLOG</a:t>
            </a:r>
            <a:r>
              <a:rPr lang="el-GR" sz="2400" dirty="0" smtClean="0"/>
              <a:t/>
            </a:r>
            <a:br>
              <a:rPr lang="el-GR" sz="2400" dirty="0" smtClean="0"/>
            </a:br>
            <a:endParaRPr lang="el-GR" sz="2400" dirty="0"/>
          </a:p>
        </p:txBody>
      </p:sp>
      <p:sp>
        <p:nvSpPr>
          <p:cNvPr id="3" name="2 - Θέση περιεχομένου"/>
          <p:cNvSpPr>
            <a:spLocks noGrp="1"/>
          </p:cNvSpPr>
          <p:nvPr>
            <p:ph sz="quarter" idx="1"/>
          </p:nvPr>
        </p:nvSpPr>
        <p:spPr/>
        <p:txBody>
          <a:bodyPr/>
          <a:lstStyle/>
          <a:p>
            <a:r>
              <a:rPr lang="en-US" dirty="0" smtClean="0"/>
              <a:t>PERSEUS CATALOG BLOG</a:t>
            </a:r>
            <a:endParaRPr lang="el-GR" dirty="0" smtClean="0"/>
          </a:p>
          <a:p>
            <a:pPr>
              <a:buNone/>
            </a:pPr>
            <a:r>
              <a:rPr lang="en-US" dirty="0" smtClean="0"/>
              <a:t>http://sites.tufts.edu/perseuscatalog/</a:t>
            </a:r>
            <a:endParaRPr lang="el-GR" dirty="0" smtClean="0"/>
          </a:p>
          <a:p>
            <a:r>
              <a:rPr lang="el-GR" dirty="0" smtClean="0"/>
              <a:t>Κάθε κείμενο έχει το δικό του </a:t>
            </a:r>
            <a:r>
              <a:rPr lang="en-US" dirty="0" smtClean="0"/>
              <a:t>URN</a:t>
            </a:r>
            <a:r>
              <a:rPr lang="el-GR" dirty="0" smtClean="0"/>
              <a:t>, ψηφιακή ταυτότητα. Μάθαμε να το βρίσκουμε στο </a:t>
            </a:r>
            <a:r>
              <a:rPr lang="en-US" dirty="0" smtClean="0"/>
              <a:t>Catalog.</a:t>
            </a:r>
            <a:endParaRPr lang="el-GR" dirty="0" smtClean="0"/>
          </a:p>
          <a:p>
            <a:r>
              <a:rPr lang="el-GR" dirty="0" smtClean="0"/>
              <a:t>Μάθαμε να εντοπίζουμε από το </a:t>
            </a:r>
            <a:r>
              <a:rPr lang="en-US" dirty="0" smtClean="0"/>
              <a:t>urn </a:t>
            </a:r>
            <a:r>
              <a:rPr lang="el-GR" dirty="0" smtClean="0"/>
              <a:t>ενός κειμένου στον Περσέα, ποιο είναι αυτό</a:t>
            </a:r>
            <a:r>
              <a:rPr lang="en-US" dirty="0" smtClean="0"/>
              <a:t>.</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n-US" sz="2400" b="1" dirty="0" err="1" smtClean="0"/>
              <a:t>Voyant</a:t>
            </a:r>
            <a:r>
              <a:rPr lang="en-US" sz="2400" b="1" dirty="0" smtClean="0"/>
              <a:t>, </a:t>
            </a:r>
            <a:r>
              <a:rPr lang="el-GR" sz="2400" b="1" dirty="0" smtClean="0"/>
              <a:t/>
            </a:r>
            <a:br>
              <a:rPr lang="el-GR" sz="2400" b="1" dirty="0" smtClean="0"/>
            </a:br>
            <a:r>
              <a:rPr lang="el-GR" sz="2400" b="1" dirty="0" smtClean="0"/>
              <a:t>ο μάντης του  ψηφιακού περιεχομένου</a:t>
            </a:r>
            <a:endParaRPr lang="el-GR" sz="240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99592" y="1280944"/>
            <a:ext cx="7787208" cy="495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n-US" sz="2400" b="1" dirty="0" err="1" smtClean="0"/>
              <a:t>Voyant</a:t>
            </a:r>
            <a:r>
              <a:rPr lang="en-US" sz="2400" b="1" dirty="0" smtClean="0"/>
              <a:t>, </a:t>
            </a:r>
            <a:r>
              <a:rPr lang="el-GR" sz="2400" b="1" dirty="0" smtClean="0"/>
              <a:t/>
            </a:r>
            <a:br>
              <a:rPr lang="el-GR" sz="2400" b="1" dirty="0" smtClean="0"/>
            </a:br>
            <a:r>
              <a:rPr lang="el-GR" sz="2400" b="1" dirty="0" smtClean="0"/>
              <a:t>ο μάντης του  ψηφιακού περιεχομένου</a:t>
            </a:r>
            <a:endParaRPr lang="el-GR" sz="2400" dirty="0"/>
          </a:p>
        </p:txBody>
      </p:sp>
      <p:pic>
        <p:nvPicPr>
          <p:cNvPr id="7" name="6 - Θέση περιεχομένου" descr="3images.jpg"/>
          <p:cNvPicPr>
            <a:picLocks noGrp="1" noChangeAspect="1"/>
          </p:cNvPicPr>
          <p:nvPr>
            <p:ph sz="quarter" idx="1"/>
          </p:nvPr>
        </p:nvPicPr>
        <p:blipFill>
          <a:blip r:embed="rId2" cstate="print"/>
          <a:stretch>
            <a:fillRect/>
          </a:stretch>
        </p:blipFill>
        <p:spPr>
          <a:xfrm>
            <a:off x="1331641" y="1161812"/>
            <a:ext cx="5217760" cy="40673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r"/>
            <a:r>
              <a:rPr lang="el-GR" sz="2400" b="1" dirty="0" smtClean="0"/>
              <a:t>Ψηφιακές τάσεις στα μουσεία και την ανθρωπιστική έρευνα</a:t>
            </a:r>
            <a:endParaRPr lang="el-GR" sz="2400" b="1" dirty="0"/>
          </a:p>
        </p:txBody>
      </p:sp>
      <p:sp>
        <p:nvSpPr>
          <p:cNvPr id="3" name="2 - Θέση περιεχομένου"/>
          <p:cNvSpPr>
            <a:spLocks noGrp="1"/>
          </p:cNvSpPr>
          <p:nvPr>
            <p:ph sz="quarter" idx="1"/>
          </p:nvPr>
        </p:nvSpPr>
        <p:spPr/>
        <p:txBody>
          <a:bodyPr>
            <a:normAutofit fontScale="92500" lnSpcReduction="20000"/>
          </a:bodyPr>
          <a:lstStyle/>
          <a:p>
            <a:r>
              <a:rPr lang="en-US" b="1" dirty="0"/>
              <a:t>Metropolitan Museum </a:t>
            </a:r>
            <a:r>
              <a:rPr lang="en-US" dirty="0"/>
              <a:t>of Art (</a:t>
            </a:r>
            <a:r>
              <a:rPr lang="en-US" u="sng" dirty="0">
                <a:hlinkClick r:id="rId2"/>
              </a:rPr>
              <a:t>http://www.metmuseum.org/</a:t>
            </a:r>
            <a:r>
              <a:rPr lang="en-US" dirty="0"/>
              <a:t>), </a:t>
            </a:r>
            <a:endParaRPr lang="el-GR" dirty="0" smtClean="0"/>
          </a:p>
          <a:p>
            <a:pPr lvl="1"/>
            <a:r>
              <a:rPr lang="el-GR" b="1" dirty="0" smtClean="0"/>
              <a:t>εφαρμογές</a:t>
            </a:r>
            <a:r>
              <a:rPr lang="en-US" b="1" dirty="0" smtClean="0"/>
              <a:t>:</a:t>
            </a:r>
            <a:r>
              <a:rPr lang="en-US" u="sng" dirty="0" err="1" smtClean="0">
                <a:hlinkClick r:id="rId3"/>
              </a:rPr>
              <a:t>Heilbrunn</a:t>
            </a:r>
            <a:r>
              <a:rPr lang="en-US" u="sng" dirty="0" smtClean="0">
                <a:hlinkClick r:id="rId3"/>
              </a:rPr>
              <a:t> </a:t>
            </a:r>
            <a:r>
              <a:rPr lang="en-US" u="sng" dirty="0">
                <a:hlinkClick r:id="rId3"/>
              </a:rPr>
              <a:t>Timeline of Art History</a:t>
            </a:r>
            <a:r>
              <a:rPr lang="en-US" dirty="0"/>
              <a:t>, </a:t>
            </a:r>
            <a:r>
              <a:rPr lang="en-US" u="sng" dirty="0">
                <a:hlinkClick r:id="rId4"/>
              </a:rPr>
              <a:t>Connections</a:t>
            </a:r>
            <a:r>
              <a:rPr lang="en-US" dirty="0"/>
              <a:t> (</a:t>
            </a:r>
            <a:r>
              <a:rPr lang="en-US" u="sng" dirty="0">
                <a:hlinkClick r:id="rId5"/>
              </a:rPr>
              <a:t>http://www.metmuseum.org/toah/</a:t>
            </a:r>
            <a:r>
              <a:rPr lang="en-US" dirty="0"/>
              <a:t>) </a:t>
            </a:r>
            <a:endParaRPr lang="el-GR" dirty="0" smtClean="0"/>
          </a:p>
          <a:p>
            <a:pPr lvl="1">
              <a:buNone/>
            </a:pPr>
            <a:endParaRPr lang="el-GR" dirty="0"/>
          </a:p>
          <a:p>
            <a:r>
              <a:rPr lang="en-US" dirty="0"/>
              <a:t> </a:t>
            </a:r>
            <a:r>
              <a:rPr lang="el-GR" dirty="0" smtClean="0"/>
              <a:t> </a:t>
            </a:r>
            <a:r>
              <a:rPr lang="en-US" u="sng" dirty="0"/>
              <a:t>82nd&amp;Fifth</a:t>
            </a:r>
            <a:r>
              <a:rPr lang="en-US" dirty="0"/>
              <a:t>,( </a:t>
            </a:r>
            <a:r>
              <a:rPr lang="en-US" u="sng" dirty="0">
                <a:hlinkClick r:id="rId6"/>
              </a:rPr>
              <a:t>http://82nd-and-fifth.metmuseum.org</a:t>
            </a:r>
            <a:r>
              <a:rPr lang="en-US" u="sng" dirty="0" smtClean="0">
                <a:hlinkClick r:id="rId6"/>
              </a:rPr>
              <a:t>/</a:t>
            </a:r>
            <a:r>
              <a:rPr lang="en-US" dirty="0" smtClean="0"/>
              <a:t>)</a:t>
            </a:r>
            <a:endParaRPr lang="el-GR" dirty="0" smtClean="0"/>
          </a:p>
          <a:p>
            <a:pPr>
              <a:buNone/>
            </a:pPr>
            <a:endParaRPr lang="el-GR" dirty="0"/>
          </a:p>
          <a:p>
            <a:r>
              <a:rPr lang="el-GR" b="1" dirty="0"/>
              <a:t>Εφαρμογή </a:t>
            </a:r>
            <a:r>
              <a:rPr lang="en-US" b="1" u="sng" dirty="0" err="1">
                <a:hlinkClick r:id="rId7"/>
              </a:rPr>
              <a:t>selfiecity</a:t>
            </a:r>
            <a:r>
              <a:rPr lang="el-GR" b="1" dirty="0"/>
              <a:t> </a:t>
            </a:r>
            <a:endParaRPr lang="el-GR" dirty="0"/>
          </a:p>
          <a:p>
            <a:pPr>
              <a:buNone/>
            </a:pPr>
            <a:r>
              <a:rPr lang="en-US" u="sng" dirty="0">
                <a:hlinkClick r:id="rId8"/>
              </a:rPr>
              <a:t>http</a:t>
            </a:r>
            <a:r>
              <a:rPr lang="el-GR" u="sng" dirty="0">
                <a:hlinkClick r:id="rId8"/>
              </a:rPr>
              <a:t>://</a:t>
            </a:r>
            <a:r>
              <a:rPr lang="en-US" u="sng" dirty="0" err="1">
                <a:hlinkClick r:id="rId8"/>
              </a:rPr>
              <a:t>selfiecity</a:t>
            </a:r>
            <a:r>
              <a:rPr lang="el-GR" u="sng" dirty="0">
                <a:hlinkClick r:id="rId8"/>
              </a:rPr>
              <a:t>.</a:t>
            </a:r>
            <a:r>
              <a:rPr lang="en-US" u="sng" dirty="0">
                <a:hlinkClick r:id="rId8"/>
              </a:rPr>
              <a:t>net</a:t>
            </a:r>
            <a:r>
              <a:rPr lang="el-GR" u="sng" dirty="0">
                <a:hlinkClick r:id="rId8"/>
              </a:rPr>
              <a:t>/#</a:t>
            </a:r>
            <a:endParaRPr lang="el-GR" dirty="0"/>
          </a:p>
          <a:p>
            <a:r>
              <a:rPr lang="el-GR" b="1" dirty="0" smtClean="0"/>
              <a:t>Εφαρμογή</a:t>
            </a:r>
            <a:r>
              <a:rPr lang="en-US" b="1" dirty="0" smtClean="0">
                <a:hlinkClick r:id="rId9"/>
              </a:rPr>
              <a:t>  </a:t>
            </a:r>
            <a:r>
              <a:rPr lang="en-US" b="1" u="sng" dirty="0">
                <a:hlinkClick r:id="rId9"/>
              </a:rPr>
              <a:t>“Bio City Map of 11”</a:t>
            </a:r>
            <a:r>
              <a:rPr lang="el-GR" b="1" dirty="0"/>
              <a:t> </a:t>
            </a:r>
            <a:r>
              <a:rPr lang="en-US" u="sng" dirty="0">
                <a:hlinkClick r:id="rId10"/>
              </a:rPr>
              <a:t>http://www.terreform.org/projects_urbanity_bio_city_map.html</a:t>
            </a:r>
            <a:endParaRPr lang="el-GR" dirty="0"/>
          </a:p>
          <a:p>
            <a:r>
              <a:rPr lang="el-GR" b="1" dirty="0"/>
              <a:t>Εφαρμογή</a:t>
            </a:r>
            <a:r>
              <a:rPr lang="en-US" b="1" dirty="0"/>
              <a:t> George  </a:t>
            </a:r>
            <a:r>
              <a:rPr lang="en-US" b="1" dirty="0" smtClean="0"/>
              <a:t>and</a:t>
            </a:r>
            <a:r>
              <a:rPr lang="el-GR" b="1" dirty="0" smtClean="0"/>
              <a:t> </a:t>
            </a:r>
            <a:r>
              <a:rPr lang="en-US" b="1" dirty="0" smtClean="0"/>
              <a:t>Jonathan</a:t>
            </a:r>
            <a:r>
              <a:rPr lang="en-US" dirty="0" smtClean="0"/>
              <a:t> </a:t>
            </a:r>
            <a:r>
              <a:rPr lang="en-US" dirty="0"/>
              <a:t>(</a:t>
            </a:r>
            <a:r>
              <a:rPr lang="en-US" u="sng" dirty="0">
                <a:hlinkClick r:id="rId11"/>
              </a:rPr>
              <a:t>http://www.georgeandjonathan.com/#9</a:t>
            </a:r>
            <a:r>
              <a:rPr lang="en-US" dirty="0"/>
              <a:t>) </a:t>
            </a:r>
            <a:endParaRPr lang="el-GR" dirty="0"/>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n-US" sz="2400" b="1" dirty="0" err="1" smtClean="0"/>
              <a:t>Voyant</a:t>
            </a:r>
            <a:r>
              <a:rPr lang="en-US" sz="2400" b="1" dirty="0" smtClean="0"/>
              <a:t>, </a:t>
            </a:r>
            <a:r>
              <a:rPr lang="el-GR" sz="2400" b="1" dirty="0" smtClean="0"/>
              <a:t/>
            </a:r>
            <a:br>
              <a:rPr lang="el-GR" sz="2400" b="1" dirty="0" smtClean="0"/>
            </a:br>
            <a:r>
              <a:rPr lang="el-GR" sz="2400" b="1" dirty="0" smtClean="0"/>
              <a:t>ο μάντης του  ψηφιακού περιεχομένου</a:t>
            </a:r>
            <a:endParaRPr lang="el-GR" sz="2400" b="1" dirty="0"/>
          </a:p>
        </p:txBody>
      </p:sp>
      <p:sp>
        <p:nvSpPr>
          <p:cNvPr id="3" name="2 - Θέση περιεχομένου"/>
          <p:cNvSpPr>
            <a:spLocks noGrp="1"/>
          </p:cNvSpPr>
          <p:nvPr>
            <p:ph sz="quarter" idx="1"/>
          </p:nvPr>
        </p:nvSpPr>
        <p:spPr/>
        <p:txBody>
          <a:bodyPr>
            <a:normAutofit fontScale="85000" lnSpcReduction="20000"/>
          </a:bodyPr>
          <a:lstStyle/>
          <a:p>
            <a:pPr>
              <a:buNone/>
            </a:pPr>
            <a:r>
              <a:rPr lang="el-GR" dirty="0" smtClean="0"/>
              <a:t> </a:t>
            </a:r>
            <a:r>
              <a:rPr lang="el-GR" u="sng" dirty="0" smtClean="0">
                <a:hlinkClick r:id="rId2"/>
              </a:rPr>
              <a:t>http://voyant-tools.org/</a:t>
            </a:r>
            <a:r>
              <a:rPr lang="el-GR" dirty="0" smtClean="0"/>
              <a:t>   </a:t>
            </a:r>
          </a:p>
          <a:p>
            <a:r>
              <a:rPr lang="el-GR" dirty="0" smtClean="0"/>
              <a:t>1. Επικολλήσαμε </a:t>
            </a:r>
            <a:r>
              <a:rPr lang="el-GR" b="1" dirty="0" smtClean="0"/>
              <a:t>αρχείο</a:t>
            </a:r>
            <a:r>
              <a:rPr lang="el-GR" dirty="0" smtClean="0"/>
              <a:t> Αισχύλου Αγαμέμνων στίχοι 1-419 στο </a:t>
            </a:r>
            <a:r>
              <a:rPr lang="en-US" dirty="0" err="1" smtClean="0"/>
              <a:t>Voyant</a:t>
            </a:r>
            <a:r>
              <a:rPr lang="en-US" dirty="0" smtClean="0"/>
              <a:t> </a:t>
            </a:r>
            <a:r>
              <a:rPr lang="el-GR" dirty="0" smtClean="0"/>
              <a:t>και με το </a:t>
            </a:r>
            <a:r>
              <a:rPr lang="en-US" dirty="0" smtClean="0"/>
              <a:t>Reveal</a:t>
            </a:r>
            <a:r>
              <a:rPr lang="el-GR" dirty="0" smtClean="0"/>
              <a:t>, </a:t>
            </a:r>
            <a:r>
              <a:rPr lang="el-GR" dirty="0" err="1" smtClean="0"/>
              <a:t>ανδείξαμε</a:t>
            </a:r>
            <a:r>
              <a:rPr lang="el-GR" dirty="0" smtClean="0"/>
              <a:t> το νέφος συχνότητας λέξεων. Ρυθμίσαμε τον αποκλεισμό λέξεων σε ελληνική και άλλες γλώσσες και πειραματιστήκαμε με τις αλλαγές του  νέφους. </a:t>
            </a:r>
          </a:p>
          <a:p>
            <a:pPr lvl="1"/>
            <a:r>
              <a:rPr lang="el-GR" dirty="0" smtClean="0"/>
              <a:t>Μάθαμε να το εξάγουμε με δυο τρόπους : </a:t>
            </a:r>
          </a:p>
          <a:p>
            <a:pPr lvl="2"/>
            <a:r>
              <a:rPr lang="el-GR" dirty="0" smtClean="0"/>
              <a:t>Ως διεύθυνση </a:t>
            </a:r>
            <a:r>
              <a:rPr lang="en-US" dirty="0" smtClean="0"/>
              <a:t>URL</a:t>
            </a:r>
            <a:r>
              <a:rPr lang="el-GR" dirty="0" smtClean="0"/>
              <a:t> </a:t>
            </a:r>
          </a:p>
          <a:p>
            <a:pPr lvl="2"/>
            <a:r>
              <a:rPr lang="en-US" dirty="0" smtClean="0"/>
              <a:t>Static PNG image </a:t>
            </a:r>
            <a:r>
              <a:rPr lang="el-GR" dirty="0" smtClean="0"/>
              <a:t> (αποθήκευση  εικόνας  ως/ όνομα αρχείου νέφος 1/ (στις εικόνες του υπολογιστή)</a:t>
            </a:r>
          </a:p>
          <a:p>
            <a:pPr lvl="1"/>
            <a:r>
              <a:rPr lang="el-GR" dirty="0" smtClean="0"/>
              <a:t>Είδαμε τα διαγράμματα λέξεων καθώς διατρέχουμε το κείμενο: Πατήσαμε πχ. πάνω στη λέξη </a:t>
            </a:r>
            <a:r>
              <a:rPr lang="en-US" dirty="0" smtClean="0"/>
              <a:t>gods</a:t>
            </a:r>
            <a:r>
              <a:rPr lang="el-GR" dirty="0" smtClean="0"/>
              <a:t>. Πατήσαμε </a:t>
            </a:r>
            <a:r>
              <a:rPr lang="en-US" dirty="0" smtClean="0"/>
              <a:t>More</a:t>
            </a:r>
            <a:r>
              <a:rPr lang="el-GR" dirty="0" smtClean="0"/>
              <a:t>... και επιλέξτε τις λέξεις </a:t>
            </a:r>
            <a:r>
              <a:rPr lang="en-US" dirty="0" smtClean="0"/>
              <a:t>Gods</a:t>
            </a:r>
            <a:r>
              <a:rPr lang="el-GR" dirty="0" smtClean="0"/>
              <a:t>, </a:t>
            </a:r>
            <a:r>
              <a:rPr lang="en-US" dirty="0" err="1" smtClean="0"/>
              <a:t>Clytaemestra</a:t>
            </a:r>
            <a:r>
              <a:rPr lang="el-GR" dirty="0" smtClean="0"/>
              <a:t>, </a:t>
            </a:r>
            <a:r>
              <a:rPr lang="en-US" dirty="0" smtClean="0"/>
              <a:t>Zeus</a:t>
            </a:r>
            <a:r>
              <a:rPr lang="el-GR" dirty="0" smtClean="0"/>
              <a:t>  για να δούμε συνδυασμό –διάγραμμα,  την παρουσία τους στο κείμενο. </a:t>
            </a:r>
          </a:p>
          <a:p>
            <a:r>
              <a:rPr lang="el-GR" dirty="0" smtClean="0"/>
              <a:t>2. Αντιγράφοντας στο </a:t>
            </a:r>
            <a:r>
              <a:rPr lang="en-US" dirty="0" err="1" smtClean="0"/>
              <a:t>Voyant</a:t>
            </a:r>
            <a:r>
              <a:rPr lang="el-GR" dirty="0" smtClean="0"/>
              <a:t>, τη διεύθυνση ενός ελληνικού </a:t>
            </a:r>
            <a:r>
              <a:rPr lang="el-GR" b="1" dirty="0" err="1" smtClean="0"/>
              <a:t>ιστότοπου</a:t>
            </a:r>
            <a:r>
              <a:rPr lang="el-GR" dirty="0" smtClean="0"/>
              <a:t>, πχ. του </a:t>
            </a:r>
            <a:r>
              <a:rPr lang="en-US" dirty="0" smtClean="0"/>
              <a:t>http</a:t>
            </a:r>
            <a:r>
              <a:rPr lang="el-GR" dirty="0" smtClean="0"/>
              <a:t>:// </a:t>
            </a:r>
            <a:r>
              <a:rPr lang="el-GR" u="sng" dirty="0" smtClean="0">
                <a:hlinkClick r:id="rId3"/>
              </a:rPr>
              <a:t>http://www.ime.gr/fhw/ </a:t>
            </a:r>
            <a:r>
              <a:rPr lang="el-GR" u="sng" dirty="0" smtClean="0"/>
              <a:t>, </a:t>
            </a:r>
            <a:r>
              <a:rPr lang="el-GR" dirty="0" smtClean="0"/>
              <a:t>Φτιάξαμε το νέφος του. . </a:t>
            </a:r>
          </a:p>
          <a:p>
            <a:endParaRPr lang="el-GR" dirty="0" smtClean="0"/>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en-US" sz="2400" b="1" dirty="0" err="1" smtClean="0"/>
              <a:t>Voyant</a:t>
            </a:r>
            <a:r>
              <a:rPr lang="en-US" sz="2400" b="1" dirty="0" smtClean="0"/>
              <a:t>, </a:t>
            </a:r>
            <a:r>
              <a:rPr lang="el-GR" sz="2400" b="1" dirty="0" smtClean="0"/>
              <a:t/>
            </a:r>
            <a:br>
              <a:rPr lang="el-GR" sz="2400" b="1" dirty="0" smtClean="0"/>
            </a:br>
            <a:r>
              <a:rPr lang="el-GR" sz="2400" b="1" dirty="0" smtClean="0"/>
              <a:t>ο μάντης του  ψηφιακού περιεχομένου</a:t>
            </a:r>
            <a:endParaRPr lang="el-GR" sz="2400" dirty="0"/>
          </a:p>
        </p:txBody>
      </p:sp>
      <p:pic>
        <p:nvPicPr>
          <p:cNvPr id="4" name="3 - Θέση περιεχομένου" descr="κατάλογος 2.png"/>
          <p:cNvPicPr>
            <a:picLocks noGrp="1" noChangeAspect="1"/>
          </p:cNvPicPr>
          <p:nvPr>
            <p:ph sz="quarter" idx="1"/>
          </p:nvPr>
        </p:nvPicPr>
        <p:blipFill>
          <a:blip r:embed="rId2" cstate="print"/>
          <a:stretch>
            <a:fillRect/>
          </a:stretch>
        </p:blipFill>
        <p:spPr>
          <a:xfrm>
            <a:off x="2752725" y="2182812"/>
            <a:ext cx="3638550" cy="30099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u="sng" dirty="0" smtClean="0">
                <a:hlinkClick r:id="rId2"/>
              </a:rPr>
              <a:t>Thesaurus </a:t>
            </a:r>
            <a:r>
              <a:rPr lang="en-US" u="sng" dirty="0" err="1" smtClean="0">
                <a:hlinkClick r:id="rId2"/>
              </a:rPr>
              <a:t>Linguae</a:t>
            </a:r>
            <a:r>
              <a:rPr lang="en-US" u="sng" dirty="0" smtClean="0">
                <a:hlinkClick r:id="rId2"/>
              </a:rPr>
              <a:t> </a:t>
            </a:r>
            <a:r>
              <a:rPr lang="en-US" u="sng" dirty="0" err="1" smtClean="0">
                <a:hlinkClick r:id="rId2"/>
              </a:rPr>
              <a:t>Graecae</a:t>
            </a:r>
            <a:r>
              <a:rPr lang="el-GR" dirty="0" smtClean="0"/>
              <a:t> (</a:t>
            </a:r>
            <a:r>
              <a:rPr lang="en-US" dirty="0" smtClean="0"/>
              <a:t>TLG</a:t>
            </a:r>
            <a:r>
              <a:rPr lang="el-GR" dirty="0" smtClean="0"/>
              <a:t>)</a:t>
            </a:r>
            <a:br>
              <a:rPr lang="el-GR" dirty="0" smtClean="0"/>
            </a:br>
            <a:endParaRPr lang="el-GR" dirty="0"/>
          </a:p>
        </p:txBody>
      </p:sp>
      <p:sp>
        <p:nvSpPr>
          <p:cNvPr id="3" name="2 - Θέση περιεχομένου"/>
          <p:cNvSpPr>
            <a:spLocks noGrp="1"/>
          </p:cNvSpPr>
          <p:nvPr>
            <p:ph sz="quarter" idx="1"/>
          </p:nvPr>
        </p:nvSpPr>
        <p:spPr/>
        <p:txBody>
          <a:bodyPr/>
          <a:lstStyle/>
          <a:p>
            <a:pPr lvl="1"/>
            <a:r>
              <a:rPr lang="el-GR" dirty="0" smtClean="0"/>
              <a:t>Η διεύθυνση  στους υπολογιστές του Πανεπιστημίου μας: </a:t>
            </a:r>
            <a:r>
              <a:rPr lang="el-GR" b="1" u="sng" dirty="0" smtClean="0">
                <a:hlinkClick r:id="rId3"/>
              </a:rPr>
              <a:t>http://stephanus.tlg.uci.edu/inst/fontsel</a:t>
            </a:r>
            <a:r>
              <a:rPr lang="el-GR" b="1" dirty="0" smtClean="0"/>
              <a:t> ή </a:t>
            </a:r>
            <a:endParaRPr lang="en-US" b="1" dirty="0" smtClean="0"/>
          </a:p>
          <a:p>
            <a:pPr lvl="1"/>
            <a:r>
              <a:rPr lang="el-GR" b="1" dirty="0" smtClean="0"/>
              <a:t>μέσω του </a:t>
            </a:r>
            <a:r>
              <a:rPr lang="en-US" b="1" dirty="0" smtClean="0">
                <a:hlinkClick r:id="rId4"/>
              </a:rPr>
              <a:t>http://www.heal-link</a:t>
            </a:r>
            <a:r>
              <a:rPr lang="el-GR" b="1" dirty="0" smtClean="0">
                <a:hlinkClick r:id="rId4"/>
              </a:rPr>
              <a:t>.</a:t>
            </a:r>
            <a:r>
              <a:rPr lang="en-US" b="1" dirty="0" err="1" smtClean="0">
                <a:hlinkClick r:id="rId4"/>
              </a:rPr>
              <a:t>gr</a:t>
            </a:r>
            <a:endParaRPr lang="en-US" b="1" dirty="0" smtClean="0"/>
          </a:p>
          <a:p>
            <a:pPr lvl="1"/>
            <a:r>
              <a:rPr lang="el-GR" dirty="0" smtClean="0"/>
              <a:t>Η περιορισμένη, αλλά ελεύθερα </a:t>
            </a:r>
            <a:r>
              <a:rPr lang="el-GR" dirty="0" err="1" smtClean="0"/>
              <a:t>προσβάσιμη</a:t>
            </a:r>
            <a:r>
              <a:rPr lang="el-GR" dirty="0" smtClean="0"/>
              <a:t> έκδοση του </a:t>
            </a:r>
            <a:r>
              <a:rPr lang="en-US" dirty="0" smtClean="0"/>
              <a:t>TLG  </a:t>
            </a:r>
            <a:r>
              <a:rPr lang="el-GR" dirty="0" smtClean="0"/>
              <a:t>(</a:t>
            </a:r>
            <a:r>
              <a:rPr lang="el-GR" dirty="0" err="1" smtClean="0"/>
              <a:t>Abridged</a:t>
            </a:r>
            <a:r>
              <a:rPr lang="el-GR" dirty="0" smtClean="0"/>
              <a:t> </a:t>
            </a:r>
            <a:r>
              <a:rPr lang="el-GR" dirty="0" err="1" smtClean="0"/>
              <a:t>Online</a:t>
            </a:r>
            <a:r>
              <a:rPr lang="el-GR" dirty="0" smtClean="0"/>
              <a:t> TLG®) είναι διαθέσιμη στη διεύθυνση: </a:t>
            </a:r>
            <a:r>
              <a:rPr lang="el-GR" u="sng" dirty="0" smtClean="0">
                <a:hlinkClick r:id="rId5"/>
              </a:rPr>
              <a:t>http://www.tlg.uci.edu/help/fonts.php</a:t>
            </a:r>
            <a:endParaRPr lang="el-GR" dirty="0" smtClean="0"/>
          </a:p>
          <a:p>
            <a:r>
              <a:rPr lang="el-GR" b="1" dirty="0" smtClean="0"/>
              <a:t>Κάναμε Έρευνα συγγραφέα</a:t>
            </a:r>
            <a:r>
              <a:rPr lang="en-GB" b="1" dirty="0" smtClean="0"/>
              <a:t>: «</a:t>
            </a:r>
            <a:r>
              <a:rPr lang="en-US" b="1" dirty="0" smtClean="0"/>
              <a:t>Search by author</a:t>
            </a:r>
            <a:r>
              <a:rPr lang="en-GB" b="1" dirty="0" smtClean="0"/>
              <a:t>»</a:t>
            </a:r>
            <a:r>
              <a:rPr lang="el-GR" b="1" dirty="0" smtClean="0"/>
              <a:t>, των έργων του, της μετάφρασης τους. </a:t>
            </a:r>
          </a:p>
          <a:p>
            <a:endParaRPr lang="el-GR" dirty="0" smtClean="0"/>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n-US" sz="2400" b="1" u="sng" dirty="0" smtClean="0">
                <a:hlinkClick r:id="rId2"/>
              </a:rPr>
              <a:t>Thesaurus </a:t>
            </a:r>
            <a:r>
              <a:rPr lang="en-US" sz="2400" b="1" u="sng" dirty="0" err="1" smtClean="0">
                <a:hlinkClick r:id="rId2"/>
              </a:rPr>
              <a:t>Linguae</a:t>
            </a:r>
            <a:r>
              <a:rPr lang="en-US" sz="2400" b="1" u="sng" dirty="0" smtClean="0">
                <a:hlinkClick r:id="rId2"/>
              </a:rPr>
              <a:t> </a:t>
            </a:r>
            <a:r>
              <a:rPr lang="en-US" sz="2400" b="1" u="sng" dirty="0" err="1" smtClean="0">
                <a:hlinkClick r:id="rId2"/>
              </a:rPr>
              <a:t>Graecae</a:t>
            </a:r>
            <a:r>
              <a:rPr lang="el-GR" sz="2400" b="1" dirty="0" smtClean="0"/>
              <a:t> (</a:t>
            </a:r>
            <a:r>
              <a:rPr lang="en-US" sz="2400" b="1" dirty="0" smtClean="0"/>
              <a:t>TLG</a:t>
            </a:r>
            <a:r>
              <a:rPr lang="el-GR" sz="2400" b="1" dirty="0" smtClean="0"/>
              <a:t>)</a:t>
            </a:r>
            <a:br>
              <a:rPr lang="el-GR" sz="2400" b="1" dirty="0" smtClean="0"/>
            </a:br>
            <a:r>
              <a:rPr lang="el-GR" sz="2400" b="1" dirty="0" smtClean="0"/>
              <a:t>2</a:t>
            </a:r>
            <a:endParaRPr lang="el-GR" sz="2400" b="1" dirty="0"/>
          </a:p>
        </p:txBody>
      </p:sp>
      <p:sp>
        <p:nvSpPr>
          <p:cNvPr id="3" name="2 - Θέση περιεχομένου"/>
          <p:cNvSpPr>
            <a:spLocks noGrp="1"/>
          </p:cNvSpPr>
          <p:nvPr>
            <p:ph sz="quarter" idx="1"/>
          </p:nvPr>
        </p:nvSpPr>
        <p:spPr/>
        <p:txBody>
          <a:bodyPr/>
          <a:lstStyle/>
          <a:p>
            <a:pPr>
              <a:buNone/>
            </a:pPr>
            <a:r>
              <a:rPr lang="el-GR" b="1" dirty="0" smtClean="0"/>
              <a:t>Έρευνα έργου: </a:t>
            </a:r>
            <a:r>
              <a:rPr lang="en-US" b="1" dirty="0" smtClean="0"/>
              <a:t>Search Work</a:t>
            </a:r>
            <a:endParaRPr lang="el-GR" dirty="0" smtClean="0"/>
          </a:p>
          <a:p>
            <a:r>
              <a:rPr lang="el-GR" dirty="0" smtClean="0"/>
              <a:t>Από το συνολικό σώμα κειμένων (</a:t>
            </a:r>
            <a:r>
              <a:rPr lang="en-US" dirty="0" smtClean="0"/>
              <a:t>full corpus search</a:t>
            </a:r>
            <a:r>
              <a:rPr lang="el-GR" dirty="0" smtClean="0"/>
              <a:t>) μας δίνονται οι εξής δυνατότητες έρευνας:</a:t>
            </a:r>
          </a:p>
          <a:p>
            <a:pPr lvl="1"/>
            <a:r>
              <a:rPr lang="el-GR" dirty="0" smtClean="0"/>
              <a:t>έρευνα λήμματος στον κατάλογο λέξεων (</a:t>
            </a:r>
            <a:r>
              <a:rPr lang="en-US" dirty="0" smtClean="0"/>
              <a:t>word index</a:t>
            </a:r>
            <a:r>
              <a:rPr lang="el-GR" dirty="0" smtClean="0"/>
              <a:t>), </a:t>
            </a:r>
          </a:p>
          <a:p>
            <a:pPr lvl="1"/>
            <a:r>
              <a:rPr lang="el-GR" dirty="0" smtClean="0"/>
              <a:t>σε άλλα αρχαία κείμενα (</a:t>
            </a:r>
            <a:r>
              <a:rPr lang="en-US" dirty="0" smtClean="0"/>
              <a:t>textual search</a:t>
            </a:r>
            <a:r>
              <a:rPr lang="el-GR" dirty="0" smtClean="0"/>
              <a:t>) και </a:t>
            </a:r>
          </a:p>
          <a:p>
            <a:pPr lvl="1"/>
            <a:r>
              <a:rPr lang="el-GR" dirty="0" smtClean="0"/>
              <a:t>προχωρημένη  </a:t>
            </a:r>
            <a:r>
              <a:rPr lang="el-GR" dirty="0" err="1" smtClean="0"/>
              <a:t>κειμενική</a:t>
            </a:r>
            <a:r>
              <a:rPr lang="el-GR" dirty="0" smtClean="0"/>
              <a:t> έρευνα (</a:t>
            </a:r>
            <a:r>
              <a:rPr lang="en-US" dirty="0" smtClean="0"/>
              <a:t>advanced text search</a:t>
            </a:r>
            <a:r>
              <a:rPr lang="el-GR" dirty="0" smtClean="0"/>
              <a:t>).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n-US" sz="2400" b="1" u="sng" dirty="0" smtClean="0">
                <a:hlinkClick r:id="rId2"/>
              </a:rPr>
              <a:t>Thesaurus </a:t>
            </a:r>
            <a:r>
              <a:rPr lang="en-US" sz="2400" b="1" u="sng" dirty="0" err="1" smtClean="0">
                <a:hlinkClick r:id="rId2"/>
              </a:rPr>
              <a:t>Linguae</a:t>
            </a:r>
            <a:r>
              <a:rPr lang="en-US" sz="2400" b="1" u="sng" dirty="0" smtClean="0">
                <a:hlinkClick r:id="rId2"/>
              </a:rPr>
              <a:t> </a:t>
            </a:r>
            <a:r>
              <a:rPr lang="en-US" sz="2400" b="1" u="sng" dirty="0" err="1" smtClean="0">
                <a:hlinkClick r:id="rId2"/>
              </a:rPr>
              <a:t>Graecae</a:t>
            </a:r>
            <a:r>
              <a:rPr lang="el-GR" sz="2400" b="1" dirty="0" smtClean="0"/>
              <a:t> (</a:t>
            </a:r>
            <a:r>
              <a:rPr lang="en-US" sz="2400" b="1" dirty="0" smtClean="0"/>
              <a:t>TLG</a:t>
            </a:r>
            <a:r>
              <a:rPr lang="el-GR" sz="2400" b="1" dirty="0" smtClean="0"/>
              <a:t>)</a:t>
            </a:r>
            <a:br>
              <a:rPr lang="el-GR" sz="2400" b="1" dirty="0" smtClean="0"/>
            </a:br>
            <a:r>
              <a:rPr lang="el-GR" sz="2400" b="1" dirty="0" smtClean="0"/>
              <a:t>3</a:t>
            </a:r>
            <a:endParaRPr lang="el-GR" sz="2400" b="1" dirty="0"/>
          </a:p>
        </p:txBody>
      </p:sp>
      <p:sp>
        <p:nvSpPr>
          <p:cNvPr id="3" name="2 - Θέση περιεχομένου"/>
          <p:cNvSpPr>
            <a:spLocks noGrp="1"/>
          </p:cNvSpPr>
          <p:nvPr>
            <p:ph sz="quarter" idx="1"/>
          </p:nvPr>
        </p:nvSpPr>
        <p:spPr/>
        <p:txBody>
          <a:bodyPr/>
          <a:lstStyle/>
          <a:p>
            <a:pPr lvl="0"/>
            <a:r>
              <a:rPr lang="en-US" b="1" dirty="0" err="1" smtClean="0"/>
              <a:t>i</a:t>
            </a:r>
            <a:r>
              <a:rPr lang="el-GR" b="1" dirty="0" smtClean="0"/>
              <a:t>. έρευνα λήμματος στον κατάλογο λέξεων (</a:t>
            </a:r>
            <a:r>
              <a:rPr lang="en-US" b="1" dirty="0" smtClean="0"/>
              <a:t>word index</a:t>
            </a:r>
            <a:r>
              <a:rPr lang="el-GR" b="1" dirty="0" smtClean="0"/>
              <a:t>).</a:t>
            </a:r>
            <a:endParaRPr lang="el-GR" dirty="0" smtClean="0"/>
          </a:p>
          <a:p>
            <a:pPr lvl="1"/>
            <a:r>
              <a:rPr lang="el-GR" dirty="0" smtClean="0"/>
              <a:t>Για παράδειγμα, εξετάσαμε τη λέξη «</a:t>
            </a:r>
            <a:r>
              <a:rPr lang="el-GR" dirty="0" err="1" smtClean="0"/>
              <a:t>νούσημα</a:t>
            </a:r>
            <a:r>
              <a:rPr lang="el-GR" dirty="0" smtClean="0"/>
              <a:t>» (σειρά 103)  στο ιπποκρατικό κείμενο. «Πρόκειται για μία ή για πολλές, για κρούσματα της ίδιας ή για  διαφορετικές ασθένειες;»  Για να απαντήσουμε ας δούμε με  ποια μορφολογία απαντά στο έργο, σε ποια πτώση, σε ποιο αριθμό κ.α. </a:t>
            </a:r>
          </a:p>
          <a:p>
            <a:pPr lvl="1"/>
            <a:r>
              <a:rPr lang="el-GR" dirty="0" smtClean="0"/>
              <a:t>Εξετάσαμε τη συχνότητα εμφάνισης μίας λέξης σε έναν ή περισσότερους τύπους της (π.χ. συχνότητα εμφάνισης για «</a:t>
            </a:r>
            <a:r>
              <a:rPr lang="el-GR" dirty="0" err="1" smtClean="0"/>
              <a:t>νουσήμασι</a:t>
            </a:r>
            <a:r>
              <a:rPr lang="el-GR" dirty="0" smtClean="0"/>
              <a:t>»: 14,  «</a:t>
            </a:r>
            <a:r>
              <a:rPr lang="el-GR" dirty="0" err="1" smtClean="0"/>
              <a:t>νουσήμασιν</a:t>
            </a:r>
            <a:r>
              <a:rPr lang="el-GR" dirty="0" smtClean="0"/>
              <a:t>» : 15, «</a:t>
            </a:r>
            <a:r>
              <a:rPr lang="el-GR" dirty="0" err="1" smtClean="0"/>
              <a:t>νουσήματα</a:t>
            </a:r>
            <a:r>
              <a:rPr lang="el-GR" dirty="0" smtClean="0"/>
              <a:t>» : 96, κ.α.).</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n-US" sz="2400" b="1" u="sng" dirty="0" smtClean="0">
                <a:hlinkClick r:id="rId2"/>
              </a:rPr>
              <a:t>Thesaurus </a:t>
            </a:r>
            <a:r>
              <a:rPr lang="en-US" sz="2400" b="1" u="sng" dirty="0" err="1" smtClean="0">
                <a:hlinkClick r:id="rId2"/>
              </a:rPr>
              <a:t>Linguae</a:t>
            </a:r>
            <a:r>
              <a:rPr lang="en-US" sz="2400" b="1" u="sng" dirty="0" smtClean="0">
                <a:hlinkClick r:id="rId2"/>
              </a:rPr>
              <a:t> </a:t>
            </a:r>
            <a:r>
              <a:rPr lang="en-US" sz="2400" b="1" u="sng" dirty="0" err="1" smtClean="0">
                <a:hlinkClick r:id="rId2"/>
              </a:rPr>
              <a:t>Graecae</a:t>
            </a:r>
            <a:r>
              <a:rPr lang="el-GR" sz="2400" b="1" dirty="0" smtClean="0"/>
              <a:t> (</a:t>
            </a:r>
            <a:r>
              <a:rPr lang="en-US" sz="2400" b="1" dirty="0" smtClean="0"/>
              <a:t>TLG</a:t>
            </a:r>
            <a:r>
              <a:rPr lang="el-GR" sz="2400" b="1" dirty="0" smtClean="0"/>
              <a:t>)</a:t>
            </a:r>
            <a:br>
              <a:rPr lang="el-GR" sz="2400" b="1" dirty="0" smtClean="0"/>
            </a:br>
            <a:r>
              <a:rPr lang="el-GR" sz="2400" b="1" dirty="0" smtClean="0"/>
              <a:t>4</a:t>
            </a:r>
            <a:endParaRPr lang="el-GR" sz="2400" b="1" dirty="0"/>
          </a:p>
        </p:txBody>
      </p:sp>
      <p:sp>
        <p:nvSpPr>
          <p:cNvPr id="3" name="2 - Θέση περιεχομένου"/>
          <p:cNvSpPr>
            <a:spLocks noGrp="1"/>
          </p:cNvSpPr>
          <p:nvPr>
            <p:ph sz="quarter" idx="1"/>
          </p:nvPr>
        </p:nvSpPr>
        <p:spPr/>
        <p:txBody>
          <a:bodyPr/>
          <a:lstStyle/>
          <a:p>
            <a:r>
              <a:rPr lang="en-US" b="1" dirty="0" smtClean="0"/>
              <a:t>ii</a:t>
            </a:r>
            <a:r>
              <a:rPr lang="el-GR" b="1" dirty="0" smtClean="0"/>
              <a:t>. Έρευνα λήμματος σε άλλα αρχαία κείμενα (</a:t>
            </a:r>
            <a:r>
              <a:rPr lang="en-US" b="1" dirty="0" smtClean="0"/>
              <a:t>textual search</a:t>
            </a:r>
            <a:r>
              <a:rPr lang="el-GR" b="1" dirty="0" smtClean="0"/>
              <a:t>).</a:t>
            </a:r>
            <a:endParaRPr lang="el-GR" dirty="0" smtClean="0"/>
          </a:p>
          <a:p>
            <a:pPr lvl="1"/>
            <a:r>
              <a:rPr lang="el-GR" dirty="0" smtClean="0"/>
              <a:t>Η έρευνα μπορεί να μας δώσει, για παράδειγμα, επιπρόσθετες πληροφορίες για το λήμμα σε άλλους συγγραφείς όπως στο Γαληνό ή σε </a:t>
            </a:r>
            <a:r>
              <a:rPr lang="el-GR" dirty="0" err="1" smtClean="0"/>
              <a:t>ψευδοϊπποκρατικά</a:t>
            </a:r>
            <a:r>
              <a:rPr lang="el-GR" dirty="0" smtClean="0"/>
              <a:t> έργα. «Ισχύουν τα παραπάνω για το νόσημα και σε αυτούς;»</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n-US" sz="2400" b="1" u="sng" dirty="0" smtClean="0">
                <a:hlinkClick r:id="rId2"/>
              </a:rPr>
              <a:t>Thesaurus </a:t>
            </a:r>
            <a:r>
              <a:rPr lang="en-US" sz="2400" b="1" u="sng" dirty="0" err="1" smtClean="0">
                <a:hlinkClick r:id="rId2"/>
              </a:rPr>
              <a:t>Linguae</a:t>
            </a:r>
            <a:r>
              <a:rPr lang="en-US" sz="2400" b="1" u="sng" dirty="0" smtClean="0">
                <a:hlinkClick r:id="rId2"/>
              </a:rPr>
              <a:t> </a:t>
            </a:r>
            <a:r>
              <a:rPr lang="en-US" sz="2400" b="1" u="sng" dirty="0" err="1" smtClean="0">
                <a:hlinkClick r:id="rId2"/>
              </a:rPr>
              <a:t>Graecae</a:t>
            </a:r>
            <a:r>
              <a:rPr lang="el-GR" sz="2400" b="1" dirty="0" smtClean="0"/>
              <a:t> (</a:t>
            </a:r>
            <a:r>
              <a:rPr lang="en-US" sz="2400" b="1" dirty="0" smtClean="0"/>
              <a:t>TLG</a:t>
            </a:r>
            <a:r>
              <a:rPr lang="el-GR" sz="2400" b="1" dirty="0" smtClean="0"/>
              <a:t>)</a:t>
            </a:r>
            <a:br>
              <a:rPr lang="el-GR" sz="2400" b="1" dirty="0" smtClean="0"/>
            </a:br>
            <a:r>
              <a:rPr lang="el-GR" sz="2400" b="1" dirty="0" smtClean="0"/>
              <a:t>5</a:t>
            </a:r>
            <a:endParaRPr lang="el-GR" sz="2400" dirty="0"/>
          </a:p>
        </p:txBody>
      </p:sp>
      <p:sp>
        <p:nvSpPr>
          <p:cNvPr id="3" name="2 - Θέση περιεχομένου"/>
          <p:cNvSpPr>
            <a:spLocks noGrp="1"/>
          </p:cNvSpPr>
          <p:nvPr>
            <p:ph sz="quarter" idx="1"/>
          </p:nvPr>
        </p:nvSpPr>
        <p:spPr/>
        <p:txBody>
          <a:bodyPr/>
          <a:lstStyle/>
          <a:p>
            <a:r>
              <a:rPr lang="en-US" b="1" dirty="0" smtClean="0"/>
              <a:t>iii</a:t>
            </a:r>
            <a:r>
              <a:rPr lang="el-GR" b="1" dirty="0" smtClean="0"/>
              <a:t>. Προχωρημένη </a:t>
            </a:r>
            <a:r>
              <a:rPr lang="el-GR" b="1" dirty="0" err="1" smtClean="0"/>
              <a:t>κειμενική</a:t>
            </a:r>
            <a:r>
              <a:rPr lang="el-GR" b="1" dirty="0" smtClean="0"/>
              <a:t> έρευνα (</a:t>
            </a:r>
            <a:r>
              <a:rPr lang="en-US" b="1" dirty="0" smtClean="0"/>
              <a:t>advanced text search</a:t>
            </a:r>
            <a:r>
              <a:rPr lang="el-GR" b="1" dirty="0" smtClean="0"/>
              <a:t>).</a:t>
            </a:r>
            <a:endParaRPr lang="el-GR" dirty="0" smtClean="0"/>
          </a:p>
          <a:p>
            <a:pPr lvl="1"/>
            <a:r>
              <a:rPr lang="el-GR" dirty="0" smtClean="0"/>
              <a:t>Εδώ προσθέσαμε δύο ή τρεις μεταβλητές κάνοντας την έρευνα μας σύνθετη. </a:t>
            </a:r>
          </a:p>
          <a:p>
            <a:pPr lvl="1"/>
            <a:r>
              <a:rPr lang="el-GR" dirty="0" smtClean="0"/>
              <a:t>Εξετάσαμε για παράδειγμα, αν η ασθένεια (</a:t>
            </a:r>
            <a:r>
              <a:rPr lang="el-GR" dirty="0" err="1" smtClean="0"/>
              <a:t>νούσημα</a:t>
            </a:r>
            <a:r>
              <a:rPr lang="el-GR" dirty="0" smtClean="0"/>
              <a:t>) συνοδεύεται από το επίθετο «</a:t>
            </a:r>
            <a:r>
              <a:rPr lang="el-GR" dirty="0" err="1" smtClean="0"/>
              <a:t>πάγκοινον</a:t>
            </a:r>
            <a:r>
              <a:rPr lang="el-GR" dirty="0" smtClean="0"/>
              <a:t>» ή «</a:t>
            </a:r>
            <a:r>
              <a:rPr lang="el-GR" dirty="0" err="1" smtClean="0"/>
              <a:t>κοινόν</a:t>
            </a:r>
            <a:r>
              <a:rPr lang="el-GR" dirty="0" smtClean="0"/>
              <a:t>», αποκτά άρα την ιδιότητα της επιδημίας. Στο αντίστοιχο κενό της δεύτερης λέξης (</a:t>
            </a:r>
            <a:r>
              <a:rPr lang="en-US" dirty="0" smtClean="0"/>
              <a:t>second word</a:t>
            </a:r>
            <a:r>
              <a:rPr lang="el-GR" dirty="0" smtClean="0"/>
              <a:t>) συμπληρώσαμε διαδοχικά τα δύο επίθετα. </a:t>
            </a:r>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r"/>
            <a:r>
              <a:rPr lang="el-GR" sz="2400" u="sng" dirty="0" smtClean="0">
                <a:hlinkClick r:id="rId2"/>
              </a:rPr>
              <a:t>http://www.fragmentarytexts.org</a:t>
            </a:r>
            <a:r>
              <a:rPr lang="el-GR" sz="2400" u="sng" dirty="0" smtClean="0"/>
              <a:t> </a:t>
            </a:r>
            <a:r>
              <a:rPr lang="el-GR" sz="2400" dirty="0" smtClean="0"/>
              <a:t/>
            </a:r>
            <a:br>
              <a:rPr lang="el-GR" sz="2400" dirty="0" smtClean="0"/>
            </a:br>
            <a:endParaRPr lang="el-GR" sz="2400" dirty="0"/>
          </a:p>
        </p:txBody>
      </p:sp>
      <p:pic>
        <p:nvPicPr>
          <p:cNvPr id="48130" name="Picture 2"/>
          <p:cNvPicPr>
            <a:picLocks noGrp="1" noChangeAspect="1" noChangeArrowheads="1"/>
          </p:cNvPicPr>
          <p:nvPr>
            <p:ph sz="quarter" idx="1"/>
          </p:nvPr>
        </p:nvPicPr>
        <p:blipFill>
          <a:blip r:embed="rId3" cstate="print"/>
          <a:stretch>
            <a:fillRect/>
          </a:stretch>
        </p:blipFill>
        <p:spPr bwMode="auto">
          <a:xfrm>
            <a:off x="457200" y="1373187"/>
            <a:ext cx="822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95536" y="152400"/>
            <a:ext cx="8291264" cy="1332384"/>
          </a:xfrm>
        </p:spPr>
        <p:txBody>
          <a:bodyPr>
            <a:normAutofit fontScale="90000"/>
          </a:bodyPr>
          <a:lstStyle/>
          <a:p>
            <a:pPr algn="r"/>
            <a:r>
              <a:rPr lang="el-GR" sz="2700" u="sng" dirty="0" smtClean="0">
                <a:hlinkClick r:id="rId2"/>
              </a:rPr>
              <a:t/>
            </a:r>
            <a:br>
              <a:rPr lang="el-GR" sz="2700" u="sng" dirty="0" smtClean="0">
                <a:hlinkClick r:id="rId2"/>
              </a:rPr>
            </a:br>
            <a:r>
              <a:rPr lang="el-GR" sz="2700" u="sng" dirty="0" smtClean="0">
                <a:hlinkClick r:id="rId2"/>
              </a:rPr>
              <a:t/>
            </a:r>
            <a:br>
              <a:rPr lang="el-GR" sz="2700" u="sng" dirty="0" smtClean="0">
                <a:hlinkClick r:id="rId2"/>
              </a:rPr>
            </a:br>
            <a:r>
              <a:rPr lang="el-GR" sz="2700" u="sng" dirty="0" smtClean="0">
                <a:hlinkClick r:id="rId2"/>
              </a:rPr>
              <a:t/>
            </a:r>
            <a:br>
              <a:rPr lang="el-GR" sz="2700" u="sng" dirty="0" smtClean="0">
                <a:hlinkClick r:id="rId2"/>
              </a:rPr>
            </a:br>
            <a:r>
              <a:rPr lang="el-GR" sz="2700" u="sng" dirty="0" smtClean="0">
                <a:hlinkClick r:id="rId2"/>
              </a:rPr>
              <a:t/>
            </a:r>
            <a:br>
              <a:rPr lang="el-GR" sz="2700" u="sng" dirty="0" smtClean="0">
                <a:hlinkClick r:id="rId2"/>
              </a:rPr>
            </a:br>
            <a:r>
              <a:rPr lang="en-US" sz="2700" u="sng" dirty="0" smtClean="0">
                <a:solidFill>
                  <a:schemeClr val="tx1"/>
                </a:solidFill>
                <a:hlinkClick r:id="rId2"/>
              </a:rPr>
              <a:t>http</a:t>
            </a:r>
            <a:r>
              <a:rPr lang="el-GR" sz="2700" u="sng" dirty="0" smtClean="0">
                <a:solidFill>
                  <a:schemeClr val="tx1"/>
                </a:solidFill>
                <a:hlinkClick r:id="rId2"/>
              </a:rPr>
              <a:t>://</a:t>
            </a:r>
            <a:r>
              <a:rPr lang="en-US" sz="2700" u="sng" dirty="0" smtClean="0">
                <a:solidFill>
                  <a:schemeClr val="tx1"/>
                </a:solidFill>
                <a:hlinkClick r:id="rId2"/>
              </a:rPr>
              <a:t>demo</a:t>
            </a:r>
            <a:r>
              <a:rPr lang="el-GR" sz="2700" u="sng" dirty="0" smtClean="0">
                <a:solidFill>
                  <a:schemeClr val="tx1"/>
                </a:solidFill>
                <a:hlinkClick r:id="rId2"/>
              </a:rPr>
              <a:t>.</a:t>
            </a:r>
            <a:r>
              <a:rPr lang="en-US" sz="2700" u="sng" dirty="0" err="1" smtClean="0">
                <a:solidFill>
                  <a:schemeClr val="tx1"/>
                </a:solidFill>
                <a:hlinkClick r:id="rId2"/>
              </a:rPr>
              <a:t>fragmentarytexts</a:t>
            </a:r>
            <a:r>
              <a:rPr lang="el-GR" sz="2700" u="sng" dirty="0" smtClean="0">
                <a:solidFill>
                  <a:schemeClr val="tx1"/>
                </a:solidFill>
                <a:hlinkClick r:id="rId2"/>
              </a:rPr>
              <a:t>.</a:t>
            </a:r>
            <a:r>
              <a:rPr lang="en-US" sz="2700" u="sng" dirty="0" smtClean="0">
                <a:solidFill>
                  <a:schemeClr val="tx1"/>
                </a:solidFill>
                <a:hlinkClick r:id="rId2"/>
              </a:rPr>
              <a:t>org</a:t>
            </a:r>
            <a:r>
              <a:rPr lang="el-GR" sz="2700" u="sng" dirty="0" smtClean="0">
                <a:solidFill>
                  <a:schemeClr val="tx1"/>
                </a:solidFill>
                <a:hlinkClick r:id="rId2"/>
              </a:rPr>
              <a:t>/</a:t>
            </a:r>
            <a:r>
              <a:rPr lang="en-US" sz="2700" u="sng" dirty="0" smtClean="0">
                <a:solidFill>
                  <a:schemeClr val="tx1"/>
                </a:solidFill>
                <a:hlinkClick r:id="rId2"/>
              </a:rPr>
              <a:t>en</a:t>
            </a:r>
            <a:r>
              <a:rPr lang="el-GR" sz="2700" u="sng" dirty="0" smtClean="0">
                <a:solidFill>
                  <a:schemeClr val="tx1"/>
                </a:solidFill>
                <a:hlinkClick r:id="rId2"/>
              </a:rPr>
              <a:t>/</a:t>
            </a:r>
            <a:r>
              <a:rPr lang="en-US" sz="2700" u="sng" dirty="0" err="1" smtClean="0">
                <a:solidFill>
                  <a:schemeClr val="tx1"/>
                </a:solidFill>
                <a:hlinkClick r:id="rId2"/>
              </a:rPr>
              <a:t>plutarch</a:t>
            </a:r>
            <a:r>
              <a:rPr lang="el-GR" sz="2700" u="sng" dirty="0" smtClean="0">
                <a:solidFill>
                  <a:schemeClr val="tx1"/>
                </a:solidFill>
                <a:hlinkClick r:id="rId2"/>
              </a:rPr>
              <a:t>/</a:t>
            </a:r>
            <a:r>
              <a:rPr lang="en-US" sz="2700" u="sng" dirty="0" err="1" smtClean="0">
                <a:solidFill>
                  <a:schemeClr val="tx1"/>
                </a:solidFill>
                <a:hlinkClick r:id="rId2"/>
              </a:rPr>
              <a:t>plutarch</a:t>
            </a:r>
            <a:r>
              <a:rPr lang="el-GR" sz="2700" u="sng" dirty="0" smtClean="0">
                <a:solidFill>
                  <a:schemeClr val="tx1"/>
                </a:solidFill>
                <a:hlinkClick r:id="rId2"/>
              </a:rPr>
              <a:t>-</a:t>
            </a:r>
            <a:r>
              <a:rPr lang="en-US" sz="2700" u="sng" dirty="0" err="1" smtClean="0">
                <a:solidFill>
                  <a:schemeClr val="tx1"/>
                </a:solidFill>
                <a:hlinkClick r:id="rId2"/>
              </a:rPr>
              <a:t>theseus</a:t>
            </a:r>
            <a:r>
              <a:rPr lang="el-GR" sz="2700" u="sng" dirty="0" smtClean="0">
                <a:solidFill>
                  <a:schemeClr val="tx1"/>
                </a:solidFill>
                <a:hlinkClick r:id="rId2"/>
              </a:rPr>
              <a:t>-24-28-</a:t>
            </a:r>
            <a:r>
              <a:rPr lang="en-US" sz="2700" u="sng" dirty="0" err="1" smtClean="0">
                <a:solidFill>
                  <a:schemeClr val="tx1"/>
                </a:solidFill>
                <a:hlinkClick r:id="rId2"/>
              </a:rPr>
              <a:t>perrin</a:t>
            </a:r>
            <a:r>
              <a:rPr lang="el-GR" sz="2700" u="sng" dirty="0" smtClean="0">
                <a:solidFill>
                  <a:schemeClr val="tx1"/>
                </a:solidFill>
                <a:hlinkClick r:id="rId2"/>
              </a:rPr>
              <a:t>-</a:t>
            </a:r>
            <a:r>
              <a:rPr lang="en-US" sz="2700" u="sng" dirty="0" err="1" smtClean="0">
                <a:solidFill>
                  <a:schemeClr val="tx1"/>
                </a:solidFill>
                <a:hlinkClick r:id="rId2"/>
              </a:rPr>
              <a:t>greek</a:t>
            </a:r>
            <a:r>
              <a:rPr lang="el-GR" sz="2700" u="sng" dirty="0" smtClean="0">
                <a:solidFill>
                  <a:schemeClr val="tx1"/>
                </a:solidFill>
                <a:hlinkClick r:id="rId2"/>
              </a:rPr>
              <a:t>-</a:t>
            </a:r>
            <a:r>
              <a:rPr lang="en-US" sz="2700" u="sng" dirty="0" err="1" smtClean="0">
                <a:solidFill>
                  <a:schemeClr val="tx1"/>
                </a:solidFill>
                <a:hlinkClick r:id="rId2"/>
              </a:rPr>
              <a:t>english</a:t>
            </a:r>
            <a:r>
              <a:rPr lang="el-GR" sz="2700" u="sng" dirty="0" smtClean="0">
                <a:solidFill>
                  <a:schemeClr val="tx1"/>
                </a:solidFill>
                <a:hlinkClick r:id="rId2"/>
              </a:rPr>
              <a:t>.</a:t>
            </a:r>
            <a:r>
              <a:rPr lang="en-US" sz="2700" u="sng" dirty="0" smtClean="0">
                <a:solidFill>
                  <a:schemeClr val="tx1"/>
                </a:solidFill>
                <a:hlinkClick r:id="rId2"/>
              </a:rPr>
              <a:t>html</a:t>
            </a:r>
            <a:r>
              <a:rPr lang="el-GR" dirty="0" smtClean="0">
                <a:solidFill>
                  <a:schemeClr val="tx1"/>
                </a:solidFill>
              </a:rPr>
              <a:t/>
            </a:r>
            <a:br>
              <a:rPr lang="el-GR" dirty="0" smtClean="0">
                <a:solidFill>
                  <a:schemeClr val="tx1"/>
                </a:solidFill>
              </a:rPr>
            </a:br>
            <a:endParaRPr lang="el-GR" dirty="0">
              <a:solidFill>
                <a:schemeClr val="tx1"/>
              </a:solidFill>
            </a:endParaRPr>
          </a:p>
        </p:txBody>
      </p:sp>
      <p:pic>
        <p:nvPicPr>
          <p:cNvPr id="49154" name="Picture 2"/>
          <p:cNvPicPr>
            <a:picLocks noGrp="1" noChangeAspect="1" noChangeArrowheads="1"/>
          </p:cNvPicPr>
          <p:nvPr>
            <p:ph sz="quarter" idx="1"/>
          </p:nvPr>
        </p:nvPicPr>
        <p:blipFill>
          <a:blip r:embed="rId3" cstate="print"/>
          <a:stretch>
            <a:fillRect/>
          </a:stretch>
        </p:blipFill>
        <p:spPr bwMode="auto">
          <a:xfrm>
            <a:off x="457200" y="1373187"/>
            <a:ext cx="822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pPr algn="r"/>
            <a:r>
              <a:rPr lang="el-GR" sz="2400" b="1" dirty="0" smtClean="0">
                <a:solidFill>
                  <a:schemeClr val="tx1"/>
                </a:solidFill>
              </a:rPr>
              <a:t>Θεωρητική προσέγγιση ερευνητικής εφαρμογής ψηφιακών εργαλείων</a:t>
            </a:r>
            <a:endParaRPr lang="el-GR" sz="2400" b="1" dirty="0">
              <a:solidFill>
                <a:schemeClr val="tx1"/>
              </a:solidFill>
            </a:endParaRPr>
          </a:p>
        </p:txBody>
      </p:sp>
      <p:sp>
        <p:nvSpPr>
          <p:cNvPr id="3" name="2 - Θέση περιεχομένου"/>
          <p:cNvSpPr>
            <a:spLocks noGrp="1"/>
          </p:cNvSpPr>
          <p:nvPr>
            <p:ph sz="quarter" idx="1"/>
          </p:nvPr>
        </p:nvSpPr>
        <p:spPr/>
        <p:txBody>
          <a:bodyPr/>
          <a:lstStyle/>
          <a:p>
            <a:pPr algn="r"/>
            <a:r>
              <a:rPr lang="en-US" b="1" dirty="0" smtClean="0"/>
              <a:t>Digital humanities</a:t>
            </a:r>
          </a:p>
          <a:p>
            <a:pPr algn="r"/>
            <a:r>
              <a:rPr lang="en-US" b="1" dirty="0" smtClean="0"/>
              <a:t>Digital pedagogy</a:t>
            </a:r>
            <a:endParaRPr lang="el-GR" b="1" dirty="0" smtClean="0"/>
          </a:p>
          <a:p>
            <a:r>
              <a:rPr lang="el-GR" dirty="0" smtClean="0"/>
              <a:t>Εκφάνσεις ψηφιακών ανθρωπιστικών ερευνών</a:t>
            </a:r>
          </a:p>
          <a:p>
            <a:r>
              <a:rPr lang="el-GR" b="1" dirty="0" smtClean="0"/>
              <a:t>Ηλεκτρονική έκδοση</a:t>
            </a:r>
          </a:p>
          <a:p>
            <a:r>
              <a:rPr lang="el-GR" b="1" dirty="0" smtClean="0"/>
              <a:t>Αποθήκευση δεδομένων</a:t>
            </a:r>
          </a:p>
          <a:p>
            <a:r>
              <a:rPr lang="el-GR" b="1" dirty="0" smtClean="0"/>
              <a:t>Έρευνα και ανάλυση δεδομένων</a:t>
            </a:r>
          </a:p>
          <a:p>
            <a:r>
              <a:rPr lang="el-GR" b="1" dirty="0" smtClean="0"/>
              <a:t>Παρουσίαση των δεδομένων</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r"/>
            <a:r>
              <a:rPr lang="el-GR" sz="2400" b="1" dirty="0" smtClean="0"/>
              <a:t>Ενημέρωση για ερευνητικά εργαλεία:</a:t>
            </a:r>
            <a:endParaRPr lang="el-GR" sz="2400" b="1" dirty="0"/>
          </a:p>
        </p:txBody>
      </p:sp>
      <p:sp>
        <p:nvSpPr>
          <p:cNvPr id="3" name="2 - Θέση περιεχομένου"/>
          <p:cNvSpPr>
            <a:spLocks noGrp="1"/>
          </p:cNvSpPr>
          <p:nvPr>
            <p:ph sz="quarter" idx="1"/>
          </p:nvPr>
        </p:nvSpPr>
        <p:spPr/>
        <p:txBody>
          <a:bodyPr/>
          <a:lstStyle/>
          <a:p>
            <a:pPr>
              <a:buNone/>
            </a:pPr>
            <a:r>
              <a:rPr lang="el-GR" b="1" dirty="0"/>
              <a:t>Το αποθετήριο ερευνητικών εφαρμογών </a:t>
            </a:r>
            <a:endParaRPr lang="el-GR" dirty="0"/>
          </a:p>
          <a:p>
            <a:r>
              <a:rPr lang="en-US" u="sng" dirty="0">
                <a:hlinkClick r:id="rId2"/>
              </a:rPr>
              <a:t>DIRT</a:t>
            </a:r>
            <a:r>
              <a:rPr lang="el-GR" dirty="0"/>
              <a:t> (</a:t>
            </a:r>
            <a:r>
              <a:rPr lang="en-US" u="sng" dirty="0">
                <a:hlinkClick r:id="rId3"/>
              </a:rPr>
              <a:t>http</a:t>
            </a:r>
            <a:r>
              <a:rPr lang="el-GR" u="sng" dirty="0">
                <a:hlinkClick r:id="rId3"/>
              </a:rPr>
              <a:t>://</a:t>
            </a:r>
            <a:r>
              <a:rPr lang="en-US" u="sng" dirty="0" err="1">
                <a:hlinkClick r:id="rId3"/>
              </a:rPr>
              <a:t>dirtdirectory</a:t>
            </a:r>
            <a:r>
              <a:rPr lang="el-GR" u="sng" dirty="0">
                <a:hlinkClick r:id="rId3"/>
              </a:rPr>
              <a:t>.</a:t>
            </a:r>
            <a:r>
              <a:rPr lang="en-US" u="sng" dirty="0">
                <a:hlinkClick r:id="rId3"/>
              </a:rPr>
              <a:t>org</a:t>
            </a:r>
            <a:r>
              <a:rPr lang="el-GR" u="sng" dirty="0" smtClean="0">
                <a:hlinkClick r:id="rId3"/>
              </a:rPr>
              <a:t>/</a:t>
            </a:r>
            <a:r>
              <a:rPr lang="el-GR" dirty="0" smtClean="0"/>
              <a:t>)</a:t>
            </a:r>
          </a:p>
          <a:p>
            <a:pPr lvl="1">
              <a:buNone/>
            </a:pPr>
            <a:r>
              <a:rPr lang="el-GR" dirty="0" smtClean="0"/>
              <a:t>Κάναμε σύνθετη αναζήτηση για να επιλέξουμε ψηφιακό εργαλείο με κριτήρια </a:t>
            </a:r>
          </a:p>
          <a:p>
            <a:pPr lvl="1"/>
            <a:r>
              <a:rPr lang="el-GR" dirty="0" smtClean="0"/>
              <a:t>την ελεύθερη ή μη πρόσβαση</a:t>
            </a:r>
          </a:p>
          <a:p>
            <a:pPr lvl="1"/>
            <a:r>
              <a:rPr lang="el-GR" dirty="0" smtClean="0"/>
              <a:t>Το ηλεκτρονικό περιβάλλον</a:t>
            </a:r>
          </a:p>
          <a:p>
            <a:pPr lvl="1"/>
            <a:r>
              <a:rPr lang="el-GR" dirty="0" smtClean="0"/>
              <a:t>Τη λειτουργία στην ακόλουθη ταξινομία: </a:t>
            </a:r>
          </a:p>
          <a:p>
            <a:endParaRPr lang="el-GR" dirty="0" smtClean="0"/>
          </a:p>
          <a:p>
            <a:pPr>
              <a:buNone/>
            </a:pPr>
            <a:endParaRPr lang="el-GR" dirty="0"/>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r"/>
            <a:r>
              <a:rPr lang="el-GR" sz="2400" b="1" dirty="0" smtClean="0">
                <a:solidFill>
                  <a:schemeClr val="tx1"/>
                </a:solidFill>
              </a:rPr>
              <a:t>Θεωρητική προσέγγιση της διδακτικής εφαρμογής με ΤΠΕ</a:t>
            </a:r>
            <a:endParaRPr lang="el-GR" sz="2400" b="1" dirty="0">
              <a:solidFill>
                <a:schemeClr val="tx1"/>
              </a:solidFill>
            </a:endParaRPr>
          </a:p>
        </p:txBody>
      </p:sp>
      <p:sp>
        <p:nvSpPr>
          <p:cNvPr id="3" name="2 - Θέση περιεχομένου"/>
          <p:cNvSpPr>
            <a:spLocks noGrp="1"/>
          </p:cNvSpPr>
          <p:nvPr>
            <p:ph sz="quarter" idx="1"/>
          </p:nvPr>
        </p:nvSpPr>
        <p:spPr/>
        <p:txBody>
          <a:bodyPr/>
          <a:lstStyle/>
          <a:p>
            <a:r>
              <a:rPr lang="el-GR" dirty="0" smtClean="0"/>
              <a:t>ΘΕΩΡΙΕΣ ΜΑΘΗΣΗΣ ΚΑΙ ΜΟΝΤΕΛΑ ΕΝΣΩΜΑΤΩΣΗΣ</a:t>
            </a:r>
          </a:p>
          <a:p>
            <a:r>
              <a:rPr lang="el-GR" dirty="0" smtClean="0"/>
              <a:t>Αντιλήψεις για την εκπαιδευτική τεχνολογία</a:t>
            </a:r>
          </a:p>
          <a:p>
            <a:r>
              <a:rPr lang="el-GR" dirty="0" smtClean="0"/>
              <a:t>Μοντέλο σχεδιασμού ενσωμάτωσης της τεχνολογίας για εκπαιδευτικούς</a:t>
            </a:r>
          </a:p>
          <a:p>
            <a:r>
              <a:rPr lang="el-GR" smtClean="0"/>
              <a:t>Ψηφιακά εργαλεία</a:t>
            </a:r>
            <a:endParaRPr lang="el-GR"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95536" y="228600"/>
            <a:ext cx="8136904" cy="1688232"/>
          </a:xfrm>
        </p:spPr>
        <p:style>
          <a:lnRef idx="1">
            <a:schemeClr val="accent1"/>
          </a:lnRef>
          <a:fillRef idx="3">
            <a:schemeClr val="accent1"/>
          </a:fillRef>
          <a:effectRef idx="2">
            <a:schemeClr val="accent1"/>
          </a:effectRef>
          <a:fontRef idx="minor">
            <a:schemeClr val="lt1"/>
          </a:fontRef>
        </p:style>
        <p:txBody>
          <a:bodyPr>
            <a:noAutofit/>
          </a:bodyPr>
          <a:lstStyle/>
          <a:p>
            <a:pPr algn="r"/>
            <a:r>
              <a:rPr lang="el-GR" sz="2400" b="1" dirty="0" smtClean="0"/>
              <a:t>Ταξινομία ερευνητικών δραστηριοτήτων </a:t>
            </a:r>
            <a:br>
              <a:rPr lang="el-GR" sz="2400" b="1" dirty="0" smtClean="0"/>
            </a:br>
            <a:r>
              <a:rPr lang="en-US" sz="2400" b="1" dirty="0" smtClean="0"/>
              <a:t> Digital Research Activities in the Humanities (</a:t>
            </a:r>
            <a:r>
              <a:rPr lang="en-US" sz="2400" b="1" dirty="0" err="1" smtClean="0"/>
              <a:t>TaDiRAH</a:t>
            </a:r>
            <a:r>
              <a:rPr lang="el-GR" sz="2400" b="1" dirty="0" smtClean="0"/>
              <a:t>)</a:t>
            </a:r>
            <a:r>
              <a:rPr lang="en-US" sz="2400" b="1" dirty="0" smtClean="0"/>
              <a:t> </a:t>
            </a:r>
            <a:endParaRPr lang="el-GR" sz="2400" b="1" dirty="0"/>
          </a:p>
        </p:txBody>
      </p:sp>
      <p:sp>
        <p:nvSpPr>
          <p:cNvPr id="5" name="4 - Θέση περιεχομένου"/>
          <p:cNvSpPr>
            <a:spLocks noGrp="1"/>
          </p:cNvSpPr>
          <p:nvPr>
            <p:ph sz="quarter" idx="2"/>
          </p:nvPr>
        </p:nvSpPr>
        <p:spPr>
          <a:xfrm>
            <a:off x="4644008" y="2636912"/>
            <a:ext cx="4029838" cy="3517000"/>
          </a:xfrm>
        </p:spPr>
        <p:txBody>
          <a:bodyPr>
            <a:normAutofit/>
          </a:bodyPr>
          <a:lstStyle/>
          <a:p>
            <a:r>
              <a:rPr lang="en-US" sz="1600" dirty="0" smtClean="0">
                <a:hlinkClick r:id="rId2" tooltip="Capture generally refers to the activity of creating digital surrogates of existing cultural artefacts, or expressing existing artifacts in a digital representation (digitization). This could be a manual process (as in Transcribing) or an automated procedure (as in Imaging or DataRecognition). Such capture precedes Enrichment and Analysis, at least from a systematic point of view, if not in practice."/>
              </a:rPr>
              <a:t>Capture (62)</a:t>
            </a:r>
            <a:endParaRPr lang="en-US" sz="1600" dirty="0" smtClean="0"/>
          </a:p>
          <a:p>
            <a:pPr lvl="1"/>
            <a:r>
              <a:rPr lang="en-US" sz="1600" dirty="0" smtClean="0">
                <a:hlinkClick r:id="rId3" tooltip="Other (capture) (2)"/>
              </a:rPr>
              <a:t>Other (capture) (2)</a:t>
            </a:r>
            <a:endParaRPr lang="en-US" sz="1600" dirty="0" smtClean="0"/>
          </a:p>
          <a:p>
            <a:pPr lvl="1"/>
            <a:r>
              <a:rPr lang="en-US" sz="1600" dirty="0" smtClean="0">
                <a:hlinkClick r:id="rId4" tooltip="Conversion refers to changing the file format of an object (e.g. converting a .wmv video to a .mov file as well as converting VHS into a digital format) without fundamentally changing the content or nature of the object. When conversion concerns metadata, it involves mapping one metadata schema to another. More fundamental “conversions”, such as converting a scanned page image to an editable text document, are better referred to using “DataRecognition”."/>
              </a:rPr>
              <a:t>Conversion (19)</a:t>
            </a:r>
            <a:endParaRPr lang="en-US" sz="1600" dirty="0" smtClean="0"/>
          </a:p>
          <a:p>
            <a:pPr lvl="1"/>
            <a:r>
              <a:rPr lang="en-US" sz="1600" dirty="0" err="1" smtClean="0">
                <a:hlinkClick r:id="rId5" tooltip="Data Recognition, for example OCR, refers to the process of treating the immediate products of digital data capture (recording or imaging), such as digital facsimiles of texts or of sheet music, in a way to extract discrete, machine-readable units from them, such as plain text words, musical notes, or still or moving image elements (including, for example, face recognition)."/>
              </a:rPr>
              <a:t>DataRecognition</a:t>
            </a:r>
            <a:r>
              <a:rPr lang="en-US" sz="1600" dirty="0" smtClean="0">
                <a:hlinkClick r:id="rId5" tooltip="Data Recognition, for example OCR, refers to the process of treating the immediate products of digital data capture (recording or imaging), such as digital facsimiles of texts or of sheet music, in a way to extract discrete, machine-readable units from them, such as plain text words, musical notes, or still or moving image elements (including, for example, face recognition)."/>
              </a:rPr>
              <a:t> (8)</a:t>
            </a:r>
            <a:endParaRPr lang="en-US" sz="1600" dirty="0" smtClean="0"/>
          </a:p>
          <a:p>
            <a:pPr lvl="1"/>
            <a:r>
              <a:rPr lang="en-US" sz="1600" dirty="0" smtClean="0">
                <a:hlinkClick r:id="rId6" tooltip="Discovering is the activity of seeking out objects of research, research results, or other information which is useful in a given search perspective. Discovery includes very directed techniques such as advanced querying of databases, less directed techniques such as simple searching, and more serendipitous ones as browsing, which would include faceted browsing. (It is different from Information Retrieval, which is a structured way of extracting some piece of information or some specific subset of objects from a resource.)"/>
              </a:rPr>
              <a:t>Discovering (23)</a:t>
            </a:r>
            <a:endParaRPr lang="en-US" sz="1600" dirty="0" smtClean="0"/>
          </a:p>
          <a:p>
            <a:pPr lvl="1"/>
            <a:r>
              <a:rPr lang="en-US" sz="1600" dirty="0" smtClean="0">
                <a:hlinkClick r:id="rId7" tooltip="Gathering refers to aggregating discovered resources, usually in some structured way (e.g. bringing together all papers that address a certain topic, as part of a literature review, or pulling all works by a particular author out of a digital collection for further analysis). Related techniques include web crawling and scraping."/>
              </a:rPr>
              <a:t>Gathering (45)</a:t>
            </a:r>
            <a:endParaRPr lang="en-US" sz="1600" dirty="0" smtClean="0"/>
          </a:p>
          <a:p>
            <a:pPr lvl="1"/>
            <a:r>
              <a:rPr lang="en-US" sz="1600" dirty="0" smtClean="0">
                <a:hlinkClick r:id="rId8" tooltip="Imaging refers to the capture of texts, images, artefacts or spatial formations using optical means of capture. Imaging can be made in 2D or 3D, using various means (light, laser, infrared, ultrasound). Imaging usually does not lead to the identification of discrete semantic or structural units in the data, such as words or musical notes, which is something DataRecognition accomplishes. Imaging also includes scanning and digital photography."/>
              </a:rPr>
              <a:t>Imaging (12)</a:t>
            </a:r>
            <a:endParaRPr lang="en-US" sz="1600" dirty="0" smtClean="0"/>
          </a:p>
          <a:p>
            <a:pPr lvl="1"/>
            <a:r>
              <a:rPr lang="en-US" sz="1600" dirty="0" smtClean="0">
                <a:hlinkClick r:id="rId9" tooltip="Capturing audio and/or video; the result is a digital audio (e.g. WAV, MP3, etc.) or video (e.g. MP4, Quicktime, etc.) file that can be manipulated, analyzed, and/or stored."/>
              </a:rPr>
              <a:t>Recording (11)</a:t>
            </a:r>
            <a:endParaRPr lang="en-US" sz="1600" dirty="0" smtClean="0"/>
          </a:p>
          <a:p>
            <a:pPr lvl="1"/>
            <a:r>
              <a:rPr lang="en-US" sz="1600" dirty="0" smtClean="0">
                <a:hlinkClick r:id="rId10" tooltip="Transcription is the activity of creating a representation of a manuscript (often in combination with Enrichment) or of audio or video recordings. The representation is (also) generally textual for the verbal aspects of recordings and structured for example by speech turns, but can also contain multimodal information like gestures or events and multimedia information like time synchronization and relation to media files. Transcription that is partial, selective, and/or inherently linked to the source document may be better categorized as Annotation."/>
              </a:rPr>
              <a:t>Transcription (12)</a:t>
            </a:r>
            <a:endParaRPr lang="en-US" sz="1600" dirty="0" smtClean="0"/>
          </a:p>
          <a:p>
            <a:endParaRPr lang="el-GR" sz="1600" dirty="0"/>
          </a:p>
        </p:txBody>
      </p:sp>
      <p:pic>
        <p:nvPicPr>
          <p:cNvPr id="2050" name="Picture 2"/>
          <p:cNvPicPr>
            <a:picLocks noGrp="1" noChangeAspect="1" noChangeArrowheads="1"/>
          </p:cNvPicPr>
          <p:nvPr>
            <p:ph sz="quarter" idx="1"/>
          </p:nvPr>
        </p:nvPicPr>
        <p:blipFill>
          <a:blip r:embed="rId11" cstate="print"/>
          <a:srcRect/>
          <a:stretch>
            <a:fillRect/>
          </a:stretch>
        </p:blipFill>
        <p:spPr bwMode="auto">
          <a:xfrm>
            <a:off x="468313" y="3140968"/>
            <a:ext cx="426362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lgn="r"/>
            <a:r>
              <a:rPr lang="el-GR" sz="2400" b="1" dirty="0" smtClean="0"/>
              <a:t>Ταξινομία ερευνητικών δραστηριοτήτων</a:t>
            </a:r>
            <a:br>
              <a:rPr lang="el-GR" sz="2400" b="1" dirty="0" smtClean="0"/>
            </a:br>
            <a:r>
              <a:rPr lang="el-GR" sz="2400" b="1" dirty="0" smtClean="0"/>
              <a:t>2</a:t>
            </a:r>
            <a:endParaRPr lang="el-GR" sz="2400" dirty="0"/>
          </a:p>
        </p:txBody>
      </p:sp>
      <p:sp>
        <p:nvSpPr>
          <p:cNvPr id="5" name="4 - Θέση κειμένου"/>
          <p:cNvSpPr>
            <a:spLocks noGrp="1"/>
          </p:cNvSpPr>
          <p:nvPr>
            <p:ph type="body" idx="1"/>
          </p:nvPr>
        </p:nvSpPr>
        <p:spPr/>
        <p:txBody>
          <a:bodyPr/>
          <a:lstStyle/>
          <a:p>
            <a:endParaRPr lang="el-GR"/>
          </a:p>
        </p:txBody>
      </p:sp>
      <p:sp>
        <p:nvSpPr>
          <p:cNvPr id="7" name="6 - Θέση κειμένου"/>
          <p:cNvSpPr>
            <a:spLocks noGrp="1"/>
          </p:cNvSpPr>
          <p:nvPr>
            <p:ph type="body" sz="half" idx="3"/>
          </p:nvPr>
        </p:nvSpPr>
        <p:spPr/>
        <p:txBody>
          <a:bodyPr/>
          <a:lstStyle/>
          <a:p>
            <a:endParaRPr lang="el-GR"/>
          </a:p>
        </p:txBody>
      </p:sp>
      <p:sp>
        <p:nvSpPr>
          <p:cNvPr id="6" name="5 - Θέση περιεχομένου"/>
          <p:cNvSpPr>
            <a:spLocks noGrp="1"/>
          </p:cNvSpPr>
          <p:nvPr>
            <p:ph sz="quarter" idx="2"/>
          </p:nvPr>
        </p:nvSpPr>
        <p:spPr/>
        <p:txBody>
          <a:bodyPr>
            <a:noAutofit/>
          </a:bodyPr>
          <a:lstStyle/>
          <a:p>
            <a:r>
              <a:rPr lang="en-US" sz="1600" dirty="0" smtClean="0">
                <a:hlinkClick r:id="rId2" tooltip="Creating things generally refers to the activity of producing born-digital digital objects, rather than creating digital objects by capturing and digitizing existing analog objects. Creating can involve writing natural language text (cf. Writing) or, understood more broadly as the creation of a string of discrete symbols, it could also concern other forms of expression, such as creating executable code (cf. Programming), composing a musical score, or creating an image."/>
              </a:rPr>
              <a:t>Creation (49)</a:t>
            </a:r>
            <a:endParaRPr lang="en-US" sz="1600" dirty="0" smtClean="0"/>
          </a:p>
          <a:p>
            <a:pPr lvl="1"/>
            <a:r>
              <a:rPr lang="en-US" sz="1600" dirty="0" smtClean="0">
                <a:hlinkClick r:id="rId3" tooltip="Other (creation) (6)"/>
              </a:rPr>
              <a:t>Other (creation) (6)</a:t>
            </a:r>
            <a:endParaRPr lang="en-US" sz="1600" dirty="0" smtClean="0"/>
          </a:p>
          <a:p>
            <a:pPr lvl="1"/>
            <a:r>
              <a:rPr lang="en-US" sz="1600" dirty="0" smtClean="0">
                <a:hlinkClick r:id="rId4" tooltip="Writing designates the activity of creating new texts (instead of capturing existing text). In our context, this would primarily concern research papers and reports, but may include other textually-oriented objects."/>
              </a:rPr>
              <a:t>Writing (30)</a:t>
            </a:r>
            <a:endParaRPr lang="en-US" sz="1600" dirty="0" smtClean="0"/>
          </a:p>
          <a:p>
            <a:pPr lvl="1"/>
            <a:r>
              <a:rPr lang="en-US" sz="1600" dirty="0" smtClean="0">
                <a:hlinkClick r:id="rId5" tooltip="Translation involves creating a new linguistic object based on a source document but written in a different language than the source. This applies to both natural languages and machine-readable programming languages."/>
              </a:rPr>
              <a:t>Translation (4)</a:t>
            </a:r>
            <a:endParaRPr lang="en-US" sz="1600" dirty="0" smtClean="0"/>
          </a:p>
          <a:p>
            <a:pPr lvl="1"/>
            <a:r>
              <a:rPr lang="en-US" sz="1600" dirty="0" smtClean="0">
                <a:hlinkClick r:id="rId6" tooltip="Creation of code executable by a computer, that is creation of scripts or software. (This includes “Prototyping”, the creation of such code for testing or modeling purposes.) It is also closely related to the more broader activity of tool development. Programming is separate from Encoding (enriching a document by making structural, layout-related, semantic, or other information about a specific part of a document explicit by adding markup to its transcription)."/>
              </a:rPr>
              <a:t>Programming (13)</a:t>
            </a:r>
            <a:endParaRPr lang="en-US" sz="1600" dirty="0" smtClean="0"/>
          </a:p>
          <a:p>
            <a:pPr lvl="1"/>
            <a:r>
              <a:rPr lang="en-US" sz="1600" dirty="0" smtClean="0">
                <a:hlinkClick r:id="rId7" tooltip="The development of a user interface, with which the user is able to interact to perform various tasks and conduct activities. Also included here is the development of the user experience, where a person’s perceptions of the practical aspects such as utility, ease of use, and efficiency of the system are taken into consideration. Does not include the implementation of the design (see “Programming” or “Web development”). Database design is to be categorized using “Modeling”."/>
              </a:rPr>
              <a:t>Designing (15)</a:t>
            </a:r>
            <a:endParaRPr lang="en-US" sz="1600" dirty="0" smtClean="0"/>
          </a:p>
          <a:p>
            <a:pPr lvl="1"/>
            <a:r>
              <a:rPr lang="en-US" sz="1600" dirty="0" smtClean="0">
                <a:hlinkClick r:id="rId8" tooltip="Creation of websites, by building on a platform (e.g. content management systems such as Drupal, WordPress and Omeka) or writing HTML/CSS. Writing a module/plugin for a platform, or programming web-based applications, should use the “Programming” method."/>
              </a:rPr>
              <a:t>Web development (38)</a:t>
            </a:r>
            <a:endParaRPr lang="en-US" sz="1600" dirty="0" smtClean="0"/>
          </a:p>
          <a:p>
            <a:r>
              <a:rPr lang="en-US" sz="1600" dirty="0" smtClean="0">
                <a:hlinkClick r:id="rId9" tooltip="Enrichment refers to the activity of adding information to an object of enquiry, by making its origin, nature, structure, meaning, or elements explicit. This activity typically follows the capture of the object."/>
              </a:rPr>
              <a:t>Enrichment (43)</a:t>
            </a:r>
            <a:endParaRPr lang="en-US" sz="1600" dirty="0" smtClean="0"/>
          </a:p>
          <a:p>
            <a:pPr lvl="1"/>
            <a:r>
              <a:rPr lang="en-US" sz="1600" dirty="0" smtClean="0">
                <a:hlinkClick r:id="rId10" tooltip="Other (enrichment) (4)"/>
              </a:rPr>
              <a:t>Other (enrichment) (4)</a:t>
            </a:r>
            <a:endParaRPr lang="en-US" sz="1600" dirty="0" smtClean="0"/>
          </a:p>
          <a:p>
            <a:pPr lvl="1"/>
            <a:r>
              <a:rPr lang="en-US" sz="1600" dirty="0" smtClean="0">
                <a:hlinkClick r:id="rId11" tooltip="Annotating refers to the activity of making information about a digital object explicit by adding, e.g., comments, metadata or keywords to a digitized representation or to an annotation file associated with it. This can be in the form of annotations that comment on or contextualize a passage (explanatory annotations) in order to make structural or linguistic information explicit (structural/linguistic annotation), as linked open data making the relationships between objects machine-readable, or, in the case of general metadata, adding information about the object as a whole. Encoding is a technique associated with annotating, as are POS-Tagging, Tree-Tagging, and Georeferencing."/>
              </a:rPr>
              <a:t>Annotating (60)</a:t>
            </a:r>
            <a:endParaRPr lang="en-US" sz="1600" dirty="0" smtClean="0"/>
          </a:p>
          <a:p>
            <a:pPr lvl="1"/>
            <a:r>
              <a:rPr lang="en-US" sz="1600" dirty="0" smtClean="0">
                <a:hlinkClick r:id="rId12" tooltip="Data cleanup involves improving the quality of an existing digital object. This could include such things as correcting errors in a written text, errors in OCR results, debugging code, improving the quality of video, audio, or image file."/>
              </a:rPr>
              <a:t>Cleanup (16)</a:t>
            </a:r>
            <a:endParaRPr lang="en-US" sz="1600" dirty="0" smtClean="0"/>
          </a:p>
          <a:p>
            <a:pPr lvl="1"/>
            <a:r>
              <a:rPr lang="en-US" sz="1600" dirty="0" smtClean="0">
                <a:hlinkClick r:id="rId13" tooltip="Editing refers to making structural, layout-related, semantic, or other information about a specific part of a document explicit by adding (inline or stand-off) markup to its transcription. This is typically part of the larger activity of scholarly editing of textual, musical, or other sources. It is based on a transcription of the document (the result of data recognition) and guided by a model of the document (the result of modeling)."/>
              </a:rPr>
              <a:t>Editing (19)</a:t>
            </a:r>
            <a:endParaRPr lang="en-US" sz="1600" dirty="0" smtClean="0"/>
          </a:p>
        </p:txBody>
      </p:sp>
      <p:sp>
        <p:nvSpPr>
          <p:cNvPr id="8" name="7 - Θέση περιεχομένου"/>
          <p:cNvSpPr>
            <a:spLocks noGrp="1"/>
          </p:cNvSpPr>
          <p:nvPr>
            <p:ph sz="quarter" idx="4"/>
          </p:nvPr>
        </p:nvSpPr>
        <p:spPr/>
        <p:txBody>
          <a:bodyPr>
            <a:normAutofit fontScale="70000" lnSpcReduction="20000"/>
          </a:bodyPr>
          <a:lstStyle/>
          <a:p>
            <a:r>
              <a:rPr lang="en-US" dirty="0" smtClean="0">
                <a:hlinkClick r:id="rId14" tooltip="This general research goal refers to the activity of extracting any kind of information from open or closed, structured or unstructured collections of data, of discovering recurring phenomena, units, elements, patterns, groupings, and the like. This can refer to structural, formal or semantic aspects of data. Analysis also includes methods used to visualize results. Methods and techniques related to this goal may be considered to follow Capture and Enrichment; however, Enrichment depends upon assumptions, research questions and results related to Analysis."/>
              </a:rPr>
              <a:t>Analysis (59)</a:t>
            </a:r>
            <a:endParaRPr lang="en-US" dirty="0" smtClean="0"/>
          </a:p>
          <a:p>
            <a:pPr lvl="1"/>
            <a:r>
              <a:rPr lang="en-US" dirty="0" smtClean="0">
                <a:hlinkClick r:id="rId15" tooltip="Other (analysis) (4)"/>
              </a:rPr>
              <a:t>Other (analysis) (4)</a:t>
            </a:r>
            <a:endParaRPr lang="en-US" dirty="0" smtClean="0"/>
          </a:p>
          <a:p>
            <a:pPr lvl="1"/>
            <a:r>
              <a:rPr lang="en-US" dirty="0" smtClean="0">
                <a:hlinkClick r:id="rId16" tooltip="Structural Analysis involves analysis of objects on the level of the relations between structural elements of a cultural artefact (level of morphology or syntax in linguistics). Relevant techniques include: POS-Tagging, Tree-Tagging, Collocation Analysis, Concordancing."/>
              </a:rPr>
              <a:t>Structural Analysis (14)</a:t>
            </a:r>
            <a:endParaRPr lang="en-US" dirty="0" smtClean="0"/>
          </a:p>
          <a:p>
            <a:pPr lvl="1"/>
            <a:r>
              <a:rPr lang="en-US" dirty="0" smtClean="0">
                <a:hlinkClick r:id="rId17" tooltip="Visualization refers to activities which serve to summarise and present in a graphical form, and to use such graphical forms analytically, that is to detect patterns, structures, or points of interest in the underlying data. Virtually any kind of data can be visualized, and the forms of visualizations can be images, maps, timelines, graphs, or tables, and the like. Relevant techniques include plotting and mapping."/>
              </a:rPr>
              <a:t>Visualization (78)</a:t>
            </a:r>
            <a:endParaRPr lang="en-US" dirty="0" smtClean="0"/>
          </a:p>
          <a:p>
            <a:pPr lvl="1"/>
            <a:r>
              <a:rPr lang="en-US" dirty="0" smtClean="0">
                <a:hlinkClick r:id="rId18" tooltip="Stylistic Analysis consists of identifying stylistic or formal features of digital objects. Although computational stylistics is in many cases applied to texts and based on linguistic features, it can also be applied to other media such as physical artifacts, painting, music or movies. Relevant techniques include: Stylometry, Principal Component Analysis, Cluster Analysis, Paleographic Analysis."/>
              </a:rPr>
              <a:t>Stylistic Analysis (8)</a:t>
            </a:r>
            <a:endParaRPr lang="en-US" dirty="0" smtClean="0"/>
          </a:p>
          <a:p>
            <a:pPr lvl="1"/>
            <a:r>
              <a:rPr lang="en-US" dirty="0" smtClean="0">
                <a:hlinkClick r:id="rId19" tooltip="Relational Analysis refers to computational techniques serving to discover specific relations between several objects of study. In textual studies, this could mean discovering overlap between several different texts (study of text reuse / plagiarism), or textual variations between several versions of one text (collation), or assessing the similarity of texts in terms of stylistic features (stylometry). By analogy, such methods can also be applied to other cultural artefacts, such as music, film or painting. Relevant techniques include Sequence Alignment, Collation, and techniques associated with Stylistic Analysis."/>
              </a:rPr>
              <a:t>Relational Analysis (14)</a:t>
            </a:r>
            <a:endParaRPr lang="en-US" dirty="0" smtClean="0"/>
          </a:p>
          <a:p>
            <a:pPr lvl="1"/>
            <a:r>
              <a:rPr lang="en-US" dirty="0" smtClean="0">
                <a:hlinkClick r:id="rId20" tooltip="Spatial Analysis refers to the discovery of trends or patterns in data pertaining to spatial or geographical aspects of the data. Spatial analysis is often based on techniques of annotation of data, such as Georeferencing or Named Entity Recognition, and may lead to visualization or modeling in the form of maps (see Modeling)."/>
              </a:rPr>
              <a:t>Spatial Analysis (17)</a:t>
            </a:r>
            <a:endParaRPr lang="en-US" dirty="0" smtClean="0"/>
          </a:p>
          <a:p>
            <a:pPr lvl="1"/>
            <a:r>
              <a:rPr lang="en-US" dirty="0" smtClean="0">
                <a:hlinkClick r:id="rId21" tooltip="Network Analysis is a method to study the relations of (real or fictional) actors or other entities in a mediated network, which can take the form of a social or academic online network, a set of correspondence, or a work of literature; the resulting network is usually made up of nodes (entities) and edges (relations). Relevant techniques include Named Entity Recognition. When the artefacts themselves (texts, images, etc.) and their relations are concerned, the corresponding research activity would be Relational Analysis."/>
              </a:rPr>
              <a:t>Network Analysis (12)</a:t>
            </a:r>
            <a:endParaRPr lang="en-US" dirty="0" smtClean="0"/>
          </a:p>
          <a:p>
            <a:pPr lvl="1"/>
            <a:r>
              <a:rPr lang="en-US" dirty="0" smtClean="0">
                <a:hlinkClick r:id="rId22" tooltip="Content Analysis is a method which aims to analyse aspects of digital objects relating to their meaning, such as identifying concepts or meaningful units. Relevant techniques include Topic Modeling, Sentiment Analysis, Information Retrieval, Discourse Analysis, but also Named Entity Recognition."/>
              </a:rPr>
              <a:t>Content Analysis (25)</a:t>
            </a:r>
            <a:endParaRPr lang="en-US" dirty="0" smtClean="0"/>
          </a:p>
          <a:p>
            <a:r>
              <a:rPr lang="en-US" dirty="0" smtClean="0">
                <a:hlinkClick r:id="rId23" tooltip="Interpretation is the activity of ascribing meaning to phenomena observed in Analysis. Therefore, interpretation usually follows analysis, although it could also be considered that interpretation defines the hermeneutic perspective of any method of analysis."/>
              </a:rPr>
              <a:t>Interpretation (13)</a:t>
            </a:r>
            <a:endParaRPr lang="en-US" dirty="0" smtClean="0"/>
          </a:p>
          <a:p>
            <a:pPr lvl="1"/>
            <a:r>
              <a:rPr lang="en-US" dirty="0" smtClean="0">
                <a:hlinkClick r:id="rId24" tooltip="Other (interpretation) (0)"/>
              </a:rPr>
              <a:t>Other (interpretation) (0)</a:t>
            </a:r>
            <a:endParaRPr lang="en-US" dirty="0" smtClean="0"/>
          </a:p>
          <a:p>
            <a:pPr lvl="1"/>
            <a:r>
              <a:rPr lang="en-US" dirty="0" smtClean="0">
                <a:hlinkClick r:id="rId25" tooltip="Contextualization is the activity of creating associations between an object of investigation and other, more established or better-understood objects in a relation of geographical, temporal, or thematic proximity to the object of investigation, with the aim of ascribing meaning to that object. Such contextualizing may build on existing annotations and/or metadata."/>
              </a:rPr>
              <a:t>Contextualizing (16)</a:t>
            </a:r>
            <a:endParaRPr lang="en-US" dirty="0" smtClean="0"/>
          </a:p>
          <a:p>
            <a:pPr lvl="1"/>
            <a:r>
              <a:rPr lang="en-US" dirty="0" smtClean="0">
                <a:hlinkClick r:id="rId26" tooltip="Modeling is the activity of creating an abstract representation of a complex phenomenon, usually in a machine-readable way, possibly in an interactive way (i.e. it includes “simulation”). Models become machine-readable when modeling produces a schema that describes the elements and the structure of an object of inquiry in an explicit way. Modeling can also refer to the activity of transforming or manipulating a digital object in such a way as to make it compatible with a previously constructed model or schema. Mapping, for instance, is an example of a spatial model. Workflow design is included as part of Modeling, using an object such as Process."/>
              </a:rPr>
              <a:t>Modeling (17)</a:t>
            </a:r>
            <a:endParaRPr lang="en-US" dirty="0" smtClean="0"/>
          </a:p>
          <a:p>
            <a:pPr lvl="1"/>
            <a:r>
              <a:rPr lang="en-US" dirty="0" smtClean="0">
                <a:hlinkClick r:id="rId27" tooltip="Theorizing is a method which aims to relate a number of elements or ideas into a coherent system based on some general principles and capable of explaining relevant phenomena or observations. Theorizing relies on techniques such as reasoning, abstract thinking, conceptualizing and defining. A theory may be implemented in the form of a model, or a model may give rise to formulating a theory."/>
              </a:rPr>
              <a:t>Theorizing (1)</a:t>
            </a:r>
            <a:endParaRPr lang="en-US"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algn="r"/>
            <a:r>
              <a:rPr lang="el-GR" sz="2400" b="1" dirty="0" smtClean="0"/>
              <a:t>Ταξινομία ερευνητικών δραστηριοτήτων</a:t>
            </a:r>
            <a:br>
              <a:rPr lang="el-GR" sz="2400" b="1" dirty="0" smtClean="0"/>
            </a:br>
            <a:r>
              <a:rPr lang="el-GR" sz="2400" b="1" dirty="0" smtClean="0"/>
              <a:t>3</a:t>
            </a:r>
            <a:endParaRPr lang="el-GR" sz="2400" dirty="0"/>
          </a:p>
        </p:txBody>
      </p:sp>
      <p:sp>
        <p:nvSpPr>
          <p:cNvPr id="3" name="2 - Θέση περιεχομένου"/>
          <p:cNvSpPr>
            <a:spLocks noGrp="1"/>
          </p:cNvSpPr>
          <p:nvPr>
            <p:ph sz="quarter" idx="1"/>
          </p:nvPr>
        </p:nvSpPr>
        <p:spPr/>
        <p:txBody>
          <a:bodyPr>
            <a:normAutofit fontScale="85000" lnSpcReduction="20000"/>
          </a:bodyPr>
          <a:lstStyle/>
          <a:p>
            <a:r>
              <a:rPr lang="en-US" dirty="0" smtClean="0">
                <a:hlinkClick r:id="rId2" tooltip="Storing refers to the activity of making digital copies of objects of inquiry, results of research, or software and services and of keeping them accessible, without necessarily making them available to the public."/>
              </a:rPr>
              <a:t>Storage (38)</a:t>
            </a:r>
            <a:endParaRPr lang="en-US" dirty="0" smtClean="0"/>
          </a:p>
          <a:p>
            <a:pPr lvl="1"/>
            <a:r>
              <a:rPr lang="en-US" dirty="0" smtClean="0">
                <a:hlinkClick r:id="rId3" tooltip="Other (storage) (7)"/>
              </a:rPr>
              <a:t>Other (storage) (7)</a:t>
            </a:r>
            <a:endParaRPr lang="en-US" dirty="0" smtClean="0"/>
          </a:p>
          <a:p>
            <a:pPr lvl="1"/>
            <a:r>
              <a:rPr lang="en-US" dirty="0" smtClean="0">
                <a:hlinkClick r:id="rId4" tooltip="The application of specific strategies, activities and technologies for the purpose of ensuring an accurate rendering of digital content over time. It facilitates the reuse of research data, objects, and related resources and may include activities related to sustainability and interoperability. Related techniques include but are not limited to: Bit Stream Preservation, Durable Persistent Media, Emulation, Metadata Attachment, Migration, Replication, Technology Preservation, Versioning, the use of Open Archival Information Systems and standards that support interoperability."/>
              </a:rPr>
              <a:t>Preservation (12)</a:t>
            </a:r>
            <a:endParaRPr lang="en-US" dirty="0" smtClean="0"/>
          </a:p>
          <a:p>
            <a:pPr lvl="1"/>
            <a:r>
              <a:rPr lang="en-US" dirty="0" smtClean="0">
                <a:hlinkClick r:id="rId5" tooltip="Organizing refers to the arrangement of objects (research materials, data sets, images, etc.) in a way that facilitates other research activities. May also include activities that support discovery such as metadata creation and enhancement."/>
              </a:rPr>
              <a:t>Organizing (66)</a:t>
            </a:r>
            <a:endParaRPr lang="en-US" dirty="0" smtClean="0"/>
          </a:p>
          <a:p>
            <a:pPr lvl="1"/>
            <a:r>
              <a:rPr lang="en-US" dirty="0" smtClean="0">
                <a:hlinkClick r:id="rId6" tooltip="Archiving includes the process of moving data and other resources to a separate space for retention. If long-term archiving is involved, activities related to data preservation may also be involved."/>
              </a:rPr>
              <a:t>Archiving (24)</a:t>
            </a:r>
            <a:endParaRPr lang="en-US" dirty="0" smtClean="0"/>
          </a:p>
          <a:p>
            <a:pPr lvl="1"/>
            <a:r>
              <a:rPr lang="en-US" dirty="0" smtClean="0">
                <a:hlinkClick r:id="rId7" tooltip="Identifying refers to the activity of naming and/or assigning (possibly unique and/or persistent) identifiers to objects of enquiry or to any kind of digital object. Adding a metadata description of the object is part of Annotation."/>
              </a:rPr>
              <a:t>Identifying (17)</a:t>
            </a:r>
            <a:endParaRPr lang="en-US" dirty="0" smtClean="0"/>
          </a:p>
          <a:p>
            <a:r>
              <a:rPr lang="en-US" dirty="0" smtClean="0">
                <a:hlinkClick r:id="rId8" tooltip="Dissemination refers to the activity of making objects of inquiry, results of research, or software and services available to fellow researchers or the wider public in a variety of more or less formal ways. It builds on or requires storing and can include releasing and sharing of data using a variety of methods and techniques including the application of linked open data."/>
              </a:rPr>
              <a:t>Dissemination (93)</a:t>
            </a:r>
            <a:endParaRPr lang="en-US" dirty="0" smtClean="0"/>
          </a:p>
          <a:p>
            <a:pPr lvl="1"/>
            <a:r>
              <a:rPr lang="en-US" dirty="0" smtClean="0">
                <a:hlinkClick r:id="rId9" tooltip="Other (dissemination) (10)"/>
              </a:rPr>
              <a:t>Other (dissemination) (10)</a:t>
            </a:r>
            <a:endParaRPr lang="en-US" dirty="0" smtClean="0"/>
          </a:p>
          <a:p>
            <a:pPr lvl="1"/>
            <a:r>
              <a:rPr lang="en-US" dirty="0" smtClean="0">
                <a:hlinkClick r:id="rId10" tooltip="Commenting is the activity of adding information to a piece of data, usually in a way that separates the data to which the comment is attached and the comment. It usually serves to express some opinion, to add contextual information, or to engage in communication or collaboration with others about the object commented on. This is different from Annotating (as defined here) which refers to adding descriptive or explanatory information to sections of an object with the aim of making inherent qualities, structures, or meanings of that section explicit."/>
              </a:rPr>
              <a:t>Commenting (16)</a:t>
            </a:r>
            <a:endParaRPr lang="en-US" dirty="0" smtClean="0"/>
          </a:p>
          <a:p>
            <a:pPr lvl="1"/>
            <a:r>
              <a:rPr lang="en-US" dirty="0" smtClean="0">
                <a:hlinkClick r:id="rId11" tooltip="Communicating refers to the activity of exchanging ideas with other people, primarily, but not exclusively, using linguistic means. Relevant techniques include Email, Chat, Audio-Conferencing."/>
              </a:rPr>
              <a:t>Communicating (42)</a:t>
            </a:r>
            <a:endParaRPr lang="en-US" dirty="0" smtClean="0"/>
          </a:p>
          <a:p>
            <a:pPr lvl="1"/>
            <a:r>
              <a:rPr lang="en-US" dirty="0" err="1" smtClean="0">
                <a:hlinkClick r:id="rId12" tooltip="Crowdsourcing refers to the paradigm of user-generated content in a web 2.0 context, applied here to the domain of digital humanities research. Crowdsourcing may include gamification, which may be understood as one form of creating motivation in crowdsourcing endeavors."/>
              </a:rPr>
              <a:t>Crowdsourcing</a:t>
            </a:r>
            <a:r>
              <a:rPr lang="en-US" dirty="0" smtClean="0">
                <a:hlinkClick r:id="rId12" tooltip="Crowdsourcing refers to the paradigm of user-generated content in a web 2.0 context, applied here to the domain of digital humanities research. Crowdsourcing may include gamification, which may be understood as one form of creating motivation in crowdsourcing endeavors."/>
              </a:rPr>
              <a:t> (14)</a:t>
            </a:r>
            <a:endParaRPr lang="en-US" dirty="0" smtClean="0"/>
          </a:p>
          <a:p>
            <a:pPr lvl="1"/>
            <a:r>
              <a:rPr lang="en-US" dirty="0" smtClean="0">
                <a:hlinkClick r:id="rId13" tooltip="Publishing refers to the activity of making any kind of object formally available to the wider public. This can involve objects of research, research data, research results, or tools and services. Publishing can be closed or open access / open source, and research results can be published in print or digital formats."/>
              </a:rPr>
              <a:t>Publishing (77)</a:t>
            </a:r>
            <a:endParaRPr lang="en-US" dirty="0" smtClean="0"/>
          </a:p>
          <a:p>
            <a:pPr lvl="1"/>
            <a:r>
              <a:rPr lang="en-US" dirty="0" smtClean="0">
                <a:hlinkClick r:id="rId14" tooltip="Sharing refers to the activity of making objects publicly available through informal channels such as blogs, code sharing sites such as GitHUB, or other social media sites."/>
              </a:rPr>
              <a:t>Sharing (75)</a:t>
            </a:r>
            <a:endParaRPr lang="en-US" dirty="0" smtClean="0"/>
          </a:p>
          <a:p>
            <a:pPr lvl="1"/>
            <a:r>
              <a:rPr lang="en-US" dirty="0" smtClean="0">
                <a:hlinkClick r:id="rId15" tooltip="Collaboration is involved in any research activity being done jointly by several researchers, possibly in different places and at different times. Research-oriented collaboration is enabled, particularly, through comprehensive Digital Research Environments, but can also happen around more specific activities, such as communication or sharing of resources."/>
              </a:rPr>
              <a:t>Collaboration (54)</a:t>
            </a:r>
            <a:endParaRPr lang="en-US" dirty="0" smtClean="0"/>
          </a:p>
          <a:p>
            <a:r>
              <a:rPr lang="en-US" dirty="0" smtClean="0">
                <a:hlinkClick r:id="rId16" tooltip="Uncategorized (16)"/>
              </a:rPr>
              <a:t>Uncategorized (16)</a:t>
            </a:r>
            <a:endParaRPr lang="en-US"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r"/>
            <a:r>
              <a:rPr lang="el-GR" sz="2400" b="1" dirty="0" smtClean="0"/>
              <a:t>Ενημέρωση για ερευνητικά εργαλεία:</a:t>
            </a:r>
            <a:br>
              <a:rPr lang="el-GR" sz="2400" b="1" dirty="0" smtClean="0"/>
            </a:br>
            <a:r>
              <a:rPr lang="el-GR" sz="2400" b="1" dirty="0" smtClean="0"/>
              <a:t>2</a:t>
            </a:r>
            <a:endParaRPr lang="el-GR" sz="2400" dirty="0"/>
          </a:p>
        </p:txBody>
      </p:sp>
      <p:sp>
        <p:nvSpPr>
          <p:cNvPr id="3" name="2 - Θέση περιεχομένου"/>
          <p:cNvSpPr>
            <a:spLocks noGrp="1"/>
          </p:cNvSpPr>
          <p:nvPr>
            <p:ph sz="quarter" idx="1"/>
          </p:nvPr>
        </p:nvSpPr>
        <p:spPr/>
        <p:txBody>
          <a:bodyPr/>
          <a:lstStyle/>
          <a:p>
            <a:pPr lvl="0"/>
            <a:r>
              <a:rPr lang="el-GR" dirty="0" smtClean="0"/>
              <a:t>τα διαθέσιμα εργαλεία που διατίθενται ψηφιακά στον ακαδημαϊκό χώρο  στο </a:t>
            </a:r>
            <a:r>
              <a:rPr lang="en-US" u="sng" dirty="0" smtClean="0">
                <a:hlinkClick r:id="rId2"/>
              </a:rPr>
              <a:t>http</a:t>
            </a:r>
            <a:r>
              <a:rPr lang="el-GR" u="sng" dirty="0" smtClean="0">
                <a:hlinkClick r:id="rId2"/>
              </a:rPr>
              <a:t>://</a:t>
            </a:r>
            <a:r>
              <a:rPr lang="en-US" u="sng" dirty="0" smtClean="0">
                <a:hlinkClick r:id="rId2"/>
              </a:rPr>
              <a:t>heal</a:t>
            </a:r>
            <a:r>
              <a:rPr lang="el-GR" u="sng" dirty="0" smtClean="0">
                <a:hlinkClick r:id="rId2"/>
              </a:rPr>
              <a:t>-</a:t>
            </a:r>
            <a:r>
              <a:rPr lang="en-US" u="sng" dirty="0" smtClean="0">
                <a:hlinkClick r:id="rId2"/>
              </a:rPr>
              <a:t>link</a:t>
            </a:r>
            <a:r>
              <a:rPr lang="el-GR" u="sng" dirty="0" smtClean="0">
                <a:hlinkClick r:id="rId2"/>
              </a:rPr>
              <a:t>.</a:t>
            </a:r>
            <a:r>
              <a:rPr lang="en-US" u="sng" dirty="0" err="1" smtClean="0">
                <a:hlinkClick r:id="rId2"/>
              </a:rPr>
              <a:t>gr</a:t>
            </a:r>
            <a:r>
              <a:rPr lang="el-GR" dirty="0" smtClean="0"/>
              <a:t> </a:t>
            </a:r>
          </a:p>
          <a:p>
            <a:pPr lvl="0"/>
            <a:endParaRPr lang="el-GR" dirty="0" smtClean="0"/>
          </a:p>
          <a:p>
            <a:pPr lvl="0"/>
            <a:r>
              <a:rPr lang="el-GR" dirty="0" smtClean="0"/>
              <a:t>Βρήκαμε  βιβλιογραφικές παραπομπές, άρθρα, επιστημονικά περιοδικά</a:t>
            </a:r>
          </a:p>
          <a:p>
            <a:r>
              <a:rPr lang="el-GR" dirty="0" smtClean="0"/>
              <a:t>Στο χώρο της βιβλιοθήκης ΠΑΠΕΛ </a:t>
            </a:r>
            <a:r>
              <a:rPr lang="en-US" dirty="0" smtClean="0">
                <a:hlinkClick r:id="rId3"/>
              </a:rPr>
              <a:t>http://library.uop.gr</a:t>
            </a:r>
            <a:r>
              <a:rPr lang="en-US" dirty="0" smtClean="0"/>
              <a:t>  </a:t>
            </a:r>
            <a:endParaRPr lang="el-GR" dirty="0" smtClean="0"/>
          </a:p>
          <a:p>
            <a:pPr lvl="1"/>
            <a:r>
              <a:rPr lang="el-GR" dirty="0" smtClean="0"/>
              <a:t>Μάθαμε ποια βιβλία κι επιστημονικά περιοδικά είναι διαθέσιμα για δανεισμό, σε ποιο τμήμα του </a:t>
            </a:r>
            <a:r>
              <a:rPr lang="el-GR" dirty="0" err="1" smtClean="0"/>
              <a:t>παπελ</a:t>
            </a:r>
            <a:r>
              <a:rPr lang="el-GR" dirty="0" smtClean="0"/>
              <a:t> και κάναμε βιβλιογραφική έρευνα για συγκεκριμένο θέμα</a:t>
            </a:r>
          </a:p>
          <a:p>
            <a:pPr lvl="1"/>
            <a:r>
              <a:rPr lang="el-GR" dirty="0" smtClean="0"/>
              <a:t>Βρήκαμε στο Ιδρυματικό αποθετήριο διδακτορικές, μεταπτυχιακές διατριβές και προπτυχιακές εργασίες.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r"/>
            <a:r>
              <a:rPr lang="el-GR" sz="2400" b="1" dirty="0" smtClean="0"/>
              <a:t>Ενημέρωση για ερευνητικά εργαλεία:</a:t>
            </a:r>
            <a:br>
              <a:rPr lang="el-GR" sz="2400" b="1" dirty="0" smtClean="0"/>
            </a:br>
            <a:endParaRPr lang="el-GR" sz="240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1373187"/>
            <a:ext cx="822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341</TotalTime>
  <Words>1720</Words>
  <Application>Microsoft Office PowerPoint</Application>
  <PresentationFormat>Προβολή στην οθόνη (4:3)</PresentationFormat>
  <Paragraphs>224</Paragraphs>
  <Slides>40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40</vt:i4>
      </vt:variant>
    </vt:vector>
  </HeadingPairs>
  <TitlesOfParts>
    <vt:vector size="47" baseType="lpstr">
      <vt:lpstr>Bookman Old Style</vt:lpstr>
      <vt:lpstr>Calibri</vt:lpstr>
      <vt:lpstr>Cambria</vt:lpstr>
      <vt:lpstr>Gill Sans MT</vt:lpstr>
      <vt:lpstr>Wingdings</vt:lpstr>
      <vt:lpstr>Wingdings 3</vt:lpstr>
      <vt:lpstr>Ρίζες</vt:lpstr>
      <vt:lpstr>13Φ09</vt:lpstr>
      <vt:lpstr>Πληθοποριστικά προγράμματα:  </vt:lpstr>
      <vt:lpstr>Ψηφιακές τάσεις στα μουσεία και την ανθρωπιστική έρευνα</vt:lpstr>
      <vt:lpstr>Ενημέρωση για ερευνητικά εργαλεία:</vt:lpstr>
      <vt:lpstr>Ταξινομία ερευνητικών δραστηριοτήτων   Digital Research Activities in the Humanities (TaDiRAH) </vt:lpstr>
      <vt:lpstr>Ταξινομία ερευνητικών δραστηριοτήτων 2</vt:lpstr>
      <vt:lpstr>Ταξινομία ερευνητικών δραστηριοτήτων 3</vt:lpstr>
      <vt:lpstr>Ενημέρωση για ερευνητικά εργαλεία: 2</vt:lpstr>
      <vt:lpstr>Ενημέρωση για ερευνητικά εργαλεία: </vt:lpstr>
      <vt:lpstr>Η εκπαιδευτική πλατφόρμα:</vt:lpstr>
      <vt:lpstr>Έρευνα βιβλιογραφική</vt:lpstr>
      <vt:lpstr>Έρευνα βιβλιογραφική http://www.bibsonomy.org/</vt:lpstr>
      <vt:lpstr>Έρευνα βιβλιογραφική</vt:lpstr>
      <vt:lpstr>Παρουσίαση του PowerPoint</vt:lpstr>
      <vt:lpstr>Οι ελληνικές πηγές: Η Πύλη για την Ελληνική Γλώσσα. </vt:lpstr>
      <vt:lpstr>Οι ελληνικές πηγές: Η Πύλη για την Ελληνική Γλώσσα. </vt:lpstr>
      <vt:lpstr>Η Πύλη για την Ελληνική Γλώσσα. 2</vt:lpstr>
      <vt:lpstr>Η Πύλη για την Ελληνική Γλώσσα. 3</vt:lpstr>
      <vt:lpstr>Η Πύλη για την Ελληνική Γλώσσα. 4</vt:lpstr>
      <vt:lpstr>Η Πύλη για την Ελληνική Γλώσσα. 5</vt:lpstr>
      <vt:lpstr>Η Πύλη για την Ελληνική Γλώσσα. 6</vt:lpstr>
      <vt:lpstr>Ψηφιοποίηση κειμένων </vt:lpstr>
      <vt:lpstr>Παρουσίαση του PowerPoint</vt:lpstr>
      <vt:lpstr>  Ο Περσέας</vt:lpstr>
      <vt:lpstr>PERSEUS DIGITAL LIBRARY </vt:lpstr>
      <vt:lpstr>PERSEUS DIGITAL LIBRARY</vt:lpstr>
      <vt:lpstr>PERSEUS CATALOG BLOG </vt:lpstr>
      <vt:lpstr>Voyant,  ο μάντης του  ψηφιακού περιεχομένου</vt:lpstr>
      <vt:lpstr>Voyant,  ο μάντης του  ψηφιακού περιεχομένου</vt:lpstr>
      <vt:lpstr>Voyant,  ο μάντης του  ψηφιακού περιεχομένου</vt:lpstr>
      <vt:lpstr>Voyant,  ο μάντης του  ψηφιακού περιεχομένου</vt:lpstr>
      <vt:lpstr>Thesaurus Linguae Graecae (TLG) </vt:lpstr>
      <vt:lpstr>Thesaurus Linguae Graecae (TLG) 2</vt:lpstr>
      <vt:lpstr>Thesaurus Linguae Graecae (TLG) 3</vt:lpstr>
      <vt:lpstr>Thesaurus Linguae Graecae (TLG) 4</vt:lpstr>
      <vt:lpstr>Thesaurus Linguae Graecae (TLG) 5</vt:lpstr>
      <vt:lpstr>http://www.fragmentarytexts.org  </vt:lpstr>
      <vt:lpstr>    http://demo.fragmentarytexts.org/en/plutarch/plutarch-theseus-24-28-perrin-greek-english.html </vt:lpstr>
      <vt:lpstr>Θεωρητική προσέγγιση ερευνητικής εφαρμογής ψηφιακών εργαλείων</vt:lpstr>
      <vt:lpstr>Θεωρητική προσέγγιση της διδακτικής εφαρμογής με ΤΠΕ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Dell</cp:lastModifiedBy>
  <cp:revision>31</cp:revision>
  <dcterms:created xsi:type="dcterms:W3CDTF">2015-02-26T13:58:53Z</dcterms:created>
  <dcterms:modified xsi:type="dcterms:W3CDTF">2018-05-03T07:25:37Z</dcterms:modified>
</cp:coreProperties>
</file>