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0.xml" ContentType="application/vnd.openxmlformats-officedocument.presentationml.slide+xml"/>
  <Default Extension="wmf" ContentType="image/x-wmf"/>
  <Override PartName="/ppt/theme/theme3.xml" ContentType="application/vnd.openxmlformats-officedocument.theme+xml"/>
  <Override PartName="/docProps/app.xml" ContentType="application/vnd.openxmlformats-officedocument.extended-properties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Default Extension="jpeg" ContentType="image/jpeg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Default Extension="bin" ContentType="application/vnd.openxmlformats-officedocument.presentationml.printerSettings"/>
  <Override PartName="/ppt/slides/slide6.xml" ContentType="application/vnd.openxmlformats-officedocument.presentationml.slide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r:id="rId1"/>
  </p:sldMasterIdLst>
  <p:notesMasterIdLst>
    <p:notesMasterId r:id="rId35"/>
  </p:notesMasterIdLst>
  <p:handoutMasterIdLst>
    <p:handoutMasterId r:id="rId36"/>
  </p:handoutMasterIdLst>
  <p:sldIdLst>
    <p:sldId id="256" r:id="rId2"/>
    <p:sldId id="389" r:id="rId3"/>
    <p:sldId id="329" r:id="rId4"/>
    <p:sldId id="377" r:id="rId5"/>
    <p:sldId id="378" r:id="rId6"/>
    <p:sldId id="379" r:id="rId7"/>
    <p:sldId id="380" r:id="rId8"/>
    <p:sldId id="381" r:id="rId9"/>
    <p:sldId id="390" r:id="rId10"/>
    <p:sldId id="395" r:id="rId11"/>
    <p:sldId id="263" r:id="rId12"/>
    <p:sldId id="383" r:id="rId13"/>
    <p:sldId id="384" r:id="rId14"/>
    <p:sldId id="385" r:id="rId15"/>
    <p:sldId id="387" r:id="rId16"/>
    <p:sldId id="391" r:id="rId17"/>
    <p:sldId id="392" r:id="rId18"/>
    <p:sldId id="393" r:id="rId19"/>
    <p:sldId id="394" r:id="rId20"/>
    <p:sldId id="396" r:id="rId21"/>
    <p:sldId id="407" r:id="rId22"/>
    <p:sldId id="397" r:id="rId23"/>
    <p:sldId id="398" r:id="rId24"/>
    <p:sldId id="399" r:id="rId25"/>
    <p:sldId id="408" r:id="rId26"/>
    <p:sldId id="401" r:id="rId27"/>
    <p:sldId id="402" r:id="rId28"/>
    <p:sldId id="400" r:id="rId29"/>
    <p:sldId id="404" r:id="rId30"/>
    <p:sldId id="405" r:id="rId31"/>
    <p:sldId id="406" r:id="rId32"/>
    <p:sldId id="409" r:id="rId33"/>
    <p:sldId id="386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40" Type="http://schemas.openxmlformats.org/officeDocument/2006/relationships/theme" Target="theme/theme1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7544E-8797-0741-BE56-6096A339991C}" type="datetimeFigureOut">
              <a:rPr lang="en-US" smtClean="0"/>
              <a:pPr/>
              <a:t>4/19/10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AF2E3-38CC-5E46-ACEE-CA5CF83A7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0D245-B793-F54F-8D8C-5599C9ADAC11}" type="datetimeFigureOut">
              <a:rPr lang="en-US" smtClean="0"/>
              <a:pPr/>
              <a:t>4/19/10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A66EC-3581-D94D-BCBE-EDAF95273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A66EC-3581-D94D-BCBE-EDAF95273D2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A66EC-3581-D94D-BCBE-EDAF95273D2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A66EC-3581-D94D-BCBE-EDAF95273D2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smtClean="0"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4/16/10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smtClean="0"/>
              <a:t>Πανεπιστήμιο Πελλοπονήσου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4/16/10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smtClean="0"/>
              <a:t>Πανεπιστήμιο Πελλοπονήσου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r>
              <a:rPr lang="en-US" smtClean="0"/>
              <a:t>4/16/10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smtClean="0"/>
              <a:t>Πανεπιστήμιο Πελλοπονήσου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 dirty="0"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4/16/10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smtClean="0"/>
              <a:t>Πανεπιστήμιο Πελλοπονήσου</a:t>
            </a:r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4/16/10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Πανεπιστήμιο Πελλοπονήσου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4/16/10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smtClean="0"/>
              <a:t>Πανεπιστήμιο Πελλοπονήσου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4/16/10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4/16/10</a:t>
            </a:r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smtClean="0"/>
              <a:t>Πανεπιστήμιο Πελλοπονήσου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4/16/10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smtClean="0"/>
              <a:t>Πανεπιστήμιο Πελλοπονήσου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4/16/10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728" y="1905000"/>
            <a:ext cx="8534400" cy="1447800"/>
          </a:xfrm>
        </p:spPr>
        <p:txBody>
          <a:bodyPr anchor="ctr">
            <a:normAutofit/>
          </a:bodyPr>
          <a:lstStyle/>
          <a:p>
            <a:pPr algn="ctr"/>
            <a:r>
              <a:rPr lang="el-GR" sz="2800" dirty="0" smtClean="0">
                <a:latin typeface="Arial"/>
                <a:cs typeface="Arial"/>
              </a:rPr>
              <a:t>Αρχιτεκτονικές Διαχείρισης</a:t>
            </a:r>
            <a:r>
              <a:rPr lang="en-US" sz="2800" dirty="0" smtClean="0">
                <a:latin typeface="Arial"/>
                <a:cs typeface="Arial"/>
              </a:rPr>
              <a:t> II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132832"/>
            <a:ext cx="4910328" cy="88696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Διδάσκων</a:t>
            </a:r>
            <a:r>
              <a:rPr lang="en-US" dirty="0" smtClean="0">
                <a:latin typeface="Arial"/>
                <a:cs typeface="Arial"/>
              </a:rPr>
              <a:t>: </a:t>
            </a:r>
            <a:r>
              <a:rPr lang="en-US" dirty="0" err="1" smtClean="0">
                <a:latin typeface="Arial"/>
                <a:cs typeface="Arial"/>
              </a:rPr>
              <a:t>Δρ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 smtClean="0">
                <a:latin typeface="Arial"/>
                <a:cs typeface="Arial"/>
              </a:rPr>
              <a:t>Γενειατάκης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Δημήτρης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-mail:dgen@uop.gr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5" descr="uoplogo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381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678359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2200" b="1" dirty="0" smtClean="0">
                <a:latin typeface="Arial"/>
                <a:cs typeface="Arial"/>
              </a:rPr>
              <a:t>Τμήμα Επιστήμης &amp;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l-GR" sz="2200" b="1" dirty="0" smtClean="0">
                <a:latin typeface="Arial"/>
                <a:cs typeface="Arial"/>
              </a:rPr>
              <a:t>Τεχνολ</a:t>
            </a:r>
            <a:r>
              <a:rPr lang="en-US" sz="2200" b="1" dirty="0" smtClean="0">
                <a:latin typeface="Arial"/>
                <a:cs typeface="Arial"/>
              </a:rPr>
              <a:t>.</a:t>
            </a:r>
            <a:r>
              <a:rPr lang="el-GR" sz="2200" b="1" dirty="0" smtClean="0">
                <a:latin typeface="Arial"/>
                <a:cs typeface="Arial"/>
              </a:rPr>
              <a:t> Τηλεπικοινωνιών  </a:t>
            </a:r>
            <a:endParaRPr lang="en-US" sz="2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975" y="-49887"/>
            <a:ext cx="4199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200" b="1" dirty="0" smtClean="0">
                <a:latin typeface="Arial"/>
                <a:cs typeface="Arial"/>
              </a:rPr>
              <a:t>Πανεπιστήμιο Πελοποννήσου</a:t>
            </a:r>
            <a:endParaRPr lang="el-GR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Λειτουργίας </a:t>
            </a:r>
            <a:r>
              <a:rPr lang="en-US" dirty="0" smtClean="0"/>
              <a:t>SNMP</a:t>
            </a:r>
            <a:endParaRPr lang="en-US" dirty="0"/>
          </a:p>
        </p:txBody>
      </p:sp>
      <p:pic>
        <p:nvPicPr>
          <p:cNvPr id="6" name="Content Placeholder 5" descr="Screenshot on 2010-04-12 at 10.05.15 A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133600"/>
            <a:ext cx="8229600" cy="33455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n-US" dirty="0"/>
          </a:p>
        </p:txBody>
      </p:sp>
      <p:pic>
        <p:nvPicPr>
          <p:cNvPr id="4" name="Picture 4" descr="bs02013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5613" y="2492375"/>
            <a:ext cx="3160712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4/16/10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Network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RMON </a:t>
            </a:r>
            <a:r>
              <a:rPr lang="en-US" dirty="0" err="1" smtClean="0"/>
              <a:t>περιγράφεται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RFC 2819</a:t>
            </a:r>
          </a:p>
          <a:p>
            <a:r>
              <a:rPr lang="en-US" dirty="0" err="1" smtClean="0"/>
              <a:t>Υπηρεσίες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Συλλογή</a:t>
            </a:r>
            <a:r>
              <a:rPr lang="en-US" dirty="0" smtClean="0"/>
              <a:t> </a:t>
            </a:r>
            <a:r>
              <a:rPr lang="en-US" dirty="0" err="1" smtClean="0"/>
              <a:t>πληροφοριών</a:t>
            </a:r>
            <a:r>
              <a:rPr lang="en-US" dirty="0" smtClean="0"/>
              <a:t> </a:t>
            </a:r>
            <a:r>
              <a:rPr lang="en-US" dirty="0" err="1" smtClean="0"/>
              <a:t>σχετικά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κατάσταση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υποδικτύου</a:t>
            </a:r>
            <a:endParaRPr lang="en-US" dirty="0" smtClean="0"/>
          </a:p>
          <a:p>
            <a:r>
              <a:rPr lang="el-GR" dirty="0" smtClean="0"/>
              <a:t>Απαιτείται; </a:t>
            </a:r>
          </a:p>
          <a:p>
            <a:pPr lvl="1"/>
            <a:r>
              <a:rPr lang="en-US" dirty="0" err="1" smtClean="0"/>
              <a:t>Βασικό</a:t>
            </a:r>
            <a:r>
              <a:rPr lang="en-US" dirty="0" smtClean="0"/>
              <a:t> </a:t>
            </a:r>
            <a:r>
              <a:rPr lang="en-US" dirty="0" err="1" smtClean="0"/>
              <a:t>Πλεονέκτημα</a:t>
            </a:r>
            <a:r>
              <a:rPr lang="en-US" dirty="0" smtClean="0"/>
              <a:t> </a:t>
            </a:r>
            <a:r>
              <a:rPr lang="en-US" dirty="0" err="1" smtClean="0"/>
              <a:t>μ</a:t>
            </a:r>
            <a:r>
              <a:rPr lang="el-GR" dirty="0" smtClean="0"/>
              <a:t>εί</a:t>
            </a:r>
            <a:r>
              <a:rPr lang="en-US" dirty="0" err="1" smtClean="0"/>
              <a:t>ωση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μηνυμάτων</a:t>
            </a:r>
            <a:r>
              <a:rPr lang="en-US" dirty="0" smtClean="0"/>
              <a:t> </a:t>
            </a:r>
            <a:r>
              <a:rPr lang="en-US" dirty="0" err="1" smtClean="0"/>
              <a:t>διαχείρισης</a:t>
            </a:r>
            <a:r>
              <a:rPr lang="en-US" dirty="0" smtClean="0"/>
              <a:t> </a:t>
            </a:r>
            <a:r>
              <a:rPr lang="en-US" dirty="0" err="1" smtClean="0"/>
              <a:t>μεταξύ</a:t>
            </a:r>
            <a:r>
              <a:rPr lang="en-US" dirty="0" smtClean="0"/>
              <a:t> </a:t>
            </a:r>
            <a:r>
              <a:rPr lang="en-US" dirty="0" err="1" smtClean="0"/>
              <a:t>διαχειριστή</a:t>
            </a:r>
            <a:r>
              <a:rPr lang="en-US" dirty="0" smtClean="0"/>
              <a:t> &amp; </a:t>
            </a:r>
            <a:r>
              <a:rPr lang="en-US" dirty="0" err="1" smtClean="0"/>
              <a:t>διαχειριζόμενης</a:t>
            </a:r>
            <a:r>
              <a:rPr lang="en-US" dirty="0" smtClean="0"/>
              <a:t> </a:t>
            </a:r>
            <a:r>
              <a:rPr lang="en-US" dirty="0" err="1" smtClean="0"/>
              <a:t>συσκευής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12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Network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«Off-line» </a:t>
            </a:r>
            <a:r>
              <a:rPr lang="en-US" dirty="0" err="1" smtClean="0"/>
              <a:t>συλλογή</a:t>
            </a:r>
            <a:r>
              <a:rPr lang="en-US" dirty="0" smtClean="0"/>
              <a:t> </a:t>
            </a:r>
            <a:r>
              <a:rPr lang="en-US" dirty="0" err="1" smtClean="0"/>
              <a:t>δεδομένων</a:t>
            </a:r>
            <a:endParaRPr lang="en-US" dirty="0" smtClean="0"/>
          </a:p>
          <a:p>
            <a:r>
              <a:rPr lang="en-US" dirty="0" err="1" smtClean="0"/>
              <a:t>Προληπτικός</a:t>
            </a:r>
            <a:r>
              <a:rPr lang="en-US" dirty="0" smtClean="0"/>
              <a:t> </a:t>
            </a:r>
            <a:r>
              <a:rPr lang="en-US" dirty="0" err="1" smtClean="0"/>
              <a:t>Έλεγχος</a:t>
            </a:r>
            <a:r>
              <a:rPr lang="en-US" dirty="0" smtClean="0"/>
              <a:t> (proactive monitor)</a:t>
            </a:r>
          </a:p>
          <a:p>
            <a:r>
              <a:rPr lang="en-US" dirty="0" err="1" smtClean="0"/>
              <a:t>Αναγνώριση</a:t>
            </a:r>
            <a:r>
              <a:rPr lang="en-US" dirty="0" smtClean="0"/>
              <a:t> </a:t>
            </a:r>
            <a:r>
              <a:rPr lang="en-US" dirty="0" err="1" smtClean="0"/>
              <a:t>Προβλημάτων</a:t>
            </a:r>
            <a:r>
              <a:rPr lang="en-US" dirty="0" smtClean="0"/>
              <a:t> &amp; </a:t>
            </a:r>
            <a:r>
              <a:rPr lang="en-US" dirty="0" err="1" smtClean="0"/>
              <a:t>Αναφορά</a:t>
            </a:r>
            <a:endParaRPr lang="en-US" dirty="0" smtClean="0"/>
          </a:p>
          <a:p>
            <a:r>
              <a:rPr lang="en-US" dirty="0" err="1" smtClean="0"/>
              <a:t>Πολλαπλά</a:t>
            </a:r>
            <a:r>
              <a:rPr lang="en-US" dirty="0" smtClean="0"/>
              <a:t> </a:t>
            </a:r>
            <a:r>
              <a:rPr lang="en-US" dirty="0" err="1" smtClean="0"/>
              <a:t>διαχειριστικά</a:t>
            </a:r>
            <a:r>
              <a:rPr lang="en-US" dirty="0" smtClean="0"/>
              <a:t> </a:t>
            </a:r>
            <a:r>
              <a:rPr lang="en-US" dirty="0" err="1" smtClean="0"/>
              <a:t>συστήματα</a:t>
            </a:r>
            <a:endParaRPr lang="en-US" dirty="0" smtClean="0"/>
          </a:p>
          <a:p>
            <a:r>
              <a:rPr lang="en-US" dirty="0" err="1" smtClean="0"/>
              <a:t>Δεδομένα</a:t>
            </a:r>
            <a:r>
              <a:rPr lang="en-US" dirty="0" smtClean="0"/>
              <a:t> </a:t>
            </a:r>
            <a:r>
              <a:rPr lang="en-US" dirty="0" err="1" smtClean="0"/>
              <a:t>Προστιθέμενης</a:t>
            </a:r>
            <a:r>
              <a:rPr lang="en-US" dirty="0" smtClean="0"/>
              <a:t> </a:t>
            </a:r>
            <a:r>
              <a:rPr lang="en-US" dirty="0" err="1" smtClean="0"/>
              <a:t>Αξίας</a:t>
            </a:r>
            <a:r>
              <a:rPr lang="en-US" dirty="0" smtClean="0"/>
              <a:t> (value added data)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13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Στοιχεία </a:t>
            </a:r>
            <a:r>
              <a:rPr lang="en-US" dirty="0" smtClean="0"/>
              <a:t>RMON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Κεντρικός</a:t>
            </a:r>
            <a:r>
              <a:rPr lang="en-US" dirty="0" smtClean="0"/>
              <a:t> </a:t>
            </a:r>
            <a:r>
              <a:rPr lang="en-US" dirty="0" err="1" smtClean="0"/>
              <a:t>διαχειριστικός</a:t>
            </a:r>
            <a:r>
              <a:rPr lang="en-US" dirty="0" smtClean="0"/>
              <a:t> </a:t>
            </a:r>
            <a:r>
              <a:rPr lang="en-US" dirty="0" err="1" smtClean="0"/>
              <a:t>κόμβος</a:t>
            </a:r>
            <a:endParaRPr lang="en-US" dirty="0" smtClean="0"/>
          </a:p>
          <a:p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απομακρισμένων</a:t>
            </a:r>
            <a:r>
              <a:rPr lang="en-US" dirty="0" smtClean="0"/>
              <a:t> </a:t>
            </a:r>
            <a:r>
              <a:rPr lang="en-US" dirty="0" err="1" smtClean="0"/>
              <a:t>ελεγκτών</a:t>
            </a:r>
            <a:r>
              <a:rPr lang="en-US" dirty="0" smtClean="0"/>
              <a:t> (remote monitor)</a:t>
            </a:r>
          </a:p>
          <a:p>
            <a:r>
              <a:rPr lang="en-US" dirty="0" err="1" smtClean="0"/>
              <a:t>Διαχειριστικό</a:t>
            </a:r>
            <a:r>
              <a:rPr lang="en-US" dirty="0" smtClean="0"/>
              <a:t> </a:t>
            </a:r>
            <a:r>
              <a:rPr lang="en-US" dirty="0" err="1" smtClean="0"/>
              <a:t>Πρωτόκολλο</a:t>
            </a:r>
            <a:endParaRPr lang="en-US" dirty="0" smtClean="0"/>
          </a:p>
          <a:p>
            <a:pPr lvl="1"/>
            <a:r>
              <a:rPr lang="en-US" dirty="0" smtClean="0"/>
              <a:t>SNMP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14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Αρχιτεκτονική </a:t>
            </a:r>
            <a:r>
              <a:rPr lang="en-US" dirty="0" smtClean="0"/>
              <a:t>RMON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15</a:t>
            </a:fld>
            <a:endParaRPr dirty="0"/>
          </a:p>
        </p:txBody>
      </p:sp>
      <p:pic>
        <p:nvPicPr>
          <p:cNvPr id="6" name="Content Placeholder 6" descr="hierarchicalarxitektoniki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1828800"/>
            <a:ext cx="5257800" cy="4419600"/>
          </a:xfrm>
        </p:spPr>
      </p:pic>
      <p:pic>
        <p:nvPicPr>
          <p:cNvPr id="7" name="Content Placeholder 6" descr="arxitektoniki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828800"/>
            <a:ext cx="3276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RMON MIB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16</a:t>
            </a:fld>
            <a:endParaRPr dirty="0"/>
          </a:p>
        </p:txBody>
      </p:sp>
      <p:grpSp>
        <p:nvGrpSpPr>
          <p:cNvPr id="6" name="Group 5"/>
          <p:cNvGrpSpPr/>
          <p:nvPr/>
        </p:nvGrpSpPr>
        <p:grpSpPr>
          <a:xfrm>
            <a:off x="1365250" y="1666875"/>
            <a:ext cx="7834313" cy="4810125"/>
            <a:chOff x="1365250" y="1417638"/>
            <a:chExt cx="7834313" cy="4810125"/>
          </a:xfrm>
        </p:grpSpPr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H="1">
              <a:off x="3421063" y="2038350"/>
              <a:ext cx="196850" cy="1238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H="1">
              <a:off x="3625850" y="1571625"/>
              <a:ext cx="271463" cy="4095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3759200" y="1995488"/>
              <a:ext cx="231775" cy="809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4100513" y="2147888"/>
              <a:ext cx="534987" cy="3016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3844925" y="1692275"/>
              <a:ext cx="280988" cy="1539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H="1">
              <a:off x="3752850" y="2185988"/>
              <a:ext cx="196850" cy="1238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H="1">
              <a:off x="4148138" y="2452688"/>
              <a:ext cx="463550" cy="5286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H="1">
              <a:off x="3965575" y="2986088"/>
              <a:ext cx="247650" cy="2905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H="1">
              <a:off x="3051175" y="3338513"/>
              <a:ext cx="931863" cy="5270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3054350" y="3921125"/>
              <a:ext cx="2317750" cy="6985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938588" y="1417638"/>
              <a:ext cx="749300" cy="379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Root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2889250" y="1858963"/>
              <a:ext cx="649288" cy="379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ISO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4086225" y="1893888"/>
              <a:ext cx="635000" cy="379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Org</a:t>
              </a: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768850" y="2268538"/>
              <a:ext cx="722313" cy="379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DoD</a:t>
              </a: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4259263" y="2784475"/>
              <a:ext cx="1071562" cy="3794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Internet</a:t>
              </a: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3114675" y="3095625"/>
              <a:ext cx="846138" cy="3794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Mgmt</a:t>
              </a: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576388" y="3633788"/>
              <a:ext cx="1325562" cy="379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MIB 1 &amp; 2</a:t>
              </a: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4576763" y="3995738"/>
              <a:ext cx="1144587" cy="4333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>
                  <a:latin typeface="Arial" pitchFamily="-113" charset="0"/>
                </a:rPr>
                <a:t>RMON</a:t>
              </a:r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H="1">
              <a:off x="2154238" y="3927475"/>
              <a:ext cx="798512" cy="26511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H="1">
              <a:off x="2165350" y="3959225"/>
              <a:ext cx="758825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 flipH="1">
              <a:off x="2287588" y="3949700"/>
              <a:ext cx="635000" cy="5048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 flipH="1">
              <a:off x="2474913" y="3967163"/>
              <a:ext cx="449262" cy="5572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 flipH="1">
              <a:off x="2597150" y="3960813"/>
              <a:ext cx="363538" cy="12906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 flipH="1">
              <a:off x="2844800" y="3971925"/>
              <a:ext cx="165100" cy="13747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>
              <a:off x="3036888" y="3949700"/>
              <a:ext cx="76200" cy="13763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2" name="Group 35"/>
            <p:cNvGrpSpPr>
              <a:grpSpLocks/>
            </p:cNvGrpSpPr>
            <p:nvPr/>
          </p:nvGrpSpPr>
          <p:grpSpPr bwMode="auto">
            <a:xfrm>
              <a:off x="1958975" y="4017963"/>
              <a:ext cx="652463" cy="669925"/>
              <a:chOff x="1234" y="2531"/>
              <a:chExt cx="411" cy="422"/>
            </a:xfrm>
          </p:grpSpPr>
          <p:sp>
            <p:nvSpPr>
              <p:cNvPr id="80" name="Freeform 32"/>
              <p:cNvSpPr>
                <a:spLocks/>
              </p:cNvSpPr>
              <p:nvPr/>
            </p:nvSpPr>
            <p:spPr bwMode="auto">
              <a:xfrm>
                <a:off x="1272" y="2619"/>
                <a:ext cx="263" cy="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24"/>
                  </a:cxn>
                  <a:cxn ang="0">
                    <a:pos x="4" y="44"/>
                  </a:cxn>
                  <a:cxn ang="0">
                    <a:pos x="12" y="67"/>
                  </a:cxn>
                  <a:cxn ang="0">
                    <a:pos x="18" y="90"/>
                  </a:cxn>
                  <a:cxn ang="0">
                    <a:pos x="30" y="112"/>
                  </a:cxn>
                  <a:cxn ang="0">
                    <a:pos x="36" y="133"/>
                  </a:cxn>
                  <a:cxn ang="0">
                    <a:pos x="53" y="156"/>
                  </a:cxn>
                  <a:cxn ang="0">
                    <a:pos x="67" y="175"/>
                  </a:cxn>
                  <a:cxn ang="0">
                    <a:pos x="84" y="194"/>
                  </a:cxn>
                  <a:cxn ang="0">
                    <a:pos x="103" y="213"/>
                  </a:cxn>
                  <a:cxn ang="0">
                    <a:pos x="124" y="233"/>
                  </a:cxn>
                  <a:cxn ang="0">
                    <a:pos x="145" y="248"/>
                  </a:cxn>
                  <a:cxn ang="0">
                    <a:pos x="168" y="266"/>
                  </a:cxn>
                  <a:cxn ang="0">
                    <a:pos x="194" y="279"/>
                  </a:cxn>
                  <a:cxn ang="0">
                    <a:pos x="218" y="293"/>
                  </a:cxn>
                  <a:cxn ang="0">
                    <a:pos x="245" y="307"/>
                  </a:cxn>
                  <a:cxn ang="0">
                    <a:pos x="262" y="315"/>
                  </a:cxn>
                </a:cxnLst>
                <a:rect l="0" t="0" r="r" b="b"/>
                <a:pathLst>
                  <a:path w="263" h="316">
                    <a:moveTo>
                      <a:pt x="0" y="0"/>
                    </a:moveTo>
                    <a:lnTo>
                      <a:pt x="1" y="24"/>
                    </a:lnTo>
                    <a:lnTo>
                      <a:pt x="4" y="44"/>
                    </a:lnTo>
                    <a:lnTo>
                      <a:pt x="12" y="67"/>
                    </a:lnTo>
                    <a:lnTo>
                      <a:pt x="18" y="90"/>
                    </a:lnTo>
                    <a:lnTo>
                      <a:pt x="30" y="112"/>
                    </a:lnTo>
                    <a:lnTo>
                      <a:pt x="36" y="133"/>
                    </a:lnTo>
                    <a:lnTo>
                      <a:pt x="53" y="156"/>
                    </a:lnTo>
                    <a:lnTo>
                      <a:pt x="67" y="175"/>
                    </a:lnTo>
                    <a:lnTo>
                      <a:pt x="84" y="194"/>
                    </a:lnTo>
                    <a:lnTo>
                      <a:pt x="103" y="213"/>
                    </a:lnTo>
                    <a:lnTo>
                      <a:pt x="124" y="233"/>
                    </a:lnTo>
                    <a:lnTo>
                      <a:pt x="145" y="248"/>
                    </a:lnTo>
                    <a:lnTo>
                      <a:pt x="168" y="266"/>
                    </a:lnTo>
                    <a:lnTo>
                      <a:pt x="194" y="279"/>
                    </a:lnTo>
                    <a:lnTo>
                      <a:pt x="218" y="293"/>
                    </a:lnTo>
                    <a:lnTo>
                      <a:pt x="245" y="307"/>
                    </a:lnTo>
                    <a:lnTo>
                      <a:pt x="262" y="315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33"/>
              <p:cNvSpPr>
                <a:spLocks/>
              </p:cNvSpPr>
              <p:nvPr/>
            </p:nvSpPr>
            <p:spPr bwMode="auto">
              <a:xfrm>
                <a:off x="1234" y="2531"/>
                <a:ext cx="70" cy="113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0" y="106"/>
                  </a:cxn>
                  <a:cxn ang="0">
                    <a:pos x="69" y="112"/>
                  </a:cxn>
                  <a:cxn ang="0">
                    <a:pos x="46" y="0"/>
                  </a:cxn>
                </a:cxnLst>
                <a:rect l="0" t="0" r="r" b="b"/>
                <a:pathLst>
                  <a:path w="70" h="113">
                    <a:moveTo>
                      <a:pt x="46" y="0"/>
                    </a:moveTo>
                    <a:lnTo>
                      <a:pt x="0" y="106"/>
                    </a:lnTo>
                    <a:lnTo>
                      <a:pt x="69" y="112"/>
                    </a:lnTo>
                    <a:lnTo>
                      <a:pt x="46" y="0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34"/>
              <p:cNvSpPr>
                <a:spLocks/>
              </p:cNvSpPr>
              <p:nvPr/>
            </p:nvSpPr>
            <p:spPr bwMode="auto">
              <a:xfrm>
                <a:off x="1513" y="2893"/>
                <a:ext cx="132" cy="60"/>
              </a:xfrm>
              <a:custGeom>
                <a:avLst/>
                <a:gdLst/>
                <a:ahLst/>
                <a:cxnLst>
                  <a:cxn ang="0">
                    <a:pos x="131" y="59"/>
                  </a:cxn>
                  <a:cxn ang="0">
                    <a:pos x="22" y="0"/>
                  </a:cxn>
                  <a:cxn ang="0">
                    <a:pos x="0" y="58"/>
                  </a:cxn>
                  <a:cxn ang="0">
                    <a:pos x="131" y="59"/>
                  </a:cxn>
                </a:cxnLst>
                <a:rect l="0" t="0" r="r" b="b"/>
                <a:pathLst>
                  <a:path w="132" h="60">
                    <a:moveTo>
                      <a:pt x="131" y="59"/>
                    </a:moveTo>
                    <a:lnTo>
                      <a:pt x="22" y="0"/>
                    </a:lnTo>
                    <a:lnTo>
                      <a:pt x="0" y="58"/>
                    </a:lnTo>
                    <a:lnTo>
                      <a:pt x="131" y="59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3" name="Group 39"/>
            <p:cNvGrpSpPr>
              <a:grpSpLocks/>
            </p:cNvGrpSpPr>
            <p:nvPr/>
          </p:nvGrpSpPr>
          <p:grpSpPr bwMode="auto">
            <a:xfrm>
              <a:off x="1365250" y="4570405"/>
              <a:ext cx="1958976" cy="1100135"/>
              <a:chOff x="860" y="2879"/>
              <a:chExt cx="1234" cy="693"/>
            </a:xfrm>
          </p:grpSpPr>
          <p:sp>
            <p:nvSpPr>
              <p:cNvPr id="77" name="Freeform 36"/>
              <p:cNvSpPr>
                <a:spLocks/>
              </p:cNvSpPr>
              <p:nvPr/>
            </p:nvSpPr>
            <p:spPr bwMode="auto">
              <a:xfrm>
                <a:off x="896" y="2968"/>
                <a:ext cx="1121" cy="5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21"/>
                  </a:cxn>
                  <a:cxn ang="0">
                    <a:pos x="6" y="43"/>
                  </a:cxn>
                  <a:cxn ang="0">
                    <a:pos x="12" y="62"/>
                  </a:cxn>
                  <a:cxn ang="0">
                    <a:pos x="17" y="79"/>
                  </a:cxn>
                  <a:cxn ang="0">
                    <a:pos x="23" y="99"/>
                  </a:cxn>
                  <a:cxn ang="0">
                    <a:pos x="28" y="120"/>
                  </a:cxn>
                  <a:cxn ang="0">
                    <a:pos x="35" y="138"/>
                  </a:cxn>
                  <a:cxn ang="0">
                    <a:pos x="44" y="158"/>
                  </a:cxn>
                  <a:cxn ang="0">
                    <a:pos x="54" y="176"/>
                  </a:cxn>
                  <a:cxn ang="0">
                    <a:pos x="65" y="196"/>
                  </a:cxn>
                  <a:cxn ang="0">
                    <a:pos x="79" y="214"/>
                  </a:cxn>
                  <a:cxn ang="0">
                    <a:pos x="91" y="233"/>
                  </a:cxn>
                  <a:cxn ang="0">
                    <a:pos x="105" y="248"/>
                  </a:cxn>
                  <a:cxn ang="0">
                    <a:pos x="118" y="267"/>
                  </a:cxn>
                  <a:cxn ang="0">
                    <a:pos x="135" y="286"/>
                  </a:cxn>
                  <a:cxn ang="0">
                    <a:pos x="150" y="304"/>
                  </a:cxn>
                  <a:cxn ang="0">
                    <a:pos x="168" y="320"/>
                  </a:cxn>
                  <a:cxn ang="0">
                    <a:pos x="185" y="337"/>
                  </a:cxn>
                  <a:cxn ang="0">
                    <a:pos x="203" y="353"/>
                  </a:cxn>
                  <a:cxn ang="0">
                    <a:pos x="224" y="368"/>
                  </a:cxn>
                  <a:cxn ang="0">
                    <a:pos x="244" y="383"/>
                  </a:cxn>
                  <a:cxn ang="0">
                    <a:pos x="263" y="398"/>
                  </a:cxn>
                  <a:cxn ang="0">
                    <a:pos x="286" y="414"/>
                  </a:cxn>
                  <a:cxn ang="0">
                    <a:pos x="308" y="427"/>
                  </a:cxn>
                  <a:cxn ang="0">
                    <a:pos x="330" y="440"/>
                  </a:cxn>
                  <a:cxn ang="0">
                    <a:pos x="354" y="453"/>
                  </a:cxn>
                  <a:cxn ang="0">
                    <a:pos x="379" y="467"/>
                  </a:cxn>
                  <a:cxn ang="0">
                    <a:pos x="404" y="477"/>
                  </a:cxn>
                  <a:cxn ang="0">
                    <a:pos x="427" y="490"/>
                  </a:cxn>
                  <a:cxn ang="0">
                    <a:pos x="454" y="500"/>
                  </a:cxn>
                  <a:cxn ang="0">
                    <a:pos x="480" y="511"/>
                  </a:cxn>
                  <a:cxn ang="0">
                    <a:pos x="510" y="521"/>
                  </a:cxn>
                  <a:cxn ang="0">
                    <a:pos x="533" y="529"/>
                  </a:cxn>
                  <a:cxn ang="0">
                    <a:pos x="561" y="539"/>
                  </a:cxn>
                  <a:cxn ang="0">
                    <a:pos x="588" y="547"/>
                  </a:cxn>
                  <a:cxn ang="0">
                    <a:pos x="616" y="554"/>
                  </a:cxn>
                  <a:cxn ang="0">
                    <a:pos x="645" y="560"/>
                  </a:cxn>
                  <a:cxn ang="0">
                    <a:pos x="676" y="567"/>
                  </a:cxn>
                  <a:cxn ang="0">
                    <a:pos x="701" y="572"/>
                  </a:cxn>
                  <a:cxn ang="0">
                    <a:pos x="731" y="576"/>
                  </a:cxn>
                  <a:cxn ang="0">
                    <a:pos x="760" y="581"/>
                  </a:cxn>
                  <a:cxn ang="0">
                    <a:pos x="789" y="584"/>
                  </a:cxn>
                  <a:cxn ang="0">
                    <a:pos x="820" y="585"/>
                  </a:cxn>
                  <a:cxn ang="0">
                    <a:pos x="848" y="587"/>
                  </a:cxn>
                  <a:cxn ang="0">
                    <a:pos x="876" y="590"/>
                  </a:cxn>
                  <a:cxn ang="0">
                    <a:pos x="904" y="590"/>
                  </a:cxn>
                  <a:cxn ang="0">
                    <a:pos x="936" y="590"/>
                  </a:cxn>
                  <a:cxn ang="0">
                    <a:pos x="964" y="589"/>
                  </a:cxn>
                  <a:cxn ang="0">
                    <a:pos x="992" y="587"/>
                  </a:cxn>
                  <a:cxn ang="0">
                    <a:pos x="1022" y="585"/>
                  </a:cxn>
                  <a:cxn ang="0">
                    <a:pos x="1049" y="582"/>
                  </a:cxn>
                  <a:cxn ang="0">
                    <a:pos x="1077" y="578"/>
                  </a:cxn>
                  <a:cxn ang="0">
                    <a:pos x="1107" y="575"/>
                  </a:cxn>
                  <a:cxn ang="0">
                    <a:pos x="1120" y="572"/>
                  </a:cxn>
                </a:cxnLst>
                <a:rect l="0" t="0" r="r" b="b"/>
                <a:pathLst>
                  <a:path w="1121" h="591">
                    <a:moveTo>
                      <a:pt x="0" y="0"/>
                    </a:moveTo>
                    <a:lnTo>
                      <a:pt x="4" y="21"/>
                    </a:lnTo>
                    <a:lnTo>
                      <a:pt x="6" y="43"/>
                    </a:lnTo>
                    <a:lnTo>
                      <a:pt x="12" y="62"/>
                    </a:lnTo>
                    <a:lnTo>
                      <a:pt x="17" y="79"/>
                    </a:lnTo>
                    <a:lnTo>
                      <a:pt x="23" y="99"/>
                    </a:lnTo>
                    <a:lnTo>
                      <a:pt x="28" y="120"/>
                    </a:lnTo>
                    <a:lnTo>
                      <a:pt x="35" y="138"/>
                    </a:lnTo>
                    <a:lnTo>
                      <a:pt x="44" y="158"/>
                    </a:lnTo>
                    <a:lnTo>
                      <a:pt x="54" y="176"/>
                    </a:lnTo>
                    <a:lnTo>
                      <a:pt x="65" y="196"/>
                    </a:lnTo>
                    <a:lnTo>
                      <a:pt x="79" y="214"/>
                    </a:lnTo>
                    <a:lnTo>
                      <a:pt x="91" y="233"/>
                    </a:lnTo>
                    <a:lnTo>
                      <a:pt x="105" y="248"/>
                    </a:lnTo>
                    <a:lnTo>
                      <a:pt x="118" y="267"/>
                    </a:lnTo>
                    <a:lnTo>
                      <a:pt x="135" y="286"/>
                    </a:lnTo>
                    <a:lnTo>
                      <a:pt x="150" y="304"/>
                    </a:lnTo>
                    <a:lnTo>
                      <a:pt x="168" y="320"/>
                    </a:lnTo>
                    <a:lnTo>
                      <a:pt x="185" y="337"/>
                    </a:lnTo>
                    <a:lnTo>
                      <a:pt x="203" y="353"/>
                    </a:lnTo>
                    <a:lnTo>
                      <a:pt x="224" y="368"/>
                    </a:lnTo>
                    <a:lnTo>
                      <a:pt x="244" y="383"/>
                    </a:lnTo>
                    <a:lnTo>
                      <a:pt x="263" y="398"/>
                    </a:lnTo>
                    <a:lnTo>
                      <a:pt x="286" y="414"/>
                    </a:lnTo>
                    <a:lnTo>
                      <a:pt x="308" y="427"/>
                    </a:lnTo>
                    <a:lnTo>
                      <a:pt x="330" y="440"/>
                    </a:lnTo>
                    <a:lnTo>
                      <a:pt x="354" y="453"/>
                    </a:lnTo>
                    <a:lnTo>
                      <a:pt x="379" y="467"/>
                    </a:lnTo>
                    <a:lnTo>
                      <a:pt x="404" y="477"/>
                    </a:lnTo>
                    <a:lnTo>
                      <a:pt x="427" y="490"/>
                    </a:lnTo>
                    <a:lnTo>
                      <a:pt x="454" y="500"/>
                    </a:lnTo>
                    <a:lnTo>
                      <a:pt x="480" y="511"/>
                    </a:lnTo>
                    <a:lnTo>
                      <a:pt x="510" y="521"/>
                    </a:lnTo>
                    <a:lnTo>
                      <a:pt x="533" y="529"/>
                    </a:lnTo>
                    <a:lnTo>
                      <a:pt x="561" y="539"/>
                    </a:lnTo>
                    <a:lnTo>
                      <a:pt x="588" y="547"/>
                    </a:lnTo>
                    <a:lnTo>
                      <a:pt x="616" y="554"/>
                    </a:lnTo>
                    <a:lnTo>
                      <a:pt x="645" y="560"/>
                    </a:lnTo>
                    <a:lnTo>
                      <a:pt x="676" y="567"/>
                    </a:lnTo>
                    <a:lnTo>
                      <a:pt x="701" y="572"/>
                    </a:lnTo>
                    <a:lnTo>
                      <a:pt x="731" y="576"/>
                    </a:lnTo>
                    <a:lnTo>
                      <a:pt x="760" y="581"/>
                    </a:lnTo>
                    <a:lnTo>
                      <a:pt x="789" y="584"/>
                    </a:lnTo>
                    <a:lnTo>
                      <a:pt x="820" y="585"/>
                    </a:lnTo>
                    <a:lnTo>
                      <a:pt x="848" y="587"/>
                    </a:lnTo>
                    <a:lnTo>
                      <a:pt x="876" y="590"/>
                    </a:lnTo>
                    <a:lnTo>
                      <a:pt x="904" y="590"/>
                    </a:lnTo>
                    <a:lnTo>
                      <a:pt x="936" y="590"/>
                    </a:lnTo>
                    <a:lnTo>
                      <a:pt x="964" y="589"/>
                    </a:lnTo>
                    <a:lnTo>
                      <a:pt x="992" y="587"/>
                    </a:lnTo>
                    <a:lnTo>
                      <a:pt x="1022" y="585"/>
                    </a:lnTo>
                    <a:lnTo>
                      <a:pt x="1049" y="582"/>
                    </a:lnTo>
                    <a:lnTo>
                      <a:pt x="1077" y="578"/>
                    </a:lnTo>
                    <a:lnTo>
                      <a:pt x="1107" y="575"/>
                    </a:lnTo>
                    <a:lnTo>
                      <a:pt x="1120" y="572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37"/>
              <p:cNvSpPr>
                <a:spLocks/>
              </p:cNvSpPr>
              <p:nvPr/>
            </p:nvSpPr>
            <p:spPr bwMode="auto">
              <a:xfrm>
                <a:off x="860" y="2879"/>
                <a:ext cx="72" cy="11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0" y="111"/>
                  </a:cxn>
                  <a:cxn ang="0">
                    <a:pos x="71" y="111"/>
                  </a:cxn>
                  <a:cxn ang="0">
                    <a:pos x="36" y="0"/>
                  </a:cxn>
                </a:cxnLst>
                <a:rect l="0" t="0" r="r" b="b"/>
                <a:pathLst>
                  <a:path w="72" h="112">
                    <a:moveTo>
                      <a:pt x="36" y="0"/>
                    </a:moveTo>
                    <a:lnTo>
                      <a:pt x="0" y="111"/>
                    </a:lnTo>
                    <a:lnTo>
                      <a:pt x="71" y="111"/>
                    </a:lnTo>
                    <a:lnTo>
                      <a:pt x="36" y="0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38"/>
              <p:cNvSpPr>
                <a:spLocks/>
              </p:cNvSpPr>
              <p:nvPr/>
            </p:nvSpPr>
            <p:spPr bwMode="auto">
              <a:xfrm>
                <a:off x="1965" y="3513"/>
                <a:ext cx="129" cy="59"/>
              </a:xfrm>
              <a:custGeom>
                <a:avLst/>
                <a:gdLst/>
                <a:ahLst/>
                <a:cxnLst>
                  <a:cxn ang="0">
                    <a:pos x="128" y="5"/>
                  </a:cxn>
                  <a:cxn ang="0">
                    <a:pos x="0" y="0"/>
                  </a:cxn>
                  <a:cxn ang="0">
                    <a:pos x="16" y="58"/>
                  </a:cxn>
                  <a:cxn ang="0">
                    <a:pos x="128" y="5"/>
                  </a:cxn>
                </a:cxnLst>
                <a:rect l="0" t="0" r="r" b="b"/>
                <a:pathLst>
                  <a:path w="129" h="59">
                    <a:moveTo>
                      <a:pt x="128" y="5"/>
                    </a:moveTo>
                    <a:lnTo>
                      <a:pt x="0" y="0"/>
                    </a:lnTo>
                    <a:lnTo>
                      <a:pt x="16" y="58"/>
                    </a:lnTo>
                    <a:lnTo>
                      <a:pt x="128" y="5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4" name="Rectangle 40"/>
            <p:cNvSpPr>
              <a:spLocks noChangeArrowheads="1"/>
            </p:cNvSpPr>
            <p:nvPr/>
          </p:nvSpPr>
          <p:spPr bwMode="auto">
            <a:xfrm>
              <a:off x="1651000" y="4625975"/>
              <a:ext cx="874713" cy="3794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MIB 1</a:t>
              </a:r>
            </a:p>
          </p:txBody>
        </p:sp>
        <p:sp>
          <p:nvSpPr>
            <p:cNvPr id="35" name="Rectangle 41"/>
            <p:cNvSpPr>
              <a:spLocks noChangeArrowheads="1"/>
            </p:cNvSpPr>
            <p:nvPr/>
          </p:nvSpPr>
          <p:spPr bwMode="auto">
            <a:xfrm>
              <a:off x="1504950" y="5562600"/>
              <a:ext cx="874713" cy="3794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MIB 2</a:t>
              </a:r>
            </a:p>
          </p:txBody>
        </p:sp>
        <p:sp>
          <p:nvSpPr>
            <p:cNvPr id="36" name="Line 42"/>
            <p:cNvSpPr>
              <a:spLocks noChangeShapeType="1"/>
            </p:cNvSpPr>
            <p:nvPr/>
          </p:nvSpPr>
          <p:spPr bwMode="auto">
            <a:xfrm flipH="1">
              <a:off x="3324225" y="1665288"/>
              <a:ext cx="495300" cy="1412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43"/>
            <p:cNvSpPr>
              <a:spLocks noChangeShapeType="1"/>
            </p:cNvSpPr>
            <p:nvPr/>
          </p:nvSpPr>
          <p:spPr bwMode="auto">
            <a:xfrm>
              <a:off x="4148138" y="3006725"/>
              <a:ext cx="536575" cy="3492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44"/>
            <p:cNvSpPr>
              <a:spLocks noChangeArrowheads="1"/>
            </p:cNvSpPr>
            <p:nvPr/>
          </p:nvSpPr>
          <p:spPr bwMode="auto">
            <a:xfrm>
              <a:off x="4724400" y="3167063"/>
              <a:ext cx="1003300" cy="379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Private</a:t>
              </a:r>
            </a:p>
          </p:txBody>
        </p:sp>
        <p:sp>
          <p:nvSpPr>
            <p:cNvPr id="39" name="Line 45"/>
            <p:cNvSpPr>
              <a:spLocks noChangeShapeType="1"/>
            </p:cNvSpPr>
            <p:nvPr/>
          </p:nvSpPr>
          <p:spPr bwMode="auto">
            <a:xfrm flipV="1">
              <a:off x="5454650" y="2843213"/>
              <a:ext cx="1689100" cy="18367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6"/>
            <p:cNvSpPr>
              <a:spLocks noChangeShapeType="1"/>
            </p:cNvSpPr>
            <p:nvPr/>
          </p:nvSpPr>
          <p:spPr bwMode="auto">
            <a:xfrm flipV="1">
              <a:off x="5543550" y="3178175"/>
              <a:ext cx="1649413" cy="14509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47"/>
            <p:cNvSpPr>
              <a:spLocks noChangeShapeType="1"/>
            </p:cNvSpPr>
            <p:nvPr/>
          </p:nvSpPr>
          <p:spPr bwMode="auto">
            <a:xfrm flipV="1">
              <a:off x="5549900" y="3575050"/>
              <a:ext cx="1598613" cy="106521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48"/>
            <p:cNvSpPr>
              <a:spLocks noChangeShapeType="1"/>
            </p:cNvSpPr>
            <p:nvPr/>
          </p:nvSpPr>
          <p:spPr bwMode="auto">
            <a:xfrm flipV="1">
              <a:off x="5549900" y="4011613"/>
              <a:ext cx="1684338" cy="6286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49"/>
            <p:cNvSpPr>
              <a:spLocks noChangeShapeType="1"/>
            </p:cNvSpPr>
            <p:nvPr/>
          </p:nvSpPr>
          <p:spPr bwMode="auto">
            <a:xfrm flipV="1">
              <a:off x="5567363" y="4473575"/>
              <a:ext cx="1655762" cy="1730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50"/>
            <p:cNvSpPr>
              <a:spLocks noChangeShapeType="1"/>
            </p:cNvSpPr>
            <p:nvPr/>
          </p:nvSpPr>
          <p:spPr bwMode="auto">
            <a:xfrm>
              <a:off x="5556250" y="4654550"/>
              <a:ext cx="1674813" cy="27781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51"/>
            <p:cNvSpPr>
              <a:spLocks noChangeShapeType="1"/>
            </p:cNvSpPr>
            <p:nvPr/>
          </p:nvSpPr>
          <p:spPr bwMode="auto">
            <a:xfrm>
              <a:off x="5543550" y="4656138"/>
              <a:ext cx="1687513" cy="7286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52"/>
            <p:cNvSpPr>
              <a:spLocks noChangeShapeType="1"/>
            </p:cNvSpPr>
            <p:nvPr/>
          </p:nvSpPr>
          <p:spPr bwMode="auto">
            <a:xfrm>
              <a:off x="5551488" y="4676775"/>
              <a:ext cx="1693862" cy="113347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53"/>
            <p:cNvSpPr>
              <a:spLocks noChangeShapeType="1"/>
            </p:cNvSpPr>
            <p:nvPr/>
          </p:nvSpPr>
          <p:spPr bwMode="auto">
            <a:xfrm>
              <a:off x="5535613" y="4700588"/>
              <a:ext cx="1695450" cy="1473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54"/>
            <p:cNvSpPr>
              <a:spLocks noChangeShapeType="1"/>
            </p:cNvSpPr>
            <p:nvPr/>
          </p:nvSpPr>
          <p:spPr bwMode="auto">
            <a:xfrm flipV="1">
              <a:off x="5487988" y="2476500"/>
              <a:ext cx="1647825" cy="21526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Oval 55"/>
            <p:cNvSpPr>
              <a:spLocks noChangeArrowheads="1"/>
            </p:cNvSpPr>
            <p:nvPr/>
          </p:nvSpPr>
          <p:spPr bwMode="auto">
            <a:xfrm>
              <a:off x="5367338" y="4560888"/>
              <a:ext cx="168275" cy="15240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Rectangle 56"/>
            <p:cNvSpPr>
              <a:spLocks noChangeArrowheads="1"/>
            </p:cNvSpPr>
            <p:nvPr/>
          </p:nvSpPr>
          <p:spPr bwMode="auto">
            <a:xfrm>
              <a:off x="7351713" y="2260600"/>
              <a:ext cx="1579562" cy="3794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1. Statistics </a:t>
              </a:r>
            </a:p>
          </p:txBody>
        </p:sp>
        <p:sp>
          <p:nvSpPr>
            <p:cNvPr id="51" name="Rectangle 57"/>
            <p:cNvSpPr>
              <a:spLocks noChangeArrowheads="1"/>
            </p:cNvSpPr>
            <p:nvPr/>
          </p:nvSpPr>
          <p:spPr bwMode="auto">
            <a:xfrm>
              <a:off x="7351713" y="5605463"/>
              <a:ext cx="1212850" cy="379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9. Event </a:t>
              </a:r>
            </a:p>
          </p:txBody>
        </p:sp>
        <p:sp>
          <p:nvSpPr>
            <p:cNvPr id="52" name="Rectangle 58"/>
            <p:cNvSpPr>
              <a:spLocks noChangeArrowheads="1"/>
            </p:cNvSpPr>
            <p:nvPr/>
          </p:nvSpPr>
          <p:spPr bwMode="auto">
            <a:xfrm>
              <a:off x="7351713" y="4749800"/>
              <a:ext cx="1128712" cy="3794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7. Filter </a:t>
              </a:r>
            </a:p>
          </p:txBody>
        </p:sp>
        <p:sp>
          <p:nvSpPr>
            <p:cNvPr id="53" name="Rectangle 59"/>
            <p:cNvSpPr>
              <a:spLocks noChangeArrowheads="1"/>
            </p:cNvSpPr>
            <p:nvPr/>
          </p:nvSpPr>
          <p:spPr bwMode="auto">
            <a:xfrm>
              <a:off x="7351713" y="5205413"/>
              <a:ext cx="1466850" cy="379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8. Capture </a:t>
              </a:r>
            </a:p>
          </p:txBody>
        </p:sp>
        <p:sp>
          <p:nvSpPr>
            <p:cNvPr id="54" name="Rectangle 60"/>
            <p:cNvSpPr>
              <a:spLocks noChangeArrowheads="1"/>
            </p:cNvSpPr>
            <p:nvPr/>
          </p:nvSpPr>
          <p:spPr bwMode="auto">
            <a:xfrm>
              <a:off x="7351713" y="4319588"/>
              <a:ext cx="1254125" cy="3794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6. Matrix </a:t>
              </a:r>
            </a:p>
          </p:txBody>
        </p:sp>
        <p:sp>
          <p:nvSpPr>
            <p:cNvPr id="55" name="Rectangle 61"/>
            <p:cNvSpPr>
              <a:spLocks noChangeArrowheads="1"/>
            </p:cNvSpPr>
            <p:nvPr/>
          </p:nvSpPr>
          <p:spPr bwMode="auto">
            <a:xfrm>
              <a:off x="7351713" y="3848100"/>
              <a:ext cx="1847850" cy="3794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5. Host Top N </a:t>
              </a:r>
            </a:p>
          </p:txBody>
        </p:sp>
        <p:sp>
          <p:nvSpPr>
            <p:cNvPr id="56" name="Rectangle 62"/>
            <p:cNvSpPr>
              <a:spLocks noChangeArrowheads="1"/>
            </p:cNvSpPr>
            <p:nvPr/>
          </p:nvSpPr>
          <p:spPr bwMode="auto">
            <a:xfrm>
              <a:off x="7351713" y="3378200"/>
              <a:ext cx="1212850" cy="3794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4. Hosts </a:t>
              </a:r>
            </a:p>
          </p:txBody>
        </p:sp>
        <p:sp>
          <p:nvSpPr>
            <p:cNvPr id="57" name="Rectangle 63"/>
            <p:cNvSpPr>
              <a:spLocks noChangeArrowheads="1"/>
            </p:cNvSpPr>
            <p:nvPr/>
          </p:nvSpPr>
          <p:spPr bwMode="auto">
            <a:xfrm>
              <a:off x="7351713" y="2984500"/>
              <a:ext cx="1227137" cy="3794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3. Alarm </a:t>
              </a:r>
            </a:p>
          </p:txBody>
        </p:sp>
        <p:sp>
          <p:nvSpPr>
            <p:cNvPr id="58" name="Rectangle 64"/>
            <p:cNvSpPr>
              <a:spLocks noChangeArrowheads="1"/>
            </p:cNvSpPr>
            <p:nvPr/>
          </p:nvSpPr>
          <p:spPr bwMode="auto">
            <a:xfrm>
              <a:off x="7351713" y="2644775"/>
              <a:ext cx="1354137" cy="3794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06362" tIns="52388" rIns="106362" bIns="52388">
              <a:prstTxWarp prst="textNoShape">
                <a:avLst/>
              </a:prstTxWarp>
              <a:spAutoFit/>
            </a:bodyPr>
            <a:lstStyle/>
            <a:p>
              <a:pPr defTabSz="977900">
                <a:lnSpc>
                  <a:spcPct val="90000"/>
                </a:lnSpc>
              </a:pPr>
              <a:r>
                <a:rPr lang="el-GR" sz="2000">
                  <a:latin typeface="Arial" pitchFamily="-113" charset="0"/>
                </a:rPr>
                <a:t>2. History </a:t>
              </a:r>
            </a:p>
          </p:txBody>
        </p:sp>
        <p:sp>
          <p:nvSpPr>
            <p:cNvPr id="59" name="Oval 66"/>
            <p:cNvSpPr>
              <a:spLocks noChangeArrowheads="1"/>
            </p:cNvSpPr>
            <p:nvPr/>
          </p:nvSpPr>
          <p:spPr bwMode="auto">
            <a:xfrm>
              <a:off x="3746500" y="1543050"/>
              <a:ext cx="166688" cy="149225"/>
            </a:xfrm>
            <a:prstGeom prst="ellipse">
              <a:avLst/>
            </a:prstGeom>
            <a:solidFill>
              <a:schemeClr val="fol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Oval 67"/>
            <p:cNvSpPr>
              <a:spLocks noChangeArrowheads="1"/>
            </p:cNvSpPr>
            <p:nvPr/>
          </p:nvSpPr>
          <p:spPr bwMode="auto">
            <a:xfrm>
              <a:off x="3576638" y="1908175"/>
              <a:ext cx="166687" cy="149225"/>
            </a:xfrm>
            <a:prstGeom prst="ellipse">
              <a:avLst/>
            </a:prstGeom>
            <a:solidFill>
              <a:schemeClr val="fol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Oval 68"/>
            <p:cNvSpPr>
              <a:spLocks noChangeArrowheads="1"/>
            </p:cNvSpPr>
            <p:nvPr/>
          </p:nvSpPr>
          <p:spPr bwMode="auto">
            <a:xfrm>
              <a:off x="4597400" y="2363788"/>
              <a:ext cx="168275" cy="150812"/>
            </a:xfrm>
            <a:prstGeom prst="ellipse">
              <a:avLst/>
            </a:prstGeom>
            <a:solidFill>
              <a:schemeClr val="fol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Oval 69"/>
            <p:cNvSpPr>
              <a:spLocks noChangeArrowheads="1"/>
            </p:cNvSpPr>
            <p:nvPr/>
          </p:nvSpPr>
          <p:spPr bwMode="auto">
            <a:xfrm>
              <a:off x="4086225" y="2894013"/>
              <a:ext cx="166688" cy="147637"/>
            </a:xfrm>
            <a:prstGeom prst="ellipse">
              <a:avLst/>
            </a:prstGeom>
            <a:solidFill>
              <a:schemeClr val="fol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Oval 70"/>
            <p:cNvSpPr>
              <a:spLocks noChangeArrowheads="1"/>
            </p:cNvSpPr>
            <p:nvPr/>
          </p:nvSpPr>
          <p:spPr bwMode="auto">
            <a:xfrm>
              <a:off x="3913188" y="3271838"/>
              <a:ext cx="173037" cy="150812"/>
            </a:xfrm>
            <a:prstGeom prst="ellipse">
              <a:avLst/>
            </a:prstGeom>
            <a:solidFill>
              <a:schemeClr val="fol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Oval 71"/>
            <p:cNvSpPr>
              <a:spLocks noChangeArrowheads="1"/>
            </p:cNvSpPr>
            <p:nvPr/>
          </p:nvSpPr>
          <p:spPr bwMode="auto">
            <a:xfrm>
              <a:off x="2890838" y="3803650"/>
              <a:ext cx="168275" cy="149225"/>
            </a:xfrm>
            <a:prstGeom prst="ellipse">
              <a:avLst/>
            </a:prstGeom>
            <a:solidFill>
              <a:schemeClr val="fol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Oval 72"/>
            <p:cNvSpPr>
              <a:spLocks noChangeArrowheads="1"/>
            </p:cNvSpPr>
            <p:nvPr/>
          </p:nvSpPr>
          <p:spPr bwMode="auto">
            <a:xfrm>
              <a:off x="4576763" y="3271838"/>
              <a:ext cx="169862" cy="150812"/>
            </a:xfrm>
            <a:prstGeom prst="ellipse">
              <a:avLst/>
            </a:prstGeom>
            <a:solidFill>
              <a:schemeClr val="fol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Oval 73"/>
            <p:cNvSpPr>
              <a:spLocks noChangeArrowheads="1"/>
            </p:cNvSpPr>
            <p:nvPr/>
          </p:nvSpPr>
          <p:spPr bwMode="auto">
            <a:xfrm>
              <a:off x="3913188" y="2060575"/>
              <a:ext cx="173037" cy="149225"/>
            </a:xfrm>
            <a:prstGeom prst="ellipse">
              <a:avLst/>
            </a:prstGeom>
            <a:solidFill>
              <a:schemeClr val="folHlink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Oval 74"/>
            <p:cNvSpPr>
              <a:spLocks noChangeArrowheads="1"/>
            </p:cNvSpPr>
            <p:nvPr/>
          </p:nvSpPr>
          <p:spPr bwMode="auto">
            <a:xfrm>
              <a:off x="7134225" y="6078538"/>
              <a:ext cx="171450" cy="149225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Oval 75"/>
            <p:cNvSpPr>
              <a:spLocks noChangeArrowheads="1"/>
            </p:cNvSpPr>
            <p:nvPr/>
          </p:nvSpPr>
          <p:spPr bwMode="auto">
            <a:xfrm>
              <a:off x="7134225" y="5699125"/>
              <a:ext cx="171450" cy="149225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Oval 76"/>
            <p:cNvSpPr>
              <a:spLocks noChangeArrowheads="1"/>
            </p:cNvSpPr>
            <p:nvPr/>
          </p:nvSpPr>
          <p:spPr bwMode="auto">
            <a:xfrm>
              <a:off x="7134225" y="5286375"/>
              <a:ext cx="171450" cy="149225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Oval 77"/>
            <p:cNvSpPr>
              <a:spLocks noChangeArrowheads="1"/>
            </p:cNvSpPr>
            <p:nvPr/>
          </p:nvSpPr>
          <p:spPr bwMode="auto">
            <a:xfrm>
              <a:off x="7134225" y="4864100"/>
              <a:ext cx="171450" cy="147638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Oval 78"/>
            <p:cNvSpPr>
              <a:spLocks noChangeArrowheads="1"/>
            </p:cNvSpPr>
            <p:nvPr/>
          </p:nvSpPr>
          <p:spPr bwMode="auto">
            <a:xfrm>
              <a:off x="7134225" y="4411663"/>
              <a:ext cx="171450" cy="147637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Oval 79"/>
            <p:cNvSpPr>
              <a:spLocks noChangeArrowheads="1"/>
            </p:cNvSpPr>
            <p:nvPr/>
          </p:nvSpPr>
          <p:spPr bwMode="auto">
            <a:xfrm>
              <a:off x="7134225" y="2741613"/>
              <a:ext cx="171450" cy="147637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Oval 80"/>
            <p:cNvSpPr>
              <a:spLocks noChangeArrowheads="1"/>
            </p:cNvSpPr>
            <p:nvPr/>
          </p:nvSpPr>
          <p:spPr bwMode="auto">
            <a:xfrm>
              <a:off x="7134225" y="3121025"/>
              <a:ext cx="171450" cy="149225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Oval 81"/>
            <p:cNvSpPr>
              <a:spLocks noChangeArrowheads="1"/>
            </p:cNvSpPr>
            <p:nvPr/>
          </p:nvSpPr>
          <p:spPr bwMode="auto">
            <a:xfrm>
              <a:off x="7134225" y="2363788"/>
              <a:ext cx="171450" cy="150812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Oval 82"/>
            <p:cNvSpPr>
              <a:spLocks noChangeArrowheads="1"/>
            </p:cNvSpPr>
            <p:nvPr/>
          </p:nvSpPr>
          <p:spPr bwMode="auto">
            <a:xfrm>
              <a:off x="7134225" y="3954463"/>
              <a:ext cx="171450" cy="150812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Oval 83"/>
            <p:cNvSpPr>
              <a:spLocks noChangeArrowheads="1"/>
            </p:cNvSpPr>
            <p:nvPr/>
          </p:nvSpPr>
          <p:spPr bwMode="auto">
            <a:xfrm>
              <a:off x="7134225" y="3500438"/>
              <a:ext cx="171450" cy="149225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Επιδράσεις </a:t>
            </a:r>
            <a:r>
              <a:rPr lang="en-US" dirty="0" smtClean="0"/>
              <a:t>RMON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«Ολική» παρακολούθηση δικτύου</a:t>
            </a:r>
          </a:p>
          <a:p>
            <a:r>
              <a:rPr lang="el-GR" dirty="0" smtClean="0"/>
              <a:t>Παρακολούθηση συγκεκριμένων υπηρεσιών / χρηστών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Services &amp; </a:t>
            </a:r>
            <a:r>
              <a:rPr lang="el-GR" dirty="0" smtClean="0"/>
              <a:t>Διαχείριση Δικτύων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Service</a:t>
            </a:r>
          </a:p>
          <a:p>
            <a:pPr lvl="1"/>
            <a:r>
              <a:rPr lang="en-US" dirty="0" smtClean="0"/>
              <a:t>Application Programming interface </a:t>
            </a:r>
            <a:r>
              <a:rPr lang="el-GR" dirty="0" smtClean="0"/>
              <a:t>μέσω Διαδικτύου</a:t>
            </a:r>
          </a:p>
          <a:p>
            <a:r>
              <a:rPr lang="el-GR" dirty="0" smtClean="0"/>
              <a:t>Ποιά η διαφορά με τα υπάρχοντα συστήματα διαχείρισης; </a:t>
            </a:r>
          </a:p>
          <a:p>
            <a:pPr lvl="1"/>
            <a:r>
              <a:rPr lang="el-GR" dirty="0" smtClean="0"/>
              <a:t>Επικοινωνία μέσω </a:t>
            </a:r>
            <a:r>
              <a:rPr lang="en-US" dirty="0" smtClean="0"/>
              <a:t>HTTP/XML</a:t>
            </a:r>
          </a:p>
          <a:p>
            <a:r>
              <a:rPr lang="el-GR" dirty="0" smtClean="0"/>
              <a:t>Μετατροπή εντολών από </a:t>
            </a:r>
            <a:r>
              <a:rPr lang="en-US" dirty="0" smtClean="0"/>
              <a:t>XML -&gt; SNMP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Γενική Αρχιτεκτονική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19</a:t>
            </a:fld>
            <a:endParaRPr dirty="0"/>
          </a:p>
        </p:txBody>
      </p:sp>
      <p:sp>
        <p:nvSpPr>
          <p:cNvPr id="6" name="Rounded Rectangle 5"/>
          <p:cNvSpPr/>
          <p:nvPr/>
        </p:nvSpPr>
        <p:spPr>
          <a:xfrm>
            <a:off x="3429000" y="2286000"/>
            <a:ext cx="2057400" cy="76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Διαχειριστής </a:t>
            </a:r>
          </a:p>
          <a:p>
            <a:pPr algn="ctr"/>
            <a:r>
              <a:rPr lang="en-US" dirty="0" smtClean="0"/>
              <a:t>HTTP Client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429000" y="3352800"/>
            <a:ext cx="2057400" cy="76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HTTP Server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429000" y="4419600"/>
            <a:ext cx="2057400" cy="76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XML/SNMP Gateway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429000" y="5594350"/>
            <a:ext cx="2057400" cy="762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Διαχειρίσμο Δικτυακό Στοιχείο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Σύντομη Επανάληψη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Στοιχεία</a:t>
            </a:r>
            <a:r>
              <a:rPr lang="en-US" dirty="0" smtClean="0"/>
              <a:t> </a:t>
            </a:r>
            <a:r>
              <a:rPr lang="en-US" dirty="0" err="1" smtClean="0"/>
              <a:t>Συστημάτων</a:t>
            </a:r>
            <a:r>
              <a:rPr lang="en-US" dirty="0" smtClean="0"/>
              <a:t> </a:t>
            </a:r>
            <a:r>
              <a:rPr lang="en-US" dirty="0" err="1" smtClean="0"/>
              <a:t>Διαχείρισης</a:t>
            </a:r>
            <a:r>
              <a:rPr lang="en-US" dirty="0" smtClean="0"/>
              <a:t> </a:t>
            </a:r>
            <a:r>
              <a:rPr lang="en-US" dirty="0" err="1" smtClean="0"/>
              <a:t>Δικτύων</a:t>
            </a:r>
            <a:endParaRPr lang="el-GR" dirty="0" smtClean="0"/>
          </a:p>
          <a:p>
            <a:pPr lvl="1"/>
            <a:r>
              <a:rPr lang="el-GR" dirty="0" smtClean="0"/>
              <a:t>Διαχειριζόμενοι Κόμβοι-Αντικείμενα</a:t>
            </a:r>
          </a:p>
          <a:p>
            <a:pPr lvl="1"/>
            <a:r>
              <a:rPr lang="el-GR" dirty="0" smtClean="0"/>
              <a:t>Βάση Πληροφοριών Διαχείρισης</a:t>
            </a:r>
          </a:p>
          <a:p>
            <a:pPr lvl="1"/>
            <a:r>
              <a:rPr lang="el-GR" dirty="0" smtClean="0"/>
              <a:t>Σταθμοί Διαχείρισης Δικτύων</a:t>
            </a:r>
          </a:p>
          <a:p>
            <a:pPr lvl="1"/>
            <a:r>
              <a:rPr lang="el-GR" dirty="0" smtClean="0"/>
              <a:t>Πληρεξούσιοι Αντιπρόσωποι</a:t>
            </a:r>
          </a:p>
          <a:p>
            <a:pPr lvl="1"/>
            <a:r>
              <a:rPr lang="el-GR" dirty="0" smtClean="0"/>
              <a:t>Πρωτόκολλα Διαχείρισης</a:t>
            </a:r>
          </a:p>
          <a:p>
            <a:pPr lvl="2"/>
            <a:r>
              <a:rPr lang="en-US" dirty="0" smtClean="0"/>
              <a:t>SNMP</a:t>
            </a:r>
          </a:p>
          <a:p>
            <a:r>
              <a:rPr lang="el-GR" dirty="0" smtClean="0"/>
              <a:t>Αρχιτεκτονικές Διαχείρισης</a:t>
            </a:r>
          </a:p>
          <a:p>
            <a:endParaRPr lang="el-GR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</a:t>
            </a:r>
            <a:r>
              <a:rPr lang="en-US" dirty="0" smtClean="0"/>
              <a:t>Web-based </a:t>
            </a:r>
            <a:r>
              <a:rPr lang="el-GR" dirty="0" smtClean="0"/>
              <a:t>Αρχιτεκτονικές;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Είναι δυνατή η ανάπτυξη διαφορετικών μεθόδων πρόσβασης</a:t>
            </a:r>
          </a:p>
          <a:p>
            <a:r>
              <a:rPr lang="el-GR" dirty="0" smtClean="0"/>
              <a:t>Επιτρέπει την ασφαλή απομακρυσμένη πρόσβαση</a:t>
            </a:r>
          </a:p>
          <a:p>
            <a:r>
              <a:rPr lang="el-GR" dirty="0" smtClean="0"/>
              <a:t>Υψηλού επιπέδου διαχειριστικές διεπαφές </a:t>
            </a:r>
          </a:p>
          <a:p>
            <a:pPr lvl="1"/>
            <a:r>
              <a:rPr lang="el-GR" dirty="0" smtClean="0"/>
              <a:t>Δεν απαιτείται χαμηλού επιπέδου επικοινωνία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n-US" dirty="0"/>
          </a:p>
        </p:txBody>
      </p:sp>
      <p:pic>
        <p:nvPicPr>
          <p:cNvPr id="4" name="Picture 4" descr="bs02013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5613" y="2492375"/>
            <a:ext cx="3160712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4/16/10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Σύστημα Διαχειρισης </a:t>
            </a:r>
            <a:r>
              <a:rPr lang="en-US" dirty="0" smtClean="0"/>
              <a:t>OSI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Προηγείται του </a:t>
            </a:r>
            <a:r>
              <a:rPr lang="en-US" dirty="0" smtClean="0"/>
              <a:t>SNMP</a:t>
            </a:r>
          </a:p>
          <a:p>
            <a:r>
              <a:rPr lang="el-GR" dirty="0" smtClean="0"/>
              <a:t>Οι λειτουργίες που παρέχει και στόχος του είναι αντίστοιχος του </a:t>
            </a:r>
            <a:r>
              <a:rPr lang="en-US" dirty="0" smtClean="0"/>
              <a:t>SNMP</a:t>
            </a:r>
          </a:p>
          <a:p>
            <a:r>
              <a:rPr lang="el-GR" dirty="0" smtClean="0"/>
              <a:t>Αποτελείται:</a:t>
            </a:r>
            <a:endParaRPr lang="el-GR" dirty="0" smtClean="0"/>
          </a:p>
          <a:p>
            <a:pPr lvl="1"/>
            <a:r>
              <a:rPr lang="en-US" dirty="0" err="1" smtClean="0"/>
              <a:t>Πλαίσιο</a:t>
            </a:r>
            <a:r>
              <a:rPr lang="en-US" dirty="0" smtClean="0"/>
              <a:t> </a:t>
            </a:r>
            <a:r>
              <a:rPr lang="en-US" dirty="0" err="1" smtClean="0"/>
              <a:t>Διαχείρισης</a:t>
            </a:r>
            <a:r>
              <a:rPr lang="en-US" dirty="0" smtClean="0"/>
              <a:t> </a:t>
            </a:r>
            <a:r>
              <a:rPr lang="en-US" dirty="0" err="1" smtClean="0"/>
              <a:t>Πληροφορίας</a:t>
            </a:r>
            <a:r>
              <a:rPr lang="en-US" dirty="0" smtClean="0"/>
              <a:t> (Management Information Model)</a:t>
            </a:r>
          </a:p>
          <a:p>
            <a:pPr lvl="1"/>
            <a:r>
              <a:rPr lang="en-US" dirty="0" err="1" smtClean="0"/>
              <a:t>Πρωτόκολλα</a:t>
            </a:r>
            <a:r>
              <a:rPr lang="en-US" dirty="0" smtClean="0"/>
              <a:t> </a:t>
            </a:r>
            <a:r>
              <a:rPr lang="el-GR" dirty="0" err="1" smtClean="0"/>
              <a:t>Δ</a:t>
            </a:r>
            <a:r>
              <a:rPr lang="en-US" dirty="0" err="1" smtClean="0"/>
              <a:t>ιαχείρισης</a:t>
            </a:r>
            <a:r>
              <a:rPr lang="en-US" dirty="0" smtClean="0"/>
              <a:t> (Management Protocols)</a:t>
            </a:r>
          </a:p>
          <a:p>
            <a:pPr lvl="1"/>
            <a:r>
              <a:rPr lang="en-US" dirty="0" err="1" smtClean="0"/>
              <a:t>Διαχειριστικές</a:t>
            </a:r>
            <a:r>
              <a:rPr lang="en-US" dirty="0" smtClean="0"/>
              <a:t> </a:t>
            </a:r>
            <a:r>
              <a:rPr lang="en-US" dirty="0" err="1" smtClean="0"/>
              <a:t>Λειτουργίες</a:t>
            </a:r>
            <a:r>
              <a:rPr lang="en-US" dirty="0" smtClean="0"/>
              <a:t> </a:t>
            </a:r>
            <a:r>
              <a:rPr lang="en-US" dirty="0" err="1" smtClean="0"/>
              <a:t>Συστήματος</a:t>
            </a:r>
            <a:r>
              <a:rPr lang="en-US" dirty="0" smtClean="0"/>
              <a:t> (System Management Functions)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4/16/10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40649-44B3-EF42-86A1-27EC1D3D2465}" type="slidenum">
              <a:rPr lang="el-GR" smtClean="0"/>
              <a:pPr>
                <a:defRPr/>
              </a:pPr>
              <a:t>22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Στοιχεία Πλατφόρμας </a:t>
            </a:r>
            <a:r>
              <a:rPr lang="en-US" dirty="0" smtClean="0"/>
              <a:t>OSI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Διαχειριστής </a:t>
            </a:r>
          </a:p>
          <a:p>
            <a:r>
              <a:rPr lang="el-GR" dirty="0" smtClean="0"/>
              <a:t>Διαχειριζόμενο αντικείμενο </a:t>
            </a:r>
            <a:r>
              <a:rPr lang="en-US" dirty="0" smtClean="0"/>
              <a:t>(agent)</a:t>
            </a:r>
          </a:p>
          <a:p>
            <a:r>
              <a:rPr lang="el-GR" dirty="0" smtClean="0"/>
              <a:t>ΜΙΒ</a:t>
            </a:r>
          </a:p>
          <a:p>
            <a:r>
              <a:rPr lang="el-GR" dirty="0" smtClean="0"/>
              <a:t>Πρωτόκολλο Διαχείρισης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23</a:t>
            </a:fld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Πλατφόρμα </a:t>
            </a:r>
            <a:r>
              <a:rPr lang="en-US" dirty="0" smtClean="0"/>
              <a:t>OSI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24</a:t>
            </a:fld>
            <a:endParaRPr dirty="0"/>
          </a:p>
        </p:txBody>
      </p:sp>
      <p:pic>
        <p:nvPicPr>
          <p:cNvPr id="6" name="Content Placeholder 6" descr="Picture 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2600" y="2133600"/>
            <a:ext cx="5403850" cy="3505200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Πλατφόρμα </a:t>
            </a:r>
            <a:r>
              <a:rPr lang="en-US" dirty="0" smtClean="0"/>
              <a:t>OSI</a:t>
            </a:r>
            <a:endParaRPr lang="en-US" dirty="0"/>
          </a:p>
        </p:txBody>
      </p:sp>
      <p:pic>
        <p:nvPicPr>
          <p:cNvPr id="6" name="Content Placeholder 5" descr="Screenshot on 2010-04-19 at 11.29.40 P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2952" y="3092568"/>
            <a:ext cx="4838095" cy="18920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25</a:t>
            </a:fld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Πλαίσιο Διαχείρισης Πληροφορίας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Διαχειριζόμενα</a:t>
            </a:r>
            <a:r>
              <a:rPr lang="en-US" dirty="0" smtClean="0"/>
              <a:t> </a:t>
            </a:r>
            <a:r>
              <a:rPr lang="en-US" dirty="0" err="1" smtClean="0"/>
              <a:t>Αντικείμενα</a:t>
            </a:r>
            <a:endParaRPr lang="el-GR" dirty="0" smtClean="0"/>
          </a:p>
          <a:p>
            <a:pPr lvl="1"/>
            <a:r>
              <a:rPr lang="el-GR" dirty="0" smtClean="0"/>
              <a:t>Αφαιρετική αναπαράσταση του διαχειριζόμενου αντικειμένου</a:t>
            </a:r>
          </a:p>
          <a:p>
            <a:pPr lvl="1"/>
            <a:r>
              <a:rPr lang="el-GR" dirty="0" smtClean="0"/>
              <a:t>Συμπεριλαμβάνει </a:t>
            </a:r>
            <a:r>
              <a:rPr lang="en-US" dirty="0" err="1" smtClean="0"/>
              <a:t>ένα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l-GR" dirty="0" smtClean="0"/>
              <a:t>:</a:t>
            </a:r>
          </a:p>
          <a:p>
            <a:pPr lvl="3"/>
            <a:r>
              <a:rPr lang="en-US" dirty="0" err="1" smtClean="0"/>
              <a:t>χαρακτηριστικών</a:t>
            </a:r>
            <a:r>
              <a:rPr lang="en-US" dirty="0" smtClean="0"/>
              <a:t> </a:t>
            </a:r>
            <a:endParaRPr lang="el-GR" dirty="0" smtClean="0"/>
          </a:p>
          <a:p>
            <a:pPr lvl="3"/>
            <a:r>
              <a:rPr lang="en-US" dirty="0" err="1" smtClean="0"/>
              <a:t>λειτουργιών</a:t>
            </a:r>
            <a:r>
              <a:rPr lang="en-US" dirty="0" smtClean="0"/>
              <a:t> </a:t>
            </a:r>
            <a:endParaRPr lang="el-GR" dirty="0" smtClean="0"/>
          </a:p>
          <a:p>
            <a:r>
              <a:rPr lang="en-US" dirty="0" err="1" smtClean="0"/>
              <a:t>Δομή</a:t>
            </a:r>
            <a:r>
              <a:rPr lang="en-US" dirty="0" smtClean="0"/>
              <a:t> </a:t>
            </a:r>
            <a:r>
              <a:rPr lang="en-US" dirty="0" err="1" smtClean="0"/>
              <a:t>Πληροφορίας</a:t>
            </a:r>
            <a:r>
              <a:rPr lang="el-GR" dirty="0" smtClean="0"/>
              <a:t> (ΜΙΒ)</a:t>
            </a:r>
            <a:endParaRPr lang="en-US" dirty="0" smtClean="0"/>
          </a:p>
          <a:p>
            <a:pPr lvl="1"/>
            <a:r>
              <a:rPr lang="el-GR" dirty="0" smtClean="0"/>
              <a:t>Αντικειμενοστραφές Μοντέλο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D5DE7-D1A0-4B4E-A8A7-7FCA80587516}" type="datetime1">
              <a:rPr lang="en-US" smtClean="0"/>
              <a:pPr>
                <a:defRPr/>
              </a:pPr>
              <a:t>4/19/10</a:t>
            </a:fld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40649-44B3-EF42-86A1-27EC1D3D2465}" type="slidenum">
              <a:rPr lang="el-GR" smtClean="0"/>
              <a:pPr>
                <a:defRPr/>
              </a:pPr>
              <a:t>26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Αντικειμενοστραφές Μοντέλο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Κλάση</a:t>
            </a:r>
            <a:r>
              <a:rPr lang="en-US" dirty="0" smtClean="0"/>
              <a:t> (Class)</a:t>
            </a:r>
          </a:p>
          <a:p>
            <a:r>
              <a:rPr lang="en-US" dirty="0" err="1" smtClean="0"/>
              <a:t>Αντικείμενο</a:t>
            </a:r>
            <a:r>
              <a:rPr lang="en-US" dirty="0" smtClean="0"/>
              <a:t> (Object)</a:t>
            </a:r>
          </a:p>
          <a:p>
            <a:r>
              <a:rPr lang="en-US" dirty="0" err="1" smtClean="0"/>
              <a:t>Κληρονομικότητα</a:t>
            </a:r>
            <a:r>
              <a:rPr lang="en-US" dirty="0" smtClean="0"/>
              <a:t> (Inheritance)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27</a:t>
            </a:fld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Διαχειριζόμενων Αντικειμένων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Πακέτα</a:t>
            </a:r>
            <a:r>
              <a:rPr lang="en-US" dirty="0" smtClean="0"/>
              <a:t> (Packages)</a:t>
            </a:r>
          </a:p>
          <a:p>
            <a:r>
              <a:rPr lang="en-US" dirty="0" err="1" smtClean="0"/>
              <a:t>Χαρακτηριστικά</a:t>
            </a:r>
            <a:r>
              <a:rPr lang="en-US" dirty="0" smtClean="0"/>
              <a:t> (Attributes)</a:t>
            </a:r>
          </a:p>
          <a:p>
            <a:r>
              <a:rPr lang="en-US" dirty="0" err="1" smtClean="0"/>
              <a:t>Ομάδες</a:t>
            </a:r>
            <a:r>
              <a:rPr lang="en-US" dirty="0" smtClean="0"/>
              <a:t> </a:t>
            </a:r>
            <a:r>
              <a:rPr lang="en-US" dirty="0" err="1" smtClean="0"/>
              <a:t>Χαρακτηριστικών</a:t>
            </a:r>
            <a:r>
              <a:rPr lang="en-US" dirty="0" smtClean="0"/>
              <a:t> (Attributes Groups)</a:t>
            </a:r>
          </a:p>
          <a:p>
            <a:r>
              <a:rPr lang="en-US" dirty="0" err="1" smtClean="0"/>
              <a:t>Ενέργειες</a:t>
            </a:r>
            <a:r>
              <a:rPr lang="en-US" dirty="0" smtClean="0"/>
              <a:t> (Actions)</a:t>
            </a:r>
          </a:p>
          <a:p>
            <a:r>
              <a:rPr lang="en-US" dirty="0" err="1" smtClean="0"/>
              <a:t>Ειδοποίηση</a:t>
            </a:r>
            <a:r>
              <a:rPr lang="en-US" dirty="0" smtClean="0"/>
              <a:t> (Notification)</a:t>
            </a:r>
          </a:p>
          <a:p>
            <a:r>
              <a:rPr lang="en-US" dirty="0" err="1" smtClean="0"/>
              <a:t>Συμπεριφορά</a:t>
            </a:r>
            <a:r>
              <a:rPr lang="en-US" dirty="0" smtClean="0"/>
              <a:t> (Behavior)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28</a:t>
            </a:fld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Λειτουργίες στα Διαχειριστικά Αντικείμενα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Στα Χαρακτηριστικά Αντικειμένων</a:t>
            </a:r>
          </a:p>
          <a:p>
            <a:pPr lvl="1"/>
            <a:r>
              <a:rPr lang="el-GR" dirty="0" smtClean="0"/>
              <a:t>Διαγραφή</a:t>
            </a:r>
          </a:p>
          <a:p>
            <a:pPr lvl="1"/>
            <a:r>
              <a:rPr lang="el-GR" dirty="0" smtClean="0"/>
              <a:t>Ενημέρωση/Τροποποίηση</a:t>
            </a:r>
          </a:p>
          <a:p>
            <a:pPr lvl="1"/>
            <a:r>
              <a:rPr lang="el-GR" dirty="0" smtClean="0"/>
              <a:t>Ανάγνωση</a:t>
            </a:r>
          </a:p>
          <a:p>
            <a:r>
              <a:rPr lang="el-GR" dirty="0" smtClean="0"/>
              <a:t>Αντικείμενα</a:t>
            </a:r>
          </a:p>
          <a:p>
            <a:pPr lvl="1"/>
            <a:r>
              <a:rPr lang="el-GR" dirty="0" smtClean="0"/>
              <a:t>Δημιουργία </a:t>
            </a:r>
          </a:p>
          <a:p>
            <a:pPr lvl="1"/>
            <a:r>
              <a:rPr lang="el-GR" dirty="0" smtClean="0"/>
              <a:t>Διαγραφή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D5DE7-D1A0-4B4E-A8A7-7FCA80587516}" type="datetime1">
              <a:rPr lang="en-US" smtClean="0"/>
              <a:pPr>
                <a:defRPr/>
              </a:pPr>
              <a:t>4/19/10</a:t>
            </a:fld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40649-44B3-EF42-86A1-27EC1D3D2465}" type="slidenum">
              <a:rPr lang="el-GR" smtClean="0"/>
              <a:pPr>
                <a:defRPr/>
              </a:pPr>
              <a:t>29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Στοιχεία Συστημάτων Διαχείρισης Δικτύων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Διαχειριζόμενοι Κόμβοι-Αντικείμενα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Βάση Πληροφοριών Διαχείρισης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Σταθμοί Διαχείρισης Δικτύων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Πληρεξούσιοι Αντιπρόσωποι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Πρωτόκολλα Διαχείρισης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4/16/10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Λειτουργίες στα Διαχειριστικά Αντικείμενα</a:t>
            </a:r>
            <a:endParaRPr lang="en-US" dirty="0"/>
          </a:p>
        </p:txBody>
      </p:sp>
      <p:pic>
        <p:nvPicPr>
          <p:cNvPr id="7" name="Content Placeholder 6" descr="Picture 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2057400"/>
            <a:ext cx="6858000" cy="403860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D5DE7-D1A0-4B4E-A8A7-7FCA80587516}" type="datetime1">
              <a:rPr lang="en-US" smtClean="0"/>
              <a:pPr>
                <a:defRPr/>
              </a:pPr>
              <a:t>4/19/10</a:t>
            </a:fld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40649-44B3-EF42-86A1-27EC1D3D2465}" type="slidenum">
              <a:rPr lang="el-GR" smtClean="0"/>
              <a:pPr>
                <a:defRPr/>
              </a:pPr>
              <a:t>30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Πλατφόρμα Διαχείρισης στο </a:t>
            </a:r>
            <a:r>
              <a:rPr lang="en-US" dirty="0" smtClean="0"/>
              <a:t>OSI</a:t>
            </a:r>
            <a:endParaRPr lang="en-US" dirty="0"/>
          </a:p>
        </p:txBody>
      </p:sp>
      <p:pic>
        <p:nvPicPr>
          <p:cNvPr id="7" name="Content Placeholder 6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701800"/>
            <a:ext cx="6553200" cy="439420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D5DE7-D1A0-4B4E-A8A7-7FCA80587516}" type="datetime1">
              <a:rPr lang="en-US" smtClean="0"/>
              <a:pPr>
                <a:defRPr/>
              </a:pPr>
              <a:t>4/19/10</a:t>
            </a:fld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40649-44B3-EF42-86A1-27EC1D3D2465}" type="slidenum">
              <a:rPr lang="el-GR" smtClean="0"/>
              <a:pPr>
                <a:defRPr/>
              </a:pPr>
              <a:t>31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</a:t>
            </a:r>
            <a:r>
              <a:rPr lang="el-GR" dirty="0" smtClean="0"/>
              <a:t>ύνοψη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Επισκ</a:t>
            </a:r>
            <a:r>
              <a:rPr lang="el-GR" dirty="0" smtClean="0"/>
              <a:t>όπηση δικτυακών θεμάτων</a:t>
            </a:r>
            <a:endParaRPr lang="el-GR" dirty="0" smtClean="0"/>
          </a:p>
          <a:p>
            <a:r>
              <a:rPr lang="el-GR" dirty="0" smtClean="0"/>
              <a:t>Στοιχε</a:t>
            </a:r>
            <a:r>
              <a:rPr lang="el-GR" dirty="0" smtClean="0"/>
              <a:t>ία διαχείρισης</a:t>
            </a:r>
          </a:p>
          <a:p>
            <a:r>
              <a:rPr lang="el-GR" dirty="0" smtClean="0"/>
              <a:t>Αρχιτεκτονικές</a:t>
            </a:r>
            <a:r>
              <a:rPr lang="en-US" dirty="0" smtClean="0"/>
              <a:t> </a:t>
            </a:r>
            <a:r>
              <a:rPr lang="el-GR" dirty="0" smtClean="0"/>
              <a:t>διαχείρισης</a:t>
            </a:r>
          </a:p>
          <a:p>
            <a:r>
              <a:rPr lang="el-GR" dirty="0" smtClean="0"/>
              <a:t>Πρωτόκολλα</a:t>
            </a:r>
          </a:p>
          <a:p>
            <a:pPr lvl="1"/>
            <a:r>
              <a:rPr lang="en-US" dirty="0" smtClean="0"/>
              <a:t>SNMP </a:t>
            </a:r>
          </a:p>
          <a:p>
            <a:pPr lvl="1"/>
            <a:r>
              <a:rPr lang="en-US" dirty="0" smtClean="0"/>
              <a:t>RMON</a:t>
            </a:r>
          </a:p>
          <a:p>
            <a:pPr lvl="1">
              <a:buNone/>
            </a:pPr>
            <a:endParaRPr lang="el-GR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32</a:t>
            </a:fld>
            <a:endParaRPr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n-US" dirty="0"/>
          </a:p>
        </p:txBody>
      </p:sp>
      <p:pic>
        <p:nvPicPr>
          <p:cNvPr id="4" name="Picture 4" descr="bs02013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5613" y="2492375"/>
            <a:ext cx="3160712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4/16/10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Αρχιτεκτονική Διαχείρισης </a:t>
            </a:r>
            <a:r>
              <a:rPr lang="en-US" dirty="0" smtClean="0"/>
              <a:t>SNMP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</a:t>
            </a:fld>
            <a:endParaRPr dirty="0"/>
          </a:p>
        </p:txBody>
      </p:sp>
      <p:pic>
        <p:nvPicPr>
          <p:cNvPr id="6" name="Content Placeholder 8" descr="arxitektonikisnmp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5000" y="3048000"/>
            <a:ext cx="5156200" cy="15367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Παγίδες </a:t>
            </a:r>
            <a:r>
              <a:rPr lang="en-US" dirty="0" smtClean="0"/>
              <a:t>(Traps)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Τί είναι μια παγίδα; </a:t>
            </a:r>
          </a:p>
          <a:p>
            <a:pPr lvl="1"/>
            <a:r>
              <a:rPr lang="el-GR" dirty="0" smtClean="0"/>
              <a:t>Είναι ένα ασύχγρονο μήνυμα το οποίο αποστέλεται από το ελεγχόμενο δικτυακό στοιχείο στο σύστημα διαχείρισης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5</a:t>
            </a:fld>
            <a:endParaRPr dirty="0"/>
          </a:p>
        </p:txBody>
      </p:sp>
      <p:pic>
        <p:nvPicPr>
          <p:cNvPr id="6" name="Content Placeholder 6" descr="arxitektonikitra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06600" y="3657600"/>
            <a:ext cx="5156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Παγίδας </a:t>
            </a:r>
            <a:r>
              <a:rPr lang="en-US" dirty="0" smtClean="0"/>
              <a:t>SNMP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6</a:t>
            </a:fld>
            <a:endParaRPr dirty="0"/>
          </a:p>
        </p:txBody>
      </p:sp>
      <p:grpSp>
        <p:nvGrpSpPr>
          <p:cNvPr id="6" name="Group 5"/>
          <p:cNvGrpSpPr/>
          <p:nvPr/>
        </p:nvGrpSpPr>
        <p:grpSpPr>
          <a:xfrm>
            <a:off x="1295400" y="2438400"/>
            <a:ext cx="6019800" cy="533400"/>
            <a:chOff x="609600" y="2971800"/>
            <a:chExt cx="6019800" cy="533400"/>
          </a:xfrm>
        </p:grpSpPr>
        <p:sp>
          <p:nvSpPr>
            <p:cNvPr id="7" name="Rectangle 6"/>
            <p:cNvSpPr/>
            <p:nvPr/>
          </p:nvSpPr>
          <p:spPr>
            <a:xfrm>
              <a:off x="609600" y="2971800"/>
              <a:ext cx="11430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chemeClr val="tx1"/>
                  </a:solidFill>
                </a:rPr>
                <a:t>Έκδοση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752600" y="2971800"/>
              <a:ext cx="20574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chemeClr val="tx1"/>
                  </a:solidFill>
                </a:rPr>
                <a:t>Αναγνωριστικό ομάδας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810000" y="2971800"/>
              <a:ext cx="28194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chemeClr val="tx1"/>
                  </a:solidFill>
                </a:rPr>
                <a:t>Μονάδα Δεδομένων πρωτοκόλλου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3400" y="2971800"/>
            <a:ext cx="8153400" cy="990600"/>
            <a:chOff x="533400" y="2895600"/>
            <a:chExt cx="8153400" cy="990600"/>
          </a:xfrm>
        </p:grpSpPr>
        <p:sp>
          <p:nvSpPr>
            <p:cNvPr id="11" name="Rectangle 10"/>
            <p:cNvSpPr/>
            <p:nvPr/>
          </p:nvSpPr>
          <p:spPr>
            <a:xfrm>
              <a:off x="533400" y="3429000"/>
              <a:ext cx="14478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PDU TYPE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81200" y="3429000"/>
              <a:ext cx="15240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ENTEPRISE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505200" y="3429000"/>
              <a:ext cx="9906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AGENT-ADDR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495800" y="3429000"/>
              <a:ext cx="14478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GENERIC-TRAP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239000" y="3429000"/>
              <a:ext cx="14478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VARIABLE- BINDINGS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 flipV="1">
              <a:off x="533400" y="2895600"/>
              <a:ext cx="3962400" cy="53340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315200" y="2895600"/>
              <a:ext cx="1371600" cy="53340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5943600" y="3505200"/>
            <a:ext cx="12954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SPECIFI-TRAP</a:t>
            </a: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Τύποι </a:t>
            </a:r>
            <a:r>
              <a:rPr lang="en-US" dirty="0" smtClean="0"/>
              <a:t>Traps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coldStart</a:t>
            </a:r>
            <a:r>
              <a:rPr lang="en-US" dirty="0" smtClean="0"/>
              <a:t>: </a:t>
            </a:r>
            <a:r>
              <a:rPr lang="en-US" dirty="0" err="1" smtClean="0"/>
              <a:t>μη</a:t>
            </a:r>
            <a:r>
              <a:rPr lang="en-US" dirty="0" smtClean="0"/>
              <a:t> </a:t>
            </a:r>
            <a:r>
              <a:rPr lang="en-US" dirty="0" err="1" smtClean="0"/>
              <a:t>αναμενόμενο</a:t>
            </a:r>
            <a:r>
              <a:rPr lang="en-US" dirty="0" smtClean="0"/>
              <a:t> restart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αντιπροσώπου</a:t>
            </a:r>
            <a:endParaRPr lang="en-US" dirty="0" smtClean="0"/>
          </a:p>
          <a:p>
            <a:r>
              <a:rPr lang="en-US" dirty="0" err="1" smtClean="0"/>
              <a:t>warmStart</a:t>
            </a:r>
            <a:r>
              <a:rPr lang="en-US" dirty="0" smtClean="0"/>
              <a:t>: </a:t>
            </a:r>
            <a:r>
              <a:rPr lang="en-US" dirty="0" err="1" smtClean="0"/>
              <a:t>αναμενόμενο</a:t>
            </a:r>
            <a:r>
              <a:rPr lang="en-US" dirty="0" smtClean="0"/>
              <a:t> restart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αντιπροσώπου</a:t>
            </a:r>
            <a:endParaRPr lang="en-US" dirty="0" smtClean="0"/>
          </a:p>
          <a:p>
            <a:r>
              <a:rPr lang="en-US" dirty="0" err="1" smtClean="0"/>
              <a:t>linkDown</a:t>
            </a:r>
            <a:r>
              <a:rPr lang="en-US" dirty="0" smtClean="0"/>
              <a:t>: </a:t>
            </a:r>
            <a:r>
              <a:rPr lang="en-US" dirty="0" err="1" smtClean="0"/>
              <a:t>αλλαγή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r>
              <a:rPr lang="en-US" dirty="0" smtClean="0"/>
              <a:t> </a:t>
            </a:r>
            <a:r>
              <a:rPr lang="en-US" dirty="0" err="1" smtClean="0"/>
              <a:t>κατάστασης</a:t>
            </a:r>
            <a:r>
              <a:rPr lang="en-US" dirty="0" smtClean="0"/>
              <a:t> </a:t>
            </a:r>
            <a:r>
              <a:rPr lang="en-US" dirty="0" err="1" smtClean="0"/>
              <a:t>κάποιας</a:t>
            </a:r>
            <a:r>
              <a:rPr lang="en-US" dirty="0" smtClean="0"/>
              <a:t> </a:t>
            </a:r>
            <a:r>
              <a:rPr lang="en-US" dirty="0" err="1" smtClean="0"/>
              <a:t>διεπαφής</a:t>
            </a:r>
            <a:r>
              <a:rPr lang="en-US" dirty="0" smtClean="0"/>
              <a:t> (interface) </a:t>
            </a:r>
            <a:r>
              <a:rPr lang="en-US" dirty="0" err="1" smtClean="0"/>
              <a:t>από</a:t>
            </a:r>
            <a:r>
              <a:rPr lang="en-US" dirty="0" smtClean="0"/>
              <a:t> Up </a:t>
            </a:r>
            <a:r>
              <a:rPr lang="en-US" dirty="0" err="1" smtClean="0"/>
              <a:t>σε</a:t>
            </a:r>
            <a:r>
              <a:rPr lang="en-US" dirty="0" smtClean="0"/>
              <a:t> Down</a:t>
            </a:r>
          </a:p>
          <a:p>
            <a:r>
              <a:rPr lang="en-US" dirty="0" err="1" smtClean="0"/>
              <a:t>linkUp</a:t>
            </a:r>
            <a:r>
              <a:rPr lang="en-US" dirty="0" smtClean="0"/>
              <a:t>: </a:t>
            </a:r>
            <a:r>
              <a:rPr lang="en-US" dirty="0" err="1" smtClean="0"/>
              <a:t>αλλαγή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r>
              <a:rPr lang="en-US" dirty="0" smtClean="0"/>
              <a:t> </a:t>
            </a:r>
            <a:r>
              <a:rPr lang="en-US" dirty="0" err="1" smtClean="0"/>
              <a:t>κατάστασης</a:t>
            </a:r>
            <a:r>
              <a:rPr lang="en-US" dirty="0" smtClean="0"/>
              <a:t> </a:t>
            </a:r>
            <a:r>
              <a:rPr lang="en-US" dirty="0" err="1" smtClean="0"/>
              <a:t>κάποιας</a:t>
            </a:r>
            <a:r>
              <a:rPr lang="en-US" dirty="0" smtClean="0"/>
              <a:t> </a:t>
            </a:r>
            <a:r>
              <a:rPr lang="en-US" dirty="0" err="1" smtClean="0"/>
              <a:t>διεπαφής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Down </a:t>
            </a:r>
            <a:r>
              <a:rPr lang="en-US" dirty="0" err="1" smtClean="0"/>
              <a:t>σε</a:t>
            </a:r>
            <a:r>
              <a:rPr lang="en-US" dirty="0" smtClean="0"/>
              <a:t> Up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7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Τύποι </a:t>
            </a:r>
            <a:r>
              <a:rPr lang="en-US" dirty="0" smtClean="0"/>
              <a:t>Traps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authenticationFailure</a:t>
            </a:r>
            <a:r>
              <a:rPr lang="en-US" dirty="0" smtClean="0"/>
              <a:t>: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πράκτορας</a:t>
            </a:r>
            <a:r>
              <a:rPr lang="en-US" dirty="0" smtClean="0"/>
              <a:t> </a:t>
            </a:r>
            <a:r>
              <a:rPr lang="en-US" dirty="0" err="1" smtClean="0"/>
              <a:t>παρέλαβε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μήνυμα</a:t>
            </a:r>
            <a:r>
              <a:rPr lang="en-US" dirty="0" smtClean="0"/>
              <a:t> SNMP </a:t>
            </a:r>
            <a:r>
              <a:rPr lang="en-US" dirty="0" err="1" smtClean="0"/>
              <a:t>με</a:t>
            </a:r>
            <a:r>
              <a:rPr lang="en-US" dirty="0" smtClean="0"/>
              <a:t> community name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δεν</a:t>
            </a:r>
            <a:r>
              <a:rPr lang="en-US" dirty="0" smtClean="0"/>
              <a:t> </a:t>
            </a:r>
            <a:r>
              <a:rPr lang="en-US" dirty="0" err="1" smtClean="0"/>
              <a:t>αντιστοιχεί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κάποιο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τα</a:t>
            </a:r>
            <a:r>
              <a:rPr lang="en-US" dirty="0" smtClean="0"/>
              <a:t> </a:t>
            </a:r>
            <a:r>
              <a:rPr lang="en-US" dirty="0" err="1" smtClean="0"/>
              <a:t>γνωστά</a:t>
            </a:r>
            <a:r>
              <a:rPr lang="en-US" dirty="0" smtClean="0"/>
              <a:t> communities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έχουν</a:t>
            </a:r>
            <a:r>
              <a:rPr lang="en-US" dirty="0" smtClean="0"/>
              <a:t> </a:t>
            </a:r>
            <a:r>
              <a:rPr lang="en-US" dirty="0" err="1" smtClean="0"/>
              <a:t>ορισθεί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αυτόν</a:t>
            </a:r>
            <a:endParaRPr lang="en-US" dirty="0" smtClean="0"/>
          </a:p>
          <a:p>
            <a:r>
              <a:rPr lang="en-US" dirty="0" smtClean="0"/>
              <a:t>egpNeighborloss(5): </a:t>
            </a:r>
            <a:r>
              <a:rPr lang="en-US" dirty="0" err="1" smtClean="0"/>
              <a:t>κάποια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τις</a:t>
            </a:r>
            <a:r>
              <a:rPr lang="en-US" dirty="0" smtClean="0"/>
              <a:t> EGP </a:t>
            </a:r>
            <a:r>
              <a:rPr lang="en-US" dirty="0" err="1" smtClean="0"/>
              <a:t>συνδέσεις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αντιπροσώπου</a:t>
            </a:r>
            <a:r>
              <a:rPr lang="en-US" dirty="0" smtClean="0"/>
              <a:t> </a:t>
            </a:r>
            <a:r>
              <a:rPr lang="en-US" dirty="0" err="1" smtClean="0"/>
              <a:t>άλλαξε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κατάσταση</a:t>
            </a:r>
            <a:r>
              <a:rPr lang="en-US" dirty="0" smtClean="0"/>
              <a:t> Up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κατάσταση</a:t>
            </a:r>
            <a:r>
              <a:rPr lang="en-US" dirty="0" smtClean="0"/>
              <a:t> Down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8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Περιορισμοί </a:t>
            </a:r>
            <a:r>
              <a:rPr lang="en-US" dirty="0" smtClean="0"/>
              <a:t> SNMP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Δημιουργία μεγάλου όγκου δεδομένων </a:t>
            </a:r>
          </a:p>
          <a:p>
            <a:r>
              <a:rPr lang="en-US" dirty="0" smtClean="0"/>
              <a:t>SNMP Traps</a:t>
            </a:r>
            <a:r>
              <a:rPr lang="el-GR" dirty="0" smtClean="0"/>
              <a:t>:</a:t>
            </a:r>
            <a:r>
              <a:rPr lang="en-US" dirty="0" smtClean="0"/>
              <a:t> </a:t>
            </a:r>
            <a:r>
              <a:rPr lang="el-GR" dirty="0" smtClean="0"/>
              <a:t>δεν επιβεβαιώνεται η λήψη τους</a:t>
            </a:r>
          </a:p>
          <a:p>
            <a:r>
              <a:rPr lang="el-GR" dirty="0" smtClean="0"/>
              <a:t>Δεν υποστηρίζει επικοινωνία διαχειριστή-διαχειριστή</a:t>
            </a:r>
            <a:endParaRPr lang="en-US" dirty="0" smtClean="0"/>
          </a:p>
          <a:p>
            <a:r>
              <a:rPr lang="el-GR" dirty="0" smtClean="0"/>
              <a:t>Με το </a:t>
            </a:r>
            <a:r>
              <a:rPr lang="en-US" dirty="0" smtClean="0"/>
              <a:t>SNMP </a:t>
            </a:r>
            <a:r>
              <a:rPr lang="el-GR" dirty="0" smtClean="0"/>
              <a:t>είναι δυνατή η παρακολούθηση ενός συστήματος </a:t>
            </a:r>
          </a:p>
          <a:p>
            <a:r>
              <a:rPr lang="el-GR" dirty="0" smtClean="0"/>
              <a:t>Αυξημένη δικτυακή κίνηση (</a:t>
            </a:r>
            <a:r>
              <a:rPr lang="en-US" dirty="0" smtClean="0"/>
              <a:t>n-1)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4/16/10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9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4038</TotalTime>
  <Words>791</Words>
  <Application>Microsoft Macintosh PowerPoint</Application>
  <PresentationFormat>On-screen Show (4:3)</PresentationFormat>
  <Paragraphs>228</Paragraphs>
  <Slides>33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Focus</vt:lpstr>
      <vt:lpstr>Αρχιτεκτονικές Διαχείρισης II </vt:lpstr>
      <vt:lpstr>Σύντομη Επανάληψη</vt:lpstr>
      <vt:lpstr>Στοιχεία Συστημάτων Διαχείρισης Δικτύων</vt:lpstr>
      <vt:lpstr>Αρχιτεκτονική Διαχείρισης SNMP</vt:lpstr>
      <vt:lpstr>Παγίδες (Traps)</vt:lpstr>
      <vt:lpstr>Δομή Παγίδας SNMP</vt:lpstr>
      <vt:lpstr>Τύποι Traps</vt:lpstr>
      <vt:lpstr>Τύποι Traps</vt:lpstr>
      <vt:lpstr>Περιορισμοί  SNMP</vt:lpstr>
      <vt:lpstr>Παράδειγμα Λειτουργίας SNMP</vt:lpstr>
      <vt:lpstr>Ερωτήσεις</vt:lpstr>
      <vt:lpstr>Remote Network Monitoring</vt:lpstr>
      <vt:lpstr>Remote Network Monitoring</vt:lpstr>
      <vt:lpstr>Στοιχεία RMON</vt:lpstr>
      <vt:lpstr>Αρχιτεκτονική RMON</vt:lpstr>
      <vt:lpstr>RMON MIB</vt:lpstr>
      <vt:lpstr>Επιδράσεις RMON</vt:lpstr>
      <vt:lpstr>Web Services &amp; Διαχείριση Δικτύων</vt:lpstr>
      <vt:lpstr>Γενική Αρχιτεκτονική</vt:lpstr>
      <vt:lpstr>Γιατί Web-based Αρχιτεκτονικές;</vt:lpstr>
      <vt:lpstr>Ερωτήσεις</vt:lpstr>
      <vt:lpstr>Το Σύστημα Διαχειρισης OSI</vt:lpstr>
      <vt:lpstr>Στοιχεία Πλατφόρμας OSI</vt:lpstr>
      <vt:lpstr>Πλατφόρμα OSI</vt:lpstr>
      <vt:lpstr>Πλατφόρμα OSI</vt:lpstr>
      <vt:lpstr>Πλαίσιο Διαχείρισης Πληροφορίας</vt:lpstr>
      <vt:lpstr>Αντικειμενοστραφές Μοντέλο</vt:lpstr>
      <vt:lpstr>Δομή Διαχειριζόμενων Αντικειμένων</vt:lpstr>
      <vt:lpstr>Λειτουργίες στα Διαχειριστικά Αντικείμενα</vt:lpstr>
      <vt:lpstr>Λειτουργίες στα Διαχειριστικά Αντικείμενα</vt:lpstr>
      <vt:lpstr>Πλατφόρμα Διαχείρισης στο OSI</vt:lpstr>
      <vt:lpstr>Σύνοψη</vt:lpstr>
      <vt:lpstr>Ερωτήσεις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Περίγραμμα Θεματικών Ενοτήτων</dc:title>
  <dc:creator>Dimitris Geneiatakis</dc:creator>
  <cp:lastModifiedBy>Dimitris Geneiatakis</cp:lastModifiedBy>
  <cp:revision>487</cp:revision>
  <dcterms:created xsi:type="dcterms:W3CDTF">2010-04-19T19:45:26Z</dcterms:created>
  <dcterms:modified xsi:type="dcterms:W3CDTF">2010-04-19T21:16:53Z</dcterms:modified>
</cp:coreProperties>
</file>