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0" r:id="rId5"/>
    <p:sldId id="259" r:id="rId6"/>
    <p:sldId id="261" r:id="rId7"/>
    <p:sldId id="264" r:id="rId8"/>
    <p:sldId id="262" r:id="rId9"/>
    <p:sldId id="263" r:id="rId10"/>
    <p:sldId id="265" r:id="rId11"/>
    <p:sldId id="269" r:id="rId12"/>
    <p:sldId id="267" r:id="rId13"/>
    <p:sldId id="268" r:id="rId14"/>
    <p:sldId id="266"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p:scale>
          <a:sx n="53" d="100"/>
          <a:sy n="53" d="100"/>
        </p:scale>
        <p:origin x="-1644" y="-54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Ευθεία γραμμή σύνδεσης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Τίτλος 28"/>
          <p:cNvSpPr>
            <a:spLocks noGrp="1"/>
          </p:cNvSpPr>
          <p:nvPr>
            <p:ph type="ctrTitle"/>
          </p:nvPr>
        </p:nvSpPr>
        <p:spPr>
          <a:xfrm>
            <a:off x="381000" y="4853411"/>
            <a:ext cx="8458200" cy="1222375"/>
          </a:xfrm>
        </p:spPr>
        <p:txBody>
          <a:bodyPr anchor="t"/>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16" name="Θέση ημερομηνίας 15"/>
          <p:cNvSpPr>
            <a:spLocks noGrp="1"/>
          </p:cNvSpPr>
          <p:nvPr>
            <p:ph type="dt" sz="half" idx="10"/>
          </p:nvPr>
        </p:nvSpPr>
        <p:spPr/>
        <p:txBody>
          <a:bodyPr/>
          <a:lstStyle/>
          <a:p>
            <a:fld id="{33076363-5DF5-4F40-8C4E-6F0729936B20}" type="datetimeFigureOut">
              <a:rPr lang="el-GR" smtClean="0"/>
              <a:t>10/10/2015</a:t>
            </a:fld>
            <a:endParaRPr lang="el-GR"/>
          </a:p>
        </p:txBody>
      </p:sp>
      <p:sp>
        <p:nvSpPr>
          <p:cNvPr id="2" name="Θέση υποσέλιδου 1"/>
          <p:cNvSpPr>
            <a:spLocks noGrp="1"/>
          </p:cNvSpPr>
          <p:nvPr>
            <p:ph type="ftr" sz="quarter" idx="11"/>
          </p:nvPr>
        </p:nvSpPr>
        <p:spPr/>
        <p:txBody>
          <a:bodyPr/>
          <a:lstStyle/>
          <a:p>
            <a:endParaRPr lang="el-GR"/>
          </a:p>
        </p:txBody>
      </p:sp>
      <p:sp>
        <p:nvSpPr>
          <p:cNvPr id="15" name="Θέση αριθμού διαφάνειας 14"/>
          <p:cNvSpPr>
            <a:spLocks noGrp="1"/>
          </p:cNvSpPr>
          <p:nvPr>
            <p:ph type="sldNum" sz="quarter" idx="12"/>
          </p:nvPr>
        </p:nvSpPr>
        <p:spPr>
          <a:xfrm>
            <a:off x="8229600" y="6473952"/>
            <a:ext cx="758952" cy="246888"/>
          </a:xfrm>
        </p:spPr>
        <p:txBody>
          <a:bodyPr/>
          <a:lstStyle/>
          <a:p>
            <a:fld id="{FBB1631D-277B-4D04-BCBC-A05942C24912}"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33076363-5DF5-4F40-8C4E-6F0729936B20}" type="datetimeFigureOut">
              <a:rPr lang="el-GR" smtClean="0"/>
              <a:t>10/10/2015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BB1631D-277B-4D04-BCBC-A05942C24912}"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58000" y="549276"/>
            <a:ext cx="18288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549276"/>
            <a:ext cx="62484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33076363-5DF5-4F40-8C4E-6F0729936B20}" type="datetimeFigureOut">
              <a:rPr lang="el-GR" smtClean="0"/>
              <a:t>10/10/2015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BB1631D-277B-4D04-BCBC-A05942C24912}"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2" name="Τίτλος 21"/>
          <p:cNvSpPr>
            <a:spLocks noGrp="1"/>
          </p:cNvSpPr>
          <p:nvPr>
            <p:ph type="title"/>
          </p:nvPr>
        </p:nvSpPr>
        <p:spPr/>
        <p:txBody>
          <a:bodyPr/>
          <a:lstStyle/>
          <a:p>
            <a:r>
              <a:rPr kumimoji="0" lang="el-GR" smtClean="0"/>
              <a:t>Στυλ κύριου τίτλου</a:t>
            </a:r>
            <a:endParaRPr kumimoji="0" lang="en-US"/>
          </a:p>
        </p:txBody>
      </p:sp>
      <p:sp>
        <p:nvSpPr>
          <p:cNvPr id="27" name="Θέση περιεχομένου 26"/>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Θέση ημερομηνίας 24"/>
          <p:cNvSpPr>
            <a:spLocks noGrp="1"/>
          </p:cNvSpPr>
          <p:nvPr>
            <p:ph type="dt" sz="half" idx="10"/>
          </p:nvPr>
        </p:nvSpPr>
        <p:spPr/>
        <p:txBody>
          <a:bodyPr/>
          <a:lstStyle/>
          <a:p>
            <a:fld id="{33076363-5DF5-4F40-8C4E-6F0729936B20}" type="datetimeFigureOut">
              <a:rPr lang="el-GR" smtClean="0"/>
              <a:t>10/10/2015</a:t>
            </a:fld>
            <a:endParaRPr lang="el-GR"/>
          </a:p>
        </p:txBody>
      </p:sp>
      <p:sp>
        <p:nvSpPr>
          <p:cNvPr id="19" name="Θέση υποσέλιδου 18"/>
          <p:cNvSpPr>
            <a:spLocks noGrp="1"/>
          </p:cNvSpPr>
          <p:nvPr>
            <p:ph type="ftr" sz="quarter" idx="11"/>
          </p:nvPr>
        </p:nvSpPr>
        <p:spPr>
          <a:xfrm>
            <a:off x="3581400" y="76200"/>
            <a:ext cx="2895600" cy="288925"/>
          </a:xfrm>
        </p:spPr>
        <p:txBody>
          <a:bodyPr/>
          <a:lstStyle/>
          <a:p>
            <a:endParaRPr lang="el-GR"/>
          </a:p>
        </p:txBody>
      </p:sp>
      <p:sp>
        <p:nvSpPr>
          <p:cNvPr id="16" name="Θέση αριθμού διαφάνειας 15"/>
          <p:cNvSpPr>
            <a:spLocks noGrp="1"/>
          </p:cNvSpPr>
          <p:nvPr>
            <p:ph type="sldNum" sz="quarter" idx="12"/>
          </p:nvPr>
        </p:nvSpPr>
        <p:spPr>
          <a:xfrm>
            <a:off x="8229600" y="6473952"/>
            <a:ext cx="758952" cy="246888"/>
          </a:xfrm>
        </p:spPr>
        <p:txBody>
          <a:bodyPr/>
          <a:lstStyle/>
          <a:p>
            <a:fld id="{FBB1631D-277B-4D04-BCBC-A05942C24912}"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7" name="Ευθεία γραμμή σύνδεσης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Θέση κειμένου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19" name="Θέση ημερομηνίας 18"/>
          <p:cNvSpPr>
            <a:spLocks noGrp="1"/>
          </p:cNvSpPr>
          <p:nvPr>
            <p:ph type="dt" sz="half" idx="10"/>
          </p:nvPr>
        </p:nvSpPr>
        <p:spPr/>
        <p:txBody>
          <a:bodyPr/>
          <a:lstStyle/>
          <a:p>
            <a:fld id="{33076363-5DF5-4F40-8C4E-6F0729936B20}" type="datetimeFigureOut">
              <a:rPr lang="el-GR" smtClean="0"/>
              <a:t>10/10/2015</a:t>
            </a:fld>
            <a:endParaRPr lang="el-GR"/>
          </a:p>
        </p:txBody>
      </p:sp>
      <p:sp>
        <p:nvSpPr>
          <p:cNvPr id="11" name="Θέση υποσέλιδου 10"/>
          <p:cNvSpPr>
            <a:spLocks noGrp="1"/>
          </p:cNvSpPr>
          <p:nvPr>
            <p:ph type="ftr" sz="quarter" idx="11"/>
          </p:nvPr>
        </p:nvSpPr>
        <p:spPr/>
        <p:txBody>
          <a:bodyPr/>
          <a:lstStyle/>
          <a:p>
            <a:endParaRPr lang="el-GR"/>
          </a:p>
        </p:txBody>
      </p:sp>
      <p:sp>
        <p:nvSpPr>
          <p:cNvPr id="16" name="Θέση αριθμού διαφάνειας 15"/>
          <p:cNvSpPr>
            <a:spLocks noGrp="1"/>
          </p:cNvSpPr>
          <p:nvPr>
            <p:ph type="sldNum" sz="quarter" idx="12"/>
          </p:nvPr>
        </p:nvSpPr>
        <p:spPr/>
        <p:txBody>
          <a:bodyPr/>
          <a:lstStyle/>
          <a:p>
            <a:fld id="{FBB1631D-277B-4D04-BCBC-A05942C24912}" type="slidenum">
              <a:rPr lang="el-GR" smtClean="0"/>
              <a:t>‹#›</a:t>
            </a:fld>
            <a:endParaRPr lang="el-GR"/>
          </a:p>
        </p:txBody>
      </p:sp>
      <p:sp>
        <p:nvSpPr>
          <p:cNvPr id="8" name="Τίτλος 7"/>
          <p:cNvSpPr>
            <a:spLocks noGrp="1"/>
          </p:cNvSpPr>
          <p:nvPr>
            <p:ph type="title"/>
          </p:nvPr>
        </p:nvSpPr>
        <p:spPr>
          <a:xfrm>
            <a:off x="180475" y="2947085"/>
            <a:ext cx="8686800" cy="1184825"/>
          </a:xfrm>
        </p:spPr>
        <p:txBody>
          <a:bodyPr rtlCol="0" anchor="t"/>
          <a:lstStyle>
            <a:lvl1pPr algn="r">
              <a:defRPr/>
            </a:lvl1pPr>
          </a:lstStyle>
          <a:p>
            <a:r>
              <a:rPr kumimoji="0" lang="el-GR" smtClean="0"/>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0" name="Τίτλος 19"/>
          <p:cNvSpPr>
            <a:spLocks noGrp="1"/>
          </p:cNvSpPr>
          <p:nvPr>
            <p:ph type="title"/>
          </p:nvPr>
        </p:nvSpPr>
        <p:spPr>
          <a:xfrm>
            <a:off x="301752" y="457200"/>
            <a:ext cx="8686800" cy="841248"/>
          </a:xfrm>
        </p:spPr>
        <p:txBody>
          <a:bodyPr/>
          <a:lstStyle/>
          <a:p>
            <a:r>
              <a:rPr kumimoji="0" lang="el-GR" smtClean="0"/>
              <a:t>Στυλ κύριου τίτλου</a:t>
            </a:r>
            <a:endParaRPr kumimoji="0" lang="en-US"/>
          </a:p>
        </p:txBody>
      </p:sp>
      <p:sp>
        <p:nvSpPr>
          <p:cNvPr id="14" name="Θέση περιεχομένου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Θέση ημερομηνίας 20"/>
          <p:cNvSpPr>
            <a:spLocks noGrp="1"/>
          </p:cNvSpPr>
          <p:nvPr>
            <p:ph type="dt" sz="half" idx="10"/>
          </p:nvPr>
        </p:nvSpPr>
        <p:spPr/>
        <p:txBody>
          <a:bodyPr/>
          <a:lstStyle/>
          <a:p>
            <a:fld id="{33076363-5DF5-4F40-8C4E-6F0729936B20}" type="datetimeFigureOut">
              <a:rPr lang="el-GR" smtClean="0"/>
              <a:t>10/10/2015</a:t>
            </a:fld>
            <a:endParaRPr lang="el-GR"/>
          </a:p>
        </p:txBody>
      </p:sp>
      <p:sp>
        <p:nvSpPr>
          <p:cNvPr id="10" name="Θέση υποσέλιδου 9"/>
          <p:cNvSpPr>
            <a:spLocks noGrp="1"/>
          </p:cNvSpPr>
          <p:nvPr>
            <p:ph type="ftr" sz="quarter" idx="11"/>
          </p:nvPr>
        </p:nvSpPr>
        <p:spPr/>
        <p:txBody>
          <a:bodyPr/>
          <a:lstStyle/>
          <a:p>
            <a:endParaRPr lang="el-GR"/>
          </a:p>
        </p:txBody>
      </p:sp>
      <p:sp>
        <p:nvSpPr>
          <p:cNvPr id="31" name="Θέση αριθμού διαφάνειας 30"/>
          <p:cNvSpPr>
            <a:spLocks noGrp="1"/>
          </p:cNvSpPr>
          <p:nvPr>
            <p:ph type="sldNum" sz="quarter" idx="12"/>
          </p:nvPr>
        </p:nvSpPr>
        <p:spPr/>
        <p:txBody>
          <a:bodyPr/>
          <a:lstStyle/>
          <a:p>
            <a:fld id="{FBB1631D-277B-4D04-BCBC-A05942C24912}"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9" name="Τίτλος 28"/>
          <p:cNvSpPr>
            <a:spLocks noGrp="1"/>
          </p:cNvSpPr>
          <p:nvPr>
            <p:ph type="title"/>
          </p:nvPr>
        </p:nvSpPr>
        <p:spPr>
          <a:xfrm>
            <a:off x="304800" y="5410200"/>
            <a:ext cx="8610600" cy="882650"/>
          </a:xfrm>
        </p:spPr>
        <p:txBody>
          <a:bodyPr anchor="ctr"/>
          <a:lstStyle>
            <a:lvl1pPr>
              <a:defRPr/>
            </a:lvl1p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25" name="Θέση κειμένου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8" name="Θέση περιεχομένου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Θέση ημερομηνίας 9"/>
          <p:cNvSpPr>
            <a:spLocks noGrp="1"/>
          </p:cNvSpPr>
          <p:nvPr>
            <p:ph type="dt" sz="half" idx="10"/>
          </p:nvPr>
        </p:nvSpPr>
        <p:spPr/>
        <p:txBody>
          <a:bodyPr/>
          <a:lstStyle/>
          <a:p>
            <a:fld id="{33076363-5DF5-4F40-8C4E-6F0729936B20}" type="datetimeFigureOut">
              <a:rPr lang="el-GR" smtClean="0"/>
              <a:t>10/10/2015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a:xfrm>
            <a:off x="8229600" y="6477000"/>
            <a:ext cx="762000" cy="246888"/>
          </a:xfrm>
        </p:spPr>
        <p:txBody>
          <a:bodyPr/>
          <a:lstStyle/>
          <a:p>
            <a:fld id="{FBB1631D-277B-4D04-BCBC-A05942C24912}" type="slidenum">
              <a:rPr lang="el-GR" smtClean="0"/>
              <a:t>‹#›</a:t>
            </a:fld>
            <a:endParaRPr lang="el-GR"/>
          </a:p>
        </p:txBody>
      </p:sp>
      <p:sp>
        <p:nvSpPr>
          <p:cNvPr id="11" name="Ευθεία γραμμή σύνδεσης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0" name="Τίτλος 29"/>
          <p:cNvSpPr>
            <a:spLocks noGrp="1"/>
          </p:cNvSpPr>
          <p:nvPr>
            <p:ph type="title"/>
          </p:nvPr>
        </p:nvSpPr>
        <p:spPr>
          <a:xfrm>
            <a:off x="301752" y="457200"/>
            <a:ext cx="8686800" cy="841248"/>
          </a:xfrm>
        </p:spPr>
        <p:txBody>
          <a:bodyPr/>
          <a:lstStyle/>
          <a:p>
            <a:r>
              <a:rPr kumimoji="0" lang="el-GR" smtClean="0"/>
              <a:t>Στυλ κύριου τίτλου</a:t>
            </a:r>
            <a:endParaRPr kumimoji="0" lang="en-US"/>
          </a:p>
        </p:txBody>
      </p:sp>
      <p:sp>
        <p:nvSpPr>
          <p:cNvPr id="12" name="Θέση ημερομηνίας 11"/>
          <p:cNvSpPr>
            <a:spLocks noGrp="1"/>
          </p:cNvSpPr>
          <p:nvPr>
            <p:ph type="dt" sz="half" idx="10"/>
          </p:nvPr>
        </p:nvSpPr>
        <p:spPr/>
        <p:txBody>
          <a:bodyPr/>
          <a:lstStyle/>
          <a:p>
            <a:fld id="{33076363-5DF5-4F40-8C4E-6F0729936B20}" type="datetimeFigureOut">
              <a:rPr lang="el-GR" smtClean="0"/>
              <a:t>10/10/2015</a:t>
            </a:fld>
            <a:endParaRPr lang="el-GR"/>
          </a:p>
        </p:txBody>
      </p:sp>
      <p:sp>
        <p:nvSpPr>
          <p:cNvPr id="21" name="Θέση υποσέλιδου 20"/>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BB1631D-277B-4D04-BCBC-A05942C24912}"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fld id="{33076363-5DF5-4F40-8C4E-6F0729936B20}" type="datetimeFigureOut">
              <a:rPr lang="el-GR" smtClean="0"/>
              <a:t>10/10/2015</a:t>
            </a:fld>
            <a:endParaRPr lang="el-GR"/>
          </a:p>
        </p:txBody>
      </p:sp>
      <p:sp>
        <p:nvSpPr>
          <p:cNvPr id="24" name="Θέση υποσέλιδου 23"/>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BB1631D-277B-4D04-BCBC-A05942C24912}"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Ευθεία γραμμή σύνδεσης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Τίτλος 11"/>
          <p:cNvSpPr>
            <a:spLocks noGrp="1"/>
          </p:cNvSpPr>
          <p:nvPr>
            <p:ph type="title"/>
          </p:nvPr>
        </p:nvSpPr>
        <p:spPr>
          <a:xfrm>
            <a:off x="457200" y="5486400"/>
            <a:ext cx="8458200" cy="520700"/>
          </a:xfrm>
        </p:spPr>
        <p:txBody>
          <a:bodyPr anchor="ctr"/>
          <a:lstStyle>
            <a:lvl1pPr algn="l">
              <a:buNone/>
              <a:defRPr sz="2000" b="1"/>
            </a:lvl1pPr>
          </a:lstStyle>
          <a:p>
            <a:r>
              <a:rPr kumimoji="0" lang="el-GR" smtClean="0"/>
              <a:t>Στυλ κύριου τίτλου</a:t>
            </a:r>
            <a:endParaRPr kumimoji="0" lang="en-US"/>
          </a:p>
        </p:txBody>
      </p:sp>
      <p:sp>
        <p:nvSpPr>
          <p:cNvPr id="26" name="Θέση κειμένου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14" name="Θέση περιεχομένου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Θέση ημερομηνίας 24"/>
          <p:cNvSpPr>
            <a:spLocks noGrp="1"/>
          </p:cNvSpPr>
          <p:nvPr>
            <p:ph type="dt" sz="half" idx="10"/>
          </p:nvPr>
        </p:nvSpPr>
        <p:spPr/>
        <p:txBody>
          <a:bodyPr/>
          <a:lstStyle/>
          <a:p>
            <a:fld id="{33076363-5DF5-4F40-8C4E-6F0729936B20}" type="datetimeFigureOut">
              <a:rPr lang="el-GR" smtClean="0"/>
              <a:t>10/10/2015</a:t>
            </a:fld>
            <a:endParaRPr lang="el-GR"/>
          </a:p>
        </p:txBody>
      </p:sp>
      <p:sp>
        <p:nvSpPr>
          <p:cNvPr id="29" name="Θέση υποσέλιδου 28"/>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BB1631D-277B-4D04-BCBC-A05942C24912}"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3" name="Θέση εικόνας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7" name="Θέση ημερομηνίας 6"/>
          <p:cNvSpPr>
            <a:spLocks noGrp="1"/>
          </p:cNvSpPr>
          <p:nvPr>
            <p:ph type="dt" sz="half" idx="10"/>
          </p:nvPr>
        </p:nvSpPr>
        <p:spPr/>
        <p:txBody>
          <a:bodyPr/>
          <a:lstStyle/>
          <a:p>
            <a:fld id="{33076363-5DF5-4F40-8C4E-6F0729936B20}" type="datetimeFigureOut">
              <a:rPr lang="el-GR" smtClean="0"/>
              <a:t>10/10/2015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31" name="Θέση αριθμού διαφάνειας 30"/>
          <p:cNvSpPr>
            <a:spLocks noGrp="1"/>
          </p:cNvSpPr>
          <p:nvPr>
            <p:ph type="sldNum" sz="quarter" idx="12"/>
          </p:nvPr>
        </p:nvSpPr>
        <p:spPr/>
        <p:txBody>
          <a:bodyPr/>
          <a:lstStyle/>
          <a:p>
            <a:fld id="{FBB1631D-277B-4D04-BCBC-A05942C24912}" type="slidenum">
              <a:rPr lang="el-GR" smtClean="0"/>
              <a:t>‹#›</a:t>
            </a:fld>
            <a:endParaRPr lang="el-GR"/>
          </a:p>
        </p:txBody>
      </p:sp>
      <p:sp>
        <p:nvSpPr>
          <p:cNvPr id="17" name="Τίτλος 16"/>
          <p:cNvSpPr>
            <a:spLocks noGrp="1"/>
          </p:cNvSpPr>
          <p:nvPr>
            <p:ph type="title"/>
          </p:nvPr>
        </p:nvSpPr>
        <p:spPr>
          <a:xfrm>
            <a:off x="381000" y="4993760"/>
            <a:ext cx="5867400" cy="522288"/>
          </a:xfrm>
        </p:spPr>
        <p:txBody>
          <a:bodyPr anchor="ctr"/>
          <a:lstStyle>
            <a:lvl1pPr algn="l">
              <a:buNone/>
              <a:defRPr sz="2000" b="1"/>
            </a:lvl1pPr>
          </a:lstStyle>
          <a:p>
            <a:r>
              <a:rPr kumimoji="0" lang="el-GR" smtClean="0"/>
              <a:t>Στυλ κύριου τίτλου</a:t>
            </a:r>
            <a:endParaRPr kumimoji="0" lang="en-US"/>
          </a:p>
        </p:txBody>
      </p:sp>
      <p:sp>
        <p:nvSpPr>
          <p:cNvPr id="26" name="Θέση κειμένου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Ευθεία γραμμή σύνδεσης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Θέση κειμένου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1" name="Θέση ημερομηνίας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33076363-5DF5-4F40-8C4E-6F0729936B20}" type="datetimeFigureOut">
              <a:rPr lang="el-GR" smtClean="0"/>
              <a:t>10/10/2015</a:t>
            </a:fld>
            <a:endParaRPr lang="el-GR"/>
          </a:p>
        </p:txBody>
      </p:sp>
      <p:sp>
        <p:nvSpPr>
          <p:cNvPr id="28" name="Θέση υποσέλιδου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l-GR"/>
          </a:p>
        </p:txBody>
      </p:sp>
      <p:sp>
        <p:nvSpPr>
          <p:cNvPr id="5" name="Θέση αριθμού διαφάνειας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BB1631D-277B-4D04-BCBC-A05942C24912}" type="slidenum">
              <a:rPr lang="el-GR" smtClean="0"/>
              <a:t>‹#›</a:t>
            </a:fld>
            <a:endParaRPr lang="el-GR"/>
          </a:p>
        </p:txBody>
      </p:sp>
      <p:sp>
        <p:nvSpPr>
          <p:cNvPr id="10" name="Θέση τίτλου 9"/>
          <p:cNvSpPr>
            <a:spLocks noGrp="1"/>
          </p:cNvSpPr>
          <p:nvPr>
            <p:ph type="title"/>
          </p:nvPr>
        </p:nvSpPr>
        <p:spPr>
          <a:xfrm>
            <a:off x="304800" y="457200"/>
            <a:ext cx="8686800" cy="838200"/>
          </a:xfrm>
          <a:prstGeom prst="rect">
            <a:avLst/>
          </a:prstGeom>
        </p:spPr>
        <p:txBody>
          <a:bodyPr vert="horz" anchor="ctr">
            <a:normAutofit/>
          </a:bodyPr>
          <a:lstStyle/>
          <a:p>
            <a:r>
              <a:rPr kumimoji="0" lang="el-GR" smtClean="0"/>
              <a:t>Στυλ κύριου τίτλου</a:t>
            </a:r>
            <a:endParaRPr kumimoji="0" lang="en-US"/>
          </a:p>
        </p:txBody>
      </p:sp>
      <p:sp>
        <p:nvSpPr>
          <p:cNvPr id="9" name="Ευθεία γραμμή σύνδεσης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Ευθεία γραμμή σύνδεσης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971600" y="1700809"/>
            <a:ext cx="7488833"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Τίτλος 9"/>
          <p:cNvSpPr>
            <a:spLocks noGrp="1"/>
          </p:cNvSpPr>
          <p:nvPr>
            <p:ph type="ctrTitle" idx="4294967295"/>
          </p:nvPr>
        </p:nvSpPr>
        <p:spPr>
          <a:xfrm>
            <a:off x="685800" y="4852988"/>
            <a:ext cx="8458200" cy="1222375"/>
          </a:xfrm>
        </p:spPr>
        <p:txBody>
          <a:bodyPr/>
          <a:lstStyle/>
          <a:p>
            <a:pPr algn="ctr"/>
            <a:r>
              <a:rPr lang="en-US" dirty="0" smtClean="0"/>
              <a:t>                                                                     </a:t>
            </a:r>
            <a:r>
              <a:rPr lang="el-GR" sz="2000" b="1" dirty="0" smtClean="0"/>
              <a:t>ΝΑΥΠΛΙΟ 2015</a:t>
            </a:r>
            <a:endParaRPr lang="el-GR" sz="2000" b="1"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984" y="635918"/>
            <a:ext cx="704850" cy="704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49326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30892" y="1554163"/>
            <a:ext cx="6034616" cy="4525962"/>
          </a:xfrm>
        </p:spPr>
      </p:pic>
    </p:spTree>
    <p:extLst>
      <p:ext uri="{BB962C8B-B14F-4D97-AF65-F5344CB8AC3E}">
        <p14:creationId xmlns:p14="http://schemas.microsoft.com/office/powerpoint/2010/main" val="13351872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632" y="1268760"/>
            <a:ext cx="6696744" cy="5022558"/>
          </a:xfrm>
          <a:prstGeom prst="rect">
            <a:avLst/>
          </a:prstGeom>
        </p:spPr>
      </p:pic>
    </p:spTree>
    <p:extLst>
      <p:ext uri="{BB962C8B-B14F-4D97-AF65-F5344CB8AC3E}">
        <p14:creationId xmlns:p14="http://schemas.microsoft.com/office/powerpoint/2010/main" val="5858776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1143000"/>
            <a:ext cx="6096000" cy="4572000"/>
          </a:xfrm>
          <a:prstGeom prst="rect">
            <a:avLst/>
          </a:prstGeom>
        </p:spPr>
      </p:pic>
    </p:spTree>
    <p:extLst>
      <p:ext uri="{BB962C8B-B14F-4D97-AF65-F5344CB8AC3E}">
        <p14:creationId xmlns:p14="http://schemas.microsoft.com/office/powerpoint/2010/main" val="16173860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952" y="1700808"/>
            <a:ext cx="7516327" cy="4227934"/>
          </a:xfrm>
          <a:prstGeom prst="rect">
            <a:avLst/>
          </a:prstGeom>
        </p:spPr>
      </p:pic>
    </p:spTree>
    <p:extLst>
      <p:ext uri="{BB962C8B-B14F-4D97-AF65-F5344CB8AC3E}">
        <p14:creationId xmlns:p14="http://schemas.microsoft.com/office/powerpoint/2010/main" val="3985099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endParaRPr lang="el-GR"/>
          </a:p>
        </p:txBody>
      </p:sp>
      <p:sp>
        <p:nvSpPr>
          <p:cNvPr id="5" name="Υπότιτλος 4"/>
          <p:cNvSpPr>
            <a:spLocks noGrp="1"/>
          </p:cNvSpPr>
          <p:nvPr>
            <p:ph type="subTitle" idx="1"/>
          </p:nvPr>
        </p:nvSpPr>
        <p:spPr>
          <a:xfrm>
            <a:off x="381000" y="2132856"/>
            <a:ext cx="8458200" cy="1872208"/>
          </a:xfrm>
        </p:spPr>
        <p:txBody>
          <a:bodyPr>
            <a:normAutofit/>
          </a:bodyPr>
          <a:lstStyle/>
          <a:p>
            <a:pPr algn="ctr"/>
            <a:r>
              <a:rPr lang="el-GR" sz="3600" b="1" dirty="0" smtClean="0"/>
              <a:t>ΕΥΧΑΡΙΣΤΩ !</a:t>
            </a:r>
            <a:endParaRPr lang="el-GR" sz="3600" b="1" dirty="0"/>
          </a:p>
        </p:txBody>
      </p:sp>
    </p:spTree>
    <p:extLst>
      <p:ext uri="{BB962C8B-B14F-4D97-AF65-F5344CB8AC3E}">
        <p14:creationId xmlns:p14="http://schemas.microsoft.com/office/powerpoint/2010/main" val="9035937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755576" y="2967335"/>
            <a:ext cx="7848872" cy="1569660"/>
          </a:xfrm>
          <a:prstGeom prst="rect">
            <a:avLst/>
          </a:prstGeom>
        </p:spPr>
        <p:txBody>
          <a:bodyPr wrap="square">
            <a:spAutoFit/>
          </a:bodyPr>
          <a:lstStyle/>
          <a:p>
            <a:pPr algn="ctr"/>
            <a:r>
              <a:rPr lang="el-GR" sz="3200" b="1" dirty="0"/>
              <a:t>ΘΕΑΤΡΟΠΑΙΔΑΓΩΓΙΚΟ ΠΡΟΓΡΑΜΜΑ ΣΕ ΣΥΝΕΡΓΑΣΙΑ ΜΕ ΤΟ ΣΥΛΛΟΓΟ ΑΜΕΑ ΑΡΓΟΛΙΔΑΣ</a:t>
            </a:r>
            <a:endParaRPr lang="el-GR" sz="3200" dirty="0"/>
          </a:p>
        </p:txBody>
      </p:sp>
    </p:spTree>
    <p:extLst>
      <p:ext uri="{BB962C8B-B14F-4D97-AF65-F5344CB8AC3E}">
        <p14:creationId xmlns:p14="http://schemas.microsoft.com/office/powerpoint/2010/main" val="45801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      ΥΛΟΠΟΙΗΣΗ ΘΕΑΤΡΟΠΑΙΔΑΓΩΓΙΚΟΥ</a:t>
            </a:r>
            <a:endParaRPr lang="el-GR" dirty="0"/>
          </a:p>
        </p:txBody>
      </p:sp>
      <p:sp>
        <p:nvSpPr>
          <p:cNvPr id="3" name="Θέση περιεχομένου 2"/>
          <p:cNvSpPr>
            <a:spLocks noGrp="1"/>
          </p:cNvSpPr>
          <p:nvPr>
            <p:ph idx="1"/>
          </p:nvPr>
        </p:nvSpPr>
        <p:spPr/>
        <p:txBody>
          <a:bodyPr>
            <a:normAutofit fontScale="77500" lnSpcReduction="20000"/>
          </a:bodyPr>
          <a:lstStyle/>
          <a:p>
            <a:pPr>
              <a:buClr>
                <a:schemeClr val="tx1"/>
              </a:buClr>
              <a:buFont typeface="Wingdings" pitchFamily="2" charset="2"/>
              <a:buChar char="v"/>
            </a:pPr>
            <a:r>
              <a:rPr lang="el-GR" dirty="0" smtClean="0"/>
              <a:t>ΣΥΝΑΝΤΗΣΗ ΜΕ ΤΑ ΜΕΛΗ ΤΟΥ ΣΥΛΛΟΓΟΥ ΑΜΕΑ ΑΡΓΟΛΙΔΑΣ</a:t>
            </a:r>
          </a:p>
          <a:p>
            <a:pPr>
              <a:buClr>
                <a:schemeClr val="tx1"/>
              </a:buClr>
              <a:buFont typeface="Wingdings" pitchFamily="2" charset="2"/>
              <a:buChar char="v"/>
            </a:pPr>
            <a:r>
              <a:rPr lang="el-GR" dirty="0" smtClean="0"/>
              <a:t>ΕΠΙΛΟΓΗ ΘΕΜΑΤΟΣ</a:t>
            </a:r>
          </a:p>
          <a:p>
            <a:pPr>
              <a:buClr>
                <a:schemeClr val="tx1"/>
              </a:buClr>
              <a:buFont typeface="Wingdings" pitchFamily="2" charset="2"/>
              <a:buChar char="v"/>
            </a:pPr>
            <a:r>
              <a:rPr lang="el-GR" dirty="0" smtClean="0"/>
              <a:t>ΙΣΤΟΡΙΑ ΠΑΝΩ ΣΤΗΝ ΟΠΟΙΑ ΣΤΗΡΙΧΘΗΚΑΜΕ</a:t>
            </a:r>
          </a:p>
          <a:p>
            <a:pPr>
              <a:buClr>
                <a:schemeClr val="tx1"/>
              </a:buClr>
              <a:buFont typeface="Wingdings" pitchFamily="2" charset="2"/>
              <a:buChar char="v"/>
            </a:pPr>
            <a:r>
              <a:rPr lang="el-GR" dirty="0" smtClean="0"/>
              <a:t>ΕΠΙΛΟΓΗ ΤΕΧΝΙΚΩΝ ΘΕΑΤΡΟΥ</a:t>
            </a:r>
          </a:p>
          <a:p>
            <a:pPr>
              <a:buClr>
                <a:schemeClr val="tx1"/>
              </a:buClr>
              <a:buFont typeface="Wingdings" pitchFamily="2" charset="2"/>
              <a:buChar char="v"/>
            </a:pPr>
            <a:r>
              <a:rPr lang="el-GR" dirty="0" smtClean="0"/>
              <a:t>ΕΠΙΛΟΓΗ ΜΟΥΣΙΚΗΣ</a:t>
            </a:r>
          </a:p>
          <a:p>
            <a:pPr>
              <a:buClr>
                <a:schemeClr val="tx1"/>
              </a:buClr>
              <a:buFont typeface="Wingdings" pitchFamily="2" charset="2"/>
              <a:buChar char="v"/>
            </a:pPr>
            <a:r>
              <a:rPr lang="el-GR" dirty="0" smtClean="0"/>
              <a:t>ΣΧΕΔΙΑΣΜΟΣ ΘΕΑΤΡΟΠΑΙΔΑΓΩΓΙΚΟΥ</a:t>
            </a:r>
          </a:p>
          <a:p>
            <a:pPr>
              <a:buClr>
                <a:schemeClr val="tx1"/>
              </a:buClr>
              <a:buFont typeface="Wingdings" pitchFamily="2" charset="2"/>
              <a:buChar char="v"/>
            </a:pPr>
            <a:r>
              <a:rPr lang="el-GR" dirty="0" smtClean="0"/>
              <a:t>ΕΠΙΛΟΓΗ ΧΩΡΟΥ</a:t>
            </a:r>
          </a:p>
          <a:p>
            <a:pPr>
              <a:buClr>
                <a:schemeClr val="tx1"/>
              </a:buClr>
              <a:buFont typeface="Wingdings" pitchFamily="2" charset="2"/>
              <a:buChar char="v"/>
            </a:pPr>
            <a:r>
              <a:rPr lang="el-GR" dirty="0" smtClean="0"/>
              <a:t>ΔΗΜΙΟΥΡΓΙΑ ΑΦΙΣΑΣ ΚΑΙ ΔΕΛΤΙΟΥ ΤΥΠΟΥ</a:t>
            </a:r>
          </a:p>
          <a:p>
            <a:pPr>
              <a:buClr>
                <a:schemeClr val="tx1"/>
              </a:buClr>
              <a:buFont typeface="Wingdings" pitchFamily="2" charset="2"/>
              <a:buChar char="v"/>
            </a:pPr>
            <a:r>
              <a:rPr lang="el-GR" dirty="0" smtClean="0"/>
              <a:t>ΑΦΙΣΟΚΟΛΛΗΣΗ</a:t>
            </a:r>
          </a:p>
          <a:p>
            <a:pPr>
              <a:buClr>
                <a:schemeClr val="tx1"/>
              </a:buClr>
              <a:buFont typeface="Wingdings" pitchFamily="2" charset="2"/>
              <a:buChar char="v"/>
            </a:pPr>
            <a:r>
              <a:rPr lang="el-GR" dirty="0" smtClean="0"/>
              <a:t>ΠΑΡΟΥΣΙΑΣΗ ΘΕΑΤΡΟΠΑΙΔΑΓΩΓΙΚΟΥ</a:t>
            </a:r>
          </a:p>
          <a:p>
            <a:pPr>
              <a:buClr>
                <a:schemeClr val="tx1"/>
              </a:buClr>
              <a:buFont typeface="Wingdings" pitchFamily="2" charset="2"/>
              <a:buChar char="v"/>
            </a:pPr>
            <a:r>
              <a:rPr lang="el-GR" dirty="0" smtClean="0"/>
              <a:t>ΣΥΓΓΡΑΦΗ ΕΡΓΑΣΙΑΣ</a:t>
            </a:r>
          </a:p>
          <a:p>
            <a:pPr>
              <a:buClr>
                <a:schemeClr val="tx1"/>
              </a:buClr>
              <a:buFont typeface="Wingdings" pitchFamily="2" charset="2"/>
              <a:buChar char="v"/>
            </a:pPr>
            <a:endParaRPr lang="el-GR" dirty="0" smtClean="0"/>
          </a:p>
          <a:p>
            <a:pPr>
              <a:buClr>
                <a:schemeClr val="tx1"/>
              </a:buClr>
              <a:buFont typeface="Wingdings" pitchFamily="2" charset="2"/>
              <a:buChar char="v"/>
            </a:pPr>
            <a:endParaRPr lang="el-GR" dirty="0"/>
          </a:p>
        </p:txBody>
      </p:sp>
    </p:spTree>
    <p:extLst>
      <p:ext uri="{BB962C8B-B14F-4D97-AF65-F5344CB8AC3E}">
        <p14:creationId xmlns:p14="http://schemas.microsoft.com/office/powerpoint/2010/main" val="41943806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smtClean="0"/>
              <a:t>ΣΥΝΑΝΤΗΣΗ ΜΕ ΜΕΛΗ ΤΟΥ ΣΥΛΛΟΓΟΥ ΑΜΕΑ ΑΡΓΟΛΙΔΑΣ</a:t>
            </a:r>
            <a:endParaRPr lang="el-GR" dirty="0"/>
          </a:p>
        </p:txBody>
      </p:sp>
      <p:sp>
        <p:nvSpPr>
          <p:cNvPr id="3" name="Θέση περιεχομένου 2"/>
          <p:cNvSpPr>
            <a:spLocks noGrp="1"/>
          </p:cNvSpPr>
          <p:nvPr>
            <p:ph idx="1"/>
          </p:nvPr>
        </p:nvSpPr>
        <p:spPr/>
        <p:txBody>
          <a:bodyPr>
            <a:normAutofit fontScale="92500"/>
          </a:bodyPr>
          <a:lstStyle/>
          <a:p>
            <a:pPr>
              <a:buClrTx/>
              <a:buFont typeface="Wingdings" pitchFamily="2" charset="2"/>
              <a:buChar char="v"/>
            </a:pPr>
            <a:r>
              <a:rPr lang="el-GR" dirty="0"/>
              <a:t>Ο Σύλλογος ΑΜΕΑ Αργολίδας ανταποκρίθηκε με μεγάλη χαρά στο κάλεσμά </a:t>
            </a:r>
            <a:r>
              <a:rPr lang="el-GR" dirty="0" smtClean="0"/>
              <a:t>μας. </a:t>
            </a:r>
          </a:p>
          <a:p>
            <a:pPr marL="0" indent="0">
              <a:buClrTx/>
              <a:buNone/>
            </a:pPr>
            <a:endParaRPr lang="el-GR" dirty="0" smtClean="0"/>
          </a:p>
          <a:p>
            <a:pPr>
              <a:buClrTx/>
              <a:buFont typeface="Wingdings" pitchFamily="2" charset="2"/>
              <a:buChar char="v"/>
            </a:pPr>
            <a:r>
              <a:rPr lang="el-GR" dirty="0" smtClean="0"/>
              <a:t>Ο </a:t>
            </a:r>
            <a:r>
              <a:rPr lang="el-GR" dirty="0"/>
              <a:t>αριθμός των παιδιών που συμμετείχαν στο πρόγραμμα αυτό ήταν δώδεκα. Εννέα αγόρια και τρία κορίτσια ηλικίας δεκαοχτώ μέχρι είκοσι πέντε ετών με αναπτυξιακές διαταραχές (Διαταραχές Αυτιστικού Φάσματος, Νοητική Υστέρηση και Σύνδρομο </a:t>
            </a:r>
            <a:r>
              <a:rPr lang="el-GR" dirty="0" err="1"/>
              <a:t>Down</a:t>
            </a:r>
            <a:r>
              <a:rPr lang="el-GR" dirty="0"/>
              <a:t>). </a:t>
            </a:r>
          </a:p>
        </p:txBody>
      </p:sp>
    </p:spTree>
    <p:extLst>
      <p:ext uri="{BB962C8B-B14F-4D97-AF65-F5344CB8AC3E}">
        <p14:creationId xmlns:p14="http://schemas.microsoft.com/office/powerpoint/2010/main" val="26896596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ΕΠΙΛΟΓΗ ΘΕΜΑΤΟΣ ΚΑΙ ΙΣΤΟΡΙΑΣ</a:t>
            </a:r>
            <a:endParaRPr lang="el-GR" dirty="0"/>
          </a:p>
        </p:txBody>
      </p:sp>
      <p:sp>
        <p:nvSpPr>
          <p:cNvPr id="3" name="Θέση περιεχομένου 2"/>
          <p:cNvSpPr>
            <a:spLocks noGrp="1"/>
          </p:cNvSpPr>
          <p:nvPr>
            <p:ph idx="1"/>
          </p:nvPr>
        </p:nvSpPr>
        <p:spPr>
          <a:xfrm>
            <a:off x="304800" y="1554162"/>
            <a:ext cx="8443664" cy="4525963"/>
          </a:xfrm>
        </p:spPr>
        <p:txBody>
          <a:bodyPr>
            <a:normAutofit lnSpcReduction="10000"/>
          </a:bodyPr>
          <a:lstStyle/>
          <a:p>
            <a:pPr algn="just">
              <a:buClrTx/>
              <a:buFont typeface="Wingdings" pitchFamily="2" charset="2"/>
              <a:buChar char="v"/>
            </a:pPr>
            <a:r>
              <a:rPr lang="el-GR" dirty="0" smtClean="0">
                <a:latin typeface="Times New Roman"/>
                <a:cs typeface="Times New Roman"/>
              </a:rPr>
              <a:t>«</a:t>
            </a:r>
            <a:r>
              <a:rPr lang="el-GR" dirty="0" smtClean="0"/>
              <a:t>Το </a:t>
            </a:r>
            <a:r>
              <a:rPr lang="el-GR" dirty="0"/>
              <a:t>Νησί των </a:t>
            </a:r>
            <a:r>
              <a:rPr lang="el-GR" dirty="0" smtClean="0"/>
              <a:t>Συναισθημάτων</a:t>
            </a:r>
            <a:r>
              <a:rPr lang="el-GR" dirty="0" smtClean="0">
                <a:latin typeface="Times New Roman"/>
                <a:cs typeface="Times New Roman"/>
              </a:rPr>
              <a:t>»</a:t>
            </a:r>
            <a:r>
              <a:rPr lang="el-GR" dirty="0" smtClean="0"/>
              <a:t>, </a:t>
            </a:r>
            <a:r>
              <a:rPr lang="el-GR" dirty="0"/>
              <a:t>η ιστορία πάνω στην οποία στηρίχθηκε το εργαστήρι μας ήταν μια ιστορία του Μάνου </a:t>
            </a:r>
            <a:r>
              <a:rPr lang="el-GR" dirty="0" err="1"/>
              <a:t>Χατζηδάκι</a:t>
            </a:r>
            <a:r>
              <a:rPr lang="el-GR" dirty="0"/>
              <a:t> για την αγάπη και την αντοχή της στο χρόνο</a:t>
            </a:r>
            <a:r>
              <a:rPr lang="el-GR" dirty="0" smtClean="0"/>
              <a:t>.</a:t>
            </a:r>
          </a:p>
          <a:p>
            <a:pPr algn="just">
              <a:buClrTx/>
              <a:buFont typeface="Wingdings" pitchFamily="2" charset="2"/>
              <a:buChar char="v"/>
            </a:pPr>
            <a:endParaRPr lang="el-GR" dirty="0" smtClean="0"/>
          </a:p>
          <a:p>
            <a:pPr algn="just">
              <a:buClrTx/>
              <a:buFont typeface="Wingdings" pitchFamily="2" charset="2"/>
              <a:buChar char="v"/>
            </a:pPr>
            <a:r>
              <a:rPr lang="el-GR" dirty="0"/>
              <a:t>  </a:t>
            </a:r>
            <a:r>
              <a:rPr lang="el-GR" dirty="0" smtClean="0"/>
              <a:t>Στόχος να </a:t>
            </a:r>
            <a:r>
              <a:rPr lang="el-GR" dirty="0"/>
              <a:t>νιώσουν </a:t>
            </a:r>
            <a:r>
              <a:rPr lang="el-GR" dirty="0" smtClean="0"/>
              <a:t>και να γνωρίσουν τα συναισθήματα και τις συναισθηματικές καταστάσεις. </a:t>
            </a:r>
            <a:endParaRPr lang="el-GR" dirty="0"/>
          </a:p>
        </p:txBody>
      </p:sp>
    </p:spTree>
    <p:extLst>
      <p:ext uri="{BB962C8B-B14F-4D97-AF65-F5344CB8AC3E}">
        <p14:creationId xmlns:p14="http://schemas.microsoft.com/office/powerpoint/2010/main" val="34629969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ΣΧΕΔΙΑΣΜΟΣ </a:t>
            </a:r>
            <a:r>
              <a:rPr lang="el-GR" dirty="0" err="1" smtClean="0"/>
              <a:t>θεατροπαιδαγωγικου</a:t>
            </a: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a:t> Η δομή που ακολουθήθηκε ήταν</a:t>
            </a:r>
            <a:r>
              <a:rPr lang="el-GR" dirty="0" smtClean="0"/>
              <a:t>:</a:t>
            </a:r>
          </a:p>
          <a:p>
            <a:pPr marL="0" indent="0">
              <a:buNone/>
            </a:pPr>
            <a:r>
              <a:rPr lang="el-GR" dirty="0" smtClean="0"/>
              <a:t>1</a:t>
            </a:r>
            <a:r>
              <a:rPr lang="el-GR" dirty="0"/>
              <a:t>) Παιχνίδια γνωριμίας </a:t>
            </a:r>
            <a:endParaRPr lang="el-GR" dirty="0" smtClean="0"/>
          </a:p>
          <a:p>
            <a:pPr marL="0" indent="0">
              <a:buNone/>
            </a:pPr>
            <a:r>
              <a:rPr lang="el-GR" dirty="0" smtClean="0"/>
              <a:t>2</a:t>
            </a:r>
            <a:r>
              <a:rPr lang="el-GR" dirty="0"/>
              <a:t>) Προθέρμανση- Εισαγωγή 1ης έννοιας (τι είναι νησί;) </a:t>
            </a:r>
            <a:endParaRPr lang="el-GR" dirty="0" smtClean="0"/>
          </a:p>
          <a:p>
            <a:pPr marL="0" indent="0">
              <a:buNone/>
            </a:pPr>
            <a:r>
              <a:rPr lang="el-GR" dirty="0" smtClean="0"/>
              <a:t>3</a:t>
            </a:r>
            <a:r>
              <a:rPr lang="el-GR" dirty="0"/>
              <a:t>) Αφήγηση πρώτου μέρους παραμυθιού με κούκλες- Εισαγωγή κεντρικού θέματος (γνωρίζω τα συναισθήματα</a:t>
            </a:r>
            <a:r>
              <a:rPr lang="el-GR" dirty="0" smtClean="0"/>
              <a:t>)</a:t>
            </a:r>
          </a:p>
          <a:p>
            <a:pPr marL="0" indent="0">
              <a:buNone/>
            </a:pPr>
            <a:r>
              <a:rPr lang="el-GR" dirty="0" smtClean="0"/>
              <a:t>4</a:t>
            </a:r>
            <a:r>
              <a:rPr lang="el-GR" dirty="0"/>
              <a:t>) Αφήγηση δεύτερου μέρους με κινητικές ασκήσεις 5)Αφήγηση τρίτου μέρους με </a:t>
            </a:r>
            <a:r>
              <a:rPr lang="el-GR" b="1" dirty="0"/>
              <a:t>παίξιμο ρόλων </a:t>
            </a:r>
            <a:endParaRPr lang="el-GR" b="1" dirty="0" smtClean="0"/>
          </a:p>
          <a:p>
            <a:pPr marL="0" indent="0">
              <a:buNone/>
            </a:pPr>
            <a:r>
              <a:rPr lang="el-GR" dirty="0"/>
              <a:t>6</a:t>
            </a:r>
            <a:r>
              <a:rPr lang="el-GR" dirty="0" smtClean="0"/>
              <a:t>) </a:t>
            </a:r>
            <a:r>
              <a:rPr lang="el-GR" dirty="0"/>
              <a:t>Αφήγηση τελευταίου μέρους χρησιμοποιώντας </a:t>
            </a:r>
            <a:r>
              <a:rPr lang="el-GR" b="1" dirty="0"/>
              <a:t>διάδρομο </a:t>
            </a:r>
            <a:r>
              <a:rPr lang="el-GR" b="1" dirty="0" smtClean="0"/>
              <a:t>συνείδησης</a:t>
            </a:r>
          </a:p>
          <a:p>
            <a:pPr marL="0" indent="0">
              <a:buNone/>
            </a:pPr>
            <a:r>
              <a:rPr lang="el-GR" dirty="0"/>
              <a:t>7</a:t>
            </a:r>
            <a:r>
              <a:rPr lang="el-GR" dirty="0" smtClean="0"/>
              <a:t>) </a:t>
            </a:r>
            <a:r>
              <a:rPr lang="el-GR" dirty="0"/>
              <a:t>Σύνδεση με την πραγματικότητα δίνοντας </a:t>
            </a:r>
            <a:r>
              <a:rPr lang="el-GR" b="1" dirty="0"/>
              <a:t>συνθήκες</a:t>
            </a:r>
            <a:r>
              <a:rPr lang="el-GR" dirty="0"/>
              <a:t> (παιχνίδι με την καρέκλα)- ζωγραφική </a:t>
            </a:r>
            <a:endParaRPr lang="el-GR" dirty="0" smtClean="0"/>
          </a:p>
          <a:p>
            <a:pPr marL="0" indent="0">
              <a:buNone/>
            </a:pPr>
            <a:r>
              <a:rPr lang="el-GR" dirty="0"/>
              <a:t>8</a:t>
            </a:r>
            <a:r>
              <a:rPr lang="el-GR" dirty="0" smtClean="0"/>
              <a:t>) </a:t>
            </a:r>
            <a:r>
              <a:rPr lang="el-GR" dirty="0" err="1" smtClean="0"/>
              <a:t>Αναστοχασμός</a:t>
            </a:r>
            <a:r>
              <a:rPr lang="el-GR" dirty="0" smtClean="0"/>
              <a:t> με </a:t>
            </a:r>
            <a:r>
              <a:rPr lang="el-GR" b="1" dirty="0" smtClean="0"/>
              <a:t>τηλεφωνικές συνδιαλέξεις</a:t>
            </a:r>
            <a:r>
              <a:rPr lang="el-GR" dirty="0" smtClean="0"/>
              <a:t>.</a:t>
            </a:r>
            <a:endParaRPr lang="el-GR" dirty="0"/>
          </a:p>
        </p:txBody>
      </p:sp>
    </p:spTree>
    <p:extLst>
      <p:ext uri="{BB962C8B-B14F-4D97-AF65-F5344CB8AC3E}">
        <p14:creationId xmlns:p14="http://schemas.microsoft.com/office/powerpoint/2010/main" val="10740695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ΕΠΙΛΟΓΗ ΧΩΡΟΥ</a:t>
            </a:r>
            <a:endParaRPr lang="el-GR" dirty="0"/>
          </a:p>
        </p:txBody>
      </p:sp>
      <p:sp>
        <p:nvSpPr>
          <p:cNvPr id="3" name="Θέση περιεχομένου 2"/>
          <p:cNvSpPr>
            <a:spLocks noGrp="1"/>
          </p:cNvSpPr>
          <p:nvPr>
            <p:ph idx="1"/>
          </p:nvPr>
        </p:nvSpPr>
        <p:spPr/>
        <p:txBody>
          <a:bodyPr/>
          <a:lstStyle/>
          <a:p>
            <a:pPr>
              <a:buClrTx/>
              <a:buFont typeface="Wingdings" pitchFamily="2" charset="2"/>
              <a:buChar char="v"/>
            </a:pPr>
            <a:r>
              <a:rPr lang="el-GR" dirty="0" smtClean="0"/>
              <a:t>ΦΟΥΓΑΡΟ</a:t>
            </a:r>
          </a:p>
          <a:p>
            <a:pPr algn="just">
              <a:buClrTx/>
              <a:buFont typeface="Wingdings" pitchFamily="2" charset="2"/>
              <a:buChar char="v"/>
            </a:pPr>
            <a:r>
              <a:rPr lang="el-GR" dirty="0" smtClean="0"/>
              <a:t>Για </a:t>
            </a:r>
            <a:r>
              <a:rPr lang="el-GR" dirty="0"/>
              <a:t>τη διαμόρφωση του χώρου χρησιμοποιήσαμε χρωματιστά τούλια τόσο για να τον οριοθετήσουμε  όσο και για να τον κάνουμε καλαίσθητο. Στους τοίχους κολλήσαμε κάρτες με τις ονομασίες των συναισθημάτων και των συναισθηματικών καταστάσεων.</a:t>
            </a:r>
          </a:p>
        </p:txBody>
      </p:sp>
    </p:spTree>
    <p:extLst>
      <p:ext uri="{BB962C8B-B14F-4D97-AF65-F5344CB8AC3E}">
        <p14:creationId xmlns:p14="http://schemas.microsoft.com/office/powerpoint/2010/main" val="7833145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err="1" smtClean="0"/>
              <a:t>Δημιουργια</a:t>
            </a:r>
            <a:r>
              <a:rPr lang="el-GR" dirty="0" smtClean="0"/>
              <a:t> </a:t>
            </a:r>
            <a:r>
              <a:rPr lang="el-GR" dirty="0" err="1" smtClean="0"/>
              <a:t>αφισασ</a:t>
            </a:r>
            <a:endParaRPr lang="el-GR" dirty="0"/>
          </a:p>
        </p:txBody>
      </p:sp>
      <p:sp>
        <p:nvSpPr>
          <p:cNvPr id="3" name="Θέση περιεχομένου 2"/>
          <p:cNvSpPr>
            <a:spLocks noGrp="1"/>
          </p:cNvSpPr>
          <p:nvPr>
            <p:ph idx="1"/>
          </p:nvPr>
        </p:nvSpPr>
        <p:spPr/>
        <p:txBody>
          <a:bodyPr/>
          <a:lstStyle/>
          <a:p>
            <a:endParaRPr lang="el-GR" dirty="0"/>
          </a:p>
        </p:txBody>
      </p:sp>
      <p:pic>
        <p:nvPicPr>
          <p:cNvPr id="3074" name="Picture 2" descr="C:\ΠΜΣ\afis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15216" y="1412776"/>
            <a:ext cx="3528391" cy="4989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6207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ΠΑΡΟΥΣΙΑΣΗ ΘΕΑΤΡΟΠΑΙΔΑΓΩΓΙΚΟΥ</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30892" y="1554163"/>
            <a:ext cx="6034616" cy="4525962"/>
          </a:xfrm>
        </p:spPr>
      </p:pic>
    </p:spTree>
    <p:extLst>
      <p:ext uri="{BB962C8B-B14F-4D97-AF65-F5344CB8AC3E}">
        <p14:creationId xmlns:p14="http://schemas.microsoft.com/office/powerpoint/2010/main" val="20470354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αστημικό">
  <a:themeElements>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Διαστημικό">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Διαστημικό">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130</TotalTime>
  <Words>282</Words>
  <Application>Microsoft Office PowerPoint</Application>
  <PresentationFormat>Προβολή στην οθόνη (4:3)</PresentationFormat>
  <Paragraphs>37</Paragraphs>
  <Slides>14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Διαστημικό</vt:lpstr>
      <vt:lpstr>                                                                     ΝΑΥΠΛΙΟ 2015</vt:lpstr>
      <vt:lpstr>Παρουσίαση του PowerPoint</vt:lpstr>
      <vt:lpstr>      ΥΛΟΠΟΙΗΣΗ ΘΕΑΤΡΟΠΑΙΔΑΓΩΓΙΚΟΥ</vt:lpstr>
      <vt:lpstr>ΣΥΝΑΝΤΗΣΗ ΜΕ ΜΕΛΗ ΤΟΥ ΣΥΛΛΟΓΟΥ ΑΜΕΑ ΑΡΓΟΛΙΔΑΣ</vt:lpstr>
      <vt:lpstr>ΕΠΙΛΟΓΗ ΘΕΜΑΤΟΣ ΚΑΙ ΙΣΤΟΡΙΑΣ</vt:lpstr>
      <vt:lpstr>ΣΧΕΔΙΑΣΜΟΣ θεατροπαιδαγωγικου</vt:lpstr>
      <vt:lpstr>ΕΠΙΛΟΓΗ ΧΩΡΟΥ</vt:lpstr>
      <vt:lpstr>Δημιουργια αφισασ</vt:lpstr>
      <vt:lpstr>ΠΑΡΟΥΣΙΑΣΗ ΘΕΑΤΡΟΠΑΙΔΑΓΩΓΙΚΟΥ</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ΝΑΥΠΛΙΟ 2015</dc:title>
  <dc:creator>USER</dc:creator>
  <cp:lastModifiedBy>USER</cp:lastModifiedBy>
  <cp:revision>19</cp:revision>
  <dcterms:created xsi:type="dcterms:W3CDTF">2015-10-09T20:52:30Z</dcterms:created>
  <dcterms:modified xsi:type="dcterms:W3CDTF">2015-10-10T06:57:54Z</dcterms:modified>
</cp:coreProperties>
</file>