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1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D35250C-9240-4DA5-B0E0-7AB21F5A2B5C}" type="datetimeFigureOut">
              <a:rPr lang="el-GR" smtClean="0"/>
              <a:t>18/10/2017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3590995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BD35250C-9240-4DA5-B0E0-7AB21F5A2B5C}" type="datetimeFigureOut">
              <a:rPr lang="el-GR" smtClean="0"/>
              <a:t>18/10/2017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790275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D35250C-9240-4DA5-B0E0-7AB21F5A2B5C}" type="datetimeFigureOut">
              <a:rPr lang="el-GR" smtClean="0"/>
              <a:t>18/10/2017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4108319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Επεξεργασία 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D35250C-9240-4DA5-B0E0-7AB21F5A2B5C}" type="datetimeFigureOut">
              <a:rPr lang="el-GR" smtClean="0"/>
              <a:t>18/10/2017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38B0945-559F-407D-B17F-FAFA21DEE434}"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2940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D35250C-9240-4DA5-B0E0-7AB21F5A2B5C}" type="datetimeFigureOut">
              <a:rPr lang="el-GR" smtClean="0"/>
              <a:t>18/10/2017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162169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D35250C-9240-4DA5-B0E0-7AB21F5A2B5C}" type="datetimeFigureOut">
              <a:rPr lang="el-GR" smtClean="0"/>
              <a:t>18/10/2017</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34705143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D35250C-9240-4DA5-B0E0-7AB21F5A2B5C}" type="datetimeFigureOut">
              <a:rPr lang="el-GR" smtClean="0"/>
              <a:t>18/10/2017</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2168259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D35250C-9240-4DA5-B0E0-7AB21F5A2B5C}" type="datetimeFigureOut">
              <a:rPr lang="el-GR" smtClean="0"/>
              <a:t>18/10/2017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18487222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D35250C-9240-4DA5-B0E0-7AB21F5A2B5C}" type="datetimeFigureOut">
              <a:rPr lang="el-GR" smtClean="0"/>
              <a:t>18/10/2017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1029809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BD35250C-9240-4DA5-B0E0-7AB21F5A2B5C}" type="datetimeFigureOut">
              <a:rPr lang="el-GR" smtClean="0"/>
              <a:t>18/10/2017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997867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D35250C-9240-4DA5-B0E0-7AB21F5A2B5C}" type="datetimeFigureOut">
              <a:rPr lang="el-GR" smtClean="0"/>
              <a:t>18/10/2017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2708731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BD35250C-9240-4DA5-B0E0-7AB21F5A2B5C}" type="datetimeFigureOut">
              <a:rPr lang="el-GR" smtClean="0"/>
              <a:t>18/10/2017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3306976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D35250C-9240-4DA5-B0E0-7AB21F5A2B5C}" type="datetimeFigureOut">
              <a:rPr lang="el-GR" smtClean="0"/>
              <a:t>18/10/2017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3946623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BD35250C-9240-4DA5-B0E0-7AB21F5A2B5C}" type="datetimeFigureOut">
              <a:rPr lang="el-GR" smtClean="0"/>
              <a:t>18/10/2017</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438643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D35250C-9240-4DA5-B0E0-7AB21F5A2B5C}" type="datetimeFigureOut">
              <a:rPr lang="el-GR" smtClean="0"/>
              <a:t>18/10/2017</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915873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7" name="Date Placeholder 4"/>
          <p:cNvSpPr>
            <a:spLocks noGrp="1"/>
          </p:cNvSpPr>
          <p:nvPr>
            <p:ph type="dt" sz="half" idx="10"/>
          </p:nvPr>
        </p:nvSpPr>
        <p:spPr/>
        <p:txBody>
          <a:bodyPr/>
          <a:lstStyle/>
          <a:p>
            <a:fld id="{BD35250C-9240-4DA5-B0E0-7AB21F5A2B5C}" type="datetimeFigureOut">
              <a:rPr lang="el-GR" smtClean="0"/>
              <a:t>18/10/2017</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237889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BD35250C-9240-4DA5-B0E0-7AB21F5A2B5C}" type="datetimeFigureOut">
              <a:rPr lang="el-GR" smtClean="0"/>
              <a:t>18/10/2017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38B0945-559F-407D-B17F-FAFA21DEE434}" type="slidenum">
              <a:rPr lang="el-GR" smtClean="0"/>
              <a:t>‹#›</a:t>
            </a:fld>
            <a:endParaRPr lang="el-GR"/>
          </a:p>
        </p:txBody>
      </p:sp>
    </p:spTree>
    <p:extLst>
      <p:ext uri="{BB962C8B-B14F-4D97-AF65-F5344CB8AC3E}">
        <p14:creationId xmlns:p14="http://schemas.microsoft.com/office/powerpoint/2010/main" val="1043254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D35250C-9240-4DA5-B0E0-7AB21F5A2B5C}" type="datetimeFigureOut">
              <a:rPr lang="el-GR" smtClean="0"/>
              <a:t>18/10/2017</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38B0945-559F-407D-B17F-FAFA21DEE434}" type="slidenum">
              <a:rPr lang="el-GR" smtClean="0"/>
              <a:t>‹#›</a:t>
            </a:fld>
            <a:endParaRPr lang="el-GR"/>
          </a:p>
        </p:txBody>
      </p:sp>
    </p:spTree>
    <p:extLst>
      <p:ext uri="{BB962C8B-B14F-4D97-AF65-F5344CB8AC3E}">
        <p14:creationId xmlns:p14="http://schemas.microsoft.com/office/powerpoint/2010/main" val="394399151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mtClean="0"/>
              <a:t>Μικροδιδασκαλία </a:t>
            </a:r>
            <a:endParaRPr lang="el-GR"/>
          </a:p>
        </p:txBody>
      </p:sp>
      <p:sp>
        <p:nvSpPr>
          <p:cNvPr id="3" name="Υπότιτλος 2"/>
          <p:cNvSpPr>
            <a:spLocks noGrp="1"/>
          </p:cNvSpPr>
          <p:nvPr>
            <p:ph type="subTitle" idx="1"/>
          </p:nvPr>
        </p:nvSpPr>
        <p:spPr/>
        <p:txBody>
          <a:bodyPr/>
          <a:lstStyle/>
          <a:p>
            <a:r>
              <a:rPr lang="el-GR" smtClean="0"/>
              <a:t>Δρ. δαποντασ δημητριοσ </a:t>
            </a:r>
            <a:endParaRPr lang="el-GR"/>
          </a:p>
        </p:txBody>
      </p:sp>
    </p:spTree>
    <p:extLst>
      <p:ext uri="{BB962C8B-B14F-4D97-AF65-F5344CB8AC3E}">
        <p14:creationId xmlns:p14="http://schemas.microsoft.com/office/powerpoint/2010/main" val="1736902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5130" y="104375"/>
            <a:ext cx="9404723" cy="1400530"/>
          </a:xfrm>
        </p:spPr>
        <p:txBody>
          <a:bodyPr/>
          <a:lstStyle/>
          <a:p>
            <a:pPr algn="ctr"/>
            <a:r>
              <a:rPr lang="el-GR" sz="3200" smtClean="0"/>
              <a:t>Στη διάρκεια του εργαστηρίου Μικροδιδασκαλίας </a:t>
            </a:r>
            <a:endParaRPr lang="el-GR" sz="3200"/>
          </a:p>
        </p:txBody>
      </p:sp>
      <p:sp>
        <p:nvSpPr>
          <p:cNvPr id="3" name="Θέση περιεχομένου 2"/>
          <p:cNvSpPr>
            <a:spLocks noGrp="1"/>
          </p:cNvSpPr>
          <p:nvPr>
            <p:ph idx="1"/>
          </p:nvPr>
        </p:nvSpPr>
        <p:spPr>
          <a:xfrm>
            <a:off x="984070" y="1149532"/>
            <a:ext cx="9065784" cy="5098868"/>
          </a:xfrm>
        </p:spPr>
        <p:txBody>
          <a:bodyPr>
            <a:normAutofit lnSpcReduction="10000"/>
          </a:bodyPr>
          <a:lstStyle/>
          <a:p>
            <a:pPr marL="0" indent="0" algn="just">
              <a:buNone/>
            </a:pPr>
            <a:r>
              <a:rPr lang="el-GR"/>
              <a:t>•	Μετά τη διανομή του σχεδίου του μαθήματος, οι εκπαιδευτές διδάσκουν για 20 λεπτά μπροστά στους συναδέλφους τους και συνήθως το μάθημα βιντεοσκοπείται. </a:t>
            </a:r>
          </a:p>
          <a:p>
            <a:pPr marL="0" indent="0" algn="just">
              <a:buNone/>
            </a:pPr>
            <a:r>
              <a:rPr lang="el-GR"/>
              <a:t>•	Ο εκπαιδευτής και ο συντονιστής του εργαστηρίου ξοδεύουν τα επόμενα δέκα λεπτά συζητώντας </a:t>
            </a:r>
            <a:r>
              <a:rPr lang="el-GR"/>
              <a:t>τη </a:t>
            </a:r>
            <a:r>
              <a:rPr lang="el-GR" smtClean="0"/>
              <a:t>Μικροδιδασκαλία</a:t>
            </a:r>
            <a:r>
              <a:rPr lang="el-GR"/>
              <a:t>, ενώ κάνουν ανασκόπηση όπου χρειάζεται, μέσω βίντεο.</a:t>
            </a:r>
          </a:p>
          <a:p>
            <a:pPr marL="0" indent="0" algn="just">
              <a:buNone/>
            </a:pPr>
            <a:r>
              <a:rPr lang="el-GR"/>
              <a:t>•	Σε αυτά τα δέκα λεπτά, οι συνάδελφοι συζητούν και σχεδιάζουν μια δομημένη ανατροφοδότηση</a:t>
            </a:r>
            <a:r>
              <a:rPr lang="el-GR"/>
              <a:t>, </a:t>
            </a:r>
            <a:r>
              <a:rPr lang="el-GR" smtClean="0"/>
              <a:t>δίνοντας </a:t>
            </a:r>
            <a:r>
              <a:rPr lang="el-GR"/>
              <a:t>έμφαση στην ενίσχυση όσων πήγαν καλά και συζητώντας πώς θα «καθοδηγήσουν» τον εκπαιδευτή σε θετικές αλλαγές. </a:t>
            </a:r>
          </a:p>
          <a:p>
            <a:pPr marL="0" indent="0" algn="just">
              <a:buNone/>
            </a:pPr>
            <a:r>
              <a:rPr lang="el-GR"/>
              <a:t>•	Το επόμενο δεκάλεπτο, ο εκπρόσωπος κάθε ομάδας, παρουσιάζει τις απόψεις της ομάδας </a:t>
            </a:r>
            <a:r>
              <a:rPr lang="el-GR"/>
              <a:t>στον </a:t>
            </a:r>
            <a:r>
              <a:rPr lang="el-GR" smtClean="0"/>
              <a:t>εκπαιδευτή </a:t>
            </a:r>
            <a:r>
              <a:rPr lang="el-GR"/>
              <a:t>και δίνει έμφαση σε ορισμένα σημεία για τα οποία έχει δοθεί ανατροφοδότηση. </a:t>
            </a:r>
          </a:p>
          <a:p>
            <a:pPr marL="0" indent="0" algn="just">
              <a:buNone/>
            </a:pPr>
            <a:r>
              <a:rPr lang="el-GR"/>
              <a:t>•	Εάν το επιτρέπει ο χρόνος γίνεται ανταλλαγή απόψεων ανάμεσα σε όλους τους συμμετέχοντες.</a:t>
            </a:r>
          </a:p>
          <a:p>
            <a:pPr marL="0" indent="0">
              <a:buNone/>
            </a:pPr>
            <a:endParaRPr lang="el-GR"/>
          </a:p>
          <a:p>
            <a:endParaRPr lang="el-GR"/>
          </a:p>
        </p:txBody>
      </p:sp>
    </p:spTree>
    <p:extLst>
      <p:ext uri="{BB962C8B-B14F-4D97-AF65-F5344CB8AC3E}">
        <p14:creationId xmlns:p14="http://schemas.microsoft.com/office/powerpoint/2010/main" val="1550174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5130" y="104375"/>
            <a:ext cx="9404723" cy="1400530"/>
          </a:xfrm>
        </p:spPr>
        <p:txBody>
          <a:bodyPr/>
          <a:lstStyle/>
          <a:p>
            <a:pPr algn="ctr"/>
            <a:r>
              <a:rPr lang="el-GR" sz="3200"/>
              <a:t>(γ) Αξιολόγηση της Μικροδιδασκαλίας </a:t>
            </a:r>
          </a:p>
        </p:txBody>
      </p:sp>
      <p:sp>
        <p:nvSpPr>
          <p:cNvPr id="3" name="Θέση περιεχομένου 2"/>
          <p:cNvSpPr>
            <a:spLocks noGrp="1"/>
          </p:cNvSpPr>
          <p:nvPr>
            <p:ph idx="1"/>
          </p:nvPr>
        </p:nvSpPr>
        <p:spPr>
          <a:xfrm>
            <a:off x="984070" y="1149532"/>
            <a:ext cx="9065784" cy="5098868"/>
          </a:xfrm>
        </p:spPr>
        <p:txBody>
          <a:bodyPr>
            <a:normAutofit/>
          </a:bodyPr>
          <a:lstStyle/>
          <a:p>
            <a:pPr marL="0" indent="0" algn="just">
              <a:buNone/>
            </a:pPr>
            <a:r>
              <a:rPr lang="el-GR"/>
              <a:t>Μετά τη Μικροδιδασκαλία, η ομάδα αξιολογεί τι πήγε καλά στην παρουσίαση, πράγματα τα </a:t>
            </a:r>
            <a:r>
              <a:rPr lang="el-GR"/>
              <a:t>οποία </a:t>
            </a:r>
            <a:r>
              <a:rPr lang="el-GR" smtClean="0"/>
              <a:t>άρεσαν </a:t>
            </a:r>
            <a:r>
              <a:rPr lang="el-GR"/>
              <a:t>και θα πρότειναν να υιοθετήσετε. Επίσης, τι θα ήθελαν να αλλάξετε ή να κάνετε με διαφορετικό τρόπο σε σχέση με τα παρακάτω :</a:t>
            </a:r>
          </a:p>
          <a:p>
            <a:pPr marL="0" indent="0" algn="just">
              <a:buNone/>
            </a:pPr>
            <a:r>
              <a:rPr lang="el-GR"/>
              <a:t>Περιεχόμενο : Επεξηγήσεις και καλή χρήση υποστηρικτικού υλικού.</a:t>
            </a:r>
          </a:p>
          <a:p>
            <a:pPr marL="0" indent="0" algn="just">
              <a:buNone/>
            </a:pPr>
            <a:r>
              <a:rPr lang="el-GR"/>
              <a:t>Οργάνωση : Καθαρή και εύκολη στην παρακολούθηση.</a:t>
            </a:r>
          </a:p>
          <a:p>
            <a:pPr marL="0" indent="0" algn="just">
              <a:buNone/>
            </a:pPr>
            <a:r>
              <a:rPr lang="el-GR"/>
              <a:t>Τρόπος ομιλίας : σωστή ταχύτητα, ένταση, καθαρότητα.</a:t>
            </a:r>
          </a:p>
          <a:p>
            <a:pPr marL="0" indent="0" algn="just">
              <a:buNone/>
            </a:pPr>
            <a:r>
              <a:rPr lang="el-GR"/>
              <a:t>Τρόπος παρουσίασης : Κατάλληλες κινήσεις, επαφή με τα μάτια.</a:t>
            </a:r>
          </a:p>
          <a:p>
            <a:pPr marL="0" indent="0" algn="just">
              <a:buNone/>
            </a:pPr>
            <a:r>
              <a:rPr lang="el-GR"/>
              <a:t>Αλληλεπίδραση : Ποιότητα ανταπόκρισης στις ερωτήσεις ή άλλες παρεμβάσεις.</a:t>
            </a:r>
          </a:p>
          <a:p>
            <a:pPr marL="0" indent="0">
              <a:buNone/>
            </a:pPr>
            <a:endParaRPr lang="el-GR"/>
          </a:p>
          <a:p>
            <a:endParaRPr lang="el-GR"/>
          </a:p>
        </p:txBody>
      </p:sp>
    </p:spTree>
    <p:extLst>
      <p:ext uri="{BB962C8B-B14F-4D97-AF65-F5344CB8AC3E}">
        <p14:creationId xmlns:p14="http://schemas.microsoft.com/office/powerpoint/2010/main" val="601026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76443" y="295964"/>
            <a:ext cx="9404723" cy="1400530"/>
          </a:xfrm>
        </p:spPr>
        <p:txBody>
          <a:bodyPr/>
          <a:lstStyle/>
          <a:p>
            <a:pPr algn="ctr"/>
            <a:r>
              <a:rPr lang="el-GR" sz="2400"/>
              <a:t>Διδασκαλία από τον φοιτητή της πρώτης Μικροενότητας (πρώτη προσπάθεια</a:t>
            </a:r>
            <a:r>
              <a:rPr lang="el-GR" sz="2400"/>
              <a:t>) </a:t>
            </a:r>
            <a:r>
              <a:rPr lang="el-GR" sz="2400" smtClean="0"/>
              <a:t>Μαγνητοσκόπηση </a:t>
            </a:r>
            <a:r>
              <a:rPr lang="el-GR" sz="2400"/>
              <a:t>και Επανατροφοδότηση. </a:t>
            </a:r>
          </a:p>
        </p:txBody>
      </p:sp>
      <p:sp>
        <p:nvSpPr>
          <p:cNvPr id="3" name="Θέση περιεχομένου 2"/>
          <p:cNvSpPr>
            <a:spLocks noGrp="1"/>
          </p:cNvSpPr>
          <p:nvPr>
            <p:ph idx="1"/>
          </p:nvPr>
        </p:nvSpPr>
        <p:spPr>
          <a:xfrm>
            <a:off x="235132" y="1428206"/>
            <a:ext cx="9814722" cy="4820193"/>
          </a:xfrm>
        </p:spPr>
        <p:txBody>
          <a:bodyPr>
            <a:normAutofit fontScale="92500" lnSpcReduction="10000"/>
          </a:bodyPr>
          <a:lstStyle/>
          <a:p>
            <a:pPr algn="just"/>
            <a:r>
              <a:rPr lang="el-GR"/>
              <a:t>Εννοείται ότι ο διδάσκων φοιτητής πρέπει να προσαρμόσει την διδασκαλία του στο </a:t>
            </a:r>
            <a:r>
              <a:rPr lang="el-GR"/>
              <a:t>γνωστικό </a:t>
            </a:r>
            <a:r>
              <a:rPr lang="el-GR" smtClean="0"/>
              <a:t>επίπεδο και </a:t>
            </a:r>
            <a:r>
              <a:rPr lang="el-GR"/>
              <a:t>στις άλλες προϋποθέσεις μάθησης των πραγματικών μαθητών του, δηλαδή των συμφοιτητών και </a:t>
            </a:r>
            <a:r>
              <a:rPr lang="el-GR"/>
              <a:t>των </a:t>
            </a:r>
            <a:r>
              <a:rPr lang="el-GR" smtClean="0"/>
              <a:t>εποπτών</a:t>
            </a:r>
            <a:r>
              <a:rPr lang="el-GR"/>
              <a:t>. </a:t>
            </a:r>
            <a:endParaRPr lang="el-GR" smtClean="0"/>
          </a:p>
          <a:p>
            <a:pPr algn="just"/>
            <a:r>
              <a:rPr lang="el-GR"/>
              <a:t>Η επανατροφοδότηση την οποία αποκτά κατ’ αυτόν τον τρόπο πληροφορεί </a:t>
            </a:r>
            <a:r>
              <a:rPr lang="el-GR"/>
              <a:t>τον </a:t>
            </a:r>
            <a:r>
              <a:rPr lang="el-GR" smtClean="0"/>
              <a:t>ασκούμενο </a:t>
            </a:r>
            <a:r>
              <a:rPr lang="el-GR"/>
              <a:t>για τον βαθμό προσέγγισης της τελικής (επιθυμητής) συμπεριφοράς</a:t>
            </a:r>
            <a:r>
              <a:rPr lang="el-GR"/>
              <a:t>. </a:t>
            </a:r>
            <a:endParaRPr lang="el-GR" smtClean="0"/>
          </a:p>
          <a:p>
            <a:pPr algn="just"/>
            <a:r>
              <a:rPr lang="el-GR" smtClean="0"/>
              <a:t>Το </a:t>
            </a:r>
            <a:r>
              <a:rPr lang="el-GR"/>
              <a:t>πλεονέκτημα </a:t>
            </a:r>
            <a:r>
              <a:rPr lang="el-GR"/>
              <a:t>της </a:t>
            </a:r>
            <a:r>
              <a:rPr lang="el-GR" smtClean="0"/>
              <a:t>μικροδιδασκαλίας </a:t>
            </a:r>
            <a:r>
              <a:rPr lang="el-GR"/>
              <a:t>είναι εν προκειμένω η εγκυρότητα των πληροφοριών και </a:t>
            </a:r>
            <a:r>
              <a:rPr lang="el-GR"/>
              <a:t>των </a:t>
            </a:r>
            <a:r>
              <a:rPr lang="el-GR" smtClean="0"/>
              <a:t>δεδομένων</a:t>
            </a:r>
            <a:endParaRPr lang="el-GR"/>
          </a:p>
          <a:p>
            <a:pPr algn="just"/>
            <a:r>
              <a:rPr lang="el-GR"/>
              <a:t>Κατά την φάση αυτή και στα πλαίσια της </a:t>
            </a:r>
            <a:r>
              <a:rPr lang="el-GR"/>
              <a:t>επανατροφοδοτικής </a:t>
            </a:r>
            <a:r>
              <a:rPr lang="el-GR" smtClean="0"/>
              <a:t>συζήτησης </a:t>
            </a:r>
            <a:r>
              <a:rPr lang="el-GR"/>
              <a:t>η ομάδα αναζητεί εναλλακτικές λύσεις για την δεύτερη προσπάθεια, ενώ ο ασκούμενος έχει την ευκαιρία να συζητήσει αυτές τις προτάσεις και να υιοθετήσει εκείνες τις λύσεις, τις οποίες θεωρεί ως </a:t>
            </a:r>
            <a:r>
              <a:rPr lang="el-GR"/>
              <a:t>τις </a:t>
            </a:r>
            <a:r>
              <a:rPr lang="el-GR" smtClean="0"/>
              <a:t>θετικότερες</a:t>
            </a:r>
          </a:p>
          <a:p>
            <a:pPr algn="just"/>
            <a:r>
              <a:rPr lang="el-GR"/>
              <a:t>ο κυριότερος ρόλος της επανατροφοδότησης </a:t>
            </a:r>
            <a:r>
              <a:rPr lang="el-GR"/>
              <a:t>είναι </a:t>
            </a:r>
            <a:r>
              <a:rPr lang="el-GR" smtClean="0"/>
              <a:t>ενισχυτικός</a:t>
            </a:r>
            <a:r>
              <a:rPr lang="el-GR"/>
              <a:t>. </a:t>
            </a:r>
            <a:endParaRPr lang="el-GR" smtClean="0"/>
          </a:p>
          <a:p>
            <a:pPr algn="just"/>
            <a:r>
              <a:rPr lang="el-GR"/>
              <a:t>Τα διάφορα μοντέλα χρησιμοποιούν ως «μαθητές» είτε κανονικούς μαθητές, είτε συμφοιτητές, </a:t>
            </a:r>
            <a:r>
              <a:rPr lang="el-GR"/>
              <a:t>είτε </a:t>
            </a:r>
            <a:r>
              <a:rPr lang="el-GR" smtClean="0"/>
              <a:t>συνδυασμό </a:t>
            </a:r>
            <a:r>
              <a:rPr lang="el-GR"/>
              <a:t>μαθητών και φοιτητών.</a:t>
            </a:r>
            <a:endParaRPr lang="el-GR"/>
          </a:p>
        </p:txBody>
      </p:sp>
    </p:spTree>
    <p:extLst>
      <p:ext uri="{BB962C8B-B14F-4D97-AF65-F5344CB8AC3E}">
        <p14:creationId xmlns:p14="http://schemas.microsoft.com/office/powerpoint/2010/main" val="176742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76443" y="295964"/>
            <a:ext cx="9404723" cy="1400530"/>
          </a:xfrm>
        </p:spPr>
        <p:txBody>
          <a:bodyPr/>
          <a:lstStyle/>
          <a:p>
            <a:pPr algn="ctr"/>
            <a:r>
              <a:rPr lang="el-GR" sz="2400"/>
              <a:t>Εναλλακτικές Προσεγγίσεις στην υλοποίηση Μικροδιδασκαλιών </a:t>
            </a:r>
          </a:p>
        </p:txBody>
      </p:sp>
      <p:sp>
        <p:nvSpPr>
          <p:cNvPr id="3" name="Θέση περιεχομένου 2"/>
          <p:cNvSpPr>
            <a:spLocks noGrp="1"/>
          </p:cNvSpPr>
          <p:nvPr>
            <p:ph idx="1"/>
          </p:nvPr>
        </p:nvSpPr>
        <p:spPr>
          <a:xfrm>
            <a:off x="235132" y="1428206"/>
            <a:ext cx="9814722" cy="4820193"/>
          </a:xfrm>
        </p:spPr>
        <p:txBody>
          <a:bodyPr>
            <a:normAutofit/>
          </a:bodyPr>
          <a:lstStyle/>
          <a:p>
            <a:pPr algn="just"/>
            <a:r>
              <a:rPr lang="el-GR"/>
              <a:t>Ο Dr. Bob Noyd, με ορισμένες τροποποιήσεις δημιούργησε ένα δεκαπεντάλεπτο μοντέλο μικροδιδα-σκαλίας στο οποίο η αξιολόγηση γίνεται σε μικρές ομάδες των 4-5 ατόμων για 10-15 λεπτά</a:t>
            </a:r>
            <a:r>
              <a:rPr lang="el-GR"/>
              <a:t>. </a:t>
            </a:r>
            <a:endParaRPr lang="el-GR" smtClean="0"/>
          </a:p>
          <a:p>
            <a:pPr algn="just"/>
            <a:r>
              <a:rPr lang="el-GR"/>
              <a:t>Κάθε </a:t>
            </a:r>
            <a:r>
              <a:rPr lang="el-GR"/>
              <a:t>ομάδα </a:t>
            </a:r>
            <a:r>
              <a:rPr lang="el-GR" smtClean="0"/>
              <a:t>συζητά </a:t>
            </a:r>
            <a:r>
              <a:rPr lang="el-GR"/>
              <a:t>τις παρατηρήσεις της και θέτει τρεις βασικές προτεραιότητες (θετικά, αρνητικά ή ουδέτερα) που θέλει να συζητήσει με τον εκπαιδευτή. Κάθε ομάδα δίνει ανατροφοδότηση ξεκινώντας από το πρώτο σημείο, για το οποίο αφού μιλήσουν όλες οι ομάδες, συνεχίζουν με το δεύτερο και μετά με το τρίτο. Πολλές ομάδες συ-νεχίζουν στα σχόλια των προηγούμενων</a:t>
            </a:r>
            <a:r>
              <a:rPr lang="el-GR"/>
              <a:t>. </a:t>
            </a:r>
            <a:endParaRPr lang="el-GR" smtClean="0"/>
          </a:p>
          <a:p>
            <a:pPr algn="just"/>
            <a:r>
              <a:rPr lang="el-GR"/>
              <a:t>Οι πιο ενδιαφέρουσες μικροδιδασκαλίες περιλαμβάνουν διαφορετικές διδακτικές προσεγγίσεις όπως π.χ. τη Σωκρατική μέθοδο διδασκαλίας</a:t>
            </a:r>
            <a:r>
              <a:rPr lang="el-GR"/>
              <a:t>. </a:t>
            </a:r>
            <a:endParaRPr lang="el-GR" smtClean="0"/>
          </a:p>
          <a:p>
            <a:pPr algn="just"/>
            <a:r>
              <a:rPr lang="el-GR"/>
              <a:t>Επίσης υπάρχουν και κάποιες προσεγγίσεις που ζητούν εμπλουτισμό των τριών σταδίων που αναπτύχ-θηκαν παραπάνω και ιδιαίτερα του πρώτου σταδίου της προετοιμασίας και του δεύτερου σταδίου </a:t>
            </a:r>
            <a:r>
              <a:rPr lang="el-GR"/>
              <a:t>της </a:t>
            </a:r>
            <a:r>
              <a:rPr lang="el-GR" smtClean="0"/>
              <a:t>υλοποίησης</a:t>
            </a:r>
            <a:r>
              <a:rPr lang="el-GR"/>
              <a:t>.</a:t>
            </a:r>
          </a:p>
        </p:txBody>
      </p:sp>
    </p:spTree>
    <p:extLst>
      <p:ext uri="{BB962C8B-B14F-4D97-AF65-F5344CB8AC3E}">
        <p14:creationId xmlns:p14="http://schemas.microsoft.com/office/powerpoint/2010/main" val="2284431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Μικροδιδασκαλία </a:t>
            </a:r>
            <a:endParaRPr lang="el-GR"/>
          </a:p>
        </p:txBody>
      </p:sp>
      <p:sp>
        <p:nvSpPr>
          <p:cNvPr id="3" name="Θέση περιεχομένου 2"/>
          <p:cNvSpPr>
            <a:spLocks noGrp="1"/>
          </p:cNvSpPr>
          <p:nvPr>
            <p:ph idx="1"/>
          </p:nvPr>
        </p:nvSpPr>
        <p:spPr>
          <a:xfrm>
            <a:off x="1088572" y="1323704"/>
            <a:ext cx="8961282" cy="3614056"/>
          </a:xfrm>
        </p:spPr>
        <p:txBody>
          <a:bodyPr/>
          <a:lstStyle/>
          <a:p>
            <a:pPr algn="just"/>
            <a:r>
              <a:rPr lang="el-GR"/>
              <a:t>Η μικροδοδασκαλία είναι μια προσομοιωτική τεχνική με βάση την οποία μπορούμε να δημιουργήσουμε μια </a:t>
            </a:r>
            <a:r>
              <a:rPr lang="el-GR" smtClean="0"/>
              <a:t>επιθυμητή </a:t>
            </a:r>
            <a:r>
              <a:rPr lang="el-GR"/>
              <a:t>ή να μεταβάλλουμε μια ανεπιθύμητη μορφή διδακτικής συμπεριφοράς του εκπαιδευτικού. </a:t>
            </a:r>
            <a:endParaRPr lang="el-GR" smtClean="0"/>
          </a:p>
          <a:p>
            <a:pPr algn="just"/>
            <a:r>
              <a:rPr lang="el-GR" smtClean="0"/>
              <a:t>Διαδικασία μάθησης στην πράξη π.χ. διδάσκων από διδάσκοντες</a:t>
            </a:r>
          </a:p>
          <a:p>
            <a:pPr algn="just"/>
            <a:r>
              <a:rPr lang="el-GR" smtClean="0"/>
              <a:t>Προσομοίωση </a:t>
            </a:r>
          </a:p>
          <a:p>
            <a:pPr algn="just"/>
            <a:r>
              <a:rPr lang="el-GR"/>
              <a:t>"δίδαξε, κάνε ανασκόπηση, σκέψου και, ξανα-δίδαξε"</a:t>
            </a:r>
          </a:p>
        </p:txBody>
      </p:sp>
    </p:spTree>
    <p:extLst>
      <p:ext uri="{BB962C8B-B14F-4D97-AF65-F5344CB8AC3E}">
        <p14:creationId xmlns:p14="http://schemas.microsoft.com/office/powerpoint/2010/main" val="2775610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Μικροδιδασκαλία </a:t>
            </a:r>
            <a:endParaRPr lang="el-GR"/>
          </a:p>
        </p:txBody>
      </p:sp>
      <p:sp>
        <p:nvSpPr>
          <p:cNvPr id="3" name="Θέση περιεχομένου 2"/>
          <p:cNvSpPr>
            <a:spLocks noGrp="1"/>
          </p:cNvSpPr>
          <p:nvPr>
            <p:ph idx="1"/>
          </p:nvPr>
        </p:nvSpPr>
        <p:spPr>
          <a:xfrm>
            <a:off x="1088572" y="1323703"/>
            <a:ext cx="8961282" cy="5425439"/>
          </a:xfrm>
        </p:spPr>
        <p:txBody>
          <a:bodyPr/>
          <a:lstStyle/>
          <a:p>
            <a:pPr marL="0" indent="0" algn="just">
              <a:buNone/>
            </a:pPr>
            <a:r>
              <a:rPr lang="el-GR"/>
              <a:t>•	Αποτελεί πραγματική διδασκαλία.</a:t>
            </a:r>
          </a:p>
          <a:p>
            <a:pPr marL="0" indent="0" algn="just">
              <a:buNone/>
            </a:pPr>
            <a:r>
              <a:rPr lang="el-GR"/>
              <a:t>•	Δίνει έμφαση στην επίτευξη συγκεκριμένων στόχων.</a:t>
            </a:r>
          </a:p>
          <a:p>
            <a:pPr marL="0" indent="0" algn="just">
              <a:buNone/>
            </a:pPr>
            <a:r>
              <a:rPr lang="el-GR"/>
              <a:t>•	Επιτρέπει τις ελεγχόμενες, εστιασμένες στην πράξη συναντήσεις. </a:t>
            </a:r>
          </a:p>
          <a:p>
            <a:pPr marL="0" indent="0" algn="just">
              <a:buNone/>
            </a:pPr>
            <a:r>
              <a:rPr lang="el-GR"/>
              <a:t>•	Επιτρέπει την άμεση, εστιασμένη ανατροφοδότηση (από τον εκπαιδευτή και τους ομότιμους).</a:t>
            </a:r>
          </a:p>
          <a:p>
            <a:pPr marL="0" indent="0" algn="just">
              <a:buNone/>
            </a:pPr>
            <a:r>
              <a:rPr lang="el-GR"/>
              <a:t>•	Προωθεί τη σκέψη για όλους όσους συμμετέχουν στις διδακτικές προσεγγίσεις και προσφέρουν </a:t>
            </a:r>
            <a:r>
              <a:rPr lang="el-GR" smtClean="0"/>
              <a:t>εποικοδομητική </a:t>
            </a:r>
            <a:r>
              <a:rPr lang="el-GR"/>
              <a:t>ανατροφοδότηση</a:t>
            </a:r>
          </a:p>
          <a:p>
            <a:pPr marL="0" indent="0" algn="just">
              <a:buNone/>
            </a:pPr>
            <a:endParaRPr lang="el-GR"/>
          </a:p>
        </p:txBody>
      </p:sp>
    </p:spTree>
    <p:extLst>
      <p:ext uri="{BB962C8B-B14F-4D97-AF65-F5344CB8AC3E}">
        <p14:creationId xmlns:p14="http://schemas.microsoft.com/office/powerpoint/2010/main" val="269736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a:t>Τα στάδια  στη διεργασία της Μικροδιδασκαλίας </a:t>
            </a:r>
          </a:p>
        </p:txBody>
      </p:sp>
      <p:sp>
        <p:nvSpPr>
          <p:cNvPr id="3" name="Θέση περιεχομένου 2"/>
          <p:cNvSpPr>
            <a:spLocks noGrp="1"/>
          </p:cNvSpPr>
          <p:nvPr>
            <p:ph idx="1"/>
          </p:nvPr>
        </p:nvSpPr>
        <p:spPr>
          <a:xfrm>
            <a:off x="1262743" y="1853248"/>
            <a:ext cx="8961282" cy="5425439"/>
          </a:xfrm>
        </p:spPr>
        <p:txBody>
          <a:bodyPr/>
          <a:lstStyle/>
          <a:p>
            <a:pPr marL="0" indent="0" algn="just">
              <a:buNone/>
            </a:pPr>
            <a:r>
              <a:rPr lang="el-GR"/>
              <a:t>(α) Το στάδιο πριν από το εργαστήριο Μικροδιδασκαλίας</a:t>
            </a:r>
          </a:p>
          <a:p>
            <a:pPr marL="0" indent="0" algn="just">
              <a:buNone/>
            </a:pPr>
            <a:r>
              <a:rPr lang="el-GR"/>
              <a:t>Οι εκπαιδευτές σχεδιάζουν ένα δεκάλεπτο έως εικοσάλεπτο μάθημα, κατά προτίμηση σε θέμα το οποίο στην συνέχεια μπορούν να αναπτύξουν σε πλήρες μάθημα 45 λεπτών.  Οι εκπαιδευτές, μετά από σκέψη </a:t>
            </a:r>
            <a:r>
              <a:rPr lang="el-GR" smtClean="0"/>
              <a:t>ολοκληρώνουν </a:t>
            </a:r>
            <a:r>
              <a:rPr lang="el-GR"/>
              <a:t>το σχέδιο της Μικροδιδασκαλίας καταγράφοντας, ανάμεσα στα άλλα και τα εξής : </a:t>
            </a:r>
          </a:p>
          <a:p>
            <a:pPr marL="0" indent="0" algn="just">
              <a:buNone/>
            </a:pPr>
            <a:r>
              <a:rPr lang="el-GR"/>
              <a:t>	Ποιος είναι ο τύπος οργανισμού στον οποίο υλοποιείται το μάθημα. </a:t>
            </a:r>
          </a:p>
          <a:p>
            <a:pPr marL="0" indent="0" algn="just">
              <a:buNone/>
            </a:pPr>
            <a:r>
              <a:rPr lang="el-GR"/>
              <a:t>	Ποιος είναι ο τίτλος προγράμματος και συνολική του διάρκεια σε διδακτικές ώρες.</a:t>
            </a:r>
          </a:p>
          <a:p>
            <a:pPr marL="0" indent="0" algn="just">
              <a:buNone/>
            </a:pPr>
            <a:r>
              <a:rPr lang="el-GR"/>
              <a:t>	Ποιο είναι το κεφάλαιο/διδακτική ενότητα του προγράμματος - μαθήματος πάνω στο οποίο θα στηριχθεί το </a:t>
            </a:r>
            <a:r>
              <a:rPr lang="el-GR" smtClean="0"/>
              <a:t>μάθημα;</a:t>
            </a:r>
            <a:endParaRPr lang="el-GR"/>
          </a:p>
          <a:p>
            <a:pPr marL="0" indent="0" algn="just">
              <a:buNone/>
            </a:pPr>
            <a:endParaRPr lang="el-GR"/>
          </a:p>
        </p:txBody>
      </p:sp>
    </p:spTree>
    <p:extLst>
      <p:ext uri="{BB962C8B-B14F-4D97-AF65-F5344CB8AC3E}">
        <p14:creationId xmlns:p14="http://schemas.microsoft.com/office/powerpoint/2010/main" val="3188884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Παράδειγμα Μικροδιδασκαλίας </a:t>
            </a:r>
            <a:endParaRPr lang="el-GR"/>
          </a:p>
        </p:txBody>
      </p:sp>
      <p:sp>
        <p:nvSpPr>
          <p:cNvPr id="3" name="Θέση περιεχομένου 2"/>
          <p:cNvSpPr>
            <a:spLocks noGrp="1"/>
          </p:cNvSpPr>
          <p:nvPr>
            <p:ph idx="1"/>
          </p:nvPr>
        </p:nvSpPr>
        <p:spPr>
          <a:xfrm>
            <a:off x="1280159" y="1313317"/>
            <a:ext cx="9527177" cy="5425439"/>
          </a:xfrm>
        </p:spPr>
        <p:txBody>
          <a:bodyPr>
            <a:normAutofit fontScale="77500" lnSpcReduction="20000"/>
          </a:bodyPr>
          <a:lstStyle/>
          <a:p>
            <a:pPr marL="0" indent="0" algn="just">
              <a:buNone/>
            </a:pPr>
            <a:r>
              <a:rPr lang="el-GR"/>
              <a:t>Το κεφάλαιο πάνω στο οποίο θα στηριχθεί το μάθημα έχει τον τίτλο «Επιχειρηματική Βιωσιμότητα και Επιχειρηματικός Σχεδιασμός» και διαρκεί συνολικά 6 (έξι) ώρες. Στο κεφάλαιο αυτό γίνεται ανάλυση του επιχειρηματικού σχεδίου και των στοιχείων που αυτό περιλαμβάνει. Η επιλογή των στόχων της </a:t>
            </a:r>
            <a:r>
              <a:rPr lang="el-GR" smtClean="0"/>
              <a:t>επιχείρησης </a:t>
            </a:r>
            <a:r>
              <a:rPr lang="el-GR"/>
              <a:t>και η απεικόνισή τους στο επιχειρηματικό σχέδιο είναι το επόμενο θέμα αυτής της ενότητας. Αμέσως </a:t>
            </a:r>
            <a:r>
              <a:rPr lang="el-GR" smtClean="0"/>
              <a:t>μετά</a:t>
            </a:r>
            <a:r>
              <a:rPr lang="el-GR"/>
              <a:t>, αναφέρονται οι μορφές και η διάρθρωση του επιχειρηματικού σχεδίου, όπως και η ανάλυση των επιμέ-ρους τμημάτων του. Τέλος, δίνεται η σύνδεση της επιχειρηματικής βιωσιμότητας με το επιχειρηματικό σχέδιο.</a:t>
            </a:r>
          </a:p>
          <a:p>
            <a:pPr marL="0" indent="0" algn="just">
              <a:buNone/>
            </a:pPr>
            <a:r>
              <a:rPr lang="el-GR"/>
              <a:t>Το συγκεκριμένο κεφάλαιο - διδακτική ενότητα ενός προγράμματος εκπαίδευσης εκπαιδευτών που υλο-ποιείται στα πλαίσια του Κέντρου Επαγγελματικής Κατάρτισης του Εθνικού και Καποδιστριακού </a:t>
            </a:r>
            <a:r>
              <a:rPr lang="el-GR" smtClean="0"/>
              <a:t>Πανεπιστημίου </a:t>
            </a:r>
            <a:r>
              <a:rPr lang="el-GR"/>
              <a:t>Αθηνών. Το ΚΕΚ του Πανεπιστημίου Αθηνών έχει πιστοποιηθεί από το ΕΚΕΠΙΣ και από το 1998 υλοποιεί δράσεις «συνεχιζόμενης κατάρτισης». Οι δράσεις αυτές καλύπτουν μια σειρά επιμορφωτικών προγραμμάτων που υλοποιούνται τόσο με τις συμβατικές μεθόδους διδασκαλίας στην τάξη, όσο και με την μεθοδολογία της Εξ Αποστάσεως Εκπαίδευσης με την χρήση νέων Τεχνολογιών (e-Learning). Το συγκεκριμένο πρόγραμμα «Εκπαίδευσης Εκπαιδευτών», έχει τον τίτλο «Εκπαίδευση Εκπαιδευτών στην Ανάπτυξη </a:t>
            </a:r>
            <a:r>
              <a:rPr lang="el-GR" smtClean="0"/>
              <a:t>Επιχειρηματικότητας</a:t>
            </a:r>
            <a:r>
              <a:rPr lang="el-GR"/>
              <a:t>», είναι διάρκειας εκατό (100) ωρών,  και έχει ως βασικό στόχο την εκπαίδευση μελών ΔΕΠ, και ΣΕΠ του ΚΕΚ σε θέματα «Επιχειρηματικότητας» έτσι ώστε να μπορούν να συμμετάσχουν ως εκπαιδευτές στην υ-λοποίηση των εξής  προγραμμάτων του ΚΕΚ :</a:t>
            </a:r>
          </a:p>
          <a:p>
            <a:pPr marL="0" indent="0" algn="just">
              <a:buNone/>
            </a:pPr>
            <a:r>
              <a:rPr lang="el-GR"/>
              <a:t>1.	Ανάπτυξη Γυναικείας Επιχειρηματικότητας (πρόγραμμα 200 ωρών).</a:t>
            </a:r>
          </a:p>
          <a:p>
            <a:pPr marL="0" indent="0" algn="just">
              <a:buNone/>
            </a:pPr>
            <a:r>
              <a:rPr lang="el-GR"/>
              <a:t>2.	Κατάρτιση Επιχειρηματικού Σχεδίου (40 ώρες).</a:t>
            </a:r>
          </a:p>
          <a:p>
            <a:pPr marL="0" indent="0" algn="just">
              <a:buNone/>
            </a:pPr>
            <a:r>
              <a:rPr lang="el-GR"/>
              <a:t>3.	Επιχειρηματικότητα στην  Δωδεκάνησο στα πλαίσια του Προγράμματος Equal (100 ώρες).</a:t>
            </a:r>
          </a:p>
          <a:p>
            <a:pPr marL="0" indent="0" algn="just">
              <a:buNone/>
            </a:pPr>
            <a:r>
              <a:rPr lang="el-GR"/>
              <a:t>4.	Εκπαίδευση Καθηγητών Δευτεροβάθμιας Εκπαίδευσης και ΤΕΕ στην Διδακτική της Επιχειρηματικότητας.</a:t>
            </a:r>
          </a:p>
        </p:txBody>
      </p:sp>
    </p:spTree>
    <p:extLst>
      <p:ext uri="{BB962C8B-B14F-4D97-AF65-F5344CB8AC3E}">
        <p14:creationId xmlns:p14="http://schemas.microsoft.com/office/powerpoint/2010/main" val="2269126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0614" y="0"/>
            <a:ext cx="9404723" cy="1400530"/>
          </a:xfrm>
        </p:spPr>
        <p:txBody>
          <a:bodyPr/>
          <a:lstStyle/>
          <a:p>
            <a:pPr algn="ctr"/>
            <a:r>
              <a:rPr lang="el-GR"/>
              <a:t>	</a:t>
            </a:r>
            <a:r>
              <a:rPr lang="el-GR" sz="2000"/>
              <a:t>Σε ποιους απευθύνεται αυτό το πρόγραμμα; (συνοπτική περιγραφή των χαρακτηριστικών του </a:t>
            </a:r>
            <a:r>
              <a:rPr lang="el-GR" sz="2000" smtClean="0"/>
              <a:t>πληθυσμού </a:t>
            </a:r>
            <a:r>
              <a:rPr lang="el-GR" sz="2000"/>
              <a:t>- στόχου).</a:t>
            </a:r>
            <a:endParaRPr lang="el-GR"/>
          </a:p>
        </p:txBody>
      </p:sp>
      <p:sp>
        <p:nvSpPr>
          <p:cNvPr id="3" name="Θέση περιεχομένου 2"/>
          <p:cNvSpPr>
            <a:spLocks noGrp="1"/>
          </p:cNvSpPr>
          <p:nvPr>
            <p:ph idx="1"/>
          </p:nvPr>
        </p:nvSpPr>
        <p:spPr>
          <a:xfrm>
            <a:off x="1280159" y="1313317"/>
            <a:ext cx="9527177" cy="5425439"/>
          </a:xfrm>
        </p:spPr>
        <p:txBody>
          <a:bodyPr>
            <a:normAutofit fontScale="85000" lnSpcReduction="10000"/>
          </a:bodyPr>
          <a:lstStyle/>
          <a:p>
            <a:pPr marL="0" indent="0" algn="just">
              <a:buNone/>
            </a:pPr>
            <a:r>
              <a:rPr lang="el-GR"/>
              <a:t>Όπως αναφέρθηκε προηγουμένως το συγκεκριμένο πρόγραμμα έχει ως βασικό στόχο την εκπαίδευση μελών ΔΕΠ, και ΣΕΠ του ΚΕΚ σε θέματα «Επιχειρηματικότητας» έτσι ώστε να μπορούν να συμμετάσχουν ως εκπαιδευτές στην υλοποίηση προγραμμάτων του ΚΕΚ. Τα βασικά χαρακτηριστικά αυτού του πληθυσμού στόχου μπορούν να αποτυπωθούν στα κάτωθι χαρακτηριστικά :</a:t>
            </a:r>
          </a:p>
          <a:p>
            <a:pPr marL="0" indent="0" algn="just">
              <a:buNone/>
            </a:pPr>
            <a:r>
              <a:rPr lang="el-GR"/>
              <a:t>- Το γνωστικό αντικείμενο των μελών ΔΕΠ, ΣΕΠ είναι τα Οικονομικά, η Διοίκηση Επιχειρήσεων και η </a:t>
            </a:r>
            <a:r>
              <a:rPr lang="el-GR" smtClean="0"/>
              <a:t>Διδακτική </a:t>
            </a:r>
            <a:r>
              <a:rPr lang="el-GR"/>
              <a:t>των Οικονομικών.</a:t>
            </a:r>
          </a:p>
          <a:p>
            <a:pPr algn="just">
              <a:buFontTx/>
              <a:buChar char="-"/>
            </a:pPr>
            <a:r>
              <a:rPr lang="el-GR" smtClean="0"/>
              <a:t>Έχουν </a:t>
            </a:r>
            <a:r>
              <a:rPr lang="el-GR"/>
              <a:t>σημαντική Εμπειρία, πάνω από 1000 ώρες εκπαίδευσης, σε προγράμματα εκπαίδευσης ενηλίκων </a:t>
            </a:r>
            <a:r>
              <a:rPr lang="el-GR" smtClean="0"/>
              <a:t>ιδιαίτερα </a:t>
            </a:r>
            <a:r>
              <a:rPr lang="el-GR"/>
              <a:t>στα ανωτέρω θεματικά αντικείμενα </a:t>
            </a:r>
            <a:endParaRPr lang="el-GR" smtClean="0"/>
          </a:p>
          <a:p>
            <a:pPr marL="0" indent="0" algn="just">
              <a:buNone/>
            </a:pPr>
            <a:r>
              <a:rPr lang="el-GR"/>
              <a:t>- Έχουν επιλεγεί να συμβάλλουν στην υλοποίηση εκπαιδευτικών προγραμμάτων του ΕΠΕΑΕΚ ΙΙ, της ΓΕΓΕΤ, κ.α, που έχουν ως κύριο στόχο την ενθάρρυνση της επιχειρηματικότητας σε διάφορες περιοχές της Ελλάδος και σε διάφορες ομάδες πληθυσμού με βασικό άξονα την εκπαίδευση.</a:t>
            </a:r>
          </a:p>
          <a:p>
            <a:pPr marL="0" indent="0" algn="just">
              <a:buNone/>
            </a:pPr>
            <a:r>
              <a:rPr lang="el-GR" smtClean="0"/>
              <a:t>-Δεν </a:t>
            </a:r>
            <a:r>
              <a:rPr lang="el-GR"/>
              <a:t>θα πρέπει να παραβλέψουμε το γεγονός ότι οι περισσότεροι εκ των συμμετεχόντων εργάζονται και έχουν εξαιρετικά περιορισμένο χρόνο και «άφθονες» οικογενειακές υποχρεώσεις, συνεπώς στα πλαίσια της εκπαιδευτικής διαδικασίας θα πρέπει να είμαστε ιδιαίτερα προσεκτικοί στον τρόπο με τον οποίο θα εκλάβουμε κάποιες γνώσεις της διδακτικής ενότητας ως δεδομένες. Ο εκπαιδευόμενος - εκπαιδευτής έχει την ανάγκη να συμμετάσχει στην δράση, να αντλήσει νέες διδακτικές τεχνικές και όχι να νοιώσει «αδιάβαστος» ή να νοιώθει ότι αναμασά πράγματα που ήδη γνωρίζει.</a:t>
            </a:r>
          </a:p>
          <a:p>
            <a:pPr algn="just">
              <a:buFontTx/>
              <a:buChar char="-"/>
            </a:pPr>
            <a:endParaRPr lang="el-GR"/>
          </a:p>
          <a:p>
            <a:pPr marL="0" indent="0" algn="just">
              <a:buNone/>
            </a:pPr>
            <a:endParaRPr lang="el-GR"/>
          </a:p>
        </p:txBody>
      </p:sp>
    </p:spTree>
    <p:extLst>
      <p:ext uri="{BB962C8B-B14F-4D97-AF65-F5344CB8AC3E}">
        <p14:creationId xmlns:p14="http://schemas.microsoft.com/office/powerpoint/2010/main" val="3753744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0614" y="0"/>
            <a:ext cx="9404723" cy="1400530"/>
          </a:xfrm>
        </p:spPr>
        <p:txBody>
          <a:bodyPr/>
          <a:lstStyle/>
          <a:p>
            <a:pPr algn="ctr"/>
            <a:r>
              <a:rPr lang="el-GR"/>
              <a:t>	</a:t>
            </a:r>
            <a:r>
              <a:rPr lang="el-GR" sz="2000" smtClean="0"/>
              <a:t>Παράδειγμα Μικροδιδασκαλίας </a:t>
            </a:r>
            <a:endParaRPr lang="el-GR"/>
          </a:p>
        </p:txBody>
      </p:sp>
      <p:sp>
        <p:nvSpPr>
          <p:cNvPr id="3" name="Θέση περιεχομένου 2"/>
          <p:cNvSpPr>
            <a:spLocks noGrp="1"/>
          </p:cNvSpPr>
          <p:nvPr>
            <p:ph idx="1"/>
          </p:nvPr>
        </p:nvSpPr>
        <p:spPr>
          <a:xfrm>
            <a:off x="1280159" y="1313317"/>
            <a:ext cx="9527177" cy="5425439"/>
          </a:xfrm>
        </p:spPr>
        <p:txBody>
          <a:bodyPr>
            <a:normAutofit fontScale="55000" lnSpcReduction="20000"/>
          </a:bodyPr>
          <a:lstStyle/>
          <a:p>
            <a:pPr algn="just">
              <a:buFontTx/>
              <a:buChar char="-"/>
            </a:pPr>
            <a:r>
              <a:rPr lang="el-GR" smtClean="0"/>
              <a:t>Τίτλος </a:t>
            </a:r>
            <a:r>
              <a:rPr lang="el-GR"/>
              <a:t>Μικροδιδασκαλίας: Η Ενδεδειγμένη Διάρθρωση του Επιχειρηματικού Σχεδίου </a:t>
            </a:r>
          </a:p>
          <a:p>
            <a:pPr algn="just">
              <a:buFontTx/>
              <a:buChar char="-"/>
            </a:pPr>
            <a:r>
              <a:rPr lang="el-GR" smtClean="0"/>
              <a:t>Εκπαιδευτικοί </a:t>
            </a:r>
            <a:r>
              <a:rPr lang="el-GR"/>
              <a:t>στόχοι Μικροδιδασκαλιας :</a:t>
            </a:r>
          </a:p>
          <a:p>
            <a:pPr algn="just">
              <a:buFontTx/>
              <a:buChar char="-"/>
            </a:pPr>
            <a:r>
              <a:rPr lang="el-GR"/>
              <a:t>Γνώσεις :</a:t>
            </a:r>
          </a:p>
          <a:p>
            <a:pPr algn="just">
              <a:buFontTx/>
              <a:buChar char="-"/>
            </a:pPr>
            <a:r>
              <a:rPr lang="el-GR"/>
              <a:t>Στόχοι της μικροδιδασκαλίας  στο επίπεδο των γνώσεων είναι να :</a:t>
            </a:r>
          </a:p>
          <a:p>
            <a:pPr algn="just">
              <a:buFontTx/>
              <a:buChar char="-"/>
            </a:pPr>
            <a:r>
              <a:rPr lang="el-GR"/>
              <a:t>	Κατανοηθούν τα ιδιαίτερα χαρακτηριστικά  γνωρίσματα που πρέπει να έχει το επιχειρηματικό σχέδιο που φτιάχνει ένας επιχειρηματίας στα πρώτα στάδια της επιχείρησης του.</a:t>
            </a:r>
          </a:p>
          <a:p>
            <a:pPr algn="just">
              <a:buFontTx/>
              <a:buChar char="-"/>
            </a:pPr>
            <a:r>
              <a:rPr lang="el-GR"/>
              <a:t>	Κατηγοριοποιούν οι εκπαιδευόμενοι τα στάδια συγγραφής και ανάπτυξης του επιχειρηματικού σχεδίου. </a:t>
            </a:r>
          </a:p>
          <a:p>
            <a:pPr algn="just">
              <a:buFontTx/>
              <a:buChar char="-"/>
            </a:pPr>
            <a:r>
              <a:rPr lang="el-GR"/>
              <a:t>	Γνωρίζουν τα στοιχεία, τα δεδομένα και τις έννοιες που απαιτούνται για την δημιουργία </a:t>
            </a:r>
            <a:r>
              <a:rPr lang="el-GR"/>
              <a:t>ενός </a:t>
            </a:r>
            <a:r>
              <a:rPr lang="el-GR" smtClean="0"/>
              <a:t>επιχειρηματικού </a:t>
            </a:r>
            <a:r>
              <a:rPr lang="el-GR"/>
              <a:t>σχεδίου.</a:t>
            </a:r>
          </a:p>
          <a:p>
            <a:pPr algn="just">
              <a:buFontTx/>
              <a:buChar char="-"/>
            </a:pPr>
            <a:r>
              <a:rPr lang="el-GR"/>
              <a:t>Δεξιότητες :</a:t>
            </a:r>
          </a:p>
          <a:p>
            <a:pPr algn="just">
              <a:buFontTx/>
              <a:buChar char="-"/>
            </a:pPr>
            <a:r>
              <a:rPr lang="el-GR"/>
              <a:t>Στόχοι της μικροδιδασκαλίας  είναι να αποκτήσουν οι εκπαιδευτές μέσα από πρακτικές ασκήσεις και δράσεις τις ακόλουθες δεξιότητες :</a:t>
            </a:r>
          </a:p>
          <a:p>
            <a:pPr algn="just">
              <a:buFontTx/>
              <a:buChar char="-"/>
            </a:pPr>
            <a:r>
              <a:rPr lang="el-GR"/>
              <a:t>	Να ελέγχουν εάν κάποιο επιχειρηματικό σχέδιο έχει όλα τα περιεχόμενα που απαιτούνται.</a:t>
            </a:r>
          </a:p>
          <a:p>
            <a:pPr algn="just">
              <a:buFontTx/>
              <a:buChar char="-"/>
            </a:pPr>
            <a:r>
              <a:rPr lang="el-GR"/>
              <a:t>	Να διορθώνουν λάθη μεθοδολογίας στην ανάπτυξη και δημιουργία ενός επιχειρηματικού σχεδίου.</a:t>
            </a:r>
          </a:p>
          <a:p>
            <a:pPr algn="just">
              <a:buFontTx/>
              <a:buChar char="-"/>
            </a:pPr>
            <a:r>
              <a:rPr lang="el-GR"/>
              <a:t>	Να σχεδιάζουν οδηγίες και προδιαγραφές για την δημιουργία επιχειρηματικών σχεδίων.</a:t>
            </a:r>
          </a:p>
          <a:p>
            <a:pPr algn="just">
              <a:buFontTx/>
              <a:buChar char="-"/>
            </a:pPr>
            <a:r>
              <a:rPr lang="el-GR"/>
              <a:t>	Να οργανώνουν οδηγούς σπουδών για δυνητικούς καταρτιζόμενους που θα παρακολουθήσουν </a:t>
            </a:r>
            <a:r>
              <a:rPr lang="el-GR"/>
              <a:t>ένα </a:t>
            </a:r>
            <a:r>
              <a:rPr lang="el-GR" smtClean="0"/>
              <a:t>πρόγραμμα </a:t>
            </a:r>
            <a:r>
              <a:rPr lang="el-GR"/>
              <a:t>εκπαίδευσης στον επιχειρηματικό σχεδιασμό.</a:t>
            </a:r>
          </a:p>
          <a:p>
            <a:pPr algn="just">
              <a:buFontTx/>
              <a:buChar char="-"/>
            </a:pPr>
            <a:r>
              <a:rPr lang="el-GR"/>
              <a:t>Στάσεις :</a:t>
            </a:r>
          </a:p>
          <a:p>
            <a:pPr algn="just">
              <a:buFontTx/>
              <a:buChar char="-"/>
            </a:pPr>
            <a:r>
              <a:rPr lang="el-GR"/>
              <a:t>Στόχοι  της μικροδιδασκαλίας στο επίπεδο των στάσεων ήταν να :</a:t>
            </a:r>
          </a:p>
          <a:p>
            <a:pPr algn="just">
              <a:buFontTx/>
              <a:buChar char="-"/>
            </a:pPr>
            <a:r>
              <a:rPr lang="el-GR"/>
              <a:t>	Υποκινηθούν οι διδασκομένων στην αυτόβουλη χρησιμοποίηση της μεθοδολογίας οργάνωσης </a:t>
            </a:r>
            <a:r>
              <a:rPr lang="el-GR"/>
              <a:t>και </a:t>
            </a:r>
            <a:r>
              <a:rPr lang="el-GR" smtClean="0"/>
              <a:t>ανάπτυξης </a:t>
            </a:r>
            <a:r>
              <a:rPr lang="el-GR"/>
              <a:t>επιχειρηματικού σχεδίου όταν πρόκειται να διδάξουν επιχειρηματικότητα.</a:t>
            </a:r>
          </a:p>
          <a:p>
            <a:pPr algn="just">
              <a:buFontTx/>
              <a:buChar char="-"/>
            </a:pPr>
            <a:r>
              <a:rPr lang="el-GR"/>
              <a:t>	Αποδεχτούν την σημασία του επιχειρηματικού σχεδίου στην ανάπτυξη επιχειρηματικότητας.</a:t>
            </a:r>
          </a:p>
          <a:p>
            <a:pPr algn="just">
              <a:buFontTx/>
              <a:buChar char="-"/>
            </a:pPr>
            <a:r>
              <a:rPr lang="el-GR"/>
              <a:t>	Αποδεχτούν την σημασία διδασκαλίας επιχειρηματικού σχεδιασμού σε ένα </a:t>
            </a:r>
            <a:r>
              <a:rPr lang="el-GR"/>
              <a:t>πρόγραμμα </a:t>
            </a:r>
            <a:r>
              <a:rPr lang="el-GR" smtClean="0"/>
              <a:t>επιχειρηματικότητας</a:t>
            </a:r>
            <a:r>
              <a:rPr lang="el-GR"/>
              <a:t>.</a:t>
            </a:r>
          </a:p>
          <a:p>
            <a:pPr algn="just">
              <a:buFontTx/>
              <a:buChar char="-"/>
            </a:pPr>
            <a:endParaRPr lang="el-GR"/>
          </a:p>
          <a:p>
            <a:pPr marL="0" indent="0" algn="just">
              <a:buNone/>
            </a:pPr>
            <a:endParaRPr lang="el-GR"/>
          </a:p>
        </p:txBody>
      </p:sp>
    </p:spTree>
    <p:extLst>
      <p:ext uri="{BB962C8B-B14F-4D97-AF65-F5344CB8AC3E}">
        <p14:creationId xmlns:p14="http://schemas.microsoft.com/office/powerpoint/2010/main" val="3463023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0614" y="0"/>
            <a:ext cx="9404723" cy="1400530"/>
          </a:xfrm>
        </p:spPr>
        <p:txBody>
          <a:bodyPr/>
          <a:lstStyle/>
          <a:p>
            <a:pPr algn="ctr"/>
            <a:r>
              <a:rPr lang="el-GR"/>
              <a:t>	</a:t>
            </a:r>
            <a:r>
              <a:rPr lang="el-GR" sz="2000" smtClean="0"/>
              <a:t>Παράδειγμα Μικροδιδασκαλίας </a:t>
            </a:r>
            <a:endParaRPr lang="el-GR"/>
          </a:p>
        </p:txBody>
      </p:sp>
      <p:sp>
        <p:nvSpPr>
          <p:cNvPr id="3" name="Θέση περιεχομένου 2"/>
          <p:cNvSpPr>
            <a:spLocks noGrp="1"/>
          </p:cNvSpPr>
          <p:nvPr>
            <p:ph idx="1"/>
          </p:nvPr>
        </p:nvSpPr>
        <p:spPr>
          <a:xfrm>
            <a:off x="1280159" y="1313317"/>
            <a:ext cx="9527177" cy="5425439"/>
          </a:xfrm>
        </p:spPr>
        <p:txBody>
          <a:bodyPr>
            <a:normAutofit/>
          </a:bodyPr>
          <a:lstStyle/>
          <a:p>
            <a:pPr marL="0" indent="0" algn="just">
              <a:buNone/>
            </a:pPr>
            <a:endParaRPr lang="el-GR"/>
          </a:p>
          <a:p>
            <a:pPr marL="0" indent="0" algn="just">
              <a:buNone/>
            </a:pPr>
            <a:endParaRPr lang="el-GR"/>
          </a:p>
        </p:txBody>
      </p:sp>
      <p:graphicFrame>
        <p:nvGraphicFramePr>
          <p:cNvPr id="4" name="Πίνακας 3"/>
          <p:cNvGraphicFramePr>
            <a:graphicFrameLocks noGrp="1"/>
          </p:cNvGraphicFramePr>
          <p:nvPr>
            <p:extLst>
              <p:ext uri="{D42A27DB-BD31-4B8C-83A1-F6EECF244321}">
                <p14:modId xmlns:p14="http://schemas.microsoft.com/office/powerpoint/2010/main" val="3765862540"/>
              </p:ext>
            </p:extLst>
          </p:nvPr>
        </p:nvGraphicFramePr>
        <p:xfrm>
          <a:off x="2862188" y="1770517"/>
          <a:ext cx="6681470" cy="3442589"/>
        </p:xfrm>
        <a:graphic>
          <a:graphicData uri="http://schemas.openxmlformats.org/drawingml/2006/table">
            <a:tbl>
              <a:tblPr>
                <a:tableStyleId>{5C22544A-7EE6-4342-B048-85BDC9FD1C3A}</a:tableStyleId>
              </a:tblPr>
              <a:tblGrid>
                <a:gridCol w="1506220">
                  <a:extLst>
                    <a:ext uri="{9D8B030D-6E8A-4147-A177-3AD203B41FA5}">
                      <a16:colId xmlns:a16="http://schemas.microsoft.com/office/drawing/2014/main" val="2615207476"/>
                    </a:ext>
                  </a:extLst>
                </a:gridCol>
                <a:gridCol w="1517650">
                  <a:extLst>
                    <a:ext uri="{9D8B030D-6E8A-4147-A177-3AD203B41FA5}">
                      <a16:colId xmlns:a16="http://schemas.microsoft.com/office/drawing/2014/main" val="324150672"/>
                    </a:ext>
                  </a:extLst>
                </a:gridCol>
                <a:gridCol w="1903730">
                  <a:extLst>
                    <a:ext uri="{9D8B030D-6E8A-4147-A177-3AD203B41FA5}">
                      <a16:colId xmlns:a16="http://schemas.microsoft.com/office/drawing/2014/main" val="241361835"/>
                    </a:ext>
                  </a:extLst>
                </a:gridCol>
                <a:gridCol w="1753870">
                  <a:extLst>
                    <a:ext uri="{9D8B030D-6E8A-4147-A177-3AD203B41FA5}">
                      <a16:colId xmlns:a16="http://schemas.microsoft.com/office/drawing/2014/main" val="1110341084"/>
                    </a:ext>
                  </a:extLst>
                </a:gridCol>
              </a:tblGrid>
              <a:tr h="498475">
                <a:tc>
                  <a:txBody>
                    <a:bodyPr/>
                    <a:lstStyle/>
                    <a:p>
                      <a:pPr algn="just">
                        <a:lnSpc>
                          <a:spcPts val="1800"/>
                        </a:lnSpc>
                        <a:spcAft>
                          <a:spcPts val="0"/>
                        </a:spcAft>
                      </a:pPr>
                      <a:r>
                        <a:rPr lang="el-GR" sz="1000">
                          <a:effectLst/>
                        </a:rPr>
                        <a:t>Θέματα (Υποενότητες)</a:t>
                      </a:r>
                      <a:endParaRPr lang="el-G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ts val="1800"/>
                        </a:lnSpc>
                        <a:spcAft>
                          <a:spcPts val="0"/>
                        </a:spcAft>
                      </a:pPr>
                      <a:r>
                        <a:rPr lang="el-GR" sz="1000">
                          <a:effectLst/>
                        </a:rPr>
                        <a:t>Διάρκεια κάθε θέματος (σε λεπτά)</a:t>
                      </a:r>
                      <a:endParaRPr lang="el-G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ts val="1800"/>
                        </a:lnSpc>
                        <a:spcAft>
                          <a:spcPts val="0"/>
                        </a:spcAft>
                      </a:pPr>
                      <a:r>
                        <a:rPr lang="el-GR" sz="1000">
                          <a:effectLst/>
                        </a:rPr>
                        <a:t>Εκπαιδευτικές Τεχνικές για κά-θε θέμα</a:t>
                      </a:r>
                      <a:endParaRPr lang="el-G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ts val="1800"/>
                        </a:lnSpc>
                        <a:spcAft>
                          <a:spcPts val="0"/>
                        </a:spcAft>
                      </a:pPr>
                      <a:r>
                        <a:rPr lang="el-GR" sz="1000">
                          <a:effectLst/>
                        </a:rPr>
                        <a:t>Εκπαιδευτικά Μέσα για κάθε θέμα</a:t>
                      </a:r>
                      <a:endParaRPr lang="el-G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28976308"/>
                  </a:ext>
                </a:extLst>
              </a:tr>
              <a:tr h="2682875">
                <a:tc>
                  <a:txBody>
                    <a:bodyPr/>
                    <a:lstStyle/>
                    <a:p>
                      <a:pPr algn="just">
                        <a:lnSpc>
                          <a:spcPts val="1800"/>
                        </a:lnSpc>
                        <a:spcAft>
                          <a:spcPts val="0"/>
                        </a:spcAft>
                      </a:pPr>
                      <a:r>
                        <a:rPr lang="el-GR" sz="1000">
                          <a:effectLst/>
                        </a:rPr>
                        <a:t>1. Η ενδεδειγμένη μορ-φή του Επιχειρηματικού Σχεδίου </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2. Ανάλυση των Επιμέ-ρους Τμημάτων του Ε-πιχειρηματικού Σχεδίου </a:t>
                      </a:r>
                      <a:endParaRPr lang="el-G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ts val="1800"/>
                        </a:lnSpc>
                        <a:spcAft>
                          <a:spcPts val="0"/>
                        </a:spcAft>
                      </a:pPr>
                      <a:r>
                        <a:rPr lang="el-GR" sz="1000">
                          <a:effectLst/>
                        </a:rPr>
                        <a:t>8 Λεπτά</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 </a:t>
                      </a:r>
                      <a:endParaRPr lang="el-GR" sz="1200">
                        <a:effectLst/>
                      </a:endParaRPr>
                    </a:p>
                    <a:p>
                      <a:pPr algn="ctr">
                        <a:lnSpc>
                          <a:spcPts val="1800"/>
                        </a:lnSpc>
                        <a:spcAft>
                          <a:spcPts val="0"/>
                        </a:spcAft>
                      </a:pPr>
                      <a:r>
                        <a:rPr lang="el-GR" sz="1000">
                          <a:effectLst/>
                        </a:rPr>
                        <a:t>12 Λεπτά</a:t>
                      </a:r>
                      <a:endParaRPr lang="el-G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342900" lvl="0" indent="-342900" algn="just">
                        <a:lnSpc>
                          <a:spcPts val="1800"/>
                        </a:lnSpc>
                        <a:spcAft>
                          <a:spcPts val="0"/>
                        </a:spcAft>
                        <a:buFont typeface="Wingdings" panose="05000000000000000000" pitchFamily="2" charset="2"/>
                        <a:buChar char=""/>
                        <a:tabLst>
                          <a:tab pos="197485" algn="l"/>
                        </a:tabLst>
                      </a:pPr>
                      <a:r>
                        <a:rPr lang="el-GR" sz="1000">
                          <a:effectLst/>
                        </a:rPr>
                        <a:t>Εισήγηση</a:t>
                      </a:r>
                      <a:endParaRPr lang="el-GR" sz="1200">
                        <a:effectLst/>
                      </a:endParaRPr>
                    </a:p>
                    <a:p>
                      <a:pPr marL="342900" lvl="0" indent="-342900" algn="just">
                        <a:lnSpc>
                          <a:spcPts val="1800"/>
                        </a:lnSpc>
                        <a:spcAft>
                          <a:spcPts val="0"/>
                        </a:spcAft>
                        <a:buFont typeface="Wingdings" panose="05000000000000000000" pitchFamily="2" charset="2"/>
                        <a:buChar char=""/>
                        <a:tabLst>
                          <a:tab pos="197485" algn="l"/>
                        </a:tabLst>
                      </a:pPr>
                      <a:r>
                        <a:rPr lang="el-GR" sz="1000">
                          <a:effectLst/>
                        </a:rPr>
                        <a:t>Ερωτήσεις - Απαντήσεις</a:t>
                      </a:r>
                      <a:endParaRPr lang="el-GR" sz="1200">
                        <a:effectLst/>
                      </a:endParaRPr>
                    </a:p>
                    <a:p>
                      <a:pPr marL="342900" lvl="0" indent="-342900" algn="just">
                        <a:lnSpc>
                          <a:spcPts val="1800"/>
                        </a:lnSpc>
                        <a:spcAft>
                          <a:spcPts val="0"/>
                        </a:spcAft>
                        <a:buFont typeface="Wingdings" panose="05000000000000000000" pitchFamily="2" charset="2"/>
                        <a:buChar char=""/>
                        <a:tabLst>
                          <a:tab pos="197485" algn="l"/>
                        </a:tabLst>
                      </a:pPr>
                      <a:r>
                        <a:rPr lang="el-GR" sz="1000">
                          <a:effectLst/>
                        </a:rPr>
                        <a:t>Συζήτηση</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 </a:t>
                      </a:r>
                      <a:endParaRPr lang="el-GR" sz="1200">
                        <a:effectLst/>
                      </a:endParaRPr>
                    </a:p>
                    <a:p>
                      <a:pPr marL="342900" lvl="0" indent="-342900" algn="just">
                        <a:lnSpc>
                          <a:spcPts val="1800"/>
                        </a:lnSpc>
                        <a:spcAft>
                          <a:spcPts val="0"/>
                        </a:spcAft>
                        <a:buFont typeface="Wingdings" panose="05000000000000000000" pitchFamily="2" charset="2"/>
                        <a:buChar char=""/>
                        <a:tabLst>
                          <a:tab pos="197485" algn="l"/>
                        </a:tabLst>
                      </a:pPr>
                      <a:r>
                        <a:rPr lang="el-GR" sz="1000">
                          <a:effectLst/>
                        </a:rPr>
                        <a:t>Εισήγηση με παραδείγματα </a:t>
                      </a:r>
                      <a:endParaRPr lang="el-GR" sz="1200">
                        <a:effectLst/>
                      </a:endParaRPr>
                    </a:p>
                    <a:p>
                      <a:pPr marL="342900" lvl="0" indent="-342900" algn="just">
                        <a:lnSpc>
                          <a:spcPts val="1800"/>
                        </a:lnSpc>
                        <a:spcAft>
                          <a:spcPts val="0"/>
                        </a:spcAft>
                        <a:buFont typeface="Wingdings" panose="05000000000000000000" pitchFamily="2" charset="2"/>
                        <a:buChar char=""/>
                        <a:tabLst>
                          <a:tab pos="197485" algn="l"/>
                        </a:tabLst>
                      </a:pPr>
                      <a:r>
                        <a:rPr lang="el-GR" sz="1000">
                          <a:effectLst/>
                        </a:rPr>
                        <a:t>Εργασία σε Ομάδες</a:t>
                      </a:r>
                      <a:endParaRPr lang="el-G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ts val="1800"/>
                        </a:lnSpc>
                        <a:spcAft>
                          <a:spcPts val="0"/>
                        </a:spcAft>
                      </a:pPr>
                      <a:r>
                        <a:rPr lang="el-GR" sz="1000">
                          <a:effectLst/>
                        </a:rPr>
                        <a:t>(α) Προβολέας Διαφανειών και υπολογιστής με </a:t>
                      </a:r>
                      <a:r>
                        <a:rPr lang="en-US" sz="1000">
                          <a:effectLst/>
                        </a:rPr>
                        <a:t>ppt</a:t>
                      </a:r>
                      <a:endParaRPr lang="el-GR" sz="1200">
                        <a:effectLst/>
                      </a:endParaRPr>
                    </a:p>
                    <a:p>
                      <a:pPr algn="just">
                        <a:lnSpc>
                          <a:spcPts val="1800"/>
                        </a:lnSpc>
                        <a:spcAft>
                          <a:spcPts val="0"/>
                        </a:spcAft>
                      </a:pPr>
                      <a:r>
                        <a:rPr lang="el-GR" sz="1000">
                          <a:effectLst/>
                        </a:rPr>
                        <a:t>(β) Φωτοτυπημένα </a:t>
                      </a:r>
                      <a:endParaRPr lang="el-GR" sz="1200">
                        <a:effectLst/>
                      </a:endParaRPr>
                    </a:p>
                    <a:p>
                      <a:pPr algn="just">
                        <a:lnSpc>
                          <a:spcPts val="1800"/>
                        </a:lnSpc>
                        <a:spcAft>
                          <a:spcPts val="0"/>
                        </a:spcAft>
                      </a:pPr>
                      <a:r>
                        <a:rPr lang="el-GR" sz="1000">
                          <a:effectLst/>
                        </a:rPr>
                        <a:t>Κείμενα</a:t>
                      </a:r>
                      <a:endParaRPr lang="el-GR" sz="1200">
                        <a:effectLst/>
                      </a:endParaRPr>
                    </a:p>
                    <a:p>
                      <a:pPr algn="just">
                        <a:lnSpc>
                          <a:spcPts val="1800"/>
                        </a:lnSpc>
                        <a:spcAft>
                          <a:spcPts val="0"/>
                        </a:spcAft>
                      </a:pPr>
                      <a:r>
                        <a:rPr lang="el-GR" sz="1000">
                          <a:effectLst/>
                        </a:rPr>
                        <a:t>(γ) Βοηθητικά Κείμενα</a:t>
                      </a:r>
                      <a:endParaRPr lang="el-GR" sz="1200">
                        <a:effectLst/>
                      </a:endParaRPr>
                    </a:p>
                    <a:p>
                      <a:pPr algn="just">
                        <a:lnSpc>
                          <a:spcPts val="1800"/>
                        </a:lnSpc>
                        <a:spcAft>
                          <a:spcPts val="0"/>
                        </a:spcAft>
                      </a:pPr>
                      <a:r>
                        <a:rPr lang="el-GR" sz="1000">
                          <a:effectLst/>
                        </a:rPr>
                        <a:t> </a:t>
                      </a:r>
                      <a:endParaRPr lang="el-GR" sz="1200">
                        <a:effectLst/>
                      </a:endParaRPr>
                    </a:p>
                    <a:p>
                      <a:pPr algn="just">
                        <a:lnSpc>
                          <a:spcPts val="1800"/>
                        </a:lnSpc>
                        <a:spcAft>
                          <a:spcPts val="0"/>
                        </a:spcAft>
                      </a:pPr>
                      <a:r>
                        <a:rPr lang="el-GR" sz="1000">
                          <a:effectLst/>
                        </a:rPr>
                        <a:t>(α) Προβολέας Διαφανειών και υπολογιστής με </a:t>
                      </a:r>
                      <a:r>
                        <a:rPr lang="en-US" sz="1000">
                          <a:effectLst/>
                        </a:rPr>
                        <a:t>ppt</a:t>
                      </a:r>
                      <a:endParaRPr lang="el-GR" sz="1200">
                        <a:effectLst/>
                      </a:endParaRPr>
                    </a:p>
                    <a:p>
                      <a:pPr algn="just">
                        <a:lnSpc>
                          <a:spcPts val="1800"/>
                        </a:lnSpc>
                        <a:spcAft>
                          <a:spcPts val="0"/>
                        </a:spcAft>
                      </a:pPr>
                      <a:r>
                        <a:rPr lang="el-GR" sz="1000">
                          <a:effectLst/>
                        </a:rPr>
                        <a:t>(β) Φωτοτυπημένα </a:t>
                      </a:r>
                      <a:endParaRPr lang="el-GR" sz="1200">
                        <a:effectLst/>
                      </a:endParaRPr>
                    </a:p>
                    <a:p>
                      <a:pPr algn="just">
                        <a:lnSpc>
                          <a:spcPts val="1800"/>
                        </a:lnSpc>
                        <a:spcAft>
                          <a:spcPts val="0"/>
                        </a:spcAft>
                      </a:pPr>
                      <a:r>
                        <a:rPr lang="el-GR" sz="1000">
                          <a:effectLst/>
                        </a:rPr>
                        <a:t>Κείμενα</a:t>
                      </a:r>
                      <a:endParaRPr lang="el-GR" sz="1200">
                        <a:effectLst/>
                      </a:endParaRPr>
                    </a:p>
                    <a:p>
                      <a:pPr algn="just">
                        <a:lnSpc>
                          <a:spcPts val="1800"/>
                        </a:lnSpc>
                        <a:spcAft>
                          <a:spcPts val="0"/>
                        </a:spcAft>
                      </a:pPr>
                      <a:r>
                        <a:rPr lang="el-GR" sz="1000">
                          <a:effectLst/>
                        </a:rPr>
                        <a:t>(γ) Βοηθητικά Κείμενα</a:t>
                      </a:r>
                      <a:endParaRPr lang="el-G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48315626"/>
                  </a:ext>
                </a:extLst>
              </a:tr>
            </a:tbl>
          </a:graphicData>
        </a:graphic>
      </p:graphicFrame>
      <p:sp>
        <p:nvSpPr>
          <p:cNvPr id="5" name="Rectangle 1"/>
          <p:cNvSpPr>
            <a:spLocks noChangeArrowheads="1"/>
          </p:cNvSpPr>
          <p:nvPr/>
        </p:nvSpPr>
        <p:spPr bwMode="auto">
          <a:xfrm>
            <a:off x="2950508" y="94333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74551" tIns="152352" rIns="91440" bIns="0" numCol="1" anchor="ctr" anchorCtr="0" compatLnSpc="1">
            <a:prstTxWarp prst="textNoShape">
              <a:avLst/>
            </a:prstTxWarp>
            <a:spAutoFit/>
          </a:bodyPr>
          <a:lstStyle>
            <a:lvl1pPr eaLnBrk="0" fontAlgn="base" hangingPunct="0">
              <a:spcBef>
                <a:spcPct val="0"/>
              </a:spcBef>
              <a:spcAft>
                <a:spcPct val="0"/>
              </a:spcAft>
              <a:tabLst>
                <a:tab pos="196850" algn="l"/>
              </a:tabLst>
              <a:defRPr>
                <a:solidFill>
                  <a:schemeClr val="tx1"/>
                </a:solidFill>
                <a:latin typeface="Arial" panose="020B0604020202020204" pitchFamily="34" charset="0"/>
              </a:defRPr>
            </a:lvl1pPr>
            <a:lvl2pPr eaLnBrk="0" fontAlgn="base" hangingPunct="0">
              <a:spcBef>
                <a:spcPct val="0"/>
              </a:spcBef>
              <a:spcAft>
                <a:spcPct val="0"/>
              </a:spcAft>
              <a:tabLst>
                <a:tab pos="196850" algn="l"/>
              </a:tabLst>
              <a:defRPr>
                <a:solidFill>
                  <a:schemeClr val="tx1"/>
                </a:solidFill>
                <a:latin typeface="Arial" panose="020B0604020202020204" pitchFamily="34" charset="0"/>
              </a:defRPr>
            </a:lvl2pPr>
            <a:lvl3pPr eaLnBrk="0" fontAlgn="base" hangingPunct="0">
              <a:spcBef>
                <a:spcPct val="0"/>
              </a:spcBef>
              <a:spcAft>
                <a:spcPct val="0"/>
              </a:spcAft>
              <a:tabLst>
                <a:tab pos="196850" algn="l"/>
              </a:tabLst>
              <a:defRPr>
                <a:solidFill>
                  <a:schemeClr val="tx1"/>
                </a:solidFill>
                <a:latin typeface="Arial" panose="020B0604020202020204" pitchFamily="34" charset="0"/>
              </a:defRPr>
            </a:lvl3pPr>
            <a:lvl4pPr eaLnBrk="0" fontAlgn="base" hangingPunct="0">
              <a:spcBef>
                <a:spcPct val="0"/>
              </a:spcBef>
              <a:spcAft>
                <a:spcPct val="0"/>
              </a:spcAft>
              <a:tabLst>
                <a:tab pos="196850" algn="l"/>
              </a:tabLst>
              <a:defRPr>
                <a:solidFill>
                  <a:schemeClr val="tx1"/>
                </a:solidFill>
                <a:latin typeface="Arial" panose="020B0604020202020204" pitchFamily="34" charset="0"/>
              </a:defRPr>
            </a:lvl4pPr>
            <a:lvl5pPr eaLnBrk="0" fontAlgn="base" hangingPunct="0">
              <a:spcBef>
                <a:spcPct val="0"/>
              </a:spcBef>
              <a:spcAft>
                <a:spcPct val="0"/>
              </a:spcAft>
              <a:tabLst>
                <a:tab pos="196850" algn="l"/>
              </a:tabLst>
              <a:defRPr>
                <a:solidFill>
                  <a:schemeClr val="tx1"/>
                </a:solidFill>
                <a:latin typeface="Arial" panose="020B0604020202020204" pitchFamily="34" charset="0"/>
              </a:defRPr>
            </a:lvl5pPr>
            <a:lvl6pPr eaLnBrk="0" fontAlgn="base" hangingPunct="0">
              <a:spcBef>
                <a:spcPct val="0"/>
              </a:spcBef>
              <a:spcAft>
                <a:spcPct val="0"/>
              </a:spcAft>
              <a:tabLst>
                <a:tab pos="196850" algn="l"/>
              </a:tabLst>
              <a:defRPr>
                <a:solidFill>
                  <a:schemeClr val="tx1"/>
                </a:solidFill>
                <a:latin typeface="Arial" panose="020B0604020202020204" pitchFamily="34" charset="0"/>
              </a:defRPr>
            </a:lvl6pPr>
            <a:lvl7pPr eaLnBrk="0" fontAlgn="base" hangingPunct="0">
              <a:spcBef>
                <a:spcPct val="0"/>
              </a:spcBef>
              <a:spcAft>
                <a:spcPct val="0"/>
              </a:spcAft>
              <a:tabLst>
                <a:tab pos="196850" algn="l"/>
              </a:tabLst>
              <a:defRPr>
                <a:solidFill>
                  <a:schemeClr val="tx1"/>
                </a:solidFill>
                <a:latin typeface="Arial" panose="020B0604020202020204" pitchFamily="34" charset="0"/>
              </a:defRPr>
            </a:lvl7pPr>
            <a:lvl8pPr eaLnBrk="0" fontAlgn="base" hangingPunct="0">
              <a:spcBef>
                <a:spcPct val="0"/>
              </a:spcBef>
              <a:spcAft>
                <a:spcPct val="0"/>
              </a:spcAft>
              <a:tabLst>
                <a:tab pos="196850" algn="l"/>
              </a:tabLst>
              <a:defRPr>
                <a:solidFill>
                  <a:schemeClr val="tx1"/>
                </a:solidFill>
                <a:latin typeface="Arial" panose="020B0604020202020204" pitchFamily="34" charset="0"/>
              </a:defRPr>
            </a:lvl8pPr>
            <a:lvl9pPr eaLnBrk="0" fontAlgn="base" hangingPunct="0">
              <a:spcBef>
                <a:spcPct val="0"/>
              </a:spcBef>
              <a:spcAft>
                <a:spcPct val="0"/>
              </a:spcAft>
              <a:tabLst>
                <a:tab pos="196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196850" algn="l"/>
              </a:tabLst>
            </a:pPr>
            <a:r>
              <a:rPr kumimoji="0" lang="el-GR" altLang="el-GR" sz="1000" b="0" i="1" u="none" strike="noStrike" cap="none" normalizeH="0" baseline="0" smtClean="0">
                <a:ln>
                  <a:noFill/>
                </a:ln>
                <a:solidFill>
                  <a:schemeClr val="tx1"/>
                </a:solidFill>
                <a:effectLst/>
                <a:latin typeface="Tahoma" panose="020B0604030504040204" pitchFamily="34" charset="0"/>
                <a:cs typeface="Tahoma" panose="020B0604030504040204" pitchFamily="34" charset="0"/>
              </a:rPr>
              <a:t>Μικροδιδασκαλια :  Η ενδεδειγμένη διάρθρωση του Επιχειρηματικού Σχεδίου 20΄</a:t>
            </a:r>
            <a:endParaRPr kumimoji="0" lang="el-GR" altLang="el-GR" sz="1600" b="1" i="0" u="none" strike="noStrike" cap="none" normalizeH="0" baseline="0" smtClean="0">
              <a:ln>
                <a:noFill/>
              </a:ln>
              <a:solidFill>
                <a:schemeClr val="tx1"/>
              </a:solidFill>
              <a:effectLst/>
              <a:latin typeface="Verdan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6850" algn="l"/>
              </a:tabLst>
            </a:pPr>
            <a:endParaRPr kumimoji="0" lang="el-GR" altLang="el-GR"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77556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0614" y="0"/>
            <a:ext cx="9404723" cy="5433134"/>
          </a:xfrm>
        </p:spPr>
        <p:txBody>
          <a:bodyPr/>
          <a:lstStyle/>
          <a:p>
            <a:pPr algn="ctr"/>
            <a:r>
              <a:rPr lang="el-GR"/>
              <a:t>	</a:t>
            </a:r>
            <a:r>
              <a:rPr lang="el-GR" sz="2000" smtClean="0"/>
              <a:t>Δραστηριότητα </a:t>
            </a:r>
            <a:endParaRPr lang="el-GR"/>
          </a:p>
        </p:txBody>
      </p:sp>
      <p:sp>
        <p:nvSpPr>
          <p:cNvPr id="3" name="Θέση περιεχομένου 2"/>
          <p:cNvSpPr>
            <a:spLocks noGrp="1"/>
          </p:cNvSpPr>
          <p:nvPr>
            <p:ph idx="1"/>
          </p:nvPr>
        </p:nvSpPr>
        <p:spPr>
          <a:xfrm>
            <a:off x="689386" y="956510"/>
            <a:ext cx="9527177" cy="5425439"/>
          </a:xfrm>
        </p:spPr>
        <p:txBody>
          <a:bodyPr>
            <a:normAutofit/>
          </a:bodyPr>
          <a:lstStyle/>
          <a:p>
            <a:pPr marL="0" indent="0" algn="just">
              <a:buNone/>
            </a:pPr>
            <a:r>
              <a:rPr lang="el-GR"/>
              <a:t>Εργασία σε Ομάδες</a:t>
            </a:r>
            <a:r>
              <a:rPr lang="el-GR"/>
              <a:t>. </a:t>
            </a:r>
            <a:endParaRPr lang="el-GR" smtClean="0"/>
          </a:p>
          <a:p>
            <a:pPr marL="0" indent="0" algn="just">
              <a:buNone/>
            </a:pPr>
            <a:r>
              <a:rPr lang="el-GR" smtClean="0"/>
              <a:t>Στα </a:t>
            </a:r>
            <a:r>
              <a:rPr lang="el-GR"/>
              <a:t>πλαίσια της οργάνωσης του προγράμματος εκπαίδευσης εκπαιδευτών </a:t>
            </a:r>
            <a:r>
              <a:rPr lang="el-GR"/>
              <a:t>στην </a:t>
            </a:r>
            <a:r>
              <a:rPr lang="el-GR" smtClean="0"/>
              <a:t>ανάπτυξη </a:t>
            </a:r>
            <a:r>
              <a:rPr lang="el-GR"/>
              <a:t>επιχειρηματικότητας, το τμήμα οργάνωσης εκπαίδευσης και δημιουργίας εκπαιδευτικού υλικού σας στέλνει ένα υπόδειγμα επιχειρηματικού σχεδίου (σε αρχείο word), το οποίο θεωρεί απαραίτητο συμπλήρωμα της εκπαίδευσης των εκπαιδευτών στην ανάπτυξη επιχειρηματικότητας. Οι υπεύθυνοι θεωρούν ότι πάνω σε αυτό το σχέδιο μπορούν να εκπονήσουν οι εκπαιδευτές σαν εργασία ένα υποθετικό επιχειρηματικό σχέδιο και να το χρησιμοποιούν σε αντίστοιχες εκπαιδευτικές διαδικασίες. Αξιοποιώντας τις γνώσεις που </a:t>
            </a:r>
            <a:r>
              <a:rPr lang="el-GR"/>
              <a:t>αποκτήσατε </a:t>
            </a:r>
            <a:r>
              <a:rPr lang="el-GR" smtClean="0"/>
              <a:t>από </a:t>
            </a:r>
            <a:r>
              <a:rPr lang="el-GR"/>
              <a:t>την Μικροδιδασκαλία  και αξιοποιώντας τον πίνακα της σελίδας να :</a:t>
            </a:r>
          </a:p>
          <a:p>
            <a:pPr marL="0" indent="0" algn="just">
              <a:buNone/>
            </a:pPr>
            <a:r>
              <a:rPr lang="el-GR"/>
              <a:t>(α) Τοποθετείτε απέναντι στο θέμα της καταλληλότητας και της πληρότητας  του περιεχομένου αυτού του υ-ποδείγματος.</a:t>
            </a:r>
          </a:p>
          <a:p>
            <a:pPr marL="0" indent="0" algn="just">
              <a:buNone/>
            </a:pPr>
            <a:r>
              <a:rPr lang="el-GR"/>
              <a:t>(β) Εντοπίσετε με βάση τον πίνακα πιθανές ελλείψεις του υποδείγματος.</a:t>
            </a:r>
          </a:p>
          <a:p>
            <a:pPr marL="0" indent="0" algn="just">
              <a:buNone/>
            </a:pPr>
            <a:r>
              <a:rPr lang="el-GR"/>
              <a:t>(Μπορείτε να εργαστείτε σε ομάδες των τριών ατόμων)</a:t>
            </a:r>
          </a:p>
          <a:p>
            <a:pPr marL="0" indent="0" algn="just">
              <a:buNone/>
            </a:pPr>
            <a:endParaRPr lang="el-GR"/>
          </a:p>
          <a:p>
            <a:pPr marL="0" indent="0" algn="just">
              <a:buNone/>
            </a:pPr>
            <a:endParaRPr lang="el-GR"/>
          </a:p>
        </p:txBody>
      </p:sp>
    </p:spTree>
    <p:extLst>
      <p:ext uri="{BB962C8B-B14F-4D97-AF65-F5344CB8AC3E}">
        <p14:creationId xmlns:p14="http://schemas.microsoft.com/office/powerpoint/2010/main" val="16340368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26</TotalTime>
  <Words>1215</Words>
  <Application>Microsoft Office PowerPoint</Application>
  <PresentationFormat>Ευρεία οθόνη</PresentationFormat>
  <Paragraphs>121</Paragraphs>
  <Slides>13</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13</vt:i4>
      </vt:variant>
    </vt:vector>
  </HeadingPairs>
  <TitlesOfParts>
    <vt:vector size="21" baseType="lpstr">
      <vt:lpstr>Arial</vt:lpstr>
      <vt:lpstr>Century Gothic</vt:lpstr>
      <vt:lpstr>Tahoma</vt:lpstr>
      <vt:lpstr>Times New Roman</vt:lpstr>
      <vt:lpstr>Verdana</vt:lpstr>
      <vt:lpstr>Wingdings</vt:lpstr>
      <vt:lpstr>Wingdings 3</vt:lpstr>
      <vt:lpstr>Ιόν</vt:lpstr>
      <vt:lpstr>Μικροδιδασκαλία </vt:lpstr>
      <vt:lpstr>Μικροδιδασκαλία </vt:lpstr>
      <vt:lpstr>Μικροδιδασκαλία </vt:lpstr>
      <vt:lpstr>Τα στάδια  στη διεργασία της Μικροδιδασκαλίας </vt:lpstr>
      <vt:lpstr>Παράδειγμα Μικροδιδασκαλίας </vt:lpstr>
      <vt:lpstr> Σε ποιους απευθύνεται αυτό το πρόγραμμα; (συνοπτική περιγραφή των χαρακτηριστικών του πληθυσμού - στόχου).</vt:lpstr>
      <vt:lpstr> Παράδειγμα Μικροδιδασκαλίας </vt:lpstr>
      <vt:lpstr> Παράδειγμα Μικροδιδασκαλίας </vt:lpstr>
      <vt:lpstr> Δραστηριότητα </vt:lpstr>
      <vt:lpstr>Στη διάρκεια του εργαστηρίου Μικροδιδασκαλίας </vt:lpstr>
      <vt:lpstr>(γ) Αξιολόγηση της Μικροδιδασκαλίας </vt:lpstr>
      <vt:lpstr>Διδασκαλία από τον φοιτητή της πρώτης Μικροενότητας (πρώτη προσπάθεια) Μαγνητοσκόπηση και Επανατροφοδότηση. </vt:lpstr>
      <vt:lpstr>Εναλλακτικές Προσεγγίσεις στην υλοποίηση Μικροδιδασκαλιών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Μικροδιδασκαλία </dc:title>
  <dc:creator>Dimitrios Dapontas</dc:creator>
  <cp:lastModifiedBy>Dimitrios Dapontas</cp:lastModifiedBy>
  <cp:revision>5</cp:revision>
  <dcterms:created xsi:type="dcterms:W3CDTF">2017-10-14T17:36:38Z</dcterms:created>
  <dcterms:modified xsi:type="dcterms:W3CDTF">2017-10-18T20:00:12Z</dcterms:modified>
</cp:coreProperties>
</file>