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7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72" r:id="rId16"/>
    <p:sldId id="270" r:id="rId17"/>
    <p:sldId id="26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-1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Click to edit Master text styles</a:t>
            </a:r>
          </a:p>
          <a:p>
            <a:pPr lvl="1" eaLnBrk="1" latinLnBrk="0" hangingPunct="1"/>
            <a:r>
              <a:rPr lang="el-GR" smtClean="0"/>
              <a:t>Second level</a:t>
            </a:r>
          </a:p>
          <a:p>
            <a:pPr lvl="2" eaLnBrk="1" latinLnBrk="0" hangingPunct="1"/>
            <a:r>
              <a:rPr lang="el-GR" smtClean="0"/>
              <a:t>Third level</a:t>
            </a:r>
          </a:p>
          <a:p>
            <a:pPr lvl="3" eaLnBrk="1" latinLnBrk="0" hangingPunct="1"/>
            <a:r>
              <a:rPr lang="el-GR" smtClean="0"/>
              <a:t>Fourth level</a:t>
            </a:r>
          </a:p>
          <a:p>
            <a:pPr lvl="4" eaLnBrk="1" latinLnBrk="0" hangingPunct="1"/>
            <a:r>
              <a:rPr lang="el-GR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7F275BE-B76A-1742-9626-4D82EAE34FCF}" type="datetimeFigureOut">
              <a:rPr lang="en-US" smtClean="0"/>
              <a:pPr/>
              <a:t>7/19/13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77B5A48-C2A6-B740-96C7-C3794DEF749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Click to edit Master text styles</a:t>
            </a:r>
          </a:p>
          <a:p>
            <a:pPr lvl="1" eaLnBrk="1" latinLnBrk="0" hangingPunct="1"/>
            <a:r>
              <a:rPr kumimoji="0" lang="el-GR" smtClean="0"/>
              <a:t>Second level</a:t>
            </a:r>
          </a:p>
          <a:p>
            <a:pPr lvl="2" eaLnBrk="1" latinLnBrk="0" hangingPunct="1"/>
            <a:r>
              <a:rPr kumimoji="0" lang="el-GR" smtClean="0"/>
              <a:t>Third level</a:t>
            </a:r>
          </a:p>
          <a:p>
            <a:pPr lvl="3" eaLnBrk="1" latinLnBrk="0" hangingPunct="1"/>
            <a:r>
              <a:rPr kumimoji="0" lang="el-GR" smtClean="0"/>
              <a:t>Fourth level</a:t>
            </a:r>
          </a:p>
          <a:p>
            <a:pPr lvl="4" eaLnBrk="1" latinLnBrk="0" hangingPunct="1"/>
            <a:r>
              <a:rPr kumimoji="0" lang="el-GR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Μεθοδολογία έρευνας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Το ερωτηματολόγιο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Άρτιος αριθμός θέσεων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l-GR" dirty="0" smtClean="0"/>
              <a:t>Μονός αριθμός θέσεων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l-GR" dirty="0" smtClean="0"/>
              <a:t>Πόσο ευχαριστημένος είστε από τον τρόπο που αντιμετωπίζει η κυβέρνηση τα παρακάτω θέματα;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sz="quarter" idx="4"/>
          </p:nvPr>
        </p:nvGraphicFramePr>
        <p:xfrm>
          <a:off x="301752" y="4750548"/>
          <a:ext cx="4213805" cy="1697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9248"/>
                <a:gridCol w="663222"/>
                <a:gridCol w="747889"/>
                <a:gridCol w="564445"/>
                <a:gridCol w="889001"/>
              </a:tblGrid>
              <a:tr h="424497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 smtClean="0"/>
                        <a:t>πολύ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 smtClean="0"/>
                        <a:t>αρκετά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 smtClean="0"/>
                        <a:t>λίγο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1100" dirty="0" smtClean="0"/>
                        <a:t>καθόλου</a:t>
                      </a:r>
                      <a:endParaRPr lang="en-US" sz="1100" dirty="0"/>
                    </a:p>
                  </a:txBody>
                  <a:tcPr/>
                </a:tc>
              </a:tr>
              <a:tr h="424497">
                <a:tc>
                  <a:txBody>
                    <a:bodyPr/>
                    <a:lstStyle/>
                    <a:p>
                      <a:r>
                        <a:rPr lang="el-GR" sz="1100" dirty="0" smtClean="0"/>
                        <a:t>περιβάλλον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  <a:tr h="424497">
                <a:tc>
                  <a:txBody>
                    <a:bodyPr/>
                    <a:lstStyle/>
                    <a:p>
                      <a:r>
                        <a:rPr lang="el-GR" sz="1100" dirty="0" smtClean="0"/>
                        <a:t>υγεία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</a:tr>
              <a:tr h="424497">
                <a:tc>
                  <a:txBody>
                    <a:bodyPr/>
                    <a:lstStyle/>
                    <a:p>
                      <a:r>
                        <a:rPr lang="el-GR" sz="1100" dirty="0" smtClean="0"/>
                        <a:t>ανεργία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Παραδείγματα κλίμακας </a:t>
            </a:r>
            <a:r>
              <a:rPr lang="en-US" dirty="0" err="1" smtClean="0"/>
              <a:t>Likert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791330" y="2471383"/>
            <a:ext cx="40448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Πόσο συμμωνείτε με τις παρακάτω θέσεις; (1 = καθόλου, 5 = πάρα πολύ)</a:t>
            </a:r>
            <a:endParaRPr lang="en-US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/>
        </p:nvGraphicFramePr>
        <p:xfrm>
          <a:off x="4791329" y="3267187"/>
          <a:ext cx="4044821" cy="31813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6141"/>
                <a:gridCol w="396313"/>
                <a:gridCol w="396314"/>
                <a:gridCol w="396313"/>
                <a:gridCol w="330261"/>
                <a:gridCol w="319479"/>
              </a:tblGrid>
              <a:tr h="75565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755650">
                <a:tc>
                  <a:txBody>
                    <a:bodyPr/>
                    <a:lstStyle/>
                    <a:p>
                      <a:r>
                        <a:rPr lang="el-GR" dirty="0" smtClean="0"/>
                        <a:t>Θα έκανα τα</a:t>
                      </a:r>
                      <a:r>
                        <a:rPr lang="el-GR" baseline="0" dirty="0" smtClean="0"/>
                        <a:t> πάντα για να κρατήσω τη δουλειά μου.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5650">
                <a:tc>
                  <a:txBody>
                    <a:bodyPr/>
                    <a:lstStyle/>
                    <a:p>
                      <a:r>
                        <a:rPr lang="el-GR" dirty="0" smtClean="0"/>
                        <a:t>Η εταιρία εκτιμά τη δουλειά μου.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55650">
                <a:tc>
                  <a:txBody>
                    <a:bodyPr/>
                    <a:lstStyle/>
                    <a:p>
                      <a:r>
                        <a:rPr lang="el-GR" dirty="0" smtClean="0"/>
                        <a:t>Η μονιμότητα είναι σημαντική για μένα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Κλίμακα </a:t>
            </a:r>
            <a:r>
              <a:rPr lang="en-US" dirty="0" err="1" smtClean="0"/>
              <a:t>Stapel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Επιλογή ανάμεσα στο απόλυτο αρνητικό και το απόλυτο θετικό. </a:t>
            </a:r>
          </a:p>
          <a:p>
            <a:pPr>
              <a:buNone/>
            </a:pPr>
            <a:r>
              <a:rPr lang="el-GR" dirty="0" smtClean="0"/>
              <a:t>Π.χ. Αξιολογήστε κατά πόσο η Χ εταιρία κινητής τηλεφωνίας προσφέρει: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1752" y="3513667"/>
          <a:ext cx="8534400" cy="23867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56804"/>
                <a:gridCol w="409222"/>
                <a:gridCol w="451555"/>
                <a:gridCol w="381000"/>
                <a:gridCol w="437445"/>
                <a:gridCol w="465666"/>
                <a:gridCol w="508000"/>
                <a:gridCol w="524708"/>
              </a:tblGrid>
              <a:tr h="59053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-1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598739">
                <a:tc>
                  <a:txBody>
                    <a:bodyPr/>
                    <a:lstStyle/>
                    <a:p>
                      <a:r>
                        <a:rPr lang="el-GR" dirty="0" smtClean="0"/>
                        <a:t>Φθην</a:t>
                      </a:r>
                      <a:r>
                        <a:rPr lang="el-GR" dirty="0" smtClean="0"/>
                        <a:t>ά πακέτα σύνδεσης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8739">
                <a:tc>
                  <a:txBody>
                    <a:bodyPr/>
                    <a:lstStyle/>
                    <a:p>
                      <a:r>
                        <a:rPr lang="el-GR" dirty="0" smtClean="0"/>
                        <a:t>Φθην</a:t>
                      </a:r>
                      <a:r>
                        <a:rPr lang="el-GR" dirty="0" smtClean="0"/>
                        <a:t>ότερα γραπτά μηνύματα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98739">
                <a:tc>
                  <a:txBody>
                    <a:bodyPr/>
                    <a:lstStyle/>
                    <a:p>
                      <a:r>
                        <a:rPr lang="el-GR" dirty="0" smtClean="0"/>
                        <a:t>Χαμηλ</a:t>
                      </a:r>
                      <a:r>
                        <a:rPr lang="el-GR" dirty="0" smtClean="0"/>
                        <a:t>ότερο πάγιο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Τεχνικ</a:t>
            </a:r>
            <a:r>
              <a:rPr lang="el-GR" dirty="0" smtClean="0"/>
              <a:t>ή </a:t>
            </a:r>
            <a:r>
              <a:rPr lang="en-US" dirty="0" smtClean="0"/>
              <a:t>Grid </a:t>
            </a:r>
            <a:r>
              <a:rPr lang="el-GR" dirty="0" smtClean="0"/>
              <a:t>του</a:t>
            </a:r>
            <a:r>
              <a:rPr lang="en-US" dirty="0" smtClean="0"/>
              <a:t> Kelly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ερωτ</a:t>
            </a:r>
            <a:r>
              <a:rPr lang="el-GR" dirty="0" smtClean="0"/>
              <a:t>ώμενος επιλέγει ή αφήνει κενό. Δημιουργείται ένας χάρτης με επιμέρους χαρακτηριστικά. Ιδιαίτερα χρήσιμη ότα συγκρίνουμε υπηρεσίες ή προϊόντα.</a:t>
            </a:r>
          </a:p>
          <a:p>
            <a:r>
              <a:rPr lang="el-GR" dirty="0" smtClean="0"/>
              <a:t>Π.χ. ποιος αποφασίζει για τα παρακάτω προϊόντα;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1751" y="3852331"/>
          <a:ext cx="8534400" cy="22467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15693"/>
                <a:gridCol w="987778"/>
                <a:gridCol w="1143000"/>
                <a:gridCol w="1187929"/>
              </a:tblGrid>
              <a:tr h="56167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παιδι</a:t>
                      </a:r>
                      <a:r>
                        <a:rPr lang="el-GR" dirty="0" smtClean="0"/>
                        <a:t>ά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πατ</a:t>
                      </a:r>
                      <a:r>
                        <a:rPr lang="el-GR" dirty="0" smtClean="0"/>
                        <a:t>έρας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μητ</a:t>
                      </a:r>
                      <a:r>
                        <a:rPr lang="el-GR" dirty="0" smtClean="0"/>
                        <a:t>έρα</a:t>
                      </a:r>
                      <a:endParaRPr lang="en-US" dirty="0"/>
                    </a:p>
                  </a:txBody>
                  <a:tcPr/>
                </a:tc>
              </a:tr>
              <a:tr h="561679">
                <a:tc>
                  <a:txBody>
                    <a:bodyPr/>
                    <a:lstStyle/>
                    <a:p>
                      <a:r>
                        <a:rPr lang="el-GR" dirty="0" smtClean="0"/>
                        <a:t>Αυτοκ</a:t>
                      </a:r>
                      <a:r>
                        <a:rPr lang="el-GR" dirty="0" smtClean="0"/>
                        <a:t>ίνητο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61679">
                <a:tc>
                  <a:txBody>
                    <a:bodyPr/>
                    <a:lstStyle/>
                    <a:p>
                      <a:r>
                        <a:rPr lang="el-GR" dirty="0" smtClean="0"/>
                        <a:t>Ηλεκτρικ</a:t>
                      </a:r>
                      <a:r>
                        <a:rPr lang="el-GR" dirty="0" smtClean="0"/>
                        <a:t>ές συσκευές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1679">
                <a:tc>
                  <a:txBody>
                    <a:bodyPr/>
                    <a:lstStyle/>
                    <a:p>
                      <a:r>
                        <a:rPr lang="el-GR" dirty="0" smtClean="0"/>
                        <a:t>Υπολογιστ</a:t>
                      </a:r>
                      <a:r>
                        <a:rPr lang="el-GR" dirty="0" smtClean="0"/>
                        <a:t>ής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</a:t>
            </a:r>
            <a:r>
              <a:rPr lang="el-GR" dirty="0" smtClean="0"/>
              <a:t>ίδη ερωτηματολογίων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Δομημ</a:t>
            </a:r>
            <a:r>
              <a:rPr lang="el-GR" dirty="0" smtClean="0"/>
              <a:t>ένα: αυστηρά καθορισμένη σειρά. Συνήθως κλειστές ερωτήσεις.</a:t>
            </a:r>
          </a:p>
          <a:p>
            <a:r>
              <a:rPr lang="el-GR" dirty="0" smtClean="0"/>
              <a:t>Μη δομημένα: η σειρά μπορεί να αλλάξει σύμφωνα με τον ερευνητή, για να διευκολυνθεί η συζήτηση (ειδικά σε ομάδες συζήτησης ή σε συνεντεύξεις). Κατάλληλο για έμπειρους ερευνητές. </a:t>
            </a:r>
          </a:p>
          <a:p>
            <a:r>
              <a:rPr lang="el-GR" dirty="0" smtClean="0"/>
              <a:t>Ήμι-δομημένα ερωτηματολόγια</a:t>
            </a:r>
          </a:p>
          <a:p>
            <a:endParaRPr lang="el-GR" dirty="0" smtClean="0"/>
          </a:p>
          <a:p>
            <a:r>
              <a:rPr lang="el-GR" dirty="0" smtClean="0"/>
              <a:t>Θετικά και αρνητικά των διαφορετικών ειδών;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Σχεδιασμ</a:t>
            </a:r>
            <a:r>
              <a:rPr lang="el-GR" dirty="0" smtClean="0"/>
              <a:t>ός δομημένου ερωτηματολογίου 1/2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Υπ</a:t>
            </a:r>
            <a:r>
              <a:rPr lang="el-GR" dirty="0" smtClean="0"/>
              <a:t>άρχουν κανόνες δημιουργίας ερωτηματολογίων</a:t>
            </a:r>
          </a:p>
          <a:p>
            <a:r>
              <a:rPr lang="el-GR" dirty="0" smtClean="0"/>
              <a:t>Υπάρχουν τρόποι να ελέγξουμε την αξιοπιστία και την εγκυρότητα του εργαλείου</a:t>
            </a:r>
          </a:p>
          <a:p>
            <a:r>
              <a:rPr lang="el-GR" dirty="0" smtClean="0"/>
              <a:t>Συνήθως υπάρχουν δύο κύρια μέρη: τίτλος και κυρίως ερωτηματολόγιο</a:t>
            </a:r>
          </a:p>
          <a:p>
            <a:r>
              <a:rPr lang="el-GR" dirty="0" smtClean="0"/>
              <a:t>Τίτλος: τίτλος και στοιχεία έρευνας, στοιχεία φορέα, στοιχεία επικοινωνίας, εισαγωγικό σημείωμα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Σχεδιασμός δομημένου ερωτηματολογίου</a:t>
            </a:r>
            <a:r>
              <a:rPr lang="el-GR" dirty="0" smtClean="0"/>
              <a:t> 2/</a:t>
            </a:r>
            <a:r>
              <a:rPr lang="el-GR" dirty="0" smtClean="0"/>
              <a:t>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Κυρ</a:t>
            </a:r>
            <a:r>
              <a:rPr lang="el-GR" dirty="0" smtClean="0"/>
              <a:t>ίως ερωτηματολόγιο</a:t>
            </a:r>
          </a:p>
          <a:p>
            <a:pPr lvl="1"/>
            <a:r>
              <a:rPr lang="el-GR" dirty="0" smtClean="0"/>
              <a:t>Εισαγωγικές ερωτήσεις, για τα γενικότερα χαρακτηριστικά του ερωτώμενου. Π.χ. Σε ερωτήσεις για τα βιολογικά προϊόντα, στην εισαγωγή μπορούμε να έχουμε ερωτήσεις  για τις γενικές καταναλωτικές συνήθειες ή για τις διατροφικές συνήθειες.</a:t>
            </a:r>
          </a:p>
          <a:p>
            <a:pPr lvl="1"/>
            <a:r>
              <a:rPr lang="el-GR" dirty="0" smtClean="0"/>
              <a:t>Πυρήνας, άμεση σχέση με το θέμα. Π.χ. Ερωτήσεις σχετικές με την κατανάλωση βιολογικών προϊόντων.</a:t>
            </a:r>
          </a:p>
          <a:p>
            <a:pPr lvl="1"/>
            <a:r>
              <a:rPr lang="el-GR" dirty="0" smtClean="0"/>
              <a:t>Βιογραφικά στοιχεία- δημογραφικά. Π.χ. </a:t>
            </a:r>
            <a:r>
              <a:rPr lang="el-GR" smtClean="0"/>
              <a:t>Φύλο, ηλικία, εκπαίδευση, επάγγελμα, οικογενειακή κατάσταση, κλπ. </a:t>
            </a: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Πιθαν</a:t>
            </a:r>
            <a:r>
              <a:rPr lang="el-GR" dirty="0" smtClean="0"/>
              <a:t>ά θέματα εξετάσεων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4</a:t>
            </a:r>
            <a:r>
              <a:rPr lang="el-GR" baseline="30000" dirty="0" smtClean="0"/>
              <a:t>ο</a:t>
            </a:r>
            <a:r>
              <a:rPr lang="el-GR" dirty="0" smtClean="0"/>
              <a:t> θ</a:t>
            </a:r>
            <a:r>
              <a:rPr lang="el-GR" dirty="0" smtClean="0"/>
              <a:t>έμα: τι είναι τα δομημένα, ήμι-δομημένα και μη-δομημένα ερωτηματολόγια;</a:t>
            </a:r>
          </a:p>
          <a:p>
            <a:endParaRPr lang="el-GR" dirty="0" smtClean="0"/>
          </a:p>
          <a:p>
            <a:r>
              <a:rPr lang="el-GR" dirty="0" smtClean="0"/>
              <a:t>5</a:t>
            </a:r>
            <a:r>
              <a:rPr lang="el-GR" baseline="30000" dirty="0" smtClean="0"/>
              <a:t>ο</a:t>
            </a:r>
            <a:r>
              <a:rPr lang="el-GR" dirty="0" smtClean="0"/>
              <a:t> θέμ</a:t>
            </a:r>
            <a:r>
              <a:rPr lang="el-GR" dirty="0" smtClean="0"/>
              <a:t>α</a:t>
            </a:r>
            <a:r>
              <a:rPr lang="el-GR" dirty="0" smtClean="0"/>
              <a:t>: σχεδιάστε ένα ερωτηματολόγιο για... (π.χ. να μελετήσετε τη χρήση κινητών τηλεφώνων ανάμεσα στους φοιτητές του τμήματος υπολογιστών και τηλεπικοινωνιών). </a:t>
            </a:r>
            <a:r>
              <a:rPr lang="el-GR" dirty="0" smtClean="0"/>
              <a:t>Σ</a:t>
            </a:r>
            <a:r>
              <a:rPr lang="el-GR" dirty="0" smtClean="0"/>
              <a:t>ύνολο 5 ερωτήσεις: 1 ανοιχτή, 1 διχοτομική, 1 κλίμακας πολλαπλής επιλογής, 1 κλίμακας αξιολόγησης και 1 κλίμακας </a:t>
            </a:r>
            <a:r>
              <a:rPr lang="en-US" dirty="0" err="1" smtClean="0"/>
              <a:t>Likert</a:t>
            </a:r>
            <a:r>
              <a:rPr lang="en-US" dirty="0" smtClean="0"/>
              <a:t>. </a:t>
            </a:r>
            <a:endParaRPr lang="el-GR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βιβλιογραφ</a:t>
            </a:r>
            <a:r>
              <a:rPr lang="el-GR" dirty="0" smtClean="0"/>
              <a:t>ία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Henerson</a:t>
            </a:r>
            <a:r>
              <a:rPr lang="en-US" dirty="0" smtClean="0"/>
              <a:t>, M.E., Morris, L.L. &amp; Fitz-Gibbon, C.T. 1987. </a:t>
            </a:r>
            <a:r>
              <a:rPr lang="en-US" i="1" dirty="0" smtClean="0"/>
              <a:t>How to measure attitudes. </a:t>
            </a:r>
            <a:r>
              <a:rPr lang="en-US" dirty="0" smtClean="0"/>
              <a:t>Sage.</a:t>
            </a:r>
          </a:p>
          <a:p>
            <a:r>
              <a:rPr lang="en-US" dirty="0" err="1" smtClean="0"/>
              <a:t>Javeau</a:t>
            </a:r>
            <a:r>
              <a:rPr lang="en-US" dirty="0" smtClean="0"/>
              <a:t>, C. 1996. </a:t>
            </a:r>
            <a:r>
              <a:rPr lang="el-GR" i="1" dirty="0" smtClean="0"/>
              <a:t>Η </a:t>
            </a:r>
            <a:r>
              <a:rPr lang="el-GR" i="1" dirty="0" smtClean="0"/>
              <a:t>έρευνα με ερωτηματολόγιο. </a:t>
            </a:r>
            <a:r>
              <a:rPr lang="el-GR" dirty="0" smtClean="0"/>
              <a:t>Τυπωθήτω, Αθήνα.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Γενικά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Τι είναι το ερωτηματολόγιο;</a:t>
            </a:r>
          </a:p>
          <a:p>
            <a:r>
              <a:rPr lang="el-GR" dirty="0" smtClean="0"/>
              <a:t>Γιατί χρησιμοποιείται;</a:t>
            </a:r>
          </a:p>
          <a:p>
            <a:r>
              <a:rPr lang="el-GR" dirty="0" smtClean="0"/>
              <a:t>Πως χρησιμοποιείται;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Ανοιχτές ερωτήσεις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Δεν προτείνονται συγκεκριμένες τιμές για να </a:t>
            </a:r>
            <a:r>
              <a:rPr lang="el-GR" dirty="0" smtClean="0"/>
              <a:t>διαλέξει ο ερωτ</a:t>
            </a:r>
            <a:r>
              <a:rPr lang="el-GR" dirty="0" smtClean="0"/>
              <a:t>ώμενος</a:t>
            </a:r>
            <a:endParaRPr lang="el-GR" dirty="0" smtClean="0"/>
          </a:p>
          <a:p>
            <a:r>
              <a:rPr lang="el-GR" dirty="0" smtClean="0"/>
              <a:t>Δεν υπάρχει δέσμευση</a:t>
            </a:r>
          </a:p>
          <a:p>
            <a:r>
              <a:rPr lang="el-GR" dirty="0" smtClean="0"/>
              <a:t>Ποια είναι τα θετικά και τα αρνητικά αυτής της πρακτικής;</a:t>
            </a:r>
          </a:p>
          <a:p>
            <a:endParaRPr lang="el-GR" dirty="0" smtClean="0"/>
          </a:p>
          <a:p>
            <a:r>
              <a:rPr lang="el-GR" dirty="0" smtClean="0"/>
              <a:t>Συνήθως ποιοτική ανάλυση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Κλειστές ερωτήσεις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Υποδεικνύεται μία σειρά τιμών</a:t>
            </a:r>
          </a:p>
          <a:p>
            <a:r>
              <a:rPr lang="el-GR" dirty="0" smtClean="0"/>
              <a:t>Ο ερωτώμενος διαλέγει</a:t>
            </a:r>
          </a:p>
          <a:p>
            <a:r>
              <a:rPr lang="el-GR" dirty="0" smtClean="0"/>
              <a:t>Ποια είναι τα θετικά και τα αρνητικά;</a:t>
            </a:r>
          </a:p>
          <a:p>
            <a:endParaRPr lang="el-GR" dirty="0" smtClean="0"/>
          </a:p>
          <a:p>
            <a:r>
              <a:rPr lang="el-GR" dirty="0" smtClean="0"/>
              <a:t>Πολλά είδη ερωτήσεων κλειστού τύπου (π.χ. διχοτομικές, κλίμακας, κλπ. 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Διχοτομικές ερωτήσεις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Μόνο δύο επιλογές.</a:t>
            </a:r>
          </a:p>
          <a:p>
            <a:r>
              <a:rPr lang="el-GR" dirty="0" smtClean="0"/>
              <a:t>Π.χ. Ερωτήσεις για το φύλο</a:t>
            </a:r>
          </a:p>
          <a:p>
            <a:r>
              <a:rPr lang="el-GR" dirty="0" smtClean="0"/>
              <a:t>Ερωτήσεις τύπου «διαφωνώ-συμφωνώ»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2400" dirty="0" smtClean="0"/>
              <a:t>Κλίμακες απλής επιλογής - Μόνο μία πιθανή απάντηση από μία σειρά προτεινόμενων απαντήσεων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Επάγγελμα</a:t>
            </a:r>
          </a:p>
          <a:p>
            <a:pPr lvl="3">
              <a:buNone/>
            </a:pPr>
            <a:r>
              <a:rPr lang="el-GR" dirty="0" smtClean="0"/>
              <a:t>1. αγρότης</a:t>
            </a:r>
          </a:p>
          <a:p>
            <a:pPr lvl="3">
              <a:buNone/>
            </a:pPr>
            <a:r>
              <a:rPr lang="el-GR" dirty="0" smtClean="0"/>
              <a:t>2. ελεύθερος επαγγελματίας</a:t>
            </a:r>
          </a:p>
          <a:p>
            <a:pPr lvl="3">
              <a:buNone/>
            </a:pPr>
            <a:r>
              <a:rPr lang="el-GR" dirty="0" smtClean="0"/>
              <a:t>3. μισθωτοί δημοσίου</a:t>
            </a:r>
          </a:p>
          <a:p>
            <a:pPr lvl="3">
              <a:buNone/>
            </a:pPr>
            <a:r>
              <a:rPr lang="el-GR" dirty="0" smtClean="0"/>
              <a:t>4. μισθωτοί ιδιωτικού</a:t>
            </a:r>
          </a:p>
          <a:p>
            <a:pPr lvl="3">
              <a:buNone/>
            </a:pPr>
            <a:r>
              <a:rPr lang="el-GR" dirty="0" smtClean="0"/>
              <a:t>5. άνεργοι</a:t>
            </a:r>
          </a:p>
          <a:p>
            <a:pPr lvl="3">
              <a:buNone/>
            </a:pPr>
            <a:r>
              <a:rPr lang="el-GR" dirty="0" smtClean="0"/>
              <a:t>6. φοιτητές</a:t>
            </a:r>
          </a:p>
          <a:p>
            <a:pPr lvl="3">
              <a:buNone/>
            </a:pPr>
            <a:r>
              <a:rPr lang="el-GR" dirty="0" smtClean="0"/>
              <a:t>7. οικιακά</a:t>
            </a:r>
          </a:p>
          <a:p>
            <a:pPr lvl="3">
              <a:buNone/>
            </a:pPr>
            <a:r>
              <a:rPr lang="el-GR" dirty="0" smtClean="0"/>
              <a:t>8. συνταξιούχοι</a:t>
            </a:r>
          </a:p>
          <a:p>
            <a:pPr lvl="3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l-GR" dirty="0" smtClean="0"/>
              <a:t>Οικογενειακή κατάσταση</a:t>
            </a:r>
          </a:p>
          <a:p>
            <a:pPr marL="457200" indent="-457200">
              <a:buAutoNum type="arabicPeriod"/>
            </a:pPr>
            <a:r>
              <a:rPr lang="el-GR" dirty="0" smtClean="0"/>
              <a:t>Άγαμος</a:t>
            </a:r>
          </a:p>
          <a:p>
            <a:pPr marL="457200" indent="-457200">
              <a:buAutoNum type="arabicPeriod"/>
            </a:pPr>
            <a:r>
              <a:rPr lang="el-GR" dirty="0" smtClean="0"/>
              <a:t>Έγγαμος</a:t>
            </a:r>
          </a:p>
          <a:p>
            <a:pPr marL="457200" indent="-457200">
              <a:buAutoNum type="arabicPeriod"/>
            </a:pPr>
            <a:r>
              <a:rPr lang="el-GR" dirty="0" smtClean="0"/>
              <a:t>Διαζευγμένος</a:t>
            </a:r>
          </a:p>
          <a:p>
            <a:pPr marL="457200" indent="-457200" algn="ctr">
              <a:buNone/>
            </a:pPr>
            <a:endParaRPr lang="el-G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Κλίμακες πολλαπλής επιλογής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Μία ή περισσότερες πιθανές απαντήσεις</a:t>
            </a:r>
          </a:p>
          <a:p>
            <a:endParaRPr lang="el-GR" dirty="0" smtClean="0"/>
          </a:p>
          <a:p>
            <a:r>
              <a:rPr lang="el-GR" dirty="0" smtClean="0"/>
              <a:t>Π.χ. Με ποιον τρόπο δημοσιοποιείται μία κενή θέση εργασίας;</a:t>
            </a:r>
          </a:p>
          <a:p>
            <a:pPr>
              <a:buNone/>
            </a:pPr>
            <a:r>
              <a:rPr lang="en-US" dirty="0" smtClean="0">
                <a:latin typeface="ＭＳ ゴシック"/>
                <a:ea typeface="ＭＳ ゴシック"/>
                <a:cs typeface="ＭＳ ゴシック"/>
              </a:rPr>
              <a:t>☐</a:t>
            </a:r>
            <a:r>
              <a:rPr lang="el-GR" dirty="0" smtClean="0">
                <a:latin typeface="Arial"/>
                <a:ea typeface="ＭＳ ゴシック"/>
                <a:cs typeface="Arial"/>
              </a:rPr>
              <a:t>διαφήμιση</a:t>
            </a:r>
            <a:endParaRPr lang="el-GR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dirty="0" smtClean="0">
                <a:latin typeface="Arial"/>
                <a:ea typeface="ＭＳ ゴシック"/>
                <a:cs typeface="Arial"/>
              </a:rPr>
              <a:t>☐</a:t>
            </a:r>
            <a:r>
              <a:rPr lang="el-GR" dirty="0" smtClean="0">
                <a:latin typeface="Arial"/>
                <a:ea typeface="ＭＳ ゴシック"/>
                <a:cs typeface="Arial"/>
              </a:rPr>
              <a:t>εσωτερική προαγωγή</a:t>
            </a:r>
            <a:endParaRPr lang="el-GR" dirty="0" smtClean="0">
              <a:latin typeface="Arial"/>
              <a:cs typeface="Arial"/>
            </a:endParaRPr>
          </a:p>
          <a:p>
            <a:pPr>
              <a:buNone/>
            </a:pPr>
            <a:r>
              <a:rPr lang="en-US" dirty="0" smtClean="0">
                <a:latin typeface="Arial"/>
                <a:ea typeface="ＭＳ ゴシック"/>
                <a:cs typeface="Arial"/>
              </a:rPr>
              <a:t>☐</a:t>
            </a:r>
            <a:r>
              <a:rPr lang="el-GR" dirty="0" smtClean="0">
                <a:latin typeface="Arial"/>
                <a:ea typeface="ＭＳ ゴシック"/>
                <a:cs typeface="Arial"/>
              </a:rPr>
              <a:t>εκπαιδευτικά ιδρύματα</a:t>
            </a:r>
          </a:p>
          <a:p>
            <a:pPr>
              <a:buNone/>
            </a:pPr>
            <a:r>
              <a:rPr lang="el-GR" dirty="0" smtClean="0">
                <a:latin typeface="Arial"/>
                <a:cs typeface="Arial"/>
              </a:rPr>
              <a:t>☐γραφεία απασχόλησης</a:t>
            </a:r>
          </a:p>
          <a:p>
            <a:pPr>
              <a:buNone/>
            </a:pPr>
            <a:r>
              <a:rPr lang="en-US" dirty="0" smtClean="0">
                <a:latin typeface="Arial"/>
                <a:ea typeface="ＭＳ ゴシック"/>
                <a:cs typeface="Arial"/>
              </a:rPr>
              <a:t>☐</a:t>
            </a:r>
            <a:r>
              <a:rPr lang="el-GR" dirty="0" smtClean="0">
                <a:latin typeface="Arial"/>
                <a:ea typeface="ＭＳ ゴシック"/>
                <a:cs typeface="Arial"/>
              </a:rPr>
              <a:t>αιτήσεις στα αρχεία</a:t>
            </a:r>
            <a:endParaRPr lang="en-US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Κλίμακες αξιολόγησης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ερωτώμενος καλείται να βαθμολογήσει μία σειρά από προτάσεις με σειρά σπουδαιότητας.</a:t>
            </a:r>
          </a:p>
          <a:p>
            <a:r>
              <a:rPr lang="el-GR" dirty="0" smtClean="0"/>
              <a:t>Π.χ. Πόσο ακριβής πιστεύετε ότι είναι η κάθε μέθοδος για να προβλέψει την εργασιακή επίδοση των στελεχών; Ταξινομήστε βάζοντας 1 στη μέθοδο με τη μεγαλύτερη ακρίβεια, κλπ.</a:t>
            </a:r>
          </a:p>
          <a:p>
            <a:pPr lvl="1"/>
            <a:r>
              <a:rPr lang="el-GR" dirty="0" smtClean="0"/>
              <a:t>Συνέντευξη</a:t>
            </a:r>
          </a:p>
          <a:p>
            <a:pPr lvl="1"/>
            <a:r>
              <a:rPr lang="el-GR" dirty="0" smtClean="0"/>
              <a:t>Γραπτές εξετάσεις</a:t>
            </a:r>
          </a:p>
          <a:p>
            <a:pPr lvl="1"/>
            <a:r>
              <a:rPr lang="el-GR" dirty="0" smtClean="0"/>
              <a:t>Ψυχολογικά τέστ</a:t>
            </a:r>
          </a:p>
          <a:p>
            <a:pPr lvl="1"/>
            <a:r>
              <a:rPr lang="el-GR" dirty="0" smtClean="0"/>
              <a:t>Προσωπικές συστάσεις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Κλίμακες </a:t>
            </a:r>
            <a:r>
              <a:rPr lang="en-US" dirty="0" err="1" smtClean="0"/>
              <a:t>Likert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Είναι οι κλίμακες που χρησιμοποιούνται περισσότερο.</a:t>
            </a:r>
          </a:p>
          <a:p>
            <a:r>
              <a:rPr lang="el-GR" dirty="0" smtClean="0"/>
              <a:t>Δεν καταγράφουν τη γενική συμφωνία ή διαφωνία, αλλά το βαθμό συμφωνίας.</a:t>
            </a:r>
          </a:p>
          <a:p>
            <a:r>
              <a:rPr lang="el-GR" dirty="0" smtClean="0"/>
              <a:t>Περιέχονται οι λέξεις «πόσο» ή «σε ποιο βαθμό». </a:t>
            </a:r>
          </a:p>
          <a:p>
            <a:r>
              <a:rPr lang="el-GR" dirty="0" smtClean="0"/>
              <a:t>Στις κλίμακες με άρτιο αριθμό θέσεων, δεν υπάρχει μεσαίο σημείο – πιέζετε ο ερωτώμενος να διαλέξει μία πλευρά της κλίμακας.</a:t>
            </a:r>
          </a:p>
          <a:p>
            <a:r>
              <a:rPr lang="el-GR" dirty="0" smtClean="0"/>
              <a:t>Πιο δημοφιλής είναι η πεντβάθμια (ύπαρξη μεσαίου σημείου).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105</TotalTime>
  <Words>755</Words>
  <Application>Microsoft Macintosh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Civic</vt:lpstr>
      <vt:lpstr>Το ερωτηματολόγιο</vt:lpstr>
      <vt:lpstr>Γενικά </vt:lpstr>
      <vt:lpstr>Ανοιχτές ερωτήσεις</vt:lpstr>
      <vt:lpstr>Κλειστές ερωτήσεις</vt:lpstr>
      <vt:lpstr>Διχοτομικές ερωτήσεις</vt:lpstr>
      <vt:lpstr>Κλίμακες απλής επιλογής - Μόνο μία πιθανή απάντηση από μία σειρά προτεινόμενων απαντήσεων</vt:lpstr>
      <vt:lpstr>Κλίμακες πολλαπλής επιλογής</vt:lpstr>
      <vt:lpstr>Κλίμακες αξιολόγησης</vt:lpstr>
      <vt:lpstr>Κλίμακες Likert</vt:lpstr>
      <vt:lpstr>Παραδείγματα κλίμακας Likert</vt:lpstr>
      <vt:lpstr>Κλίμακα Stapel</vt:lpstr>
      <vt:lpstr>Τεχνική Grid του Kelly</vt:lpstr>
      <vt:lpstr>Είδη ερωτηματολογίων</vt:lpstr>
      <vt:lpstr>Σχεδιασμός δομημένου ερωτηματολογίου 1/2</vt:lpstr>
      <vt:lpstr>Σχεδιασμός δομημένου ερωτηματολογίου 2/2</vt:lpstr>
      <vt:lpstr>Πιθανά θέματα εξετάσεων</vt:lpstr>
      <vt:lpstr>βιβλιογραφία</vt:lpstr>
    </vt:vector>
  </TitlesOfParts>
  <Company>UoP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Το ερωτηματολόγιο</dc:title>
  <dc:creator>Angela Antoniou</dc:creator>
  <cp:lastModifiedBy>Angela Antoniou</cp:lastModifiedBy>
  <cp:revision>19</cp:revision>
  <dcterms:created xsi:type="dcterms:W3CDTF">2013-07-19T08:51:03Z</dcterms:created>
  <dcterms:modified xsi:type="dcterms:W3CDTF">2013-07-19T09:29:38Z</dcterms:modified>
</cp:coreProperties>
</file>