
<file path=[Content_Types].xml><?xml version="1.0" encoding="utf-8"?>
<Types xmlns="http://schemas.openxmlformats.org/package/2006/content-types">
  <Default Extension="rels" ContentType="application/vnd.openxmlformats-package.relationships+xml"/>
  <Override PartName="/ppt/slideLayouts/slideLayout1.xml" ContentType="application/vnd.openxmlformats-officedocument.presentationml.slideLayout+xml"/>
  <Default Extension="jpeg" ContentType="image/jpeg"/>
  <Default Extension="xml" ContentType="application/xml"/>
  <Override PartName="/ppt/slides/slide9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8.xml" ContentType="application/vnd.openxmlformats-officedocument.presentationml.slideLayout+xml"/>
  <Override PartName="/ppt/slides/slide7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5.xml" ContentType="application/vnd.openxmlformats-officedocument.presentationml.slide+xml"/>
  <Override PartName="/ppt/slides/slide16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s/slide3.xml" ContentType="application/vnd.openxmlformats-officedocument.presentationml.slide+xml"/>
  <Override PartName="/ppt/slideLayouts/slideLayout10.xml" ContentType="application/vnd.openxmlformats-officedocument.presentationml.slideLayout+xml"/>
  <Override PartName="/ppt/slides/slide14.xml" ContentType="application/vnd.openxmlformats-officedocument.presentationml.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slides/slide12.xml" ContentType="application/vnd.openxmlformats-officedocument.presentationml.slide+xml"/>
  <Default Extension="bin" ContentType="application/vnd.openxmlformats-officedocument.presentationml.printerSettings"/>
  <Override PartName="/ppt/slides/slide10.xml" ContentType="application/vnd.openxmlformats-officedocument.presentationml.slide+xml"/>
  <Override PartName="/ppt/viewProps.xml" ContentType="application/vnd.openxmlformats-officedocument.presentationml.viewProps+xml"/>
  <Override PartName="/ppt/slides/slide8.xml" ContentType="application/vnd.openxmlformats-officedocument.presentationml.slide+xml"/>
  <Override PartName="/ppt/presentation.xml" ContentType="application/vnd.openxmlformats-officedocument.presentationml.presentation.main+xml"/>
  <Override PartName="/ppt/slideLayouts/slideLayout9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s/slide6.xml" ContentType="application/vnd.openxmlformats-officedocument.presentationml.slide+xml"/>
  <Override PartName="/ppt/slides/slide17.xml" ContentType="application/vnd.openxmlformats-officedocument.presentationml.slide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11.xml" ContentType="application/vnd.openxmlformats-officedocument.presentationml.slideLayout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slideLayouts/slideLayout3.xml" ContentType="application/vnd.openxmlformats-officedocument.presentationml.slideLayout+xml"/>
  <Override PartName="/ppt/slides/slide2.xml" ContentType="application/vnd.openxmlformats-officedocument.presentationml.slide+xml"/>
  <Override PartName="/ppt/slides/slide13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75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71" r:id="rId15"/>
    <p:sldId id="272" r:id="rId16"/>
    <p:sldId id="270" r:id="rId17"/>
    <p:sldId id="269" r:id="rId1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4660"/>
  </p:normalViewPr>
  <p:slideViewPr>
    <p:cSldViewPr snapToGrid="0" snapToObjects="1">
      <p:cViewPr varScale="1">
        <p:scale>
          <a:sx n="90" d="100"/>
          <a:sy n="90" d="100"/>
        </p:scale>
        <p:origin x="-1416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presProps" Target="presProps.xml"/><Relationship Id="rId21" Type="http://schemas.openxmlformats.org/officeDocument/2006/relationships/viewProps" Target="viewProps.xml"/><Relationship Id="rId22" Type="http://schemas.openxmlformats.org/officeDocument/2006/relationships/theme" Target="theme/theme1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printerSettings" Target="printerSettings/printerSettings1.bin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l-GR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F275BE-B76A-1742-9626-4D82EAE34FCF}" type="datetimeFigureOut">
              <a:rPr lang="en-US" smtClean="0"/>
              <a:pPr/>
              <a:t>7/19/13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177B5A48-C2A6-B740-96C7-C3794DEF749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l-GR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l-GR" smtClean="0"/>
              <a:t>Click to edit Master text styles</a:t>
            </a:r>
          </a:p>
          <a:p>
            <a:pPr lvl="1" eaLnBrk="1" latinLnBrk="0" hangingPunct="1"/>
            <a:r>
              <a:rPr lang="el-GR" smtClean="0"/>
              <a:t>Second level</a:t>
            </a:r>
          </a:p>
          <a:p>
            <a:pPr lvl="2" eaLnBrk="1" latinLnBrk="0" hangingPunct="1"/>
            <a:r>
              <a:rPr lang="el-GR" smtClean="0"/>
              <a:t>Third level</a:t>
            </a:r>
          </a:p>
          <a:p>
            <a:pPr lvl="3" eaLnBrk="1" latinLnBrk="0" hangingPunct="1"/>
            <a:r>
              <a:rPr lang="el-GR" smtClean="0"/>
              <a:t>Fourth level</a:t>
            </a:r>
          </a:p>
          <a:p>
            <a:pPr lvl="4" eaLnBrk="1" latinLnBrk="0" hangingPunct="1"/>
            <a:r>
              <a:rPr lang="el-GR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F275BE-B76A-1742-9626-4D82EAE34FCF}" type="datetimeFigureOut">
              <a:rPr lang="en-US" smtClean="0"/>
              <a:pPr/>
              <a:t>7/19/13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7B5A48-C2A6-B740-96C7-C3794DEF749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177B5A48-C2A6-B740-96C7-C3794DEF749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l-GR" smtClean="0"/>
              <a:t>Click to edit Master text styles</a:t>
            </a:r>
          </a:p>
          <a:p>
            <a:pPr lvl="1" eaLnBrk="1" latinLnBrk="0" hangingPunct="1"/>
            <a:r>
              <a:rPr lang="el-GR" smtClean="0"/>
              <a:t>Second level</a:t>
            </a:r>
          </a:p>
          <a:p>
            <a:pPr lvl="2" eaLnBrk="1" latinLnBrk="0" hangingPunct="1"/>
            <a:r>
              <a:rPr lang="el-GR" smtClean="0"/>
              <a:t>Third level</a:t>
            </a:r>
          </a:p>
          <a:p>
            <a:pPr lvl="3" eaLnBrk="1" latinLnBrk="0" hangingPunct="1"/>
            <a:r>
              <a:rPr lang="el-GR" smtClean="0"/>
              <a:t>Fourth level</a:t>
            </a:r>
          </a:p>
          <a:p>
            <a:pPr lvl="4" eaLnBrk="1" latinLnBrk="0" hangingPunct="1"/>
            <a:r>
              <a:rPr lang="el-GR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F275BE-B76A-1742-9626-4D82EAE34FCF}" type="datetimeFigureOut">
              <a:rPr lang="en-US" smtClean="0"/>
              <a:pPr/>
              <a:t>7/19/13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l-GR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l-GR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F275BE-B76A-1742-9626-4D82EAE34FCF}" type="datetimeFigureOut">
              <a:rPr lang="en-US" smtClean="0"/>
              <a:pPr/>
              <a:t>7/19/13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177B5A48-C2A6-B740-96C7-C3794DEF749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l-GR" smtClean="0"/>
              <a:t>Click to edit Master text styles</a:t>
            </a:r>
          </a:p>
          <a:p>
            <a:pPr lvl="1" eaLnBrk="1" latinLnBrk="0" hangingPunct="1"/>
            <a:r>
              <a:rPr lang="el-GR" smtClean="0"/>
              <a:t>Second level</a:t>
            </a:r>
          </a:p>
          <a:p>
            <a:pPr lvl="2" eaLnBrk="1" latinLnBrk="0" hangingPunct="1"/>
            <a:r>
              <a:rPr lang="el-GR" smtClean="0"/>
              <a:t>Third level</a:t>
            </a:r>
          </a:p>
          <a:p>
            <a:pPr lvl="3" eaLnBrk="1" latinLnBrk="0" hangingPunct="1"/>
            <a:r>
              <a:rPr lang="el-GR" smtClean="0"/>
              <a:t>Fourth level</a:t>
            </a:r>
          </a:p>
          <a:p>
            <a:pPr lvl="4" eaLnBrk="1" latinLnBrk="0" hangingPunct="1"/>
            <a:r>
              <a:rPr lang="el-GR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l-GR" smtClean="0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F275BE-B76A-1742-9626-4D82EAE34FCF}" type="datetimeFigureOut">
              <a:rPr lang="en-US" smtClean="0"/>
              <a:pPr/>
              <a:t>7/19/13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177B5A48-C2A6-B740-96C7-C3794DEF749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l-GR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l-GR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37F275BE-B76A-1742-9626-4D82EAE34FCF}" type="datetimeFigureOut">
              <a:rPr lang="en-US" smtClean="0"/>
              <a:pPr/>
              <a:t>7/19/13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7B5A48-C2A6-B740-96C7-C3794DEF749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l-GR" smtClean="0"/>
              <a:t>Click to edit Master text styles</a:t>
            </a:r>
          </a:p>
          <a:p>
            <a:pPr lvl="1" eaLnBrk="1" latinLnBrk="0" hangingPunct="1"/>
            <a:r>
              <a:rPr lang="el-GR" smtClean="0"/>
              <a:t>Second level</a:t>
            </a:r>
          </a:p>
          <a:p>
            <a:pPr lvl="2" eaLnBrk="1" latinLnBrk="0" hangingPunct="1"/>
            <a:r>
              <a:rPr lang="el-GR" smtClean="0"/>
              <a:t>Third level</a:t>
            </a:r>
          </a:p>
          <a:p>
            <a:pPr lvl="3" eaLnBrk="1" latinLnBrk="0" hangingPunct="1"/>
            <a:r>
              <a:rPr lang="el-GR" smtClean="0"/>
              <a:t>Fourth level</a:t>
            </a:r>
          </a:p>
          <a:p>
            <a:pPr lvl="4" eaLnBrk="1" latinLnBrk="0" hangingPunct="1"/>
            <a:r>
              <a:rPr lang="el-GR" smtClean="0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l-GR" smtClean="0"/>
              <a:t>Click to edit Master text styles</a:t>
            </a:r>
          </a:p>
          <a:p>
            <a:pPr lvl="1" eaLnBrk="1" latinLnBrk="0" hangingPunct="1"/>
            <a:r>
              <a:rPr lang="el-GR" smtClean="0"/>
              <a:t>Second level</a:t>
            </a:r>
          </a:p>
          <a:p>
            <a:pPr lvl="2" eaLnBrk="1" latinLnBrk="0" hangingPunct="1"/>
            <a:r>
              <a:rPr lang="el-GR" smtClean="0"/>
              <a:t>Third level</a:t>
            </a:r>
          </a:p>
          <a:p>
            <a:pPr lvl="3" eaLnBrk="1" latinLnBrk="0" hangingPunct="1"/>
            <a:r>
              <a:rPr lang="el-GR" smtClean="0"/>
              <a:t>Fourth level</a:t>
            </a:r>
          </a:p>
          <a:p>
            <a:pPr lvl="4" eaLnBrk="1" latinLnBrk="0" hangingPunct="1"/>
            <a:r>
              <a:rPr lang="el-GR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F275BE-B76A-1742-9626-4D82EAE34FCF}" type="datetimeFigureOut">
              <a:rPr lang="en-US" smtClean="0"/>
              <a:pPr/>
              <a:t>7/19/13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l-GR" smtClean="0"/>
              <a:t>Click to edit Master text styles</a:t>
            </a:r>
          </a:p>
          <a:p>
            <a:pPr lvl="1" eaLnBrk="1" latinLnBrk="0" hangingPunct="1"/>
            <a:r>
              <a:rPr lang="el-GR" smtClean="0"/>
              <a:t>Second level</a:t>
            </a:r>
          </a:p>
          <a:p>
            <a:pPr lvl="2" eaLnBrk="1" latinLnBrk="0" hangingPunct="1"/>
            <a:r>
              <a:rPr lang="el-GR" smtClean="0"/>
              <a:t>Third level</a:t>
            </a:r>
          </a:p>
          <a:p>
            <a:pPr lvl="3" eaLnBrk="1" latinLnBrk="0" hangingPunct="1"/>
            <a:r>
              <a:rPr lang="el-GR" smtClean="0"/>
              <a:t>Fourth level</a:t>
            </a:r>
          </a:p>
          <a:p>
            <a:pPr lvl="4" eaLnBrk="1" latinLnBrk="0" hangingPunct="1"/>
            <a:r>
              <a:rPr lang="el-GR" smtClean="0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l-GR" smtClean="0"/>
              <a:t>Click to edit Master text styles</a:t>
            </a:r>
          </a:p>
          <a:p>
            <a:pPr lvl="1" eaLnBrk="1" latinLnBrk="0" hangingPunct="1"/>
            <a:r>
              <a:rPr lang="el-GR" smtClean="0"/>
              <a:t>Second level</a:t>
            </a:r>
          </a:p>
          <a:p>
            <a:pPr lvl="2" eaLnBrk="1" latinLnBrk="0" hangingPunct="1"/>
            <a:r>
              <a:rPr lang="el-GR" smtClean="0"/>
              <a:t>Third level</a:t>
            </a:r>
          </a:p>
          <a:p>
            <a:pPr lvl="3" eaLnBrk="1" latinLnBrk="0" hangingPunct="1"/>
            <a:r>
              <a:rPr lang="el-GR" smtClean="0"/>
              <a:t>Fourth level</a:t>
            </a:r>
          </a:p>
          <a:p>
            <a:pPr lvl="4" eaLnBrk="1" latinLnBrk="0" hangingPunct="1"/>
            <a:r>
              <a:rPr lang="el-GR" smtClean="0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177B5A48-C2A6-B740-96C7-C3794DEF749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l-GR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F275BE-B76A-1742-9626-4D82EAE34FCF}" type="datetimeFigureOut">
              <a:rPr lang="en-US" smtClean="0"/>
              <a:pPr/>
              <a:t>7/19/13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177B5A48-C2A6-B740-96C7-C3794DEF749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F275BE-B76A-1742-9626-4D82EAE34FCF}" type="datetimeFigureOut">
              <a:rPr lang="en-US" smtClean="0"/>
              <a:pPr/>
              <a:t>7/19/13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177B5A48-C2A6-B740-96C7-C3794DEF749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l-GR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l-GR" smtClean="0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l-GR" smtClean="0"/>
              <a:t>Click to edit Master text styles</a:t>
            </a:r>
          </a:p>
          <a:p>
            <a:pPr lvl="1" eaLnBrk="1" latinLnBrk="0" hangingPunct="1"/>
            <a:r>
              <a:rPr lang="el-GR" smtClean="0"/>
              <a:t>Second level</a:t>
            </a:r>
          </a:p>
          <a:p>
            <a:pPr lvl="2" eaLnBrk="1" latinLnBrk="0" hangingPunct="1"/>
            <a:r>
              <a:rPr lang="el-GR" smtClean="0"/>
              <a:t>Third level</a:t>
            </a:r>
          </a:p>
          <a:p>
            <a:pPr lvl="3" eaLnBrk="1" latinLnBrk="0" hangingPunct="1"/>
            <a:r>
              <a:rPr lang="el-GR" smtClean="0"/>
              <a:t>Fourth level</a:t>
            </a:r>
          </a:p>
          <a:p>
            <a:pPr lvl="4" eaLnBrk="1" latinLnBrk="0" hangingPunct="1"/>
            <a:r>
              <a:rPr lang="el-GR" smtClean="0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177B5A48-C2A6-B740-96C7-C3794DEF749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F275BE-B76A-1742-9626-4D82EAE34FCF}" type="datetimeFigureOut">
              <a:rPr lang="en-US" smtClean="0"/>
              <a:pPr/>
              <a:t>7/19/13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177B5A48-C2A6-B740-96C7-C3794DEF749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l-GR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l-GR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l-GR" smtClean="0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37F275BE-B76A-1742-9626-4D82EAE34FCF}" type="datetimeFigureOut">
              <a:rPr lang="en-US" smtClean="0"/>
              <a:pPr/>
              <a:t>7/19/13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37F275BE-B76A-1742-9626-4D82EAE34FCF}" type="datetimeFigureOut">
              <a:rPr lang="en-US" smtClean="0"/>
              <a:pPr/>
              <a:t>7/19/13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177B5A48-C2A6-B740-96C7-C3794DEF749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l-GR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l-GR" smtClean="0"/>
              <a:t>Click to edit Master text styles</a:t>
            </a:r>
          </a:p>
          <a:p>
            <a:pPr lvl="1" eaLnBrk="1" latinLnBrk="0" hangingPunct="1"/>
            <a:r>
              <a:rPr kumimoji="0" lang="el-GR" smtClean="0"/>
              <a:t>Second level</a:t>
            </a:r>
          </a:p>
          <a:p>
            <a:pPr lvl="2" eaLnBrk="1" latinLnBrk="0" hangingPunct="1"/>
            <a:r>
              <a:rPr kumimoji="0" lang="el-GR" smtClean="0"/>
              <a:t>Third level</a:t>
            </a:r>
          </a:p>
          <a:p>
            <a:pPr lvl="3" eaLnBrk="1" latinLnBrk="0" hangingPunct="1"/>
            <a:r>
              <a:rPr kumimoji="0" lang="el-GR" smtClean="0"/>
              <a:t>Fourth level</a:t>
            </a:r>
          </a:p>
          <a:p>
            <a:pPr lvl="4" eaLnBrk="1" latinLnBrk="0" hangingPunct="1"/>
            <a:r>
              <a:rPr kumimoji="0" lang="el-GR" smtClean="0"/>
              <a:t>Fifth level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86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l-GR" dirty="0" smtClean="0"/>
              <a:t>Μεθοδολογία έρευνας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 smtClean="0"/>
              <a:t>Το ερωτηματολόγιο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Άρτιος αριθμός θέσεων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half" idx="3"/>
          </p:nvPr>
        </p:nvSpPr>
        <p:spPr/>
        <p:txBody>
          <a:bodyPr/>
          <a:lstStyle/>
          <a:p>
            <a:r>
              <a:rPr lang="el-GR" dirty="0" smtClean="0"/>
              <a:t>Μονός αριθμός θέσεων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2"/>
          </p:nvPr>
        </p:nvSpPr>
        <p:spPr/>
        <p:txBody>
          <a:bodyPr/>
          <a:lstStyle/>
          <a:p>
            <a:pPr>
              <a:buNone/>
            </a:pPr>
            <a:r>
              <a:rPr lang="el-GR" dirty="0" smtClean="0"/>
              <a:t>Πόσο ευχαριστημένος είστε από τον τρόπο που αντιμετωπίζει η κυβέρνηση τα παρακάτω θέματα;</a:t>
            </a:r>
          </a:p>
          <a:p>
            <a:pPr>
              <a:buNone/>
            </a:pPr>
            <a:endParaRPr lang="en-US" dirty="0"/>
          </a:p>
        </p:txBody>
      </p:sp>
      <p:graphicFrame>
        <p:nvGraphicFramePr>
          <p:cNvPr id="9" name="Content Placeholder 8"/>
          <p:cNvGraphicFramePr>
            <a:graphicFrameLocks noGrp="1"/>
          </p:cNvGraphicFramePr>
          <p:nvPr>
            <p:ph sz="quarter" idx="4"/>
          </p:nvPr>
        </p:nvGraphicFramePr>
        <p:xfrm>
          <a:off x="301752" y="4750548"/>
          <a:ext cx="4213805" cy="169798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49248"/>
                <a:gridCol w="663222"/>
                <a:gridCol w="747889"/>
                <a:gridCol w="564445"/>
                <a:gridCol w="889001"/>
              </a:tblGrid>
              <a:tr h="424497"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1100" dirty="0" smtClean="0"/>
                        <a:t>πολύ</a:t>
                      </a: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1100" dirty="0" smtClean="0"/>
                        <a:t>αρκετά</a:t>
                      </a: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1100" dirty="0" smtClean="0"/>
                        <a:t>λίγο</a:t>
                      </a: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1100" dirty="0" smtClean="0"/>
                        <a:t>καθόλου</a:t>
                      </a:r>
                      <a:endParaRPr lang="en-US" sz="1100" dirty="0"/>
                    </a:p>
                  </a:txBody>
                  <a:tcPr/>
                </a:tc>
              </a:tr>
              <a:tr h="424497">
                <a:tc>
                  <a:txBody>
                    <a:bodyPr/>
                    <a:lstStyle/>
                    <a:p>
                      <a:r>
                        <a:rPr lang="el-GR" sz="1100" dirty="0" smtClean="0"/>
                        <a:t>περιβάλλον</a:t>
                      </a: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/>
                </a:tc>
              </a:tr>
              <a:tr h="424497">
                <a:tc>
                  <a:txBody>
                    <a:bodyPr/>
                    <a:lstStyle/>
                    <a:p>
                      <a:r>
                        <a:rPr lang="el-GR" sz="1100" dirty="0" smtClean="0"/>
                        <a:t>υγεία</a:t>
                      </a: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100"/>
                    </a:p>
                  </a:txBody>
                  <a:tcPr/>
                </a:tc>
              </a:tr>
              <a:tr h="424497">
                <a:tc>
                  <a:txBody>
                    <a:bodyPr/>
                    <a:lstStyle/>
                    <a:p>
                      <a:r>
                        <a:rPr lang="el-GR" sz="1100" dirty="0" smtClean="0"/>
                        <a:t>ανεργία</a:t>
                      </a: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Παραδείγματα κλίμακας </a:t>
            </a:r>
            <a:r>
              <a:rPr lang="en-US" dirty="0" err="1" smtClean="0"/>
              <a:t>Likert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4791330" y="2471383"/>
            <a:ext cx="404482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/>
              <a:t>Πόσο συμμωνείτε με τις παρακάτω θέσεις; (1 = καθόλου, 5 = πάρα πολύ)</a:t>
            </a:r>
            <a:endParaRPr lang="en-US" dirty="0"/>
          </a:p>
        </p:txBody>
      </p:sp>
      <p:graphicFrame>
        <p:nvGraphicFramePr>
          <p:cNvPr id="12" name="Table 11"/>
          <p:cNvGraphicFramePr>
            <a:graphicFrameLocks noGrp="1"/>
          </p:cNvGraphicFramePr>
          <p:nvPr/>
        </p:nvGraphicFramePr>
        <p:xfrm>
          <a:off x="4791329" y="3267187"/>
          <a:ext cx="4044821" cy="318134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06141"/>
                <a:gridCol w="396313"/>
                <a:gridCol w="396314"/>
                <a:gridCol w="396313"/>
                <a:gridCol w="330261"/>
                <a:gridCol w="319479"/>
              </a:tblGrid>
              <a:tr h="75565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5</a:t>
                      </a:r>
                      <a:endParaRPr lang="en-US" dirty="0"/>
                    </a:p>
                  </a:txBody>
                  <a:tcPr/>
                </a:tc>
              </a:tr>
              <a:tr h="755650">
                <a:tc>
                  <a:txBody>
                    <a:bodyPr/>
                    <a:lstStyle/>
                    <a:p>
                      <a:r>
                        <a:rPr lang="el-GR" dirty="0" smtClean="0"/>
                        <a:t>Θα έκανα τα</a:t>
                      </a:r>
                      <a:r>
                        <a:rPr lang="el-GR" baseline="0" dirty="0" smtClean="0"/>
                        <a:t> πάντα για να κρατήσω τη δουλειά μου.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755650">
                <a:tc>
                  <a:txBody>
                    <a:bodyPr/>
                    <a:lstStyle/>
                    <a:p>
                      <a:r>
                        <a:rPr lang="el-GR" dirty="0" smtClean="0"/>
                        <a:t>Η εταιρία εκτιμά τη δουλειά μου.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755650">
                <a:tc>
                  <a:txBody>
                    <a:bodyPr/>
                    <a:lstStyle/>
                    <a:p>
                      <a:r>
                        <a:rPr lang="el-GR" dirty="0" smtClean="0"/>
                        <a:t>Η μονιμότητα είναι σημαντική για μένα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Κλίμακα </a:t>
            </a:r>
            <a:r>
              <a:rPr lang="en-US" dirty="0" err="1" smtClean="0"/>
              <a:t>Stapel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l-GR" dirty="0" smtClean="0"/>
              <a:t>Επιλογή ανάμεσα στο απόλυτο αρνητικό και το απόλυτο θετικό. </a:t>
            </a:r>
          </a:p>
          <a:p>
            <a:pPr>
              <a:buNone/>
            </a:pPr>
            <a:r>
              <a:rPr lang="el-GR" dirty="0" smtClean="0"/>
              <a:t>Π.χ. Αξιολογήστε κατά πόσο η Χ εταιρία κινητής τηλεφωνίας προσφέρει:</a:t>
            </a:r>
          </a:p>
          <a:p>
            <a:pPr>
              <a:buNone/>
            </a:pP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301752" y="3513667"/>
          <a:ext cx="8534400" cy="238675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356804"/>
                <a:gridCol w="409222"/>
                <a:gridCol w="451555"/>
                <a:gridCol w="381000"/>
                <a:gridCol w="437445"/>
                <a:gridCol w="465666"/>
                <a:gridCol w="508000"/>
                <a:gridCol w="524708"/>
              </a:tblGrid>
              <a:tr h="590536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-3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-2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-1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3</a:t>
                      </a:r>
                      <a:endParaRPr lang="en-US" dirty="0"/>
                    </a:p>
                  </a:txBody>
                  <a:tcPr/>
                </a:tc>
              </a:tr>
              <a:tr h="598739">
                <a:tc>
                  <a:txBody>
                    <a:bodyPr/>
                    <a:lstStyle/>
                    <a:p>
                      <a:r>
                        <a:rPr lang="el-GR" dirty="0" smtClean="0"/>
                        <a:t>Φθην</a:t>
                      </a:r>
                      <a:r>
                        <a:rPr lang="el-GR" dirty="0" smtClean="0"/>
                        <a:t>ά πακέτα σύνδεσης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598739">
                <a:tc>
                  <a:txBody>
                    <a:bodyPr/>
                    <a:lstStyle/>
                    <a:p>
                      <a:r>
                        <a:rPr lang="el-GR" dirty="0" smtClean="0"/>
                        <a:t>Φθην</a:t>
                      </a:r>
                      <a:r>
                        <a:rPr lang="el-GR" dirty="0" smtClean="0"/>
                        <a:t>ότερα γραπτά μηνύματα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598739">
                <a:tc>
                  <a:txBody>
                    <a:bodyPr/>
                    <a:lstStyle/>
                    <a:p>
                      <a:r>
                        <a:rPr lang="el-GR" dirty="0" smtClean="0"/>
                        <a:t>Χαμηλ</a:t>
                      </a:r>
                      <a:r>
                        <a:rPr lang="el-GR" dirty="0" smtClean="0"/>
                        <a:t>ότερο πάγιο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Τεχνικ</a:t>
            </a:r>
            <a:r>
              <a:rPr lang="el-GR" dirty="0" smtClean="0"/>
              <a:t>ή </a:t>
            </a:r>
            <a:r>
              <a:rPr lang="en-US" dirty="0" smtClean="0"/>
              <a:t>Grid </a:t>
            </a:r>
            <a:r>
              <a:rPr lang="el-GR" dirty="0" smtClean="0"/>
              <a:t>του</a:t>
            </a:r>
            <a:r>
              <a:rPr lang="en-US" dirty="0" smtClean="0"/>
              <a:t> Kelly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l-GR" dirty="0" smtClean="0"/>
              <a:t>Ο ερωτ</a:t>
            </a:r>
            <a:r>
              <a:rPr lang="el-GR" dirty="0" smtClean="0"/>
              <a:t>ώμενος επιλέγει ή αφήνει κενό. Δημιουργείται ένας χάρτης με επιμέρους χαρακτηριστικά. Ιδιαίτερα χρήσιμη ότα συγκρίνουμε υπηρεσίες ή προϊόντα.</a:t>
            </a:r>
          </a:p>
          <a:p>
            <a:r>
              <a:rPr lang="el-GR" dirty="0" smtClean="0"/>
              <a:t>Π.χ. ποιος αποφασίζει για τα παρακάτω προϊόντα;</a:t>
            </a:r>
          </a:p>
          <a:p>
            <a:pPr>
              <a:buNone/>
            </a:pP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301751" y="3852331"/>
          <a:ext cx="8534400" cy="224671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15693"/>
                <a:gridCol w="987778"/>
                <a:gridCol w="1143000"/>
                <a:gridCol w="1187929"/>
              </a:tblGrid>
              <a:tr h="561679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παιδι</a:t>
                      </a:r>
                      <a:r>
                        <a:rPr lang="el-GR" dirty="0" smtClean="0"/>
                        <a:t>ά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πατ</a:t>
                      </a:r>
                      <a:r>
                        <a:rPr lang="el-GR" dirty="0" smtClean="0"/>
                        <a:t>έρας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μητ</a:t>
                      </a:r>
                      <a:r>
                        <a:rPr lang="el-GR" dirty="0" smtClean="0"/>
                        <a:t>έρα</a:t>
                      </a:r>
                      <a:endParaRPr lang="en-US" dirty="0"/>
                    </a:p>
                  </a:txBody>
                  <a:tcPr/>
                </a:tc>
              </a:tr>
              <a:tr h="561679">
                <a:tc>
                  <a:txBody>
                    <a:bodyPr/>
                    <a:lstStyle/>
                    <a:p>
                      <a:r>
                        <a:rPr lang="el-GR" dirty="0" smtClean="0"/>
                        <a:t>Αυτοκ</a:t>
                      </a:r>
                      <a:r>
                        <a:rPr lang="el-GR" dirty="0" smtClean="0"/>
                        <a:t>ίνητο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561679">
                <a:tc>
                  <a:txBody>
                    <a:bodyPr/>
                    <a:lstStyle/>
                    <a:p>
                      <a:r>
                        <a:rPr lang="el-GR" dirty="0" smtClean="0"/>
                        <a:t>Ηλεκτρικ</a:t>
                      </a:r>
                      <a:r>
                        <a:rPr lang="el-GR" dirty="0" smtClean="0"/>
                        <a:t>ές συσκευές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561679">
                <a:tc>
                  <a:txBody>
                    <a:bodyPr/>
                    <a:lstStyle/>
                    <a:p>
                      <a:r>
                        <a:rPr lang="el-GR" dirty="0" smtClean="0"/>
                        <a:t>Υπολογιστ</a:t>
                      </a:r>
                      <a:r>
                        <a:rPr lang="el-GR" dirty="0" smtClean="0"/>
                        <a:t>ής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Ε</a:t>
            </a:r>
            <a:r>
              <a:rPr lang="el-GR" dirty="0" smtClean="0"/>
              <a:t>ίδη ερωτηματολογίων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l-GR" dirty="0" smtClean="0"/>
              <a:t>Δομημ</a:t>
            </a:r>
            <a:r>
              <a:rPr lang="el-GR" dirty="0" smtClean="0"/>
              <a:t>ένα: αυστηρά καθορισμένη σειρά. Συνήθως κλειστές ερωτήσεις.</a:t>
            </a:r>
          </a:p>
          <a:p>
            <a:r>
              <a:rPr lang="el-GR" dirty="0" smtClean="0"/>
              <a:t>Μη δομημένα: η σειρά μπορεί να αλλάξει σύμφωνα με τον ερευνητή, για να διευκολυνθεί η συζήτηση (ειδικά σε ομάδες συζήτησης ή σε συνεντεύξεις). Κατάλληλο για έμπειρους ερευνητές. </a:t>
            </a:r>
          </a:p>
          <a:p>
            <a:r>
              <a:rPr lang="el-GR" dirty="0" smtClean="0"/>
              <a:t>Ήμι-δομημένα ερωτηματολόγια</a:t>
            </a:r>
          </a:p>
          <a:p>
            <a:endParaRPr lang="el-GR" dirty="0" smtClean="0"/>
          </a:p>
          <a:p>
            <a:r>
              <a:rPr lang="el-GR" dirty="0" smtClean="0"/>
              <a:t>Θετικά και αρνητικά των διαφορετικών ειδών;</a:t>
            </a:r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Σχεδιασμ</a:t>
            </a:r>
            <a:r>
              <a:rPr lang="el-GR" dirty="0" smtClean="0"/>
              <a:t>ός δομημένου ερωτηματολογίου 1/2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l-GR" dirty="0" smtClean="0"/>
              <a:t>Υπ</a:t>
            </a:r>
            <a:r>
              <a:rPr lang="el-GR" dirty="0" smtClean="0"/>
              <a:t>άρχουν κανόνες δημιουργίας ερωτηματολογίων</a:t>
            </a:r>
          </a:p>
          <a:p>
            <a:r>
              <a:rPr lang="el-GR" dirty="0" smtClean="0"/>
              <a:t>Υπάρχουν τρόποι να ελέγξουμε την αξιοπιστία και την εγκυρότητα του εργαλείου</a:t>
            </a:r>
          </a:p>
          <a:p>
            <a:r>
              <a:rPr lang="el-GR" dirty="0" smtClean="0"/>
              <a:t>Συνήθως υπάρχουν δύο κύρια μέρη: τίτλος και κυρίως ερωτηματολόγιο</a:t>
            </a:r>
          </a:p>
          <a:p>
            <a:r>
              <a:rPr lang="el-GR" dirty="0" smtClean="0"/>
              <a:t>Τίτλος: τίτλος και στοιχεία έρευνας, στοιχεία φορέα, στοιχεία επικοινωνίας, εισαγωγικό σημείωμα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Σχεδιασμός δομημένου ερωτηματολογίου</a:t>
            </a:r>
            <a:r>
              <a:rPr lang="el-GR" dirty="0" smtClean="0"/>
              <a:t> 2/</a:t>
            </a:r>
            <a:r>
              <a:rPr lang="el-GR" dirty="0" smtClean="0"/>
              <a:t>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l-GR" dirty="0" smtClean="0"/>
              <a:t>Κυρ</a:t>
            </a:r>
            <a:r>
              <a:rPr lang="el-GR" dirty="0" smtClean="0"/>
              <a:t>ίως ερωτηματολόγιο</a:t>
            </a:r>
          </a:p>
          <a:p>
            <a:pPr lvl="1"/>
            <a:r>
              <a:rPr lang="el-GR" dirty="0" smtClean="0"/>
              <a:t>Εισαγωγικές ερωτήσεις, για τα γενικότερα χαρακτηριστικά του ερωτώμενου. Π.χ. Σε ερωτήσεις για τα βιολογικά προϊόντα, στην εισαγωγή μπορούμε να έχουμε ερωτήσεις  για τις γενικές καταναλωτικές συνήθειες ή για τις διατροφικές συνήθειες.</a:t>
            </a:r>
          </a:p>
          <a:p>
            <a:pPr lvl="1"/>
            <a:r>
              <a:rPr lang="el-GR" dirty="0" smtClean="0"/>
              <a:t>Πυρήνας, άμεση σχέση με το θέμα. Π.χ. Ερωτήσεις σχετικές με την κατανάλωση βιολογικών προϊόντων.</a:t>
            </a:r>
          </a:p>
          <a:p>
            <a:pPr lvl="1"/>
            <a:r>
              <a:rPr lang="el-GR" dirty="0" smtClean="0"/>
              <a:t>Βιογραφικά στοιχεία- δημογραφικά. Π.χ. </a:t>
            </a:r>
            <a:r>
              <a:rPr lang="el-GR" smtClean="0"/>
              <a:t>Φύλο, ηλικία, εκπαίδευση, επάγγελμα, οικογενειακή κατάσταση, κλπ. </a:t>
            </a:r>
            <a:endParaRPr lang="en-US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Πιθαν</a:t>
            </a:r>
            <a:r>
              <a:rPr lang="el-GR" dirty="0" smtClean="0"/>
              <a:t>ά θέματα εξετάσεων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l-GR" dirty="0" smtClean="0"/>
              <a:t>4</a:t>
            </a:r>
            <a:r>
              <a:rPr lang="el-GR" baseline="30000" dirty="0" smtClean="0"/>
              <a:t>ο</a:t>
            </a:r>
            <a:r>
              <a:rPr lang="el-GR" dirty="0" smtClean="0"/>
              <a:t> θ</a:t>
            </a:r>
            <a:r>
              <a:rPr lang="el-GR" dirty="0" smtClean="0"/>
              <a:t>έμα: τι είναι τα δομημένα, ήμι-δομημένα και μη-δομημένα ερωτηματολόγια;</a:t>
            </a:r>
          </a:p>
          <a:p>
            <a:endParaRPr lang="el-GR" dirty="0" smtClean="0"/>
          </a:p>
          <a:p>
            <a:r>
              <a:rPr lang="el-GR" dirty="0" smtClean="0"/>
              <a:t>5</a:t>
            </a:r>
            <a:r>
              <a:rPr lang="el-GR" baseline="30000" dirty="0" smtClean="0"/>
              <a:t>ο</a:t>
            </a:r>
            <a:r>
              <a:rPr lang="el-GR" dirty="0" smtClean="0"/>
              <a:t> θέμ</a:t>
            </a:r>
            <a:r>
              <a:rPr lang="el-GR" dirty="0" smtClean="0"/>
              <a:t>α</a:t>
            </a:r>
            <a:r>
              <a:rPr lang="el-GR" dirty="0" smtClean="0"/>
              <a:t>: σχεδιάστε ένα ερωτηματολόγιο για... (π.χ. να μελετήσετε τη χρήση κινητών τηλεφώνων ανάμεσα στους φοιτητές του τμήματος υπολογιστών και τηλεπικοινωνιών). </a:t>
            </a:r>
            <a:r>
              <a:rPr lang="el-GR" dirty="0" smtClean="0"/>
              <a:t>Σ</a:t>
            </a:r>
            <a:r>
              <a:rPr lang="el-GR" dirty="0" smtClean="0"/>
              <a:t>ύνολο 5 ερωτήσεις: 1 ανοιχτή, 1 διχοτομική, 1 κλίμακας πολλαπλής επιλογής, 1 κλίμακας αξιολόγησης και 1 κλίμακας </a:t>
            </a:r>
            <a:r>
              <a:rPr lang="en-US" dirty="0" err="1" smtClean="0"/>
              <a:t>Likert</a:t>
            </a:r>
            <a:r>
              <a:rPr lang="en-US" dirty="0" smtClean="0"/>
              <a:t>. </a:t>
            </a:r>
            <a:endParaRPr lang="el-GR" dirty="0" smtClean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βιβλιογραφ</a:t>
            </a:r>
            <a:r>
              <a:rPr lang="el-GR" dirty="0" smtClean="0"/>
              <a:t>ία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err="1" smtClean="0"/>
              <a:t>Henerson</a:t>
            </a:r>
            <a:r>
              <a:rPr lang="en-US" dirty="0" smtClean="0"/>
              <a:t>, M.E., Morris, L.L. &amp; Fitz-Gibbon, C.T. 1987. </a:t>
            </a:r>
            <a:r>
              <a:rPr lang="en-US" i="1" dirty="0" smtClean="0"/>
              <a:t>How to measure attitudes. </a:t>
            </a:r>
            <a:r>
              <a:rPr lang="en-US" dirty="0" smtClean="0"/>
              <a:t>Sage.</a:t>
            </a:r>
          </a:p>
          <a:p>
            <a:r>
              <a:rPr lang="en-US" dirty="0" err="1" smtClean="0"/>
              <a:t>Javeau</a:t>
            </a:r>
            <a:r>
              <a:rPr lang="en-US" dirty="0" smtClean="0"/>
              <a:t>, C. 1996. </a:t>
            </a:r>
            <a:r>
              <a:rPr lang="el-GR" i="1" dirty="0" smtClean="0"/>
              <a:t>Η </a:t>
            </a:r>
            <a:r>
              <a:rPr lang="el-GR" i="1" dirty="0" smtClean="0"/>
              <a:t>έρευνα με ερωτηματολόγιο. </a:t>
            </a:r>
            <a:r>
              <a:rPr lang="el-GR" dirty="0" smtClean="0"/>
              <a:t>Τυπωθήτω, Αθήνα. 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Γενικά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l-GR" dirty="0" smtClean="0"/>
              <a:t>Τι είναι το ερωτηματολόγιο;</a:t>
            </a:r>
          </a:p>
          <a:p>
            <a:r>
              <a:rPr lang="el-GR" dirty="0" smtClean="0"/>
              <a:t>Γιατί χρησιμοποιείται;</a:t>
            </a:r>
          </a:p>
          <a:p>
            <a:r>
              <a:rPr lang="el-GR" dirty="0" smtClean="0"/>
              <a:t>Πως χρησιμοποιείται;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Ανοιχτές ερωτήσεις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l-GR" dirty="0" smtClean="0"/>
              <a:t>Δεν προτείνονται συγκεκριμένες τιμές για να </a:t>
            </a:r>
            <a:r>
              <a:rPr lang="el-GR" dirty="0" smtClean="0"/>
              <a:t>διαλέξει ο ερωτ</a:t>
            </a:r>
            <a:r>
              <a:rPr lang="el-GR" dirty="0" smtClean="0"/>
              <a:t>ώμενος</a:t>
            </a:r>
            <a:endParaRPr lang="el-GR" dirty="0" smtClean="0"/>
          </a:p>
          <a:p>
            <a:r>
              <a:rPr lang="el-GR" dirty="0" smtClean="0"/>
              <a:t>Δεν υπάρχει δέσμευση</a:t>
            </a:r>
          </a:p>
          <a:p>
            <a:r>
              <a:rPr lang="el-GR" dirty="0" smtClean="0"/>
              <a:t>Ποια είναι τα θετικά και τα αρνητικά αυτής της πρακτικής;</a:t>
            </a:r>
          </a:p>
          <a:p>
            <a:endParaRPr lang="el-GR" dirty="0" smtClean="0"/>
          </a:p>
          <a:p>
            <a:r>
              <a:rPr lang="el-GR" dirty="0" smtClean="0"/>
              <a:t>Συνήθως ποιοτική ανάλυση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Κλειστές ερωτήσεις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l-GR" dirty="0" smtClean="0"/>
              <a:t>Υποδεικνύεται μία σειρά τιμών</a:t>
            </a:r>
          </a:p>
          <a:p>
            <a:r>
              <a:rPr lang="el-GR" dirty="0" smtClean="0"/>
              <a:t>Ο ερωτώμενος διαλέγει</a:t>
            </a:r>
          </a:p>
          <a:p>
            <a:r>
              <a:rPr lang="el-GR" dirty="0" smtClean="0"/>
              <a:t>Ποια είναι τα θετικά και τα αρνητικά;</a:t>
            </a:r>
          </a:p>
          <a:p>
            <a:endParaRPr lang="el-GR" dirty="0" smtClean="0"/>
          </a:p>
          <a:p>
            <a:r>
              <a:rPr lang="el-GR" dirty="0" smtClean="0"/>
              <a:t>Πολλά είδη ερωτήσεων κλειστού τύπου (π.χ. διχοτομικές, κλίμακας, κλπ. ).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Διχοτομικές ερωτήσεις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l-GR" dirty="0" smtClean="0"/>
              <a:t>Μόνο δύο επιλογές.</a:t>
            </a:r>
          </a:p>
          <a:p>
            <a:r>
              <a:rPr lang="el-GR" dirty="0" smtClean="0"/>
              <a:t>Π.χ. Ερωτήσεις για το φύλο</a:t>
            </a:r>
          </a:p>
          <a:p>
            <a:r>
              <a:rPr lang="el-GR" dirty="0" smtClean="0"/>
              <a:t>Ερωτήσεις τύπου «διαφωνώ-συμφωνώ»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l-GR" sz="2400" dirty="0" smtClean="0"/>
              <a:t>Κλίμακες απλής επιλογής - Μόνο μία πιθανή απάντηση από μία σειρά προτεινόμενων απαντήσεων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el-GR" dirty="0" smtClean="0"/>
              <a:t>Επάγγελμα</a:t>
            </a:r>
          </a:p>
          <a:p>
            <a:pPr lvl="3">
              <a:buNone/>
            </a:pPr>
            <a:r>
              <a:rPr lang="el-GR" dirty="0" smtClean="0"/>
              <a:t>1. αγρότης</a:t>
            </a:r>
          </a:p>
          <a:p>
            <a:pPr lvl="3">
              <a:buNone/>
            </a:pPr>
            <a:r>
              <a:rPr lang="el-GR" dirty="0" smtClean="0"/>
              <a:t>2. ελεύθερος επαγγελματίας</a:t>
            </a:r>
          </a:p>
          <a:p>
            <a:pPr lvl="3">
              <a:buNone/>
            </a:pPr>
            <a:r>
              <a:rPr lang="el-GR" dirty="0" smtClean="0"/>
              <a:t>3. μισθωτοί δημοσίου</a:t>
            </a:r>
          </a:p>
          <a:p>
            <a:pPr lvl="3">
              <a:buNone/>
            </a:pPr>
            <a:r>
              <a:rPr lang="el-GR" dirty="0" smtClean="0"/>
              <a:t>4. μισθωτοί ιδιωτικού</a:t>
            </a:r>
          </a:p>
          <a:p>
            <a:pPr lvl="3">
              <a:buNone/>
            </a:pPr>
            <a:r>
              <a:rPr lang="el-GR" dirty="0" smtClean="0"/>
              <a:t>5. άνεργοι</a:t>
            </a:r>
          </a:p>
          <a:p>
            <a:pPr lvl="3">
              <a:buNone/>
            </a:pPr>
            <a:r>
              <a:rPr lang="el-GR" dirty="0" smtClean="0"/>
              <a:t>6. φοιτητές</a:t>
            </a:r>
          </a:p>
          <a:p>
            <a:pPr lvl="3">
              <a:buNone/>
            </a:pPr>
            <a:r>
              <a:rPr lang="el-GR" dirty="0" smtClean="0"/>
              <a:t>7. οικιακά</a:t>
            </a:r>
          </a:p>
          <a:p>
            <a:pPr lvl="3">
              <a:buNone/>
            </a:pPr>
            <a:r>
              <a:rPr lang="el-GR" dirty="0" smtClean="0"/>
              <a:t>8. συνταξιούχοι</a:t>
            </a:r>
          </a:p>
          <a:p>
            <a:pPr lvl="3"/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el-GR" dirty="0" smtClean="0"/>
              <a:t>Οικογενειακή κατάσταση</a:t>
            </a:r>
          </a:p>
          <a:p>
            <a:pPr marL="457200" indent="-457200">
              <a:buAutoNum type="arabicPeriod"/>
            </a:pPr>
            <a:r>
              <a:rPr lang="el-GR" dirty="0" smtClean="0"/>
              <a:t>Άγαμος</a:t>
            </a:r>
          </a:p>
          <a:p>
            <a:pPr marL="457200" indent="-457200">
              <a:buAutoNum type="arabicPeriod"/>
            </a:pPr>
            <a:r>
              <a:rPr lang="el-GR" dirty="0" smtClean="0"/>
              <a:t>Έγγαμος</a:t>
            </a:r>
          </a:p>
          <a:p>
            <a:pPr marL="457200" indent="-457200">
              <a:buAutoNum type="arabicPeriod"/>
            </a:pPr>
            <a:r>
              <a:rPr lang="el-GR" dirty="0" smtClean="0"/>
              <a:t>Διαζευγμένος</a:t>
            </a:r>
          </a:p>
          <a:p>
            <a:pPr marL="457200" indent="-457200" algn="ctr">
              <a:buNone/>
            </a:pPr>
            <a:endParaRPr lang="el-GR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Κλίμακες πολλαπλής επιλογής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l-GR" dirty="0" smtClean="0"/>
              <a:t>Μία ή περισσότερες πιθανές απαντήσεις</a:t>
            </a:r>
          </a:p>
          <a:p>
            <a:endParaRPr lang="el-GR" dirty="0" smtClean="0"/>
          </a:p>
          <a:p>
            <a:r>
              <a:rPr lang="el-GR" dirty="0" smtClean="0"/>
              <a:t>Π.χ. Με ποιον τρόπο δημοσιοποιείται μία κενή θέση εργασίας;</a:t>
            </a:r>
          </a:p>
          <a:p>
            <a:pPr>
              <a:buNone/>
            </a:pPr>
            <a:r>
              <a:rPr lang="en-US" dirty="0" smtClean="0">
                <a:latin typeface="ＭＳ ゴシック"/>
                <a:ea typeface="ＭＳ ゴシック"/>
                <a:cs typeface="ＭＳ ゴシック"/>
              </a:rPr>
              <a:t>☐</a:t>
            </a:r>
            <a:r>
              <a:rPr lang="el-GR" dirty="0" smtClean="0">
                <a:latin typeface="Arial"/>
                <a:ea typeface="ＭＳ ゴシック"/>
                <a:cs typeface="Arial"/>
              </a:rPr>
              <a:t>διαφήμιση</a:t>
            </a:r>
            <a:endParaRPr lang="el-GR" dirty="0" smtClean="0">
              <a:latin typeface="Arial"/>
              <a:cs typeface="Arial"/>
            </a:endParaRPr>
          </a:p>
          <a:p>
            <a:pPr>
              <a:buNone/>
            </a:pPr>
            <a:r>
              <a:rPr lang="en-US" dirty="0" smtClean="0">
                <a:latin typeface="Arial"/>
                <a:ea typeface="ＭＳ ゴシック"/>
                <a:cs typeface="Arial"/>
              </a:rPr>
              <a:t>☐</a:t>
            </a:r>
            <a:r>
              <a:rPr lang="el-GR" dirty="0" smtClean="0">
                <a:latin typeface="Arial"/>
                <a:ea typeface="ＭＳ ゴシック"/>
                <a:cs typeface="Arial"/>
              </a:rPr>
              <a:t>εσωτερική προαγωγή</a:t>
            </a:r>
            <a:endParaRPr lang="el-GR" dirty="0" smtClean="0">
              <a:latin typeface="Arial"/>
              <a:cs typeface="Arial"/>
            </a:endParaRPr>
          </a:p>
          <a:p>
            <a:pPr>
              <a:buNone/>
            </a:pPr>
            <a:r>
              <a:rPr lang="en-US" dirty="0" smtClean="0">
                <a:latin typeface="Arial"/>
                <a:ea typeface="ＭＳ ゴシック"/>
                <a:cs typeface="Arial"/>
              </a:rPr>
              <a:t>☐</a:t>
            </a:r>
            <a:r>
              <a:rPr lang="el-GR" dirty="0" smtClean="0">
                <a:latin typeface="Arial"/>
                <a:ea typeface="ＭＳ ゴシック"/>
                <a:cs typeface="Arial"/>
              </a:rPr>
              <a:t>εκπαιδευτικά ιδρύματα</a:t>
            </a:r>
          </a:p>
          <a:p>
            <a:pPr>
              <a:buNone/>
            </a:pPr>
            <a:r>
              <a:rPr lang="el-GR" dirty="0" smtClean="0">
                <a:latin typeface="Arial"/>
                <a:cs typeface="Arial"/>
              </a:rPr>
              <a:t>☐γραφεία απασχόλησης</a:t>
            </a:r>
          </a:p>
          <a:p>
            <a:pPr>
              <a:buNone/>
            </a:pPr>
            <a:r>
              <a:rPr lang="en-US" dirty="0" smtClean="0">
                <a:latin typeface="Arial"/>
                <a:ea typeface="ＭＳ ゴシック"/>
                <a:cs typeface="Arial"/>
              </a:rPr>
              <a:t>☐</a:t>
            </a:r>
            <a:r>
              <a:rPr lang="el-GR" dirty="0" smtClean="0">
                <a:latin typeface="Arial"/>
                <a:ea typeface="ＭＳ ゴシック"/>
                <a:cs typeface="Arial"/>
              </a:rPr>
              <a:t>αιτήσεις στα αρχεία</a:t>
            </a:r>
            <a:endParaRPr lang="en-US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Κλίμακες αξιολόγησης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l-GR" dirty="0" smtClean="0"/>
              <a:t>Ο ερωτώμενος καλείται να βαθμολογήσει μία σειρά από προτάσεις με σειρά σπουδαιότητας.</a:t>
            </a:r>
          </a:p>
          <a:p>
            <a:r>
              <a:rPr lang="el-GR" dirty="0" smtClean="0"/>
              <a:t>Π.χ. Πόσο ακριβής πιστεύετε ότι είναι η κάθε μέθοδος για να προβλέψει την εργασιακή επίδοση των στελεχών; Ταξινομήστε βάζοντας 1 στη μέθοδο με τη μεγαλύτερη ακρίβεια, κλπ.</a:t>
            </a:r>
          </a:p>
          <a:p>
            <a:pPr lvl="1"/>
            <a:r>
              <a:rPr lang="el-GR" dirty="0" smtClean="0"/>
              <a:t>Συνέντευξη</a:t>
            </a:r>
          </a:p>
          <a:p>
            <a:pPr lvl="1"/>
            <a:r>
              <a:rPr lang="el-GR" dirty="0" smtClean="0"/>
              <a:t>Γραπτές εξετάσεις</a:t>
            </a:r>
          </a:p>
          <a:p>
            <a:pPr lvl="1"/>
            <a:r>
              <a:rPr lang="el-GR" dirty="0" smtClean="0"/>
              <a:t>Ψυχολογικά τέστ</a:t>
            </a:r>
          </a:p>
          <a:p>
            <a:pPr lvl="1"/>
            <a:r>
              <a:rPr lang="el-GR" dirty="0" smtClean="0"/>
              <a:t>Προσωπικές συστάσεις 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Κλίμακες </a:t>
            </a:r>
            <a:r>
              <a:rPr lang="en-US" dirty="0" err="1" smtClean="0"/>
              <a:t>Likert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l-GR" dirty="0" smtClean="0"/>
              <a:t>Είναι οι κλίμακες που χρησιμοποιούνται περισσότερο.</a:t>
            </a:r>
          </a:p>
          <a:p>
            <a:r>
              <a:rPr lang="el-GR" dirty="0" smtClean="0"/>
              <a:t>Δεν καταγράφουν τη γενική συμφωνία ή διαφωνία, αλλά το βαθμό συμφωνίας.</a:t>
            </a:r>
          </a:p>
          <a:p>
            <a:r>
              <a:rPr lang="el-GR" dirty="0" smtClean="0"/>
              <a:t>Περιέχονται οι λέξεις «πόσο» ή «σε ποιο βαθμό». </a:t>
            </a:r>
          </a:p>
          <a:p>
            <a:r>
              <a:rPr lang="el-GR" dirty="0" smtClean="0"/>
              <a:t>Στις κλίμακες με άρτιο αριθμό θέσεων, δεν υπάρχει μεσαίο σημείο – πιέζετε ο ερωτώμενος να διαλέξει μία πλευρά της κλίμακας.</a:t>
            </a:r>
          </a:p>
          <a:p>
            <a:r>
              <a:rPr lang="el-GR" dirty="0" smtClean="0"/>
              <a:t>Πιο δημοφιλής είναι η πεντβάθμια (ύπαρξη μεσαίου σημείου).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Civic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Civic.thmx</Template>
  <TotalTime>105</TotalTime>
  <Words>755</Words>
  <Application>Microsoft Macintosh PowerPoint</Application>
  <PresentationFormat>On-screen Show (4:3)</PresentationFormat>
  <Paragraphs>123</Paragraphs>
  <Slides>17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Civic</vt:lpstr>
      <vt:lpstr>Το ερωτηματολόγιο</vt:lpstr>
      <vt:lpstr>Γενικά </vt:lpstr>
      <vt:lpstr>Ανοιχτές ερωτήσεις</vt:lpstr>
      <vt:lpstr>Κλειστές ερωτήσεις</vt:lpstr>
      <vt:lpstr>Διχοτομικές ερωτήσεις</vt:lpstr>
      <vt:lpstr>Κλίμακες απλής επιλογής - Μόνο μία πιθανή απάντηση από μία σειρά προτεινόμενων απαντήσεων</vt:lpstr>
      <vt:lpstr>Κλίμακες πολλαπλής επιλογής</vt:lpstr>
      <vt:lpstr>Κλίμακες αξιολόγησης</vt:lpstr>
      <vt:lpstr>Κλίμακες Likert</vt:lpstr>
      <vt:lpstr>Παραδείγματα κλίμακας Likert</vt:lpstr>
      <vt:lpstr>Κλίμακα Stapel</vt:lpstr>
      <vt:lpstr>Τεχνική Grid του Kelly</vt:lpstr>
      <vt:lpstr>Είδη ερωτηματολογίων</vt:lpstr>
      <vt:lpstr>Σχεδιασμός δομημένου ερωτηματολογίου 1/2</vt:lpstr>
      <vt:lpstr>Σχεδιασμός δομημένου ερωτηματολογίου 2/2</vt:lpstr>
      <vt:lpstr>Πιθανά θέματα εξετάσεων</vt:lpstr>
      <vt:lpstr>βιβλιογραφία</vt:lpstr>
    </vt:vector>
  </TitlesOfParts>
  <Company>UoP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Το ερωτηματολόγιο</dc:title>
  <dc:creator>Angela Antoniou</dc:creator>
  <cp:lastModifiedBy>Angela Antoniou</cp:lastModifiedBy>
  <cp:revision>19</cp:revision>
  <dcterms:created xsi:type="dcterms:W3CDTF">2013-07-19T08:51:03Z</dcterms:created>
  <dcterms:modified xsi:type="dcterms:W3CDTF">2013-07-19T09:29:38Z</dcterms:modified>
</cp:coreProperties>
</file>