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014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C745505-A97D-4118-84B1-D59F0A60693E}" type="datetimeFigureOut">
              <a:rPr lang="el-GR"/>
              <a:pPr>
                <a:defRPr/>
              </a:pPr>
              <a:t>15/1/2014</a:t>
            </a:fld>
            <a:endParaRPr lang="el-GR"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F7C4CF4-CC89-43AA-82BC-18577F8A94E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61E43-6536-455C-8F3F-69D7F0728419}" type="datetimeFigureOut">
              <a:rPr lang="el-GR"/>
              <a:pPr>
                <a:defRPr/>
              </a:pPr>
              <a:t>15/1/2014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B7474-AD22-4B62-8CA5-527B94ED913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7413654-78CA-4E64-8B5B-76F8E2D6A50D}" type="datetimeFigureOut">
              <a:rPr lang="el-GR"/>
              <a:pPr>
                <a:defRPr/>
              </a:pPr>
              <a:t>15/1/2014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DBA7C6CA-BEB5-40FB-B5CF-9FBA4ABCBFE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E2DD24-3B67-4C21-A2AA-BF7B9C48B0D6}" type="datetimeFigureOut">
              <a:rPr lang="el-GR"/>
              <a:pPr>
                <a:defRPr/>
              </a:pPr>
              <a:t>15/1/2014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698C0-EB6E-4BF5-BF47-CE770BC78EE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4E7935E-2E8C-4E3F-8151-931EB92E4A46}" type="datetimeFigureOut">
              <a:rPr lang="el-GR"/>
              <a:pPr>
                <a:defRPr/>
              </a:pPr>
              <a:t>15/1/2014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22738F8-0239-452F-9BDE-9681D2AB91B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1132D-EE6E-420A-9A2A-3343DF8323D3}" type="datetimeFigureOut">
              <a:rPr lang="el-GR"/>
              <a:pPr>
                <a:defRPr/>
              </a:pPr>
              <a:t>15/1/2014</a:t>
            </a:fld>
            <a:endParaRPr lang="el-GR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D387D-ADF2-4EE0-B7D9-299E0B096DE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FE2C8-2214-443C-8755-78536243A874}" type="datetimeFigureOut">
              <a:rPr lang="el-GR"/>
              <a:pPr>
                <a:defRPr/>
              </a:pPr>
              <a:t>15/1/2014</a:t>
            </a:fld>
            <a:endParaRPr lang="el-GR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BE17A-D2DB-4B9D-B96A-DF672A2860D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12DCD-0269-41E7-AFC6-6346C8528C3A}" type="datetimeFigureOut">
              <a:rPr lang="el-GR"/>
              <a:pPr>
                <a:defRPr/>
              </a:pPr>
              <a:t>15/1/2014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649D1-27E5-409F-B157-C542020837B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D5339-A9B7-42A6-BD8D-F1560FAE4E60}" type="datetimeFigureOut">
              <a:rPr lang="el-GR"/>
              <a:pPr>
                <a:defRPr/>
              </a:pPr>
              <a:t>15/1/2014</a:t>
            </a:fld>
            <a:endParaRPr lang="el-GR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41F3A-4BD6-44D6-BE0D-E2AEFDB5C3C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C681C-6F72-4B34-94AF-566A66034B72}" type="datetimeFigureOut">
              <a:rPr lang="el-GR"/>
              <a:pPr>
                <a:defRPr/>
              </a:pPr>
              <a:t>15/1/2014</a:t>
            </a:fld>
            <a:endParaRPr lang="el-GR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6E903-3CD3-4A62-9777-96279B6DD15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AFF8B1D-3933-4820-8AAA-C67CF8E55AE4}" type="datetimeFigureOut">
              <a:rPr lang="el-GR"/>
              <a:pPr>
                <a:defRPr/>
              </a:pPr>
              <a:t>15/1/2014</a:t>
            </a:fld>
            <a:endParaRPr lang="el-G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5C314F5-1C1C-4DD7-B62D-0E2B491C944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0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7ECF55E-3AFE-441C-8C3A-FC52F5CACE80}" type="datetimeFigureOut">
              <a:rPr lang="el-GR"/>
              <a:pPr>
                <a:defRPr/>
              </a:pPr>
              <a:t>15/1/2014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4569638-1B0E-4AEE-A75C-594D03A849C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3" r:id="rId2"/>
    <p:sldLayoutId id="2147483745" r:id="rId3"/>
    <p:sldLayoutId id="2147483742" r:id="rId4"/>
    <p:sldLayoutId id="2147483741" r:id="rId5"/>
    <p:sldLayoutId id="2147483740" r:id="rId6"/>
    <p:sldLayoutId id="2147483739" r:id="rId7"/>
    <p:sldLayoutId id="2147483738" r:id="rId8"/>
    <p:sldLayoutId id="2147483746" r:id="rId9"/>
    <p:sldLayoutId id="2147483737" r:id="rId10"/>
    <p:sldLayoutId id="214748374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5816" y="1700808"/>
            <a:ext cx="5616624" cy="2304256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800" dirty="0" smtClean="0"/>
              <a:t>Η ΕΥΘΥΝΗ ΑΠΟ ΤΟ ΙΑΤΡΙΚΟ ΣΦΑΛΜΑ</a:t>
            </a:r>
            <a:endParaRPr lang="el-GR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850" y="5013325"/>
            <a:ext cx="2087563" cy="62547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l-GR" b="1" dirty="0" smtClean="0">
                <a:solidFill>
                  <a:schemeClr val="bg2">
                    <a:lumMod val="50000"/>
                  </a:schemeClr>
                </a:solidFill>
              </a:rPr>
              <a:t>Ειρήνη Κ. Βάνα</a:t>
            </a:r>
            <a:endParaRPr lang="el-GR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err="1" smtClean="0"/>
              <a:t>ΟΡΙΣΜΟΣ&amp;Παραγοντεσ</a:t>
            </a:r>
            <a:r>
              <a:rPr lang="el-GR" dirty="0" smtClean="0"/>
              <a:t> ΙΑΤΡΙΚΟΥ ΣΦΑΛΜΑΤΟΣ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628775"/>
            <a:ext cx="7239000" cy="4846638"/>
          </a:xfrm>
        </p:spPr>
        <p:txBody>
          <a:bodyPr>
            <a:normAutofit lnSpcReduction="1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l-GR" dirty="0" smtClean="0"/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u="sng" dirty="0" smtClean="0">
                <a:latin typeface="Calibri" pitchFamily="34" charset="0"/>
              </a:rPr>
              <a:t>Ορισμός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>
                <a:latin typeface="Calibri" pitchFamily="34" charset="0"/>
              </a:rPr>
              <a:t>	Η συμπεριφορά του ιατρού που αξιολογείται ως υπολειπόμενη της επιβαλλόμενης στο επάγγελμά του και στη συγκεκριμένη περίπτωση επιμέλειας (κανόνες της ιατρικής επιστήμης – κοινώς αποδεκτά πρότυπα συμπεριφοράς)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endParaRPr lang="el-GR" dirty="0" smtClean="0">
              <a:latin typeface="Calibri" pitchFamily="34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"/>
              <a:defRPr/>
            </a:pPr>
            <a:r>
              <a:rPr lang="el-GR" u="sng" dirty="0" smtClean="0">
                <a:latin typeface="Calibri" pitchFamily="34" charset="0"/>
              </a:rPr>
              <a:t>Βασικοί Παράγοντε</a:t>
            </a:r>
            <a:r>
              <a:rPr lang="el-GR" dirty="0" smtClean="0">
                <a:latin typeface="Calibri" pitchFamily="34" charset="0"/>
              </a:rPr>
              <a:t>ς: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l-GR" dirty="0" smtClean="0">
                <a:latin typeface="Calibri" pitchFamily="34" charset="0"/>
              </a:rPr>
              <a:t>	Ελλιπής τεχνολογικός εξοπλισμός, οργανωτικές </a:t>
            </a:r>
            <a:r>
              <a:rPr lang="el-GR" dirty="0" err="1" smtClean="0">
                <a:latin typeface="Calibri" pitchFamily="34" charset="0"/>
              </a:rPr>
              <a:t>ελλέιψεις</a:t>
            </a:r>
            <a:r>
              <a:rPr lang="el-GR" dirty="0" smtClean="0">
                <a:latin typeface="Calibri" pitchFamily="34" charset="0"/>
              </a:rPr>
              <a:t>, χρονική πίεση, υπερβολική κόπωση ιατρού, ανεπαρκής ενημέρωση ασθενούς</a:t>
            </a:r>
            <a:endParaRPr lang="el-GR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ΤΟ ΙΑΤΡΙΚΟ ΣΦΑΛΜΑ ΣΤΟ ΑΣΤΙΚΟ ΔΙΚΑΙΟ</a:t>
            </a:r>
            <a:endParaRPr lang="el-GR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2060575"/>
            <a:ext cx="7239000" cy="3240088"/>
          </a:xfrm>
        </p:spPr>
        <p:txBody>
          <a:bodyPr/>
          <a:lstStyle/>
          <a:p>
            <a:pPr algn="just" eaLnBrk="1" hangingPunct="1"/>
            <a:r>
              <a:rPr lang="el-GR" smtClean="0"/>
              <a:t>Ατομική ευθύνη ιατρού </a:t>
            </a:r>
          </a:p>
          <a:p>
            <a:pPr algn="just" eaLnBrk="1" hangingPunct="1"/>
            <a:r>
              <a:rPr lang="el-GR" smtClean="0"/>
              <a:t>Οποιαδήποτε μορφή υπαιτιότητας (δόλος- αμέλεια)</a:t>
            </a:r>
          </a:p>
          <a:p>
            <a:pPr algn="just" eaLnBrk="1" hangingPunct="1"/>
            <a:r>
              <a:rPr lang="el-GR" smtClean="0"/>
              <a:t>Ενδοσυμβατική ή/και αδικοπρακτική ευθύνη</a:t>
            </a:r>
          </a:p>
          <a:p>
            <a:pPr algn="just" eaLnBrk="1" hangingPunct="1"/>
            <a:r>
              <a:rPr lang="el-GR" smtClean="0"/>
              <a:t>Εις ολόκληρον ευθύνη με το ιδιωτικό νοσοκομείο</a:t>
            </a:r>
          </a:p>
          <a:p>
            <a:pPr algn="just" eaLnBrk="1" hangingPunct="1">
              <a:buFont typeface="Wingdings 2" pitchFamily="18" charset="2"/>
              <a:buNone/>
            </a:pPr>
            <a:endParaRPr lang="el-GR" smtClean="0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7239000" cy="122413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ΤΟ ΙΑΤΡΙΚΟ ΣΦΑΛΜΑ ΣΤΟ ΠΟΙΝΙΚΟ ΔΙΚΑΙΟ</a:t>
            </a:r>
            <a:endParaRPr lang="el-GR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2060575"/>
            <a:ext cx="7239000" cy="3816350"/>
          </a:xfrm>
        </p:spPr>
        <p:txBody>
          <a:bodyPr/>
          <a:lstStyle/>
          <a:p>
            <a:pPr algn="just" eaLnBrk="1" hangingPunct="1"/>
            <a:r>
              <a:rPr lang="el-GR" smtClean="0"/>
              <a:t>Εγκλήματα από πρόθεση (πχ. άμβλωση, ευθανασία, σωματική βλάβη, ανθρωποκτονία με συναίνεση) ή από αμέλεια (σωματική βλάβη, ανθρωποκτονία)</a:t>
            </a:r>
          </a:p>
          <a:p>
            <a:pPr algn="just" eaLnBrk="1" hangingPunct="1"/>
            <a:endParaRPr lang="el-GR" smtClean="0"/>
          </a:p>
          <a:p>
            <a:pPr algn="just" eaLnBrk="1" hangingPunct="1"/>
            <a:r>
              <a:rPr lang="el-GR" smtClean="0"/>
              <a:t> Η σημασία της συναίνεσης ειδικά στις ιατροχειρουργικές επεμβάσεις (επιτυχούσα- αποτυχούσα επέμβαση)</a:t>
            </a:r>
          </a:p>
          <a:p>
            <a:pPr algn="just" eaLnBrk="1" hangingPunct="1">
              <a:buFont typeface="Wingdings 2" pitchFamily="18" charset="2"/>
              <a:buNone/>
            </a:pPr>
            <a:endParaRPr lang="el-GR" smtClean="0"/>
          </a:p>
          <a:p>
            <a:pPr eaLnBrk="1" hangingPunct="1"/>
            <a:endParaRPr lang="el-GR" smtClean="0"/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ΤΟ ΙΑΤΡΙΚΟ ΣΦΑΛΜΑ ΣΤΟ ΔΗΜΟΣΙΟ ΔΙΚΑΙΟ</a:t>
            </a:r>
            <a:endParaRPr lang="el-GR" dirty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u="sng" smtClean="0"/>
              <a:t>Πεδίο εφαρμογής: </a:t>
            </a:r>
            <a:r>
              <a:rPr lang="el-GR" smtClean="0"/>
              <a:t>δημόσια νοσοκομεία/ αποκεντρωμένοι φορείς</a:t>
            </a:r>
          </a:p>
          <a:p>
            <a:pPr eaLnBrk="1" hangingPunct="1">
              <a:buFont typeface="Wingdings 2" pitchFamily="18" charset="2"/>
              <a:buNone/>
            </a:pPr>
            <a:endParaRPr lang="el-GR" smtClean="0"/>
          </a:p>
          <a:p>
            <a:pPr eaLnBrk="1" hangingPunct="1"/>
            <a:r>
              <a:rPr lang="el-GR" smtClean="0"/>
              <a:t>Α</a:t>
            </a:r>
            <a:r>
              <a:rPr lang="el-GR" u="sng" smtClean="0"/>
              <a:t>ντικειμενική ευθύνη </a:t>
            </a:r>
            <a:r>
              <a:rPr lang="el-GR" smtClean="0"/>
              <a:t>δημοσίων νοσοκομείων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el-GR" smtClean="0"/>
              <a:t>	Κατ εξαίρεση συνεκτίμηση υπαιτιότητας (ηθική βλάβη/ ψυχική οδύνη)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el-GR" smtClean="0"/>
              <a:t>	Αυξημένες εγγυήσεις για ασθενείς και ιατρούς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el-GR" smtClean="0"/>
              <a:t>	Ποινικοποίηση δίκης μόνο για δόλο ιατρού</a:t>
            </a:r>
          </a:p>
          <a:p>
            <a:pPr eaLnBrk="1" hangingPunct="1">
              <a:buFont typeface="Wingdings 2" pitchFamily="18" charset="2"/>
              <a:buNone/>
            </a:pPr>
            <a:endParaRPr lang="el-GR" smtClean="0"/>
          </a:p>
        </p:txBody>
      </p:sp>
    </p:spTree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ΠΡΟΥΠΟΘΕΣΕΙΣ ΑΣΤΙΚΗΣ ΕΥΘΥΝΗΣ ΔΗΜΟΣΙΟΥ ΝΟΣΟΚΟΜΕΙΟΥ</a:t>
            </a:r>
            <a:endParaRPr lang="el-GR" dirty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2060575"/>
            <a:ext cx="7239000" cy="4395788"/>
          </a:xfrm>
        </p:spPr>
        <p:txBody>
          <a:bodyPr/>
          <a:lstStyle/>
          <a:p>
            <a:pPr eaLnBrk="1" hangingPunct="1"/>
            <a:r>
              <a:rPr lang="el-GR" smtClean="0"/>
              <a:t>1. Πράξη, παράλειψη, υλική ενέργεια</a:t>
            </a:r>
          </a:p>
          <a:p>
            <a:pPr eaLnBrk="1" hangingPunct="1"/>
            <a:r>
              <a:rPr lang="el-GR" smtClean="0"/>
              <a:t>2. Όργανο του δημοσίου</a:t>
            </a:r>
          </a:p>
          <a:p>
            <a:pPr eaLnBrk="1" hangingPunct="1"/>
            <a:r>
              <a:rPr lang="el-GR" smtClean="0"/>
              <a:t>3. Στο πλαίσιο των καθηκόντων του</a:t>
            </a:r>
          </a:p>
          <a:p>
            <a:pPr eaLnBrk="1" hangingPunct="1"/>
            <a:r>
              <a:rPr lang="el-GR" smtClean="0"/>
              <a:t>4. Ύπαρξη παρανομίας</a:t>
            </a:r>
          </a:p>
          <a:p>
            <a:pPr eaLnBrk="1" hangingPunct="1"/>
            <a:r>
              <a:rPr lang="el-GR" smtClean="0"/>
              <a:t>5. Μη παράβαση διάταξης κείμενης χάριν του δημοσίου συμφέροντος</a:t>
            </a:r>
          </a:p>
          <a:p>
            <a:pPr eaLnBrk="1" hangingPunct="1"/>
            <a:r>
              <a:rPr lang="el-GR" smtClean="0"/>
              <a:t>6. Πρόκληση ζημίας</a:t>
            </a:r>
          </a:p>
          <a:p>
            <a:pPr eaLnBrk="1" hangingPunct="1"/>
            <a:r>
              <a:rPr lang="el-GR" smtClean="0"/>
              <a:t>7. Αιτιώδης σύνδεσμος</a:t>
            </a:r>
          </a:p>
        </p:txBody>
      </p:sp>
    </p:spTree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Η ΑΠΟΦΑΣΗ ΓΙΑ ΤΗΝ ΑΠΟΖΗΜΙΩΣΗ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Κριτήρια για το ύψος της αποζημίωσης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l-GR" smtClean="0"/>
              <a:t>   (κοινωνικά/ οικονομικά)</a:t>
            </a:r>
          </a:p>
          <a:p>
            <a:pPr eaLnBrk="1" hangingPunct="1">
              <a:buFont typeface="Wingdings 2" pitchFamily="18" charset="2"/>
              <a:buNone/>
            </a:pPr>
            <a:endParaRPr lang="el-GR" smtClean="0"/>
          </a:p>
          <a:p>
            <a:pPr eaLnBrk="1" hangingPunct="1">
              <a:buFont typeface="Arial" charset="0"/>
              <a:buChar char="•"/>
            </a:pPr>
            <a:r>
              <a:rPr lang="el-GR" smtClean="0"/>
              <a:t>5ετής παραγραφή -αποκλεισμός αποζημίωσης</a:t>
            </a:r>
          </a:p>
          <a:p>
            <a:pPr eaLnBrk="1" hangingPunct="1">
              <a:buFont typeface="Wingdings 2" pitchFamily="18" charset="2"/>
              <a:buNone/>
            </a:pPr>
            <a:endParaRPr lang="el-GR" smtClean="0"/>
          </a:p>
          <a:p>
            <a:pPr eaLnBrk="1" hangingPunct="1">
              <a:buFont typeface="Arial" charset="0"/>
              <a:buChar char="•"/>
            </a:pPr>
            <a:r>
              <a:rPr lang="el-GR" smtClean="0"/>
              <a:t>Συντρέχον </a:t>
            </a:r>
            <a:r>
              <a:rPr lang="el-GR" sz="3200" smtClean="0">
                <a:latin typeface="Calibri" pitchFamily="34" charset="0"/>
              </a:rPr>
              <a:t>πταίσμα ασθενούς</a:t>
            </a:r>
            <a:r>
              <a:rPr lang="el-GR" smtClean="0"/>
              <a:t>– περιορισμός αποζημίωσης</a:t>
            </a:r>
          </a:p>
        </p:txBody>
      </p:sp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2478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/>
              <a:t>ΙΔΙΑΙΤΕΡΗ ΣΤΟΙΧΕΙΟΘΕΤΗΣΗ ΕΥΘΥΝΗΣ </a:t>
            </a:r>
            <a:r>
              <a:rPr lang="el-GR" dirty="0" err="1" smtClean="0"/>
              <a:t>ΑΠο</a:t>
            </a:r>
            <a:r>
              <a:rPr lang="el-GR" dirty="0" smtClean="0"/>
              <a:t> ΟΡΙΣΜΕΝΕΣ ΙΑΤΡΙΚΕΣ ΠΡΑΞΕΙΣ</a:t>
            </a:r>
            <a:endParaRPr lang="el-GR" dirty="0"/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7239000" cy="4540250"/>
          </a:xfrm>
        </p:spPr>
        <p:txBody>
          <a:bodyPr/>
          <a:lstStyle/>
          <a:p>
            <a:pPr eaLnBrk="1" hangingPunct="1"/>
            <a:r>
              <a:rPr lang="el-GR" smtClean="0"/>
              <a:t>1. </a:t>
            </a:r>
            <a:r>
              <a:rPr lang="el-GR" u="sng" smtClean="0"/>
              <a:t>Αιμοδοσία Ν.3402/2005</a:t>
            </a:r>
          </a:p>
          <a:p>
            <a:pPr eaLnBrk="1" hangingPunct="1">
              <a:buFontTx/>
              <a:buChar char="-"/>
            </a:pPr>
            <a:r>
              <a:rPr lang="el-GR" smtClean="0"/>
              <a:t>Υποχρέωση ενημέρωσης αιμοδότη και ελέγχου του μεταγγιζόμενου αίματος</a:t>
            </a:r>
          </a:p>
          <a:p>
            <a:pPr eaLnBrk="1" hangingPunct="1">
              <a:buFontTx/>
              <a:buChar char="-"/>
            </a:pPr>
            <a:r>
              <a:rPr lang="el-GR" smtClean="0"/>
              <a:t>Άρνηση υποβολής σε μετάγγιση</a:t>
            </a:r>
          </a:p>
          <a:p>
            <a:pPr eaLnBrk="1" hangingPunct="1">
              <a:buFont typeface="Wingdings 2" pitchFamily="18" charset="2"/>
              <a:buNone/>
            </a:pPr>
            <a:r>
              <a:rPr lang="el-GR" smtClean="0"/>
              <a:t>	(πρόταξη καθήκοντος ιατρού ή ελευθερίας διάθεσης ασθενούς)</a:t>
            </a:r>
          </a:p>
          <a:p>
            <a:pPr eaLnBrk="1" hangingPunct="1">
              <a:buFont typeface="Wingdings 2" pitchFamily="18" charset="2"/>
              <a:buNone/>
            </a:pPr>
            <a:endParaRPr lang="el-GR" smtClean="0"/>
          </a:p>
          <a:p>
            <a:pPr eaLnBrk="1" hangingPunct="1">
              <a:buFont typeface="Arial" charset="0"/>
              <a:buChar char="•"/>
            </a:pPr>
            <a:r>
              <a:rPr lang="el-GR" smtClean="0"/>
              <a:t>2. </a:t>
            </a:r>
            <a:r>
              <a:rPr lang="el-GR" u="sng" smtClean="0"/>
              <a:t>Ιατρικώς υποβοηθούμενη αναπαραγωγή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l-GR" smtClean="0"/>
              <a:t>    </a:t>
            </a:r>
            <a:r>
              <a:rPr lang="el-GR" u="sng" smtClean="0"/>
              <a:t> Ν. 3089/2002</a:t>
            </a:r>
          </a:p>
          <a:p>
            <a:pPr eaLnBrk="1" hangingPunct="1">
              <a:buFontTx/>
              <a:buChar char="-"/>
            </a:pPr>
            <a:r>
              <a:rPr lang="el-GR" smtClean="0"/>
              <a:t>Προϋποθέσεις νομιμότητας</a:t>
            </a:r>
          </a:p>
          <a:p>
            <a:pPr eaLnBrk="1" hangingPunct="1">
              <a:buFontTx/>
              <a:buChar char="-"/>
            </a:pPr>
            <a:r>
              <a:rPr lang="el-GR" smtClean="0"/>
              <a:t>Συναίνεση συμμετεχόντων</a:t>
            </a:r>
          </a:p>
        </p:txBody>
      </p:sp>
    </p:spTree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err="1" smtClean="0"/>
              <a:t>Ταση</a:t>
            </a:r>
            <a:r>
              <a:rPr lang="el-GR" dirty="0" smtClean="0"/>
              <a:t> </a:t>
            </a:r>
            <a:r>
              <a:rPr lang="el-GR" dirty="0" err="1" smtClean="0"/>
              <a:t>επιτασησ</a:t>
            </a:r>
            <a:r>
              <a:rPr lang="el-GR" dirty="0" smtClean="0"/>
              <a:t> </a:t>
            </a:r>
            <a:r>
              <a:rPr lang="el-GR" dirty="0" err="1" smtClean="0"/>
              <a:t>τησ</a:t>
            </a:r>
            <a:r>
              <a:rPr lang="el-GR" dirty="0" smtClean="0"/>
              <a:t> </a:t>
            </a:r>
            <a:r>
              <a:rPr lang="el-GR" dirty="0" err="1" smtClean="0"/>
              <a:t>αστικησ</a:t>
            </a:r>
            <a:r>
              <a:rPr lang="el-GR" dirty="0" smtClean="0"/>
              <a:t> </a:t>
            </a:r>
            <a:r>
              <a:rPr lang="el-GR" dirty="0" err="1" smtClean="0"/>
              <a:t>ευθυνησ</a:t>
            </a:r>
            <a:endParaRPr lang="el-GR" dirty="0"/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1916113"/>
            <a:ext cx="7239000" cy="3960812"/>
          </a:xfrm>
        </p:spPr>
        <p:txBody>
          <a:bodyPr/>
          <a:lstStyle/>
          <a:p>
            <a:pPr eaLnBrk="1" hangingPunct="1"/>
            <a:r>
              <a:rPr lang="el-GR" smtClean="0"/>
              <a:t>Αύξηση του μέτρου απαιτούμενης επιμέλειας</a:t>
            </a:r>
          </a:p>
          <a:p>
            <a:pPr eaLnBrk="1" hangingPunct="1"/>
            <a:r>
              <a:rPr lang="el-GR" smtClean="0"/>
              <a:t>Αντικειμενικοποίηση αμέλειας</a:t>
            </a:r>
          </a:p>
          <a:p>
            <a:pPr eaLnBrk="1" hangingPunct="1"/>
            <a:r>
              <a:rPr lang="el-GR" smtClean="0"/>
              <a:t>Αντιστροφή του βάρους απόδειξης</a:t>
            </a:r>
          </a:p>
          <a:p>
            <a:pPr eaLnBrk="1" hangingPunct="1"/>
            <a:r>
              <a:rPr lang="el-GR" smtClean="0"/>
              <a:t>Έμφαση στην υποχρέωση ενημέρωσης του ασθενούς</a:t>
            </a:r>
          </a:p>
          <a:p>
            <a:pPr eaLnBrk="1" hangingPunct="1"/>
            <a:r>
              <a:rPr lang="el-GR" smtClean="0"/>
              <a:t>Αύξηση των επιδικαζόμενων ποσών αποζημίωσης</a:t>
            </a:r>
          </a:p>
          <a:p>
            <a:pPr eaLnBrk="1" hangingPunct="1"/>
            <a:r>
              <a:rPr lang="el-GR" smtClean="0"/>
              <a:t>Διεύρυνση περιπτώσεων ευθύνης</a:t>
            </a:r>
          </a:p>
        </p:txBody>
      </p:sp>
    </p:spTree>
  </p:cSld>
  <p:clrMapOvr>
    <a:masterClrMapping/>
  </p:clrMapOvr>
  <p:transition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pulent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147</TotalTime>
  <Words>229</Words>
  <Application>Microsoft Office PowerPoint</Application>
  <PresentationFormat>On-screen Show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Πρότυπο σχεδίασης</vt:lpstr>
      </vt:variant>
      <vt:variant>
        <vt:i4>5</vt:i4>
      </vt:variant>
      <vt:variant>
        <vt:lpstr>Τίτλοι διαφανειών</vt:lpstr>
      </vt:variant>
      <vt:variant>
        <vt:i4>9</vt:i4>
      </vt:variant>
    </vt:vector>
  </HeadingPairs>
  <TitlesOfParts>
    <vt:vector size="19" baseType="lpstr">
      <vt:lpstr>Arial</vt:lpstr>
      <vt:lpstr>Trebuchet MS</vt:lpstr>
      <vt:lpstr>Wingdings 2</vt:lpstr>
      <vt:lpstr>Wingdings</vt:lpstr>
      <vt:lpstr>Calibri</vt:lpstr>
      <vt:lpstr>Opulent</vt:lpstr>
      <vt:lpstr>Opulent</vt:lpstr>
      <vt:lpstr>Opulent</vt:lpstr>
      <vt:lpstr>Opulent</vt:lpstr>
      <vt:lpstr>Opulent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ΕΥΘΥΝΗ ΑΠΟ ΤΟ ΙΑΤΡΙΚΟ ΣΦΑΛΜΑ</dc:title>
  <dc:creator>vanaio</dc:creator>
  <cp:lastModifiedBy>vgiannoglou</cp:lastModifiedBy>
  <cp:revision>13</cp:revision>
  <dcterms:created xsi:type="dcterms:W3CDTF">2014-01-09T10:04:20Z</dcterms:created>
  <dcterms:modified xsi:type="dcterms:W3CDTF">2014-01-15T11:59:48Z</dcterms:modified>
</cp:coreProperties>
</file>