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8"/>
  </p:notesMasterIdLst>
  <p:sldIdLst>
    <p:sldId id="260" r:id="rId2"/>
    <p:sldId id="404" r:id="rId3"/>
    <p:sldId id="374" r:id="rId4"/>
    <p:sldId id="417" r:id="rId5"/>
    <p:sldId id="473" r:id="rId6"/>
    <p:sldId id="474" r:id="rId7"/>
    <p:sldId id="470" r:id="rId8"/>
    <p:sldId id="448" r:id="rId9"/>
    <p:sldId id="400" r:id="rId10"/>
    <p:sldId id="458" r:id="rId11"/>
    <p:sldId id="460" r:id="rId12"/>
    <p:sldId id="471" r:id="rId13"/>
    <p:sldId id="472" r:id="rId14"/>
    <p:sldId id="399" r:id="rId15"/>
    <p:sldId id="409" r:id="rId16"/>
    <p:sldId id="410" r:id="rId17"/>
    <p:sldId id="411" r:id="rId18"/>
    <p:sldId id="413" r:id="rId19"/>
    <p:sldId id="475" r:id="rId20"/>
    <p:sldId id="408" r:id="rId21"/>
    <p:sldId id="467" r:id="rId22"/>
    <p:sldId id="469" r:id="rId23"/>
    <p:sldId id="468" r:id="rId24"/>
    <p:sldId id="465" r:id="rId25"/>
    <p:sldId id="466" r:id="rId26"/>
    <p:sldId id="36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BA5EA-C9C7-43DC-9B2C-81A60D1C5500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1A2C8-35FA-4A89-B5F3-F7271C2F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84AA2C-7BAB-443E-A7C7-E8FB93729F5F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worldbank.org/country/indi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Αναδυόμενες δυνάμεις &amp; Παγκόσμια Διακυβέρνηση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Σωτήρης Πετρόπουλος</a:t>
            </a:r>
          </a:p>
          <a:p>
            <a:r>
              <a:rPr lang="en-US" dirty="0" smtClean="0"/>
              <a:t>spetrop@uop.gr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6" y="1371600"/>
            <a:ext cx="9133114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72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7162800" cy="4938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406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421354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788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371600"/>
            <a:ext cx="8851719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392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>
                    <a:lumMod val="95000"/>
                  </a:schemeClr>
                </a:solidFill>
              </a:rPr>
              <a:t>Ινδία και ΟΗΕ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1945</a:t>
            </a:r>
          </a:p>
          <a:p>
            <a:endParaRPr lang="el-GR" dirty="0"/>
          </a:p>
          <a:p>
            <a:r>
              <a:rPr lang="el-GR" dirty="0" smtClean="0"/>
              <a:t>Έχει διατελέσει 7 φορές μη μόνιμο μέλος του Σ.Α.</a:t>
            </a:r>
          </a:p>
          <a:p>
            <a:endParaRPr lang="el-GR" dirty="0"/>
          </a:p>
          <a:p>
            <a:r>
              <a:rPr lang="en-US" dirty="0" smtClean="0"/>
              <a:t>G4</a:t>
            </a:r>
          </a:p>
          <a:p>
            <a:endParaRPr lang="el-GR" dirty="0" smtClean="0"/>
          </a:p>
          <a:p>
            <a:r>
              <a:rPr lang="el-GR" dirty="0" smtClean="0"/>
              <a:t>Συμμετέχει ενεργά σε αποστολές – 7.500+ άτομα σε αποστολές του ΟΗΕ – θεωρείται ο μεγαλύτερος υποστηρικτής των αποστολών του ΟΗΕ</a:t>
            </a:r>
            <a:endParaRPr lang="en-US" dirty="0"/>
          </a:p>
          <a:p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56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Ινδία και Παγκόσμια Τράπεζα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1948</a:t>
            </a:r>
          </a:p>
          <a:p>
            <a:endParaRPr lang="el-GR" dirty="0"/>
          </a:p>
          <a:p>
            <a:r>
              <a:rPr lang="el-GR" dirty="0" smtClean="0"/>
              <a:t>Έχει προσφέρει 7.3 δις στο </a:t>
            </a:r>
            <a:r>
              <a:rPr lang="en-US" dirty="0" smtClean="0"/>
              <a:t>IBRD </a:t>
            </a:r>
            <a:r>
              <a:rPr lang="el-GR" dirty="0" smtClean="0"/>
              <a:t>και διαθέτει 3.08% των ψήφων (ο Καναδάς έχει 2.94%)</a:t>
            </a:r>
          </a:p>
          <a:p>
            <a:endParaRPr lang="el-GR" dirty="0"/>
          </a:p>
          <a:p>
            <a:r>
              <a:rPr lang="en-US" dirty="0" smtClean="0"/>
              <a:t>2.86% </a:t>
            </a:r>
            <a:r>
              <a:rPr lang="el-GR" dirty="0" smtClean="0"/>
              <a:t>των ψήφων στο </a:t>
            </a:r>
            <a:r>
              <a:rPr lang="en-US" dirty="0" smtClean="0"/>
              <a:t>IDA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493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Ινδία και ΔΝΤ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</a:t>
            </a:r>
            <a:r>
              <a:rPr lang="en-US" dirty="0" smtClean="0"/>
              <a:t>945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Έχει προστρέξει στην υποστήριξη του ΔΝΤ δύο φορές (1981-2 και 1991-3)</a:t>
            </a:r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2.</a:t>
            </a:r>
            <a:r>
              <a:rPr lang="en-US" dirty="0"/>
              <a:t>6</a:t>
            </a:r>
            <a:r>
              <a:rPr lang="en-US" dirty="0" smtClean="0"/>
              <a:t>4</a:t>
            </a:r>
            <a:r>
              <a:rPr lang="el-GR" dirty="0" smtClean="0"/>
              <a:t> </a:t>
            </a:r>
            <a:r>
              <a:rPr lang="en-US" dirty="0" smtClean="0"/>
              <a:t>voting rights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424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Ινδία και ΠΟΕ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1995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2519363"/>
            <a:ext cx="9029700" cy="289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424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8519612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509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 numCol="2">
            <a:normAutofit fontScale="62500" lnSpcReduction="20000"/>
          </a:bodyPr>
          <a:lstStyle/>
          <a:p>
            <a:r>
              <a:rPr lang="en-US" sz="3700" dirty="0" smtClean="0"/>
              <a:t>ASEAN </a:t>
            </a:r>
            <a:r>
              <a:rPr lang="en-US" sz="3700" dirty="0"/>
              <a:t>- India</a:t>
            </a:r>
          </a:p>
          <a:p>
            <a:r>
              <a:rPr lang="en-US" sz="3700" dirty="0" smtClean="0"/>
              <a:t>Asia </a:t>
            </a:r>
            <a:r>
              <a:rPr lang="en-US" sz="3700" dirty="0"/>
              <a:t>Pacific Trade Agreement (APTA)</a:t>
            </a:r>
          </a:p>
          <a:p>
            <a:r>
              <a:rPr lang="en-US" sz="3700" dirty="0" smtClean="0"/>
              <a:t>Chile </a:t>
            </a:r>
            <a:r>
              <a:rPr lang="en-US" sz="3700" dirty="0"/>
              <a:t>- India</a:t>
            </a:r>
          </a:p>
          <a:p>
            <a:r>
              <a:rPr lang="en-US" sz="3700" dirty="0" smtClean="0"/>
              <a:t>Global </a:t>
            </a:r>
            <a:r>
              <a:rPr lang="en-US" sz="3700" dirty="0"/>
              <a:t>System of Trade Preferences among Developing Countries (GSTP)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Afghanistan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Bhutan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Japan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Malaysia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Nepal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Singapore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Sri Lanka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Thailand</a:t>
            </a:r>
          </a:p>
          <a:p>
            <a:r>
              <a:rPr lang="en-US" sz="3700" dirty="0" smtClean="0"/>
              <a:t>Korea</a:t>
            </a:r>
            <a:r>
              <a:rPr lang="en-US" sz="3700" dirty="0"/>
              <a:t>, Republic of - India</a:t>
            </a:r>
          </a:p>
          <a:p>
            <a:r>
              <a:rPr lang="en-US" sz="3700" dirty="0" smtClean="0"/>
              <a:t>South </a:t>
            </a:r>
            <a:r>
              <a:rPr lang="en-US" sz="3700" dirty="0"/>
              <a:t>Asian Free Trade Agreement (SAFTA)</a:t>
            </a:r>
          </a:p>
          <a:p>
            <a:r>
              <a:rPr lang="en-US" sz="3700" dirty="0" smtClean="0"/>
              <a:t>South </a:t>
            </a:r>
            <a:r>
              <a:rPr lang="en-US" sz="3700" dirty="0"/>
              <a:t>Asian Preferential Trade Arrangement (SAPTA)</a:t>
            </a:r>
          </a:p>
          <a:p>
            <a:r>
              <a:rPr lang="en-US" sz="3700" dirty="0" smtClean="0"/>
              <a:t>Southern </a:t>
            </a:r>
            <a:r>
              <a:rPr lang="en-US" sz="3700" dirty="0"/>
              <a:t>Common Market (MERCOSUR) - India</a:t>
            </a:r>
          </a:p>
          <a:p>
            <a:endParaRPr lang="en-US" sz="3700" dirty="0"/>
          </a:p>
          <a:p>
            <a:pPr marL="0" indent="0">
              <a:buNone/>
            </a:pPr>
            <a:r>
              <a:rPr lang="en-US" sz="3700" dirty="0" smtClean="0"/>
              <a:t>       </a:t>
            </a:r>
            <a:r>
              <a:rPr lang="en-US" sz="3700" b="1" dirty="0" smtClean="0"/>
              <a:t>Accessions</a:t>
            </a:r>
            <a:endParaRPr lang="en-US" sz="3700" b="1" dirty="0"/>
          </a:p>
          <a:p>
            <a:endParaRPr lang="en-US" sz="3700" dirty="0"/>
          </a:p>
          <a:p>
            <a:r>
              <a:rPr lang="en-US" sz="3700" dirty="0" smtClean="0"/>
              <a:t>Asia </a:t>
            </a:r>
            <a:r>
              <a:rPr lang="en-US" sz="3700" dirty="0"/>
              <a:t>Pacific Trade Agreement (APTA) - Accession of China</a:t>
            </a:r>
          </a:p>
          <a:p>
            <a:r>
              <a:rPr lang="en-US" sz="3700" dirty="0" smtClean="0"/>
              <a:t>South </a:t>
            </a:r>
            <a:r>
              <a:rPr lang="en-US" sz="3700" dirty="0"/>
              <a:t>Asian Free Trade Agreement (SAFTA) - Accession of Afghanistan</a:t>
            </a:r>
          </a:p>
          <a:p>
            <a:r>
              <a:rPr lang="en-US" sz="3700" dirty="0" smtClean="0"/>
              <a:t>Bay </a:t>
            </a:r>
            <a:r>
              <a:rPr lang="en-US" sz="3700" dirty="0"/>
              <a:t>of Bengal Initiative on Multi-</a:t>
            </a:r>
            <a:r>
              <a:rPr lang="en-US" sz="3700" dirty="0" err="1"/>
              <a:t>Sectoral</a:t>
            </a:r>
            <a:r>
              <a:rPr lang="en-US" sz="3700" dirty="0"/>
              <a:t> Technical and Economic Cooperation (BIMSTEC</a:t>
            </a:r>
            <a:r>
              <a:rPr lang="en-US" sz="3700" dirty="0" smtClean="0"/>
              <a:t>)</a:t>
            </a:r>
          </a:p>
          <a:p>
            <a:endParaRPr lang="en-US" sz="3700" dirty="0"/>
          </a:p>
          <a:p>
            <a:r>
              <a:rPr lang="en-US" sz="3700" dirty="0" smtClean="0"/>
              <a:t>EFTA </a:t>
            </a:r>
            <a:r>
              <a:rPr lang="en-US" sz="3700" dirty="0"/>
              <a:t>- India</a:t>
            </a:r>
          </a:p>
          <a:p>
            <a:r>
              <a:rPr lang="en-US" sz="3700" dirty="0" smtClean="0"/>
              <a:t>EU </a:t>
            </a:r>
            <a:r>
              <a:rPr lang="en-US" sz="3700" dirty="0"/>
              <a:t>- India</a:t>
            </a:r>
          </a:p>
          <a:p>
            <a:r>
              <a:rPr lang="en-US" sz="3700" dirty="0" smtClean="0"/>
              <a:t>India </a:t>
            </a:r>
            <a:r>
              <a:rPr lang="en-US" sz="3700" dirty="0"/>
              <a:t>- SACU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825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india 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3024"/>
            <a:ext cx="5663338" cy="678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1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Άλλα ενδιαφέροντα σημεία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11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india map kashmi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14400"/>
            <a:ext cx="6858000" cy="529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95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62000"/>
            <a:ext cx="6096000" cy="535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201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nuclear in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838200"/>
            <a:ext cx="6019800" cy="5484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97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943" y="980728"/>
            <a:ext cx="7165449" cy="548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796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315200" cy="1154097"/>
          </a:xfrm>
        </p:spPr>
        <p:txBody>
          <a:bodyPr/>
          <a:lstStyle/>
          <a:p>
            <a:r>
              <a:rPr lang="en-US" dirty="0" smtClean="0"/>
              <a:t>SAARC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99592" y="1484784"/>
            <a:ext cx="7906072" cy="3971535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Δημιουργήθηκε το 1985</a:t>
            </a:r>
          </a:p>
          <a:p>
            <a:r>
              <a:rPr lang="el-GR" sz="2400" dirty="0" smtClean="0"/>
              <a:t>Περιλαμβάνει τα εξής κράτη: </a:t>
            </a:r>
            <a:r>
              <a:rPr lang="el-GR" sz="2400" dirty="0"/>
              <a:t>Αφγανιστάν</a:t>
            </a:r>
            <a:r>
              <a:rPr lang="el-GR" sz="2400" dirty="0" smtClean="0"/>
              <a:t>, </a:t>
            </a:r>
            <a:r>
              <a:rPr lang="el-GR" sz="2400" dirty="0"/>
              <a:t>Ινδία, </a:t>
            </a:r>
            <a:r>
              <a:rPr lang="el-GR" sz="2400" dirty="0" smtClean="0"/>
              <a:t>Μαλδίβες, Μπαγκλαντές, Μπουτάν, Νεπάλ, Πακιστάν και Σρι Λάνκα.</a:t>
            </a:r>
          </a:p>
          <a:p>
            <a:r>
              <a:rPr lang="el-GR" sz="2400" dirty="0" smtClean="0"/>
              <a:t>Το Αφγανιστάν εντάχθηκε τελευταίο το 2007.</a:t>
            </a:r>
            <a:endParaRPr lang="el-GR" sz="2400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322664"/>
              </p:ext>
            </p:extLst>
          </p:nvPr>
        </p:nvGraphicFramePr>
        <p:xfrm>
          <a:off x="1115616" y="3717032"/>
          <a:ext cx="7056784" cy="274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6756"/>
                <a:gridCol w="1556794"/>
                <a:gridCol w="1398042"/>
                <a:gridCol w="2335192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u="none" strike="noStrike" dirty="0">
                          <a:effectLst/>
                        </a:rPr>
                        <a:t>Χώρα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u="none" strike="noStrike" dirty="0">
                          <a:effectLst/>
                        </a:rPr>
                        <a:t>Πληθυσμός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u="none" strike="noStrike" dirty="0">
                          <a:effectLst/>
                        </a:rPr>
                        <a:t>ΑΕΠ</a:t>
                      </a:r>
                      <a:br>
                        <a:rPr lang="el-GR" sz="1800" b="1" u="none" strike="noStrike" dirty="0">
                          <a:effectLst/>
                        </a:rPr>
                      </a:br>
                      <a:r>
                        <a:rPr lang="el-GR" sz="1800" b="1" u="none" strike="noStrike" dirty="0">
                          <a:effectLst/>
                        </a:rPr>
                        <a:t>δις $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u="none" strike="noStrike" dirty="0">
                          <a:effectLst/>
                        </a:rPr>
                        <a:t>Πληθυσμός κάτω από τα όρια της φτώχειας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Αφγανιστάν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32.007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21.3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15.8%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Μπαγκλαντές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159.857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205.3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31.5%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Μπουτάν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0.779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2.2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23.7%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Ινδία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 dirty="0">
                          <a:effectLst/>
                        </a:rPr>
                        <a:t>1,276.2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 dirty="0">
                          <a:effectLst/>
                        </a:rPr>
                        <a:t>2,308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 dirty="0">
                          <a:effectLst/>
                        </a:rPr>
                        <a:t>21.9%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Μαλδίβες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0.38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3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16%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Νεπάλ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28.4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21.6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25.2%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Πακιστάν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 dirty="0">
                          <a:effectLst/>
                        </a:rPr>
                        <a:t>190.4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250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22.6%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Σρι Λάνκα</a:t>
                      </a:r>
                      <a:endParaRPr lang="el-GR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21.7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effectLst/>
                        </a:rPr>
                        <a:t>80.4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 dirty="0">
                          <a:effectLst/>
                        </a:rPr>
                        <a:t>8.9%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5" name="AutoShape 1" descr="https://upload.wikimedia.org/wikipedia/commons/thumb/9/9a/Flag_of_Afghanistan.svg/23px-Flag_of_Afghanistan.svg.png"/>
          <p:cNvSpPr>
            <a:spLocks noChangeAspect="1" noChangeArrowheads="1"/>
          </p:cNvSpPr>
          <p:nvPr/>
        </p:nvSpPr>
        <p:spPr bwMode="auto">
          <a:xfrm>
            <a:off x="2997200" y="4157663"/>
            <a:ext cx="2190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" name="AutoShape 1" descr="https://upload.wikimedia.org/wikipedia/commons/thumb/9/9a/Flag_of_Afghanistan.svg/23px-Flag_of_Afghanistan.svg.png"/>
          <p:cNvSpPr>
            <a:spLocks noChangeAspect="1" noChangeArrowheads="1"/>
          </p:cNvSpPr>
          <p:nvPr/>
        </p:nvSpPr>
        <p:spPr bwMode="auto">
          <a:xfrm>
            <a:off x="2997200" y="4348163"/>
            <a:ext cx="2190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084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l-GR" dirty="0" smtClean="0"/>
              <a:t>Σας ευχαριστώ για την προσοχή σας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Ινδία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Πληθυσμός: 1,3</a:t>
            </a:r>
            <a:r>
              <a:rPr lang="en-US" dirty="0" smtClean="0"/>
              <a:t>5</a:t>
            </a:r>
            <a:r>
              <a:rPr lang="el-GR" dirty="0" smtClean="0"/>
              <a:t> </a:t>
            </a:r>
            <a:r>
              <a:rPr lang="el-GR" dirty="0" smtClean="0"/>
              <a:t>δισ</a:t>
            </a:r>
            <a:r>
              <a:rPr lang="el-GR" dirty="0" smtClean="0"/>
              <a:t>.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ΑΕΠ: </a:t>
            </a:r>
            <a:r>
              <a:rPr lang="en-US" dirty="0" smtClean="0"/>
              <a:t>2</a:t>
            </a:r>
            <a:r>
              <a:rPr lang="el-GR" dirty="0" smtClean="0"/>
              <a:t>,</a:t>
            </a:r>
            <a:r>
              <a:rPr lang="en-US" dirty="0"/>
              <a:t>7</a:t>
            </a:r>
            <a:r>
              <a:rPr lang="el-GR" dirty="0" smtClean="0"/>
              <a:t> τρις (</a:t>
            </a:r>
            <a:r>
              <a:rPr lang="el-GR" dirty="0"/>
              <a:t>7</a:t>
            </a:r>
            <a:r>
              <a:rPr lang="el-GR" baseline="30000" dirty="0" smtClean="0"/>
              <a:t>η</a:t>
            </a:r>
            <a:r>
              <a:rPr lang="el-GR" dirty="0" smtClean="0"/>
              <a:t> οικονομία στον κόσμο)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Κατά κεφαλήν: </a:t>
            </a:r>
            <a:r>
              <a:rPr lang="el-GR" dirty="0"/>
              <a:t>2</a:t>
            </a:r>
            <a:r>
              <a:rPr lang="en-US" dirty="0" smtClean="0"/>
              <a:t>.</a:t>
            </a:r>
            <a:r>
              <a:rPr lang="el-GR" dirty="0" smtClean="0"/>
              <a:t>0</a:t>
            </a:r>
            <a:r>
              <a:rPr lang="en-US" dirty="0" smtClean="0"/>
              <a:t>92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Ανεργία: </a:t>
            </a:r>
            <a:r>
              <a:rPr lang="en-US" dirty="0">
                <a:solidFill>
                  <a:srgbClr val="FFC000"/>
                </a:solidFill>
              </a:rPr>
              <a:t>5</a:t>
            </a:r>
            <a:r>
              <a:rPr lang="el-GR" dirty="0" smtClean="0">
                <a:solidFill>
                  <a:srgbClr val="FFC000"/>
                </a:solidFill>
              </a:rPr>
              <a:t>,</a:t>
            </a:r>
            <a:r>
              <a:rPr lang="en-US" dirty="0" smtClean="0">
                <a:solidFill>
                  <a:srgbClr val="FFC000"/>
                </a:solidFill>
              </a:rPr>
              <a:t>35</a:t>
            </a:r>
            <a:r>
              <a:rPr lang="el-GR" dirty="0" smtClean="0">
                <a:solidFill>
                  <a:srgbClr val="FFC000"/>
                </a:solidFill>
              </a:rPr>
              <a:t>%</a:t>
            </a:r>
            <a:r>
              <a:rPr lang="en-US" dirty="0" smtClean="0"/>
              <a:t> 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Πληθωρισμός: </a:t>
            </a:r>
            <a:r>
              <a:rPr lang="en-US" dirty="0" smtClean="0"/>
              <a:t>7,66</a:t>
            </a:r>
            <a:r>
              <a:rPr lang="el-GR" dirty="0" smtClean="0"/>
              <a:t>%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>
                <a:solidFill>
                  <a:schemeClr val="tx1">
                    <a:lumMod val="85000"/>
                  </a:schemeClr>
                </a:solidFill>
              </a:rPr>
              <a:t>Εξαγωγές: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536 </a:t>
            </a:r>
            <a:r>
              <a:rPr lang="el-GR" dirty="0" smtClean="0">
                <a:solidFill>
                  <a:schemeClr val="tx1">
                    <a:lumMod val="85000"/>
                  </a:schemeClr>
                </a:solidFill>
              </a:rPr>
              <a:t>δις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ΑΞΕ: </a:t>
            </a:r>
            <a:r>
              <a:rPr lang="en-US" dirty="0"/>
              <a:t>circa </a:t>
            </a:r>
            <a:r>
              <a:rPr lang="en-US" dirty="0" smtClean="0"/>
              <a:t>38</a:t>
            </a:r>
            <a:r>
              <a:rPr lang="el-GR" dirty="0" smtClean="0"/>
              <a:t> </a:t>
            </a:r>
            <a:r>
              <a:rPr lang="el-GR" dirty="0"/>
              <a:t>δις/έτος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96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>
                    <a:lumMod val="95000"/>
                  </a:schemeClr>
                </a:solidFill>
              </a:rPr>
              <a:t>Βασικές περίοδοι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Έως 1991: κεντρική διαχείριση με έντονη παρουσία του κράτους</a:t>
            </a:r>
          </a:p>
          <a:p>
            <a:endParaRPr lang="el-GR" dirty="0" smtClean="0"/>
          </a:p>
          <a:p>
            <a:r>
              <a:rPr lang="el-GR" dirty="0" smtClean="0"/>
              <a:t>1991-: φιλελευθεροποίηση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2005: απελευθέρωση επενδύσεων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2000: ισχυρή ανάπτυξη υπηρεσιών</a:t>
            </a:r>
            <a:endParaRPr lang="en-US" dirty="0" smtClean="0"/>
          </a:p>
          <a:p>
            <a:endParaRPr lang="en-US" dirty="0"/>
          </a:p>
          <a:p>
            <a:r>
              <a:rPr lang="el-GR" dirty="0" smtClean="0"/>
              <a:t>2016: διαδικασία απόσυρσης χαρτονομισμάτων</a:t>
            </a:r>
          </a:p>
          <a:p>
            <a:endParaRPr lang="el-GR" dirty="0" smtClean="0"/>
          </a:p>
          <a:p>
            <a:r>
              <a:rPr lang="en-US" dirty="0" smtClean="0"/>
              <a:t>2019: </a:t>
            </a:r>
            <a:r>
              <a:rPr lang="el-GR" dirty="0" smtClean="0"/>
              <a:t>στόχος για 100 δις ΑΞΕ ετησίως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2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51622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28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mage result for indian multinationa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199"/>
            <a:ext cx="7924800" cy="5955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96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Οικονομικά και άλλα στοιχεία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data.worldbank.org/country/india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43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315295"/>
              </p:ext>
            </p:extLst>
          </p:nvPr>
        </p:nvGraphicFramePr>
        <p:xfrm>
          <a:off x="755576" y="1196752"/>
          <a:ext cx="7344816" cy="5256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2448272"/>
                <a:gridCol w="2448272"/>
              </a:tblGrid>
              <a:tr h="17321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+mj-lt"/>
                        </a:rPr>
                        <a:t>Κατάταξη 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Χώρα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+mj-lt"/>
                        </a:rPr>
                        <a:t>Συν. Αποθέματα</a:t>
                      </a:r>
                      <a:br>
                        <a:rPr lang="el-GR" sz="2400" dirty="0">
                          <a:effectLst/>
                          <a:latin typeface="+mj-lt"/>
                        </a:rPr>
                      </a:br>
                      <a:r>
                        <a:rPr lang="el-GR" sz="2400" dirty="0" smtClean="0">
                          <a:effectLst/>
                          <a:latin typeface="+mj-lt"/>
                        </a:rPr>
                        <a:t>(δισ. </a:t>
                      </a:r>
                      <a:r>
                        <a:rPr lang="el-GR" sz="2400" dirty="0">
                          <a:effectLst/>
                          <a:latin typeface="+mj-lt"/>
                        </a:rPr>
                        <a:t>$)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7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1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Κίνα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</a:rPr>
                        <a:t>3,060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7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4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Ρωσία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  <a:latin typeface="+mj-lt"/>
                        </a:rPr>
                        <a:t>569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7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…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 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l-GR" sz="2400" dirty="0">
                        <a:effectLst/>
                        <a:latin typeface="+mj-lt"/>
                      </a:endParaRPr>
                    </a:p>
                  </a:txBody>
                  <a:tcPr marL="9525" marR="9525" marT="9525" marB="9525" anchor="ctr"/>
                </a:tc>
              </a:tr>
              <a:tr h="587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7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  <a:latin typeface="+mj-lt"/>
                        </a:rPr>
                        <a:t>Ινδία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  <a:latin typeface="+mj-lt"/>
                        </a:rPr>
                        <a:t>479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7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…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 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 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7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+mj-lt"/>
                        </a:rPr>
                        <a:t>10</a:t>
                      </a:r>
                      <a:endParaRPr lang="el-GR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  <a:latin typeface="+mj-lt"/>
                        </a:rPr>
                        <a:t>Βραζιλία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 smtClean="0">
                          <a:effectLst/>
                          <a:latin typeface="+mj-lt"/>
                        </a:rPr>
                        <a:t>362</a:t>
                      </a:r>
                      <a:endParaRPr lang="el-GR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47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91767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667000"/>
            <a:ext cx="5185986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148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6187</TotalTime>
  <Words>441</Words>
  <Application>Microsoft Office PowerPoint</Application>
  <PresentationFormat>On-screen Show (4:3)</PresentationFormat>
  <Paragraphs>144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Thatch</vt:lpstr>
      <vt:lpstr>Αναδυόμενες δυνάμεις &amp; Παγκόσμια Διακυβέρνηση</vt:lpstr>
      <vt:lpstr>PowerPoint Presentation</vt:lpstr>
      <vt:lpstr>Η Ινδία</vt:lpstr>
      <vt:lpstr>Βασικές περίοδοι</vt:lpstr>
      <vt:lpstr>PowerPoint Presentation</vt:lpstr>
      <vt:lpstr>PowerPoint Presentation</vt:lpstr>
      <vt:lpstr>Οικονομικά και άλλα στοιχεία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Ινδία και ΟΗΕ</vt:lpstr>
      <vt:lpstr>Ινδία και Παγκόσμια Τράπεζα</vt:lpstr>
      <vt:lpstr>Ινδία και ΔΝΤ</vt:lpstr>
      <vt:lpstr>Ινδία και ΠΟΕ</vt:lpstr>
      <vt:lpstr>PowerPoint Presentation</vt:lpstr>
      <vt:lpstr>PowerPoint Presentation</vt:lpstr>
      <vt:lpstr>Άλλα ενδιαφέροντα σημεία</vt:lpstr>
      <vt:lpstr>PowerPoint Presentation</vt:lpstr>
      <vt:lpstr>PowerPoint Presentation</vt:lpstr>
      <vt:lpstr>PowerPoint Presentation</vt:lpstr>
      <vt:lpstr>PowerPoint Presentation</vt:lpstr>
      <vt:lpstr>SAARC</vt:lpstr>
      <vt:lpstr>Σας ευχαριστώ για την προσοχή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Διεθνής Αναπτυξιακή Συνεργασία</dc:title>
  <dc:creator>HIGGS HIGGS</dc:creator>
  <cp:lastModifiedBy>HIGGS</cp:lastModifiedBy>
  <cp:revision>98</cp:revision>
  <dcterms:created xsi:type="dcterms:W3CDTF">2018-02-24T06:57:21Z</dcterms:created>
  <dcterms:modified xsi:type="dcterms:W3CDTF">2020-04-27T16:29:41Z</dcterms:modified>
</cp:coreProperties>
</file>