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63" r:id="rId3"/>
    <p:sldId id="265" r:id="rId4"/>
    <p:sldId id="258" r:id="rId5"/>
    <p:sldId id="260" r:id="rId6"/>
    <p:sldId id="261" r:id="rId7"/>
    <p:sldId id="264" r:id="rId8"/>
    <p:sldId id="271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latin typeface="Arial" charset="0"/>
              </a:defRPr>
            </a:lvl1pPr>
          </a:lstStyle>
          <a:p>
            <a:pPr>
              <a:defRPr/>
            </a:pPr>
            <a:fld id="{4DC99ED1-54DB-4CBA-9BCB-E55686146FA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DBB650-60B0-4411-8EBC-EA4D80FA7AD5}" type="slidenum">
              <a:rPr lang="el-GR"/>
              <a:pPr/>
              <a:t>11</a:t>
            </a:fld>
            <a:endParaRPr lang="el-GR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5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rot="6000000">
              <a:off x="348" y="1644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512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370013" y="1981200"/>
            <a:ext cx="7772400" cy="14478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κλικ, για επεξεργασία του στυλ τίτλου στο υπόδειγμα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</a:lstStyle>
          <a:p>
            <a:r>
              <a:rPr lang="el-GR"/>
              <a:t>Κάντε κλικ, για επεξεργασία του στυλ δευτερεύοντος τίτλου στο υπόδειγμα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9921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A07372-8D79-4C4B-A7D9-FF76F377683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BFBFE-2982-4D4E-97E0-D2ABB45F5C8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199313" y="0"/>
            <a:ext cx="1943100" cy="57912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370013" y="0"/>
            <a:ext cx="5676900" cy="57912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459F0-C8FE-4F76-902F-223CFB4E057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1370013" y="0"/>
            <a:ext cx="7772400" cy="5791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217C-CB65-448A-A591-398AE4E8F79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E8A0E-3728-49CB-92A5-2FFDA058740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3A186-7275-4CF8-AA54-42F8B1902C3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D4774-6FDC-4018-AF97-C5967D0F5EC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77F0E-B87C-4097-919E-EE3117BC003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53BF5-C62D-4E33-9F11-7BFFAA4BA71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3B01E-D2DB-4BA4-8492-AF02ECC18F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41077-2538-4D83-983D-CDB3AA6C99D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48439-B593-4927-8620-E0AA35EDF9F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4099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4100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14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4102" name="AutoShape 6"/>
            <p:cNvSpPr>
              <a:spLocks noChangeArrowheads="1"/>
            </p:cNvSpPr>
            <p:nvPr/>
          </p:nvSpPr>
          <p:spPr bwMode="auto">
            <a:xfrm rot="6000000">
              <a:off x="348" y="372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0"/>
            <a:ext cx="7772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κλικ, για επεξεργασία του στυλ τίτλου στο υπόδειγμα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κλικ, για επεξεργασία των στυλ κειμένου στο υπόδειγμα</a:t>
            </a:r>
          </a:p>
          <a:p>
            <a:pPr lvl="1"/>
            <a:r>
              <a:rPr lang="el-GR" smtClean="0"/>
              <a:t>Δεύτερο επίπεδο</a:t>
            </a:r>
          </a:p>
          <a:p>
            <a:pPr lvl="2"/>
            <a:r>
              <a:rPr lang="el-GR" smtClean="0"/>
              <a:t>Τρίτο επίπεδο</a:t>
            </a:r>
          </a:p>
          <a:p>
            <a:pPr lvl="3"/>
            <a:r>
              <a:rPr lang="el-GR" smtClean="0"/>
              <a:t>Τέταρτο επίπεδο</a:t>
            </a:r>
          </a:p>
          <a:p>
            <a:pPr lvl="4"/>
            <a:r>
              <a:rPr lang="el-GR" smtClean="0"/>
              <a:t>Πέμπτο επίπεδο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7413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 smtClean="0"/>
            </a:lvl1pPr>
          </a:lstStyle>
          <a:p>
            <a:pPr>
              <a:defRPr/>
            </a:pPr>
            <a:fld id="{3BACE9F3-9ECF-4FAE-A7C0-5FFCF6641A0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0013" y="2276475"/>
            <a:ext cx="7772400" cy="1081088"/>
          </a:xfrm>
          <a:solidFill>
            <a:schemeClr val="tx1"/>
          </a:solidFill>
        </p:spPr>
        <p:txBody>
          <a:bodyPr/>
          <a:lstStyle/>
          <a:p>
            <a:pPr eaLnBrk="1" hangingPunct="1">
              <a:defRPr/>
            </a:pPr>
            <a:r>
              <a:rPr lang="el-GR" sz="40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Ρινογαστρική Διασωλήνωση</a:t>
            </a:r>
            <a:r>
              <a:rPr lang="el-GR" sz="4000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521575" cy="1752600"/>
          </a:xfrm>
        </p:spPr>
        <p:txBody>
          <a:bodyPr/>
          <a:lstStyle/>
          <a:p>
            <a:pPr eaLnBrk="1" hangingPunct="1"/>
            <a:r>
              <a:rPr lang="el-GR" sz="2000" b="0" i="1" smtClean="0">
                <a:solidFill>
                  <a:schemeClr val="tx2"/>
                </a:solidFill>
              </a:rPr>
              <a:t>Πέτρος Κολοβός</a:t>
            </a:r>
          </a:p>
          <a:p>
            <a:pPr eaLnBrk="1" hangingPunct="1"/>
            <a:r>
              <a:rPr lang="el-GR" sz="2000" b="0" i="1" smtClean="0">
                <a:solidFill>
                  <a:schemeClr val="tx2"/>
                </a:solidFill>
              </a:rPr>
              <a:t>Ε.Ε.ΔΙ.Π  ΠΕ «Κλινικής Νοσηλευτικής»</a:t>
            </a:r>
          </a:p>
          <a:p>
            <a:pPr eaLnBrk="1" hangingPunct="1"/>
            <a:r>
              <a:rPr lang="el-GR" sz="2000" b="0" i="1" smtClean="0">
                <a:solidFill>
                  <a:schemeClr val="tx2"/>
                </a:solidFill>
              </a:rPr>
              <a:t>Τμήμα Νοσηλευτικής Πανεπιστημίου Πελοποννήσου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>
              <a:defRPr/>
            </a:pPr>
            <a:r>
              <a:rPr lang="el-GR" sz="32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Χορήγηση Διατροφής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676400"/>
            <a:ext cx="7772400" cy="47767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400" smtClean="0">
                <a:solidFill>
                  <a:schemeClr val="tx2"/>
                </a:solidFill>
              </a:rPr>
              <a:t>Από το στόμα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400" smtClean="0">
                <a:solidFill>
                  <a:schemeClr val="tx2"/>
                </a:solidFill>
              </a:rPr>
              <a:t>Εντερική</a:t>
            </a:r>
            <a:r>
              <a:rPr lang="el-GR" sz="280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l-GR" sz="2000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ΒΡΑΧΥΧΡΟΝΙΑ</a:t>
            </a:r>
            <a:r>
              <a:rPr lang="el-GR" sz="2800" smtClean="0"/>
              <a:t>        </a:t>
            </a:r>
            <a:r>
              <a:rPr lang="el-GR" sz="2000" smtClean="0">
                <a:solidFill>
                  <a:schemeClr val="tx2"/>
                </a:solidFill>
              </a:rPr>
              <a:t>α. ρινογαστρικός καθετήρας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l-GR" sz="2000" smtClean="0">
                <a:solidFill>
                  <a:schemeClr val="tx2"/>
                </a:solidFill>
              </a:rPr>
              <a:t>                                      β. ρινοεντερικός καθετήρας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l-GR" sz="2000" u="sng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l-GR" sz="2000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ΜΑΚΡΟΧΡΟΝΙΑ </a:t>
            </a:r>
            <a:r>
              <a:rPr lang="el-GR" sz="2000" b="0" smtClean="0">
                <a:solidFill>
                  <a:schemeClr val="accent2"/>
                </a:solidFill>
              </a:rPr>
              <a:t>        </a:t>
            </a:r>
            <a:r>
              <a:rPr lang="el-GR" sz="2000" smtClean="0">
                <a:solidFill>
                  <a:schemeClr val="tx2"/>
                </a:solidFill>
              </a:rPr>
              <a:t>α. γαστροστομία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l-GR" sz="2000" smtClean="0">
                <a:solidFill>
                  <a:schemeClr val="tx2"/>
                </a:solidFill>
              </a:rPr>
              <a:t>                                     β. νηστιδοστομία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l-GR" sz="2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400" smtClean="0">
                <a:solidFill>
                  <a:schemeClr val="tx2"/>
                </a:solidFill>
              </a:rPr>
              <a:t>Παρεντερική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l-GR" sz="2400" smtClean="0">
                <a:solidFill>
                  <a:schemeClr val="tx2"/>
                </a:solidFill>
              </a:rPr>
              <a:t>   </a:t>
            </a:r>
            <a:r>
              <a:rPr lang="el-GR" sz="240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διάλυμα με θρεπτικά συστατικά χορηγείται σε κεντρική φλεβική γραμμή (υποκλείδιο ή έσω σφαγίτιδα)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0"/>
            <a:ext cx="7772400" cy="1052513"/>
          </a:xfrm>
          <a:solidFill>
            <a:schemeClr val="tx1"/>
          </a:solidFill>
        </p:spPr>
        <p:txBody>
          <a:bodyPr/>
          <a:lstStyle/>
          <a:p>
            <a:pPr eaLnBrk="1" hangingPunct="1">
              <a:defRPr/>
            </a:pPr>
            <a:r>
              <a:rPr lang="el-GR" sz="32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Επισημάνσεις για τη νοσηλευτική φροντίδα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sz="2800" smtClean="0">
                <a:solidFill>
                  <a:schemeClr val="tx2"/>
                </a:solidFill>
              </a:rPr>
              <a:t>Έλεγχος της θέσης του καθετήρα</a:t>
            </a:r>
          </a:p>
          <a:p>
            <a:pPr eaLnBrk="1" hangingPunct="1">
              <a:lnSpc>
                <a:spcPct val="80000"/>
              </a:lnSpc>
            </a:pPr>
            <a:r>
              <a:rPr lang="el-GR" sz="2800" smtClean="0">
                <a:solidFill>
                  <a:schemeClr val="tx2"/>
                </a:solidFill>
              </a:rPr>
              <a:t>Έλεγχος υπολείμματος</a:t>
            </a:r>
          </a:p>
          <a:p>
            <a:pPr eaLnBrk="1" hangingPunct="1">
              <a:lnSpc>
                <a:spcPct val="80000"/>
              </a:lnSpc>
            </a:pPr>
            <a:r>
              <a:rPr lang="el-GR" sz="2800" smtClean="0">
                <a:solidFill>
                  <a:schemeClr val="tx2"/>
                </a:solidFill>
              </a:rPr>
              <a:t>Ακρόαση εντερικών ήχων</a:t>
            </a:r>
          </a:p>
          <a:p>
            <a:pPr eaLnBrk="1" hangingPunct="1">
              <a:lnSpc>
                <a:spcPct val="80000"/>
              </a:lnSpc>
            </a:pPr>
            <a:r>
              <a:rPr lang="el-GR" sz="2800" smtClean="0">
                <a:solidFill>
                  <a:schemeClr val="tx2"/>
                </a:solidFill>
              </a:rPr>
              <a:t>Έλεγχος βακτηριακών λοιμώξεων</a:t>
            </a:r>
          </a:p>
          <a:p>
            <a:pPr eaLnBrk="1" hangingPunct="1">
              <a:lnSpc>
                <a:spcPct val="80000"/>
              </a:lnSpc>
            </a:pPr>
            <a:r>
              <a:rPr lang="el-GR" sz="2800" smtClean="0">
                <a:solidFill>
                  <a:schemeClr val="tx2"/>
                </a:solidFill>
              </a:rPr>
              <a:t>Πρόληψη απόφραξης του καθετήρα</a:t>
            </a:r>
          </a:p>
          <a:p>
            <a:pPr eaLnBrk="1" hangingPunct="1">
              <a:lnSpc>
                <a:spcPct val="80000"/>
              </a:lnSpc>
            </a:pPr>
            <a:r>
              <a:rPr lang="el-GR" sz="2800" smtClean="0">
                <a:solidFill>
                  <a:schemeClr val="tx2"/>
                </a:solidFill>
              </a:rPr>
              <a:t>Εφαρμογή στοματικής υγιεινής</a:t>
            </a:r>
          </a:p>
          <a:p>
            <a:pPr eaLnBrk="1" hangingPunct="1">
              <a:lnSpc>
                <a:spcPct val="80000"/>
              </a:lnSpc>
            </a:pPr>
            <a:r>
              <a:rPr lang="el-GR" sz="2800" smtClean="0">
                <a:solidFill>
                  <a:schemeClr val="tx2"/>
                </a:solidFill>
              </a:rPr>
              <a:t>Πρόληψη διάβρωσης  του βλεννογόνου της μύτης</a:t>
            </a:r>
          </a:p>
          <a:p>
            <a:pPr eaLnBrk="1" hangingPunct="1">
              <a:lnSpc>
                <a:spcPct val="80000"/>
              </a:lnSpc>
            </a:pPr>
            <a:r>
              <a:rPr lang="el-GR" sz="2800" smtClean="0">
                <a:solidFill>
                  <a:schemeClr val="tx2"/>
                </a:solidFill>
              </a:rPr>
              <a:t>Φροντίδα στομίου</a:t>
            </a:r>
          </a:p>
          <a:p>
            <a:pPr eaLnBrk="1" hangingPunct="1">
              <a:lnSpc>
                <a:spcPct val="80000"/>
              </a:lnSpc>
            </a:pPr>
            <a:endParaRPr lang="el-G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>
              <a:defRPr/>
            </a:pPr>
            <a:r>
              <a:rPr lang="el-GR" sz="32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Διατροφική αξιολόγηση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676400"/>
            <a:ext cx="7450137" cy="4114800"/>
          </a:xfrm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l-GR" sz="2800" smtClean="0">
                <a:solidFill>
                  <a:schemeClr val="accent2"/>
                </a:solidFill>
              </a:rPr>
              <a:t>Υπάρχουν «εργαλεία» εκτίμησης </a:t>
            </a:r>
          </a:p>
          <a:p>
            <a:pPr eaLnBrk="1" hangingPunct="1">
              <a:buFontTx/>
              <a:buNone/>
              <a:defRPr/>
            </a:pPr>
            <a:r>
              <a:rPr lang="el-GR" sz="2800" smtClean="0">
                <a:solidFill>
                  <a:schemeClr val="accent2"/>
                </a:solidFill>
              </a:rPr>
              <a:t>της θρέψης που στηρίζονται</a:t>
            </a:r>
            <a:r>
              <a:rPr lang="en-US" sz="2800" smtClean="0">
                <a:solidFill>
                  <a:schemeClr val="accent2"/>
                </a:solidFill>
                <a:cs typeface="Arial" charset="0"/>
              </a:rPr>
              <a:t>:</a:t>
            </a:r>
            <a:endParaRPr lang="el-GR" sz="2800" smtClean="0">
              <a:solidFill>
                <a:schemeClr val="accent2"/>
              </a:solidFill>
              <a:cs typeface="Arial" charset="0"/>
            </a:endParaRPr>
          </a:p>
          <a:p>
            <a:pPr eaLnBrk="1" hangingPunct="1">
              <a:defRPr/>
            </a:pPr>
            <a:r>
              <a:rPr lang="el-GR" sz="280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Στο ιστορικό</a:t>
            </a:r>
            <a:r>
              <a:rPr lang="el-GR" sz="2800" smtClean="0">
                <a:solidFill>
                  <a:schemeClr val="tx2"/>
                </a:solidFill>
                <a:cs typeface="Arial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el-GR" sz="2800" smtClean="0">
                <a:solidFill>
                  <a:schemeClr val="tx2"/>
                </a:solidFill>
                <a:cs typeface="Arial" charset="0"/>
              </a:rPr>
              <a:t>   </a:t>
            </a:r>
            <a:r>
              <a:rPr lang="el-GR" sz="280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(διατροφικά &amp; ιατροκοινωνικά δεδομένα)</a:t>
            </a:r>
          </a:p>
          <a:p>
            <a:pPr eaLnBrk="1" hangingPunct="1">
              <a:defRPr/>
            </a:pPr>
            <a:r>
              <a:rPr lang="el-GR" sz="280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Στην αντικειμενική εξέταση</a:t>
            </a:r>
            <a:r>
              <a:rPr lang="el-GR" sz="2800" smtClean="0">
                <a:solidFill>
                  <a:schemeClr val="tx2"/>
                </a:solidFill>
                <a:cs typeface="Arial" charset="0"/>
              </a:rPr>
              <a:t> </a:t>
            </a:r>
            <a:r>
              <a:rPr lang="el-GR" sz="280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(ανθρωπομετρικά &amp; κλινικά δεδομένα)</a:t>
            </a:r>
          </a:p>
          <a:p>
            <a:pPr eaLnBrk="1" hangingPunct="1">
              <a:defRPr/>
            </a:pPr>
            <a:r>
              <a:rPr lang="el-GR" sz="280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Σε εργαστηριακά δεδομένα</a:t>
            </a:r>
            <a:r>
              <a:rPr lang="el-GR" smtClean="0">
                <a:cs typeface="Arial" charset="0"/>
              </a:rPr>
              <a:t> </a:t>
            </a:r>
            <a:endParaRPr 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1370013" y="0"/>
            <a:ext cx="7772400" cy="981075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l-GR" sz="3200" smtClean="0">
                <a:solidFill>
                  <a:schemeClr val="hlink"/>
                </a:solidFill>
                <a:latin typeface="Arial" charset="0"/>
              </a:rPr>
              <a:t>Καθετήρας </a:t>
            </a:r>
            <a:r>
              <a:rPr lang="en-US" sz="3200" smtClean="0">
                <a:solidFill>
                  <a:schemeClr val="hlink"/>
                </a:solidFill>
                <a:latin typeface="Arial" charset="0"/>
              </a:rPr>
              <a:t>Sengstaken</a:t>
            </a:r>
            <a:r>
              <a:rPr lang="el-GR" sz="320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sz="3200" smtClean="0">
                <a:solidFill>
                  <a:schemeClr val="hlink"/>
                </a:solidFill>
                <a:latin typeface="Arial" charset="0"/>
              </a:rPr>
              <a:t>Blakemoore</a:t>
            </a:r>
            <a:endParaRPr lang="el-GR" sz="3200" smtClean="0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15363" name="Picture 5" descr="abc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1484313"/>
            <a:ext cx="4465637" cy="51133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15364" name="Picture 6" descr="sengstaken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1863" y="1052513"/>
            <a:ext cx="2881312" cy="21288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15365" name="Picture 7" descr="SENGSTAKEN ASPROMAVR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063" y="3500438"/>
            <a:ext cx="3313112" cy="30670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1370013" y="981075"/>
            <a:ext cx="7772400" cy="4103688"/>
          </a:xfrm>
          <a:solidFill>
            <a:schemeClr val="hlink"/>
          </a:solidFill>
        </p:spPr>
        <p:txBody>
          <a:bodyPr/>
          <a:lstStyle/>
          <a:p>
            <a:pPr algn="ctr" eaLnBrk="1" hangingPunct="1"/>
            <a:r>
              <a:rPr lang="el-GR" sz="2800" b="1" smtClean="0">
                <a:latin typeface="Arial" charset="0"/>
              </a:rPr>
              <a:t>Η εισαγωγή καθετήρα στο στόμαχο ακολουθώντας την οδό</a:t>
            </a:r>
            <a:r>
              <a:rPr lang="en-US" sz="2800" b="1" smtClean="0">
                <a:latin typeface="Arial" charset="0"/>
                <a:cs typeface="Arial" charset="0"/>
              </a:rPr>
              <a:t>:</a:t>
            </a:r>
            <a:r>
              <a:rPr lang="el-GR" sz="2800" b="1" smtClean="0">
                <a:latin typeface="Arial" charset="0"/>
              </a:rPr>
              <a:t/>
            </a:r>
            <a:br>
              <a:rPr lang="el-GR" sz="2800" b="1" smtClean="0">
                <a:latin typeface="Arial" charset="0"/>
              </a:rPr>
            </a:br>
            <a:r>
              <a:rPr lang="el-GR" sz="2800" b="1" smtClean="0">
                <a:latin typeface="Arial" charset="0"/>
              </a:rPr>
              <a:t/>
            </a:r>
            <a:br>
              <a:rPr lang="el-GR" sz="2800" b="1" smtClean="0">
                <a:latin typeface="Arial" charset="0"/>
              </a:rPr>
            </a:br>
            <a:r>
              <a:rPr lang="el-GR" sz="2800" b="1" smtClean="0">
                <a:solidFill>
                  <a:schemeClr val="folHlink"/>
                </a:solidFill>
                <a:latin typeface="Arial" charset="0"/>
              </a:rPr>
              <a:t>«ρινική κοιλότητα – φάρυγγας – οισοφάγος </a:t>
            </a:r>
            <a:r>
              <a:rPr lang="el-GR" sz="2800" b="1" smtClean="0">
                <a:solidFill>
                  <a:schemeClr val="folHlink"/>
                </a:solidFill>
                <a:latin typeface="Arial" charset="0"/>
                <a:sym typeface="Wingdings" pitchFamily="2" charset="2"/>
              </a:rPr>
              <a:t>-  στόμαχος»</a:t>
            </a:r>
            <a:br>
              <a:rPr lang="el-GR" sz="2800" b="1" smtClean="0">
                <a:solidFill>
                  <a:schemeClr val="folHlink"/>
                </a:solidFill>
                <a:latin typeface="Arial" charset="0"/>
                <a:sym typeface="Wingdings" pitchFamily="2" charset="2"/>
              </a:rPr>
            </a:br>
            <a:r>
              <a:rPr lang="el-GR" sz="2800" b="1" smtClean="0">
                <a:solidFill>
                  <a:schemeClr val="folHlink"/>
                </a:solidFill>
                <a:latin typeface="Arial" charset="0"/>
                <a:sym typeface="Wingdings" pitchFamily="2" charset="2"/>
              </a:rPr>
              <a:t/>
            </a:r>
            <a:br>
              <a:rPr lang="el-GR" sz="2800" b="1" smtClean="0">
                <a:solidFill>
                  <a:schemeClr val="folHlink"/>
                </a:solidFill>
                <a:latin typeface="Arial" charset="0"/>
                <a:sym typeface="Wingdings" pitchFamily="2" charset="2"/>
              </a:rPr>
            </a:br>
            <a:r>
              <a:rPr lang="el-GR" sz="2800" b="1" smtClean="0">
                <a:latin typeface="Arial" charset="0"/>
                <a:sym typeface="Wingdings" pitchFamily="2" charset="2"/>
              </a:rPr>
              <a:t>Έτσι, εξασφαλίζεται </a:t>
            </a:r>
            <a:r>
              <a:rPr lang="el-GR" sz="2800" b="1" smtClean="0">
                <a:latin typeface="Arial" charset="0"/>
              </a:rPr>
              <a:t>πρόσβαση στο στόμαχο, το λεπτό έντερο και το  περιεχόμενό τους.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nasogastric"/>
          <p:cNvPicPr>
            <a:picLocks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6375" y="1268413"/>
            <a:ext cx="7272338" cy="4321175"/>
          </a:xfr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0"/>
            <a:ext cx="7772400" cy="1412875"/>
          </a:xfrm>
          <a:solidFill>
            <a:schemeClr val="tx1"/>
          </a:solidFill>
        </p:spPr>
        <p:txBody>
          <a:bodyPr/>
          <a:lstStyle/>
          <a:p>
            <a:pPr eaLnBrk="1" hangingPunct="1">
              <a:defRPr/>
            </a:pPr>
            <a:r>
              <a:rPr lang="el-GR" sz="32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Wingdings" pitchFamily="2" charset="2"/>
              </a:rPr>
              <a:t>Ενδείξεις</a:t>
            </a:r>
            <a:r>
              <a:rPr lang="en-US" sz="32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sym typeface="Wingdings" pitchFamily="2" charset="2"/>
              </a:rPr>
              <a:t>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412875"/>
            <a:ext cx="7772400" cy="52562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l-GR" u="sng" dirty="0" smtClean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800" b="0" dirty="0" smtClean="0">
                <a:solidFill>
                  <a:schemeClr val="tx2"/>
                </a:solidFill>
              </a:rPr>
              <a:t>Η </a:t>
            </a:r>
            <a:r>
              <a:rPr lang="el-GR" sz="2800" b="0" dirty="0" err="1" smtClean="0">
                <a:solidFill>
                  <a:schemeClr val="tx2"/>
                </a:solidFill>
              </a:rPr>
              <a:t>αποσυμπιέση</a:t>
            </a:r>
            <a:r>
              <a:rPr lang="el-GR" sz="2800" b="0" dirty="0" smtClean="0">
                <a:solidFill>
                  <a:schemeClr val="tx2"/>
                </a:solidFill>
              </a:rPr>
              <a:t> ή εκκένωση του στομάχου από υγρά ή αέρα </a:t>
            </a:r>
            <a:endParaRPr lang="en-US" sz="2800" b="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0" dirty="0" smtClean="0">
                <a:solidFill>
                  <a:schemeClr val="tx2"/>
                </a:solidFill>
              </a:rPr>
              <a:t>   </a:t>
            </a:r>
            <a:r>
              <a:rPr lang="el-GR" sz="2800" b="0" dirty="0" smtClean="0">
                <a:solidFill>
                  <a:schemeClr val="tx2"/>
                </a:solidFill>
              </a:rPr>
              <a:t>( αναρρόφηση των γαστρικών εκκρίσεων - πρόληψη </a:t>
            </a:r>
            <a:r>
              <a:rPr lang="el-GR" sz="2800" b="0" dirty="0" err="1" smtClean="0">
                <a:solidFill>
                  <a:schemeClr val="tx2"/>
                </a:solidFill>
              </a:rPr>
              <a:t>εισρόφησης</a:t>
            </a:r>
            <a:r>
              <a:rPr lang="el-GR" sz="2800" b="0" dirty="0" smtClean="0">
                <a:solidFill>
                  <a:schemeClr val="tx2"/>
                </a:solidFill>
              </a:rPr>
              <a:t> γαστρικού</a:t>
            </a:r>
            <a:r>
              <a:rPr lang="en-US" sz="2800" b="0" dirty="0" smtClean="0">
                <a:solidFill>
                  <a:schemeClr val="tx2"/>
                </a:solidFill>
              </a:rPr>
              <a:t> </a:t>
            </a:r>
            <a:r>
              <a:rPr lang="el-GR" sz="2800" b="0" dirty="0" smtClean="0">
                <a:solidFill>
                  <a:schemeClr val="tx2"/>
                </a:solidFill>
              </a:rPr>
              <a:t>περιεχόμενου)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800" b="0" dirty="0" smtClean="0">
                <a:solidFill>
                  <a:schemeClr val="tx2"/>
                </a:solidFill>
              </a:rPr>
              <a:t>Προ/μετεγχειρητικά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800" b="0" dirty="0" smtClean="0">
                <a:solidFill>
                  <a:schemeClr val="tx2"/>
                </a:solidFill>
              </a:rPr>
              <a:t>Παρακολούθηση γαστρεντερικής αιμορραγίας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800" b="0" dirty="0" smtClean="0">
                <a:solidFill>
                  <a:schemeClr val="tx2"/>
                </a:solidFill>
              </a:rPr>
              <a:t>Η χορήγηση διάφορων υγρών ή φαρμάκων για διαγνωστικούς σκοπούς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800" b="0" dirty="0" smtClean="0">
                <a:solidFill>
                  <a:schemeClr val="tx2"/>
                </a:solidFill>
              </a:rPr>
              <a:t>Η χορήγηση τροφής σε ασθενείς με αδυναμία κατάποσης</a:t>
            </a:r>
            <a:r>
              <a:rPr lang="en-US" sz="2800" b="0" dirty="0" smtClean="0">
                <a:solidFill>
                  <a:schemeClr val="tx2"/>
                </a:solidFill>
              </a:rPr>
              <a:t> (</a:t>
            </a:r>
            <a:r>
              <a:rPr lang="el-GR" sz="2800" b="0" dirty="0" smtClean="0">
                <a:solidFill>
                  <a:schemeClr val="tx2"/>
                </a:solidFill>
              </a:rPr>
              <a:t>εντερική σίτιση)</a:t>
            </a:r>
            <a:endParaRPr lang="en-US" sz="2800" b="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602663" cy="1187450"/>
          </a:xfrm>
        </p:spPr>
        <p:txBody>
          <a:bodyPr/>
          <a:lstStyle/>
          <a:p>
            <a:pPr algn="ctr" eaLnBrk="1" hangingPunct="1">
              <a:defRPr/>
            </a:pP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>           </a:t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endParaRPr lang="el-GR" sz="4000" b="1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981075"/>
            <a:ext cx="7666038" cy="4810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l-GR" u="sng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smtClean="0">
                <a:solidFill>
                  <a:schemeClr val="tx2"/>
                </a:solidFill>
              </a:rPr>
              <a:t>Γάντια </a:t>
            </a:r>
            <a:r>
              <a:rPr lang="el-GR" sz="2400" b="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μη αποστειρωμένα</a:t>
            </a:r>
            <a:r>
              <a:rPr lang="el-GR" sz="2400" b="0" dirty="0" smtClean="0">
                <a:solidFill>
                  <a:schemeClr val="tx2"/>
                </a:solidFill>
              </a:rPr>
              <a:t>, μάσκα, γυαλιά.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err="1" smtClean="0">
                <a:solidFill>
                  <a:schemeClr val="tx2"/>
                </a:solidFill>
              </a:rPr>
              <a:t>Ρινογαστρικός</a:t>
            </a:r>
            <a:r>
              <a:rPr lang="el-GR" sz="2400" b="0" dirty="0" smtClean="0">
                <a:solidFill>
                  <a:schemeClr val="tx2"/>
                </a:solidFill>
              </a:rPr>
              <a:t> σωλήνας (</a:t>
            </a:r>
            <a:r>
              <a:rPr lang="en-US" sz="2400" dirty="0" smtClean="0">
                <a:solidFill>
                  <a:schemeClr val="tx2"/>
                </a:solidFill>
              </a:rPr>
              <a:t>LEVIN</a:t>
            </a:r>
            <a:r>
              <a:rPr lang="en-US" sz="2400" b="0" dirty="0" smtClean="0">
                <a:solidFill>
                  <a:schemeClr val="tx2"/>
                </a:solidFill>
              </a:rPr>
              <a:t>)</a:t>
            </a:r>
            <a:r>
              <a:rPr lang="el-GR" sz="2400" b="0" dirty="0" smtClean="0">
                <a:solidFill>
                  <a:schemeClr val="tx2"/>
                </a:solidFill>
              </a:rPr>
              <a:t>, ή σωλήνας διατροφής(</a:t>
            </a:r>
            <a:r>
              <a:rPr lang="en-US" sz="2400" b="0" dirty="0" smtClean="0">
                <a:solidFill>
                  <a:schemeClr val="tx2"/>
                </a:solidFill>
              </a:rPr>
              <a:t>feeding tube</a:t>
            </a:r>
            <a:r>
              <a:rPr lang="el-GR" sz="2400" b="0" dirty="0" smtClean="0">
                <a:solidFill>
                  <a:schemeClr val="tx2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err="1" smtClean="0">
                <a:solidFill>
                  <a:schemeClr val="tx2"/>
                </a:solidFill>
              </a:rPr>
              <a:t>Γέλη</a:t>
            </a:r>
            <a:r>
              <a:rPr lang="el-GR" sz="2400" b="0" dirty="0" smtClean="0">
                <a:solidFill>
                  <a:schemeClr val="tx2"/>
                </a:solidFill>
              </a:rPr>
              <a:t> ή </a:t>
            </a:r>
            <a:r>
              <a:rPr lang="en-US" sz="2400" b="0" dirty="0" smtClean="0">
                <a:solidFill>
                  <a:schemeClr val="tx2"/>
                </a:solidFill>
              </a:rPr>
              <a:t>spray</a:t>
            </a:r>
            <a:r>
              <a:rPr lang="el-GR" sz="2400" b="0" dirty="0" smtClean="0">
                <a:solidFill>
                  <a:schemeClr val="tx2"/>
                </a:solidFill>
              </a:rPr>
              <a:t> </a:t>
            </a:r>
            <a:r>
              <a:rPr lang="el-GR" sz="2400" b="0" dirty="0" err="1" smtClean="0">
                <a:solidFill>
                  <a:schemeClr val="tx2"/>
                </a:solidFill>
              </a:rPr>
              <a:t>ξυλοκαΐνης</a:t>
            </a:r>
            <a:r>
              <a:rPr lang="el-GR" sz="2400" b="0" dirty="0" smtClean="0">
                <a:solidFill>
                  <a:schemeClr val="tx2"/>
                </a:solidFill>
              </a:rPr>
              <a:t>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smtClean="0">
                <a:solidFill>
                  <a:schemeClr val="tx2"/>
                </a:solidFill>
              </a:rPr>
              <a:t>Σύριγγα 60</a:t>
            </a:r>
            <a:r>
              <a:rPr lang="en-US" sz="2400" b="0" dirty="0" smtClean="0">
                <a:solidFill>
                  <a:schemeClr val="tx2"/>
                </a:solidFill>
              </a:rPr>
              <a:t>ml</a:t>
            </a:r>
            <a:r>
              <a:rPr lang="el-GR" sz="2400" b="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smtClean="0">
                <a:solidFill>
                  <a:schemeClr val="tx2"/>
                </a:solidFill>
              </a:rPr>
              <a:t>Ποτήρι με </a:t>
            </a:r>
            <a:r>
              <a:rPr lang="el-GR" sz="2400" b="0" dirty="0" smtClean="0">
                <a:solidFill>
                  <a:schemeClr val="tx2"/>
                </a:solidFill>
              </a:rPr>
              <a:t>νερό                                         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smtClean="0">
                <a:solidFill>
                  <a:schemeClr val="tx2"/>
                </a:solidFill>
              </a:rPr>
              <a:t>Στηθοσκόπιο                                                                      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smtClean="0">
                <a:solidFill>
                  <a:schemeClr val="tx2"/>
                </a:solidFill>
              </a:rPr>
              <a:t>Νεφροειδές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smtClean="0">
                <a:solidFill>
                  <a:schemeClr val="tx2"/>
                </a:solidFill>
              </a:rPr>
              <a:t>Συσκευή αναρρόφησης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smtClean="0">
                <a:solidFill>
                  <a:schemeClr val="tx2"/>
                </a:solidFill>
              </a:rPr>
              <a:t>Ταινίες </a:t>
            </a:r>
            <a:r>
              <a:rPr lang="en-US" sz="2400" b="0" dirty="0" smtClean="0">
                <a:solidFill>
                  <a:schemeClr val="tx2"/>
                </a:solidFill>
              </a:rPr>
              <a:t>pH</a:t>
            </a:r>
            <a:r>
              <a:rPr lang="el-GR" sz="2400" b="0" dirty="0" smtClean="0">
                <a:solidFill>
                  <a:schemeClr val="tx2"/>
                </a:solidFill>
              </a:rPr>
              <a:t> για έλεγχο του γαστρικού υγρού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smtClean="0">
                <a:solidFill>
                  <a:schemeClr val="tx2"/>
                </a:solidFill>
              </a:rPr>
              <a:t>Συλλέκτης γαστρικού περιεχομένου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0" dirty="0" smtClean="0">
                <a:solidFill>
                  <a:schemeClr val="tx2"/>
                </a:solidFill>
              </a:rPr>
              <a:t>Ταινία σταθεροποίησης του σωλήνα στη μύτη </a:t>
            </a:r>
            <a:r>
              <a:rPr lang="el-GR" sz="2400" dirty="0" smtClean="0">
                <a:solidFill>
                  <a:schemeClr val="tx2"/>
                </a:solidFill>
              </a:rPr>
              <a:t> </a:t>
            </a:r>
            <a:endParaRPr lang="el-GR" sz="2400" b="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l-GR" sz="2400" dirty="0" smtClean="0">
              <a:solidFill>
                <a:schemeClr val="tx2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331913" y="0"/>
            <a:ext cx="7812087" cy="1066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kumimoji="0" lang="el-GR" sz="32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Εξοπλισμός</a:t>
            </a:r>
            <a:r>
              <a:rPr kumimoji="0" lang="el-GR" sz="32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kumimoji="0" lang="el-GR" sz="3200" b="1" u="sng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kumimoji="0" lang="el-GR" sz="3200" b="1" u="sng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3" descr="leniv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476250"/>
            <a:ext cx="2879725" cy="20161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8195" name="Picture 7" descr="levin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260350"/>
            <a:ext cx="2881312" cy="18002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8196" name="Picture 9" descr="spray-fig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813" y="4365625"/>
            <a:ext cx="2879725" cy="215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197" name="Picture 10" descr="sanitation-glov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2138" y="2636838"/>
            <a:ext cx="2232025" cy="15128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8198" name="Picture 12" descr="freddiemiller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463" y="4508500"/>
            <a:ext cx="2951162" cy="21288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8199" name="Picture 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7763" y="2276475"/>
            <a:ext cx="2203450" cy="21304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>
              <a:defRPr/>
            </a:pPr>
            <a:r>
              <a:rPr lang="el-GR" sz="32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Προετοιμασία του ασθενή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800" smtClean="0">
                <a:solidFill>
                  <a:schemeClr val="tx2"/>
                </a:solidFill>
              </a:rPr>
              <a:t>Ενημέρωση – Συναίνεση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>
                <a:solidFill>
                  <a:schemeClr val="tx2"/>
                </a:solidFill>
              </a:rPr>
              <a:t>Τοποθέτηση σε κατάλληλη θέση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z="2800" smtClean="0">
                <a:solidFill>
                  <a:schemeClr val="tx2"/>
                </a:solidFill>
              </a:rPr>
              <a:t>    (θέση </a:t>
            </a:r>
            <a:r>
              <a:rPr lang="en-US" sz="2800" smtClean="0">
                <a:solidFill>
                  <a:schemeClr val="tx2"/>
                </a:solidFill>
              </a:rPr>
              <a:t>Fowler- </a:t>
            </a:r>
            <a:r>
              <a:rPr lang="el-GR" sz="2800" smtClean="0">
                <a:solidFill>
                  <a:schemeClr val="tx2"/>
                </a:solidFill>
              </a:rPr>
              <a:t>ημικαθιστή, καθιστική-90</a:t>
            </a:r>
            <a:r>
              <a:rPr lang="el-GR" sz="2800" baseline="30000" smtClean="0">
                <a:solidFill>
                  <a:schemeClr val="tx2"/>
                </a:solidFill>
              </a:rPr>
              <a:t>ο</a:t>
            </a:r>
            <a:r>
              <a:rPr lang="el-GR" sz="2800" smtClean="0">
                <a:solidFill>
                  <a:schemeClr val="tx2"/>
                </a:solidFill>
              </a:rPr>
              <a:t>  ή στο πλάι)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>
                <a:solidFill>
                  <a:schemeClr val="tx2"/>
                </a:solidFill>
              </a:rPr>
              <a:t>Ψηλάφηση κοιλίας&amp; ακρόαση εντερικών ήχων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>
                <a:solidFill>
                  <a:schemeClr val="tx2"/>
                </a:solidFill>
              </a:rPr>
              <a:t>Έλεγχος βατότητας ρινικών κοιλοτήτων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>
                <a:solidFill>
                  <a:schemeClr val="tx2"/>
                </a:solidFill>
              </a:rPr>
              <a:t>Κάλυψη του θώρακα με χαρτοβάμβακο &amp; προσφορά νεφροειδούς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0"/>
            <a:ext cx="7772400" cy="1196975"/>
          </a:xfrm>
          <a:solidFill>
            <a:schemeClr val="tx1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l-GR" sz="32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Μέτρηση του μήκους εισαγωγής του καθετήρα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1341438"/>
            <a:ext cx="5903913" cy="551656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>
              <a:defRPr/>
            </a:pPr>
            <a:r>
              <a:rPr lang="el-GR" sz="32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Επιβεβαίωση της θέσης του καθετήρα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916113"/>
            <a:ext cx="7772400" cy="4392612"/>
          </a:xfrm>
        </p:spPr>
        <p:txBody>
          <a:bodyPr/>
          <a:lstStyle/>
          <a:p>
            <a:pPr marL="609600" indent="-609600" eaLnBrk="1" hangingPunct="1"/>
            <a:r>
              <a:rPr lang="el-GR" sz="2400" smtClean="0">
                <a:solidFill>
                  <a:schemeClr val="tx2"/>
                </a:solidFill>
              </a:rPr>
              <a:t>Απλή ακτινογραφία</a:t>
            </a:r>
          </a:p>
          <a:p>
            <a:pPr marL="609600" indent="-609600" eaLnBrk="1" hangingPunct="1"/>
            <a:r>
              <a:rPr lang="el-GR" sz="2400" smtClean="0">
                <a:solidFill>
                  <a:schemeClr val="tx2"/>
                </a:solidFill>
              </a:rPr>
              <a:t>Αναρρόφηση περιεχομένου και μέτρηση του </a:t>
            </a:r>
            <a:r>
              <a:rPr lang="en-US" sz="2400" smtClean="0">
                <a:solidFill>
                  <a:schemeClr val="tx2"/>
                </a:solidFill>
              </a:rPr>
              <a:t>ph</a:t>
            </a:r>
            <a:endParaRPr lang="el-GR" sz="24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el-GR" sz="2400" smtClean="0">
                <a:solidFill>
                  <a:schemeClr val="tx2"/>
                </a:solidFill>
              </a:rPr>
              <a:t>      </a:t>
            </a:r>
            <a:r>
              <a:rPr lang="el-GR" sz="2400" i="1" smtClean="0">
                <a:solidFill>
                  <a:schemeClr val="tx2"/>
                </a:solidFill>
              </a:rPr>
              <a:t>(</a:t>
            </a:r>
            <a:r>
              <a:rPr lang="en-US" sz="2400" i="1" smtClean="0">
                <a:solidFill>
                  <a:schemeClr val="tx2"/>
                </a:solidFill>
              </a:rPr>
              <a:t>ph</a:t>
            </a:r>
            <a:r>
              <a:rPr lang="el-GR" sz="2400" i="1" smtClean="0">
                <a:solidFill>
                  <a:schemeClr val="tx2"/>
                </a:solidFill>
              </a:rPr>
              <a:t> &lt;4 </a:t>
            </a:r>
            <a:r>
              <a:rPr lang="el-GR" sz="2400" i="1" smtClean="0">
                <a:solidFill>
                  <a:schemeClr val="tx2"/>
                </a:solidFill>
                <a:sym typeface="Wingdings" pitchFamily="2" charset="2"/>
              </a:rPr>
              <a:t> γαστρικό υγρό &amp; </a:t>
            </a:r>
            <a:r>
              <a:rPr lang="en-US" sz="2400" i="1" smtClean="0">
                <a:solidFill>
                  <a:schemeClr val="tx2"/>
                </a:solidFill>
              </a:rPr>
              <a:t>ph</a:t>
            </a:r>
            <a:r>
              <a:rPr lang="el-GR" sz="2400" i="1" smtClean="0">
                <a:solidFill>
                  <a:schemeClr val="tx2"/>
                </a:solidFill>
                <a:sym typeface="Wingdings" pitchFamily="2" charset="2"/>
              </a:rPr>
              <a:t> &gt;6 εντερικό -πλευριτικό περιεχόμενο)</a:t>
            </a:r>
          </a:p>
          <a:p>
            <a:pPr marL="609600" indent="-609600" eaLnBrk="1" hangingPunct="1"/>
            <a:r>
              <a:rPr lang="el-GR" sz="2400" i="1" smtClean="0">
                <a:solidFill>
                  <a:schemeClr val="tx2"/>
                </a:solidFill>
                <a:sym typeface="Wingdings" pitchFamily="2" charset="2"/>
              </a:rPr>
              <a:t>Εισαγωγή αέρα διαμέσου του καθετήρα &amp; ακρόαση του επιγαστρίου με στηθοσκόπιο</a:t>
            </a:r>
          </a:p>
          <a:p>
            <a:pPr marL="609600" indent="-609600" eaLnBrk="1" hangingPunct="1">
              <a:buFontTx/>
              <a:buNone/>
            </a:pPr>
            <a:endParaRPr lang="el-GR" sz="2400" i="1" smtClean="0">
              <a:solidFill>
                <a:schemeClr val="tx2"/>
              </a:solidFill>
              <a:sym typeface="Wingdings" pitchFamily="2" charset="2"/>
            </a:endParaRPr>
          </a:p>
          <a:p>
            <a:pPr marL="609600" indent="-609600" algn="ctr" eaLnBrk="1" hangingPunct="1">
              <a:buFontTx/>
              <a:buNone/>
            </a:pPr>
            <a:r>
              <a:rPr lang="el-GR" sz="2400" i="1" u="sng" smtClean="0">
                <a:solidFill>
                  <a:schemeClr val="bg2"/>
                </a:solidFill>
                <a:sym typeface="Wingdings" pitchFamily="2" charset="2"/>
              </a:rPr>
              <a:t>«αφού επιβεβαιωθεί η θέση του, σημειώνεται με ανεξίτηλο μελάνι το σημείο εξόδου από τη μύτη»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keting Plan">
  <a:themeElements>
    <a:clrScheme name="Marketing Plan 2">
      <a:dk1>
        <a:srgbClr val="003366"/>
      </a:dk1>
      <a:lt1>
        <a:srgbClr val="CCECFF"/>
      </a:lt1>
      <a:dk2>
        <a:srgbClr val="4B3384"/>
      </a:dk2>
      <a:lt2>
        <a:srgbClr val="849CBB"/>
      </a:lt2>
      <a:accent1>
        <a:srgbClr val="90DBFF"/>
      </a:accent1>
      <a:accent2>
        <a:srgbClr val="99FFCC"/>
      </a:accent2>
      <a:accent3>
        <a:srgbClr val="E2F4FF"/>
      </a:accent3>
      <a:accent4>
        <a:srgbClr val="002A56"/>
      </a:accent4>
      <a:accent5>
        <a:srgbClr val="C6EAFF"/>
      </a:accent5>
      <a:accent6>
        <a:srgbClr val="8AE7B9"/>
      </a:accent6>
      <a:hlink>
        <a:srgbClr val="DFC0FF"/>
      </a:hlink>
      <a:folHlink>
        <a:srgbClr val="6DC5DE"/>
      </a:folHlink>
    </a:clrScheme>
    <a:fontScheme name="Marketing Pla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rketing Pla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Marketing Plan</Template>
  <TotalTime>227</TotalTime>
  <Words>338</Words>
  <Application>Microsoft Office PowerPoint</Application>
  <PresentationFormat>Προβολή στην οθόνη (4:3)</PresentationFormat>
  <Paragraphs>71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7" baseType="lpstr">
      <vt:lpstr>Times New Roman</vt:lpstr>
      <vt:lpstr>Arial</vt:lpstr>
      <vt:lpstr>Wingdings</vt:lpstr>
      <vt:lpstr>Marketing Plan</vt:lpstr>
      <vt:lpstr>Ρινογαστρική Διασωλήνωση </vt:lpstr>
      <vt:lpstr>Η εισαγωγή καθετήρα στο στόμαχο ακολουθώντας την οδό:  «ρινική κοιλότητα – φάρυγγας – οισοφάγος -  στόμαχος»  Έτσι, εξασφαλίζεται πρόσβαση στο στόμαχο, το λεπτό έντερο και το  περιεχόμενό τους.</vt:lpstr>
      <vt:lpstr>Διαφάνεια 3</vt:lpstr>
      <vt:lpstr>Ενδείξεις:</vt:lpstr>
      <vt:lpstr>                           </vt:lpstr>
      <vt:lpstr>Διαφάνεια 6</vt:lpstr>
      <vt:lpstr>Προετοιμασία του ασθενή</vt:lpstr>
      <vt:lpstr>Μέτρηση του μήκους εισαγωγής του καθετήρα</vt:lpstr>
      <vt:lpstr>Επιβεβαίωση της θέσης του καθετήρα</vt:lpstr>
      <vt:lpstr>Χορήγηση Διατροφής</vt:lpstr>
      <vt:lpstr>Επισημάνσεις για τη νοσηλευτική φροντίδα</vt:lpstr>
      <vt:lpstr>Διατροφική αξιολόγηση</vt:lpstr>
      <vt:lpstr>Καθετήρας Sengstaken Blakemoore</vt:lpstr>
    </vt:vector>
  </TitlesOfParts>
  <Company>kolovos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Ρινογαστρική Διασωλήνωση </dc:title>
  <dc:creator>petros</dc:creator>
  <cp:lastModifiedBy>Petros Kolovos</cp:lastModifiedBy>
  <cp:revision>21</cp:revision>
  <dcterms:created xsi:type="dcterms:W3CDTF">2008-10-16T17:14:37Z</dcterms:created>
  <dcterms:modified xsi:type="dcterms:W3CDTF">2013-10-21T18:07:41Z</dcterms:modified>
</cp:coreProperties>
</file>