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48"/>
  </p:notesMasterIdLst>
  <p:handoutMasterIdLst>
    <p:handoutMasterId r:id="rId49"/>
  </p:handoutMasterIdLst>
  <p:sldIdLst>
    <p:sldId id="256" r:id="rId5"/>
    <p:sldId id="257" r:id="rId6"/>
    <p:sldId id="270" r:id="rId7"/>
    <p:sldId id="271" r:id="rId8"/>
    <p:sldId id="272" r:id="rId9"/>
    <p:sldId id="273" r:id="rId10"/>
    <p:sldId id="275" r:id="rId11"/>
    <p:sldId id="276" r:id="rId12"/>
    <p:sldId id="277" r:id="rId13"/>
    <p:sldId id="278" r:id="rId14"/>
    <p:sldId id="279" r:id="rId15"/>
    <p:sldId id="280" r:id="rId16"/>
    <p:sldId id="281" r:id="rId17"/>
    <p:sldId id="283" r:id="rId18"/>
    <p:sldId id="282" r:id="rId19"/>
    <p:sldId id="284" r:id="rId20"/>
    <p:sldId id="285" r:id="rId21"/>
    <p:sldId id="286" r:id="rId22"/>
    <p:sldId id="287" r:id="rId23"/>
    <p:sldId id="288" r:id="rId24"/>
    <p:sldId id="289" r:id="rId25"/>
    <p:sldId id="312" r:id="rId26"/>
    <p:sldId id="290"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5" autoAdjust="0"/>
    <p:restoredTop sz="94660"/>
  </p:normalViewPr>
  <p:slideViewPr>
    <p:cSldViewPr snapToGrid="0" showGuides="1">
      <p:cViewPr varScale="1">
        <p:scale>
          <a:sx n="67" d="100"/>
          <a:sy n="67" d="100"/>
        </p:scale>
        <p:origin x="-774"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100" d="100"/>
          <a:sy n="100" d="100"/>
        </p:scale>
        <p:origin x="3552" y="72"/>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r>
              <a:rPr lang="el-GR" dirty="0"/>
              <a:t>​</a:t>
            </a:r>
            <a:fld id="{DB0CA7CC-FD5A-4ACE-A180-A90DBA267154}" type="datetime1">
              <a:rPr lang="el-GR" smtClean="0"/>
              <a:pPr algn="r" rtl="0"/>
              <a:t>19/11/2018</a:t>
            </a:fld>
            <a:r>
              <a:rPr lang="el-GR" dirty="0"/>
              <a:t>​</a:t>
            </a: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el-GR" smtClean="0"/>
              <a:pPr algn="r" rtl="0"/>
              <a:t>‹#›</a:t>
            </a:fld>
            <a:endParaRPr lang="el-GR" dirty="0"/>
          </a:p>
        </p:txBody>
      </p:sp>
    </p:spTree>
    <p:extLst>
      <p:ext uri="{BB962C8B-B14F-4D97-AF65-F5344CB8AC3E}">
        <p14:creationId xmlns:p14="http://schemas.microsoft.com/office/powerpoint/2010/main" xmlns=""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91D86D22-ED5B-4D0B-AEEE-2CB450FCC502}" type="datetime1">
              <a:rPr lang="el-GR" smtClean="0"/>
              <a:pPr/>
              <a:t>19/11/2018</a:t>
            </a:fld>
            <a:endParaRPr lang="el-GR" dirty="0"/>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el-GR" smtClean="0"/>
              <a:pPr/>
              <a:t>‹#›</a:t>
            </a:fld>
            <a:endParaRPr lang="el-GR" dirty="0"/>
          </a:p>
        </p:txBody>
      </p:sp>
    </p:spTree>
    <p:extLst>
      <p:ext uri="{BB962C8B-B14F-4D97-AF65-F5344CB8AC3E}">
        <p14:creationId xmlns:p14="http://schemas.microsoft.com/office/powerpoint/2010/main" xmlns=""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a:t>
            </a:fld>
            <a:endParaRPr lang="el-GR" dirty="0"/>
          </a:p>
        </p:txBody>
      </p:sp>
    </p:spTree>
    <p:extLst>
      <p:ext uri="{BB962C8B-B14F-4D97-AF65-F5344CB8AC3E}">
        <p14:creationId xmlns:p14="http://schemas.microsoft.com/office/powerpoint/2010/main" xmlns="" val="457416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10</a:t>
            </a:fld>
            <a:endParaRPr lang="el-GR" dirty="0"/>
          </a:p>
        </p:txBody>
      </p:sp>
    </p:spTree>
    <p:extLst>
      <p:ext uri="{BB962C8B-B14F-4D97-AF65-F5344CB8AC3E}">
        <p14:creationId xmlns:p14="http://schemas.microsoft.com/office/powerpoint/2010/main" xmlns="" val="4229540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11</a:t>
            </a:fld>
            <a:endParaRPr lang="el-GR" dirty="0"/>
          </a:p>
        </p:txBody>
      </p:sp>
    </p:spTree>
    <p:extLst>
      <p:ext uri="{BB962C8B-B14F-4D97-AF65-F5344CB8AC3E}">
        <p14:creationId xmlns:p14="http://schemas.microsoft.com/office/powerpoint/2010/main" xmlns="" val="3911120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12</a:t>
            </a:fld>
            <a:endParaRPr lang="el-GR" dirty="0"/>
          </a:p>
        </p:txBody>
      </p:sp>
    </p:spTree>
    <p:extLst>
      <p:ext uri="{BB962C8B-B14F-4D97-AF65-F5344CB8AC3E}">
        <p14:creationId xmlns:p14="http://schemas.microsoft.com/office/powerpoint/2010/main" xmlns="" val="3370298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13</a:t>
            </a:fld>
            <a:endParaRPr lang="el-GR" dirty="0"/>
          </a:p>
        </p:txBody>
      </p:sp>
    </p:spTree>
    <p:extLst>
      <p:ext uri="{BB962C8B-B14F-4D97-AF65-F5344CB8AC3E}">
        <p14:creationId xmlns:p14="http://schemas.microsoft.com/office/powerpoint/2010/main" xmlns="" val="36789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14</a:t>
            </a:fld>
            <a:endParaRPr lang="el-GR" dirty="0"/>
          </a:p>
        </p:txBody>
      </p:sp>
    </p:spTree>
    <p:extLst>
      <p:ext uri="{BB962C8B-B14F-4D97-AF65-F5344CB8AC3E}">
        <p14:creationId xmlns:p14="http://schemas.microsoft.com/office/powerpoint/2010/main" xmlns="" val="4264859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15</a:t>
            </a:fld>
            <a:endParaRPr lang="el-GR" dirty="0"/>
          </a:p>
        </p:txBody>
      </p:sp>
    </p:spTree>
    <p:extLst>
      <p:ext uri="{BB962C8B-B14F-4D97-AF65-F5344CB8AC3E}">
        <p14:creationId xmlns:p14="http://schemas.microsoft.com/office/powerpoint/2010/main" xmlns="" val="1422954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16</a:t>
            </a:fld>
            <a:endParaRPr lang="el-GR" dirty="0"/>
          </a:p>
        </p:txBody>
      </p:sp>
    </p:spTree>
    <p:extLst>
      <p:ext uri="{BB962C8B-B14F-4D97-AF65-F5344CB8AC3E}">
        <p14:creationId xmlns:p14="http://schemas.microsoft.com/office/powerpoint/2010/main" xmlns="" val="3516296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17</a:t>
            </a:fld>
            <a:endParaRPr lang="el-GR" dirty="0"/>
          </a:p>
        </p:txBody>
      </p:sp>
    </p:spTree>
    <p:extLst>
      <p:ext uri="{BB962C8B-B14F-4D97-AF65-F5344CB8AC3E}">
        <p14:creationId xmlns:p14="http://schemas.microsoft.com/office/powerpoint/2010/main" xmlns="" val="281744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18</a:t>
            </a:fld>
            <a:endParaRPr lang="el-GR" dirty="0"/>
          </a:p>
        </p:txBody>
      </p:sp>
    </p:spTree>
    <p:extLst>
      <p:ext uri="{BB962C8B-B14F-4D97-AF65-F5344CB8AC3E}">
        <p14:creationId xmlns:p14="http://schemas.microsoft.com/office/powerpoint/2010/main" xmlns="" val="2551400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19</a:t>
            </a:fld>
            <a:endParaRPr lang="el-GR" dirty="0"/>
          </a:p>
        </p:txBody>
      </p:sp>
    </p:spTree>
    <p:extLst>
      <p:ext uri="{BB962C8B-B14F-4D97-AF65-F5344CB8AC3E}">
        <p14:creationId xmlns:p14="http://schemas.microsoft.com/office/powerpoint/2010/main" xmlns="" val="1462829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a:t>
            </a:fld>
            <a:endParaRPr lang="el-GR" dirty="0"/>
          </a:p>
        </p:txBody>
      </p:sp>
    </p:spTree>
    <p:extLst>
      <p:ext uri="{BB962C8B-B14F-4D97-AF65-F5344CB8AC3E}">
        <p14:creationId xmlns:p14="http://schemas.microsoft.com/office/powerpoint/2010/main" xmlns="" val="3899034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20</a:t>
            </a:fld>
            <a:endParaRPr lang="el-GR" dirty="0"/>
          </a:p>
        </p:txBody>
      </p:sp>
    </p:spTree>
    <p:extLst>
      <p:ext uri="{BB962C8B-B14F-4D97-AF65-F5344CB8AC3E}">
        <p14:creationId xmlns:p14="http://schemas.microsoft.com/office/powerpoint/2010/main" xmlns="" val="896722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21</a:t>
            </a:fld>
            <a:endParaRPr lang="el-GR" dirty="0"/>
          </a:p>
        </p:txBody>
      </p:sp>
    </p:spTree>
    <p:extLst>
      <p:ext uri="{BB962C8B-B14F-4D97-AF65-F5344CB8AC3E}">
        <p14:creationId xmlns:p14="http://schemas.microsoft.com/office/powerpoint/2010/main" xmlns="" val="446804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22</a:t>
            </a:fld>
            <a:endParaRPr lang="el-GR" dirty="0"/>
          </a:p>
        </p:txBody>
      </p:sp>
    </p:spTree>
    <p:extLst>
      <p:ext uri="{BB962C8B-B14F-4D97-AF65-F5344CB8AC3E}">
        <p14:creationId xmlns:p14="http://schemas.microsoft.com/office/powerpoint/2010/main" xmlns="" val="2044502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23</a:t>
            </a:fld>
            <a:endParaRPr lang="el-GR" dirty="0"/>
          </a:p>
        </p:txBody>
      </p:sp>
    </p:spTree>
    <p:extLst>
      <p:ext uri="{BB962C8B-B14F-4D97-AF65-F5344CB8AC3E}">
        <p14:creationId xmlns:p14="http://schemas.microsoft.com/office/powerpoint/2010/main" xmlns="" val="2699003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24</a:t>
            </a:fld>
            <a:endParaRPr lang="el-GR" dirty="0"/>
          </a:p>
        </p:txBody>
      </p:sp>
    </p:spTree>
    <p:extLst>
      <p:ext uri="{BB962C8B-B14F-4D97-AF65-F5344CB8AC3E}">
        <p14:creationId xmlns:p14="http://schemas.microsoft.com/office/powerpoint/2010/main" xmlns="" val="4233854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25</a:t>
            </a:fld>
            <a:endParaRPr lang="el-GR" dirty="0"/>
          </a:p>
        </p:txBody>
      </p:sp>
    </p:spTree>
    <p:extLst>
      <p:ext uri="{BB962C8B-B14F-4D97-AF65-F5344CB8AC3E}">
        <p14:creationId xmlns:p14="http://schemas.microsoft.com/office/powerpoint/2010/main" xmlns="" val="3901258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26</a:t>
            </a:fld>
            <a:endParaRPr lang="el-GR" dirty="0"/>
          </a:p>
        </p:txBody>
      </p:sp>
    </p:spTree>
    <p:extLst>
      <p:ext uri="{BB962C8B-B14F-4D97-AF65-F5344CB8AC3E}">
        <p14:creationId xmlns:p14="http://schemas.microsoft.com/office/powerpoint/2010/main" xmlns="" val="2068417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27</a:t>
            </a:fld>
            <a:endParaRPr lang="el-GR" dirty="0"/>
          </a:p>
        </p:txBody>
      </p:sp>
    </p:spTree>
    <p:extLst>
      <p:ext uri="{BB962C8B-B14F-4D97-AF65-F5344CB8AC3E}">
        <p14:creationId xmlns:p14="http://schemas.microsoft.com/office/powerpoint/2010/main" xmlns="" val="1814941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28</a:t>
            </a:fld>
            <a:endParaRPr lang="el-GR" dirty="0"/>
          </a:p>
        </p:txBody>
      </p:sp>
    </p:spTree>
    <p:extLst>
      <p:ext uri="{BB962C8B-B14F-4D97-AF65-F5344CB8AC3E}">
        <p14:creationId xmlns:p14="http://schemas.microsoft.com/office/powerpoint/2010/main" xmlns="" val="1680547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29</a:t>
            </a:fld>
            <a:endParaRPr lang="el-GR" dirty="0"/>
          </a:p>
        </p:txBody>
      </p:sp>
    </p:spTree>
    <p:extLst>
      <p:ext uri="{BB962C8B-B14F-4D97-AF65-F5344CB8AC3E}">
        <p14:creationId xmlns:p14="http://schemas.microsoft.com/office/powerpoint/2010/main" xmlns="" val="302192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a:t>
            </a:fld>
            <a:endParaRPr lang="el-GR" dirty="0"/>
          </a:p>
        </p:txBody>
      </p:sp>
    </p:spTree>
    <p:extLst>
      <p:ext uri="{BB962C8B-B14F-4D97-AF65-F5344CB8AC3E}">
        <p14:creationId xmlns:p14="http://schemas.microsoft.com/office/powerpoint/2010/main" xmlns="" val="9479586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30</a:t>
            </a:fld>
            <a:endParaRPr lang="el-GR" dirty="0"/>
          </a:p>
        </p:txBody>
      </p:sp>
    </p:spTree>
    <p:extLst>
      <p:ext uri="{BB962C8B-B14F-4D97-AF65-F5344CB8AC3E}">
        <p14:creationId xmlns:p14="http://schemas.microsoft.com/office/powerpoint/2010/main" xmlns="" val="30222581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31</a:t>
            </a:fld>
            <a:endParaRPr lang="el-GR" dirty="0"/>
          </a:p>
        </p:txBody>
      </p:sp>
    </p:spTree>
    <p:extLst>
      <p:ext uri="{BB962C8B-B14F-4D97-AF65-F5344CB8AC3E}">
        <p14:creationId xmlns:p14="http://schemas.microsoft.com/office/powerpoint/2010/main" xmlns="" val="96911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32</a:t>
            </a:fld>
            <a:endParaRPr lang="el-GR" dirty="0"/>
          </a:p>
        </p:txBody>
      </p:sp>
    </p:spTree>
    <p:extLst>
      <p:ext uri="{BB962C8B-B14F-4D97-AF65-F5344CB8AC3E}">
        <p14:creationId xmlns:p14="http://schemas.microsoft.com/office/powerpoint/2010/main" xmlns="" val="22686406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33</a:t>
            </a:fld>
            <a:endParaRPr lang="el-GR" dirty="0"/>
          </a:p>
        </p:txBody>
      </p:sp>
    </p:spTree>
    <p:extLst>
      <p:ext uri="{BB962C8B-B14F-4D97-AF65-F5344CB8AC3E}">
        <p14:creationId xmlns:p14="http://schemas.microsoft.com/office/powerpoint/2010/main" xmlns="" val="3114155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34</a:t>
            </a:fld>
            <a:endParaRPr lang="el-GR" dirty="0"/>
          </a:p>
        </p:txBody>
      </p:sp>
    </p:spTree>
    <p:extLst>
      <p:ext uri="{BB962C8B-B14F-4D97-AF65-F5344CB8AC3E}">
        <p14:creationId xmlns:p14="http://schemas.microsoft.com/office/powerpoint/2010/main" xmlns="" val="1996077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35</a:t>
            </a:fld>
            <a:endParaRPr lang="el-GR" dirty="0"/>
          </a:p>
        </p:txBody>
      </p:sp>
    </p:spTree>
    <p:extLst>
      <p:ext uri="{BB962C8B-B14F-4D97-AF65-F5344CB8AC3E}">
        <p14:creationId xmlns:p14="http://schemas.microsoft.com/office/powerpoint/2010/main" xmlns="" val="1324398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36</a:t>
            </a:fld>
            <a:endParaRPr lang="el-GR" dirty="0"/>
          </a:p>
        </p:txBody>
      </p:sp>
    </p:spTree>
    <p:extLst>
      <p:ext uri="{BB962C8B-B14F-4D97-AF65-F5344CB8AC3E}">
        <p14:creationId xmlns:p14="http://schemas.microsoft.com/office/powerpoint/2010/main" xmlns="" val="955367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37</a:t>
            </a:fld>
            <a:endParaRPr lang="el-GR" dirty="0"/>
          </a:p>
        </p:txBody>
      </p:sp>
    </p:spTree>
    <p:extLst>
      <p:ext uri="{BB962C8B-B14F-4D97-AF65-F5344CB8AC3E}">
        <p14:creationId xmlns:p14="http://schemas.microsoft.com/office/powerpoint/2010/main" xmlns="" val="3897053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38</a:t>
            </a:fld>
            <a:endParaRPr lang="el-GR" dirty="0"/>
          </a:p>
        </p:txBody>
      </p:sp>
    </p:spTree>
    <p:extLst>
      <p:ext uri="{BB962C8B-B14F-4D97-AF65-F5344CB8AC3E}">
        <p14:creationId xmlns:p14="http://schemas.microsoft.com/office/powerpoint/2010/main" xmlns="" val="10233106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39</a:t>
            </a:fld>
            <a:endParaRPr lang="el-GR" dirty="0"/>
          </a:p>
        </p:txBody>
      </p:sp>
    </p:spTree>
    <p:extLst>
      <p:ext uri="{BB962C8B-B14F-4D97-AF65-F5344CB8AC3E}">
        <p14:creationId xmlns:p14="http://schemas.microsoft.com/office/powerpoint/2010/main" xmlns="" val="3259943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4</a:t>
            </a:fld>
            <a:endParaRPr lang="el-GR" dirty="0"/>
          </a:p>
        </p:txBody>
      </p:sp>
    </p:spTree>
    <p:extLst>
      <p:ext uri="{BB962C8B-B14F-4D97-AF65-F5344CB8AC3E}">
        <p14:creationId xmlns:p14="http://schemas.microsoft.com/office/powerpoint/2010/main" xmlns="" val="8313964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40</a:t>
            </a:fld>
            <a:endParaRPr lang="el-GR" dirty="0"/>
          </a:p>
        </p:txBody>
      </p:sp>
    </p:spTree>
    <p:extLst>
      <p:ext uri="{BB962C8B-B14F-4D97-AF65-F5344CB8AC3E}">
        <p14:creationId xmlns:p14="http://schemas.microsoft.com/office/powerpoint/2010/main" xmlns="" val="34666005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41</a:t>
            </a:fld>
            <a:endParaRPr lang="el-GR" dirty="0"/>
          </a:p>
        </p:txBody>
      </p:sp>
    </p:spTree>
    <p:extLst>
      <p:ext uri="{BB962C8B-B14F-4D97-AF65-F5344CB8AC3E}">
        <p14:creationId xmlns:p14="http://schemas.microsoft.com/office/powerpoint/2010/main" xmlns="" val="21474173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42</a:t>
            </a:fld>
            <a:endParaRPr lang="el-GR" dirty="0"/>
          </a:p>
        </p:txBody>
      </p:sp>
    </p:spTree>
    <p:extLst>
      <p:ext uri="{BB962C8B-B14F-4D97-AF65-F5344CB8AC3E}">
        <p14:creationId xmlns:p14="http://schemas.microsoft.com/office/powerpoint/2010/main" xmlns="" val="4213163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5</a:t>
            </a:fld>
            <a:endParaRPr lang="el-GR" dirty="0"/>
          </a:p>
        </p:txBody>
      </p:sp>
    </p:spTree>
    <p:extLst>
      <p:ext uri="{BB962C8B-B14F-4D97-AF65-F5344CB8AC3E}">
        <p14:creationId xmlns:p14="http://schemas.microsoft.com/office/powerpoint/2010/main" xmlns="" val="25610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6</a:t>
            </a:fld>
            <a:endParaRPr lang="el-GR" dirty="0"/>
          </a:p>
        </p:txBody>
      </p:sp>
    </p:spTree>
    <p:extLst>
      <p:ext uri="{BB962C8B-B14F-4D97-AF65-F5344CB8AC3E}">
        <p14:creationId xmlns:p14="http://schemas.microsoft.com/office/powerpoint/2010/main" xmlns="" val="3200199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7</a:t>
            </a:fld>
            <a:endParaRPr lang="el-GR" dirty="0"/>
          </a:p>
        </p:txBody>
      </p:sp>
    </p:spTree>
    <p:extLst>
      <p:ext uri="{BB962C8B-B14F-4D97-AF65-F5344CB8AC3E}">
        <p14:creationId xmlns:p14="http://schemas.microsoft.com/office/powerpoint/2010/main" xmlns="" val="1132556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8</a:t>
            </a:fld>
            <a:endParaRPr lang="el-GR" dirty="0"/>
          </a:p>
        </p:txBody>
      </p:sp>
    </p:spTree>
    <p:extLst>
      <p:ext uri="{BB962C8B-B14F-4D97-AF65-F5344CB8AC3E}">
        <p14:creationId xmlns:p14="http://schemas.microsoft.com/office/powerpoint/2010/main" xmlns="" val="2270179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9</a:t>
            </a:fld>
            <a:endParaRPr lang="el-GR" dirty="0"/>
          </a:p>
        </p:txBody>
      </p:sp>
    </p:spTree>
    <p:extLst>
      <p:ext uri="{BB962C8B-B14F-4D97-AF65-F5344CB8AC3E}">
        <p14:creationId xmlns:p14="http://schemas.microsoft.com/office/powerpoint/2010/main" xmlns="" val="266521328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l-GR" noProof="0"/>
              <a:t>Κάντε κλικ για να επεξεργαστείτε τον υπότιτλο του υποδείγματος</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6267A99F-DD24-47ED-AA60-5EBA22F1F868}" type="datetime1">
              <a:rPr lang="el-GR" smtClean="0"/>
              <a:pPr/>
              <a:t>19/11/2018</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pic>
        <p:nvPicPr>
          <p:cNvPr id="11" name="Εικόνα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saturation sat="30000"/>
                    </a14:imgEffect>
                  </a14:imgLayer>
                </a14:imgProps>
              </a:ext>
              <a:ext uri="{28A0092B-C50C-407E-A947-70E740481C1C}">
                <a14:useLocalDpi xmlns:a14="http://schemas.microsoft.com/office/drawing/2010/main" xmlns=""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xmlns="" val="16597565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lstStyle>
            <a:lvl1pPr algn="l" rtl="0">
              <a:defRPr sz="320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εικόνας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l-GR" noProof="0"/>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3B500C03-1CBE-4CD7-A8EC-0BD8DBDBC9B1}" type="datetime1">
              <a:rPr lang="el-GR" smtClean="0"/>
              <a:pPr/>
              <a:t>19/11/2018</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7696370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28726EEC-032C-4CAF-9032-AFA85EA026CE}" type="datetime1">
              <a:rPr lang="el-GR" smtClean="0"/>
              <a:pPr/>
              <a:t>19/11/2018</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20120767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72600" y="365125"/>
            <a:ext cx="1714500" cy="5811838"/>
          </a:xfrm>
        </p:spPr>
        <p:txBody>
          <a:bodyPr vert="eaVert"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a:xfrm>
            <a:off x="1104900" y="365125"/>
            <a:ext cx="8098896" cy="5811838"/>
          </a:xfrm>
        </p:spPr>
        <p:txBody>
          <a:bodyPr vert="eaVert"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EC7986A0-AFD1-4043-9042-66148CD16D7D}" type="datetime1">
              <a:rPr lang="el-GR" smtClean="0"/>
              <a:pPr/>
              <a:t>19/11/2018</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grpSp>
        <p:nvGrpSpPr>
          <p:cNvPr id="7" name="Ομάδα 6"/>
          <p:cNvGrpSpPr/>
          <p:nvPr/>
        </p:nvGrpSpPr>
        <p:grpSpPr>
          <a:xfrm rot="5400000">
            <a:off x="6514047" y="3228843"/>
            <a:ext cx="5632704" cy="84403"/>
            <a:chOff x="1073150" y="1219201"/>
            <a:chExt cx="10058400" cy="63125"/>
          </a:xfrm>
        </p:grpSpPr>
        <p:cxnSp>
          <p:nvCxnSpPr>
            <p:cNvPr id="8" name="Ευθεία γραμμή σύνδεσης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459271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p:txBody>
          <a:bodyPr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01D0F69C-2933-43AD-8319-7CC4133F4139}" type="datetime1">
              <a:rPr lang="el-GR" smtClean="0"/>
              <a:pPr/>
              <a:t>19/11/2018</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37868768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Διαφάνεια τίτλου με εικόνα">
    <p:spTree>
      <p:nvGrpSpPr>
        <p:cNvPr id="1" name=""/>
        <p:cNvGrpSpPr/>
        <p:nvPr/>
      </p:nvGrpSpPr>
      <p:grpSpPr>
        <a:xfrm>
          <a:off x="0" y="0"/>
          <a:ext cx="0" cy="0"/>
          <a:chOff x="0" y="0"/>
          <a:chExt cx="0" cy="0"/>
        </a:xfrm>
      </p:grpSpPr>
      <p:grpSp>
        <p:nvGrpSpPr>
          <p:cNvPr id="13" name="Ομάδα 12"/>
          <p:cNvGrpSpPr/>
          <p:nvPr/>
        </p:nvGrpSpPr>
        <p:grpSpPr>
          <a:xfrm rot="10800000">
            <a:off x="0" y="5645510"/>
            <a:ext cx="12192000" cy="63125"/>
            <a:chOff x="507492" y="1501519"/>
            <a:chExt cx="8129016" cy="63125"/>
          </a:xfrm>
        </p:grpSpPr>
        <p:cxnSp>
          <p:nvCxnSpPr>
            <p:cNvPr id="17" name="Ευθεία γραμμή σύνδεσης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Ομάδα 13"/>
          <p:cNvGrpSpPr/>
          <p:nvPr/>
        </p:nvGrpSpPr>
        <p:grpSpPr>
          <a:xfrm>
            <a:off x="0" y="1143000"/>
            <a:ext cx="12192000" cy="63125"/>
            <a:chOff x="507492" y="1501519"/>
            <a:chExt cx="8129016" cy="63125"/>
          </a:xfrm>
        </p:grpSpPr>
        <p:cxnSp>
          <p:nvCxnSpPr>
            <p:cNvPr id="15" name="Ευθεία γραμμή σύνδεσης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l-GR" noProof="0"/>
              <a:t>Κάντε κλικ για να επεξεργαστείτε τον υπότιτλο του υποδείγματος</a:t>
            </a:r>
            <a:endParaRPr lang="el-GR" noProof="0" dirty="0"/>
          </a:p>
        </p:txBody>
      </p:sp>
      <p:pic>
        <p:nvPicPr>
          <p:cNvPr id="10" name="Εικόνα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saturation sat="30000"/>
                    </a14:imgEffect>
                  </a14:imgLayer>
                </a14:imgProps>
              </a:ext>
              <a:ext uri="{28A0092B-C50C-407E-A947-70E740481C1C}">
                <a14:useLocalDpi xmlns:a14="http://schemas.microsoft.com/office/drawing/2010/main" xmlns="" val="0"/>
              </a:ext>
            </a:extLst>
          </a:blip>
          <a:srcRect/>
          <a:stretch/>
        </p:blipFill>
        <p:spPr>
          <a:xfrm>
            <a:off x="1325880" y="0"/>
            <a:ext cx="1747524" cy="2292094"/>
          </a:xfrm>
          <a:prstGeom prst="rect">
            <a:avLst/>
          </a:prstGeom>
        </p:spPr>
      </p:pic>
      <p:sp>
        <p:nvSpPr>
          <p:cNvPr id="11" name="Σύμβολο κράτησης θέσης εικόνας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el-GR" noProof="0"/>
              <a:t>Κάντε κλικ στο εικονίδιο για να προσθέσετε εικόνα</a:t>
            </a:r>
            <a:endParaRPr lang="el-GR" noProof="0" dirty="0"/>
          </a:p>
        </p:txBody>
      </p:sp>
      <p:sp>
        <p:nvSpPr>
          <p:cNvPr id="19" name="Κείμενο οδηγιών"/>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el-GR" sz="1200" b="1" i="1" noProof="0" dirty="0">
                <a:latin typeface="Arial" pitchFamily="34" charset="0"/>
                <a:cs typeface="Arial" pitchFamily="34" charset="0"/>
              </a:rPr>
              <a:t>ΣΗΜΕΙΩΣΗ:</a:t>
            </a:r>
          </a:p>
          <a:p>
            <a:pPr rtl="0"/>
            <a:r>
              <a:rPr lang="el-GR" sz="1200" i="1" noProof="0" dirty="0">
                <a:latin typeface="Arial" pitchFamily="34" charset="0"/>
                <a:cs typeface="Arial" pitchFamily="34" charset="0"/>
              </a:rPr>
              <a:t>Για να αλλάξετε την εικόνα σε αυτή τη διαφάνεια, επιλέξτε την εικόνα και διαγράψτε τη. Στη συνέχεια, κάντε κλικ στο εικονίδιο "Εικόνες" στο σύμβολο κράτησης θέσης για να εισαγάγετε τη δική σας εικόνα.</a:t>
            </a:r>
          </a:p>
        </p:txBody>
      </p:sp>
    </p:spTree>
    <p:extLst>
      <p:ext uri="{BB962C8B-B14F-4D97-AF65-F5344CB8AC3E}">
        <p14:creationId xmlns:p14="http://schemas.microsoft.com/office/powerpoint/2010/main" xmlns="" val="26739436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Ομάδα 7"/>
          <p:cNvGrpSpPr/>
          <p:nvPr/>
        </p:nvGrpSpPr>
        <p:grpSpPr>
          <a:xfrm>
            <a:off x="0" y="2514600"/>
            <a:ext cx="12192000" cy="3194035"/>
            <a:chOff x="647402" y="2514600"/>
            <a:chExt cx="10838688" cy="3194035"/>
          </a:xfrm>
        </p:grpSpPr>
        <p:grpSp>
          <p:nvGrpSpPr>
            <p:cNvPr id="9" name="Ομάδα 8"/>
            <p:cNvGrpSpPr/>
            <p:nvPr/>
          </p:nvGrpSpPr>
          <p:grpSpPr>
            <a:xfrm>
              <a:off x="647402" y="2514600"/>
              <a:ext cx="10838688" cy="63125"/>
              <a:chOff x="507492" y="1501519"/>
              <a:chExt cx="8129016" cy="63125"/>
            </a:xfrm>
          </p:grpSpPr>
          <p:cxnSp>
            <p:nvCxnSpPr>
              <p:cNvPr id="14" name="Ευθεία γραμμή σύνδεσης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Ορθογώνιο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grpSp>
          <p:nvGrpSpPr>
            <p:cNvPr id="11" name="Ομάδα 10"/>
            <p:cNvGrpSpPr/>
            <p:nvPr/>
          </p:nvGrpSpPr>
          <p:grpSpPr>
            <a:xfrm rot="10800000">
              <a:off x="647402" y="5645510"/>
              <a:ext cx="10838688" cy="63125"/>
              <a:chOff x="507492" y="1501519"/>
              <a:chExt cx="8129016" cy="63125"/>
            </a:xfrm>
          </p:grpSpPr>
          <p:cxnSp>
            <p:nvCxnSpPr>
              <p:cNvPr id="12" name="Ευθεία γραμμή σύνδεσης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Τίτλος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l-GR" noProof="0"/>
              <a:t>Επεξεργασία στυλ υποδείγματος κειμένου</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953C9B05-5951-46AE-8322-0C48383B3928}" type="datetime1">
              <a:rPr lang="el-GR" smtClean="0"/>
              <a:pPr/>
              <a:t>19/11/2018</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pic>
        <p:nvPicPr>
          <p:cNvPr id="7" name="Εικόνα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xmlns="" val="36026788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περιεχομένου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823E874E-51E4-4AF2-9F00-B6D609774675}" type="datetime1">
              <a:rPr lang="el-GR" smtClean="0"/>
              <a:pPr/>
              <a:t>19/11/2018</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35277910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1104900" y="2424112"/>
            <a:ext cx="4919472" cy="3748088"/>
          </a:xfrm>
        </p:spPr>
        <p:txBody>
          <a:bodyPr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5" name="Σύμβολο κράτησης θέσης κειμένου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6166110" y="2424112"/>
            <a:ext cx="4919472" cy="3748088"/>
          </a:xfrm>
        </p:spPr>
        <p:txBody>
          <a:bodyPr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DC01D44F-777A-4889-84BC-DFC09F5F1306}" type="datetime1">
              <a:rPr lang="el-GR" smtClean="0"/>
              <a:pPr/>
              <a:t>19/11/2018</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39710161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A000F653-BB19-4D91-AA25-B4765661B82E}" type="datetime1">
              <a:rPr lang="el-GR" smtClean="0"/>
              <a:pPr/>
              <a:t>19/11/2018</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17581115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AAE61BFE-9828-48A5-BDE7-01D9ADADFD72}" type="datetime1">
              <a:rPr lang="el-GR" smtClean="0"/>
              <a:pPr/>
              <a:t>19/11/2018</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3024169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lstStyle>
            <a:lvl1pPr algn="l" rtl="0">
              <a:defRPr sz="320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κειμένου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l-GR" noProof="0"/>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4B5EA598-B9B0-4D78-85CC-8F0888906658}" type="datetime1">
              <a:rPr lang="el-GR" smtClean="0"/>
              <a:pPr/>
              <a:t>19/11/2018</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pPr rtl="0"/>
              <a:t>‹#›</a:t>
            </a:fld>
            <a:endParaRPr lang="el-GR" noProof="0" dirty="0"/>
          </a:p>
        </p:txBody>
      </p:sp>
    </p:spTree>
    <p:extLst>
      <p:ext uri="{BB962C8B-B14F-4D97-AF65-F5344CB8AC3E}">
        <p14:creationId xmlns:p14="http://schemas.microsoft.com/office/powerpoint/2010/main" xmlns="" val="37697646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a:p>
            <a:pPr lvl="5" rtl="0"/>
            <a:r>
              <a:rPr lang="el-GR" noProof="0" dirty="0"/>
              <a:t>Έκτου επιπέδου</a:t>
            </a:r>
          </a:p>
          <a:p>
            <a:pPr lvl="6" rtl="0"/>
            <a:r>
              <a:rPr lang="el-GR" noProof="0" dirty="0"/>
              <a:t>Έβδομου επιπέδου</a:t>
            </a:r>
          </a:p>
          <a:p>
            <a:pPr lvl="7" rtl="0"/>
            <a:r>
              <a:rPr lang="el-GR" noProof="0" dirty="0"/>
              <a:t>Όγδοου επιπέδου</a:t>
            </a:r>
          </a:p>
          <a:p>
            <a:pPr lvl="8" rtl="0"/>
            <a:r>
              <a:rPr lang="el-GR" noProof="0" dirty="0"/>
              <a:t>Ένατου επιπέδου</a:t>
            </a:r>
          </a:p>
        </p:txBody>
      </p:sp>
      <p:sp>
        <p:nvSpPr>
          <p:cNvPr id="4" name="Σύμβολο κράτησης θέσης ημερομηνίας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5536D7EC-8E01-4034-A5E0-92EE154A14BE}" type="datetime1">
              <a:rPr lang="el-GR" smtClean="0"/>
              <a:pPr/>
              <a:t>19/11/2018</a:t>
            </a:fld>
            <a:endParaRPr lang="el-GR" dirty="0"/>
          </a:p>
        </p:txBody>
      </p:sp>
      <p:sp>
        <p:nvSpPr>
          <p:cNvPr id="5" name="Σύμβολο κράτησης θέσης υποσέλιδου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0FF54DE5-C571-48E8-A5BC-B369434E2F44}" type="slidenum">
              <a:rPr lang="el-GR" smtClean="0"/>
              <a:pPr/>
              <a:t>‹#›</a:t>
            </a:fld>
            <a:endParaRPr lang="el-GR" dirty="0"/>
          </a:p>
        </p:txBody>
      </p:sp>
      <p:grpSp>
        <p:nvGrpSpPr>
          <p:cNvPr id="15" name="Ομάδα 14"/>
          <p:cNvGrpSpPr/>
          <p:nvPr/>
        </p:nvGrpSpPr>
        <p:grpSpPr>
          <a:xfrm>
            <a:off x="1103376" y="1219201"/>
            <a:ext cx="9985248" cy="84403"/>
            <a:chOff x="1073150" y="1219201"/>
            <a:chExt cx="10058400" cy="63125"/>
          </a:xfrm>
        </p:grpSpPr>
        <p:cxnSp>
          <p:nvCxnSpPr>
            <p:cNvPr id="13" name="Ευθεία γραμμή σύνδεσης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ctrTitle"/>
          </p:nvPr>
        </p:nvSpPr>
        <p:spPr>
          <a:xfrm>
            <a:off x="1104900" y="2676939"/>
            <a:ext cx="5734050" cy="1834846"/>
          </a:xfrm>
        </p:spPr>
        <p:txBody>
          <a:bodyPr rtlCol="0" anchor="ctr">
            <a:normAutofit fontScale="90000"/>
          </a:bodyPr>
          <a:lstStyle/>
          <a:p>
            <a:pPr>
              <a:lnSpc>
                <a:spcPct val="100000"/>
              </a:lnSpc>
            </a:pPr>
            <a:r>
              <a:rPr lang="en-US" sz="3200" b="1" dirty="0" err="1">
                <a:solidFill>
                  <a:schemeClr val="tx2">
                    <a:lumMod val="95000"/>
                    <a:lumOff val="5000"/>
                  </a:schemeClr>
                </a:solidFill>
                <a:latin typeface="Arial" panose="020B0604020202020204" pitchFamily="34" charset="0"/>
                <a:cs typeface="Arial" panose="020B0604020202020204" pitchFamily="34" charset="0"/>
              </a:rPr>
              <a:t>D</a:t>
            </a:r>
            <a:r>
              <a:rPr lang="en-US" sz="2000" b="1" dirty="0" err="1">
                <a:solidFill>
                  <a:schemeClr val="tx2">
                    <a:lumMod val="95000"/>
                    <a:lumOff val="5000"/>
                  </a:schemeClr>
                </a:solidFill>
                <a:latin typeface="Arial" panose="020B0604020202020204" pitchFamily="34" charset="0"/>
                <a:cs typeface="Arial" panose="020B0604020202020204" pitchFamily="34" charset="0"/>
              </a:rPr>
              <a:t>u</a:t>
            </a:r>
            <a:r>
              <a:rPr lang="en-US" sz="3200" b="1" dirty="0" err="1">
                <a:solidFill>
                  <a:schemeClr val="tx2">
                    <a:lumMod val="95000"/>
                    <a:lumOff val="5000"/>
                  </a:schemeClr>
                </a:solidFill>
                <a:latin typeface="Arial" panose="020B0604020202020204" pitchFamily="34" charset="0"/>
                <a:cs typeface="Arial" panose="020B0604020202020204" pitchFamily="34" charset="0"/>
              </a:rPr>
              <a:t>ELME</a:t>
            </a:r>
            <a:r>
              <a:rPr lang="el-GR" sz="3200" dirty="0">
                <a:solidFill>
                  <a:schemeClr val="tx2">
                    <a:lumMod val="95000"/>
                    <a:lumOff val="5000"/>
                  </a:schemeClr>
                </a:solidFill>
                <a:latin typeface="Arial" panose="020B0604020202020204" pitchFamily="34" charset="0"/>
                <a:cs typeface="Arial" panose="020B0604020202020204" pitchFamily="34" charset="0"/>
              </a:rPr>
              <a:t>: </a:t>
            </a:r>
            <a:r>
              <a:rPr lang="en-US" sz="3200" dirty="0">
                <a:solidFill>
                  <a:schemeClr val="tx2">
                    <a:lumMod val="95000"/>
                    <a:lumOff val="5000"/>
                  </a:schemeClr>
                </a:solidFill>
                <a:latin typeface="Arial" panose="020B0604020202020204" pitchFamily="34" charset="0"/>
                <a:cs typeface="Arial" panose="020B0604020202020204" pitchFamily="34" charset="0"/>
              </a:rPr>
              <a:t>Dutch</a:t>
            </a:r>
            <a:r>
              <a:rPr lang="el-GR" sz="3200" dirty="0">
                <a:solidFill>
                  <a:schemeClr val="tx2">
                    <a:lumMod val="95000"/>
                    <a:lumOff val="5000"/>
                  </a:schemeClr>
                </a:solidFill>
                <a:latin typeface="Arial" panose="020B0604020202020204" pitchFamily="34" charset="0"/>
                <a:cs typeface="Arial" panose="020B0604020202020204" pitchFamily="34" charset="0"/>
              </a:rPr>
              <a:t> </a:t>
            </a:r>
            <a:r>
              <a:rPr lang="en-US" sz="3200" dirty="0">
                <a:solidFill>
                  <a:schemeClr val="tx2">
                    <a:lumMod val="95000"/>
                    <a:lumOff val="5000"/>
                  </a:schemeClr>
                </a:solidFill>
                <a:latin typeface="Arial" panose="020B0604020202020204" pitchFamily="34" charset="0"/>
                <a:cs typeface="Arial" panose="020B0604020202020204" pitchFamily="34" charset="0"/>
              </a:rPr>
              <a:t>Electronic</a:t>
            </a:r>
            <a:r>
              <a:rPr lang="el-GR" sz="3200" dirty="0">
                <a:solidFill>
                  <a:schemeClr val="tx2">
                    <a:lumMod val="95000"/>
                    <a:lumOff val="5000"/>
                  </a:schemeClr>
                </a:solidFill>
                <a:latin typeface="Arial" panose="020B0604020202020204" pitchFamily="34" charset="0"/>
                <a:cs typeface="Arial" panose="020B0604020202020204" pitchFamily="34" charset="0"/>
              </a:rPr>
              <a:t> </a:t>
            </a:r>
            <a:r>
              <a:rPr lang="en-US" sz="3200" dirty="0">
                <a:solidFill>
                  <a:schemeClr val="tx2">
                    <a:lumMod val="95000"/>
                    <a:lumOff val="5000"/>
                  </a:schemeClr>
                </a:solidFill>
                <a:latin typeface="Arial" panose="020B0604020202020204" pitchFamily="34" charset="0"/>
                <a:cs typeface="Arial" panose="020B0604020202020204" pitchFamily="34" charset="0"/>
              </a:rPr>
              <a:t>Lexicon</a:t>
            </a:r>
            <a:r>
              <a:rPr lang="el-GR" sz="3200" dirty="0">
                <a:solidFill>
                  <a:schemeClr val="tx2">
                    <a:lumMod val="95000"/>
                    <a:lumOff val="5000"/>
                  </a:schemeClr>
                </a:solidFill>
                <a:latin typeface="Arial" panose="020B0604020202020204" pitchFamily="34" charset="0"/>
                <a:cs typeface="Arial" panose="020B0604020202020204" pitchFamily="34" charset="0"/>
              </a:rPr>
              <a:t> </a:t>
            </a:r>
            <a:r>
              <a:rPr lang="en-US" sz="3200" dirty="0">
                <a:solidFill>
                  <a:schemeClr val="tx2">
                    <a:lumMod val="95000"/>
                    <a:lumOff val="5000"/>
                  </a:schemeClr>
                </a:solidFill>
                <a:latin typeface="Arial" panose="020B0604020202020204" pitchFamily="34" charset="0"/>
                <a:cs typeface="Arial" panose="020B0604020202020204" pitchFamily="34" charset="0"/>
              </a:rPr>
              <a:t>of</a:t>
            </a:r>
            <a:r>
              <a:rPr lang="el-GR" sz="3200" dirty="0">
                <a:solidFill>
                  <a:schemeClr val="tx2">
                    <a:lumMod val="95000"/>
                    <a:lumOff val="5000"/>
                  </a:schemeClr>
                </a:solidFill>
                <a:latin typeface="Arial" panose="020B0604020202020204" pitchFamily="34" charset="0"/>
                <a:cs typeface="Arial" panose="020B0604020202020204" pitchFamily="34" charset="0"/>
              </a:rPr>
              <a:t> </a:t>
            </a:r>
            <a:r>
              <a:rPr lang="en-US" sz="3200" dirty="0">
                <a:solidFill>
                  <a:schemeClr val="tx2">
                    <a:lumMod val="95000"/>
                    <a:lumOff val="5000"/>
                  </a:schemeClr>
                </a:solidFill>
                <a:latin typeface="Arial" panose="020B0604020202020204" pitchFamily="34" charset="0"/>
                <a:cs typeface="Arial" panose="020B0604020202020204" pitchFamily="34" charset="0"/>
              </a:rPr>
              <a:t>Multiword</a:t>
            </a:r>
            <a:r>
              <a:rPr lang="el-GR" sz="3200" dirty="0">
                <a:solidFill>
                  <a:schemeClr val="tx2">
                    <a:lumMod val="95000"/>
                    <a:lumOff val="5000"/>
                  </a:schemeClr>
                </a:solidFill>
                <a:latin typeface="Arial" panose="020B0604020202020204" pitchFamily="34" charset="0"/>
                <a:cs typeface="Arial" panose="020B0604020202020204" pitchFamily="34" charset="0"/>
              </a:rPr>
              <a:t> </a:t>
            </a:r>
            <a:r>
              <a:rPr lang="en-US" sz="3200" dirty="0">
                <a:solidFill>
                  <a:schemeClr val="tx2">
                    <a:lumMod val="95000"/>
                    <a:lumOff val="5000"/>
                  </a:schemeClr>
                </a:solidFill>
                <a:latin typeface="Arial" panose="020B0604020202020204" pitchFamily="34" charset="0"/>
                <a:cs typeface="Arial" panose="020B0604020202020204" pitchFamily="34" charset="0"/>
              </a:rPr>
              <a:t>Expressions</a:t>
            </a:r>
            <a:r>
              <a:rPr lang="el-GR" sz="3200" dirty="0">
                <a:solidFill>
                  <a:schemeClr val="tx2">
                    <a:lumMod val="95000"/>
                    <a:lumOff val="5000"/>
                  </a:schemeClr>
                </a:solidFill>
                <a:latin typeface="Arial" panose="020B0604020202020204" pitchFamily="34" charset="0"/>
                <a:cs typeface="Arial" panose="020B0604020202020204" pitchFamily="34" charset="0"/>
              </a:rPr>
              <a:t/>
            </a:r>
            <a:br>
              <a:rPr lang="el-GR" sz="3200" dirty="0">
                <a:solidFill>
                  <a:schemeClr val="tx2">
                    <a:lumMod val="95000"/>
                    <a:lumOff val="5000"/>
                  </a:schemeClr>
                </a:solidFill>
                <a:latin typeface="Arial" panose="020B0604020202020204" pitchFamily="34" charset="0"/>
                <a:cs typeface="Arial" panose="020B0604020202020204" pitchFamily="34" charset="0"/>
              </a:rPr>
            </a:br>
            <a:r>
              <a:rPr lang="el-GR" sz="3200" dirty="0">
                <a:solidFill>
                  <a:schemeClr val="tx2">
                    <a:lumMod val="95000"/>
                    <a:lumOff val="5000"/>
                  </a:schemeClr>
                </a:solidFill>
                <a:latin typeface="Arial" panose="020B0604020202020204" pitchFamily="34" charset="0"/>
                <a:cs typeface="Arial" panose="020B0604020202020204" pitchFamily="34" charset="0"/>
              </a:rPr>
              <a:t/>
            </a:r>
            <a:br>
              <a:rPr lang="el-GR" sz="3200" dirty="0">
                <a:solidFill>
                  <a:schemeClr val="tx2">
                    <a:lumMod val="95000"/>
                    <a:lumOff val="5000"/>
                  </a:schemeClr>
                </a:solidFill>
                <a:latin typeface="Arial" panose="020B0604020202020204" pitchFamily="34" charset="0"/>
                <a:cs typeface="Arial" panose="020B0604020202020204" pitchFamily="34" charset="0"/>
              </a:rPr>
            </a:br>
            <a:r>
              <a:rPr lang="el-GR" sz="1600" cap="none" dirty="0">
                <a:solidFill>
                  <a:schemeClr val="tx2">
                    <a:lumMod val="95000"/>
                    <a:lumOff val="5000"/>
                  </a:schemeClr>
                </a:solidFill>
                <a:latin typeface="Arial" panose="020B0604020202020204" pitchFamily="34" charset="0"/>
                <a:cs typeface="Arial" panose="020B0604020202020204" pitchFamily="34" charset="0"/>
              </a:rPr>
              <a:t>Ολλανδικό Ηλεκτρονικό Λεξικό Πολυλεκτικών Εκφράσεων (επικεφαλής του έργου η </a:t>
            </a:r>
            <a:r>
              <a:rPr lang="en-US" sz="1600" cap="none" dirty="0">
                <a:solidFill>
                  <a:schemeClr val="tx2">
                    <a:lumMod val="95000"/>
                    <a:lumOff val="5000"/>
                  </a:schemeClr>
                </a:solidFill>
                <a:latin typeface="Arial" panose="020B0604020202020204" pitchFamily="34" charset="0"/>
                <a:cs typeface="Arial" panose="020B0604020202020204" pitchFamily="34" charset="0"/>
              </a:rPr>
              <a:t>N</a:t>
            </a:r>
            <a:r>
              <a:rPr lang="el-GR" sz="1600" cap="none" dirty="0">
                <a:solidFill>
                  <a:schemeClr val="tx2">
                    <a:lumMod val="95000"/>
                    <a:lumOff val="5000"/>
                  </a:schemeClr>
                </a:solidFill>
                <a:latin typeface="Arial" panose="020B0604020202020204" pitchFamily="34" charset="0"/>
                <a:cs typeface="Arial" panose="020B0604020202020204" pitchFamily="34" charset="0"/>
              </a:rPr>
              <a:t>icole </a:t>
            </a:r>
            <a:r>
              <a:rPr lang="en-US" sz="1600" cap="none" dirty="0">
                <a:solidFill>
                  <a:schemeClr val="tx2">
                    <a:lumMod val="95000"/>
                    <a:lumOff val="5000"/>
                  </a:schemeClr>
                </a:solidFill>
                <a:latin typeface="Arial" panose="020B0604020202020204" pitchFamily="34" charset="0"/>
                <a:cs typeface="Arial" panose="020B0604020202020204" pitchFamily="34" charset="0"/>
              </a:rPr>
              <a:t>G</a:t>
            </a:r>
            <a:r>
              <a:rPr lang="el-GR" sz="1600" cap="none" dirty="0">
                <a:solidFill>
                  <a:schemeClr val="tx2">
                    <a:lumMod val="95000"/>
                    <a:lumOff val="5000"/>
                  </a:schemeClr>
                </a:solidFill>
                <a:latin typeface="Arial" panose="020B0604020202020204" pitchFamily="34" charset="0"/>
                <a:cs typeface="Arial" panose="020B0604020202020204" pitchFamily="34" charset="0"/>
              </a:rPr>
              <a:t>regoire)</a:t>
            </a:r>
            <a:r>
              <a:rPr lang="el-GR" sz="3200" dirty="0">
                <a:solidFill>
                  <a:schemeClr val="tx2">
                    <a:lumMod val="95000"/>
                    <a:lumOff val="5000"/>
                  </a:schemeClr>
                </a:solidFill>
                <a:latin typeface="Arial" panose="020B0604020202020204" pitchFamily="34" charset="0"/>
                <a:cs typeface="Arial" panose="020B0604020202020204" pitchFamily="34" charset="0"/>
              </a:rPr>
              <a:t/>
            </a:r>
            <a:br>
              <a:rPr lang="el-GR" sz="3200" dirty="0">
                <a:solidFill>
                  <a:schemeClr val="tx2">
                    <a:lumMod val="95000"/>
                    <a:lumOff val="5000"/>
                  </a:schemeClr>
                </a:solidFill>
                <a:latin typeface="Arial" panose="020B0604020202020204" pitchFamily="34" charset="0"/>
                <a:cs typeface="Arial" panose="020B0604020202020204" pitchFamily="34" charset="0"/>
              </a:rPr>
            </a:br>
            <a:endParaRPr lang="el-GR" sz="32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7" name="Υπότιτλος 6"/>
          <p:cNvSpPr>
            <a:spLocks noGrp="1"/>
          </p:cNvSpPr>
          <p:nvPr>
            <p:ph type="subTitle" idx="1"/>
          </p:nvPr>
        </p:nvSpPr>
        <p:spPr/>
        <p:txBody>
          <a:bodyPr rtlCol="0">
            <a:normAutofit fontScale="92500" lnSpcReduction="10000"/>
          </a:bodyPr>
          <a:lstStyle/>
          <a:p>
            <a:pPr marL="285750" indent="-285750">
              <a:buFont typeface="Arial" panose="020B0604020202020204" pitchFamily="34" charset="0"/>
              <a:buChar char="•"/>
            </a:pPr>
            <a:r>
              <a:rPr lang="el-GR" dirty="0">
                <a:solidFill>
                  <a:schemeClr val="tx2">
                    <a:lumMod val="95000"/>
                    <a:lumOff val="5000"/>
                  </a:schemeClr>
                </a:solidFill>
                <a:latin typeface="Arial" panose="020B0604020202020204" pitchFamily="34" charset="0"/>
                <a:cs typeface="Arial" panose="020B0604020202020204" pitchFamily="34" charset="0"/>
              </a:rPr>
              <a:t> Παρουσίαση:</a:t>
            </a:r>
          </a:p>
          <a:p>
            <a:pPr marL="285750" indent="-285750">
              <a:buFont typeface="Wingdings" panose="05000000000000000000" pitchFamily="2" charset="2"/>
              <a:buChar char="Ø"/>
            </a:pPr>
            <a:r>
              <a:rPr lang="el-GR" dirty="0">
                <a:solidFill>
                  <a:schemeClr val="tx2">
                    <a:lumMod val="95000"/>
                    <a:lumOff val="5000"/>
                  </a:schemeClr>
                </a:solidFill>
                <a:latin typeface="Arial" panose="020B0604020202020204" pitchFamily="34" charset="0"/>
                <a:cs typeface="Arial" panose="020B0604020202020204" pitchFamily="34" charset="0"/>
              </a:rPr>
              <a:t> </a:t>
            </a:r>
            <a:r>
              <a:rPr lang="el-GR" dirty="0" err="1">
                <a:solidFill>
                  <a:schemeClr val="tx2">
                    <a:lumMod val="95000"/>
                    <a:lumOff val="5000"/>
                  </a:schemeClr>
                </a:solidFill>
                <a:latin typeface="Arial" panose="020B0604020202020204" pitchFamily="34" charset="0"/>
                <a:cs typeface="Arial" panose="020B0604020202020204" pitchFamily="34" charset="0"/>
              </a:rPr>
              <a:t>Μέξα</a:t>
            </a:r>
            <a:r>
              <a:rPr lang="el-GR" dirty="0">
                <a:solidFill>
                  <a:schemeClr val="tx2">
                    <a:lumMod val="95000"/>
                    <a:lumOff val="5000"/>
                  </a:schemeClr>
                </a:solidFill>
                <a:latin typeface="Arial" panose="020B0604020202020204" pitchFamily="34" charset="0"/>
                <a:cs typeface="Arial" panose="020B0604020202020204" pitchFamily="34" charset="0"/>
              </a:rPr>
              <a:t> Μαγδαληνή</a:t>
            </a:r>
            <a:endParaRPr lang="en-US" dirty="0">
              <a:solidFill>
                <a:schemeClr val="tx2">
                  <a:lumMod val="95000"/>
                  <a:lumOff val="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l-GR" dirty="0">
                <a:solidFill>
                  <a:schemeClr val="tx2">
                    <a:lumMod val="95000"/>
                    <a:lumOff val="5000"/>
                  </a:schemeClr>
                </a:solidFill>
                <a:latin typeface="Arial" panose="020B0604020202020204" pitchFamily="34" charset="0"/>
                <a:cs typeface="Arial" panose="020B0604020202020204" pitchFamily="34" charset="0"/>
              </a:rPr>
              <a:t>Καραντάνου-Πούλου Αναστασία-Ευφροσύνη</a:t>
            </a:r>
          </a:p>
          <a:p>
            <a:pPr marL="342900" indent="-342900">
              <a:buFont typeface="Wingdings" panose="05000000000000000000" pitchFamily="2" charset="2"/>
              <a:buChar char="Ø"/>
            </a:pPr>
            <a:r>
              <a:rPr lang="el-GR" dirty="0">
                <a:solidFill>
                  <a:schemeClr val="tx2">
                    <a:lumMod val="95000"/>
                    <a:lumOff val="5000"/>
                  </a:schemeClr>
                </a:solidFill>
                <a:latin typeface="Arial" panose="020B0604020202020204" pitchFamily="34" charset="0"/>
                <a:cs typeface="Arial" panose="020B0604020202020204" pitchFamily="34" charset="0"/>
              </a:rPr>
              <a:t>Διαμαντής Παντελεήμων</a:t>
            </a:r>
          </a:p>
        </p:txBody>
      </p:sp>
      <p:pic>
        <p:nvPicPr>
          <p:cNvPr id="4" name="Σύμβολο κράτησης θέσης εικόνας 3" descr="Ανοιχτό βιβλίο στο τραπέζι, δυσδιάκριτα ράφια με βιβλία στο φόντο"/>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l="8890" r="8890"/>
          <a:stretch>
            <a:fillRect/>
          </a:stretch>
        </p:blipFill>
        <p:spPr/>
      </p:pic>
    </p:spTree>
    <p:extLst>
      <p:ext uri="{BB962C8B-B14F-4D97-AF65-F5344CB8AC3E}">
        <p14:creationId xmlns:p14="http://schemas.microsoft.com/office/powerpoint/2010/main" xmlns="" val="165213399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ΤΟ «ΠΡΟΒΛΗΜΑ»</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p:txBody>
          <a:bodyPr rtlCol="0">
            <a:normAutofit fontScale="62500" lnSpcReduction="20000"/>
          </a:bodyPr>
          <a:lstStyle/>
          <a:p>
            <a:pPr>
              <a:lnSpc>
                <a:spcPct val="170000"/>
              </a:lnSpc>
              <a:buFont typeface="Arial" panose="020B0604020202020204" pitchFamily="34" charset="0"/>
              <a:buChar char="•"/>
            </a:pPr>
            <a:r>
              <a:rPr lang="el-GR" sz="2800" b="1" dirty="0">
                <a:solidFill>
                  <a:schemeClr val="tx2">
                    <a:lumMod val="95000"/>
                    <a:lumOff val="5000"/>
                  </a:schemeClr>
                </a:solidFill>
                <a:latin typeface="Arial" panose="020B0604020202020204" pitchFamily="34" charset="0"/>
                <a:cs typeface="Arial" panose="020B0604020202020204" pitchFamily="34" charset="0"/>
              </a:rPr>
              <a:t>Εκφράσεις με κεφαλή ένα ρήμα + άμεσο αντικείμενο όπου άμεσο αντικείμενο= προσδιοριστής (οριστικό άρθρο) + ένα ουσιαστικό ενικού αριθμού</a:t>
            </a:r>
            <a:endParaRPr lang="en-US" sz="2800" b="1" dirty="0">
              <a:solidFill>
                <a:schemeClr val="tx2">
                  <a:lumMod val="95000"/>
                  <a:lumOff val="5000"/>
                </a:schemeClr>
              </a:solidFill>
              <a:latin typeface="Arial" panose="020B0604020202020204" pitchFamily="34" charset="0"/>
              <a:cs typeface="Arial" panose="020B0604020202020204" pitchFamily="34" charset="0"/>
            </a:endParaRPr>
          </a:p>
          <a:p>
            <a:pPr>
              <a:lnSpc>
                <a:spcPct val="170000"/>
              </a:lnSpc>
              <a:buFont typeface="Wingdings" panose="05000000000000000000" pitchFamily="2" charset="2"/>
              <a:buChar char="Ø"/>
            </a:pPr>
            <a:r>
              <a:rPr lang="el-GR" sz="2800" b="1" dirty="0">
                <a:solidFill>
                  <a:schemeClr val="tx2">
                    <a:lumMod val="95000"/>
                    <a:lumOff val="5000"/>
                  </a:schemeClr>
                </a:solidFill>
                <a:latin typeface="Arial" panose="020B0604020202020204" pitchFamily="34" charset="0"/>
                <a:cs typeface="Arial" panose="020B0604020202020204" pitchFamily="34" charset="0"/>
              </a:rPr>
              <a:t>Όμως, με αυτόν τον τρόπο υπάρχει η πιθανότητα (το πρόβλημα) να έχουμε πολλές Κλάσεις Ισοδυναμίας οι οποίες περιγράφουν μικρό αριθμό ΠΛΕ</a:t>
            </a:r>
            <a:endParaRPr lang="en-US" sz="2800" b="1" dirty="0">
              <a:solidFill>
                <a:schemeClr val="tx2">
                  <a:lumMod val="95000"/>
                  <a:lumOff val="5000"/>
                </a:schemeClr>
              </a:solidFill>
              <a:latin typeface="Arial" panose="020B0604020202020204" pitchFamily="34" charset="0"/>
              <a:cs typeface="Arial" panose="020B0604020202020204" pitchFamily="34" charset="0"/>
            </a:endParaRPr>
          </a:p>
          <a:p>
            <a:pPr>
              <a:lnSpc>
                <a:spcPct val="17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Η Μέθοδος Κλάσεων Ισοδυναμίας έχει ως στόχο την </a:t>
            </a:r>
            <a:r>
              <a:rPr lang="el-GR" sz="2800" b="1" dirty="0">
                <a:solidFill>
                  <a:schemeClr val="tx2">
                    <a:lumMod val="95000"/>
                    <a:lumOff val="5000"/>
                  </a:schemeClr>
                </a:solidFill>
                <a:latin typeface="Arial" panose="020B0604020202020204" pitchFamily="34" charset="0"/>
                <a:cs typeface="Arial" panose="020B0604020202020204" pitchFamily="34" charset="0"/>
              </a:rPr>
              <a:t>ελαχιστοποίηση</a:t>
            </a:r>
            <a:r>
              <a:rPr lang="el-GR" sz="2800" dirty="0">
                <a:solidFill>
                  <a:schemeClr val="tx2">
                    <a:lumMod val="95000"/>
                    <a:lumOff val="5000"/>
                  </a:schemeClr>
                </a:solidFill>
                <a:latin typeface="Arial" panose="020B0604020202020204" pitchFamily="34" charset="0"/>
                <a:cs typeface="Arial" panose="020B0604020202020204" pitchFamily="34" charset="0"/>
              </a:rPr>
              <a:t> της </a:t>
            </a:r>
            <a:r>
              <a:rPr lang="el-GR" sz="2800" b="1" dirty="0">
                <a:solidFill>
                  <a:schemeClr val="tx2">
                    <a:lumMod val="95000"/>
                    <a:lumOff val="5000"/>
                  </a:schemeClr>
                </a:solidFill>
                <a:latin typeface="Arial" panose="020B0604020202020204" pitchFamily="34" charset="0"/>
                <a:cs typeface="Arial" panose="020B0604020202020204" pitchFamily="34" charset="0"/>
              </a:rPr>
              <a:t>χειρωνακτικής εργασίας</a:t>
            </a:r>
            <a:r>
              <a:rPr lang="el-GR" sz="2800" dirty="0">
                <a:solidFill>
                  <a:schemeClr val="tx2">
                    <a:lumMod val="95000"/>
                    <a:lumOff val="5000"/>
                  </a:schemeClr>
                </a:solidFill>
                <a:latin typeface="Arial" panose="020B0604020202020204" pitchFamily="34" charset="0"/>
                <a:cs typeface="Arial" panose="020B0604020202020204" pitchFamily="34" charset="0"/>
              </a:rPr>
              <a:t> κατά την ενσωμάτωση </a:t>
            </a:r>
            <a:r>
              <a:rPr lang="el-GR" sz="2800" b="1" dirty="0">
                <a:solidFill>
                  <a:schemeClr val="tx2">
                    <a:lumMod val="95000"/>
                    <a:lumOff val="5000"/>
                  </a:schemeClr>
                </a:solidFill>
                <a:latin typeface="Arial" panose="020B0604020202020204" pitchFamily="34" charset="0"/>
                <a:cs typeface="Arial" panose="020B0604020202020204" pitchFamily="34" charset="0"/>
              </a:rPr>
              <a:t>μεγάλου αριθμού ΠΛΕ </a:t>
            </a:r>
            <a:r>
              <a:rPr lang="el-GR" sz="2800" dirty="0">
                <a:solidFill>
                  <a:schemeClr val="tx2">
                    <a:lumMod val="95000"/>
                    <a:lumOff val="5000"/>
                  </a:schemeClr>
                </a:solidFill>
                <a:latin typeface="Arial" panose="020B0604020202020204" pitchFamily="34" charset="0"/>
                <a:cs typeface="Arial" panose="020B0604020202020204" pitchFamily="34" charset="0"/>
              </a:rPr>
              <a:t>σε ένα συγκεκριμένο σύστημα, γι’ αυτό,</a:t>
            </a:r>
            <a:endParaRPr lang="en-US" sz="2800" dirty="0">
              <a:solidFill>
                <a:schemeClr val="tx2">
                  <a:lumMod val="95000"/>
                  <a:lumOff val="5000"/>
                </a:schemeClr>
              </a:solidFill>
              <a:latin typeface="Arial" panose="020B0604020202020204" pitchFamily="34" charset="0"/>
              <a:cs typeface="Arial" panose="020B0604020202020204" pitchFamily="34" charset="0"/>
            </a:endParaRPr>
          </a:p>
          <a:p>
            <a:pPr>
              <a:lnSpc>
                <a:spcPct val="17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έπρεπε να βρεθεί τρόπος </a:t>
            </a:r>
            <a:r>
              <a:rPr lang="el-GR" sz="2800" b="1" dirty="0">
                <a:solidFill>
                  <a:schemeClr val="tx2">
                    <a:lumMod val="95000"/>
                    <a:lumOff val="5000"/>
                  </a:schemeClr>
                </a:solidFill>
                <a:latin typeface="Arial" panose="020B0604020202020204" pitchFamily="34" charset="0"/>
                <a:cs typeface="Arial" panose="020B0604020202020204" pitchFamily="34" charset="0"/>
              </a:rPr>
              <a:t>να αυξηθούν οι ΠΛΕ παραδείγματα κάθε Κλάσης Ισοδυναμίας και ταυτόχρονα να μειωθούν οι Κλάσεις Ισοδυναμίας</a:t>
            </a:r>
            <a:r>
              <a:rPr lang="el-GR" sz="2800" dirty="0">
                <a:solidFill>
                  <a:schemeClr val="tx2">
                    <a:lumMod val="95000"/>
                    <a:lumOff val="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2940902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Η ΛΥΣΗ ΤΟΥ ΠΡΟΒΛΗΜΑΤΟΣ</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04900" y="1600200"/>
            <a:ext cx="11087100" cy="4572000"/>
          </a:xfrm>
        </p:spPr>
        <p:txBody>
          <a:bodyPr rtlCol="0">
            <a:normAutofit/>
          </a:bodyPr>
          <a:lstStyle/>
          <a:p>
            <a:pPr>
              <a:lnSpc>
                <a:spcPct val="170000"/>
              </a:lnSpc>
            </a:pPr>
            <a:r>
              <a:rPr lang="el-GR" sz="2800" dirty="0">
                <a:solidFill>
                  <a:schemeClr val="tx2">
                    <a:lumMod val="95000"/>
                    <a:lumOff val="5000"/>
                  </a:schemeClr>
                </a:solidFill>
                <a:latin typeface="Arial" panose="020B0604020202020204" pitchFamily="34" charset="0"/>
                <a:cs typeface="Arial" panose="020B0604020202020204" pitchFamily="34" charset="0"/>
              </a:rPr>
              <a:t>Ο </a:t>
            </a:r>
            <a:r>
              <a:rPr lang="el-GR" sz="2800" b="1" dirty="0" err="1">
                <a:solidFill>
                  <a:schemeClr val="tx2">
                    <a:lumMod val="95000"/>
                    <a:lumOff val="5000"/>
                  </a:schemeClr>
                </a:solidFill>
                <a:latin typeface="Arial" panose="020B0604020202020204" pitchFamily="34" charset="0"/>
                <a:cs typeface="Arial" panose="020B0604020202020204" pitchFamily="34" charset="0"/>
              </a:rPr>
              <a:t>Odijk</a:t>
            </a:r>
            <a:r>
              <a:rPr lang="el-GR" sz="2800" b="1" dirty="0">
                <a:solidFill>
                  <a:schemeClr val="tx2">
                    <a:lumMod val="95000"/>
                    <a:lumOff val="5000"/>
                  </a:schemeClr>
                </a:solidFill>
                <a:latin typeface="Arial" panose="020B0604020202020204" pitchFamily="34" charset="0"/>
                <a:cs typeface="Arial" panose="020B0604020202020204" pitchFamily="34" charset="0"/>
              </a:rPr>
              <a:t> </a:t>
            </a:r>
            <a:r>
              <a:rPr lang="el-GR" sz="2800" dirty="0">
                <a:solidFill>
                  <a:schemeClr val="tx2">
                    <a:lumMod val="95000"/>
                    <a:lumOff val="5000"/>
                  </a:schemeClr>
                </a:solidFill>
                <a:latin typeface="Arial" panose="020B0604020202020204" pitchFamily="34" charset="0"/>
                <a:cs typeface="Arial" panose="020B0604020202020204" pitchFamily="34" charset="0"/>
              </a:rPr>
              <a:t>(2004) εισήγαγε τις </a:t>
            </a:r>
            <a:r>
              <a:rPr lang="el-GR" sz="2800" b="1" dirty="0">
                <a:solidFill>
                  <a:schemeClr val="tx2">
                    <a:lumMod val="95000"/>
                    <a:lumOff val="5000"/>
                  </a:schemeClr>
                </a:solidFill>
                <a:latin typeface="Arial" panose="020B0604020202020204" pitchFamily="34" charset="0"/>
                <a:cs typeface="Arial" panose="020B0604020202020204" pitchFamily="34" charset="0"/>
              </a:rPr>
              <a:t>παραμετροποιημένες </a:t>
            </a:r>
            <a:r>
              <a:rPr lang="el-GR" sz="2800" b="1" dirty="0">
                <a:solidFill>
                  <a:schemeClr val="tx2"/>
                </a:solidFill>
                <a:latin typeface="Arial" panose="020B0604020202020204" pitchFamily="34" charset="0"/>
                <a:cs typeface="Arial" panose="020B0604020202020204" pitchFamily="34" charset="0"/>
              </a:rPr>
              <a:t>Κλάσεις Ισοδυναμίας</a:t>
            </a:r>
          </a:p>
          <a:p>
            <a:pPr>
              <a:lnSpc>
                <a:spcPct val="170000"/>
              </a:lnSpc>
            </a:pPr>
            <a:r>
              <a:rPr lang="el-GR" sz="2800" b="1" dirty="0">
                <a:solidFill>
                  <a:schemeClr val="tx2">
                    <a:lumMod val="95000"/>
                    <a:lumOff val="5000"/>
                  </a:schemeClr>
                </a:solidFill>
                <a:latin typeface="Arial" panose="020B0604020202020204" pitchFamily="34" charset="0"/>
                <a:cs typeface="Arial" panose="020B0604020202020204" pitchFamily="34" charset="0"/>
              </a:rPr>
              <a:t>Η κεντρική ιδέα:</a:t>
            </a:r>
          </a:p>
          <a:p>
            <a:pPr>
              <a:lnSpc>
                <a:spcPct val="170000"/>
              </a:lnSpc>
              <a:buFont typeface="Wingdings" panose="05000000000000000000" pitchFamily="2" charset="2"/>
              <a:buChar char="Ø"/>
            </a:pPr>
            <a:r>
              <a:rPr lang="el-GR" sz="2800" b="1" dirty="0">
                <a:solidFill>
                  <a:schemeClr val="tx2">
                    <a:lumMod val="95000"/>
                    <a:lumOff val="5000"/>
                  </a:schemeClr>
                </a:solidFill>
                <a:latin typeface="Arial" panose="020B0604020202020204" pitchFamily="34" charset="0"/>
                <a:cs typeface="Arial" panose="020B0604020202020204" pitchFamily="34" charset="0"/>
              </a:rPr>
              <a:t>πολλά patterns ΠΛΕ περιγράφουν δομές που είναι κατά ένα μεγάλο μέρος </a:t>
            </a:r>
            <a:r>
              <a:rPr lang="el-GR" sz="2800" b="1" u="sng" dirty="0">
                <a:solidFill>
                  <a:schemeClr val="tx2">
                    <a:lumMod val="95000"/>
                    <a:lumOff val="5000"/>
                  </a:schemeClr>
                </a:solidFill>
                <a:latin typeface="Arial" panose="020B0604020202020204" pitchFamily="34" charset="0"/>
                <a:cs typeface="Arial" panose="020B0604020202020204" pitchFamily="34" charset="0"/>
              </a:rPr>
              <a:t>κοινές</a:t>
            </a:r>
            <a:r>
              <a:rPr lang="el-GR" sz="2800" b="1" dirty="0">
                <a:solidFill>
                  <a:schemeClr val="tx2">
                    <a:lumMod val="95000"/>
                    <a:lumOff val="5000"/>
                  </a:schemeClr>
                </a:solidFill>
                <a:latin typeface="Arial" panose="020B0604020202020204" pitchFamily="34" charset="0"/>
                <a:cs typeface="Arial" panose="020B0604020202020204" pitchFamily="34" charset="0"/>
              </a:rPr>
              <a:t> και διαφέρουν </a:t>
            </a:r>
            <a:r>
              <a:rPr lang="el-GR" sz="2800" b="1" u="sng" dirty="0">
                <a:solidFill>
                  <a:schemeClr val="tx2">
                    <a:lumMod val="95000"/>
                    <a:lumOff val="5000"/>
                  </a:schemeClr>
                </a:solidFill>
                <a:latin typeface="Arial" panose="020B0604020202020204" pitchFamily="34" charset="0"/>
                <a:cs typeface="Arial" panose="020B0604020202020204" pitchFamily="34" charset="0"/>
              </a:rPr>
              <a:t>μόνο σε επιμέρους σημεία</a:t>
            </a:r>
          </a:p>
        </p:txBody>
      </p:sp>
    </p:spTree>
    <p:extLst>
      <p:ext uri="{BB962C8B-B14F-4D97-AF65-F5344CB8AC3E}">
        <p14:creationId xmlns:p14="http://schemas.microsoft.com/office/powerpoint/2010/main" xmlns="" val="34206438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Η ΛΥΣΗ ΤΟΥ ΠΡΟΒΛΗΜΑΤΟΣ</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graphicFrame>
        <p:nvGraphicFramePr>
          <p:cNvPr id="2" name="Θέση περιεχομένου 1">
            <a:extLst>
              <a:ext uri="{FF2B5EF4-FFF2-40B4-BE49-F238E27FC236}">
                <a16:creationId xmlns:a16="http://schemas.microsoft.com/office/drawing/2014/main" xmlns="" id="{DEB6CFBA-A3B5-46CE-8341-3E244166CF3A}"/>
              </a:ext>
            </a:extLst>
          </p:cNvPr>
          <p:cNvGraphicFramePr>
            <a:graphicFrameLocks noGrp="1"/>
          </p:cNvGraphicFramePr>
          <p:nvPr>
            <p:ph idx="1"/>
            <p:extLst>
              <p:ext uri="{D42A27DB-BD31-4B8C-83A1-F6EECF244321}">
                <p14:modId xmlns:p14="http://schemas.microsoft.com/office/powerpoint/2010/main" xmlns="" val="499548677"/>
              </p:ext>
            </p:extLst>
          </p:nvPr>
        </p:nvGraphicFramePr>
        <p:xfrm>
          <a:off x="1924049" y="1577340"/>
          <a:ext cx="8343901" cy="4960620"/>
        </p:xfrm>
        <a:graphic>
          <a:graphicData uri="http://schemas.openxmlformats.org/drawingml/2006/table">
            <a:tbl>
              <a:tblPr firstRow="1" firstCol="1" bandRow="1"/>
              <a:tblGrid>
                <a:gridCol w="357596">
                  <a:extLst>
                    <a:ext uri="{9D8B030D-6E8A-4147-A177-3AD203B41FA5}">
                      <a16:colId xmlns:a16="http://schemas.microsoft.com/office/drawing/2014/main" xmlns="" val="2629262366"/>
                    </a:ext>
                  </a:extLst>
                </a:gridCol>
                <a:gridCol w="2366351">
                  <a:extLst>
                    <a:ext uri="{9D8B030D-6E8A-4147-A177-3AD203B41FA5}">
                      <a16:colId xmlns:a16="http://schemas.microsoft.com/office/drawing/2014/main" xmlns="" val="2789326392"/>
                    </a:ext>
                  </a:extLst>
                </a:gridCol>
                <a:gridCol w="1810782">
                  <a:extLst>
                    <a:ext uri="{9D8B030D-6E8A-4147-A177-3AD203B41FA5}">
                      <a16:colId xmlns:a16="http://schemas.microsoft.com/office/drawing/2014/main" xmlns="" val="2518861620"/>
                    </a:ext>
                  </a:extLst>
                </a:gridCol>
                <a:gridCol w="2275138">
                  <a:extLst>
                    <a:ext uri="{9D8B030D-6E8A-4147-A177-3AD203B41FA5}">
                      <a16:colId xmlns:a16="http://schemas.microsoft.com/office/drawing/2014/main" xmlns="" val="2968195868"/>
                    </a:ext>
                  </a:extLst>
                </a:gridCol>
                <a:gridCol w="1534034">
                  <a:extLst>
                    <a:ext uri="{9D8B030D-6E8A-4147-A177-3AD203B41FA5}">
                      <a16:colId xmlns:a16="http://schemas.microsoft.com/office/drawing/2014/main" xmlns="" val="3109377033"/>
                    </a:ext>
                  </a:extLst>
                </a:gridCol>
              </a:tblGrid>
              <a:tr h="586327">
                <a:tc>
                  <a:txBody>
                    <a:bodyPr/>
                    <a:lstStyle/>
                    <a:p>
                      <a:pPr>
                        <a:lnSpc>
                          <a:spcPct val="150000"/>
                        </a:lnSpc>
                        <a:spcAft>
                          <a:spcPts val="0"/>
                        </a:spcAft>
                      </a:pP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Ολλανδικά</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Μετάφραση</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Pattern</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Ελληνικά</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62035074"/>
                  </a:ext>
                </a:extLst>
              </a:tr>
              <a:tr h="586327">
                <a:tc>
                  <a:txBody>
                    <a:bodyPr/>
                    <a:lstStyle/>
                    <a:p>
                      <a:pPr>
                        <a:lnSpc>
                          <a:spcPct val="150000"/>
                        </a:lnSpc>
                        <a:spcAft>
                          <a:spcPts val="0"/>
                        </a:spcAft>
                      </a:pP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dirty="0">
                        <a:solidFill>
                          <a:schemeClr val="tx2">
                            <a:lumMod val="95000"/>
                            <a:lumOff val="5000"/>
                          </a:schemeClr>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dirty="0">
                        <a:solidFill>
                          <a:schemeClr val="tx2">
                            <a:lumMod val="95000"/>
                            <a:lumOff val="5000"/>
                          </a:schemeClr>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a:solidFill>
                          <a:schemeClr val="tx2">
                            <a:lumMod val="95000"/>
                            <a:lumOff val="5000"/>
                          </a:schemeClr>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dirty="0">
                        <a:solidFill>
                          <a:schemeClr val="tx2">
                            <a:lumMod val="95000"/>
                            <a:lumOff val="5000"/>
                          </a:schemeClr>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69705233"/>
                  </a:ext>
                </a:extLst>
              </a:tr>
              <a:tr h="1893983">
                <a:tc>
                  <a:txBody>
                    <a:bodyPr/>
                    <a:lstStyle/>
                    <a:p>
                      <a:pPr>
                        <a:lnSpc>
                          <a:spcPct val="150000"/>
                        </a:lnSpc>
                        <a:spcAft>
                          <a:spcPts val="0"/>
                        </a:spcAft>
                      </a:pPr>
                      <a:r>
                        <a:rPr lang="en-US"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A</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de </a:t>
                      </a:r>
                      <a:r>
                        <a:rPr lang="el-GR" sz="2000" dirty="0" err="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stormbal</a:t>
                      </a: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hijsen</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warn</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Ρ_Α (ουσιαστικό </a:t>
                      </a:r>
                      <a:r>
                        <a:rPr lang="el-GR" sz="2000" b="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ενικού</a:t>
                      </a: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καταπίνω την προσβολή</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06352229"/>
                  </a:ext>
                </a:extLst>
              </a:tr>
              <a:tr h="1893983">
                <a:tc>
                  <a:txBody>
                    <a:bodyPr/>
                    <a:lstStyle/>
                    <a:p>
                      <a:pPr>
                        <a:lnSpc>
                          <a:spcPct val="150000"/>
                        </a:lnSpc>
                        <a:spcAft>
                          <a:spcPts val="0"/>
                        </a:spcAft>
                      </a:pPr>
                      <a:r>
                        <a:rPr lang="en-US"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B</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de </a:t>
                      </a:r>
                      <a:r>
                        <a:rPr lang="el-GR" sz="2000" dirty="0" err="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benen</a:t>
                      </a: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nemen</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lit. 'to take the legs', id. </a:t>
                      </a: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to</a:t>
                      </a: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escape</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Ρ_Α (ουσιαστικό </a:t>
                      </a:r>
                      <a:r>
                        <a:rPr lang="el-GR" sz="2000" b="1">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πληθυντικού</a:t>
                      </a:r>
                      <a:r>
                        <a:rPr lang="el-GR" sz="200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l-GR" sz="200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καταπίνω τις προσβολές</a:t>
                      </a:r>
                      <a:endParaRPr lang="el-GR" sz="20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40565754"/>
                  </a:ext>
                </a:extLst>
              </a:tr>
            </a:tbl>
          </a:graphicData>
        </a:graphic>
      </p:graphicFrame>
    </p:spTree>
    <p:extLst>
      <p:ext uri="{BB962C8B-B14F-4D97-AF65-F5344CB8AC3E}">
        <p14:creationId xmlns:p14="http://schemas.microsoft.com/office/powerpoint/2010/main" xmlns="" val="2719314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Η ΛΥΣΗ ΤΟΥ ΠΡΟΒΛΗΜΑΤΟΣ</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04900" y="1600200"/>
            <a:ext cx="10582275" cy="4572000"/>
          </a:xfrm>
        </p:spPr>
        <p:txBody>
          <a:bodyPr rtlCol="0">
            <a:normAutofit fontScale="92500" lnSpcReduction="10000"/>
          </a:bodyPr>
          <a:lstStyle/>
          <a:p>
            <a:pPr>
              <a:lnSpc>
                <a:spcPct val="150000"/>
              </a:lnSpc>
            </a:pPr>
            <a:r>
              <a:rPr lang="el-GR" sz="2800" dirty="0">
                <a:solidFill>
                  <a:schemeClr val="tx2">
                    <a:lumMod val="95000"/>
                    <a:lumOff val="5000"/>
                  </a:schemeClr>
                </a:solidFill>
                <a:latin typeface="Arial" panose="020B0604020202020204" pitchFamily="34" charset="0"/>
                <a:cs typeface="Arial" panose="020B0604020202020204" pitchFamily="34" charset="0"/>
              </a:rPr>
              <a:t>Δηλαδή χρειάζονται δύο </a:t>
            </a:r>
            <a:r>
              <a:rPr lang="el-GR" sz="2800" b="1" dirty="0">
                <a:solidFill>
                  <a:schemeClr val="tx2">
                    <a:lumMod val="95000"/>
                    <a:lumOff val="5000"/>
                  </a:schemeClr>
                </a:solidFill>
                <a:latin typeface="Arial" panose="020B0604020202020204" pitchFamily="34" charset="0"/>
                <a:cs typeface="Arial" panose="020B0604020202020204" pitchFamily="34" charset="0"/>
              </a:rPr>
              <a:t>διαφορετικά patterns </a:t>
            </a:r>
            <a:r>
              <a:rPr lang="el-GR" sz="2800" dirty="0">
                <a:solidFill>
                  <a:schemeClr val="tx2">
                    <a:lumMod val="95000"/>
                    <a:lumOff val="5000"/>
                  </a:schemeClr>
                </a:solidFill>
                <a:latin typeface="Arial" panose="020B0604020202020204" pitchFamily="34" charset="0"/>
                <a:cs typeface="Arial" panose="020B0604020202020204" pitchFamily="34" charset="0"/>
              </a:rPr>
              <a:t>με μόνη διαφορά τους τον </a:t>
            </a:r>
            <a:r>
              <a:rPr lang="el-GR" sz="2800" b="1" dirty="0">
                <a:solidFill>
                  <a:schemeClr val="tx2">
                    <a:lumMod val="95000"/>
                    <a:lumOff val="5000"/>
                  </a:schemeClr>
                </a:solidFill>
                <a:latin typeface="Arial" panose="020B0604020202020204" pitchFamily="34" charset="0"/>
                <a:cs typeface="Arial" panose="020B0604020202020204" pitchFamily="34" charset="0"/>
              </a:rPr>
              <a:t>αριθμό του ουσιαστικού</a:t>
            </a:r>
          </a:p>
          <a:p>
            <a:pPr>
              <a:lnSpc>
                <a:spcPct val="150000"/>
              </a:lnSpc>
            </a:pPr>
            <a:r>
              <a:rPr lang="el-GR" sz="2800" dirty="0">
                <a:solidFill>
                  <a:schemeClr val="tx2">
                    <a:lumMod val="95000"/>
                    <a:lumOff val="5000"/>
                  </a:schemeClr>
                </a:solidFill>
                <a:latin typeface="Arial" panose="020B0604020202020204" pitchFamily="34" charset="0"/>
                <a:cs typeface="Arial" panose="020B0604020202020204" pitchFamily="34" charset="0"/>
              </a:rPr>
              <a:t>Ο </a:t>
            </a:r>
            <a:r>
              <a:rPr lang="el-GR" sz="2800" dirty="0" err="1">
                <a:solidFill>
                  <a:schemeClr val="tx2">
                    <a:lumMod val="95000"/>
                    <a:lumOff val="5000"/>
                  </a:schemeClr>
                </a:solidFill>
                <a:latin typeface="Arial" panose="020B0604020202020204" pitchFamily="34" charset="0"/>
                <a:cs typeface="Arial" panose="020B0604020202020204" pitchFamily="34" charset="0"/>
              </a:rPr>
              <a:t>Odijk</a:t>
            </a:r>
            <a:r>
              <a:rPr lang="el-GR" sz="2800" dirty="0">
                <a:solidFill>
                  <a:schemeClr val="tx2">
                    <a:lumMod val="95000"/>
                    <a:lumOff val="5000"/>
                  </a:schemeClr>
                </a:solidFill>
                <a:latin typeface="Arial" panose="020B0604020202020204" pitchFamily="34" charset="0"/>
                <a:cs typeface="Arial" panose="020B0604020202020204" pitchFamily="34" charset="0"/>
              </a:rPr>
              <a:t> (2004) εισάγει </a:t>
            </a:r>
            <a:r>
              <a:rPr lang="el-GR" sz="2800" b="1" dirty="0">
                <a:solidFill>
                  <a:schemeClr val="tx2">
                    <a:lumMod val="95000"/>
                    <a:lumOff val="5000"/>
                  </a:schemeClr>
                </a:solidFill>
                <a:latin typeface="Arial" panose="020B0604020202020204" pitchFamily="34" charset="0"/>
                <a:cs typeface="Arial" panose="020B0604020202020204" pitchFamily="34" charset="0"/>
              </a:rPr>
              <a:t>παραμέτρους</a:t>
            </a:r>
            <a:r>
              <a:rPr lang="el-GR" sz="2800" dirty="0">
                <a:solidFill>
                  <a:schemeClr val="tx2">
                    <a:lumMod val="95000"/>
                    <a:lumOff val="5000"/>
                  </a:schemeClr>
                </a:solidFill>
                <a:latin typeface="Arial" panose="020B0604020202020204" pitchFamily="34" charset="0"/>
                <a:cs typeface="Arial" panose="020B0604020202020204" pitchFamily="34" charset="0"/>
              </a:rPr>
              <a:t> (</a:t>
            </a:r>
            <a:r>
              <a:rPr lang="el-GR" sz="2800" dirty="0" err="1">
                <a:solidFill>
                  <a:schemeClr val="tx2">
                    <a:lumMod val="95000"/>
                    <a:lumOff val="5000"/>
                  </a:schemeClr>
                </a:solidFill>
                <a:latin typeface="Arial" panose="020B0604020202020204" pitchFamily="34" charset="0"/>
                <a:cs typeface="Arial" panose="020B0604020202020204" pitchFamily="34" charset="0"/>
              </a:rPr>
              <a:t>parameters</a:t>
            </a:r>
            <a:r>
              <a:rPr lang="el-GR" sz="2800" dirty="0">
                <a:solidFill>
                  <a:schemeClr val="tx2">
                    <a:lumMod val="95000"/>
                    <a:lumOff val="5000"/>
                  </a:schemeClr>
                </a:solidFill>
                <a:latin typeface="Arial" panose="020B0604020202020204" pitchFamily="34" charset="0"/>
                <a:cs typeface="Arial" panose="020B0604020202020204" pitchFamily="34" charset="0"/>
              </a:rPr>
              <a:t>) που αναπαριστούν κάθε </a:t>
            </a:r>
            <a:r>
              <a:rPr lang="el-GR" sz="2800" b="1" dirty="0">
                <a:solidFill>
                  <a:schemeClr val="tx2">
                    <a:lumMod val="95000"/>
                    <a:lumOff val="5000"/>
                  </a:schemeClr>
                </a:solidFill>
                <a:latin typeface="Arial" panose="020B0604020202020204" pitchFamily="34" charset="0"/>
                <a:cs typeface="Arial" panose="020B0604020202020204" pitchFamily="34" charset="0"/>
              </a:rPr>
              <a:t>μεταβλητή</a:t>
            </a:r>
          </a:p>
          <a:p>
            <a:pPr>
              <a:lnSpc>
                <a:spcPct val="150000"/>
              </a:lnSpc>
            </a:pPr>
            <a:r>
              <a:rPr lang="el-GR" sz="2800" dirty="0">
                <a:solidFill>
                  <a:schemeClr val="tx2">
                    <a:lumMod val="95000"/>
                    <a:lumOff val="5000"/>
                  </a:schemeClr>
                </a:solidFill>
                <a:latin typeface="Arial" panose="020B0604020202020204" pitchFamily="34" charset="0"/>
                <a:cs typeface="Arial" panose="020B0604020202020204" pitchFamily="34" charset="0"/>
              </a:rPr>
              <a:t>Στην παραμετροποιημένη Μέθοδο Κλάσεων Ισοδυναμίας οι</a:t>
            </a:r>
            <a:r>
              <a:rPr lang="el-GR" sz="2800" b="1" dirty="0">
                <a:solidFill>
                  <a:schemeClr val="tx2">
                    <a:lumMod val="95000"/>
                    <a:lumOff val="5000"/>
                  </a:schemeClr>
                </a:solidFill>
                <a:latin typeface="Arial" panose="020B0604020202020204" pitchFamily="34" charset="0"/>
                <a:cs typeface="Arial" panose="020B0604020202020204" pitchFamily="34" charset="0"/>
              </a:rPr>
              <a:t> μορφοσυντακτικές πληροφορίες των επιμέρους συμπληρωμάτων δεν αποτελούν μέρος της περιγραφής του </a:t>
            </a:r>
            <a:r>
              <a:rPr lang="el-GR" sz="2800" b="1" dirty="0" err="1">
                <a:solidFill>
                  <a:schemeClr val="tx2">
                    <a:lumMod val="95000"/>
                    <a:lumOff val="5000"/>
                  </a:schemeClr>
                </a:solidFill>
                <a:latin typeface="Arial" panose="020B0604020202020204" pitchFamily="34" charset="0"/>
                <a:cs typeface="Arial" panose="020B0604020202020204" pitchFamily="34" charset="0"/>
              </a:rPr>
              <a:t>pattern</a:t>
            </a:r>
            <a:endParaRPr lang="el-GR" sz="2800" b="1"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970602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Η ΛΥΣΗ ΤΟΥ ΠΡΟΒΛΗΜΑΤΟΣ</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04900" y="2034540"/>
            <a:ext cx="9980682" cy="3886200"/>
          </a:xfrm>
        </p:spPr>
        <p:txBody>
          <a:bodyPr rtlCol="0">
            <a:normAutofit fontScale="92500"/>
          </a:bodyPr>
          <a:lstStyle/>
          <a:p>
            <a:pPr>
              <a:lnSpc>
                <a:spcPct val="150000"/>
              </a:lnSpc>
            </a:pPr>
            <a:r>
              <a:rPr lang="el-GR" sz="2800" b="1" dirty="0">
                <a:solidFill>
                  <a:schemeClr val="tx2">
                    <a:lumMod val="95000"/>
                    <a:lumOff val="5000"/>
                  </a:schemeClr>
                </a:solidFill>
                <a:latin typeface="Arial" panose="020B0604020202020204" pitchFamily="34" charset="0"/>
                <a:cs typeface="Arial" panose="020B0604020202020204" pitchFamily="34" charset="0"/>
              </a:rPr>
              <a:t>υπάρχει μία περιγραφή προτύπου και για τους δύο τύπους ΠΛΕ</a:t>
            </a:r>
          </a:p>
          <a:p>
            <a:pPr>
              <a:lnSpc>
                <a:spcPct val="150000"/>
              </a:lnSpc>
            </a:pPr>
            <a:r>
              <a:rPr lang="el-GR" sz="2800" b="1" dirty="0">
                <a:solidFill>
                  <a:schemeClr val="tx2">
                    <a:lumMod val="95000"/>
                    <a:lumOff val="5000"/>
                  </a:schemeClr>
                </a:solidFill>
                <a:latin typeface="Arial" panose="020B0604020202020204" pitchFamily="34" charset="0"/>
                <a:cs typeface="Arial" panose="020B0604020202020204" pitchFamily="34" charset="0"/>
              </a:rPr>
              <a:t>Δηλαδή, εκφράσεις με κεφαλή ένα ρήμα, που παίρνουν ένα άμεσο αντικείμενο, το οποίο αποτελείται από έναν προσδιοριστή και ένα ουσιαστικό (ανεξαρτήτως αριθμού): Ρ_Α</a:t>
            </a:r>
          </a:p>
        </p:txBody>
      </p:sp>
    </p:spTree>
    <p:extLst>
      <p:ext uri="{BB962C8B-B14F-4D97-AF65-F5344CB8AC3E}">
        <p14:creationId xmlns:p14="http://schemas.microsoft.com/office/powerpoint/2010/main" xmlns="" val="9039445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16764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Η ΛΥΣΗ ΤΟΥ ΠΡΟΒΛΗΜΑΤΟΣ</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graphicFrame>
        <p:nvGraphicFramePr>
          <p:cNvPr id="4" name="Θέση περιεχομένου 3">
            <a:extLst>
              <a:ext uri="{FF2B5EF4-FFF2-40B4-BE49-F238E27FC236}">
                <a16:creationId xmlns:a16="http://schemas.microsoft.com/office/drawing/2014/main" xmlns="" id="{E444847E-B1F3-474E-BA6C-3914638C57CD}"/>
              </a:ext>
            </a:extLst>
          </p:cNvPr>
          <p:cNvGraphicFramePr>
            <a:graphicFrameLocks noGrp="1"/>
          </p:cNvGraphicFramePr>
          <p:nvPr>
            <p:ph idx="1"/>
            <p:extLst>
              <p:ext uri="{D42A27DB-BD31-4B8C-83A1-F6EECF244321}">
                <p14:modId xmlns:p14="http://schemas.microsoft.com/office/powerpoint/2010/main" xmlns="" val="2949739350"/>
              </p:ext>
            </p:extLst>
          </p:nvPr>
        </p:nvGraphicFramePr>
        <p:xfrm>
          <a:off x="1958340" y="2103120"/>
          <a:ext cx="8275320" cy="4016158"/>
        </p:xfrm>
        <a:graphic>
          <a:graphicData uri="http://schemas.openxmlformats.org/drawingml/2006/table">
            <a:tbl>
              <a:tblPr firstRow="1" firstCol="1" bandRow="1"/>
              <a:tblGrid>
                <a:gridCol w="579120">
                  <a:extLst>
                    <a:ext uri="{9D8B030D-6E8A-4147-A177-3AD203B41FA5}">
                      <a16:colId xmlns:a16="http://schemas.microsoft.com/office/drawing/2014/main" xmlns="" val="3079553367"/>
                    </a:ext>
                  </a:extLst>
                </a:gridCol>
                <a:gridCol w="2560320">
                  <a:extLst>
                    <a:ext uri="{9D8B030D-6E8A-4147-A177-3AD203B41FA5}">
                      <a16:colId xmlns:a16="http://schemas.microsoft.com/office/drawing/2014/main" xmlns="" val="80531228"/>
                    </a:ext>
                  </a:extLst>
                </a:gridCol>
                <a:gridCol w="2807619">
                  <a:extLst>
                    <a:ext uri="{9D8B030D-6E8A-4147-A177-3AD203B41FA5}">
                      <a16:colId xmlns:a16="http://schemas.microsoft.com/office/drawing/2014/main" xmlns="" val="1409135587"/>
                    </a:ext>
                  </a:extLst>
                </a:gridCol>
                <a:gridCol w="2328261">
                  <a:extLst>
                    <a:ext uri="{9D8B030D-6E8A-4147-A177-3AD203B41FA5}">
                      <a16:colId xmlns:a16="http://schemas.microsoft.com/office/drawing/2014/main" xmlns="" val="4155640425"/>
                    </a:ext>
                  </a:extLst>
                </a:gridCol>
              </a:tblGrid>
              <a:tr h="590830">
                <a:tc>
                  <a:txBody>
                    <a:bodyPr/>
                    <a:lstStyle/>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ΠΛΕ</a:t>
                      </a:r>
                      <a:endParaRPr lang="el-GR" sz="20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Αγγλική μετάφραση ΠΛΕ</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Ελληνική  ΠΛΕ</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6826439"/>
                  </a:ext>
                </a:extLst>
              </a:tr>
              <a:tr h="1249679">
                <a:tc>
                  <a:txBody>
                    <a:bodyPr/>
                    <a:lstStyle/>
                    <a:p>
                      <a:pPr>
                        <a:lnSpc>
                          <a:spcPct val="150000"/>
                        </a:lnSpc>
                        <a:spcAft>
                          <a:spcPts val="0"/>
                        </a:spcAft>
                      </a:pPr>
                      <a:r>
                        <a:rPr lang="el-GR" sz="20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(1)</a:t>
                      </a:r>
                      <a:endParaRPr lang="el-GR" sz="20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de </a:t>
                      </a:r>
                      <a:r>
                        <a:rPr lang="el-GR" sz="20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stormbal</a:t>
                      </a: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r>
                        <a:rPr lang="el-GR" sz="20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hijsen</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warn</a:t>
                      </a:r>
                      <a:endParaRPr lang="el-GR" sz="20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καταπίνω την προσβολή</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64321309"/>
                  </a:ext>
                </a:extLst>
              </a:tr>
              <a:tr h="1908530">
                <a:tc>
                  <a:txBody>
                    <a:bodyPr/>
                    <a:lstStyle/>
                    <a:p>
                      <a:pPr>
                        <a:lnSpc>
                          <a:spcPct val="150000"/>
                        </a:lnSpc>
                        <a:spcAft>
                          <a:spcPts val="0"/>
                        </a:spcAft>
                      </a:pPr>
                      <a:r>
                        <a:rPr lang="el-GR" sz="20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(2)</a:t>
                      </a:r>
                      <a:endParaRPr lang="el-GR" sz="20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de </a:t>
                      </a:r>
                      <a:r>
                        <a:rPr lang="en-US" sz="20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benen</a:t>
                      </a: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r>
                        <a:rPr lang="en-US" sz="20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nemen</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lit. 'to take the legs', id. </a:t>
                      </a: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a:t>
                      </a:r>
                      <a:r>
                        <a:rPr lang="el-GR" sz="20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toescape</a:t>
                      </a: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καταπίνω τις προσβολές</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spcAft>
                          <a:spcPts val="0"/>
                        </a:spcAft>
                      </a:pPr>
                      <a:r>
                        <a:rPr lang="el-GR"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endParaRPr lang="el-GR" sz="20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53633647"/>
                  </a:ext>
                </a:extLst>
              </a:tr>
            </a:tbl>
          </a:graphicData>
        </a:graphic>
      </p:graphicFrame>
    </p:spTree>
    <p:extLst>
      <p:ext uri="{BB962C8B-B14F-4D97-AF65-F5344CB8AC3E}">
        <p14:creationId xmlns:p14="http://schemas.microsoft.com/office/powerpoint/2010/main" xmlns="" val="23152921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fontScale="90000"/>
          </a:bodyPr>
          <a:lstStyle/>
          <a:p>
            <a:pPr lvl="0" algn="ctr"/>
            <a:r>
              <a:rPr lang="el-GR" sz="4800" b="1" dirty="0">
                <a:solidFill>
                  <a:schemeClr val="tx2"/>
                </a:solidFill>
                <a:latin typeface="Arial" panose="020B0604020202020204" pitchFamily="34" charset="0"/>
                <a:cs typeface="Arial" panose="020B0604020202020204" pitchFamily="34" charset="0"/>
              </a:rPr>
              <a:t>Κατάλογος Στοιχείων (</a:t>
            </a:r>
            <a:r>
              <a:rPr lang="en-US" sz="4800" b="1" dirty="0">
                <a:solidFill>
                  <a:schemeClr val="tx2"/>
                </a:solidFill>
                <a:latin typeface="Arial" panose="020B0604020202020204" pitchFamily="34" charset="0"/>
                <a:cs typeface="Arial" panose="020B0604020202020204" pitchFamily="34" charset="0"/>
              </a:rPr>
              <a:t>Component</a:t>
            </a:r>
            <a:r>
              <a:rPr lang="el-GR" sz="4800" b="1" dirty="0">
                <a:solidFill>
                  <a:schemeClr val="tx2"/>
                </a:solidFill>
                <a:latin typeface="Arial" panose="020B0604020202020204" pitchFamily="34" charset="0"/>
                <a:cs typeface="Arial" panose="020B0604020202020204" pitchFamily="34" charset="0"/>
              </a:rPr>
              <a:t> </a:t>
            </a:r>
            <a:r>
              <a:rPr lang="en-US" sz="4800" b="1" dirty="0">
                <a:solidFill>
                  <a:schemeClr val="tx2"/>
                </a:solidFill>
                <a:latin typeface="Arial" panose="020B0604020202020204" pitchFamily="34" charset="0"/>
                <a:cs typeface="Arial" panose="020B0604020202020204" pitchFamily="34" charset="0"/>
              </a:rPr>
              <a:t>List)</a:t>
            </a:r>
            <a:endParaRPr lang="el-GR" sz="4800" dirty="0">
              <a:solidFill>
                <a:schemeClr val="tx2"/>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1783080"/>
            <a:ext cx="9980682" cy="4457700"/>
          </a:xfrm>
        </p:spPr>
        <p:txBody>
          <a:bodyPr rtlCol="0">
            <a:normAutofit fontScale="92500" lnSpcReduction="10000"/>
          </a:bodyPr>
          <a:lstStyle/>
          <a:p>
            <a:pPr>
              <a:lnSpc>
                <a:spcPct val="150000"/>
              </a:lnSpc>
            </a:pPr>
            <a:r>
              <a:rPr lang="el-GR" sz="2800" dirty="0">
                <a:solidFill>
                  <a:schemeClr val="tx2"/>
                </a:solidFill>
                <a:latin typeface="Arial" panose="020B0604020202020204" pitchFamily="34" charset="0"/>
                <a:cs typeface="Arial" panose="020B0604020202020204" pitchFamily="34" charset="0"/>
              </a:rPr>
              <a:t>Περιέχει τις </a:t>
            </a:r>
            <a:r>
              <a:rPr lang="el-GR" sz="2800" b="1" dirty="0">
                <a:solidFill>
                  <a:schemeClr val="tx2"/>
                </a:solidFill>
                <a:latin typeface="Arial" panose="020B0604020202020204" pitchFamily="34" charset="0"/>
                <a:cs typeface="Arial" panose="020B0604020202020204" pitchFamily="34" charset="0"/>
              </a:rPr>
              <a:t>παραμέτρους</a:t>
            </a:r>
            <a:r>
              <a:rPr lang="el-GR" sz="2800" dirty="0">
                <a:solidFill>
                  <a:schemeClr val="tx2"/>
                </a:solidFill>
                <a:latin typeface="Arial" panose="020B0604020202020204" pitchFamily="34" charset="0"/>
                <a:cs typeface="Arial" panose="020B0604020202020204" pitchFamily="34" charset="0"/>
              </a:rPr>
              <a:t>, δηλαδή </a:t>
            </a:r>
            <a:r>
              <a:rPr lang="el-GR" sz="2800" b="1" dirty="0">
                <a:solidFill>
                  <a:schemeClr val="tx2"/>
                </a:solidFill>
                <a:latin typeface="Arial" panose="020B0604020202020204" pitchFamily="34" charset="0"/>
                <a:cs typeface="Arial" panose="020B0604020202020204" pitchFamily="34" charset="0"/>
              </a:rPr>
              <a:t>τα παγιωμένα λεξικά συστατικά </a:t>
            </a:r>
            <a:r>
              <a:rPr lang="el-GR" sz="2800" dirty="0">
                <a:solidFill>
                  <a:schemeClr val="tx2"/>
                </a:solidFill>
                <a:latin typeface="Arial" panose="020B0604020202020204" pitchFamily="34" charset="0"/>
                <a:cs typeface="Arial" panose="020B0604020202020204" pitchFamily="34" charset="0"/>
              </a:rPr>
              <a:t>μιας ΠΛΕ στην κανονική (ή στην άκλιτη) μορφή τους</a:t>
            </a:r>
          </a:p>
          <a:p>
            <a:pPr>
              <a:lnSpc>
                <a:spcPct val="150000"/>
              </a:lnSpc>
            </a:pPr>
            <a:r>
              <a:rPr lang="el-GR" sz="2800" dirty="0">
                <a:solidFill>
                  <a:schemeClr val="tx2"/>
                </a:solidFill>
                <a:latin typeface="Arial" panose="020B0604020202020204" pitchFamily="34" charset="0"/>
                <a:cs typeface="Arial" panose="020B0604020202020204" pitchFamily="34" charset="0"/>
              </a:rPr>
              <a:t>Παραδείγματα παραμέτρων</a:t>
            </a:r>
          </a:p>
          <a:p>
            <a:pPr>
              <a:lnSpc>
                <a:spcPct val="150000"/>
              </a:lnSpc>
              <a:buFont typeface="Arial" panose="020B0604020202020204" pitchFamily="34" charset="0"/>
              <a:buChar char="•"/>
            </a:pPr>
            <a:r>
              <a:rPr lang="el-GR" sz="2800" b="1" dirty="0">
                <a:solidFill>
                  <a:schemeClr val="tx2"/>
                </a:solidFill>
                <a:latin typeface="Arial" panose="020B0604020202020204" pitchFamily="34" charset="0"/>
                <a:cs typeface="Arial" panose="020B0604020202020204" pitchFamily="34" charset="0"/>
              </a:rPr>
              <a:t> &lt;</a:t>
            </a:r>
            <a:r>
              <a:rPr lang="el-GR" sz="2800" b="1" dirty="0" err="1">
                <a:solidFill>
                  <a:schemeClr val="tx2"/>
                </a:solidFill>
                <a:latin typeface="Arial" panose="020B0604020202020204" pitchFamily="34" charset="0"/>
                <a:cs typeface="Arial" panose="020B0604020202020204" pitchFamily="34" charset="0"/>
              </a:rPr>
              <a:t>nnum</a:t>
            </a:r>
            <a:r>
              <a:rPr lang="el-GR" sz="2800" b="1" dirty="0">
                <a:solidFill>
                  <a:schemeClr val="tx2"/>
                </a:solidFill>
                <a:latin typeface="Arial" panose="020B0604020202020204" pitchFamily="34" charset="0"/>
                <a:cs typeface="Arial" panose="020B0604020202020204" pitchFamily="34" charset="0"/>
              </a:rPr>
              <a:t>, </a:t>
            </a:r>
            <a:r>
              <a:rPr lang="el-GR" sz="2800" b="1" dirty="0" err="1">
                <a:solidFill>
                  <a:schemeClr val="tx2"/>
                </a:solidFill>
                <a:latin typeface="Arial" panose="020B0604020202020204" pitchFamily="34" charset="0"/>
                <a:cs typeface="Arial" panose="020B0604020202020204" pitchFamily="34" charset="0"/>
              </a:rPr>
              <a:t>sg</a:t>
            </a:r>
            <a:r>
              <a:rPr lang="el-GR" sz="2800" b="1" dirty="0">
                <a:solidFill>
                  <a:schemeClr val="tx2"/>
                </a:solidFill>
                <a:latin typeface="Arial" panose="020B0604020202020204" pitchFamily="34" charset="0"/>
                <a:cs typeface="Arial" panose="020B0604020202020204" pitchFamily="34" charset="0"/>
              </a:rPr>
              <a:t>&gt; </a:t>
            </a:r>
            <a:r>
              <a:rPr lang="el-GR" sz="2800" dirty="0">
                <a:solidFill>
                  <a:schemeClr val="tx2"/>
                </a:solidFill>
                <a:latin typeface="Arial" panose="020B0604020202020204" pitchFamily="34" charset="0"/>
                <a:cs typeface="Arial" panose="020B0604020202020204" pitchFamily="34" charset="0"/>
              </a:rPr>
              <a:t>για ουσιαστικά ενικού αριθμού </a:t>
            </a:r>
          </a:p>
          <a:p>
            <a:pPr>
              <a:lnSpc>
                <a:spcPct val="150000"/>
              </a:lnSpc>
              <a:buFont typeface="Arial" panose="020B0604020202020204" pitchFamily="34" charset="0"/>
              <a:buChar char="•"/>
            </a:pPr>
            <a:r>
              <a:rPr lang="el-GR" sz="2800" b="1" dirty="0">
                <a:solidFill>
                  <a:schemeClr val="tx2"/>
                </a:solidFill>
                <a:latin typeface="Arial" panose="020B0604020202020204" pitchFamily="34" charset="0"/>
                <a:cs typeface="Arial" panose="020B0604020202020204" pitchFamily="34" charset="0"/>
              </a:rPr>
              <a:t> &lt;</a:t>
            </a:r>
            <a:r>
              <a:rPr lang="el-GR" sz="2800" b="1" dirty="0" err="1">
                <a:solidFill>
                  <a:schemeClr val="tx2"/>
                </a:solidFill>
                <a:latin typeface="Arial" panose="020B0604020202020204" pitchFamily="34" charset="0"/>
                <a:cs typeface="Arial" panose="020B0604020202020204" pitchFamily="34" charset="0"/>
              </a:rPr>
              <a:t>afrm</a:t>
            </a:r>
            <a:r>
              <a:rPr lang="el-GR" sz="2800" b="1" dirty="0">
                <a:solidFill>
                  <a:schemeClr val="tx2"/>
                </a:solidFill>
                <a:latin typeface="Arial" panose="020B0604020202020204" pitchFamily="34" charset="0"/>
                <a:cs typeface="Arial" panose="020B0604020202020204" pitchFamily="34" charset="0"/>
              </a:rPr>
              <a:t>, </a:t>
            </a:r>
            <a:r>
              <a:rPr lang="el-GR" sz="2800" b="1" dirty="0" err="1">
                <a:solidFill>
                  <a:schemeClr val="tx2"/>
                </a:solidFill>
                <a:latin typeface="Arial" panose="020B0604020202020204" pitchFamily="34" charset="0"/>
                <a:cs typeface="Arial" panose="020B0604020202020204" pitchFamily="34" charset="0"/>
              </a:rPr>
              <a:t>sup</a:t>
            </a:r>
            <a:r>
              <a:rPr lang="el-GR" sz="2800" b="1" dirty="0">
                <a:solidFill>
                  <a:schemeClr val="tx2"/>
                </a:solidFill>
                <a:latin typeface="Arial" panose="020B0604020202020204" pitchFamily="34" charset="0"/>
                <a:cs typeface="Arial" panose="020B0604020202020204" pitchFamily="34" charset="0"/>
              </a:rPr>
              <a:t>&gt; </a:t>
            </a:r>
            <a:r>
              <a:rPr lang="el-GR" sz="2800" dirty="0">
                <a:solidFill>
                  <a:schemeClr val="tx2"/>
                </a:solidFill>
                <a:latin typeface="Arial" panose="020B0604020202020204" pitchFamily="34" charset="0"/>
                <a:cs typeface="Arial" panose="020B0604020202020204" pitchFamily="34" charset="0"/>
              </a:rPr>
              <a:t>για υπερθετικά επίθετα </a:t>
            </a:r>
          </a:p>
          <a:p>
            <a:pPr>
              <a:lnSpc>
                <a:spcPct val="150000"/>
              </a:lnSpc>
              <a:buFont typeface="Arial" panose="020B0604020202020204" pitchFamily="34" charset="0"/>
              <a:buChar char="•"/>
            </a:pPr>
            <a:r>
              <a:rPr lang="el-GR" sz="2800" b="1" dirty="0">
                <a:solidFill>
                  <a:schemeClr val="tx2"/>
                </a:solidFill>
                <a:latin typeface="Arial" panose="020B0604020202020204" pitchFamily="34" charset="0"/>
                <a:cs typeface="Arial" panose="020B0604020202020204" pitchFamily="34" charset="0"/>
              </a:rPr>
              <a:t>&lt;</a:t>
            </a:r>
            <a:r>
              <a:rPr lang="el-GR" sz="2800" b="1" dirty="0" err="1">
                <a:solidFill>
                  <a:schemeClr val="tx2"/>
                </a:solidFill>
                <a:latin typeface="Arial" panose="020B0604020202020204" pitchFamily="34" charset="0"/>
                <a:cs typeface="Arial" panose="020B0604020202020204" pitchFamily="34" charset="0"/>
              </a:rPr>
              <a:t>vfrm</a:t>
            </a:r>
            <a:r>
              <a:rPr lang="el-GR" sz="2800" b="1" dirty="0">
                <a:solidFill>
                  <a:schemeClr val="tx2"/>
                </a:solidFill>
                <a:latin typeface="Arial" panose="020B0604020202020204" pitchFamily="34" charset="0"/>
                <a:cs typeface="Arial" panose="020B0604020202020204" pitchFamily="34" charset="0"/>
              </a:rPr>
              <a:t>, </a:t>
            </a:r>
            <a:r>
              <a:rPr lang="el-GR" sz="2800" b="1" dirty="0" err="1">
                <a:solidFill>
                  <a:schemeClr val="tx2"/>
                </a:solidFill>
                <a:latin typeface="Arial" panose="020B0604020202020204" pitchFamily="34" charset="0"/>
                <a:cs typeface="Arial" panose="020B0604020202020204" pitchFamily="34" charset="0"/>
              </a:rPr>
              <a:t>part</a:t>
            </a:r>
            <a:r>
              <a:rPr lang="el-GR" sz="2800" b="1" dirty="0">
                <a:solidFill>
                  <a:schemeClr val="tx2"/>
                </a:solidFill>
                <a:latin typeface="Arial" panose="020B0604020202020204" pitchFamily="34" charset="0"/>
                <a:cs typeface="Arial" panose="020B0604020202020204" pitchFamily="34" charset="0"/>
              </a:rPr>
              <a:t>&gt; </a:t>
            </a:r>
            <a:r>
              <a:rPr lang="el-GR" sz="2800" dirty="0">
                <a:solidFill>
                  <a:schemeClr val="tx2"/>
                </a:solidFill>
                <a:latin typeface="Arial" panose="020B0604020202020204" pitchFamily="34" charset="0"/>
                <a:cs typeface="Arial" panose="020B0604020202020204" pitchFamily="34" charset="0"/>
              </a:rPr>
              <a:t>για φραστικά ρήματα</a:t>
            </a:r>
          </a:p>
          <a:p>
            <a:pPr>
              <a:lnSpc>
                <a:spcPct val="150000"/>
              </a:lnSpc>
              <a:buFont typeface="Wingdings" panose="05000000000000000000" pitchFamily="2" charset="2"/>
              <a:buChar char="Ø"/>
            </a:pPr>
            <a:endParaRPr lang="el-G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8303463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fontScale="90000"/>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Κατάλογος Στοιχείων (</a:t>
            </a:r>
            <a:r>
              <a:rPr lang="en-US" sz="4800" b="1" dirty="0">
                <a:solidFill>
                  <a:schemeClr val="tx2">
                    <a:lumMod val="95000"/>
                    <a:lumOff val="5000"/>
                  </a:schemeClr>
                </a:solidFill>
                <a:latin typeface="Arial" panose="020B0604020202020204" pitchFamily="34" charset="0"/>
                <a:cs typeface="Arial" panose="020B0604020202020204" pitchFamily="34" charset="0"/>
              </a:rPr>
              <a:t>Component</a:t>
            </a:r>
            <a:r>
              <a:rPr lang="el-GR" sz="4800" b="1" dirty="0">
                <a:solidFill>
                  <a:schemeClr val="tx2">
                    <a:lumMod val="95000"/>
                    <a:lumOff val="5000"/>
                  </a:schemeClr>
                </a:solidFill>
                <a:latin typeface="Arial" panose="020B0604020202020204" pitchFamily="34" charset="0"/>
                <a:cs typeface="Arial" panose="020B0604020202020204" pitchFamily="34" charset="0"/>
              </a:rPr>
              <a:t> </a:t>
            </a:r>
            <a:r>
              <a:rPr lang="en-US" sz="4800" b="1" dirty="0">
                <a:solidFill>
                  <a:schemeClr val="tx2">
                    <a:lumMod val="95000"/>
                    <a:lumOff val="5000"/>
                  </a:schemeClr>
                </a:solidFill>
                <a:latin typeface="Arial" panose="020B0604020202020204" pitchFamily="34" charset="0"/>
                <a:cs typeface="Arial" panose="020B0604020202020204" pitchFamily="34" charset="0"/>
              </a:rPr>
              <a:t>List)</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1783080"/>
            <a:ext cx="9980682" cy="4800600"/>
          </a:xfrm>
        </p:spPr>
        <p:txBody>
          <a:bodyPr rtlCol="0">
            <a:normAutofit lnSpcReduction="10000"/>
          </a:bodyPr>
          <a:lstStyle/>
          <a:p>
            <a:pPr>
              <a:lnSpc>
                <a:spcPct val="150000"/>
              </a:lnSpc>
            </a:pPr>
            <a:r>
              <a:rPr lang="el-GR" sz="2800" dirty="0">
                <a:solidFill>
                  <a:schemeClr val="tx2"/>
                </a:solidFill>
                <a:latin typeface="Arial" panose="020B0604020202020204" pitchFamily="34" charset="0"/>
                <a:cs typeface="Arial" panose="020B0604020202020204" pitchFamily="34" charset="0"/>
              </a:rPr>
              <a:t>Συνολικά έχουν οριστεί </a:t>
            </a:r>
            <a:r>
              <a:rPr lang="el-GR" sz="2800" b="1" dirty="0">
                <a:solidFill>
                  <a:schemeClr val="tx2"/>
                </a:solidFill>
                <a:latin typeface="Arial" panose="020B0604020202020204" pitchFamily="34" charset="0"/>
                <a:cs typeface="Arial" panose="020B0604020202020204" pitchFamily="34" charset="0"/>
              </a:rPr>
              <a:t>26 παράμετροι</a:t>
            </a:r>
            <a:r>
              <a:rPr lang="el-GR" sz="2800" dirty="0">
                <a:solidFill>
                  <a:schemeClr val="tx2"/>
                </a:solidFill>
                <a:latin typeface="Arial" panose="020B0604020202020204" pitchFamily="34" charset="0"/>
                <a:cs typeface="Arial" panose="020B0604020202020204" pitchFamily="34" charset="0"/>
              </a:rPr>
              <a:t> για τα ολλανδικά</a:t>
            </a:r>
          </a:p>
          <a:p>
            <a:pPr>
              <a:lnSpc>
                <a:spcPct val="150000"/>
              </a:lnSpc>
            </a:pPr>
            <a:r>
              <a:rPr lang="el-GR" sz="2800" dirty="0">
                <a:solidFill>
                  <a:schemeClr val="tx2"/>
                </a:solidFill>
                <a:latin typeface="Arial" panose="020B0604020202020204" pitchFamily="34" charset="0"/>
                <a:cs typeface="Arial" panose="020B0604020202020204" pitchFamily="34" charset="0"/>
              </a:rPr>
              <a:t>Οι τιμές των παραμέτρων σημειώνονται μεταξύ αγκυλών ακριβώς δεξιά από το στοιχείο που παραμετροποιούν</a:t>
            </a:r>
          </a:p>
          <a:p>
            <a:pPr marL="0" indent="0">
              <a:lnSpc>
                <a:spcPct val="150000"/>
              </a:lnSpc>
              <a:buNone/>
            </a:pPr>
            <a:r>
              <a:rPr lang="el-GR" sz="2800" dirty="0">
                <a:solidFill>
                  <a:schemeClr val="tx2"/>
                </a:solidFill>
                <a:latin typeface="Arial" panose="020B0604020202020204" pitchFamily="34" charset="0"/>
                <a:cs typeface="Arial" panose="020B0604020202020204" pitchFamily="34" charset="0"/>
              </a:rPr>
              <a:t>π.χ. </a:t>
            </a:r>
          </a:p>
          <a:p>
            <a:pPr marL="0" indent="0">
              <a:lnSpc>
                <a:spcPct val="150000"/>
              </a:lnSpc>
              <a:buNone/>
            </a:pPr>
            <a:r>
              <a:rPr lang="el-GR" sz="2800" dirty="0" err="1">
                <a:solidFill>
                  <a:schemeClr val="tx2"/>
                </a:solidFill>
                <a:latin typeface="Arial" panose="020B0604020202020204" pitchFamily="34" charset="0"/>
                <a:cs typeface="Arial" panose="020B0604020202020204" pitchFamily="34" charset="0"/>
              </a:rPr>
              <a:t>de</a:t>
            </a:r>
            <a:r>
              <a:rPr lang="el-GR" sz="2800" dirty="0">
                <a:solidFill>
                  <a:schemeClr val="tx2"/>
                </a:solidFill>
                <a:latin typeface="Arial" panose="020B0604020202020204" pitchFamily="34" charset="0"/>
                <a:cs typeface="Arial" panose="020B0604020202020204" pitchFamily="34" charset="0"/>
              </a:rPr>
              <a:t> </a:t>
            </a:r>
            <a:r>
              <a:rPr lang="el-GR" sz="2800" dirty="0" err="1">
                <a:solidFill>
                  <a:schemeClr val="tx2"/>
                </a:solidFill>
                <a:latin typeface="Arial" panose="020B0604020202020204" pitchFamily="34" charset="0"/>
                <a:cs typeface="Arial" panose="020B0604020202020204" pitchFamily="34" charset="0"/>
              </a:rPr>
              <a:t>stormbal</a:t>
            </a:r>
            <a:r>
              <a:rPr lang="el-GR" sz="2800" dirty="0">
                <a:solidFill>
                  <a:schemeClr val="tx2"/>
                </a:solidFill>
                <a:latin typeface="Arial" panose="020B0604020202020204" pitchFamily="34" charset="0"/>
                <a:cs typeface="Arial" panose="020B0604020202020204" pitchFamily="34" charset="0"/>
              </a:rPr>
              <a:t> </a:t>
            </a:r>
            <a:r>
              <a:rPr lang="el-GR" sz="2800" b="1" dirty="0">
                <a:solidFill>
                  <a:schemeClr val="tx2"/>
                </a:solidFill>
                <a:latin typeface="Arial" panose="020B0604020202020204" pitchFamily="34" charset="0"/>
                <a:cs typeface="Arial" panose="020B0604020202020204" pitchFamily="34" charset="0"/>
              </a:rPr>
              <a:t>[</a:t>
            </a:r>
            <a:r>
              <a:rPr lang="el-GR" sz="2800" b="1" dirty="0" err="1">
                <a:solidFill>
                  <a:schemeClr val="tx2"/>
                </a:solidFill>
                <a:latin typeface="Arial" panose="020B0604020202020204" pitchFamily="34" charset="0"/>
                <a:cs typeface="Arial" panose="020B0604020202020204" pitchFamily="34" charset="0"/>
              </a:rPr>
              <a:t>sg</a:t>
            </a:r>
            <a:r>
              <a:rPr lang="el-GR" sz="2800" b="1" dirty="0">
                <a:solidFill>
                  <a:schemeClr val="tx2"/>
                </a:solidFill>
                <a:latin typeface="Arial" panose="020B0604020202020204" pitchFamily="34" charset="0"/>
                <a:cs typeface="Arial" panose="020B0604020202020204" pitchFamily="34" charset="0"/>
              </a:rPr>
              <a:t>] </a:t>
            </a:r>
            <a:r>
              <a:rPr lang="el-GR" sz="2800" dirty="0" err="1">
                <a:solidFill>
                  <a:schemeClr val="tx2"/>
                </a:solidFill>
                <a:latin typeface="Arial" panose="020B0604020202020204" pitchFamily="34" charset="0"/>
                <a:cs typeface="Arial" panose="020B0604020202020204" pitchFamily="34" charset="0"/>
              </a:rPr>
              <a:t>hijsen</a:t>
            </a:r>
            <a:endParaRPr lang="el-GR" sz="2800" dirty="0">
              <a:solidFill>
                <a:schemeClr val="tx2"/>
              </a:solidFill>
              <a:latin typeface="Arial" panose="020B0604020202020204" pitchFamily="34" charset="0"/>
              <a:cs typeface="Arial" panose="020B0604020202020204" pitchFamily="34" charset="0"/>
            </a:endParaRPr>
          </a:p>
          <a:p>
            <a:pPr marL="0" indent="0">
              <a:lnSpc>
                <a:spcPct val="150000"/>
              </a:lnSpc>
              <a:buNone/>
            </a:pPr>
            <a:r>
              <a:rPr lang="el-GR" sz="2800" dirty="0">
                <a:solidFill>
                  <a:schemeClr val="tx2"/>
                </a:solidFill>
                <a:latin typeface="Arial" panose="020B0604020202020204" pitchFamily="34" charset="0"/>
                <a:cs typeface="Arial" panose="020B0604020202020204" pitchFamily="34" charset="0"/>
              </a:rPr>
              <a:t>de </a:t>
            </a:r>
            <a:r>
              <a:rPr lang="el-GR" sz="2800" dirty="0" err="1">
                <a:solidFill>
                  <a:schemeClr val="tx2"/>
                </a:solidFill>
                <a:latin typeface="Arial" panose="020B0604020202020204" pitchFamily="34" charset="0"/>
                <a:cs typeface="Arial" panose="020B0604020202020204" pitchFamily="34" charset="0"/>
              </a:rPr>
              <a:t>been</a:t>
            </a:r>
            <a:r>
              <a:rPr lang="el-GR" sz="2800" dirty="0">
                <a:solidFill>
                  <a:schemeClr val="tx2"/>
                </a:solidFill>
                <a:latin typeface="Arial" panose="020B0604020202020204" pitchFamily="34" charset="0"/>
                <a:cs typeface="Arial" panose="020B0604020202020204" pitchFamily="34" charset="0"/>
              </a:rPr>
              <a:t> </a:t>
            </a:r>
            <a:r>
              <a:rPr lang="el-GR" sz="2800" b="1" dirty="0">
                <a:solidFill>
                  <a:schemeClr val="tx2"/>
                </a:solidFill>
                <a:latin typeface="Arial" panose="020B0604020202020204" pitchFamily="34" charset="0"/>
                <a:cs typeface="Arial" panose="020B0604020202020204" pitchFamily="34" charset="0"/>
              </a:rPr>
              <a:t>[</a:t>
            </a:r>
            <a:r>
              <a:rPr lang="el-GR" sz="2800" b="1" dirty="0" err="1">
                <a:solidFill>
                  <a:schemeClr val="tx2"/>
                </a:solidFill>
                <a:latin typeface="Arial" panose="020B0604020202020204" pitchFamily="34" charset="0"/>
                <a:cs typeface="Arial" panose="020B0604020202020204" pitchFamily="34" charset="0"/>
              </a:rPr>
              <a:t>het</a:t>
            </a:r>
            <a:r>
              <a:rPr lang="el-GR" sz="2800" b="1" dirty="0">
                <a:solidFill>
                  <a:schemeClr val="tx2"/>
                </a:solidFill>
                <a:latin typeface="Arial" panose="020B0604020202020204" pitchFamily="34" charset="0"/>
                <a:cs typeface="Arial" panose="020B0604020202020204" pitchFamily="34" charset="0"/>
              </a:rPr>
              <a:t>] [</a:t>
            </a:r>
            <a:r>
              <a:rPr lang="el-GR" sz="2800" b="1" dirty="0" err="1">
                <a:solidFill>
                  <a:schemeClr val="tx2"/>
                </a:solidFill>
                <a:latin typeface="Arial" panose="020B0604020202020204" pitchFamily="34" charset="0"/>
                <a:cs typeface="Arial" panose="020B0604020202020204" pitchFamily="34" charset="0"/>
              </a:rPr>
              <a:t>pl</a:t>
            </a:r>
            <a:r>
              <a:rPr lang="el-GR" sz="2800" b="1" dirty="0">
                <a:solidFill>
                  <a:schemeClr val="tx2"/>
                </a:solidFill>
                <a:latin typeface="Arial" panose="020B0604020202020204" pitchFamily="34" charset="0"/>
                <a:cs typeface="Arial" panose="020B0604020202020204" pitchFamily="34" charset="0"/>
              </a:rPr>
              <a:t>] </a:t>
            </a:r>
            <a:r>
              <a:rPr lang="el-GR" sz="2800" dirty="0" err="1">
                <a:solidFill>
                  <a:schemeClr val="tx2"/>
                </a:solidFill>
                <a:latin typeface="Arial" panose="020B0604020202020204" pitchFamily="34" charset="0"/>
                <a:cs typeface="Arial" panose="020B0604020202020204" pitchFamily="34" charset="0"/>
              </a:rPr>
              <a:t>nemen</a:t>
            </a:r>
            <a:endParaRPr lang="el-GR" sz="2800" dirty="0">
              <a:solidFill>
                <a:schemeClr val="tx2"/>
              </a:solidFill>
              <a:latin typeface="Arial" panose="020B0604020202020204" pitchFamily="34" charset="0"/>
              <a:cs typeface="Arial" panose="020B0604020202020204" pitchFamily="34" charset="0"/>
            </a:endParaRPr>
          </a:p>
          <a:p>
            <a:pPr>
              <a:lnSpc>
                <a:spcPct val="150000"/>
              </a:lnSpc>
            </a:pPr>
            <a:endParaRPr lang="el-GR" sz="28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085697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fontScale="90000"/>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Κατάλογος Στοιχείων (</a:t>
            </a:r>
            <a:r>
              <a:rPr lang="en-US" sz="4800" b="1" dirty="0">
                <a:solidFill>
                  <a:schemeClr val="tx2">
                    <a:lumMod val="95000"/>
                    <a:lumOff val="5000"/>
                  </a:schemeClr>
                </a:solidFill>
                <a:latin typeface="Arial" panose="020B0604020202020204" pitchFamily="34" charset="0"/>
                <a:cs typeface="Arial" panose="020B0604020202020204" pitchFamily="34" charset="0"/>
              </a:rPr>
              <a:t>Component</a:t>
            </a:r>
            <a:r>
              <a:rPr lang="el-GR" sz="4800" b="1" dirty="0">
                <a:solidFill>
                  <a:schemeClr val="tx2">
                    <a:lumMod val="95000"/>
                    <a:lumOff val="5000"/>
                  </a:schemeClr>
                </a:solidFill>
                <a:latin typeface="Arial" panose="020B0604020202020204" pitchFamily="34" charset="0"/>
                <a:cs typeface="Arial" panose="020B0604020202020204" pitchFamily="34" charset="0"/>
              </a:rPr>
              <a:t> </a:t>
            </a:r>
            <a:r>
              <a:rPr lang="en-US" sz="4800" b="1" dirty="0">
                <a:solidFill>
                  <a:schemeClr val="tx2">
                    <a:lumMod val="95000"/>
                    <a:lumOff val="5000"/>
                  </a:schemeClr>
                </a:solidFill>
                <a:latin typeface="Arial" panose="020B0604020202020204" pitchFamily="34" charset="0"/>
                <a:cs typeface="Arial" panose="020B0604020202020204" pitchFamily="34" charset="0"/>
              </a:rPr>
              <a:t>List)</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1783080"/>
            <a:ext cx="9980682" cy="5074920"/>
          </a:xfrm>
        </p:spPr>
        <p:txBody>
          <a:bodyPr rtlCol="0">
            <a:normAutofit fontScale="77500" lnSpcReduction="20000"/>
          </a:bodyPr>
          <a:lstStyle/>
          <a:p>
            <a:pPr>
              <a:lnSpc>
                <a:spcPct val="150000"/>
              </a:lnSpc>
            </a:pPr>
            <a:r>
              <a:rPr lang="el-GR" sz="2800" dirty="0">
                <a:solidFill>
                  <a:schemeClr val="tx2"/>
                </a:solidFill>
                <a:latin typeface="Arial" panose="020B0604020202020204" pitchFamily="34" charset="0"/>
                <a:cs typeface="Arial" panose="020B0604020202020204" pitchFamily="34" charset="0"/>
              </a:rPr>
              <a:t>Η </a:t>
            </a:r>
            <a:r>
              <a:rPr lang="el-GR" sz="2800" b="1" dirty="0">
                <a:solidFill>
                  <a:schemeClr val="tx2"/>
                </a:solidFill>
                <a:latin typeface="Arial" panose="020B0604020202020204" pitchFamily="34" charset="0"/>
                <a:cs typeface="Arial" panose="020B0604020202020204" pitchFamily="34" charset="0"/>
              </a:rPr>
              <a:t>παραμετροποίηση</a:t>
            </a:r>
            <a:r>
              <a:rPr lang="el-GR" sz="2800" dirty="0">
                <a:solidFill>
                  <a:schemeClr val="tx2"/>
                </a:solidFill>
                <a:latin typeface="Arial" panose="020B0604020202020204" pitchFamily="34" charset="0"/>
                <a:cs typeface="Arial" panose="020B0604020202020204" pitchFamily="34" charset="0"/>
              </a:rPr>
              <a:t> συμβάλλει στη </a:t>
            </a:r>
            <a:r>
              <a:rPr lang="el-GR" sz="2800" b="1" dirty="0">
                <a:solidFill>
                  <a:schemeClr val="tx2"/>
                </a:solidFill>
                <a:latin typeface="Arial" panose="020B0604020202020204" pitchFamily="34" charset="0"/>
                <a:cs typeface="Arial" panose="020B0604020202020204" pitchFamily="34" charset="0"/>
              </a:rPr>
              <a:t>μείωση του αριθμού των Κλάσεων Ισοδυναμίας </a:t>
            </a:r>
            <a:r>
              <a:rPr lang="el-GR" sz="2800" dirty="0">
                <a:solidFill>
                  <a:schemeClr val="tx2"/>
                </a:solidFill>
                <a:latin typeface="Arial" panose="020B0604020202020204" pitchFamily="34" charset="0"/>
                <a:cs typeface="Arial" panose="020B0604020202020204" pitchFamily="34" charset="0"/>
              </a:rPr>
              <a:t>και στην </a:t>
            </a:r>
            <a:r>
              <a:rPr lang="el-GR" sz="2800" b="1" dirty="0">
                <a:solidFill>
                  <a:schemeClr val="tx2"/>
                </a:solidFill>
                <a:latin typeface="Arial" panose="020B0604020202020204" pitchFamily="34" charset="0"/>
                <a:cs typeface="Arial" panose="020B0604020202020204" pitchFamily="34" charset="0"/>
              </a:rPr>
              <a:t>αύξηση του αριθμού των μελών σε κάθε Κλάση Ισοδυναμίας</a:t>
            </a:r>
          </a:p>
          <a:p>
            <a:pPr>
              <a:lnSpc>
                <a:spcPct val="150000"/>
              </a:lnSpc>
            </a:pPr>
            <a:r>
              <a:rPr lang="el-GR" sz="2800" dirty="0">
                <a:solidFill>
                  <a:schemeClr val="tx2"/>
                </a:solidFill>
                <a:latin typeface="Arial" panose="020B0604020202020204" pitchFamily="34" charset="0"/>
                <a:cs typeface="Arial" panose="020B0604020202020204" pitchFamily="34" charset="0"/>
              </a:rPr>
              <a:t>Ο αριθμός των ΠΛΕ που πρέπει να αντιμετωπιστούν </a:t>
            </a:r>
            <a:r>
              <a:rPr lang="el-GR" sz="2800" b="1" dirty="0">
                <a:solidFill>
                  <a:schemeClr val="tx2"/>
                </a:solidFill>
                <a:latin typeface="Arial" panose="020B0604020202020204" pitchFamily="34" charset="0"/>
                <a:cs typeface="Arial" panose="020B0604020202020204" pitchFamily="34" charset="0"/>
              </a:rPr>
              <a:t>χειρωνακτικά</a:t>
            </a:r>
            <a:r>
              <a:rPr lang="el-GR" sz="2800" dirty="0">
                <a:solidFill>
                  <a:schemeClr val="tx2"/>
                </a:solidFill>
                <a:latin typeface="Arial" panose="020B0604020202020204" pitchFamily="34" charset="0"/>
                <a:cs typeface="Arial" panose="020B0604020202020204" pitchFamily="34" charset="0"/>
              </a:rPr>
              <a:t> μειώνεται</a:t>
            </a:r>
          </a:p>
          <a:p>
            <a:pPr>
              <a:lnSpc>
                <a:spcPct val="150000"/>
              </a:lnSpc>
            </a:pPr>
            <a:r>
              <a:rPr lang="el-GR" sz="2800" dirty="0">
                <a:solidFill>
                  <a:schemeClr val="tx2"/>
                </a:solidFill>
                <a:latin typeface="Arial" panose="020B0604020202020204" pitchFamily="34" charset="0"/>
                <a:cs typeface="Arial" panose="020B0604020202020204" pitchFamily="34" charset="0"/>
              </a:rPr>
              <a:t>Αυτό σημαίνει ότι έχει δημιουργηθεί ένα περιβάλλον στο οποίο ο χρήστης μπορεί να «ζητήσει» ένα </a:t>
            </a:r>
            <a:r>
              <a:rPr lang="el-GR" sz="2800" dirty="0" err="1">
                <a:solidFill>
                  <a:schemeClr val="tx2"/>
                </a:solidFill>
                <a:latin typeface="Arial" panose="020B0604020202020204" pitchFamily="34" charset="0"/>
                <a:cs typeface="Arial" panose="020B0604020202020204" pitchFamily="34" charset="0"/>
              </a:rPr>
              <a:t>Pattern</a:t>
            </a:r>
            <a:r>
              <a:rPr lang="el-GR" sz="2800" dirty="0">
                <a:solidFill>
                  <a:schemeClr val="tx2"/>
                </a:solidFill>
                <a:latin typeface="Arial" panose="020B0604020202020204" pitchFamily="34" charset="0"/>
                <a:cs typeface="Arial" panose="020B0604020202020204" pitchFamily="34" charset="0"/>
              </a:rPr>
              <a:t> και το σύστημα να του το εμφανίσει. Εκεί συμπληρώνει το ρήμα και το αντικείμενο και αν υπάρχουν επιπλέον  παράμετροι, εμφανίζονται με ένα «</a:t>
            </a:r>
            <a:r>
              <a:rPr lang="el-GR" sz="2800" dirty="0" err="1">
                <a:solidFill>
                  <a:schemeClr val="tx2"/>
                </a:solidFill>
                <a:latin typeface="Arial" panose="020B0604020202020204" pitchFamily="34" charset="0"/>
                <a:cs typeface="Arial" panose="020B0604020202020204" pitchFamily="34" charset="0"/>
              </a:rPr>
              <a:t>dropdown</a:t>
            </a:r>
            <a:r>
              <a:rPr lang="el-GR" sz="2800" dirty="0">
                <a:solidFill>
                  <a:schemeClr val="tx2"/>
                </a:solidFill>
                <a:latin typeface="Arial" panose="020B0604020202020204" pitchFamily="34" charset="0"/>
                <a:cs typeface="Arial" panose="020B0604020202020204" pitchFamily="34" charset="0"/>
              </a:rPr>
              <a:t>» μενού</a:t>
            </a:r>
          </a:p>
        </p:txBody>
      </p:sp>
    </p:spTree>
    <p:extLst>
      <p:ext uri="{BB962C8B-B14F-4D97-AF65-F5344CB8AC3E}">
        <p14:creationId xmlns:p14="http://schemas.microsoft.com/office/powerpoint/2010/main" xmlns="" val="7109195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fontScale="90000"/>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Κατάλογος Στοιχείων (</a:t>
            </a:r>
            <a:r>
              <a:rPr lang="en-US" sz="4800" b="1" dirty="0">
                <a:solidFill>
                  <a:schemeClr val="tx2">
                    <a:lumMod val="95000"/>
                    <a:lumOff val="5000"/>
                  </a:schemeClr>
                </a:solidFill>
                <a:latin typeface="Arial" panose="020B0604020202020204" pitchFamily="34" charset="0"/>
                <a:cs typeface="Arial" panose="020B0604020202020204" pitchFamily="34" charset="0"/>
              </a:rPr>
              <a:t>Component</a:t>
            </a:r>
            <a:r>
              <a:rPr lang="el-GR" sz="4800" b="1" dirty="0">
                <a:solidFill>
                  <a:schemeClr val="tx2">
                    <a:lumMod val="95000"/>
                    <a:lumOff val="5000"/>
                  </a:schemeClr>
                </a:solidFill>
                <a:latin typeface="Arial" panose="020B0604020202020204" pitchFamily="34" charset="0"/>
                <a:cs typeface="Arial" panose="020B0604020202020204" pitchFamily="34" charset="0"/>
              </a:rPr>
              <a:t> </a:t>
            </a:r>
            <a:r>
              <a:rPr lang="en-US" sz="4800" b="1" dirty="0">
                <a:solidFill>
                  <a:schemeClr val="tx2">
                    <a:lumMod val="95000"/>
                    <a:lumOff val="5000"/>
                  </a:schemeClr>
                </a:solidFill>
                <a:latin typeface="Arial" panose="020B0604020202020204" pitchFamily="34" charset="0"/>
                <a:cs typeface="Arial" panose="020B0604020202020204" pitchFamily="34" charset="0"/>
              </a:rPr>
              <a:t>List)</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1783080"/>
            <a:ext cx="9980682" cy="5074920"/>
          </a:xfrm>
        </p:spPr>
        <p:txBody>
          <a:bodyPr rtlCol="0">
            <a:normAutofit/>
          </a:bodyPr>
          <a:lstStyle/>
          <a:p>
            <a:pPr>
              <a:lnSpc>
                <a:spcPct val="150000"/>
              </a:lnSpc>
            </a:pPr>
            <a:r>
              <a:rPr lang="el-GR" sz="2800" dirty="0">
                <a:solidFill>
                  <a:schemeClr val="tx2">
                    <a:lumMod val="95000"/>
                    <a:lumOff val="5000"/>
                  </a:schemeClr>
                </a:solidFill>
                <a:latin typeface="Arial" panose="020B0604020202020204" pitchFamily="34" charset="0"/>
                <a:cs typeface="Arial" panose="020B0604020202020204" pitchFamily="34" charset="0"/>
              </a:rPr>
              <a:t> Η επιτυχία της μεθόδου εξαρτάται από:</a:t>
            </a:r>
          </a:p>
          <a:p>
            <a:pPr>
              <a:lnSpc>
                <a:spcPct val="15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 πόσες διαφορετικές Κλάσεις Ισοδυναμίας διακρίνονται (όσο λιγότερες τόσο καλύτερα) και</a:t>
            </a:r>
          </a:p>
          <a:p>
            <a:pPr>
              <a:lnSpc>
                <a:spcPct val="15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 πόσες περιπτώσεις περιέχει κάθε Κλάση Ισοδυναμίας (όσο περισσότερες τόσο καλύτερα)</a:t>
            </a:r>
          </a:p>
        </p:txBody>
      </p:sp>
    </p:spTree>
    <p:extLst>
      <p:ext uri="{BB962C8B-B14F-4D97-AF65-F5344CB8AC3E}">
        <p14:creationId xmlns:p14="http://schemas.microsoft.com/office/powerpoint/2010/main" xmlns="" val="10355167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rtlCol="0">
            <a:normAutofit/>
          </a:bodyPr>
          <a:lstStyle/>
          <a:p>
            <a:pPr lvl="0" algn="ctr"/>
            <a:r>
              <a:rPr lang="el-GR" sz="4800" b="1" dirty="0">
                <a:solidFill>
                  <a:schemeClr val="tx2">
                    <a:lumMod val="95000"/>
                    <a:lumOff val="5000"/>
                  </a:schemeClr>
                </a:solidFill>
              </a:rPr>
              <a:t>Πολυλεκτικές Εκφράσεις (ΠΛΕ)</a:t>
            </a:r>
            <a:endParaRPr lang="el-GR" sz="4800" dirty="0">
              <a:solidFill>
                <a:schemeClr val="tx2">
                  <a:lumMod val="95000"/>
                  <a:lumOff val="5000"/>
                </a:schemeClr>
              </a:solidFill>
            </a:endParaRPr>
          </a:p>
        </p:txBody>
      </p:sp>
      <p:sp>
        <p:nvSpPr>
          <p:cNvPr id="14" name="Σύμβολο κράτησης θέσης περιεχομένου 13"/>
          <p:cNvSpPr>
            <a:spLocks noGrp="1"/>
          </p:cNvSpPr>
          <p:nvPr>
            <p:ph idx="1"/>
          </p:nvPr>
        </p:nvSpPr>
        <p:spPr>
          <a:xfrm>
            <a:off x="1104900" y="1948070"/>
            <a:ext cx="9982200" cy="3949147"/>
          </a:xfrm>
        </p:spPr>
        <p:txBody>
          <a:bodyPr rtlCol="0">
            <a:normAutofit fontScale="92500" lnSpcReduction="20000"/>
          </a:bodyPr>
          <a:lstStyle/>
          <a:p>
            <a:pPr>
              <a:lnSpc>
                <a:spcPct val="150000"/>
              </a:lnSpc>
            </a:pPr>
            <a:r>
              <a:rPr lang="el-GR" sz="3600" dirty="0">
                <a:solidFill>
                  <a:schemeClr val="tx2">
                    <a:lumMod val="95000"/>
                    <a:lumOff val="5000"/>
                  </a:schemeClr>
                </a:solidFill>
                <a:latin typeface="Arial" panose="020B0604020202020204" pitchFamily="34" charset="0"/>
                <a:cs typeface="Arial" panose="020B0604020202020204" pitchFamily="34" charset="0"/>
              </a:rPr>
              <a:t>Αυτοτελείς γλωσσικές μονάδες</a:t>
            </a:r>
          </a:p>
          <a:p>
            <a:pPr>
              <a:lnSpc>
                <a:spcPct val="150000"/>
              </a:lnSpc>
            </a:pPr>
            <a:r>
              <a:rPr lang="el-GR" sz="3600" dirty="0">
                <a:solidFill>
                  <a:schemeClr val="tx2">
                    <a:lumMod val="95000"/>
                    <a:lumOff val="5000"/>
                  </a:schemeClr>
                </a:solidFill>
                <a:latin typeface="Arial" panose="020B0604020202020204" pitchFamily="34" charset="0"/>
                <a:cs typeface="Arial" panose="020B0604020202020204" pitchFamily="34" charset="0"/>
              </a:rPr>
              <a:t>Σύνολο λέξεων προκαθορισμένων σε επίπεδο λήμματος, μορφολογίας και συντακτικής δομής</a:t>
            </a:r>
          </a:p>
          <a:p>
            <a:pPr>
              <a:lnSpc>
                <a:spcPct val="150000"/>
              </a:lnSpc>
            </a:pPr>
            <a:r>
              <a:rPr lang="el-GR" sz="3600" dirty="0">
                <a:solidFill>
                  <a:schemeClr val="tx2">
                    <a:lumMod val="95000"/>
                    <a:lumOff val="5000"/>
                  </a:schemeClr>
                </a:solidFill>
                <a:latin typeface="Arial" panose="020B0604020202020204" pitchFamily="34" charset="0"/>
                <a:cs typeface="Arial" panose="020B0604020202020204" pitchFamily="34" charset="0"/>
              </a:rPr>
              <a:t>Η σημασία τους δεν προκύπτει από τη σύνθεση των σημασιών των επιμέρους λέξεων</a:t>
            </a:r>
            <a:endParaRPr lang="el-GR"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542553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fontScale="90000"/>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Κατάλογος Στοιχείων (</a:t>
            </a:r>
            <a:r>
              <a:rPr lang="en-US" sz="4800" b="1" dirty="0">
                <a:solidFill>
                  <a:schemeClr val="tx2">
                    <a:lumMod val="95000"/>
                    <a:lumOff val="5000"/>
                  </a:schemeClr>
                </a:solidFill>
                <a:latin typeface="Arial" panose="020B0604020202020204" pitchFamily="34" charset="0"/>
                <a:cs typeface="Arial" panose="020B0604020202020204" pitchFamily="34" charset="0"/>
              </a:rPr>
              <a:t>Component</a:t>
            </a:r>
            <a:r>
              <a:rPr lang="el-GR" sz="4800" b="1" dirty="0">
                <a:solidFill>
                  <a:schemeClr val="tx2">
                    <a:lumMod val="95000"/>
                    <a:lumOff val="5000"/>
                  </a:schemeClr>
                </a:solidFill>
                <a:latin typeface="Arial" panose="020B0604020202020204" pitchFamily="34" charset="0"/>
                <a:cs typeface="Arial" panose="020B0604020202020204" pitchFamily="34" charset="0"/>
              </a:rPr>
              <a:t> </a:t>
            </a:r>
            <a:r>
              <a:rPr lang="en-US" sz="4800" b="1" dirty="0">
                <a:solidFill>
                  <a:schemeClr val="tx2">
                    <a:lumMod val="95000"/>
                    <a:lumOff val="5000"/>
                  </a:schemeClr>
                </a:solidFill>
                <a:latin typeface="Arial" panose="020B0604020202020204" pitchFamily="34" charset="0"/>
                <a:cs typeface="Arial" panose="020B0604020202020204" pitchFamily="34" charset="0"/>
              </a:rPr>
              <a:t>List)</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5029200"/>
            <a:ext cx="9980682" cy="1828800"/>
          </a:xfrm>
        </p:spPr>
        <p:txBody>
          <a:bodyPr rtlCol="0">
            <a:normAutofit fontScale="92500" lnSpcReduction="10000"/>
          </a:bodyPr>
          <a:lstStyle/>
          <a:p>
            <a:pPr>
              <a:lnSpc>
                <a:spcPct val="150000"/>
              </a:lnSpc>
            </a:pPr>
            <a:r>
              <a:rPr lang="el-GR" sz="2800" b="1" u="sng" dirty="0">
                <a:solidFill>
                  <a:schemeClr val="tx2">
                    <a:lumMod val="95000"/>
                    <a:lumOff val="5000"/>
                  </a:schemeClr>
                </a:solidFill>
                <a:latin typeface="Arial" panose="020B0604020202020204" pitchFamily="34" charset="0"/>
                <a:cs typeface="Arial" panose="020B0604020202020204" pitchFamily="34" charset="0"/>
              </a:rPr>
              <a:t>Συμπέρασμα</a:t>
            </a:r>
            <a:r>
              <a:rPr lang="el-GR" sz="2800" b="1" dirty="0">
                <a:solidFill>
                  <a:schemeClr val="tx2">
                    <a:lumMod val="95000"/>
                    <a:lumOff val="5000"/>
                  </a:schemeClr>
                </a:solidFill>
                <a:latin typeface="Arial" panose="020B0604020202020204" pitchFamily="34" charset="0"/>
                <a:cs typeface="Arial" panose="020B0604020202020204" pitchFamily="34" charset="0"/>
              </a:rPr>
              <a:t>: η εισαγωγή παραμέτρων </a:t>
            </a:r>
            <a:r>
              <a:rPr lang="el-GR" sz="2800" dirty="0">
                <a:solidFill>
                  <a:schemeClr val="tx2">
                    <a:lumMod val="95000"/>
                    <a:lumOff val="5000"/>
                  </a:schemeClr>
                </a:solidFill>
                <a:latin typeface="Arial" panose="020B0604020202020204" pitchFamily="34" charset="0"/>
                <a:cs typeface="Arial" panose="020B0604020202020204" pitchFamily="34" charset="0"/>
              </a:rPr>
              <a:t>στη Μέθοδο Κλάσεων Ισοδυναμίας </a:t>
            </a:r>
            <a:r>
              <a:rPr lang="el-GR" sz="2800" b="1" dirty="0">
                <a:solidFill>
                  <a:schemeClr val="tx2">
                    <a:lumMod val="95000"/>
                    <a:lumOff val="5000"/>
                  </a:schemeClr>
                </a:solidFill>
                <a:latin typeface="Arial" panose="020B0604020202020204" pitchFamily="34" charset="0"/>
                <a:cs typeface="Arial" panose="020B0604020202020204" pitchFamily="34" charset="0"/>
              </a:rPr>
              <a:t>μειώνει τον αριθμό των Κλάσεων Ισοδυναμίας κατά σχεδόν 90%.</a:t>
            </a:r>
          </a:p>
          <a:p>
            <a:pPr>
              <a:lnSpc>
                <a:spcPct val="150000"/>
              </a:lnSpc>
            </a:pPr>
            <a:endParaRPr lang="el-GR" sz="2800" dirty="0">
              <a:solidFill>
                <a:schemeClr val="tx2">
                  <a:lumMod val="95000"/>
                  <a:lumOff val="5000"/>
                </a:schemeClr>
              </a:solidFill>
              <a:latin typeface="Arial" panose="020B0604020202020204" pitchFamily="34" charset="0"/>
              <a:cs typeface="Arial" panose="020B0604020202020204" pitchFamily="34" charset="0"/>
            </a:endParaRPr>
          </a:p>
          <a:p>
            <a:pPr>
              <a:lnSpc>
                <a:spcPct val="150000"/>
              </a:lnSpc>
            </a:pPr>
            <a:endParaRPr lang="el-GR" sz="2800" dirty="0">
              <a:solidFill>
                <a:schemeClr val="tx2">
                  <a:lumMod val="95000"/>
                  <a:lumOff val="5000"/>
                </a:schemeClr>
              </a:solidFill>
              <a:latin typeface="Arial" panose="020B0604020202020204" pitchFamily="34" charset="0"/>
              <a:cs typeface="Arial" panose="020B0604020202020204" pitchFamily="34" charset="0"/>
            </a:endParaRPr>
          </a:p>
        </p:txBody>
      </p:sp>
      <p:pic>
        <p:nvPicPr>
          <p:cNvPr id="8" name="Εικόνα 7">
            <a:extLst>
              <a:ext uri="{FF2B5EF4-FFF2-40B4-BE49-F238E27FC236}">
                <a16:creationId xmlns:a16="http://schemas.microsoft.com/office/drawing/2014/main" xmlns="" id="{EA2AF1E1-995C-41BE-B4B5-D416A1B9AA36}"/>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4617720" y="1394460"/>
            <a:ext cx="6766560" cy="3634740"/>
          </a:xfrm>
          <a:prstGeom prst="rect">
            <a:avLst/>
          </a:prstGeom>
        </p:spPr>
      </p:pic>
    </p:spTree>
    <p:extLst>
      <p:ext uri="{BB962C8B-B14F-4D97-AF65-F5344CB8AC3E}">
        <p14:creationId xmlns:p14="http://schemas.microsoft.com/office/powerpoint/2010/main" xmlns="" val="20390985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ΔΕΔΟΜΕΝΑ</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1783080"/>
            <a:ext cx="9980682" cy="5074920"/>
          </a:xfrm>
        </p:spPr>
        <p:txBody>
          <a:bodyPr rtlCol="0">
            <a:normAutofit lnSpcReduction="10000"/>
          </a:bodyPr>
          <a:lstStyle/>
          <a:p>
            <a:pPr>
              <a:lnSpc>
                <a:spcPct val="150000"/>
              </a:lnSpc>
            </a:pPr>
            <a:r>
              <a:rPr lang="el-GR" sz="2800" dirty="0">
                <a:solidFill>
                  <a:schemeClr val="tx2">
                    <a:lumMod val="95000"/>
                    <a:lumOff val="5000"/>
                  </a:schemeClr>
                </a:solidFill>
                <a:latin typeface="Arial" panose="020B0604020202020204" pitchFamily="34" charset="0"/>
                <a:cs typeface="Arial" panose="020B0604020202020204" pitchFamily="34" charset="0"/>
              </a:rPr>
              <a:t> Η επιλογή των λημμάτων και των ιδιοτήτων τους είναι βασισμένη σε </a:t>
            </a:r>
            <a:r>
              <a:rPr lang="el-GR" sz="2800" b="1" dirty="0">
                <a:solidFill>
                  <a:schemeClr val="tx2">
                    <a:lumMod val="95000"/>
                    <a:lumOff val="5000"/>
                  </a:schemeClr>
                </a:solidFill>
                <a:latin typeface="Arial" panose="020B0604020202020204" pitchFamily="34" charset="0"/>
                <a:cs typeface="Arial" panose="020B0604020202020204" pitchFamily="34" charset="0"/>
              </a:rPr>
              <a:t>σώματα κειμένων</a:t>
            </a:r>
          </a:p>
          <a:p>
            <a:pPr>
              <a:lnSpc>
                <a:spcPct val="150000"/>
              </a:lnSpc>
            </a:pPr>
            <a:r>
              <a:rPr lang="el-GR" sz="2800" dirty="0">
                <a:solidFill>
                  <a:schemeClr val="tx2">
                    <a:lumMod val="95000"/>
                    <a:lumOff val="5000"/>
                  </a:schemeClr>
                </a:solidFill>
                <a:latin typeface="Arial" panose="020B0604020202020204" pitchFamily="34" charset="0"/>
                <a:cs typeface="Arial" panose="020B0604020202020204" pitchFamily="34" charset="0"/>
              </a:rPr>
              <a:t>Η χρήση των σωμάτων κειμένων είναι </a:t>
            </a:r>
            <a:r>
              <a:rPr lang="el-GR" sz="2800" b="1" dirty="0">
                <a:solidFill>
                  <a:schemeClr val="tx2">
                    <a:lumMod val="95000"/>
                    <a:lumOff val="5000"/>
                  </a:schemeClr>
                </a:solidFill>
                <a:latin typeface="Arial" panose="020B0604020202020204" pitchFamily="34" charset="0"/>
                <a:cs typeface="Arial" panose="020B0604020202020204" pitchFamily="34" charset="0"/>
              </a:rPr>
              <a:t>ΑΠΑΡΑΙΤΗΤΗ</a:t>
            </a:r>
            <a:r>
              <a:rPr lang="el-GR" sz="2800" dirty="0">
                <a:solidFill>
                  <a:schemeClr val="tx2">
                    <a:lumMod val="95000"/>
                    <a:lumOff val="5000"/>
                  </a:schemeClr>
                </a:solidFill>
                <a:latin typeface="Arial" panose="020B0604020202020204" pitchFamily="34" charset="0"/>
                <a:cs typeface="Arial" panose="020B0604020202020204" pitchFamily="34" charset="0"/>
              </a:rPr>
              <a:t>, γιατί θέλουμε:</a:t>
            </a:r>
          </a:p>
          <a:p>
            <a:pPr>
              <a:lnSpc>
                <a:spcPct val="15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 Το λεξικό μας να αντικατοπτρίζει την πραγματική χρήση της γλώσσας</a:t>
            </a:r>
          </a:p>
          <a:p>
            <a:pPr>
              <a:lnSpc>
                <a:spcPct val="15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 Να μην περιοριστούμε στη φαντασία του γλωσσολόγου</a:t>
            </a:r>
          </a:p>
          <a:p>
            <a:pPr>
              <a:lnSpc>
                <a:spcPct val="150000"/>
              </a:lnSpc>
              <a:buFont typeface="Wingdings" panose="05000000000000000000" pitchFamily="2" charset="2"/>
              <a:buChar char="Ø"/>
            </a:pPr>
            <a:endParaRPr lang="el-GR" sz="2400" dirty="0">
              <a:solidFill>
                <a:schemeClr val="tx2">
                  <a:lumMod val="95000"/>
                  <a:lumOff val="5000"/>
                </a:schemeClr>
              </a:solidFill>
              <a:latin typeface="Arial" panose="020B0604020202020204" pitchFamily="34" charset="0"/>
              <a:cs typeface="Arial" panose="020B0604020202020204" pitchFamily="34" charset="0"/>
            </a:endParaRPr>
          </a:p>
          <a:p>
            <a:pPr>
              <a:lnSpc>
                <a:spcPct val="150000"/>
              </a:lnSpc>
            </a:pPr>
            <a:endParaRPr lang="el-GR" sz="2400" b="1"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8308968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90500"/>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ΕΞΑΓΩΓΗ</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600200"/>
            <a:ext cx="9982200" cy="4754880"/>
          </a:xfrm>
        </p:spPr>
        <p:txBody>
          <a:bodyPr>
            <a:noAutofit/>
          </a:bodyPr>
          <a:lstStyle/>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Πρέπει να </a:t>
            </a:r>
            <a:r>
              <a:rPr lang="el-GR" sz="2400" b="1" dirty="0">
                <a:solidFill>
                  <a:schemeClr val="tx2">
                    <a:lumMod val="95000"/>
                    <a:lumOff val="5000"/>
                  </a:schemeClr>
                </a:solidFill>
                <a:latin typeface="Arial" panose="020B0604020202020204" pitchFamily="34" charset="0"/>
                <a:cs typeface="Arial" panose="020B0604020202020204" pitchFamily="34" charset="0"/>
              </a:rPr>
              <a:t>αντιδιαστείλουμε </a:t>
            </a:r>
            <a:r>
              <a:rPr lang="el-GR" sz="2400" dirty="0">
                <a:solidFill>
                  <a:schemeClr val="tx2">
                    <a:lumMod val="95000"/>
                    <a:lumOff val="5000"/>
                  </a:schemeClr>
                </a:solidFill>
                <a:latin typeface="Arial" panose="020B0604020202020204" pitchFamily="34" charset="0"/>
                <a:cs typeface="Arial" panose="020B0604020202020204" pitchFamily="34" charset="0"/>
              </a:rPr>
              <a:t>την </a:t>
            </a:r>
            <a:r>
              <a:rPr lang="el-GR" sz="2400" b="1" dirty="0">
                <a:solidFill>
                  <a:schemeClr val="tx2">
                    <a:lumMod val="95000"/>
                    <a:lumOff val="5000"/>
                  </a:schemeClr>
                </a:solidFill>
                <a:latin typeface="Arial" panose="020B0604020202020204" pitchFamily="34" charset="0"/>
                <a:cs typeface="Arial" panose="020B0604020202020204" pitchFamily="34" charset="0"/>
              </a:rPr>
              <a:t>εξαγωγή</a:t>
            </a:r>
            <a:r>
              <a:rPr lang="el-GR" sz="2400" dirty="0">
                <a:solidFill>
                  <a:schemeClr val="tx2">
                    <a:lumMod val="95000"/>
                    <a:lumOff val="5000"/>
                  </a:schemeClr>
                </a:solidFill>
                <a:latin typeface="Arial" panose="020B0604020202020204" pitchFamily="34" charset="0"/>
                <a:cs typeface="Arial" panose="020B0604020202020204" pitchFamily="34" charset="0"/>
              </a:rPr>
              <a:t> των ΠΛΕ από </a:t>
            </a:r>
            <a:r>
              <a:rPr lang="el-GR" sz="2400" b="1" dirty="0">
                <a:solidFill>
                  <a:schemeClr val="tx2">
                    <a:lumMod val="95000"/>
                    <a:lumOff val="5000"/>
                  </a:schemeClr>
                </a:solidFill>
                <a:latin typeface="Arial" panose="020B0604020202020204" pitchFamily="34" charset="0"/>
                <a:cs typeface="Arial" panose="020B0604020202020204" pitchFamily="34" charset="0"/>
              </a:rPr>
              <a:t>σώματα κειμένων</a:t>
            </a:r>
            <a:r>
              <a:rPr lang="el-GR" sz="2400" dirty="0">
                <a:solidFill>
                  <a:schemeClr val="tx2">
                    <a:lumMod val="95000"/>
                    <a:lumOff val="5000"/>
                  </a:schemeClr>
                </a:solidFill>
                <a:latin typeface="Arial" panose="020B0604020202020204" pitchFamily="34" charset="0"/>
                <a:cs typeface="Arial" panose="020B0604020202020204" pitchFamily="34" charset="0"/>
              </a:rPr>
              <a:t> από την </a:t>
            </a:r>
            <a:r>
              <a:rPr lang="el-GR" sz="2400" b="1" dirty="0">
                <a:solidFill>
                  <a:schemeClr val="tx2">
                    <a:lumMod val="95000"/>
                    <a:lumOff val="5000"/>
                  </a:schemeClr>
                </a:solidFill>
                <a:latin typeface="Arial" panose="020B0604020202020204" pitchFamily="34" charset="0"/>
                <a:cs typeface="Arial" panose="020B0604020202020204" pitchFamily="34" charset="0"/>
              </a:rPr>
              <a:t>κωδικοποίησή</a:t>
            </a:r>
            <a:r>
              <a:rPr lang="el-GR" sz="2400" dirty="0">
                <a:solidFill>
                  <a:schemeClr val="tx2">
                    <a:lumMod val="95000"/>
                    <a:lumOff val="5000"/>
                  </a:schemeClr>
                </a:solidFill>
                <a:latin typeface="Arial" panose="020B0604020202020204" pitchFamily="34" charset="0"/>
                <a:cs typeface="Arial" panose="020B0604020202020204" pitchFamily="34" charset="0"/>
              </a:rPr>
              <a:t> τους σε μία </a:t>
            </a:r>
            <a:r>
              <a:rPr lang="el-GR" sz="2400" b="1" dirty="0">
                <a:solidFill>
                  <a:schemeClr val="tx2">
                    <a:lumMod val="95000"/>
                    <a:lumOff val="5000"/>
                  </a:schemeClr>
                </a:solidFill>
                <a:latin typeface="Arial" panose="020B0604020202020204" pitchFamily="34" charset="0"/>
                <a:cs typeface="Arial" panose="020B0604020202020204" pitchFamily="34" charset="0"/>
              </a:rPr>
              <a:t>βάση</a:t>
            </a:r>
            <a:r>
              <a:rPr lang="el-GR" sz="2400" dirty="0">
                <a:solidFill>
                  <a:schemeClr val="tx2">
                    <a:lumMod val="95000"/>
                    <a:lumOff val="5000"/>
                  </a:schemeClr>
                </a:solidFill>
                <a:latin typeface="Arial" panose="020B0604020202020204" pitchFamily="34" charset="0"/>
                <a:cs typeface="Arial" panose="020B0604020202020204" pitchFamily="34" charset="0"/>
              </a:rPr>
              <a:t/>
            </a:r>
            <a:br>
              <a:rPr lang="el-GR" sz="2400" dirty="0">
                <a:solidFill>
                  <a:schemeClr val="tx2">
                    <a:lumMod val="95000"/>
                    <a:lumOff val="5000"/>
                  </a:schemeClr>
                </a:solidFill>
                <a:latin typeface="Arial" panose="020B0604020202020204" pitchFamily="34" charset="0"/>
                <a:cs typeface="Arial" panose="020B0604020202020204" pitchFamily="34" charset="0"/>
              </a:rPr>
            </a:br>
            <a:r>
              <a:rPr lang="el-GR" sz="2400" dirty="0">
                <a:solidFill>
                  <a:schemeClr val="tx2">
                    <a:lumMod val="95000"/>
                    <a:lumOff val="5000"/>
                  </a:schemeClr>
                </a:solidFill>
                <a:latin typeface="Arial" panose="020B0604020202020204" pitchFamily="34" charset="0"/>
                <a:cs typeface="Arial" panose="020B0604020202020204" pitchFamily="34" charset="0"/>
              </a:rPr>
              <a:t>π.χ. το ΙΔΙΟΝ ή το </a:t>
            </a:r>
            <a:r>
              <a:rPr lang="el-GR" sz="2400" dirty="0" err="1">
                <a:solidFill>
                  <a:schemeClr val="tx2">
                    <a:lumMod val="95000"/>
                    <a:lumOff val="5000"/>
                  </a:schemeClr>
                </a:solidFill>
                <a:latin typeface="Arial" panose="020B0604020202020204" pitchFamily="34" charset="0"/>
                <a:cs typeface="Arial" panose="020B0604020202020204" pitchFamily="34" charset="0"/>
              </a:rPr>
              <a:t>Du</a:t>
            </a:r>
            <a:r>
              <a:rPr lang="en-US" sz="2400" dirty="0">
                <a:solidFill>
                  <a:schemeClr val="tx2">
                    <a:lumMod val="95000"/>
                    <a:lumOff val="5000"/>
                  </a:schemeClr>
                </a:solidFill>
                <a:latin typeface="Arial" panose="020B0604020202020204" pitchFamily="34" charset="0"/>
                <a:cs typeface="Arial" panose="020B0604020202020204" pitchFamily="34" charset="0"/>
              </a:rPr>
              <a:t>ELME</a:t>
            </a:r>
            <a:endParaRPr lang="el-GR" sz="2400" dirty="0">
              <a:solidFill>
                <a:schemeClr val="tx2">
                  <a:lumMod val="95000"/>
                  <a:lumOff val="5000"/>
                </a:schemeClr>
              </a:solidFill>
              <a:latin typeface="Arial" panose="020B0604020202020204" pitchFamily="34" charset="0"/>
              <a:cs typeface="Arial" panose="020B0604020202020204" pitchFamily="34" charset="0"/>
            </a:endParaRPr>
          </a:p>
          <a:p>
            <a:pPr>
              <a:lnSpc>
                <a:spcPct val="150000"/>
              </a:lnSpc>
            </a:pPr>
            <a:r>
              <a:rPr lang="el-GR" sz="2400" b="1" dirty="0">
                <a:solidFill>
                  <a:schemeClr val="tx2">
                    <a:lumMod val="95000"/>
                    <a:lumOff val="5000"/>
                  </a:schemeClr>
                </a:solidFill>
                <a:latin typeface="Arial" panose="020B0604020202020204" pitchFamily="34" charset="0"/>
                <a:cs typeface="Arial" panose="020B0604020202020204" pitchFamily="34" charset="0"/>
              </a:rPr>
              <a:t>Η εξαγωγή </a:t>
            </a:r>
            <a:r>
              <a:rPr lang="el-GR" sz="2400" dirty="0">
                <a:solidFill>
                  <a:schemeClr val="tx2">
                    <a:lumMod val="95000"/>
                    <a:lumOff val="5000"/>
                  </a:schemeClr>
                </a:solidFill>
                <a:latin typeface="Arial" panose="020B0604020202020204" pitchFamily="34" charset="0"/>
                <a:cs typeface="Arial" panose="020B0604020202020204" pitchFamily="34" charset="0"/>
              </a:rPr>
              <a:t>ΠΛΕ γίνεται </a:t>
            </a:r>
            <a:r>
              <a:rPr lang="el-GR" sz="2400" b="1" dirty="0">
                <a:solidFill>
                  <a:schemeClr val="tx2">
                    <a:lumMod val="95000"/>
                    <a:lumOff val="5000"/>
                  </a:schemeClr>
                </a:solidFill>
                <a:latin typeface="Arial" panose="020B0604020202020204" pitchFamily="34" charset="0"/>
                <a:cs typeface="Arial" panose="020B0604020202020204" pitchFamily="34" charset="0"/>
              </a:rPr>
              <a:t>με προγράμματα </a:t>
            </a:r>
            <a:r>
              <a:rPr lang="el-GR" sz="2400" dirty="0">
                <a:solidFill>
                  <a:schemeClr val="tx2">
                    <a:lumMod val="95000"/>
                    <a:lumOff val="5000"/>
                  </a:schemeClr>
                </a:solidFill>
                <a:latin typeface="Arial" panose="020B0604020202020204" pitchFamily="34" charset="0"/>
                <a:cs typeface="Arial" panose="020B0604020202020204" pitchFamily="34" charset="0"/>
              </a:rPr>
              <a:t>που έχουν αναπτυχθεί γι’ αυτόν τον σκοπό</a:t>
            </a:r>
          </a:p>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Τα προγράμματα αυτά </a:t>
            </a:r>
            <a:r>
              <a:rPr lang="el-GR" sz="2400" b="1" dirty="0">
                <a:solidFill>
                  <a:schemeClr val="tx2">
                    <a:lumMod val="95000"/>
                    <a:lumOff val="5000"/>
                  </a:schemeClr>
                </a:solidFill>
                <a:latin typeface="Arial" panose="020B0604020202020204" pitchFamily="34" charset="0"/>
                <a:cs typeface="Arial" panose="020B0604020202020204" pitchFamily="34" charset="0"/>
              </a:rPr>
              <a:t>δίνουν υποψήφιες ΠΛΕ</a:t>
            </a:r>
          </a:p>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Στη συνέχεια οι υποψήφιες ΠΛΕ </a:t>
            </a:r>
            <a:r>
              <a:rPr lang="el-GR" sz="2400" b="1" dirty="0">
                <a:solidFill>
                  <a:schemeClr val="tx2">
                    <a:lumMod val="95000"/>
                    <a:lumOff val="5000"/>
                  </a:schemeClr>
                </a:solidFill>
                <a:latin typeface="Arial" panose="020B0604020202020204" pitchFamily="34" charset="0"/>
                <a:cs typeface="Arial" panose="020B0604020202020204" pitchFamily="34" charset="0"/>
              </a:rPr>
              <a:t>ελέγχονται από άνθρωπο </a:t>
            </a:r>
            <a:r>
              <a:rPr lang="el-GR" sz="2400" dirty="0">
                <a:solidFill>
                  <a:schemeClr val="tx2">
                    <a:lumMod val="95000"/>
                    <a:lumOff val="5000"/>
                  </a:schemeClr>
                </a:solidFill>
                <a:latin typeface="Arial" panose="020B0604020202020204" pitchFamily="34" charset="0"/>
                <a:cs typeface="Arial" panose="020B0604020202020204" pitchFamily="34" charset="0"/>
              </a:rPr>
              <a:t>και </a:t>
            </a:r>
            <a:r>
              <a:rPr lang="el-GR" sz="2400" b="1" dirty="0">
                <a:solidFill>
                  <a:schemeClr val="tx2">
                    <a:lumMod val="95000"/>
                    <a:lumOff val="5000"/>
                  </a:schemeClr>
                </a:solidFill>
                <a:latin typeface="Arial" panose="020B0604020202020204" pitchFamily="34" charset="0"/>
                <a:cs typeface="Arial" panose="020B0604020202020204" pitchFamily="34" charset="0"/>
              </a:rPr>
              <a:t>επιλέγονται</a:t>
            </a:r>
            <a:r>
              <a:rPr lang="el-GR" sz="2400" dirty="0">
                <a:solidFill>
                  <a:schemeClr val="tx2">
                    <a:lumMod val="95000"/>
                    <a:lumOff val="5000"/>
                  </a:schemeClr>
                </a:solidFill>
                <a:latin typeface="Arial" panose="020B0604020202020204" pitchFamily="34" charset="0"/>
                <a:cs typeface="Arial" panose="020B0604020202020204" pitchFamily="34" charset="0"/>
              </a:rPr>
              <a:t> οι πραγματικές ΠΛΕ </a:t>
            </a:r>
            <a:r>
              <a:rPr lang="el-GR" sz="2400" b="1" dirty="0">
                <a:solidFill>
                  <a:schemeClr val="tx2">
                    <a:lumMod val="95000"/>
                    <a:lumOff val="5000"/>
                  </a:schemeClr>
                </a:solidFill>
                <a:latin typeface="Arial" panose="020B0604020202020204" pitchFamily="34" charset="0"/>
                <a:cs typeface="Arial" panose="020B0604020202020204" pitchFamily="34" charset="0"/>
              </a:rPr>
              <a:t>βάσει κριτηρίων</a:t>
            </a:r>
          </a:p>
        </p:txBody>
      </p:sp>
    </p:spTree>
    <p:extLst>
      <p:ext uri="{BB962C8B-B14F-4D97-AF65-F5344CB8AC3E}">
        <p14:creationId xmlns:p14="http://schemas.microsoft.com/office/powerpoint/2010/main" xmlns="" val="20572555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2940" y="76200"/>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ΔΕΔΟΜΕΝΑ</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27760" y="1783080"/>
            <a:ext cx="9980682" cy="5074920"/>
          </a:xfrm>
        </p:spPr>
        <p:txBody>
          <a:bodyPr rtlCol="0">
            <a:normAutofit/>
          </a:bodyPr>
          <a:lstStyle/>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Όμως, είναι οι τεχνικές εξαγωγής ΠΛΕ είναι </a:t>
            </a:r>
            <a:r>
              <a:rPr lang="el-GR" sz="2400" b="1" dirty="0">
                <a:solidFill>
                  <a:schemeClr val="tx2">
                    <a:lumMod val="95000"/>
                    <a:lumOff val="5000"/>
                  </a:schemeClr>
                </a:solidFill>
                <a:latin typeface="Arial" panose="020B0604020202020204" pitchFamily="34" charset="0"/>
                <a:cs typeface="Arial" panose="020B0604020202020204" pitchFamily="34" charset="0"/>
              </a:rPr>
              <a:t>ΜΗ ΕΠΑΡΚΕΙΣ</a:t>
            </a:r>
            <a:r>
              <a:rPr lang="el-GR" sz="2400" dirty="0">
                <a:solidFill>
                  <a:schemeClr val="tx2">
                    <a:lumMod val="95000"/>
                    <a:lumOff val="5000"/>
                  </a:schemeClr>
                </a:solidFill>
                <a:latin typeface="Arial" panose="020B0604020202020204" pitchFamily="34" charset="0"/>
                <a:cs typeface="Arial" panose="020B0604020202020204" pitchFamily="34" charset="0"/>
              </a:rPr>
              <a:t>, γιατί ορισμένες φορές:</a:t>
            </a:r>
          </a:p>
          <a:p>
            <a:pPr>
              <a:lnSpc>
                <a:spcPct val="150000"/>
              </a:lnSpc>
              <a:buFont typeface="Wingdings" panose="05000000000000000000" pitchFamily="2" charset="2"/>
              <a:buChar char="Ø"/>
            </a:pPr>
            <a:r>
              <a:rPr lang="el-GR" sz="2400" b="1" dirty="0">
                <a:solidFill>
                  <a:schemeClr val="tx2">
                    <a:lumMod val="95000"/>
                    <a:lumOff val="5000"/>
                  </a:schemeClr>
                </a:solidFill>
                <a:latin typeface="Arial" panose="020B0604020202020204" pitchFamily="34" charset="0"/>
                <a:cs typeface="Arial" panose="020B0604020202020204" pitchFamily="34" charset="0"/>
              </a:rPr>
              <a:t> προσδιορίζουν λανθασμένα ομάδες λέξεων ως ΠΛΕ</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 ομαδοποιούν διαφορετικές εκφράσεις που έχουν </a:t>
            </a:r>
            <a:r>
              <a:rPr lang="el-GR" sz="2400" b="1" dirty="0">
                <a:solidFill>
                  <a:schemeClr val="tx2">
                    <a:lumMod val="95000"/>
                    <a:lumOff val="5000"/>
                  </a:schemeClr>
                </a:solidFill>
                <a:latin typeface="Arial" panose="020B0604020202020204" pitchFamily="34" charset="0"/>
                <a:cs typeface="Arial" panose="020B0604020202020204" pitchFamily="34" charset="0"/>
              </a:rPr>
              <a:t>κοινές μερικές αλλά όχι όλες τις λέξεις</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 η εξαγωγή που βασίζεται σε </a:t>
            </a:r>
            <a:r>
              <a:rPr lang="el-GR" sz="2400" b="1" dirty="0">
                <a:solidFill>
                  <a:schemeClr val="tx2">
                    <a:lumMod val="95000"/>
                    <a:lumOff val="5000"/>
                  </a:schemeClr>
                </a:solidFill>
                <a:latin typeface="Arial" panose="020B0604020202020204" pitchFamily="34" charset="0"/>
                <a:cs typeface="Arial" panose="020B0604020202020204" pitchFamily="34" charset="0"/>
              </a:rPr>
              <a:t>συντακτική ανάλυση </a:t>
            </a:r>
            <a:r>
              <a:rPr lang="el-GR" sz="2400" dirty="0">
                <a:solidFill>
                  <a:schemeClr val="tx2">
                    <a:lumMod val="95000"/>
                    <a:lumOff val="5000"/>
                  </a:schemeClr>
                </a:solidFill>
                <a:latin typeface="Arial" panose="020B0604020202020204" pitchFamily="34" charset="0"/>
                <a:cs typeface="Arial" panose="020B0604020202020204" pitchFamily="34" charset="0"/>
              </a:rPr>
              <a:t>μπορεί να είναι </a:t>
            </a:r>
            <a:r>
              <a:rPr lang="el-GR" sz="2400" b="1" dirty="0">
                <a:solidFill>
                  <a:schemeClr val="tx2">
                    <a:lumMod val="95000"/>
                    <a:lumOff val="5000"/>
                  </a:schemeClr>
                </a:solidFill>
                <a:latin typeface="Arial" panose="020B0604020202020204" pitchFamily="34" charset="0"/>
                <a:cs typeface="Arial" panose="020B0604020202020204" pitchFamily="34" charset="0"/>
              </a:rPr>
              <a:t>λανθασμένη</a:t>
            </a:r>
          </a:p>
          <a:p>
            <a:pPr>
              <a:lnSpc>
                <a:spcPct val="150000"/>
              </a:lnSpc>
            </a:pPr>
            <a:endParaRPr lang="el-GR" sz="2400" b="1"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8783339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90500"/>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ΕΞΑΓΩΓΗ</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600200"/>
            <a:ext cx="9982200" cy="4754880"/>
          </a:xfrm>
        </p:spPr>
        <p:txBody>
          <a:bodyPr>
            <a:noAutofit/>
          </a:bodyPr>
          <a:lstStyle/>
          <a:p>
            <a:pPr>
              <a:lnSpc>
                <a:spcPct val="150000"/>
              </a:lnSpc>
            </a:pPr>
            <a:r>
              <a:rPr lang="el-GR" sz="2400" b="1" dirty="0">
                <a:solidFill>
                  <a:schemeClr val="tx2">
                    <a:lumMod val="95000"/>
                    <a:lumOff val="5000"/>
                  </a:schemeClr>
                </a:solidFill>
                <a:latin typeface="Arial" panose="020B0604020202020204" pitchFamily="34" charset="0"/>
                <a:cs typeface="Arial" panose="020B0604020202020204" pitchFamily="34" charset="0"/>
              </a:rPr>
              <a:t>Οι υποψήφιες εκφράσεις </a:t>
            </a:r>
            <a:r>
              <a:rPr lang="el-GR" sz="2400" dirty="0">
                <a:solidFill>
                  <a:schemeClr val="tx2">
                    <a:lumMod val="95000"/>
                    <a:lumOff val="5000"/>
                  </a:schemeClr>
                </a:solidFill>
                <a:latin typeface="Arial" panose="020B0604020202020204" pitchFamily="34" charset="0"/>
                <a:cs typeface="Arial" panose="020B0604020202020204" pitchFamily="34" charset="0"/>
              </a:rPr>
              <a:t>για το </a:t>
            </a:r>
            <a:r>
              <a:rPr lang="el-GR" sz="2400" dirty="0" err="1">
                <a:solidFill>
                  <a:schemeClr val="tx2">
                    <a:lumMod val="95000"/>
                    <a:lumOff val="5000"/>
                  </a:schemeClr>
                </a:solidFill>
                <a:latin typeface="Arial" panose="020B0604020202020204" pitchFamily="34" charset="0"/>
                <a:cs typeface="Arial" panose="020B0604020202020204" pitchFamily="34" charset="0"/>
              </a:rPr>
              <a:t>DuELME</a:t>
            </a:r>
            <a:r>
              <a:rPr lang="el-GR" sz="2400" dirty="0">
                <a:solidFill>
                  <a:schemeClr val="tx2">
                    <a:lumMod val="95000"/>
                    <a:lumOff val="5000"/>
                  </a:schemeClr>
                </a:solidFill>
                <a:latin typeface="Arial" panose="020B0604020202020204" pitchFamily="34" charset="0"/>
                <a:cs typeface="Arial" panose="020B0604020202020204" pitchFamily="34" charset="0"/>
              </a:rPr>
              <a:t> εξάγονται από το </a:t>
            </a:r>
            <a:r>
              <a:rPr lang="el-GR" sz="2400" b="1" dirty="0">
                <a:solidFill>
                  <a:schemeClr val="tx2">
                    <a:lumMod val="95000"/>
                    <a:lumOff val="5000"/>
                  </a:schemeClr>
                </a:solidFill>
                <a:latin typeface="Arial" panose="020B0604020202020204" pitchFamily="34" charset="0"/>
                <a:cs typeface="Arial" panose="020B0604020202020204" pitchFamily="34" charset="0"/>
              </a:rPr>
              <a:t>ολλανδικό σώμα κειμένων CLEF </a:t>
            </a:r>
            <a:r>
              <a:rPr lang="el-GR" sz="2400" dirty="0">
                <a:solidFill>
                  <a:schemeClr val="tx2">
                    <a:lumMod val="95000"/>
                    <a:lumOff val="5000"/>
                  </a:schemeClr>
                </a:solidFill>
                <a:latin typeface="Arial" panose="020B0604020202020204" pitchFamily="34" charset="0"/>
                <a:cs typeface="Arial" panose="020B0604020202020204" pitchFamily="34" charset="0"/>
              </a:rPr>
              <a:t>(συλλογή άρθρων εφημερίδων από το 1994 έως το 1995)</a:t>
            </a:r>
          </a:p>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Το σώμα κειμένων περιέχει </a:t>
            </a:r>
            <a:r>
              <a:rPr lang="el-GR" sz="2400" b="1" dirty="0">
                <a:solidFill>
                  <a:schemeClr val="tx2">
                    <a:lumMod val="95000"/>
                    <a:lumOff val="5000"/>
                  </a:schemeClr>
                </a:solidFill>
                <a:latin typeface="Arial" panose="020B0604020202020204" pitchFamily="34" charset="0"/>
                <a:cs typeface="Arial" panose="020B0604020202020204" pitchFamily="34" charset="0"/>
              </a:rPr>
              <a:t>80 εκατομμύρια λέξεις </a:t>
            </a:r>
            <a:r>
              <a:rPr lang="el-GR" sz="2400" dirty="0">
                <a:solidFill>
                  <a:schemeClr val="tx2">
                    <a:lumMod val="95000"/>
                    <a:lumOff val="5000"/>
                  </a:schemeClr>
                </a:solidFill>
                <a:latin typeface="Arial" panose="020B0604020202020204" pitchFamily="34" charset="0"/>
                <a:cs typeface="Arial" panose="020B0604020202020204" pitchFamily="34" charset="0"/>
              </a:rPr>
              <a:t>και </a:t>
            </a:r>
            <a:r>
              <a:rPr lang="el-GR" sz="2400" b="1" dirty="0">
                <a:solidFill>
                  <a:schemeClr val="tx2">
                    <a:lumMod val="95000"/>
                    <a:lumOff val="5000"/>
                  </a:schemeClr>
                </a:solidFill>
                <a:latin typeface="Arial" panose="020B0604020202020204" pitchFamily="34" charset="0"/>
                <a:cs typeface="Arial" panose="020B0604020202020204" pitchFamily="34" charset="0"/>
              </a:rPr>
              <a:t>4 εκατομμύρια προτάσεις</a:t>
            </a:r>
          </a:p>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Η </a:t>
            </a:r>
            <a:r>
              <a:rPr lang="el-GR" sz="2400" b="1" dirty="0">
                <a:solidFill>
                  <a:schemeClr val="tx2">
                    <a:lumMod val="95000"/>
                    <a:lumOff val="5000"/>
                  </a:schemeClr>
                </a:solidFill>
                <a:latin typeface="Arial" panose="020B0604020202020204" pitchFamily="34" charset="0"/>
                <a:cs typeface="Arial" panose="020B0604020202020204" pitchFamily="34" charset="0"/>
              </a:rPr>
              <a:t>αυτόματη εξαγωγή </a:t>
            </a:r>
            <a:r>
              <a:rPr lang="el-GR" sz="2400" dirty="0">
                <a:solidFill>
                  <a:schemeClr val="tx2">
                    <a:lumMod val="95000"/>
                    <a:lumOff val="5000"/>
                  </a:schemeClr>
                </a:solidFill>
                <a:latin typeface="Arial" panose="020B0604020202020204" pitchFamily="34" charset="0"/>
                <a:cs typeface="Arial" panose="020B0604020202020204" pitchFamily="34" charset="0"/>
              </a:rPr>
              <a:t>των ΠΛΕ, με τη μέθοδο που υιοθετεί η συγκεκριμένη ομάδα, απαιτεί </a:t>
            </a:r>
            <a:r>
              <a:rPr lang="el-GR" sz="2400" b="1" dirty="0">
                <a:solidFill>
                  <a:schemeClr val="tx2">
                    <a:lumMod val="95000"/>
                    <a:lumOff val="5000"/>
                  </a:schemeClr>
                </a:solidFill>
                <a:latin typeface="Arial" panose="020B0604020202020204" pitchFamily="34" charset="0"/>
                <a:cs typeface="Arial" panose="020B0604020202020204" pitchFamily="34" charset="0"/>
              </a:rPr>
              <a:t>προκαθορισμένα patterns</a:t>
            </a:r>
          </a:p>
        </p:txBody>
      </p:sp>
    </p:spTree>
    <p:extLst>
      <p:ext uri="{BB962C8B-B14F-4D97-AF65-F5344CB8AC3E}">
        <p14:creationId xmlns:p14="http://schemas.microsoft.com/office/powerpoint/2010/main" xmlns="" val="206546984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43455"/>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ΕΞΑΓΩΓΗ</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graphicFrame>
        <p:nvGraphicFramePr>
          <p:cNvPr id="6" name="Θέση περιεχομένου 5">
            <a:extLst>
              <a:ext uri="{FF2B5EF4-FFF2-40B4-BE49-F238E27FC236}">
                <a16:creationId xmlns:a16="http://schemas.microsoft.com/office/drawing/2014/main" xmlns="" id="{8B02CC64-0196-476E-B143-8AC06A925821}"/>
              </a:ext>
            </a:extLst>
          </p:cNvPr>
          <p:cNvGraphicFramePr>
            <a:graphicFrameLocks noGrp="1"/>
          </p:cNvGraphicFramePr>
          <p:nvPr>
            <p:ph idx="1"/>
            <p:extLst>
              <p:ext uri="{D42A27DB-BD31-4B8C-83A1-F6EECF244321}">
                <p14:modId xmlns:p14="http://schemas.microsoft.com/office/powerpoint/2010/main" xmlns="" val="4077957198"/>
              </p:ext>
            </p:extLst>
          </p:nvPr>
        </p:nvGraphicFramePr>
        <p:xfrm>
          <a:off x="1120140" y="1920240"/>
          <a:ext cx="9966960" cy="3887525"/>
        </p:xfrm>
        <a:graphic>
          <a:graphicData uri="http://schemas.openxmlformats.org/drawingml/2006/table">
            <a:tbl>
              <a:tblPr firstRow="1" bandRow="1">
                <a:tableStyleId>{5C22544A-7EE6-4342-B048-85BDC9FD1C3A}</a:tableStyleId>
              </a:tblPr>
              <a:tblGrid>
                <a:gridCol w="1818400">
                  <a:extLst>
                    <a:ext uri="{9D8B030D-6E8A-4147-A177-3AD203B41FA5}">
                      <a16:colId xmlns:a16="http://schemas.microsoft.com/office/drawing/2014/main" xmlns="" val="2565650492"/>
                    </a:ext>
                  </a:extLst>
                </a:gridCol>
                <a:gridCol w="3469415">
                  <a:extLst>
                    <a:ext uri="{9D8B030D-6E8A-4147-A177-3AD203B41FA5}">
                      <a16:colId xmlns:a16="http://schemas.microsoft.com/office/drawing/2014/main" xmlns="" val="136677755"/>
                    </a:ext>
                  </a:extLst>
                </a:gridCol>
                <a:gridCol w="2647711">
                  <a:extLst>
                    <a:ext uri="{9D8B030D-6E8A-4147-A177-3AD203B41FA5}">
                      <a16:colId xmlns:a16="http://schemas.microsoft.com/office/drawing/2014/main" xmlns="" val="257972831"/>
                    </a:ext>
                  </a:extLst>
                </a:gridCol>
                <a:gridCol w="2031434">
                  <a:extLst>
                    <a:ext uri="{9D8B030D-6E8A-4147-A177-3AD203B41FA5}">
                      <a16:colId xmlns:a16="http://schemas.microsoft.com/office/drawing/2014/main" xmlns="" val="1489367162"/>
                    </a:ext>
                  </a:extLst>
                </a:gridCol>
              </a:tblGrid>
              <a:tr h="822297">
                <a:tc>
                  <a:txBody>
                    <a:bodyPr/>
                    <a:lstStyle/>
                    <a:p>
                      <a:r>
                        <a:rPr lang="en-US" sz="2400" b="0" dirty="0">
                          <a:solidFill>
                            <a:schemeClr val="tx2">
                              <a:lumMod val="95000"/>
                              <a:lumOff val="5000"/>
                            </a:schemeClr>
                          </a:solidFill>
                          <a:latin typeface="Arial" panose="020B0604020202020204" pitchFamily="34" charset="0"/>
                          <a:cs typeface="Arial" panose="020B0604020202020204" pitchFamily="34" charset="0"/>
                        </a:rPr>
                        <a:t>Patterns</a:t>
                      </a:r>
                      <a:endParaRPr lang="el-GR" sz="2400" b="0" dirty="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40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40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40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167370900"/>
                  </a:ext>
                </a:extLst>
              </a:tr>
              <a:tr h="1419308">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NP_V</a:t>
                      </a:r>
                      <a:endParaRPr lang="el-GR" sz="2400" dirty="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NP (</a:t>
                      </a:r>
                      <a:r>
                        <a:rPr lang="el-GR" sz="2400" dirty="0">
                          <a:solidFill>
                            <a:schemeClr val="tx2">
                              <a:lumMod val="95000"/>
                              <a:lumOff val="5000"/>
                            </a:schemeClr>
                          </a:solidFill>
                          <a:latin typeface="Arial" panose="020B0604020202020204" pitchFamily="34" charset="0"/>
                          <a:cs typeface="Arial" panose="020B0604020202020204" pitchFamily="34" charset="0"/>
                        </a:rPr>
                        <a:t>ΑΜΕΣΟ ΑΝΤΙΚΕΙΜΕΝΟ)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Verb (</a:t>
                      </a:r>
                      <a:r>
                        <a:rPr lang="el-GR" sz="2400" dirty="0">
                          <a:solidFill>
                            <a:schemeClr val="tx2">
                              <a:lumMod val="95000"/>
                              <a:lumOff val="5000"/>
                            </a:schemeClr>
                          </a:solidFill>
                          <a:latin typeface="Arial" panose="020B0604020202020204" pitchFamily="34" charset="0"/>
                          <a:cs typeface="Arial" panose="020B0604020202020204" pitchFamily="34" charset="0"/>
                        </a:rPr>
                        <a:t>ρήμα)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40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31580743"/>
                  </a:ext>
                </a:extLst>
              </a:tr>
              <a:tr h="822297">
                <a:tc>
                  <a:txBody>
                    <a:bodyPr/>
                    <a:lstStyle/>
                    <a:p>
                      <a:r>
                        <a:rPr lang="el-GR" sz="2400" dirty="0">
                          <a:solidFill>
                            <a:schemeClr val="tx2">
                              <a:lumMod val="95000"/>
                              <a:lumOff val="5000"/>
                            </a:schemeClr>
                          </a:solidFill>
                          <a:latin typeface="Arial" panose="020B0604020202020204" pitchFamily="34" charset="0"/>
                          <a:cs typeface="Arial" panose="020B0604020202020204" pitchFamily="34" charset="0"/>
                        </a:rPr>
                        <a:t>(</a:t>
                      </a:r>
                      <a:r>
                        <a:rPr lang="en-US" sz="2400" dirty="0">
                          <a:solidFill>
                            <a:schemeClr val="tx2">
                              <a:lumMod val="95000"/>
                              <a:lumOff val="5000"/>
                            </a:schemeClr>
                          </a:solidFill>
                          <a:latin typeface="Arial" panose="020B0604020202020204" pitchFamily="34" charset="0"/>
                          <a:cs typeface="Arial" panose="020B0604020202020204" pitchFamily="34" charset="0"/>
                        </a:rPr>
                        <a:t>NP)_PP_V</a:t>
                      </a:r>
                      <a:endParaRPr lang="el-GR" sz="2400" dirty="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2400" dirty="0">
                          <a:solidFill>
                            <a:schemeClr val="tx2">
                              <a:lumMod val="95000"/>
                              <a:lumOff val="5000"/>
                            </a:schemeClr>
                          </a:solidFill>
                          <a:latin typeface="Arial" panose="020B0604020202020204" pitchFamily="34" charset="0"/>
                          <a:cs typeface="Arial" panose="020B0604020202020204" pitchFamily="34" charset="0"/>
                        </a:rPr>
                        <a:t>Μεταβλητή </a:t>
                      </a:r>
                      <a:r>
                        <a:rPr lang="en-US" sz="2400" dirty="0">
                          <a:solidFill>
                            <a:schemeClr val="tx2">
                              <a:lumMod val="95000"/>
                              <a:lumOff val="5000"/>
                            </a:schemeClr>
                          </a:solidFill>
                          <a:latin typeface="Arial" panose="020B0604020202020204" pitchFamily="34" charset="0"/>
                          <a:cs typeface="Arial" panose="020B0604020202020204" pitchFamily="34" charset="0"/>
                        </a:rPr>
                        <a:t>NP (</a:t>
                      </a:r>
                      <a:r>
                        <a:rPr lang="el-GR" sz="2400" dirty="0">
                          <a:solidFill>
                            <a:schemeClr val="tx2">
                              <a:lumMod val="95000"/>
                              <a:lumOff val="5000"/>
                            </a:schemeClr>
                          </a:solidFill>
                          <a:latin typeface="Arial" panose="020B0604020202020204" pitchFamily="34" charset="0"/>
                          <a:cs typeface="Arial" panose="020B0604020202020204" pitchFamily="34" charset="0"/>
                        </a:rPr>
                        <a:t>ΑΜΕΣΟ ΑΝΤΙΚΕΙΜΕΝΟ)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Prepositional Phrase</a:t>
                      </a:r>
                      <a:endParaRPr lang="el-GR" sz="2400" dirty="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Verb (</a:t>
                      </a:r>
                      <a:r>
                        <a:rPr lang="el-GR" sz="2400" dirty="0">
                          <a:solidFill>
                            <a:schemeClr val="tx2">
                              <a:lumMod val="95000"/>
                              <a:lumOff val="5000"/>
                            </a:schemeClr>
                          </a:solidFill>
                          <a:latin typeface="Arial" panose="020B0604020202020204" pitchFamily="34" charset="0"/>
                          <a:cs typeface="Arial" panose="020B0604020202020204" pitchFamily="34" charset="0"/>
                        </a:rPr>
                        <a:t>ρήμα)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21792870"/>
                  </a:ext>
                </a:extLst>
              </a:tr>
              <a:tr h="822297">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NP_NP_V</a:t>
                      </a:r>
                      <a:endParaRPr lang="el-GR" sz="2400" dirty="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NP (</a:t>
                      </a:r>
                      <a:r>
                        <a:rPr lang="el-GR" sz="2400" dirty="0">
                          <a:solidFill>
                            <a:schemeClr val="tx2">
                              <a:lumMod val="95000"/>
                              <a:lumOff val="5000"/>
                            </a:schemeClr>
                          </a:solidFill>
                          <a:latin typeface="Arial" panose="020B0604020202020204" pitchFamily="34" charset="0"/>
                          <a:cs typeface="Arial" panose="020B0604020202020204" pitchFamily="34" charset="0"/>
                        </a:rPr>
                        <a:t>ΕΜΜΕΣΟ ΑΝΤΙΚΕΙΜΕΝΟ)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a:solidFill>
                            <a:schemeClr val="tx2">
                              <a:lumMod val="95000"/>
                              <a:lumOff val="5000"/>
                            </a:schemeClr>
                          </a:solidFill>
                          <a:latin typeface="Arial" panose="020B0604020202020204" pitchFamily="34" charset="0"/>
                          <a:cs typeface="Arial" panose="020B0604020202020204" pitchFamily="34" charset="0"/>
                        </a:rPr>
                        <a:t>NP</a:t>
                      </a:r>
                      <a:r>
                        <a:rPr lang="el-GR" sz="2400" dirty="0">
                          <a:solidFill>
                            <a:schemeClr val="tx2">
                              <a:lumMod val="95000"/>
                              <a:lumOff val="5000"/>
                            </a:schemeClr>
                          </a:solidFill>
                          <a:latin typeface="Arial" panose="020B0604020202020204" pitchFamily="34" charset="0"/>
                          <a:cs typeface="Arial" panose="020B0604020202020204" pitchFamily="34" charset="0"/>
                        </a:rPr>
                        <a:t> (ΑΜΕΣΟ ΑΝΤΙΚΕΙΜΕΝΟ)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2">
                              <a:lumMod val="95000"/>
                              <a:lumOff val="5000"/>
                            </a:schemeClr>
                          </a:solidFill>
                          <a:latin typeface="Arial" panose="020B0604020202020204" pitchFamily="34" charset="0"/>
                          <a:cs typeface="Arial" panose="020B0604020202020204" pitchFamily="34" charset="0"/>
                        </a:rPr>
                        <a:t>Verb (</a:t>
                      </a:r>
                      <a:r>
                        <a:rPr lang="el-GR" sz="2400" dirty="0">
                          <a:solidFill>
                            <a:schemeClr val="tx2">
                              <a:lumMod val="95000"/>
                              <a:lumOff val="5000"/>
                            </a:schemeClr>
                          </a:solidFill>
                          <a:latin typeface="Arial" panose="020B0604020202020204" pitchFamily="34" charset="0"/>
                          <a:cs typeface="Arial" panose="020B0604020202020204" pitchFamily="34" charset="0"/>
                        </a:rPr>
                        <a:t>ρήμα)</a:t>
                      </a:r>
                    </a:p>
                    <a:p>
                      <a:endParaRPr lang="el-GR" sz="2400" dirty="0">
                        <a:solidFill>
                          <a:schemeClr val="tx2">
                            <a:lumMod val="95000"/>
                            <a:lumOff val="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82926875"/>
                  </a:ext>
                </a:extLst>
              </a:tr>
            </a:tbl>
          </a:graphicData>
        </a:graphic>
      </p:graphicFrame>
    </p:spTree>
    <p:extLst>
      <p:ext uri="{BB962C8B-B14F-4D97-AF65-F5344CB8AC3E}">
        <p14:creationId xmlns:p14="http://schemas.microsoft.com/office/powerpoint/2010/main" xmlns="" val="23969159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06680"/>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ΕΞΑΓΩΓΗ</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440180"/>
            <a:ext cx="9982200" cy="5341620"/>
          </a:xfrm>
        </p:spPr>
        <p:txBody>
          <a:bodyPr>
            <a:noAutofit/>
          </a:bodyPr>
          <a:lstStyle/>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Οι ΠΛΕ επιτρέπουν τη </a:t>
            </a:r>
            <a:r>
              <a:rPr lang="el-GR" sz="2400" b="1" dirty="0" err="1">
                <a:solidFill>
                  <a:schemeClr val="tx2">
                    <a:lumMod val="95000"/>
                    <a:lumOff val="5000"/>
                  </a:schemeClr>
                </a:solidFill>
                <a:latin typeface="Arial" panose="020B0604020202020204" pitchFamily="34" charset="0"/>
                <a:cs typeface="Arial" panose="020B0604020202020204" pitchFamily="34" charset="0"/>
              </a:rPr>
              <a:t>μορφοσυντακτική</a:t>
            </a:r>
            <a:r>
              <a:rPr lang="el-GR" sz="2400" b="1" dirty="0">
                <a:solidFill>
                  <a:schemeClr val="tx2">
                    <a:lumMod val="95000"/>
                    <a:lumOff val="5000"/>
                  </a:schemeClr>
                </a:solidFill>
                <a:latin typeface="Arial" panose="020B0604020202020204" pitchFamily="34" charset="0"/>
                <a:cs typeface="Arial" panose="020B0604020202020204" pitchFamily="34" charset="0"/>
              </a:rPr>
              <a:t> ποικιλία:</a:t>
            </a:r>
            <a:br>
              <a:rPr lang="el-GR" sz="2400" b="1" dirty="0">
                <a:solidFill>
                  <a:schemeClr val="tx2">
                    <a:lumMod val="95000"/>
                    <a:lumOff val="5000"/>
                  </a:schemeClr>
                </a:solidFill>
                <a:latin typeface="Arial" panose="020B0604020202020204" pitchFamily="34" charset="0"/>
                <a:cs typeface="Arial" panose="020B0604020202020204" pitchFamily="34" charset="0"/>
              </a:rPr>
            </a:br>
            <a:r>
              <a:rPr lang="el-GR" sz="2400" dirty="0">
                <a:solidFill>
                  <a:schemeClr val="tx2">
                    <a:lumMod val="95000"/>
                    <a:lumOff val="5000"/>
                  </a:schemeClr>
                </a:solidFill>
                <a:latin typeface="Arial" panose="020B0604020202020204" pitchFamily="34" charset="0"/>
                <a:cs typeface="Arial" panose="020B0604020202020204" pitchFamily="34" charset="0"/>
              </a:rPr>
              <a:t>Τα ρήματα παρουσιάζονται σε διάφορες μορφές ανάλογα με: </a:t>
            </a:r>
          </a:p>
          <a:p>
            <a:pPr>
              <a:lnSpc>
                <a:spcPct val="10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 τον χρόνο</a:t>
            </a:r>
          </a:p>
          <a:p>
            <a:pPr>
              <a:lnSpc>
                <a:spcPct val="10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το πρόσωπο</a:t>
            </a:r>
          </a:p>
          <a:p>
            <a:pPr>
              <a:lnSpc>
                <a:spcPct val="10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τη φωνή</a:t>
            </a:r>
          </a:p>
          <a:p>
            <a:pPr marL="0" indent="0">
              <a:lnSpc>
                <a:spcPct val="150000"/>
              </a:lnSpc>
              <a:buNone/>
            </a:pPr>
            <a:r>
              <a:rPr lang="el-GR" sz="2400" b="1" dirty="0">
                <a:solidFill>
                  <a:schemeClr val="tx2">
                    <a:lumMod val="95000"/>
                    <a:lumOff val="5000"/>
                  </a:schemeClr>
                </a:solidFill>
                <a:latin typeface="Arial" panose="020B0604020202020204" pitchFamily="34" charset="0"/>
                <a:cs typeface="Arial" panose="020B0604020202020204" pitchFamily="34" charset="0"/>
              </a:rPr>
              <a:t>π.χ. </a:t>
            </a:r>
            <a:r>
              <a:rPr lang="el-GR" sz="2400" b="1" i="1" dirty="0">
                <a:solidFill>
                  <a:schemeClr val="tx2">
                    <a:lumMod val="95000"/>
                    <a:lumOff val="5000"/>
                  </a:schemeClr>
                </a:solidFill>
                <a:latin typeface="Arial" panose="020B0604020202020204" pitchFamily="34" charset="0"/>
                <a:cs typeface="Arial" panose="020B0604020202020204" pitchFamily="34" charset="0"/>
              </a:rPr>
              <a:t>πίνω το πικρό ποτήρι </a:t>
            </a:r>
            <a:r>
              <a:rPr lang="el-GR" sz="2400" b="1" dirty="0">
                <a:solidFill>
                  <a:schemeClr val="tx2">
                    <a:lumMod val="95000"/>
                    <a:lumOff val="5000"/>
                  </a:schemeClr>
                </a:solidFill>
                <a:latin typeface="Arial" panose="020B0604020202020204" pitchFamily="34" charset="0"/>
                <a:cs typeface="Arial" panose="020B0604020202020204" pitchFamily="34" charset="0"/>
              </a:rPr>
              <a:t>/ </a:t>
            </a:r>
            <a:r>
              <a:rPr lang="el-GR" sz="2400" b="1" i="1" dirty="0">
                <a:solidFill>
                  <a:schemeClr val="tx2">
                    <a:lumMod val="95000"/>
                    <a:lumOff val="5000"/>
                  </a:schemeClr>
                </a:solidFill>
                <a:latin typeface="Arial" panose="020B0604020202020204" pitchFamily="34" charset="0"/>
                <a:cs typeface="Arial" panose="020B0604020202020204" pitchFamily="34" charset="0"/>
              </a:rPr>
              <a:t>ήπιες το πικρό ποτήρι </a:t>
            </a:r>
            <a:r>
              <a:rPr lang="el-GR" sz="2400" dirty="0" err="1">
                <a:solidFill>
                  <a:schemeClr val="tx2">
                    <a:lumMod val="95000"/>
                    <a:lumOff val="5000"/>
                  </a:schemeClr>
                </a:solidFill>
                <a:latin typeface="Arial" panose="020B0604020202020204" pitchFamily="34" charset="0"/>
                <a:cs typeface="Arial" panose="020B0604020202020204" pitchFamily="34" charset="0"/>
              </a:rPr>
              <a:t>κ.λπ</a:t>
            </a:r>
            <a:endParaRPr lang="el-GR" sz="2400" dirty="0">
              <a:solidFill>
                <a:schemeClr val="tx2">
                  <a:lumMod val="95000"/>
                  <a:lumOff val="5000"/>
                </a:schemeClr>
              </a:solidFill>
              <a:latin typeface="Arial" panose="020B0604020202020204" pitchFamily="34" charset="0"/>
              <a:cs typeface="Arial" panose="020B0604020202020204" pitchFamily="34" charset="0"/>
            </a:endParaRPr>
          </a:p>
          <a:p>
            <a:pPr>
              <a:lnSpc>
                <a:spcPct val="150000"/>
              </a:lnSpc>
              <a:buNone/>
            </a:pPr>
            <a:r>
              <a:rPr lang="en-US" sz="2400" dirty="0">
                <a:solidFill>
                  <a:schemeClr val="tx2">
                    <a:lumMod val="95000"/>
                    <a:lumOff val="5000"/>
                  </a:schemeClr>
                </a:solidFill>
                <a:latin typeface="Arial" panose="020B0604020202020204" pitchFamily="34" charset="0"/>
                <a:cs typeface="Arial" panose="020B0604020202020204" pitchFamily="34" charset="0"/>
              </a:rPr>
              <a:t>	</a:t>
            </a:r>
            <a:r>
              <a:rPr lang="el-GR" sz="2400" dirty="0">
                <a:solidFill>
                  <a:schemeClr val="tx2">
                    <a:lumMod val="95000"/>
                    <a:lumOff val="5000"/>
                  </a:schemeClr>
                </a:solidFill>
                <a:latin typeface="Arial" panose="020B0604020202020204" pitchFamily="34" charset="0"/>
                <a:cs typeface="Arial" panose="020B0604020202020204" pitchFamily="34" charset="0"/>
              </a:rPr>
              <a:t>Τα ουσιαστικά μπορούν να δεχτούν αλλαγή:</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στον αριθμό</a:t>
            </a:r>
          </a:p>
          <a:p>
            <a:pPr>
              <a:lnSpc>
                <a:spcPct val="150000"/>
              </a:lnSpc>
            </a:pPr>
            <a:endParaRPr lang="el-GR" sz="24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5081730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75260"/>
            <a:ext cx="10721340"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ΕΞΑΓΩΓΗ</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2217420"/>
            <a:ext cx="9982200" cy="4137660"/>
          </a:xfrm>
        </p:spPr>
        <p:txBody>
          <a:bodyPr>
            <a:noAutofit/>
          </a:bodyPr>
          <a:lstStyle/>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Η επιλογή των δεδομένων που τελικά καταχωρίζονται στο D</a:t>
            </a:r>
            <a:r>
              <a:rPr lang="en-US" sz="2400" dirty="0" err="1">
                <a:solidFill>
                  <a:schemeClr val="tx2">
                    <a:lumMod val="95000"/>
                    <a:lumOff val="5000"/>
                  </a:schemeClr>
                </a:solidFill>
                <a:latin typeface="Arial" panose="020B0604020202020204" pitchFamily="34" charset="0"/>
                <a:cs typeface="Arial" panose="020B0604020202020204" pitchFamily="34" charset="0"/>
              </a:rPr>
              <a:t>uELME</a:t>
            </a:r>
            <a:r>
              <a:rPr lang="el-GR" sz="2400" dirty="0">
                <a:solidFill>
                  <a:schemeClr val="tx2">
                    <a:lumMod val="95000"/>
                    <a:lumOff val="5000"/>
                  </a:schemeClr>
                </a:solidFill>
                <a:latin typeface="Arial" panose="020B0604020202020204" pitchFamily="34" charset="0"/>
                <a:cs typeface="Arial" panose="020B0604020202020204" pitchFamily="34" charset="0"/>
              </a:rPr>
              <a:t> γίνεται από:</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τις υποψήφιες εκφράσεις</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τις ιδιότητές τους</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τα παραδείγματα</a:t>
            </a:r>
          </a:p>
        </p:txBody>
      </p:sp>
    </p:spTree>
    <p:extLst>
      <p:ext uri="{BB962C8B-B14F-4D97-AF65-F5344CB8AC3E}">
        <p14:creationId xmlns:p14="http://schemas.microsoft.com/office/powerpoint/2010/main" xmlns="" val="28872924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485900"/>
            <a:ext cx="9982200" cy="5143500"/>
          </a:xfrm>
        </p:spPr>
        <p:txBody>
          <a:bodyPr>
            <a:noAutofit/>
          </a:bodyPr>
          <a:lstStyle/>
          <a:p>
            <a:pPr>
              <a:lnSpc>
                <a:spcPct val="150000"/>
              </a:lnSpc>
            </a:pPr>
            <a:r>
              <a:rPr lang="el-GR" sz="2400" dirty="0">
                <a:solidFill>
                  <a:schemeClr val="tx2">
                    <a:lumMod val="95000"/>
                    <a:lumOff val="5000"/>
                  </a:schemeClr>
                </a:solidFill>
                <a:latin typeface="Arial" panose="020B0604020202020204" pitchFamily="34" charset="0"/>
                <a:cs typeface="Arial" panose="020B0604020202020204" pitchFamily="34" charset="0"/>
              </a:rPr>
              <a:t>Μια ΠΛΕ είναι ένας </a:t>
            </a:r>
            <a:r>
              <a:rPr lang="el-GR" sz="2400" b="1" dirty="0">
                <a:solidFill>
                  <a:schemeClr val="tx2">
                    <a:lumMod val="95000"/>
                    <a:lumOff val="5000"/>
                  </a:schemeClr>
                </a:solidFill>
                <a:latin typeface="Arial" panose="020B0604020202020204" pitchFamily="34" charset="0"/>
                <a:cs typeface="Arial" panose="020B0604020202020204" pitchFamily="34" charset="0"/>
              </a:rPr>
              <a:t>συνδυασμός λέξεων </a:t>
            </a:r>
            <a:r>
              <a:rPr lang="el-GR" sz="2400" dirty="0">
                <a:solidFill>
                  <a:schemeClr val="tx2">
                    <a:lumMod val="95000"/>
                    <a:lumOff val="5000"/>
                  </a:schemeClr>
                </a:solidFill>
                <a:latin typeface="Arial" panose="020B0604020202020204" pitchFamily="34" charset="0"/>
                <a:cs typeface="Arial" panose="020B0604020202020204" pitchFamily="34" charset="0"/>
              </a:rPr>
              <a:t>που έχει γλωσσικές ιδιότητες </a:t>
            </a:r>
            <a:r>
              <a:rPr lang="el-GR" sz="2400" b="1" dirty="0">
                <a:solidFill>
                  <a:schemeClr val="tx2">
                    <a:lumMod val="95000"/>
                    <a:lumOff val="5000"/>
                  </a:schemeClr>
                </a:solidFill>
                <a:latin typeface="Arial" panose="020B0604020202020204" pitchFamily="34" charset="0"/>
                <a:cs typeface="Arial" panose="020B0604020202020204" pitchFamily="34" charset="0"/>
              </a:rPr>
              <a:t>μη προβλέψιμες </a:t>
            </a:r>
            <a:r>
              <a:rPr lang="el-GR" sz="2400" dirty="0">
                <a:solidFill>
                  <a:schemeClr val="tx2">
                    <a:lumMod val="95000"/>
                    <a:lumOff val="5000"/>
                  </a:schemeClr>
                </a:solidFill>
                <a:latin typeface="Arial" panose="020B0604020202020204" pitchFamily="34" charset="0"/>
                <a:cs typeface="Arial" panose="020B0604020202020204" pitchFamily="34" charset="0"/>
              </a:rPr>
              <a:t>από τα επιμέρους συστατικά τους ή από τον τρόπο που συνδυάζονται</a:t>
            </a:r>
          </a:p>
          <a:p>
            <a:pPr>
              <a:lnSpc>
                <a:spcPct val="150000"/>
              </a:lnSpc>
              <a:buFont typeface="Wingdings" panose="05000000000000000000" pitchFamily="2" charset="2"/>
              <a:buChar char="Ø"/>
            </a:pPr>
            <a:r>
              <a:rPr lang="el-GR" sz="2400" b="1" dirty="0">
                <a:solidFill>
                  <a:schemeClr val="tx2">
                    <a:lumMod val="95000"/>
                    <a:lumOff val="5000"/>
                  </a:schemeClr>
                </a:solidFill>
                <a:latin typeface="Arial" panose="020B0604020202020204" pitchFamily="34" charset="0"/>
                <a:cs typeface="Arial" panose="020B0604020202020204" pitchFamily="34" charset="0"/>
              </a:rPr>
              <a:t>Λεξικές ιδιότητες</a:t>
            </a:r>
            <a:r>
              <a:rPr lang="el-GR" sz="2400" dirty="0">
                <a:solidFill>
                  <a:schemeClr val="tx2">
                    <a:lumMod val="95000"/>
                    <a:lumOff val="5000"/>
                  </a:schemeClr>
                </a:solidFill>
                <a:latin typeface="Arial" panose="020B0604020202020204" pitchFamily="34" charset="0"/>
                <a:cs typeface="Arial" panose="020B0604020202020204" pitchFamily="34" charset="0"/>
              </a:rPr>
              <a:t>: χρησιμοποιούνται </a:t>
            </a:r>
            <a:r>
              <a:rPr lang="el-GR" sz="2400" b="1" dirty="0">
                <a:solidFill>
                  <a:schemeClr val="tx2">
                    <a:lumMod val="95000"/>
                    <a:lumOff val="5000"/>
                  </a:schemeClr>
                </a:solidFill>
                <a:latin typeface="Arial" panose="020B0604020202020204" pitchFamily="34" charset="0"/>
                <a:cs typeface="Arial" panose="020B0604020202020204" pitchFamily="34" charset="0"/>
              </a:rPr>
              <a:t>συγκεκριμένες λεξικές μονάδες</a:t>
            </a:r>
            <a:r>
              <a:rPr lang="el-GR" sz="2400" dirty="0">
                <a:solidFill>
                  <a:schemeClr val="tx2">
                    <a:lumMod val="95000"/>
                    <a:lumOff val="5000"/>
                  </a:schemeClr>
                </a:solidFill>
                <a:latin typeface="Arial" panose="020B0604020202020204" pitchFamily="34" charset="0"/>
                <a:cs typeface="Arial" panose="020B0604020202020204" pitchFamily="34" charset="0"/>
              </a:rPr>
              <a:t> και δεν μπορούν να αντικατασταθούν από συνώνυμες</a:t>
            </a:r>
          </a:p>
          <a:p>
            <a:pPr marL="0" indent="0">
              <a:lnSpc>
                <a:spcPct val="150000"/>
              </a:lnSpc>
              <a:buNone/>
            </a:pPr>
            <a:r>
              <a:rPr lang="el-GR" sz="2400" dirty="0">
                <a:solidFill>
                  <a:schemeClr val="tx2">
                    <a:lumMod val="95000"/>
                    <a:lumOff val="5000"/>
                  </a:schemeClr>
                </a:solidFill>
                <a:latin typeface="Arial" panose="020B0604020202020204" pitchFamily="34" charset="0"/>
                <a:cs typeface="Arial" panose="020B0604020202020204" pitchFamily="34" charset="0"/>
              </a:rPr>
              <a:t>π.χ.</a:t>
            </a:r>
          </a:p>
          <a:p>
            <a:pPr marL="0" indent="0">
              <a:lnSpc>
                <a:spcPct val="150000"/>
              </a:lnSpc>
              <a:buNone/>
            </a:pPr>
            <a:r>
              <a:rPr lang="el-GR" sz="2400" dirty="0">
                <a:solidFill>
                  <a:schemeClr val="tx2">
                    <a:lumMod val="95000"/>
                    <a:lumOff val="5000"/>
                  </a:schemeClr>
                </a:solidFill>
                <a:latin typeface="Arial" panose="020B0604020202020204" pitchFamily="34" charset="0"/>
                <a:cs typeface="Arial" panose="020B0604020202020204" pitchFamily="34" charset="0"/>
              </a:rPr>
              <a:t>πίνω το πικρό </a:t>
            </a:r>
            <a:r>
              <a:rPr lang="el-GR" sz="2400" b="1" dirty="0">
                <a:solidFill>
                  <a:schemeClr val="tx2">
                    <a:lumMod val="95000"/>
                    <a:lumOff val="5000"/>
                  </a:schemeClr>
                </a:solidFill>
                <a:latin typeface="Arial" panose="020B0604020202020204" pitchFamily="34" charset="0"/>
                <a:cs typeface="Arial" panose="020B0604020202020204" pitchFamily="34" charset="0"/>
              </a:rPr>
              <a:t>ποτήρι</a:t>
            </a:r>
            <a:r>
              <a:rPr lang="el-GR" sz="2400" dirty="0">
                <a:solidFill>
                  <a:schemeClr val="tx2">
                    <a:lumMod val="95000"/>
                    <a:lumOff val="5000"/>
                  </a:schemeClr>
                </a:solidFill>
                <a:latin typeface="Arial" panose="020B0604020202020204" pitchFamily="34" charset="0"/>
                <a:cs typeface="Arial" panose="020B0604020202020204" pitchFamily="34" charset="0"/>
              </a:rPr>
              <a:t> αλλά </a:t>
            </a:r>
            <a:r>
              <a:rPr lang="el-GR" sz="2400" dirty="0">
                <a:solidFill>
                  <a:srgbClr val="FF0000"/>
                </a:solidFill>
                <a:latin typeface="Arial" panose="020B0604020202020204" pitchFamily="34" charset="0"/>
                <a:cs typeface="Arial" panose="020B0604020202020204" pitchFamily="34" charset="0"/>
              </a:rPr>
              <a:t>όχι</a:t>
            </a:r>
            <a:r>
              <a:rPr lang="el-GR" sz="2400" dirty="0">
                <a:solidFill>
                  <a:schemeClr val="tx2">
                    <a:lumMod val="95000"/>
                    <a:lumOff val="5000"/>
                  </a:schemeClr>
                </a:solidFill>
                <a:latin typeface="Arial" panose="020B0604020202020204" pitchFamily="34" charset="0"/>
                <a:cs typeface="Arial" panose="020B0604020202020204" pitchFamily="34" charset="0"/>
              </a:rPr>
              <a:t> πίνω το πικρό </a:t>
            </a:r>
            <a:r>
              <a:rPr lang="el-GR" sz="2400" b="1" dirty="0">
                <a:solidFill>
                  <a:schemeClr val="tx2">
                    <a:lumMod val="95000"/>
                    <a:lumOff val="5000"/>
                  </a:schemeClr>
                </a:solidFill>
                <a:latin typeface="Arial" panose="020B0604020202020204" pitchFamily="34" charset="0"/>
                <a:cs typeface="Arial" panose="020B0604020202020204" pitchFamily="34" charset="0"/>
              </a:rPr>
              <a:t>φλιτζάνι</a:t>
            </a:r>
          </a:p>
          <a:p>
            <a:pPr marL="0" indent="0">
              <a:lnSpc>
                <a:spcPct val="150000"/>
              </a:lnSpc>
              <a:buNone/>
            </a:pPr>
            <a:endParaRPr lang="el-GR" sz="24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930501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485900"/>
            <a:ext cx="9982200" cy="5143500"/>
          </a:xfrm>
        </p:spPr>
        <p:txBody>
          <a:bodyPr>
            <a:noAutofit/>
          </a:bodyPr>
          <a:lstStyle/>
          <a:p>
            <a:pPr>
              <a:lnSpc>
                <a:spcPct val="150000"/>
              </a:lnSpc>
              <a:buFont typeface="Wingdings" panose="05000000000000000000" pitchFamily="2" charset="2"/>
              <a:buChar char="Ø"/>
            </a:pPr>
            <a:r>
              <a:rPr lang="el-GR" sz="2400" b="1" dirty="0">
                <a:solidFill>
                  <a:schemeClr val="tx2">
                    <a:lumMod val="95000"/>
                    <a:lumOff val="5000"/>
                  </a:schemeClr>
                </a:solidFill>
                <a:latin typeface="Arial" panose="020B0604020202020204" pitchFamily="34" charset="0"/>
                <a:cs typeface="Arial" panose="020B0604020202020204" pitchFamily="34" charset="0"/>
              </a:rPr>
              <a:t>Μορφολογικές ιδιότητες</a:t>
            </a:r>
          </a:p>
          <a:p>
            <a:pPr marL="0" indent="0">
              <a:lnSpc>
                <a:spcPct val="150000"/>
              </a:lnSpc>
              <a:buNone/>
            </a:pPr>
            <a:r>
              <a:rPr lang="el-GR" sz="2400" dirty="0">
                <a:solidFill>
                  <a:schemeClr val="tx2">
                    <a:lumMod val="95000"/>
                    <a:lumOff val="5000"/>
                  </a:schemeClr>
                </a:solidFill>
                <a:latin typeface="Arial" panose="020B0604020202020204" pitchFamily="34" charset="0"/>
                <a:cs typeface="Arial" panose="020B0604020202020204" pitchFamily="34" charset="0"/>
              </a:rPr>
              <a:t>π.χ.</a:t>
            </a:r>
          </a:p>
          <a:p>
            <a:pPr marL="0" indent="0">
              <a:lnSpc>
                <a:spcPct val="150000"/>
              </a:lnSpc>
              <a:buNone/>
            </a:pPr>
            <a:r>
              <a:rPr lang="el-GR" sz="2400" b="1" i="1" dirty="0">
                <a:solidFill>
                  <a:schemeClr val="tx2">
                    <a:lumMod val="95000"/>
                    <a:lumOff val="5000"/>
                  </a:schemeClr>
                </a:solidFill>
                <a:latin typeface="Arial" panose="020B0604020202020204" pitchFamily="34" charset="0"/>
                <a:cs typeface="Arial" panose="020B0604020202020204" pitchFamily="34" charset="0"/>
              </a:rPr>
              <a:t>πίνω το πικρό ποτήρι </a:t>
            </a:r>
            <a:r>
              <a:rPr lang="el-GR" sz="2400" dirty="0">
                <a:solidFill>
                  <a:schemeClr val="tx2">
                    <a:lumMod val="95000"/>
                    <a:lumOff val="5000"/>
                  </a:schemeClr>
                </a:solidFill>
                <a:latin typeface="Arial" panose="020B0604020202020204" pitchFamily="34" charset="0"/>
                <a:cs typeface="Arial" panose="020B0604020202020204" pitchFamily="34" charset="0"/>
              </a:rPr>
              <a:t>αλλά </a:t>
            </a:r>
            <a:r>
              <a:rPr lang="el-GR" sz="2400" dirty="0">
                <a:solidFill>
                  <a:srgbClr val="FF0000"/>
                </a:solidFill>
                <a:latin typeface="Arial" panose="020B0604020202020204" pitchFamily="34" charset="0"/>
                <a:cs typeface="Arial" panose="020B0604020202020204" pitchFamily="34" charset="0"/>
              </a:rPr>
              <a:t>όχι</a:t>
            </a:r>
            <a:r>
              <a:rPr lang="el-GR" sz="2400" dirty="0">
                <a:solidFill>
                  <a:schemeClr val="tx2">
                    <a:lumMod val="95000"/>
                    <a:lumOff val="5000"/>
                  </a:schemeClr>
                </a:solidFill>
                <a:latin typeface="Arial" panose="020B0604020202020204" pitchFamily="34" charset="0"/>
                <a:cs typeface="Arial" panose="020B0604020202020204" pitchFamily="34" charset="0"/>
              </a:rPr>
              <a:t> </a:t>
            </a:r>
            <a:r>
              <a:rPr lang="el-GR" sz="2400" i="1" dirty="0">
                <a:solidFill>
                  <a:schemeClr val="tx2">
                    <a:lumMod val="95000"/>
                    <a:lumOff val="5000"/>
                  </a:schemeClr>
                </a:solidFill>
                <a:latin typeface="Arial" panose="020B0604020202020204" pitchFamily="34" charset="0"/>
                <a:cs typeface="Arial" panose="020B0604020202020204" pitchFamily="34" charset="0"/>
              </a:rPr>
              <a:t>πίνω τα πικρά </a:t>
            </a:r>
            <a:r>
              <a:rPr lang="el-GR" sz="2400" b="1" i="1" dirty="0">
                <a:solidFill>
                  <a:schemeClr val="tx2">
                    <a:lumMod val="95000"/>
                    <a:lumOff val="5000"/>
                  </a:schemeClr>
                </a:solidFill>
                <a:latin typeface="Arial" panose="020B0604020202020204" pitchFamily="34" charset="0"/>
                <a:cs typeface="Arial" panose="020B0604020202020204" pitchFamily="34" charset="0"/>
              </a:rPr>
              <a:t>ποτήρια</a:t>
            </a:r>
          </a:p>
          <a:p>
            <a:pPr>
              <a:lnSpc>
                <a:spcPct val="150000"/>
              </a:lnSpc>
              <a:buFont typeface="Wingdings" panose="05000000000000000000" pitchFamily="2" charset="2"/>
              <a:buChar char="Ø"/>
            </a:pPr>
            <a:r>
              <a:rPr lang="el-GR" sz="2400" b="1" dirty="0">
                <a:solidFill>
                  <a:schemeClr val="tx2">
                    <a:lumMod val="95000"/>
                    <a:lumOff val="5000"/>
                  </a:schemeClr>
                </a:solidFill>
                <a:latin typeface="Arial" panose="020B0604020202020204" pitchFamily="34" charset="0"/>
                <a:cs typeface="Arial" panose="020B0604020202020204" pitchFamily="34" charset="0"/>
              </a:rPr>
              <a:t>Συντακτικές ιδιότητες </a:t>
            </a:r>
          </a:p>
          <a:p>
            <a:pPr marL="0" indent="0">
              <a:lnSpc>
                <a:spcPct val="150000"/>
              </a:lnSpc>
              <a:buNone/>
            </a:pPr>
            <a:r>
              <a:rPr lang="el-GR" sz="2400" dirty="0">
                <a:solidFill>
                  <a:schemeClr val="tx2">
                    <a:lumMod val="95000"/>
                    <a:lumOff val="5000"/>
                  </a:schemeClr>
                </a:solidFill>
                <a:latin typeface="Arial" panose="020B0604020202020204" pitchFamily="34" charset="0"/>
                <a:cs typeface="Arial" panose="020B0604020202020204" pitchFamily="34" charset="0"/>
              </a:rPr>
              <a:t>π.χ.</a:t>
            </a:r>
          </a:p>
          <a:p>
            <a:pPr marL="0" indent="0">
              <a:lnSpc>
                <a:spcPct val="150000"/>
              </a:lnSpc>
              <a:buNone/>
            </a:pPr>
            <a:r>
              <a:rPr lang="el-GR" sz="2400" b="1" i="1" dirty="0">
                <a:solidFill>
                  <a:schemeClr val="tx2">
                    <a:lumMod val="95000"/>
                    <a:lumOff val="5000"/>
                  </a:schemeClr>
                </a:solidFill>
                <a:latin typeface="Arial" panose="020B0604020202020204" pitchFamily="34" charset="0"/>
                <a:cs typeface="Arial" panose="020B0604020202020204" pitchFamily="34" charset="0"/>
              </a:rPr>
              <a:t>παίρνω κεφάλια </a:t>
            </a:r>
            <a:r>
              <a:rPr lang="el-GR" sz="2400" dirty="0">
                <a:solidFill>
                  <a:schemeClr val="tx2">
                    <a:lumMod val="95000"/>
                    <a:lumOff val="5000"/>
                  </a:schemeClr>
                </a:solidFill>
                <a:latin typeface="Arial" panose="020B0604020202020204" pitchFamily="34" charset="0"/>
                <a:cs typeface="Arial" panose="020B0604020202020204" pitchFamily="34" charset="0"/>
              </a:rPr>
              <a:t>αλλά </a:t>
            </a:r>
            <a:r>
              <a:rPr lang="el-GR" sz="2400" dirty="0">
                <a:solidFill>
                  <a:srgbClr val="FF0000"/>
                </a:solidFill>
                <a:latin typeface="Arial" panose="020B0604020202020204" pitchFamily="34" charset="0"/>
                <a:cs typeface="Arial" panose="020B0604020202020204" pitchFamily="34" charset="0"/>
              </a:rPr>
              <a:t>όχι</a:t>
            </a:r>
            <a:r>
              <a:rPr lang="el-GR" sz="2400" dirty="0">
                <a:solidFill>
                  <a:schemeClr val="tx2">
                    <a:lumMod val="95000"/>
                    <a:lumOff val="5000"/>
                  </a:schemeClr>
                </a:solidFill>
                <a:latin typeface="Arial" panose="020B0604020202020204" pitchFamily="34" charset="0"/>
                <a:cs typeface="Arial" panose="020B0604020202020204" pitchFamily="34" charset="0"/>
              </a:rPr>
              <a:t> </a:t>
            </a:r>
            <a:r>
              <a:rPr lang="el-GR" sz="2400" b="1" i="1" dirty="0">
                <a:solidFill>
                  <a:schemeClr val="tx2">
                    <a:lumMod val="95000"/>
                    <a:lumOff val="5000"/>
                  </a:schemeClr>
                </a:solidFill>
                <a:latin typeface="Arial" panose="020B0604020202020204" pitchFamily="34" charset="0"/>
                <a:cs typeface="Arial" panose="020B0604020202020204" pitchFamily="34" charset="0"/>
              </a:rPr>
              <a:t>τα</a:t>
            </a:r>
            <a:r>
              <a:rPr lang="el-GR" sz="2400" i="1" dirty="0">
                <a:solidFill>
                  <a:schemeClr val="tx2">
                    <a:lumMod val="95000"/>
                    <a:lumOff val="5000"/>
                  </a:schemeClr>
                </a:solidFill>
                <a:latin typeface="Arial" panose="020B0604020202020204" pitchFamily="34" charset="0"/>
                <a:cs typeface="Arial" panose="020B0604020202020204" pitchFamily="34" charset="0"/>
              </a:rPr>
              <a:t> κεφάλια παίρνω </a:t>
            </a:r>
          </a:p>
          <a:p>
            <a:pPr>
              <a:lnSpc>
                <a:spcPct val="150000"/>
              </a:lnSpc>
              <a:buFont typeface="Wingdings" panose="05000000000000000000" pitchFamily="2" charset="2"/>
              <a:buChar char="Ø"/>
            </a:pPr>
            <a:endParaRPr lang="el-GR" sz="2400" dirty="0">
              <a:solidFill>
                <a:schemeClr val="tx2">
                  <a:lumMod val="95000"/>
                  <a:lumOff val="5000"/>
                </a:schemeClr>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Ø"/>
            </a:pPr>
            <a:endParaRPr lang="el-GR" sz="24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7757468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	Το λεξικό </a:t>
            </a:r>
            <a:r>
              <a:rPr lang="en-US" sz="4800" b="1" dirty="0" err="1">
                <a:solidFill>
                  <a:schemeClr val="tx2">
                    <a:lumMod val="95000"/>
                    <a:lumOff val="5000"/>
                  </a:schemeClr>
                </a:solidFill>
                <a:latin typeface="Arial" panose="020B0604020202020204" pitchFamily="34" charset="0"/>
                <a:cs typeface="Arial" panose="020B0604020202020204" pitchFamily="34" charset="0"/>
              </a:rPr>
              <a:t>DuELME</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p:txBody>
          <a:bodyPr rtlCol="0">
            <a:normAutofit fontScale="70000" lnSpcReduction="20000"/>
          </a:bodyPr>
          <a:lstStyle/>
          <a:p>
            <a:pPr>
              <a:lnSpc>
                <a:spcPct val="150000"/>
              </a:lnSpc>
            </a:pPr>
            <a:r>
              <a:rPr lang="el-GR" sz="3600" dirty="0">
                <a:solidFill>
                  <a:schemeClr val="tx2">
                    <a:lumMod val="95000"/>
                    <a:lumOff val="5000"/>
                  </a:schemeClr>
                </a:solidFill>
                <a:latin typeface="Arial" panose="020B0604020202020204" pitchFamily="34" charset="0"/>
                <a:cs typeface="Arial" panose="020B0604020202020204" pitchFamily="34" charset="0"/>
              </a:rPr>
              <a:t>Αποτέλεσμα του πρότζεκτ </a:t>
            </a:r>
            <a:r>
              <a:rPr lang="en-US" sz="3600" b="1" dirty="0">
                <a:solidFill>
                  <a:schemeClr val="tx2">
                    <a:lumMod val="95000"/>
                    <a:lumOff val="5000"/>
                  </a:schemeClr>
                </a:solidFill>
                <a:latin typeface="Arial" panose="020B0604020202020204" pitchFamily="34" charset="0"/>
                <a:cs typeface="Arial" panose="020B0604020202020204" pitchFamily="34" charset="0"/>
              </a:rPr>
              <a:t>Identification and Representation of Multiword Expressions (IRME)</a:t>
            </a:r>
            <a:r>
              <a:rPr lang="en-US" sz="3600" dirty="0">
                <a:solidFill>
                  <a:schemeClr val="tx2">
                    <a:lumMod val="95000"/>
                    <a:lumOff val="5000"/>
                  </a:schemeClr>
                </a:solidFill>
                <a:latin typeface="Arial" panose="020B0604020202020204" pitchFamily="34" charset="0"/>
                <a:cs typeface="Arial" panose="020B0604020202020204" pitchFamily="34" charset="0"/>
              </a:rPr>
              <a:t> (</a:t>
            </a:r>
            <a:r>
              <a:rPr lang="el-GR" sz="3600" dirty="0">
                <a:solidFill>
                  <a:schemeClr val="tx2">
                    <a:lumMod val="95000"/>
                    <a:lumOff val="5000"/>
                  </a:schemeClr>
                </a:solidFill>
                <a:latin typeface="Arial" panose="020B0604020202020204" pitchFamily="34" charset="0"/>
                <a:cs typeface="Arial" panose="020B0604020202020204" pitchFamily="34" charset="0"/>
              </a:rPr>
              <a:t>Ταυτοποίηση και Αναπαράσταση ΠΛΕ)</a:t>
            </a:r>
          </a:p>
          <a:p>
            <a:pPr>
              <a:lnSpc>
                <a:spcPct val="150000"/>
              </a:lnSpc>
            </a:pPr>
            <a:r>
              <a:rPr lang="el-GR" sz="3600" dirty="0">
                <a:solidFill>
                  <a:schemeClr val="tx2">
                    <a:lumMod val="95000"/>
                    <a:lumOff val="5000"/>
                  </a:schemeClr>
                </a:solidFill>
                <a:latin typeface="Arial" panose="020B0604020202020204" pitchFamily="34" charset="0"/>
                <a:cs typeface="Arial" panose="020B0604020202020204" pitchFamily="34" charset="0"/>
              </a:rPr>
              <a:t>Περιέχει λεξικές περιγραφές πάνω </a:t>
            </a:r>
            <a:r>
              <a:rPr lang="el-GR" sz="3600" b="1" dirty="0">
                <a:solidFill>
                  <a:schemeClr val="tx2">
                    <a:lumMod val="95000"/>
                    <a:lumOff val="5000"/>
                  </a:schemeClr>
                </a:solidFill>
                <a:latin typeface="Arial" panose="020B0604020202020204" pitchFamily="34" charset="0"/>
                <a:cs typeface="Arial" panose="020B0604020202020204" pitchFamily="34" charset="0"/>
              </a:rPr>
              <a:t>από 5.000 ολλανδικών πολυλεκτικών </a:t>
            </a:r>
            <a:r>
              <a:rPr lang="el-GR" sz="3600" dirty="0">
                <a:solidFill>
                  <a:schemeClr val="tx2">
                    <a:lumMod val="95000"/>
                    <a:lumOff val="5000"/>
                  </a:schemeClr>
                </a:solidFill>
                <a:latin typeface="Arial" panose="020B0604020202020204" pitchFamily="34" charset="0"/>
                <a:cs typeface="Arial" panose="020B0604020202020204" pitchFamily="34" charset="0"/>
              </a:rPr>
              <a:t>εκφράσεων (</a:t>
            </a:r>
            <a:r>
              <a:rPr lang="el-GR" sz="3600" dirty="0" err="1">
                <a:solidFill>
                  <a:schemeClr val="tx2">
                    <a:lumMod val="95000"/>
                    <a:lumOff val="5000"/>
                  </a:schemeClr>
                </a:solidFill>
                <a:latin typeface="Arial" panose="020B0604020202020204" pitchFamily="34" charset="0"/>
                <a:cs typeface="Arial" panose="020B0604020202020204" pitchFamily="34" charset="0"/>
              </a:rPr>
              <a:t>MWEs</a:t>
            </a:r>
            <a:r>
              <a:rPr lang="el-GR" sz="3600" dirty="0">
                <a:solidFill>
                  <a:schemeClr val="tx2">
                    <a:lumMod val="95000"/>
                    <a:lumOff val="5000"/>
                  </a:schemeClr>
                </a:solidFill>
                <a:latin typeface="Arial" panose="020B0604020202020204" pitchFamily="34" charset="0"/>
                <a:cs typeface="Arial" panose="020B0604020202020204" pitchFamily="34" charset="0"/>
              </a:rPr>
              <a:t>)</a:t>
            </a:r>
          </a:p>
          <a:p>
            <a:pPr>
              <a:lnSpc>
                <a:spcPct val="150000"/>
              </a:lnSpc>
            </a:pPr>
            <a:r>
              <a:rPr lang="el-GR" sz="3600" dirty="0">
                <a:solidFill>
                  <a:schemeClr val="tx2">
                    <a:lumMod val="95000"/>
                    <a:lumOff val="5000"/>
                  </a:schemeClr>
                </a:solidFill>
                <a:latin typeface="Arial" panose="020B0604020202020204" pitchFamily="34" charset="0"/>
                <a:cs typeface="Arial" panose="020B0604020202020204" pitchFamily="34" charset="0"/>
              </a:rPr>
              <a:t>Προορίζεται κυρίως για χρήση σε διάφορα ολλανδικά συστήματα </a:t>
            </a:r>
            <a:r>
              <a:rPr lang="el-GR" sz="3600" b="1" dirty="0">
                <a:solidFill>
                  <a:schemeClr val="tx2">
                    <a:lumMod val="95000"/>
                    <a:lumOff val="5000"/>
                  </a:schemeClr>
                </a:solidFill>
                <a:latin typeface="Arial" panose="020B0604020202020204" pitchFamily="34" charset="0"/>
                <a:cs typeface="Arial" panose="020B0604020202020204" pitchFamily="34" charset="0"/>
              </a:rPr>
              <a:t>Επεξεργασίας Φυσικής Γλώσσας</a:t>
            </a:r>
            <a:r>
              <a:rPr lang="el-GR" sz="3600" dirty="0">
                <a:solidFill>
                  <a:schemeClr val="tx2">
                    <a:lumMod val="95000"/>
                    <a:lumOff val="5000"/>
                  </a:schemeClr>
                </a:solidFill>
                <a:latin typeface="Arial" panose="020B0604020202020204" pitchFamily="34" charset="0"/>
                <a:cs typeface="Arial" panose="020B0604020202020204" pitchFamily="34" charset="0"/>
              </a:rPr>
              <a:t> (</a:t>
            </a:r>
            <a:r>
              <a:rPr lang="el-GR" sz="3600" dirty="0" err="1">
                <a:solidFill>
                  <a:schemeClr val="tx2">
                    <a:lumMod val="95000"/>
                    <a:lumOff val="5000"/>
                  </a:schemeClr>
                </a:solidFill>
                <a:latin typeface="Arial" panose="020B0604020202020204" pitchFamily="34" charset="0"/>
                <a:cs typeface="Arial" panose="020B0604020202020204" pitchFamily="34" charset="0"/>
              </a:rPr>
              <a:t>Natural</a:t>
            </a:r>
            <a:r>
              <a:rPr lang="el-GR" sz="3600" dirty="0">
                <a:solidFill>
                  <a:schemeClr val="tx2">
                    <a:lumMod val="95000"/>
                    <a:lumOff val="5000"/>
                  </a:schemeClr>
                </a:solidFill>
                <a:latin typeface="Arial" panose="020B0604020202020204" pitchFamily="34" charset="0"/>
                <a:cs typeface="Arial" panose="020B0604020202020204" pitchFamily="34" charset="0"/>
              </a:rPr>
              <a:t> </a:t>
            </a:r>
            <a:r>
              <a:rPr lang="el-GR" sz="3600" dirty="0" err="1">
                <a:solidFill>
                  <a:schemeClr val="tx2">
                    <a:lumMod val="95000"/>
                    <a:lumOff val="5000"/>
                  </a:schemeClr>
                </a:solidFill>
                <a:latin typeface="Arial" panose="020B0604020202020204" pitchFamily="34" charset="0"/>
                <a:cs typeface="Arial" panose="020B0604020202020204" pitchFamily="34" charset="0"/>
              </a:rPr>
              <a:t>Language</a:t>
            </a:r>
            <a:r>
              <a:rPr lang="el-GR" sz="3600" dirty="0">
                <a:solidFill>
                  <a:schemeClr val="tx2">
                    <a:lumMod val="95000"/>
                    <a:lumOff val="5000"/>
                  </a:schemeClr>
                </a:solidFill>
                <a:latin typeface="Arial" panose="020B0604020202020204" pitchFamily="34" charset="0"/>
                <a:cs typeface="Arial" panose="020B0604020202020204" pitchFamily="34" charset="0"/>
              </a:rPr>
              <a:t> </a:t>
            </a:r>
            <a:r>
              <a:rPr lang="el-GR" sz="3600" dirty="0" err="1">
                <a:solidFill>
                  <a:schemeClr val="tx2">
                    <a:lumMod val="95000"/>
                    <a:lumOff val="5000"/>
                  </a:schemeClr>
                </a:solidFill>
                <a:latin typeface="Arial" panose="020B0604020202020204" pitchFamily="34" charset="0"/>
                <a:cs typeface="Arial" panose="020B0604020202020204" pitchFamily="34" charset="0"/>
              </a:rPr>
              <a:t>Processing</a:t>
            </a:r>
            <a:r>
              <a:rPr lang="el-GR" sz="3600" dirty="0">
                <a:solidFill>
                  <a:schemeClr val="tx2">
                    <a:lumMod val="95000"/>
                    <a:lumOff val="5000"/>
                  </a:schemeClr>
                </a:solidFill>
                <a:latin typeface="Arial" panose="020B0604020202020204" pitchFamily="34" charset="0"/>
                <a:cs typeface="Arial" panose="020B0604020202020204" pitchFamily="34" charset="0"/>
              </a:rPr>
              <a:t> - NLP)</a:t>
            </a:r>
            <a:endParaRPr lang="el-GR"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40059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485900"/>
            <a:ext cx="9982200" cy="5143500"/>
          </a:xfrm>
        </p:spPr>
        <p:txBody>
          <a:bodyPr>
            <a:noAutofit/>
          </a:bodyPr>
          <a:lstStyle/>
          <a:p>
            <a:pPr>
              <a:lnSpc>
                <a:spcPct val="150000"/>
              </a:lnSpc>
              <a:buFont typeface="Wingdings" panose="05000000000000000000" pitchFamily="2" charset="2"/>
              <a:buChar char="Ø"/>
            </a:pPr>
            <a:r>
              <a:rPr lang="el-GR" sz="2400" b="1" dirty="0">
                <a:solidFill>
                  <a:schemeClr val="tx2">
                    <a:lumMod val="95000"/>
                    <a:lumOff val="5000"/>
                  </a:schemeClr>
                </a:solidFill>
                <a:latin typeface="Arial" panose="020B0604020202020204" pitchFamily="34" charset="0"/>
                <a:cs typeface="Arial" panose="020B0604020202020204" pitchFamily="34" charset="0"/>
              </a:rPr>
              <a:t>Σημασιολογικές ιδιότητες</a:t>
            </a:r>
            <a:r>
              <a:rPr lang="el-GR" sz="2400" dirty="0">
                <a:solidFill>
                  <a:schemeClr val="tx2">
                    <a:lumMod val="95000"/>
                    <a:lumOff val="5000"/>
                  </a:schemeClr>
                </a:solidFill>
                <a:latin typeface="Arial" panose="020B0604020202020204" pitchFamily="34" charset="0"/>
                <a:cs typeface="Arial" panose="020B0604020202020204" pitchFamily="34" charset="0"/>
              </a:rPr>
              <a:t>:</a:t>
            </a:r>
          </a:p>
          <a:p>
            <a:pPr marL="0" indent="0">
              <a:lnSpc>
                <a:spcPct val="150000"/>
              </a:lnSpc>
              <a:buNone/>
            </a:pPr>
            <a:r>
              <a:rPr lang="el-GR" sz="2400" dirty="0">
                <a:solidFill>
                  <a:schemeClr val="tx2">
                    <a:lumMod val="95000"/>
                    <a:lumOff val="5000"/>
                  </a:schemeClr>
                </a:solidFill>
                <a:latin typeface="Arial" panose="020B0604020202020204" pitchFamily="34" charset="0"/>
                <a:cs typeface="Arial" panose="020B0604020202020204" pitchFamily="34" charset="0"/>
              </a:rPr>
              <a:t>η σημασία της έκφρασης </a:t>
            </a:r>
            <a:r>
              <a:rPr lang="el-GR" sz="2400" b="1" dirty="0">
                <a:solidFill>
                  <a:schemeClr val="tx2">
                    <a:lumMod val="95000"/>
                    <a:lumOff val="5000"/>
                  </a:schemeClr>
                </a:solidFill>
                <a:latin typeface="Arial" panose="020B0604020202020204" pitchFamily="34" charset="0"/>
                <a:cs typeface="Arial" panose="020B0604020202020204" pitchFamily="34" charset="0"/>
              </a:rPr>
              <a:t>δεν</a:t>
            </a:r>
            <a:r>
              <a:rPr lang="el-GR" sz="2400" dirty="0">
                <a:solidFill>
                  <a:schemeClr val="tx2">
                    <a:lumMod val="95000"/>
                    <a:lumOff val="5000"/>
                  </a:schemeClr>
                </a:solidFill>
                <a:latin typeface="Arial" panose="020B0604020202020204" pitchFamily="34" charset="0"/>
                <a:cs typeface="Arial" panose="020B0604020202020204" pitchFamily="34" charset="0"/>
              </a:rPr>
              <a:t> μπορεί να συναχθεί από τη σημασία των επιμέρους συστατικών της</a:t>
            </a:r>
          </a:p>
          <a:p>
            <a:pPr marL="0" indent="0">
              <a:lnSpc>
                <a:spcPct val="150000"/>
              </a:lnSpc>
              <a:buNone/>
            </a:pPr>
            <a:r>
              <a:rPr lang="el-GR" sz="2400" dirty="0">
                <a:solidFill>
                  <a:schemeClr val="tx2">
                    <a:lumMod val="95000"/>
                    <a:lumOff val="5000"/>
                  </a:schemeClr>
                </a:solidFill>
                <a:latin typeface="Arial" panose="020B0604020202020204" pitchFamily="34" charset="0"/>
                <a:cs typeface="Arial" panose="020B0604020202020204" pitchFamily="34" charset="0"/>
              </a:rPr>
              <a:t>π.χ.</a:t>
            </a:r>
          </a:p>
          <a:p>
            <a:pPr marL="0" indent="0">
              <a:lnSpc>
                <a:spcPct val="150000"/>
              </a:lnSpc>
              <a:buNone/>
            </a:pPr>
            <a:r>
              <a:rPr lang="el-GR" sz="2400" b="1" i="1" dirty="0">
                <a:solidFill>
                  <a:schemeClr val="tx2">
                    <a:lumMod val="95000"/>
                    <a:lumOff val="5000"/>
                  </a:schemeClr>
                </a:solidFill>
                <a:latin typeface="Arial" panose="020B0604020202020204" pitchFamily="34" charset="0"/>
                <a:cs typeface="Arial" panose="020B0604020202020204" pitchFamily="34" charset="0"/>
              </a:rPr>
              <a:t>μένω κάγκελο</a:t>
            </a:r>
          </a:p>
          <a:p>
            <a:pPr>
              <a:lnSpc>
                <a:spcPct val="150000"/>
              </a:lnSpc>
              <a:buFont typeface="Wingdings" panose="05000000000000000000" pitchFamily="2" charset="2"/>
              <a:buChar char="Ø"/>
            </a:pPr>
            <a:endParaRPr lang="el-GR" sz="24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7555374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965960"/>
            <a:ext cx="9982200" cy="4206240"/>
          </a:xfrm>
        </p:spPr>
        <p:txBody>
          <a:bodyPr>
            <a:noAutofit/>
          </a:bodyPr>
          <a:lstStyle/>
          <a:p>
            <a:pPr>
              <a:lnSpc>
                <a:spcPct val="150000"/>
              </a:lnSpc>
              <a:buFont typeface="Wingdings" panose="05000000000000000000" pitchFamily="2" charset="2"/>
              <a:buChar char="Ø"/>
            </a:pPr>
            <a:r>
              <a:rPr lang="el-GR" sz="2400" b="1" dirty="0">
                <a:solidFill>
                  <a:schemeClr val="tx2"/>
                </a:solidFill>
                <a:latin typeface="Arial" panose="020B0604020202020204" pitchFamily="34" charset="0"/>
                <a:cs typeface="Arial" panose="020B0604020202020204" pitchFamily="34" charset="0"/>
              </a:rPr>
              <a:t>Οι μορφολογικές, συντακτικές και σημασιολογικές </a:t>
            </a:r>
            <a:r>
              <a:rPr lang="el-GR" sz="2400" dirty="0">
                <a:solidFill>
                  <a:schemeClr val="tx2"/>
                </a:solidFill>
                <a:latin typeface="Arial" panose="020B0604020202020204" pitchFamily="34" charset="0"/>
                <a:cs typeface="Arial" panose="020B0604020202020204" pitchFamily="34" charset="0"/>
              </a:rPr>
              <a:t>ιδιότητες μιας έκφρασης μας δείχνουν αν ένας συνδυασμός είναι γνήσια ΠΛΕ</a:t>
            </a:r>
            <a:endParaRPr lang="el-GR" sz="2400" b="1" dirty="0">
              <a:solidFill>
                <a:schemeClr val="tx2"/>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Δεν αποφασίζουμε εάν ένας συνδυασμός είναι γνήσια ΠΛΕ </a:t>
            </a:r>
            <a:r>
              <a:rPr lang="el-GR" sz="2400" b="1" dirty="0">
                <a:solidFill>
                  <a:schemeClr val="tx2">
                    <a:lumMod val="95000"/>
                    <a:lumOff val="5000"/>
                  </a:schemeClr>
                </a:solidFill>
                <a:latin typeface="Arial" panose="020B0604020202020204" pitchFamily="34" charset="0"/>
                <a:cs typeface="Arial" panose="020B0604020202020204" pitchFamily="34" charset="0"/>
              </a:rPr>
              <a:t>μόνο με βάση </a:t>
            </a:r>
            <a:r>
              <a:rPr lang="el-GR" sz="2400" dirty="0">
                <a:solidFill>
                  <a:schemeClr val="tx2">
                    <a:lumMod val="95000"/>
                    <a:lumOff val="5000"/>
                  </a:schemeClr>
                </a:solidFill>
                <a:latin typeface="Arial" panose="020B0604020202020204" pitchFamily="34" charset="0"/>
                <a:cs typeface="Arial" panose="020B0604020202020204" pitchFamily="34" charset="0"/>
              </a:rPr>
              <a:t>τις </a:t>
            </a:r>
            <a:r>
              <a:rPr lang="el-GR" sz="2400" b="1" dirty="0">
                <a:solidFill>
                  <a:schemeClr val="tx2">
                    <a:lumMod val="95000"/>
                    <a:lumOff val="5000"/>
                  </a:schemeClr>
                </a:solidFill>
                <a:latin typeface="Arial" panose="020B0604020202020204" pitchFamily="34" charset="0"/>
                <a:cs typeface="Arial" panose="020B0604020202020204" pitchFamily="34" charset="0"/>
              </a:rPr>
              <a:t>λεξικές</a:t>
            </a:r>
            <a:r>
              <a:rPr lang="el-GR" sz="2400" dirty="0">
                <a:solidFill>
                  <a:schemeClr val="tx2">
                    <a:lumMod val="95000"/>
                    <a:lumOff val="5000"/>
                  </a:schemeClr>
                </a:solidFill>
                <a:latin typeface="Arial" panose="020B0604020202020204" pitchFamily="34" charset="0"/>
                <a:cs typeface="Arial" panose="020B0604020202020204" pitchFamily="34" charset="0"/>
              </a:rPr>
              <a:t> του </a:t>
            </a:r>
            <a:r>
              <a:rPr lang="el-GR" sz="2400" b="1" dirty="0">
                <a:solidFill>
                  <a:schemeClr val="tx2">
                    <a:lumMod val="95000"/>
                    <a:lumOff val="5000"/>
                  </a:schemeClr>
                </a:solidFill>
                <a:latin typeface="Arial" panose="020B0604020202020204" pitchFamily="34" charset="0"/>
                <a:cs typeface="Arial" panose="020B0604020202020204" pitchFamily="34" charset="0"/>
              </a:rPr>
              <a:t>ιδιότητες</a:t>
            </a:r>
          </a:p>
          <a:p>
            <a:pPr>
              <a:lnSpc>
                <a:spcPct val="150000"/>
              </a:lnSpc>
              <a:buFont typeface="Wingdings" panose="05000000000000000000" pitchFamily="2" charset="2"/>
              <a:buChar char="Ø"/>
            </a:pPr>
            <a:r>
              <a:rPr lang="el-GR" sz="2400" dirty="0">
                <a:solidFill>
                  <a:schemeClr val="tx2">
                    <a:lumMod val="95000"/>
                    <a:lumOff val="5000"/>
                  </a:schemeClr>
                </a:solidFill>
                <a:latin typeface="Arial" panose="020B0604020202020204" pitchFamily="34" charset="0"/>
                <a:cs typeface="Arial" panose="020B0604020202020204" pitchFamily="34" charset="0"/>
              </a:rPr>
              <a:t>Ο συνδυασμός είναι </a:t>
            </a:r>
            <a:r>
              <a:rPr lang="el-GR" sz="2400" b="1" dirty="0">
                <a:solidFill>
                  <a:schemeClr val="tx2"/>
                </a:solidFill>
                <a:latin typeface="Arial" panose="020B0604020202020204" pitchFamily="34" charset="0"/>
                <a:cs typeface="Arial" panose="020B0604020202020204" pitchFamily="34" charset="0"/>
              </a:rPr>
              <a:t>απρόβλεπτος</a:t>
            </a:r>
            <a:r>
              <a:rPr lang="el-GR" sz="2400" dirty="0">
                <a:solidFill>
                  <a:schemeClr val="tx2">
                    <a:lumMod val="95000"/>
                    <a:lumOff val="5000"/>
                  </a:schemeClr>
                </a:solidFill>
                <a:latin typeface="Arial" panose="020B0604020202020204" pitchFamily="34" charset="0"/>
                <a:cs typeface="Arial" panose="020B0604020202020204" pitchFamily="34" charset="0"/>
              </a:rPr>
              <a:t> και δεν μπορεί να υπάρξει αντικατάσταση από το συνώνυμό του</a:t>
            </a:r>
          </a:p>
          <a:p>
            <a:pPr>
              <a:lnSpc>
                <a:spcPct val="150000"/>
              </a:lnSpc>
              <a:buFont typeface="Wingdings" panose="05000000000000000000" pitchFamily="2" charset="2"/>
              <a:buChar char="Ø"/>
            </a:pPr>
            <a:endParaRPr lang="el-GR" sz="24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178888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graphicFrame>
        <p:nvGraphicFramePr>
          <p:cNvPr id="2" name="Θέση περιεχομένου 1">
            <a:extLst>
              <a:ext uri="{FF2B5EF4-FFF2-40B4-BE49-F238E27FC236}">
                <a16:creationId xmlns:a16="http://schemas.microsoft.com/office/drawing/2014/main" xmlns="" id="{46EBD6BD-71E9-40BA-900C-407A52AA0514}"/>
              </a:ext>
            </a:extLst>
          </p:cNvPr>
          <p:cNvGraphicFramePr>
            <a:graphicFrameLocks noGrp="1"/>
          </p:cNvGraphicFramePr>
          <p:nvPr>
            <p:ph idx="1"/>
            <p:extLst>
              <p:ext uri="{D42A27DB-BD31-4B8C-83A1-F6EECF244321}">
                <p14:modId xmlns:p14="http://schemas.microsoft.com/office/powerpoint/2010/main" xmlns="" val="3342387910"/>
              </p:ext>
            </p:extLst>
          </p:nvPr>
        </p:nvGraphicFramePr>
        <p:xfrm>
          <a:off x="1104900" y="1965960"/>
          <a:ext cx="10351770" cy="3520440"/>
        </p:xfrm>
        <a:graphic>
          <a:graphicData uri="http://schemas.openxmlformats.org/drawingml/2006/table">
            <a:tbl>
              <a:tblPr firstRow="1" bandRow="1">
                <a:tableStyleId>{5C22544A-7EE6-4342-B048-85BDC9FD1C3A}</a:tableStyleId>
              </a:tblPr>
              <a:tblGrid>
                <a:gridCol w="3741420">
                  <a:extLst>
                    <a:ext uri="{9D8B030D-6E8A-4147-A177-3AD203B41FA5}">
                      <a16:colId xmlns:a16="http://schemas.microsoft.com/office/drawing/2014/main" xmlns="" val="553076031"/>
                    </a:ext>
                  </a:extLst>
                </a:gridCol>
                <a:gridCol w="3131820">
                  <a:extLst>
                    <a:ext uri="{9D8B030D-6E8A-4147-A177-3AD203B41FA5}">
                      <a16:colId xmlns:a16="http://schemas.microsoft.com/office/drawing/2014/main" xmlns="" val="3431700334"/>
                    </a:ext>
                  </a:extLst>
                </a:gridCol>
                <a:gridCol w="3478530">
                  <a:extLst>
                    <a:ext uri="{9D8B030D-6E8A-4147-A177-3AD203B41FA5}">
                      <a16:colId xmlns:a16="http://schemas.microsoft.com/office/drawing/2014/main" xmlns="" val="3753064035"/>
                    </a:ext>
                  </a:extLst>
                </a:gridCol>
              </a:tblGrid>
              <a:tr h="685800">
                <a:tc>
                  <a:txBody>
                    <a:bodyPr/>
                    <a:lstStyle/>
                    <a:p>
                      <a:r>
                        <a:rPr lang="el-GR" sz="2800" i="0" dirty="0">
                          <a:solidFill>
                            <a:schemeClr val="tx2"/>
                          </a:solidFill>
                          <a:latin typeface="Arial" panose="020B0604020202020204" pitchFamily="34" charset="0"/>
                          <a:cs typeface="Arial" panose="020B0604020202020204" pitchFamily="34" charset="0"/>
                        </a:rPr>
                        <a:t>π.χ.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800" i="1">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800" i="1">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050087558"/>
                  </a:ext>
                </a:extLst>
              </a:tr>
              <a:tr h="746760">
                <a:tc>
                  <a:txBody>
                    <a:bodyPr/>
                    <a:lstStyle/>
                    <a:p>
                      <a:r>
                        <a:rPr lang="el-GR" sz="2800" b="1" i="1" dirty="0">
                          <a:solidFill>
                            <a:schemeClr val="tx2"/>
                          </a:solidFill>
                          <a:latin typeface="Arial" panose="020B0604020202020204" pitchFamily="34" charset="0"/>
                          <a:cs typeface="Arial" panose="020B0604020202020204" pitchFamily="34" charset="0"/>
                        </a:rPr>
                        <a:t>καταπίνω</a:t>
                      </a:r>
                      <a:r>
                        <a:rPr lang="el-GR" sz="2800" i="1" dirty="0">
                          <a:solidFill>
                            <a:schemeClr val="tx2"/>
                          </a:solidFill>
                          <a:latin typeface="Arial" panose="020B0604020202020204" pitchFamily="34" charset="0"/>
                          <a:cs typeface="Arial" panose="020B0604020202020204" pitchFamily="34" charset="0"/>
                        </a:rPr>
                        <a:t> την προσβολή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2800" b="1" i="1" dirty="0">
                          <a:solidFill>
                            <a:schemeClr val="tx2"/>
                          </a:solidFill>
                          <a:latin typeface="Arial" panose="020B0604020202020204" pitchFamily="34" charset="0"/>
                          <a:cs typeface="Arial" panose="020B0604020202020204" pitchFamily="34" charset="0"/>
                        </a:rPr>
                        <a:t>είδα </a:t>
                      </a:r>
                      <a:r>
                        <a:rPr lang="el-GR" sz="2800" i="1" dirty="0">
                          <a:solidFill>
                            <a:schemeClr val="tx2"/>
                          </a:solidFill>
                          <a:latin typeface="Arial" panose="020B0604020202020204" pitchFamily="34" charset="0"/>
                          <a:cs typeface="Arial" panose="020B0604020202020204" pitchFamily="34" charset="0"/>
                        </a:rPr>
                        <a:t>κι έπαθα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2800" b="1" i="1" dirty="0">
                          <a:solidFill>
                            <a:schemeClr val="tx2"/>
                          </a:solidFill>
                          <a:latin typeface="Arial" panose="020B0604020202020204" pitchFamily="34" charset="0"/>
                          <a:cs typeface="Arial" panose="020B0604020202020204" pitchFamily="34" charset="0"/>
                        </a:rPr>
                        <a:t>μένω</a:t>
                      </a:r>
                      <a:r>
                        <a:rPr lang="el-GR" sz="2800" i="1" dirty="0">
                          <a:solidFill>
                            <a:schemeClr val="tx2"/>
                          </a:solidFill>
                          <a:latin typeface="Arial" panose="020B0604020202020204" pitchFamily="34" charset="0"/>
                          <a:cs typeface="Arial" panose="020B0604020202020204" pitchFamily="34" charset="0"/>
                        </a:rPr>
                        <a:t> στην ιστορία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57785534"/>
                  </a:ext>
                </a:extLst>
              </a:tr>
              <a:tr h="685800">
                <a:tc>
                  <a:txBody>
                    <a:bodyPr/>
                    <a:lstStyle/>
                    <a:p>
                      <a:r>
                        <a:rPr lang="el-GR" sz="2800" b="1" i="1" dirty="0">
                          <a:solidFill>
                            <a:schemeClr val="tx2"/>
                          </a:solidFill>
                          <a:latin typeface="Arial" panose="020B0604020202020204" pitchFamily="34" charset="0"/>
                          <a:cs typeface="Arial" panose="020B0604020202020204" pitchFamily="34" charset="0"/>
                        </a:rPr>
                        <a:t>καταπίνω</a:t>
                      </a:r>
                      <a:r>
                        <a:rPr lang="el-GR" sz="2800" i="1" dirty="0">
                          <a:solidFill>
                            <a:schemeClr val="tx2"/>
                          </a:solidFill>
                          <a:latin typeface="Arial" panose="020B0604020202020204" pitchFamily="34" charset="0"/>
                          <a:cs typeface="Arial" panose="020B0604020202020204" pitchFamily="34" charset="0"/>
                        </a:rPr>
                        <a:t> τη γλώσσα μου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2800" b="1" i="1" dirty="0">
                          <a:solidFill>
                            <a:schemeClr val="tx2"/>
                          </a:solidFill>
                          <a:latin typeface="Arial" panose="020B0604020202020204" pitchFamily="34" charset="0"/>
                          <a:cs typeface="Arial" panose="020B0604020202020204" pitchFamily="34" charset="0"/>
                        </a:rPr>
                        <a:t>*κοίταξα </a:t>
                      </a:r>
                      <a:r>
                        <a:rPr lang="el-GR" sz="2800" i="1" dirty="0">
                          <a:solidFill>
                            <a:schemeClr val="tx2"/>
                          </a:solidFill>
                          <a:latin typeface="Arial" panose="020B0604020202020204" pitchFamily="34" charset="0"/>
                          <a:cs typeface="Arial" panose="020B0604020202020204" pitchFamily="34" charset="0"/>
                        </a:rPr>
                        <a:t>κι έπαθα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2800" b="1" i="1" dirty="0">
                          <a:solidFill>
                            <a:schemeClr val="tx2"/>
                          </a:solidFill>
                          <a:latin typeface="Arial" panose="020B0604020202020204" pitchFamily="34" charset="0"/>
                          <a:cs typeface="Arial" panose="020B0604020202020204" pitchFamily="34" charset="0"/>
                        </a:rPr>
                        <a:t>*κατοικώ </a:t>
                      </a:r>
                      <a:r>
                        <a:rPr lang="el-GR" sz="2800" i="1" dirty="0">
                          <a:solidFill>
                            <a:schemeClr val="tx2"/>
                          </a:solidFill>
                          <a:latin typeface="Arial" panose="020B0604020202020204" pitchFamily="34" charset="0"/>
                          <a:cs typeface="Arial" panose="020B0604020202020204" pitchFamily="34" charset="0"/>
                        </a:rPr>
                        <a:t>στην ιστορία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031750765"/>
                  </a:ext>
                </a:extLst>
              </a:tr>
              <a:tr h="685800">
                <a:tc>
                  <a:txBody>
                    <a:bodyPr/>
                    <a:lstStyle/>
                    <a:p>
                      <a:r>
                        <a:rPr lang="el-GR" sz="2800" b="1" i="1" dirty="0">
                          <a:solidFill>
                            <a:schemeClr val="tx2"/>
                          </a:solidFill>
                          <a:latin typeface="Arial" panose="020B0604020202020204" pitchFamily="34" charset="0"/>
                          <a:cs typeface="Arial" panose="020B0604020202020204" pitchFamily="34" charset="0"/>
                        </a:rPr>
                        <a:t>καταπίνω</a:t>
                      </a:r>
                      <a:r>
                        <a:rPr lang="el-GR" sz="2800" i="1" dirty="0">
                          <a:solidFill>
                            <a:schemeClr val="tx2"/>
                          </a:solidFill>
                          <a:latin typeface="Arial" panose="020B0604020202020204" pitchFamily="34" charset="0"/>
                          <a:cs typeface="Arial" panose="020B0604020202020204" pitchFamily="34" charset="0"/>
                        </a:rPr>
                        <a:t> τα λόγια μου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8005055"/>
                  </a:ext>
                </a:extLst>
              </a:tr>
            </a:tbl>
          </a:graphicData>
        </a:graphic>
      </p:graphicFrame>
    </p:spTree>
    <p:extLst>
      <p:ext uri="{BB962C8B-B14F-4D97-AF65-F5344CB8AC3E}">
        <p14:creationId xmlns:p14="http://schemas.microsoft.com/office/powerpoint/2010/main" xmlns="" val="31934141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graphicFrame>
        <p:nvGraphicFramePr>
          <p:cNvPr id="2" name="Θέση περιεχομένου 1">
            <a:extLst>
              <a:ext uri="{FF2B5EF4-FFF2-40B4-BE49-F238E27FC236}">
                <a16:creationId xmlns:a16="http://schemas.microsoft.com/office/drawing/2014/main" xmlns="" id="{46EBD6BD-71E9-40BA-900C-407A52AA0514}"/>
              </a:ext>
            </a:extLst>
          </p:cNvPr>
          <p:cNvGraphicFramePr>
            <a:graphicFrameLocks noGrp="1"/>
          </p:cNvGraphicFramePr>
          <p:nvPr>
            <p:ph idx="1"/>
            <p:extLst>
              <p:ext uri="{D42A27DB-BD31-4B8C-83A1-F6EECF244321}">
                <p14:modId xmlns:p14="http://schemas.microsoft.com/office/powerpoint/2010/main" xmlns="" val="3795308058"/>
              </p:ext>
            </p:extLst>
          </p:nvPr>
        </p:nvGraphicFramePr>
        <p:xfrm>
          <a:off x="1104900" y="1965960"/>
          <a:ext cx="10351770" cy="4465320"/>
        </p:xfrm>
        <a:graphic>
          <a:graphicData uri="http://schemas.openxmlformats.org/drawingml/2006/table">
            <a:tbl>
              <a:tblPr firstRow="1" bandRow="1">
                <a:tableStyleId>{5C22544A-7EE6-4342-B048-85BDC9FD1C3A}</a:tableStyleId>
              </a:tblPr>
              <a:tblGrid>
                <a:gridCol w="3741420">
                  <a:extLst>
                    <a:ext uri="{9D8B030D-6E8A-4147-A177-3AD203B41FA5}">
                      <a16:colId xmlns:a16="http://schemas.microsoft.com/office/drawing/2014/main" xmlns="" val="553076031"/>
                    </a:ext>
                  </a:extLst>
                </a:gridCol>
                <a:gridCol w="3131820">
                  <a:extLst>
                    <a:ext uri="{9D8B030D-6E8A-4147-A177-3AD203B41FA5}">
                      <a16:colId xmlns:a16="http://schemas.microsoft.com/office/drawing/2014/main" xmlns="" val="3431700334"/>
                    </a:ext>
                  </a:extLst>
                </a:gridCol>
                <a:gridCol w="3478530">
                  <a:extLst>
                    <a:ext uri="{9D8B030D-6E8A-4147-A177-3AD203B41FA5}">
                      <a16:colId xmlns:a16="http://schemas.microsoft.com/office/drawing/2014/main" xmlns="" val="3753064035"/>
                    </a:ext>
                  </a:extLst>
                </a:gridCol>
              </a:tblGrid>
              <a:tr h="685800">
                <a:tc>
                  <a:txBody>
                    <a:bodyPr/>
                    <a:lstStyle/>
                    <a:p>
                      <a:r>
                        <a:rPr lang="el-GR" sz="2800" b="0" i="0" dirty="0">
                          <a:solidFill>
                            <a:schemeClr val="tx2"/>
                          </a:solidFill>
                          <a:latin typeface="Arial" panose="020B0604020202020204" pitchFamily="34" charset="0"/>
                          <a:cs typeface="Arial" panose="020B0604020202020204" pitchFamily="34" charset="0"/>
                        </a:rPr>
                        <a:t>π.χ.</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050087558"/>
                  </a:ext>
                </a:extLst>
              </a:tr>
              <a:tr h="487680">
                <a:tc>
                  <a:txBody>
                    <a:bodyPr/>
                    <a:lstStyle/>
                    <a:p>
                      <a:r>
                        <a:rPr lang="en-US" sz="2800" b="1" i="1" dirty="0">
                          <a:solidFill>
                            <a:schemeClr val="tx2"/>
                          </a:solidFill>
                          <a:latin typeface="Arial" panose="020B0604020202020204" pitchFamily="34" charset="0"/>
                          <a:cs typeface="Arial" panose="020B0604020202020204" pitchFamily="34" charset="0"/>
                        </a:rPr>
                        <a:t>de </a:t>
                      </a:r>
                      <a:r>
                        <a:rPr lang="en-US" sz="2800" b="0" i="1" dirty="0" err="1">
                          <a:solidFill>
                            <a:schemeClr val="tx2"/>
                          </a:solidFill>
                          <a:latin typeface="Arial" panose="020B0604020202020204" pitchFamily="34" charset="0"/>
                          <a:cs typeface="Arial" panose="020B0604020202020204" pitchFamily="34" charset="0"/>
                        </a:rPr>
                        <a:t>vrije</a:t>
                      </a:r>
                      <a:r>
                        <a:rPr lang="en-US" sz="2800" b="0" i="1" dirty="0">
                          <a:solidFill>
                            <a:schemeClr val="tx2"/>
                          </a:solidFill>
                          <a:latin typeface="Arial" panose="020B0604020202020204" pitchFamily="34" charset="0"/>
                          <a:cs typeface="Arial" panose="020B0604020202020204" pitchFamily="34" charset="0"/>
                        </a:rPr>
                        <a:t> </a:t>
                      </a:r>
                      <a:r>
                        <a:rPr lang="en-US" sz="2800" b="1" i="1" dirty="0">
                          <a:solidFill>
                            <a:schemeClr val="tx2"/>
                          </a:solidFill>
                          <a:latin typeface="Arial" panose="020B0604020202020204" pitchFamily="34" charset="0"/>
                          <a:cs typeface="Arial" panose="020B0604020202020204" pitchFamily="34" charset="0"/>
                        </a:rPr>
                        <a:t>hand </a:t>
                      </a:r>
                      <a:r>
                        <a:rPr lang="en-US" sz="2800" b="1" i="1" dirty="0" err="1">
                          <a:solidFill>
                            <a:schemeClr val="tx2"/>
                          </a:solidFill>
                          <a:latin typeface="Arial" panose="020B0604020202020204" pitchFamily="34" charset="0"/>
                          <a:cs typeface="Arial" panose="020B0604020202020204" pitchFamily="34" charset="0"/>
                        </a:rPr>
                        <a:t>hebben</a:t>
                      </a:r>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i="1" dirty="0">
                          <a:solidFill>
                            <a:schemeClr val="tx2"/>
                          </a:solidFill>
                          <a:latin typeface="Arial" panose="020B0604020202020204" pitchFamily="34" charset="0"/>
                          <a:cs typeface="Arial" panose="020B0604020202020204" pitchFamily="34" charset="0"/>
                        </a:rPr>
                        <a:t>the free hand have </a:t>
                      </a:r>
                      <a:endParaRPr lang="el-GR" sz="2800" b="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i="1" dirty="0">
                          <a:solidFill>
                            <a:schemeClr val="tx2"/>
                          </a:solidFill>
                          <a:latin typeface="Arial" panose="020B0604020202020204" pitchFamily="34" charset="0"/>
                          <a:cs typeface="Arial" panose="020B0604020202020204" pitchFamily="34" charset="0"/>
                        </a:rPr>
                        <a:t>have a free hand</a:t>
                      </a:r>
                      <a:endParaRPr lang="el-GR" sz="2800" b="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57785534"/>
                  </a:ext>
                </a:extLst>
              </a:tr>
              <a:tr h="685800">
                <a:tc>
                  <a:txBody>
                    <a:bodyPr/>
                    <a:lstStyle/>
                    <a:p>
                      <a:r>
                        <a:rPr lang="en-US" sz="2800" b="0" i="1" dirty="0" err="1">
                          <a:solidFill>
                            <a:schemeClr val="tx2"/>
                          </a:solidFill>
                          <a:latin typeface="Arial" panose="020B0604020202020204" pitchFamily="34" charset="0"/>
                          <a:cs typeface="Arial" panose="020B0604020202020204" pitchFamily="34" charset="0"/>
                        </a:rPr>
                        <a:t>een</a:t>
                      </a:r>
                      <a:r>
                        <a:rPr lang="el-GR" sz="2800" b="0" i="1" dirty="0">
                          <a:solidFill>
                            <a:schemeClr val="tx2"/>
                          </a:solidFill>
                          <a:latin typeface="Arial" panose="020B0604020202020204" pitchFamily="34" charset="0"/>
                          <a:cs typeface="Arial" panose="020B0604020202020204" pitchFamily="34" charset="0"/>
                        </a:rPr>
                        <a:t> </a:t>
                      </a:r>
                      <a:r>
                        <a:rPr lang="en-US" sz="2800" b="0" i="1" dirty="0" err="1">
                          <a:solidFill>
                            <a:schemeClr val="tx2"/>
                          </a:solidFill>
                          <a:latin typeface="Arial" panose="020B0604020202020204" pitchFamily="34" charset="0"/>
                          <a:cs typeface="Arial" panose="020B0604020202020204" pitchFamily="34" charset="0"/>
                        </a:rPr>
                        <a:t>gelukkige</a:t>
                      </a:r>
                      <a:r>
                        <a:rPr lang="en-US" sz="2800" b="0" i="1" dirty="0">
                          <a:solidFill>
                            <a:schemeClr val="tx2"/>
                          </a:solidFill>
                          <a:latin typeface="Arial" panose="020B0604020202020204" pitchFamily="34" charset="0"/>
                          <a:cs typeface="Arial" panose="020B0604020202020204" pitchFamily="34" charset="0"/>
                        </a:rPr>
                        <a:t> </a:t>
                      </a:r>
                      <a:r>
                        <a:rPr lang="en-US" sz="2800" b="1" i="1" dirty="0">
                          <a:solidFill>
                            <a:schemeClr val="tx2"/>
                          </a:solidFill>
                          <a:latin typeface="Arial" panose="020B0604020202020204" pitchFamily="34" charset="0"/>
                          <a:cs typeface="Arial" panose="020B0604020202020204" pitchFamily="34" charset="0"/>
                        </a:rPr>
                        <a:t>hand </a:t>
                      </a:r>
                      <a:r>
                        <a:rPr lang="en-US" sz="2800" b="1" i="1" dirty="0" err="1">
                          <a:solidFill>
                            <a:schemeClr val="tx2"/>
                          </a:solidFill>
                          <a:latin typeface="Arial" panose="020B0604020202020204" pitchFamily="34" charset="0"/>
                          <a:cs typeface="Arial" panose="020B0604020202020204" pitchFamily="34" charset="0"/>
                        </a:rPr>
                        <a:t>hebben</a:t>
                      </a:r>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i="1" dirty="0">
                          <a:solidFill>
                            <a:schemeClr val="tx2"/>
                          </a:solidFill>
                          <a:latin typeface="Arial" panose="020B0604020202020204" pitchFamily="34" charset="0"/>
                          <a:cs typeface="Arial" panose="020B0604020202020204" pitchFamily="34" charset="0"/>
                        </a:rPr>
                        <a:t>a lucky hand have </a:t>
                      </a:r>
                      <a:endParaRPr lang="el-GR" sz="2800" b="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i="1" dirty="0">
                          <a:solidFill>
                            <a:schemeClr val="tx2"/>
                          </a:solidFill>
                          <a:latin typeface="Arial" panose="020B0604020202020204" pitchFamily="34" charset="0"/>
                          <a:cs typeface="Arial" panose="020B0604020202020204" pitchFamily="34" charset="0"/>
                        </a:rPr>
                        <a:t>be lucky</a:t>
                      </a:r>
                      <a:endParaRPr lang="el-GR" sz="2800" b="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031750765"/>
                  </a:ext>
                </a:extLst>
              </a:tr>
              <a:tr h="685800">
                <a:tc>
                  <a:txBody>
                    <a:bodyPr/>
                    <a:lstStyle/>
                    <a:p>
                      <a:r>
                        <a:rPr lang="nl-NL" sz="2800" b="1" i="1" dirty="0">
                          <a:solidFill>
                            <a:schemeClr val="tx2"/>
                          </a:solidFill>
                          <a:latin typeface="Arial" panose="020B0604020202020204" pitchFamily="34" charset="0"/>
                          <a:cs typeface="Arial" panose="020B0604020202020204" pitchFamily="34" charset="0"/>
                        </a:rPr>
                        <a:t>de hand hebben </a:t>
                      </a:r>
                      <a:r>
                        <a:rPr lang="nl-NL" sz="2800" b="0" i="1" dirty="0">
                          <a:solidFill>
                            <a:schemeClr val="tx2"/>
                          </a:solidFill>
                          <a:latin typeface="Arial" panose="020B0604020202020204" pitchFamily="34" charset="0"/>
                          <a:cs typeface="Arial" panose="020B0604020202020204" pitchFamily="34" charset="0"/>
                        </a:rPr>
                        <a:t>in iets</a:t>
                      </a:r>
                      <a:endParaRPr lang="el-GR" sz="2800" b="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i="1" dirty="0">
                          <a:solidFill>
                            <a:schemeClr val="tx2"/>
                          </a:solidFill>
                          <a:latin typeface="Arial" panose="020B0604020202020204" pitchFamily="34" charset="0"/>
                          <a:cs typeface="Arial" panose="020B0604020202020204" pitchFamily="34" charset="0"/>
                        </a:rPr>
                        <a:t>the hand have in </a:t>
                      </a:r>
                      <a:r>
                        <a:rPr lang="en-US" sz="2800" i="1" dirty="0" err="1">
                          <a:solidFill>
                            <a:schemeClr val="tx2"/>
                          </a:solidFill>
                          <a:latin typeface="Arial" panose="020B0604020202020204" pitchFamily="34" charset="0"/>
                          <a:cs typeface="Arial" panose="020B0604020202020204" pitchFamily="34" charset="0"/>
                        </a:rPr>
                        <a:t>sth</a:t>
                      </a:r>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i="1" dirty="0">
                          <a:solidFill>
                            <a:schemeClr val="tx2"/>
                          </a:solidFill>
                          <a:latin typeface="Arial" panose="020B0604020202020204" pitchFamily="34" charset="0"/>
                          <a:cs typeface="Arial" panose="020B0604020202020204" pitchFamily="34" charset="0"/>
                        </a:rPr>
                        <a:t>have a hand in </a:t>
                      </a:r>
                      <a:r>
                        <a:rPr lang="en-US" sz="2800" i="1" dirty="0" err="1">
                          <a:solidFill>
                            <a:schemeClr val="tx2"/>
                          </a:solidFill>
                          <a:latin typeface="Arial" panose="020B0604020202020204" pitchFamily="34" charset="0"/>
                          <a:cs typeface="Arial" panose="020B0604020202020204" pitchFamily="34" charset="0"/>
                        </a:rPr>
                        <a:t>sth</a:t>
                      </a:r>
                      <a:endParaRPr lang="el-GR" sz="2800" i="1" dirty="0">
                        <a:solidFill>
                          <a:schemeClr val="tx2"/>
                        </a:solidFill>
                        <a:latin typeface="Arial" panose="020B0604020202020204" pitchFamily="34" charset="0"/>
                        <a:cs typeface="Arial" panose="020B0604020202020204" pitchFamily="34" charset="0"/>
                      </a:endParaRPr>
                    </a:p>
                    <a:p>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8005055"/>
                  </a:ext>
                </a:extLst>
              </a:tr>
              <a:tr h="685800">
                <a:tc>
                  <a:txBody>
                    <a:bodyPr/>
                    <a:lstStyle/>
                    <a:p>
                      <a:r>
                        <a:rPr lang="en-US" sz="2800" b="1" i="1" dirty="0">
                          <a:solidFill>
                            <a:schemeClr val="tx2"/>
                          </a:solidFill>
                          <a:latin typeface="Arial" panose="020B0604020202020204" pitchFamily="34" charset="0"/>
                          <a:cs typeface="Arial" panose="020B0604020202020204" pitchFamily="34" charset="0"/>
                        </a:rPr>
                        <a:t>de </a:t>
                      </a:r>
                      <a:r>
                        <a:rPr lang="en-US" sz="2800" b="1" i="1" dirty="0" err="1">
                          <a:solidFill>
                            <a:schemeClr val="tx2"/>
                          </a:solidFill>
                          <a:latin typeface="Arial" panose="020B0604020202020204" pitchFamily="34" charset="0"/>
                          <a:cs typeface="Arial" panose="020B0604020202020204" pitchFamily="34" charset="0"/>
                        </a:rPr>
                        <a:t>handen</a:t>
                      </a:r>
                      <a:r>
                        <a:rPr lang="el-GR" sz="2800" b="1" i="1" dirty="0">
                          <a:solidFill>
                            <a:schemeClr val="tx2"/>
                          </a:solidFill>
                          <a:latin typeface="Arial" panose="020B0604020202020204" pitchFamily="34" charset="0"/>
                          <a:cs typeface="Arial" panose="020B0604020202020204" pitchFamily="34" charset="0"/>
                        </a:rPr>
                        <a:t> </a:t>
                      </a:r>
                      <a:r>
                        <a:rPr lang="en-US" sz="2800" b="0" i="1" dirty="0">
                          <a:solidFill>
                            <a:schemeClr val="tx2"/>
                          </a:solidFill>
                          <a:latin typeface="Arial" panose="020B0604020202020204" pitchFamily="34" charset="0"/>
                          <a:cs typeface="Arial" panose="020B0604020202020204" pitchFamily="34" charset="0"/>
                        </a:rPr>
                        <a:t>vol</a:t>
                      </a:r>
                      <a:r>
                        <a:rPr lang="el-GR" sz="2800" b="1" i="1" dirty="0">
                          <a:solidFill>
                            <a:schemeClr val="tx2"/>
                          </a:solidFill>
                          <a:latin typeface="Arial" panose="020B0604020202020204" pitchFamily="34" charset="0"/>
                          <a:cs typeface="Arial" panose="020B0604020202020204" pitchFamily="34" charset="0"/>
                        </a:rPr>
                        <a:t> </a:t>
                      </a:r>
                      <a:r>
                        <a:rPr lang="en-US" sz="2800" b="1" i="1" dirty="0" err="1">
                          <a:solidFill>
                            <a:schemeClr val="tx2"/>
                          </a:solidFill>
                          <a:latin typeface="Arial" panose="020B0604020202020204" pitchFamily="34" charset="0"/>
                          <a:cs typeface="Arial" panose="020B0604020202020204" pitchFamily="34" charset="0"/>
                        </a:rPr>
                        <a:t>hebben</a:t>
                      </a:r>
                      <a:r>
                        <a:rPr lang="el-GR" sz="2800" b="1" i="1" dirty="0">
                          <a:solidFill>
                            <a:schemeClr val="tx2"/>
                          </a:solidFill>
                          <a:latin typeface="Arial" panose="020B0604020202020204" pitchFamily="34" charset="0"/>
                          <a:cs typeface="Arial" panose="020B0604020202020204" pitchFamily="34" charset="0"/>
                        </a:rPr>
                        <a:t> </a:t>
                      </a:r>
                      <a:r>
                        <a:rPr lang="en-US" sz="2800" b="0" i="1" dirty="0" err="1">
                          <a:solidFill>
                            <a:schemeClr val="tx2"/>
                          </a:solidFill>
                          <a:latin typeface="Arial" panose="020B0604020202020204" pitchFamily="34" charset="0"/>
                          <a:cs typeface="Arial" panose="020B0604020202020204" pitchFamily="34" charset="0"/>
                        </a:rPr>
                        <a:t>aan</a:t>
                      </a:r>
                      <a:r>
                        <a:rPr lang="el-GR" sz="2800" b="0" i="1" dirty="0">
                          <a:solidFill>
                            <a:schemeClr val="tx2"/>
                          </a:solidFill>
                          <a:latin typeface="Arial" panose="020B0604020202020204" pitchFamily="34" charset="0"/>
                          <a:cs typeface="Arial" panose="020B0604020202020204" pitchFamily="34" charset="0"/>
                        </a:rPr>
                        <a:t> </a:t>
                      </a:r>
                      <a:r>
                        <a:rPr lang="en-US" sz="2800" b="0" i="1" dirty="0" err="1">
                          <a:solidFill>
                            <a:schemeClr val="tx2"/>
                          </a:solidFill>
                          <a:latin typeface="Arial" panose="020B0604020202020204" pitchFamily="34" charset="0"/>
                          <a:cs typeface="Arial" panose="020B0604020202020204" pitchFamily="34" charset="0"/>
                        </a:rPr>
                        <a:t>iets</a:t>
                      </a:r>
                      <a:endParaRPr lang="el-GR" sz="2800" b="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i="1" dirty="0">
                          <a:solidFill>
                            <a:schemeClr val="tx2"/>
                          </a:solidFill>
                          <a:latin typeface="Arial" panose="020B0604020202020204" pitchFamily="34" charset="0"/>
                          <a:cs typeface="Arial" panose="020B0604020202020204" pitchFamily="34" charset="0"/>
                        </a:rPr>
                        <a:t>the hands full have on </a:t>
                      </a:r>
                      <a:r>
                        <a:rPr lang="en-US" sz="2800" i="1" dirty="0" err="1">
                          <a:solidFill>
                            <a:schemeClr val="tx2"/>
                          </a:solidFill>
                          <a:latin typeface="Arial" panose="020B0604020202020204" pitchFamily="34" charset="0"/>
                          <a:cs typeface="Arial" panose="020B0604020202020204" pitchFamily="34" charset="0"/>
                        </a:rPr>
                        <a:t>sth</a:t>
                      </a:r>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i="1" dirty="0">
                          <a:solidFill>
                            <a:schemeClr val="tx2"/>
                          </a:solidFill>
                          <a:latin typeface="Arial" panose="020B0604020202020204" pitchFamily="34" charset="0"/>
                          <a:cs typeface="Arial" panose="020B0604020202020204" pitchFamily="34" charset="0"/>
                        </a:rPr>
                        <a:t>have</a:t>
                      </a:r>
                      <a:r>
                        <a:rPr lang="el-GR" sz="2800" i="1" dirty="0">
                          <a:solidFill>
                            <a:schemeClr val="tx2"/>
                          </a:solidFill>
                          <a:latin typeface="Arial" panose="020B0604020202020204" pitchFamily="34" charset="0"/>
                          <a:cs typeface="Arial" panose="020B0604020202020204" pitchFamily="34" charset="0"/>
                        </a:rPr>
                        <a:t> </a:t>
                      </a:r>
                      <a:r>
                        <a:rPr lang="en-US" sz="2800" i="1" dirty="0">
                          <a:solidFill>
                            <a:schemeClr val="tx2"/>
                          </a:solidFill>
                          <a:latin typeface="Arial" panose="020B0604020202020204" pitchFamily="34" charset="0"/>
                          <a:cs typeface="Arial" panose="020B0604020202020204" pitchFamily="34" charset="0"/>
                        </a:rPr>
                        <a:t>one’s</a:t>
                      </a:r>
                      <a:r>
                        <a:rPr lang="el-GR" sz="2800" i="1" dirty="0">
                          <a:solidFill>
                            <a:schemeClr val="tx2"/>
                          </a:solidFill>
                          <a:latin typeface="Arial" panose="020B0604020202020204" pitchFamily="34" charset="0"/>
                          <a:cs typeface="Arial" panose="020B0604020202020204" pitchFamily="34" charset="0"/>
                        </a:rPr>
                        <a:t> </a:t>
                      </a:r>
                      <a:r>
                        <a:rPr lang="en-US" sz="2800" i="1" dirty="0">
                          <a:solidFill>
                            <a:schemeClr val="tx2"/>
                          </a:solidFill>
                          <a:latin typeface="Arial" panose="020B0604020202020204" pitchFamily="34" charset="0"/>
                          <a:cs typeface="Arial" panose="020B0604020202020204" pitchFamily="34" charset="0"/>
                        </a:rPr>
                        <a:t>hands</a:t>
                      </a:r>
                      <a:r>
                        <a:rPr lang="el-GR" sz="2800" i="1" dirty="0">
                          <a:solidFill>
                            <a:schemeClr val="tx2"/>
                          </a:solidFill>
                          <a:latin typeface="Arial" panose="020B0604020202020204" pitchFamily="34" charset="0"/>
                          <a:cs typeface="Arial" panose="020B0604020202020204" pitchFamily="34" charset="0"/>
                        </a:rPr>
                        <a:t> </a:t>
                      </a:r>
                      <a:r>
                        <a:rPr lang="en-US" sz="2800" i="1" dirty="0">
                          <a:solidFill>
                            <a:schemeClr val="tx2"/>
                          </a:solidFill>
                          <a:latin typeface="Arial" panose="020B0604020202020204" pitchFamily="34" charset="0"/>
                          <a:cs typeface="Arial" panose="020B0604020202020204" pitchFamily="34" charset="0"/>
                        </a:rPr>
                        <a:t>full</a:t>
                      </a:r>
                      <a:r>
                        <a:rPr lang="el-GR" sz="2800" i="1" dirty="0">
                          <a:solidFill>
                            <a:schemeClr val="tx2"/>
                          </a:solidFill>
                          <a:latin typeface="Arial" panose="020B0604020202020204" pitchFamily="34" charset="0"/>
                          <a:cs typeface="Arial" panose="020B0604020202020204" pitchFamily="34" charset="0"/>
                        </a:rPr>
                        <a:t> </a:t>
                      </a:r>
                      <a:r>
                        <a:rPr lang="en-US" sz="2800" i="1" dirty="0">
                          <a:solidFill>
                            <a:schemeClr val="tx2"/>
                          </a:solidFill>
                          <a:latin typeface="Arial" panose="020B0604020202020204" pitchFamily="34" charset="0"/>
                          <a:cs typeface="Arial" panose="020B0604020202020204" pitchFamily="34" charset="0"/>
                        </a:rPr>
                        <a:t>with</a:t>
                      </a:r>
                      <a:r>
                        <a:rPr lang="el-GR" sz="2800" i="1" dirty="0">
                          <a:solidFill>
                            <a:schemeClr val="tx2"/>
                          </a:solidFill>
                          <a:latin typeface="Arial" panose="020B0604020202020204" pitchFamily="34" charset="0"/>
                          <a:cs typeface="Arial" panose="020B0604020202020204" pitchFamily="34" charset="0"/>
                        </a:rPr>
                        <a:t> </a:t>
                      </a:r>
                      <a:r>
                        <a:rPr lang="en-US" sz="2800" i="1" dirty="0" err="1">
                          <a:solidFill>
                            <a:schemeClr val="tx2"/>
                          </a:solidFill>
                          <a:latin typeface="Arial" panose="020B0604020202020204" pitchFamily="34" charset="0"/>
                          <a:cs typeface="Arial" panose="020B0604020202020204" pitchFamily="34" charset="0"/>
                        </a:rPr>
                        <a:t>sth</a:t>
                      </a:r>
                      <a:endParaRPr lang="el-GR" sz="2800" i="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68569250"/>
                  </a:ext>
                </a:extLst>
              </a:tr>
            </a:tbl>
          </a:graphicData>
        </a:graphic>
      </p:graphicFrame>
    </p:spTree>
    <p:extLst>
      <p:ext uri="{BB962C8B-B14F-4D97-AF65-F5344CB8AC3E}">
        <p14:creationId xmlns:p14="http://schemas.microsoft.com/office/powerpoint/2010/main" xmlns="" val="4967205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531620"/>
            <a:ext cx="9982200" cy="5326380"/>
          </a:xfrm>
        </p:spPr>
        <p:txBody>
          <a:bodyPr>
            <a:noAutofit/>
          </a:bodyPr>
          <a:lstStyle/>
          <a:p>
            <a:pPr>
              <a:lnSpc>
                <a:spcPct val="150000"/>
              </a:lnSpc>
            </a:pPr>
            <a:r>
              <a:rPr lang="el-GR" sz="2400" b="1" dirty="0">
                <a:solidFill>
                  <a:schemeClr val="tx2"/>
                </a:solidFill>
                <a:latin typeface="Arial" panose="020B0604020202020204" pitchFamily="34" charset="0"/>
                <a:cs typeface="Arial" panose="020B0604020202020204" pitchFamily="34" charset="0"/>
              </a:rPr>
              <a:t>ΕΠΙΛΟΓΗ </a:t>
            </a:r>
            <a:r>
              <a:rPr lang="el-GR" sz="2400" dirty="0">
                <a:solidFill>
                  <a:schemeClr val="tx2"/>
                </a:solidFill>
                <a:latin typeface="Arial" panose="020B0604020202020204" pitchFamily="34" charset="0"/>
                <a:cs typeface="Arial" panose="020B0604020202020204" pitchFamily="34" charset="0"/>
              </a:rPr>
              <a:t>των ΠΛΕ για το D</a:t>
            </a:r>
            <a:r>
              <a:rPr lang="en-US" sz="2400" dirty="0">
                <a:solidFill>
                  <a:schemeClr val="tx2"/>
                </a:solidFill>
                <a:latin typeface="Arial" panose="020B0604020202020204" pitchFamily="34" charset="0"/>
                <a:cs typeface="Arial" panose="020B0604020202020204" pitchFamily="34" charset="0"/>
              </a:rPr>
              <a:t>u</a:t>
            </a:r>
            <a:r>
              <a:rPr lang="el-GR" sz="2400" dirty="0">
                <a:solidFill>
                  <a:schemeClr val="tx2"/>
                </a:solidFill>
                <a:latin typeface="Arial" panose="020B0604020202020204" pitchFamily="34" charset="0"/>
                <a:cs typeface="Arial" panose="020B0604020202020204" pitchFamily="34" charset="0"/>
              </a:rPr>
              <a:t>ELME</a:t>
            </a:r>
            <a:r>
              <a:rPr lang="el-GR" sz="2400" b="1" dirty="0">
                <a:solidFill>
                  <a:schemeClr val="tx2"/>
                </a:solidFill>
                <a:latin typeface="Arial" panose="020B0604020202020204" pitchFamily="34" charset="0"/>
                <a:cs typeface="Arial" panose="020B0604020202020204" pitchFamily="34" charset="0"/>
              </a:rPr>
              <a:t>:</a:t>
            </a:r>
          </a:p>
          <a:p>
            <a:pPr>
              <a:lnSpc>
                <a:spcPct val="150000"/>
              </a:lnSpc>
              <a:buFont typeface="Wingdings" panose="05000000000000000000" pitchFamily="2" charset="2"/>
              <a:buChar char="Ø"/>
            </a:pPr>
            <a:r>
              <a:rPr lang="el-GR" sz="2400" dirty="0">
                <a:solidFill>
                  <a:schemeClr val="tx2"/>
                </a:solidFill>
                <a:latin typeface="Arial" panose="020B0604020202020204" pitchFamily="34" charset="0"/>
                <a:cs typeface="Arial" panose="020B0604020202020204" pitchFamily="34" charset="0"/>
              </a:rPr>
              <a:t>Από λίστες υποψήφιων εκφράσεων</a:t>
            </a:r>
            <a:endParaRPr lang="en-US" sz="2400" dirty="0">
              <a:solidFill>
                <a:schemeClr val="tx2"/>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Ø"/>
            </a:pPr>
            <a:r>
              <a:rPr lang="el-GR" sz="2400" dirty="0">
                <a:solidFill>
                  <a:schemeClr val="tx2"/>
                </a:solidFill>
                <a:latin typeface="Arial" panose="020B0604020202020204" pitchFamily="34" charset="0"/>
                <a:cs typeface="Arial" panose="020B0604020202020204" pitchFamily="34" charset="0"/>
              </a:rPr>
              <a:t>Από τις ιδιότητές τους</a:t>
            </a:r>
            <a:endParaRPr lang="en-US" sz="2400" dirty="0">
              <a:solidFill>
                <a:schemeClr val="tx2"/>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Ø"/>
            </a:pPr>
            <a:r>
              <a:rPr lang="el-GR" sz="2400" dirty="0">
                <a:solidFill>
                  <a:schemeClr val="tx2"/>
                </a:solidFill>
                <a:latin typeface="Arial" panose="020B0604020202020204" pitchFamily="34" charset="0"/>
                <a:cs typeface="Arial" panose="020B0604020202020204" pitchFamily="34" charset="0"/>
              </a:rPr>
              <a:t>Με το </a:t>
            </a:r>
            <a:r>
              <a:rPr lang="el-GR" sz="3200" b="1" dirty="0">
                <a:solidFill>
                  <a:schemeClr val="tx2"/>
                </a:solidFill>
                <a:latin typeface="Arial" panose="020B0604020202020204" pitchFamily="34" charset="0"/>
                <a:cs typeface="Arial" panose="020B0604020202020204" pitchFamily="34" charset="0"/>
              </a:rPr>
              <a:t>χέρι</a:t>
            </a:r>
          </a:p>
          <a:p>
            <a:pPr marL="0" indent="0">
              <a:lnSpc>
                <a:spcPct val="150000"/>
              </a:lnSpc>
              <a:buNone/>
            </a:pPr>
            <a:r>
              <a:rPr lang="el-GR" sz="2400" b="1" dirty="0">
                <a:solidFill>
                  <a:schemeClr val="tx2">
                    <a:lumMod val="95000"/>
                    <a:lumOff val="5000"/>
                  </a:schemeClr>
                </a:solidFill>
                <a:latin typeface="Arial" panose="020B0604020202020204" pitchFamily="34" charset="0"/>
                <a:cs typeface="Arial" panose="020B0604020202020204" pitchFamily="34" charset="0"/>
              </a:rPr>
              <a:t>Οι πληροφορίες που παρέχονται στο αρχείο δεδομένων πρέπει να αναλυθούν προσεκτικά για να προσδιοριστούν μία ή περισσότερες ΠΛΕ και να καθοριστεί η σωστή μορφή τους</a:t>
            </a:r>
          </a:p>
        </p:txBody>
      </p:sp>
    </p:spTree>
    <p:extLst>
      <p:ext uri="{BB962C8B-B14F-4D97-AF65-F5344CB8AC3E}">
        <p14:creationId xmlns:p14="http://schemas.microsoft.com/office/powerpoint/2010/main" xmlns="" val="38349603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77724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ΑΝΑΠΑΡΑΣΤΑΣΗ</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531620"/>
            <a:ext cx="9982200" cy="5326380"/>
          </a:xfrm>
        </p:spPr>
        <p:txBody>
          <a:bodyPr>
            <a:noAutofit/>
          </a:bodyPr>
          <a:lstStyle/>
          <a:p>
            <a:pPr>
              <a:lnSpc>
                <a:spcPct val="150000"/>
              </a:lnSpc>
            </a:pPr>
            <a:r>
              <a:rPr lang="el-GR" sz="2400" b="1" dirty="0">
                <a:solidFill>
                  <a:schemeClr val="tx2"/>
                </a:solidFill>
                <a:latin typeface="Arial" panose="020B0604020202020204" pitchFamily="34" charset="0"/>
                <a:cs typeface="Arial" panose="020B0604020202020204" pitchFamily="34" charset="0"/>
              </a:rPr>
              <a:t>Περιγράφεται η δομή </a:t>
            </a:r>
            <a:r>
              <a:rPr lang="el-GR" sz="2400" dirty="0">
                <a:solidFill>
                  <a:schemeClr val="tx2"/>
                </a:solidFill>
                <a:latin typeface="Arial" panose="020B0604020202020204" pitchFamily="34" charset="0"/>
                <a:cs typeface="Arial" panose="020B0604020202020204" pitchFamily="34" charset="0"/>
              </a:rPr>
              <a:t>που είναι αποθηκευμένες οι ΠΛΕ</a:t>
            </a:r>
            <a:endParaRPr lang="en-US" sz="2400" dirty="0">
              <a:solidFill>
                <a:schemeClr val="tx2"/>
              </a:solidFill>
              <a:latin typeface="Arial" panose="020B0604020202020204" pitchFamily="34" charset="0"/>
              <a:cs typeface="Arial" panose="020B0604020202020204" pitchFamily="34" charset="0"/>
            </a:endParaRPr>
          </a:p>
          <a:p>
            <a:pPr marL="0" indent="0">
              <a:lnSpc>
                <a:spcPct val="150000"/>
              </a:lnSpc>
              <a:buNone/>
            </a:pPr>
            <a:r>
              <a:rPr lang="el-GR" sz="2400" dirty="0">
                <a:solidFill>
                  <a:schemeClr val="tx2"/>
                </a:solidFill>
                <a:latin typeface="Arial" panose="020B0604020202020204" pitchFamily="34" charset="0"/>
                <a:cs typeface="Arial" panose="020B0604020202020204" pitchFamily="34" charset="0"/>
              </a:rPr>
              <a:t>Παράδειγμα:  </a:t>
            </a:r>
            <a:endParaRPr lang="en-US" sz="2400" dirty="0">
              <a:solidFill>
                <a:schemeClr val="tx2"/>
              </a:solidFill>
              <a:latin typeface="Arial" panose="020B0604020202020204" pitchFamily="34" charset="0"/>
              <a:cs typeface="Arial" panose="020B0604020202020204" pitchFamily="34" charset="0"/>
            </a:endParaRPr>
          </a:p>
          <a:p>
            <a:pPr marL="0" indent="0">
              <a:lnSpc>
                <a:spcPct val="150000"/>
              </a:lnSpc>
              <a:buNone/>
            </a:pPr>
            <a:r>
              <a:rPr lang="el-GR" sz="2400" dirty="0">
                <a:solidFill>
                  <a:schemeClr val="tx2"/>
                </a:solidFill>
                <a:latin typeface="Arial" panose="020B0604020202020204" pitchFamily="34" charset="0"/>
                <a:cs typeface="Arial" panose="020B0604020202020204" pitchFamily="34" charset="0"/>
              </a:rPr>
              <a:t>[.VP [.obj1: NP [.</a:t>
            </a:r>
            <a:r>
              <a:rPr lang="el-GR" sz="2400" dirty="0" err="1">
                <a:solidFill>
                  <a:schemeClr val="tx2"/>
                </a:solidFill>
                <a:latin typeface="Arial" panose="020B0604020202020204" pitchFamily="34" charset="0"/>
                <a:cs typeface="Arial" panose="020B0604020202020204" pitchFamily="34" charset="0"/>
              </a:rPr>
              <a:t>det</a:t>
            </a:r>
            <a:r>
              <a:rPr lang="el-GR" sz="2400" dirty="0">
                <a:solidFill>
                  <a:schemeClr val="tx2"/>
                </a:solidFill>
                <a:latin typeface="Arial" panose="020B0604020202020204" pitchFamily="34" charset="0"/>
                <a:cs typeface="Arial" panose="020B0604020202020204" pitchFamily="34" charset="0"/>
              </a:rPr>
              <a:t>: D (1)] [.</a:t>
            </a:r>
            <a:r>
              <a:rPr lang="el-GR" sz="2400" dirty="0" err="1">
                <a:solidFill>
                  <a:schemeClr val="tx2"/>
                </a:solidFill>
                <a:latin typeface="Arial" panose="020B0604020202020204" pitchFamily="34" charset="0"/>
                <a:cs typeface="Arial" panose="020B0604020202020204" pitchFamily="34" charset="0"/>
              </a:rPr>
              <a:t>hd</a:t>
            </a:r>
            <a:r>
              <a:rPr lang="el-GR" sz="2400" dirty="0">
                <a:solidFill>
                  <a:schemeClr val="tx2"/>
                </a:solidFill>
                <a:latin typeface="Arial" panose="020B0604020202020204" pitchFamily="34" charset="0"/>
                <a:cs typeface="Arial" panose="020B0604020202020204" pitchFamily="34" charset="0"/>
              </a:rPr>
              <a:t>: N (2)]] [.</a:t>
            </a:r>
            <a:r>
              <a:rPr lang="el-GR" sz="2400" dirty="0" err="1">
                <a:solidFill>
                  <a:schemeClr val="tx2"/>
                </a:solidFill>
                <a:latin typeface="Arial" panose="020B0604020202020204" pitchFamily="34" charset="0"/>
                <a:cs typeface="Arial" panose="020B0604020202020204" pitchFamily="34" charset="0"/>
              </a:rPr>
              <a:t>hd</a:t>
            </a:r>
            <a:r>
              <a:rPr lang="el-GR" sz="2400" dirty="0">
                <a:solidFill>
                  <a:schemeClr val="tx2"/>
                </a:solidFill>
                <a:latin typeface="Arial" panose="020B0604020202020204" pitchFamily="34" charset="0"/>
                <a:cs typeface="Arial" panose="020B0604020202020204" pitchFamily="34" charset="0"/>
              </a:rPr>
              <a:t>: V (3)]]</a:t>
            </a:r>
            <a:endParaRPr lang="en-US" sz="2400" dirty="0">
              <a:solidFill>
                <a:schemeClr val="tx2"/>
              </a:solidFill>
              <a:latin typeface="Arial" panose="020B0604020202020204" pitchFamily="34" charset="0"/>
              <a:cs typeface="Arial" panose="020B0604020202020204" pitchFamily="34" charset="0"/>
            </a:endParaRPr>
          </a:p>
          <a:p>
            <a:pPr marL="0" indent="0">
              <a:lnSpc>
                <a:spcPct val="150000"/>
              </a:lnSpc>
              <a:buNone/>
            </a:pPr>
            <a:endParaRPr lang="el-GR" sz="2400" dirty="0">
              <a:solidFill>
                <a:schemeClr val="tx2"/>
              </a:solidFill>
              <a:latin typeface="Arial" panose="020B0604020202020204" pitchFamily="34" charset="0"/>
              <a:cs typeface="Arial" panose="020B0604020202020204" pitchFamily="34" charset="0"/>
            </a:endParaRPr>
          </a:p>
        </p:txBody>
      </p:sp>
      <p:pic>
        <p:nvPicPr>
          <p:cNvPr id="4" name="Εικόνα 3">
            <a:extLst>
              <a:ext uri="{FF2B5EF4-FFF2-40B4-BE49-F238E27FC236}">
                <a16:creationId xmlns:a16="http://schemas.microsoft.com/office/drawing/2014/main" xmlns="" id="{BBF1DFB2-C4C2-47D4-B23B-CAFC900D38B9}"/>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1676400" y="3804285"/>
            <a:ext cx="8866909" cy="2825115"/>
          </a:xfrm>
          <a:prstGeom prst="rect">
            <a:avLst/>
          </a:prstGeom>
        </p:spPr>
      </p:pic>
    </p:spTree>
    <p:extLst>
      <p:ext uri="{BB962C8B-B14F-4D97-AF65-F5344CB8AC3E}">
        <p14:creationId xmlns:p14="http://schemas.microsoft.com/office/powerpoint/2010/main" xmlns="" val="15442211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77724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ΑΝΑΠΑΡΑΣΤΑΣΗ</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6629400"/>
            <a:ext cx="9982200" cy="228600"/>
          </a:xfrm>
        </p:spPr>
        <p:txBody>
          <a:bodyPr>
            <a:noAutofit/>
          </a:bodyPr>
          <a:lstStyle/>
          <a:p>
            <a:pPr marL="0" indent="0">
              <a:lnSpc>
                <a:spcPct val="150000"/>
              </a:lnSpc>
              <a:buNone/>
            </a:pPr>
            <a:endParaRPr lang="en-US" sz="2400" dirty="0">
              <a:solidFill>
                <a:schemeClr val="tx2"/>
              </a:solidFill>
              <a:latin typeface="Arial" panose="020B0604020202020204" pitchFamily="34" charset="0"/>
              <a:cs typeface="Arial" panose="020B0604020202020204" pitchFamily="34" charset="0"/>
            </a:endParaRPr>
          </a:p>
        </p:txBody>
      </p:sp>
      <p:pic>
        <p:nvPicPr>
          <p:cNvPr id="5" name="Εικόνα 4">
            <a:extLst>
              <a:ext uri="{FF2B5EF4-FFF2-40B4-BE49-F238E27FC236}">
                <a16:creationId xmlns:a16="http://schemas.microsoft.com/office/drawing/2014/main" xmlns="" id="{A91D0C9E-74CB-44A5-B2C5-7687D90D4648}"/>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817418" y="1634835"/>
            <a:ext cx="10806546" cy="4752109"/>
          </a:xfrm>
          <a:prstGeom prst="rect">
            <a:avLst/>
          </a:prstGeom>
        </p:spPr>
      </p:pic>
    </p:spTree>
    <p:extLst>
      <p:ext uri="{BB962C8B-B14F-4D97-AF65-F5344CB8AC3E}">
        <p14:creationId xmlns:p14="http://schemas.microsoft.com/office/powerpoint/2010/main" xmlns="" val="3955282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228600"/>
            <a:ext cx="10721340" cy="105156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ΙΔΙΟΤΗΤΕΣ ΤΩΝ ΠΛΕ ΠΟΥ ΧΡΗΣΙΜΟΠΟΙΟΥΝΤΑΙ ΩΣ ΚΡΙΤΗΡΙΑ ΓΙΑ ΤΗΝ ΑΝΑΓΝΩΡΙΣΗ ΤΟΥΣ</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828800"/>
            <a:ext cx="9982200" cy="4069080"/>
          </a:xfrm>
        </p:spPr>
        <p:txBody>
          <a:bodyPr>
            <a:noAutofit/>
          </a:bodyPr>
          <a:lstStyle/>
          <a:p>
            <a:pPr>
              <a:lnSpc>
                <a:spcPct val="150000"/>
              </a:lnSpc>
            </a:pPr>
            <a:r>
              <a:rPr lang="el-GR" sz="2400" dirty="0">
                <a:solidFill>
                  <a:schemeClr val="tx2"/>
                </a:solidFill>
                <a:latin typeface="Arial" panose="020B0604020202020204" pitchFamily="34" charset="0"/>
                <a:cs typeface="Arial" panose="020B0604020202020204" pitchFamily="34" charset="0"/>
              </a:rPr>
              <a:t>η αναπαράσταση είναι σε συμφωνία με de facto πρότυπα για τα ολλανδικά</a:t>
            </a:r>
            <a:r>
              <a:rPr lang="en-US" sz="2400" dirty="0">
                <a:solidFill>
                  <a:schemeClr val="tx2"/>
                </a:solidFill>
                <a:latin typeface="Arial" panose="020B0604020202020204" pitchFamily="34" charset="0"/>
                <a:cs typeface="Arial" panose="020B0604020202020204" pitchFamily="34" charset="0"/>
              </a:rPr>
              <a:t> </a:t>
            </a:r>
          </a:p>
          <a:p>
            <a:pPr>
              <a:lnSpc>
                <a:spcPct val="150000"/>
              </a:lnSpc>
            </a:pPr>
            <a:r>
              <a:rPr lang="el-GR" sz="2400" dirty="0">
                <a:solidFill>
                  <a:schemeClr val="tx2"/>
                </a:solidFill>
                <a:latin typeface="Arial" panose="020B0604020202020204" pitchFamily="34" charset="0"/>
                <a:cs typeface="Arial" panose="020B0604020202020204" pitchFamily="34" charset="0"/>
              </a:rPr>
              <a:t>τα περισσότερα </a:t>
            </a:r>
            <a:r>
              <a:rPr lang="el-GR" sz="2400" b="1" dirty="0">
                <a:solidFill>
                  <a:schemeClr val="tx2"/>
                </a:solidFill>
                <a:latin typeface="Arial" panose="020B0604020202020204" pitchFamily="34" charset="0"/>
                <a:cs typeface="Arial" panose="020B0604020202020204" pitchFamily="34" charset="0"/>
              </a:rPr>
              <a:t>ολλανδικά συστήματα NLP </a:t>
            </a:r>
            <a:r>
              <a:rPr lang="el-GR" sz="2400" dirty="0">
                <a:solidFill>
                  <a:schemeClr val="tx2"/>
                </a:solidFill>
                <a:latin typeface="Arial" panose="020B0604020202020204" pitchFamily="34" charset="0"/>
                <a:cs typeface="Arial" panose="020B0604020202020204" pitchFamily="34" charset="0"/>
              </a:rPr>
              <a:t>είναι σε θέση να  </a:t>
            </a:r>
            <a:r>
              <a:rPr lang="el-GR" sz="2400" b="1" dirty="0">
                <a:solidFill>
                  <a:schemeClr val="tx2"/>
                </a:solidFill>
                <a:latin typeface="Arial" panose="020B0604020202020204" pitchFamily="34" charset="0"/>
                <a:cs typeface="Arial" panose="020B0604020202020204" pitchFamily="34" charset="0"/>
              </a:rPr>
              <a:t>χρησιμοποιήσουν την αναπαράσταση κατά </a:t>
            </a:r>
            <a:r>
              <a:rPr lang="el-GR" sz="2400" b="1" dirty="0" err="1">
                <a:solidFill>
                  <a:schemeClr val="tx2"/>
                </a:solidFill>
                <a:latin typeface="Arial" panose="020B0604020202020204" pitchFamily="34" charset="0"/>
                <a:cs typeface="Arial" panose="020B0604020202020204" pitchFamily="34" charset="0"/>
              </a:rPr>
              <a:t>Du</a:t>
            </a:r>
            <a:r>
              <a:rPr lang="en-US" sz="2400" b="1" dirty="0">
                <a:solidFill>
                  <a:schemeClr val="tx2"/>
                </a:solidFill>
                <a:latin typeface="Arial" panose="020B0604020202020204" pitchFamily="34" charset="0"/>
                <a:cs typeface="Arial" panose="020B0604020202020204" pitchFamily="34" charset="0"/>
              </a:rPr>
              <a:t>ELME</a:t>
            </a:r>
            <a:r>
              <a:rPr lang="el-GR" sz="2400" b="1" dirty="0">
                <a:solidFill>
                  <a:schemeClr val="tx2"/>
                </a:solidFill>
                <a:latin typeface="Arial" panose="020B0604020202020204" pitchFamily="34" charset="0"/>
                <a:cs typeface="Arial" panose="020B0604020202020204" pitchFamily="34" charset="0"/>
              </a:rPr>
              <a:t> </a:t>
            </a:r>
            <a:r>
              <a:rPr lang="el-GR" sz="2400" dirty="0">
                <a:solidFill>
                  <a:schemeClr val="tx2"/>
                </a:solidFill>
                <a:latin typeface="Arial" panose="020B0604020202020204" pitchFamily="34" charset="0"/>
                <a:cs typeface="Arial" panose="020B0604020202020204" pitchFamily="34" charset="0"/>
              </a:rPr>
              <a:t>για τη διαδικασία μετατροπής</a:t>
            </a:r>
            <a:r>
              <a:rPr lang="en-US" sz="2400" dirty="0">
                <a:solidFill>
                  <a:schemeClr val="tx2"/>
                </a:solidFill>
                <a:latin typeface="Arial" panose="020B0604020202020204" pitchFamily="34" charset="0"/>
                <a:cs typeface="Arial" panose="020B0604020202020204" pitchFamily="34" charset="0"/>
              </a:rPr>
              <a:t> </a:t>
            </a:r>
          </a:p>
          <a:p>
            <a:pPr>
              <a:lnSpc>
                <a:spcPct val="150000"/>
              </a:lnSpc>
            </a:pPr>
            <a:r>
              <a:rPr lang="el-GR" sz="2400" b="1" dirty="0">
                <a:solidFill>
                  <a:schemeClr val="tx2"/>
                </a:solidFill>
                <a:latin typeface="Arial" panose="020B0604020202020204" pitchFamily="34" charset="0"/>
                <a:cs typeface="Arial" panose="020B0604020202020204" pitchFamily="34" charset="0"/>
              </a:rPr>
              <a:t>μείωση της χειρωνακτικής εργασίας</a:t>
            </a:r>
          </a:p>
        </p:txBody>
      </p:sp>
    </p:spTree>
    <p:extLst>
      <p:ext uri="{BB962C8B-B14F-4D97-AF65-F5344CB8AC3E}">
        <p14:creationId xmlns:p14="http://schemas.microsoft.com/office/powerpoint/2010/main" xmlns="" val="37883144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82880"/>
            <a:ext cx="10721340" cy="77724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ΑΞΙΟΛΟΓΗΣΗ</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2606040"/>
            <a:ext cx="9982200" cy="2514600"/>
          </a:xfrm>
        </p:spPr>
        <p:txBody>
          <a:bodyPr>
            <a:noAutofit/>
          </a:bodyPr>
          <a:lstStyle/>
          <a:p>
            <a:pPr>
              <a:lnSpc>
                <a:spcPct val="150000"/>
              </a:lnSpc>
            </a:pPr>
            <a:r>
              <a:rPr lang="el-GR" sz="2400" dirty="0">
                <a:solidFill>
                  <a:schemeClr val="tx2"/>
                </a:solidFill>
                <a:latin typeface="Arial" panose="020B0604020202020204" pitchFamily="34" charset="0"/>
                <a:cs typeface="Arial" panose="020B0604020202020204" pitchFamily="34" charset="0"/>
              </a:rPr>
              <a:t>Αξιολόγηση του </a:t>
            </a:r>
            <a:r>
              <a:rPr lang="el-GR" sz="2400" dirty="0" err="1">
                <a:solidFill>
                  <a:schemeClr val="tx2"/>
                </a:solidFill>
                <a:latin typeface="Arial" panose="020B0604020202020204" pitchFamily="34" charset="0"/>
                <a:cs typeface="Arial" panose="020B0604020202020204" pitchFamily="34" charset="0"/>
              </a:rPr>
              <a:t>Du</a:t>
            </a:r>
            <a:r>
              <a:rPr lang="en-US" sz="2400" dirty="0">
                <a:solidFill>
                  <a:schemeClr val="tx2"/>
                </a:solidFill>
                <a:latin typeface="Arial" panose="020B0604020202020204" pitchFamily="34" charset="0"/>
                <a:cs typeface="Arial" panose="020B0604020202020204" pitchFamily="34" charset="0"/>
              </a:rPr>
              <a:t>ELME</a:t>
            </a:r>
            <a:r>
              <a:rPr lang="el-GR" sz="2400" dirty="0">
                <a:solidFill>
                  <a:schemeClr val="tx2"/>
                </a:solidFill>
                <a:latin typeface="Arial" panose="020B0604020202020204" pitchFamily="34" charset="0"/>
                <a:cs typeface="Arial" panose="020B0604020202020204" pitchFamily="34" charset="0"/>
              </a:rPr>
              <a:t> βάσει της δυνατότητας ενσωμάτωσής του σε προγράμματα </a:t>
            </a:r>
            <a:r>
              <a:rPr lang="en-US" sz="2400" dirty="0">
                <a:solidFill>
                  <a:schemeClr val="tx2"/>
                </a:solidFill>
                <a:latin typeface="Arial" panose="020B0604020202020204" pitchFamily="34" charset="0"/>
                <a:cs typeface="Arial" panose="020B0604020202020204" pitchFamily="34" charset="0"/>
              </a:rPr>
              <a:t>E</a:t>
            </a:r>
            <a:r>
              <a:rPr lang="el-GR" sz="2400" dirty="0" err="1">
                <a:solidFill>
                  <a:schemeClr val="tx2"/>
                </a:solidFill>
                <a:latin typeface="Arial" panose="020B0604020202020204" pitchFamily="34" charset="0"/>
                <a:cs typeface="Arial" panose="020B0604020202020204" pitchFamily="34" charset="0"/>
              </a:rPr>
              <a:t>πεξεργασίας</a:t>
            </a:r>
            <a:r>
              <a:rPr lang="el-GR" sz="2400" dirty="0">
                <a:solidFill>
                  <a:schemeClr val="tx2"/>
                </a:solidFill>
                <a:latin typeface="Arial" panose="020B0604020202020204" pitchFamily="34" charset="0"/>
                <a:cs typeface="Arial" panose="020B0604020202020204" pitchFamily="34" charset="0"/>
              </a:rPr>
              <a:t> Φυσικής Γλώσσας (NLP)</a:t>
            </a:r>
            <a:endParaRPr lang="en-US" sz="2400" dirty="0">
              <a:solidFill>
                <a:schemeClr val="tx2"/>
              </a:solidFill>
              <a:latin typeface="Arial" panose="020B0604020202020204" pitchFamily="34" charset="0"/>
              <a:cs typeface="Arial" panose="020B0604020202020204" pitchFamily="34" charset="0"/>
            </a:endParaRPr>
          </a:p>
          <a:p>
            <a:pPr>
              <a:lnSpc>
                <a:spcPct val="150000"/>
              </a:lnSpc>
            </a:pPr>
            <a:r>
              <a:rPr lang="el-GR" sz="2400" dirty="0">
                <a:solidFill>
                  <a:schemeClr val="tx2"/>
                </a:solidFill>
                <a:latin typeface="Arial" panose="020B0604020202020204" pitchFamily="34" charset="0"/>
                <a:cs typeface="Arial" panose="020B0604020202020204" pitchFamily="34" charset="0"/>
              </a:rPr>
              <a:t>Ενσωμάτωση μέρους του </a:t>
            </a:r>
            <a:r>
              <a:rPr lang="el-GR" sz="2400" dirty="0" err="1">
                <a:solidFill>
                  <a:schemeClr val="tx2"/>
                </a:solidFill>
                <a:latin typeface="Arial" panose="020B0604020202020204" pitchFamily="34" charset="0"/>
                <a:cs typeface="Arial" panose="020B0604020202020204" pitchFamily="34" charset="0"/>
              </a:rPr>
              <a:t>DuELME</a:t>
            </a:r>
            <a:r>
              <a:rPr lang="el-GR" sz="2400" dirty="0">
                <a:solidFill>
                  <a:schemeClr val="tx2"/>
                </a:solidFill>
                <a:latin typeface="Arial" panose="020B0604020202020204" pitchFamily="34" charset="0"/>
                <a:cs typeface="Arial" panose="020B0604020202020204" pitchFamily="34" charset="0"/>
              </a:rPr>
              <a:t> στο </a:t>
            </a:r>
            <a:r>
              <a:rPr lang="el-GR" sz="2400" dirty="0" err="1">
                <a:solidFill>
                  <a:schemeClr val="tx2"/>
                </a:solidFill>
                <a:latin typeface="Arial" panose="020B0604020202020204" pitchFamily="34" charset="0"/>
                <a:cs typeface="Arial" panose="020B0604020202020204" pitchFamily="34" charset="0"/>
              </a:rPr>
              <a:t>Alpino</a:t>
            </a:r>
            <a:endParaRPr lang="el-GR" sz="24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248471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82880"/>
            <a:ext cx="10721340" cy="77724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ΔΙΑΔΙΚΑΣΙΑ </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257300"/>
            <a:ext cx="9982200" cy="5417820"/>
          </a:xfrm>
        </p:spPr>
        <p:txBody>
          <a:bodyPr>
            <a:noAutofit/>
          </a:bodyPr>
          <a:lstStyle/>
          <a:p>
            <a:pPr>
              <a:lnSpc>
                <a:spcPct val="150000"/>
              </a:lnSpc>
            </a:pPr>
            <a:r>
              <a:rPr lang="el-GR" sz="2400" dirty="0">
                <a:solidFill>
                  <a:schemeClr val="tx2"/>
                </a:solidFill>
                <a:latin typeface="Arial" panose="020B0604020202020204" pitchFamily="34" charset="0"/>
                <a:cs typeface="Arial" panose="020B0604020202020204" pitchFamily="34" charset="0"/>
              </a:rPr>
              <a:t>Ακολουθώντας το πνεύμα της </a:t>
            </a:r>
            <a:r>
              <a:rPr lang="el-GR" sz="2400" b="1" dirty="0">
                <a:solidFill>
                  <a:schemeClr val="tx2"/>
                </a:solidFill>
                <a:latin typeface="Arial" panose="020B0604020202020204" pitchFamily="34" charset="0"/>
                <a:cs typeface="Arial" panose="020B0604020202020204" pitchFamily="34" charset="0"/>
              </a:rPr>
              <a:t>Μεθόδου Κλάσεων Ισοδυναμίας</a:t>
            </a:r>
            <a:r>
              <a:rPr lang="el-GR" sz="2400" dirty="0">
                <a:solidFill>
                  <a:schemeClr val="tx2"/>
                </a:solidFill>
                <a:latin typeface="Arial" panose="020B0604020202020204" pitchFamily="34" charset="0"/>
                <a:cs typeface="Arial" panose="020B0604020202020204" pitchFamily="34" charset="0"/>
              </a:rPr>
              <a:t>, δηλαδή παίρνοντας μία περίπτωση Κλάσης Ισοδυναμίας, καθορίζεται και τυποποιείται η μετατροπή της.</a:t>
            </a:r>
          </a:p>
          <a:p>
            <a:pPr>
              <a:lnSpc>
                <a:spcPct val="150000"/>
              </a:lnSpc>
            </a:pPr>
            <a:r>
              <a:rPr lang="el-GR" sz="2400" dirty="0">
                <a:solidFill>
                  <a:schemeClr val="tx2"/>
                </a:solidFill>
                <a:latin typeface="Arial" panose="020B0604020202020204" pitchFamily="34" charset="0"/>
                <a:cs typeface="Arial" panose="020B0604020202020204" pitchFamily="34" charset="0"/>
              </a:rPr>
              <a:t>Χρησιμοποιώντας τις πληροφορίες που συγκεντρώθηκαν, </a:t>
            </a:r>
            <a:r>
              <a:rPr lang="el-GR" sz="2400" b="1" dirty="0">
                <a:solidFill>
                  <a:schemeClr val="tx2"/>
                </a:solidFill>
                <a:latin typeface="Arial" panose="020B0604020202020204" pitchFamily="34" charset="0"/>
                <a:cs typeface="Arial" panose="020B0604020202020204" pitchFamily="34" charset="0"/>
              </a:rPr>
              <a:t>αυτοματοποιείται η μετατροπή </a:t>
            </a:r>
            <a:r>
              <a:rPr lang="el-GR" sz="2400" dirty="0">
                <a:solidFill>
                  <a:schemeClr val="tx2"/>
                </a:solidFill>
                <a:latin typeface="Arial" panose="020B0604020202020204" pitchFamily="34" charset="0"/>
                <a:cs typeface="Arial" panose="020B0604020202020204" pitchFamily="34" charset="0"/>
              </a:rPr>
              <a:t>όλων των άλλων περιπτώσεων της ίδιας Κλάσης Ισοδυναμίας.</a:t>
            </a:r>
          </a:p>
          <a:p>
            <a:pPr>
              <a:lnSpc>
                <a:spcPct val="150000"/>
              </a:lnSpc>
            </a:pPr>
            <a:r>
              <a:rPr lang="el-GR" sz="2400" dirty="0">
                <a:solidFill>
                  <a:schemeClr val="tx2"/>
                </a:solidFill>
                <a:latin typeface="Arial" panose="020B0604020202020204" pitchFamily="34" charset="0"/>
                <a:cs typeface="Arial" panose="020B0604020202020204" pitchFamily="34" charset="0"/>
              </a:rPr>
              <a:t>Η έξοδος (αποτέλεσμα) της </a:t>
            </a:r>
            <a:r>
              <a:rPr lang="el-GR" sz="2400" b="1" dirty="0">
                <a:solidFill>
                  <a:schemeClr val="tx2"/>
                </a:solidFill>
                <a:latin typeface="Arial" panose="020B0604020202020204" pitchFamily="34" charset="0"/>
                <a:cs typeface="Arial" panose="020B0604020202020204" pitchFamily="34" charset="0"/>
              </a:rPr>
              <a:t>ημιαυτόματης μετατροπής </a:t>
            </a:r>
            <a:r>
              <a:rPr lang="el-GR" sz="2400" dirty="0">
                <a:solidFill>
                  <a:schemeClr val="tx2"/>
                </a:solidFill>
                <a:latin typeface="Arial" panose="020B0604020202020204" pitchFamily="34" charset="0"/>
                <a:cs typeface="Arial" panose="020B0604020202020204" pitchFamily="34" charset="0"/>
              </a:rPr>
              <a:t>είναι βασικά ένα </a:t>
            </a:r>
            <a:r>
              <a:rPr lang="el-GR" sz="2400" b="1" dirty="0">
                <a:solidFill>
                  <a:schemeClr val="tx2"/>
                </a:solidFill>
                <a:latin typeface="Arial" panose="020B0604020202020204" pitchFamily="34" charset="0"/>
                <a:cs typeface="Arial" panose="020B0604020202020204" pitchFamily="34" charset="0"/>
              </a:rPr>
              <a:t>νέο λεξικό </a:t>
            </a:r>
            <a:r>
              <a:rPr lang="el-GR" sz="2400" dirty="0">
                <a:solidFill>
                  <a:schemeClr val="tx2"/>
                </a:solidFill>
                <a:latin typeface="Arial" panose="020B0604020202020204" pitchFamily="34" charset="0"/>
                <a:cs typeface="Arial" panose="020B0604020202020204" pitchFamily="34" charset="0"/>
              </a:rPr>
              <a:t>που περιλαμβάνει το αρχικό λεξικό του </a:t>
            </a:r>
            <a:r>
              <a:rPr lang="el-GR" sz="2400" dirty="0" err="1">
                <a:solidFill>
                  <a:schemeClr val="tx2"/>
                </a:solidFill>
                <a:latin typeface="Arial" panose="020B0604020202020204" pitchFamily="34" charset="0"/>
                <a:cs typeface="Arial" panose="020B0604020202020204" pitchFamily="34" charset="0"/>
              </a:rPr>
              <a:t>Alpino</a:t>
            </a:r>
            <a:r>
              <a:rPr lang="el-GR" sz="2400" dirty="0">
                <a:solidFill>
                  <a:schemeClr val="tx2"/>
                </a:solidFill>
                <a:latin typeface="Arial" panose="020B0604020202020204" pitchFamily="34" charset="0"/>
                <a:cs typeface="Arial" panose="020B0604020202020204" pitchFamily="34" charset="0"/>
              </a:rPr>
              <a:t> το οποίο </a:t>
            </a:r>
            <a:r>
              <a:rPr lang="el-GR" sz="2400" b="1" dirty="0">
                <a:solidFill>
                  <a:schemeClr val="tx2"/>
                </a:solidFill>
                <a:latin typeface="Arial" panose="020B0604020202020204" pitchFamily="34" charset="0"/>
                <a:cs typeface="Arial" panose="020B0604020202020204" pitchFamily="34" charset="0"/>
              </a:rPr>
              <a:t>επεκτείνεται</a:t>
            </a:r>
            <a:r>
              <a:rPr lang="el-GR" sz="2400" dirty="0">
                <a:solidFill>
                  <a:schemeClr val="tx2"/>
                </a:solidFill>
                <a:latin typeface="Arial" panose="020B0604020202020204" pitchFamily="34" charset="0"/>
                <a:cs typeface="Arial" panose="020B0604020202020204" pitchFamily="34" charset="0"/>
              </a:rPr>
              <a:t> με τις </a:t>
            </a:r>
            <a:r>
              <a:rPr lang="el-GR" sz="2400" b="1" dirty="0">
                <a:solidFill>
                  <a:schemeClr val="tx2"/>
                </a:solidFill>
                <a:latin typeface="Arial" panose="020B0604020202020204" pitchFamily="34" charset="0"/>
                <a:cs typeface="Arial" panose="020B0604020202020204" pitchFamily="34" charset="0"/>
              </a:rPr>
              <a:t>ρηματικές ΠΛΕ </a:t>
            </a:r>
            <a:r>
              <a:rPr lang="el-GR" sz="2400" dirty="0">
                <a:solidFill>
                  <a:schemeClr val="tx2"/>
                </a:solidFill>
                <a:latin typeface="Arial" panose="020B0604020202020204" pitchFamily="34" charset="0"/>
                <a:cs typeface="Arial" panose="020B0604020202020204" pitchFamily="34" charset="0"/>
              </a:rPr>
              <a:t>του </a:t>
            </a:r>
            <a:r>
              <a:rPr lang="el-GR" sz="2400" dirty="0" err="1">
                <a:solidFill>
                  <a:schemeClr val="tx2"/>
                </a:solidFill>
                <a:latin typeface="Arial" panose="020B0604020202020204" pitchFamily="34" charset="0"/>
                <a:cs typeface="Arial" panose="020B0604020202020204" pitchFamily="34" charset="0"/>
              </a:rPr>
              <a:t>DuELME</a:t>
            </a:r>
            <a:r>
              <a:rPr lang="el-GR" sz="2400" dirty="0">
                <a:solidFill>
                  <a:schemeClr val="tx2"/>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17730449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ΠΛΕΟΝΕΚΤΗΜΑΤΑ ΤΟΥ </a:t>
            </a:r>
            <a:r>
              <a:rPr lang="en-US" sz="4800" b="1" dirty="0" err="1">
                <a:solidFill>
                  <a:schemeClr val="tx2">
                    <a:lumMod val="95000"/>
                    <a:lumOff val="5000"/>
                  </a:schemeClr>
                </a:solidFill>
                <a:latin typeface="Arial" panose="020B0604020202020204" pitchFamily="34" charset="0"/>
                <a:cs typeface="Arial" panose="020B0604020202020204" pitchFamily="34" charset="0"/>
              </a:rPr>
              <a:t>DuELME</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04900" y="1600200"/>
            <a:ext cx="9982200" cy="4983480"/>
          </a:xfrm>
        </p:spPr>
        <p:txBody>
          <a:bodyPr rtlCol="0">
            <a:normAutofit fontScale="62500" lnSpcReduction="20000"/>
          </a:bodyPr>
          <a:lstStyle/>
          <a:p>
            <a:pPr>
              <a:lnSpc>
                <a:spcPct val="170000"/>
              </a:lnSpc>
            </a:pPr>
            <a:r>
              <a:rPr lang="el-GR" sz="3000" dirty="0">
                <a:solidFill>
                  <a:schemeClr val="tx2">
                    <a:lumMod val="95000"/>
                    <a:lumOff val="5000"/>
                  </a:schemeClr>
                </a:solidFill>
                <a:latin typeface="Arial" panose="020B0604020202020204" pitchFamily="34" charset="0"/>
                <a:cs typeface="Arial" panose="020B0604020202020204" pitchFamily="34" charset="0"/>
              </a:rPr>
              <a:t>Βασίζεται στη μέθοδο Κλάσεων Ισοδυναμίας (</a:t>
            </a:r>
            <a:r>
              <a:rPr lang="en-US" sz="3000" dirty="0">
                <a:solidFill>
                  <a:schemeClr val="tx2">
                    <a:lumMod val="95000"/>
                    <a:lumOff val="5000"/>
                  </a:schemeClr>
                </a:solidFill>
                <a:latin typeface="Arial" panose="020B0604020202020204" pitchFamily="34" charset="0"/>
                <a:cs typeface="Arial" panose="020B0604020202020204" pitchFamily="34" charset="0"/>
              </a:rPr>
              <a:t>Equivalence Class Method, </a:t>
            </a:r>
            <a:r>
              <a:rPr lang="en-US" sz="3000" dirty="0" err="1">
                <a:solidFill>
                  <a:schemeClr val="tx2">
                    <a:lumMod val="95000"/>
                    <a:lumOff val="5000"/>
                  </a:schemeClr>
                </a:solidFill>
                <a:latin typeface="Arial" panose="020B0604020202020204" pitchFamily="34" charset="0"/>
                <a:cs typeface="Arial" panose="020B0604020202020204" pitchFamily="34" charset="0"/>
              </a:rPr>
              <a:t>Odijk</a:t>
            </a:r>
            <a:r>
              <a:rPr lang="en-US" sz="3000" dirty="0">
                <a:solidFill>
                  <a:schemeClr val="tx2">
                    <a:lumMod val="95000"/>
                    <a:lumOff val="5000"/>
                  </a:schemeClr>
                </a:solidFill>
                <a:latin typeface="Arial" panose="020B0604020202020204" pitchFamily="34" charset="0"/>
                <a:cs typeface="Arial" panose="020B0604020202020204" pitchFamily="34" charset="0"/>
              </a:rPr>
              <a:t> 2004)</a:t>
            </a:r>
            <a:endParaRPr lang="el-GR" sz="3000" dirty="0">
              <a:solidFill>
                <a:schemeClr val="tx2">
                  <a:lumMod val="95000"/>
                  <a:lumOff val="5000"/>
                </a:schemeClr>
              </a:solidFill>
              <a:latin typeface="Arial" panose="020B0604020202020204" pitchFamily="34" charset="0"/>
              <a:cs typeface="Arial" panose="020B0604020202020204" pitchFamily="34" charset="0"/>
            </a:endParaRPr>
          </a:p>
          <a:p>
            <a:pPr>
              <a:lnSpc>
                <a:spcPct val="170000"/>
              </a:lnSpc>
            </a:pPr>
            <a:r>
              <a:rPr lang="el-GR" sz="3000" dirty="0">
                <a:solidFill>
                  <a:schemeClr val="tx2">
                    <a:lumMod val="95000"/>
                    <a:lumOff val="5000"/>
                  </a:schemeClr>
                </a:solidFill>
                <a:latin typeface="Arial" panose="020B0604020202020204" pitchFamily="34" charset="0"/>
                <a:cs typeface="Arial" panose="020B0604020202020204" pitchFamily="34" charset="0"/>
              </a:rPr>
              <a:t>Η επιλογή των λημμάτων και των ιδιοτήτων τους βασίζεται σε </a:t>
            </a:r>
            <a:r>
              <a:rPr lang="el-GR" sz="3000" b="1" dirty="0">
                <a:solidFill>
                  <a:schemeClr val="tx2">
                    <a:lumMod val="95000"/>
                    <a:lumOff val="5000"/>
                  </a:schemeClr>
                </a:solidFill>
                <a:latin typeface="Arial" panose="020B0604020202020204" pitchFamily="34" charset="0"/>
                <a:cs typeface="Arial" panose="020B0604020202020204" pitchFamily="34" charset="0"/>
              </a:rPr>
              <a:t>σώματα κειμένων</a:t>
            </a:r>
          </a:p>
          <a:p>
            <a:pPr>
              <a:lnSpc>
                <a:spcPct val="170000"/>
              </a:lnSpc>
            </a:pPr>
            <a:r>
              <a:rPr lang="el-GR" sz="3000" dirty="0">
                <a:solidFill>
                  <a:schemeClr val="tx2">
                    <a:lumMod val="95000"/>
                    <a:lumOff val="5000"/>
                  </a:schemeClr>
                </a:solidFill>
                <a:latin typeface="Arial" panose="020B0604020202020204" pitchFamily="34" charset="0"/>
                <a:cs typeface="Arial" panose="020B0604020202020204" pitchFamily="34" charset="0"/>
              </a:rPr>
              <a:t>Επικεντρώνεται </a:t>
            </a:r>
            <a:r>
              <a:rPr lang="el-GR" sz="3000" b="1" dirty="0">
                <a:solidFill>
                  <a:schemeClr val="tx2">
                    <a:lumMod val="95000"/>
                    <a:lumOff val="5000"/>
                  </a:schemeClr>
                </a:solidFill>
                <a:latin typeface="Arial" panose="020B0604020202020204" pitchFamily="34" charset="0"/>
                <a:cs typeface="Arial" panose="020B0604020202020204" pitchFamily="34" charset="0"/>
              </a:rPr>
              <a:t>γενικά σε ΠΛΕ</a:t>
            </a:r>
            <a:r>
              <a:rPr lang="el-GR" sz="3000" dirty="0">
                <a:solidFill>
                  <a:schemeClr val="tx2">
                    <a:lumMod val="95000"/>
                    <a:lumOff val="5000"/>
                  </a:schemeClr>
                </a:solidFill>
                <a:latin typeface="Arial" panose="020B0604020202020204" pitchFamily="34" charset="0"/>
                <a:cs typeface="Arial" panose="020B0604020202020204" pitchFamily="34" charset="0"/>
              </a:rPr>
              <a:t> και όχι αποκλειστικά σε ένα είδος ΠΛΕ</a:t>
            </a:r>
          </a:p>
          <a:p>
            <a:pPr>
              <a:lnSpc>
                <a:spcPct val="170000"/>
              </a:lnSpc>
            </a:pPr>
            <a:r>
              <a:rPr lang="el-GR" sz="3000" dirty="0">
                <a:solidFill>
                  <a:schemeClr val="tx2">
                    <a:lumMod val="95000"/>
                    <a:lumOff val="5000"/>
                  </a:schemeClr>
                </a:solidFill>
                <a:latin typeface="Arial" panose="020B0604020202020204" pitchFamily="34" charset="0"/>
                <a:cs typeface="Arial" panose="020B0604020202020204" pitchFamily="34" charset="0"/>
              </a:rPr>
              <a:t>Το λεξικό περιλαμβάνει πάνω από </a:t>
            </a:r>
            <a:r>
              <a:rPr lang="el-GR" sz="3000" b="1" dirty="0">
                <a:solidFill>
                  <a:schemeClr val="tx2">
                    <a:lumMod val="95000"/>
                    <a:lumOff val="5000"/>
                  </a:schemeClr>
                </a:solidFill>
                <a:latin typeface="Arial" panose="020B0604020202020204" pitchFamily="34" charset="0"/>
                <a:cs typeface="Arial" panose="020B0604020202020204" pitchFamily="34" charset="0"/>
              </a:rPr>
              <a:t>5.000 μοναδικές εκφράσεις</a:t>
            </a:r>
          </a:p>
          <a:p>
            <a:pPr>
              <a:lnSpc>
                <a:spcPct val="170000"/>
              </a:lnSpc>
            </a:pPr>
            <a:r>
              <a:rPr lang="el-GR" sz="3000" dirty="0">
                <a:solidFill>
                  <a:schemeClr val="tx2">
                    <a:lumMod val="95000"/>
                    <a:lumOff val="5000"/>
                  </a:schemeClr>
                </a:solidFill>
                <a:latin typeface="Arial" panose="020B0604020202020204" pitchFamily="34" charset="0"/>
                <a:cs typeface="Arial" panose="020B0604020202020204" pitchFamily="34" charset="0"/>
              </a:rPr>
              <a:t>Επικεντρώνεται στα ολλανδικά και προορίζεται για χρήση σε </a:t>
            </a:r>
            <a:r>
              <a:rPr lang="el-GR" sz="3000" b="1" dirty="0">
                <a:solidFill>
                  <a:schemeClr val="tx2">
                    <a:lumMod val="95000"/>
                    <a:lumOff val="5000"/>
                  </a:schemeClr>
                </a:solidFill>
                <a:latin typeface="Arial" panose="020B0604020202020204" pitchFamily="34" charset="0"/>
                <a:cs typeface="Arial" panose="020B0604020202020204" pitchFamily="34" charset="0"/>
              </a:rPr>
              <a:t>συστήματα NLP </a:t>
            </a:r>
            <a:r>
              <a:rPr lang="el-GR" sz="3000" dirty="0">
                <a:solidFill>
                  <a:schemeClr val="tx2">
                    <a:lumMod val="95000"/>
                    <a:lumOff val="5000"/>
                  </a:schemeClr>
                </a:solidFill>
                <a:latin typeface="Arial" panose="020B0604020202020204" pitchFamily="34" charset="0"/>
                <a:cs typeface="Arial" panose="020B0604020202020204" pitchFamily="34" charset="0"/>
              </a:rPr>
              <a:t>και</a:t>
            </a:r>
          </a:p>
          <a:p>
            <a:pPr>
              <a:lnSpc>
                <a:spcPct val="170000"/>
              </a:lnSpc>
            </a:pPr>
            <a:r>
              <a:rPr lang="el-GR" sz="3000" b="1" dirty="0">
                <a:solidFill>
                  <a:schemeClr val="tx2">
                    <a:lumMod val="95000"/>
                    <a:lumOff val="5000"/>
                  </a:schemeClr>
                </a:solidFill>
                <a:latin typeface="Arial" panose="020B0604020202020204" pitchFamily="34" charset="0"/>
                <a:cs typeface="Arial" panose="020B0604020202020204" pitchFamily="34" charset="0"/>
              </a:rPr>
              <a:t>Έχει δοκιμαστεί</a:t>
            </a:r>
            <a:r>
              <a:rPr lang="el-GR" sz="3000" dirty="0">
                <a:solidFill>
                  <a:schemeClr val="tx2">
                    <a:lumMod val="95000"/>
                    <a:lumOff val="5000"/>
                  </a:schemeClr>
                </a:solidFill>
                <a:latin typeface="Arial" panose="020B0604020202020204" pitchFamily="34" charset="0"/>
                <a:cs typeface="Arial" panose="020B0604020202020204" pitchFamily="34" charset="0"/>
              </a:rPr>
              <a:t> η εφαρμογή του στο ολλανδικό σύστημα Επεξεργασίας Φυσικής Γλώσσας </a:t>
            </a:r>
            <a:r>
              <a:rPr lang="el-GR" sz="3000" b="1" i="1" dirty="0" err="1">
                <a:solidFill>
                  <a:schemeClr val="tx2">
                    <a:lumMod val="95000"/>
                    <a:lumOff val="5000"/>
                  </a:schemeClr>
                </a:solidFill>
                <a:latin typeface="Arial" panose="020B0604020202020204" pitchFamily="34" charset="0"/>
                <a:cs typeface="Arial" panose="020B0604020202020204" pitchFamily="34" charset="0"/>
              </a:rPr>
              <a:t>Alpino</a:t>
            </a:r>
            <a:endParaRPr lang="el-GR" sz="3000" b="1" i="1" dirty="0">
              <a:solidFill>
                <a:schemeClr val="tx2">
                  <a:lumMod val="95000"/>
                  <a:lumOff val="5000"/>
                </a:schemeClr>
              </a:solidFill>
              <a:latin typeface="Arial" panose="020B0604020202020204" pitchFamily="34" charset="0"/>
              <a:cs typeface="Arial" panose="020B0604020202020204" pitchFamily="34" charset="0"/>
            </a:endParaRPr>
          </a:p>
          <a:p>
            <a:pPr>
              <a:lnSpc>
                <a:spcPct val="170000"/>
              </a:lnSpc>
            </a:pPr>
            <a:endParaRPr lang="el-GR" sz="28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320813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82880"/>
            <a:ext cx="10721340" cy="77724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ΔΙΑΔΙΚΑΣΙΑ </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257300"/>
            <a:ext cx="9982200" cy="5417820"/>
          </a:xfrm>
        </p:spPr>
        <p:txBody>
          <a:bodyPr>
            <a:noAutofit/>
          </a:bodyPr>
          <a:lstStyle/>
          <a:p>
            <a:pPr>
              <a:lnSpc>
                <a:spcPct val="150000"/>
              </a:lnSpc>
            </a:pPr>
            <a:r>
              <a:rPr lang="el-GR" sz="2400" dirty="0">
                <a:solidFill>
                  <a:schemeClr val="tx2"/>
                </a:solidFill>
                <a:latin typeface="Arial" panose="020B0604020202020204" pitchFamily="34" charset="0"/>
                <a:cs typeface="Arial" panose="020B0604020202020204" pitchFamily="34" charset="0"/>
              </a:rPr>
              <a:t>Επέκταση με τις ρηματικές ΠΛΕ του </a:t>
            </a:r>
            <a:r>
              <a:rPr lang="el-GR" sz="2400" dirty="0" err="1">
                <a:solidFill>
                  <a:schemeClr val="tx2"/>
                </a:solidFill>
                <a:latin typeface="Arial" panose="020B0604020202020204" pitchFamily="34" charset="0"/>
                <a:cs typeface="Arial" panose="020B0604020202020204" pitchFamily="34" charset="0"/>
              </a:rPr>
              <a:t>DuELME</a:t>
            </a:r>
            <a:endParaRPr lang="el-GR" sz="2400" dirty="0">
              <a:solidFill>
                <a:schemeClr val="tx2"/>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Ø"/>
            </a:pPr>
            <a:r>
              <a:rPr lang="el-GR" sz="2400" dirty="0">
                <a:solidFill>
                  <a:schemeClr val="tx2"/>
                </a:solidFill>
                <a:latin typeface="Arial" panose="020B0604020202020204" pitchFamily="34" charset="0"/>
                <a:cs typeface="Arial" panose="020B0604020202020204" pitchFamily="34" charset="0"/>
              </a:rPr>
              <a:t>Χρήση δείγματος 100 προτάσεων με μία ΠΛΕ η καθεμία που είχαν ήδη    αναλυθεί </a:t>
            </a:r>
            <a:r>
              <a:rPr lang="el-GR" sz="2400" b="1" dirty="0">
                <a:solidFill>
                  <a:schemeClr val="tx2"/>
                </a:solidFill>
                <a:latin typeface="Arial" panose="020B0604020202020204" pitchFamily="34" charset="0"/>
                <a:cs typeface="Arial" panose="020B0604020202020204" pitchFamily="34" charset="0"/>
              </a:rPr>
              <a:t>χειρωνακτικά </a:t>
            </a:r>
          </a:p>
          <a:p>
            <a:pPr>
              <a:lnSpc>
                <a:spcPct val="150000"/>
              </a:lnSpc>
              <a:buFont typeface="Wingdings" panose="05000000000000000000" pitchFamily="2" charset="2"/>
              <a:buChar char="Ø"/>
            </a:pPr>
            <a:endParaRPr lang="el-GR" sz="2400" dirty="0">
              <a:solidFill>
                <a:schemeClr val="tx2"/>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Ø"/>
            </a:pPr>
            <a:endParaRPr lang="el-GR" sz="2400" dirty="0">
              <a:solidFill>
                <a:schemeClr val="tx2"/>
              </a:solidFill>
              <a:latin typeface="Arial" panose="020B0604020202020204" pitchFamily="34" charset="0"/>
              <a:cs typeface="Arial" panose="020B0604020202020204" pitchFamily="34" charset="0"/>
            </a:endParaRPr>
          </a:p>
        </p:txBody>
      </p:sp>
      <p:pic>
        <p:nvPicPr>
          <p:cNvPr id="4" name="Εικόνα 3">
            <a:extLst>
              <a:ext uri="{FF2B5EF4-FFF2-40B4-BE49-F238E27FC236}">
                <a16:creationId xmlns:a16="http://schemas.microsoft.com/office/drawing/2014/main" xmlns="" id="{E2107A48-E3D1-4950-8D06-A9DF0431AB5F}"/>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609601" y="3429000"/>
            <a:ext cx="11097490" cy="2887980"/>
          </a:xfrm>
          <a:prstGeom prst="rect">
            <a:avLst/>
          </a:prstGeom>
        </p:spPr>
      </p:pic>
    </p:spTree>
    <p:extLst>
      <p:ext uri="{BB962C8B-B14F-4D97-AF65-F5344CB8AC3E}">
        <p14:creationId xmlns:p14="http://schemas.microsoft.com/office/powerpoint/2010/main" xmlns="" val="39525664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82880"/>
            <a:ext cx="10721340" cy="777240"/>
          </a:xfrm>
        </p:spPr>
        <p:txBody>
          <a:bodyPr rtlCol="0">
            <a:noAutofit/>
          </a:bodyPr>
          <a:lstStyle/>
          <a:p>
            <a:pPr lvl="0" algn="ctr"/>
            <a:r>
              <a:rPr lang="el-GR" sz="3600" b="1" dirty="0">
                <a:solidFill>
                  <a:schemeClr val="tx2"/>
                </a:solidFill>
                <a:latin typeface="Arial" panose="020B0604020202020204" pitchFamily="34" charset="0"/>
                <a:cs typeface="Arial" panose="020B0604020202020204" pitchFamily="34" charset="0"/>
              </a:rPr>
              <a:t>ΔΙΑΔΙΚΑΣΙΑ </a:t>
            </a:r>
            <a:endParaRPr lang="el-GR" sz="36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1760220"/>
            <a:ext cx="9982200" cy="4914900"/>
          </a:xfrm>
        </p:spPr>
        <p:txBody>
          <a:bodyPr>
            <a:noAutofit/>
          </a:bodyPr>
          <a:lstStyle/>
          <a:p>
            <a:pPr>
              <a:lnSpc>
                <a:spcPct val="150000"/>
              </a:lnSpc>
            </a:pPr>
            <a:r>
              <a:rPr lang="el-GR" sz="2400" dirty="0">
                <a:solidFill>
                  <a:schemeClr val="tx2"/>
                </a:solidFill>
                <a:latin typeface="Arial" panose="020B0604020202020204" pitchFamily="34" charset="0"/>
                <a:cs typeface="Arial" panose="020B0604020202020204" pitchFamily="34" charset="0"/>
              </a:rPr>
              <a:t>Ο Πίνακας 7 δείχνει την  </a:t>
            </a:r>
            <a:r>
              <a:rPr lang="el-GR" sz="2400" b="1" dirty="0">
                <a:solidFill>
                  <a:schemeClr val="tx2"/>
                </a:solidFill>
                <a:latin typeface="Arial" panose="020B0604020202020204" pitchFamily="34" charset="0"/>
                <a:cs typeface="Arial" panose="020B0604020202020204" pitchFamily="34" charset="0"/>
              </a:rPr>
              <a:t>εννοιολογική ακρίβεια ανά πρόταση </a:t>
            </a:r>
            <a:r>
              <a:rPr lang="el-GR" sz="2400" dirty="0">
                <a:solidFill>
                  <a:schemeClr val="tx2"/>
                </a:solidFill>
                <a:latin typeface="Arial" panose="020B0604020202020204" pitchFamily="34" charset="0"/>
                <a:cs typeface="Arial" panose="020B0604020202020204" pitchFamily="34" charset="0"/>
              </a:rPr>
              <a:t>(</a:t>
            </a:r>
            <a:r>
              <a:rPr lang="el-GR" sz="2400" dirty="0" err="1">
                <a:solidFill>
                  <a:schemeClr val="tx2"/>
                </a:solidFill>
                <a:latin typeface="Arial" panose="020B0604020202020204" pitchFamily="34" charset="0"/>
                <a:cs typeface="Arial" panose="020B0604020202020204" pitchFamily="34" charset="0"/>
              </a:rPr>
              <a:t>concept</a:t>
            </a:r>
            <a:r>
              <a:rPr lang="el-GR" sz="2400" dirty="0">
                <a:solidFill>
                  <a:schemeClr val="tx2"/>
                </a:solidFill>
                <a:latin typeface="Arial" panose="020B0604020202020204" pitchFamily="34" charset="0"/>
                <a:cs typeface="Arial" panose="020B0604020202020204" pitchFamily="34" charset="0"/>
              </a:rPr>
              <a:t> </a:t>
            </a:r>
            <a:r>
              <a:rPr lang="el-GR" sz="2400" dirty="0" err="1">
                <a:solidFill>
                  <a:schemeClr val="tx2"/>
                </a:solidFill>
                <a:latin typeface="Arial" panose="020B0604020202020204" pitchFamily="34" charset="0"/>
                <a:cs typeface="Arial" panose="020B0604020202020204" pitchFamily="34" charset="0"/>
              </a:rPr>
              <a:t>accuracy</a:t>
            </a:r>
            <a:r>
              <a:rPr lang="el-GR" sz="2400" dirty="0">
                <a:solidFill>
                  <a:schemeClr val="tx2"/>
                </a:solidFill>
                <a:latin typeface="Arial" panose="020B0604020202020204" pitchFamily="34" charset="0"/>
                <a:cs typeface="Arial" panose="020B0604020202020204" pitchFamily="34" charset="0"/>
              </a:rPr>
              <a:t> per </a:t>
            </a:r>
            <a:r>
              <a:rPr lang="el-GR" sz="2400" dirty="0" err="1">
                <a:solidFill>
                  <a:schemeClr val="tx2"/>
                </a:solidFill>
                <a:latin typeface="Arial" panose="020B0604020202020204" pitchFamily="34" charset="0"/>
                <a:cs typeface="Arial" panose="020B0604020202020204" pitchFamily="34" charset="0"/>
              </a:rPr>
              <a:t>sentence</a:t>
            </a:r>
            <a:r>
              <a:rPr lang="el-GR" sz="2400" dirty="0">
                <a:solidFill>
                  <a:schemeClr val="tx2"/>
                </a:solidFill>
                <a:latin typeface="Arial" panose="020B0604020202020204" pitchFamily="34" charset="0"/>
                <a:cs typeface="Arial" panose="020B0604020202020204" pitchFamily="34" charset="0"/>
              </a:rPr>
              <a:t>) στο σύνολο των προτάσεων με ΠΛΕ χρησιμοποιώντας τα δύο διαφορετικά λεξικά, το </a:t>
            </a:r>
            <a:r>
              <a:rPr lang="el-GR" sz="2400" dirty="0" err="1">
                <a:solidFill>
                  <a:schemeClr val="tx2"/>
                </a:solidFill>
                <a:latin typeface="Arial" panose="020B0604020202020204" pitchFamily="34" charset="0"/>
                <a:cs typeface="Arial" panose="020B0604020202020204" pitchFamily="34" charset="0"/>
              </a:rPr>
              <a:t>Alpino</a:t>
            </a:r>
            <a:r>
              <a:rPr lang="el-GR" sz="2400" dirty="0">
                <a:solidFill>
                  <a:schemeClr val="tx2"/>
                </a:solidFill>
                <a:latin typeface="Arial" panose="020B0604020202020204" pitchFamily="34" charset="0"/>
                <a:cs typeface="Arial" panose="020B0604020202020204" pitchFamily="34" charset="0"/>
              </a:rPr>
              <a:t> και το </a:t>
            </a:r>
            <a:r>
              <a:rPr lang="el-GR" sz="2400" dirty="0" err="1">
                <a:solidFill>
                  <a:schemeClr val="tx2"/>
                </a:solidFill>
                <a:latin typeface="Arial" panose="020B0604020202020204" pitchFamily="34" charset="0"/>
                <a:cs typeface="Arial" panose="020B0604020202020204" pitchFamily="34" charset="0"/>
              </a:rPr>
              <a:t>Extended</a:t>
            </a:r>
            <a:r>
              <a:rPr lang="el-GR" sz="2400" dirty="0">
                <a:solidFill>
                  <a:schemeClr val="tx2"/>
                </a:solidFill>
                <a:latin typeface="Arial" panose="020B0604020202020204" pitchFamily="34" charset="0"/>
                <a:cs typeface="Arial" panose="020B0604020202020204" pitchFamily="34" charset="0"/>
              </a:rPr>
              <a:t> </a:t>
            </a:r>
            <a:r>
              <a:rPr lang="el-GR" sz="2400" dirty="0" err="1">
                <a:solidFill>
                  <a:schemeClr val="tx2"/>
                </a:solidFill>
                <a:latin typeface="Arial" panose="020B0604020202020204" pitchFamily="34" charset="0"/>
                <a:cs typeface="Arial" panose="020B0604020202020204" pitchFamily="34" charset="0"/>
              </a:rPr>
              <a:t>Lexicon</a:t>
            </a:r>
            <a:r>
              <a:rPr lang="el-GR" sz="2400" dirty="0">
                <a:solidFill>
                  <a:schemeClr val="tx2"/>
                </a:solidFill>
                <a:latin typeface="Arial" panose="020B0604020202020204" pitchFamily="34" charset="0"/>
                <a:cs typeface="Arial" panose="020B0604020202020204" pitchFamily="34" charset="0"/>
              </a:rPr>
              <a:t> (</a:t>
            </a:r>
            <a:r>
              <a:rPr lang="el-GR" sz="2400" dirty="0" err="1">
                <a:solidFill>
                  <a:schemeClr val="tx2"/>
                </a:solidFill>
                <a:latin typeface="Arial" panose="020B0604020202020204" pitchFamily="34" charset="0"/>
                <a:cs typeface="Arial" panose="020B0604020202020204" pitchFamily="34" charset="0"/>
              </a:rPr>
              <a:t>Extended</a:t>
            </a:r>
            <a:r>
              <a:rPr lang="el-GR" sz="2400" dirty="0">
                <a:solidFill>
                  <a:schemeClr val="tx2"/>
                </a:solidFill>
                <a:latin typeface="Arial" panose="020B0604020202020204" pitchFamily="34" charset="0"/>
                <a:cs typeface="Arial" panose="020B0604020202020204" pitchFamily="34" charset="0"/>
              </a:rPr>
              <a:t> </a:t>
            </a:r>
            <a:r>
              <a:rPr lang="el-GR" sz="2400" dirty="0" err="1">
                <a:solidFill>
                  <a:schemeClr val="tx2"/>
                </a:solidFill>
                <a:latin typeface="Arial" panose="020B0604020202020204" pitchFamily="34" charset="0"/>
                <a:cs typeface="Arial" panose="020B0604020202020204" pitchFamily="34" charset="0"/>
              </a:rPr>
              <a:t>Alpino</a:t>
            </a:r>
            <a:r>
              <a:rPr lang="el-GR" sz="2400" dirty="0">
                <a:solidFill>
                  <a:schemeClr val="tx2"/>
                </a:solidFill>
                <a:latin typeface="Arial" panose="020B0604020202020204" pitchFamily="34" charset="0"/>
                <a:cs typeface="Arial" panose="020B0604020202020204" pitchFamily="34" charset="0"/>
              </a:rPr>
              <a:t>).</a:t>
            </a:r>
          </a:p>
          <a:p>
            <a:pPr>
              <a:lnSpc>
                <a:spcPct val="150000"/>
              </a:lnSpc>
            </a:pPr>
            <a:r>
              <a:rPr lang="el-GR" sz="2400" dirty="0">
                <a:solidFill>
                  <a:schemeClr val="tx2"/>
                </a:solidFill>
                <a:latin typeface="Arial" panose="020B0604020202020204" pitchFamily="34" charset="0"/>
                <a:cs typeface="Arial" panose="020B0604020202020204" pitchFamily="34" charset="0"/>
              </a:rPr>
              <a:t> Τα αποτελέσματα δείχνουν ότι η </a:t>
            </a:r>
            <a:r>
              <a:rPr lang="el-GR" sz="2400" b="1" dirty="0">
                <a:solidFill>
                  <a:schemeClr val="tx2"/>
                </a:solidFill>
                <a:latin typeface="Arial" panose="020B0604020202020204" pitchFamily="34" charset="0"/>
                <a:cs typeface="Arial" panose="020B0604020202020204" pitchFamily="34" charset="0"/>
              </a:rPr>
              <a:t>εννοιολογική ακρίβεια </a:t>
            </a:r>
            <a:r>
              <a:rPr lang="el-GR" sz="2400" dirty="0">
                <a:solidFill>
                  <a:schemeClr val="tx2"/>
                </a:solidFill>
                <a:latin typeface="Arial" panose="020B0604020202020204" pitchFamily="34" charset="0"/>
                <a:cs typeface="Arial" panose="020B0604020202020204" pitchFamily="34" charset="0"/>
              </a:rPr>
              <a:t>των προτάσεων που περιέχουν μία ΠΛΕ </a:t>
            </a:r>
            <a:r>
              <a:rPr lang="el-GR" sz="2400" b="1" dirty="0">
                <a:solidFill>
                  <a:schemeClr val="tx2"/>
                </a:solidFill>
                <a:latin typeface="Arial" panose="020B0604020202020204" pitchFamily="34" charset="0"/>
                <a:cs typeface="Arial" panose="020B0604020202020204" pitchFamily="34" charset="0"/>
              </a:rPr>
              <a:t>βελτιώνεται σημαντικά όταν χρησιμοποιείται το εκτεταμένο λεξικό</a:t>
            </a:r>
          </a:p>
        </p:txBody>
      </p:sp>
    </p:spTree>
    <p:extLst>
      <p:ext uri="{BB962C8B-B14F-4D97-AF65-F5344CB8AC3E}">
        <p14:creationId xmlns:p14="http://schemas.microsoft.com/office/powerpoint/2010/main" xmlns="" val="13831952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35330" y="182880"/>
            <a:ext cx="10721340" cy="777240"/>
          </a:xfrm>
        </p:spPr>
        <p:txBody>
          <a:bodyPr rtlCol="0">
            <a:noAutofit/>
          </a:bodyPr>
          <a:lstStyle/>
          <a:p>
            <a:pPr lvl="0" algn="ctr"/>
            <a:r>
              <a:rPr lang="el-GR" sz="4400" b="1" dirty="0">
                <a:solidFill>
                  <a:schemeClr val="tx2"/>
                </a:solidFill>
                <a:latin typeface="Arial" panose="020B0604020202020204" pitchFamily="34" charset="0"/>
                <a:cs typeface="Arial" panose="020B0604020202020204" pitchFamily="34" charset="0"/>
              </a:rPr>
              <a:t>ΕΝ ΟΛΙΓΟΙΣ</a:t>
            </a:r>
            <a:endParaRPr lang="el-GR" sz="4400" dirty="0">
              <a:solidFill>
                <a:schemeClr val="tx2"/>
              </a:solidFill>
              <a:latin typeface="Arial" panose="020B0604020202020204" pitchFamily="34" charset="0"/>
              <a:cs typeface="Arial" panose="020B0604020202020204" pitchFamily="34" charset="0"/>
            </a:endParaRPr>
          </a:p>
        </p:txBody>
      </p:sp>
      <p:sp>
        <p:nvSpPr>
          <p:cNvPr id="16" name="Θέση περιεχομένου 15">
            <a:extLst>
              <a:ext uri="{FF2B5EF4-FFF2-40B4-BE49-F238E27FC236}">
                <a16:creationId xmlns:a16="http://schemas.microsoft.com/office/drawing/2014/main" xmlns="" id="{2AB53E21-4534-48F1-8D68-79C181E72F20}"/>
              </a:ext>
            </a:extLst>
          </p:cNvPr>
          <p:cNvSpPr>
            <a:spLocks noGrp="1"/>
          </p:cNvSpPr>
          <p:nvPr>
            <p:ph idx="1"/>
          </p:nvPr>
        </p:nvSpPr>
        <p:spPr>
          <a:xfrm>
            <a:off x="1104900" y="2057400"/>
            <a:ext cx="9982200" cy="4343400"/>
          </a:xfrm>
        </p:spPr>
        <p:txBody>
          <a:bodyPr>
            <a:noAutofit/>
          </a:bodyPr>
          <a:lstStyle/>
          <a:p>
            <a:pPr>
              <a:lnSpc>
                <a:spcPct val="150000"/>
              </a:lnSpc>
            </a:pPr>
            <a:r>
              <a:rPr lang="el-GR" sz="2400" dirty="0">
                <a:solidFill>
                  <a:schemeClr val="tx2"/>
                </a:solidFill>
                <a:latin typeface="Arial" panose="020B0604020202020204" pitchFamily="34" charset="0"/>
                <a:cs typeface="Arial" panose="020B0604020202020204" pitchFamily="34" charset="0"/>
              </a:rPr>
              <a:t>Δημιουργήθηκε ένας πόρος με μεγάλη ποικιλία ΠΛΕ</a:t>
            </a:r>
          </a:p>
          <a:p>
            <a:pPr>
              <a:lnSpc>
                <a:spcPct val="150000"/>
              </a:lnSpc>
            </a:pPr>
            <a:endParaRPr lang="el-GR" sz="2400" dirty="0">
              <a:solidFill>
                <a:schemeClr val="tx2"/>
              </a:solidFill>
              <a:latin typeface="Arial" panose="020B0604020202020204" pitchFamily="34" charset="0"/>
              <a:cs typeface="Arial" panose="020B0604020202020204" pitchFamily="34" charset="0"/>
            </a:endParaRPr>
          </a:p>
          <a:p>
            <a:pPr>
              <a:lnSpc>
                <a:spcPct val="150000"/>
              </a:lnSpc>
            </a:pPr>
            <a:r>
              <a:rPr lang="el-GR" sz="2400" dirty="0">
                <a:solidFill>
                  <a:schemeClr val="tx2"/>
                </a:solidFill>
                <a:latin typeface="Arial" panose="020B0604020202020204" pitchFamily="34" charset="0"/>
                <a:cs typeface="Arial" panose="020B0604020202020204" pitchFamily="34" charset="0"/>
              </a:rPr>
              <a:t>Δυνατότητα επέκτασης και ανθρώπινης παρέμβασης</a:t>
            </a:r>
          </a:p>
          <a:p>
            <a:pPr>
              <a:lnSpc>
                <a:spcPct val="150000"/>
              </a:lnSpc>
            </a:pPr>
            <a:endParaRPr lang="el-GR" sz="2400" dirty="0">
              <a:solidFill>
                <a:schemeClr val="tx2"/>
              </a:solidFill>
              <a:latin typeface="Arial" panose="020B0604020202020204" pitchFamily="34" charset="0"/>
              <a:cs typeface="Arial" panose="020B0604020202020204" pitchFamily="34" charset="0"/>
            </a:endParaRPr>
          </a:p>
          <a:p>
            <a:pPr>
              <a:lnSpc>
                <a:spcPct val="150000"/>
              </a:lnSpc>
            </a:pPr>
            <a:r>
              <a:rPr lang="el-GR" sz="2400" dirty="0">
                <a:solidFill>
                  <a:schemeClr val="tx2"/>
                </a:solidFill>
                <a:latin typeface="Arial" panose="020B0604020202020204" pitchFamily="34" charset="0"/>
                <a:cs typeface="Arial" panose="020B0604020202020204" pitchFamily="34" charset="0"/>
              </a:rPr>
              <a:t>Καλή βάση για ακόμη πιο πλήρη περιγραφή των ΠΛΕ</a:t>
            </a:r>
          </a:p>
          <a:p>
            <a:pPr>
              <a:lnSpc>
                <a:spcPct val="150000"/>
              </a:lnSpc>
            </a:pPr>
            <a:endParaRPr lang="el-GR" sz="24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903963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502D436D-622A-4E92-9104-8CC54B75E859}"/>
              </a:ext>
            </a:extLst>
          </p:cNvPr>
          <p:cNvSpPr>
            <a:spLocks noGrp="1"/>
          </p:cNvSpPr>
          <p:nvPr>
            <p:ph idx="1"/>
          </p:nvPr>
        </p:nvSpPr>
        <p:spPr>
          <a:xfrm>
            <a:off x="2425147" y="2107094"/>
            <a:ext cx="7341706" cy="4078357"/>
          </a:xfrm>
        </p:spPr>
        <p:txBody>
          <a:bodyPr>
            <a:normAutofit fontScale="47500" lnSpcReduction="20000"/>
          </a:bodyPr>
          <a:lstStyle/>
          <a:p>
            <a:pPr marL="0" indent="0" algn="ctr">
              <a:buNone/>
            </a:pPr>
            <a:r>
              <a:rPr lang="el-GR" sz="8000" dirty="0">
                <a:solidFill>
                  <a:schemeClr val="tx2"/>
                </a:solidFill>
                <a:latin typeface="Arial" panose="020B0604020202020204" pitchFamily="34" charset="0"/>
                <a:cs typeface="Arial" panose="020B0604020202020204" pitchFamily="34" charset="0"/>
              </a:rPr>
              <a:t>Σας ευχαριστούμε για την προσοχή σας!</a:t>
            </a:r>
          </a:p>
          <a:p>
            <a:pPr marL="0" indent="0" algn="ctr">
              <a:buNone/>
            </a:pPr>
            <a:endParaRPr lang="el-GR" sz="8000" dirty="0">
              <a:solidFill>
                <a:schemeClr val="tx2"/>
              </a:solidFill>
              <a:latin typeface="Arial" panose="020B0604020202020204" pitchFamily="34" charset="0"/>
              <a:cs typeface="Arial" panose="020B0604020202020204" pitchFamily="34" charset="0"/>
            </a:endParaRPr>
          </a:p>
          <a:p>
            <a:pPr marL="0" indent="0" algn="ctr">
              <a:buNone/>
            </a:pPr>
            <a:endParaRPr lang="el-GR" sz="8000" dirty="0">
              <a:solidFill>
                <a:schemeClr val="tx2"/>
              </a:solidFill>
              <a:latin typeface="Arial" panose="020B0604020202020204" pitchFamily="34" charset="0"/>
              <a:cs typeface="Arial" panose="020B0604020202020204" pitchFamily="34" charset="0"/>
            </a:endParaRPr>
          </a:p>
          <a:p>
            <a:r>
              <a:rPr lang="el-GR" sz="3600" dirty="0">
                <a:solidFill>
                  <a:schemeClr val="tx2"/>
                </a:solidFill>
                <a:latin typeface="Arial" panose="020B0604020202020204" pitchFamily="34" charset="0"/>
                <a:cs typeface="Arial" panose="020B0604020202020204" pitchFamily="34" charset="0"/>
              </a:rPr>
              <a:t>Παρουσίαση:</a:t>
            </a:r>
          </a:p>
          <a:p>
            <a:pPr>
              <a:buFont typeface="Wingdings" panose="05000000000000000000" pitchFamily="2" charset="2"/>
              <a:buChar char="Ø"/>
            </a:pPr>
            <a:r>
              <a:rPr lang="el-GR" sz="3600" dirty="0" err="1">
                <a:solidFill>
                  <a:schemeClr val="tx2"/>
                </a:solidFill>
                <a:latin typeface="Arial" panose="020B0604020202020204" pitchFamily="34" charset="0"/>
                <a:cs typeface="Arial" panose="020B0604020202020204" pitchFamily="34" charset="0"/>
              </a:rPr>
              <a:t>Μέξα</a:t>
            </a:r>
            <a:r>
              <a:rPr lang="el-GR" sz="3600" dirty="0">
                <a:solidFill>
                  <a:schemeClr val="tx2"/>
                </a:solidFill>
                <a:latin typeface="Arial" panose="020B0604020202020204" pitchFamily="34" charset="0"/>
                <a:cs typeface="Arial" panose="020B0604020202020204" pitchFamily="34" charset="0"/>
              </a:rPr>
              <a:t> Μαγδαληνή</a:t>
            </a:r>
          </a:p>
          <a:p>
            <a:pPr>
              <a:buFont typeface="Wingdings" panose="05000000000000000000" pitchFamily="2" charset="2"/>
              <a:buChar char="Ø"/>
            </a:pPr>
            <a:r>
              <a:rPr lang="el-GR" sz="3600" dirty="0">
                <a:solidFill>
                  <a:schemeClr val="tx2"/>
                </a:solidFill>
                <a:latin typeface="Arial" panose="020B0604020202020204" pitchFamily="34" charset="0"/>
                <a:cs typeface="Arial" panose="020B0604020202020204" pitchFamily="34" charset="0"/>
              </a:rPr>
              <a:t>Καραντάνου-Πούλου Αναστασία-Ευφροσύνη</a:t>
            </a:r>
          </a:p>
          <a:p>
            <a:pPr>
              <a:buFont typeface="Wingdings" panose="05000000000000000000" pitchFamily="2" charset="2"/>
              <a:buChar char="Ø"/>
            </a:pPr>
            <a:r>
              <a:rPr lang="el-GR" sz="3600" dirty="0">
                <a:solidFill>
                  <a:schemeClr val="tx2"/>
                </a:solidFill>
                <a:latin typeface="Arial" panose="020B0604020202020204" pitchFamily="34" charset="0"/>
                <a:cs typeface="Arial" panose="020B0604020202020204" pitchFamily="34" charset="0"/>
              </a:rPr>
              <a:t>Διαμαντής Παντελεήμων</a:t>
            </a:r>
          </a:p>
          <a:p>
            <a:pPr marL="0" indent="0" algn="ctr">
              <a:buNone/>
            </a:pPr>
            <a:endParaRPr lang="el-GR" sz="8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92676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fontScale="90000"/>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Προσέγγιση/ Μεθοδολογία</a:t>
            </a:r>
            <a:br>
              <a:rPr lang="el-GR" sz="4800" b="1" dirty="0">
                <a:solidFill>
                  <a:schemeClr val="tx2">
                    <a:lumMod val="95000"/>
                    <a:lumOff val="5000"/>
                  </a:schemeClr>
                </a:solidFill>
                <a:latin typeface="Arial" panose="020B0604020202020204" pitchFamily="34" charset="0"/>
                <a:cs typeface="Arial" panose="020B0604020202020204" pitchFamily="34" charset="0"/>
              </a:rPr>
            </a:br>
            <a:r>
              <a:rPr lang="el-GR" sz="2700" b="1" dirty="0">
                <a:solidFill>
                  <a:schemeClr val="tx2">
                    <a:lumMod val="95000"/>
                    <a:lumOff val="5000"/>
                  </a:schemeClr>
                </a:solidFill>
                <a:latin typeface="Arial" panose="020B0604020202020204" pitchFamily="34" charset="0"/>
                <a:cs typeface="Arial" panose="020B0604020202020204" pitchFamily="34" charset="0"/>
              </a:rPr>
              <a:t>Μέθοδος Κλάσεων Ισοδυναμίας (ECM, </a:t>
            </a:r>
            <a:r>
              <a:rPr lang="el-GR" sz="2700" b="1" dirty="0" err="1">
                <a:solidFill>
                  <a:schemeClr val="tx2">
                    <a:lumMod val="95000"/>
                    <a:lumOff val="5000"/>
                  </a:schemeClr>
                </a:solidFill>
                <a:latin typeface="Arial" panose="020B0604020202020204" pitchFamily="34" charset="0"/>
                <a:cs typeface="Arial" panose="020B0604020202020204" pitchFamily="34" charset="0"/>
              </a:rPr>
              <a:t>Odijk</a:t>
            </a:r>
            <a:r>
              <a:rPr lang="el-GR" sz="2700" b="1" dirty="0">
                <a:solidFill>
                  <a:schemeClr val="tx2">
                    <a:lumMod val="95000"/>
                    <a:lumOff val="5000"/>
                  </a:schemeClr>
                </a:solidFill>
                <a:latin typeface="Arial" panose="020B0604020202020204" pitchFamily="34" charset="0"/>
                <a:cs typeface="Arial" panose="020B0604020202020204" pitchFamily="34" charset="0"/>
              </a:rPr>
              <a:t> 2004)</a:t>
            </a:r>
            <a:endParaRPr lang="el-GR" sz="27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p:txBody>
          <a:bodyPr rtlCol="0">
            <a:normAutofit fontScale="77500" lnSpcReduction="20000"/>
          </a:bodyPr>
          <a:lstStyle/>
          <a:p>
            <a:pPr>
              <a:lnSpc>
                <a:spcPct val="160000"/>
              </a:lnSpc>
            </a:pPr>
            <a:r>
              <a:rPr lang="el-GR" sz="2800" dirty="0">
                <a:solidFill>
                  <a:schemeClr val="tx2">
                    <a:lumMod val="95000"/>
                    <a:lumOff val="5000"/>
                  </a:schemeClr>
                </a:solidFill>
                <a:latin typeface="Arial" panose="020B0604020202020204" pitchFamily="34" charset="0"/>
                <a:cs typeface="Arial" panose="020B0604020202020204" pitchFamily="34" charset="0"/>
              </a:rPr>
              <a:t>Οι ΠΛΕ ταξινομούνται σύμφωνα με </a:t>
            </a:r>
            <a:r>
              <a:rPr lang="el-GR" sz="2800" b="1" dirty="0">
                <a:solidFill>
                  <a:schemeClr val="tx2">
                    <a:lumMod val="95000"/>
                    <a:lumOff val="5000"/>
                  </a:schemeClr>
                </a:solidFill>
                <a:latin typeface="Arial" panose="020B0604020202020204" pitchFamily="34" charset="0"/>
                <a:cs typeface="Arial" panose="020B0604020202020204" pitchFamily="34" charset="0"/>
              </a:rPr>
              <a:t>το συντακτικό τους πρότυπο (</a:t>
            </a:r>
            <a:r>
              <a:rPr lang="el-GR" sz="2800" b="1" dirty="0" err="1">
                <a:solidFill>
                  <a:schemeClr val="tx2">
                    <a:lumMod val="95000"/>
                    <a:lumOff val="5000"/>
                  </a:schemeClr>
                </a:solidFill>
                <a:latin typeface="Arial" panose="020B0604020202020204" pitchFamily="34" charset="0"/>
                <a:cs typeface="Arial" panose="020B0604020202020204" pitchFamily="34" charset="0"/>
              </a:rPr>
              <a:t>syntactic</a:t>
            </a:r>
            <a:r>
              <a:rPr lang="el-GR" sz="2800" b="1" dirty="0">
                <a:solidFill>
                  <a:schemeClr val="tx2">
                    <a:lumMod val="95000"/>
                    <a:lumOff val="5000"/>
                  </a:schemeClr>
                </a:solidFill>
                <a:latin typeface="Arial" panose="020B0604020202020204" pitchFamily="34" charset="0"/>
                <a:cs typeface="Arial" panose="020B0604020202020204" pitchFamily="34" charset="0"/>
              </a:rPr>
              <a:t> </a:t>
            </a:r>
            <a:r>
              <a:rPr lang="el-GR" sz="2800" b="1" dirty="0" err="1">
                <a:solidFill>
                  <a:schemeClr val="tx2">
                    <a:lumMod val="95000"/>
                    <a:lumOff val="5000"/>
                  </a:schemeClr>
                </a:solidFill>
                <a:latin typeface="Arial" panose="020B0604020202020204" pitchFamily="34" charset="0"/>
                <a:cs typeface="Arial" panose="020B0604020202020204" pitchFamily="34" charset="0"/>
              </a:rPr>
              <a:t>pattern</a:t>
            </a:r>
            <a:r>
              <a:rPr lang="el-GR" sz="2800" b="1" dirty="0">
                <a:solidFill>
                  <a:schemeClr val="tx2">
                    <a:lumMod val="95000"/>
                    <a:lumOff val="5000"/>
                  </a:schemeClr>
                </a:solidFill>
                <a:latin typeface="Arial" panose="020B0604020202020204" pitchFamily="34" charset="0"/>
                <a:cs typeface="Arial" panose="020B0604020202020204" pitchFamily="34" charset="0"/>
              </a:rPr>
              <a:t>)</a:t>
            </a:r>
          </a:p>
          <a:p>
            <a:pPr>
              <a:lnSpc>
                <a:spcPct val="160000"/>
              </a:lnSpc>
            </a:pPr>
            <a:r>
              <a:rPr lang="el-GR" sz="2800" dirty="0">
                <a:solidFill>
                  <a:schemeClr val="tx2">
                    <a:lumMod val="95000"/>
                    <a:lumOff val="5000"/>
                  </a:schemeClr>
                </a:solidFill>
                <a:latin typeface="Arial" panose="020B0604020202020204" pitchFamily="34" charset="0"/>
                <a:cs typeface="Arial" panose="020B0604020202020204" pitchFamily="34" charset="0"/>
              </a:rPr>
              <a:t>Οι ΠΛΕ που έχουν </a:t>
            </a:r>
            <a:r>
              <a:rPr lang="el-GR" sz="2800" b="1" dirty="0">
                <a:solidFill>
                  <a:schemeClr val="tx2">
                    <a:lumMod val="95000"/>
                    <a:lumOff val="5000"/>
                  </a:schemeClr>
                </a:solidFill>
                <a:latin typeface="Arial" panose="020B0604020202020204" pitchFamily="34" charset="0"/>
                <a:cs typeface="Arial" panose="020B0604020202020204" pitchFamily="34" charset="0"/>
              </a:rPr>
              <a:t>το ίδιο πρότυπο </a:t>
            </a:r>
            <a:r>
              <a:rPr lang="el-GR" sz="2800" dirty="0">
                <a:solidFill>
                  <a:schemeClr val="tx2">
                    <a:lumMod val="95000"/>
                    <a:lumOff val="5000"/>
                  </a:schemeClr>
                </a:solidFill>
                <a:latin typeface="Arial" panose="020B0604020202020204" pitchFamily="34" charset="0"/>
                <a:cs typeface="Arial" panose="020B0604020202020204" pitchFamily="34" charset="0"/>
              </a:rPr>
              <a:t>(</a:t>
            </a:r>
            <a:r>
              <a:rPr lang="el-GR" sz="2800" dirty="0" err="1">
                <a:solidFill>
                  <a:schemeClr val="tx2">
                    <a:lumMod val="95000"/>
                    <a:lumOff val="5000"/>
                  </a:schemeClr>
                </a:solidFill>
                <a:latin typeface="Arial" panose="020B0604020202020204" pitchFamily="34" charset="0"/>
                <a:cs typeface="Arial" panose="020B0604020202020204" pitchFamily="34" charset="0"/>
              </a:rPr>
              <a:t>syntactic</a:t>
            </a:r>
            <a:r>
              <a:rPr lang="el-GR" sz="2800" dirty="0">
                <a:solidFill>
                  <a:schemeClr val="tx2">
                    <a:lumMod val="95000"/>
                    <a:lumOff val="5000"/>
                  </a:schemeClr>
                </a:solidFill>
                <a:latin typeface="Arial" panose="020B0604020202020204" pitchFamily="34" charset="0"/>
                <a:cs typeface="Arial" panose="020B0604020202020204" pitchFamily="34" charset="0"/>
              </a:rPr>
              <a:t> </a:t>
            </a:r>
            <a:r>
              <a:rPr lang="el-GR" sz="2800" dirty="0" err="1">
                <a:solidFill>
                  <a:schemeClr val="tx2">
                    <a:lumMod val="95000"/>
                    <a:lumOff val="5000"/>
                  </a:schemeClr>
                </a:solidFill>
                <a:latin typeface="Arial" panose="020B0604020202020204" pitchFamily="34" charset="0"/>
                <a:cs typeface="Arial" panose="020B0604020202020204" pitchFamily="34" charset="0"/>
              </a:rPr>
              <a:t>pattern</a:t>
            </a:r>
            <a:r>
              <a:rPr lang="el-GR" sz="2800" dirty="0">
                <a:solidFill>
                  <a:schemeClr val="tx2">
                    <a:lumMod val="95000"/>
                    <a:lumOff val="5000"/>
                  </a:schemeClr>
                </a:solidFill>
                <a:latin typeface="Arial" panose="020B0604020202020204" pitchFamily="34" charset="0"/>
                <a:cs typeface="Arial" panose="020B0604020202020204" pitchFamily="34" charset="0"/>
              </a:rPr>
              <a:t>) σχηματίζουν τις λεγόμενες κλάσεις ισοδυναμίας</a:t>
            </a:r>
            <a:r>
              <a:rPr lang="en-US" sz="2800" dirty="0">
                <a:solidFill>
                  <a:schemeClr val="tx2">
                    <a:lumMod val="95000"/>
                    <a:lumOff val="5000"/>
                  </a:schemeClr>
                </a:solidFill>
                <a:latin typeface="Arial" panose="020B0604020202020204" pitchFamily="34" charset="0"/>
                <a:cs typeface="Arial" panose="020B0604020202020204" pitchFamily="34" charset="0"/>
              </a:rPr>
              <a:t> </a:t>
            </a:r>
            <a:r>
              <a:rPr lang="el-GR" sz="2800" b="1" dirty="0">
                <a:solidFill>
                  <a:schemeClr val="tx2">
                    <a:lumMod val="95000"/>
                    <a:lumOff val="5000"/>
                  </a:schemeClr>
                </a:solidFill>
                <a:latin typeface="Arial" panose="020B0604020202020204" pitchFamily="34" charset="0"/>
                <a:cs typeface="Arial" panose="020B0604020202020204" pitchFamily="34" charset="0"/>
              </a:rPr>
              <a:t>(</a:t>
            </a:r>
            <a:r>
              <a:rPr lang="el-GR" sz="2800" b="1" dirty="0" err="1">
                <a:solidFill>
                  <a:schemeClr val="tx2">
                    <a:lumMod val="95000"/>
                    <a:lumOff val="5000"/>
                  </a:schemeClr>
                </a:solidFill>
                <a:latin typeface="Arial" panose="020B0604020202020204" pitchFamily="34" charset="0"/>
                <a:cs typeface="Arial" panose="020B0604020202020204" pitchFamily="34" charset="0"/>
              </a:rPr>
              <a:t>Equivalence</a:t>
            </a:r>
            <a:r>
              <a:rPr lang="el-GR" sz="2800" b="1" dirty="0">
                <a:solidFill>
                  <a:schemeClr val="tx2">
                    <a:lumMod val="95000"/>
                    <a:lumOff val="5000"/>
                  </a:schemeClr>
                </a:solidFill>
                <a:latin typeface="Arial" panose="020B0604020202020204" pitchFamily="34" charset="0"/>
                <a:cs typeface="Arial" panose="020B0604020202020204" pitchFamily="34" charset="0"/>
              </a:rPr>
              <a:t> </a:t>
            </a:r>
            <a:r>
              <a:rPr lang="el-GR" sz="2800" b="1" dirty="0" err="1">
                <a:solidFill>
                  <a:schemeClr val="tx2">
                    <a:lumMod val="95000"/>
                    <a:lumOff val="5000"/>
                  </a:schemeClr>
                </a:solidFill>
                <a:latin typeface="Arial" panose="020B0604020202020204" pitchFamily="34" charset="0"/>
                <a:cs typeface="Arial" panose="020B0604020202020204" pitchFamily="34" charset="0"/>
              </a:rPr>
              <a:t>Classes-ECs</a:t>
            </a:r>
            <a:r>
              <a:rPr lang="el-GR" sz="2800" b="1" dirty="0">
                <a:solidFill>
                  <a:schemeClr val="tx2">
                    <a:lumMod val="95000"/>
                    <a:lumOff val="5000"/>
                  </a:schemeClr>
                </a:solidFill>
                <a:latin typeface="Arial" panose="020B0604020202020204" pitchFamily="34" charset="0"/>
                <a:cs typeface="Arial" panose="020B0604020202020204" pitchFamily="34" charset="0"/>
              </a:rPr>
              <a:t>)</a:t>
            </a:r>
          </a:p>
          <a:p>
            <a:pPr>
              <a:lnSpc>
                <a:spcPct val="160000"/>
              </a:lnSpc>
            </a:pPr>
            <a:r>
              <a:rPr lang="el-GR" sz="2800" dirty="0">
                <a:solidFill>
                  <a:schemeClr val="tx2">
                    <a:lumMod val="95000"/>
                    <a:lumOff val="5000"/>
                  </a:schemeClr>
                </a:solidFill>
                <a:latin typeface="Arial" panose="020B0604020202020204" pitchFamily="34" charset="0"/>
                <a:cs typeface="Arial" panose="020B0604020202020204" pitchFamily="34" charset="0"/>
              </a:rPr>
              <a:t>Οι ΠΛΕ που ανήκουν στην ίδια </a:t>
            </a:r>
            <a:r>
              <a:rPr lang="el-GR" sz="2800" dirty="0">
                <a:solidFill>
                  <a:schemeClr val="tx2"/>
                </a:solidFill>
                <a:latin typeface="Arial" panose="020B0604020202020204" pitchFamily="34" charset="0"/>
                <a:cs typeface="Arial" panose="020B0604020202020204" pitchFamily="34" charset="0"/>
              </a:rPr>
              <a:t>Κλάση Ισοδυναμίας </a:t>
            </a:r>
            <a:r>
              <a:rPr lang="el-GR" sz="2800" dirty="0">
                <a:solidFill>
                  <a:schemeClr val="tx2">
                    <a:lumMod val="95000"/>
                    <a:lumOff val="5000"/>
                  </a:schemeClr>
                </a:solidFill>
                <a:latin typeface="Arial" panose="020B0604020202020204" pitchFamily="34" charset="0"/>
                <a:cs typeface="Arial" panose="020B0604020202020204" pitchFamily="34" charset="0"/>
              </a:rPr>
              <a:t>μετατρέπονται αυτόματα</a:t>
            </a:r>
          </a:p>
          <a:p>
            <a:pPr>
              <a:lnSpc>
                <a:spcPct val="160000"/>
              </a:lnSpc>
              <a:buFont typeface="Wingdings" panose="05000000000000000000" pitchFamily="2" charset="2"/>
              <a:buChar char="Ø"/>
            </a:pPr>
            <a:r>
              <a:rPr lang="el-GR" sz="2800" b="1" dirty="0">
                <a:solidFill>
                  <a:schemeClr val="tx2">
                    <a:lumMod val="95000"/>
                    <a:lumOff val="5000"/>
                  </a:schemeClr>
                </a:solidFill>
                <a:latin typeface="Arial" panose="020B0604020202020204" pitchFamily="34" charset="0"/>
                <a:cs typeface="Arial" panose="020B0604020202020204" pitchFamily="34" charset="0"/>
              </a:rPr>
              <a:t>Διευκολύνεται η ενσωμάτωση του λεξικού σε ένα σύστημα Επεξεργασίας Φυσικής Γλώσσας</a:t>
            </a:r>
            <a:r>
              <a:rPr lang="el-GR" sz="2800" dirty="0">
                <a:solidFill>
                  <a:schemeClr val="tx2">
                    <a:lumMod val="95000"/>
                    <a:lumOff val="5000"/>
                  </a:schemeClr>
                </a:solidFill>
                <a:latin typeface="Arial" panose="020B0604020202020204" pitchFamily="34" charset="0"/>
                <a:cs typeface="Arial" panose="020B0604020202020204" pitchFamily="34" charset="0"/>
              </a:rPr>
              <a:t> με τη λιγότερη δυνατή </a:t>
            </a:r>
            <a:r>
              <a:rPr lang="el-GR" sz="2800" b="1" dirty="0">
                <a:solidFill>
                  <a:schemeClr val="tx2">
                    <a:lumMod val="95000"/>
                    <a:lumOff val="5000"/>
                  </a:schemeClr>
                </a:solidFill>
                <a:latin typeface="Arial" panose="020B0604020202020204" pitchFamily="34" charset="0"/>
                <a:cs typeface="Arial" panose="020B0604020202020204" pitchFamily="34" charset="0"/>
              </a:rPr>
              <a:t>χειρωνακτική</a:t>
            </a:r>
            <a:r>
              <a:rPr lang="el-GR" sz="2800" dirty="0">
                <a:solidFill>
                  <a:schemeClr val="tx2">
                    <a:lumMod val="95000"/>
                    <a:lumOff val="5000"/>
                  </a:schemeClr>
                </a:solidFill>
                <a:latin typeface="Arial" panose="020B0604020202020204" pitchFamily="34" charset="0"/>
                <a:cs typeface="Arial" panose="020B0604020202020204" pitchFamily="34" charset="0"/>
              </a:rPr>
              <a:t> προσπάθεια, που είναι και ο στόχος</a:t>
            </a:r>
          </a:p>
        </p:txBody>
      </p:sp>
    </p:spTree>
    <p:extLst>
      <p:ext uri="{BB962C8B-B14F-4D97-AF65-F5344CB8AC3E}">
        <p14:creationId xmlns:p14="http://schemas.microsoft.com/office/powerpoint/2010/main" xmlns="" val="24107921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ΤΟ «ΠΡΟΒΛΗΜΑ»</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a:xfrm>
            <a:off x="1104900" y="2478156"/>
            <a:ext cx="9982200" cy="2862469"/>
          </a:xfrm>
        </p:spPr>
        <p:txBody>
          <a:bodyPr rtlCol="0">
            <a:normAutofit fontScale="77500" lnSpcReduction="20000"/>
          </a:bodyPr>
          <a:lstStyle/>
          <a:p>
            <a:pPr marL="0" indent="0">
              <a:lnSpc>
                <a:spcPct val="150000"/>
              </a:lnSpc>
              <a:buNone/>
            </a:pPr>
            <a:r>
              <a:rPr lang="el-GR" sz="4400" dirty="0">
                <a:solidFill>
                  <a:schemeClr val="tx2">
                    <a:lumMod val="95000"/>
                    <a:lumOff val="5000"/>
                  </a:schemeClr>
                </a:solidFill>
                <a:latin typeface="Arial" panose="020B0604020202020204" pitchFamily="34" charset="0"/>
                <a:cs typeface="Arial" panose="020B0604020202020204" pitchFamily="34" charset="0"/>
              </a:rPr>
              <a:t>Στη </a:t>
            </a:r>
            <a:r>
              <a:rPr lang="el-GR" sz="4400" b="1" dirty="0">
                <a:solidFill>
                  <a:schemeClr val="tx2">
                    <a:lumMod val="95000"/>
                    <a:lumOff val="5000"/>
                  </a:schemeClr>
                </a:solidFill>
                <a:latin typeface="Arial" panose="020B0604020202020204" pitchFamily="34" charset="0"/>
                <a:cs typeface="Arial" panose="020B0604020202020204" pitchFamily="34" charset="0"/>
              </a:rPr>
              <a:t>Μέθοδο Κλάσεων Ισοδυναμίας </a:t>
            </a:r>
            <a:r>
              <a:rPr lang="el-GR" sz="4400" dirty="0">
                <a:solidFill>
                  <a:schemeClr val="tx2">
                    <a:lumMod val="95000"/>
                    <a:lumOff val="5000"/>
                  </a:schemeClr>
                </a:solidFill>
                <a:latin typeface="Arial" panose="020B0604020202020204" pitchFamily="34" charset="0"/>
                <a:cs typeface="Arial" panose="020B0604020202020204" pitchFamily="34" charset="0"/>
              </a:rPr>
              <a:t>οι ΠΛΕ ταξινομούνται σύμφωνα με το </a:t>
            </a:r>
            <a:r>
              <a:rPr lang="el-GR" sz="4400" b="1" dirty="0">
                <a:solidFill>
                  <a:schemeClr val="tx2">
                    <a:lumMod val="95000"/>
                    <a:lumOff val="5000"/>
                  </a:schemeClr>
                </a:solidFill>
                <a:latin typeface="Arial" panose="020B0604020202020204" pitchFamily="34" charset="0"/>
                <a:cs typeface="Arial" panose="020B0604020202020204" pitchFamily="34" charset="0"/>
              </a:rPr>
              <a:t>συντακτικό πρότυπο </a:t>
            </a:r>
            <a:r>
              <a:rPr lang="el-GR" sz="4400" dirty="0">
                <a:solidFill>
                  <a:schemeClr val="tx2">
                    <a:lumMod val="95000"/>
                    <a:lumOff val="5000"/>
                  </a:schemeClr>
                </a:solidFill>
                <a:latin typeface="Arial" panose="020B0604020202020204" pitchFamily="34" charset="0"/>
                <a:cs typeface="Arial" panose="020B0604020202020204" pitchFamily="34" charset="0"/>
              </a:rPr>
              <a:t>(</a:t>
            </a:r>
            <a:r>
              <a:rPr lang="el-GR" sz="4400" dirty="0" err="1">
                <a:solidFill>
                  <a:schemeClr val="tx2">
                    <a:lumMod val="95000"/>
                    <a:lumOff val="5000"/>
                  </a:schemeClr>
                </a:solidFill>
                <a:latin typeface="Arial" panose="020B0604020202020204" pitchFamily="34" charset="0"/>
                <a:cs typeface="Arial" panose="020B0604020202020204" pitchFamily="34" charset="0"/>
              </a:rPr>
              <a:t>syntactic</a:t>
            </a:r>
            <a:r>
              <a:rPr lang="el-GR" sz="4400" dirty="0">
                <a:solidFill>
                  <a:schemeClr val="tx2">
                    <a:lumMod val="95000"/>
                    <a:lumOff val="5000"/>
                  </a:schemeClr>
                </a:solidFill>
                <a:latin typeface="Arial" panose="020B0604020202020204" pitchFamily="34" charset="0"/>
                <a:cs typeface="Arial" panose="020B0604020202020204" pitchFamily="34" charset="0"/>
              </a:rPr>
              <a:t> </a:t>
            </a:r>
            <a:r>
              <a:rPr lang="el-GR" sz="4400" dirty="0" err="1">
                <a:solidFill>
                  <a:schemeClr val="tx2">
                    <a:lumMod val="95000"/>
                    <a:lumOff val="5000"/>
                  </a:schemeClr>
                </a:solidFill>
                <a:latin typeface="Arial" panose="020B0604020202020204" pitchFamily="34" charset="0"/>
                <a:cs typeface="Arial" panose="020B0604020202020204" pitchFamily="34" charset="0"/>
              </a:rPr>
              <a:t>pattern</a:t>
            </a:r>
            <a:r>
              <a:rPr lang="el-GR" sz="4400" dirty="0">
                <a:solidFill>
                  <a:schemeClr val="tx2">
                    <a:lumMod val="95000"/>
                    <a:lumOff val="5000"/>
                  </a:schemeClr>
                </a:solidFill>
                <a:latin typeface="Arial" panose="020B0604020202020204" pitchFamily="34" charset="0"/>
                <a:cs typeface="Arial" panose="020B0604020202020204" pitchFamily="34" charset="0"/>
              </a:rPr>
              <a:t>)</a:t>
            </a:r>
            <a:r>
              <a:rPr lang="en-US" sz="4400" dirty="0">
                <a:solidFill>
                  <a:schemeClr val="tx2">
                    <a:lumMod val="95000"/>
                    <a:lumOff val="5000"/>
                  </a:schemeClr>
                </a:solidFill>
                <a:latin typeface="Arial" panose="020B0604020202020204" pitchFamily="34" charset="0"/>
                <a:cs typeface="Arial" panose="020B0604020202020204" pitchFamily="34" charset="0"/>
              </a:rPr>
              <a:t> </a:t>
            </a:r>
            <a:r>
              <a:rPr lang="el-GR" sz="4400" dirty="0">
                <a:solidFill>
                  <a:schemeClr val="tx2">
                    <a:lumMod val="95000"/>
                    <a:lumOff val="5000"/>
                  </a:schemeClr>
                </a:solidFill>
                <a:latin typeface="Arial" panose="020B0604020202020204" pitchFamily="34" charset="0"/>
                <a:cs typeface="Arial" panose="020B0604020202020204" pitchFamily="34" charset="0"/>
              </a:rPr>
              <a:t>της </a:t>
            </a:r>
            <a:r>
              <a:rPr lang="el-GR" sz="4400" b="1" dirty="0">
                <a:solidFill>
                  <a:schemeClr val="tx2">
                    <a:lumMod val="95000"/>
                    <a:lumOff val="5000"/>
                  </a:schemeClr>
                </a:solidFill>
                <a:latin typeface="Arial" panose="020B0604020202020204" pitchFamily="34" charset="0"/>
                <a:cs typeface="Arial" panose="020B0604020202020204" pitchFamily="34" charset="0"/>
              </a:rPr>
              <a:t>κεφαλής</a:t>
            </a:r>
            <a:r>
              <a:rPr lang="el-GR" sz="4400" dirty="0">
                <a:solidFill>
                  <a:schemeClr val="tx2">
                    <a:lumMod val="95000"/>
                    <a:lumOff val="5000"/>
                  </a:schemeClr>
                </a:solidFill>
                <a:latin typeface="Arial" panose="020B0604020202020204" pitchFamily="34" charset="0"/>
                <a:cs typeface="Arial" panose="020B0604020202020204" pitchFamily="34" charset="0"/>
              </a:rPr>
              <a:t> της έκφρασης</a:t>
            </a:r>
          </a:p>
        </p:txBody>
      </p:sp>
    </p:spTree>
    <p:extLst>
      <p:ext uri="{BB962C8B-B14F-4D97-AF65-F5344CB8AC3E}">
        <p14:creationId xmlns:p14="http://schemas.microsoft.com/office/powerpoint/2010/main" xmlns="" val="31341036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ΤΟ «ΠΡΟΒΛΗΜΑ»</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p:txBody>
          <a:bodyPr rtlCol="0">
            <a:normAutofit fontScale="70000" lnSpcReduction="20000"/>
          </a:bodyPr>
          <a:lstStyle/>
          <a:p>
            <a:pPr marL="0" indent="0">
              <a:lnSpc>
                <a:spcPct val="160000"/>
              </a:lnSpc>
              <a:buNone/>
            </a:pPr>
            <a:r>
              <a:rPr lang="el-GR" sz="2800" b="1" dirty="0">
                <a:solidFill>
                  <a:schemeClr val="tx2">
                    <a:lumMod val="95000"/>
                    <a:lumOff val="5000"/>
                  </a:schemeClr>
                </a:solidFill>
                <a:latin typeface="Arial" panose="020B0604020202020204" pitchFamily="34" charset="0"/>
                <a:cs typeface="Arial" panose="020B0604020202020204" pitchFamily="34" charset="0"/>
              </a:rPr>
              <a:t>Πρότυπα: κάθε πρότυπο </a:t>
            </a:r>
            <a:r>
              <a:rPr lang="el-GR" sz="2800" dirty="0">
                <a:solidFill>
                  <a:schemeClr val="tx2">
                    <a:lumMod val="95000"/>
                    <a:lumOff val="5000"/>
                  </a:schemeClr>
                </a:solidFill>
                <a:latin typeface="Arial" panose="020B0604020202020204" pitchFamily="34" charset="0"/>
                <a:cs typeface="Arial" panose="020B0604020202020204" pitchFamily="34" charset="0"/>
              </a:rPr>
              <a:t>αναπαρίσταται από έναν δείκτη αναγνώρισης προτύπου (</a:t>
            </a:r>
            <a:r>
              <a:rPr lang="el-GR" sz="2800" dirty="0" err="1">
                <a:solidFill>
                  <a:schemeClr val="tx2">
                    <a:lumMod val="95000"/>
                    <a:lumOff val="5000"/>
                  </a:schemeClr>
                </a:solidFill>
                <a:latin typeface="Arial" panose="020B0604020202020204" pitchFamily="34" charset="0"/>
                <a:cs typeface="Arial" panose="020B0604020202020204" pitchFamily="34" charset="0"/>
              </a:rPr>
              <a:t>pattern</a:t>
            </a:r>
            <a:r>
              <a:rPr lang="el-GR" sz="2800" dirty="0">
                <a:solidFill>
                  <a:schemeClr val="tx2">
                    <a:lumMod val="95000"/>
                    <a:lumOff val="5000"/>
                  </a:schemeClr>
                </a:solidFill>
                <a:latin typeface="Arial" panose="020B0604020202020204" pitchFamily="34" charset="0"/>
                <a:cs typeface="Arial" panose="020B0604020202020204" pitchFamily="34" charset="0"/>
              </a:rPr>
              <a:t> </a:t>
            </a:r>
            <a:r>
              <a:rPr lang="el-GR" sz="2800" dirty="0" err="1">
                <a:solidFill>
                  <a:schemeClr val="tx2">
                    <a:lumMod val="95000"/>
                    <a:lumOff val="5000"/>
                  </a:schemeClr>
                </a:solidFill>
                <a:latin typeface="Arial" panose="020B0604020202020204" pitchFamily="34" charset="0"/>
                <a:cs typeface="Arial" panose="020B0604020202020204" pitchFamily="34" charset="0"/>
              </a:rPr>
              <a:t>identifier</a:t>
            </a:r>
            <a:r>
              <a:rPr lang="el-GR" sz="2800" dirty="0">
                <a:solidFill>
                  <a:schemeClr val="tx2">
                    <a:lumMod val="95000"/>
                    <a:lumOff val="5000"/>
                  </a:schemeClr>
                </a:solidFill>
                <a:latin typeface="Arial" panose="020B0604020202020204" pitchFamily="34" charset="0"/>
                <a:cs typeface="Arial" panose="020B0604020202020204" pitchFamily="34" charset="0"/>
              </a:rPr>
              <a:t>) ο οποίος τεκμηριώνεται σε μια</a:t>
            </a:r>
            <a:r>
              <a:rPr lang="el-GR" sz="2800" b="1" dirty="0">
                <a:solidFill>
                  <a:schemeClr val="tx2">
                    <a:lumMod val="95000"/>
                    <a:lumOff val="5000"/>
                  </a:schemeClr>
                </a:solidFill>
                <a:latin typeface="Arial" panose="020B0604020202020204" pitchFamily="34" charset="0"/>
                <a:cs typeface="Arial" panose="020B0604020202020204" pitchFamily="34" charset="0"/>
              </a:rPr>
              <a:t> λεπτομερή περιγραφή του προτύπου </a:t>
            </a:r>
            <a:r>
              <a:rPr lang="el-GR" sz="2800" dirty="0">
                <a:solidFill>
                  <a:schemeClr val="tx2">
                    <a:lumMod val="95000"/>
                    <a:lumOff val="5000"/>
                  </a:schemeClr>
                </a:solidFill>
                <a:latin typeface="Arial" panose="020B0604020202020204" pitchFamily="34" charset="0"/>
                <a:cs typeface="Arial" panose="020B0604020202020204" pitchFamily="34" charset="0"/>
              </a:rPr>
              <a:t>(</a:t>
            </a:r>
            <a:r>
              <a:rPr lang="el-GR" sz="2800" dirty="0" err="1">
                <a:solidFill>
                  <a:schemeClr val="tx2">
                    <a:lumMod val="95000"/>
                    <a:lumOff val="5000"/>
                  </a:schemeClr>
                </a:solidFill>
                <a:latin typeface="Arial" panose="020B0604020202020204" pitchFamily="34" charset="0"/>
                <a:cs typeface="Arial" panose="020B0604020202020204" pitchFamily="34" charset="0"/>
              </a:rPr>
              <a:t>pattern</a:t>
            </a:r>
            <a:r>
              <a:rPr lang="el-GR" sz="2800" dirty="0">
                <a:solidFill>
                  <a:schemeClr val="tx2">
                    <a:lumMod val="95000"/>
                    <a:lumOff val="5000"/>
                  </a:schemeClr>
                </a:solidFill>
                <a:latin typeface="Arial" panose="020B0604020202020204" pitchFamily="34" charset="0"/>
                <a:cs typeface="Arial" panose="020B0604020202020204" pitchFamily="34" charset="0"/>
              </a:rPr>
              <a:t>).  Δηλαδή περιγράφονται:</a:t>
            </a:r>
          </a:p>
          <a:p>
            <a:pPr marL="514350" indent="-514350">
              <a:lnSpc>
                <a:spcPct val="160000"/>
              </a:lnSpc>
              <a:buFont typeface="+mj-lt"/>
              <a:buAutoNum type="arabicPeriod"/>
            </a:pPr>
            <a:r>
              <a:rPr lang="el-GR" sz="2800" b="1" dirty="0">
                <a:solidFill>
                  <a:schemeClr val="tx2">
                    <a:lumMod val="95000"/>
                    <a:lumOff val="5000"/>
                  </a:schemeClr>
                </a:solidFill>
                <a:latin typeface="Arial" panose="020B0604020202020204" pitchFamily="34" charset="0"/>
                <a:cs typeface="Arial" panose="020B0604020202020204" pitchFamily="34" charset="0"/>
              </a:rPr>
              <a:t>Συντακτική κατηγορία της κεφαλής </a:t>
            </a:r>
            <a:r>
              <a:rPr lang="el-GR" sz="2800" dirty="0">
                <a:solidFill>
                  <a:schemeClr val="tx2">
                    <a:lumMod val="95000"/>
                    <a:lumOff val="5000"/>
                  </a:schemeClr>
                </a:solidFill>
                <a:latin typeface="Arial" panose="020B0604020202020204" pitchFamily="34" charset="0"/>
                <a:cs typeface="Arial" panose="020B0604020202020204" pitchFamily="34" charset="0"/>
              </a:rPr>
              <a:t>της έκφρασης,</a:t>
            </a:r>
          </a:p>
          <a:p>
            <a:pPr>
              <a:lnSpc>
                <a:spcPct val="16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είναι το κατηγόρημα γύρω από το οποίο χτίζεται η φράση</a:t>
            </a:r>
            <a:br>
              <a:rPr lang="el-GR" sz="2800" dirty="0">
                <a:solidFill>
                  <a:schemeClr val="tx2">
                    <a:lumMod val="95000"/>
                    <a:lumOff val="5000"/>
                  </a:schemeClr>
                </a:solidFill>
                <a:latin typeface="Arial" panose="020B0604020202020204" pitchFamily="34" charset="0"/>
                <a:cs typeface="Arial" panose="020B0604020202020204" pitchFamily="34" charset="0"/>
              </a:rPr>
            </a:br>
            <a:r>
              <a:rPr lang="el-GR" sz="2800" dirty="0">
                <a:solidFill>
                  <a:schemeClr val="tx2">
                    <a:lumMod val="95000"/>
                    <a:lumOff val="5000"/>
                  </a:schemeClr>
                </a:solidFill>
                <a:latin typeface="Arial" panose="020B0604020202020204" pitchFamily="34" charset="0"/>
                <a:cs typeface="Arial" panose="020B0604020202020204" pitchFamily="34" charset="0"/>
              </a:rPr>
              <a:t>	π.χ.</a:t>
            </a:r>
          </a:p>
          <a:p>
            <a:pPr marL="0" indent="0">
              <a:lnSpc>
                <a:spcPct val="170000"/>
              </a:lnSpc>
              <a:buNone/>
            </a:pPr>
            <a:r>
              <a:rPr lang="el-GR" sz="2800" dirty="0">
                <a:solidFill>
                  <a:schemeClr val="tx2">
                    <a:lumMod val="95000"/>
                    <a:lumOff val="5000"/>
                  </a:schemeClr>
                </a:solidFill>
                <a:latin typeface="Arial" panose="020B0604020202020204" pitchFamily="34" charset="0"/>
                <a:cs typeface="Arial" panose="020B0604020202020204" pitchFamily="34" charset="0"/>
              </a:rPr>
              <a:t>	ο Άλκης </a:t>
            </a:r>
            <a:r>
              <a:rPr lang="el-GR" sz="2800" b="1" dirty="0">
                <a:solidFill>
                  <a:schemeClr val="tx2">
                    <a:lumMod val="95000"/>
                    <a:lumOff val="5000"/>
                  </a:schemeClr>
                </a:solidFill>
                <a:latin typeface="Arial" panose="020B0604020202020204" pitchFamily="34" charset="0"/>
                <a:cs typeface="Arial" panose="020B0604020202020204" pitchFamily="34" charset="0"/>
              </a:rPr>
              <a:t>ΕΦΑΓΕ</a:t>
            </a:r>
            <a:r>
              <a:rPr lang="el-GR" sz="2800" dirty="0">
                <a:solidFill>
                  <a:schemeClr val="tx2">
                    <a:lumMod val="95000"/>
                    <a:lumOff val="5000"/>
                  </a:schemeClr>
                </a:solidFill>
                <a:latin typeface="Arial" panose="020B0604020202020204" pitchFamily="34" charset="0"/>
                <a:cs typeface="Arial" panose="020B0604020202020204" pitchFamily="34" charset="0"/>
              </a:rPr>
              <a:t> τον αγλέουρα</a:t>
            </a:r>
            <a:br>
              <a:rPr lang="el-GR" sz="2800" dirty="0">
                <a:solidFill>
                  <a:schemeClr val="tx2">
                    <a:lumMod val="95000"/>
                    <a:lumOff val="5000"/>
                  </a:schemeClr>
                </a:solidFill>
                <a:latin typeface="Arial" panose="020B0604020202020204" pitchFamily="34" charset="0"/>
                <a:cs typeface="Arial" panose="020B0604020202020204" pitchFamily="34" charset="0"/>
              </a:rPr>
            </a:br>
            <a:r>
              <a:rPr lang="el-GR" sz="2800" dirty="0">
                <a:solidFill>
                  <a:schemeClr val="tx2">
                    <a:lumMod val="95000"/>
                    <a:lumOff val="5000"/>
                  </a:schemeClr>
                </a:solidFill>
                <a:latin typeface="Arial" panose="020B0604020202020204" pitchFamily="34" charset="0"/>
                <a:cs typeface="Arial" panose="020B0604020202020204" pitchFamily="34" charset="0"/>
              </a:rPr>
              <a:t>	το άτακτο </a:t>
            </a:r>
            <a:r>
              <a:rPr lang="el-GR" sz="2800" b="1" dirty="0">
                <a:solidFill>
                  <a:schemeClr val="tx2">
                    <a:lumMod val="95000"/>
                    <a:lumOff val="5000"/>
                  </a:schemeClr>
                </a:solidFill>
                <a:latin typeface="Arial" panose="020B0604020202020204" pitchFamily="34" charset="0"/>
                <a:cs typeface="Arial" panose="020B0604020202020204" pitchFamily="34" charset="0"/>
              </a:rPr>
              <a:t>ΠΑΙΔΙ</a:t>
            </a:r>
            <a:endParaRPr lang="el-GR" sz="28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948055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900" y="76200"/>
            <a:ext cx="9980682" cy="975360"/>
          </a:xfrm>
        </p:spPr>
        <p:txBody>
          <a:bodyPr rtlCol="0">
            <a:normAutofit/>
          </a:bodyPr>
          <a:lstStyle/>
          <a:p>
            <a:pPr lvl="0" algn="ctr"/>
            <a:r>
              <a:rPr lang="el-GR" sz="4800" b="1" dirty="0">
                <a:solidFill>
                  <a:schemeClr val="tx2">
                    <a:lumMod val="95000"/>
                    <a:lumOff val="5000"/>
                  </a:schemeClr>
                </a:solidFill>
                <a:latin typeface="Arial" panose="020B0604020202020204" pitchFamily="34" charset="0"/>
                <a:cs typeface="Arial" panose="020B0604020202020204" pitchFamily="34" charset="0"/>
              </a:rPr>
              <a:t>ΤΟ «ΠΡΟΒΛΗΜΑ»</a:t>
            </a:r>
            <a:endParaRPr lang="el-GR" sz="48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4" name="Σύμβολο κράτησης θέσης περιεχομένου 13"/>
          <p:cNvSpPr>
            <a:spLocks noGrp="1"/>
          </p:cNvSpPr>
          <p:nvPr>
            <p:ph idx="1"/>
          </p:nvPr>
        </p:nvSpPr>
        <p:spPr/>
        <p:txBody>
          <a:bodyPr rtlCol="0">
            <a:normAutofit fontScale="85000" lnSpcReduction="10000"/>
          </a:bodyPr>
          <a:lstStyle/>
          <a:p>
            <a:pPr marL="0" indent="0">
              <a:lnSpc>
                <a:spcPct val="160000"/>
              </a:lnSpc>
              <a:buNone/>
            </a:pPr>
            <a:r>
              <a:rPr lang="el-GR" sz="2800" dirty="0">
                <a:solidFill>
                  <a:schemeClr val="tx2">
                    <a:lumMod val="95000"/>
                    <a:lumOff val="5000"/>
                  </a:schemeClr>
                </a:solidFill>
                <a:latin typeface="Arial" panose="020B0604020202020204" pitchFamily="34" charset="0"/>
                <a:cs typeface="Arial" panose="020B0604020202020204" pitchFamily="34" charset="0"/>
              </a:rPr>
              <a:t>2. </a:t>
            </a:r>
            <a:r>
              <a:rPr lang="el-GR" sz="2800" b="1" dirty="0">
                <a:solidFill>
                  <a:schemeClr val="tx2">
                    <a:lumMod val="95000"/>
                    <a:lumOff val="5000"/>
                  </a:schemeClr>
                </a:solidFill>
                <a:latin typeface="Arial" panose="020B0604020202020204" pitchFamily="34" charset="0"/>
                <a:cs typeface="Arial" panose="020B0604020202020204" pitchFamily="34" charset="0"/>
              </a:rPr>
              <a:t>Τα συμπληρώματα </a:t>
            </a:r>
            <a:r>
              <a:rPr lang="el-GR" sz="2800" dirty="0">
                <a:solidFill>
                  <a:schemeClr val="tx2">
                    <a:lumMod val="95000"/>
                    <a:lumOff val="5000"/>
                  </a:schemeClr>
                </a:solidFill>
                <a:latin typeface="Arial" panose="020B0604020202020204" pitchFamily="34" charset="0"/>
                <a:cs typeface="Arial" panose="020B0604020202020204" pitchFamily="34" charset="0"/>
              </a:rPr>
              <a:t>που δέχεται </a:t>
            </a:r>
            <a:r>
              <a:rPr lang="el-GR" sz="2800" dirty="0">
                <a:solidFill>
                  <a:schemeClr val="tx2"/>
                </a:solidFill>
                <a:latin typeface="Arial" panose="020B0604020202020204" pitchFamily="34" charset="0"/>
                <a:cs typeface="Arial" panose="020B0604020202020204" pitchFamily="34" charset="0"/>
              </a:rPr>
              <a:t>η κεφαλή </a:t>
            </a:r>
            <a:r>
              <a:rPr lang="el-GR" sz="2800" dirty="0">
                <a:solidFill>
                  <a:schemeClr val="tx2">
                    <a:lumMod val="95000"/>
                    <a:lumOff val="5000"/>
                  </a:schemeClr>
                </a:solidFill>
                <a:latin typeface="Arial" panose="020B0604020202020204" pitchFamily="34" charset="0"/>
                <a:cs typeface="Arial" panose="020B0604020202020204" pitchFamily="34" charset="0"/>
              </a:rPr>
              <a:t>και η εσωτερική δομή τους</a:t>
            </a:r>
          </a:p>
          <a:p>
            <a:pPr>
              <a:lnSpc>
                <a:spcPct val="160000"/>
              </a:lnSpc>
              <a:buFont typeface="Wingdings" panose="05000000000000000000" pitchFamily="2" charset="2"/>
              <a:buChar char="Ø"/>
            </a:pPr>
            <a:r>
              <a:rPr lang="el-GR" sz="2800" dirty="0">
                <a:solidFill>
                  <a:schemeClr val="tx2">
                    <a:lumMod val="95000"/>
                    <a:lumOff val="5000"/>
                  </a:schemeClr>
                </a:solidFill>
                <a:latin typeface="Arial" panose="020B0604020202020204" pitchFamily="34" charset="0"/>
                <a:cs typeface="Arial" panose="020B0604020202020204" pitchFamily="34" charset="0"/>
              </a:rPr>
              <a:t> είναι οι φράσεις που συμπληρώνουν την έννοια ενός κατηγορήματος</a:t>
            </a:r>
          </a:p>
          <a:p>
            <a:pPr marL="0" indent="0">
              <a:lnSpc>
                <a:spcPct val="160000"/>
              </a:lnSpc>
              <a:buNone/>
            </a:pPr>
            <a:r>
              <a:rPr lang="el-GR" sz="2800" dirty="0">
                <a:solidFill>
                  <a:schemeClr val="tx2">
                    <a:lumMod val="95000"/>
                    <a:lumOff val="5000"/>
                  </a:schemeClr>
                </a:solidFill>
                <a:latin typeface="Arial" panose="020B0604020202020204" pitchFamily="34" charset="0"/>
                <a:cs typeface="Arial" panose="020B0604020202020204" pitchFamily="34" charset="0"/>
              </a:rPr>
              <a:t>	π.χ.  </a:t>
            </a:r>
            <a:r>
              <a:rPr lang="el-GR" sz="2800" u="sng" dirty="0">
                <a:solidFill>
                  <a:schemeClr val="tx2">
                    <a:lumMod val="95000"/>
                    <a:lumOff val="5000"/>
                  </a:schemeClr>
                </a:solidFill>
                <a:latin typeface="Arial" panose="020B0604020202020204" pitchFamily="34" charset="0"/>
                <a:cs typeface="Arial" panose="020B0604020202020204" pitchFamily="34" charset="0"/>
              </a:rPr>
              <a:t>ο Άλκης </a:t>
            </a:r>
            <a:r>
              <a:rPr lang="el-GR" sz="2800" b="1" dirty="0">
                <a:solidFill>
                  <a:schemeClr val="tx2">
                    <a:lumMod val="95000"/>
                    <a:lumOff val="5000"/>
                  </a:schemeClr>
                </a:solidFill>
                <a:latin typeface="Arial" panose="020B0604020202020204" pitchFamily="34" charset="0"/>
                <a:cs typeface="Arial" panose="020B0604020202020204" pitchFamily="34" charset="0"/>
              </a:rPr>
              <a:t>ΕΦΑΓΕ </a:t>
            </a:r>
            <a:r>
              <a:rPr lang="el-GR" sz="2800" u="sng" dirty="0">
                <a:solidFill>
                  <a:schemeClr val="tx2">
                    <a:lumMod val="95000"/>
                    <a:lumOff val="5000"/>
                  </a:schemeClr>
                </a:solidFill>
                <a:latin typeface="Arial" panose="020B0604020202020204" pitchFamily="34" charset="0"/>
                <a:cs typeface="Arial" panose="020B0604020202020204" pitchFamily="34" charset="0"/>
              </a:rPr>
              <a:t>τον αγλέουρα</a:t>
            </a:r>
            <a:endParaRPr lang="el-GR" sz="2800" dirty="0">
              <a:solidFill>
                <a:schemeClr val="tx2">
                  <a:lumMod val="95000"/>
                  <a:lumOff val="5000"/>
                </a:schemeClr>
              </a:solidFill>
              <a:latin typeface="Arial" panose="020B0604020202020204" pitchFamily="34" charset="0"/>
              <a:cs typeface="Arial" panose="020B0604020202020204" pitchFamily="34" charset="0"/>
            </a:endParaRPr>
          </a:p>
          <a:p>
            <a:pPr marL="0" indent="0">
              <a:lnSpc>
                <a:spcPct val="160000"/>
              </a:lnSpc>
              <a:buNone/>
            </a:pPr>
            <a:r>
              <a:rPr lang="el-GR" sz="2800" dirty="0">
                <a:solidFill>
                  <a:schemeClr val="tx2">
                    <a:lumMod val="95000"/>
                    <a:lumOff val="5000"/>
                  </a:schemeClr>
                </a:solidFill>
                <a:latin typeface="Arial" panose="020B0604020202020204" pitchFamily="34" charset="0"/>
                <a:cs typeface="Arial" panose="020B0604020202020204" pitchFamily="34" charset="0"/>
              </a:rPr>
              <a:t>3. </a:t>
            </a:r>
            <a:r>
              <a:rPr lang="el-GR" sz="2800" b="1" dirty="0">
                <a:solidFill>
                  <a:schemeClr val="tx2">
                    <a:lumMod val="95000"/>
                    <a:lumOff val="5000"/>
                  </a:schemeClr>
                </a:solidFill>
                <a:latin typeface="Arial" panose="020B0604020202020204" pitchFamily="34" charset="0"/>
                <a:cs typeface="Arial" panose="020B0604020202020204" pitchFamily="34" charset="0"/>
              </a:rPr>
              <a:t>Μορφοσυντακτικές πληροφορίες</a:t>
            </a:r>
            <a:r>
              <a:rPr lang="el-GR" sz="2800" dirty="0">
                <a:solidFill>
                  <a:schemeClr val="tx2">
                    <a:lumMod val="95000"/>
                    <a:lumOff val="5000"/>
                  </a:schemeClr>
                </a:solidFill>
                <a:latin typeface="Arial" panose="020B0604020202020204" pitchFamily="34" charset="0"/>
                <a:cs typeface="Arial" panose="020B0604020202020204" pitchFamily="34" charset="0"/>
              </a:rPr>
              <a:t> των επιμέρους συστατικών</a:t>
            </a:r>
          </a:p>
          <a:p>
            <a:pPr>
              <a:lnSpc>
                <a:spcPct val="160000"/>
              </a:lnSpc>
              <a:buFont typeface="Wingdings" panose="05000000000000000000" pitchFamily="2" charset="2"/>
              <a:buChar char="Ø"/>
            </a:pPr>
            <a:r>
              <a:rPr lang="en-US" sz="2800" dirty="0">
                <a:solidFill>
                  <a:schemeClr val="tx2">
                    <a:lumMod val="95000"/>
                    <a:lumOff val="5000"/>
                  </a:schemeClr>
                </a:solidFill>
                <a:latin typeface="Arial" panose="020B0604020202020204" pitchFamily="34" charset="0"/>
                <a:cs typeface="Arial" panose="020B0604020202020204" pitchFamily="34" charset="0"/>
              </a:rPr>
              <a:t> </a:t>
            </a:r>
            <a:r>
              <a:rPr lang="el-GR" sz="2800" dirty="0">
                <a:solidFill>
                  <a:schemeClr val="tx2">
                    <a:lumMod val="95000"/>
                    <a:lumOff val="5000"/>
                  </a:schemeClr>
                </a:solidFill>
                <a:latin typeface="Arial" panose="020B0604020202020204" pitchFamily="34" charset="0"/>
                <a:cs typeface="Arial" panose="020B0604020202020204" pitchFamily="34" charset="0"/>
              </a:rPr>
              <a:t>υποκείμενα, αντικείμενα, δεύτερα αντικείμενα, πλάγια συμπληρώματα </a:t>
            </a:r>
          </a:p>
          <a:p>
            <a:pPr marL="0" indent="0">
              <a:lnSpc>
                <a:spcPct val="160000"/>
              </a:lnSpc>
              <a:buNone/>
            </a:pPr>
            <a:r>
              <a:rPr lang="el-GR" sz="2800" dirty="0">
                <a:solidFill>
                  <a:schemeClr val="tx2">
                    <a:lumMod val="95000"/>
                    <a:lumOff val="5000"/>
                  </a:schemeClr>
                </a:solidFill>
                <a:latin typeface="Arial" panose="020B0604020202020204" pitchFamily="34" charset="0"/>
                <a:cs typeface="Arial" panose="020B0604020202020204" pitchFamily="34" charset="0"/>
              </a:rPr>
              <a:t>	π.χ. δίνω ένα ποτήρι </a:t>
            </a:r>
            <a:r>
              <a:rPr lang="el-GR" sz="2800" u="sng" dirty="0">
                <a:solidFill>
                  <a:schemeClr val="tx2">
                    <a:lumMod val="95000"/>
                    <a:lumOff val="5000"/>
                  </a:schemeClr>
                </a:solidFill>
                <a:latin typeface="Arial" panose="020B0604020202020204" pitchFamily="34" charset="0"/>
                <a:cs typeface="Arial" panose="020B0604020202020204" pitchFamily="34" charset="0"/>
              </a:rPr>
              <a:t>στον Κώστα</a:t>
            </a:r>
          </a:p>
          <a:p>
            <a:pPr>
              <a:lnSpc>
                <a:spcPct val="160000"/>
              </a:lnSpc>
              <a:buFont typeface="Wingdings" panose="05000000000000000000" pitchFamily="2" charset="2"/>
              <a:buChar char="Ø"/>
            </a:pPr>
            <a:endParaRPr lang="el-GR" sz="2800" dirty="0">
              <a:solidFill>
                <a:schemeClr val="tx2">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137969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6418" y="160020"/>
            <a:ext cx="9980682" cy="1051560"/>
          </a:xfrm>
        </p:spPr>
        <p:txBody>
          <a:bodyPr rtlCol="0">
            <a:noAutofit/>
          </a:bodyPr>
          <a:lstStyle/>
          <a:p>
            <a:pPr lvl="0" algn="ctr"/>
            <a:r>
              <a:rPr lang="el-GR" sz="4000" b="1" dirty="0">
                <a:solidFill>
                  <a:schemeClr val="tx2">
                    <a:lumMod val="95000"/>
                    <a:lumOff val="5000"/>
                  </a:schemeClr>
                </a:solidFill>
                <a:latin typeface="Arial" panose="020B0604020202020204" pitchFamily="34" charset="0"/>
                <a:cs typeface="Arial" panose="020B0604020202020204" pitchFamily="34" charset="0"/>
              </a:rPr>
              <a:t>Παραδείγματα ΠΛΕ που σχηματίζουν μία Κλάση Ισοδυναμίας:</a:t>
            </a:r>
            <a:endParaRPr lang="el-GR" sz="4000" dirty="0">
              <a:solidFill>
                <a:schemeClr val="tx2">
                  <a:lumMod val="95000"/>
                  <a:lumOff val="5000"/>
                </a:schemeClr>
              </a:solidFill>
              <a:latin typeface="Arial" panose="020B0604020202020204" pitchFamily="34" charset="0"/>
              <a:cs typeface="Arial" panose="020B0604020202020204" pitchFamily="34" charset="0"/>
            </a:endParaRPr>
          </a:p>
        </p:txBody>
      </p:sp>
      <p:graphicFrame>
        <p:nvGraphicFramePr>
          <p:cNvPr id="9" name="Θέση περιεχομένου 8">
            <a:extLst>
              <a:ext uri="{FF2B5EF4-FFF2-40B4-BE49-F238E27FC236}">
                <a16:creationId xmlns:a16="http://schemas.microsoft.com/office/drawing/2014/main" xmlns="" id="{465F2B44-86E7-4039-A8BF-0C1C020404A6}"/>
              </a:ext>
            </a:extLst>
          </p:cNvPr>
          <p:cNvGraphicFramePr>
            <a:graphicFrameLocks noGrp="1"/>
          </p:cNvGraphicFramePr>
          <p:nvPr>
            <p:ph idx="1"/>
            <p:extLst>
              <p:ext uri="{D42A27DB-BD31-4B8C-83A1-F6EECF244321}">
                <p14:modId xmlns:p14="http://schemas.microsoft.com/office/powerpoint/2010/main" xmlns="" val="484166114"/>
              </p:ext>
            </p:extLst>
          </p:nvPr>
        </p:nvGraphicFramePr>
        <p:xfrm>
          <a:off x="1341120" y="1897380"/>
          <a:ext cx="9509760" cy="3856816"/>
        </p:xfrm>
        <a:graphic>
          <a:graphicData uri="http://schemas.openxmlformats.org/drawingml/2006/table">
            <a:tbl>
              <a:tblPr firstRow="1" firstCol="1" bandRow="1"/>
              <a:tblGrid>
                <a:gridCol w="4076700">
                  <a:extLst>
                    <a:ext uri="{9D8B030D-6E8A-4147-A177-3AD203B41FA5}">
                      <a16:colId xmlns:a16="http://schemas.microsoft.com/office/drawing/2014/main" xmlns="" val="3222154553"/>
                    </a:ext>
                  </a:extLst>
                </a:gridCol>
                <a:gridCol w="2811780">
                  <a:extLst>
                    <a:ext uri="{9D8B030D-6E8A-4147-A177-3AD203B41FA5}">
                      <a16:colId xmlns:a16="http://schemas.microsoft.com/office/drawing/2014/main" xmlns="" val="295496979"/>
                    </a:ext>
                  </a:extLst>
                </a:gridCol>
                <a:gridCol w="2621280">
                  <a:extLst>
                    <a:ext uri="{9D8B030D-6E8A-4147-A177-3AD203B41FA5}">
                      <a16:colId xmlns:a16="http://schemas.microsoft.com/office/drawing/2014/main" xmlns="" val="3786869793"/>
                    </a:ext>
                  </a:extLst>
                </a:gridCol>
              </a:tblGrid>
              <a:tr h="1335690">
                <a:tc>
                  <a:txBody>
                    <a:bodyPr/>
                    <a:lstStyle/>
                    <a:p>
                      <a:pPr algn="l">
                        <a:lnSpc>
                          <a:spcPct val="150000"/>
                        </a:lnSpc>
                        <a:spcAft>
                          <a:spcPts val="0"/>
                        </a:spcAft>
                      </a:pPr>
                      <a:r>
                        <a:rPr lang="el-GR" sz="2800" b="1" u="sng"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Ελληνικά</a:t>
                      </a:r>
                      <a:r>
                        <a:rPr lang="en-US" sz="2800" b="1" u="sng"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r>
                        <a:rPr lang="el-GR" sz="2800" b="1" u="sng"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Παραδείγματα</a:t>
                      </a:r>
                      <a:endParaRPr lang="el-GR" sz="28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50000"/>
                        </a:lnSpc>
                        <a:spcAft>
                          <a:spcPts val="0"/>
                        </a:spcAft>
                      </a:pPr>
                      <a:r>
                        <a:rPr lang="el-GR" sz="2800" b="1" u="sng"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Ολλανδικά Παραδείγματα</a:t>
                      </a:r>
                      <a:endParaRPr lang="el-GR" sz="28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50000"/>
                        </a:lnSpc>
                        <a:spcAft>
                          <a:spcPts val="0"/>
                        </a:spcAft>
                      </a:pPr>
                      <a:r>
                        <a:rPr lang="el-GR"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endParaRPr lang="el-GR" sz="28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711921986"/>
                  </a:ext>
                </a:extLst>
              </a:tr>
              <a:tr h="714072">
                <a:tc>
                  <a:txBody>
                    <a:bodyPr/>
                    <a:lstStyle/>
                    <a:p>
                      <a:pPr algn="l">
                        <a:lnSpc>
                          <a:spcPct val="150000"/>
                        </a:lnSpc>
                        <a:spcAft>
                          <a:spcPts val="0"/>
                        </a:spcAft>
                      </a:pPr>
                      <a:r>
                        <a:rPr lang="el-GR" sz="28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endParaRPr lang="el-GR" sz="28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l-GR" sz="28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endParaRPr lang="el-GR" sz="28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l-GR" sz="28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endParaRPr lang="el-GR" sz="28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66518210"/>
                  </a:ext>
                </a:extLst>
              </a:tr>
              <a:tr h="1092982">
                <a:tc>
                  <a:txBody>
                    <a:bodyPr/>
                    <a:lstStyle/>
                    <a:p>
                      <a:pPr algn="l">
                        <a:lnSpc>
                          <a:spcPct val="150000"/>
                        </a:lnSpc>
                        <a:spcAft>
                          <a:spcPts val="0"/>
                        </a:spcAft>
                      </a:pPr>
                      <a:r>
                        <a:rPr lang="el-GR"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κ</a:t>
                      </a: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α</a:t>
                      </a:r>
                      <a:r>
                        <a:rPr lang="en-US" sz="28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τε</a:t>
                      </a: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βάζω τον</a:t>
                      </a:r>
                      <a:r>
                        <a:rPr lang="el-GR"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α</a:t>
                      </a:r>
                      <a:r>
                        <a:rPr lang="en-US" sz="28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γλέουρ</a:t>
                      </a: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α</a:t>
                      </a:r>
                      <a:endParaRPr lang="el-GR" sz="28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de </a:t>
                      </a:r>
                      <a:r>
                        <a:rPr lang="en-US" sz="28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kar</a:t>
                      </a: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 </a:t>
                      </a:r>
                      <a:r>
                        <a:rPr lang="en-US" sz="2800" dirty="0" err="1">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trekken</a:t>
                      </a:r>
                      <a:endParaRPr lang="el-GR" sz="28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8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(pull the car)</a:t>
                      </a:r>
                      <a:endParaRPr lang="el-GR" sz="28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38827649"/>
                  </a:ext>
                </a:extLst>
              </a:tr>
              <a:tr h="714072">
                <a:tc>
                  <a:txBody>
                    <a:bodyPr/>
                    <a:lstStyle/>
                    <a:p>
                      <a:pPr algn="l">
                        <a:lnSpc>
                          <a:spcPct val="150000"/>
                        </a:lnSpc>
                        <a:spcAft>
                          <a:spcPts val="0"/>
                        </a:spcAft>
                      </a:pPr>
                      <a:r>
                        <a:rPr lang="en-US" sz="28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σκύβω το κεφάλι</a:t>
                      </a:r>
                      <a:endParaRPr lang="el-GR" sz="28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80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de boot missen</a:t>
                      </a:r>
                      <a:endParaRPr lang="el-GR" sz="280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8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(miss the boat)</a:t>
                      </a:r>
                      <a:endParaRPr lang="el-GR" sz="2800" dirty="0">
                        <a:solidFill>
                          <a:schemeClr val="tx2">
                            <a:lumMod val="95000"/>
                            <a:lumOff val="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93533073"/>
                  </a:ext>
                </a:extLst>
              </a:tr>
            </a:tbl>
          </a:graphicData>
        </a:graphic>
      </p:graphicFrame>
    </p:spTree>
    <p:extLst>
      <p:ext uri="{BB962C8B-B14F-4D97-AF65-F5344CB8AC3E}">
        <p14:creationId xmlns:p14="http://schemas.microsoft.com/office/powerpoint/2010/main" xmlns="" val="22074921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Ακαδημαϊκή βιβλιογραφία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_9411646_TF03431380_TF03431380" id="{856076FB-12A4-41CA-A0E0-E0A93572E056}" vid="{AE29B9E4-3226-42B4-A682-6BC5B733C8E4}"/>
    </a:ext>
  </a:extLst>
</a:theme>
</file>

<file path=ppt/theme/theme2.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schemas.microsoft.com/office/2006/metadata/properties"/>
    <ds:schemaRef ds:uri="http://www.w3.org/2000/xmlns/"/>
    <ds:schemaRef ds:uri="4873beb7-5857-4685-be1f-d57550cc96cc"/>
    <ds:schemaRef ds:uri="http://www.w3.org/2001/XMLSchema-instance"/>
    <ds:schemaRef ds:uri="http://schemas.microsoft.com/office/infopath/2007/PartnerControl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0/xmlns/"/>
    <ds:schemaRef ds:uri="http://www.w3.org/2001/XMLSchema"/>
    <ds:schemaRef ds:uri="4873beb7-5857-4685-be1f-d57550cc96cc"/>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TM10001105[[fn=Περικοπή]]</Template>
  <TotalTime>0</TotalTime>
  <Words>1857</Words>
  <Application>Microsoft Office PowerPoint</Application>
  <PresentationFormat>Custom</PresentationFormat>
  <Paragraphs>293</Paragraphs>
  <Slides>43</Slides>
  <Notes>42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Ακαδημαϊκή βιβλιογραφία 16x9</vt:lpstr>
      <vt:lpstr>DuELME: Dutch Electronic Lexicon of Multiword Expressions  Ολλανδικό Ηλεκτρονικό Λεξικό Πολυλεκτικών Εκφράσεων (επικεφαλής του έργου η Nicole Gregoire) </vt:lpstr>
      <vt:lpstr>Πολυλεκτικές Εκφράσεις (ΠΛΕ)</vt:lpstr>
      <vt:lpstr> Το λεξικό DuELME</vt:lpstr>
      <vt:lpstr>ΠΛΕΟΝΕΚΤΗΜΑΤΑ ΤΟΥ DuELME</vt:lpstr>
      <vt:lpstr>Προσέγγιση/ Μεθοδολογία Μέθοδος Κλάσεων Ισοδυναμίας (ECM, Odijk 2004)</vt:lpstr>
      <vt:lpstr>ΤΟ «ΠΡΟΒΛΗΜΑ»</vt:lpstr>
      <vt:lpstr>ΤΟ «ΠΡΟΒΛΗΜΑ»</vt:lpstr>
      <vt:lpstr>ΤΟ «ΠΡΟΒΛΗΜΑ»</vt:lpstr>
      <vt:lpstr>Παραδείγματα ΠΛΕ που σχηματίζουν μία Κλάση Ισοδυναμίας:</vt:lpstr>
      <vt:lpstr>ΤΟ «ΠΡΟΒΛΗΜΑ»</vt:lpstr>
      <vt:lpstr>Η ΛΥΣΗ ΤΟΥ ΠΡΟΒΛΗΜΑΤΟΣ</vt:lpstr>
      <vt:lpstr>Η ΛΥΣΗ ΤΟΥ ΠΡΟΒΛΗΜΑΤΟΣ</vt:lpstr>
      <vt:lpstr>Η ΛΥΣΗ ΤΟΥ ΠΡΟΒΛΗΜΑΤΟΣ</vt:lpstr>
      <vt:lpstr>Η ΛΥΣΗ ΤΟΥ ΠΡΟΒΛΗΜΑΤΟΣ</vt:lpstr>
      <vt:lpstr>Η ΛΥΣΗ ΤΟΥ ΠΡΟΒΛΗΜΑΤΟΣ</vt:lpstr>
      <vt:lpstr>Κατάλογος Στοιχείων (Component List)</vt:lpstr>
      <vt:lpstr>Κατάλογος Στοιχείων (Component List)</vt:lpstr>
      <vt:lpstr>Κατάλογος Στοιχείων (Component List)</vt:lpstr>
      <vt:lpstr>Κατάλογος Στοιχείων (Component List)</vt:lpstr>
      <vt:lpstr>Κατάλογος Στοιχείων (Component List)</vt:lpstr>
      <vt:lpstr>ΔΕΔΟΜΕΝΑ</vt:lpstr>
      <vt:lpstr>ΕΞΑΓΩΓΗ</vt:lpstr>
      <vt:lpstr>ΔΕΔΟΜΕΝΑ</vt:lpstr>
      <vt:lpstr>ΕΞΑΓΩΓΗ</vt:lpstr>
      <vt:lpstr>ΕΞΑΓΩΓΗ</vt:lpstr>
      <vt:lpstr>ΕΞΑΓΩΓΗ</vt:lpstr>
      <vt:lpstr>ΕΞΑΓΩΓΗ</vt:lpstr>
      <vt:lpstr>ΙΔΙΟΤΗΤΕΣ ΤΩΝ ΠΛΕ ΠΟΥ ΧΡΗΣΙΜΟΠΟΙΟΥΝΤΑΙ ΩΣ ΚΡΙΤΗΡΙΑ ΓΙΑ ΤΗΝ ΑΝΑΓΝΩΡΙΣΗ ΤΟΥΣ</vt:lpstr>
      <vt:lpstr>ΙΔΙΟΤΗΤΕΣ ΤΩΝ ΠΛΕ ΠΟΥ ΧΡΗΣΙΜΟΠΟΙΟΥΝΤΑΙ ΩΣ ΚΡΙΤΗΡΙΑ ΓΙΑ ΤΗΝ ΑΝΑΓΝΩΡΙΣΗ ΤΟΥΣ</vt:lpstr>
      <vt:lpstr>ΙΔΙΟΤΗΤΕΣ ΤΩΝ ΠΛΕ ΠΟΥ ΧΡΗΣΙΜΟΠΟΙΟΥΝΤΑΙ ΩΣ ΚΡΙΤΗΡΙΑ ΓΙΑ ΤΗΝ ΑΝΑΓΝΩΡΙΣΗ ΤΟΥΣ</vt:lpstr>
      <vt:lpstr>ΙΔΙΟΤΗΤΕΣ ΤΩΝ ΠΛΕ ΠΟΥ ΧΡΗΣΙΜΟΠΟΙΟΥΝΤΑΙ ΩΣ ΚΡΙΤΗΡΙΑ ΓΙΑ ΤΗΝ ΑΝΑΓΝΩΡΙΣΗ ΤΟΥΣ</vt:lpstr>
      <vt:lpstr>ΙΔΙΟΤΗΤΕΣ ΤΩΝ ΠΛΕ ΠΟΥ ΧΡΗΣΙΜΟΠΟΙΟΥΝΤΑΙ ΩΣ ΚΡΙΤΗΡΙΑ ΓΙΑ ΤΗΝ ΑΝΑΓΝΩΡΙΣΗ ΤΟΥΣ</vt:lpstr>
      <vt:lpstr>ΙΔΙΟΤΗΤΕΣ ΤΩΝ ΠΛΕ ΠΟΥ ΧΡΗΣΙΜΟΠΟΙΟΥΝΤΑΙ ΩΣ ΚΡΙΤΗΡΙΑ ΓΙΑ ΤΗΝ ΑΝΑΓΝΩΡΙΣΗ ΤΟΥΣ</vt:lpstr>
      <vt:lpstr>ΙΔΙΟΤΗΤΕΣ ΤΩΝ ΠΛΕ ΠΟΥ ΧΡΗΣΙΜΟΠΟΙΟΥΝΤΑΙ ΩΣ ΚΡΙΤΗΡΙΑ ΓΙΑ ΤΗΝ ΑΝΑΓΝΩΡΙΣΗ ΤΟΥΣ</vt:lpstr>
      <vt:lpstr>ΑΝΑΠΑΡΑΣΤΑΣΗ</vt:lpstr>
      <vt:lpstr>ΑΝΑΠΑΡΑΣΤΑΣΗ</vt:lpstr>
      <vt:lpstr>ΙΔΙΟΤΗΤΕΣ ΤΩΝ ΠΛΕ ΠΟΥ ΧΡΗΣΙΜΟΠΟΙΟΥΝΤΑΙ ΩΣ ΚΡΙΤΗΡΙΑ ΓΙΑ ΤΗΝ ΑΝΑΓΝΩΡΙΣΗ ΤΟΥΣ</vt:lpstr>
      <vt:lpstr>ΑΞΙΟΛΟΓΗΣΗ</vt:lpstr>
      <vt:lpstr>ΔΙΑΔΙΚΑΣΙΑ </vt:lpstr>
      <vt:lpstr>ΔΙΑΔΙΚΑΣΙΑ </vt:lpstr>
      <vt:lpstr>ΔΙΑΔΙΚΑΣΙΑ </vt:lpstr>
      <vt:lpstr>ΕΝ ΟΛΙΓΟΙΣ</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DuELME: Dutch Electronic Lexicon of Multiword Expressions  Ολλανδικό Ηλεκτρονικό Λεξικό Πολυλεκτικών Εκφράσεων (επικεφαλής του έργου η Nicole Gregoire)</dc:title>
  <dc:creator/>
  <cp:lastModifiedBy/>
  <cp:revision>2</cp:revision>
  <dcterms:created xsi:type="dcterms:W3CDTF">2018-11-12T19:12:34Z</dcterms:created>
  <dcterms:modified xsi:type="dcterms:W3CDTF">2018-11-19T19:42:26Z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