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customXml/itemProps1.xml" ContentType="application/vnd.openxmlformats-officedocument.customXmlProperties+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41.xml" ContentType="application/vnd.openxmlformats-officedocument.presentationml.notesSlide+xml"/>
  <Override PartName="/docProps/custom.xml" ContentType="application/vnd.openxmlformats-officedocument.custom-properties+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Default Extension="wdp" ContentType="image/vnd.ms-photo"/>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customXml/itemProps3.xml" ContentType="application/vnd.openxmlformats-officedocument.customXml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4"/>
  </p:sldMasterIdLst>
  <p:notesMasterIdLst>
    <p:notesMasterId r:id="rId48"/>
  </p:notesMasterIdLst>
  <p:handoutMasterIdLst>
    <p:handoutMasterId r:id="rId49"/>
  </p:handoutMasterIdLst>
  <p:sldIdLst>
    <p:sldId id="256" r:id="rId5"/>
    <p:sldId id="257" r:id="rId6"/>
    <p:sldId id="270" r:id="rId7"/>
    <p:sldId id="271" r:id="rId8"/>
    <p:sldId id="272" r:id="rId9"/>
    <p:sldId id="273" r:id="rId10"/>
    <p:sldId id="275" r:id="rId11"/>
    <p:sldId id="276" r:id="rId12"/>
    <p:sldId id="277" r:id="rId13"/>
    <p:sldId id="278" r:id="rId14"/>
    <p:sldId id="279" r:id="rId15"/>
    <p:sldId id="280" r:id="rId16"/>
    <p:sldId id="281" r:id="rId17"/>
    <p:sldId id="283" r:id="rId18"/>
    <p:sldId id="282" r:id="rId19"/>
    <p:sldId id="284" r:id="rId20"/>
    <p:sldId id="285" r:id="rId21"/>
    <p:sldId id="286" r:id="rId22"/>
    <p:sldId id="287" r:id="rId23"/>
    <p:sldId id="288" r:id="rId24"/>
    <p:sldId id="289" r:id="rId25"/>
    <p:sldId id="312" r:id="rId26"/>
    <p:sldId id="290" r:id="rId27"/>
    <p:sldId id="292" r:id="rId28"/>
    <p:sldId id="293" r:id="rId29"/>
    <p:sldId id="294" r:id="rId30"/>
    <p:sldId id="295" r:id="rId31"/>
    <p:sldId id="296" r:id="rId32"/>
    <p:sldId id="297" r:id="rId33"/>
    <p:sldId id="298" r:id="rId34"/>
    <p:sldId id="299" r:id="rId35"/>
    <p:sldId id="300" r:id="rId36"/>
    <p:sldId id="301" r:id="rId37"/>
    <p:sldId id="302" r:id="rId38"/>
    <p:sldId id="303" r:id="rId39"/>
    <p:sldId id="304" r:id="rId40"/>
    <p:sldId id="305" r:id="rId41"/>
    <p:sldId id="306" r:id="rId42"/>
    <p:sldId id="307" r:id="rId43"/>
    <p:sldId id="308" r:id="rId44"/>
    <p:sldId id="309" r:id="rId45"/>
    <p:sldId id="310" r:id="rId46"/>
    <p:sldId id="311" r:id="rId47"/>
  </p:sldIdLst>
  <p:sldSz cx="12192000" cy="6858000"/>
  <p:notesSz cx="6858000" cy="9144000"/>
  <p:defaultTextStyle>
    <a:defPPr rtl="0">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4" name="Author" initials="A" lastIdx="0" clrIdx="4"/>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Μεσαίο στυλ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835" autoAdjust="0"/>
    <p:restoredTop sz="94660"/>
  </p:normalViewPr>
  <p:slideViewPr>
    <p:cSldViewPr snapToGrid="0" showGuides="1">
      <p:cViewPr varScale="1">
        <p:scale>
          <a:sx n="67" d="100"/>
          <a:sy n="67" d="100"/>
        </p:scale>
        <p:origin x="-774" y="-102"/>
      </p:cViewPr>
      <p:guideLst>
        <p:guide orient="horz" pos="2160"/>
        <p:guide pos="3840"/>
      </p:guideLst>
    </p:cSldViewPr>
  </p:slideViewPr>
  <p:notesTextViewPr>
    <p:cViewPr>
      <p:scale>
        <a:sx n="1" d="1"/>
        <a:sy n="1" d="1"/>
      </p:scale>
      <p:origin x="0" y="0"/>
    </p:cViewPr>
  </p:notesTextViewPr>
  <p:notesViewPr>
    <p:cSldViewPr snapToGrid="0" showGuides="1">
      <p:cViewPr varScale="1">
        <p:scale>
          <a:sx n="100" d="100"/>
          <a:sy n="100" d="100"/>
        </p:scale>
        <p:origin x="3552" y="72"/>
      </p:cViewPr>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Σύμβολο κράτησης θέσης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rtl="0">
              <a:defRPr sz="1200"/>
            </a:lvl1pPr>
          </a:lstStyle>
          <a:p>
            <a:pPr rtl="0"/>
            <a:endParaRPr lang="el-GR" dirty="0"/>
          </a:p>
        </p:txBody>
      </p:sp>
      <p:sp>
        <p:nvSpPr>
          <p:cNvPr id="3" name="Σύμβολο κράτησης θέσης ημερομηνίας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l" rtl="0">
              <a:defRPr sz="1200"/>
            </a:lvl1pPr>
          </a:lstStyle>
          <a:p>
            <a:pPr algn="r" rtl="0"/>
            <a:r>
              <a:rPr lang="el-GR" dirty="0"/>
              <a:t>​</a:t>
            </a:r>
            <a:fld id="{DB0CA7CC-FD5A-4ACE-A180-A90DBA267154}" type="datetime1">
              <a:rPr lang="el-GR" smtClean="0"/>
              <a:pPr algn="r" rtl="0"/>
              <a:t>19/11/2018</a:t>
            </a:fld>
            <a:r>
              <a:rPr lang="el-GR" dirty="0"/>
              <a:t>​</a:t>
            </a:r>
          </a:p>
        </p:txBody>
      </p:sp>
      <p:sp>
        <p:nvSpPr>
          <p:cNvPr id="4" name="Σύμβολο κράτησης θέσης υποσέλιδου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rtl="0">
              <a:defRPr sz="1200"/>
            </a:lvl1pPr>
          </a:lstStyle>
          <a:p>
            <a:pPr rtl="0"/>
            <a:endParaRPr lang="el-GR" dirty="0"/>
          </a:p>
        </p:txBody>
      </p:sp>
      <p:sp>
        <p:nvSpPr>
          <p:cNvPr id="5" name="Σύμβολο κράτησης θέσης αριθμού διαφάνειας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l" rtl="0">
              <a:defRPr sz="1200"/>
            </a:lvl1pPr>
          </a:lstStyle>
          <a:p>
            <a:pPr algn="r" rtl="0"/>
            <a:fld id="{06834459-7356-44BF-850D-8B30C4FB3B6B}" type="slidenum">
              <a:rPr lang="el-GR" smtClean="0"/>
              <a:pPr algn="r" rtl="0"/>
              <a:t>‹#›</a:t>
            </a:fld>
            <a:endParaRPr lang="el-GR" dirty="0"/>
          </a:p>
        </p:txBody>
      </p:sp>
    </p:spTree>
    <p:extLst>
      <p:ext uri="{BB962C8B-B14F-4D97-AF65-F5344CB8AC3E}">
        <p14:creationId xmlns:p14="http://schemas.microsoft.com/office/powerpoint/2010/main" xmlns="" val="24690165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Σύμβολο κράτησης θέσης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rtl="0">
              <a:defRPr sz="1200"/>
            </a:lvl1pPr>
          </a:lstStyle>
          <a:p>
            <a:pPr rtl="0"/>
            <a:endParaRPr lang="el-GR" noProof="0" dirty="0"/>
          </a:p>
        </p:txBody>
      </p:sp>
      <p:sp>
        <p:nvSpPr>
          <p:cNvPr id="3" name="Σύμβολο κράτησης θέσης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rtl="0">
              <a:defRPr sz="1200"/>
            </a:lvl1pPr>
          </a:lstStyle>
          <a:p>
            <a:fld id="{91D86D22-ED5B-4D0B-AEEE-2CB450FCC502}" type="datetime1">
              <a:rPr lang="el-GR" smtClean="0"/>
              <a:pPr/>
              <a:t>19/11/2018</a:t>
            </a:fld>
            <a:endParaRPr lang="el-GR" dirty="0"/>
          </a:p>
        </p:txBody>
      </p:sp>
      <p:sp>
        <p:nvSpPr>
          <p:cNvPr id="4" name="Σύμβολο κράτησης θέσης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l-GR" noProof="0" dirty="0"/>
          </a:p>
        </p:txBody>
      </p:sp>
      <p:sp>
        <p:nvSpPr>
          <p:cNvPr id="5" name="Σύμβολο κράτησης θέσης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el-GR" noProof="0" dirty="0"/>
              <a:t>Στυλ υποδείγματος κειμένου</a:t>
            </a:r>
          </a:p>
          <a:p>
            <a:pPr lvl="1" rtl="0"/>
            <a:r>
              <a:rPr lang="el-GR" noProof="0" dirty="0"/>
              <a:t>Δεύτερου επιπέδου</a:t>
            </a:r>
          </a:p>
          <a:p>
            <a:pPr lvl="2" rtl="0"/>
            <a:r>
              <a:rPr lang="el-GR" noProof="0" dirty="0"/>
              <a:t>Τρίτου επιπέδου</a:t>
            </a:r>
          </a:p>
          <a:p>
            <a:pPr lvl="3" rtl="0"/>
            <a:r>
              <a:rPr lang="el-GR" noProof="0" dirty="0"/>
              <a:t>Τέταρτου επιπέδου</a:t>
            </a:r>
          </a:p>
          <a:p>
            <a:pPr lvl="4" rtl="0"/>
            <a:r>
              <a:rPr lang="el-GR" noProof="0" dirty="0"/>
              <a:t>Πέμπτου επιπέδου</a:t>
            </a:r>
          </a:p>
        </p:txBody>
      </p:sp>
      <p:sp>
        <p:nvSpPr>
          <p:cNvPr id="6" name="Σύμβολο κράτησης θέσης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rtl="0">
              <a:defRPr sz="1200"/>
            </a:lvl1pPr>
          </a:lstStyle>
          <a:p>
            <a:pPr rtl="0"/>
            <a:endParaRPr lang="el-GR" noProof="0" dirty="0"/>
          </a:p>
        </p:txBody>
      </p:sp>
      <p:sp>
        <p:nvSpPr>
          <p:cNvPr id="7" name="Σύμβολο κράτησης θέσης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rtl="0">
              <a:defRPr sz="1200"/>
            </a:lvl1pPr>
          </a:lstStyle>
          <a:p>
            <a:fld id="{0A3C37BE-C303-496D-B5CD-85F2937540FC}" type="slidenum">
              <a:rPr lang="el-GR" smtClean="0"/>
              <a:pPr/>
              <a:t>‹#›</a:t>
            </a:fld>
            <a:endParaRPr lang="el-GR" dirty="0"/>
          </a:p>
        </p:txBody>
      </p:sp>
    </p:spTree>
    <p:extLst>
      <p:ext uri="{BB962C8B-B14F-4D97-AF65-F5344CB8AC3E}">
        <p14:creationId xmlns:p14="http://schemas.microsoft.com/office/powerpoint/2010/main" xmlns="" val="33508422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0A3C37BE-C303-496D-B5CD-85F2937540FC}" type="slidenum">
              <a:rPr lang="el-GR" smtClean="0"/>
              <a:pPr/>
              <a:t>1</a:t>
            </a:fld>
            <a:endParaRPr lang="el-GR" dirty="0"/>
          </a:p>
        </p:txBody>
      </p:sp>
    </p:spTree>
    <p:extLst>
      <p:ext uri="{BB962C8B-B14F-4D97-AF65-F5344CB8AC3E}">
        <p14:creationId xmlns:p14="http://schemas.microsoft.com/office/powerpoint/2010/main" xmlns="" val="4574163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0A3C37BE-C303-496D-B5CD-85F2937540FC}" type="slidenum">
              <a:rPr lang="el-GR" smtClean="0"/>
              <a:pPr/>
              <a:t>10</a:t>
            </a:fld>
            <a:endParaRPr lang="el-GR" dirty="0"/>
          </a:p>
        </p:txBody>
      </p:sp>
    </p:spTree>
    <p:extLst>
      <p:ext uri="{BB962C8B-B14F-4D97-AF65-F5344CB8AC3E}">
        <p14:creationId xmlns:p14="http://schemas.microsoft.com/office/powerpoint/2010/main" xmlns="" val="42295406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0A3C37BE-C303-496D-B5CD-85F2937540FC}" type="slidenum">
              <a:rPr lang="el-GR" smtClean="0"/>
              <a:pPr/>
              <a:t>11</a:t>
            </a:fld>
            <a:endParaRPr lang="el-GR" dirty="0"/>
          </a:p>
        </p:txBody>
      </p:sp>
    </p:spTree>
    <p:extLst>
      <p:ext uri="{BB962C8B-B14F-4D97-AF65-F5344CB8AC3E}">
        <p14:creationId xmlns:p14="http://schemas.microsoft.com/office/powerpoint/2010/main" xmlns="" val="39111203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0A3C37BE-C303-496D-B5CD-85F2937540FC}" type="slidenum">
              <a:rPr lang="el-GR" smtClean="0"/>
              <a:pPr/>
              <a:t>12</a:t>
            </a:fld>
            <a:endParaRPr lang="el-GR" dirty="0"/>
          </a:p>
        </p:txBody>
      </p:sp>
    </p:spTree>
    <p:extLst>
      <p:ext uri="{BB962C8B-B14F-4D97-AF65-F5344CB8AC3E}">
        <p14:creationId xmlns:p14="http://schemas.microsoft.com/office/powerpoint/2010/main" xmlns="" val="33702989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0A3C37BE-C303-496D-B5CD-85F2937540FC}" type="slidenum">
              <a:rPr lang="el-GR" smtClean="0"/>
              <a:pPr/>
              <a:t>13</a:t>
            </a:fld>
            <a:endParaRPr lang="el-GR" dirty="0"/>
          </a:p>
        </p:txBody>
      </p:sp>
    </p:spTree>
    <p:extLst>
      <p:ext uri="{BB962C8B-B14F-4D97-AF65-F5344CB8AC3E}">
        <p14:creationId xmlns:p14="http://schemas.microsoft.com/office/powerpoint/2010/main" xmlns="" val="367893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0A3C37BE-C303-496D-B5CD-85F2937540FC}" type="slidenum">
              <a:rPr lang="el-GR" smtClean="0"/>
              <a:pPr/>
              <a:t>14</a:t>
            </a:fld>
            <a:endParaRPr lang="el-GR" dirty="0"/>
          </a:p>
        </p:txBody>
      </p:sp>
    </p:spTree>
    <p:extLst>
      <p:ext uri="{BB962C8B-B14F-4D97-AF65-F5344CB8AC3E}">
        <p14:creationId xmlns:p14="http://schemas.microsoft.com/office/powerpoint/2010/main" xmlns="" val="42648594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0A3C37BE-C303-496D-B5CD-85F2937540FC}" type="slidenum">
              <a:rPr lang="el-GR" smtClean="0"/>
              <a:pPr/>
              <a:t>15</a:t>
            </a:fld>
            <a:endParaRPr lang="el-GR" dirty="0"/>
          </a:p>
        </p:txBody>
      </p:sp>
    </p:spTree>
    <p:extLst>
      <p:ext uri="{BB962C8B-B14F-4D97-AF65-F5344CB8AC3E}">
        <p14:creationId xmlns:p14="http://schemas.microsoft.com/office/powerpoint/2010/main" xmlns="" val="14229545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0A3C37BE-C303-496D-B5CD-85F2937540FC}" type="slidenum">
              <a:rPr lang="el-GR" smtClean="0"/>
              <a:pPr/>
              <a:t>16</a:t>
            </a:fld>
            <a:endParaRPr lang="el-GR" dirty="0"/>
          </a:p>
        </p:txBody>
      </p:sp>
    </p:spTree>
    <p:extLst>
      <p:ext uri="{BB962C8B-B14F-4D97-AF65-F5344CB8AC3E}">
        <p14:creationId xmlns:p14="http://schemas.microsoft.com/office/powerpoint/2010/main" xmlns="" val="35162969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0A3C37BE-C303-496D-B5CD-85F2937540FC}" type="slidenum">
              <a:rPr lang="el-GR" smtClean="0"/>
              <a:pPr/>
              <a:t>17</a:t>
            </a:fld>
            <a:endParaRPr lang="el-GR" dirty="0"/>
          </a:p>
        </p:txBody>
      </p:sp>
    </p:spTree>
    <p:extLst>
      <p:ext uri="{BB962C8B-B14F-4D97-AF65-F5344CB8AC3E}">
        <p14:creationId xmlns:p14="http://schemas.microsoft.com/office/powerpoint/2010/main" xmlns="" val="2817443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0A3C37BE-C303-496D-B5CD-85F2937540FC}" type="slidenum">
              <a:rPr lang="el-GR" smtClean="0"/>
              <a:pPr/>
              <a:t>18</a:t>
            </a:fld>
            <a:endParaRPr lang="el-GR" dirty="0"/>
          </a:p>
        </p:txBody>
      </p:sp>
    </p:spTree>
    <p:extLst>
      <p:ext uri="{BB962C8B-B14F-4D97-AF65-F5344CB8AC3E}">
        <p14:creationId xmlns:p14="http://schemas.microsoft.com/office/powerpoint/2010/main" xmlns="" val="25514007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0A3C37BE-C303-496D-B5CD-85F2937540FC}" type="slidenum">
              <a:rPr lang="el-GR" smtClean="0"/>
              <a:pPr/>
              <a:t>19</a:t>
            </a:fld>
            <a:endParaRPr lang="el-GR" dirty="0"/>
          </a:p>
        </p:txBody>
      </p:sp>
    </p:spTree>
    <p:extLst>
      <p:ext uri="{BB962C8B-B14F-4D97-AF65-F5344CB8AC3E}">
        <p14:creationId xmlns:p14="http://schemas.microsoft.com/office/powerpoint/2010/main" xmlns="" val="14628295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0A3C37BE-C303-496D-B5CD-85F2937540FC}" type="slidenum">
              <a:rPr lang="el-GR" smtClean="0"/>
              <a:pPr/>
              <a:t>2</a:t>
            </a:fld>
            <a:endParaRPr lang="el-GR" dirty="0"/>
          </a:p>
        </p:txBody>
      </p:sp>
    </p:spTree>
    <p:extLst>
      <p:ext uri="{BB962C8B-B14F-4D97-AF65-F5344CB8AC3E}">
        <p14:creationId xmlns:p14="http://schemas.microsoft.com/office/powerpoint/2010/main" xmlns="" val="38990349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0A3C37BE-C303-496D-B5CD-85F2937540FC}" type="slidenum">
              <a:rPr lang="el-GR" smtClean="0"/>
              <a:pPr/>
              <a:t>20</a:t>
            </a:fld>
            <a:endParaRPr lang="el-GR" dirty="0"/>
          </a:p>
        </p:txBody>
      </p:sp>
    </p:spTree>
    <p:extLst>
      <p:ext uri="{BB962C8B-B14F-4D97-AF65-F5344CB8AC3E}">
        <p14:creationId xmlns:p14="http://schemas.microsoft.com/office/powerpoint/2010/main" xmlns="" val="8967220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0A3C37BE-C303-496D-B5CD-85F2937540FC}" type="slidenum">
              <a:rPr lang="el-GR" smtClean="0"/>
              <a:pPr/>
              <a:t>21</a:t>
            </a:fld>
            <a:endParaRPr lang="el-GR" dirty="0"/>
          </a:p>
        </p:txBody>
      </p:sp>
    </p:spTree>
    <p:extLst>
      <p:ext uri="{BB962C8B-B14F-4D97-AF65-F5344CB8AC3E}">
        <p14:creationId xmlns:p14="http://schemas.microsoft.com/office/powerpoint/2010/main" xmlns="" val="4468043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0A3C37BE-C303-496D-B5CD-85F2937540FC}" type="slidenum">
              <a:rPr lang="el-GR" smtClean="0"/>
              <a:pPr/>
              <a:t>22</a:t>
            </a:fld>
            <a:endParaRPr lang="el-GR" dirty="0"/>
          </a:p>
        </p:txBody>
      </p:sp>
    </p:spTree>
    <p:extLst>
      <p:ext uri="{BB962C8B-B14F-4D97-AF65-F5344CB8AC3E}">
        <p14:creationId xmlns:p14="http://schemas.microsoft.com/office/powerpoint/2010/main" xmlns="" val="20445023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0A3C37BE-C303-496D-B5CD-85F2937540FC}" type="slidenum">
              <a:rPr lang="el-GR" smtClean="0"/>
              <a:pPr/>
              <a:t>23</a:t>
            </a:fld>
            <a:endParaRPr lang="el-GR" dirty="0"/>
          </a:p>
        </p:txBody>
      </p:sp>
    </p:spTree>
    <p:extLst>
      <p:ext uri="{BB962C8B-B14F-4D97-AF65-F5344CB8AC3E}">
        <p14:creationId xmlns:p14="http://schemas.microsoft.com/office/powerpoint/2010/main" xmlns="" val="26990035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0A3C37BE-C303-496D-B5CD-85F2937540FC}" type="slidenum">
              <a:rPr lang="el-GR" smtClean="0"/>
              <a:pPr/>
              <a:t>24</a:t>
            </a:fld>
            <a:endParaRPr lang="el-GR" dirty="0"/>
          </a:p>
        </p:txBody>
      </p:sp>
    </p:spTree>
    <p:extLst>
      <p:ext uri="{BB962C8B-B14F-4D97-AF65-F5344CB8AC3E}">
        <p14:creationId xmlns:p14="http://schemas.microsoft.com/office/powerpoint/2010/main" xmlns="" val="42338541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0A3C37BE-C303-496D-B5CD-85F2937540FC}" type="slidenum">
              <a:rPr lang="el-GR" smtClean="0"/>
              <a:pPr/>
              <a:t>25</a:t>
            </a:fld>
            <a:endParaRPr lang="el-GR" dirty="0"/>
          </a:p>
        </p:txBody>
      </p:sp>
    </p:spTree>
    <p:extLst>
      <p:ext uri="{BB962C8B-B14F-4D97-AF65-F5344CB8AC3E}">
        <p14:creationId xmlns:p14="http://schemas.microsoft.com/office/powerpoint/2010/main" xmlns="" val="390125837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0A3C37BE-C303-496D-B5CD-85F2937540FC}" type="slidenum">
              <a:rPr lang="el-GR" smtClean="0"/>
              <a:pPr/>
              <a:t>26</a:t>
            </a:fld>
            <a:endParaRPr lang="el-GR" dirty="0"/>
          </a:p>
        </p:txBody>
      </p:sp>
    </p:spTree>
    <p:extLst>
      <p:ext uri="{BB962C8B-B14F-4D97-AF65-F5344CB8AC3E}">
        <p14:creationId xmlns:p14="http://schemas.microsoft.com/office/powerpoint/2010/main" xmlns="" val="206841721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0A3C37BE-C303-496D-B5CD-85F2937540FC}" type="slidenum">
              <a:rPr lang="el-GR" smtClean="0"/>
              <a:pPr/>
              <a:t>27</a:t>
            </a:fld>
            <a:endParaRPr lang="el-GR" dirty="0"/>
          </a:p>
        </p:txBody>
      </p:sp>
    </p:spTree>
    <p:extLst>
      <p:ext uri="{BB962C8B-B14F-4D97-AF65-F5344CB8AC3E}">
        <p14:creationId xmlns:p14="http://schemas.microsoft.com/office/powerpoint/2010/main" xmlns="" val="181494137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0A3C37BE-C303-496D-B5CD-85F2937540FC}" type="slidenum">
              <a:rPr lang="el-GR" smtClean="0"/>
              <a:pPr/>
              <a:t>28</a:t>
            </a:fld>
            <a:endParaRPr lang="el-GR" dirty="0"/>
          </a:p>
        </p:txBody>
      </p:sp>
    </p:spTree>
    <p:extLst>
      <p:ext uri="{BB962C8B-B14F-4D97-AF65-F5344CB8AC3E}">
        <p14:creationId xmlns:p14="http://schemas.microsoft.com/office/powerpoint/2010/main" xmlns="" val="168054728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0A3C37BE-C303-496D-B5CD-85F2937540FC}" type="slidenum">
              <a:rPr lang="el-GR" smtClean="0"/>
              <a:pPr/>
              <a:t>29</a:t>
            </a:fld>
            <a:endParaRPr lang="el-GR" dirty="0"/>
          </a:p>
        </p:txBody>
      </p:sp>
    </p:spTree>
    <p:extLst>
      <p:ext uri="{BB962C8B-B14F-4D97-AF65-F5344CB8AC3E}">
        <p14:creationId xmlns:p14="http://schemas.microsoft.com/office/powerpoint/2010/main" xmlns="" val="3021922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0A3C37BE-C303-496D-B5CD-85F2937540FC}" type="slidenum">
              <a:rPr lang="el-GR" smtClean="0"/>
              <a:pPr/>
              <a:t>3</a:t>
            </a:fld>
            <a:endParaRPr lang="el-GR" dirty="0"/>
          </a:p>
        </p:txBody>
      </p:sp>
    </p:spTree>
    <p:extLst>
      <p:ext uri="{BB962C8B-B14F-4D97-AF65-F5344CB8AC3E}">
        <p14:creationId xmlns:p14="http://schemas.microsoft.com/office/powerpoint/2010/main" xmlns="" val="94795866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0A3C37BE-C303-496D-B5CD-85F2937540FC}" type="slidenum">
              <a:rPr lang="el-GR" smtClean="0"/>
              <a:pPr/>
              <a:t>30</a:t>
            </a:fld>
            <a:endParaRPr lang="el-GR" dirty="0"/>
          </a:p>
        </p:txBody>
      </p:sp>
    </p:spTree>
    <p:extLst>
      <p:ext uri="{BB962C8B-B14F-4D97-AF65-F5344CB8AC3E}">
        <p14:creationId xmlns:p14="http://schemas.microsoft.com/office/powerpoint/2010/main" xmlns="" val="302225810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0A3C37BE-C303-496D-B5CD-85F2937540FC}" type="slidenum">
              <a:rPr lang="el-GR" smtClean="0"/>
              <a:pPr/>
              <a:t>31</a:t>
            </a:fld>
            <a:endParaRPr lang="el-GR" dirty="0"/>
          </a:p>
        </p:txBody>
      </p:sp>
    </p:spTree>
    <p:extLst>
      <p:ext uri="{BB962C8B-B14F-4D97-AF65-F5344CB8AC3E}">
        <p14:creationId xmlns:p14="http://schemas.microsoft.com/office/powerpoint/2010/main" xmlns="" val="9691126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0A3C37BE-C303-496D-B5CD-85F2937540FC}" type="slidenum">
              <a:rPr lang="el-GR" smtClean="0"/>
              <a:pPr/>
              <a:t>32</a:t>
            </a:fld>
            <a:endParaRPr lang="el-GR" dirty="0"/>
          </a:p>
        </p:txBody>
      </p:sp>
    </p:spTree>
    <p:extLst>
      <p:ext uri="{BB962C8B-B14F-4D97-AF65-F5344CB8AC3E}">
        <p14:creationId xmlns:p14="http://schemas.microsoft.com/office/powerpoint/2010/main" xmlns="" val="226864062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0A3C37BE-C303-496D-B5CD-85F2937540FC}" type="slidenum">
              <a:rPr lang="el-GR" smtClean="0"/>
              <a:pPr/>
              <a:t>33</a:t>
            </a:fld>
            <a:endParaRPr lang="el-GR" dirty="0"/>
          </a:p>
        </p:txBody>
      </p:sp>
    </p:spTree>
    <p:extLst>
      <p:ext uri="{BB962C8B-B14F-4D97-AF65-F5344CB8AC3E}">
        <p14:creationId xmlns:p14="http://schemas.microsoft.com/office/powerpoint/2010/main" xmlns="" val="311415587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0A3C37BE-C303-496D-B5CD-85F2937540FC}" type="slidenum">
              <a:rPr lang="el-GR" smtClean="0"/>
              <a:pPr/>
              <a:t>34</a:t>
            </a:fld>
            <a:endParaRPr lang="el-GR" dirty="0"/>
          </a:p>
        </p:txBody>
      </p:sp>
    </p:spTree>
    <p:extLst>
      <p:ext uri="{BB962C8B-B14F-4D97-AF65-F5344CB8AC3E}">
        <p14:creationId xmlns:p14="http://schemas.microsoft.com/office/powerpoint/2010/main" xmlns="" val="199607795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0A3C37BE-C303-496D-B5CD-85F2937540FC}" type="slidenum">
              <a:rPr lang="el-GR" smtClean="0"/>
              <a:pPr/>
              <a:t>35</a:t>
            </a:fld>
            <a:endParaRPr lang="el-GR" dirty="0"/>
          </a:p>
        </p:txBody>
      </p:sp>
    </p:spTree>
    <p:extLst>
      <p:ext uri="{BB962C8B-B14F-4D97-AF65-F5344CB8AC3E}">
        <p14:creationId xmlns:p14="http://schemas.microsoft.com/office/powerpoint/2010/main" xmlns="" val="13243989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0A3C37BE-C303-496D-B5CD-85F2937540FC}" type="slidenum">
              <a:rPr lang="el-GR" smtClean="0"/>
              <a:pPr/>
              <a:t>36</a:t>
            </a:fld>
            <a:endParaRPr lang="el-GR" dirty="0"/>
          </a:p>
        </p:txBody>
      </p:sp>
    </p:spTree>
    <p:extLst>
      <p:ext uri="{BB962C8B-B14F-4D97-AF65-F5344CB8AC3E}">
        <p14:creationId xmlns:p14="http://schemas.microsoft.com/office/powerpoint/2010/main" xmlns="" val="95536716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0A3C37BE-C303-496D-B5CD-85F2937540FC}" type="slidenum">
              <a:rPr lang="el-GR" smtClean="0"/>
              <a:pPr/>
              <a:t>37</a:t>
            </a:fld>
            <a:endParaRPr lang="el-GR" dirty="0"/>
          </a:p>
        </p:txBody>
      </p:sp>
    </p:spTree>
    <p:extLst>
      <p:ext uri="{BB962C8B-B14F-4D97-AF65-F5344CB8AC3E}">
        <p14:creationId xmlns:p14="http://schemas.microsoft.com/office/powerpoint/2010/main" xmlns="" val="389705359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0A3C37BE-C303-496D-B5CD-85F2937540FC}" type="slidenum">
              <a:rPr lang="el-GR" smtClean="0"/>
              <a:pPr/>
              <a:t>38</a:t>
            </a:fld>
            <a:endParaRPr lang="el-GR" dirty="0"/>
          </a:p>
        </p:txBody>
      </p:sp>
    </p:spTree>
    <p:extLst>
      <p:ext uri="{BB962C8B-B14F-4D97-AF65-F5344CB8AC3E}">
        <p14:creationId xmlns:p14="http://schemas.microsoft.com/office/powerpoint/2010/main" xmlns="" val="102331062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0A3C37BE-C303-496D-B5CD-85F2937540FC}" type="slidenum">
              <a:rPr lang="el-GR" smtClean="0"/>
              <a:pPr/>
              <a:t>39</a:t>
            </a:fld>
            <a:endParaRPr lang="el-GR" dirty="0"/>
          </a:p>
        </p:txBody>
      </p:sp>
    </p:spTree>
    <p:extLst>
      <p:ext uri="{BB962C8B-B14F-4D97-AF65-F5344CB8AC3E}">
        <p14:creationId xmlns:p14="http://schemas.microsoft.com/office/powerpoint/2010/main" xmlns="" val="32599437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0A3C37BE-C303-496D-B5CD-85F2937540FC}" type="slidenum">
              <a:rPr lang="el-GR" smtClean="0"/>
              <a:pPr/>
              <a:t>4</a:t>
            </a:fld>
            <a:endParaRPr lang="el-GR" dirty="0"/>
          </a:p>
        </p:txBody>
      </p:sp>
    </p:spTree>
    <p:extLst>
      <p:ext uri="{BB962C8B-B14F-4D97-AF65-F5344CB8AC3E}">
        <p14:creationId xmlns:p14="http://schemas.microsoft.com/office/powerpoint/2010/main" xmlns="" val="83139645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0A3C37BE-C303-496D-B5CD-85F2937540FC}" type="slidenum">
              <a:rPr lang="el-GR" smtClean="0"/>
              <a:pPr/>
              <a:t>40</a:t>
            </a:fld>
            <a:endParaRPr lang="el-GR" dirty="0"/>
          </a:p>
        </p:txBody>
      </p:sp>
    </p:spTree>
    <p:extLst>
      <p:ext uri="{BB962C8B-B14F-4D97-AF65-F5344CB8AC3E}">
        <p14:creationId xmlns:p14="http://schemas.microsoft.com/office/powerpoint/2010/main" xmlns="" val="346660057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0A3C37BE-C303-496D-B5CD-85F2937540FC}" type="slidenum">
              <a:rPr lang="el-GR" smtClean="0"/>
              <a:pPr/>
              <a:t>41</a:t>
            </a:fld>
            <a:endParaRPr lang="el-GR" dirty="0"/>
          </a:p>
        </p:txBody>
      </p:sp>
    </p:spTree>
    <p:extLst>
      <p:ext uri="{BB962C8B-B14F-4D97-AF65-F5344CB8AC3E}">
        <p14:creationId xmlns:p14="http://schemas.microsoft.com/office/powerpoint/2010/main" xmlns="" val="214741738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0A3C37BE-C303-496D-B5CD-85F2937540FC}" type="slidenum">
              <a:rPr lang="el-GR" smtClean="0"/>
              <a:pPr/>
              <a:t>42</a:t>
            </a:fld>
            <a:endParaRPr lang="el-GR" dirty="0"/>
          </a:p>
        </p:txBody>
      </p:sp>
    </p:spTree>
    <p:extLst>
      <p:ext uri="{BB962C8B-B14F-4D97-AF65-F5344CB8AC3E}">
        <p14:creationId xmlns:p14="http://schemas.microsoft.com/office/powerpoint/2010/main" xmlns="" val="42131638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0A3C37BE-C303-496D-B5CD-85F2937540FC}" type="slidenum">
              <a:rPr lang="el-GR" smtClean="0"/>
              <a:pPr/>
              <a:t>5</a:t>
            </a:fld>
            <a:endParaRPr lang="el-GR" dirty="0"/>
          </a:p>
        </p:txBody>
      </p:sp>
    </p:spTree>
    <p:extLst>
      <p:ext uri="{BB962C8B-B14F-4D97-AF65-F5344CB8AC3E}">
        <p14:creationId xmlns:p14="http://schemas.microsoft.com/office/powerpoint/2010/main" xmlns="" val="2561073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0A3C37BE-C303-496D-B5CD-85F2937540FC}" type="slidenum">
              <a:rPr lang="el-GR" smtClean="0"/>
              <a:pPr/>
              <a:t>6</a:t>
            </a:fld>
            <a:endParaRPr lang="el-GR" dirty="0"/>
          </a:p>
        </p:txBody>
      </p:sp>
    </p:spTree>
    <p:extLst>
      <p:ext uri="{BB962C8B-B14F-4D97-AF65-F5344CB8AC3E}">
        <p14:creationId xmlns:p14="http://schemas.microsoft.com/office/powerpoint/2010/main" xmlns="" val="32001995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0A3C37BE-C303-496D-B5CD-85F2937540FC}" type="slidenum">
              <a:rPr lang="el-GR" smtClean="0"/>
              <a:pPr/>
              <a:t>7</a:t>
            </a:fld>
            <a:endParaRPr lang="el-GR" dirty="0"/>
          </a:p>
        </p:txBody>
      </p:sp>
    </p:spTree>
    <p:extLst>
      <p:ext uri="{BB962C8B-B14F-4D97-AF65-F5344CB8AC3E}">
        <p14:creationId xmlns:p14="http://schemas.microsoft.com/office/powerpoint/2010/main" xmlns="" val="11325564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0A3C37BE-C303-496D-B5CD-85F2937540FC}" type="slidenum">
              <a:rPr lang="el-GR" smtClean="0"/>
              <a:pPr/>
              <a:t>8</a:t>
            </a:fld>
            <a:endParaRPr lang="el-GR" dirty="0"/>
          </a:p>
        </p:txBody>
      </p:sp>
    </p:spTree>
    <p:extLst>
      <p:ext uri="{BB962C8B-B14F-4D97-AF65-F5344CB8AC3E}">
        <p14:creationId xmlns:p14="http://schemas.microsoft.com/office/powerpoint/2010/main" xmlns="" val="22701797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0A3C37BE-C303-496D-B5CD-85F2937540FC}" type="slidenum">
              <a:rPr lang="el-GR" smtClean="0"/>
              <a:pPr/>
              <a:t>9</a:t>
            </a:fld>
            <a:endParaRPr lang="el-GR" dirty="0"/>
          </a:p>
        </p:txBody>
      </p:sp>
    </p:spTree>
    <p:extLst>
      <p:ext uri="{BB962C8B-B14F-4D97-AF65-F5344CB8AC3E}">
        <p14:creationId xmlns:p14="http://schemas.microsoft.com/office/powerpoint/2010/main" xmlns="" val="2665213287"/>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7" name="Ορθογώνιο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noProof="0" dirty="0"/>
          </a:p>
        </p:txBody>
      </p:sp>
      <p:sp>
        <p:nvSpPr>
          <p:cNvPr id="8" name="Ορθογώνιο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noProof="0" dirty="0"/>
          </a:p>
        </p:txBody>
      </p:sp>
      <p:sp>
        <p:nvSpPr>
          <p:cNvPr id="2" name="Τίτλος 1"/>
          <p:cNvSpPr>
            <a:spLocks noGrp="1"/>
          </p:cNvSpPr>
          <p:nvPr>
            <p:ph type="ctrTitle"/>
          </p:nvPr>
        </p:nvSpPr>
        <p:spPr>
          <a:xfrm>
            <a:off x="1104900" y="2292094"/>
            <a:ext cx="10096500" cy="2219691"/>
          </a:xfrm>
        </p:spPr>
        <p:txBody>
          <a:bodyPr rtlCol="0" anchor="ctr">
            <a:normAutofit/>
          </a:bodyPr>
          <a:lstStyle>
            <a:lvl1pPr algn="l" rtl="0">
              <a:defRPr sz="4400" cap="all" baseline="0"/>
            </a:lvl1pPr>
          </a:lstStyle>
          <a:p>
            <a:pPr rtl="0"/>
            <a:r>
              <a:rPr lang="el-GR"/>
              <a:t>Κάντε κλικ για να επεξεργαστείτε τον τίτλο υποδείγματος</a:t>
            </a:r>
            <a:endParaRPr lang="el-GR" noProof="0" dirty="0"/>
          </a:p>
        </p:txBody>
      </p:sp>
      <p:sp>
        <p:nvSpPr>
          <p:cNvPr id="3" name="Υπότιτλος 2"/>
          <p:cNvSpPr>
            <a:spLocks noGrp="1"/>
          </p:cNvSpPr>
          <p:nvPr>
            <p:ph type="subTitle" idx="1"/>
          </p:nvPr>
        </p:nvSpPr>
        <p:spPr>
          <a:xfrm>
            <a:off x="1104898" y="4511784"/>
            <a:ext cx="10096501" cy="955565"/>
          </a:xfrm>
        </p:spPr>
        <p:txBody>
          <a:bodyPr rtlCol="0">
            <a:normAutofit/>
          </a:bodyPr>
          <a:lstStyle>
            <a:lvl1pPr marL="0" indent="0" algn="l" rtl="0">
              <a:spcBef>
                <a:spcPts val="0"/>
              </a:spcBef>
              <a:buNone/>
              <a:defRPr sz="1800"/>
            </a:lvl1pPr>
            <a:lvl2pPr marL="457200" indent="0" algn="ctr" rtl="0">
              <a:buNone/>
              <a:defRPr sz="2000"/>
            </a:lvl2pPr>
            <a:lvl3pPr marL="914400" indent="0" algn="ctr" rtl="0">
              <a:buNone/>
              <a:defRPr sz="1800"/>
            </a:lvl3pPr>
            <a:lvl4pPr marL="1371600" indent="0" algn="ctr" rtl="0">
              <a:buNone/>
              <a:defRPr sz="1600"/>
            </a:lvl4pPr>
            <a:lvl5pPr marL="1828800" indent="0" algn="ctr" rtl="0">
              <a:buNone/>
              <a:defRPr sz="1600"/>
            </a:lvl5pPr>
            <a:lvl6pPr marL="2286000" indent="0" algn="ctr" rtl="0">
              <a:buNone/>
              <a:defRPr sz="1600"/>
            </a:lvl6pPr>
            <a:lvl7pPr marL="2743200" indent="0" algn="ctr" rtl="0">
              <a:buNone/>
              <a:defRPr sz="1600"/>
            </a:lvl7pPr>
            <a:lvl8pPr marL="3200400" indent="0" algn="ctr" rtl="0">
              <a:buNone/>
              <a:defRPr sz="1600"/>
            </a:lvl8pPr>
            <a:lvl9pPr marL="3657600" indent="0" algn="ctr" rtl="0">
              <a:buNone/>
              <a:defRPr sz="1600"/>
            </a:lvl9pPr>
          </a:lstStyle>
          <a:p>
            <a:pPr rtl="0"/>
            <a:r>
              <a:rPr lang="el-GR" noProof="0"/>
              <a:t>Κάντε κλικ για να επεξεργαστείτε τον υπότιτλο του υποδείγματος</a:t>
            </a:r>
            <a:endParaRPr lang="el-GR" noProof="0" dirty="0"/>
          </a:p>
        </p:txBody>
      </p:sp>
      <p:sp>
        <p:nvSpPr>
          <p:cNvPr id="4" name="Σύμβολο κράτησης θέσης ημερομηνίας 3"/>
          <p:cNvSpPr>
            <a:spLocks noGrp="1"/>
          </p:cNvSpPr>
          <p:nvPr>
            <p:ph type="dt" sz="half" idx="10"/>
          </p:nvPr>
        </p:nvSpPr>
        <p:spPr/>
        <p:txBody>
          <a:bodyPr rtlCol="0"/>
          <a:lstStyle>
            <a:lvl1pPr>
              <a:defRPr/>
            </a:lvl1pPr>
          </a:lstStyle>
          <a:p>
            <a:fld id="{6267A99F-DD24-47ED-AA60-5EBA22F1F868}" type="datetime1">
              <a:rPr lang="el-GR" smtClean="0"/>
              <a:pPr/>
              <a:t>19/11/2018</a:t>
            </a:fld>
            <a:endParaRPr lang="el-GR" dirty="0"/>
          </a:p>
        </p:txBody>
      </p:sp>
      <p:sp>
        <p:nvSpPr>
          <p:cNvPr id="5" name="Σύμβολο κράτησης θέσης υποσέλιδου 4"/>
          <p:cNvSpPr>
            <a:spLocks noGrp="1"/>
          </p:cNvSpPr>
          <p:nvPr>
            <p:ph type="ftr" sz="quarter" idx="11"/>
          </p:nvPr>
        </p:nvSpPr>
        <p:spPr/>
        <p:txBody>
          <a:bodyPr rtlCol="0"/>
          <a:lstStyle/>
          <a:p>
            <a:pPr rtl="0"/>
            <a:endParaRPr lang="el-GR" noProof="0" dirty="0"/>
          </a:p>
        </p:txBody>
      </p:sp>
      <p:sp>
        <p:nvSpPr>
          <p:cNvPr id="6" name="Σύμβολο κράτησης θέσης αριθμού διαφάνειας 5"/>
          <p:cNvSpPr>
            <a:spLocks noGrp="1"/>
          </p:cNvSpPr>
          <p:nvPr>
            <p:ph type="sldNum" sz="quarter" idx="12"/>
          </p:nvPr>
        </p:nvSpPr>
        <p:spPr/>
        <p:txBody>
          <a:bodyPr rtlCol="0"/>
          <a:lstStyle/>
          <a:p>
            <a:pPr rtl="0"/>
            <a:fld id="{0FF54DE5-C571-48E8-A5BC-B369434E2F44}" type="slidenum">
              <a:rPr lang="el-GR" noProof="0" smtClean="0"/>
              <a:pPr rtl="0"/>
              <a:t>‹#›</a:t>
            </a:fld>
            <a:endParaRPr lang="el-GR" noProof="0" dirty="0"/>
          </a:p>
        </p:txBody>
      </p:sp>
      <p:pic>
        <p:nvPicPr>
          <p:cNvPr id="11" name="Εικόνα 10"/>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xmlns="">
                  <a14:imgLayer r:embed="rId3">
                    <a14:imgEffect>
                      <a14:saturation sat="30000"/>
                    </a14:imgEffect>
                  </a14:imgLayer>
                </a14:imgProps>
              </a:ext>
              <a:ext uri="{28A0092B-C50C-407E-A947-70E740481C1C}">
                <a14:useLocalDpi xmlns:a14="http://schemas.microsoft.com/office/drawing/2010/main" xmlns="" val="0"/>
              </a:ext>
            </a:extLst>
          </a:blip>
          <a:srcRect/>
          <a:stretch/>
        </p:blipFill>
        <p:spPr>
          <a:xfrm>
            <a:off x="1324445" y="0"/>
            <a:ext cx="1747524" cy="2292094"/>
          </a:xfrm>
          <a:prstGeom prst="rect">
            <a:avLst/>
          </a:prstGeom>
        </p:spPr>
      </p:pic>
    </p:spTree>
    <p:extLst>
      <p:ext uri="{BB962C8B-B14F-4D97-AF65-F5344CB8AC3E}">
        <p14:creationId xmlns:p14="http://schemas.microsoft.com/office/powerpoint/2010/main" xmlns="" val="165975651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nchor="b"/>
          <a:lstStyle>
            <a:lvl1pPr algn="l" rtl="0">
              <a:defRPr sz="3200"/>
            </a:lvl1pPr>
          </a:lstStyle>
          <a:p>
            <a:pPr rtl="0"/>
            <a:r>
              <a:rPr lang="el-GR"/>
              <a:t>Κάντε κλικ για να επεξεργαστείτε τον τίτλο υποδείγματος</a:t>
            </a:r>
            <a:endParaRPr lang="el-GR" noProof="0" dirty="0"/>
          </a:p>
        </p:txBody>
      </p:sp>
      <p:sp>
        <p:nvSpPr>
          <p:cNvPr id="3" name="Σύμβολο κράτησης θέσης εικόνας 2"/>
          <p:cNvSpPr>
            <a:spLocks noGrp="1"/>
          </p:cNvSpPr>
          <p:nvPr>
            <p:ph type="pic" idx="1"/>
          </p:nvPr>
        </p:nvSpPr>
        <p:spPr>
          <a:xfrm>
            <a:off x="4654671" y="1600199"/>
            <a:ext cx="6430912" cy="4572001"/>
          </a:xfrm>
        </p:spPr>
        <p:txBody>
          <a:bodyPr tIns="1188720" rtlCol="0">
            <a:normAutofit/>
          </a:bodyPr>
          <a:lstStyle>
            <a:lvl1pPr marL="0" indent="0" algn="ctr" rtl="0">
              <a:buNone/>
              <a:defRPr sz="2000"/>
            </a:lvl1pPr>
            <a:lvl2pPr marL="457200" indent="0" algn="l" rtl="0">
              <a:buNone/>
              <a:defRPr sz="2800"/>
            </a:lvl2pPr>
            <a:lvl3pPr marL="914400" indent="0" algn="l" rtl="0">
              <a:buNone/>
              <a:defRPr sz="2400"/>
            </a:lvl3pPr>
            <a:lvl4pPr marL="1371600" indent="0" algn="l" rtl="0">
              <a:buNone/>
              <a:defRPr sz="2000"/>
            </a:lvl4pPr>
            <a:lvl5pPr marL="1828800" indent="0" algn="l" rtl="0">
              <a:buNone/>
              <a:defRPr sz="2000"/>
            </a:lvl5pPr>
            <a:lvl6pPr marL="2286000" indent="0" algn="l" rtl="0">
              <a:buNone/>
              <a:defRPr sz="2000"/>
            </a:lvl6pPr>
            <a:lvl7pPr marL="2743200" indent="0" algn="l" rtl="0">
              <a:buNone/>
              <a:defRPr sz="2000"/>
            </a:lvl7pPr>
            <a:lvl8pPr marL="3200400" indent="0" algn="l" rtl="0">
              <a:buNone/>
              <a:defRPr sz="2000"/>
            </a:lvl8pPr>
            <a:lvl9pPr marL="3657600" indent="0" algn="l" rtl="0">
              <a:buNone/>
              <a:defRPr sz="2000"/>
            </a:lvl9pPr>
          </a:lstStyle>
          <a:p>
            <a:pPr rtl="0"/>
            <a:r>
              <a:rPr lang="el-GR" noProof="0"/>
              <a:t>Κάντε κλικ στο εικονίδιο για να προσθέσετε εικόνα</a:t>
            </a:r>
            <a:endParaRPr lang="el-GR" noProof="0" dirty="0"/>
          </a:p>
        </p:txBody>
      </p:sp>
      <p:sp>
        <p:nvSpPr>
          <p:cNvPr id="4" name="Σύμβολο κράτησης θέσης κειμένου 3"/>
          <p:cNvSpPr>
            <a:spLocks noGrp="1"/>
          </p:cNvSpPr>
          <p:nvPr>
            <p:ph type="body" sz="half" idx="2"/>
          </p:nvPr>
        </p:nvSpPr>
        <p:spPr>
          <a:xfrm>
            <a:off x="1104900" y="1600200"/>
            <a:ext cx="3396996" cy="4572000"/>
          </a:xfrm>
        </p:spPr>
        <p:txBody>
          <a:bodyPr rtlCol="0">
            <a:normAutofit/>
          </a:bodyPr>
          <a:lstStyle>
            <a:lvl1pPr marL="0" indent="0" algn="l" rtl="0">
              <a:spcBef>
                <a:spcPts val="1200"/>
              </a:spcBef>
              <a:buNone/>
              <a:defRPr sz="18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el-GR" noProof="0"/>
              <a:t>Επεξεργασία στυλ υποδείγματος κειμένου</a:t>
            </a:r>
          </a:p>
        </p:txBody>
      </p:sp>
      <p:sp>
        <p:nvSpPr>
          <p:cNvPr id="5" name="Σύμβολο κράτησης θέσης ημερομηνίας 4"/>
          <p:cNvSpPr>
            <a:spLocks noGrp="1"/>
          </p:cNvSpPr>
          <p:nvPr>
            <p:ph type="dt" sz="half" idx="10"/>
          </p:nvPr>
        </p:nvSpPr>
        <p:spPr/>
        <p:txBody>
          <a:bodyPr rtlCol="0"/>
          <a:lstStyle>
            <a:lvl1pPr>
              <a:defRPr/>
            </a:lvl1pPr>
          </a:lstStyle>
          <a:p>
            <a:fld id="{3B500C03-1CBE-4CD7-A8EC-0BD8DBDBC9B1}" type="datetime1">
              <a:rPr lang="el-GR" smtClean="0"/>
              <a:pPr/>
              <a:t>19/11/2018</a:t>
            </a:fld>
            <a:endParaRPr lang="el-GR" dirty="0"/>
          </a:p>
        </p:txBody>
      </p:sp>
      <p:sp>
        <p:nvSpPr>
          <p:cNvPr id="6" name="Σύμβολο κράτησης θέσης υποσέλιδου 5"/>
          <p:cNvSpPr>
            <a:spLocks noGrp="1"/>
          </p:cNvSpPr>
          <p:nvPr>
            <p:ph type="ftr" sz="quarter" idx="11"/>
          </p:nvPr>
        </p:nvSpPr>
        <p:spPr/>
        <p:txBody>
          <a:bodyPr rtlCol="0"/>
          <a:lstStyle/>
          <a:p>
            <a:pPr rtl="0"/>
            <a:endParaRPr lang="el-GR" noProof="0" dirty="0"/>
          </a:p>
        </p:txBody>
      </p:sp>
      <p:sp>
        <p:nvSpPr>
          <p:cNvPr id="7" name="Σύμβολο κράτησης θέσης αριθμού διαφάνειας 6"/>
          <p:cNvSpPr>
            <a:spLocks noGrp="1"/>
          </p:cNvSpPr>
          <p:nvPr>
            <p:ph type="sldNum" sz="quarter" idx="12"/>
          </p:nvPr>
        </p:nvSpPr>
        <p:spPr/>
        <p:txBody>
          <a:bodyPr rtlCol="0"/>
          <a:lstStyle/>
          <a:p>
            <a:pPr rtl="0"/>
            <a:fld id="{0FF54DE5-C571-48E8-A5BC-B369434E2F44}" type="slidenum">
              <a:rPr lang="el-GR" noProof="0" smtClean="0"/>
              <a:pPr rtl="0"/>
              <a:t>‹#›</a:t>
            </a:fld>
            <a:endParaRPr lang="el-GR" noProof="0" dirty="0"/>
          </a:p>
        </p:txBody>
      </p:sp>
    </p:spTree>
    <p:extLst>
      <p:ext uri="{BB962C8B-B14F-4D97-AF65-F5344CB8AC3E}">
        <p14:creationId xmlns:p14="http://schemas.microsoft.com/office/powerpoint/2010/main" xmlns="" val="76963709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lstStyle>
            <a:lvl1pPr rtl="0">
              <a:defRPr/>
            </a:lvl1pPr>
          </a:lstStyle>
          <a:p>
            <a:pPr rtl="0"/>
            <a:r>
              <a:rPr lang="el-GR"/>
              <a:t>Κάντε κλικ για να επεξεργαστείτε τον τίτλο υποδείγματος</a:t>
            </a:r>
            <a:endParaRPr lang="el-GR" noProof="0" dirty="0"/>
          </a:p>
        </p:txBody>
      </p:sp>
      <p:sp>
        <p:nvSpPr>
          <p:cNvPr id="3" name="Σύμβολο κράτησης θέσης κατακόρυφου κειμένου 2"/>
          <p:cNvSpPr>
            <a:spLocks noGrp="1"/>
          </p:cNvSpPr>
          <p:nvPr>
            <p:ph type="body" orient="vert" idx="1"/>
          </p:nvPr>
        </p:nvSpPr>
        <p:spPr/>
        <p:txBody>
          <a:bodyPr vert="eaVert" rtlCol="0"/>
          <a:lstStyle/>
          <a:p>
            <a:pPr lvl="0" rtl="0"/>
            <a:r>
              <a:rPr lang="el-GR" noProof="0"/>
              <a:t>Επεξεργασία στυλ υποδείγματος κειμένου</a:t>
            </a:r>
          </a:p>
          <a:p>
            <a:pPr lvl="1" rtl="0"/>
            <a:r>
              <a:rPr lang="el-GR" noProof="0"/>
              <a:t>Δεύτερου επιπέδου</a:t>
            </a:r>
          </a:p>
          <a:p>
            <a:pPr lvl="2" rtl="0"/>
            <a:r>
              <a:rPr lang="el-GR" noProof="0"/>
              <a:t>Τρίτου επιπέδου</a:t>
            </a:r>
          </a:p>
          <a:p>
            <a:pPr lvl="3" rtl="0"/>
            <a:r>
              <a:rPr lang="el-GR" noProof="0"/>
              <a:t>Τέταρτου επιπέδου</a:t>
            </a:r>
          </a:p>
          <a:p>
            <a:pPr lvl="4" rtl="0"/>
            <a:r>
              <a:rPr lang="el-GR" noProof="0"/>
              <a:t>Πέμπτου επιπέδου</a:t>
            </a:r>
            <a:endParaRPr lang="el-GR" noProof="0" dirty="0"/>
          </a:p>
        </p:txBody>
      </p:sp>
      <p:sp>
        <p:nvSpPr>
          <p:cNvPr id="4" name="Σύμβολο κράτησης θέσης ημερομηνίας 3"/>
          <p:cNvSpPr>
            <a:spLocks noGrp="1"/>
          </p:cNvSpPr>
          <p:nvPr>
            <p:ph type="dt" sz="half" idx="10"/>
          </p:nvPr>
        </p:nvSpPr>
        <p:spPr/>
        <p:txBody>
          <a:bodyPr rtlCol="0"/>
          <a:lstStyle>
            <a:lvl1pPr>
              <a:defRPr/>
            </a:lvl1pPr>
          </a:lstStyle>
          <a:p>
            <a:fld id="{28726EEC-032C-4CAF-9032-AFA85EA026CE}" type="datetime1">
              <a:rPr lang="el-GR" smtClean="0"/>
              <a:pPr/>
              <a:t>19/11/2018</a:t>
            </a:fld>
            <a:endParaRPr lang="el-GR" dirty="0"/>
          </a:p>
        </p:txBody>
      </p:sp>
      <p:sp>
        <p:nvSpPr>
          <p:cNvPr id="5" name="Σύμβολο κράτησης θέσης υποσέλιδου 4"/>
          <p:cNvSpPr>
            <a:spLocks noGrp="1"/>
          </p:cNvSpPr>
          <p:nvPr>
            <p:ph type="ftr" sz="quarter" idx="11"/>
          </p:nvPr>
        </p:nvSpPr>
        <p:spPr/>
        <p:txBody>
          <a:bodyPr rtlCol="0"/>
          <a:lstStyle/>
          <a:p>
            <a:pPr rtl="0"/>
            <a:endParaRPr lang="el-GR" noProof="0" dirty="0"/>
          </a:p>
        </p:txBody>
      </p:sp>
      <p:sp>
        <p:nvSpPr>
          <p:cNvPr id="6" name="Σύμβολο κράτησης θέσης αριθμού διαφάνειας 5"/>
          <p:cNvSpPr>
            <a:spLocks noGrp="1"/>
          </p:cNvSpPr>
          <p:nvPr>
            <p:ph type="sldNum" sz="quarter" idx="12"/>
          </p:nvPr>
        </p:nvSpPr>
        <p:spPr/>
        <p:txBody>
          <a:bodyPr rtlCol="0"/>
          <a:lstStyle/>
          <a:p>
            <a:pPr rtl="0"/>
            <a:fld id="{0FF54DE5-C571-48E8-A5BC-B369434E2F44}" type="slidenum">
              <a:rPr lang="el-GR" noProof="0" smtClean="0"/>
              <a:pPr rtl="0"/>
              <a:t>‹#›</a:t>
            </a:fld>
            <a:endParaRPr lang="el-GR" noProof="0" dirty="0"/>
          </a:p>
        </p:txBody>
      </p:sp>
    </p:spTree>
    <p:extLst>
      <p:ext uri="{BB962C8B-B14F-4D97-AF65-F5344CB8AC3E}">
        <p14:creationId xmlns:p14="http://schemas.microsoft.com/office/powerpoint/2010/main" xmlns="" val="201207670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9372600" y="365125"/>
            <a:ext cx="1714500" cy="5811838"/>
          </a:xfrm>
        </p:spPr>
        <p:txBody>
          <a:bodyPr vert="eaVert" rtlCol="0"/>
          <a:lstStyle>
            <a:lvl1pPr rtl="0">
              <a:defRPr/>
            </a:lvl1pPr>
          </a:lstStyle>
          <a:p>
            <a:pPr rtl="0"/>
            <a:r>
              <a:rPr lang="el-GR"/>
              <a:t>Κάντε κλικ για να επεξεργαστείτε τον τίτλο υποδείγματος</a:t>
            </a:r>
            <a:endParaRPr lang="el-GR" noProof="0" dirty="0"/>
          </a:p>
        </p:txBody>
      </p:sp>
      <p:sp>
        <p:nvSpPr>
          <p:cNvPr id="3" name="Σύμβολο κράτησης θέσης κατακόρυφου κειμένου 2"/>
          <p:cNvSpPr>
            <a:spLocks noGrp="1"/>
          </p:cNvSpPr>
          <p:nvPr>
            <p:ph type="body" orient="vert" idx="1"/>
          </p:nvPr>
        </p:nvSpPr>
        <p:spPr>
          <a:xfrm>
            <a:off x="1104900" y="365125"/>
            <a:ext cx="8098896" cy="5811838"/>
          </a:xfrm>
        </p:spPr>
        <p:txBody>
          <a:bodyPr vert="eaVert" rtlCol="0"/>
          <a:lstStyle/>
          <a:p>
            <a:pPr lvl="0" rtl="0"/>
            <a:r>
              <a:rPr lang="el-GR" noProof="0"/>
              <a:t>Επεξεργασία στυλ υποδείγματος κειμένου</a:t>
            </a:r>
          </a:p>
          <a:p>
            <a:pPr lvl="1" rtl="0"/>
            <a:r>
              <a:rPr lang="el-GR" noProof="0"/>
              <a:t>Δεύτερου επιπέδου</a:t>
            </a:r>
          </a:p>
          <a:p>
            <a:pPr lvl="2" rtl="0"/>
            <a:r>
              <a:rPr lang="el-GR" noProof="0"/>
              <a:t>Τρίτου επιπέδου</a:t>
            </a:r>
          </a:p>
          <a:p>
            <a:pPr lvl="3" rtl="0"/>
            <a:r>
              <a:rPr lang="el-GR" noProof="0"/>
              <a:t>Τέταρτου επιπέδου</a:t>
            </a:r>
          </a:p>
          <a:p>
            <a:pPr lvl="4" rtl="0"/>
            <a:r>
              <a:rPr lang="el-GR" noProof="0"/>
              <a:t>Πέμπτου επιπέδου</a:t>
            </a:r>
            <a:endParaRPr lang="el-GR" noProof="0" dirty="0"/>
          </a:p>
        </p:txBody>
      </p:sp>
      <p:sp>
        <p:nvSpPr>
          <p:cNvPr id="4" name="Σύμβολο κράτησης θέσης ημερομηνίας 3"/>
          <p:cNvSpPr>
            <a:spLocks noGrp="1"/>
          </p:cNvSpPr>
          <p:nvPr>
            <p:ph type="dt" sz="half" idx="10"/>
          </p:nvPr>
        </p:nvSpPr>
        <p:spPr/>
        <p:txBody>
          <a:bodyPr rtlCol="0"/>
          <a:lstStyle>
            <a:lvl1pPr>
              <a:defRPr/>
            </a:lvl1pPr>
          </a:lstStyle>
          <a:p>
            <a:fld id="{EC7986A0-AFD1-4043-9042-66148CD16D7D}" type="datetime1">
              <a:rPr lang="el-GR" smtClean="0"/>
              <a:pPr/>
              <a:t>19/11/2018</a:t>
            </a:fld>
            <a:endParaRPr lang="el-GR" dirty="0"/>
          </a:p>
        </p:txBody>
      </p:sp>
      <p:sp>
        <p:nvSpPr>
          <p:cNvPr id="5" name="Σύμβολο κράτησης θέσης υποσέλιδου 4"/>
          <p:cNvSpPr>
            <a:spLocks noGrp="1"/>
          </p:cNvSpPr>
          <p:nvPr>
            <p:ph type="ftr" sz="quarter" idx="11"/>
          </p:nvPr>
        </p:nvSpPr>
        <p:spPr/>
        <p:txBody>
          <a:bodyPr rtlCol="0"/>
          <a:lstStyle/>
          <a:p>
            <a:pPr rtl="0"/>
            <a:endParaRPr lang="el-GR" noProof="0" dirty="0"/>
          </a:p>
        </p:txBody>
      </p:sp>
      <p:sp>
        <p:nvSpPr>
          <p:cNvPr id="6" name="Σύμβολο κράτησης θέσης αριθμού διαφάνειας 5"/>
          <p:cNvSpPr>
            <a:spLocks noGrp="1"/>
          </p:cNvSpPr>
          <p:nvPr>
            <p:ph type="sldNum" sz="quarter" idx="12"/>
          </p:nvPr>
        </p:nvSpPr>
        <p:spPr/>
        <p:txBody>
          <a:bodyPr rtlCol="0"/>
          <a:lstStyle/>
          <a:p>
            <a:pPr rtl="0"/>
            <a:fld id="{0FF54DE5-C571-48E8-A5BC-B369434E2F44}" type="slidenum">
              <a:rPr lang="el-GR" noProof="0" smtClean="0"/>
              <a:pPr rtl="0"/>
              <a:t>‹#›</a:t>
            </a:fld>
            <a:endParaRPr lang="el-GR" noProof="0" dirty="0"/>
          </a:p>
        </p:txBody>
      </p:sp>
      <p:grpSp>
        <p:nvGrpSpPr>
          <p:cNvPr id="7" name="Ομάδα 6"/>
          <p:cNvGrpSpPr/>
          <p:nvPr/>
        </p:nvGrpSpPr>
        <p:grpSpPr>
          <a:xfrm rot="5400000">
            <a:off x="6514047" y="3228843"/>
            <a:ext cx="5632704" cy="84403"/>
            <a:chOff x="1073150" y="1219201"/>
            <a:chExt cx="10058400" cy="63125"/>
          </a:xfrm>
        </p:grpSpPr>
        <p:cxnSp>
          <p:nvCxnSpPr>
            <p:cNvPr id="8" name="Ευθεία γραμμή σύνδεσης 7"/>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9" name="Ευθεία γραμμή σύνδεσης 8"/>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xmlns="" val="44592712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lstStyle>
            <a:lvl1pPr rtl="0">
              <a:defRPr/>
            </a:lvl1pPr>
          </a:lstStyle>
          <a:p>
            <a:pPr rtl="0"/>
            <a:r>
              <a:rPr lang="el-GR"/>
              <a:t>Κάντε κλικ για να επεξεργαστείτε τον τίτλο υποδείγματος</a:t>
            </a:r>
            <a:endParaRPr lang="el-GR" noProof="0" dirty="0"/>
          </a:p>
        </p:txBody>
      </p:sp>
      <p:sp>
        <p:nvSpPr>
          <p:cNvPr id="3" name="Σύμβολο κράτησης θέσης περιεχομένου 2"/>
          <p:cNvSpPr>
            <a:spLocks noGrp="1"/>
          </p:cNvSpPr>
          <p:nvPr>
            <p:ph idx="1"/>
          </p:nvPr>
        </p:nvSpPr>
        <p:spPr/>
        <p:txBody>
          <a:bodyPr rtlCol="0"/>
          <a:lstStyle/>
          <a:p>
            <a:pPr lvl="0" rtl="0"/>
            <a:r>
              <a:rPr lang="el-GR" noProof="0"/>
              <a:t>Επεξεργασία στυλ υποδείγματος κειμένου</a:t>
            </a:r>
          </a:p>
          <a:p>
            <a:pPr lvl="1" rtl="0"/>
            <a:r>
              <a:rPr lang="el-GR" noProof="0"/>
              <a:t>Δεύτερου επιπέδου</a:t>
            </a:r>
          </a:p>
          <a:p>
            <a:pPr lvl="2" rtl="0"/>
            <a:r>
              <a:rPr lang="el-GR" noProof="0"/>
              <a:t>Τρίτου επιπέδου</a:t>
            </a:r>
          </a:p>
          <a:p>
            <a:pPr lvl="3" rtl="0"/>
            <a:r>
              <a:rPr lang="el-GR" noProof="0"/>
              <a:t>Τέταρτου επιπέδου</a:t>
            </a:r>
          </a:p>
          <a:p>
            <a:pPr lvl="4" rtl="0"/>
            <a:r>
              <a:rPr lang="el-GR" noProof="0"/>
              <a:t>Πέμπτου επιπέδου</a:t>
            </a:r>
            <a:endParaRPr lang="el-GR" noProof="0" dirty="0"/>
          </a:p>
        </p:txBody>
      </p:sp>
      <p:sp>
        <p:nvSpPr>
          <p:cNvPr id="4" name="Σύμβολο κράτησης θέσης ημερομηνίας 3"/>
          <p:cNvSpPr>
            <a:spLocks noGrp="1"/>
          </p:cNvSpPr>
          <p:nvPr>
            <p:ph type="dt" sz="half" idx="10"/>
          </p:nvPr>
        </p:nvSpPr>
        <p:spPr/>
        <p:txBody>
          <a:bodyPr rtlCol="0"/>
          <a:lstStyle>
            <a:lvl1pPr>
              <a:defRPr/>
            </a:lvl1pPr>
          </a:lstStyle>
          <a:p>
            <a:fld id="{01D0F69C-2933-43AD-8319-7CC4133F4139}" type="datetime1">
              <a:rPr lang="el-GR" smtClean="0"/>
              <a:pPr/>
              <a:t>19/11/2018</a:t>
            </a:fld>
            <a:endParaRPr lang="el-GR" dirty="0"/>
          </a:p>
        </p:txBody>
      </p:sp>
      <p:sp>
        <p:nvSpPr>
          <p:cNvPr id="5" name="Σύμβολο κράτησης θέσης υποσέλιδου 4"/>
          <p:cNvSpPr>
            <a:spLocks noGrp="1"/>
          </p:cNvSpPr>
          <p:nvPr>
            <p:ph type="ftr" sz="quarter" idx="11"/>
          </p:nvPr>
        </p:nvSpPr>
        <p:spPr/>
        <p:txBody>
          <a:bodyPr rtlCol="0"/>
          <a:lstStyle/>
          <a:p>
            <a:pPr rtl="0"/>
            <a:endParaRPr lang="el-GR" noProof="0" dirty="0"/>
          </a:p>
        </p:txBody>
      </p:sp>
      <p:sp>
        <p:nvSpPr>
          <p:cNvPr id="6" name="Σύμβολο κράτησης θέσης αριθμού διαφάνειας 5"/>
          <p:cNvSpPr>
            <a:spLocks noGrp="1"/>
          </p:cNvSpPr>
          <p:nvPr>
            <p:ph type="sldNum" sz="quarter" idx="12"/>
          </p:nvPr>
        </p:nvSpPr>
        <p:spPr/>
        <p:txBody>
          <a:bodyPr rtlCol="0"/>
          <a:lstStyle/>
          <a:p>
            <a:pPr rtl="0"/>
            <a:fld id="{0FF54DE5-C571-48E8-A5BC-B369434E2F44}" type="slidenum">
              <a:rPr lang="el-GR" noProof="0" smtClean="0"/>
              <a:pPr rtl="0"/>
              <a:t>‹#›</a:t>
            </a:fld>
            <a:endParaRPr lang="el-GR" noProof="0" dirty="0"/>
          </a:p>
        </p:txBody>
      </p:sp>
    </p:spTree>
    <p:extLst>
      <p:ext uri="{BB962C8B-B14F-4D97-AF65-F5344CB8AC3E}">
        <p14:creationId xmlns:p14="http://schemas.microsoft.com/office/powerpoint/2010/main" xmlns="" val="378687682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Διαφάνεια τίτλου με εικόνα">
    <p:spTree>
      <p:nvGrpSpPr>
        <p:cNvPr id="1" name=""/>
        <p:cNvGrpSpPr/>
        <p:nvPr/>
      </p:nvGrpSpPr>
      <p:grpSpPr>
        <a:xfrm>
          <a:off x="0" y="0"/>
          <a:ext cx="0" cy="0"/>
          <a:chOff x="0" y="0"/>
          <a:chExt cx="0" cy="0"/>
        </a:xfrm>
      </p:grpSpPr>
      <p:grpSp>
        <p:nvGrpSpPr>
          <p:cNvPr id="13" name="Ομάδα 12"/>
          <p:cNvGrpSpPr/>
          <p:nvPr/>
        </p:nvGrpSpPr>
        <p:grpSpPr>
          <a:xfrm rot="10800000">
            <a:off x="0" y="5645510"/>
            <a:ext cx="12192000" cy="63125"/>
            <a:chOff x="507492" y="1501519"/>
            <a:chExt cx="8129016" cy="63125"/>
          </a:xfrm>
        </p:grpSpPr>
        <p:cxnSp>
          <p:nvCxnSpPr>
            <p:cNvPr id="17" name="Ευθεία γραμμή σύνδεσης 16"/>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Ευθεία γραμμή σύνδεσης 17"/>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grpSp>
        <p:nvGrpSpPr>
          <p:cNvPr id="14" name="Ομάδα 13"/>
          <p:cNvGrpSpPr/>
          <p:nvPr/>
        </p:nvGrpSpPr>
        <p:grpSpPr>
          <a:xfrm>
            <a:off x="0" y="1143000"/>
            <a:ext cx="12192000" cy="63125"/>
            <a:chOff x="507492" y="1501519"/>
            <a:chExt cx="8129016" cy="63125"/>
          </a:xfrm>
        </p:grpSpPr>
        <p:cxnSp>
          <p:nvCxnSpPr>
            <p:cNvPr id="15" name="Ευθεία γραμμή σύνδεσης 14"/>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6" name="Ευθεία γραμμή σύνδεσης 15"/>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7" name="Ορθογώνιο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noProof="0" dirty="0"/>
          </a:p>
        </p:txBody>
      </p:sp>
      <p:sp>
        <p:nvSpPr>
          <p:cNvPr id="8" name="Ορθογώνιο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noProof="0" dirty="0"/>
          </a:p>
        </p:txBody>
      </p:sp>
      <p:sp>
        <p:nvSpPr>
          <p:cNvPr id="2" name="Τίτλος 1"/>
          <p:cNvSpPr>
            <a:spLocks noGrp="1"/>
          </p:cNvSpPr>
          <p:nvPr>
            <p:ph type="ctrTitle"/>
          </p:nvPr>
        </p:nvSpPr>
        <p:spPr>
          <a:xfrm>
            <a:off x="1104900" y="2292094"/>
            <a:ext cx="5734050" cy="2219691"/>
          </a:xfrm>
        </p:spPr>
        <p:txBody>
          <a:bodyPr rtlCol="0" anchor="ctr">
            <a:normAutofit/>
          </a:bodyPr>
          <a:lstStyle>
            <a:lvl1pPr algn="l" rtl="0">
              <a:defRPr sz="4400" cap="all" baseline="0"/>
            </a:lvl1pPr>
          </a:lstStyle>
          <a:p>
            <a:pPr rtl="0"/>
            <a:r>
              <a:rPr lang="el-GR"/>
              <a:t>Κάντε κλικ για να επεξεργαστείτε τον τίτλο υποδείγματος</a:t>
            </a:r>
            <a:endParaRPr lang="el-GR" noProof="0" dirty="0"/>
          </a:p>
        </p:txBody>
      </p:sp>
      <p:sp>
        <p:nvSpPr>
          <p:cNvPr id="3" name="Υπότιτλος 2"/>
          <p:cNvSpPr>
            <a:spLocks noGrp="1"/>
          </p:cNvSpPr>
          <p:nvPr>
            <p:ph type="subTitle" idx="1"/>
          </p:nvPr>
        </p:nvSpPr>
        <p:spPr>
          <a:xfrm>
            <a:off x="1104900" y="4511784"/>
            <a:ext cx="5734050" cy="955565"/>
          </a:xfrm>
        </p:spPr>
        <p:txBody>
          <a:bodyPr rtlCol="0">
            <a:normAutofit/>
          </a:bodyPr>
          <a:lstStyle>
            <a:lvl1pPr marL="0" indent="0" algn="l" rtl="0">
              <a:spcBef>
                <a:spcPts val="0"/>
              </a:spcBef>
              <a:buNone/>
              <a:defRPr sz="1800"/>
            </a:lvl1pPr>
            <a:lvl2pPr marL="457200" indent="0" algn="ctr" rtl="0">
              <a:buNone/>
              <a:defRPr sz="2000"/>
            </a:lvl2pPr>
            <a:lvl3pPr marL="914400" indent="0" algn="ctr" rtl="0">
              <a:buNone/>
              <a:defRPr sz="1800"/>
            </a:lvl3pPr>
            <a:lvl4pPr marL="1371600" indent="0" algn="ctr" rtl="0">
              <a:buNone/>
              <a:defRPr sz="1600"/>
            </a:lvl4pPr>
            <a:lvl5pPr marL="1828800" indent="0" algn="ctr" rtl="0">
              <a:buNone/>
              <a:defRPr sz="1600"/>
            </a:lvl5pPr>
            <a:lvl6pPr marL="2286000" indent="0" algn="ctr" rtl="0">
              <a:buNone/>
              <a:defRPr sz="1600"/>
            </a:lvl6pPr>
            <a:lvl7pPr marL="2743200" indent="0" algn="ctr" rtl="0">
              <a:buNone/>
              <a:defRPr sz="1600"/>
            </a:lvl7pPr>
            <a:lvl8pPr marL="3200400" indent="0" algn="ctr" rtl="0">
              <a:buNone/>
              <a:defRPr sz="1600"/>
            </a:lvl8pPr>
            <a:lvl9pPr marL="3657600" indent="0" algn="ctr" rtl="0">
              <a:buNone/>
              <a:defRPr sz="1600"/>
            </a:lvl9pPr>
          </a:lstStyle>
          <a:p>
            <a:pPr rtl="0"/>
            <a:r>
              <a:rPr lang="el-GR" noProof="0"/>
              <a:t>Κάντε κλικ για να επεξεργαστείτε τον υπότιτλο του υποδείγματος</a:t>
            </a:r>
            <a:endParaRPr lang="el-GR" noProof="0" dirty="0"/>
          </a:p>
        </p:txBody>
      </p:sp>
      <p:pic>
        <p:nvPicPr>
          <p:cNvPr id="10" name="Εικόνα 9"/>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xmlns="">
                  <a14:imgLayer r:embed="rId3">
                    <a14:imgEffect>
                      <a14:saturation sat="30000"/>
                    </a14:imgEffect>
                  </a14:imgLayer>
                </a14:imgProps>
              </a:ext>
              <a:ext uri="{28A0092B-C50C-407E-A947-70E740481C1C}">
                <a14:useLocalDpi xmlns:a14="http://schemas.microsoft.com/office/drawing/2010/main" xmlns="" val="0"/>
              </a:ext>
            </a:extLst>
          </a:blip>
          <a:srcRect/>
          <a:stretch/>
        </p:blipFill>
        <p:spPr>
          <a:xfrm>
            <a:off x="1325880" y="0"/>
            <a:ext cx="1747524" cy="2292094"/>
          </a:xfrm>
          <a:prstGeom prst="rect">
            <a:avLst/>
          </a:prstGeom>
        </p:spPr>
      </p:pic>
      <p:sp>
        <p:nvSpPr>
          <p:cNvPr id="11" name="Σύμβολο κράτησης θέσης εικόνας 10"/>
          <p:cNvSpPr>
            <a:spLocks noGrp="1"/>
          </p:cNvSpPr>
          <p:nvPr>
            <p:ph type="pic" sz="quarter" idx="13"/>
          </p:nvPr>
        </p:nvSpPr>
        <p:spPr>
          <a:xfrm>
            <a:off x="6981063" y="1310656"/>
            <a:ext cx="5210937" cy="4208604"/>
          </a:xfrm>
          <a:solidFill>
            <a:schemeClr val="tx1">
              <a:lumMod val="20000"/>
              <a:lumOff val="80000"/>
            </a:schemeClr>
          </a:solidFill>
        </p:spPr>
        <p:txBody>
          <a:bodyPr tIns="1005840" rtlCol="0"/>
          <a:lstStyle>
            <a:lvl1pPr marL="0" indent="0" algn="ctr" rtl="0">
              <a:buNone/>
              <a:defRPr/>
            </a:lvl1pPr>
          </a:lstStyle>
          <a:p>
            <a:pPr rtl="0"/>
            <a:r>
              <a:rPr lang="el-GR" noProof="0"/>
              <a:t>Κάντε κλικ στο εικονίδιο για να προσθέσετε εικόνα</a:t>
            </a:r>
            <a:endParaRPr lang="el-GR" noProof="0" dirty="0"/>
          </a:p>
        </p:txBody>
      </p:sp>
      <p:sp>
        <p:nvSpPr>
          <p:cNvPr id="19" name="Κείμενο οδηγιών"/>
          <p:cNvSpPr/>
          <p:nvPr/>
        </p:nvSpPr>
        <p:spPr>
          <a:xfrm>
            <a:off x="12344400" y="0"/>
            <a:ext cx="1295400" cy="6858000"/>
          </a:xfrm>
          <a:prstGeom prst="roundRect">
            <a:avLst>
              <a:gd name="adj" fmla="val 9717"/>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r>
              <a:rPr lang="el-GR" sz="1200" b="1" i="1" noProof="0" dirty="0">
                <a:latin typeface="Arial" pitchFamily="34" charset="0"/>
                <a:cs typeface="Arial" pitchFamily="34" charset="0"/>
              </a:rPr>
              <a:t>ΣΗΜΕΙΩΣΗ:</a:t>
            </a:r>
          </a:p>
          <a:p>
            <a:pPr rtl="0"/>
            <a:r>
              <a:rPr lang="el-GR" sz="1200" i="1" noProof="0" dirty="0">
                <a:latin typeface="Arial" pitchFamily="34" charset="0"/>
                <a:cs typeface="Arial" pitchFamily="34" charset="0"/>
              </a:rPr>
              <a:t>Για να αλλάξετε την εικόνα σε αυτή τη διαφάνεια, επιλέξτε την εικόνα και διαγράψτε τη. Στη συνέχεια, κάντε κλικ στο εικονίδιο "Εικόνες" στο σύμβολο κράτησης θέσης για να εισαγάγετε τη δική σας εικόνα.</a:t>
            </a:r>
          </a:p>
        </p:txBody>
      </p:sp>
    </p:spTree>
    <p:extLst>
      <p:ext uri="{BB962C8B-B14F-4D97-AF65-F5344CB8AC3E}">
        <p14:creationId xmlns:p14="http://schemas.microsoft.com/office/powerpoint/2010/main" xmlns="" val="267394360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spTree>
      <p:nvGrpSpPr>
        <p:cNvPr id="1" name=""/>
        <p:cNvGrpSpPr/>
        <p:nvPr/>
      </p:nvGrpSpPr>
      <p:grpSpPr>
        <a:xfrm>
          <a:off x="0" y="0"/>
          <a:ext cx="0" cy="0"/>
          <a:chOff x="0" y="0"/>
          <a:chExt cx="0" cy="0"/>
        </a:xfrm>
      </p:grpSpPr>
      <p:grpSp>
        <p:nvGrpSpPr>
          <p:cNvPr id="8" name="Ομάδα 7"/>
          <p:cNvGrpSpPr/>
          <p:nvPr/>
        </p:nvGrpSpPr>
        <p:grpSpPr>
          <a:xfrm>
            <a:off x="0" y="2514600"/>
            <a:ext cx="12192000" cy="3194035"/>
            <a:chOff x="647402" y="2514600"/>
            <a:chExt cx="10838688" cy="3194035"/>
          </a:xfrm>
        </p:grpSpPr>
        <p:grpSp>
          <p:nvGrpSpPr>
            <p:cNvPr id="9" name="Ομάδα 8"/>
            <p:cNvGrpSpPr/>
            <p:nvPr/>
          </p:nvGrpSpPr>
          <p:grpSpPr>
            <a:xfrm>
              <a:off x="647402" y="2514600"/>
              <a:ext cx="10838688" cy="63125"/>
              <a:chOff x="507492" y="1501519"/>
              <a:chExt cx="8129016" cy="63125"/>
            </a:xfrm>
          </p:grpSpPr>
          <p:cxnSp>
            <p:nvCxnSpPr>
              <p:cNvPr id="14" name="Ευθεία γραμμή σύνδεσης 13"/>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5" name="Ευθεία γραμμή σύνδεσης 14"/>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10" name="Ορθογώνιο 9"/>
            <p:cNvSpPr/>
            <p:nvPr/>
          </p:nvSpPr>
          <p:spPr>
            <a:xfrm>
              <a:off x="647402" y="2640850"/>
              <a:ext cx="10838688" cy="294153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noProof="0" dirty="0"/>
            </a:p>
          </p:txBody>
        </p:sp>
        <p:grpSp>
          <p:nvGrpSpPr>
            <p:cNvPr id="11" name="Ομάδα 10"/>
            <p:cNvGrpSpPr/>
            <p:nvPr/>
          </p:nvGrpSpPr>
          <p:grpSpPr>
            <a:xfrm rot="10800000">
              <a:off x="647402" y="5645510"/>
              <a:ext cx="10838688" cy="63125"/>
              <a:chOff x="507492" y="1501519"/>
              <a:chExt cx="8129016" cy="63125"/>
            </a:xfrm>
          </p:grpSpPr>
          <p:cxnSp>
            <p:nvCxnSpPr>
              <p:cNvPr id="12" name="Ευθεία γραμμή σύνδεσης 11"/>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3" name="Ευθεία γραμμή σύνδεσης 12"/>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grpSp>
      <p:sp>
        <p:nvSpPr>
          <p:cNvPr id="2" name="Τίτλος 1"/>
          <p:cNvSpPr>
            <a:spLocks noGrp="1"/>
          </p:cNvSpPr>
          <p:nvPr>
            <p:ph type="title"/>
          </p:nvPr>
        </p:nvSpPr>
        <p:spPr>
          <a:xfrm>
            <a:off x="1104899" y="2971806"/>
            <a:ext cx="10071099" cy="1684150"/>
          </a:xfrm>
        </p:spPr>
        <p:txBody>
          <a:bodyPr rtlCol="0" anchor="ctr">
            <a:normAutofit/>
          </a:bodyPr>
          <a:lstStyle>
            <a:lvl1pPr algn="l" rtl="0">
              <a:defRPr sz="4400" cap="all" baseline="0">
                <a:solidFill>
                  <a:schemeClr val="bg1"/>
                </a:solidFill>
              </a:defRPr>
            </a:lvl1pPr>
          </a:lstStyle>
          <a:p>
            <a:pPr rtl="0"/>
            <a:r>
              <a:rPr lang="el-GR"/>
              <a:t>Κάντε κλικ για να επεξεργαστείτε τον τίτλο υποδείγματος</a:t>
            </a:r>
            <a:endParaRPr lang="el-GR" noProof="0" dirty="0"/>
          </a:p>
        </p:txBody>
      </p:sp>
      <p:sp>
        <p:nvSpPr>
          <p:cNvPr id="3" name="Σύμβολο κράτησης θέσης κειμένου 2"/>
          <p:cNvSpPr>
            <a:spLocks noGrp="1"/>
          </p:cNvSpPr>
          <p:nvPr>
            <p:ph type="body" idx="1"/>
          </p:nvPr>
        </p:nvSpPr>
        <p:spPr>
          <a:xfrm>
            <a:off x="1104899" y="4655956"/>
            <a:ext cx="10071099" cy="509750"/>
          </a:xfrm>
        </p:spPr>
        <p:txBody>
          <a:bodyPr rtlCol="0">
            <a:normAutofit/>
          </a:bodyPr>
          <a:lstStyle>
            <a:lvl1pPr marL="0" indent="0" algn="l" rtl="0">
              <a:spcBef>
                <a:spcPts val="0"/>
              </a:spcBef>
              <a:buNone/>
              <a:defRPr sz="1600">
                <a:solidFill>
                  <a:schemeClr val="bg1"/>
                </a:solidFill>
              </a:defRPr>
            </a:lvl1pPr>
            <a:lvl2pPr marL="457200" indent="0" algn="l" rtl="0">
              <a:buNone/>
              <a:defRPr sz="2000">
                <a:solidFill>
                  <a:schemeClr val="tx1">
                    <a:tint val="75000"/>
                  </a:schemeClr>
                </a:solidFill>
              </a:defRPr>
            </a:lvl2pPr>
            <a:lvl3pPr marL="914400" indent="0" algn="l" rtl="0">
              <a:buNone/>
              <a:defRPr sz="1800">
                <a:solidFill>
                  <a:schemeClr val="tx1">
                    <a:tint val="75000"/>
                  </a:schemeClr>
                </a:solidFill>
              </a:defRPr>
            </a:lvl3pPr>
            <a:lvl4pPr marL="1371600" indent="0" algn="l" rtl="0">
              <a:buNone/>
              <a:defRPr sz="1600">
                <a:solidFill>
                  <a:schemeClr val="tx1">
                    <a:tint val="75000"/>
                  </a:schemeClr>
                </a:solidFill>
              </a:defRPr>
            </a:lvl4pPr>
            <a:lvl5pPr marL="1828800" indent="0" algn="l" rtl="0">
              <a:buNone/>
              <a:defRPr sz="1600">
                <a:solidFill>
                  <a:schemeClr val="tx1">
                    <a:tint val="75000"/>
                  </a:schemeClr>
                </a:solidFill>
              </a:defRPr>
            </a:lvl5pPr>
            <a:lvl6pPr marL="2286000" indent="0" algn="l" rtl="0">
              <a:buNone/>
              <a:defRPr sz="1600">
                <a:solidFill>
                  <a:schemeClr val="tx1">
                    <a:tint val="75000"/>
                  </a:schemeClr>
                </a:solidFill>
              </a:defRPr>
            </a:lvl6pPr>
            <a:lvl7pPr marL="2743200" indent="0" algn="l" rtl="0">
              <a:buNone/>
              <a:defRPr sz="1600">
                <a:solidFill>
                  <a:schemeClr val="tx1">
                    <a:tint val="75000"/>
                  </a:schemeClr>
                </a:solidFill>
              </a:defRPr>
            </a:lvl7pPr>
            <a:lvl8pPr marL="3200400" indent="0" algn="l" rtl="0">
              <a:buNone/>
              <a:defRPr sz="1600">
                <a:solidFill>
                  <a:schemeClr val="tx1">
                    <a:tint val="75000"/>
                  </a:schemeClr>
                </a:solidFill>
              </a:defRPr>
            </a:lvl8pPr>
            <a:lvl9pPr marL="3657600" indent="0" algn="l" rtl="0">
              <a:buNone/>
              <a:defRPr sz="1600">
                <a:solidFill>
                  <a:schemeClr val="tx1">
                    <a:tint val="75000"/>
                  </a:schemeClr>
                </a:solidFill>
              </a:defRPr>
            </a:lvl9pPr>
          </a:lstStyle>
          <a:p>
            <a:pPr lvl="0" rtl="0"/>
            <a:r>
              <a:rPr lang="el-GR" noProof="0"/>
              <a:t>Επεξεργασία στυλ υποδείγματος κειμένου</a:t>
            </a:r>
          </a:p>
        </p:txBody>
      </p:sp>
      <p:sp>
        <p:nvSpPr>
          <p:cNvPr id="4" name="Σύμβολο κράτησης θέσης ημερομηνίας 3"/>
          <p:cNvSpPr>
            <a:spLocks noGrp="1"/>
          </p:cNvSpPr>
          <p:nvPr>
            <p:ph type="dt" sz="half" idx="10"/>
          </p:nvPr>
        </p:nvSpPr>
        <p:spPr/>
        <p:txBody>
          <a:bodyPr rtlCol="0"/>
          <a:lstStyle>
            <a:lvl1pPr>
              <a:defRPr/>
            </a:lvl1pPr>
          </a:lstStyle>
          <a:p>
            <a:fld id="{953C9B05-5951-46AE-8322-0C48383B3928}" type="datetime1">
              <a:rPr lang="el-GR" smtClean="0"/>
              <a:pPr/>
              <a:t>19/11/2018</a:t>
            </a:fld>
            <a:endParaRPr lang="el-GR" dirty="0"/>
          </a:p>
        </p:txBody>
      </p:sp>
      <p:sp>
        <p:nvSpPr>
          <p:cNvPr id="5" name="Σύμβολο κράτησης θέσης υποσέλιδου 4"/>
          <p:cNvSpPr>
            <a:spLocks noGrp="1"/>
          </p:cNvSpPr>
          <p:nvPr>
            <p:ph type="ftr" sz="quarter" idx="11"/>
          </p:nvPr>
        </p:nvSpPr>
        <p:spPr/>
        <p:txBody>
          <a:bodyPr rtlCol="0"/>
          <a:lstStyle/>
          <a:p>
            <a:pPr rtl="0"/>
            <a:endParaRPr lang="el-GR" noProof="0" dirty="0"/>
          </a:p>
        </p:txBody>
      </p:sp>
      <p:sp>
        <p:nvSpPr>
          <p:cNvPr id="6" name="Σύμβολο κράτησης θέσης αριθμού διαφάνειας 5"/>
          <p:cNvSpPr>
            <a:spLocks noGrp="1"/>
          </p:cNvSpPr>
          <p:nvPr>
            <p:ph type="sldNum" sz="quarter" idx="12"/>
          </p:nvPr>
        </p:nvSpPr>
        <p:spPr/>
        <p:txBody>
          <a:bodyPr rtlCol="0"/>
          <a:lstStyle/>
          <a:p>
            <a:pPr rtl="0"/>
            <a:fld id="{0FF54DE5-C571-48E8-A5BC-B369434E2F44}" type="slidenum">
              <a:rPr lang="el-GR" noProof="0" smtClean="0"/>
              <a:pPr rtl="0"/>
              <a:t>‹#›</a:t>
            </a:fld>
            <a:endParaRPr lang="el-GR" noProof="0" dirty="0"/>
          </a:p>
        </p:txBody>
      </p:sp>
      <p:pic>
        <p:nvPicPr>
          <p:cNvPr id="7" name="Εικόνα 6"/>
          <p:cNvPicPr>
            <a:picLocks noChangeAspect="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xmlns="" val="0"/>
              </a:ext>
            </a:extLst>
          </a:blip>
          <a:stretch>
            <a:fillRect/>
          </a:stretch>
        </p:blipFill>
        <p:spPr>
          <a:xfrm>
            <a:off x="1325880" y="0"/>
            <a:ext cx="1783188" cy="2971806"/>
          </a:xfrm>
          <a:prstGeom prst="rect">
            <a:avLst/>
          </a:prstGeom>
        </p:spPr>
      </p:pic>
    </p:spTree>
    <p:extLst>
      <p:ext uri="{BB962C8B-B14F-4D97-AF65-F5344CB8AC3E}">
        <p14:creationId xmlns:p14="http://schemas.microsoft.com/office/powerpoint/2010/main" xmlns="" val="360267880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lstStyle>
            <a:lvl1pPr rtl="0">
              <a:defRPr/>
            </a:lvl1pPr>
          </a:lstStyle>
          <a:p>
            <a:pPr rtl="0"/>
            <a:r>
              <a:rPr lang="el-GR"/>
              <a:t>Κάντε κλικ για να επεξεργαστείτε τον τίτλο υποδείγματος</a:t>
            </a:r>
            <a:endParaRPr lang="el-GR" noProof="0" dirty="0"/>
          </a:p>
        </p:txBody>
      </p:sp>
      <p:sp>
        <p:nvSpPr>
          <p:cNvPr id="3" name="Σύμβολο κράτησης θέσης περιεχομένου 2"/>
          <p:cNvSpPr>
            <a:spLocks noGrp="1"/>
          </p:cNvSpPr>
          <p:nvPr>
            <p:ph sz="half" idx="1"/>
          </p:nvPr>
        </p:nvSpPr>
        <p:spPr>
          <a:xfrm>
            <a:off x="1104900" y="1600200"/>
            <a:ext cx="4914900" cy="4571999"/>
          </a:xfrm>
        </p:spPr>
        <p:txBody>
          <a:bodyPr rtlCol="0"/>
          <a:lstStyle>
            <a:lvl5pPr algn="l" rtl="0">
              <a:defRPr/>
            </a:lvl5pPr>
            <a:lvl6pPr algn="l" rtl="0">
              <a:defRPr/>
            </a:lvl6pPr>
            <a:lvl7pPr algn="l" rtl="0">
              <a:defRPr/>
            </a:lvl7pPr>
            <a:lvl8pPr algn="l" rtl="0">
              <a:defRPr/>
            </a:lvl8pPr>
            <a:lvl9pPr algn="l" rtl="0">
              <a:defRPr/>
            </a:lvl9pPr>
          </a:lstStyle>
          <a:p>
            <a:pPr lvl="0" rtl="0"/>
            <a:r>
              <a:rPr lang="el-GR" noProof="0"/>
              <a:t>Επεξεργασία στυλ υποδείγματος κειμένου</a:t>
            </a:r>
          </a:p>
          <a:p>
            <a:pPr lvl="1" rtl="0"/>
            <a:r>
              <a:rPr lang="el-GR" noProof="0"/>
              <a:t>Δεύτερου επιπέδου</a:t>
            </a:r>
          </a:p>
          <a:p>
            <a:pPr lvl="2" rtl="0"/>
            <a:r>
              <a:rPr lang="el-GR" noProof="0"/>
              <a:t>Τρίτου επιπέδου</a:t>
            </a:r>
          </a:p>
          <a:p>
            <a:pPr lvl="3" rtl="0"/>
            <a:r>
              <a:rPr lang="el-GR" noProof="0"/>
              <a:t>Τέταρτου επιπέδου</a:t>
            </a:r>
          </a:p>
          <a:p>
            <a:pPr lvl="4" rtl="0"/>
            <a:r>
              <a:rPr lang="el-GR" noProof="0"/>
              <a:t>Πέμπτου επιπέδου</a:t>
            </a:r>
            <a:endParaRPr lang="el-GR" noProof="0" dirty="0"/>
          </a:p>
        </p:txBody>
      </p:sp>
      <p:sp>
        <p:nvSpPr>
          <p:cNvPr id="4" name="Σύμβολο κράτησης θέσης περιεχομένου 3"/>
          <p:cNvSpPr>
            <a:spLocks noGrp="1"/>
          </p:cNvSpPr>
          <p:nvPr>
            <p:ph sz="half" idx="2"/>
          </p:nvPr>
        </p:nvSpPr>
        <p:spPr>
          <a:xfrm>
            <a:off x="6172200" y="1600200"/>
            <a:ext cx="4914900" cy="4571999"/>
          </a:xfrm>
        </p:spPr>
        <p:txBody>
          <a:bodyPr rtlCol="0"/>
          <a:lstStyle>
            <a:lvl5pPr algn="l" rtl="0">
              <a:defRPr/>
            </a:lvl5pPr>
            <a:lvl6pPr algn="l" rtl="0">
              <a:defRPr/>
            </a:lvl6pPr>
            <a:lvl7pPr algn="l" rtl="0">
              <a:defRPr/>
            </a:lvl7pPr>
            <a:lvl8pPr algn="l" rtl="0">
              <a:defRPr/>
            </a:lvl8pPr>
          </a:lstStyle>
          <a:p>
            <a:pPr lvl="0" rtl="0"/>
            <a:r>
              <a:rPr lang="el-GR" noProof="0"/>
              <a:t>Επεξεργασία στυλ υποδείγματος κειμένου</a:t>
            </a:r>
          </a:p>
          <a:p>
            <a:pPr lvl="1" rtl="0"/>
            <a:r>
              <a:rPr lang="el-GR" noProof="0"/>
              <a:t>Δεύτερου επιπέδου</a:t>
            </a:r>
          </a:p>
          <a:p>
            <a:pPr lvl="2" rtl="0"/>
            <a:r>
              <a:rPr lang="el-GR" noProof="0"/>
              <a:t>Τρίτου επιπέδου</a:t>
            </a:r>
          </a:p>
          <a:p>
            <a:pPr lvl="3" rtl="0"/>
            <a:r>
              <a:rPr lang="el-GR" noProof="0"/>
              <a:t>Τέταρτου επιπέδου</a:t>
            </a:r>
          </a:p>
          <a:p>
            <a:pPr lvl="4" rtl="0"/>
            <a:r>
              <a:rPr lang="el-GR" noProof="0"/>
              <a:t>Πέμπτου επιπέδου</a:t>
            </a:r>
            <a:endParaRPr lang="el-GR" noProof="0" dirty="0"/>
          </a:p>
        </p:txBody>
      </p:sp>
      <p:sp>
        <p:nvSpPr>
          <p:cNvPr id="5" name="Σύμβολο κράτησης θέσης ημερομηνίας 4"/>
          <p:cNvSpPr>
            <a:spLocks noGrp="1"/>
          </p:cNvSpPr>
          <p:nvPr>
            <p:ph type="dt" sz="half" idx="10"/>
          </p:nvPr>
        </p:nvSpPr>
        <p:spPr/>
        <p:txBody>
          <a:bodyPr rtlCol="0"/>
          <a:lstStyle>
            <a:lvl1pPr>
              <a:defRPr/>
            </a:lvl1pPr>
          </a:lstStyle>
          <a:p>
            <a:fld id="{823E874E-51E4-4AF2-9F00-B6D609774675}" type="datetime1">
              <a:rPr lang="el-GR" smtClean="0"/>
              <a:pPr/>
              <a:t>19/11/2018</a:t>
            </a:fld>
            <a:endParaRPr lang="el-GR" dirty="0"/>
          </a:p>
        </p:txBody>
      </p:sp>
      <p:sp>
        <p:nvSpPr>
          <p:cNvPr id="6" name="Σύμβολο κράτησης θέσης υποσέλιδου 5"/>
          <p:cNvSpPr>
            <a:spLocks noGrp="1"/>
          </p:cNvSpPr>
          <p:nvPr>
            <p:ph type="ftr" sz="quarter" idx="11"/>
          </p:nvPr>
        </p:nvSpPr>
        <p:spPr/>
        <p:txBody>
          <a:bodyPr rtlCol="0"/>
          <a:lstStyle/>
          <a:p>
            <a:pPr rtl="0"/>
            <a:endParaRPr lang="el-GR" noProof="0" dirty="0"/>
          </a:p>
        </p:txBody>
      </p:sp>
      <p:sp>
        <p:nvSpPr>
          <p:cNvPr id="7" name="Σύμβολο κράτησης θέσης αριθμού διαφάνειας 6"/>
          <p:cNvSpPr>
            <a:spLocks noGrp="1"/>
          </p:cNvSpPr>
          <p:nvPr>
            <p:ph type="sldNum" sz="quarter" idx="12"/>
          </p:nvPr>
        </p:nvSpPr>
        <p:spPr/>
        <p:txBody>
          <a:bodyPr rtlCol="0"/>
          <a:lstStyle/>
          <a:p>
            <a:pPr rtl="0"/>
            <a:fld id="{0FF54DE5-C571-48E8-A5BC-B369434E2F44}" type="slidenum">
              <a:rPr lang="el-GR" noProof="0" smtClean="0"/>
              <a:pPr rtl="0"/>
              <a:t>‹#›</a:t>
            </a:fld>
            <a:endParaRPr lang="el-GR" noProof="0" dirty="0"/>
          </a:p>
        </p:txBody>
      </p:sp>
    </p:spTree>
    <p:extLst>
      <p:ext uri="{BB962C8B-B14F-4D97-AF65-F5344CB8AC3E}">
        <p14:creationId xmlns:p14="http://schemas.microsoft.com/office/powerpoint/2010/main" xmlns="" val="352779106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lstStyle>
            <a:lvl1pPr rtl="0">
              <a:defRPr/>
            </a:lvl1pPr>
          </a:lstStyle>
          <a:p>
            <a:pPr rtl="0"/>
            <a:r>
              <a:rPr lang="el-GR"/>
              <a:t>Κάντε κλικ για να επεξεργαστείτε τον τίτλο υποδείγματος</a:t>
            </a:r>
            <a:endParaRPr lang="el-GR" noProof="0" dirty="0"/>
          </a:p>
        </p:txBody>
      </p:sp>
      <p:sp>
        <p:nvSpPr>
          <p:cNvPr id="3" name="Σύμβολο κράτησης θέσης κειμένου 2"/>
          <p:cNvSpPr>
            <a:spLocks noGrp="1"/>
          </p:cNvSpPr>
          <p:nvPr>
            <p:ph type="body" idx="1"/>
          </p:nvPr>
        </p:nvSpPr>
        <p:spPr>
          <a:xfrm>
            <a:off x="1104900" y="1600200"/>
            <a:ext cx="4919472" cy="823912"/>
          </a:xfrm>
        </p:spPr>
        <p:txBody>
          <a:bodyPr rtlCol="0" anchor="b"/>
          <a:lstStyle>
            <a:lvl1pPr marL="0" indent="0" algn="l" rtl="0">
              <a:spcBef>
                <a:spcPts val="0"/>
              </a:spcBef>
              <a:buNone/>
              <a:defRPr sz="2400" b="1"/>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el-GR" noProof="0"/>
              <a:t>Επεξεργασία στυλ υποδείγματος κειμένου</a:t>
            </a:r>
          </a:p>
        </p:txBody>
      </p:sp>
      <p:sp>
        <p:nvSpPr>
          <p:cNvPr id="4" name="Σύμβολο κράτησης θέσης περιεχομένου 3"/>
          <p:cNvSpPr>
            <a:spLocks noGrp="1"/>
          </p:cNvSpPr>
          <p:nvPr>
            <p:ph sz="half" idx="2"/>
          </p:nvPr>
        </p:nvSpPr>
        <p:spPr>
          <a:xfrm>
            <a:off x="1104900" y="2424112"/>
            <a:ext cx="4919472" cy="3748088"/>
          </a:xfrm>
        </p:spPr>
        <p:txBody>
          <a:bodyPr rtlCol="0"/>
          <a:lstStyle/>
          <a:p>
            <a:pPr lvl="0" rtl="0"/>
            <a:r>
              <a:rPr lang="el-GR" noProof="0"/>
              <a:t>Επεξεργασία στυλ υποδείγματος κειμένου</a:t>
            </a:r>
          </a:p>
          <a:p>
            <a:pPr lvl="1" rtl="0"/>
            <a:r>
              <a:rPr lang="el-GR" noProof="0"/>
              <a:t>Δεύτερου επιπέδου</a:t>
            </a:r>
          </a:p>
          <a:p>
            <a:pPr lvl="2" rtl="0"/>
            <a:r>
              <a:rPr lang="el-GR" noProof="0"/>
              <a:t>Τρίτου επιπέδου</a:t>
            </a:r>
          </a:p>
          <a:p>
            <a:pPr lvl="3" rtl="0"/>
            <a:r>
              <a:rPr lang="el-GR" noProof="0"/>
              <a:t>Τέταρτου επιπέδου</a:t>
            </a:r>
          </a:p>
          <a:p>
            <a:pPr lvl="4" rtl="0"/>
            <a:r>
              <a:rPr lang="el-GR" noProof="0"/>
              <a:t>Πέμπτου επιπέδου</a:t>
            </a:r>
            <a:endParaRPr lang="el-GR" noProof="0" dirty="0"/>
          </a:p>
        </p:txBody>
      </p:sp>
      <p:sp>
        <p:nvSpPr>
          <p:cNvPr id="5" name="Σύμβολο κράτησης θέσης κειμένου 4"/>
          <p:cNvSpPr>
            <a:spLocks noGrp="1"/>
          </p:cNvSpPr>
          <p:nvPr>
            <p:ph type="body" sz="quarter" idx="3"/>
          </p:nvPr>
        </p:nvSpPr>
        <p:spPr>
          <a:xfrm>
            <a:off x="6166110" y="1600200"/>
            <a:ext cx="4919472" cy="823912"/>
          </a:xfrm>
        </p:spPr>
        <p:txBody>
          <a:bodyPr rtlCol="0" anchor="b"/>
          <a:lstStyle>
            <a:lvl1pPr marL="0" indent="0" algn="l" rtl="0">
              <a:spcBef>
                <a:spcPts val="0"/>
              </a:spcBef>
              <a:buNone/>
              <a:defRPr sz="2400" b="1"/>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el-GR" noProof="0"/>
              <a:t>Επεξεργασία στυλ υποδείγματος κειμένου</a:t>
            </a:r>
          </a:p>
        </p:txBody>
      </p:sp>
      <p:sp>
        <p:nvSpPr>
          <p:cNvPr id="6" name="Σύμβολο κράτησης θέσης περιεχομένου 5"/>
          <p:cNvSpPr>
            <a:spLocks noGrp="1"/>
          </p:cNvSpPr>
          <p:nvPr>
            <p:ph sz="quarter" idx="4"/>
          </p:nvPr>
        </p:nvSpPr>
        <p:spPr>
          <a:xfrm>
            <a:off x="6166110" y="2424112"/>
            <a:ext cx="4919472" cy="3748088"/>
          </a:xfrm>
        </p:spPr>
        <p:txBody>
          <a:bodyPr rtlCol="0"/>
          <a:lstStyle/>
          <a:p>
            <a:pPr lvl="0" rtl="0"/>
            <a:r>
              <a:rPr lang="el-GR" noProof="0"/>
              <a:t>Επεξεργασία στυλ υποδείγματος κειμένου</a:t>
            </a:r>
          </a:p>
          <a:p>
            <a:pPr lvl="1" rtl="0"/>
            <a:r>
              <a:rPr lang="el-GR" noProof="0"/>
              <a:t>Δεύτερου επιπέδου</a:t>
            </a:r>
          </a:p>
          <a:p>
            <a:pPr lvl="2" rtl="0"/>
            <a:r>
              <a:rPr lang="el-GR" noProof="0"/>
              <a:t>Τρίτου επιπέδου</a:t>
            </a:r>
          </a:p>
          <a:p>
            <a:pPr lvl="3" rtl="0"/>
            <a:r>
              <a:rPr lang="el-GR" noProof="0"/>
              <a:t>Τέταρτου επιπέδου</a:t>
            </a:r>
          </a:p>
          <a:p>
            <a:pPr lvl="4" rtl="0"/>
            <a:r>
              <a:rPr lang="el-GR" noProof="0"/>
              <a:t>Πέμπτου επιπέδου</a:t>
            </a:r>
            <a:endParaRPr lang="el-GR" noProof="0" dirty="0"/>
          </a:p>
        </p:txBody>
      </p:sp>
      <p:sp>
        <p:nvSpPr>
          <p:cNvPr id="7" name="Σύμβολο κράτησης θέσης ημερομηνίας 6"/>
          <p:cNvSpPr>
            <a:spLocks noGrp="1"/>
          </p:cNvSpPr>
          <p:nvPr>
            <p:ph type="dt" sz="half" idx="10"/>
          </p:nvPr>
        </p:nvSpPr>
        <p:spPr/>
        <p:txBody>
          <a:bodyPr rtlCol="0"/>
          <a:lstStyle>
            <a:lvl1pPr>
              <a:defRPr/>
            </a:lvl1pPr>
          </a:lstStyle>
          <a:p>
            <a:fld id="{DC01D44F-777A-4889-84BC-DFC09F5F1306}" type="datetime1">
              <a:rPr lang="el-GR" smtClean="0"/>
              <a:pPr/>
              <a:t>19/11/2018</a:t>
            </a:fld>
            <a:endParaRPr lang="el-GR" dirty="0"/>
          </a:p>
        </p:txBody>
      </p:sp>
      <p:sp>
        <p:nvSpPr>
          <p:cNvPr id="8" name="Σύμβολο κράτησης θέσης υποσέλιδου 7"/>
          <p:cNvSpPr>
            <a:spLocks noGrp="1"/>
          </p:cNvSpPr>
          <p:nvPr>
            <p:ph type="ftr" sz="quarter" idx="11"/>
          </p:nvPr>
        </p:nvSpPr>
        <p:spPr/>
        <p:txBody>
          <a:bodyPr rtlCol="0"/>
          <a:lstStyle/>
          <a:p>
            <a:pPr rtl="0"/>
            <a:endParaRPr lang="el-GR" noProof="0" dirty="0"/>
          </a:p>
        </p:txBody>
      </p:sp>
      <p:sp>
        <p:nvSpPr>
          <p:cNvPr id="9" name="Σύμβολο κράτησης θέσης αριθμού διαφάνειας 8"/>
          <p:cNvSpPr>
            <a:spLocks noGrp="1"/>
          </p:cNvSpPr>
          <p:nvPr>
            <p:ph type="sldNum" sz="quarter" idx="12"/>
          </p:nvPr>
        </p:nvSpPr>
        <p:spPr/>
        <p:txBody>
          <a:bodyPr rtlCol="0"/>
          <a:lstStyle/>
          <a:p>
            <a:pPr rtl="0"/>
            <a:fld id="{0FF54DE5-C571-48E8-A5BC-B369434E2F44}" type="slidenum">
              <a:rPr lang="el-GR" noProof="0" smtClean="0"/>
              <a:pPr rtl="0"/>
              <a:t>‹#›</a:t>
            </a:fld>
            <a:endParaRPr lang="el-GR" noProof="0" dirty="0"/>
          </a:p>
        </p:txBody>
      </p:sp>
    </p:spTree>
    <p:extLst>
      <p:ext uri="{BB962C8B-B14F-4D97-AF65-F5344CB8AC3E}">
        <p14:creationId xmlns:p14="http://schemas.microsoft.com/office/powerpoint/2010/main" xmlns="" val="397101610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lstStyle>
            <a:lvl1pPr rtl="0">
              <a:defRPr/>
            </a:lvl1pPr>
          </a:lstStyle>
          <a:p>
            <a:pPr rtl="0"/>
            <a:r>
              <a:rPr lang="el-GR"/>
              <a:t>Κάντε κλικ για να επεξεργαστείτε τον τίτλο υποδείγματος</a:t>
            </a:r>
            <a:endParaRPr lang="el-GR" noProof="0" dirty="0"/>
          </a:p>
        </p:txBody>
      </p:sp>
      <p:sp>
        <p:nvSpPr>
          <p:cNvPr id="3" name="Σύμβολο κράτησης θέσης ημερομηνίας 2"/>
          <p:cNvSpPr>
            <a:spLocks noGrp="1"/>
          </p:cNvSpPr>
          <p:nvPr>
            <p:ph type="dt" sz="half" idx="10"/>
          </p:nvPr>
        </p:nvSpPr>
        <p:spPr/>
        <p:txBody>
          <a:bodyPr rtlCol="0"/>
          <a:lstStyle>
            <a:lvl1pPr>
              <a:defRPr/>
            </a:lvl1pPr>
          </a:lstStyle>
          <a:p>
            <a:fld id="{A000F653-BB19-4D91-AA25-B4765661B82E}" type="datetime1">
              <a:rPr lang="el-GR" smtClean="0"/>
              <a:pPr/>
              <a:t>19/11/2018</a:t>
            </a:fld>
            <a:endParaRPr lang="el-GR" dirty="0"/>
          </a:p>
        </p:txBody>
      </p:sp>
      <p:sp>
        <p:nvSpPr>
          <p:cNvPr id="4" name="Σύμβολο κράτησης θέσης υποσέλιδου 3"/>
          <p:cNvSpPr>
            <a:spLocks noGrp="1"/>
          </p:cNvSpPr>
          <p:nvPr>
            <p:ph type="ftr" sz="quarter" idx="11"/>
          </p:nvPr>
        </p:nvSpPr>
        <p:spPr/>
        <p:txBody>
          <a:bodyPr rtlCol="0"/>
          <a:lstStyle/>
          <a:p>
            <a:pPr rtl="0"/>
            <a:endParaRPr lang="el-GR" noProof="0" dirty="0"/>
          </a:p>
        </p:txBody>
      </p:sp>
      <p:sp>
        <p:nvSpPr>
          <p:cNvPr id="5" name="Σύμβολο κράτησης θέσης αριθμού διαφάνειας 4"/>
          <p:cNvSpPr>
            <a:spLocks noGrp="1"/>
          </p:cNvSpPr>
          <p:nvPr>
            <p:ph type="sldNum" sz="quarter" idx="12"/>
          </p:nvPr>
        </p:nvSpPr>
        <p:spPr/>
        <p:txBody>
          <a:bodyPr rtlCol="0"/>
          <a:lstStyle/>
          <a:p>
            <a:pPr rtl="0"/>
            <a:fld id="{0FF54DE5-C571-48E8-A5BC-B369434E2F44}" type="slidenum">
              <a:rPr lang="el-GR" noProof="0" smtClean="0"/>
              <a:pPr rtl="0"/>
              <a:t>‹#›</a:t>
            </a:fld>
            <a:endParaRPr lang="el-GR" noProof="0" dirty="0"/>
          </a:p>
        </p:txBody>
      </p:sp>
    </p:spTree>
    <p:extLst>
      <p:ext uri="{BB962C8B-B14F-4D97-AF65-F5344CB8AC3E}">
        <p14:creationId xmlns:p14="http://schemas.microsoft.com/office/powerpoint/2010/main" xmlns="" val="175811152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Κενό">
    <p:spTree>
      <p:nvGrpSpPr>
        <p:cNvPr id="1" name=""/>
        <p:cNvGrpSpPr/>
        <p:nvPr/>
      </p:nvGrpSpPr>
      <p:grpSpPr>
        <a:xfrm>
          <a:off x="0" y="0"/>
          <a:ext cx="0" cy="0"/>
          <a:chOff x="0" y="0"/>
          <a:chExt cx="0" cy="0"/>
        </a:xfrm>
      </p:grpSpPr>
      <p:sp>
        <p:nvSpPr>
          <p:cNvPr id="2" name="Σύμβολο κράτησης θέσης ημερομηνίας 1"/>
          <p:cNvSpPr>
            <a:spLocks noGrp="1"/>
          </p:cNvSpPr>
          <p:nvPr>
            <p:ph type="dt" sz="half" idx="10"/>
          </p:nvPr>
        </p:nvSpPr>
        <p:spPr/>
        <p:txBody>
          <a:bodyPr rtlCol="0"/>
          <a:lstStyle>
            <a:lvl1pPr>
              <a:defRPr/>
            </a:lvl1pPr>
          </a:lstStyle>
          <a:p>
            <a:fld id="{AAE61BFE-9828-48A5-BDE7-01D9ADADFD72}" type="datetime1">
              <a:rPr lang="el-GR" smtClean="0"/>
              <a:pPr/>
              <a:t>19/11/2018</a:t>
            </a:fld>
            <a:endParaRPr lang="el-GR" dirty="0"/>
          </a:p>
        </p:txBody>
      </p:sp>
      <p:sp>
        <p:nvSpPr>
          <p:cNvPr id="3" name="Σύμβολο κράτησης θέσης υποσέλιδου 2"/>
          <p:cNvSpPr>
            <a:spLocks noGrp="1"/>
          </p:cNvSpPr>
          <p:nvPr>
            <p:ph type="ftr" sz="quarter" idx="11"/>
          </p:nvPr>
        </p:nvSpPr>
        <p:spPr/>
        <p:txBody>
          <a:bodyPr rtlCol="0"/>
          <a:lstStyle/>
          <a:p>
            <a:pPr rtl="0"/>
            <a:endParaRPr lang="el-GR" noProof="0" dirty="0"/>
          </a:p>
        </p:txBody>
      </p:sp>
      <p:sp>
        <p:nvSpPr>
          <p:cNvPr id="4" name="Σύμβολο κράτησης θέσης αριθμού διαφάνειας 3"/>
          <p:cNvSpPr>
            <a:spLocks noGrp="1"/>
          </p:cNvSpPr>
          <p:nvPr>
            <p:ph type="sldNum" sz="quarter" idx="12"/>
          </p:nvPr>
        </p:nvSpPr>
        <p:spPr/>
        <p:txBody>
          <a:bodyPr rtlCol="0"/>
          <a:lstStyle/>
          <a:p>
            <a:pPr rtl="0"/>
            <a:fld id="{0FF54DE5-C571-48E8-A5BC-B369434E2F44}" type="slidenum">
              <a:rPr lang="el-GR" noProof="0" smtClean="0"/>
              <a:pPr rtl="0"/>
              <a:t>‹#›</a:t>
            </a:fld>
            <a:endParaRPr lang="el-GR" noProof="0" dirty="0"/>
          </a:p>
        </p:txBody>
      </p:sp>
    </p:spTree>
    <p:extLst>
      <p:ext uri="{BB962C8B-B14F-4D97-AF65-F5344CB8AC3E}">
        <p14:creationId xmlns:p14="http://schemas.microsoft.com/office/powerpoint/2010/main" xmlns="" val="30241692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nchor="b"/>
          <a:lstStyle>
            <a:lvl1pPr algn="l" rtl="0">
              <a:defRPr sz="3200"/>
            </a:lvl1pPr>
          </a:lstStyle>
          <a:p>
            <a:pPr rtl="0"/>
            <a:r>
              <a:rPr lang="el-GR"/>
              <a:t>Κάντε κλικ για να επεξεργαστείτε τον τίτλο υποδείγματος</a:t>
            </a:r>
            <a:endParaRPr lang="el-GR" noProof="0" dirty="0"/>
          </a:p>
        </p:txBody>
      </p:sp>
      <p:sp>
        <p:nvSpPr>
          <p:cNvPr id="3" name="Σύμβολο κράτησης θέσης περιεχομένου 2"/>
          <p:cNvSpPr>
            <a:spLocks noGrp="1"/>
          </p:cNvSpPr>
          <p:nvPr>
            <p:ph idx="1"/>
          </p:nvPr>
        </p:nvSpPr>
        <p:spPr>
          <a:xfrm>
            <a:off x="5641848" y="1600199"/>
            <a:ext cx="5445252" cy="4572001"/>
          </a:xfrm>
        </p:spPr>
        <p:txBody>
          <a:bodyPr rtlCol="0">
            <a:normAutofit/>
          </a:bodyPr>
          <a:lstStyle>
            <a:lvl1pPr algn="l" rtl="0">
              <a:defRPr sz="2000"/>
            </a:lvl1pPr>
            <a:lvl2pPr algn="l" rtl="0">
              <a:defRPr sz="1600"/>
            </a:lvl2pPr>
            <a:lvl3pPr algn="l" rtl="0">
              <a:defRPr sz="1600"/>
            </a:lvl3pPr>
            <a:lvl4pPr algn="l" rtl="0">
              <a:defRPr sz="1400"/>
            </a:lvl4pPr>
            <a:lvl5pPr algn="l" rtl="0">
              <a:defRPr sz="1400"/>
            </a:lvl5pPr>
            <a:lvl6pPr algn="l" rtl="0">
              <a:defRPr sz="1400"/>
            </a:lvl6pPr>
            <a:lvl7pPr algn="l" rtl="0">
              <a:defRPr sz="1400"/>
            </a:lvl7pPr>
            <a:lvl8pPr algn="l" rtl="0">
              <a:defRPr sz="1400"/>
            </a:lvl8pPr>
            <a:lvl9pPr algn="l" rtl="0">
              <a:defRPr sz="1400"/>
            </a:lvl9pPr>
          </a:lstStyle>
          <a:p>
            <a:pPr lvl="0" rtl="0"/>
            <a:r>
              <a:rPr lang="el-GR" noProof="0"/>
              <a:t>Επεξεργασία στυλ υποδείγματος κειμένου</a:t>
            </a:r>
          </a:p>
          <a:p>
            <a:pPr lvl="1" rtl="0"/>
            <a:r>
              <a:rPr lang="el-GR" noProof="0"/>
              <a:t>Δεύτερου επιπέδου</a:t>
            </a:r>
          </a:p>
          <a:p>
            <a:pPr lvl="2" rtl="0"/>
            <a:r>
              <a:rPr lang="el-GR" noProof="0"/>
              <a:t>Τρίτου επιπέδου</a:t>
            </a:r>
          </a:p>
          <a:p>
            <a:pPr lvl="3" rtl="0"/>
            <a:r>
              <a:rPr lang="el-GR" noProof="0"/>
              <a:t>Τέταρτου επιπέδου</a:t>
            </a:r>
          </a:p>
          <a:p>
            <a:pPr lvl="4" rtl="0"/>
            <a:r>
              <a:rPr lang="el-GR" noProof="0"/>
              <a:t>Πέμπτου επιπέδου</a:t>
            </a:r>
            <a:endParaRPr lang="el-GR" noProof="0" dirty="0"/>
          </a:p>
        </p:txBody>
      </p:sp>
      <p:sp>
        <p:nvSpPr>
          <p:cNvPr id="4" name="Σύμβολο κράτησης θέσης κειμένου 3"/>
          <p:cNvSpPr>
            <a:spLocks noGrp="1"/>
          </p:cNvSpPr>
          <p:nvPr>
            <p:ph type="body" sz="half" idx="2"/>
          </p:nvPr>
        </p:nvSpPr>
        <p:spPr>
          <a:xfrm>
            <a:off x="1104900" y="1600200"/>
            <a:ext cx="4384548" cy="4572000"/>
          </a:xfrm>
        </p:spPr>
        <p:txBody>
          <a:bodyPr rtlCol="0">
            <a:normAutofit/>
          </a:bodyPr>
          <a:lstStyle>
            <a:lvl1pPr marL="0" indent="0" algn="l" rtl="0">
              <a:spcBef>
                <a:spcPts val="1200"/>
              </a:spcBef>
              <a:buNone/>
              <a:defRPr sz="18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el-GR" noProof="0"/>
              <a:t>Επεξεργασία στυλ υποδείγματος κειμένου</a:t>
            </a:r>
          </a:p>
        </p:txBody>
      </p:sp>
      <p:sp>
        <p:nvSpPr>
          <p:cNvPr id="5" name="Σύμβολο κράτησης θέσης ημερομηνίας 4"/>
          <p:cNvSpPr>
            <a:spLocks noGrp="1"/>
          </p:cNvSpPr>
          <p:nvPr>
            <p:ph type="dt" sz="half" idx="10"/>
          </p:nvPr>
        </p:nvSpPr>
        <p:spPr/>
        <p:txBody>
          <a:bodyPr rtlCol="0"/>
          <a:lstStyle>
            <a:lvl1pPr>
              <a:defRPr/>
            </a:lvl1pPr>
          </a:lstStyle>
          <a:p>
            <a:fld id="{4B5EA598-B9B0-4D78-85CC-8F0888906658}" type="datetime1">
              <a:rPr lang="el-GR" smtClean="0"/>
              <a:pPr/>
              <a:t>19/11/2018</a:t>
            </a:fld>
            <a:endParaRPr lang="el-GR" dirty="0"/>
          </a:p>
        </p:txBody>
      </p:sp>
      <p:sp>
        <p:nvSpPr>
          <p:cNvPr id="6" name="Σύμβολο κράτησης θέσης υποσέλιδου 5"/>
          <p:cNvSpPr>
            <a:spLocks noGrp="1"/>
          </p:cNvSpPr>
          <p:nvPr>
            <p:ph type="ftr" sz="quarter" idx="11"/>
          </p:nvPr>
        </p:nvSpPr>
        <p:spPr/>
        <p:txBody>
          <a:bodyPr rtlCol="0"/>
          <a:lstStyle/>
          <a:p>
            <a:pPr rtl="0"/>
            <a:endParaRPr lang="el-GR" noProof="0" dirty="0"/>
          </a:p>
        </p:txBody>
      </p:sp>
      <p:sp>
        <p:nvSpPr>
          <p:cNvPr id="7" name="Σύμβολο κράτησης θέσης αριθμού διαφάνειας 6"/>
          <p:cNvSpPr>
            <a:spLocks noGrp="1"/>
          </p:cNvSpPr>
          <p:nvPr>
            <p:ph type="sldNum" sz="quarter" idx="12"/>
          </p:nvPr>
        </p:nvSpPr>
        <p:spPr/>
        <p:txBody>
          <a:bodyPr rtlCol="0"/>
          <a:lstStyle/>
          <a:p>
            <a:pPr rtl="0"/>
            <a:fld id="{0FF54DE5-C571-48E8-A5BC-B369434E2F44}" type="slidenum">
              <a:rPr lang="el-GR" noProof="0" smtClean="0"/>
              <a:pPr rtl="0"/>
              <a:t>‹#›</a:t>
            </a:fld>
            <a:endParaRPr lang="el-GR" noProof="0" dirty="0"/>
          </a:p>
        </p:txBody>
      </p:sp>
    </p:spTree>
    <p:extLst>
      <p:ext uri="{BB962C8B-B14F-4D97-AF65-F5344CB8AC3E}">
        <p14:creationId xmlns:p14="http://schemas.microsoft.com/office/powerpoint/2010/main" xmlns="" val="376976468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Σύμβολο κράτησης θέσης τίτλου 1"/>
          <p:cNvSpPr>
            <a:spLocks noGrp="1"/>
          </p:cNvSpPr>
          <p:nvPr>
            <p:ph type="title"/>
          </p:nvPr>
        </p:nvSpPr>
        <p:spPr>
          <a:xfrm>
            <a:off x="1104900" y="76200"/>
            <a:ext cx="9980682" cy="1096962"/>
          </a:xfrm>
          <a:prstGeom prst="rect">
            <a:avLst/>
          </a:prstGeom>
        </p:spPr>
        <p:txBody>
          <a:bodyPr vert="horz" lIns="0" tIns="45720" rIns="0" bIns="45720" rtlCol="0" anchor="b">
            <a:normAutofit/>
          </a:bodyPr>
          <a:lstStyle/>
          <a:p>
            <a:pPr rtl="0"/>
            <a:r>
              <a:rPr lang="el-GR" dirty="0"/>
              <a:t>Στυλ κύριου τίτλου</a:t>
            </a:r>
            <a:endParaRPr lang="el-GR" noProof="0" dirty="0"/>
          </a:p>
        </p:txBody>
      </p:sp>
      <p:sp>
        <p:nvSpPr>
          <p:cNvPr id="3" name="Σύμβολο κράτησης θέσης κειμένου 2"/>
          <p:cNvSpPr>
            <a:spLocks noGrp="1"/>
          </p:cNvSpPr>
          <p:nvPr>
            <p:ph type="body" idx="1"/>
          </p:nvPr>
        </p:nvSpPr>
        <p:spPr>
          <a:xfrm>
            <a:off x="1104900" y="1600200"/>
            <a:ext cx="9982200" cy="4572000"/>
          </a:xfrm>
          <a:prstGeom prst="rect">
            <a:avLst/>
          </a:prstGeom>
        </p:spPr>
        <p:txBody>
          <a:bodyPr vert="horz" lIns="0" tIns="45720" rIns="0" bIns="45720" rtlCol="0">
            <a:normAutofit/>
          </a:bodyPr>
          <a:lstStyle/>
          <a:p>
            <a:pPr lvl="0" rtl="0"/>
            <a:r>
              <a:rPr lang="el-GR" noProof="0" dirty="0"/>
              <a:t>Στυλ υποδείγματος κειμένου</a:t>
            </a:r>
          </a:p>
          <a:p>
            <a:pPr lvl="1" rtl="0"/>
            <a:r>
              <a:rPr lang="el-GR" noProof="0" dirty="0"/>
              <a:t>Δεύτερου επιπέδου</a:t>
            </a:r>
          </a:p>
          <a:p>
            <a:pPr lvl="2" rtl="0"/>
            <a:r>
              <a:rPr lang="el-GR" noProof="0" dirty="0"/>
              <a:t>Τρίτου επιπέδου</a:t>
            </a:r>
          </a:p>
          <a:p>
            <a:pPr lvl="3" rtl="0"/>
            <a:r>
              <a:rPr lang="el-GR" noProof="0" dirty="0"/>
              <a:t>Τέταρτου επιπέδου</a:t>
            </a:r>
          </a:p>
          <a:p>
            <a:pPr lvl="4" rtl="0"/>
            <a:r>
              <a:rPr lang="el-GR" noProof="0" dirty="0"/>
              <a:t>Πέμπτου επιπέδου</a:t>
            </a:r>
          </a:p>
          <a:p>
            <a:pPr lvl="5" rtl="0"/>
            <a:r>
              <a:rPr lang="el-GR" noProof="0" dirty="0"/>
              <a:t>Έκτου επιπέδου</a:t>
            </a:r>
          </a:p>
          <a:p>
            <a:pPr lvl="6" rtl="0"/>
            <a:r>
              <a:rPr lang="el-GR" noProof="0" dirty="0"/>
              <a:t>Έβδομου επιπέδου</a:t>
            </a:r>
          </a:p>
          <a:p>
            <a:pPr lvl="7" rtl="0"/>
            <a:r>
              <a:rPr lang="el-GR" noProof="0" dirty="0"/>
              <a:t>Όγδοου επιπέδου</a:t>
            </a:r>
          </a:p>
          <a:p>
            <a:pPr lvl="8" rtl="0"/>
            <a:r>
              <a:rPr lang="el-GR" noProof="0" dirty="0"/>
              <a:t>Ένατου επιπέδου</a:t>
            </a:r>
          </a:p>
        </p:txBody>
      </p:sp>
      <p:sp>
        <p:nvSpPr>
          <p:cNvPr id="4" name="Σύμβολο κράτησης θέσης ημερομηνίας 3"/>
          <p:cNvSpPr>
            <a:spLocks noGrp="1"/>
          </p:cNvSpPr>
          <p:nvPr>
            <p:ph type="dt" sz="half" idx="2"/>
          </p:nvPr>
        </p:nvSpPr>
        <p:spPr>
          <a:xfrm>
            <a:off x="1104899" y="6356351"/>
            <a:ext cx="1829559" cy="365125"/>
          </a:xfrm>
          <a:prstGeom prst="rect">
            <a:avLst/>
          </a:prstGeom>
        </p:spPr>
        <p:txBody>
          <a:bodyPr vert="horz" lIns="0" tIns="45720" rIns="0" bIns="45720" rtlCol="0" anchor="ctr"/>
          <a:lstStyle>
            <a:lvl1pPr algn="l" rtl="0">
              <a:defRPr sz="1200">
                <a:solidFill>
                  <a:schemeClr val="tx1">
                    <a:lumMod val="60000"/>
                    <a:lumOff val="40000"/>
                  </a:schemeClr>
                </a:solidFill>
              </a:defRPr>
            </a:lvl1pPr>
          </a:lstStyle>
          <a:p>
            <a:fld id="{5536D7EC-8E01-4034-A5E0-92EE154A14BE}" type="datetime1">
              <a:rPr lang="el-GR" smtClean="0"/>
              <a:pPr/>
              <a:t>19/11/2018</a:t>
            </a:fld>
            <a:endParaRPr lang="el-GR" dirty="0"/>
          </a:p>
        </p:txBody>
      </p:sp>
      <p:sp>
        <p:nvSpPr>
          <p:cNvPr id="5" name="Σύμβολο κράτησης θέσης υποσέλιδου 4"/>
          <p:cNvSpPr>
            <a:spLocks noGrp="1"/>
          </p:cNvSpPr>
          <p:nvPr>
            <p:ph type="ftr" sz="quarter" idx="3"/>
          </p:nvPr>
        </p:nvSpPr>
        <p:spPr>
          <a:xfrm>
            <a:off x="2934459" y="6356350"/>
            <a:ext cx="6323082" cy="365126"/>
          </a:xfrm>
          <a:prstGeom prst="rect">
            <a:avLst/>
          </a:prstGeom>
        </p:spPr>
        <p:txBody>
          <a:bodyPr vert="horz" lIns="0" tIns="45720" rIns="0" bIns="45720" rtlCol="0" anchor="ctr"/>
          <a:lstStyle>
            <a:lvl1pPr algn="ctr" rtl="0">
              <a:defRPr sz="1200">
                <a:solidFill>
                  <a:schemeClr val="tx1">
                    <a:lumMod val="60000"/>
                    <a:lumOff val="40000"/>
                  </a:schemeClr>
                </a:solidFill>
              </a:defRPr>
            </a:lvl1pPr>
          </a:lstStyle>
          <a:p>
            <a:pPr rtl="0"/>
            <a:endParaRPr lang="el-GR" noProof="0" dirty="0"/>
          </a:p>
        </p:txBody>
      </p:sp>
      <p:sp>
        <p:nvSpPr>
          <p:cNvPr id="6" name="Σύμβολο κράτησης θέσης αριθμού διαφάνειας 5"/>
          <p:cNvSpPr>
            <a:spLocks noGrp="1"/>
          </p:cNvSpPr>
          <p:nvPr>
            <p:ph type="sldNum" sz="quarter" idx="4"/>
          </p:nvPr>
        </p:nvSpPr>
        <p:spPr>
          <a:xfrm>
            <a:off x="9256782" y="6356351"/>
            <a:ext cx="1828800" cy="365125"/>
          </a:xfrm>
          <a:prstGeom prst="rect">
            <a:avLst/>
          </a:prstGeom>
        </p:spPr>
        <p:txBody>
          <a:bodyPr vert="horz" lIns="0" tIns="45720" rIns="0" bIns="45720" rtlCol="0" anchor="ctr"/>
          <a:lstStyle>
            <a:lvl1pPr algn="r" rtl="0">
              <a:defRPr sz="1200">
                <a:solidFill>
                  <a:schemeClr val="tx1">
                    <a:lumMod val="60000"/>
                    <a:lumOff val="40000"/>
                  </a:schemeClr>
                </a:solidFill>
              </a:defRPr>
            </a:lvl1pPr>
          </a:lstStyle>
          <a:p>
            <a:fld id="{0FF54DE5-C571-48E8-A5BC-B369434E2F44}" type="slidenum">
              <a:rPr lang="el-GR" smtClean="0"/>
              <a:pPr/>
              <a:t>‹#›</a:t>
            </a:fld>
            <a:endParaRPr lang="el-GR" dirty="0"/>
          </a:p>
        </p:txBody>
      </p:sp>
      <p:grpSp>
        <p:nvGrpSpPr>
          <p:cNvPr id="15" name="Ομάδα 14"/>
          <p:cNvGrpSpPr/>
          <p:nvPr/>
        </p:nvGrpSpPr>
        <p:grpSpPr>
          <a:xfrm>
            <a:off x="1103376" y="1219201"/>
            <a:ext cx="9985248" cy="84403"/>
            <a:chOff x="1073150" y="1219201"/>
            <a:chExt cx="10058400" cy="63125"/>
          </a:xfrm>
        </p:grpSpPr>
        <p:cxnSp>
          <p:nvCxnSpPr>
            <p:cNvPr id="13" name="Ευθεία γραμμή σύνδεσης 12"/>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4" name="Ευθεία γραμμή σύνδεσης 13"/>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xmlns="" val="23462510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xStyles>
    <p:titleStyle>
      <a:lvl1pPr algn="l" defTabSz="914400" rtl="0" eaLnBrk="1" latinLnBrk="0" hangingPunct="1">
        <a:lnSpc>
          <a:spcPct val="90000"/>
        </a:lnSpc>
        <a:spcBef>
          <a:spcPct val="0"/>
        </a:spcBef>
        <a:buNone/>
        <a:defRPr sz="28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800"/>
        </a:spcBef>
        <a:buFont typeface="Wingdings" panose="05000000000000000000" pitchFamily="2" charset="2"/>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buFont typeface="Wingdings" panose="05000000000000000000" pitchFamily="2" charset="2"/>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pos="696">
          <p15:clr>
            <a:srgbClr val="F26B43"/>
          </p15:clr>
        </p15:guide>
        <p15:guide id="2" pos="6984">
          <p15:clr>
            <a:srgbClr val="F26B43"/>
          </p15:clr>
        </p15:guide>
        <p15:guide id="3" orient="horz" pos="1008">
          <p15:clr>
            <a:srgbClr val="F26B43"/>
          </p15:clr>
        </p15:guide>
        <p15:guide id="4" orient="horz" pos="388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Τίτλος 5"/>
          <p:cNvSpPr>
            <a:spLocks noGrp="1"/>
          </p:cNvSpPr>
          <p:nvPr>
            <p:ph type="ctrTitle"/>
          </p:nvPr>
        </p:nvSpPr>
        <p:spPr>
          <a:xfrm>
            <a:off x="1104900" y="2676939"/>
            <a:ext cx="5734050" cy="1834846"/>
          </a:xfrm>
        </p:spPr>
        <p:txBody>
          <a:bodyPr rtlCol="0" anchor="ctr">
            <a:normAutofit fontScale="90000"/>
          </a:bodyPr>
          <a:lstStyle/>
          <a:p>
            <a:pPr>
              <a:lnSpc>
                <a:spcPct val="100000"/>
              </a:lnSpc>
            </a:pPr>
            <a:r>
              <a:rPr lang="en-US" sz="3200" b="1" dirty="0" err="1">
                <a:solidFill>
                  <a:schemeClr val="tx2">
                    <a:lumMod val="95000"/>
                    <a:lumOff val="5000"/>
                  </a:schemeClr>
                </a:solidFill>
                <a:latin typeface="Arial" panose="020B0604020202020204" pitchFamily="34" charset="0"/>
                <a:cs typeface="Arial" panose="020B0604020202020204" pitchFamily="34" charset="0"/>
              </a:rPr>
              <a:t>D</a:t>
            </a:r>
            <a:r>
              <a:rPr lang="en-US" sz="2000" b="1" dirty="0" err="1">
                <a:solidFill>
                  <a:schemeClr val="tx2">
                    <a:lumMod val="95000"/>
                    <a:lumOff val="5000"/>
                  </a:schemeClr>
                </a:solidFill>
                <a:latin typeface="Arial" panose="020B0604020202020204" pitchFamily="34" charset="0"/>
                <a:cs typeface="Arial" panose="020B0604020202020204" pitchFamily="34" charset="0"/>
              </a:rPr>
              <a:t>u</a:t>
            </a:r>
            <a:r>
              <a:rPr lang="en-US" sz="3200" b="1" dirty="0" err="1">
                <a:solidFill>
                  <a:schemeClr val="tx2">
                    <a:lumMod val="95000"/>
                    <a:lumOff val="5000"/>
                  </a:schemeClr>
                </a:solidFill>
                <a:latin typeface="Arial" panose="020B0604020202020204" pitchFamily="34" charset="0"/>
                <a:cs typeface="Arial" panose="020B0604020202020204" pitchFamily="34" charset="0"/>
              </a:rPr>
              <a:t>ELME</a:t>
            </a:r>
            <a:r>
              <a:rPr lang="el-GR" sz="3200" dirty="0">
                <a:solidFill>
                  <a:schemeClr val="tx2">
                    <a:lumMod val="95000"/>
                    <a:lumOff val="5000"/>
                  </a:schemeClr>
                </a:solidFill>
                <a:latin typeface="Arial" panose="020B0604020202020204" pitchFamily="34" charset="0"/>
                <a:cs typeface="Arial" panose="020B0604020202020204" pitchFamily="34" charset="0"/>
              </a:rPr>
              <a:t>: </a:t>
            </a:r>
            <a:r>
              <a:rPr lang="en-US" sz="3200" dirty="0">
                <a:solidFill>
                  <a:schemeClr val="tx2">
                    <a:lumMod val="95000"/>
                    <a:lumOff val="5000"/>
                  </a:schemeClr>
                </a:solidFill>
                <a:latin typeface="Arial" panose="020B0604020202020204" pitchFamily="34" charset="0"/>
                <a:cs typeface="Arial" panose="020B0604020202020204" pitchFamily="34" charset="0"/>
              </a:rPr>
              <a:t>Dutch</a:t>
            </a:r>
            <a:r>
              <a:rPr lang="el-GR" sz="3200" dirty="0">
                <a:solidFill>
                  <a:schemeClr val="tx2">
                    <a:lumMod val="95000"/>
                    <a:lumOff val="5000"/>
                  </a:schemeClr>
                </a:solidFill>
                <a:latin typeface="Arial" panose="020B0604020202020204" pitchFamily="34" charset="0"/>
                <a:cs typeface="Arial" panose="020B0604020202020204" pitchFamily="34" charset="0"/>
              </a:rPr>
              <a:t> </a:t>
            </a:r>
            <a:r>
              <a:rPr lang="en-US" sz="3200" dirty="0">
                <a:solidFill>
                  <a:schemeClr val="tx2">
                    <a:lumMod val="95000"/>
                    <a:lumOff val="5000"/>
                  </a:schemeClr>
                </a:solidFill>
                <a:latin typeface="Arial" panose="020B0604020202020204" pitchFamily="34" charset="0"/>
                <a:cs typeface="Arial" panose="020B0604020202020204" pitchFamily="34" charset="0"/>
              </a:rPr>
              <a:t>Electronic</a:t>
            </a:r>
            <a:r>
              <a:rPr lang="el-GR" sz="3200" dirty="0">
                <a:solidFill>
                  <a:schemeClr val="tx2">
                    <a:lumMod val="95000"/>
                    <a:lumOff val="5000"/>
                  </a:schemeClr>
                </a:solidFill>
                <a:latin typeface="Arial" panose="020B0604020202020204" pitchFamily="34" charset="0"/>
                <a:cs typeface="Arial" panose="020B0604020202020204" pitchFamily="34" charset="0"/>
              </a:rPr>
              <a:t> </a:t>
            </a:r>
            <a:r>
              <a:rPr lang="en-US" sz="3200" dirty="0">
                <a:solidFill>
                  <a:schemeClr val="tx2">
                    <a:lumMod val="95000"/>
                    <a:lumOff val="5000"/>
                  </a:schemeClr>
                </a:solidFill>
                <a:latin typeface="Arial" panose="020B0604020202020204" pitchFamily="34" charset="0"/>
                <a:cs typeface="Arial" panose="020B0604020202020204" pitchFamily="34" charset="0"/>
              </a:rPr>
              <a:t>Lexicon</a:t>
            </a:r>
            <a:r>
              <a:rPr lang="el-GR" sz="3200" dirty="0">
                <a:solidFill>
                  <a:schemeClr val="tx2">
                    <a:lumMod val="95000"/>
                    <a:lumOff val="5000"/>
                  </a:schemeClr>
                </a:solidFill>
                <a:latin typeface="Arial" panose="020B0604020202020204" pitchFamily="34" charset="0"/>
                <a:cs typeface="Arial" panose="020B0604020202020204" pitchFamily="34" charset="0"/>
              </a:rPr>
              <a:t> </a:t>
            </a:r>
            <a:r>
              <a:rPr lang="en-US" sz="3200" dirty="0">
                <a:solidFill>
                  <a:schemeClr val="tx2">
                    <a:lumMod val="95000"/>
                    <a:lumOff val="5000"/>
                  </a:schemeClr>
                </a:solidFill>
                <a:latin typeface="Arial" panose="020B0604020202020204" pitchFamily="34" charset="0"/>
                <a:cs typeface="Arial" panose="020B0604020202020204" pitchFamily="34" charset="0"/>
              </a:rPr>
              <a:t>of</a:t>
            </a:r>
            <a:r>
              <a:rPr lang="el-GR" sz="3200" dirty="0">
                <a:solidFill>
                  <a:schemeClr val="tx2">
                    <a:lumMod val="95000"/>
                    <a:lumOff val="5000"/>
                  </a:schemeClr>
                </a:solidFill>
                <a:latin typeface="Arial" panose="020B0604020202020204" pitchFamily="34" charset="0"/>
                <a:cs typeface="Arial" panose="020B0604020202020204" pitchFamily="34" charset="0"/>
              </a:rPr>
              <a:t> </a:t>
            </a:r>
            <a:r>
              <a:rPr lang="en-US" sz="3200" dirty="0">
                <a:solidFill>
                  <a:schemeClr val="tx2">
                    <a:lumMod val="95000"/>
                    <a:lumOff val="5000"/>
                  </a:schemeClr>
                </a:solidFill>
                <a:latin typeface="Arial" panose="020B0604020202020204" pitchFamily="34" charset="0"/>
                <a:cs typeface="Arial" panose="020B0604020202020204" pitchFamily="34" charset="0"/>
              </a:rPr>
              <a:t>Multiword</a:t>
            </a:r>
            <a:r>
              <a:rPr lang="el-GR" sz="3200" dirty="0">
                <a:solidFill>
                  <a:schemeClr val="tx2">
                    <a:lumMod val="95000"/>
                    <a:lumOff val="5000"/>
                  </a:schemeClr>
                </a:solidFill>
                <a:latin typeface="Arial" panose="020B0604020202020204" pitchFamily="34" charset="0"/>
                <a:cs typeface="Arial" panose="020B0604020202020204" pitchFamily="34" charset="0"/>
              </a:rPr>
              <a:t> </a:t>
            </a:r>
            <a:r>
              <a:rPr lang="en-US" sz="3200" dirty="0">
                <a:solidFill>
                  <a:schemeClr val="tx2">
                    <a:lumMod val="95000"/>
                    <a:lumOff val="5000"/>
                  </a:schemeClr>
                </a:solidFill>
                <a:latin typeface="Arial" panose="020B0604020202020204" pitchFamily="34" charset="0"/>
                <a:cs typeface="Arial" panose="020B0604020202020204" pitchFamily="34" charset="0"/>
              </a:rPr>
              <a:t>Expressions</a:t>
            </a:r>
            <a:r>
              <a:rPr lang="el-GR" sz="3200" dirty="0">
                <a:solidFill>
                  <a:schemeClr val="tx2">
                    <a:lumMod val="95000"/>
                    <a:lumOff val="5000"/>
                  </a:schemeClr>
                </a:solidFill>
                <a:latin typeface="Arial" panose="020B0604020202020204" pitchFamily="34" charset="0"/>
                <a:cs typeface="Arial" panose="020B0604020202020204" pitchFamily="34" charset="0"/>
              </a:rPr>
              <a:t/>
            </a:r>
            <a:br>
              <a:rPr lang="el-GR" sz="3200" dirty="0">
                <a:solidFill>
                  <a:schemeClr val="tx2">
                    <a:lumMod val="95000"/>
                    <a:lumOff val="5000"/>
                  </a:schemeClr>
                </a:solidFill>
                <a:latin typeface="Arial" panose="020B0604020202020204" pitchFamily="34" charset="0"/>
                <a:cs typeface="Arial" panose="020B0604020202020204" pitchFamily="34" charset="0"/>
              </a:rPr>
            </a:br>
            <a:r>
              <a:rPr lang="el-GR" sz="3200" dirty="0">
                <a:solidFill>
                  <a:schemeClr val="tx2">
                    <a:lumMod val="95000"/>
                    <a:lumOff val="5000"/>
                  </a:schemeClr>
                </a:solidFill>
                <a:latin typeface="Arial" panose="020B0604020202020204" pitchFamily="34" charset="0"/>
                <a:cs typeface="Arial" panose="020B0604020202020204" pitchFamily="34" charset="0"/>
              </a:rPr>
              <a:t/>
            </a:r>
            <a:br>
              <a:rPr lang="el-GR" sz="3200" dirty="0">
                <a:solidFill>
                  <a:schemeClr val="tx2">
                    <a:lumMod val="95000"/>
                    <a:lumOff val="5000"/>
                  </a:schemeClr>
                </a:solidFill>
                <a:latin typeface="Arial" panose="020B0604020202020204" pitchFamily="34" charset="0"/>
                <a:cs typeface="Arial" panose="020B0604020202020204" pitchFamily="34" charset="0"/>
              </a:rPr>
            </a:br>
            <a:r>
              <a:rPr lang="el-GR" sz="1600" cap="none" dirty="0">
                <a:solidFill>
                  <a:schemeClr val="tx2">
                    <a:lumMod val="95000"/>
                    <a:lumOff val="5000"/>
                  </a:schemeClr>
                </a:solidFill>
                <a:latin typeface="Arial" panose="020B0604020202020204" pitchFamily="34" charset="0"/>
                <a:cs typeface="Arial" panose="020B0604020202020204" pitchFamily="34" charset="0"/>
              </a:rPr>
              <a:t>Ολλανδικό Ηλεκτρονικό Λεξικό Πολυλεκτικών Εκφράσεων (επικεφαλής του έργου η </a:t>
            </a:r>
            <a:r>
              <a:rPr lang="en-US" sz="1600" cap="none" dirty="0">
                <a:solidFill>
                  <a:schemeClr val="tx2">
                    <a:lumMod val="95000"/>
                    <a:lumOff val="5000"/>
                  </a:schemeClr>
                </a:solidFill>
                <a:latin typeface="Arial" panose="020B0604020202020204" pitchFamily="34" charset="0"/>
                <a:cs typeface="Arial" panose="020B0604020202020204" pitchFamily="34" charset="0"/>
              </a:rPr>
              <a:t>N</a:t>
            </a:r>
            <a:r>
              <a:rPr lang="el-GR" sz="1600" cap="none" dirty="0">
                <a:solidFill>
                  <a:schemeClr val="tx2">
                    <a:lumMod val="95000"/>
                    <a:lumOff val="5000"/>
                  </a:schemeClr>
                </a:solidFill>
                <a:latin typeface="Arial" panose="020B0604020202020204" pitchFamily="34" charset="0"/>
                <a:cs typeface="Arial" panose="020B0604020202020204" pitchFamily="34" charset="0"/>
              </a:rPr>
              <a:t>icole </a:t>
            </a:r>
            <a:r>
              <a:rPr lang="en-US" sz="1600" cap="none" dirty="0">
                <a:solidFill>
                  <a:schemeClr val="tx2">
                    <a:lumMod val="95000"/>
                    <a:lumOff val="5000"/>
                  </a:schemeClr>
                </a:solidFill>
                <a:latin typeface="Arial" panose="020B0604020202020204" pitchFamily="34" charset="0"/>
                <a:cs typeface="Arial" panose="020B0604020202020204" pitchFamily="34" charset="0"/>
              </a:rPr>
              <a:t>G</a:t>
            </a:r>
            <a:r>
              <a:rPr lang="el-GR" sz="1600" cap="none" dirty="0">
                <a:solidFill>
                  <a:schemeClr val="tx2">
                    <a:lumMod val="95000"/>
                    <a:lumOff val="5000"/>
                  </a:schemeClr>
                </a:solidFill>
                <a:latin typeface="Arial" panose="020B0604020202020204" pitchFamily="34" charset="0"/>
                <a:cs typeface="Arial" panose="020B0604020202020204" pitchFamily="34" charset="0"/>
              </a:rPr>
              <a:t>regoire)</a:t>
            </a:r>
            <a:r>
              <a:rPr lang="el-GR" sz="3200" dirty="0">
                <a:solidFill>
                  <a:schemeClr val="tx2">
                    <a:lumMod val="95000"/>
                    <a:lumOff val="5000"/>
                  </a:schemeClr>
                </a:solidFill>
                <a:latin typeface="Arial" panose="020B0604020202020204" pitchFamily="34" charset="0"/>
                <a:cs typeface="Arial" panose="020B0604020202020204" pitchFamily="34" charset="0"/>
              </a:rPr>
              <a:t/>
            </a:r>
            <a:br>
              <a:rPr lang="el-GR" sz="3200" dirty="0">
                <a:solidFill>
                  <a:schemeClr val="tx2">
                    <a:lumMod val="95000"/>
                    <a:lumOff val="5000"/>
                  </a:schemeClr>
                </a:solidFill>
                <a:latin typeface="Arial" panose="020B0604020202020204" pitchFamily="34" charset="0"/>
                <a:cs typeface="Arial" panose="020B0604020202020204" pitchFamily="34" charset="0"/>
              </a:rPr>
            </a:br>
            <a:endParaRPr lang="el-GR" sz="3200" dirty="0">
              <a:solidFill>
                <a:schemeClr val="tx2">
                  <a:lumMod val="95000"/>
                  <a:lumOff val="5000"/>
                </a:schemeClr>
              </a:solidFill>
              <a:latin typeface="Arial" panose="020B0604020202020204" pitchFamily="34" charset="0"/>
              <a:cs typeface="Arial" panose="020B0604020202020204" pitchFamily="34" charset="0"/>
            </a:endParaRPr>
          </a:p>
        </p:txBody>
      </p:sp>
      <p:sp>
        <p:nvSpPr>
          <p:cNvPr id="7" name="Υπότιτλος 6"/>
          <p:cNvSpPr>
            <a:spLocks noGrp="1"/>
          </p:cNvSpPr>
          <p:nvPr>
            <p:ph type="subTitle" idx="1"/>
          </p:nvPr>
        </p:nvSpPr>
        <p:spPr/>
        <p:txBody>
          <a:bodyPr rtlCol="0">
            <a:normAutofit fontScale="92500" lnSpcReduction="10000"/>
          </a:bodyPr>
          <a:lstStyle/>
          <a:p>
            <a:pPr marL="285750" indent="-285750">
              <a:buFont typeface="Arial" panose="020B0604020202020204" pitchFamily="34" charset="0"/>
              <a:buChar char="•"/>
            </a:pPr>
            <a:r>
              <a:rPr lang="el-GR" dirty="0">
                <a:solidFill>
                  <a:schemeClr val="tx2">
                    <a:lumMod val="95000"/>
                    <a:lumOff val="5000"/>
                  </a:schemeClr>
                </a:solidFill>
                <a:latin typeface="Arial" panose="020B0604020202020204" pitchFamily="34" charset="0"/>
                <a:cs typeface="Arial" panose="020B0604020202020204" pitchFamily="34" charset="0"/>
              </a:rPr>
              <a:t> Παρουσίαση:</a:t>
            </a:r>
          </a:p>
          <a:p>
            <a:pPr marL="285750" indent="-285750">
              <a:buFont typeface="Wingdings" panose="05000000000000000000" pitchFamily="2" charset="2"/>
              <a:buChar char="Ø"/>
            </a:pPr>
            <a:r>
              <a:rPr lang="el-GR" dirty="0">
                <a:solidFill>
                  <a:schemeClr val="tx2">
                    <a:lumMod val="95000"/>
                    <a:lumOff val="5000"/>
                  </a:schemeClr>
                </a:solidFill>
                <a:latin typeface="Arial" panose="020B0604020202020204" pitchFamily="34" charset="0"/>
                <a:cs typeface="Arial" panose="020B0604020202020204" pitchFamily="34" charset="0"/>
              </a:rPr>
              <a:t> </a:t>
            </a:r>
            <a:r>
              <a:rPr lang="el-GR" dirty="0" err="1">
                <a:solidFill>
                  <a:schemeClr val="tx2">
                    <a:lumMod val="95000"/>
                    <a:lumOff val="5000"/>
                  </a:schemeClr>
                </a:solidFill>
                <a:latin typeface="Arial" panose="020B0604020202020204" pitchFamily="34" charset="0"/>
                <a:cs typeface="Arial" panose="020B0604020202020204" pitchFamily="34" charset="0"/>
              </a:rPr>
              <a:t>Μέξα</a:t>
            </a:r>
            <a:r>
              <a:rPr lang="el-GR" dirty="0">
                <a:solidFill>
                  <a:schemeClr val="tx2">
                    <a:lumMod val="95000"/>
                    <a:lumOff val="5000"/>
                  </a:schemeClr>
                </a:solidFill>
                <a:latin typeface="Arial" panose="020B0604020202020204" pitchFamily="34" charset="0"/>
                <a:cs typeface="Arial" panose="020B0604020202020204" pitchFamily="34" charset="0"/>
              </a:rPr>
              <a:t> Μαγδαληνή</a:t>
            </a:r>
            <a:endParaRPr lang="en-US" dirty="0">
              <a:solidFill>
                <a:schemeClr val="tx2">
                  <a:lumMod val="95000"/>
                  <a:lumOff val="5000"/>
                </a:schemeClr>
              </a:solidFill>
              <a:latin typeface="Arial" panose="020B0604020202020204" pitchFamily="34" charset="0"/>
              <a:cs typeface="Arial" panose="020B0604020202020204" pitchFamily="34" charset="0"/>
            </a:endParaRPr>
          </a:p>
          <a:p>
            <a:pPr marL="342900" indent="-342900">
              <a:buFont typeface="Wingdings" panose="05000000000000000000" pitchFamily="2" charset="2"/>
              <a:buChar char="Ø"/>
            </a:pPr>
            <a:r>
              <a:rPr lang="el-GR" dirty="0">
                <a:solidFill>
                  <a:schemeClr val="tx2">
                    <a:lumMod val="95000"/>
                    <a:lumOff val="5000"/>
                  </a:schemeClr>
                </a:solidFill>
                <a:latin typeface="Arial" panose="020B0604020202020204" pitchFamily="34" charset="0"/>
                <a:cs typeface="Arial" panose="020B0604020202020204" pitchFamily="34" charset="0"/>
              </a:rPr>
              <a:t>Καραντάνου-Πούλου Αναστασία-Ευφροσύνη</a:t>
            </a:r>
          </a:p>
          <a:p>
            <a:pPr marL="342900" indent="-342900">
              <a:buFont typeface="Wingdings" panose="05000000000000000000" pitchFamily="2" charset="2"/>
              <a:buChar char="Ø"/>
            </a:pPr>
            <a:r>
              <a:rPr lang="el-GR" dirty="0">
                <a:solidFill>
                  <a:schemeClr val="tx2">
                    <a:lumMod val="95000"/>
                    <a:lumOff val="5000"/>
                  </a:schemeClr>
                </a:solidFill>
                <a:latin typeface="Arial" panose="020B0604020202020204" pitchFamily="34" charset="0"/>
                <a:cs typeface="Arial" panose="020B0604020202020204" pitchFamily="34" charset="0"/>
              </a:rPr>
              <a:t>Διαμαντής Παντελεήμων</a:t>
            </a:r>
          </a:p>
        </p:txBody>
      </p:sp>
      <p:pic>
        <p:nvPicPr>
          <p:cNvPr id="4" name="Σύμβολο κράτησης θέσης εικόνας 3" descr="Ανοιχτό βιβλίο στο τραπέζι, δυσδιάκριτα ράφια με βιβλία στο φόντο"/>
          <p:cNvPicPr>
            <a:picLocks noGrp="1" noChangeAspect="1"/>
          </p:cNvPicPr>
          <p:nvPr>
            <p:ph type="pic" sz="quarter" idx="13"/>
          </p:nvPr>
        </p:nvPicPr>
        <p:blipFill>
          <a:blip r:embed="rId3" cstate="print">
            <a:extLst>
              <a:ext uri="{28A0092B-C50C-407E-A947-70E740481C1C}">
                <a14:useLocalDpi xmlns:a14="http://schemas.microsoft.com/office/drawing/2010/main" xmlns="" val="0"/>
              </a:ext>
            </a:extLst>
          </a:blip>
          <a:srcRect l="8890" r="8890"/>
          <a:stretch>
            <a:fillRect/>
          </a:stretch>
        </p:blipFill>
        <p:spPr/>
      </p:pic>
    </p:spTree>
    <p:extLst>
      <p:ext uri="{BB962C8B-B14F-4D97-AF65-F5344CB8AC3E}">
        <p14:creationId xmlns:p14="http://schemas.microsoft.com/office/powerpoint/2010/main" xmlns="" val="165213399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Τίτλος 12"/>
          <p:cNvSpPr>
            <a:spLocks noGrp="1"/>
          </p:cNvSpPr>
          <p:nvPr>
            <p:ph type="title"/>
          </p:nvPr>
        </p:nvSpPr>
        <p:spPr>
          <a:xfrm>
            <a:off x="1104900" y="76200"/>
            <a:ext cx="9980682" cy="975360"/>
          </a:xfrm>
        </p:spPr>
        <p:txBody>
          <a:bodyPr rtlCol="0">
            <a:normAutofit/>
          </a:bodyPr>
          <a:lstStyle/>
          <a:p>
            <a:pPr lvl="0" algn="ctr"/>
            <a:r>
              <a:rPr lang="el-GR" sz="4800" b="1" dirty="0">
                <a:solidFill>
                  <a:schemeClr val="tx2">
                    <a:lumMod val="95000"/>
                    <a:lumOff val="5000"/>
                  </a:schemeClr>
                </a:solidFill>
                <a:latin typeface="Arial" panose="020B0604020202020204" pitchFamily="34" charset="0"/>
                <a:cs typeface="Arial" panose="020B0604020202020204" pitchFamily="34" charset="0"/>
              </a:rPr>
              <a:t>ΤΟ «ΠΡΟΒΛΗΜΑ»</a:t>
            </a:r>
            <a:endParaRPr lang="el-GR" sz="4800" dirty="0">
              <a:solidFill>
                <a:schemeClr val="tx2">
                  <a:lumMod val="95000"/>
                  <a:lumOff val="5000"/>
                </a:schemeClr>
              </a:solidFill>
              <a:latin typeface="Arial" panose="020B0604020202020204" pitchFamily="34" charset="0"/>
              <a:cs typeface="Arial" panose="020B0604020202020204" pitchFamily="34" charset="0"/>
            </a:endParaRPr>
          </a:p>
        </p:txBody>
      </p:sp>
      <p:sp>
        <p:nvSpPr>
          <p:cNvPr id="14" name="Σύμβολο κράτησης θέσης περιεχομένου 13"/>
          <p:cNvSpPr>
            <a:spLocks noGrp="1"/>
          </p:cNvSpPr>
          <p:nvPr>
            <p:ph idx="1"/>
          </p:nvPr>
        </p:nvSpPr>
        <p:spPr/>
        <p:txBody>
          <a:bodyPr rtlCol="0">
            <a:normAutofit fontScale="62500" lnSpcReduction="20000"/>
          </a:bodyPr>
          <a:lstStyle/>
          <a:p>
            <a:pPr>
              <a:lnSpc>
                <a:spcPct val="170000"/>
              </a:lnSpc>
              <a:buFont typeface="Arial" panose="020B0604020202020204" pitchFamily="34" charset="0"/>
              <a:buChar char="•"/>
            </a:pPr>
            <a:r>
              <a:rPr lang="el-GR" sz="2800" b="1" dirty="0">
                <a:solidFill>
                  <a:schemeClr val="tx2">
                    <a:lumMod val="95000"/>
                    <a:lumOff val="5000"/>
                  </a:schemeClr>
                </a:solidFill>
                <a:latin typeface="Arial" panose="020B0604020202020204" pitchFamily="34" charset="0"/>
                <a:cs typeface="Arial" panose="020B0604020202020204" pitchFamily="34" charset="0"/>
              </a:rPr>
              <a:t>Εκφράσεις με κεφαλή ένα ρήμα + άμεσο αντικείμενο όπου άμεσο αντικείμενο= προσδιοριστής (οριστικό άρθρο) + ένα ουσιαστικό ενικού αριθμού</a:t>
            </a:r>
            <a:endParaRPr lang="en-US" sz="2800" b="1" dirty="0">
              <a:solidFill>
                <a:schemeClr val="tx2">
                  <a:lumMod val="95000"/>
                  <a:lumOff val="5000"/>
                </a:schemeClr>
              </a:solidFill>
              <a:latin typeface="Arial" panose="020B0604020202020204" pitchFamily="34" charset="0"/>
              <a:cs typeface="Arial" panose="020B0604020202020204" pitchFamily="34" charset="0"/>
            </a:endParaRPr>
          </a:p>
          <a:p>
            <a:pPr>
              <a:lnSpc>
                <a:spcPct val="170000"/>
              </a:lnSpc>
              <a:buFont typeface="Wingdings" panose="05000000000000000000" pitchFamily="2" charset="2"/>
              <a:buChar char="Ø"/>
            </a:pPr>
            <a:r>
              <a:rPr lang="el-GR" sz="2800" b="1" dirty="0">
                <a:solidFill>
                  <a:schemeClr val="tx2">
                    <a:lumMod val="95000"/>
                    <a:lumOff val="5000"/>
                  </a:schemeClr>
                </a:solidFill>
                <a:latin typeface="Arial" panose="020B0604020202020204" pitchFamily="34" charset="0"/>
                <a:cs typeface="Arial" panose="020B0604020202020204" pitchFamily="34" charset="0"/>
              </a:rPr>
              <a:t>Όμως, με αυτόν τον τρόπο υπάρχει η πιθανότητα (το πρόβλημα) να έχουμε πολλές Κλάσεις Ισοδυναμίας οι οποίες περιγράφουν μικρό αριθμό ΠΛΕ</a:t>
            </a:r>
            <a:endParaRPr lang="en-US" sz="2800" b="1" dirty="0">
              <a:solidFill>
                <a:schemeClr val="tx2">
                  <a:lumMod val="95000"/>
                  <a:lumOff val="5000"/>
                </a:schemeClr>
              </a:solidFill>
              <a:latin typeface="Arial" panose="020B0604020202020204" pitchFamily="34" charset="0"/>
              <a:cs typeface="Arial" panose="020B0604020202020204" pitchFamily="34" charset="0"/>
            </a:endParaRPr>
          </a:p>
          <a:p>
            <a:pPr>
              <a:lnSpc>
                <a:spcPct val="170000"/>
              </a:lnSpc>
              <a:buFont typeface="Wingdings" panose="05000000000000000000" pitchFamily="2" charset="2"/>
              <a:buChar char="Ø"/>
            </a:pPr>
            <a:r>
              <a:rPr lang="el-GR" sz="2800" dirty="0">
                <a:solidFill>
                  <a:schemeClr val="tx2">
                    <a:lumMod val="95000"/>
                    <a:lumOff val="5000"/>
                  </a:schemeClr>
                </a:solidFill>
                <a:latin typeface="Arial" panose="020B0604020202020204" pitchFamily="34" charset="0"/>
                <a:cs typeface="Arial" panose="020B0604020202020204" pitchFamily="34" charset="0"/>
              </a:rPr>
              <a:t>Η Μέθοδος Κλάσεων Ισοδυναμίας έχει ως στόχο την </a:t>
            </a:r>
            <a:r>
              <a:rPr lang="el-GR" sz="2800" b="1" dirty="0">
                <a:solidFill>
                  <a:schemeClr val="tx2">
                    <a:lumMod val="95000"/>
                    <a:lumOff val="5000"/>
                  </a:schemeClr>
                </a:solidFill>
                <a:latin typeface="Arial" panose="020B0604020202020204" pitchFamily="34" charset="0"/>
                <a:cs typeface="Arial" panose="020B0604020202020204" pitchFamily="34" charset="0"/>
              </a:rPr>
              <a:t>ελαχιστοποίηση</a:t>
            </a:r>
            <a:r>
              <a:rPr lang="el-GR" sz="2800" dirty="0">
                <a:solidFill>
                  <a:schemeClr val="tx2">
                    <a:lumMod val="95000"/>
                    <a:lumOff val="5000"/>
                  </a:schemeClr>
                </a:solidFill>
                <a:latin typeface="Arial" panose="020B0604020202020204" pitchFamily="34" charset="0"/>
                <a:cs typeface="Arial" panose="020B0604020202020204" pitchFamily="34" charset="0"/>
              </a:rPr>
              <a:t> της </a:t>
            </a:r>
            <a:r>
              <a:rPr lang="el-GR" sz="2800" b="1" dirty="0">
                <a:solidFill>
                  <a:schemeClr val="tx2">
                    <a:lumMod val="95000"/>
                    <a:lumOff val="5000"/>
                  </a:schemeClr>
                </a:solidFill>
                <a:latin typeface="Arial" panose="020B0604020202020204" pitchFamily="34" charset="0"/>
                <a:cs typeface="Arial" panose="020B0604020202020204" pitchFamily="34" charset="0"/>
              </a:rPr>
              <a:t>χειρωνακτικής εργασίας</a:t>
            </a:r>
            <a:r>
              <a:rPr lang="el-GR" sz="2800" dirty="0">
                <a:solidFill>
                  <a:schemeClr val="tx2">
                    <a:lumMod val="95000"/>
                    <a:lumOff val="5000"/>
                  </a:schemeClr>
                </a:solidFill>
                <a:latin typeface="Arial" panose="020B0604020202020204" pitchFamily="34" charset="0"/>
                <a:cs typeface="Arial" panose="020B0604020202020204" pitchFamily="34" charset="0"/>
              </a:rPr>
              <a:t> κατά την ενσωμάτωση </a:t>
            </a:r>
            <a:r>
              <a:rPr lang="el-GR" sz="2800" b="1" dirty="0">
                <a:solidFill>
                  <a:schemeClr val="tx2">
                    <a:lumMod val="95000"/>
                    <a:lumOff val="5000"/>
                  </a:schemeClr>
                </a:solidFill>
                <a:latin typeface="Arial" panose="020B0604020202020204" pitchFamily="34" charset="0"/>
                <a:cs typeface="Arial" panose="020B0604020202020204" pitchFamily="34" charset="0"/>
              </a:rPr>
              <a:t>μεγάλου αριθμού ΠΛΕ </a:t>
            </a:r>
            <a:r>
              <a:rPr lang="el-GR" sz="2800" dirty="0">
                <a:solidFill>
                  <a:schemeClr val="tx2">
                    <a:lumMod val="95000"/>
                    <a:lumOff val="5000"/>
                  </a:schemeClr>
                </a:solidFill>
                <a:latin typeface="Arial" panose="020B0604020202020204" pitchFamily="34" charset="0"/>
                <a:cs typeface="Arial" panose="020B0604020202020204" pitchFamily="34" charset="0"/>
              </a:rPr>
              <a:t>σε ένα συγκεκριμένο σύστημα, γι’ αυτό,</a:t>
            </a:r>
            <a:endParaRPr lang="en-US" sz="2800" dirty="0">
              <a:solidFill>
                <a:schemeClr val="tx2">
                  <a:lumMod val="95000"/>
                  <a:lumOff val="5000"/>
                </a:schemeClr>
              </a:solidFill>
              <a:latin typeface="Arial" panose="020B0604020202020204" pitchFamily="34" charset="0"/>
              <a:cs typeface="Arial" panose="020B0604020202020204" pitchFamily="34" charset="0"/>
            </a:endParaRPr>
          </a:p>
          <a:p>
            <a:pPr>
              <a:lnSpc>
                <a:spcPct val="170000"/>
              </a:lnSpc>
              <a:buFont typeface="Wingdings" panose="05000000000000000000" pitchFamily="2" charset="2"/>
              <a:buChar char="Ø"/>
            </a:pPr>
            <a:r>
              <a:rPr lang="el-GR" sz="2800" dirty="0">
                <a:solidFill>
                  <a:schemeClr val="tx2">
                    <a:lumMod val="95000"/>
                    <a:lumOff val="5000"/>
                  </a:schemeClr>
                </a:solidFill>
                <a:latin typeface="Arial" panose="020B0604020202020204" pitchFamily="34" charset="0"/>
                <a:cs typeface="Arial" panose="020B0604020202020204" pitchFamily="34" charset="0"/>
              </a:rPr>
              <a:t>έπρεπε να βρεθεί τρόπος </a:t>
            </a:r>
            <a:r>
              <a:rPr lang="el-GR" sz="2800" b="1" dirty="0">
                <a:solidFill>
                  <a:schemeClr val="tx2">
                    <a:lumMod val="95000"/>
                    <a:lumOff val="5000"/>
                  </a:schemeClr>
                </a:solidFill>
                <a:latin typeface="Arial" panose="020B0604020202020204" pitchFamily="34" charset="0"/>
                <a:cs typeface="Arial" panose="020B0604020202020204" pitchFamily="34" charset="0"/>
              </a:rPr>
              <a:t>να αυξηθούν οι ΠΛΕ παραδείγματα κάθε Κλάσης Ισοδυναμίας και ταυτόχρονα να μειωθούν οι Κλάσεις Ισοδυναμίας</a:t>
            </a:r>
            <a:r>
              <a:rPr lang="el-GR" sz="2800" dirty="0">
                <a:solidFill>
                  <a:schemeClr val="tx2">
                    <a:lumMod val="95000"/>
                    <a:lumOff val="5000"/>
                  </a:schemeClr>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xmlns="" val="29409027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Τίτλος 12"/>
          <p:cNvSpPr>
            <a:spLocks noGrp="1"/>
          </p:cNvSpPr>
          <p:nvPr>
            <p:ph type="title"/>
          </p:nvPr>
        </p:nvSpPr>
        <p:spPr>
          <a:xfrm>
            <a:off x="1104900" y="76200"/>
            <a:ext cx="9980682" cy="975360"/>
          </a:xfrm>
        </p:spPr>
        <p:txBody>
          <a:bodyPr rtlCol="0">
            <a:normAutofit/>
          </a:bodyPr>
          <a:lstStyle/>
          <a:p>
            <a:pPr lvl="0" algn="ctr"/>
            <a:r>
              <a:rPr lang="el-GR" sz="4800" b="1" dirty="0">
                <a:solidFill>
                  <a:schemeClr val="tx2">
                    <a:lumMod val="95000"/>
                    <a:lumOff val="5000"/>
                  </a:schemeClr>
                </a:solidFill>
                <a:latin typeface="Arial" panose="020B0604020202020204" pitchFamily="34" charset="0"/>
                <a:cs typeface="Arial" panose="020B0604020202020204" pitchFamily="34" charset="0"/>
              </a:rPr>
              <a:t>Η ΛΥΣΗ ΤΟΥ ΠΡΟΒΛΗΜΑΤΟΣ</a:t>
            </a:r>
            <a:endParaRPr lang="el-GR" sz="4800" dirty="0">
              <a:solidFill>
                <a:schemeClr val="tx2">
                  <a:lumMod val="95000"/>
                  <a:lumOff val="5000"/>
                </a:schemeClr>
              </a:solidFill>
              <a:latin typeface="Arial" panose="020B0604020202020204" pitchFamily="34" charset="0"/>
              <a:cs typeface="Arial" panose="020B0604020202020204" pitchFamily="34" charset="0"/>
            </a:endParaRPr>
          </a:p>
        </p:txBody>
      </p:sp>
      <p:sp>
        <p:nvSpPr>
          <p:cNvPr id="14" name="Σύμβολο κράτησης θέσης περιεχομένου 13"/>
          <p:cNvSpPr>
            <a:spLocks noGrp="1"/>
          </p:cNvSpPr>
          <p:nvPr>
            <p:ph idx="1"/>
          </p:nvPr>
        </p:nvSpPr>
        <p:spPr>
          <a:xfrm>
            <a:off x="1104900" y="1600200"/>
            <a:ext cx="11087100" cy="4572000"/>
          </a:xfrm>
        </p:spPr>
        <p:txBody>
          <a:bodyPr rtlCol="0">
            <a:normAutofit/>
          </a:bodyPr>
          <a:lstStyle/>
          <a:p>
            <a:pPr>
              <a:lnSpc>
                <a:spcPct val="170000"/>
              </a:lnSpc>
            </a:pPr>
            <a:r>
              <a:rPr lang="el-GR" sz="2800" dirty="0">
                <a:solidFill>
                  <a:schemeClr val="tx2">
                    <a:lumMod val="95000"/>
                    <a:lumOff val="5000"/>
                  </a:schemeClr>
                </a:solidFill>
                <a:latin typeface="Arial" panose="020B0604020202020204" pitchFamily="34" charset="0"/>
                <a:cs typeface="Arial" panose="020B0604020202020204" pitchFamily="34" charset="0"/>
              </a:rPr>
              <a:t>Ο </a:t>
            </a:r>
            <a:r>
              <a:rPr lang="el-GR" sz="2800" b="1" dirty="0" err="1">
                <a:solidFill>
                  <a:schemeClr val="tx2">
                    <a:lumMod val="95000"/>
                    <a:lumOff val="5000"/>
                  </a:schemeClr>
                </a:solidFill>
                <a:latin typeface="Arial" panose="020B0604020202020204" pitchFamily="34" charset="0"/>
                <a:cs typeface="Arial" panose="020B0604020202020204" pitchFamily="34" charset="0"/>
              </a:rPr>
              <a:t>Odijk</a:t>
            </a:r>
            <a:r>
              <a:rPr lang="el-GR" sz="2800" b="1" dirty="0">
                <a:solidFill>
                  <a:schemeClr val="tx2">
                    <a:lumMod val="95000"/>
                    <a:lumOff val="5000"/>
                  </a:schemeClr>
                </a:solidFill>
                <a:latin typeface="Arial" panose="020B0604020202020204" pitchFamily="34" charset="0"/>
                <a:cs typeface="Arial" panose="020B0604020202020204" pitchFamily="34" charset="0"/>
              </a:rPr>
              <a:t> </a:t>
            </a:r>
            <a:r>
              <a:rPr lang="el-GR" sz="2800" dirty="0">
                <a:solidFill>
                  <a:schemeClr val="tx2">
                    <a:lumMod val="95000"/>
                    <a:lumOff val="5000"/>
                  </a:schemeClr>
                </a:solidFill>
                <a:latin typeface="Arial" panose="020B0604020202020204" pitchFamily="34" charset="0"/>
                <a:cs typeface="Arial" panose="020B0604020202020204" pitchFamily="34" charset="0"/>
              </a:rPr>
              <a:t>(2004) εισήγαγε τις </a:t>
            </a:r>
            <a:r>
              <a:rPr lang="el-GR" sz="2800" b="1" dirty="0">
                <a:solidFill>
                  <a:schemeClr val="tx2">
                    <a:lumMod val="95000"/>
                    <a:lumOff val="5000"/>
                  </a:schemeClr>
                </a:solidFill>
                <a:latin typeface="Arial" panose="020B0604020202020204" pitchFamily="34" charset="0"/>
                <a:cs typeface="Arial" panose="020B0604020202020204" pitchFamily="34" charset="0"/>
              </a:rPr>
              <a:t>παραμετροποιημένες </a:t>
            </a:r>
            <a:r>
              <a:rPr lang="el-GR" sz="2800" b="1" dirty="0">
                <a:solidFill>
                  <a:schemeClr val="tx2"/>
                </a:solidFill>
                <a:latin typeface="Arial" panose="020B0604020202020204" pitchFamily="34" charset="0"/>
                <a:cs typeface="Arial" panose="020B0604020202020204" pitchFamily="34" charset="0"/>
              </a:rPr>
              <a:t>Κλάσεις Ισοδυναμίας</a:t>
            </a:r>
          </a:p>
          <a:p>
            <a:pPr>
              <a:lnSpc>
                <a:spcPct val="170000"/>
              </a:lnSpc>
            </a:pPr>
            <a:r>
              <a:rPr lang="el-GR" sz="2800" b="1" dirty="0">
                <a:solidFill>
                  <a:schemeClr val="tx2">
                    <a:lumMod val="95000"/>
                    <a:lumOff val="5000"/>
                  </a:schemeClr>
                </a:solidFill>
                <a:latin typeface="Arial" panose="020B0604020202020204" pitchFamily="34" charset="0"/>
                <a:cs typeface="Arial" panose="020B0604020202020204" pitchFamily="34" charset="0"/>
              </a:rPr>
              <a:t>Η κεντρική ιδέα:</a:t>
            </a:r>
          </a:p>
          <a:p>
            <a:pPr>
              <a:lnSpc>
                <a:spcPct val="170000"/>
              </a:lnSpc>
              <a:buFont typeface="Wingdings" panose="05000000000000000000" pitchFamily="2" charset="2"/>
              <a:buChar char="Ø"/>
            </a:pPr>
            <a:r>
              <a:rPr lang="el-GR" sz="2800" b="1" dirty="0">
                <a:solidFill>
                  <a:schemeClr val="tx2">
                    <a:lumMod val="95000"/>
                    <a:lumOff val="5000"/>
                  </a:schemeClr>
                </a:solidFill>
                <a:latin typeface="Arial" panose="020B0604020202020204" pitchFamily="34" charset="0"/>
                <a:cs typeface="Arial" panose="020B0604020202020204" pitchFamily="34" charset="0"/>
              </a:rPr>
              <a:t>πολλά patterns ΠΛΕ περιγράφουν δομές που είναι κατά ένα μεγάλο μέρος </a:t>
            </a:r>
            <a:r>
              <a:rPr lang="el-GR" sz="2800" b="1" u="sng" dirty="0">
                <a:solidFill>
                  <a:schemeClr val="tx2">
                    <a:lumMod val="95000"/>
                    <a:lumOff val="5000"/>
                  </a:schemeClr>
                </a:solidFill>
                <a:latin typeface="Arial" panose="020B0604020202020204" pitchFamily="34" charset="0"/>
                <a:cs typeface="Arial" panose="020B0604020202020204" pitchFamily="34" charset="0"/>
              </a:rPr>
              <a:t>κοινές</a:t>
            </a:r>
            <a:r>
              <a:rPr lang="el-GR" sz="2800" b="1" dirty="0">
                <a:solidFill>
                  <a:schemeClr val="tx2">
                    <a:lumMod val="95000"/>
                    <a:lumOff val="5000"/>
                  </a:schemeClr>
                </a:solidFill>
                <a:latin typeface="Arial" panose="020B0604020202020204" pitchFamily="34" charset="0"/>
                <a:cs typeface="Arial" panose="020B0604020202020204" pitchFamily="34" charset="0"/>
              </a:rPr>
              <a:t> και διαφέρουν </a:t>
            </a:r>
            <a:r>
              <a:rPr lang="el-GR" sz="2800" b="1" u="sng" dirty="0">
                <a:solidFill>
                  <a:schemeClr val="tx2">
                    <a:lumMod val="95000"/>
                    <a:lumOff val="5000"/>
                  </a:schemeClr>
                </a:solidFill>
                <a:latin typeface="Arial" panose="020B0604020202020204" pitchFamily="34" charset="0"/>
                <a:cs typeface="Arial" panose="020B0604020202020204" pitchFamily="34" charset="0"/>
              </a:rPr>
              <a:t>μόνο σε επιμέρους σημεία</a:t>
            </a:r>
          </a:p>
        </p:txBody>
      </p:sp>
    </p:spTree>
    <p:extLst>
      <p:ext uri="{BB962C8B-B14F-4D97-AF65-F5344CB8AC3E}">
        <p14:creationId xmlns:p14="http://schemas.microsoft.com/office/powerpoint/2010/main" xmlns="" val="342064383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Τίτλος 12"/>
          <p:cNvSpPr>
            <a:spLocks noGrp="1"/>
          </p:cNvSpPr>
          <p:nvPr>
            <p:ph type="title"/>
          </p:nvPr>
        </p:nvSpPr>
        <p:spPr>
          <a:xfrm>
            <a:off x="1104900" y="76200"/>
            <a:ext cx="9980682" cy="975360"/>
          </a:xfrm>
        </p:spPr>
        <p:txBody>
          <a:bodyPr rtlCol="0">
            <a:normAutofit/>
          </a:bodyPr>
          <a:lstStyle/>
          <a:p>
            <a:pPr lvl="0" algn="ctr"/>
            <a:r>
              <a:rPr lang="el-GR" sz="4800" b="1" dirty="0">
                <a:solidFill>
                  <a:schemeClr val="tx2">
                    <a:lumMod val="95000"/>
                    <a:lumOff val="5000"/>
                  </a:schemeClr>
                </a:solidFill>
                <a:latin typeface="Arial" panose="020B0604020202020204" pitchFamily="34" charset="0"/>
                <a:cs typeface="Arial" panose="020B0604020202020204" pitchFamily="34" charset="0"/>
              </a:rPr>
              <a:t>Η ΛΥΣΗ ΤΟΥ ΠΡΟΒΛΗΜΑΤΟΣ</a:t>
            </a:r>
            <a:endParaRPr lang="el-GR" sz="4800" dirty="0">
              <a:solidFill>
                <a:schemeClr val="tx2">
                  <a:lumMod val="95000"/>
                  <a:lumOff val="5000"/>
                </a:schemeClr>
              </a:solidFill>
              <a:latin typeface="Arial" panose="020B0604020202020204" pitchFamily="34" charset="0"/>
              <a:cs typeface="Arial" panose="020B0604020202020204" pitchFamily="34" charset="0"/>
            </a:endParaRPr>
          </a:p>
        </p:txBody>
      </p:sp>
      <p:graphicFrame>
        <p:nvGraphicFramePr>
          <p:cNvPr id="2" name="Θέση περιεχομένου 1">
            <a:extLst>
              <a:ext uri="{FF2B5EF4-FFF2-40B4-BE49-F238E27FC236}">
                <a16:creationId xmlns:a16="http://schemas.microsoft.com/office/drawing/2014/main" xmlns="" id="{DEB6CFBA-A3B5-46CE-8341-3E244166CF3A}"/>
              </a:ext>
            </a:extLst>
          </p:cNvPr>
          <p:cNvGraphicFramePr>
            <a:graphicFrameLocks noGrp="1"/>
          </p:cNvGraphicFramePr>
          <p:nvPr>
            <p:ph idx="1"/>
            <p:extLst>
              <p:ext uri="{D42A27DB-BD31-4B8C-83A1-F6EECF244321}">
                <p14:modId xmlns:p14="http://schemas.microsoft.com/office/powerpoint/2010/main" xmlns="" val="499548677"/>
              </p:ext>
            </p:extLst>
          </p:nvPr>
        </p:nvGraphicFramePr>
        <p:xfrm>
          <a:off x="1924049" y="1577340"/>
          <a:ext cx="8343901" cy="4960620"/>
        </p:xfrm>
        <a:graphic>
          <a:graphicData uri="http://schemas.openxmlformats.org/drawingml/2006/table">
            <a:tbl>
              <a:tblPr firstRow="1" firstCol="1" bandRow="1"/>
              <a:tblGrid>
                <a:gridCol w="357596">
                  <a:extLst>
                    <a:ext uri="{9D8B030D-6E8A-4147-A177-3AD203B41FA5}">
                      <a16:colId xmlns:a16="http://schemas.microsoft.com/office/drawing/2014/main" xmlns="" val="2629262366"/>
                    </a:ext>
                  </a:extLst>
                </a:gridCol>
                <a:gridCol w="2366351">
                  <a:extLst>
                    <a:ext uri="{9D8B030D-6E8A-4147-A177-3AD203B41FA5}">
                      <a16:colId xmlns:a16="http://schemas.microsoft.com/office/drawing/2014/main" xmlns="" val="2789326392"/>
                    </a:ext>
                  </a:extLst>
                </a:gridCol>
                <a:gridCol w="1810782">
                  <a:extLst>
                    <a:ext uri="{9D8B030D-6E8A-4147-A177-3AD203B41FA5}">
                      <a16:colId xmlns:a16="http://schemas.microsoft.com/office/drawing/2014/main" xmlns="" val="2518861620"/>
                    </a:ext>
                  </a:extLst>
                </a:gridCol>
                <a:gridCol w="2275138">
                  <a:extLst>
                    <a:ext uri="{9D8B030D-6E8A-4147-A177-3AD203B41FA5}">
                      <a16:colId xmlns:a16="http://schemas.microsoft.com/office/drawing/2014/main" xmlns="" val="2968195868"/>
                    </a:ext>
                  </a:extLst>
                </a:gridCol>
                <a:gridCol w="1534034">
                  <a:extLst>
                    <a:ext uri="{9D8B030D-6E8A-4147-A177-3AD203B41FA5}">
                      <a16:colId xmlns:a16="http://schemas.microsoft.com/office/drawing/2014/main" xmlns="" val="3109377033"/>
                    </a:ext>
                  </a:extLst>
                </a:gridCol>
              </a:tblGrid>
              <a:tr h="586327">
                <a:tc>
                  <a:txBody>
                    <a:bodyPr/>
                    <a:lstStyle/>
                    <a:p>
                      <a:pPr>
                        <a:lnSpc>
                          <a:spcPct val="150000"/>
                        </a:lnSpc>
                        <a:spcAft>
                          <a:spcPts val="0"/>
                        </a:spcAft>
                      </a:pPr>
                      <a:r>
                        <a:rPr lang="el-GR" sz="2000" dirty="0">
                          <a:solidFill>
                            <a:schemeClr val="tx2">
                              <a:lumMod val="95000"/>
                              <a:lumOff val="5000"/>
                            </a:schemeClr>
                          </a:solidFill>
                          <a:effectLst/>
                          <a:latin typeface="Calibri" panose="020F0502020204030204" pitchFamily="34" charset="0"/>
                          <a:ea typeface="Calibri" panose="020F0502020204030204" pitchFamily="34" charset="0"/>
                          <a:cs typeface="Times New Roman" panose="02020603050405020304" pitchFamily="18" charset="0"/>
                        </a:rPr>
                        <a:t> </a:t>
                      </a:r>
                      <a:endParaRPr lang="el-GR" sz="2000" dirty="0">
                        <a:solidFill>
                          <a:schemeClr val="tx2">
                            <a:lumMod val="95000"/>
                            <a:lumOff val="5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l-GR" sz="2000" dirty="0">
                          <a:solidFill>
                            <a:schemeClr val="tx2">
                              <a:lumMod val="95000"/>
                              <a:lumOff val="5000"/>
                            </a:schemeClr>
                          </a:solidFill>
                          <a:effectLst/>
                          <a:latin typeface="Calibri" panose="020F0502020204030204" pitchFamily="34" charset="0"/>
                          <a:ea typeface="Calibri" panose="020F0502020204030204" pitchFamily="34" charset="0"/>
                          <a:cs typeface="Times New Roman" panose="02020603050405020304" pitchFamily="18" charset="0"/>
                        </a:rPr>
                        <a:t>Ολλανδικά</a:t>
                      </a:r>
                      <a:endParaRPr lang="el-GR" sz="2000" dirty="0">
                        <a:solidFill>
                          <a:schemeClr val="tx2">
                            <a:lumMod val="95000"/>
                            <a:lumOff val="5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l-GR" sz="2000" dirty="0">
                          <a:solidFill>
                            <a:schemeClr val="tx2">
                              <a:lumMod val="95000"/>
                              <a:lumOff val="5000"/>
                            </a:schemeClr>
                          </a:solidFill>
                          <a:effectLst/>
                          <a:latin typeface="Calibri" panose="020F0502020204030204" pitchFamily="34" charset="0"/>
                          <a:ea typeface="Calibri" panose="020F0502020204030204" pitchFamily="34" charset="0"/>
                          <a:cs typeface="Times New Roman" panose="02020603050405020304" pitchFamily="18" charset="0"/>
                        </a:rPr>
                        <a:t>Μετάφραση</a:t>
                      </a:r>
                      <a:endParaRPr lang="el-GR" sz="2000" dirty="0">
                        <a:solidFill>
                          <a:schemeClr val="tx2">
                            <a:lumMod val="95000"/>
                            <a:lumOff val="5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n-US" sz="2000">
                          <a:solidFill>
                            <a:schemeClr val="tx2">
                              <a:lumMod val="95000"/>
                              <a:lumOff val="5000"/>
                            </a:schemeClr>
                          </a:solidFill>
                          <a:effectLst/>
                          <a:latin typeface="Calibri" panose="020F0502020204030204" pitchFamily="34" charset="0"/>
                          <a:ea typeface="Calibri" panose="020F0502020204030204" pitchFamily="34" charset="0"/>
                          <a:cs typeface="Times New Roman" panose="02020603050405020304" pitchFamily="18" charset="0"/>
                        </a:rPr>
                        <a:t>Pattern</a:t>
                      </a:r>
                      <a:endParaRPr lang="el-GR" sz="2000">
                        <a:solidFill>
                          <a:schemeClr val="tx2">
                            <a:lumMod val="95000"/>
                            <a:lumOff val="5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l-GR" sz="2000">
                          <a:solidFill>
                            <a:schemeClr val="tx2">
                              <a:lumMod val="95000"/>
                              <a:lumOff val="5000"/>
                            </a:schemeClr>
                          </a:solidFill>
                          <a:effectLst/>
                          <a:latin typeface="Calibri" panose="020F0502020204030204" pitchFamily="34" charset="0"/>
                          <a:ea typeface="Calibri" panose="020F0502020204030204" pitchFamily="34" charset="0"/>
                          <a:cs typeface="Times New Roman" panose="02020603050405020304" pitchFamily="18" charset="0"/>
                        </a:rPr>
                        <a:t>Ελληνικά</a:t>
                      </a:r>
                      <a:endParaRPr lang="el-GR" sz="2000">
                        <a:solidFill>
                          <a:schemeClr val="tx2">
                            <a:lumMod val="95000"/>
                            <a:lumOff val="5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162035074"/>
                  </a:ext>
                </a:extLst>
              </a:tr>
              <a:tr h="586327">
                <a:tc>
                  <a:txBody>
                    <a:bodyPr/>
                    <a:lstStyle/>
                    <a:p>
                      <a:pPr>
                        <a:lnSpc>
                          <a:spcPct val="150000"/>
                        </a:lnSpc>
                        <a:spcAft>
                          <a:spcPts val="0"/>
                        </a:spcAft>
                      </a:pPr>
                      <a:r>
                        <a:rPr lang="el-GR" sz="2000">
                          <a:solidFill>
                            <a:schemeClr val="tx2">
                              <a:lumMod val="95000"/>
                              <a:lumOff val="5000"/>
                            </a:schemeClr>
                          </a:solidFill>
                          <a:effectLst/>
                          <a:latin typeface="Calibri" panose="020F0502020204030204" pitchFamily="34" charset="0"/>
                          <a:ea typeface="Calibri" panose="020F0502020204030204" pitchFamily="34" charset="0"/>
                          <a:cs typeface="Times New Roman" panose="02020603050405020304" pitchFamily="18" charset="0"/>
                        </a:rPr>
                        <a:t> </a:t>
                      </a:r>
                      <a:endParaRPr lang="el-GR" sz="2000">
                        <a:solidFill>
                          <a:schemeClr val="tx2">
                            <a:lumMod val="95000"/>
                            <a:lumOff val="5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l-GR" dirty="0">
                        <a:solidFill>
                          <a:schemeClr val="tx2">
                            <a:lumMod val="95000"/>
                            <a:lumOff val="5000"/>
                          </a:schemeClr>
                        </a:solidFil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l-GR" dirty="0">
                        <a:solidFill>
                          <a:schemeClr val="tx2">
                            <a:lumMod val="95000"/>
                            <a:lumOff val="5000"/>
                          </a:schemeClr>
                        </a:solidFil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l-GR">
                        <a:solidFill>
                          <a:schemeClr val="tx2">
                            <a:lumMod val="95000"/>
                            <a:lumOff val="5000"/>
                          </a:schemeClr>
                        </a:solidFil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l-GR" dirty="0">
                        <a:solidFill>
                          <a:schemeClr val="tx2">
                            <a:lumMod val="95000"/>
                            <a:lumOff val="5000"/>
                          </a:schemeClr>
                        </a:solidFil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869705233"/>
                  </a:ext>
                </a:extLst>
              </a:tr>
              <a:tr h="1893983">
                <a:tc>
                  <a:txBody>
                    <a:bodyPr/>
                    <a:lstStyle/>
                    <a:p>
                      <a:pPr>
                        <a:lnSpc>
                          <a:spcPct val="150000"/>
                        </a:lnSpc>
                        <a:spcAft>
                          <a:spcPts val="0"/>
                        </a:spcAft>
                      </a:pPr>
                      <a:r>
                        <a:rPr lang="en-US" sz="2000">
                          <a:solidFill>
                            <a:schemeClr val="tx2">
                              <a:lumMod val="95000"/>
                              <a:lumOff val="5000"/>
                            </a:schemeClr>
                          </a:solidFill>
                          <a:effectLst/>
                          <a:latin typeface="Calibri" panose="020F0502020204030204" pitchFamily="34" charset="0"/>
                          <a:ea typeface="Calibri" panose="020F0502020204030204" pitchFamily="34" charset="0"/>
                          <a:cs typeface="Times New Roman" panose="02020603050405020304" pitchFamily="18" charset="0"/>
                        </a:rPr>
                        <a:t>A</a:t>
                      </a:r>
                      <a:endParaRPr lang="el-GR" sz="2000">
                        <a:solidFill>
                          <a:schemeClr val="tx2">
                            <a:lumMod val="95000"/>
                            <a:lumOff val="5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l-GR" sz="2000" dirty="0">
                          <a:solidFill>
                            <a:schemeClr val="tx2">
                              <a:lumMod val="95000"/>
                              <a:lumOff val="5000"/>
                            </a:schemeClr>
                          </a:solidFill>
                          <a:effectLst/>
                          <a:latin typeface="Calibri" panose="020F0502020204030204" pitchFamily="34" charset="0"/>
                          <a:ea typeface="Calibri" panose="020F0502020204030204" pitchFamily="34" charset="0"/>
                          <a:cs typeface="Times New Roman" panose="02020603050405020304" pitchFamily="18" charset="0"/>
                        </a:rPr>
                        <a:t>de </a:t>
                      </a:r>
                      <a:r>
                        <a:rPr lang="el-GR" sz="2000" dirty="0" err="1">
                          <a:solidFill>
                            <a:schemeClr val="tx2">
                              <a:lumMod val="95000"/>
                              <a:lumOff val="5000"/>
                            </a:schemeClr>
                          </a:solidFill>
                          <a:effectLst/>
                          <a:latin typeface="Calibri" panose="020F0502020204030204" pitchFamily="34" charset="0"/>
                          <a:ea typeface="Calibri" panose="020F0502020204030204" pitchFamily="34" charset="0"/>
                          <a:cs typeface="Times New Roman" panose="02020603050405020304" pitchFamily="18" charset="0"/>
                        </a:rPr>
                        <a:t>stormbal</a:t>
                      </a:r>
                      <a:r>
                        <a:rPr lang="el-GR" sz="2000" dirty="0">
                          <a:solidFill>
                            <a:schemeClr val="tx2">
                              <a:lumMod val="95000"/>
                              <a:lumOff val="5000"/>
                            </a:schemeClr>
                          </a:solidFill>
                          <a:effectLst/>
                          <a:latin typeface="Calibri" panose="020F0502020204030204" pitchFamily="34" charset="0"/>
                          <a:ea typeface="Calibri" panose="020F0502020204030204" pitchFamily="34" charset="0"/>
                          <a:cs typeface="Times New Roman" panose="02020603050405020304" pitchFamily="18" charset="0"/>
                        </a:rPr>
                        <a:t> </a:t>
                      </a:r>
                      <a:r>
                        <a:rPr lang="el-GR" sz="2000" dirty="0" err="1">
                          <a:solidFill>
                            <a:schemeClr val="tx2">
                              <a:lumMod val="95000"/>
                              <a:lumOff val="5000"/>
                            </a:schemeClr>
                          </a:solidFill>
                          <a:effectLst/>
                          <a:latin typeface="Calibri" panose="020F0502020204030204" pitchFamily="34" charset="0"/>
                          <a:ea typeface="Calibri" panose="020F0502020204030204" pitchFamily="34" charset="0"/>
                          <a:cs typeface="Times New Roman" panose="02020603050405020304" pitchFamily="18" charset="0"/>
                        </a:rPr>
                        <a:t>hijsen</a:t>
                      </a:r>
                      <a:endParaRPr lang="el-GR" sz="2000" dirty="0">
                        <a:solidFill>
                          <a:schemeClr val="tx2">
                            <a:lumMod val="95000"/>
                            <a:lumOff val="5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l-GR" sz="2000">
                          <a:solidFill>
                            <a:schemeClr val="tx2">
                              <a:lumMod val="95000"/>
                              <a:lumOff val="5000"/>
                            </a:schemeClr>
                          </a:solidFill>
                          <a:effectLst/>
                          <a:latin typeface="Calibri" panose="020F0502020204030204" pitchFamily="34" charset="0"/>
                          <a:ea typeface="Calibri" panose="020F0502020204030204" pitchFamily="34" charset="0"/>
                          <a:cs typeface="Times New Roman" panose="02020603050405020304" pitchFamily="18" charset="0"/>
                        </a:rPr>
                        <a:t>warn</a:t>
                      </a:r>
                      <a:endParaRPr lang="el-GR" sz="2000">
                        <a:solidFill>
                          <a:schemeClr val="tx2">
                            <a:lumMod val="95000"/>
                            <a:lumOff val="5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l-GR" sz="2000">
                          <a:solidFill>
                            <a:schemeClr val="tx2">
                              <a:lumMod val="95000"/>
                              <a:lumOff val="5000"/>
                            </a:schemeClr>
                          </a:solidFill>
                          <a:effectLst/>
                          <a:latin typeface="Calibri" panose="020F0502020204030204" pitchFamily="34" charset="0"/>
                          <a:ea typeface="Calibri" panose="020F0502020204030204" pitchFamily="34" charset="0"/>
                          <a:cs typeface="Times New Roman" panose="02020603050405020304" pitchFamily="18" charset="0"/>
                        </a:rPr>
                        <a:t>Ρ_Α (ουσιαστικό </a:t>
                      </a:r>
                      <a:r>
                        <a:rPr lang="el-GR" sz="2000" b="1">
                          <a:solidFill>
                            <a:schemeClr val="tx2">
                              <a:lumMod val="95000"/>
                              <a:lumOff val="5000"/>
                            </a:schemeClr>
                          </a:solidFill>
                          <a:effectLst/>
                          <a:latin typeface="Calibri" panose="020F0502020204030204" pitchFamily="34" charset="0"/>
                          <a:ea typeface="Calibri" panose="020F0502020204030204" pitchFamily="34" charset="0"/>
                          <a:cs typeface="Times New Roman" panose="02020603050405020304" pitchFamily="18" charset="0"/>
                        </a:rPr>
                        <a:t>ενικού</a:t>
                      </a:r>
                      <a:r>
                        <a:rPr lang="el-GR" sz="2000">
                          <a:solidFill>
                            <a:schemeClr val="tx2">
                              <a:lumMod val="95000"/>
                              <a:lumOff val="5000"/>
                            </a:schemeClr>
                          </a:solidFill>
                          <a:effectLst/>
                          <a:latin typeface="Calibri" panose="020F0502020204030204" pitchFamily="34" charset="0"/>
                          <a:ea typeface="Calibri" panose="020F0502020204030204" pitchFamily="34" charset="0"/>
                          <a:cs typeface="Times New Roman" panose="02020603050405020304" pitchFamily="18" charset="0"/>
                        </a:rPr>
                        <a:t>)</a:t>
                      </a:r>
                      <a:endParaRPr lang="el-GR" sz="2000">
                        <a:solidFill>
                          <a:schemeClr val="tx2">
                            <a:lumMod val="95000"/>
                            <a:lumOff val="5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l-GR" sz="2000">
                          <a:solidFill>
                            <a:schemeClr val="tx2">
                              <a:lumMod val="95000"/>
                              <a:lumOff val="5000"/>
                            </a:schemeClr>
                          </a:solidFill>
                          <a:effectLst/>
                          <a:latin typeface="Calibri" panose="020F0502020204030204" pitchFamily="34" charset="0"/>
                          <a:ea typeface="Calibri" panose="020F0502020204030204" pitchFamily="34" charset="0"/>
                          <a:cs typeface="Times New Roman" panose="02020603050405020304" pitchFamily="18" charset="0"/>
                        </a:rPr>
                        <a:t>καταπίνω την προσβολή</a:t>
                      </a:r>
                      <a:endParaRPr lang="el-GR" sz="2000">
                        <a:solidFill>
                          <a:schemeClr val="tx2">
                            <a:lumMod val="95000"/>
                            <a:lumOff val="5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006352229"/>
                  </a:ext>
                </a:extLst>
              </a:tr>
              <a:tr h="1893983">
                <a:tc>
                  <a:txBody>
                    <a:bodyPr/>
                    <a:lstStyle/>
                    <a:p>
                      <a:pPr>
                        <a:lnSpc>
                          <a:spcPct val="150000"/>
                        </a:lnSpc>
                        <a:spcAft>
                          <a:spcPts val="0"/>
                        </a:spcAft>
                      </a:pPr>
                      <a:r>
                        <a:rPr lang="en-US" sz="2000">
                          <a:solidFill>
                            <a:schemeClr val="tx2">
                              <a:lumMod val="95000"/>
                              <a:lumOff val="5000"/>
                            </a:schemeClr>
                          </a:solidFill>
                          <a:effectLst/>
                          <a:latin typeface="Calibri" panose="020F0502020204030204" pitchFamily="34" charset="0"/>
                          <a:ea typeface="Calibri" panose="020F0502020204030204" pitchFamily="34" charset="0"/>
                          <a:cs typeface="Times New Roman" panose="02020603050405020304" pitchFamily="18" charset="0"/>
                        </a:rPr>
                        <a:t>B</a:t>
                      </a:r>
                      <a:endParaRPr lang="el-GR" sz="2000">
                        <a:solidFill>
                          <a:schemeClr val="tx2">
                            <a:lumMod val="95000"/>
                            <a:lumOff val="5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l-GR" sz="2000" dirty="0">
                          <a:solidFill>
                            <a:schemeClr val="tx2">
                              <a:lumMod val="95000"/>
                              <a:lumOff val="5000"/>
                            </a:schemeClr>
                          </a:solidFill>
                          <a:effectLst/>
                          <a:latin typeface="Calibri" panose="020F0502020204030204" pitchFamily="34" charset="0"/>
                          <a:ea typeface="Calibri" panose="020F0502020204030204" pitchFamily="34" charset="0"/>
                          <a:cs typeface="Times New Roman" panose="02020603050405020304" pitchFamily="18" charset="0"/>
                        </a:rPr>
                        <a:t>de </a:t>
                      </a:r>
                      <a:r>
                        <a:rPr lang="el-GR" sz="2000" dirty="0" err="1">
                          <a:solidFill>
                            <a:schemeClr val="tx2">
                              <a:lumMod val="95000"/>
                              <a:lumOff val="5000"/>
                            </a:schemeClr>
                          </a:solidFill>
                          <a:effectLst/>
                          <a:latin typeface="Calibri" panose="020F0502020204030204" pitchFamily="34" charset="0"/>
                          <a:ea typeface="Calibri" panose="020F0502020204030204" pitchFamily="34" charset="0"/>
                          <a:cs typeface="Times New Roman" panose="02020603050405020304" pitchFamily="18" charset="0"/>
                        </a:rPr>
                        <a:t>benen</a:t>
                      </a:r>
                      <a:r>
                        <a:rPr lang="el-GR" sz="2000" dirty="0">
                          <a:solidFill>
                            <a:schemeClr val="tx2">
                              <a:lumMod val="95000"/>
                              <a:lumOff val="5000"/>
                            </a:schemeClr>
                          </a:solidFill>
                          <a:effectLst/>
                          <a:latin typeface="Calibri" panose="020F0502020204030204" pitchFamily="34" charset="0"/>
                          <a:ea typeface="Calibri" panose="020F0502020204030204" pitchFamily="34" charset="0"/>
                          <a:cs typeface="Times New Roman" panose="02020603050405020304" pitchFamily="18" charset="0"/>
                        </a:rPr>
                        <a:t> </a:t>
                      </a:r>
                      <a:r>
                        <a:rPr lang="el-GR" sz="2000" dirty="0" err="1">
                          <a:solidFill>
                            <a:schemeClr val="tx2">
                              <a:lumMod val="95000"/>
                              <a:lumOff val="5000"/>
                            </a:schemeClr>
                          </a:solidFill>
                          <a:effectLst/>
                          <a:latin typeface="Calibri" panose="020F0502020204030204" pitchFamily="34" charset="0"/>
                          <a:ea typeface="Calibri" panose="020F0502020204030204" pitchFamily="34" charset="0"/>
                          <a:cs typeface="Times New Roman" panose="02020603050405020304" pitchFamily="18" charset="0"/>
                        </a:rPr>
                        <a:t>nemen</a:t>
                      </a:r>
                      <a:endParaRPr lang="el-GR" sz="2000" dirty="0">
                        <a:solidFill>
                          <a:schemeClr val="tx2">
                            <a:lumMod val="95000"/>
                            <a:lumOff val="5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n-US" sz="2000" dirty="0">
                          <a:solidFill>
                            <a:schemeClr val="tx2">
                              <a:lumMod val="95000"/>
                              <a:lumOff val="5000"/>
                            </a:schemeClr>
                          </a:solidFill>
                          <a:effectLst/>
                          <a:latin typeface="Calibri" panose="020F0502020204030204" pitchFamily="34" charset="0"/>
                          <a:ea typeface="Calibri" panose="020F0502020204030204" pitchFamily="34" charset="0"/>
                          <a:cs typeface="Times New Roman" panose="02020603050405020304" pitchFamily="18" charset="0"/>
                        </a:rPr>
                        <a:t>lit. 'to take the legs', id. </a:t>
                      </a:r>
                      <a:r>
                        <a:rPr lang="el-GR" sz="2000" dirty="0">
                          <a:solidFill>
                            <a:schemeClr val="tx2">
                              <a:lumMod val="95000"/>
                              <a:lumOff val="5000"/>
                            </a:schemeClr>
                          </a:solidFill>
                          <a:effectLst/>
                          <a:latin typeface="Calibri" panose="020F0502020204030204" pitchFamily="34" charset="0"/>
                          <a:ea typeface="Calibri" panose="020F0502020204030204" pitchFamily="34" charset="0"/>
                          <a:cs typeface="Times New Roman" panose="02020603050405020304" pitchFamily="18" charset="0"/>
                        </a:rPr>
                        <a:t>'</a:t>
                      </a:r>
                      <a:r>
                        <a:rPr lang="el-GR" sz="2000" dirty="0" err="1">
                          <a:solidFill>
                            <a:schemeClr val="tx2">
                              <a:lumMod val="95000"/>
                              <a:lumOff val="5000"/>
                            </a:schemeClr>
                          </a:solidFill>
                          <a:effectLst/>
                          <a:latin typeface="Calibri" panose="020F0502020204030204" pitchFamily="34" charset="0"/>
                          <a:ea typeface="Calibri" panose="020F0502020204030204" pitchFamily="34" charset="0"/>
                          <a:cs typeface="Times New Roman" panose="02020603050405020304" pitchFamily="18" charset="0"/>
                        </a:rPr>
                        <a:t>to</a:t>
                      </a:r>
                      <a:r>
                        <a:rPr lang="el-GR" sz="2000" dirty="0">
                          <a:solidFill>
                            <a:schemeClr val="tx2">
                              <a:lumMod val="95000"/>
                              <a:lumOff val="5000"/>
                            </a:schemeClr>
                          </a:solidFill>
                          <a:effectLst/>
                          <a:latin typeface="Calibri" panose="020F0502020204030204" pitchFamily="34" charset="0"/>
                          <a:ea typeface="Calibri" panose="020F0502020204030204" pitchFamily="34" charset="0"/>
                          <a:cs typeface="Times New Roman" panose="02020603050405020304" pitchFamily="18" charset="0"/>
                        </a:rPr>
                        <a:t> </a:t>
                      </a:r>
                      <a:r>
                        <a:rPr lang="el-GR" sz="2000" dirty="0" err="1">
                          <a:solidFill>
                            <a:schemeClr val="tx2">
                              <a:lumMod val="95000"/>
                              <a:lumOff val="5000"/>
                            </a:schemeClr>
                          </a:solidFill>
                          <a:effectLst/>
                          <a:latin typeface="Calibri" panose="020F0502020204030204" pitchFamily="34" charset="0"/>
                          <a:ea typeface="Calibri" panose="020F0502020204030204" pitchFamily="34" charset="0"/>
                          <a:cs typeface="Times New Roman" panose="02020603050405020304" pitchFamily="18" charset="0"/>
                        </a:rPr>
                        <a:t>escape</a:t>
                      </a:r>
                      <a:endParaRPr lang="el-GR" sz="2000" dirty="0">
                        <a:solidFill>
                          <a:schemeClr val="tx2">
                            <a:lumMod val="95000"/>
                            <a:lumOff val="5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l-GR" sz="2000">
                          <a:solidFill>
                            <a:schemeClr val="tx2">
                              <a:lumMod val="95000"/>
                              <a:lumOff val="5000"/>
                            </a:schemeClr>
                          </a:solidFill>
                          <a:effectLst/>
                          <a:latin typeface="Calibri" panose="020F0502020204030204" pitchFamily="34" charset="0"/>
                          <a:ea typeface="Calibri" panose="020F0502020204030204" pitchFamily="34" charset="0"/>
                          <a:cs typeface="Times New Roman" panose="02020603050405020304" pitchFamily="18" charset="0"/>
                        </a:rPr>
                        <a:t>Ρ_Α (ουσιαστικό </a:t>
                      </a:r>
                      <a:r>
                        <a:rPr lang="el-GR" sz="2000" b="1">
                          <a:solidFill>
                            <a:schemeClr val="tx2">
                              <a:lumMod val="95000"/>
                              <a:lumOff val="5000"/>
                            </a:schemeClr>
                          </a:solidFill>
                          <a:effectLst/>
                          <a:latin typeface="Calibri" panose="020F0502020204030204" pitchFamily="34" charset="0"/>
                          <a:ea typeface="Calibri" panose="020F0502020204030204" pitchFamily="34" charset="0"/>
                          <a:cs typeface="Times New Roman" panose="02020603050405020304" pitchFamily="18" charset="0"/>
                        </a:rPr>
                        <a:t>πληθυντικού</a:t>
                      </a:r>
                      <a:r>
                        <a:rPr lang="el-GR" sz="2000">
                          <a:solidFill>
                            <a:schemeClr val="tx2">
                              <a:lumMod val="95000"/>
                              <a:lumOff val="5000"/>
                            </a:schemeClr>
                          </a:solidFill>
                          <a:effectLst/>
                          <a:latin typeface="Calibri" panose="020F0502020204030204" pitchFamily="34" charset="0"/>
                          <a:ea typeface="Calibri" panose="020F0502020204030204" pitchFamily="34" charset="0"/>
                          <a:cs typeface="Times New Roman" panose="02020603050405020304" pitchFamily="18" charset="0"/>
                        </a:rPr>
                        <a:t>)</a:t>
                      </a:r>
                      <a:endParaRPr lang="el-GR" sz="2000">
                        <a:solidFill>
                          <a:schemeClr val="tx2">
                            <a:lumMod val="95000"/>
                            <a:lumOff val="5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l-GR" sz="2000" dirty="0">
                          <a:solidFill>
                            <a:schemeClr val="tx2">
                              <a:lumMod val="95000"/>
                              <a:lumOff val="5000"/>
                            </a:schemeClr>
                          </a:solidFill>
                          <a:effectLst/>
                          <a:latin typeface="Calibri" panose="020F0502020204030204" pitchFamily="34" charset="0"/>
                          <a:ea typeface="Calibri" panose="020F0502020204030204" pitchFamily="34" charset="0"/>
                          <a:cs typeface="Times New Roman" panose="02020603050405020304" pitchFamily="18" charset="0"/>
                        </a:rPr>
                        <a:t>καταπίνω τις προσβολές</a:t>
                      </a:r>
                      <a:endParaRPr lang="el-GR" sz="2000" dirty="0">
                        <a:solidFill>
                          <a:schemeClr val="tx2">
                            <a:lumMod val="95000"/>
                            <a:lumOff val="5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040565754"/>
                  </a:ext>
                </a:extLst>
              </a:tr>
            </a:tbl>
          </a:graphicData>
        </a:graphic>
      </p:graphicFrame>
    </p:spTree>
    <p:extLst>
      <p:ext uri="{BB962C8B-B14F-4D97-AF65-F5344CB8AC3E}">
        <p14:creationId xmlns:p14="http://schemas.microsoft.com/office/powerpoint/2010/main" xmlns="" val="27193145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Τίτλος 12"/>
          <p:cNvSpPr>
            <a:spLocks noGrp="1"/>
          </p:cNvSpPr>
          <p:nvPr>
            <p:ph type="title"/>
          </p:nvPr>
        </p:nvSpPr>
        <p:spPr>
          <a:xfrm>
            <a:off x="1104900" y="76200"/>
            <a:ext cx="9980682" cy="975360"/>
          </a:xfrm>
        </p:spPr>
        <p:txBody>
          <a:bodyPr rtlCol="0">
            <a:normAutofit/>
          </a:bodyPr>
          <a:lstStyle/>
          <a:p>
            <a:pPr lvl="0" algn="ctr"/>
            <a:r>
              <a:rPr lang="el-GR" sz="4800" b="1" dirty="0">
                <a:solidFill>
                  <a:schemeClr val="tx2">
                    <a:lumMod val="95000"/>
                    <a:lumOff val="5000"/>
                  </a:schemeClr>
                </a:solidFill>
                <a:latin typeface="Arial" panose="020B0604020202020204" pitchFamily="34" charset="0"/>
                <a:cs typeface="Arial" panose="020B0604020202020204" pitchFamily="34" charset="0"/>
              </a:rPr>
              <a:t>Η ΛΥΣΗ ΤΟΥ ΠΡΟΒΛΗΜΑΤΟΣ</a:t>
            </a:r>
            <a:endParaRPr lang="el-GR" sz="4800" dirty="0">
              <a:solidFill>
                <a:schemeClr val="tx2">
                  <a:lumMod val="95000"/>
                  <a:lumOff val="5000"/>
                </a:schemeClr>
              </a:solidFill>
              <a:latin typeface="Arial" panose="020B0604020202020204" pitchFamily="34" charset="0"/>
              <a:cs typeface="Arial" panose="020B0604020202020204" pitchFamily="34" charset="0"/>
            </a:endParaRPr>
          </a:p>
        </p:txBody>
      </p:sp>
      <p:sp>
        <p:nvSpPr>
          <p:cNvPr id="14" name="Σύμβολο κράτησης θέσης περιεχομένου 13"/>
          <p:cNvSpPr>
            <a:spLocks noGrp="1"/>
          </p:cNvSpPr>
          <p:nvPr>
            <p:ph idx="1"/>
          </p:nvPr>
        </p:nvSpPr>
        <p:spPr>
          <a:xfrm>
            <a:off x="1104900" y="1600200"/>
            <a:ext cx="10582275" cy="4572000"/>
          </a:xfrm>
        </p:spPr>
        <p:txBody>
          <a:bodyPr rtlCol="0">
            <a:normAutofit fontScale="92500" lnSpcReduction="10000"/>
          </a:bodyPr>
          <a:lstStyle/>
          <a:p>
            <a:pPr>
              <a:lnSpc>
                <a:spcPct val="150000"/>
              </a:lnSpc>
            </a:pPr>
            <a:r>
              <a:rPr lang="el-GR" sz="2800" dirty="0">
                <a:solidFill>
                  <a:schemeClr val="tx2">
                    <a:lumMod val="95000"/>
                    <a:lumOff val="5000"/>
                  </a:schemeClr>
                </a:solidFill>
                <a:latin typeface="Arial" panose="020B0604020202020204" pitchFamily="34" charset="0"/>
                <a:cs typeface="Arial" panose="020B0604020202020204" pitchFamily="34" charset="0"/>
              </a:rPr>
              <a:t>Δηλαδή χρειάζονται δύο </a:t>
            </a:r>
            <a:r>
              <a:rPr lang="el-GR" sz="2800" b="1" dirty="0">
                <a:solidFill>
                  <a:schemeClr val="tx2">
                    <a:lumMod val="95000"/>
                    <a:lumOff val="5000"/>
                  </a:schemeClr>
                </a:solidFill>
                <a:latin typeface="Arial" panose="020B0604020202020204" pitchFamily="34" charset="0"/>
                <a:cs typeface="Arial" panose="020B0604020202020204" pitchFamily="34" charset="0"/>
              </a:rPr>
              <a:t>διαφορετικά patterns </a:t>
            </a:r>
            <a:r>
              <a:rPr lang="el-GR" sz="2800" dirty="0">
                <a:solidFill>
                  <a:schemeClr val="tx2">
                    <a:lumMod val="95000"/>
                    <a:lumOff val="5000"/>
                  </a:schemeClr>
                </a:solidFill>
                <a:latin typeface="Arial" panose="020B0604020202020204" pitchFamily="34" charset="0"/>
                <a:cs typeface="Arial" panose="020B0604020202020204" pitchFamily="34" charset="0"/>
              </a:rPr>
              <a:t>με μόνη διαφορά τους τον </a:t>
            </a:r>
            <a:r>
              <a:rPr lang="el-GR" sz="2800" b="1" dirty="0">
                <a:solidFill>
                  <a:schemeClr val="tx2">
                    <a:lumMod val="95000"/>
                    <a:lumOff val="5000"/>
                  </a:schemeClr>
                </a:solidFill>
                <a:latin typeface="Arial" panose="020B0604020202020204" pitchFamily="34" charset="0"/>
                <a:cs typeface="Arial" panose="020B0604020202020204" pitchFamily="34" charset="0"/>
              </a:rPr>
              <a:t>αριθμό του ουσιαστικού</a:t>
            </a:r>
          </a:p>
          <a:p>
            <a:pPr>
              <a:lnSpc>
                <a:spcPct val="150000"/>
              </a:lnSpc>
            </a:pPr>
            <a:r>
              <a:rPr lang="el-GR" sz="2800" dirty="0">
                <a:solidFill>
                  <a:schemeClr val="tx2">
                    <a:lumMod val="95000"/>
                    <a:lumOff val="5000"/>
                  </a:schemeClr>
                </a:solidFill>
                <a:latin typeface="Arial" panose="020B0604020202020204" pitchFamily="34" charset="0"/>
                <a:cs typeface="Arial" panose="020B0604020202020204" pitchFamily="34" charset="0"/>
              </a:rPr>
              <a:t>Ο </a:t>
            </a:r>
            <a:r>
              <a:rPr lang="el-GR" sz="2800" dirty="0" err="1">
                <a:solidFill>
                  <a:schemeClr val="tx2">
                    <a:lumMod val="95000"/>
                    <a:lumOff val="5000"/>
                  </a:schemeClr>
                </a:solidFill>
                <a:latin typeface="Arial" panose="020B0604020202020204" pitchFamily="34" charset="0"/>
                <a:cs typeface="Arial" panose="020B0604020202020204" pitchFamily="34" charset="0"/>
              </a:rPr>
              <a:t>Odijk</a:t>
            </a:r>
            <a:r>
              <a:rPr lang="el-GR" sz="2800" dirty="0">
                <a:solidFill>
                  <a:schemeClr val="tx2">
                    <a:lumMod val="95000"/>
                    <a:lumOff val="5000"/>
                  </a:schemeClr>
                </a:solidFill>
                <a:latin typeface="Arial" panose="020B0604020202020204" pitchFamily="34" charset="0"/>
                <a:cs typeface="Arial" panose="020B0604020202020204" pitchFamily="34" charset="0"/>
              </a:rPr>
              <a:t> (2004) εισάγει </a:t>
            </a:r>
            <a:r>
              <a:rPr lang="el-GR" sz="2800" b="1" dirty="0">
                <a:solidFill>
                  <a:schemeClr val="tx2">
                    <a:lumMod val="95000"/>
                    <a:lumOff val="5000"/>
                  </a:schemeClr>
                </a:solidFill>
                <a:latin typeface="Arial" panose="020B0604020202020204" pitchFamily="34" charset="0"/>
                <a:cs typeface="Arial" panose="020B0604020202020204" pitchFamily="34" charset="0"/>
              </a:rPr>
              <a:t>παραμέτρους</a:t>
            </a:r>
            <a:r>
              <a:rPr lang="el-GR" sz="2800" dirty="0">
                <a:solidFill>
                  <a:schemeClr val="tx2">
                    <a:lumMod val="95000"/>
                    <a:lumOff val="5000"/>
                  </a:schemeClr>
                </a:solidFill>
                <a:latin typeface="Arial" panose="020B0604020202020204" pitchFamily="34" charset="0"/>
                <a:cs typeface="Arial" panose="020B0604020202020204" pitchFamily="34" charset="0"/>
              </a:rPr>
              <a:t> (</a:t>
            </a:r>
            <a:r>
              <a:rPr lang="el-GR" sz="2800" dirty="0" err="1">
                <a:solidFill>
                  <a:schemeClr val="tx2">
                    <a:lumMod val="95000"/>
                    <a:lumOff val="5000"/>
                  </a:schemeClr>
                </a:solidFill>
                <a:latin typeface="Arial" panose="020B0604020202020204" pitchFamily="34" charset="0"/>
                <a:cs typeface="Arial" panose="020B0604020202020204" pitchFamily="34" charset="0"/>
              </a:rPr>
              <a:t>parameters</a:t>
            </a:r>
            <a:r>
              <a:rPr lang="el-GR" sz="2800" dirty="0">
                <a:solidFill>
                  <a:schemeClr val="tx2">
                    <a:lumMod val="95000"/>
                    <a:lumOff val="5000"/>
                  </a:schemeClr>
                </a:solidFill>
                <a:latin typeface="Arial" panose="020B0604020202020204" pitchFamily="34" charset="0"/>
                <a:cs typeface="Arial" panose="020B0604020202020204" pitchFamily="34" charset="0"/>
              </a:rPr>
              <a:t>) που αναπαριστούν κάθε </a:t>
            </a:r>
            <a:r>
              <a:rPr lang="el-GR" sz="2800" b="1" dirty="0">
                <a:solidFill>
                  <a:schemeClr val="tx2">
                    <a:lumMod val="95000"/>
                    <a:lumOff val="5000"/>
                  </a:schemeClr>
                </a:solidFill>
                <a:latin typeface="Arial" panose="020B0604020202020204" pitchFamily="34" charset="0"/>
                <a:cs typeface="Arial" panose="020B0604020202020204" pitchFamily="34" charset="0"/>
              </a:rPr>
              <a:t>μεταβλητή</a:t>
            </a:r>
          </a:p>
          <a:p>
            <a:pPr>
              <a:lnSpc>
                <a:spcPct val="150000"/>
              </a:lnSpc>
            </a:pPr>
            <a:r>
              <a:rPr lang="el-GR" sz="2800" dirty="0">
                <a:solidFill>
                  <a:schemeClr val="tx2">
                    <a:lumMod val="95000"/>
                    <a:lumOff val="5000"/>
                  </a:schemeClr>
                </a:solidFill>
                <a:latin typeface="Arial" panose="020B0604020202020204" pitchFamily="34" charset="0"/>
                <a:cs typeface="Arial" panose="020B0604020202020204" pitchFamily="34" charset="0"/>
              </a:rPr>
              <a:t>Στην παραμετροποιημένη Μέθοδο Κλάσεων Ισοδυναμίας οι</a:t>
            </a:r>
            <a:r>
              <a:rPr lang="el-GR" sz="2800" b="1" dirty="0">
                <a:solidFill>
                  <a:schemeClr val="tx2">
                    <a:lumMod val="95000"/>
                    <a:lumOff val="5000"/>
                  </a:schemeClr>
                </a:solidFill>
                <a:latin typeface="Arial" panose="020B0604020202020204" pitchFamily="34" charset="0"/>
                <a:cs typeface="Arial" panose="020B0604020202020204" pitchFamily="34" charset="0"/>
              </a:rPr>
              <a:t> μορφοσυντακτικές πληροφορίες των επιμέρους συμπληρωμάτων δεν αποτελούν μέρος της περιγραφής του </a:t>
            </a:r>
            <a:r>
              <a:rPr lang="el-GR" sz="2800" b="1" dirty="0" err="1">
                <a:solidFill>
                  <a:schemeClr val="tx2">
                    <a:lumMod val="95000"/>
                    <a:lumOff val="5000"/>
                  </a:schemeClr>
                </a:solidFill>
                <a:latin typeface="Arial" panose="020B0604020202020204" pitchFamily="34" charset="0"/>
                <a:cs typeface="Arial" panose="020B0604020202020204" pitchFamily="34" charset="0"/>
              </a:rPr>
              <a:t>pattern</a:t>
            </a:r>
            <a:endParaRPr lang="el-GR" sz="2800" b="1" dirty="0">
              <a:solidFill>
                <a:schemeClr val="tx2">
                  <a:lumMod val="95000"/>
                  <a:lumOff val="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389706020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Τίτλος 12"/>
          <p:cNvSpPr>
            <a:spLocks noGrp="1"/>
          </p:cNvSpPr>
          <p:nvPr>
            <p:ph type="title"/>
          </p:nvPr>
        </p:nvSpPr>
        <p:spPr>
          <a:xfrm>
            <a:off x="1104900" y="76200"/>
            <a:ext cx="9980682" cy="975360"/>
          </a:xfrm>
        </p:spPr>
        <p:txBody>
          <a:bodyPr rtlCol="0">
            <a:normAutofit/>
          </a:bodyPr>
          <a:lstStyle/>
          <a:p>
            <a:pPr lvl="0" algn="ctr"/>
            <a:r>
              <a:rPr lang="el-GR" sz="4800" b="1" dirty="0">
                <a:solidFill>
                  <a:schemeClr val="tx2">
                    <a:lumMod val="95000"/>
                    <a:lumOff val="5000"/>
                  </a:schemeClr>
                </a:solidFill>
                <a:latin typeface="Arial" panose="020B0604020202020204" pitchFamily="34" charset="0"/>
                <a:cs typeface="Arial" panose="020B0604020202020204" pitchFamily="34" charset="0"/>
              </a:rPr>
              <a:t>Η ΛΥΣΗ ΤΟΥ ΠΡΟΒΛΗΜΑΤΟΣ</a:t>
            </a:r>
            <a:endParaRPr lang="el-GR" sz="4800" dirty="0">
              <a:solidFill>
                <a:schemeClr val="tx2">
                  <a:lumMod val="95000"/>
                  <a:lumOff val="5000"/>
                </a:schemeClr>
              </a:solidFill>
              <a:latin typeface="Arial" panose="020B0604020202020204" pitchFamily="34" charset="0"/>
              <a:cs typeface="Arial" panose="020B0604020202020204" pitchFamily="34" charset="0"/>
            </a:endParaRPr>
          </a:p>
        </p:txBody>
      </p:sp>
      <p:sp>
        <p:nvSpPr>
          <p:cNvPr id="14" name="Σύμβολο κράτησης θέσης περιεχομένου 13"/>
          <p:cNvSpPr>
            <a:spLocks noGrp="1"/>
          </p:cNvSpPr>
          <p:nvPr>
            <p:ph idx="1"/>
          </p:nvPr>
        </p:nvSpPr>
        <p:spPr>
          <a:xfrm>
            <a:off x="1104900" y="2034540"/>
            <a:ext cx="9980682" cy="3886200"/>
          </a:xfrm>
        </p:spPr>
        <p:txBody>
          <a:bodyPr rtlCol="0">
            <a:normAutofit fontScale="92500"/>
          </a:bodyPr>
          <a:lstStyle/>
          <a:p>
            <a:pPr>
              <a:lnSpc>
                <a:spcPct val="150000"/>
              </a:lnSpc>
            </a:pPr>
            <a:r>
              <a:rPr lang="el-GR" sz="2800" b="1" dirty="0">
                <a:solidFill>
                  <a:schemeClr val="tx2">
                    <a:lumMod val="95000"/>
                    <a:lumOff val="5000"/>
                  </a:schemeClr>
                </a:solidFill>
                <a:latin typeface="Arial" panose="020B0604020202020204" pitchFamily="34" charset="0"/>
                <a:cs typeface="Arial" panose="020B0604020202020204" pitchFamily="34" charset="0"/>
              </a:rPr>
              <a:t>υπάρχει μία περιγραφή προτύπου και για τους δύο τύπους ΠΛΕ</a:t>
            </a:r>
          </a:p>
          <a:p>
            <a:pPr>
              <a:lnSpc>
                <a:spcPct val="150000"/>
              </a:lnSpc>
            </a:pPr>
            <a:r>
              <a:rPr lang="el-GR" sz="2800" b="1" dirty="0">
                <a:solidFill>
                  <a:schemeClr val="tx2">
                    <a:lumMod val="95000"/>
                    <a:lumOff val="5000"/>
                  </a:schemeClr>
                </a:solidFill>
                <a:latin typeface="Arial" panose="020B0604020202020204" pitchFamily="34" charset="0"/>
                <a:cs typeface="Arial" panose="020B0604020202020204" pitchFamily="34" charset="0"/>
              </a:rPr>
              <a:t>Δηλαδή, εκφράσεις με κεφαλή ένα ρήμα, που παίρνουν ένα άμεσο αντικείμενο, το οποίο αποτελείται από έναν προσδιοριστή και ένα ουσιαστικό (ανεξαρτήτως αριθμού): Ρ_Α</a:t>
            </a:r>
          </a:p>
        </p:txBody>
      </p:sp>
    </p:spTree>
    <p:extLst>
      <p:ext uri="{BB962C8B-B14F-4D97-AF65-F5344CB8AC3E}">
        <p14:creationId xmlns:p14="http://schemas.microsoft.com/office/powerpoint/2010/main" xmlns="" val="90394455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Τίτλος 12"/>
          <p:cNvSpPr>
            <a:spLocks noGrp="1"/>
          </p:cNvSpPr>
          <p:nvPr>
            <p:ph type="title"/>
          </p:nvPr>
        </p:nvSpPr>
        <p:spPr>
          <a:xfrm>
            <a:off x="1104900" y="167640"/>
            <a:ext cx="9980682" cy="975360"/>
          </a:xfrm>
        </p:spPr>
        <p:txBody>
          <a:bodyPr rtlCol="0">
            <a:normAutofit/>
          </a:bodyPr>
          <a:lstStyle/>
          <a:p>
            <a:pPr lvl="0" algn="ctr"/>
            <a:r>
              <a:rPr lang="el-GR" sz="4800" b="1" dirty="0">
                <a:solidFill>
                  <a:schemeClr val="tx2">
                    <a:lumMod val="95000"/>
                    <a:lumOff val="5000"/>
                  </a:schemeClr>
                </a:solidFill>
                <a:latin typeface="Arial" panose="020B0604020202020204" pitchFamily="34" charset="0"/>
                <a:cs typeface="Arial" panose="020B0604020202020204" pitchFamily="34" charset="0"/>
              </a:rPr>
              <a:t>Η ΛΥΣΗ ΤΟΥ ΠΡΟΒΛΗΜΑΤΟΣ</a:t>
            </a:r>
            <a:endParaRPr lang="el-GR" sz="4800" dirty="0">
              <a:solidFill>
                <a:schemeClr val="tx2">
                  <a:lumMod val="95000"/>
                  <a:lumOff val="5000"/>
                </a:schemeClr>
              </a:solidFill>
              <a:latin typeface="Arial" panose="020B0604020202020204" pitchFamily="34" charset="0"/>
              <a:cs typeface="Arial" panose="020B0604020202020204" pitchFamily="34" charset="0"/>
            </a:endParaRPr>
          </a:p>
        </p:txBody>
      </p:sp>
      <p:graphicFrame>
        <p:nvGraphicFramePr>
          <p:cNvPr id="4" name="Θέση περιεχομένου 3">
            <a:extLst>
              <a:ext uri="{FF2B5EF4-FFF2-40B4-BE49-F238E27FC236}">
                <a16:creationId xmlns:a16="http://schemas.microsoft.com/office/drawing/2014/main" xmlns="" id="{E444847E-B1F3-474E-BA6C-3914638C57CD}"/>
              </a:ext>
            </a:extLst>
          </p:cNvPr>
          <p:cNvGraphicFramePr>
            <a:graphicFrameLocks noGrp="1"/>
          </p:cNvGraphicFramePr>
          <p:nvPr>
            <p:ph idx="1"/>
            <p:extLst>
              <p:ext uri="{D42A27DB-BD31-4B8C-83A1-F6EECF244321}">
                <p14:modId xmlns:p14="http://schemas.microsoft.com/office/powerpoint/2010/main" xmlns="" val="2949739350"/>
              </p:ext>
            </p:extLst>
          </p:nvPr>
        </p:nvGraphicFramePr>
        <p:xfrm>
          <a:off x="1958340" y="2103120"/>
          <a:ext cx="8275320" cy="4016158"/>
        </p:xfrm>
        <a:graphic>
          <a:graphicData uri="http://schemas.openxmlformats.org/drawingml/2006/table">
            <a:tbl>
              <a:tblPr firstRow="1" firstCol="1" bandRow="1"/>
              <a:tblGrid>
                <a:gridCol w="579120">
                  <a:extLst>
                    <a:ext uri="{9D8B030D-6E8A-4147-A177-3AD203B41FA5}">
                      <a16:colId xmlns:a16="http://schemas.microsoft.com/office/drawing/2014/main" xmlns="" val="3079553367"/>
                    </a:ext>
                  </a:extLst>
                </a:gridCol>
                <a:gridCol w="2560320">
                  <a:extLst>
                    <a:ext uri="{9D8B030D-6E8A-4147-A177-3AD203B41FA5}">
                      <a16:colId xmlns:a16="http://schemas.microsoft.com/office/drawing/2014/main" xmlns="" val="80531228"/>
                    </a:ext>
                  </a:extLst>
                </a:gridCol>
                <a:gridCol w="2807619">
                  <a:extLst>
                    <a:ext uri="{9D8B030D-6E8A-4147-A177-3AD203B41FA5}">
                      <a16:colId xmlns:a16="http://schemas.microsoft.com/office/drawing/2014/main" xmlns="" val="1409135587"/>
                    </a:ext>
                  </a:extLst>
                </a:gridCol>
                <a:gridCol w="2328261">
                  <a:extLst>
                    <a:ext uri="{9D8B030D-6E8A-4147-A177-3AD203B41FA5}">
                      <a16:colId xmlns:a16="http://schemas.microsoft.com/office/drawing/2014/main" xmlns="" val="4155640425"/>
                    </a:ext>
                  </a:extLst>
                </a:gridCol>
              </a:tblGrid>
              <a:tr h="590830">
                <a:tc>
                  <a:txBody>
                    <a:bodyPr/>
                    <a:lstStyle/>
                    <a:p>
                      <a:pPr>
                        <a:lnSpc>
                          <a:spcPct val="150000"/>
                        </a:lnSpc>
                        <a:spcAft>
                          <a:spcPts val="0"/>
                        </a:spcAft>
                      </a:pPr>
                      <a:r>
                        <a:rPr lang="el-GR" sz="2000" dirty="0">
                          <a:solidFill>
                            <a:schemeClr val="tx2">
                              <a:lumMod val="95000"/>
                              <a:lumOff val="5000"/>
                            </a:schemeClr>
                          </a:solidFill>
                          <a:effectLst/>
                          <a:latin typeface="Arial" panose="020B0604020202020204" pitchFamily="34" charset="0"/>
                          <a:ea typeface="Calibri" panose="020F0502020204030204" pitchFamily="34" charset="0"/>
                          <a:cs typeface="Arial" panose="020B0604020202020204" pitchFamily="34" charset="0"/>
                        </a:rPr>
                        <a:t> </a:t>
                      </a:r>
                      <a:endParaRPr lang="el-GR" sz="2000" dirty="0">
                        <a:solidFill>
                          <a:schemeClr val="tx2">
                            <a:lumMod val="95000"/>
                            <a:lumOff val="5000"/>
                          </a:schemeClr>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l-GR" sz="2000">
                          <a:solidFill>
                            <a:schemeClr val="tx2">
                              <a:lumMod val="95000"/>
                              <a:lumOff val="5000"/>
                            </a:schemeClr>
                          </a:solidFill>
                          <a:effectLst/>
                          <a:latin typeface="Arial" panose="020B0604020202020204" pitchFamily="34" charset="0"/>
                          <a:ea typeface="Calibri" panose="020F0502020204030204" pitchFamily="34" charset="0"/>
                          <a:cs typeface="Arial" panose="020B0604020202020204" pitchFamily="34" charset="0"/>
                        </a:rPr>
                        <a:t>ΠΛΕ</a:t>
                      </a:r>
                      <a:endParaRPr lang="el-GR" sz="2000">
                        <a:solidFill>
                          <a:schemeClr val="tx2">
                            <a:lumMod val="95000"/>
                            <a:lumOff val="5000"/>
                          </a:schemeClr>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l-GR" sz="2000" dirty="0">
                          <a:solidFill>
                            <a:schemeClr val="tx2">
                              <a:lumMod val="95000"/>
                              <a:lumOff val="5000"/>
                            </a:schemeClr>
                          </a:solidFill>
                          <a:effectLst/>
                          <a:latin typeface="Arial" panose="020B0604020202020204" pitchFamily="34" charset="0"/>
                          <a:ea typeface="Calibri" panose="020F0502020204030204" pitchFamily="34" charset="0"/>
                          <a:cs typeface="Arial" panose="020B0604020202020204" pitchFamily="34" charset="0"/>
                        </a:rPr>
                        <a:t>Αγγλική μετάφραση ΠΛΕ</a:t>
                      </a:r>
                      <a:endParaRPr lang="el-GR" sz="2000" dirty="0">
                        <a:solidFill>
                          <a:schemeClr val="tx2">
                            <a:lumMod val="95000"/>
                            <a:lumOff val="5000"/>
                          </a:schemeClr>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l-GR" sz="2000" dirty="0">
                          <a:solidFill>
                            <a:schemeClr val="tx2">
                              <a:lumMod val="95000"/>
                              <a:lumOff val="5000"/>
                            </a:schemeClr>
                          </a:solidFill>
                          <a:effectLst/>
                          <a:latin typeface="Arial" panose="020B0604020202020204" pitchFamily="34" charset="0"/>
                          <a:ea typeface="Calibri" panose="020F0502020204030204" pitchFamily="34" charset="0"/>
                          <a:cs typeface="Arial" panose="020B0604020202020204" pitchFamily="34" charset="0"/>
                        </a:rPr>
                        <a:t>Ελληνική  ΠΛΕ</a:t>
                      </a:r>
                      <a:endParaRPr lang="el-GR" sz="2000" dirty="0">
                        <a:solidFill>
                          <a:schemeClr val="tx2">
                            <a:lumMod val="95000"/>
                            <a:lumOff val="5000"/>
                          </a:schemeClr>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036826439"/>
                  </a:ext>
                </a:extLst>
              </a:tr>
              <a:tr h="1249679">
                <a:tc>
                  <a:txBody>
                    <a:bodyPr/>
                    <a:lstStyle/>
                    <a:p>
                      <a:pPr>
                        <a:lnSpc>
                          <a:spcPct val="150000"/>
                        </a:lnSpc>
                        <a:spcAft>
                          <a:spcPts val="0"/>
                        </a:spcAft>
                      </a:pPr>
                      <a:r>
                        <a:rPr lang="el-GR" sz="2000">
                          <a:solidFill>
                            <a:schemeClr val="tx2">
                              <a:lumMod val="95000"/>
                              <a:lumOff val="5000"/>
                            </a:schemeClr>
                          </a:solidFill>
                          <a:effectLst/>
                          <a:latin typeface="Arial" panose="020B0604020202020204" pitchFamily="34" charset="0"/>
                          <a:ea typeface="Calibri" panose="020F0502020204030204" pitchFamily="34" charset="0"/>
                          <a:cs typeface="Arial" panose="020B0604020202020204" pitchFamily="34" charset="0"/>
                        </a:rPr>
                        <a:t>(1)</a:t>
                      </a:r>
                      <a:endParaRPr lang="el-GR" sz="2000">
                        <a:solidFill>
                          <a:schemeClr val="tx2">
                            <a:lumMod val="95000"/>
                            <a:lumOff val="5000"/>
                          </a:schemeClr>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l-GR" sz="2000" dirty="0">
                          <a:solidFill>
                            <a:schemeClr val="tx2">
                              <a:lumMod val="95000"/>
                              <a:lumOff val="5000"/>
                            </a:schemeClr>
                          </a:solidFill>
                          <a:effectLst/>
                          <a:latin typeface="Arial" panose="020B0604020202020204" pitchFamily="34" charset="0"/>
                          <a:ea typeface="Calibri" panose="020F0502020204030204" pitchFamily="34" charset="0"/>
                          <a:cs typeface="Arial" panose="020B0604020202020204" pitchFamily="34" charset="0"/>
                        </a:rPr>
                        <a:t>de </a:t>
                      </a:r>
                      <a:r>
                        <a:rPr lang="el-GR" sz="2000" dirty="0" err="1">
                          <a:solidFill>
                            <a:schemeClr val="tx2">
                              <a:lumMod val="95000"/>
                              <a:lumOff val="5000"/>
                            </a:schemeClr>
                          </a:solidFill>
                          <a:effectLst/>
                          <a:latin typeface="Arial" panose="020B0604020202020204" pitchFamily="34" charset="0"/>
                          <a:ea typeface="Calibri" panose="020F0502020204030204" pitchFamily="34" charset="0"/>
                          <a:cs typeface="Arial" panose="020B0604020202020204" pitchFamily="34" charset="0"/>
                        </a:rPr>
                        <a:t>stormbal</a:t>
                      </a:r>
                      <a:r>
                        <a:rPr lang="el-GR" sz="2000" dirty="0">
                          <a:solidFill>
                            <a:schemeClr val="tx2">
                              <a:lumMod val="95000"/>
                              <a:lumOff val="5000"/>
                            </a:schemeClr>
                          </a:solidFill>
                          <a:effectLst/>
                          <a:latin typeface="Arial" panose="020B0604020202020204" pitchFamily="34" charset="0"/>
                          <a:ea typeface="Calibri" panose="020F0502020204030204" pitchFamily="34" charset="0"/>
                          <a:cs typeface="Arial" panose="020B0604020202020204" pitchFamily="34" charset="0"/>
                        </a:rPr>
                        <a:t> </a:t>
                      </a:r>
                      <a:r>
                        <a:rPr lang="el-GR" sz="2000" dirty="0" err="1">
                          <a:solidFill>
                            <a:schemeClr val="tx2">
                              <a:lumMod val="95000"/>
                              <a:lumOff val="5000"/>
                            </a:schemeClr>
                          </a:solidFill>
                          <a:effectLst/>
                          <a:latin typeface="Arial" panose="020B0604020202020204" pitchFamily="34" charset="0"/>
                          <a:ea typeface="Calibri" panose="020F0502020204030204" pitchFamily="34" charset="0"/>
                          <a:cs typeface="Arial" panose="020B0604020202020204" pitchFamily="34" charset="0"/>
                        </a:rPr>
                        <a:t>hijsen</a:t>
                      </a:r>
                      <a:endParaRPr lang="el-GR" sz="2000" dirty="0">
                        <a:solidFill>
                          <a:schemeClr val="tx2">
                            <a:lumMod val="95000"/>
                            <a:lumOff val="5000"/>
                          </a:schemeClr>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l-GR" sz="2000">
                          <a:solidFill>
                            <a:schemeClr val="tx2">
                              <a:lumMod val="95000"/>
                              <a:lumOff val="5000"/>
                            </a:schemeClr>
                          </a:solidFill>
                          <a:effectLst/>
                          <a:latin typeface="Arial" panose="020B0604020202020204" pitchFamily="34" charset="0"/>
                          <a:ea typeface="Calibri" panose="020F0502020204030204" pitchFamily="34" charset="0"/>
                          <a:cs typeface="Arial" panose="020B0604020202020204" pitchFamily="34" charset="0"/>
                        </a:rPr>
                        <a:t>warn</a:t>
                      </a:r>
                      <a:endParaRPr lang="el-GR" sz="2000">
                        <a:solidFill>
                          <a:schemeClr val="tx2">
                            <a:lumMod val="95000"/>
                            <a:lumOff val="5000"/>
                          </a:schemeClr>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l-GR" sz="2000" dirty="0">
                          <a:solidFill>
                            <a:schemeClr val="tx2">
                              <a:lumMod val="95000"/>
                              <a:lumOff val="5000"/>
                            </a:schemeClr>
                          </a:solidFill>
                          <a:effectLst/>
                          <a:latin typeface="Arial" panose="020B0604020202020204" pitchFamily="34" charset="0"/>
                          <a:ea typeface="Calibri" panose="020F0502020204030204" pitchFamily="34" charset="0"/>
                          <a:cs typeface="Arial" panose="020B0604020202020204" pitchFamily="34" charset="0"/>
                        </a:rPr>
                        <a:t>καταπίνω την προσβολή</a:t>
                      </a:r>
                      <a:endParaRPr lang="el-GR" sz="2000" dirty="0">
                        <a:solidFill>
                          <a:schemeClr val="tx2">
                            <a:lumMod val="95000"/>
                            <a:lumOff val="5000"/>
                          </a:schemeClr>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64321309"/>
                  </a:ext>
                </a:extLst>
              </a:tr>
              <a:tr h="1908530">
                <a:tc>
                  <a:txBody>
                    <a:bodyPr/>
                    <a:lstStyle/>
                    <a:p>
                      <a:pPr>
                        <a:lnSpc>
                          <a:spcPct val="150000"/>
                        </a:lnSpc>
                        <a:spcAft>
                          <a:spcPts val="0"/>
                        </a:spcAft>
                      </a:pPr>
                      <a:r>
                        <a:rPr lang="el-GR" sz="2000">
                          <a:solidFill>
                            <a:schemeClr val="tx2">
                              <a:lumMod val="95000"/>
                              <a:lumOff val="5000"/>
                            </a:schemeClr>
                          </a:solidFill>
                          <a:effectLst/>
                          <a:latin typeface="Arial" panose="020B0604020202020204" pitchFamily="34" charset="0"/>
                          <a:ea typeface="Calibri" panose="020F0502020204030204" pitchFamily="34" charset="0"/>
                          <a:cs typeface="Arial" panose="020B0604020202020204" pitchFamily="34" charset="0"/>
                        </a:rPr>
                        <a:t>(2)</a:t>
                      </a:r>
                      <a:endParaRPr lang="el-GR" sz="2000">
                        <a:solidFill>
                          <a:schemeClr val="tx2">
                            <a:lumMod val="95000"/>
                            <a:lumOff val="5000"/>
                          </a:schemeClr>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n-US" sz="2000" dirty="0">
                          <a:solidFill>
                            <a:schemeClr val="tx2">
                              <a:lumMod val="95000"/>
                              <a:lumOff val="5000"/>
                            </a:schemeClr>
                          </a:solidFill>
                          <a:effectLst/>
                          <a:latin typeface="Arial" panose="020B0604020202020204" pitchFamily="34" charset="0"/>
                          <a:ea typeface="Calibri" panose="020F0502020204030204" pitchFamily="34" charset="0"/>
                          <a:cs typeface="Arial" panose="020B0604020202020204" pitchFamily="34" charset="0"/>
                        </a:rPr>
                        <a:t>de </a:t>
                      </a:r>
                      <a:r>
                        <a:rPr lang="en-US" sz="2000" dirty="0" err="1">
                          <a:solidFill>
                            <a:schemeClr val="tx2">
                              <a:lumMod val="95000"/>
                              <a:lumOff val="5000"/>
                            </a:schemeClr>
                          </a:solidFill>
                          <a:effectLst/>
                          <a:latin typeface="Arial" panose="020B0604020202020204" pitchFamily="34" charset="0"/>
                          <a:ea typeface="Calibri" panose="020F0502020204030204" pitchFamily="34" charset="0"/>
                          <a:cs typeface="Arial" panose="020B0604020202020204" pitchFamily="34" charset="0"/>
                        </a:rPr>
                        <a:t>benen</a:t>
                      </a:r>
                      <a:r>
                        <a:rPr lang="el-GR" sz="2000" dirty="0">
                          <a:solidFill>
                            <a:schemeClr val="tx2">
                              <a:lumMod val="95000"/>
                              <a:lumOff val="5000"/>
                            </a:schemeClr>
                          </a:solidFill>
                          <a:effectLst/>
                          <a:latin typeface="Arial" panose="020B0604020202020204" pitchFamily="34" charset="0"/>
                          <a:ea typeface="Calibri" panose="020F0502020204030204" pitchFamily="34" charset="0"/>
                          <a:cs typeface="Arial" panose="020B0604020202020204" pitchFamily="34" charset="0"/>
                        </a:rPr>
                        <a:t> </a:t>
                      </a:r>
                      <a:r>
                        <a:rPr lang="en-US" sz="2000" dirty="0" err="1">
                          <a:solidFill>
                            <a:schemeClr val="tx2">
                              <a:lumMod val="95000"/>
                              <a:lumOff val="5000"/>
                            </a:schemeClr>
                          </a:solidFill>
                          <a:effectLst/>
                          <a:latin typeface="Arial" panose="020B0604020202020204" pitchFamily="34" charset="0"/>
                          <a:ea typeface="Calibri" panose="020F0502020204030204" pitchFamily="34" charset="0"/>
                          <a:cs typeface="Arial" panose="020B0604020202020204" pitchFamily="34" charset="0"/>
                        </a:rPr>
                        <a:t>nemen</a:t>
                      </a:r>
                      <a:endParaRPr lang="el-GR" sz="2000" dirty="0">
                        <a:solidFill>
                          <a:schemeClr val="tx2">
                            <a:lumMod val="95000"/>
                            <a:lumOff val="5000"/>
                          </a:schemeClr>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n-US" sz="2000" dirty="0">
                          <a:solidFill>
                            <a:schemeClr val="tx2">
                              <a:lumMod val="95000"/>
                              <a:lumOff val="5000"/>
                            </a:schemeClr>
                          </a:solidFill>
                          <a:effectLst/>
                          <a:latin typeface="Arial" panose="020B0604020202020204" pitchFamily="34" charset="0"/>
                          <a:ea typeface="Calibri" panose="020F0502020204030204" pitchFamily="34" charset="0"/>
                          <a:cs typeface="Arial" panose="020B0604020202020204" pitchFamily="34" charset="0"/>
                        </a:rPr>
                        <a:t>lit. 'to take the legs', id. </a:t>
                      </a:r>
                      <a:r>
                        <a:rPr lang="el-GR" sz="2000" dirty="0">
                          <a:solidFill>
                            <a:schemeClr val="tx2">
                              <a:lumMod val="95000"/>
                              <a:lumOff val="5000"/>
                            </a:schemeClr>
                          </a:solidFill>
                          <a:effectLst/>
                          <a:latin typeface="Arial" panose="020B0604020202020204" pitchFamily="34" charset="0"/>
                          <a:ea typeface="Calibri" panose="020F0502020204030204" pitchFamily="34" charset="0"/>
                          <a:cs typeface="Arial" panose="020B0604020202020204" pitchFamily="34" charset="0"/>
                        </a:rPr>
                        <a:t>'</a:t>
                      </a:r>
                      <a:r>
                        <a:rPr lang="el-GR" sz="2000" dirty="0" err="1">
                          <a:solidFill>
                            <a:schemeClr val="tx2">
                              <a:lumMod val="95000"/>
                              <a:lumOff val="5000"/>
                            </a:schemeClr>
                          </a:solidFill>
                          <a:effectLst/>
                          <a:latin typeface="Arial" panose="020B0604020202020204" pitchFamily="34" charset="0"/>
                          <a:ea typeface="Calibri" panose="020F0502020204030204" pitchFamily="34" charset="0"/>
                          <a:cs typeface="Arial" panose="020B0604020202020204" pitchFamily="34" charset="0"/>
                        </a:rPr>
                        <a:t>toescape</a:t>
                      </a:r>
                      <a:r>
                        <a:rPr lang="el-GR" sz="2000" dirty="0">
                          <a:solidFill>
                            <a:schemeClr val="tx2">
                              <a:lumMod val="95000"/>
                              <a:lumOff val="5000"/>
                            </a:schemeClr>
                          </a:solidFill>
                          <a:effectLst/>
                          <a:latin typeface="Arial" panose="020B0604020202020204" pitchFamily="34" charset="0"/>
                          <a:ea typeface="Calibri" panose="020F0502020204030204" pitchFamily="34" charset="0"/>
                          <a:cs typeface="Arial" panose="020B0604020202020204" pitchFamily="34" charset="0"/>
                        </a:rPr>
                        <a:t>'</a:t>
                      </a:r>
                      <a:endParaRPr lang="el-GR" sz="2000" dirty="0">
                        <a:solidFill>
                          <a:schemeClr val="tx2">
                            <a:lumMod val="95000"/>
                            <a:lumOff val="5000"/>
                          </a:schemeClr>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l-GR" sz="2000" dirty="0">
                          <a:solidFill>
                            <a:schemeClr val="tx2">
                              <a:lumMod val="95000"/>
                              <a:lumOff val="5000"/>
                            </a:schemeClr>
                          </a:solidFill>
                          <a:effectLst/>
                          <a:latin typeface="Arial" panose="020B0604020202020204" pitchFamily="34" charset="0"/>
                          <a:ea typeface="Calibri" panose="020F0502020204030204" pitchFamily="34" charset="0"/>
                          <a:cs typeface="Arial" panose="020B0604020202020204" pitchFamily="34" charset="0"/>
                        </a:rPr>
                        <a:t>καταπίνω τις προσβολές</a:t>
                      </a:r>
                      <a:endParaRPr lang="el-GR" sz="2000" dirty="0">
                        <a:solidFill>
                          <a:schemeClr val="tx2">
                            <a:lumMod val="95000"/>
                            <a:lumOff val="5000"/>
                          </a:schemeClr>
                        </a:solidFill>
                        <a:effectLst/>
                        <a:latin typeface="Arial" panose="020B0604020202020204" pitchFamily="34" charset="0"/>
                        <a:ea typeface="Times New Roman" panose="02020603050405020304" pitchFamily="18" charset="0"/>
                        <a:cs typeface="Arial" panose="020B0604020202020204" pitchFamily="34" charset="0"/>
                      </a:endParaRPr>
                    </a:p>
                    <a:p>
                      <a:pPr>
                        <a:lnSpc>
                          <a:spcPct val="150000"/>
                        </a:lnSpc>
                        <a:spcAft>
                          <a:spcPts val="0"/>
                        </a:spcAft>
                      </a:pPr>
                      <a:r>
                        <a:rPr lang="el-GR" sz="2000" dirty="0">
                          <a:solidFill>
                            <a:schemeClr val="tx2">
                              <a:lumMod val="95000"/>
                              <a:lumOff val="5000"/>
                            </a:schemeClr>
                          </a:solidFill>
                          <a:effectLst/>
                          <a:latin typeface="Arial" panose="020B0604020202020204" pitchFamily="34" charset="0"/>
                          <a:ea typeface="Calibri" panose="020F0502020204030204" pitchFamily="34" charset="0"/>
                          <a:cs typeface="Arial" panose="020B0604020202020204" pitchFamily="34" charset="0"/>
                        </a:rPr>
                        <a:t> </a:t>
                      </a:r>
                      <a:endParaRPr lang="el-GR" sz="2000" dirty="0">
                        <a:solidFill>
                          <a:schemeClr val="tx2">
                            <a:lumMod val="95000"/>
                            <a:lumOff val="5000"/>
                          </a:schemeClr>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853633647"/>
                  </a:ext>
                </a:extLst>
              </a:tr>
            </a:tbl>
          </a:graphicData>
        </a:graphic>
      </p:graphicFrame>
    </p:spTree>
    <p:extLst>
      <p:ext uri="{BB962C8B-B14F-4D97-AF65-F5344CB8AC3E}">
        <p14:creationId xmlns:p14="http://schemas.microsoft.com/office/powerpoint/2010/main" xmlns="" val="231529210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Τίτλος 12"/>
          <p:cNvSpPr>
            <a:spLocks noGrp="1"/>
          </p:cNvSpPr>
          <p:nvPr>
            <p:ph type="title"/>
          </p:nvPr>
        </p:nvSpPr>
        <p:spPr>
          <a:xfrm>
            <a:off x="662940" y="76200"/>
            <a:ext cx="10721340" cy="975360"/>
          </a:xfrm>
        </p:spPr>
        <p:txBody>
          <a:bodyPr rtlCol="0">
            <a:normAutofit fontScale="90000"/>
          </a:bodyPr>
          <a:lstStyle/>
          <a:p>
            <a:pPr lvl="0" algn="ctr"/>
            <a:r>
              <a:rPr lang="el-GR" sz="4800" b="1" dirty="0">
                <a:solidFill>
                  <a:schemeClr val="tx2"/>
                </a:solidFill>
                <a:latin typeface="Arial" panose="020B0604020202020204" pitchFamily="34" charset="0"/>
                <a:cs typeface="Arial" panose="020B0604020202020204" pitchFamily="34" charset="0"/>
              </a:rPr>
              <a:t>Κατάλογος Στοιχείων (</a:t>
            </a:r>
            <a:r>
              <a:rPr lang="en-US" sz="4800" b="1" dirty="0">
                <a:solidFill>
                  <a:schemeClr val="tx2"/>
                </a:solidFill>
                <a:latin typeface="Arial" panose="020B0604020202020204" pitchFamily="34" charset="0"/>
                <a:cs typeface="Arial" panose="020B0604020202020204" pitchFamily="34" charset="0"/>
              </a:rPr>
              <a:t>Component</a:t>
            </a:r>
            <a:r>
              <a:rPr lang="el-GR" sz="4800" b="1" dirty="0">
                <a:solidFill>
                  <a:schemeClr val="tx2"/>
                </a:solidFill>
                <a:latin typeface="Arial" panose="020B0604020202020204" pitchFamily="34" charset="0"/>
                <a:cs typeface="Arial" panose="020B0604020202020204" pitchFamily="34" charset="0"/>
              </a:rPr>
              <a:t> </a:t>
            </a:r>
            <a:r>
              <a:rPr lang="en-US" sz="4800" b="1" dirty="0">
                <a:solidFill>
                  <a:schemeClr val="tx2"/>
                </a:solidFill>
                <a:latin typeface="Arial" panose="020B0604020202020204" pitchFamily="34" charset="0"/>
                <a:cs typeface="Arial" panose="020B0604020202020204" pitchFamily="34" charset="0"/>
              </a:rPr>
              <a:t>List)</a:t>
            </a:r>
            <a:endParaRPr lang="el-GR" sz="4800" dirty="0">
              <a:solidFill>
                <a:schemeClr val="tx2"/>
              </a:solidFill>
              <a:latin typeface="Arial" panose="020B0604020202020204" pitchFamily="34" charset="0"/>
              <a:cs typeface="Arial" panose="020B0604020202020204" pitchFamily="34" charset="0"/>
            </a:endParaRPr>
          </a:p>
        </p:txBody>
      </p:sp>
      <p:sp>
        <p:nvSpPr>
          <p:cNvPr id="14" name="Σύμβολο κράτησης θέσης περιεχομένου 13"/>
          <p:cNvSpPr>
            <a:spLocks noGrp="1"/>
          </p:cNvSpPr>
          <p:nvPr>
            <p:ph idx="1"/>
          </p:nvPr>
        </p:nvSpPr>
        <p:spPr>
          <a:xfrm>
            <a:off x="1127760" y="1783080"/>
            <a:ext cx="9980682" cy="4457700"/>
          </a:xfrm>
        </p:spPr>
        <p:txBody>
          <a:bodyPr rtlCol="0">
            <a:normAutofit fontScale="92500" lnSpcReduction="10000"/>
          </a:bodyPr>
          <a:lstStyle/>
          <a:p>
            <a:pPr>
              <a:lnSpc>
                <a:spcPct val="150000"/>
              </a:lnSpc>
            </a:pPr>
            <a:r>
              <a:rPr lang="el-GR" sz="2800" dirty="0">
                <a:solidFill>
                  <a:schemeClr val="tx2"/>
                </a:solidFill>
                <a:latin typeface="Arial" panose="020B0604020202020204" pitchFamily="34" charset="0"/>
                <a:cs typeface="Arial" panose="020B0604020202020204" pitchFamily="34" charset="0"/>
              </a:rPr>
              <a:t>Περιέχει τις </a:t>
            </a:r>
            <a:r>
              <a:rPr lang="el-GR" sz="2800" b="1" dirty="0">
                <a:solidFill>
                  <a:schemeClr val="tx2"/>
                </a:solidFill>
                <a:latin typeface="Arial" panose="020B0604020202020204" pitchFamily="34" charset="0"/>
                <a:cs typeface="Arial" panose="020B0604020202020204" pitchFamily="34" charset="0"/>
              </a:rPr>
              <a:t>παραμέτρους</a:t>
            </a:r>
            <a:r>
              <a:rPr lang="el-GR" sz="2800" dirty="0">
                <a:solidFill>
                  <a:schemeClr val="tx2"/>
                </a:solidFill>
                <a:latin typeface="Arial" panose="020B0604020202020204" pitchFamily="34" charset="0"/>
                <a:cs typeface="Arial" panose="020B0604020202020204" pitchFamily="34" charset="0"/>
              </a:rPr>
              <a:t>, δηλαδή </a:t>
            </a:r>
            <a:r>
              <a:rPr lang="el-GR" sz="2800" b="1" dirty="0">
                <a:solidFill>
                  <a:schemeClr val="tx2"/>
                </a:solidFill>
                <a:latin typeface="Arial" panose="020B0604020202020204" pitchFamily="34" charset="0"/>
                <a:cs typeface="Arial" panose="020B0604020202020204" pitchFamily="34" charset="0"/>
              </a:rPr>
              <a:t>τα παγιωμένα λεξικά συστατικά </a:t>
            </a:r>
            <a:r>
              <a:rPr lang="el-GR" sz="2800" dirty="0">
                <a:solidFill>
                  <a:schemeClr val="tx2"/>
                </a:solidFill>
                <a:latin typeface="Arial" panose="020B0604020202020204" pitchFamily="34" charset="0"/>
                <a:cs typeface="Arial" panose="020B0604020202020204" pitchFamily="34" charset="0"/>
              </a:rPr>
              <a:t>μιας ΠΛΕ στην κανονική (ή στην άκλιτη) μορφή τους</a:t>
            </a:r>
          </a:p>
          <a:p>
            <a:pPr>
              <a:lnSpc>
                <a:spcPct val="150000"/>
              </a:lnSpc>
            </a:pPr>
            <a:r>
              <a:rPr lang="el-GR" sz="2800" dirty="0">
                <a:solidFill>
                  <a:schemeClr val="tx2"/>
                </a:solidFill>
                <a:latin typeface="Arial" panose="020B0604020202020204" pitchFamily="34" charset="0"/>
                <a:cs typeface="Arial" panose="020B0604020202020204" pitchFamily="34" charset="0"/>
              </a:rPr>
              <a:t>Παραδείγματα παραμέτρων</a:t>
            </a:r>
          </a:p>
          <a:p>
            <a:pPr>
              <a:lnSpc>
                <a:spcPct val="150000"/>
              </a:lnSpc>
              <a:buFont typeface="Arial" panose="020B0604020202020204" pitchFamily="34" charset="0"/>
              <a:buChar char="•"/>
            </a:pPr>
            <a:r>
              <a:rPr lang="el-GR" sz="2800" b="1" dirty="0">
                <a:solidFill>
                  <a:schemeClr val="tx2"/>
                </a:solidFill>
                <a:latin typeface="Arial" panose="020B0604020202020204" pitchFamily="34" charset="0"/>
                <a:cs typeface="Arial" panose="020B0604020202020204" pitchFamily="34" charset="0"/>
              </a:rPr>
              <a:t> &lt;</a:t>
            </a:r>
            <a:r>
              <a:rPr lang="el-GR" sz="2800" b="1" dirty="0" err="1">
                <a:solidFill>
                  <a:schemeClr val="tx2"/>
                </a:solidFill>
                <a:latin typeface="Arial" panose="020B0604020202020204" pitchFamily="34" charset="0"/>
                <a:cs typeface="Arial" panose="020B0604020202020204" pitchFamily="34" charset="0"/>
              </a:rPr>
              <a:t>nnum</a:t>
            </a:r>
            <a:r>
              <a:rPr lang="el-GR" sz="2800" b="1" dirty="0">
                <a:solidFill>
                  <a:schemeClr val="tx2"/>
                </a:solidFill>
                <a:latin typeface="Arial" panose="020B0604020202020204" pitchFamily="34" charset="0"/>
                <a:cs typeface="Arial" panose="020B0604020202020204" pitchFamily="34" charset="0"/>
              </a:rPr>
              <a:t>, </a:t>
            </a:r>
            <a:r>
              <a:rPr lang="el-GR" sz="2800" b="1" dirty="0" err="1">
                <a:solidFill>
                  <a:schemeClr val="tx2"/>
                </a:solidFill>
                <a:latin typeface="Arial" panose="020B0604020202020204" pitchFamily="34" charset="0"/>
                <a:cs typeface="Arial" panose="020B0604020202020204" pitchFamily="34" charset="0"/>
              </a:rPr>
              <a:t>sg</a:t>
            </a:r>
            <a:r>
              <a:rPr lang="el-GR" sz="2800" b="1" dirty="0">
                <a:solidFill>
                  <a:schemeClr val="tx2"/>
                </a:solidFill>
                <a:latin typeface="Arial" panose="020B0604020202020204" pitchFamily="34" charset="0"/>
                <a:cs typeface="Arial" panose="020B0604020202020204" pitchFamily="34" charset="0"/>
              </a:rPr>
              <a:t>&gt; </a:t>
            </a:r>
            <a:r>
              <a:rPr lang="el-GR" sz="2800" dirty="0">
                <a:solidFill>
                  <a:schemeClr val="tx2"/>
                </a:solidFill>
                <a:latin typeface="Arial" panose="020B0604020202020204" pitchFamily="34" charset="0"/>
                <a:cs typeface="Arial" panose="020B0604020202020204" pitchFamily="34" charset="0"/>
              </a:rPr>
              <a:t>για ουσιαστικά ενικού αριθμού </a:t>
            </a:r>
          </a:p>
          <a:p>
            <a:pPr>
              <a:lnSpc>
                <a:spcPct val="150000"/>
              </a:lnSpc>
              <a:buFont typeface="Arial" panose="020B0604020202020204" pitchFamily="34" charset="0"/>
              <a:buChar char="•"/>
            </a:pPr>
            <a:r>
              <a:rPr lang="el-GR" sz="2800" b="1" dirty="0">
                <a:solidFill>
                  <a:schemeClr val="tx2"/>
                </a:solidFill>
                <a:latin typeface="Arial" panose="020B0604020202020204" pitchFamily="34" charset="0"/>
                <a:cs typeface="Arial" panose="020B0604020202020204" pitchFamily="34" charset="0"/>
              </a:rPr>
              <a:t> &lt;</a:t>
            </a:r>
            <a:r>
              <a:rPr lang="el-GR" sz="2800" b="1" dirty="0" err="1">
                <a:solidFill>
                  <a:schemeClr val="tx2"/>
                </a:solidFill>
                <a:latin typeface="Arial" panose="020B0604020202020204" pitchFamily="34" charset="0"/>
                <a:cs typeface="Arial" panose="020B0604020202020204" pitchFamily="34" charset="0"/>
              </a:rPr>
              <a:t>afrm</a:t>
            </a:r>
            <a:r>
              <a:rPr lang="el-GR" sz="2800" b="1" dirty="0">
                <a:solidFill>
                  <a:schemeClr val="tx2"/>
                </a:solidFill>
                <a:latin typeface="Arial" panose="020B0604020202020204" pitchFamily="34" charset="0"/>
                <a:cs typeface="Arial" panose="020B0604020202020204" pitchFamily="34" charset="0"/>
              </a:rPr>
              <a:t>, </a:t>
            </a:r>
            <a:r>
              <a:rPr lang="el-GR" sz="2800" b="1" dirty="0" err="1">
                <a:solidFill>
                  <a:schemeClr val="tx2"/>
                </a:solidFill>
                <a:latin typeface="Arial" panose="020B0604020202020204" pitchFamily="34" charset="0"/>
                <a:cs typeface="Arial" panose="020B0604020202020204" pitchFamily="34" charset="0"/>
              </a:rPr>
              <a:t>sup</a:t>
            </a:r>
            <a:r>
              <a:rPr lang="el-GR" sz="2800" b="1" dirty="0">
                <a:solidFill>
                  <a:schemeClr val="tx2"/>
                </a:solidFill>
                <a:latin typeface="Arial" panose="020B0604020202020204" pitchFamily="34" charset="0"/>
                <a:cs typeface="Arial" panose="020B0604020202020204" pitchFamily="34" charset="0"/>
              </a:rPr>
              <a:t>&gt; </a:t>
            </a:r>
            <a:r>
              <a:rPr lang="el-GR" sz="2800" dirty="0">
                <a:solidFill>
                  <a:schemeClr val="tx2"/>
                </a:solidFill>
                <a:latin typeface="Arial" panose="020B0604020202020204" pitchFamily="34" charset="0"/>
                <a:cs typeface="Arial" panose="020B0604020202020204" pitchFamily="34" charset="0"/>
              </a:rPr>
              <a:t>για υπερθετικά επίθετα </a:t>
            </a:r>
          </a:p>
          <a:p>
            <a:pPr>
              <a:lnSpc>
                <a:spcPct val="150000"/>
              </a:lnSpc>
              <a:buFont typeface="Arial" panose="020B0604020202020204" pitchFamily="34" charset="0"/>
              <a:buChar char="•"/>
            </a:pPr>
            <a:r>
              <a:rPr lang="el-GR" sz="2800" b="1" dirty="0">
                <a:solidFill>
                  <a:schemeClr val="tx2"/>
                </a:solidFill>
                <a:latin typeface="Arial" panose="020B0604020202020204" pitchFamily="34" charset="0"/>
                <a:cs typeface="Arial" panose="020B0604020202020204" pitchFamily="34" charset="0"/>
              </a:rPr>
              <a:t>&lt;</a:t>
            </a:r>
            <a:r>
              <a:rPr lang="el-GR" sz="2800" b="1" dirty="0" err="1">
                <a:solidFill>
                  <a:schemeClr val="tx2"/>
                </a:solidFill>
                <a:latin typeface="Arial" panose="020B0604020202020204" pitchFamily="34" charset="0"/>
                <a:cs typeface="Arial" panose="020B0604020202020204" pitchFamily="34" charset="0"/>
              </a:rPr>
              <a:t>vfrm</a:t>
            </a:r>
            <a:r>
              <a:rPr lang="el-GR" sz="2800" b="1" dirty="0">
                <a:solidFill>
                  <a:schemeClr val="tx2"/>
                </a:solidFill>
                <a:latin typeface="Arial" panose="020B0604020202020204" pitchFamily="34" charset="0"/>
                <a:cs typeface="Arial" panose="020B0604020202020204" pitchFamily="34" charset="0"/>
              </a:rPr>
              <a:t>, </a:t>
            </a:r>
            <a:r>
              <a:rPr lang="el-GR" sz="2800" b="1" dirty="0" err="1">
                <a:solidFill>
                  <a:schemeClr val="tx2"/>
                </a:solidFill>
                <a:latin typeface="Arial" panose="020B0604020202020204" pitchFamily="34" charset="0"/>
                <a:cs typeface="Arial" panose="020B0604020202020204" pitchFamily="34" charset="0"/>
              </a:rPr>
              <a:t>part</a:t>
            </a:r>
            <a:r>
              <a:rPr lang="el-GR" sz="2800" b="1" dirty="0">
                <a:solidFill>
                  <a:schemeClr val="tx2"/>
                </a:solidFill>
                <a:latin typeface="Arial" panose="020B0604020202020204" pitchFamily="34" charset="0"/>
                <a:cs typeface="Arial" panose="020B0604020202020204" pitchFamily="34" charset="0"/>
              </a:rPr>
              <a:t>&gt; </a:t>
            </a:r>
            <a:r>
              <a:rPr lang="el-GR" sz="2800" dirty="0">
                <a:solidFill>
                  <a:schemeClr val="tx2"/>
                </a:solidFill>
                <a:latin typeface="Arial" panose="020B0604020202020204" pitchFamily="34" charset="0"/>
                <a:cs typeface="Arial" panose="020B0604020202020204" pitchFamily="34" charset="0"/>
              </a:rPr>
              <a:t>για φραστικά ρήματα</a:t>
            </a:r>
          </a:p>
          <a:p>
            <a:pPr>
              <a:lnSpc>
                <a:spcPct val="150000"/>
              </a:lnSpc>
              <a:buFont typeface="Wingdings" panose="05000000000000000000" pitchFamily="2" charset="2"/>
              <a:buChar char="Ø"/>
            </a:pPr>
            <a:endParaRPr lang="el-GR"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183034632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Τίτλος 12"/>
          <p:cNvSpPr>
            <a:spLocks noGrp="1"/>
          </p:cNvSpPr>
          <p:nvPr>
            <p:ph type="title"/>
          </p:nvPr>
        </p:nvSpPr>
        <p:spPr>
          <a:xfrm>
            <a:off x="662940" y="76200"/>
            <a:ext cx="10721340" cy="975360"/>
          </a:xfrm>
        </p:spPr>
        <p:txBody>
          <a:bodyPr rtlCol="0">
            <a:normAutofit fontScale="90000"/>
          </a:bodyPr>
          <a:lstStyle/>
          <a:p>
            <a:pPr lvl="0" algn="ctr"/>
            <a:r>
              <a:rPr lang="el-GR" sz="4800" b="1" dirty="0">
                <a:solidFill>
                  <a:schemeClr val="tx2">
                    <a:lumMod val="95000"/>
                    <a:lumOff val="5000"/>
                  </a:schemeClr>
                </a:solidFill>
                <a:latin typeface="Arial" panose="020B0604020202020204" pitchFamily="34" charset="0"/>
                <a:cs typeface="Arial" panose="020B0604020202020204" pitchFamily="34" charset="0"/>
              </a:rPr>
              <a:t>Κατάλογος Στοιχείων (</a:t>
            </a:r>
            <a:r>
              <a:rPr lang="en-US" sz="4800" b="1" dirty="0">
                <a:solidFill>
                  <a:schemeClr val="tx2">
                    <a:lumMod val="95000"/>
                    <a:lumOff val="5000"/>
                  </a:schemeClr>
                </a:solidFill>
                <a:latin typeface="Arial" panose="020B0604020202020204" pitchFamily="34" charset="0"/>
                <a:cs typeface="Arial" panose="020B0604020202020204" pitchFamily="34" charset="0"/>
              </a:rPr>
              <a:t>Component</a:t>
            </a:r>
            <a:r>
              <a:rPr lang="el-GR" sz="4800" b="1" dirty="0">
                <a:solidFill>
                  <a:schemeClr val="tx2">
                    <a:lumMod val="95000"/>
                    <a:lumOff val="5000"/>
                  </a:schemeClr>
                </a:solidFill>
                <a:latin typeface="Arial" panose="020B0604020202020204" pitchFamily="34" charset="0"/>
                <a:cs typeface="Arial" panose="020B0604020202020204" pitchFamily="34" charset="0"/>
              </a:rPr>
              <a:t> </a:t>
            </a:r>
            <a:r>
              <a:rPr lang="en-US" sz="4800" b="1" dirty="0">
                <a:solidFill>
                  <a:schemeClr val="tx2">
                    <a:lumMod val="95000"/>
                    <a:lumOff val="5000"/>
                  </a:schemeClr>
                </a:solidFill>
                <a:latin typeface="Arial" panose="020B0604020202020204" pitchFamily="34" charset="0"/>
                <a:cs typeface="Arial" panose="020B0604020202020204" pitchFamily="34" charset="0"/>
              </a:rPr>
              <a:t>List)</a:t>
            </a:r>
            <a:endParaRPr lang="el-GR" sz="4800" dirty="0">
              <a:solidFill>
                <a:schemeClr val="tx2">
                  <a:lumMod val="95000"/>
                  <a:lumOff val="5000"/>
                </a:schemeClr>
              </a:solidFill>
              <a:latin typeface="Arial" panose="020B0604020202020204" pitchFamily="34" charset="0"/>
              <a:cs typeface="Arial" panose="020B0604020202020204" pitchFamily="34" charset="0"/>
            </a:endParaRPr>
          </a:p>
        </p:txBody>
      </p:sp>
      <p:sp>
        <p:nvSpPr>
          <p:cNvPr id="14" name="Σύμβολο κράτησης θέσης περιεχομένου 13"/>
          <p:cNvSpPr>
            <a:spLocks noGrp="1"/>
          </p:cNvSpPr>
          <p:nvPr>
            <p:ph idx="1"/>
          </p:nvPr>
        </p:nvSpPr>
        <p:spPr>
          <a:xfrm>
            <a:off x="1127760" y="1783080"/>
            <a:ext cx="9980682" cy="4800600"/>
          </a:xfrm>
        </p:spPr>
        <p:txBody>
          <a:bodyPr rtlCol="0">
            <a:normAutofit lnSpcReduction="10000"/>
          </a:bodyPr>
          <a:lstStyle/>
          <a:p>
            <a:pPr>
              <a:lnSpc>
                <a:spcPct val="150000"/>
              </a:lnSpc>
            </a:pPr>
            <a:r>
              <a:rPr lang="el-GR" sz="2800" dirty="0">
                <a:solidFill>
                  <a:schemeClr val="tx2"/>
                </a:solidFill>
                <a:latin typeface="Arial" panose="020B0604020202020204" pitchFamily="34" charset="0"/>
                <a:cs typeface="Arial" panose="020B0604020202020204" pitchFamily="34" charset="0"/>
              </a:rPr>
              <a:t>Συνολικά έχουν οριστεί </a:t>
            </a:r>
            <a:r>
              <a:rPr lang="el-GR" sz="2800" b="1" dirty="0">
                <a:solidFill>
                  <a:schemeClr val="tx2"/>
                </a:solidFill>
                <a:latin typeface="Arial" panose="020B0604020202020204" pitchFamily="34" charset="0"/>
                <a:cs typeface="Arial" panose="020B0604020202020204" pitchFamily="34" charset="0"/>
              </a:rPr>
              <a:t>26 παράμετροι</a:t>
            </a:r>
            <a:r>
              <a:rPr lang="el-GR" sz="2800" dirty="0">
                <a:solidFill>
                  <a:schemeClr val="tx2"/>
                </a:solidFill>
                <a:latin typeface="Arial" panose="020B0604020202020204" pitchFamily="34" charset="0"/>
                <a:cs typeface="Arial" panose="020B0604020202020204" pitchFamily="34" charset="0"/>
              </a:rPr>
              <a:t> για τα ολλανδικά</a:t>
            </a:r>
          </a:p>
          <a:p>
            <a:pPr>
              <a:lnSpc>
                <a:spcPct val="150000"/>
              </a:lnSpc>
            </a:pPr>
            <a:r>
              <a:rPr lang="el-GR" sz="2800" dirty="0">
                <a:solidFill>
                  <a:schemeClr val="tx2"/>
                </a:solidFill>
                <a:latin typeface="Arial" panose="020B0604020202020204" pitchFamily="34" charset="0"/>
                <a:cs typeface="Arial" panose="020B0604020202020204" pitchFamily="34" charset="0"/>
              </a:rPr>
              <a:t>Οι τιμές των παραμέτρων σημειώνονται μεταξύ αγκυλών ακριβώς δεξιά από το στοιχείο που παραμετροποιούν</a:t>
            </a:r>
          </a:p>
          <a:p>
            <a:pPr marL="0" indent="0">
              <a:lnSpc>
                <a:spcPct val="150000"/>
              </a:lnSpc>
              <a:buNone/>
            </a:pPr>
            <a:r>
              <a:rPr lang="el-GR" sz="2800" dirty="0">
                <a:solidFill>
                  <a:schemeClr val="tx2"/>
                </a:solidFill>
                <a:latin typeface="Arial" panose="020B0604020202020204" pitchFamily="34" charset="0"/>
                <a:cs typeface="Arial" panose="020B0604020202020204" pitchFamily="34" charset="0"/>
              </a:rPr>
              <a:t>π.χ. </a:t>
            </a:r>
          </a:p>
          <a:p>
            <a:pPr marL="0" indent="0">
              <a:lnSpc>
                <a:spcPct val="150000"/>
              </a:lnSpc>
              <a:buNone/>
            </a:pPr>
            <a:r>
              <a:rPr lang="el-GR" sz="2800" dirty="0" err="1">
                <a:solidFill>
                  <a:schemeClr val="tx2"/>
                </a:solidFill>
                <a:latin typeface="Arial" panose="020B0604020202020204" pitchFamily="34" charset="0"/>
                <a:cs typeface="Arial" panose="020B0604020202020204" pitchFamily="34" charset="0"/>
              </a:rPr>
              <a:t>de</a:t>
            </a:r>
            <a:r>
              <a:rPr lang="el-GR" sz="2800" dirty="0">
                <a:solidFill>
                  <a:schemeClr val="tx2"/>
                </a:solidFill>
                <a:latin typeface="Arial" panose="020B0604020202020204" pitchFamily="34" charset="0"/>
                <a:cs typeface="Arial" panose="020B0604020202020204" pitchFamily="34" charset="0"/>
              </a:rPr>
              <a:t> </a:t>
            </a:r>
            <a:r>
              <a:rPr lang="el-GR" sz="2800" dirty="0" err="1">
                <a:solidFill>
                  <a:schemeClr val="tx2"/>
                </a:solidFill>
                <a:latin typeface="Arial" panose="020B0604020202020204" pitchFamily="34" charset="0"/>
                <a:cs typeface="Arial" panose="020B0604020202020204" pitchFamily="34" charset="0"/>
              </a:rPr>
              <a:t>stormbal</a:t>
            </a:r>
            <a:r>
              <a:rPr lang="el-GR" sz="2800" dirty="0">
                <a:solidFill>
                  <a:schemeClr val="tx2"/>
                </a:solidFill>
                <a:latin typeface="Arial" panose="020B0604020202020204" pitchFamily="34" charset="0"/>
                <a:cs typeface="Arial" panose="020B0604020202020204" pitchFamily="34" charset="0"/>
              </a:rPr>
              <a:t> </a:t>
            </a:r>
            <a:r>
              <a:rPr lang="el-GR" sz="2800" b="1" dirty="0">
                <a:solidFill>
                  <a:schemeClr val="tx2"/>
                </a:solidFill>
                <a:latin typeface="Arial" panose="020B0604020202020204" pitchFamily="34" charset="0"/>
                <a:cs typeface="Arial" panose="020B0604020202020204" pitchFamily="34" charset="0"/>
              </a:rPr>
              <a:t>[</a:t>
            </a:r>
            <a:r>
              <a:rPr lang="el-GR" sz="2800" b="1" dirty="0" err="1">
                <a:solidFill>
                  <a:schemeClr val="tx2"/>
                </a:solidFill>
                <a:latin typeface="Arial" panose="020B0604020202020204" pitchFamily="34" charset="0"/>
                <a:cs typeface="Arial" panose="020B0604020202020204" pitchFamily="34" charset="0"/>
              </a:rPr>
              <a:t>sg</a:t>
            </a:r>
            <a:r>
              <a:rPr lang="el-GR" sz="2800" b="1" dirty="0">
                <a:solidFill>
                  <a:schemeClr val="tx2"/>
                </a:solidFill>
                <a:latin typeface="Arial" panose="020B0604020202020204" pitchFamily="34" charset="0"/>
                <a:cs typeface="Arial" panose="020B0604020202020204" pitchFamily="34" charset="0"/>
              </a:rPr>
              <a:t>] </a:t>
            </a:r>
            <a:r>
              <a:rPr lang="el-GR" sz="2800" dirty="0" err="1">
                <a:solidFill>
                  <a:schemeClr val="tx2"/>
                </a:solidFill>
                <a:latin typeface="Arial" panose="020B0604020202020204" pitchFamily="34" charset="0"/>
                <a:cs typeface="Arial" panose="020B0604020202020204" pitchFamily="34" charset="0"/>
              </a:rPr>
              <a:t>hijsen</a:t>
            </a:r>
            <a:endParaRPr lang="el-GR" sz="2800" dirty="0">
              <a:solidFill>
                <a:schemeClr val="tx2"/>
              </a:solidFill>
              <a:latin typeface="Arial" panose="020B0604020202020204" pitchFamily="34" charset="0"/>
              <a:cs typeface="Arial" panose="020B0604020202020204" pitchFamily="34" charset="0"/>
            </a:endParaRPr>
          </a:p>
          <a:p>
            <a:pPr marL="0" indent="0">
              <a:lnSpc>
                <a:spcPct val="150000"/>
              </a:lnSpc>
              <a:buNone/>
            </a:pPr>
            <a:r>
              <a:rPr lang="el-GR" sz="2800" dirty="0">
                <a:solidFill>
                  <a:schemeClr val="tx2"/>
                </a:solidFill>
                <a:latin typeface="Arial" panose="020B0604020202020204" pitchFamily="34" charset="0"/>
                <a:cs typeface="Arial" panose="020B0604020202020204" pitchFamily="34" charset="0"/>
              </a:rPr>
              <a:t>de </a:t>
            </a:r>
            <a:r>
              <a:rPr lang="el-GR" sz="2800" dirty="0" err="1">
                <a:solidFill>
                  <a:schemeClr val="tx2"/>
                </a:solidFill>
                <a:latin typeface="Arial" panose="020B0604020202020204" pitchFamily="34" charset="0"/>
                <a:cs typeface="Arial" panose="020B0604020202020204" pitchFamily="34" charset="0"/>
              </a:rPr>
              <a:t>been</a:t>
            </a:r>
            <a:r>
              <a:rPr lang="el-GR" sz="2800" dirty="0">
                <a:solidFill>
                  <a:schemeClr val="tx2"/>
                </a:solidFill>
                <a:latin typeface="Arial" panose="020B0604020202020204" pitchFamily="34" charset="0"/>
                <a:cs typeface="Arial" panose="020B0604020202020204" pitchFamily="34" charset="0"/>
              </a:rPr>
              <a:t> </a:t>
            </a:r>
            <a:r>
              <a:rPr lang="el-GR" sz="2800" b="1" dirty="0">
                <a:solidFill>
                  <a:schemeClr val="tx2"/>
                </a:solidFill>
                <a:latin typeface="Arial" panose="020B0604020202020204" pitchFamily="34" charset="0"/>
                <a:cs typeface="Arial" panose="020B0604020202020204" pitchFamily="34" charset="0"/>
              </a:rPr>
              <a:t>[</a:t>
            </a:r>
            <a:r>
              <a:rPr lang="el-GR" sz="2800" b="1" dirty="0" err="1">
                <a:solidFill>
                  <a:schemeClr val="tx2"/>
                </a:solidFill>
                <a:latin typeface="Arial" panose="020B0604020202020204" pitchFamily="34" charset="0"/>
                <a:cs typeface="Arial" panose="020B0604020202020204" pitchFamily="34" charset="0"/>
              </a:rPr>
              <a:t>het</a:t>
            </a:r>
            <a:r>
              <a:rPr lang="el-GR" sz="2800" b="1" dirty="0">
                <a:solidFill>
                  <a:schemeClr val="tx2"/>
                </a:solidFill>
                <a:latin typeface="Arial" panose="020B0604020202020204" pitchFamily="34" charset="0"/>
                <a:cs typeface="Arial" panose="020B0604020202020204" pitchFamily="34" charset="0"/>
              </a:rPr>
              <a:t>] [</a:t>
            </a:r>
            <a:r>
              <a:rPr lang="el-GR" sz="2800" b="1" dirty="0" err="1">
                <a:solidFill>
                  <a:schemeClr val="tx2"/>
                </a:solidFill>
                <a:latin typeface="Arial" panose="020B0604020202020204" pitchFamily="34" charset="0"/>
                <a:cs typeface="Arial" panose="020B0604020202020204" pitchFamily="34" charset="0"/>
              </a:rPr>
              <a:t>pl</a:t>
            </a:r>
            <a:r>
              <a:rPr lang="el-GR" sz="2800" b="1" dirty="0">
                <a:solidFill>
                  <a:schemeClr val="tx2"/>
                </a:solidFill>
                <a:latin typeface="Arial" panose="020B0604020202020204" pitchFamily="34" charset="0"/>
                <a:cs typeface="Arial" panose="020B0604020202020204" pitchFamily="34" charset="0"/>
              </a:rPr>
              <a:t>] </a:t>
            </a:r>
            <a:r>
              <a:rPr lang="el-GR" sz="2800" dirty="0" err="1">
                <a:solidFill>
                  <a:schemeClr val="tx2"/>
                </a:solidFill>
                <a:latin typeface="Arial" panose="020B0604020202020204" pitchFamily="34" charset="0"/>
                <a:cs typeface="Arial" panose="020B0604020202020204" pitchFamily="34" charset="0"/>
              </a:rPr>
              <a:t>nemen</a:t>
            </a:r>
            <a:endParaRPr lang="el-GR" sz="2800" dirty="0">
              <a:solidFill>
                <a:schemeClr val="tx2"/>
              </a:solidFill>
              <a:latin typeface="Arial" panose="020B0604020202020204" pitchFamily="34" charset="0"/>
              <a:cs typeface="Arial" panose="020B0604020202020204" pitchFamily="34" charset="0"/>
            </a:endParaRPr>
          </a:p>
          <a:p>
            <a:pPr>
              <a:lnSpc>
                <a:spcPct val="150000"/>
              </a:lnSpc>
            </a:pPr>
            <a:endParaRPr lang="el-GR" sz="2800" dirty="0">
              <a:solidFill>
                <a:schemeClr val="tx2">
                  <a:lumMod val="95000"/>
                  <a:lumOff val="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160856973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Τίτλος 12"/>
          <p:cNvSpPr>
            <a:spLocks noGrp="1"/>
          </p:cNvSpPr>
          <p:nvPr>
            <p:ph type="title"/>
          </p:nvPr>
        </p:nvSpPr>
        <p:spPr>
          <a:xfrm>
            <a:off x="662940" y="76200"/>
            <a:ext cx="10721340" cy="975360"/>
          </a:xfrm>
        </p:spPr>
        <p:txBody>
          <a:bodyPr rtlCol="0">
            <a:normAutofit fontScale="90000"/>
          </a:bodyPr>
          <a:lstStyle/>
          <a:p>
            <a:pPr lvl="0" algn="ctr"/>
            <a:r>
              <a:rPr lang="el-GR" sz="4800" b="1" dirty="0">
                <a:solidFill>
                  <a:schemeClr val="tx2">
                    <a:lumMod val="95000"/>
                    <a:lumOff val="5000"/>
                  </a:schemeClr>
                </a:solidFill>
                <a:latin typeface="Arial" panose="020B0604020202020204" pitchFamily="34" charset="0"/>
                <a:cs typeface="Arial" panose="020B0604020202020204" pitchFamily="34" charset="0"/>
              </a:rPr>
              <a:t>Κατάλογος Στοιχείων (</a:t>
            </a:r>
            <a:r>
              <a:rPr lang="en-US" sz="4800" b="1" dirty="0">
                <a:solidFill>
                  <a:schemeClr val="tx2">
                    <a:lumMod val="95000"/>
                    <a:lumOff val="5000"/>
                  </a:schemeClr>
                </a:solidFill>
                <a:latin typeface="Arial" panose="020B0604020202020204" pitchFamily="34" charset="0"/>
                <a:cs typeface="Arial" panose="020B0604020202020204" pitchFamily="34" charset="0"/>
              </a:rPr>
              <a:t>Component</a:t>
            </a:r>
            <a:r>
              <a:rPr lang="el-GR" sz="4800" b="1" dirty="0">
                <a:solidFill>
                  <a:schemeClr val="tx2">
                    <a:lumMod val="95000"/>
                    <a:lumOff val="5000"/>
                  </a:schemeClr>
                </a:solidFill>
                <a:latin typeface="Arial" panose="020B0604020202020204" pitchFamily="34" charset="0"/>
                <a:cs typeface="Arial" panose="020B0604020202020204" pitchFamily="34" charset="0"/>
              </a:rPr>
              <a:t> </a:t>
            </a:r>
            <a:r>
              <a:rPr lang="en-US" sz="4800" b="1" dirty="0">
                <a:solidFill>
                  <a:schemeClr val="tx2">
                    <a:lumMod val="95000"/>
                    <a:lumOff val="5000"/>
                  </a:schemeClr>
                </a:solidFill>
                <a:latin typeface="Arial" panose="020B0604020202020204" pitchFamily="34" charset="0"/>
                <a:cs typeface="Arial" panose="020B0604020202020204" pitchFamily="34" charset="0"/>
              </a:rPr>
              <a:t>List)</a:t>
            </a:r>
            <a:endParaRPr lang="el-GR" sz="4800" dirty="0">
              <a:solidFill>
                <a:schemeClr val="tx2">
                  <a:lumMod val="95000"/>
                  <a:lumOff val="5000"/>
                </a:schemeClr>
              </a:solidFill>
              <a:latin typeface="Arial" panose="020B0604020202020204" pitchFamily="34" charset="0"/>
              <a:cs typeface="Arial" panose="020B0604020202020204" pitchFamily="34" charset="0"/>
            </a:endParaRPr>
          </a:p>
        </p:txBody>
      </p:sp>
      <p:sp>
        <p:nvSpPr>
          <p:cNvPr id="14" name="Σύμβολο κράτησης θέσης περιεχομένου 13"/>
          <p:cNvSpPr>
            <a:spLocks noGrp="1"/>
          </p:cNvSpPr>
          <p:nvPr>
            <p:ph idx="1"/>
          </p:nvPr>
        </p:nvSpPr>
        <p:spPr>
          <a:xfrm>
            <a:off x="1127760" y="1783080"/>
            <a:ext cx="9980682" cy="5074920"/>
          </a:xfrm>
        </p:spPr>
        <p:txBody>
          <a:bodyPr rtlCol="0">
            <a:normAutofit fontScale="77500" lnSpcReduction="20000"/>
          </a:bodyPr>
          <a:lstStyle/>
          <a:p>
            <a:pPr>
              <a:lnSpc>
                <a:spcPct val="150000"/>
              </a:lnSpc>
            </a:pPr>
            <a:r>
              <a:rPr lang="el-GR" sz="2800" dirty="0">
                <a:solidFill>
                  <a:schemeClr val="tx2"/>
                </a:solidFill>
                <a:latin typeface="Arial" panose="020B0604020202020204" pitchFamily="34" charset="0"/>
                <a:cs typeface="Arial" panose="020B0604020202020204" pitchFamily="34" charset="0"/>
              </a:rPr>
              <a:t>Η </a:t>
            </a:r>
            <a:r>
              <a:rPr lang="el-GR" sz="2800" b="1" dirty="0">
                <a:solidFill>
                  <a:schemeClr val="tx2"/>
                </a:solidFill>
                <a:latin typeface="Arial" panose="020B0604020202020204" pitchFamily="34" charset="0"/>
                <a:cs typeface="Arial" panose="020B0604020202020204" pitchFamily="34" charset="0"/>
              </a:rPr>
              <a:t>παραμετροποίηση</a:t>
            </a:r>
            <a:r>
              <a:rPr lang="el-GR" sz="2800" dirty="0">
                <a:solidFill>
                  <a:schemeClr val="tx2"/>
                </a:solidFill>
                <a:latin typeface="Arial" panose="020B0604020202020204" pitchFamily="34" charset="0"/>
                <a:cs typeface="Arial" panose="020B0604020202020204" pitchFamily="34" charset="0"/>
              </a:rPr>
              <a:t> συμβάλλει στη </a:t>
            </a:r>
            <a:r>
              <a:rPr lang="el-GR" sz="2800" b="1" dirty="0">
                <a:solidFill>
                  <a:schemeClr val="tx2"/>
                </a:solidFill>
                <a:latin typeface="Arial" panose="020B0604020202020204" pitchFamily="34" charset="0"/>
                <a:cs typeface="Arial" panose="020B0604020202020204" pitchFamily="34" charset="0"/>
              </a:rPr>
              <a:t>μείωση του αριθμού των Κλάσεων Ισοδυναμίας </a:t>
            </a:r>
            <a:r>
              <a:rPr lang="el-GR" sz="2800" dirty="0">
                <a:solidFill>
                  <a:schemeClr val="tx2"/>
                </a:solidFill>
                <a:latin typeface="Arial" panose="020B0604020202020204" pitchFamily="34" charset="0"/>
                <a:cs typeface="Arial" panose="020B0604020202020204" pitchFamily="34" charset="0"/>
              </a:rPr>
              <a:t>και στην </a:t>
            </a:r>
            <a:r>
              <a:rPr lang="el-GR" sz="2800" b="1" dirty="0">
                <a:solidFill>
                  <a:schemeClr val="tx2"/>
                </a:solidFill>
                <a:latin typeface="Arial" panose="020B0604020202020204" pitchFamily="34" charset="0"/>
                <a:cs typeface="Arial" panose="020B0604020202020204" pitchFamily="34" charset="0"/>
              </a:rPr>
              <a:t>αύξηση του αριθμού των μελών σε κάθε Κλάση Ισοδυναμίας</a:t>
            </a:r>
          </a:p>
          <a:p>
            <a:pPr>
              <a:lnSpc>
                <a:spcPct val="150000"/>
              </a:lnSpc>
            </a:pPr>
            <a:r>
              <a:rPr lang="el-GR" sz="2800" dirty="0">
                <a:solidFill>
                  <a:schemeClr val="tx2"/>
                </a:solidFill>
                <a:latin typeface="Arial" panose="020B0604020202020204" pitchFamily="34" charset="0"/>
                <a:cs typeface="Arial" panose="020B0604020202020204" pitchFamily="34" charset="0"/>
              </a:rPr>
              <a:t>Ο αριθμός των ΠΛΕ που πρέπει να αντιμετωπιστούν </a:t>
            </a:r>
            <a:r>
              <a:rPr lang="el-GR" sz="2800" b="1" dirty="0">
                <a:solidFill>
                  <a:schemeClr val="tx2"/>
                </a:solidFill>
                <a:latin typeface="Arial" panose="020B0604020202020204" pitchFamily="34" charset="0"/>
                <a:cs typeface="Arial" panose="020B0604020202020204" pitchFamily="34" charset="0"/>
              </a:rPr>
              <a:t>χειρωνακτικά</a:t>
            </a:r>
            <a:r>
              <a:rPr lang="el-GR" sz="2800" dirty="0">
                <a:solidFill>
                  <a:schemeClr val="tx2"/>
                </a:solidFill>
                <a:latin typeface="Arial" panose="020B0604020202020204" pitchFamily="34" charset="0"/>
                <a:cs typeface="Arial" panose="020B0604020202020204" pitchFamily="34" charset="0"/>
              </a:rPr>
              <a:t> μειώνεται</a:t>
            </a:r>
          </a:p>
          <a:p>
            <a:pPr>
              <a:lnSpc>
                <a:spcPct val="150000"/>
              </a:lnSpc>
            </a:pPr>
            <a:r>
              <a:rPr lang="el-GR" sz="2800" dirty="0">
                <a:solidFill>
                  <a:schemeClr val="tx2"/>
                </a:solidFill>
                <a:latin typeface="Arial" panose="020B0604020202020204" pitchFamily="34" charset="0"/>
                <a:cs typeface="Arial" panose="020B0604020202020204" pitchFamily="34" charset="0"/>
              </a:rPr>
              <a:t>Αυτό σημαίνει ότι έχει δημιουργηθεί ένα περιβάλλον στο οποίο ο χρήστης μπορεί να «ζητήσει» ένα </a:t>
            </a:r>
            <a:r>
              <a:rPr lang="el-GR" sz="2800" dirty="0" err="1">
                <a:solidFill>
                  <a:schemeClr val="tx2"/>
                </a:solidFill>
                <a:latin typeface="Arial" panose="020B0604020202020204" pitchFamily="34" charset="0"/>
                <a:cs typeface="Arial" panose="020B0604020202020204" pitchFamily="34" charset="0"/>
              </a:rPr>
              <a:t>Pattern</a:t>
            </a:r>
            <a:r>
              <a:rPr lang="el-GR" sz="2800" dirty="0">
                <a:solidFill>
                  <a:schemeClr val="tx2"/>
                </a:solidFill>
                <a:latin typeface="Arial" panose="020B0604020202020204" pitchFamily="34" charset="0"/>
                <a:cs typeface="Arial" panose="020B0604020202020204" pitchFamily="34" charset="0"/>
              </a:rPr>
              <a:t> και το σύστημα να του το εμφανίσει. Εκεί συμπληρώνει το ρήμα και το αντικείμενο και αν υπάρχουν επιπλέον  παράμετροι, εμφανίζονται με ένα «</a:t>
            </a:r>
            <a:r>
              <a:rPr lang="el-GR" sz="2800" dirty="0" err="1">
                <a:solidFill>
                  <a:schemeClr val="tx2"/>
                </a:solidFill>
                <a:latin typeface="Arial" panose="020B0604020202020204" pitchFamily="34" charset="0"/>
                <a:cs typeface="Arial" panose="020B0604020202020204" pitchFamily="34" charset="0"/>
              </a:rPr>
              <a:t>dropdown</a:t>
            </a:r>
            <a:r>
              <a:rPr lang="el-GR" sz="2800" dirty="0">
                <a:solidFill>
                  <a:schemeClr val="tx2"/>
                </a:solidFill>
                <a:latin typeface="Arial" panose="020B0604020202020204" pitchFamily="34" charset="0"/>
                <a:cs typeface="Arial" panose="020B0604020202020204" pitchFamily="34" charset="0"/>
              </a:rPr>
              <a:t>» μενού</a:t>
            </a:r>
          </a:p>
        </p:txBody>
      </p:sp>
    </p:spTree>
    <p:extLst>
      <p:ext uri="{BB962C8B-B14F-4D97-AF65-F5344CB8AC3E}">
        <p14:creationId xmlns:p14="http://schemas.microsoft.com/office/powerpoint/2010/main" xmlns="" val="71091952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Τίτλος 12"/>
          <p:cNvSpPr>
            <a:spLocks noGrp="1"/>
          </p:cNvSpPr>
          <p:nvPr>
            <p:ph type="title"/>
          </p:nvPr>
        </p:nvSpPr>
        <p:spPr>
          <a:xfrm>
            <a:off x="662940" y="76200"/>
            <a:ext cx="10721340" cy="975360"/>
          </a:xfrm>
        </p:spPr>
        <p:txBody>
          <a:bodyPr rtlCol="0">
            <a:normAutofit fontScale="90000"/>
          </a:bodyPr>
          <a:lstStyle/>
          <a:p>
            <a:pPr lvl="0" algn="ctr"/>
            <a:r>
              <a:rPr lang="el-GR" sz="4800" b="1" dirty="0">
                <a:solidFill>
                  <a:schemeClr val="tx2">
                    <a:lumMod val="95000"/>
                    <a:lumOff val="5000"/>
                  </a:schemeClr>
                </a:solidFill>
                <a:latin typeface="Arial" panose="020B0604020202020204" pitchFamily="34" charset="0"/>
                <a:cs typeface="Arial" panose="020B0604020202020204" pitchFamily="34" charset="0"/>
              </a:rPr>
              <a:t>Κατάλογος Στοιχείων (</a:t>
            </a:r>
            <a:r>
              <a:rPr lang="en-US" sz="4800" b="1" dirty="0">
                <a:solidFill>
                  <a:schemeClr val="tx2">
                    <a:lumMod val="95000"/>
                    <a:lumOff val="5000"/>
                  </a:schemeClr>
                </a:solidFill>
                <a:latin typeface="Arial" panose="020B0604020202020204" pitchFamily="34" charset="0"/>
                <a:cs typeface="Arial" panose="020B0604020202020204" pitchFamily="34" charset="0"/>
              </a:rPr>
              <a:t>Component</a:t>
            </a:r>
            <a:r>
              <a:rPr lang="el-GR" sz="4800" b="1" dirty="0">
                <a:solidFill>
                  <a:schemeClr val="tx2">
                    <a:lumMod val="95000"/>
                    <a:lumOff val="5000"/>
                  </a:schemeClr>
                </a:solidFill>
                <a:latin typeface="Arial" panose="020B0604020202020204" pitchFamily="34" charset="0"/>
                <a:cs typeface="Arial" panose="020B0604020202020204" pitchFamily="34" charset="0"/>
              </a:rPr>
              <a:t> </a:t>
            </a:r>
            <a:r>
              <a:rPr lang="en-US" sz="4800" b="1" dirty="0">
                <a:solidFill>
                  <a:schemeClr val="tx2">
                    <a:lumMod val="95000"/>
                    <a:lumOff val="5000"/>
                  </a:schemeClr>
                </a:solidFill>
                <a:latin typeface="Arial" panose="020B0604020202020204" pitchFamily="34" charset="0"/>
                <a:cs typeface="Arial" panose="020B0604020202020204" pitchFamily="34" charset="0"/>
              </a:rPr>
              <a:t>List)</a:t>
            </a:r>
            <a:endParaRPr lang="el-GR" sz="4800" dirty="0">
              <a:solidFill>
                <a:schemeClr val="tx2">
                  <a:lumMod val="95000"/>
                  <a:lumOff val="5000"/>
                </a:schemeClr>
              </a:solidFill>
              <a:latin typeface="Arial" panose="020B0604020202020204" pitchFamily="34" charset="0"/>
              <a:cs typeface="Arial" panose="020B0604020202020204" pitchFamily="34" charset="0"/>
            </a:endParaRPr>
          </a:p>
        </p:txBody>
      </p:sp>
      <p:sp>
        <p:nvSpPr>
          <p:cNvPr id="14" name="Σύμβολο κράτησης θέσης περιεχομένου 13"/>
          <p:cNvSpPr>
            <a:spLocks noGrp="1"/>
          </p:cNvSpPr>
          <p:nvPr>
            <p:ph idx="1"/>
          </p:nvPr>
        </p:nvSpPr>
        <p:spPr>
          <a:xfrm>
            <a:off x="1127760" y="1783080"/>
            <a:ext cx="9980682" cy="5074920"/>
          </a:xfrm>
        </p:spPr>
        <p:txBody>
          <a:bodyPr rtlCol="0">
            <a:normAutofit/>
          </a:bodyPr>
          <a:lstStyle/>
          <a:p>
            <a:pPr>
              <a:lnSpc>
                <a:spcPct val="150000"/>
              </a:lnSpc>
            </a:pPr>
            <a:r>
              <a:rPr lang="el-GR" sz="2800" dirty="0">
                <a:solidFill>
                  <a:schemeClr val="tx2">
                    <a:lumMod val="95000"/>
                    <a:lumOff val="5000"/>
                  </a:schemeClr>
                </a:solidFill>
                <a:latin typeface="Arial" panose="020B0604020202020204" pitchFamily="34" charset="0"/>
                <a:cs typeface="Arial" panose="020B0604020202020204" pitchFamily="34" charset="0"/>
              </a:rPr>
              <a:t> Η επιτυχία της μεθόδου εξαρτάται από:</a:t>
            </a:r>
          </a:p>
          <a:p>
            <a:pPr>
              <a:lnSpc>
                <a:spcPct val="150000"/>
              </a:lnSpc>
              <a:buFont typeface="Wingdings" panose="05000000000000000000" pitchFamily="2" charset="2"/>
              <a:buChar char="Ø"/>
            </a:pPr>
            <a:r>
              <a:rPr lang="el-GR" sz="2800" dirty="0">
                <a:solidFill>
                  <a:schemeClr val="tx2">
                    <a:lumMod val="95000"/>
                    <a:lumOff val="5000"/>
                  </a:schemeClr>
                </a:solidFill>
                <a:latin typeface="Arial" panose="020B0604020202020204" pitchFamily="34" charset="0"/>
                <a:cs typeface="Arial" panose="020B0604020202020204" pitchFamily="34" charset="0"/>
              </a:rPr>
              <a:t> πόσες διαφορετικές Κλάσεις Ισοδυναμίας διακρίνονται (όσο λιγότερες τόσο καλύτερα) και</a:t>
            </a:r>
          </a:p>
          <a:p>
            <a:pPr>
              <a:lnSpc>
                <a:spcPct val="150000"/>
              </a:lnSpc>
              <a:buFont typeface="Wingdings" panose="05000000000000000000" pitchFamily="2" charset="2"/>
              <a:buChar char="Ø"/>
            </a:pPr>
            <a:r>
              <a:rPr lang="el-GR" sz="2800" dirty="0">
                <a:solidFill>
                  <a:schemeClr val="tx2">
                    <a:lumMod val="95000"/>
                    <a:lumOff val="5000"/>
                  </a:schemeClr>
                </a:solidFill>
                <a:latin typeface="Arial" panose="020B0604020202020204" pitchFamily="34" charset="0"/>
                <a:cs typeface="Arial" panose="020B0604020202020204" pitchFamily="34" charset="0"/>
              </a:rPr>
              <a:t> πόσες περιπτώσεις περιέχει κάθε Κλάση Ισοδυναμίας (όσο περισσότερες τόσο καλύτερα)</a:t>
            </a:r>
          </a:p>
        </p:txBody>
      </p:sp>
    </p:spTree>
    <p:extLst>
      <p:ext uri="{BB962C8B-B14F-4D97-AF65-F5344CB8AC3E}">
        <p14:creationId xmlns:p14="http://schemas.microsoft.com/office/powerpoint/2010/main" xmlns="" val="103551675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Τίτλος 12"/>
          <p:cNvSpPr>
            <a:spLocks noGrp="1"/>
          </p:cNvSpPr>
          <p:nvPr>
            <p:ph type="title"/>
          </p:nvPr>
        </p:nvSpPr>
        <p:spPr/>
        <p:txBody>
          <a:bodyPr rtlCol="0">
            <a:normAutofit/>
          </a:bodyPr>
          <a:lstStyle/>
          <a:p>
            <a:pPr lvl="0" algn="ctr"/>
            <a:r>
              <a:rPr lang="el-GR" sz="4800" b="1" dirty="0">
                <a:solidFill>
                  <a:schemeClr val="tx2">
                    <a:lumMod val="95000"/>
                    <a:lumOff val="5000"/>
                  </a:schemeClr>
                </a:solidFill>
              </a:rPr>
              <a:t>Πολυλεκτικές Εκφράσεις (ΠΛΕ)</a:t>
            </a:r>
            <a:endParaRPr lang="el-GR" sz="4800" dirty="0">
              <a:solidFill>
                <a:schemeClr val="tx2">
                  <a:lumMod val="95000"/>
                  <a:lumOff val="5000"/>
                </a:schemeClr>
              </a:solidFill>
            </a:endParaRPr>
          </a:p>
        </p:txBody>
      </p:sp>
      <p:sp>
        <p:nvSpPr>
          <p:cNvPr id="14" name="Σύμβολο κράτησης θέσης περιεχομένου 13"/>
          <p:cNvSpPr>
            <a:spLocks noGrp="1"/>
          </p:cNvSpPr>
          <p:nvPr>
            <p:ph idx="1"/>
          </p:nvPr>
        </p:nvSpPr>
        <p:spPr>
          <a:xfrm>
            <a:off x="1104900" y="1948070"/>
            <a:ext cx="9982200" cy="3949147"/>
          </a:xfrm>
        </p:spPr>
        <p:txBody>
          <a:bodyPr rtlCol="0">
            <a:normAutofit fontScale="92500" lnSpcReduction="20000"/>
          </a:bodyPr>
          <a:lstStyle/>
          <a:p>
            <a:pPr>
              <a:lnSpc>
                <a:spcPct val="150000"/>
              </a:lnSpc>
            </a:pPr>
            <a:r>
              <a:rPr lang="el-GR" sz="3600" dirty="0">
                <a:solidFill>
                  <a:schemeClr val="tx2">
                    <a:lumMod val="95000"/>
                    <a:lumOff val="5000"/>
                  </a:schemeClr>
                </a:solidFill>
                <a:latin typeface="Arial" panose="020B0604020202020204" pitchFamily="34" charset="0"/>
                <a:cs typeface="Arial" panose="020B0604020202020204" pitchFamily="34" charset="0"/>
              </a:rPr>
              <a:t>Αυτοτελείς γλωσσικές μονάδες</a:t>
            </a:r>
          </a:p>
          <a:p>
            <a:pPr>
              <a:lnSpc>
                <a:spcPct val="150000"/>
              </a:lnSpc>
            </a:pPr>
            <a:r>
              <a:rPr lang="el-GR" sz="3600" dirty="0">
                <a:solidFill>
                  <a:schemeClr val="tx2">
                    <a:lumMod val="95000"/>
                    <a:lumOff val="5000"/>
                  </a:schemeClr>
                </a:solidFill>
                <a:latin typeface="Arial" panose="020B0604020202020204" pitchFamily="34" charset="0"/>
                <a:cs typeface="Arial" panose="020B0604020202020204" pitchFamily="34" charset="0"/>
              </a:rPr>
              <a:t>Σύνολο λέξεων προκαθορισμένων σε επίπεδο λήμματος, μορφολογίας και συντακτικής δομής</a:t>
            </a:r>
          </a:p>
          <a:p>
            <a:pPr>
              <a:lnSpc>
                <a:spcPct val="150000"/>
              </a:lnSpc>
            </a:pPr>
            <a:r>
              <a:rPr lang="el-GR" sz="3600" dirty="0">
                <a:solidFill>
                  <a:schemeClr val="tx2">
                    <a:lumMod val="95000"/>
                    <a:lumOff val="5000"/>
                  </a:schemeClr>
                </a:solidFill>
                <a:latin typeface="Arial" panose="020B0604020202020204" pitchFamily="34" charset="0"/>
                <a:cs typeface="Arial" panose="020B0604020202020204" pitchFamily="34" charset="0"/>
              </a:rPr>
              <a:t>Η σημασία τους δεν προκύπτει από τη σύνθεση των σημασιών των επιμέρους λέξεων</a:t>
            </a:r>
            <a:endParaRPr lang="el-GR" dirty="0">
              <a:solidFill>
                <a:schemeClr val="tx2">
                  <a:lumMod val="95000"/>
                  <a:lumOff val="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165425530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Τίτλος 12"/>
          <p:cNvSpPr>
            <a:spLocks noGrp="1"/>
          </p:cNvSpPr>
          <p:nvPr>
            <p:ph type="title"/>
          </p:nvPr>
        </p:nvSpPr>
        <p:spPr>
          <a:xfrm>
            <a:off x="662940" y="76200"/>
            <a:ext cx="10721340" cy="975360"/>
          </a:xfrm>
        </p:spPr>
        <p:txBody>
          <a:bodyPr rtlCol="0">
            <a:normAutofit fontScale="90000"/>
          </a:bodyPr>
          <a:lstStyle/>
          <a:p>
            <a:pPr lvl="0" algn="ctr"/>
            <a:r>
              <a:rPr lang="el-GR" sz="4800" b="1" dirty="0">
                <a:solidFill>
                  <a:schemeClr val="tx2">
                    <a:lumMod val="95000"/>
                    <a:lumOff val="5000"/>
                  </a:schemeClr>
                </a:solidFill>
                <a:latin typeface="Arial" panose="020B0604020202020204" pitchFamily="34" charset="0"/>
                <a:cs typeface="Arial" panose="020B0604020202020204" pitchFamily="34" charset="0"/>
              </a:rPr>
              <a:t>Κατάλογος Στοιχείων (</a:t>
            </a:r>
            <a:r>
              <a:rPr lang="en-US" sz="4800" b="1" dirty="0">
                <a:solidFill>
                  <a:schemeClr val="tx2">
                    <a:lumMod val="95000"/>
                    <a:lumOff val="5000"/>
                  </a:schemeClr>
                </a:solidFill>
                <a:latin typeface="Arial" panose="020B0604020202020204" pitchFamily="34" charset="0"/>
                <a:cs typeface="Arial" panose="020B0604020202020204" pitchFamily="34" charset="0"/>
              </a:rPr>
              <a:t>Component</a:t>
            </a:r>
            <a:r>
              <a:rPr lang="el-GR" sz="4800" b="1" dirty="0">
                <a:solidFill>
                  <a:schemeClr val="tx2">
                    <a:lumMod val="95000"/>
                    <a:lumOff val="5000"/>
                  </a:schemeClr>
                </a:solidFill>
                <a:latin typeface="Arial" panose="020B0604020202020204" pitchFamily="34" charset="0"/>
                <a:cs typeface="Arial" panose="020B0604020202020204" pitchFamily="34" charset="0"/>
              </a:rPr>
              <a:t> </a:t>
            </a:r>
            <a:r>
              <a:rPr lang="en-US" sz="4800" b="1" dirty="0">
                <a:solidFill>
                  <a:schemeClr val="tx2">
                    <a:lumMod val="95000"/>
                    <a:lumOff val="5000"/>
                  </a:schemeClr>
                </a:solidFill>
                <a:latin typeface="Arial" panose="020B0604020202020204" pitchFamily="34" charset="0"/>
                <a:cs typeface="Arial" panose="020B0604020202020204" pitchFamily="34" charset="0"/>
              </a:rPr>
              <a:t>List)</a:t>
            </a:r>
            <a:endParaRPr lang="el-GR" sz="4800" dirty="0">
              <a:solidFill>
                <a:schemeClr val="tx2">
                  <a:lumMod val="95000"/>
                  <a:lumOff val="5000"/>
                </a:schemeClr>
              </a:solidFill>
              <a:latin typeface="Arial" panose="020B0604020202020204" pitchFamily="34" charset="0"/>
              <a:cs typeface="Arial" panose="020B0604020202020204" pitchFamily="34" charset="0"/>
            </a:endParaRPr>
          </a:p>
        </p:txBody>
      </p:sp>
      <p:sp>
        <p:nvSpPr>
          <p:cNvPr id="14" name="Σύμβολο κράτησης θέσης περιεχομένου 13"/>
          <p:cNvSpPr>
            <a:spLocks noGrp="1"/>
          </p:cNvSpPr>
          <p:nvPr>
            <p:ph idx="1"/>
          </p:nvPr>
        </p:nvSpPr>
        <p:spPr>
          <a:xfrm>
            <a:off x="1127760" y="5029200"/>
            <a:ext cx="9980682" cy="1828800"/>
          </a:xfrm>
        </p:spPr>
        <p:txBody>
          <a:bodyPr rtlCol="0">
            <a:normAutofit fontScale="92500" lnSpcReduction="10000"/>
          </a:bodyPr>
          <a:lstStyle/>
          <a:p>
            <a:pPr>
              <a:lnSpc>
                <a:spcPct val="150000"/>
              </a:lnSpc>
            </a:pPr>
            <a:r>
              <a:rPr lang="el-GR" sz="2800" b="1" u="sng" dirty="0">
                <a:solidFill>
                  <a:schemeClr val="tx2">
                    <a:lumMod val="95000"/>
                    <a:lumOff val="5000"/>
                  </a:schemeClr>
                </a:solidFill>
                <a:latin typeface="Arial" panose="020B0604020202020204" pitchFamily="34" charset="0"/>
                <a:cs typeface="Arial" panose="020B0604020202020204" pitchFamily="34" charset="0"/>
              </a:rPr>
              <a:t>Συμπέρασμα</a:t>
            </a:r>
            <a:r>
              <a:rPr lang="el-GR" sz="2800" b="1" dirty="0">
                <a:solidFill>
                  <a:schemeClr val="tx2">
                    <a:lumMod val="95000"/>
                    <a:lumOff val="5000"/>
                  </a:schemeClr>
                </a:solidFill>
                <a:latin typeface="Arial" panose="020B0604020202020204" pitchFamily="34" charset="0"/>
                <a:cs typeface="Arial" panose="020B0604020202020204" pitchFamily="34" charset="0"/>
              </a:rPr>
              <a:t>: η εισαγωγή παραμέτρων </a:t>
            </a:r>
            <a:r>
              <a:rPr lang="el-GR" sz="2800" dirty="0">
                <a:solidFill>
                  <a:schemeClr val="tx2">
                    <a:lumMod val="95000"/>
                    <a:lumOff val="5000"/>
                  </a:schemeClr>
                </a:solidFill>
                <a:latin typeface="Arial" panose="020B0604020202020204" pitchFamily="34" charset="0"/>
                <a:cs typeface="Arial" panose="020B0604020202020204" pitchFamily="34" charset="0"/>
              </a:rPr>
              <a:t>στη Μέθοδο Κλάσεων Ισοδυναμίας </a:t>
            </a:r>
            <a:r>
              <a:rPr lang="el-GR" sz="2800" b="1" dirty="0">
                <a:solidFill>
                  <a:schemeClr val="tx2">
                    <a:lumMod val="95000"/>
                    <a:lumOff val="5000"/>
                  </a:schemeClr>
                </a:solidFill>
                <a:latin typeface="Arial" panose="020B0604020202020204" pitchFamily="34" charset="0"/>
                <a:cs typeface="Arial" panose="020B0604020202020204" pitchFamily="34" charset="0"/>
              </a:rPr>
              <a:t>μειώνει τον αριθμό των Κλάσεων Ισοδυναμίας κατά σχεδόν 90%.</a:t>
            </a:r>
          </a:p>
          <a:p>
            <a:pPr>
              <a:lnSpc>
                <a:spcPct val="150000"/>
              </a:lnSpc>
            </a:pPr>
            <a:endParaRPr lang="el-GR" sz="2800" dirty="0">
              <a:solidFill>
                <a:schemeClr val="tx2">
                  <a:lumMod val="95000"/>
                  <a:lumOff val="5000"/>
                </a:schemeClr>
              </a:solidFill>
              <a:latin typeface="Arial" panose="020B0604020202020204" pitchFamily="34" charset="0"/>
              <a:cs typeface="Arial" panose="020B0604020202020204" pitchFamily="34" charset="0"/>
            </a:endParaRPr>
          </a:p>
          <a:p>
            <a:pPr>
              <a:lnSpc>
                <a:spcPct val="150000"/>
              </a:lnSpc>
            </a:pPr>
            <a:endParaRPr lang="el-GR" sz="2800" dirty="0">
              <a:solidFill>
                <a:schemeClr val="tx2">
                  <a:lumMod val="95000"/>
                  <a:lumOff val="5000"/>
                </a:schemeClr>
              </a:solidFill>
              <a:latin typeface="Arial" panose="020B0604020202020204" pitchFamily="34" charset="0"/>
              <a:cs typeface="Arial" panose="020B0604020202020204" pitchFamily="34" charset="0"/>
            </a:endParaRPr>
          </a:p>
        </p:txBody>
      </p:sp>
      <p:pic>
        <p:nvPicPr>
          <p:cNvPr id="8" name="Εικόνα 7">
            <a:extLst>
              <a:ext uri="{FF2B5EF4-FFF2-40B4-BE49-F238E27FC236}">
                <a16:creationId xmlns:a16="http://schemas.microsoft.com/office/drawing/2014/main" xmlns="" id="{EA2AF1E1-995C-41BE-B4B5-D416A1B9AA36}"/>
              </a:ext>
            </a:extLst>
          </p:cNvPr>
          <p:cNvPicPr/>
          <p:nvPr/>
        </p:nvPicPr>
        <p:blipFill>
          <a:blip r:embed="rId3" cstate="print">
            <a:extLst>
              <a:ext uri="{28A0092B-C50C-407E-A947-70E740481C1C}">
                <a14:useLocalDpi xmlns:a14="http://schemas.microsoft.com/office/drawing/2010/main" xmlns="" val="0"/>
              </a:ext>
            </a:extLst>
          </a:blip>
          <a:stretch>
            <a:fillRect/>
          </a:stretch>
        </p:blipFill>
        <p:spPr>
          <a:xfrm>
            <a:off x="4617720" y="1394460"/>
            <a:ext cx="6766560" cy="3634740"/>
          </a:xfrm>
          <a:prstGeom prst="rect">
            <a:avLst/>
          </a:prstGeom>
        </p:spPr>
      </p:pic>
    </p:spTree>
    <p:extLst>
      <p:ext uri="{BB962C8B-B14F-4D97-AF65-F5344CB8AC3E}">
        <p14:creationId xmlns:p14="http://schemas.microsoft.com/office/powerpoint/2010/main" xmlns="" val="203909859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Τίτλος 12"/>
          <p:cNvSpPr>
            <a:spLocks noGrp="1"/>
          </p:cNvSpPr>
          <p:nvPr>
            <p:ph type="title"/>
          </p:nvPr>
        </p:nvSpPr>
        <p:spPr>
          <a:xfrm>
            <a:off x="662940" y="76200"/>
            <a:ext cx="10721340" cy="975360"/>
          </a:xfrm>
        </p:spPr>
        <p:txBody>
          <a:bodyPr rtlCol="0">
            <a:normAutofit/>
          </a:bodyPr>
          <a:lstStyle/>
          <a:p>
            <a:pPr lvl="0" algn="ctr"/>
            <a:r>
              <a:rPr lang="el-GR" sz="4800" b="1" dirty="0">
                <a:solidFill>
                  <a:schemeClr val="tx2">
                    <a:lumMod val="95000"/>
                    <a:lumOff val="5000"/>
                  </a:schemeClr>
                </a:solidFill>
                <a:latin typeface="Arial" panose="020B0604020202020204" pitchFamily="34" charset="0"/>
                <a:cs typeface="Arial" panose="020B0604020202020204" pitchFamily="34" charset="0"/>
              </a:rPr>
              <a:t>ΔΕΔΟΜΕΝΑ</a:t>
            </a:r>
            <a:endParaRPr lang="el-GR" sz="4800" dirty="0">
              <a:solidFill>
                <a:schemeClr val="tx2">
                  <a:lumMod val="95000"/>
                  <a:lumOff val="5000"/>
                </a:schemeClr>
              </a:solidFill>
              <a:latin typeface="Arial" panose="020B0604020202020204" pitchFamily="34" charset="0"/>
              <a:cs typeface="Arial" panose="020B0604020202020204" pitchFamily="34" charset="0"/>
            </a:endParaRPr>
          </a:p>
        </p:txBody>
      </p:sp>
      <p:sp>
        <p:nvSpPr>
          <p:cNvPr id="14" name="Σύμβολο κράτησης θέσης περιεχομένου 13"/>
          <p:cNvSpPr>
            <a:spLocks noGrp="1"/>
          </p:cNvSpPr>
          <p:nvPr>
            <p:ph idx="1"/>
          </p:nvPr>
        </p:nvSpPr>
        <p:spPr>
          <a:xfrm>
            <a:off x="1127760" y="1783080"/>
            <a:ext cx="9980682" cy="5074920"/>
          </a:xfrm>
        </p:spPr>
        <p:txBody>
          <a:bodyPr rtlCol="0">
            <a:normAutofit lnSpcReduction="10000"/>
          </a:bodyPr>
          <a:lstStyle/>
          <a:p>
            <a:pPr>
              <a:lnSpc>
                <a:spcPct val="150000"/>
              </a:lnSpc>
            </a:pPr>
            <a:r>
              <a:rPr lang="el-GR" sz="2800" dirty="0">
                <a:solidFill>
                  <a:schemeClr val="tx2">
                    <a:lumMod val="95000"/>
                    <a:lumOff val="5000"/>
                  </a:schemeClr>
                </a:solidFill>
                <a:latin typeface="Arial" panose="020B0604020202020204" pitchFamily="34" charset="0"/>
                <a:cs typeface="Arial" panose="020B0604020202020204" pitchFamily="34" charset="0"/>
              </a:rPr>
              <a:t> Η επιλογή των λημμάτων και των ιδιοτήτων τους είναι βασισμένη σε </a:t>
            </a:r>
            <a:r>
              <a:rPr lang="el-GR" sz="2800" b="1" dirty="0">
                <a:solidFill>
                  <a:schemeClr val="tx2">
                    <a:lumMod val="95000"/>
                    <a:lumOff val="5000"/>
                  </a:schemeClr>
                </a:solidFill>
                <a:latin typeface="Arial" panose="020B0604020202020204" pitchFamily="34" charset="0"/>
                <a:cs typeface="Arial" panose="020B0604020202020204" pitchFamily="34" charset="0"/>
              </a:rPr>
              <a:t>σώματα κειμένων</a:t>
            </a:r>
          </a:p>
          <a:p>
            <a:pPr>
              <a:lnSpc>
                <a:spcPct val="150000"/>
              </a:lnSpc>
            </a:pPr>
            <a:r>
              <a:rPr lang="el-GR" sz="2800" dirty="0">
                <a:solidFill>
                  <a:schemeClr val="tx2">
                    <a:lumMod val="95000"/>
                    <a:lumOff val="5000"/>
                  </a:schemeClr>
                </a:solidFill>
                <a:latin typeface="Arial" panose="020B0604020202020204" pitchFamily="34" charset="0"/>
                <a:cs typeface="Arial" panose="020B0604020202020204" pitchFamily="34" charset="0"/>
              </a:rPr>
              <a:t>Η χρήση των σωμάτων κειμένων είναι </a:t>
            </a:r>
            <a:r>
              <a:rPr lang="el-GR" sz="2800" b="1" dirty="0">
                <a:solidFill>
                  <a:schemeClr val="tx2">
                    <a:lumMod val="95000"/>
                    <a:lumOff val="5000"/>
                  </a:schemeClr>
                </a:solidFill>
                <a:latin typeface="Arial" panose="020B0604020202020204" pitchFamily="34" charset="0"/>
                <a:cs typeface="Arial" panose="020B0604020202020204" pitchFamily="34" charset="0"/>
              </a:rPr>
              <a:t>ΑΠΑΡΑΙΤΗΤΗ</a:t>
            </a:r>
            <a:r>
              <a:rPr lang="el-GR" sz="2800" dirty="0">
                <a:solidFill>
                  <a:schemeClr val="tx2">
                    <a:lumMod val="95000"/>
                    <a:lumOff val="5000"/>
                  </a:schemeClr>
                </a:solidFill>
                <a:latin typeface="Arial" panose="020B0604020202020204" pitchFamily="34" charset="0"/>
                <a:cs typeface="Arial" panose="020B0604020202020204" pitchFamily="34" charset="0"/>
              </a:rPr>
              <a:t>, γιατί θέλουμε:</a:t>
            </a:r>
          </a:p>
          <a:p>
            <a:pPr>
              <a:lnSpc>
                <a:spcPct val="150000"/>
              </a:lnSpc>
              <a:buFont typeface="Wingdings" panose="05000000000000000000" pitchFamily="2" charset="2"/>
              <a:buChar char="Ø"/>
            </a:pPr>
            <a:r>
              <a:rPr lang="el-GR" sz="2800" dirty="0">
                <a:solidFill>
                  <a:schemeClr val="tx2">
                    <a:lumMod val="95000"/>
                    <a:lumOff val="5000"/>
                  </a:schemeClr>
                </a:solidFill>
                <a:latin typeface="Arial" panose="020B0604020202020204" pitchFamily="34" charset="0"/>
                <a:cs typeface="Arial" panose="020B0604020202020204" pitchFamily="34" charset="0"/>
              </a:rPr>
              <a:t> Το λεξικό μας να αντικατοπτρίζει την πραγματική χρήση της γλώσσας</a:t>
            </a:r>
          </a:p>
          <a:p>
            <a:pPr>
              <a:lnSpc>
                <a:spcPct val="150000"/>
              </a:lnSpc>
              <a:buFont typeface="Wingdings" panose="05000000000000000000" pitchFamily="2" charset="2"/>
              <a:buChar char="Ø"/>
            </a:pPr>
            <a:r>
              <a:rPr lang="el-GR" sz="2800" dirty="0">
                <a:solidFill>
                  <a:schemeClr val="tx2">
                    <a:lumMod val="95000"/>
                    <a:lumOff val="5000"/>
                  </a:schemeClr>
                </a:solidFill>
                <a:latin typeface="Arial" panose="020B0604020202020204" pitchFamily="34" charset="0"/>
                <a:cs typeface="Arial" panose="020B0604020202020204" pitchFamily="34" charset="0"/>
              </a:rPr>
              <a:t> Να μην περιοριστούμε στη φαντασία του γλωσσολόγου</a:t>
            </a:r>
          </a:p>
          <a:p>
            <a:pPr>
              <a:lnSpc>
                <a:spcPct val="150000"/>
              </a:lnSpc>
              <a:buFont typeface="Wingdings" panose="05000000000000000000" pitchFamily="2" charset="2"/>
              <a:buChar char="Ø"/>
            </a:pPr>
            <a:endParaRPr lang="el-GR" sz="2400" dirty="0">
              <a:solidFill>
                <a:schemeClr val="tx2">
                  <a:lumMod val="95000"/>
                  <a:lumOff val="5000"/>
                </a:schemeClr>
              </a:solidFill>
              <a:latin typeface="Arial" panose="020B0604020202020204" pitchFamily="34" charset="0"/>
              <a:cs typeface="Arial" panose="020B0604020202020204" pitchFamily="34" charset="0"/>
            </a:endParaRPr>
          </a:p>
          <a:p>
            <a:pPr>
              <a:lnSpc>
                <a:spcPct val="150000"/>
              </a:lnSpc>
            </a:pPr>
            <a:endParaRPr lang="el-GR" sz="2400" b="1" dirty="0">
              <a:solidFill>
                <a:schemeClr val="tx2">
                  <a:lumMod val="95000"/>
                  <a:lumOff val="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248308968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Τίτλος 12"/>
          <p:cNvSpPr>
            <a:spLocks noGrp="1"/>
          </p:cNvSpPr>
          <p:nvPr>
            <p:ph type="title"/>
          </p:nvPr>
        </p:nvSpPr>
        <p:spPr>
          <a:xfrm>
            <a:off x="735330" y="190500"/>
            <a:ext cx="10721340" cy="975360"/>
          </a:xfrm>
        </p:spPr>
        <p:txBody>
          <a:bodyPr rtlCol="0">
            <a:normAutofit/>
          </a:bodyPr>
          <a:lstStyle/>
          <a:p>
            <a:pPr lvl="0" algn="ctr"/>
            <a:r>
              <a:rPr lang="el-GR" sz="4800" b="1" dirty="0">
                <a:solidFill>
                  <a:schemeClr val="tx2">
                    <a:lumMod val="95000"/>
                    <a:lumOff val="5000"/>
                  </a:schemeClr>
                </a:solidFill>
                <a:latin typeface="Arial" panose="020B0604020202020204" pitchFamily="34" charset="0"/>
                <a:cs typeface="Arial" panose="020B0604020202020204" pitchFamily="34" charset="0"/>
              </a:rPr>
              <a:t>ΕΞΑΓΩΓΗ</a:t>
            </a:r>
            <a:endParaRPr lang="el-GR" sz="4800" dirty="0">
              <a:solidFill>
                <a:schemeClr val="tx2">
                  <a:lumMod val="95000"/>
                  <a:lumOff val="5000"/>
                </a:schemeClr>
              </a:solidFill>
              <a:latin typeface="Arial" panose="020B0604020202020204" pitchFamily="34" charset="0"/>
              <a:cs typeface="Arial" panose="020B0604020202020204" pitchFamily="34" charset="0"/>
            </a:endParaRPr>
          </a:p>
        </p:txBody>
      </p:sp>
      <p:sp>
        <p:nvSpPr>
          <p:cNvPr id="16" name="Θέση περιεχομένου 15">
            <a:extLst>
              <a:ext uri="{FF2B5EF4-FFF2-40B4-BE49-F238E27FC236}">
                <a16:creationId xmlns:a16="http://schemas.microsoft.com/office/drawing/2014/main" xmlns="" id="{2AB53E21-4534-48F1-8D68-79C181E72F20}"/>
              </a:ext>
            </a:extLst>
          </p:cNvPr>
          <p:cNvSpPr>
            <a:spLocks noGrp="1"/>
          </p:cNvSpPr>
          <p:nvPr>
            <p:ph idx="1"/>
          </p:nvPr>
        </p:nvSpPr>
        <p:spPr>
          <a:xfrm>
            <a:off x="1104900" y="1600200"/>
            <a:ext cx="9982200" cy="4754880"/>
          </a:xfrm>
        </p:spPr>
        <p:txBody>
          <a:bodyPr>
            <a:noAutofit/>
          </a:bodyPr>
          <a:lstStyle/>
          <a:p>
            <a:pPr>
              <a:lnSpc>
                <a:spcPct val="150000"/>
              </a:lnSpc>
            </a:pPr>
            <a:r>
              <a:rPr lang="el-GR" sz="2400" dirty="0">
                <a:solidFill>
                  <a:schemeClr val="tx2">
                    <a:lumMod val="95000"/>
                    <a:lumOff val="5000"/>
                  </a:schemeClr>
                </a:solidFill>
                <a:latin typeface="Arial" panose="020B0604020202020204" pitchFamily="34" charset="0"/>
                <a:cs typeface="Arial" panose="020B0604020202020204" pitchFamily="34" charset="0"/>
              </a:rPr>
              <a:t>Πρέπει να </a:t>
            </a:r>
            <a:r>
              <a:rPr lang="el-GR" sz="2400" b="1" dirty="0">
                <a:solidFill>
                  <a:schemeClr val="tx2">
                    <a:lumMod val="95000"/>
                    <a:lumOff val="5000"/>
                  </a:schemeClr>
                </a:solidFill>
                <a:latin typeface="Arial" panose="020B0604020202020204" pitchFamily="34" charset="0"/>
                <a:cs typeface="Arial" panose="020B0604020202020204" pitchFamily="34" charset="0"/>
              </a:rPr>
              <a:t>αντιδιαστείλουμε </a:t>
            </a:r>
            <a:r>
              <a:rPr lang="el-GR" sz="2400" dirty="0">
                <a:solidFill>
                  <a:schemeClr val="tx2">
                    <a:lumMod val="95000"/>
                    <a:lumOff val="5000"/>
                  </a:schemeClr>
                </a:solidFill>
                <a:latin typeface="Arial" panose="020B0604020202020204" pitchFamily="34" charset="0"/>
                <a:cs typeface="Arial" panose="020B0604020202020204" pitchFamily="34" charset="0"/>
              </a:rPr>
              <a:t>την </a:t>
            </a:r>
            <a:r>
              <a:rPr lang="el-GR" sz="2400" b="1" dirty="0">
                <a:solidFill>
                  <a:schemeClr val="tx2">
                    <a:lumMod val="95000"/>
                    <a:lumOff val="5000"/>
                  </a:schemeClr>
                </a:solidFill>
                <a:latin typeface="Arial" panose="020B0604020202020204" pitchFamily="34" charset="0"/>
                <a:cs typeface="Arial" panose="020B0604020202020204" pitchFamily="34" charset="0"/>
              </a:rPr>
              <a:t>εξαγωγή</a:t>
            </a:r>
            <a:r>
              <a:rPr lang="el-GR" sz="2400" dirty="0">
                <a:solidFill>
                  <a:schemeClr val="tx2">
                    <a:lumMod val="95000"/>
                    <a:lumOff val="5000"/>
                  </a:schemeClr>
                </a:solidFill>
                <a:latin typeface="Arial" panose="020B0604020202020204" pitchFamily="34" charset="0"/>
                <a:cs typeface="Arial" panose="020B0604020202020204" pitchFamily="34" charset="0"/>
              </a:rPr>
              <a:t> των ΠΛΕ από </a:t>
            </a:r>
            <a:r>
              <a:rPr lang="el-GR" sz="2400" b="1" dirty="0">
                <a:solidFill>
                  <a:schemeClr val="tx2">
                    <a:lumMod val="95000"/>
                    <a:lumOff val="5000"/>
                  </a:schemeClr>
                </a:solidFill>
                <a:latin typeface="Arial" panose="020B0604020202020204" pitchFamily="34" charset="0"/>
                <a:cs typeface="Arial" panose="020B0604020202020204" pitchFamily="34" charset="0"/>
              </a:rPr>
              <a:t>σώματα κειμένων</a:t>
            </a:r>
            <a:r>
              <a:rPr lang="el-GR" sz="2400" dirty="0">
                <a:solidFill>
                  <a:schemeClr val="tx2">
                    <a:lumMod val="95000"/>
                    <a:lumOff val="5000"/>
                  </a:schemeClr>
                </a:solidFill>
                <a:latin typeface="Arial" panose="020B0604020202020204" pitchFamily="34" charset="0"/>
                <a:cs typeface="Arial" panose="020B0604020202020204" pitchFamily="34" charset="0"/>
              </a:rPr>
              <a:t> από την </a:t>
            </a:r>
            <a:r>
              <a:rPr lang="el-GR" sz="2400" b="1" dirty="0">
                <a:solidFill>
                  <a:schemeClr val="tx2">
                    <a:lumMod val="95000"/>
                    <a:lumOff val="5000"/>
                  </a:schemeClr>
                </a:solidFill>
                <a:latin typeface="Arial" panose="020B0604020202020204" pitchFamily="34" charset="0"/>
                <a:cs typeface="Arial" panose="020B0604020202020204" pitchFamily="34" charset="0"/>
              </a:rPr>
              <a:t>κωδικοποίησή</a:t>
            </a:r>
            <a:r>
              <a:rPr lang="el-GR" sz="2400" dirty="0">
                <a:solidFill>
                  <a:schemeClr val="tx2">
                    <a:lumMod val="95000"/>
                    <a:lumOff val="5000"/>
                  </a:schemeClr>
                </a:solidFill>
                <a:latin typeface="Arial" panose="020B0604020202020204" pitchFamily="34" charset="0"/>
                <a:cs typeface="Arial" panose="020B0604020202020204" pitchFamily="34" charset="0"/>
              </a:rPr>
              <a:t> τους σε μία </a:t>
            </a:r>
            <a:r>
              <a:rPr lang="el-GR" sz="2400" b="1" dirty="0">
                <a:solidFill>
                  <a:schemeClr val="tx2">
                    <a:lumMod val="95000"/>
                    <a:lumOff val="5000"/>
                  </a:schemeClr>
                </a:solidFill>
                <a:latin typeface="Arial" panose="020B0604020202020204" pitchFamily="34" charset="0"/>
                <a:cs typeface="Arial" panose="020B0604020202020204" pitchFamily="34" charset="0"/>
              </a:rPr>
              <a:t>βάση</a:t>
            </a:r>
            <a:r>
              <a:rPr lang="el-GR" sz="2400" dirty="0">
                <a:solidFill>
                  <a:schemeClr val="tx2">
                    <a:lumMod val="95000"/>
                    <a:lumOff val="5000"/>
                  </a:schemeClr>
                </a:solidFill>
                <a:latin typeface="Arial" panose="020B0604020202020204" pitchFamily="34" charset="0"/>
                <a:cs typeface="Arial" panose="020B0604020202020204" pitchFamily="34" charset="0"/>
              </a:rPr>
              <a:t/>
            </a:r>
            <a:br>
              <a:rPr lang="el-GR" sz="2400" dirty="0">
                <a:solidFill>
                  <a:schemeClr val="tx2">
                    <a:lumMod val="95000"/>
                    <a:lumOff val="5000"/>
                  </a:schemeClr>
                </a:solidFill>
                <a:latin typeface="Arial" panose="020B0604020202020204" pitchFamily="34" charset="0"/>
                <a:cs typeface="Arial" panose="020B0604020202020204" pitchFamily="34" charset="0"/>
              </a:rPr>
            </a:br>
            <a:r>
              <a:rPr lang="el-GR" sz="2400" dirty="0">
                <a:solidFill>
                  <a:schemeClr val="tx2">
                    <a:lumMod val="95000"/>
                    <a:lumOff val="5000"/>
                  </a:schemeClr>
                </a:solidFill>
                <a:latin typeface="Arial" panose="020B0604020202020204" pitchFamily="34" charset="0"/>
                <a:cs typeface="Arial" panose="020B0604020202020204" pitchFamily="34" charset="0"/>
              </a:rPr>
              <a:t>π.χ. το ΙΔΙΟΝ ή το </a:t>
            </a:r>
            <a:r>
              <a:rPr lang="el-GR" sz="2400" dirty="0" err="1">
                <a:solidFill>
                  <a:schemeClr val="tx2">
                    <a:lumMod val="95000"/>
                    <a:lumOff val="5000"/>
                  </a:schemeClr>
                </a:solidFill>
                <a:latin typeface="Arial" panose="020B0604020202020204" pitchFamily="34" charset="0"/>
                <a:cs typeface="Arial" panose="020B0604020202020204" pitchFamily="34" charset="0"/>
              </a:rPr>
              <a:t>Du</a:t>
            </a:r>
            <a:r>
              <a:rPr lang="en-US" sz="2400" dirty="0">
                <a:solidFill>
                  <a:schemeClr val="tx2">
                    <a:lumMod val="95000"/>
                    <a:lumOff val="5000"/>
                  </a:schemeClr>
                </a:solidFill>
                <a:latin typeface="Arial" panose="020B0604020202020204" pitchFamily="34" charset="0"/>
                <a:cs typeface="Arial" panose="020B0604020202020204" pitchFamily="34" charset="0"/>
              </a:rPr>
              <a:t>ELME</a:t>
            </a:r>
            <a:endParaRPr lang="el-GR" sz="2400" dirty="0">
              <a:solidFill>
                <a:schemeClr val="tx2">
                  <a:lumMod val="95000"/>
                  <a:lumOff val="5000"/>
                </a:schemeClr>
              </a:solidFill>
              <a:latin typeface="Arial" panose="020B0604020202020204" pitchFamily="34" charset="0"/>
              <a:cs typeface="Arial" panose="020B0604020202020204" pitchFamily="34" charset="0"/>
            </a:endParaRPr>
          </a:p>
          <a:p>
            <a:pPr>
              <a:lnSpc>
                <a:spcPct val="150000"/>
              </a:lnSpc>
            </a:pPr>
            <a:r>
              <a:rPr lang="el-GR" sz="2400" b="1" dirty="0">
                <a:solidFill>
                  <a:schemeClr val="tx2">
                    <a:lumMod val="95000"/>
                    <a:lumOff val="5000"/>
                  </a:schemeClr>
                </a:solidFill>
                <a:latin typeface="Arial" panose="020B0604020202020204" pitchFamily="34" charset="0"/>
                <a:cs typeface="Arial" panose="020B0604020202020204" pitchFamily="34" charset="0"/>
              </a:rPr>
              <a:t>Η εξαγωγή </a:t>
            </a:r>
            <a:r>
              <a:rPr lang="el-GR" sz="2400" dirty="0">
                <a:solidFill>
                  <a:schemeClr val="tx2">
                    <a:lumMod val="95000"/>
                    <a:lumOff val="5000"/>
                  </a:schemeClr>
                </a:solidFill>
                <a:latin typeface="Arial" panose="020B0604020202020204" pitchFamily="34" charset="0"/>
                <a:cs typeface="Arial" panose="020B0604020202020204" pitchFamily="34" charset="0"/>
              </a:rPr>
              <a:t>ΠΛΕ γίνεται </a:t>
            </a:r>
            <a:r>
              <a:rPr lang="el-GR" sz="2400" b="1" dirty="0">
                <a:solidFill>
                  <a:schemeClr val="tx2">
                    <a:lumMod val="95000"/>
                    <a:lumOff val="5000"/>
                  </a:schemeClr>
                </a:solidFill>
                <a:latin typeface="Arial" panose="020B0604020202020204" pitchFamily="34" charset="0"/>
                <a:cs typeface="Arial" panose="020B0604020202020204" pitchFamily="34" charset="0"/>
              </a:rPr>
              <a:t>με προγράμματα </a:t>
            </a:r>
            <a:r>
              <a:rPr lang="el-GR" sz="2400" dirty="0">
                <a:solidFill>
                  <a:schemeClr val="tx2">
                    <a:lumMod val="95000"/>
                    <a:lumOff val="5000"/>
                  </a:schemeClr>
                </a:solidFill>
                <a:latin typeface="Arial" panose="020B0604020202020204" pitchFamily="34" charset="0"/>
                <a:cs typeface="Arial" panose="020B0604020202020204" pitchFamily="34" charset="0"/>
              </a:rPr>
              <a:t>που έχουν αναπτυχθεί γι’ αυτόν τον σκοπό</a:t>
            </a:r>
          </a:p>
          <a:p>
            <a:pPr>
              <a:lnSpc>
                <a:spcPct val="150000"/>
              </a:lnSpc>
            </a:pPr>
            <a:r>
              <a:rPr lang="el-GR" sz="2400" dirty="0">
                <a:solidFill>
                  <a:schemeClr val="tx2">
                    <a:lumMod val="95000"/>
                    <a:lumOff val="5000"/>
                  </a:schemeClr>
                </a:solidFill>
                <a:latin typeface="Arial" panose="020B0604020202020204" pitchFamily="34" charset="0"/>
                <a:cs typeface="Arial" panose="020B0604020202020204" pitchFamily="34" charset="0"/>
              </a:rPr>
              <a:t>Τα προγράμματα αυτά </a:t>
            </a:r>
            <a:r>
              <a:rPr lang="el-GR" sz="2400" b="1" dirty="0">
                <a:solidFill>
                  <a:schemeClr val="tx2">
                    <a:lumMod val="95000"/>
                    <a:lumOff val="5000"/>
                  </a:schemeClr>
                </a:solidFill>
                <a:latin typeface="Arial" panose="020B0604020202020204" pitchFamily="34" charset="0"/>
                <a:cs typeface="Arial" panose="020B0604020202020204" pitchFamily="34" charset="0"/>
              </a:rPr>
              <a:t>δίνουν υποψήφιες ΠΛΕ</a:t>
            </a:r>
          </a:p>
          <a:p>
            <a:pPr>
              <a:lnSpc>
                <a:spcPct val="150000"/>
              </a:lnSpc>
            </a:pPr>
            <a:r>
              <a:rPr lang="el-GR" sz="2400" dirty="0">
                <a:solidFill>
                  <a:schemeClr val="tx2">
                    <a:lumMod val="95000"/>
                    <a:lumOff val="5000"/>
                  </a:schemeClr>
                </a:solidFill>
                <a:latin typeface="Arial" panose="020B0604020202020204" pitchFamily="34" charset="0"/>
                <a:cs typeface="Arial" panose="020B0604020202020204" pitchFamily="34" charset="0"/>
              </a:rPr>
              <a:t>Στη συνέχεια οι υποψήφιες ΠΛΕ </a:t>
            </a:r>
            <a:r>
              <a:rPr lang="el-GR" sz="2400" b="1" dirty="0">
                <a:solidFill>
                  <a:schemeClr val="tx2">
                    <a:lumMod val="95000"/>
                    <a:lumOff val="5000"/>
                  </a:schemeClr>
                </a:solidFill>
                <a:latin typeface="Arial" panose="020B0604020202020204" pitchFamily="34" charset="0"/>
                <a:cs typeface="Arial" panose="020B0604020202020204" pitchFamily="34" charset="0"/>
              </a:rPr>
              <a:t>ελέγχονται από άνθρωπο </a:t>
            </a:r>
            <a:r>
              <a:rPr lang="el-GR" sz="2400" dirty="0">
                <a:solidFill>
                  <a:schemeClr val="tx2">
                    <a:lumMod val="95000"/>
                    <a:lumOff val="5000"/>
                  </a:schemeClr>
                </a:solidFill>
                <a:latin typeface="Arial" panose="020B0604020202020204" pitchFamily="34" charset="0"/>
                <a:cs typeface="Arial" panose="020B0604020202020204" pitchFamily="34" charset="0"/>
              </a:rPr>
              <a:t>και </a:t>
            </a:r>
            <a:r>
              <a:rPr lang="el-GR" sz="2400" b="1" dirty="0">
                <a:solidFill>
                  <a:schemeClr val="tx2">
                    <a:lumMod val="95000"/>
                    <a:lumOff val="5000"/>
                  </a:schemeClr>
                </a:solidFill>
                <a:latin typeface="Arial" panose="020B0604020202020204" pitchFamily="34" charset="0"/>
                <a:cs typeface="Arial" panose="020B0604020202020204" pitchFamily="34" charset="0"/>
              </a:rPr>
              <a:t>επιλέγονται</a:t>
            </a:r>
            <a:r>
              <a:rPr lang="el-GR" sz="2400" dirty="0">
                <a:solidFill>
                  <a:schemeClr val="tx2">
                    <a:lumMod val="95000"/>
                    <a:lumOff val="5000"/>
                  </a:schemeClr>
                </a:solidFill>
                <a:latin typeface="Arial" panose="020B0604020202020204" pitchFamily="34" charset="0"/>
                <a:cs typeface="Arial" panose="020B0604020202020204" pitchFamily="34" charset="0"/>
              </a:rPr>
              <a:t> οι πραγματικές ΠΛΕ </a:t>
            </a:r>
            <a:r>
              <a:rPr lang="el-GR" sz="2400" b="1" dirty="0">
                <a:solidFill>
                  <a:schemeClr val="tx2">
                    <a:lumMod val="95000"/>
                    <a:lumOff val="5000"/>
                  </a:schemeClr>
                </a:solidFill>
                <a:latin typeface="Arial" panose="020B0604020202020204" pitchFamily="34" charset="0"/>
                <a:cs typeface="Arial" panose="020B0604020202020204" pitchFamily="34" charset="0"/>
              </a:rPr>
              <a:t>βάσει κριτηρίων</a:t>
            </a:r>
          </a:p>
        </p:txBody>
      </p:sp>
    </p:spTree>
    <p:extLst>
      <p:ext uri="{BB962C8B-B14F-4D97-AF65-F5344CB8AC3E}">
        <p14:creationId xmlns:p14="http://schemas.microsoft.com/office/powerpoint/2010/main" xmlns="" val="205725556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Τίτλος 12"/>
          <p:cNvSpPr>
            <a:spLocks noGrp="1"/>
          </p:cNvSpPr>
          <p:nvPr>
            <p:ph type="title"/>
          </p:nvPr>
        </p:nvSpPr>
        <p:spPr>
          <a:xfrm>
            <a:off x="662940" y="76200"/>
            <a:ext cx="10721340" cy="975360"/>
          </a:xfrm>
        </p:spPr>
        <p:txBody>
          <a:bodyPr rtlCol="0">
            <a:normAutofit/>
          </a:bodyPr>
          <a:lstStyle/>
          <a:p>
            <a:pPr lvl="0" algn="ctr"/>
            <a:r>
              <a:rPr lang="el-GR" sz="4800" b="1" dirty="0">
                <a:solidFill>
                  <a:schemeClr val="tx2">
                    <a:lumMod val="95000"/>
                    <a:lumOff val="5000"/>
                  </a:schemeClr>
                </a:solidFill>
                <a:latin typeface="Arial" panose="020B0604020202020204" pitchFamily="34" charset="0"/>
                <a:cs typeface="Arial" panose="020B0604020202020204" pitchFamily="34" charset="0"/>
              </a:rPr>
              <a:t>ΔΕΔΟΜΕΝΑ</a:t>
            </a:r>
            <a:endParaRPr lang="el-GR" sz="4800" dirty="0">
              <a:solidFill>
                <a:schemeClr val="tx2">
                  <a:lumMod val="95000"/>
                  <a:lumOff val="5000"/>
                </a:schemeClr>
              </a:solidFill>
              <a:latin typeface="Arial" panose="020B0604020202020204" pitchFamily="34" charset="0"/>
              <a:cs typeface="Arial" panose="020B0604020202020204" pitchFamily="34" charset="0"/>
            </a:endParaRPr>
          </a:p>
        </p:txBody>
      </p:sp>
      <p:sp>
        <p:nvSpPr>
          <p:cNvPr id="14" name="Σύμβολο κράτησης θέσης περιεχομένου 13"/>
          <p:cNvSpPr>
            <a:spLocks noGrp="1"/>
          </p:cNvSpPr>
          <p:nvPr>
            <p:ph idx="1"/>
          </p:nvPr>
        </p:nvSpPr>
        <p:spPr>
          <a:xfrm>
            <a:off x="1127760" y="1783080"/>
            <a:ext cx="9980682" cy="5074920"/>
          </a:xfrm>
        </p:spPr>
        <p:txBody>
          <a:bodyPr rtlCol="0">
            <a:normAutofit/>
          </a:bodyPr>
          <a:lstStyle/>
          <a:p>
            <a:pPr>
              <a:lnSpc>
                <a:spcPct val="150000"/>
              </a:lnSpc>
            </a:pPr>
            <a:r>
              <a:rPr lang="el-GR" sz="2400" dirty="0">
                <a:solidFill>
                  <a:schemeClr val="tx2">
                    <a:lumMod val="95000"/>
                    <a:lumOff val="5000"/>
                  </a:schemeClr>
                </a:solidFill>
                <a:latin typeface="Arial" panose="020B0604020202020204" pitchFamily="34" charset="0"/>
                <a:cs typeface="Arial" panose="020B0604020202020204" pitchFamily="34" charset="0"/>
              </a:rPr>
              <a:t>Όμως, είναι οι τεχνικές εξαγωγής ΠΛΕ είναι </a:t>
            </a:r>
            <a:r>
              <a:rPr lang="el-GR" sz="2400" b="1" dirty="0">
                <a:solidFill>
                  <a:schemeClr val="tx2">
                    <a:lumMod val="95000"/>
                    <a:lumOff val="5000"/>
                  </a:schemeClr>
                </a:solidFill>
                <a:latin typeface="Arial" panose="020B0604020202020204" pitchFamily="34" charset="0"/>
                <a:cs typeface="Arial" panose="020B0604020202020204" pitchFamily="34" charset="0"/>
              </a:rPr>
              <a:t>ΜΗ ΕΠΑΡΚΕΙΣ</a:t>
            </a:r>
            <a:r>
              <a:rPr lang="el-GR" sz="2400" dirty="0">
                <a:solidFill>
                  <a:schemeClr val="tx2">
                    <a:lumMod val="95000"/>
                    <a:lumOff val="5000"/>
                  </a:schemeClr>
                </a:solidFill>
                <a:latin typeface="Arial" panose="020B0604020202020204" pitchFamily="34" charset="0"/>
                <a:cs typeface="Arial" panose="020B0604020202020204" pitchFamily="34" charset="0"/>
              </a:rPr>
              <a:t>, γιατί ορισμένες φορές:</a:t>
            </a:r>
          </a:p>
          <a:p>
            <a:pPr>
              <a:lnSpc>
                <a:spcPct val="150000"/>
              </a:lnSpc>
              <a:buFont typeface="Wingdings" panose="05000000000000000000" pitchFamily="2" charset="2"/>
              <a:buChar char="Ø"/>
            </a:pPr>
            <a:r>
              <a:rPr lang="el-GR" sz="2400" b="1" dirty="0">
                <a:solidFill>
                  <a:schemeClr val="tx2">
                    <a:lumMod val="95000"/>
                    <a:lumOff val="5000"/>
                  </a:schemeClr>
                </a:solidFill>
                <a:latin typeface="Arial" panose="020B0604020202020204" pitchFamily="34" charset="0"/>
                <a:cs typeface="Arial" panose="020B0604020202020204" pitchFamily="34" charset="0"/>
              </a:rPr>
              <a:t> προσδιορίζουν λανθασμένα ομάδες λέξεων ως ΠΛΕ</a:t>
            </a:r>
          </a:p>
          <a:p>
            <a:pPr>
              <a:lnSpc>
                <a:spcPct val="150000"/>
              </a:lnSpc>
              <a:buFont typeface="Wingdings" panose="05000000000000000000" pitchFamily="2" charset="2"/>
              <a:buChar char="Ø"/>
            </a:pPr>
            <a:r>
              <a:rPr lang="el-GR" sz="2400" dirty="0">
                <a:solidFill>
                  <a:schemeClr val="tx2">
                    <a:lumMod val="95000"/>
                    <a:lumOff val="5000"/>
                  </a:schemeClr>
                </a:solidFill>
                <a:latin typeface="Arial" panose="020B0604020202020204" pitchFamily="34" charset="0"/>
                <a:cs typeface="Arial" panose="020B0604020202020204" pitchFamily="34" charset="0"/>
              </a:rPr>
              <a:t> ομαδοποιούν διαφορετικές εκφράσεις που έχουν </a:t>
            </a:r>
            <a:r>
              <a:rPr lang="el-GR" sz="2400" b="1" dirty="0">
                <a:solidFill>
                  <a:schemeClr val="tx2">
                    <a:lumMod val="95000"/>
                    <a:lumOff val="5000"/>
                  </a:schemeClr>
                </a:solidFill>
                <a:latin typeface="Arial" panose="020B0604020202020204" pitchFamily="34" charset="0"/>
                <a:cs typeface="Arial" panose="020B0604020202020204" pitchFamily="34" charset="0"/>
              </a:rPr>
              <a:t>κοινές μερικές αλλά όχι όλες τις λέξεις</a:t>
            </a:r>
          </a:p>
          <a:p>
            <a:pPr>
              <a:lnSpc>
                <a:spcPct val="150000"/>
              </a:lnSpc>
              <a:buFont typeface="Wingdings" panose="05000000000000000000" pitchFamily="2" charset="2"/>
              <a:buChar char="Ø"/>
            </a:pPr>
            <a:r>
              <a:rPr lang="el-GR" sz="2400" dirty="0">
                <a:solidFill>
                  <a:schemeClr val="tx2">
                    <a:lumMod val="95000"/>
                    <a:lumOff val="5000"/>
                  </a:schemeClr>
                </a:solidFill>
                <a:latin typeface="Arial" panose="020B0604020202020204" pitchFamily="34" charset="0"/>
                <a:cs typeface="Arial" panose="020B0604020202020204" pitchFamily="34" charset="0"/>
              </a:rPr>
              <a:t> η εξαγωγή που βασίζεται σε </a:t>
            </a:r>
            <a:r>
              <a:rPr lang="el-GR" sz="2400" b="1" dirty="0">
                <a:solidFill>
                  <a:schemeClr val="tx2">
                    <a:lumMod val="95000"/>
                    <a:lumOff val="5000"/>
                  </a:schemeClr>
                </a:solidFill>
                <a:latin typeface="Arial" panose="020B0604020202020204" pitchFamily="34" charset="0"/>
                <a:cs typeface="Arial" panose="020B0604020202020204" pitchFamily="34" charset="0"/>
              </a:rPr>
              <a:t>συντακτική ανάλυση </a:t>
            </a:r>
            <a:r>
              <a:rPr lang="el-GR" sz="2400" dirty="0">
                <a:solidFill>
                  <a:schemeClr val="tx2">
                    <a:lumMod val="95000"/>
                    <a:lumOff val="5000"/>
                  </a:schemeClr>
                </a:solidFill>
                <a:latin typeface="Arial" panose="020B0604020202020204" pitchFamily="34" charset="0"/>
                <a:cs typeface="Arial" panose="020B0604020202020204" pitchFamily="34" charset="0"/>
              </a:rPr>
              <a:t>μπορεί να είναι </a:t>
            </a:r>
            <a:r>
              <a:rPr lang="el-GR" sz="2400" b="1" dirty="0">
                <a:solidFill>
                  <a:schemeClr val="tx2">
                    <a:lumMod val="95000"/>
                    <a:lumOff val="5000"/>
                  </a:schemeClr>
                </a:solidFill>
                <a:latin typeface="Arial" panose="020B0604020202020204" pitchFamily="34" charset="0"/>
                <a:cs typeface="Arial" panose="020B0604020202020204" pitchFamily="34" charset="0"/>
              </a:rPr>
              <a:t>λανθασμένη</a:t>
            </a:r>
          </a:p>
          <a:p>
            <a:pPr>
              <a:lnSpc>
                <a:spcPct val="150000"/>
              </a:lnSpc>
            </a:pPr>
            <a:endParaRPr lang="el-GR" sz="2400" b="1" dirty="0">
              <a:solidFill>
                <a:schemeClr val="tx2">
                  <a:lumMod val="95000"/>
                  <a:lumOff val="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187833398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Τίτλος 12"/>
          <p:cNvSpPr>
            <a:spLocks noGrp="1"/>
          </p:cNvSpPr>
          <p:nvPr>
            <p:ph type="title"/>
          </p:nvPr>
        </p:nvSpPr>
        <p:spPr>
          <a:xfrm>
            <a:off x="735330" y="190500"/>
            <a:ext cx="10721340" cy="975360"/>
          </a:xfrm>
        </p:spPr>
        <p:txBody>
          <a:bodyPr rtlCol="0">
            <a:normAutofit/>
          </a:bodyPr>
          <a:lstStyle/>
          <a:p>
            <a:pPr lvl="0" algn="ctr"/>
            <a:r>
              <a:rPr lang="el-GR" sz="4800" b="1" dirty="0">
                <a:solidFill>
                  <a:schemeClr val="tx2">
                    <a:lumMod val="95000"/>
                    <a:lumOff val="5000"/>
                  </a:schemeClr>
                </a:solidFill>
                <a:latin typeface="Arial" panose="020B0604020202020204" pitchFamily="34" charset="0"/>
                <a:cs typeface="Arial" panose="020B0604020202020204" pitchFamily="34" charset="0"/>
              </a:rPr>
              <a:t>ΕΞΑΓΩΓΗ</a:t>
            </a:r>
            <a:endParaRPr lang="el-GR" sz="4800" dirty="0">
              <a:solidFill>
                <a:schemeClr val="tx2">
                  <a:lumMod val="95000"/>
                  <a:lumOff val="5000"/>
                </a:schemeClr>
              </a:solidFill>
              <a:latin typeface="Arial" panose="020B0604020202020204" pitchFamily="34" charset="0"/>
              <a:cs typeface="Arial" panose="020B0604020202020204" pitchFamily="34" charset="0"/>
            </a:endParaRPr>
          </a:p>
        </p:txBody>
      </p:sp>
      <p:sp>
        <p:nvSpPr>
          <p:cNvPr id="16" name="Θέση περιεχομένου 15">
            <a:extLst>
              <a:ext uri="{FF2B5EF4-FFF2-40B4-BE49-F238E27FC236}">
                <a16:creationId xmlns:a16="http://schemas.microsoft.com/office/drawing/2014/main" xmlns="" id="{2AB53E21-4534-48F1-8D68-79C181E72F20}"/>
              </a:ext>
            </a:extLst>
          </p:cNvPr>
          <p:cNvSpPr>
            <a:spLocks noGrp="1"/>
          </p:cNvSpPr>
          <p:nvPr>
            <p:ph idx="1"/>
          </p:nvPr>
        </p:nvSpPr>
        <p:spPr>
          <a:xfrm>
            <a:off x="1104900" y="1600200"/>
            <a:ext cx="9982200" cy="4754880"/>
          </a:xfrm>
        </p:spPr>
        <p:txBody>
          <a:bodyPr>
            <a:noAutofit/>
          </a:bodyPr>
          <a:lstStyle/>
          <a:p>
            <a:pPr>
              <a:lnSpc>
                <a:spcPct val="150000"/>
              </a:lnSpc>
            </a:pPr>
            <a:r>
              <a:rPr lang="el-GR" sz="2400" b="1" dirty="0">
                <a:solidFill>
                  <a:schemeClr val="tx2">
                    <a:lumMod val="95000"/>
                    <a:lumOff val="5000"/>
                  </a:schemeClr>
                </a:solidFill>
                <a:latin typeface="Arial" panose="020B0604020202020204" pitchFamily="34" charset="0"/>
                <a:cs typeface="Arial" panose="020B0604020202020204" pitchFamily="34" charset="0"/>
              </a:rPr>
              <a:t>Οι υποψήφιες εκφράσεις </a:t>
            </a:r>
            <a:r>
              <a:rPr lang="el-GR" sz="2400" dirty="0">
                <a:solidFill>
                  <a:schemeClr val="tx2">
                    <a:lumMod val="95000"/>
                    <a:lumOff val="5000"/>
                  </a:schemeClr>
                </a:solidFill>
                <a:latin typeface="Arial" panose="020B0604020202020204" pitchFamily="34" charset="0"/>
                <a:cs typeface="Arial" panose="020B0604020202020204" pitchFamily="34" charset="0"/>
              </a:rPr>
              <a:t>για το </a:t>
            </a:r>
            <a:r>
              <a:rPr lang="el-GR" sz="2400" dirty="0" err="1">
                <a:solidFill>
                  <a:schemeClr val="tx2">
                    <a:lumMod val="95000"/>
                    <a:lumOff val="5000"/>
                  </a:schemeClr>
                </a:solidFill>
                <a:latin typeface="Arial" panose="020B0604020202020204" pitchFamily="34" charset="0"/>
                <a:cs typeface="Arial" panose="020B0604020202020204" pitchFamily="34" charset="0"/>
              </a:rPr>
              <a:t>DuELME</a:t>
            </a:r>
            <a:r>
              <a:rPr lang="el-GR" sz="2400" dirty="0">
                <a:solidFill>
                  <a:schemeClr val="tx2">
                    <a:lumMod val="95000"/>
                    <a:lumOff val="5000"/>
                  </a:schemeClr>
                </a:solidFill>
                <a:latin typeface="Arial" panose="020B0604020202020204" pitchFamily="34" charset="0"/>
                <a:cs typeface="Arial" panose="020B0604020202020204" pitchFamily="34" charset="0"/>
              </a:rPr>
              <a:t> εξάγονται από το </a:t>
            </a:r>
            <a:r>
              <a:rPr lang="el-GR" sz="2400" b="1" dirty="0">
                <a:solidFill>
                  <a:schemeClr val="tx2">
                    <a:lumMod val="95000"/>
                    <a:lumOff val="5000"/>
                  </a:schemeClr>
                </a:solidFill>
                <a:latin typeface="Arial" panose="020B0604020202020204" pitchFamily="34" charset="0"/>
                <a:cs typeface="Arial" panose="020B0604020202020204" pitchFamily="34" charset="0"/>
              </a:rPr>
              <a:t>ολλανδικό σώμα κειμένων CLEF </a:t>
            </a:r>
            <a:r>
              <a:rPr lang="el-GR" sz="2400" dirty="0">
                <a:solidFill>
                  <a:schemeClr val="tx2">
                    <a:lumMod val="95000"/>
                    <a:lumOff val="5000"/>
                  </a:schemeClr>
                </a:solidFill>
                <a:latin typeface="Arial" panose="020B0604020202020204" pitchFamily="34" charset="0"/>
                <a:cs typeface="Arial" panose="020B0604020202020204" pitchFamily="34" charset="0"/>
              </a:rPr>
              <a:t>(συλλογή άρθρων εφημερίδων από το 1994 έως το 1995)</a:t>
            </a:r>
          </a:p>
          <a:p>
            <a:pPr>
              <a:lnSpc>
                <a:spcPct val="150000"/>
              </a:lnSpc>
            </a:pPr>
            <a:r>
              <a:rPr lang="el-GR" sz="2400" dirty="0">
                <a:solidFill>
                  <a:schemeClr val="tx2">
                    <a:lumMod val="95000"/>
                    <a:lumOff val="5000"/>
                  </a:schemeClr>
                </a:solidFill>
                <a:latin typeface="Arial" panose="020B0604020202020204" pitchFamily="34" charset="0"/>
                <a:cs typeface="Arial" panose="020B0604020202020204" pitchFamily="34" charset="0"/>
              </a:rPr>
              <a:t>Το σώμα κειμένων περιέχει </a:t>
            </a:r>
            <a:r>
              <a:rPr lang="el-GR" sz="2400" b="1" dirty="0">
                <a:solidFill>
                  <a:schemeClr val="tx2">
                    <a:lumMod val="95000"/>
                    <a:lumOff val="5000"/>
                  </a:schemeClr>
                </a:solidFill>
                <a:latin typeface="Arial" panose="020B0604020202020204" pitchFamily="34" charset="0"/>
                <a:cs typeface="Arial" panose="020B0604020202020204" pitchFamily="34" charset="0"/>
              </a:rPr>
              <a:t>80 εκατομμύρια λέξεις </a:t>
            </a:r>
            <a:r>
              <a:rPr lang="el-GR" sz="2400" dirty="0">
                <a:solidFill>
                  <a:schemeClr val="tx2">
                    <a:lumMod val="95000"/>
                    <a:lumOff val="5000"/>
                  </a:schemeClr>
                </a:solidFill>
                <a:latin typeface="Arial" panose="020B0604020202020204" pitchFamily="34" charset="0"/>
                <a:cs typeface="Arial" panose="020B0604020202020204" pitchFamily="34" charset="0"/>
              </a:rPr>
              <a:t>και </a:t>
            </a:r>
            <a:r>
              <a:rPr lang="el-GR" sz="2400" b="1" dirty="0">
                <a:solidFill>
                  <a:schemeClr val="tx2">
                    <a:lumMod val="95000"/>
                    <a:lumOff val="5000"/>
                  </a:schemeClr>
                </a:solidFill>
                <a:latin typeface="Arial" panose="020B0604020202020204" pitchFamily="34" charset="0"/>
                <a:cs typeface="Arial" panose="020B0604020202020204" pitchFamily="34" charset="0"/>
              </a:rPr>
              <a:t>4 εκατομμύρια προτάσεις</a:t>
            </a:r>
          </a:p>
          <a:p>
            <a:pPr>
              <a:lnSpc>
                <a:spcPct val="150000"/>
              </a:lnSpc>
            </a:pPr>
            <a:r>
              <a:rPr lang="el-GR" sz="2400" dirty="0">
                <a:solidFill>
                  <a:schemeClr val="tx2">
                    <a:lumMod val="95000"/>
                    <a:lumOff val="5000"/>
                  </a:schemeClr>
                </a:solidFill>
                <a:latin typeface="Arial" panose="020B0604020202020204" pitchFamily="34" charset="0"/>
                <a:cs typeface="Arial" panose="020B0604020202020204" pitchFamily="34" charset="0"/>
              </a:rPr>
              <a:t>Η </a:t>
            </a:r>
            <a:r>
              <a:rPr lang="el-GR" sz="2400" b="1" dirty="0">
                <a:solidFill>
                  <a:schemeClr val="tx2">
                    <a:lumMod val="95000"/>
                    <a:lumOff val="5000"/>
                  </a:schemeClr>
                </a:solidFill>
                <a:latin typeface="Arial" panose="020B0604020202020204" pitchFamily="34" charset="0"/>
                <a:cs typeface="Arial" panose="020B0604020202020204" pitchFamily="34" charset="0"/>
              </a:rPr>
              <a:t>αυτόματη εξαγωγή </a:t>
            </a:r>
            <a:r>
              <a:rPr lang="el-GR" sz="2400" dirty="0">
                <a:solidFill>
                  <a:schemeClr val="tx2">
                    <a:lumMod val="95000"/>
                    <a:lumOff val="5000"/>
                  </a:schemeClr>
                </a:solidFill>
                <a:latin typeface="Arial" panose="020B0604020202020204" pitchFamily="34" charset="0"/>
                <a:cs typeface="Arial" panose="020B0604020202020204" pitchFamily="34" charset="0"/>
              </a:rPr>
              <a:t>των ΠΛΕ, με τη μέθοδο που υιοθετεί η συγκεκριμένη ομάδα, απαιτεί </a:t>
            </a:r>
            <a:r>
              <a:rPr lang="el-GR" sz="2400" b="1" dirty="0">
                <a:solidFill>
                  <a:schemeClr val="tx2">
                    <a:lumMod val="95000"/>
                    <a:lumOff val="5000"/>
                  </a:schemeClr>
                </a:solidFill>
                <a:latin typeface="Arial" panose="020B0604020202020204" pitchFamily="34" charset="0"/>
                <a:cs typeface="Arial" panose="020B0604020202020204" pitchFamily="34" charset="0"/>
              </a:rPr>
              <a:t>προκαθορισμένα patterns</a:t>
            </a:r>
          </a:p>
        </p:txBody>
      </p:sp>
    </p:spTree>
    <p:extLst>
      <p:ext uri="{BB962C8B-B14F-4D97-AF65-F5344CB8AC3E}">
        <p14:creationId xmlns:p14="http://schemas.microsoft.com/office/powerpoint/2010/main" xmlns="" val="206546984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Τίτλος 12"/>
          <p:cNvSpPr>
            <a:spLocks noGrp="1"/>
          </p:cNvSpPr>
          <p:nvPr>
            <p:ph type="title"/>
          </p:nvPr>
        </p:nvSpPr>
        <p:spPr>
          <a:xfrm>
            <a:off x="735330" y="143455"/>
            <a:ext cx="10721340" cy="975360"/>
          </a:xfrm>
        </p:spPr>
        <p:txBody>
          <a:bodyPr rtlCol="0">
            <a:normAutofit/>
          </a:bodyPr>
          <a:lstStyle/>
          <a:p>
            <a:pPr lvl="0" algn="ctr"/>
            <a:r>
              <a:rPr lang="el-GR" sz="4800" b="1" dirty="0">
                <a:solidFill>
                  <a:schemeClr val="tx2">
                    <a:lumMod val="95000"/>
                    <a:lumOff val="5000"/>
                  </a:schemeClr>
                </a:solidFill>
                <a:latin typeface="Arial" panose="020B0604020202020204" pitchFamily="34" charset="0"/>
                <a:cs typeface="Arial" panose="020B0604020202020204" pitchFamily="34" charset="0"/>
              </a:rPr>
              <a:t>ΕΞΑΓΩΓΗ</a:t>
            </a:r>
            <a:endParaRPr lang="el-GR" sz="4800" dirty="0">
              <a:solidFill>
                <a:schemeClr val="tx2">
                  <a:lumMod val="95000"/>
                  <a:lumOff val="5000"/>
                </a:schemeClr>
              </a:solidFill>
              <a:latin typeface="Arial" panose="020B0604020202020204" pitchFamily="34" charset="0"/>
              <a:cs typeface="Arial" panose="020B0604020202020204" pitchFamily="34" charset="0"/>
            </a:endParaRPr>
          </a:p>
        </p:txBody>
      </p:sp>
      <p:graphicFrame>
        <p:nvGraphicFramePr>
          <p:cNvPr id="6" name="Θέση περιεχομένου 5">
            <a:extLst>
              <a:ext uri="{FF2B5EF4-FFF2-40B4-BE49-F238E27FC236}">
                <a16:creationId xmlns:a16="http://schemas.microsoft.com/office/drawing/2014/main" xmlns="" id="{8B02CC64-0196-476E-B143-8AC06A925821}"/>
              </a:ext>
            </a:extLst>
          </p:cNvPr>
          <p:cNvGraphicFramePr>
            <a:graphicFrameLocks noGrp="1"/>
          </p:cNvGraphicFramePr>
          <p:nvPr>
            <p:ph idx="1"/>
            <p:extLst>
              <p:ext uri="{D42A27DB-BD31-4B8C-83A1-F6EECF244321}">
                <p14:modId xmlns:p14="http://schemas.microsoft.com/office/powerpoint/2010/main" xmlns="" val="4077957198"/>
              </p:ext>
            </p:extLst>
          </p:nvPr>
        </p:nvGraphicFramePr>
        <p:xfrm>
          <a:off x="1120140" y="1920240"/>
          <a:ext cx="9966960" cy="3887525"/>
        </p:xfrm>
        <a:graphic>
          <a:graphicData uri="http://schemas.openxmlformats.org/drawingml/2006/table">
            <a:tbl>
              <a:tblPr firstRow="1" bandRow="1">
                <a:tableStyleId>{5C22544A-7EE6-4342-B048-85BDC9FD1C3A}</a:tableStyleId>
              </a:tblPr>
              <a:tblGrid>
                <a:gridCol w="1818400">
                  <a:extLst>
                    <a:ext uri="{9D8B030D-6E8A-4147-A177-3AD203B41FA5}">
                      <a16:colId xmlns:a16="http://schemas.microsoft.com/office/drawing/2014/main" xmlns="" val="2565650492"/>
                    </a:ext>
                  </a:extLst>
                </a:gridCol>
                <a:gridCol w="3469415">
                  <a:extLst>
                    <a:ext uri="{9D8B030D-6E8A-4147-A177-3AD203B41FA5}">
                      <a16:colId xmlns:a16="http://schemas.microsoft.com/office/drawing/2014/main" xmlns="" val="136677755"/>
                    </a:ext>
                  </a:extLst>
                </a:gridCol>
                <a:gridCol w="2647711">
                  <a:extLst>
                    <a:ext uri="{9D8B030D-6E8A-4147-A177-3AD203B41FA5}">
                      <a16:colId xmlns:a16="http://schemas.microsoft.com/office/drawing/2014/main" xmlns="" val="257972831"/>
                    </a:ext>
                  </a:extLst>
                </a:gridCol>
                <a:gridCol w="2031434">
                  <a:extLst>
                    <a:ext uri="{9D8B030D-6E8A-4147-A177-3AD203B41FA5}">
                      <a16:colId xmlns:a16="http://schemas.microsoft.com/office/drawing/2014/main" xmlns="" val="1489367162"/>
                    </a:ext>
                  </a:extLst>
                </a:gridCol>
              </a:tblGrid>
              <a:tr h="822297">
                <a:tc>
                  <a:txBody>
                    <a:bodyPr/>
                    <a:lstStyle/>
                    <a:p>
                      <a:r>
                        <a:rPr lang="en-US" sz="2400" b="0" dirty="0">
                          <a:solidFill>
                            <a:schemeClr val="tx2">
                              <a:lumMod val="95000"/>
                              <a:lumOff val="5000"/>
                            </a:schemeClr>
                          </a:solidFill>
                          <a:latin typeface="Arial" panose="020B0604020202020204" pitchFamily="34" charset="0"/>
                          <a:cs typeface="Arial" panose="020B0604020202020204" pitchFamily="34" charset="0"/>
                        </a:rPr>
                        <a:t>Patterns</a:t>
                      </a:r>
                      <a:endParaRPr lang="el-GR" sz="2400" b="0" dirty="0">
                        <a:solidFill>
                          <a:schemeClr val="tx2">
                            <a:lumMod val="95000"/>
                            <a:lumOff val="5000"/>
                          </a:schemeClr>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l-GR" sz="2400">
                        <a:solidFill>
                          <a:schemeClr val="tx2">
                            <a:lumMod val="95000"/>
                            <a:lumOff val="5000"/>
                          </a:schemeClr>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l-GR" sz="2400">
                        <a:solidFill>
                          <a:schemeClr val="tx2">
                            <a:lumMod val="95000"/>
                            <a:lumOff val="5000"/>
                          </a:schemeClr>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l-GR" sz="2400">
                        <a:solidFill>
                          <a:schemeClr val="tx2">
                            <a:lumMod val="95000"/>
                            <a:lumOff val="5000"/>
                          </a:schemeClr>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167370900"/>
                  </a:ext>
                </a:extLst>
              </a:tr>
              <a:tr h="1419308">
                <a:tc>
                  <a:txBody>
                    <a:bodyPr/>
                    <a:lstStyle/>
                    <a:p>
                      <a:r>
                        <a:rPr lang="en-US" sz="2400" dirty="0">
                          <a:solidFill>
                            <a:schemeClr val="tx2">
                              <a:lumMod val="95000"/>
                              <a:lumOff val="5000"/>
                            </a:schemeClr>
                          </a:solidFill>
                          <a:latin typeface="Arial" panose="020B0604020202020204" pitchFamily="34" charset="0"/>
                          <a:cs typeface="Arial" panose="020B0604020202020204" pitchFamily="34" charset="0"/>
                        </a:rPr>
                        <a:t>NP_V</a:t>
                      </a:r>
                      <a:endParaRPr lang="el-GR" sz="2400" dirty="0">
                        <a:solidFill>
                          <a:schemeClr val="tx2">
                            <a:lumMod val="95000"/>
                            <a:lumOff val="5000"/>
                          </a:schemeClr>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dirty="0">
                          <a:solidFill>
                            <a:schemeClr val="tx2">
                              <a:lumMod val="95000"/>
                              <a:lumOff val="5000"/>
                            </a:schemeClr>
                          </a:solidFill>
                          <a:latin typeface="Arial" panose="020B0604020202020204" pitchFamily="34" charset="0"/>
                          <a:cs typeface="Arial" panose="020B0604020202020204" pitchFamily="34" charset="0"/>
                        </a:rPr>
                        <a:t>NP (</a:t>
                      </a:r>
                      <a:r>
                        <a:rPr lang="el-GR" sz="2400" dirty="0">
                          <a:solidFill>
                            <a:schemeClr val="tx2">
                              <a:lumMod val="95000"/>
                              <a:lumOff val="5000"/>
                            </a:schemeClr>
                          </a:solidFill>
                          <a:latin typeface="Arial" panose="020B0604020202020204" pitchFamily="34" charset="0"/>
                          <a:cs typeface="Arial" panose="020B0604020202020204" pitchFamily="34" charset="0"/>
                        </a:rPr>
                        <a:t>ΑΜΕΣΟ ΑΝΤΙΚΕΙΜΕΝΟ)</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dirty="0">
                          <a:solidFill>
                            <a:schemeClr val="tx2">
                              <a:lumMod val="95000"/>
                              <a:lumOff val="5000"/>
                            </a:schemeClr>
                          </a:solidFill>
                          <a:latin typeface="Arial" panose="020B0604020202020204" pitchFamily="34" charset="0"/>
                          <a:cs typeface="Arial" panose="020B0604020202020204" pitchFamily="34" charset="0"/>
                        </a:rPr>
                        <a:t>Verb (</a:t>
                      </a:r>
                      <a:r>
                        <a:rPr lang="el-GR" sz="2400" dirty="0">
                          <a:solidFill>
                            <a:schemeClr val="tx2">
                              <a:lumMod val="95000"/>
                              <a:lumOff val="5000"/>
                            </a:schemeClr>
                          </a:solidFill>
                          <a:latin typeface="Arial" panose="020B0604020202020204" pitchFamily="34" charset="0"/>
                          <a:cs typeface="Arial" panose="020B0604020202020204" pitchFamily="34" charset="0"/>
                        </a:rPr>
                        <a:t>ρήμα)</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l-GR" sz="2400">
                        <a:solidFill>
                          <a:schemeClr val="tx2">
                            <a:lumMod val="95000"/>
                            <a:lumOff val="5000"/>
                          </a:schemeClr>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131580743"/>
                  </a:ext>
                </a:extLst>
              </a:tr>
              <a:tr h="822297">
                <a:tc>
                  <a:txBody>
                    <a:bodyPr/>
                    <a:lstStyle/>
                    <a:p>
                      <a:r>
                        <a:rPr lang="el-GR" sz="2400" dirty="0">
                          <a:solidFill>
                            <a:schemeClr val="tx2">
                              <a:lumMod val="95000"/>
                              <a:lumOff val="5000"/>
                            </a:schemeClr>
                          </a:solidFill>
                          <a:latin typeface="Arial" panose="020B0604020202020204" pitchFamily="34" charset="0"/>
                          <a:cs typeface="Arial" panose="020B0604020202020204" pitchFamily="34" charset="0"/>
                        </a:rPr>
                        <a:t>(</a:t>
                      </a:r>
                      <a:r>
                        <a:rPr lang="en-US" sz="2400" dirty="0">
                          <a:solidFill>
                            <a:schemeClr val="tx2">
                              <a:lumMod val="95000"/>
                              <a:lumOff val="5000"/>
                            </a:schemeClr>
                          </a:solidFill>
                          <a:latin typeface="Arial" panose="020B0604020202020204" pitchFamily="34" charset="0"/>
                          <a:cs typeface="Arial" panose="020B0604020202020204" pitchFamily="34" charset="0"/>
                        </a:rPr>
                        <a:t>NP)_PP_V</a:t>
                      </a:r>
                      <a:endParaRPr lang="el-GR" sz="2400" dirty="0">
                        <a:solidFill>
                          <a:schemeClr val="tx2">
                            <a:lumMod val="95000"/>
                            <a:lumOff val="5000"/>
                          </a:schemeClr>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l-GR" sz="2400" dirty="0">
                          <a:solidFill>
                            <a:schemeClr val="tx2">
                              <a:lumMod val="95000"/>
                              <a:lumOff val="5000"/>
                            </a:schemeClr>
                          </a:solidFill>
                          <a:latin typeface="Arial" panose="020B0604020202020204" pitchFamily="34" charset="0"/>
                          <a:cs typeface="Arial" panose="020B0604020202020204" pitchFamily="34" charset="0"/>
                        </a:rPr>
                        <a:t>Μεταβλητή </a:t>
                      </a:r>
                      <a:r>
                        <a:rPr lang="en-US" sz="2400" dirty="0">
                          <a:solidFill>
                            <a:schemeClr val="tx2">
                              <a:lumMod val="95000"/>
                              <a:lumOff val="5000"/>
                            </a:schemeClr>
                          </a:solidFill>
                          <a:latin typeface="Arial" panose="020B0604020202020204" pitchFamily="34" charset="0"/>
                          <a:cs typeface="Arial" panose="020B0604020202020204" pitchFamily="34" charset="0"/>
                        </a:rPr>
                        <a:t>NP (</a:t>
                      </a:r>
                      <a:r>
                        <a:rPr lang="el-GR" sz="2400" dirty="0">
                          <a:solidFill>
                            <a:schemeClr val="tx2">
                              <a:lumMod val="95000"/>
                              <a:lumOff val="5000"/>
                            </a:schemeClr>
                          </a:solidFill>
                          <a:latin typeface="Arial" panose="020B0604020202020204" pitchFamily="34" charset="0"/>
                          <a:cs typeface="Arial" panose="020B0604020202020204" pitchFamily="34" charset="0"/>
                        </a:rPr>
                        <a:t>ΑΜΕΣΟ ΑΝΤΙΚΕΙΜΕΝΟ)</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dirty="0">
                          <a:solidFill>
                            <a:schemeClr val="tx2">
                              <a:lumMod val="95000"/>
                              <a:lumOff val="5000"/>
                            </a:schemeClr>
                          </a:solidFill>
                          <a:latin typeface="Arial" panose="020B0604020202020204" pitchFamily="34" charset="0"/>
                          <a:cs typeface="Arial" panose="020B0604020202020204" pitchFamily="34" charset="0"/>
                        </a:rPr>
                        <a:t>Prepositional Phrase</a:t>
                      </a:r>
                      <a:endParaRPr lang="el-GR" sz="2400" dirty="0">
                        <a:solidFill>
                          <a:schemeClr val="tx2">
                            <a:lumMod val="95000"/>
                            <a:lumOff val="5000"/>
                          </a:schemeClr>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dirty="0">
                          <a:solidFill>
                            <a:schemeClr val="tx2">
                              <a:lumMod val="95000"/>
                              <a:lumOff val="5000"/>
                            </a:schemeClr>
                          </a:solidFill>
                          <a:latin typeface="Arial" panose="020B0604020202020204" pitchFamily="34" charset="0"/>
                          <a:cs typeface="Arial" panose="020B0604020202020204" pitchFamily="34" charset="0"/>
                        </a:rPr>
                        <a:t>Verb (</a:t>
                      </a:r>
                      <a:r>
                        <a:rPr lang="el-GR" sz="2400" dirty="0">
                          <a:solidFill>
                            <a:schemeClr val="tx2">
                              <a:lumMod val="95000"/>
                              <a:lumOff val="5000"/>
                            </a:schemeClr>
                          </a:solidFill>
                          <a:latin typeface="Arial" panose="020B0604020202020204" pitchFamily="34" charset="0"/>
                          <a:cs typeface="Arial" panose="020B0604020202020204" pitchFamily="34" charset="0"/>
                        </a:rPr>
                        <a:t>ρήμα)</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4221792870"/>
                  </a:ext>
                </a:extLst>
              </a:tr>
              <a:tr h="822297">
                <a:tc>
                  <a:txBody>
                    <a:bodyPr/>
                    <a:lstStyle/>
                    <a:p>
                      <a:r>
                        <a:rPr lang="en-US" sz="2400" dirty="0">
                          <a:solidFill>
                            <a:schemeClr val="tx2">
                              <a:lumMod val="95000"/>
                              <a:lumOff val="5000"/>
                            </a:schemeClr>
                          </a:solidFill>
                          <a:latin typeface="Arial" panose="020B0604020202020204" pitchFamily="34" charset="0"/>
                          <a:cs typeface="Arial" panose="020B0604020202020204" pitchFamily="34" charset="0"/>
                        </a:rPr>
                        <a:t>NP_NP_V</a:t>
                      </a:r>
                      <a:endParaRPr lang="el-GR" sz="2400" dirty="0">
                        <a:solidFill>
                          <a:schemeClr val="tx2">
                            <a:lumMod val="95000"/>
                            <a:lumOff val="5000"/>
                          </a:schemeClr>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dirty="0">
                          <a:solidFill>
                            <a:schemeClr val="tx2">
                              <a:lumMod val="95000"/>
                              <a:lumOff val="5000"/>
                            </a:schemeClr>
                          </a:solidFill>
                          <a:latin typeface="Arial" panose="020B0604020202020204" pitchFamily="34" charset="0"/>
                          <a:cs typeface="Arial" panose="020B0604020202020204" pitchFamily="34" charset="0"/>
                        </a:rPr>
                        <a:t>NP (</a:t>
                      </a:r>
                      <a:r>
                        <a:rPr lang="el-GR" sz="2400" dirty="0">
                          <a:solidFill>
                            <a:schemeClr val="tx2">
                              <a:lumMod val="95000"/>
                              <a:lumOff val="5000"/>
                            </a:schemeClr>
                          </a:solidFill>
                          <a:latin typeface="Arial" panose="020B0604020202020204" pitchFamily="34" charset="0"/>
                          <a:cs typeface="Arial" panose="020B0604020202020204" pitchFamily="34" charset="0"/>
                        </a:rPr>
                        <a:t>ΕΜΜΕΣΟ ΑΝΤΙΚΕΙΜΕΝΟ)</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dirty="0">
                          <a:solidFill>
                            <a:schemeClr val="tx2">
                              <a:lumMod val="95000"/>
                              <a:lumOff val="5000"/>
                            </a:schemeClr>
                          </a:solidFill>
                          <a:latin typeface="Arial" panose="020B0604020202020204" pitchFamily="34" charset="0"/>
                          <a:cs typeface="Arial" panose="020B0604020202020204" pitchFamily="34" charset="0"/>
                        </a:rPr>
                        <a:t>NP</a:t>
                      </a:r>
                      <a:r>
                        <a:rPr lang="el-GR" sz="2400" dirty="0">
                          <a:solidFill>
                            <a:schemeClr val="tx2">
                              <a:lumMod val="95000"/>
                              <a:lumOff val="5000"/>
                            </a:schemeClr>
                          </a:solidFill>
                          <a:latin typeface="Arial" panose="020B0604020202020204" pitchFamily="34" charset="0"/>
                          <a:cs typeface="Arial" panose="020B0604020202020204" pitchFamily="34" charset="0"/>
                        </a:rPr>
                        <a:t> (ΑΜΕΣΟ ΑΝΤΙΚΕΙΜΕΝΟ)</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solidFill>
                            <a:schemeClr val="tx2">
                              <a:lumMod val="95000"/>
                              <a:lumOff val="5000"/>
                            </a:schemeClr>
                          </a:solidFill>
                          <a:latin typeface="Arial" panose="020B0604020202020204" pitchFamily="34" charset="0"/>
                          <a:cs typeface="Arial" panose="020B0604020202020204" pitchFamily="34" charset="0"/>
                        </a:rPr>
                        <a:t>Verb (</a:t>
                      </a:r>
                      <a:r>
                        <a:rPr lang="el-GR" sz="2400" dirty="0">
                          <a:solidFill>
                            <a:schemeClr val="tx2">
                              <a:lumMod val="95000"/>
                              <a:lumOff val="5000"/>
                            </a:schemeClr>
                          </a:solidFill>
                          <a:latin typeface="Arial" panose="020B0604020202020204" pitchFamily="34" charset="0"/>
                          <a:cs typeface="Arial" panose="020B0604020202020204" pitchFamily="34" charset="0"/>
                        </a:rPr>
                        <a:t>ρήμα)</a:t>
                      </a:r>
                    </a:p>
                    <a:p>
                      <a:endParaRPr lang="el-GR" sz="2400" dirty="0">
                        <a:solidFill>
                          <a:schemeClr val="tx2">
                            <a:lumMod val="95000"/>
                            <a:lumOff val="5000"/>
                          </a:schemeClr>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982926875"/>
                  </a:ext>
                </a:extLst>
              </a:tr>
            </a:tbl>
          </a:graphicData>
        </a:graphic>
      </p:graphicFrame>
    </p:spTree>
    <p:extLst>
      <p:ext uri="{BB962C8B-B14F-4D97-AF65-F5344CB8AC3E}">
        <p14:creationId xmlns:p14="http://schemas.microsoft.com/office/powerpoint/2010/main" xmlns="" val="239691598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Τίτλος 12"/>
          <p:cNvSpPr>
            <a:spLocks noGrp="1"/>
          </p:cNvSpPr>
          <p:nvPr>
            <p:ph type="title"/>
          </p:nvPr>
        </p:nvSpPr>
        <p:spPr>
          <a:xfrm>
            <a:off x="735330" y="106680"/>
            <a:ext cx="10721340" cy="975360"/>
          </a:xfrm>
        </p:spPr>
        <p:txBody>
          <a:bodyPr rtlCol="0">
            <a:normAutofit/>
          </a:bodyPr>
          <a:lstStyle/>
          <a:p>
            <a:pPr lvl="0" algn="ctr"/>
            <a:r>
              <a:rPr lang="el-GR" sz="4800" b="1" dirty="0">
                <a:solidFill>
                  <a:schemeClr val="tx2">
                    <a:lumMod val="95000"/>
                    <a:lumOff val="5000"/>
                  </a:schemeClr>
                </a:solidFill>
                <a:latin typeface="Arial" panose="020B0604020202020204" pitchFamily="34" charset="0"/>
                <a:cs typeface="Arial" panose="020B0604020202020204" pitchFamily="34" charset="0"/>
              </a:rPr>
              <a:t>ΕΞΑΓΩΓΗ</a:t>
            </a:r>
            <a:endParaRPr lang="el-GR" sz="4800" dirty="0">
              <a:solidFill>
                <a:schemeClr val="tx2">
                  <a:lumMod val="95000"/>
                  <a:lumOff val="5000"/>
                </a:schemeClr>
              </a:solidFill>
              <a:latin typeface="Arial" panose="020B0604020202020204" pitchFamily="34" charset="0"/>
              <a:cs typeface="Arial" panose="020B0604020202020204" pitchFamily="34" charset="0"/>
            </a:endParaRPr>
          </a:p>
        </p:txBody>
      </p:sp>
      <p:sp>
        <p:nvSpPr>
          <p:cNvPr id="16" name="Θέση περιεχομένου 15">
            <a:extLst>
              <a:ext uri="{FF2B5EF4-FFF2-40B4-BE49-F238E27FC236}">
                <a16:creationId xmlns:a16="http://schemas.microsoft.com/office/drawing/2014/main" xmlns="" id="{2AB53E21-4534-48F1-8D68-79C181E72F20}"/>
              </a:ext>
            </a:extLst>
          </p:cNvPr>
          <p:cNvSpPr>
            <a:spLocks noGrp="1"/>
          </p:cNvSpPr>
          <p:nvPr>
            <p:ph idx="1"/>
          </p:nvPr>
        </p:nvSpPr>
        <p:spPr>
          <a:xfrm>
            <a:off x="1104900" y="1440180"/>
            <a:ext cx="9982200" cy="5341620"/>
          </a:xfrm>
        </p:spPr>
        <p:txBody>
          <a:bodyPr>
            <a:noAutofit/>
          </a:bodyPr>
          <a:lstStyle/>
          <a:p>
            <a:pPr>
              <a:lnSpc>
                <a:spcPct val="150000"/>
              </a:lnSpc>
            </a:pPr>
            <a:r>
              <a:rPr lang="el-GR" sz="2400" dirty="0">
                <a:solidFill>
                  <a:schemeClr val="tx2">
                    <a:lumMod val="95000"/>
                    <a:lumOff val="5000"/>
                  </a:schemeClr>
                </a:solidFill>
                <a:latin typeface="Arial" panose="020B0604020202020204" pitchFamily="34" charset="0"/>
                <a:cs typeface="Arial" panose="020B0604020202020204" pitchFamily="34" charset="0"/>
              </a:rPr>
              <a:t>Οι ΠΛΕ επιτρέπουν τη </a:t>
            </a:r>
            <a:r>
              <a:rPr lang="el-GR" sz="2400" b="1" dirty="0" err="1">
                <a:solidFill>
                  <a:schemeClr val="tx2">
                    <a:lumMod val="95000"/>
                    <a:lumOff val="5000"/>
                  </a:schemeClr>
                </a:solidFill>
                <a:latin typeface="Arial" panose="020B0604020202020204" pitchFamily="34" charset="0"/>
                <a:cs typeface="Arial" panose="020B0604020202020204" pitchFamily="34" charset="0"/>
              </a:rPr>
              <a:t>μορφοσυντακτική</a:t>
            </a:r>
            <a:r>
              <a:rPr lang="el-GR" sz="2400" b="1" dirty="0">
                <a:solidFill>
                  <a:schemeClr val="tx2">
                    <a:lumMod val="95000"/>
                    <a:lumOff val="5000"/>
                  </a:schemeClr>
                </a:solidFill>
                <a:latin typeface="Arial" panose="020B0604020202020204" pitchFamily="34" charset="0"/>
                <a:cs typeface="Arial" panose="020B0604020202020204" pitchFamily="34" charset="0"/>
              </a:rPr>
              <a:t> ποικιλία:</a:t>
            </a:r>
            <a:br>
              <a:rPr lang="el-GR" sz="2400" b="1" dirty="0">
                <a:solidFill>
                  <a:schemeClr val="tx2">
                    <a:lumMod val="95000"/>
                    <a:lumOff val="5000"/>
                  </a:schemeClr>
                </a:solidFill>
                <a:latin typeface="Arial" panose="020B0604020202020204" pitchFamily="34" charset="0"/>
                <a:cs typeface="Arial" panose="020B0604020202020204" pitchFamily="34" charset="0"/>
              </a:rPr>
            </a:br>
            <a:r>
              <a:rPr lang="el-GR" sz="2400" dirty="0">
                <a:solidFill>
                  <a:schemeClr val="tx2">
                    <a:lumMod val="95000"/>
                    <a:lumOff val="5000"/>
                  </a:schemeClr>
                </a:solidFill>
                <a:latin typeface="Arial" panose="020B0604020202020204" pitchFamily="34" charset="0"/>
                <a:cs typeface="Arial" panose="020B0604020202020204" pitchFamily="34" charset="0"/>
              </a:rPr>
              <a:t>Τα ρήματα παρουσιάζονται σε διάφορες μορφές ανάλογα με: </a:t>
            </a:r>
          </a:p>
          <a:p>
            <a:pPr>
              <a:lnSpc>
                <a:spcPct val="100000"/>
              </a:lnSpc>
              <a:buFont typeface="Wingdings" panose="05000000000000000000" pitchFamily="2" charset="2"/>
              <a:buChar char="Ø"/>
            </a:pPr>
            <a:r>
              <a:rPr lang="el-GR" sz="2400" dirty="0">
                <a:solidFill>
                  <a:schemeClr val="tx2">
                    <a:lumMod val="95000"/>
                    <a:lumOff val="5000"/>
                  </a:schemeClr>
                </a:solidFill>
                <a:latin typeface="Arial" panose="020B0604020202020204" pitchFamily="34" charset="0"/>
                <a:cs typeface="Arial" panose="020B0604020202020204" pitchFamily="34" charset="0"/>
              </a:rPr>
              <a:t> τον χρόνο</a:t>
            </a:r>
          </a:p>
          <a:p>
            <a:pPr>
              <a:lnSpc>
                <a:spcPct val="100000"/>
              </a:lnSpc>
              <a:buFont typeface="Wingdings" panose="05000000000000000000" pitchFamily="2" charset="2"/>
              <a:buChar char="Ø"/>
            </a:pPr>
            <a:r>
              <a:rPr lang="el-GR" sz="2400" dirty="0">
                <a:solidFill>
                  <a:schemeClr val="tx2">
                    <a:lumMod val="95000"/>
                    <a:lumOff val="5000"/>
                  </a:schemeClr>
                </a:solidFill>
                <a:latin typeface="Arial" panose="020B0604020202020204" pitchFamily="34" charset="0"/>
                <a:cs typeface="Arial" panose="020B0604020202020204" pitchFamily="34" charset="0"/>
              </a:rPr>
              <a:t>το πρόσωπο</a:t>
            </a:r>
          </a:p>
          <a:p>
            <a:pPr>
              <a:lnSpc>
                <a:spcPct val="100000"/>
              </a:lnSpc>
              <a:buFont typeface="Wingdings" panose="05000000000000000000" pitchFamily="2" charset="2"/>
              <a:buChar char="Ø"/>
            </a:pPr>
            <a:r>
              <a:rPr lang="el-GR" sz="2400" dirty="0">
                <a:solidFill>
                  <a:schemeClr val="tx2">
                    <a:lumMod val="95000"/>
                    <a:lumOff val="5000"/>
                  </a:schemeClr>
                </a:solidFill>
                <a:latin typeface="Arial" panose="020B0604020202020204" pitchFamily="34" charset="0"/>
                <a:cs typeface="Arial" panose="020B0604020202020204" pitchFamily="34" charset="0"/>
              </a:rPr>
              <a:t>τη φωνή</a:t>
            </a:r>
          </a:p>
          <a:p>
            <a:pPr marL="0" indent="0">
              <a:lnSpc>
                <a:spcPct val="150000"/>
              </a:lnSpc>
              <a:buNone/>
            </a:pPr>
            <a:r>
              <a:rPr lang="el-GR" sz="2400" b="1" dirty="0">
                <a:solidFill>
                  <a:schemeClr val="tx2">
                    <a:lumMod val="95000"/>
                    <a:lumOff val="5000"/>
                  </a:schemeClr>
                </a:solidFill>
                <a:latin typeface="Arial" panose="020B0604020202020204" pitchFamily="34" charset="0"/>
                <a:cs typeface="Arial" panose="020B0604020202020204" pitchFamily="34" charset="0"/>
              </a:rPr>
              <a:t>π.χ. </a:t>
            </a:r>
            <a:r>
              <a:rPr lang="el-GR" sz="2400" b="1" i="1" dirty="0">
                <a:solidFill>
                  <a:schemeClr val="tx2">
                    <a:lumMod val="95000"/>
                    <a:lumOff val="5000"/>
                  </a:schemeClr>
                </a:solidFill>
                <a:latin typeface="Arial" panose="020B0604020202020204" pitchFamily="34" charset="0"/>
                <a:cs typeface="Arial" panose="020B0604020202020204" pitchFamily="34" charset="0"/>
              </a:rPr>
              <a:t>πίνω το πικρό ποτήρι </a:t>
            </a:r>
            <a:r>
              <a:rPr lang="el-GR" sz="2400" b="1" dirty="0">
                <a:solidFill>
                  <a:schemeClr val="tx2">
                    <a:lumMod val="95000"/>
                    <a:lumOff val="5000"/>
                  </a:schemeClr>
                </a:solidFill>
                <a:latin typeface="Arial" panose="020B0604020202020204" pitchFamily="34" charset="0"/>
                <a:cs typeface="Arial" panose="020B0604020202020204" pitchFamily="34" charset="0"/>
              </a:rPr>
              <a:t>/ </a:t>
            </a:r>
            <a:r>
              <a:rPr lang="el-GR" sz="2400" b="1" i="1" dirty="0">
                <a:solidFill>
                  <a:schemeClr val="tx2">
                    <a:lumMod val="95000"/>
                    <a:lumOff val="5000"/>
                  </a:schemeClr>
                </a:solidFill>
                <a:latin typeface="Arial" panose="020B0604020202020204" pitchFamily="34" charset="0"/>
                <a:cs typeface="Arial" panose="020B0604020202020204" pitchFamily="34" charset="0"/>
              </a:rPr>
              <a:t>ήπιες το πικρό ποτήρι </a:t>
            </a:r>
            <a:r>
              <a:rPr lang="el-GR" sz="2400" dirty="0" err="1">
                <a:solidFill>
                  <a:schemeClr val="tx2">
                    <a:lumMod val="95000"/>
                    <a:lumOff val="5000"/>
                  </a:schemeClr>
                </a:solidFill>
                <a:latin typeface="Arial" panose="020B0604020202020204" pitchFamily="34" charset="0"/>
                <a:cs typeface="Arial" panose="020B0604020202020204" pitchFamily="34" charset="0"/>
              </a:rPr>
              <a:t>κ.λπ</a:t>
            </a:r>
            <a:endParaRPr lang="el-GR" sz="2400" dirty="0">
              <a:solidFill>
                <a:schemeClr val="tx2">
                  <a:lumMod val="95000"/>
                  <a:lumOff val="5000"/>
                </a:schemeClr>
              </a:solidFill>
              <a:latin typeface="Arial" panose="020B0604020202020204" pitchFamily="34" charset="0"/>
              <a:cs typeface="Arial" panose="020B0604020202020204" pitchFamily="34" charset="0"/>
            </a:endParaRPr>
          </a:p>
          <a:p>
            <a:pPr>
              <a:lnSpc>
                <a:spcPct val="150000"/>
              </a:lnSpc>
              <a:buNone/>
            </a:pPr>
            <a:r>
              <a:rPr lang="en-US" sz="2400" dirty="0">
                <a:solidFill>
                  <a:schemeClr val="tx2">
                    <a:lumMod val="95000"/>
                    <a:lumOff val="5000"/>
                  </a:schemeClr>
                </a:solidFill>
                <a:latin typeface="Arial" panose="020B0604020202020204" pitchFamily="34" charset="0"/>
                <a:cs typeface="Arial" panose="020B0604020202020204" pitchFamily="34" charset="0"/>
              </a:rPr>
              <a:t>	</a:t>
            </a:r>
            <a:r>
              <a:rPr lang="el-GR" sz="2400" dirty="0">
                <a:solidFill>
                  <a:schemeClr val="tx2">
                    <a:lumMod val="95000"/>
                    <a:lumOff val="5000"/>
                  </a:schemeClr>
                </a:solidFill>
                <a:latin typeface="Arial" panose="020B0604020202020204" pitchFamily="34" charset="0"/>
                <a:cs typeface="Arial" panose="020B0604020202020204" pitchFamily="34" charset="0"/>
              </a:rPr>
              <a:t>Τα ουσιαστικά μπορούν να δεχτούν αλλαγή:</a:t>
            </a:r>
          </a:p>
          <a:p>
            <a:pPr>
              <a:lnSpc>
                <a:spcPct val="150000"/>
              </a:lnSpc>
              <a:buFont typeface="Wingdings" panose="05000000000000000000" pitchFamily="2" charset="2"/>
              <a:buChar char="Ø"/>
            </a:pPr>
            <a:r>
              <a:rPr lang="el-GR" sz="2400" dirty="0">
                <a:solidFill>
                  <a:schemeClr val="tx2">
                    <a:lumMod val="95000"/>
                    <a:lumOff val="5000"/>
                  </a:schemeClr>
                </a:solidFill>
                <a:latin typeface="Arial" panose="020B0604020202020204" pitchFamily="34" charset="0"/>
                <a:cs typeface="Arial" panose="020B0604020202020204" pitchFamily="34" charset="0"/>
              </a:rPr>
              <a:t>στον αριθμό</a:t>
            </a:r>
          </a:p>
          <a:p>
            <a:pPr>
              <a:lnSpc>
                <a:spcPct val="150000"/>
              </a:lnSpc>
            </a:pPr>
            <a:endParaRPr lang="el-GR" sz="2400" dirty="0">
              <a:solidFill>
                <a:schemeClr val="tx2">
                  <a:lumMod val="95000"/>
                  <a:lumOff val="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50817301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Τίτλος 12"/>
          <p:cNvSpPr>
            <a:spLocks noGrp="1"/>
          </p:cNvSpPr>
          <p:nvPr>
            <p:ph type="title"/>
          </p:nvPr>
        </p:nvSpPr>
        <p:spPr>
          <a:xfrm>
            <a:off x="735330" y="175260"/>
            <a:ext cx="10721340" cy="975360"/>
          </a:xfrm>
        </p:spPr>
        <p:txBody>
          <a:bodyPr rtlCol="0">
            <a:normAutofit/>
          </a:bodyPr>
          <a:lstStyle/>
          <a:p>
            <a:pPr lvl="0" algn="ctr"/>
            <a:r>
              <a:rPr lang="el-GR" sz="4800" b="1" dirty="0">
                <a:solidFill>
                  <a:schemeClr val="tx2">
                    <a:lumMod val="95000"/>
                    <a:lumOff val="5000"/>
                  </a:schemeClr>
                </a:solidFill>
                <a:latin typeface="Arial" panose="020B0604020202020204" pitchFamily="34" charset="0"/>
                <a:cs typeface="Arial" panose="020B0604020202020204" pitchFamily="34" charset="0"/>
              </a:rPr>
              <a:t>ΕΞΑΓΩΓΗ</a:t>
            </a:r>
            <a:endParaRPr lang="el-GR" sz="4800" dirty="0">
              <a:solidFill>
                <a:schemeClr val="tx2">
                  <a:lumMod val="95000"/>
                  <a:lumOff val="5000"/>
                </a:schemeClr>
              </a:solidFill>
              <a:latin typeface="Arial" panose="020B0604020202020204" pitchFamily="34" charset="0"/>
              <a:cs typeface="Arial" panose="020B0604020202020204" pitchFamily="34" charset="0"/>
            </a:endParaRPr>
          </a:p>
        </p:txBody>
      </p:sp>
      <p:sp>
        <p:nvSpPr>
          <p:cNvPr id="16" name="Θέση περιεχομένου 15">
            <a:extLst>
              <a:ext uri="{FF2B5EF4-FFF2-40B4-BE49-F238E27FC236}">
                <a16:creationId xmlns:a16="http://schemas.microsoft.com/office/drawing/2014/main" xmlns="" id="{2AB53E21-4534-48F1-8D68-79C181E72F20}"/>
              </a:ext>
            </a:extLst>
          </p:cNvPr>
          <p:cNvSpPr>
            <a:spLocks noGrp="1"/>
          </p:cNvSpPr>
          <p:nvPr>
            <p:ph idx="1"/>
          </p:nvPr>
        </p:nvSpPr>
        <p:spPr>
          <a:xfrm>
            <a:off x="1104900" y="2217420"/>
            <a:ext cx="9982200" cy="4137660"/>
          </a:xfrm>
        </p:spPr>
        <p:txBody>
          <a:bodyPr>
            <a:noAutofit/>
          </a:bodyPr>
          <a:lstStyle/>
          <a:p>
            <a:pPr>
              <a:lnSpc>
                <a:spcPct val="150000"/>
              </a:lnSpc>
            </a:pPr>
            <a:r>
              <a:rPr lang="el-GR" sz="2400" dirty="0">
                <a:solidFill>
                  <a:schemeClr val="tx2">
                    <a:lumMod val="95000"/>
                    <a:lumOff val="5000"/>
                  </a:schemeClr>
                </a:solidFill>
                <a:latin typeface="Arial" panose="020B0604020202020204" pitchFamily="34" charset="0"/>
                <a:cs typeface="Arial" panose="020B0604020202020204" pitchFamily="34" charset="0"/>
              </a:rPr>
              <a:t>Η επιλογή των δεδομένων που τελικά καταχωρίζονται στο D</a:t>
            </a:r>
            <a:r>
              <a:rPr lang="en-US" sz="2400" dirty="0" err="1">
                <a:solidFill>
                  <a:schemeClr val="tx2">
                    <a:lumMod val="95000"/>
                    <a:lumOff val="5000"/>
                  </a:schemeClr>
                </a:solidFill>
                <a:latin typeface="Arial" panose="020B0604020202020204" pitchFamily="34" charset="0"/>
                <a:cs typeface="Arial" panose="020B0604020202020204" pitchFamily="34" charset="0"/>
              </a:rPr>
              <a:t>uELME</a:t>
            </a:r>
            <a:r>
              <a:rPr lang="el-GR" sz="2400" dirty="0">
                <a:solidFill>
                  <a:schemeClr val="tx2">
                    <a:lumMod val="95000"/>
                    <a:lumOff val="5000"/>
                  </a:schemeClr>
                </a:solidFill>
                <a:latin typeface="Arial" panose="020B0604020202020204" pitchFamily="34" charset="0"/>
                <a:cs typeface="Arial" panose="020B0604020202020204" pitchFamily="34" charset="0"/>
              </a:rPr>
              <a:t> γίνεται από:</a:t>
            </a:r>
          </a:p>
          <a:p>
            <a:pPr>
              <a:lnSpc>
                <a:spcPct val="150000"/>
              </a:lnSpc>
              <a:buFont typeface="Wingdings" panose="05000000000000000000" pitchFamily="2" charset="2"/>
              <a:buChar char="Ø"/>
            </a:pPr>
            <a:r>
              <a:rPr lang="el-GR" sz="2400" dirty="0">
                <a:solidFill>
                  <a:schemeClr val="tx2">
                    <a:lumMod val="95000"/>
                    <a:lumOff val="5000"/>
                  </a:schemeClr>
                </a:solidFill>
                <a:latin typeface="Arial" panose="020B0604020202020204" pitchFamily="34" charset="0"/>
                <a:cs typeface="Arial" panose="020B0604020202020204" pitchFamily="34" charset="0"/>
              </a:rPr>
              <a:t>τις υποψήφιες εκφράσεις</a:t>
            </a:r>
          </a:p>
          <a:p>
            <a:pPr>
              <a:lnSpc>
                <a:spcPct val="150000"/>
              </a:lnSpc>
              <a:buFont typeface="Wingdings" panose="05000000000000000000" pitchFamily="2" charset="2"/>
              <a:buChar char="Ø"/>
            </a:pPr>
            <a:r>
              <a:rPr lang="el-GR" sz="2400" dirty="0">
                <a:solidFill>
                  <a:schemeClr val="tx2">
                    <a:lumMod val="95000"/>
                    <a:lumOff val="5000"/>
                  </a:schemeClr>
                </a:solidFill>
                <a:latin typeface="Arial" panose="020B0604020202020204" pitchFamily="34" charset="0"/>
                <a:cs typeface="Arial" panose="020B0604020202020204" pitchFamily="34" charset="0"/>
              </a:rPr>
              <a:t>τις ιδιότητές τους</a:t>
            </a:r>
          </a:p>
          <a:p>
            <a:pPr>
              <a:lnSpc>
                <a:spcPct val="150000"/>
              </a:lnSpc>
              <a:buFont typeface="Wingdings" panose="05000000000000000000" pitchFamily="2" charset="2"/>
              <a:buChar char="Ø"/>
            </a:pPr>
            <a:r>
              <a:rPr lang="el-GR" sz="2400" dirty="0">
                <a:solidFill>
                  <a:schemeClr val="tx2">
                    <a:lumMod val="95000"/>
                    <a:lumOff val="5000"/>
                  </a:schemeClr>
                </a:solidFill>
                <a:latin typeface="Arial" panose="020B0604020202020204" pitchFamily="34" charset="0"/>
                <a:cs typeface="Arial" panose="020B0604020202020204" pitchFamily="34" charset="0"/>
              </a:rPr>
              <a:t>τα παραδείγματα</a:t>
            </a:r>
          </a:p>
        </p:txBody>
      </p:sp>
    </p:spTree>
    <p:extLst>
      <p:ext uri="{BB962C8B-B14F-4D97-AF65-F5344CB8AC3E}">
        <p14:creationId xmlns:p14="http://schemas.microsoft.com/office/powerpoint/2010/main" xmlns="" val="288729248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Τίτλος 12"/>
          <p:cNvSpPr>
            <a:spLocks noGrp="1"/>
          </p:cNvSpPr>
          <p:nvPr>
            <p:ph type="title"/>
          </p:nvPr>
        </p:nvSpPr>
        <p:spPr>
          <a:xfrm>
            <a:off x="735330" y="228600"/>
            <a:ext cx="10721340" cy="1051560"/>
          </a:xfrm>
        </p:spPr>
        <p:txBody>
          <a:bodyPr rtlCol="0">
            <a:noAutofit/>
          </a:bodyPr>
          <a:lstStyle/>
          <a:p>
            <a:pPr lvl="0" algn="ctr"/>
            <a:r>
              <a:rPr lang="el-GR" sz="3600" b="1" dirty="0">
                <a:solidFill>
                  <a:schemeClr val="tx2"/>
                </a:solidFill>
                <a:latin typeface="Arial" panose="020B0604020202020204" pitchFamily="34" charset="0"/>
                <a:cs typeface="Arial" panose="020B0604020202020204" pitchFamily="34" charset="0"/>
              </a:rPr>
              <a:t>ΙΔΙΟΤΗΤΕΣ ΤΩΝ ΠΛΕ ΠΟΥ ΧΡΗΣΙΜΟΠΟΙΟΥΝΤΑΙ ΩΣ ΚΡΙΤΗΡΙΑ ΓΙΑ ΤΗΝ ΑΝΑΓΝΩΡΙΣΗ ΤΟΥΣ</a:t>
            </a:r>
            <a:endParaRPr lang="el-GR" sz="3600" dirty="0">
              <a:solidFill>
                <a:schemeClr val="tx2"/>
              </a:solidFill>
              <a:latin typeface="Arial" panose="020B0604020202020204" pitchFamily="34" charset="0"/>
              <a:cs typeface="Arial" panose="020B0604020202020204" pitchFamily="34" charset="0"/>
            </a:endParaRPr>
          </a:p>
        </p:txBody>
      </p:sp>
      <p:sp>
        <p:nvSpPr>
          <p:cNvPr id="16" name="Θέση περιεχομένου 15">
            <a:extLst>
              <a:ext uri="{FF2B5EF4-FFF2-40B4-BE49-F238E27FC236}">
                <a16:creationId xmlns:a16="http://schemas.microsoft.com/office/drawing/2014/main" xmlns="" id="{2AB53E21-4534-48F1-8D68-79C181E72F20}"/>
              </a:ext>
            </a:extLst>
          </p:cNvPr>
          <p:cNvSpPr>
            <a:spLocks noGrp="1"/>
          </p:cNvSpPr>
          <p:nvPr>
            <p:ph idx="1"/>
          </p:nvPr>
        </p:nvSpPr>
        <p:spPr>
          <a:xfrm>
            <a:off x="1104900" y="1485900"/>
            <a:ext cx="9982200" cy="5143500"/>
          </a:xfrm>
        </p:spPr>
        <p:txBody>
          <a:bodyPr>
            <a:noAutofit/>
          </a:bodyPr>
          <a:lstStyle/>
          <a:p>
            <a:pPr>
              <a:lnSpc>
                <a:spcPct val="150000"/>
              </a:lnSpc>
            </a:pPr>
            <a:r>
              <a:rPr lang="el-GR" sz="2400" dirty="0">
                <a:solidFill>
                  <a:schemeClr val="tx2">
                    <a:lumMod val="95000"/>
                    <a:lumOff val="5000"/>
                  </a:schemeClr>
                </a:solidFill>
                <a:latin typeface="Arial" panose="020B0604020202020204" pitchFamily="34" charset="0"/>
                <a:cs typeface="Arial" panose="020B0604020202020204" pitchFamily="34" charset="0"/>
              </a:rPr>
              <a:t>Μια ΠΛΕ είναι ένας </a:t>
            </a:r>
            <a:r>
              <a:rPr lang="el-GR" sz="2400" b="1" dirty="0">
                <a:solidFill>
                  <a:schemeClr val="tx2">
                    <a:lumMod val="95000"/>
                    <a:lumOff val="5000"/>
                  </a:schemeClr>
                </a:solidFill>
                <a:latin typeface="Arial" panose="020B0604020202020204" pitchFamily="34" charset="0"/>
                <a:cs typeface="Arial" panose="020B0604020202020204" pitchFamily="34" charset="0"/>
              </a:rPr>
              <a:t>συνδυασμός λέξεων </a:t>
            </a:r>
            <a:r>
              <a:rPr lang="el-GR" sz="2400" dirty="0">
                <a:solidFill>
                  <a:schemeClr val="tx2">
                    <a:lumMod val="95000"/>
                    <a:lumOff val="5000"/>
                  </a:schemeClr>
                </a:solidFill>
                <a:latin typeface="Arial" panose="020B0604020202020204" pitchFamily="34" charset="0"/>
                <a:cs typeface="Arial" panose="020B0604020202020204" pitchFamily="34" charset="0"/>
              </a:rPr>
              <a:t>που έχει γλωσσικές ιδιότητες </a:t>
            </a:r>
            <a:r>
              <a:rPr lang="el-GR" sz="2400" b="1" dirty="0">
                <a:solidFill>
                  <a:schemeClr val="tx2">
                    <a:lumMod val="95000"/>
                    <a:lumOff val="5000"/>
                  </a:schemeClr>
                </a:solidFill>
                <a:latin typeface="Arial" panose="020B0604020202020204" pitchFamily="34" charset="0"/>
                <a:cs typeface="Arial" panose="020B0604020202020204" pitchFamily="34" charset="0"/>
              </a:rPr>
              <a:t>μη προβλέψιμες </a:t>
            </a:r>
            <a:r>
              <a:rPr lang="el-GR" sz="2400" dirty="0">
                <a:solidFill>
                  <a:schemeClr val="tx2">
                    <a:lumMod val="95000"/>
                    <a:lumOff val="5000"/>
                  </a:schemeClr>
                </a:solidFill>
                <a:latin typeface="Arial" panose="020B0604020202020204" pitchFamily="34" charset="0"/>
                <a:cs typeface="Arial" panose="020B0604020202020204" pitchFamily="34" charset="0"/>
              </a:rPr>
              <a:t>από τα επιμέρους συστατικά τους ή από τον τρόπο που συνδυάζονται</a:t>
            </a:r>
          </a:p>
          <a:p>
            <a:pPr>
              <a:lnSpc>
                <a:spcPct val="150000"/>
              </a:lnSpc>
              <a:buFont typeface="Wingdings" panose="05000000000000000000" pitchFamily="2" charset="2"/>
              <a:buChar char="Ø"/>
            </a:pPr>
            <a:r>
              <a:rPr lang="el-GR" sz="2400" b="1" dirty="0">
                <a:solidFill>
                  <a:schemeClr val="tx2">
                    <a:lumMod val="95000"/>
                    <a:lumOff val="5000"/>
                  </a:schemeClr>
                </a:solidFill>
                <a:latin typeface="Arial" panose="020B0604020202020204" pitchFamily="34" charset="0"/>
                <a:cs typeface="Arial" panose="020B0604020202020204" pitchFamily="34" charset="0"/>
              </a:rPr>
              <a:t>Λεξικές ιδιότητες</a:t>
            </a:r>
            <a:r>
              <a:rPr lang="el-GR" sz="2400" dirty="0">
                <a:solidFill>
                  <a:schemeClr val="tx2">
                    <a:lumMod val="95000"/>
                    <a:lumOff val="5000"/>
                  </a:schemeClr>
                </a:solidFill>
                <a:latin typeface="Arial" panose="020B0604020202020204" pitchFamily="34" charset="0"/>
                <a:cs typeface="Arial" panose="020B0604020202020204" pitchFamily="34" charset="0"/>
              </a:rPr>
              <a:t>: χρησιμοποιούνται </a:t>
            </a:r>
            <a:r>
              <a:rPr lang="el-GR" sz="2400" b="1" dirty="0">
                <a:solidFill>
                  <a:schemeClr val="tx2">
                    <a:lumMod val="95000"/>
                    <a:lumOff val="5000"/>
                  </a:schemeClr>
                </a:solidFill>
                <a:latin typeface="Arial" panose="020B0604020202020204" pitchFamily="34" charset="0"/>
                <a:cs typeface="Arial" panose="020B0604020202020204" pitchFamily="34" charset="0"/>
              </a:rPr>
              <a:t>συγκεκριμένες λεξικές μονάδες</a:t>
            </a:r>
            <a:r>
              <a:rPr lang="el-GR" sz="2400" dirty="0">
                <a:solidFill>
                  <a:schemeClr val="tx2">
                    <a:lumMod val="95000"/>
                    <a:lumOff val="5000"/>
                  </a:schemeClr>
                </a:solidFill>
                <a:latin typeface="Arial" panose="020B0604020202020204" pitchFamily="34" charset="0"/>
                <a:cs typeface="Arial" panose="020B0604020202020204" pitchFamily="34" charset="0"/>
              </a:rPr>
              <a:t> και δεν μπορούν να αντικατασταθούν από συνώνυμες</a:t>
            </a:r>
          </a:p>
          <a:p>
            <a:pPr marL="0" indent="0">
              <a:lnSpc>
                <a:spcPct val="150000"/>
              </a:lnSpc>
              <a:buNone/>
            </a:pPr>
            <a:r>
              <a:rPr lang="el-GR" sz="2400" dirty="0">
                <a:solidFill>
                  <a:schemeClr val="tx2">
                    <a:lumMod val="95000"/>
                    <a:lumOff val="5000"/>
                  </a:schemeClr>
                </a:solidFill>
                <a:latin typeface="Arial" panose="020B0604020202020204" pitchFamily="34" charset="0"/>
                <a:cs typeface="Arial" panose="020B0604020202020204" pitchFamily="34" charset="0"/>
              </a:rPr>
              <a:t>π.χ.</a:t>
            </a:r>
          </a:p>
          <a:p>
            <a:pPr marL="0" indent="0">
              <a:lnSpc>
                <a:spcPct val="150000"/>
              </a:lnSpc>
              <a:buNone/>
            </a:pPr>
            <a:r>
              <a:rPr lang="el-GR" sz="2400" dirty="0">
                <a:solidFill>
                  <a:schemeClr val="tx2">
                    <a:lumMod val="95000"/>
                    <a:lumOff val="5000"/>
                  </a:schemeClr>
                </a:solidFill>
                <a:latin typeface="Arial" panose="020B0604020202020204" pitchFamily="34" charset="0"/>
                <a:cs typeface="Arial" panose="020B0604020202020204" pitchFamily="34" charset="0"/>
              </a:rPr>
              <a:t>πίνω το πικρό </a:t>
            </a:r>
            <a:r>
              <a:rPr lang="el-GR" sz="2400" b="1" dirty="0">
                <a:solidFill>
                  <a:schemeClr val="tx2">
                    <a:lumMod val="95000"/>
                    <a:lumOff val="5000"/>
                  </a:schemeClr>
                </a:solidFill>
                <a:latin typeface="Arial" panose="020B0604020202020204" pitchFamily="34" charset="0"/>
                <a:cs typeface="Arial" panose="020B0604020202020204" pitchFamily="34" charset="0"/>
              </a:rPr>
              <a:t>ποτήρι</a:t>
            </a:r>
            <a:r>
              <a:rPr lang="el-GR" sz="2400" dirty="0">
                <a:solidFill>
                  <a:schemeClr val="tx2">
                    <a:lumMod val="95000"/>
                    <a:lumOff val="5000"/>
                  </a:schemeClr>
                </a:solidFill>
                <a:latin typeface="Arial" panose="020B0604020202020204" pitchFamily="34" charset="0"/>
                <a:cs typeface="Arial" panose="020B0604020202020204" pitchFamily="34" charset="0"/>
              </a:rPr>
              <a:t> αλλά </a:t>
            </a:r>
            <a:r>
              <a:rPr lang="el-GR" sz="2400" dirty="0">
                <a:solidFill>
                  <a:srgbClr val="FF0000"/>
                </a:solidFill>
                <a:latin typeface="Arial" panose="020B0604020202020204" pitchFamily="34" charset="0"/>
                <a:cs typeface="Arial" panose="020B0604020202020204" pitchFamily="34" charset="0"/>
              </a:rPr>
              <a:t>όχι</a:t>
            </a:r>
            <a:r>
              <a:rPr lang="el-GR" sz="2400" dirty="0">
                <a:solidFill>
                  <a:schemeClr val="tx2">
                    <a:lumMod val="95000"/>
                    <a:lumOff val="5000"/>
                  </a:schemeClr>
                </a:solidFill>
                <a:latin typeface="Arial" panose="020B0604020202020204" pitchFamily="34" charset="0"/>
                <a:cs typeface="Arial" panose="020B0604020202020204" pitchFamily="34" charset="0"/>
              </a:rPr>
              <a:t> πίνω το πικρό </a:t>
            </a:r>
            <a:r>
              <a:rPr lang="el-GR" sz="2400" b="1" dirty="0">
                <a:solidFill>
                  <a:schemeClr val="tx2">
                    <a:lumMod val="95000"/>
                    <a:lumOff val="5000"/>
                  </a:schemeClr>
                </a:solidFill>
                <a:latin typeface="Arial" panose="020B0604020202020204" pitchFamily="34" charset="0"/>
                <a:cs typeface="Arial" panose="020B0604020202020204" pitchFamily="34" charset="0"/>
              </a:rPr>
              <a:t>φλιτζάνι</a:t>
            </a:r>
          </a:p>
          <a:p>
            <a:pPr marL="0" indent="0">
              <a:lnSpc>
                <a:spcPct val="150000"/>
              </a:lnSpc>
              <a:buNone/>
            </a:pPr>
            <a:endParaRPr lang="el-GR" sz="2400" dirty="0">
              <a:solidFill>
                <a:schemeClr val="tx2">
                  <a:lumMod val="95000"/>
                  <a:lumOff val="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259305011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Τίτλος 12"/>
          <p:cNvSpPr>
            <a:spLocks noGrp="1"/>
          </p:cNvSpPr>
          <p:nvPr>
            <p:ph type="title"/>
          </p:nvPr>
        </p:nvSpPr>
        <p:spPr>
          <a:xfrm>
            <a:off x="735330" y="228600"/>
            <a:ext cx="10721340" cy="1051560"/>
          </a:xfrm>
        </p:spPr>
        <p:txBody>
          <a:bodyPr rtlCol="0">
            <a:noAutofit/>
          </a:bodyPr>
          <a:lstStyle/>
          <a:p>
            <a:pPr lvl="0" algn="ctr"/>
            <a:r>
              <a:rPr lang="el-GR" sz="3600" b="1" dirty="0">
                <a:solidFill>
                  <a:schemeClr val="tx2"/>
                </a:solidFill>
                <a:latin typeface="Arial" panose="020B0604020202020204" pitchFamily="34" charset="0"/>
                <a:cs typeface="Arial" panose="020B0604020202020204" pitchFamily="34" charset="0"/>
              </a:rPr>
              <a:t>ΙΔΙΟΤΗΤΕΣ ΤΩΝ ΠΛΕ ΠΟΥ ΧΡΗΣΙΜΟΠΟΙΟΥΝΤΑΙ ΩΣ ΚΡΙΤΗΡΙΑ ΓΙΑ ΤΗΝ ΑΝΑΓΝΩΡΙΣΗ ΤΟΥΣ</a:t>
            </a:r>
            <a:endParaRPr lang="el-GR" sz="3600" dirty="0">
              <a:solidFill>
                <a:schemeClr val="tx2"/>
              </a:solidFill>
              <a:latin typeface="Arial" panose="020B0604020202020204" pitchFamily="34" charset="0"/>
              <a:cs typeface="Arial" panose="020B0604020202020204" pitchFamily="34" charset="0"/>
            </a:endParaRPr>
          </a:p>
        </p:txBody>
      </p:sp>
      <p:sp>
        <p:nvSpPr>
          <p:cNvPr id="16" name="Θέση περιεχομένου 15">
            <a:extLst>
              <a:ext uri="{FF2B5EF4-FFF2-40B4-BE49-F238E27FC236}">
                <a16:creationId xmlns:a16="http://schemas.microsoft.com/office/drawing/2014/main" xmlns="" id="{2AB53E21-4534-48F1-8D68-79C181E72F20}"/>
              </a:ext>
            </a:extLst>
          </p:cNvPr>
          <p:cNvSpPr>
            <a:spLocks noGrp="1"/>
          </p:cNvSpPr>
          <p:nvPr>
            <p:ph idx="1"/>
          </p:nvPr>
        </p:nvSpPr>
        <p:spPr>
          <a:xfrm>
            <a:off x="1104900" y="1485900"/>
            <a:ext cx="9982200" cy="5143500"/>
          </a:xfrm>
        </p:spPr>
        <p:txBody>
          <a:bodyPr>
            <a:noAutofit/>
          </a:bodyPr>
          <a:lstStyle/>
          <a:p>
            <a:pPr>
              <a:lnSpc>
                <a:spcPct val="150000"/>
              </a:lnSpc>
              <a:buFont typeface="Wingdings" panose="05000000000000000000" pitchFamily="2" charset="2"/>
              <a:buChar char="Ø"/>
            </a:pPr>
            <a:r>
              <a:rPr lang="el-GR" sz="2400" b="1" dirty="0">
                <a:solidFill>
                  <a:schemeClr val="tx2">
                    <a:lumMod val="95000"/>
                    <a:lumOff val="5000"/>
                  </a:schemeClr>
                </a:solidFill>
                <a:latin typeface="Arial" panose="020B0604020202020204" pitchFamily="34" charset="0"/>
                <a:cs typeface="Arial" panose="020B0604020202020204" pitchFamily="34" charset="0"/>
              </a:rPr>
              <a:t>Μορφολογικές ιδιότητες</a:t>
            </a:r>
          </a:p>
          <a:p>
            <a:pPr marL="0" indent="0">
              <a:lnSpc>
                <a:spcPct val="150000"/>
              </a:lnSpc>
              <a:buNone/>
            </a:pPr>
            <a:r>
              <a:rPr lang="el-GR" sz="2400" dirty="0">
                <a:solidFill>
                  <a:schemeClr val="tx2">
                    <a:lumMod val="95000"/>
                    <a:lumOff val="5000"/>
                  </a:schemeClr>
                </a:solidFill>
                <a:latin typeface="Arial" panose="020B0604020202020204" pitchFamily="34" charset="0"/>
                <a:cs typeface="Arial" panose="020B0604020202020204" pitchFamily="34" charset="0"/>
              </a:rPr>
              <a:t>π.χ.</a:t>
            </a:r>
          </a:p>
          <a:p>
            <a:pPr marL="0" indent="0">
              <a:lnSpc>
                <a:spcPct val="150000"/>
              </a:lnSpc>
              <a:buNone/>
            </a:pPr>
            <a:r>
              <a:rPr lang="el-GR" sz="2400" b="1" i="1" dirty="0">
                <a:solidFill>
                  <a:schemeClr val="tx2">
                    <a:lumMod val="95000"/>
                    <a:lumOff val="5000"/>
                  </a:schemeClr>
                </a:solidFill>
                <a:latin typeface="Arial" panose="020B0604020202020204" pitchFamily="34" charset="0"/>
                <a:cs typeface="Arial" panose="020B0604020202020204" pitchFamily="34" charset="0"/>
              </a:rPr>
              <a:t>πίνω το πικρό ποτήρι </a:t>
            </a:r>
            <a:r>
              <a:rPr lang="el-GR" sz="2400" dirty="0">
                <a:solidFill>
                  <a:schemeClr val="tx2">
                    <a:lumMod val="95000"/>
                    <a:lumOff val="5000"/>
                  </a:schemeClr>
                </a:solidFill>
                <a:latin typeface="Arial" panose="020B0604020202020204" pitchFamily="34" charset="0"/>
                <a:cs typeface="Arial" panose="020B0604020202020204" pitchFamily="34" charset="0"/>
              </a:rPr>
              <a:t>αλλά </a:t>
            </a:r>
            <a:r>
              <a:rPr lang="el-GR" sz="2400" dirty="0">
                <a:solidFill>
                  <a:srgbClr val="FF0000"/>
                </a:solidFill>
                <a:latin typeface="Arial" panose="020B0604020202020204" pitchFamily="34" charset="0"/>
                <a:cs typeface="Arial" panose="020B0604020202020204" pitchFamily="34" charset="0"/>
              </a:rPr>
              <a:t>όχι</a:t>
            </a:r>
            <a:r>
              <a:rPr lang="el-GR" sz="2400" dirty="0">
                <a:solidFill>
                  <a:schemeClr val="tx2">
                    <a:lumMod val="95000"/>
                    <a:lumOff val="5000"/>
                  </a:schemeClr>
                </a:solidFill>
                <a:latin typeface="Arial" panose="020B0604020202020204" pitchFamily="34" charset="0"/>
                <a:cs typeface="Arial" panose="020B0604020202020204" pitchFamily="34" charset="0"/>
              </a:rPr>
              <a:t> </a:t>
            </a:r>
            <a:r>
              <a:rPr lang="el-GR" sz="2400" i="1" dirty="0">
                <a:solidFill>
                  <a:schemeClr val="tx2">
                    <a:lumMod val="95000"/>
                    <a:lumOff val="5000"/>
                  </a:schemeClr>
                </a:solidFill>
                <a:latin typeface="Arial" panose="020B0604020202020204" pitchFamily="34" charset="0"/>
                <a:cs typeface="Arial" panose="020B0604020202020204" pitchFamily="34" charset="0"/>
              </a:rPr>
              <a:t>πίνω τα πικρά </a:t>
            </a:r>
            <a:r>
              <a:rPr lang="el-GR" sz="2400" b="1" i="1" dirty="0">
                <a:solidFill>
                  <a:schemeClr val="tx2">
                    <a:lumMod val="95000"/>
                    <a:lumOff val="5000"/>
                  </a:schemeClr>
                </a:solidFill>
                <a:latin typeface="Arial" panose="020B0604020202020204" pitchFamily="34" charset="0"/>
                <a:cs typeface="Arial" panose="020B0604020202020204" pitchFamily="34" charset="0"/>
              </a:rPr>
              <a:t>ποτήρια</a:t>
            </a:r>
          </a:p>
          <a:p>
            <a:pPr>
              <a:lnSpc>
                <a:spcPct val="150000"/>
              </a:lnSpc>
              <a:buFont typeface="Wingdings" panose="05000000000000000000" pitchFamily="2" charset="2"/>
              <a:buChar char="Ø"/>
            </a:pPr>
            <a:r>
              <a:rPr lang="el-GR" sz="2400" b="1" dirty="0">
                <a:solidFill>
                  <a:schemeClr val="tx2">
                    <a:lumMod val="95000"/>
                    <a:lumOff val="5000"/>
                  </a:schemeClr>
                </a:solidFill>
                <a:latin typeface="Arial" panose="020B0604020202020204" pitchFamily="34" charset="0"/>
                <a:cs typeface="Arial" panose="020B0604020202020204" pitchFamily="34" charset="0"/>
              </a:rPr>
              <a:t>Συντακτικές ιδιότητες </a:t>
            </a:r>
          </a:p>
          <a:p>
            <a:pPr marL="0" indent="0">
              <a:lnSpc>
                <a:spcPct val="150000"/>
              </a:lnSpc>
              <a:buNone/>
            </a:pPr>
            <a:r>
              <a:rPr lang="el-GR" sz="2400" dirty="0">
                <a:solidFill>
                  <a:schemeClr val="tx2">
                    <a:lumMod val="95000"/>
                    <a:lumOff val="5000"/>
                  </a:schemeClr>
                </a:solidFill>
                <a:latin typeface="Arial" panose="020B0604020202020204" pitchFamily="34" charset="0"/>
                <a:cs typeface="Arial" panose="020B0604020202020204" pitchFamily="34" charset="0"/>
              </a:rPr>
              <a:t>π.χ.</a:t>
            </a:r>
          </a:p>
          <a:p>
            <a:pPr marL="0" indent="0">
              <a:lnSpc>
                <a:spcPct val="150000"/>
              </a:lnSpc>
              <a:buNone/>
            </a:pPr>
            <a:r>
              <a:rPr lang="el-GR" sz="2400" b="1" i="1" dirty="0">
                <a:solidFill>
                  <a:schemeClr val="tx2">
                    <a:lumMod val="95000"/>
                    <a:lumOff val="5000"/>
                  </a:schemeClr>
                </a:solidFill>
                <a:latin typeface="Arial" panose="020B0604020202020204" pitchFamily="34" charset="0"/>
                <a:cs typeface="Arial" panose="020B0604020202020204" pitchFamily="34" charset="0"/>
              </a:rPr>
              <a:t>παίρνω κεφάλια </a:t>
            </a:r>
            <a:r>
              <a:rPr lang="el-GR" sz="2400" dirty="0">
                <a:solidFill>
                  <a:schemeClr val="tx2">
                    <a:lumMod val="95000"/>
                    <a:lumOff val="5000"/>
                  </a:schemeClr>
                </a:solidFill>
                <a:latin typeface="Arial" panose="020B0604020202020204" pitchFamily="34" charset="0"/>
                <a:cs typeface="Arial" panose="020B0604020202020204" pitchFamily="34" charset="0"/>
              </a:rPr>
              <a:t>αλλά </a:t>
            </a:r>
            <a:r>
              <a:rPr lang="el-GR" sz="2400" dirty="0">
                <a:solidFill>
                  <a:srgbClr val="FF0000"/>
                </a:solidFill>
                <a:latin typeface="Arial" panose="020B0604020202020204" pitchFamily="34" charset="0"/>
                <a:cs typeface="Arial" panose="020B0604020202020204" pitchFamily="34" charset="0"/>
              </a:rPr>
              <a:t>όχι</a:t>
            </a:r>
            <a:r>
              <a:rPr lang="el-GR" sz="2400" dirty="0">
                <a:solidFill>
                  <a:schemeClr val="tx2">
                    <a:lumMod val="95000"/>
                    <a:lumOff val="5000"/>
                  </a:schemeClr>
                </a:solidFill>
                <a:latin typeface="Arial" panose="020B0604020202020204" pitchFamily="34" charset="0"/>
                <a:cs typeface="Arial" panose="020B0604020202020204" pitchFamily="34" charset="0"/>
              </a:rPr>
              <a:t> </a:t>
            </a:r>
            <a:r>
              <a:rPr lang="el-GR" sz="2400" b="1" i="1" dirty="0">
                <a:solidFill>
                  <a:schemeClr val="tx2">
                    <a:lumMod val="95000"/>
                    <a:lumOff val="5000"/>
                  </a:schemeClr>
                </a:solidFill>
                <a:latin typeface="Arial" panose="020B0604020202020204" pitchFamily="34" charset="0"/>
                <a:cs typeface="Arial" panose="020B0604020202020204" pitchFamily="34" charset="0"/>
              </a:rPr>
              <a:t>τα</a:t>
            </a:r>
            <a:r>
              <a:rPr lang="el-GR" sz="2400" i="1" dirty="0">
                <a:solidFill>
                  <a:schemeClr val="tx2">
                    <a:lumMod val="95000"/>
                    <a:lumOff val="5000"/>
                  </a:schemeClr>
                </a:solidFill>
                <a:latin typeface="Arial" panose="020B0604020202020204" pitchFamily="34" charset="0"/>
                <a:cs typeface="Arial" panose="020B0604020202020204" pitchFamily="34" charset="0"/>
              </a:rPr>
              <a:t> κεφάλια παίρνω </a:t>
            </a:r>
          </a:p>
          <a:p>
            <a:pPr>
              <a:lnSpc>
                <a:spcPct val="150000"/>
              </a:lnSpc>
              <a:buFont typeface="Wingdings" panose="05000000000000000000" pitchFamily="2" charset="2"/>
              <a:buChar char="Ø"/>
            </a:pPr>
            <a:endParaRPr lang="el-GR" sz="2400" dirty="0">
              <a:solidFill>
                <a:schemeClr val="tx2">
                  <a:lumMod val="95000"/>
                  <a:lumOff val="5000"/>
                </a:schemeClr>
              </a:solidFill>
              <a:latin typeface="Arial" panose="020B0604020202020204" pitchFamily="34" charset="0"/>
              <a:cs typeface="Arial" panose="020B0604020202020204" pitchFamily="34" charset="0"/>
            </a:endParaRPr>
          </a:p>
          <a:p>
            <a:pPr>
              <a:lnSpc>
                <a:spcPct val="150000"/>
              </a:lnSpc>
              <a:buFont typeface="Wingdings" panose="05000000000000000000" pitchFamily="2" charset="2"/>
              <a:buChar char="Ø"/>
            </a:pPr>
            <a:endParaRPr lang="el-GR" sz="2400" dirty="0">
              <a:solidFill>
                <a:schemeClr val="tx2">
                  <a:lumMod val="95000"/>
                  <a:lumOff val="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177574689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Τίτλος 12"/>
          <p:cNvSpPr>
            <a:spLocks noGrp="1"/>
          </p:cNvSpPr>
          <p:nvPr>
            <p:ph type="title"/>
          </p:nvPr>
        </p:nvSpPr>
        <p:spPr/>
        <p:txBody>
          <a:bodyPr rtlCol="0">
            <a:normAutofit/>
          </a:bodyPr>
          <a:lstStyle/>
          <a:p>
            <a:pPr lvl="0" algn="ctr"/>
            <a:r>
              <a:rPr lang="el-GR" sz="4800" b="1" dirty="0">
                <a:solidFill>
                  <a:schemeClr val="tx2">
                    <a:lumMod val="95000"/>
                    <a:lumOff val="5000"/>
                  </a:schemeClr>
                </a:solidFill>
                <a:latin typeface="Arial" panose="020B0604020202020204" pitchFamily="34" charset="0"/>
                <a:cs typeface="Arial" panose="020B0604020202020204" pitchFamily="34" charset="0"/>
              </a:rPr>
              <a:t>	Το λεξικό </a:t>
            </a:r>
            <a:r>
              <a:rPr lang="en-US" sz="4800" b="1" dirty="0" err="1">
                <a:solidFill>
                  <a:schemeClr val="tx2">
                    <a:lumMod val="95000"/>
                    <a:lumOff val="5000"/>
                  </a:schemeClr>
                </a:solidFill>
                <a:latin typeface="Arial" panose="020B0604020202020204" pitchFamily="34" charset="0"/>
                <a:cs typeface="Arial" panose="020B0604020202020204" pitchFamily="34" charset="0"/>
              </a:rPr>
              <a:t>DuELME</a:t>
            </a:r>
            <a:endParaRPr lang="el-GR" sz="4800" dirty="0">
              <a:solidFill>
                <a:schemeClr val="tx2">
                  <a:lumMod val="95000"/>
                  <a:lumOff val="5000"/>
                </a:schemeClr>
              </a:solidFill>
              <a:latin typeface="Arial" panose="020B0604020202020204" pitchFamily="34" charset="0"/>
              <a:cs typeface="Arial" panose="020B0604020202020204" pitchFamily="34" charset="0"/>
            </a:endParaRPr>
          </a:p>
        </p:txBody>
      </p:sp>
      <p:sp>
        <p:nvSpPr>
          <p:cNvPr id="14" name="Σύμβολο κράτησης θέσης περιεχομένου 13"/>
          <p:cNvSpPr>
            <a:spLocks noGrp="1"/>
          </p:cNvSpPr>
          <p:nvPr>
            <p:ph idx="1"/>
          </p:nvPr>
        </p:nvSpPr>
        <p:spPr/>
        <p:txBody>
          <a:bodyPr rtlCol="0">
            <a:normAutofit fontScale="70000" lnSpcReduction="20000"/>
          </a:bodyPr>
          <a:lstStyle/>
          <a:p>
            <a:pPr>
              <a:lnSpc>
                <a:spcPct val="150000"/>
              </a:lnSpc>
            </a:pPr>
            <a:r>
              <a:rPr lang="el-GR" sz="3600" dirty="0">
                <a:solidFill>
                  <a:schemeClr val="tx2">
                    <a:lumMod val="95000"/>
                    <a:lumOff val="5000"/>
                  </a:schemeClr>
                </a:solidFill>
                <a:latin typeface="Arial" panose="020B0604020202020204" pitchFamily="34" charset="0"/>
                <a:cs typeface="Arial" panose="020B0604020202020204" pitchFamily="34" charset="0"/>
              </a:rPr>
              <a:t>Αποτέλεσμα του πρότζεκτ </a:t>
            </a:r>
            <a:r>
              <a:rPr lang="en-US" sz="3600" b="1" dirty="0">
                <a:solidFill>
                  <a:schemeClr val="tx2">
                    <a:lumMod val="95000"/>
                    <a:lumOff val="5000"/>
                  </a:schemeClr>
                </a:solidFill>
                <a:latin typeface="Arial" panose="020B0604020202020204" pitchFamily="34" charset="0"/>
                <a:cs typeface="Arial" panose="020B0604020202020204" pitchFamily="34" charset="0"/>
              </a:rPr>
              <a:t>Identification and Representation of Multiword Expressions (IRME)</a:t>
            </a:r>
            <a:r>
              <a:rPr lang="en-US" sz="3600" dirty="0">
                <a:solidFill>
                  <a:schemeClr val="tx2">
                    <a:lumMod val="95000"/>
                    <a:lumOff val="5000"/>
                  </a:schemeClr>
                </a:solidFill>
                <a:latin typeface="Arial" panose="020B0604020202020204" pitchFamily="34" charset="0"/>
                <a:cs typeface="Arial" panose="020B0604020202020204" pitchFamily="34" charset="0"/>
              </a:rPr>
              <a:t> (</a:t>
            </a:r>
            <a:r>
              <a:rPr lang="el-GR" sz="3600" dirty="0">
                <a:solidFill>
                  <a:schemeClr val="tx2">
                    <a:lumMod val="95000"/>
                    <a:lumOff val="5000"/>
                  </a:schemeClr>
                </a:solidFill>
                <a:latin typeface="Arial" panose="020B0604020202020204" pitchFamily="34" charset="0"/>
                <a:cs typeface="Arial" panose="020B0604020202020204" pitchFamily="34" charset="0"/>
              </a:rPr>
              <a:t>Ταυτοποίηση και Αναπαράσταση ΠΛΕ)</a:t>
            </a:r>
          </a:p>
          <a:p>
            <a:pPr>
              <a:lnSpc>
                <a:spcPct val="150000"/>
              </a:lnSpc>
            </a:pPr>
            <a:r>
              <a:rPr lang="el-GR" sz="3600" dirty="0">
                <a:solidFill>
                  <a:schemeClr val="tx2">
                    <a:lumMod val="95000"/>
                    <a:lumOff val="5000"/>
                  </a:schemeClr>
                </a:solidFill>
                <a:latin typeface="Arial" panose="020B0604020202020204" pitchFamily="34" charset="0"/>
                <a:cs typeface="Arial" panose="020B0604020202020204" pitchFamily="34" charset="0"/>
              </a:rPr>
              <a:t>Περιέχει λεξικές περιγραφές πάνω </a:t>
            </a:r>
            <a:r>
              <a:rPr lang="el-GR" sz="3600" b="1" dirty="0">
                <a:solidFill>
                  <a:schemeClr val="tx2">
                    <a:lumMod val="95000"/>
                    <a:lumOff val="5000"/>
                  </a:schemeClr>
                </a:solidFill>
                <a:latin typeface="Arial" panose="020B0604020202020204" pitchFamily="34" charset="0"/>
                <a:cs typeface="Arial" panose="020B0604020202020204" pitchFamily="34" charset="0"/>
              </a:rPr>
              <a:t>από 5.000 ολλανδικών πολυλεκτικών </a:t>
            </a:r>
            <a:r>
              <a:rPr lang="el-GR" sz="3600" dirty="0">
                <a:solidFill>
                  <a:schemeClr val="tx2">
                    <a:lumMod val="95000"/>
                    <a:lumOff val="5000"/>
                  </a:schemeClr>
                </a:solidFill>
                <a:latin typeface="Arial" panose="020B0604020202020204" pitchFamily="34" charset="0"/>
                <a:cs typeface="Arial" panose="020B0604020202020204" pitchFamily="34" charset="0"/>
              </a:rPr>
              <a:t>εκφράσεων (</a:t>
            </a:r>
            <a:r>
              <a:rPr lang="el-GR" sz="3600" dirty="0" err="1">
                <a:solidFill>
                  <a:schemeClr val="tx2">
                    <a:lumMod val="95000"/>
                    <a:lumOff val="5000"/>
                  </a:schemeClr>
                </a:solidFill>
                <a:latin typeface="Arial" panose="020B0604020202020204" pitchFamily="34" charset="0"/>
                <a:cs typeface="Arial" panose="020B0604020202020204" pitchFamily="34" charset="0"/>
              </a:rPr>
              <a:t>MWEs</a:t>
            </a:r>
            <a:r>
              <a:rPr lang="el-GR" sz="3600" dirty="0">
                <a:solidFill>
                  <a:schemeClr val="tx2">
                    <a:lumMod val="95000"/>
                    <a:lumOff val="5000"/>
                  </a:schemeClr>
                </a:solidFill>
                <a:latin typeface="Arial" panose="020B0604020202020204" pitchFamily="34" charset="0"/>
                <a:cs typeface="Arial" panose="020B0604020202020204" pitchFamily="34" charset="0"/>
              </a:rPr>
              <a:t>)</a:t>
            </a:r>
          </a:p>
          <a:p>
            <a:pPr>
              <a:lnSpc>
                <a:spcPct val="150000"/>
              </a:lnSpc>
            </a:pPr>
            <a:r>
              <a:rPr lang="el-GR" sz="3600" dirty="0">
                <a:solidFill>
                  <a:schemeClr val="tx2">
                    <a:lumMod val="95000"/>
                    <a:lumOff val="5000"/>
                  </a:schemeClr>
                </a:solidFill>
                <a:latin typeface="Arial" panose="020B0604020202020204" pitchFamily="34" charset="0"/>
                <a:cs typeface="Arial" panose="020B0604020202020204" pitchFamily="34" charset="0"/>
              </a:rPr>
              <a:t>Προορίζεται κυρίως για χρήση σε διάφορα ολλανδικά συστήματα </a:t>
            </a:r>
            <a:r>
              <a:rPr lang="el-GR" sz="3600" b="1" dirty="0">
                <a:solidFill>
                  <a:schemeClr val="tx2">
                    <a:lumMod val="95000"/>
                    <a:lumOff val="5000"/>
                  </a:schemeClr>
                </a:solidFill>
                <a:latin typeface="Arial" panose="020B0604020202020204" pitchFamily="34" charset="0"/>
                <a:cs typeface="Arial" panose="020B0604020202020204" pitchFamily="34" charset="0"/>
              </a:rPr>
              <a:t>Επεξεργασίας Φυσικής Γλώσσας</a:t>
            </a:r>
            <a:r>
              <a:rPr lang="el-GR" sz="3600" dirty="0">
                <a:solidFill>
                  <a:schemeClr val="tx2">
                    <a:lumMod val="95000"/>
                    <a:lumOff val="5000"/>
                  </a:schemeClr>
                </a:solidFill>
                <a:latin typeface="Arial" panose="020B0604020202020204" pitchFamily="34" charset="0"/>
                <a:cs typeface="Arial" panose="020B0604020202020204" pitchFamily="34" charset="0"/>
              </a:rPr>
              <a:t> (</a:t>
            </a:r>
            <a:r>
              <a:rPr lang="el-GR" sz="3600" dirty="0" err="1">
                <a:solidFill>
                  <a:schemeClr val="tx2">
                    <a:lumMod val="95000"/>
                    <a:lumOff val="5000"/>
                  </a:schemeClr>
                </a:solidFill>
                <a:latin typeface="Arial" panose="020B0604020202020204" pitchFamily="34" charset="0"/>
                <a:cs typeface="Arial" panose="020B0604020202020204" pitchFamily="34" charset="0"/>
              </a:rPr>
              <a:t>Natural</a:t>
            </a:r>
            <a:r>
              <a:rPr lang="el-GR" sz="3600" dirty="0">
                <a:solidFill>
                  <a:schemeClr val="tx2">
                    <a:lumMod val="95000"/>
                    <a:lumOff val="5000"/>
                  </a:schemeClr>
                </a:solidFill>
                <a:latin typeface="Arial" panose="020B0604020202020204" pitchFamily="34" charset="0"/>
                <a:cs typeface="Arial" panose="020B0604020202020204" pitchFamily="34" charset="0"/>
              </a:rPr>
              <a:t> </a:t>
            </a:r>
            <a:r>
              <a:rPr lang="el-GR" sz="3600" dirty="0" err="1">
                <a:solidFill>
                  <a:schemeClr val="tx2">
                    <a:lumMod val="95000"/>
                    <a:lumOff val="5000"/>
                  </a:schemeClr>
                </a:solidFill>
                <a:latin typeface="Arial" panose="020B0604020202020204" pitchFamily="34" charset="0"/>
                <a:cs typeface="Arial" panose="020B0604020202020204" pitchFamily="34" charset="0"/>
              </a:rPr>
              <a:t>Language</a:t>
            </a:r>
            <a:r>
              <a:rPr lang="el-GR" sz="3600" dirty="0">
                <a:solidFill>
                  <a:schemeClr val="tx2">
                    <a:lumMod val="95000"/>
                    <a:lumOff val="5000"/>
                  </a:schemeClr>
                </a:solidFill>
                <a:latin typeface="Arial" panose="020B0604020202020204" pitchFamily="34" charset="0"/>
                <a:cs typeface="Arial" panose="020B0604020202020204" pitchFamily="34" charset="0"/>
              </a:rPr>
              <a:t> </a:t>
            </a:r>
            <a:r>
              <a:rPr lang="el-GR" sz="3600" dirty="0" err="1">
                <a:solidFill>
                  <a:schemeClr val="tx2">
                    <a:lumMod val="95000"/>
                    <a:lumOff val="5000"/>
                  </a:schemeClr>
                </a:solidFill>
                <a:latin typeface="Arial" panose="020B0604020202020204" pitchFamily="34" charset="0"/>
                <a:cs typeface="Arial" panose="020B0604020202020204" pitchFamily="34" charset="0"/>
              </a:rPr>
              <a:t>Processing</a:t>
            </a:r>
            <a:r>
              <a:rPr lang="el-GR" sz="3600" dirty="0">
                <a:solidFill>
                  <a:schemeClr val="tx2">
                    <a:lumMod val="95000"/>
                    <a:lumOff val="5000"/>
                  </a:schemeClr>
                </a:solidFill>
                <a:latin typeface="Arial" panose="020B0604020202020204" pitchFamily="34" charset="0"/>
                <a:cs typeface="Arial" panose="020B0604020202020204" pitchFamily="34" charset="0"/>
              </a:rPr>
              <a:t> - NLP)</a:t>
            </a:r>
            <a:endParaRPr lang="el-GR" dirty="0">
              <a:solidFill>
                <a:schemeClr val="tx2">
                  <a:lumMod val="95000"/>
                  <a:lumOff val="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38400597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Τίτλος 12"/>
          <p:cNvSpPr>
            <a:spLocks noGrp="1"/>
          </p:cNvSpPr>
          <p:nvPr>
            <p:ph type="title"/>
          </p:nvPr>
        </p:nvSpPr>
        <p:spPr>
          <a:xfrm>
            <a:off x="735330" y="228600"/>
            <a:ext cx="10721340" cy="1051560"/>
          </a:xfrm>
        </p:spPr>
        <p:txBody>
          <a:bodyPr rtlCol="0">
            <a:noAutofit/>
          </a:bodyPr>
          <a:lstStyle/>
          <a:p>
            <a:pPr lvl="0" algn="ctr"/>
            <a:r>
              <a:rPr lang="el-GR" sz="3600" b="1" dirty="0">
                <a:solidFill>
                  <a:schemeClr val="tx2"/>
                </a:solidFill>
                <a:latin typeface="Arial" panose="020B0604020202020204" pitchFamily="34" charset="0"/>
                <a:cs typeface="Arial" panose="020B0604020202020204" pitchFamily="34" charset="0"/>
              </a:rPr>
              <a:t>ΙΔΙΟΤΗΤΕΣ ΤΩΝ ΠΛΕ ΠΟΥ ΧΡΗΣΙΜΟΠΟΙΟΥΝΤΑΙ ΩΣ ΚΡΙΤΗΡΙΑ ΓΙΑ ΤΗΝ ΑΝΑΓΝΩΡΙΣΗ ΤΟΥΣ</a:t>
            </a:r>
            <a:endParaRPr lang="el-GR" sz="3600" dirty="0">
              <a:solidFill>
                <a:schemeClr val="tx2"/>
              </a:solidFill>
              <a:latin typeface="Arial" panose="020B0604020202020204" pitchFamily="34" charset="0"/>
              <a:cs typeface="Arial" panose="020B0604020202020204" pitchFamily="34" charset="0"/>
            </a:endParaRPr>
          </a:p>
        </p:txBody>
      </p:sp>
      <p:sp>
        <p:nvSpPr>
          <p:cNvPr id="16" name="Θέση περιεχομένου 15">
            <a:extLst>
              <a:ext uri="{FF2B5EF4-FFF2-40B4-BE49-F238E27FC236}">
                <a16:creationId xmlns:a16="http://schemas.microsoft.com/office/drawing/2014/main" xmlns="" id="{2AB53E21-4534-48F1-8D68-79C181E72F20}"/>
              </a:ext>
            </a:extLst>
          </p:cNvPr>
          <p:cNvSpPr>
            <a:spLocks noGrp="1"/>
          </p:cNvSpPr>
          <p:nvPr>
            <p:ph idx="1"/>
          </p:nvPr>
        </p:nvSpPr>
        <p:spPr>
          <a:xfrm>
            <a:off x="1104900" y="1485900"/>
            <a:ext cx="9982200" cy="5143500"/>
          </a:xfrm>
        </p:spPr>
        <p:txBody>
          <a:bodyPr>
            <a:noAutofit/>
          </a:bodyPr>
          <a:lstStyle/>
          <a:p>
            <a:pPr>
              <a:lnSpc>
                <a:spcPct val="150000"/>
              </a:lnSpc>
              <a:buFont typeface="Wingdings" panose="05000000000000000000" pitchFamily="2" charset="2"/>
              <a:buChar char="Ø"/>
            </a:pPr>
            <a:r>
              <a:rPr lang="el-GR" sz="2400" b="1" dirty="0">
                <a:solidFill>
                  <a:schemeClr val="tx2">
                    <a:lumMod val="95000"/>
                    <a:lumOff val="5000"/>
                  </a:schemeClr>
                </a:solidFill>
                <a:latin typeface="Arial" panose="020B0604020202020204" pitchFamily="34" charset="0"/>
                <a:cs typeface="Arial" panose="020B0604020202020204" pitchFamily="34" charset="0"/>
              </a:rPr>
              <a:t>Σημασιολογικές ιδιότητες</a:t>
            </a:r>
            <a:r>
              <a:rPr lang="el-GR" sz="2400" dirty="0">
                <a:solidFill>
                  <a:schemeClr val="tx2">
                    <a:lumMod val="95000"/>
                    <a:lumOff val="5000"/>
                  </a:schemeClr>
                </a:solidFill>
                <a:latin typeface="Arial" panose="020B0604020202020204" pitchFamily="34" charset="0"/>
                <a:cs typeface="Arial" panose="020B0604020202020204" pitchFamily="34" charset="0"/>
              </a:rPr>
              <a:t>:</a:t>
            </a:r>
          </a:p>
          <a:p>
            <a:pPr marL="0" indent="0">
              <a:lnSpc>
                <a:spcPct val="150000"/>
              </a:lnSpc>
              <a:buNone/>
            </a:pPr>
            <a:r>
              <a:rPr lang="el-GR" sz="2400" dirty="0">
                <a:solidFill>
                  <a:schemeClr val="tx2">
                    <a:lumMod val="95000"/>
                    <a:lumOff val="5000"/>
                  </a:schemeClr>
                </a:solidFill>
                <a:latin typeface="Arial" panose="020B0604020202020204" pitchFamily="34" charset="0"/>
                <a:cs typeface="Arial" panose="020B0604020202020204" pitchFamily="34" charset="0"/>
              </a:rPr>
              <a:t>η σημασία της έκφρασης </a:t>
            </a:r>
            <a:r>
              <a:rPr lang="el-GR" sz="2400" b="1" dirty="0">
                <a:solidFill>
                  <a:schemeClr val="tx2">
                    <a:lumMod val="95000"/>
                    <a:lumOff val="5000"/>
                  </a:schemeClr>
                </a:solidFill>
                <a:latin typeface="Arial" panose="020B0604020202020204" pitchFamily="34" charset="0"/>
                <a:cs typeface="Arial" panose="020B0604020202020204" pitchFamily="34" charset="0"/>
              </a:rPr>
              <a:t>δεν</a:t>
            </a:r>
            <a:r>
              <a:rPr lang="el-GR" sz="2400" dirty="0">
                <a:solidFill>
                  <a:schemeClr val="tx2">
                    <a:lumMod val="95000"/>
                    <a:lumOff val="5000"/>
                  </a:schemeClr>
                </a:solidFill>
                <a:latin typeface="Arial" panose="020B0604020202020204" pitchFamily="34" charset="0"/>
                <a:cs typeface="Arial" panose="020B0604020202020204" pitchFamily="34" charset="0"/>
              </a:rPr>
              <a:t> μπορεί να συναχθεί από τη σημασία των επιμέρους συστατικών της</a:t>
            </a:r>
          </a:p>
          <a:p>
            <a:pPr marL="0" indent="0">
              <a:lnSpc>
                <a:spcPct val="150000"/>
              </a:lnSpc>
              <a:buNone/>
            </a:pPr>
            <a:r>
              <a:rPr lang="el-GR" sz="2400" dirty="0">
                <a:solidFill>
                  <a:schemeClr val="tx2">
                    <a:lumMod val="95000"/>
                    <a:lumOff val="5000"/>
                  </a:schemeClr>
                </a:solidFill>
                <a:latin typeface="Arial" panose="020B0604020202020204" pitchFamily="34" charset="0"/>
                <a:cs typeface="Arial" panose="020B0604020202020204" pitchFamily="34" charset="0"/>
              </a:rPr>
              <a:t>π.χ.</a:t>
            </a:r>
          </a:p>
          <a:p>
            <a:pPr marL="0" indent="0">
              <a:lnSpc>
                <a:spcPct val="150000"/>
              </a:lnSpc>
              <a:buNone/>
            </a:pPr>
            <a:r>
              <a:rPr lang="el-GR" sz="2400" b="1" i="1" dirty="0">
                <a:solidFill>
                  <a:schemeClr val="tx2">
                    <a:lumMod val="95000"/>
                    <a:lumOff val="5000"/>
                  </a:schemeClr>
                </a:solidFill>
                <a:latin typeface="Arial" panose="020B0604020202020204" pitchFamily="34" charset="0"/>
                <a:cs typeface="Arial" panose="020B0604020202020204" pitchFamily="34" charset="0"/>
              </a:rPr>
              <a:t>μένω κάγκελο</a:t>
            </a:r>
          </a:p>
          <a:p>
            <a:pPr>
              <a:lnSpc>
                <a:spcPct val="150000"/>
              </a:lnSpc>
              <a:buFont typeface="Wingdings" panose="05000000000000000000" pitchFamily="2" charset="2"/>
              <a:buChar char="Ø"/>
            </a:pPr>
            <a:endParaRPr lang="el-GR" sz="2400" dirty="0">
              <a:solidFill>
                <a:schemeClr val="tx2">
                  <a:lumMod val="95000"/>
                  <a:lumOff val="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75553746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Τίτλος 12"/>
          <p:cNvSpPr>
            <a:spLocks noGrp="1"/>
          </p:cNvSpPr>
          <p:nvPr>
            <p:ph type="title"/>
          </p:nvPr>
        </p:nvSpPr>
        <p:spPr>
          <a:xfrm>
            <a:off x="735330" y="228600"/>
            <a:ext cx="10721340" cy="1051560"/>
          </a:xfrm>
        </p:spPr>
        <p:txBody>
          <a:bodyPr rtlCol="0">
            <a:noAutofit/>
          </a:bodyPr>
          <a:lstStyle/>
          <a:p>
            <a:pPr lvl="0" algn="ctr"/>
            <a:r>
              <a:rPr lang="el-GR" sz="3600" b="1" dirty="0">
                <a:solidFill>
                  <a:schemeClr val="tx2"/>
                </a:solidFill>
                <a:latin typeface="Arial" panose="020B0604020202020204" pitchFamily="34" charset="0"/>
                <a:cs typeface="Arial" panose="020B0604020202020204" pitchFamily="34" charset="0"/>
              </a:rPr>
              <a:t>ΙΔΙΟΤΗΤΕΣ ΤΩΝ ΠΛΕ ΠΟΥ ΧΡΗΣΙΜΟΠΟΙΟΥΝΤΑΙ ΩΣ ΚΡΙΤΗΡΙΑ ΓΙΑ ΤΗΝ ΑΝΑΓΝΩΡΙΣΗ ΤΟΥΣ</a:t>
            </a:r>
            <a:endParaRPr lang="el-GR" sz="3600" dirty="0">
              <a:solidFill>
                <a:schemeClr val="tx2"/>
              </a:solidFill>
              <a:latin typeface="Arial" panose="020B0604020202020204" pitchFamily="34" charset="0"/>
              <a:cs typeface="Arial" panose="020B0604020202020204" pitchFamily="34" charset="0"/>
            </a:endParaRPr>
          </a:p>
        </p:txBody>
      </p:sp>
      <p:sp>
        <p:nvSpPr>
          <p:cNvPr id="16" name="Θέση περιεχομένου 15">
            <a:extLst>
              <a:ext uri="{FF2B5EF4-FFF2-40B4-BE49-F238E27FC236}">
                <a16:creationId xmlns:a16="http://schemas.microsoft.com/office/drawing/2014/main" xmlns="" id="{2AB53E21-4534-48F1-8D68-79C181E72F20}"/>
              </a:ext>
            </a:extLst>
          </p:cNvPr>
          <p:cNvSpPr>
            <a:spLocks noGrp="1"/>
          </p:cNvSpPr>
          <p:nvPr>
            <p:ph idx="1"/>
          </p:nvPr>
        </p:nvSpPr>
        <p:spPr>
          <a:xfrm>
            <a:off x="1104900" y="1965960"/>
            <a:ext cx="9982200" cy="4206240"/>
          </a:xfrm>
        </p:spPr>
        <p:txBody>
          <a:bodyPr>
            <a:noAutofit/>
          </a:bodyPr>
          <a:lstStyle/>
          <a:p>
            <a:pPr>
              <a:lnSpc>
                <a:spcPct val="150000"/>
              </a:lnSpc>
              <a:buFont typeface="Wingdings" panose="05000000000000000000" pitchFamily="2" charset="2"/>
              <a:buChar char="Ø"/>
            </a:pPr>
            <a:r>
              <a:rPr lang="el-GR" sz="2400" b="1" dirty="0">
                <a:solidFill>
                  <a:schemeClr val="tx2"/>
                </a:solidFill>
                <a:latin typeface="Arial" panose="020B0604020202020204" pitchFamily="34" charset="0"/>
                <a:cs typeface="Arial" panose="020B0604020202020204" pitchFamily="34" charset="0"/>
              </a:rPr>
              <a:t>Οι μορφολογικές, συντακτικές και σημασιολογικές </a:t>
            </a:r>
            <a:r>
              <a:rPr lang="el-GR" sz="2400" dirty="0">
                <a:solidFill>
                  <a:schemeClr val="tx2"/>
                </a:solidFill>
                <a:latin typeface="Arial" panose="020B0604020202020204" pitchFamily="34" charset="0"/>
                <a:cs typeface="Arial" panose="020B0604020202020204" pitchFamily="34" charset="0"/>
              </a:rPr>
              <a:t>ιδιότητες μιας έκφρασης μας δείχνουν αν ένας συνδυασμός είναι γνήσια ΠΛΕ</a:t>
            </a:r>
            <a:endParaRPr lang="el-GR" sz="2400" b="1" dirty="0">
              <a:solidFill>
                <a:schemeClr val="tx2"/>
              </a:solidFill>
              <a:latin typeface="Arial" panose="020B0604020202020204" pitchFamily="34" charset="0"/>
              <a:cs typeface="Arial" panose="020B0604020202020204" pitchFamily="34" charset="0"/>
            </a:endParaRPr>
          </a:p>
          <a:p>
            <a:pPr>
              <a:lnSpc>
                <a:spcPct val="150000"/>
              </a:lnSpc>
              <a:buFont typeface="Wingdings" panose="05000000000000000000" pitchFamily="2" charset="2"/>
              <a:buChar char="Ø"/>
            </a:pPr>
            <a:r>
              <a:rPr lang="el-GR" sz="2400" dirty="0">
                <a:solidFill>
                  <a:schemeClr val="tx2">
                    <a:lumMod val="95000"/>
                    <a:lumOff val="5000"/>
                  </a:schemeClr>
                </a:solidFill>
                <a:latin typeface="Arial" panose="020B0604020202020204" pitchFamily="34" charset="0"/>
                <a:cs typeface="Arial" panose="020B0604020202020204" pitchFamily="34" charset="0"/>
              </a:rPr>
              <a:t>Δεν αποφασίζουμε εάν ένας συνδυασμός είναι γνήσια ΠΛΕ </a:t>
            </a:r>
            <a:r>
              <a:rPr lang="el-GR" sz="2400" b="1" dirty="0">
                <a:solidFill>
                  <a:schemeClr val="tx2">
                    <a:lumMod val="95000"/>
                    <a:lumOff val="5000"/>
                  </a:schemeClr>
                </a:solidFill>
                <a:latin typeface="Arial" panose="020B0604020202020204" pitchFamily="34" charset="0"/>
                <a:cs typeface="Arial" panose="020B0604020202020204" pitchFamily="34" charset="0"/>
              </a:rPr>
              <a:t>μόνο με βάση </a:t>
            </a:r>
            <a:r>
              <a:rPr lang="el-GR" sz="2400" dirty="0">
                <a:solidFill>
                  <a:schemeClr val="tx2">
                    <a:lumMod val="95000"/>
                    <a:lumOff val="5000"/>
                  </a:schemeClr>
                </a:solidFill>
                <a:latin typeface="Arial" panose="020B0604020202020204" pitchFamily="34" charset="0"/>
                <a:cs typeface="Arial" panose="020B0604020202020204" pitchFamily="34" charset="0"/>
              </a:rPr>
              <a:t>τις </a:t>
            </a:r>
            <a:r>
              <a:rPr lang="el-GR" sz="2400" b="1" dirty="0">
                <a:solidFill>
                  <a:schemeClr val="tx2">
                    <a:lumMod val="95000"/>
                    <a:lumOff val="5000"/>
                  </a:schemeClr>
                </a:solidFill>
                <a:latin typeface="Arial" panose="020B0604020202020204" pitchFamily="34" charset="0"/>
                <a:cs typeface="Arial" panose="020B0604020202020204" pitchFamily="34" charset="0"/>
              </a:rPr>
              <a:t>λεξικές</a:t>
            </a:r>
            <a:r>
              <a:rPr lang="el-GR" sz="2400" dirty="0">
                <a:solidFill>
                  <a:schemeClr val="tx2">
                    <a:lumMod val="95000"/>
                    <a:lumOff val="5000"/>
                  </a:schemeClr>
                </a:solidFill>
                <a:latin typeface="Arial" panose="020B0604020202020204" pitchFamily="34" charset="0"/>
                <a:cs typeface="Arial" panose="020B0604020202020204" pitchFamily="34" charset="0"/>
              </a:rPr>
              <a:t> του </a:t>
            </a:r>
            <a:r>
              <a:rPr lang="el-GR" sz="2400" b="1" dirty="0">
                <a:solidFill>
                  <a:schemeClr val="tx2">
                    <a:lumMod val="95000"/>
                    <a:lumOff val="5000"/>
                  </a:schemeClr>
                </a:solidFill>
                <a:latin typeface="Arial" panose="020B0604020202020204" pitchFamily="34" charset="0"/>
                <a:cs typeface="Arial" panose="020B0604020202020204" pitchFamily="34" charset="0"/>
              </a:rPr>
              <a:t>ιδιότητες</a:t>
            </a:r>
          </a:p>
          <a:p>
            <a:pPr>
              <a:lnSpc>
                <a:spcPct val="150000"/>
              </a:lnSpc>
              <a:buFont typeface="Wingdings" panose="05000000000000000000" pitchFamily="2" charset="2"/>
              <a:buChar char="Ø"/>
            </a:pPr>
            <a:r>
              <a:rPr lang="el-GR" sz="2400" dirty="0">
                <a:solidFill>
                  <a:schemeClr val="tx2">
                    <a:lumMod val="95000"/>
                    <a:lumOff val="5000"/>
                  </a:schemeClr>
                </a:solidFill>
                <a:latin typeface="Arial" panose="020B0604020202020204" pitchFamily="34" charset="0"/>
                <a:cs typeface="Arial" panose="020B0604020202020204" pitchFamily="34" charset="0"/>
              </a:rPr>
              <a:t>Ο συνδυασμός είναι </a:t>
            </a:r>
            <a:r>
              <a:rPr lang="el-GR" sz="2400" b="1" dirty="0">
                <a:solidFill>
                  <a:schemeClr val="tx2"/>
                </a:solidFill>
                <a:latin typeface="Arial" panose="020B0604020202020204" pitchFamily="34" charset="0"/>
                <a:cs typeface="Arial" panose="020B0604020202020204" pitchFamily="34" charset="0"/>
              </a:rPr>
              <a:t>απρόβλεπτος</a:t>
            </a:r>
            <a:r>
              <a:rPr lang="el-GR" sz="2400" dirty="0">
                <a:solidFill>
                  <a:schemeClr val="tx2">
                    <a:lumMod val="95000"/>
                    <a:lumOff val="5000"/>
                  </a:schemeClr>
                </a:solidFill>
                <a:latin typeface="Arial" panose="020B0604020202020204" pitchFamily="34" charset="0"/>
                <a:cs typeface="Arial" panose="020B0604020202020204" pitchFamily="34" charset="0"/>
              </a:rPr>
              <a:t> και δεν μπορεί να υπάρξει αντικατάσταση από το συνώνυμό του</a:t>
            </a:r>
          </a:p>
          <a:p>
            <a:pPr>
              <a:lnSpc>
                <a:spcPct val="150000"/>
              </a:lnSpc>
              <a:buFont typeface="Wingdings" panose="05000000000000000000" pitchFamily="2" charset="2"/>
              <a:buChar char="Ø"/>
            </a:pPr>
            <a:endParaRPr lang="el-GR" sz="2400" dirty="0">
              <a:solidFill>
                <a:schemeClr val="tx2">
                  <a:lumMod val="95000"/>
                  <a:lumOff val="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241788882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Τίτλος 12"/>
          <p:cNvSpPr>
            <a:spLocks noGrp="1"/>
          </p:cNvSpPr>
          <p:nvPr>
            <p:ph type="title"/>
          </p:nvPr>
        </p:nvSpPr>
        <p:spPr>
          <a:xfrm>
            <a:off x="735330" y="228600"/>
            <a:ext cx="10721340" cy="1051560"/>
          </a:xfrm>
        </p:spPr>
        <p:txBody>
          <a:bodyPr rtlCol="0">
            <a:noAutofit/>
          </a:bodyPr>
          <a:lstStyle/>
          <a:p>
            <a:pPr lvl="0" algn="ctr"/>
            <a:r>
              <a:rPr lang="el-GR" sz="3600" b="1" dirty="0">
                <a:solidFill>
                  <a:schemeClr val="tx2"/>
                </a:solidFill>
                <a:latin typeface="Arial" panose="020B0604020202020204" pitchFamily="34" charset="0"/>
                <a:cs typeface="Arial" panose="020B0604020202020204" pitchFamily="34" charset="0"/>
              </a:rPr>
              <a:t>ΙΔΙΟΤΗΤΕΣ ΤΩΝ ΠΛΕ ΠΟΥ ΧΡΗΣΙΜΟΠΟΙΟΥΝΤΑΙ ΩΣ ΚΡΙΤΗΡΙΑ ΓΙΑ ΤΗΝ ΑΝΑΓΝΩΡΙΣΗ ΤΟΥΣ</a:t>
            </a:r>
            <a:endParaRPr lang="el-GR" sz="3600" dirty="0">
              <a:solidFill>
                <a:schemeClr val="tx2"/>
              </a:solidFill>
              <a:latin typeface="Arial" panose="020B0604020202020204" pitchFamily="34" charset="0"/>
              <a:cs typeface="Arial" panose="020B0604020202020204" pitchFamily="34" charset="0"/>
            </a:endParaRPr>
          </a:p>
        </p:txBody>
      </p:sp>
      <p:graphicFrame>
        <p:nvGraphicFramePr>
          <p:cNvPr id="2" name="Θέση περιεχομένου 1">
            <a:extLst>
              <a:ext uri="{FF2B5EF4-FFF2-40B4-BE49-F238E27FC236}">
                <a16:creationId xmlns:a16="http://schemas.microsoft.com/office/drawing/2014/main" xmlns="" id="{46EBD6BD-71E9-40BA-900C-407A52AA0514}"/>
              </a:ext>
            </a:extLst>
          </p:cNvPr>
          <p:cNvGraphicFramePr>
            <a:graphicFrameLocks noGrp="1"/>
          </p:cNvGraphicFramePr>
          <p:nvPr>
            <p:ph idx="1"/>
            <p:extLst>
              <p:ext uri="{D42A27DB-BD31-4B8C-83A1-F6EECF244321}">
                <p14:modId xmlns:p14="http://schemas.microsoft.com/office/powerpoint/2010/main" xmlns="" val="3342387910"/>
              </p:ext>
            </p:extLst>
          </p:nvPr>
        </p:nvGraphicFramePr>
        <p:xfrm>
          <a:off x="1104900" y="1965960"/>
          <a:ext cx="10351770" cy="3520440"/>
        </p:xfrm>
        <a:graphic>
          <a:graphicData uri="http://schemas.openxmlformats.org/drawingml/2006/table">
            <a:tbl>
              <a:tblPr firstRow="1" bandRow="1">
                <a:tableStyleId>{5C22544A-7EE6-4342-B048-85BDC9FD1C3A}</a:tableStyleId>
              </a:tblPr>
              <a:tblGrid>
                <a:gridCol w="3741420">
                  <a:extLst>
                    <a:ext uri="{9D8B030D-6E8A-4147-A177-3AD203B41FA5}">
                      <a16:colId xmlns:a16="http://schemas.microsoft.com/office/drawing/2014/main" xmlns="" val="553076031"/>
                    </a:ext>
                  </a:extLst>
                </a:gridCol>
                <a:gridCol w="3131820">
                  <a:extLst>
                    <a:ext uri="{9D8B030D-6E8A-4147-A177-3AD203B41FA5}">
                      <a16:colId xmlns:a16="http://schemas.microsoft.com/office/drawing/2014/main" xmlns="" val="3431700334"/>
                    </a:ext>
                  </a:extLst>
                </a:gridCol>
                <a:gridCol w="3478530">
                  <a:extLst>
                    <a:ext uri="{9D8B030D-6E8A-4147-A177-3AD203B41FA5}">
                      <a16:colId xmlns:a16="http://schemas.microsoft.com/office/drawing/2014/main" xmlns="" val="3753064035"/>
                    </a:ext>
                  </a:extLst>
                </a:gridCol>
              </a:tblGrid>
              <a:tr h="685800">
                <a:tc>
                  <a:txBody>
                    <a:bodyPr/>
                    <a:lstStyle/>
                    <a:p>
                      <a:r>
                        <a:rPr lang="el-GR" sz="2800" i="0" dirty="0">
                          <a:solidFill>
                            <a:schemeClr val="tx2"/>
                          </a:solidFill>
                          <a:latin typeface="Arial" panose="020B0604020202020204" pitchFamily="34" charset="0"/>
                          <a:cs typeface="Arial" panose="020B0604020202020204" pitchFamily="34" charset="0"/>
                        </a:rPr>
                        <a:t>π.χ.</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l-GR" sz="2800" i="1">
                        <a:solidFill>
                          <a:schemeClr val="tx2"/>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l-GR" sz="2800" i="1">
                        <a:solidFill>
                          <a:schemeClr val="tx2"/>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050087558"/>
                  </a:ext>
                </a:extLst>
              </a:tr>
              <a:tr h="746760">
                <a:tc>
                  <a:txBody>
                    <a:bodyPr/>
                    <a:lstStyle/>
                    <a:p>
                      <a:r>
                        <a:rPr lang="el-GR" sz="2800" b="1" i="1" dirty="0">
                          <a:solidFill>
                            <a:schemeClr val="tx2"/>
                          </a:solidFill>
                          <a:latin typeface="Arial" panose="020B0604020202020204" pitchFamily="34" charset="0"/>
                          <a:cs typeface="Arial" panose="020B0604020202020204" pitchFamily="34" charset="0"/>
                        </a:rPr>
                        <a:t>καταπίνω</a:t>
                      </a:r>
                      <a:r>
                        <a:rPr lang="el-GR" sz="2800" i="1" dirty="0">
                          <a:solidFill>
                            <a:schemeClr val="tx2"/>
                          </a:solidFill>
                          <a:latin typeface="Arial" panose="020B0604020202020204" pitchFamily="34" charset="0"/>
                          <a:cs typeface="Arial" panose="020B0604020202020204" pitchFamily="34" charset="0"/>
                        </a:rPr>
                        <a:t> την προσβολή</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l-GR" sz="2800" b="1" i="1" dirty="0">
                          <a:solidFill>
                            <a:schemeClr val="tx2"/>
                          </a:solidFill>
                          <a:latin typeface="Arial" panose="020B0604020202020204" pitchFamily="34" charset="0"/>
                          <a:cs typeface="Arial" panose="020B0604020202020204" pitchFamily="34" charset="0"/>
                        </a:rPr>
                        <a:t>είδα </a:t>
                      </a:r>
                      <a:r>
                        <a:rPr lang="el-GR" sz="2800" i="1" dirty="0">
                          <a:solidFill>
                            <a:schemeClr val="tx2"/>
                          </a:solidFill>
                          <a:latin typeface="Arial" panose="020B0604020202020204" pitchFamily="34" charset="0"/>
                          <a:cs typeface="Arial" panose="020B0604020202020204" pitchFamily="34" charset="0"/>
                        </a:rPr>
                        <a:t>κι έπαθα</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l-GR" sz="2800" b="1" i="1" dirty="0">
                          <a:solidFill>
                            <a:schemeClr val="tx2"/>
                          </a:solidFill>
                          <a:latin typeface="Arial" panose="020B0604020202020204" pitchFamily="34" charset="0"/>
                          <a:cs typeface="Arial" panose="020B0604020202020204" pitchFamily="34" charset="0"/>
                        </a:rPr>
                        <a:t>μένω</a:t>
                      </a:r>
                      <a:r>
                        <a:rPr lang="el-GR" sz="2800" i="1" dirty="0">
                          <a:solidFill>
                            <a:schemeClr val="tx2"/>
                          </a:solidFill>
                          <a:latin typeface="Arial" panose="020B0604020202020204" pitchFamily="34" charset="0"/>
                          <a:cs typeface="Arial" panose="020B0604020202020204" pitchFamily="34" charset="0"/>
                        </a:rPr>
                        <a:t> στην ιστορία</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457785534"/>
                  </a:ext>
                </a:extLst>
              </a:tr>
              <a:tr h="685800">
                <a:tc>
                  <a:txBody>
                    <a:bodyPr/>
                    <a:lstStyle/>
                    <a:p>
                      <a:r>
                        <a:rPr lang="el-GR" sz="2800" b="1" i="1" dirty="0">
                          <a:solidFill>
                            <a:schemeClr val="tx2"/>
                          </a:solidFill>
                          <a:latin typeface="Arial" panose="020B0604020202020204" pitchFamily="34" charset="0"/>
                          <a:cs typeface="Arial" panose="020B0604020202020204" pitchFamily="34" charset="0"/>
                        </a:rPr>
                        <a:t>καταπίνω</a:t>
                      </a:r>
                      <a:r>
                        <a:rPr lang="el-GR" sz="2800" i="1" dirty="0">
                          <a:solidFill>
                            <a:schemeClr val="tx2"/>
                          </a:solidFill>
                          <a:latin typeface="Arial" panose="020B0604020202020204" pitchFamily="34" charset="0"/>
                          <a:cs typeface="Arial" panose="020B0604020202020204" pitchFamily="34" charset="0"/>
                        </a:rPr>
                        <a:t> τη γλώσσα μου</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l-GR" sz="2800" b="1" i="1" dirty="0">
                          <a:solidFill>
                            <a:schemeClr val="tx2"/>
                          </a:solidFill>
                          <a:latin typeface="Arial" panose="020B0604020202020204" pitchFamily="34" charset="0"/>
                          <a:cs typeface="Arial" panose="020B0604020202020204" pitchFamily="34" charset="0"/>
                        </a:rPr>
                        <a:t>*κοίταξα </a:t>
                      </a:r>
                      <a:r>
                        <a:rPr lang="el-GR" sz="2800" i="1" dirty="0">
                          <a:solidFill>
                            <a:schemeClr val="tx2"/>
                          </a:solidFill>
                          <a:latin typeface="Arial" panose="020B0604020202020204" pitchFamily="34" charset="0"/>
                          <a:cs typeface="Arial" panose="020B0604020202020204" pitchFamily="34" charset="0"/>
                        </a:rPr>
                        <a:t>κι έπαθα</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l-GR" sz="2800" b="1" i="1" dirty="0">
                          <a:solidFill>
                            <a:schemeClr val="tx2"/>
                          </a:solidFill>
                          <a:latin typeface="Arial" panose="020B0604020202020204" pitchFamily="34" charset="0"/>
                          <a:cs typeface="Arial" panose="020B0604020202020204" pitchFamily="34" charset="0"/>
                        </a:rPr>
                        <a:t>*κατοικώ </a:t>
                      </a:r>
                      <a:r>
                        <a:rPr lang="el-GR" sz="2800" i="1" dirty="0">
                          <a:solidFill>
                            <a:schemeClr val="tx2"/>
                          </a:solidFill>
                          <a:latin typeface="Arial" panose="020B0604020202020204" pitchFamily="34" charset="0"/>
                          <a:cs typeface="Arial" panose="020B0604020202020204" pitchFamily="34" charset="0"/>
                        </a:rPr>
                        <a:t>στην ιστορία</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031750765"/>
                  </a:ext>
                </a:extLst>
              </a:tr>
              <a:tr h="685800">
                <a:tc>
                  <a:txBody>
                    <a:bodyPr/>
                    <a:lstStyle/>
                    <a:p>
                      <a:r>
                        <a:rPr lang="el-GR" sz="2800" b="1" i="1" dirty="0">
                          <a:solidFill>
                            <a:schemeClr val="tx2"/>
                          </a:solidFill>
                          <a:latin typeface="Arial" panose="020B0604020202020204" pitchFamily="34" charset="0"/>
                          <a:cs typeface="Arial" panose="020B0604020202020204" pitchFamily="34" charset="0"/>
                        </a:rPr>
                        <a:t>καταπίνω</a:t>
                      </a:r>
                      <a:r>
                        <a:rPr lang="el-GR" sz="2800" i="1" dirty="0">
                          <a:solidFill>
                            <a:schemeClr val="tx2"/>
                          </a:solidFill>
                          <a:latin typeface="Arial" panose="020B0604020202020204" pitchFamily="34" charset="0"/>
                          <a:cs typeface="Arial" panose="020B0604020202020204" pitchFamily="34" charset="0"/>
                        </a:rPr>
                        <a:t> τα λόγια μου</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l-GR" sz="2800" i="1" dirty="0">
                        <a:solidFill>
                          <a:schemeClr val="tx2"/>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l-GR" sz="2800" i="1" dirty="0">
                        <a:solidFill>
                          <a:schemeClr val="tx2"/>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68005055"/>
                  </a:ext>
                </a:extLst>
              </a:tr>
            </a:tbl>
          </a:graphicData>
        </a:graphic>
      </p:graphicFrame>
    </p:spTree>
    <p:extLst>
      <p:ext uri="{BB962C8B-B14F-4D97-AF65-F5344CB8AC3E}">
        <p14:creationId xmlns:p14="http://schemas.microsoft.com/office/powerpoint/2010/main" xmlns="" val="319341413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Τίτλος 12"/>
          <p:cNvSpPr>
            <a:spLocks noGrp="1"/>
          </p:cNvSpPr>
          <p:nvPr>
            <p:ph type="title"/>
          </p:nvPr>
        </p:nvSpPr>
        <p:spPr>
          <a:xfrm>
            <a:off x="735330" y="228600"/>
            <a:ext cx="10721340" cy="1051560"/>
          </a:xfrm>
        </p:spPr>
        <p:txBody>
          <a:bodyPr rtlCol="0">
            <a:noAutofit/>
          </a:bodyPr>
          <a:lstStyle/>
          <a:p>
            <a:pPr lvl="0" algn="ctr"/>
            <a:r>
              <a:rPr lang="el-GR" sz="3600" b="1" dirty="0">
                <a:solidFill>
                  <a:schemeClr val="tx2"/>
                </a:solidFill>
                <a:latin typeface="Arial" panose="020B0604020202020204" pitchFamily="34" charset="0"/>
                <a:cs typeface="Arial" panose="020B0604020202020204" pitchFamily="34" charset="0"/>
              </a:rPr>
              <a:t>ΙΔΙΟΤΗΤΕΣ ΤΩΝ ΠΛΕ ΠΟΥ ΧΡΗΣΙΜΟΠΟΙΟΥΝΤΑΙ ΩΣ ΚΡΙΤΗΡΙΑ ΓΙΑ ΤΗΝ ΑΝΑΓΝΩΡΙΣΗ ΤΟΥΣ</a:t>
            </a:r>
            <a:endParaRPr lang="el-GR" sz="3600" dirty="0">
              <a:solidFill>
                <a:schemeClr val="tx2"/>
              </a:solidFill>
              <a:latin typeface="Arial" panose="020B0604020202020204" pitchFamily="34" charset="0"/>
              <a:cs typeface="Arial" panose="020B0604020202020204" pitchFamily="34" charset="0"/>
            </a:endParaRPr>
          </a:p>
        </p:txBody>
      </p:sp>
      <p:graphicFrame>
        <p:nvGraphicFramePr>
          <p:cNvPr id="2" name="Θέση περιεχομένου 1">
            <a:extLst>
              <a:ext uri="{FF2B5EF4-FFF2-40B4-BE49-F238E27FC236}">
                <a16:creationId xmlns:a16="http://schemas.microsoft.com/office/drawing/2014/main" xmlns="" id="{46EBD6BD-71E9-40BA-900C-407A52AA0514}"/>
              </a:ext>
            </a:extLst>
          </p:cNvPr>
          <p:cNvGraphicFramePr>
            <a:graphicFrameLocks noGrp="1"/>
          </p:cNvGraphicFramePr>
          <p:nvPr>
            <p:ph idx="1"/>
            <p:extLst>
              <p:ext uri="{D42A27DB-BD31-4B8C-83A1-F6EECF244321}">
                <p14:modId xmlns:p14="http://schemas.microsoft.com/office/powerpoint/2010/main" xmlns="" val="3795308058"/>
              </p:ext>
            </p:extLst>
          </p:nvPr>
        </p:nvGraphicFramePr>
        <p:xfrm>
          <a:off x="1104900" y="1965960"/>
          <a:ext cx="10351770" cy="4465320"/>
        </p:xfrm>
        <a:graphic>
          <a:graphicData uri="http://schemas.openxmlformats.org/drawingml/2006/table">
            <a:tbl>
              <a:tblPr firstRow="1" bandRow="1">
                <a:tableStyleId>{5C22544A-7EE6-4342-B048-85BDC9FD1C3A}</a:tableStyleId>
              </a:tblPr>
              <a:tblGrid>
                <a:gridCol w="3741420">
                  <a:extLst>
                    <a:ext uri="{9D8B030D-6E8A-4147-A177-3AD203B41FA5}">
                      <a16:colId xmlns:a16="http://schemas.microsoft.com/office/drawing/2014/main" xmlns="" val="553076031"/>
                    </a:ext>
                  </a:extLst>
                </a:gridCol>
                <a:gridCol w="3131820">
                  <a:extLst>
                    <a:ext uri="{9D8B030D-6E8A-4147-A177-3AD203B41FA5}">
                      <a16:colId xmlns:a16="http://schemas.microsoft.com/office/drawing/2014/main" xmlns="" val="3431700334"/>
                    </a:ext>
                  </a:extLst>
                </a:gridCol>
                <a:gridCol w="3478530">
                  <a:extLst>
                    <a:ext uri="{9D8B030D-6E8A-4147-A177-3AD203B41FA5}">
                      <a16:colId xmlns:a16="http://schemas.microsoft.com/office/drawing/2014/main" xmlns="" val="3753064035"/>
                    </a:ext>
                  </a:extLst>
                </a:gridCol>
              </a:tblGrid>
              <a:tr h="685800">
                <a:tc>
                  <a:txBody>
                    <a:bodyPr/>
                    <a:lstStyle/>
                    <a:p>
                      <a:r>
                        <a:rPr lang="el-GR" sz="2800" b="0" i="0" dirty="0">
                          <a:solidFill>
                            <a:schemeClr val="tx2"/>
                          </a:solidFill>
                          <a:latin typeface="Arial" panose="020B0604020202020204" pitchFamily="34" charset="0"/>
                          <a:cs typeface="Arial" panose="020B0604020202020204" pitchFamily="34" charset="0"/>
                        </a:rPr>
                        <a:t>π.χ.</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l-GR" sz="2800" i="1" dirty="0">
                        <a:solidFill>
                          <a:schemeClr val="tx2"/>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l-GR" sz="2800" i="1" dirty="0">
                        <a:solidFill>
                          <a:schemeClr val="tx2"/>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3050087558"/>
                  </a:ext>
                </a:extLst>
              </a:tr>
              <a:tr h="487680">
                <a:tc>
                  <a:txBody>
                    <a:bodyPr/>
                    <a:lstStyle/>
                    <a:p>
                      <a:r>
                        <a:rPr lang="en-US" sz="2800" b="1" i="1" dirty="0">
                          <a:solidFill>
                            <a:schemeClr val="tx2"/>
                          </a:solidFill>
                          <a:latin typeface="Arial" panose="020B0604020202020204" pitchFamily="34" charset="0"/>
                          <a:cs typeface="Arial" panose="020B0604020202020204" pitchFamily="34" charset="0"/>
                        </a:rPr>
                        <a:t>de </a:t>
                      </a:r>
                      <a:r>
                        <a:rPr lang="en-US" sz="2800" b="0" i="1" dirty="0" err="1">
                          <a:solidFill>
                            <a:schemeClr val="tx2"/>
                          </a:solidFill>
                          <a:latin typeface="Arial" panose="020B0604020202020204" pitchFamily="34" charset="0"/>
                          <a:cs typeface="Arial" panose="020B0604020202020204" pitchFamily="34" charset="0"/>
                        </a:rPr>
                        <a:t>vrije</a:t>
                      </a:r>
                      <a:r>
                        <a:rPr lang="en-US" sz="2800" b="0" i="1" dirty="0">
                          <a:solidFill>
                            <a:schemeClr val="tx2"/>
                          </a:solidFill>
                          <a:latin typeface="Arial" panose="020B0604020202020204" pitchFamily="34" charset="0"/>
                          <a:cs typeface="Arial" panose="020B0604020202020204" pitchFamily="34" charset="0"/>
                        </a:rPr>
                        <a:t> </a:t>
                      </a:r>
                      <a:r>
                        <a:rPr lang="en-US" sz="2800" b="1" i="1" dirty="0">
                          <a:solidFill>
                            <a:schemeClr val="tx2"/>
                          </a:solidFill>
                          <a:latin typeface="Arial" panose="020B0604020202020204" pitchFamily="34" charset="0"/>
                          <a:cs typeface="Arial" panose="020B0604020202020204" pitchFamily="34" charset="0"/>
                        </a:rPr>
                        <a:t>hand </a:t>
                      </a:r>
                      <a:r>
                        <a:rPr lang="en-US" sz="2800" b="1" i="1" dirty="0" err="1">
                          <a:solidFill>
                            <a:schemeClr val="tx2"/>
                          </a:solidFill>
                          <a:latin typeface="Arial" panose="020B0604020202020204" pitchFamily="34" charset="0"/>
                          <a:cs typeface="Arial" panose="020B0604020202020204" pitchFamily="34" charset="0"/>
                        </a:rPr>
                        <a:t>hebben</a:t>
                      </a:r>
                      <a:endParaRPr lang="el-GR" sz="2800" i="1" dirty="0">
                        <a:solidFill>
                          <a:schemeClr val="tx2"/>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800" b="0" i="1" dirty="0">
                          <a:solidFill>
                            <a:schemeClr val="tx2"/>
                          </a:solidFill>
                          <a:latin typeface="Arial" panose="020B0604020202020204" pitchFamily="34" charset="0"/>
                          <a:cs typeface="Arial" panose="020B0604020202020204" pitchFamily="34" charset="0"/>
                        </a:rPr>
                        <a:t>the free hand have </a:t>
                      </a:r>
                      <a:endParaRPr lang="el-GR" sz="2800" b="0" i="1" dirty="0">
                        <a:solidFill>
                          <a:schemeClr val="tx2"/>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800" b="0" i="1" dirty="0">
                          <a:solidFill>
                            <a:schemeClr val="tx2"/>
                          </a:solidFill>
                          <a:latin typeface="Arial" panose="020B0604020202020204" pitchFamily="34" charset="0"/>
                          <a:cs typeface="Arial" panose="020B0604020202020204" pitchFamily="34" charset="0"/>
                        </a:rPr>
                        <a:t>have a free hand</a:t>
                      </a:r>
                      <a:endParaRPr lang="el-GR" sz="2800" b="0" i="1" dirty="0">
                        <a:solidFill>
                          <a:schemeClr val="tx2"/>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457785534"/>
                  </a:ext>
                </a:extLst>
              </a:tr>
              <a:tr h="685800">
                <a:tc>
                  <a:txBody>
                    <a:bodyPr/>
                    <a:lstStyle/>
                    <a:p>
                      <a:r>
                        <a:rPr lang="en-US" sz="2800" b="0" i="1" dirty="0" err="1">
                          <a:solidFill>
                            <a:schemeClr val="tx2"/>
                          </a:solidFill>
                          <a:latin typeface="Arial" panose="020B0604020202020204" pitchFamily="34" charset="0"/>
                          <a:cs typeface="Arial" panose="020B0604020202020204" pitchFamily="34" charset="0"/>
                        </a:rPr>
                        <a:t>een</a:t>
                      </a:r>
                      <a:r>
                        <a:rPr lang="el-GR" sz="2800" b="0" i="1" dirty="0">
                          <a:solidFill>
                            <a:schemeClr val="tx2"/>
                          </a:solidFill>
                          <a:latin typeface="Arial" panose="020B0604020202020204" pitchFamily="34" charset="0"/>
                          <a:cs typeface="Arial" panose="020B0604020202020204" pitchFamily="34" charset="0"/>
                        </a:rPr>
                        <a:t> </a:t>
                      </a:r>
                      <a:r>
                        <a:rPr lang="en-US" sz="2800" b="0" i="1" dirty="0" err="1">
                          <a:solidFill>
                            <a:schemeClr val="tx2"/>
                          </a:solidFill>
                          <a:latin typeface="Arial" panose="020B0604020202020204" pitchFamily="34" charset="0"/>
                          <a:cs typeface="Arial" panose="020B0604020202020204" pitchFamily="34" charset="0"/>
                        </a:rPr>
                        <a:t>gelukkige</a:t>
                      </a:r>
                      <a:r>
                        <a:rPr lang="en-US" sz="2800" b="0" i="1" dirty="0">
                          <a:solidFill>
                            <a:schemeClr val="tx2"/>
                          </a:solidFill>
                          <a:latin typeface="Arial" panose="020B0604020202020204" pitchFamily="34" charset="0"/>
                          <a:cs typeface="Arial" panose="020B0604020202020204" pitchFamily="34" charset="0"/>
                        </a:rPr>
                        <a:t> </a:t>
                      </a:r>
                      <a:r>
                        <a:rPr lang="en-US" sz="2800" b="1" i="1" dirty="0">
                          <a:solidFill>
                            <a:schemeClr val="tx2"/>
                          </a:solidFill>
                          <a:latin typeface="Arial" panose="020B0604020202020204" pitchFamily="34" charset="0"/>
                          <a:cs typeface="Arial" panose="020B0604020202020204" pitchFamily="34" charset="0"/>
                        </a:rPr>
                        <a:t>hand </a:t>
                      </a:r>
                      <a:r>
                        <a:rPr lang="en-US" sz="2800" b="1" i="1" dirty="0" err="1">
                          <a:solidFill>
                            <a:schemeClr val="tx2"/>
                          </a:solidFill>
                          <a:latin typeface="Arial" panose="020B0604020202020204" pitchFamily="34" charset="0"/>
                          <a:cs typeface="Arial" panose="020B0604020202020204" pitchFamily="34" charset="0"/>
                        </a:rPr>
                        <a:t>hebben</a:t>
                      </a:r>
                      <a:endParaRPr lang="el-GR" sz="2800" i="1" dirty="0">
                        <a:solidFill>
                          <a:schemeClr val="tx2"/>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800" b="0" i="1" dirty="0">
                          <a:solidFill>
                            <a:schemeClr val="tx2"/>
                          </a:solidFill>
                          <a:latin typeface="Arial" panose="020B0604020202020204" pitchFamily="34" charset="0"/>
                          <a:cs typeface="Arial" panose="020B0604020202020204" pitchFamily="34" charset="0"/>
                        </a:rPr>
                        <a:t>a lucky hand have </a:t>
                      </a:r>
                      <a:endParaRPr lang="el-GR" sz="2800" b="0" i="1" dirty="0">
                        <a:solidFill>
                          <a:schemeClr val="tx2"/>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800" b="0" i="1" dirty="0">
                          <a:solidFill>
                            <a:schemeClr val="tx2"/>
                          </a:solidFill>
                          <a:latin typeface="Arial" panose="020B0604020202020204" pitchFamily="34" charset="0"/>
                          <a:cs typeface="Arial" panose="020B0604020202020204" pitchFamily="34" charset="0"/>
                        </a:rPr>
                        <a:t>be lucky</a:t>
                      </a:r>
                      <a:endParaRPr lang="el-GR" sz="2800" b="0" i="1" dirty="0">
                        <a:solidFill>
                          <a:schemeClr val="tx2"/>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031750765"/>
                  </a:ext>
                </a:extLst>
              </a:tr>
              <a:tr h="685800">
                <a:tc>
                  <a:txBody>
                    <a:bodyPr/>
                    <a:lstStyle/>
                    <a:p>
                      <a:r>
                        <a:rPr lang="nl-NL" sz="2800" b="1" i="1" dirty="0">
                          <a:solidFill>
                            <a:schemeClr val="tx2"/>
                          </a:solidFill>
                          <a:latin typeface="Arial" panose="020B0604020202020204" pitchFamily="34" charset="0"/>
                          <a:cs typeface="Arial" panose="020B0604020202020204" pitchFamily="34" charset="0"/>
                        </a:rPr>
                        <a:t>de hand hebben </a:t>
                      </a:r>
                      <a:r>
                        <a:rPr lang="nl-NL" sz="2800" b="0" i="1" dirty="0">
                          <a:solidFill>
                            <a:schemeClr val="tx2"/>
                          </a:solidFill>
                          <a:latin typeface="Arial" panose="020B0604020202020204" pitchFamily="34" charset="0"/>
                          <a:cs typeface="Arial" panose="020B0604020202020204" pitchFamily="34" charset="0"/>
                        </a:rPr>
                        <a:t>in iets</a:t>
                      </a:r>
                      <a:endParaRPr lang="el-GR" sz="2800" b="0" i="1" dirty="0">
                        <a:solidFill>
                          <a:schemeClr val="tx2"/>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800" i="1" dirty="0">
                          <a:solidFill>
                            <a:schemeClr val="tx2"/>
                          </a:solidFill>
                          <a:latin typeface="Arial" panose="020B0604020202020204" pitchFamily="34" charset="0"/>
                          <a:cs typeface="Arial" panose="020B0604020202020204" pitchFamily="34" charset="0"/>
                        </a:rPr>
                        <a:t>the hand have in </a:t>
                      </a:r>
                      <a:r>
                        <a:rPr lang="en-US" sz="2800" i="1" dirty="0" err="1">
                          <a:solidFill>
                            <a:schemeClr val="tx2"/>
                          </a:solidFill>
                          <a:latin typeface="Arial" panose="020B0604020202020204" pitchFamily="34" charset="0"/>
                          <a:cs typeface="Arial" panose="020B0604020202020204" pitchFamily="34" charset="0"/>
                        </a:rPr>
                        <a:t>sth</a:t>
                      </a:r>
                      <a:endParaRPr lang="el-GR" sz="2800" i="1" dirty="0">
                        <a:solidFill>
                          <a:schemeClr val="tx2"/>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800" i="1" dirty="0">
                          <a:solidFill>
                            <a:schemeClr val="tx2"/>
                          </a:solidFill>
                          <a:latin typeface="Arial" panose="020B0604020202020204" pitchFamily="34" charset="0"/>
                          <a:cs typeface="Arial" panose="020B0604020202020204" pitchFamily="34" charset="0"/>
                        </a:rPr>
                        <a:t>have a hand in </a:t>
                      </a:r>
                      <a:r>
                        <a:rPr lang="en-US" sz="2800" i="1" dirty="0" err="1">
                          <a:solidFill>
                            <a:schemeClr val="tx2"/>
                          </a:solidFill>
                          <a:latin typeface="Arial" panose="020B0604020202020204" pitchFamily="34" charset="0"/>
                          <a:cs typeface="Arial" panose="020B0604020202020204" pitchFamily="34" charset="0"/>
                        </a:rPr>
                        <a:t>sth</a:t>
                      </a:r>
                      <a:endParaRPr lang="el-GR" sz="2800" i="1" dirty="0">
                        <a:solidFill>
                          <a:schemeClr val="tx2"/>
                        </a:solidFill>
                        <a:latin typeface="Arial" panose="020B0604020202020204" pitchFamily="34" charset="0"/>
                        <a:cs typeface="Arial" panose="020B0604020202020204" pitchFamily="34" charset="0"/>
                      </a:endParaRPr>
                    </a:p>
                    <a:p>
                      <a:endParaRPr lang="el-GR" sz="2800" i="1" dirty="0">
                        <a:solidFill>
                          <a:schemeClr val="tx2"/>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68005055"/>
                  </a:ext>
                </a:extLst>
              </a:tr>
              <a:tr h="685800">
                <a:tc>
                  <a:txBody>
                    <a:bodyPr/>
                    <a:lstStyle/>
                    <a:p>
                      <a:r>
                        <a:rPr lang="en-US" sz="2800" b="1" i="1" dirty="0">
                          <a:solidFill>
                            <a:schemeClr val="tx2"/>
                          </a:solidFill>
                          <a:latin typeface="Arial" panose="020B0604020202020204" pitchFamily="34" charset="0"/>
                          <a:cs typeface="Arial" panose="020B0604020202020204" pitchFamily="34" charset="0"/>
                        </a:rPr>
                        <a:t>de </a:t>
                      </a:r>
                      <a:r>
                        <a:rPr lang="en-US" sz="2800" b="1" i="1" dirty="0" err="1">
                          <a:solidFill>
                            <a:schemeClr val="tx2"/>
                          </a:solidFill>
                          <a:latin typeface="Arial" panose="020B0604020202020204" pitchFamily="34" charset="0"/>
                          <a:cs typeface="Arial" panose="020B0604020202020204" pitchFamily="34" charset="0"/>
                        </a:rPr>
                        <a:t>handen</a:t>
                      </a:r>
                      <a:r>
                        <a:rPr lang="el-GR" sz="2800" b="1" i="1" dirty="0">
                          <a:solidFill>
                            <a:schemeClr val="tx2"/>
                          </a:solidFill>
                          <a:latin typeface="Arial" panose="020B0604020202020204" pitchFamily="34" charset="0"/>
                          <a:cs typeface="Arial" panose="020B0604020202020204" pitchFamily="34" charset="0"/>
                        </a:rPr>
                        <a:t> </a:t>
                      </a:r>
                      <a:r>
                        <a:rPr lang="en-US" sz="2800" b="0" i="1" dirty="0">
                          <a:solidFill>
                            <a:schemeClr val="tx2"/>
                          </a:solidFill>
                          <a:latin typeface="Arial" panose="020B0604020202020204" pitchFamily="34" charset="0"/>
                          <a:cs typeface="Arial" panose="020B0604020202020204" pitchFamily="34" charset="0"/>
                        </a:rPr>
                        <a:t>vol</a:t>
                      </a:r>
                      <a:r>
                        <a:rPr lang="el-GR" sz="2800" b="1" i="1" dirty="0">
                          <a:solidFill>
                            <a:schemeClr val="tx2"/>
                          </a:solidFill>
                          <a:latin typeface="Arial" panose="020B0604020202020204" pitchFamily="34" charset="0"/>
                          <a:cs typeface="Arial" panose="020B0604020202020204" pitchFamily="34" charset="0"/>
                        </a:rPr>
                        <a:t> </a:t>
                      </a:r>
                      <a:r>
                        <a:rPr lang="en-US" sz="2800" b="1" i="1" dirty="0" err="1">
                          <a:solidFill>
                            <a:schemeClr val="tx2"/>
                          </a:solidFill>
                          <a:latin typeface="Arial" panose="020B0604020202020204" pitchFamily="34" charset="0"/>
                          <a:cs typeface="Arial" panose="020B0604020202020204" pitchFamily="34" charset="0"/>
                        </a:rPr>
                        <a:t>hebben</a:t>
                      </a:r>
                      <a:r>
                        <a:rPr lang="el-GR" sz="2800" b="1" i="1" dirty="0">
                          <a:solidFill>
                            <a:schemeClr val="tx2"/>
                          </a:solidFill>
                          <a:latin typeface="Arial" panose="020B0604020202020204" pitchFamily="34" charset="0"/>
                          <a:cs typeface="Arial" panose="020B0604020202020204" pitchFamily="34" charset="0"/>
                        </a:rPr>
                        <a:t> </a:t>
                      </a:r>
                      <a:r>
                        <a:rPr lang="en-US" sz="2800" b="0" i="1" dirty="0" err="1">
                          <a:solidFill>
                            <a:schemeClr val="tx2"/>
                          </a:solidFill>
                          <a:latin typeface="Arial" panose="020B0604020202020204" pitchFamily="34" charset="0"/>
                          <a:cs typeface="Arial" panose="020B0604020202020204" pitchFamily="34" charset="0"/>
                        </a:rPr>
                        <a:t>aan</a:t>
                      </a:r>
                      <a:r>
                        <a:rPr lang="el-GR" sz="2800" b="0" i="1" dirty="0">
                          <a:solidFill>
                            <a:schemeClr val="tx2"/>
                          </a:solidFill>
                          <a:latin typeface="Arial" panose="020B0604020202020204" pitchFamily="34" charset="0"/>
                          <a:cs typeface="Arial" panose="020B0604020202020204" pitchFamily="34" charset="0"/>
                        </a:rPr>
                        <a:t> </a:t>
                      </a:r>
                      <a:r>
                        <a:rPr lang="en-US" sz="2800" b="0" i="1" dirty="0" err="1">
                          <a:solidFill>
                            <a:schemeClr val="tx2"/>
                          </a:solidFill>
                          <a:latin typeface="Arial" panose="020B0604020202020204" pitchFamily="34" charset="0"/>
                          <a:cs typeface="Arial" panose="020B0604020202020204" pitchFamily="34" charset="0"/>
                        </a:rPr>
                        <a:t>iets</a:t>
                      </a:r>
                      <a:endParaRPr lang="el-GR" sz="2800" b="0" i="1" dirty="0">
                        <a:solidFill>
                          <a:schemeClr val="tx2"/>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800" i="1" dirty="0">
                          <a:solidFill>
                            <a:schemeClr val="tx2"/>
                          </a:solidFill>
                          <a:latin typeface="Arial" panose="020B0604020202020204" pitchFamily="34" charset="0"/>
                          <a:cs typeface="Arial" panose="020B0604020202020204" pitchFamily="34" charset="0"/>
                        </a:rPr>
                        <a:t>the hands full have on </a:t>
                      </a:r>
                      <a:r>
                        <a:rPr lang="en-US" sz="2800" i="1" dirty="0" err="1">
                          <a:solidFill>
                            <a:schemeClr val="tx2"/>
                          </a:solidFill>
                          <a:latin typeface="Arial" panose="020B0604020202020204" pitchFamily="34" charset="0"/>
                          <a:cs typeface="Arial" panose="020B0604020202020204" pitchFamily="34" charset="0"/>
                        </a:rPr>
                        <a:t>sth</a:t>
                      </a:r>
                      <a:endParaRPr lang="el-GR" sz="2800" i="1" dirty="0">
                        <a:solidFill>
                          <a:schemeClr val="tx2"/>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800" i="1" dirty="0">
                          <a:solidFill>
                            <a:schemeClr val="tx2"/>
                          </a:solidFill>
                          <a:latin typeface="Arial" panose="020B0604020202020204" pitchFamily="34" charset="0"/>
                          <a:cs typeface="Arial" panose="020B0604020202020204" pitchFamily="34" charset="0"/>
                        </a:rPr>
                        <a:t>have</a:t>
                      </a:r>
                      <a:r>
                        <a:rPr lang="el-GR" sz="2800" i="1" dirty="0">
                          <a:solidFill>
                            <a:schemeClr val="tx2"/>
                          </a:solidFill>
                          <a:latin typeface="Arial" panose="020B0604020202020204" pitchFamily="34" charset="0"/>
                          <a:cs typeface="Arial" panose="020B0604020202020204" pitchFamily="34" charset="0"/>
                        </a:rPr>
                        <a:t> </a:t>
                      </a:r>
                      <a:r>
                        <a:rPr lang="en-US" sz="2800" i="1" dirty="0">
                          <a:solidFill>
                            <a:schemeClr val="tx2"/>
                          </a:solidFill>
                          <a:latin typeface="Arial" panose="020B0604020202020204" pitchFamily="34" charset="0"/>
                          <a:cs typeface="Arial" panose="020B0604020202020204" pitchFamily="34" charset="0"/>
                        </a:rPr>
                        <a:t>one’s</a:t>
                      </a:r>
                      <a:r>
                        <a:rPr lang="el-GR" sz="2800" i="1" dirty="0">
                          <a:solidFill>
                            <a:schemeClr val="tx2"/>
                          </a:solidFill>
                          <a:latin typeface="Arial" panose="020B0604020202020204" pitchFamily="34" charset="0"/>
                          <a:cs typeface="Arial" panose="020B0604020202020204" pitchFamily="34" charset="0"/>
                        </a:rPr>
                        <a:t> </a:t>
                      </a:r>
                      <a:r>
                        <a:rPr lang="en-US" sz="2800" i="1" dirty="0">
                          <a:solidFill>
                            <a:schemeClr val="tx2"/>
                          </a:solidFill>
                          <a:latin typeface="Arial" panose="020B0604020202020204" pitchFamily="34" charset="0"/>
                          <a:cs typeface="Arial" panose="020B0604020202020204" pitchFamily="34" charset="0"/>
                        </a:rPr>
                        <a:t>hands</a:t>
                      </a:r>
                      <a:r>
                        <a:rPr lang="el-GR" sz="2800" i="1" dirty="0">
                          <a:solidFill>
                            <a:schemeClr val="tx2"/>
                          </a:solidFill>
                          <a:latin typeface="Arial" panose="020B0604020202020204" pitchFamily="34" charset="0"/>
                          <a:cs typeface="Arial" panose="020B0604020202020204" pitchFamily="34" charset="0"/>
                        </a:rPr>
                        <a:t> </a:t>
                      </a:r>
                      <a:r>
                        <a:rPr lang="en-US" sz="2800" i="1" dirty="0">
                          <a:solidFill>
                            <a:schemeClr val="tx2"/>
                          </a:solidFill>
                          <a:latin typeface="Arial" panose="020B0604020202020204" pitchFamily="34" charset="0"/>
                          <a:cs typeface="Arial" panose="020B0604020202020204" pitchFamily="34" charset="0"/>
                        </a:rPr>
                        <a:t>full</a:t>
                      </a:r>
                      <a:r>
                        <a:rPr lang="el-GR" sz="2800" i="1" dirty="0">
                          <a:solidFill>
                            <a:schemeClr val="tx2"/>
                          </a:solidFill>
                          <a:latin typeface="Arial" panose="020B0604020202020204" pitchFamily="34" charset="0"/>
                          <a:cs typeface="Arial" panose="020B0604020202020204" pitchFamily="34" charset="0"/>
                        </a:rPr>
                        <a:t> </a:t>
                      </a:r>
                      <a:r>
                        <a:rPr lang="en-US" sz="2800" i="1" dirty="0">
                          <a:solidFill>
                            <a:schemeClr val="tx2"/>
                          </a:solidFill>
                          <a:latin typeface="Arial" panose="020B0604020202020204" pitchFamily="34" charset="0"/>
                          <a:cs typeface="Arial" panose="020B0604020202020204" pitchFamily="34" charset="0"/>
                        </a:rPr>
                        <a:t>with</a:t>
                      </a:r>
                      <a:r>
                        <a:rPr lang="el-GR" sz="2800" i="1" dirty="0">
                          <a:solidFill>
                            <a:schemeClr val="tx2"/>
                          </a:solidFill>
                          <a:latin typeface="Arial" panose="020B0604020202020204" pitchFamily="34" charset="0"/>
                          <a:cs typeface="Arial" panose="020B0604020202020204" pitchFamily="34" charset="0"/>
                        </a:rPr>
                        <a:t> </a:t>
                      </a:r>
                      <a:r>
                        <a:rPr lang="en-US" sz="2800" i="1" dirty="0" err="1">
                          <a:solidFill>
                            <a:schemeClr val="tx2"/>
                          </a:solidFill>
                          <a:latin typeface="Arial" panose="020B0604020202020204" pitchFamily="34" charset="0"/>
                          <a:cs typeface="Arial" panose="020B0604020202020204" pitchFamily="34" charset="0"/>
                        </a:rPr>
                        <a:t>sth</a:t>
                      </a:r>
                      <a:endParaRPr lang="el-GR" sz="2800" i="1" dirty="0">
                        <a:solidFill>
                          <a:schemeClr val="tx2"/>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268569250"/>
                  </a:ext>
                </a:extLst>
              </a:tr>
            </a:tbl>
          </a:graphicData>
        </a:graphic>
      </p:graphicFrame>
    </p:spTree>
    <p:extLst>
      <p:ext uri="{BB962C8B-B14F-4D97-AF65-F5344CB8AC3E}">
        <p14:creationId xmlns:p14="http://schemas.microsoft.com/office/powerpoint/2010/main" xmlns="" val="49672051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Τίτλος 12"/>
          <p:cNvSpPr>
            <a:spLocks noGrp="1"/>
          </p:cNvSpPr>
          <p:nvPr>
            <p:ph type="title"/>
          </p:nvPr>
        </p:nvSpPr>
        <p:spPr>
          <a:xfrm>
            <a:off x="735330" y="228600"/>
            <a:ext cx="10721340" cy="1051560"/>
          </a:xfrm>
        </p:spPr>
        <p:txBody>
          <a:bodyPr rtlCol="0">
            <a:noAutofit/>
          </a:bodyPr>
          <a:lstStyle/>
          <a:p>
            <a:pPr lvl="0" algn="ctr"/>
            <a:r>
              <a:rPr lang="el-GR" sz="3600" b="1" dirty="0">
                <a:solidFill>
                  <a:schemeClr val="tx2"/>
                </a:solidFill>
                <a:latin typeface="Arial" panose="020B0604020202020204" pitchFamily="34" charset="0"/>
                <a:cs typeface="Arial" panose="020B0604020202020204" pitchFamily="34" charset="0"/>
              </a:rPr>
              <a:t>ΙΔΙΟΤΗΤΕΣ ΤΩΝ ΠΛΕ ΠΟΥ ΧΡΗΣΙΜΟΠΟΙΟΥΝΤΑΙ ΩΣ ΚΡΙΤΗΡΙΑ ΓΙΑ ΤΗΝ ΑΝΑΓΝΩΡΙΣΗ ΤΟΥΣ</a:t>
            </a:r>
            <a:endParaRPr lang="el-GR" sz="3600" dirty="0">
              <a:solidFill>
                <a:schemeClr val="tx2"/>
              </a:solidFill>
              <a:latin typeface="Arial" panose="020B0604020202020204" pitchFamily="34" charset="0"/>
              <a:cs typeface="Arial" panose="020B0604020202020204" pitchFamily="34" charset="0"/>
            </a:endParaRPr>
          </a:p>
        </p:txBody>
      </p:sp>
      <p:sp>
        <p:nvSpPr>
          <p:cNvPr id="16" name="Θέση περιεχομένου 15">
            <a:extLst>
              <a:ext uri="{FF2B5EF4-FFF2-40B4-BE49-F238E27FC236}">
                <a16:creationId xmlns:a16="http://schemas.microsoft.com/office/drawing/2014/main" xmlns="" id="{2AB53E21-4534-48F1-8D68-79C181E72F20}"/>
              </a:ext>
            </a:extLst>
          </p:cNvPr>
          <p:cNvSpPr>
            <a:spLocks noGrp="1"/>
          </p:cNvSpPr>
          <p:nvPr>
            <p:ph idx="1"/>
          </p:nvPr>
        </p:nvSpPr>
        <p:spPr>
          <a:xfrm>
            <a:off x="1104900" y="1531620"/>
            <a:ext cx="9982200" cy="5326380"/>
          </a:xfrm>
        </p:spPr>
        <p:txBody>
          <a:bodyPr>
            <a:noAutofit/>
          </a:bodyPr>
          <a:lstStyle/>
          <a:p>
            <a:pPr>
              <a:lnSpc>
                <a:spcPct val="150000"/>
              </a:lnSpc>
            </a:pPr>
            <a:r>
              <a:rPr lang="el-GR" sz="2400" b="1" dirty="0">
                <a:solidFill>
                  <a:schemeClr val="tx2"/>
                </a:solidFill>
                <a:latin typeface="Arial" panose="020B0604020202020204" pitchFamily="34" charset="0"/>
                <a:cs typeface="Arial" panose="020B0604020202020204" pitchFamily="34" charset="0"/>
              </a:rPr>
              <a:t>ΕΠΙΛΟΓΗ </a:t>
            </a:r>
            <a:r>
              <a:rPr lang="el-GR" sz="2400" dirty="0">
                <a:solidFill>
                  <a:schemeClr val="tx2"/>
                </a:solidFill>
                <a:latin typeface="Arial" panose="020B0604020202020204" pitchFamily="34" charset="0"/>
                <a:cs typeface="Arial" panose="020B0604020202020204" pitchFamily="34" charset="0"/>
              </a:rPr>
              <a:t>των ΠΛΕ για το D</a:t>
            </a:r>
            <a:r>
              <a:rPr lang="en-US" sz="2400" dirty="0">
                <a:solidFill>
                  <a:schemeClr val="tx2"/>
                </a:solidFill>
                <a:latin typeface="Arial" panose="020B0604020202020204" pitchFamily="34" charset="0"/>
                <a:cs typeface="Arial" panose="020B0604020202020204" pitchFamily="34" charset="0"/>
              </a:rPr>
              <a:t>u</a:t>
            </a:r>
            <a:r>
              <a:rPr lang="el-GR" sz="2400" dirty="0">
                <a:solidFill>
                  <a:schemeClr val="tx2"/>
                </a:solidFill>
                <a:latin typeface="Arial" panose="020B0604020202020204" pitchFamily="34" charset="0"/>
                <a:cs typeface="Arial" panose="020B0604020202020204" pitchFamily="34" charset="0"/>
              </a:rPr>
              <a:t>ELME</a:t>
            </a:r>
            <a:r>
              <a:rPr lang="el-GR" sz="2400" b="1" dirty="0">
                <a:solidFill>
                  <a:schemeClr val="tx2"/>
                </a:solidFill>
                <a:latin typeface="Arial" panose="020B0604020202020204" pitchFamily="34" charset="0"/>
                <a:cs typeface="Arial" panose="020B0604020202020204" pitchFamily="34" charset="0"/>
              </a:rPr>
              <a:t>:</a:t>
            </a:r>
          </a:p>
          <a:p>
            <a:pPr>
              <a:lnSpc>
                <a:spcPct val="150000"/>
              </a:lnSpc>
              <a:buFont typeface="Wingdings" panose="05000000000000000000" pitchFamily="2" charset="2"/>
              <a:buChar char="Ø"/>
            </a:pPr>
            <a:r>
              <a:rPr lang="el-GR" sz="2400" dirty="0">
                <a:solidFill>
                  <a:schemeClr val="tx2"/>
                </a:solidFill>
                <a:latin typeface="Arial" panose="020B0604020202020204" pitchFamily="34" charset="0"/>
                <a:cs typeface="Arial" panose="020B0604020202020204" pitchFamily="34" charset="0"/>
              </a:rPr>
              <a:t>Από λίστες υποψήφιων εκφράσεων</a:t>
            </a:r>
            <a:endParaRPr lang="en-US" sz="2400" dirty="0">
              <a:solidFill>
                <a:schemeClr val="tx2"/>
              </a:solidFill>
              <a:latin typeface="Arial" panose="020B0604020202020204" pitchFamily="34" charset="0"/>
              <a:cs typeface="Arial" panose="020B0604020202020204" pitchFamily="34" charset="0"/>
            </a:endParaRPr>
          </a:p>
          <a:p>
            <a:pPr>
              <a:lnSpc>
                <a:spcPct val="150000"/>
              </a:lnSpc>
              <a:buFont typeface="Wingdings" panose="05000000000000000000" pitchFamily="2" charset="2"/>
              <a:buChar char="Ø"/>
            </a:pPr>
            <a:r>
              <a:rPr lang="el-GR" sz="2400" dirty="0">
                <a:solidFill>
                  <a:schemeClr val="tx2"/>
                </a:solidFill>
                <a:latin typeface="Arial" panose="020B0604020202020204" pitchFamily="34" charset="0"/>
                <a:cs typeface="Arial" panose="020B0604020202020204" pitchFamily="34" charset="0"/>
              </a:rPr>
              <a:t>Από τις ιδιότητές τους</a:t>
            </a:r>
            <a:endParaRPr lang="en-US" sz="2400" dirty="0">
              <a:solidFill>
                <a:schemeClr val="tx2"/>
              </a:solidFill>
              <a:latin typeface="Arial" panose="020B0604020202020204" pitchFamily="34" charset="0"/>
              <a:cs typeface="Arial" panose="020B0604020202020204" pitchFamily="34" charset="0"/>
            </a:endParaRPr>
          </a:p>
          <a:p>
            <a:pPr>
              <a:lnSpc>
                <a:spcPct val="150000"/>
              </a:lnSpc>
              <a:buFont typeface="Wingdings" panose="05000000000000000000" pitchFamily="2" charset="2"/>
              <a:buChar char="Ø"/>
            </a:pPr>
            <a:r>
              <a:rPr lang="el-GR" sz="2400" dirty="0">
                <a:solidFill>
                  <a:schemeClr val="tx2"/>
                </a:solidFill>
                <a:latin typeface="Arial" panose="020B0604020202020204" pitchFamily="34" charset="0"/>
                <a:cs typeface="Arial" panose="020B0604020202020204" pitchFamily="34" charset="0"/>
              </a:rPr>
              <a:t>Με το </a:t>
            </a:r>
            <a:r>
              <a:rPr lang="el-GR" sz="3200" b="1" dirty="0">
                <a:solidFill>
                  <a:schemeClr val="tx2"/>
                </a:solidFill>
                <a:latin typeface="Arial" panose="020B0604020202020204" pitchFamily="34" charset="0"/>
                <a:cs typeface="Arial" panose="020B0604020202020204" pitchFamily="34" charset="0"/>
              </a:rPr>
              <a:t>χέρι</a:t>
            </a:r>
          </a:p>
          <a:p>
            <a:pPr marL="0" indent="0">
              <a:lnSpc>
                <a:spcPct val="150000"/>
              </a:lnSpc>
              <a:buNone/>
            </a:pPr>
            <a:r>
              <a:rPr lang="el-GR" sz="2400" b="1" dirty="0">
                <a:solidFill>
                  <a:schemeClr val="tx2">
                    <a:lumMod val="95000"/>
                    <a:lumOff val="5000"/>
                  </a:schemeClr>
                </a:solidFill>
                <a:latin typeface="Arial" panose="020B0604020202020204" pitchFamily="34" charset="0"/>
                <a:cs typeface="Arial" panose="020B0604020202020204" pitchFamily="34" charset="0"/>
              </a:rPr>
              <a:t>Οι πληροφορίες που παρέχονται στο αρχείο δεδομένων πρέπει να αναλυθούν προσεκτικά για να προσδιοριστούν μία ή περισσότερες ΠΛΕ και να καθοριστεί η σωστή μορφή τους</a:t>
            </a:r>
          </a:p>
        </p:txBody>
      </p:sp>
    </p:spTree>
    <p:extLst>
      <p:ext uri="{BB962C8B-B14F-4D97-AF65-F5344CB8AC3E}">
        <p14:creationId xmlns:p14="http://schemas.microsoft.com/office/powerpoint/2010/main" xmlns="" val="383496039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Τίτλος 12"/>
          <p:cNvSpPr>
            <a:spLocks noGrp="1"/>
          </p:cNvSpPr>
          <p:nvPr>
            <p:ph type="title"/>
          </p:nvPr>
        </p:nvSpPr>
        <p:spPr>
          <a:xfrm>
            <a:off x="735330" y="228600"/>
            <a:ext cx="10721340" cy="777240"/>
          </a:xfrm>
        </p:spPr>
        <p:txBody>
          <a:bodyPr rtlCol="0">
            <a:noAutofit/>
          </a:bodyPr>
          <a:lstStyle/>
          <a:p>
            <a:pPr lvl="0" algn="ctr"/>
            <a:r>
              <a:rPr lang="el-GR" sz="3600" b="1" dirty="0">
                <a:solidFill>
                  <a:schemeClr val="tx2"/>
                </a:solidFill>
                <a:latin typeface="Arial" panose="020B0604020202020204" pitchFamily="34" charset="0"/>
                <a:cs typeface="Arial" panose="020B0604020202020204" pitchFamily="34" charset="0"/>
              </a:rPr>
              <a:t>ΑΝΑΠΑΡΑΣΤΑΣΗ</a:t>
            </a:r>
            <a:endParaRPr lang="el-GR" sz="3600" dirty="0">
              <a:solidFill>
                <a:schemeClr val="tx2"/>
              </a:solidFill>
              <a:latin typeface="Arial" panose="020B0604020202020204" pitchFamily="34" charset="0"/>
              <a:cs typeface="Arial" panose="020B0604020202020204" pitchFamily="34" charset="0"/>
            </a:endParaRPr>
          </a:p>
        </p:txBody>
      </p:sp>
      <p:sp>
        <p:nvSpPr>
          <p:cNvPr id="16" name="Θέση περιεχομένου 15">
            <a:extLst>
              <a:ext uri="{FF2B5EF4-FFF2-40B4-BE49-F238E27FC236}">
                <a16:creationId xmlns:a16="http://schemas.microsoft.com/office/drawing/2014/main" xmlns="" id="{2AB53E21-4534-48F1-8D68-79C181E72F20}"/>
              </a:ext>
            </a:extLst>
          </p:cNvPr>
          <p:cNvSpPr>
            <a:spLocks noGrp="1"/>
          </p:cNvSpPr>
          <p:nvPr>
            <p:ph idx="1"/>
          </p:nvPr>
        </p:nvSpPr>
        <p:spPr>
          <a:xfrm>
            <a:off x="1104900" y="1531620"/>
            <a:ext cx="9982200" cy="5326380"/>
          </a:xfrm>
        </p:spPr>
        <p:txBody>
          <a:bodyPr>
            <a:noAutofit/>
          </a:bodyPr>
          <a:lstStyle/>
          <a:p>
            <a:pPr>
              <a:lnSpc>
                <a:spcPct val="150000"/>
              </a:lnSpc>
            </a:pPr>
            <a:r>
              <a:rPr lang="el-GR" sz="2400" b="1" dirty="0">
                <a:solidFill>
                  <a:schemeClr val="tx2"/>
                </a:solidFill>
                <a:latin typeface="Arial" panose="020B0604020202020204" pitchFamily="34" charset="0"/>
                <a:cs typeface="Arial" panose="020B0604020202020204" pitchFamily="34" charset="0"/>
              </a:rPr>
              <a:t>Περιγράφεται η δομή </a:t>
            </a:r>
            <a:r>
              <a:rPr lang="el-GR" sz="2400" dirty="0">
                <a:solidFill>
                  <a:schemeClr val="tx2"/>
                </a:solidFill>
                <a:latin typeface="Arial" panose="020B0604020202020204" pitchFamily="34" charset="0"/>
                <a:cs typeface="Arial" panose="020B0604020202020204" pitchFamily="34" charset="0"/>
              </a:rPr>
              <a:t>που είναι αποθηκευμένες οι ΠΛΕ</a:t>
            </a:r>
            <a:endParaRPr lang="en-US" sz="2400" dirty="0">
              <a:solidFill>
                <a:schemeClr val="tx2"/>
              </a:solidFill>
              <a:latin typeface="Arial" panose="020B0604020202020204" pitchFamily="34" charset="0"/>
              <a:cs typeface="Arial" panose="020B0604020202020204" pitchFamily="34" charset="0"/>
            </a:endParaRPr>
          </a:p>
          <a:p>
            <a:pPr marL="0" indent="0">
              <a:lnSpc>
                <a:spcPct val="150000"/>
              </a:lnSpc>
              <a:buNone/>
            </a:pPr>
            <a:r>
              <a:rPr lang="el-GR" sz="2400" dirty="0">
                <a:solidFill>
                  <a:schemeClr val="tx2"/>
                </a:solidFill>
                <a:latin typeface="Arial" panose="020B0604020202020204" pitchFamily="34" charset="0"/>
                <a:cs typeface="Arial" panose="020B0604020202020204" pitchFamily="34" charset="0"/>
              </a:rPr>
              <a:t>Παράδειγμα:  </a:t>
            </a:r>
            <a:endParaRPr lang="en-US" sz="2400" dirty="0">
              <a:solidFill>
                <a:schemeClr val="tx2"/>
              </a:solidFill>
              <a:latin typeface="Arial" panose="020B0604020202020204" pitchFamily="34" charset="0"/>
              <a:cs typeface="Arial" panose="020B0604020202020204" pitchFamily="34" charset="0"/>
            </a:endParaRPr>
          </a:p>
          <a:p>
            <a:pPr marL="0" indent="0">
              <a:lnSpc>
                <a:spcPct val="150000"/>
              </a:lnSpc>
              <a:buNone/>
            </a:pPr>
            <a:r>
              <a:rPr lang="el-GR" sz="2400" dirty="0">
                <a:solidFill>
                  <a:schemeClr val="tx2"/>
                </a:solidFill>
                <a:latin typeface="Arial" panose="020B0604020202020204" pitchFamily="34" charset="0"/>
                <a:cs typeface="Arial" panose="020B0604020202020204" pitchFamily="34" charset="0"/>
              </a:rPr>
              <a:t>[.VP [.obj1: NP [.</a:t>
            </a:r>
            <a:r>
              <a:rPr lang="el-GR" sz="2400" dirty="0" err="1">
                <a:solidFill>
                  <a:schemeClr val="tx2"/>
                </a:solidFill>
                <a:latin typeface="Arial" panose="020B0604020202020204" pitchFamily="34" charset="0"/>
                <a:cs typeface="Arial" panose="020B0604020202020204" pitchFamily="34" charset="0"/>
              </a:rPr>
              <a:t>det</a:t>
            </a:r>
            <a:r>
              <a:rPr lang="el-GR" sz="2400" dirty="0">
                <a:solidFill>
                  <a:schemeClr val="tx2"/>
                </a:solidFill>
                <a:latin typeface="Arial" panose="020B0604020202020204" pitchFamily="34" charset="0"/>
                <a:cs typeface="Arial" panose="020B0604020202020204" pitchFamily="34" charset="0"/>
              </a:rPr>
              <a:t>: D (1)] [.</a:t>
            </a:r>
            <a:r>
              <a:rPr lang="el-GR" sz="2400" dirty="0" err="1">
                <a:solidFill>
                  <a:schemeClr val="tx2"/>
                </a:solidFill>
                <a:latin typeface="Arial" panose="020B0604020202020204" pitchFamily="34" charset="0"/>
                <a:cs typeface="Arial" panose="020B0604020202020204" pitchFamily="34" charset="0"/>
              </a:rPr>
              <a:t>hd</a:t>
            </a:r>
            <a:r>
              <a:rPr lang="el-GR" sz="2400" dirty="0">
                <a:solidFill>
                  <a:schemeClr val="tx2"/>
                </a:solidFill>
                <a:latin typeface="Arial" panose="020B0604020202020204" pitchFamily="34" charset="0"/>
                <a:cs typeface="Arial" panose="020B0604020202020204" pitchFamily="34" charset="0"/>
              </a:rPr>
              <a:t>: N (2)]] [.</a:t>
            </a:r>
            <a:r>
              <a:rPr lang="el-GR" sz="2400" dirty="0" err="1">
                <a:solidFill>
                  <a:schemeClr val="tx2"/>
                </a:solidFill>
                <a:latin typeface="Arial" panose="020B0604020202020204" pitchFamily="34" charset="0"/>
                <a:cs typeface="Arial" panose="020B0604020202020204" pitchFamily="34" charset="0"/>
              </a:rPr>
              <a:t>hd</a:t>
            </a:r>
            <a:r>
              <a:rPr lang="el-GR" sz="2400" dirty="0">
                <a:solidFill>
                  <a:schemeClr val="tx2"/>
                </a:solidFill>
                <a:latin typeface="Arial" panose="020B0604020202020204" pitchFamily="34" charset="0"/>
                <a:cs typeface="Arial" panose="020B0604020202020204" pitchFamily="34" charset="0"/>
              </a:rPr>
              <a:t>: V (3)]]</a:t>
            </a:r>
            <a:endParaRPr lang="en-US" sz="2400" dirty="0">
              <a:solidFill>
                <a:schemeClr val="tx2"/>
              </a:solidFill>
              <a:latin typeface="Arial" panose="020B0604020202020204" pitchFamily="34" charset="0"/>
              <a:cs typeface="Arial" panose="020B0604020202020204" pitchFamily="34" charset="0"/>
            </a:endParaRPr>
          </a:p>
          <a:p>
            <a:pPr marL="0" indent="0">
              <a:lnSpc>
                <a:spcPct val="150000"/>
              </a:lnSpc>
              <a:buNone/>
            </a:pPr>
            <a:endParaRPr lang="el-GR" sz="2400" dirty="0">
              <a:solidFill>
                <a:schemeClr val="tx2"/>
              </a:solidFill>
              <a:latin typeface="Arial" panose="020B0604020202020204" pitchFamily="34" charset="0"/>
              <a:cs typeface="Arial" panose="020B0604020202020204" pitchFamily="34" charset="0"/>
            </a:endParaRPr>
          </a:p>
        </p:txBody>
      </p:sp>
      <p:pic>
        <p:nvPicPr>
          <p:cNvPr id="4" name="Εικόνα 3">
            <a:extLst>
              <a:ext uri="{FF2B5EF4-FFF2-40B4-BE49-F238E27FC236}">
                <a16:creationId xmlns:a16="http://schemas.microsoft.com/office/drawing/2014/main" xmlns="" id="{BBF1DFB2-C4C2-47D4-B23B-CAFC900D38B9}"/>
              </a:ext>
            </a:extLst>
          </p:cNvPr>
          <p:cNvPicPr/>
          <p:nvPr/>
        </p:nvPicPr>
        <p:blipFill>
          <a:blip r:embed="rId3" cstate="print">
            <a:extLst>
              <a:ext uri="{28A0092B-C50C-407E-A947-70E740481C1C}">
                <a14:useLocalDpi xmlns:a14="http://schemas.microsoft.com/office/drawing/2010/main" xmlns="" val="0"/>
              </a:ext>
            </a:extLst>
          </a:blip>
          <a:stretch>
            <a:fillRect/>
          </a:stretch>
        </p:blipFill>
        <p:spPr>
          <a:xfrm>
            <a:off x="1676400" y="3804285"/>
            <a:ext cx="8866909" cy="2825115"/>
          </a:xfrm>
          <a:prstGeom prst="rect">
            <a:avLst/>
          </a:prstGeom>
        </p:spPr>
      </p:pic>
    </p:spTree>
    <p:extLst>
      <p:ext uri="{BB962C8B-B14F-4D97-AF65-F5344CB8AC3E}">
        <p14:creationId xmlns:p14="http://schemas.microsoft.com/office/powerpoint/2010/main" xmlns="" val="154422115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Τίτλος 12"/>
          <p:cNvSpPr>
            <a:spLocks noGrp="1"/>
          </p:cNvSpPr>
          <p:nvPr>
            <p:ph type="title"/>
          </p:nvPr>
        </p:nvSpPr>
        <p:spPr>
          <a:xfrm>
            <a:off x="735330" y="228600"/>
            <a:ext cx="10721340" cy="777240"/>
          </a:xfrm>
        </p:spPr>
        <p:txBody>
          <a:bodyPr rtlCol="0">
            <a:noAutofit/>
          </a:bodyPr>
          <a:lstStyle/>
          <a:p>
            <a:pPr lvl="0" algn="ctr"/>
            <a:r>
              <a:rPr lang="el-GR" sz="3600" b="1" dirty="0">
                <a:solidFill>
                  <a:schemeClr val="tx2"/>
                </a:solidFill>
                <a:latin typeface="Arial" panose="020B0604020202020204" pitchFamily="34" charset="0"/>
                <a:cs typeface="Arial" panose="020B0604020202020204" pitchFamily="34" charset="0"/>
              </a:rPr>
              <a:t>ΑΝΑΠΑΡΑΣΤΑΣΗ</a:t>
            </a:r>
            <a:endParaRPr lang="el-GR" sz="3600" dirty="0">
              <a:solidFill>
                <a:schemeClr val="tx2"/>
              </a:solidFill>
              <a:latin typeface="Arial" panose="020B0604020202020204" pitchFamily="34" charset="0"/>
              <a:cs typeface="Arial" panose="020B0604020202020204" pitchFamily="34" charset="0"/>
            </a:endParaRPr>
          </a:p>
        </p:txBody>
      </p:sp>
      <p:sp>
        <p:nvSpPr>
          <p:cNvPr id="16" name="Θέση περιεχομένου 15">
            <a:extLst>
              <a:ext uri="{FF2B5EF4-FFF2-40B4-BE49-F238E27FC236}">
                <a16:creationId xmlns:a16="http://schemas.microsoft.com/office/drawing/2014/main" xmlns="" id="{2AB53E21-4534-48F1-8D68-79C181E72F20}"/>
              </a:ext>
            </a:extLst>
          </p:cNvPr>
          <p:cNvSpPr>
            <a:spLocks noGrp="1"/>
          </p:cNvSpPr>
          <p:nvPr>
            <p:ph idx="1"/>
          </p:nvPr>
        </p:nvSpPr>
        <p:spPr>
          <a:xfrm>
            <a:off x="1104900" y="6629400"/>
            <a:ext cx="9982200" cy="228600"/>
          </a:xfrm>
        </p:spPr>
        <p:txBody>
          <a:bodyPr>
            <a:noAutofit/>
          </a:bodyPr>
          <a:lstStyle/>
          <a:p>
            <a:pPr marL="0" indent="0">
              <a:lnSpc>
                <a:spcPct val="150000"/>
              </a:lnSpc>
              <a:buNone/>
            </a:pPr>
            <a:endParaRPr lang="en-US" sz="2400" dirty="0">
              <a:solidFill>
                <a:schemeClr val="tx2"/>
              </a:solidFill>
              <a:latin typeface="Arial" panose="020B0604020202020204" pitchFamily="34" charset="0"/>
              <a:cs typeface="Arial" panose="020B0604020202020204" pitchFamily="34" charset="0"/>
            </a:endParaRPr>
          </a:p>
        </p:txBody>
      </p:sp>
      <p:pic>
        <p:nvPicPr>
          <p:cNvPr id="5" name="Εικόνα 4">
            <a:extLst>
              <a:ext uri="{FF2B5EF4-FFF2-40B4-BE49-F238E27FC236}">
                <a16:creationId xmlns:a16="http://schemas.microsoft.com/office/drawing/2014/main" xmlns="" id="{A91D0C9E-74CB-44A5-B2C5-7687D90D4648}"/>
              </a:ext>
            </a:extLst>
          </p:cNvPr>
          <p:cNvPicPr/>
          <p:nvPr/>
        </p:nvPicPr>
        <p:blipFill>
          <a:blip r:embed="rId3" cstate="print">
            <a:extLst>
              <a:ext uri="{28A0092B-C50C-407E-A947-70E740481C1C}">
                <a14:useLocalDpi xmlns:a14="http://schemas.microsoft.com/office/drawing/2010/main" xmlns="" val="0"/>
              </a:ext>
            </a:extLst>
          </a:blip>
          <a:stretch>
            <a:fillRect/>
          </a:stretch>
        </p:blipFill>
        <p:spPr>
          <a:xfrm>
            <a:off x="817418" y="1634835"/>
            <a:ext cx="10806546" cy="4752109"/>
          </a:xfrm>
          <a:prstGeom prst="rect">
            <a:avLst/>
          </a:prstGeom>
        </p:spPr>
      </p:pic>
    </p:spTree>
    <p:extLst>
      <p:ext uri="{BB962C8B-B14F-4D97-AF65-F5344CB8AC3E}">
        <p14:creationId xmlns:p14="http://schemas.microsoft.com/office/powerpoint/2010/main" xmlns="" val="395528216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Τίτλος 12"/>
          <p:cNvSpPr>
            <a:spLocks noGrp="1"/>
          </p:cNvSpPr>
          <p:nvPr>
            <p:ph type="title"/>
          </p:nvPr>
        </p:nvSpPr>
        <p:spPr>
          <a:xfrm>
            <a:off x="735330" y="228600"/>
            <a:ext cx="10721340" cy="1051560"/>
          </a:xfrm>
        </p:spPr>
        <p:txBody>
          <a:bodyPr rtlCol="0">
            <a:noAutofit/>
          </a:bodyPr>
          <a:lstStyle/>
          <a:p>
            <a:pPr lvl="0" algn="ctr"/>
            <a:r>
              <a:rPr lang="el-GR" sz="3600" b="1" dirty="0">
                <a:solidFill>
                  <a:schemeClr val="tx2"/>
                </a:solidFill>
                <a:latin typeface="Arial" panose="020B0604020202020204" pitchFamily="34" charset="0"/>
                <a:cs typeface="Arial" panose="020B0604020202020204" pitchFamily="34" charset="0"/>
              </a:rPr>
              <a:t>ΙΔΙΟΤΗΤΕΣ ΤΩΝ ΠΛΕ ΠΟΥ ΧΡΗΣΙΜΟΠΟΙΟΥΝΤΑΙ ΩΣ ΚΡΙΤΗΡΙΑ ΓΙΑ ΤΗΝ ΑΝΑΓΝΩΡΙΣΗ ΤΟΥΣ</a:t>
            </a:r>
            <a:endParaRPr lang="el-GR" sz="3600" dirty="0">
              <a:solidFill>
                <a:schemeClr val="tx2"/>
              </a:solidFill>
              <a:latin typeface="Arial" panose="020B0604020202020204" pitchFamily="34" charset="0"/>
              <a:cs typeface="Arial" panose="020B0604020202020204" pitchFamily="34" charset="0"/>
            </a:endParaRPr>
          </a:p>
        </p:txBody>
      </p:sp>
      <p:sp>
        <p:nvSpPr>
          <p:cNvPr id="16" name="Θέση περιεχομένου 15">
            <a:extLst>
              <a:ext uri="{FF2B5EF4-FFF2-40B4-BE49-F238E27FC236}">
                <a16:creationId xmlns:a16="http://schemas.microsoft.com/office/drawing/2014/main" xmlns="" id="{2AB53E21-4534-48F1-8D68-79C181E72F20}"/>
              </a:ext>
            </a:extLst>
          </p:cNvPr>
          <p:cNvSpPr>
            <a:spLocks noGrp="1"/>
          </p:cNvSpPr>
          <p:nvPr>
            <p:ph idx="1"/>
          </p:nvPr>
        </p:nvSpPr>
        <p:spPr>
          <a:xfrm>
            <a:off x="1104900" y="1828800"/>
            <a:ext cx="9982200" cy="4069080"/>
          </a:xfrm>
        </p:spPr>
        <p:txBody>
          <a:bodyPr>
            <a:noAutofit/>
          </a:bodyPr>
          <a:lstStyle/>
          <a:p>
            <a:pPr>
              <a:lnSpc>
                <a:spcPct val="150000"/>
              </a:lnSpc>
            </a:pPr>
            <a:r>
              <a:rPr lang="el-GR" sz="2400" dirty="0">
                <a:solidFill>
                  <a:schemeClr val="tx2"/>
                </a:solidFill>
                <a:latin typeface="Arial" panose="020B0604020202020204" pitchFamily="34" charset="0"/>
                <a:cs typeface="Arial" panose="020B0604020202020204" pitchFamily="34" charset="0"/>
              </a:rPr>
              <a:t>η αναπαράσταση είναι σε συμφωνία με de facto πρότυπα για τα ολλανδικά</a:t>
            </a:r>
            <a:r>
              <a:rPr lang="en-US" sz="2400" dirty="0">
                <a:solidFill>
                  <a:schemeClr val="tx2"/>
                </a:solidFill>
                <a:latin typeface="Arial" panose="020B0604020202020204" pitchFamily="34" charset="0"/>
                <a:cs typeface="Arial" panose="020B0604020202020204" pitchFamily="34" charset="0"/>
              </a:rPr>
              <a:t> </a:t>
            </a:r>
          </a:p>
          <a:p>
            <a:pPr>
              <a:lnSpc>
                <a:spcPct val="150000"/>
              </a:lnSpc>
            </a:pPr>
            <a:r>
              <a:rPr lang="el-GR" sz="2400" dirty="0">
                <a:solidFill>
                  <a:schemeClr val="tx2"/>
                </a:solidFill>
                <a:latin typeface="Arial" panose="020B0604020202020204" pitchFamily="34" charset="0"/>
                <a:cs typeface="Arial" panose="020B0604020202020204" pitchFamily="34" charset="0"/>
              </a:rPr>
              <a:t>τα περισσότερα </a:t>
            </a:r>
            <a:r>
              <a:rPr lang="el-GR" sz="2400" b="1" dirty="0">
                <a:solidFill>
                  <a:schemeClr val="tx2"/>
                </a:solidFill>
                <a:latin typeface="Arial" panose="020B0604020202020204" pitchFamily="34" charset="0"/>
                <a:cs typeface="Arial" panose="020B0604020202020204" pitchFamily="34" charset="0"/>
              </a:rPr>
              <a:t>ολλανδικά συστήματα NLP </a:t>
            </a:r>
            <a:r>
              <a:rPr lang="el-GR" sz="2400" dirty="0">
                <a:solidFill>
                  <a:schemeClr val="tx2"/>
                </a:solidFill>
                <a:latin typeface="Arial" panose="020B0604020202020204" pitchFamily="34" charset="0"/>
                <a:cs typeface="Arial" panose="020B0604020202020204" pitchFamily="34" charset="0"/>
              </a:rPr>
              <a:t>είναι σε θέση να  </a:t>
            </a:r>
            <a:r>
              <a:rPr lang="el-GR" sz="2400" b="1" dirty="0">
                <a:solidFill>
                  <a:schemeClr val="tx2"/>
                </a:solidFill>
                <a:latin typeface="Arial" panose="020B0604020202020204" pitchFamily="34" charset="0"/>
                <a:cs typeface="Arial" panose="020B0604020202020204" pitchFamily="34" charset="0"/>
              </a:rPr>
              <a:t>χρησιμοποιήσουν την αναπαράσταση κατά </a:t>
            </a:r>
            <a:r>
              <a:rPr lang="el-GR" sz="2400" b="1" dirty="0" err="1">
                <a:solidFill>
                  <a:schemeClr val="tx2"/>
                </a:solidFill>
                <a:latin typeface="Arial" panose="020B0604020202020204" pitchFamily="34" charset="0"/>
                <a:cs typeface="Arial" panose="020B0604020202020204" pitchFamily="34" charset="0"/>
              </a:rPr>
              <a:t>Du</a:t>
            </a:r>
            <a:r>
              <a:rPr lang="en-US" sz="2400" b="1" dirty="0">
                <a:solidFill>
                  <a:schemeClr val="tx2"/>
                </a:solidFill>
                <a:latin typeface="Arial" panose="020B0604020202020204" pitchFamily="34" charset="0"/>
                <a:cs typeface="Arial" panose="020B0604020202020204" pitchFamily="34" charset="0"/>
              </a:rPr>
              <a:t>ELME</a:t>
            </a:r>
            <a:r>
              <a:rPr lang="el-GR" sz="2400" b="1" dirty="0">
                <a:solidFill>
                  <a:schemeClr val="tx2"/>
                </a:solidFill>
                <a:latin typeface="Arial" panose="020B0604020202020204" pitchFamily="34" charset="0"/>
                <a:cs typeface="Arial" panose="020B0604020202020204" pitchFamily="34" charset="0"/>
              </a:rPr>
              <a:t> </a:t>
            </a:r>
            <a:r>
              <a:rPr lang="el-GR" sz="2400" dirty="0">
                <a:solidFill>
                  <a:schemeClr val="tx2"/>
                </a:solidFill>
                <a:latin typeface="Arial" panose="020B0604020202020204" pitchFamily="34" charset="0"/>
                <a:cs typeface="Arial" panose="020B0604020202020204" pitchFamily="34" charset="0"/>
              </a:rPr>
              <a:t>για τη διαδικασία μετατροπής</a:t>
            </a:r>
            <a:r>
              <a:rPr lang="en-US" sz="2400" dirty="0">
                <a:solidFill>
                  <a:schemeClr val="tx2"/>
                </a:solidFill>
                <a:latin typeface="Arial" panose="020B0604020202020204" pitchFamily="34" charset="0"/>
                <a:cs typeface="Arial" panose="020B0604020202020204" pitchFamily="34" charset="0"/>
              </a:rPr>
              <a:t> </a:t>
            </a:r>
          </a:p>
          <a:p>
            <a:pPr>
              <a:lnSpc>
                <a:spcPct val="150000"/>
              </a:lnSpc>
            </a:pPr>
            <a:r>
              <a:rPr lang="el-GR" sz="2400" b="1" dirty="0">
                <a:solidFill>
                  <a:schemeClr val="tx2"/>
                </a:solidFill>
                <a:latin typeface="Arial" panose="020B0604020202020204" pitchFamily="34" charset="0"/>
                <a:cs typeface="Arial" panose="020B0604020202020204" pitchFamily="34" charset="0"/>
              </a:rPr>
              <a:t>μείωση της χειρωνακτικής εργασίας</a:t>
            </a:r>
          </a:p>
        </p:txBody>
      </p:sp>
    </p:spTree>
    <p:extLst>
      <p:ext uri="{BB962C8B-B14F-4D97-AF65-F5344CB8AC3E}">
        <p14:creationId xmlns:p14="http://schemas.microsoft.com/office/powerpoint/2010/main" xmlns="" val="378831449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Τίτλος 12"/>
          <p:cNvSpPr>
            <a:spLocks noGrp="1"/>
          </p:cNvSpPr>
          <p:nvPr>
            <p:ph type="title"/>
          </p:nvPr>
        </p:nvSpPr>
        <p:spPr>
          <a:xfrm>
            <a:off x="735330" y="182880"/>
            <a:ext cx="10721340" cy="777240"/>
          </a:xfrm>
        </p:spPr>
        <p:txBody>
          <a:bodyPr rtlCol="0">
            <a:noAutofit/>
          </a:bodyPr>
          <a:lstStyle/>
          <a:p>
            <a:pPr lvl="0" algn="ctr"/>
            <a:r>
              <a:rPr lang="el-GR" sz="3600" b="1" dirty="0">
                <a:solidFill>
                  <a:schemeClr val="tx2"/>
                </a:solidFill>
                <a:latin typeface="Arial" panose="020B0604020202020204" pitchFamily="34" charset="0"/>
                <a:cs typeface="Arial" panose="020B0604020202020204" pitchFamily="34" charset="0"/>
              </a:rPr>
              <a:t>ΑΞΙΟΛΟΓΗΣΗ</a:t>
            </a:r>
            <a:endParaRPr lang="el-GR" sz="3600" dirty="0">
              <a:solidFill>
                <a:schemeClr val="tx2"/>
              </a:solidFill>
              <a:latin typeface="Arial" panose="020B0604020202020204" pitchFamily="34" charset="0"/>
              <a:cs typeface="Arial" panose="020B0604020202020204" pitchFamily="34" charset="0"/>
            </a:endParaRPr>
          </a:p>
        </p:txBody>
      </p:sp>
      <p:sp>
        <p:nvSpPr>
          <p:cNvPr id="16" name="Θέση περιεχομένου 15">
            <a:extLst>
              <a:ext uri="{FF2B5EF4-FFF2-40B4-BE49-F238E27FC236}">
                <a16:creationId xmlns:a16="http://schemas.microsoft.com/office/drawing/2014/main" xmlns="" id="{2AB53E21-4534-48F1-8D68-79C181E72F20}"/>
              </a:ext>
            </a:extLst>
          </p:cNvPr>
          <p:cNvSpPr>
            <a:spLocks noGrp="1"/>
          </p:cNvSpPr>
          <p:nvPr>
            <p:ph idx="1"/>
          </p:nvPr>
        </p:nvSpPr>
        <p:spPr>
          <a:xfrm>
            <a:off x="1104900" y="2606040"/>
            <a:ext cx="9982200" cy="2514600"/>
          </a:xfrm>
        </p:spPr>
        <p:txBody>
          <a:bodyPr>
            <a:noAutofit/>
          </a:bodyPr>
          <a:lstStyle/>
          <a:p>
            <a:pPr>
              <a:lnSpc>
                <a:spcPct val="150000"/>
              </a:lnSpc>
            </a:pPr>
            <a:r>
              <a:rPr lang="el-GR" sz="2400" dirty="0">
                <a:solidFill>
                  <a:schemeClr val="tx2"/>
                </a:solidFill>
                <a:latin typeface="Arial" panose="020B0604020202020204" pitchFamily="34" charset="0"/>
                <a:cs typeface="Arial" panose="020B0604020202020204" pitchFamily="34" charset="0"/>
              </a:rPr>
              <a:t>Αξιολόγηση του </a:t>
            </a:r>
            <a:r>
              <a:rPr lang="el-GR" sz="2400" dirty="0" err="1">
                <a:solidFill>
                  <a:schemeClr val="tx2"/>
                </a:solidFill>
                <a:latin typeface="Arial" panose="020B0604020202020204" pitchFamily="34" charset="0"/>
                <a:cs typeface="Arial" panose="020B0604020202020204" pitchFamily="34" charset="0"/>
              </a:rPr>
              <a:t>Du</a:t>
            </a:r>
            <a:r>
              <a:rPr lang="en-US" sz="2400" dirty="0">
                <a:solidFill>
                  <a:schemeClr val="tx2"/>
                </a:solidFill>
                <a:latin typeface="Arial" panose="020B0604020202020204" pitchFamily="34" charset="0"/>
                <a:cs typeface="Arial" panose="020B0604020202020204" pitchFamily="34" charset="0"/>
              </a:rPr>
              <a:t>ELME</a:t>
            </a:r>
            <a:r>
              <a:rPr lang="el-GR" sz="2400" dirty="0">
                <a:solidFill>
                  <a:schemeClr val="tx2"/>
                </a:solidFill>
                <a:latin typeface="Arial" panose="020B0604020202020204" pitchFamily="34" charset="0"/>
                <a:cs typeface="Arial" panose="020B0604020202020204" pitchFamily="34" charset="0"/>
              </a:rPr>
              <a:t> βάσει της δυνατότητας ενσωμάτωσής του σε προγράμματα </a:t>
            </a:r>
            <a:r>
              <a:rPr lang="en-US" sz="2400" dirty="0">
                <a:solidFill>
                  <a:schemeClr val="tx2"/>
                </a:solidFill>
                <a:latin typeface="Arial" panose="020B0604020202020204" pitchFamily="34" charset="0"/>
                <a:cs typeface="Arial" panose="020B0604020202020204" pitchFamily="34" charset="0"/>
              </a:rPr>
              <a:t>E</a:t>
            </a:r>
            <a:r>
              <a:rPr lang="el-GR" sz="2400" dirty="0" err="1">
                <a:solidFill>
                  <a:schemeClr val="tx2"/>
                </a:solidFill>
                <a:latin typeface="Arial" panose="020B0604020202020204" pitchFamily="34" charset="0"/>
                <a:cs typeface="Arial" panose="020B0604020202020204" pitchFamily="34" charset="0"/>
              </a:rPr>
              <a:t>πεξεργασίας</a:t>
            </a:r>
            <a:r>
              <a:rPr lang="el-GR" sz="2400" dirty="0">
                <a:solidFill>
                  <a:schemeClr val="tx2"/>
                </a:solidFill>
                <a:latin typeface="Arial" panose="020B0604020202020204" pitchFamily="34" charset="0"/>
                <a:cs typeface="Arial" panose="020B0604020202020204" pitchFamily="34" charset="0"/>
              </a:rPr>
              <a:t> Φυσικής Γλώσσας (NLP)</a:t>
            </a:r>
            <a:endParaRPr lang="en-US" sz="2400" dirty="0">
              <a:solidFill>
                <a:schemeClr val="tx2"/>
              </a:solidFill>
              <a:latin typeface="Arial" panose="020B0604020202020204" pitchFamily="34" charset="0"/>
              <a:cs typeface="Arial" panose="020B0604020202020204" pitchFamily="34" charset="0"/>
            </a:endParaRPr>
          </a:p>
          <a:p>
            <a:pPr>
              <a:lnSpc>
                <a:spcPct val="150000"/>
              </a:lnSpc>
            </a:pPr>
            <a:r>
              <a:rPr lang="el-GR" sz="2400" dirty="0">
                <a:solidFill>
                  <a:schemeClr val="tx2"/>
                </a:solidFill>
                <a:latin typeface="Arial" panose="020B0604020202020204" pitchFamily="34" charset="0"/>
                <a:cs typeface="Arial" panose="020B0604020202020204" pitchFamily="34" charset="0"/>
              </a:rPr>
              <a:t>Ενσωμάτωση μέρους του </a:t>
            </a:r>
            <a:r>
              <a:rPr lang="el-GR" sz="2400" dirty="0" err="1">
                <a:solidFill>
                  <a:schemeClr val="tx2"/>
                </a:solidFill>
                <a:latin typeface="Arial" panose="020B0604020202020204" pitchFamily="34" charset="0"/>
                <a:cs typeface="Arial" panose="020B0604020202020204" pitchFamily="34" charset="0"/>
              </a:rPr>
              <a:t>DuELME</a:t>
            </a:r>
            <a:r>
              <a:rPr lang="el-GR" sz="2400" dirty="0">
                <a:solidFill>
                  <a:schemeClr val="tx2"/>
                </a:solidFill>
                <a:latin typeface="Arial" panose="020B0604020202020204" pitchFamily="34" charset="0"/>
                <a:cs typeface="Arial" panose="020B0604020202020204" pitchFamily="34" charset="0"/>
              </a:rPr>
              <a:t> στο </a:t>
            </a:r>
            <a:r>
              <a:rPr lang="el-GR" sz="2400" dirty="0" err="1">
                <a:solidFill>
                  <a:schemeClr val="tx2"/>
                </a:solidFill>
                <a:latin typeface="Arial" panose="020B0604020202020204" pitchFamily="34" charset="0"/>
                <a:cs typeface="Arial" panose="020B0604020202020204" pitchFamily="34" charset="0"/>
              </a:rPr>
              <a:t>Alpino</a:t>
            </a:r>
            <a:endParaRPr lang="el-GR" sz="2400" dirty="0">
              <a:solidFill>
                <a:schemeClr val="tx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342484717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Τίτλος 12"/>
          <p:cNvSpPr>
            <a:spLocks noGrp="1"/>
          </p:cNvSpPr>
          <p:nvPr>
            <p:ph type="title"/>
          </p:nvPr>
        </p:nvSpPr>
        <p:spPr>
          <a:xfrm>
            <a:off x="735330" y="182880"/>
            <a:ext cx="10721340" cy="777240"/>
          </a:xfrm>
        </p:spPr>
        <p:txBody>
          <a:bodyPr rtlCol="0">
            <a:noAutofit/>
          </a:bodyPr>
          <a:lstStyle/>
          <a:p>
            <a:pPr lvl="0" algn="ctr"/>
            <a:r>
              <a:rPr lang="el-GR" sz="3600" b="1" dirty="0">
                <a:solidFill>
                  <a:schemeClr val="tx2"/>
                </a:solidFill>
                <a:latin typeface="Arial" panose="020B0604020202020204" pitchFamily="34" charset="0"/>
                <a:cs typeface="Arial" panose="020B0604020202020204" pitchFamily="34" charset="0"/>
              </a:rPr>
              <a:t>ΔΙΑΔΙΚΑΣΙΑ </a:t>
            </a:r>
            <a:endParaRPr lang="el-GR" sz="3600" dirty="0">
              <a:solidFill>
                <a:schemeClr val="tx2"/>
              </a:solidFill>
              <a:latin typeface="Arial" panose="020B0604020202020204" pitchFamily="34" charset="0"/>
              <a:cs typeface="Arial" panose="020B0604020202020204" pitchFamily="34" charset="0"/>
            </a:endParaRPr>
          </a:p>
        </p:txBody>
      </p:sp>
      <p:sp>
        <p:nvSpPr>
          <p:cNvPr id="16" name="Θέση περιεχομένου 15">
            <a:extLst>
              <a:ext uri="{FF2B5EF4-FFF2-40B4-BE49-F238E27FC236}">
                <a16:creationId xmlns:a16="http://schemas.microsoft.com/office/drawing/2014/main" xmlns="" id="{2AB53E21-4534-48F1-8D68-79C181E72F20}"/>
              </a:ext>
            </a:extLst>
          </p:cNvPr>
          <p:cNvSpPr>
            <a:spLocks noGrp="1"/>
          </p:cNvSpPr>
          <p:nvPr>
            <p:ph idx="1"/>
          </p:nvPr>
        </p:nvSpPr>
        <p:spPr>
          <a:xfrm>
            <a:off x="1104900" y="1257300"/>
            <a:ext cx="9982200" cy="5417820"/>
          </a:xfrm>
        </p:spPr>
        <p:txBody>
          <a:bodyPr>
            <a:noAutofit/>
          </a:bodyPr>
          <a:lstStyle/>
          <a:p>
            <a:pPr>
              <a:lnSpc>
                <a:spcPct val="150000"/>
              </a:lnSpc>
            </a:pPr>
            <a:r>
              <a:rPr lang="el-GR" sz="2400" dirty="0">
                <a:solidFill>
                  <a:schemeClr val="tx2"/>
                </a:solidFill>
                <a:latin typeface="Arial" panose="020B0604020202020204" pitchFamily="34" charset="0"/>
                <a:cs typeface="Arial" panose="020B0604020202020204" pitchFamily="34" charset="0"/>
              </a:rPr>
              <a:t>Ακολουθώντας το πνεύμα της </a:t>
            </a:r>
            <a:r>
              <a:rPr lang="el-GR" sz="2400" b="1" dirty="0">
                <a:solidFill>
                  <a:schemeClr val="tx2"/>
                </a:solidFill>
                <a:latin typeface="Arial" panose="020B0604020202020204" pitchFamily="34" charset="0"/>
                <a:cs typeface="Arial" panose="020B0604020202020204" pitchFamily="34" charset="0"/>
              </a:rPr>
              <a:t>Μεθόδου Κλάσεων Ισοδυναμίας</a:t>
            </a:r>
            <a:r>
              <a:rPr lang="el-GR" sz="2400" dirty="0">
                <a:solidFill>
                  <a:schemeClr val="tx2"/>
                </a:solidFill>
                <a:latin typeface="Arial" panose="020B0604020202020204" pitchFamily="34" charset="0"/>
                <a:cs typeface="Arial" panose="020B0604020202020204" pitchFamily="34" charset="0"/>
              </a:rPr>
              <a:t>, δηλαδή παίρνοντας μία περίπτωση Κλάσης Ισοδυναμίας, καθορίζεται και τυποποιείται η μετατροπή της.</a:t>
            </a:r>
          </a:p>
          <a:p>
            <a:pPr>
              <a:lnSpc>
                <a:spcPct val="150000"/>
              </a:lnSpc>
            </a:pPr>
            <a:r>
              <a:rPr lang="el-GR" sz="2400" dirty="0">
                <a:solidFill>
                  <a:schemeClr val="tx2"/>
                </a:solidFill>
                <a:latin typeface="Arial" panose="020B0604020202020204" pitchFamily="34" charset="0"/>
                <a:cs typeface="Arial" panose="020B0604020202020204" pitchFamily="34" charset="0"/>
              </a:rPr>
              <a:t>Χρησιμοποιώντας τις πληροφορίες που συγκεντρώθηκαν, </a:t>
            </a:r>
            <a:r>
              <a:rPr lang="el-GR" sz="2400" b="1" dirty="0">
                <a:solidFill>
                  <a:schemeClr val="tx2"/>
                </a:solidFill>
                <a:latin typeface="Arial" panose="020B0604020202020204" pitchFamily="34" charset="0"/>
                <a:cs typeface="Arial" panose="020B0604020202020204" pitchFamily="34" charset="0"/>
              </a:rPr>
              <a:t>αυτοματοποιείται η μετατροπή </a:t>
            </a:r>
            <a:r>
              <a:rPr lang="el-GR" sz="2400" dirty="0">
                <a:solidFill>
                  <a:schemeClr val="tx2"/>
                </a:solidFill>
                <a:latin typeface="Arial" panose="020B0604020202020204" pitchFamily="34" charset="0"/>
                <a:cs typeface="Arial" panose="020B0604020202020204" pitchFamily="34" charset="0"/>
              </a:rPr>
              <a:t>όλων των άλλων περιπτώσεων της ίδιας Κλάσης Ισοδυναμίας.</a:t>
            </a:r>
          </a:p>
          <a:p>
            <a:pPr>
              <a:lnSpc>
                <a:spcPct val="150000"/>
              </a:lnSpc>
            </a:pPr>
            <a:r>
              <a:rPr lang="el-GR" sz="2400" dirty="0">
                <a:solidFill>
                  <a:schemeClr val="tx2"/>
                </a:solidFill>
                <a:latin typeface="Arial" panose="020B0604020202020204" pitchFamily="34" charset="0"/>
                <a:cs typeface="Arial" panose="020B0604020202020204" pitchFamily="34" charset="0"/>
              </a:rPr>
              <a:t>Η έξοδος (αποτέλεσμα) της </a:t>
            </a:r>
            <a:r>
              <a:rPr lang="el-GR" sz="2400" b="1" dirty="0">
                <a:solidFill>
                  <a:schemeClr val="tx2"/>
                </a:solidFill>
                <a:latin typeface="Arial" panose="020B0604020202020204" pitchFamily="34" charset="0"/>
                <a:cs typeface="Arial" panose="020B0604020202020204" pitchFamily="34" charset="0"/>
              </a:rPr>
              <a:t>ημιαυτόματης μετατροπής </a:t>
            </a:r>
            <a:r>
              <a:rPr lang="el-GR" sz="2400" dirty="0">
                <a:solidFill>
                  <a:schemeClr val="tx2"/>
                </a:solidFill>
                <a:latin typeface="Arial" panose="020B0604020202020204" pitchFamily="34" charset="0"/>
                <a:cs typeface="Arial" panose="020B0604020202020204" pitchFamily="34" charset="0"/>
              </a:rPr>
              <a:t>είναι βασικά ένα </a:t>
            </a:r>
            <a:r>
              <a:rPr lang="el-GR" sz="2400" b="1" dirty="0">
                <a:solidFill>
                  <a:schemeClr val="tx2"/>
                </a:solidFill>
                <a:latin typeface="Arial" panose="020B0604020202020204" pitchFamily="34" charset="0"/>
                <a:cs typeface="Arial" panose="020B0604020202020204" pitchFamily="34" charset="0"/>
              </a:rPr>
              <a:t>νέο λεξικό </a:t>
            </a:r>
            <a:r>
              <a:rPr lang="el-GR" sz="2400" dirty="0">
                <a:solidFill>
                  <a:schemeClr val="tx2"/>
                </a:solidFill>
                <a:latin typeface="Arial" panose="020B0604020202020204" pitchFamily="34" charset="0"/>
                <a:cs typeface="Arial" panose="020B0604020202020204" pitchFamily="34" charset="0"/>
              </a:rPr>
              <a:t>που περιλαμβάνει το αρχικό λεξικό του </a:t>
            </a:r>
            <a:r>
              <a:rPr lang="el-GR" sz="2400" dirty="0" err="1">
                <a:solidFill>
                  <a:schemeClr val="tx2"/>
                </a:solidFill>
                <a:latin typeface="Arial" panose="020B0604020202020204" pitchFamily="34" charset="0"/>
                <a:cs typeface="Arial" panose="020B0604020202020204" pitchFamily="34" charset="0"/>
              </a:rPr>
              <a:t>Alpino</a:t>
            </a:r>
            <a:r>
              <a:rPr lang="el-GR" sz="2400" dirty="0">
                <a:solidFill>
                  <a:schemeClr val="tx2"/>
                </a:solidFill>
                <a:latin typeface="Arial" panose="020B0604020202020204" pitchFamily="34" charset="0"/>
                <a:cs typeface="Arial" panose="020B0604020202020204" pitchFamily="34" charset="0"/>
              </a:rPr>
              <a:t> το οποίο </a:t>
            </a:r>
            <a:r>
              <a:rPr lang="el-GR" sz="2400" b="1" dirty="0">
                <a:solidFill>
                  <a:schemeClr val="tx2"/>
                </a:solidFill>
                <a:latin typeface="Arial" panose="020B0604020202020204" pitchFamily="34" charset="0"/>
                <a:cs typeface="Arial" panose="020B0604020202020204" pitchFamily="34" charset="0"/>
              </a:rPr>
              <a:t>επεκτείνεται</a:t>
            </a:r>
            <a:r>
              <a:rPr lang="el-GR" sz="2400" dirty="0">
                <a:solidFill>
                  <a:schemeClr val="tx2"/>
                </a:solidFill>
                <a:latin typeface="Arial" panose="020B0604020202020204" pitchFamily="34" charset="0"/>
                <a:cs typeface="Arial" panose="020B0604020202020204" pitchFamily="34" charset="0"/>
              </a:rPr>
              <a:t> με τις </a:t>
            </a:r>
            <a:r>
              <a:rPr lang="el-GR" sz="2400" b="1" dirty="0">
                <a:solidFill>
                  <a:schemeClr val="tx2"/>
                </a:solidFill>
                <a:latin typeface="Arial" panose="020B0604020202020204" pitchFamily="34" charset="0"/>
                <a:cs typeface="Arial" panose="020B0604020202020204" pitchFamily="34" charset="0"/>
              </a:rPr>
              <a:t>ρηματικές ΠΛΕ </a:t>
            </a:r>
            <a:r>
              <a:rPr lang="el-GR" sz="2400" dirty="0">
                <a:solidFill>
                  <a:schemeClr val="tx2"/>
                </a:solidFill>
                <a:latin typeface="Arial" panose="020B0604020202020204" pitchFamily="34" charset="0"/>
                <a:cs typeface="Arial" panose="020B0604020202020204" pitchFamily="34" charset="0"/>
              </a:rPr>
              <a:t>του </a:t>
            </a:r>
            <a:r>
              <a:rPr lang="el-GR" sz="2400" dirty="0" err="1">
                <a:solidFill>
                  <a:schemeClr val="tx2"/>
                </a:solidFill>
                <a:latin typeface="Arial" panose="020B0604020202020204" pitchFamily="34" charset="0"/>
                <a:cs typeface="Arial" panose="020B0604020202020204" pitchFamily="34" charset="0"/>
              </a:rPr>
              <a:t>DuELME</a:t>
            </a:r>
            <a:r>
              <a:rPr lang="el-GR" sz="2400" dirty="0">
                <a:solidFill>
                  <a:schemeClr val="tx2"/>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xmlns="" val="177304492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Τίτλος 12"/>
          <p:cNvSpPr>
            <a:spLocks noGrp="1"/>
          </p:cNvSpPr>
          <p:nvPr>
            <p:ph type="title"/>
          </p:nvPr>
        </p:nvSpPr>
        <p:spPr>
          <a:xfrm>
            <a:off x="1104900" y="76200"/>
            <a:ext cx="9980682" cy="975360"/>
          </a:xfrm>
        </p:spPr>
        <p:txBody>
          <a:bodyPr rtlCol="0">
            <a:normAutofit/>
          </a:bodyPr>
          <a:lstStyle/>
          <a:p>
            <a:pPr lvl="0" algn="ctr"/>
            <a:r>
              <a:rPr lang="el-GR" sz="4800" b="1" dirty="0">
                <a:solidFill>
                  <a:schemeClr val="tx2">
                    <a:lumMod val="95000"/>
                    <a:lumOff val="5000"/>
                  </a:schemeClr>
                </a:solidFill>
                <a:latin typeface="Arial" panose="020B0604020202020204" pitchFamily="34" charset="0"/>
                <a:cs typeface="Arial" panose="020B0604020202020204" pitchFamily="34" charset="0"/>
              </a:rPr>
              <a:t>ΠΛΕΟΝΕΚΤΗΜΑΤΑ ΤΟΥ </a:t>
            </a:r>
            <a:r>
              <a:rPr lang="en-US" sz="4800" b="1" dirty="0" err="1">
                <a:solidFill>
                  <a:schemeClr val="tx2">
                    <a:lumMod val="95000"/>
                    <a:lumOff val="5000"/>
                  </a:schemeClr>
                </a:solidFill>
                <a:latin typeface="Arial" panose="020B0604020202020204" pitchFamily="34" charset="0"/>
                <a:cs typeface="Arial" panose="020B0604020202020204" pitchFamily="34" charset="0"/>
              </a:rPr>
              <a:t>DuELME</a:t>
            </a:r>
            <a:endParaRPr lang="el-GR" sz="4800" dirty="0">
              <a:solidFill>
                <a:schemeClr val="tx2">
                  <a:lumMod val="95000"/>
                  <a:lumOff val="5000"/>
                </a:schemeClr>
              </a:solidFill>
              <a:latin typeface="Arial" panose="020B0604020202020204" pitchFamily="34" charset="0"/>
              <a:cs typeface="Arial" panose="020B0604020202020204" pitchFamily="34" charset="0"/>
            </a:endParaRPr>
          </a:p>
        </p:txBody>
      </p:sp>
      <p:sp>
        <p:nvSpPr>
          <p:cNvPr id="14" name="Σύμβολο κράτησης θέσης περιεχομένου 13"/>
          <p:cNvSpPr>
            <a:spLocks noGrp="1"/>
          </p:cNvSpPr>
          <p:nvPr>
            <p:ph idx="1"/>
          </p:nvPr>
        </p:nvSpPr>
        <p:spPr>
          <a:xfrm>
            <a:off x="1104900" y="1600200"/>
            <a:ext cx="9982200" cy="4983480"/>
          </a:xfrm>
        </p:spPr>
        <p:txBody>
          <a:bodyPr rtlCol="0">
            <a:normAutofit fontScale="62500" lnSpcReduction="20000"/>
          </a:bodyPr>
          <a:lstStyle/>
          <a:p>
            <a:pPr>
              <a:lnSpc>
                <a:spcPct val="170000"/>
              </a:lnSpc>
            </a:pPr>
            <a:r>
              <a:rPr lang="el-GR" sz="3000" dirty="0">
                <a:solidFill>
                  <a:schemeClr val="tx2">
                    <a:lumMod val="95000"/>
                    <a:lumOff val="5000"/>
                  </a:schemeClr>
                </a:solidFill>
                <a:latin typeface="Arial" panose="020B0604020202020204" pitchFamily="34" charset="0"/>
                <a:cs typeface="Arial" panose="020B0604020202020204" pitchFamily="34" charset="0"/>
              </a:rPr>
              <a:t>Βασίζεται στη μέθοδο Κλάσεων Ισοδυναμίας (</a:t>
            </a:r>
            <a:r>
              <a:rPr lang="en-US" sz="3000" dirty="0">
                <a:solidFill>
                  <a:schemeClr val="tx2">
                    <a:lumMod val="95000"/>
                    <a:lumOff val="5000"/>
                  </a:schemeClr>
                </a:solidFill>
                <a:latin typeface="Arial" panose="020B0604020202020204" pitchFamily="34" charset="0"/>
                <a:cs typeface="Arial" panose="020B0604020202020204" pitchFamily="34" charset="0"/>
              </a:rPr>
              <a:t>Equivalence Class Method, </a:t>
            </a:r>
            <a:r>
              <a:rPr lang="en-US" sz="3000" dirty="0" err="1">
                <a:solidFill>
                  <a:schemeClr val="tx2">
                    <a:lumMod val="95000"/>
                    <a:lumOff val="5000"/>
                  </a:schemeClr>
                </a:solidFill>
                <a:latin typeface="Arial" panose="020B0604020202020204" pitchFamily="34" charset="0"/>
                <a:cs typeface="Arial" panose="020B0604020202020204" pitchFamily="34" charset="0"/>
              </a:rPr>
              <a:t>Odijk</a:t>
            </a:r>
            <a:r>
              <a:rPr lang="en-US" sz="3000" dirty="0">
                <a:solidFill>
                  <a:schemeClr val="tx2">
                    <a:lumMod val="95000"/>
                    <a:lumOff val="5000"/>
                  </a:schemeClr>
                </a:solidFill>
                <a:latin typeface="Arial" panose="020B0604020202020204" pitchFamily="34" charset="0"/>
                <a:cs typeface="Arial" panose="020B0604020202020204" pitchFamily="34" charset="0"/>
              </a:rPr>
              <a:t> 2004)</a:t>
            </a:r>
            <a:endParaRPr lang="el-GR" sz="3000" dirty="0">
              <a:solidFill>
                <a:schemeClr val="tx2">
                  <a:lumMod val="95000"/>
                  <a:lumOff val="5000"/>
                </a:schemeClr>
              </a:solidFill>
              <a:latin typeface="Arial" panose="020B0604020202020204" pitchFamily="34" charset="0"/>
              <a:cs typeface="Arial" panose="020B0604020202020204" pitchFamily="34" charset="0"/>
            </a:endParaRPr>
          </a:p>
          <a:p>
            <a:pPr>
              <a:lnSpc>
                <a:spcPct val="170000"/>
              </a:lnSpc>
            </a:pPr>
            <a:r>
              <a:rPr lang="el-GR" sz="3000" dirty="0">
                <a:solidFill>
                  <a:schemeClr val="tx2">
                    <a:lumMod val="95000"/>
                    <a:lumOff val="5000"/>
                  </a:schemeClr>
                </a:solidFill>
                <a:latin typeface="Arial" panose="020B0604020202020204" pitchFamily="34" charset="0"/>
                <a:cs typeface="Arial" panose="020B0604020202020204" pitchFamily="34" charset="0"/>
              </a:rPr>
              <a:t>Η επιλογή των λημμάτων και των ιδιοτήτων τους βασίζεται σε </a:t>
            </a:r>
            <a:r>
              <a:rPr lang="el-GR" sz="3000" b="1" dirty="0">
                <a:solidFill>
                  <a:schemeClr val="tx2">
                    <a:lumMod val="95000"/>
                    <a:lumOff val="5000"/>
                  </a:schemeClr>
                </a:solidFill>
                <a:latin typeface="Arial" panose="020B0604020202020204" pitchFamily="34" charset="0"/>
                <a:cs typeface="Arial" panose="020B0604020202020204" pitchFamily="34" charset="0"/>
              </a:rPr>
              <a:t>σώματα κειμένων</a:t>
            </a:r>
          </a:p>
          <a:p>
            <a:pPr>
              <a:lnSpc>
                <a:spcPct val="170000"/>
              </a:lnSpc>
            </a:pPr>
            <a:r>
              <a:rPr lang="el-GR" sz="3000" dirty="0">
                <a:solidFill>
                  <a:schemeClr val="tx2">
                    <a:lumMod val="95000"/>
                    <a:lumOff val="5000"/>
                  </a:schemeClr>
                </a:solidFill>
                <a:latin typeface="Arial" panose="020B0604020202020204" pitchFamily="34" charset="0"/>
                <a:cs typeface="Arial" panose="020B0604020202020204" pitchFamily="34" charset="0"/>
              </a:rPr>
              <a:t>Επικεντρώνεται </a:t>
            </a:r>
            <a:r>
              <a:rPr lang="el-GR" sz="3000" b="1" dirty="0">
                <a:solidFill>
                  <a:schemeClr val="tx2">
                    <a:lumMod val="95000"/>
                    <a:lumOff val="5000"/>
                  </a:schemeClr>
                </a:solidFill>
                <a:latin typeface="Arial" panose="020B0604020202020204" pitchFamily="34" charset="0"/>
                <a:cs typeface="Arial" panose="020B0604020202020204" pitchFamily="34" charset="0"/>
              </a:rPr>
              <a:t>γενικά σε ΠΛΕ</a:t>
            </a:r>
            <a:r>
              <a:rPr lang="el-GR" sz="3000" dirty="0">
                <a:solidFill>
                  <a:schemeClr val="tx2">
                    <a:lumMod val="95000"/>
                    <a:lumOff val="5000"/>
                  </a:schemeClr>
                </a:solidFill>
                <a:latin typeface="Arial" panose="020B0604020202020204" pitchFamily="34" charset="0"/>
                <a:cs typeface="Arial" panose="020B0604020202020204" pitchFamily="34" charset="0"/>
              </a:rPr>
              <a:t> και όχι αποκλειστικά σε ένα είδος ΠΛΕ</a:t>
            </a:r>
          </a:p>
          <a:p>
            <a:pPr>
              <a:lnSpc>
                <a:spcPct val="170000"/>
              </a:lnSpc>
            </a:pPr>
            <a:r>
              <a:rPr lang="el-GR" sz="3000" dirty="0">
                <a:solidFill>
                  <a:schemeClr val="tx2">
                    <a:lumMod val="95000"/>
                    <a:lumOff val="5000"/>
                  </a:schemeClr>
                </a:solidFill>
                <a:latin typeface="Arial" panose="020B0604020202020204" pitchFamily="34" charset="0"/>
                <a:cs typeface="Arial" panose="020B0604020202020204" pitchFamily="34" charset="0"/>
              </a:rPr>
              <a:t>Το λεξικό περιλαμβάνει πάνω από </a:t>
            </a:r>
            <a:r>
              <a:rPr lang="el-GR" sz="3000" b="1" dirty="0">
                <a:solidFill>
                  <a:schemeClr val="tx2">
                    <a:lumMod val="95000"/>
                    <a:lumOff val="5000"/>
                  </a:schemeClr>
                </a:solidFill>
                <a:latin typeface="Arial" panose="020B0604020202020204" pitchFamily="34" charset="0"/>
                <a:cs typeface="Arial" panose="020B0604020202020204" pitchFamily="34" charset="0"/>
              </a:rPr>
              <a:t>5.000 μοναδικές εκφράσεις</a:t>
            </a:r>
          </a:p>
          <a:p>
            <a:pPr>
              <a:lnSpc>
                <a:spcPct val="170000"/>
              </a:lnSpc>
            </a:pPr>
            <a:r>
              <a:rPr lang="el-GR" sz="3000" dirty="0">
                <a:solidFill>
                  <a:schemeClr val="tx2">
                    <a:lumMod val="95000"/>
                    <a:lumOff val="5000"/>
                  </a:schemeClr>
                </a:solidFill>
                <a:latin typeface="Arial" panose="020B0604020202020204" pitchFamily="34" charset="0"/>
                <a:cs typeface="Arial" panose="020B0604020202020204" pitchFamily="34" charset="0"/>
              </a:rPr>
              <a:t>Επικεντρώνεται στα ολλανδικά και προορίζεται για χρήση σε </a:t>
            </a:r>
            <a:r>
              <a:rPr lang="el-GR" sz="3000" b="1" dirty="0">
                <a:solidFill>
                  <a:schemeClr val="tx2">
                    <a:lumMod val="95000"/>
                    <a:lumOff val="5000"/>
                  </a:schemeClr>
                </a:solidFill>
                <a:latin typeface="Arial" panose="020B0604020202020204" pitchFamily="34" charset="0"/>
                <a:cs typeface="Arial" panose="020B0604020202020204" pitchFamily="34" charset="0"/>
              </a:rPr>
              <a:t>συστήματα NLP </a:t>
            </a:r>
            <a:r>
              <a:rPr lang="el-GR" sz="3000" dirty="0">
                <a:solidFill>
                  <a:schemeClr val="tx2">
                    <a:lumMod val="95000"/>
                    <a:lumOff val="5000"/>
                  </a:schemeClr>
                </a:solidFill>
                <a:latin typeface="Arial" panose="020B0604020202020204" pitchFamily="34" charset="0"/>
                <a:cs typeface="Arial" panose="020B0604020202020204" pitchFamily="34" charset="0"/>
              </a:rPr>
              <a:t>και</a:t>
            </a:r>
          </a:p>
          <a:p>
            <a:pPr>
              <a:lnSpc>
                <a:spcPct val="170000"/>
              </a:lnSpc>
            </a:pPr>
            <a:r>
              <a:rPr lang="el-GR" sz="3000" b="1" dirty="0">
                <a:solidFill>
                  <a:schemeClr val="tx2">
                    <a:lumMod val="95000"/>
                    <a:lumOff val="5000"/>
                  </a:schemeClr>
                </a:solidFill>
                <a:latin typeface="Arial" panose="020B0604020202020204" pitchFamily="34" charset="0"/>
                <a:cs typeface="Arial" panose="020B0604020202020204" pitchFamily="34" charset="0"/>
              </a:rPr>
              <a:t>Έχει δοκιμαστεί</a:t>
            </a:r>
            <a:r>
              <a:rPr lang="el-GR" sz="3000" dirty="0">
                <a:solidFill>
                  <a:schemeClr val="tx2">
                    <a:lumMod val="95000"/>
                    <a:lumOff val="5000"/>
                  </a:schemeClr>
                </a:solidFill>
                <a:latin typeface="Arial" panose="020B0604020202020204" pitchFamily="34" charset="0"/>
                <a:cs typeface="Arial" panose="020B0604020202020204" pitchFamily="34" charset="0"/>
              </a:rPr>
              <a:t> η εφαρμογή του στο ολλανδικό σύστημα Επεξεργασίας Φυσικής Γλώσσας </a:t>
            </a:r>
            <a:r>
              <a:rPr lang="el-GR" sz="3000" b="1" i="1" dirty="0" err="1">
                <a:solidFill>
                  <a:schemeClr val="tx2">
                    <a:lumMod val="95000"/>
                    <a:lumOff val="5000"/>
                  </a:schemeClr>
                </a:solidFill>
                <a:latin typeface="Arial" panose="020B0604020202020204" pitchFamily="34" charset="0"/>
                <a:cs typeface="Arial" panose="020B0604020202020204" pitchFamily="34" charset="0"/>
              </a:rPr>
              <a:t>Alpino</a:t>
            </a:r>
            <a:endParaRPr lang="el-GR" sz="3000" b="1" i="1" dirty="0">
              <a:solidFill>
                <a:schemeClr val="tx2">
                  <a:lumMod val="95000"/>
                  <a:lumOff val="5000"/>
                </a:schemeClr>
              </a:solidFill>
              <a:latin typeface="Arial" panose="020B0604020202020204" pitchFamily="34" charset="0"/>
              <a:cs typeface="Arial" panose="020B0604020202020204" pitchFamily="34" charset="0"/>
            </a:endParaRPr>
          </a:p>
          <a:p>
            <a:pPr>
              <a:lnSpc>
                <a:spcPct val="170000"/>
              </a:lnSpc>
            </a:pPr>
            <a:endParaRPr lang="el-GR" sz="2800" dirty="0">
              <a:solidFill>
                <a:schemeClr val="tx2">
                  <a:lumMod val="95000"/>
                  <a:lumOff val="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213208130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Τίτλος 12"/>
          <p:cNvSpPr>
            <a:spLocks noGrp="1"/>
          </p:cNvSpPr>
          <p:nvPr>
            <p:ph type="title"/>
          </p:nvPr>
        </p:nvSpPr>
        <p:spPr>
          <a:xfrm>
            <a:off x="735330" y="182880"/>
            <a:ext cx="10721340" cy="777240"/>
          </a:xfrm>
        </p:spPr>
        <p:txBody>
          <a:bodyPr rtlCol="0">
            <a:noAutofit/>
          </a:bodyPr>
          <a:lstStyle/>
          <a:p>
            <a:pPr lvl="0" algn="ctr"/>
            <a:r>
              <a:rPr lang="el-GR" sz="3600" b="1" dirty="0">
                <a:solidFill>
                  <a:schemeClr val="tx2"/>
                </a:solidFill>
                <a:latin typeface="Arial" panose="020B0604020202020204" pitchFamily="34" charset="0"/>
                <a:cs typeface="Arial" panose="020B0604020202020204" pitchFamily="34" charset="0"/>
              </a:rPr>
              <a:t>ΔΙΑΔΙΚΑΣΙΑ </a:t>
            </a:r>
            <a:endParaRPr lang="el-GR" sz="3600" dirty="0">
              <a:solidFill>
                <a:schemeClr val="tx2"/>
              </a:solidFill>
              <a:latin typeface="Arial" panose="020B0604020202020204" pitchFamily="34" charset="0"/>
              <a:cs typeface="Arial" panose="020B0604020202020204" pitchFamily="34" charset="0"/>
            </a:endParaRPr>
          </a:p>
        </p:txBody>
      </p:sp>
      <p:sp>
        <p:nvSpPr>
          <p:cNvPr id="16" name="Θέση περιεχομένου 15">
            <a:extLst>
              <a:ext uri="{FF2B5EF4-FFF2-40B4-BE49-F238E27FC236}">
                <a16:creationId xmlns:a16="http://schemas.microsoft.com/office/drawing/2014/main" xmlns="" id="{2AB53E21-4534-48F1-8D68-79C181E72F20}"/>
              </a:ext>
            </a:extLst>
          </p:cNvPr>
          <p:cNvSpPr>
            <a:spLocks noGrp="1"/>
          </p:cNvSpPr>
          <p:nvPr>
            <p:ph idx="1"/>
          </p:nvPr>
        </p:nvSpPr>
        <p:spPr>
          <a:xfrm>
            <a:off x="1104900" y="1257300"/>
            <a:ext cx="9982200" cy="5417820"/>
          </a:xfrm>
        </p:spPr>
        <p:txBody>
          <a:bodyPr>
            <a:noAutofit/>
          </a:bodyPr>
          <a:lstStyle/>
          <a:p>
            <a:pPr>
              <a:lnSpc>
                <a:spcPct val="150000"/>
              </a:lnSpc>
            </a:pPr>
            <a:r>
              <a:rPr lang="el-GR" sz="2400" dirty="0">
                <a:solidFill>
                  <a:schemeClr val="tx2"/>
                </a:solidFill>
                <a:latin typeface="Arial" panose="020B0604020202020204" pitchFamily="34" charset="0"/>
                <a:cs typeface="Arial" panose="020B0604020202020204" pitchFamily="34" charset="0"/>
              </a:rPr>
              <a:t>Επέκταση με τις ρηματικές ΠΛΕ του </a:t>
            </a:r>
            <a:r>
              <a:rPr lang="el-GR" sz="2400" dirty="0" err="1">
                <a:solidFill>
                  <a:schemeClr val="tx2"/>
                </a:solidFill>
                <a:latin typeface="Arial" panose="020B0604020202020204" pitchFamily="34" charset="0"/>
                <a:cs typeface="Arial" panose="020B0604020202020204" pitchFamily="34" charset="0"/>
              </a:rPr>
              <a:t>DuELME</a:t>
            </a:r>
            <a:endParaRPr lang="el-GR" sz="2400" dirty="0">
              <a:solidFill>
                <a:schemeClr val="tx2"/>
              </a:solidFill>
              <a:latin typeface="Arial" panose="020B0604020202020204" pitchFamily="34" charset="0"/>
              <a:cs typeface="Arial" panose="020B0604020202020204" pitchFamily="34" charset="0"/>
            </a:endParaRPr>
          </a:p>
          <a:p>
            <a:pPr>
              <a:lnSpc>
                <a:spcPct val="150000"/>
              </a:lnSpc>
              <a:buFont typeface="Wingdings" panose="05000000000000000000" pitchFamily="2" charset="2"/>
              <a:buChar char="Ø"/>
            </a:pPr>
            <a:r>
              <a:rPr lang="el-GR" sz="2400" dirty="0">
                <a:solidFill>
                  <a:schemeClr val="tx2"/>
                </a:solidFill>
                <a:latin typeface="Arial" panose="020B0604020202020204" pitchFamily="34" charset="0"/>
                <a:cs typeface="Arial" panose="020B0604020202020204" pitchFamily="34" charset="0"/>
              </a:rPr>
              <a:t>Χρήση δείγματος 100 προτάσεων με μία ΠΛΕ η καθεμία που είχαν ήδη    αναλυθεί </a:t>
            </a:r>
            <a:r>
              <a:rPr lang="el-GR" sz="2400" b="1" dirty="0">
                <a:solidFill>
                  <a:schemeClr val="tx2"/>
                </a:solidFill>
                <a:latin typeface="Arial" panose="020B0604020202020204" pitchFamily="34" charset="0"/>
                <a:cs typeface="Arial" panose="020B0604020202020204" pitchFamily="34" charset="0"/>
              </a:rPr>
              <a:t>χειρωνακτικά </a:t>
            </a:r>
          </a:p>
          <a:p>
            <a:pPr>
              <a:lnSpc>
                <a:spcPct val="150000"/>
              </a:lnSpc>
              <a:buFont typeface="Wingdings" panose="05000000000000000000" pitchFamily="2" charset="2"/>
              <a:buChar char="Ø"/>
            </a:pPr>
            <a:endParaRPr lang="el-GR" sz="2400" dirty="0">
              <a:solidFill>
                <a:schemeClr val="tx2"/>
              </a:solidFill>
              <a:latin typeface="Arial" panose="020B0604020202020204" pitchFamily="34" charset="0"/>
              <a:cs typeface="Arial" panose="020B0604020202020204" pitchFamily="34" charset="0"/>
            </a:endParaRPr>
          </a:p>
          <a:p>
            <a:pPr>
              <a:lnSpc>
                <a:spcPct val="150000"/>
              </a:lnSpc>
              <a:buFont typeface="Wingdings" panose="05000000000000000000" pitchFamily="2" charset="2"/>
              <a:buChar char="Ø"/>
            </a:pPr>
            <a:endParaRPr lang="el-GR" sz="2400" dirty="0">
              <a:solidFill>
                <a:schemeClr val="tx2"/>
              </a:solidFill>
              <a:latin typeface="Arial" panose="020B0604020202020204" pitchFamily="34" charset="0"/>
              <a:cs typeface="Arial" panose="020B0604020202020204" pitchFamily="34" charset="0"/>
            </a:endParaRPr>
          </a:p>
        </p:txBody>
      </p:sp>
      <p:pic>
        <p:nvPicPr>
          <p:cNvPr id="4" name="Εικόνα 3">
            <a:extLst>
              <a:ext uri="{FF2B5EF4-FFF2-40B4-BE49-F238E27FC236}">
                <a16:creationId xmlns:a16="http://schemas.microsoft.com/office/drawing/2014/main" xmlns="" id="{E2107A48-E3D1-4950-8D06-A9DF0431AB5F}"/>
              </a:ext>
            </a:extLst>
          </p:cNvPr>
          <p:cNvPicPr/>
          <p:nvPr/>
        </p:nvPicPr>
        <p:blipFill>
          <a:blip r:embed="rId3" cstate="print">
            <a:extLst>
              <a:ext uri="{28A0092B-C50C-407E-A947-70E740481C1C}">
                <a14:useLocalDpi xmlns:a14="http://schemas.microsoft.com/office/drawing/2010/main" xmlns="" val="0"/>
              </a:ext>
            </a:extLst>
          </a:blip>
          <a:stretch>
            <a:fillRect/>
          </a:stretch>
        </p:blipFill>
        <p:spPr>
          <a:xfrm>
            <a:off x="609601" y="3429000"/>
            <a:ext cx="11097490" cy="2887980"/>
          </a:xfrm>
          <a:prstGeom prst="rect">
            <a:avLst/>
          </a:prstGeom>
        </p:spPr>
      </p:pic>
    </p:spTree>
    <p:extLst>
      <p:ext uri="{BB962C8B-B14F-4D97-AF65-F5344CB8AC3E}">
        <p14:creationId xmlns:p14="http://schemas.microsoft.com/office/powerpoint/2010/main" xmlns="" val="395256642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Τίτλος 12"/>
          <p:cNvSpPr>
            <a:spLocks noGrp="1"/>
          </p:cNvSpPr>
          <p:nvPr>
            <p:ph type="title"/>
          </p:nvPr>
        </p:nvSpPr>
        <p:spPr>
          <a:xfrm>
            <a:off x="735330" y="182880"/>
            <a:ext cx="10721340" cy="777240"/>
          </a:xfrm>
        </p:spPr>
        <p:txBody>
          <a:bodyPr rtlCol="0">
            <a:noAutofit/>
          </a:bodyPr>
          <a:lstStyle/>
          <a:p>
            <a:pPr lvl="0" algn="ctr"/>
            <a:r>
              <a:rPr lang="el-GR" sz="3600" b="1" dirty="0">
                <a:solidFill>
                  <a:schemeClr val="tx2"/>
                </a:solidFill>
                <a:latin typeface="Arial" panose="020B0604020202020204" pitchFamily="34" charset="0"/>
                <a:cs typeface="Arial" panose="020B0604020202020204" pitchFamily="34" charset="0"/>
              </a:rPr>
              <a:t>ΔΙΑΔΙΚΑΣΙΑ </a:t>
            </a:r>
            <a:endParaRPr lang="el-GR" sz="3600" dirty="0">
              <a:solidFill>
                <a:schemeClr val="tx2"/>
              </a:solidFill>
              <a:latin typeface="Arial" panose="020B0604020202020204" pitchFamily="34" charset="0"/>
              <a:cs typeface="Arial" panose="020B0604020202020204" pitchFamily="34" charset="0"/>
            </a:endParaRPr>
          </a:p>
        </p:txBody>
      </p:sp>
      <p:sp>
        <p:nvSpPr>
          <p:cNvPr id="16" name="Θέση περιεχομένου 15">
            <a:extLst>
              <a:ext uri="{FF2B5EF4-FFF2-40B4-BE49-F238E27FC236}">
                <a16:creationId xmlns:a16="http://schemas.microsoft.com/office/drawing/2014/main" xmlns="" id="{2AB53E21-4534-48F1-8D68-79C181E72F20}"/>
              </a:ext>
            </a:extLst>
          </p:cNvPr>
          <p:cNvSpPr>
            <a:spLocks noGrp="1"/>
          </p:cNvSpPr>
          <p:nvPr>
            <p:ph idx="1"/>
          </p:nvPr>
        </p:nvSpPr>
        <p:spPr>
          <a:xfrm>
            <a:off x="1104900" y="1760220"/>
            <a:ext cx="9982200" cy="4914900"/>
          </a:xfrm>
        </p:spPr>
        <p:txBody>
          <a:bodyPr>
            <a:noAutofit/>
          </a:bodyPr>
          <a:lstStyle/>
          <a:p>
            <a:pPr>
              <a:lnSpc>
                <a:spcPct val="150000"/>
              </a:lnSpc>
            </a:pPr>
            <a:r>
              <a:rPr lang="el-GR" sz="2400" dirty="0">
                <a:solidFill>
                  <a:schemeClr val="tx2"/>
                </a:solidFill>
                <a:latin typeface="Arial" panose="020B0604020202020204" pitchFamily="34" charset="0"/>
                <a:cs typeface="Arial" panose="020B0604020202020204" pitchFamily="34" charset="0"/>
              </a:rPr>
              <a:t>Ο Πίνακας 7 δείχνει την  </a:t>
            </a:r>
            <a:r>
              <a:rPr lang="el-GR" sz="2400" b="1" dirty="0">
                <a:solidFill>
                  <a:schemeClr val="tx2"/>
                </a:solidFill>
                <a:latin typeface="Arial" panose="020B0604020202020204" pitchFamily="34" charset="0"/>
                <a:cs typeface="Arial" panose="020B0604020202020204" pitchFamily="34" charset="0"/>
              </a:rPr>
              <a:t>εννοιολογική ακρίβεια ανά πρόταση </a:t>
            </a:r>
            <a:r>
              <a:rPr lang="el-GR" sz="2400" dirty="0">
                <a:solidFill>
                  <a:schemeClr val="tx2"/>
                </a:solidFill>
                <a:latin typeface="Arial" panose="020B0604020202020204" pitchFamily="34" charset="0"/>
                <a:cs typeface="Arial" panose="020B0604020202020204" pitchFamily="34" charset="0"/>
              </a:rPr>
              <a:t>(</a:t>
            </a:r>
            <a:r>
              <a:rPr lang="el-GR" sz="2400" dirty="0" err="1">
                <a:solidFill>
                  <a:schemeClr val="tx2"/>
                </a:solidFill>
                <a:latin typeface="Arial" panose="020B0604020202020204" pitchFamily="34" charset="0"/>
                <a:cs typeface="Arial" panose="020B0604020202020204" pitchFamily="34" charset="0"/>
              </a:rPr>
              <a:t>concept</a:t>
            </a:r>
            <a:r>
              <a:rPr lang="el-GR" sz="2400" dirty="0">
                <a:solidFill>
                  <a:schemeClr val="tx2"/>
                </a:solidFill>
                <a:latin typeface="Arial" panose="020B0604020202020204" pitchFamily="34" charset="0"/>
                <a:cs typeface="Arial" panose="020B0604020202020204" pitchFamily="34" charset="0"/>
              </a:rPr>
              <a:t> </a:t>
            </a:r>
            <a:r>
              <a:rPr lang="el-GR" sz="2400" dirty="0" err="1">
                <a:solidFill>
                  <a:schemeClr val="tx2"/>
                </a:solidFill>
                <a:latin typeface="Arial" panose="020B0604020202020204" pitchFamily="34" charset="0"/>
                <a:cs typeface="Arial" panose="020B0604020202020204" pitchFamily="34" charset="0"/>
              </a:rPr>
              <a:t>accuracy</a:t>
            </a:r>
            <a:r>
              <a:rPr lang="el-GR" sz="2400" dirty="0">
                <a:solidFill>
                  <a:schemeClr val="tx2"/>
                </a:solidFill>
                <a:latin typeface="Arial" panose="020B0604020202020204" pitchFamily="34" charset="0"/>
                <a:cs typeface="Arial" panose="020B0604020202020204" pitchFamily="34" charset="0"/>
              </a:rPr>
              <a:t> per </a:t>
            </a:r>
            <a:r>
              <a:rPr lang="el-GR" sz="2400" dirty="0" err="1">
                <a:solidFill>
                  <a:schemeClr val="tx2"/>
                </a:solidFill>
                <a:latin typeface="Arial" panose="020B0604020202020204" pitchFamily="34" charset="0"/>
                <a:cs typeface="Arial" panose="020B0604020202020204" pitchFamily="34" charset="0"/>
              </a:rPr>
              <a:t>sentence</a:t>
            </a:r>
            <a:r>
              <a:rPr lang="el-GR" sz="2400" dirty="0">
                <a:solidFill>
                  <a:schemeClr val="tx2"/>
                </a:solidFill>
                <a:latin typeface="Arial" panose="020B0604020202020204" pitchFamily="34" charset="0"/>
                <a:cs typeface="Arial" panose="020B0604020202020204" pitchFamily="34" charset="0"/>
              </a:rPr>
              <a:t>) στο σύνολο των προτάσεων με ΠΛΕ χρησιμοποιώντας τα δύο διαφορετικά λεξικά, το </a:t>
            </a:r>
            <a:r>
              <a:rPr lang="el-GR" sz="2400" dirty="0" err="1">
                <a:solidFill>
                  <a:schemeClr val="tx2"/>
                </a:solidFill>
                <a:latin typeface="Arial" panose="020B0604020202020204" pitchFamily="34" charset="0"/>
                <a:cs typeface="Arial" panose="020B0604020202020204" pitchFamily="34" charset="0"/>
              </a:rPr>
              <a:t>Alpino</a:t>
            </a:r>
            <a:r>
              <a:rPr lang="el-GR" sz="2400" dirty="0">
                <a:solidFill>
                  <a:schemeClr val="tx2"/>
                </a:solidFill>
                <a:latin typeface="Arial" panose="020B0604020202020204" pitchFamily="34" charset="0"/>
                <a:cs typeface="Arial" panose="020B0604020202020204" pitchFamily="34" charset="0"/>
              </a:rPr>
              <a:t> και το </a:t>
            </a:r>
            <a:r>
              <a:rPr lang="el-GR" sz="2400" dirty="0" err="1">
                <a:solidFill>
                  <a:schemeClr val="tx2"/>
                </a:solidFill>
                <a:latin typeface="Arial" panose="020B0604020202020204" pitchFamily="34" charset="0"/>
                <a:cs typeface="Arial" panose="020B0604020202020204" pitchFamily="34" charset="0"/>
              </a:rPr>
              <a:t>Extended</a:t>
            </a:r>
            <a:r>
              <a:rPr lang="el-GR" sz="2400" dirty="0">
                <a:solidFill>
                  <a:schemeClr val="tx2"/>
                </a:solidFill>
                <a:latin typeface="Arial" panose="020B0604020202020204" pitchFamily="34" charset="0"/>
                <a:cs typeface="Arial" panose="020B0604020202020204" pitchFamily="34" charset="0"/>
              </a:rPr>
              <a:t> </a:t>
            </a:r>
            <a:r>
              <a:rPr lang="el-GR" sz="2400" dirty="0" err="1">
                <a:solidFill>
                  <a:schemeClr val="tx2"/>
                </a:solidFill>
                <a:latin typeface="Arial" panose="020B0604020202020204" pitchFamily="34" charset="0"/>
                <a:cs typeface="Arial" panose="020B0604020202020204" pitchFamily="34" charset="0"/>
              </a:rPr>
              <a:t>Lexicon</a:t>
            </a:r>
            <a:r>
              <a:rPr lang="el-GR" sz="2400" dirty="0">
                <a:solidFill>
                  <a:schemeClr val="tx2"/>
                </a:solidFill>
                <a:latin typeface="Arial" panose="020B0604020202020204" pitchFamily="34" charset="0"/>
                <a:cs typeface="Arial" panose="020B0604020202020204" pitchFamily="34" charset="0"/>
              </a:rPr>
              <a:t> (</a:t>
            </a:r>
            <a:r>
              <a:rPr lang="el-GR" sz="2400" dirty="0" err="1">
                <a:solidFill>
                  <a:schemeClr val="tx2"/>
                </a:solidFill>
                <a:latin typeface="Arial" panose="020B0604020202020204" pitchFamily="34" charset="0"/>
                <a:cs typeface="Arial" panose="020B0604020202020204" pitchFamily="34" charset="0"/>
              </a:rPr>
              <a:t>Extended</a:t>
            </a:r>
            <a:r>
              <a:rPr lang="el-GR" sz="2400" dirty="0">
                <a:solidFill>
                  <a:schemeClr val="tx2"/>
                </a:solidFill>
                <a:latin typeface="Arial" panose="020B0604020202020204" pitchFamily="34" charset="0"/>
                <a:cs typeface="Arial" panose="020B0604020202020204" pitchFamily="34" charset="0"/>
              </a:rPr>
              <a:t> </a:t>
            </a:r>
            <a:r>
              <a:rPr lang="el-GR" sz="2400" dirty="0" err="1">
                <a:solidFill>
                  <a:schemeClr val="tx2"/>
                </a:solidFill>
                <a:latin typeface="Arial" panose="020B0604020202020204" pitchFamily="34" charset="0"/>
                <a:cs typeface="Arial" panose="020B0604020202020204" pitchFamily="34" charset="0"/>
              </a:rPr>
              <a:t>Alpino</a:t>
            </a:r>
            <a:r>
              <a:rPr lang="el-GR" sz="2400" dirty="0">
                <a:solidFill>
                  <a:schemeClr val="tx2"/>
                </a:solidFill>
                <a:latin typeface="Arial" panose="020B0604020202020204" pitchFamily="34" charset="0"/>
                <a:cs typeface="Arial" panose="020B0604020202020204" pitchFamily="34" charset="0"/>
              </a:rPr>
              <a:t>).</a:t>
            </a:r>
          </a:p>
          <a:p>
            <a:pPr>
              <a:lnSpc>
                <a:spcPct val="150000"/>
              </a:lnSpc>
            </a:pPr>
            <a:r>
              <a:rPr lang="el-GR" sz="2400" dirty="0">
                <a:solidFill>
                  <a:schemeClr val="tx2"/>
                </a:solidFill>
                <a:latin typeface="Arial" panose="020B0604020202020204" pitchFamily="34" charset="0"/>
                <a:cs typeface="Arial" panose="020B0604020202020204" pitchFamily="34" charset="0"/>
              </a:rPr>
              <a:t> Τα αποτελέσματα δείχνουν ότι η </a:t>
            </a:r>
            <a:r>
              <a:rPr lang="el-GR" sz="2400" b="1" dirty="0">
                <a:solidFill>
                  <a:schemeClr val="tx2"/>
                </a:solidFill>
                <a:latin typeface="Arial" panose="020B0604020202020204" pitchFamily="34" charset="0"/>
                <a:cs typeface="Arial" panose="020B0604020202020204" pitchFamily="34" charset="0"/>
              </a:rPr>
              <a:t>εννοιολογική ακρίβεια </a:t>
            </a:r>
            <a:r>
              <a:rPr lang="el-GR" sz="2400" dirty="0">
                <a:solidFill>
                  <a:schemeClr val="tx2"/>
                </a:solidFill>
                <a:latin typeface="Arial" panose="020B0604020202020204" pitchFamily="34" charset="0"/>
                <a:cs typeface="Arial" panose="020B0604020202020204" pitchFamily="34" charset="0"/>
              </a:rPr>
              <a:t>των προτάσεων που περιέχουν μία ΠΛΕ </a:t>
            </a:r>
            <a:r>
              <a:rPr lang="el-GR" sz="2400" b="1" dirty="0">
                <a:solidFill>
                  <a:schemeClr val="tx2"/>
                </a:solidFill>
                <a:latin typeface="Arial" panose="020B0604020202020204" pitchFamily="34" charset="0"/>
                <a:cs typeface="Arial" panose="020B0604020202020204" pitchFamily="34" charset="0"/>
              </a:rPr>
              <a:t>βελτιώνεται σημαντικά όταν χρησιμοποιείται το εκτεταμένο λεξικό</a:t>
            </a:r>
          </a:p>
        </p:txBody>
      </p:sp>
    </p:spTree>
    <p:extLst>
      <p:ext uri="{BB962C8B-B14F-4D97-AF65-F5344CB8AC3E}">
        <p14:creationId xmlns:p14="http://schemas.microsoft.com/office/powerpoint/2010/main" xmlns="" val="138319525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Τίτλος 12"/>
          <p:cNvSpPr>
            <a:spLocks noGrp="1"/>
          </p:cNvSpPr>
          <p:nvPr>
            <p:ph type="title"/>
          </p:nvPr>
        </p:nvSpPr>
        <p:spPr>
          <a:xfrm>
            <a:off x="735330" y="182880"/>
            <a:ext cx="10721340" cy="777240"/>
          </a:xfrm>
        </p:spPr>
        <p:txBody>
          <a:bodyPr rtlCol="0">
            <a:noAutofit/>
          </a:bodyPr>
          <a:lstStyle/>
          <a:p>
            <a:pPr lvl="0" algn="ctr"/>
            <a:r>
              <a:rPr lang="el-GR" sz="4400" b="1" dirty="0">
                <a:solidFill>
                  <a:schemeClr val="tx2"/>
                </a:solidFill>
                <a:latin typeface="Arial" panose="020B0604020202020204" pitchFamily="34" charset="0"/>
                <a:cs typeface="Arial" panose="020B0604020202020204" pitchFamily="34" charset="0"/>
              </a:rPr>
              <a:t>ΕΝ ΟΛΙΓΟΙΣ</a:t>
            </a:r>
            <a:endParaRPr lang="el-GR" sz="4400" dirty="0">
              <a:solidFill>
                <a:schemeClr val="tx2"/>
              </a:solidFill>
              <a:latin typeface="Arial" panose="020B0604020202020204" pitchFamily="34" charset="0"/>
              <a:cs typeface="Arial" panose="020B0604020202020204" pitchFamily="34" charset="0"/>
            </a:endParaRPr>
          </a:p>
        </p:txBody>
      </p:sp>
      <p:sp>
        <p:nvSpPr>
          <p:cNvPr id="16" name="Θέση περιεχομένου 15">
            <a:extLst>
              <a:ext uri="{FF2B5EF4-FFF2-40B4-BE49-F238E27FC236}">
                <a16:creationId xmlns:a16="http://schemas.microsoft.com/office/drawing/2014/main" xmlns="" id="{2AB53E21-4534-48F1-8D68-79C181E72F20}"/>
              </a:ext>
            </a:extLst>
          </p:cNvPr>
          <p:cNvSpPr>
            <a:spLocks noGrp="1"/>
          </p:cNvSpPr>
          <p:nvPr>
            <p:ph idx="1"/>
          </p:nvPr>
        </p:nvSpPr>
        <p:spPr>
          <a:xfrm>
            <a:off x="1104900" y="2057400"/>
            <a:ext cx="9982200" cy="4343400"/>
          </a:xfrm>
        </p:spPr>
        <p:txBody>
          <a:bodyPr>
            <a:noAutofit/>
          </a:bodyPr>
          <a:lstStyle/>
          <a:p>
            <a:pPr>
              <a:lnSpc>
                <a:spcPct val="150000"/>
              </a:lnSpc>
            </a:pPr>
            <a:r>
              <a:rPr lang="el-GR" sz="2400" dirty="0">
                <a:solidFill>
                  <a:schemeClr val="tx2"/>
                </a:solidFill>
                <a:latin typeface="Arial" panose="020B0604020202020204" pitchFamily="34" charset="0"/>
                <a:cs typeface="Arial" panose="020B0604020202020204" pitchFamily="34" charset="0"/>
              </a:rPr>
              <a:t>Δημιουργήθηκε ένας πόρος με μεγάλη ποικιλία ΠΛΕ</a:t>
            </a:r>
          </a:p>
          <a:p>
            <a:pPr>
              <a:lnSpc>
                <a:spcPct val="150000"/>
              </a:lnSpc>
            </a:pPr>
            <a:endParaRPr lang="el-GR" sz="2400" dirty="0">
              <a:solidFill>
                <a:schemeClr val="tx2"/>
              </a:solidFill>
              <a:latin typeface="Arial" panose="020B0604020202020204" pitchFamily="34" charset="0"/>
              <a:cs typeface="Arial" panose="020B0604020202020204" pitchFamily="34" charset="0"/>
            </a:endParaRPr>
          </a:p>
          <a:p>
            <a:pPr>
              <a:lnSpc>
                <a:spcPct val="150000"/>
              </a:lnSpc>
            </a:pPr>
            <a:r>
              <a:rPr lang="el-GR" sz="2400" dirty="0">
                <a:solidFill>
                  <a:schemeClr val="tx2"/>
                </a:solidFill>
                <a:latin typeface="Arial" panose="020B0604020202020204" pitchFamily="34" charset="0"/>
                <a:cs typeface="Arial" panose="020B0604020202020204" pitchFamily="34" charset="0"/>
              </a:rPr>
              <a:t>Δυνατότητα επέκτασης και ανθρώπινης παρέμβασης</a:t>
            </a:r>
          </a:p>
          <a:p>
            <a:pPr>
              <a:lnSpc>
                <a:spcPct val="150000"/>
              </a:lnSpc>
            </a:pPr>
            <a:endParaRPr lang="el-GR" sz="2400" dirty="0">
              <a:solidFill>
                <a:schemeClr val="tx2"/>
              </a:solidFill>
              <a:latin typeface="Arial" panose="020B0604020202020204" pitchFamily="34" charset="0"/>
              <a:cs typeface="Arial" panose="020B0604020202020204" pitchFamily="34" charset="0"/>
            </a:endParaRPr>
          </a:p>
          <a:p>
            <a:pPr>
              <a:lnSpc>
                <a:spcPct val="150000"/>
              </a:lnSpc>
            </a:pPr>
            <a:r>
              <a:rPr lang="el-GR" sz="2400" dirty="0">
                <a:solidFill>
                  <a:schemeClr val="tx2"/>
                </a:solidFill>
                <a:latin typeface="Arial" panose="020B0604020202020204" pitchFamily="34" charset="0"/>
                <a:cs typeface="Arial" panose="020B0604020202020204" pitchFamily="34" charset="0"/>
              </a:rPr>
              <a:t>Καλή βάση για ακόμη πιο πλήρη περιγραφή των ΠΛΕ</a:t>
            </a:r>
          </a:p>
          <a:p>
            <a:pPr>
              <a:lnSpc>
                <a:spcPct val="150000"/>
              </a:lnSpc>
            </a:pPr>
            <a:endParaRPr lang="el-GR" sz="2400" b="1" dirty="0">
              <a:solidFill>
                <a:schemeClr val="tx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419039638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xmlns="" id="{502D436D-622A-4E92-9104-8CC54B75E859}"/>
              </a:ext>
            </a:extLst>
          </p:cNvPr>
          <p:cNvSpPr>
            <a:spLocks noGrp="1"/>
          </p:cNvSpPr>
          <p:nvPr>
            <p:ph idx="1"/>
          </p:nvPr>
        </p:nvSpPr>
        <p:spPr>
          <a:xfrm>
            <a:off x="2425147" y="2107094"/>
            <a:ext cx="7341706" cy="4078357"/>
          </a:xfrm>
        </p:spPr>
        <p:txBody>
          <a:bodyPr>
            <a:normAutofit fontScale="47500" lnSpcReduction="20000"/>
          </a:bodyPr>
          <a:lstStyle/>
          <a:p>
            <a:pPr marL="0" indent="0" algn="ctr">
              <a:buNone/>
            </a:pPr>
            <a:r>
              <a:rPr lang="el-GR" sz="8000" dirty="0">
                <a:solidFill>
                  <a:schemeClr val="tx2"/>
                </a:solidFill>
                <a:latin typeface="Arial" panose="020B0604020202020204" pitchFamily="34" charset="0"/>
                <a:cs typeface="Arial" panose="020B0604020202020204" pitchFamily="34" charset="0"/>
              </a:rPr>
              <a:t>Σας ευχαριστούμε για την προσοχή σας!</a:t>
            </a:r>
          </a:p>
          <a:p>
            <a:pPr marL="0" indent="0" algn="ctr">
              <a:buNone/>
            </a:pPr>
            <a:endParaRPr lang="el-GR" sz="8000" dirty="0">
              <a:solidFill>
                <a:schemeClr val="tx2"/>
              </a:solidFill>
              <a:latin typeface="Arial" panose="020B0604020202020204" pitchFamily="34" charset="0"/>
              <a:cs typeface="Arial" panose="020B0604020202020204" pitchFamily="34" charset="0"/>
            </a:endParaRPr>
          </a:p>
          <a:p>
            <a:pPr marL="0" indent="0" algn="ctr">
              <a:buNone/>
            </a:pPr>
            <a:endParaRPr lang="el-GR" sz="8000" dirty="0">
              <a:solidFill>
                <a:schemeClr val="tx2"/>
              </a:solidFill>
              <a:latin typeface="Arial" panose="020B0604020202020204" pitchFamily="34" charset="0"/>
              <a:cs typeface="Arial" panose="020B0604020202020204" pitchFamily="34" charset="0"/>
            </a:endParaRPr>
          </a:p>
          <a:p>
            <a:r>
              <a:rPr lang="el-GR" sz="3600" dirty="0">
                <a:solidFill>
                  <a:schemeClr val="tx2"/>
                </a:solidFill>
                <a:latin typeface="Arial" panose="020B0604020202020204" pitchFamily="34" charset="0"/>
                <a:cs typeface="Arial" panose="020B0604020202020204" pitchFamily="34" charset="0"/>
              </a:rPr>
              <a:t>Παρουσίαση:</a:t>
            </a:r>
          </a:p>
          <a:p>
            <a:pPr>
              <a:buFont typeface="Wingdings" panose="05000000000000000000" pitchFamily="2" charset="2"/>
              <a:buChar char="Ø"/>
            </a:pPr>
            <a:r>
              <a:rPr lang="el-GR" sz="3600" dirty="0" err="1">
                <a:solidFill>
                  <a:schemeClr val="tx2"/>
                </a:solidFill>
                <a:latin typeface="Arial" panose="020B0604020202020204" pitchFamily="34" charset="0"/>
                <a:cs typeface="Arial" panose="020B0604020202020204" pitchFamily="34" charset="0"/>
              </a:rPr>
              <a:t>Μέξα</a:t>
            </a:r>
            <a:r>
              <a:rPr lang="el-GR" sz="3600" dirty="0">
                <a:solidFill>
                  <a:schemeClr val="tx2"/>
                </a:solidFill>
                <a:latin typeface="Arial" panose="020B0604020202020204" pitchFamily="34" charset="0"/>
                <a:cs typeface="Arial" panose="020B0604020202020204" pitchFamily="34" charset="0"/>
              </a:rPr>
              <a:t> Μαγδαληνή</a:t>
            </a:r>
          </a:p>
          <a:p>
            <a:pPr>
              <a:buFont typeface="Wingdings" panose="05000000000000000000" pitchFamily="2" charset="2"/>
              <a:buChar char="Ø"/>
            </a:pPr>
            <a:r>
              <a:rPr lang="el-GR" sz="3600" dirty="0">
                <a:solidFill>
                  <a:schemeClr val="tx2"/>
                </a:solidFill>
                <a:latin typeface="Arial" panose="020B0604020202020204" pitchFamily="34" charset="0"/>
                <a:cs typeface="Arial" panose="020B0604020202020204" pitchFamily="34" charset="0"/>
              </a:rPr>
              <a:t>Καραντάνου-Πούλου Αναστασία-Ευφροσύνη</a:t>
            </a:r>
          </a:p>
          <a:p>
            <a:pPr>
              <a:buFont typeface="Wingdings" panose="05000000000000000000" pitchFamily="2" charset="2"/>
              <a:buChar char="Ø"/>
            </a:pPr>
            <a:r>
              <a:rPr lang="el-GR" sz="3600" dirty="0">
                <a:solidFill>
                  <a:schemeClr val="tx2"/>
                </a:solidFill>
                <a:latin typeface="Arial" panose="020B0604020202020204" pitchFamily="34" charset="0"/>
                <a:cs typeface="Arial" panose="020B0604020202020204" pitchFamily="34" charset="0"/>
              </a:rPr>
              <a:t>Διαμαντής Παντελεήμων</a:t>
            </a:r>
          </a:p>
          <a:p>
            <a:pPr marL="0" indent="0" algn="ctr">
              <a:buNone/>
            </a:pPr>
            <a:endParaRPr lang="el-GR" sz="8000" dirty="0">
              <a:solidFill>
                <a:schemeClr val="tx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13926767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Τίτλος 12"/>
          <p:cNvSpPr>
            <a:spLocks noGrp="1"/>
          </p:cNvSpPr>
          <p:nvPr>
            <p:ph type="title"/>
          </p:nvPr>
        </p:nvSpPr>
        <p:spPr>
          <a:xfrm>
            <a:off x="1104900" y="76200"/>
            <a:ext cx="9980682" cy="975360"/>
          </a:xfrm>
        </p:spPr>
        <p:txBody>
          <a:bodyPr rtlCol="0">
            <a:normAutofit fontScale="90000"/>
          </a:bodyPr>
          <a:lstStyle/>
          <a:p>
            <a:pPr lvl="0" algn="ctr"/>
            <a:r>
              <a:rPr lang="el-GR" sz="4800" b="1" dirty="0">
                <a:solidFill>
                  <a:schemeClr val="tx2">
                    <a:lumMod val="95000"/>
                    <a:lumOff val="5000"/>
                  </a:schemeClr>
                </a:solidFill>
                <a:latin typeface="Arial" panose="020B0604020202020204" pitchFamily="34" charset="0"/>
                <a:cs typeface="Arial" panose="020B0604020202020204" pitchFamily="34" charset="0"/>
              </a:rPr>
              <a:t>Προσέγγιση/ Μεθοδολογία</a:t>
            </a:r>
            <a:br>
              <a:rPr lang="el-GR" sz="4800" b="1" dirty="0">
                <a:solidFill>
                  <a:schemeClr val="tx2">
                    <a:lumMod val="95000"/>
                    <a:lumOff val="5000"/>
                  </a:schemeClr>
                </a:solidFill>
                <a:latin typeface="Arial" panose="020B0604020202020204" pitchFamily="34" charset="0"/>
                <a:cs typeface="Arial" panose="020B0604020202020204" pitchFamily="34" charset="0"/>
              </a:rPr>
            </a:br>
            <a:r>
              <a:rPr lang="el-GR" sz="2700" b="1" dirty="0">
                <a:solidFill>
                  <a:schemeClr val="tx2">
                    <a:lumMod val="95000"/>
                    <a:lumOff val="5000"/>
                  </a:schemeClr>
                </a:solidFill>
                <a:latin typeface="Arial" panose="020B0604020202020204" pitchFamily="34" charset="0"/>
                <a:cs typeface="Arial" panose="020B0604020202020204" pitchFamily="34" charset="0"/>
              </a:rPr>
              <a:t>Μέθοδος Κλάσεων Ισοδυναμίας (ECM, </a:t>
            </a:r>
            <a:r>
              <a:rPr lang="el-GR" sz="2700" b="1" dirty="0" err="1">
                <a:solidFill>
                  <a:schemeClr val="tx2">
                    <a:lumMod val="95000"/>
                    <a:lumOff val="5000"/>
                  </a:schemeClr>
                </a:solidFill>
                <a:latin typeface="Arial" panose="020B0604020202020204" pitchFamily="34" charset="0"/>
                <a:cs typeface="Arial" panose="020B0604020202020204" pitchFamily="34" charset="0"/>
              </a:rPr>
              <a:t>Odijk</a:t>
            </a:r>
            <a:r>
              <a:rPr lang="el-GR" sz="2700" b="1" dirty="0">
                <a:solidFill>
                  <a:schemeClr val="tx2">
                    <a:lumMod val="95000"/>
                    <a:lumOff val="5000"/>
                  </a:schemeClr>
                </a:solidFill>
                <a:latin typeface="Arial" panose="020B0604020202020204" pitchFamily="34" charset="0"/>
                <a:cs typeface="Arial" panose="020B0604020202020204" pitchFamily="34" charset="0"/>
              </a:rPr>
              <a:t> 2004)</a:t>
            </a:r>
            <a:endParaRPr lang="el-GR" sz="2700" dirty="0">
              <a:solidFill>
                <a:schemeClr val="tx2">
                  <a:lumMod val="95000"/>
                  <a:lumOff val="5000"/>
                </a:schemeClr>
              </a:solidFill>
              <a:latin typeface="Arial" panose="020B0604020202020204" pitchFamily="34" charset="0"/>
              <a:cs typeface="Arial" panose="020B0604020202020204" pitchFamily="34" charset="0"/>
            </a:endParaRPr>
          </a:p>
        </p:txBody>
      </p:sp>
      <p:sp>
        <p:nvSpPr>
          <p:cNvPr id="14" name="Σύμβολο κράτησης θέσης περιεχομένου 13"/>
          <p:cNvSpPr>
            <a:spLocks noGrp="1"/>
          </p:cNvSpPr>
          <p:nvPr>
            <p:ph idx="1"/>
          </p:nvPr>
        </p:nvSpPr>
        <p:spPr/>
        <p:txBody>
          <a:bodyPr rtlCol="0">
            <a:normAutofit fontScale="77500" lnSpcReduction="20000"/>
          </a:bodyPr>
          <a:lstStyle/>
          <a:p>
            <a:pPr>
              <a:lnSpc>
                <a:spcPct val="160000"/>
              </a:lnSpc>
            </a:pPr>
            <a:r>
              <a:rPr lang="el-GR" sz="2800" dirty="0">
                <a:solidFill>
                  <a:schemeClr val="tx2">
                    <a:lumMod val="95000"/>
                    <a:lumOff val="5000"/>
                  </a:schemeClr>
                </a:solidFill>
                <a:latin typeface="Arial" panose="020B0604020202020204" pitchFamily="34" charset="0"/>
                <a:cs typeface="Arial" panose="020B0604020202020204" pitchFamily="34" charset="0"/>
              </a:rPr>
              <a:t>Οι ΠΛΕ ταξινομούνται σύμφωνα με </a:t>
            </a:r>
            <a:r>
              <a:rPr lang="el-GR" sz="2800" b="1" dirty="0">
                <a:solidFill>
                  <a:schemeClr val="tx2">
                    <a:lumMod val="95000"/>
                    <a:lumOff val="5000"/>
                  </a:schemeClr>
                </a:solidFill>
                <a:latin typeface="Arial" panose="020B0604020202020204" pitchFamily="34" charset="0"/>
                <a:cs typeface="Arial" panose="020B0604020202020204" pitchFamily="34" charset="0"/>
              </a:rPr>
              <a:t>το συντακτικό τους πρότυπο (</a:t>
            </a:r>
            <a:r>
              <a:rPr lang="el-GR" sz="2800" b="1" dirty="0" err="1">
                <a:solidFill>
                  <a:schemeClr val="tx2">
                    <a:lumMod val="95000"/>
                    <a:lumOff val="5000"/>
                  </a:schemeClr>
                </a:solidFill>
                <a:latin typeface="Arial" panose="020B0604020202020204" pitchFamily="34" charset="0"/>
                <a:cs typeface="Arial" panose="020B0604020202020204" pitchFamily="34" charset="0"/>
              </a:rPr>
              <a:t>syntactic</a:t>
            </a:r>
            <a:r>
              <a:rPr lang="el-GR" sz="2800" b="1" dirty="0">
                <a:solidFill>
                  <a:schemeClr val="tx2">
                    <a:lumMod val="95000"/>
                    <a:lumOff val="5000"/>
                  </a:schemeClr>
                </a:solidFill>
                <a:latin typeface="Arial" panose="020B0604020202020204" pitchFamily="34" charset="0"/>
                <a:cs typeface="Arial" panose="020B0604020202020204" pitchFamily="34" charset="0"/>
              </a:rPr>
              <a:t> </a:t>
            </a:r>
            <a:r>
              <a:rPr lang="el-GR" sz="2800" b="1" dirty="0" err="1">
                <a:solidFill>
                  <a:schemeClr val="tx2">
                    <a:lumMod val="95000"/>
                    <a:lumOff val="5000"/>
                  </a:schemeClr>
                </a:solidFill>
                <a:latin typeface="Arial" panose="020B0604020202020204" pitchFamily="34" charset="0"/>
                <a:cs typeface="Arial" panose="020B0604020202020204" pitchFamily="34" charset="0"/>
              </a:rPr>
              <a:t>pattern</a:t>
            </a:r>
            <a:r>
              <a:rPr lang="el-GR" sz="2800" b="1" dirty="0">
                <a:solidFill>
                  <a:schemeClr val="tx2">
                    <a:lumMod val="95000"/>
                    <a:lumOff val="5000"/>
                  </a:schemeClr>
                </a:solidFill>
                <a:latin typeface="Arial" panose="020B0604020202020204" pitchFamily="34" charset="0"/>
                <a:cs typeface="Arial" panose="020B0604020202020204" pitchFamily="34" charset="0"/>
              </a:rPr>
              <a:t>)</a:t>
            </a:r>
          </a:p>
          <a:p>
            <a:pPr>
              <a:lnSpc>
                <a:spcPct val="160000"/>
              </a:lnSpc>
            </a:pPr>
            <a:r>
              <a:rPr lang="el-GR" sz="2800" dirty="0">
                <a:solidFill>
                  <a:schemeClr val="tx2">
                    <a:lumMod val="95000"/>
                    <a:lumOff val="5000"/>
                  </a:schemeClr>
                </a:solidFill>
                <a:latin typeface="Arial" panose="020B0604020202020204" pitchFamily="34" charset="0"/>
                <a:cs typeface="Arial" panose="020B0604020202020204" pitchFamily="34" charset="0"/>
              </a:rPr>
              <a:t>Οι ΠΛΕ που έχουν </a:t>
            </a:r>
            <a:r>
              <a:rPr lang="el-GR" sz="2800" b="1" dirty="0">
                <a:solidFill>
                  <a:schemeClr val="tx2">
                    <a:lumMod val="95000"/>
                    <a:lumOff val="5000"/>
                  </a:schemeClr>
                </a:solidFill>
                <a:latin typeface="Arial" panose="020B0604020202020204" pitchFamily="34" charset="0"/>
                <a:cs typeface="Arial" panose="020B0604020202020204" pitchFamily="34" charset="0"/>
              </a:rPr>
              <a:t>το ίδιο πρότυπο </a:t>
            </a:r>
            <a:r>
              <a:rPr lang="el-GR" sz="2800" dirty="0">
                <a:solidFill>
                  <a:schemeClr val="tx2">
                    <a:lumMod val="95000"/>
                    <a:lumOff val="5000"/>
                  </a:schemeClr>
                </a:solidFill>
                <a:latin typeface="Arial" panose="020B0604020202020204" pitchFamily="34" charset="0"/>
                <a:cs typeface="Arial" panose="020B0604020202020204" pitchFamily="34" charset="0"/>
              </a:rPr>
              <a:t>(</a:t>
            </a:r>
            <a:r>
              <a:rPr lang="el-GR" sz="2800" dirty="0" err="1">
                <a:solidFill>
                  <a:schemeClr val="tx2">
                    <a:lumMod val="95000"/>
                    <a:lumOff val="5000"/>
                  </a:schemeClr>
                </a:solidFill>
                <a:latin typeface="Arial" panose="020B0604020202020204" pitchFamily="34" charset="0"/>
                <a:cs typeface="Arial" panose="020B0604020202020204" pitchFamily="34" charset="0"/>
              </a:rPr>
              <a:t>syntactic</a:t>
            </a:r>
            <a:r>
              <a:rPr lang="el-GR" sz="2800" dirty="0">
                <a:solidFill>
                  <a:schemeClr val="tx2">
                    <a:lumMod val="95000"/>
                    <a:lumOff val="5000"/>
                  </a:schemeClr>
                </a:solidFill>
                <a:latin typeface="Arial" panose="020B0604020202020204" pitchFamily="34" charset="0"/>
                <a:cs typeface="Arial" panose="020B0604020202020204" pitchFamily="34" charset="0"/>
              </a:rPr>
              <a:t> </a:t>
            </a:r>
            <a:r>
              <a:rPr lang="el-GR" sz="2800" dirty="0" err="1">
                <a:solidFill>
                  <a:schemeClr val="tx2">
                    <a:lumMod val="95000"/>
                    <a:lumOff val="5000"/>
                  </a:schemeClr>
                </a:solidFill>
                <a:latin typeface="Arial" panose="020B0604020202020204" pitchFamily="34" charset="0"/>
                <a:cs typeface="Arial" panose="020B0604020202020204" pitchFamily="34" charset="0"/>
              </a:rPr>
              <a:t>pattern</a:t>
            </a:r>
            <a:r>
              <a:rPr lang="el-GR" sz="2800" dirty="0">
                <a:solidFill>
                  <a:schemeClr val="tx2">
                    <a:lumMod val="95000"/>
                    <a:lumOff val="5000"/>
                  </a:schemeClr>
                </a:solidFill>
                <a:latin typeface="Arial" panose="020B0604020202020204" pitchFamily="34" charset="0"/>
                <a:cs typeface="Arial" panose="020B0604020202020204" pitchFamily="34" charset="0"/>
              </a:rPr>
              <a:t>) σχηματίζουν τις λεγόμενες κλάσεις ισοδυναμίας</a:t>
            </a:r>
            <a:r>
              <a:rPr lang="en-US" sz="2800" dirty="0">
                <a:solidFill>
                  <a:schemeClr val="tx2">
                    <a:lumMod val="95000"/>
                    <a:lumOff val="5000"/>
                  </a:schemeClr>
                </a:solidFill>
                <a:latin typeface="Arial" panose="020B0604020202020204" pitchFamily="34" charset="0"/>
                <a:cs typeface="Arial" panose="020B0604020202020204" pitchFamily="34" charset="0"/>
              </a:rPr>
              <a:t> </a:t>
            </a:r>
            <a:r>
              <a:rPr lang="el-GR" sz="2800" b="1" dirty="0">
                <a:solidFill>
                  <a:schemeClr val="tx2">
                    <a:lumMod val="95000"/>
                    <a:lumOff val="5000"/>
                  </a:schemeClr>
                </a:solidFill>
                <a:latin typeface="Arial" panose="020B0604020202020204" pitchFamily="34" charset="0"/>
                <a:cs typeface="Arial" panose="020B0604020202020204" pitchFamily="34" charset="0"/>
              </a:rPr>
              <a:t>(</a:t>
            </a:r>
            <a:r>
              <a:rPr lang="el-GR" sz="2800" b="1" dirty="0" err="1">
                <a:solidFill>
                  <a:schemeClr val="tx2">
                    <a:lumMod val="95000"/>
                    <a:lumOff val="5000"/>
                  </a:schemeClr>
                </a:solidFill>
                <a:latin typeface="Arial" panose="020B0604020202020204" pitchFamily="34" charset="0"/>
                <a:cs typeface="Arial" panose="020B0604020202020204" pitchFamily="34" charset="0"/>
              </a:rPr>
              <a:t>Equivalence</a:t>
            </a:r>
            <a:r>
              <a:rPr lang="el-GR" sz="2800" b="1" dirty="0">
                <a:solidFill>
                  <a:schemeClr val="tx2">
                    <a:lumMod val="95000"/>
                    <a:lumOff val="5000"/>
                  </a:schemeClr>
                </a:solidFill>
                <a:latin typeface="Arial" panose="020B0604020202020204" pitchFamily="34" charset="0"/>
                <a:cs typeface="Arial" panose="020B0604020202020204" pitchFamily="34" charset="0"/>
              </a:rPr>
              <a:t> </a:t>
            </a:r>
            <a:r>
              <a:rPr lang="el-GR" sz="2800" b="1" dirty="0" err="1">
                <a:solidFill>
                  <a:schemeClr val="tx2">
                    <a:lumMod val="95000"/>
                    <a:lumOff val="5000"/>
                  </a:schemeClr>
                </a:solidFill>
                <a:latin typeface="Arial" panose="020B0604020202020204" pitchFamily="34" charset="0"/>
                <a:cs typeface="Arial" panose="020B0604020202020204" pitchFamily="34" charset="0"/>
              </a:rPr>
              <a:t>Classes-ECs</a:t>
            </a:r>
            <a:r>
              <a:rPr lang="el-GR" sz="2800" b="1" dirty="0">
                <a:solidFill>
                  <a:schemeClr val="tx2">
                    <a:lumMod val="95000"/>
                    <a:lumOff val="5000"/>
                  </a:schemeClr>
                </a:solidFill>
                <a:latin typeface="Arial" panose="020B0604020202020204" pitchFamily="34" charset="0"/>
                <a:cs typeface="Arial" panose="020B0604020202020204" pitchFamily="34" charset="0"/>
              </a:rPr>
              <a:t>)</a:t>
            </a:r>
          </a:p>
          <a:p>
            <a:pPr>
              <a:lnSpc>
                <a:spcPct val="160000"/>
              </a:lnSpc>
            </a:pPr>
            <a:r>
              <a:rPr lang="el-GR" sz="2800" dirty="0">
                <a:solidFill>
                  <a:schemeClr val="tx2">
                    <a:lumMod val="95000"/>
                    <a:lumOff val="5000"/>
                  </a:schemeClr>
                </a:solidFill>
                <a:latin typeface="Arial" panose="020B0604020202020204" pitchFamily="34" charset="0"/>
                <a:cs typeface="Arial" panose="020B0604020202020204" pitchFamily="34" charset="0"/>
              </a:rPr>
              <a:t>Οι ΠΛΕ που ανήκουν στην ίδια </a:t>
            </a:r>
            <a:r>
              <a:rPr lang="el-GR" sz="2800" dirty="0">
                <a:solidFill>
                  <a:schemeClr val="tx2"/>
                </a:solidFill>
                <a:latin typeface="Arial" panose="020B0604020202020204" pitchFamily="34" charset="0"/>
                <a:cs typeface="Arial" panose="020B0604020202020204" pitchFamily="34" charset="0"/>
              </a:rPr>
              <a:t>Κλάση Ισοδυναμίας </a:t>
            </a:r>
            <a:r>
              <a:rPr lang="el-GR" sz="2800" dirty="0">
                <a:solidFill>
                  <a:schemeClr val="tx2">
                    <a:lumMod val="95000"/>
                    <a:lumOff val="5000"/>
                  </a:schemeClr>
                </a:solidFill>
                <a:latin typeface="Arial" panose="020B0604020202020204" pitchFamily="34" charset="0"/>
                <a:cs typeface="Arial" panose="020B0604020202020204" pitchFamily="34" charset="0"/>
              </a:rPr>
              <a:t>μετατρέπονται αυτόματα</a:t>
            </a:r>
          </a:p>
          <a:p>
            <a:pPr>
              <a:lnSpc>
                <a:spcPct val="160000"/>
              </a:lnSpc>
              <a:buFont typeface="Wingdings" panose="05000000000000000000" pitchFamily="2" charset="2"/>
              <a:buChar char="Ø"/>
            </a:pPr>
            <a:r>
              <a:rPr lang="el-GR" sz="2800" b="1" dirty="0">
                <a:solidFill>
                  <a:schemeClr val="tx2">
                    <a:lumMod val="95000"/>
                    <a:lumOff val="5000"/>
                  </a:schemeClr>
                </a:solidFill>
                <a:latin typeface="Arial" panose="020B0604020202020204" pitchFamily="34" charset="0"/>
                <a:cs typeface="Arial" panose="020B0604020202020204" pitchFamily="34" charset="0"/>
              </a:rPr>
              <a:t>Διευκολύνεται η ενσωμάτωση του λεξικού σε ένα σύστημα Επεξεργασίας Φυσικής Γλώσσας</a:t>
            </a:r>
            <a:r>
              <a:rPr lang="el-GR" sz="2800" dirty="0">
                <a:solidFill>
                  <a:schemeClr val="tx2">
                    <a:lumMod val="95000"/>
                    <a:lumOff val="5000"/>
                  </a:schemeClr>
                </a:solidFill>
                <a:latin typeface="Arial" panose="020B0604020202020204" pitchFamily="34" charset="0"/>
                <a:cs typeface="Arial" panose="020B0604020202020204" pitchFamily="34" charset="0"/>
              </a:rPr>
              <a:t> με τη λιγότερη δυνατή </a:t>
            </a:r>
            <a:r>
              <a:rPr lang="el-GR" sz="2800" b="1" dirty="0">
                <a:solidFill>
                  <a:schemeClr val="tx2">
                    <a:lumMod val="95000"/>
                    <a:lumOff val="5000"/>
                  </a:schemeClr>
                </a:solidFill>
                <a:latin typeface="Arial" panose="020B0604020202020204" pitchFamily="34" charset="0"/>
                <a:cs typeface="Arial" panose="020B0604020202020204" pitchFamily="34" charset="0"/>
              </a:rPr>
              <a:t>χειρωνακτική</a:t>
            </a:r>
            <a:r>
              <a:rPr lang="el-GR" sz="2800" dirty="0">
                <a:solidFill>
                  <a:schemeClr val="tx2">
                    <a:lumMod val="95000"/>
                    <a:lumOff val="5000"/>
                  </a:schemeClr>
                </a:solidFill>
                <a:latin typeface="Arial" panose="020B0604020202020204" pitchFamily="34" charset="0"/>
                <a:cs typeface="Arial" panose="020B0604020202020204" pitchFamily="34" charset="0"/>
              </a:rPr>
              <a:t> προσπάθεια, που είναι και ο στόχος</a:t>
            </a:r>
          </a:p>
        </p:txBody>
      </p:sp>
    </p:spTree>
    <p:extLst>
      <p:ext uri="{BB962C8B-B14F-4D97-AF65-F5344CB8AC3E}">
        <p14:creationId xmlns:p14="http://schemas.microsoft.com/office/powerpoint/2010/main" xmlns="" val="241079211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Τίτλος 12"/>
          <p:cNvSpPr>
            <a:spLocks noGrp="1"/>
          </p:cNvSpPr>
          <p:nvPr>
            <p:ph type="title"/>
          </p:nvPr>
        </p:nvSpPr>
        <p:spPr>
          <a:xfrm>
            <a:off x="1104900" y="76200"/>
            <a:ext cx="9980682" cy="975360"/>
          </a:xfrm>
        </p:spPr>
        <p:txBody>
          <a:bodyPr rtlCol="0">
            <a:normAutofit/>
          </a:bodyPr>
          <a:lstStyle/>
          <a:p>
            <a:pPr lvl="0" algn="ctr"/>
            <a:r>
              <a:rPr lang="el-GR" sz="4800" b="1" dirty="0">
                <a:solidFill>
                  <a:schemeClr val="tx2">
                    <a:lumMod val="95000"/>
                    <a:lumOff val="5000"/>
                  </a:schemeClr>
                </a:solidFill>
                <a:latin typeface="Arial" panose="020B0604020202020204" pitchFamily="34" charset="0"/>
                <a:cs typeface="Arial" panose="020B0604020202020204" pitchFamily="34" charset="0"/>
              </a:rPr>
              <a:t>ΤΟ «ΠΡΟΒΛΗΜΑ»</a:t>
            </a:r>
            <a:endParaRPr lang="el-GR" sz="4800" dirty="0">
              <a:solidFill>
                <a:schemeClr val="tx2">
                  <a:lumMod val="95000"/>
                  <a:lumOff val="5000"/>
                </a:schemeClr>
              </a:solidFill>
              <a:latin typeface="Arial" panose="020B0604020202020204" pitchFamily="34" charset="0"/>
              <a:cs typeface="Arial" panose="020B0604020202020204" pitchFamily="34" charset="0"/>
            </a:endParaRPr>
          </a:p>
        </p:txBody>
      </p:sp>
      <p:sp>
        <p:nvSpPr>
          <p:cNvPr id="14" name="Σύμβολο κράτησης θέσης περιεχομένου 13"/>
          <p:cNvSpPr>
            <a:spLocks noGrp="1"/>
          </p:cNvSpPr>
          <p:nvPr>
            <p:ph idx="1"/>
          </p:nvPr>
        </p:nvSpPr>
        <p:spPr>
          <a:xfrm>
            <a:off x="1104900" y="2478156"/>
            <a:ext cx="9982200" cy="2862469"/>
          </a:xfrm>
        </p:spPr>
        <p:txBody>
          <a:bodyPr rtlCol="0">
            <a:normAutofit fontScale="77500" lnSpcReduction="20000"/>
          </a:bodyPr>
          <a:lstStyle/>
          <a:p>
            <a:pPr marL="0" indent="0">
              <a:lnSpc>
                <a:spcPct val="150000"/>
              </a:lnSpc>
              <a:buNone/>
            </a:pPr>
            <a:r>
              <a:rPr lang="el-GR" sz="4400" dirty="0">
                <a:solidFill>
                  <a:schemeClr val="tx2">
                    <a:lumMod val="95000"/>
                    <a:lumOff val="5000"/>
                  </a:schemeClr>
                </a:solidFill>
                <a:latin typeface="Arial" panose="020B0604020202020204" pitchFamily="34" charset="0"/>
                <a:cs typeface="Arial" panose="020B0604020202020204" pitchFamily="34" charset="0"/>
              </a:rPr>
              <a:t>Στη </a:t>
            </a:r>
            <a:r>
              <a:rPr lang="el-GR" sz="4400" b="1" dirty="0">
                <a:solidFill>
                  <a:schemeClr val="tx2">
                    <a:lumMod val="95000"/>
                    <a:lumOff val="5000"/>
                  </a:schemeClr>
                </a:solidFill>
                <a:latin typeface="Arial" panose="020B0604020202020204" pitchFamily="34" charset="0"/>
                <a:cs typeface="Arial" panose="020B0604020202020204" pitchFamily="34" charset="0"/>
              </a:rPr>
              <a:t>Μέθοδο Κλάσεων Ισοδυναμίας </a:t>
            </a:r>
            <a:r>
              <a:rPr lang="el-GR" sz="4400" dirty="0">
                <a:solidFill>
                  <a:schemeClr val="tx2">
                    <a:lumMod val="95000"/>
                    <a:lumOff val="5000"/>
                  </a:schemeClr>
                </a:solidFill>
                <a:latin typeface="Arial" panose="020B0604020202020204" pitchFamily="34" charset="0"/>
                <a:cs typeface="Arial" panose="020B0604020202020204" pitchFamily="34" charset="0"/>
              </a:rPr>
              <a:t>οι ΠΛΕ ταξινομούνται σύμφωνα με το </a:t>
            </a:r>
            <a:r>
              <a:rPr lang="el-GR" sz="4400" b="1" dirty="0">
                <a:solidFill>
                  <a:schemeClr val="tx2">
                    <a:lumMod val="95000"/>
                    <a:lumOff val="5000"/>
                  </a:schemeClr>
                </a:solidFill>
                <a:latin typeface="Arial" panose="020B0604020202020204" pitchFamily="34" charset="0"/>
                <a:cs typeface="Arial" panose="020B0604020202020204" pitchFamily="34" charset="0"/>
              </a:rPr>
              <a:t>συντακτικό πρότυπο </a:t>
            </a:r>
            <a:r>
              <a:rPr lang="el-GR" sz="4400" dirty="0">
                <a:solidFill>
                  <a:schemeClr val="tx2">
                    <a:lumMod val="95000"/>
                    <a:lumOff val="5000"/>
                  </a:schemeClr>
                </a:solidFill>
                <a:latin typeface="Arial" panose="020B0604020202020204" pitchFamily="34" charset="0"/>
                <a:cs typeface="Arial" panose="020B0604020202020204" pitchFamily="34" charset="0"/>
              </a:rPr>
              <a:t>(</a:t>
            </a:r>
            <a:r>
              <a:rPr lang="el-GR" sz="4400" dirty="0" err="1">
                <a:solidFill>
                  <a:schemeClr val="tx2">
                    <a:lumMod val="95000"/>
                    <a:lumOff val="5000"/>
                  </a:schemeClr>
                </a:solidFill>
                <a:latin typeface="Arial" panose="020B0604020202020204" pitchFamily="34" charset="0"/>
                <a:cs typeface="Arial" panose="020B0604020202020204" pitchFamily="34" charset="0"/>
              </a:rPr>
              <a:t>syntactic</a:t>
            </a:r>
            <a:r>
              <a:rPr lang="el-GR" sz="4400" dirty="0">
                <a:solidFill>
                  <a:schemeClr val="tx2">
                    <a:lumMod val="95000"/>
                    <a:lumOff val="5000"/>
                  </a:schemeClr>
                </a:solidFill>
                <a:latin typeface="Arial" panose="020B0604020202020204" pitchFamily="34" charset="0"/>
                <a:cs typeface="Arial" panose="020B0604020202020204" pitchFamily="34" charset="0"/>
              </a:rPr>
              <a:t> </a:t>
            </a:r>
            <a:r>
              <a:rPr lang="el-GR" sz="4400" dirty="0" err="1">
                <a:solidFill>
                  <a:schemeClr val="tx2">
                    <a:lumMod val="95000"/>
                    <a:lumOff val="5000"/>
                  </a:schemeClr>
                </a:solidFill>
                <a:latin typeface="Arial" panose="020B0604020202020204" pitchFamily="34" charset="0"/>
                <a:cs typeface="Arial" panose="020B0604020202020204" pitchFamily="34" charset="0"/>
              </a:rPr>
              <a:t>pattern</a:t>
            </a:r>
            <a:r>
              <a:rPr lang="el-GR" sz="4400" dirty="0">
                <a:solidFill>
                  <a:schemeClr val="tx2">
                    <a:lumMod val="95000"/>
                    <a:lumOff val="5000"/>
                  </a:schemeClr>
                </a:solidFill>
                <a:latin typeface="Arial" panose="020B0604020202020204" pitchFamily="34" charset="0"/>
                <a:cs typeface="Arial" panose="020B0604020202020204" pitchFamily="34" charset="0"/>
              </a:rPr>
              <a:t>)</a:t>
            </a:r>
            <a:r>
              <a:rPr lang="en-US" sz="4400" dirty="0">
                <a:solidFill>
                  <a:schemeClr val="tx2">
                    <a:lumMod val="95000"/>
                    <a:lumOff val="5000"/>
                  </a:schemeClr>
                </a:solidFill>
                <a:latin typeface="Arial" panose="020B0604020202020204" pitchFamily="34" charset="0"/>
                <a:cs typeface="Arial" panose="020B0604020202020204" pitchFamily="34" charset="0"/>
              </a:rPr>
              <a:t> </a:t>
            </a:r>
            <a:r>
              <a:rPr lang="el-GR" sz="4400" dirty="0">
                <a:solidFill>
                  <a:schemeClr val="tx2">
                    <a:lumMod val="95000"/>
                    <a:lumOff val="5000"/>
                  </a:schemeClr>
                </a:solidFill>
                <a:latin typeface="Arial" panose="020B0604020202020204" pitchFamily="34" charset="0"/>
                <a:cs typeface="Arial" panose="020B0604020202020204" pitchFamily="34" charset="0"/>
              </a:rPr>
              <a:t>της </a:t>
            </a:r>
            <a:r>
              <a:rPr lang="el-GR" sz="4400" b="1" dirty="0">
                <a:solidFill>
                  <a:schemeClr val="tx2">
                    <a:lumMod val="95000"/>
                    <a:lumOff val="5000"/>
                  </a:schemeClr>
                </a:solidFill>
                <a:latin typeface="Arial" panose="020B0604020202020204" pitchFamily="34" charset="0"/>
                <a:cs typeface="Arial" panose="020B0604020202020204" pitchFamily="34" charset="0"/>
              </a:rPr>
              <a:t>κεφαλής</a:t>
            </a:r>
            <a:r>
              <a:rPr lang="el-GR" sz="4400" dirty="0">
                <a:solidFill>
                  <a:schemeClr val="tx2">
                    <a:lumMod val="95000"/>
                    <a:lumOff val="5000"/>
                  </a:schemeClr>
                </a:solidFill>
                <a:latin typeface="Arial" panose="020B0604020202020204" pitchFamily="34" charset="0"/>
                <a:cs typeface="Arial" panose="020B0604020202020204" pitchFamily="34" charset="0"/>
              </a:rPr>
              <a:t> της έκφρασης</a:t>
            </a:r>
          </a:p>
        </p:txBody>
      </p:sp>
    </p:spTree>
    <p:extLst>
      <p:ext uri="{BB962C8B-B14F-4D97-AF65-F5344CB8AC3E}">
        <p14:creationId xmlns:p14="http://schemas.microsoft.com/office/powerpoint/2010/main" xmlns="" val="313410362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Τίτλος 12"/>
          <p:cNvSpPr>
            <a:spLocks noGrp="1"/>
          </p:cNvSpPr>
          <p:nvPr>
            <p:ph type="title"/>
          </p:nvPr>
        </p:nvSpPr>
        <p:spPr>
          <a:xfrm>
            <a:off x="1104900" y="76200"/>
            <a:ext cx="9980682" cy="975360"/>
          </a:xfrm>
        </p:spPr>
        <p:txBody>
          <a:bodyPr rtlCol="0">
            <a:normAutofit/>
          </a:bodyPr>
          <a:lstStyle/>
          <a:p>
            <a:pPr lvl="0" algn="ctr"/>
            <a:r>
              <a:rPr lang="el-GR" sz="4800" b="1" dirty="0">
                <a:solidFill>
                  <a:schemeClr val="tx2">
                    <a:lumMod val="95000"/>
                    <a:lumOff val="5000"/>
                  </a:schemeClr>
                </a:solidFill>
                <a:latin typeface="Arial" panose="020B0604020202020204" pitchFamily="34" charset="0"/>
                <a:cs typeface="Arial" panose="020B0604020202020204" pitchFamily="34" charset="0"/>
              </a:rPr>
              <a:t>ΤΟ «ΠΡΟΒΛΗΜΑ»</a:t>
            </a:r>
            <a:endParaRPr lang="el-GR" sz="4800" dirty="0">
              <a:solidFill>
                <a:schemeClr val="tx2">
                  <a:lumMod val="95000"/>
                  <a:lumOff val="5000"/>
                </a:schemeClr>
              </a:solidFill>
              <a:latin typeface="Arial" panose="020B0604020202020204" pitchFamily="34" charset="0"/>
              <a:cs typeface="Arial" panose="020B0604020202020204" pitchFamily="34" charset="0"/>
            </a:endParaRPr>
          </a:p>
        </p:txBody>
      </p:sp>
      <p:sp>
        <p:nvSpPr>
          <p:cNvPr id="14" name="Σύμβολο κράτησης θέσης περιεχομένου 13"/>
          <p:cNvSpPr>
            <a:spLocks noGrp="1"/>
          </p:cNvSpPr>
          <p:nvPr>
            <p:ph idx="1"/>
          </p:nvPr>
        </p:nvSpPr>
        <p:spPr/>
        <p:txBody>
          <a:bodyPr rtlCol="0">
            <a:normAutofit fontScale="70000" lnSpcReduction="20000"/>
          </a:bodyPr>
          <a:lstStyle/>
          <a:p>
            <a:pPr marL="0" indent="0">
              <a:lnSpc>
                <a:spcPct val="160000"/>
              </a:lnSpc>
              <a:buNone/>
            </a:pPr>
            <a:r>
              <a:rPr lang="el-GR" sz="2800" b="1" dirty="0">
                <a:solidFill>
                  <a:schemeClr val="tx2">
                    <a:lumMod val="95000"/>
                    <a:lumOff val="5000"/>
                  </a:schemeClr>
                </a:solidFill>
                <a:latin typeface="Arial" panose="020B0604020202020204" pitchFamily="34" charset="0"/>
                <a:cs typeface="Arial" panose="020B0604020202020204" pitchFamily="34" charset="0"/>
              </a:rPr>
              <a:t>Πρότυπα: κάθε πρότυπο </a:t>
            </a:r>
            <a:r>
              <a:rPr lang="el-GR" sz="2800" dirty="0">
                <a:solidFill>
                  <a:schemeClr val="tx2">
                    <a:lumMod val="95000"/>
                    <a:lumOff val="5000"/>
                  </a:schemeClr>
                </a:solidFill>
                <a:latin typeface="Arial" panose="020B0604020202020204" pitchFamily="34" charset="0"/>
                <a:cs typeface="Arial" panose="020B0604020202020204" pitchFamily="34" charset="0"/>
              </a:rPr>
              <a:t>αναπαρίσταται από έναν δείκτη αναγνώρισης προτύπου (</a:t>
            </a:r>
            <a:r>
              <a:rPr lang="el-GR" sz="2800" dirty="0" err="1">
                <a:solidFill>
                  <a:schemeClr val="tx2">
                    <a:lumMod val="95000"/>
                    <a:lumOff val="5000"/>
                  </a:schemeClr>
                </a:solidFill>
                <a:latin typeface="Arial" panose="020B0604020202020204" pitchFamily="34" charset="0"/>
                <a:cs typeface="Arial" panose="020B0604020202020204" pitchFamily="34" charset="0"/>
              </a:rPr>
              <a:t>pattern</a:t>
            </a:r>
            <a:r>
              <a:rPr lang="el-GR" sz="2800" dirty="0">
                <a:solidFill>
                  <a:schemeClr val="tx2">
                    <a:lumMod val="95000"/>
                    <a:lumOff val="5000"/>
                  </a:schemeClr>
                </a:solidFill>
                <a:latin typeface="Arial" panose="020B0604020202020204" pitchFamily="34" charset="0"/>
                <a:cs typeface="Arial" panose="020B0604020202020204" pitchFamily="34" charset="0"/>
              </a:rPr>
              <a:t> </a:t>
            </a:r>
            <a:r>
              <a:rPr lang="el-GR" sz="2800" dirty="0" err="1">
                <a:solidFill>
                  <a:schemeClr val="tx2">
                    <a:lumMod val="95000"/>
                    <a:lumOff val="5000"/>
                  </a:schemeClr>
                </a:solidFill>
                <a:latin typeface="Arial" panose="020B0604020202020204" pitchFamily="34" charset="0"/>
                <a:cs typeface="Arial" panose="020B0604020202020204" pitchFamily="34" charset="0"/>
              </a:rPr>
              <a:t>identifier</a:t>
            </a:r>
            <a:r>
              <a:rPr lang="el-GR" sz="2800" dirty="0">
                <a:solidFill>
                  <a:schemeClr val="tx2">
                    <a:lumMod val="95000"/>
                    <a:lumOff val="5000"/>
                  </a:schemeClr>
                </a:solidFill>
                <a:latin typeface="Arial" panose="020B0604020202020204" pitchFamily="34" charset="0"/>
                <a:cs typeface="Arial" panose="020B0604020202020204" pitchFamily="34" charset="0"/>
              </a:rPr>
              <a:t>) ο οποίος τεκμηριώνεται σε μια</a:t>
            </a:r>
            <a:r>
              <a:rPr lang="el-GR" sz="2800" b="1" dirty="0">
                <a:solidFill>
                  <a:schemeClr val="tx2">
                    <a:lumMod val="95000"/>
                    <a:lumOff val="5000"/>
                  </a:schemeClr>
                </a:solidFill>
                <a:latin typeface="Arial" panose="020B0604020202020204" pitchFamily="34" charset="0"/>
                <a:cs typeface="Arial" panose="020B0604020202020204" pitchFamily="34" charset="0"/>
              </a:rPr>
              <a:t> λεπτομερή περιγραφή του προτύπου </a:t>
            </a:r>
            <a:r>
              <a:rPr lang="el-GR" sz="2800" dirty="0">
                <a:solidFill>
                  <a:schemeClr val="tx2">
                    <a:lumMod val="95000"/>
                    <a:lumOff val="5000"/>
                  </a:schemeClr>
                </a:solidFill>
                <a:latin typeface="Arial" panose="020B0604020202020204" pitchFamily="34" charset="0"/>
                <a:cs typeface="Arial" panose="020B0604020202020204" pitchFamily="34" charset="0"/>
              </a:rPr>
              <a:t>(</a:t>
            </a:r>
            <a:r>
              <a:rPr lang="el-GR" sz="2800" dirty="0" err="1">
                <a:solidFill>
                  <a:schemeClr val="tx2">
                    <a:lumMod val="95000"/>
                    <a:lumOff val="5000"/>
                  </a:schemeClr>
                </a:solidFill>
                <a:latin typeface="Arial" panose="020B0604020202020204" pitchFamily="34" charset="0"/>
                <a:cs typeface="Arial" panose="020B0604020202020204" pitchFamily="34" charset="0"/>
              </a:rPr>
              <a:t>pattern</a:t>
            </a:r>
            <a:r>
              <a:rPr lang="el-GR" sz="2800" dirty="0">
                <a:solidFill>
                  <a:schemeClr val="tx2">
                    <a:lumMod val="95000"/>
                    <a:lumOff val="5000"/>
                  </a:schemeClr>
                </a:solidFill>
                <a:latin typeface="Arial" panose="020B0604020202020204" pitchFamily="34" charset="0"/>
                <a:cs typeface="Arial" panose="020B0604020202020204" pitchFamily="34" charset="0"/>
              </a:rPr>
              <a:t>).  Δηλαδή περιγράφονται:</a:t>
            </a:r>
          </a:p>
          <a:p>
            <a:pPr marL="514350" indent="-514350">
              <a:lnSpc>
                <a:spcPct val="160000"/>
              </a:lnSpc>
              <a:buFont typeface="+mj-lt"/>
              <a:buAutoNum type="arabicPeriod"/>
            </a:pPr>
            <a:r>
              <a:rPr lang="el-GR" sz="2800" b="1" dirty="0">
                <a:solidFill>
                  <a:schemeClr val="tx2">
                    <a:lumMod val="95000"/>
                    <a:lumOff val="5000"/>
                  </a:schemeClr>
                </a:solidFill>
                <a:latin typeface="Arial" panose="020B0604020202020204" pitchFamily="34" charset="0"/>
                <a:cs typeface="Arial" panose="020B0604020202020204" pitchFamily="34" charset="0"/>
              </a:rPr>
              <a:t>Συντακτική κατηγορία της κεφαλής </a:t>
            </a:r>
            <a:r>
              <a:rPr lang="el-GR" sz="2800" dirty="0">
                <a:solidFill>
                  <a:schemeClr val="tx2">
                    <a:lumMod val="95000"/>
                    <a:lumOff val="5000"/>
                  </a:schemeClr>
                </a:solidFill>
                <a:latin typeface="Arial" panose="020B0604020202020204" pitchFamily="34" charset="0"/>
                <a:cs typeface="Arial" panose="020B0604020202020204" pitchFamily="34" charset="0"/>
              </a:rPr>
              <a:t>της έκφρασης,</a:t>
            </a:r>
          </a:p>
          <a:p>
            <a:pPr>
              <a:lnSpc>
                <a:spcPct val="160000"/>
              </a:lnSpc>
              <a:buFont typeface="Wingdings" panose="05000000000000000000" pitchFamily="2" charset="2"/>
              <a:buChar char="Ø"/>
            </a:pPr>
            <a:r>
              <a:rPr lang="el-GR" sz="2800" dirty="0">
                <a:solidFill>
                  <a:schemeClr val="tx2">
                    <a:lumMod val="95000"/>
                    <a:lumOff val="5000"/>
                  </a:schemeClr>
                </a:solidFill>
                <a:latin typeface="Arial" panose="020B0604020202020204" pitchFamily="34" charset="0"/>
                <a:cs typeface="Arial" panose="020B0604020202020204" pitchFamily="34" charset="0"/>
              </a:rPr>
              <a:t>είναι το κατηγόρημα γύρω από το οποίο χτίζεται η φράση</a:t>
            </a:r>
            <a:br>
              <a:rPr lang="el-GR" sz="2800" dirty="0">
                <a:solidFill>
                  <a:schemeClr val="tx2">
                    <a:lumMod val="95000"/>
                    <a:lumOff val="5000"/>
                  </a:schemeClr>
                </a:solidFill>
                <a:latin typeface="Arial" panose="020B0604020202020204" pitchFamily="34" charset="0"/>
                <a:cs typeface="Arial" panose="020B0604020202020204" pitchFamily="34" charset="0"/>
              </a:rPr>
            </a:br>
            <a:r>
              <a:rPr lang="el-GR" sz="2800" dirty="0">
                <a:solidFill>
                  <a:schemeClr val="tx2">
                    <a:lumMod val="95000"/>
                    <a:lumOff val="5000"/>
                  </a:schemeClr>
                </a:solidFill>
                <a:latin typeface="Arial" panose="020B0604020202020204" pitchFamily="34" charset="0"/>
                <a:cs typeface="Arial" panose="020B0604020202020204" pitchFamily="34" charset="0"/>
              </a:rPr>
              <a:t>	π.χ.</a:t>
            </a:r>
          </a:p>
          <a:p>
            <a:pPr marL="0" indent="0">
              <a:lnSpc>
                <a:spcPct val="170000"/>
              </a:lnSpc>
              <a:buNone/>
            </a:pPr>
            <a:r>
              <a:rPr lang="el-GR" sz="2800" dirty="0">
                <a:solidFill>
                  <a:schemeClr val="tx2">
                    <a:lumMod val="95000"/>
                    <a:lumOff val="5000"/>
                  </a:schemeClr>
                </a:solidFill>
                <a:latin typeface="Arial" panose="020B0604020202020204" pitchFamily="34" charset="0"/>
                <a:cs typeface="Arial" panose="020B0604020202020204" pitchFamily="34" charset="0"/>
              </a:rPr>
              <a:t>	ο Άλκης </a:t>
            </a:r>
            <a:r>
              <a:rPr lang="el-GR" sz="2800" b="1" dirty="0">
                <a:solidFill>
                  <a:schemeClr val="tx2">
                    <a:lumMod val="95000"/>
                    <a:lumOff val="5000"/>
                  </a:schemeClr>
                </a:solidFill>
                <a:latin typeface="Arial" panose="020B0604020202020204" pitchFamily="34" charset="0"/>
                <a:cs typeface="Arial" panose="020B0604020202020204" pitchFamily="34" charset="0"/>
              </a:rPr>
              <a:t>ΕΦΑΓΕ</a:t>
            </a:r>
            <a:r>
              <a:rPr lang="el-GR" sz="2800" dirty="0">
                <a:solidFill>
                  <a:schemeClr val="tx2">
                    <a:lumMod val="95000"/>
                    <a:lumOff val="5000"/>
                  </a:schemeClr>
                </a:solidFill>
                <a:latin typeface="Arial" panose="020B0604020202020204" pitchFamily="34" charset="0"/>
                <a:cs typeface="Arial" panose="020B0604020202020204" pitchFamily="34" charset="0"/>
              </a:rPr>
              <a:t> τον αγλέουρα</a:t>
            </a:r>
            <a:br>
              <a:rPr lang="el-GR" sz="2800" dirty="0">
                <a:solidFill>
                  <a:schemeClr val="tx2">
                    <a:lumMod val="95000"/>
                    <a:lumOff val="5000"/>
                  </a:schemeClr>
                </a:solidFill>
                <a:latin typeface="Arial" panose="020B0604020202020204" pitchFamily="34" charset="0"/>
                <a:cs typeface="Arial" panose="020B0604020202020204" pitchFamily="34" charset="0"/>
              </a:rPr>
            </a:br>
            <a:r>
              <a:rPr lang="el-GR" sz="2800" dirty="0">
                <a:solidFill>
                  <a:schemeClr val="tx2">
                    <a:lumMod val="95000"/>
                    <a:lumOff val="5000"/>
                  </a:schemeClr>
                </a:solidFill>
                <a:latin typeface="Arial" panose="020B0604020202020204" pitchFamily="34" charset="0"/>
                <a:cs typeface="Arial" panose="020B0604020202020204" pitchFamily="34" charset="0"/>
              </a:rPr>
              <a:t>	το άτακτο </a:t>
            </a:r>
            <a:r>
              <a:rPr lang="el-GR" sz="2800" b="1" dirty="0">
                <a:solidFill>
                  <a:schemeClr val="tx2">
                    <a:lumMod val="95000"/>
                    <a:lumOff val="5000"/>
                  </a:schemeClr>
                </a:solidFill>
                <a:latin typeface="Arial" panose="020B0604020202020204" pitchFamily="34" charset="0"/>
                <a:cs typeface="Arial" panose="020B0604020202020204" pitchFamily="34" charset="0"/>
              </a:rPr>
              <a:t>ΠΑΙΔΙ</a:t>
            </a:r>
            <a:endParaRPr lang="el-GR" sz="2800" dirty="0">
              <a:solidFill>
                <a:schemeClr val="tx2">
                  <a:lumMod val="95000"/>
                  <a:lumOff val="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9480557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Τίτλος 12"/>
          <p:cNvSpPr>
            <a:spLocks noGrp="1"/>
          </p:cNvSpPr>
          <p:nvPr>
            <p:ph type="title"/>
          </p:nvPr>
        </p:nvSpPr>
        <p:spPr>
          <a:xfrm>
            <a:off x="1104900" y="76200"/>
            <a:ext cx="9980682" cy="975360"/>
          </a:xfrm>
        </p:spPr>
        <p:txBody>
          <a:bodyPr rtlCol="0">
            <a:normAutofit/>
          </a:bodyPr>
          <a:lstStyle/>
          <a:p>
            <a:pPr lvl="0" algn="ctr"/>
            <a:r>
              <a:rPr lang="el-GR" sz="4800" b="1" dirty="0">
                <a:solidFill>
                  <a:schemeClr val="tx2">
                    <a:lumMod val="95000"/>
                    <a:lumOff val="5000"/>
                  </a:schemeClr>
                </a:solidFill>
                <a:latin typeface="Arial" panose="020B0604020202020204" pitchFamily="34" charset="0"/>
                <a:cs typeface="Arial" panose="020B0604020202020204" pitchFamily="34" charset="0"/>
              </a:rPr>
              <a:t>ΤΟ «ΠΡΟΒΛΗΜΑ»</a:t>
            </a:r>
            <a:endParaRPr lang="el-GR" sz="4800" dirty="0">
              <a:solidFill>
                <a:schemeClr val="tx2">
                  <a:lumMod val="95000"/>
                  <a:lumOff val="5000"/>
                </a:schemeClr>
              </a:solidFill>
              <a:latin typeface="Arial" panose="020B0604020202020204" pitchFamily="34" charset="0"/>
              <a:cs typeface="Arial" panose="020B0604020202020204" pitchFamily="34" charset="0"/>
            </a:endParaRPr>
          </a:p>
        </p:txBody>
      </p:sp>
      <p:sp>
        <p:nvSpPr>
          <p:cNvPr id="14" name="Σύμβολο κράτησης θέσης περιεχομένου 13"/>
          <p:cNvSpPr>
            <a:spLocks noGrp="1"/>
          </p:cNvSpPr>
          <p:nvPr>
            <p:ph idx="1"/>
          </p:nvPr>
        </p:nvSpPr>
        <p:spPr/>
        <p:txBody>
          <a:bodyPr rtlCol="0">
            <a:normAutofit fontScale="85000" lnSpcReduction="10000"/>
          </a:bodyPr>
          <a:lstStyle/>
          <a:p>
            <a:pPr marL="0" indent="0">
              <a:lnSpc>
                <a:spcPct val="160000"/>
              </a:lnSpc>
              <a:buNone/>
            </a:pPr>
            <a:r>
              <a:rPr lang="el-GR" sz="2800" dirty="0">
                <a:solidFill>
                  <a:schemeClr val="tx2">
                    <a:lumMod val="95000"/>
                    <a:lumOff val="5000"/>
                  </a:schemeClr>
                </a:solidFill>
                <a:latin typeface="Arial" panose="020B0604020202020204" pitchFamily="34" charset="0"/>
                <a:cs typeface="Arial" panose="020B0604020202020204" pitchFamily="34" charset="0"/>
              </a:rPr>
              <a:t>2. </a:t>
            </a:r>
            <a:r>
              <a:rPr lang="el-GR" sz="2800" b="1" dirty="0">
                <a:solidFill>
                  <a:schemeClr val="tx2">
                    <a:lumMod val="95000"/>
                    <a:lumOff val="5000"/>
                  </a:schemeClr>
                </a:solidFill>
                <a:latin typeface="Arial" panose="020B0604020202020204" pitchFamily="34" charset="0"/>
                <a:cs typeface="Arial" panose="020B0604020202020204" pitchFamily="34" charset="0"/>
              </a:rPr>
              <a:t>Τα συμπληρώματα </a:t>
            </a:r>
            <a:r>
              <a:rPr lang="el-GR" sz="2800" dirty="0">
                <a:solidFill>
                  <a:schemeClr val="tx2">
                    <a:lumMod val="95000"/>
                    <a:lumOff val="5000"/>
                  </a:schemeClr>
                </a:solidFill>
                <a:latin typeface="Arial" panose="020B0604020202020204" pitchFamily="34" charset="0"/>
                <a:cs typeface="Arial" panose="020B0604020202020204" pitchFamily="34" charset="0"/>
              </a:rPr>
              <a:t>που δέχεται </a:t>
            </a:r>
            <a:r>
              <a:rPr lang="el-GR" sz="2800" dirty="0">
                <a:solidFill>
                  <a:schemeClr val="tx2"/>
                </a:solidFill>
                <a:latin typeface="Arial" panose="020B0604020202020204" pitchFamily="34" charset="0"/>
                <a:cs typeface="Arial" panose="020B0604020202020204" pitchFamily="34" charset="0"/>
              </a:rPr>
              <a:t>η κεφαλή </a:t>
            </a:r>
            <a:r>
              <a:rPr lang="el-GR" sz="2800" dirty="0">
                <a:solidFill>
                  <a:schemeClr val="tx2">
                    <a:lumMod val="95000"/>
                    <a:lumOff val="5000"/>
                  </a:schemeClr>
                </a:solidFill>
                <a:latin typeface="Arial" panose="020B0604020202020204" pitchFamily="34" charset="0"/>
                <a:cs typeface="Arial" panose="020B0604020202020204" pitchFamily="34" charset="0"/>
              </a:rPr>
              <a:t>και η εσωτερική δομή τους</a:t>
            </a:r>
          </a:p>
          <a:p>
            <a:pPr>
              <a:lnSpc>
                <a:spcPct val="160000"/>
              </a:lnSpc>
              <a:buFont typeface="Wingdings" panose="05000000000000000000" pitchFamily="2" charset="2"/>
              <a:buChar char="Ø"/>
            </a:pPr>
            <a:r>
              <a:rPr lang="el-GR" sz="2800" dirty="0">
                <a:solidFill>
                  <a:schemeClr val="tx2">
                    <a:lumMod val="95000"/>
                    <a:lumOff val="5000"/>
                  </a:schemeClr>
                </a:solidFill>
                <a:latin typeface="Arial" panose="020B0604020202020204" pitchFamily="34" charset="0"/>
                <a:cs typeface="Arial" panose="020B0604020202020204" pitchFamily="34" charset="0"/>
              </a:rPr>
              <a:t> είναι οι φράσεις που συμπληρώνουν την έννοια ενός κατηγορήματος</a:t>
            </a:r>
          </a:p>
          <a:p>
            <a:pPr marL="0" indent="0">
              <a:lnSpc>
                <a:spcPct val="160000"/>
              </a:lnSpc>
              <a:buNone/>
            </a:pPr>
            <a:r>
              <a:rPr lang="el-GR" sz="2800" dirty="0">
                <a:solidFill>
                  <a:schemeClr val="tx2">
                    <a:lumMod val="95000"/>
                    <a:lumOff val="5000"/>
                  </a:schemeClr>
                </a:solidFill>
                <a:latin typeface="Arial" panose="020B0604020202020204" pitchFamily="34" charset="0"/>
                <a:cs typeface="Arial" panose="020B0604020202020204" pitchFamily="34" charset="0"/>
              </a:rPr>
              <a:t>	π.χ.  </a:t>
            </a:r>
            <a:r>
              <a:rPr lang="el-GR" sz="2800" u="sng" dirty="0">
                <a:solidFill>
                  <a:schemeClr val="tx2">
                    <a:lumMod val="95000"/>
                    <a:lumOff val="5000"/>
                  </a:schemeClr>
                </a:solidFill>
                <a:latin typeface="Arial" panose="020B0604020202020204" pitchFamily="34" charset="0"/>
                <a:cs typeface="Arial" panose="020B0604020202020204" pitchFamily="34" charset="0"/>
              </a:rPr>
              <a:t>ο Άλκης </a:t>
            </a:r>
            <a:r>
              <a:rPr lang="el-GR" sz="2800" b="1" dirty="0">
                <a:solidFill>
                  <a:schemeClr val="tx2">
                    <a:lumMod val="95000"/>
                    <a:lumOff val="5000"/>
                  </a:schemeClr>
                </a:solidFill>
                <a:latin typeface="Arial" panose="020B0604020202020204" pitchFamily="34" charset="0"/>
                <a:cs typeface="Arial" panose="020B0604020202020204" pitchFamily="34" charset="0"/>
              </a:rPr>
              <a:t>ΕΦΑΓΕ </a:t>
            </a:r>
            <a:r>
              <a:rPr lang="el-GR" sz="2800" u="sng" dirty="0">
                <a:solidFill>
                  <a:schemeClr val="tx2">
                    <a:lumMod val="95000"/>
                    <a:lumOff val="5000"/>
                  </a:schemeClr>
                </a:solidFill>
                <a:latin typeface="Arial" panose="020B0604020202020204" pitchFamily="34" charset="0"/>
                <a:cs typeface="Arial" panose="020B0604020202020204" pitchFamily="34" charset="0"/>
              </a:rPr>
              <a:t>τον αγλέουρα</a:t>
            </a:r>
            <a:endParaRPr lang="el-GR" sz="2800" dirty="0">
              <a:solidFill>
                <a:schemeClr val="tx2">
                  <a:lumMod val="95000"/>
                  <a:lumOff val="5000"/>
                </a:schemeClr>
              </a:solidFill>
              <a:latin typeface="Arial" panose="020B0604020202020204" pitchFamily="34" charset="0"/>
              <a:cs typeface="Arial" panose="020B0604020202020204" pitchFamily="34" charset="0"/>
            </a:endParaRPr>
          </a:p>
          <a:p>
            <a:pPr marL="0" indent="0">
              <a:lnSpc>
                <a:spcPct val="160000"/>
              </a:lnSpc>
              <a:buNone/>
            </a:pPr>
            <a:r>
              <a:rPr lang="el-GR" sz="2800" dirty="0">
                <a:solidFill>
                  <a:schemeClr val="tx2">
                    <a:lumMod val="95000"/>
                    <a:lumOff val="5000"/>
                  </a:schemeClr>
                </a:solidFill>
                <a:latin typeface="Arial" panose="020B0604020202020204" pitchFamily="34" charset="0"/>
                <a:cs typeface="Arial" panose="020B0604020202020204" pitchFamily="34" charset="0"/>
              </a:rPr>
              <a:t>3. </a:t>
            </a:r>
            <a:r>
              <a:rPr lang="el-GR" sz="2800" b="1" dirty="0">
                <a:solidFill>
                  <a:schemeClr val="tx2">
                    <a:lumMod val="95000"/>
                    <a:lumOff val="5000"/>
                  </a:schemeClr>
                </a:solidFill>
                <a:latin typeface="Arial" panose="020B0604020202020204" pitchFamily="34" charset="0"/>
                <a:cs typeface="Arial" panose="020B0604020202020204" pitchFamily="34" charset="0"/>
              </a:rPr>
              <a:t>Μορφοσυντακτικές πληροφορίες</a:t>
            </a:r>
            <a:r>
              <a:rPr lang="el-GR" sz="2800" dirty="0">
                <a:solidFill>
                  <a:schemeClr val="tx2">
                    <a:lumMod val="95000"/>
                    <a:lumOff val="5000"/>
                  </a:schemeClr>
                </a:solidFill>
                <a:latin typeface="Arial" panose="020B0604020202020204" pitchFamily="34" charset="0"/>
                <a:cs typeface="Arial" panose="020B0604020202020204" pitchFamily="34" charset="0"/>
              </a:rPr>
              <a:t> των επιμέρους συστατικών</a:t>
            </a:r>
          </a:p>
          <a:p>
            <a:pPr>
              <a:lnSpc>
                <a:spcPct val="160000"/>
              </a:lnSpc>
              <a:buFont typeface="Wingdings" panose="05000000000000000000" pitchFamily="2" charset="2"/>
              <a:buChar char="Ø"/>
            </a:pPr>
            <a:r>
              <a:rPr lang="en-US" sz="2800" dirty="0">
                <a:solidFill>
                  <a:schemeClr val="tx2">
                    <a:lumMod val="95000"/>
                    <a:lumOff val="5000"/>
                  </a:schemeClr>
                </a:solidFill>
                <a:latin typeface="Arial" panose="020B0604020202020204" pitchFamily="34" charset="0"/>
                <a:cs typeface="Arial" panose="020B0604020202020204" pitchFamily="34" charset="0"/>
              </a:rPr>
              <a:t> </a:t>
            </a:r>
            <a:r>
              <a:rPr lang="el-GR" sz="2800" dirty="0">
                <a:solidFill>
                  <a:schemeClr val="tx2">
                    <a:lumMod val="95000"/>
                    <a:lumOff val="5000"/>
                  </a:schemeClr>
                </a:solidFill>
                <a:latin typeface="Arial" panose="020B0604020202020204" pitchFamily="34" charset="0"/>
                <a:cs typeface="Arial" panose="020B0604020202020204" pitchFamily="34" charset="0"/>
              </a:rPr>
              <a:t>υποκείμενα, αντικείμενα, δεύτερα αντικείμενα, πλάγια συμπληρώματα </a:t>
            </a:r>
          </a:p>
          <a:p>
            <a:pPr marL="0" indent="0">
              <a:lnSpc>
                <a:spcPct val="160000"/>
              </a:lnSpc>
              <a:buNone/>
            </a:pPr>
            <a:r>
              <a:rPr lang="el-GR" sz="2800" dirty="0">
                <a:solidFill>
                  <a:schemeClr val="tx2">
                    <a:lumMod val="95000"/>
                    <a:lumOff val="5000"/>
                  </a:schemeClr>
                </a:solidFill>
                <a:latin typeface="Arial" panose="020B0604020202020204" pitchFamily="34" charset="0"/>
                <a:cs typeface="Arial" panose="020B0604020202020204" pitchFamily="34" charset="0"/>
              </a:rPr>
              <a:t>	π.χ. δίνω ένα ποτήρι </a:t>
            </a:r>
            <a:r>
              <a:rPr lang="el-GR" sz="2800" u="sng" dirty="0">
                <a:solidFill>
                  <a:schemeClr val="tx2">
                    <a:lumMod val="95000"/>
                    <a:lumOff val="5000"/>
                  </a:schemeClr>
                </a:solidFill>
                <a:latin typeface="Arial" panose="020B0604020202020204" pitchFamily="34" charset="0"/>
                <a:cs typeface="Arial" panose="020B0604020202020204" pitchFamily="34" charset="0"/>
              </a:rPr>
              <a:t>στον Κώστα</a:t>
            </a:r>
          </a:p>
          <a:p>
            <a:pPr>
              <a:lnSpc>
                <a:spcPct val="160000"/>
              </a:lnSpc>
              <a:buFont typeface="Wingdings" panose="05000000000000000000" pitchFamily="2" charset="2"/>
              <a:buChar char="Ø"/>
            </a:pPr>
            <a:endParaRPr lang="el-GR" sz="2800" dirty="0">
              <a:solidFill>
                <a:schemeClr val="tx2">
                  <a:lumMod val="95000"/>
                  <a:lumOff val="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161379695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Τίτλος 12"/>
          <p:cNvSpPr>
            <a:spLocks noGrp="1"/>
          </p:cNvSpPr>
          <p:nvPr>
            <p:ph type="title"/>
          </p:nvPr>
        </p:nvSpPr>
        <p:spPr>
          <a:xfrm>
            <a:off x="1106418" y="160020"/>
            <a:ext cx="9980682" cy="1051560"/>
          </a:xfrm>
        </p:spPr>
        <p:txBody>
          <a:bodyPr rtlCol="0">
            <a:noAutofit/>
          </a:bodyPr>
          <a:lstStyle/>
          <a:p>
            <a:pPr lvl="0" algn="ctr"/>
            <a:r>
              <a:rPr lang="el-GR" sz="4000" b="1" dirty="0">
                <a:solidFill>
                  <a:schemeClr val="tx2">
                    <a:lumMod val="95000"/>
                    <a:lumOff val="5000"/>
                  </a:schemeClr>
                </a:solidFill>
                <a:latin typeface="Arial" panose="020B0604020202020204" pitchFamily="34" charset="0"/>
                <a:cs typeface="Arial" panose="020B0604020202020204" pitchFamily="34" charset="0"/>
              </a:rPr>
              <a:t>Παραδείγματα ΠΛΕ που σχηματίζουν μία Κλάση Ισοδυναμίας:</a:t>
            </a:r>
            <a:endParaRPr lang="el-GR" sz="4000" dirty="0">
              <a:solidFill>
                <a:schemeClr val="tx2">
                  <a:lumMod val="95000"/>
                  <a:lumOff val="5000"/>
                </a:schemeClr>
              </a:solidFill>
              <a:latin typeface="Arial" panose="020B0604020202020204" pitchFamily="34" charset="0"/>
              <a:cs typeface="Arial" panose="020B0604020202020204" pitchFamily="34" charset="0"/>
            </a:endParaRPr>
          </a:p>
        </p:txBody>
      </p:sp>
      <p:graphicFrame>
        <p:nvGraphicFramePr>
          <p:cNvPr id="9" name="Θέση περιεχομένου 8">
            <a:extLst>
              <a:ext uri="{FF2B5EF4-FFF2-40B4-BE49-F238E27FC236}">
                <a16:creationId xmlns:a16="http://schemas.microsoft.com/office/drawing/2014/main" xmlns="" id="{465F2B44-86E7-4039-A8BF-0C1C020404A6}"/>
              </a:ext>
            </a:extLst>
          </p:cNvPr>
          <p:cNvGraphicFramePr>
            <a:graphicFrameLocks noGrp="1"/>
          </p:cNvGraphicFramePr>
          <p:nvPr>
            <p:ph idx="1"/>
            <p:extLst>
              <p:ext uri="{D42A27DB-BD31-4B8C-83A1-F6EECF244321}">
                <p14:modId xmlns:p14="http://schemas.microsoft.com/office/powerpoint/2010/main" xmlns="" val="484166114"/>
              </p:ext>
            </p:extLst>
          </p:nvPr>
        </p:nvGraphicFramePr>
        <p:xfrm>
          <a:off x="1341120" y="1897380"/>
          <a:ext cx="9509760" cy="3856816"/>
        </p:xfrm>
        <a:graphic>
          <a:graphicData uri="http://schemas.openxmlformats.org/drawingml/2006/table">
            <a:tbl>
              <a:tblPr firstRow="1" firstCol="1" bandRow="1"/>
              <a:tblGrid>
                <a:gridCol w="4076700">
                  <a:extLst>
                    <a:ext uri="{9D8B030D-6E8A-4147-A177-3AD203B41FA5}">
                      <a16:colId xmlns:a16="http://schemas.microsoft.com/office/drawing/2014/main" xmlns="" val="3222154553"/>
                    </a:ext>
                  </a:extLst>
                </a:gridCol>
                <a:gridCol w="2811780">
                  <a:extLst>
                    <a:ext uri="{9D8B030D-6E8A-4147-A177-3AD203B41FA5}">
                      <a16:colId xmlns:a16="http://schemas.microsoft.com/office/drawing/2014/main" xmlns="" val="295496979"/>
                    </a:ext>
                  </a:extLst>
                </a:gridCol>
                <a:gridCol w="2621280">
                  <a:extLst>
                    <a:ext uri="{9D8B030D-6E8A-4147-A177-3AD203B41FA5}">
                      <a16:colId xmlns:a16="http://schemas.microsoft.com/office/drawing/2014/main" xmlns="" val="3786869793"/>
                    </a:ext>
                  </a:extLst>
                </a:gridCol>
              </a:tblGrid>
              <a:tr h="1335690">
                <a:tc>
                  <a:txBody>
                    <a:bodyPr/>
                    <a:lstStyle/>
                    <a:p>
                      <a:pPr algn="l">
                        <a:lnSpc>
                          <a:spcPct val="150000"/>
                        </a:lnSpc>
                        <a:spcAft>
                          <a:spcPts val="0"/>
                        </a:spcAft>
                      </a:pPr>
                      <a:r>
                        <a:rPr lang="el-GR" sz="2800" b="1" u="sng" dirty="0">
                          <a:solidFill>
                            <a:schemeClr val="tx2">
                              <a:lumMod val="95000"/>
                              <a:lumOff val="5000"/>
                            </a:schemeClr>
                          </a:solidFill>
                          <a:effectLst/>
                          <a:latin typeface="Arial" panose="020B0604020202020204" pitchFamily="34" charset="0"/>
                          <a:ea typeface="Calibri" panose="020F0502020204030204" pitchFamily="34" charset="0"/>
                          <a:cs typeface="Arial" panose="020B0604020202020204" pitchFamily="34" charset="0"/>
                        </a:rPr>
                        <a:t>Ελληνικά</a:t>
                      </a:r>
                      <a:r>
                        <a:rPr lang="en-US" sz="2800" b="1" u="sng" dirty="0">
                          <a:solidFill>
                            <a:schemeClr val="tx2">
                              <a:lumMod val="95000"/>
                              <a:lumOff val="5000"/>
                            </a:schemeClr>
                          </a:solidFill>
                          <a:effectLst/>
                          <a:latin typeface="Arial" panose="020B0604020202020204" pitchFamily="34" charset="0"/>
                          <a:ea typeface="Calibri" panose="020F0502020204030204" pitchFamily="34" charset="0"/>
                          <a:cs typeface="Arial" panose="020B0604020202020204" pitchFamily="34" charset="0"/>
                        </a:rPr>
                        <a:t> </a:t>
                      </a:r>
                      <a:r>
                        <a:rPr lang="el-GR" sz="2800" b="1" u="sng" dirty="0">
                          <a:solidFill>
                            <a:schemeClr val="tx2">
                              <a:lumMod val="95000"/>
                              <a:lumOff val="5000"/>
                            </a:schemeClr>
                          </a:solidFill>
                          <a:effectLst/>
                          <a:latin typeface="Arial" panose="020B0604020202020204" pitchFamily="34" charset="0"/>
                          <a:ea typeface="Calibri" panose="020F0502020204030204" pitchFamily="34" charset="0"/>
                          <a:cs typeface="Arial" panose="020B0604020202020204" pitchFamily="34" charset="0"/>
                        </a:rPr>
                        <a:t>Παραδείγματα</a:t>
                      </a:r>
                      <a:endParaRPr lang="el-GR" sz="2800" dirty="0">
                        <a:solidFill>
                          <a:schemeClr val="tx2">
                            <a:lumMod val="95000"/>
                            <a:lumOff val="5000"/>
                          </a:schemeClr>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a:lnSpc>
                          <a:spcPct val="150000"/>
                        </a:lnSpc>
                        <a:spcAft>
                          <a:spcPts val="0"/>
                        </a:spcAft>
                      </a:pPr>
                      <a:r>
                        <a:rPr lang="el-GR" sz="2800" b="1" u="sng" dirty="0">
                          <a:solidFill>
                            <a:schemeClr val="tx2">
                              <a:lumMod val="95000"/>
                              <a:lumOff val="5000"/>
                            </a:schemeClr>
                          </a:solidFill>
                          <a:effectLst/>
                          <a:latin typeface="Arial" panose="020B0604020202020204" pitchFamily="34" charset="0"/>
                          <a:ea typeface="Calibri" panose="020F0502020204030204" pitchFamily="34" charset="0"/>
                          <a:cs typeface="Arial" panose="020B0604020202020204" pitchFamily="34" charset="0"/>
                        </a:rPr>
                        <a:t>Ολλανδικά Παραδείγματα</a:t>
                      </a:r>
                      <a:endParaRPr lang="el-GR" sz="2800" dirty="0">
                        <a:solidFill>
                          <a:schemeClr val="tx2">
                            <a:lumMod val="95000"/>
                            <a:lumOff val="5000"/>
                          </a:schemeClr>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a:lnSpc>
                          <a:spcPct val="150000"/>
                        </a:lnSpc>
                        <a:spcAft>
                          <a:spcPts val="0"/>
                        </a:spcAft>
                      </a:pPr>
                      <a:r>
                        <a:rPr lang="el-GR" sz="2800" dirty="0">
                          <a:solidFill>
                            <a:schemeClr val="tx2">
                              <a:lumMod val="95000"/>
                              <a:lumOff val="5000"/>
                            </a:schemeClr>
                          </a:solidFill>
                          <a:effectLst/>
                          <a:latin typeface="Arial" panose="020B0604020202020204" pitchFamily="34" charset="0"/>
                          <a:ea typeface="Calibri" panose="020F0502020204030204" pitchFamily="34" charset="0"/>
                          <a:cs typeface="Arial" panose="020B0604020202020204" pitchFamily="34" charset="0"/>
                        </a:rPr>
                        <a:t> </a:t>
                      </a:r>
                      <a:endParaRPr lang="el-GR" sz="2800" dirty="0">
                        <a:solidFill>
                          <a:schemeClr val="tx2">
                            <a:lumMod val="95000"/>
                            <a:lumOff val="5000"/>
                          </a:schemeClr>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xmlns="" val="711921986"/>
                  </a:ext>
                </a:extLst>
              </a:tr>
              <a:tr h="714072">
                <a:tc>
                  <a:txBody>
                    <a:bodyPr/>
                    <a:lstStyle/>
                    <a:p>
                      <a:pPr algn="l">
                        <a:lnSpc>
                          <a:spcPct val="150000"/>
                        </a:lnSpc>
                        <a:spcAft>
                          <a:spcPts val="0"/>
                        </a:spcAft>
                      </a:pPr>
                      <a:r>
                        <a:rPr lang="el-GR" sz="2800">
                          <a:solidFill>
                            <a:schemeClr val="tx2">
                              <a:lumMod val="95000"/>
                              <a:lumOff val="5000"/>
                            </a:schemeClr>
                          </a:solidFill>
                          <a:effectLst/>
                          <a:latin typeface="Arial" panose="020B0604020202020204" pitchFamily="34" charset="0"/>
                          <a:ea typeface="Calibri" panose="020F0502020204030204" pitchFamily="34" charset="0"/>
                          <a:cs typeface="Arial" panose="020B0604020202020204" pitchFamily="34" charset="0"/>
                        </a:rPr>
                        <a:t> </a:t>
                      </a:r>
                      <a:endParaRPr lang="el-GR" sz="2800">
                        <a:solidFill>
                          <a:schemeClr val="tx2">
                            <a:lumMod val="95000"/>
                            <a:lumOff val="5000"/>
                          </a:schemeClr>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pPr>
                      <a:r>
                        <a:rPr lang="el-GR" sz="2800">
                          <a:solidFill>
                            <a:schemeClr val="tx2">
                              <a:lumMod val="95000"/>
                              <a:lumOff val="5000"/>
                            </a:schemeClr>
                          </a:solidFill>
                          <a:effectLst/>
                          <a:latin typeface="Arial" panose="020B0604020202020204" pitchFamily="34" charset="0"/>
                          <a:ea typeface="Calibri" panose="020F0502020204030204" pitchFamily="34" charset="0"/>
                          <a:cs typeface="Arial" panose="020B0604020202020204" pitchFamily="34" charset="0"/>
                        </a:rPr>
                        <a:t> </a:t>
                      </a:r>
                      <a:endParaRPr lang="el-GR" sz="2800">
                        <a:solidFill>
                          <a:schemeClr val="tx2">
                            <a:lumMod val="95000"/>
                            <a:lumOff val="5000"/>
                          </a:schemeClr>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pPr>
                      <a:r>
                        <a:rPr lang="el-GR" sz="2800">
                          <a:solidFill>
                            <a:schemeClr val="tx2">
                              <a:lumMod val="95000"/>
                              <a:lumOff val="5000"/>
                            </a:schemeClr>
                          </a:solidFill>
                          <a:effectLst/>
                          <a:latin typeface="Arial" panose="020B0604020202020204" pitchFamily="34" charset="0"/>
                          <a:ea typeface="Calibri" panose="020F0502020204030204" pitchFamily="34" charset="0"/>
                          <a:cs typeface="Arial" panose="020B0604020202020204" pitchFamily="34" charset="0"/>
                        </a:rPr>
                        <a:t> </a:t>
                      </a:r>
                      <a:endParaRPr lang="el-GR" sz="2800">
                        <a:solidFill>
                          <a:schemeClr val="tx2">
                            <a:lumMod val="95000"/>
                            <a:lumOff val="5000"/>
                          </a:schemeClr>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166518210"/>
                  </a:ext>
                </a:extLst>
              </a:tr>
              <a:tr h="1092982">
                <a:tc>
                  <a:txBody>
                    <a:bodyPr/>
                    <a:lstStyle/>
                    <a:p>
                      <a:pPr algn="l">
                        <a:lnSpc>
                          <a:spcPct val="150000"/>
                        </a:lnSpc>
                        <a:spcAft>
                          <a:spcPts val="0"/>
                        </a:spcAft>
                      </a:pPr>
                      <a:r>
                        <a:rPr lang="el-GR" sz="2800" dirty="0">
                          <a:solidFill>
                            <a:schemeClr val="tx2">
                              <a:lumMod val="95000"/>
                              <a:lumOff val="5000"/>
                            </a:schemeClr>
                          </a:solidFill>
                          <a:effectLst/>
                          <a:latin typeface="Arial" panose="020B0604020202020204" pitchFamily="34" charset="0"/>
                          <a:ea typeface="Calibri" panose="020F0502020204030204" pitchFamily="34" charset="0"/>
                          <a:cs typeface="Arial" panose="020B0604020202020204" pitchFamily="34" charset="0"/>
                        </a:rPr>
                        <a:t>κ</a:t>
                      </a:r>
                      <a:r>
                        <a:rPr lang="en-US" sz="2800" dirty="0">
                          <a:solidFill>
                            <a:schemeClr val="tx2">
                              <a:lumMod val="95000"/>
                              <a:lumOff val="5000"/>
                            </a:schemeClr>
                          </a:solidFill>
                          <a:effectLst/>
                          <a:latin typeface="Arial" panose="020B0604020202020204" pitchFamily="34" charset="0"/>
                          <a:ea typeface="Calibri" panose="020F0502020204030204" pitchFamily="34" charset="0"/>
                          <a:cs typeface="Arial" panose="020B0604020202020204" pitchFamily="34" charset="0"/>
                        </a:rPr>
                        <a:t>α</a:t>
                      </a:r>
                      <a:r>
                        <a:rPr lang="en-US" sz="2800" dirty="0" err="1">
                          <a:solidFill>
                            <a:schemeClr val="tx2">
                              <a:lumMod val="95000"/>
                              <a:lumOff val="5000"/>
                            </a:schemeClr>
                          </a:solidFill>
                          <a:effectLst/>
                          <a:latin typeface="Arial" panose="020B0604020202020204" pitchFamily="34" charset="0"/>
                          <a:ea typeface="Calibri" panose="020F0502020204030204" pitchFamily="34" charset="0"/>
                          <a:cs typeface="Arial" panose="020B0604020202020204" pitchFamily="34" charset="0"/>
                        </a:rPr>
                        <a:t>τε</a:t>
                      </a:r>
                      <a:r>
                        <a:rPr lang="en-US" sz="2800" dirty="0">
                          <a:solidFill>
                            <a:schemeClr val="tx2">
                              <a:lumMod val="95000"/>
                              <a:lumOff val="5000"/>
                            </a:schemeClr>
                          </a:solidFill>
                          <a:effectLst/>
                          <a:latin typeface="Arial" panose="020B0604020202020204" pitchFamily="34" charset="0"/>
                          <a:ea typeface="Calibri" panose="020F0502020204030204" pitchFamily="34" charset="0"/>
                          <a:cs typeface="Arial" panose="020B0604020202020204" pitchFamily="34" charset="0"/>
                        </a:rPr>
                        <a:t>βάζω τον</a:t>
                      </a:r>
                      <a:r>
                        <a:rPr lang="el-GR" sz="2800" dirty="0">
                          <a:solidFill>
                            <a:schemeClr val="tx2">
                              <a:lumMod val="95000"/>
                              <a:lumOff val="5000"/>
                            </a:schemeClr>
                          </a:solidFill>
                          <a:effectLst/>
                          <a:latin typeface="Arial" panose="020B0604020202020204" pitchFamily="34" charset="0"/>
                          <a:ea typeface="Calibri" panose="020F0502020204030204" pitchFamily="34" charset="0"/>
                          <a:cs typeface="Arial" panose="020B0604020202020204" pitchFamily="34" charset="0"/>
                        </a:rPr>
                        <a:t> </a:t>
                      </a:r>
                      <a:r>
                        <a:rPr lang="en-US" sz="2800" dirty="0">
                          <a:solidFill>
                            <a:schemeClr val="tx2">
                              <a:lumMod val="95000"/>
                              <a:lumOff val="5000"/>
                            </a:schemeClr>
                          </a:solidFill>
                          <a:effectLst/>
                          <a:latin typeface="Arial" panose="020B0604020202020204" pitchFamily="34" charset="0"/>
                          <a:ea typeface="Calibri" panose="020F0502020204030204" pitchFamily="34" charset="0"/>
                          <a:cs typeface="Arial" panose="020B0604020202020204" pitchFamily="34" charset="0"/>
                        </a:rPr>
                        <a:t>α</a:t>
                      </a:r>
                      <a:r>
                        <a:rPr lang="en-US" sz="2800" dirty="0" err="1">
                          <a:solidFill>
                            <a:schemeClr val="tx2">
                              <a:lumMod val="95000"/>
                              <a:lumOff val="5000"/>
                            </a:schemeClr>
                          </a:solidFill>
                          <a:effectLst/>
                          <a:latin typeface="Arial" panose="020B0604020202020204" pitchFamily="34" charset="0"/>
                          <a:ea typeface="Calibri" panose="020F0502020204030204" pitchFamily="34" charset="0"/>
                          <a:cs typeface="Arial" panose="020B0604020202020204" pitchFamily="34" charset="0"/>
                        </a:rPr>
                        <a:t>γλέουρ</a:t>
                      </a:r>
                      <a:r>
                        <a:rPr lang="en-US" sz="2800" dirty="0">
                          <a:solidFill>
                            <a:schemeClr val="tx2">
                              <a:lumMod val="95000"/>
                              <a:lumOff val="5000"/>
                            </a:schemeClr>
                          </a:solidFill>
                          <a:effectLst/>
                          <a:latin typeface="Arial" panose="020B0604020202020204" pitchFamily="34" charset="0"/>
                          <a:ea typeface="Calibri" panose="020F0502020204030204" pitchFamily="34" charset="0"/>
                          <a:cs typeface="Arial" panose="020B0604020202020204" pitchFamily="34" charset="0"/>
                        </a:rPr>
                        <a:t>α</a:t>
                      </a:r>
                      <a:endParaRPr lang="el-GR" sz="2800" dirty="0">
                        <a:solidFill>
                          <a:schemeClr val="tx2">
                            <a:lumMod val="95000"/>
                            <a:lumOff val="5000"/>
                          </a:schemeClr>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pPr>
                      <a:r>
                        <a:rPr lang="en-US" sz="2800" dirty="0">
                          <a:solidFill>
                            <a:schemeClr val="tx2">
                              <a:lumMod val="95000"/>
                              <a:lumOff val="5000"/>
                            </a:schemeClr>
                          </a:solidFill>
                          <a:effectLst/>
                          <a:latin typeface="Arial" panose="020B0604020202020204" pitchFamily="34" charset="0"/>
                          <a:ea typeface="Calibri" panose="020F0502020204030204" pitchFamily="34" charset="0"/>
                          <a:cs typeface="Arial" panose="020B0604020202020204" pitchFamily="34" charset="0"/>
                        </a:rPr>
                        <a:t>de </a:t>
                      </a:r>
                      <a:r>
                        <a:rPr lang="en-US" sz="2800" dirty="0" err="1">
                          <a:solidFill>
                            <a:schemeClr val="tx2">
                              <a:lumMod val="95000"/>
                              <a:lumOff val="5000"/>
                            </a:schemeClr>
                          </a:solidFill>
                          <a:effectLst/>
                          <a:latin typeface="Arial" panose="020B0604020202020204" pitchFamily="34" charset="0"/>
                          <a:ea typeface="Calibri" panose="020F0502020204030204" pitchFamily="34" charset="0"/>
                          <a:cs typeface="Arial" panose="020B0604020202020204" pitchFamily="34" charset="0"/>
                        </a:rPr>
                        <a:t>kar</a:t>
                      </a:r>
                      <a:r>
                        <a:rPr lang="en-US" sz="2800" dirty="0">
                          <a:solidFill>
                            <a:schemeClr val="tx2">
                              <a:lumMod val="95000"/>
                              <a:lumOff val="5000"/>
                            </a:schemeClr>
                          </a:solidFill>
                          <a:effectLst/>
                          <a:latin typeface="Arial" panose="020B0604020202020204" pitchFamily="34" charset="0"/>
                          <a:ea typeface="Calibri" panose="020F0502020204030204" pitchFamily="34" charset="0"/>
                          <a:cs typeface="Arial" panose="020B0604020202020204" pitchFamily="34" charset="0"/>
                        </a:rPr>
                        <a:t> </a:t>
                      </a:r>
                      <a:r>
                        <a:rPr lang="en-US" sz="2800" dirty="0" err="1">
                          <a:solidFill>
                            <a:schemeClr val="tx2">
                              <a:lumMod val="95000"/>
                              <a:lumOff val="5000"/>
                            </a:schemeClr>
                          </a:solidFill>
                          <a:effectLst/>
                          <a:latin typeface="Arial" panose="020B0604020202020204" pitchFamily="34" charset="0"/>
                          <a:ea typeface="Calibri" panose="020F0502020204030204" pitchFamily="34" charset="0"/>
                          <a:cs typeface="Arial" panose="020B0604020202020204" pitchFamily="34" charset="0"/>
                        </a:rPr>
                        <a:t>trekken</a:t>
                      </a:r>
                      <a:endParaRPr lang="el-GR" sz="2800" dirty="0">
                        <a:solidFill>
                          <a:schemeClr val="tx2">
                            <a:lumMod val="95000"/>
                            <a:lumOff val="5000"/>
                          </a:schemeClr>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pPr>
                      <a:r>
                        <a:rPr lang="en-US" sz="2800">
                          <a:solidFill>
                            <a:schemeClr val="tx2">
                              <a:lumMod val="95000"/>
                              <a:lumOff val="5000"/>
                            </a:schemeClr>
                          </a:solidFill>
                          <a:effectLst/>
                          <a:latin typeface="Arial" panose="020B0604020202020204" pitchFamily="34" charset="0"/>
                          <a:ea typeface="Calibri" panose="020F0502020204030204" pitchFamily="34" charset="0"/>
                          <a:cs typeface="Arial" panose="020B0604020202020204" pitchFamily="34" charset="0"/>
                        </a:rPr>
                        <a:t>(pull the car)</a:t>
                      </a:r>
                      <a:endParaRPr lang="el-GR" sz="2800">
                        <a:solidFill>
                          <a:schemeClr val="tx2">
                            <a:lumMod val="95000"/>
                            <a:lumOff val="5000"/>
                          </a:schemeClr>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238827649"/>
                  </a:ext>
                </a:extLst>
              </a:tr>
              <a:tr h="714072">
                <a:tc>
                  <a:txBody>
                    <a:bodyPr/>
                    <a:lstStyle/>
                    <a:p>
                      <a:pPr algn="l">
                        <a:lnSpc>
                          <a:spcPct val="150000"/>
                        </a:lnSpc>
                        <a:spcAft>
                          <a:spcPts val="0"/>
                        </a:spcAft>
                      </a:pPr>
                      <a:r>
                        <a:rPr lang="en-US" sz="2800">
                          <a:solidFill>
                            <a:schemeClr val="tx2">
                              <a:lumMod val="95000"/>
                              <a:lumOff val="5000"/>
                            </a:schemeClr>
                          </a:solidFill>
                          <a:effectLst/>
                          <a:latin typeface="Arial" panose="020B0604020202020204" pitchFamily="34" charset="0"/>
                          <a:ea typeface="Calibri" panose="020F0502020204030204" pitchFamily="34" charset="0"/>
                          <a:cs typeface="Arial" panose="020B0604020202020204" pitchFamily="34" charset="0"/>
                        </a:rPr>
                        <a:t>σκύβω το κεφάλι</a:t>
                      </a:r>
                      <a:endParaRPr lang="el-GR" sz="2800">
                        <a:solidFill>
                          <a:schemeClr val="tx2">
                            <a:lumMod val="95000"/>
                            <a:lumOff val="5000"/>
                          </a:schemeClr>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pPr>
                      <a:r>
                        <a:rPr lang="en-US" sz="2800">
                          <a:solidFill>
                            <a:schemeClr val="tx2">
                              <a:lumMod val="95000"/>
                              <a:lumOff val="5000"/>
                            </a:schemeClr>
                          </a:solidFill>
                          <a:effectLst/>
                          <a:latin typeface="Arial" panose="020B0604020202020204" pitchFamily="34" charset="0"/>
                          <a:ea typeface="Calibri" panose="020F0502020204030204" pitchFamily="34" charset="0"/>
                          <a:cs typeface="Arial" panose="020B0604020202020204" pitchFamily="34" charset="0"/>
                        </a:rPr>
                        <a:t>de boot missen</a:t>
                      </a:r>
                      <a:endParaRPr lang="el-GR" sz="2800">
                        <a:solidFill>
                          <a:schemeClr val="tx2">
                            <a:lumMod val="95000"/>
                            <a:lumOff val="5000"/>
                          </a:schemeClr>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pPr>
                      <a:r>
                        <a:rPr lang="en-US" sz="2800" dirty="0">
                          <a:solidFill>
                            <a:schemeClr val="tx2">
                              <a:lumMod val="95000"/>
                              <a:lumOff val="5000"/>
                            </a:schemeClr>
                          </a:solidFill>
                          <a:effectLst/>
                          <a:latin typeface="Arial" panose="020B0604020202020204" pitchFamily="34" charset="0"/>
                          <a:ea typeface="Calibri" panose="020F0502020204030204" pitchFamily="34" charset="0"/>
                          <a:cs typeface="Arial" panose="020B0604020202020204" pitchFamily="34" charset="0"/>
                        </a:rPr>
                        <a:t>(miss the boat)</a:t>
                      </a:r>
                      <a:endParaRPr lang="el-GR" sz="2800" dirty="0">
                        <a:solidFill>
                          <a:schemeClr val="tx2">
                            <a:lumMod val="95000"/>
                            <a:lumOff val="5000"/>
                          </a:schemeClr>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393533073"/>
                  </a:ext>
                </a:extLst>
              </a:tr>
            </a:tbl>
          </a:graphicData>
        </a:graphic>
      </p:graphicFrame>
    </p:spTree>
    <p:extLst>
      <p:ext uri="{BB962C8B-B14F-4D97-AF65-F5344CB8AC3E}">
        <p14:creationId xmlns:p14="http://schemas.microsoft.com/office/powerpoint/2010/main" xmlns="" val="220749215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theme/theme1.xml><?xml version="1.0" encoding="utf-8"?>
<a:theme xmlns:a="http://schemas.openxmlformats.org/drawingml/2006/main" name="Ακαδημαϊκή βιβλιογραφία 16x9">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xmlns="" name="Office_9411646_TF03431380_TF03431380" id="{856076FB-12A4-41CA-A0E0-E0A93572E056}" vid="{AE29B9E4-3226-42B4-A682-6BC5B733C8E4}"/>
    </a:ext>
  </a:extLst>
</a:theme>
</file>

<file path=ppt/theme/theme2.xml><?xml version="1.0" encoding="utf-8"?>
<a:theme xmlns:a="http://schemas.openxmlformats.org/drawingml/2006/main" name="Θέμα του Office">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Θέμα του Office">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APDescription xmlns="4873beb7-5857-4685-be1f-d57550cc96cc" xsi:nil="true"/>
    <AssetExpire xmlns="4873beb7-5857-4685-be1f-d57550cc96cc">2029-01-01T08:00:00+00:00</AssetExpire>
    <CampaignTagsTaxHTField0 xmlns="4873beb7-5857-4685-be1f-d57550cc96cc">
      <Terms xmlns="http://schemas.microsoft.com/office/infopath/2007/PartnerControls"/>
    </CampaignTagsTaxHTField0>
    <IntlLangReviewDate xmlns="4873beb7-5857-4685-be1f-d57550cc96cc" xsi:nil="true"/>
    <TPFriendlyName xmlns="4873beb7-5857-4685-be1f-d57550cc96cc" xsi:nil="true"/>
    <IntlLangReview xmlns="4873beb7-5857-4685-be1f-d57550cc96cc">false</IntlLangReview>
    <LocLastLocAttemptVersionLookup xmlns="4873beb7-5857-4685-be1f-d57550cc96cc">855024</LocLastLocAttemptVersionLookup>
    <PolicheckWords xmlns="4873beb7-5857-4685-be1f-d57550cc96cc" xsi:nil="true"/>
    <SubmitterId xmlns="4873beb7-5857-4685-be1f-d57550cc96cc" xsi:nil="true"/>
    <AcquiredFrom xmlns="4873beb7-5857-4685-be1f-d57550cc96cc">Internal MS</AcquiredFrom>
    <EditorialStatus xmlns="4873beb7-5857-4685-be1f-d57550cc96cc">Complete</EditorialStatus>
    <Markets xmlns="4873beb7-5857-4685-be1f-d57550cc96cc"/>
    <OriginAsset xmlns="4873beb7-5857-4685-be1f-d57550cc96cc" xsi:nil="true"/>
    <AssetStart xmlns="4873beb7-5857-4685-be1f-d57550cc96cc">2012-08-31T08:50:00+00:00</AssetStart>
    <FriendlyTitle xmlns="4873beb7-5857-4685-be1f-d57550cc96cc" xsi:nil="true"/>
    <MarketSpecific xmlns="4873beb7-5857-4685-be1f-d57550cc96cc">false</MarketSpecific>
    <TPNamespace xmlns="4873beb7-5857-4685-be1f-d57550cc96cc" xsi:nil="true"/>
    <PublishStatusLookup xmlns="4873beb7-5857-4685-be1f-d57550cc96cc">
      <Value>1616423</Value>
    </PublishStatusLookup>
    <APAuthor xmlns="4873beb7-5857-4685-be1f-d57550cc96cc">
      <UserInfo>
        <DisplayName>REDMOND\kristaa</DisplayName>
        <AccountId>136</AccountId>
        <AccountType/>
      </UserInfo>
    </APAuthor>
    <TPCommandLine xmlns="4873beb7-5857-4685-be1f-d57550cc96cc" xsi:nil="true"/>
    <IntlLangReviewer xmlns="4873beb7-5857-4685-be1f-d57550cc96cc" xsi:nil="true"/>
    <OpenTemplate xmlns="4873beb7-5857-4685-be1f-d57550cc96cc">true</OpenTemplate>
    <CSXSubmissionDate xmlns="4873beb7-5857-4685-be1f-d57550cc96cc" xsi:nil="true"/>
    <TaxCatchAll xmlns="4873beb7-5857-4685-be1f-d57550cc96cc"/>
    <Manager xmlns="4873beb7-5857-4685-be1f-d57550cc96cc" xsi:nil="true"/>
    <NumericId xmlns="4873beb7-5857-4685-be1f-d57550cc96cc" xsi:nil="true"/>
    <ParentAssetId xmlns="4873beb7-5857-4685-be1f-d57550cc96cc" xsi:nil="true"/>
    <OriginalSourceMarket xmlns="4873beb7-5857-4685-be1f-d57550cc96cc" xsi:nil="true"/>
    <ApprovalStatus xmlns="4873beb7-5857-4685-be1f-d57550cc96cc">InProgress</ApprovalStatus>
    <TPComponent xmlns="4873beb7-5857-4685-be1f-d57550cc96cc" xsi:nil="true"/>
    <EditorialTags xmlns="4873beb7-5857-4685-be1f-d57550cc96cc" xsi:nil="true"/>
    <TPExecutable xmlns="4873beb7-5857-4685-be1f-d57550cc96cc" xsi:nil="true"/>
    <TPLaunchHelpLink xmlns="4873beb7-5857-4685-be1f-d57550cc96cc" xsi:nil="true"/>
    <LocComments xmlns="4873beb7-5857-4685-be1f-d57550cc96cc" xsi:nil="true"/>
    <LocRecommendedHandoff xmlns="4873beb7-5857-4685-be1f-d57550cc96cc" xsi:nil="true"/>
    <SourceTitle xmlns="4873beb7-5857-4685-be1f-d57550cc96cc" xsi:nil="true"/>
    <CSXUpdate xmlns="4873beb7-5857-4685-be1f-d57550cc96cc">false</CSXUpdate>
    <IntlLocPriority xmlns="4873beb7-5857-4685-be1f-d57550cc96cc" xsi:nil="true"/>
    <UAProjectedTotalWords xmlns="4873beb7-5857-4685-be1f-d57550cc96cc" xsi:nil="true"/>
    <AssetType xmlns="4873beb7-5857-4685-be1f-d57550cc96cc">TP</AssetType>
    <MachineTranslated xmlns="4873beb7-5857-4685-be1f-d57550cc96cc">false</MachineTranslated>
    <OutputCachingOn xmlns="4873beb7-5857-4685-be1f-d57550cc96cc">false</OutputCachingOn>
    <TemplateStatus xmlns="4873beb7-5857-4685-be1f-d57550cc96cc">Complete</TemplateStatus>
    <IsSearchable xmlns="4873beb7-5857-4685-be1f-d57550cc96cc">true</IsSearchable>
    <ContentItem xmlns="4873beb7-5857-4685-be1f-d57550cc96cc" xsi:nil="true"/>
    <HandoffToMSDN xmlns="4873beb7-5857-4685-be1f-d57550cc96cc" xsi:nil="true"/>
    <ShowIn xmlns="4873beb7-5857-4685-be1f-d57550cc96cc">Show everywhere</ShowIn>
    <ThumbnailAssetId xmlns="4873beb7-5857-4685-be1f-d57550cc96cc" xsi:nil="true"/>
    <UALocComments xmlns="4873beb7-5857-4685-be1f-d57550cc96cc" xsi:nil="true"/>
    <UALocRecommendation xmlns="4873beb7-5857-4685-be1f-d57550cc96cc">Localize</UALocRecommendation>
    <LastModifiedDateTime xmlns="4873beb7-5857-4685-be1f-d57550cc96cc" xsi:nil="true"/>
    <LegacyData xmlns="4873beb7-5857-4685-be1f-d57550cc96cc" xsi:nil="true"/>
    <LocManualTestRequired xmlns="4873beb7-5857-4685-be1f-d57550cc96cc">false</LocManualTestRequired>
    <LocMarketGroupTiers2 xmlns="4873beb7-5857-4685-be1f-d57550cc96cc" xsi:nil="true"/>
    <ClipArtFilename xmlns="4873beb7-5857-4685-be1f-d57550cc96cc" xsi:nil="true"/>
    <TPApplication xmlns="4873beb7-5857-4685-be1f-d57550cc96cc" xsi:nil="true"/>
    <CSXHash xmlns="4873beb7-5857-4685-be1f-d57550cc96cc" xsi:nil="true"/>
    <DirectSourceMarket xmlns="4873beb7-5857-4685-be1f-d57550cc96cc" xsi:nil="true"/>
    <PrimaryImageGen xmlns="4873beb7-5857-4685-be1f-d57550cc96cc">true</PrimaryImageGen>
    <PlannedPubDate xmlns="4873beb7-5857-4685-be1f-d57550cc96cc" xsi:nil="true"/>
    <CSXSubmissionMarket xmlns="4873beb7-5857-4685-be1f-d57550cc96cc" xsi:nil="true"/>
    <Downloads xmlns="4873beb7-5857-4685-be1f-d57550cc96cc">0</Downloads>
    <ArtSampleDocs xmlns="4873beb7-5857-4685-be1f-d57550cc96cc" xsi:nil="true"/>
    <TrustLevel xmlns="4873beb7-5857-4685-be1f-d57550cc96cc">1 Microsoft Managed Content</TrustLevel>
    <BlockPublish xmlns="4873beb7-5857-4685-be1f-d57550cc96cc">false</BlockPublish>
    <TPLaunchHelpLinkType xmlns="4873beb7-5857-4685-be1f-d57550cc96cc">Template</TPLaunchHelpLinkType>
    <LocalizationTagsTaxHTField0 xmlns="4873beb7-5857-4685-be1f-d57550cc96cc">
      <Terms xmlns="http://schemas.microsoft.com/office/infopath/2007/PartnerControls"/>
    </LocalizationTagsTaxHTField0>
    <BusinessGroup xmlns="4873beb7-5857-4685-be1f-d57550cc96cc" xsi:nil="true"/>
    <Providers xmlns="4873beb7-5857-4685-be1f-d57550cc96cc" xsi:nil="true"/>
    <TemplateTemplateType xmlns="4873beb7-5857-4685-be1f-d57550cc96cc">PowerPoint Presentation Template</TemplateTemplateType>
    <TimesCloned xmlns="4873beb7-5857-4685-be1f-d57550cc96cc" xsi:nil="true"/>
    <TPAppVersion xmlns="4873beb7-5857-4685-be1f-d57550cc96cc" xsi:nil="true"/>
    <VoteCount xmlns="4873beb7-5857-4685-be1f-d57550cc96cc" xsi:nil="true"/>
    <AverageRating xmlns="4873beb7-5857-4685-be1f-d57550cc96cc" xsi:nil="true"/>
    <FeatureTagsTaxHTField0 xmlns="4873beb7-5857-4685-be1f-d57550cc96cc">
      <Terms xmlns="http://schemas.microsoft.com/office/infopath/2007/PartnerControls"/>
    </FeatureTagsTaxHTField0>
    <Provider xmlns="4873beb7-5857-4685-be1f-d57550cc96cc" xsi:nil="true"/>
    <UACurrentWords xmlns="4873beb7-5857-4685-be1f-d57550cc96cc" xsi:nil="true"/>
    <AssetId xmlns="4873beb7-5857-4685-be1f-d57550cc96cc">TP103431361</AssetId>
    <TPClientViewer xmlns="4873beb7-5857-4685-be1f-d57550cc96cc" xsi:nil="true"/>
    <DSATActionTaken xmlns="4873beb7-5857-4685-be1f-d57550cc96cc" xsi:nil="true"/>
    <APEditor xmlns="4873beb7-5857-4685-be1f-d57550cc96cc">
      <UserInfo>
        <DisplayName/>
        <AccountId xsi:nil="true"/>
        <AccountType/>
      </UserInfo>
    </APEditor>
    <TPInstallLocation xmlns="4873beb7-5857-4685-be1f-d57550cc96cc" xsi:nil="true"/>
    <OOCacheId xmlns="4873beb7-5857-4685-be1f-d57550cc96cc" xsi:nil="true"/>
    <IsDeleted xmlns="4873beb7-5857-4685-be1f-d57550cc96cc">false</IsDeleted>
    <PublishTargets xmlns="4873beb7-5857-4685-be1f-d57550cc96cc">OfficeOnlineVNext</PublishTargets>
    <ApprovalLog xmlns="4873beb7-5857-4685-be1f-d57550cc96cc" xsi:nil="true"/>
    <BugNumber xmlns="4873beb7-5857-4685-be1f-d57550cc96cc" xsi:nil="true"/>
    <CrawlForDependencies xmlns="4873beb7-5857-4685-be1f-d57550cc96cc">false</CrawlForDependencies>
    <InternalTagsTaxHTField0 xmlns="4873beb7-5857-4685-be1f-d57550cc96cc">
      <Terms xmlns="http://schemas.microsoft.com/office/infopath/2007/PartnerControls"/>
    </InternalTagsTaxHTField0>
    <LastHandOff xmlns="4873beb7-5857-4685-be1f-d57550cc96cc" xsi:nil="true"/>
    <Milestone xmlns="4873beb7-5857-4685-be1f-d57550cc96cc" xsi:nil="true"/>
    <OriginalRelease xmlns="4873beb7-5857-4685-be1f-d57550cc96cc">15</OriginalRelease>
    <RecommendationsModifier xmlns="4873beb7-5857-4685-be1f-d57550cc96cc" xsi:nil="true"/>
    <ScenarioTagsTaxHTField0 xmlns="4873beb7-5857-4685-be1f-d57550cc96cc">
      <Terms xmlns="http://schemas.microsoft.com/office/infopath/2007/PartnerControls"/>
    </ScenarioTagsTaxHTField0>
    <UANotes xmlns="4873beb7-5857-4685-be1f-d57550cc96cc" xsi:nil="true"/>
  </documentManagement>
</p:properties>
</file>

<file path=customXml/item3.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61E720F-F05D-4536-9C34-0CFCED65D3B7}">
  <ds:schemaRefs>
    <ds:schemaRef ds:uri="http://schemas.microsoft.com/sharepoint/v3/contenttype/forms"/>
  </ds:schemaRefs>
</ds:datastoreItem>
</file>

<file path=customXml/itemProps2.xml><?xml version="1.0" encoding="utf-8"?>
<ds:datastoreItem xmlns:ds="http://schemas.openxmlformats.org/officeDocument/2006/customXml" ds:itemID="{8CDDBB83-77C1-4099-A0AA-289882E745E2}">
  <ds:schemaRefs>
    <ds:schemaRef ds:uri="http://schemas.microsoft.com/office/2006/metadata/properties"/>
    <ds:schemaRef ds:uri="http://www.w3.org/2000/xmlns/"/>
    <ds:schemaRef ds:uri="4873beb7-5857-4685-be1f-d57550cc96cc"/>
    <ds:schemaRef ds:uri="http://www.w3.org/2001/XMLSchema-instance"/>
    <ds:schemaRef ds:uri="http://schemas.microsoft.com/office/infopath/2007/PartnerControls"/>
  </ds:schemaRefs>
</ds:datastoreItem>
</file>

<file path=customXml/itemProps3.xml><?xml version="1.0" encoding="utf-8"?>
<ds:datastoreItem xmlns:ds="http://schemas.openxmlformats.org/officeDocument/2006/customXml" ds:itemID="{28C8B9CA-0273-4370-889A-FC05DA5C2FA5}">
  <ds:schemaRefs>
    <ds:schemaRef ds:uri="http://schemas.microsoft.com/office/2006/metadata/contentType"/>
    <ds:schemaRef ds:uri="http://schemas.microsoft.com/office/2006/metadata/properties/metaAttributes"/>
    <ds:schemaRef ds:uri="http://www.w3.org/2000/xmlns/"/>
    <ds:schemaRef ds:uri="http://www.w3.org/2001/XMLSchema"/>
    <ds:schemaRef ds:uri="4873beb7-5857-4685-be1f-d57550cc96cc"/>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TM10001105[[fn=Περικοπή]]</Template>
  <TotalTime>0</TotalTime>
  <Words>1857</Words>
  <Application>Microsoft Office PowerPoint</Application>
  <PresentationFormat>Custom</PresentationFormat>
  <Paragraphs>293</Paragraphs>
  <Slides>43</Slides>
  <Notes>42</Notes>
  <HiddenSlides>0</HiddenSlides>
  <MMClips>0</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Ακαδημαϊκή βιβλιογραφία 16x9</vt:lpstr>
      <vt:lpstr>DuELME: Dutch Electronic Lexicon of Multiword Expressions  Ολλανδικό Ηλεκτρονικό Λεξικό Πολυλεκτικών Εκφράσεων (επικεφαλής του έργου η Nicole Gregoire) </vt:lpstr>
      <vt:lpstr>Πολυλεκτικές Εκφράσεις (ΠΛΕ)</vt:lpstr>
      <vt:lpstr> Το λεξικό DuELME</vt:lpstr>
      <vt:lpstr>ΠΛΕΟΝΕΚΤΗΜΑΤΑ ΤΟΥ DuELME</vt:lpstr>
      <vt:lpstr>Προσέγγιση/ Μεθοδολογία Μέθοδος Κλάσεων Ισοδυναμίας (ECM, Odijk 2004)</vt:lpstr>
      <vt:lpstr>ΤΟ «ΠΡΟΒΛΗΜΑ»</vt:lpstr>
      <vt:lpstr>ΤΟ «ΠΡΟΒΛΗΜΑ»</vt:lpstr>
      <vt:lpstr>ΤΟ «ΠΡΟΒΛΗΜΑ»</vt:lpstr>
      <vt:lpstr>Παραδείγματα ΠΛΕ που σχηματίζουν μία Κλάση Ισοδυναμίας:</vt:lpstr>
      <vt:lpstr>ΤΟ «ΠΡΟΒΛΗΜΑ»</vt:lpstr>
      <vt:lpstr>Η ΛΥΣΗ ΤΟΥ ΠΡΟΒΛΗΜΑΤΟΣ</vt:lpstr>
      <vt:lpstr>Η ΛΥΣΗ ΤΟΥ ΠΡΟΒΛΗΜΑΤΟΣ</vt:lpstr>
      <vt:lpstr>Η ΛΥΣΗ ΤΟΥ ΠΡΟΒΛΗΜΑΤΟΣ</vt:lpstr>
      <vt:lpstr>Η ΛΥΣΗ ΤΟΥ ΠΡΟΒΛΗΜΑΤΟΣ</vt:lpstr>
      <vt:lpstr>Η ΛΥΣΗ ΤΟΥ ΠΡΟΒΛΗΜΑΤΟΣ</vt:lpstr>
      <vt:lpstr>Κατάλογος Στοιχείων (Component List)</vt:lpstr>
      <vt:lpstr>Κατάλογος Στοιχείων (Component List)</vt:lpstr>
      <vt:lpstr>Κατάλογος Στοιχείων (Component List)</vt:lpstr>
      <vt:lpstr>Κατάλογος Στοιχείων (Component List)</vt:lpstr>
      <vt:lpstr>Κατάλογος Στοιχείων (Component List)</vt:lpstr>
      <vt:lpstr>ΔΕΔΟΜΕΝΑ</vt:lpstr>
      <vt:lpstr>ΕΞΑΓΩΓΗ</vt:lpstr>
      <vt:lpstr>ΔΕΔΟΜΕΝΑ</vt:lpstr>
      <vt:lpstr>ΕΞΑΓΩΓΗ</vt:lpstr>
      <vt:lpstr>ΕΞΑΓΩΓΗ</vt:lpstr>
      <vt:lpstr>ΕΞΑΓΩΓΗ</vt:lpstr>
      <vt:lpstr>ΕΞΑΓΩΓΗ</vt:lpstr>
      <vt:lpstr>ΙΔΙΟΤΗΤΕΣ ΤΩΝ ΠΛΕ ΠΟΥ ΧΡΗΣΙΜΟΠΟΙΟΥΝΤΑΙ ΩΣ ΚΡΙΤΗΡΙΑ ΓΙΑ ΤΗΝ ΑΝΑΓΝΩΡΙΣΗ ΤΟΥΣ</vt:lpstr>
      <vt:lpstr>ΙΔΙΟΤΗΤΕΣ ΤΩΝ ΠΛΕ ΠΟΥ ΧΡΗΣΙΜΟΠΟΙΟΥΝΤΑΙ ΩΣ ΚΡΙΤΗΡΙΑ ΓΙΑ ΤΗΝ ΑΝΑΓΝΩΡΙΣΗ ΤΟΥΣ</vt:lpstr>
      <vt:lpstr>ΙΔΙΟΤΗΤΕΣ ΤΩΝ ΠΛΕ ΠΟΥ ΧΡΗΣΙΜΟΠΟΙΟΥΝΤΑΙ ΩΣ ΚΡΙΤΗΡΙΑ ΓΙΑ ΤΗΝ ΑΝΑΓΝΩΡΙΣΗ ΤΟΥΣ</vt:lpstr>
      <vt:lpstr>ΙΔΙΟΤΗΤΕΣ ΤΩΝ ΠΛΕ ΠΟΥ ΧΡΗΣΙΜΟΠΟΙΟΥΝΤΑΙ ΩΣ ΚΡΙΤΗΡΙΑ ΓΙΑ ΤΗΝ ΑΝΑΓΝΩΡΙΣΗ ΤΟΥΣ</vt:lpstr>
      <vt:lpstr>ΙΔΙΟΤΗΤΕΣ ΤΩΝ ΠΛΕ ΠΟΥ ΧΡΗΣΙΜΟΠΟΙΟΥΝΤΑΙ ΩΣ ΚΡΙΤΗΡΙΑ ΓΙΑ ΤΗΝ ΑΝΑΓΝΩΡΙΣΗ ΤΟΥΣ</vt:lpstr>
      <vt:lpstr>ΙΔΙΟΤΗΤΕΣ ΤΩΝ ΠΛΕ ΠΟΥ ΧΡΗΣΙΜΟΠΟΙΟΥΝΤΑΙ ΩΣ ΚΡΙΤΗΡΙΑ ΓΙΑ ΤΗΝ ΑΝΑΓΝΩΡΙΣΗ ΤΟΥΣ</vt:lpstr>
      <vt:lpstr>ΙΔΙΟΤΗΤΕΣ ΤΩΝ ΠΛΕ ΠΟΥ ΧΡΗΣΙΜΟΠΟΙΟΥΝΤΑΙ ΩΣ ΚΡΙΤΗΡΙΑ ΓΙΑ ΤΗΝ ΑΝΑΓΝΩΡΙΣΗ ΤΟΥΣ</vt:lpstr>
      <vt:lpstr>ΑΝΑΠΑΡΑΣΤΑΣΗ</vt:lpstr>
      <vt:lpstr>ΑΝΑΠΑΡΑΣΤΑΣΗ</vt:lpstr>
      <vt:lpstr>ΙΔΙΟΤΗΤΕΣ ΤΩΝ ΠΛΕ ΠΟΥ ΧΡΗΣΙΜΟΠΟΙΟΥΝΤΑΙ ΩΣ ΚΡΙΤΗΡΙΑ ΓΙΑ ΤΗΝ ΑΝΑΓΝΩΡΙΣΗ ΤΟΥΣ</vt:lpstr>
      <vt:lpstr>ΑΞΙΟΛΟΓΗΣΗ</vt:lpstr>
      <vt:lpstr>ΔΙΑΔΙΚΑΣΙΑ </vt:lpstr>
      <vt:lpstr>ΔΙΑΔΙΚΑΣΙΑ </vt:lpstr>
      <vt:lpstr>ΔΙΑΔΙΚΑΣΙΑ </vt:lpstr>
      <vt:lpstr>ΕΝ ΟΛΙΓΟΙΣ</vt:lpstr>
      <vt:lpstr>Slide 43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DuELME: Dutch Electronic Lexicon of Multiword Expressions  Ολλανδικό Ηλεκτρονικό Λεξικό Πολυλεκτικών Εκφράσεων (επικεφαλής του έργου η Nicole Gregoire)</dc:title>
  <dc:creator/>
  <cp:lastModifiedBy/>
  <cp:revision>2</cp:revision>
  <dcterms:created xsi:type="dcterms:W3CDTF">2018-11-12T19:12:34Z</dcterms:created>
  <dcterms:modified xsi:type="dcterms:W3CDTF">2018-11-19T19:42:26Z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0x0101006EDDDB5EE6D98C44930B742096920B300400F5B6D36B3EF94B4E9A635CDF2A18F5B8</vt:lpwstr>
  </property>
  <property fmtid="{D5CDD505-2E9C-101B-9397-08002B2CF9AE}" pid="3" name="InternalTags">
    <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