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9" r:id="rId2"/>
    <p:sldId id="315" r:id="rId3"/>
    <p:sldId id="283" r:id="rId4"/>
    <p:sldId id="314" r:id="rId5"/>
    <p:sldId id="320" r:id="rId6"/>
    <p:sldId id="321" r:id="rId7"/>
    <p:sldId id="323" r:id="rId8"/>
    <p:sldId id="324" r:id="rId9"/>
    <p:sldId id="325" r:id="rId10"/>
    <p:sldId id="339" r:id="rId11"/>
    <p:sldId id="340" r:id="rId12"/>
    <p:sldId id="341" r:id="rId13"/>
    <p:sldId id="342" r:id="rId14"/>
    <p:sldId id="343" r:id="rId15"/>
    <p:sldId id="344" r:id="rId16"/>
    <p:sldId id="326" r:id="rId17"/>
    <p:sldId id="318" r:id="rId18"/>
    <p:sldId id="319" r:id="rId19"/>
    <p:sldId id="317" r:id="rId20"/>
    <p:sldId id="328" r:id="rId21"/>
    <p:sldId id="327" r:id="rId22"/>
    <p:sldId id="329" r:id="rId23"/>
    <p:sldId id="330" r:id="rId24"/>
    <p:sldId id="332" r:id="rId25"/>
    <p:sldId id="331" r:id="rId26"/>
    <p:sldId id="334" r:id="rId27"/>
    <p:sldId id="335" r:id="rId28"/>
    <p:sldId id="33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CAE28-30A1-48E7-B191-49651DB85113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CD944F74-E823-4551-BEA4-B2051129EEF8}">
      <dgm:prSet phldrT="[Text]" custT="1"/>
      <dgm:spPr/>
      <dgm:t>
        <a:bodyPr/>
        <a:lstStyle/>
        <a:p>
          <a:r>
            <a:rPr lang="el-GR" sz="1200" dirty="0" smtClean="0"/>
            <a:t>Αναγνώριση του ερευνητικού προβλήματος</a:t>
          </a:r>
          <a:endParaRPr lang="en-GB" sz="1200" dirty="0"/>
        </a:p>
      </dgm:t>
    </dgm:pt>
    <dgm:pt modelId="{C94B0320-BA5C-42DC-BB14-D235556AAA97}" type="parTrans" cxnId="{DA624387-5B7C-44AE-9DF1-7B914EE73308}">
      <dgm:prSet/>
      <dgm:spPr/>
      <dgm:t>
        <a:bodyPr/>
        <a:lstStyle/>
        <a:p>
          <a:endParaRPr lang="en-GB"/>
        </a:p>
      </dgm:t>
    </dgm:pt>
    <dgm:pt modelId="{DD09B770-4559-4EB8-A357-C4D3B0886361}" type="sibTrans" cxnId="{DA624387-5B7C-44AE-9DF1-7B914EE73308}">
      <dgm:prSet/>
      <dgm:spPr/>
      <dgm:t>
        <a:bodyPr/>
        <a:lstStyle/>
        <a:p>
          <a:endParaRPr lang="en-GB"/>
        </a:p>
      </dgm:t>
    </dgm:pt>
    <dgm:pt modelId="{138B9CE8-3B22-4938-A7EA-95F42ABE2678}">
      <dgm:prSet phldrT="[Text]" custT="1"/>
      <dgm:spPr/>
      <dgm:t>
        <a:bodyPr/>
        <a:lstStyle/>
        <a:p>
          <a:r>
            <a:rPr lang="el-GR" sz="1200" dirty="0" smtClean="0"/>
            <a:t>Ανασκόπηση της βιβλιογραφίας</a:t>
          </a:r>
          <a:endParaRPr lang="en-GB" sz="1200" dirty="0"/>
        </a:p>
      </dgm:t>
    </dgm:pt>
    <dgm:pt modelId="{32CAB06A-82F6-42E7-BFC8-D61F8C88E318}" type="parTrans" cxnId="{5931FD15-9BE6-4B24-95E3-7B3DA23AAC29}">
      <dgm:prSet/>
      <dgm:spPr/>
      <dgm:t>
        <a:bodyPr/>
        <a:lstStyle/>
        <a:p>
          <a:endParaRPr lang="en-GB"/>
        </a:p>
      </dgm:t>
    </dgm:pt>
    <dgm:pt modelId="{6D55F719-053A-4AF7-9535-03271A8E9CD6}" type="sibTrans" cxnId="{5931FD15-9BE6-4B24-95E3-7B3DA23AAC29}">
      <dgm:prSet/>
      <dgm:spPr/>
      <dgm:t>
        <a:bodyPr/>
        <a:lstStyle/>
        <a:p>
          <a:endParaRPr lang="en-GB"/>
        </a:p>
      </dgm:t>
    </dgm:pt>
    <dgm:pt modelId="{9E6CA0F1-590B-480F-8C6D-A23BC10FA1E8}">
      <dgm:prSet phldrT="[Text]" custT="1"/>
      <dgm:spPr/>
      <dgm:t>
        <a:bodyPr/>
        <a:lstStyle/>
        <a:p>
          <a:r>
            <a:rPr lang="el-GR" sz="1300" dirty="0" smtClean="0"/>
            <a:t>Προσδιορισμός του σκοπού έρευνας</a:t>
          </a:r>
          <a:endParaRPr lang="en-GB" sz="1300" dirty="0"/>
        </a:p>
      </dgm:t>
    </dgm:pt>
    <dgm:pt modelId="{2039C849-076F-4896-A637-DD3970B31B64}" type="parTrans" cxnId="{A9899D1D-4A82-4A63-ABAA-A9F25A009349}">
      <dgm:prSet/>
      <dgm:spPr/>
      <dgm:t>
        <a:bodyPr/>
        <a:lstStyle/>
        <a:p>
          <a:endParaRPr lang="en-GB"/>
        </a:p>
      </dgm:t>
    </dgm:pt>
    <dgm:pt modelId="{5D83708A-7592-49C8-B6AA-39A6DD35011C}" type="sibTrans" cxnId="{A9899D1D-4A82-4A63-ABAA-A9F25A009349}">
      <dgm:prSet/>
      <dgm:spPr/>
      <dgm:t>
        <a:bodyPr/>
        <a:lstStyle/>
        <a:p>
          <a:endParaRPr lang="en-GB"/>
        </a:p>
      </dgm:t>
    </dgm:pt>
    <dgm:pt modelId="{E3E8AEEA-5DF9-4573-8387-EE760727B3E8}">
      <dgm:prSet custT="1"/>
      <dgm:spPr/>
      <dgm:t>
        <a:bodyPr/>
        <a:lstStyle/>
        <a:p>
          <a:r>
            <a:rPr lang="el-GR" sz="1300" dirty="0" smtClean="0"/>
            <a:t>Συγκέντρωση των δεδομένων</a:t>
          </a:r>
          <a:endParaRPr lang="en-GB" sz="1300" dirty="0"/>
        </a:p>
      </dgm:t>
    </dgm:pt>
    <dgm:pt modelId="{D8B8F974-3DEA-46B0-96A9-D4D4B3E65495}" type="parTrans" cxnId="{69CEAC5D-93FB-460C-8D51-81BB9D65DD3D}">
      <dgm:prSet/>
      <dgm:spPr/>
      <dgm:t>
        <a:bodyPr/>
        <a:lstStyle/>
        <a:p>
          <a:endParaRPr lang="en-GB"/>
        </a:p>
      </dgm:t>
    </dgm:pt>
    <dgm:pt modelId="{E20DDBAA-F123-45B4-9237-BEE8A661F183}" type="sibTrans" cxnId="{69CEAC5D-93FB-460C-8D51-81BB9D65DD3D}">
      <dgm:prSet/>
      <dgm:spPr/>
      <dgm:t>
        <a:bodyPr/>
        <a:lstStyle/>
        <a:p>
          <a:endParaRPr lang="en-GB"/>
        </a:p>
      </dgm:t>
    </dgm:pt>
    <dgm:pt modelId="{E61FD7F0-C638-4406-B46E-A54DBE9D74C4}">
      <dgm:prSet/>
      <dgm:spPr/>
      <dgm:t>
        <a:bodyPr/>
        <a:lstStyle/>
        <a:p>
          <a:r>
            <a:rPr lang="el-GR" dirty="0" smtClean="0"/>
            <a:t>Ανάλυση και ερμηνεία των δεδομένων</a:t>
          </a:r>
          <a:endParaRPr lang="en-GB" dirty="0"/>
        </a:p>
      </dgm:t>
    </dgm:pt>
    <dgm:pt modelId="{77BF1478-DE41-4470-B965-0C6F61AC3AA1}" type="parTrans" cxnId="{428290A7-4487-4F51-A9B4-5EFC63FA2093}">
      <dgm:prSet/>
      <dgm:spPr/>
      <dgm:t>
        <a:bodyPr/>
        <a:lstStyle/>
        <a:p>
          <a:endParaRPr lang="en-GB"/>
        </a:p>
      </dgm:t>
    </dgm:pt>
    <dgm:pt modelId="{08B07F2F-C427-403D-B4D0-D667E53603E2}" type="sibTrans" cxnId="{428290A7-4487-4F51-A9B4-5EFC63FA2093}">
      <dgm:prSet/>
      <dgm:spPr/>
      <dgm:t>
        <a:bodyPr/>
        <a:lstStyle/>
        <a:p>
          <a:endParaRPr lang="en-GB"/>
        </a:p>
      </dgm:t>
    </dgm:pt>
    <dgm:pt modelId="{FE7DA920-9EC5-4F05-92C3-48E854F2B48E}">
      <dgm:prSet/>
      <dgm:spPr/>
      <dgm:t>
        <a:bodyPr/>
        <a:lstStyle/>
        <a:p>
          <a:r>
            <a:rPr lang="el-GR" dirty="0" smtClean="0"/>
            <a:t>Αναφορά και αξιολόγηση της έρευνας</a:t>
          </a:r>
          <a:endParaRPr lang="en-GB" dirty="0"/>
        </a:p>
      </dgm:t>
    </dgm:pt>
    <dgm:pt modelId="{756B3BF5-1D58-4E9D-8421-7EE1BB41E643}" type="parTrans" cxnId="{816E5CA6-E34E-4ACD-B4F5-45423F8BBF54}">
      <dgm:prSet/>
      <dgm:spPr/>
      <dgm:t>
        <a:bodyPr/>
        <a:lstStyle/>
        <a:p>
          <a:endParaRPr lang="en-GB"/>
        </a:p>
      </dgm:t>
    </dgm:pt>
    <dgm:pt modelId="{9B774781-8D40-4BBC-BA4D-9EF72ED669F0}" type="sibTrans" cxnId="{816E5CA6-E34E-4ACD-B4F5-45423F8BBF54}">
      <dgm:prSet/>
      <dgm:spPr/>
      <dgm:t>
        <a:bodyPr/>
        <a:lstStyle/>
        <a:p>
          <a:endParaRPr lang="en-GB"/>
        </a:p>
      </dgm:t>
    </dgm:pt>
    <dgm:pt modelId="{380EBC9B-ED5E-4AFC-9F3E-7EF2E092BD1D}" type="pres">
      <dgm:prSet presAssocID="{C6ACAE28-30A1-48E7-B191-49651DB85113}" presName="Name0" presStyleCnt="0">
        <dgm:presLayoutVars>
          <dgm:dir/>
          <dgm:resizeHandles val="exact"/>
        </dgm:presLayoutVars>
      </dgm:prSet>
      <dgm:spPr/>
    </dgm:pt>
    <dgm:pt modelId="{A35D2500-CEF2-4F80-A69D-F4639816F338}" type="pres">
      <dgm:prSet presAssocID="{CD944F74-E823-4551-BEA4-B2051129EEF8}" presName="node" presStyleLbl="node1" presStyleIdx="0" presStyleCnt="6" custScaleX="124517" custScaleY="90930" custLinFactY="100000" custLinFactNeighborX="20024" custLinFactNeighborY="1364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1C8B04-C162-4AEF-B979-8A487F8D9919}" type="pres">
      <dgm:prSet presAssocID="{DD09B770-4559-4EB8-A357-C4D3B0886361}" presName="sibTrans" presStyleLbl="sibTrans2D1" presStyleIdx="0" presStyleCnt="5" custLinFactNeighborX="19488" custLinFactNeighborY="-573"/>
      <dgm:spPr/>
      <dgm:t>
        <a:bodyPr/>
        <a:lstStyle/>
        <a:p>
          <a:endParaRPr lang="en-GB"/>
        </a:p>
      </dgm:t>
    </dgm:pt>
    <dgm:pt modelId="{1539E3E1-981D-431D-AFA0-2C93101EA5FB}" type="pres">
      <dgm:prSet presAssocID="{DD09B770-4559-4EB8-A357-C4D3B0886361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9F8083F0-1460-416A-83A2-A63AF7FD9765}" type="pres">
      <dgm:prSet presAssocID="{138B9CE8-3B22-4938-A7EA-95F42ABE2678}" presName="node" presStyleLbl="node1" presStyleIdx="1" presStyleCnt="6" custScaleX="135214" custScaleY="89020" custLinFactY="37080" custLinFactNeighborX="-36079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411A10-7AC1-47A7-8994-EB0FC658E2F1}" type="pres">
      <dgm:prSet presAssocID="{6D55F719-053A-4AF7-9535-03271A8E9CD6}" presName="sibTrans" presStyleLbl="sibTrans2D1" presStyleIdx="1" presStyleCnt="5" custLinFactNeighborX="-14477" custLinFactNeighborY="-752"/>
      <dgm:spPr/>
      <dgm:t>
        <a:bodyPr/>
        <a:lstStyle/>
        <a:p>
          <a:endParaRPr lang="en-GB"/>
        </a:p>
      </dgm:t>
    </dgm:pt>
    <dgm:pt modelId="{AB37554D-1FFE-40EE-B201-81475EA3770C}" type="pres">
      <dgm:prSet presAssocID="{6D55F719-053A-4AF7-9535-03271A8E9CD6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9FF31357-07F3-4257-849D-6035B77237DF}" type="pres">
      <dgm:prSet presAssocID="{9E6CA0F1-590B-480F-8C6D-A23BC10FA1E8}" presName="node" presStyleLbl="node1" presStyleIdx="2" presStyleCnt="6" custScaleX="159950" custScaleY="89020" custLinFactNeighborX="-74525" custLinFactNeighborY="365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E6477E-139A-4B8B-9DCF-E6213697707A}" type="pres">
      <dgm:prSet presAssocID="{5D83708A-7592-49C8-B6AA-39A6DD35011C}" presName="sibTrans" presStyleLbl="sibTrans2D1" presStyleIdx="2" presStyleCnt="5" custLinFactNeighborX="27073" custLinFactNeighborY="13634"/>
      <dgm:spPr/>
      <dgm:t>
        <a:bodyPr/>
        <a:lstStyle/>
        <a:p>
          <a:endParaRPr lang="en-GB"/>
        </a:p>
      </dgm:t>
    </dgm:pt>
    <dgm:pt modelId="{52E9A43C-90CC-4EA9-82BC-A7E88589F4E7}" type="pres">
      <dgm:prSet presAssocID="{5D83708A-7592-49C8-B6AA-39A6DD35011C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9A47A048-A3B9-4396-B6EC-78F6EB600DF6}" type="pres">
      <dgm:prSet presAssocID="{E3E8AEEA-5DF9-4573-8387-EE760727B3E8}" presName="node" presStyleLbl="node1" presStyleIdx="3" presStyleCnt="6" custScaleX="141940" custScaleY="97686" custLinFactX="-12165" custLinFactNeighborX="-100000" custLinFactNeighborY="-627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1B8E3C-6136-44F2-B05E-89E8C8E0B112}" type="pres">
      <dgm:prSet presAssocID="{E20DDBAA-F123-45B4-9237-BEE8A661F183}" presName="sibTrans" presStyleLbl="sibTrans2D1" presStyleIdx="3" presStyleCnt="5" custLinFactNeighborX="-25146" custLinFactNeighborY="1215"/>
      <dgm:spPr/>
      <dgm:t>
        <a:bodyPr/>
        <a:lstStyle/>
        <a:p>
          <a:endParaRPr lang="en-GB"/>
        </a:p>
      </dgm:t>
    </dgm:pt>
    <dgm:pt modelId="{62F7AF26-5F74-462C-894A-FB51F26F6C25}" type="pres">
      <dgm:prSet presAssocID="{E20DDBAA-F123-45B4-9237-BEE8A661F183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DD1FF057-9287-498D-AF6D-5BD7D55029E2}" type="pres">
      <dgm:prSet presAssocID="{E61FD7F0-C638-4406-B46E-A54DBE9D74C4}" presName="node" presStyleLbl="node1" presStyleIdx="4" presStyleCnt="6" custScaleX="136885" custScaleY="98003" custLinFactX="-38831" custLinFactY="-6624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B2202D-CB92-498A-8C41-57F9F98DA3EB}" type="pres">
      <dgm:prSet presAssocID="{08B07F2F-C427-403D-B4D0-D667E53603E2}" presName="sibTrans" presStyleLbl="sibTrans2D1" presStyleIdx="4" presStyleCnt="5" custAng="20928256" custLinFactNeighborX="-3460" custLinFactNeighborY="10457"/>
      <dgm:spPr/>
      <dgm:t>
        <a:bodyPr/>
        <a:lstStyle/>
        <a:p>
          <a:endParaRPr lang="en-GB"/>
        </a:p>
      </dgm:t>
    </dgm:pt>
    <dgm:pt modelId="{121E5683-58C6-4706-804A-57A22ABC8883}" type="pres">
      <dgm:prSet presAssocID="{08B07F2F-C427-403D-B4D0-D667E53603E2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FC737819-62BD-4D5E-87BC-12CE710271A1}" type="pres">
      <dgm:prSet presAssocID="{FE7DA920-9EC5-4F05-92C3-48E854F2B48E}" presName="node" presStyleLbl="node1" presStyleIdx="5" presStyleCnt="6" custScaleX="156977" custScaleY="91424" custLinFactX="-55103" custLinFactY="-100000" custLinFactNeighborX="-100000" custLinFactNeighborY="-1640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28290A7-4487-4F51-A9B4-5EFC63FA2093}" srcId="{C6ACAE28-30A1-48E7-B191-49651DB85113}" destId="{E61FD7F0-C638-4406-B46E-A54DBE9D74C4}" srcOrd="4" destOrd="0" parTransId="{77BF1478-DE41-4470-B965-0C6F61AC3AA1}" sibTransId="{08B07F2F-C427-403D-B4D0-D667E53603E2}"/>
    <dgm:cxn modelId="{1762AD60-C593-40A5-8310-863DECF29EB3}" type="presOf" srcId="{E61FD7F0-C638-4406-B46E-A54DBE9D74C4}" destId="{DD1FF057-9287-498D-AF6D-5BD7D55029E2}" srcOrd="0" destOrd="0" presId="urn:microsoft.com/office/officeart/2005/8/layout/process1"/>
    <dgm:cxn modelId="{E1ADAA23-5C14-4CAE-AEDD-BA4C2BC43D4F}" type="presOf" srcId="{08B07F2F-C427-403D-B4D0-D667E53603E2}" destId="{121E5683-58C6-4706-804A-57A22ABC8883}" srcOrd="1" destOrd="0" presId="urn:microsoft.com/office/officeart/2005/8/layout/process1"/>
    <dgm:cxn modelId="{2857B9B7-9BB9-415C-8023-469A51655315}" type="presOf" srcId="{FE7DA920-9EC5-4F05-92C3-48E854F2B48E}" destId="{FC737819-62BD-4D5E-87BC-12CE710271A1}" srcOrd="0" destOrd="0" presId="urn:microsoft.com/office/officeart/2005/8/layout/process1"/>
    <dgm:cxn modelId="{33497C77-20B8-417D-8D50-ED9C3D8A4E0C}" type="presOf" srcId="{DD09B770-4559-4EB8-A357-C4D3B0886361}" destId="{1539E3E1-981D-431D-AFA0-2C93101EA5FB}" srcOrd="1" destOrd="0" presId="urn:microsoft.com/office/officeart/2005/8/layout/process1"/>
    <dgm:cxn modelId="{57D8A358-9EF9-4B6D-8895-B41E1D55A58C}" type="presOf" srcId="{138B9CE8-3B22-4938-A7EA-95F42ABE2678}" destId="{9F8083F0-1460-416A-83A2-A63AF7FD9765}" srcOrd="0" destOrd="0" presId="urn:microsoft.com/office/officeart/2005/8/layout/process1"/>
    <dgm:cxn modelId="{48ED81F9-797A-452D-A6D8-0A6259583F37}" type="presOf" srcId="{6D55F719-053A-4AF7-9535-03271A8E9CD6}" destId="{F4411A10-7AC1-47A7-8994-EB0FC658E2F1}" srcOrd="0" destOrd="0" presId="urn:microsoft.com/office/officeart/2005/8/layout/process1"/>
    <dgm:cxn modelId="{1CA54542-7F79-42F8-8882-CAD9FE505C02}" type="presOf" srcId="{5D83708A-7592-49C8-B6AA-39A6DD35011C}" destId="{52E9A43C-90CC-4EA9-82BC-A7E88589F4E7}" srcOrd="1" destOrd="0" presId="urn:microsoft.com/office/officeart/2005/8/layout/process1"/>
    <dgm:cxn modelId="{8C53DE5C-B7FD-4F8D-8A42-4D49DDCCFF80}" type="presOf" srcId="{6D55F719-053A-4AF7-9535-03271A8E9CD6}" destId="{AB37554D-1FFE-40EE-B201-81475EA3770C}" srcOrd="1" destOrd="0" presId="urn:microsoft.com/office/officeart/2005/8/layout/process1"/>
    <dgm:cxn modelId="{12DF46E9-8FA6-4B5C-8FA2-68C1D52A6868}" type="presOf" srcId="{5D83708A-7592-49C8-B6AA-39A6DD35011C}" destId="{37E6477E-139A-4B8B-9DCF-E6213697707A}" srcOrd="0" destOrd="0" presId="urn:microsoft.com/office/officeart/2005/8/layout/process1"/>
    <dgm:cxn modelId="{DA624387-5B7C-44AE-9DF1-7B914EE73308}" srcId="{C6ACAE28-30A1-48E7-B191-49651DB85113}" destId="{CD944F74-E823-4551-BEA4-B2051129EEF8}" srcOrd="0" destOrd="0" parTransId="{C94B0320-BA5C-42DC-BB14-D235556AAA97}" sibTransId="{DD09B770-4559-4EB8-A357-C4D3B0886361}"/>
    <dgm:cxn modelId="{1019958A-846D-4715-AA8D-858C686137C1}" type="presOf" srcId="{E20DDBAA-F123-45B4-9237-BEE8A661F183}" destId="{4D1B8E3C-6136-44F2-B05E-89E8C8E0B112}" srcOrd="0" destOrd="0" presId="urn:microsoft.com/office/officeart/2005/8/layout/process1"/>
    <dgm:cxn modelId="{09E2094B-8794-42BF-BB70-43405FE2D3B9}" type="presOf" srcId="{E3E8AEEA-5DF9-4573-8387-EE760727B3E8}" destId="{9A47A048-A3B9-4396-B6EC-78F6EB600DF6}" srcOrd="0" destOrd="0" presId="urn:microsoft.com/office/officeart/2005/8/layout/process1"/>
    <dgm:cxn modelId="{A9899D1D-4A82-4A63-ABAA-A9F25A009349}" srcId="{C6ACAE28-30A1-48E7-B191-49651DB85113}" destId="{9E6CA0F1-590B-480F-8C6D-A23BC10FA1E8}" srcOrd="2" destOrd="0" parTransId="{2039C849-076F-4896-A637-DD3970B31B64}" sibTransId="{5D83708A-7592-49C8-B6AA-39A6DD35011C}"/>
    <dgm:cxn modelId="{5931FD15-9BE6-4B24-95E3-7B3DA23AAC29}" srcId="{C6ACAE28-30A1-48E7-B191-49651DB85113}" destId="{138B9CE8-3B22-4938-A7EA-95F42ABE2678}" srcOrd="1" destOrd="0" parTransId="{32CAB06A-82F6-42E7-BFC8-D61F8C88E318}" sibTransId="{6D55F719-053A-4AF7-9535-03271A8E9CD6}"/>
    <dgm:cxn modelId="{02082D94-C569-4C84-817C-8ED4055B2F2F}" type="presOf" srcId="{C6ACAE28-30A1-48E7-B191-49651DB85113}" destId="{380EBC9B-ED5E-4AFC-9F3E-7EF2E092BD1D}" srcOrd="0" destOrd="0" presId="urn:microsoft.com/office/officeart/2005/8/layout/process1"/>
    <dgm:cxn modelId="{11C12B7F-B723-43E9-BFA1-BBAEEA62597F}" type="presOf" srcId="{DD09B770-4559-4EB8-A357-C4D3B0886361}" destId="{031C8B04-C162-4AEF-B979-8A487F8D9919}" srcOrd="0" destOrd="0" presId="urn:microsoft.com/office/officeart/2005/8/layout/process1"/>
    <dgm:cxn modelId="{043063C8-8FC6-4703-90D2-07D38E567687}" type="presOf" srcId="{9E6CA0F1-590B-480F-8C6D-A23BC10FA1E8}" destId="{9FF31357-07F3-4257-849D-6035B77237DF}" srcOrd="0" destOrd="0" presId="urn:microsoft.com/office/officeart/2005/8/layout/process1"/>
    <dgm:cxn modelId="{69CEAC5D-93FB-460C-8D51-81BB9D65DD3D}" srcId="{C6ACAE28-30A1-48E7-B191-49651DB85113}" destId="{E3E8AEEA-5DF9-4573-8387-EE760727B3E8}" srcOrd="3" destOrd="0" parTransId="{D8B8F974-3DEA-46B0-96A9-D4D4B3E65495}" sibTransId="{E20DDBAA-F123-45B4-9237-BEE8A661F183}"/>
    <dgm:cxn modelId="{816E5CA6-E34E-4ACD-B4F5-45423F8BBF54}" srcId="{C6ACAE28-30A1-48E7-B191-49651DB85113}" destId="{FE7DA920-9EC5-4F05-92C3-48E854F2B48E}" srcOrd="5" destOrd="0" parTransId="{756B3BF5-1D58-4E9D-8421-7EE1BB41E643}" sibTransId="{9B774781-8D40-4BBC-BA4D-9EF72ED669F0}"/>
    <dgm:cxn modelId="{B5F933CA-2FEF-496A-9DDE-55E4E930BDD8}" type="presOf" srcId="{08B07F2F-C427-403D-B4D0-D667E53603E2}" destId="{1BB2202D-CB92-498A-8C41-57F9F98DA3EB}" srcOrd="0" destOrd="0" presId="urn:microsoft.com/office/officeart/2005/8/layout/process1"/>
    <dgm:cxn modelId="{2321E47D-A44D-497D-927E-9B5F9CA89C40}" type="presOf" srcId="{CD944F74-E823-4551-BEA4-B2051129EEF8}" destId="{A35D2500-CEF2-4F80-A69D-F4639816F338}" srcOrd="0" destOrd="0" presId="urn:microsoft.com/office/officeart/2005/8/layout/process1"/>
    <dgm:cxn modelId="{0201E523-ECB1-4AC2-B23D-33D4447D8079}" type="presOf" srcId="{E20DDBAA-F123-45B4-9237-BEE8A661F183}" destId="{62F7AF26-5F74-462C-894A-FB51F26F6C25}" srcOrd="1" destOrd="0" presId="urn:microsoft.com/office/officeart/2005/8/layout/process1"/>
    <dgm:cxn modelId="{D60D090C-44C8-4244-A30C-36628C60453C}" type="presParOf" srcId="{380EBC9B-ED5E-4AFC-9F3E-7EF2E092BD1D}" destId="{A35D2500-CEF2-4F80-A69D-F4639816F338}" srcOrd="0" destOrd="0" presId="urn:microsoft.com/office/officeart/2005/8/layout/process1"/>
    <dgm:cxn modelId="{460E1E75-239B-49A2-9A3C-CFA010576A95}" type="presParOf" srcId="{380EBC9B-ED5E-4AFC-9F3E-7EF2E092BD1D}" destId="{031C8B04-C162-4AEF-B979-8A487F8D9919}" srcOrd="1" destOrd="0" presId="urn:microsoft.com/office/officeart/2005/8/layout/process1"/>
    <dgm:cxn modelId="{9F1EB671-9BB5-4774-880C-765314CF425E}" type="presParOf" srcId="{031C8B04-C162-4AEF-B979-8A487F8D9919}" destId="{1539E3E1-981D-431D-AFA0-2C93101EA5FB}" srcOrd="0" destOrd="0" presId="urn:microsoft.com/office/officeart/2005/8/layout/process1"/>
    <dgm:cxn modelId="{7EF4708B-9B74-4B3B-89EF-F92FE2C875DC}" type="presParOf" srcId="{380EBC9B-ED5E-4AFC-9F3E-7EF2E092BD1D}" destId="{9F8083F0-1460-416A-83A2-A63AF7FD9765}" srcOrd="2" destOrd="0" presId="urn:microsoft.com/office/officeart/2005/8/layout/process1"/>
    <dgm:cxn modelId="{6E738A2A-EC86-4489-9288-988448FAD2B8}" type="presParOf" srcId="{380EBC9B-ED5E-4AFC-9F3E-7EF2E092BD1D}" destId="{F4411A10-7AC1-47A7-8994-EB0FC658E2F1}" srcOrd="3" destOrd="0" presId="urn:microsoft.com/office/officeart/2005/8/layout/process1"/>
    <dgm:cxn modelId="{FECCD6B2-60E4-4AF1-85B6-77873DBBE766}" type="presParOf" srcId="{F4411A10-7AC1-47A7-8994-EB0FC658E2F1}" destId="{AB37554D-1FFE-40EE-B201-81475EA3770C}" srcOrd="0" destOrd="0" presId="urn:microsoft.com/office/officeart/2005/8/layout/process1"/>
    <dgm:cxn modelId="{D077EDA8-EA17-40AF-B4DF-F8A80CD2E0CD}" type="presParOf" srcId="{380EBC9B-ED5E-4AFC-9F3E-7EF2E092BD1D}" destId="{9FF31357-07F3-4257-849D-6035B77237DF}" srcOrd="4" destOrd="0" presId="urn:microsoft.com/office/officeart/2005/8/layout/process1"/>
    <dgm:cxn modelId="{6E6F970F-F29A-420B-BA80-9F7EF7B34045}" type="presParOf" srcId="{380EBC9B-ED5E-4AFC-9F3E-7EF2E092BD1D}" destId="{37E6477E-139A-4B8B-9DCF-E6213697707A}" srcOrd="5" destOrd="0" presId="urn:microsoft.com/office/officeart/2005/8/layout/process1"/>
    <dgm:cxn modelId="{9C740833-D75E-4796-9FCB-2C2FA978E1E9}" type="presParOf" srcId="{37E6477E-139A-4B8B-9DCF-E6213697707A}" destId="{52E9A43C-90CC-4EA9-82BC-A7E88589F4E7}" srcOrd="0" destOrd="0" presId="urn:microsoft.com/office/officeart/2005/8/layout/process1"/>
    <dgm:cxn modelId="{5BCC85CB-6B03-4364-ABCB-A670E351120E}" type="presParOf" srcId="{380EBC9B-ED5E-4AFC-9F3E-7EF2E092BD1D}" destId="{9A47A048-A3B9-4396-B6EC-78F6EB600DF6}" srcOrd="6" destOrd="0" presId="urn:microsoft.com/office/officeart/2005/8/layout/process1"/>
    <dgm:cxn modelId="{C30948B4-1C5E-445E-859B-0DAA154E54BA}" type="presParOf" srcId="{380EBC9B-ED5E-4AFC-9F3E-7EF2E092BD1D}" destId="{4D1B8E3C-6136-44F2-B05E-89E8C8E0B112}" srcOrd="7" destOrd="0" presId="urn:microsoft.com/office/officeart/2005/8/layout/process1"/>
    <dgm:cxn modelId="{090B34F7-CEF3-477B-98BA-26BF7B08BF26}" type="presParOf" srcId="{4D1B8E3C-6136-44F2-B05E-89E8C8E0B112}" destId="{62F7AF26-5F74-462C-894A-FB51F26F6C25}" srcOrd="0" destOrd="0" presId="urn:microsoft.com/office/officeart/2005/8/layout/process1"/>
    <dgm:cxn modelId="{71CB119B-5A09-4962-A560-0C27D681DDBE}" type="presParOf" srcId="{380EBC9B-ED5E-4AFC-9F3E-7EF2E092BD1D}" destId="{DD1FF057-9287-498D-AF6D-5BD7D55029E2}" srcOrd="8" destOrd="0" presId="urn:microsoft.com/office/officeart/2005/8/layout/process1"/>
    <dgm:cxn modelId="{7A26D824-D7A6-4DE9-A3BB-FAC3E064296D}" type="presParOf" srcId="{380EBC9B-ED5E-4AFC-9F3E-7EF2E092BD1D}" destId="{1BB2202D-CB92-498A-8C41-57F9F98DA3EB}" srcOrd="9" destOrd="0" presId="urn:microsoft.com/office/officeart/2005/8/layout/process1"/>
    <dgm:cxn modelId="{D57B6F6E-8F93-4331-856E-B6B5ED352F85}" type="presParOf" srcId="{1BB2202D-CB92-498A-8C41-57F9F98DA3EB}" destId="{121E5683-58C6-4706-804A-57A22ABC8883}" srcOrd="0" destOrd="0" presId="urn:microsoft.com/office/officeart/2005/8/layout/process1"/>
    <dgm:cxn modelId="{A0B85B6D-9443-412F-8516-62706485063E}" type="presParOf" srcId="{380EBC9B-ED5E-4AFC-9F3E-7EF2E092BD1D}" destId="{FC737819-62BD-4D5E-87BC-12CE710271A1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D2500-CEF2-4F80-A69D-F4639816F338}">
      <dsp:nvSpPr>
        <dsp:cNvPr id="0" name=""/>
        <dsp:cNvSpPr/>
      </dsp:nvSpPr>
      <dsp:spPr>
        <a:xfrm>
          <a:off x="71476" y="4902023"/>
          <a:ext cx="1032592" cy="8829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Αναγνώριση του ερευνητικού προβλήματος</a:t>
          </a:r>
          <a:endParaRPr lang="en-GB" sz="1200" kern="1200" dirty="0"/>
        </a:p>
      </dsp:txBody>
      <dsp:txXfrm>
        <a:off x="97336" y="4927883"/>
        <a:ext cx="980872" cy="831203"/>
      </dsp:txXfrm>
    </dsp:sp>
    <dsp:sp modelId="{031C8B04-C162-4AEF-B979-8A487F8D9919}">
      <dsp:nvSpPr>
        <dsp:cNvPr id="0" name=""/>
        <dsp:cNvSpPr/>
      </dsp:nvSpPr>
      <dsp:spPr>
        <a:xfrm rot="19303853">
          <a:off x="1153020" y="4767824"/>
          <a:ext cx="106935" cy="2056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>
        <a:off x="1156467" y="4818890"/>
        <a:ext cx="74855" cy="123397"/>
      </dsp:txXfrm>
    </dsp:sp>
    <dsp:sp modelId="{9F8083F0-1460-416A-83A2-A63AF7FD9765}">
      <dsp:nvSpPr>
        <dsp:cNvPr id="0" name=""/>
        <dsp:cNvSpPr/>
      </dsp:nvSpPr>
      <dsp:spPr>
        <a:xfrm>
          <a:off x="1249680" y="3946847"/>
          <a:ext cx="1121300" cy="864377"/>
        </a:xfrm>
        <a:prstGeom prst="roundRect">
          <a:avLst>
            <a:gd name="adj" fmla="val 10000"/>
          </a:avLst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Ανασκόπηση της βιβλιογραφίας</a:t>
          </a:r>
          <a:endParaRPr lang="en-GB" sz="1200" kern="1200" dirty="0"/>
        </a:p>
      </dsp:txBody>
      <dsp:txXfrm>
        <a:off x="1274997" y="3972164"/>
        <a:ext cx="1070666" cy="813743"/>
      </dsp:txXfrm>
    </dsp:sp>
    <dsp:sp modelId="{F4411A10-7AC1-47A7-8994-EB0FC658E2F1}">
      <dsp:nvSpPr>
        <dsp:cNvPr id="0" name=""/>
        <dsp:cNvSpPr/>
      </dsp:nvSpPr>
      <dsp:spPr>
        <a:xfrm rot="19538540">
          <a:off x="2394747" y="3808575"/>
          <a:ext cx="151000" cy="2056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>
        <a:off x="2398699" y="3862490"/>
        <a:ext cx="105700" cy="123397"/>
      </dsp:txXfrm>
    </dsp:sp>
    <dsp:sp modelId="{9FF31357-07F3-4257-849D-6035B77237DF}">
      <dsp:nvSpPr>
        <dsp:cNvPr id="0" name=""/>
        <dsp:cNvSpPr/>
      </dsp:nvSpPr>
      <dsp:spPr>
        <a:xfrm>
          <a:off x="2575162" y="2970592"/>
          <a:ext cx="1326430" cy="864377"/>
        </a:xfrm>
        <a:prstGeom prst="roundRect">
          <a:avLst>
            <a:gd name="adj" fmla="val 10000"/>
          </a:avLst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Προσδιορισμός του σκοπού έρευνας</a:t>
          </a:r>
          <a:endParaRPr lang="en-GB" sz="1300" kern="1200" dirty="0"/>
        </a:p>
      </dsp:txBody>
      <dsp:txXfrm>
        <a:off x="2600479" y="2995909"/>
        <a:ext cx="1275796" cy="813743"/>
      </dsp:txXfrm>
    </dsp:sp>
    <dsp:sp modelId="{37E6477E-139A-4B8B-9DCF-E6213697707A}">
      <dsp:nvSpPr>
        <dsp:cNvPr id="0" name=""/>
        <dsp:cNvSpPr/>
      </dsp:nvSpPr>
      <dsp:spPr>
        <a:xfrm rot="19524361">
          <a:off x="3932209" y="2830834"/>
          <a:ext cx="117761" cy="2056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>
        <a:off x="3935332" y="2881995"/>
        <a:ext cx="82433" cy="123397"/>
      </dsp:txXfrm>
    </dsp:sp>
    <dsp:sp modelId="{9A47A048-A3B9-4396-B6EC-78F6EB600DF6}">
      <dsp:nvSpPr>
        <dsp:cNvPr id="0" name=""/>
        <dsp:cNvSpPr/>
      </dsp:nvSpPr>
      <dsp:spPr>
        <a:xfrm>
          <a:off x="4047918" y="1964265"/>
          <a:ext cx="1177077" cy="948523"/>
        </a:xfrm>
        <a:prstGeom prst="roundRect">
          <a:avLst>
            <a:gd name="adj" fmla="val 10000"/>
          </a:avLst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Συγκέντρωση των δεδομένων</a:t>
          </a:r>
          <a:endParaRPr lang="en-GB" sz="1300" kern="1200" dirty="0"/>
        </a:p>
      </dsp:txBody>
      <dsp:txXfrm>
        <a:off x="4075699" y="1992046"/>
        <a:ext cx="1121515" cy="892961"/>
      </dsp:txXfrm>
    </dsp:sp>
    <dsp:sp modelId="{4D1B8E3C-6136-44F2-B05E-89E8C8E0B112}">
      <dsp:nvSpPr>
        <dsp:cNvPr id="0" name=""/>
        <dsp:cNvSpPr/>
      </dsp:nvSpPr>
      <dsp:spPr>
        <a:xfrm rot="19294627">
          <a:off x="5225730" y="1826170"/>
          <a:ext cx="74804" cy="2056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>
        <a:off x="5228160" y="1874275"/>
        <a:ext cx="52363" cy="123397"/>
      </dsp:txXfrm>
    </dsp:sp>
    <dsp:sp modelId="{DD1FF057-9287-498D-AF6D-5BD7D55029E2}">
      <dsp:nvSpPr>
        <dsp:cNvPr id="0" name=""/>
        <dsp:cNvSpPr/>
      </dsp:nvSpPr>
      <dsp:spPr>
        <a:xfrm>
          <a:off x="5335572" y="957933"/>
          <a:ext cx="1135157" cy="951601"/>
        </a:xfrm>
        <a:prstGeom prst="roundRect">
          <a:avLst>
            <a:gd name="adj" fmla="val 10000"/>
          </a:avLst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Ανάλυση και ερμηνεία των δεδομένων</a:t>
          </a:r>
          <a:endParaRPr lang="en-GB" sz="1100" kern="1200" dirty="0"/>
        </a:p>
      </dsp:txBody>
      <dsp:txXfrm>
        <a:off x="5363443" y="985804"/>
        <a:ext cx="1079415" cy="895859"/>
      </dsp:txXfrm>
    </dsp:sp>
    <dsp:sp modelId="{1BB2202D-CB92-498A-8C41-57F9F98DA3EB}">
      <dsp:nvSpPr>
        <dsp:cNvPr id="0" name=""/>
        <dsp:cNvSpPr/>
      </dsp:nvSpPr>
      <dsp:spPr>
        <a:xfrm rot="18896175">
          <a:off x="6504921" y="903458"/>
          <a:ext cx="125600" cy="2056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>
        <a:off x="6510454" y="957927"/>
        <a:ext cx="87920" cy="123397"/>
      </dsp:txXfrm>
    </dsp:sp>
    <dsp:sp modelId="{FC737819-62BD-4D5E-87BC-12CE710271A1}">
      <dsp:nvSpPr>
        <dsp:cNvPr id="0" name=""/>
        <dsp:cNvSpPr/>
      </dsp:nvSpPr>
      <dsp:spPr>
        <a:xfrm>
          <a:off x="6667500" y="40020"/>
          <a:ext cx="1301776" cy="887720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Αναφορά και αξιολόγηση της έρευνας</a:t>
          </a:r>
          <a:endParaRPr lang="en-GB" sz="1100" kern="1200" dirty="0"/>
        </a:p>
      </dsp:txBody>
      <dsp:txXfrm>
        <a:off x="6693500" y="66020"/>
        <a:ext cx="1249776" cy="835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C0F9E-4A85-4A2B-88BA-5554E6DA82A7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A03EC-1E91-4020-97ED-BD125B8B8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88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88305-C981-4661-A1C3-E3B70126FBB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520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9F89-1A9C-45D7-A28F-0D61B5ABF6E5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2670-1E83-437A-B410-ADC3975ED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05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9F89-1A9C-45D7-A28F-0D61B5ABF6E5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2670-1E83-437A-B410-ADC3975ED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46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9F89-1A9C-45D7-A28F-0D61B5ABF6E5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2670-1E83-437A-B410-ADC3975ED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70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9F89-1A9C-45D7-A28F-0D61B5ABF6E5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2670-1E83-437A-B410-ADC3975ED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053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9F89-1A9C-45D7-A28F-0D61B5ABF6E5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2670-1E83-437A-B410-ADC3975ED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3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9F89-1A9C-45D7-A28F-0D61B5ABF6E5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2670-1E83-437A-B410-ADC3975ED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13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9F89-1A9C-45D7-A28F-0D61B5ABF6E5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2670-1E83-437A-B410-ADC3975ED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9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9F89-1A9C-45D7-A28F-0D61B5ABF6E5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2670-1E83-437A-B410-ADC3975ED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54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9F89-1A9C-45D7-A28F-0D61B5ABF6E5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2670-1E83-437A-B410-ADC3975ED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307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9F89-1A9C-45D7-A28F-0D61B5ABF6E5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2670-1E83-437A-B410-ADC3975ED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38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9F89-1A9C-45D7-A28F-0D61B5ABF6E5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2670-1E83-437A-B410-ADC3975ED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85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09F89-1A9C-45D7-A28F-0D61B5ABF6E5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32670-1E83-437A-B410-ADC3975ED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35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693595"/>
            <a:ext cx="7772400" cy="2438399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l-GR" dirty="0" smtClean="0"/>
              <a:t>Μεθοδολογία κοινωνικής και εκπαιδευτικής έρευνας</a:t>
            </a:r>
            <a:br>
              <a:rPr lang="el-GR" dirty="0" smtClean="0"/>
            </a:br>
            <a:r>
              <a:rPr lang="el-GR" sz="3600" dirty="0"/>
              <a:t>9</a:t>
            </a:r>
            <a:r>
              <a:rPr lang="el-GR" sz="3600" baseline="30000" dirty="0" smtClean="0"/>
              <a:t>η</a:t>
            </a:r>
            <a:r>
              <a:rPr lang="el-GR" sz="3600" dirty="0" smtClean="0"/>
              <a:t> </a:t>
            </a:r>
            <a:r>
              <a:rPr lang="el-GR" sz="3600" dirty="0"/>
              <a:t>διάλεξη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3535363"/>
            <a:ext cx="9144000" cy="1655762"/>
          </a:xfrm>
        </p:spPr>
        <p:txBody>
          <a:bodyPr>
            <a:normAutofit/>
          </a:bodyPr>
          <a:lstStyle/>
          <a:p>
            <a:endParaRPr lang="el-GR" dirty="0" smtClean="0"/>
          </a:p>
          <a:p>
            <a:r>
              <a:rPr lang="el-GR" dirty="0" smtClean="0"/>
              <a:t>Ακαδημαϊκό έτος 2018-2019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14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2475"/>
            <a:ext cx="5743575" cy="576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925" y="752475"/>
            <a:ext cx="6315075" cy="576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6387" y="142875"/>
            <a:ext cx="833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Truncated graph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10424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20" y="431981"/>
            <a:ext cx="10950874" cy="854074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/>
              <a:t>Τα σωστά διαγράμματα θα πρέπει: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620" y="1611344"/>
            <a:ext cx="11511591" cy="472907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700"/>
              </a:spcAft>
            </a:pPr>
            <a:r>
              <a:rPr lang="el-GR" sz="2500" dirty="0" smtClean="0"/>
              <a:t>Να βοηθούν τον χρήστη να εστιάζει στην ουσία,</a:t>
            </a:r>
          </a:p>
          <a:p>
            <a:pPr>
              <a:lnSpc>
                <a:spcPct val="120000"/>
              </a:lnSpc>
              <a:spcAft>
                <a:spcPts val="700"/>
              </a:spcAft>
            </a:pPr>
            <a:r>
              <a:rPr lang="el-GR" sz="2500" dirty="0" smtClean="0"/>
              <a:t>Να μην στρεβλώνουν την πληροφόρηση που περιέχουν τα δεδομένα,</a:t>
            </a:r>
          </a:p>
          <a:p>
            <a:pPr>
              <a:lnSpc>
                <a:spcPct val="120000"/>
              </a:lnSpc>
              <a:spcAft>
                <a:spcPts val="700"/>
              </a:spcAft>
            </a:pPr>
            <a:r>
              <a:rPr lang="el-GR" sz="2500" dirty="0" smtClean="0"/>
              <a:t>Να απεικονίζουν ένα μεγάλο αριθμό δεδομένων με γρήγορο και εύληπτο τρόπο</a:t>
            </a:r>
            <a:r>
              <a:rPr lang="el-GR" sz="2500" dirty="0" smtClean="0"/>
              <a:t>,</a:t>
            </a:r>
            <a:endParaRPr lang="el-GR" sz="2500" dirty="0" smtClean="0"/>
          </a:p>
        </p:txBody>
      </p:sp>
    </p:spTree>
    <p:extLst>
      <p:ext uri="{BB962C8B-B14F-4D97-AF65-F5344CB8AC3E}">
        <p14:creationId xmlns:p14="http://schemas.microsoft.com/office/powerpoint/2010/main" val="423592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42" y="638175"/>
            <a:ext cx="11335483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20" y="431981"/>
            <a:ext cx="10950874" cy="854074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/>
              <a:t>Τα σωστά διαγράμματα θα πρέπει: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620" y="1611344"/>
            <a:ext cx="11511591" cy="472907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700"/>
              </a:spcAft>
            </a:pPr>
            <a:r>
              <a:rPr lang="el-GR" sz="2500" dirty="0" smtClean="0"/>
              <a:t>Να βοηθούν τον χρήστη να εστιάζει στην ουσία,</a:t>
            </a:r>
          </a:p>
          <a:p>
            <a:pPr>
              <a:lnSpc>
                <a:spcPct val="120000"/>
              </a:lnSpc>
              <a:spcAft>
                <a:spcPts val="700"/>
              </a:spcAft>
            </a:pPr>
            <a:r>
              <a:rPr lang="el-GR" sz="2500" dirty="0" smtClean="0"/>
              <a:t>Να μην στρεβλώνουν την πληροφόρηση που περιέχουν τα δεδομένα,</a:t>
            </a:r>
          </a:p>
          <a:p>
            <a:pPr>
              <a:lnSpc>
                <a:spcPct val="120000"/>
              </a:lnSpc>
              <a:spcAft>
                <a:spcPts val="700"/>
              </a:spcAft>
            </a:pPr>
            <a:r>
              <a:rPr lang="el-GR" sz="2500" dirty="0" smtClean="0"/>
              <a:t>Να απεικονίζουν ένα μεγάλο αριθμό δεδομένων με γρήγορο και εύληπτο τρόπο,</a:t>
            </a:r>
          </a:p>
          <a:p>
            <a:pPr>
              <a:lnSpc>
                <a:spcPct val="120000"/>
              </a:lnSpc>
              <a:spcAft>
                <a:spcPts val="700"/>
              </a:spcAft>
            </a:pPr>
            <a:r>
              <a:rPr lang="el-GR" sz="2500" dirty="0" smtClean="0"/>
              <a:t>Να υποβοηθούν τη σύγκριση δεδομένων</a:t>
            </a:r>
            <a:r>
              <a:rPr lang="el-GR" sz="2500" dirty="0" smtClean="0"/>
              <a:t>,</a:t>
            </a:r>
            <a:endParaRPr lang="el-GR" sz="2500" dirty="0" smtClean="0"/>
          </a:p>
        </p:txBody>
      </p:sp>
    </p:spTree>
    <p:extLst>
      <p:ext uri="{BB962C8B-B14F-4D97-AF65-F5344CB8AC3E}">
        <p14:creationId xmlns:p14="http://schemas.microsoft.com/office/powerpoint/2010/main" val="51999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06" y="0"/>
            <a:ext cx="105817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6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20" y="431981"/>
            <a:ext cx="10950874" cy="854074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/>
              <a:t>Τα σωστά διαγράμματα θα πρέπει: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620" y="1611344"/>
            <a:ext cx="11511591" cy="472907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700"/>
              </a:spcAft>
            </a:pPr>
            <a:r>
              <a:rPr lang="el-GR" sz="2500" dirty="0" smtClean="0"/>
              <a:t>Να βοηθούν τον χρήστη να εστιάζει στην ουσία,</a:t>
            </a:r>
          </a:p>
          <a:p>
            <a:pPr>
              <a:lnSpc>
                <a:spcPct val="120000"/>
              </a:lnSpc>
              <a:spcAft>
                <a:spcPts val="700"/>
              </a:spcAft>
            </a:pPr>
            <a:r>
              <a:rPr lang="el-GR" sz="2500" dirty="0" smtClean="0"/>
              <a:t>Να μην στρεβλώνουν την πληροφόρηση που περιέχουν τα δεδομένα,</a:t>
            </a:r>
          </a:p>
          <a:p>
            <a:pPr>
              <a:lnSpc>
                <a:spcPct val="120000"/>
              </a:lnSpc>
              <a:spcAft>
                <a:spcPts val="700"/>
              </a:spcAft>
            </a:pPr>
            <a:r>
              <a:rPr lang="el-GR" sz="2500" dirty="0" smtClean="0"/>
              <a:t>Να απεικονίζουν ένα μεγάλο αριθμό δεδομένων με γρήγορο και εύληπτο τρόπο,</a:t>
            </a:r>
          </a:p>
          <a:p>
            <a:pPr>
              <a:lnSpc>
                <a:spcPct val="120000"/>
              </a:lnSpc>
              <a:spcAft>
                <a:spcPts val="700"/>
              </a:spcAft>
            </a:pPr>
            <a:r>
              <a:rPr lang="el-GR" sz="2500" dirty="0" smtClean="0"/>
              <a:t>Να υποβοηθούν τη σύγκριση δεδομένων,</a:t>
            </a:r>
          </a:p>
          <a:p>
            <a:pPr>
              <a:lnSpc>
                <a:spcPct val="120000"/>
              </a:lnSpc>
              <a:spcAft>
                <a:spcPts val="700"/>
              </a:spcAft>
            </a:pPr>
            <a:r>
              <a:rPr lang="el-GR" sz="2500" dirty="0" smtClean="0"/>
              <a:t>Να έχουν ξεκάθαρους σκοπούς όπως η περιγραφή, κατανόηση ή/και ταξινόμηση των δεδομένων.</a:t>
            </a:r>
          </a:p>
          <a:p>
            <a:pPr>
              <a:lnSpc>
                <a:spcPct val="120000"/>
              </a:lnSpc>
              <a:spcAft>
                <a:spcPts val="700"/>
              </a:spcAft>
            </a:pPr>
            <a:r>
              <a:rPr lang="el-GR" sz="2500" dirty="0" smtClean="0"/>
              <a:t>Να είναι σε αρμονία με το κείμενο και τη στατιστική ανάλυση της εργασίας. </a:t>
            </a:r>
          </a:p>
        </p:txBody>
      </p:sp>
    </p:spTree>
    <p:extLst>
      <p:ext uri="{BB962C8B-B14F-4D97-AF65-F5344CB8AC3E}">
        <p14:creationId xmlns:p14="http://schemas.microsoft.com/office/powerpoint/2010/main" val="336051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584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>
                <a:latin typeface="+mn-lt"/>
              </a:rPr>
              <a:t>Γραφική απεικόνιση δεδομένων</a:t>
            </a:r>
            <a:endParaRPr lang="en-GB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1506448"/>
            <a:ext cx="11096625" cy="4475252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spcAft>
                <a:spcPts val="600"/>
              </a:spcAft>
              <a:buNone/>
            </a:pPr>
            <a:r>
              <a:rPr lang="el-GR" dirty="0" smtClean="0"/>
              <a:t>Όταν αποφασίζουμε να χρησιμοποιήσουμε διαγράμματα θα πρέπει να σκεφτούμε:</a:t>
            </a:r>
          </a:p>
          <a:p>
            <a:pPr marL="514350" indent="-514350" algn="just">
              <a:lnSpc>
                <a:spcPct val="110000"/>
              </a:lnSpc>
              <a:spcAft>
                <a:spcPts val="600"/>
              </a:spcAft>
              <a:buAutoNum type="arabicPeriod"/>
            </a:pPr>
            <a:r>
              <a:rPr lang="el-GR" dirty="0" smtClean="0"/>
              <a:t>Τι είδους μεταβλητές έχουμε (συνεχείς ή διακριτές);</a:t>
            </a:r>
          </a:p>
          <a:p>
            <a:pPr marL="514350" indent="-514350" algn="just">
              <a:lnSpc>
                <a:spcPct val="110000"/>
              </a:lnSpc>
              <a:spcAft>
                <a:spcPts val="600"/>
              </a:spcAft>
              <a:buAutoNum type="arabicPeriod"/>
            </a:pPr>
            <a:r>
              <a:rPr lang="el-GR" dirty="0" smtClean="0"/>
              <a:t>Τι πληροφόρηση θέλουμε να απεικονίσουμε (μέσους όρους, διάμεσους, επικρατούσες τιμές, συχνότητες, κτλ.)</a:t>
            </a:r>
          </a:p>
          <a:p>
            <a:pPr marL="514350" indent="-514350" algn="just">
              <a:lnSpc>
                <a:spcPct val="110000"/>
              </a:lnSpc>
              <a:spcAft>
                <a:spcPts val="600"/>
              </a:spcAft>
              <a:buAutoNum type="arabicPeriod"/>
            </a:pPr>
            <a:endParaRPr lang="el-GR" dirty="0"/>
          </a:p>
          <a:p>
            <a:pPr marL="0" indent="0" algn="just">
              <a:lnSpc>
                <a:spcPct val="110000"/>
              </a:lnSpc>
              <a:spcAft>
                <a:spcPts val="600"/>
              </a:spcAft>
              <a:buNone/>
            </a:pPr>
            <a:r>
              <a:rPr lang="el-GR" dirty="0" smtClean="0"/>
              <a:t>Και αναλόγως να επιλέξουμε τον κατάλληλο τύπο διαγράμματος καθώς και το κατάλληλο στατιστικό λογισμικό.</a:t>
            </a:r>
          </a:p>
          <a:p>
            <a:pPr marL="0" indent="0" algn="just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572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36" y="287487"/>
            <a:ext cx="11134725" cy="777875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smtClean="0">
                <a:latin typeface="+mn-lt"/>
              </a:rPr>
              <a:t>Chart Builder </a:t>
            </a:r>
            <a:r>
              <a:rPr lang="el-GR" sz="3600" b="1" dirty="0" smtClean="0">
                <a:latin typeface="+mn-lt"/>
              </a:rPr>
              <a:t>στο </a:t>
            </a:r>
            <a:r>
              <a:rPr lang="en-GB" sz="3600" b="1" dirty="0" smtClean="0">
                <a:latin typeface="+mn-lt"/>
              </a:rPr>
              <a:t>SPSS</a:t>
            </a:r>
            <a:endParaRPr lang="en-GB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7" y="1371600"/>
            <a:ext cx="11134725" cy="506729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400"/>
              </a:spcAft>
            </a:pPr>
            <a:r>
              <a:rPr lang="el-GR" dirty="0"/>
              <a:t>Ο δημιουργός </a:t>
            </a:r>
            <a:r>
              <a:rPr lang="el-GR" dirty="0" smtClean="0"/>
              <a:t>γραφημάτων</a:t>
            </a:r>
            <a:r>
              <a:rPr lang="en-GB" dirty="0" smtClean="0"/>
              <a:t> (chart builder)</a:t>
            </a:r>
            <a:r>
              <a:rPr lang="el-GR" dirty="0" smtClean="0"/>
              <a:t> </a:t>
            </a:r>
            <a:r>
              <a:rPr lang="el-GR" dirty="0"/>
              <a:t>είναι ένα διαδραστικό παράθυρο </a:t>
            </a:r>
            <a:r>
              <a:rPr lang="el-GR" dirty="0" smtClean="0"/>
              <a:t>διαλόγου</a:t>
            </a:r>
            <a:r>
              <a:rPr lang="en-GB" dirty="0" smtClean="0"/>
              <a:t> </a:t>
            </a:r>
            <a:r>
              <a:rPr lang="el-GR" dirty="0" smtClean="0"/>
              <a:t>τύπου </a:t>
            </a:r>
            <a:r>
              <a:rPr lang="en-GB" dirty="0" smtClean="0"/>
              <a:t>“</a:t>
            </a:r>
            <a:r>
              <a:rPr lang="el-GR" dirty="0" smtClean="0"/>
              <a:t>drag-and-</a:t>
            </a:r>
            <a:r>
              <a:rPr lang="el-GR" dirty="0" err="1" smtClean="0"/>
              <a:t>drop</a:t>
            </a:r>
            <a:r>
              <a:rPr lang="en-GB" dirty="0" smtClean="0"/>
              <a:t>”</a:t>
            </a:r>
            <a:r>
              <a:rPr lang="el-GR" dirty="0" smtClean="0"/>
              <a:t> </a:t>
            </a:r>
            <a:r>
              <a:rPr lang="el-GR" dirty="0"/>
              <a:t>όπου μπορείτε να ορίσετε ακριβώς ποιο τύπο γραφήματος θέλετε</a:t>
            </a:r>
            <a:r>
              <a:rPr lang="el-GR" dirty="0" smtClean="0"/>
              <a:t>.</a:t>
            </a:r>
            <a:endParaRPr lang="en-GB" dirty="0" smtClean="0"/>
          </a:p>
          <a:p>
            <a:pPr algn="just">
              <a:lnSpc>
                <a:spcPct val="100000"/>
              </a:lnSpc>
              <a:spcAft>
                <a:spcPts val="400"/>
              </a:spcAft>
            </a:pPr>
            <a:r>
              <a:rPr lang="el-GR" dirty="0" smtClean="0"/>
              <a:t>Προτού χρησιμοποιήσουμε τον δημιουργό γραφημάτων θα πρέπει να ορίσουμε τον τύπο της μεταβλητής:</a:t>
            </a:r>
          </a:p>
          <a:p>
            <a:pPr lvl="1" algn="just">
              <a:lnSpc>
                <a:spcPct val="100000"/>
              </a:lnSpc>
              <a:spcAft>
                <a:spcPts val="400"/>
              </a:spcAft>
            </a:pPr>
            <a:r>
              <a:rPr lang="en-GB" b="1" dirty="0" smtClean="0"/>
              <a:t>scale</a:t>
            </a:r>
            <a:r>
              <a:rPr lang="el-GR" dirty="0" smtClean="0"/>
              <a:t> αν είναι συνεχής</a:t>
            </a:r>
          </a:p>
          <a:p>
            <a:pPr lvl="1" algn="just">
              <a:lnSpc>
                <a:spcPct val="100000"/>
              </a:lnSpc>
              <a:spcAft>
                <a:spcPts val="400"/>
              </a:spcAft>
            </a:pPr>
            <a:r>
              <a:rPr lang="en-GB" b="1" dirty="0"/>
              <a:t>o</a:t>
            </a:r>
            <a:r>
              <a:rPr lang="en-GB" b="1" dirty="0" smtClean="0"/>
              <a:t>rdinal</a:t>
            </a:r>
            <a:r>
              <a:rPr lang="en-GB" dirty="0" smtClean="0"/>
              <a:t> </a:t>
            </a:r>
            <a:r>
              <a:rPr lang="el-GR" dirty="0" smtClean="0"/>
              <a:t>αν είναι διατακτική</a:t>
            </a:r>
          </a:p>
          <a:p>
            <a:pPr lvl="1" algn="just">
              <a:lnSpc>
                <a:spcPct val="100000"/>
              </a:lnSpc>
              <a:spcAft>
                <a:spcPts val="400"/>
              </a:spcAft>
            </a:pPr>
            <a:r>
              <a:rPr lang="en-GB" b="1" dirty="0"/>
              <a:t>n</a:t>
            </a:r>
            <a:r>
              <a:rPr lang="en-GB" b="1" dirty="0" smtClean="0"/>
              <a:t>ominal</a:t>
            </a:r>
            <a:r>
              <a:rPr lang="en-GB" dirty="0" smtClean="0"/>
              <a:t> </a:t>
            </a:r>
            <a:r>
              <a:rPr lang="el-GR" dirty="0" smtClean="0"/>
              <a:t>αν είναι ονομαστική</a:t>
            </a:r>
            <a:r>
              <a:rPr lang="en-GB" dirty="0" smtClean="0"/>
              <a:t>.</a:t>
            </a:r>
          </a:p>
          <a:p>
            <a:pPr algn="just">
              <a:lnSpc>
                <a:spcPct val="100000"/>
              </a:lnSpc>
              <a:spcAft>
                <a:spcPts val="400"/>
              </a:spcAft>
            </a:pPr>
            <a:r>
              <a:rPr lang="el-GR" dirty="0" smtClean="0"/>
              <a:t>Σε περίπτωση διατακτικών</a:t>
            </a:r>
            <a:r>
              <a:rPr lang="en-GB" dirty="0" smtClean="0"/>
              <a:t> (ordinal)</a:t>
            </a:r>
            <a:r>
              <a:rPr lang="el-GR" dirty="0" smtClean="0"/>
              <a:t> ή ονομαστικών μεταβλητών (</a:t>
            </a:r>
            <a:r>
              <a:rPr lang="en-GB" dirty="0" smtClean="0"/>
              <a:t>nominal)</a:t>
            </a:r>
            <a:r>
              <a:rPr lang="el-GR" dirty="0" smtClean="0"/>
              <a:t> θα πρέπει να ορίζουμε και τις «ετικέτες τιμών» (</a:t>
            </a:r>
            <a:r>
              <a:rPr lang="en-GB" dirty="0" smtClean="0"/>
              <a:t>value labels)</a:t>
            </a:r>
            <a:r>
              <a:rPr lang="el-GR" dirty="0" smtClean="0"/>
              <a:t>.</a:t>
            </a:r>
            <a:r>
              <a:rPr lang="en-GB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213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624" r="-11624"/>
          <a:stretch/>
        </p:blipFill>
        <p:spPr>
          <a:xfrm>
            <a:off x="1971675" y="642050"/>
            <a:ext cx="8410576" cy="55822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25" y="790575"/>
            <a:ext cx="1352550" cy="22159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500" dirty="0" smtClean="0"/>
              <a:t>Η λίστα </a:t>
            </a:r>
            <a:r>
              <a:rPr lang="en-GB" sz="1500" b="1" dirty="0" smtClean="0"/>
              <a:t>Variables </a:t>
            </a:r>
            <a:r>
              <a:rPr lang="el-GR" sz="1500" dirty="0" smtClean="0"/>
              <a:t>απεικονίζει τις μεταβλητές που έχουμε στη βάση δεδομένων μας</a:t>
            </a:r>
            <a:endParaRPr lang="en-GB" sz="1500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61924" y="4391025"/>
            <a:ext cx="14382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</a:t>
            </a:r>
            <a:r>
              <a:rPr lang="en-GB" b="1" dirty="0" smtClean="0"/>
              <a:t>Gallery</a:t>
            </a:r>
            <a:r>
              <a:rPr lang="el-GR" dirty="0" smtClean="0"/>
              <a:t> απεικονίζει κάθε τύπο γραφήματος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906000" y="790575"/>
            <a:ext cx="18859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</a:t>
            </a:r>
            <a:r>
              <a:rPr lang="en-GB" b="1" dirty="0" smtClean="0"/>
              <a:t>Chart Preview</a:t>
            </a:r>
            <a:r>
              <a:rPr lang="el-GR" b="1" dirty="0" smtClean="0"/>
              <a:t> </a:t>
            </a:r>
            <a:r>
              <a:rPr lang="el-GR" dirty="0" smtClean="0"/>
              <a:t>είναι ένα είδος «καμβά» που προσφέρει προεπισκόπηση των γραφημάτων μας. </a:t>
            </a:r>
            <a:endParaRPr lang="en-GB" dirty="0" smtClean="0"/>
          </a:p>
          <a:p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00200" y="1876425"/>
            <a:ext cx="1038225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457325" y="4925683"/>
            <a:ext cx="871807" cy="55893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782050" y="1971675"/>
            <a:ext cx="985838" cy="952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2820838" y="186728"/>
            <a:ext cx="5633049" cy="339484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 smtClean="0">
                <a:latin typeface="+mn-lt"/>
              </a:rPr>
              <a:t>Chart Builder in SPSS</a:t>
            </a:r>
            <a:endParaRPr lang="en-GB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354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88913"/>
            <a:ext cx="10515600" cy="749299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Pie chart</a:t>
            </a:r>
            <a:r>
              <a:rPr lang="el-GR" b="1" dirty="0" smtClean="0"/>
              <a:t> </a:t>
            </a:r>
            <a:r>
              <a:rPr lang="en-GB" b="1" dirty="0" smtClean="0"/>
              <a:t>– </a:t>
            </a:r>
            <a:r>
              <a:rPr lang="el-GR" b="1" dirty="0" smtClean="0"/>
              <a:t>Κυκλικό διάγραμμα</a:t>
            </a:r>
            <a:endParaRPr lang="en-GB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-14750" r="14750"/>
          <a:stretch/>
        </p:blipFill>
        <p:spPr>
          <a:xfrm>
            <a:off x="-1009425" y="1171575"/>
            <a:ext cx="12192000" cy="5372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489022">
            <a:off x="2266859" y="2967065"/>
            <a:ext cx="229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Επιλογή μεταβλητής</a:t>
            </a:r>
            <a:endParaRPr lang="en-GB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571625" y="2579132"/>
            <a:ext cx="2962275" cy="1345168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124575" y="2705100"/>
            <a:ext cx="3409950" cy="309016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18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Στάδια διεξαγωγής της έρευνας</a:t>
            </a:r>
            <a:endParaRPr lang="en-GB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714500" y="990600"/>
          <a:ext cx="8763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1" y="4144314"/>
            <a:ext cx="3582555" cy="248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4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5D2500-CEF2-4F80-A69D-F4639816F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A35D2500-CEF2-4F80-A69D-F4639816F3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A35D2500-CEF2-4F80-A69D-F4639816F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A35D2500-CEF2-4F80-A69D-F4639816F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1C8B04-C162-4AEF-B979-8A487F8D9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031C8B04-C162-4AEF-B979-8A487F8D99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031C8B04-C162-4AEF-B979-8A487F8D9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031C8B04-C162-4AEF-B979-8A487F8D9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8083F0-1460-416A-83A2-A63AF7FD9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9F8083F0-1460-416A-83A2-A63AF7FD97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9F8083F0-1460-416A-83A2-A63AF7FD9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9F8083F0-1460-416A-83A2-A63AF7FD9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411A10-7AC1-47A7-8994-EB0FC658E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F4411A10-7AC1-47A7-8994-EB0FC658E2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F4411A10-7AC1-47A7-8994-EB0FC658E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F4411A10-7AC1-47A7-8994-EB0FC658E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F31357-07F3-4257-849D-6035B7723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9FF31357-07F3-4257-849D-6035B7723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9FF31357-07F3-4257-849D-6035B7723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9FF31357-07F3-4257-849D-6035B7723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E6477E-139A-4B8B-9DCF-E62136977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37E6477E-139A-4B8B-9DCF-E62136977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37E6477E-139A-4B8B-9DCF-E62136977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37E6477E-139A-4B8B-9DCF-E62136977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47A048-A3B9-4396-B6EC-78F6EB600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9A47A048-A3B9-4396-B6EC-78F6EB600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9A47A048-A3B9-4396-B6EC-78F6EB600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9A47A048-A3B9-4396-B6EC-78F6EB600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1B8E3C-6136-44F2-B05E-89E8C8E0B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4D1B8E3C-6136-44F2-B05E-89E8C8E0B1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4D1B8E3C-6136-44F2-B05E-89E8C8E0B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4D1B8E3C-6136-44F2-B05E-89E8C8E0B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1FF057-9287-498D-AF6D-5BD7D5502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DD1FF057-9287-498D-AF6D-5BD7D5502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DD1FF057-9287-498D-AF6D-5BD7D5502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DD1FF057-9287-498D-AF6D-5BD7D5502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B2202D-CB92-498A-8C41-57F9F98DA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1BB2202D-CB92-498A-8C41-57F9F98DA3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1BB2202D-CB92-498A-8C41-57F9F98DA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1BB2202D-CB92-498A-8C41-57F9F98DA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737819-62BD-4D5E-87BC-12CE71027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graphicEl>
                                              <a:dgm id="{FC737819-62BD-4D5E-87BC-12CE710271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FC737819-62BD-4D5E-87BC-12CE71027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FC737819-62BD-4D5E-87BC-12CE71027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0814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/>
              <a:t>Χρήση του </a:t>
            </a:r>
            <a:r>
              <a:rPr lang="el-GR" sz="4000" b="1" dirty="0"/>
              <a:t>κ</a:t>
            </a:r>
            <a:r>
              <a:rPr lang="el-GR" sz="4000" b="1" dirty="0" smtClean="0"/>
              <a:t>υκλικού διαγράμματος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5502"/>
            <a:ext cx="10515600" cy="464146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l-GR" dirty="0" smtClean="0"/>
              <a:t>Κατάλληλο για χρήση με διακριτές μεταβλητές</a:t>
            </a:r>
            <a:r>
              <a:rPr lang="en-GB" dirty="0" smtClean="0"/>
              <a:t> (</a:t>
            </a:r>
            <a:r>
              <a:rPr lang="el-GR" dirty="0" smtClean="0"/>
              <a:t>ονομαστικές ή διακριτές).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l-GR" dirty="0" smtClean="0"/>
              <a:t>Το χρησιμοποιούμε όταν θέλουμε να δείξουμε τη σύνθεση μίας μεταβλητής.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l-GR" dirty="0" smtClean="0"/>
              <a:t>Επίσης μια συνεχής μεταβλητή μπορεί να μετατραπεί σε διακριτή και να αναπαρασταθεί με ένα κυκλικό διάγραμμα.</a:t>
            </a:r>
          </a:p>
          <a:p>
            <a:pPr lvl="1" algn="just">
              <a:lnSpc>
                <a:spcPct val="110000"/>
              </a:lnSpc>
              <a:spcAft>
                <a:spcPts val="600"/>
              </a:spcAft>
            </a:pPr>
            <a:r>
              <a:rPr lang="el-GR" dirty="0" smtClean="0"/>
              <a:t>Ομαδοποίηση δεδομένων.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l-GR" dirty="0" smtClean="0"/>
              <a:t>Αποφεύγουμε να το χρησιμοποιούμε όταν έχουμε πολλές κατηγορίες (προκαλεί σύγχυση στον αναγνώστη).</a:t>
            </a:r>
          </a:p>
        </p:txBody>
      </p:sp>
    </p:spTree>
    <p:extLst>
      <p:ext uri="{BB962C8B-B14F-4D97-AF65-F5344CB8AC3E}">
        <p14:creationId xmlns:p14="http://schemas.microsoft.com/office/powerpoint/2010/main" val="206469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225" y="1372701"/>
            <a:ext cx="5734050" cy="3667125"/>
          </a:xfrm>
          <a:prstGeom prst="rect">
            <a:avLst/>
          </a:prstGeom>
          <a:ln>
            <a:solidFill>
              <a:schemeClr val="dk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028825" y="70485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Γράφημα 1: Κατανομή φύλων στο δείγμα</a:t>
            </a:r>
            <a:endParaRPr lang="en-GB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3418" y="5383768"/>
            <a:ext cx="10841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/>
              <a:t>Παράδειγμα ερμηνείας/σχολιασμού</a:t>
            </a:r>
            <a:r>
              <a:rPr lang="el-GR" dirty="0" smtClean="0"/>
              <a:t>: Η πλειοψηφία του δείγματος (76%) αποτελείται από μητέρες ενώ το ποσοστό των ανδρών στο δείγμα είναι 24%. Το μεγαλύτερο παρατηρούμενο ποσοστό γυναικών οφείλεται στο ότι οι μητέρες συνήθως ασχολούνται πιο ενεργά με το σχολείο των παιδιών τους (</a:t>
            </a:r>
            <a:r>
              <a:rPr lang="en-GB" dirty="0" smtClean="0"/>
              <a:t>Friedman, 2008) </a:t>
            </a:r>
            <a:r>
              <a:rPr lang="el-GR" dirty="0" smtClean="0"/>
              <a:t>και συνεπώς είναι περισσότερο πρόθυμες να συμπληρώσουν τα σχετικά ερωτηματολόγια.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11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7489"/>
            <a:ext cx="10515600" cy="67867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Ραβδογράμματα - </a:t>
            </a:r>
            <a:r>
              <a:rPr lang="en-GB" b="1" dirty="0" smtClean="0"/>
              <a:t>Bar charts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23" y="1181820"/>
            <a:ext cx="10758577" cy="3200400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lang="el-GR" dirty="0" smtClean="0"/>
              <a:t>Τα ραβδογράμματα είναι τύποι γραφημάτων που χρησιμοποιούνται για να απεικονίσουν ή να συγκρίνουν </a:t>
            </a:r>
            <a:r>
              <a:rPr lang="el-GR" b="1" dirty="0" smtClean="0"/>
              <a:t>απόλυτες ή σχετικές</a:t>
            </a:r>
            <a:r>
              <a:rPr lang="el-GR" dirty="0" smtClean="0"/>
              <a:t> </a:t>
            </a:r>
            <a:r>
              <a:rPr lang="el-GR" b="1" dirty="0" smtClean="0"/>
              <a:t>συχνότητες</a:t>
            </a:r>
            <a:r>
              <a:rPr lang="el-GR" dirty="0" smtClean="0"/>
              <a:t> ή άλλα στατιστικά μέτρα (πχ. μέσους όρους) για διαφορετικές τιμές των διακριτών μεταβλητών.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lang="el-GR" dirty="0" smtClean="0"/>
              <a:t>Είναι από τα πιο συχνά χρησιμοποιούμενα γραφήματα διότι είναι απλά στην κατασκευή </a:t>
            </a:r>
            <a:r>
              <a:rPr lang="el-GR" dirty="0"/>
              <a:t> </a:t>
            </a:r>
            <a:r>
              <a:rPr lang="el-GR" dirty="0" smtClean="0"/>
              <a:t>και ερμηνεία.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6474" b="-3362"/>
          <a:stretch/>
        </p:blipFill>
        <p:spPr>
          <a:xfrm>
            <a:off x="3505767" y="4615131"/>
            <a:ext cx="4266633" cy="189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8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46" y="790041"/>
            <a:ext cx="11277600" cy="57531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590675" y="2647416"/>
            <a:ext cx="3086100" cy="1019175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2209800" y="2533650"/>
            <a:ext cx="6858001" cy="28575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125669">
            <a:off x="2215791" y="2891584"/>
            <a:ext cx="2295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Επιλογή μεταβλητής</a:t>
            </a:r>
            <a:endParaRPr lang="en-GB" sz="14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742536" y="3763396"/>
            <a:ext cx="655607" cy="969631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8120954">
            <a:off x="1267833" y="3976836"/>
            <a:ext cx="1306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Drag and drop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389741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2624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Ιστόγραμμα - </a:t>
            </a:r>
            <a:r>
              <a:rPr lang="en-GB" b="1" dirty="0" smtClean="0"/>
              <a:t>Histogram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1276350"/>
            <a:ext cx="10829925" cy="4900613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l-GR" dirty="0" smtClean="0"/>
              <a:t>Το ιστόγραμμα αποτελεί μια γραφική </a:t>
            </a:r>
            <a:r>
              <a:rPr lang="el-GR" dirty="0"/>
              <a:t>απεικόνιση </a:t>
            </a:r>
            <a:r>
              <a:rPr lang="el-GR" dirty="0" smtClean="0"/>
              <a:t>των στατιστικών </a:t>
            </a:r>
            <a:r>
              <a:rPr lang="el-GR" dirty="0"/>
              <a:t>συχνοτήτων </a:t>
            </a:r>
            <a:r>
              <a:rPr lang="el-GR" dirty="0" smtClean="0"/>
              <a:t>των περιοχών </a:t>
            </a:r>
            <a:r>
              <a:rPr lang="el-GR" dirty="0"/>
              <a:t>τιμών </a:t>
            </a:r>
            <a:r>
              <a:rPr lang="el-GR" dirty="0" smtClean="0"/>
              <a:t>μίας μεταβλητής. 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l-GR" dirty="0" smtClean="0"/>
              <a:t>Πρόκειται </a:t>
            </a:r>
            <a:r>
              <a:rPr lang="el-GR" dirty="0"/>
              <a:t>για τη συνηθέστερη επιλογή γραφικής </a:t>
            </a:r>
            <a:r>
              <a:rPr lang="el-GR" dirty="0" smtClean="0"/>
              <a:t>απεικόνισης συνεχών </a:t>
            </a:r>
            <a:r>
              <a:rPr lang="el-GR" dirty="0"/>
              <a:t>μεταβλητών</a:t>
            </a:r>
            <a:r>
              <a:rPr lang="el-GR" dirty="0" smtClean="0"/>
              <a:t>. 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l-GR" dirty="0" smtClean="0"/>
              <a:t>Συγκεκριμένα, </a:t>
            </a:r>
            <a:r>
              <a:rPr lang="el-GR" dirty="0"/>
              <a:t>οι τιμές </a:t>
            </a:r>
            <a:r>
              <a:rPr lang="el-GR" dirty="0" smtClean="0"/>
              <a:t>της συνεχούς </a:t>
            </a:r>
            <a:r>
              <a:rPr lang="el-GR" dirty="0"/>
              <a:t>μεταβλητής ομαδοποιούνται και οι ομάδες διατάσσονται στον οριζόντιο άξονα </a:t>
            </a:r>
            <a:r>
              <a:rPr lang="el-GR" dirty="0" smtClean="0"/>
              <a:t>σε αύξουσα </a:t>
            </a:r>
            <a:r>
              <a:rPr lang="el-GR" dirty="0"/>
              <a:t>σειρά. </a:t>
            </a:r>
            <a:endParaRPr lang="el-GR" dirty="0" smtClean="0"/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l-GR" dirty="0" smtClean="0"/>
              <a:t>Στη </a:t>
            </a:r>
            <a:r>
              <a:rPr lang="el-GR" dirty="0"/>
              <a:t>συνέχεια </a:t>
            </a:r>
            <a:r>
              <a:rPr lang="el-GR" dirty="0" smtClean="0"/>
              <a:t>για κάθε </a:t>
            </a:r>
            <a:r>
              <a:rPr lang="el-GR" dirty="0"/>
              <a:t>ομάδα </a:t>
            </a:r>
            <a:r>
              <a:rPr lang="el-GR" dirty="0" smtClean="0"/>
              <a:t>κατασκευάζουμε ορθογώνια, το </a:t>
            </a:r>
            <a:r>
              <a:rPr lang="el-GR" dirty="0"/>
              <a:t>ύψος των οποίων αντιστοιχεί στη συχνότητα </a:t>
            </a:r>
            <a:r>
              <a:rPr lang="el-GR" dirty="0" smtClean="0"/>
              <a:t>της κάθε </a:t>
            </a:r>
            <a:r>
              <a:rPr lang="el-GR" dirty="0"/>
              <a:t>ομάδας.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360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7" y="36195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Ιστόγραμμα</a:t>
            </a:r>
            <a:endParaRPr lang="en-GB" b="1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1409700"/>
            <a:ext cx="10391775" cy="464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0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222250"/>
            <a:ext cx="11049000" cy="1930400"/>
          </a:xfrm>
        </p:spPr>
        <p:txBody>
          <a:bodyPr>
            <a:normAutofit/>
          </a:bodyPr>
          <a:lstStyle/>
          <a:p>
            <a:pPr algn="just"/>
            <a:r>
              <a:rPr lang="el-GR" sz="3200" dirty="0" smtClean="0"/>
              <a:t>Τα ιστογράμματα επίσης χρησιμοποιούνται για να εξεταστεί οπτικά κατά πόσο τα δεδομένα μας ακολουθούν την κανονική κατανομή.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902429"/>
            <a:ext cx="5991225" cy="36295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0" y="3038475"/>
            <a:ext cx="5200650" cy="330616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7115176" y="4276725"/>
            <a:ext cx="1162049" cy="542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81999" y="4114800"/>
            <a:ext cx="1971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Επιλέγουμε το κουτί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040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65125"/>
            <a:ext cx="11258550" cy="14732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sz="3200" b="1" dirty="0"/>
              <a:t>Διάγραμμα σκεδασμού (</a:t>
            </a:r>
            <a:r>
              <a:rPr lang="en-GB" sz="3200" b="1" dirty="0"/>
              <a:t>scatter-plot)</a:t>
            </a:r>
            <a:br>
              <a:rPr lang="en-GB" sz="3200" b="1" dirty="0"/>
            </a:br>
            <a:r>
              <a:rPr lang="el-GR" sz="3200" dirty="0" smtClean="0"/>
              <a:t>Χρησιμοποιείται για να απεικονίσει τη συσχέτιση ανάμεσα σε δύο μεταβλητές</a:t>
            </a:r>
            <a:endParaRPr lang="en-GB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2192337"/>
            <a:ext cx="5419725" cy="4164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655" y="2192337"/>
            <a:ext cx="5155120" cy="40957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7667624" y="3686175"/>
            <a:ext cx="1368000" cy="1343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41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788" y="1858407"/>
            <a:ext cx="9213011" cy="37019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2152" y="5653670"/>
            <a:ext cx="10265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/>
              <a:t>Πηγή: </a:t>
            </a:r>
            <a:r>
              <a:rPr lang="en-GB" sz="1600" dirty="0" smtClean="0"/>
              <a:t>Eurostat</a:t>
            </a:r>
            <a:endParaRPr lang="el-GR" sz="1600" dirty="0" smtClean="0"/>
          </a:p>
          <a:p>
            <a:r>
              <a:rPr lang="el-GR" sz="1600" b="1" dirty="0" smtClean="0"/>
              <a:t>Σημείωση: </a:t>
            </a:r>
            <a:r>
              <a:rPr lang="el-GR" sz="1600" dirty="0" smtClean="0"/>
              <a:t>Η παιδική φτώχεια ορίζεται ως το ποσοστό των παιδιών ηλικίας 0-17 με οικογενειακό εισόδημα κάτω από</a:t>
            </a:r>
          </a:p>
          <a:p>
            <a:r>
              <a:rPr lang="el-GR" sz="1600" dirty="0" smtClean="0"/>
              <a:t>Το επίσημο όριο της φτώχειας.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033764" y="299645"/>
            <a:ext cx="8122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00B050"/>
                </a:solidFill>
              </a:rPr>
              <a:t>Συμβουλές για την ορθή παρουσίαση διαγραμμάτων</a:t>
            </a:r>
            <a:endParaRPr lang="en-GB" sz="28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0985" y="1055060"/>
            <a:ext cx="6587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Ο τίτλος θα πρέπει να αναφέρει τι μετράμε, τον τόπο και το χρόνο</a:t>
            </a:r>
            <a:endParaRPr lang="en-GB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00750" y="1486888"/>
            <a:ext cx="188702" cy="47130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1340" y="2751588"/>
            <a:ext cx="1257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Μην ξεχνάτε να ορίζετε τον κάθετο και τον οριζόντιο άξονα</a:t>
            </a:r>
            <a:endParaRPr lang="en-GB" sz="12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330626" y="3201592"/>
            <a:ext cx="670702" cy="38099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7029" y="4543007"/>
            <a:ext cx="1257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Αναφέρουμε την πηγή</a:t>
            </a:r>
            <a:endParaRPr lang="en-GB" sz="12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95275" y="4925770"/>
            <a:ext cx="760202" cy="83685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1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575" y="2384425"/>
            <a:ext cx="10515600" cy="1520825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l-GR" dirty="0" smtClean="0"/>
              <a:t>Ανάλυση και ερμηνεία ποσοτικών δεδομένων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795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64934"/>
          </a:xfrm>
        </p:spPr>
        <p:txBody>
          <a:bodyPr/>
          <a:lstStyle/>
          <a:p>
            <a:r>
              <a:rPr lang="el-GR" dirty="0" smtClean="0"/>
              <a:t>Στη σημερινή διάλεξη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1766"/>
            <a:ext cx="10515600" cy="455519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Παρουσίαση </a:t>
            </a:r>
            <a:r>
              <a:rPr lang="en-GB" dirty="0" smtClean="0"/>
              <a:t>template </a:t>
            </a:r>
            <a:r>
              <a:rPr lang="el-GR" dirty="0" smtClean="0"/>
              <a:t>εργασίας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Περιγραφική Στατιστική: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Γραφική απεικόνιση δεδομένων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Χρήση και σημασία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Κυκλικό διάγραμμα, Ραβδόγραμμα, Ιστόγραμμα, Διάγραμμα διασποράς ή σκεδασμού.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Φροντιστήριο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Γραφική απεικόνιση δεδομένων στο </a:t>
            </a:r>
            <a:r>
              <a:rPr lang="en-GB" dirty="0" smtClean="0"/>
              <a:t>SPSS</a:t>
            </a:r>
            <a:endParaRPr lang="el-GR" dirty="0" smtClean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Χρήση του </a:t>
            </a:r>
            <a:r>
              <a:rPr lang="en-GB" dirty="0" smtClean="0"/>
              <a:t>Chart Builder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17544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365126"/>
            <a:ext cx="10763250" cy="773561"/>
          </a:xfrm>
        </p:spPr>
        <p:txBody>
          <a:bodyPr/>
          <a:lstStyle/>
          <a:p>
            <a:pPr algn="ctr"/>
            <a:r>
              <a:rPr lang="el-GR" b="1" dirty="0" smtClean="0"/>
              <a:t>Γραφική απεικόνιση δεδομένων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457865"/>
            <a:ext cx="10934700" cy="4861974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n-GB" sz="3000" dirty="0" smtClean="0"/>
              <a:t>H </a:t>
            </a:r>
            <a:r>
              <a:rPr lang="el-GR" sz="3000" dirty="0" smtClean="0"/>
              <a:t>γραφική απεικόνιση των δεδομένων αναφέρεται σε τεχνικές που χρησιμοποιούνται για την επικοινωνία δεδομένων μέσω οπτικών </a:t>
            </a:r>
            <a:r>
              <a:rPr lang="el-GR" sz="3000" dirty="0" smtClean="0"/>
              <a:t>αναπαραστάσεων </a:t>
            </a:r>
            <a:r>
              <a:rPr lang="el-GR" sz="3000" dirty="0" smtClean="0"/>
              <a:t>(σημεία, γραμμές, μπάρες, κ.α.).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l-GR" sz="3000" dirty="0" smtClean="0"/>
              <a:t>Η αποτελεσματική απεικόνιση βοηθάει τους χρήστες να κατανοήσουν με ταχύτητα τα δεδομένα και τις σχέσεις που τα διέπουν.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l-GR" sz="3000" dirty="0" smtClean="0"/>
              <a:t>Με τη σωστή χρήση γραφημάτων ακόμα και </a:t>
            </a:r>
            <a:r>
              <a:rPr lang="el-GR" sz="3000" dirty="0"/>
              <a:t>π</a:t>
            </a:r>
            <a:r>
              <a:rPr lang="el-GR" sz="3000" dirty="0" smtClean="0"/>
              <a:t>ερίπλοκα δεδομένα μπορούν να γίνουν </a:t>
            </a:r>
            <a:r>
              <a:rPr lang="el-GR" sz="3000" dirty="0" smtClean="0"/>
              <a:t>προσβάσιμα</a:t>
            </a:r>
            <a:r>
              <a:rPr lang="el-GR" sz="3000" dirty="0" smtClean="0"/>
              <a:t>, κατανοητά και χρηστικά.</a:t>
            </a:r>
          </a:p>
        </p:txBody>
      </p:sp>
    </p:spTree>
    <p:extLst>
      <p:ext uri="{BB962C8B-B14F-4D97-AF65-F5344CB8AC3E}">
        <p14:creationId xmlns:p14="http://schemas.microsoft.com/office/powerpoint/2010/main" val="315647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7676"/>
            <a:ext cx="10515600" cy="762000"/>
          </a:xfrm>
        </p:spPr>
        <p:txBody>
          <a:bodyPr/>
          <a:lstStyle/>
          <a:p>
            <a:pPr algn="ctr"/>
            <a:r>
              <a:rPr lang="el-GR" b="1" dirty="0"/>
              <a:t>Γραφική απεικόνιση δεδομένων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1626"/>
            <a:ext cx="10515600" cy="2619374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l-GR" dirty="0" smtClean="0"/>
              <a:t>Ο σωστός </a:t>
            </a:r>
            <a:r>
              <a:rPr lang="el-GR" b="1" dirty="0" smtClean="0"/>
              <a:t>συνδυασμός φόρμας και λειτουργικότητας</a:t>
            </a:r>
            <a:r>
              <a:rPr lang="el-GR" dirty="0" smtClean="0"/>
              <a:t> </a:t>
            </a:r>
            <a:r>
              <a:rPr lang="el-GR" dirty="0" smtClean="0"/>
              <a:t>υποβοηθά </a:t>
            </a:r>
            <a:r>
              <a:rPr lang="el-GR" dirty="0" smtClean="0"/>
              <a:t>την κατανόηση περίπλοκων δεδομένων 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l-GR" dirty="0" smtClean="0"/>
              <a:t>Καίρια σημεία και στατιστικά μοτίβα μπορούν να επικοινωνηθούν με εύληπτο τρόπο</a:t>
            </a:r>
            <a:r>
              <a:rPr lang="el-GR" dirty="0" smtClean="0"/>
              <a:t>.</a:t>
            </a:r>
            <a:endParaRPr lang="el-G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4422195"/>
            <a:ext cx="10735130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7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017993"/>
              </p:ext>
            </p:extLst>
          </p:nvPr>
        </p:nvGraphicFramePr>
        <p:xfrm>
          <a:off x="1419225" y="1155936"/>
          <a:ext cx="9077325" cy="480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5775"/>
                <a:gridCol w="3025775"/>
                <a:gridCol w="3025775"/>
              </a:tblGrid>
              <a:tr h="332451"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el-G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Έτος</a:t>
                      </a:r>
                      <a:endParaRPr lang="en-GB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el-G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Χώρα Α</a:t>
                      </a:r>
                      <a:endParaRPr lang="el-G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el-G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Χώρα Β</a:t>
                      </a:r>
                      <a:endParaRPr lang="el-G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2451"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en-GB" sz="2000" u="none" strike="noStrike" dirty="0">
                          <a:effectLst/>
                        </a:rPr>
                        <a:t>2005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en-GB" sz="2000" u="none" strike="noStrike" dirty="0">
                          <a:effectLst/>
                        </a:rPr>
                        <a:t>10.5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en-GB" sz="2000" u="none" strike="noStrike" dirty="0">
                          <a:effectLst/>
                        </a:rPr>
                        <a:t>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2451"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en-GB" sz="2000" u="none" strike="noStrike" dirty="0">
                          <a:effectLst/>
                        </a:rPr>
                        <a:t>2006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en-GB" sz="2000" u="none" strike="noStrike" dirty="0">
                          <a:effectLst/>
                        </a:rPr>
                        <a:t>12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en-GB" sz="2000" u="none" strike="noStrike">
                          <a:effectLst/>
                        </a:rPr>
                        <a:t>7.1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2451"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en-GB" sz="2000" u="none" strike="noStrike">
                          <a:effectLst/>
                        </a:rPr>
                        <a:t>2007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en-GB" sz="2000" u="none" strike="noStrike" dirty="0">
                          <a:effectLst/>
                        </a:rPr>
                        <a:t>13.4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en-GB" sz="2000" u="none" strike="noStrike">
                          <a:effectLst/>
                        </a:rPr>
                        <a:t>7.2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2451"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en-GB" sz="2000" u="none" strike="noStrike" dirty="0">
                          <a:effectLst/>
                        </a:rPr>
                        <a:t>2008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en-GB" sz="2000" u="none" strike="noStrike" dirty="0">
                          <a:effectLst/>
                        </a:rPr>
                        <a:t>13.5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en-GB" sz="2000" u="none" strike="noStrike">
                          <a:effectLst/>
                        </a:rPr>
                        <a:t>7.5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2451"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en-GB" sz="2000" u="none" strike="noStrike">
                          <a:effectLst/>
                        </a:rPr>
                        <a:t>2009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en-GB" sz="2000" u="none" strike="noStrike" dirty="0">
                          <a:effectLst/>
                        </a:rPr>
                        <a:t>13.1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en-GB" sz="2000" u="none" strike="noStrike" dirty="0">
                          <a:effectLst/>
                        </a:rPr>
                        <a:t>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2451"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en-GB" sz="2000" u="none" strike="noStrike" dirty="0">
                          <a:effectLst/>
                        </a:rPr>
                        <a:t>2010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en-GB" sz="2000" u="none" strike="noStrike" dirty="0">
                          <a:effectLst/>
                        </a:rPr>
                        <a:t>13.9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en-GB" sz="2000" u="none" strike="noStrike" dirty="0">
                          <a:effectLst/>
                        </a:rPr>
                        <a:t>8.3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2451"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en-GB" sz="2000" u="none" strike="noStrike" dirty="0">
                          <a:effectLst/>
                        </a:rPr>
                        <a:t>2011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en-GB" sz="2000" u="none" strike="noStrike" dirty="0">
                          <a:effectLst/>
                        </a:rPr>
                        <a:t>14.3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en-GB" sz="2000" u="none" strike="noStrike" dirty="0">
                          <a:effectLst/>
                        </a:rPr>
                        <a:t>10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2451"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en-GB" sz="2000" u="none" strike="noStrike" dirty="0">
                          <a:effectLst/>
                        </a:rPr>
                        <a:t>2012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en-GB" sz="2000" u="none" strike="noStrike" dirty="0">
                          <a:effectLst/>
                        </a:rPr>
                        <a:t>14.5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en-GB" sz="2000" u="none" strike="noStrike" dirty="0">
                          <a:effectLst/>
                        </a:rPr>
                        <a:t>11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2451"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en-GB" sz="2000" u="none" strike="noStrike" dirty="0">
                          <a:effectLst/>
                        </a:rPr>
                        <a:t>2013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en-GB" sz="2000" u="none" strike="noStrike" dirty="0">
                          <a:effectLst/>
                        </a:rPr>
                        <a:t>14.6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en-GB" sz="2000" u="none" strike="noStrike" dirty="0">
                          <a:effectLst/>
                        </a:rPr>
                        <a:t>11.1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2451"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en-GB" sz="2000" u="none" strike="noStrike" dirty="0">
                          <a:effectLst/>
                        </a:rPr>
                        <a:t>2014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en-GB" sz="2000" u="none" strike="noStrike" dirty="0">
                          <a:effectLst/>
                        </a:rPr>
                        <a:t>15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en-GB" sz="2000" u="none" strike="noStrike" dirty="0">
                          <a:effectLst/>
                        </a:rPr>
                        <a:t>13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2451"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en-GB" sz="2000" u="none" strike="noStrike" dirty="0">
                          <a:effectLst/>
                        </a:rPr>
                        <a:t>2015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en-GB" sz="2000" u="none" strike="noStrike" dirty="0">
                          <a:effectLst/>
                        </a:rPr>
                        <a:t>14.9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en-GB" sz="2000" u="none" strike="noStrike" dirty="0">
                          <a:effectLst/>
                        </a:rPr>
                        <a:t>14.1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2451"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en-GB" sz="2000" u="none" strike="noStrike" dirty="0">
                          <a:effectLst/>
                        </a:rPr>
                        <a:t>2016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en-GB" sz="2000" u="none" strike="noStrike">
                          <a:effectLst/>
                        </a:rPr>
                        <a:t>15.3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en-GB" sz="2000" u="none" strike="noStrike" dirty="0">
                          <a:effectLst/>
                        </a:rPr>
                        <a:t>14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2451"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en-GB" sz="2000" u="none" strike="noStrike" dirty="0">
                          <a:effectLst/>
                        </a:rPr>
                        <a:t>2017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en-GB" sz="2000" u="none" strike="noStrike">
                          <a:effectLst/>
                        </a:rPr>
                        <a:t>15.4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en-GB" sz="2000" u="none" strike="noStrike" dirty="0">
                          <a:effectLst/>
                        </a:rPr>
                        <a:t>14.3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55628" y="438855"/>
            <a:ext cx="7712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Πίνακας 1: Δείκτης Παιδικής Φτώχειας στις χώρες Α και Β, (2005-2017)</a:t>
            </a:r>
            <a:endParaRPr lang="en-GB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19225" y="5903297"/>
            <a:ext cx="1444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/>
              <a:t>Πηγή: </a:t>
            </a:r>
            <a:r>
              <a:rPr lang="en-GB" sz="1600" b="1" dirty="0" smtClean="0"/>
              <a:t>Eurostat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72675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571500"/>
            <a:ext cx="10344150" cy="5019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650" y="5817572"/>
            <a:ext cx="1444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/>
              <a:t>Πηγή: </a:t>
            </a:r>
            <a:r>
              <a:rPr lang="en-GB" sz="1600" b="1" dirty="0" smtClean="0"/>
              <a:t>Eurostat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84238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20" y="431981"/>
            <a:ext cx="10950874" cy="854074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/>
              <a:t>Τα σωστά διαγράμματα θα πρέπει: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620" y="1611344"/>
            <a:ext cx="11511591" cy="472907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700"/>
              </a:spcAft>
            </a:pPr>
            <a:r>
              <a:rPr lang="el-GR" sz="2500" dirty="0" smtClean="0"/>
              <a:t>Να βοηθούν τον χρήστη να εστιάζει στην ουσία,</a:t>
            </a:r>
          </a:p>
          <a:p>
            <a:pPr>
              <a:lnSpc>
                <a:spcPct val="120000"/>
              </a:lnSpc>
              <a:spcAft>
                <a:spcPts val="700"/>
              </a:spcAft>
            </a:pPr>
            <a:r>
              <a:rPr lang="el-GR" sz="2500" dirty="0" smtClean="0"/>
              <a:t>Να μην στρεβλώνουν την πληροφόρηση που περιέχουν τα δεδομένα</a:t>
            </a:r>
            <a:r>
              <a:rPr lang="el-GR" sz="2500" dirty="0" smtClean="0"/>
              <a:t>,</a:t>
            </a:r>
            <a:endParaRPr lang="el-GR" sz="2500" dirty="0" smtClean="0"/>
          </a:p>
        </p:txBody>
      </p:sp>
    </p:spTree>
    <p:extLst>
      <p:ext uri="{BB962C8B-B14F-4D97-AF65-F5344CB8AC3E}">
        <p14:creationId xmlns:p14="http://schemas.microsoft.com/office/powerpoint/2010/main" val="392789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12806</TotalTime>
  <Words>936</Words>
  <Application>Microsoft Office PowerPoint</Application>
  <PresentationFormat>Widescreen</PresentationFormat>
  <Paragraphs>142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Μεθοδολογία κοινωνικής και εκπαιδευτικής έρευνας 9η διάλεξη</vt:lpstr>
      <vt:lpstr>Στάδια διεξαγωγής της έρευνας</vt:lpstr>
      <vt:lpstr>Ανάλυση και ερμηνεία ποσοτικών δεδομένων</vt:lpstr>
      <vt:lpstr>Στη σημερινή διάλεξη</vt:lpstr>
      <vt:lpstr>Γραφική απεικόνιση δεδομένων</vt:lpstr>
      <vt:lpstr>Γραφική απεικόνιση δεδομένων</vt:lpstr>
      <vt:lpstr>PowerPoint Presentation</vt:lpstr>
      <vt:lpstr>PowerPoint Presentation</vt:lpstr>
      <vt:lpstr>Τα σωστά διαγράμματα θα πρέπει:</vt:lpstr>
      <vt:lpstr>PowerPoint Presentation</vt:lpstr>
      <vt:lpstr>Τα σωστά διαγράμματα θα πρέπει:</vt:lpstr>
      <vt:lpstr>PowerPoint Presentation</vt:lpstr>
      <vt:lpstr>Τα σωστά διαγράμματα θα πρέπει:</vt:lpstr>
      <vt:lpstr>PowerPoint Presentation</vt:lpstr>
      <vt:lpstr>Τα σωστά διαγράμματα θα πρέπει:</vt:lpstr>
      <vt:lpstr>Γραφική απεικόνιση δεδομένων</vt:lpstr>
      <vt:lpstr>Chart Builder στο SPSS</vt:lpstr>
      <vt:lpstr>PowerPoint Presentation</vt:lpstr>
      <vt:lpstr>Pie chart – Κυκλικό διάγραμμα</vt:lpstr>
      <vt:lpstr>Χρήση του κυκλικού διαγράμματος</vt:lpstr>
      <vt:lpstr>PowerPoint Presentation</vt:lpstr>
      <vt:lpstr>Ραβδογράμματα - Bar charts</vt:lpstr>
      <vt:lpstr>PowerPoint Presentation</vt:lpstr>
      <vt:lpstr>Ιστόγραμμα - Histogram</vt:lpstr>
      <vt:lpstr>Ιστόγραμμα</vt:lpstr>
      <vt:lpstr>Τα ιστογράμματα επίσης χρησιμοποιούνται για να εξεταστεί οπτικά κατά πόσο τα δεδομένα μας ακολουθούν την κανονική κατανομή.</vt:lpstr>
      <vt:lpstr>Διάγραμμα σκεδασμού (scatter-plot) Χρησιμοποιείται για να απεικονίσει τη συσχέτιση ανάμεσα σε δύο μεταβλητές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christos koutsampelas</dc:creator>
  <cp:lastModifiedBy>christos koutsampelas</cp:lastModifiedBy>
  <cp:revision>174</cp:revision>
  <dcterms:created xsi:type="dcterms:W3CDTF">2019-04-10T11:06:56Z</dcterms:created>
  <dcterms:modified xsi:type="dcterms:W3CDTF">2019-05-13T10:16:04Z</dcterms:modified>
</cp:coreProperties>
</file>