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3" r:id="rId21"/>
    <p:sldId id="279" r:id="rId22"/>
    <p:sldId id="280" r:id="rId23"/>
    <p:sldId id="281" r:id="rId24"/>
    <p:sldId id="282" r:id="rId25"/>
    <p:sldId id="276" r:id="rId26"/>
    <p:sldId id="277" r:id="rId27"/>
    <p:sldId id="278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108CF-6AE4-41C3-9218-169286E5BC3B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6728A5F5-A5C6-4BEE-B961-01961257A7B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perspectiveAbove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lang="el-GR" sz="1800" b="1" u="sng" dirty="0" smtClean="0"/>
            <a:t>Γραμμή βαρύτητας: </a:t>
          </a:r>
          <a:r>
            <a:rPr lang="el-GR" sz="1800" dirty="0" smtClean="0"/>
            <a:t>κάθετη γραμμή που περνά από το κέντρο βάρους. </a:t>
          </a:r>
          <a:endParaRPr lang="el-GR" sz="1800" dirty="0"/>
        </a:p>
      </dgm:t>
    </dgm:pt>
    <dgm:pt modelId="{255C3292-6C1A-449C-A43C-3C6E544074B6}" type="parTrans" cxnId="{D18362FC-9A38-4EE7-B0BF-9F05CFAAE501}">
      <dgm:prSet/>
      <dgm:spPr/>
      <dgm:t>
        <a:bodyPr/>
        <a:lstStyle/>
        <a:p>
          <a:endParaRPr lang="el-GR"/>
        </a:p>
      </dgm:t>
    </dgm:pt>
    <dgm:pt modelId="{D390D33E-B0B9-48CE-BE01-30222852648D}" type="sibTrans" cxnId="{D18362FC-9A38-4EE7-B0BF-9F05CFAAE501}">
      <dgm:prSet/>
      <dgm:spPr/>
      <dgm:t>
        <a:bodyPr/>
        <a:lstStyle/>
        <a:p>
          <a:endParaRPr lang="el-GR"/>
        </a:p>
      </dgm:t>
    </dgm:pt>
    <dgm:pt modelId="{5E9CCB22-22F8-43EE-8336-45E8E4927CA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perspectiveLef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lang="el-GR" sz="1800" b="1" u="sng" dirty="0" smtClean="0"/>
            <a:t>Βάση στήριξης : </a:t>
          </a:r>
          <a:r>
            <a:rPr lang="el-GR" sz="1800" dirty="0" smtClean="0"/>
            <a:t>παρέχει σταθερότητα αντικειμένου. Όσο πιο ευρεία η βάση στήριξης, τόσο πιο χαμηλά το κέντρο βάρος, τόσο πιο μεγάλη η σταθερότητα</a:t>
          </a:r>
          <a:endParaRPr lang="el-GR" sz="1800" dirty="0"/>
        </a:p>
      </dgm:t>
    </dgm:pt>
    <dgm:pt modelId="{EC304496-8911-497F-89DE-5F11823225F4}" type="parTrans" cxnId="{AD2C314E-FD81-4D05-B722-44BBCEBA6E79}">
      <dgm:prSet/>
      <dgm:spPr/>
      <dgm:t>
        <a:bodyPr/>
        <a:lstStyle/>
        <a:p>
          <a:endParaRPr lang="el-GR"/>
        </a:p>
      </dgm:t>
    </dgm:pt>
    <dgm:pt modelId="{3D9F5CA0-BAFD-4D6E-8B72-2BD1AE4DF4A2}" type="sibTrans" cxnId="{AD2C314E-FD81-4D05-B722-44BBCEBA6E79}">
      <dgm:prSet/>
      <dgm:spPr/>
      <dgm:t>
        <a:bodyPr/>
        <a:lstStyle/>
        <a:p>
          <a:endParaRPr lang="el-GR"/>
        </a:p>
      </dgm:t>
    </dgm:pt>
    <dgm:pt modelId="{180AA23E-A6BE-4A54-AD52-75CC45BDB47A}" type="pres">
      <dgm:prSet presAssocID="{3D4108CF-6AE4-41C3-9218-169286E5BC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46C34833-806E-4280-95EA-239483E3F8C1}" type="pres">
      <dgm:prSet presAssocID="{6728A5F5-A5C6-4BEE-B961-01961257A7B5}" presName="hierRoot1" presStyleCnt="0">
        <dgm:presLayoutVars>
          <dgm:hierBranch val="init"/>
        </dgm:presLayoutVars>
      </dgm:prSet>
      <dgm:spPr/>
    </dgm:pt>
    <dgm:pt modelId="{0E950568-6F20-4E56-BA48-83C2EDECDDA5}" type="pres">
      <dgm:prSet presAssocID="{6728A5F5-A5C6-4BEE-B961-01961257A7B5}" presName="rootComposite1" presStyleCnt="0"/>
      <dgm:spPr/>
    </dgm:pt>
    <dgm:pt modelId="{25FBE28D-4EE9-467E-B3F2-CAACEFA87F63}" type="pres">
      <dgm:prSet presAssocID="{6728A5F5-A5C6-4BEE-B961-01961257A7B5}" presName="rootText1" presStyleLbl="node0" presStyleIdx="0" presStyleCnt="2" custScaleX="208415" custScaleY="407872" custLinFactNeighborX="1085" custLinFactNeighborY="1833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FB5C42B-BC77-424F-A9C0-D8D0E4F6780A}" type="pres">
      <dgm:prSet presAssocID="{6728A5F5-A5C6-4BEE-B961-01961257A7B5}" presName="rootConnector1" presStyleLbl="node1" presStyleIdx="0" presStyleCnt="0"/>
      <dgm:spPr/>
      <dgm:t>
        <a:bodyPr/>
        <a:lstStyle/>
        <a:p>
          <a:endParaRPr lang="el-GR"/>
        </a:p>
      </dgm:t>
    </dgm:pt>
    <dgm:pt modelId="{CCF8D648-61E7-4392-83CA-6D2DA5B9534F}" type="pres">
      <dgm:prSet presAssocID="{6728A5F5-A5C6-4BEE-B961-01961257A7B5}" presName="hierChild2" presStyleCnt="0"/>
      <dgm:spPr/>
    </dgm:pt>
    <dgm:pt modelId="{0FA421C2-D7B1-41F2-A491-B26B9FA223FB}" type="pres">
      <dgm:prSet presAssocID="{6728A5F5-A5C6-4BEE-B961-01961257A7B5}" presName="hierChild3" presStyleCnt="0"/>
      <dgm:spPr/>
    </dgm:pt>
    <dgm:pt modelId="{8958750E-F4C1-4D7F-9FFA-EE61545805E1}" type="pres">
      <dgm:prSet presAssocID="{5E9CCB22-22F8-43EE-8336-45E8E4927CAD}" presName="hierRoot1" presStyleCnt="0">
        <dgm:presLayoutVars>
          <dgm:hierBranch val="init"/>
        </dgm:presLayoutVars>
      </dgm:prSet>
      <dgm:spPr/>
    </dgm:pt>
    <dgm:pt modelId="{A8197845-A463-4196-B828-BD7B7DFDF4A0}" type="pres">
      <dgm:prSet presAssocID="{5E9CCB22-22F8-43EE-8336-45E8E4927CAD}" presName="rootComposite1" presStyleCnt="0"/>
      <dgm:spPr/>
    </dgm:pt>
    <dgm:pt modelId="{98DF14F7-ECB1-4931-8197-1B0FB4EAA86E}" type="pres">
      <dgm:prSet presAssocID="{5E9CCB22-22F8-43EE-8336-45E8E4927CAD}" presName="rootText1" presStyleLbl="node0" presStyleIdx="1" presStyleCnt="2" custScaleX="321580" custScaleY="526268" custLinFactNeighborX="31083" custLinFactNeighborY="-2433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A5ABFCA-4A40-40D3-A2CA-6F0D4D540AEF}" type="pres">
      <dgm:prSet presAssocID="{5E9CCB22-22F8-43EE-8336-45E8E4927CAD}" presName="rootConnector1" presStyleLbl="node1" presStyleIdx="0" presStyleCnt="0"/>
      <dgm:spPr/>
      <dgm:t>
        <a:bodyPr/>
        <a:lstStyle/>
        <a:p>
          <a:endParaRPr lang="el-GR"/>
        </a:p>
      </dgm:t>
    </dgm:pt>
    <dgm:pt modelId="{219A9503-A810-4AB0-B343-1DE50455A214}" type="pres">
      <dgm:prSet presAssocID="{5E9CCB22-22F8-43EE-8336-45E8E4927CAD}" presName="hierChild2" presStyleCnt="0"/>
      <dgm:spPr/>
    </dgm:pt>
    <dgm:pt modelId="{D710F298-518A-4E5B-AD12-FFE534B6772E}" type="pres">
      <dgm:prSet presAssocID="{5E9CCB22-22F8-43EE-8336-45E8E4927CAD}" presName="hierChild3" presStyleCnt="0"/>
      <dgm:spPr/>
    </dgm:pt>
  </dgm:ptLst>
  <dgm:cxnLst>
    <dgm:cxn modelId="{55847B0C-732C-4AFC-825A-ED2E2D3C5CA1}" type="presOf" srcId="{6728A5F5-A5C6-4BEE-B961-01961257A7B5}" destId="{DFB5C42B-BC77-424F-A9C0-D8D0E4F6780A}" srcOrd="1" destOrd="0" presId="urn:microsoft.com/office/officeart/2005/8/layout/orgChart1"/>
    <dgm:cxn modelId="{AD2C314E-FD81-4D05-B722-44BBCEBA6E79}" srcId="{3D4108CF-6AE4-41C3-9218-169286E5BC3B}" destId="{5E9CCB22-22F8-43EE-8336-45E8E4927CAD}" srcOrd="1" destOrd="0" parTransId="{EC304496-8911-497F-89DE-5F11823225F4}" sibTransId="{3D9F5CA0-BAFD-4D6E-8B72-2BD1AE4DF4A2}"/>
    <dgm:cxn modelId="{4818C0D4-E51A-48AA-A969-35D5BB96244F}" type="presOf" srcId="{5E9CCB22-22F8-43EE-8336-45E8E4927CAD}" destId="{CA5ABFCA-4A40-40D3-A2CA-6F0D4D540AEF}" srcOrd="1" destOrd="0" presId="urn:microsoft.com/office/officeart/2005/8/layout/orgChart1"/>
    <dgm:cxn modelId="{D18362FC-9A38-4EE7-B0BF-9F05CFAAE501}" srcId="{3D4108CF-6AE4-41C3-9218-169286E5BC3B}" destId="{6728A5F5-A5C6-4BEE-B961-01961257A7B5}" srcOrd="0" destOrd="0" parTransId="{255C3292-6C1A-449C-A43C-3C6E544074B6}" sibTransId="{D390D33E-B0B9-48CE-BE01-30222852648D}"/>
    <dgm:cxn modelId="{49A4D203-CA38-44FF-82D0-866DD58B10EE}" type="presOf" srcId="{6728A5F5-A5C6-4BEE-B961-01961257A7B5}" destId="{25FBE28D-4EE9-467E-B3F2-CAACEFA87F63}" srcOrd="0" destOrd="0" presId="urn:microsoft.com/office/officeart/2005/8/layout/orgChart1"/>
    <dgm:cxn modelId="{8CB14F5A-D4BE-49BF-A323-72D19EDAA95F}" type="presOf" srcId="{3D4108CF-6AE4-41C3-9218-169286E5BC3B}" destId="{180AA23E-A6BE-4A54-AD52-75CC45BDB47A}" srcOrd="0" destOrd="0" presId="urn:microsoft.com/office/officeart/2005/8/layout/orgChart1"/>
    <dgm:cxn modelId="{23EB7735-A320-4471-A57B-C66C15CE04A3}" type="presOf" srcId="{5E9CCB22-22F8-43EE-8336-45E8E4927CAD}" destId="{98DF14F7-ECB1-4931-8197-1B0FB4EAA86E}" srcOrd="0" destOrd="0" presId="urn:microsoft.com/office/officeart/2005/8/layout/orgChart1"/>
    <dgm:cxn modelId="{66AEFE69-8DAE-4CCE-8C86-E127009BE8DC}" type="presParOf" srcId="{180AA23E-A6BE-4A54-AD52-75CC45BDB47A}" destId="{46C34833-806E-4280-95EA-239483E3F8C1}" srcOrd="0" destOrd="0" presId="urn:microsoft.com/office/officeart/2005/8/layout/orgChart1"/>
    <dgm:cxn modelId="{646A925A-78D0-4834-9900-89E02BA0CB0A}" type="presParOf" srcId="{46C34833-806E-4280-95EA-239483E3F8C1}" destId="{0E950568-6F20-4E56-BA48-83C2EDECDDA5}" srcOrd="0" destOrd="0" presId="urn:microsoft.com/office/officeart/2005/8/layout/orgChart1"/>
    <dgm:cxn modelId="{C2454577-AB8C-4F00-B153-9D215EED0FA6}" type="presParOf" srcId="{0E950568-6F20-4E56-BA48-83C2EDECDDA5}" destId="{25FBE28D-4EE9-467E-B3F2-CAACEFA87F63}" srcOrd="0" destOrd="0" presId="urn:microsoft.com/office/officeart/2005/8/layout/orgChart1"/>
    <dgm:cxn modelId="{5FF6E240-8E7A-4E40-8CD2-75006BB8FCAD}" type="presParOf" srcId="{0E950568-6F20-4E56-BA48-83C2EDECDDA5}" destId="{DFB5C42B-BC77-424F-A9C0-D8D0E4F6780A}" srcOrd="1" destOrd="0" presId="urn:microsoft.com/office/officeart/2005/8/layout/orgChart1"/>
    <dgm:cxn modelId="{D9E84C90-2833-491D-8821-9142BFEF1272}" type="presParOf" srcId="{46C34833-806E-4280-95EA-239483E3F8C1}" destId="{CCF8D648-61E7-4392-83CA-6D2DA5B9534F}" srcOrd="1" destOrd="0" presId="urn:microsoft.com/office/officeart/2005/8/layout/orgChart1"/>
    <dgm:cxn modelId="{0FAAACBE-1DF0-46DB-B7A8-905771051886}" type="presParOf" srcId="{46C34833-806E-4280-95EA-239483E3F8C1}" destId="{0FA421C2-D7B1-41F2-A491-B26B9FA223FB}" srcOrd="2" destOrd="0" presId="urn:microsoft.com/office/officeart/2005/8/layout/orgChart1"/>
    <dgm:cxn modelId="{6B17AC05-FCEC-48F8-82F7-A7618FF1EDE9}" type="presParOf" srcId="{180AA23E-A6BE-4A54-AD52-75CC45BDB47A}" destId="{8958750E-F4C1-4D7F-9FFA-EE61545805E1}" srcOrd="1" destOrd="0" presId="urn:microsoft.com/office/officeart/2005/8/layout/orgChart1"/>
    <dgm:cxn modelId="{D7151E3E-F650-4E8B-88AB-6BF2DCAE4959}" type="presParOf" srcId="{8958750E-F4C1-4D7F-9FFA-EE61545805E1}" destId="{A8197845-A463-4196-B828-BD7B7DFDF4A0}" srcOrd="0" destOrd="0" presId="urn:microsoft.com/office/officeart/2005/8/layout/orgChart1"/>
    <dgm:cxn modelId="{F92C5D89-57B8-44F3-85C3-3DCAD54BCE92}" type="presParOf" srcId="{A8197845-A463-4196-B828-BD7B7DFDF4A0}" destId="{98DF14F7-ECB1-4931-8197-1B0FB4EAA86E}" srcOrd="0" destOrd="0" presId="urn:microsoft.com/office/officeart/2005/8/layout/orgChart1"/>
    <dgm:cxn modelId="{DA8BECF4-E225-4C5D-BBAA-72940882BA4E}" type="presParOf" srcId="{A8197845-A463-4196-B828-BD7B7DFDF4A0}" destId="{CA5ABFCA-4A40-40D3-A2CA-6F0D4D540AEF}" srcOrd="1" destOrd="0" presId="urn:microsoft.com/office/officeart/2005/8/layout/orgChart1"/>
    <dgm:cxn modelId="{DDB9EFB4-2A4F-430F-975B-1B7EC1C78123}" type="presParOf" srcId="{8958750E-F4C1-4D7F-9FFA-EE61545805E1}" destId="{219A9503-A810-4AB0-B343-1DE50455A214}" srcOrd="1" destOrd="0" presId="urn:microsoft.com/office/officeart/2005/8/layout/orgChart1"/>
    <dgm:cxn modelId="{3DA75BD0-6D33-497C-9D1E-C41FAF3B61FC}" type="presParOf" srcId="{8958750E-F4C1-4D7F-9FFA-EE61545805E1}" destId="{D710F298-518A-4E5B-AD12-FFE534B677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B020-A993-47CD-BB13-8F26AECB8E1A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E47C-548C-4ACF-B44F-069728F9B0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0ECD-487F-4729-9673-612DC66A043C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B65C-DEE3-428D-9526-AD3AC62D02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E04E6-7005-4A8C-B4A5-572CE085A65C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859A-7CA7-47D4-8BC9-4DE02E759B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CB45-EDB7-43C5-AC13-6D7BB8A0B13F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E7F9-3805-4675-BA3F-A2E466AEB3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64B2-FB02-402D-8080-F024E3636F84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2C06-6743-42B6-BF57-3C06BC8021F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3E58-3872-4751-83DD-A1718455063A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2A53-1863-47ED-B6DE-1336442940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EA06-362B-4156-9A63-D681CD789710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9BC7-DCE1-451F-8D6C-F7DE9DF6CA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59CD-58A2-44CE-BDDA-944C409C9794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7397-D6E9-47F5-B802-E42AAFF8D1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0108-2016-47D9-9793-69AB7A4A09B7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6AD1-26DC-4A83-BCD4-98037CF131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D215-1330-4C68-9596-C16568A94D67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C3F5-99D7-4880-82B8-1AC2C77EF4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0F838-783E-4495-95CC-06843D38AD3F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DB995-B625-46FE-8F0A-281DCDCFF2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2B7B83-6499-45F2-B42A-511E7AB3BBAA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CCBF72-C618-413D-94D9-1F3ACC232D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5" r:id="rId2"/>
    <p:sldLayoutId id="2147483841" r:id="rId3"/>
    <p:sldLayoutId id="2147483836" r:id="rId4"/>
    <p:sldLayoutId id="2147483837" r:id="rId5"/>
    <p:sldLayoutId id="2147483838" r:id="rId6"/>
    <p:sldLayoutId id="2147483842" r:id="rId7"/>
    <p:sldLayoutId id="2147483843" r:id="rId8"/>
    <p:sldLayoutId id="2147483844" r:id="rId9"/>
    <p:sldLayoutId id="2147483839" r:id="rId10"/>
    <p:sldLayoutId id="21474838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Τίτλος 1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3611562"/>
          </a:xfrm>
        </p:spPr>
        <p:txBody>
          <a:bodyPr/>
          <a:lstStyle/>
          <a:p>
            <a:pPr eaLnBrk="1" hangingPunct="1"/>
            <a:r>
              <a:rPr lang="el-GR" smtClean="0"/>
              <a:t>Δραστηριότητα</a:t>
            </a:r>
          </a:p>
        </p:txBody>
      </p:sp>
      <p:sp>
        <p:nvSpPr>
          <p:cNvPr id="13314" name="Υπότιτλος 2"/>
          <p:cNvSpPr>
            <a:spLocks noGrp="1"/>
          </p:cNvSpPr>
          <p:nvPr>
            <p:ph type="subTitle" idx="1"/>
          </p:nvPr>
        </p:nvSpPr>
        <p:spPr>
          <a:xfrm>
            <a:off x="1403350" y="4581525"/>
            <a:ext cx="6400800" cy="1219200"/>
          </a:xfrm>
        </p:spPr>
        <p:txBody>
          <a:bodyPr/>
          <a:lstStyle/>
          <a:p>
            <a:pPr eaLnBrk="1" hangingPunct="1"/>
            <a:r>
              <a:rPr lang="el-GR" sz="2800" smtClean="0">
                <a:solidFill>
                  <a:schemeClr val="tx1"/>
                </a:solidFill>
              </a:rPr>
              <a:t> </a:t>
            </a:r>
          </a:p>
          <a:p>
            <a:r>
              <a:rPr lang="el-GR" sz="2400" smtClean="0">
                <a:solidFill>
                  <a:schemeClr val="tx2"/>
                </a:solidFill>
                <a:latin typeface="Arial" charset="0"/>
              </a:rPr>
              <a:t>Δρ Ζυγά Σοφία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/>
          <a:stretch/>
        </p:blipFill>
        <p:spPr>
          <a:xfrm rot="10800000">
            <a:off x="0" y="-5"/>
            <a:ext cx="9144000" cy="68580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467544" y="2391160"/>
            <a:ext cx="3822192" cy="139788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Κίνηση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Διατήρηση της στάσης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Παραγωγή θερμότητας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>
          <a:xfrm>
            <a:off x="4644008" y="2391160"/>
            <a:ext cx="3822192" cy="132587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900000">
              <a:rot lat="21371560" lon="1675653" rev="21203939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Σκελετικοί μύες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Καρδιακοί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Λείοι ή σπλαχνικοί</a:t>
            </a:r>
            <a:endParaRPr lang="el-GR" dirty="0"/>
          </a:p>
        </p:txBody>
      </p:sp>
      <p:sp>
        <p:nvSpPr>
          <p:cNvPr id="23555" name="Τίτλος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858837"/>
          </a:xfrm>
        </p:spPr>
        <p:txBody>
          <a:bodyPr/>
          <a:lstStyle/>
          <a:p>
            <a:pPr eaLnBrk="1" hangingPunct="1"/>
            <a:r>
              <a:rPr lang="el-GR" smtClean="0"/>
              <a:t>Φυσιολογία της κίνησης</a:t>
            </a:r>
          </a:p>
        </p:txBody>
      </p:sp>
      <p:sp>
        <p:nvSpPr>
          <p:cNvPr id="23556" name="Θέση κειμένου 4"/>
          <p:cNvSpPr txBox="1">
            <a:spLocks/>
          </p:cNvSpPr>
          <p:nvPr/>
        </p:nvSpPr>
        <p:spPr bwMode="auto">
          <a:xfrm>
            <a:off x="2339975" y="1341438"/>
            <a:ext cx="37449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l-GR" sz="2400" b="1" u="sng">
                <a:solidFill>
                  <a:srgbClr val="FFFF00"/>
                </a:solidFill>
                <a:latin typeface="Candara" pitchFamily="34" charset="0"/>
              </a:rPr>
              <a:t>Μυϊκό σύστημα</a:t>
            </a:r>
            <a:endParaRPr lang="el-GR" sz="2400" i="1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820" y="4183920"/>
            <a:ext cx="3744416" cy="147732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Το Μυοσκελετικό σύστημα περιλαμβάνει το σκελετικό μυϊκό ιστό και το συνδετικό ιστό που συνθέτουν διάφορα μυϊκά συστήματα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4183920"/>
            <a:ext cx="3600400" cy="147732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600000">
              <a:rot lat="730431" lon="1315705" rev="21208796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Η κίνηση είναι αποτέλεσμα της σύσπασης των σκελετικών μυών και άσκησης δύναμης σε έναν τένοντα που με τη σειρά του έλκει τα οστά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5949280"/>
            <a:ext cx="676875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70C0"/>
                </a:solidFill>
              </a:rPr>
              <a:t>Έκφυση</a:t>
            </a:r>
            <a:r>
              <a:rPr lang="el-GR" dirty="0"/>
              <a:t>: η πρόσφυση ενός μυός στο πιο σταθερό οστό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70C0"/>
                </a:solidFill>
              </a:rPr>
              <a:t>Κατάφυση</a:t>
            </a:r>
            <a:r>
              <a:rPr lang="el-GR" dirty="0"/>
              <a:t>: η πρόσφυση στο πιο κινητό οστό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/>
          <a:stretch/>
        </p:blipFill>
        <p:spPr>
          <a:xfrm rot="10800000">
            <a:off x="-3" y="-1"/>
            <a:ext cx="9144002" cy="6813375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Φυσιολογία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251520" y="2679192"/>
            <a:ext cx="4247327" cy="3558120"/>
          </a:xfrm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Το κεντρομόλο κεντρικό σύστημα μεταβιβάζει πληροφορίες από τους υποδοχείς στην περιφέρεια του σώματος στο ΚΝΣ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Οι νευρώνες είναι υπεύθυνοι για τη μετάδοση των ώσεων από το ένα μέρος του σώματος στο άλλο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558120"/>
          </a:xfrm>
          <a:scene3d>
            <a:camera prst="perspectiveHeroicExtremeLef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/>
              <a:t>Η επεξεργασία των πληροφοριών γίνεται από το ΚΝΣ και αποφασίζεται η αντίδραση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/>
              <a:t>Το φυγόκεντρο νευρικό σύστημα μεταβιβάζει την επιθυμητή αντίδραση από το ΚΝΣ στους σκελετικούς μύες ακολουθώντας το Περιφερικό Νευρικό Σύστημα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5" name="Θέση κειμένου 4"/>
          <p:cNvSpPr txBox="1">
            <a:spLocks/>
          </p:cNvSpPr>
          <p:nvPr/>
        </p:nvSpPr>
        <p:spPr>
          <a:xfrm>
            <a:off x="755650" y="1916113"/>
            <a:ext cx="3168650" cy="4333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b="1" u="sng" dirty="0" smtClean="0">
                <a:solidFill>
                  <a:schemeClr val="tx1"/>
                </a:solidFill>
              </a:rPr>
              <a:t>Νευρικό σύστημα</a:t>
            </a:r>
            <a:r>
              <a:rPr lang="el-GR" b="1" i="1" u="sng" dirty="0" smtClean="0">
                <a:solidFill>
                  <a:schemeClr val="tx1"/>
                </a:solidFill>
              </a:rPr>
              <a:t>:</a:t>
            </a:r>
            <a:endParaRPr lang="el-GR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πεξήγηση με σύννεφο 6"/>
          <p:cNvSpPr/>
          <p:nvPr/>
        </p:nvSpPr>
        <p:spPr>
          <a:xfrm>
            <a:off x="4990256" y="4424918"/>
            <a:ext cx="4230494" cy="2448272"/>
          </a:xfrm>
          <a:prstGeom prst="cloudCallout">
            <a:avLst>
              <a:gd name="adj1" fmla="val -49810"/>
              <a:gd name="adj2" fmla="val -51191"/>
            </a:avLst>
          </a:prstGeom>
          <a:solidFill>
            <a:schemeClr val="accent1">
              <a:alpha val="33000"/>
            </a:schemeClr>
          </a:solidFill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Μηχανική Σώματος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58813" y="2276475"/>
            <a:ext cx="3822700" cy="1985963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Ευθυγράμμιση ή Στάση του Σώματος: </a:t>
            </a:r>
            <a:r>
              <a:rPr lang="el-GR" sz="2200" dirty="0" smtClean="0"/>
              <a:t>είναι εκείνη που επιτρέπει την ευνοϊκότερη μυοσκελετική ισορροπία και λειτουργία και προάγει την υγιή φυσιολογική λειτουργία</a:t>
            </a:r>
            <a:endParaRPr lang="el-GR" sz="22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>
          <a:xfrm>
            <a:off x="4932363" y="2349500"/>
            <a:ext cx="3821112" cy="2195513"/>
          </a:xfrm>
        </p:spPr>
        <p:txBody>
          <a:bodyPr rtlCol="0"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Ισορροπία: </a:t>
            </a:r>
            <a:r>
              <a:rPr lang="el-GR" sz="2000" dirty="0" smtClean="0"/>
              <a:t>ένα αντικείμενο ισορροπεί όταν το </a:t>
            </a:r>
            <a:r>
              <a:rPr lang="el-GR" sz="2000" b="1" u="sng" dirty="0" smtClean="0"/>
              <a:t>κέντρο βάρους</a:t>
            </a:r>
            <a:r>
              <a:rPr lang="el-GR" sz="2000" dirty="0" smtClean="0"/>
              <a:t> είναι κοντά στη βάση στήριξής</a:t>
            </a:r>
            <a:r>
              <a:rPr lang="el-GR" sz="2000" dirty="0"/>
              <a:t> </a:t>
            </a:r>
            <a:r>
              <a:rPr lang="el-GR" sz="2000" dirty="0" smtClean="0"/>
              <a:t>του, η γραμμή της βαρύτητας περνά από τη βάση στήριξης και το αντικείμενο έχει ευρεία βάση στήριξης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268760"/>
            <a:ext cx="6624736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dirty="0">
                <a:solidFill>
                  <a:srgbClr val="002060"/>
                </a:solidFill>
              </a:rPr>
              <a:t>η αποδοτική χρήση του σώματος ως μηχανή και ως μέσο μετακίνησης που σχετίζεται άμεσα με την αποτελεσματική λειτουργία του σώματος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7053" y="4941168"/>
            <a:ext cx="3960440" cy="1415772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u="sng" dirty="0">
                <a:latin typeface="+mn-lt"/>
                <a:cs typeface="+mn-cs"/>
              </a:rPr>
              <a:t>Κέντρο Βάρους: </a:t>
            </a:r>
            <a:r>
              <a:rPr lang="el-GR" dirty="0">
                <a:latin typeface="+mn-lt"/>
                <a:cs typeface="+mn-cs"/>
              </a:rPr>
              <a:t>τ</a:t>
            </a:r>
            <a:r>
              <a:rPr lang="el-GR" sz="1700" dirty="0">
                <a:latin typeface="+mn-lt"/>
                <a:cs typeface="+mn-cs"/>
              </a:rPr>
              <a:t>ο σημείο στο οποίο συγκεντρώνεται όλο το βάρος του. Στους ανθρώπους βρίσκεται στο κέντρο της πυέλου, ανάμεσα στον ομφαλό και την ηβική σύμφυση (σε όρθια στάση)</a:t>
            </a:r>
          </a:p>
        </p:txBody>
      </p:sp>
      <p:graphicFrame>
        <p:nvGraphicFramePr>
          <p:cNvPr id="9" name="Διάγραμμα 8"/>
          <p:cNvGraphicFramePr/>
          <p:nvPr/>
        </p:nvGraphicFramePr>
        <p:xfrm>
          <a:off x="0" y="4509120"/>
          <a:ext cx="4644008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Τίτλος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3300"/>
          </a:xfrm>
        </p:spPr>
        <p:txBody>
          <a:bodyPr/>
          <a:lstStyle/>
          <a:p>
            <a:pPr eaLnBrk="1" hangingPunct="1"/>
            <a:r>
              <a:rPr lang="el-GR" smtClean="0"/>
              <a:t>Μηχανική Σώματος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76275" y="1700213"/>
            <a:ext cx="3822700" cy="44259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Αντανακλαστικά Θέσης Σώματος: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000" b="1" dirty="0" smtClean="0"/>
              <a:t>Λαβυρινθώδης αίσθηση: </a:t>
            </a:r>
            <a:r>
              <a:rPr lang="el-GR" sz="1800" dirty="0" smtClean="0"/>
              <a:t>από αισθητήρια όργανα στο εσωτερικό του αυτιού τα οποία διεγείρονται από την κίνηση του σώματος και μεταβιβάζουν τα ερεθίσματα στην παρεγκεφαλίδα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100" b="1" dirty="0"/>
              <a:t>Κιναισθητική αίσθηση: </a:t>
            </a:r>
            <a:r>
              <a:rPr lang="el-GR" sz="1800" dirty="0"/>
              <a:t>ενημερώνει τον εγκέφαλο για τη θέση ενός άκρου ή μέρους του σώματος ως αποτέλεσμα των κινήσεων των </a:t>
            </a:r>
            <a:r>
              <a:rPr lang="el-GR" sz="1800" dirty="0" smtClean="0"/>
              <a:t>αρθρώσεων</a:t>
            </a:r>
            <a:endParaRPr lang="el-GR" sz="1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4F81BD"/>
              </a:buClr>
              <a:defRPr/>
            </a:pPr>
            <a:r>
              <a:rPr lang="el-GR" sz="2000" b="1" dirty="0">
                <a:solidFill>
                  <a:srgbClr val="1F497D"/>
                </a:solidFill>
              </a:rPr>
              <a:t>Οπτικά αντανακλαστικά: </a:t>
            </a:r>
            <a:r>
              <a:rPr lang="el-GR" sz="1800" dirty="0">
                <a:solidFill>
                  <a:srgbClr val="1F497D"/>
                </a:solidFill>
              </a:rPr>
              <a:t>συμβάλλουν στη στάση του σώματος προειδοποιώντας το άτομο για τις αποστάσεις στο περιβάλλον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4F81BD"/>
              </a:buClr>
              <a:defRPr/>
            </a:pPr>
            <a:r>
              <a:rPr lang="el-GR" sz="2000" b="1" dirty="0">
                <a:solidFill>
                  <a:srgbClr val="1F497D"/>
                </a:solidFill>
              </a:rPr>
              <a:t>Αντανακλαστικά έκτασης: </a:t>
            </a:r>
            <a:r>
              <a:rPr lang="el-GR" sz="1800" dirty="0">
                <a:solidFill>
                  <a:srgbClr val="1F497D"/>
                </a:solidFill>
              </a:rPr>
              <a:t>όταν οι εκτείνοντες μύες εκτείνονται πέρα από ένα συγκεκριμένο σημείο, ο ερεθισμός τους προκαλεί μια αντανακλαστική συστολή που επαναφέρει την όρθια στάση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Μηχανική Σώματος που χρησιμοποιείται στην Εργασία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95288" y="2276475"/>
            <a:ext cx="4176712" cy="4032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Διατηρήστε το σώμα σας πάντα στην όρθια στάση και όταν είναι απαραίτητο, ξεκινήστε τις δραστηριότητες διευρύνοντας τη βάση στήριξης και χαμηλώνοντας το κέντρο βάρους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Χρησιμοποιείστε τους μακρούς και δυνατούς μύες των άνω και κάτω άκρων.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Σταθεροποιείστε την πύελο με τη σύσπαση των γλουτιαίων μυών  προς τα κάτω και των κοιλιακών προς τα επάνω όταν σκύβετε, ανυψώνετε ή έλκετε ένα αντικείμενο. </a:t>
            </a:r>
            <a:endParaRPr lang="el-GR" sz="18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50000" t="54680" r="20920" b="10707"/>
          <a:stretch/>
        </p:blipFill>
        <p:spPr>
          <a:xfrm rot="10800000">
            <a:off x="4932040" y="1700808"/>
            <a:ext cx="3888432" cy="50405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Μηχανική Σώματος που χρησιμοποιείται στην Εργασία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/>
          <a:stretch/>
        </p:blipFill>
        <p:spPr>
          <a:xfrm rot="10800000">
            <a:off x="5098471" y="2450968"/>
            <a:ext cx="3866017" cy="364232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76275" y="2133600"/>
            <a:ext cx="3822700" cy="3992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Εργαστείτε όσο το δυνατόν πιο κοντά στο αντικείμενο που πρέπει να ανυψωθεί ή να μετακινηθεί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Χρησιμοποιείστε το βάρος σώματος ως δύναμη για την ώθηση ή την έλξη, με κίνηση στα πόδια ή με κλίση προς τα εμπρός ή προς τα πίσω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Σύρετε, κυλήστε, ωθήστε ή </a:t>
            </a:r>
            <a:r>
              <a:rPr lang="el-GR" dirty="0" err="1" smtClean="0"/>
              <a:t>έλξτε</a:t>
            </a:r>
            <a:r>
              <a:rPr lang="el-GR" dirty="0" smtClean="0"/>
              <a:t> ένα αντικείμενο αντί να το σηκώσετε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Μηχανική Σώματος που χρησιμοποιείται στην Εργασία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932040" y="2204864"/>
            <a:ext cx="4032448" cy="4248472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468313" y="2276475"/>
            <a:ext cx="4103687" cy="38528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800" dirty="0"/>
              <a:t>Χρησιμοποιείστε το βάρος σώματος για να ωθήσετε ένα αντικείμενο με κίνηση προς τα εμπρός και για να </a:t>
            </a:r>
            <a:r>
              <a:rPr lang="el-GR" sz="1800" dirty="0" err="1"/>
              <a:t>έλξετε</a:t>
            </a:r>
            <a:r>
              <a:rPr lang="el-GR" sz="1800" dirty="0"/>
              <a:t> ένα αντικείμενο με κίνηση προς τα </a:t>
            </a:r>
            <a:r>
              <a:rPr lang="el-GR" sz="1800" dirty="0" smtClean="0"/>
              <a:t>πίσω (</a:t>
            </a:r>
            <a:r>
              <a:rPr lang="el-GR" sz="1800" i="1" dirty="0" smtClean="0"/>
              <a:t>π.χ. μετακίνηση ασθενούς στο κρεβάτι με κίνηση προς τα πίσω)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Τοποθετήστε τα πόδια σε απαγωγή ώστε η βάση στήριξης να είναι ευρύτερη όταν είναι απαραίτητη μεγάλη σταθερότητα σώματος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Κάμψτε τα γόνατα για να πλησιάσετε κοντά στο αντικείμενο που πρόκειται να ανυψωθεί</a:t>
            </a:r>
            <a:endParaRPr lang="el-GR" sz="18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Τίτλος 1"/>
          <p:cNvSpPr>
            <a:spLocks noGrp="1"/>
          </p:cNvSpPr>
          <p:nvPr>
            <p:ph type="title"/>
          </p:nvPr>
        </p:nvSpPr>
        <p:spPr>
          <a:xfrm>
            <a:off x="457200" y="409575"/>
            <a:ext cx="8229600" cy="1074738"/>
          </a:xfrm>
        </p:spPr>
        <p:txBody>
          <a:bodyPr/>
          <a:lstStyle/>
          <a:p>
            <a:pPr eaLnBrk="1" hangingPunct="1"/>
            <a:r>
              <a:rPr lang="el-GR" sz="2900" smtClean="0"/>
              <a:t>Παράγοντες που επηρεάζουν την Ευθυγράμμιση του σώματος και την Κινητικότητα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251520" y="2679192"/>
            <a:ext cx="4247327" cy="3447288"/>
          </a:xfrm>
          <a:scene3d>
            <a:camera prst="perspectiveAbove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2200" dirty="0"/>
              <a:t>Αναπτυξιακοί παράγοντες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2200" dirty="0"/>
              <a:t>Φυσική υγεία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2200" dirty="0"/>
              <a:t>Προβλήματα του Μυοσκελετικού συστήματος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2200" dirty="0"/>
              <a:t>Προβλήματα που επηρεάζουν το κεντρικό νευρικό σύστημα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2200" dirty="0"/>
              <a:t>Τραύμα στο μυοσκελετικό σύστημα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2200" dirty="0"/>
              <a:t>Προβλήματα που προκύπτουν από άλλα Συστήματα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>
          <a:xfrm>
            <a:off x="4998280" y="2679192"/>
            <a:ext cx="3822192" cy="3447288"/>
          </a:xfrm>
          <a:scene3d>
            <a:camera prst="perspectiveAbove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Ψυχική Υγεία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Μεταβλητές του τρόπου ζωής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Στάση και Αξίες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Κόπωση και Στρες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Εξωτερικοί παράγοντες (καιρός, οικονομικοί πόροι, χώροι άθλησης, υποστηρικτικά άτομα, μόλυνση)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pPr eaLnBrk="1" hangingPunct="1"/>
            <a:r>
              <a:rPr lang="el-GR" smtClean="0"/>
              <a:t>δραστηριότητα</a:t>
            </a:r>
          </a:p>
        </p:txBody>
      </p:sp>
      <p:pic>
        <p:nvPicPr>
          <p:cNvPr id="14338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781300"/>
            <a:ext cx="3346450" cy="32940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00500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467505"/>
            <a:ext cx="5688632" cy="54726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32770" name="Τίτλος 4"/>
          <p:cNvSpPr>
            <a:spLocks noGrp="1"/>
          </p:cNvSpPr>
          <p:nvPr>
            <p:ph type="title"/>
          </p:nvPr>
        </p:nvSpPr>
        <p:spPr>
          <a:xfrm>
            <a:off x="6084888" y="2205038"/>
            <a:ext cx="2601912" cy="1638300"/>
          </a:xfrm>
        </p:spPr>
        <p:txBody>
          <a:bodyPr/>
          <a:lstStyle/>
          <a:p>
            <a:pPr eaLnBrk="1" hangingPunct="1"/>
            <a:r>
              <a:rPr lang="el-GR" smtClean="0"/>
              <a:t>Αναπτυξιακοί παράγοντες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Εικόνα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856663" cy="6626225"/>
          </a:xfrm>
          <a:prstGeom prst="rect">
            <a:avLst/>
          </a:prstGeom>
          <a:noFill/>
          <a:ln w="920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rcRect l="12553" t="73737" r="6451" b="11179"/>
          <a:stretch>
            <a:fillRect/>
          </a:stretch>
        </p:blipFill>
        <p:spPr bwMode="auto">
          <a:xfrm>
            <a:off x="250825" y="115888"/>
            <a:ext cx="8785225" cy="3529012"/>
          </a:xfrm>
          <a:prstGeom prst="rect">
            <a:avLst/>
          </a:prstGeom>
          <a:noFill/>
          <a:ln w="92075">
            <a:solidFill>
              <a:srgbClr val="002060"/>
            </a:solidFill>
            <a:miter lim="800000"/>
            <a:headEnd/>
            <a:tailEnd/>
          </a:ln>
          <a:effectLst>
            <a:outerShdw dist="12700" dir="8100000" sy="-23000" kx="800382" algn="br" rotWithShape="0">
              <a:srgbClr val="000000">
                <a:alpha val="2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15871" t="16851" r="4686" b="30998"/>
          <a:stretch/>
        </p:blipFill>
        <p:spPr bwMode="auto">
          <a:xfrm>
            <a:off x="5364088" y="3551558"/>
            <a:ext cx="3707904" cy="3148553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/>
          <a:srcRect r="21486"/>
          <a:stretch/>
        </p:blipFill>
        <p:spPr>
          <a:xfrm>
            <a:off x="250825" y="3643313"/>
            <a:ext cx="5329238" cy="3008312"/>
          </a:xfrm>
          <a:prstGeom prst="rect">
            <a:avLst/>
          </a:prstGeom>
          <a:ln w="92075">
            <a:solidFill>
              <a:srgbClr val="00206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Εικόνα 1"/>
          <p:cNvPicPr>
            <a:picLocks noChangeAspect="1"/>
          </p:cNvPicPr>
          <p:nvPr/>
        </p:nvPicPr>
        <p:blipFill>
          <a:blip r:embed="rId2"/>
          <a:srcRect l="7213" t="44983" r="16104" b="17711"/>
          <a:stretch>
            <a:fillRect/>
          </a:stretch>
        </p:blipFill>
        <p:spPr bwMode="auto">
          <a:xfrm>
            <a:off x="107950" y="115888"/>
            <a:ext cx="8905875" cy="6553200"/>
          </a:xfrm>
          <a:prstGeom prst="rect">
            <a:avLst/>
          </a:prstGeom>
          <a:noFill/>
          <a:ln w="920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Εικόνα 1"/>
          <p:cNvPicPr>
            <a:picLocks noChangeAspect="1"/>
          </p:cNvPicPr>
          <p:nvPr/>
        </p:nvPicPr>
        <p:blipFill>
          <a:blip r:embed="rId2"/>
          <a:srcRect l="18016" t="31618" r="25284" b="43378"/>
          <a:stretch>
            <a:fillRect/>
          </a:stretch>
        </p:blipFill>
        <p:spPr bwMode="auto">
          <a:xfrm>
            <a:off x="107950" y="115888"/>
            <a:ext cx="8928100" cy="4465637"/>
          </a:xfrm>
          <a:prstGeom prst="rect">
            <a:avLst/>
          </a:prstGeom>
          <a:noFill/>
          <a:ln w="920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36276" y="2557352"/>
            <a:ext cx="2984376" cy="4047550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/>
              <a:t>Παράγοντες που επηρεάζουν την Ευθυγράμμιση του σώματος και την Κινητικότητα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79512" y="2492896"/>
            <a:ext cx="3204000" cy="3888432"/>
          </a:xfrm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48392" lon="20134409" rev="256096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ü"/>
              <a:defRPr/>
            </a:pPr>
            <a:r>
              <a:rPr lang="el-GR" sz="1700" dirty="0">
                <a:solidFill>
                  <a:srgbClr val="7030A0"/>
                </a:solidFill>
              </a:rPr>
              <a:t>Σ</a:t>
            </a:r>
            <a:r>
              <a:rPr lang="el-GR" sz="1700" dirty="0" smtClean="0">
                <a:solidFill>
                  <a:srgbClr val="7030A0"/>
                </a:solidFill>
              </a:rPr>
              <a:t>υγγενείς </a:t>
            </a:r>
            <a:r>
              <a:rPr lang="el-GR" sz="1700" dirty="0">
                <a:solidFill>
                  <a:srgbClr val="7030A0"/>
                </a:solidFill>
              </a:rPr>
              <a:t>ή επίκτητες διαταραχές της στάσης του </a:t>
            </a:r>
            <a:r>
              <a:rPr lang="el-GR" sz="1700" dirty="0" smtClean="0">
                <a:solidFill>
                  <a:srgbClr val="7030A0"/>
                </a:solidFill>
              </a:rPr>
              <a:t>σώματος (συγγενή δυσπλασία ισχίου, σκολίωση…)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rgbClr val="4F81BD"/>
              </a:buClr>
              <a:buFont typeface="Symbol" pitchFamily="18" charset="2"/>
              <a:buNone/>
              <a:defRPr/>
            </a:pPr>
            <a:r>
              <a:rPr lang="el-GR" sz="1800" dirty="0">
                <a:solidFill>
                  <a:srgbClr val="1F497D"/>
                </a:solidFill>
              </a:rPr>
              <a:t>	</a:t>
            </a:r>
            <a:r>
              <a:rPr lang="el-GR" sz="1800" i="1" u="sng" dirty="0" smtClean="0">
                <a:solidFill>
                  <a:srgbClr val="1F497D"/>
                </a:solidFill>
              </a:rPr>
              <a:t>νοσηλευτικές ευθύνες</a:t>
            </a:r>
          </a:p>
          <a:p>
            <a:pPr lvl="1" indent="-274320" eaLnBrk="1" fontAlgn="auto" hangingPunct="1"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l-GR" sz="1700" dirty="0" smtClean="0">
                <a:solidFill>
                  <a:srgbClr val="1F497D"/>
                </a:solidFill>
              </a:rPr>
              <a:t>Έγκαιρη αναγνώριση και αναφορά προβλημάτων</a:t>
            </a:r>
          </a:p>
          <a:p>
            <a:pPr lvl="1" indent="-274320" eaLnBrk="1" fontAlgn="auto" hangingPunct="1"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l-GR" sz="1700" dirty="0" smtClean="0">
                <a:solidFill>
                  <a:srgbClr val="1F497D"/>
                </a:solidFill>
              </a:rPr>
              <a:t>Επιλογή εκπαίδευσης, συμβουλευτικής και υποστήριξης  ασθενούς </a:t>
            </a:r>
          </a:p>
          <a:p>
            <a:pPr lvl="1" indent="-274320" eaLnBrk="1" fontAlgn="auto" hangingPunct="1"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l-GR" sz="1700" dirty="0" smtClean="0">
                <a:solidFill>
                  <a:srgbClr val="1F497D"/>
                </a:solidFill>
              </a:rPr>
              <a:t>Προσεκτική τοποθέτηση, μεταφορά και άσκηση του ασθενούς</a:t>
            </a:r>
          </a:p>
          <a:p>
            <a:pPr lvl="1" indent="-274320" eaLnBrk="1" fontAlgn="auto" hangingPunct="1"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l-GR" sz="1700" dirty="0" smtClean="0">
                <a:solidFill>
                  <a:srgbClr val="1F497D"/>
                </a:solidFill>
              </a:rPr>
              <a:t>Εκπαίδευση του ασθενούς και οικογένειας  για ασφαλή αυτοφροντίδα</a:t>
            </a:r>
            <a:endParaRPr lang="el-GR" sz="1700" dirty="0">
              <a:solidFill>
                <a:srgbClr val="1F497D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>
          <a:xfrm>
            <a:off x="4932363" y="2205038"/>
            <a:ext cx="3821112" cy="7191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lvl="3" indent="-274320" eaLnBrk="1" fontAlgn="auto" hangingPunct="1"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ü"/>
              <a:defRPr/>
            </a:pPr>
            <a:r>
              <a:rPr lang="el-GR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Προβλήματα με τον σχηματισμό των οστών και την ανάπτυξη των μυών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/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179388" y="1712913"/>
            <a:ext cx="4176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>
                <a:latin typeface="Candara" pitchFamily="34" charset="0"/>
              </a:rPr>
              <a:t>Προβλήματα του Μυοσκελετικού συστήματος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838" y="2924175"/>
            <a:ext cx="2808287" cy="3770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3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defRPr/>
            </a:pPr>
            <a:r>
              <a:rPr lang="el-GR" sz="1600" i="1" u="sng" dirty="0">
                <a:solidFill>
                  <a:srgbClr val="1F497D"/>
                </a:solidFill>
              </a:rPr>
              <a:t>Προβλήματα οστών </a:t>
            </a:r>
          </a:p>
          <a:p>
            <a:pPr marL="285750" lvl="3" indent="-28575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l-GR" sz="1600" dirty="0">
                <a:solidFill>
                  <a:srgbClr val="1F497D"/>
                </a:solidFill>
              </a:rPr>
              <a:t>Συγγενή (π.χ. </a:t>
            </a:r>
            <a:r>
              <a:rPr lang="el-GR" sz="1600" dirty="0" err="1">
                <a:solidFill>
                  <a:srgbClr val="1F497D"/>
                </a:solidFill>
              </a:rPr>
              <a:t>αχονδροπλασία</a:t>
            </a:r>
            <a:r>
              <a:rPr lang="el-GR" sz="1600" dirty="0">
                <a:solidFill>
                  <a:srgbClr val="1F497D"/>
                </a:solidFill>
              </a:rPr>
              <a:t>)</a:t>
            </a:r>
          </a:p>
          <a:p>
            <a:pPr marL="285750" lvl="3" indent="-28575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l-GR" sz="1600" dirty="0">
                <a:solidFill>
                  <a:srgbClr val="1F497D"/>
                </a:solidFill>
              </a:rPr>
              <a:t>Σχετιζόμενα με τη διατροφή (π.χ. ανεπάρκεια βιταμίνης </a:t>
            </a:r>
            <a:r>
              <a:rPr lang="en-US" sz="1600" dirty="0">
                <a:solidFill>
                  <a:srgbClr val="1F497D"/>
                </a:solidFill>
              </a:rPr>
              <a:t>D)</a:t>
            </a:r>
          </a:p>
          <a:p>
            <a:pPr marL="285750" lvl="3" indent="-28575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l-GR" sz="1600" dirty="0">
                <a:solidFill>
                  <a:srgbClr val="1F497D"/>
                </a:solidFill>
              </a:rPr>
              <a:t>Σχετιζόμενα με νοσήματα (π.χ. νόσος </a:t>
            </a:r>
            <a:r>
              <a:rPr lang="en-US" sz="1600" dirty="0">
                <a:solidFill>
                  <a:srgbClr val="1F497D"/>
                </a:solidFill>
              </a:rPr>
              <a:t>Paget)</a:t>
            </a:r>
          </a:p>
          <a:p>
            <a:pPr marL="285750" lvl="3" indent="-28575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l-GR" sz="1600" dirty="0">
                <a:solidFill>
                  <a:srgbClr val="1F497D"/>
                </a:solidFill>
              </a:rPr>
              <a:t>Σχετιζόμενα με ηλικία (π.χ. οστεοπόρωση)</a:t>
            </a:r>
          </a:p>
          <a:p>
            <a:pPr marL="0" lvl="3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defRPr/>
            </a:pPr>
            <a:endParaRPr lang="el-GR" sz="1600" dirty="0">
              <a:solidFill>
                <a:srgbClr val="1F497D"/>
              </a:solidFill>
            </a:endParaRPr>
          </a:p>
          <a:p>
            <a:pPr marL="0" lvl="3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defRPr/>
            </a:pPr>
            <a:r>
              <a:rPr lang="el-GR" sz="1600" u="sng" dirty="0">
                <a:solidFill>
                  <a:srgbClr val="1F497D"/>
                </a:solidFill>
              </a:rPr>
              <a:t>Οι μυϊκές δυστροφίες </a:t>
            </a:r>
            <a:r>
              <a:rPr lang="el-GR" sz="1600" dirty="0">
                <a:solidFill>
                  <a:srgbClr val="1F497D"/>
                </a:solidFill>
              </a:rPr>
              <a:t>είναι μια ομάδα γενετικά μεταδιδόμενων  διαταραχών</a:t>
            </a:r>
          </a:p>
          <a:p>
            <a:pPr marL="0" lvl="3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defRPr/>
            </a:pPr>
            <a:endParaRPr lang="el-GR" sz="1500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4313" y="3240088"/>
            <a:ext cx="2376487" cy="3140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3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defRPr/>
            </a:pPr>
            <a:r>
              <a:rPr lang="el-GR" sz="1500" i="1" u="sng" dirty="0">
                <a:solidFill>
                  <a:srgbClr val="1F497D"/>
                </a:solidFill>
              </a:rPr>
              <a:t>νοσηλευτικές ευθύνες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l-GR" sz="1500" dirty="0">
                <a:solidFill>
                  <a:srgbClr val="1F497D"/>
                </a:solidFill>
              </a:rPr>
              <a:t>Συνεργασία με το γιατρό κ άλλους επαγγελματίες υγείας για τον καθορισμό της κινητικής ικανότητας του ατόμου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l-GR" sz="1500" dirty="0">
                <a:solidFill>
                  <a:srgbClr val="1F497D"/>
                </a:solidFill>
              </a:rPr>
              <a:t>Εκπαίδευση ασθενούς </a:t>
            </a:r>
            <a:r>
              <a:rPr lang="el-GR" sz="1500" dirty="0" err="1">
                <a:solidFill>
                  <a:srgbClr val="1F497D"/>
                </a:solidFill>
              </a:rPr>
              <a:t>κ΄</a:t>
            </a:r>
            <a:r>
              <a:rPr lang="el-GR" sz="1500" dirty="0">
                <a:solidFill>
                  <a:srgbClr val="1F497D"/>
                </a:solidFill>
              </a:rPr>
              <a:t> της οικογενείας με σκοπό την ανάπτυξη της καλύτερης δυνατής κινητικότητας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/>
              <a:t>Παράγοντες που επηρεάζουν την Ευθυγράμμιση του σώματος και την Κινητικότητα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23850" y="2492375"/>
            <a:ext cx="4175125" cy="4176713"/>
          </a:xfrm>
        </p:spPr>
        <p:txBody>
          <a:bodyPr rtlCol="0">
            <a:normAutofit lnSpcReduction="10000"/>
          </a:bodyPr>
          <a:lstStyle/>
          <a:p>
            <a:pPr marL="274320" lvl="3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ü"/>
              <a:defRPr/>
            </a:pPr>
            <a:r>
              <a:rPr lang="el-GR" b="1" dirty="0">
                <a:solidFill>
                  <a:srgbClr val="7030A0"/>
                </a:solidFill>
              </a:rPr>
              <a:t>προβλήματα που επηρεάζουν την κινητικότητα των </a:t>
            </a:r>
            <a:r>
              <a:rPr lang="el-GR" b="1" dirty="0" smtClean="0">
                <a:solidFill>
                  <a:srgbClr val="7030A0"/>
                </a:solidFill>
              </a:rPr>
              <a:t>αρθρώσεων:</a:t>
            </a:r>
          </a:p>
          <a:p>
            <a:pPr marL="285750" lvl="3" indent="-2857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Φλεγμονή: </a:t>
            </a:r>
          </a:p>
          <a:p>
            <a:pPr marL="0" lvl="3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F81BD"/>
              </a:buClr>
              <a:buFont typeface="Symbol" pitchFamily="18" charset="2"/>
              <a:buNone/>
              <a:defRPr/>
            </a:pPr>
            <a:r>
              <a:rPr lang="el-GR" sz="1600" dirty="0" smtClean="0">
                <a:solidFill>
                  <a:srgbClr val="0070C0"/>
                </a:solidFill>
              </a:rPr>
              <a:t>ο όρος «</a:t>
            </a:r>
            <a:r>
              <a:rPr lang="el-GR" sz="1600" i="1" dirty="0" smtClean="0">
                <a:solidFill>
                  <a:srgbClr val="0070C0"/>
                </a:solidFill>
              </a:rPr>
              <a:t>αρθρίτιδα</a:t>
            </a:r>
            <a:r>
              <a:rPr lang="el-GR" sz="1600" dirty="0" smtClean="0">
                <a:solidFill>
                  <a:srgbClr val="0070C0"/>
                </a:solidFill>
              </a:rPr>
              <a:t>» περιγράφει πάνω από 20 νοσήματα, που όλα χαρακτηρίζονται από φλεγμονή σε μια</a:t>
            </a:r>
            <a:r>
              <a:rPr lang="el-GR" sz="1600" dirty="0">
                <a:solidFill>
                  <a:srgbClr val="0070C0"/>
                </a:solidFill>
              </a:rPr>
              <a:t> </a:t>
            </a:r>
            <a:r>
              <a:rPr lang="el-GR" sz="1600" dirty="0" smtClean="0">
                <a:solidFill>
                  <a:srgbClr val="0070C0"/>
                </a:solidFill>
              </a:rPr>
              <a:t>ή περισσότερες αρθρώσεις, πόνο και ακαμψία</a:t>
            </a:r>
          </a:p>
          <a:p>
            <a:pPr marL="285750" lvl="3" indent="-2857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Εκφυλισμός:</a:t>
            </a:r>
          </a:p>
          <a:p>
            <a:pPr marL="0" lvl="3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F81BD"/>
              </a:buClr>
              <a:buFont typeface="Symbol" pitchFamily="18" charset="2"/>
              <a:buNone/>
              <a:defRPr/>
            </a:pPr>
            <a:r>
              <a:rPr lang="el-GR" sz="1600" dirty="0" smtClean="0">
                <a:solidFill>
                  <a:srgbClr val="0070C0"/>
                </a:solidFill>
              </a:rPr>
              <a:t> «</a:t>
            </a:r>
            <a:r>
              <a:rPr lang="el-GR" sz="1600" i="1" dirty="0" smtClean="0">
                <a:solidFill>
                  <a:srgbClr val="0070C0"/>
                </a:solidFill>
              </a:rPr>
              <a:t>οστεοαρθρίτιδα</a:t>
            </a:r>
            <a:r>
              <a:rPr lang="el-GR" sz="1600" dirty="0" smtClean="0">
                <a:solidFill>
                  <a:srgbClr val="0070C0"/>
                </a:solidFill>
              </a:rPr>
              <a:t>»,</a:t>
            </a:r>
            <a:r>
              <a:rPr lang="el-GR" sz="1600" dirty="0">
                <a:solidFill>
                  <a:srgbClr val="0070C0"/>
                </a:solidFill>
              </a:rPr>
              <a:t> </a:t>
            </a:r>
            <a:r>
              <a:rPr lang="el-GR" sz="1600" dirty="0" smtClean="0">
                <a:solidFill>
                  <a:srgbClr val="0070C0"/>
                </a:solidFill>
              </a:rPr>
              <a:t>εκφυλιστική ,μη φλεγμονώδης νόσος των αρθρώσεων με εκφυλισμό του αρθρικού χόνδρου και πόνο κατά την κίνηση</a:t>
            </a:r>
          </a:p>
          <a:p>
            <a:pPr marL="285750" lvl="3" indent="-2857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Τραύμα: </a:t>
            </a:r>
          </a:p>
          <a:p>
            <a:pPr marL="0" lvl="3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F81BD"/>
              </a:buClr>
              <a:buFont typeface="Symbol" pitchFamily="18" charset="2"/>
              <a:buNone/>
              <a:defRPr/>
            </a:pPr>
            <a:r>
              <a:rPr lang="el-GR" sz="1600" i="1" dirty="0" smtClean="0">
                <a:solidFill>
                  <a:srgbClr val="0070C0"/>
                </a:solidFill>
              </a:rPr>
              <a:t>διάστρεμμα</a:t>
            </a:r>
            <a:r>
              <a:rPr lang="el-GR" sz="1600" dirty="0" smtClean="0">
                <a:solidFill>
                  <a:srgbClr val="0070C0"/>
                </a:solidFill>
              </a:rPr>
              <a:t> </a:t>
            </a:r>
            <a:r>
              <a:rPr lang="el-GR" sz="1600" dirty="0" smtClean="0">
                <a:solidFill>
                  <a:srgbClr val="0070C0"/>
                </a:solidFill>
                <a:sym typeface="Wingdings 2"/>
              </a:rPr>
              <a:t> μερική ρήξη των συνδέσμων της άρθρωσης</a:t>
            </a:r>
          </a:p>
          <a:p>
            <a:pPr marL="0" lvl="3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F81BD"/>
              </a:buClr>
              <a:buFont typeface="Symbol" pitchFamily="18" charset="2"/>
              <a:buNone/>
              <a:defRPr/>
            </a:pPr>
            <a:r>
              <a:rPr lang="el-GR" sz="1600" i="1" dirty="0" smtClean="0">
                <a:solidFill>
                  <a:srgbClr val="0070C0"/>
                </a:solidFill>
                <a:sym typeface="Wingdings 2"/>
              </a:rPr>
              <a:t>εξάρθρωση</a:t>
            </a:r>
            <a:r>
              <a:rPr lang="el-GR" sz="1600" dirty="0" smtClean="0">
                <a:solidFill>
                  <a:srgbClr val="0070C0"/>
                </a:solidFill>
                <a:sym typeface="Wingdings 2"/>
              </a:rPr>
              <a:t>  παρεμπόδιση ενός οστού από μια άρθρωση με ρήξη των συνδέσμων, τενόντων και θυλάκων</a:t>
            </a:r>
            <a:endParaRPr lang="el-GR" sz="1600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 l="14278" t="14016" r="14686" b="13498"/>
          <a:stretch/>
        </p:blipFill>
        <p:spPr>
          <a:xfrm>
            <a:off x="6032339" y="1916832"/>
            <a:ext cx="2715491" cy="2078182"/>
          </a:xfrm>
          <a:scene3d>
            <a:camera prst="perspectiveHeroicExtremeLeftFacing"/>
            <a:lightRig rig="threePt" dir="t"/>
          </a:scene3d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179388" y="1712913"/>
            <a:ext cx="4176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>
                <a:latin typeface="Candara" pitchFamily="34" charset="0"/>
              </a:rPr>
              <a:t>Προβλήματα του Μυοσκελετικού συστήματος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/>
              <a:ext uri="{28A0092B-C50C-407E-A947-70E740481C1C}"/>
            </a:extLst>
          </a:blip>
          <a:srcRect l="50485" t="5313" r="5878" b="20682"/>
          <a:stretch/>
        </p:blipFill>
        <p:spPr bwMode="auto">
          <a:xfrm>
            <a:off x="4139952" y="3356992"/>
            <a:ext cx="1662545" cy="22556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4E5E7"/>
              </a:clrFrom>
              <a:clrTo>
                <a:srgbClr val="E4E5E7">
                  <a:alpha val="0"/>
                </a:srgbClr>
              </a:clrTo>
            </a:clrChange>
            <a:extLst>
              <a:ext uri="{BEBA8EAE-BF5A-486C-A8C5-ECC9F3942E4B}"/>
              <a:ext uri="{28A0092B-C50C-407E-A947-70E740481C1C}"/>
            </a:extLst>
          </a:blip>
          <a:srcRect l="4009" t="10330" r="15998" b="6102"/>
          <a:stretch/>
        </p:blipFill>
        <p:spPr bwMode="auto">
          <a:xfrm>
            <a:off x="6300192" y="4322115"/>
            <a:ext cx="2447638" cy="2260888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/>
              <a:t>Παράγοντες που επηρεάζουν την Ευθυγράμμιση του σώματος και την Κινητικότητα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7783513" cy="39179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sz="1800" b="1" dirty="0" smtClean="0"/>
              <a:t>Εγκεφαλικός κινητικός φλοιός: </a:t>
            </a:r>
            <a:r>
              <a:rPr lang="el-GR" sz="1800" dirty="0" smtClean="0"/>
              <a:t>έλεγχος ακριβών, διακριτικών κινήσεων </a:t>
            </a:r>
            <a:r>
              <a:rPr lang="el-GR" sz="1800" i="1" dirty="0" smtClean="0"/>
              <a:t>(ΑΕΕ)</a:t>
            </a:r>
          </a:p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l-GR" sz="1800" i="1" dirty="0" smtClean="0"/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sz="1800" b="1" dirty="0" smtClean="0"/>
              <a:t>Βασικά </a:t>
            </a:r>
            <a:r>
              <a:rPr lang="el-GR" sz="1800" b="1" dirty="0"/>
              <a:t>γάγγλια</a:t>
            </a:r>
            <a:r>
              <a:rPr lang="el-GR" sz="1800" b="1" dirty="0" smtClean="0"/>
              <a:t>: </a:t>
            </a:r>
            <a:r>
              <a:rPr lang="el-GR" sz="1800" dirty="0"/>
              <a:t>ελέγχουν </a:t>
            </a:r>
            <a:r>
              <a:rPr lang="el-GR" sz="1800" dirty="0" err="1"/>
              <a:t>ημιεκούσιες</a:t>
            </a:r>
            <a:r>
              <a:rPr lang="el-GR" sz="1800" dirty="0"/>
              <a:t> κινήσεις, όπως βάδιση, κολύμβηση και </a:t>
            </a:r>
            <a:r>
              <a:rPr lang="el-GR" sz="1800" dirty="0" smtClean="0"/>
              <a:t>γέλιο</a:t>
            </a:r>
            <a:r>
              <a:rPr lang="el-GR" sz="1800" i="1" dirty="0" smtClean="0"/>
              <a:t> (νόσος </a:t>
            </a:r>
            <a:r>
              <a:rPr lang="en-US" sz="1800" i="1" dirty="0" smtClean="0"/>
              <a:t>Parkinson)</a:t>
            </a:r>
            <a:endParaRPr lang="el-GR" sz="1800" i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l-GR" sz="1800" i="1" dirty="0" smtClean="0"/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sz="1800" b="1" dirty="0" smtClean="0"/>
              <a:t>Παρεγκεφαλίδα: </a:t>
            </a:r>
            <a:r>
              <a:rPr lang="el-GR" sz="1800" dirty="0" smtClean="0"/>
              <a:t>σωματικές κινήσεις ήπιες και συντονισμένες </a:t>
            </a:r>
            <a:r>
              <a:rPr lang="el-GR" sz="1800" i="1" dirty="0" smtClean="0"/>
              <a:t>(σκλήρυνση κατά πλάκας)</a:t>
            </a:r>
          </a:p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l-GR" sz="1800" i="1" dirty="0" smtClean="0"/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sz="1800" b="1" dirty="0" smtClean="0"/>
              <a:t>Πυραμιδικές οδοί: </a:t>
            </a:r>
            <a:r>
              <a:rPr lang="el-GR" sz="1800" dirty="0" smtClean="0"/>
              <a:t>οι εκούσιες κινητικές ώσεις άγονται από τον εγκέφαλο διαμέσου του ΝΜ μέσω της α) πυραμιδικής οδού β) εξωπυραμιδικής οδού (</a:t>
            </a:r>
            <a:r>
              <a:rPr lang="el-GR" sz="1800" i="1" dirty="0"/>
              <a:t>τραύμα νωτιαίου μυελού)</a:t>
            </a: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250825" y="1628775"/>
            <a:ext cx="4176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>
                <a:latin typeface="Candara" pitchFamily="34" charset="0"/>
              </a:rPr>
              <a:t>Προβλήματα του Κεντρικού Νευρικού Συστήματος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Τίτλος 4"/>
          <p:cNvSpPr>
            <a:spLocks noGrp="1"/>
          </p:cNvSpPr>
          <p:nvPr>
            <p:ph type="title"/>
          </p:nvPr>
        </p:nvSpPr>
        <p:spPr>
          <a:xfrm>
            <a:off x="5148263" y="1916113"/>
            <a:ext cx="3813175" cy="1944687"/>
          </a:xfrm>
        </p:spPr>
        <p:txBody>
          <a:bodyPr/>
          <a:lstStyle/>
          <a:p>
            <a:pPr algn="ctr" eaLnBrk="1" hangingPunct="1"/>
            <a:r>
              <a:rPr lang="el-GR" smtClean="0"/>
              <a:t>Προβλήματα  ακινησίας που προκύπτουν από άλλα συστήματα</a:t>
            </a:r>
          </a:p>
        </p:txBody>
      </p:sp>
      <p:pic>
        <p:nvPicPr>
          <p:cNvPr id="6146" name="Picture 2" descr="http://physio.gr/images/treadmil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t="14670" b="14670"/>
          <a:stretch>
            <a:fillRect/>
          </a:stretch>
        </p:blipFill>
        <p:spPr>
          <a:xfrm>
            <a:off x="539552" y="836712"/>
            <a:ext cx="4464496" cy="5256584"/>
          </a:xfrm>
          <a:prstGeom prst="rect">
            <a:avLst/>
          </a:prstGeo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/>
          <a:extLst>
            <a:ext uri="{909E8E84-426E-40DD-AFC4-6F175D3DCCD1}"/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>
          <a:xfrm rot="10800000">
            <a:off x="-2" y="0"/>
            <a:ext cx="9143999" cy="6857999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obliqueTopRight"/>
            <a:lightRig rig="threePt" dir="t"/>
          </a:scene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δραστηριότητα</a:t>
            </a:r>
          </a:p>
        </p:txBody>
      </p:sp>
      <p:sp>
        <p:nvSpPr>
          <p:cNvPr id="15362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el-GR" smtClean="0"/>
              <a:t>Είναι γενικά αποδεκτό ότι υπάρχουν περισσότερο σοβαρές συνέπειες στην υγεία που σχετίζονται με την καθιστική ζωή παρά κίνδυνοι που σχετίζονται με την άσκηση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124056" cy="3816424"/>
          </a:xfrm>
          <a:prstGeom prst="rect">
            <a:avLst/>
          </a:prstGeom>
          <a:noFill/>
          <a:ln>
            <a:noFill/>
          </a:ln>
          <a:effectLst/>
          <a:scene3d>
            <a:camera prst="perspectiveAbove"/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Εικόνα 1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Εικόνα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Εικόνα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-9525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Εικόνα 1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8928100" cy="6848475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l="14897" t="9353" r="14413" b="7026"/>
          <a:stretch/>
        </p:blipFill>
        <p:spPr bwMode="auto">
          <a:xfrm>
            <a:off x="107504" y="351267"/>
            <a:ext cx="2290619" cy="313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Άσκηση</a:t>
            </a:r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1252538" y="2060575"/>
            <a:ext cx="2743200" cy="3905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Τύποι</a:t>
            </a:r>
            <a:endParaRPr lang="el-GR" b="1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/>
            </a:extLst>
          </a:blip>
          <a:srcRect r="17621"/>
          <a:stretch/>
        </p:blipFill>
        <p:spPr>
          <a:xfrm rot="10800000">
            <a:off x="4283967" y="2060846"/>
            <a:ext cx="4680517" cy="4797149"/>
          </a:xfrm>
          <a:effectLst>
            <a:softEdge rad="112500"/>
          </a:effectLst>
        </p:spPr>
      </p:pic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>
          <a:xfrm>
            <a:off x="250825" y="2655888"/>
            <a:ext cx="4246563" cy="3941762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u="sng" dirty="0" smtClean="0"/>
              <a:t>Μυϊκή Σύσπαση: </a:t>
            </a:r>
          </a:p>
          <a:p>
            <a:pPr lvl="1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b="1" i="1" dirty="0" smtClean="0"/>
              <a:t>Ισοτονική άσκηση: </a:t>
            </a:r>
            <a:r>
              <a:rPr lang="el-GR" sz="1700" dirty="0" smtClean="0"/>
              <a:t>συρρίκνωση μυών και ενεργός άσκηση (αύξηση μυϊκής μάζας, τόνου και ισχύος, βελτίωση κινητικότητας, αύξηση καρδιακής και αναπνευστικής λειτουργίας…)</a:t>
            </a:r>
          </a:p>
          <a:p>
            <a:pPr lvl="1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b="1" i="1" dirty="0"/>
              <a:t>Ισομετρική: </a:t>
            </a:r>
            <a:r>
              <a:rPr lang="el-GR" sz="1700" dirty="0" smtClean="0"/>
              <a:t>μυϊκή σύσπαση χωρίς συρρίκνωση</a:t>
            </a:r>
            <a:r>
              <a:rPr lang="el-GR" sz="1700" dirty="0"/>
              <a:t> (αύξηση μυϊκής μάζας, τόνου και ισχύος, </a:t>
            </a:r>
            <a:r>
              <a:rPr lang="el-GR" sz="1700" dirty="0" smtClean="0"/>
              <a:t>βελτίωση κυκλοφορίας, αύξηση οστεοβλαστικής δραστηριότητας)</a:t>
            </a:r>
          </a:p>
          <a:p>
            <a:pPr lvl="1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b="1" i="1" dirty="0"/>
              <a:t>Ισοκινητική: </a:t>
            </a:r>
            <a:r>
              <a:rPr lang="el-GR" sz="1700" dirty="0" smtClean="0"/>
              <a:t>μυϊκές συσπάσεις με αντίσταση που πραγματοποιούνται με σταθερό ρυθμό και παράγονται από μια συσκευή με δυνατότητα αυξομείωσης της έντασης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/>
          </a:p>
        </p:txBody>
      </p:sp>
      <p:sp>
        <p:nvSpPr>
          <p:cNvPr id="7" name="Κύβος 6"/>
          <p:cNvSpPr/>
          <p:nvPr/>
        </p:nvSpPr>
        <p:spPr>
          <a:xfrm>
            <a:off x="6011863" y="350838"/>
            <a:ext cx="2808287" cy="23050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Η μυϊκή προσπάθεια που εμπλέκει τη σύσπαση και τη χάλαση των μυϊκών ομάδων.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Άσκηση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92275" y="1893888"/>
            <a:ext cx="1852613" cy="5270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l-GR" sz="2200" b="1" dirty="0"/>
              <a:t>Τύποι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77332" y="3180109"/>
            <a:ext cx="3820055" cy="356125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1900" u="sng" dirty="0"/>
              <a:t>Κίνηση </a:t>
            </a:r>
            <a:r>
              <a:rPr lang="el-GR" sz="1900" u="sng" dirty="0" smtClean="0"/>
              <a:t>Σώματος:</a:t>
            </a:r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1700" b="1" i="1" dirty="0"/>
              <a:t>Αεροβική</a:t>
            </a:r>
            <a:r>
              <a:rPr lang="el-GR" sz="1700" b="1" i="1" dirty="0" smtClean="0"/>
              <a:t>: </a:t>
            </a:r>
            <a:r>
              <a:rPr lang="el-GR" sz="1600" dirty="0" smtClean="0"/>
              <a:t>παρατεταμένες μυϊκές κινήσεις που αυξάνουν τη ροή του αίματος, την καρδιακή συχνότητα και τις μεταβολικές απαιτήσεις για οξυγόνο με την πάροδο του χρόνου, προάγοντας την κατάσταση του καρδιαγγειακού.</a:t>
            </a:r>
          </a:p>
          <a:p>
            <a:pPr marL="301943" lvl="1" indent="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el-GR" sz="1600" dirty="0" smtClean="0"/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1600" b="1" i="1" dirty="0"/>
              <a:t>Κινητικότητα και δραστηριότητες της καθημερινής ζωής</a:t>
            </a:r>
          </a:p>
          <a:p>
            <a:pPr marL="301943" lvl="1" indent="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el-GR" sz="1600" dirty="0" smtClean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926272" y="2492896"/>
            <a:ext cx="3822192" cy="36004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lvl="1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1700" b="1" i="1" dirty="0"/>
              <a:t>Ασκήσεις έκτασης: </a:t>
            </a:r>
            <a:r>
              <a:rPr lang="el-GR" sz="1600" dirty="0"/>
              <a:t>επιτρέπουν στους μύες και τις αρθρώσεις να εκτείνονται ήπια μέσω ασκήσεων πλήρους εύρους, αυξάνοντας την ευκαμψία, βελτιώνοντας την κυκλοφορία, την στάση του σώματος και τη χαλάρωση.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l-GR" sz="1700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1700" b="1" i="1" dirty="0" smtClean="0"/>
              <a:t>Ασκήσεις </a:t>
            </a:r>
            <a:r>
              <a:rPr lang="el-GR" sz="1700" b="1" i="1" dirty="0"/>
              <a:t>δύναμης και αντοχής: </a:t>
            </a:r>
            <a:r>
              <a:rPr lang="el-GR" sz="1700" dirty="0" smtClean="0"/>
              <a:t>ποικιλία προγραμμάτων ανάπτυξης των μυών του σώματος. </a:t>
            </a:r>
          </a:p>
        </p:txBody>
      </p:sp>
      <p:pic>
        <p:nvPicPr>
          <p:cNvPr id="481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88913"/>
            <a:ext cx="22860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747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000" dirty="0" smtClean="0"/>
              <a:t>Τα αποτελέσματα της </a:t>
            </a:r>
            <a:r>
              <a:rPr lang="el-GR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Άσκησης</a:t>
            </a:r>
            <a:r>
              <a:rPr lang="el-GR" sz="3000" dirty="0" smtClean="0"/>
              <a:t> και της </a:t>
            </a:r>
            <a:r>
              <a:rPr lang="el-GR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Ακινησίας</a:t>
            </a:r>
            <a:r>
              <a:rPr lang="el-GR" sz="3000" dirty="0" smtClean="0"/>
              <a:t> στα κύρια συστήματα του Σώματος</a:t>
            </a:r>
            <a:endParaRPr lang="el-GR" sz="30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79388" y="1916113"/>
            <a:ext cx="3822700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23528" y="2564904"/>
            <a:ext cx="4173859" cy="3561259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Αυξάνεται η αποδοτικότητα της καρδιάς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Μειώνεται η καρδιακή συχνότητα και η πίεση του αίματος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Αυξάνεται η ροή αίματος σε όλα τα μέρη του σώματος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Αυξάνεται η κυκλοφορούσα ινωδολυσίνη (πρωτεολυτικό ένζυμο που προάγει τη διάλυση των θρόμβων)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076825" y="1957388"/>
            <a:ext cx="3821113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220072" y="2636912"/>
            <a:ext cx="3822192" cy="3888432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Αυξημένο καρδιακό έργο (η καρδιά εργάζεται περισσότερο κατά την ανάπαυση)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Ορθοστατική υπόταση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Φλεβική θρόμβωση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l-GR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5635" t="3221" r="7574"/>
          <a:stretch/>
        </p:blipFill>
        <p:spPr bwMode="auto">
          <a:xfrm>
            <a:off x="5796136" y="4365104"/>
            <a:ext cx="2992582" cy="226278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7" name="Καρδιά 6"/>
          <p:cNvSpPr/>
          <p:nvPr/>
        </p:nvSpPr>
        <p:spPr>
          <a:xfrm>
            <a:off x="3132138" y="1341438"/>
            <a:ext cx="2952750" cy="1295400"/>
          </a:xfrm>
          <a:prstGeom prst="hear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100" b="1" dirty="0"/>
              <a:t>Καρδιαγγειακό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100" b="1" dirty="0"/>
              <a:t>Σύστημα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i="1" dirty="0"/>
              <a:t>Νοσηλευτικές </a:t>
            </a:r>
            <a:r>
              <a:rPr lang="el-GR" sz="4000" b="1" i="1" dirty="0" smtClean="0"/>
              <a:t>Διαγνώσεις Ακινησίας Καρδιαγγειακού Συστήματος</a:t>
            </a:r>
            <a:endParaRPr lang="el-GR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611560" y="2276872"/>
            <a:ext cx="3820055" cy="3129211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1900" i="1" dirty="0" smtClean="0">
                <a:solidFill>
                  <a:srgbClr val="FF0000"/>
                </a:solidFill>
              </a:rPr>
              <a:t>Διαταραχή </a:t>
            </a:r>
            <a:r>
              <a:rPr lang="el-GR" sz="1900" i="1" dirty="0">
                <a:solidFill>
                  <a:srgbClr val="FF0000"/>
                </a:solidFill>
              </a:rPr>
              <a:t>στην αιμάτωση των ιστών </a:t>
            </a:r>
            <a:r>
              <a:rPr lang="el-GR" sz="1900" dirty="0"/>
              <a:t>(παρατεταμένη παραμονή στο κρεβάτι)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1900" i="1" dirty="0">
                <a:solidFill>
                  <a:srgbClr val="FF0000"/>
                </a:solidFill>
              </a:rPr>
              <a:t>Κίνδυνος τραυματισμού: </a:t>
            </a:r>
            <a:r>
              <a:rPr lang="el-GR" sz="1900" dirty="0"/>
              <a:t>εν τω βάθει φλεβική θρόμβωση που σχετίζεται με τη φλεβική στάση, τη μεγάλη πηκτικότητα του αίματος και τη μειωμένη μυϊκή δραστηριότητα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quarter" idx="4"/>
          </p:nvPr>
        </p:nvSpPr>
        <p:spPr>
          <a:xfrm>
            <a:off x="4716016" y="2717081"/>
            <a:ext cx="4175447" cy="3528392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i="1" dirty="0">
                <a:solidFill>
                  <a:srgbClr val="FF0000"/>
                </a:solidFill>
              </a:rPr>
              <a:t>Κίνδυνος </a:t>
            </a:r>
            <a:r>
              <a:rPr lang="el-GR" i="1" dirty="0" smtClean="0">
                <a:solidFill>
                  <a:srgbClr val="FF0000"/>
                </a:solidFill>
              </a:rPr>
              <a:t>τραυματισμού: </a:t>
            </a:r>
            <a:r>
              <a:rPr lang="el-GR" dirty="0" smtClean="0"/>
              <a:t>πτώσεις που σχετίζονται με την ορθοστατική υπόταση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i="1" dirty="0" smtClean="0">
                <a:solidFill>
                  <a:srgbClr val="FF0000"/>
                </a:solidFill>
              </a:rPr>
              <a:t>Μειωμένη αντοχή στις δραστηριότητες, </a:t>
            </a:r>
            <a:r>
              <a:rPr lang="el-GR" dirty="0" smtClean="0"/>
              <a:t>που σχετίζεται με την κόπωση και την ανεπαρκή οξυγόνωση των ιστών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i="1" dirty="0" smtClean="0">
                <a:solidFill>
                  <a:srgbClr val="FF0000"/>
                </a:solidFill>
              </a:rPr>
              <a:t>Διαταραχή της ακεραιότητας του δέρματος, </a:t>
            </a:r>
            <a:r>
              <a:rPr lang="el-GR" dirty="0" smtClean="0"/>
              <a:t>που σχετίζεται με τις δυνάμεις κατάτμησης και την παρατεταμένη παραμονή στο κρεβάτι.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323850" y="5516563"/>
            <a:ext cx="4032250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/>
              <a:t>Δυνητική Επιπλοκή: </a:t>
            </a:r>
            <a:r>
              <a:rPr lang="el-GR" dirty="0"/>
              <a:t>Θρομβοεμβολή /  εν τω βάθει φλεβική θρόμβωση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Υποξαιμία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196975"/>
            <a:ext cx="22748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8588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000" dirty="0"/>
              <a:t>Τα αποτελέσματα της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Άσκησης</a:t>
            </a:r>
            <a:r>
              <a:rPr lang="el-GR" sz="3000" dirty="0"/>
              <a:t> και της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Ακινησίας</a:t>
            </a:r>
            <a:r>
              <a:rPr lang="el-GR" sz="3000" dirty="0"/>
              <a:t> στα κύρια συστήματα του Σώματος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79388" y="2060575"/>
            <a:ext cx="2376487" cy="63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372225" y="2063750"/>
            <a:ext cx="2303463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4008" y="2708920"/>
            <a:ext cx="4326248" cy="4032448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Μειωμένη προσπάθεια αερισμού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Αυξημένες αναπνευστικές εκκρίσεις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Μείωση του βάθους και της συχνότητας αναπνοών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Ατελεκτασία (μερική έκπτυξη ή σύμπτωση του πνευμονικού ιστού), όταν περιοχές του πνευμονικού ιστού  δεν χρησιμοποιούνται για μεγ</a:t>
            </a:r>
            <a:r>
              <a:rPr lang="el-GR" dirty="0"/>
              <a:t>ά</a:t>
            </a:r>
            <a:r>
              <a:rPr lang="el-GR" dirty="0" smtClean="0"/>
              <a:t>λο χρονικό διάστημα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Μειωμένη ανταλλαγή διοξειδίου του άνθρακα και οξυγόνου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Υποστατική πνευμονία, λόγω μειωμένης δραστηριότητας και ακινησίας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Μειωμένη κίνηση του θώρακα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>
          <a:xfrm>
            <a:off x="323528" y="3036093"/>
            <a:ext cx="3820055" cy="3345235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Αυξάνονται το βάθος και η συχνότητα των αναπνοών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Αυξάνεται η ανταλλαγή των αερίων σε κυψελιδικό επίπεδο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Αυξάνεται ο ρυθμός αποβολής του διοξειδίου του άνθρακα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 την πάροδο του χρόνου, οδηγεί σε βελτιωμένη πνευμονική λειτουργία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924300" y="1844675"/>
            <a:ext cx="3311525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/>
              <a:t>Αναπνευστικό</a:t>
            </a:r>
            <a:r>
              <a:rPr lang="el-GR" b="1" dirty="0"/>
              <a:t> </a:t>
            </a:r>
            <a:r>
              <a:rPr lang="el-GR" sz="2000" b="1" dirty="0"/>
              <a:t>Σύστημα</a:t>
            </a:r>
            <a:endParaRPr lang="el-GR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Τίτλος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858838"/>
          </a:xfrm>
        </p:spPr>
        <p:txBody>
          <a:bodyPr/>
          <a:lstStyle/>
          <a:p>
            <a:pPr eaLnBrk="1" hangingPunct="1"/>
            <a:r>
              <a:rPr lang="el-GR" sz="3600" b="1" i="1" smtClean="0"/>
              <a:t>Νοσηλευτικές Διαγνώσεις Ακινησίας Αναπνευστικού Συστήματος</a:t>
            </a:r>
            <a:endParaRPr lang="el-GR" sz="360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77332" y="2564904"/>
            <a:ext cx="3820055" cy="3561259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0000"/>
                </a:solidFill>
              </a:rPr>
              <a:t>Αναποτελεσματικός Τύπος Αναπνοής </a:t>
            </a:r>
            <a:r>
              <a:rPr lang="el-GR" dirty="0" smtClean="0"/>
              <a:t>που σχετίζεται με την περιορισμένη έκπτυξη του θώρακα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0000"/>
                </a:solidFill>
              </a:rPr>
              <a:t>Αναποτελεσματικός Καθαρισμός Αεραγωγού </a:t>
            </a:r>
            <a:r>
              <a:rPr lang="el-GR" dirty="0" smtClean="0"/>
              <a:t>που σχετίζεται με μειωμένες αλλαγές της θέσης στο κρεβάτι, τον αναποτελεσματικό βήχα και τη στάση των εκκρίσεων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636912"/>
            <a:ext cx="3822192" cy="3489251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0000"/>
                </a:solidFill>
              </a:rPr>
              <a:t>Διαταραχή στην Ανταλλαγή των Αερίων </a:t>
            </a:r>
            <a:r>
              <a:rPr lang="el-GR" dirty="0" smtClean="0"/>
              <a:t>που σχετίζεται με μειωμένη αναπνευστική κίνηση (απώλεια μυϊκού τόνου)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0000"/>
                </a:solidFill>
              </a:rPr>
              <a:t>Κίνδυνος Λοίμωξης </a:t>
            </a:r>
            <a:r>
              <a:rPr lang="el-GR" dirty="0" smtClean="0"/>
              <a:t>που σχετίζεται με τη συσσώρευση εκκρίσεων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600575" y="5638800"/>
            <a:ext cx="4032250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/>
              <a:t>Δυνητική Επιπλοκή: </a:t>
            </a:r>
            <a:r>
              <a:rPr lang="el-GR" dirty="0"/>
              <a:t>Υποξαιμία δευτερογενώς της πνευμονίας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Φυσιολογία της κίνησης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ACFD3"/>
              </a:clrFrom>
              <a:clrTo>
                <a:srgbClr val="CACFD3">
                  <a:alpha val="0"/>
                </a:srgbClr>
              </a:clrTo>
            </a:clrChange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>
            <a:off x="4716016" y="1268760"/>
            <a:ext cx="4320480" cy="55892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4030662" cy="11525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u="sng" dirty="0" smtClean="0">
                <a:solidFill>
                  <a:schemeClr val="tx1"/>
                </a:solidFill>
              </a:rPr>
              <a:t>Σκελετικό σύστημα</a:t>
            </a:r>
            <a:r>
              <a:rPr lang="el-GR" b="1" i="1" u="sng" dirty="0" smtClean="0">
                <a:solidFill>
                  <a:schemeClr val="tx1"/>
                </a:solidFill>
              </a:rPr>
              <a:t>: </a:t>
            </a:r>
            <a:r>
              <a:rPr lang="el-GR" i="1" dirty="0" smtClean="0">
                <a:solidFill>
                  <a:schemeClr val="tx1"/>
                </a:solidFill>
              </a:rPr>
              <a:t>το πλαίσιο  των </a:t>
            </a:r>
            <a:r>
              <a:rPr lang="el-GR" i="1" dirty="0">
                <a:solidFill>
                  <a:schemeClr val="tx1"/>
                </a:solidFill>
              </a:rPr>
              <a:t>ο</a:t>
            </a:r>
            <a:r>
              <a:rPr lang="el-GR" i="1" dirty="0" smtClean="0">
                <a:solidFill>
                  <a:schemeClr val="tx1"/>
                </a:solidFill>
              </a:rPr>
              <a:t>στών και των χόνδρων που προστατεύει τα όργανα και επιτρέπει την κίνηση</a:t>
            </a:r>
            <a:endParaRPr lang="el-GR" i="1" dirty="0">
              <a:solidFill>
                <a:schemeClr val="tx1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323850" y="3068638"/>
            <a:ext cx="4248150" cy="3529012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100" dirty="0" smtClean="0"/>
              <a:t>Υποστηρίζει τους μαλακούς ιστούς του σώματος (μορφή και στάση)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100" dirty="0" smtClean="0"/>
              <a:t>Προστατεύει τις ευαίσθητες δομές του σώματος (εγκέφαλος, πνεύμονες, καρδιά, νωτιαίος μυελός)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100" dirty="0" smtClean="0"/>
              <a:t>Παρέχει τις επιφάνειες για την πρόσφυση των μυών, των τενόντων και των συνδέσμων που με τη σειρά τους έλκουν τα οστά και παράγουν κίνηση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100" dirty="0" smtClean="0"/>
              <a:t>Περιοχή αποθήκευσης ανόργανων αλάτων και λίπους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100" dirty="0" smtClean="0"/>
              <a:t>Παράγει κύτταρα αίματος (αιματοποίηση)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 l="4765" b="10362"/>
          <a:stretch>
            <a:fillRect/>
          </a:stretch>
        </p:blipFill>
        <p:spPr bwMode="auto">
          <a:xfrm>
            <a:off x="2124075" y="981075"/>
            <a:ext cx="1800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17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000" dirty="0"/>
              <a:t>Τα αποτελέσματα της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Άσκησης</a:t>
            </a:r>
            <a:r>
              <a:rPr lang="el-GR" sz="3000" dirty="0"/>
              <a:t> και της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Ακινησίας</a:t>
            </a:r>
            <a:r>
              <a:rPr lang="el-GR" sz="3000" dirty="0"/>
              <a:t> στα κύρια συστήματα του Σώματος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1763" y="2670175"/>
            <a:ext cx="2022475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236123" y="3284984"/>
            <a:ext cx="4245867" cy="2016224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Αυξημένη μυϊκή αποδοτικότητα και ελαστικότητα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Αυξημένος συντονισμός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Αυξημένη αποδοτικότητα στη μετάδοση των νευρικών ώσεων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516688" y="2349500"/>
            <a:ext cx="2159000" cy="63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3822192" cy="3129211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Μείωση του μεγέθους των μυών (ατροφία), του τόνου και της ισχύος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Μείωση της κινητικότητας και της ευκινησίας των αρθρώσεων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Απασβέστωση των οστών (οστεοπόρωση)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Μείωση της αντοχής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Ανάπτυξη συσπάσεων (μυϊκή συρρίκνωση) &amp; αγκυλώσεων (στερεοποίηση και ακινητοποίηση μιας άρθρωσης)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2060575"/>
            <a:ext cx="3455988" cy="40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/>
              <a:t>Μυοσκελετικό Σύστημα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5517232"/>
            <a:ext cx="4861048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1400" b="1" i="1">
                <a:solidFill>
                  <a:srgbClr val="FFFFFF"/>
                </a:solidFill>
                <a:cs typeface="Arial" charset="0"/>
              </a:rPr>
              <a:t>Οστεοπόρωση Αχρησίας: </a:t>
            </a:r>
            <a:r>
              <a:rPr lang="el-GR" sz="1400">
                <a:solidFill>
                  <a:srgbClr val="FFFFFF"/>
                </a:solidFill>
                <a:cs typeface="Arial" charset="0"/>
              </a:rPr>
              <a:t>κατάσταση κατά την οποία ο σχηματισμός των οστών μειώνεται ενώ αυξάνεται ο καταβολισμός, με απώλεια ασβεστίου, φωσφόρου και οστικής μάζας. Οστά σπογγώδη ή εύθραυστα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8588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i="1" dirty="0"/>
              <a:t>Νοσηλευτικές </a:t>
            </a:r>
            <a:r>
              <a:rPr lang="el-GR" sz="4000" b="1" i="1" dirty="0" smtClean="0"/>
              <a:t>Διαγνώσεις </a:t>
            </a:r>
            <a:r>
              <a:rPr lang="el-GR" sz="4000" b="1" i="1" dirty="0"/>
              <a:t>Ακινησίας </a:t>
            </a:r>
            <a:r>
              <a:rPr lang="el-GR" sz="4000" b="1" i="1" dirty="0" smtClean="0"/>
              <a:t>Μυοσκελετικού Συστήματος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77332" y="2348880"/>
            <a:ext cx="3820055" cy="3777283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0000"/>
                </a:solidFill>
              </a:rPr>
              <a:t>Μειωμένη αντοχή στις δραστηριότητες</a:t>
            </a:r>
            <a:r>
              <a:rPr lang="el-GR" dirty="0" smtClean="0"/>
              <a:t>, που σχετίζεται με τη μείωση της μυϊκής μάζας, του τόνου και της ισχύος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0000"/>
                </a:solidFill>
              </a:rPr>
              <a:t>Μειωμένη κινητικότητα, </a:t>
            </a:r>
            <a:r>
              <a:rPr lang="el-GR" dirty="0" smtClean="0"/>
              <a:t>που σχετίζεται με τη μυϊκή ατροφία (συσπάσεις) και την περιορισμένη κινητικότητα (αγκυλώσεις)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0000"/>
                </a:solidFill>
              </a:rPr>
              <a:t>Κίνδυνος τραυματισμού: </a:t>
            </a:r>
            <a:r>
              <a:rPr lang="el-GR" dirty="0" smtClean="0"/>
              <a:t>παθολογικό κάταγμα που σχετίζεται με την υπερβολική απασβέστωση των οστών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82256" y="3284984"/>
            <a:ext cx="3822192" cy="2697163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0000"/>
                </a:solidFill>
              </a:rPr>
              <a:t>Έλλειμμα Αυτοφροντίδας, </a:t>
            </a:r>
            <a:r>
              <a:rPr lang="el-GR" dirty="0" smtClean="0"/>
              <a:t>που σχετίζεται με τη μειωμένη μυϊκή ισχύ και ακινησία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0000"/>
                </a:solidFill>
              </a:rPr>
              <a:t>Κόπωση, </a:t>
            </a:r>
            <a:r>
              <a:rPr lang="el-GR" dirty="0" smtClean="0"/>
              <a:t>που σχετίζεται με την αυξημένη απαίτηση για ενέργεια για την εκτέλεση των δραστηριοτήτων της καθημερινής  ζωής</a:t>
            </a:r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92188"/>
            <a:ext cx="42926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17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000" dirty="0"/>
              <a:t>Τα αποτελέσματα της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Άσκησης</a:t>
            </a:r>
            <a:r>
              <a:rPr lang="el-GR" sz="3000" dirty="0"/>
              <a:t> και της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Ακινησίας</a:t>
            </a:r>
            <a:r>
              <a:rPr lang="el-GR" sz="3000" dirty="0"/>
              <a:t> στα κύρια συστήματα του Σώματος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74650" y="3252788"/>
            <a:ext cx="2239963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7544" y="3861048"/>
            <a:ext cx="4029843" cy="1944216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Αυξημένη αποτελεσματικότητα του μεταβολικού συστήματος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/>
              <a:t> </a:t>
            </a:r>
            <a:r>
              <a:rPr lang="el-GR" dirty="0" smtClean="0"/>
              <a:t>αυξημένη αποτελεσματικότητα στη ρύθμιση της θερμοκρασίας του σώματος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300788" y="2509838"/>
            <a:ext cx="2447925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4008" y="3212976"/>
            <a:ext cx="3822192" cy="3273227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Μειωμένος μεταβολικός ρυθμός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Απώλεια μυϊκής μάζας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Αρνητικό ισοζύγιο αζώτου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Διαταραχές υγρών και ηλεκτρολυτών, στην ανταλλαγή θρεπτικών συστατικών και των αερίων σε κυτταρικό επίπεδο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Γαστρεντερικά προβλήματα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427538" y="1884363"/>
            <a:ext cx="2881312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/>
              <a:t>Μεταβολικό Σύστημα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 i="1" smtClean="0"/>
              <a:t>Νοσηλευτικές Διαγνώσεις Ακινησίας Μεταβολικού Συστήματος</a:t>
            </a:r>
            <a:endParaRPr lang="el-GR" smtClean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3895345" cy="3486112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 fontScale="850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0000"/>
                </a:solidFill>
              </a:rPr>
              <a:t>Διαταραχή θρέψης: </a:t>
            </a:r>
            <a:r>
              <a:rPr lang="el-GR" dirty="0" smtClean="0"/>
              <a:t>πρόσληψη λιγότερη από τις απαιτήσεις του σώματος που σχετίζεται με το αρνητικό ισοζύγιο αζώτου και την ανορεξία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FF0000"/>
                </a:solidFill>
              </a:rPr>
              <a:t>Διαταραχή θρέψης: </a:t>
            </a:r>
            <a:r>
              <a:rPr lang="el-GR" dirty="0"/>
              <a:t>πρόσληψη </a:t>
            </a:r>
            <a:r>
              <a:rPr lang="el-GR" dirty="0" smtClean="0"/>
              <a:t>περισσότερη </a:t>
            </a:r>
            <a:r>
              <a:rPr lang="el-GR" dirty="0"/>
              <a:t>από τις απαιτήσεις του σώματος που </a:t>
            </a:r>
            <a:r>
              <a:rPr lang="el-GR" dirty="0" smtClean="0"/>
              <a:t>σχετίζεται με τη διαταραχή της ισορροπίας μεταξύ θερμίδων που προσλαμβάνονται και εκείνων που καταναλώνονται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4"/>
          </p:nvPr>
        </p:nvSpPr>
        <p:spPr>
          <a:xfrm>
            <a:off x="4716016" y="2564904"/>
            <a:ext cx="3822192" cy="2268000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rgbClr val="FF0000"/>
                </a:solidFill>
              </a:rPr>
              <a:t>Περίσσεια Όγκου Υγρών: </a:t>
            </a:r>
            <a:r>
              <a:rPr lang="el-GR" sz="2000" dirty="0" smtClean="0"/>
              <a:t>εξαρτημένο οίδημα που σχετίζεται με τη διαφυγή των υγρών (από τον ενδοαγγειακό στο διάμεσο χώρο) ως συνέπεια του αρνητικού ισοζυγίου του αζώτου</a:t>
            </a:r>
            <a:endParaRPr lang="el-GR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/>
          <a:srcRect l="29636" t="12349" r="28183" b="7349"/>
          <a:stretch>
            <a:fillRect/>
          </a:stretch>
        </p:blipFill>
        <p:spPr bwMode="auto">
          <a:xfrm>
            <a:off x="2339975" y="1412875"/>
            <a:ext cx="24415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000" dirty="0"/>
              <a:t>Τα αποτελέσματα της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Άσκησης</a:t>
            </a:r>
            <a:r>
              <a:rPr lang="el-GR" sz="3000" dirty="0"/>
              <a:t> και της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Ακινησίας</a:t>
            </a:r>
            <a:r>
              <a:rPr lang="el-GR" sz="3000" dirty="0"/>
              <a:t> στα κύρια συστήματα του Σώματος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336029" y="3640198"/>
            <a:ext cx="3820055" cy="1444986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Αυξάνεται η όρεξη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Αυξάνεται ο εντερικός τόνος βελτιώνοντας έτσι την πέψη και την απέκκριση</a:t>
            </a:r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700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3024336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Διαταραχές της όρεξης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Μειωμένη κατανάλωση τροφής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Αλλαγές του μεταβολισμού των πρωτεϊνών και σε κακή πέψη και χρησιμοποίηση της τροφής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Αύξηση βάρους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Δυσκοιλιότητα , μειωμένα αντανακλαστικά κένωσης του εντέρου και ανικανότητα επαρκούς αποβολής κοπράνων και αερίων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995738" y="1666875"/>
            <a:ext cx="2879725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/>
              <a:t>Γαστρεντερικό Σύστημα</a:t>
            </a:r>
          </a:p>
        </p:txBody>
      </p:sp>
      <p:sp>
        <p:nvSpPr>
          <p:cNvPr id="11" name="Θέση κειμένου 2"/>
          <p:cNvSpPr>
            <a:spLocks noGrp="1"/>
          </p:cNvSpPr>
          <p:nvPr>
            <p:ph type="body" idx="1"/>
          </p:nvPr>
        </p:nvSpPr>
        <p:spPr>
          <a:xfrm>
            <a:off x="539750" y="3033713"/>
            <a:ext cx="1662113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 i="1" smtClean="0"/>
              <a:t>Νοσηλευτικές Διαγνώσεις Ακινησίας Γαστρεντερικού  Συστήματος</a:t>
            </a:r>
            <a:endParaRPr lang="el-GR" smtClean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3"/>
          </p:nvPr>
        </p:nvSpPr>
        <p:spPr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0000"/>
                </a:solidFill>
              </a:rPr>
              <a:t>Δυσκοιλιότητα: </a:t>
            </a:r>
            <a:r>
              <a:rPr lang="el-GR" dirty="0" smtClean="0"/>
              <a:t> που σχετίζεται με μειωμένη γαστρική κινητικότητα και μυϊκό τόνο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FF0000"/>
                </a:solidFill>
              </a:rPr>
              <a:t>Διαταραχή θρέψης: </a:t>
            </a:r>
            <a:r>
              <a:rPr lang="el-GR" dirty="0"/>
              <a:t>πρόσληψη περισσότερη από τις απαιτήσεις του σώματος που σχετίζεται με </a:t>
            </a:r>
            <a:r>
              <a:rPr lang="el-GR" dirty="0" smtClean="0"/>
              <a:t>διαταραχή </a:t>
            </a:r>
            <a:r>
              <a:rPr lang="el-GR" dirty="0"/>
              <a:t>της </a:t>
            </a:r>
            <a:r>
              <a:rPr lang="el-GR" dirty="0" smtClean="0"/>
              <a:t>ισορροπίας μεταξύ της προσλαμβανόμενης τροφής και της δραστηριότητας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1757920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000" dirty="0">
                <a:solidFill>
                  <a:srgbClr val="FF0000"/>
                </a:solidFill>
              </a:rPr>
              <a:t>Διαταραχή θρέψης: </a:t>
            </a:r>
            <a:r>
              <a:rPr lang="el-GR" sz="2000" dirty="0">
                <a:solidFill>
                  <a:srgbClr val="1F497D"/>
                </a:solidFill>
              </a:rPr>
              <a:t>πρόσληψη λιγότερη από τις απαιτήσεις του σώματος που σχετίζεται με </a:t>
            </a:r>
            <a:r>
              <a:rPr lang="el-GR" sz="2000" dirty="0" smtClean="0">
                <a:solidFill>
                  <a:srgbClr val="1F497D"/>
                </a:solidFill>
              </a:rPr>
              <a:t>την ανορεξία και τη δυσκολία στην κατάποση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 l="33508" t="9683" r="32985" b="1971"/>
          <a:stretch>
            <a:fillRect/>
          </a:stretch>
        </p:blipFill>
        <p:spPr bwMode="auto">
          <a:xfrm>
            <a:off x="2771775" y="1328738"/>
            <a:ext cx="14541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000" dirty="0"/>
              <a:t>Τα αποτελέσματα της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Άσκησης</a:t>
            </a:r>
            <a:r>
              <a:rPr lang="el-GR" sz="3000" dirty="0"/>
              <a:t> και της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Ακινησίας</a:t>
            </a:r>
            <a:r>
              <a:rPr lang="el-GR" sz="3000" dirty="0"/>
              <a:t> στα κύρια συστήματα του Σώματος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28956" y="3429000"/>
            <a:ext cx="3820055" cy="1668085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Βελτίωση της αιμάτωσης των νεφρών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Αποτελεσματικότερο ισοζύγιο υγρών και οξεοβασική ισορροπία </a:t>
            </a:r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3"/>
          </p:nvPr>
        </p:nvSpPr>
        <p:spPr>
          <a:xfrm>
            <a:off x="6732588" y="2565400"/>
            <a:ext cx="2160587" cy="63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4"/>
          </p:nvPr>
        </p:nvSpPr>
        <p:spPr>
          <a:xfrm>
            <a:off x="4788025" y="3284984"/>
            <a:ext cx="4176464" cy="1584176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Στάση των ούρων ευνοώντας την ανάπτυξη βακτηρίων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Κακή υγιεινή περινέου, ακράτεια, μειωμένη κατανάλωση υγρών, καθετήρας </a:t>
            </a:r>
            <a:r>
              <a:rPr lang="en-US" dirty="0" err="1" smtClean="0"/>
              <a:t>Folley</a:t>
            </a:r>
            <a:r>
              <a:rPr lang="el-GR" dirty="0" smtClean="0"/>
              <a:t>, αυξάνουν τον κίνδυνο για ουρολοίμωξη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211638" y="2081213"/>
            <a:ext cx="2881312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/>
              <a:t>Ουροποιητικό  Σύστημα</a:t>
            </a:r>
          </a:p>
        </p:txBody>
      </p:sp>
      <p:sp>
        <p:nvSpPr>
          <p:cNvPr id="11" name="Θέση κειμένου 2"/>
          <p:cNvSpPr>
            <a:spLocks noGrp="1"/>
          </p:cNvSpPr>
          <p:nvPr>
            <p:ph type="body" idx="1"/>
          </p:nvPr>
        </p:nvSpPr>
        <p:spPr>
          <a:xfrm>
            <a:off x="395288" y="2708275"/>
            <a:ext cx="1519237" cy="63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8038" y="4797425"/>
            <a:ext cx="52562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Νοσηλευτικές Διαγνώσεις: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dirty="0">
                <a:solidFill>
                  <a:srgbClr val="FF0000"/>
                </a:solidFill>
                <a:latin typeface="+mn-lt"/>
                <a:cs typeface="+mn-cs"/>
              </a:rPr>
              <a:t>Πόνος </a:t>
            </a:r>
            <a:r>
              <a:rPr lang="el-GR" dirty="0">
                <a:solidFill>
                  <a:srgbClr val="0070C0"/>
                </a:solidFill>
                <a:latin typeface="+mn-lt"/>
                <a:cs typeface="+mn-cs"/>
              </a:rPr>
              <a:t>που σχετίζεται με την αδυναμία αποβολής νεφρικών λίθων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dirty="0">
                <a:solidFill>
                  <a:srgbClr val="FF0000"/>
                </a:solidFill>
                <a:latin typeface="+mn-lt"/>
                <a:cs typeface="+mn-cs"/>
              </a:rPr>
              <a:t>Επίσχεση ούρων </a:t>
            </a:r>
            <a:r>
              <a:rPr lang="el-GR" dirty="0">
                <a:solidFill>
                  <a:srgbClr val="0070C0"/>
                </a:solidFill>
                <a:latin typeface="+mn-lt"/>
                <a:cs typeface="+mn-cs"/>
              </a:rPr>
              <a:t>που σχετίζεται με την παρατεταμένη ακινησία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dirty="0">
                <a:solidFill>
                  <a:srgbClr val="FF0000"/>
                </a:solidFill>
                <a:latin typeface="+mn-lt"/>
                <a:cs typeface="+mn-cs"/>
              </a:rPr>
              <a:t>Κίνδυνος Λοίμωξης </a:t>
            </a:r>
            <a:r>
              <a:rPr lang="el-GR" dirty="0">
                <a:solidFill>
                  <a:srgbClr val="0070C0"/>
                </a:solidFill>
                <a:latin typeface="+mn-lt"/>
                <a:cs typeface="+mn-cs"/>
              </a:rPr>
              <a:t>που σχετίζεται με την στάση και την αυξημένη αλκαλικότητα των ούρων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 t="14320"/>
          <a:stretch>
            <a:fillRect/>
          </a:stretch>
        </p:blipFill>
        <p:spPr bwMode="auto">
          <a:xfrm>
            <a:off x="2843213" y="1579563"/>
            <a:ext cx="36004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000" dirty="0"/>
              <a:t>Τα αποτελέσματα της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Άσκησης</a:t>
            </a:r>
            <a:r>
              <a:rPr lang="el-GR" sz="3000" dirty="0"/>
              <a:t> και της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Ακινησίας</a:t>
            </a:r>
            <a:r>
              <a:rPr lang="el-GR" sz="3000" dirty="0"/>
              <a:t> </a:t>
            </a:r>
            <a:r>
              <a:rPr lang="el-GR" sz="3000" dirty="0" smtClean="0"/>
              <a:t>στο Δέρμα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251520" y="3284985"/>
            <a:ext cx="3820055" cy="1368152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dirty="0" smtClean="0"/>
              <a:t>Η αυξημένη κυκλοφορία που προκύπτει από τη συστηματική άσκηση προάγει τη γενική υγεία του δέρματος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732588" y="2924175"/>
            <a:ext cx="2170112" cy="63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652120" y="3573016"/>
            <a:ext cx="3024336" cy="979280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dirty="0" smtClean="0"/>
              <a:t>Λύση της συνέχειας του δέρματος  ή έλκη πίεσης</a:t>
            </a:r>
            <a:endParaRPr lang="el-GR" dirty="0"/>
          </a:p>
        </p:txBody>
      </p:sp>
      <p:sp>
        <p:nvSpPr>
          <p:cNvPr id="8" name="Θέση κειμένου 2"/>
          <p:cNvSpPr>
            <a:spLocks noGrp="1"/>
          </p:cNvSpPr>
          <p:nvPr>
            <p:ph type="body" idx="1"/>
          </p:nvPr>
        </p:nvSpPr>
        <p:spPr>
          <a:xfrm>
            <a:off x="323850" y="2708275"/>
            <a:ext cx="1878013" cy="63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113" y="4965700"/>
            <a:ext cx="5257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Νοσηλευτικές Διαγνώσεις: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dirty="0">
                <a:solidFill>
                  <a:srgbClr val="FF0000"/>
                </a:solidFill>
                <a:latin typeface="+mn-lt"/>
                <a:cs typeface="+mn-cs"/>
              </a:rPr>
              <a:t>Διαταραχή της Ακεραιότητας του δέρματος,  </a:t>
            </a:r>
            <a:r>
              <a:rPr lang="el-GR" dirty="0">
                <a:solidFill>
                  <a:srgbClr val="0070C0"/>
                </a:solidFill>
                <a:latin typeface="+mn-lt"/>
                <a:cs typeface="+mn-cs"/>
              </a:rPr>
              <a:t>που σχετίζεται με τη μειωμένη κυκλοφορία και πίεση στο δέρμα που καλύπτει οστικές περιοχές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000" dirty="0"/>
              <a:t>Τα αποτελέσματα της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Άσκησης</a:t>
            </a:r>
            <a:r>
              <a:rPr lang="el-GR" sz="3000" dirty="0"/>
              <a:t> και της </a:t>
            </a:r>
            <a:r>
              <a:rPr lang="el-GR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Ακινησίας </a:t>
            </a:r>
            <a:r>
              <a:rPr lang="el-GR" sz="3000" dirty="0"/>
              <a:t>στη Ψυχολογική Κατάσταση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79512" y="3356992"/>
            <a:ext cx="3820055" cy="2808312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Αυξημένη ενέργεια, ζωτικότητα και γενική ευεξία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Βελτιωμένος ύπνος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Βελτιωμένη εμφάνιση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Βελτιωμένη αυτοπεποίθηση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Αυξημένες θετικές συμπεριφορές υγείας</a:t>
            </a:r>
            <a:endParaRPr lang="el-GR" sz="18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6017" y="2783420"/>
            <a:ext cx="3744415" cy="3021844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700" dirty="0" smtClean="0"/>
              <a:t>Μειωμένη αυτοαντίληψη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700" dirty="0" smtClean="0"/>
              <a:t>Μειωμένη αυτοπεποίθηση και αισθήματα αναξιότητας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700" dirty="0" smtClean="0"/>
              <a:t>Υπερβολικές συναισθηματικές αντιδράσεις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700" dirty="0" smtClean="0"/>
              <a:t>Μειωμένη αισθητηριακή διέγερση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700" dirty="0" smtClean="0"/>
              <a:t>Μειωμένη κοινωνικότητα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700" dirty="0" smtClean="0"/>
              <a:t>Διαταραχές ύπνου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61448" name="Picture 2"/>
          <p:cNvPicPr>
            <a:picLocks noChangeAspect="1" noChangeArrowheads="1"/>
          </p:cNvPicPr>
          <p:nvPr/>
        </p:nvPicPr>
        <p:blipFill>
          <a:blip r:embed="rId2"/>
          <a:srcRect l="16728" r="14973"/>
          <a:stretch>
            <a:fillRect/>
          </a:stretch>
        </p:blipFill>
        <p:spPr bwMode="auto">
          <a:xfrm>
            <a:off x="2771775" y="1412875"/>
            <a:ext cx="20685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Θέση κειμένου 2"/>
          <p:cNvSpPr>
            <a:spLocks noGrp="1"/>
          </p:cNvSpPr>
          <p:nvPr>
            <p:ph type="body" idx="1"/>
          </p:nvPr>
        </p:nvSpPr>
        <p:spPr>
          <a:xfrm>
            <a:off x="395288" y="2565400"/>
            <a:ext cx="1374775" cy="63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</a:p>
        </p:txBody>
      </p:sp>
      <p:sp>
        <p:nvSpPr>
          <p:cNvPr id="9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7235825" y="2143125"/>
            <a:ext cx="1522413" cy="63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Ακινησία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 i="1" smtClean="0"/>
              <a:t>Νοσηλευτικές Διαγνώσεις Ακινησίας που επηρεάζουν την Ψυχολογική κατάσταση</a:t>
            </a:r>
            <a:endParaRPr lang="el-GR" sz="3600" smtClean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630128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600" dirty="0">
                <a:solidFill>
                  <a:srgbClr val="FF0000"/>
                </a:solidFill>
              </a:rPr>
              <a:t>Διαταραχή της αυτοεκτίμησης,  </a:t>
            </a:r>
            <a:r>
              <a:rPr lang="el-GR" dirty="0">
                <a:solidFill>
                  <a:srgbClr val="0070C0"/>
                </a:solidFill>
              </a:rPr>
              <a:t>που σχετίζεται με την ακινησία και την ανάγκη εξάρτησης από τους </a:t>
            </a:r>
            <a:r>
              <a:rPr lang="el-GR" dirty="0" smtClean="0">
                <a:solidFill>
                  <a:srgbClr val="0070C0"/>
                </a:solidFill>
              </a:rPr>
              <a:t>άλλους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600" dirty="0">
                <a:solidFill>
                  <a:srgbClr val="FF0000"/>
                </a:solidFill>
              </a:rPr>
              <a:t>Αδυναμία</a:t>
            </a:r>
            <a:r>
              <a:rPr lang="el-GR" dirty="0">
                <a:solidFill>
                  <a:srgbClr val="0070C0"/>
                </a:solidFill>
              </a:rPr>
              <a:t>, που σχετίζεται με την αυξανόμενη εξάρτηση για τις δραστηριότητες </a:t>
            </a:r>
            <a:r>
              <a:rPr lang="el-GR" dirty="0" smtClean="0">
                <a:solidFill>
                  <a:srgbClr val="0070C0"/>
                </a:solidFill>
              </a:rPr>
              <a:t>αυτοφροντίδας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600" dirty="0">
                <a:solidFill>
                  <a:srgbClr val="FF0000"/>
                </a:solidFill>
              </a:rPr>
              <a:t>Μειωμένη κοινωνική </a:t>
            </a:r>
            <a:r>
              <a:rPr lang="el-GR" sz="2600" dirty="0" smtClean="0">
                <a:solidFill>
                  <a:srgbClr val="FF0000"/>
                </a:solidFill>
              </a:rPr>
              <a:t>αλληλεπίδραση</a:t>
            </a:r>
            <a:r>
              <a:rPr lang="el-GR" dirty="0" smtClean="0">
                <a:solidFill>
                  <a:srgbClr val="FF0000"/>
                </a:solidFill>
              </a:rPr>
              <a:t>, </a:t>
            </a:r>
            <a:r>
              <a:rPr lang="el-GR" dirty="0">
                <a:solidFill>
                  <a:srgbClr val="0070C0"/>
                </a:solidFill>
              </a:rPr>
              <a:t>που σχετίζεται με την ακινησία </a:t>
            </a:r>
            <a:endParaRPr lang="el-GR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2600" dirty="0">
                <a:solidFill>
                  <a:srgbClr val="FF0000"/>
                </a:solidFill>
              </a:rPr>
              <a:t>Διαταραχή της Διεργασίας της Σκέψης: Αποπροσανατολισμός</a:t>
            </a:r>
            <a:r>
              <a:rPr lang="el-GR" dirty="0"/>
              <a:t>, που σχετίζεται με τη μειωμένη διέγερση για τη διατήρηση του προσανατολισμού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4"/>
          </p:nvPr>
        </p:nvSpPr>
        <p:spPr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900" dirty="0">
                <a:solidFill>
                  <a:srgbClr val="FF0000"/>
                </a:solidFill>
              </a:rPr>
              <a:t>Έλλειμμα Γνώσης</a:t>
            </a:r>
            <a:r>
              <a:rPr lang="el-GR" sz="1900" dirty="0" smtClean="0">
                <a:solidFill>
                  <a:srgbClr val="FF0000"/>
                </a:solidFill>
              </a:rPr>
              <a:t>, </a:t>
            </a:r>
            <a:r>
              <a:rPr lang="el-GR" dirty="0" smtClean="0"/>
              <a:t>που σχετίζεται με μειωμένη κινητοποίηση για μάθηση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900" dirty="0">
                <a:solidFill>
                  <a:srgbClr val="FF0000"/>
                </a:solidFill>
              </a:rPr>
              <a:t>Αναποτελεσματική Προσωπική Αντιμετώπιση</a:t>
            </a:r>
            <a:r>
              <a:rPr lang="el-GR" sz="1800" dirty="0">
                <a:solidFill>
                  <a:srgbClr val="FF0000"/>
                </a:solidFill>
              </a:rPr>
              <a:t>, </a:t>
            </a:r>
            <a:r>
              <a:rPr lang="el-GR" dirty="0" smtClean="0"/>
              <a:t>που σχετίζεται με την παρατεταμένη κλινήρη κατάσταση και τη μειωμένη αντοχή στις δραστηριότητες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sz="1900" dirty="0">
                <a:solidFill>
                  <a:srgbClr val="FF0000"/>
                </a:solidFill>
              </a:rPr>
              <a:t>Διαταραχή του ύπνου, </a:t>
            </a:r>
            <a:r>
              <a:rPr lang="el-GR" dirty="0" smtClean="0"/>
              <a:t>που σχετίζεται με την παραμονή στο κρεβάτι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1055" t="7751" r="23449" b="6637"/>
          <a:stretch/>
        </p:blipFill>
        <p:spPr bwMode="auto">
          <a:xfrm>
            <a:off x="-12194" y="5157192"/>
            <a:ext cx="1838227" cy="17408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44213"/>
          <a:stretch/>
        </p:blipFill>
        <p:spPr bwMode="auto">
          <a:xfrm>
            <a:off x="7766027" y="1295388"/>
            <a:ext cx="1269993" cy="1704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7411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Φυσιολογία της κίνησης</a:t>
            </a:r>
          </a:p>
        </p:txBody>
      </p:sp>
      <p:sp>
        <p:nvSpPr>
          <p:cNvPr id="17412" name="Θέση περιεχομένου 4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eaLnBrk="1" hangingPunct="1"/>
            <a:r>
              <a:rPr lang="el-GR" b="1" smtClean="0"/>
              <a:t>Μακρά: </a:t>
            </a:r>
            <a:r>
              <a:rPr lang="el-GR" smtClean="0"/>
              <a:t>άνω και κάτω άκρα, συμβάλλουν στο ύψος και το μήκος</a:t>
            </a:r>
          </a:p>
          <a:p>
            <a:pPr eaLnBrk="1" hangingPunct="1"/>
            <a:endParaRPr lang="el-GR" smtClean="0"/>
          </a:p>
          <a:p>
            <a:pPr eaLnBrk="1" hangingPunct="1"/>
            <a:r>
              <a:rPr lang="el-GR" b="1" smtClean="0"/>
              <a:t>Μικρά</a:t>
            </a:r>
            <a:r>
              <a:rPr lang="el-GR" smtClean="0"/>
              <a:t>: στους καρπούς και τα σφυρά, συμβάλλουν στην κίνηση</a:t>
            </a:r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b="1" dirty="0"/>
              <a:t>Πλατέα</a:t>
            </a:r>
            <a:r>
              <a:rPr lang="el-GR" dirty="0"/>
              <a:t>: σχετικά λεπτά, συμβάλλουν στο σχήμα (δομικό περίγραμμα</a:t>
            </a:r>
            <a:r>
              <a:rPr lang="el-GR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b="1" dirty="0"/>
              <a:t>Ακανόνιστα</a:t>
            </a:r>
            <a:r>
              <a:rPr lang="el-GR" dirty="0"/>
              <a:t>: που δεν ανήκουν στις προηγούμενες </a:t>
            </a:r>
            <a:r>
              <a:rPr lang="el-GR" dirty="0" smtClean="0"/>
              <a:t>κατηγορίες </a:t>
            </a:r>
            <a:r>
              <a:rPr lang="el-GR" dirty="0"/>
              <a:t>(π.χ. οστά σπονδυλικής στήλης)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/>
          </a:p>
        </p:txBody>
      </p:sp>
      <p:sp>
        <p:nvSpPr>
          <p:cNvPr id="8" name="Έλλειψη 7"/>
          <p:cNvSpPr/>
          <p:nvPr/>
        </p:nvSpPr>
        <p:spPr>
          <a:xfrm>
            <a:off x="-180528" y="2852936"/>
            <a:ext cx="1754908" cy="1770413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/>
              </a:extLst>
            </a:blip>
            <a:srcRect/>
            <a:stretch>
              <a:fillRect l="-14150" t="-2" r="5748" b="-1473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417" name="TextBox 6"/>
          <p:cNvSpPr txBox="1">
            <a:spLocks noChangeArrowheads="1"/>
          </p:cNvSpPr>
          <p:nvPr/>
        </p:nvSpPr>
        <p:spPr bwMode="auto">
          <a:xfrm>
            <a:off x="3419475" y="1916113"/>
            <a:ext cx="208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latin typeface="Candara" pitchFamily="34" charset="0"/>
              </a:rPr>
              <a:t>206  οστά</a:t>
            </a:r>
          </a:p>
        </p:txBody>
      </p:sp>
      <p:pic>
        <p:nvPicPr>
          <p:cNvPr id="17418" name="Picture 4"/>
          <p:cNvPicPr>
            <a:picLocks noChangeAspect="1" noChangeArrowheads="1"/>
          </p:cNvPicPr>
          <p:nvPr/>
        </p:nvPicPr>
        <p:blipFill>
          <a:blip r:embed="rId5"/>
          <a:srcRect l="27135" r="39532"/>
          <a:stretch>
            <a:fillRect/>
          </a:stretch>
        </p:blipFill>
        <p:spPr bwMode="auto">
          <a:xfrm>
            <a:off x="7766050" y="3702050"/>
            <a:ext cx="127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/>
              <a:t>Ο ρόλος της Άσκησης στην πρόληψη νοσημάτων και την προαγωγή της ευεξίας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11560" y="2780928"/>
            <a:ext cx="3822192" cy="3447288"/>
          </a:xfrm>
          <a:effectLst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Βελτιωμένη καρδιοπνευμονική λειτουργία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Μειωμένη πίεση του αίματος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Αυξημένη αναλογία μεταλλικών στοιχείων στα οστά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Αυξημένη μυϊκή ισχύς, συντονισμός και αυξημένο εύρος κινήσεων των αρθρώσεων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>
          <a:effectLst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Βελτιωμένος μεταβολισμός λιπών και υδατανθράκων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Αυξημένο αίσθημα ευεξίας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Αυξημένο αίσθημα ελέγχου της ζωής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Μειωμένος φόβος πτώσεων (στους ηλικιωμένους)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Βελτιωμένη εικόνα σώματος</a:t>
            </a:r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99592" y="2636912"/>
            <a:ext cx="6480720" cy="2985781"/>
          </a:xfrm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Αποφυγή άσκησης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Επίσπευση καρδιακού επεισοδίου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Ορθοπεδική ενόχληση και αναπηρία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Άλλα προβλήματα υγείας 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Κίνδυνοι  που σχετίζονται με την Άσκηση</a:t>
            </a:r>
            <a:endParaRPr 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/>
          <a:stretch/>
        </p:blipFill>
        <p:spPr>
          <a:xfrm rot="5400000">
            <a:off x="1089249" y="-1089247"/>
            <a:ext cx="6857998" cy="9036496"/>
          </a:xfrm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 l="18578" r="20432"/>
          <a:stretch>
            <a:fillRect/>
          </a:stretch>
        </p:blipFill>
        <p:spPr bwMode="auto">
          <a:xfrm>
            <a:off x="1616075" y="3789363"/>
            <a:ext cx="16446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Τίτλος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/>
          <a:lstStyle/>
          <a:p>
            <a:pPr eaLnBrk="1" hangingPunct="1"/>
            <a:r>
              <a:rPr lang="el-GR" smtClean="0"/>
              <a:t>Φυσιολογία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Άρθρωση</a:t>
            </a:r>
            <a:r>
              <a:rPr lang="el-GR" dirty="0" smtClean="0"/>
              <a:t>: περιοχή όπου τα οστά έρχονται σε στενή επαφή μεταξύ τους.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dirty="0" smtClean="0"/>
              <a:t>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b="1" dirty="0"/>
              <a:t>Διαρθρώσεις</a:t>
            </a:r>
            <a:r>
              <a:rPr lang="el-GR" dirty="0"/>
              <a:t>: αρθρώσεις που κινούνται ελεύθερα και στις οποίες υπάρχει ένας  χώρος ανάμεσα στα </a:t>
            </a:r>
            <a:r>
              <a:rPr lang="el-GR" dirty="0" smtClean="0"/>
              <a:t>οστά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ΑΠΑΓΩΓΗ – ΠΡΟΣΑΓΩΓΗ – ΚΑΜΨΗ – ΕΚΤΑΣΗ - ΠΕΡΙΣΤΡΟΦΗ</a:t>
            </a:r>
            <a:endParaRPr lang="el-G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8313" y="2060575"/>
            <a:ext cx="7812087" cy="4065588"/>
          </a:xfrm>
        </p:spPr>
        <p:txBody>
          <a:bodyPr rtlCol="0">
            <a:normAutofit fontScale="85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Σφαιροειδής:  </a:t>
            </a:r>
            <a:r>
              <a:rPr lang="el-GR" dirty="0" smtClean="0"/>
              <a:t>η σφαιροειδής κεφαλή ενός οστού κινείται στην κοιλότητα του άλλου οστού (π.χ. αρθρώσεις ισχίων και ώμων)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Κονδυλοειδής: </a:t>
            </a:r>
            <a:r>
              <a:rPr lang="el-GR" dirty="0" smtClean="0"/>
              <a:t>η ωοειδής κεφαλή </a:t>
            </a:r>
            <a:r>
              <a:rPr lang="el-GR" dirty="0"/>
              <a:t>ενός οστού κινείται </a:t>
            </a:r>
            <a:r>
              <a:rPr lang="el-GR" dirty="0" smtClean="0"/>
              <a:t>εντός της ελλειπτικής κοιλότητας ενός άλλου (π.χ. άρθρωση καρπού) 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Επίπεδη: </a:t>
            </a:r>
            <a:r>
              <a:rPr lang="el-GR" dirty="0" smtClean="0"/>
              <a:t>οι αντικειμενικές επιφάνειες είναι επίπεδες (π.χ. καρπικές αρθρώσεις) 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Γίγγλυμος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γωνιώδης: </a:t>
            </a:r>
            <a:r>
              <a:rPr lang="el-GR" dirty="0" smtClean="0"/>
              <a:t>η κυλινδρική επιφάνεια ενός </a:t>
            </a:r>
            <a:r>
              <a:rPr lang="el-GR" dirty="0"/>
              <a:t>οστού κινείται </a:t>
            </a:r>
            <a:r>
              <a:rPr lang="el-GR" dirty="0" smtClean="0"/>
              <a:t>εντός μιας κοίλης επιφάνειας ενός άλλου οστού (π.χ. γόνατο)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Τροχοειδής: </a:t>
            </a:r>
            <a:r>
              <a:rPr lang="el-GR" dirty="0" smtClean="0"/>
              <a:t>ένα οστό περιστρέφεται εντός ενός οστέινου ή </a:t>
            </a:r>
            <a:r>
              <a:rPr lang="el-GR" dirty="0" err="1" smtClean="0"/>
              <a:t>οστεοσυνδεσμώδους</a:t>
            </a:r>
            <a:r>
              <a:rPr lang="el-GR" dirty="0" smtClean="0"/>
              <a:t> δακτυλίου (π.χ. αρθρώσεις ανάμεσα στον άτλαντα και τον άξονα)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Εφιππιοειδής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l-GR" dirty="0" smtClean="0"/>
              <a:t>οι αρθρικές επιφάνειες έχουν σχήμα εφιππίου</a:t>
            </a:r>
            <a:r>
              <a:rPr lang="el-GR" dirty="0"/>
              <a:t> π.χ. αρθρώσεις ανάμεσα </a:t>
            </a:r>
            <a:r>
              <a:rPr lang="el-GR" dirty="0" smtClean="0"/>
              <a:t>στο μείζον πολύγωνο και στο μετακάρπιο του αντίχειρα)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858837"/>
          </a:xfrm>
        </p:spPr>
        <p:txBody>
          <a:bodyPr/>
          <a:lstStyle/>
          <a:p>
            <a:pPr eaLnBrk="1" hangingPunct="1"/>
            <a:r>
              <a:rPr lang="el-GR" smtClean="0"/>
              <a:t>Φυσιολογία της κίνησης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613" y="1373188"/>
            <a:ext cx="5329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2">
                    <a:lumMod val="90000"/>
                  </a:schemeClr>
                </a:solidFill>
                <a:latin typeface="+mn-lt"/>
                <a:cs typeface="+mn-cs"/>
              </a:rPr>
              <a:t>Τύποι των ελεύθερα κινούμενων αρθρώσεων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/>
              <a:ext uri="{28A0092B-C50C-407E-A947-70E740481C1C}"/>
            </a:extLst>
          </a:blip>
          <a:srcRect r="1623"/>
          <a:stretch/>
        </p:blipFill>
        <p:spPr>
          <a:xfrm rot="10800000">
            <a:off x="147379" y="188640"/>
            <a:ext cx="8817107" cy="6768752"/>
          </a:xfrm>
          <a:prstGeom prst="rect">
            <a:avLst/>
          </a:prstGeom>
          <a:scene3d>
            <a:camera prst="perspectiveAbove" fov="2100000">
              <a:rot lat="20399999" lon="0" rev="212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626</TotalTime>
  <Words>2144</Words>
  <Application>Microsoft Office PowerPoint</Application>
  <PresentationFormat>Προβολή στην οθόνη (4:3)</PresentationFormat>
  <Paragraphs>258</Paragraphs>
  <Slides>52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Πρότυπο σχεδίασης</vt:lpstr>
      </vt:variant>
      <vt:variant>
        <vt:i4>7</vt:i4>
      </vt:variant>
      <vt:variant>
        <vt:lpstr>Τίτλοι διαφανειών</vt:lpstr>
      </vt:variant>
      <vt:variant>
        <vt:i4>52</vt:i4>
      </vt:variant>
    </vt:vector>
  </HeadingPairs>
  <TitlesOfParts>
    <vt:vector size="65" baseType="lpstr">
      <vt:lpstr>Arial</vt:lpstr>
      <vt:lpstr>Candara</vt:lpstr>
      <vt:lpstr>Symbol</vt:lpstr>
      <vt:lpstr>Calibri</vt:lpstr>
      <vt:lpstr>Wingdings</vt:lpstr>
      <vt:lpstr>Wingdings 2</vt:lpstr>
      <vt:lpstr>Κυματομορφή</vt:lpstr>
      <vt:lpstr>Κυματομορφή</vt:lpstr>
      <vt:lpstr>Κυματομορφή</vt:lpstr>
      <vt:lpstr>Κυματομορφή</vt:lpstr>
      <vt:lpstr>Κυματομορφή</vt:lpstr>
      <vt:lpstr>Κυματομορφή</vt:lpstr>
      <vt:lpstr>Κυματομορφή</vt:lpstr>
      <vt:lpstr>Δραστηριότητα</vt:lpstr>
      <vt:lpstr>δραστηριότητα</vt:lpstr>
      <vt:lpstr>δραστηριότητα</vt:lpstr>
      <vt:lpstr>Φυσιολογία της κίνησης</vt:lpstr>
      <vt:lpstr>Φυσιολογία της κίνησης</vt:lpstr>
      <vt:lpstr>Φυσιολογία της κίνησης</vt:lpstr>
      <vt:lpstr>Φυσιολογία της κίνησης</vt:lpstr>
      <vt:lpstr>Διαφάνεια 8</vt:lpstr>
      <vt:lpstr>Διαφάνεια 9</vt:lpstr>
      <vt:lpstr>Διαφάνεια 10</vt:lpstr>
      <vt:lpstr>Φυσιολογία της κίνησης</vt:lpstr>
      <vt:lpstr>Διαφάνεια 12</vt:lpstr>
      <vt:lpstr>Φυσιολογία της κίνησης</vt:lpstr>
      <vt:lpstr>Μηχανική Σώματος</vt:lpstr>
      <vt:lpstr>Μηχανική Σώματος</vt:lpstr>
      <vt:lpstr>Μηχανική Σώματος που χρησιμοποιείται στην Εργασία</vt:lpstr>
      <vt:lpstr>Μηχανική Σώματος που χρησιμοποιείται στην Εργασία</vt:lpstr>
      <vt:lpstr>Μηχανική Σώματος που χρησιμοποιείται στην Εργασία</vt:lpstr>
      <vt:lpstr>Παράγοντες που επηρεάζουν την Ευθυγράμμιση του σώματος και την Κινητικότητα</vt:lpstr>
      <vt:lpstr>Αναπτυξιακοί παράγοντες</vt:lpstr>
      <vt:lpstr>Διαφάνεια 21</vt:lpstr>
      <vt:lpstr>Διαφάνεια 22</vt:lpstr>
      <vt:lpstr>Διαφάνεια 23</vt:lpstr>
      <vt:lpstr>Διαφάνεια 24</vt:lpstr>
      <vt:lpstr>Παράγοντες που επηρεάζουν την Ευθυγράμμιση του σώματος και την Κινητικότητα</vt:lpstr>
      <vt:lpstr>Παράγοντες που επηρεάζουν την Ευθυγράμμιση του σώματος και την Κινητικότητα</vt:lpstr>
      <vt:lpstr>Παράγοντες που επηρεάζουν την Ευθυγράμμιση του σώματος και την Κινητικότητα</vt:lpstr>
      <vt:lpstr>Προβλήματα  ακινησίας που προκύπτουν από άλλα συστήματα</vt:lpstr>
      <vt:lpstr>Διαφάνεια 29</vt:lpstr>
      <vt:lpstr>Διαφάνεια 30</vt:lpstr>
      <vt:lpstr>Διαφάνεια 31</vt:lpstr>
      <vt:lpstr>Διαφάνεια 32</vt:lpstr>
      <vt:lpstr>Διαφάνεια 33</vt:lpstr>
      <vt:lpstr>Άσκηση</vt:lpstr>
      <vt:lpstr>Άσκηση</vt:lpstr>
      <vt:lpstr>Τα αποτελέσματα της Άσκησης και της Ακινησίας στα κύρια συστήματα του Σώματος</vt:lpstr>
      <vt:lpstr>Νοσηλευτικές Διαγνώσεις Ακινησίας Καρδιαγγειακού Συστήματος</vt:lpstr>
      <vt:lpstr>Τα αποτελέσματα της Άσκησης και της Ακινησίας στα κύρια συστήματα του Σώματος</vt:lpstr>
      <vt:lpstr>Νοσηλευτικές Διαγνώσεις Ακινησίας Αναπνευστικού Συστήματος</vt:lpstr>
      <vt:lpstr>Τα αποτελέσματα της Άσκησης και της Ακινησίας στα κύρια συστήματα του Σώματος</vt:lpstr>
      <vt:lpstr>Νοσηλευτικές Διαγνώσεις Ακινησίας Μυοσκελετικού Συστήματος</vt:lpstr>
      <vt:lpstr>Τα αποτελέσματα της Άσκησης και της Ακινησίας στα κύρια συστήματα του Σώματος</vt:lpstr>
      <vt:lpstr>Νοσηλευτικές Διαγνώσεις Ακινησίας Μεταβολικού Συστήματος</vt:lpstr>
      <vt:lpstr>Τα αποτελέσματα της Άσκησης και της Ακινησίας στα κύρια συστήματα του Σώματος</vt:lpstr>
      <vt:lpstr>Νοσηλευτικές Διαγνώσεις Ακινησίας Γαστρεντερικού  Συστήματος</vt:lpstr>
      <vt:lpstr>Τα αποτελέσματα της Άσκησης και της Ακινησίας στα κύρια συστήματα του Σώματος</vt:lpstr>
      <vt:lpstr>Τα αποτελέσματα της Άσκησης και της Ακινησίας στο Δέρμα</vt:lpstr>
      <vt:lpstr>Τα αποτελέσματα της Άσκησης και της Ακινησίας στη Ψυχολογική Κατάσταση</vt:lpstr>
      <vt:lpstr>Νοσηλευτικές Διαγνώσεις Ακινησίας που επηρεάζουν την Ψυχολογική κατάσταση</vt:lpstr>
      <vt:lpstr>Ο ρόλος της Άσκησης στην πρόληψη νοσημάτων και την προαγωγή της ευεξίας </vt:lpstr>
      <vt:lpstr>Κίνδυνοι  που σχετίζονται με την Άσκηση</vt:lpstr>
      <vt:lpstr>Διαφάνεια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Aris</dc:creator>
  <cp:lastModifiedBy>Sofia</cp:lastModifiedBy>
  <cp:revision>64</cp:revision>
  <dcterms:created xsi:type="dcterms:W3CDTF">2011-01-12T20:22:46Z</dcterms:created>
  <dcterms:modified xsi:type="dcterms:W3CDTF">2011-05-15T13:58:27Z</dcterms:modified>
</cp:coreProperties>
</file>