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7"/>
  </p:notesMasterIdLst>
  <p:handoutMasterIdLst>
    <p:handoutMasterId r:id="rId58"/>
  </p:handoutMasterIdLst>
  <p:sldIdLst>
    <p:sldId id="256" r:id="rId2"/>
    <p:sldId id="260" r:id="rId3"/>
    <p:sldId id="274" r:id="rId4"/>
    <p:sldId id="275" r:id="rId5"/>
    <p:sldId id="287" r:id="rId6"/>
    <p:sldId id="288" r:id="rId7"/>
    <p:sldId id="276" r:id="rId8"/>
    <p:sldId id="277" r:id="rId9"/>
    <p:sldId id="278" r:id="rId10"/>
    <p:sldId id="289" r:id="rId11"/>
    <p:sldId id="279" r:id="rId12"/>
    <p:sldId id="280" r:id="rId13"/>
    <p:sldId id="281" r:id="rId14"/>
    <p:sldId id="282" r:id="rId15"/>
    <p:sldId id="283" r:id="rId16"/>
    <p:sldId id="284" r:id="rId17"/>
    <p:sldId id="290" r:id="rId18"/>
    <p:sldId id="291" r:id="rId19"/>
    <p:sldId id="295" r:id="rId20"/>
    <p:sldId id="296" r:id="rId21"/>
    <p:sldId id="297" r:id="rId22"/>
    <p:sldId id="292" r:id="rId23"/>
    <p:sldId id="293" r:id="rId24"/>
    <p:sldId id="298" r:id="rId25"/>
    <p:sldId id="299" r:id="rId26"/>
    <p:sldId id="300" r:id="rId27"/>
    <p:sldId id="294" r:id="rId28"/>
    <p:sldId id="301" r:id="rId29"/>
    <p:sldId id="302" r:id="rId30"/>
    <p:sldId id="303" r:id="rId31"/>
    <p:sldId id="304" r:id="rId32"/>
    <p:sldId id="305" r:id="rId33"/>
    <p:sldId id="306" r:id="rId34"/>
    <p:sldId id="307" r:id="rId35"/>
    <p:sldId id="308" r:id="rId36"/>
    <p:sldId id="309" r:id="rId37"/>
    <p:sldId id="310" r:id="rId38"/>
    <p:sldId id="311" r:id="rId39"/>
    <p:sldId id="312" r:id="rId40"/>
    <p:sldId id="313" r:id="rId41"/>
    <p:sldId id="314" r:id="rId42"/>
    <p:sldId id="285" r:id="rId43"/>
    <p:sldId id="315" r:id="rId44"/>
    <p:sldId id="316" r:id="rId45"/>
    <p:sldId id="317" r:id="rId46"/>
    <p:sldId id="324" r:id="rId47"/>
    <p:sldId id="325" r:id="rId48"/>
    <p:sldId id="318" r:id="rId49"/>
    <p:sldId id="319" r:id="rId50"/>
    <p:sldId id="320" r:id="rId51"/>
    <p:sldId id="286" r:id="rId52"/>
    <p:sldId id="326" r:id="rId53"/>
    <p:sldId id="327" r:id="rId54"/>
    <p:sldId id="328" r:id="rId55"/>
    <p:sldId id="259"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E0000"/>
    <a:srgbClr val="9A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12" y="-9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notesMaster" Target="notesMasters/notesMaster1.xml"/><Relationship Id="rId58" Type="http://schemas.openxmlformats.org/officeDocument/2006/relationships/handoutMaster" Target="handoutMasters/handoutMaster1.xml"/><Relationship Id="rId59" Type="http://schemas.openxmlformats.org/officeDocument/2006/relationships/printerSettings" Target="printerSettings/printerSettings1.bin"/><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presProps" Target="presProps.xml"/><Relationship Id="rId61" Type="http://schemas.openxmlformats.org/officeDocument/2006/relationships/viewProps" Target="viewProps.xml"/><Relationship Id="rId62"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A54E17-068C-494D-985F-7F79699EEC0E}" type="doc">
      <dgm:prSet loTypeId="urn:microsoft.com/office/officeart/2008/layout/PictureAccentList" loCatId="list" qsTypeId="urn:microsoft.com/office/officeart/2005/8/quickstyle/simple5" qsCatId="simple" csTypeId="urn:microsoft.com/office/officeart/2005/8/colors/colorful2" csCatId="colorful" phldr="1"/>
      <dgm:spPr/>
      <dgm:t>
        <a:bodyPr/>
        <a:lstStyle/>
        <a:p>
          <a:endParaRPr lang="el-GR"/>
        </a:p>
      </dgm:t>
    </dgm:pt>
    <dgm:pt modelId="{B2B8D86A-291F-4235-8ABA-441449C100B8}">
      <dgm:prSet phldrT="[Text]" custT="1"/>
      <dgm:spPr>
        <a:solidFill>
          <a:schemeClr val="accent2"/>
        </a:solidFill>
      </dgm:spPr>
      <dgm:t>
        <a:bodyPr/>
        <a:lstStyle/>
        <a:p>
          <a:r>
            <a:rPr lang="el-GR" sz="2400" b="1" smtClean="0">
              <a:solidFill>
                <a:schemeClr val="bg1"/>
              </a:solidFill>
            </a:rPr>
            <a:t>ΠΕΡΙΕΧΟΜΕΝΑ</a:t>
          </a:r>
          <a:endParaRPr lang="el-GR" sz="2400" b="1" dirty="0">
            <a:solidFill>
              <a:schemeClr val="bg1"/>
            </a:solidFill>
          </a:endParaRPr>
        </a:p>
      </dgm:t>
    </dgm:pt>
    <dgm:pt modelId="{132C7298-846C-45FC-BF02-535397421259}" type="parTrans" cxnId="{C33B57AB-DC41-4C0F-808A-C12B56835FE1}">
      <dgm:prSet/>
      <dgm:spPr/>
      <dgm:t>
        <a:bodyPr/>
        <a:lstStyle/>
        <a:p>
          <a:endParaRPr lang="el-GR" sz="1400" b="1">
            <a:solidFill>
              <a:schemeClr val="bg1"/>
            </a:solidFill>
          </a:endParaRPr>
        </a:p>
      </dgm:t>
    </dgm:pt>
    <dgm:pt modelId="{062A2D14-DF5E-449B-B544-95FA53003917}" type="sibTrans" cxnId="{C33B57AB-DC41-4C0F-808A-C12B56835FE1}">
      <dgm:prSet/>
      <dgm:spPr/>
      <dgm:t>
        <a:bodyPr/>
        <a:lstStyle/>
        <a:p>
          <a:endParaRPr lang="el-GR" sz="1400" b="1">
            <a:solidFill>
              <a:schemeClr val="bg1"/>
            </a:solidFill>
          </a:endParaRPr>
        </a:p>
      </dgm:t>
    </dgm:pt>
    <dgm:pt modelId="{9B78D1D2-16C8-4047-BFE9-CD48CDBFE277}">
      <dgm:prSet phldrT="[Text]" custT="1"/>
      <dgm:spPr/>
      <dgm:t>
        <a:bodyPr/>
        <a:lstStyle/>
        <a:p>
          <a:pPr algn="l"/>
          <a:r>
            <a:rPr lang="el-GR" sz="2000" b="1" smtClean="0">
              <a:solidFill>
                <a:schemeClr val="bg1"/>
              </a:solidFill>
            </a:rPr>
            <a:t>Εισαγωγή - Βασικές Έννοιες</a:t>
          </a:r>
          <a:endParaRPr lang="el-GR" sz="2000" b="1" dirty="0">
            <a:solidFill>
              <a:schemeClr val="bg1"/>
            </a:solidFill>
          </a:endParaRPr>
        </a:p>
      </dgm:t>
    </dgm:pt>
    <dgm:pt modelId="{A6AF765B-7FF2-40E2-9231-06CCA7B63BBE}" type="parTrans" cxnId="{C7B65D6D-2382-43FA-99B3-70D94BDF3721}">
      <dgm:prSet/>
      <dgm:spPr/>
      <dgm:t>
        <a:bodyPr/>
        <a:lstStyle/>
        <a:p>
          <a:endParaRPr lang="el-GR" sz="1400" b="1">
            <a:solidFill>
              <a:schemeClr val="bg1"/>
            </a:solidFill>
          </a:endParaRPr>
        </a:p>
      </dgm:t>
    </dgm:pt>
    <dgm:pt modelId="{D0E8AC50-6EE2-47C7-A806-3A41A5184187}" type="sibTrans" cxnId="{C7B65D6D-2382-43FA-99B3-70D94BDF3721}">
      <dgm:prSet/>
      <dgm:spPr/>
      <dgm:t>
        <a:bodyPr/>
        <a:lstStyle/>
        <a:p>
          <a:endParaRPr lang="el-GR" sz="1400" b="1">
            <a:solidFill>
              <a:schemeClr val="bg1"/>
            </a:solidFill>
          </a:endParaRPr>
        </a:p>
      </dgm:t>
    </dgm:pt>
    <dgm:pt modelId="{EB1D5787-92DA-4E86-9554-729D0F73379A}">
      <dgm:prSet phldrT="[Text]" custT="1"/>
      <dgm:spPr/>
      <dgm:t>
        <a:bodyPr/>
        <a:lstStyle/>
        <a:p>
          <a:pPr algn="l"/>
          <a:r>
            <a:rPr lang="el-GR" sz="2000" b="1" dirty="0" smtClean="0">
              <a:solidFill>
                <a:schemeClr val="bg1"/>
              </a:solidFill>
            </a:rPr>
            <a:t>Ευφυή Συστήματα Επικοινωνίας</a:t>
          </a:r>
          <a:endParaRPr lang="el-GR" sz="2000" b="1" dirty="0">
            <a:solidFill>
              <a:schemeClr val="bg1"/>
            </a:solidFill>
          </a:endParaRPr>
        </a:p>
      </dgm:t>
    </dgm:pt>
    <dgm:pt modelId="{042F65E7-ACFB-4B88-B65A-F1F41B8F38B6}" type="parTrans" cxnId="{8F2A62DE-E8C7-470E-963C-0413E5C46A37}">
      <dgm:prSet/>
      <dgm:spPr/>
      <dgm:t>
        <a:bodyPr/>
        <a:lstStyle/>
        <a:p>
          <a:endParaRPr lang="el-GR" sz="1400" b="1">
            <a:solidFill>
              <a:schemeClr val="bg1"/>
            </a:solidFill>
          </a:endParaRPr>
        </a:p>
      </dgm:t>
    </dgm:pt>
    <dgm:pt modelId="{04BE8CFC-2350-4219-B0D0-F2566C0D49F0}" type="sibTrans" cxnId="{8F2A62DE-E8C7-470E-963C-0413E5C46A37}">
      <dgm:prSet/>
      <dgm:spPr/>
      <dgm:t>
        <a:bodyPr/>
        <a:lstStyle/>
        <a:p>
          <a:endParaRPr lang="el-GR" sz="1400" b="1">
            <a:solidFill>
              <a:schemeClr val="bg1"/>
            </a:solidFill>
          </a:endParaRPr>
        </a:p>
      </dgm:t>
    </dgm:pt>
    <dgm:pt modelId="{8BFF02C2-4C10-494B-A822-B863D6F7DAEB}">
      <dgm:prSet phldrT="[Text]" custT="1"/>
      <dgm:spPr/>
      <dgm:t>
        <a:bodyPr/>
        <a:lstStyle/>
        <a:p>
          <a:pPr algn="l"/>
          <a:r>
            <a:rPr lang="el-GR" sz="2000" b="1" dirty="0" smtClean="0">
              <a:solidFill>
                <a:schemeClr val="bg1"/>
              </a:solidFill>
            </a:rPr>
            <a:t>Ευφυή Συστήματα Υποστήριξης Αποφάσεων </a:t>
          </a:r>
          <a:endParaRPr lang="el-GR" sz="2000" b="1" dirty="0">
            <a:solidFill>
              <a:schemeClr val="bg1"/>
            </a:solidFill>
          </a:endParaRPr>
        </a:p>
      </dgm:t>
    </dgm:pt>
    <dgm:pt modelId="{806AA8EF-475A-46EB-A274-692EB8451764}" type="parTrans" cxnId="{E11D5668-B8CA-42D7-8378-6BDB38A8DB38}">
      <dgm:prSet/>
      <dgm:spPr/>
      <dgm:t>
        <a:bodyPr/>
        <a:lstStyle/>
        <a:p>
          <a:endParaRPr lang="el-GR" sz="1400" b="1">
            <a:solidFill>
              <a:schemeClr val="bg1"/>
            </a:solidFill>
          </a:endParaRPr>
        </a:p>
      </dgm:t>
    </dgm:pt>
    <dgm:pt modelId="{1697292B-50C8-4CDA-AD26-1F137E56C63E}" type="sibTrans" cxnId="{E11D5668-B8CA-42D7-8378-6BDB38A8DB38}">
      <dgm:prSet/>
      <dgm:spPr/>
      <dgm:t>
        <a:bodyPr/>
        <a:lstStyle/>
        <a:p>
          <a:endParaRPr lang="el-GR" sz="1400" b="1">
            <a:solidFill>
              <a:schemeClr val="bg1"/>
            </a:solidFill>
          </a:endParaRPr>
        </a:p>
      </dgm:t>
    </dgm:pt>
    <dgm:pt modelId="{28ED35C3-10C0-43D2-81E4-10BE6FBCE54B}">
      <dgm:prSet phldrT="[Text]" custT="1"/>
      <dgm:spPr/>
      <dgm:t>
        <a:bodyPr/>
        <a:lstStyle/>
        <a:p>
          <a:pPr algn="l"/>
          <a:r>
            <a:rPr lang="el-GR" sz="2000" b="1" dirty="0" smtClean="0">
              <a:solidFill>
                <a:schemeClr val="bg1"/>
              </a:solidFill>
            </a:rPr>
            <a:t>Σχεδίαση και Ανάπτυξη Ευφυών Σ.Υ.Α.</a:t>
          </a:r>
          <a:endParaRPr lang="el-GR" sz="2000" b="1" dirty="0">
            <a:solidFill>
              <a:schemeClr val="bg1"/>
            </a:solidFill>
          </a:endParaRPr>
        </a:p>
      </dgm:t>
    </dgm:pt>
    <dgm:pt modelId="{D11309E3-CA52-4BCF-9842-ABD890F74BC2}" type="parTrans" cxnId="{7F94CD5B-1161-4161-A1E6-C45229A886A2}">
      <dgm:prSet/>
      <dgm:spPr/>
      <dgm:t>
        <a:bodyPr/>
        <a:lstStyle/>
        <a:p>
          <a:endParaRPr lang="el-GR" sz="1400" b="1">
            <a:solidFill>
              <a:schemeClr val="bg1"/>
            </a:solidFill>
          </a:endParaRPr>
        </a:p>
      </dgm:t>
    </dgm:pt>
    <dgm:pt modelId="{90BB232D-2530-45CD-952E-71675522FA0E}" type="sibTrans" cxnId="{7F94CD5B-1161-4161-A1E6-C45229A886A2}">
      <dgm:prSet/>
      <dgm:spPr/>
      <dgm:t>
        <a:bodyPr/>
        <a:lstStyle/>
        <a:p>
          <a:endParaRPr lang="el-GR" sz="1400" b="1">
            <a:solidFill>
              <a:schemeClr val="bg1"/>
            </a:solidFill>
          </a:endParaRPr>
        </a:p>
      </dgm:t>
    </dgm:pt>
    <dgm:pt modelId="{648E7D30-4F94-40DA-BA95-7C423AE50317}">
      <dgm:prSet phldrT="[Text]" custT="1"/>
      <dgm:spPr/>
      <dgm:t>
        <a:bodyPr/>
        <a:lstStyle/>
        <a:p>
          <a:pPr algn="l"/>
          <a:r>
            <a:rPr lang="en-US" sz="2000" b="1" dirty="0" err="1" smtClean="0">
              <a:solidFill>
                <a:schemeClr val="bg1"/>
              </a:solidFill>
            </a:rPr>
            <a:t>Προ</a:t>
          </a:r>
          <a:r>
            <a:rPr lang="en-US" sz="2000" b="1" dirty="0" smtClean="0">
              <a:solidFill>
                <a:schemeClr val="bg1"/>
              </a:solidFill>
            </a:rPr>
            <a:t>βλήματα </a:t>
          </a:r>
          <a:r>
            <a:rPr lang="el-GR" sz="2000" b="1" dirty="0" smtClean="0">
              <a:solidFill>
                <a:schemeClr val="bg1"/>
              </a:solidFill>
            </a:rPr>
            <a:t>σ</a:t>
          </a:r>
          <a:r>
            <a:rPr lang="en-US" sz="2000" b="1" dirty="0" err="1" smtClean="0">
              <a:solidFill>
                <a:schemeClr val="bg1"/>
              </a:solidFill>
            </a:rPr>
            <a:t>την</a:t>
          </a:r>
          <a:r>
            <a:rPr lang="en-US" sz="2000" b="1" dirty="0" smtClean="0">
              <a:solidFill>
                <a:schemeClr val="bg1"/>
              </a:solidFill>
            </a:rPr>
            <a:t> ανάπτυξη των Ευφυών ΣΥΑ</a:t>
          </a:r>
          <a:endParaRPr lang="el-GR" sz="2000" b="1" dirty="0">
            <a:solidFill>
              <a:schemeClr val="bg1"/>
            </a:solidFill>
          </a:endParaRPr>
        </a:p>
      </dgm:t>
    </dgm:pt>
    <dgm:pt modelId="{A3DD6701-1871-4122-8DA0-2426328B2EED}" type="parTrans" cxnId="{6C658EEA-6175-46D5-B41B-0C008766F54E}">
      <dgm:prSet/>
      <dgm:spPr/>
      <dgm:t>
        <a:bodyPr/>
        <a:lstStyle/>
        <a:p>
          <a:endParaRPr lang="el-GR" sz="1400" b="1">
            <a:solidFill>
              <a:schemeClr val="bg1"/>
            </a:solidFill>
          </a:endParaRPr>
        </a:p>
      </dgm:t>
    </dgm:pt>
    <dgm:pt modelId="{C76E3FB8-A375-4DD6-9E26-D784006D1DD9}" type="sibTrans" cxnId="{6C658EEA-6175-46D5-B41B-0C008766F54E}">
      <dgm:prSet/>
      <dgm:spPr/>
      <dgm:t>
        <a:bodyPr/>
        <a:lstStyle/>
        <a:p>
          <a:endParaRPr lang="el-GR" sz="1400" b="1">
            <a:solidFill>
              <a:schemeClr val="bg1"/>
            </a:solidFill>
          </a:endParaRPr>
        </a:p>
      </dgm:t>
    </dgm:pt>
    <dgm:pt modelId="{BCB5E26E-4A71-4842-9048-DBAD2E0E110F}">
      <dgm:prSet phldrT="[Text]" custT="1"/>
      <dgm:spPr/>
      <dgm:t>
        <a:bodyPr/>
        <a:lstStyle/>
        <a:p>
          <a:pPr algn="l"/>
          <a:r>
            <a:rPr lang="el-GR" sz="2000" b="1" dirty="0" smtClean="0">
              <a:solidFill>
                <a:schemeClr val="bg1"/>
              </a:solidFill>
            </a:rPr>
            <a:t>Συστατικά των Ευφυών ΣΥΑ</a:t>
          </a:r>
          <a:endParaRPr lang="el-GR" sz="2000" b="1" dirty="0">
            <a:solidFill>
              <a:schemeClr val="bg1"/>
            </a:solidFill>
          </a:endParaRPr>
        </a:p>
      </dgm:t>
    </dgm:pt>
    <dgm:pt modelId="{A94B4C63-375D-4A1A-9312-807336771111}" type="parTrans" cxnId="{3FB36D68-82BF-4104-A6D4-D7F68BEDBFD6}">
      <dgm:prSet/>
      <dgm:spPr/>
      <dgm:t>
        <a:bodyPr/>
        <a:lstStyle/>
        <a:p>
          <a:endParaRPr lang="el-GR" sz="1400" b="1">
            <a:solidFill>
              <a:schemeClr val="bg1"/>
            </a:solidFill>
          </a:endParaRPr>
        </a:p>
      </dgm:t>
    </dgm:pt>
    <dgm:pt modelId="{0ED69F56-4C21-4E7B-A254-075BEB402144}" type="sibTrans" cxnId="{3FB36D68-82BF-4104-A6D4-D7F68BEDBFD6}">
      <dgm:prSet/>
      <dgm:spPr/>
      <dgm:t>
        <a:bodyPr/>
        <a:lstStyle/>
        <a:p>
          <a:endParaRPr lang="el-GR" sz="1400" b="1">
            <a:solidFill>
              <a:schemeClr val="bg1"/>
            </a:solidFill>
          </a:endParaRPr>
        </a:p>
      </dgm:t>
    </dgm:pt>
    <dgm:pt modelId="{52263AB8-D230-41B6-9CC9-0C3C1238D91A}">
      <dgm:prSet phldrT="[Text]" custT="1"/>
      <dgm:spPr/>
      <dgm:t>
        <a:bodyPr/>
        <a:lstStyle/>
        <a:p>
          <a:pPr algn="l"/>
          <a:r>
            <a:rPr lang="el-GR" sz="2000" b="1" dirty="0" smtClean="0">
              <a:solidFill>
                <a:schemeClr val="bg1"/>
              </a:solidFill>
            </a:rPr>
            <a:t>Ευφυή Συστήματα Διαχείρισης Βάσεων Δεδομένων </a:t>
          </a:r>
          <a:endParaRPr lang="el-GR" sz="2000" b="1" dirty="0">
            <a:solidFill>
              <a:schemeClr val="bg1"/>
            </a:solidFill>
          </a:endParaRPr>
        </a:p>
      </dgm:t>
    </dgm:pt>
    <dgm:pt modelId="{56A16B68-722A-4C50-BF36-B2429D111214}" type="parTrans" cxnId="{058E2369-9CD0-4D17-9F73-681615D4D203}">
      <dgm:prSet/>
      <dgm:spPr/>
      <dgm:t>
        <a:bodyPr/>
        <a:lstStyle/>
        <a:p>
          <a:endParaRPr lang="el-GR" sz="1400" b="1">
            <a:solidFill>
              <a:schemeClr val="bg1"/>
            </a:solidFill>
          </a:endParaRPr>
        </a:p>
      </dgm:t>
    </dgm:pt>
    <dgm:pt modelId="{530D7C9E-4EF1-4830-A3F7-C2D5A1F21AAC}" type="sibTrans" cxnId="{058E2369-9CD0-4D17-9F73-681615D4D203}">
      <dgm:prSet/>
      <dgm:spPr/>
      <dgm:t>
        <a:bodyPr/>
        <a:lstStyle/>
        <a:p>
          <a:endParaRPr lang="el-GR" sz="1400" b="1">
            <a:solidFill>
              <a:schemeClr val="bg1"/>
            </a:solidFill>
          </a:endParaRPr>
        </a:p>
      </dgm:t>
    </dgm:pt>
    <dgm:pt modelId="{F9C7E5EF-E019-45CD-A986-6DA9C7E4C545}">
      <dgm:prSet phldrT="[Text]" custT="1"/>
      <dgm:spPr/>
      <dgm:t>
        <a:bodyPr/>
        <a:lstStyle/>
        <a:p>
          <a:pPr algn="l"/>
          <a:r>
            <a:rPr lang="el-GR" sz="2000" b="1" dirty="0" smtClean="0">
              <a:solidFill>
                <a:schemeClr val="bg1"/>
              </a:solidFill>
            </a:rPr>
            <a:t>Ευφυή Συστήματα Διαχείρισης Βάσεων Μοντέλων </a:t>
          </a:r>
          <a:endParaRPr lang="el-GR" sz="2000" b="1" dirty="0">
            <a:solidFill>
              <a:schemeClr val="bg1"/>
            </a:solidFill>
          </a:endParaRPr>
        </a:p>
      </dgm:t>
    </dgm:pt>
    <dgm:pt modelId="{64DB9E14-8C32-4AE7-BC4A-C38C6AB628E5}" type="parTrans" cxnId="{F6F4A3DB-6213-440F-A8F4-9781BB807005}">
      <dgm:prSet/>
      <dgm:spPr/>
      <dgm:t>
        <a:bodyPr/>
        <a:lstStyle/>
        <a:p>
          <a:endParaRPr lang="el-GR" sz="1400" b="1">
            <a:solidFill>
              <a:schemeClr val="bg1"/>
            </a:solidFill>
          </a:endParaRPr>
        </a:p>
      </dgm:t>
    </dgm:pt>
    <dgm:pt modelId="{CB30D418-91CC-497C-AB43-654D1A822E6F}" type="sibTrans" cxnId="{F6F4A3DB-6213-440F-A8F4-9781BB807005}">
      <dgm:prSet/>
      <dgm:spPr/>
      <dgm:t>
        <a:bodyPr/>
        <a:lstStyle/>
        <a:p>
          <a:endParaRPr lang="el-GR" sz="1400" b="1">
            <a:solidFill>
              <a:schemeClr val="bg1"/>
            </a:solidFill>
          </a:endParaRPr>
        </a:p>
      </dgm:t>
    </dgm:pt>
    <dgm:pt modelId="{A7BACCF4-4456-43F5-934C-B72742AB667D}">
      <dgm:prSet phldrT="[Text]" custT="1"/>
      <dgm:spPr/>
      <dgm:t>
        <a:bodyPr/>
        <a:lstStyle/>
        <a:p>
          <a:pPr algn="l"/>
          <a:r>
            <a:rPr lang="el-GR" sz="2000" b="1" dirty="0" smtClean="0">
              <a:solidFill>
                <a:schemeClr val="bg1"/>
              </a:solidFill>
            </a:rPr>
            <a:t>Ολοκλήρωση ΕΣ και Συστημάτων Υποστήριξης Αποφάσεων</a:t>
          </a:r>
          <a:endParaRPr lang="el-GR" sz="2000" b="1" dirty="0">
            <a:solidFill>
              <a:schemeClr val="bg1"/>
            </a:solidFill>
          </a:endParaRPr>
        </a:p>
      </dgm:t>
    </dgm:pt>
    <dgm:pt modelId="{C121206B-262D-4B42-A631-D1541FA61523}" type="parTrans" cxnId="{74A2D323-0249-40C8-B920-A896E851F07F}">
      <dgm:prSet/>
      <dgm:spPr/>
      <dgm:t>
        <a:bodyPr/>
        <a:lstStyle/>
        <a:p>
          <a:endParaRPr lang="el-GR" sz="1400" b="1">
            <a:solidFill>
              <a:schemeClr val="bg1"/>
            </a:solidFill>
          </a:endParaRPr>
        </a:p>
      </dgm:t>
    </dgm:pt>
    <dgm:pt modelId="{EA0A3A67-EBBF-461A-A9BD-94A27CF10512}" type="sibTrans" cxnId="{74A2D323-0249-40C8-B920-A896E851F07F}">
      <dgm:prSet/>
      <dgm:spPr/>
      <dgm:t>
        <a:bodyPr/>
        <a:lstStyle/>
        <a:p>
          <a:endParaRPr lang="el-GR" sz="1400" b="1">
            <a:solidFill>
              <a:schemeClr val="bg1"/>
            </a:solidFill>
          </a:endParaRPr>
        </a:p>
      </dgm:t>
    </dgm:pt>
    <dgm:pt modelId="{2BF7EDBA-9553-4EFF-A0D1-D1C2792C9EE1}">
      <dgm:prSet phldrT="[Text]" custT="1"/>
      <dgm:spPr/>
      <dgm:t>
        <a:bodyPr/>
        <a:lstStyle/>
        <a:p>
          <a:pPr algn="l"/>
          <a:r>
            <a:rPr lang="en-US" sz="2000" b="1" dirty="0" err="1" smtClean="0">
              <a:solidFill>
                <a:schemeClr val="bg1"/>
              </a:solidFill>
            </a:rPr>
            <a:t>Εργ</a:t>
          </a:r>
          <a:r>
            <a:rPr lang="en-US" sz="2000" b="1" dirty="0" smtClean="0">
              <a:solidFill>
                <a:schemeClr val="bg1"/>
              </a:solidFill>
            </a:rPr>
            <a:t>αλεία ανάπτυξης </a:t>
          </a:r>
          <a:endParaRPr lang="el-GR" sz="2000" b="1" dirty="0">
            <a:solidFill>
              <a:schemeClr val="bg1"/>
            </a:solidFill>
          </a:endParaRPr>
        </a:p>
      </dgm:t>
    </dgm:pt>
    <dgm:pt modelId="{7598C2F8-B736-4ACB-9920-81E3BA581123}" type="parTrans" cxnId="{47740289-FFC8-458C-9A30-23FDD6588901}">
      <dgm:prSet/>
      <dgm:spPr/>
      <dgm:t>
        <a:bodyPr/>
        <a:lstStyle/>
        <a:p>
          <a:endParaRPr lang="el-GR" b="1">
            <a:solidFill>
              <a:schemeClr val="bg1"/>
            </a:solidFill>
          </a:endParaRPr>
        </a:p>
      </dgm:t>
    </dgm:pt>
    <dgm:pt modelId="{EAD8A1E3-EF47-4750-A23F-D7228CF16C71}" type="sibTrans" cxnId="{47740289-FFC8-458C-9A30-23FDD6588901}">
      <dgm:prSet/>
      <dgm:spPr/>
      <dgm:t>
        <a:bodyPr/>
        <a:lstStyle/>
        <a:p>
          <a:endParaRPr lang="el-GR" b="1">
            <a:solidFill>
              <a:schemeClr val="bg1"/>
            </a:solidFill>
          </a:endParaRPr>
        </a:p>
      </dgm:t>
    </dgm:pt>
    <dgm:pt modelId="{1D3A07E5-F34D-490B-90E8-147A594BFF78}" type="pres">
      <dgm:prSet presAssocID="{D0A54E17-068C-494D-985F-7F79699EEC0E}" presName="layout" presStyleCnt="0">
        <dgm:presLayoutVars>
          <dgm:chMax/>
          <dgm:chPref/>
          <dgm:dir/>
          <dgm:animOne val="branch"/>
          <dgm:animLvl val="lvl"/>
          <dgm:resizeHandles/>
        </dgm:presLayoutVars>
      </dgm:prSet>
      <dgm:spPr/>
      <dgm:t>
        <a:bodyPr/>
        <a:lstStyle/>
        <a:p>
          <a:endParaRPr lang="el-GR"/>
        </a:p>
      </dgm:t>
    </dgm:pt>
    <dgm:pt modelId="{F2814115-9BC9-419C-87FE-827330D73C7D}" type="pres">
      <dgm:prSet presAssocID="{B2B8D86A-291F-4235-8ABA-441449C100B8}" presName="root" presStyleCnt="0">
        <dgm:presLayoutVars>
          <dgm:chMax/>
          <dgm:chPref val="4"/>
        </dgm:presLayoutVars>
      </dgm:prSet>
      <dgm:spPr/>
      <dgm:t>
        <a:bodyPr/>
        <a:lstStyle/>
        <a:p>
          <a:endParaRPr lang="el-GR"/>
        </a:p>
      </dgm:t>
    </dgm:pt>
    <dgm:pt modelId="{49178099-2B7F-47B4-9F65-85601A3816A4}" type="pres">
      <dgm:prSet presAssocID="{B2B8D86A-291F-4235-8ABA-441449C100B8}" presName="rootComposite" presStyleCnt="0">
        <dgm:presLayoutVars/>
      </dgm:prSet>
      <dgm:spPr/>
      <dgm:t>
        <a:bodyPr/>
        <a:lstStyle/>
        <a:p>
          <a:endParaRPr lang="el-GR"/>
        </a:p>
      </dgm:t>
    </dgm:pt>
    <dgm:pt modelId="{143AD6E9-4009-44C7-A3A9-9389EF08BEDB}" type="pres">
      <dgm:prSet presAssocID="{B2B8D86A-291F-4235-8ABA-441449C100B8}" presName="rootText" presStyleLbl="node0" presStyleIdx="0" presStyleCnt="1">
        <dgm:presLayoutVars>
          <dgm:chMax/>
          <dgm:chPref val="4"/>
        </dgm:presLayoutVars>
      </dgm:prSet>
      <dgm:spPr/>
      <dgm:t>
        <a:bodyPr/>
        <a:lstStyle/>
        <a:p>
          <a:endParaRPr lang="el-GR"/>
        </a:p>
      </dgm:t>
    </dgm:pt>
    <dgm:pt modelId="{54FB7329-5294-4020-A26C-8AD2FFC274EB}" type="pres">
      <dgm:prSet presAssocID="{B2B8D86A-291F-4235-8ABA-441449C100B8}" presName="childShape" presStyleCnt="0">
        <dgm:presLayoutVars>
          <dgm:chMax val="0"/>
          <dgm:chPref val="0"/>
        </dgm:presLayoutVars>
      </dgm:prSet>
      <dgm:spPr/>
      <dgm:t>
        <a:bodyPr/>
        <a:lstStyle/>
        <a:p>
          <a:endParaRPr lang="el-GR"/>
        </a:p>
      </dgm:t>
    </dgm:pt>
    <dgm:pt modelId="{8248F028-E523-4C5C-8B35-1098F9E63A77}" type="pres">
      <dgm:prSet presAssocID="{9B78D1D2-16C8-4047-BFE9-CD48CDBFE277}" presName="childComposite" presStyleCnt="0">
        <dgm:presLayoutVars>
          <dgm:chMax val="0"/>
          <dgm:chPref val="0"/>
        </dgm:presLayoutVars>
      </dgm:prSet>
      <dgm:spPr/>
      <dgm:t>
        <a:bodyPr/>
        <a:lstStyle/>
        <a:p>
          <a:endParaRPr lang="el-GR"/>
        </a:p>
      </dgm:t>
    </dgm:pt>
    <dgm:pt modelId="{A41AE6BB-4552-4EA2-9705-8B26BD74A89A}" type="pres">
      <dgm:prSet presAssocID="{9B78D1D2-16C8-4047-BFE9-CD48CDBFE277}" presName="Image" presStyleLbl="node1" presStyleIdx="0" presStyleCnt="10" custLinFactX="-200000" custLinFactNeighborX="-278991" custLinFactNeighborY="310"/>
      <dgm:spPr/>
      <dgm:t>
        <a:bodyPr/>
        <a:lstStyle/>
        <a:p>
          <a:endParaRPr lang="el-GR"/>
        </a:p>
      </dgm:t>
    </dgm:pt>
    <dgm:pt modelId="{141EEB03-FD9F-4E82-88A2-3F46CF1A5CA2}" type="pres">
      <dgm:prSet presAssocID="{9B78D1D2-16C8-4047-BFE9-CD48CDBFE277}" presName="childText" presStyleLbl="lnNode1" presStyleIdx="0" presStyleCnt="10" custScaleX="255052">
        <dgm:presLayoutVars>
          <dgm:chMax val="0"/>
          <dgm:chPref val="0"/>
          <dgm:bulletEnabled val="1"/>
        </dgm:presLayoutVars>
      </dgm:prSet>
      <dgm:spPr/>
      <dgm:t>
        <a:bodyPr/>
        <a:lstStyle/>
        <a:p>
          <a:endParaRPr lang="el-GR"/>
        </a:p>
      </dgm:t>
    </dgm:pt>
    <dgm:pt modelId="{EEF35840-2947-4EBB-AA48-0E50126120C4}" type="pres">
      <dgm:prSet presAssocID="{8BFF02C2-4C10-494B-A822-B863D6F7DAEB}" presName="childComposite" presStyleCnt="0">
        <dgm:presLayoutVars>
          <dgm:chMax val="0"/>
          <dgm:chPref val="0"/>
        </dgm:presLayoutVars>
      </dgm:prSet>
      <dgm:spPr/>
      <dgm:t>
        <a:bodyPr/>
        <a:lstStyle/>
        <a:p>
          <a:endParaRPr lang="el-GR"/>
        </a:p>
      </dgm:t>
    </dgm:pt>
    <dgm:pt modelId="{5569DA72-054E-40CC-8E86-9CDDDD8073FB}" type="pres">
      <dgm:prSet presAssocID="{8BFF02C2-4C10-494B-A822-B863D6F7DAEB}" presName="Image" presStyleLbl="node1" presStyleIdx="1" presStyleCnt="10" custLinFactX="-200000" custLinFactNeighborX="-278991" custLinFactNeighborY="310"/>
      <dgm:spPr/>
      <dgm:t>
        <a:bodyPr/>
        <a:lstStyle/>
        <a:p>
          <a:endParaRPr lang="el-GR"/>
        </a:p>
      </dgm:t>
    </dgm:pt>
    <dgm:pt modelId="{1F2727FC-0C79-48E5-A739-E49AC68C90A1}" type="pres">
      <dgm:prSet presAssocID="{8BFF02C2-4C10-494B-A822-B863D6F7DAEB}" presName="childText" presStyleLbl="lnNode1" presStyleIdx="1" presStyleCnt="10" custScaleX="255052">
        <dgm:presLayoutVars>
          <dgm:chMax val="0"/>
          <dgm:chPref val="0"/>
          <dgm:bulletEnabled val="1"/>
        </dgm:presLayoutVars>
      </dgm:prSet>
      <dgm:spPr/>
      <dgm:t>
        <a:bodyPr/>
        <a:lstStyle/>
        <a:p>
          <a:endParaRPr lang="el-GR"/>
        </a:p>
      </dgm:t>
    </dgm:pt>
    <dgm:pt modelId="{000F4946-7E24-4FF2-BF09-F2D4E8BC528B}" type="pres">
      <dgm:prSet presAssocID="{28ED35C3-10C0-43D2-81E4-10BE6FBCE54B}" presName="childComposite" presStyleCnt="0">
        <dgm:presLayoutVars>
          <dgm:chMax val="0"/>
          <dgm:chPref val="0"/>
        </dgm:presLayoutVars>
      </dgm:prSet>
      <dgm:spPr/>
      <dgm:t>
        <a:bodyPr/>
        <a:lstStyle/>
        <a:p>
          <a:endParaRPr lang="el-GR"/>
        </a:p>
      </dgm:t>
    </dgm:pt>
    <dgm:pt modelId="{C783A9CE-E78E-4E59-A910-4544DFA7697E}" type="pres">
      <dgm:prSet presAssocID="{28ED35C3-10C0-43D2-81E4-10BE6FBCE54B}" presName="Image" presStyleLbl="node1" presStyleIdx="2" presStyleCnt="10" custLinFactX="-200000" custLinFactNeighborX="-278991" custLinFactNeighborY="310"/>
      <dgm:spPr/>
      <dgm:t>
        <a:bodyPr/>
        <a:lstStyle/>
        <a:p>
          <a:endParaRPr lang="el-GR"/>
        </a:p>
      </dgm:t>
    </dgm:pt>
    <dgm:pt modelId="{D4CA8017-7B27-4985-B45B-14124F90012C}" type="pres">
      <dgm:prSet presAssocID="{28ED35C3-10C0-43D2-81E4-10BE6FBCE54B}" presName="childText" presStyleLbl="lnNode1" presStyleIdx="2" presStyleCnt="10" custScaleX="255052">
        <dgm:presLayoutVars>
          <dgm:chMax val="0"/>
          <dgm:chPref val="0"/>
          <dgm:bulletEnabled val="1"/>
        </dgm:presLayoutVars>
      </dgm:prSet>
      <dgm:spPr/>
      <dgm:t>
        <a:bodyPr/>
        <a:lstStyle/>
        <a:p>
          <a:endParaRPr lang="el-GR"/>
        </a:p>
      </dgm:t>
    </dgm:pt>
    <dgm:pt modelId="{34CE6CD5-C3BB-473D-96F5-B11FF9D9BD6C}" type="pres">
      <dgm:prSet presAssocID="{2BF7EDBA-9553-4EFF-A0D1-D1C2792C9EE1}" presName="childComposite" presStyleCnt="0">
        <dgm:presLayoutVars>
          <dgm:chMax val="0"/>
          <dgm:chPref val="0"/>
        </dgm:presLayoutVars>
      </dgm:prSet>
      <dgm:spPr/>
      <dgm:t>
        <a:bodyPr/>
        <a:lstStyle/>
        <a:p>
          <a:endParaRPr lang="el-GR"/>
        </a:p>
      </dgm:t>
    </dgm:pt>
    <dgm:pt modelId="{22A07DF6-DA26-4956-A46B-049EDCFEEE0F}" type="pres">
      <dgm:prSet presAssocID="{2BF7EDBA-9553-4EFF-A0D1-D1C2792C9EE1}" presName="Image" presStyleLbl="node1" presStyleIdx="3" presStyleCnt="10" custLinFactX="-200000" custLinFactNeighborX="-278991" custLinFactNeighborY="310"/>
      <dgm:spPr/>
      <dgm:t>
        <a:bodyPr/>
        <a:lstStyle/>
        <a:p>
          <a:endParaRPr lang="el-GR"/>
        </a:p>
      </dgm:t>
    </dgm:pt>
    <dgm:pt modelId="{2004DDC8-EFCE-47A9-8108-6FC0DB9ACC2F}" type="pres">
      <dgm:prSet presAssocID="{2BF7EDBA-9553-4EFF-A0D1-D1C2792C9EE1}" presName="childText" presStyleLbl="lnNode1" presStyleIdx="3" presStyleCnt="10" custScaleX="255052">
        <dgm:presLayoutVars>
          <dgm:chMax val="0"/>
          <dgm:chPref val="0"/>
          <dgm:bulletEnabled val="1"/>
        </dgm:presLayoutVars>
      </dgm:prSet>
      <dgm:spPr/>
      <dgm:t>
        <a:bodyPr/>
        <a:lstStyle/>
        <a:p>
          <a:endParaRPr lang="el-GR"/>
        </a:p>
      </dgm:t>
    </dgm:pt>
    <dgm:pt modelId="{FC8342EF-273C-43EB-BE11-5683AB6A4F75}" type="pres">
      <dgm:prSet presAssocID="{648E7D30-4F94-40DA-BA95-7C423AE50317}" presName="childComposite" presStyleCnt="0">
        <dgm:presLayoutVars>
          <dgm:chMax val="0"/>
          <dgm:chPref val="0"/>
        </dgm:presLayoutVars>
      </dgm:prSet>
      <dgm:spPr/>
      <dgm:t>
        <a:bodyPr/>
        <a:lstStyle/>
        <a:p>
          <a:endParaRPr lang="el-GR"/>
        </a:p>
      </dgm:t>
    </dgm:pt>
    <dgm:pt modelId="{29940A89-94D7-4194-859B-8D4334D6E12F}" type="pres">
      <dgm:prSet presAssocID="{648E7D30-4F94-40DA-BA95-7C423AE50317}" presName="Image" presStyleLbl="node1" presStyleIdx="4" presStyleCnt="10" custLinFactX="-200000" custLinFactNeighborX="-278991" custLinFactNeighborY="310"/>
      <dgm:spPr/>
      <dgm:t>
        <a:bodyPr/>
        <a:lstStyle/>
        <a:p>
          <a:endParaRPr lang="el-GR"/>
        </a:p>
      </dgm:t>
    </dgm:pt>
    <dgm:pt modelId="{6FEBF28F-42D8-42C7-B26B-6BDFFE572B09}" type="pres">
      <dgm:prSet presAssocID="{648E7D30-4F94-40DA-BA95-7C423AE50317}" presName="childText" presStyleLbl="lnNode1" presStyleIdx="4" presStyleCnt="10" custScaleX="255052">
        <dgm:presLayoutVars>
          <dgm:chMax val="0"/>
          <dgm:chPref val="0"/>
          <dgm:bulletEnabled val="1"/>
        </dgm:presLayoutVars>
      </dgm:prSet>
      <dgm:spPr/>
      <dgm:t>
        <a:bodyPr/>
        <a:lstStyle/>
        <a:p>
          <a:endParaRPr lang="el-GR"/>
        </a:p>
      </dgm:t>
    </dgm:pt>
    <dgm:pt modelId="{BD4ED565-2C89-4126-B641-20954B66C290}" type="pres">
      <dgm:prSet presAssocID="{BCB5E26E-4A71-4842-9048-DBAD2E0E110F}" presName="childComposite" presStyleCnt="0">
        <dgm:presLayoutVars>
          <dgm:chMax val="0"/>
          <dgm:chPref val="0"/>
        </dgm:presLayoutVars>
      </dgm:prSet>
      <dgm:spPr/>
      <dgm:t>
        <a:bodyPr/>
        <a:lstStyle/>
        <a:p>
          <a:endParaRPr lang="el-GR"/>
        </a:p>
      </dgm:t>
    </dgm:pt>
    <dgm:pt modelId="{4E640903-13F7-4A9A-8A4A-B354EA71BECB}" type="pres">
      <dgm:prSet presAssocID="{BCB5E26E-4A71-4842-9048-DBAD2E0E110F}" presName="Image" presStyleLbl="node1" presStyleIdx="5" presStyleCnt="10" custLinFactX="-200000" custLinFactNeighborX="-278991" custLinFactNeighborY="310"/>
      <dgm:spPr/>
      <dgm:t>
        <a:bodyPr/>
        <a:lstStyle/>
        <a:p>
          <a:endParaRPr lang="el-GR"/>
        </a:p>
      </dgm:t>
    </dgm:pt>
    <dgm:pt modelId="{A3CF8C93-1001-407F-9859-454388694044}" type="pres">
      <dgm:prSet presAssocID="{BCB5E26E-4A71-4842-9048-DBAD2E0E110F}" presName="childText" presStyleLbl="lnNode1" presStyleIdx="5" presStyleCnt="10" custScaleX="255052">
        <dgm:presLayoutVars>
          <dgm:chMax val="0"/>
          <dgm:chPref val="0"/>
          <dgm:bulletEnabled val="1"/>
        </dgm:presLayoutVars>
      </dgm:prSet>
      <dgm:spPr/>
      <dgm:t>
        <a:bodyPr/>
        <a:lstStyle/>
        <a:p>
          <a:endParaRPr lang="el-GR"/>
        </a:p>
      </dgm:t>
    </dgm:pt>
    <dgm:pt modelId="{EE12DC54-56B4-4B25-991C-DCA4BA756763}" type="pres">
      <dgm:prSet presAssocID="{EB1D5787-92DA-4E86-9554-729D0F73379A}" presName="childComposite" presStyleCnt="0">
        <dgm:presLayoutVars>
          <dgm:chMax val="0"/>
          <dgm:chPref val="0"/>
        </dgm:presLayoutVars>
      </dgm:prSet>
      <dgm:spPr/>
      <dgm:t>
        <a:bodyPr/>
        <a:lstStyle/>
        <a:p>
          <a:endParaRPr lang="el-GR"/>
        </a:p>
      </dgm:t>
    </dgm:pt>
    <dgm:pt modelId="{12AFF384-51AB-4650-8000-1DB01BAC4DD0}" type="pres">
      <dgm:prSet presAssocID="{EB1D5787-92DA-4E86-9554-729D0F73379A}" presName="Image" presStyleLbl="node1" presStyleIdx="6" presStyleCnt="10" custLinFactX="-200000" custLinFactNeighborX="-278991" custLinFactNeighborY="310"/>
      <dgm:spPr/>
      <dgm:t>
        <a:bodyPr/>
        <a:lstStyle/>
        <a:p>
          <a:endParaRPr lang="el-GR"/>
        </a:p>
      </dgm:t>
    </dgm:pt>
    <dgm:pt modelId="{5D58C576-B11F-491F-BFD8-A61E5A8960C9}" type="pres">
      <dgm:prSet presAssocID="{EB1D5787-92DA-4E86-9554-729D0F73379A}" presName="childText" presStyleLbl="lnNode1" presStyleIdx="6" presStyleCnt="10" custScaleX="255052">
        <dgm:presLayoutVars>
          <dgm:chMax val="0"/>
          <dgm:chPref val="0"/>
          <dgm:bulletEnabled val="1"/>
        </dgm:presLayoutVars>
      </dgm:prSet>
      <dgm:spPr/>
      <dgm:t>
        <a:bodyPr/>
        <a:lstStyle/>
        <a:p>
          <a:endParaRPr lang="el-GR"/>
        </a:p>
      </dgm:t>
    </dgm:pt>
    <dgm:pt modelId="{ED148BAC-E7D9-4F8F-B4E3-3946A8A217F6}" type="pres">
      <dgm:prSet presAssocID="{52263AB8-D230-41B6-9CC9-0C3C1238D91A}" presName="childComposite" presStyleCnt="0">
        <dgm:presLayoutVars>
          <dgm:chMax val="0"/>
          <dgm:chPref val="0"/>
        </dgm:presLayoutVars>
      </dgm:prSet>
      <dgm:spPr/>
      <dgm:t>
        <a:bodyPr/>
        <a:lstStyle/>
        <a:p>
          <a:endParaRPr lang="el-GR"/>
        </a:p>
      </dgm:t>
    </dgm:pt>
    <dgm:pt modelId="{225F21D7-A954-459C-89D1-EF6FD583B95A}" type="pres">
      <dgm:prSet presAssocID="{52263AB8-D230-41B6-9CC9-0C3C1238D91A}" presName="Image" presStyleLbl="node1" presStyleIdx="7" presStyleCnt="10" custLinFactX="-200000" custLinFactNeighborX="-278991" custLinFactNeighborY="310"/>
      <dgm:spPr/>
      <dgm:t>
        <a:bodyPr/>
        <a:lstStyle/>
        <a:p>
          <a:endParaRPr lang="el-GR"/>
        </a:p>
      </dgm:t>
    </dgm:pt>
    <dgm:pt modelId="{CC6DDC20-01E0-41F2-A0D4-FD633A6A728C}" type="pres">
      <dgm:prSet presAssocID="{52263AB8-D230-41B6-9CC9-0C3C1238D91A}" presName="childText" presStyleLbl="lnNode1" presStyleIdx="7" presStyleCnt="10" custScaleX="255052">
        <dgm:presLayoutVars>
          <dgm:chMax val="0"/>
          <dgm:chPref val="0"/>
          <dgm:bulletEnabled val="1"/>
        </dgm:presLayoutVars>
      </dgm:prSet>
      <dgm:spPr/>
      <dgm:t>
        <a:bodyPr/>
        <a:lstStyle/>
        <a:p>
          <a:endParaRPr lang="el-GR"/>
        </a:p>
      </dgm:t>
    </dgm:pt>
    <dgm:pt modelId="{B5AE3C63-F1E7-41AC-BD3C-BDCB371D638E}" type="pres">
      <dgm:prSet presAssocID="{F9C7E5EF-E019-45CD-A986-6DA9C7E4C545}" presName="childComposite" presStyleCnt="0">
        <dgm:presLayoutVars>
          <dgm:chMax val="0"/>
          <dgm:chPref val="0"/>
        </dgm:presLayoutVars>
      </dgm:prSet>
      <dgm:spPr/>
      <dgm:t>
        <a:bodyPr/>
        <a:lstStyle/>
        <a:p>
          <a:endParaRPr lang="el-GR"/>
        </a:p>
      </dgm:t>
    </dgm:pt>
    <dgm:pt modelId="{71C89CC7-3AAD-4911-AC9E-93984C7F9CB2}" type="pres">
      <dgm:prSet presAssocID="{F9C7E5EF-E019-45CD-A986-6DA9C7E4C545}" presName="Image" presStyleLbl="node1" presStyleIdx="8" presStyleCnt="10" custLinFactX="-200000" custLinFactNeighborX="-278991" custLinFactNeighborY="310"/>
      <dgm:spPr/>
      <dgm:t>
        <a:bodyPr/>
        <a:lstStyle/>
        <a:p>
          <a:endParaRPr lang="el-GR"/>
        </a:p>
      </dgm:t>
    </dgm:pt>
    <dgm:pt modelId="{9E408819-D421-41E5-8DEB-3515DED40FC0}" type="pres">
      <dgm:prSet presAssocID="{F9C7E5EF-E019-45CD-A986-6DA9C7E4C545}" presName="childText" presStyleLbl="lnNode1" presStyleIdx="8" presStyleCnt="10" custScaleX="255052">
        <dgm:presLayoutVars>
          <dgm:chMax val="0"/>
          <dgm:chPref val="0"/>
          <dgm:bulletEnabled val="1"/>
        </dgm:presLayoutVars>
      </dgm:prSet>
      <dgm:spPr/>
      <dgm:t>
        <a:bodyPr/>
        <a:lstStyle/>
        <a:p>
          <a:endParaRPr lang="el-GR"/>
        </a:p>
      </dgm:t>
    </dgm:pt>
    <dgm:pt modelId="{BD70F4AC-D6ED-4A2C-8950-915708BB8B4C}" type="pres">
      <dgm:prSet presAssocID="{A7BACCF4-4456-43F5-934C-B72742AB667D}" presName="childComposite" presStyleCnt="0">
        <dgm:presLayoutVars>
          <dgm:chMax val="0"/>
          <dgm:chPref val="0"/>
        </dgm:presLayoutVars>
      </dgm:prSet>
      <dgm:spPr/>
      <dgm:t>
        <a:bodyPr/>
        <a:lstStyle/>
        <a:p>
          <a:endParaRPr lang="el-GR"/>
        </a:p>
      </dgm:t>
    </dgm:pt>
    <dgm:pt modelId="{5CDDD5FE-7B5C-4C67-99AC-D1D1F5A6563D}" type="pres">
      <dgm:prSet presAssocID="{A7BACCF4-4456-43F5-934C-B72742AB667D}" presName="Image" presStyleLbl="node1" presStyleIdx="9" presStyleCnt="10" custLinFactX="-200000" custLinFactNeighborX="-278991" custLinFactNeighborY="279"/>
      <dgm:spPr/>
      <dgm:t>
        <a:bodyPr/>
        <a:lstStyle/>
        <a:p>
          <a:endParaRPr lang="el-GR"/>
        </a:p>
      </dgm:t>
    </dgm:pt>
    <dgm:pt modelId="{19242BB4-E2A6-4159-8331-CC67162520DF}" type="pres">
      <dgm:prSet presAssocID="{A7BACCF4-4456-43F5-934C-B72742AB667D}" presName="childText" presStyleLbl="lnNode1" presStyleIdx="9" presStyleCnt="10" custScaleX="255052">
        <dgm:presLayoutVars>
          <dgm:chMax val="0"/>
          <dgm:chPref val="0"/>
          <dgm:bulletEnabled val="1"/>
        </dgm:presLayoutVars>
      </dgm:prSet>
      <dgm:spPr/>
      <dgm:t>
        <a:bodyPr/>
        <a:lstStyle/>
        <a:p>
          <a:endParaRPr lang="el-GR"/>
        </a:p>
      </dgm:t>
    </dgm:pt>
  </dgm:ptLst>
  <dgm:cxnLst>
    <dgm:cxn modelId="{7E671972-BD2F-49F8-9BE5-07919D91C652}" type="presOf" srcId="{52263AB8-D230-41B6-9CC9-0C3C1238D91A}" destId="{CC6DDC20-01E0-41F2-A0D4-FD633A6A728C}" srcOrd="0" destOrd="0" presId="urn:microsoft.com/office/officeart/2008/layout/PictureAccentList"/>
    <dgm:cxn modelId="{47740289-FFC8-458C-9A30-23FDD6588901}" srcId="{B2B8D86A-291F-4235-8ABA-441449C100B8}" destId="{2BF7EDBA-9553-4EFF-A0D1-D1C2792C9EE1}" srcOrd="3" destOrd="0" parTransId="{7598C2F8-B736-4ACB-9920-81E3BA581123}" sibTransId="{EAD8A1E3-EF47-4750-A23F-D7228CF16C71}"/>
    <dgm:cxn modelId="{8F2A62DE-E8C7-470E-963C-0413E5C46A37}" srcId="{B2B8D86A-291F-4235-8ABA-441449C100B8}" destId="{EB1D5787-92DA-4E86-9554-729D0F73379A}" srcOrd="6" destOrd="0" parTransId="{042F65E7-ACFB-4B88-B65A-F1F41B8F38B6}" sibTransId="{04BE8CFC-2350-4219-B0D0-F2566C0D49F0}"/>
    <dgm:cxn modelId="{F6F4A3DB-6213-440F-A8F4-9781BB807005}" srcId="{B2B8D86A-291F-4235-8ABA-441449C100B8}" destId="{F9C7E5EF-E019-45CD-A986-6DA9C7E4C545}" srcOrd="8" destOrd="0" parTransId="{64DB9E14-8C32-4AE7-BC4A-C38C6AB628E5}" sibTransId="{CB30D418-91CC-497C-AB43-654D1A822E6F}"/>
    <dgm:cxn modelId="{C4D6FA25-0B8A-4B9B-AAF7-E46CC698877C}" type="presOf" srcId="{28ED35C3-10C0-43D2-81E4-10BE6FBCE54B}" destId="{D4CA8017-7B27-4985-B45B-14124F90012C}" srcOrd="0" destOrd="0" presId="urn:microsoft.com/office/officeart/2008/layout/PictureAccentList"/>
    <dgm:cxn modelId="{C2DFF581-87BE-45DE-B785-EFFAA40B0C10}" type="presOf" srcId="{2BF7EDBA-9553-4EFF-A0D1-D1C2792C9EE1}" destId="{2004DDC8-EFCE-47A9-8108-6FC0DB9ACC2F}" srcOrd="0" destOrd="0" presId="urn:microsoft.com/office/officeart/2008/layout/PictureAccentList"/>
    <dgm:cxn modelId="{EC7C3E25-0B52-4B83-9E28-2BA2E82943D2}" type="presOf" srcId="{648E7D30-4F94-40DA-BA95-7C423AE50317}" destId="{6FEBF28F-42D8-42C7-B26B-6BDFFE572B09}" srcOrd="0" destOrd="0" presId="urn:microsoft.com/office/officeart/2008/layout/PictureAccentList"/>
    <dgm:cxn modelId="{C7B65D6D-2382-43FA-99B3-70D94BDF3721}" srcId="{B2B8D86A-291F-4235-8ABA-441449C100B8}" destId="{9B78D1D2-16C8-4047-BFE9-CD48CDBFE277}" srcOrd="0" destOrd="0" parTransId="{A6AF765B-7FF2-40E2-9231-06CCA7B63BBE}" sibTransId="{D0E8AC50-6EE2-47C7-A806-3A41A5184187}"/>
    <dgm:cxn modelId="{19111791-6881-4545-A333-B5FF31B8E1BB}" type="presOf" srcId="{9B78D1D2-16C8-4047-BFE9-CD48CDBFE277}" destId="{141EEB03-FD9F-4E82-88A2-3F46CF1A5CA2}" srcOrd="0" destOrd="0" presId="urn:microsoft.com/office/officeart/2008/layout/PictureAccentList"/>
    <dgm:cxn modelId="{0D6473D1-0460-4F70-8700-FA70083CFA3D}" type="presOf" srcId="{B2B8D86A-291F-4235-8ABA-441449C100B8}" destId="{143AD6E9-4009-44C7-A3A9-9389EF08BEDB}" srcOrd="0" destOrd="0" presId="urn:microsoft.com/office/officeart/2008/layout/PictureAccentList"/>
    <dgm:cxn modelId="{7F94CD5B-1161-4161-A1E6-C45229A886A2}" srcId="{B2B8D86A-291F-4235-8ABA-441449C100B8}" destId="{28ED35C3-10C0-43D2-81E4-10BE6FBCE54B}" srcOrd="2" destOrd="0" parTransId="{D11309E3-CA52-4BCF-9842-ABD890F74BC2}" sibTransId="{90BB232D-2530-45CD-952E-71675522FA0E}"/>
    <dgm:cxn modelId="{0EBB3D0E-EDCD-4F85-9150-1FD5C1B5380C}" type="presOf" srcId="{D0A54E17-068C-494D-985F-7F79699EEC0E}" destId="{1D3A07E5-F34D-490B-90E8-147A594BFF78}" srcOrd="0" destOrd="0" presId="urn:microsoft.com/office/officeart/2008/layout/PictureAccentList"/>
    <dgm:cxn modelId="{3FB36D68-82BF-4104-A6D4-D7F68BEDBFD6}" srcId="{B2B8D86A-291F-4235-8ABA-441449C100B8}" destId="{BCB5E26E-4A71-4842-9048-DBAD2E0E110F}" srcOrd="5" destOrd="0" parTransId="{A94B4C63-375D-4A1A-9312-807336771111}" sibTransId="{0ED69F56-4C21-4E7B-A254-075BEB402144}"/>
    <dgm:cxn modelId="{E11D5668-B8CA-42D7-8378-6BDB38A8DB38}" srcId="{B2B8D86A-291F-4235-8ABA-441449C100B8}" destId="{8BFF02C2-4C10-494B-A822-B863D6F7DAEB}" srcOrd="1" destOrd="0" parTransId="{806AA8EF-475A-46EB-A274-692EB8451764}" sibTransId="{1697292B-50C8-4CDA-AD26-1F137E56C63E}"/>
    <dgm:cxn modelId="{57E0934C-6653-47EE-9BFB-602438F93976}" type="presOf" srcId="{F9C7E5EF-E019-45CD-A986-6DA9C7E4C545}" destId="{9E408819-D421-41E5-8DEB-3515DED40FC0}" srcOrd="0" destOrd="0" presId="urn:microsoft.com/office/officeart/2008/layout/PictureAccentList"/>
    <dgm:cxn modelId="{E361CF7C-8FFA-4877-A060-B3E8C8CD9E89}" type="presOf" srcId="{EB1D5787-92DA-4E86-9554-729D0F73379A}" destId="{5D58C576-B11F-491F-BFD8-A61E5A8960C9}" srcOrd="0" destOrd="0" presId="urn:microsoft.com/office/officeart/2008/layout/PictureAccentList"/>
    <dgm:cxn modelId="{058E2369-9CD0-4D17-9F73-681615D4D203}" srcId="{B2B8D86A-291F-4235-8ABA-441449C100B8}" destId="{52263AB8-D230-41B6-9CC9-0C3C1238D91A}" srcOrd="7" destOrd="0" parTransId="{56A16B68-722A-4C50-BF36-B2429D111214}" sibTransId="{530D7C9E-4EF1-4830-A3F7-C2D5A1F21AAC}"/>
    <dgm:cxn modelId="{6C658EEA-6175-46D5-B41B-0C008766F54E}" srcId="{B2B8D86A-291F-4235-8ABA-441449C100B8}" destId="{648E7D30-4F94-40DA-BA95-7C423AE50317}" srcOrd="4" destOrd="0" parTransId="{A3DD6701-1871-4122-8DA0-2426328B2EED}" sibTransId="{C76E3FB8-A375-4DD6-9E26-D784006D1DD9}"/>
    <dgm:cxn modelId="{2D0BE77A-E0DC-4198-B342-32DEF5EE9C49}" type="presOf" srcId="{8BFF02C2-4C10-494B-A822-B863D6F7DAEB}" destId="{1F2727FC-0C79-48E5-A739-E49AC68C90A1}" srcOrd="0" destOrd="0" presId="urn:microsoft.com/office/officeart/2008/layout/PictureAccentList"/>
    <dgm:cxn modelId="{48FAD495-6E27-46F5-B26C-CB6ADC5B5705}" type="presOf" srcId="{BCB5E26E-4A71-4842-9048-DBAD2E0E110F}" destId="{A3CF8C93-1001-407F-9859-454388694044}" srcOrd="0" destOrd="0" presId="urn:microsoft.com/office/officeart/2008/layout/PictureAccentList"/>
    <dgm:cxn modelId="{C33B57AB-DC41-4C0F-808A-C12B56835FE1}" srcId="{D0A54E17-068C-494D-985F-7F79699EEC0E}" destId="{B2B8D86A-291F-4235-8ABA-441449C100B8}" srcOrd="0" destOrd="0" parTransId="{132C7298-846C-45FC-BF02-535397421259}" sibTransId="{062A2D14-DF5E-449B-B544-95FA53003917}"/>
    <dgm:cxn modelId="{74A2D323-0249-40C8-B920-A896E851F07F}" srcId="{B2B8D86A-291F-4235-8ABA-441449C100B8}" destId="{A7BACCF4-4456-43F5-934C-B72742AB667D}" srcOrd="9" destOrd="0" parTransId="{C121206B-262D-4B42-A631-D1541FA61523}" sibTransId="{EA0A3A67-EBBF-461A-A9BD-94A27CF10512}"/>
    <dgm:cxn modelId="{151CD381-51D8-4F2D-A4EB-1DBFEF713F81}" type="presOf" srcId="{A7BACCF4-4456-43F5-934C-B72742AB667D}" destId="{19242BB4-E2A6-4159-8331-CC67162520DF}" srcOrd="0" destOrd="0" presId="urn:microsoft.com/office/officeart/2008/layout/PictureAccentList"/>
    <dgm:cxn modelId="{3637AB3F-B50C-44FE-B545-B110BF1DECE4}" type="presParOf" srcId="{1D3A07E5-F34D-490B-90E8-147A594BFF78}" destId="{F2814115-9BC9-419C-87FE-827330D73C7D}" srcOrd="0" destOrd="0" presId="urn:microsoft.com/office/officeart/2008/layout/PictureAccentList"/>
    <dgm:cxn modelId="{3757CB7E-D761-4909-9FBC-62B7903551D1}" type="presParOf" srcId="{F2814115-9BC9-419C-87FE-827330D73C7D}" destId="{49178099-2B7F-47B4-9F65-85601A3816A4}" srcOrd="0" destOrd="0" presId="urn:microsoft.com/office/officeart/2008/layout/PictureAccentList"/>
    <dgm:cxn modelId="{F7600E1C-C94D-4F58-AB54-3D9DF965EC6F}" type="presParOf" srcId="{49178099-2B7F-47B4-9F65-85601A3816A4}" destId="{143AD6E9-4009-44C7-A3A9-9389EF08BEDB}" srcOrd="0" destOrd="0" presId="urn:microsoft.com/office/officeart/2008/layout/PictureAccentList"/>
    <dgm:cxn modelId="{C8D9DC36-1BB2-4DB3-9790-88A036DEFD08}" type="presParOf" srcId="{F2814115-9BC9-419C-87FE-827330D73C7D}" destId="{54FB7329-5294-4020-A26C-8AD2FFC274EB}" srcOrd="1" destOrd="0" presId="urn:microsoft.com/office/officeart/2008/layout/PictureAccentList"/>
    <dgm:cxn modelId="{DB08842A-FCDB-481D-920B-BBE630E612CE}" type="presParOf" srcId="{54FB7329-5294-4020-A26C-8AD2FFC274EB}" destId="{8248F028-E523-4C5C-8B35-1098F9E63A77}" srcOrd="0" destOrd="0" presId="urn:microsoft.com/office/officeart/2008/layout/PictureAccentList"/>
    <dgm:cxn modelId="{76A358FB-5D85-4D5A-9677-0A7E70E67339}" type="presParOf" srcId="{8248F028-E523-4C5C-8B35-1098F9E63A77}" destId="{A41AE6BB-4552-4EA2-9705-8B26BD74A89A}" srcOrd="0" destOrd="0" presId="urn:microsoft.com/office/officeart/2008/layout/PictureAccentList"/>
    <dgm:cxn modelId="{99B0E109-BF51-434D-8B76-0361E6EB1F22}" type="presParOf" srcId="{8248F028-E523-4C5C-8B35-1098F9E63A77}" destId="{141EEB03-FD9F-4E82-88A2-3F46CF1A5CA2}" srcOrd="1" destOrd="0" presId="urn:microsoft.com/office/officeart/2008/layout/PictureAccentList"/>
    <dgm:cxn modelId="{7433F763-4F1A-4F72-814F-F1D0E47024EF}" type="presParOf" srcId="{54FB7329-5294-4020-A26C-8AD2FFC274EB}" destId="{EEF35840-2947-4EBB-AA48-0E50126120C4}" srcOrd="1" destOrd="0" presId="urn:microsoft.com/office/officeart/2008/layout/PictureAccentList"/>
    <dgm:cxn modelId="{79EFF78E-10C2-41B5-AD35-D063DC824550}" type="presParOf" srcId="{EEF35840-2947-4EBB-AA48-0E50126120C4}" destId="{5569DA72-054E-40CC-8E86-9CDDDD8073FB}" srcOrd="0" destOrd="0" presId="urn:microsoft.com/office/officeart/2008/layout/PictureAccentList"/>
    <dgm:cxn modelId="{32E493C4-E3B6-49F5-B929-BC3C88EACBB4}" type="presParOf" srcId="{EEF35840-2947-4EBB-AA48-0E50126120C4}" destId="{1F2727FC-0C79-48E5-A739-E49AC68C90A1}" srcOrd="1" destOrd="0" presId="urn:microsoft.com/office/officeart/2008/layout/PictureAccentList"/>
    <dgm:cxn modelId="{61B4C1D5-92B2-4CB5-AA51-FCB127D67D9C}" type="presParOf" srcId="{54FB7329-5294-4020-A26C-8AD2FFC274EB}" destId="{000F4946-7E24-4FF2-BF09-F2D4E8BC528B}" srcOrd="2" destOrd="0" presId="urn:microsoft.com/office/officeart/2008/layout/PictureAccentList"/>
    <dgm:cxn modelId="{C03A962C-D958-4C55-A78E-EDB806632371}" type="presParOf" srcId="{000F4946-7E24-4FF2-BF09-F2D4E8BC528B}" destId="{C783A9CE-E78E-4E59-A910-4544DFA7697E}" srcOrd="0" destOrd="0" presId="urn:microsoft.com/office/officeart/2008/layout/PictureAccentList"/>
    <dgm:cxn modelId="{56967E19-26BF-431C-990C-2D19FA2387FF}" type="presParOf" srcId="{000F4946-7E24-4FF2-BF09-F2D4E8BC528B}" destId="{D4CA8017-7B27-4985-B45B-14124F90012C}" srcOrd="1" destOrd="0" presId="urn:microsoft.com/office/officeart/2008/layout/PictureAccentList"/>
    <dgm:cxn modelId="{76650C3F-5151-46D0-B29E-997592EEC706}" type="presParOf" srcId="{54FB7329-5294-4020-A26C-8AD2FFC274EB}" destId="{34CE6CD5-C3BB-473D-96F5-B11FF9D9BD6C}" srcOrd="3" destOrd="0" presId="urn:microsoft.com/office/officeart/2008/layout/PictureAccentList"/>
    <dgm:cxn modelId="{9EF661DF-455F-43D5-B95B-5428A9AAD9D6}" type="presParOf" srcId="{34CE6CD5-C3BB-473D-96F5-B11FF9D9BD6C}" destId="{22A07DF6-DA26-4956-A46B-049EDCFEEE0F}" srcOrd="0" destOrd="0" presId="urn:microsoft.com/office/officeart/2008/layout/PictureAccentList"/>
    <dgm:cxn modelId="{122B577B-0C4C-449C-BE16-927D4062C74D}" type="presParOf" srcId="{34CE6CD5-C3BB-473D-96F5-B11FF9D9BD6C}" destId="{2004DDC8-EFCE-47A9-8108-6FC0DB9ACC2F}" srcOrd="1" destOrd="0" presId="urn:microsoft.com/office/officeart/2008/layout/PictureAccentList"/>
    <dgm:cxn modelId="{97949987-39C2-4FE4-9D39-4FDBC0879763}" type="presParOf" srcId="{54FB7329-5294-4020-A26C-8AD2FFC274EB}" destId="{FC8342EF-273C-43EB-BE11-5683AB6A4F75}" srcOrd="4" destOrd="0" presId="urn:microsoft.com/office/officeart/2008/layout/PictureAccentList"/>
    <dgm:cxn modelId="{6847C7B8-8DA0-43A2-AAD2-2B0770B7817F}" type="presParOf" srcId="{FC8342EF-273C-43EB-BE11-5683AB6A4F75}" destId="{29940A89-94D7-4194-859B-8D4334D6E12F}" srcOrd="0" destOrd="0" presId="urn:microsoft.com/office/officeart/2008/layout/PictureAccentList"/>
    <dgm:cxn modelId="{35D2F66A-66F1-47F4-B751-E720179E697B}" type="presParOf" srcId="{FC8342EF-273C-43EB-BE11-5683AB6A4F75}" destId="{6FEBF28F-42D8-42C7-B26B-6BDFFE572B09}" srcOrd="1" destOrd="0" presId="urn:microsoft.com/office/officeart/2008/layout/PictureAccentList"/>
    <dgm:cxn modelId="{AB9E84DC-6A37-4114-A06A-A97E876E6884}" type="presParOf" srcId="{54FB7329-5294-4020-A26C-8AD2FFC274EB}" destId="{BD4ED565-2C89-4126-B641-20954B66C290}" srcOrd="5" destOrd="0" presId="urn:microsoft.com/office/officeart/2008/layout/PictureAccentList"/>
    <dgm:cxn modelId="{F0952C26-D7BB-43FD-8FE8-8C4FD0B85A50}" type="presParOf" srcId="{BD4ED565-2C89-4126-B641-20954B66C290}" destId="{4E640903-13F7-4A9A-8A4A-B354EA71BECB}" srcOrd="0" destOrd="0" presId="urn:microsoft.com/office/officeart/2008/layout/PictureAccentList"/>
    <dgm:cxn modelId="{12D87040-7757-4848-9F98-256AADB81EAC}" type="presParOf" srcId="{BD4ED565-2C89-4126-B641-20954B66C290}" destId="{A3CF8C93-1001-407F-9859-454388694044}" srcOrd="1" destOrd="0" presId="urn:microsoft.com/office/officeart/2008/layout/PictureAccentList"/>
    <dgm:cxn modelId="{319796F2-C3AB-4207-9F18-E85AEC9FA826}" type="presParOf" srcId="{54FB7329-5294-4020-A26C-8AD2FFC274EB}" destId="{EE12DC54-56B4-4B25-991C-DCA4BA756763}" srcOrd="6" destOrd="0" presId="urn:microsoft.com/office/officeart/2008/layout/PictureAccentList"/>
    <dgm:cxn modelId="{D2357563-BEA1-4C14-823D-7640AAF0B777}" type="presParOf" srcId="{EE12DC54-56B4-4B25-991C-DCA4BA756763}" destId="{12AFF384-51AB-4650-8000-1DB01BAC4DD0}" srcOrd="0" destOrd="0" presId="urn:microsoft.com/office/officeart/2008/layout/PictureAccentList"/>
    <dgm:cxn modelId="{11802153-034F-46A0-A15D-77FD67423CC4}" type="presParOf" srcId="{EE12DC54-56B4-4B25-991C-DCA4BA756763}" destId="{5D58C576-B11F-491F-BFD8-A61E5A8960C9}" srcOrd="1" destOrd="0" presId="urn:microsoft.com/office/officeart/2008/layout/PictureAccentList"/>
    <dgm:cxn modelId="{B39936A7-B832-4318-A8A3-D78D97A33BC0}" type="presParOf" srcId="{54FB7329-5294-4020-A26C-8AD2FFC274EB}" destId="{ED148BAC-E7D9-4F8F-B4E3-3946A8A217F6}" srcOrd="7" destOrd="0" presId="urn:microsoft.com/office/officeart/2008/layout/PictureAccentList"/>
    <dgm:cxn modelId="{3B4C9AC9-49CF-40D0-99E7-76FF3A057C86}" type="presParOf" srcId="{ED148BAC-E7D9-4F8F-B4E3-3946A8A217F6}" destId="{225F21D7-A954-459C-89D1-EF6FD583B95A}" srcOrd="0" destOrd="0" presId="urn:microsoft.com/office/officeart/2008/layout/PictureAccentList"/>
    <dgm:cxn modelId="{C47A50E5-94DD-4401-A2BC-F450CA2CE8CE}" type="presParOf" srcId="{ED148BAC-E7D9-4F8F-B4E3-3946A8A217F6}" destId="{CC6DDC20-01E0-41F2-A0D4-FD633A6A728C}" srcOrd="1" destOrd="0" presId="urn:microsoft.com/office/officeart/2008/layout/PictureAccentList"/>
    <dgm:cxn modelId="{4D4DC6E7-264B-4F30-A81E-14DE23A472FD}" type="presParOf" srcId="{54FB7329-5294-4020-A26C-8AD2FFC274EB}" destId="{B5AE3C63-F1E7-41AC-BD3C-BDCB371D638E}" srcOrd="8" destOrd="0" presId="urn:microsoft.com/office/officeart/2008/layout/PictureAccentList"/>
    <dgm:cxn modelId="{F0AB9BB1-E3E9-4A59-8F5E-D41899F946CF}" type="presParOf" srcId="{B5AE3C63-F1E7-41AC-BD3C-BDCB371D638E}" destId="{71C89CC7-3AAD-4911-AC9E-93984C7F9CB2}" srcOrd="0" destOrd="0" presId="urn:microsoft.com/office/officeart/2008/layout/PictureAccentList"/>
    <dgm:cxn modelId="{F0EC21A2-AD4D-4FAA-9B7C-D11437421A98}" type="presParOf" srcId="{B5AE3C63-F1E7-41AC-BD3C-BDCB371D638E}" destId="{9E408819-D421-41E5-8DEB-3515DED40FC0}" srcOrd="1" destOrd="0" presId="urn:microsoft.com/office/officeart/2008/layout/PictureAccentList"/>
    <dgm:cxn modelId="{F4720D45-2D3E-40AD-9289-719C4FB9A53C}" type="presParOf" srcId="{54FB7329-5294-4020-A26C-8AD2FFC274EB}" destId="{BD70F4AC-D6ED-4A2C-8950-915708BB8B4C}" srcOrd="9" destOrd="0" presId="urn:microsoft.com/office/officeart/2008/layout/PictureAccentList"/>
    <dgm:cxn modelId="{A6CDFE8B-AF0F-4363-A134-4FF230D4214B}" type="presParOf" srcId="{BD70F4AC-D6ED-4A2C-8950-915708BB8B4C}" destId="{5CDDD5FE-7B5C-4C67-99AC-D1D1F5A6563D}" srcOrd="0" destOrd="0" presId="urn:microsoft.com/office/officeart/2008/layout/PictureAccentList"/>
    <dgm:cxn modelId="{DE9DF4EC-71A4-4D12-B198-9660F7A92185}" type="presParOf" srcId="{BD70F4AC-D6ED-4A2C-8950-915708BB8B4C}" destId="{19242BB4-E2A6-4159-8331-CC67162520DF}" srcOrd="1" destOrd="0" presId="urn:microsoft.com/office/officeart/2008/layout/Picture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6EC0E66-BC10-4053-AF2A-7B986C70FB5E}" type="doc">
      <dgm:prSet loTypeId="urn:microsoft.com/office/officeart/2005/8/layout/vList5" loCatId="list" qsTypeId="urn:microsoft.com/office/officeart/2005/8/quickstyle/simple5" qsCatId="simple" csTypeId="urn:microsoft.com/office/officeart/2005/8/colors/accent1_2" csCatId="accent1" phldr="1"/>
      <dgm:spPr/>
      <dgm:t>
        <a:bodyPr/>
        <a:lstStyle/>
        <a:p>
          <a:endParaRPr lang="el-GR"/>
        </a:p>
      </dgm:t>
    </dgm:pt>
    <dgm:pt modelId="{10CDCA42-D01A-45FC-82BF-6C618E96E403}">
      <dgm:prSet phldrT="[Text]"/>
      <dgm:spPr>
        <a:solidFill>
          <a:schemeClr val="accent2"/>
        </a:solidFill>
      </dgm:spPr>
      <dgm:t>
        <a:bodyPr/>
        <a:lstStyle/>
        <a:p>
          <a:r>
            <a:rPr lang="el-GR" b="1" dirty="0" smtClean="0"/>
            <a:t>ΕΞΟΔΟΙ</a:t>
          </a:r>
          <a:endParaRPr lang="el-GR" b="1" dirty="0"/>
        </a:p>
      </dgm:t>
    </dgm:pt>
    <dgm:pt modelId="{190B1470-2D85-4620-9634-8D5FC01431BF}" type="parTrans" cxnId="{A02B2581-6408-4DA8-8A4E-46D358E6CD65}">
      <dgm:prSet/>
      <dgm:spPr/>
      <dgm:t>
        <a:bodyPr/>
        <a:lstStyle/>
        <a:p>
          <a:endParaRPr lang="el-GR"/>
        </a:p>
      </dgm:t>
    </dgm:pt>
    <dgm:pt modelId="{6E552587-E963-44CB-8B20-A8257491EA73}" type="sibTrans" cxnId="{A02B2581-6408-4DA8-8A4E-46D358E6CD65}">
      <dgm:prSet/>
      <dgm:spPr/>
      <dgm:t>
        <a:bodyPr/>
        <a:lstStyle/>
        <a:p>
          <a:endParaRPr lang="el-GR"/>
        </a:p>
      </dgm:t>
    </dgm:pt>
    <dgm:pt modelId="{1F3EFDD4-0C5E-4577-95A6-FA18B337CCEC}">
      <dgm:prSet phldrT="[Text]" custT="1"/>
      <dgm:spPr/>
      <dgm:t>
        <a:bodyPr/>
        <a:lstStyle/>
        <a:p>
          <a:r>
            <a:rPr lang="el-GR" sz="1800" dirty="0" smtClean="0"/>
            <a:t>Σχήμα</a:t>
          </a:r>
          <a:endParaRPr lang="el-GR" sz="1800" dirty="0"/>
        </a:p>
      </dgm:t>
    </dgm:pt>
    <dgm:pt modelId="{FCCC33E9-E498-4FD1-BDA3-01EF6235E42A}" type="parTrans" cxnId="{76950EED-449B-4015-A9A0-3260193ED4E8}">
      <dgm:prSet/>
      <dgm:spPr/>
      <dgm:t>
        <a:bodyPr/>
        <a:lstStyle/>
        <a:p>
          <a:endParaRPr lang="el-GR"/>
        </a:p>
      </dgm:t>
    </dgm:pt>
    <dgm:pt modelId="{DC801ADB-2D31-4127-9504-4A8D004E5209}" type="sibTrans" cxnId="{76950EED-449B-4015-A9A0-3260193ED4E8}">
      <dgm:prSet/>
      <dgm:spPr/>
      <dgm:t>
        <a:bodyPr/>
        <a:lstStyle/>
        <a:p>
          <a:endParaRPr lang="el-GR"/>
        </a:p>
      </dgm:t>
    </dgm:pt>
    <dgm:pt modelId="{213BCBF8-F417-496F-9B59-1754EB1BA1D3}">
      <dgm:prSet phldrT="[Text]"/>
      <dgm:spPr/>
      <dgm:t>
        <a:bodyPr/>
        <a:lstStyle/>
        <a:p>
          <a:r>
            <a:rPr lang="el-GR" b="1" dirty="0" smtClean="0"/>
            <a:t>ΕΠΕΞΕΡΓΑΣΙΑ</a:t>
          </a:r>
          <a:endParaRPr lang="el-GR" b="1" dirty="0"/>
        </a:p>
      </dgm:t>
    </dgm:pt>
    <dgm:pt modelId="{AD14CB5A-8CB6-410C-8E19-E2A17026D928}" type="parTrans" cxnId="{A3ED4C21-BCC1-42D6-BACC-AB2E5B3C534B}">
      <dgm:prSet/>
      <dgm:spPr/>
      <dgm:t>
        <a:bodyPr/>
        <a:lstStyle/>
        <a:p>
          <a:endParaRPr lang="el-GR"/>
        </a:p>
      </dgm:t>
    </dgm:pt>
    <dgm:pt modelId="{0694ED0C-A547-4073-82E1-99C9CC528481}" type="sibTrans" cxnId="{A3ED4C21-BCC1-42D6-BACC-AB2E5B3C534B}">
      <dgm:prSet/>
      <dgm:spPr/>
      <dgm:t>
        <a:bodyPr/>
        <a:lstStyle/>
        <a:p>
          <a:endParaRPr lang="el-GR"/>
        </a:p>
      </dgm:t>
    </dgm:pt>
    <dgm:pt modelId="{760A7351-AA10-4685-B981-49038145F226}">
      <dgm:prSet phldrT="[Text]" custT="1"/>
      <dgm:spPr/>
      <dgm:t>
        <a:bodyPr/>
        <a:lstStyle/>
        <a:p>
          <a:r>
            <a:rPr lang="el-GR" sz="1800" dirty="0" smtClean="0"/>
            <a:t>Μηχανισμός εξαγωγής συμπερασμάτων</a:t>
          </a:r>
          <a:endParaRPr lang="el-GR" sz="1800" dirty="0"/>
        </a:p>
      </dgm:t>
    </dgm:pt>
    <dgm:pt modelId="{A6669A83-DD59-436E-B746-4097B949507C}" type="parTrans" cxnId="{455B67B5-ED86-4019-B2AB-66829F9091AF}">
      <dgm:prSet/>
      <dgm:spPr/>
      <dgm:t>
        <a:bodyPr/>
        <a:lstStyle/>
        <a:p>
          <a:endParaRPr lang="el-GR"/>
        </a:p>
      </dgm:t>
    </dgm:pt>
    <dgm:pt modelId="{3CF2DCFE-6533-4894-8110-E757BB360780}" type="sibTrans" cxnId="{455B67B5-ED86-4019-B2AB-66829F9091AF}">
      <dgm:prSet/>
      <dgm:spPr/>
      <dgm:t>
        <a:bodyPr/>
        <a:lstStyle/>
        <a:p>
          <a:endParaRPr lang="el-GR"/>
        </a:p>
      </dgm:t>
    </dgm:pt>
    <dgm:pt modelId="{09BE6DBD-292A-46A8-93A5-F7A926881E24}">
      <dgm:prSet phldrT="[Text]"/>
      <dgm:spPr>
        <a:solidFill>
          <a:srgbClr val="00B0F0"/>
        </a:solidFill>
      </dgm:spPr>
      <dgm:t>
        <a:bodyPr/>
        <a:lstStyle/>
        <a:p>
          <a:r>
            <a:rPr lang="el-GR" b="1" dirty="0" smtClean="0"/>
            <a:t>ΕΙΣΟΔΟΙ</a:t>
          </a:r>
          <a:endParaRPr lang="el-GR" b="1" dirty="0"/>
        </a:p>
      </dgm:t>
    </dgm:pt>
    <dgm:pt modelId="{6E5D2E10-4C8F-4190-B634-B1A698FA9829}" type="parTrans" cxnId="{F8782764-C574-41A4-818F-4F523C3E3B40}">
      <dgm:prSet/>
      <dgm:spPr/>
      <dgm:t>
        <a:bodyPr/>
        <a:lstStyle/>
        <a:p>
          <a:endParaRPr lang="el-GR"/>
        </a:p>
      </dgm:t>
    </dgm:pt>
    <dgm:pt modelId="{2A6C7689-5107-4775-80DB-970B5BC3D61B}" type="sibTrans" cxnId="{F8782764-C574-41A4-818F-4F523C3E3B40}">
      <dgm:prSet/>
      <dgm:spPr/>
      <dgm:t>
        <a:bodyPr/>
        <a:lstStyle/>
        <a:p>
          <a:endParaRPr lang="el-GR"/>
        </a:p>
      </dgm:t>
    </dgm:pt>
    <dgm:pt modelId="{FCF1F91D-8898-46C5-8CE0-751CF76BADC9}">
      <dgm:prSet phldrT="[Text]" custT="1"/>
      <dgm:spPr/>
      <dgm:t>
        <a:bodyPr/>
        <a:lstStyle/>
        <a:p>
          <a:r>
            <a:rPr lang="el-GR" sz="1800" dirty="0" smtClean="0"/>
            <a:t>Πόροι </a:t>
          </a:r>
          <a:endParaRPr lang="el-GR" sz="1800" dirty="0"/>
        </a:p>
      </dgm:t>
    </dgm:pt>
    <dgm:pt modelId="{E4B7A1BB-5B31-4F51-933F-3DCD009E6F5C}" type="parTrans" cxnId="{5E834622-BAE1-4EC8-B562-0C0A5E04ACDD}">
      <dgm:prSet/>
      <dgm:spPr/>
      <dgm:t>
        <a:bodyPr/>
        <a:lstStyle/>
        <a:p>
          <a:endParaRPr lang="el-GR"/>
        </a:p>
      </dgm:t>
    </dgm:pt>
    <dgm:pt modelId="{980E558D-A2A1-45DE-A08A-CEC879404A3A}" type="sibTrans" cxnId="{5E834622-BAE1-4EC8-B562-0C0A5E04ACDD}">
      <dgm:prSet/>
      <dgm:spPr/>
      <dgm:t>
        <a:bodyPr/>
        <a:lstStyle/>
        <a:p>
          <a:endParaRPr lang="el-GR"/>
        </a:p>
      </dgm:t>
    </dgm:pt>
    <dgm:pt modelId="{FB2531EA-D1DB-4719-8E94-DDD4FD332C6A}">
      <dgm:prSet custT="1"/>
      <dgm:spPr/>
      <dgm:t>
        <a:bodyPr/>
        <a:lstStyle/>
        <a:p>
          <a:r>
            <a:rPr lang="el-GR" sz="1800" smtClean="0"/>
            <a:t>Περιεχόμενο </a:t>
          </a:r>
          <a:endParaRPr lang="el-GR" sz="1800"/>
        </a:p>
      </dgm:t>
    </dgm:pt>
    <dgm:pt modelId="{B19CC43A-8996-4C89-896A-2B070F1372DA}" type="parTrans" cxnId="{091AE916-EDE2-4112-A97E-741270A139C3}">
      <dgm:prSet/>
      <dgm:spPr/>
      <dgm:t>
        <a:bodyPr/>
        <a:lstStyle/>
        <a:p>
          <a:endParaRPr lang="el-GR"/>
        </a:p>
      </dgm:t>
    </dgm:pt>
    <dgm:pt modelId="{B0949342-03DF-4E73-891C-4CE26EA1D8BA}" type="sibTrans" cxnId="{091AE916-EDE2-4112-A97E-741270A139C3}">
      <dgm:prSet/>
      <dgm:spPr/>
      <dgm:t>
        <a:bodyPr/>
        <a:lstStyle/>
        <a:p>
          <a:endParaRPr lang="el-GR"/>
        </a:p>
      </dgm:t>
    </dgm:pt>
    <dgm:pt modelId="{F6523ACA-2A8B-4C63-ABC0-C11B5FB6C78E}">
      <dgm:prSet custT="1"/>
      <dgm:spPr/>
      <dgm:t>
        <a:bodyPr/>
        <a:lstStyle/>
        <a:p>
          <a:r>
            <a:rPr lang="el-GR" sz="1800" smtClean="0"/>
            <a:t>Διαθεσιμότητα </a:t>
          </a:r>
          <a:endParaRPr lang="el-GR" sz="1800"/>
        </a:p>
      </dgm:t>
    </dgm:pt>
    <dgm:pt modelId="{AF5526C4-4903-415A-AAC8-F5F38F3C89AF}" type="parTrans" cxnId="{ABE777DF-5EA7-44C2-92B0-5A48DFC14E1B}">
      <dgm:prSet/>
      <dgm:spPr/>
      <dgm:t>
        <a:bodyPr/>
        <a:lstStyle/>
        <a:p>
          <a:endParaRPr lang="el-GR"/>
        </a:p>
      </dgm:t>
    </dgm:pt>
    <dgm:pt modelId="{616AC5A1-55DF-4C50-9FF2-FB7252D3B531}" type="sibTrans" cxnId="{ABE777DF-5EA7-44C2-92B0-5A48DFC14E1B}">
      <dgm:prSet/>
      <dgm:spPr/>
      <dgm:t>
        <a:bodyPr/>
        <a:lstStyle/>
        <a:p>
          <a:endParaRPr lang="el-GR"/>
        </a:p>
      </dgm:t>
    </dgm:pt>
    <dgm:pt modelId="{140BD139-56A8-4417-B65B-9576E68A5FCD}">
      <dgm:prSet custT="1"/>
      <dgm:spPr/>
      <dgm:t>
        <a:bodyPr/>
        <a:lstStyle/>
        <a:p>
          <a:r>
            <a:rPr lang="el-GR" sz="1800" smtClean="0"/>
            <a:t>Χρόνος αντίδρασης</a:t>
          </a:r>
          <a:endParaRPr lang="el-GR" sz="1800"/>
        </a:p>
      </dgm:t>
    </dgm:pt>
    <dgm:pt modelId="{508D55BB-C44C-47E7-AAC8-A14F85336560}" type="parTrans" cxnId="{33290DAA-046C-486E-B318-2801F45F970D}">
      <dgm:prSet/>
      <dgm:spPr/>
      <dgm:t>
        <a:bodyPr/>
        <a:lstStyle/>
        <a:p>
          <a:endParaRPr lang="el-GR"/>
        </a:p>
      </dgm:t>
    </dgm:pt>
    <dgm:pt modelId="{153EFCBA-0D40-43EA-88F5-5485786F7F95}" type="sibTrans" cxnId="{33290DAA-046C-486E-B318-2801F45F970D}">
      <dgm:prSet/>
      <dgm:spPr/>
      <dgm:t>
        <a:bodyPr/>
        <a:lstStyle/>
        <a:p>
          <a:endParaRPr lang="el-GR"/>
        </a:p>
      </dgm:t>
    </dgm:pt>
    <dgm:pt modelId="{161B1AF7-D758-42E2-BDF9-A47DB86135BF}">
      <dgm:prSet custT="1"/>
      <dgm:spPr/>
      <dgm:t>
        <a:bodyPr/>
        <a:lstStyle/>
        <a:p>
          <a:r>
            <a:rPr lang="en-US" sz="1800" dirty="0" err="1" smtClean="0"/>
            <a:t>Χρόνος</a:t>
          </a:r>
          <a:r>
            <a:rPr lang="en-US" sz="1800" dirty="0" smtClean="0"/>
            <a:t> </a:t>
          </a:r>
          <a:r>
            <a:rPr lang="en-US" sz="1800" dirty="0" err="1" smtClean="0"/>
            <a:t>δι</a:t>
          </a:r>
          <a:r>
            <a:rPr lang="en-US" sz="1800" dirty="0" smtClean="0"/>
            <a:t>ατήρησης</a:t>
          </a:r>
          <a:endParaRPr lang="el-GR" sz="1800" dirty="0"/>
        </a:p>
      </dgm:t>
    </dgm:pt>
    <dgm:pt modelId="{ABF6C819-68D6-4F4D-A07C-48A3DFE05158}" type="parTrans" cxnId="{6B22C265-4763-4D43-B1A3-73ACD7E9FE6E}">
      <dgm:prSet/>
      <dgm:spPr/>
      <dgm:t>
        <a:bodyPr/>
        <a:lstStyle/>
        <a:p>
          <a:endParaRPr lang="el-GR"/>
        </a:p>
      </dgm:t>
    </dgm:pt>
    <dgm:pt modelId="{AF2B0A22-43BF-46EE-BB98-8A970BA44005}" type="sibTrans" cxnId="{6B22C265-4763-4D43-B1A3-73ACD7E9FE6E}">
      <dgm:prSet/>
      <dgm:spPr/>
      <dgm:t>
        <a:bodyPr/>
        <a:lstStyle/>
        <a:p>
          <a:endParaRPr lang="el-GR"/>
        </a:p>
      </dgm:t>
    </dgm:pt>
    <dgm:pt modelId="{0FE9D585-A29E-46F9-9D49-6DF4663C4D33}">
      <dgm:prSet custT="1"/>
      <dgm:spPr/>
      <dgm:t>
        <a:bodyPr/>
        <a:lstStyle/>
        <a:p>
          <a:r>
            <a:rPr lang="el-GR" sz="1800" smtClean="0"/>
            <a:t>Προσέγγιση στην απόκτηση της γνώσης </a:t>
          </a:r>
          <a:endParaRPr lang="el-GR" sz="1800"/>
        </a:p>
      </dgm:t>
    </dgm:pt>
    <dgm:pt modelId="{36ACFDF0-D4A7-45CE-8C96-F81E44A19614}" type="parTrans" cxnId="{EB0CABAC-9671-426B-94F2-30287CBCB5C1}">
      <dgm:prSet/>
      <dgm:spPr/>
      <dgm:t>
        <a:bodyPr/>
        <a:lstStyle/>
        <a:p>
          <a:endParaRPr lang="el-GR"/>
        </a:p>
      </dgm:t>
    </dgm:pt>
    <dgm:pt modelId="{38920379-02AC-4375-9E0A-0AB158053726}" type="sibTrans" cxnId="{EB0CABAC-9671-426B-94F2-30287CBCB5C1}">
      <dgm:prSet/>
      <dgm:spPr/>
      <dgm:t>
        <a:bodyPr/>
        <a:lstStyle/>
        <a:p>
          <a:endParaRPr lang="el-GR"/>
        </a:p>
      </dgm:t>
    </dgm:pt>
    <dgm:pt modelId="{8087B8B7-E040-4E30-89BA-C47AC20F57A9}">
      <dgm:prSet custT="1"/>
      <dgm:spPr/>
      <dgm:t>
        <a:bodyPr/>
        <a:lstStyle/>
        <a:p>
          <a:r>
            <a:rPr lang="el-GR" sz="1800" smtClean="0"/>
            <a:t>Προσέγγιση στην αναπαράσταση της γνώσης </a:t>
          </a:r>
          <a:endParaRPr lang="el-GR" sz="1800"/>
        </a:p>
      </dgm:t>
    </dgm:pt>
    <dgm:pt modelId="{201F2153-59ED-498D-8536-F7D990F79383}" type="parTrans" cxnId="{E74081E4-7D41-458B-9645-1E4C921045B9}">
      <dgm:prSet/>
      <dgm:spPr/>
      <dgm:t>
        <a:bodyPr/>
        <a:lstStyle/>
        <a:p>
          <a:endParaRPr lang="el-GR"/>
        </a:p>
      </dgm:t>
    </dgm:pt>
    <dgm:pt modelId="{DCBB5054-F917-4D73-9FE0-CCB1886F56DD}" type="sibTrans" cxnId="{E74081E4-7D41-458B-9645-1E4C921045B9}">
      <dgm:prSet/>
      <dgm:spPr/>
      <dgm:t>
        <a:bodyPr/>
        <a:lstStyle/>
        <a:p>
          <a:endParaRPr lang="el-GR"/>
        </a:p>
      </dgm:t>
    </dgm:pt>
    <dgm:pt modelId="{F159D374-7044-4ABB-A4D9-F8E49F72A732}">
      <dgm:prSet custT="1"/>
      <dgm:spPr/>
      <dgm:t>
        <a:bodyPr/>
        <a:lstStyle/>
        <a:p>
          <a:r>
            <a:rPr lang="el-GR" sz="1800" smtClean="0"/>
            <a:t>Προσέγγιση στη διαχείριση της αβεβαιότητας</a:t>
          </a:r>
          <a:endParaRPr lang="el-GR" sz="1800"/>
        </a:p>
      </dgm:t>
    </dgm:pt>
    <dgm:pt modelId="{A97E1488-D043-42C5-B668-243A34E86B21}" type="parTrans" cxnId="{600A2E5E-DCC5-49A3-AD88-737AE42DDD9F}">
      <dgm:prSet/>
      <dgm:spPr/>
      <dgm:t>
        <a:bodyPr/>
        <a:lstStyle/>
        <a:p>
          <a:endParaRPr lang="el-GR"/>
        </a:p>
      </dgm:t>
    </dgm:pt>
    <dgm:pt modelId="{B0FCCED5-284D-46E9-B285-CF049B82B1D3}" type="sibTrans" cxnId="{600A2E5E-DCC5-49A3-AD88-737AE42DDD9F}">
      <dgm:prSet/>
      <dgm:spPr/>
      <dgm:t>
        <a:bodyPr/>
        <a:lstStyle/>
        <a:p>
          <a:endParaRPr lang="el-GR"/>
        </a:p>
      </dgm:t>
    </dgm:pt>
    <dgm:pt modelId="{2D1CF360-5543-42D7-823A-CD78728D725D}">
      <dgm:prSet custT="1"/>
      <dgm:spPr/>
      <dgm:t>
        <a:bodyPr/>
        <a:lstStyle/>
        <a:p>
          <a:r>
            <a:rPr lang="en-US" sz="1800" smtClean="0"/>
            <a:t>Γλώσσα προγραμματισμού/φλοιός/περιβάλλον ανάπτυξης που θα χρησιμοποιηθεί</a:t>
          </a:r>
          <a:endParaRPr lang="el-GR" sz="1800"/>
        </a:p>
      </dgm:t>
    </dgm:pt>
    <dgm:pt modelId="{11FD4DE4-B1E2-4183-BD4A-BA8E8D051381}" type="parTrans" cxnId="{A9DA3C5F-EB4D-4863-988C-1B68293E50A4}">
      <dgm:prSet/>
      <dgm:spPr/>
      <dgm:t>
        <a:bodyPr/>
        <a:lstStyle/>
        <a:p>
          <a:endParaRPr lang="el-GR"/>
        </a:p>
      </dgm:t>
    </dgm:pt>
    <dgm:pt modelId="{0FE4BCD7-43FF-486A-B35A-DE1A770883B0}" type="sibTrans" cxnId="{A9DA3C5F-EB4D-4863-988C-1B68293E50A4}">
      <dgm:prSet/>
      <dgm:spPr/>
      <dgm:t>
        <a:bodyPr/>
        <a:lstStyle/>
        <a:p>
          <a:endParaRPr lang="el-GR"/>
        </a:p>
      </dgm:t>
    </dgm:pt>
    <dgm:pt modelId="{8856F46D-F79D-43A8-A5AA-6335A47006E4}">
      <dgm:prSet custT="1"/>
      <dgm:spPr/>
      <dgm:t>
        <a:bodyPr/>
        <a:lstStyle/>
        <a:p>
          <a:r>
            <a:rPr lang="el-GR" sz="1800" smtClean="0"/>
            <a:t>Μέσα </a:t>
          </a:r>
          <a:endParaRPr lang="el-GR" sz="1800"/>
        </a:p>
      </dgm:t>
    </dgm:pt>
    <dgm:pt modelId="{A338CA8C-8763-4EB5-9C5E-30EC7851962E}" type="parTrans" cxnId="{8ACAB334-D372-4D89-8499-4F3776B3F153}">
      <dgm:prSet/>
      <dgm:spPr/>
      <dgm:t>
        <a:bodyPr/>
        <a:lstStyle/>
        <a:p>
          <a:endParaRPr lang="el-GR"/>
        </a:p>
      </dgm:t>
    </dgm:pt>
    <dgm:pt modelId="{D5747628-B124-430F-A26F-23F4352A132A}" type="sibTrans" cxnId="{8ACAB334-D372-4D89-8499-4F3776B3F153}">
      <dgm:prSet/>
      <dgm:spPr/>
      <dgm:t>
        <a:bodyPr/>
        <a:lstStyle/>
        <a:p>
          <a:endParaRPr lang="el-GR"/>
        </a:p>
      </dgm:t>
    </dgm:pt>
    <dgm:pt modelId="{654486EB-0477-4747-B1EB-F08100A1C5B5}">
      <dgm:prSet custT="1"/>
      <dgm:spPr/>
      <dgm:t>
        <a:bodyPr/>
        <a:lstStyle/>
        <a:p>
          <a:r>
            <a:rPr lang="el-GR" sz="1800" smtClean="0"/>
            <a:t>Διαδικασίες </a:t>
          </a:r>
          <a:endParaRPr lang="el-GR" sz="1800"/>
        </a:p>
      </dgm:t>
    </dgm:pt>
    <dgm:pt modelId="{F222A63C-4902-4DE0-9987-3848E2EA4FD8}" type="parTrans" cxnId="{54EF03FC-D770-4474-9563-4AE1D7BC5341}">
      <dgm:prSet/>
      <dgm:spPr/>
      <dgm:t>
        <a:bodyPr/>
        <a:lstStyle/>
        <a:p>
          <a:endParaRPr lang="el-GR"/>
        </a:p>
      </dgm:t>
    </dgm:pt>
    <dgm:pt modelId="{08E65A63-646E-40DD-8F2E-EA8F7F2C72FA}" type="sibTrans" cxnId="{54EF03FC-D770-4474-9563-4AE1D7BC5341}">
      <dgm:prSet/>
      <dgm:spPr/>
      <dgm:t>
        <a:bodyPr/>
        <a:lstStyle/>
        <a:p>
          <a:endParaRPr lang="el-GR"/>
        </a:p>
      </dgm:t>
    </dgm:pt>
    <dgm:pt modelId="{96D32661-2D69-469F-B798-9BCB7F40DB77}">
      <dgm:prSet custT="1"/>
      <dgm:spPr/>
      <dgm:t>
        <a:bodyPr/>
        <a:lstStyle/>
        <a:p>
          <a:r>
            <a:rPr lang="en-US" sz="1800" smtClean="0"/>
            <a:t>Έλεγχοι εγκυρότητας</a:t>
          </a:r>
          <a:endParaRPr lang="el-GR" sz="1800"/>
        </a:p>
      </dgm:t>
    </dgm:pt>
    <dgm:pt modelId="{B2BD0639-D0F5-4109-9557-A34BFE63BE00}" type="parTrans" cxnId="{B82D6E4F-EB63-4730-92B5-147CE4BF1B93}">
      <dgm:prSet/>
      <dgm:spPr/>
      <dgm:t>
        <a:bodyPr/>
        <a:lstStyle/>
        <a:p>
          <a:endParaRPr lang="el-GR"/>
        </a:p>
      </dgm:t>
    </dgm:pt>
    <dgm:pt modelId="{26CCC864-3024-4C0B-9D4F-B2C2228FDB81}" type="sibTrans" cxnId="{B82D6E4F-EB63-4730-92B5-147CE4BF1B93}">
      <dgm:prSet/>
      <dgm:spPr/>
      <dgm:t>
        <a:bodyPr/>
        <a:lstStyle/>
        <a:p>
          <a:endParaRPr lang="el-GR"/>
        </a:p>
      </dgm:t>
    </dgm:pt>
    <dgm:pt modelId="{19B46908-6249-4D62-8063-38591945D457}" type="pres">
      <dgm:prSet presAssocID="{96EC0E66-BC10-4053-AF2A-7B986C70FB5E}" presName="Name0" presStyleCnt="0">
        <dgm:presLayoutVars>
          <dgm:dir/>
          <dgm:animLvl val="lvl"/>
          <dgm:resizeHandles val="exact"/>
        </dgm:presLayoutVars>
      </dgm:prSet>
      <dgm:spPr/>
      <dgm:t>
        <a:bodyPr/>
        <a:lstStyle/>
        <a:p>
          <a:endParaRPr lang="el-GR"/>
        </a:p>
      </dgm:t>
    </dgm:pt>
    <dgm:pt modelId="{7F0B3624-4FE8-42D7-9484-8BD135B364B7}" type="pres">
      <dgm:prSet presAssocID="{10CDCA42-D01A-45FC-82BF-6C618E96E403}" presName="linNode" presStyleCnt="0"/>
      <dgm:spPr/>
    </dgm:pt>
    <dgm:pt modelId="{092CF158-807D-4DC2-970A-44E3AFA89A91}" type="pres">
      <dgm:prSet presAssocID="{10CDCA42-D01A-45FC-82BF-6C618E96E403}" presName="parentText" presStyleLbl="node1" presStyleIdx="0" presStyleCnt="3" custScaleX="54827" custLinFactNeighborX="-10143">
        <dgm:presLayoutVars>
          <dgm:chMax val="1"/>
          <dgm:bulletEnabled val="1"/>
        </dgm:presLayoutVars>
      </dgm:prSet>
      <dgm:spPr/>
      <dgm:t>
        <a:bodyPr/>
        <a:lstStyle/>
        <a:p>
          <a:endParaRPr lang="el-GR"/>
        </a:p>
      </dgm:t>
    </dgm:pt>
    <dgm:pt modelId="{48C7CFA8-12FD-45E0-BCBB-0A370288CDBD}" type="pres">
      <dgm:prSet presAssocID="{10CDCA42-D01A-45FC-82BF-6C618E96E403}" presName="descendantText" presStyleLbl="alignAccFollowNode1" presStyleIdx="0" presStyleCnt="3" custScaleX="117725" custScaleY="104544">
        <dgm:presLayoutVars>
          <dgm:bulletEnabled val="1"/>
        </dgm:presLayoutVars>
      </dgm:prSet>
      <dgm:spPr/>
      <dgm:t>
        <a:bodyPr/>
        <a:lstStyle/>
        <a:p>
          <a:endParaRPr lang="el-GR"/>
        </a:p>
      </dgm:t>
    </dgm:pt>
    <dgm:pt modelId="{5AEA83A5-B083-440D-A6CA-A4F0F04922E4}" type="pres">
      <dgm:prSet presAssocID="{6E552587-E963-44CB-8B20-A8257491EA73}" presName="sp" presStyleCnt="0"/>
      <dgm:spPr/>
    </dgm:pt>
    <dgm:pt modelId="{AD66FA9A-5AD2-4AB9-B836-2E2E04CCFAF4}" type="pres">
      <dgm:prSet presAssocID="{213BCBF8-F417-496F-9B59-1754EB1BA1D3}" presName="linNode" presStyleCnt="0"/>
      <dgm:spPr/>
    </dgm:pt>
    <dgm:pt modelId="{950D66B5-C595-4977-8E90-EA2613E7A0F6}" type="pres">
      <dgm:prSet presAssocID="{213BCBF8-F417-496F-9B59-1754EB1BA1D3}" presName="parentText" presStyleLbl="node1" presStyleIdx="1" presStyleCnt="3" custScaleX="54827" custLinFactNeighborX="-10143">
        <dgm:presLayoutVars>
          <dgm:chMax val="1"/>
          <dgm:bulletEnabled val="1"/>
        </dgm:presLayoutVars>
      </dgm:prSet>
      <dgm:spPr/>
      <dgm:t>
        <a:bodyPr/>
        <a:lstStyle/>
        <a:p>
          <a:endParaRPr lang="el-GR"/>
        </a:p>
      </dgm:t>
    </dgm:pt>
    <dgm:pt modelId="{AE8C5906-FCD8-4E21-81F9-360DB93B1E96}" type="pres">
      <dgm:prSet presAssocID="{213BCBF8-F417-496F-9B59-1754EB1BA1D3}" presName="descendantText" presStyleLbl="alignAccFollowNode1" presStyleIdx="1" presStyleCnt="3" custScaleX="117725" custScaleY="123841">
        <dgm:presLayoutVars>
          <dgm:bulletEnabled val="1"/>
        </dgm:presLayoutVars>
      </dgm:prSet>
      <dgm:spPr/>
      <dgm:t>
        <a:bodyPr/>
        <a:lstStyle/>
        <a:p>
          <a:endParaRPr lang="el-GR"/>
        </a:p>
      </dgm:t>
    </dgm:pt>
    <dgm:pt modelId="{3B0EE739-BD5A-4FD3-92EA-87385EB57977}" type="pres">
      <dgm:prSet presAssocID="{0694ED0C-A547-4073-82E1-99C9CC528481}" presName="sp" presStyleCnt="0"/>
      <dgm:spPr/>
    </dgm:pt>
    <dgm:pt modelId="{129103E0-A753-4CED-ADFF-833561043C9B}" type="pres">
      <dgm:prSet presAssocID="{09BE6DBD-292A-46A8-93A5-F7A926881E24}" presName="linNode" presStyleCnt="0"/>
      <dgm:spPr/>
    </dgm:pt>
    <dgm:pt modelId="{954E7AD3-24AC-408E-9F5A-77417B3CEB80}" type="pres">
      <dgm:prSet presAssocID="{09BE6DBD-292A-46A8-93A5-F7A926881E24}" presName="parentText" presStyleLbl="node1" presStyleIdx="2" presStyleCnt="3" custScaleX="54827" custLinFactNeighborX="-10143">
        <dgm:presLayoutVars>
          <dgm:chMax val="1"/>
          <dgm:bulletEnabled val="1"/>
        </dgm:presLayoutVars>
      </dgm:prSet>
      <dgm:spPr/>
      <dgm:t>
        <a:bodyPr/>
        <a:lstStyle/>
        <a:p>
          <a:endParaRPr lang="el-GR"/>
        </a:p>
      </dgm:t>
    </dgm:pt>
    <dgm:pt modelId="{BDE82CB1-051A-4A64-BC27-9A864EF0723C}" type="pres">
      <dgm:prSet presAssocID="{09BE6DBD-292A-46A8-93A5-F7A926881E24}" presName="descendantText" presStyleLbl="alignAccFollowNode1" presStyleIdx="2" presStyleCnt="3" custScaleX="117725" custScaleY="104544">
        <dgm:presLayoutVars>
          <dgm:bulletEnabled val="1"/>
        </dgm:presLayoutVars>
      </dgm:prSet>
      <dgm:spPr/>
      <dgm:t>
        <a:bodyPr/>
        <a:lstStyle/>
        <a:p>
          <a:endParaRPr lang="el-GR"/>
        </a:p>
      </dgm:t>
    </dgm:pt>
  </dgm:ptLst>
  <dgm:cxnLst>
    <dgm:cxn modelId="{F8782764-C574-41A4-818F-4F523C3E3B40}" srcId="{96EC0E66-BC10-4053-AF2A-7B986C70FB5E}" destId="{09BE6DBD-292A-46A8-93A5-F7A926881E24}" srcOrd="2" destOrd="0" parTransId="{6E5D2E10-4C8F-4190-B634-B1A698FA9829}" sibTransId="{2A6C7689-5107-4775-80DB-970B5BC3D61B}"/>
    <dgm:cxn modelId="{51CDEA1C-2D51-4C84-A531-63DCBDF16187}" type="presOf" srcId="{213BCBF8-F417-496F-9B59-1754EB1BA1D3}" destId="{950D66B5-C595-4977-8E90-EA2613E7A0F6}" srcOrd="0" destOrd="0" presId="urn:microsoft.com/office/officeart/2005/8/layout/vList5"/>
    <dgm:cxn modelId="{341D193C-4504-4D0F-A260-6468FE1788E9}" type="presOf" srcId="{8087B8B7-E040-4E30-89BA-C47AC20F57A9}" destId="{AE8C5906-FCD8-4E21-81F9-360DB93B1E96}" srcOrd="0" destOrd="2" presId="urn:microsoft.com/office/officeart/2005/8/layout/vList5"/>
    <dgm:cxn modelId="{DDD65688-8647-4423-8DDB-00C91AFB5AD9}" type="presOf" srcId="{09BE6DBD-292A-46A8-93A5-F7A926881E24}" destId="{954E7AD3-24AC-408E-9F5A-77417B3CEB80}" srcOrd="0" destOrd="0" presId="urn:microsoft.com/office/officeart/2005/8/layout/vList5"/>
    <dgm:cxn modelId="{54EF03FC-D770-4474-9563-4AE1D7BC5341}" srcId="{09BE6DBD-292A-46A8-93A5-F7A926881E24}" destId="{654486EB-0477-4747-B1EB-F08100A1C5B5}" srcOrd="2" destOrd="0" parTransId="{F222A63C-4902-4DE0-9987-3848E2EA4FD8}" sibTransId="{08E65A63-646E-40DD-8F2E-EA8F7F2C72FA}"/>
    <dgm:cxn modelId="{5E834622-BAE1-4EC8-B562-0C0A5E04ACDD}" srcId="{09BE6DBD-292A-46A8-93A5-F7A926881E24}" destId="{FCF1F91D-8898-46C5-8CE0-751CF76BADC9}" srcOrd="0" destOrd="0" parTransId="{E4B7A1BB-5B31-4F51-933F-3DCD009E6F5C}" sibTransId="{980E558D-A2A1-45DE-A08A-CEC879404A3A}"/>
    <dgm:cxn modelId="{77D2FC5D-8449-470A-9C2F-30857BB84C6B}" type="presOf" srcId="{FB2531EA-D1DB-4719-8E94-DDD4FD332C6A}" destId="{48C7CFA8-12FD-45E0-BCBB-0A370288CDBD}" srcOrd="0" destOrd="1" presId="urn:microsoft.com/office/officeart/2005/8/layout/vList5"/>
    <dgm:cxn modelId="{8ACAB334-D372-4D89-8499-4F3776B3F153}" srcId="{09BE6DBD-292A-46A8-93A5-F7A926881E24}" destId="{8856F46D-F79D-43A8-A5AA-6335A47006E4}" srcOrd="1" destOrd="0" parTransId="{A338CA8C-8763-4EB5-9C5E-30EC7851962E}" sibTransId="{D5747628-B124-430F-A26F-23F4352A132A}"/>
    <dgm:cxn modelId="{F074EF18-C498-4138-8C52-33E4C301F482}" type="presOf" srcId="{0FE9D585-A29E-46F9-9D49-6DF4663C4D33}" destId="{AE8C5906-FCD8-4E21-81F9-360DB93B1E96}" srcOrd="0" destOrd="1" presId="urn:microsoft.com/office/officeart/2005/8/layout/vList5"/>
    <dgm:cxn modelId="{76950EED-449B-4015-A9A0-3260193ED4E8}" srcId="{10CDCA42-D01A-45FC-82BF-6C618E96E403}" destId="{1F3EFDD4-0C5E-4577-95A6-FA18B337CCEC}" srcOrd="0" destOrd="0" parTransId="{FCCC33E9-E498-4FD1-BDA3-01EF6235E42A}" sibTransId="{DC801ADB-2D31-4127-9504-4A8D004E5209}"/>
    <dgm:cxn modelId="{6B22C265-4763-4D43-B1A3-73ACD7E9FE6E}" srcId="{10CDCA42-D01A-45FC-82BF-6C618E96E403}" destId="{161B1AF7-D758-42E2-BDF9-A47DB86135BF}" srcOrd="4" destOrd="0" parTransId="{ABF6C819-68D6-4F4D-A07C-48A3DFE05158}" sibTransId="{AF2B0A22-43BF-46EE-BB98-8A970BA44005}"/>
    <dgm:cxn modelId="{7470B4E0-1578-4443-B743-3099C7EEEBDE}" type="presOf" srcId="{760A7351-AA10-4685-B981-49038145F226}" destId="{AE8C5906-FCD8-4E21-81F9-360DB93B1E96}" srcOrd="0" destOrd="0" presId="urn:microsoft.com/office/officeart/2005/8/layout/vList5"/>
    <dgm:cxn modelId="{1117CCB0-AFB2-4D02-88B1-8D68FF872204}" type="presOf" srcId="{654486EB-0477-4747-B1EB-F08100A1C5B5}" destId="{BDE82CB1-051A-4A64-BC27-9A864EF0723C}" srcOrd="0" destOrd="2" presId="urn:microsoft.com/office/officeart/2005/8/layout/vList5"/>
    <dgm:cxn modelId="{85E98023-5E73-4371-A522-0F69B947633D}" type="presOf" srcId="{140BD139-56A8-4417-B65B-9576E68A5FCD}" destId="{48C7CFA8-12FD-45E0-BCBB-0A370288CDBD}" srcOrd="0" destOrd="3" presId="urn:microsoft.com/office/officeart/2005/8/layout/vList5"/>
    <dgm:cxn modelId="{E74081E4-7D41-458B-9645-1E4C921045B9}" srcId="{213BCBF8-F417-496F-9B59-1754EB1BA1D3}" destId="{8087B8B7-E040-4E30-89BA-C47AC20F57A9}" srcOrd="2" destOrd="0" parTransId="{201F2153-59ED-498D-8536-F7D990F79383}" sibTransId="{DCBB5054-F917-4D73-9FE0-CCB1886F56DD}"/>
    <dgm:cxn modelId="{320C78CF-D793-41C0-BB70-5FBD5A3920B2}" type="presOf" srcId="{96EC0E66-BC10-4053-AF2A-7B986C70FB5E}" destId="{19B46908-6249-4D62-8063-38591945D457}" srcOrd="0" destOrd="0" presId="urn:microsoft.com/office/officeart/2005/8/layout/vList5"/>
    <dgm:cxn modelId="{B82D6E4F-EB63-4730-92B5-147CE4BF1B93}" srcId="{09BE6DBD-292A-46A8-93A5-F7A926881E24}" destId="{96D32661-2D69-469F-B798-9BCB7F40DB77}" srcOrd="3" destOrd="0" parTransId="{B2BD0639-D0F5-4109-9557-A34BFE63BE00}" sibTransId="{26CCC864-3024-4C0B-9D4F-B2C2228FDB81}"/>
    <dgm:cxn modelId="{EB0CABAC-9671-426B-94F2-30287CBCB5C1}" srcId="{213BCBF8-F417-496F-9B59-1754EB1BA1D3}" destId="{0FE9D585-A29E-46F9-9D49-6DF4663C4D33}" srcOrd="1" destOrd="0" parTransId="{36ACFDF0-D4A7-45CE-8C96-F81E44A19614}" sibTransId="{38920379-02AC-4375-9E0A-0AB158053726}"/>
    <dgm:cxn modelId="{091AE916-EDE2-4112-A97E-741270A139C3}" srcId="{10CDCA42-D01A-45FC-82BF-6C618E96E403}" destId="{FB2531EA-D1DB-4719-8E94-DDD4FD332C6A}" srcOrd="1" destOrd="0" parTransId="{B19CC43A-8996-4C89-896A-2B070F1372DA}" sibTransId="{B0949342-03DF-4E73-891C-4CE26EA1D8BA}"/>
    <dgm:cxn modelId="{33290DAA-046C-486E-B318-2801F45F970D}" srcId="{10CDCA42-D01A-45FC-82BF-6C618E96E403}" destId="{140BD139-56A8-4417-B65B-9576E68A5FCD}" srcOrd="3" destOrd="0" parTransId="{508D55BB-C44C-47E7-AAC8-A14F85336560}" sibTransId="{153EFCBA-0D40-43EA-88F5-5485786F7F95}"/>
    <dgm:cxn modelId="{C5924225-0490-46B5-8115-144F0EE31B91}" type="presOf" srcId="{1F3EFDD4-0C5E-4577-95A6-FA18B337CCEC}" destId="{48C7CFA8-12FD-45E0-BCBB-0A370288CDBD}" srcOrd="0" destOrd="0" presId="urn:microsoft.com/office/officeart/2005/8/layout/vList5"/>
    <dgm:cxn modelId="{A02B2581-6408-4DA8-8A4E-46D358E6CD65}" srcId="{96EC0E66-BC10-4053-AF2A-7B986C70FB5E}" destId="{10CDCA42-D01A-45FC-82BF-6C618E96E403}" srcOrd="0" destOrd="0" parTransId="{190B1470-2D85-4620-9634-8D5FC01431BF}" sibTransId="{6E552587-E963-44CB-8B20-A8257491EA73}"/>
    <dgm:cxn modelId="{455B67B5-ED86-4019-B2AB-66829F9091AF}" srcId="{213BCBF8-F417-496F-9B59-1754EB1BA1D3}" destId="{760A7351-AA10-4685-B981-49038145F226}" srcOrd="0" destOrd="0" parTransId="{A6669A83-DD59-436E-B746-4097B949507C}" sibTransId="{3CF2DCFE-6533-4894-8110-E757BB360780}"/>
    <dgm:cxn modelId="{F55E148D-648B-49B4-8953-BCA4D38FFE1E}" type="presOf" srcId="{FCF1F91D-8898-46C5-8CE0-751CF76BADC9}" destId="{BDE82CB1-051A-4A64-BC27-9A864EF0723C}" srcOrd="0" destOrd="0" presId="urn:microsoft.com/office/officeart/2005/8/layout/vList5"/>
    <dgm:cxn modelId="{ABE777DF-5EA7-44C2-92B0-5A48DFC14E1B}" srcId="{10CDCA42-D01A-45FC-82BF-6C618E96E403}" destId="{F6523ACA-2A8B-4C63-ABC0-C11B5FB6C78E}" srcOrd="2" destOrd="0" parTransId="{AF5526C4-4903-415A-AAC8-F5F38F3C89AF}" sibTransId="{616AC5A1-55DF-4C50-9FF2-FB7252D3B531}"/>
    <dgm:cxn modelId="{2693A1EE-0388-4943-BE1C-606E0CE3ADA7}" type="presOf" srcId="{2D1CF360-5543-42D7-823A-CD78728D725D}" destId="{AE8C5906-FCD8-4E21-81F9-360DB93B1E96}" srcOrd="0" destOrd="4" presId="urn:microsoft.com/office/officeart/2005/8/layout/vList5"/>
    <dgm:cxn modelId="{A3ED4C21-BCC1-42D6-BACC-AB2E5B3C534B}" srcId="{96EC0E66-BC10-4053-AF2A-7B986C70FB5E}" destId="{213BCBF8-F417-496F-9B59-1754EB1BA1D3}" srcOrd="1" destOrd="0" parTransId="{AD14CB5A-8CB6-410C-8E19-E2A17026D928}" sibTransId="{0694ED0C-A547-4073-82E1-99C9CC528481}"/>
    <dgm:cxn modelId="{52D8FBE8-1427-4E6B-A006-4A7C569BD4D5}" type="presOf" srcId="{10CDCA42-D01A-45FC-82BF-6C618E96E403}" destId="{092CF158-807D-4DC2-970A-44E3AFA89A91}" srcOrd="0" destOrd="0" presId="urn:microsoft.com/office/officeart/2005/8/layout/vList5"/>
    <dgm:cxn modelId="{F0EE683D-C7BA-401D-B3D5-ABE5208308A6}" type="presOf" srcId="{8856F46D-F79D-43A8-A5AA-6335A47006E4}" destId="{BDE82CB1-051A-4A64-BC27-9A864EF0723C}" srcOrd="0" destOrd="1" presId="urn:microsoft.com/office/officeart/2005/8/layout/vList5"/>
    <dgm:cxn modelId="{A9DA3C5F-EB4D-4863-988C-1B68293E50A4}" srcId="{213BCBF8-F417-496F-9B59-1754EB1BA1D3}" destId="{2D1CF360-5543-42D7-823A-CD78728D725D}" srcOrd="4" destOrd="0" parTransId="{11FD4DE4-B1E2-4183-BD4A-BA8E8D051381}" sibTransId="{0FE4BCD7-43FF-486A-B35A-DE1A770883B0}"/>
    <dgm:cxn modelId="{85CC2117-DA51-44DA-9640-A7D7972B4330}" type="presOf" srcId="{F6523ACA-2A8B-4C63-ABC0-C11B5FB6C78E}" destId="{48C7CFA8-12FD-45E0-BCBB-0A370288CDBD}" srcOrd="0" destOrd="2" presId="urn:microsoft.com/office/officeart/2005/8/layout/vList5"/>
    <dgm:cxn modelId="{91E5D683-85BA-4574-9C78-291C9EC24504}" type="presOf" srcId="{96D32661-2D69-469F-B798-9BCB7F40DB77}" destId="{BDE82CB1-051A-4A64-BC27-9A864EF0723C}" srcOrd="0" destOrd="3" presId="urn:microsoft.com/office/officeart/2005/8/layout/vList5"/>
    <dgm:cxn modelId="{4F9DF707-685D-4A6A-881C-DB66B42679D6}" type="presOf" srcId="{F159D374-7044-4ABB-A4D9-F8E49F72A732}" destId="{AE8C5906-FCD8-4E21-81F9-360DB93B1E96}" srcOrd="0" destOrd="3" presId="urn:microsoft.com/office/officeart/2005/8/layout/vList5"/>
    <dgm:cxn modelId="{4FE88E32-D8BB-4227-AA81-EDE566B7B7FC}" type="presOf" srcId="{161B1AF7-D758-42E2-BDF9-A47DB86135BF}" destId="{48C7CFA8-12FD-45E0-BCBB-0A370288CDBD}" srcOrd="0" destOrd="4" presId="urn:microsoft.com/office/officeart/2005/8/layout/vList5"/>
    <dgm:cxn modelId="{600A2E5E-DCC5-49A3-AD88-737AE42DDD9F}" srcId="{213BCBF8-F417-496F-9B59-1754EB1BA1D3}" destId="{F159D374-7044-4ABB-A4D9-F8E49F72A732}" srcOrd="3" destOrd="0" parTransId="{A97E1488-D043-42C5-B668-243A34E86B21}" sibTransId="{B0FCCED5-284D-46E9-B285-CF049B82B1D3}"/>
    <dgm:cxn modelId="{79F63BA6-EC6D-447C-B607-60F1E9EAAFD3}" type="presParOf" srcId="{19B46908-6249-4D62-8063-38591945D457}" destId="{7F0B3624-4FE8-42D7-9484-8BD135B364B7}" srcOrd="0" destOrd="0" presId="urn:microsoft.com/office/officeart/2005/8/layout/vList5"/>
    <dgm:cxn modelId="{117D43EF-4A71-4810-8DF4-2CE9A9E65D61}" type="presParOf" srcId="{7F0B3624-4FE8-42D7-9484-8BD135B364B7}" destId="{092CF158-807D-4DC2-970A-44E3AFA89A91}" srcOrd="0" destOrd="0" presId="urn:microsoft.com/office/officeart/2005/8/layout/vList5"/>
    <dgm:cxn modelId="{B61F5E5E-CD3B-4645-8260-0C56EED25B27}" type="presParOf" srcId="{7F0B3624-4FE8-42D7-9484-8BD135B364B7}" destId="{48C7CFA8-12FD-45E0-BCBB-0A370288CDBD}" srcOrd="1" destOrd="0" presId="urn:microsoft.com/office/officeart/2005/8/layout/vList5"/>
    <dgm:cxn modelId="{6E2466D5-382A-4FCE-9528-EA272D3BA262}" type="presParOf" srcId="{19B46908-6249-4D62-8063-38591945D457}" destId="{5AEA83A5-B083-440D-A6CA-A4F0F04922E4}" srcOrd="1" destOrd="0" presId="urn:microsoft.com/office/officeart/2005/8/layout/vList5"/>
    <dgm:cxn modelId="{B4BB3A51-9034-4B90-981B-68FBD73EA4B6}" type="presParOf" srcId="{19B46908-6249-4D62-8063-38591945D457}" destId="{AD66FA9A-5AD2-4AB9-B836-2E2E04CCFAF4}" srcOrd="2" destOrd="0" presId="urn:microsoft.com/office/officeart/2005/8/layout/vList5"/>
    <dgm:cxn modelId="{352B8D02-62CB-4FC0-B61C-F5262039447B}" type="presParOf" srcId="{AD66FA9A-5AD2-4AB9-B836-2E2E04CCFAF4}" destId="{950D66B5-C595-4977-8E90-EA2613E7A0F6}" srcOrd="0" destOrd="0" presId="urn:microsoft.com/office/officeart/2005/8/layout/vList5"/>
    <dgm:cxn modelId="{B6E1FDE0-F0BD-472A-B250-645E5245B57D}" type="presParOf" srcId="{AD66FA9A-5AD2-4AB9-B836-2E2E04CCFAF4}" destId="{AE8C5906-FCD8-4E21-81F9-360DB93B1E96}" srcOrd="1" destOrd="0" presId="urn:microsoft.com/office/officeart/2005/8/layout/vList5"/>
    <dgm:cxn modelId="{993CA70C-39DB-466B-B1DD-351DBE774EB2}" type="presParOf" srcId="{19B46908-6249-4D62-8063-38591945D457}" destId="{3B0EE739-BD5A-4FD3-92EA-87385EB57977}" srcOrd="3" destOrd="0" presId="urn:microsoft.com/office/officeart/2005/8/layout/vList5"/>
    <dgm:cxn modelId="{EC3208D2-F6CE-4326-91C3-B9459D3E7733}" type="presParOf" srcId="{19B46908-6249-4D62-8063-38591945D457}" destId="{129103E0-A753-4CED-ADFF-833561043C9B}" srcOrd="4" destOrd="0" presId="urn:microsoft.com/office/officeart/2005/8/layout/vList5"/>
    <dgm:cxn modelId="{4B1F1CE1-6A9D-415E-A93D-DCFE74689C7D}" type="presParOf" srcId="{129103E0-A753-4CED-ADFF-833561043C9B}" destId="{954E7AD3-24AC-408E-9F5A-77417B3CEB80}" srcOrd="0" destOrd="0" presId="urn:microsoft.com/office/officeart/2005/8/layout/vList5"/>
    <dgm:cxn modelId="{55780E5F-6FD0-4626-A8E7-CDEB6BB5A8CE}" type="presParOf" srcId="{129103E0-A753-4CED-ADFF-833561043C9B}" destId="{BDE82CB1-051A-4A64-BC27-9A864EF0723C}"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6EC0E66-BC10-4053-AF2A-7B986C70FB5E}" type="doc">
      <dgm:prSet loTypeId="urn:microsoft.com/office/officeart/2005/8/layout/vList5" loCatId="list" qsTypeId="urn:microsoft.com/office/officeart/2005/8/quickstyle/simple5" qsCatId="simple" csTypeId="urn:microsoft.com/office/officeart/2005/8/colors/accent1_2" csCatId="accent1" phldr="1"/>
      <dgm:spPr/>
      <dgm:t>
        <a:bodyPr/>
        <a:lstStyle/>
        <a:p>
          <a:endParaRPr lang="el-GR"/>
        </a:p>
      </dgm:t>
    </dgm:pt>
    <dgm:pt modelId="{10CDCA42-D01A-45FC-82BF-6C618E96E403}">
      <dgm:prSet phldrT="[Text]"/>
      <dgm:spPr>
        <a:solidFill>
          <a:schemeClr val="accent2"/>
        </a:solidFill>
      </dgm:spPr>
      <dgm:t>
        <a:bodyPr/>
        <a:lstStyle/>
        <a:p>
          <a:r>
            <a:rPr lang="el-GR" b="1" dirty="0" smtClean="0"/>
            <a:t>ΑΝΤΙΓΡΑΦΑ ΑΣΦΑΛΕΙΑΣ</a:t>
          </a:r>
          <a:endParaRPr lang="el-GR" b="1" dirty="0"/>
        </a:p>
      </dgm:t>
    </dgm:pt>
    <dgm:pt modelId="{190B1470-2D85-4620-9634-8D5FC01431BF}" type="parTrans" cxnId="{A02B2581-6408-4DA8-8A4E-46D358E6CD65}">
      <dgm:prSet/>
      <dgm:spPr/>
      <dgm:t>
        <a:bodyPr/>
        <a:lstStyle/>
        <a:p>
          <a:endParaRPr lang="el-GR"/>
        </a:p>
      </dgm:t>
    </dgm:pt>
    <dgm:pt modelId="{6E552587-E963-44CB-8B20-A8257491EA73}" type="sibTrans" cxnId="{A02B2581-6408-4DA8-8A4E-46D358E6CD65}">
      <dgm:prSet/>
      <dgm:spPr/>
      <dgm:t>
        <a:bodyPr/>
        <a:lstStyle/>
        <a:p>
          <a:endParaRPr lang="el-GR"/>
        </a:p>
      </dgm:t>
    </dgm:pt>
    <dgm:pt modelId="{1F3EFDD4-0C5E-4577-95A6-FA18B337CCEC}">
      <dgm:prSet phldrT="[Text]" custT="1"/>
      <dgm:spPr/>
      <dgm:t>
        <a:bodyPr/>
        <a:lstStyle/>
        <a:p>
          <a:r>
            <a:rPr lang="el-GR" sz="2400" smtClean="0"/>
            <a:t>Αντικείμενα που χρειάζονται </a:t>
          </a:r>
          <a:r>
            <a:rPr lang="en-US" sz="2400" smtClean="0"/>
            <a:t>back</a:t>
          </a:r>
          <a:r>
            <a:rPr lang="el-GR" sz="2400" smtClean="0"/>
            <a:t>-</a:t>
          </a:r>
          <a:r>
            <a:rPr lang="en-US" sz="2400" smtClean="0"/>
            <a:t>up</a:t>
          </a:r>
          <a:endParaRPr lang="el-GR" sz="2400" dirty="0"/>
        </a:p>
      </dgm:t>
    </dgm:pt>
    <dgm:pt modelId="{FCCC33E9-E498-4FD1-BDA3-01EF6235E42A}" type="parTrans" cxnId="{76950EED-449B-4015-A9A0-3260193ED4E8}">
      <dgm:prSet/>
      <dgm:spPr/>
      <dgm:t>
        <a:bodyPr/>
        <a:lstStyle/>
        <a:p>
          <a:endParaRPr lang="el-GR"/>
        </a:p>
      </dgm:t>
    </dgm:pt>
    <dgm:pt modelId="{DC801ADB-2D31-4127-9504-4A8D004E5209}" type="sibTrans" cxnId="{76950EED-449B-4015-A9A0-3260193ED4E8}">
      <dgm:prSet/>
      <dgm:spPr/>
      <dgm:t>
        <a:bodyPr/>
        <a:lstStyle/>
        <a:p>
          <a:endParaRPr lang="el-GR"/>
        </a:p>
      </dgm:t>
    </dgm:pt>
    <dgm:pt modelId="{213BCBF8-F417-496F-9B59-1754EB1BA1D3}">
      <dgm:prSet phldrT="[Text]"/>
      <dgm:spPr/>
      <dgm:t>
        <a:bodyPr/>
        <a:lstStyle/>
        <a:p>
          <a:r>
            <a:rPr lang="el-GR" b="1" dirty="0" smtClean="0"/>
            <a:t>ΑΣΦΑΛΕΙΑ</a:t>
          </a:r>
          <a:endParaRPr lang="el-GR" b="1" dirty="0"/>
        </a:p>
      </dgm:t>
    </dgm:pt>
    <dgm:pt modelId="{AD14CB5A-8CB6-410C-8E19-E2A17026D928}" type="parTrans" cxnId="{A3ED4C21-BCC1-42D6-BACC-AB2E5B3C534B}">
      <dgm:prSet/>
      <dgm:spPr/>
      <dgm:t>
        <a:bodyPr/>
        <a:lstStyle/>
        <a:p>
          <a:endParaRPr lang="el-GR"/>
        </a:p>
      </dgm:t>
    </dgm:pt>
    <dgm:pt modelId="{0694ED0C-A547-4073-82E1-99C9CC528481}" type="sibTrans" cxnId="{A3ED4C21-BCC1-42D6-BACC-AB2E5B3C534B}">
      <dgm:prSet/>
      <dgm:spPr/>
      <dgm:t>
        <a:bodyPr/>
        <a:lstStyle/>
        <a:p>
          <a:endParaRPr lang="el-GR"/>
        </a:p>
      </dgm:t>
    </dgm:pt>
    <dgm:pt modelId="{760A7351-AA10-4685-B981-49038145F226}">
      <dgm:prSet phldrT="[Text]" custT="1"/>
      <dgm:spPr/>
      <dgm:t>
        <a:bodyPr/>
        <a:lstStyle/>
        <a:p>
          <a:r>
            <a:rPr lang="el-GR" sz="2400" smtClean="0"/>
            <a:t>Καθορισμός μη εξουσιοδοτημένης πρόσβασης</a:t>
          </a:r>
          <a:endParaRPr lang="el-GR" sz="2400" dirty="0"/>
        </a:p>
      </dgm:t>
    </dgm:pt>
    <dgm:pt modelId="{A6669A83-DD59-436E-B746-4097B949507C}" type="parTrans" cxnId="{455B67B5-ED86-4019-B2AB-66829F9091AF}">
      <dgm:prSet/>
      <dgm:spPr/>
      <dgm:t>
        <a:bodyPr/>
        <a:lstStyle/>
        <a:p>
          <a:endParaRPr lang="el-GR"/>
        </a:p>
      </dgm:t>
    </dgm:pt>
    <dgm:pt modelId="{3CF2DCFE-6533-4894-8110-E757BB360780}" type="sibTrans" cxnId="{455B67B5-ED86-4019-B2AB-66829F9091AF}">
      <dgm:prSet/>
      <dgm:spPr/>
      <dgm:t>
        <a:bodyPr/>
        <a:lstStyle/>
        <a:p>
          <a:endParaRPr lang="el-GR"/>
        </a:p>
      </dgm:t>
    </dgm:pt>
    <dgm:pt modelId="{09BE6DBD-292A-46A8-93A5-F7A926881E24}">
      <dgm:prSet phldrT="[Text]"/>
      <dgm:spPr>
        <a:solidFill>
          <a:srgbClr val="00B0F0"/>
        </a:solidFill>
      </dgm:spPr>
      <dgm:t>
        <a:bodyPr/>
        <a:lstStyle/>
        <a:p>
          <a:r>
            <a:rPr lang="el-GR" b="1" dirty="0" smtClean="0"/>
            <a:t>ΣΥΝΤΗΡΗΣΗ</a:t>
          </a:r>
          <a:endParaRPr lang="el-GR" b="1" dirty="0"/>
        </a:p>
      </dgm:t>
    </dgm:pt>
    <dgm:pt modelId="{6E5D2E10-4C8F-4190-B634-B1A698FA9829}" type="parTrans" cxnId="{F8782764-C574-41A4-818F-4F523C3E3B40}">
      <dgm:prSet/>
      <dgm:spPr/>
      <dgm:t>
        <a:bodyPr/>
        <a:lstStyle/>
        <a:p>
          <a:endParaRPr lang="el-GR"/>
        </a:p>
      </dgm:t>
    </dgm:pt>
    <dgm:pt modelId="{2A6C7689-5107-4775-80DB-970B5BC3D61B}" type="sibTrans" cxnId="{F8782764-C574-41A4-818F-4F523C3E3B40}">
      <dgm:prSet/>
      <dgm:spPr/>
      <dgm:t>
        <a:bodyPr/>
        <a:lstStyle/>
        <a:p>
          <a:endParaRPr lang="el-GR"/>
        </a:p>
      </dgm:t>
    </dgm:pt>
    <dgm:pt modelId="{FCF1F91D-8898-46C5-8CE0-751CF76BADC9}">
      <dgm:prSet phldrT="[Text]" custT="1"/>
      <dgm:spPr/>
      <dgm:t>
        <a:bodyPr/>
        <a:lstStyle/>
        <a:p>
          <a:r>
            <a:rPr lang="el-GR" sz="2400" smtClean="0"/>
            <a:t>Ποτέ πρέπει να γίνεται η συντήρηση</a:t>
          </a:r>
          <a:endParaRPr lang="el-GR" sz="2400" dirty="0"/>
        </a:p>
      </dgm:t>
    </dgm:pt>
    <dgm:pt modelId="{E4B7A1BB-5B31-4F51-933F-3DCD009E6F5C}" type="parTrans" cxnId="{5E834622-BAE1-4EC8-B562-0C0A5E04ACDD}">
      <dgm:prSet/>
      <dgm:spPr/>
      <dgm:t>
        <a:bodyPr/>
        <a:lstStyle/>
        <a:p>
          <a:endParaRPr lang="el-GR"/>
        </a:p>
      </dgm:t>
    </dgm:pt>
    <dgm:pt modelId="{980E558D-A2A1-45DE-A08A-CEC879404A3A}" type="sibTrans" cxnId="{5E834622-BAE1-4EC8-B562-0C0A5E04ACDD}">
      <dgm:prSet/>
      <dgm:spPr/>
      <dgm:t>
        <a:bodyPr/>
        <a:lstStyle/>
        <a:p>
          <a:endParaRPr lang="el-GR"/>
        </a:p>
      </dgm:t>
    </dgm:pt>
    <dgm:pt modelId="{1BD61C90-9E1F-408B-9F30-FBA351B982A5}">
      <dgm:prSet custT="1"/>
      <dgm:spPr/>
      <dgm:t>
        <a:bodyPr/>
        <a:lstStyle/>
        <a:p>
          <a:r>
            <a:rPr lang="en-US" sz="2400" dirty="0" err="1" smtClean="0"/>
            <a:t>Δι</a:t>
          </a:r>
          <a:r>
            <a:rPr lang="en-US" sz="2400" dirty="0" smtClean="0"/>
            <a:t>αδικασίες </a:t>
          </a:r>
          <a:endParaRPr lang="el-GR" sz="2400" dirty="0"/>
        </a:p>
      </dgm:t>
    </dgm:pt>
    <dgm:pt modelId="{16D25E6F-B4AF-4056-8547-C82C7B162A2C}" type="parTrans" cxnId="{A8CE689C-C4E7-4B43-95DA-D036339C34D2}">
      <dgm:prSet/>
      <dgm:spPr/>
      <dgm:t>
        <a:bodyPr/>
        <a:lstStyle/>
        <a:p>
          <a:endParaRPr lang="el-GR"/>
        </a:p>
      </dgm:t>
    </dgm:pt>
    <dgm:pt modelId="{5D4A3C48-1E16-4EAC-9C31-E9CD869321BE}" type="sibTrans" cxnId="{A8CE689C-C4E7-4B43-95DA-D036339C34D2}">
      <dgm:prSet/>
      <dgm:spPr/>
      <dgm:t>
        <a:bodyPr/>
        <a:lstStyle/>
        <a:p>
          <a:endParaRPr lang="el-GR"/>
        </a:p>
      </dgm:t>
    </dgm:pt>
    <dgm:pt modelId="{11C21A29-A5DF-4315-BB50-5E52A553BD90}">
      <dgm:prSet custT="1"/>
      <dgm:spPr/>
      <dgm:t>
        <a:bodyPr/>
        <a:lstStyle/>
        <a:p>
          <a:r>
            <a:rPr lang="en-US" sz="2400" dirty="0" err="1" smtClean="0"/>
            <a:t>Έλεγχος</a:t>
          </a:r>
          <a:r>
            <a:rPr lang="en-US" sz="2400" dirty="0" smtClean="0"/>
            <a:t> </a:t>
          </a:r>
          <a:r>
            <a:rPr lang="en-US" sz="2400" dirty="0" err="1" smtClean="0"/>
            <a:t>της</a:t>
          </a:r>
          <a:r>
            <a:rPr lang="en-US" sz="2400" dirty="0" smtClean="0"/>
            <a:t> π</a:t>
          </a:r>
          <a:r>
            <a:rPr lang="en-US" sz="2400" dirty="0" err="1" smtClean="0"/>
            <a:t>ρόσ</a:t>
          </a:r>
          <a:r>
            <a:rPr lang="en-US" sz="2400" dirty="0" smtClean="0"/>
            <a:t>βασης </a:t>
          </a:r>
          <a:endParaRPr lang="el-GR" sz="2400" dirty="0"/>
        </a:p>
      </dgm:t>
    </dgm:pt>
    <dgm:pt modelId="{C996CDDA-76CF-4B47-A9D1-B1A1A3488DD5}" type="parTrans" cxnId="{444667E7-CB79-4989-A12E-2116F9584678}">
      <dgm:prSet/>
      <dgm:spPr/>
      <dgm:t>
        <a:bodyPr/>
        <a:lstStyle/>
        <a:p>
          <a:endParaRPr lang="el-GR"/>
        </a:p>
      </dgm:t>
    </dgm:pt>
    <dgm:pt modelId="{154F0C1E-2163-4A04-A829-D5BCC3B4B2D9}" type="sibTrans" cxnId="{444667E7-CB79-4989-A12E-2116F9584678}">
      <dgm:prSet/>
      <dgm:spPr/>
      <dgm:t>
        <a:bodyPr/>
        <a:lstStyle/>
        <a:p>
          <a:endParaRPr lang="el-GR"/>
        </a:p>
      </dgm:t>
    </dgm:pt>
    <dgm:pt modelId="{63D7E6AD-F36D-48E6-BBF0-350BA43D5BD0}">
      <dgm:prSet custT="1"/>
      <dgm:spPr/>
      <dgm:t>
        <a:bodyPr/>
        <a:lstStyle/>
        <a:p>
          <a:r>
            <a:rPr lang="en-US" sz="2400" dirty="0" err="1" smtClean="0"/>
            <a:t>Μηχ</a:t>
          </a:r>
          <a:r>
            <a:rPr lang="en-US" sz="2400" dirty="0" smtClean="0"/>
            <a:t>ανισμοί που πρέπει να συντηρούνται</a:t>
          </a:r>
          <a:endParaRPr lang="el-GR" sz="2400" dirty="0"/>
        </a:p>
      </dgm:t>
    </dgm:pt>
    <dgm:pt modelId="{BA8BC39D-C748-4409-8F7A-58816F11997B}" type="parTrans" cxnId="{BBEFC134-61AF-463A-9571-928FB22F8605}">
      <dgm:prSet/>
      <dgm:spPr/>
      <dgm:t>
        <a:bodyPr/>
        <a:lstStyle/>
        <a:p>
          <a:endParaRPr lang="el-GR"/>
        </a:p>
      </dgm:t>
    </dgm:pt>
    <dgm:pt modelId="{E4E9ABD0-82D6-482E-87B8-1917B77C0D83}" type="sibTrans" cxnId="{BBEFC134-61AF-463A-9571-928FB22F8605}">
      <dgm:prSet/>
      <dgm:spPr/>
      <dgm:t>
        <a:bodyPr/>
        <a:lstStyle/>
        <a:p>
          <a:endParaRPr lang="el-GR"/>
        </a:p>
      </dgm:t>
    </dgm:pt>
    <dgm:pt modelId="{19B46908-6249-4D62-8063-38591945D457}" type="pres">
      <dgm:prSet presAssocID="{96EC0E66-BC10-4053-AF2A-7B986C70FB5E}" presName="Name0" presStyleCnt="0">
        <dgm:presLayoutVars>
          <dgm:dir/>
          <dgm:animLvl val="lvl"/>
          <dgm:resizeHandles val="exact"/>
        </dgm:presLayoutVars>
      </dgm:prSet>
      <dgm:spPr/>
      <dgm:t>
        <a:bodyPr/>
        <a:lstStyle/>
        <a:p>
          <a:endParaRPr lang="el-GR"/>
        </a:p>
      </dgm:t>
    </dgm:pt>
    <dgm:pt modelId="{7F0B3624-4FE8-42D7-9484-8BD135B364B7}" type="pres">
      <dgm:prSet presAssocID="{10CDCA42-D01A-45FC-82BF-6C618E96E403}" presName="linNode" presStyleCnt="0"/>
      <dgm:spPr/>
    </dgm:pt>
    <dgm:pt modelId="{092CF158-807D-4DC2-970A-44E3AFA89A91}" type="pres">
      <dgm:prSet presAssocID="{10CDCA42-D01A-45FC-82BF-6C618E96E403}" presName="parentText" presStyleLbl="node1" presStyleIdx="0" presStyleCnt="3" custScaleX="54827" custLinFactNeighborX="-10143">
        <dgm:presLayoutVars>
          <dgm:chMax val="1"/>
          <dgm:bulletEnabled val="1"/>
        </dgm:presLayoutVars>
      </dgm:prSet>
      <dgm:spPr/>
      <dgm:t>
        <a:bodyPr/>
        <a:lstStyle/>
        <a:p>
          <a:endParaRPr lang="el-GR"/>
        </a:p>
      </dgm:t>
    </dgm:pt>
    <dgm:pt modelId="{48C7CFA8-12FD-45E0-BCBB-0A370288CDBD}" type="pres">
      <dgm:prSet presAssocID="{10CDCA42-D01A-45FC-82BF-6C618E96E403}" presName="descendantText" presStyleLbl="alignAccFollowNode1" presStyleIdx="0" presStyleCnt="3" custScaleX="117725" custScaleY="104544">
        <dgm:presLayoutVars>
          <dgm:bulletEnabled val="1"/>
        </dgm:presLayoutVars>
      </dgm:prSet>
      <dgm:spPr/>
      <dgm:t>
        <a:bodyPr/>
        <a:lstStyle/>
        <a:p>
          <a:endParaRPr lang="el-GR"/>
        </a:p>
      </dgm:t>
    </dgm:pt>
    <dgm:pt modelId="{5AEA83A5-B083-440D-A6CA-A4F0F04922E4}" type="pres">
      <dgm:prSet presAssocID="{6E552587-E963-44CB-8B20-A8257491EA73}" presName="sp" presStyleCnt="0"/>
      <dgm:spPr/>
    </dgm:pt>
    <dgm:pt modelId="{AD66FA9A-5AD2-4AB9-B836-2E2E04CCFAF4}" type="pres">
      <dgm:prSet presAssocID="{213BCBF8-F417-496F-9B59-1754EB1BA1D3}" presName="linNode" presStyleCnt="0"/>
      <dgm:spPr/>
    </dgm:pt>
    <dgm:pt modelId="{950D66B5-C595-4977-8E90-EA2613E7A0F6}" type="pres">
      <dgm:prSet presAssocID="{213BCBF8-F417-496F-9B59-1754EB1BA1D3}" presName="parentText" presStyleLbl="node1" presStyleIdx="1" presStyleCnt="3" custScaleX="54827" custLinFactNeighborX="-10143">
        <dgm:presLayoutVars>
          <dgm:chMax val="1"/>
          <dgm:bulletEnabled val="1"/>
        </dgm:presLayoutVars>
      </dgm:prSet>
      <dgm:spPr/>
      <dgm:t>
        <a:bodyPr/>
        <a:lstStyle/>
        <a:p>
          <a:endParaRPr lang="el-GR"/>
        </a:p>
      </dgm:t>
    </dgm:pt>
    <dgm:pt modelId="{AE8C5906-FCD8-4E21-81F9-360DB93B1E96}" type="pres">
      <dgm:prSet presAssocID="{213BCBF8-F417-496F-9B59-1754EB1BA1D3}" presName="descendantText" presStyleLbl="alignAccFollowNode1" presStyleIdx="1" presStyleCnt="3" custScaleX="117725" custScaleY="123841">
        <dgm:presLayoutVars>
          <dgm:bulletEnabled val="1"/>
        </dgm:presLayoutVars>
      </dgm:prSet>
      <dgm:spPr/>
      <dgm:t>
        <a:bodyPr/>
        <a:lstStyle/>
        <a:p>
          <a:endParaRPr lang="el-GR"/>
        </a:p>
      </dgm:t>
    </dgm:pt>
    <dgm:pt modelId="{3B0EE739-BD5A-4FD3-92EA-87385EB57977}" type="pres">
      <dgm:prSet presAssocID="{0694ED0C-A547-4073-82E1-99C9CC528481}" presName="sp" presStyleCnt="0"/>
      <dgm:spPr/>
    </dgm:pt>
    <dgm:pt modelId="{129103E0-A753-4CED-ADFF-833561043C9B}" type="pres">
      <dgm:prSet presAssocID="{09BE6DBD-292A-46A8-93A5-F7A926881E24}" presName="linNode" presStyleCnt="0"/>
      <dgm:spPr/>
    </dgm:pt>
    <dgm:pt modelId="{954E7AD3-24AC-408E-9F5A-77417B3CEB80}" type="pres">
      <dgm:prSet presAssocID="{09BE6DBD-292A-46A8-93A5-F7A926881E24}" presName="parentText" presStyleLbl="node1" presStyleIdx="2" presStyleCnt="3" custScaleX="54827" custLinFactNeighborX="-10143">
        <dgm:presLayoutVars>
          <dgm:chMax val="1"/>
          <dgm:bulletEnabled val="1"/>
        </dgm:presLayoutVars>
      </dgm:prSet>
      <dgm:spPr/>
      <dgm:t>
        <a:bodyPr/>
        <a:lstStyle/>
        <a:p>
          <a:endParaRPr lang="el-GR"/>
        </a:p>
      </dgm:t>
    </dgm:pt>
    <dgm:pt modelId="{BDE82CB1-051A-4A64-BC27-9A864EF0723C}" type="pres">
      <dgm:prSet presAssocID="{09BE6DBD-292A-46A8-93A5-F7A926881E24}" presName="descendantText" presStyleLbl="alignAccFollowNode1" presStyleIdx="2" presStyleCnt="3" custScaleX="117725" custScaleY="104544">
        <dgm:presLayoutVars>
          <dgm:bulletEnabled val="1"/>
        </dgm:presLayoutVars>
      </dgm:prSet>
      <dgm:spPr/>
      <dgm:t>
        <a:bodyPr/>
        <a:lstStyle/>
        <a:p>
          <a:endParaRPr lang="el-GR"/>
        </a:p>
      </dgm:t>
    </dgm:pt>
  </dgm:ptLst>
  <dgm:cxnLst>
    <dgm:cxn modelId="{455B67B5-ED86-4019-B2AB-66829F9091AF}" srcId="{213BCBF8-F417-496F-9B59-1754EB1BA1D3}" destId="{760A7351-AA10-4685-B981-49038145F226}" srcOrd="0" destOrd="0" parTransId="{A6669A83-DD59-436E-B746-4097B949507C}" sibTransId="{3CF2DCFE-6533-4894-8110-E757BB360780}"/>
    <dgm:cxn modelId="{77E4FFA7-ED99-461B-9C45-2F746CE8CEA5}" type="presOf" srcId="{11C21A29-A5DF-4315-BB50-5E52A553BD90}" destId="{AE8C5906-FCD8-4E21-81F9-360DB93B1E96}" srcOrd="0" destOrd="1" presId="urn:microsoft.com/office/officeart/2005/8/layout/vList5"/>
    <dgm:cxn modelId="{F53F48B6-49AA-4346-854D-F916CB12C880}" type="presOf" srcId="{760A7351-AA10-4685-B981-49038145F226}" destId="{AE8C5906-FCD8-4E21-81F9-360DB93B1E96}" srcOrd="0" destOrd="0" presId="urn:microsoft.com/office/officeart/2005/8/layout/vList5"/>
    <dgm:cxn modelId="{56F66580-F9C7-48F3-980A-74A99D0F5827}" type="presOf" srcId="{10CDCA42-D01A-45FC-82BF-6C618E96E403}" destId="{092CF158-807D-4DC2-970A-44E3AFA89A91}" srcOrd="0" destOrd="0" presId="urn:microsoft.com/office/officeart/2005/8/layout/vList5"/>
    <dgm:cxn modelId="{5E834622-BAE1-4EC8-B562-0C0A5E04ACDD}" srcId="{09BE6DBD-292A-46A8-93A5-F7A926881E24}" destId="{FCF1F91D-8898-46C5-8CE0-751CF76BADC9}" srcOrd="0" destOrd="0" parTransId="{E4B7A1BB-5B31-4F51-933F-3DCD009E6F5C}" sibTransId="{980E558D-A2A1-45DE-A08A-CEC879404A3A}"/>
    <dgm:cxn modelId="{3BA7009F-EFCB-4D88-9F02-763946EBBF56}" type="presOf" srcId="{FCF1F91D-8898-46C5-8CE0-751CF76BADC9}" destId="{BDE82CB1-051A-4A64-BC27-9A864EF0723C}" srcOrd="0" destOrd="0" presId="urn:microsoft.com/office/officeart/2005/8/layout/vList5"/>
    <dgm:cxn modelId="{B2E2F54F-4723-440A-A74D-9636A32702D2}" type="presOf" srcId="{213BCBF8-F417-496F-9B59-1754EB1BA1D3}" destId="{950D66B5-C595-4977-8E90-EA2613E7A0F6}" srcOrd="0" destOrd="0" presId="urn:microsoft.com/office/officeart/2005/8/layout/vList5"/>
    <dgm:cxn modelId="{B9B2F140-7694-4FE1-AF42-07F6159B70FE}" type="presOf" srcId="{1BD61C90-9E1F-408B-9F30-FBA351B982A5}" destId="{48C7CFA8-12FD-45E0-BCBB-0A370288CDBD}" srcOrd="0" destOrd="1" presId="urn:microsoft.com/office/officeart/2005/8/layout/vList5"/>
    <dgm:cxn modelId="{444667E7-CB79-4989-A12E-2116F9584678}" srcId="{213BCBF8-F417-496F-9B59-1754EB1BA1D3}" destId="{11C21A29-A5DF-4315-BB50-5E52A553BD90}" srcOrd="1" destOrd="0" parTransId="{C996CDDA-76CF-4B47-A9D1-B1A1A3488DD5}" sibTransId="{154F0C1E-2163-4A04-A829-D5BCC3B4B2D9}"/>
    <dgm:cxn modelId="{A02B2581-6408-4DA8-8A4E-46D358E6CD65}" srcId="{96EC0E66-BC10-4053-AF2A-7B986C70FB5E}" destId="{10CDCA42-D01A-45FC-82BF-6C618E96E403}" srcOrd="0" destOrd="0" parTransId="{190B1470-2D85-4620-9634-8D5FC01431BF}" sibTransId="{6E552587-E963-44CB-8B20-A8257491EA73}"/>
    <dgm:cxn modelId="{7BCD3578-65DA-4664-A50F-E093FFEDD73B}" type="presOf" srcId="{63D7E6AD-F36D-48E6-BBF0-350BA43D5BD0}" destId="{BDE82CB1-051A-4A64-BC27-9A864EF0723C}" srcOrd="0" destOrd="1" presId="urn:microsoft.com/office/officeart/2005/8/layout/vList5"/>
    <dgm:cxn modelId="{F8782764-C574-41A4-818F-4F523C3E3B40}" srcId="{96EC0E66-BC10-4053-AF2A-7B986C70FB5E}" destId="{09BE6DBD-292A-46A8-93A5-F7A926881E24}" srcOrd="2" destOrd="0" parTransId="{6E5D2E10-4C8F-4190-B634-B1A698FA9829}" sibTransId="{2A6C7689-5107-4775-80DB-970B5BC3D61B}"/>
    <dgm:cxn modelId="{A9A46ED4-600A-4417-B3F6-2938D6FB0F00}" type="presOf" srcId="{09BE6DBD-292A-46A8-93A5-F7A926881E24}" destId="{954E7AD3-24AC-408E-9F5A-77417B3CEB80}" srcOrd="0" destOrd="0" presId="urn:microsoft.com/office/officeart/2005/8/layout/vList5"/>
    <dgm:cxn modelId="{BBEFC134-61AF-463A-9571-928FB22F8605}" srcId="{09BE6DBD-292A-46A8-93A5-F7A926881E24}" destId="{63D7E6AD-F36D-48E6-BBF0-350BA43D5BD0}" srcOrd="1" destOrd="0" parTransId="{BA8BC39D-C748-4409-8F7A-58816F11997B}" sibTransId="{E4E9ABD0-82D6-482E-87B8-1917B77C0D83}"/>
    <dgm:cxn modelId="{A8CE689C-C4E7-4B43-95DA-D036339C34D2}" srcId="{10CDCA42-D01A-45FC-82BF-6C618E96E403}" destId="{1BD61C90-9E1F-408B-9F30-FBA351B982A5}" srcOrd="1" destOrd="0" parTransId="{16D25E6F-B4AF-4056-8547-C82C7B162A2C}" sibTransId="{5D4A3C48-1E16-4EAC-9C31-E9CD869321BE}"/>
    <dgm:cxn modelId="{6379EE29-4D5F-4A37-A93D-118D277E2534}" type="presOf" srcId="{96EC0E66-BC10-4053-AF2A-7B986C70FB5E}" destId="{19B46908-6249-4D62-8063-38591945D457}" srcOrd="0" destOrd="0" presId="urn:microsoft.com/office/officeart/2005/8/layout/vList5"/>
    <dgm:cxn modelId="{76950EED-449B-4015-A9A0-3260193ED4E8}" srcId="{10CDCA42-D01A-45FC-82BF-6C618E96E403}" destId="{1F3EFDD4-0C5E-4577-95A6-FA18B337CCEC}" srcOrd="0" destOrd="0" parTransId="{FCCC33E9-E498-4FD1-BDA3-01EF6235E42A}" sibTransId="{DC801ADB-2D31-4127-9504-4A8D004E5209}"/>
    <dgm:cxn modelId="{66AC1C87-C243-42FE-AD74-F68229D1EA76}" type="presOf" srcId="{1F3EFDD4-0C5E-4577-95A6-FA18B337CCEC}" destId="{48C7CFA8-12FD-45E0-BCBB-0A370288CDBD}" srcOrd="0" destOrd="0" presId="urn:microsoft.com/office/officeart/2005/8/layout/vList5"/>
    <dgm:cxn modelId="{A3ED4C21-BCC1-42D6-BACC-AB2E5B3C534B}" srcId="{96EC0E66-BC10-4053-AF2A-7B986C70FB5E}" destId="{213BCBF8-F417-496F-9B59-1754EB1BA1D3}" srcOrd="1" destOrd="0" parTransId="{AD14CB5A-8CB6-410C-8E19-E2A17026D928}" sibTransId="{0694ED0C-A547-4073-82E1-99C9CC528481}"/>
    <dgm:cxn modelId="{A672BE98-119B-4D66-85DA-44AB726E8B95}" type="presParOf" srcId="{19B46908-6249-4D62-8063-38591945D457}" destId="{7F0B3624-4FE8-42D7-9484-8BD135B364B7}" srcOrd="0" destOrd="0" presId="urn:microsoft.com/office/officeart/2005/8/layout/vList5"/>
    <dgm:cxn modelId="{E6BB1313-6802-4C06-A06F-77A07349F19F}" type="presParOf" srcId="{7F0B3624-4FE8-42D7-9484-8BD135B364B7}" destId="{092CF158-807D-4DC2-970A-44E3AFA89A91}" srcOrd="0" destOrd="0" presId="urn:microsoft.com/office/officeart/2005/8/layout/vList5"/>
    <dgm:cxn modelId="{FBA7C4FB-575E-4C17-8CF5-243A63578DA4}" type="presParOf" srcId="{7F0B3624-4FE8-42D7-9484-8BD135B364B7}" destId="{48C7CFA8-12FD-45E0-BCBB-0A370288CDBD}" srcOrd="1" destOrd="0" presId="urn:microsoft.com/office/officeart/2005/8/layout/vList5"/>
    <dgm:cxn modelId="{06710709-B394-4F06-BA2E-5D1A182448D9}" type="presParOf" srcId="{19B46908-6249-4D62-8063-38591945D457}" destId="{5AEA83A5-B083-440D-A6CA-A4F0F04922E4}" srcOrd="1" destOrd="0" presId="urn:microsoft.com/office/officeart/2005/8/layout/vList5"/>
    <dgm:cxn modelId="{CAC4F245-1A1A-4F37-8CDA-9ADA65503E2D}" type="presParOf" srcId="{19B46908-6249-4D62-8063-38591945D457}" destId="{AD66FA9A-5AD2-4AB9-B836-2E2E04CCFAF4}" srcOrd="2" destOrd="0" presId="urn:microsoft.com/office/officeart/2005/8/layout/vList5"/>
    <dgm:cxn modelId="{CAA3EB27-9FF5-45C4-92EA-BD73E5CEA523}" type="presParOf" srcId="{AD66FA9A-5AD2-4AB9-B836-2E2E04CCFAF4}" destId="{950D66B5-C595-4977-8E90-EA2613E7A0F6}" srcOrd="0" destOrd="0" presId="urn:microsoft.com/office/officeart/2005/8/layout/vList5"/>
    <dgm:cxn modelId="{ACB85A82-D249-496A-9BF3-3E656CA07296}" type="presParOf" srcId="{AD66FA9A-5AD2-4AB9-B836-2E2E04CCFAF4}" destId="{AE8C5906-FCD8-4E21-81F9-360DB93B1E96}" srcOrd="1" destOrd="0" presId="urn:microsoft.com/office/officeart/2005/8/layout/vList5"/>
    <dgm:cxn modelId="{4235B39A-238B-4BD6-A4AE-057AC47D45D1}" type="presParOf" srcId="{19B46908-6249-4D62-8063-38591945D457}" destId="{3B0EE739-BD5A-4FD3-92EA-87385EB57977}" srcOrd="3" destOrd="0" presId="urn:microsoft.com/office/officeart/2005/8/layout/vList5"/>
    <dgm:cxn modelId="{FB8333B4-B0AC-4532-93D9-E7D67758D027}" type="presParOf" srcId="{19B46908-6249-4D62-8063-38591945D457}" destId="{129103E0-A753-4CED-ADFF-833561043C9B}" srcOrd="4" destOrd="0" presId="urn:microsoft.com/office/officeart/2005/8/layout/vList5"/>
    <dgm:cxn modelId="{E62780E6-FDEA-49A7-9B5E-3BA746835E01}" type="presParOf" srcId="{129103E0-A753-4CED-ADFF-833561043C9B}" destId="{954E7AD3-24AC-408E-9F5A-77417B3CEB80}" srcOrd="0" destOrd="0" presId="urn:microsoft.com/office/officeart/2005/8/layout/vList5"/>
    <dgm:cxn modelId="{54A6BAB3-FD45-4364-8D3B-1729E3E037E3}" type="presParOf" srcId="{129103E0-A753-4CED-ADFF-833561043C9B}" destId="{BDE82CB1-051A-4A64-BC27-9A864EF0723C}"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6EC0E66-BC10-4053-AF2A-7B986C70FB5E}" type="doc">
      <dgm:prSet loTypeId="urn:microsoft.com/office/officeart/2005/8/layout/vList5" loCatId="list" qsTypeId="urn:microsoft.com/office/officeart/2005/8/quickstyle/simple5" qsCatId="simple" csTypeId="urn:microsoft.com/office/officeart/2005/8/colors/accent1_2" csCatId="accent1" phldr="1"/>
      <dgm:spPr/>
      <dgm:t>
        <a:bodyPr/>
        <a:lstStyle/>
        <a:p>
          <a:endParaRPr lang="el-GR"/>
        </a:p>
      </dgm:t>
    </dgm:pt>
    <dgm:pt modelId="{10CDCA42-D01A-45FC-82BF-6C618E96E403}">
      <dgm:prSet phldrT="[Text]"/>
      <dgm:spPr>
        <a:solidFill>
          <a:schemeClr val="accent2"/>
        </a:solidFill>
      </dgm:spPr>
      <dgm:t>
        <a:bodyPr/>
        <a:lstStyle/>
        <a:p>
          <a:r>
            <a:rPr lang="el-GR" b="1" dirty="0" smtClean="0"/>
            <a:t>ΠΡΟΣΩΠΙΚΟ</a:t>
          </a:r>
          <a:endParaRPr lang="el-GR" b="1" dirty="0"/>
        </a:p>
      </dgm:t>
    </dgm:pt>
    <dgm:pt modelId="{190B1470-2D85-4620-9634-8D5FC01431BF}" type="parTrans" cxnId="{A02B2581-6408-4DA8-8A4E-46D358E6CD65}">
      <dgm:prSet/>
      <dgm:spPr/>
      <dgm:t>
        <a:bodyPr/>
        <a:lstStyle/>
        <a:p>
          <a:endParaRPr lang="el-GR"/>
        </a:p>
      </dgm:t>
    </dgm:pt>
    <dgm:pt modelId="{6E552587-E963-44CB-8B20-A8257491EA73}" type="sibTrans" cxnId="{A02B2581-6408-4DA8-8A4E-46D358E6CD65}">
      <dgm:prSet/>
      <dgm:spPr/>
      <dgm:t>
        <a:bodyPr/>
        <a:lstStyle/>
        <a:p>
          <a:endParaRPr lang="el-GR"/>
        </a:p>
      </dgm:t>
    </dgm:pt>
    <dgm:pt modelId="{1F3EFDD4-0C5E-4577-95A6-FA18B337CCEC}">
      <dgm:prSet phldrT="[Text]" custT="1"/>
      <dgm:spPr/>
      <dgm:t>
        <a:bodyPr/>
        <a:lstStyle/>
        <a:p>
          <a:r>
            <a:rPr lang="el-GR" sz="2400" smtClean="0"/>
            <a:t>Καθορισμός των ειδικών (αριθμός, ποιοι)</a:t>
          </a:r>
          <a:endParaRPr lang="el-GR" sz="2400" dirty="0"/>
        </a:p>
      </dgm:t>
    </dgm:pt>
    <dgm:pt modelId="{FCCC33E9-E498-4FD1-BDA3-01EF6235E42A}" type="parTrans" cxnId="{76950EED-449B-4015-A9A0-3260193ED4E8}">
      <dgm:prSet/>
      <dgm:spPr/>
      <dgm:t>
        <a:bodyPr/>
        <a:lstStyle/>
        <a:p>
          <a:endParaRPr lang="el-GR"/>
        </a:p>
      </dgm:t>
    </dgm:pt>
    <dgm:pt modelId="{DC801ADB-2D31-4127-9504-4A8D004E5209}" type="sibTrans" cxnId="{76950EED-449B-4015-A9A0-3260193ED4E8}">
      <dgm:prSet/>
      <dgm:spPr/>
      <dgm:t>
        <a:bodyPr/>
        <a:lstStyle/>
        <a:p>
          <a:endParaRPr lang="el-GR"/>
        </a:p>
      </dgm:t>
    </dgm:pt>
    <dgm:pt modelId="{213BCBF8-F417-496F-9B59-1754EB1BA1D3}">
      <dgm:prSet phldrT="[Text]"/>
      <dgm:spPr/>
      <dgm:t>
        <a:bodyPr/>
        <a:lstStyle/>
        <a:p>
          <a:r>
            <a:rPr lang="el-GR" b="1" dirty="0" smtClean="0"/>
            <a:t>ΕΛΕΓΧΟΣ</a:t>
          </a:r>
          <a:endParaRPr lang="el-GR" b="1" dirty="0"/>
        </a:p>
      </dgm:t>
    </dgm:pt>
    <dgm:pt modelId="{AD14CB5A-8CB6-410C-8E19-E2A17026D928}" type="parTrans" cxnId="{A3ED4C21-BCC1-42D6-BACC-AB2E5B3C534B}">
      <dgm:prSet/>
      <dgm:spPr/>
      <dgm:t>
        <a:bodyPr/>
        <a:lstStyle/>
        <a:p>
          <a:endParaRPr lang="el-GR"/>
        </a:p>
      </dgm:t>
    </dgm:pt>
    <dgm:pt modelId="{0694ED0C-A547-4073-82E1-99C9CC528481}" type="sibTrans" cxnId="{A3ED4C21-BCC1-42D6-BACC-AB2E5B3C534B}">
      <dgm:prSet/>
      <dgm:spPr/>
      <dgm:t>
        <a:bodyPr/>
        <a:lstStyle/>
        <a:p>
          <a:endParaRPr lang="el-GR"/>
        </a:p>
      </dgm:t>
    </dgm:pt>
    <dgm:pt modelId="{760A7351-AA10-4685-B981-49038145F226}">
      <dgm:prSet phldrT="[Text]" custT="1"/>
      <dgm:spPr/>
      <dgm:t>
        <a:bodyPr/>
        <a:lstStyle/>
        <a:p>
          <a:r>
            <a:rPr lang="el-GR" sz="2400" smtClean="0"/>
            <a:t>Διαδικασίες που θα ελεγχθούν</a:t>
          </a:r>
          <a:endParaRPr lang="el-GR" sz="2400" dirty="0"/>
        </a:p>
      </dgm:t>
    </dgm:pt>
    <dgm:pt modelId="{A6669A83-DD59-436E-B746-4097B949507C}" type="parTrans" cxnId="{455B67B5-ED86-4019-B2AB-66829F9091AF}">
      <dgm:prSet/>
      <dgm:spPr/>
      <dgm:t>
        <a:bodyPr/>
        <a:lstStyle/>
        <a:p>
          <a:endParaRPr lang="el-GR"/>
        </a:p>
      </dgm:t>
    </dgm:pt>
    <dgm:pt modelId="{3CF2DCFE-6533-4894-8110-E757BB360780}" type="sibTrans" cxnId="{455B67B5-ED86-4019-B2AB-66829F9091AF}">
      <dgm:prSet/>
      <dgm:spPr/>
      <dgm:t>
        <a:bodyPr/>
        <a:lstStyle/>
        <a:p>
          <a:endParaRPr lang="el-GR"/>
        </a:p>
      </dgm:t>
    </dgm:pt>
    <dgm:pt modelId="{4C1F7269-25FE-4C36-832F-BF67E9F95012}">
      <dgm:prSet custT="1"/>
      <dgm:spPr/>
      <dgm:t>
        <a:bodyPr/>
        <a:lstStyle/>
        <a:p>
          <a:r>
            <a:rPr lang="en-US" sz="2400" dirty="0" err="1" smtClean="0"/>
            <a:t>Εκ</a:t>
          </a:r>
          <a:r>
            <a:rPr lang="en-US" sz="2400" dirty="0" smtClean="0"/>
            <a:t>παίδευση</a:t>
          </a:r>
          <a:endParaRPr lang="el-GR" sz="2400" dirty="0"/>
        </a:p>
      </dgm:t>
    </dgm:pt>
    <dgm:pt modelId="{F4F7E52C-8B32-4744-8AF4-7EE5D5066D7D}" type="parTrans" cxnId="{06CA0067-71A2-4912-8DAA-2BC5BC1EA91F}">
      <dgm:prSet/>
      <dgm:spPr/>
      <dgm:t>
        <a:bodyPr/>
        <a:lstStyle/>
        <a:p>
          <a:endParaRPr lang="el-GR"/>
        </a:p>
      </dgm:t>
    </dgm:pt>
    <dgm:pt modelId="{7F14F11C-5114-436E-9185-E58A85B5EE06}" type="sibTrans" cxnId="{06CA0067-71A2-4912-8DAA-2BC5BC1EA91F}">
      <dgm:prSet/>
      <dgm:spPr/>
      <dgm:t>
        <a:bodyPr/>
        <a:lstStyle/>
        <a:p>
          <a:endParaRPr lang="el-GR"/>
        </a:p>
      </dgm:t>
    </dgm:pt>
    <dgm:pt modelId="{8F8616FB-DA6E-489A-A701-695D91415B3D}">
      <dgm:prSet custT="1"/>
      <dgm:spPr/>
      <dgm:t>
        <a:bodyPr/>
        <a:lstStyle/>
        <a:p>
          <a:r>
            <a:rPr lang="el-GR" sz="2400" smtClean="0"/>
            <a:t>Περιεχόμενο του ελέγχου</a:t>
          </a:r>
          <a:endParaRPr lang="el-GR" sz="2400"/>
        </a:p>
      </dgm:t>
    </dgm:pt>
    <dgm:pt modelId="{9D3AF2A7-9473-4770-AC1D-1740848F6F2A}" type="parTrans" cxnId="{DCFF1347-06D3-45C0-AC6F-262E0ACAE29C}">
      <dgm:prSet/>
      <dgm:spPr/>
      <dgm:t>
        <a:bodyPr/>
        <a:lstStyle/>
        <a:p>
          <a:endParaRPr lang="el-GR"/>
        </a:p>
      </dgm:t>
    </dgm:pt>
    <dgm:pt modelId="{1C7D5573-510F-4959-88B9-CE84026B24C9}" type="sibTrans" cxnId="{DCFF1347-06D3-45C0-AC6F-262E0ACAE29C}">
      <dgm:prSet/>
      <dgm:spPr/>
      <dgm:t>
        <a:bodyPr/>
        <a:lstStyle/>
        <a:p>
          <a:endParaRPr lang="el-GR"/>
        </a:p>
      </dgm:t>
    </dgm:pt>
    <dgm:pt modelId="{CEB4AFD2-B7E1-4AD6-A644-6AF3DEDC7388}">
      <dgm:prSet custT="1"/>
      <dgm:spPr/>
      <dgm:t>
        <a:bodyPr/>
        <a:lstStyle/>
        <a:p>
          <a:r>
            <a:rPr lang="en-US" sz="2400" dirty="0" err="1" smtClean="0"/>
            <a:t>Ποιος</a:t>
          </a:r>
          <a:r>
            <a:rPr lang="en-US" sz="2400" dirty="0" smtClean="0"/>
            <a:t> </a:t>
          </a:r>
          <a:r>
            <a:rPr lang="en-US" sz="2400" dirty="0" err="1" smtClean="0"/>
            <a:t>εκτελεί</a:t>
          </a:r>
          <a:r>
            <a:rPr lang="en-US" sz="2400" dirty="0" smtClean="0"/>
            <a:t> </a:t>
          </a:r>
          <a:r>
            <a:rPr lang="en-US" sz="2400" dirty="0" err="1" smtClean="0"/>
            <a:t>τον</a:t>
          </a:r>
          <a:r>
            <a:rPr lang="en-US" sz="2400" dirty="0" smtClean="0"/>
            <a:t> </a:t>
          </a:r>
          <a:r>
            <a:rPr lang="en-US" sz="2400" dirty="0" err="1" smtClean="0"/>
            <a:t>έλεγχο</a:t>
          </a:r>
          <a:endParaRPr lang="el-GR" sz="2400" dirty="0"/>
        </a:p>
      </dgm:t>
    </dgm:pt>
    <dgm:pt modelId="{3806CAA1-687A-4A99-B962-BC46C7D5DAB6}" type="parTrans" cxnId="{0E4BDBC3-B5D1-4347-B96B-C5FF68D65027}">
      <dgm:prSet/>
      <dgm:spPr/>
      <dgm:t>
        <a:bodyPr/>
        <a:lstStyle/>
        <a:p>
          <a:endParaRPr lang="el-GR"/>
        </a:p>
      </dgm:t>
    </dgm:pt>
    <dgm:pt modelId="{586FC0E8-2B53-4362-A40F-8B253F3C39B6}" type="sibTrans" cxnId="{0E4BDBC3-B5D1-4347-B96B-C5FF68D65027}">
      <dgm:prSet/>
      <dgm:spPr/>
      <dgm:t>
        <a:bodyPr/>
        <a:lstStyle/>
        <a:p>
          <a:endParaRPr lang="el-GR"/>
        </a:p>
      </dgm:t>
    </dgm:pt>
    <dgm:pt modelId="{19B46908-6249-4D62-8063-38591945D457}" type="pres">
      <dgm:prSet presAssocID="{96EC0E66-BC10-4053-AF2A-7B986C70FB5E}" presName="Name0" presStyleCnt="0">
        <dgm:presLayoutVars>
          <dgm:dir/>
          <dgm:animLvl val="lvl"/>
          <dgm:resizeHandles val="exact"/>
        </dgm:presLayoutVars>
      </dgm:prSet>
      <dgm:spPr/>
      <dgm:t>
        <a:bodyPr/>
        <a:lstStyle/>
        <a:p>
          <a:endParaRPr lang="el-GR"/>
        </a:p>
      </dgm:t>
    </dgm:pt>
    <dgm:pt modelId="{7F0B3624-4FE8-42D7-9484-8BD135B364B7}" type="pres">
      <dgm:prSet presAssocID="{10CDCA42-D01A-45FC-82BF-6C618E96E403}" presName="linNode" presStyleCnt="0"/>
      <dgm:spPr/>
    </dgm:pt>
    <dgm:pt modelId="{092CF158-807D-4DC2-970A-44E3AFA89A91}" type="pres">
      <dgm:prSet presAssocID="{10CDCA42-D01A-45FC-82BF-6C618E96E403}" presName="parentText" presStyleLbl="node1" presStyleIdx="0" presStyleCnt="2" custScaleX="54827" custLinFactNeighborX="-10143">
        <dgm:presLayoutVars>
          <dgm:chMax val="1"/>
          <dgm:bulletEnabled val="1"/>
        </dgm:presLayoutVars>
      </dgm:prSet>
      <dgm:spPr/>
      <dgm:t>
        <a:bodyPr/>
        <a:lstStyle/>
        <a:p>
          <a:endParaRPr lang="el-GR"/>
        </a:p>
      </dgm:t>
    </dgm:pt>
    <dgm:pt modelId="{48C7CFA8-12FD-45E0-BCBB-0A370288CDBD}" type="pres">
      <dgm:prSet presAssocID="{10CDCA42-D01A-45FC-82BF-6C618E96E403}" presName="descendantText" presStyleLbl="alignAccFollowNode1" presStyleIdx="0" presStyleCnt="2" custScaleX="117725" custScaleY="104544">
        <dgm:presLayoutVars>
          <dgm:bulletEnabled val="1"/>
        </dgm:presLayoutVars>
      </dgm:prSet>
      <dgm:spPr/>
      <dgm:t>
        <a:bodyPr/>
        <a:lstStyle/>
        <a:p>
          <a:endParaRPr lang="el-GR"/>
        </a:p>
      </dgm:t>
    </dgm:pt>
    <dgm:pt modelId="{5AEA83A5-B083-440D-A6CA-A4F0F04922E4}" type="pres">
      <dgm:prSet presAssocID="{6E552587-E963-44CB-8B20-A8257491EA73}" presName="sp" presStyleCnt="0"/>
      <dgm:spPr/>
    </dgm:pt>
    <dgm:pt modelId="{AD66FA9A-5AD2-4AB9-B836-2E2E04CCFAF4}" type="pres">
      <dgm:prSet presAssocID="{213BCBF8-F417-496F-9B59-1754EB1BA1D3}" presName="linNode" presStyleCnt="0"/>
      <dgm:spPr/>
    </dgm:pt>
    <dgm:pt modelId="{950D66B5-C595-4977-8E90-EA2613E7A0F6}" type="pres">
      <dgm:prSet presAssocID="{213BCBF8-F417-496F-9B59-1754EB1BA1D3}" presName="parentText" presStyleLbl="node1" presStyleIdx="1" presStyleCnt="2" custScaleX="54827" custLinFactNeighborX="-10143">
        <dgm:presLayoutVars>
          <dgm:chMax val="1"/>
          <dgm:bulletEnabled val="1"/>
        </dgm:presLayoutVars>
      </dgm:prSet>
      <dgm:spPr/>
      <dgm:t>
        <a:bodyPr/>
        <a:lstStyle/>
        <a:p>
          <a:endParaRPr lang="el-GR"/>
        </a:p>
      </dgm:t>
    </dgm:pt>
    <dgm:pt modelId="{AE8C5906-FCD8-4E21-81F9-360DB93B1E96}" type="pres">
      <dgm:prSet presAssocID="{213BCBF8-F417-496F-9B59-1754EB1BA1D3}" presName="descendantText" presStyleLbl="alignAccFollowNode1" presStyleIdx="1" presStyleCnt="2" custScaleX="117725" custScaleY="123841">
        <dgm:presLayoutVars>
          <dgm:bulletEnabled val="1"/>
        </dgm:presLayoutVars>
      </dgm:prSet>
      <dgm:spPr/>
      <dgm:t>
        <a:bodyPr/>
        <a:lstStyle/>
        <a:p>
          <a:endParaRPr lang="el-GR"/>
        </a:p>
      </dgm:t>
    </dgm:pt>
  </dgm:ptLst>
  <dgm:cxnLst>
    <dgm:cxn modelId="{455B67B5-ED86-4019-B2AB-66829F9091AF}" srcId="{213BCBF8-F417-496F-9B59-1754EB1BA1D3}" destId="{760A7351-AA10-4685-B981-49038145F226}" srcOrd="0" destOrd="0" parTransId="{A6669A83-DD59-436E-B746-4097B949507C}" sibTransId="{3CF2DCFE-6533-4894-8110-E757BB360780}"/>
    <dgm:cxn modelId="{3F755CB4-9738-47BC-9BC6-4C391E855688}" type="presOf" srcId="{CEB4AFD2-B7E1-4AD6-A644-6AF3DEDC7388}" destId="{AE8C5906-FCD8-4E21-81F9-360DB93B1E96}" srcOrd="0" destOrd="2" presId="urn:microsoft.com/office/officeart/2005/8/layout/vList5"/>
    <dgm:cxn modelId="{06CA0067-71A2-4912-8DAA-2BC5BC1EA91F}" srcId="{10CDCA42-D01A-45FC-82BF-6C618E96E403}" destId="{4C1F7269-25FE-4C36-832F-BF67E9F95012}" srcOrd="1" destOrd="0" parTransId="{F4F7E52C-8B32-4744-8AF4-7EE5D5066D7D}" sibTransId="{7F14F11C-5114-436E-9185-E58A85B5EE06}"/>
    <dgm:cxn modelId="{B46CFA5F-F184-49EC-9BF9-1A3E751F6D9B}" type="presOf" srcId="{760A7351-AA10-4685-B981-49038145F226}" destId="{AE8C5906-FCD8-4E21-81F9-360DB93B1E96}" srcOrd="0" destOrd="0" presId="urn:microsoft.com/office/officeart/2005/8/layout/vList5"/>
    <dgm:cxn modelId="{6E3406B8-657E-412B-83A1-3C93A67E8D89}" type="presOf" srcId="{10CDCA42-D01A-45FC-82BF-6C618E96E403}" destId="{092CF158-807D-4DC2-970A-44E3AFA89A91}" srcOrd="0" destOrd="0" presId="urn:microsoft.com/office/officeart/2005/8/layout/vList5"/>
    <dgm:cxn modelId="{A02B2581-6408-4DA8-8A4E-46D358E6CD65}" srcId="{96EC0E66-BC10-4053-AF2A-7B986C70FB5E}" destId="{10CDCA42-D01A-45FC-82BF-6C618E96E403}" srcOrd="0" destOrd="0" parTransId="{190B1470-2D85-4620-9634-8D5FC01431BF}" sibTransId="{6E552587-E963-44CB-8B20-A8257491EA73}"/>
    <dgm:cxn modelId="{E62B535E-7DC9-4886-AB3A-E878C7F4468C}" type="presOf" srcId="{4C1F7269-25FE-4C36-832F-BF67E9F95012}" destId="{48C7CFA8-12FD-45E0-BCBB-0A370288CDBD}" srcOrd="0" destOrd="1" presId="urn:microsoft.com/office/officeart/2005/8/layout/vList5"/>
    <dgm:cxn modelId="{DCFF1347-06D3-45C0-AC6F-262E0ACAE29C}" srcId="{213BCBF8-F417-496F-9B59-1754EB1BA1D3}" destId="{8F8616FB-DA6E-489A-A701-695D91415B3D}" srcOrd="1" destOrd="0" parTransId="{9D3AF2A7-9473-4770-AC1D-1740848F6F2A}" sibTransId="{1C7D5573-510F-4959-88B9-CE84026B24C9}"/>
    <dgm:cxn modelId="{25162B41-A306-4016-BE61-0206673A7EC8}" type="presOf" srcId="{213BCBF8-F417-496F-9B59-1754EB1BA1D3}" destId="{950D66B5-C595-4977-8E90-EA2613E7A0F6}" srcOrd="0" destOrd="0" presId="urn:microsoft.com/office/officeart/2005/8/layout/vList5"/>
    <dgm:cxn modelId="{61F2EA5B-A206-4B6C-A651-40E0BAC1BE59}" type="presOf" srcId="{1F3EFDD4-0C5E-4577-95A6-FA18B337CCEC}" destId="{48C7CFA8-12FD-45E0-BCBB-0A370288CDBD}" srcOrd="0" destOrd="0" presId="urn:microsoft.com/office/officeart/2005/8/layout/vList5"/>
    <dgm:cxn modelId="{0E4BDBC3-B5D1-4347-B96B-C5FF68D65027}" srcId="{213BCBF8-F417-496F-9B59-1754EB1BA1D3}" destId="{CEB4AFD2-B7E1-4AD6-A644-6AF3DEDC7388}" srcOrd="2" destOrd="0" parTransId="{3806CAA1-687A-4A99-B962-BC46C7D5DAB6}" sibTransId="{586FC0E8-2B53-4362-A40F-8B253F3C39B6}"/>
    <dgm:cxn modelId="{9355A01B-941E-41EF-A2CE-18D4BACD7A17}" type="presOf" srcId="{8F8616FB-DA6E-489A-A701-695D91415B3D}" destId="{AE8C5906-FCD8-4E21-81F9-360DB93B1E96}" srcOrd="0" destOrd="1" presId="urn:microsoft.com/office/officeart/2005/8/layout/vList5"/>
    <dgm:cxn modelId="{76950EED-449B-4015-A9A0-3260193ED4E8}" srcId="{10CDCA42-D01A-45FC-82BF-6C618E96E403}" destId="{1F3EFDD4-0C5E-4577-95A6-FA18B337CCEC}" srcOrd="0" destOrd="0" parTransId="{FCCC33E9-E498-4FD1-BDA3-01EF6235E42A}" sibTransId="{DC801ADB-2D31-4127-9504-4A8D004E5209}"/>
    <dgm:cxn modelId="{FE26D00E-028F-4AB5-83E3-1A99F7D5A0AB}" type="presOf" srcId="{96EC0E66-BC10-4053-AF2A-7B986C70FB5E}" destId="{19B46908-6249-4D62-8063-38591945D457}" srcOrd="0" destOrd="0" presId="urn:microsoft.com/office/officeart/2005/8/layout/vList5"/>
    <dgm:cxn modelId="{A3ED4C21-BCC1-42D6-BACC-AB2E5B3C534B}" srcId="{96EC0E66-BC10-4053-AF2A-7B986C70FB5E}" destId="{213BCBF8-F417-496F-9B59-1754EB1BA1D3}" srcOrd="1" destOrd="0" parTransId="{AD14CB5A-8CB6-410C-8E19-E2A17026D928}" sibTransId="{0694ED0C-A547-4073-82E1-99C9CC528481}"/>
    <dgm:cxn modelId="{1A75FAB8-7176-4684-A1A5-FD4447623DA5}" type="presParOf" srcId="{19B46908-6249-4D62-8063-38591945D457}" destId="{7F0B3624-4FE8-42D7-9484-8BD135B364B7}" srcOrd="0" destOrd="0" presId="urn:microsoft.com/office/officeart/2005/8/layout/vList5"/>
    <dgm:cxn modelId="{5CFB4E2C-A3A6-45BC-A13D-2EB8DBB53B8B}" type="presParOf" srcId="{7F0B3624-4FE8-42D7-9484-8BD135B364B7}" destId="{092CF158-807D-4DC2-970A-44E3AFA89A91}" srcOrd="0" destOrd="0" presId="urn:microsoft.com/office/officeart/2005/8/layout/vList5"/>
    <dgm:cxn modelId="{0E8EBA5A-F74E-4EE7-A0E4-2CFAA66A17C0}" type="presParOf" srcId="{7F0B3624-4FE8-42D7-9484-8BD135B364B7}" destId="{48C7CFA8-12FD-45E0-BCBB-0A370288CDBD}" srcOrd="1" destOrd="0" presId="urn:microsoft.com/office/officeart/2005/8/layout/vList5"/>
    <dgm:cxn modelId="{C6BC23D3-608E-4E86-8A0F-1E90C1CBFCD2}" type="presParOf" srcId="{19B46908-6249-4D62-8063-38591945D457}" destId="{5AEA83A5-B083-440D-A6CA-A4F0F04922E4}" srcOrd="1" destOrd="0" presId="urn:microsoft.com/office/officeart/2005/8/layout/vList5"/>
    <dgm:cxn modelId="{E3B5F33E-0BFC-4CBB-8FE3-0B0690C0350A}" type="presParOf" srcId="{19B46908-6249-4D62-8063-38591945D457}" destId="{AD66FA9A-5AD2-4AB9-B836-2E2E04CCFAF4}" srcOrd="2" destOrd="0" presId="urn:microsoft.com/office/officeart/2005/8/layout/vList5"/>
    <dgm:cxn modelId="{8E8D1E72-F153-4509-8F01-EA41D5069CEE}" type="presParOf" srcId="{AD66FA9A-5AD2-4AB9-B836-2E2E04CCFAF4}" destId="{950D66B5-C595-4977-8E90-EA2613E7A0F6}" srcOrd="0" destOrd="0" presId="urn:microsoft.com/office/officeart/2005/8/layout/vList5"/>
    <dgm:cxn modelId="{593647DB-D995-45C9-AB84-1B7500348141}" type="presParOf" srcId="{AD66FA9A-5AD2-4AB9-B836-2E2E04CCFAF4}" destId="{AE8C5906-FCD8-4E21-81F9-360DB93B1E96}"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C8A4623-4405-4F00-BEA7-34DD015926D3}" type="doc">
      <dgm:prSet loTypeId="urn:microsoft.com/office/officeart/2009/3/layout/OpposingIdeas" loCatId="relationship" qsTypeId="urn:microsoft.com/office/officeart/2005/8/quickstyle/simple5" qsCatId="simple" csTypeId="urn:microsoft.com/office/officeart/2005/8/colors/accent1_2" csCatId="accent1" phldr="1"/>
      <dgm:spPr/>
      <dgm:t>
        <a:bodyPr/>
        <a:lstStyle/>
        <a:p>
          <a:endParaRPr lang="el-GR"/>
        </a:p>
      </dgm:t>
    </dgm:pt>
    <dgm:pt modelId="{AB855F38-3675-4D31-9ADA-0A5EC088B867}">
      <dgm:prSet phldrT="[Text]"/>
      <dgm:spPr>
        <a:solidFill>
          <a:srgbClr val="0070C0"/>
        </a:solidFill>
      </dgm:spPr>
      <dgm:t>
        <a:bodyPr/>
        <a:lstStyle/>
        <a:p>
          <a:r>
            <a:rPr lang="el-GR" b="1" smtClean="0">
              <a:solidFill>
                <a:schemeClr val="bg1"/>
              </a:solidFill>
            </a:rPr>
            <a:t>ΠΛΕΟΝΕΚΤΗΜΑΤΑ</a:t>
          </a:r>
          <a:endParaRPr lang="el-GR" b="1" dirty="0">
            <a:solidFill>
              <a:schemeClr val="bg1"/>
            </a:solidFill>
          </a:endParaRPr>
        </a:p>
      </dgm:t>
    </dgm:pt>
    <dgm:pt modelId="{2C405F95-EA20-4F22-8337-02CD9B80DC6C}" type="parTrans" cxnId="{D919E0D4-99E7-44A3-A375-278869726596}">
      <dgm:prSet/>
      <dgm:spPr/>
      <dgm:t>
        <a:bodyPr/>
        <a:lstStyle/>
        <a:p>
          <a:endParaRPr lang="el-GR"/>
        </a:p>
      </dgm:t>
    </dgm:pt>
    <dgm:pt modelId="{219F82A3-6668-4B38-A3C5-780F2083A572}" type="sibTrans" cxnId="{D919E0D4-99E7-44A3-A375-278869726596}">
      <dgm:prSet/>
      <dgm:spPr/>
      <dgm:t>
        <a:bodyPr/>
        <a:lstStyle/>
        <a:p>
          <a:endParaRPr lang="el-GR"/>
        </a:p>
      </dgm:t>
    </dgm:pt>
    <dgm:pt modelId="{ECF20059-9541-4025-87D6-350A92FBC2F7}">
      <dgm:prSet phldrT="[Text]" custT="1"/>
      <dgm:spPr/>
      <dgm:t>
        <a:bodyPr/>
        <a:lstStyle/>
        <a:p>
          <a:r>
            <a:rPr lang="el-GR" sz="1800" dirty="0" smtClean="0"/>
            <a:t>Γενικού σκοπού.</a:t>
          </a:r>
          <a:endParaRPr lang="el-GR" sz="1800" dirty="0"/>
        </a:p>
      </dgm:t>
    </dgm:pt>
    <dgm:pt modelId="{DC193EA4-9C15-48A7-B88F-A02CFE7273AC}" type="parTrans" cxnId="{FB2E9584-D4C6-4CB6-A413-36C1A1AB3316}">
      <dgm:prSet/>
      <dgm:spPr/>
      <dgm:t>
        <a:bodyPr/>
        <a:lstStyle/>
        <a:p>
          <a:endParaRPr lang="el-GR"/>
        </a:p>
      </dgm:t>
    </dgm:pt>
    <dgm:pt modelId="{C2298C0A-6F07-445A-9C23-05C25A939395}" type="sibTrans" cxnId="{FB2E9584-D4C6-4CB6-A413-36C1A1AB3316}">
      <dgm:prSet/>
      <dgm:spPr/>
      <dgm:t>
        <a:bodyPr/>
        <a:lstStyle/>
        <a:p>
          <a:endParaRPr lang="el-GR"/>
        </a:p>
      </dgm:t>
    </dgm:pt>
    <dgm:pt modelId="{B38A2F57-5D05-486F-93FE-52A5A0222BE4}">
      <dgm:prSet phldrT="[Text]"/>
      <dgm:spPr>
        <a:solidFill>
          <a:srgbClr val="9A0000"/>
        </a:solidFill>
      </dgm:spPr>
      <dgm:t>
        <a:bodyPr/>
        <a:lstStyle/>
        <a:p>
          <a:r>
            <a:rPr lang="el-GR" b="1" smtClean="0">
              <a:solidFill>
                <a:schemeClr val="bg1"/>
              </a:solidFill>
            </a:rPr>
            <a:t>ΜΕΙΟΝΕΚΤΗΜΑΤΑ</a:t>
          </a:r>
          <a:endParaRPr lang="el-GR" b="1" dirty="0">
            <a:solidFill>
              <a:schemeClr val="bg1"/>
            </a:solidFill>
          </a:endParaRPr>
        </a:p>
      </dgm:t>
    </dgm:pt>
    <dgm:pt modelId="{9D28FB97-0AEA-45D8-9DB7-46388443552B}" type="parTrans" cxnId="{B42BE5D1-9E4F-42BE-8E2F-30A3A349BE45}">
      <dgm:prSet/>
      <dgm:spPr/>
      <dgm:t>
        <a:bodyPr/>
        <a:lstStyle/>
        <a:p>
          <a:endParaRPr lang="el-GR"/>
        </a:p>
      </dgm:t>
    </dgm:pt>
    <dgm:pt modelId="{FF129598-6583-4328-A8A5-84292863183D}" type="sibTrans" cxnId="{B42BE5D1-9E4F-42BE-8E2F-30A3A349BE45}">
      <dgm:prSet/>
      <dgm:spPr/>
      <dgm:t>
        <a:bodyPr/>
        <a:lstStyle/>
        <a:p>
          <a:endParaRPr lang="el-GR"/>
        </a:p>
      </dgm:t>
    </dgm:pt>
    <dgm:pt modelId="{73DCE218-950F-43A3-9FC9-A396167322CE}">
      <dgm:prSet phldrT="[Text]" custT="1"/>
      <dgm:spPr/>
      <dgm:t>
        <a:bodyPr/>
        <a:lstStyle/>
        <a:p>
          <a:r>
            <a:rPr lang="el-GR" sz="1800" dirty="0" smtClean="0"/>
            <a:t>Δυσκολία ως προς τη χρήση.</a:t>
          </a:r>
          <a:endParaRPr lang="el-GR" sz="1800" dirty="0"/>
        </a:p>
      </dgm:t>
    </dgm:pt>
    <dgm:pt modelId="{B70B42E2-35E9-4658-92DD-204B2DA3F72F}" type="parTrans" cxnId="{AD40E68D-3819-4283-89B4-31B206C76F7D}">
      <dgm:prSet/>
      <dgm:spPr/>
      <dgm:t>
        <a:bodyPr/>
        <a:lstStyle/>
        <a:p>
          <a:endParaRPr lang="el-GR"/>
        </a:p>
      </dgm:t>
    </dgm:pt>
    <dgm:pt modelId="{56541B23-6D7C-4DC5-8AA3-AA41B7771BA6}" type="sibTrans" cxnId="{AD40E68D-3819-4283-89B4-31B206C76F7D}">
      <dgm:prSet/>
      <dgm:spPr/>
      <dgm:t>
        <a:bodyPr/>
        <a:lstStyle/>
        <a:p>
          <a:endParaRPr lang="el-GR"/>
        </a:p>
      </dgm:t>
    </dgm:pt>
    <dgm:pt modelId="{AFA5C17C-BC79-4DF1-8C4C-CD96F0DAD3E4}">
      <dgm:prSet custT="1"/>
      <dgm:spPr/>
      <dgm:t>
        <a:bodyPr/>
        <a:lstStyle/>
        <a:p>
          <a:r>
            <a:rPr lang="el-GR" sz="1800" smtClean="0"/>
            <a:t>Μεγάλη ευελιξία.</a:t>
          </a:r>
          <a:endParaRPr lang="el-GR" sz="1800"/>
        </a:p>
      </dgm:t>
    </dgm:pt>
    <dgm:pt modelId="{68E75BD2-BE9E-4A94-80F6-D9E526D74810}" type="parTrans" cxnId="{4C668935-7501-4687-927C-D28C8D0B7A75}">
      <dgm:prSet/>
      <dgm:spPr/>
      <dgm:t>
        <a:bodyPr/>
        <a:lstStyle/>
        <a:p>
          <a:endParaRPr lang="el-GR"/>
        </a:p>
      </dgm:t>
    </dgm:pt>
    <dgm:pt modelId="{3B18EC9D-6DB7-43E2-BA00-9C728F5F795F}" type="sibTrans" cxnId="{4C668935-7501-4687-927C-D28C8D0B7A75}">
      <dgm:prSet/>
      <dgm:spPr/>
      <dgm:t>
        <a:bodyPr/>
        <a:lstStyle/>
        <a:p>
          <a:endParaRPr lang="el-GR"/>
        </a:p>
      </dgm:t>
    </dgm:pt>
    <dgm:pt modelId="{B909C2E8-BAFA-4875-BDE9-383535ADCFEE}">
      <dgm:prSet custT="1"/>
      <dgm:spPr/>
      <dgm:t>
        <a:bodyPr/>
        <a:lstStyle/>
        <a:p>
          <a:r>
            <a:rPr lang="el-GR" sz="1800" dirty="0" smtClean="0"/>
            <a:t>Δημιουργούν προϊόντα κατά παραγγελία.</a:t>
          </a:r>
          <a:endParaRPr lang="el-GR" sz="1800" dirty="0"/>
        </a:p>
      </dgm:t>
    </dgm:pt>
    <dgm:pt modelId="{E69397B1-ACCA-48AF-9058-CCA529DFD9E8}" type="parTrans" cxnId="{BA461A17-7814-4699-B367-6D490A9BF7AE}">
      <dgm:prSet/>
      <dgm:spPr/>
      <dgm:t>
        <a:bodyPr/>
        <a:lstStyle/>
        <a:p>
          <a:endParaRPr lang="el-GR"/>
        </a:p>
      </dgm:t>
    </dgm:pt>
    <dgm:pt modelId="{BC022A84-F767-4DB4-A937-5D910FF2FDB1}" type="sibTrans" cxnId="{BA461A17-7814-4699-B367-6D490A9BF7AE}">
      <dgm:prSet/>
      <dgm:spPr/>
      <dgm:t>
        <a:bodyPr/>
        <a:lstStyle/>
        <a:p>
          <a:endParaRPr lang="el-GR"/>
        </a:p>
      </dgm:t>
    </dgm:pt>
    <dgm:pt modelId="{8C6BA0D4-44C8-4E22-AE0C-39E5982356BF}">
      <dgm:prSet custT="1"/>
      <dgm:spPr/>
      <dgm:t>
        <a:bodyPr/>
        <a:lstStyle/>
        <a:p>
          <a:r>
            <a:rPr lang="el-GR" sz="1800" dirty="0" smtClean="0"/>
            <a:t>Υψηλής απόδοσης προϊόντα.</a:t>
          </a:r>
          <a:endParaRPr lang="el-GR" sz="1800" dirty="0"/>
        </a:p>
      </dgm:t>
    </dgm:pt>
    <dgm:pt modelId="{1A4031A6-4658-47FD-A097-2DAA54DF7554}" type="parTrans" cxnId="{FF10C8D6-3535-4103-8E0D-787CBBBA7A55}">
      <dgm:prSet/>
      <dgm:spPr/>
      <dgm:t>
        <a:bodyPr/>
        <a:lstStyle/>
        <a:p>
          <a:endParaRPr lang="el-GR"/>
        </a:p>
      </dgm:t>
    </dgm:pt>
    <dgm:pt modelId="{DE44CAB8-3813-4D53-A0AE-2252D3EC0883}" type="sibTrans" cxnId="{FF10C8D6-3535-4103-8E0D-787CBBBA7A55}">
      <dgm:prSet/>
      <dgm:spPr/>
      <dgm:t>
        <a:bodyPr/>
        <a:lstStyle/>
        <a:p>
          <a:endParaRPr lang="el-GR"/>
        </a:p>
      </dgm:t>
    </dgm:pt>
    <dgm:pt modelId="{2E9DA75D-E724-4148-AC58-73604ED97CDA}">
      <dgm:prSet custT="1"/>
      <dgm:spPr/>
      <dgm:t>
        <a:bodyPr/>
        <a:lstStyle/>
        <a:p>
          <a:r>
            <a:rPr lang="el-GR" sz="1800" dirty="0" smtClean="0"/>
            <a:t>Απαιτούνται προγραμματιστικές δυνατότητες.</a:t>
          </a:r>
          <a:endParaRPr lang="el-GR" sz="1800" dirty="0"/>
        </a:p>
      </dgm:t>
    </dgm:pt>
    <dgm:pt modelId="{09AF15A8-95F5-440D-93B8-002D7173012D}" type="parTrans" cxnId="{405B714D-2C3A-438F-81E2-86458969E16B}">
      <dgm:prSet/>
      <dgm:spPr/>
      <dgm:t>
        <a:bodyPr/>
        <a:lstStyle/>
        <a:p>
          <a:endParaRPr lang="el-GR"/>
        </a:p>
      </dgm:t>
    </dgm:pt>
    <dgm:pt modelId="{4637E5AB-0809-4B10-9263-1414959A89E3}" type="sibTrans" cxnId="{405B714D-2C3A-438F-81E2-86458969E16B}">
      <dgm:prSet/>
      <dgm:spPr/>
      <dgm:t>
        <a:bodyPr/>
        <a:lstStyle/>
        <a:p>
          <a:endParaRPr lang="el-GR"/>
        </a:p>
      </dgm:t>
    </dgm:pt>
    <dgm:pt modelId="{4E63F32E-C512-4BE5-A584-BE99902858C5}">
      <dgm:prSet custT="1"/>
      <dgm:spPr/>
      <dgm:t>
        <a:bodyPr/>
        <a:lstStyle/>
        <a:p>
          <a:r>
            <a:rPr lang="el-GR" sz="1800" dirty="0" smtClean="0"/>
            <a:t>Μεγάλη κατανάλωση χρόνου και αργοπορία στην παραγωγή.</a:t>
          </a:r>
          <a:endParaRPr lang="el-GR" sz="1800" dirty="0"/>
        </a:p>
      </dgm:t>
    </dgm:pt>
    <dgm:pt modelId="{ED4F4898-2E4B-4D57-A591-4E323235EDD3}" type="parTrans" cxnId="{3B5E53B2-0037-4E28-AC61-F1E46F857DD2}">
      <dgm:prSet/>
      <dgm:spPr/>
      <dgm:t>
        <a:bodyPr/>
        <a:lstStyle/>
        <a:p>
          <a:endParaRPr lang="el-GR"/>
        </a:p>
      </dgm:t>
    </dgm:pt>
    <dgm:pt modelId="{FF5A9CDC-455B-4022-814B-FF1B8DFA587A}" type="sibTrans" cxnId="{3B5E53B2-0037-4E28-AC61-F1E46F857DD2}">
      <dgm:prSet/>
      <dgm:spPr/>
      <dgm:t>
        <a:bodyPr/>
        <a:lstStyle/>
        <a:p>
          <a:endParaRPr lang="el-GR"/>
        </a:p>
      </dgm:t>
    </dgm:pt>
    <dgm:pt modelId="{706CD2D5-065E-4DD5-BE91-734B66F85525}">
      <dgm:prSet custT="1"/>
      <dgm:spPr/>
      <dgm:t>
        <a:bodyPr/>
        <a:lstStyle/>
        <a:p>
          <a:r>
            <a:rPr lang="el-GR" sz="1800" smtClean="0"/>
            <a:t>Το τελικό προϊόν χρειάζεται απομάκρυνση λαθών και έλεγχο.</a:t>
          </a:r>
          <a:endParaRPr lang="el-GR" sz="1800"/>
        </a:p>
      </dgm:t>
    </dgm:pt>
    <dgm:pt modelId="{8A710995-7327-4155-BBA8-55535C5954DB}" type="parTrans" cxnId="{71967422-B884-46ED-A26C-6C47571AAADE}">
      <dgm:prSet/>
      <dgm:spPr/>
      <dgm:t>
        <a:bodyPr/>
        <a:lstStyle/>
        <a:p>
          <a:endParaRPr lang="el-GR"/>
        </a:p>
      </dgm:t>
    </dgm:pt>
    <dgm:pt modelId="{07054D75-7681-4716-A2C0-22847D76C8EF}" type="sibTrans" cxnId="{71967422-B884-46ED-A26C-6C47571AAADE}">
      <dgm:prSet/>
      <dgm:spPr/>
      <dgm:t>
        <a:bodyPr/>
        <a:lstStyle/>
        <a:p>
          <a:endParaRPr lang="el-GR"/>
        </a:p>
      </dgm:t>
    </dgm:pt>
    <dgm:pt modelId="{45FC465C-034F-4EEF-AB4C-67FFF509B087}">
      <dgm:prSet custT="1"/>
      <dgm:spPr/>
      <dgm:t>
        <a:bodyPr/>
        <a:lstStyle/>
        <a:p>
          <a:r>
            <a:rPr lang="el-GR" sz="1800" dirty="0" smtClean="0"/>
            <a:t>Μπορεί να απαιτείται εξειδικευμένο υλικό (</a:t>
          </a:r>
          <a:r>
            <a:rPr lang="en-US" sz="1800" dirty="0" smtClean="0"/>
            <a:t>hardware</a:t>
          </a:r>
          <a:r>
            <a:rPr lang="el-GR" sz="1800" dirty="0" smtClean="0"/>
            <a:t>).</a:t>
          </a:r>
          <a:endParaRPr lang="el-GR" sz="1800" dirty="0"/>
        </a:p>
      </dgm:t>
    </dgm:pt>
    <dgm:pt modelId="{3FD68712-AA39-4476-9A09-1BF4ED0C97BF}" type="parTrans" cxnId="{29DBFED8-5503-4104-9730-28D4E361AEA8}">
      <dgm:prSet/>
      <dgm:spPr/>
      <dgm:t>
        <a:bodyPr/>
        <a:lstStyle/>
        <a:p>
          <a:endParaRPr lang="el-GR"/>
        </a:p>
      </dgm:t>
    </dgm:pt>
    <dgm:pt modelId="{F169C740-6B5D-41ED-BE0D-B5538B933F23}" type="sibTrans" cxnId="{29DBFED8-5503-4104-9730-28D4E361AEA8}">
      <dgm:prSet/>
      <dgm:spPr/>
      <dgm:t>
        <a:bodyPr/>
        <a:lstStyle/>
        <a:p>
          <a:endParaRPr lang="el-GR"/>
        </a:p>
      </dgm:t>
    </dgm:pt>
    <dgm:pt modelId="{D01AAD1B-2A84-427F-9479-0F208B792E47}" type="pres">
      <dgm:prSet presAssocID="{6C8A4623-4405-4F00-BEA7-34DD015926D3}" presName="Name0" presStyleCnt="0">
        <dgm:presLayoutVars>
          <dgm:chMax val="2"/>
          <dgm:dir/>
          <dgm:animOne val="branch"/>
          <dgm:animLvl val="lvl"/>
          <dgm:resizeHandles val="exact"/>
        </dgm:presLayoutVars>
      </dgm:prSet>
      <dgm:spPr/>
      <dgm:t>
        <a:bodyPr/>
        <a:lstStyle/>
        <a:p>
          <a:endParaRPr lang="el-GR"/>
        </a:p>
      </dgm:t>
    </dgm:pt>
    <dgm:pt modelId="{25C7DC72-B03F-4DF7-9766-AE5CB43BBB2B}" type="pres">
      <dgm:prSet presAssocID="{6C8A4623-4405-4F00-BEA7-34DD015926D3}" presName="Background" presStyleLbl="node1" presStyleIdx="0" presStyleCnt="1" custScaleY="124378"/>
      <dgm:spPr/>
    </dgm:pt>
    <dgm:pt modelId="{44506485-C184-4D08-8112-4679F1221C86}" type="pres">
      <dgm:prSet presAssocID="{6C8A4623-4405-4F00-BEA7-34DD015926D3}" presName="Divider" presStyleLbl="callout" presStyleIdx="0" presStyleCnt="1" custLinFactX="-17000000" custLinFactNeighborX="-17014745"/>
      <dgm:spPr>
        <a:ln w="28575">
          <a:solidFill>
            <a:srgbClr val="FFFF00"/>
          </a:solidFill>
        </a:ln>
      </dgm:spPr>
    </dgm:pt>
    <dgm:pt modelId="{2676E1A5-ED91-4C69-822D-24C2E7FB35BD}" type="pres">
      <dgm:prSet presAssocID="{6C8A4623-4405-4F00-BEA7-34DD015926D3}" presName="ChildText1" presStyleLbl="revTx" presStyleIdx="0" presStyleCnt="0" custScaleY="130597">
        <dgm:presLayoutVars>
          <dgm:chMax val="0"/>
          <dgm:chPref val="0"/>
          <dgm:bulletEnabled val="1"/>
        </dgm:presLayoutVars>
      </dgm:prSet>
      <dgm:spPr/>
      <dgm:t>
        <a:bodyPr/>
        <a:lstStyle/>
        <a:p>
          <a:endParaRPr lang="el-GR"/>
        </a:p>
      </dgm:t>
    </dgm:pt>
    <dgm:pt modelId="{34522A95-C9D4-42F1-B90F-2FE9A4DA7ED0}" type="pres">
      <dgm:prSet presAssocID="{6C8A4623-4405-4F00-BEA7-34DD015926D3}" presName="ChildText2" presStyleLbl="revTx" presStyleIdx="0" presStyleCnt="0" custScaleX="113804" custScaleY="135927">
        <dgm:presLayoutVars>
          <dgm:chMax val="0"/>
          <dgm:chPref val="0"/>
          <dgm:bulletEnabled val="1"/>
        </dgm:presLayoutVars>
      </dgm:prSet>
      <dgm:spPr/>
      <dgm:t>
        <a:bodyPr/>
        <a:lstStyle/>
        <a:p>
          <a:endParaRPr lang="el-GR"/>
        </a:p>
      </dgm:t>
    </dgm:pt>
    <dgm:pt modelId="{1B0D721F-FFD4-4D38-8058-461D3577ABD9}" type="pres">
      <dgm:prSet presAssocID="{6C8A4623-4405-4F00-BEA7-34DD015926D3}" presName="ParentText1" presStyleLbl="revTx" presStyleIdx="0" presStyleCnt="0">
        <dgm:presLayoutVars>
          <dgm:chMax val="1"/>
          <dgm:chPref val="1"/>
        </dgm:presLayoutVars>
      </dgm:prSet>
      <dgm:spPr/>
      <dgm:t>
        <a:bodyPr/>
        <a:lstStyle/>
        <a:p>
          <a:endParaRPr lang="el-GR"/>
        </a:p>
      </dgm:t>
    </dgm:pt>
    <dgm:pt modelId="{C00643EF-FA10-4862-A103-9DB04A397B59}" type="pres">
      <dgm:prSet presAssocID="{6C8A4623-4405-4F00-BEA7-34DD015926D3}" presName="ParentShape1" presStyleLbl="alignImgPlace1" presStyleIdx="0" presStyleCnt="2">
        <dgm:presLayoutVars/>
      </dgm:prSet>
      <dgm:spPr/>
      <dgm:t>
        <a:bodyPr/>
        <a:lstStyle/>
        <a:p>
          <a:endParaRPr lang="el-GR"/>
        </a:p>
      </dgm:t>
    </dgm:pt>
    <dgm:pt modelId="{D0B669BB-CAA7-4E4A-BB72-1ED53E20DFEB}" type="pres">
      <dgm:prSet presAssocID="{6C8A4623-4405-4F00-BEA7-34DD015926D3}" presName="ParentText2" presStyleLbl="revTx" presStyleIdx="0" presStyleCnt="0">
        <dgm:presLayoutVars>
          <dgm:chMax val="1"/>
          <dgm:chPref val="1"/>
        </dgm:presLayoutVars>
      </dgm:prSet>
      <dgm:spPr/>
      <dgm:t>
        <a:bodyPr/>
        <a:lstStyle/>
        <a:p>
          <a:endParaRPr lang="el-GR"/>
        </a:p>
      </dgm:t>
    </dgm:pt>
    <dgm:pt modelId="{96D69323-7911-4526-9D4C-25B742D70440}" type="pres">
      <dgm:prSet presAssocID="{6C8A4623-4405-4F00-BEA7-34DD015926D3}" presName="ParentShape2" presStyleLbl="alignImgPlace1" presStyleIdx="1" presStyleCnt="2">
        <dgm:presLayoutVars/>
      </dgm:prSet>
      <dgm:spPr/>
      <dgm:t>
        <a:bodyPr/>
        <a:lstStyle/>
        <a:p>
          <a:endParaRPr lang="el-GR"/>
        </a:p>
      </dgm:t>
    </dgm:pt>
  </dgm:ptLst>
  <dgm:cxnLst>
    <dgm:cxn modelId="{405B714D-2C3A-438F-81E2-86458969E16B}" srcId="{B38A2F57-5D05-486F-93FE-52A5A0222BE4}" destId="{2E9DA75D-E724-4148-AC58-73604ED97CDA}" srcOrd="1" destOrd="0" parTransId="{09AF15A8-95F5-440D-93B8-002D7173012D}" sibTransId="{4637E5AB-0809-4B10-9263-1414959A89E3}"/>
    <dgm:cxn modelId="{FB2E9584-D4C6-4CB6-A413-36C1A1AB3316}" srcId="{AB855F38-3675-4D31-9ADA-0A5EC088B867}" destId="{ECF20059-9541-4025-87D6-350A92FBC2F7}" srcOrd="0" destOrd="0" parTransId="{DC193EA4-9C15-48A7-B88F-A02CFE7273AC}" sibTransId="{C2298C0A-6F07-445A-9C23-05C25A939395}"/>
    <dgm:cxn modelId="{FF10C8D6-3535-4103-8E0D-787CBBBA7A55}" srcId="{AB855F38-3675-4D31-9ADA-0A5EC088B867}" destId="{8C6BA0D4-44C8-4E22-AE0C-39E5982356BF}" srcOrd="3" destOrd="0" parTransId="{1A4031A6-4658-47FD-A097-2DAA54DF7554}" sibTransId="{DE44CAB8-3813-4D53-A0AE-2252D3EC0883}"/>
    <dgm:cxn modelId="{28BBF56F-BF0A-4C02-84D4-AE898DDF966A}" type="presOf" srcId="{AB855F38-3675-4D31-9ADA-0A5EC088B867}" destId="{C00643EF-FA10-4862-A103-9DB04A397B59}" srcOrd="1" destOrd="0" presId="urn:microsoft.com/office/officeart/2009/3/layout/OpposingIdeas"/>
    <dgm:cxn modelId="{5A9CA949-C75F-46E5-B893-CD971F5F415D}" type="presOf" srcId="{8C6BA0D4-44C8-4E22-AE0C-39E5982356BF}" destId="{2676E1A5-ED91-4C69-822D-24C2E7FB35BD}" srcOrd="0" destOrd="3" presId="urn:microsoft.com/office/officeart/2009/3/layout/OpposingIdeas"/>
    <dgm:cxn modelId="{827F583E-BC2F-4AFF-B4D6-7C49415BBC2E}" type="presOf" srcId="{ECF20059-9541-4025-87D6-350A92FBC2F7}" destId="{2676E1A5-ED91-4C69-822D-24C2E7FB35BD}" srcOrd="0" destOrd="0" presId="urn:microsoft.com/office/officeart/2009/3/layout/OpposingIdeas"/>
    <dgm:cxn modelId="{4C668935-7501-4687-927C-D28C8D0B7A75}" srcId="{AB855F38-3675-4D31-9ADA-0A5EC088B867}" destId="{AFA5C17C-BC79-4DF1-8C4C-CD96F0DAD3E4}" srcOrd="1" destOrd="0" parTransId="{68E75BD2-BE9E-4A94-80F6-D9E526D74810}" sibTransId="{3B18EC9D-6DB7-43E2-BA00-9C728F5F795F}"/>
    <dgm:cxn modelId="{013A4E24-EE50-4866-8060-0B1949180A51}" type="presOf" srcId="{6C8A4623-4405-4F00-BEA7-34DD015926D3}" destId="{D01AAD1B-2A84-427F-9479-0F208B792E47}" srcOrd="0" destOrd="0" presId="urn:microsoft.com/office/officeart/2009/3/layout/OpposingIdeas"/>
    <dgm:cxn modelId="{3B5E53B2-0037-4E28-AC61-F1E46F857DD2}" srcId="{B38A2F57-5D05-486F-93FE-52A5A0222BE4}" destId="{4E63F32E-C512-4BE5-A584-BE99902858C5}" srcOrd="2" destOrd="0" parTransId="{ED4F4898-2E4B-4D57-A591-4E323235EDD3}" sibTransId="{FF5A9CDC-455B-4022-814B-FF1B8DFA587A}"/>
    <dgm:cxn modelId="{D919E0D4-99E7-44A3-A375-278869726596}" srcId="{6C8A4623-4405-4F00-BEA7-34DD015926D3}" destId="{AB855F38-3675-4D31-9ADA-0A5EC088B867}" srcOrd="0" destOrd="0" parTransId="{2C405F95-EA20-4F22-8337-02CD9B80DC6C}" sibTransId="{219F82A3-6668-4B38-A3C5-780F2083A572}"/>
    <dgm:cxn modelId="{D4BAE117-BB2D-4F9F-A0BF-1F5AEB0AAE90}" type="presOf" srcId="{2E9DA75D-E724-4148-AC58-73604ED97CDA}" destId="{34522A95-C9D4-42F1-B90F-2FE9A4DA7ED0}" srcOrd="0" destOrd="1" presId="urn:microsoft.com/office/officeart/2009/3/layout/OpposingIdeas"/>
    <dgm:cxn modelId="{55C0898A-B749-4F6F-9D1E-995162E62426}" type="presOf" srcId="{B38A2F57-5D05-486F-93FE-52A5A0222BE4}" destId="{D0B669BB-CAA7-4E4A-BB72-1ED53E20DFEB}" srcOrd="0" destOrd="0" presId="urn:microsoft.com/office/officeart/2009/3/layout/OpposingIdeas"/>
    <dgm:cxn modelId="{BA461A17-7814-4699-B367-6D490A9BF7AE}" srcId="{AB855F38-3675-4D31-9ADA-0A5EC088B867}" destId="{B909C2E8-BAFA-4875-BDE9-383535ADCFEE}" srcOrd="2" destOrd="0" parTransId="{E69397B1-ACCA-48AF-9058-CCA529DFD9E8}" sibTransId="{BC022A84-F767-4DB4-A937-5D910FF2FDB1}"/>
    <dgm:cxn modelId="{C246E2B6-D05C-4FAB-99D7-41FFD50FDC7D}" type="presOf" srcId="{4E63F32E-C512-4BE5-A584-BE99902858C5}" destId="{34522A95-C9D4-42F1-B90F-2FE9A4DA7ED0}" srcOrd="0" destOrd="2" presId="urn:microsoft.com/office/officeart/2009/3/layout/OpposingIdeas"/>
    <dgm:cxn modelId="{A64C4FDE-AA53-4D68-8E5C-4DEF0B75A88E}" type="presOf" srcId="{B909C2E8-BAFA-4875-BDE9-383535ADCFEE}" destId="{2676E1A5-ED91-4C69-822D-24C2E7FB35BD}" srcOrd="0" destOrd="2" presId="urn:microsoft.com/office/officeart/2009/3/layout/OpposingIdeas"/>
    <dgm:cxn modelId="{29DBFED8-5503-4104-9730-28D4E361AEA8}" srcId="{B38A2F57-5D05-486F-93FE-52A5A0222BE4}" destId="{45FC465C-034F-4EEF-AB4C-67FFF509B087}" srcOrd="4" destOrd="0" parTransId="{3FD68712-AA39-4476-9A09-1BF4ED0C97BF}" sibTransId="{F169C740-6B5D-41ED-BE0D-B5538B933F23}"/>
    <dgm:cxn modelId="{9BBD7241-69CE-4566-B152-C436DA9A34A2}" type="presOf" srcId="{73DCE218-950F-43A3-9FC9-A396167322CE}" destId="{34522A95-C9D4-42F1-B90F-2FE9A4DA7ED0}" srcOrd="0" destOrd="0" presId="urn:microsoft.com/office/officeart/2009/3/layout/OpposingIdeas"/>
    <dgm:cxn modelId="{E8AE71A6-B7D7-457D-8E38-3CF94EA7355F}" type="presOf" srcId="{AB855F38-3675-4D31-9ADA-0A5EC088B867}" destId="{1B0D721F-FFD4-4D38-8058-461D3577ABD9}" srcOrd="0" destOrd="0" presId="urn:microsoft.com/office/officeart/2009/3/layout/OpposingIdeas"/>
    <dgm:cxn modelId="{65DB42F1-9445-4E80-B1F8-6A8F792317DF}" type="presOf" srcId="{706CD2D5-065E-4DD5-BE91-734B66F85525}" destId="{34522A95-C9D4-42F1-B90F-2FE9A4DA7ED0}" srcOrd="0" destOrd="3" presId="urn:microsoft.com/office/officeart/2009/3/layout/OpposingIdeas"/>
    <dgm:cxn modelId="{950C458E-D0B5-4AA5-BE2E-5F10C7166BF7}" type="presOf" srcId="{45FC465C-034F-4EEF-AB4C-67FFF509B087}" destId="{34522A95-C9D4-42F1-B90F-2FE9A4DA7ED0}" srcOrd="0" destOrd="4" presId="urn:microsoft.com/office/officeart/2009/3/layout/OpposingIdeas"/>
    <dgm:cxn modelId="{AD40E68D-3819-4283-89B4-31B206C76F7D}" srcId="{B38A2F57-5D05-486F-93FE-52A5A0222BE4}" destId="{73DCE218-950F-43A3-9FC9-A396167322CE}" srcOrd="0" destOrd="0" parTransId="{B70B42E2-35E9-4658-92DD-204B2DA3F72F}" sibTransId="{56541B23-6D7C-4DC5-8AA3-AA41B7771BA6}"/>
    <dgm:cxn modelId="{9B3FED2B-54B0-4AD1-8216-1F3EBCBF1175}" type="presOf" srcId="{AFA5C17C-BC79-4DF1-8C4C-CD96F0DAD3E4}" destId="{2676E1A5-ED91-4C69-822D-24C2E7FB35BD}" srcOrd="0" destOrd="1" presId="urn:microsoft.com/office/officeart/2009/3/layout/OpposingIdeas"/>
    <dgm:cxn modelId="{25B7063E-14C9-4895-8441-1ECE37CEA914}" type="presOf" srcId="{B38A2F57-5D05-486F-93FE-52A5A0222BE4}" destId="{96D69323-7911-4526-9D4C-25B742D70440}" srcOrd="1" destOrd="0" presId="urn:microsoft.com/office/officeart/2009/3/layout/OpposingIdeas"/>
    <dgm:cxn modelId="{71967422-B884-46ED-A26C-6C47571AAADE}" srcId="{B38A2F57-5D05-486F-93FE-52A5A0222BE4}" destId="{706CD2D5-065E-4DD5-BE91-734B66F85525}" srcOrd="3" destOrd="0" parTransId="{8A710995-7327-4155-BBA8-55535C5954DB}" sibTransId="{07054D75-7681-4716-A2C0-22847D76C8EF}"/>
    <dgm:cxn modelId="{B42BE5D1-9E4F-42BE-8E2F-30A3A349BE45}" srcId="{6C8A4623-4405-4F00-BEA7-34DD015926D3}" destId="{B38A2F57-5D05-486F-93FE-52A5A0222BE4}" srcOrd="1" destOrd="0" parTransId="{9D28FB97-0AEA-45D8-9DB7-46388443552B}" sibTransId="{FF129598-6583-4328-A8A5-84292863183D}"/>
    <dgm:cxn modelId="{9A9B8065-5B13-48B4-95F6-389C083C8D34}" type="presParOf" srcId="{D01AAD1B-2A84-427F-9479-0F208B792E47}" destId="{25C7DC72-B03F-4DF7-9766-AE5CB43BBB2B}" srcOrd="0" destOrd="0" presId="urn:microsoft.com/office/officeart/2009/3/layout/OpposingIdeas"/>
    <dgm:cxn modelId="{3129ACAE-F472-4608-81B6-07F7B4379907}" type="presParOf" srcId="{D01AAD1B-2A84-427F-9479-0F208B792E47}" destId="{44506485-C184-4D08-8112-4679F1221C86}" srcOrd="1" destOrd="0" presId="urn:microsoft.com/office/officeart/2009/3/layout/OpposingIdeas"/>
    <dgm:cxn modelId="{C82367F6-6438-4902-B5F1-B9B336D18EDD}" type="presParOf" srcId="{D01AAD1B-2A84-427F-9479-0F208B792E47}" destId="{2676E1A5-ED91-4C69-822D-24C2E7FB35BD}" srcOrd="2" destOrd="0" presId="urn:microsoft.com/office/officeart/2009/3/layout/OpposingIdeas"/>
    <dgm:cxn modelId="{129FC28A-8765-49E8-BC94-7C85577A95F1}" type="presParOf" srcId="{D01AAD1B-2A84-427F-9479-0F208B792E47}" destId="{34522A95-C9D4-42F1-B90F-2FE9A4DA7ED0}" srcOrd="3" destOrd="0" presId="urn:microsoft.com/office/officeart/2009/3/layout/OpposingIdeas"/>
    <dgm:cxn modelId="{BD6E4935-134F-406C-A276-9A75C4465FE7}" type="presParOf" srcId="{D01AAD1B-2A84-427F-9479-0F208B792E47}" destId="{1B0D721F-FFD4-4D38-8058-461D3577ABD9}" srcOrd="4" destOrd="0" presId="urn:microsoft.com/office/officeart/2009/3/layout/OpposingIdeas"/>
    <dgm:cxn modelId="{0002AD18-E475-49EA-BE2C-E6787532484B}" type="presParOf" srcId="{D01AAD1B-2A84-427F-9479-0F208B792E47}" destId="{C00643EF-FA10-4862-A103-9DB04A397B59}" srcOrd="5" destOrd="0" presId="urn:microsoft.com/office/officeart/2009/3/layout/OpposingIdeas"/>
    <dgm:cxn modelId="{EEB13928-C3AA-486C-94E0-E979C9C09097}" type="presParOf" srcId="{D01AAD1B-2A84-427F-9479-0F208B792E47}" destId="{D0B669BB-CAA7-4E4A-BB72-1ED53E20DFEB}" srcOrd="6" destOrd="0" presId="urn:microsoft.com/office/officeart/2009/3/layout/OpposingIdeas"/>
    <dgm:cxn modelId="{385086F7-9FEE-48AB-BCAF-667286B22D17}" type="presParOf" srcId="{D01AAD1B-2A84-427F-9479-0F208B792E47}" destId="{96D69323-7911-4526-9D4C-25B742D70440}" srcOrd="7" destOrd="0" presId="urn:microsoft.com/office/officeart/2009/3/layout/OpposingIdea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C8A4623-4405-4F00-BEA7-34DD015926D3}" type="doc">
      <dgm:prSet loTypeId="urn:microsoft.com/office/officeart/2009/3/layout/OpposingIdeas" loCatId="relationship" qsTypeId="urn:microsoft.com/office/officeart/2005/8/quickstyle/simple5" qsCatId="simple" csTypeId="urn:microsoft.com/office/officeart/2005/8/colors/accent1_2" csCatId="accent1" phldr="1"/>
      <dgm:spPr/>
      <dgm:t>
        <a:bodyPr/>
        <a:lstStyle/>
        <a:p>
          <a:endParaRPr lang="el-GR"/>
        </a:p>
      </dgm:t>
    </dgm:pt>
    <dgm:pt modelId="{AB855F38-3675-4D31-9ADA-0A5EC088B867}">
      <dgm:prSet phldrT="[Text]"/>
      <dgm:spPr>
        <a:solidFill>
          <a:srgbClr val="0070C0"/>
        </a:solidFill>
      </dgm:spPr>
      <dgm:t>
        <a:bodyPr/>
        <a:lstStyle/>
        <a:p>
          <a:r>
            <a:rPr lang="el-GR" b="1" smtClean="0">
              <a:solidFill>
                <a:schemeClr val="bg1"/>
              </a:solidFill>
            </a:rPr>
            <a:t>ΠΛΕΟΝΕΚΤΗΜΑΤΑ</a:t>
          </a:r>
          <a:endParaRPr lang="el-GR" b="1" dirty="0">
            <a:solidFill>
              <a:schemeClr val="bg1"/>
            </a:solidFill>
          </a:endParaRPr>
        </a:p>
      </dgm:t>
    </dgm:pt>
    <dgm:pt modelId="{2C405F95-EA20-4F22-8337-02CD9B80DC6C}" type="parTrans" cxnId="{D919E0D4-99E7-44A3-A375-278869726596}">
      <dgm:prSet/>
      <dgm:spPr/>
      <dgm:t>
        <a:bodyPr/>
        <a:lstStyle/>
        <a:p>
          <a:endParaRPr lang="el-GR"/>
        </a:p>
      </dgm:t>
    </dgm:pt>
    <dgm:pt modelId="{219F82A3-6668-4B38-A3C5-780F2083A572}" type="sibTrans" cxnId="{D919E0D4-99E7-44A3-A375-278869726596}">
      <dgm:prSet/>
      <dgm:spPr/>
      <dgm:t>
        <a:bodyPr/>
        <a:lstStyle/>
        <a:p>
          <a:endParaRPr lang="el-GR"/>
        </a:p>
      </dgm:t>
    </dgm:pt>
    <dgm:pt modelId="{ECF20059-9541-4025-87D6-350A92FBC2F7}">
      <dgm:prSet phldrT="[Text]" custT="1"/>
      <dgm:spPr/>
      <dgm:t>
        <a:bodyPr/>
        <a:lstStyle/>
        <a:p>
          <a:r>
            <a:rPr lang="el-GR" sz="2000" dirty="0" smtClean="0"/>
            <a:t>Μεγάλη παραγωγικότητα όσον αφορά τον προγραμματιστή</a:t>
          </a:r>
          <a:endParaRPr lang="el-GR" sz="2000" dirty="0"/>
        </a:p>
      </dgm:t>
    </dgm:pt>
    <dgm:pt modelId="{DC193EA4-9C15-48A7-B88F-A02CFE7273AC}" type="parTrans" cxnId="{FB2E9584-D4C6-4CB6-A413-36C1A1AB3316}">
      <dgm:prSet/>
      <dgm:spPr/>
      <dgm:t>
        <a:bodyPr/>
        <a:lstStyle/>
        <a:p>
          <a:endParaRPr lang="el-GR"/>
        </a:p>
      </dgm:t>
    </dgm:pt>
    <dgm:pt modelId="{C2298C0A-6F07-445A-9C23-05C25A939395}" type="sibTrans" cxnId="{FB2E9584-D4C6-4CB6-A413-36C1A1AB3316}">
      <dgm:prSet/>
      <dgm:spPr/>
      <dgm:t>
        <a:bodyPr/>
        <a:lstStyle/>
        <a:p>
          <a:endParaRPr lang="el-GR"/>
        </a:p>
      </dgm:t>
    </dgm:pt>
    <dgm:pt modelId="{B38A2F57-5D05-486F-93FE-52A5A0222BE4}">
      <dgm:prSet phldrT="[Text]"/>
      <dgm:spPr>
        <a:solidFill>
          <a:srgbClr val="9A0000"/>
        </a:solidFill>
      </dgm:spPr>
      <dgm:t>
        <a:bodyPr/>
        <a:lstStyle/>
        <a:p>
          <a:r>
            <a:rPr lang="el-GR" b="1" smtClean="0">
              <a:solidFill>
                <a:schemeClr val="bg1"/>
              </a:solidFill>
            </a:rPr>
            <a:t>ΜΕΙΟΝΕΚΤΗΜΑΤΑ</a:t>
          </a:r>
          <a:endParaRPr lang="el-GR" b="1" dirty="0">
            <a:solidFill>
              <a:schemeClr val="bg1"/>
            </a:solidFill>
          </a:endParaRPr>
        </a:p>
      </dgm:t>
    </dgm:pt>
    <dgm:pt modelId="{9D28FB97-0AEA-45D8-9DB7-46388443552B}" type="parTrans" cxnId="{B42BE5D1-9E4F-42BE-8E2F-30A3A349BE45}">
      <dgm:prSet/>
      <dgm:spPr/>
      <dgm:t>
        <a:bodyPr/>
        <a:lstStyle/>
        <a:p>
          <a:endParaRPr lang="el-GR"/>
        </a:p>
      </dgm:t>
    </dgm:pt>
    <dgm:pt modelId="{FF129598-6583-4328-A8A5-84292863183D}" type="sibTrans" cxnId="{B42BE5D1-9E4F-42BE-8E2F-30A3A349BE45}">
      <dgm:prSet/>
      <dgm:spPr/>
      <dgm:t>
        <a:bodyPr/>
        <a:lstStyle/>
        <a:p>
          <a:endParaRPr lang="el-GR"/>
        </a:p>
      </dgm:t>
    </dgm:pt>
    <dgm:pt modelId="{73DCE218-950F-43A3-9FC9-A396167322CE}">
      <dgm:prSet phldrT="[Text]" custT="1"/>
      <dgm:spPr/>
      <dgm:t>
        <a:bodyPr/>
        <a:lstStyle/>
        <a:p>
          <a:r>
            <a:rPr lang="el-GR" sz="2000" smtClean="0"/>
            <a:t>Απαιτείται απομάκρυνση λαθών και έλεγχος.</a:t>
          </a:r>
          <a:endParaRPr lang="el-GR" sz="2000" dirty="0"/>
        </a:p>
      </dgm:t>
    </dgm:pt>
    <dgm:pt modelId="{B70B42E2-35E9-4658-92DD-204B2DA3F72F}" type="parTrans" cxnId="{AD40E68D-3819-4283-89B4-31B206C76F7D}">
      <dgm:prSet/>
      <dgm:spPr/>
      <dgm:t>
        <a:bodyPr/>
        <a:lstStyle/>
        <a:p>
          <a:endParaRPr lang="el-GR"/>
        </a:p>
      </dgm:t>
    </dgm:pt>
    <dgm:pt modelId="{56541B23-6D7C-4DC5-8AA3-AA41B7771BA6}" type="sibTrans" cxnId="{AD40E68D-3819-4283-89B4-31B206C76F7D}">
      <dgm:prSet/>
      <dgm:spPr/>
      <dgm:t>
        <a:bodyPr/>
        <a:lstStyle/>
        <a:p>
          <a:endParaRPr lang="el-GR"/>
        </a:p>
      </dgm:t>
    </dgm:pt>
    <dgm:pt modelId="{DDF0A0EB-7B00-4B8B-801A-ED378749EBBB}">
      <dgm:prSet custT="1"/>
      <dgm:spPr/>
      <dgm:t>
        <a:bodyPr/>
        <a:lstStyle/>
        <a:p>
          <a:r>
            <a:rPr lang="el-GR" sz="2000" smtClean="0"/>
            <a:t>Μπορεί να απαιτείται εξειδικευμένο υλικό (</a:t>
          </a:r>
          <a:r>
            <a:rPr lang="en-US" sz="2000" smtClean="0"/>
            <a:t>hardware</a:t>
          </a:r>
          <a:r>
            <a:rPr lang="el-GR" sz="2000" smtClean="0"/>
            <a:t>)</a:t>
          </a:r>
          <a:endParaRPr lang="el-GR" sz="2000"/>
        </a:p>
      </dgm:t>
    </dgm:pt>
    <dgm:pt modelId="{41301857-6C7A-426B-820A-3318AE4B6BFD}" type="parTrans" cxnId="{EFBE8097-E60C-440D-BD05-51C53176E4CF}">
      <dgm:prSet/>
      <dgm:spPr/>
      <dgm:t>
        <a:bodyPr/>
        <a:lstStyle/>
        <a:p>
          <a:endParaRPr lang="el-GR"/>
        </a:p>
      </dgm:t>
    </dgm:pt>
    <dgm:pt modelId="{1BF1E836-980B-48C4-95B7-FA56919B1B18}" type="sibTrans" cxnId="{EFBE8097-E60C-440D-BD05-51C53176E4CF}">
      <dgm:prSet/>
      <dgm:spPr/>
      <dgm:t>
        <a:bodyPr/>
        <a:lstStyle/>
        <a:p>
          <a:endParaRPr lang="el-GR"/>
        </a:p>
      </dgm:t>
    </dgm:pt>
    <dgm:pt modelId="{625C7198-118F-48CC-923E-8CAC05B03E09}">
      <dgm:prSet custT="1"/>
      <dgm:spPr/>
      <dgm:t>
        <a:bodyPr/>
        <a:lstStyle/>
        <a:p>
          <a:r>
            <a:rPr lang="el-GR" sz="2000" dirty="0" smtClean="0"/>
            <a:t>Μπορεί να μην ταιριάζει στο συγκεκριμένο πρόβλημα.</a:t>
          </a:r>
          <a:endParaRPr lang="el-GR" sz="2000" dirty="0"/>
        </a:p>
      </dgm:t>
    </dgm:pt>
    <dgm:pt modelId="{F717EB5F-2AA3-499B-8A4C-F85C9B7473C0}" type="parTrans" cxnId="{D9BCD692-9B90-46BA-B1EE-30C023BF44C5}">
      <dgm:prSet/>
      <dgm:spPr/>
      <dgm:t>
        <a:bodyPr/>
        <a:lstStyle/>
        <a:p>
          <a:endParaRPr lang="el-GR"/>
        </a:p>
      </dgm:t>
    </dgm:pt>
    <dgm:pt modelId="{4952B799-D801-40F6-9453-09FC60EFCC51}" type="sibTrans" cxnId="{D9BCD692-9B90-46BA-B1EE-30C023BF44C5}">
      <dgm:prSet/>
      <dgm:spPr/>
      <dgm:t>
        <a:bodyPr/>
        <a:lstStyle/>
        <a:p>
          <a:endParaRPr lang="el-GR"/>
        </a:p>
      </dgm:t>
    </dgm:pt>
    <dgm:pt modelId="{D01AAD1B-2A84-427F-9479-0F208B792E47}" type="pres">
      <dgm:prSet presAssocID="{6C8A4623-4405-4F00-BEA7-34DD015926D3}" presName="Name0" presStyleCnt="0">
        <dgm:presLayoutVars>
          <dgm:chMax val="2"/>
          <dgm:dir/>
          <dgm:animOne val="branch"/>
          <dgm:animLvl val="lvl"/>
          <dgm:resizeHandles val="exact"/>
        </dgm:presLayoutVars>
      </dgm:prSet>
      <dgm:spPr/>
      <dgm:t>
        <a:bodyPr/>
        <a:lstStyle/>
        <a:p>
          <a:endParaRPr lang="el-GR"/>
        </a:p>
      </dgm:t>
    </dgm:pt>
    <dgm:pt modelId="{25C7DC72-B03F-4DF7-9766-AE5CB43BBB2B}" type="pres">
      <dgm:prSet presAssocID="{6C8A4623-4405-4F00-BEA7-34DD015926D3}" presName="Background" presStyleLbl="node1" presStyleIdx="0" presStyleCnt="1" custScaleY="124378"/>
      <dgm:spPr/>
    </dgm:pt>
    <dgm:pt modelId="{44506485-C184-4D08-8112-4679F1221C86}" type="pres">
      <dgm:prSet presAssocID="{6C8A4623-4405-4F00-BEA7-34DD015926D3}" presName="Divider" presStyleLbl="callout" presStyleIdx="0" presStyleCnt="1" custLinFactX="-12393947" custLinFactNeighborX="-12400000"/>
      <dgm:spPr>
        <a:ln w="28575">
          <a:solidFill>
            <a:srgbClr val="FFFF00"/>
          </a:solidFill>
        </a:ln>
      </dgm:spPr>
    </dgm:pt>
    <dgm:pt modelId="{2676E1A5-ED91-4C69-822D-24C2E7FB35BD}" type="pres">
      <dgm:prSet presAssocID="{6C8A4623-4405-4F00-BEA7-34DD015926D3}" presName="ChildText1" presStyleLbl="revTx" presStyleIdx="0" presStyleCnt="0" custScaleY="130597">
        <dgm:presLayoutVars>
          <dgm:chMax val="0"/>
          <dgm:chPref val="0"/>
          <dgm:bulletEnabled val="1"/>
        </dgm:presLayoutVars>
      </dgm:prSet>
      <dgm:spPr/>
      <dgm:t>
        <a:bodyPr/>
        <a:lstStyle/>
        <a:p>
          <a:endParaRPr lang="el-GR"/>
        </a:p>
      </dgm:t>
    </dgm:pt>
    <dgm:pt modelId="{34522A95-C9D4-42F1-B90F-2FE9A4DA7ED0}" type="pres">
      <dgm:prSet presAssocID="{6C8A4623-4405-4F00-BEA7-34DD015926D3}" presName="ChildText2" presStyleLbl="revTx" presStyleIdx="0" presStyleCnt="0" custScaleX="113804" custScaleY="135927">
        <dgm:presLayoutVars>
          <dgm:chMax val="0"/>
          <dgm:chPref val="0"/>
          <dgm:bulletEnabled val="1"/>
        </dgm:presLayoutVars>
      </dgm:prSet>
      <dgm:spPr/>
      <dgm:t>
        <a:bodyPr/>
        <a:lstStyle/>
        <a:p>
          <a:endParaRPr lang="el-GR"/>
        </a:p>
      </dgm:t>
    </dgm:pt>
    <dgm:pt modelId="{1B0D721F-FFD4-4D38-8058-461D3577ABD9}" type="pres">
      <dgm:prSet presAssocID="{6C8A4623-4405-4F00-BEA7-34DD015926D3}" presName="ParentText1" presStyleLbl="revTx" presStyleIdx="0" presStyleCnt="0">
        <dgm:presLayoutVars>
          <dgm:chMax val="1"/>
          <dgm:chPref val="1"/>
        </dgm:presLayoutVars>
      </dgm:prSet>
      <dgm:spPr/>
      <dgm:t>
        <a:bodyPr/>
        <a:lstStyle/>
        <a:p>
          <a:endParaRPr lang="el-GR"/>
        </a:p>
      </dgm:t>
    </dgm:pt>
    <dgm:pt modelId="{C00643EF-FA10-4862-A103-9DB04A397B59}" type="pres">
      <dgm:prSet presAssocID="{6C8A4623-4405-4F00-BEA7-34DD015926D3}" presName="ParentShape1" presStyleLbl="alignImgPlace1" presStyleIdx="0" presStyleCnt="2">
        <dgm:presLayoutVars/>
      </dgm:prSet>
      <dgm:spPr/>
      <dgm:t>
        <a:bodyPr/>
        <a:lstStyle/>
        <a:p>
          <a:endParaRPr lang="el-GR"/>
        </a:p>
      </dgm:t>
    </dgm:pt>
    <dgm:pt modelId="{D0B669BB-CAA7-4E4A-BB72-1ED53E20DFEB}" type="pres">
      <dgm:prSet presAssocID="{6C8A4623-4405-4F00-BEA7-34DD015926D3}" presName="ParentText2" presStyleLbl="revTx" presStyleIdx="0" presStyleCnt="0">
        <dgm:presLayoutVars>
          <dgm:chMax val="1"/>
          <dgm:chPref val="1"/>
        </dgm:presLayoutVars>
      </dgm:prSet>
      <dgm:spPr/>
      <dgm:t>
        <a:bodyPr/>
        <a:lstStyle/>
        <a:p>
          <a:endParaRPr lang="el-GR"/>
        </a:p>
      </dgm:t>
    </dgm:pt>
    <dgm:pt modelId="{96D69323-7911-4526-9D4C-25B742D70440}" type="pres">
      <dgm:prSet presAssocID="{6C8A4623-4405-4F00-BEA7-34DD015926D3}" presName="ParentShape2" presStyleLbl="alignImgPlace1" presStyleIdx="1" presStyleCnt="2">
        <dgm:presLayoutVars/>
      </dgm:prSet>
      <dgm:spPr/>
      <dgm:t>
        <a:bodyPr/>
        <a:lstStyle/>
        <a:p>
          <a:endParaRPr lang="el-GR"/>
        </a:p>
      </dgm:t>
    </dgm:pt>
  </dgm:ptLst>
  <dgm:cxnLst>
    <dgm:cxn modelId="{50FBA03B-9C7A-434D-A6A7-5B3F8A636800}" type="presOf" srcId="{ECF20059-9541-4025-87D6-350A92FBC2F7}" destId="{2676E1A5-ED91-4C69-822D-24C2E7FB35BD}" srcOrd="0" destOrd="0" presId="urn:microsoft.com/office/officeart/2009/3/layout/OpposingIdeas"/>
    <dgm:cxn modelId="{3017C1D5-633D-4235-BDDC-96214AAC0DFB}" type="presOf" srcId="{AB855F38-3675-4D31-9ADA-0A5EC088B867}" destId="{1B0D721F-FFD4-4D38-8058-461D3577ABD9}" srcOrd="0" destOrd="0" presId="urn:microsoft.com/office/officeart/2009/3/layout/OpposingIdeas"/>
    <dgm:cxn modelId="{B3DB0222-6EAA-43B4-BE8A-D53ECA0F671A}" type="presOf" srcId="{DDF0A0EB-7B00-4B8B-801A-ED378749EBBB}" destId="{34522A95-C9D4-42F1-B90F-2FE9A4DA7ED0}" srcOrd="0" destOrd="1" presId="urn:microsoft.com/office/officeart/2009/3/layout/OpposingIdeas"/>
    <dgm:cxn modelId="{BA2899C4-B359-4DFE-8421-CDA5AF81C8E8}" type="presOf" srcId="{6C8A4623-4405-4F00-BEA7-34DD015926D3}" destId="{D01AAD1B-2A84-427F-9479-0F208B792E47}" srcOrd="0" destOrd="0" presId="urn:microsoft.com/office/officeart/2009/3/layout/OpposingIdeas"/>
    <dgm:cxn modelId="{BE6B9895-7B98-458F-A78E-02E288E6059B}" type="presOf" srcId="{AB855F38-3675-4D31-9ADA-0A5EC088B867}" destId="{C00643EF-FA10-4862-A103-9DB04A397B59}" srcOrd="1" destOrd="0" presId="urn:microsoft.com/office/officeart/2009/3/layout/OpposingIdeas"/>
    <dgm:cxn modelId="{162D8377-F98F-48DB-8B2C-277E14D615F4}" type="presOf" srcId="{B38A2F57-5D05-486F-93FE-52A5A0222BE4}" destId="{96D69323-7911-4526-9D4C-25B742D70440}" srcOrd="1" destOrd="0" presId="urn:microsoft.com/office/officeart/2009/3/layout/OpposingIdeas"/>
    <dgm:cxn modelId="{FB2E9584-D4C6-4CB6-A413-36C1A1AB3316}" srcId="{AB855F38-3675-4D31-9ADA-0A5EC088B867}" destId="{ECF20059-9541-4025-87D6-350A92FBC2F7}" srcOrd="0" destOrd="0" parTransId="{DC193EA4-9C15-48A7-B88F-A02CFE7273AC}" sibTransId="{C2298C0A-6F07-445A-9C23-05C25A939395}"/>
    <dgm:cxn modelId="{46E425B3-0C04-42DB-BB8F-F4FD5B49E73B}" type="presOf" srcId="{B38A2F57-5D05-486F-93FE-52A5A0222BE4}" destId="{D0B669BB-CAA7-4E4A-BB72-1ED53E20DFEB}" srcOrd="0" destOrd="0" presId="urn:microsoft.com/office/officeart/2009/3/layout/OpposingIdeas"/>
    <dgm:cxn modelId="{08A01381-19EC-4FDB-A925-41A5D5E2A0E4}" type="presOf" srcId="{73DCE218-950F-43A3-9FC9-A396167322CE}" destId="{34522A95-C9D4-42F1-B90F-2FE9A4DA7ED0}" srcOrd="0" destOrd="0" presId="urn:microsoft.com/office/officeart/2009/3/layout/OpposingIdeas"/>
    <dgm:cxn modelId="{E210291F-DAF2-4800-9060-8396395713AF}" type="presOf" srcId="{625C7198-118F-48CC-923E-8CAC05B03E09}" destId="{34522A95-C9D4-42F1-B90F-2FE9A4DA7ED0}" srcOrd="0" destOrd="2" presId="urn:microsoft.com/office/officeart/2009/3/layout/OpposingIdeas"/>
    <dgm:cxn modelId="{AD40E68D-3819-4283-89B4-31B206C76F7D}" srcId="{B38A2F57-5D05-486F-93FE-52A5A0222BE4}" destId="{73DCE218-950F-43A3-9FC9-A396167322CE}" srcOrd="0" destOrd="0" parTransId="{B70B42E2-35E9-4658-92DD-204B2DA3F72F}" sibTransId="{56541B23-6D7C-4DC5-8AA3-AA41B7771BA6}"/>
    <dgm:cxn modelId="{EFBE8097-E60C-440D-BD05-51C53176E4CF}" srcId="{B38A2F57-5D05-486F-93FE-52A5A0222BE4}" destId="{DDF0A0EB-7B00-4B8B-801A-ED378749EBBB}" srcOrd="1" destOrd="0" parTransId="{41301857-6C7A-426B-820A-3318AE4B6BFD}" sibTransId="{1BF1E836-980B-48C4-95B7-FA56919B1B18}"/>
    <dgm:cxn modelId="{D9BCD692-9B90-46BA-B1EE-30C023BF44C5}" srcId="{B38A2F57-5D05-486F-93FE-52A5A0222BE4}" destId="{625C7198-118F-48CC-923E-8CAC05B03E09}" srcOrd="2" destOrd="0" parTransId="{F717EB5F-2AA3-499B-8A4C-F85C9B7473C0}" sibTransId="{4952B799-D801-40F6-9453-09FC60EFCC51}"/>
    <dgm:cxn modelId="{D919E0D4-99E7-44A3-A375-278869726596}" srcId="{6C8A4623-4405-4F00-BEA7-34DD015926D3}" destId="{AB855F38-3675-4D31-9ADA-0A5EC088B867}" srcOrd="0" destOrd="0" parTransId="{2C405F95-EA20-4F22-8337-02CD9B80DC6C}" sibTransId="{219F82A3-6668-4B38-A3C5-780F2083A572}"/>
    <dgm:cxn modelId="{B42BE5D1-9E4F-42BE-8E2F-30A3A349BE45}" srcId="{6C8A4623-4405-4F00-BEA7-34DD015926D3}" destId="{B38A2F57-5D05-486F-93FE-52A5A0222BE4}" srcOrd="1" destOrd="0" parTransId="{9D28FB97-0AEA-45D8-9DB7-46388443552B}" sibTransId="{FF129598-6583-4328-A8A5-84292863183D}"/>
    <dgm:cxn modelId="{4CB4BD6A-06CD-45F0-A42E-EB940EC8E645}" type="presParOf" srcId="{D01AAD1B-2A84-427F-9479-0F208B792E47}" destId="{25C7DC72-B03F-4DF7-9766-AE5CB43BBB2B}" srcOrd="0" destOrd="0" presId="urn:microsoft.com/office/officeart/2009/3/layout/OpposingIdeas"/>
    <dgm:cxn modelId="{25254783-769F-43E3-90A9-6D145002F7F3}" type="presParOf" srcId="{D01AAD1B-2A84-427F-9479-0F208B792E47}" destId="{44506485-C184-4D08-8112-4679F1221C86}" srcOrd="1" destOrd="0" presId="urn:microsoft.com/office/officeart/2009/3/layout/OpposingIdeas"/>
    <dgm:cxn modelId="{5C1B1614-5461-471A-AF99-103BB312C24B}" type="presParOf" srcId="{D01AAD1B-2A84-427F-9479-0F208B792E47}" destId="{2676E1A5-ED91-4C69-822D-24C2E7FB35BD}" srcOrd="2" destOrd="0" presId="urn:microsoft.com/office/officeart/2009/3/layout/OpposingIdeas"/>
    <dgm:cxn modelId="{D51C29D6-97FC-4963-B7B3-9A5F59B3F82E}" type="presParOf" srcId="{D01AAD1B-2A84-427F-9479-0F208B792E47}" destId="{34522A95-C9D4-42F1-B90F-2FE9A4DA7ED0}" srcOrd="3" destOrd="0" presId="urn:microsoft.com/office/officeart/2009/3/layout/OpposingIdeas"/>
    <dgm:cxn modelId="{D6CAC3D5-C18E-4677-BA26-32C1D06934C6}" type="presParOf" srcId="{D01AAD1B-2A84-427F-9479-0F208B792E47}" destId="{1B0D721F-FFD4-4D38-8058-461D3577ABD9}" srcOrd="4" destOrd="0" presId="urn:microsoft.com/office/officeart/2009/3/layout/OpposingIdeas"/>
    <dgm:cxn modelId="{776B6EBC-C583-4FF4-89B5-6FD27B7E0045}" type="presParOf" srcId="{D01AAD1B-2A84-427F-9479-0F208B792E47}" destId="{C00643EF-FA10-4862-A103-9DB04A397B59}" srcOrd="5" destOrd="0" presId="urn:microsoft.com/office/officeart/2009/3/layout/OpposingIdeas"/>
    <dgm:cxn modelId="{83AD43C2-CBF3-49F4-8EF1-06508AFFA48A}" type="presParOf" srcId="{D01AAD1B-2A84-427F-9479-0F208B792E47}" destId="{D0B669BB-CAA7-4E4A-BB72-1ED53E20DFEB}" srcOrd="6" destOrd="0" presId="urn:microsoft.com/office/officeart/2009/3/layout/OpposingIdeas"/>
    <dgm:cxn modelId="{D153890E-A104-467D-9A3E-CD2DA82A1D64}" type="presParOf" srcId="{D01AAD1B-2A84-427F-9479-0F208B792E47}" destId="{96D69323-7911-4526-9D4C-25B742D70440}" srcOrd="7" destOrd="0" presId="urn:microsoft.com/office/officeart/2009/3/layout/OpposingIdea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C8A4623-4405-4F00-BEA7-34DD015926D3}" type="doc">
      <dgm:prSet loTypeId="urn:microsoft.com/office/officeart/2009/3/layout/OpposingIdeas" loCatId="relationship" qsTypeId="urn:microsoft.com/office/officeart/2005/8/quickstyle/simple5" qsCatId="simple" csTypeId="urn:microsoft.com/office/officeart/2005/8/colors/accent1_2" csCatId="accent1" phldr="1"/>
      <dgm:spPr/>
      <dgm:t>
        <a:bodyPr/>
        <a:lstStyle/>
        <a:p>
          <a:endParaRPr lang="el-GR"/>
        </a:p>
      </dgm:t>
    </dgm:pt>
    <dgm:pt modelId="{AB855F38-3675-4D31-9ADA-0A5EC088B867}">
      <dgm:prSet phldrT="[Text]"/>
      <dgm:spPr>
        <a:solidFill>
          <a:srgbClr val="0070C0"/>
        </a:solidFill>
      </dgm:spPr>
      <dgm:t>
        <a:bodyPr/>
        <a:lstStyle/>
        <a:p>
          <a:r>
            <a:rPr lang="el-GR" b="1" smtClean="0">
              <a:solidFill>
                <a:schemeClr val="bg1"/>
              </a:solidFill>
            </a:rPr>
            <a:t>ΠΛΕΟΝΕΚΤΗΜΑΤΑ</a:t>
          </a:r>
          <a:endParaRPr lang="el-GR" b="1" dirty="0">
            <a:solidFill>
              <a:schemeClr val="bg1"/>
            </a:solidFill>
          </a:endParaRPr>
        </a:p>
      </dgm:t>
    </dgm:pt>
    <dgm:pt modelId="{2C405F95-EA20-4F22-8337-02CD9B80DC6C}" type="parTrans" cxnId="{D919E0D4-99E7-44A3-A375-278869726596}">
      <dgm:prSet/>
      <dgm:spPr/>
      <dgm:t>
        <a:bodyPr/>
        <a:lstStyle/>
        <a:p>
          <a:endParaRPr lang="el-GR"/>
        </a:p>
      </dgm:t>
    </dgm:pt>
    <dgm:pt modelId="{219F82A3-6668-4B38-A3C5-780F2083A572}" type="sibTrans" cxnId="{D919E0D4-99E7-44A3-A375-278869726596}">
      <dgm:prSet/>
      <dgm:spPr/>
      <dgm:t>
        <a:bodyPr/>
        <a:lstStyle/>
        <a:p>
          <a:endParaRPr lang="el-GR"/>
        </a:p>
      </dgm:t>
    </dgm:pt>
    <dgm:pt modelId="{ECF20059-9541-4025-87D6-350A92FBC2F7}">
      <dgm:prSet phldrT="[Text]" custT="1"/>
      <dgm:spPr/>
      <dgm:t>
        <a:bodyPr/>
        <a:lstStyle/>
        <a:p>
          <a:r>
            <a:rPr lang="el-GR" sz="1800" dirty="0" smtClean="0"/>
            <a:t>Οι λύσεις δε χρειάζονται απομάκρυνση σφαλμάτων.</a:t>
          </a:r>
          <a:endParaRPr lang="el-GR" sz="1800" dirty="0"/>
        </a:p>
      </dgm:t>
    </dgm:pt>
    <dgm:pt modelId="{DC193EA4-9C15-48A7-B88F-A02CFE7273AC}" type="parTrans" cxnId="{FB2E9584-D4C6-4CB6-A413-36C1A1AB3316}">
      <dgm:prSet/>
      <dgm:spPr/>
      <dgm:t>
        <a:bodyPr/>
        <a:lstStyle/>
        <a:p>
          <a:endParaRPr lang="el-GR"/>
        </a:p>
      </dgm:t>
    </dgm:pt>
    <dgm:pt modelId="{C2298C0A-6F07-445A-9C23-05C25A939395}" type="sibTrans" cxnId="{FB2E9584-D4C6-4CB6-A413-36C1A1AB3316}">
      <dgm:prSet/>
      <dgm:spPr/>
      <dgm:t>
        <a:bodyPr/>
        <a:lstStyle/>
        <a:p>
          <a:endParaRPr lang="el-GR"/>
        </a:p>
      </dgm:t>
    </dgm:pt>
    <dgm:pt modelId="{B38A2F57-5D05-486F-93FE-52A5A0222BE4}">
      <dgm:prSet phldrT="[Text]"/>
      <dgm:spPr>
        <a:solidFill>
          <a:srgbClr val="9A0000"/>
        </a:solidFill>
      </dgm:spPr>
      <dgm:t>
        <a:bodyPr/>
        <a:lstStyle/>
        <a:p>
          <a:r>
            <a:rPr lang="el-GR" b="1" smtClean="0">
              <a:solidFill>
                <a:schemeClr val="bg1"/>
              </a:solidFill>
            </a:rPr>
            <a:t>ΜΕΙΟΝΕΚΤΗΜΑΤΑ</a:t>
          </a:r>
          <a:endParaRPr lang="el-GR" b="1" dirty="0">
            <a:solidFill>
              <a:schemeClr val="bg1"/>
            </a:solidFill>
          </a:endParaRPr>
        </a:p>
      </dgm:t>
    </dgm:pt>
    <dgm:pt modelId="{9D28FB97-0AEA-45D8-9DB7-46388443552B}" type="parTrans" cxnId="{B42BE5D1-9E4F-42BE-8E2F-30A3A349BE45}">
      <dgm:prSet/>
      <dgm:spPr/>
      <dgm:t>
        <a:bodyPr/>
        <a:lstStyle/>
        <a:p>
          <a:endParaRPr lang="el-GR"/>
        </a:p>
      </dgm:t>
    </dgm:pt>
    <dgm:pt modelId="{FF129598-6583-4328-A8A5-84292863183D}" type="sibTrans" cxnId="{B42BE5D1-9E4F-42BE-8E2F-30A3A349BE45}">
      <dgm:prSet/>
      <dgm:spPr/>
      <dgm:t>
        <a:bodyPr/>
        <a:lstStyle/>
        <a:p>
          <a:endParaRPr lang="el-GR"/>
        </a:p>
      </dgm:t>
    </dgm:pt>
    <dgm:pt modelId="{73DCE218-950F-43A3-9FC9-A396167322CE}">
      <dgm:prSet phldrT="[Text]" custT="1"/>
      <dgm:spPr/>
      <dgm:t>
        <a:bodyPr/>
        <a:lstStyle/>
        <a:p>
          <a:r>
            <a:rPr lang="el-GR" sz="1800" smtClean="0"/>
            <a:t>Έλλειψη ευελιξίας στην αναπαράσταση της γνώσης και στους μηχανισμούς εξαγωγής συμπερασμάτων.</a:t>
          </a:r>
          <a:endParaRPr lang="el-GR" sz="1800" dirty="0"/>
        </a:p>
      </dgm:t>
    </dgm:pt>
    <dgm:pt modelId="{B70B42E2-35E9-4658-92DD-204B2DA3F72F}" type="parTrans" cxnId="{AD40E68D-3819-4283-89B4-31B206C76F7D}">
      <dgm:prSet/>
      <dgm:spPr/>
      <dgm:t>
        <a:bodyPr/>
        <a:lstStyle/>
        <a:p>
          <a:endParaRPr lang="el-GR"/>
        </a:p>
      </dgm:t>
    </dgm:pt>
    <dgm:pt modelId="{56541B23-6D7C-4DC5-8AA3-AA41B7771BA6}" type="sibTrans" cxnId="{AD40E68D-3819-4283-89B4-31B206C76F7D}">
      <dgm:prSet/>
      <dgm:spPr/>
      <dgm:t>
        <a:bodyPr/>
        <a:lstStyle/>
        <a:p>
          <a:endParaRPr lang="el-GR"/>
        </a:p>
      </dgm:t>
    </dgm:pt>
    <dgm:pt modelId="{74E3E3A1-5D24-4821-8D0C-F4172FCB6D5C}">
      <dgm:prSet custT="1"/>
      <dgm:spPr/>
      <dgm:t>
        <a:bodyPr/>
        <a:lstStyle/>
        <a:p>
          <a:r>
            <a:rPr lang="el-GR" sz="1800" smtClean="0"/>
            <a:t>Ευκολία στη χρήση.</a:t>
          </a:r>
          <a:endParaRPr lang="el-GR" sz="1800"/>
        </a:p>
      </dgm:t>
    </dgm:pt>
    <dgm:pt modelId="{41C6D60B-6123-46AA-8C11-CBAE93FDD98A}" type="parTrans" cxnId="{CC3FB0F4-9E7C-4F5E-92DB-1BF56A6D0357}">
      <dgm:prSet/>
      <dgm:spPr/>
      <dgm:t>
        <a:bodyPr/>
        <a:lstStyle/>
        <a:p>
          <a:endParaRPr lang="el-GR"/>
        </a:p>
      </dgm:t>
    </dgm:pt>
    <dgm:pt modelId="{5C7AE695-B5B1-4C22-9ED6-87E87844EAB1}" type="sibTrans" cxnId="{CC3FB0F4-9E7C-4F5E-92DB-1BF56A6D0357}">
      <dgm:prSet/>
      <dgm:spPr/>
      <dgm:t>
        <a:bodyPr/>
        <a:lstStyle/>
        <a:p>
          <a:endParaRPr lang="el-GR"/>
        </a:p>
      </dgm:t>
    </dgm:pt>
    <dgm:pt modelId="{3A99C729-ACD3-4301-AADD-452A3C910B9B}">
      <dgm:prSet custT="1"/>
      <dgm:spPr/>
      <dgm:t>
        <a:bodyPr/>
        <a:lstStyle/>
        <a:p>
          <a:r>
            <a:rPr lang="el-GR" sz="1800" smtClean="0"/>
            <a:t>Δεν απαιτείται εκπαίδευση όσον αφορά το χειρισμό τους.</a:t>
          </a:r>
          <a:endParaRPr lang="el-GR" sz="1800"/>
        </a:p>
      </dgm:t>
    </dgm:pt>
    <dgm:pt modelId="{30169C55-A0CE-41AE-8944-AEB56880DC11}" type="parTrans" cxnId="{EFB5262A-FE66-4EAE-8D1A-C805E1CDDC2E}">
      <dgm:prSet/>
      <dgm:spPr/>
      <dgm:t>
        <a:bodyPr/>
        <a:lstStyle/>
        <a:p>
          <a:endParaRPr lang="el-GR"/>
        </a:p>
      </dgm:t>
    </dgm:pt>
    <dgm:pt modelId="{74247CB4-F6E0-4F9F-B570-17B1CB892983}" type="sibTrans" cxnId="{EFB5262A-FE66-4EAE-8D1A-C805E1CDDC2E}">
      <dgm:prSet/>
      <dgm:spPr/>
      <dgm:t>
        <a:bodyPr/>
        <a:lstStyle/>
        <a:p>
          <a:endParaRPr lang="el-GR"/>
        </a:p>
      </dgm:t>
    </dgm:pt>
    <dgm:pt modelId="{FEBEA87F-52D9-4EBD-80D8-984566D66CF4}">
      <dgm:prSet custT="1"/>
      <dgm:spPr/>
      <dgm:t>
        <a:bodyPr/>
        <a:lstStyle/>
        <a:p>
          <a:r>
            <a:rPr lang="el-GR" sz="1800" smtClean="0"/>
            <a:t>Η συντήρηση και η αναβάθμιση γίνεται από τον πωλητή.</a:t>
          </a:r>
          <a:endParaRPr lang="el-GR" sz="1800"/>
        </a:p>
      </dgm:t>
    </dgm:pt>
    <dgm:pt modelId="{8BCA1513-51AD-48D6-8713-1C3DE70C2A26}" type="parTrans" cxnId="{BA382904-9EDE-4F61-8960-E668C011A9E6}">
      <dgm:prSet/>
      <dgm:spPr/>
      <dgm:t>
        <a:bodyPr/>
        <a:lstStyle/>
        <a:p>
          <a:endParaRPr lang="el-GR"/>
        </a:p>
      </dgm:t>
    </dgm:pt>
    <dgm:pt modelId="{745DC38C-1987-4378-9C8A-F702AC89211A}" type="sibTrans" cxnId="{BA382904-9EDE-4F61-8960-E668C011A9E6}">
      <dgm:prSet/>
      <dgm:spPr/>
      <dgm:t>
        <a:bodyPr/>
        <a:lstStyle/>
        <a:p>
          <a:endParaRPr lang="el-GR"/>
        </a:p>
      </dgm:t>
    </dgm:pt>
    <dgm:pt modelId="{03621B40-927F-4899-BD1E-4D5AAA4F9082}">
      <dgm:prSet custT="1"/>
      <dgm:spPr/>
      <dgm:t>
        <a:bodyPr/>
        <a:lstStyle/>
        <a:p>
          <a:r>
            <a:rPr lang="el-GR" sz="1800" dirty="0" smtClean="0"/>
            <a:t>Μικρότερος χρόνος ανάπτυξης του συστήματος</a:t>
          </a:r>
          <a:endParaRPr lang="el-GR" sz="1800" dirty="0"/>
        </a:p>
      </dgm:t>
    </dgm:pt>
    <dgm:pt modelId="{B738B120-7514-4CFC-AF10-848F1F91BE2D}" type="parTrans" cxnId="{40769797-653D-4805-9388-151AAD5BCAB6}">
      <dgm:prSet/>
      <dgm:spPr/>
      <dgm:t>
        <a:bodyPr/>
        <a:lstStyle/>
        <a:p>
          <a:endParaRPr lang="el-GR"/>
        </a:p>
      </dgm:t>
    </dgm:pt>
    <dgm:pt modelId="{710BB8B7-C4D0-49E9-A3A4-A7434377A220}" type="sibTrans" cxnId="{40769797-653D-4805-9388-151AAD5BCAB6}">
      <dgm:prSet/>
      <dgm:spPr/>
      <dgm:t>
        <a:bodyPr/>
        <a:lstStyle/>
        <a:p>
          <a:endParaRPr lang="el-GR"/>
        </a:p>
      </dgm:t>
    </dgm:pt>
    <dgm:pt modelId="{AD1A4195-1F0E-4E3B-8D32-3047A0B12FEA}">
      <dgm:prSet custT="1"/>
      <dgm:spPr/>
      <dgm:t>
        <a:bodyPr/>
        <a:lstStyle/>
        <a:p>
          <a:r>
            <a:rPr lang="el-GR" sz="1800" smtClean="0"/>
            <a:t>Κατάλληλοι για εξειδικευμένες περιπτώσεις.</a:t>
          </a:r>
          <a:endParaRPr lang="el-GR" sz="1800"/>
        </a:p>
      </dgm:t>
    </dgm:pt>
    <dgm:pt modelId="{9D3E9B15-A5D9-4FE9-892C-7158E7742D1D}" type="parTrans" cxnId="{46A19D3A-B529-47DD-B0BE-5B7BDAB438E1}">
      <dgm:prSet/>
      <dgm:spPr/>
      <dgm:t>
        <a:bodyPr/>
        <a:lstStyle/>
        <a:p>
          <a:endParaRPr lang="el-GR"/>
        </a:p>
      </dgm:t>
    </dgm:pt>
    <dgm:pt modelId="{E365F7DB-8107-4B25-875F-0091C0D4C6F5}" type="sibTrans" cxnId="{46A19D3A-B529-47DD-B0BE-5B7BDAB438E1}">
      <dgm:prSet/>
      <dgm:spPr/>
      <dgm:t>
        <a:bodyPr/>
        <a:lstStyle/>
        <a:p>
          <a:endParaRPr lang="el-GR"/>
        </a:p>
      </dgm:t>
    </dgm:pt>
    <dgm:pt modelId="{6A8F4706-9306-4292-9006-10B5D84545D6}">
      <dgm:prSet custT="1"/>
      <dgm:spPr/>
      <dgm:t>
        <a:bodyPr/>
        <a:lstStyle/>
        <a:p>
          <a:r>
            <a:rPr lang="el-GR" sz="1800" dirty="0" smtClean="0"/>
            <a:t>Μπορεί να μην ταιριάζουν καλά στο πρόβλημα.</a:t>
          </a:r>
          <a:endParaRPr lang="el-GR" sz="1800" dirty="0"/>
        </a:p>
      </dgm:t>
    </dgm:pt>
    <dgm:pt modelId="{7EB399FC-C80A-4295-93F1-7F451FBC82E9}" type="parTrans" cxnId="{3F3C16D1-377B-435F-A4B3-64068FCC6648}">
      <dgm:prSet/>
      <dgm:spPr/>
      <dgm:t>
        <a:bodyPr/>
        <a:lstStyle/>
        <a:p>
          <a:endParaRPr lang="el-GR"/>
        </a:p>
      </dgm:t>
    </dgm:pt>
    <dgm:pt modelId="{809454AA-C65B-44BB-BD42-5CC5AD3FBAC6}" type="sibTrans" cxnId="{3F3C16D1-377B-435F-A4B3-64068FCC6648}">
      <dgm:prSet/>
      <dgm:spPr/>
      <dgm:t>
        <a:bodyPr/>
        <a:lstStyle/>
        <a:p>
          <a:endParaRPr lang="el-GR"/>
        </a:p>
      </dgm:t>
    </dgm:pt>
    <dgm:pt modelId="{D01AAD1B-2A84-427F-9479-0F208B792E47}" type="pres">
      <dgm:prSet presAssocID="{6C8A4623-4405-4F00-BEA7-34DD015926D3}" presName="Name0" presStyleCnt="0">
        <dgm:presLayoutVars>
          <dgm:chMax val="2"/>
          <dgm:dir/>
          <dgm:animOne val="branch"/>
          <dgm:animLvl val="lvl"/>
          <dgm:resizeHandles val="exact"/>
        </dgm:presLayoutVars>
      </dgm:prSet>
      <dgm:spPr/>
      <dgm:t>
        <a:bodyPr/>
        <a:lstStyle/>
        <a:p>
          <a:endParaRPr lang="el-GR"/>
        </a:p>
      </dgm:t>
    </dgm:pt>
    <dgm:pt modelId="{25C7DC72-B03F-4DF7-9766-AE5CB43BBB2B}" type="pres">
      <dgm:prSet presAssocID="{6C8A4623-4405-4F00-BEA7-34DD015926D3}" presName="Background" presStyleLbl="node1" presStyleIdx="0" presStyleCnt="1" custScaleY="124378"/>
      <dgm:spPr/>
    </dgm:pt>
    <dgm:pt modelId="{44506485-C184-4D08-8112-4679F1221C86}" type="pres">
      <dgm:prSet presAssocID="{6C8A4623-4405-4F00-BEA7-34DD015926D3}" presName="Divider" presStyleLbl="callout" presStyleIdx="0" presStyleCnt="1" custLinFactX="-12393947" custLinFactNeighborX="-12400000"/>
      <dgm:spPr>
        <a:ln w="28575">
          <a:solidFill>
            <a:srgbClr val="FFFF00"/>
          </a:solidFill>
        </a:ln>
      </dgm:spPr>
    </dgm:pt>
    <dgm:pt modelId="{2676E1A5-ED91-4C69-822D-24C2E7FB35BD}" type="pres">
      <dgm:prSet presAssocID="{6C8A4623-4405-4F00-BEA7-34DD015926D3}" presName="ChildText1" presStyleLbl="revTx" presStyleIdx="0" presStyleCnt="0" custScaleY="130597">
        <dgm:presLayoutVars>
          <dgm:chMax val="0"/>
          <dgm:chPref val="0"/>
          <dgm:bulletEnabled val="1"/>
        </dgm:presLayoutVars>
      </dgm:prSet>
      <dgm:spPr/>
      <dgm:t>
        <a:bodyPr/>
        <a:lstStyle/>
        <a:p>
          <a:endParaRPr lang="el-GR"/>
        </a:p>
      </dgm:t>
    </dgm:pt>
    <dgm:pt modelId="{34522A95-C9D4-42F1-B90F-2FE9A4DA7ED0}" type="pres">
      <dgm:prSet presAssocID="{6C8A4623-4405-4F00-BEA7-34DD015926D3}" presName="ChildText2" presStyleLbl="revTx" presStyleIdx="0" presStyleCnt="0" custScaleX="113804" custScaleY="135927">
        <dgm:presLayoutVars>
          <dgm:chMax val="0"/>
          <dgm:chPref val="0"/>
          <dgm:bulletEnabled val="1"/>
        </dgm:presLayoutVars>
      </dgm:prSet>
      <dgm:spPr/>
      <dgm:t>
        <a:bodyPr/>
        <a:lstStyle/>
        <a:p>
          <a:endParaRPr lang="el-GR"/>
        </a:p>
      </dgm:t>
    </dgm:pt>
    <dgm:pt modelId="{1B0D721F-FFD4-4D38-8058-461D3577ABD9}" type="pres">
      <dgm:prSet presAssocID="{6C8A4623-4405-4F00-BEA7-34DD015926D3}" presName="ParentText1" presStyleLbl="revTx" presStyleIdx="0" presStyleCnt="0">
        <dgm:presLayoutVars>
          <dgm:chMax val="1"/>
          <dgm:chPref val="1"/>
        </dgm:presLayoutVars>
      </dgm:prSet>
      <dgm:spPr/>
      <dgm:t>
        <a:bodyPr/>
        <a:lstStyle/>
        <a:p>
          <a:endParaRPr lang="el-GR"/>
        </a:p>
      </dgm:t>
    </dgm:pt>
    <dgm:pt modelId="{C00643EF-FA10-4862-A103-9DB04A397B59}" type="pres">
      <dgm:prSet presAssocID="{6C8A4623-4405-4F00-BEA7-34DD015926D3}" presName="ParentShape1" presStyleLbl="alignImgPlace1" presStyleIdx="0" presStyleCnt="2">
        <dgm:presLayoutVars/>
      </dgm:prSet>
      <dgm:spPr/>
      <dgm:t>
        <a:bodyPr/>
        <a:lstStyle/>
        <a:p>
          <a:endParaRPr lang="el-GR"/>
        </a:p>
      </dgm:t>
    </dgm:pt>
    <dgm:pt modelId="{D0B669BB-CAA7-4E4A-BB72-1ED53E20DFEB}" type="pres">
      <dgm:prSet presAssocID="{6C8A4623-4405-4F00-BEA7-34DD015926D3}" presName="ParentText2" presStyleLbl="revTx" presStyleIdx="0" presStyleCnt="0">
        <dgm:presLayoutVars>
          <dgm:chMax val="1"/>
          <dgm:chPref val="1"/>
        </dgm:presLayoutVars>
      </dgm:prSet>
      <dgm:spPr/>
      <dgm:t>
        <a:bodyPr/>
        <a:lstStyle/>
        <a:p>
          <a:endParaRPr lang="el-GR"/>
        </a:p>
      </dgm:t>
    </dgm:pt>
    <dgm:pt modelId="{96D69323-7911-4526-9D4C-25B742D70440}" type="pres">
      <dgm:prSet presAssocID="{6C8A4623-4405-4F00-BEA7-34DD015926D3}" presName="ParentShape2" presStyleLbl="alignImgPlace1" presStyleIdx="1" presStyleCnt="2">
        <dgm:presLayoutVars/>
      </dgm:prSet>
      <dgm:spPr/>
      <dgm:t>
        <a:bodyPr/>
        <a:lstStyle/>
        <a:p>
          <a:endParaRPr lang="el-GR"/>
        </a:p>
      </dgm:t>
    </dgm:pt>
  </dgm:ptLst>
  <dgm:cxnLst>
    <dgm:cxn modelId="{46A19D3A-B529-47DD-B0BE-5B7BDAB438E1}" srcId="{B38A2F57-5D05-486F-93FE-52A5A0222BE4}" destId="{AD1A4195-1F0E-4E3B-8D32-3047A0B12FEA}" srcOrd="1" destOrd="0" parTransId="{9D3E9B15-A5D9-4FE9-892C-7158E7742D1D}" sibTransId="{E365F7DB-8107-4B25-875F-0091C0D4C6F5}"/>
    <dgm:cxn modelId="{107D7D88-6200-4A0F-B300-C40390767068}" type="presOf" srcId="{B38A2F57-5D05-486F-93FE-52A5A0222BE4}" destId="{D0B669BB-CAA7-4E4A-BB72-1ED53E20DFEB}" srcOrd="0" destOrd="0" presId="urn:microsoft.com/office/officeart/2009/3/layout/OpposingIdeas"/>
    <dgm:cxn modelId="{016AAB39-D1FB-49B9-9775-2AF0EC1A46C1}" type="presOf" srcId="{B38A2F57-5D05-486F-93FE-52A5A0222BE4}" destId="{96D69323-7911-4526-9D4C-25B742D70440}" srcOrd="1" destOrd="0" presId="urn:microsoft.com/office/officeart/2009/3/layout/OpposingIdeas"/>
    <dgm:cxn modelId="{4B5F8899-1F09-419D-8834-4847FAA07845}" type="presOf" srcId="{6A8F4706-9306-4292-9006-10B5D84545D6}" destId="{34522A95-C9D4-42F1-B90F-2FE9A4DA7ED0}" srcOrd="0" destOrd="2" presId="urn:microsoft.com/office/officeart/2009/3/layout/OpposingIdeas"/>
    <dgm:cxn modelId="{1FFE899E-04AD-49C2-AC5B-67974027EC05}" type="presOf" srcId="{FEBEA87F-52D9-4EBD-80D8-984566D66CF4}" destId="{2676E1A5-ED91-4C69-822D-24C2E7FB35BD}" srcOrd="0" destOrd="3" presId="urn:microsoft.com/office/officeart/2009/3/layout/OpposingIdeas"/>
    <dgm:cxn modelId="{B0B9BB42-0BB9-4B75-9421-B0A09544FEE3}" type="presOf" srcId="{6C8A4623-4405-4F00-BEA7-34DD015926D3}" destId="{D01AAD1B-2A84-427F-9479-0F208B792E47}" srcOrd="0" destOrd="0" presId="urn:microsoft.com/office/officeart/2009/3/layout/OpposingIdeas"/>
    <dgm:cxn modelId="{D64581A0-C05D-46C5-A303-5B25FE9456CD}" type="presOf" srcId="{74E3E3A1-5D24-4821-8D0C-F4172FCB6D5C}" destId="{2676E1A5-ED91-4C69-822D-24C2E7FB35BD}" srcOrd="0" destOrd="1" presId="urn:microsoft.com/office/officeart/2009/3/layout/OpposingIdeas"/>
    <dgm:cxn modelId="{AD40E68D-3819-4283-89B4-31B206C76F7D}" srcId="{B38A2F57-5D05-486F-93FE-52A5A0222BE4}" destId="{73DCE218-950F-43A3-9FC9-A396167322CE}" srcOrd="0" destOrd="0" parTransId="{B70B42E2-35E9-4658-92DD-204B2DA3F72F}" sibTransId="{56541B23-6D7C-4DC5-8AA3-AA41B7771BA6}"/>
    <dgm:cxn modelId="{CC3FB0F4-9E7C-4F5E-92DB-1BF56A6D0357}" srcId="{AB855F38-3675-4D31-9ADA-0A5EC088B867}" destId="{74E3E3A1-5D24-4821-8D0C-F4172FCB6D5C}" srcOrd="1" destOrd="0" parTransId="{41C6D60B-6123-46AA-8C11-CBAE93FDD98A}" sibTransId="{5C7AE695-B5B1-4C22-9ED6-87E87844EAB1}"/>
    <dgm:cxn modelId="{8322F225-63F3-49AA-95C9-91B394E2BBAA}" type="presOf" srcId="{73DCE218-950F-43A3-9FC9-A396167322CE}" destId="{34522A95-C9D4-42F1-B90F-2FE9A4DA7ED0}" srcOrd="0" destOrd="0" presId="urn:microsoft.com/office/officeart/2009/3/layout/OpposingIdeas"/>
    <dgm:cxn modelId="{00209C4A-0CB6-4D2A-9C03-00D0229EC74C}" type="presOf" srcId="{AB855F38-3675-4D31-9ADA-0A5EC088B867}" destId="{C00643EF-FA10-4862-A103-9DB04A397B59}" srcOrd="1" destOrd="0" presId="urn:microsoft.com/office/officeart/2009/3/layout/OpposingIdeas"/>
    <dgm:cxn modelId="{CE199235-5A23-45AF-AFA1-9E998C8599E9}" type="presOf" srcId="{AB855F38-3675-4D31-9ADA-0A5EC088B867}" destId="{1B0D721F-FFD4-4D38-8058-461D3577ABD9}" srcOrd="0" destOrd="0" presId="urn:microsoft.com/office/officeart/2009/3/layout/OpposingIdeas"/>
    <dgm:cxn modelId="{94AF8AB2-9D20-48C8-B008-E4828CB9E4E0}" type="presOf" srcId="{03621B40-927F-4899-BD1E-4D5AAA4F9082}" destId="{2676E1A5-ED91-4C69-822D-24C2E7FB35BD}" srcOrd="0" destOrd="4" presId="urn:microsoft.com/office/officeart/2009/3/layout/OpposingIdeas"/>
    <dgm:cxn modelId="{D919E0D4-99E7-44A3-A375-278869726596}" srcId="{6C8A4623-4405-4F00-BEA7-34DD015926D3}" destId="{AB855F38-3675-4D31-9ADA-0A5EC088B867}" srcOrd="0" destOrd="0" parTransId="{2C405F95-EA20-4F22-8337-02CD9B80DC6C}" sibTransId="{219F82A3-6668-4B38-A3C5-780F2083A572}"/>
    <dgm:cxn modelId="{4BC182C3-6DFA-47A0-8CA1-DB74B77AE669}" type="presOf" srcId="{3A99C729-ACD3-4301-AADD-452A3C910B9B}" destId="{2676E1A5-ED91-4C69-822D-24C2E7FB35BD}" srcOrd="0" destOrd="2" presId="urn:microsoft.com/office/officeart/2009/3/layout/OpposingIdeas"/>
    <dgm:cxn modelId="{40769797-653D-4805-9388-151AAD5BCAB6}" srcId="{AB855F38-3675-4D31-9ADA-0A5EC088B867}" destId="{03621B40-927F-4899-BD1E-4D5AAA4F9082}" srcOrd="4" destOrd="0" parTransId="{B738B120-7514-4CFC-AF10-848F1F91BE2D}" sibTransId="{710BB8B7-C4D0-49E9-A3A4-A7434377A220}"/>
    <dgm:cxn modelId="{EFB5262A-FE66-4EAE-8D1A-C805E1CDDC2E}" srcId="{AB855F38-3675-4D31-9ADA-0A5EC088B867}" destId="{3A99C729-ACD3-4301-AADD-452A3C910B9B}" srcOrd="2" destOrd="0" parTransId="{30169C55-A0CE-41AE-8944-AEB56880DC11}" sibTransId="{74247CB4-F6E0-4F9F-B570-17B1CB892983}"/>
    <dgm:cxn modelId="{3F3C16D1-377B-435F-A4B3-64068FCC6648}" srcId="{B38A2F57-5D05-486F-93FE-52A5A0222BE4}" destId="{6A8F4706-9306-4292-9006-10B5D84545D6}" srcOrd="2" destOrd="0" parTransId="{7EB399FC-C80A-4295-93F1-7F451FBC82E9}" sibTransId="{809454AA-C65B-44BB-BD42-5CC5AD3FBAC6}"/>
    <dgm:cxn modelId="{FB2E9584-D4C6-4CB6-A413-36C1A1AB3316}" srcId="{AB855F38-3675-4D31-9ADA-0A5EC088B867}" destId="{ECF20059-9541-4025-87D6-350A92FBC2F7}" srcOrd="0" destOrd="0" parTransId="{DC193EA4-9C15-48A7-B88F-A02CFE7273AC}" sibTransId="{C2298C0A-6F07-445A-9C23-05C25A939395}"/>
    <dgm:cxn modelId="{B42BE5D1-9E4F-42BE-8E2F-30A3A349BE45}" srcId="{6C8A4623-4405-4F00-BEA7-34DD015926D3}" destId="{B38A2F57-5D05-486F-93FE-52A5A0222BE4}" srcOrd="1" destOrd="0" parTransId="{9D28FB97-0AEA-45D8-9DB7-46388443552B}" sibTransId="{FF129598-6583-4328-A8A5-84292863183D}"/>
    <dgm:cxn modelId="{573FAF09-B603-45CA-926F-E5A2954ADCC2}" type="presOf" srcId="{AD1A4195-1F0E-4E3B-8D32-3047A0B12FEA}" destId="{34522A95-C9D4-42F1-B90F-2FE9A4DA7ED0}" srcOrd="0" destOrd="1" presId="urn:microsoft.com/office/officeart/2009/3/layout/OpposingIdeas"/>
    <dgm:cxn modelId="{BA382904-9EDE-4F61-8960-E668C011A9E6}" srcId="{AB855F38-3675-4D31-9ADA-0A5EC088B867}" destId="{FEBEA87F-52D9-4EBD-80D8-984566D66CF4}" srcOrd="3" destOrd="0" parTransId="{8BCA1513-51AD-48D6-8713-1C3DE70C2A26}" sibTransId="{745DC38C-1987-4378-9C8A-F702AC89211A}"/>
    <dgm:cxn modelId="{4C79CE0F-3B75-4427-94E3-818962E99745}" type="presOf" srcId="{ECF20059-9541-4025-87D6-350A92FBC2F7}" destId="{2676E1A5-ED91-4C69-822D-24C2E7FB35BD}" srcOrd="0" destOrd="0" presId="urn:microsoft.com/office/officeart/2009/3/layout/OpposingIdeas"/>
    <dgm:cxn modelId="{88D3837D-122D-43DB-B37E-7FE250985245}" type="presParOf" srcId="{D01AAD1B-2A84-427F-9479-0F208B792E47}" destId="{25C7DC72-B03F-4DF7-9766-AE5CB43BBB2B}" srcOrd="0" destOrd="0" presId="urn:microsoft.com/office/officeart/2009/3/layout/OpposingIdeas"/>
    <dgm:cxn modelId="{2AFF318F-56C5-4241-A6D0-5D0A396D32EF}" type="presParOf" srcId="{D01AAD1B-2A84-427F-9479-0F208B792E47}" destId="{44506485-C184-4D08-8112-4679F1221C86}" srcOrd="1" destOrd="0" presId="urn:microsoft.com/office/officeart/2009/3/layout/OpposingIdeas"/>
    <dgm:cxn modelId="{D4B0C3E4-2A2A-4319-AEA9-0510323AE31D}" type="presParOf" srcId="{D01AAD1B-2A84-427F-9479-0F208B792E47}" destId="{2676E1A5-ED91-4C69-822D-24C2E7FB35BD}" srcOrd="2" destOrd="0" presId="urn:microsoft.com/office/officeart/2009/3/layout/OpposingIdeas"/>
    <dgm:cxn modelId="{77EE3744-D5E1-481A-AE8D-8C461C817662}" type="presParOf" srcId="{D01AAD1B-2A84-427F-9479-0F208B792E47}" destId="{34522A95-C9D4-42F1-B90F-2FE9A4DA7ED0}" srcOrd="3" destOrd="0" presId="urn:microsoft.com/office/officeart/2009/3/layout/OpposingIdeas"/>
    <dgm:cxn modelId="{512C8E0E-133F-4DB4-9287-2AB83E2F2151}" type="presParOf" srcId="{D01AAD1B-2A84-427F-9479-0F208B792E47}" destId="{1B0D721F-FFD4-4D38-8058-461D3577ABD9}" srcOrd="4" destOrd="0" presId="urn:microsoft.com/office/officeart/2009/3/layout/OpposingIdeas"/>
    <dgm:cxn modelId="{C1A17E7E-0693-4ACF-B636-FEDDB467ED01}" type="presParOf" srcId="{D01AAD1B-2A84-427F-9479-0F208B792E47}" destId="{C00643EF-FA10-4862-A103-9DB04A397B59}" srcOrd="5" destOrd="0" presId="urn:microsoft.com/office/officeart/2009/3/layout/OpposingIdeas"/>
    <dgm:cxn modelId="{D679858F-3D69-48B1-BCD3-40E5B5CAAF8C}" type="presParOf" srcId="{D01AAD1B-2A84-427F-9479-0F208B792E47}" destId="{D0B669BB-CAA7-4E4A-BB72-1ED53E20DFEB}" srcOrd="6" destOrd="0" presId="urn:microsoft.com/office/officeart/2009/3/layout/OpposingIdeas"/>
    <dgm:cxn modelId="{F44C2CB8-ADC5-4085-A39C-DB3881A4E1D3}" type="presParOf" srcId="{D01AAD1B-2A84-427F-9479-0F208B792E47}" destId="{96D69323-7911-4526-9D4C-25B742D70440}" srcOrd="7" destOrd="0" presId="urn:microsoft.com/office/officeart/2009/3/layout/OpposingIdea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C8A4623-4405-4F00-BEA7-34DD015926D3}" type="doc">
      <dgm:prSet loTypeId="urn:microsoft.com/office/officeart/2009/3/layout/OpposingIdeas" loCatId="relationship" qsTypeId="urn:microsoft.com/office/officeart/2005/8/quickstyle/simple5" qsCatId="simple" csTypeId="urn:microsoft.com/office/officeart/2005/8/colors/accent1_2" csCatId="accent1" phldr="1"/>
      <dgm:spPr/>
      <dgm:t>
        <a:bodyPr/>
        <a:lstStyle/>
        <a:p>
          <a:endParaRPr lang="el-GR"/>
        </a:p>
      </dgm:t>
    </dgm:pt>
    <dgm:pt modelId="{AB855F38-3675-4D31-9ADA-0A5EC088B867}">
      <dgm:prSet phldrT="[Text]"/>
      <dgm:spPr>
        <a:solidFill>
          <a:srgbClr val="0070C0"/>
        </a:solidFill>
      </dgm:spPr>
      <dgm:t>
        <a:bodyPr/>
        <a:lstStyle/>
        <a:p>
          <a:r>
            <a:rPr lang="el-GR" b="1" smtClean="0">
              <a:solidFill>
                <a:schemeClr val="bg1"/>
              </a:solidFill>
            </a:rPr>
            <a:t>ΠΛΕΟΝΕΚΤΗΜΑΤΑ</a:t>
          </a:r>
          <a:endParaRPr lang="el-GR" b="1" dirty="0">
            <a:solidFill>
              <a:schemeClr val="bg1"/>
            </a:solidFill>
          </a:endParaRPr>
        </a:p>
      </dgm:t>
    </dgm:pt>
    <dgm:pt modelId="{2C405F95-EA20-4F22-8337-02CD9B80DC6C}" type="parTrans" cxnId="{D919E0D4-99E7-44A3-A375-278869726596}">
      <dgm:prSet/>
      <dgm:spPr/>
      <dgm:t>
        <a:bodyPr/>
        <a:lstStyle/>
        <a:p>
          <a:endParaRPr lang="el-GR"/>
        </a:p>
      </dgm:t>
    </dgm:pt>
    <dgm:pt modelId="{219F82A3-6668-4B38-A3C5-780F2083A572}" type="sibTrans" cxnId="{D919E0D4-99E7-44A3-A375-278869726596}">
      <dgm:prSet/>
      <dgm:spPr/>
      <dgm:t>
        <a:bodyPr/>
        <a:lstStyle/>
        <a:p>
          <a:endParaRPr lang="el-GR"/>
        </a:p>
      </dgm:t>
    </dgm:pt>
    <dgm:pt modelId="{ECF20059-9541-4025-87D6-350A92FBC2F7}">
      <dgm:prSet phldrT="[Text]" custT="1"/>
      <dgm:spPr/>
      <dgm:t>
        <a:bodyPr/>
        <a:lstStyle/>
        <a:p>
          <a:r>
            <a:rPr lang="el-GR" sz="2000" dirty="0" smtClean="0"/>
            <a:t>Μεγάλη ευελιξία και ισχύς</a:t>
          </a:r>
          <a:endParaRPr lang="el-GR" sz="2000" dirty="0"/>
        </a:p>
      </dgm:t>
    </dgm:pt>
    <dgm:pt modelId="{DC193EA4-9C15-48A7-B88F-A02CFE7273AC}" type="parTrans" cxnId="{FB2E9584-D4C6-4CB6-A413-36C1A1AB3316}">
      <dgm:prSet/>
      <dgm:spPr/>
      <dgm:t>
        <a:bodyPr/>
        <a:lstStyle/>
        <a:p>
          <a:endParaRPr lang="el-GR"/>
        </a:p>
      </dgm:t>
    </dgm:pt>
    <dgm:pt modelId="{C2298C0A-6F07-445A-9C23-05C25A939395}" type="sibTrans" cxnId="{FB2E9584-D4C6-4CB6-A413-36C1A1AB3316}">
      <dgm:prSet/>
      <dgm:spPr/>
      <dgm:t>
        <a:bodyPr/>
        <a:lstStyle/>
        <a:p>
          <a:endParaRPr lang="el-GR"/>
        </a:p>
      </dgm:t>
    </dgm:pt>
    <dgm:pt modelId="{B38A2F57-5D05-486F-93FE-52A5A0222BE4}">
      <dgm:prSet phldrT="[Text]"/>
      <dgm:spPr>
        <a:solidFill>
          <a:srgbClr val="9A0000"/>
        </a:solidFill>
      </dgm:spPr>
      <dgm:t>
        <a:bodyPr/>
        <a:lstStyle/>
        <a:p>
          <a:r>
            <a:rPr lang="el-GR" b="1" smtClean="0">
              <a:solidFill>
                <a:schemeClr val="bg1"/>
              </a:solidFill>
            </a:rPr>
            <a:t>ΜΕΙΟΝΕΚΤΗΜΑΤΑ</a:t>
          </a:r>
          <a:endParaRPr lang="el-GR" b="1" dirty="0">
            <a:solidFill>
              <a:schemeClr val="bg1"/>
            </a:solidFill>
          </a:endParaRPr>
        </a:p>
      </dgm:t>
    </dgm:pt>
    <dgm:pt modelId="{9D28FB97-0AEA-45D8-9DB7-46388443552B}" type="parTrans" cxnId="{B42BE5D1-9E4F-42BE-8E2F-30A3A349BE45}">
      <dgm:prSet/>
      <dgm:spPr/>
      <dgm:t>
        <a:bodyPr/>
        <a:lstStyle/>
        <a:p>
          <a:endParaRPr lang="el-GR"/>
        </a:p>
      </dgm:t>
    </dgm:pt>
    <dgm:pt modelId="{FF129598-6583-4328-A8A5-84292863183D}" type="sibTrans" cxnId="{B42BE5D1-9E4F-42BE-8E2F-30A3A349BE45}">
      <dgm:prSet/>
      <dgm:spPr/>
      <dgm:t>
        <a:bodyPr/>
        <a:lstStyle/>
        <a:p>
          <a:endParaRPr lang="el-GR"/>
        </a:p>
      </dgm:t>
    </dgm:pt>
    <dgm:pt modelId="{73DCE218-950F-43A3-9FC9-A396167322CE}">
      <dgm:prSet phldrT="[Text]" custT="1"/>
      <dgm:spPr/>
      <dgm:t>
        <a:bodyPr/>
        <a:lstStyle/>
        <a:p>
          <a:r>
            <a:rPr lang="el-GR" sz="2000" smtClean="0"/>
            <a:t>Πολύ ακριβά και δύσκολα ως προς τη χρήση.</a:t>
          </a:r>
          <a:endParaRPr lang="el-GR" sz="2000" dirty="0"/>
        </a:p>
      </dgm:t>
    </dgm:pt>
    <dgm:pt modelId="{B70B42E2-35E9-4658-92DD-204B2DA3F72F}" type="parTrans" cxnId="{AD40E68D-3819-4283-89B4-31B206C76F7D}">
      <dgm:prSet/>
      <dgm:spPr/>
      <dgm:t>
        <a:bodyPr/>
        <a:lstStyle/>
        <a:p>
          <a:endParaRPr lang="el-GR"/>
        </a:p>
      </dgm:t>
    </dgm:pt>
    <dgm:pt modelId="{56541B23-6D7C-4DC5-8AA3-AA41B7771BA6}" type="sibTrans" cxnId="{AD40E68D-3819-4283-89B4-31B206C76F7D}">
      <dgm:prSet/>
      <dgm:spPr/>
      <dgm:t>
        <a:bodyPr/>
        <a:lstStyle/>
        <a:p>
          <a:endParaRPr lang="el-GR"/>
        </a:p>
      </dgm:t>
    </dgm:pt>
    <dgm:pt modelId="{1EE23BD7-2AC6-40E2-A931-0DCC94E99184}">
      <dgm:prSet custT="1"/>
      <dgm:spPr/>
      <dgm:t>
        <a:bodyPr/>
        <a:lstStyle/>
        <a:p>
          <a:r>
            <a:rPr lang="el-GR" sz="2000" dirty="0" smtClean="0"/>
            <a:t>Μπορεί να χρειάζονται εξειδικευμένο υλικό (</a:t>
          </a:r>
          <a:r>
            <a:rPr lang="en-US" sz="2000" dirty="0" smtClean="0"/>
            <a:t>hardware</a:t>
          </a:r>
          <a:r>
            <a:rPr lang="el-GR" sz="2000" dirty="0" smtClean="0"/>
            <a:t>) και λειτουργικό σύστημα.</a:t>
          </a:r>
          <a:endParaRPr lang="el-GR" sz="2000" dirty="0"/>
        </a:p>
      </dgm:t>
    </dgm:pt>
    <dgm:pt modelId="{83B99A4B-ADE6-49DA-987A-9ADA1D37C11D}" type="parTrans" cxnId="{86722DC9-770C-47F2-8A4F-861DE7BB3280}">
      <dgm:prSet/>
      <dgm:spPr/>
      <dgm:t>
        <a:bodyPr/>
        <a:lstStyle/>
        <a:p>
          <a:endParaRPr lang="el-GR"/>
        </a:p>
      </dgm:t>
    </dgm:pt>
    <dgm:pt modelId="{DE8ECD8E-E9AD-4ED8-9F56-E78BC6CE5D92}" type="sibTrans" cxnId="{86722DC9-770C-47F2-8A4F-861DE7BB3280}">
      <dgm:prSet/>
      <dgm:spPr/>
      <dgm:t>
        <a:bodyPr/>
        <a:lstStyle/>
        <a:p>
          <a:endParaRPr lang="el-GR"/>
        </a:p>
      </dgm:t>
    </dgm:pt>
    <dgm:pt modelId="{D01AAD1B-2A84-427F-9479-0F208B792E47}" type="pres">
      <dgm:prSet presAssocID="{6C8A4623-4405-4F00-BEA7-34DD015926D3}" presName="Name0" presStyleCnt="0">
        <dgm:presLayoutVars>
          <dgm:chMax val="2"/>
          <dgm:dir/>
          <dgm:animOne val="branch"/>
          <dgm:animLvl val="lvl"/>
          <dgm:resizeHandles val="exact"/>
        </dgm:presLayoutVars>
      </dgm:prSet>
      <dgm:spPr/>
      <dgm:t>
        <a:bodyPr/>
        <a:lstStyle/>
        <a:p>
          <a:endParaRPr lang="el-GR"/>
        </a:p>
      </dgm:t>
    </dgm:pt>
    <dgm:pt modelId="{25C7DC72-B03F-4DF7-9766-AE5CB43BBB2B}" type="pres">
      <dgm:prSet presAssocID="{6C8A4623-4405-4F00-BEA7-34DD015926D3}" presName="Background" presStyleLbl="node1" presStyleIdx="0" presStyleCnt="1" custScaleY="124378"/>
      <dgm:spPr/>
    </dgm:pt>
    <dgm:pt modelId="{44506485-C184-4D08-8112-4679F1221C86}" type="pres">
      <dgm:prSet presAssocID="{6C8A4623-4405-4F00-BEA7-34DD015926D3}" presName="Divider" presStyleLbl="callout" presStyleIdx="0" presStyleCnt="1" custLinFactX="-12393947" custLinFactNeighborX="-12400000"/>
      <dgm:spPr>
        <a:ln w="28575">
          <a:solidFill>
            <a:srgbClr val="FFFF00"/>
          </a:solidFill>
        </a:ln>
      </dgm:spPr>
    </dgm:pt>
    <dgm:pt modelId="{2676E1A5-ED91-4C69-822D-24C2E7FB35BD}" type="pres">
      <dgm:prSet presAssocID="{6C8A4623-4405-4F00-BEA7-34DD015926D3}" presName="ChildText1" presStyleLbl="revTx" presStyleIdx="0" presStyleCnt="0" custScaleY="130597">
        <dgm:presLayoutVars>
          <dgm:chMax val="0"/>
          <dgm:chPref val="0"/>
          <dgm:bulletEnabled val="1"/>
        </dgm:presLayoutVars>
      </dgm:prSet>
      <dgm:spPr/>
      <dgm:t>
        <a:bodyPr/>
        <a:lstStyle/>
        <a:p>
          <a:endParaRPr lang="el-GR"/>
        </a:p>
      </dgm:t>
    </dgm:pt>
    <dgm:pt modelId="{34522A95-C9D4-42F1-B90F-2FE9A4DA7ED0}" type="pres">
      <dgm:prSet presAssocID="{6C8A4623-4405-4F00-BEA7-34DD015926D3}" presName="ChildText2" presStyleLbl="revTx" presStyleIdx="0" presStyleCnt="0" custScaleX="113804" custScaleY="135927">
        <dgm:presLayoutVars>
          <dgm:chMax val="0"/>
          <dgm:chPref val="0"/>
          <dgm:bulletEnabled val="1"/>
        </dgm:presLayoutVars>
      </dgm:prSet>
      <dgm:spPr/>
      <dgm:t>
        <a:bodyPr/>
        <a:lstStyle/>
        <a:p>
          <a:endParaRPr lang="el-GR"/>
        </a:p>
      </dgm:t>
    </dgm:pt>
    <dgm:pt modelId="{1B0D721F-FFD4-4D38-8058-461D3577ABD9}" type="pres">
      <dgm:prSet presAssocID="{6C8A4623-4405-4F00-BEA7-34DD015926D3}" presName="ParentText1" presStyleLbl="revTx" presStyleIdx="0" presStyleCnt="0">
        <dgm:presLayoutVars>
          <dgm:chMax val="1"/>
          <dgm:chPref val="1"/>
        </dgm:presLayoutVars>
      </dgm:prSet>
      <dgm:spPr/>
      <dgm:t>
        <a:bodyPr/>
        <a:lstStyle/>
        <a:p>
          <a:endParaRPr lang="el-GR"/>
        </a:p>
      </dgm:t>
    </dgm:pt>
    <dgm:pt modelId="{C00643EF-FA10-4862-A103-9DB04A397B59}" type="pres">
      <dgm:prSet presAssocID="{6C8A4623-4405-4F00-BEA7-34DD015926D3}" presName="ParentShape1" presStyleLbl="alignImgPlace1" presStyleIdx="0" presStyleCnt="2">
        <dgm:presLayoutVars/>
      </dgm:prSet>
      <dgm:spPr/>
      <dgm:t>
        <a:bodyPr/>
        <a:lstStyle/>
        <a:p>
          <a:endParaRPr lang="el-GR"/>
        </a:p>
      </dgm:t>
    </dgm:pt>
    <dgm:pt modelId="{D0B669BB-CAA7-4E4A-BB72-1ED53E20DFEB}" type="pres">
      <dgm:prSet presAssocID="{6C8A4623-4405-4F00-BEA7-34DD015926D3}" presName="ParentText2" presStyleLbl="revTx" presStyleIdx="0" presStyleCnt="0">
        <dgm:presLayoutVars>
          <dgm:chMax val="1"/>
          <dgm:chPref val="1"/>
        </dgm:presLayoutVars>
      </dgm:prSet>
      <dgm:spPr/>
      <dgm:t>
        <a:bodyPr/>
        <a:lstStyle/>
        <a:p>
          <a:endParaRPr lang="el-GR"/>
        </a:p>
      </dgm:t>
    </dgm:pt>
    <dgm:pt modelId="{96D69323-7911-4526-9D4C-25B742D70440}" type="pres">
      <dgm:prSet presAssocID="{6C8A4623-4405-4F00-BEA7-34DD015926D3}" presName="ParentShape2" presStyleLbl="alignImgPlace1" presStyleIdx="1" presStyleCnt="2">
        <dgm:presLayoutVars/>
      </dgm:prSet>
      <dgm:spPr/>
      <dgm:t>
        <a:bodyPr/>
        <a:lstStyle/>
        <a:p>
          <a:endParaRPr lang="el-GR"/>
        </a:p>
      </dgm:t>
    </dgm:pt>
  </dgm:ptLst>
  <dgm:cxnLst>
    <dgm:cxn modelId="{451C26D7-4FF9-4E5F-AE66-644D7E8DF3E4}" type="presOf" srcId="{B38A2F57-5D05-486F-93FE-52A5A0222BE4}" destId="{96D69323-7911-4526-9D4C-25B742D70440}" srcOrd="1" destOrd="0" presId="urn:microsoft.com/office/officeart/2009/3/layout/OpposingIdeas"/>
    <dgm:cxn modelId="{865E6586-B4AA-48BA-9880-FA133FC1B715}" type="presOf" srcId="{73DCE218-950F-43A3-9FC9-A396167322CE}" destId="{34522A95-C9D4-42F1-B90F-2FE9A4DA7ED0}" srcOrd="0" destOrd="0" presId="urn:microsoft.com/office/officeart/2009/3/layout/OpposingIdeas"/>
    <dgm:cxn modelId="{86722DC9-770C-47F2-8A4F-861DE7BB3280}" srcId="{B38A2F57-5D05-486F-93FE-52A5A0222BE4}" destId="{1EE23BD7-2AC6-40E2-A931-0DCC94E99184}" srcOrd="1" destOrd="0" parTransId="{83B99A4B-ADE6-49DA-987A-9ADA1D37C11D}" sibTransId="{DE8ECD8E-E9AD-4ED8-9F56-E78BC6CE5D92}"/>
    <dgm:cxn modelId="{7D264D19-1056-47AC-98EA-556027FCDC26}" type="presOf" srcId="{6C8A4623-4405-4F00-BEA7-34DD015926D3}" destId="{D01AAD1B-2A84-427F-9479-0F208B792E47}" srcOrd="0" destOrd="0" presId="urn:microsoft.com/office/officeart/2009/3/layout/OpposingIdeas"/>
    <dgm:cxn modelId="{AD40E68D-3819-4283-89B4-31B206C76F7D}" srcId="{B38A2F57-5D05-486F-93FE-52A5A0222BE4}" destId="{73DCE218-950F-43A3-9FC9-A396167322CE}" srcOrd="0" destOrd="0" parTransId="{B70B42E2-35E9-4658-92DD-204B2DA3F72F}" sibTransId="{56541B23-6D7C-4DC5-8AA3-AA41B7771BA6}"/>
    <dgm:cxn modelId="{BF9EFB28-3B1C-468A-AEFB-AE43B3F44F04}" type="presOf" srcId="{AB855F38-3675-4D31-9ADA-0A5EC088B867}" destId="{C00643EF-FA10-4862-A103-9DB04A397B59}" srcOrd="1" destOrd="0" presId="urn:microsoft.com/office/officeart/2009/3/layout/OpposingIdeas"/>
    <dgm:cxn modelId="{ED6401B8-4A5A-42A8-BF38-833EB8AA1192}" type="presOf" srcId="{1EE23BD7-2AC6-40E2-A931-0DCC94E99184}" destId="{34522A95-C9D4-42F1-B90F-2FE9A4DA7ED0}" srcOrd="0" destOrd="1" presId="urn:microsoft.com/office/officeart/2009/3/layout/OpposingIdeas"/>
    <dgm:cxn modelId="{294BBB4E-77BD-4C19-9CE8-78705D72062F}" type="presOf" srcId="{B38A2F57-5D05-486F-93FE-52A5A0222BE4}" destId="{D0B669BB-CAA7-4E4A-BB72-1ED53E20DFEB}" srcOrd="0" destOrd="0" presId="urn:microsoft.com/office/officeart/2009/3/layout/OpposingIdeas"/>
    <dgm:cxn modelId="{D919E0D4-99E7-44A3-A375-278869726596}" srcId="{6C8A4623-4405-4F00-BEA7-34DD015926D3}" destId="{AB855F38-3675-4D31-9ADA-0A5EC088B867}" srcOrd="0" destOrd="0" parTransId="{2C405F95-EA20-4F22-8337-02CD9B80DC6C}" sibTransId="{219F82A3-6668-4B38-A3C5-780F2083A572}"/>
    <dgm:cxn modelId="{FB2E9584-D4C6-4CB6-A413-36C1A1AB3316}" srcId="{AB855F38-3675-4D31-9ADA-0A5EC088B867}" destId="{ECF20059-9541-4025-87D6-350A92FBC2F7}" srcOrd="0" destOrd="0" parTransId="{DC193EA4-9C15-48A7-B88F-A02CFE7273AC}" sibTransId="{C2298C0A-6F07-445A-9C23-05C25A939395}"/>
    <dgm:cxn modelId="{B42BE5D1-9E4F-42BE-8E2F-30A3A349BE45}" srcId="{6C8A4623-4405-4F00-BEA7-34DD015926D3}" destId="{B38A2F57-5D05-486F-93FE-52A5A0222BE4}" srcOrd="1" destOrd="0" parTransId="{9D28FB97-0AEA-45D8-9DB7-46388443552B}" sibTransId="{FF129598-6583-4328-A8A5-84292863183D}"/>
    <dgm:cxn modelId="{F4C12453-E361-498B-85DF-685F05496D30}" type="presOf" srcId="{AB855F38-3675-4D31-9ADA-0A5EC088B867}" destId="{1B0D721F-FFD4-4D38-8058-461D3577ABD9}" srcOrd="0" destOrd="0" presId="urn:microsoft.com/office/officeart/2009/3/layout/OpposingIdeas"/>
    <dgm:cxn modelId="{D421C262-5BA8-4F46-9C07-470475D2C4E2}" type="presOf" srcId="{ECF20059-9541-4025-87D6-350A92FBC2F7}" destId="{2676E1A5-ED91-4C69-822D-24C2E7FB35BD}" srcOrd="0" destOrd="0" presId="urn:microsoft.com/office/officeart/2009/3/layout/OpposingIdeas"/>
    <dgm:cxn modelId="{2F197486-2AEF-4D9F-94D6-271C09C574CA}" type="presParOf" srcId="{D01AAD1B-2A84-427F-9479-0F208B792E47}" destId="{25C7DC72-B03F-4DF7-9766-AE5CB43BBB2B}" srcOrd="0" destOrd="0" presId="urn:microsoft.com/office/officeart/2009/3/layout/OpposingIdeas"/>
    <dgm:cxn modelId="{FD41C20D-69CD-4CFF-B348-4EE06ACF5F4D}" type="presParOf" srcId="{D01AAD1B-2A84-427F-9479-0F208B792E47}" destId="{44506485-C184-4D08-8112-4679F1221C86}" srcOrd="1" destOrd="0" presId="urn:microsoft.com/office/officeart/2009/3/layout/OpposingIdeas"/>
    <dgm:cxn modelId="{4207C993-355C-4492-A1F7-EA7053D2CDB6}" type="presParOf" srcId="{D01AAD1B-2A84-427F-9479-0F208B792E47}" destId="{2676E1A5-ED91-4C69-822D-24C2E7FB35BD}" srcOrd="2" destOrd="0" presId="urn:microsoft.com/office/officeart/2009/3/layout/OpposingIdeas"/>
    <dgm:cxn modelId="{1F89E9BF-B076-4A70-B1AE-1E3FDD128263}" type="presParOf" srcId="{D01AAD1B-2A84-427F-9479-0F208B792E47}" destId="{34522A95-C9D4-42F1-B90F-2FE9A4DA7ED0}" srcOrd="3" destOrd="0" presId="urn:microsoft.com/office/officeart/2009/3/layout/OpposingIdeas"/>
    <dgm:cxn modelId="{5FD679EB-7417-46A6-9B76-66A3FAC156BF}" type="presParOf" srcId="{D01AAD1B-2A84-427F-9479-0F208B792E47}" destId="{1B0D721F-FFD4-4D38-8058-461D3577ABD9}" srcOrd="4" destOrd="0" presId="urn:microsoft.com/office/officeart/2009/3/layout/OpposingIdeas"/>
    <dgm:cxn modelId="{FB1CD6B3-B49F-42CD-8DB5-E6338E267943}" type="presParOf" srcId="{D01AAD1B-2A84-427F-9479-0F208B792E47}" destId="{C00643EF-FA10-4862-A103-9DB04A397B59}" srcOrd="5" destOrd="0" presId="urn:microsoft.com/office/officeart/2009/3/layout/OpposingIdeas"/>
    <dgm:cxn modelId="{835B95AF-723E-45C0-866E-D67B81B02A68}" type="presParOf" srcId="{D01AAD1B-2A84-427F-9479-0F208B792E47}" destId="{D0B669BB-CAA7-4E4A-BB72-1ED53E20DFEB}" srcOrd="6" destOrd="0" presId="urn:microsoft.com/office/officeart/2009/3/layout/OpposingIdeas"/>
    <dgm:cxn modelId="{D9442E5E-EB41-4AA1-B30A-4AD07348801B}" type="presParOf" srcId="{D01AAD1B-2A84-427F-9479-0F208B792E47}" destId="{96D69323-7911-4526-9D4C-25B742D70440}" srcOrd="7" destOrd="0" presId="urn:microsoft.com/office/officeart/2009/3/layout/OpposingIdea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3AD6E9-4009-44C7-A3A9-9389EF08BEDB}">
      <dsp:nvSpPr>
        <dsp:cNvPr id="0" name=""/>
        <dsp:cNvSpPr/>
      </dsp:nvSpPr>
      <dsp:spPr>
        <a:xfrm>
          <a:off x="3153715" y="754"/>
          <a:ext cx="3053162" cy="434432"/>
        </a:xfrm>
        <a:prstGeom prst="roundRect">
          <a:avLst>
            <a:gd name="adj" fmla="val 10000"/>
          </a:avLst>
        </a:prstGeom>
        <a:solidFill>
          <a:schemeClr val="accent2"/>
        </a:soli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hueOff val="0"/>
              <a:satOff val="0"/>
              <a:lumOff val="0"/>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l-GR" sz="2400" b="1" kern="1200" smtClean="0">
              <a:solidFill>
                <a:schemeClr val="bg1"/>
              </a:solidFill>
            </a:rPr>
            <a:t>ΠΕΡΙΕΧΟΜΕΝΑ</a:t>
          </a:r>
          <a:endParaRPr lang="el-GR" sz="2400" b="1" kern="1200" dirty="0">
            <a:solidFill>
              <a:schemeClr val="bg1"/>
            </a:solidFill>
          </a:endParaRPr>
        </a:p>
      </dsp:txBody>
      <dsp:txXfrm>
        <a:off x="3166439" y="13478"/>
        <a:ext cx="3027714" cy="408984"/>
      </dsp:txXfrm>
    </dsp:sp>
    <dsp:sp modelId="{A41AE6BB-4552-4EA2-9705-8B26BD74A89A}">
      <dsp:nvSpPr>
        <dsp:cNvPr id="0" name=""/>
        <dsp:cNvSpPr/>
      </dsp:nvSpPr>
      <dsp:spPr>
        <a:xfrm>
          <a:off x="842574" y="514731"/>
          <a:ext cx="434432" cy="434432"/>
        </a:xfrm>
        <a:prstGeom prst="roundRect">
          <a:avLst>
            <a:gd name="adj" fmla="val 16670"/>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0"/>
              <a:satOff val="0"/>
              <a:lumOff val="0"/>
              <a:alphaOff val="0"/>
              <a:shade val="60000"/>
              <a:satMod val="110000"/>
            </a:schemeClr>
          </a:contourClr>
        </a:sp3d>
      </dsp:spPr>
      <dsp:style>
        <a:lnRef idx="0">
          <a:scrgbClr r="0" g="0" b="0"/>
        </a:lnRef>
        <a:fillRef idx="3">
          <a:scrgbClr r="0" g="0" b="0"/>
        </a:fillRef>
        <a:effectRef idx="3">
          <a:scrgbClr r="0" g="0" b="0"/>
        </a:effectRef>
        <a:fontRef idx="minor">
          <a:schemeClr val="lt1"/>
        </a:fontRef>
      </dsp:style>
    </dsp:sp>
    <dsp:sp modelId="{141EEB03-FD9F-4E82-88A2-3F46CF1A5CA2}">
      <dsp:nvSpPr>
        <dsp:cNvPr id="0" name=""/>
        <dsp:cNvSpPr/>
      </dsp:nvSpPr>
      <dsp:spPr>
        <a:xfrm>
          <a:off x="1373976" y="513384"/>
          <a:ext cx="6612641" cy="434432"/>
        </a:xfrm>
        <a:prstGeom prst="roundRect">
          <a:avLst>
            <a:gd name="adj" fmla="val 16670"/>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0"/>
              <a:satOff val="0"/>
              <a:lumOff val="0"/>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lvl="0" algn="l" defTabSz="889000">
            <a:lnSpc>
              <a:spcPct val="90000"/>
            </a:lnSpc>
            <a:spcBef>
              <a:spcPct val="0"/>
            </a:spcBef>
            <a:spcAft>
              <a:spcPct val="35000"/>
            </a:spcAft>
          </a:pPr>
          <a:r>
            <a:rPr lang="el-GR" sz="2000" b="1" kern="1200" smtClean="0">
              <a:solidFill>
                <a:schemeClr val="bg1"/>
              </a:solidFill>
            </a:rPr>
            <a:t>Εισαγωγή - Βασικές Έννοιες</a:t>
          </a:r>
          <a:endParaRPr lang="el-GR" sz="2000" b="1" kern="1200" dirty="0">
            <a:solidFill>
              <a:schemeClr val="bg1"/>
            </a:solidFill>
          </a:endParaRPr>
        </a:p>
      </dsp:txBody>
      <dsp:txXfrm>
        <a:off x="1395187" y="534595"/>
        <a:ext cx="6570219" cy="392010"/>
      </dsp:txXfrm>
    </dsp:sp>
    <dsp:sp modelId="{5569DA72-054E-40CC-8E86-9CDDDD8073FB}">
      <dsp:nvSpPr>
        <dsp:cNvPr id="0" name=""/>
        <dsp:cNvSpPr/>
      </dsp:nvSpPr>
      <dsp:spPr>
        <a:xfrm>
          <a:off x="842574" y="1001295"/>
          <a:ext cx="434432" cy="434432"/>
        </a:xfrm>
        <a:prstGeom prst="roundRect">
          <a:avLst>
            <a:gd name="adj" fmla="val 16670"/>
          </a:avLst>
        </a:prstGeom>
        <a:gradFill rotWithShape="0">
          <a:gsLst>
            <a:gs pos="0">
              <a:schemeClr val="accent2">
                <a:hueOff val="313095"/>
                <a:satOff val="-2240"/>
                <a:lumOff val="-131"/>
                <a:alphaOff val="0"/>
                <a:tint val="75000"/>
                <a:shade val="85000"/>
                <a:satMod val="230000"/>
              </a:schemeClr>
            </a:gs>
            <a:gs pos="25000">
              <a:schemeClr val="accent2">
                <a:hueOff val="313095"/>
                <a:satOff val="-2240"/>
                <a:lumOff val="-131"/>
                <a:alphaOff val="0"/>
                <a:tint val="90000"/>
                <a:shade val="70000"/>
                <a:satMod val="220000"/>
              </a:schemeClr>
            </a:gs>
            <a:gs pos="50000">
              <a:schemeClr val="accent2">
                <a:hueOff val="313095"/>
                <a:satOff val="-2240"/>
                <a:lumOff val="-131"/>
                <a:alphaOff val="0"/>
                <a:tint val="90000"/>
                <a:shade val="58000"/>
                <a:satMod val="225000"/>
              </a:schemeClr>
            </a:gs>
            <a:gs pos="65000">
              <a:schemeClr val="accent2">
                <a:hueOff val="313095"/>
                <a:satOff val="-2240"/>
                <a:lumOff val="-131"/>
                <a:alphaOff val="0"/>
                <a:tint val="90000"/>
                <a:shade val="58000"/>
                <a:satMod val="225000"/>
              </a:schemeClr>
            </a:gs>
            <a:gs pos="80000">
              <a:schemeClr val="accent2">
                <a:hueOff val="313095"/>
                <a:satOff val="-2240"/>
                <a:lumOff val="-131"/>
                <a:alphaOff val="0"/>
                <a:tint val="90000"/>
                <a:shade val="69000"/>
                <a:satMod val="220000"/>
              </a:schemeClr>
            </a:gs>
            <a:gs pos="100000">
              <a:schemeClr val="accent2">
                <a:hueOff val="313095"/>
                <a:satOff val="-2240"/>
                <a:lumOff val="-131"/>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313095"/>
              <a:satOff val="-2240"/>
              <a:lumOff val="-131"/>
              <a:alphaOff val="0"/>
              <a:shade val="60000"/>
              <a:satMod val="110000"/>
            </a:schemeClr>
          </a:contourClr>
        </a:sp3d>
      </dsp:spPr>
      <dsp:style>
        <a:lnRef idx="0">
          <a:scrgbClr r="0" g="0" b="0"/>
        </a:lnRef>
        <a:fillRef idx="3">
          <a:scrgbClr r="0" g="0" b="0"/>
        </a:fillRef>
        <a:effectRef idx="3">
          <a:scrgbClr r="0" g="0" b="0"/>
        </a:effectRef>
        <a:fontRef idx="minor">
          <a:schemeClr val="lt1"/>
        </a:fontRef>
      </dsp:style>
    </dsp:sp>
    <dsp:sp modelId="{1F2727FC-0C79-48E5-A739-E49AC68C90A1}">
      <dsp:nvSpPr>
        <dsp:cNvPr id="0" name=""/>
        <dsp:cNvSpPr/>
      </dsp:nvSpPr>
      <dsp:spPr>
        <a:xfrm>
          <a:off x="1373976" y="999948"/>
          <a:ext cx="6612641" cy="434432"/>
        </a:xfrm>
        <a:prstGeom prst="roundRect">
          <a:avLst>
            <a:gd name="adj" fmla="val 16670"/>
          </a:avLst>
        </a:prstGeom>
        <a:gradFill rotWithShape="0">
          <a:gsLst>
            <a:gs pos="0">
              <a:schemeClr val="accent2">
                <a:hueOff val="313095"/>
                <a:satOff val="-2240"/>
                <a:lumOff val="-131"/>
                <a:alphaOff val="0"/>
                <a:tint val="75000"/>
                <a:shade val="85000"/>
                <a:satMod val="230000"/>
              </a:schemeClr>
            </a:gs>
            <a:gs pos="25000">
              <a:schemeClr val="accent2">
                <a:hueOff val="313095"/>
                <a:satOff val="-2240"/>
                <a:lumOff val="-131"/>
                <a:alphaOff val="0"/>
                <a:tint val="90000"/>
                <a:shade val="70000"/>
                <a:satMod val="220000"/>
              </a:schemeClr>
            </a:gs>
            <a:gs pos="50000">
              <a:schemeClr val="accent2">
                <a:hueOff val="313095"/>
                <a:satOff val="-2240"/>
                <a:lumOff val="-131"/>
                <a:alphaOff val="0"/>
                <a:tint val="90000"/>
                <a:shade val="58000"/>
                <a:satMod val="225000"/>
              </a:schemeClr>
            </a:gs>
            <a:gs pos="65000">
              <a:schemeClr val="accent2">
                <a:hueOff val="313095"/>
                <a:satOff val="-2240"/>
                <a:lumOff val="-131"/>
                <a:alphaOff val="0"/>
                <a:tint val="90000"/>
                <a:shade val="58000"/>
                <a:satMod val="225000"/>
              </a:schemeClr>
            </a:gs>
            <a:gs pos="80000">
              <a:schemeClr val="accent2">
                <a:hueOff val="313095"/>
                <a:satOff val="-2240"/>
                <a:lumOff val="-131"/>
                <a:alphaOff val="0"/>
                <a:tint val="90000"/>
                <a:shade val="69000"/>
                <a:satMod val="220000"/>
              </a:schemeClr>
            </a:gs>
            <a:gs pos="100000">
              <a:schemeClr val="accent2">
                <a:hueOff val="313095"/>
                <a:satOff val="-2240"/>
                <a:lumOff val="-131"/>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313095"/>
              <a:satOff val="-2240"/>
              <a:lumOff val="-131"/>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lvl="0" algn="l" defTabSz="889000">
            <a:lnSpc>
              <a:spcPct val="90000"/>
            </a:lnSpc>
            <a:spcBef>
              <a:spcPct val="0"/>
            </a:spcBef>
            <a:spcAft>
              <a:spcPct val="35000"/>
            </a:spcAft>
          </a:pPr>
          <a:r>
            <a:rPr lang="el-GR" sz="2000" b="1" kern="1200" dirty="0" smtClean="0">
              <a:solidFill>
                <a:schemeClr val="bg1"/>
              </a:solidFill>
            </a:rPr>
            <a:t>Ευφυή Συστήματα Υποστήριξης Αποφάσεων </a:t>
          </a:r>
          <a:endParaRPr lang="el-GR" sz="2000" b="1" kern="1200" dirty="0">
            <a:solidFill>
              <a:schemeClr val="bg1"/>
            </a:solidFill>
          </a:endParaRPr>
        </a:p>
      </dsp:txBody>
      <dsp:txXfrm>
        <a:off x="1395187" y="1021159"/>
        <a:ext cx="6570219" cy="392010"/>
      </dsp:txXfrm>
    </dsp:sp>
    <dsp:sp modelId="{C783A9CE-E78E-4E59-A910-4544DFA7697E}">
      <dsp:nvSpPr>
        <dsp:cNvPr id="0" name=""/>
        <dsp:cNvSpPr/>
      </dsp:nvSpPr>
      <dsp:spPr>
        <a:xfrm>
          <a:off x="842574" y="1487859"/>
          <a:ext cx="434432" cy="434432"/>
        </a:xfrm>
        <a:prstGeom prst="roundRect">
          <a:avLst>
            <a:gd name="adj" fmla="val 16670"/>
          </a:avLst>
        </a:prstGeom>
        <a:gradFill rotWithShape="0">
          <a:gsLst>
            <a:gs pos="0">
              <a:schemeClr val="accent2">
                <a:hueOff val="626190"/>
                <a:satOff val="-4480"/>
                <a:lumOff val="-262"/>
                <a:alphaOff val="0"/>
                <a:tint val="75000"/>
                <a:shade val="85000"/>
                <a:satMod val="230000"/>
              </a:schemeClr>
            </a:gs>
            <a:gs pos="25000">
              <a:schemeClr val="accent2">
                <a:hueOff val="626190"/>
                <a:satOff val="-4480"/>
                <a:lumOff val="-262"/>
                <a:alphaOff val="0"/>
                <a:tint val="90000"/>
                <a:shade val="70000"/>
                <a:satMod val="220000"/>
              </a:schemeClr>
            </a:gs>
            <a:gs pos="50000">
              <a:schemeClr val="accent2">
                <a:hueOff val="626190"/>
                <a:satOff val="-4480"/>
                <a:lumOff val="-262"/>
                <a:alphaOff val="0"/>
                <a:tint val="90000"/>
                <a:shade val="58000"/>
                <a:satMod val="225000"/>
              </a:schemeClr>
            </a:gs>
            <a:gs pos="65000">
              <a:schemeClr val="accent2">
                <a:hueOff val="626190"/>
                <a:satOff val="-4480"/>
                <a:lumOff val="-262"/>
                <a:alphaOff val="0"/>
                <a:tint val="90000"/>
                <a:shade val="58000"/>
                <a:satMod val="225000"/>
              </a:schemeClr>
            </a:gs>
            <a:gs pos="80000">
              <a:schemeClr val="accent2">
                <a:hueOff val="626190"/>
                <a:satOff val="-4480"/>
                <a:lumOff val="-262"/>
                <a:alphaOff val="0"/>
                <a:tint val="90000"/>
                <a:shade val="69000"/>
                <a:satMod val="220000"/>
              </a:schemeClr>
            </a:gs>
            <a:gs pos="100000">
              <a:schemeClr val="accent2">
                <a:hueOff val="626190"/>
                <a:satOff val="-4480"/>
                <a:lumOff val="-262"/>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626190"/>
              <a:satOff val="-4480"/>
              <a:lumOff val="-262"/>
              <a:alphaOff val="0"/>
              <a:shade val="60000"/>
              <a:satMod val="110000"/>
            </a:schemeClr>
          </a:contourClr>
        </a:sp3d>
      </dsp:spPr>
      <dsp:style>
        <a:lnRef idx="0">
          <a:scrgbClr r="0" g="0" b="0"/>
        </a:lnRef>
        <a:fillRef idx="3">
          <a:scrgbClr r="0" g="0" b="0"/>
        </a:fillRef>
        <a:effectRef idx="3">
          <a:scrgbClr r="0" g="0" b="0"/>
        </a:effectRef>
        <a:fontRef idx="minor">
          <a:schemeClr val="lt1"/>
        </a:fontRef>
      </dsp:style>
    </dsp:sp>
    <dsp:sp modelId="{D4CA8017-7B27-4985-B45B-14124F90012C}">
      <dsp:nvSpPr>
        <dsp:cNvPr id="0" name=""/>
        <dsp:cNvSpPr/>
      </dsp:nvSpPr>
      <dsp:spPr>
        <a:xfrm>
          <a:off x="1373976" y="1486513"/>
          <a:ext cx="6612641" cy="434432"/>
        </a:xfrm>
        <a:prstGeom prst="roundRect">
          <a:avLst>
            <a:gd name="adj" fmla="val 16670"/>
          </a:avLst>
        </a:prstGeom>
        <a:gradFill rotWithShape="0">
          <a:gsLst>
            <a:gs pos="0">
              <a:schemeClr val="accent2">
                <a:hueOff val="626190"/>
                <a:satOff val="-4480"/>
                <a:lumOff val="-262"/>
                <a:alphaOff val="0"/>
                <a:tint val="75000"/>
                <a:shade val="85000"/>
                <a:satMod val="230000"/>
              </a:schemeClr>
            </a:gs>
            <a:gs pos="25000">
              <a:schemeClr val="accent2">
                <a:hueOff val="626190"/>
                <a:satOff val="-4480"/>
                <a:lumOff val="-262"/>
                <a:alphaOff val="0"/>
                <a:tint val="90000"/>
                <a:shade val="70000"/>
                <a:satMod val="220000"/>
              </a:schemeClr>
            </a:gs>
            <a:gs pos="50000">
              <a:schemeClr val="accent2">
                <a:hueOff val="626190"/>
                <a:satOff val="-4480"/>
                <a:lumOff val="-262"/>
                <a:alphaOff val="0"/>
                <a:tint val="90000"/>
                <a:shade val="58000"/>
                <a:satMod val="225000"/>
              </a:schemeClr>
            </a:gs>
            <a:gs pos="65000">
              <a:schemeClr val="accent2">
                <a:hueOff val="626190"/>
                <a:satOff val="-4480"/>
                <a:lumOff val="-262"/>
                <a:alphaOff val="0"/>
                <a:tint val="90000"/>
                <a:shade val="58000"/>
                <a:satMod val="225000"/>
              </a:schemeClr>
            </a:gs>
            <a:gs pos="80000">
              <a:schemeClr val="accent2">
                <a:hueOff val="626190"/>
                <a:satOff val="-4480"/>
                <a:lumOff val="-262"/>
                <a:alphaOff val="0"/>
                <a:tint val="90000"/>
                <a:shade val="69000"/>
                <a:satMod val="220000"/>
              </a:schemeClr>
            </a:gs>
            <a:gs pos="100000">
              <a:schemeClr val="accent2">
                <a:hueOff val="626190"/>
                <a:satOff val="-4480"/>
                <a:lumOff val="-262"/>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626190"/>
              <a:satOff val="-4480"/>
              <a:lumOff val="-262"/>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lvl="0" algn="l" defTabSz="889000">
            <a:lnSpc>
              <a:spcPct val="90000"/>
            </a:lnSpc>
            <a:spcBef>
              <a:spcPct val="0"/>
            </a:spcBef>
            <a:spcAft>
              <a:spcPct val="35000"/>
            </a:spcAft>
          </a:pPr>
          <a:r>
            <a:rPr lang="el-GR" sz="2000" b="1" kern="1200" dirty="0" smtClean="0">
              <a:solidFill>
                <a:schemeClr val="bg1"/>
              </a:solidFill>
            </a:rPr>
            <a:t>Σχεδίαση και Ανάπτυξη Ευφυών Σ.Υ.Α.</a:t>
          </a:r>
          <a:endParaRPr lang="el-GR" sz="2000" b="1" kern="1200" dirty="0">
            <a:solidFill>
              <a:schemeClr val="bg1"/>
            </a:solidFill>
          </a:endParaRPr>
        </a:p>
      </dsp:txBody>
      <dsp:txXfrm>
        <a:off x="1395187" y="1507724"/>
        <a:ext cx="6570219" cy="392010"/>
      </dsp:txXfrm>
    </dsp:sp>
    <dsp:sp modelId="{22A07DF6-DA26-4956-A46B-049EDCFEEE0F}">
      <dsp:nvSpPr>
        <dsp:cNvPr id="0" name=""/>
        <dsp:cNvSpPr/>
      </dsp:nvSpPr>
      <dsp:spPr>
        <a:xfrm>
          <a:off x="842574" y="1974424"/>
          <a:ext cx="434432" cy="434432"/>
        </a:xfrm>
        <a:prstGeom prst="roundRect">
          <a:avLst>
            <a:gd name="adj" fmla="val 16670"/>
          </a:avLst>
        </a:prstGeom>
        <a:gradFill rotWithShape="0">
          <a:gsLst>
            <a:gs pos="0">
              <a:schemeClr val="accent2">
                <a:hueOff val="939284"/>
                <a:satOff val="-6721"/>
                <a:lumOff val="-392"/>
                <a:alphaOff val="0"/>
                <a:tint val="75000"/>
                <a:shade val="85000"/>
                <a:satMod val="230000"/>
              </a:schemeClr>
            </a:gs>
            <a:gs pos="25000">
              <a:schemeClr val="accent2">
                <a:hueOff val="939284"/>
                <a:satOff val="-6721"/>
                <a:lumOff val="-392"/>
                <a:alphaOff val="0"/>
                <a:tint val="90000"/>
                <a:shade val="70000"/>
                <a:satMod val="220000"/>
              </a:schemeClr>
            </a:gs>
            <a:gs pos="50000">
              <a:schemeClr val="accent2">
                <a:hueOff val="939284"/>
                <a:satOff val="-6721"/>
                <a:lumOff val="-392"/>
                <a:alphaOff val="0"/>
                <a:tint val="90000"/>
                <a:shade val="58000"/>
                <a:satMod val="225000"/>
              </a:schemeClr>
            </a:gs>
            <a:gs pos="65000">
              <a:schemeClr val="accent2">
                <a:hueOff val="939284"/>
                <a:satOff val="-6721"/>
                <a:lumOff val="-392"/>
                <a:alphaOff val="0"/>
                <a:tint val="90000"/>
                <a:shade val="58000"/>
                <a:satMod val="225000"/>
              </a:schemeClr>
            </a:gs>
            <a:gs pos="80000">
              <a:schemeClr val="accent2">
                <a:hueOff val="939284"/>
                <a:satOff val="-6721"/>
                <a:lumOff val="-392"/>
                <a:alphaOff val="0"/>
                <a:tint val="90000"/>
                <a:shade val="69000"/>
                <a:satMod val="220000"/>
              </a:schemeClr>
            </a:gs>
            <a:gs pos="100000">
              <a:schemeClr val="accent2">
                <a:hueOff val="939284"/>
                <a:satOff val="-6721"/>
                <a:lumOff val="-392"/>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939284"/>
              <a:satOff val="-6721"/>
              <a:lumOff val="-392"/>
              <a:alphaOff val="0"/>
              <a:shade val="60000"/>
              <a:satMod val="110000"/>
            </a:schemeClr>
          </a:contourClr>
        </a:sp3d>
      </dsp:spPr>
      <dsp:style>
        <a:lnRef idx="0">
          <a:scrgbClr r="0" g="0" b="0"/>
        </a:lnRef>
        <a:fillRef idx="3">
          <a:scrgbClr r="0" g="0" b="0"/>
        </a:fillRef>
        <a:effectRef idx="3">
          <a:scrgbClr r="0" g="0" b="0"/>
        </a:effectRef>
        <a:fontRef idx="minor">
          <a:schemeClr val="lt1"/>
        </a:fontRef>
      </dsp:style>
    </dsp:sp>
    <dsp:sp modelId="{2004DDC8-EFCE-47A9-8108-6FC0DB9ACC2F}">
      <dsp:nvSpPr>
        <dsp:cNvPr id="0" name=""/>
        <dsp:cNvSpPr/>
      </dsp:nvSpPr>
      <dsp:spPr>
        <a:xfrm>
          <a:off x="1373976" y="1973077"/>
          <a:ext cx="6612641" cy="434432"/>
        </a:xfrm>
        <a:prstGeom prst="roundRect">
          <a:avLst>
            <a:gd name="adj" fmla="val 16670"/>
          </a:avLst>
        </a:prstGeom>
        <a:gradFill rotWithShape="0">
          <a:gsLst>
            <a:gs pos="0">
              <a:schemeClr val="accent2">
                <a:hueOff val="939284"/>
                <a:satOff val="-6721"/>
                <a:lumOff val="-392"/>
                <a:alphaOff val="0"/>
                <a:tint val="75000"/>
                <a:shade val="85000"/>
                <a:satMod val="230000"/>
              </a:schemeClr>
            </a:gs>
            <a:gs pos="25000">
              <a:schemeClr val="accent2">
                <a:hueOff val="939284"/>
                <a:satOff val="-6721"/>
                <a:lumOff val="-392"/>
                <a:alphaOff val="0"/>
                <a:tint val="90000"/>
                <a:shade val="70000"/>
                <a:satMod val="220000"/>
              </a:schemeClr>
            </a:gs>
            <a:gs pos="50000">
              <a:schemeClr val="accent2">
                <a:hueOff val="939284"/>
                <a:satOff val="-6721"/>
                <a:lumOff val="-392"/>
                <a:alphaOff val="0"/>
                <a:tint val="90000"/>
                <a:shade val="58000"/>
                <a:satMod val="225000"/>
              </a:schemeClr>
            </a:gs>
            <a:gs pos="65000">
              <a:schemeClr val="accent2">
                <a:hueOff val="939284"/>
                <a:satOff val="-6721"/>
                <a:lumOff val="-392"/>
                <a:alphaOff val="0"/>
                <a:tint val="90000"/>
                <a:shade val="58000"/>
                <a:satMod val="225000"/>
              </a:schemeClr>
            </a:gs>
            <a:gs pos="80000">
              <a:schemeClr val="accent2">
                <a:hueOff val="939284"/>
                <a:satOff val="-6721"/>
                <a:lumOff val="-392"/>
                <a:alphaOff val="0"/>
                <a:tint val="90000"/>
                <a:shade val="69000"/>
                <a:satMod val="220000"/>
              </a:schemeClr>
            </a:gs>
            <a:gs pos="100000">
              <a:schemeClr val="accent2">
                <a:hueOff val="939284"/>
                <a:satOff val="-6721"/>
                <a:lumOff val="-392"/>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939284"/>
              <a:satOff val="-6721"/>
              <a:lumOff val="-392"/>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lvl="0" algn="l" defTabSz="889000">
            <a:lnSpc>
              <a:spcPct val="90000"/>
            </a:lnSpc>
            <a:spcBef>
              <a:spcPct val="0"/>
            </a:spcBef>
            <a:spcAft>
              <a:spcPct val="35000"/>
            </a:spcAft>
          </a:pPr>
          <a:r>
            <a:rPr lang="en-US" sz="2000" b="1" kern="1200" dirty="0" err="1" smtClean="0">
              <a:solidFill>
                <a:schemeClr val="bg1"/>
              </a:solidFill>
            </a:rPr>
            <a:t>Εργ</a:t>
          </a:r>
          <a:r>
            <a:rPr lang="en-US" sz="2000" b="1" kern="1200" dirty="0" smtClean="0">
              <a:solidFill>
                <a:schemeClr val="bg1"/>
              </a:solidFill>
            </a:rPr>
            <a:t>αλεία ανάπτυξης </a:t>
          </a:r>
          <a:endParaRPr lang="el-GR" sz="2000" b="1" kern="1200" dirty="0">
            <a:solidFill>
              <a:schemeClr val="bg1"/>
            </a:solidFill>
          </a:endParaRPr>
        </a:p>
      </dsp:txBody>
      <dsp:txXfrm>
        <a:off x="1395187" y="1994288"/>
        <a:ext cx="6570219" cy="392010"/>
      </dsp:txXfrm>
    </dsp:sp>
    <dsp:sp modelId="{29940A89-94D7-4194-859B-8D4334D6E12F}">
      <dsp:nvSpPr>
        <dsp:cNvPr id="0" name=""/>
        <dsp:cNvSpPr/>
      </dsp:nvSpPr>
      <dsp:spPr>
        <a:xfrm>
          <a:off x="842574" y="2460988"/>
          <a:ext cx="434432" cy="434432"/>
        </a:xfrm>
        <a:prstGeom prst="roundRect">
          <a:avLst>
            <a:gd name="adj" fmla="val 16670"/>
          </a:avLst>
        </a:prstGeom>
        <a:gradFill rotWithShape="0">
          <a:gsLst>
            <a:gs pos="0">
              <a:schemeClr val="accent2">
                <a:hueOff val="1252379"/>
                <a:satOff val="-8961"/>
                <a:lumOff val="-523"/>
                <a:alphaOff val="0"/>
                <a:tint val="75000"/>
                <a:shade val="85000"/>
                <a:satMod val="230000"/>
              </a:schemeClr>
            </a:gs>
            <a:gs pos="25000">
              <a:schemeClr val="accent2">
                <a:hueOff val="1252379"/>
                <a:satOff val="-8961"/>
                <a:lumOff val="-523"/>
                <a:alphaOff val="0"/>
                <a:tint val="90000"/>
                <a:shade val="70000"/>
                <a:satMod val="220000"/>
              </a:schemeClr>
            </a:gs>
            <a:gs pos="50000">
              <a:schemeClr val="accent2">
                <a:hueOff val="1252379"/>
                <a:satOff val="-8961"/>
                <a:lumOff val="-523"/>
                <a:alphaOff val="0"/>
                <a:tint val="90000"/>
                <a:shade val="58000"/>
                <a:satMod val="225000"/>
              </a:schemeClr>
            </a:gs>
            <a:gs pos="65000">
              <a:schemeClr val="accent2">
                <a:hueOff val="1252379"/>
                <a:satOff val="-8961"/>
                <a:lumOff val="-523"/>
                <a:alphaOff val="0"/>
                <a:tint val="90000"/>
                <a:shade val="58000"/>
                <a:satMod val="225000"/>
              </a:schemeClr>
            </a:gs>
            <a:gs pos="80000">
              <a:schemeClr val="accent2">
                <a:hueOff val="1252379"/>
                <a:satOff val="-8961"/>
                <a:lumOff val="-523"/>
                <a:alphaOff val="0"/>
                <a:tint val="90000"/>
                <a:shade val="69000"/>
                <a:satMod val="220000"/>
              </a:schemeClr>
            </a:gs>
            <a:gs pos="100000">
              <a:schemeClr val="accent2">
                <a:hueOff val="1252379"/>
                <a:satOff val="-8961"/>
                <a:lumOff val="-523"/>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1252379"/>
              <a:satOff val="-8961"/>
              <a:lumOff val="-523"/>
              <a:alphaOff val="0"/>
              <a:shade val="60000"/>
              <a:satMod val="110000"/>
            </a:schemeClr>
          </a:contourClr>
        </a:sp3d>
      </dsp:spPr>
      <dsp:style>
        <a:lnRef idx="0">
          <a:scrgbClr r="0" g="0" b="0"/>
        </a:lnRef>
        <a:fillRef idx="3">
          <a:scrgbClr r="0" g="0" b="0"/>
        </a:fillRef>
        <a:effectRef idx="3">
          <a:scrgbClr r="0" g="0" b="0"/>
        </a:effectRef>
        <a:fontRef idx="minor">
          <a:schemeClr val="lt1"/>
        </a:fontRef>
      </dsp:style>
    </dsp:sp>
    <dsp:sp modelId="{6FEBF28F-42D8-42C7-B26B-6BDFFE572B09}">
      <dsp:nvSpPr>
        <dsp:cNvPr id="0" name=""/>
        <dsp:cNvSpPr/>
      </dsp:nvSpPr>
      <dsp:spPr>
        <a:xfrm>
          <a:off x="1373976" y="2459641"/>
          <a:ext cx="6612641" cy="434432"/>
        </a:xfrm>
        <a:prstGeom prst="roundRect">
          <a:avLst>
            <a:gd name="adj" fmla="val 16670"/>
          </a:avLst>
        </a:prstGeom>
        <a:gradFill rotWithShape="0">
          <a:gsLst>
            <a:gs pos="0">
              <a:schemeClr val="accent2">
                <a:hueOff val="1252379"/>
                <a:satOff val="-8961"/>
                <a:lumOff val="-523"/>
                <a:alphaOff val="0"/>
                <a:tint val="75000"/>
                <a:shade val="85000"/>
                <a:satMod val="230000"/>
              </a:schemeClr>
            </a:gs>
            <a:gs pos="25000">
              <a:schemeClr val="accent2">
                <a:hueOff val="1252379"/>
                <a:satOff val="-8961"/>
                <a:lumOff val="-523"/>
                <a:alphaOff val="0"/>
                <a:tint val="90000"/>
                <a:shade val="70000"/>
                <a:satMod val="220000"/>
              </a:schemeClr>
            </a:gs>
            <a:gs pos="50000">
              <a:schemeClr val="accent2">
                <a:hueOff val="1252379"/>
                <a:satOff val="-8961"/>
                <a:lumOff val="-523"/>
                <a:alphaOff val="0"/>
                <a:tint val="90000"/>
                <a:shade val="58000"/>
                <a:satMod val="225000"/>
              </a:schemeClr>
            </a:gs>
            <a:gs pos="65000">
              <a:schemeClr val="accent2">
                <a:hueOff val="1252379"/>
                <a:satOff val="-8961"/>
                <a:lumOff val="-523"/>
                <a:alphaOff val="0"/>
                <a:tint val="90000"/>
                <a:shade val="58000"/>
                <a:satMod val="225000"/>
              </a:schemeClr>
            </a:gs>
            <a:gs pos="80000">
              <a:schemeClr val="accent2">
                <a:hueOff val="1252379"/>
                <a:satOff val="-8961"/>
                <a:lumOff val="-523"/>
                <a:alphaOff val="0"/>
                <a:tint val="90000"/>
                <a:shade val="69000"/>
                <a:satMod val="220000"/>
              </a:schemeClr>
            </a:gs>
            <a:gs pos="100000">
              <a:schemeClr val="accent2">
                <a:hueOff val="1252379"/>
                <a:satOff val="-8961"/>
                <a:lumOff val="-523"/>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1252379"/>
              <a:satOff val="-8961"/>
              <a:lumOff val="-523"/>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lvl="0" algn="l" defTabSz="889000">
            <a:lnSpc>
              <a:spcPct val="90000"/>
            </a:lnSpc>
            <a:spcBef>
              <a:spcPct val="0"/>
            </a:spcBef>
            <a:spcAft>
              <a:spcPct val="35000"/>
            </a:spcAft>
          </a:pPr>
          <a:r>
            <a:rPr lang="en-US" sz="2000" b="1" kern="1200" dirty="0" err="1" smtClean="0">
              <a:solidFill>
                <a:schemeClr val="bg1"/>
              </a:solidFill>
            </a:rPr>
            <a:t>Προ</a:t>
          </a:r>
          <a:r>
            <a:rPr lang="en-US" sz="2000" b="1" kern="1200" dirty="0" smtClean="0">
              <a:solidFill>
                <a:schemeClr val="bg1"/>
              </a:solidFill>
            </a:rPr>
            <a:t>βλήματα </a:t>
          </a:r>
          <a:r>
            <a:rPr lang="el-GR" sz="2000" b="1" kern="1200" dirty="0" smtClean="0">
              <a:solidFill>
                <a:schemeClr val="bg1"/>
              </a:solidFill>
            </a:rPr>
            <a:t>σ</a:t>
          </a:r>
          <a:r>
            <a:rPr lang="en-US" sz="2000" b="1" kern="1200" dirty="0" err="1" smtClean="0">
              <a:solidFill>
                <a:schemeClr val="bg1"/>
              </a:solidFill>
            </a:rPr>
            <a:t>την</a:t>
          </a:r>
          <a:r>
            <a:rPr lang="en-US" sz="2000" b="1" kern="1200" dirty="0" smtClean="0">
              <a:solidFill>
                <a:schemeClr val="bg1"/>
              </a:solidFill>
            </a:rPr>
            <a:t> ανάπτυξη των Ευφυών ΣΥΑ</a:t>
          </a:r>
          <a:endParaRPr lang="el-GR" sz="2000" b="1" kern="1200" dirty="0">
            <a:solidFill>
              <a:schemeClr val="bg1"/>
            </a:solidFill>
          </a:endParaRPr>
        </a:p>
      </dsp:txBody>
      <dsp:txXfrm>
        <a:off x="1395187" y="2480852"/>
        <a:ext cx="6570219" cy="392010"/>
      </dsp:txXfrm>
    </dsp:sp>
    <dsp:sp modelId="{4E640903-13F7-4A9A-8A4A-B354EA71BECB}">
      <dsp:nvSpPr>
        <dsp:cNvPr id="0" name=""/>
        <dsp:cNvSpPr/>
      </dsp:nvSpPr>
      <dsp:spPr>
        <a:xfrm>
          <a:off x="842574" y="2947552"/>
          <a:ext cx="434432" cy="434432"/>
        </a:xfrm>
        <a:prstGeom prst="roundRect">
          <a:avLst>
            <a:gd name="adj" fmla="val 16670"/>
          </a:avLst>
        </a:prstGeom>
        <a:gradFill rotWithShape="0">
          <a:gsLst>
            <a:gs pos="0">
              <a:schemeClr val="accent2">
                <a:hueOff val="1565474"/>
                <a:satOff val="-11201"/>
                <a:lumOff val="-654"/>
                <a:alphaOff val="0"/>
                <a:tint val="75000"/>
                <a:shade val="85000"/>
                <a:satMod val="230000"/>
              </a:schemeClr>
            </a:gs>
            <a:gs pos="25000">
              <a:schemeClr val="accent2">
                <a:hueOff val="1565474"/>
                <a:satOff val="-11201"/>
                <a:lumOff val="-654"/>
                <a:alphaOff val="0"/>
                <a:tint val="90000"/>
                <a:shade val="70000"/>
                <a:satMod val="220000"/>
              </a:schemeClr>
            </a:gs>
            <a:gs pos="50000">
              <a:schemeClr val="accent2">
                <a:hueOff val="1565474"/>
                <a:satOff val="-11201"/>
                <a:lumOff val="-654"/>
                <a:alphaOff val="0"/>
                <a:tint val="90000"/>
                <a:shade val="58000"/>
                <a:satMod val="225000"/>
              </a:schemeClr>
            </a:gs>
            <a:gs pos="65000">
              <a:schemeClr val="accent2">
                <a:hueOff val="1565474"/>
                <a:satOff val="-11201"/>
                <a:lumOff val="-654"/>
                <a:alphaOff val="0"/>
                <a:tint val="90000"/>
                <a:shade val="58000"/>
                <a:satMod val="225000"/>
              </a:schemeClr>
            </a:gs>
            <a:gs pos="80000">
              <a:schemeClr val="accent2">
                <a:hueOff val="1565474"/>
                <a:satOff val="-11201"/>
                <a:lumOff val="-654"/>
                <a:alphaOff val="0"/>
                <a:tint val="90000"/>
                <a:shade val="69000"/>
                <a:satMod val="220000"/>
              </a:schemeClr>
            </a:gs>
            <a:gs pos="100000">
              <a:schemeClr val="accent2">
                <a:hueOff val="1565474"/>
                <a:satOff val="-11201"/>
                <a:lumOff val="-654"/>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1565474"/>
              <a:satOff val="-11201"/>
              <a:lumOff val="-654"/>
              <a:alphaOff val="0"/>
              <a:shade val="60000"/>
              <a:satMod val="110000"/>
            </a:schemeClr>
          </a:contourClr>
        </a:sp3d>
      </dsp:spPr>
      <dsp:style>
        <a:lnRef idx="0">
          <a:scrgbClr r="0" g="0" b="0"/>
        </a:lnRef>
        <a:fillRef idx="3">
          <a:scrgbClr r="0" g="0" b="0"/>
        </a:fillRef>
        <a:effectRef idx="3">
          <a:scrgbClr r="0" g="0" b="0"/>
        </a:effectRef>
        <a:fontRef idx="minor">
          <a:schemeClr val="lt1"/>
        </a:fontRef>
      </dsp:style>
    </dsp:sp>
    <dsp:sp modelId="{A3CF8C93-1001-407F-9859-454388694044}">
      <dsp:nvSpPr>
        <dsp:cNvPr id="0" name=""/>
        <dsp:cNvSpPr/>
      </dsp:nvSpPr>
      <dsp:spPr>
        <a:xfrm>
          <a:off x="1373976" y="2946206"/>
          <a:ext cx="6612641" cy="434432"/>
        </a:xfrm>
        <a:prstGeom prst="roundRect">
          <a:avLst>
            <a:gd name="adj" fmla="val 16670"/>
          </a:avLst>
        </a:prstGeom>
        <a:gradFill rotWithShape="0">
          <a:gsLst>
            <a:gs pos="0">
              <a:schemeClr val="accent2">
                <a:hueOff val="1565474"/>
                <a:satOff val="-11201"/>
                <a:lumOff val="-654"/>
                <a:alphaOff val="0"/>
                <a:tint val="75000"/>
                <a:shade val="85000"/>
                <a:satMod val="230000"/>
              </a:schemeClr>
            </a:gs>
            <a:gs pos="25000">
              <a:schemeClr val="accent2">
                <a:hueOff val="1565474"/>
                <a:satOff val="-11201"/>
                <a:lumOff val="-654"/>
                <a:alphaOff val="0"/>
                <a:tint val="90000"/>
                <a:shade val="70000"/>
                <a:satMod val="220000"/>
              </a:schemeClr>
            </a:gs>
            <a:gs pos="50000">
              <a:schemeClr val="accent2">
                <a:hueOff val="1565474"/>
                <a:satOff val="-11201"/>
                <a:lumOff val="-654"/>
                <a:alphaOff val="0"/>
                <a:tint val="90000"/>
                <a:shade val="58000"/>
                <a:satMod val="225000"/>
              </a:schemeClr>
            </a:gs>
            <a:gs pos="65000">
              <a:schemeClr val="accent2">
                <a:hueOff val="1565474"/>
                <a:satOff val="-11201"/>
                <a:lumOff val="-654"/>
                <a:alphaOff val="0"/>
                <a:tint val="90000"/>
                <a:shade val="58000"/>
                <a:satMod val="225000"/>
              </a:schemeClr>
            </a:gs>
            <a:gs pos="80000">
              <a:schemeClr val="accent2">
                <a:hueOff val="1565474"/>
                <a:satOff val="-11201"/>
                <a:lumOff val="-654"/>
                <a:alphaOff val="0"/>
                <a:tint val="90000"/>
                <a:shade val="69000"/>
                <a:satMod val="220000"/>
              </a:schemeClr>
            </a:gs>
            <a:gs pos="100000">
              <a:schemeClr val="accent2">
                <a:hueOff val="1565474"/>
                <a:satOff val="-11201"/>
                <a:lumOff val="-654"/>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1565474"/>
              <a:satOff val="-11201"/>
              <a:lumOff val="-654"/>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lvl="0" algn="l" defTabSz="889000">
            <a:lnSpc>
              <a:spcPct val="90000"/>
            </a:lnSpc>
            <a:spcBef>
              <a:spcPct val="0"/>
            </a:spcBef>
            <a:spcAft>
              <a:spcPct val="35000"/>
            </a:spcAft>
          </a:pPr>
          <a:r>
            <a:rPr lang="el-GR" sz="2000" b="1" kern="1200" dirty="0" smtClean="0">
              <a:solidFill>
                <a:schemeClr val="bg1"/>
              </a:solidFill>
            </a:rPr>
            <a:t>Συστατικά των Ευφυών ΣΥΑ</a:t>
          </a:r>
          <a:endParaRPr lang="el-GR" sz="2000" b="1" kern="1200" dirty="0">
            <a:solidFill>
              <a:schemeClr val="bg1"/>
            </a:solidFill>
          </a:endParaRPr>
        </a:p>
      </dsp:txBody>
      <dsp:txXfrm>
        <a:off x="1395187" y="2967417"/>
        <a:ext cx="6570219" cy="392010"/>
      </dsp:txXfrm>
    </dsp:sp>
    <dsp:sp modelId="{12AFF384-51AB-4650-8000-1DB01BAC4DD0}">
      <dsp:nvSpPr>
        <dsp:cNvPr id="0" name=""/>
        <dsp:cNvSpPr/>
      </dsp:nvSpPr>
      <dsp:spPr>
        <a:xfrm>
          <a:off x="842574" y="3434117"/>
          <a:ext cx="434432" cy="434432"/>
        </a:xfrm>
        <a:prstGeom prst="roundRect">
          <a:avLst>
            <a:gd name="adj" fmla="val 16670"/>
          </a:avLst>
        </a:prstGeom>
        <a:gradFill rotWithShape="0">
          <a:gsLst>
            <a:gs pos="0">
              <a:schemeClr val="accent2">
                <a:hueOff val="1878569"/>
                <a:satOff val="-13441"/>
                <a:lumOff val="-785"/>
                <a:alphaOff val="0"/>
                <a:tint val="75000"/>
                <a:shade val="85000"/>
                <a:satMod val="230000"/>
              </a:schemeClr>
            </a:gs>
            <a:gs pos="25000">
              <a:schemeClr val="accent2">
                <a:hueOff val="1878569"/>
                <a:satOff val="-13441"/>
                <a:lumOff val="-785"/>
                <a:alphaOff val="0"/>
                <a:tint val="90000"/>
                <a:shade val="70000"/>
                <a:satMod val="220000"/>
              </a:schemeClr>
            </a:gs>
            <a:gs pos="50000">
              <a:schemeClr val="accent2">
                <a:hueOff val="1878569"/>
                <a:satOff val="-13441"/>
                <a:lumOff val="-785"/>
                <a:alphaOff val="0"/>
                <a:tint val="90000"/>
                <a:shade val="58000"/>
                <a:satMod val="225000"/>
              </a:schemeClr>
            </a:gs>
            <a:gs pos="65000">
              <a:schemeClr val="accent2">
                <a:hueOff val="1878569"/>
                <a:satOff val="-13441"/>
                <a:lumOff val="-785"/>
                <a:alphaOff val="0"/>
                <a:tint val="90000"/>
                <a:shade val="58000"/>
                <a:satMod val="225000"/>
              </a:schemeClr>
            </a:gs>
            <a:gs pos="80000">
              <a:schemeClr val="accent2">
                <a:hueOff val="1878569"/>
                <a:satOff val="-13441"/>
                <a:lumOff val="-785"/>
                <a:alphaOff val="0"/>
                <a:tint val="90000"/>
                <a:shade val="69000"/>
                <a:satMod val="220000"/>
              </a:schemeClr>
            </a:gs>
            <a:gs pos="100000">
              <a:schemeClr val="accent2">
                <a:hueOff val="1878569"/>
                <a:satOff val="-13441"/>
                <a:lumOff val="-785"/>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1878569"/>
              <a:satOff val="-13441"/>
              <a:lumOff val="-785"/>
              <a:alphaOff val="0"/>
              <a:shade val="60000"/>
              <a:satMod val="110000"/>
            </a:schemeClr>
          </a:contourClr>
        </a:sp3d>
      </dsp:spPr>
      <dsp:style>
        <a:lnRef idx="0">
          <a:scrgbClr r="0" g="0" b="0"/>
        </a:lnRef>
        <a:fillRef idx="3">
          <a:scrgbClr r="0" g="0" b="0"/>
        </a:fillRef>
        <a:effectRef idx="3">
          <a:scrgbClr r="0" g="0" b="0"/>
        </a:effectRef>
        <a:fontRef idx="minor">
          <a:schemeClr val="lt1"/>
        </a:fontRef>
      </dsp:style>
    </dsp:sp>
    <dsp:sp modelId="{5D58C576-B11F-491F-BFD8-A61E5A8960C9}">
      <dsp:nvSpPr>
        <dsp:cNvPr id="0" name=""/>
        <dsp:cNvSpPr/>
      </dsp:nvSpPr>
      <dsp:spPr>
        <a:xfrm>
          <a:off x="1373976" y="3432770"/>
          <a:ext cx="6612641" cy="434432"/>
        </a:xfrm>
        <a:prstGeom prst="roundRect">
          <a:avLst>
            <a:gd name="adj" fmla="val 16670"/>
          </a:avLst>
        </a:prstGeom>
        <a:gradFill rotWithShape="0">
          <a:gsLst>
            <a:gs pos="0">
              <a:schemeClr val="accent2">
                <a:hueOff val="1878569"/>
                <a:satOff val="-13441"/>
                <a:lumOff val="-785"/>
                <a:alphaOff val="0"/>
                <a:tint val="75000"/>
                <a:shade val="85000"/>
                <a:satMod val="230000"/>
              </a:schemeClr>
            </a:gs>
            <a:gs pos="25000">
              <a:schemeClr val="accent2">
                <a:hueOff val="1878569"/>
                <a:satOff val="-13441"/>
                <a:lumOff val="-785"/>
                <a:alphaOff val="0"/>
                <a:tint val="90000"/>
                <a:shade val="70000"/>
                <a:satMod val="220000"/>
              </a:schemeClr>
            </a:gs>
            <a:gs pos="50000">
              <a:schemeClr val="accent2">
                <a:hueOff val="1878569"/>
                <a:satOff val="-13441"/>
                <a:lumOff val="-785"/>
                <a:alphaOff val="0"/>
                <a:tint val="90000"/>
                <a:shade val="58000"/>
                <a:satMod val="225000"/>
              </a:schemeClr>
            </a:gs>
            <a:gs pos="65000">
              <a:schemeClr val="accent2">
                <a:hueOff val="1878569"/>
                <a:satOff val="-13441"/>
                <a:lumOff val="-785"/>
                <a:alphaOff val="0"/>
                <a:tint val="90000"/>
                <a:shade val="58000"/>
                <a:satMod val="225000"/>
              </a:schemeClr>
            </a:gs>
            <a:gs pos="80000">
              <a:schemeClr val="accent2">
                <a:hueOff val="1878569"/>
                <a:satOff val="-13441"/>
                <a:lumOff val="-785"/>
                <a:alphaOff val="0"/>
                <a:tint val="90000"/>
                <a:shade val="69000"/>
                <a:satMod val="220000"/>
              </a:schemeClr>
            </a:gs>
            <a:gs pos="100000">
              <a:schemeClr val="accent2">
                <a:hueOff val="1878569"/>
                <a:satOff val="-13441"/>
                <a:lumOff val="-785"/>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1878569"/>
              <a:satOff val="-13441"/>
              <a:lumOff val="-785"/>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lvl="0" algn="l" defTabSz="889000">
            <a:lnSpc>
              <a:spcPct val="90000"/>
            </a:lnSpc>
            <a:spcBef>
              <a:spcPct val="0"/>
            </a:spcBef>
            <a:spcAft>
              <a:spcPct val="35000"/>
            </a:spcAft>
          </a:pPr>
          <a:r>
            <a:rPr lang="el-GR" sz="2000" b="1" kern="1200" dirty="0" smtClean="0">
              <a:solidFill>
                <a:schemeClr val="bg1"/>
              </a:solidFill>
            </a:rPr>
            <a:t>Ευφυή Συστήματα Επικοινωνίας</a:t>
          </a:r>
          <a:endParaRPr lang="el-GR" sz="2000" b="1" kern="1200" dirty="0">
            <a:solidFill>
              <a:schemeClr val="bg1"/>
            </a:solidFill>
          </a:endParaRPr>
        </a:p>
      </dsp:txBody>
      <dsp:txXfrm>
        <a:off x="1395187" y="3453981"/>
        <a:ext cx="6570219" cy="392010"/>
      </dsp:txXfrm>
    </dsp:sp>
    <dsp:sp modelId="{225F21D7-A954-459C-89D1-EF6FD583B95A}">
      <dsp:nvSpPr>
        <dsp:cNvPr id="0" name=""/>
        <dsp:cNvSpPr/>
      </dsp:nvSpPr>
      <dsp:spPr>
        <a:xfrm>
          <a:off x="842574" y="3920681"/>
          <a:ext cx="434432" cy="434432"/>
        </a:xfrm>
        <a:prstGeom prst="roundRect">
          <a:avLst>
            <a:gd name="adj" fmla="val 16670"/>
          </a:avLst>
        </a:prstGeom>
        <a:gradFill rotWithShape="0">
          <a:gsLst>
            <a:gs pos="0">
              <a:schemeClr val="accent2">
                <a:hueOff val="2191664"/>
                <a:satOff val="-15682"/>
                <a:lumOff val="-915"/>
                <a:alphaOff val="0"/>
                <a:tint val="75000"/>
                <a:shade val="85000"/>
                <a:satMod val="230000"/>
              </a:schemeClr>
            </a:gs>
            <a:gs pos="25000">
              <a:schemeClr val="accent2">
                <a:hueOff val="2191664"/>
                <a:satOff val="-15682"/>
                <a:lumOff val="-915"/>
                <a:alphaOff val="0"/>
                <a:tint val="90000"/>
                <a:shade val="70000"/>
                <a:satMod val="220000"/>
              </a:schemeClr>
            </a:gs>
            <a:gs pos="50000">
              <a:schemeClr val="accent2">
                <a:hueOff val="2191664"/>
                <a:satOff val="-15682"/>
                <a:lumOff val="-915"/>
                <a:alphaOff val="0"/>
                <a:tint val="90000"/>
                <a:shade val="58000"/>
                <a:satMod val="225000"/>
              </a:schemeClr>
            </a:gs>
            <a:gs pos="65000">
              <a:schemeClr val="accent2">
                <a:hueOff val="2191664"/>
                <a:satOff val="-15682"/>
                <a:lumOff val="-915"/>
                <a:alphaOff val="0"/>
                <a:tint val="90000"/>
                <a:shade val="58000"/>
                <a:satMod val="225000"/>
              </a:schemeClr>
            </a:gs>
            <a:gs pos="80000">
              <a:schemeClr val="accent2">
                <a:hueOff val="2191664"/>
                <a:satOff val="-15682"/>
                <a:lumOff val="-915"/>
                <a:alphaOff val="0"/>
                <a:tint val="90000"/>
                <a:shade val="69000"/>
                <a:satMod val="220000"/>
              </a:schemeClr>
            </a:gs>
            <a:gs pos="100000">
              <a:schemeClr val="accent2">
                <a:hueOff val="2191664"/>
                <a:satOff val="-15682"/>
                <a:lumOff val="-915"/>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2191664"/>
              <a:satOff val="-15682"/>
              <a:lumOff val="-915"/>
              <a:alphaOff val="0"/>
              <a:shade val="60000"/>
              <a:satMod val="110000"/>
            </a:schemeClr>
          </a:contourClr>
        </a:sp3d>
      </dsp:spPr>
      <dsp:style>
        <a:lnRef idx="0">
          <a:scrgbClr r="0" g="0" b="0"/>
        </a:lnRef>
        <a:fillRef idx="3">
          <a:scrgbClr r="0" g="0" b="0"/>
        </a:fillRef>
        <a:effectRef idx="3">
          <a:scrgbClr r="0" g="0" b="0"/>
        </a:effectRef>
        <a:fontRef idx="minor">
          <a:schemeClr val="lt1"/>
        </a:fontRef>
      </dsp:style>
    </dsp:sp>
    <dsp:sp modelId="{CC6DDC20-01E0-41F2-A0D4-FD633A6A728C}">
      <dsp:nvSpPr>
        <dsp:cNvPr id="0" name=""/>
        <dsp:cNvSpPr/>
      </dsp:nvSpPr>
      <dsp:spPr>
        <a:xfrm>
          <a:off x="1373976" y="3919334"/>
          <a:ext cx="6612641" cy="434432"/>
        </a:xfrm>
        <a:prstGeom prst="roundRect">
          <a:avLst>
            <a:gd name="adj" fmla="val 16670"/>
          </a:avLst>
        </a:prstGeom>
        <a:gradFill rotWithShape="0">
          <a:gsLst>
            <a:gs pos="0">
              <a:schemeClr val="accent2">
                <a:hueOff val="2191664"/>
                <a:satOff val="-15682"/>
                <a:lumOff val="-915"/>
                <a:alphaOff val="0"/>
                <a:tint val="75000"/>
                <a:shade val="85000"/>
                <a:satMod val="230000"/>
              </a:schemeClr>
            </a:gs>
            <a:gs pos="25000">
              <a:schemeClr val="accent2">
                <a:hueOff val="2191664"/>
                <a:satOff val="-15682"/>
                <a:lumOff val="-915"/>
                <a:alphaOff val="0"/>
                <a:tint val="90000"/>
                <a:shade val="70000"/>
                <a:satMod val="220000"/>
              </a:schemeClr>
            </a:gs>
            <a:gs pos="50000">
              <a:schemeClr val="accent2">
                <a:hueOff val="2191664"/>
                <a:satOff val="-15682"/>
                <a:lumOff val="-915"/>
                <a:alphaOff val="0"/>
                <a:tint val="90000"/>
                <a:shade val="58000"/>
                <a:satMod val="225000"/>
              </a:schemeClr>
            </a:gs>
            <a:gs pos="65000">
              <a:schemeClr val="accent2">
                <a:hueOff val="2191664"/>
                <a:satOff val="-15682"/>
                <a:lumOff val="-915"/>
                <a:alphaOff val="0"/>
                <a:tint val="90000"/>
                <a:shade val="58000"/>
                <a:satMod val="225000"/>
              </a:schemeClr>
            </a:gs>
            <a:gs pos="80000">
              <a:schemeClr val="accent2">
                <a:hueOff val="2191664"/>
                <a:satOff val="-15682"/>
                <a:lumOff val="-915"/>
                <a:alphaOff val="0"/>
                <a:tint val="90000"/>
                <a:shade val="69000"/>
                <a:satMod val="220000"/>
              </a:schemeClr>
            </a:gs>
            <a:gs pos="100000">
              <a:schemeClr val="accent2">
                <a:hueOff val="2191664"/>
                <a:satOff val="-15682"/>
                <a:lumOff val="-915"/>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2191664"/>
              <a:satOff val="-15682"/>
              <a:lumOff val="-915"/>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lvl="0" algn="l" defTabSz="889000">
            <a:lnSpc>
              <a:spcPct val="90000"/>
            </a:lnSpc>
            <a:spcBef>
              <a:spcPct val="0"/>
            </a:spcBef>
            <a:spcAft>
              <a:spcPct val="35000"/>
            </a:spcAft>
          </a:pPr>
          <a:r>
            <a:rPr lang="el-GR" sz="2000" b="1" kern="1200" dirty="0" smtClean="0">
              <a:solidFill>
                <a:schemeClr val="bg1"/>
              </a:solidFill>
            </a:rPr>
            <a:t>Ευφυή Συστήματα Διαχείρισης Βάσεων Δεδομένων </a:t>
          </a:r>
          <a:endParaRPr lang="el-GR" sz="2000" b="1" kern="1200" dirty="0">
            <a:solidFill>
              <a:schemeClr val="bg1"/>
            </a:solidFill>
          </a:endParaRPr>
        </a:p>
      </dsp:txBody>
      <dsp:txXfrm>
        <a:off x="1395187" y="3940545"/>
        <a:ext cx="6570219" cy="392010"/>
      </dsp:txXfrm>
    </dsp:sp>
    <dsp:sp modelId="{71C89CC7-3AAD-4911-AC9E-93984C7F9CB2}">
      <dsp:nvSpPr>
        <dsp:cNvPr id="0" name=""/>
        <dsp:cNvSpPr/>
      </dsp:nvSpPr>
      <dsp:spPr>
        <a:xfrm>
          <a:off x="842574" y="4407245"/>
          <a:ext cx="434432" cy="434432"/>
        </a:xfrm>
        <a:prstGeom prst="roundRect">
          <a:avLst>
            <a:gd name="adj" fmla="val 16670"/>
          </a:avLst>
        </a:prstGeom>
        <a:gradFill rotWithShape="0">
          <a:gsLst>
            <a:gs pos="0">
              <a:schemeClr val="accent2">
                <a:hueOff val="2504758"/>
                <a:satOff val="-17922"/>
                <a:lumOff val="-1046"/>
                <a:alphaOff val="0"/>
                <a:tint val="75000"/>
                <a:shade val="85000"/>
                <a:satMod val="230000"/>
              </a:schemeClr>
            </a:gs>
            <a:gs pos="25000">
              <a:schemeClr val="accent2">
                <a:hueOff val="2504758"/>
                <a:satOff val="-17922"/>
                <a:lumOff val="-1046"/>
                <a:alphaOff val="0"/>
                <a:tint val="90000"/>
                <a:shade val="70000"/>
                <a:satMod val="220000"/>
              </a:schemeClr>
            </a:gs>
            <a:gs pos="50000">
              <a:schemeClr val="accent2">
                <a:hueOff val="2504758"/>
                <a:satOff val="-17922"/>
                <a:lumOff val="-1046"/>
                <a:alphaOff val="0"/>
                <a:tint val="90000"/>
                <a:shade val="58000"/>
                <a:satMod val="225000"/>
              </a:schemeClr>
            </a:gs>
            <a:gs pos="65000">
              <a:schemeClr val="accent2">
                <a:hueOff val="2504758"/>
                <a:satOff val="-17922"/>
                <a:lumOff val="-1046"/>
                <a:alphaOff val="0"/>
                <a:tint val="90000"/>
                <a:shade val="58000"/>
                <a:satMod val="225000"/>
              </a:schemeClr>
            </a:gs>
            <a:gs pos="80000">
              <a:schemeClr val="accent2">
                <a:hueOff val="2504758"/>
                <a:satOff val="-17922"/>
                <a:lumOff val="-1046"/>
                <a:alphaOff val="0"/>
                <a:tint val="90000"/>
                <a:shade val="69000"/>
                <a:satMod val="220000"/>
              </a:schemeClr>
            </a:gs>
            <a:gs pos="100000">
              <a:schemeClr val="accent2">
                <a:hueOff val="2504758"/>
                <a:satOff val="-17922"/>
                <a:lumOff val="-1046"/>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2504758"/>
              <a:satOff val="-17922"/>
              <a:lumOff val="-1046"/>
              <a:alphaOff val="0"/>
              <a:shade val="60000"/>
              <a:satMod val="110000"/>
            </a:schemeClr>
          </a:contourClr>
        </a:sp3d>
      </dsp:spPr>
      <dsp:style>
        <a:lnRef idx="0">
          <a:scrgbClr r="0" g="0" b="0"/>
        </a:lnRef>
        <a:fillRef idx="3">
          <a:scrgbClr r="0" g="0" b="0"/>
        </a:fillRef>
        <a:effectRef idx="3">
          <a:scrgbClr r="0" g="0" b="0"/>
        </a:effectRef>
        <a:fontRef idx="minor">
          <a:schemeClr val="lt1"/>
        </a:fontRef>
      </dsp:style>
    </dsp:sp>
    <dsp:sp modelId="{9E408819-D421-41E5-8DEB-3515DED40FC0}">
      <dsp:nvSpPr>
        <dsp:cNvPr id="0" name=""/>
        <dsp:cNvSpPr/>
      </dsp:nvSpPr>
      <dsp:spPr>
        <a:xfrm>
          <a:off x="1373976" y="4405898"/>
          <a:ext cx="6612641" cy="434432"/>
        </a:xfrm>
        <a:prstGeom prst="roundRect">
          <a:avLst>
            <a:gd name="adj" fmla="val 16670"/>
          </a:avLst>
        </a:prstGeom>
        <a:gradFill rotWithShape="0">
          <a:gsLst>
            <a:gs pos="0">
              <a:schemeClr val="accent2">
                <a:hueOff val="2504758"/>
                <a:satOff val="-17922"/>
                <a:lumOff val="-1046"/>
                <a:alphaOff val="0"/>
                <a:tint val="75000"/>
                <a:shade val="85000"/>
                <a:satMod val="230000"/>
              </a:schemeClr>
            </a:gs>
            <a:gs pos="25000">
              <a:schemeClr val="accent2">
                <a:hueOff val="2504758"/>
                <a:satOff val="-17922"/>
                <a:lumOff val="-1046"/>
                <a:alphaOff val="0"/>
                <a:tint val="90000"/>
                <a:shade val="70000"/>
                <a:satMod val="220000"/>
              </a:schemeClr>
            </a:gs>
            <a:gs pos="50000">
              <a:schemeClr val="accent2">
                <a:hueOff val="2504758"/>
                <a:satOff val="-17922"/>
                <a:lumOff val="-1046"/>
                <a:alphaOff val="0"/>
                <a:tint val="90000"/>
                <a:shade val="58000"/>
                <a:satMod val="225000"/>
              </a:schemeClr>
            </a:gs>
            <a:gs pos="65000">
              <a:schemeClr val="accent2">
                <a:hueOff val="2504758"/>
                <a:satOff val="-17922"/>
                <a:lumOff val="-1046"/>
                <a:alphaOff val="0"/>
                <a:tint val="90000"/>
                <a:shade val="58000"/>
                <a:satMod val="225000"/>
              </a:schemeClr>
            </a:gs>
            <a:gs pos="80000">
              <a:schemeClr val="accent2">
                <a:hueOff val="2504758"/>
                <a:satOff val="-17922"/>
                <a:lumOff val="-1046"/>
                <a:alphaOff val="0"/>
                <a:tint val="90000"/>
                <a:shade val="69000"/>
                <a:satMod val="220000"/>
              </a:schemeClr>
            </a:gs>
            <a:gs pos="100000">
              <a:schemeClr val="accent2">
                <a:hueOff val="2504758"/>
                <a:satOff val="-17922"/>
                <a:lumOff val="-1046"/>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2504758"/>
              <a:satOff val="-17922"/>
              <a:lumOff val="-1046"/>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lvl="0" algn="l" defTabSz="889000">
            <a:lnSpc>
              <a:spcPct val="90000"/>
            </a:lnSpc>
            <a:spcBef>
              <a:spcPct val="0"/>
            </a:spcBef>
            <a:spcAft>
              <a:spcPct val="35000"/>
            </a:spcAft>
          </a:pPr>
          <a:r>
            <a:rPr lang="el-GR" sz="2000" b="1" kern="1200" dirty="0" smtClean="0">
              <a:solidFill>
                <a:schemeClr val="bg1"/>
              </a:solidFill>
            </a:rPr>
            <a:t>Ευφυή Συστήματα Διαχείρισης Βάσεων Μοντέλων </a:t>
          </a:r>
          <a:endParaRPr lang="el-GR" sz="2000" b="1" kern="1200" dirty="0">
            <a:solidFill>
              <a:schemeClr val="bg1"/>
            </a:solidFill>
          </a:endParaRPr>
        </a:p>
      </dsp:txBody>
      <dsp:txXfrm>
        <a:off x="1395187" y="4427109"/>
        <a:ext cx="6570219" cy="392010"/>
      </dsp:txXfrm>
    </dsp:sp>
    <dsp:sp modelId="{5CDDD5FE-7B5C-4C67-99AC-D1D1F5A6563D}">
      <dsp:nvSpPr>
        <dsp:cNvPr id="0" name=""/>
        <dsp:cNvSpPr/>
      </dsp:nvSpPr>
      <dsp:spPr>
        <a:xfrm>
          <a:off x="842574" y="4893217"/>
          <a:ext cx="434432" cy="434432"/>
        </a:xfrm>
        <a:prstGeom prst="roundRect">
          <a:avLst>
            <a:gd name="adj" fmla="val 16670"/>
          </a:avLst>
        </a:prstGeom>
        <a:gradFill rotWithShape="0">
          <a:gsLst>
            <a:gs pos="0">
              <a:schemeClr val="accent2">
                <a:hueOff val="2817853"/>
                <a:satOff val="-20162"/>
                <a:lumOff val="-1177"/>
                <a:alphaOff val="0"/>
                <a:tint val="75000"/>
                <a:shade val="85000"/>
                <a:satMod val="230000"/>
              </a:schemeClr>
            </a:gs>
            <a:gs pos="25000">
              <a:schemeClr val="accent2">
                <a:hueOff val="2817853"/>
                <a:satOff val="-20162"/>
                <a:lumOff val="-1177"/>
                <a:alphaOff val="0"/>
                <a:tint val="90000"/>
                <a:shade val="70000"/>
                <a:satMod val="220000"/>
              </a:schemeClr>
            </a:gs>
            <a:gs pos="50000">
              <a:schemeClr val="accent2">
                <a:hueOff val="2817853"/>
                <a:satOff val="-20162"/>
                <a:lumOff val="-1177"/>
                <a:alphaOff val="0"/>
                <a:tint val="90000"/>
                <a:shade val="58000"/>
                <a:satMod val="225000"/>
              </a:schemeClr>
            </a:gs>
            <a:gs pos="65000">
              <a:schemeClr val="accent2">
                <a:hueOff val="2817853"/>
                <a:satOff val="-20162"/>
                <a:lumOff val="-1177"/>
                <a:alphaOff val="0"/>
                <a:tint val="90000"/>
                <a:shade val="58000"/>
                <a:satMod val="225000"/>
              </a:schemeClr>
            </a:gs>
            <a:gs pos="80000">
              <a:schemeClr val="accent2">
                <a:hueOff val="2817853"/>
                <a:satOff val="-20162"/>
                <a:lumOff val="-1177"/>
                <a:alphaOff val="0"/>
                <a:tint val="90000"/>
                <a:shade val="69000"/>
                <a:satMod val="220000"/>
              </a:schemeClr>
            </a:gs>
            <a:gs pos="100000">
              <a:schemeClr val="accent2">
                <a:hueOff val="2817853"/>
                <a:satOff val="-20162"/>
                <a:lumOff val="-1177"/>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2817853"/>
              <a:satOff val="-20162"/>
              <a:lumOff val="-1177"/>
              <a:alphaOff val="0"/>
              <a:shade val="60000"/>
              <a:satMod val="110000"/>
            </a:schemeClr>
          </a:contourClr>
        </a:sp3d>
      </dsp:spPr>
      <dsp:style>
        <a:lnRef idx="0">
          <a:scrgbClr r="0" g="0" b="0"/>
        </a:lnRef>
        <a:fillRef idx="3">
          <a:scrgbClr r="0" g="0" b="0"/>
        </a:fillRef>
        <a:effectRef idx="3">
          <a:scrgbClr r="0" g="0" b="0"/>
        </a:effectRef>
        <a:fontRef idx="minor">
          <a:schemeClr val="lt1"/>
        </a:fontRef>
      </dsp:style>
    </dsp:sp>
    <dsp:sp modelId="{19242BB4-E2A6-4159-8331-CC67162520DF}">
      <dsp:nvSpPr>
        <dsp:cNvPr id="0" name=""/>
        <dsp:cNvSpPr/>
      </dsp:nvSpPr>
      <dsp:spPr>
        <a:xfrm>
          <a:off x="1373976" y="4892463"/>
          <a:ext cx="6612641" cy="434432"/>
        </a:xfrm>
        <a:prstGeom prst="roundRect">
          <a:avLst>
            <a:gd name="adj" fmla="val 16670"/>
          </a:avLst>
        </a:prstGeom>
        <a:gradFill rotWithShape="0">
          <a:gsLst>
            <a:gs pos="0">
              <a:schemeClr val="accent2">
                <a:hueOff val="2817853"/>
                <a:satOff val="-20162"/>
                <a:lumOff val="-1177"/>
                <a:alphaOff val="0"/>
                <a:tint val="75000"/>
                <a:shade val="85000"/>
                <a:satMod val="230000"/>
              </a:schemeClr>
            </a:gs>
            <a:gs pos="25000">
              <a:schemeClr val="accent2">
                <a:hueOff val="2817853"/>
                <a:satOff val="-20162"/>
                <a:lumOff val="-1177"/>
                <a:alphaOff val="0"/>
                <a:tint val="90000"/>
                <a:shade val="70000"/>
                <a:satMod val="220000"/>
              </a:schemeClr>
            </a:gs>
            <a:gs pos="50000">
              <a:schemeClr val="accent2">
                <a:hueOff val="2817853"/>
                <a:satOff val="-20162"/>
                <a:lumOff val="-1177"/>
                <a:alphaOff val="0"/>
                <a:tint val="90000"/>
                <a:shade val="58000"/>
                <a:satMod val="225000"/>
              </a:schemeClr>
            </a:gs>
            <a:gs pos="65000">
              <a:schemeClr val="accent2">
                <a:hueOff val="2817853"/>
                <a:satOff val="-20162"/>
                <a:lumOff val="-1177"/>
                <a:alphaOff val="0"/>
                <a:tint val="90000"/>
                <a:shade val="58000"/>
                <a:satMod val="225000"/>
              </a:schemeClr>
            </a:gs>
            <a:gs pos="80000">
              <a:schemeClr val="accent2">
                <a:hueOff val="2817853"/>
                <a:satOff val="-20162"/>
                <a:lumOff val="-1177"/>
                <a:alphaOff val="0"/>
                <a:tint val="90000"/>
                <a:shade val="69000"/>
                <a:satMod val="220000"/>
              </a:schemeClr>
            </a:gs>
            <a:gs pos="100000">
              <a:schemeClr val="accent2">
                <a:hueOff val="2817853"/>
                <a:satOff val="-20162"/>
                <a:lumOff val="-1177"/>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2">
              <a:hueOff val="2817853"/>
              <a:satOff val="-20162"/>
              <a:lumOff val="-1177"/>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lvl="0" algn="l" defTabSz="889000">
            <a:lnSpc>
              <a:spcPct val="90000"/>
            </a:lnSpc>
            <a:spcBef>
              <a:spcPct val="0"/>
            </a:spcBef>
            <a:spcAft>
              <a:spcPct val="35000"/>
            </a:spcAft>
          </a:pPr>
          <a:r>
            <a:rPr lang="el-GR" sz="2000" b="1" kern="1200" dirty="0" smtClean="0">
              <a:solidFill>
                <a:schemeClr val="bg1"/>
              </a:solidFill>
            </a:rPr>
            <a:t>Ολοκλήρωση ΕΣ και Συστημάτων Υποστήριξης Αποφάσεων</a:t>
          </a:r>
          <a:endParaRPr lang="el-GR" sz="2000" b="1" kern="1200" dirty="0">
            <a:solidFill>
              <a:schemeClr val="bg1"/>
            </a:solidFill>
          </a:endParaRPr>
        </a:p>
      </dsp:txBody>
      <dsp:txXfrm>
        <a:off x="1395187" y="4913674"/>
        <a:ext cx="6570219" cy="3920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C7CFA8-12FD-45E0-BCBB-0A370288CDBD}">
      <dsp:nvSpPr>
        <dsp:cNvPr id="0" name=""/>
        <dsp:cNvSpPr/>
      </dsp:nvSpPr>
      <dsp:spPr>
        <a:xfrm rot="5400000">
          <a:off x="4597462" y="-2515541"/>
          <a:ext cx="1324005" cy="6618952"/>
        </a:xfrm>
        <a:prstGeom prst="round2SameRect">
          <a:avLst/>
        </a:prstGeom>
        <a:solidFill>
          <a:schemeClr val="accent1">
            <a:alpha val="90000"/>
            <a:tint val="40000"/>
            <a:hueOff val="0"/>
            <a:satOff val="0"/>
            <a:lumOff val="0"/>
            <a:alphaOff val="0"/>
          </a:schemeClr>
        </a:solidFill>
        <a:ln w="10000" cap="flat" cmpd="sng" algn="ctr">
          <a:solidFill>
            <a:schemeClr val="accent1">
              <a:alpha val="90000"/>
              <a:tint val="4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l-GR" sz="1800" kern="1200" dirty="0" smtClean="0"/>
            <a:t>Σχήμα</a:t>
          </a:r>
          <a:endParaRPr lang="el-GR" sz="1800" kern="1200" dirty="0"/>
        </a:p>
        <a:p>
          <a:pPr marL="171450" lvl="1" indent="-171450" algn="l" defTabSz="800100">
            <a:lnSpc>
              <a:spcPct val="90000"/>
            </a:lnSpc>
            <a:spcBef>
              <a:spcPct val="0"/>
            </a:spcBef>
            <a:spcAft>
              <a:spcPct val="15000"/>
            </a:spcAft>
            <a:buChar char="••"/>
          </a:pPr>
          <a:r>
            <a:rPr lang="el-GR" sz="1800" kern="1200" smtClean="0"/>
            <a:t>Περιεχόμενο </a:t>
          </a:r>
          <a:endParaRPr lang="el-GR" sz="1800" kern="1200"/>
        </a:p>
        <a:p>
          <a:pPr marL="171450" lvl="1" indent="-171450" algn="l" defTabSz="800100">
            <a:lnSpc>
              <a:spcPct val="90000"/>
            </a:lnSpc>
            <a:spcBef>
              <a:spcPct val="0"/>
            </a:spcBef>
            <a:spcAft>
              <a:spcPct val="15000"/>
            </a:spcAft>
            <a:buChar char="••"/>
          </a:pPr>
          <a:r>
            <a:rPr lang="el-GR" sz="1800" kern="1200" smtClean="0"/>
            <a:t>Διαθεσιμότητα </a:t>
          </a:r>
          <a:endParaRPr lang="el-GR" sz="1800" kern="1200"/>
        </a:p>
        <a:p>
          <a:pPr marL="171450" lvl="1" indent="-171450" algn="l" defTabSz="800100">
            <a:lnSpc>
              <a:spcPct val="90000"/>
            </a:lnSpc>
            <a:spcBef>
              <a:spcPct val="0"/>
            </a:spcBef>
            <a:spcAft>
              <a:spcPct val="15000"/>
            </a:spcAft>
            <a:buChar char="••"/>
          </a:pPr>
          <a:r>
            <a:rPr lang="el-GR" sz="1800" kern="1200" smtClean="0"/>
            <a:t>Χρόνος αντίδρασης</a:t>
          </a:r>
          <a:endParaRPr lang="el-GR" sz="1800" kern="1200"/>
        </a:p>
        <a:p>
          <a:pPr marL="171450" lvl="1" indent="-171450" algn="l" defTabSz="800100">
            <a:lnSpc>
              <a:spcPct val="90000"/>
            </a:lnSpc>
            <a:spcBef>
              <a:spcPct val="0"/>
            </a:spcBef>
            <a:spcAft>
              <a:spcPct val="15000"/>
            </a:spcAft>
            <a:buChar char="••"/>
          </a:pPr>
          <a:r>
            <a:rPr lang="en-US" sz="1800" kern="1200" dirty="0" err="1" smtClean="0"/>
            <a:t>Χρόνος</a:t>
          </a:r>
          <a:r>
            <a:rPr lang="en-US" sz="1800" kern="1200" dirty="0" smtClean="0"/>
            <a:t> </a:t>
          </a:r>
          <a:r>
            <a:rPr lang="en-US" sz="1800" kern="1200" dirty="0" err="1" smtClean="0"/>
            <a:t>δι</a:t>
          </a:r>
          <a:r>
            <a:rPr lang="en-US" sz="1800" kern="1200" dirty="0" smtClean="0"/>
            <a:t>ατήρησης</a:t>
          </a:r>
          <a:endParaRPr lang="el-GR" sz="1800" kern="1200" dirty="0"/>
        </a:p>
      </dsp:txBody>
      <dsp:txXfrm rot="-5400000">
        <a:off x="1949989" y="196565"/>
        <a:ext cx="6554319" cy="1194739"/>
      </dsp:txXfrm>
    </dsp:sp>
    <dsp:sp modelId="{092CF158-807D-4DC2-970A-44E3AFA89A91}">
      <dsp:nvSpPr>
        <dsp:cNvPr id="0" name=""/>
        <dsp:cNvSpPr/>
      </dsp:nvSpPr>
      <dsp:spPr>
        <a:xfrm>
          <a:off x="0" y="2398"/>
          <a:ext cx="1733953" cy="1583071"/>
        </a:xfrm>
        <a:prstGeom prst="roundRect">
          <a:avLst/>
        </a:prstGeom>
        <a:solidFill>
          <a:schemeClr val="accent2"/>
        </a:soli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hueOff val="0"/>
              <a:satOff val="0"/>
              <a:lumOff val="0"/>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a:lnSpc>
              <a:spcPct val="90000"/>
            </a:lnSpc>
            <a:spcBef>
              <a:spcPct val="0"/>
            </a:spcBef>
            <a:spcAft>
              <a:spcPct val="35000"/>
            </a:spcAft>
          </a:pPr>
          <a:r>
            <a:rPr lang="el-GR" sz="1900" b="1" kern="1200" dirty="0" smtClean="0"/>
            <a:t>ΕΞΟΔΟΙ</a:t>
          </a:r>
          <a:endParaRPr lang="el-GR" sz="1900" b="1" kern="1200" dirty="0"/>
        </a:p>
      </dsp:txBody>
      <dsp:txXfrm>
        <a:off x="77279" y="79677"/>
        <a:ext cx="1579395" cy="1428513"/>
      </dsp:txXfrm>
    </dsp:sp>
    <dsp:sp modelId="{AE8C5906-FCD8-4E21-81F9-360DB93B1E96}">
      <dsp:nvSpPr>
        <dsp:cNvPr id="0" name=""/>
        <dsp:cNvSpPr/>
      </dsp:nvSpPr>
      <dsp:spPr>
        <a:xfrm rot="5400000">
          <a:off x="4475268" y="-853316"/>
          <a:ext cx="1568393" cy="6618952"/>
        </a:xfrm>
        <a:prstGeom prst="round2SameRect">
          <a:avLst/>
        </a:prstGeom>
        <a:solidFill>
          <a:schemeClr val="accent1">
            <a:alpha val="90000"/>
            <a:tint val="40000"/>
            <a:hueOff val="0"/>
            <a:satOff val="0"/>
            <a:lumOff val="0"/>
            <a:alphaOff val="0"/>
          </a:schemeClr>
        </a:solidFill>
        <a:ln w="10000" cap="flat" cmpd="sng" algn="ctr">
          <a:solidFill>
            <a:schemeClr val="accent1">
              <a:alpha val="90000"/>
              <a:tint val="4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l-GR" sz="1800" kern="1200" dirty="0" smtClean="0"/>
            <a:t>Μηχανισμός εξαγωγής συμπερασμάτων</a:t>
          </a:r>
          <a:endParaRPr lang="el-GR" sz="1800" kern="1200" dirty="0"/>
        </a:p>
        <a:p>
          <a:pPr marL="171450" lvl="1" indent="-171450" algn="l" defTabSz="800100">
            <a:lnSpc>
              <a:spcPct val="90000"/>
            </a:lnSpc>
            <a:spcBef>
              <a:spcPct val="0"/>
            </a:spcBef>
            <a:spcAft>
              <a:spcPct val="15000"/>
            </a:spcAft>
            <a:buChar char="••"/>
          </a:pPr>
          <a:r>
            <a:rPr lang="el-GR" sz="1800" kern="1200" smtClean="0"/>
            <a:t>Προσέγγιση στην απόκτηση της γνώσης </a:t>
          </a:r>
          <a:endParaRPr lang="el-GR" sz="1800" kern="1200"/>
        </a:p>
        <a:p>
          <a:pPr marL="171450" lvl="1" indent="-171450" algn="l" defTabSz="800100">
            <a:lnSpc>
              <a:spcPct val="90000"/>
            </a:lnSpc>
            <a:spcBef>
              <a:spcPct val="0"/>
            </a:spcBef>
            <a:spcAft>
              <a:spcPct val="15000"/>
            </a:spcAft>
            <a:buChar char="••"/>
          </a:pPr>
          <a:r>
            <a:rPr lang="el-GR" sz="1800" kern="1200" smtClean="0"/>
            <a:t>Προσέγγιση στην αναπαράσταση της γνώσης </a:t>
          </a:r>
          <a:endParaRPr lang="el-GR" sz="1800" kern="1200"/>
        </a:p>
        <a:p>
          <a:pPr marL="171450" lvl="1" indent="-171450" algn="l" defTabSz="800100">
            <a:lnSpc>
              <a:spcPct val="90000"/>
            </a:lnSpc>
            <a:spcBef>
              <a:spcPct val="0"/>
            </a:spcBef>
            <a:spcAft>
              <a:spcPct val="15000"/>
            </a:spcAft>
            <a:buChar char="••"/>
          </a:pPr>
          <a:r>
            <a:rPr lang="el-GR" sz="1800" kern="1200" smtClean="0"/>
            <a:t>Προσέγγιση στη διαχείριση της αβεβαιότητας</a:t>
          </a:r>
          <a:endParaRPr lang="el-GR" sz="1800" kern="1200"/>
        </a:p>
        <a:p>
          <a:pPr marL="171450" lvl="1" indent="-171450" algn="l" defTabSz="800100">
            <a:lnSpc>
              <a:spcPct val="90000"/>
            </a:lnSpc>
            <a:spcBef>
              <a:spcPct val="0"/>
            </a:spcBef>
            <a:spcAft>
              <a:spcPct val="15000"/>
            </a:spcAft>
            <a:buChar char="••"/>
          </a:pPr>
          <a:r>
            <a:rPr lang="en-US" sz="1800" kern="1200" smtClean="0"/>
            <a:t>Γλώσσα προγραμματισμού/φλοιός/περιβάλλον ανάπτυξης που θα χρησιμοποιηθεί</a:t>
          </a:r>
          <a:endParaRPr lang="el-GR" sz="1800" kern="1200"/>
        </a:p>
      </dsp:txBody>
      <dsp:txXfrm rot="-5400000">
        <a:off x="1949989" y="1748526"/>
        <a:ext cx="6542389" cy="1415267"/>
      </dsp:txXfrm>
    </dsp:sp>
    <dsp:sp modelId="{950D66B5-C595-4977-8E90-EA2613E7A0F6}">
      <dsp:nvSpPr>
        <dsp:cNvPr id="0" name=""/>
        <dsp:cNvSpPr/>
      </dsp:nvSpPr>
      <dsp:spPr>
        <a:xfrm>
          <a:off x="0" y="1664624"/>
          <a:ext cx="1733953" cy="1583071"/>
        </a:xfrm>
        <a:prstGeom prst="roundRect">
          <a:avLst/>
        </a:prstGeom>
        <a:gradFill rotWithShape="0">
          <a:gsLst>
            <a:gs pos="0">
              <a:schemeClr val="accent1">
                <a:hueOff val="0"/>
                <a:satOff val="0"/>
                <a:lumOff val="0"/>
                <a:alphaOff val="0"/>
                <a:tint val="75000"/>
                <a:shade val="85000"/>
                <a:satMod val="230000"/>
              </a:schemeClr>
            </a:gs>
            <a:gs pos="25000">
              <a:schemeClr val="accent1">
                <a:hueOff val="0"/>
                <a:satOff val="0"/>
                <a:lumOff val="0"/>
                <a:alphaOff val="0"/>
                <a:tint val="90000"/>
                <a:shade val="70000"/>
                <a:satMod val="220000"/>
              </a:schemeClr>
            </a:gs>
            <a:gs pos="50000">
              <a:schemeClr val="accent1">
                <a:hueOff val="0"/>
                <a:satOff val="0"/>
                <a:lumOff val="0"/>
                <a:alphaOff val="0"/>
                <a:tint val="90000"/>
                <a:shade val="58000"/>
                <a:satMod val="225000"/>
              </a:schemeClr>
            </a:gs>
            <a:gs pos="65000">
              <a:schemeClr val="accent1">
                <a:hueOff val="0"/>
                <a:satOff val="0"/>
                <a:lumOff val="0"/>
                <a:alphaOff val="0"/>
                <a:tint val="90000"/>
                <a:shade val="58000"/>
                <a:satMod val="225000"/>
              </a:schemeClr>
            </a:gs>
            <a:gs pos="80000">
              <a:schemeClr val="accent1">
                <a:hueOff val="0"/>
                <a:satOff val="0"/>
                <a:lumOff val="0"/>
                <a:alphaOff val="0"/>
                <a:tint val="90000"/>
                <a:shade val="69000"/>
                <a:satMod val="220000"/>
              </a:schemeClr>
            </a:gs>
            <a:gs pos="100000">
              <a:schemeClr val="accent1">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hueOff val="0"/>
              <a:satOff val="0"/>
              <a:lumOff val="0"/>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a:lnSpc>
              <a:spcPct val="90000"/>
            </a:lnSpc>
            <a:spcBef>
              <a:spcPct val="0"/>
            </a:spcBef>
            <a:spcAft>
              <a:spcPct val="35000"/>
            </a:spcAft>
          </a:pPr>
          <a:r>
            <a:rPr lang="el-GR" sz="1900" b="1" kern="1200" dirty="0" smtClean="0"/>
            <a:t>ΕΠΕΞΕΡΓΑΣΙΑ</a:t>
          </a:r>
          <a:endParaRPr lang="el-GR" sz="1900" b="1" kern="1200" dirty="0"/>
        </a:p>
      </dsp:txBody>
      <dsp:txXfrm>
        <a:off x="77279" y="1741903"/>
        <a:ext cx="1579395" cy="1428513"/>
      </dsp:txXfrm>
    </dsp:sp>
    <dsp:sp modelId="{BDE82CB1-051A-4A64-BC27-9A864EF0723C}">
      <dsp:nvSpPr>
        <dsp:cNvPr id="0" name=""/>
        <dsp:cNvSpPr/>
      </dsp:nvSpPr>
      <dsp:spPr>
        <a:xfrm rot="5400000">
          <a:off x="4597462" y="808909"/>
          <a:ext cx="1324005" cy="6618952"/>
        </a:xfrm>
        <a:prstGeom prst="round2SameRect">
          <a:avLst/>
        </a:prstGeom>
        <a:solidFill>
          <a:schemeClr val="accent1">
            <a:alpha val="90000"/>
            <a:tint val="40000"/>
            <a:hueOff val="0"/>
            <a:satOff val="0"/>
            <a:lumOff val="0"/>
            <a:alphaOff val="0"/>
          </a:schemeClr>
        </a:solidFill>
        <a:ln w="10000" cap="flat" cmpd="sng" algn="ctr">
          <a:solidFill>
            <a:schemeClr val="accent1">
              <a:alpha val="90000"/>
              <a:tint val="4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l-GR" sz="1800" kern="1200" dirty="0" smtClean="0"/>
            <a:t>Πόροι </a:t>
          </a:r>
          <a:endParaRPr lang="el-GR" sz="1800" kern="1200" dirty="0"/>
        </a:p>
        <a:p>
          <a:pPr marL="171450" lvl="1" indent="-171450" algn="l" defTabSz="800100">
            <a:lnSpc>
              <a:spcPct val="90000"/>
            </a:lnSpc>
            <a:spcBef>
              <a:spcPct val="0"/>
            </a:spcBef>
            <a:spcAft>
              <a:spcPct val="15000"/>
            </a:spcAft>
            <a:buChar char="••"/>
          </a:pPr>
          <a:r>
            <a:rPr lang="el-GR" sz="1800" kern="1200" smtClean="0"/>
            <a:t>Μέσα </a:t>
          </a:r>
          <a:endParaRPr lang="el-GR" sz="1800" kern="1200"/>
        </a:p>
        <a:p>
          <a:pPr marL="171450" lvl="1" indent="-171450" algn="l" defTabSz="800100">
            <a:lnSpc>
              <a:spcPct val="90000"/>
            </a:lnSpc>
            <a:spcBef>
              <a:spcPct val="0"/>
            </a:spcBef>
            <a:spcAft>
              <a:spcPct val="15000"/>
            </a:spcAft>
            <a:buChar char="••"/>
          </a:pPr>
          <a:r>
            <a:rPr lang="el-GR" sz="1800" kern="1200" smtClean="0"/>
            <a:t>Διαδικασίες </a:t>
          </a:r>
          <a:endParaRPr lang="el-GR" sz="1800" kern="1200"/>
        </a:p>
        <a:p>
          <a:pPr marL="171450" lvl="1" indent="-171450" algn="l" defTabSz="800100">
            <a:lnSpc>
              <a:spcPct val="90000"/>
            </a:lnSpc>
            <a:spcBef>
              <a:spcPct val="0"/>
            </a:spcBef>
            <a:spcAft>
              <a:spcPct val="15000"/>
            </a:spcAft>
            <a:buChar char="••"/>
          </a:pPr>
          <a:r>
            <a:rPr lang="en-US" sz="1800" kern="1200" smtClean="0"/>
            <a:t>Έλεγχοι εγκυρότητας</a:t>
          </a:r>
          <a:endParaRPr lang="el-GR" sz="1800" kern="1200"/>
        </a:p>
      </dsp:txBody>
      <dsp:txXfrm rot="-5400000">
        <a:off x="1949989" y="3521016"/>
        <a:ext cx="6554319" cy="1194739"/>
      </dsp:txXfrm>
    </dsp:sp>
    <dsp:sp modelId="{954E7AD3-24AC-408E-9F5A-77417B3CEB80}">
      <dsp:nvSpPr>
        <dsp:cNvPr id="0" name=""/>
        <dsp:cNvSpPr/>
      </dsp:nvSpPr>
      <dsp:spPr>
        <a:xfrm>
          <a:off x="0" y="3326849"/>
          <a:ext cx="1733953" cy="1583071"/>
        </a:xfrm>
        <a:prstGeom prst="roundRect">
          <a:avLst/>
        </a:prstGeom>
        <a:solidFill>
          <a:srgbClr val="00B0F0"/>
        </a:soli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hueOff val="0"/>
              <a:satOff val="0"/>
              <a:lumOff val="0"/>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a:lnSpc>
              <a:spcPct val="90000"/>
            </a:lnSpc>
            <a:spcBef>
              <a:spcPct val="0"/>
            </a:spcBef>
            <a:spcAft>
              <a:spcPct val="35000"/>
            </a:spcAft>
          </a:pPr>
          <a:r>
            <a:rPr lang="el-GR" sz="1900" b="1" kern="1200" dirty="0" smtClean="0"/>
            <a:t>ΕΙΣΟΔΟΙ</a:t>
          </a:r>
          <a:endParaRPr lang="el-GR" sz="1900" b="1" kern="1200" dirty="0"/>
        </a:p>
      </dsp:txBody>
      <dsp:txXfrm>
        <a:off x="77279" y="3404128"/>
        <a:ext cx="1579395" cy="14285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C7CFA8-12FD-45E0-BCBB-0A370288CDBD}">
      <dsp:nvSpPr>
        <dsp:cNvPr id="0" name=""/>
        <dsp:cNvSpPr/>
      </dsp:nvSpPr>
      <dsp:spPr>
        <a:xfrm rot="5400000">
          <a:off x="4658683" y="-2555287"/>
          <a:ext cx="1319713" cy="6693297"/>
        </a:xfrm>
        <a:prstGeom prst="round2SameRect">
          <a:avLst/>
        </a:prstGeom>
        <a:solidFill>
          <a:schemeClr val="accent1">
            <a:alpha val="90000"/>
            <a:tint val="40000"/>
            <a:hueOff val="0"/>
            <a:satOff val="0"/>
            <a:lumOff val="0"/>
            <a:alphaOff val="0"/>
          </a:schemeClr>
        </a:solidFill>
        <a:ln w="10000" cap="flat" cmpd="sng" algn="ctr">
          <a:solidFill>
            <a:schemeClr val="accent1">
              <a:alpha val="90000"/>
              <a:tint val="4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l-GR" sz="2400" kern="1200" smtClean="0"/>
            <a:t>Αντικείμενα που χρειάζονται </a:t>
          </a:r>
          <a:r>
            <a:rPr lang="en-US" sz="2400" kern="1200" smtClean="0"/>
            <a:t>back</a:t>
          </a:r>
          <a:r>
            <a:rPr lang="el-GR" sz="2400" kern="1200" smtClean="0"/>
            <a:t>-</a:t>
          </a:r>
          <a:r>
            <a:rPr lang="en-US" sz="2400" kern="1200" smtClean="0"/>
            <a:t>up</a:t>
          </a:r>
          <a:endParaRPr lang="el-GR" sz="2400" kern="1200" dirty="0"/>
        </a:p>
        <a:p>
          <a:pPr marL="228600" lvl="1" indent="-228600" algn="l" defTabSz="1066800">
            <a:lnSpc>
              <a:spcPct val="90000"/>
            </a:lnSpc>
            <a:spcBef>
              <a:spcPct val="0"/>
            </a:spcBef>
            <a:spcAft>
              <a:spcPct val="15000"/>
            </a:spcAft>
            <a:buChar char="••"/>
          </a:pPr>
          <a:r>
            <a:rPr lang="en-US" sz="2400" kern="1200" dirty="0" err="1" smtClean="0"/>
            <a:t>Δι</a:t>
          </a:r>
          <a:r>
            <a:rPr lang="en-US" sz="2400" kern="1200" dirty="0" smtClean="0"/>
            <a:t>αδικασίες </a:t>
          </a:r>
          <a:endParaRPr lang="el-GR" sz="2400" kern="1200" dirty="0"/>
        </a:p>
      </dsp:txBody>
      <dsp:txXfrm rot="-5400000">
        <a:off x="1971892" y="195927"/>
        <a:ext cx="6628874" cy="1190867"/>
      </dsp:txXfrm>
    </dsp:sp>
    <dsp:sp modelId="{092CF158-807D-4DC2-970A-44E3AFA89A91}">
      <dsp:nvSpPr>
        <dsp:cNvPr id="0" name=""/>
        <dsp:cNvSpPr/>
      </dsp:nvSpPr>
      <dsp:spPr>
        <a:xfrm>
          <a:off x="0" y="2390"/>
          <a:ext cx="1753429" cy="1577940"/>
        </a:xfrm>
        <a:prstGeom prst="roundRect">
          <a:avLst/>
        </a:prstGeom>
        <a:solidFill>
          <a:schemeClr val="accent2"/>
        </a:soli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hueOff val="0"/>
              <a:satOff val="0"/>
              <a:lumOff val="0"/>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l-GR" sz="2100" b="1" kern="1200" dirty="0" smtClean="0"/>
            <a:t>ΑΝΤΙΓΡΑΦΑ ΑΣΦΑΛΕΙΑΣ</a:t>
          </a:r>
          <a:endParaRPr lang="el-GR" sz="2100" b="1" kern="1200" dirty="0"/>
        </a:p>
      </dsp:txBody>
      <dsp:txXfrm>
        <a:off x="77029" y="79419"/>
        <a:ext cx="1599371" cy="1423882"/>
      </dsp:txXfrm>
    </dsp:sp>
    <dsp:sp modelId="{AE8C5906-FCD8-4E21-81F9-360DB93B1E96}">
      <dsp:nvSpPr>
        <dsp:cNvPr id="0" name=""/>
        <dsp:cNvSpPr/>
      </dsp:nvSpPr>
      <dsp:spPr>
        <a:xfrm rot="5400000">
          <a:off x="4536885" y="-898450"/>
          <a:ext cx="1563309" cy="6693297"/>
        </a:xfrm>
        <a:prstGeom prst="round2SameRect">
          <a:avLst/>
        </a:prstGeom>
        <a:solidFill>
          <a:schemeClr val="accent1">
            <a:alpha val="90000"/>
            <a:tint val="40000"/>
            <a:hueOff val="0"/>
            <a:satOff val="0"/>
            <a:lumOff val="0"/>
            <a:alphaOff val="0"/>
          </a:schemeClr>
        </a:solidFill>
        <a:ln w="10000" cap="flat" cmpd="sng" algn="ctr">
          <a:solidFill>
            <a:schemeClr val="accent1">
              <a:alpha val="90000"/>
              <a:tint val="4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l-GR" sz="2400" kern="1200" smtClean="0"/>
            <a:t>Καθορισμός μη εξουσιοδοτημένης πρόσβασης</a:t>
          </a:r>
          <a:endParaRPr lang="el-GR" sz="2400" kern="1200" dirty="0"/>
        </a:p>
        <a:p>
          <a:pPr marL="228600" lvl="1" indent="-228600" algn="l" defTabSz="1066800">
            <a:lnSpc>
              <a:spcPct val="90000"/>
            </a:lnSpc>
            <a:spcBef>
              <a:spcPct val="0"/>
            </a:spcBef>
            <a:spcAft>
              <a:spcPct val="15000"/>
            </a:spcAft>
            <a:buChar char="••"/>
          </a:pPr>
          <a:r>
            <a:rPr lang="en-US" sz="2400" kern="1200" dirty="0" err="1" smtClean="0"/>
            <a:t>Έλεγχος</a:t>
          </a:r>
          <a:r>
            <a:rPr lang="en-US" sz="2400" kern="1200" dirty="0" smtClean="0"/>
            <a:t> </a:t>
          </a:r>
          <a:r>
            <a:rPr lang="en-US" sz="2400" kern="1200" dirty="0" err="1" smtClean="0"/>
            <a:t>της</a:t>
          </a:r>
          <a:r>
            <a:rPr lang="en-US" sz="2400" kern="1200" dirty="0" smtClean="0"/>
            <a:t> π</a:t>
          </a:r>
          <a:r>
            <a:rPr lang="en-US" sz="2400" kern="1200" dirty="0" err="1" smtClean="0"/>
            <a:t>ρόσ</a:t>
          </a:r>
          <a:r>
            <a:rPr lang="en-US" sz="2400" kern="1200" dirty="0" smtClean="0"/>
            <a:t>βασης </a:t>
          </a:r>
          <a:endParaRPr lang="el-GR" sz="2400" kern="1200" dirty="0"/>
        </a:p>
      </dsp:txBody>
      <dsp:txXfrm rot="-5400000">
        <a:off x="1971891" y="1742858"/>
        <a:ext cx="6616983" cy="1410681"/>
      </dsp:txXfrm>
    </dsp:sp>
    <dsp:sp modelId="{950D66B5-C595-4977-8E90-EA2613E7A0F6}">
      <dsp:nvSpPr>
        <dsp:cNvPr id="0" name=""/>
        <dsp:cNvSpPr/>
      </dsp:nvSpPr>
      <dsp:spPr>
        <a:xfrm>
          <a:off x="0" y="1659227"/>
          <a:ext cx="1753429" cy="1577940"/>
        </a:xfrm>
        <a:prstGeom prst="roundRect">
          <a:avLst/>
        </a:prstGeom>
        <a:gradFill rotWithShape="0">
          <a:gsLst>
            <a:gs pos="0">
              <a:schemeClr val="accent1">
                <a:hueOff val="0"/>
                <a:satOff val="0"/>
                <a:lumOff val="0"/>
                <a:alphaOff val="0"/>
                <a:tint val="75000"/>
                <a:shade val="85000"/>
                <a:satMod val="230000"/>
              </a:schemeClr>
            </a:gs>
            <a:gs pos="25000">
              <a:schemeClr val="accent1">
                <a:hueOff val="0"/>
                <a:satOff val="0"/>
                <a:lumOff val="0"/>
                <a:alphaOff val="0"/>
                <a:tint val="90000"/>
                <a:shade val="70000"/>
                <a:satMod val="220000"/>
              </a:schemeClr>
            </a:gs>
            <a:gs pos="50000">
              <a:schemeClr val="accent1">
                <a:hueOff val="0"/>
                <a:satOff val="0"/>
                <a:lumOff val="0"/>
                <a:alphaOff val="0"/>
                <a:tint val="90000"/>
                <a:shade val="58000"/>
                <a:satMod val="225000"/>
              </a:schemeClr>
            </a:gs>
            <a:gs pos="65000">
              <a:schemeClr val="accent1">
                <a:hueOff val="0"/>
                <a:satOff val="0"/>
                <a:lumOff val="0"/>
                <a:alphaOff val="0"/>
                <a:tint val="90000"/>
                <a:shade val="58000"/>
                <a:satMod val="225000"/>
              </a:schemeClr>
            </a:gs>
            <a:gs pos="80000">
              <a:schemeClr val="accent1">
                <a:hueOff val="0"/>
                <a:satOff val="0"/>
                <a:lumOff val="0"/>
                <a:alphaOff val="0"/>
                <a:tint val="90000"/>
                <a:shade val="69000"/>
                <a:satMod val="220000"/>
              </a:schemeClr>
            </a:gs>
            <a:gs pos="100000">
              <a:schemeClr val="accent1">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hueOff val="0"/>
              <a:satOff val="0"/>
              <a:lumOff val="0"/>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l-GR" sz="2100" b="1" kern="1200" dirty="0" smtClean="0"/>
            <a:t>ΑΣΦΑΛΕΙΑ</a:t>
          </a:r>
          <a:endParaRPr lang="el-GR" sz="2100" b="1" kern="1200" dirty="0"/>
        </a:p>
      </dsp:txBody>
      <dsp:txXfrm>
        <a:off x="77029" y="1736256"/>
        <a:ext cx="1599371" cy="1423882"/>
      </dsp:txXfrm>
    </dsp:sp>
    <dsp:sp modelId="{BDE82CB1-051A-4A64-BC27-9A864EF0723C}">
      <dsp:nvSpPr>
        <dsp:cNvPr id="0" name=""/>
        <dsp:cNvSpPr/>
      </dsp:nvSpPr>
      <dsp:spPr>
        <a:xfrm rot="5400000">
          <a:off x="4658683" y="758386"/>
          <a:ext cx="1319713" cy="6693297"/>
        </a:xfrm>
        <a:prstGeom prst="round2SameRect">
          <a:avLst/>
        </a:prstGeom>
        <a:solidFill>
          <a:schemeClr val="accent1">
            <a:alpha val="90000"/>
            <a:tint val="40000"/>
            <a:hueOff val="0"/>
            <a:satOff val="0"/>
            <a:lumOff val="0"/>
            <a:alphaOff val="0"/>
          </a:schemeClr>
        </a:solidFill>
        <a:ln w="10000" cap="flat" cmpd="sng" algn="ctr">
          <a:solidFill>
            <a:schemeClr val="accent1">
              <a:alpha val="90000"/>
              <a:tint val="4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l-GR" sz="2400" kern="1200" smtClean="0"/>
            <a:t>Ποτέ πρέπει να γίνεται η συντήρηση</a:t>
          </a:r>
          <a:endParaRPr lang="el-GR" sz="2400" kern="1200" dirty="0"/>
        </a:p>
        <a:p>
          <a:pPr marL="228600" lvl="1" indent="-228600" algn="l" defTabSz="1066800">
            <a:lnSpc>
              <a:spcPct val="90000"/>
            </a:lnSpc>
            <a:spcBef>
              <a:spcPct val="0"/>
            </a:spcBef>
            <a:spcAft>
              <a:spcPct val="15000"/>
            </a:spcAft>
            <a:buChar char="••"/>
          </a:pPr>
          <a:r>
            <a:rPr lang="en-US" sz="2400" kern="1200" dirty="0" err="1" smtClean="0"/>
            <a:t>Μηχ</a:t>
          </a:r>
          <a:r>
            <a:rPr lang="en-US" sz="2400" kern="1200" dirty="0" smtClean="0"/>
            <a:t>ανισμοί που πρέπει να συντηρούνται</a:t>
          </a:r>
          <a:endParaRPr lang="el-GR" sz="2400" kern="1200" dirty="0"/>
        </a:p>
      </dsp:txBody>
      <dsp:txXfrm rot="-5400000">
        <a:off x="1971892" y="3509601"/>
        <a:ext cx="6628874" cy="1190867"/>
      </dsp:txXfrm>
    </dsp:sp>
    <dsp:sp modelId="{954E7AD3-24AC-408E-9F5A-77417B3CEB80}">
      <dsp:nvSpPr>
        <dsp:cNvPr id="0" name=""/>
        <dsp:cNvSpPr/>
      </dsp:nvSpPr>
      <dsp:spPr>
        <a:xfrm>
          <a:off x="0" y="3316065"/>
          <a:ext cx="1753429" cy="1577940"/>
        </a:xfrm>
        <a:prstGeom prst="roundRect">
          <a:avLst/>
        </a:prstGeom>
        <a:solidFill>
          <a:srgbClr val="00B0F0"/>
        </a:soli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hueOff val="0"/>
              <a:satOff val="0"/>
              <a:lumOff val="0"/>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l-GR" sz="2100" b="1" kern="1200" dirty="0" smtClean="0"/>
            <a:t>ΣΥΝΤΗΡΗΣΗ</a:t>
          </a:r>
          <a:endParaRPr lang="el-GR" sz="2100" b="1" kern="1200" dirty="0"/>
        </a:p>
      </dsp:txBody>
      <dsp:txXfrm>
        <a:off x="77029" y="3393094"/>
        <a:ext cx="1599371" cy="142388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C7CFA8-12FD-45E0-BCBB-0A370288CDBD}">
      <dsp:nvSpPr>
        <dsp:cNvPr id="0" name=""/>
        <dsp:cNvSpPr/>
      </dsp:nvSpPr>
      <dsp:spPr>
        <a:xfrm rot="5400000">
          <a:off x="4319756" y="-2152375"/>
          <a:ext cx="1997566" cy="6693297"/>
        </a:xfrm>
        <a:prstGeom prst="round2SameRect">
          <a:avLst/>
        </a:prstGeom>
        <a:solidFill>
          <a:schemeClr val="accent1">
            <a:alpha val="90000"/>
            <a:tint val="40000"/>
            <a:hueOff val="0"/>
            <a:satOff val="0"/>
            <a:lumOff val="0"/>
            <a:alphaOff val="0"/>
          </a:schemeClr>
        </a:solidFill>
        <a:ln w="10000" cap="flat" cmpd="sng" algn="ctr">
          <a:solidFill>
            <a:schemeClr val="accent1">
              <a:alpha val="90000"/>
              <a:tint val="4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l-GR" sz="2400" kern="1200" smtClean="0"/>
            <a:t>Καθορισμός των ειδικών (αριθμός, ποιοι)</a:t>
          </a:r>
          <a:endParaRPr lang="el-GR" sz="2400" kern="1200" dirty="0"/>
        </a:p>
        <a:p>
          <a:pPr marL="228600" lvl="1" indent="-228600" algn="l" defTabSz="1066800">
            <a:lnSpc>
              <a:spcPct val="90000"/>
            </a:lnSpc>
            <a:spcBef>
              <a:spcPct val="0"/>
            </a:spcBef>
            <a:spcAft>
              <a:spcPct val="15000"/>
            </a:spcAft>
            <a:buChar char="••"/>
          </a:pPr>
          <a:r>
            <a:rPr lang="en-US" sz="2400" kern="1200" dirty="0" err="1" smtClean="0"/>
            <a:t>Εκ</a:t>
          </a:r>
          <a:r>
            <a:rPr lang="en-US" sz="2400" kern="1200" dirty="0" smtClean="0"/>
            <a:t>παίδευση</a:t>
          </a:r>
          <a:endParaRPr lang="el-GR" sz="2400" kern="1200" dirty="0"/>
        </a:p>
      </dsp:txBody>
      <dsp:txXfrm rot="-5400000">
        <a:off x="1971891" y="293003"/>
        <a:ext cx="6595784" cy="1802540"/>
      </dsp:txXfrm>
    </dsp:sp>
    <dsp:sp modelId="{092CF158-807D-4DC2-970A-44E3AFA89A91}">
      <dsp:nvSpPr>
        <dsp:cNvPr id="0" name=""/>
        <dsp:cNvSpPr/>
      </dsp:nvSpPr>
      <dsp:spPr>
        <a:xfrm>
          <a:off x="0" y="59"/>
          <a:ext cx="1753429" cy="2388427"/>
        </a:xfrm>
        <a:prstGeom prst="roundRect">
          <a:avLst/>
        </a:prstGeom>
        <a:solidFill>
          <a:schemeClr val="accent2"/>
        </a:soli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hueOff val="0"/>
              <a:satOff val="0"/>
              <a:lumOff val="0"/>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l-GR" sz="2200" b="1" kern="1200" dirty="0" smtClean="0"/>
            <a:t>ΠΡΟΣΩΠΙΚΟ</a:t>
          </a:r>
          <a:endParaRPr lang="el-GR" sz="2200" b="1" kern="1200" dirty="0"/>
        </a:p>
      </dsp:txBody>
      <dsp:txXfrm>
        <a:off x="85595" y="85654"/>
        <a:ext cx="1582239" cy="2217237"/>
      </dsp:txXfrm>
    </dsp:sp>
    <dsp:sp modelId="{AE8C5906-FCD8-4E21-81F9-360DB93B1E96}">
      <dsp:nvSpPr>
        <dsp:cNvPr id="0" name=""/>
        <dsp:cNvSpPr/>
      </dsp:nvSpPr>
      <dsp:spPr>
        <a:xfrm rot="5400000">
          <a:off x="4135398" y="355473"/>
          <a:ext cx="2366282" cy="6693297"/>
        </a:xfrm>
        <a:prstGeom prst="round2SameRect">
          <a:avLst/>
        </a:prstGeom>
        <a:solidFill>
          <a:schemeClr val="accent1">
            <a:alpha val="90000"/>
            <a:tint val="40000"/>
            <a:hueOff val="0"/>
            <a:satOff val="0"/>
            <a:lumOff val="0"/>
            <a:alphaOff val="0"/>
          </a:schemeClr>
        </a:solidFill>
        <a:ln w="10000" cap="flat" cmpd="sng" algn="ctr">
          <a:solidFill>
            <a:schemeClr val="accent1">
              <a:alpha val="90000"/>
              <a:tint val="4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l-GR" sz="2400" kern="1200" smtClean="0"/>
            <a:t>Διαδικασίες που θα ελεγχθούν</a:t>
          </a:r>
          <a:endParaRPr lang="el-GR" sz="2400" kern="1200" dirty="0"/>
        </a:p>
        <a:p>
          <a:pPr marL="228600" lvl="1" indent="-228600" algn="l" defTabSz="1066800">
            <a:lnSpc>
              <a:spcPct val="90000"/>
            </a:lnSpc>
            <a:spcBef>
              <a:spcPct val="0"/>
            </a:spcBef>
            <a:spcAft>
              <a:spcPct val="15000"/>
            </a:spcAft>
            <a:buChar char="••"/>
          </a:pPr>
          <a:r>
            <a:rPr lang="el-GR" sz="2400" kern="1200" smtClean="0"/>
            <a:t>Περιεχόμενο του ελέγχου</a:t>
          </a:r>
          <a:endParaRPr lang="el-GR" sz="2400" kern="1200"/>
        </a:p>
        <a:p>
          <a:pPr marL="228600" lvl="1" indent="-228600" algn="l" defTabSz="1066800">
            <a:lnSpc>
              <a:spcPct val="90000"/>
            </a:lnSpc>
            <a:spcBef>
              <a:spcPct val="0"/>
            </a:spcBef>
            <a:spcAft>
              <a:spcPct val="15000"/>
            </a:spcAft>
            <a:buChar char="••"/>
          </a:pPr>
          <a:r>
            <a:rPr lang="en-US" sz="2400" kern="1200" dirty="0" err="1" smtClean="0"/>
            <a:t>Ποιος</a:t>
          </a:r>
          <a:r>
            <a:rPr lang="en-US" sz="2400" kern="1200" dirty="0" smtClean="0"/>
            <a:t> </a:t>
          </a:r>
          <a:r>
            <a:rPr lang="en-US" sz="2400" kern="1200" dirty="0" err="1" smtClean="0"/>
            <a:t>εκτελεί</a:t>
          </a:r>
          <a:r>
            <a:rPr lang="en-US" sz="2400" kern="1200" dirty="0" smtClean="0"/>
            <a:t> </a:t>
          </a:r>
          <a:r>
            <a:rPr lang="en-US" sz="2400" kern="1200" dirty="0" err="1" smtClean="0"/>
            <a:t>τον</a:t>
          </a:r>
          <a:r>
            <a:rPr lang="en-US" sz="2400" kern="1200" dirty="0" smtClean="0"/>
            <a:t> </a:t>
          </a:r>
          <a:r>
            <a:rPr lang="en-US" sz="2400" kern="1200" dirty="0" err="1" smtClean="0"/>
            <a:t>έλεγχο</a:t>
          </a:r>
          <a:endParaRPr lang="el-GR" sz="2400" kern="1200" dirty="0"/>
        </a:p>
      </dsp:txBody>
      <dsp:txXfrm rot="-5400000">
        <a:off x="1971891" y="2634492"/>
        <a:ext cx="6577785" cy="2135258"/>
      </dsp:txXfrm>
    </dsp:sp>
    <dsp:sp modelId="{950D66B5-C595-4977-8E90-EA2613E7A0F6}">
      <dsp:nvSpPr>
        <dsp:cNvPr id="0" name=""/>
        <dsp:cNvSpPr/>
      </dsp:nvSpPr>
      <dsp:spPr>
        <a:xfrm>
          <a:off x="0" y="2507908"/>
          <a:ext cx="1753429" cy="2388427"/>
        </a:xfrm>
        <a:prstGeom prst="roundRect">
          <a:avLst/>
        </a:prstGeom>
        <a:gradFill rotWithShape="0">
          <a:gsLst>
            <a:gs pos="0">
              <a:schemeClr val="accent1">
                <a:hueOff val="0"/>
                <a:satOff val="0"/>
                <a:lumOff val="0"/>
                <a:alphaOff val="0"/>
                <a:tint val="75000"/>
                <a:shade val="85000"/>
                <a:satMod val="230000"/>
              </a:schemeClr>
            </a:gs>
            <a:gs pos="25000">
              <a:schemeClr val="accent1">
                <a:hueOff val="0"/>
                <a:satOff val="0"/>
                <a:lumOff val="0"/>
                <a:alphaOff val="0"/>
                <a:tint val="90000"/>
                <a:shade val="70000"/>
                <a:satMod val="220000"/>
              </a:schemeClr>
            </a:gs>
            <a:gs pos="50000">
              <a:schemeClr val="accent1">
                <a:hueOff val="0"/>
                <a:satOff val="0"/>
                <a:lumOff val="0"/>
                <a:alphaOff val="0"/>
                <a:tint val="90000"/>
                <a:shade val="58000"/>
                <a:satMod val="225000"/>
              </a:schemeClr>
            </a:gs>
            <a:gs pos="65000">
              <a:schemeClr val="accent1">
                <a:hueOff val="0"/>
                <a:satOff val="0"/>
                <a:lumOff val="0"/>
                <a:alphaOff val="0"/>
                <a:tint val="90000"/>
                <a:shade val="58000"/>
                <a:satMod val="225000"/>
              </a:schemeClr>
            </a:gs>
            <a:gs pos="80000">
              <a:schemeClr val="accent1">
                <a:hueOff val="0"/>
                <a:satOff val="0"/>
                <a:lumOff val="0"/>
                <a:alphaOff val="0"/>
                <a:tint val="90000"/>
                <a:shade val="69000"/>
                <a:satMod val="220000"/>
              </a:schemeClr>
            </a:gs>
            <a:gs pos="100000">
              <a:schemeClr val="accent1">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hueOff val="0"/>
              <a:satOff val="0"/>
              <a:lumOff val="0"/>
              <a:alphaOff val="0"/>
              <a:shade val="60000"/>
              <a:satMod val="11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l-GR" sz="2200" b="1" kern="1200" dirty="0" smtClean="0"/>
            <a:t>ΕΛΕΓΧΟΣ</a:t>
          </a:r>
          <a:endParaRPr lang="el-GR" sz="2200" b="1" kern="1200" dirty="0"/>
        </a:p>
      </dsp:txBody>
      <dsp:txXfrm>
        <a:off x="85595" y="2593503"/>
        <a:ext cx="1582239" cy="221723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C7DC72-B03F-4DF7-9766-AE5CB43BBB2B}">
      <dsp:nvSpPr>
        <dsp:cNvPr id="0" name=""/>
        <dsp:cNvSpPr/>
      </dsp:nvSpPr>
      <dsp:spPr>
        <a:xfrm>
          <a:off x="1267616" y="432049"/>
          <a:ext cx="5921153" cy="3960436"/>
        </a:xfrm>
        <a:prstGeom prst="round2DiagRect">
          <a:avLst>
            <a:gd name="adj1" fmla="val 0"/>
            <a:gd name="adj2" fmla="val 16670"/>
          </a:avLst>
        </a:prstGeom>
        <a:gradFill rotWithShape="0">
          <a:gsLst>
            <a:gs pos="0">
              <a:schemeClr val="accent1">
                <a:hueOff val="0"/>
                <a:satOff val="0"/>
                <a:lumOff val="0"/>
                <a:alphaOff val="0"/>
                <a:tint val="75000"/>
                <a:shade val="85000"/>
                <a:satMod val="230000"/>
              </a:schemeClr>
            </a:gs>
            <a:gs pos="25000">
              <a:schemeClr val="accent1">
                <a:hueOff val="0"/>
                <a:satOff val="0"/>
                <a:lumOff val="0"/>
                <a:alphaOff val="0"/>
                <a:tint val="90000"/>
                <a:shade val="70000"/>
                <a:satMod val="220000"/>
              </a:schemeClr>
            </a:gs>
            <a:gs pos="50000">
              <a:schemeClr val="accent1">
                <a:hueOff val="0"/>
                <a:satOff val="0"/>
                <a:lumOff val="0"/>
                <a:alphaOff val="0"/>
                <a:tint val="90000"/>
                <a:shade val="58000"/>
                <a:satMod val="225000"/>
              </a:schemeClr>
            </a:gs>
            <a:gs pos="65000">
              <a:schemeClr val="accent1">
                <a:hueOff val="0"/>
                <a:satOff val="0"/>
                <a:lumOff val="0"/>
                <a:alphaOff val="0"/>
                <a:tint val="90000"/>
                <a:shade val="58000"/>
                <a:satMod val="225000"/>
              </a:schemeClr>
            </a:gs>
            <a:gs pos="80000">
              <a:schemeClr val="accent1">
                <a:hueOff val="0"/>
                <a:satOff val="0"/>
                <a:lumOff val="0"/>
                <a:alphaOff val="0"/>
                <a:tint val="90000"/>
                <a:shade val="69000"/>
                <a:satMod val="220000"/>
              </a:schemeClr>
            </a:gs>
            <a:gs pos="100000">
              <a:schemeClr val="accent1">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hueOff val="0"/>
              <a:satOff val="0"/>
              <a:lumOff val="0"/>
              <a:alphaOff val="0"/>
              <a:shade val="60000"/>
              <a:satMod val="110000"/>
            </a:schemeClr>
          </a:contourClr>
        </a:sp3d>
      </dsp:spPr>
      <dsp:style>
        <a:lnRef idx="0">
          <a:scrgbClr r="0" g="0" b="0"/>
        </a:lnRef>
        <a:fillRef idx="3">
          <a:scrgbClr r="0" g="0" b="0"/>
        </a:fillRef>
        <a:effectRef idx="3">
          <a:scrgbClr r="0" g="0" b="0"/>
        </a:effectRef>
        <a:fontRef idx="minor">
          <a:schemeClr val="lt1"/>
        </a:fontRef>
      </dsp:style>
    </dsp:sp>
    <dsp:sp modelId="{44506485-C184-4D08-8112-4679F1221C86}">
      <dsp:nvSpPr>
        <dsp:cNvPr id="0" name=""/>
        <dsp:cNvSpPr/>
      </dsp:nvSpPr>
      <dsp:spPr>
        <a:xfrm>
          <a:off x="3959651" y="1157888"/>
          <a:ext cx="789" cy="2508758"/>
        </a:xfrm>
        <a:prstGeom prst="line">
          <a:avLst/>
        </a:prstGeom>
        <a:noFill/>
        <a:ln w="28575" cap="flat" cmpd="sng" algn="ctr">
          <a:solidFill>
            <a:srgbClr val="FFFF00"/>
          </a:solidFill>
          <a:prstDash val="solid"/>
        </a:ln>
        <a:effectLst>
          <a:outerShdw blurRad="76200" dist="50800" dir="5400000" rotWithShape="0">
            <a:srgbClr val="4E3B30">
              <a:alpha val="60000"/>
            </a:srgbClr>
          </a:outerShdw>
        </a:effectLst>
      </dsp:spPr>
      <dsp:style>
        <a:lnRef idx="1">
          <a:scrgbClr r="0" g="0" b="0"/>
        </a:lnRef>
        <a:fillRef idx="0">
          <a:scrgbClr r="0" g="0" b="0"/>
        </a:fillRef>
        <a:effectRef idx="1">
          <a:scrgbClr r="0" g="0" b="0"/>
        </a:effectRef>
        <a:fontRef idx="minor"/>
      </dsp:style>
    </dsp:sp>
    <dsp:sp modelId="{2676E1A5-ED91-4C69-822D-24C2E7FB35BD}">
      <dsp:nvSpPr>
        <dsp:cNvPr id="0" name=""/>
        <dsp:cNvSpPr/>
      </dsp:nvSpPr>
      <dsp:spPr>
        <a:xfrm>
          <a:off x="1464988" y="648072"/>
          <a:ext cx="2565832" cy="352839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l-GR" sz="1800" kern="1200" dirty="0" smtClean="0"/>
            <a:t>Γενικού σκοπού.</a:t>
          </a:r>
          <a:endParaRPr lang="el-GR" sz="1800" kern="1200" dirty="0"/>
        </a:p>
        <a:p>
          <a:pPr lvl="0" algn="l" defTabSz="800100">
            <a:lnSpc>
              <a:spcPct val="90000"/>
            </a:lnSpc>
            <a:spcBef>
              <a:spcPct val="0"/>
            </a:spcBef>
            <a:spcAft>
              <a:spcPct val="35000"/>
            </a:spcAft>
          </a:pPr>
          <a:r>
            <a:rPr lang="el-GR" sz="1800" kern="1200" smtClean="0"/>
            <a:t>Μεγάλη ευελιξία.</a:t>
          </a:r>
          <a:endParaRPr lang="el-GR" sz="1800" kern="1200"/>
        </a:p>
        <a:p>
          <a:pPr lvl="0" algn="l" defTabSz="800100">
            <a:lnSpc>
              <a:spcPct val="90000"/>
            </a:lnSpc>
            <a:spcBef>
              <a:spcPct val="0"/>
            </a:spcBef>
            <a:spcAft>
              <a:spcPct val="35000"/>
            </a:spcAft>
          </a:pPr>
          <a:r>
            <a:rPr lang="el-GR" sz="1800" kern="1200" dirty="0" smtClean="0"/>
            <a:t>Δημιουργούν προϊόντα κατά παραγγελία.</a:t>
          </a:r>
          <a:endParaRPr lang="el-GR" sz="1800" kern="1200" dirty="0"/>
        </a:p>
        <a:p>
          <a:pPr lvl="0" algn="l" defTabSz="800100">
            <a:lnSpc>
              <a:spcPct val="90000"/>
            </a:lnSpc>
            <a:spcBef>
              <a:spcPct val="0"/>
            </a:spcBef>
            <a:spcAft>
              <a:spcPct val="35000"/>
            </a:spcAft>
          </a:pPr>
          <a:r>
            <a:rPr lang="el-GR" sz="1800" kern="1200" dirty="0" smtClean="0"/>
            <a:t>Υψηλής απόδοσης προϊόντα.</a:t>
          </a:r>
          <a:endParaRPr lang="el-GR" sz="1800" kern="1200" dirty="0"/>
        </a:p>
      </dsp:txBody>
      <dsp:txXfrm>
        <a:off x="1464988" y="648072"/>
        <a:ext cx="2565832" cy="3528391"/>
      </dsp:txXfrm>
    </dsp:sp>
    <dsp:sp modelId="{34522A95-C9D4-42F1-B90F-2FE9A4DA7ED0}">
      <dsp:nvSpPr>
        <dsp:cNvPr id="0" name=""/>
        <dsp:cNvSpPr/>
      </dsp:nvSpPr>
      <dsp:spPr>
        <a:xfrm>
          <a:off x="4248471" y="576070"/>
          <a:ext cx="2920020" cy="367239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l-GR" sz="1800" kern="1200" dirty="0" smtClean="0"/>
            <a:t>Δυσκολία ως προς τη χρήση.</a:t>
          </a:r>
          <a:endParaRPr lang="el-GR" sz="1800" kern="1200" dirty="0"/>
        </a:p>
        <a:p>
          <a:pPr lvl="0" algn="l" defTabSz="800100">
            <a:lnSpc>
              <a:spcPct val="90000"/>
            </a:lnSpc>
            <a:spcBef>
              <a:spcPct val="0"/>
            </a:spcBef>
            <a:spcAft>
              <a:spcPct val="35000"/>
            </a:spcAft>
          </a:pPr>
          <a:r>
            <a:rPr lang="el-GR" sz="1800" kern="1200" dirty="0" smtClean="0"/>
            <a:t>Απαιτούνται προγραμματιστικές δυνατότητες.</a:t>
          </a:r>
          <a:endParaRPr lang="el-GR" sz="1800" kern="1200" dirty="0"/>
        </a:p>
        <a:p>
          <a:pPr lvl="0" algn="l" defTabSz="800100">
            <a:lnSpc>
              <a:spcPct val="90000"/>
            </a:lnSpc>
            <a:spcBef>
              <a:spcPct val="0"/>
            </a:spcBef>
            <a:spcAft>
              <a:spcPct val="35000"/>
            </a:spcAft>
          </a:pPr>
          <a:r>
            <a:rPr lang="el-GR" sz="1800" kern="1200" dirty="0" smtClean="0"/>
            <a:t>Μεγάλη κατανάλωση χρόνου και αργοπορία στην παραγωγή.</a:t>
          </a:r>
          <a:endParaRPr lang="el-GR" sz="1800" kern="1200" dirty="0"/>
        </a:p>
        <a:p>
          <a:pPr lvl="0" algn="l" defTabSz="800100">
            <a:lnSpc>
              <a:spcPct val="90000"/>
            </a:lnSpc>
            <a:spcBef>
              <a:spcPct val="0"/>
            </a:spcBef>
            <a:spcAft>
              <a:spcPct val="35000"/>
            </a:spcAft>
          </a:pPr>
          <a:r>
            <a:rPr lang="el-GR" sz="1800" kern="1200" smtClean="0"/>
            <a:t>Το τελικό προϊόν χρειάζεται απομάκρυνση λαθών και έλεγχο.</a:t>
          </a:r>
          <a:endParaRPr lang="el-GR" sz="1800" kern="1200"/>
        </a:p>
        <a:p>
          <a:pPr lvl="0" algn="l" defTabSz="800100">
            <a:lnSpc>
              <a:spcPct val="90000"/>
            </a:lnSpc>
            <a:spcBef>
              <a:spcPct val="0"/>
            </a:spcBef>
            <a:spcAft>
              <a:spcPct val="35000"/>
            </a:spcAft>
          </a:pPr>
          <a:r>
            <a:rPr lang="el-GR" sz="1800" kern="1200" dirty="0" smtClean="0"/>
            <a:t>Μπορεί να απαιτείται εξειδικευμένο υλικό (</a:t>
          </a:r>
          <a:r>
            <a:rPr lang="en-US" sz="1800" kern="1200" dirty="0" smtClean="0"/>
            <a:t>hardware</a:t>
          </a:r>
          <a:r>
            <a:rPr lang="el-GR" sz="1800" kern="1200" dirty="0" smtClean="0"/>
            <a:t>).</a:t>
          </a:r>
          <a:endParaRPr lang="el-GR" sz="1800" kern="1200" dirty="0"/>
        </a:p>
      </dsp:txBody>
      <dsp:txXfrm>
        <a:off x="4248471" y="576070"/>
        <a:ext cx="2920020" cy="3672394"/>
      </dsp:txXfrm>
    </dsp:sp>
    <dsp:sp modelId="{C00643EF-FA10-4862-A103-9DB04A397B59}">
      <dsp:nvSpPr>
        <dsp:cNvPr id="0" name=""/>
        <dsp:cNvSpPr/>
      </dsp:nvSpPr>
      <dsp:spPr>
        <a:xfrm rot="16200000">
          <a:off x="-962645" y="1243403"/>
          <a:ext cx="3473665" cy="986858"/>
        </a:xfrm>
        <a:prstGeom prst="rightArrow">
          <a:avLst>
            <a:gd name="adj1" fmla="val 49830"/>
            <a:gd name="adj2" fmla="val 60660"/>
          </a:avLst>
        </a:prstGeom>
        <a:solidFill>
          <a:srgbClr val="0070C0"/>
        </a:soli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tint val="50000"/>
              <a:hueOff val="0"/>
              <a:satOff val="0"/>
              <a:lumOff val="0"/>
              <a:alphaOff val="0"/>
              <a:shade val="60000"/>
              <a:satMod val="110000"/>
            </a:schemeClr>
          </a:contourClr>
        </a:sp3d>
      </dsp:spPr>
      <dsp:style>
        <a:lnRef idx="0">
          <a:scrgbClr r="0" g="0" b="0"/>
        </a:lnRef>
        <a:fillRef idx="1">
          <a:scrgbClr r="0" g="0" b="0"/>
        </a:fillRef>
        <a:effectRef idx="3">
          <a:scrgbClr r="0" g="0" b="0"/>
        </a:effectRef>
        <a:fontRef idx="minor"/>
      </dsp:style>
      <dsp:txBody>
        <a:bodyPr spcFirstLastPara="0" vert="horz" wrap="square" lIns="83820" tIns="83820" rIns="83820" bIns="83820" numCol="1" spcCol="1270" anchor="ctr" anchorCtr="0">
          <a:noAutofit/>
        </a:bodyPr>
        <a:lstStyle/>
        <a:p>
          <a:pPr lvl="0" algn="r" defTabSz="977900">
            <a:lnSpc>
              <a:spcPct val="90000"/>
            </a:lnSpc>
            <a:spcBef>
              <a:spcPct val="0"/>
            </a:spcBef>
            <a:spcAft>
              <a:spcPct val="35000"/>
            </a:spcAft>
          </a:pPr>
          <a:r>
            <a:rPr lang="el-GR" sz="2200" b="1" kern="1200" smtClean="0">
              <a:solidFill>
                <a:schemeClr val="bg1"/>
              </a:solidFill>
            </a:rPr>
            <a:t>ΠΛΕΟΝΕΚΤΗΜΑΤΑ</a:t>
          </a:r>
          <a:endParaRPr lang="el-GR" sz="2200" b="1" kern="1200" dirty="0">
            <a:solidFill>
              <a:schemeClr val="bg1"/>
            </a:solidFill>
          </a:endParaRPr>
        </a:p>
      </dsp:txBody>
      <dsp:txXfrm>
        <a:off x="-813497" y="1640104"/>
        <a:ext cx="3175369" cy="491752"/>
      </dsp:txXfrm>
    </dsp:sp>
    <dsp:sp modelId="{96D69323-7911-4526-9D4C-25B742D70440}">
      <dsp:nvSpPr>
        <dsp:cNvPr id="0" name=""/>
        <dsp:cNvSpPr/>
      </dsp:nvSpPr>
      <dsp:spPr>
        <a:xfrm rot="5400000">
          <a:off x="5945366" y="2594273"/>
          <a:ext cx="3473665" cy="986858"/>
        </a:xfrm>
        <a:prstGeom prst="rightArrow">
          <a:avLst>
            <a:gd name="adj1" fmla="val 49830"/>
            <a:gd name="adj2" fmla="val 60660"/>
          </a:avLst>
        </a:prstGeom>
        <a:solidFill>
          <a:srgbClr val="9A0000"/>
        </a:soli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tint val="50000"/>
              <a:hueOff val="0"/>
              <a:satOff val="0"/>
              <a:lumOff val="0"/>
              <a:alphaOff val="0"/>
              <a:shade val="60000"/>
              <a:satMod val="110000"/>
            </a:schemeClr>
          </a:contourClr>
        </a:sp3d>
      </dsp:spPr>
      <dsp:style>
        <a:lnRef idx="0">
          <a:scrgbClr r="0" g="0" b="0"/>
        </a:lnRef>
        <a:fillRef idx="1">
          <a:scrgbClr r="0" g="0" b="0"/>
        </a:fillRef>
        <a:effectRef idx="3">
          <a:scrgbClr r="0" g="0" b="0"/>
        </a:effectRef>
        <a:fontRef idx="minor"/>
      </dsp:style>
      <dsp:txBody>
        <a:bodyPr spcFirstLastPara="0" vert="horz" wrap="square" lIns="83820" tIns="83820" rIns="83820" bIns="83820" numCol="1" spcCol="1270" anchor="ctr" anchorCtr="0">
          <a:noAutofit/>
        </a:bodyPr>
        <a:lstStyle/>
        <a:p>
          <a:pPr lvl="0" algn="r" defTabSz="977900">
            <a:lnSpc>
              <a:spcPct val="90000"/>
            </a:lnSpc>
            <a:spcBef>
              <a:spcPct val="0"/>
            </a:spcBef>
            <a:spcAft>
              <a:spcPct val="35000"/>
            </a:spcAft>
          </a:pPr>
          <a:r>
            <a:rPr lang="el-GR" sz="2200" b="1" kern="1200" smtClean="0">
              <a:solidFill>
                <a:schemeClr val="bg1"/>
              </a:solidFill>
            </a:rPr>
            <a:t>ΜΕΙΟΝΕΚΤΗΜΑΤΑ</a:t>
          </a:r>
          <a:endParaRPr lang="el-GR" sz="2200" b="1" kern="1200" dirty="0">
            <a:solidFill>
              <a:schemeClr val="bg1"/>
            </a:solidFill>
          </a:endParaRPr>
        </a:p>
      </dsp:txBody>
      <dsp:txXfrm>
        <a:off x="6094514" y="2692678"/>
        <a:ext cx="3175369" cy="49175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C7DC72-B03F-4DF7-9766-AE5CB43BBB2B}">
      <dsp:nvSpPr>
        <dsp:cNvPr id="0" name=""/>
        <dsp:cNvSpPr/>
      </dsp:nvSpPr>
      <dsp:spPr>
        <a:xfrm>
          <a:off x="1267616" y="432049"/>
          <a:ext cx="5921153" cy="3960436"/>
        </a:xfrm>
        <a:prstGeom prst="round2DiagRect">
          <a:avLst>
            <a:gd name="adj1" fmla="val 0"/>
            <a:gd name="adj2" fmla="val 16670"/>
          </a:avLst>
        </a:prstGeom>
        <a:gradFill rotWithShape="0">
          <a:gsLst>
            <a:gs pos="0">
              <a:schemeClr val="accent1">
                <a:hueOff val="0"/>
                <a:satOff val="0"/>
                <a:lumOff val="0"/>
                <a:alphaOff val="0"/>
                <a:tint val="75000"/>
                <a:shade val="85000"/>
                <a:satMod val="230000"/>
              </a:schemeClr>
            </a:gs>
            <a:gs pos="25000">
              <a:schemeClr val="accent1">
                <a:hueOff val="0"/>
                <a:satOff val="0"/>
                <a:lumOff val="0"/>
                <a:alphaOff val="0"/>
                <a:tint val="90000"/>
                <a:shade val="70000"/>
                <a:satMod val="220000"/>
              </a:schemeClr>
            </a:gs>
            <a:gs pos="50000">
              <a:schemeClr val="accent1">
                <a:hueOff val="0"/>
                <a:satOff val="0"/>
                <a:lumOff val="0"/>
                <a:alphaOff val="0"/>
                <a:tint val="90000"/>
                <a:shade val="58000"/>
                <a:satMod val="225000"/>
              </a:schemeClr>
            </a:gs>
            <a:gs pos="65000">
              <a:schemeClr val="accent1">
                <a:hueOff val="0"/>
                <a:satOff val="0"/>
                <a:lumOff val="0"/>
                <a:alphaOff val="0"/>
                <a:tint val="90000"/>
                <a:shade val="58000"/>
                <a:satMod val="225000"/>
              </a:schemeClr>
            </a:gs>
            <a:gs pos="80000">
              <a:schemeClr val="accent1">
                <a:hueOff val="0"/>
                <a:satOff val="0"/>
                <a:lumOff val="0"/>
                <a:alphaOff val="0"/>
                <a:tint val="90000"/>
                <a:shade val="69000"/>
                <a:satMod val="220000"/>
              </a:schemeClr>
            </a:gs>
            <a:gs pos="100000">
              <a:schemeClr val="accent1">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hueOff val="0"/>
              <a:satOff val="0"/>
              <a:lumOff val="0"/>
              <a:alphaOff val="0"/>
              <a:shade val="60000"/>
              <a:satMod val="110000"/>
            </a:schemeClr>
          </a:contourClr>
        </a:sp3d>
      </dsp:spPr>
      <dsp:style>
        <a:lnRef idx="0">
          <a:scrgbClr r="0" g="0" b="0"/>
        </a:lnRef>
        <a:fillRef idx="3">
          <a:scrgbClr r="0" g="0" b="0"/>
        </a:fillRef>
        <a:effectRef idx="3">
          <a:scrgbClr r="0" g="0" b="0"/>
        </a:effectRef>
        <a:fontRef idx="minor">
          <a:schemeClr val="lt1"/>
        </a:fontRef>
      </dsp:style>
    </dsp:sp>
    <dsp:sp modelId="{44506485-C184-4D08-8112-4679F1221C86}">
      <dsp:nvSpPr>
        <dsp:cNvPr id="0" name=""/>
        <dsp:cNvSpPr/>
      </dsp:nvSpPr>
      <dsp:spPr>
        <a:xfrm>
          <a:off x="4032448" y="1157888"/>
          <a:ext cx="789" cy="2508758"/>
        </a:xfrm>
        <a:prstGeom prst="line">
          <a:avLst/>
        </a:prstGeom>
        <a:noFill/>
        <a:ln w="28575" cap="flat" cmpd="sng" algn="ctr">
          <a:solidFill>
            <a:srgbClr val="FFFF00"/>
          </a:solidFill>
          <a:prstDash val="solid"/>
        </a:ln>
        <a:effectLst>
          <a:outerShdw blurRad="76200" dist="50800" dir="5400000" rotWithShape="0">
            <a:srgbClr val="4E3B30">
              <a:alpha val="60000"/>
            </a:srgbClr>
          </a:outerShdw>
        </a:effectLst>
      </dsp:spPr>
      <dsp:style>
        <a:lnRef idx="1">
          <a:scrgbClr r="0" g="0" b="0"/>
        </a:lnRef>
        <a:fillRef idx="0">
          <a:scrgbClr r="0" g="0" b="0"/>
        </a:fillRef>
        <a:effectRef idx="1">
          <a:scrgbClr r="0" g="0" b="0"/>
        </a:effectRef>
        <a:fontRef idx="minor"/>
      </dsp:style>
    </dsp:sp>
    <dsp:sp modelId="{2676E1A5-ED91-4C69-822D-24C2E7FB35BD}">
      <dsp:nvSpPr>
        <dsp:cNvPr id="0" name=""/>
        <dsp:cNvSpPr/>
      </dsp:nvSpPr>
      <dsp:spPr>
        <a:xfrm>
          <a:off x="1464988" y="648072"/>
          <a:ext cx="2565832" cy="352839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l-GR" sz="2000" kern="1200" dirty="0" smtClean="0"/>
            <a:t>Μεγάλη παραγωγικότητα όσον αφορά τον προγραμματιστή</a:t>
          </a:r>
          <a:endParaRPr lang="el-GR" sz="2000" kern="1200" dirty="0"/>
        </a:p>
      </dsp:txBody>
      <dsp:txXfrm>
        <a:off x="1464988" y="648072"/>
        <a:ext cx="2565832" cy="3528391"/>
      </dsp:txXfrm>
    </dsp:sp>
    <dsp:sp modelId="{34522A95-C9D4-42F1-B90F-2FE9A4DA7ED0}">
      <dsp:nvSpPr>
        <dsp:cNvPr id="0" name=""/>
        <dsp:cNvSpPr/>
      </dsp:nvSpPr>
      <dsp:spPr>
        <a:xfrm>
          <a:off x="4248471" y="576070"/>
          <a:ext cx="2920020" cy="367239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l-GR" sz="2000" kern="1200" smtClean="0"/>
            <a:t>Απαιτείται απομάκρυνση λαθών και έλεγχος.</a:t>
          </a:r>
          <a:endParaRPr lang="el-GR" sz="2000" kern="1200" dirty="0"/>
        </a:p>
        <a:p>
          <a:pPr lvl="0" algn="l" defTabSz="889000">
            <a:lnSpc>
              <a:spcPct val="90000"/>
            </a:lnSpc>
            <a:spcBef>
              <a:spcPct val="0"/>
            </a:spcBef>
            <a:spcAft>
              <a:spcPct val="35000"/>
            </a:spcAft>
          </a:pPr>
          <a:r>
            <a:rPr lang="el-GR" sz="2000" kern="1200" smtClean="0"/>
            <a:t>Μπορεί να απαιτείται εξειδικευμένο υλικό (</a:t>
          </a:r>
          <a:r>
            <a:rPr lang="en-US" sz="2000" kern="1200" smtClean="0"/>
            <a:t>hardware</a:t>
          </a:r>
          <a:r>
            <a:rPr lang="el-GR" sz="2000" kern="1200" smtClean="0"/>
            <a:t>)</a:t>
          </a:r>
          <a:endParaRPr lang="el-GR" sz="2000" kern="1200"/>
        </a:p>
        <a:p>
          <a:pPr lvl="0" algn="l" defTabSz="889000">
            <a:lnSpc>
              <a:spcPct val="90000"/>
            </a:lnSpc>
            <a:spcBef>
              <a:spcPct val="0"/>
            </a:spcBef>
            <a:spcAft>
              <a:spcPct val="35000"/>
            </a:spcAft>
          </a:pPr>
          <a:r>
            <a:rPr lang="el-GR" sz="2000" kern="1200" dirty="0" smtClean="0"/>
            <a:t>Μπορεί να μην ταιριάζει στο συγκεκριμένο πρόβλημα.</a:t>
          </a:r>
          <a:endParaRPr lang="el-GR" sz="2000" kern="1200" dirty="0"/>
        </a:p>
      </dsp:txBody>
      <dsp:txXfrm>
        <a:off x="4248471" y="576070"/>
        <a:ext cx="2920020" cy="3672394"/>
      </dsp:txXfrm>
    </dsp:sp>
    <dsp:sp modelId="{C00643EF-FA10-4862-A103-9DB04A397B59}">
      <dsp:nvSpPr>
        <dsp:cNvPr id="0" name=""/>
        <dsp:cNvSpPr/>
      </dsp:nvSpPr>
      <dsp:spPr>
        <a:xfrm rot="16200000">
          <a:off x="-962645" y="1243403"/>
          <a:ext cx="3473665" cy="986858"/>
        </a:xfrm>
        <a:prstGeom prst="rightArrow">
          <a:avLst>
            <a:gd name="adj1" fmla="val 49830"/>
            <a:gd name="adj2" fmla="val 60660"/>
          </a:avLst>
        </a:prstGeom>
        <a:solidFill>
          <a:srgbClr val="0070C0"/>
        </a:soli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tint val="50000"/>
              <a:hueOff val="0"/>
              <a:satOff val="0"/>
              <a:lumOff val="0"/>
              <a:alphaOff val="0"/>
              <a:shade val="60000"/>
              <a:satMod val="110000"/>
            </a:schemeClr>
          </a:contourClr>
        </a:sp3d>
      </dsp:spPr>
      <dsp:style>
        <a:lnRef idx="0">
          <a:scrgbClr r="0" g="0" b="0"/>
        </a:lnRef>
        <a:fillRef idx="1">
          <a:scrgbClr r="0" g="0" b="0"/>
        </a:fillRef>
        <a:effectRef idx="3">
          <a:scrgbClr r="0" g="0" b="0"/>
        </a:effectRef>
        <a:fontRef idx="minor"/>
      </dsp:style>
      <dsp:txBody>
        <a:bodyPr spcFirstLastPara="0" vert="horz" wrap="square" lIns="83820" tIns="83820" rIns="83820" bIns="83820" numCol="1" spcCol="1270" anchor="ctr" anchorCtr="0">
          <a:noAutofit/>
        </a:bodyPr>
        <a:lstStyle/>
        <a:p>
          <a:pPr lvl="0" algn="r" defTabSz="977900">
            <a:lnSpc>
              <a:spcPct val="90000"/>
            </a:lnSpc>
            <a:spcBef>
              <a:spcPct val="0"/>
            </a:spcBef>
            <a:spcAft>
              <a:spcPct val="35000"/>
            </a:spcAft>
          </a:pPr>
          <a:r>
            <a:rPr lang="el-GR" sz="2200" b="1" kern="1200" smtClean="0">
              <a:solidFill>
                <a:schemeClr val="bg1"/>
              </a:solidFill>
            </a:rPr>
            <a:t>ΠΛΕΟΝΕΚΤΗΜΑΤΑ</a:t>
          </a:r>
          <a:endParaRPr lang="el-GR" sz="2200" b="1" kern="1200" dirty="0">
            <a:solidFill>
              <a:schemeClr val="bg1"/>
            </a:solidFill>
          </a:endParaRPr>
        </a:p>
      </dsp:txBody>
      <dsp:txXfrm>
        <a:off x="-813497" y="1640104"/>
        <a:ext cx="3175369" cy="491752"/>
      </dsp:txXfrm>
    </dsp:sp>
    <dsp:sp modelId="{96D69323-7911-4526-9D4C-25B742D70440}">
      <dsp:nvSpPr>
        <dsp:cNvPr id="0" name=""/>
        <dsp:cNvSpPr/>
      </dsp:nvSpPr>
      <dsp:spPr>
        <a:xfrm rot="5400000">
          <a:off x="5945366" y="2594273"/>
          <a:ext cx="3473665" cy="986858"/>
        </a:xfrm>
        <a:prstGeom prst="rightArrow">
          <a:avLst>
            <a:gd name="adj1" fmla="val 49830"/>
            <a:gd name="adj2" fmla="val 60660"/>
          </a:avLst>
        </a:prstGeom>
        <a:solidFill>
          <a:srgbClr val="9A0000"/>
        </a:soli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tint val="50000"/>
              <a:hueOff val="0"/>
              <a:satOff val="0"/>
              <a:lumOff val="0"/>
              <a:alphaOff val="0"/>
              <a:shade val="60000"/>
              <a:satMod val="110000"/>
            </a:schemeClr>
          </a:contourClr>
        </a:sp3d>
      </dsp:spPr>
      <dsp:style>
        <a:lnRef idx="0">
          <a:scrgbClr r="0" g="0" b="0"/>
        </a:lnRef>
        <a:fillRef idx="1">
          <a:scrgbClr r="0" g="0" b="0"/>
        </a:fillRef>
        <a:effectRef idx="3">
          <a:scrgbClr r="0" g="0" b="0"/>
        </a:effectRef>
        <a:fontRef idx="minor"/>
      </dsp:style>
      <dsp:txBody>
        <a:bodyPr spcFirstLastPara="0" vert="horz" wrap="square" lIns="83820" tIns="83820" rIns="83820" bIns="83820" numCol="1" spcCol="1270" anchor="ctr" anchorCtr="0">
          <a:noAutofit/>
        </a:bodyPr>
        <a:lstStyle/>
        <a:p>
          <a:pPr lvl="0" algn="r" defTabSz="977900">
            <a:lnSpc>
              <a:spcPct val="90000"/>
            </a:lnSpc>
            <a:spcBef>
              <a:spcPct val="0"/>
            </a:spcBef>
            <a:spcAft>
              <a:spcPct val="35000"/>
            </a:spcAft>
          </a:pPr>
          <a:r>
            <a:rPr lang="el-GR" sz="2200" b="1" kern="1200" smtClean="0">
              <a:solidFill>
                <a:schemeClr val="bg1"/>
              </a:solidFill>
            </a:rPr>
            <a:t>ΜΕΙΟΝΕΚΤΗΜΑΤΑ</a:t>
          </a:r>
          <a:endParaRPr lang="el-GR" sz="2200" b="1" kern="1200" dirty="0">
            <a:solidFill>
              <a:schemeClr val="bg1"/>
            </a:solidFill>
          </a:endParaRPr>
        </a:p>
      </dsp:txBody>
      <dsp:txXfrm>
        <a:off x="6094514" y="2692678"/>
        <a:ext cx="3175369" cy="49175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C7DC72-B03F-4DF7-9766-AE5CB43BBB2B}">
      <dsp:nvSpPr>
        <dsp:cNvPr id="0" name=""/>
        <dsp:cNvSpPr/>
      </dsp:nvSpPr>
      <dsp:spPr>
        <a:xfrm>
          <a:off x="1267616" y="432049"/>
          <a:ext cx="5921153" cy="3960436"/>
        </a:xfrm>
        <a:prstGeom prst="round2DiagRect">
          <a:avLst>
            <a:gd name="adj1" fmla="val 0"/>
            <a:gd name="adj2" fmla="val 16670"/>
          </a:avLst>
        </a:prstGeom>
        <a:gradFill rotWithShape="0">
          <a:gsLst>
            <a:gs pos="0">
              <a:schemeClr val="accent1">
                <a:hueOff val="0"/>
                <a:satOff val="0"/>
                <a:lumOff val="0"/>
                <a:alphaOff val="0"/>
                <a:tint val="75000"/>
                <a:shade val="85000"/>
                <a:satMod val="230000"/>
              </a:schemeClr>
            </a:gs>
            <a:gs pos="25000">
              <a:schemeClr val="accent1">
                <a:hueOff val="0"/>
                <a:satOff val="0"/>
                <a:lumOff val="0"/>
                <a:alphaOff val="0"/>
                <a:tint val="90000"/>
                <a:shade val="70000"/>
                <a:satMod val="220000"/>
              </a:schemeClr>
            </a:gs>
            <a:gs pos="50000">
              <a:schemeClr val="accent1">
                <a:hueOff val="0"/>
                <a:satOff val="0"/>
                <a:lumOff val="0"/>
                <a:alphaOff val="0"/>
                <a:tint val="90000"/>
                <a:shade val="58000"/>
                <a:satMod val="225000"/>
              </a:schemeClr>
            </a:gs>
            <a:gs pos="65000">
              <a:schemeClr val="accent1">
                <a:hueOff val="0"/>
                <a:satOff val="0"/>
                <a:lumOff val="0"/>
                <a:alphaOff val="0"/>
                <a:tint val="90000"/>
                <a:shade val="58000"/>
                <a:satMod val="225000"/>
              </a:schemeClr>
            </a:gs>
            <a:gs pos="80000">
              <a:schemeClr val="accent1">
                <a:hueOff val="0"/>
                <a:satOff val="0"/>
                <a:lumOff val="0"/>
                <a:alphaOff val="0"/>
                <a:tint val="90000"/>
                <a:shade val="69000"/>
                <a:satMod val="220000"/>
              </a:schemeClr>
            </a:gs>
            <a:gs pos="100000">
              <a:schemeClr val="accent1">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hueOff val="0"/>
              <a:satOff val="0"/>
              <a:lumOff val="0"/>
              <a:alphaOff val="0"/>
              <a:shade val="60000"/>
              <a:satMod val="110000"/>
            </a:schemeClr>
          </a:contourClr>
        </a:sp3d>
      </dsp:spPr>
      <dsp:style>
        <a:lnRef idx="0">
          <a:scrgbClr r="0" g="0" b="0"/>
        </a:lnRef>
        <a:fillRef idx="3">
          <a:scrgbClr r="0" g="0" b="0"/>
        </a:fillRef>
        <a:effectRef idx="3">
          <a:scrgbClr r="0" g="0" b="0"/>
        </a:effectRef>
        <a:fontRef idx="minor">
          <a:schemeClr val="lt1"/>
        </a:fontRef>
      </dsp:style>
    </dsp:sp>
    <dsp:sp modelId="{44506485-C184-4D08-8112-4679F1221C86}">
      <dsp:nvSpPr>
        <dsp:cNvPr id="0" name=""/>
        <dsp:cNvSpPr/>
      </dsp:nvSpPr>
      <dsp:spPr>
        <a:xfrm>
          <a:off x="4032448" y="1157888"/>
          <a:ext cx="789" cy="2508758"/>
        </a:xfrm>
        <a:prstGeom prst="line">
          <a:avLst/>
        </a:prstGeom>
        <a:noFill/>
        <a:ln w="28575" cap="flat" cmpd="sng" algn="ctr">
          <a:solidFill>
            <a:srgbClr val="FFFF00"/>
          </a:solidFill>
          <a:prstDash val="solid"/>
        </a:ln>
        <a:effectLst>
          <a:outerShdw blurRad="76200" dist="50800" dir="5400000" rotWithShape="0">
            <a:srgbClr val="4E3B30">
              <a:alpha val="60000"/>
            </a:srgbClr>
          </a:outerShdw>
        </a:effectLst>
      </dsp:spPr>
      <dsp:style>
        <a:lnRef idx="1">
          <a:scrgbClr r="0" g="0" b="0"/>
        </a:lnRef>
        <a:fillRef idx="0">
          <a:scrgbClr r="0" g="0" b="0"/>
        </a:fillRef>
        <a:effectRef idx="1">
          <a:scrgbClr r="0" g="0" b="0"/>
        </a:effectRef>
        <a:fontRef idx="minor"/>
      </dsp:style>
    </dsp:sp>
    <dsp:sp modelId="{2676E1A5-ED91-4C69-822D-24C2E7FB35BD}">
      <dsp:nvSpPr>
        <dsp:cNvPr id="0" name=""/>
        <dsp:cNvSpPr/>
      </dsp:nvSpPr>
      <dsp:spPr>
        <a:xfrm>
          <a:off x="1464988" y="648072"/>
          <a:ext cx="2565832" cy="352839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l-GR" sz="1800" kern="1200" dirty="0" smtClean="0"/>
            <a:t>Οι λύσεις δε χρειάζονται απομάκρυνση σφαλμάτων.</a:t>
          </a:r>
          <a:endParaRPr lang="el-GR" sz="1800" kern="1200" dirty="0"/>
        </a:p>
        <a:p>
          <a:pPr lvl="0" algn="l" defTabSz="800100">
            <a:lnSpc>
              <a:spcPct val="90000"/>
            </a:lnSpc>
            <a:spcBef>
              <a:spcPct val="0"/>
            </a:spcBef>
            <a:spcAft>
              <a:spcPct val="35000"/>
            </a:spcAft>
          </a:pPr>
          <a:r>
            <a:rPr lang="el-GR" sz="1800" kern="1200" smtClean="0"/>
            <a:t>Ευκολία στη χρήση.</a:t>
          </a:r>
          <a:endParaRPr lang="el-GR" sz="1800" kern="1200"/>
        </a:p>
        <a:p>
          <a:pPr lvl="0" algn="l" defTabSz="800100">
            <a:lnSpc>
              <a:spcPct val="90000"/>
            </a:lnSpc>
            <a:spcBef>
              <a:spcPct val="0"/>
            </a:spcBef>
            <a:spcAft>
              <a:spcPct val="35000"/>
            </a:spcAft>
          </a:pPr>
          <a:r>
            <a:rPr lang="el-GR" sz="1800" kern="1200" smtClean="0"/>
            <a:t>Δεν απαιτείται εκπαίδευση όσον αφορά το χειρισμό τους.</a:t>
          </a:r>
          <a:endParaRPr lang="el-GR" sz="1800" kern="1200"/>
        </a:p>
        <a:p>
          <a:pPr lvl="0" algn="l" defTabSz="800100">
            <a:lnSpc>
              <a:spcPct val="90000"/>
            </a:lnSpc>
            <a:spcBef>
              <a:spcPct val="0"/>
            </a:spcBef>
            <a:spcAft>
              <a:spcPct val="35000"/>
            </a:spcAft>
          </a:pPr>
          <a:r>
            <a:rPr lang="el-GR" sz="1800" kern="1200" smtClean="0"/>
            <a:t>Η συντήρηση και η αναβάθμιση γίνεται από τον πωλητή.</a:t>
          </a:r>
          <a:endParaRPr lang="el-GR" sz="1800" kern="1200"/>
        </a:p>
        <a:p>
          <a:pPr lvl="0" algn="l" defTabSz="800100">
            <a:lnSpc>
              <a:spcPct val="90000"/>
            </a:lnSpc>
            <a:spcBef>
              <a:spcPct val="0"/>
            </a:spcBef>
            <a:spcAft>
              <a:spcPct val="35000"/>
            </a:spcAft>
          </a:pPr>
          <a:r>
            <a:rPr lang="el-GR" sz="1800" kern="1200" dirty="0" smtClean="0"/>
            <a:t>Μικρότερος χρόνος ανάπτυξης του συστήματος</a:t>
          </a:r>
          <a:endParaRPr lang="el-GR" sz="1800" kern="1200" dirty="0"/>
        </a:p>
      </dsp:txBody>
      <dsp:txXfrm>
        <a:off x="1464988" y="648072"/>
        <a:ext cx="2565832" cy="3528391"/>
      </dsp:txXfrm>
    </dsp:sp>
    <dsp:sp modelId="{34522A95-C9D4-42F1-B90F-2FE9A4DA7ED0}">
      <dsp:nvSpPr>
        <dsp:cNvPr id="0" name=""/>
        <dsp:cNvSpPr/>
      </dsp:nvSpPr>
      <dsp:spPr>
        <a:xfrm>
          <a:off x="4248471" y="576070"/>
          <a:ext cx="2920020" cy="367239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l-GR" sz="1800" kern="1200" smtClean="0"/>
            <a:t>Έλλειψη ευελιξίας στην αναπαράσταση της γνώσης και στους μηχανισμούς εξαγωγής συμπερασμάτων.</a:t>
          </a:r>
          <a:endParaRPr lang="el-GR" sz="1800" kern="1200" dirty="0"/>
        </a:p>
        <a:p>
          <a:pPr lvl="0" algn="l" defTabSz="800100">
            <a:lnSpc>
              <a:spcPct val="90000"/>
            </a:lnSpc>
            <a:spcBef>
              <a:spcPct val="0"/>
            </a:spcBef>
            <a:spcAft>
              <a:spcPct val="35000"/>
            </a:spcAft>
          </a:pPr>
          <a:r>
            <a:rPr lang="el-GR" sz="1800" kern="1200" smtClean="0"/>
            <a:t>Κατάλληλοι για εξειδικευμένες περιπτώσεις.</a:t>
          </a:r>
          <a:endParaRPr lang="el-GR" sz="1800" kern="1200"/>
        </a:p>
        <a:p>
          <a:pPr lvl="0" algn="l" defTabSz="800100">
            <a:lnSpc>
              <a:spcPct val="90000"/>
            </a:lnSpc>
            <a:spcBef>
              <a:spcPct val="0"/>
            </a:spcBef>
            <a:spcAft>
              <a:spcPct val="35000"/>
            </a:spcAft>
          </a:pPr>
          <a:r>
            <a:rPr lang="el-GR" sz="1800" kern="1200" dirty="0" smtClean="0"/>
            <a:t>Μπορεί να μην ταιριάζουν καλά στο πρόβλημα.</a:t>
          </a:r>
          <a:endParaRPr lang="el-GR" sz="1800" kern="1200" dirty="0"/>
        </a:p>
      </dsp:txBody>
      <dsp:txXfrm>
        <a:off x="4248471" y="576070"/>
        <a:ext cx="2920020" cy="3672394"/>
      </dsp:txXfrm>
    </dsp:sp>
    <dsp:sp modelId="{C00643EF-FA10-4862-A103-9DB04A397B59}">
      <dsp:nvSpPr>
        <dsp:cNvPr id="0" name=""/>
        <dsp:cNvSpPr/>
      </dsp:nvSpPr>
      <dsp:spPr>
        <a:xfrm rot="16200000">
          <a:off x="-962645" y="1243403"/>
          <a:ext cx="3473665" cy="986858"/>
        </a:xfrm>
        <a:prstGeom prst="rightArrow">
          <a:avLst>
            <a:gd name="adj1" fmla="val 49830"/>
            <a:gd name="adj2" fmla="val 60660"/>
          </a:avLst>
        </a:prstGeom>
        <a:solidFill>
          <a:srgbClr val="0070C0"/>
        </a:soli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tint val="50000"/>
              <a:hueOff val="0"/>
              <a:satOff val="0"/>
              <a:lumOff val="0"/>
              <a:alphaOff val="0"/>
              <a:shade val="60000"/>
              <a:satMod val="110000"/>
            </a:schemeClr>
          </a:contourClr>
        </a:sp3d>
      </dsp:spPr>
      <dsp:style>
        <a:lnRef idx="0">
          <a:scrgbClr r="0" g="0" b="0"/>
        </a:lnRef>
        <a:fillRef idx="1">
          <a:scrgbClr r="0" g="0" b="0"/>
        </a:fillRef>
        <a:effectRef idx="3">
          <a:scrgbClr r="0" g="0" b="0"/>
        </a:effectRef>
        <a:fontRef idx="minor"/>
      </dsp:style>
      <dsp:txBody>
        <a:bodyPr spcFirstLastPara="0" vert="horz" wrap="square" lIns="83820" tIns="83820" rIns="83820" bIns="83820" numCol="1" spcCol="1270" anchor="ctr" anchorCtr="0">
          <a:noAutofit/>
        </a:bodyPr>
        <a:lstStyle/>
        <a:p>
          <a:pPr lvl="0" algn="r" defTabSz="977900">
            <a:lnSpc>
              <a:spcPct val="90000"/>
            </a:lnSpc>
            <a:spcBef>
              <a:spcPct val="0"/>
            </a:spcBef>
            <a:spcAft>
              <a:spcPct val="35000"/>
            </a:spcAft>
          </a:pPr>
          <a:r>
            <a:rPr lang="el-GR" sz="2200" b="1" kern="1200" smtClean="0">
              <a:solidFill>
                <a:schemeClr val="bg1"/>
              </a:solidFill>
            </a:rPr>
            <a:t>ΠΛΕΟΝΕΚΤΗΜΑΤΑ</a:t>
          </a:r>
          <a:endParaRPr lang="el-GR" sz="2200" b="1" kern="1200" dirty="0">
            <a:solidFill>
              <a:schemeClr val="bg1"/>
            </a:solidFill>
          </a:endParaRPr>
        </a:p>
      </dsp:txBody>
      <dsp:txXfrm>
        <a:off x="-813497" y="1640104"/>
        <a:ext cx="3175369" cy="491752"/>
      </dsp:txXfrm>
    </dsp:sp>
    <dsp:sp modelId="{96D69323-7911-4526-9D4C-25B742D70440}">
      <dsp:nvSpPr>
        <dsp:cNvPr id="0" name=""/>
        <dsp:cNvSpPr/>
      </dsp:nvSpPr>
      <dsp:spPr>
        <a:xfrm rot="5400000">
          <a:off x="5945366" y="2594273"/>
          <a:ext cx="3473665" cy="986858"/>
        </a:xfrm>
        <a:prstGeom prst="rightArrow">
          <a:avLst>
            <a:gd name="adj1" fmla="val 49830"/>
            <a:gd name="adj2" fmla="val 60660"/>
          </a:avLst>
        </a:prstGeom>
        <a:solidFill>
          <a:srgbClr val="9A0000"/>
        </a:soli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tint val="50000"/>
              <a:hueOff val="0"/>
              <a:satOff val="0"/>
              <a:lumOff val="0"/>
              <a:alphaOff val="0"/>
              <a:shade val="60000"/>
              <a:satMod val="110000"/>
            </a:schemeClr>
          </a:contourClr>
        </a:sp3d>
      </dsp:spPr>
      <dsp:style>
        <a:lnRef idx="0">
          <a:scrgbClr r="0" g="0" b="0"/>
        </a:lnRef>
        <a:fillRef idx="1">
          <a:scrgbClr r="0" g="0" b="0"/>
        </a:fillRef>
        <a:effectRef idx="3">
          <a:scrgbClr r="0" g="0" b="0"/>
        </a:effectRef>
        <a:fontRef idx="minor"/>
      </dsp:style>
      <dsp:txBody>
        <a:bodyPr spcFirstLastPara="0" vert="horz" wrap="square" lIns="83820" tIns="83820" rIns="83820" bIns="83820" numCol="1" spcCol="1270" anchor="ctr" anchorCtr="0">
          <a:noAutofit/>
        </a:bodyPr>
        <a:lstStyle/>
        <a:p>
          <a:pPr lvl="0" algn="r" defTabSz="977900">
            <a:lnSpc>
              <a:spcPct val="90000"/>
            </a:lnSpc>
            <a:spcBef>
              <a:spcPct val="0"/>
            </a:spcBef>
            <a:spcAft>
              <a:spcPct val="35000"/>
            </a:spcAft>
          </a:pPr>
          <a:r>
            <a:rPr lang="el-GR" sz="2200" b="1" kern="1200" smtClean="0">
              <a:solidFill>
                <a:schemeClr val="bg1"/>
              </a:solidFill>
            </a:rPr>
            <a:t>ΜΕΙΟΝΕΚΤΗΜΑΤΑ</a:t>
          </a:r>
          <a:endParaRPr lang="el-GR" sz="2200" b="1" kern="1200" dirty="0">
            <a:solidFill>
              <a:schemeClr val="bg1"/>
            </a:solidFill>
          </a:endParaRPr>
        </a:p>
      </dsp:txBody>
      <dsp:txXfrm>
        <a:off x="6094514" y="2692678"/>
        <a:ext cx="3175369" cy="49175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C7DC72-B03F-4DF7-9766-AE5CB43BBB2B}">
      <dsp:nvSpPr>
        <dsp:cNvPr id="0" name=""/>
        <dsp:cNvSpPr/>
      </dsp:nvSpPr>
      <dsp:spPr>
        <a:xfrm>
          <a:off x="1267616" y="432049"/>
          <a:ext cx="5921153" cy="3960436"/>
        </a:xfrm>
        <a:prstGeom prst="round2DiagRect">
          <a:avLst>
            <a:gd name="adj1" fmla="val 0"/>
            <a:gd name="adj2" fmla="val 16670"/>
          </a:avLst>
        </a:prstGeom>
        <a:gradFill rotWithShape="0">
          <a:gsLst>
            <a:gs pos="0">
              <a:schemeClr val="accent1">
                <a:hueOff val="0"/>
                <a:satOff val="0"/>
                <a:lumOff val="0"/>
                <a:alphaOff val="0"/>
                <a:tint val="75000"/>
                <a:shade val="85000"/>
                <a:satMod val="230000"/>
              </a:schemeClr>
            </a:gs>
            <a:gs pos="25000">
              <a:schemeClr val="accent1">
                <a:hueOff val="0"/>
                <a:satOff val="0"/>
                <a:lumOff val="0"/>
                <a:alphaOff val="0"/>
                <a:tint val="90000"/>
                <a:shade val="70000"/>
                <a:satMod val="220000"/>
              </a:schemeClr>
            </a:gs>
            <a:gs pos="50000">
              <a:schemeClr val="accent1">
                <a:hueOff val="0"/>
                <a:satOff val="0"/>
                <a:lumOff val="0"/>
                <a:alphaOff val="0"/>
                <a:tint val="90000"/>
                <a:shade val="58000"/>
                <a:satMod val="225000"/>
              </a:schemeClr>
            </a:gs>
            <a:gs pos="65000">
              <a:schemeClr val="accent1">
                <a:hueOff val="0"/>
                <a:satOff val="0"/>
                <a:lumOff val="0"/>
                <a:alphaOff val="0"/>
                <a:tint val="90000"/>
                <a:shade val="58000"/>
                <a:satMod val="225000"/>
              </a:schemeClr>
            </a:gs>
            <a:gs pos="80000">
              <a:schemeClr val="accent1">
                <a:hueOff val="0"/>
                <a:satOff val="0"/>
                <a:lumOff val="0"/>
                <a:alphaOff val="0"/>
                <a:tint val="90000"/>
                <a:shade val="69000"/>
                <a:satMod val="220000"/>
              </a:schemeClr>
            </a:gs>
            <a:gs pos="100000">
              <a:schemeClr val="accent1">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hueOff val="0"/>
              <a:satOff val="0"/>
              <a:lumOff val="0"/>
              <a:alphaOff val="0"/>
              <a:shade val="60000"/>
              <a:satMod val="110000"/>
            </a:schemeClr>
          </a:contourClr>
        </a:sp3d>
      </dsp:spPr>
      <dsp:style>
        <a:lnRef idx="0">
          <a:scrgbClr r="0" g="0" b="0"/>
        </a:lnRef>
        <a:fillRef idx="3">
          <a:scrgbClr r="0" g="0" b="0"/>
        </a:fillRef>
        <a:effectRef idx="3">
          <a:scrgbClr r="0" g="0" b="0"/>
        </a:effectRef>
        <a:fontRef idx="minor">
          <a:schemeClr val="lt1"/>
        </a:fontRef>
      </dsp:style>
    </dsp:sp>
    <dsp:sp modelId="{44506485-C184-4D08-8112-4679F1221C86}">
      <dsp:nvSpPr>
        <dsp:cNvPr id="0" name=""/>
        <dsp:cNvSpPr/>
      </dsp:nvSpPr>
      <dsp:spPr>
        <a:xfrm>
          <a:off x="4032448" y="1157888"/>
          <a:ext cx="789" cy="2508758"/>
        </a:xfrm>
        <a:prstGeom prst="line">
          <a:avLst/>
        </a:prstGeom>
        <a:noFill/>
        <a:ln w="28575" cap="flat" cmpd="sng" algn="ctr">
          <a:solidFill>
            <a:srgbClr val="FFFF00"/>
          </a:solidFill>
          <a:prstDash val="solid"/>
        </a:ln>
        <a:effectLst>
          <a:outerShdw blurRad="76200" dist="50800" dir="5400000" rotWithShape="0">
            <a:srgbClr val="4E3B30">
              <a:alpha val="60000"/>
            </a:srgbClr>
          </a:outerShdw>
        </a:effectLst>
      </dsp:spPr>
      <dsp:style>
        <a:lnRef idx="1">
          <a:scrgbClr r="0" g="0" b="0"/>
        </a:lnRef>
        <a:fillRef idx="0">
          <a:scrgbClr r="0" g="0" b="0"/>
        </a:fillRef>
        <a:effectRef idx="1">
          <a:scrgbClr r="0" g="0" b="0"/>
        </a:effectRef>
        <a:fontRef idx="minor"/>
      </dsp:style>
    </dsp:sp>
    <dsp:sp modelId="{2676E1A5-ED91-4C69-822D-24C2E7FB35BD}">
      <dsp:nvSpPr>
        <dsp:cNvPr id="0" name=""/>
        <dsp:cNvSpPr/>
      </dsp:nvSpPr>
      <dsp:spPr>
        <a:xfrm>
          <a:off x="1464988" y="648072"/>
          <a:ext cx="2565832" cy="352839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l-GR" sz="2000" kern="1200" dirty="0" smtClean="0"/>
            <a:t>Μεγάλη ευελιξία και ισχύς</a:t>
          </a:r>
          <a:endParaRPr lang="el-GR" sz="2000" kern="1200" dirty="0"/>
        </a:p>
      </dsp:txBody>
      <dsp:txXfrm>
        <a:off x="1464988" y="648072"/>
        <a:ext cx="2565832" cy="3528391"/>
      </dsp:txXfrm>
    </dsp:sp>
    <dsp:sp modelId="{34522A95-C9D4-42F1-B90F-2FE9A4DA7ED0}">
      <dsp:nvSpPr>
        <dsp:cNvPr id="0" name=""/>
        <dsp:cNvSpPr/>
      </dsp:nvSpPr>
      <dsp:spPr>
        <a:xfrm>
          <a:off x="4248471" y="576070"/>
          <a:ext cx="2920020" cy="367239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l-GR" sz="2000" kern="1200" smtClean="0"/>
            <a:t>Πολύ ακριβά και δύσκολα ως προς τη χρήση.</a:t>
          </a:r>
          <a:endParaRPr lang="el-GR" sz="2000" kern="1200" dirty="0"/>
        </a:p>
        <a:p>
          <a:pPr lvl="0" algn="l" defTabSz="889000">
            <a:lnSpc>
              <a:spcPct val="90000"/>
            </a:lnSpc>
            <a:spcBef>
              <a:spcPct val="0"/>
            </a:spcBef>
            <a:spcAft>
              <a:spcPct val="35000"/>
            </a:spcAft>
          </a:pPr>
          <a:r>
            <a:rPr lang="el-GR" sz="2000" kern="1200" dirty="0" smtClean="0"/>
            <a:t>Μπορεί να χρειάζονται εξειδικευμένο υλικό (</a:t>
          </a:r>
          <a:r>
            <a:rPr lang="en-US" sz="2000" kern="1200" dirty="0" smtClean="0"/>
            <a:t>hardware</a:t>
          </a:r>
          <a:r>
            <a:rPr lang="el-GR" sz="2000" kern="1200" dirty="0" smtClean="0"/>
            <a:t>) και λειτουργικό σύστημα.</a:t>
          </a:r>
          <a:endParaRPr lang="el-GR" sz="2000" kern="1200" dirty="0"/>
        </a:p>
      </dsp:txBody>
      <dsp:txXfrm>
        <a:off x="4248471" y="576070"/>
        <a:ext cx="2920020" cy="3672394"/>
      </dsp:txXfrm>
    </dsp:sp>
    <dsp:sp modelId="{C00643EF-FA10-4862-A103-9DB04A397B59}">
      <dsp:nvSpPr>
        <dsp:cNvPr id="0" name=""/>
        <dsp:cNvSpPr/>
      </dsp:nvSpPr>
      <dsp:spPr>
        <a:xfrm rot="16200000">
          <a:off x="-962645" y="1243403"/>
          <a:ext cx="3473665" cy="986858"/>
        </a:xfrm>
        <a:prstGeom prst="rightArrow">
          <a:avLst>
            <a:gd name="adj1" fmla="val 49830"/>
            <a:gd name="adj2" fmla="val 60660"/>
          </a:avLst>
        </a:prstGeom>
        <a:solidFill>
          <a:srgbClr val="0070C0"/>
        </a:soli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tint val="50000"/>
              <a:hueOff val="0"/>
              <a:satOff val="0"/>
              <a:lumOff val="0"/>
              <a:alphaOff val="0"/>
              <a:shade val="60000"/>
              <a:satMod val="110000"/>
            </a:schemeClr>
          </a:contourClr>
        </a:sp3d>
      </dsp:spPr>
      <dsp:style>
        <a:lnRef idx="0">
          <a:scrgbClr r="0" g="0" b="0"/>
        </a:lnRef>
        <a:fillRef idx="1">
          <a:scrgbClr r="0" g="0" b="0"/>
        </a:fillRef>
        <a:effectRef idx="3">
          <a:scrgbClr r="0" g="0" b="0"/>
        </a:effectRef>
        <a:fontRef idx="minor"/>
      </dsp:style>
      <dsp:txBody>
        <a:bodyPr spcFirstLastPara="0" vert="horz" wrap="square" lIns="83820" tIns="83820" rIns="83820" bIns="83820" numCol="1" spcCol="1270" anchor="ctr" anchorCtr="0">
          <a:noAutofit/>
        </a:bodyPr>
        <a:lstStyle/>
        <a:p>
          <a:pPr lvl="0" algn="r" defTabSz="977900">
            <a:lnSpc>
              <a:spcPct val="90000"/>
            </a:lnSpc>
            <a:spcBef>
              <a:spcPct val="0"/>
            </a:spcBef>
            <a:spcAft>
              <a:spcPct val="35000"/>
            </a:spcAft>
          </a:pPr>
          <a:r>
            <a:rPr lang="el-GR" sz="2200" b="1" kern="1200" smtClean="0">
              <a:solidFill>
                <a:schemeClr val="bg1"/>
              </a:solidFill>
            </a:rPr>
            <a:t>ΠΛΕΟΝΕΚΤΗΜΑΤΑ</a:t>
          </a:r>
          <a:endParaRPr lang="el-GR" sz="2200" b="1" kern="1200" dirty="0">
            <a:solidFill>
              <a:schemeClr val="bg1"/>
            </a:solidFill>
          </a:endParaRPr>
        </a:p>
      </dsp:txBody>
      <dsp:txXfrm>
        <a:off x="-813497" y="1640104"/>
        <a:ext cx="3175369" cy="491752"/>
      </dsp:txXfrm>
    </dsp:sp>
    <dsp:sp modelId="{96D69323-7911-4526-9D4C-25B742D70440}">
      <dsp:nvSpPr>
        <dsp:cNvPr id="0" name=""/>
        <dsp:cNvSpPr/>
      </dsp:nvSpPr>
      <dsp:spPr>
        <a:xfrm rot="5400000">
          <a:off x="5945366" y="2594273"/>
          <a:ext cx="3473665" cy="986858"/>
        </a:xfrm>
        <a:prstGeom prst="rightArrow">
          <a:avLst>
            <a:gd name="adj1" fmla="val 49830"/>
            <a:gd name="adj2" fmla="val 60660"/>
          </a:avLst>
        </a:prstGeom>
        <a:solidFill>
          <a:srgbClr val="9A0000"/>
        </a:solidFill>
        <a:ln>
          <a:noFill/>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1">
              <a:tint val="50000"/>
              <a:hueOff val="0"/>
              <a:satOff val="0"/>
              <a:lumOff val="0"/>
              <a:alphaOff val="0"/>
              <a:shade val="60000"/>
              <a:satMod val="110000"/>
            </a:schemeClr>
          </a:contourClr>
        </a:sp3d>
      </dsp:spPr>
      <dsp:style>
        <a:lnRef idx="0">
          <a:scrgbClr r="0" g="0" b="0"/>
        </a:lnRef>
        <a:fillRef idx="1">
          <a:scrgbClr r="0" g="0" b="0"/>
        </a:fillRef>
        <a:effectRef idx="3">
          <a:scrgbClr r="0" g="0" b="0"/>
        </a:effectRef>
        <a:fontRef idx="minor"/>
      </dsp:style>
      <dsp:txBody>
        <a:bodyPr spcFirstLastPara="0" vert="horz" wrap="square" lIns="83820" tIns="83820" rIns="83820" bIns="83820" numCol="1" spcCol="1270" anchor="ctr" anchorCtr="0">
          <a:noAutofit/>
        </a:bodyPr>
        <a:lstStyle/>
        <a:p>
          <a:pPr lvl="0" algn="r" defTabSz="977900">
            <a:lnSpc>
              <a:spcPct val="90000"/>
            </a:lnSpc>
            <a:spcBef>
              <a:spcPct val="0"/>
            </a:spcBef>
            <a:spcAft>
              <a:spcPct val="35000"/>
            </a:spcAft>
          </a:pPr>
          <a:r>
            <a:rPr lang="el-GR" sz="2200" b="1" kern="1200" smtClean="0">
              <a:solidFill>
                <a:schemeClr val="bg1"/>
              </a:solidFill>
            </a:rPr>
            <a:t>ΜΕΙΟΝΕΚΤΗΜΑΤΑ</a:t>
          </a:r>
          <a:endParaRPr lang="el-GR" sz="2200" b="1" kern="1200" dirty="0">
            <a:solidFill>
              <a:schemeClr val="bg1"/>
            </a:solidFill>
          </a:endParaRPr>
        </a:p>
      </dsp:txBody>
      <dsp:txXfrm>
        <a:off x="6094514" y="2692678"/>
        <a:ext cx="3175369" cy="491752"/>
      </dsp:txXfrm>
    </dsp:sp>
  </dsp:spTree>
</dsp:drawing>
</file>

<file path=ppt/diagrams/layout1.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9/3/layout/OpposingIdeas">
  <dgm:title val=""/>
  <dgm:desc val=""/>
  <dgm:catLst>
    <dgm:cat type="relationship" pri="3400"/>
  </dgm:catLst>
  <dgm:samp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clrData>
  <dgm:layoutNode name="Name0">
    <dgm:varLst>
      <dgm:chMax val="2"/>
      <dgm:dir/>
      <dgm:animOne val="branch"/>
      <dgm:animLvl val="lvl"/>
      <dgm:resizeHandles val="exact"/>
    </dgm:varLst>
    <dgm:choose name="Name1">
      <dgm:if name="Name2" axis="ch" ptType="node" func="cnt" op="lte" val="1">
        <dgm:alg type="composite">
          <dgm:param type="ar" val="0.9928"/>
        </dgm:alg>
      </dgm:if>
      <dgm:else name="Name3">
        <dgm:alg type="composite">
          <dgm:param type="ar" val="1.6364"/>
        </dgm:alg>
      </dgm:else>
    </dgm:choose>
    <dgm:shape xmlns:r="http://schemas.openxmlformats.org/officeDocument/2006/relationships" r:blip="">
      <dgm:adjLst/>
    </dgm:shape>
    <dgm:choose name="Name4">
      <dgm:if name="Name5" func="var" arg="dir" op="equ" val="norm">
        <dgm:choose name="Name6">
          <dgm:if name="Name7"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2963"/>
              <dgm:constr type="t" for="ch" forName="ChildText1" refType="h" fact="0.2722"/>
              <dgm:constr type="w" for="ch" forName="ChildText1" refType="w" fact="0.6534"/>
              <dgm:constr type="h" for="ch" forName="ChildText1" refType="h" fact="0.6682"/>
              <dgm:constr type="l" for="ch" forName="Background" refType="w" fact="0.246"/>
              <dgm:constr type="t" for="ch" forName="Background" refType="h" fact="0.2125"/>
              <dgm:constr type="w" for="ch" forName="Background" refType="w" fact="0.754"/>
              <dgm:constr type="h" for="ch" forName="Background" refType="h" fact="0.7875"/>
              <dgm:constr type="l" for="ch" forName="ParentText1" refType="w" fact="0"/>
              <dgm:constr type="t" for="ch" forName="ParentText1" refType="h" fact="0"/>
              <dgm:constr type="w" for="ch" forName="ParentText1" refType="w" fact="0.234"/>
              <dgm:constr type="h" for="ch" forName="ParentText1" refType="h" fact="0.8713"/>
              <dgm:constr type="l" for="ch" forName="ParentShape1" refType="w" fact="0"/>
              <dgm:constr type="t" for="ch" forName="ParentShape1" refType="h" fact="0"/>
              <dgm:constr type="w" for="ch" forName="ParentShape1" refType="w" fact="0.234"/>
              <dgm:constr type="h" for="ch" forName="ParentShape1" refType="h" fact="0.8713"/>
            </dgm:constrLst>
          </dgm:if>
          <dgm:else name="Name8">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15"/>
              <dgm:constr type="t" for="ch" forName="ChildText1" refType="h" fact="0.22"/>
              <dgm:constr type="w" for="ch" forName="ChildText1" refType="w" fact="0.325"/>
              <dgm:constr type="h" for="ch" forName="ChildText1" refType="h" fact="0.56"/>
              <dgm:constr type="l" for="ch" forName="ChildText2" refType="w" fact="0.525"/>
              <dgm:constr type="t" for="ch" forName="ChildText2" refType="h" fact="0.22"/>
              <dgm:constr type="w" for="ch" forName="ChildText2" refType="w" fact="0.325"/>
              <dgm:constr type="h" for="ch" forName="ChildText2" refType="h" fact="0.56"/>
              <dgm:constr type="l" for="ch" forName="Background" refType="w" fact="0.125"/>
              <dgm:constr type="t" for="ch" forName="Background" refType="h" fact="0.17"/>
              <dgm:constr type="w" for="ch" forName="Background" refType="w" fact="0.75"/>
              <dgm:constr type="h" for="ch" forName="Background" refType="h" fact="0.66"/>
              <dgm:constr type="l" for="ch" forName="ParentText1" refType="w" fact="0"/>
              <dgm:constr type="t" for="ch" forName="ParentText1" refType="h" fact="0"/>
              <dgm:constr type="w" for="ch" forName="ParentText1" refType="w" fact="0.125"/>
              <dgm:constr type="h" for="ch" forName="ParentText1" refType="h" fact="0.72"/>
              <dgm:constr type="l" for="ch" forName="ParentShape1" refType="w" fact="0"/>
              <dgm:constr type="t" for="ch" forName="ParentShape1" refType="h" fact="0"/>
              <dgm:constr type="w" for="ch" forName="ParentShape1" refType="w" fact="0.125"/>
              <dgm:constr type="h" for="ch" forName="ParentShape1" refType="h" fact="0.72"/>
              <dgm:constr type="l" for="ch" forName="ParentText2" refType="w" fact="0.875"/>
              <dgm:constr type="t" for="ch" forName="ParentText2" refType="h" fact="0.28"/>
              <dgm:constr type="w" for="ch" forName="ParentText2" refType="w" fact="0.125"/>
              <dgm:constr type="h" for="ch" forName="ParentText2" refType="h" fact="0.72"/>
              <dgm:constr type="l" for="ch" forName="ParentShape2" refType="w" fact="0.875"/>
              <dgm:constr type="t" for="ch" forName="ParentShape2" refType="h" fact="0.28"/>
              <dgm:constr type="w" for="ch" forName="ParentShape2" refType="w" fact="0.125"/>
              <dgm:constr type="h" for="ch" forName="ParentShape2" refType="h" fact="0.72"/>
              <dgm:constr type="l" for="ch" forName="Divider" refType="w" fact="0.5"/>
              <dgm:constr type="t" for="ch" forName="Divider" refType="h" fact="0.24"/>
              <dgm:constr type="w" for="ch" forName="Divider" refType="w" fact="0.0001"/>
              <dgm:constr type="h" for="ch" forName="Divider" refType="h" fact="0.52"/>
            </dgm:constrLst>
          </dgm:else>
        </dgm:choose>
      </dgm:if>
      <dgm:else name="Name9">
        <dgm:choose name="Name10">
          <dgm:if name="Name11"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2455"/>
              <dgm:constr type="t" for="ch" forName="ChildText1" refType="h" fact="0.2651"/>
              <dgm:constr type="w" for="ch" forName="ChildText1" refType="w" fact="0.5351"/>
              <dgm:constr type="h" for="ch" forName="ChildText1" refType="h" fact="0.56"/>
              <dgm:constr type="r" for="ch" forName="Background" refType="w" fact="-0.246"/>
              <dgm:constr type="t" for="ch" forName="Background" refType="h" fact="0.2125"/>
              <dgm:constr type="w" for="ch" forName="Background" refType="w" fact="0.754"/>
              <dgm:constr type="h" for="ch" forName="Background" refType="h" fact="0.7875"/>
              <dgm:constr type="r" for="ch" forName="ParentText1" refType="w" fact="0"/>
              <dgm:constr type="t" for="ch" forName="ParentText1" refType="h" fact="0"/>
              <dgm:constr type="w" for="ch" forName="ParentText1" refType="w" fact="0.234"/>
              <dgm:constr type="h" for="ch" forName="ParentText1" refType="h" fact="0.8713"/>
              <dgm:constr type="r" for="ch" forName="ParentShape1" refType="w" fact="0"/>
              <dgm:constr type="t" for="ch" forName="ParentShape1" refType="h" fact="0"/>
              <dgm:constr type="w" for="ch" forName="ParentShape1" refType="w" fact="0.234"/>
              <dgm:constr type="h" for="ch" forName="ParentShape1" refType="h" fact="0.8713"/>
            </dgm:constrLst>
          </dgm:if>
          <dgm:else name="Name12">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15"/>
              <dgm:constr type="t" for="ch" forName="ChildText1" refType="h" fact="0.22"/>
              <dgm:constr type="w" for="ch" forName="ChildText1" refType="w" fact="0.325"/>
              <dgm:constr type="h" for="ch" forName="ChildText1" refType="h" fact="0.56"/>
              <dgm:constr type="r" for="ch" forName="ChildText2" refType="w" fact="-0.525"/>
              <dgm:constr type="t" for="ch" forName="ChildText2" refType="h" fact="0.22"/>
              <dgm:constr type="w" for="ch" forName="ChildText2" refType="w" fact="0.325"/>
              <dgm:constr type="h" for="ch" forName="ChildText2" refType="h" fact="0.56"/>
              <dgm:constr type="r" for="ch" forName="Background" refType="w" fact="-0.125"/>
              <dgm:constr type="t" for="ch" forName="Background" refType="h" fact="0.17"/>
              <dgm:constr type="w" for="ch" forName="Background" refType="w" fact="0.75"/>
              <dgm:constr type="h" for="ch" forName="Background" refType="h" fact="0.66"/>
              <dgm:constr type="r" for="ch" forName="ParentText1" refType="w" fact="0"/>
              <dgm:constr type="t" for="ch" forName="ParentText1" refType="h" fact="0"/>
              <dgm:constr type="w" for="ch" forName="ParentText1" refType="w" fact="0.125"/>
              <dgm:constr type="h" for="ch" forName="ParentText1" refType="h" fact="0.72"/>
              <dgm:constr type="r" for="ch" forName="ParentShape1" refType="w" fact="0"/>
              <dgm:constr type="t" for="ch" forName="ParentShape1" refType="h" fact="0"/>
              <dgm:constr type="w" for="ch" forName="ParentShape1" refType="w" fact="0.125"/>
              <dgm:constr type="h" for="ch" forName="ParentShape1" refType="h" fact="0.72"/>
              <dgm:constr type="r" for="ch" forName="ParentText2" refType="w" fact="-0.875"/>
              <dgm:constr type="t" for="ch" forName="ParentText2" refType="h" fact="0.28"/>
              <dgm:constr type="w" for="ch" forName="ParentText2" refType="w" fact="0.125"/>
              <dgm:constr type="h" for="ch" forName="ParentText2" refType="h" fact="0.72"/>
              <dgm:constr type="r" for="ch" forName="ParentShape2" refType="w" fact="-0.875"/>
              <dgm:constr type="t" for="ch" forName="ParentShape2" refType="h" fact="0.28"/>
              <dgm:constr type="w" for="ch" forName="ParentShape2" refType="w" fact="0.125"/>
              <dgm:constr type="h" for="ch" forName="ParentShape2" refType="h" fact="0.72"/>
              <dgm:constr type="r" for="ch" forName="Divider" refType="w" fact="-0.5"/>
              <dgm:constr type="t" for="ch" forName="Divider" refType="h" fact="0.24"/>
              <dgm:constr type="w" for="ch" forName="Divider" refType="w" fact="0.0001"/>
              <dgm:constr type="h" for="ch" forName="Divider" refType="h" fact="0.52"/>
            </dgm:constrLst>
          </dgm:else>
        </dgm:choose>
      </dgm:else>
    </dgm:choose>
    <dgm:choose name="Name13">
      <dgm:if name="Name14" axis="ch" ptType="node" func="cnt" op="gte" val="1">
        <dgm:layoutNode name="Background" styleLbl="node1">
          <dgm:alg type="sp"/>
          <dgm:choose name="Name15">
            <dgm:if name="Name16" func="var" arg="dir" op="equ" val="norm">
              <dgm:shape xmlns:r="http://schemas.openxmlformats.org/officeDocument/2006/relationships" type="round2DiagRect" r:blip="">
                <dgm:adjLst>
                  <dgm:adj idx="1" val="0"/>
                  <dgm:adj idx="2" val="0.1667"/>
                </dgm:adjLst>
              </dgm:shape>
            </dgm:if>
            <dgm:else name="Name17">
              <dgm:shape xmlns:r="http://schemas.openxmlformats.org/officeDocument/2006/relationships" type="round2DiagRect" r:blip="">
                <dgm:adjLst>
                  <dgm:adj idx="1" val="0.1667"/>
                  <dgm:adj idx="2" val="0"/>
                </dgm:adjLst>
              </dgm:shape>
            </dgm:else>
          </dgm:choose>
          <dgm:presOf/>
        </dgm:layoutNode>
        <dgm:choose name="Name18">
          <dgm:if name="Name19" axis="ch" ptType="node" func="cnt" op="gte" val="2">
            <dgm:layoutNode name="Divider" styleLbl="callout">
              <dgm:alg type="sp"/>
              <dgm:shape xmlns:r="http://schemas.openxmlformats.org/officeDocument/2006/relationships" type="line" r:blip="">
                <dgm:adjLst/>
              </dgm:shape>
              <dgm:presOf/>
            </dgm:layoutNode>
          </dgm:if>
          <dgm:else name="Name20"/>
        </dgm:choose>
        <dgm:layoutNode name="ChildText1"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21">
          <dgm:if name="Name22" axis="ch" ptType="node" func="cnt" op="gte" val="2">
            <dgm:layoutNode name="ChildText2"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3"/>
        </dgm:choose>
        <dgm:layoutNode name="ParentText1" styleLbl="revTx">
          <dgm:varLst>
            <dgm:chMax val="1"/>
            <dgm:chPref val="1"/>
          </dgm:varLst>
          <dgm:choose name="Name24">
            <dgm:if name="Name25" func="var" arg="dir" op="equ" val="norm">
              <dgm:alg type="tx">
                <dgm:param type="parTxLTRAlign" val="r"/>
                <dgm:param type="shpTxLTRAlignCh" val="r"/>
                <dgm:param type="txAnchorVertCh" val="mid"/>
                <dgm:param type="autoTxRot" val="grav"/>
              </dgm:alg>
            </dgm:if>
            <dgm:else name="Name26">
              <dgm:alg type="tx">
                <dgm:param type="parTxLTRAlign" val="l"/>
                <dgm:param type="shpTxLTRAlignCh" val="r"/>
                <dgm:param type="txAnchorVertCh" val="mid"/>
                <dgm:param type="autoTxRot" val="grav"/>
              </dgm:alg>
            </dgm:else>
          </dgm:choose>
          <dgm:choose name="Name27">
            <dgm:if name="Name28" func="var" arg="dir" op="equ" val="norm">
              <dgm:shape xmlns:r="http://schemas.openxmlformats.org/officeDocument/2006/relationships" rot="-90" type="rightArrow" r:blip="" hideGeom="1">
                <dgm:adjLst>
                  <dgm:adj idx="1" val="0.4983"/>
                  <dgm:adj idx="2" val="0.6066"/>
                </dgm:adjLst>
              </dgm:shape>
            </dgm:if>
            <dgm:else name="Name29">
              <dgm:shape xmlns:r="http://schemas.openxmlformats.org/officeDocument/2006/relationships" rot="90" type="leftArrow" r:blip="" hideGeom="1">
                <dgm:adjLst>
                  <dgm:adj idx="1" val="0.4983"/>
                  <dgm:adj idx="2" val="0.6066"/>
                </dgm:adjLst>
              </dgm:shape>
            </dgm:else>
          </dgm:choos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1" styleLbl="alignImgPlace1">
          <dgm:varLst/>
          <dgm:alg type="sp"/>
          <dgm:presOf axis="ch self" ptType="node node" st="1 1" cnt="1 0"/>
          <dgm:choose name="Name30">
            <dgm:if name="Name31" func="var" arg="dir" op="equ" val="norm">
              <dgm:shape xmlns:r="http://schemas.openxmlformats.org/officeDocument/2006/relationships" rot="-90" type="rightArrow" r:blip="">
                <dgm:adjLst>
                  <dgm:adj idx="1" val="0.4983"/>
                  <dgm:adj idx="2" val="0.6066"/>
                </dgm:adjLst>
              </dgm:shape>
            </dgm:if>
            <dgm:else name="Name32">
              <dgm:shape xmlns:r="http://schemas.openxmlformats.org/officeDocument/2006/relationships" rot="90" type="leftArrow" r:blip="">
                <dgm:adjLst>
                  <dgm:adj idx="1" val="0.4983"/>
                  <dgm:adj idx="2" val="0.6066"/>
                </dgm:adjLst>
              </dgm:shape>
            </dgm:else>
          </dgm:choose>
        </dgm:layoutNode>
        <dgm:choose name="Name33">
          <dgm:if name="Name34" axis="ch" ptType="node" func="cnt" op="gte" val="2">
            <dgm:layoutNode name="ParentText2" styleLbl="revTx">
              <dgm:varLst>
                <dgm:chMax val="1"/>
                <dgm:chPref val="1"/>
              </dgm:varLst>
              <dgm:choose name="Name35">
                <dgm:if name="Name36" func="var" arg="dir" op="equ" val="norm">
                  <dgm:alg type="tx">
                    <dgm:param type="parTxLTRAlign" val="r"/>
                    <dgm:param type="shpTxLTRAlignCh" val="r"/>
                    <dgm:param type="txAnchorVertCh" val="mid"/>
                    <dgm:param type="autoTxRot" val="grav"/>
                  </dgm:alg>
                </dgm:if>
                <dgm:else name="Name37">
                  <dgm:alg type="tx">
                    <dgm:param type="parTxLTRAlign" val="l"/>
                    <dgm:param type="shpTxLTRAlignCh" val="r"/>
                    <dgm:param type="txAnchorVertCh" val="mid"/>
                    <dgm:param type="autoTxRot" val="grav"/>
                  </dgm:alg>
                </dgm:else>
              </dgm:choose>
              <dgm:choose name="Name38">
                <dgm:if name="Name39" func="var" arg="dir" op="equ" val="norm">
                  <dgm:shape xmlns:r="http://schemas.openxmlformats.org/officeDocument/2006/relationships" rot="90" type="rightArrow" r:blip="" hideGeom="1">
                    <dgm:adjLst>
                      <dgm:adj idx="1" val="0.4983"/>
                      <dgm:adj idx="2" val="0.6066"/>
                    </dgm:adjLst>
                  </dgm:shape>
                </dgm:if>
                <dgm:else name="Name40">
                  <dgm:shape xmlns:r="http://schemas.openxmlformats.org/officeDocument/2006/relationships" rot="-90" type="leftArrow" r:blip="" hideGeom="1">
                    <dgm:adjLst>
                      <dgm:adj idx="1" val="0.4983"/>
                      <dgm:adj idx="2" val="0.6066"/>
                    </dgm:adjLst>
                  </dgm:shape>
                </dgm:else>
              </dgm:choos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2" styleLbl="alignImgPlace1">
              <dgm:varLst/>
              <dgm:alg type="sp"/>
              <dgm:choose name="Name41">
                <dgm:if name="Name42" func="var" arg="dir" op="equ" val="norm">
                  <dgm:shape xmlns:r="http://schemas.openxmlformats.org/officeDocument/2006/relationships" rot="90" type="rightArrow" r:blip="">
                    <dgm:adjLst>
                      <dgm:adj idx="1" val="0.4983"/>
                      <dgm:adj idx="2" val="0.6066"/>
                    </dgm:adjLst>
                  </dgm:shape>
                </dgm:if>
                <dgm:else name="Name43">
                  <dgm:shape xmlns:r="http://schemas.openxmlformats.org/officeDocument/2006/relationships" rot="-90" type="leftArrow" r:blip="">
                    <dgm:adjLst>
                      <dgm:adj idx="1" val="0.4983"/>
                      <dgm:adj idx="2" val="0.6066"/>
                    </dgm:adjLst>
                  </dgm:shape>
                </dgm:else>
              </dgm:choose>
              <dgm:presOf axis="ch self" ptType="node node" st="2 1" cnt="1 0"/>
            </dgm:layoutNode>
          </dgm:if>
          <dgm:else name="Name44"/>
        </dgm:choose>
      </dgm:if>
      <dgm:else name="Name45"/>
    </dgm:choose>
  </dgm:layoutNode>
</dgm:layoutDef>
</file>

<file path=ppt/diagrams/layout6.xml><?xml version="1.0" encoding="utf-8"?>
<dgm:layoutDef xmlns:dgm="http://schemas.openxmlformats.org/drawingml/2006/diagram" xmlns:a="http://schemas.openxmlformats.org/drawingml/2006/main" uniqueId="urn:microsoft.com/office/officeart/2009/3/layout/OpposingIdeas">
  <dgm:title val=""/>
  <dgm:desc val=""/>
  <dgm:catLst>
    <dgm:cat type="relationship" pri="3400"/>
  </dgm:catLst>
  <dgm:samp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clrData>
  <dgm:layoutNode name="Name0">
    <dgm:varLst>
      <dgm:chMax val="2"/>
      <dgm:dir/>
      <dgm:animOne val="branch"/>
      <dgm:animLvl val="lvl"/>
      <dgm:resizeHandles val="exact"/>
    </dgm:varLst>
    <dgm:choose name="Name1">
      <dgm:if name="Name2" axis="ch" ptType="node" func="cnt" op="lte" val="1">
        <dgm:alg type="composite">
          <dgm:param type="ar" val="0.9928"/>
        </dgm:alg>
      </dgm:if>
      <dgm:else name="Name3">
        <dgm:alg type="composite">
          <dgm:param type="ar" val="1.6364"/>
        </dgm:alg>
      </dgm:else>
    </dgm:choose>
    <dgm:shape xmlns:r="http://schemas.openxmlformats.org/officeDocument/2006/relationships" r:blip="">
      <dgm:adjLst/>
    </dgm:shape>
    <dgm:choose name="Name4">
      <dgm:if name="Name5" func="var" arg="dir" op="equ" val="norm">
        <dgm:choose name="Name6">
          <dgm:if name="Name7"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2963"/>
              <dgm:constr type="t" for="ch" forName="ChildText1" refType="h" fact="0.2722"/>
              <dgm:constr type="w" for="ch" forName="ChildText1" refType="w" fact="0.6534"/>
              <dgm:constr type="h" for="ch" forName="ChildText1" refType="h" fact="0.6682"/>
              <dgm:constr type="l" for="ch" forName="Background" refType="w" fact="0.246"/>
              <dgm:constr type="t" for="ch" forName="Background" refType="h" fact="0.2125"/>
              <dgm:constr type="w" for="ch" forName="Background" refType="w" fact="0.754"/>
              <dgm:constr type="h" for="ch" forName="Background" refType="h" fact="0.7875"/>
              <dgm:constr type="l" for="ch" forName="ParentText1" refType="w" fact="0"/>
              <dgm:constr type="t" for="ch" forName="ParentText1" refType="h" fact="0"/>
              <dgm:constr type="w" for="ch" forName="ParentText1" refType="w" fact="0.234"/>
              <dgm:constr type="h" for="ch" forName="ParentText1" refType="h" fact="0.8713"/>
              <dgm:constr type="l" for="ch" forName="ParentShape1" refType="w" fact="0"/>
              <dgm:constr type="t" for="ch" forName="ParentShape1" refType="h" fact="0"/>
              <dgm:constr type="w" for="ch" forName="ParentShape1" refType="w" fact="0.234"/>
              <dgm:constr type="h" for="ch" forName="ParentShape1" refType="h" fact="0.8713"/>
            </dgm:constrLst>
          </dgm:if>
          <dgm:else name="Name8">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15"/>
              <dgm:constr type="t" for="ch" forName="ChildText1" refType="h" fact="0.22"/>
              <dgm:constr type="w" for="ch" forName="ChildText1" refType="w" fact="0.325"/>
              <dgm:constr type="h" for="ch" forName="ChildText1" refType="h" fact="0.56"/>
              <dgm:constr type="l" for="ch" forName="ChildText2" refType="w" fact="0.525"/>
              <dgm:constr type="t" for="ch" forName="ChildText2" refType="h" fact="0.22"/>
              <dgm:constr type="w" for="ch" forName="ChildText2" refType="w" fact="0.325"/>
              <dgm:constr type="h" for="ch" forName="ChildText2" refType="h" fact="0.56"/>
              <dgm:constr type="l" for="ch" forName="Background" refType="w" fact="0.125"/>
              <dgm:constr type="t" for="ch" forName="Background" refType="h" fact="0.17"/>
              <dgm:constr type="w" for="ch" forName="Background" refType="w" fact="0.75"/>
              <dgm:constr type="h" for="ch" forName="Background" refType="h" fact="0.66"/>
              <dgm:constr type="l" for="ch" forName="ParentText1" refType="w" fact="0"/>
              <dgm:constr type="t" for="ch" forName="ParentText1" refType="h" fact="0"/>
              <dgm:constr type="w" for="ch" forName="ParentText1" refType="w" fact="0.125"/>
              <dgm:constr type="h" for="ch" forName="ParentText1" refType="h" fact="0.72"/>
              <dgm:constr type="l" for="ch" forName="ParentShape1" refType="w" fact="0"/>
              <dgm:constr type="t" for="ch" forName="ParentShape1" refType="h" fact="0"/>
              <dgm:constr type="w" for="ch" forName="ParentShape1" refType="w" fact="0.125"/>
              <dgm:constr type="h" for="ch" forName="ParentShape1" refType="h" fact="0.72"/>
              <dgm:constr type="l" for="ch" forName="ParentText2" refType="w" fact="0.875"/>
              <dgm:constr type="t" for="ch" forName="ParentText2" refType="h" fact="0.28"/>
              <dgm:constr type="w" for="ch" forName="ParentText2" refType="w" fact="0.125"/>
              <dgm:constr type="h" for="ch" forName="ParentText2" refType="h" fact="0.72"/>
              <dgm:constr type="l" for="ch" forName="ParentShape2" refType="w" fact="0.875"/>
              <dgm:constr type="t" for="ch" forName="ParentShape2" refType="h" fact="0.28"/>
              <dgm:constr type="w" for="ch" forName="ParentShape2" refType="w" fact="0.125"/>
              <dgm:constr type="h" for="ch" forName="ParentShape2" refType="h" fact="0.72"/>
              <dgm:constr type="l" for="ch" forName="Divider" refType="w" fact="0.5"/>
              <dgm:constr type="t" for="ch" forName="Divider" refType="h" fact="0.24"/>
              <dgm:constr type="w" for="ch" forName="Divider" refType="w" fact="0.0001"/>
              <dgm:constr type="h" for="ch" forName="Divider" refType="h" fact="0.52"/>
            </dgm:constrLst>
          </dgm:else>
        </dgm:choose>
      </dgm:if>
      <dgm:else name="Name9">
        <dgm:choose name="Name10">
          <dgm:if name="Name11"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2455"/>
              <dgm:constr type="t" for="ch" forName="ChildText1" refType="h" fact="0.2651"/>
              <dgm:constr type="w" for="ch" forName="ChildText1" refType="w" fact="0.5351"/>
              <dgm:constr type="h" for="ch" forName="ChildText1" refType="h" fact="0.56"/>
              <dgm:constr type="r" for="ch" forName="Background" refType="w" fact="-0.246"/>
              <dgm:constr type="t" for="ch" forName="Background" refType="h" fact="0.2125"/>
              <dgm:constr type="w" for="ch" forName="Background" refType="w" fact="0.754"/>
              <dgm:constr type="h" for="ch" forName="Background" refType="h" fact="0.7875"/>
              <dgm:constr type="r" for="ch" forName="ParentText1" refType="w" fact="0"/>
              <dgm:constr type="t" for="ch" forName="ParentText1" refType="h" fact="0"/>
              <dgm:constr type="w" for="ch" forName="ParentText1" refType="w" fact="0.234"/>
              <dgm:constr type="h" for="ch" forName="ParentText1" refType="h" fact="0.8713"/>
              <dgm:constr type="r" for="ch" forName="ParentShape1" refType="w" fact="0"/>
              <dgm:constr type="t" for="ch" forName="ParentShape1" refType="h" fact="0"/>
              <dgm:constr type="w" for="ch" forName="ParentShape1" refType="w" fact="0.234"/>
              <dgm:constr type="h" for="ch" forName="ParentShape1" refType="h" fact="0.8713"/>
            </dgm:constrLst>
          </dgm:if>
          <dgm:else name="Name12">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15"/>
              <dgm:constr type="t" for="ch" forName="ChildText1" refType="h" fact="0.22"/>
              <dgm:constr type="w" for="ch" forName="ChildText1" refType="w" fact="0.325"/>
              <dgm:constr type="h" for="ch" forName="ChildText1" refType="h" fact="0.56"/>
              <dgm:constr type="r" for="ch" forName="ChildText2" refType="w" fact="-0.525"/>
              <dgm:constr type="t" for="ch" forName="ChildText2" refType="h" fact="0.22"/>
              <dgm:constr type="w" for="ch" forName="ChildText2" refType="w" fact="0.325"/>
              <dgm:constr type="h" for="ch" forName="ChildText2" refType="h" fact="0.56"/>
              <dgm:constr type="r" for="ch" forName="Background" refType="w" fact="-0.125"/>
              <dgm:constr type="t" for="ch" forName="Background" refType="h" fact="0.17"/>
              <dgm:constr type="w" for="ch" forName="Background" refType="w" fact="0.75"/>
              <dgm:constr type="h" for="ch" forName="Background" refType="h" fact="0.66"/>
              <dgm:constr type="r" for="ch" forName="ParentText1" refType="w" fact="0"/>
              <dgm:constr type="t" for="ch" forName="ParentText1" refType="h" fact="0"/>
              <dgm:constr type="w" for="ch" forName="ParentText1" refType="w" fact="0.125"/>
              <dgm:constr type="h" for="ch" forName="ParentText1" refType="h" fact="0.72"/>
              <dgm:constr type="r" for="ch" forName="ParentShape1" refType="w" fact="0"/>
              <dgm:constr type="t" for="ch" forName="ParentShape1" refType="h" fact="0"/>
              <dgm:constr type="w" for="ch" forName="ParentShape1" refType="w" fact="0.125"/>
              <dgm:constr type="h" for="ch" forName="ParentShape1" refType="h" fact="0.72"/>
              <dgm:constr type="r" for="ch" forName="ParentText2" refType="w" fact="-0.875"/>
              <dgm:constr type="t" for="ch" forName="ParentText2" refType="h" fact="0.28"/>
              <dgm:constr type="w" for="ch" forName="ParentText2" refType="w" fact="0.125"/>
              <dgm:constr type="h" for="ch" forName="ParentText2" refType="h" fact="0.72"/>
              <dgm:constr type="r" for="ch" forName="ParentShape2" refType="w" fact="-0.875"/>
              <dgm:constr type="t" for="ch" forName="ParentShape2" refType="h" fact="0.28"/>
              <dgm:constr type="w" for="ch" forName="ParentShape2" refType="w" fact="0.125"/>
              <dgm:constr type="h" for="ch" forName="ParentShape2" refType="h" fact="0.72"/>
              <dgm:constr type="r" for="ch" forName="Divider" refType="w" fact="-0.5"/>
              <dgm:constr type="t" for="ch" forName="Divider" refType="h" fact="0.24"/>
              <dgm:constr type="w" for="ch" forName="Divider" refType="w" fact="0.0001"/>
              <dgm:constr type="h" for="ch" forName="Divider" refType="h" fact="0.52"/>
            </dgm:constrLst>
          </dgm:else>
        </dgm:choose>
      </dgm:else>
    </dgm:choose>
    <dgm:choose name="Name13">
      <dgm:if name="Name14" axis="ch" ptType="node" func="cnt" op="gte" val="1">
        <dgm:layoutNode name="Background" styleLbl="node1">
          <dgm:alg type="sp"/>
          <dgm:choose name="Name15">
            <dgm:if name="Name16" func="var" arg="dir" op="equ" val="norm">
              <dgm:shape xmlns:r="http://schemas.openxmlformats.org/officeDocument/2006/relationships" type="round2DiagRect" r:blip="">
                <dgm:adjLst>
                  <dgm:adj idx="1" val="0"/>
                  <dgm:adj idx="2" val="0.1667"/>
                </dgm:adjLst>
              </dgm:shape>
            </dgm:if>
            <dgm:else name="Name17">
              <dgm:shape xmlns:r="http://schemas.openxmlformats.org/officeDocument/2006/relationships" type="round2DiagRect" r:blip="">
                <dgm:adjLst>
                  <dgm:adj idx="1" val="0.1667"/>
                  <dgm:adj idx="2" val="0"/>
                </dgm:adjLst>
              </dgm:shape>
            </dgm:else>
          </dgm:choose>
          <dgm:presOf/>
        </dgm:layoutNode>
        <dgm:choose name="Name18">
          <dgm:if name="Name19" axis="ch" ptType="node" func="cnt" op="gte" val="2">
            <dgm:layoutNode name="Divider" styleLbl="callout">
              <dgm:alg type="sp"/>
              <dgm:shape xmlns:r="http://schemas.openxmlformats.org/officeDocument/2006/relationships" type="line" r:blip="">
                <dgm:adjLst/>
              </dgm:shape>
              <dgm:presOf/>
            </dgm:layoutNode>
          </dgm:if>
          <dgm:else name="Name20"/>
        </dgm:choose>
        <dgm:layoutNode name="ChildText1"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21">
          <dgm:if name="Name22" axis="ch" ptType="node" func="cnt" op="gte" val="2">
            <dgm:layoutNode name="ChildText2"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3"/>
        </dgm:choose>
        <dgm:layoutNode name="ParentText1" styleLbl="revTx">
          <dgm:varLst>
            <dgm:chMax val="1"/>
            <dgm:chPref val="1"/>
          </dgm:varLst>
          <dgm:choose name="Name24">
            <dgm:if name="Name25" func="var" arg="dir" op="equ" val="norm">
              <dgm:alg type="tx">
                <dgm:param type="parTxLTRAlign" val="r"/>
                <dgm:param type="shpTxLTRAlignCh" val="r"/>
                <dgm:param type="txAnchorVertCh" val="mid"/>
                <dgm:param type="autoTxRot" val="grav"/>
              </dgm:alg>
            </dgm:if>
            <dgm:else name="Name26">
              <dgm:alg type="tx">
                <dgm:param type="parTxLTRAlign" val="l"/>
                <dgm:param type="shpTxLTRAlignCh" val="r"/>
                <dgm:param type="txAnchorVertCh" val="mid"/>
                <dgm:param type="autoTxRot" val="grav"/>
              </dgm:alg>
            </dgm:else>
          </dgm:choose>
          <dgm:choose name="Name27">
            <dgm:if name="Name28" func="var" arg="dir" op="equ" val="norm">
              <dgm:shape xmlns:r="http://schemas.openxmlformats.org/officeDocument/2006/relationships" rot="-90" type="rightArrow" r:blip="" hideGeom="1">
                <dgm:adjLst>
                  <dgm:adj idx="1" val="0.4983"/>
                  <dgm:adj idx="2" val="0.6066"/>
                </dgm:adjLst>
              </dgm:shape>
            </dgm:if>
            <dgm:else name="Name29">
              <dgm:shape xmlns:r="http://schemas.openxmlformats.org/officeDocument/2006/relationships" rot="90" type="leftArrow" r:blip="" hideGeom="1">
                <dgm:adjLst>
                  <dgm:adj idx="1" val="0.4983"/>
                  <dgm:adj idx="2" val="0.6066"/>
                </dgm:adjLst>
              </dgm:shape>
            </dgm:else>
          </dgm:choos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1" styleLbl="alignImgPlace1">
          <dgm:varLst/>
          <dgm:alg type="sp"/>
          <dgm:presOf axis="ch self" ptType="node node" st="1 1" cnt="1 0"/>
          <dgm:choose name="Name30">
            <dgm:if name="Name31" func="var" arg="dir" op="equ" val="norm">
              <dgm:shape xmlns:r="http://schemas.openxmlformats.org/officeDocument/2006/relationships" rot="-90" type="rightArrow" r:blip="">
                <dgm:adjLst>
                  <dgm:adj idx="1" val="0.4983"/>
                  <dgm:adj idx="2" val="0.6066"/>
                </dgm:adjLst>
              </dgm:shape>
            </dgm:if>
            <dgm:else name="Name32">
              <dgm:shape xmlns:r="http://schemas.openxmlformats.org/officeDocument/2006/relationships" rot="90" type="leftArrow" r:blip="">
                <dgm:adjLst>
                  <dgm:adj idx="1" val="0.4983"/>
                  <dgm:adj idx="2" val="0.6066"/>
                </dgm:adjLst>
              </dgm:shape>
            </dgm:else>
          </dgm:choose>
        </dgm:layoutNode>
        <dgm:choose name="Name33">
          <dgm:if name="Name34" axis="ch" ptType="node" func="cnt" op="gte" val="2">
            <dgm:layoutNode name="ParentText2" styleLbl="revTx">
              <dgm:varLst>
                <dgm:chMax val="1"/>
                <dgm:chPref val="1"/>
              </dgm:varLst>
              <dgm:choose name="Name35">
                <dgm:if name="Name36" func="var" arg="dir" op="equ" val="norm">
                  <dgm:alg type="tx">
                    <dgm:param type="parTxLTRAlign" val="r"/>
                    <dgm:param type="shpTxLTRAlignCh" val="r"/>
                    <dgm:param type="txAnchorVertCh" val="mid"/>
                    <dgm:param type="autoTxRot" val="grav"/>
                  </dgm:alg>
                </dgm:if>
                <dgm:else name="Name37">
                  <dgm:alg type="tx">
                    <dgm:param type="parTxLTRAlign" val="l"/>
                    <dgm:param type="shpTxLTRAlignCh" val="r"/>
                    <dgm:param type="txAnchorVertCh" val="mid"/>
                    <dgm:param type="autoTxRot" val="grav"/>
                  </dgm:alg>
                </dgm:else>
              </dgm:choose>
              <dgm:choose name="Name38">
                <dgm:if name="Name39" func="var" arg="dir" op="equ" val="norm">
                  <dgm:shape xmlns:r="http://schemas.openxmlformats.org/officeDocument/2006/relationships" rot="90" type="rightArrow" r:blip="" hideGeom="1">
                    <dgm:adjLst>
                      <dgm:adj idx="1" val="0.4983"/>
                      <dgm:adj idx="2" val="0.6066"/>
                    </dgm:adjLst>
                  </dgm:shape>
                </dgm:if>
                <dgm:else name="Name40">
                  <dgm:shape xmlns:r="http://schemas.openxmlformats.org/officeDocument/2006/relationships" rot="-90" type="leftArrow" r:blip="" hideGeom="1">
                    <dgm:adjLst>
                      <dgm:adj idx="1" val="0.4983"/>
                      <dgm:adj idx="2" val="0.6066"/>
                    </dgm:adjLst>
                  </dgm:shape>
                </dgm:else>
              </dgm:choos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2" styleLbl="alignImgPlace1">
              <dgm:varLst/>
              <dgm:alg type="sp"/>
              <dgm:choose name="Name41">
                <dgm:if name="Name42" func="var" arg="dir" op="equ" val="norm">
                  <dgm:shape xmlns:r="http://schemas.openxmlformats.org/officeDocument/2006/relationships" rot="90" type="rightArrow" r:blip="">
                    <dgm:adjLst>
                      <dgm:adj idx="1" val="0.4983"/>
                      <dgm:adj idx="2" val="0.6066"/>
                    </dgm:adjLst>
                  </dgm:shape>
                </dgm:if>
                <dgm:else name="Name43">
                  <dgm:shape xmlns:r="http://schemas.openxmlformats.org/officeDocument/2006/relationships" rot="-90" type="leftArrow" r:blip="">
                    <dgm:adjLst>
                      <dgm:adj idx="1" val="0.4983"/>
                      <dgm:adj idx="2" val="0.6066"/>
                    </dgm:adjLst>
                  </dgm:shape>
                </dgm:else>
              </dgm:choose>
              <dgm:presOf axis="ch self" ptType="node node" st="2 1" cnt="1 0"/>
            </dgm:layoutNode>
          </dgm:if>
          <dgm:else name="Name44"/>
        </dgm:choose>
      </dgm:if>
      <dgm:else name="Name45"/>
    </dgm:choose>
  </dgm:layoutNode>
</dgm:layoutDef>
</file>

<file path=ppt/diagrams/layout7.xml><?xml version="1.0" encoding="utf-8"?>
<dgm:layoutDef xmlns:dgm="http://schemas.openxmlformats.org/drawingml/2006/diagram" xmlns:a="http://schemas.openxmlformats.org/drawingml/2006/main" uniqueId="urn:microsoft.com/office/officeart/2009/3/layout/OpposingIdeas">
  <dgm:title val=""/>
  <dgm:desc val=""/>
  <dgm:catLst>
    <dgm:cat type="relationship" pri="3400"/>
  </dgm:catLst>
  <dgm:samp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clrData>
  <dgm:layoutNode name="Name0">
    <dgm:varLst>
      <dgm:chMax val="2"/>
      <dgm:dir/>
      <dgm:animOne val="branch"/>
      <dgm:animLvl val="lvl"/>
      <dgm:resizeHandles val="exact"/>
    </dgm:varLst>
    <dgm:choose name="Name1">
      <dgm:if name="Name2" axis="ch" ptType="node" func="cnt" op="lte" val="1">
        <dgm:alg type="composite">
          <dgm:param type="ar" val="0.9928"/>
        </dgm:alg>
      </dgm:if>
      <dgm:else name="Name3">
        <dgm:alg type="composite">
          <dgm:param type="ar" val="1.6364"/>
        </dgm:alg>
      </dgm:else>
    </dgm:choose>
    <dgm:shape xmlns:r="http://schemas.openxmlformats.org/officeDocument/2006/relationships" r:blip="">
      <dgm:adjLst/>
    </dgm:shape>
    <dgm:choose name="Name4">
      <dgm:if name="Name5" func="var" arg="dir" op="equ" val="norm">
        <dgm:choose name="Name6">
          <dgm:if name="Name7"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2963"/>
              <dgm:constr type="t" for="ch" forName="ChildText1" refType="h" fact="0.2722"/>
              <dgm:constr type="w" for="ch" forName="ChildText1" refType="w" fact="0.6534"/>
              <dgm:constr type="h" for="ch" forName="ChildText1" refType="h" fact="0.6682"/>
              <dgm:constr type="l" for="ch" forName="Background" refType="w" fact="0.246"/>
              <dgm:constr type="t" for="ch" forName="Background" refType="h" fact="0.2125"/>
              <dgm:constr type="w" for="ch" forName="Background" refType="w" fact="0.754"/>
              <dgm:constr type="h" for="ch" forName="Background" refType="h" fact="0.7875"/>
              <dgm:constr type="l" for="ch" forName="ParentText1" refType="w" fact="0"/>
              <dgm:constr type="t" for="ch" forName="ParentText1" refType="h" fact="0"/>
              <dgm:constr type="w" for="ch" forName="ParentText1" refType="w" fact="0.234"/>
              <dgm:constr type="h" for="ch" forName="ParentText1" refType="h" fact="0.8713"/>
              <dgm:constr type="l" for="ch" forName="ParentShape1" refType="w" fact="0"/>
              <dgm:constr type="t" for="ch" forName="ParentShape1" refType="h" fact="0"/>
              <dgm:constr type="w" for="ch" forName="ParentShape1" refType="w" fact="0.234"/>
              <dgm:constr type="h" for="ch" forName="ParentShape1" refType="h" fact="0.8713"/>
            </dgm:constrLst>
          </dgm:if>
          <dgm:else name="Name8">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15"/>
              <dgm:constr type="t" for="ch" forName="ChildText1" refType="h" fact="0.22"/>
              <dgm:constr type="w" for="ch" forName="ChildText1" refType="w" fact="0.325"/>
              <dgm:constr type="h" for="ch" forName="ChildText1" refType="h" fact="0.56"/>
              <dgm:constr type="l" for="ch" forName="ChildText2" refType="w" fact="0.525"/>
              <dgm:constr type="t" for="ch" forName="ChildText2" refType="h" fact="0.22"/>
              <dgm:constr type="w" for="ch" forName="ChildText2" refType="w" fact="0.325"/>
              <dgm:constr type="h" for="ch" forName="ChildText2" refType="h" fact="0.56"/>
              <dgm:constr type="l" for="ch" forName="Background" refType="w" fact="0.125"/>
              <dgm:constr type="t" for="ch" forName="Background" refType="h" fact="0.17"/>
              <dgm:constr type="w" for="ch" forName="Background" refType="w" fact="0.75"/>
              <dgm:constr type="h" for="ch" forName="Background" refType="h" fact="0.66"/>
              <dgm:constr type="l" for="ch" forName="ParentText1" refType="w" fact="0"/>
              <dgm:constr type="t" for="ch" forName="ParentText1" refType="h" fact="0"/>
              <dgm:constr type="w" for="ch" forName="ParentText1" refType="w" fact="0.125"/>
              <dgm:constr type="h" for="ch" forName="ParentText1" refType="h" fact="0.72"/>
              <dgm:constr type="l" for="ch" forName="ParentShape1" refType="w" fact="0"/>
              <dgm:constr type="t" for="ch" forName="ParentShape1" refType="h" fact="0"/>
              <dgm:constr type="w" for="ch" forName="ParentShape1" refType="w" fact="0.125"/>
              <dgm:constr type="h" for="ch" forName="ParentShape1" refType="h" fact="0.72"/>
              <dgm:constr type="l" for="ch" forName="ParentText2" refType="w" fact="0.875"/>
              <dgm:constr type="t" for="ch" forName="ParentText2" refType="h" fact="0.28"/>
              <dgm:constr type="w" for="ch" forName="ParentText2" refType="w" fact="0.125"/>
              <dgm:constr type="h" for="ch" forName="ParentText2" refType="h" fact="0.72"/>
              <dgm:constr type="l" for="ch" forName="ParentShape2" refType="w" fact="0.875"/>
              <dgm:constr type="t" for="ch" forName="ParentShape2" refType="h" fact="0.28"/>
              <dgm:constr type="w" for="ch" forName="ParentShape2" refType="w" fact="0.125"/>
              <dgm:constr type="h" for="ch" forName="ParentShape2" refType="h" fact="0.72"/>
              <dgm:constr type="l" for="ch" forName="Divider" refType="w" fact="0.5"/>
              <dgm:constr type="t" for="ch" forName="Divider" refType="h" fact="0.24"/>
              <dgm:constr type="w" for="ch" forName="Divider" refType="w" fact="0.0001"/>
              <dgm:constr type="h" for="ch" forName="Divider" refType="h" fact="0.52"/>
            </dgm:constrLst>
          </dgm:else>
        </dgm:choose>
      </dgm:if>
      <dgm:else name="Name9">
        <dgm:choose name="Name10">
          <dgm:if name="Name11"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2455"/>
              <dgm:constr type="t" for="ch" forName="ChildText1" refType="h" fact="0.2651"/>
              <dgm:constr type="w" for="ch" forName="ChildText1" refType="w" fact="0.5351"/>
              <dgm:constr type="h" for="ch" forName="ChildText1" refType="h" fact="0.56"/>
              <dgm:constr type="r" for="ch" forName="Background" refType="w" fact="-0.246"/>
              <dgm:constr type="t" for="ch" forName="Background" refType="h" fact="0.2125"/>
              <dgm:constr type="w" for="ch" forName="Background" refType="w" fact="0.754"/>
              <dgm:constr type="h" for="ch" forName="Background" refType="h" fact="0.7875"/>
              <dgm:constr type="r" for="ch" forName="ParentText1" refType="w" fact="0"/>
              <dgm:constr type="t" for="ch" forName="ParentText1" refType="h" fact="0"/>
              <dgm:constr type="w" for="ch" forName="ParentText1" refType="w" fact="0.234"/>
              <dgm:constr type="h" for="ch" forName="ParentText1" refType="h" fact="0.8713"/>
              <dgm:constr type="r" for="ch" forName="ParentShape1" refType="w" fact="0"/>
              <dgm:constr type="t" for="ch" forName="ParentShape1" refType="h" fact="0"/>
              <dgm:constr type="w" for="ch" forName="ParentShape1" refType="w" fact="0.234"/>
              <dgm:constr type="h" for="ch" forName="ParentShape1" refType="h" fact="0.8713"/>
            </dgm:constrLst>
          </dgm:if>
          <dgm:else name="Name12">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15"/>
              <dgm:constr type="t" for="ch" forName="ChildText1" refType="h" fact="0.22"/>
              <dgm:constr type="w" for="ch" forName="ChildText1" refType="w" fact="0.325"/>
              <dgm:constr type="h" for="ch" forName="ChildText1" refType="h" fact="0.56"/>
              <dgm:constr type="r" for="ch" forName="ChildText2" refType="w" fact="-0.525"/>
              <dgm:constr type="t" for="ch" forName="ChildText2" refType="h" fact="0.22"/>
              <dgm:constr type="w" for="ch" forName="ChildText2" refType="w" fact="0.325"/>
              <dgm:constr type="h" for="ch" forName="ChildText2" refType="h" fact="0.56"/>
              <dgm:constr type="r" for="ch" forName="Background" refType="w" fact="-0.125"/>
              <dgm:constr type="t" for="ch" forName="Background" refType="h" fact="0.17"/>
              <dgm:constr type="w" for="ch" forName="Background" refType="w" fact="0.75"/>
              <dgm:constr type="h" for="ch" forName="Background" refType="h" fact="0.66"/>
              <dgm:constr type="r" for="ch" forName="ParentText1" refType="w" fact="0"/>
              <dgm:constr type="t" for="ch" forName="ParentText1" refType="h" fact="0"/>
              <dgm:constr type="w" for="ch" forName="ParentText1" refType="w" fact="0.125"/>
              <dgm:constr type="h" for="ch" forName="ParentText1" refType="h" fact="0.72"/>
              <dgm:constr type="r" for="ch" forName="ParentShape1" refType="w" fact="0"/>
              <dgm:constr type="t" for="ch" forName="ParentShape1" refType="h" fact="0"/>
              <dgm:constr type="w" for="ch" forName="ParentShape1" refType="w" fact="0.125"/>
              <dgm:constr type="h" for="ch" forName="ParentShape1" refType="h" fact="0.72"/>
              <dgm:constr type="r" for="ch" forName="ParentText2" refType="w" fact="-0.875"/>
              <dgm:constr type="t" for="ch" forName="ParentText2" refType="h" fact="0.28"/>
              <dgm:constr type="w" for="ch" forName="ParentText2" refType="w" fact="0.125"/>
              <dgm:constr type="h" for="ch" forName="ParentText2" refType="h" fact="0.72"/>
              <dgm:constr type="r" for="ch" forName="ParentShape2" refType="w" fact="-0.875"/>
              <dgm:constr type="t" for="ch" forName="ParentShape2" refType="h" fact="0.28"/>
              <dgm:constr type="w" for="ch" forName="ParentShape2" refType="w" fact="0.125"/>
              <dgm:constr type="h" for="ch" forName="ParentShape2" refType="h" fact="0.72"/>
              <dgm:constr type="r" for="ch" forName="Divider" refType="w" fact="-0.5"/>
              <dgm:constr type="t" for="ch" forName="Divider" refType="h" fact="0.24"/>
              <dgm:constr type="w" for="ch" forName="Divider" refType="w" fact="0.0001"/>
              <dgm:constr type="h" for="ch" forName="Divider" refType="h" fact="0.52"/>
            </dgm:constrLst>
          </dgm:else>
        </dgm:choose>
      </dgm:else>
    </dgm:choose>
    <dgm:choose name="Name13">
      <dgm:if name="Name14" axis="ch" ptType="node" func="cnt" op="gte" val="1">
        <dgm:layoutNode name="Background" styleLbl="node1">
          <dgm:alg type="sp"/>
          <dgm:choose name="Name15">
            <dgm:if name="Name16" func="var" arg="dir" op="equ" val="norm">
              <dgm:shape xmlns:r="http://schemas.openxmlformats.org/officeDocument/2006/relationships" type="round2DiagRect" r:blip="">
                <dgm:adjLst>
                  <dgm:adj idx="1" val="0"/>
                  <dgm:adj idx="2" val="0.1667"/>
                </dgm:adjLst>
              </dgm:shape>
            </dgm:if>
            <dgm:else name="Name17">
              <dgm:shape xmlns:r="http://schemas.openxmlformats.org/officeDocument/2006/relationships" type="round2DiagRect" r:blip="">
                <dgm:adjLst>
                  <dgm:adj idx="1" val="0.1667"/>
                  <dgm:adj idx="2" val="0"/>
                </dgm:adjLst>
              </dgm:shape>
            </dgm:else>
          </dgm:choose>
          <dgm:presOf/>
        </dgm:layoutNode>
        <dgm:choose name="Name18">
          <dgm:if name="Name19" axis="ch" ptType="node" func="cnt" op="gte" val="2">
            <dgm:layoutNode name="Divider" styleLbl="callout">
              <dgm:alg type="sp"/>
              <dgm:shape xmlns:r="http://schemas.openxmlformats.org/officeDocument/2006/relationships" type="line" r:blip="">
                <dgm:adjLst/>
              </dgm:shape>
              <dgm:presOf/>
            </dgm:layoutNode>
          </dgm:if>
          <dgm:else name="Name20"/>
        </dgm:choose>
        <dgm:layoutNode name="ChildText1"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21">
          <dgm:if name="Name22" axis="ch" ptType="node" func="cnt" op="gte" val="2">
            <dgm:layoutNode name="ChildText2"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3"/>
        </dgm:choose>
        <dgm:layoutNode name="ParentText1" styleLbl="revTx">
          <dgm:varLst>
            <dgm:chMax val="1"/>
            <dgm:chPref val="1"/>
          </dgm:varLst>
          <dgm:choose name="Name24">
            <dgm:if name="Name25" func="var" arg="dir" op="equ" val="norm">
              <dgm:alg type="tx">
                <dgm:param type="parTxLTRAlign" val="r"/>
                <dgm:param type="shpTxLTRAlignCh" val="r"/>
                <dgm:param type="txAnchorVertCh" val="mid"/>
                <dgm:param type="autoTxRot" val="grav"/>
              </dgm:alg>
            </dgm:if>
            <dgm:else name="Name26">
              <dgm:alg type="tx">
                <dgm:param type="parTxLTRAlign" val="l"/>
                <dgm:param type="shpTxLTRAlignCh" val="r"/>
                <dgm:param type="txAnchorVertCh" val="mid"/>
                <dgm:param type="autoTxRot" val="grav"/>
              </dgm:alg>
            </dgm:else>
          </dgm:choose>
          <dgm:choose name="Name27">
            <dgm:if name="Name28" func="var" arg="dir" op="equ" val="norm">
              <dgm:shape xmlns:r="http://schemas.openxmlformats.org/officeDocument/2006/relationships" rot="-90" type="rightArrow" r:blip="" hideGeom="1">
                <dgm:adjLst>
                  <dgm:adj idx="1" val="0.4983"/>
                  <dgm:adj idx="2" val="0.6066"/>
                </dgm:adjLst>
              </dgm:shape>
            </dgm:if>
            <dgm:else name="Name29">
              <dgm:shape xmlns:r="http://schemas.openxmlformats.org/officeDocument/2006/relationships" rot="90" type="leftArrow" r:blip="" hideGeom="1">
                <dgm:adjLst>
                  <dgm:adj idx="1" val="0.4983"/>
                  <dgm:adj idx="2" val="0.6066"/>
                </dgm:adjLst>
              </dgm:shape>
            </dgm:else>
          </dgm:choos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1" styleLbl="alignImgPlace1">
          <dgm:varLst/>
          <dgm:alg type="sp"/>
          <dgm:presOf axis="ch self" ptType="node node" st="1 1" cnt="1 0"/>
          <dgm:choose name="Name30">
            <dgm:if name="Name31" func="var" arg="dir" op="equ" val="norm">
              <dgm:shape xmlns:r="http://schemas.openxmlformats.org/officeDocument/2006/relationships" rot="-90" type="rightArrow" r:blip="">
                <dgm:adjLst>
                  <dgm:adj idx="1" val="0.4983"/>
                  <dgm:adj idx="2" val="0.6066"/>
                </dgm:adjLst>
              </dgm:shape>
            </dgm:if>
            <dgm:else name="Name32">
              <dgm:shape xmlns:r="http://schemas.openxmlformats.org/officeDocument/2006/relationships" rot="90" type="leftArrow" r:blip="">
                <dgm:adjLst>
                  <dgm:adj idx="1" val="0.4983"/>
                  <dgm:adj idx="2" val="0.6066"/>
                </dgm:adjLst>
              </dgm:shape>
            </dgm:else>
          </dgm:choose>
        </dgm:layoutNode>
        <dgm:choose name="Name33">
          <dgm:if name="Name34" axis="ch" ptType="node" func="cnt" op="gte" val="2">
            <dgm:layoutNode name="ParentText2" styleLbl="revTx">
              <dgm:varLst>
                <dgm:chMax val="1"/>
                <dgm:chPref val="1"/>
              </dgm:varLst>
              <dgm:choose name="Name35">
                <dgm:if name="Name36" func="var" arg="dir" op="equ" val="norm">
                  <dgm:alg type="tx">
                    <dgm:param type="parTxLTRAlign" val="r"/>
                    <dgm:param type="shpTxLTRAlignCh" val="r"/>
                    <dgm:param type="txAnchorVertCh" val="mid"/>
                    <dgm:param type="autoTxRot" val="grav"/>
                  </dgm:alg>
                </dgm:if>
                <dgm:else name="Name37">
                  <dgm:alg type="tx">
                    <dgm:param type="parTxLTRAlign" val="l"/>
                    <dgm:param type="shpTxLTRAlignCh" val="r"/>
                    <dgm:param type="txAnchorVertCh" val="mid"/>
                    <dgm:param type="autoTxRot" val="grav"/>
                  </dgm:alg>
                </dgm:else>
              </dgm:choose>
              <dgm:choose name="Name38">
                <dgm:if name="Name39" func="var" arg="dir" op="equ" val="norm">
                  <dgm:shape xmlns:r="http://schemas.openxmlformats.org/officeDocument/2006/relationships" rot="90" type="rightArrow" r:blip="" hideGeom="1">
                    <dgm:adjLst>
                      <dgm:adj idx="1" val="0.4983"/>
                      <dgm:adj idx="2" val="0.6066"/>
                    </dgm:adjLst>
                  </dgm:shape>
                </dgm:if>
                <dgm:else name="Name40">
                  <dgm:shape xmlns:r="http://schemas.openxmlformats.org/officeDocument/2006/relationships" rot="-90" type="leftArrow" r:blip="" hideGeom="1">
                    <dgm:adjLst>
                      <dgm:adj idx="1" val="0.4983"/>
                      <dgm:adj idx="2" val="0.6066"/>
                    </dgm:adjLst>
                  </dgm:shape>
                </dgm:else>
              </dgm:choos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2" styleLbl="alignImgPlace1">
              <dgm:varLst/>
              <dgm:alg type="sp"/>
              <dgm:choose name="Name41">
                <dgm:if name="Name42" func="var" arg="dir" op="equ" val="norm">
                  <dgm:shape xmlns:r="http://schemas.openxmlformats.org/officeDocument/2006/relationships" rot="90" type="rightArrow" r:blip="">
                    <dgm:adjLst>
                      <dgm:adj idx="1" val="0.4983"/>
                      <dgm:adj idx="2" val="0.6066"/>
                    </dgm:adjLst>
                  </dgm:shape>
                </dgm:if>
                <dgm:else name="Name43">
                  <dgm:shape xmlns:r="http://schemas.openxmlformats.org/officeDocument/2006/relationships" rot="-90" type="leftArrow" r:blip="">
                    <dgm:adjLst>
                      <dgm:adj idx="1" val="0.4983"/>
                      <dgm:adj idx="2" val="0.6066"/>
                    </dgm:adjLst>
                  </dgm:shape>
                </dgm:else>
              </dgm:choose>
              <dgm:presOf axis="ch self" ptType="node node" st="2 1" cnt="1 0"/>
            </dgm:layoutNode>
          </dgm:if>
          <dgm:else name="Name44"/>
        </dgm:choose>
      </dgm:if>
      <dgm:else name="Name45"/>
    </dgm:choose>
  </dgm:layoutNode>
</dgm:layoutDef>
</file>

<file path=ppt/diagrams/layout8.xml><?xml version="1.0" encoding="utf-8"?>
<dgm:layoutDef xmlns:dgm="http://schemas.openxmlformats.org/drawingml/2006/diagram" xmlns:a="http://schemas.openxmlformats.org/drawingml/2006/main" uniqueId="urn:microsoft.com/office/officeart/2009/3/layout/OpposingIdeas">
  <dgm:title val=""/>
  <dgm:desc val=""/>
  <dgm:catLst>
    <dgm:cat type="relationship" pri="3400"/>
  </dgm:catLst>
  <dgm:samp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clrData>
  <dgm:layoutNode name="Name0">
    <dgm:varLst>
      <dgm:chMax val="2"/>
      <dgm:dir/>
      <dgm:animOne val="branch"/>
      <dgm:animLvl val="lvl"/>
      <dgm:resizeHandles val="exact"/>
    </dgm:varLst>
    <dgm:choose name="Name1">
      <dgm:if name="Name2" axis="ch" ptType="node" func="cnt" op="lte" val="1">
        <dgm:alg type="composite">
          <dgm:param type="ar" val="0.9928"/>
        </dgm:alg>
      </dgm:if>
      <dgm:else name="Name3">
        <dgm:alg type="composite">
          <dgm:param type="ar" val="1.6364"/>
        </dgm:alg>
      </dgm:else>
    </dgm:choose>
    <dgm:shape xmlns:r="http://schemas.openxmlformats.org/officeDocument/2006/relationships" r:blip="">
      <dgm:adjLst/>
    </dgm:shape>
    <dgm:choose name="Name4">
      <dgm:if name="Name5" func="var" arg="dir" op="equ" val="norm">
        <dgm:choose name="Name6">
          <dgm:if name="Name7"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2963"/>
              <dgm:constr type="t" for="ch" forName="ChildText1" refType="h" fact="0.2722"/>
              <dgm:constr type="w" for="ch" forName="ChildText1" refType="w" fact="0.6534"/>
              <dgm:constr type="h" for="ch" forName="ChildText1" refType="h" fact="0.6682"/>
              <dgm:constr type="l" for="ch" forName="Background" refType="w" fact="0.246"/>
              <dgm:constr type="t" for="ch" forName="Background" refType="h" fact="0.2125"/>
              <dgm:constr type="w" for="ch" forName="Background" refType="w" fact="0.754"/>
              <dgm:constr type="h" for="ch" forName="Background" refType="h" fact="0.7875"/>
              <dgm:constr type="l" for="ch" forName="ParentText1" refType="w" fact="0"/>
              <dgm:constr type="t" for="ch" forName="ParentText1" refType="h" fact="0"/>
              <dgm:constr type="w" for="ch" forName="ParentText1" refType="w" fact="0.234"/>
              <dgm:constr type="h" for="ch" forName="ParentText1" refType="h" fact="0.8713"/>
              <dgm:constr type="l" for="ch" forName="ParentShape1" refType="w" fact="0"/>
              <dgm:constr type="t" for="ch" forName="ParentShape1" refType="h" fact="0"/>
              <dgm:constr type="w" for="ch" forName="ParentShape1" refType="w" fact="0.234"/>
              <dgm:constr type="h" for="ch" forName="ParentShape1" refType="h" fact="0.8713"/>
            </dgm:constrLst>
          </dgm:if>
          <dgm:else name="Name8">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15"/>
              <dgm:constr type="t" for="ch" forName="ChildText1" refType="h" fact="0.22"/>
              <dgm:constr type="w" for="ch" forName="ChildText1" refType="w" fact="0.325"/>
              <dgm:constr type="h" for="ch" forName="ChildText1" refType="h" fact="0.56"/>
              <dgm:constr type="l" for="ch" forName="ChildText2" refType="w" fact="0.525"/>
              <dgm:constr type="t" for="ch" forName="ChildText2" refType="h" fact="0.22"/>
              <dgm:constr type="w" for="ch" forName="ChildText2" refType="w" fact="0.325"/>
              <dgm:constr type="h" for="ch" forName="ChildText2" refType="h" fact="0.56"/>
              <dgm:constr type="l" for="ch" forName="Background" refType="w" fact="0.125"/>
              <dgm:constr type="t" for="ch" forName="Background" refType="h" fact="0.17"/>
              <dgm:constr type="w" for="ch" forName="Background" refType="w" fact="0.75"/>
              <dgm:constr type="h" for="ch" forName="Background" refType="h" fact="0.66"/>
              <dgm:constr type="l" for="ch" forName="ParentText1" refType="w" fact="0"/>
              <dgm:constr type="t" for="ch" forName="ParentText1" refType="h" fact="0"/>
              <dgm:constr type="w" for="ch" forName="ParentText1" refType="w" fact="0.125"/>
              <dgm:constr type="h" for="ch" forName="ParentText1" refType="h" fact="0.72"/>
              <dgm:constr type="l" for="ch" forName="ParentShape1" refType="w" fact="0"/>
              <dgm:constr type="t" for="ch" forName="ParentShape1" refType="h" fact="0"/>
              <dgm:constr type="w" for="ch" forName="ParentShape1" refType="w" fact="0.125"/>
              <dgm:constr type="h" for="ch" forName="ParentShape1" refType="h" fact="0.72"/>
              <dgm:constr type="l" for="ch" forName="ParentText2" refType="w" fact="0.875"/>
              <dgm:constr type="t" for="ch" forName="ParentText2" refType="h" fact="0.28"/>
              <dgm:constr type="w" for="ch" forName="ParentText2" refType="w" fact="0.125"/>
              <dgm:constr type="h" for="ch" forName="ParentText2" refType="h" fact="0.72"/>
              <dgm:constr type="l" for="ch" forName="ParentShape2" refType="w" fact="0.875"/>
              <dgm:constr type="t" for="ch" forName="ParentShape2" refType="h" fact="0.28"/>
              <dgm:constr type="w" for="ch" forName="ParentShape2" refType="w" fact="0.125"/>
              <dgm:constr type="h" for="ch" forName="ParentShape2" refType="h" fact="0.72"/>
              <dgm:constr type="l" for="ch" forName="Divider" refType="w" fact="0.5"/>
              <dgm:constr type="t" for="ch" forName="Divider" refType="h" fact="0.24"/>
              <dgm:constr type="w" for="ch" forName="Divider" refType="w" fact="0.0001"/>
              <dgm:constr type="h" for="ch" forName="Divider" refType="h" fact="0.52"/>
            </dgm:constrLst>
          </dgm:else>
        </dgm:choose>
      </dgm:if>
      <dgm:else name="Name9">
        <dgm:choose name="Name10">
          <dgm:if name="Name11"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2455"/>
              <dgm:constr type="t" for="ch" forName="ChildText1" refType="h" fact="0.2651"/>
              <dgm:constr type="w" for="ch" forName="ChildText1" refType="w" fact="0.5351"/>
              <dgm:constr type="h" for="ch" forName="ChildText1" refType="h" fact="0.56"/>
              <dgm:constr type="r" for="ch" forName="Background" refType="w" fact="-0.246"/>
              <dgm:constr type="t" for="ch" forName="Background" refType="h" fact="0.2125"/>
              <dgm:constr type="w" for="ch" forName="Background" refType="w" fact="0.754"/>
              <dgm:constr type="h" for="ch" forName="Background" refType="h" fact="0.7875"/>
              <dgm:constr type="r" for="ch" forName="ParentText1" refType="w" fact="0"/>
              <dgm:constr type="t" for="ch" forName="ParentText1" refType="h" fact="0"/>
              <dgm:constr type="w" for="ch" forName="ParentText1" refType="w" fact="0.234"/>
              <dgm:constr type="h" for="ch" forName="ParentText1" refType="h" fact="0.8713"/>
              <dgm:constr type="r" for="ch" forName="ParentShape1" refType="w" fact="0"/>
              <dgm:constr type="t" for="ch" forName="ParentShape1" refType="h" fact="0"/>
              <dgm:constr type="w" for="ch" forName="ParentShape1" refType="w" fact="0.234"/>
              <dgm:constr type="h" for="ch" forName="ParentShape1" refType="h" fact="0.8713"/>
            </dgm:constrLst>
          </dgm:if>
          <dgm:else name="Name12">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15"/>
              <dgm:constr type="t" for="ch" forName="ChildText1" refType="h" fact="0.22"/>
              <dgm:constr type="w" for="ch" forName="ChildText1" refType="w" fact="0.325"/>
              <dgm:constr type="h" for="ch" forName="ChildText1" refType="h" fact="0.56"/>
              <dgm:constr type="r" for="ch" forName="ChildText2" refType="w" fact="-0.525"/>
              <dgm:constr type="t" for="ch" forName="ChildText2" refType="h" fact="0.22"/>
              <dgm:constr type="w" for="ch" forName="ChildText2" refType="w" fact="0.325"/>
              <dgm:constr type="h" for="ch" forName="ChildText2" refType="h" fact="0.56"/>
              <dgm:constr type="r" for="ch" forName="Background" refType="w" fact="-0.125"/>
              <dgm:constr type="t" for="ch" forName="Background" refType="h" fact="0.17"/>
              <dgm:constr type="w" for="ch" forName="Background" refType="w" fact="0.75"/>
              <dgm:constr type="h" for="ch" forName="Background" refType="h" fact="0.66"/>
              <dgm:constr type="r" for="ch" forName="ParentText1" refType="w" fact="0"/>
              <dgm:constr type="t" for="ch" forName="ParentText1" refType="h" fact="0"/>
              <dgm:constr type="w" for="ch" forName="ParentText1" refType="w" fact="0.125"/>
              <dgm:constr type="h" for="ch" forName="ParentText1" refType="h" fact="0.72"/>
              <dgm:constr type="r" for="ch" forName="ParentShape1" refType="w" fact="0"/>
              <dgm:constr type="t" for="ch" forName="ParentShape1" refType="h" fact="0"/>
              <dgm:constr type="w" for="ch" forName="ParentShape1" refType="w" fact="0.125"/>
              <dgm:constr type="h" for="ch" forName="ParentShape1" refType="h" fact="0.72"/>
              <dgm:constr type="r" for="ch" forName="ParentText2" refType="w" fact="-0.875"/>
              <dgm:constr type="t" for="ch" forName="ParentText2" refType="h" fact="0.28"/>
              <dgm:constr type="w" for="ch" forName="ParentText2" refType="w" fact="0.125"/>
              <dgm:constr type="h" for="ch" forName="ParentText2" refType="h" fact="0.72"/>
              <dgm:constr type="r" for="ch" forName="ParentShape2" refType="w" fact="-0.875"/>
              <dgm:constr type="t" for="ch" forName="ParentShape2" refType="h" fact="0.28"/>
              <dgm:constr type="w" for="ch" forName="ParentShape2" refType="w" fact="0.125"/>
              <dgm:constr type="h" for="ch" forName="ParentShape2" refType="h" fact="0.72"/>
              <dgm:constr type="r" for="ch" forName="Divider" refType="w" fact="-0.5"/>
              <dgm:constr type="t" for="ch" forName="Divider" refType="h" fact="0.24"/>
              <dgm:constr type="w" for="ch" forName="Divider" refType="w" fact="0.0001"/>
              <dgm:constr type="h" for="ch" forName="Divider" refType="h" fact="0.52"/>
            </dgm:constrLst>
          </dgm:else>
        </dgm:choose>
      </dgm:else>
    </dgm:choose>
    <dgm:choose name="Name13">
      <dgm:if name="Name14" axis="ch" ptType="node" func="cnt" op="gte" val="1">
        <dgm:layoutNode name="Background" styleLbl="node1">
          <dgm:alg type="sp"/>
          <dgm:choose name="Name15">
            <dgm:if name="Name16" func="var" arg="dir" op="equ" val="norm">
              <dgm:shape xmlns:r="http://schemas.openxmlformats.org/officeDocument/2006/relationships" type="round2DiagRect" r:blip="">
                <dgm:adjLst>
                  <dgm:adj idx="1" val="0"/>
                  <dgm:adj idx="2" val="0.1667"/>
                </dgm:adjLst>
              </dgm:shape>
            </dgm:if>
            <dgm:else name="Name17">
              <dgm:shape xmlns:r="http://schemas.openxmlformats.org/officeDocument/2006/relationships" type="round2DiagRect" r:blip="">
                <dgm:adjLst>
                  <dgm:adj idx="1" val="0.1667"/>
                  <dgm:adj idx="2" val="0"/>
                </dgm:adjLst>
              </dgm:shape>
            </dgm:else>
          </dgm:choose>
          <dgm:presOf/>
        </dgm:layoutNode>
        <dgm:choose name="Name18">
          <dgm:if name="Name19" axis="ch" ptType="node" func="cnt" op="gte" val="2">
            <dgm:layoutNode name="Divider" styleLbl="callout">
              <dgm:alg type="sp"/>
              <dgm:shape xmlns:r="http://schemas.openxmlformats.org/officeDocument/2006/relationships" type="line" r:blip="">
                <dgm:adjLst/>
              </dgm:shape>
              <dgm:presOf/>
            </dgm:layoutNode>
          </dgm:if>
          <dgm:else name="Name20"/>
        </dgm:choose>
        <dgm:layoutNode name="ChildText1"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21">
          <dgm:if name="Name22" axis="ch" ptType="node" func="cnt" op="gte" val="2">
            <dgm:layoutNode name="ChildText2"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3"/>
        </dgm:choose>
        <dgm:layoutNode name="ParentText1" styleLbl="revTx">
          <dgm:varLst>
            <dgm:chMax val="1"/>
            <dgm:chPref val="1"/>
          </dgm:varLst>
          <dgm:choose name="Name24">
            <dgm:if name="Name25" func="var" arg="dir" op="equ" val="norm">
              <dgm:alg type="tx">
                <dgm:param type="parTxLTRAlign" val="r"/>
                <dgm:param type="shpTxLTRAlignCh" val="r"/>
                <dgm:param type="txAnchorVertCh" val="mid"/>
                <dgm:param type="autoTxRot" val="grav"/>
              </dgm:alg>
            </dgm:if>
            <dgm:else name="Name26">
              <dgm:alg type="tx">
                <dgm:param type="parTxLTRAlign" val="l"/>
                <dgm:param type="shpTxLTRAlignCh" val="r"/>
                <dgm:param type="txAnchorVertCh" val="mid"/>
                <dgm:param type="autoTxRot" val="grav"/>
              </dgm:alg>
            </dgm:else>
          </dgm:choose>
          <dgm:choose name="Name27">
            <dgm:if name="Name28" func="var" arg="dir" op="equ" val="norm">
              <dgm:shape xmlns:r="http://schemas.openxmlformats.org/officeDocument/2006/relationships" rot="-90" type="rightArrow" r:blip="" hideGeom="1">
                <dgm:adjLst>
                  <dgm:adj idx="1" val="0.4983"/>
                  <dgm:adj idx="2" val="0.6066"/>
                </dgm:adjLst>
              </dgm:shape>
            </dgm:if>
            <dgm:else name="Name29">
              <dgm:shape xmlns:r="http://schemas.openxmlformats.org/officeDocument/2006/relationships" rot="90" type="leftArrow" r:blip="" hideGeom="1">
                <dgm:adjLst>
                  <dgm:adj idx="1" val="0.4983"/>
                  <dgm:adj idx="2" val="0.6066"/>
                </dgm:adjLst>
              </dgm:shape>
            </dgm:else>
          </dgm:choos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1" styleLbl="alignImgPlace1">
          <dgm:varLst/>
          <dgm:alg type="sp"/>
          <dgm:presOf axis="ch self" ptType="node node" st="1 1" cnt="1 0"/>
          <dgm:choose name="Name30">
            <dgm:if name="Name31" func="var" arg="dir" op="equ" val="norm">
              <dgm:shape xmlns:r="http://schemas.openxmlformats.org/officeDocument/2006/relationships" rot="-90" type="rightArrow" r:blip="">
                <dgm:adjLst>
                  <dgm:adj idx="1" val="0.4983"/>
                  <dgm:adj idx="2" val="0.6066"/>
                </dgm:adjLst>
              </dgm:shape>
            </dgm:if>
            <dgm:else name="Name32">
              <dgm:shape xmlns:r="http://schemas.openxmlformats.org/officeDocument/2006/relationships" rot="90" type="leftArrow" r:blip="">
                <dgm:adjLst>
                  <dgm:adj idx="1" val="0.4983"/>
                  <dgm:adj idx="2" val="0.6066"/>
                </dgm:adjLst>
              </dgm:shape>
            </dgm:else>
          </dgm:choose>
        </dgm:layoutNode>
        <dgm:choose name="Name33">
          <dgm:if name="Name34" axis="ch" ptType="node" func="cnt" op="gte" val="2">
            <dgm:layoutNode name="ParentText2" styleLbl="revTx">
              <dgm:varLst>
                <dgm:chMax val="1"/>
                <dgm:chPref val="1"/>
              </dgm:varLst>
              <dgm:choose name="Name35">
                <dgm:if name="Name36" func="var" arg="dir" op="equ" val="norm">
                  <dgm:alg type="tx">
                    <dgm:param type="parTxLTRAlign" val="r"/>
                    <dgm:param type="shpTxLTRAlignCh" val="r"/>
                    <dgm:param type="txAnchorVertCh" val="mid"/>
                    <dgm:param type="autoTxRot" val="grav"/>
                  </dgm:alg>
                </dgm:if>
                <dgm:else name="Name37">
                  <dgm:alg type="tx">
                    <dgm:param type="parTxLTRAlign" val="l"/>
                    <dgm:param type="shpTxLTRAlignCh" val="r"/>
                    <dgm:param type="txAnchorVertCh" val="mid"/>
                    <dgm:param type="autoTxRot" val="grav"/>
                  </dgm:alg>
                </dgm:else>
              </dgm:choose>
              <dgm:choose name="Name38">
                <dgm:if name="Name39" func="var" arg="dir" op="equ" val="norm">
                  <dgm:shape xmlns:r="http://schemas.openxmlformats.org/officeDocument/2006/relationships" rot="90" type="rightArrow" r:blip="" hideGeom="1">
                    <dgm:adjLst>
                      <dgm:adj idx="1" val="0.4983"/>
                      <dgm:adj idx="2" val="0.6066"/>
                    </dgm:adjLst>
                  </dgm:shape>
                </dgm:if>
                <dgm:else name="Name40">
                  <dgm:shape xmlns:r="http://schemas.openxmlformats.org/officeDocument/2006/relationships" rot="-90" type="leftArrow" r:blip="" hideGeom="1">
                    <dgm:adjLst>
                      <dgm:adj idx="1" val="0.4983"/>
                      <dgm:adj idx="2" val="0.6066"/>
                    </dgm:adjLst>
                  </dgm:shape>
                </dgm:else>
              </dgm:choos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2" styleLbl="alignImgPlace1">
              <dgm:varLst/>
              <dgm:alg type="sp"/>
              <dgm:choose name="Name41">
                <dgm:if name="Name42" func="var" arg="dir" op="equ" val="norm">
                  <dgm:shape xmlns:r="http://schemas.openxmlformats.org/officeDocument/2006/relationships" rot="90" type="rightArrow" r:blip="">
                    <dgm:adjLst>
                      <dgm:adj idx="1" val="0.4983"/>
                      <dgm:adj idx="2" val="0.6066"/>
                    </dgm:adjLst>
                  </dgm:shape>
                </dgm:if>
                <dgm:else name="Name43">
                  <dgm:shape xmlns:r="http://schemas.openxmlformats.org/officeDocument/2006/relationships" rot="-90" type="leftArrow" r:blip="">
                    <dgm:adjLst>
                      <dgm:adj idx="1" val="0.4983"/>
                      <dgm:adj idx="2" val="0.6066"/>
                    </dgm:adjLst>
                  </dgm:shape>
                </dgm:else>
              </dgm:choose>
              <dgm:presOf axis="ch self" ptType="node node" st="2 1" cnt="1 0"/>
            </dgm:layoutNode>
          </dgm:if>
          <dgm:else name="Name44"/>
        </dgm:choose>
      </dgm:if>
      <dgm:else name="Name4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BE90817-462F-4B95-8941-42F821AC82CB}" type="datetimeFigureOut">
              <a:rPr lang="el-GR" smtClean="0"/>
              <a:t>7/1/18</a:t>
            </a:fld>
            <a:endParaRPr lang="el-G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BAB7C6A-471F-4485-B3BD-453D4C9A7422}" type="slidenum">
              <a:rPr lang="el-GR" smtClean="0"/>
              <a:t>‹#›</a:t>
            </a:fld>
            <a:endParaRPr lang="el-GR"/>
          </a:p>
        </p:txBody>
      </p:sp>
    </p:spTree>
    <p:extLst>
      <p:ext uri="{BB962C8B-B14F-4D97-AF65-F5344CB8AC3E}">
        <p14:creationId xmlns:p14="http://schemas.microsoft.com/office/powerpoint/2010/main" val="2298224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59CB4A-6BC3-4B5A-848E-B997E40F2C5D}" type="datetimeFigureOut">
              <a:rPr lang="el-GR" smtClean="0"/>
              <a:t>7/1/18</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E6DDB9-A1B2-45F0-92FC-8CB67FD551CD}" type="slidenum">
              <a:rPr lang="el-GR" smtClean="0"/>
              <a:t>‹#›</a:t>
            </a:fld>
            <a:endParaRPr lang="el-GR"/>
          </a:p>
        </p:txBody>
      </p:sp>
    </p:spTree>
    <p:extLst>
      <p:ext uri="{BB962C8B-B14F-4D97-AF65-F5344CB8AC3E}">
        <p14:creationId xmlns:p14="http://schemas.microsoft.com/office/powerpoint/2010/main" val="356499067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1</a:t>
            </a:fld>
            <a:endParaRPr lang="el-GR"/>
          </a:p>
        </p:txBody>
      </p:sp>
    </p:spTree>
    <p:extLst>
      <p:ext uri="{BB962C8B-B14F-4D97-AF65-F5344CB8AC3E}">
        <p14:creationId xmlns:p14="http://schemas.microsoft.com/office/powerpoint/2010/main" val="17375021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10</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11</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12</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13</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14</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15</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16</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17</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18</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19</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2</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20</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21</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22</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23</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24</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25</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26</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27</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28</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29</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3</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30</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31</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32</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33</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34</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35</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36</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37</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38</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39</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4</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40</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41</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42</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43</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44</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45</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46</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47</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48</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49</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5</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50</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51</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52</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53</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54</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55</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6</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7</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8</a:t>
            </a:fld>
            <a:endParaRPr lang="el-GR"/>
          </a:p>
        </p:txBody>
      </p:sp>
    </p:spTree>
    <p:extLst>
      <p:ext uri="{BB962C8B-B14F-4D97-AF65-F5344CB8AC3E}">
        <p14:creationId xmlns:p14="http://schemas.microsoft.com/office/powerpoint/2010/main" val="2107859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0EE6DDB9-A1B2-45F0-92FC-8CB67FD551CD}" type="slidenum">
              <a:rPr lang="el-GR" smtClean="0"/>
              <a:t>9</a:t>
            </a:fld>
            <a:endParaRPr lang="el-GR"/>
          </a:p>
        </p:txBody>
      </p:sp>
    </p:spTree>
    <p:extLst>
      <p:ext uri="{BB962C8B-B14F-4D97-AF65-F5344CB8AC3E}">
        <p14:creationId xmlns:p14="http://schemas.microsoft.com/office/powerpoint/2010/main" val="2107859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pPr eaLnBrk="1" latinLnBrk="0" hangingPunct="1"/>
            <a:fld id="{DAC2F24D-F195-49C3-B251-F789A780E7DB}" type="datetime1">
              <a:rPr lang="en-US" smtClean="0"/>
              <a:t>7/1/18</a:t>
            </a:fld>
            <a:endParaRPr lang="en-US"/>
          </a:p>
        </p:txBody>
      </p:sp>
      <p:sp>
        <p:nvSpPr>
          <p:cNvPr id="2" name="Footer Placeholder 1"/>
          <p:cNvSpPr>
            <a:spLocks noGrp="1"/>
          </p:cNvSpPr>
          <p:nvPr>
            <p:ph type="ftr" sz="quarter" idx="11"/>
          </p:nvPr>
        </p:nvSpPr>
        <p:spPr/>
        <p:txBody>
          <a:bodyPr/>
          <a:lstStyle/>
          <a:p>
            <a:endParaRPr kumimoji="0" lang="en-US"/>
          </a:p>
        </p:txBody>
      </p:sp>
      <p:sp>
        <p:nvSpPr>
          <p:cNvPr id="15" name="Slide Number Placeholder 14"/>
          <p:cNvSpPr>
            <a:spLocks noGrp="1"/>
          </p:cNvSpPr>
          <p:nvPr>
            <p:ph type="sldNum" sz="quarter" idx="12"/>
          </p:nvPr>
        </p:nvSpPr>
        <p:spPr>
          <a:xfrm>
            <a:off x="8229600" y="6473952"/>
            <a:ext cx="758952" cy="246888"/>
          </a:xfrm>
        </p:spPr>
        <p:txBody>
          <a:bodyPr/>
          <a:lstStyle/>
          <a:p>
            <a:fld id="{CA15C064-DD44-4CAC-873E-2D1F54821676}" type="slidenum">
              <a:rPr kumimoji="0" lang="en-US" smtClean="0"/>
              <a:pPr eaLnBrk="1" latinLnBrk="0" hangingPunct="1"/>
              <a:t>‹#›</a:t>
            </a:fld>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37D4D583-9E34-41A7-8F0C-245245EE0C0D}" type="datetime1">
              <a:rPr lang="en-US" smtClean="0"/>
              <a:t>7/1/18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CA15C064-DD44-4CAC-873E-2D1F54821676}"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B5E14FE5-4724-4BF2-B882-58F4768CA597}" type="datetime1">
              <a:rPr lang="en-US" smtClean="0"/>
              <a:t>7/1/18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CA15C064-DD44-4CAC-873E-2D1F54821676}"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pPr eaLnBrk="1" latinLnBrk="0" hangingPunct="1"/>
            <a:fld id="{D3FD43CC-B0ED-4EA6-8A68-70E965BDC9D8}" type="datetime1">
              <a:rPr lang="en-US" smtClean="0"/>
              <a:t>7/1/18</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kumimoji="0" lang="en-US"/>
          </a:p>
        </p:txBody>
      </p:sp>
      <p:sp>
        <p:nvSpPr>
          <p:cNvPr id="16" name="Slide Number Placeholder 15"/>
          <p:cNvSpPr>
            <a:spLocks noGrp="1"/>
          </p:cNvSpPr>
          <p:nvPr>
            <p:ph type="sldNum" sz="quarter" idx="12"/>
          </p:nvPr>
        </p:nvSpPr>
        <p:spPr>
          <a:xfrm>
            <a:off x="8229600" y="6473952"/>
            <a:ext cx="758952" cy="246888"/>
          </a:xfrm>
        </p:spPr>
        <p:txBody>
          <a:bodyPr/>
          <a:lstStyle/>
          <a:p>
            <a:fld id="{CA15C064-DD44-4CAC-873E-2D1F54821676}" type="slidenum">
              <a:rPr kumimoji="0" lang="en-US" smtClean="0"/>
              <a:pPr eaLnBrk="1" latinLnBrk="0" hangingPunct="1"/>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pPr eaLnBrk="1" latinLnBrk="0" hangingPunct="1"/>
            <a:fld id="{0956F4BC-7982-4BE6-BE82-D2AC7880D9B9}" type="datetime1">
              <a:rPr lang="en-US" smtClean="0"/>
              <a:t>7/1/18</a:t>
            </a:fld>
            <a:endParaRPr lang="en-US"/>
          </a:p>
        </p:txBody>
      </p:sp>
      <p:sp>
        <p:nvSpPr>
          <p:cNvPr id="11" name="Footer Placeholder 10"/>
          <p:cNvSpPr>
            <a:spLocks noGrp="1"/>
          </p:cNvSpPr>
          <p:nvPr>
            <p:ph type="ftr" sz="quarter" idx="11"/>
          </p:nvPr>
        </p:nvSpPr>
        <p:spPr/>
        <p:txBody>
          <a:bodyPr/>
          <a:lstStyle/>
          <a:p>
            <a:endParaRPr kumimoji="0" lang="en-US"/>
          </a:p>
        </p:txBody>
      </p:sp>
      <p:sp>
        <p:nvSpPr>
          <p:cNvPr id="16" name="Slide Number Placeholder 15"/>
          <p:cNvSpPr>
            <a:spLocks noGrp="1"/>
          </p:cNvSpPr>
          <p:nvPr>
            <p:ph type="sldNum" sz="quarter" idx="12"/>
          </p:nvPr>
        </p:nvSpPr>
        <p:spPr/>
        <p:txBody>
          <a:bodyPr/>
          <a:lstStyle/>
          <a:p>
            <a:fld id="{CA15C064-DD44-4CAC-873E-2D1F54821676}" type="slidenum">
              <a:rPr kumimoji="0" lang="en-US" smtClean="0"/>
              <a:pPr eaLnBrk="1" latinLnBrk="0" hangingPunct="1"/>
              <a:t>‹#›</a:t>
            </a:fld>
            <a:endParaRPr kumimoji="0"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pPr eaLnBrk="1" latinLnBrk="0" hangingPunct="1"/>
            <a:fld id="{9A51F035-4F8C-41B8-864F-7501CE01F87B}" type="datetime1">
              <a:rPr lang="en-US" smtClean="0"/>
              <a:t>7/1/18</a:t>
            </a:fld>
            <a:endParaRPr lang="en-US"/>
          </a:p>
        </p:txBody>
      </p:sp>
      <p:sp>
        <p:nvSpPr>
          <p:cNvPr id="10" name="Footer Placeholder 9"/>
          <p:cNvSpPr>
            <a:spLocks noGrp="1"/>
          </p:cNvSpPr>
          <p:nvPr>
            <p:ph type="ftr" sz="quarter" idx="11"/>
          </p:nvPr>
        </p:nvSpPr>
        <p:spPr/>
        <p:txBody>
          <a:bodyPr/>
          <a:lstStyle/>
          <a:p>
            <a:endParaRPr kumimoji="0" lang="en-US"/>
          </a:p>
        </p:txBody>
      </p:sp>
      <p:sp>
        <p:nvSpPr>
          <p:cNvPr id="31" name="Slide Number Placeholder 30"/>
          <p:cNvSpPr>
            <a:spLocks noGrp="1"/>
          </p:cNvSpPr>
          <p:nvPr>
            <p:ph type="sldNum" sz="quarter" idx="12"/>
          </p:nvPr>
        </p:nvSpPr>
        <p:spPr/>
        <p:txBody>
          <a:bodyPr/>
          <a:lstStyle/>
          <a:p>
            <a:fld id="{CA15C064-DD44-4CAC-873E-2D1F54821676}"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pPr eaLnBrk="1" latinLnBrk="0" hangingPunct="1"/>
            <a:fld id="{42A4C067-E198-429B-BB59-DA2C7838C4A2}" type="datetime1">
              <a:rPr lang="en-US" smtClean="0"/>
              <a:t>7/1/18</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a:xfrm>
            <a:off x="8229600" y="6477000"/>
            <a:ext cx="762000" cy="246888"/>
          </a:xfrm>
        </p:spPr>
        <p:txBody>
          <a:bodyPr/>
          <a:lstStyle/>
          <a:p>
            <a:fld id="{CA15C064-DD44-4CAC-873E-2D1F54821676}" type="slidenum">
              <a:rPr kumimoji="0" lang="en-US" smtClean="0"/>
              <a:pPr eaLnBrk="1" latinLnBrk="0" hangingPunct="1"/>
              <a:t>‹#›</a:t>
            </a:fld>
            <a:endParaRPr kumimoji="0"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eaLnBrk="1" latinLnBrk="0" hangingPunct="1"/>
            <a:fld id="{EFC8A934-05CF-43EB-938F-9490073361BC}" type="datetime1">
              <a:rPr lang="en-US" smtClean="0"/>
              <a:t>7/1/18</a:t>
            </a:fld>
            <a:endParaRPr lang="en-US"/>
          </a:p>
        </p:txBody>
      </p:sp>
      <p:sp>
        <p:nvSpPr>
          <p:cNvPr id="21" name="Footer Placeholder 20"/>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CA15C064-DD44-4CAC-873E-2D1F54821676}" type="slidenum">
              <a:rPr kumimoji="0" lang="en-US" smtClean="0"/>
              <a:pPr eaLnBrk="1" latinLnBrk="0" hangingPunct="1"/>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eaLnBrk="1" latinLnBrk="0" hangingPunct="1"/>
            <a:fld id="{8DA2E00E-D0A1-4F6D-A4C3-7CB300B926B9}" type="datetime1">
              <a:rPr lang="en-US" smtClean="0"/>
              <a:t>7/1/18</a:t>
            </a:fld>
            <a:endParaRPr lang="en-US"/>
          </a:p>
        </p:txBody>
      </p:sp>
      <p:sp>
        <p:nvSpPr>
          <p:cNvPr id="24" name="Footer Placeholder 23"/>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CA15C064-DD44-4CAC-873E-2D1F54821676}"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pPr eaLnBrk="1" latinLnBrk="0" hangingPunct="1"/>
            <a:fld id="{758E5688-6EDB-47BF-8CEC-E8712542DE45}" type="datetime1">
              <a:rPr lang="en-US" smtClean="0"/>
              <a:t>7/1/18</a:t>
            </a:fld>
            <a:endParaRPr lang="en-US"/>
          </a:p>
        </p:txBody>
      </p:sp>
      <p:sp>
        <p:nvSpPr>
          <p:cNvPr id="29" name="Footer Placeholder 28"/>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CA15C064-DD44-4CAC-873E-2D1F54821676}" type="slidenum">
              <a:rPr kumimoji="0" lang="en-US" smtClean="0"/>
              <a:pPr eaLnBrk="1" latinLnBrk="0" hangingPunct="1"/>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pPr eaLnBrk="1" latinLnBrk="0" hangingPunct="1"/>
            <a:fld id="{6A0FC59C-F653-433C-815A-E09C34CD2A3E}" type="datetime1">
              <a:rPr lang="en-US" smtClean="0"/>
              <a:t>7/1/18</a:t>
            </a:fld>
            <a:endParaRPr lang="en-US"/>
          </a:p>
        </p:txBody>
      </p:sp>
      <p:sp>
        <p:nvSpPr>
          <p:cNvPr id="5" name="Footer Placeholder 4"/>
          <p:cNvSpPr>
            <a:spLocks noGrp="1"/>
          </p:cNvSpPr>
          <p:nvPr>
            <p:ph type="ftr" sz="quarter" idx="11"/>
          </p:nvPr>
        </p:nvSpPr>
        <p:spPr/>
        <p:txBody>
          <a:bodyPr/>
          <a:lstStyle/>
          <a:p>
            <a:endParaRPr kumimoji="0" lang="en-US"/>
          </a:p>
        </p:txBody>
      </p:sp>
      <p:sp>
        <p:nvSpPr>
          <p:cNvPr id="31" name="Slide Number Placeholder 30"/>
          <p:cNvSpPr>
            <a:spLocks noGrp="1"/>
          </p:cNvSpPr>
          <p:nvPr>
            <p:ph type="sldNum" sz="quarter" idx="12"/>
          </p:nvPr>
        </p:nvSpPr>
        <p:spPr/>
        <p:txBody>
          <a:bodyPr/>
          <a:lstStyle/>
          <a:p>
            <a:fld id="{CA15C064-DD44-4CAC-873E-2D1F54821676}" type="slidenum">
              <a:rPr kumimoji="0" lang="en-US" smtClean="0"/>
              <a:pPr eaLnBrk="1" latinLnBrk="0" hangingPunct="1"/>
              <a:t>‹#›</a:t>
            </a:fld>
            <a:endParaRPr kumimoji="0"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lgn="l" eaLnBrk="1" latinLnBrk="0" hangingPunct="1"/>
            <a:fld id="{A352BD5F-3117-4D92-B321-485A0136F510}" type="datetime1">
              <a:rPr lang="en-US" smtClean="0"/>
              <a:t>7/1/18</a:t>
            </a:fld>
            <a:endParaRPr lang="en-US" dirty="0">
              <a:solidFill>
                <a:schemeClr val="accent1">
                  <a:shade val="75000"/>
                </a:schemeClr>
              </a:solidFill>
            </a:endParaRP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lgn="r" eaLnBrk="1" latinLnBrk="0" hangingPunct="1"/>
            <a:endParaRPr kumimoji="0" lang="en-US" dirty="0">
              <a:solidFill>
                <a:schemeClr val="accent1">
                  <a:shade val="75000"/>
                </a:schemeClr>
              </a:solidFill>
            </a:endParaRPr>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A15C064-DD44-4CAC-873E-2D1F54821676}" type="slidenum">
              <a:rPr kumimoji="0" lang="en-US" smtClean="0"/>
              <a:pPr eaLnBrk="1" latinLnBrk="0" hangingPunct="1"/>
              <a:t>‹#›</a:t>
            </a:fld>
            <a:endParaRPr kumimoji="0" lang="en-US" dirty="0">
              <a:solidFill>
                <a:schemeClr val="accent1">
                  <a:shade val="75000"/>
                </a:schemeClr>
              </a:solidFill>
            </a:endParaRP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gif"/></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5.xml"/><Relationship Id="rId4" Type="http://schemas.openxmlformats.org/officeDocument/2006/relationships/diagramLayout" Target="../diagrams/layout5.xml"/><Relationship Id="rId5" Type="http://schemas.openxmlformats.org/officeDocument/2006/relationships/diagramQuickStyle" Target="../diagrams/quickStyle5.xml"/><Relationship Id="rId6" Type="http://schemas.openxmlformats.org/officeDocument/2006/relationships/diagramColors" Target="../diagrams/colors5.xml"/><Relationship Id="rId7"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6.xml"/><Relationship Id="rId4" Type="http://schemas.openxmlformats.org/officeDocument/2006/relationships/diagramLayout" Target="../diagrams/layout6.xml"/><Relationship Id="rId5" Type="http://schemas.openxmlformats.org/officeDocument/2006/relationships/diagramQuickStyle" Target="../diagrams/quickStyle6.xml"/><Relationship Id="rId6" Type="http://schemas.openxmlformats.org/officeDocument/2006/relationships/diagramColors" Target="../diagrams/colors6.xml"/><Relationship Id="rId7" Type="http://schemas.microsoft.com/office/2007/relationships/diagramDrawing" Target="../diagrams/drawing6.xml"/><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7.xml"/><Relationship Id="rId4" Type="http://schemas.openxmlformats.org/officeDocument/2006/relationships/diagramLayout" Target="../diagrams/layout7.xml"/><Relationship Id="rId5" Type="http://schemas.openxmlformats.org/officeDocument/2006/relationships/diagramQuickStyle" Target="../diagrams/quickStyle7.xml"/><Relationship Id="rId6" Type="http://schemas.openxmlformats.org/officeDocument/2006/relationships/diagramColors" Target="../diagrams/colors7.xml"/><Relationship Id="rId7" Type="http://schemas.microsoft.com/office/2007/relationships/diagramDrawing" Target="../diagrams/drawing7.xml"/><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8.xml"/><Relationship Id="rId4" Type="http://schemas.openxmlformats.org/officeDocument/2006/relationships/diagramLayout" Target="../diagrams/layout8.xml"/><Relationship Id="rId5" Type="http://schemas.openxmlformats.org/officeDocument/2006/relationships/diagramQuickStyle" Target="../diagrams/quickStyle8.xml"/><Relationship Id="rId6" Type="http://schemas.openxmlformats.org/officeDocument/2006/relationships/diagramColors" Target="../diagrams/colors8.xml"/><Relationship Id="rId7" Type="http://schemas.microsoft.com/office/2007/relationships/diagramDrawing" Target="../diagrams/drawing8.xml"/><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hyperlink" Target="http://www.merl.com/reports/TR96-28/"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image" Target="../media/image6.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 Id="rId3" Type="http://schemas.openxmlformats.org/officeDocument/2006/relationships/image" Target="../media/image7.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 Id="rId3" Type="http://schemas.openxmlformats.org/officeDocument/2006/relationships/hyperlink" Target="http://www.comp.nus.edu.sg/~yeogk/course/ic432/ic432.html" TargetMode="Externa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 Id="rId3" Type="http://schemas.openxmlformats.org/officeDocument/2006/relationships/image" Target="../media/image8.png"/></Relationships>
</file>

<file path=ppt/slides/_rels/slide5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 Id="rId3" Type="http://schemas.openxmlformats.org/officeDocument/2006/relationships/image" Target="../media/image11.pn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636912"/>
            <a:ext cx="8458200" cy="1222375"/>
          </a:xfrm>
        </p:spPr>
        <p:txBody>
          <a:bodyPr/>
          <a:lstStyle/>
          <a:p>
            <a:pPr algn="ctr"/>
            <a:r>
              <a:rPr lang="el-GR" b="1" smtClean="0">
                <a:solidFill>
                  <a:srgbClr val="8E0000"/>
                </a:solidFill>
                <a:effectLst>
                  <a:outerShdw blurRad="38100" dist="38100" dir="2700000" algn="tl">
                    <a:srgbClr val="000000">
                      <a:alpha val="43137"/>
                    </a:srgbClr>
                  </a:outerShdw>
                  <a:reflection blurRad="12700" stA="48000" endA="300" endPos="55000" dir="5400000" sy="-90000" algn="bl" rotWithShape="0"/>
                </a:effectLst>
              </a:rPr>
              <a:t>ΣΥΣΤΗΜΑΤΑ </a:t>
            </a:r>
            <a:r>
              <a:rPr lang="el-GR" b="1">
                <a:solidFill>
                  <a:srgbClr val="8E0000"/>
                </a:solidFill>
                <a:effectLst>
                  <a:outerShdw blurRad="38100" dist="38100" dir="2700000" algn="tl">
                    <a:srgbClr val="000000">
                      <a:alpha val="43137"/>
                    </a:srgbClr>
                  </a:outerShdw>
                  <a:reflection blurRad="12700" stA="48000" endA="300" endPos="55000" dir="5400000" sy="-90000" algn="bl" rotWithShape="0"/>
                </a:effectLst>
              </a:rPr>
              <a:t>ΛΗΨΗΣ ΑΠΟΦΑΣΕΩΝ</a:t>
            </a:r>
            <a:endParaRPr lang="el-GR" b="1" dirty="0">
              <a:solidFill>
                <a:srgbClr val="8E000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3" name="Subtitle 2"/>
          <p:cNvSpPr>
            <a:spLocks noGrp="1"/>
          </p:cNvSpPr>
          <p:nvPr>
            <p:ph type="subTitle" idx="1"/>
          </p:nvPr>
        </p:nvSpPr>
        <p:spPr>
          <a:xfrm>
            <a:off x="381000" y="3573016"/>
            <a:ext cx="8458200" cy="1728192"/>
          </a:xfrm>
        </p:spPr>
        <p:txBody>
          <a:bodyPr>
            <a:noAutofit/>
          </a:bodyPr>
          <a:lstStyle/>
          <a:p>
            <a:pPr algn="ctr"/>
            <a:r>
              <a:rPr lang="el-GR" sz="2800" b="1" dirty="0">
                <a:solidFill>
                  <a:srgbClr val="0070C0"/>
                </a:solidFill>
                <a:effectLst>
                  <a:outerShdw blurRad="38100" dist="38100" dir="2700000" algn="tl">
                    <a:srgbClr val="000000">
                      <a:alpha val="43137"/>
                    </a:srgbClr>
                  </a:outerShdw>
                </a:effectLst>
              </a:rPr>
              <a:t>Διαλέξεις </a:t>
            </a:r>
            <a:r>
              <a:rPr lang="el-GR" sz="2800" b="1" dirty="0" smtClean="0">
                <a:solidFill>
                  <a:srgbClr val="0070C0"/>
                </a:solidFill>
                <a:effectLst>
                  <a:outerShdw blurRad="38100" dist="38100" dir="2700000" algn="tl">
                    <a:srgbClr val="000000">
                      <a:alpha val="43137"/>
                    </a:srgbClr>
                  </a:outerShdw>
                </a:effectLst>
              </a:rPr>
              <a:t>Μαθημάτων</a:t>
            </a:r>
          </a:p>
          <a:p>
            <a:pPr algn="ctr"/>
            <a:endParaRPr lang="el-GR" sz="1200" b="1" dirty="0" smtClean="0">
              <a:solidFill>
                <a:srgbClr val="0070C0"/>
              </a:solidFill>
              <a:effectLst>
                <a:outerShdw blurRad="38100" dist="38100" dir="2700000" algn="tl">
                  <a:srgbClr val="000000">
                    <a:alpha val="43137"/>
                  </a:srgbClr>
                </a:outerShdw>
              </a:effectLst>
            </a:endParaRPr>
          </a:p>
          <a:p>
            <a:pPr algn="ctr"/>
            <a:r>
              <a:rPr lang="el-GR" sz="2800" b="1" dirty="0">
                <a:solidFill>
                  <a:srgbClr val="0070C0"/>
                </a:solidFill>
                <a:effectLst>
                  <a:outerShdw blurRad="38100" dist="38100" dir="2700000" algn="tl">
                    <a:srgbClr val="000000">
                      <a:alpha val="43137"/>
                    </a:srgbClr>
                  </a:outerShdw>
                </a:effectLst>
              </a:rPr>
              <a:t>Κεφάλαιο </a:t>
            </a:r>
            <a:r>
              <a:rPr lang="el-GR" sz="2800" b="1" dirty="0" smtClean="0">
                <a:solidFill>
                  <a:srgbClr val="0070C0"/>
                </a:solidFill>
                <a:effectLst>
                  <a:outerShdw blurRad="38100" dist="38100" dir="2700000" algn="tl">
                    <a:srgbClr val="000000">
                      <a:alpha val="43137"/>
                    </a:srgbClr>
                  </a:outerShdw>
                </a:effectLst>
              </a:rPr>
              <a:t>14</a:t>
            </a:r>
            <a:r>
              <a:rPr lang="en-US" sz="2800" b="1" dirty="0" smtClean="0">
                <a:solidFill>
                  <a:srgbClr val="0070C0"/>
                </a:solidFill>
                <a:effectLst>
                  <a:outerShdw blurRad="38100" dist="38100" dir="2700000" algn="tl">
                    <a:srgbClr val="000000">
                      <a:alpha val="43137"/>
                    </a:srgbClr>
                  </a:outerShdw>
                </a:effectLst>
              </a:rPr>
              <a:t>o</a:t>
            </a:r>
            <a:r>
              <a:rPr lang="en-US" sz="2800" b="1" dirty="0">
                <a:solidFill>
                  <a:srgbClr val="0070C0"/>
                </a:solidFill>
                <a:effectLst>
                  <a:outerShdw blurRad="38100" dist="38100" dir="2700000" algn="tl">
                    <a:srgbClr val="000000">
                      <a:alpha val="43137"/>
                    </a:srgbClr>
                  </a:outerShdw>
                </a:effectLst>
              </a:rPr>
              <a:t/>
            </a:r>
            <a:br>
              <a:rPr lang="en-US" sz="2800" b="1" dirty="0">
                <a:solidFill>
                  <a:srgbClr val="0070C0"/>
                </a:solidFill>
                <a:effectLst>
                  <a:outerShdw blurRad="38100" dist="38100" dir="2700000" algn="tl">
                    <a:srgbClr val="000000">
                      <a:alpha val="43137"/>
                    </a:srgbClr>
                  </a:outerShdw>
                </a:effectLst>
              </a:rPr>
            </a:br>
            <a:r>
              <a:rPr lang="el-GR" sz="2800" b="1" dirty="0" smtClean="0">
                <a:solidFill>
                  <a:srgbClr val="0070C0"/>
                </a:solidFill>
                <a:effectLst>
                  <a:outerShdw blurRad="38100" dist="38100" dir="2700000" algn="tl">
                    <a:srgbClr val="000000">
                      <a:alpha val="43137"/>
                    </a:srgbClr>
                  </a:outerShdw>
                </a:effectLst>
              </a:rPr>
              <a:t>Ευφυή Συστήματα Υποστήριξης Αποφάσεων</a:t>
            </a:r>
            <a:endParaRPr lang="el-GR" sz="2800" dirty="0">
              <a:solidFill>
                <a:srgbClr val="0070C0"/>
              </a:solidFill>
              <a:effectLst>
                <a:outerShdw blurRad="38100" dist="38100" dir="2700000" algn="tl">
                  <a:srgbClr val="000000">
                    <a:alpha val="43137"/>
                  </a:srgbClr>
                </a:outerShdw>
              </a:effectLst>
            </a:endParaRPr>
          </a:p>
        </p:txBody>
      </p:sp>
      <p:sp>
        <p:nvSpPr>
          <p:cNvPr id="8" name="TextBox 7"/>
          <p:cNvSpPr txBox="1"/>
          <p:nvPr/>
        </p:nvSpPr>
        <p:spPr>
          <a:xfrm>
            <a:off x="1403648" y="116632"/>
            <a:ext cx="6552728" cy="707886"/>
          </a:xfrm>
          <a:prstGeom prst="rect">
            <a:avLst/>
          </a:prstGeom>
          <a:noFill/>
        </p:spPr>
        <p:txBody>
          <a:bodyPr wrap="square" rtlCol="0">
            <a:spAutoFit/>
          </a:bodyPr>
          <a:lstStyle/>
          <a:p>
            <a:r>
              <a:rPr lang="el-GR" sz="2000" b="1" dirty="0" smtClean="0">
                <a:solidFill>
                  <a:srgbClr val="C00000"/>
                </a:solidFill>
                <a:effectLst>
                  <a:outerShdw blurRad="38100" dist="38100" dir="2700000" algn="tl">
                    <a:srgbClr val="000000">
                      <a:alpha val="43137"/>
                    </a:srgbClr>
                  </a:outerShdw>
                </a:effectLst>
              </a:rPr>
              <a:t>ΠΑΝΕΠΙΣΤΗΜΙΟ ΠΕΛΟΠΟΝΝΗΣΟΥ </a:t>
            </a:r>
          </a:p>
          <a:p>
            <a:r>
              <a:rPr lang="en-US" sz="2000" b="1" dirty="0" smtClean="0">
                <a:solidFill>
                  <a:srgbClr val="C00000"/>
                </a:solidFill>
                <a:effectLst>
                  <a:outerShdw blurRad="38100" dist="38100" dir="2700000" algn="tl">
                    <a:srgbClr val="000000">
                      <a:alpha val="43137"/>
                    </a:srgbClr>
                  </a:outerShdw>
                </a:effectLst>
              </a:rPr>
              <a:t>ΤΜΉΜΑ ΠΛΗΡΟΦΟΡΙΚΉΣ ΚΑΙ </a:t>
            </a:r>
            <a:r>
              <a:rPr lang="el-GR" sz="2000" b="1" dirty="0" smtClean="0">
                <a:solidFill>
                  <a:srgbClr val="C00000"/>
                </a:solidFill>
                <a:effectLst>
                  <a:outerShdw blurRad="38100" dist="38100" dir="2700000" algn="tl">
                    <a:srgbClr val="000000">
                      <a:alpha val="43137"/>
                    </a:srgbClr>
                  </a:outerShdw>
                </a:effectLst>
              </a:rPr>
              <a:t>ΤΗΛ</a:t>
            </a:r>
            <a:r>
              <a:rPr lang="en-US" sz="2000" b="1" dirty="0" smtClean="0">
                <a:solidFill>
                  <a:srgbClr val="C00000"/>
                </a:solidFill>
                <a:effectLst>
                  <a:outerShdw blurRad="38100" dist="38100" dir="2700000" algn="tl">
                    <a:srgbClr val="000000">
                      <a:alpha val="43137"/>
                    </a:srgbClr>
                  </a:outerShdw>
                </a:effectLst>
              </a:rPr>
              <a:t>ΕΠΙΚΟΙΝΩΝΙΏΝ</a:t>
            </a:r>
            <a:endParaRPr lang="el-GR" sz="2000" b="1" dirty="0" smtClean="0">
              <a:solidFill>
                <a:srgbClr val="C00000"/>
              </a:solidFill>
              <a:effectLst>
                <a:outerShdw blurRad="38100" dist="38100" dir="2700000" algn="tl">
                  <a:srgbClr val="000000">
                    <a:alpha val="43137"/>
                  </a:srgbClr>
                </a:outerShdw>
              </a:effectLst>
            </a:endParaRPr>
          </a:p>
        </p:txBody>
      </p:sp>
      <p:pic>
        <p:nvPicPr>
          <p:cNvPr id="9" name="Picture 8" descr="University-of-Peloponnese-logo.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512" y="116632"/>
            <a:ext cx="908720" cy="908720"/>
          </a:xfrm>
          <a:prstGeom prst="rect">
            <a:avLst/>
          </a:prstGeom>
        </p:spPr>
      </p:pic>
      <p:sp>
        <p:nvSpPr>
          <p:cNvPr id="11" name="TextBox 10"/>
          <p:cNvSpPr txBox="1"/>
          <p:nvPr/>
        </p:nvSpPr>
        <p:spPr>
          <a:xfrm>
            <a:off x="1835696" y="5733256"/>
            <a:ext cx="5760640" cy="461665"/>
          </a:xfrm>
          <a:prstGeom prst="rect">
            <a:avLst/>
          </a:prstGeom>
          <a:noFill/>
        </p:spPr>
        <p:txBody>
          <a:bodyPr wrap="square" rtlCol="0">
            <a:spAutoFit/>
          </a:bodyPr>
          <a:lstStyle/>
          <a:p>
            <a:pPr algn="ctr"/>
            <a:r>
              <a:rPr lang="el-GR" sz="2400" b="1" dirty="0" err="1" smtClean="0">
                <a:solidFill>
                  <a:srgbClr val="8E0000"/>
                </a:solidFill>
                <a:effectLst>
                  <a:outerShdw blurRad="38100" dist="38100" dir="2700000" algn="tl">
                    <a:srgbClr val="000000">
                      <a:alpha val="43137"/>
                    </a:srgbClr>
                  </a:outerShdw>
                </a:effectLst>
              </a:rPr>
              <a:t>Δρ</a:t>
            </a:r>
            <a:r>
              <a:rPr lang="el-GR" sz="2400" b="1" dirty="0" smtClean="0">
                <a:solidFill>
                  <a:srgbClr val="8E0000"/>
                </a:solidFill>
                <a:effectLst>
                  <a:outerShdw blurRad="38100" dist="38100" dir="2700000" algn="tl">
                    <a:srgbClr val="000000">
                      <a:alpha val="43137"/>
                    </a:srgbClr>
                  </a:outerShdw>
                </a:effectLst>
              </a:rPr>
              <a:t>. Δημήτριος </a:t>
            </a:r>
            <a:r>
              <a:rPr lang="el-GR" sz="2400" b="1" dirty="0" err="1" smtClean="0">
                <a:solidFill>
                  <a:srgbClr val="8E0000"/>
                </a:solidFill>
                <a:effectLst>
                  <a:outerShdw blurRad="38100" dist="38100" dir="2700000" algn="tl">
                    <a:srgbClr val="000000">
                      <a:alpha val="43137"/>
                    </a:srgbClr>
                  </a:outerShdw>
                </a:effectLst>
              </a:rPr>
              <a:t>Νασιόπουλος</a:t>
            </a:r>
            <a:endParaRPr lang="el-GR" sz="2400" b="1" dirty="0" smtClean="0">
              <a:solidFill>
                <a:srgbClr val="8E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87308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04056"/>
          </a:xfrm>
        </p:spPr>
        <p:txBody>
          <a:bodyPr>
            <a:normAutofit fontScale="85000" lnSpcReduction="10000"/>
          </a:bodyPr>
          <a:lstStyle/>
          <a:p>
            <a:pPr marL="0" indent="0">
              <a:buNone/>
            </a:pPr>
            <a:r>
              <a:rPr lang="el-GR" sz="2400" b="1" dirty="0"/>
              <a:t>Παράγοντες που καθορίζονται κατά τη φάση καθορισμού των προδιαγραφών </a:t>
            </a:r>
            <a:endParaRPr lang="el-GR" sz="2400" b="1" dirty="0" smtClean="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10</a:t>
            </a:fld>
            <a:endParaRPr kumimoji="0" lang="en-US" sz="1400" b="1" dirty="0">
              <a:solidFill>
                <a:schemeClr val="bg1"/>
              </a:solidFill>
            </a:endParaRPr>
          </a:p>
        </p:txBody>
      </p:sp>
      <p:graphicFrame>
        <p:nvGraphicFramePr>
          <p:cNvPr id="8" name="Diagram 7"/>
          <p:cNvGraphicFramePr/>
          <p:nvPr>
            <p:extLst>
              <p:ext uri="{D42A27DB-BD31-4B8C-83A1-F6EECF244321}">
                <p14:modId xmlns:p14="http://schemas.microsoft.com/office/powerpoint/2010/main" val="1840867154"/>
              </p:ext>
            </p:extLst>
          </p:nvPr>
        </p:nvGraphicFramePr>
        <p:xfrm>
          <a:off x="179512" y="1541016"/>
          <a:ext cx="8784976" cy="4912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07591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11</a:t>
            </a:fld>
            <a:endParaRPr kumimoji="0" lang="en-US" sz="1400" b="1" dirty="0">
              <a:solidFill>
                <a:schemeClr val="bg1"/>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729248960"/>
              </p:ext>
            </p:extLst>
          </p:nvPr>
        </p:nvGraphicFramePr>
        <p:xfrm>
          <a:off x="152400" y="1556792"/>
          <a:ext cx="8883650" cy="48963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431539" y="1124744"/>
            <a:ext cx="8100901" cy="369332"/>
          </a:xfrm>
          <a:prstGeom prst="rect">
            <a:avLst/>
          </a:prstGeom>
          <a:noFill/>
        </p:spPr>
        <p:txBody>
          <a:bodyPr wrap="square" rtlCol="0">
            <a:spAutoFit/>
          </a:bodyPr>
          <a:lstStyle/>
          <a:p>
            <a:r>
              <a:rPr lang="el-GR" b="1" dirty="0"/>
              <a:t>Παράγοντες που καθορίζονται κατά τη φάση καθορισμού των προδιαγραφών </a:t>
            </a:r>
            <a:endParaRPr lang="el-GR" dirty="0"/>
          </a:p>
        </p:txBody>
      </p:sp>
    </p:spTree>
    <p:extLst>
      <p:ext uri="{BB962C8B-B14F-4D97-AF65-F5344CB8AC3E}">
        <p14:creationId xmlns:p14="http://schemas.microsoft.com/office/powerpoint/2010/main" val="2754449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a:bodyPr>
          <a:lstStyle/>
          <a:p>
            <a:pPr marL="0" indent="0">
              <a:buNone/>
            </a:pPr>
            <a:r>
              <a:rPr lang="el-GR" sz="2000" b="1" dirty="0"/>
              <a:t>Παράγοντες που καθορίζονται κατά τη φάση καθορισμού των προδιαγραφών </a:t>
            </a:r>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12</a:t>
            </a:fld>
            <a:endParaRPr kumimoji="0" lang="en-US" sz="1400" b="1" dirty="0">
              <a:solidFill>
                <a:schemeClr val="bg1"/>
              </a:solidFill>
            </a:endParaRPr>
          </a:p>
        </p:txBody>
      </p:sp>
      <p:graphicFrame>
        <p:nvGraphicFramePr>
          <p:cNvPr id="8" name="Content Placeholder 7"/>
          <p:cNvGraphicFramePr>
            <a:graphicFrameLocks/>
          </p:cNvGraphicFramePr>
          <p:nvPr>
            <p:extLst>
              <p:ext uri="{D42A27DB-BD31-4B8C-83A1-F6EECF244321}">
                <p14:modId xmlns:p14="http://schemas.microsoft.com/office/powerpoint/2010/main" val="3986268469"/>
              </p:ext>
            </p:extLst>
          </p:nvPr>
        </p:nvGraphicFramePr>
        <p:xfrm>
          <a:off x="152400" y="1556792"/>
          <a:ext cx="8883650" cy="48963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54449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70000" lnSpcReduction="20000"/>
          </a:bodyPr>
          <a:lstStyle/>
          <a:p>
            <a:pPr marL="0" indent="0">
              <a:buNone/>
            </a:pPr>
            <a:r>
              <a:rPr lang="el-GR" b="1" dirty="0"/>
              <a:t>Σχεδίαση και Ανάπτυξη Ευφυών Σ.Υ.Α.</a:t>
            </a:r>
          </a:p>
          <a:p>
            <a:pPr marL="0" indent="0">
              <a:buNone/>
            </a:pPr>
            <a:r>
              <a:rPr lang="el-GR" dirty="0" smtClean="0"/>
              <a:t>Μετά </a:t>
            </a:r>
            <a:r>
              <a:rPr lang="el-GR" dirty="0"/>
              <a:t>την ολοκλήρωση της σχεδίασης ακολουθεί η ανάπτυξη του πρωτοτύπου, δηλαδή μιας μικρογραφίας του τελικού συστήματος στο οποίο περιέχονται τόσο τα βασικά τμήματα του συστήματος, όσο και αντιπροσωπευτικά τμήματα των υπό ανάπτυξη βάσεων γνώσης. Ο βασικός στόχος ανάπτυξης του πρωτοτύπου είναι να διευκολύνει την έγκαιρη διαπίστωση τυχών παραλήψεων και λαθών ή της ορθής ανάπτυξης και λειτουργίας του συστήματος. Η επισήμανση λαθών οδηγεί στην λήψη των απαραίτητων μέτρων διόρθωσής των. Η επιτυχής λειτουργία του πρωτοτύπου οδηγεί στην υλοποίηση του συστήματος. </a:t>
            </a:r>
          </a:p>
          <a:p>
            <a:pPr marL="0" indent="0">
              <a:buNone/>
            </a:pPr>
            <a:r>
              <a:rPr lang="el-GR" dirty="0"/>
              <a:t>Μετά την ολοκλήρωση της υλοποίησης του συστήματος ακολουθούν οι διαδικασίες λειτουργικού ελέγχου του συστήματος, κατά τις οποίες ελέγχεται χωριστά η ορθή λειτουργία των επιμέρους τμημάτων του κάθε υποσυστήματος, πριν εξεταστεί η λειτουργία του κάθε υποσυστήματος στο σύνολό της. Ακολούθως, ελέγχεται η συνολική λειτουργία του συστήματος από το μηχανικό γνώσης και τους ειδικούς που χρησιμοποιήθηκαν στην ανάπτυξη των βάσεων γνώσης καθώς και από τους τελικούς του χρήστες (</a:t>
            </a:r>
            <a:r>
              <a:rPr lang="el-GR" dirty="0" smtClean="0"/>
              <a:t>πίνακας). </a:t>
            </a:r>
            <a:endParaRPr lang="el-GR" dirty="0"/>
          </a:p>
          <a:p>
            <a:pPr marL="0" indent="0">
              <a:buNone/>
            </a:pPr>
            <a:endParaRPr lang="el-GR"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13</a:t>
            </a:fld>
            <a:endParaRPr kumimoji="0" lang="en-US" sz="1400" b="1" dirty="0">
              <a:solidFill>
                <a:schemeClr val="bg1"/>
              </a:solidFill>
            </a:endParaRPr>
          </a:p>
        </p:txBody>
      </p:sp>
    </p:spTree>
    <p:extLst>
      <p:ext uri="{BB962C8B-B14F-4D97-AF65-F5344CB8AC3E}">
        <p14:creationId xmlns:p14="http://schemas.microsoft.com/office/powerpoint/2010/main" val="2754449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67311463"/>
              </p:ext>
            </p:extLst>
          </p:nvPr>
        </p:nvGraphicFramePr>
        <p:xfrm>
          <a:off x="35496" y="1288074"/>
          <a:ext cx="9108503" cy="5165262"/>
        </p:xfrm>
        <a:graphic>
          <a:graphicData uri="http://schemas.openxmlformats.org/drawingml/2006/table">
            <a:tbl>
              <a:tblPr>
                <a:tableStyleId>{5C22544A-7EE6-4342-B048-85BDC9FD1C3A}</a:tableStyleId>
              </a:tblPr>
              <a:tblGrid>
                <a:gridCol w="2592288"/>
                <a:gridCol w="2952328"/>
                <a:gridCol w="3563887"/>
              </a:tblGrid>
              <a:tr h="204838">
                <a:tc>
                  <a:txBody>
                    <a:bodyPr/>
                    <a:lstStyle/>
                    <a:p>
                      <a:pPr algn="ctr">
                        <a:lnSpc>
                          <a:spcPct val="115000"/>
                        </a:lnSpc>
                        <a:spcAft>
                          <a:spcPts val="0"/>
                        </a:spcAft>
                      </a:pPr>
                      <a:r>
                        <a:rPr lang="el-GR" sz="1500" b="1" dirty="0">
                          <a:solidFill>
                            <a:schemeClr val="bg1"/>
                          </a:solidFill>
                          <a:effectLst/>
                        </a:rPr>
                        <a:t>ΦΑΣΗ ΑΝΑΠΤΥΞΗΣ</a:t>
                      </a:r>
                      <a:endParaRPr lang="el-GR" sz="1500" b="1" dirty="0">
                        <a:solidFill>
                          <a:schemeClr val="bg1"/>
                        </a:solidFill>
                        <a:effectLst/>
                        <a:latin typeface="Times New Roman"/>
                        <a:ea typeface="Times New Roman"/>
                        <a:cs typeface="Times New Roman"/>
                      </a:endParaRPr>
                    </a:p>
                  </a:txBody>
                  <a:tcPr marL="68580" marR="68580" marT="0" marB="0">
                    <a:solidFill>
                      <a:schemeClr val="accent4">
                        <a:lumMod val="60000"/>
                        <a:lumOff val="40000"/>
                      </a:schemeClr>
                    </a:solidFill>
                  </a:tcPr>
                </a:tc>
                <a:tc>
                  <a:txBody>
                    <a:bodyPr/>
                    <a:lstStyle/>
                    <a:p>
                      <a:pPr algn="ctr">
                        <a:lnSpc>
                          <a:spcPct val="115000"/>
                        </a:lnSpc>
                        <a:spcAft>
                          <a:spcPts val="0"/>
                        </a:spcAft>
                      </a:pPr>
                      <a:r>
                        <a:rPr lang="el-GR" sz="1500" b="1" dirty="0">
                          <a:solidFill>
                            <a:schemeClr val="bg1"/>
                          </a:solidFill>
                          <a:effectLst/>
                        </a:rPr>
                        <a:t>ΠΡΩΤΑΡΧΙΚΗ ΕΥΘΥΝΗ</a:t>
                      </a:r>
                      <a:endParaRPr lang="el-GR" sz="1500" b="1" dirty="0">
                        <a:solidFill>
                          <a:schemeClr val="bg1"/>
                        </a:solidFill>
                        <a:effectLst/>
                        <a:latin typeface="Times New Roman"/>
                        <a:ea typeface="Times New Roman"/>
                        <a:cs typeface="Times New Roman"/>
                      </a:endParaRPr>
                    </a:p>
                  </a:txBody>
                  <a:tcPr marL="68580" marR="68580" marT="0" marB="0">
                    <a:solidFill>
                      <a:schemeClr val="accent4">
                        <a:lumMod val="60000"/>
                        <a:lumOff val="40000"/>
                      </a:schemeClr>
                    </a:solidFill>
                  </a:tcPr>
                </a:tc>
                <a:tc>
                  <a:txBody>
                    <a:bodyPr/>
                    <a:lstStyle/>
                    <a:p>
                      <a:pPr algn="ctr">
                        <a:lnSpc>
                          <a:spcPct val="115000"/>
                        </a:lnSpc>
                        <a:spcAft>
                          <a:spcPts val="0"/>
                        </a:spcAft>
                      </a:pPr>
                      <a:r>
                        <a:rPr lang="el-GR" sz="1500" b="1" dirty="0">
                          <a:solidFill>
                            <a:schemeClr val="bg1"/>
                          </a:solidFill>
                          <a:effectLst/>
                        </a:rPr>
                        <a:t>ΣΤΕΛΕΧΟΣ ΥΠΟΣΤΗΡΙΞΗΣ</a:t>
                      </a:r>
                      <a:endParaRPr lang="el-GR" sz="1500" b="1" dirty="0">
                        <a:solidFill>
                          <a:schemeClr val="bg1"/>
                        </a:solidFill>
                        <a:effectLst/>
                        <a:latin typeface="Times New Roman"/>
                        <a:ea typeface="Times New Roman"/>
                        <a:cs typeface="Times New Roman"/>
                      </a:endParaRPr>
                    </a:p>
                  </a:txBody>
                  <a:tcPr marL="68580" marR="68580" marT="0" marB="0">
                    <a:solidFill>
                      <a:schemeClr val="accent4">
                        <a:lumMod val="60000"/>
                        <a:lumOff val="40000"/>
                      </a:schemeClr>
                    </a:solidFill>
                  </a:tcPr>
                </a:tc>
              </a:tr>
              <a:tr h="349369">
                <a:tc>
                  <a:txBody>
                    <a:bodyPr/>
                    <a:lstStyle/>
                    <a:p>
                      <a:pPr algn="just">
                        <a:lnSpc>
                          <a:spcPct val="115000"/>
                        </a:lnSpc>
                        <a:spcAft>
                          <a:spcPts val="0"/>
                        </a:spcAft>
                      </a:pPr>
                      <a:r>
                        <a:rPr lang="el-GR" sz="1500" b="1" dirty="0">
                          <a:solidFill>
                            <a:schemeClr val="bg1"/>
                          </a:solidFill>
                          <a:effectLst/>
                        </a:rPr>
                        <a:t>Αναγνώριση του προβλήματος </a:t>
                      </a:r>
                      <a:endParaRPr lang="el-GR" sz="1500" b="1" dirty="0">
                        <a:solidFill>
                          <a:schemeClr val="bg1"/>
                        </a:solidFill>
                        <a:effectLst/>
                        <a:latin typeface="Times New Roman"/>
                        <a:ea typeface="Times New Roman"/>
                        <a:cs typeface="Times New Roman"/>
                      </a:endParaRPr>
                    </a:p>
                  </a:txBody>
                  <a:tcPr marL="68580" marR="68580" marT="0" marB="0">
                    <a:solidFill>
                      <a:schemeClr val="accent4">
                        <a:lumMod val="60000"/>
                        <a:lumOff val="40000"/>
                      </a:schemeClr>
                    </a:solidFill>
                  </a:tcPr>
                </a:tc>
                <a:tc>
                  <a:txBody>
                    <a:bodyPr/>
                    <a:lstStyle/>
                    <a:p>
                      <a:pPr algn="just">
                        <a:lnSpc>
                          <a:spcPct val="115000"/>
                        </a:lnSpc>
                        <a:spcAft>
                          <a:spcPts val="0"/>
                        </a:spcAft>
                      </a:pPr>
                      <a:r>
                        <a:rPr lang="el-GR" sz="1500" dirty="0">
                          <a:effectLst/>
                        </a:rPr>
                        <a:t>Χρήστης  </a:t>
                      </a:r>
                      <a:endParaRPr lang="el-GR" sz="1500" dirty="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l-GR" sz="1500">
                          <a:effectLst/>
                        </a:rPr>
                        <a:t>Σύμβουλος </a:t>
                      </a:r>
                      <a:endParaRPr lang="el-GR" sz="1500">
                        <a:effectLst/>
                        <a:latin typeface="Times New Roman"/>
                        <a:ea typeface="Times New Roman"/>
                        <a:cs typeface="Times New Roman"/>
                      </a:endParaRPr>
                    </a:p>
                  </a:txBody>
                  <a:tcPr marL="68580" marR="68580" marT="0" marB="0"/>
                </a:tc>
              </a:tr>
              <a:tr h="608437">
                <a:tc>
                  <a:txBody>
                    <a:bodyPr/>
                    <a:lstStyle/>
                    <a:p>
                      <a:pPr algn="just">
                        <a:lnSpc>
                          <a:spcPct val="115000"/>
                        </a:lnSpc>
                        <a:spcAft>
                          <a:spcPts val="0"/>
                        </a:spcAft>
                      </a:pPr>
                      <a:r>
                        <a:rPr lang="el-GR" sz="1500" b="1" dirty="0">
                          <a:solidFill>
                            <a:schemeClr val="bg1"/>
                          </a:solidFill>
                          <a:effectLst/>
                        </a:rPr>
                        <a:t>Μελέτη σκοπιμότητας </a:t>
                      </a:r>
                      <a:endParaRPr lang="el-GR" sz="1500" b="1" dirty="0">
                        <a:solidFill>
                          <a:schemeClr val="bg1"/>
                        </a:solidFill>
                        <a:effectLst/>
                        <a:latin typeface="Times New Roman"/>
                        <a:ea typeface="Times New Roman"/>
                        <a:cs typeface="Times New Roman"/>
                      </a:endParaRPr>
                    </a:p>
                  </a:txBody>
                  <a:tcPr marL="68580" marR="68580" marT="0" marB="0">
                    <a:solidFill>
                      <a:schemeClr val="accent4">
                        <a:lumMod val="60000"/>
                        <a:lumOff val="40000"/>
                      </a:schemeClr>
                    </a:solidFill>
                  </a:tcPr>
                </a:tc>
                <a:tc>
                  <a:txBody>
                    <a:bodyPr/>
                    <a:lstStyle/>
                    <a:p>
                      <a:pPr algn="just">
                        <a:lnSpc>
                          <a:spcPct val="115000"/>
                        </a:lnSpc>
                        <a:spcAft>
                          <a:spcPts val="0"/>
                        </a:spcAft>
                      </a:pPr>
                      <a:r>
                        <a:rPr lang="el-GR" sz="1500">
                          <a:effectLst/>
                        </a:rPr>
                        <a:t>Ειδικός σύμβουλος</a:t>
                      </a:r>
                      <a:endParaRPr lang="el-GR" sz="1500">
                        <a:effectLst/>
                        <a:latin typeface="Times New Roman"/>
                        <a:ea typeface="Times New Roman"/>
                        <a:cs typeface="Times New Roman"/>
                      </a:endParaRPr>
                    </a:p>
                  </a:txBody>
                  <a:tcPr marL="68580" marR="68580" marT="0" marB="0"/>
                </a:tc>
                <a:tc>
                  <a:txBody>
                    <a:bodyPr/>
                    <a:lstStyle/>
                    <a:p>
                      <a:pPr>
                        <a:lnSpc>
                          <a:spcPct val="115000"/>
                        </a:lnSpc>
                        <a:spcAft>
                          <a:spcPts val="600"/>
                        </a:spcAft>
                      </a:pPr>
                      <a:r>
                        <a:rPr lang="el-GR" sz="1500">
                          <a:effectLst/>
                        </a:rPr>
                        <a:t>Ειδικός στο πεδίο του προβλήματος</a:t>
                      </a:r>
                    </a:p>
                    <a:p>
                      <a:pPr algn="just">
                        <a:lnSpc>
                          <a:spcPct val="115000"/>
                        </a:lnSpc>
                        <a:spcAft>
                          <a:spcPts val="0"/>
                        </a:spcAft>
                      </a:pPr>
                      <a:r>
                        <a:rPr lang="el-GR" sz="1500">
                          <a:effectLst/>
                        </a:rPr>
                        <a:t>Σύμβουλος </a:t>
                      </a:r>
                      <a:endParaRPr lang="el-GR" sz="1500">
                        <a:effectLst/>
                        <a:latin typeface="Times New Roman"/>
                        <a:ea typeface="Times New Roman"/>
                        <a:cs typeface="Times New Roman"/>
                      </a:endParaRPr>
                    </a:p>
                  </a:txBody>
                  <a:tcPr marL="68580" marR="68580" marT="0" marB="0"/>
                </a:tc>
              </a:tr>
              <a:tr h="394943">
                <a:tc>
                  <a:txBody>
                    <a:bodyPr/>
                    <a:lstStyle/>
                    <a:p>
                      <a:pPr algn="just">
                        <a:lnSpc>
                          <a:spcPct val="115000"/>
                        </a:lnSpc>
                        <a:spcAft>
                          <a:spcPts val="0"/>
                        </a:spcAft>
                      </a:pPr>
                      <a:r>
                        <a:rPr lang="el-GR" sz="1500" b="1">
                          <a:solidFill>
                            <a:schemeClr val="bg1"/>
                          </a:solidFill>
                          <a:effectLst/>
                        </a:rPr>
                        <a:t>Προδιαγραφές χρήστη </a:t>
                      </a:r>
                      <a:endParaRPr lang="el-GR" sz="1500" b="1">
                        <a:solidFill>
                          <a:schemeClr val="bg1"/>
                        </a:solidFill>
                        <a:effectLst/>
                        <a:latin typeface="Times New Roman"/>
                        <a:ea typeface="Times New Roman"/>
                        <a:cs typeface="Times New Roman"/>
                      </a:endParaRPr>
                    </a:p>
                  </a:txBody>
                  <a:tcPr marL="68580" marR="68580" marT="0" marB="0">
                    <a:solidFill>
                      <a:schemeClr val="accent4">
                        <a:lumMod val="60000"/>
                        <a:lumOff val="40000"/>
                      </a:schemeClr>
                    </a:solidFill>
                  </a:tcPr>
                </a:tc>
                <a:tc>
                  <a:txBody>
                    <a:bodyPr/>
                    <a:lstStyle/>
                    <a:p>
                      <a:pPr algn="just">
                        <a:lnSpc>
                          <a:spcPct val="115000"/>
                        </a:lnSpc>
                        <a:spcAft>
                          <a:spcPts val="0"/>
                        </a:spcAft>
                      </a:pPr>
                      <a:r>
                        <a:rPr lang="el-GR" sz="1500">
                          <a:effectLst/>
                        </a:rPr>
                        <a:t>Χρήστης </a:t>
                      </a:r>
                      <a:endParaRPr lang="el-GR" sz="150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l-GR" sz="1500">
                          <a:effectLst/>
                        </a:rPr>
                        <a:t>Ειδικός στο πεδίο του προβλήματος</a:t>
                      </a:r>
                      <a:endParaRPr lang="el-GR" sz="1500">
                        <a:effectLst/>
                        <a:latin typeface="Times New Roman"/>
                        <a:ea typeface="Times New Roman"/>
                        <a:cs typeface="Times New Roman"/>
                      </a:endParaRPr>
                    </a:p>
                  </a:txBody>
                  <a:tcPr marL="68580" marR="68580" marT="0" marB="0"/>
                </a:tc>
              </a:tr>
              <a:tr h="394943">
                <a:tc>
                  <a:txBody>
                    <a:bodyPr/>
                    <a:lstStyle/>
                    <a:p>
                      <a:pPr algn="just">
                        <a:lnSpc>
                          <a:spcPct val="115000"/>
                        </a:lnSpc>
                        <a:spcAft>
                          <a:spcPts val="0"/>
                        </a:spcAft>
                      </a:pPr>
                      <a:r>
                        <a:rPr lang="el-GR" sz="1500" b="1">
                          <a:solidFill>
                            <a:schemeClr val="bg1"/>
                          </a:solidFill>
                          <a:effectLst/>
                        </a:rPr>
                        <a:t>Σχεδίαση </a:t>
                      </a:r>
                      <a:endParaRPr lang="el-GR" sz="1500" b="1">
                        <a:solidFill>
                          <a:schemeClr val="bg1"/>
                        </a:solidFill>
                        <a:effectLst/>
                        <a:latin typeface="Times New Roman"/>
                        <a:ea typeface="Times New Roman"/>
                        <a:cs typeface="Times New Roman"/>
                      </a:endParaRPr>
                    </a:p>
                  </a:txBody>
                  <a:tcPr marL="68580" marR="68580" marT="0" marB="0">
                    <a:solidFill>
                      <a:schemeClr val="accent4">
                        <a:lumMod val="60000"/>
                        <a:lumOff val="40000"/>
                      </a:schemeClr>
                    </a:solidFill>
                  </a:tcPr>
                </a:tc>
                <a:tc>
                  <a:txBody>
                    <a:bodyPr/>
                    <a:lstStyle/>
                    <a:p>
                      <a:pPr algn="just">
                        <a:lnSpc>
                          <a:spcPct val="115000"/>
                        </a:lnSpc>
                        <a:spcAft>
                          <a:spcPts val="0"/>
                        </a:spcAft>
                      </a:pPr>
                      <a:r>
                        <a:rPr lang="el-GR" sz="1500">
                          <a:effectLst/>
                        </a:rPr>
                        <a:t>Μηχανικός γνώσης </a:t>
                      </a:r>
                      <a:endParaRPr lang="el-GR" sz="150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l-GR" sz="1500">
                          <a:effectLst/>
                        </a:rPr>
                        <a:t>Ειδικός στο πεδίο του προβλήματος </a:t>
                      </a:r>
                      <a:endParaRPr lang="el-GR" sz="1500">
                        <a:effectLst/>
                        <a:latin typeface="Times New Roman"/>
                        <a:ea typeface="Times New Roman"/>
                        <a:cs typeface="Times New Roman"/>
                      </a:endParaRPr>
                    </a:p>
                  </a:txBody>
                  <a:tcPr marL="68580" marR="68580" marT="0" marB="0"/>
                </a:tc>
              </a:tr>
              <a:tr h="1835437">
                <a:tc>
                  <a:txBody>
                    <a:bodyPr/>
                    <a:lstStyle/>
                    <a:p>
                      <a:pPr algn="just">
                        <a:lnSpc>
                          <a:spcPct val="115000"/>
                        </a:lnSpc>
                        <a:spcAft>
                          <a:spcPts val="0"/>
                        </a:spcAft>
                      </a:pPr>
                      <a:r>
                        <a:rPr lang="el-GR" sz="1500" b="1" dirty="0">
                          <a:solidFill>
                            <a:schemeClr val="bg1"/>
                          </a:solidFill>
                          <a:effectLst/>
                        </a:rPr>
                        <a:t>Υλοποίηση </a:t>
                      </a:r>
                    </a:p>
                    <a:p>
                      <a:pPr marL="177800" lvl="0" indent="-177800" algn="just">
                        <a:lnSpc>
                          <a:spcPct val="115000"/>
                        </a:lnSpc>
                        <a:spcAft>
                          <a:spcPts val="0"/>
                        </a:spcAft>
                        <a:buFont typeface="Symbol"/>
                        <a:buChar char=""/>
                      </a:pPr>
                      <a:r>
                        <a:rPr lang="el-GR" sz="1500" b="1" dirty="0">
                          <a:solidFill>
                            <a:schemeClr val="bg1"/>
                          </a:solidFill>
                          <a:effectLst/>
                        </a:rPr>
                        <a:t>Υποσύστημα απόσπασης γνώσης</a:t>
                      </a:r>
                    </a:p>
                    <a:p>
                      <a:pPr marL="177800" lvl="0" indent="-177800" algn="just">
                        <a:lnSpc>
                          <a:spcPct val="115000"/>
                        </a:lnSpc>
                        <a:spcAft>
                          <a:spcPts val="0"/>
                        </a:spcAft>
                        <a:buFont typeface="Symbol"/>
                        <a:buChar char=""/>
                      </a:pPr>
                      <a:r>
                        <a:rPr lang="el-GR" sz="1500" b="1" dirty="0">
                          <a:solidFill>
                            <a:schemeClr val="bg1"/>
                          </a:solidFill>
                          <a:effectLst/>
                        </a:rPr>
                        <a:t>Μηχανισμός εξαγωγής συμπερασμάτων</a:t>
                      </a:r>
                    </a:p>
                    <a:p>
                      <a:pPr marL="177800" lvl="0" indent="-177800" algn="just">
                        <a:lnSpc>
                          <a:spcPct val="115000"/>
                        </a:lnSpc>
                        <a:spcAft>
                          <a:spcPts val="0"/>
                        </a:spcAft>
                        <a:buFont typeface="Symbol"/>
                        <a:buChar char=""/>
                      </a:pPr>
                      <a:r>
                        <a:rPr lang="el-GR" sz="1500" b="1" dirty="0">
                          <a:solidFill>
                            <a:schemeClr val="bg1"/>
                          </a:solidFill>
                          <a:effectLst/>
                        </a:rPr>
                        <a:t>Σύστημα επικοινωνίας</a:t>
                      </a:r>
                      <a:endParaRPr lang="el-GR" sz="1500" b="1" dirty="0">
                        <a:solidFill>
                          <a:schemeClr val="bg1"/>
                        </a:solidFill>
                        <a:effectLst/>
                        <a:latin typeface="Times New Roman"/>
                        <a:ea typeface="Times New Roman"/>
                        <a:cs typeface="Times New Roman"/>
                      </a:endParaRPr>
                    </a:p>
                  </a:txBody>
                  <a:tcPr marL="68580" marR="68580" marT="0" marB="0">
                    <a:solidFill>
                      <a:schemeClr val="accent4">
                        <a:lumMod val="60000"/>
                        <a:lumOff val="40000"/>
                      </a:schemeClr>
                    </a:solidFill>
                  </a:tcPr>
                </a:tc>
                <a:tc>
                  <a:txBody>
                    <a:bodyPr/>
                    <a:lstStyle/>
                    <a:p>
                      <a:pPr algn="just">
                        <a:lnSpc>
                          <a:spcPct val="115000"/>
                        </a:lnSpc>
                        <a:spcAft>
                          <a:spcPts val="0"/>
                        </a:spcAft>
                      </a:pPr>
                      <a:r>
                        <a:rPr lang="el-GR" sz="1500">
                          <a:effectLst/>
                        </a:rPr>
                        <a:t> </a:t>
                      </a:r>
                    </a:p>
                    <a:p>
                      <a:pPr algn="just">
                        <a:lnSpc>
                          <a:spcPct val="115000"/>
                        </a:lnSpc>
                        <a:spcAft>
                          <a:spcPts val="0"/>
                        </a:spcAft>
                      </a:pPr>
                      <a:r>
                        <a:rPr lang="el-GR" sz="1500">
                          <a:effectLst/>
                        </a:rPr>
                        <a:t>Μηχανικός γνώσης</a:t>
                      </a:r>
                    </a:p>
                    <a:p>
                      <a:pPr algn="just">
                        <a:lnSpc>
                          <a:spcPct val="115000"/>
                        </a:lnSpc>
                        <a:spcAft>
                          <a:spcPts val="0"/>
                        </a:spcAft>
                      </a:pPr>
                      <a:r>
                        <a:rPr lang="el-GR" sz="1500">
                          <a:effectLst/>
                        </a:rPr>
                        <a:t> </a:t>
                      </a:r>
                    </a:p>
                    <a:p>
                      <a:pPr algn="just">
                        <a:lnSpc>
                          <a:spcPct val="115000"/>
                        </a:lnSpc>
                        <a:spcAft>
                          <a:spcPts val="0"/>
                        </a:spcAft>
                      </a:pPr>
                      <a:r>
                        <a:rPr lang="el-GR" sz="1500">
                          <a:effectLst/>
                        </a:rPr>
                        <a:t>Μηχανικός γνώσης </a:t>
                      </a:r>
                    </a:p>
                    <a:p>
                      <a:pPr algn="just">
                        <a:lnSpc>
                          <a:spcPct val="115000"/>
                        </a:lnSpc>
                        <a:spcAft>
                          <a:spcPts val="0"/>
                        </a:spcAft>
                      </a:pPr>
                      <a:r>
                        <a:rPr lang="el-GR" sz="1500">
                          <a:effectLst/>
                        </a:rPr>
                        <a:t> </a:t>
                      </a:r>
                    </a:p>
                    <a:p>
                      <a:pPr algn="just">
                        <a:lnSpc>
                          <a:spcPct val="115000"/>
                        </a:lnSpc>
                        <a:spcAft>
                          <a:spcPts val="0"/>
                        </a:spcAft>
                      </a:pPr>
                      <a:r>
                        <a:rPr lang="el-GR" sz="1500">
                          <a:effectLst/>
                        </a:rPr>
                        <a:t>Μηχανικός γνώσης </a:t>
                      </a:r>
                      <a:endParaRPr lang="el-GR" sz="150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l-GR" sz="1500" dirty="0">
                          <a:effectLst/>
                        </a:rPr>
                        <a:t> </a:t>
                      </a:r>
                    </a:p>
                    <a:p>
                      <a:pPr algn="just">
                        <a:lnSpc>
                          <a:spcPct val="115000"/>
                        </a:lnSpc>
                        <a:spcAft>
                          <a:spcPts val="0"/>
                        </a:spcAft>
                      </a:pPr>
                      <a:r>
                        <a:rPr lang="el-GR" sz="1500" dirty="0">
                          <a:effectLst/>
                        </a:rPr>
                        <a:t>Ειδικός στο πεδίο του προβλήματος</a:t>
                      </a:r>
                    </a:p>
                    <a:p>
                      <a:pPr algn="just">
                        <a:lnSpc>
                          <a:spcPct val="115000"/>
                        </a:lnSpc>
                        <a:spcAft>
                          <a:spcPts val="0"/>
                        </a:spcAft>
                      </a:pPr>
                      <a:endParaRPr lang="el-GR" sz="1500" dirty="0" smtClean="0">
                        <a:effectLst/>
                      </a:endParaRPr>
                    </a:p>
                    <a:p>
                      <a:pPr algn="just">
                        <a:lnSpc>
                          <a:spcPct val="115000"/>
                        </a:lnSpc>
                        <a:spcAft>
                          <a:spcPts val="0"/>
                        </a:spcAft>
                      </a:pPr>
                      <a:r>
                        <a:rPr lang="el-GR" sz="1500" dirty="0" smtClean="0">
                          <a:effectLst/>
                        </a:rPr>
                        <a:t>Προγραμματιστής </a:t>
                      </a:r>
                      <a:r>
                        <a:rPr lang="el-GR" sz="1500" dirty="0">
                          <a:effectLst/>
                        </a:rPr>
                        <a:t>Τ.Ν</a:t>
                      </a:r>
                    </a:p>
                    <a:p>
                      <a:pPr algn="just">
                        <a:lnSpc>
                          <a:spcPct val="115000"/>
                        </a:lnSpc>
                        <a:spcAft>
                          <a:spcPts val="0"/>
                        </a:spcAft>
                      </a:pPr>
                      <a:r>
                        <a:rPr lang="el-GR" sz="1500" dirty="0">
                          <a:effectLst/>
                        </a:rPr>
                        <a:t> </a:t>
                      </a:r>
                    </a:p>
                    <a:p>
                      <a:pPr algn="just">
                        <a:lnSpc>
                          <a:spcPct val="115000"/>
                        </a:lnSpc>
                        <a:spcAft>
                          <a:spcPts val="0"/>
                        </a:spcAft>
                      </a:pPr>
                      <a:r>
                        <a:rPr lang="el-GR" sz="1500" dirty="0">
                          <a:effectLst/>
                        </a:rPr>
                        <a:t>Ειδικός στους ανθρώπινους παράγοντες και στην ψυχολογία</a:t>
                      </a:r>
                    </a:p>
                    <a:p>
                      <a:pPr algn="just">
                        <a:lnSpc>
                          <a:spcPct val="115000"/>
                        </a:lnSpc>
                        <a:spcAft>
                          <a:spcPts val="0"/>
                        </a:spcAft>
                      </a:pPr>
                      <a:r>
                        <a:rPr lang="el-GR" sz="1500" dirty="0">
                          <a:effectLst/>
                        </a:rPr>
                        <a:t>Προγραμματιστής</a:t>
                      </a:r>
                      <a:endParaRPr lang="el-GR" sz="1500" dirty="0">
                        <a:effectLst/>
                        <a:latin typeface="Times New Roman"/>
                        <a:ea typeface="Times New Roman"/>
                        <a:cs typeface="Times New Roman"/>
                      </a:endParaRPr>
                    </a:p>
                  </a:txBody>
                  <a:tcPr marL="68580" marR="68580" marT="0" marB="0"/>
                </a:tc>
              </a:tr>
              <a:tr h="1024188">
                <a:tc>
                  <a:txBody>
                    <a:bodyPr/>
                    <a:lstStyle/>
                    <a:p>
                      <a:pPr algn="just">
                        <a:lnSpc>
                          <a:spcPct val="115000"/>
                        </a:lnSpc>
                        <a:spcAft>
                          <a:spcPts val="0"/>
                        </a:spcAft>
                      </a:pPr>
                      <a:r>
                        <a:rPr lang="el-GR" sz="1500" b="1" dirty="0">
                          <a:solidFill>
                            <a:schemeClr val="bg1"/>
                          </a:solidFill>
                          <a:effectLst/>
                        </a:rPr>
                        <a:t>Έλεγχος </a:t>
                      </a:r>
                    </a:p>
                    <a:p>
                      <a:pPr marL="273050" lvl="0" indent="-273050" algn="just">
                        <a:lnSpc>
                          <a:spcPct val="115000"/>
                        </a:lnSpc>
                        <a:spcAft>
                          <a:spcPts val="0"/>
                        </a:spcAft>
                        <a:buFont typeface="Symbol"/>
                        <a:buChar char=""/>
                      </a:pPr>
                      <a:r>
                        <a:rPr lang="el-GR" sz="1500" b="1" dirty="0">
                          <a:solidFill>
                            <a:schemeClr val="bg1"/>
                          </a:solidFill>
                          <a:effectLst/>
                        </a:rPr>
                        <a:t>Γνώσης</a:t>
                      </a:r>
                    </a:p>
                    <a:p>
                      <a:pPr marL="273050" lvl="0" indent="-273050" algn="just">
                        <a:lnSpc>
                          <a:spcPct val="115000"/>
                        </a:lnSpc>
                        <a:spcAft>
                          <a:spcPts val="0"/>
                        </a:spcAft>
                        <a:buFont typeface="Symbol"/>
                        <a:buChar char=""/>
                      </a:pPr>
                      <a:r>
                        <a:rPr lang="el-GR" sz="1500" b="1" dirty="0" smtClean="0">
                          <a:solidFill>
                            <a:schemeClr val="bg1"/>
                          </a:solidFill>
                          <a:effectLst/>
                        </a:rPr>
                        <a:t>Συστήματος</a:t>
                      </a:r>
                      <a:endParaRPr lang="el-GR" sz="1500" b="1" dirty="0">
                        <a:solidFill>
                          <a:schemeClr val="bg1"/>
                        </a:solidFill>
                        <a:effectLst/>
                        <a:latin typeface="Times New Roman"/>
                        <a:ea typeface="Times New Roman"/>
                        <a:cs typeface="Times New Roman"/>
                      </a:endParaRPr>
                    </a:p>
                  </a:txBody>
                  <a:tcPr marL="68580" marR="68580" marT="0" marB="0">
                    <a:solidFill>
                      <a:schemeClr val="accent4">
                        <a:lumMod val="60000"/>
                        <a:lumOff val="40000"/>
                      </a:schemeClr>
                    </a:solidFill>
                  </a:tcPr>
                </a:tc>
                <a:tc>
                  <a:txBody>
                    <a:bodyPr/>
                    <a:lstStyle/>
                    <a:p>
                      <a:pPr algn="just">
                        <a:lnSpc>
                          <a:spcPct val="115000"/>
                        </a:lnSpc>
                        <a:spcAft>
                          <a:spcPts val="0"/>
                        </a:spcAft>
                      </a:pPr>
                      <a:r>
                        <a:rPr lang="el-GR" sz="1500">
                          <a:effectLst/>
                        </a:rPr>
                        <a:t> </a:t>
                      </a:r>
                    </a:p>
                    <a:p>
                      <a:pPr algn="just">
                        <a:lnSpc>
                          <a:spcPct val="115000"/>
                        </a:lnSpc>
                        <a:spcAft>
                          <a:spcPts val="0"/>
                        </a:spcAft>
                      </a:pPr>
                      <a:r>
                        <a:rPr lang="el-GR" sz="1500">
                          <a:effectLst/>
                        </a:rPr>
                        <a:t>Ειδικός στο πεδίο του προβλήματος</a:t>
                      </a:r>
                    </a:p>
                    <a:p>
                      <a:pPr algn="just">
                        <a:lnSpc>
                          <a:spcPct val="115000"/>
                        </a:lnSpc>
                        <a:spcAft>
                          <a:spcPts val="0"/>
                        </a:spcAft>
                      </a:pPr>
                      <a:r>
                        <a:rPr lang="el-GR" sz="1500">
                          <a:effectLst/>
                        </a:rPr>
                        <a:t>Ειδικός στο πεδίο του προβλήματος</a:t>
                      </a:r>
                      <a:endParaRPr lang="el-GR" sz="1500">
                        <a:effectLst/>
                        <a:latin typeface="Times New Roman"/>
                        <a:ea typeface="Times New Roman"/>
                        <a:cs typeface="Times New Roman"/>
                      </a:endParaRPr>
                    </a:p>
                  </a:txBody>
                  <a:tcPr marL="68580" marR="68580" marT="0" marB="0"/>
                </a:tc>
                <a:tc>
                  <a:txBody>
                    <a:bodyPr/>
                    <a:lstStyle/>
                    <a:p>
                      <a:pPr algn="just">
                        <a:lnSpc>
                          <a:spcPct val="115000"/>
                        </a:lnSpc>
                        <a:spcAft>
                          <a:spcPts val="0"/>
                        </a:spcAft>
                      </a:pPr>
                      <a:r>
                        <a:rPr lang="el-GR" sz="1500" dirty="0">
                          <a:effectLst/>
                        </a:rPr>
                        <a:t> </a:t>
                      </a:r>
                    </a:p>
                    <a:p>
                      <a:pPr algn="just">
                        <a:lnSpc>
                          <a:spcPct val="115000"/>
                        </a:lnSpc>
                        <a:spcAft>
                          <a:spcPts val="0"/>
                        </a:spcAft>
                      </a:pPr>
                      <a:r>
                        <a:rPr lang="el-GR" sz="1500" dirty="0">
                          <a:effectLst/>
                        </a:rPr>
                        <a:t>Μηχανικός γνώσης </a:t>
                      </a:r>
                    </a:p>
                    <a:p>
                      <a:pPr algn="just">
                        <a:lnSpc>
                          <a:spcPct val="115000"/>
                        </a:lnSpc>
                        <a:spcAft>
                          <a:spcPts val="0"/>
                        </a:spcAft>
                      </a:pPr>
                      <a:r>
                        <a:rPr lang="el-GR" sz="1500" dirty="0">
                          <a:effectLst/>
                        </a:rPr>
                        <a:t> </a:t>
                      </a:r>
                      <a:r>
                        <a:rPr lang="el-GR" sz="1500" dirty="0" smtClean="0">
                          <a:effectLst/>
                        </a:rPr>
                        <a:t>Σύμβουλος </a:t>
                      </a:r>
                      <a:r>
                        <a:rPr lang="el-GR" sz="1500" dirty="0">
                          <a:effectLst/>
                        </a:rPr>
                        <a:t>ειδικού</a:t>
                      </a:r>
                    </a:p>
                    <a:p>
                      <a:pPr algn="just">
                        <a:lnSpc>
                          <a:spcPct val="115000"/>
                        </a:lnSpc>
                        <a:spcAft>
                          <a:spcPts val="0"/>
                        </a:spcAft>
                      </a:pPr>
                      <a:r>
                        <a:rPr lang="el-GR" sz="1500" dirty="0">
                          <a:effectLst/>
                        </a:rPr>
                        <a:t>Μηχανικός γνώσης</a:t>
                      </a:r>
                      <a:endParaRPr lang="el-GR" sz="1500" dirty="0">
                        <a:effectLst/>
                        <a:latin typeface="Times New Roman"/>
                        <a:ea typeface="Times New Roman"/>
                        <a:cs typeface="Times New Roman"/>
                      </a:endParaRPr>
                    </a:p>
                  </a:txBody>
                  <a:tcPr marL="68580" marR="68580" marT="0" marB="0"/>
                </a:tc>
              </a:tr>
            </a:tbl>
          </a:graphicData>
        </a:graphic>
      </p:graphicFrame>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14</a:t>
            </a:fld>
            <a:endParaRPr kumimoji="0" lang="en-US" sz="1400" b="1" dirty="0">
              <a:solidFill>
                <a:schemeClr val="bg1"/>
              </a:solidFill>
            </a:endParaRPr>
          </a:p>
        </p:txBody>
      </p:sp>
      <p:sp>
        <p:nvSpPr>
          <p:cNvPr id="3" name="TextBox 2"/>
          <p:cNvSpPr txBox="1"/>
          <p:nvPr/>
        </p:nvSpPr>
        <p:spPr>
          <a:xfrm>
            <a:off x="2339752" y="971436"/>
            <a:ext cx="4896544" cy="369332"/>
          </a:xfrm>
          <a:prstGeom prst="rect">
            <a:avLst/>
          </a:prstGeom>
          <a:noFill/>
        </p:spPr>
        <p:txBody>
          <a:bodyPr wrap="square" rtlCol="0">
            <a:spAutoFit/>
          </a:bodyPr>
          <a:lstStyle/>
          <a:p>
            <a:r>
              <a:rPr lang="el-GR" b="1" dirty="0"/>
              <a:t>Σχεδίαση και Ανάπτυξη Ευφυών Σ.Υ.Α</a:t>
            </a:r>
            <a:r>
              <a:rPr lang="el-GR" b="1" dirty="0" smtClean="0"/>
              <a:t>.</a:t>
            </a:r>
            <a:endParaRPr lang="el-GR" b="1" dirty="0"/>
          </a:p>
        </p:txBody>
      </p:sp>
    </p:spTree>
    <p:extLst>
      <p:ext uri="{BB962C8B-B14F-4D97-AF65-F5344CB8AC3E}">
        <p14:creationId xmlns:p14="http://schemas.microsoft.com/office/powerpoint/2010/main" val="2754449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47500" lnSpcReduction="20000"/>
          </a:bodyPr>
          <a:lstStyle/>
          <a:p>
            <a:pPr marL="0" indent="0">
              <a:buNone/>
            </a:pPr>
            <a:r>
              <a:rPr lang="el-GR" b="1" dirty="0"/>
              <a:t>Σχεδίαση και Ανάπτυξη Ευφυών Σ.Υ.Α.</a:t>
            </a:r>
          </a:p>
          <a:p>
            <a:pPr marL="0" indent="0">
              <a:buNone/>
            </a:pPr>
            <a:r>
              <a:rPr lang="el-GR" dirty="0"/>
              <a:t>Στην συνέχεια ακολουθούν οι εργασίες </a:t>
            </a:r>
            <a:r>
              <a:rPr lang="el-GR" b="1" dirty="0"/>
              <a:t>ελέγχων εγκυρότητας (</a:t>
            </a:r>
            <a:r>
              <a:rPr lang="en-US" b="1" dirty="0"/>
              <a:t>validation</a:t>
            </a:r>
            <a:r>
              <a:rPr lang="el-GR" b="1" dirty="0"/>
              <a:t>) και επαλήθευσης (</a:t>
            </a:r>
            <a:r>
              <a:rPr lang="en-US" b="1" dirty="0"/>
              <a:t>verification</a:t>
            </a:r>
            <a:r>
              <a:rPr lang="el-GR" dirty="0"/>
              <a:t>). </a:t>
            </a:r>
          </a:p>
          <a:p>
            <a:pPr marL="0" indent="0">
              <a:buNone/>
            </a:pPr>
            <a:r>
              <a:rPr lang="el-GR" dirty="0"/>
              <a:t>Οι δύο τελευταίες εργασίες είναι </a:t>
            </a:r>
            <a:r>
              <a:rPr lang="el-GR" b="1" dirty="0"/>
              <a:t>η τεκμηρίωση του συστήματος και η εκπαίδευση των τελικών χρηστών</a:t>
            </a:r>
            <a:r>
              <a:rPr lang="el-GR" dirty="0"/>
              <a:t> των υπό ανάπτυξη συστημάτων. </a:t>
            </a:r>
          </a:p>
          <a:p>
            <a:pPr marL="0" indent="0">
              <a:buNone/>
            </a:pPr>
            <a:r>
              <a:rPr lang="el-GR" dirty="0"/>
              <a:t>Όταν ολοκληρωθούν με επιτυχία όλοι οι έλεγχοι του συστήματος, ακολουθεί η φάση κατά την οποία γίνεται </a:t>
            </a:r>
            <a:r>
              <a:rPr lang="el-GR" b="1" dirty="0"/>
              <a:t>εγκατάσταση του συστήματος στο φυσικό χώρο εργασίας του. </a:t>
            </a:r>
          </a:p>
          <a:p>
            <a:pPr marL="0" indent="0">
              <a:buNone/>
            </a:pPr>
            <a:r>
              <a:rPr lang="el-GR" dirty="0"/>
              <a:t>Η εισαγωγή ενός ευφυούς ΣΥΑ για να βοηθήσει ουσιαστικά τους εργαζομένους πρέπει να σχεδιαστεί πολύ προσεκτικά μια και η εγκατάστασή του προκαλεί την ανάγκη οργανωτικών αλλαγών, οι οποίες περιλαμβάνουν τις δραστηριότητες προσαρμογής και εκπαίδευσης των χρηστών. </a:t>
            </a:r>
            <a:endParaRPr lang="en-US" dirty="0" smtClean="0"/>
          </a:p>
          <a:p>
            <a:pPr marL="0" indent="0">
              <a:buNone/>
            </a:pPr>
            <a:r>
              <a:rPr lang="el-GR" dirty="0" smtClean="0"/>
              <a:t>Οι </a:t>
            </a:r>
            <a:r>
              <a:rPr lang="el-GR" dirty="0"/>
              <a:t>οργανωτικές αλλαγές που επιφέρει η εισαγωγή ενός Ευφυούς ΣΥΑ σε μια επιχείρηση, εκτός των γνωστών επιπτώσεων που επιφέρει η εισαγωγή οποιουδήποτε πληροφοριακού συστήματος, επιφέρουν και επιπρόσθετες αντιδράσεις οι οποίες οφείλονται στη χρήση τόσο των ΣΥΑ όσο και τεχνικών της Τεχνητής Νοημοσύνης. </a:t>
            </a:r>
            <a:endParaRPr lang="en-US" dirty="0" smtClean="0"/>
          </a:p>
          <a:p>
            <a:pPr marL="0" indent="0">
              <a:buNone/>
            </a:pPr>
            <a:r>
              <a:rPr lang="el-GR" b="1" dirty="0" smtClean="0"/>
              <a:t>Προβλήματα</a:t>
            </a:r>
            <a:r>
              <a:rPr lang="el-GR" dirty="0" smtClean="0"/>
              <a:t> </a:t>
            </a:r>
            <a:r>
              <a:rPr lang="el-GR" dirty="0"/>
              <a:t>υπάρχουν επίσης και με την εκπαίδευση των εργαζομένων λόγω των νέων εννοιών που περιέχουν τα Ευφυή ΣΥΑ, όπως για παράδειγμα νέες μεθοδολογίες, βάσεις γνώσης, διαφορετικά εργαλεία-μέθοδοι επίλυσης προβλημάτων και υποστήριξης των αποφασιζόντων όπως </a:t>
            </a:r>
            <a:r>
              <a:rPr lang="el-GR" dirty="0" err="1"/>
              <a:t>πολυκριτήρια</a:t>
            </a:r>
            <a:r>
              <a:rPr lang="el-GR" dirty="0"/>
              <a:t> ανάλυση, εξόρυξης γνώσης από δεδομένα, ευφυείς πράκτορες, νευρωνικά δίκτυα, αλλά και τον φόβο μπροστά στο νέο κ.α. </a:t>
            </a:r>
            <a:endParaRPr lang="en-US" dirty="0" smtClean="0"/>
          </a:p>
          <a:p>
            <a:pPr marL="0" indent="0">
              <a:buNone/>
            </a:pPr>
            <a:r>
              <a:rPr lang="el-GR" dirty="0" smtClean="0"/>
              <a:t>Από </a:t>
            </a:r>
            <a:r>
              <a:rPr lang="el-GR" dirty="0"/>
              <a:t>την αρχή θα πρέπει να γίνει σαφές στους χρήστες του συστήματος ότι τα Ευφυή ΣΥΑ αναπτύσσονται για να υποβοηθούν τους χρήστες τους στη διαδικασία λήψης αποφάσεων και όχι για να τους υποκαταστήσουν (</a:t>
            </a:r>
            <a:r>
              <a:rPr lang="en-US" dirty="0"/>
              <a:t>Klein and </a:t>
            </a:r>
            <a:r>
              <a:rPr lang="en-US" dirty="0" err="1"/>
              <a:t>Methlie</a:t>
            </a:r>
            <a:r>
              <a:rPr lang="el-GR" dirty="0"/>
              <a:t>, 1995). </a:t>
            </a:r>
          </a:p>
          <a:p>
            <a:pPr marL="0" indent="0">
              <a:buNone/>
            </a:pPr>
            <a:r>
              <a:rPr lang="el-GR" dirty="0"/>
              <a:t>Μετά την εγκατάσταση ενός νέου Ευφυούς ΣΥΑ αρχίζει η </a:t>
            </a:r>
            <a:r>
              <a:rPr lang="el-GR" b="1" dirty="0"/>
              <a:t>φάση υποστήριξής του </a:t>
            </a:r>
            <a:r>
              <a:rPr lang="el-GR" dirty="0"/>
              <a:t>(εργασίες βελτίωσης και συντήρησης). Οι </a:t>
            </a:r>
            <a:r>
              <a:rPr lang="el-GR" b="1" dirty="0"/>
              <a:t>εργασίες βελτίωσης </a:t>
            </a:r>
            <a:r>
              <a:rPr lang="el-GR" dirty="0"/>
              <a:t>του συστήματος αφορούν τη κάλυψη τυχόν νέων απαιτήσεων της επιχείρησης ή/και των χρηστών του. Η συντήρηση ενός συστήματος γίνεται κυρίως λόγω της εμφάνισης προβλημάτων κατά τη λειτουργία του. </a:t>
            </a:r>
          </a:p>
          <a:p>
            <a:pPr marL="0" indent="0">
              <a:buNone/>
            </a:pPr>
            <a:endParaRPr lang="el-GR"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15</a:t>
            </a:fld>
            <a:endParaRPr kumimoji="0" lang="en-US" sz="1400" b="1" dirty="0">
              <a:solidFill>
                <a:schemeClr val="bg1"/>
              </a:solidFill>
            </a:endParaRPr>
          </a:p>
        </p:txBody>
      </p:sp>
    </p:spTree>
    <p:extLst>
      <p:ext uri="{BB962C8B-B14F-4D97-AF65-F5344CB8AC3E}">
        <p14:creationId xmlns:p14="http://schemas.microsoft.com/office/powerpoint/2010/main" val="27544496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70000" lnSpcReduction="20000"/>
          </a:bodyPr>
          <a:lstStyle/>
          <a:p>
            <a:pPr marL="0" indent="0">
              <a:buNone/>
            </a:pPr>
            <a:r>
              <a:rPr lang="en-US" sz="2400" b="1" dirty="0" err="1" smtClean="0"/>
              <a:t>Εργ</a:t>
            </a:r>
            <a:r>
              <a:rPr lang="en-US" sz="2400" b="1" dirty="0" smtClean="0"/>
              <a:t>αλεία </a:t>
            </a:r>
            <a:r>
              <a:rPr lang="en-US" sz="2400" b="1" dirty="0"/>
              <a:t>ανάπτυξης </a:t>
            </a:r>
            <a:endParaRPr lang="en-US" sz="2400" b="1" dirty="0" smtClean="0"/>
          </a:p>
          <a:p>
            <a:pPr marL="0" indent="0">
              <a:buNone/>
            </a:pPr>
            <a:r>
              <a:rPr lang="el-GR" sz="2400" dirty="0"/>
              <a:t>Στην ανάπτυξη ενός ευφυούς ΣΥΑ χρησιμοποιούνται διάφορα εργαλεία όπως γλώσσες προγραμματισμού (</a:t>
            </a:r>
            <a:r>
              <a:rPr lang="en-US" sz="2400" dirty="0"/>
              <a:t>Pascal</a:t>
            </a:r>
            <a:r>
              <a:rPr lang="el-GR" sz="2400" dirty="0"/>
              <a:t>, </a:t>
            </a:r>
            <a:r>
              <a:rPr lang="en-US" sz="2400" dirty="0"/>
              <a:t>Visual Basic</a:t>
            </a:r>
            <a:r>
              <a:rPr lang="el-GR" sz="2400" dirty="0"/>
              <a:t>, </a:t>
            </a:r>
            <a:r>
              <a:rPr lang="en-US" sz="2400" dirty="0"/>
              <a:t>C</a:t>
            </a:r>
            <a:r>
              <a:rPr lang="el-GR" sz="2400" dirty="0"/>
              <a:t>++, </a:t>
            </a:r>
            <a:r>
              <a:rPr lang="en-US" sz="2400" dirty="0"/>
              <a:t>Delphi</a:t>
            </a:r>
            <a:r>
              <a:rPr lang="el-GR" sz="2400" dirty="0"/>
              <a:t>, …), ή/και γλώσσες Τεχνητής Νοημοσύνης (</a:t>
            </a:r>
            <a:r>
              <a:rPr lang="en-US" sz="2400" dirty="0"/>
              <a:t>Lisp</a:t>
            </a:r>
            <a:r>
              <a:rPr lang="el-GR" sz="2400" dirty="0"/>
              <a:t>, </a:t>
            </a:r>
            <a:r>
              <a:rPr lang="en-US" sz="2400" dirty="0"/>
              <a:t>Prolog</a:t>
            </a:r>
            <a:r>
              <a:rPr lang="el-GR" sz="2400" dirty="0"/>
              <a:t>, ..). Για να αντιμετωπιστούν οι δυσκολίες ανάπτυξης, από τους ίδιους τους χρήστες των Ευφυών ΣΥΑ (έλλειψη χρόνου, άγνοια και δυσκολία εκμάθησης γλωσσών προγραμματισμού, κ.α.), έχουν αναπτυχθεί διάφορες εναλλακτικές λύσεις όπως (</a:t>
            </a:r>
            <a:r>
              <a:rPr lang="en-US" sz="2400" dirty="0" err="1"/>
              <a:t>Patridge</a:t>
            </a:r>
            <a:r>
              <a:rPr lang="en-US" sz="2400" dirty="0"/>
              <a:t> and </a:t>
            </a:r>
            <a:r>
              <a:rPr lang="en-US" sz="2400" dirty="0" err="1"/>
              <a:t>Hussain</a:t>
            </a:r>
            <a:r>
              <a:rPr lang="el-GR" sz="2400" dirty="0"/>
              <a:t>, 1999):</a:t>
            </a:r>
          </a:p>
          <a:p>
            <a:pPr lvl="0"/>
            <a:r>
              <a:rPr lang="el-GR" sz="2400" b="1" dirty="0"/>
              <a:t>Περιβάλλοντα γλωσσών προγραμματισμού</a:t>
            </a:r>
            <a:r>
              <a:rPr lang="el-GR" sz="2400" dirty="0"/>
              <a:t>: Είναι μια ή περισσότερες γλώσσες προγραμματισμού μαζί με το λογισμικό υποστήριξης (</a:t>
            </a:r>
            <a:r>
              <a:rPr lang="en-US" sz="2400" dirty="0"/>
              <a:t>editor</a:t>
            </a:r>
            <a:r>
              <a:rPr lang="el-GR" sz="2400" dirty="0"/>
              <a:t>, </a:t>
            </a:r>
            <a:r>
              <a:rPr lang="en-US" sz="2400" dirty="0"/>
              <a:t>debugger</a:t>
            </a:r>
            <a:r>
              <a:rPr lang="el-GR" sz="2400" dirty="0"/>
              <a:t>). Παράδειγμα αποτελούν τα περιβάλλοντα </a:t>
            </a:r>
            <a:r>
              <a:rPr lang="en-US" sz="2400" dirty="0"/>
              <a:t>Lisp</a:t>
            </a:r>
            <a:r>
              <a:rPr lang="el-GR" sz="2400" dirty="0"/>
              <a:t>: </a:t>
            </a:r>
            <a:r>
              <a:rPr lang="en-US" sz="2400" dirty="0" err="1"/>
              <a:t>MacLisp</a:t>
            </a:r>
            <a:r>
              <a:rPr lang="el-GR" sz="2400" dirty="0"/>
              <a:t> και </a:t>
            </a:r>
            <a:r>
              <a:rPr lang="en-US" sz="2400" dirty="0" err="1"/>
              <a:t>InterLisp</a:t>
            </a:r>
            <a:r>
              <a:rPr lang="el-GR" sz="2400" dirty="0"/>
              <a:t>, καθώς και τα περιβάλλοντα </a:t>
            </a:r>
            <a:r>
              <a:rPr lang="en-US" sz="2400" dirty="0"/>
              <a:t>Prolog</a:t>
            </a:r>
            <a:r>
              <a:rPr lang="el-GR" sz="2400" dirty="0"/>
              <a:t>.</a:t>
            </a:r>
          </a:p>
          <a:p>
            <a:pPr lvl="0"/>
            <a:r>
              <a:rPr lang="el-GR" sz="2400" b="1" dirty="0"/>
              <a:t>Φλοιοί ανάπτυξης Ευφυών ΣΥΑ:</a:t>
            </a:r>
            <a:r>
              <a:rPr lang="el-GR" sz="2400" dirty="0"/>
              <a:t> Φλοιός είναι ένα έτοιμο πρόγραμμα, το οποίο περιέχει τουλάχιστον τον μηχανισμό εξαγωγής συμπερασμάτων και δυνατότητες διασύνδεσης με άλλα εργαλεία και γλώσσες προγραμματισμού. Το μόνο που απαιτείται είναι η ανάπτυξη των κατάλληλων βάσεων γνώσης και η διασύνδεσή των με το υπόλοιπο σύστημα, σύμφωνα με τους κανόνες του φλοιού. Οι φλοιοί είναι εύκολοι και γρήγοροι ως προς τη χρήση τους με αποτέλεσμα να αποτελούν μια πολύ ελκυστική επιλογή. Ωστόσο όπως συμβαίνει με όλα τα έτοιμα προγράμματα υπάρχει η περίπτωση να μην ταιριάζουν ακριβώς με τις απαιτήσεις της συγκεκριμένης εφαρμογής. Για παράδειγμα ο μηχανισμός εξαγωγής συμπερασμάτων και ο τρόπος αναπαράστασης της γνώσης που παρέχει ο φλοιός μπορεί να μην είναι κατάλληλα για το συγκεκριμένο πρόβλημα, με αποτέλεσμα να υπάρχει η ανάγκη τροποποίησης του φλοιού ή του προβλήματος ή και των δύο μαζί. Μερικοί γνωστοί φλοιοί που χρησιμοποιούνται για την ανάπτυξη τέτοιων συστημάτων είναι οι 1</a:t>
            </a:r>
            <a:r>
              <a:rPr lang="en-US" sz="2400" baseline="30000" dirty="0" err="1"/>
              <a:t>st</a:t>
            </a:r>
            <a:r>
              <a:rPr lang="en-US" sz="2400" dirty="0"/>
              <a:t> CLASS</a:t>
            </a:r>
            <a:r>
              <a:rPr lang="el-GR" sz="2400" dirty="0"/>
              <a:t>, </a:t>
            </a:r>
            <a:r>
              <a:rPr lang="en-US" sz="2400" dirty="0"/>
              <a:t>ESE</a:t>
            </a:r>
            <a:r>
              <a:rPr lang="el-GR" sz="2400" dirty="0"/>
              <a:t>, </a:t>
            </a:r>
            <a:r>
              <a:rPr lang="en-US" sz="2400" dirty="0" err="1"/>
              <a:t>Nexpert</a:t>
            </a:r>
            <a:r>
              <a:rPr lang="el-GR" sz="2400" dirty="0"/>
              <a:t>, </a:t>
            </a:r>
            <a:r>
              <a:rPr lang="en-US" sz="2400" dirty="0"/>
              <a:t>Level</a:t>
            </a:r>
            <a:r>
              <a:rPr lang="el-GR" sz="2400" dirty="0"/>
              <a:t>5, </a:t>
            </a:r>
            <a:r>
              <a:rPr lang="en-US" sz="2400" dirty="0"/>
              <a:t>Level</a:t>
            </a:r>
            <a:r>
              <a:rPr lang="el-GR" sz="2400" dirty="0"/>
              <a:t>5 </a:t>
            </a:r>
            <a:r>
              <a:rPr lang="en-US" sz="2400" dirty="0"/>
              <a:t>Object</a:t>
            </a:r>
            <a:r>
              <a:rPr lang="el-GR" sz="2400" dirty="0"/>
              <a:t>, </a:t>
            </a:r>
            <a:r>
              <a:rPr lang="en-US" sz="2400" dirty="0"/>
              <a:t>M</a:t>
            </a:r>
            <a:r>
              <a:rPr lang="el-GR" sz="2400" dirty="0"/>
              <a:t>4, </a:t>
            </a:r>
            <a:r>
              <a:rPr lang="en-US" sz="2400" dirty="0"/>
              <a:t>EXSYS</a:t>
            </a:r>
            <a:r>
              <a:rPr lang="el-GR" sz="2400" dirty="0"/>
              <a:t>, </a:t>
            </a:r>
            <a:r>
              <a:rPr lang="en-US" sz="2400" dirty="0"/>
              <a:t>Jess</a:t>
            </a:r>
            <a:r>
              <a:rPr lang="el-GR" sz="2400" dirty="0"/>
              <a:t>, </a:t>
            </a:r>
            <a:r>
              <a:rPr lang="en-US" sz="2400" dirty="0"/>
              <a:t>Visual Rule Studio</a:t>
            </a:r>
            <a:r>
              <a:rPr lang="el-GR" sz="2400" dirty="0"/>
              <a:t>, κ.α.</a:t>
            </a:r>
            <a:r>
              <a:rPr lang="el-GR" sz="2400" i="1" dirty="0"/>
              <a:t> </a:t>
            </a:r>
            <a:endParaRPr lang="el-GR" sz="2400" dirty="0"/>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16</a:t>
            </a:fld>
            <a:endParaRPr kumimoji="0" lang="en-US" sz="1400" b="1" dirty="0">
              <a:solidFill>
                <a:schemeClr val="bg1"/>
              </a:solidFill>
            </a:endParaRPr>
          </a:p>
        </p:txBody>
      </p:sp>
    </p:spTree>
    <p:extLst>
      <p:ext uri="{BB962C8B-B14F-4D97-AF65-F5344CB8AC3E}">
        <p14:creationId xmlns:p14="http://schemas.microsoft.com/office/powerpoint/2010/main" val="27544496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92500" lnSpcReduction="10000"/>
          </a:bodyPr>
          <a:lstStyle/>
          <a:p>
            <a:pPr marL="0" indent="0">
              <a:buNone/>
            </a:pPr>
            <a:r>
              <a:rPr lang="en-US" sz="2400" b="1" dirty="0" err="1" smtClean="0"/>
              <a:t>Εργ</a:t>
            </a:r>
            <a:r>
              <a:rPr lang="en-US" sz="2400" b="1" dirty="0" smtClean="0"/>
              <a:t>αλεία </a:t>
            </a:r>
            <a:r>
              <a:rPr lang="en-US" sz="2400" b="1" dirty="0"/>
              <a:t>ανάπτυξης </a:t>
            </a:r>
            <a:endParaRPr lang="en-US" sz="2400" b="1" dirty="0" smtClean="0"/>
          </a:p>
          <a:p>
            <a:pPr lvl="0"/>
            <a:r>
              <a:rPr lang="el-GR" sz="2400" b="1" dirty="0"/>
              <a:t>Εργαλειοθήκες ή περιβάλλοντα ανάπτυξης</a:t>
            </a:r>
            <a:r>
              <a:rPr lang="el-GR" sz="2400" dirty="0"/>
              <a:t>: Τα περιβάλλοντα ανάπτυξης έχουν τα πλεονεκτήματα ενός φλοιού και επιπρόσθετα παρέχουν περισσότερη ευελιξία από ότι ο φλοιός τόσο όσον αφορά το μηχανισμό εξαγωγής συμπερασμάτων όσο και την αναπαράσταση της γνώσης. Για παράδειγμα, όσον αφορά την αναπαράσταση της γνώσης, ένα περιβάλλον ανάπτυξης παρέχει περισσότερους του ενός τρόπους αναπαράστασης μαζί με τα κατάλληλα γραφικά εργαλεία κάνοντας έτσι το περιβάλλον εργασίας περισσότερο φιλικό και άνετο για το χρήστη. Το πρόβλημα με τα περιβάλλοντα ανάπτυξης είναι ότι είναι πολύ ακριβά όσον αφορά την απόκτηση και συντήρησή τους και μερικές φορές ακριβά και στις απαιτήσεις τους σε υλικό (</a:t>
            </a:r>
            <a:r>
              <a:rPr lang="en-US" sz="2400" dirty="0"/>
              <a:t>hardware</a:t>
            </a:r>
            <a:r>
              <a:rPr lang="el-GR" sz="2400" dirty="0"/>
              <a:t>) και λειτουργικό σύστημα. Τα πιο γνωστά περιβάλλοντα ανάπτυξης που χρησιμοποιούνται είναι τα </a:t>
            </a:r>
            <a:r>
              <a:rPr lang="en-US" sz="2400" dirty="0"/>
              <a:t>ART</a:t>
            </a:r>
            <a:r>
              <a:rPr lang="el-GR" sz="2400" dirty="0"/>
              <a:t>, </a:t>
            </a:r>
            <a:r>
              <a:rPr lang="en-US" sz="2400" dirty="0"/>
              <a:t>KEE</a:t>
            </a:r>
            <a:r>
              <a:rPr lang="el-GR" sz="2400" dirty="0"/>
              <a:t> και </a:t>
            </a:r>
            <a:r>
              <a:rPr lang="en-US" sz="2400" dirty="0" err="1"/>
              <a:t>Goldworks</a:t>
            </a:r>
            <a:r>
              <a:rPr lang="el-GR" sz="2400" dirty="0"/>
              <a:t>.</a:t>
            </a:r>
          </a:p>
          <a:p>
            <a:pPr marL="0" indent="0">
              <a:buNone/>
            </a:pPr>
            <a:r>
              <a:rPr lang="el-GR" sz="2400" dirty="0"/>
              <a:t>Στη συνέχεια δίνεται (</a:t>
            </a:r>
            <a:r>
              <a:rPr lang="el-GR" sz="2400" dirty="0" smtClean="0"/>
              <a:t>πίνακας), </a:t>
            </a:r>
            <a:r>
              <a:rPr lang="el-GR" sz="2400" dirty="0"/>
              <a:t>μια σύγκριση ανάμεσα στους διάφορους τύπους εργαλείων ανάπτυξης ευφυών ΣΥΑ.</a:t>
            </a:r>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17</a:t>
            </a:fld>
            <a:endParaRPr kumimoji="0" lang="en-US" sz="1400" b="1" dirty="0">
              <a:solidFill>
                <a:schemeClr val="bg1"/>
              </a:solidFill>
            </a:endParaRPr>
          </a:p>
        </p:txBody>
      </p:sp>
    </p:spTree>
    <p:extLst>
      <p:ext uri="{BB962C8B-B14F-4D97-AF65-F5344CB8AC3E}">
        <p14:creationId xmlns:p14="http://schemas.microsoft.com/office/powerpoint/2010/main" val="40214366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a:bodyPr>
          <a:lstStyle/>
          <a:p>
            <a:pPr marL="0" indent="0">
              <a:buNone/>
            </a:pPr>
            <a:r>
              <a:rPr lang="en-US" sz="2400" b="1" dirty="0" err="1" smtClean="0"/>
              <a:t>Εργ</a:t>
            </a:r>
            <a:r>
              <a:rPr lang="en-US" sz="2400" b="1" dirty="0" smtClean="0"/>
              <a:t>αλεία </a:t>
            </a:r>
            <a:r>
              <a:rPr lang="en-US" sz="2400" b="1" dirty="0"/>
              <a:t>ανάπτυξης </a:t>
            </a:r>
            <a:endParaRPr lang="en-US" sz="2400" b="1" dirty="0" smtClean="0"/>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18</a:t>
            </a:fld>
            <a:endParaRPr kumimoji="0" lang="en-US" sz="1400" b="1" dirty="0">
              <a:solidFill>
                <a:schemeClr val="bg1"/>
              </a:solidFill>
            </a:endParaRPr>
          </a:p>
        </p:txBody>
      </p:sp>
      <p:graphicFrame>
        <p:nvGraphicFramePr>
          <p:cNvPr id="5" name="Diagram 4"/>
          <p:cNvGraphicFramePr/>
          <p:nvPr>
            <p:extLst>
              <p:ext uri="{D42A27DB-BD31-4B8C-83A1-F6EECF244321}">
                <p14:modId xmlns:p14="http://schemas.microsoft.com/office/powerpoint/2010/main" val="790153659"/>
              </p:ext>
            </p:extLst>
          </p:nvPr>
        </p:nvGraphicFramePr>
        <p:xfrm>
          <a:off x="251520" y="1628800"/>
          <a:ext cx="8456387" cy="4824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2411760" y="1556792"/>
            <a:ext cx="3816424" cy="369332"/>
          </a:xfrm>
          <a:prstGeom prst="rect">
            <a:avLst/>
          </a:prstGeom>
          <a:noFill/>
        </p:spPr>
        <p:txBody>
          <a:bodyPr wrap="square" rtlCol="0">
            <a:spAutoFit/>
          </a:bodyPr>
          <a:lstStyle/>
          <a:p>
            <a:pPr algn="ctr"/>
            <a:r>
              <a:rPr lang="el-GR" b="1" dirty="0"/>
              <a:t>Γλώσσες </a:t>
            </a:r>
            <a:r>
              <a:rPr lang="el-GR" b="1" dirty="0" smtClean="0"/>
              <a:t>Προγραμματισμού</a:t>
            </a:r>
            <a:endParaRPr lang="el-GR" dirty="0"/>
          </a:p>
        </p:txBody>
      </p:sp>
    </p:spTree>
    <p:extLst>
      <p:ext uri="{BB962C8B-B14F-4D97-AF65-F5344CB8AC3E}">
        <p14:creationId xmlns:p14="http://schemas.microsoft.com/office/powerpoint/2010/main" val="24806663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a:bodyPr>
          <a:lstStyle/>
          <a:p>
            <a:pPr marL="0" indent="0">
              <a:buNone/>
            </a:pPr>
            <a:r>
              <a:rPr lang="en-US" sz="2400" b="1" dirty="0" err="1" smtClean="0"/>
              <a:t>Εργ</a:t>
            </a:r>
            <a:r>
              <a:rPr lang="en-US" sz="2400" b="1" dirty="0" smtClean="0"/>
              <a:t>αλεία </a:t>
            </a:r>
            <a:r>
              <a:rPr lang="en-US" sz="2400" b="1" dirty="0"/>
              <a:t>ανάπτυξης </a:t>
            </a:r>
            <a:endParaRPr lang="en-US" sz="2400" b="1" dirty="0" smtClean="0"/>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19</a:t>
            </a:fld>
            <a:endParaRPr kumimoji="0" lang="en-US" sz="1400" b="1" dirty="0">
              <a:solidFill>
                <a:schemeClr val="bg1"/>
              </a:solidFill>
            </a:endParaRPr>
          </a:p>
        </p:txBody>
      </p:sp>
      <p:graphicFrame>
        <p:nvGraphicFramePr>
          <p:cNvPr id="5" name="Diagram 4"/>
          <p:cNvGraphicFramePr/>
          <p:nvPr>
            <p:extLst>
              <p:ext uri="{D42A27DB-BD31-4B8C-83A1-F6EECF244321}">
                <p14:modId xmlns:p14="http://schemas.microsoft.com/office/powerpoint/2010/main" val="1084569333"/>
              </p:ext>
            </p:extLst>
          </p:nvPr>
        </p:nvGraphicFramePr>
        <p:xfrm>
          <a:off x="251520" y="1628800"/>
          <a:ext cx="8456387" cy="4824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1547664" y="1556792"/>
            <a:ext cx="5832648" cy="369332"/>
          </a:xfrm>
          <a:prstGeom prst="rect">
            <a:avLst/>
          </a:prstGeom>
          <a:noFill/>
        </p:spPr>
        <p:txBody>
          <a:bodyPr wrap="square" rtlCol="0">
            <a:spAutoFit/>
          </a:bodyPr>
          <a:lstStyle/>
          <a:p>
            <a:pPr algn="ctr"/>
            <a:r>
              <a:rPr lang="el-GR" b="1" dirty="0"/>
              <a:t>Περιβάλλοντα γλωσσών προγραμματισμού</a:t>
            </a:r>
            <a:endParaRPr lang="el-GR" dirty="0"/>
          </a:p>
        </p:txBody>
      </p:sp>
    </p:spTree>
    <p:extLst>
      <p:ext uri="{BB962C8B-B14F-4D97-AF65-F5344CB8AC3E}">
        <p14:creationId xmlns:p14="http://schemas.microsoft.com/office/powerpoint/2010/main" val="3731514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smtClean="0">
                <a:solidFill>
                  <a:srgbClr val="0070C0"/>
                </a:solidFill>
                <a:effectLst>
                  <a:outerShdw blurRad="38100" dist="38100" dir="2700000" algn="tl">
                    <a:srgbClr val="000000">
                      <a:alpha val="43137"/>
                    </a:srgbClr>
                  </a:outerShdw>
                </a:effectLst>
              </a:rPr>
              <a:t>14</a:t>
            </a:r>
            <a:r>
              <a:rPr lang="el-GR" sz="2000" b="1" cap="none" baseline="30000" dirty="0" smtClean="0">
                <a:solidFill>
                  <a:srgbClr val="0070C0"/>
                </a:solidFill>
                <a:effectLst>
                  <a:outerShdw blurRad="38100" dist="38100" dir="2700000" algn="tl">
                    <a:srgbClr val="000000">
                      <a:alpha val="43137"/>
                    </a:srgbClr>
                  </a:outerShdw>
                </a:effectLst>
              </a:rPr>
              <a:t>ο </a:t>
            </a:r>
            <a:r>
              <a:rPr lang="el-GR" sz="2000" b="1" cap="none" dirty="0" smtClean="0">
                <a:solidFill>
                  <a:srgbClr val="0070C0"/>
                </a:solidFill>
                <a:effectLst>
                  <a:outerShdw blurRad="38100" dist="38100" dir="2700000" algn="tl">
                    <a:srgbClr val="000000">
                      <a:alpha val="43137"/>
                    </a:srgbClr>
                  </a:outerShdw>
                </a:effectLst>
              </a:rPr>
              <a:t>Κεφάλαιο – </a:t>
            </a:r>
            <a:r>
              <a:rPr lang="el-GR" sz="2000" b="1" cap="none" dirty="0">
                <a:solidFill>
                  <a:srgbClr val="0070C0"/>
                </a:solidFill>
                <a:effectLst>
                  <a:outerShdw blurRad="38100" dist="38100" dir="2700000" algn="tl">
                    <a:srgbClr val="000000">
                      <a:alpha val="43137"/>
                    </a:srgbClr>
                  </a:outerShdw>
                </a:effectLst>
              </a:rPr>
              <a:t>Ευφυή Συστήματα Υποστήριξης </a:t>
            </a:r>
            <a:r>
              <a:rPr lang="el-GR" sz="2000" b="1" cap="none" dirty="0" smtClean="0">
                <a:solidFill>
                  <a:srgbClr val="0070C0"/>
                </a:solidFill>
                <a:effectLst>
                  <a:outerShdw blurRad="38100" dist="38100" dir="2700000" algn="tl">
                    <a:srgbClr val="000000">
                      <a:alpha val="43137"/>
                    </a:srgbClr>
                  </a:outerShdw>
                </a:effectLst>
              </a:rPr>
              <a:t>Αποφάσεων</a:t>
            </a:r>
            <a:endParaRPr lang="el-GR" sz="2000" cap="none"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4757273"/>
              </p:ext>
            </p:extLst>
          </p:nvPr>
        </p:nvGraphicFramePr>
        <p:xfrm>
          <a:off x="107950" y="1125538"/>
          <a:ext cx="9360594" cy="53276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2</a:t>
            </a:fld>
            <a:endParaRPr kumimoji="0" lang="en-US" sz="1400" b="1" dirty="0">
              <a:solidFill>
                <a:schemeClr val="bg1"/>
              </a:solidFill>
            </a:endParaRPr>
          </a:p>
        </p:txBody>
      </p:sp>
    </p:spTree>
    <p:extLst>
      <p:ext uri="{BB962C8B-B14F-4D97-AF65-F5344CB8AC3E}">
        <p14:creationId xmlns:p14="http://schemas.microsoft.com/office/powerpoint/2010/main" val="316119076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a:bodyPr>
          <a:lstStyle/>
          <a:p>
            <a:pPr marL="0" indent="0">
              <a:buNone/>
            </a:pPr>
            <a:r>
              <a:rPr lang="en-US" sz="2400" b="1" dirty="0" err="1" smtClean="0"/>
              <a:t>Εργ</a:t>
            </a:r>
            <a:r>
              <a:rPr lang="en-US" sz="2400" b="1" dirty="0" smtClean="0"/>
              <a:t>αλεία </a:t>
            </a:r>
            <a:r>
              <a:rPr lang="en-US" sz="2400" b="1" dirty="0"/>
              <a:t>ανάπτυξης </a:t>
            </a:r>
            <a:endParaRPr lang="en-US" sz="2400" b="1" dirty="0" smtClean="0"/>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20</a:t>
            </a:fld>
            <a:endParaRPr kumimoji="0" lang="en-US" sz="1400" b="1" dirty="0">
              <a:solidFill>
                <a:schemeClr val="bg1"/>
              </a:solidFill>
            </a:endParaRPr>
          </a:p>
        </p:txBody>
      </p:sp>
      <p:graphicFrame>
        <p:nvGraphicFramePr>
          <p:cNvPr id="5" name="Diagram 4"/>
          <p:cNvGraphicFramePr/>
          <p:nvPr>
            <p:extLst>
              <p:ext uri="{D42A27DB-BD31-4B8C-83A1-F6EECF244321}">
                <p14:modId xmlns:p14="http://schemas.microsoft.com/office/powerpoint/2010/main" val="1200419053"/>
              </p:ext>
            </p:extLst>
          </p:nvPr>
        </p:nvGraphicFramePr>
        <p:xfrm>
          <a:off x="251520" y="1628800"/>
          <a:ext cx="8456387" cy="4824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1547664" y="1556792"/>
            <a:ext cx="5832648" cy="369332"/>
          </a:xfrm>
          <a:prstGeom prst="rect">
            <a:avLst/>
          </a:prstGeom>
          <a:noFill/>
        </p:spPr>
        <p:txBody>
          <a:bodyPr wrap="square" rtlCol="0">
            <a:spAutoFit/>
          </a:bodyPr>
          <a:lstStyle/>
          <a:p>
            <a:pPr algn="ctr"/>
            <a:r>
              <a:rPr lang="el-GR" b="1" dirty="0"/>
              <a:t>Φλοιοί </a:t>
            </a:r>
            <a:endParaRPr lang="el-GR" dirty="0"/>
          </a:p>
        </p:txBody>
      </p:sp>
    </p:spTree>
    <p:extLst>
      <p:ext uri="{BB962C8B-B14F-4D97-AF65-F5344CB8AC3E}">
        <p14:creationId xmlns:p14="http://schemas.microsoft.com/office/powerpoint/2010/main" val="2218487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a:bodyPr>
          <a:lstStyle/>
          <a:p>
            <a:pPr marL="0" indent="0">
              <a:buNone/>
            </a:pPr>
            <a:r>
              <a:rPr lang="en-US" sz="2400" b="1" dirty="0" err="1" smtClean="0"/>
              <a:t>Εργ</a:t>
            </a:r>
            <a:r>
              <a:rPr lang="en-US" sz="2400" b="1" dirty="0" smtClean="0"/>
              <a:t>αλεία </a:t>
            </a:r>
            <a:r>
              <a:rPr lang="en-US" sz="2400" b="1" dirty="0"/>
              <a:t>ανάπτυξης </a:t>
            </a:r>
            <a:endParaRPr lang="en-US" sz="2400" b="1" dirty="0" smtClean="0"/>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21</a:t>
            </a:fld>
            <a:endParaRPr kumimoji="0" lang="en-US" sz="1400" b="1" dirty="0">
              <a:solidFill>
                <a:schemeClr val="bg1"/>
              </a:solidFill>
            </a:endParaRPr>
          </a:p>
        </p:txBody>
      </p:sp>
      <p:graphicFrame>
        <p:nvGraphicFramePr>
          <p:cNvPr id="5" name="Diagram 4"/>
          <p:cNvGraphicFramePr/>
          <p:nvPr>
            <p:extLst>
              <p:ext uri="{D42A27DB-BD31-4B8C-83A1-F6EECF244321}">
                <p14:modId xmlns:p14="http://schemas.microsoft.com/office/powerpoint/2010/main" val="3704332474"/>
              </p:ext>
            </p:extLst>
          </p:nvPr>
        </p:nvGraphicFramePr>
        <p:xfrm>
          <a:off x="251520" y="1628800"/>
          <a:ext cx="8456387" cy="4824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1547664" y="1556792"/>
            <a:ext cx="5832648" cy="369332"/>
          </a:xfrm>
          <a:prstGeom prst="rect">
            <a:avLst/>
          </a:prstGeom>
          <a:noFill/>
        </p:spPr>
        <p:txBody>
          <a:bodyPr wrap="square" rtlCol="0">
            <a:spAutoFit/>
          </a:bodyPr>
          <a:lstStyle/>
          <a:p>
            <a:pPr algn="ctr"/>
            <a:r>
              <a:rPr lang="el-GR" b="1" dirty="0"/>
              <a:t>Περιβάλλοντα ανάπτυξης </a:t>
            </a:r>
            <a:endParaRPr lang="el-GR" dirty="0"/>
          </a:p>
        </p:txBody>
      </p:sp>
    </p:spTree>
    <p:extLst>
      <p:ext uri="{BB962C8B-B14F-4D97-AF65-F5344CB8AC3E}">
        <p14:creationId xmlns:p14="http://schemas.microsoft.com/office/powerpoint/2010/main" val="763932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62500" lnSpcReduction="20000"/>
          </a:bodyPr>
          <a:lstStyle/>
          <a:p>
            <a:pPr marL="0" indent="0">
              <a:buNone/>
            </a:pPr>
            <a:r>
              <a:rPr lang="en-US" sz="2400" b="1" dirty="0" err="1" smtClean="0"/>
              <a:t>Εργ</a:t>
            </a:r>
            <a:r>
              <a:rPr lang="en-US" sz="2400" b="1" dirty="0" smtClean="0"/>
              <a:t>αλεία </a:t>
            </a:r>
            <a:r>
              <a:rPr lang="en-US" sz="2400" b="1" dirty="0"/>
              <a:t>ανάπτυξης </a:t>
            </a:r>
            <a:endParaRPr lang="en-US" sz="2400" b="1" dirty="0" smtClean="0"/>
          </a:p>
          <a:p>
            <a:pPr marL="0" indent="0">
              <a:buNone/>
            </a:pPr>
            <a:r>
              <a:rPr lang="el-GR" sz="2400" dirty="0"/>
              <a:t>Τα περιβάλλοντα ανάπτυξης Ευφυών ΣΥΑ είναι η καλύτερη επιλογή όσον αφορά το εργαλείο που θα χρησιμοποιηθεί για την ανάπτυξη του συστήματος (</a:t>
            </a:r>
            <a:r>
              <a:rPr lang="en-US" sz="2400" dirty="0"/>
              <a:t>Klein</a:t>
            </a:r>
            <a:r>
              <a:rPr lang="el-GR" sz="2400" dirty="0"/>
              <a:t> και </a:t>
            </a:r>
            <a:r>
              <a:rPr lang="en-US" sz="2400" dirty="0" err="1"/>
              <a:t>Methlie</a:t>
            </a:r>
            <a:r>
              <a:rPr lang="el-GR" sz="2400" dirty="0"/>
              <a:t>, 1995). Στη συνέχεια δίνονται μερικά κριτήρια που χρησιμοποιούνται για την επιλογή του κατάλληλου περιβάλλοντος ανάπτυξης:</a:t>
            </a:r>
          </a:p>
          <a:p>
            <a:pPr lvl="0"/>
            <a:r>
              <a:rPr lang="el-GR" sz="2400" b="1" dirty="0"/>
              <a:t>Σύστημα γραφικής επικοινωνίας</a:t>
            </a:r>
            <a:r>
              <a:rPr lang="el-GR" sz="2400" dirty="0"/>
              <a:t>.</a:t>
            </a:r>
          </a:p>
          <a:p>
            <a:pPr lvl="0"/>
            <a:r>
              <a:rPr lang="el-GR" sz="2400" b="1" dirty="0"/>
              <a:t>Σύστημα δημιουργίας αναφορών</a:t>
            </a:r>
            <a:r>
              <a:rPr lang="el-GR" sz="2400" dirty="0"/>
              <a:t>: Δυνατότητα να υποστηρίζει την αλληλεπιδραστική δημιουργία αναφορών οι οποίες θα μπορούν να ενσωματώσουν κείμενα, πίνακες, γραφικά και </a:t>
            </a:r>
            <a:r>
              <a:rPr lang="en-US" sz="2400" dirty="0"/>
              <a:t>video</a:t>
            </a:r>
            <a:r>
              <a:rPr lang="el-GR" sz="2400" dirty="0"/>
              <a:t>.</a:t>
            </a:r>
          </a:p>
          <a:p>
            <a:pPr lvl="0"/>
            <a:r>
              <a:rPr lang="el-GR" sz="2400" b="1" dirty="0"/>
              <a:t>Γλώσσα μοντελοποίησης</a:t>
            </a:r>
            <a:r>
              <a:rPr lang="el-GR" sz="2400" dirty="0"/>
              <a:t>.</a:t>
            </a:r>
          </a:p>
          <a:p>
            <a:pPr lvl="0"/>
            <a:r>
              <a:rPr lang="el-GR" sz="2400" b="1" dirty="0"/>
              <a:t>Καθορισμός φορμών</a:t>
            </a:r>
            <a:r>
              <a:rPr lang="el-GR" sz="2400" dirty="0"/>
              <a:t>: Ο καθορισμός φορμών για την είσοδο δεδομένων και των απαραίτητων ελέγχων είναι απαραίτητος.</a:t>
            </a:r>
          </a:p>
          <a:p>
            <a:pPr lvl="0"/>
            <a:r>
              <a:rPr lang="el-GR" sz="2400" b="1" dirty="0"/>
              <a:t>Σύστημα διαχείρισης βάσεων δεδομένων</a:t>
            </a:r>
            <a:r>
              <a:rPr lang="el-GR" sz="2400" dirty="0"/>
              <a:t>: Θα πρέπει να έχει τη δυνατότητα διασύνδεσης με τα πλέον διαδεδομένα ΣΔΒΔ.</a:t>
            </a:r>
          </a:p>
          <a:p>
            <a:pPr lvl="0"/>
            <a:r>
              <a:rPr lang="el-GR" sz="2400" b="1" dirty="0"/>
              <a:t>Βάσεις γνώσης</a:t>
            </a:r>
            <a:r>
              <a:rPr lang="el-GR" sz="2400" dirty="0"/>
              <a:t>: Σημαντικό χαρακτηριστικό είναι οι παρεχόμενες δυνατότητες χρήσης διαφορετικών μεθόδων αναπαράστασης της γνώσης.</a:t>
            </a:r>
          </a:p>
          <a:p>
            <a:pPr lvl="0"/>
            <a:r>
              <a:rPr lang="el-GR" sz="2400" b="1" dirty="0"/>
              <a:t>Εργαλειοθήκη</a:t>
            </a:r>
            <a:r>
              <a:rPr lang="el-GR" sz="2400" dirty="0"/>
              <a:t>: Η παρουσία κατάλληλων υφιστάμενων βιβλιοθηκών αλγορίθμων (μοντέλων-</a:t>
            </a:r>
            <a:r>
              <a:rPr lang="el-GR" sz="2400" dirty="0" err="1"/>
              <a:t>μεθόδω</a:t>
            </a:r>
            <a:r>
              <a:rPr lang="el-GR" sz="2400" dirty="0"/>
              <a:t>ν) που αφορούν την οικονομία, τη στατιστική, τις προβλέψεις, τις αναλύσεις δεδομένων, την επιχειρησιακή έρευνα, το μάρκετινγκ, κ.α. </a:t>
            </a:r>
          </a:p>
          <a:p>
            <a:pPr lvl="0"/>
            <a:r>
              <a:rPr lang="el-GR" sz="2400" b="1" dirty="0"/>
              <a:t>Πλατφόρμα</a:t>
            </a:r>
            <a:r>
              <a:rPr lang="el-GR" sz="2400" dirty="0"/>
              <a:t> (υλικό και λειτουργικό σύστημα): Αφορά την πλατφόρμα για την οποία είναι διαθέσιμο το περιβάλλον εργασίας (π.χ. </a:t>
            </a:r>
            <a:r>
              <a:rPr lang="en-US" sz="2400" dirty="0"/>
              <a:t>Windows</a:t>
            </a:r>
            <a:r>
              <a:rPr lang="el-GR" sz="2400" dirty="0"/>
              <a:t> 3.1, 95, 98, 2000, </a:t>
            </a:r>
            <a:r>
              <a:rPr lang="en-US" sz="2400" dirty="0"/>
              <a:t>NT Windows</a:t>
            </a:r>
            <a:r>
              <a:rPr lang="el-GR" sz="2400" dirty="0"/>
              <a:t>, </a:t>
            </a:r>
            <a:r>
              <a:rPr lang="en-US" sz="2400" dirty="0"/>
              <a:t>Unix</a:t>
            </a:r>
            <a:r>
              <a:rPr lang="el-GR" sz="2400" dirty="0"/>
              <a:t>, </a:t>
            </a:r>
            <a:r>
              <a:rPr lang="en-US" sz="2400" dirty="0"/>
              <a:t>Linux</a:t>
            </a:r>
            <a:r>
              <a:rPr lang="el-GR" sz="2400" dirty="0"/>
              <a:t>, ...), καθώς και αυτές που χρησιμοποιούνται στην επιχείρηση.</a:t>
            </a:r>
          </a:p>
          <a:p>
            <a:pPr lvl="0"/>
            <a:r>
              <a:rPr lang="el-GR" sz="2400" b="1" dirty="0"/>
              <a:t>Αξιοπιστία προμηθευτή και υποστήριξη που παρέχει ο προμηθευτής.</a:t>
            </a:r>
          </a:p>
          <a:p>
            <a:pPr lvl="0"/>
            <a:r>
              <a:rPr lang="el-GR" sz="2400" b="1" dirty="0"/>
              <a:t>Τιμή περιβάλλοντος και συνολικού κόστους εγκατάστασης και λειτουργίας του.</a:t>
            </a:r>
          </a:p>
          <a:p>
            <a:pPr lvl="0"/>
            <a:r>
              <a:rPr lang="el-GR" sz="2400" b="1" dirty="0"/>
              <a:t>Ύπαρξη ποιοτικής τεκμηρίωσης</a:t>
            </a:r>
            <a:r>
              <a:rPr lang="el-GR" sz="2400" b="1" dirty="0" smtClean="0"/>
              <a:t>.</a:t>
            </a: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22</a:t>
            </a:fld>
            <a:endParaRPr kumimoji="0" lang="en-US" sz="1400" b="1" dirty="0">
              <a:solidFill>
                <a:schemeClr val="bg1"/>
              </a:solidFill>
            </a:endParaRPr>
          </a:p>
        </p:txBody>
      </p:sp>
    </p:spTree>
    <p:extLst>
      <p:ext uri="{BB962C8B-B14F-4D97-AF65-F5344CB8AC3E}">
        <p14:creationId xmlns:p14="http://schemas.microsoft.com/office/powerpoint/2010/main" val="36249133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92500" lnSpcReduction="20000"/>
          </a:bodyPr>
          <a:lstStyle/>
          <a:p>
            <a:pPr marL="0" indent="0">
              <a:buNone/>
            </a:pPr>
            <a:r>
              <a:rPr lang="en-US" sz="2000" b="1" dirty="0" err="1"/>
              <a:t>Προ</a:t>
            </a:r>
            <a:r>
              <a:rPr lang="en-US" sz="2000" b="1" dirty="0"/>
              <a:t>βλήματα που δημιουργούνται κατά την ανάπτυξη των Ευφυών </a:t>
            </a:r>
            <a:r>
              <a:rPr lang="en-US" sz="2000" b="1" dirty="0" smtClean="0"/>
              <a:t>ΣΥΑ</a:t>
            </a:r>
            <a:endParaRPr lang="el-GR" sz="2000" b="1" dirty="0" smtClean="0"/>
          </a:p>
          <a:p>
            <a:pPr marL="0" indent="0">
              <a:buNone/>
            </a:pPr>
            <a:r>
              <a:rPr lang="el-GR" sz="2400" dirty="0" smtClean="0"/>
              <a:t>Μερικά από </a:t>
            </a:r>
            <a:r>
              <a:rPr lang="el-GR" sz="2400" dirty="0"/>
              <a:t>τα προβλήματα που παρατηρούνται κατά την ανάπτυξη των Ευφυών ΣΥΑ </a:t>
            </a:r>
            <a:r>
              <a:rPr lang="el-GR" sz="2400" dirty="0" smtClean="0"/>
              <a:t>εντάσσονται </a:t>
            </a:r>
            <a:r>
              <a:rPr lang="el-GR" sz="2400" dirty="0"/>
              <a:t>στις ακόλουθες κατηγορίες:</a:t>
            </a:r>
          </a:p>
          <a:p>
            <a:pPr lvl="0"/>
            <a:r>
              <a:rPr lang="el-GR" sz="2400" b="1" dirty="0"/>
              <a:t>Τεχνικά προβλήματα</a:t>
            </a:r>
            <a:r>
              <a:rPr lang="el-GR" sz="2400" dirty="0"/>
              <a:t>: Τα τεχνικά προβλήματα μπορούν να χωριστούν σε προβλήματα υλικού (</a:t>
            </a:r>
            <a:r>
              <a:rPr lang="en-US" sz="2400" dirty="0"/>
              <a:t>hardware</a:t>
            </a:r>
            <a:r>
              <a:rPr lang="el-GR" sz="2400" dirty="0"/>
              <a:t>) και λογισμικού (</a:t>
            </a:r>
            <a:r>
              <a:rPr lang="en-US" sz="2400" dirty="0"/>
              <a:t>software</a:t>
            </a:r>
            <a:r>
              <a:rPr lang="el-GR" sz="2400" dirty="0"/>
              <a:t>) καθώς και σε προβλήματα τεχνικής σχεδίασης. Τα κλασικά προβλήματα υλικού χαρακτηρίζονται από ανεπαρκή ισχύ του επεξεργαστή, περιορισμένη χωρητικότητα μνήμης και περιορισμένο διαθέσιμο χώρο στο δίσκο. Τα προβλήματα λογισμικού προέρχονται από το γεγονός ότι το λογισμικό που έχουν τα περιβάλλοντα ανάπτυξης ευφυών συστημάτων είναι διαθέσιμο κάτω από συγκεκριμένα λειτουργικά συστήματα.</a:t>
            </a:r>
          </a:p>
          <a:p>
            <a:pPr lvl="0"/>
            <a:r>
              <a:rPr lang="el-GR" sz="2400" b="1" dirty="0"/>
              <a:t>Προβλήματα με τα δεδομένα</a:t>
            </a:r>
            <a:r>
              <a:rPr lang="el-GR" sz="2400" dirty="0"/>
              <a:t>: Τα προβλήματα αυτά χωρίζονται σε δύο κατηγορίες. Η πρώτη κατηγορία προβλημάτων δημιουργείται λόγω της φύσης των δεδομένων. Στην περίπτωση αυτή τα δεδομένα μπορεί να μην είναι σωστά ή να μην έχουν μετρηθεί και δομηθεί κατάλληλα ή μπορεί να μην υπάρχουν. Η δεύτερη κατηγορία προβλημάτων σχετίζεται με την πηγή προέλευσης των δεδομένων.</a:t>
            </a:r>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23</a:t>
            </a:fld>
            <a:endParaRPr kumimoji="0" lang="en-US" sz="1400" b="1" dirty="0">
              <a:solidFill>
                <a:schemeClr val="bg1"/>
              </a:solidFill>
            </a:endParaRPr>
          </a:p>
        </p:txBody>
      </p:sp>
    </p:spTree>
    <p:extLst>
      <p:ext uri="{BB962C8B-B14F-4D97-AF65-F5344CB8AC3E}">
        <p14:creationId xmlns:p14="http://schemas.microsoft.com/office/powerpoint/2010/main" val="36249133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92500" lnSpcReduction="10000"/>
          </a:bodyPr>
          <a:lstStyle/>
          <a:p>
            <a:pPr marL="0" indent="0">
              <a:buNone/>
            </a:pPr>
            <a:r>
              <a:rPr lang="en-US" sz="2000" b="1" dirty="0" err="1"/>
              <a:t>Προ</a:t>
            </a:r>
            <a:r>
              <a:rPr lang="en-US" sz="2000" b="1" dirty="0"/>
              <a:t>βλήματα που δημιουργούνται κατά την ανάπτυξη των Ευφυών </a:t>
            </a:r>
            <a:r>
              <a:rPr lang="en-US" sz="2000" b="1" dirty="0" smtClean="0"/>
              <a:t>ΣΥΑ</a:t>
            </a:r>
            <a:endParaRPr lang="el-GR" sz="2000" b="1" dirty="0" smtClean="0"/>
          </a:p>
          <a:p>
            <a:r>
              <a:rPr lang="el-GR" sz="2400" b="1" dirty="0"/>
              <a:t>Θεμελιώδη προβλήματα</a:t>
            </a:r>
            <a:r>
              <a:rPr lang="el-GR" sz="2400" dirty="0"/>
              <a:t>: Τα προβλήματα αυτά σχετίζονται αφενός μεν με θέματα που αφορούν τους χρήστες και αφετέρου με την μοντελοποίηση και το λογισμικό. Όσον αφορά τις υποθέσεις που αφορούν τους χρήστες, συνήθως οι σχεδιαστές των συστημάτων είναι υπεραισιόδοξοι όσον αφορά την προθυμία και/ή την ικανότητα των χρηστών να καθορίσουν πως θα χρησιμοποιούν τα συστήματα ή πως θα ξοδέψουν το χρόνο τους τροφοδοτώντας το σύστημα με δεδομένα. Για την αντιμετώπιση αυτών των προβλημάτων, απαραίτητη είναι η εκπαίδευση των χρηστών στην επίλυση πραγματικών προβλημάτων με τη βοήθεια του συστήματος. Επίσης θα πρέπει να ελέγξουν εάν έχουν το χρόνο και τα κίνητρα για να το χρησιμοποιήσουν. Όσον αφορά τα θεμελιώδη προβλήματα που σχετίζονται με τη μοντελοποίηση προέρχονται από την προσπάθεια χρησιμοποίησης υφιστάμενων μοντέλων τα οποία δεν ταιριάζουν σε συγκεκριμένες περιπτώσεις που αντιμετωπίζουν οι αποφασίζοντες. Προσπαθούν να λύσουν το πρόβλημα χρησιμοποιώντας λάθος μοντέλα. </a:t>
            </a:r>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24</a:t>
            </a:fld>
            <a:endParaRPr kumimoji="0" lang="en-US" sz="1400" b="1" dirty="0">
              <a:solidFill>
                <a:schemeClr val="bg1"/>
              </a:solidFill>
            </a:endParaRPr>
          </a:p>
        </p:txBody>
      </p:sp>
    </p:spTree>
    <p:extLst>
      <p:ext uri="{BB962C8B-B14F-4D97-AF65-F5344CB8AC3E}">
        <p14:creationId xmlns:p14="http://schemas.microsoft.com/office/powerpoint/2010/main" val="38197958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92500" lnSpcReduction="10000"/>
          </a:bodyPr>
          <a:lstStyle/>
          <a:p>
            <a:pPr marL="0" indent="0">
              <a:buNone/>
            </a:pPr>
            <a:r>
              <a:rPr lang="en-US" sz="2000" b="1" dirty="0" err="1"/>
              <a:t>Προ</a:t>
            </a:r>
            <a:r>
              <a:rPr lang="en-US" sz="2000" b="1" dirty="0"/>
              <a:t>βλήματα που δημιουργούνται κατά την ανάπτυξη των Ευφυών </a:t>
            </a:r>
            <a:r>
              <a:rPr lang="en-US" sz="2000" b="1" dirty="0" smtClean="0"/>
              <a:t>ΣΥΑ</a:t>
            </a:r>
            <a:endParaRPr lang="el-GR" sz="2000" b="1" dirty="0" smtClean="0"/>
          </a:p>
          <a:p>
            <a:pPr lvl="0"/>
            <a:r>
              <a:rPr lang="el-GR" sz="2400" i="1" dirty="0"/>
              <a:t>Ανθρώπινα προβλήματα</a:t>
            </a:r>
            <a:r>
              <a:rPr lang="el-GR" sz="2400" dirty="0"/>
              <a:t>: Στην κατηγορία αυτή ανήκουν τα προβλήματα που προκύπτουν από το φόβο των χρηστών μπροστά στα συστήματα. Ένα τέτοιο πρόβλημα δημιουργείται από το ότι οι αναλυτές φοβούνται ότι θα αντικατασταθούν από τα ΣΥΑ. Το θέμα εδώ είναι να διερευνηθεί αν η δυσκολία αποδοχής του συστήματος προέρχεται από τους χρήστες ή από πραγματικά τεχνικά προβλήματα των ίδιων των συστημάτων. Οι εργαζόμενοι σε μια εταιρία δε χρησιμοποιούν το σύστημα επειδή δε βλέπουν πως μπορεί να τους βοηθήσει να επιλύσουν ή να απλοποιήσουν τις καθημερινές τους δουλειές ή επειδή δε θέλουν να κάνουν μια προσπάθεια να μάθουν να το χρησιμοποιούν ή τέλος επειδή δε βλέπουν κανένα όφελος στο να αλλάξουν τις συνήθειές τους. </a:t>
            </a:r>
          </a:p>
          <a:p>
            <a:pPr marL="0" indent="0">
              <a:buNone/>
            </a:pPr>
            <a:r>
              <a:rPr lang="el-GR" sz="2400" dirty="0"/>
              <a:t>Τα σημαντικότερα προβλήματα που ανακύπτουν κατά τη διαδικασία ανάπτυξης ενός Ευφυούς ΣΥΑ με την αντίστοιχη βαθμολογία τους (από 1-μη σημαντικό έως 5-πολύ σημαντικό), δίνονται στον </a:t>
            </a:r>
            <a:r>
              <a:rPr lang="el-GR" sz="2400" dirty="0" smtClean="0"/>
              <a:t>επόμενο πίνακα και αποτελούν αποτέλεσμα της </a:t>
            </a:r>
            <a:r>
              <a:rPr lang="el-GR" sz="2400" dirty="0"/>
              <a:t>επεξεργασίας </a:t>
            </a:r>
            <a:r>
              <a:rPr lang="el-GR" sz="2400" dirty="0" smtClean="0"/>
              <a:t>απαντήσεων από </a:t>
            </a:r>
            <a:r>
              <a:rPr lang="el-GR" sz="2400" dirty="0"/>
              <a:t>μηχανικούς γνώσης. </a:t>
            </a:r>
            <a:endParaRPr lang="el-GR" sz="2400" b="1" dirty="0"/>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25</a:t>
            </a:fld>
            <a:endParaRPr kumimoji="0" lang="en-US" sz="1400" b="1" dirty="0">
              <a:solidFill>
                <a:schemeClr val="bg1"/>
              </a:solidFill>
            </a:endParaRPr>
          </a:p>
        </p:txBody>
      </p:sp>
    </p:spTree>
    <p:extLst>
      <p:ext uri="{BB962C8B-B14F-4D97-AF65-F5344CB8AC3E}">
        <p14:creationId xmlns:p14="http://schemas.microsoft.com/office/powerpoint/2010/main" val="38197958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a:bodyPr>
          <a:lstStyle/>
          <a:p>
            <a:pPr marL="0" indent="0">
              <a:buNone/>
            </a:pPr>
            <a:r>
              <a:rPr lang="en-US" sz="2000" b="1" dirty="0" err="1"/>
              <a:t>Προ</a:t>
            </a:r>
            <a:r>
              <a:rPr lang="en-US" sz="2000" b="1" dirty="0"/>
              <a:t>βλήματα που δημιουργούνται κατά την ανάπτυξη των Ευφυών </a:t>
            </a:r>
            <a:r>
              <a:rPr lang="en-US" sz="2000" b="1" dirty="0" smtClean="0"/>
              <a:t>ΣΥΑ</a:t>
            </a:r>
            <a:endParaRPr lang="el-GR" sz="2000" b="1" dirty="0" smtClean="0"/>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26</a:t>
            </a:fld>
            <a:endParaRPr kumimoji="0" lang="en-US" sz="1400" b="1" dirty="0">
              <a:solidFill>
                <a:schemeClr val="bg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771725538"/>
              </p:ext>
            </p:extLst>
          </p:nvPr>
        </p:nvGraphicFramePr>
        <p:xfrm>
          <a:off x="683568" y="1700808"/>
          <a:ext cx="7776864" cy="4608511"/>
        </p:xfrm>
        <a:graphic>
          <a:graphicData uri="http://schemas.openxmlformats.org/drawingml/2006/table">
            <a:tbl>
              <a:tblPr>
                <a:tableStyleId>{5C22544A-7EE6-4342-B048-85BDC9FD1C3A}</a:tableStyleId>
              </a:tblPr>
              <a:tblGrid>
                <a:gridCol w="6597922"/>
                <a:gridCol w="1178942"/>
              </a:tblGrid>
              <a:tr h="359034">
                <a:tc>
                  <a:txBody>
                    <a:bodyPr/>
                    <a:lstStyle/>
                    <a:p>
                      <a:pPr algn="ctr">
                        <a:lnSpc>
                          <a:spcPct val="115000"/>
                        </a:lnSpc>
                        <a:spcBef>
                          <a:spcPts val="600"/>
                        </a:spcBef>
                        <a:spcAft>
                          <a:spcPts val="0"/>
                        </a:spcAft>
                      </a:pPr>
                      <a:r>
                        <a:rPr lang="el-GR" sz="1800" b="1" dirty="0">
                          <a:solidFill>
                            <a:schemeClr val="bg1"/>
                          </a:solidFill>
                          <a:effectLst/>
                        </a:rPr>
                        <a:t>ΠΡΟΒΛΗΜΑΤΑ</a:t>
                      </a:r>
                      <a:endParaRPr lang="el-GR" sz="1800" b="1" dirty="0">
                        <a:solidFill>
                          <a:schemeClr val="bg1"/>
                        </a:solidFill>
                        <a:effectLst/>
                        <a:latin typeface="Calibri"/>
                        <a:ea typeface="Times New Roman"/>
                        <a:cs typeface="Times New Roman"/>
                      </a:endParaRPr>
                    </a:p>
                  </a:txBody>
                  <a:tcPr marL="68580" marR="68580" marT="0" marB="0">
                    <a:solidFill>
                      <a:srgbClr val="8E0000"/>
                    </a:solidFill>
                  </a:tcPr>
                </a:tc>
                <a:tc>
                  <a:txBody>
                    <a:bodyPr/>
                    <a:lstStyle/>
                    <a:p>
                      <a:pPr algn="ctr">
                        <a:lnSpc>
                          <a:spcPct val="115000"/>
                        </a:lnSpc>
                        <a:spcBef>
                          <a:spcPts val="600"/>
                        </a:spcBef>
                        <a:spcAft>
                          <a:spcPts val="0"/>
                        </a:spcAft>
                      </a:pPr>
                      <a:r>
                        <a:rPr lang="el-GR" sz="1800" b="1" dirty="0">
                          <a:solidFill>
                            <a:schemeClr val="bg1"/>
                          </a:solidFill>
                          <a:effectLst/>
                        </a:rPr>
                        <a:t>ΒΑΘΜΟΣ</a:t>
                      </a:r>
                      <a:endParaRPr lang="el-GR" sz="1800" b="1" dirty="0">
                        <a:solidFill>
                          <a:schemeClr val="bg1"/>
                        </a:solidFill>
                        <a:effectLst/>
                        <a:latin typeface="Times New Roman"/>
                        <a:ea typeface="Times New Roman"/>
                        <a:cs typeface="Times New Roman"/>
                      </a:endParaRPr>
                    </a:p>
                  </a:txBody>
                  <a:tcPr marL="68580" marR="68580" marT="0" marB="0">
                    <a:solidFill>
                      <a:srgbClr val="8E0000"/>
                    </a:solidFill>
                  </a:tcPr>
                </a:tc>
              </a:tr>
              <a:tr h="352641">
                <a:tc>
                  <a:txBody>
                    <a:bodyPr/>
                    <a:lstStyle/>
                    <a:p>
                      <a:pPr>
                        <a:lnSpc>
                          <a:spcPct val="115000"/>
                        </a:lnSpc>
                        <a:spcBef>
                          <a:spcPts val="600"/>
                        </a:spcBef>
                        <a:spcAft>
                          <a:spcPts val="0"/>
                        </a:spcAft>
                      </a:pPr>
                      <a:r>
                        <a:rPr lang="el-GR" sz="1800">
                          <a:effectLst/>
                        </a:rPr>
                        <a:t>Εύρεση πρόθυμων για συνεργασία Ειδικών</a:t>
                      </a:r>
                      <a:endParaRPr lang="el-GR" sz="18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800">
                          <a:effectLst/>
                        </a:rPr>
                        <a:t>4,52</a:t>
                      </a:r>
                      <a:endParaRPr lang="el-GR" sz="1800">
                        <a:effectLst/>
                        <a:latin typeface="Times New Roman"/>
                        <a:ea typeface="Times New Roman"/>
                        <a:cs typeface="Times New Roman"/>
                      </a:endParaRPr>
                    </a:p>
                  </a:txBody>
                  <a:tcPr marL="68580" marR="68580" marT="0" marB="0"/>
                </a:tc>
              </a:tr>
              <a:tr h="352641">
                <a:tc>
                  <a:txBody>
                    <a:bodyPr/>
                    <a:lstStyle/>
                    <a:p>
                      <a:pPr>
                        <a:lnSpc>
                          <a:spcPct val="115000"/>
                        </a:lnSpc>
                        <a:spcBef>
                          <a:spcPts val="600"/>
                        </a:spcBef>
                        <a:spcAft>
                          <a:spcPts val="0"/>
                        </a:spcAft>
                      </a:pPr>
                      <a:r>
                        <a:rPr lang="el-GR" sz="1800">
                          <a:effectLst/>
                        </a:rPr>
                        <a:t>Επικοινωνία μεταξύ του μηχανικού γνώσης και των ειδικών</a:t>
                      </a:r>
                      <a:endParaRPr lang="el-GR" sz="18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800">
                          <a:effectLst/>
                        </a:rPr>
                        <a:t>4,45</a:t>
                      </a:r>
                      <a:endParaRPr lang="el-GR" sz="1800">
                        <a:effectLst/>
                        <a:latin typeface="Times New Roman"/>
                        <a:ea typeface="Times New Roman"/>
                        <a:cs typeface="Times New Roman"/>
                      </a:endParaRPr>
                    </a:p>
                  </a:txBody>
                  <a:tcPr marL="68580" marR="68580" marT="0" marB="0"/>
                </a:tc>
              </a:tr>
              <a:tr h="736274">
                <a:tc>
                  <a:txBody>
                    <a:bodyPr/>
                    <a:lstStyle/>
                    <a:p>
                      <a:pPr>
                        <a:lnSpc>
                          <a:spcPct val="115000"/>
                        </a:lnSpc>
                        <a:spcBef>
                          <a:spcPts val="600"/>
                        </a:spcBef>
                        <a:spcAft>
                          <a:spcPts val="0"/>
                        </a:spcAft>
                      </a:pPr>
                      <a:r>
                        <a:rPr lang="el-GR" sz="1800">
                          <a:effectLst/>
                        </a:rPr>
                        <a:t>Φόβος για πιθανή απώλεια του ελέγχου από το προσωπικό της επιχείρησης</a:t>
                      </a:r>
                      <a:endParaRPr lang="el-GR" sz="18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800">
                          <a:effectLst/>
                        </a:rPr>
                        <a:t>3,04</a:t>
                      </a:r>
                      <a:endParaRPr lang="el-GR" sz="1800">
                        <a:effectLst/>
                        <a:latin typeface="Times New Roman"/>
                        <a:ea typeface="Times New Roman"/>
                        <a:cs typeface="Times New Roman"/>
                      </a:endParaRPr>
                    </a:p>
                  </a:txBody>
                  <a:tcPr marL="68580" marR="68580" marT="0" marB="0"/>
                </a:tc>
              </a:tr>
              <a:tr h="692075">
                <a:tc>
                  <a:txBody>
                    <a:bodyPr/>
                    <a:lstStyle/>
                    <a:p>
                      <a:pPr>
                        <a:lnSpc>
                          <a:spcPct val="115000"/>
                        </a:lnSpc>
                        <a:spcBef>
                          <a:spcPts val="600"/>
                        </a:spcBef>
                        <a:spcAft>
                          <a:spcPts val="0"/>
                        </a:spcAft>
                      </a:pPr>
                      <a:r>
                        <a:rPr lang="el-GR" sz="1800">
                          <a:effectLst/>
                        </a:rPr>
                        <a:t>Φόβος για απώλεια της εργασίας από το προσωπικό της επιχείρησης</a:t>
                      </a:r>
                      <a:endParaRPr lang="el-GR" sz="18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800">
                          <a:effectLst/>
                        </a:rPr>
                        <a:t>2,78</a:t>
                      </a:r>
                      <a:endParaRPr lang="el-GR" sz="1800">
                        <a:effectLst/>
                        <a:latin typeface="Times New Roman"/>
                        <a:ea typeface="Times New Roman"/>
                        <a:cs typeface="Times New Roman"/>
                      </a:endParaRPr>
                    </a:p>
                  </a:txBody>
                  <a:tcPr marL="68580" marR="68580" marT="0" marB="0"/>
                </a:tc>
              </a:tr>
              <a:tr h="352641">
                <a:tc>
                  <a:txBody>
                    <a:bodyPr/>
                    <a:lstStyle/>
                    <a:p>
                      <a:pPr>
                        <a:lnSpc>
                          <a:spcPct val="115000"/>
                        </a:lnSpc>
                        <a:spcBef>
                          <a:spcPts val="600"/>
                        </a:spcBef>
                        <a:spcAft>
                          <a:spcPts val="0"/>
                        </a:spcAft>
                      </a:pPr>
                      <a:r>
                        <a:rPr lang="el-GR" sz="1800">
                          <a:effectLst/>
                        </a:rPr>
                        <a:t>Εσφαλμένη εισαγωγή του συστήματος από τη διοίκηση</a:t>
                      </a:r>
                      <a:endParaRPr lang="el-GR" sz="18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800">
                          <a:effectLst/>
                        </a:rPr>
                        <a:t>3,63</a:t>
                      </a:r>
                      <a:endParaRPr lang="el-GR" sz="1800">
                        <a:effectLst/>
                        <a:latin typeface="Times New Roman"/>
                        <a:ea typeface="Times New Roman"/>
                        <a:cs typeface="Times New Roman"/>
                      </a:endParaRPr>
                    </a:p>
                  </a:txBody>
                  <a:tcPr marL="68580" marR="68580" marT="0" marB="0"/>
                </a:tc>
              </a:tr>
              <a:tr h="352641">
                <a:tc>
                  <a:txBody>
                    <a:bodyPr/>
                    <a:lstStyle/>
                    <a:p>
                      <a:pPr>
                        <a:lnSpc>
                          <a:spcPct val="115000"/>
                        </a:lnSpc>
                        <a:spcBef>
                          <a:spcPts val="600"/>
                        </a:spcBef>
                        <a:spcAft>
                          <a:spcPts val="0"/>
                        </a:spcAft>
                      </a:pPr>
                      <a:r>
                        <a:rPr lang="el-GR" sz="1800">
                          <a:effectLst/>
                        </a:rPr>
                        <a:t>Έλλειψη μηχανικών γνώσης</a:t>
                      </a:r>
                      <a:endParaRPr lang="el-GR" sz="18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800">
                          <a:effectLst/>
                        </a:rPr>
                        <a:t>3,15</a:t>
                      </a:r>
                      <a:endParaRPr lang="el-GR" sz="1800">
                        <a:effectLst/>
                        <a:latin typeface="Times New Roman"/>
                        <a:ea typeface="Times New Roman"/>
                        <a:cs typeface="Times New Roman"/>
                      </a:endParaRPr>
                    </a:p>
                  </a:txBody>
                  <a:tcPr marL="68580" marR="68580" marT="0" marB="0"/>
                </a:tc>
              </a:tr>
              <a:tr h="352641">
                <a:tc>
                  <a:txBody>
                    <a:bodyPr/>
                    <a:lstStyle/>
                    <a:p>
                      <a:pPr>
                        <a:lnSpc>
                          <a:spcPct val="115000"/>
                        </a:lnSpc>
                        <a:spcBef>
                          <a:spcPts val="600"/>
                        </a:spcBef>
                        <a:spcAft>
                          <a:spcPts val="0"/>
                        </a:spcAft>
                      </a:pPr>
                      <a:r>
                        <a:rPr lang="el-GR" sz="1800">
                          <a:effectLst/>
                        </a:rPr>
                        <a:t>Έλλειψη γνώσης γλωσσών Τεχνητής Νοημοσύνης</a:t>
                      </a:r>
                      <a:endParaRPr lang="el-GR" sz="18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800">
                          <a:effectLst/>
                        </a:rPr>
                        <a:t>2,73</a:t>
                      </a:r>
                      <a:endParaRPr lang="el-GR" sz="1800">
                        <a:effectLst/>
                        <a:latin typeface="Times New Roman"/>
                        <a:ea typeface="Times New Roman"/>
                        <a:cs typeface="Times New Roman"/>
                      </a:endParaRPr>
                    </a:p>
                  </a:txBody>
                  <a:tcPr marL="68580" marR="68580" marT="0" marB="0"/>
                </a:tc>
              </a:tr>
              <a:tr h="352641">
                <a:tc>
                  <a:txBody>
                    <a:bodyPr/>
                    <a:lstStyle/>
                    <a:p>
                      <a:pPr>
                        <a:lnSpc>
                          <a:spcPct val="115000"/>
                        </a:lnSpc>
                        <a:spcBef>
                          <a:spcPts val="600"/>
                        </a:spcBef>
                        <a:spcAft>
                          <a:spcPts val="0"/>
                        </a:spcAft>
                      </a:pPr>
                      <a:r>
                        <a:rPr lang="el-GR" sz="1800">
                          <a:effectLst/>
                        </a:rPr>
                        <a:t>Υψηλό συνολικό κόστος</a:t>
                      </a:r>
                      <a:endParaRPr lang="el-GR" sz="18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800">
                          <a:effectLst/>
                        </a:rPr>
                        <a:t>2,76</a:t>
                      </a:r>
                      <a:endParaRPr lang="el-GR" sz="1800">
                        <a:effectLst/>
                        <a:latin typeface="Times New Roman"/>
                        <a:ea typeface="Times New Roman"/>
                        <a:cs typeface="Times New Roman"/>
                      </a:endParaRPr>
                    </a:p>
                  </a:txBody>
                  <a:tcPr marL="68580" marR="68580" marT="0" marB="0"/>
                </a:tc>
              </a:tr>
              <a:tr h="352641">
                <a:tc>
                  <a:txBody>
                    <a:bodyPr/>
                    <a:lstStyle/>
                    <a:p>
                      <a:pPr>
                        <a:lnSpc>
                          <a:spcPct val="115000"/>
                        </a:lnSpc>
                        <a:spcBef>
                          <a:spcPts val="600"/>
                        </a:spcBef>
                        <a:spcAft>
                          <a:spcPts val="0"/>
                        </a:spcAft>
                      </a:pPr>
                      <a:r>
                        <a:rPr lang="el-GR" sz="1800">
                          <a:effectLst/>
                        </a:rPr>
                        <a:t>Πολύ μεγάλος χρόνος για επιτυχή υλοποίηση</a:t>
                      </a:r>
                      <a:endParaRPr lang="el-GR" sz="18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800">
                          <a:effectLst/>
                        </a:rPr>
                        <a:t>3,08</a:t>
                      </a:r>
                      <a:endParaRPr lang="el-GR" sz="1800">
                        <a:effectLst/>
                        <a:latin typeface="Times New Roman"/>
                        <a:ea typeface="Times New Roman"/>
                        <a:cs typeface="Times New Roman"/>
                      </a:endParaRPr>
                    </a:p>
                  </a:txBody>
                  <a:tcPr marL="68580" marR="68580" marT="0" marB="0"/>
                </a:tc>
              </a:tr>
              <a:tr h="352641">
                <a:tc>
                  <a:txBody>
                    <a:bodyPr/>
                    <a:lstStyle/>
                    <a:p>
                      <a:pPr>
                        <a:lnSpc>
                          <a:spcPct val="115000"/>
                        </a:lnSpc>
                        <a:spcBef>
                          <a:spcPts val="600"/>
                        </a:spcBef>
                        <a:spcAft>
                          <a:spcPts val="0"/>
                        </a:spcAft>
                      </a:pPr>
                      <a:r>
                        <a:rPr lang="el-GR" sz="1800">
                          <a:effectLst/>
                        </a:rPr>
                        <a:t>Δυσκολία κατά την ανάπτυξη επεξηγήσεων</a:t>
                      </a:r>
                      <a:endParaRPr lang="el-GR" sz="18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800" dirty="0">
                          <a:effectLst/>
                        </a:rPr>
                        <a:t>2,30</a:t>
                      </a:r>
                      <a:endParaRPr lang="el-GR" sz="1800" dirty="0">
                        <a:effectLst/>
                        <a:latin typeface="Times New Roman"/>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38197958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a:t>
            </a:r>
            <a:r>
              <a:rPr lang="el-GR" sz="2000" b="1" dirty="0" smtClean="0">
                <a:solidFill>
                  <a:srgbClr val="9A0000"/>
                </a:solidFill>
                <a:effectLst>
                  <a:outerShdw blurRad="38100" dist="38100" dir="2700000" algn="tl">
                    <a:srgbClr val="000000">
                      <a:alpha val="43137"/>
                    </a:srgbClr>
                  </a:outerShdw>
                </a:effectLst>
              </a:rPr>
              <a:t>ΑΠΟΦΑΣΕΩΝ</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70000" lnSpcReduction="20000"/>
          </a:bodyPr>
          <a:lstStyle/>
          <a:p>
            <a:pPr marL="0" indent="0">
              <a:buNone/>
            </a:pPr>
            <a:r>
              <a:rPr lang="el-GR" sz="2400" b="1" dirty="0" smtClean="0"/>
              <a:t>Συστατικά </a:t>
            </a:r>
            <a:r>
              <a:rPr lang="el-GR" sz="2400" b="1" dirty="0"/>
              <a:t>των Ευφυών </a:t>
            </a:r>
            <a:r>
              <a:rPr lang="el-GR" sz="2400" b="1" dirty="0" smtClean="0"/>
              <a:t>ΣΥΑ</a:t>
            </a:r>
          </a:p>
          <a:p>
            <a:pPr marL="0" indent="0">
              <a:buNone/>
            </a:pPr>
            <a:r>
              <a:rPr lang="el-GR" sz="2400" b="1" dirty="0"/>
              <a:t>Ευφυή Συστήματα Επικοινωνίας</a:t>
            </a:r>
            <a:endParaRPr lang="el-GR" sz="2400" i="1" dirty="0"/>
          </a:p>
          <a:p>
            <a:pPr marL="0" indent="0">
              <a:buNone/>
            </a:pPr>
            <a:r>
              <a:rPr lang="el-GR" sz="2400" dirty="0"/>
              <a:t>Αρχικά πρέπει να διαχωρίσουμε ότι άλλο είναι να μιλάμε για </a:t>
            </a:r>
            <a:r>
              <a:rPr lang="el-GR" sz="2400" b="1" dirty="0"/>
              <a:t>Ευφυή Συστήματα Επικοινωνίας </a:t>
            </a:r>
            <a:r>
              <a:rPr lang="el-GR" sz="2400" dirty="0"/>
              <a:t>(</a:t>
            </a:r>
            <a:r>
              <a:rPr lang="en-US" sz="2400" dirty="0"/>
              <a:t>intelligent interfaces</a:t>
            </a:r>
            <a:r>
              <a:rPr lang="el-GR" sz="2400" dirty="0"/>
              <a:t>) και άλλο για </a:t>
            </a:r>
            <a:r>
              <a:rPr lang="el-GR" sz="2400" b="1" dirty="0"/>
              <a:t>Ευφυή Συστήματα </a:t>
            </a:r>
            <a:r>
              <a:rPr lang="el-GR" sz="2400" dirty="0"/>
              <a:t>(</a:t>
            </a:r>
            <a:r>
              <a:rPr lang="en-US" sz="2400" dirty="0"/>
              <a:t>intelligent systems</a:t>
            </a:r>
            <a:r>
              <a:rPr lang="el-GR" sz="2400" dirty="0"/>
              <a:t>) με ένα απλό Σύστημα Επικοινωνίας. </a:t>
            </a:r>
            <a:endParaRPr lang="el-GR" sz="2400" dirty="0" smtClean="0"/>
          </a:p>
          <a:p>
            <a:pPr marL="0" indent="0">
              <a:buNone/>
            </a:pPr>
            <a:r>
              <a:rPr lang="el-GR" sz="2400" dirty="0" smtClean="0"/>
              <a:t>Στην </a:t>
            </a:r>
            <a:r>
              <a:rPr lang="el-GR" sz="2400" b="1" dirty="0"/>
              <a:t>πρώτη περίπτωση </a:t>
            </a:r>
            <a:r>
              <a:rPr lang="el-GR" sz="2400" dirty="0"/>
              <a:t>αναφερόμαστε όταν προκειμένου να βελτιώσουμε τη συνεργασία χρήστη – συστήματος, χρησιμοποιούμε ευφυείς τεχνικές. Έτσι, το σύστημα μπορεί να διαθέτει γνώση για τις λειτουργίες του, για την υποβοήθηση και πληροφόρηση του χρήστη, κα. </a:t>
            </a:r>
            <a:endParaRPr lang="el-GR" sz="2400" dirty="0" smtClean="0"/>
          </a:p>
          <a:p>
            <a:pPr marL="0" indent="0">
              <a:buNone/>
            </a:pPr>
            <a:r>
              <a:rPr lang="el-GR" sz="2400" dirty="0" smtClean="0"/>
              <a:t>Αντίθετα </a:t>
            </a:r>
            <a:r>
              <a:rPr lang="el-GR" sz="2400" dirty="0"/>
              <a:t>ένα </a:t>
            </a:r>
            <a:r>
              <a:rPr lang="el-GR" sz="2400" b="1" dirty="0"/>
              <a:t>ευφυές σύστημα </a:t>
            </a:r>
            <a:r>
              <a:rPr lang="el-GR" sz="2400" dirty="0"/>
              <a:t>θα πρέπει να παράγει ευφυή πληροφόρηση. Για μια πρώτη προσέγγιση στο κατά πόσο ευφυές είναι ένα σύστημα επικοινωνίας ή όχι μπορεί να ανατρέξει κάποιος στη συζήτηση των </a:t>
            </a:r>
            <a:r>
              <a:rPr lang="en-US" sz="2400" dirty="0"/>
              <a:t>Birnbaum</a:t>
            </a:r>
            <a:r>
              <a:rPr lang="el-GR" sz="2400" dirty="0"/>
              <a:t>, </a:t>
            </a:r>
            <a:r>
              <a:rPr lang="en-US" sz="2400" dirty="0"/>
              <a:t>Horvitz</a:t>
            </a:r>
            <a:r>
              <a:rPr lang="el-GR" sz="2400" dirty="0"/>
              <a:t>, </a:t>
            </a:r>
            <a:r>
              <a:rPr lang="en-US" sz="2400" dirty="0" err="1"/>
              <a:t>Kurlander</a:t>
            </a:r>
            <a:r>
              <a:rPr lang="el-GR" sz="2400" dirty="0"/>
              <a:t>, </a:t>
            </a:r>
            <a:r>
              <a:rPr lang="en-US" sz="2400" dirty="0"/>
              <a:t>Lieberman</a:t>
            </a:r>
            <a:r>
              <a:rPr lang="el-GR" sz="2400" dirty="0"/>
              <a:t>, </a:t>
            </a:r>
            <a:r>
              <a:rPr lang="en-US" sz="2400" dirty="0"/>
              <a:t>Marks and Roth</a:t>
            </a:r>
            <a:r>
              <a:rPr lang="el-GR" sz="2400" dirty="0"/>
              <a:t> (1997; </a:t>
            </a:r>
            <a:r>
              <a:rPr lang="en-US" sz="2400" u="sng" dirty="0">
                <a:solidFill>
                  <a:srgbClr val="0070C0"/>
                </a:solidFill>
                <a:hlinkClick r:id="rId3"/>
              </a:rPr>
              <a:t>http</a:t>
            </a:r>
            <a:r>
              <a:rPr lang="el-GR" sz="2400" u="sng" dirty="0">
                <a:solidFill>
                  <a:srgbClr val="0070C0"/>
                </a:solidFill>
                <a:hlinkClick r:id="rId3"/>
              </a:rPr>
              <a:t>://</a:t>
            </a:r>
            <a:r>
              <a:rPr lang="en-US" sz="2400" u="sng" dirty="0">
                <a:solidFill>
                  <a:srgbClr val="0070C0"/>
                </a:solidFill>
                <a:hlinkClick r:id="rId3"/>
              </a:rPr>
              <a:t>www</a:t>
            </a:r>
            <a:r>
              <a:rPr lang="el-GR" sz="2400" u="sng" dirty="0">
                <a:solidFill>
                  <a:srgbClr val="0070C0"/>
                </a:solidFill>
                <a:hlinkClick r:id="rId3"/>
              </a:rPr>
              <a:t>.</a:t>
            </a:r>
            <a:r>
              <a:rPr lang="en-US" sz="2400" u="sng" dirty="0" err="1">
                <a:solidFill>
                  <a:srgbClr val="0070C0"/>
                </a:solidFill>
                <a:hlinkClick r:id="rId3"/>
              </a:rPr>
              <a:t>merl</a:t>
            </a:r>
            <a:r>
              <a:rPr lang="el-GR" sz="2400" u="sng" dirty="0">
                <a:solidFill>
                  <a:srgbClr val="0070C0"/>
                </a:solidFill>
                <a:hlinkClick r:id="rId3"/>
              </a:rPr>
              <a:t>.</a:t>
            </a:r>
            <a:r>
              <a:rPr lang="en-US" sz="2400" u="sng" dirty="0">
                <a:solidFill>
                  <a:srgbClr val="0070C0"/>
                </a:solidFill>
                <a:hlinkClick r:id="rId3"/>
              </a:rPr>
              <a:t>com</a:t>
            </a:r>
            <a:r>
              <a:rPr lang="el-GR" sz="2400" u="sng" dirty="0">
                <a:solidFill>
                  <a:srgbClr val="0070C0"/>
                </a:solidFill>
                <a:hlinkClick r:id="rId3"/>
              </a:rPr>
              <a:t>/</a:t>
            </a:r>
            <a:r>
              <a:rPr lang="en-US" sz="2400" u="sng" dirty="0">
                <a:solidFill>
                  <a:srgbClr val="0070C0"/>
                </a:solidFill>
                <a:hlinkClick r:id="rId3"/>
              </a:rPr>
              <a:t>reports</a:t>
            </a:r>
            <a:r>
              <a:rPr lang="el-GR" sz="2400" u="sng" dirty="0">
                <a:solidFill>
                  <a:srgbClr val="0070C0"/>
                </a:solidFill>
                <a:hlinkClick r:id="rId3"/>
              </a:rPr>
              <a:t>/</a:t>
            </a:r>
            <a:r>
              <a:rPr lang="en-US" sz="2400" u="sng" dirty="0">
                <a:solidFill>
                  <a:srgbClr val="0070C0"/>
                </a:solidFill>
                <a:hlinkClick r:id="rId3"/>
              </a:rPr>
              <a:t>TR</a:t>
            </a:r>
            <a:r>
              <a:rPr lang="el-GR" sz="2400" u="sng" dirty="0">
                <a:solidFill>
                  <a:srgbClr val="0070C0"/>
                </a:solidFill>
                <a:hlinkClick r:id="rId3"/>
              </a:rPr>
              <a:t>96-28/</a:t>
            </a:r>
            <a:r>
              <a:rPr lang="el-GR" sz="2400" dirty="0"/>
              <a:t>).</a:t>
            </a:r>
          </a:p>
          <a:p>
            <a:pPr marL="0" indent="0">
              <a:buNone/>
            </a:pPr>
            <a:r>
              <a:rPr lang="el-GR" sz="2400" dirty="0" smtClean="0"/>
              <a:t>Μερικοί από τους λόγους </a:t>
            </a:r>
            <a:r>
              <a:rPr lang="el-GR" sz="2400" dirty="0"/>
              <a:t>που κάνουν αναγκαία την ανάπτυξη και λειτουργία Ευφυών Συστημάτων Επικοινωνίας </a:t>
            </a:r>
            <a:r>
              <a:rPr lang="el-GR" sz="2400" dirty="0" smtClean="0"/>
              <a:t>είναι:</a:t>
            </a:r>
            <a:endParaRPr lang="el-GR" sz="2400" dirty="0"/>
          </a:p>
          <a:p>
            <a:pPr lvl="0"/>
            <a:r>
              <a:rPr lang="el-GR" sz="2400" dirty="0"/>
              <a:t>Να κάνουν ευκολότερη την εργασία των χρηστών έτσι ώστε αυτοί να αισθάνονται άνετοι και οικείοι όταν εργάζονται με μια εφαρμογή.</a:t>
            </a:r>
          </a:p>
          <a:p>
            <a:pPr lvl="0"/>
            <a:r>
              <a:rPr lang="el-GR" sz="2400" dirty="0"/>
              <a:t>Σήμερα, καθώς ο αριθμός νέων χρηστών αυξάνει δραματικά, ένας μεγάλος αριθμός χρηστών χρησιμοποιεί εφαρμογές και λειτουργίες που δεν τις γνωρίζει ή που δεν τις κατανοεί. Αυτό που παρατηρείται είναι ότι ένα πρόγραμμα λογισμικού έχει χρήστες διαφορετικού βαθμού εξοικείωσης με αυτό ή και χρηστών με διαφορετικούς στόχους. Το γεγονός αυτό οδηγεί στην ανάγκη υποστήριξής των μέσω κατάλληλων ευφυών συστημάτων επικοινωνίας.</a:t>
            </a:r>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27</a:t>
            </a:fld>
            <a:endParaRPr kumimoji="0" lang="en-US" sz="1400" b="1" dirty="0">
              <a:solidFill>
                <a:schemeClr val="bg1"/>
              </a:solidFill>
            </a:endParaRPr>
          </a:p>
        </p:txBody>
      </p:sp>
    </p:spTree>
    <p:extLst>
      <p:ext uri="{BB962C8B-B14F-4D97-AF65-F5344CB8AC3E}">
        <p14:creationId xmlns:p14="http://schemas.microsoft.com/office/powerpoint/2010/main" val="36249133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92500" lnSpcReduction="20000"/>
          </a:bodyPr>
          <a:lstStyle/>
          <a:p>
            <a:pPr marL="0" indent="0">
              <a:buNone/>
            </a:pPr>
            <a:r>
              <a:rPr lang="el-GR" sz="2400" b="1" dirty="0" smtClean="0"/>
              <a:t>Συστατικά </a:t>
            </a:r>
            <a:r>
              <a:rPr lang="el-GR" sz="2400" b="1" dirty="0"/>
              <a:t>των Ευφυών </a:t>
            </a:r>
            <a:r>
              <a:rPr lang="el-GR" sz="2400" b="1" dirty="0" smtClean="0"/>
              <a:t>ΣΥΑ</a:t>
            </a:r>
          </a:p>
          <a:p>
            <a:pPr lvl="0"/>
            <a:r>
              <a:rPr lang="el-GR" sz="2400" dirty="0"/>
              <a:t>Η </a:t>
            </a:r>
            <a:r>
              <a:rPr lang="el-GR" sz="2400" b="1" dirty="0"/>
              <a:t>χρήση εφαρμογών </a:t>
            </a:r>
            <a:r>
              <a:rPr lang="el-GR" sz="2400" dirty="0"/>
              <a:t>σε ακραίες ή εξειδικευμένες περιπτώσεις από αναλυτές ή ειδικούς χρήστες (λογισμικό πυρηνικών σταθμών, διαστημικών προγραμμάτων, ιατρικής, στρατιωτικών εφαρμογών, κ.α.) δημιουργεί την ανάγκη υποστήριξης των χρηστών μέσω ευφυών συστημάτων επικοινωνίας τα οποία κάνουν χρήση πολλαπλών μέσων, διαθέτουν γνώση της λειτουργίας και των δυνατοτήτων του συστήματος καθώς και των δυνατοτήτων παρουσίασης των αποτελεσμάτων. </a:t>
            </a:r>
          </a:p>
          <a:p>
            <a:pPr lvl="0"/>
            <a:r>
              <a:rPr lang="el-GR" sz="2400" dirty="0"/>
              <a:t>Η </a:t>
            </a:r>
            <a:r>
              <a:rPr lang="el-GR" sz="2400" b="1" dirty="0"/>
              <a:t>ραγδαία άνοδος της πολυπλοκότητας</a:t>
            </a:r>
            <a:r>
              <a:rPr lang="el-GR" sz="2400" dirty="0"/>
              <a:t> των εφαρμογών με στόχο τη κάλυψη όλο και πιο εξειδικευμένων απαιτήσεων των χρηστών τους, οδηγεί στην ανάγκη ανάπτυξης και ευφυών συστημάτων επικοινωνίας για τη καθοδήγηση και υποστήριξη των χρηστών.</a:t>
            </a:r>
          </a:p>
          <a:p>
            <a:pPr lvl="0"/>
            <a:r>
              <a:rPr lang="el-GR" sz="2400" dirty="0"/>
              <a:t>Η </a:t>
            </a:r>
            <a:r>
              <a:rPr lang="el-GR" sz="2400" b="1" dirty="0"/>
              <a:t>αύξηση της διαθέσιμης πληροφόρησης </a:t>
            </a:r>
            <a:r>
              <a:rPr lang="el-GR" sz="2400" dirty="0"/>
              <a:t>οδηγεί σε σύγχυση πολλές κατηγορίες χρηστών οι οποίοι χάνονται κυριολεκτικά μπροστά σε όγκους πληροφόρησης, αδυνατώντας να διαχωρίσουν ποια τους είναι απαραίτητη. Ο διαχωρισμός αυτός μπορεί να γίνεται μέσω ευφυών συστημάτων επικοινωνίας προσαρμοσμένων στις ανάγκες των χρηστών τους.</a:t>
            </a:r>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28</a:t>
            </a:fld>
            <a:endParaRPr kumimoji="0" lang="en-US" sz="1400" b="1" dirty="0">
              <a:solidFill>
                <a:schemeClr val="bg1"/>
              </a:solidFill>
            </a:endParaRPr>
          </a:p>
        </p:txBody>
      </p:sp>
    </p:spTree>
    <p:extLst>
      <p:ext uri="{BB962C8B-B14F-4D97-AF65-F5344CB8AC3E}">
        <p14:creationId xmlns:p14="http://schemas.microsoft.com/office/powerpoint/2010/main" val="12369701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92500" lnSpcReduction="10000"/>
          </a:bodyPr>
          <a:lstStyle/>
          <a:p>
            <a:pPr marL="0" indent="0">
              <a:buNone/>
            </a:pPr>
            <a:r>
              <a:rPr lang="el-GR" sz="2400" b="1" dirty="0" smtClean="0"/>
              <a:t>Συστατικά </a:t>
            </a:r>
            <a:r>
              <a:rPr lang="el-GR" sz="2400" b="1" dirty="0"/>
              <a:t>των Ευφυών </a:t>
            </a:r>
            <a:r>
              <a:rPr lang="el-GR" sz="2400" b="1" dirty="0" smtClean="0"/>
              <a:t>ΣΥΑ</a:t>
            </a:r>
          </a:p>
          <a:p>
            <a:pPr marL="0" indent="0">
              <a:buNone/>
            </a:pPr>
            <a:r>
              <a:rPr lang="el-GR" sz="2400" dirty="0"/>
              <a:t>Ένα σύστημα επικοινωνίας ενός Ευφυούς ΣΥΑ θα πρέπει να </a:t>
            </a:r>
            <a:r>
              <a:rPr lang="el-GR" sz="2400" dirty="0" smtClean="0"/>
              <a:t>περιλαμβάνει:</a:t>
            </a:r>
            <a:endParaRPr lang="el-GR" sz="2400" dirty="0"/>
          </a:p>
          <a:p>
            <a:pPr lvl="0">
              <a:buFont typeface="Wingdings" pitchFamily="2" charset="2"/>
              <a:buChar char="v"/>
            </a:pPr>
            <a:r>
              <a:rPr lang="el-GR" sz="2400" dirty="0"/>
              <a:t>Το </a:t>
            </a:r>
            <a:r>
              <a:rPr lang="el-GR" sz="2400" b="1" dirty="0"/>
              <a:t>σύστημα επικοινωνίας του χρήστη</a:t>
            </a:r>
            <a:r>
              <a:rPr lang="el-GR" sz="2400" dirty="0"/>
              <a:t> για πρόσβαση στη βάση γνώσης. Αυτό το σύστημα επικοινωνίας απευθύνεται στον υπεύθυνο ανάπτυξης του συστήματος. Κατά τη φάση της ανάπτυξης του συστήματος τόσο ο μηχανικός γνώσης όσο και οι ειδικοί, από τους οποίους αποσπάται η γνώση που περιέχεται στο σύστημα, έχουν στη διάθεσή τους βοήθειες που τους επιτρέπουν να επεμβαίνουν, να διορθώνουν και να δομούν την προσφερόμενη γνώση. Οι βοήθειες αυτές παρέχονται μέσω του συστήματος επικοινωνίας του τελικού χρήστη (</a:t>
            </a:r>
            <a:r>
              <a:rPr lang="el-GR" sz="2400" dirty="0" err="1"/>
              <a:t>front</a:t>
            </a:r>
            <a:r>
              <a:rPr lang="el-GR" sz="2400" dirty="0"/>
              <a:t>-</a:t>
            </a:r>
            <a:r>
              <a:rPr lang="el-GR" sz="2400" dirty="0" err="1"/>
              <a:t>end</a:t>
            </a:r>
            <a:r>
              <a:rPr lang="el-GR" sz="2400" dirty="0"/>
              <a:t> </a:t>
            </a:r>
            <a:r>
              <a:rPr lang="en-US" sz="2400" dirty="0"/>
              <a:t>interface</a:t>
            </a:r>
            <a:r>
              <a:rPr lang="el-GR" sz="2400" dirty="0"/>
              <a:t>) και αφορούν: </a:t>
            </a:r>
          </a:p>
          <a:p>
            <a:pPr lvl="1"/>
            <a:r>
              <a:rPr lang="el-GR" sz="2000" b="1" i="1" dirty="0"/>
              <a:t>Συντάκτης</a:t>
            </a:r>
            <a:r>
              <a:rPr lang="el-GR" sz="2000" dirty="0"/>
              <a:t>: Αφορά την υποστήριξη της διαχείρισης των βάσεων δεδομένων και γνώσης, ενώ επίσης ελέγχει και την αξιοπιστία της σύνταξης και της γενικής μορφής των κανόνων.</a:t>
            </a:r>
          </a:p>
          <a:p>
            <a:pPr lvl="1"/>
            <a:r>
              <a:rPr lang="el-GR" sz="2000" b="1" i="1" dirty="0"/>
              <a:t>Αυτόματη καταγραφή συμβάντων</a:t>
            </a:r>
            <a:r>
              <a:rPr lang="el-GR" sz="2000" dirty="0"/>
              <a:t>: Η βοήθεια αυτή καταγράφει τις νέες εισόδους και των αλλαγών που γίνονται στα γεγονότα και στους κανόνες που περιέχονται στη βάση γνώσης. </a:t>
            </a:r>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29</a:t>
            </a:fld>
            <a:endParaRPr kumimoji="0" lang="en-US" sz="1400" b="1" dirty="0">
              <a:solidFill>
                <a:schemeClr val="bg1"/>
              </a:solidFill>
            </a:endParaRPr>
          </a:p>
        </p:txBody>
      </p:sp>
    </p:spTree>
    <p:extLst>
      <p:ext uri="{BB962C8B-B14F-4D97-AF65-F5344CB8AC3E}">
        <p14:creationId xmlns:p14="http://schemas.microsoft.com/office/powerpoint/2010/main" val="1236970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70000" lnSpcReduction="20000"/>
          </a:bodyPr>
          <a:lstStyle/>
          <a:p>
            <a:pPr marL="0" indent="0">
              <a:buNone/>
            </a:pPr>
            <a:r>
              <a:rPr lang="el-GR" b="1" dirty="0" smtClean="0"/>
              <a:t>Εισαγωγή &amp; Βασικές Έννοιες</a:t>
            </a:r>
          </a:p>
          <a:p>
            <a:pPr marL="0" indent="0">
              <a:buNone/>
            </a:pPr>
            <a:r>
              <a:rPr lang="el-GR" dirty="0" smtClean="0"/>
              <a:t>Στο μάθημα αυτό </a:t>
            </a:r>
            <a:r>
              <a:rPr lang="el-GR" dirty="0"/>
              <a:t>εξετάζεται ένα νέο είδος συστήματος που έχει τη δυνατότητα να επεξεργάζεται δεδομένα τα οποία, στη συνέχεια, χρησιμοποιώντας λογική έχει τη δυνατότητα να τα μετατρέπει σε γνώμες, κρίσεις, εκτιμήσεις και συμβουλές. </a:t>
            </a:r>
            <a:endParaRPr lang="el-GR" dirty="0" smtClean="0"/>
          </a:p>
          <a:p>
            <a:pPr marL="0" indent="0">
              <a:buNone/>
            </a:pPr>
            <a:r>
              <a:rPr lang="el-GR" dirty="0" smtClean="0"/>
              <a:t>Με </a:t>
            </a:r>
            <a:r>
              <a:rPr lang="el-GR" dirty="0"/>
              <a:t>αυτά τα συστήματα, η ικανότητα της λογικής προστίθεται στη λειτουργικότητα των Σ.Υ.Α. και έτσι τα συστήματα αυτά αποκτούν τη δυνατότητα να παρέχουν συμβουλές και υποστήριξη σε εξειδικευμένα προβλήματα. Τα συστήματα αυτά υποστηρίζουν τους χρήστες τους στην επίλυση προβλημάτων χωρίς να τους υποκαθιστούν, προκύπτουν δε από τη συνεργασία των ευφυών μεθόδων και των συστημάτων υποστήριξης αποφάσεων. </a:t>
            </a:r>
            <a:endParaRPr lang="el-GR" dirty="0" smtClean="0"/>
          </a:p>
          <a:p>
            <a:pPr marL="0" indent="0">
              <a:buNone/>
            </a:pPr>
            <a:r>
              <a:rPr lang="el-GR" dirty="0" smtClean="0"/>
              <a:t>Σε </a:t>
            </a:r>
            <a:r>
              <a:rPr lang="el-GR" dirty="0"/>
              <a:t>αυτή τη συνεργασία, συμβάλλουν συμπληρωματικά από την μια πλευρά η Τεχνητή Νοημοσύνη με την </a:t>
            </a:r>
            <a:r>
              <a:rPr lang="el-GR" dirty="0" err="1"/>
              <a:t>ευρετική</a:t>
            </a:r>
            <a:r>
              <a:rPr lang="el-GR" dirty="0"/>
              <a:t> λογική και τις ικανότητες επεξήγησης και από την άλλη τα Σ.Υ.Α. με τις αναλυτικές διαδικασίες και τη διαχείριση των δεδομένων </a:t>
            </a:r>
            <a:r>
              <a:rPr lang="el-GR" dirty="0" smtClean="0"/>
              <a:t>(</a:t>
            </a:r>
            <a:r>
              <a:rPr lang="el-GR" dirty="0" err="1" smtClean="0"/>
              <a:t>Moore</a:t>
            </a:r>
            <a:r>
              <a:rPr lang="el-GR" dirty="0"/>
              <a:t>, 1992; </a:t>
            </a:r>
            <a:r>
              <a:rPr lang="el-GR" dirty="0" err="1"/>
              <a:t>Turban</a:t>
            </a:r>
            <a:r>
              <a:rPr lang="el-GR" dirty="0"/>
              <a:t>, 1993; </a:t>
            </a:r>
            <a:r>
              <a:rPr lang="en-US" dirty="0"/>
              <a:t>Matsatsinis and Siskos</a:t>
            </a:r>
            <a:r>
              <a:rPr lang="el-GR" dirty="0"/>
              <a:t>, 2003</a:t>
            </a:r>
            <a:r>
              <a:rPr lang="el-GR" dirty="0" smtClean="0"/>
              <a:t>).</a:t>
            </a:r>
            <a:endParaRPr lang="el-GR"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3</a:t>
            </a:fld>
            <a:endParaRPr kumimoji="0" lang="en-US" sz="1400" b="1" dirty="0">
              <a:solidFill>
                <a:schemeClr val="bg1"/>
              </a:solidFill>
            </a:endParaRPr>
          </a:p>
        </p:txBody>
      </p:sp>
    </p:spTree>
    <p:extLst>
      <p:ext uri="{BB962C8B-B14F-4D97-AF65-F5344CB8AC3E}">
        <p14:creationId xmlns:p14="http://schemas.microsoft.com/office/powerpoint/2010/main" val="19064538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a:bodyPr>
          <a:lstStyle/>
          <a:p>
            <a:pPr marL="0" indent="0">
              <a:buNone/>
            </a:pPr>
            <a:r>
              <a:rPr lang="el-GR" sz="2400" b="1" dirty="0" smtClean="0"/>
              <a:t>Συστατικά </a:t>
            </a:r>
            <a:r>
              <a:rPr lang="el-GR" sz="2400" b="1" dirty="0"/>
              <a:t>των Ευφυών </a:t>
            </a:r>
            <a:r>
              <a:rPr lang="el-GR" sz="2400" b="1" dirty="0" smtClean="0"/>
              <a:t>ΣΥΑ</a:t>
            </a:r>
          </a:p>
          <a:p>
            <a:pPr lvl="1"/>
            <a:r>
              <a:rPr lang="el-GR" sz="2400" b="1" i="1" dirty="0"/>
              <a:t>Διαχειριστής οθόνης</a:t>
            </a:r>
            <a:r>
              <a:rPr lang="el-GR" sz="2400" dirty="0"/>
              <a:t>: Η λειτουργία αυτή ενεργοποιείται από το σύστημα επικοινωνίας του χρήστη και ελέγχει τη μορφή και τα περιεχόμενα της οθόνης που παρουσιάζεται στο χρήστη.</a:t>
            </a:r>
          </a:p>
          <a:p>
            <a:pPr lvl="1"/>
            <a:r>
              <a:rPr lang="el-GR" sz="2400" b="1" i="1" dirty="0"/>
              <a:t>Έλεγχος για τη συνέπεια της βάσης γνώσης</a:t>
            </a:r>
            <a:r>
              <a:rPr lang="el-GR" sz="2400" dirty="0"/>
              <a:t>: Όταν προστίθεται νέα γνώση στην υφιστάμενη βάση γνώσης ελέγχεται αν αυτή έρχεται σε σύγκρουση με την υπάρχουσα γνώση. </a:t>
            </a:r>
          </a:p>
          <a:p>
            <a:pPr lvl="1"/>
            <a:r>
              <a:rPr lang="el-GR" sz="2400" b="1" i="1" dirty="0"/>
              <a:t>Ανίχνευση σφαλμάτων</a:t>
            </a:r>
            <a:r>
              <a:rPr lang="el-GR" sz="2400" dirty="0"/>
              <a:t>: Είναι μια διαδικασία διόρθωσης σφαλμάτων.</a:t>
            </a:r>
          </a:p>
          <a:p>
            <a:pPr lvl="1"/>
            <a:r>
              <a:rPr lang="el-GR" sz="2400" b="1" i="1" dirty="0"/>
              <a:t>Σημεία ελέγχου</a:t>
            </a:r>
            <a:r>
              <a:rPr lang="el-GR" sz="2400" dirty="0"/>
              <a:t>: Η βοήθεια αυτή έχει τη δυνατότητα να διακόπτει το πρόγραμμα σε συγκεκριμένα σημεία, έτσι ώστε να είναι δυνατός ο έλεγχος των τιμών των μεταβλητών στο σημείο αυτό.</a:t>
            </a:r>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30</a:t>
            </a:fld>
            <a:endParaRPr kumimoji="0" lang="en-US" sz="1400" b="1" dirty="0">
              <a:solidFill>
                <a:schemeClr val="bg1"/>
              </a:solidFill>
            </a:endParaRPr>
          </a:p>
        </p:txBody>
      </p:sp>
    </p:spTree>
    <p:extLst>
      <p:ext uri="{BB962C8B-B14F-4D97-AF65-F5344CB8AC3E}">
        <p14:creationId xmlns:p14="http://schemas.microsoft.com/office/powerpoint/2010/main" val="12369701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Autofit/>
          </a:bodyPr>
          <a:lstStyle/>
          <a:p>
            <a:pPr marL="0" indent="0">
              <a:buNone/>
            </a:pPr>
            <a:r>
              <a:rPr lang="el-GR" sz="2000" b="1" dirty="0" smtClean="0"/>
              <a:t>Συστατικά </a:t>
            </a:r>
            <a:r>
              <a:rPr lang="el-GR" sz="2000" b="1" dirty="0"/>
              <a:t>των Ευφυών </a:t>
            </a:r>
            <a:r>
              <a:rPr lang="el-GR" sz="2000" b="1" dirty="0" smtClean="0"/>
              <a:t>ΣΥΑ</a:t>
            </a:r>
          </a:p>
          <a:p>
            <a:pPr marL="457200" lvl="1" indent="-457200">
              <a:buFont typeface="Wingdings" pitchFamily="2" charset="2"/>
              <a:buChar char="v"/>
            </a:pPr>
            <a:r>
              <a:rPr lang="el-GR" sz="2000" dirty="0"/>
              <a:t>Το </a:t>
            </a:r>
            <a:r>
              <a:rPr lang="el-GR" sz="2000" b="1" dirty="0"/>
              <a:t>σύστημα επικοινωνίας</a:t>
            </a:r>
            <a:r>
              <a:rPr lang="el-GR" sz="2000" dirty="0"/>
              <a:t>, για πρόσβαση στον μηχανισμό εξαγωγής συμπερασμάτων και το οποίο απευθύνεται στον τελικό χρήστη του συστήματος, ο οποίος δε θέλει μόνο τη συμβουλή του ειδικού, αλλά ταυτόχρονα απαιτεί και επεξηγήσεις με ένα αλληλεπιδραστικό τρόπο. Το </a:t>
            </a:r>
            <a:r>
              <a:rPr lang="en-US" sz="2000" dirty="0"/>
              <a:t>interface</a:t>
            </a:r>
            <a:r>
              <a:rPr lang="el-GR" sz="2000" dirty="0"/>
              <a:t> αυτό συνίσταται από:</a:t>
            </a:r>
          </a:p>
          <a:p>
            <a:pPr marL="892175" lvl="1" indent="-457200"/>
            <a:r>
              <a:rPr lang="el-GR" sz="2000" b="1" dirty="0"/>
              <a:t>Λειτουργίες Εισόδου-Εξόδου</a:t>
            </a:r>
            <a:r>
              <a:rPr lang="el-GR" sz="2000" dirty="0" smtClean="0"/>
              <a:t>: Οι </a:t>
            </a:r>
            <a:r>
              <a:rPr lang="el-GR" sz="2000" dirty="0"/>
              <a:t>λειτουργίες Εισόδου-Εξόδου επιτρέπουν στο χρήστη να κάνει ερωτήσεις και να αλλάζει τη βάση γνώσης. Οι ερωτήσεις πρέπει να αποτελούν μέρος μιας ακολουθίας από συνεχείς αλληλεπιδράσεις κατά την οποία οι απαντήσεις και οι συμβουλές των ειδικών, οδηγούν στην επόμενη ερώτηση. Η διαδικασία επαναλαμβάνεται έως ότου ικανοποιηθεί ο χρήστης. Η επικοινωνία γίνεται με:</a:t>
            </a:r>
          </a:p>
          <a:p>
            <a:pPr lvl="2">
              <a:buFont typeface="Wingdings" pitchFamily="2" charset="2"/>
              <a:buChar char="§"/>
            </a:pPr>
            <a:r>
              <a:rPr lang="el-GR" sz="2000" b="1" i="1" dirty="0"/>
              <a:t>Καθοδήγηση από μενού</a:t>
            </a:r>
            <a:r>
              <a:rPr lang="el-GR" sz="2000" dirty="0"/>
              <a:t>: Σύμφωνα με αυτή την μέθοδο ο χρήστης κάνει μια επιλογή από ένα σύνολο προεπιλεγμένων εναλλακτικών επιλογών.</a:t>
            </a:r>
          </a:p>
          <a:p>
            <a:pPr marL="0" indent="0">
              <a:buNone/>
            </a:pPr>
            <a:endParaRPr lang="el-GR" sz="20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31</a:t>
            </a:fld>
            <a:endParaRPr kumimoji="0" lang="en-US" sz="1400" b="1" dirty="0">
              <a:solidFill>
                <a:schemeClr val="bg1"/>
              </a:solidFill>
            </a:endParaRPr>
          </a:p>
        </p:txBody>
      </p:sp>
    </p:spTree>
    <p:extLst>
      <p:ext uri="{BB962C8B-B14F-4D97-AF65-F5344CB8AC3E}">
        <p14:creationId xmlns:p14="http://schemas.microsoft.com/office/powerpoint/2010/main" val="12369701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a:bodyPr>
          <a:lstStyle/>
          <a:p>
            <a:pPr marL="0" indent="0">
              <a:buNone/>
            </a:pPr>
            <a:r>
              <a:rPr lang="el-GR" sz="2000" b="1" dirty="0" smtClean="0"/>
              <a:t>Συστατικά </a:t>
            </a:r>
            <a:r>
              <a:rPr lang="el-GR" sz="2000" b="1" dirty="0"/>
              <a:t>των Ευφυών </a:t>
            </a:r>
            <a:r>
              <a:rPr lang="el-GR" sz="2000" b="1" dirty="0" smtClean="0"/>
              <a:t>ΣΥΑ</a:t>
            </a:r>
          </a:p>
          <a:p>
            <a:pPr lvl="2">
              <a:buFont typeface="Wingdings" pitchFamily="2" charset="2"/>
              <a:buChar char="§"/>
            </a:pPr>
            <a:r>
              <a:rPr lang="el-GR" sz="2000" b="1" i="1" dirty="0"/>
              <a:t>Προσανατολισμένη σε εντολές</a:t>
            </a:r>
            <a:r>
              <a:rPr lang="el-GR" sz="2000" dirty="0"/>
              <a:t>: Ο χρήστης εισάγει μια εντολή ή οδηγία για να αποσπάσει την επιθυμητή αντίδραση του υπολογιστή.</a:t>
            </a:r>
          </a:p>
          <a:p>
            <a:pPr lvl="2">
              <a:buFont typeface="Wingdings" pitchFamily="2" charset="2"/>
              <a:buChar char="§"/>
            </a:pPr>
            <a:r>
              <a:rPr lang="el-GR" sz="2000" b="1" i="1" dirty="0"/>
              <a:t>Βασιζόμενη σε φυσική γλώσσα</a:t>
            </a:r>
            <a:r>
              <a:rPr lang="el-GR" sz="2000" dirty="0"/>
              <a:t>: Οι εντολές δίνονται με τη μορφή μιας φυσικής γλώσσας και όχι με την μορφή μιας γλώσσας προγραμματισμού.</a:t>
            </a:r>
          </a:p>
          <a:p>
            <a:pPr lvl="2">
              <a:buFont typeface="Wingdings" pitchFamily="2" charset="2"/>
              <a:buChar char="§"/>
            </a:pPr>
            <a:r>
              <a:rPr lang="el-GR" sz="2000" b="1" i="1" dirty="0"/>
              <a:t>Προσαρμοσμένη</a:t>
            </a:r>
            <a:r>
              <a:rPr lang="el-GR" sz="2000" dirty="0"/>
              <a:t>: Η δομή του συστήματος επικοινωνίας και οι περαιτέρω λεπτομέρειες έχουν σχεδιαστεί ειδικά για ένα συγκεκριμένο χρήστη ή μια μικρή ομάδα χρηστών.</a:t>
            </a:r>
          </a:p>
          <a:p>
            <a:pPr marL="892175" lvl="2"/>
            <a:r>
              <a:rPr lang="el-GR" sz="2000" b="1" dirty="0"/>
              <a:t>Παροχή επεξηγήσεων και αιτιολόγηση</a:t>
            </a:r>
            <a:r>
              <a:rPr lang="el-GR" sz="2000" dirty="0" smtClean="0"/>
              <a:t>: Ένα </a:t>
            </a:r>
            <a:r>
              <a:rPr lang="el-GR" sz="2000" dirty="0"/>
              <a:t>από τα πιο σημαντικά χαρακτηριστικά των Ευφυών ΣΥΑ είναι η δυνατότητά τους να εξηγούν τη συλλογιστική που ακολουθούν σε κάθε χρονική στιγμή. Οι επεξηγήσεις του συστήματος παρουσιάζονται στο χρήστη μέσω του συστήματος επικοινωνίας. Η παροχή βοήθειας από το σύστημα πρέπει να έχει τη δυνατότητα προσαρμογής στις απαιτήσεις του τελικού χρήστη, ανάλογα με το βαθμό εμπειρίας του στο χειρισμό του συγκεκριμένου συστήματος.</a:t>
            </a:r>
          </a:p>
          <a:p>
            <a:pPr marL="0" indent="0">
              <a:buNone/>
            </a:pPr>
            <a:endParaRPr lang="el-GR" sz="20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32</a:t>
            </a:fld>
            <a:endParaRPr kumimoji="0" lang="en-US" sz="1400" b="1" dirty="0">
              <a:solidFill>
                <a:schemeClr val="bg1"/>
              </a:solidFill>
            </a:endParaRPr>
          </a:p>
        </p:txBody>
      </p:sp>
    </p:spTree>
    <p:extLst>
      <p:ext uri="{BB962C8B-B14F-4D97-AF65-F5344CB8AC3E}">
        <p14:creationId xmlns:p14="http://schemas.microsoft.com/office/powerpoint/2010/main" val="8926493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a:bodyPr>
          <a:lstStyle/>
          <a:p>
            <a:pPr marL="0" indent="0">
              <a:buNone/>
            </a:pPr>
            <a:r>
              <a:rPr lang="el-GR" sz="2400" b="1" dirty="0" smtClean="0"/>
              <a:t>Συστατικά </a:t>
            </a:r>
            <a:r>
              <a:rPr lang="el-GR" sz="2400" b="1" dirty="0"/>
              <a:t>των Ευφυών </a:t>
            </a:r>
            <a:r>
              <a:rPr lang="el-GR" sz="2400" b="1" dirty="0" smtClean="0"/>
              <a:t>ΣΥΑ</a:t>
            </a:r>
          </a:p>
          <a:p>
            <a:pPr marL="0" indent="0">
              <a:buNone/>
            </a:pPr>
            <a:r>
              <a:rPr lang="el-GR" sz="2400" dirty="0"/>
              <a:t>Τα ευφυή συστήματα επικοινωνίας θα πρέπει να καλύπτουν τα ακόλουθα:</a:t>
            </a:r>
          </a:p>
          <a:p>
            <a:pPr lvl="0"/>
            <a:r>
              <a:rPr lang="el-GR" sz="2400" dirty="0"/>
              <a:t>Χρήστη του μοντέλου </a:t>
            </a:r>
          </a:p>
          <a:p>
            <a:pPr lvl="0"/>
            <a:r>
              <a:rPr lang="el-GR" sz="2400" dirty="0"/>
              <a:t>Πολύμορφη επικοινωνία </a:t>
            </a:r>
          </a:p>
          <a:p>
            <a:pPr lvl="0"/>
            <a:r>
              <a:rPr lang="el-GR" sz="2400" dirty="0"/>
              <a:t>Αναγνώριση πλάνου (</a:t>
            </a:r>
            <a:r>
              <a:rPr lang="en-US" sz="2400" dirty="0"/>
              <a:t>Plan recognition</a:t>
            </a:r>
            <a:r>
              <a:rPr lang="el-GR" sz="2400" dirty="0"/>
              <a:t>) </a:t>
            </a:r>
          </a:p>
          <a:p>
            <a:pPr lvl="0"/>
            <a:r>
              <a:rPr lang="el-GR" sz="2400" dirty="0"/>
              <a:t>Δυναμική παρουσίαση</a:t>
            </a:r>
            <a:r>
              <a:rPr lang="en-US" sz="2400" dirty="0"/>
              <a:t> (Dynamic presentation) </a:t>
            </a:r>
            <a:endParaRPr lang="el-GR" sz="2400" dirty="0"/>
          </a:p>
          <a:p>
            <a:pPr lvl="0"/>
            <a:r>
              <a:rPr lang="el-GR" sz="2400" dirty="0"/>
              <a:t>Φυσική γλώσσα</a:t>
            </a:r>
            <a:r>
              <a:rPr lang="en-US" sz="2400" dirty="0"/>
              <a:t> (Natural language) </a:t>
            </a:r>
            <a:endParaRPr lang="el-GR" sz="2400" dirty="0"/>
          </a:p>
          <a:p>
            <a:pPr lvl="0"/>
            <a:r>
              <a:rPr lang="el-GR" sz="2400" dirty="0"/>
              <a:t>Ευφυή βοήθεια</a:t>
            </a:r>
            <a:r>
              <a:rPr lang="en-US" sz="2400" dirty="0"/>
              <a:t> (Intelligent help) </a:t>
            </a:r>
            <a:endParaRPr lang="el-GR" sz="2400" dirty="0"/>
          </a:p>
          <a:p>
            <a:pPr lvl="0"/>
            <a:r>
              <a:rPr lang="el-GR" sz="2400" dirty="0"/>
              <a:t>Προσαρμοστικότητα του ευφυούς συστήματος επικοινωνίας  </a:t>
            </a:r>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33</a:t>
            </a:fld>
            <a:endParaRPr kumimoji="0" lang="en-US" sz="1400" b="1" dirty="0">
              <a:solidFill>
                <a:schemeClr val="bg1"/>
              </a:solidFill>
            </a:endParaRPr>
          </a:p>
        </p:txBody>
      </p:sp>
    </p:spTree>
    <p:extLst>
      <p:ext uri="{BB962C8B-B14F-4D97-AF65-F5344CB8AC3E}">
        <p14:creationId xmlns:p14="http://schemas.microsoft.com/office/powerpoint/2010/main" val="8926493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1944216"/>
          </a:xfrm>
        </p:spPr>
        <p:txBody>
          <a:bodyPr>
            <a:normAutofit fontScale="92500" lnSpcReduction="20000"/>
          </a:bodyPr>
          <a:lstStyle/>
          <a:p>
            <a:pPr marL="0" indent="0">
              <a:buNone/>
            </a:pPr>
            <a:r>
              <a:rPr lang="el-GR" sz="2400" b="1" dirty="0" smtClean="0"/>
              <a:t>Συστατικά </a:t>
            </a:r>
            <a:r>
              <a:rPr lang="el-GR" sz="2400" b="1" dirty="0"/>
              <a:t>των Ευφυών </a:t>
            </a:r>
            <a:r>
              <a:rPr lang="el-GR" sz="2400" b="1" dirty="0" smtClean="0"/>
              <a:t>ΣΥΑ</a:t>
            </a:r>
          </a:p>
          <a:p>
            <a:pPr marL="0" indent="0">
              <a:buNone/>
            </a:pPr>
            <a:r>
              <a:rPr lang="el-GR" sz="2400" b="1" dirty="0"/>
              <a:t>Ευφυή Συστήματα Διαχείρισης Βάσεων Δεδομένων </a:t>
            </a:r>
            <a:endParaRPr lang="el-GR" sz="2400" i="1" dirty="0"/>
          </a:p>
          <a:p>
            <a:pPr marL="0" indent="0">
              <a:buNone/>
            </a:pPr>
            <a:r>
              <a:rPr lang="el-GR" sz="2400" dirty="0"/>
              <a:t>Οι εξελίξεις σε θέματα τεχνικής νοημοσύνης, αντικειμενοστραφή προγραμματισμού, </a:t>
            </a:r>
            <a:r>
              <a:rPr lang="el-GR" sz="2400" dirty="0" err="1"/>
              <a:t>υπερμέσων</a:t>
            </a:r>
            <a:r>
              <a:rPr lang="el-GR" sz="2400" dirty="0"/>
              <a:t> καθώς και οι απαιτήσεις για άμεση πληροφόρηση, οδήγησαν στην ανάπτυξη των ευφυών βάσεων δεδομένων για τη διαχείριση της πληροφορίας (</a:t>
            </a:r>
            <a:r>
              <a:rPr lang="el-GR" sz="2400" dirty="0" smtClean="0"/>
              <a:t>σχήμα). </a:t>
            </a:r>
            <a:endParaRPr lang="el-GR" sz="2400" dirty="0"/>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34</a:t>
            </a:fld>
            <a:endParaRPr kumimoji="0" lang="en-US" sz="1400" b="1" dirty="0">
              <a:solidFill>
                <a:schemeClr val="bg1"/>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592" y="3068960"/>
            <a:ext cx="7387174" cy="2880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1475656" y="6093296"/>
            <a:ext cx="6624736" cy="369332"/>
          </a:xfrm>
          <a:prstGeom prst="rect">
            <a:avLst/>
          </a:prstGeom>
          <a:noFill/>
        </p:spPr>
        <p:txBody>
          <a:bodyPr wrap="square" rtlCol="0">
            <a:spAutoFit/>
          </a:bodyPr>
          <a:lstStyle/>
          <a:p>
            <a:pPr algn="ctr"/>
            <a:r>
              <a:rPr lang="el-GR" b="1" dirty="0"/>
              <a:t>Τεχνολογίες που συνεισφέρουν στις ευφυείς βάσεις δεδομένων </a:t>
            </a:r>
            <a:endParaRPr lang="el-GR" dirty="0"/>
          </a:p>
        </p:txBody>
      </p:sp>
    </p:spTree>
    <p:extLst>
      <p:ext uri="{BB962C8B-B14F-4D97-AF65-F5344CB8AC3E}">
        <p14:creationId xmlns:p14="http://schemas.microsoft.com/office/powerpoint/2010/main" val="8926493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1152128"/>
          </a:xfrm>
        </p:spPr>
        <p:txBody>
          <a:bodyPr>
            <a:normAutofit fontScale="77500" lnSpcReduction="20000"/>
          </a:bodyPr>
          <a:lstStyle/>
          <a:p>
            <a:pPr marL="0" indent="0">
              <a:buNone/>
            </a:pPr>
            <a:r>
              <a:rPr lang="el-GR" sz="2400" b="1" dirty="0" smtClean="0"/>
              <a:t>Συστατικά </a:t>
            </a:r>
            <a:r>
              <a:rPr lang="el-GR" sz="2400" b="1" dirty="0"/>
              <a:t>των Ευφυών </a:t>
            </a:r>
            <a:r>
              <a:rPr lang="el-GR" sz="2400" b="1" dirty="0" smtClean="0"/>
              <a:t>ΣΥΑ</a:t>
            </a:r>
          </a:p>
          <a:p>
            <a:pPr marL="0" indent="0">
              <a:buNone/>
            </a:pPr>
            <a:r>
              <a:rPr lang="el-GR" sz="2400" b="1" dirty="0"/>
              <a:t>Ευφυή Συστήματα Διαχείρισης Βάσεων Δεδομένων </a:t>
            </a:r>
            <a:endParaRPr lang="el-GR" sz="2400" i="1" dirty="0"/>
          </a:p>
          <a:p>
            <a:pPr marL="0" indent="0">
              <a:buNone/>
            </a:pPr>
            <a:r>
              <a:rPr lang="el-GR" sz="2400" dirty="0"/>
              <a:t>Σύμφωνα με τους </a:t>
            </a:r>
            <a:r>
              <a:rPr lang="en-US" sz="2400" dirty="0" err="1"/>
              <a:t>Parsaye</a:t>
            </a:r>
            <a:r>
              <a:rPr lang="en-US" sz="2400" dirty="0"/>
              <a:t> et al</a:t>
            </a:r>
            <a:r>
              <a:rPr lang="el-GR" sz="2400" dirty="0"/>
              <a:t>. (1989), η γενική αρχιτεκτονική μιας ευφυούς βάσης δεδομένων αποτελείται από τρία επίπεδα (</a:t>
            </a:r>
            <a:r>
              <a:rPr lang="el-GR" sz="2400" dirty="0" smtClean="0"/>
              <a:t>πίνακας).</a:t>
            </a:r>
            <a:endParaRPr lang="el-GR" sz="2400" dirty="0"/>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35</a:t>
            </a:fld>
            <a:endParaRPr kumimoji="0" lang="en-US" sz="1400" b="1" dirty="0">
              <a:solidFill>
                <a:schemeClr val="bg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435138249"/>
              </p:ext>
            </p:extLst>
          </p:nvPr>
        </p:nvGraphicFramePr>
        <p:xfrm>
          <a:off x="251520" y="2276872"/>
          <a:ext cx="8424936" cy="4308712"/>
        </p:xfrm>
        <a:graphic>
          <a:graphicData uri="http://schemas.openxmlformats.org/drawingml/2006/table">
            <a:tbl>
              <a:tblPr>
                <a:tableStyleId>{5C22544A-7EE6-4342-B048-85BDC9FD1C3A}</a:tableStyleId>
              </a:tblPr>
              <a:tblGrid>
                <a:gridCol w="2358982"/>
                <a:gridCol w="2897602"/>
                <a:gridCol w="3168352"/>
              </a:tblGrid>
              <a:tr h="1224136">
                <a:tc>
                  <a:txBody>
                    <a:bodyPr/>
                    <a:lstStyle/>
                    <a:p>
                      <a:pPr marL="0" indent="0" algn="just">
                        <a:lnSpc>
                          <a:spcPct val="115000"/>
                        </a:lnSpc>
                        <a:spcAft>
                          <a:spcPts val="0"/>
                        </a:spcAft>
                      </a:pPr>
                      <a:r>
                        <a:rPr lang="el-GR" sz="1600" dirty="0">
                          <a:effectLst/>
                        </a:rPr>
                        <a:t>Υψηλού Επιπέδου Εργαλεία </a:t>
                      </a:r>
                      <a:endParaRPr lang="el-GR" sz="1600" dirty="0">
                        <a:effectLst/>
                        <a:latin typeface="Times New Roman"/>
                        <a:ea typeface="Times New Roman"/>
                        <a:cs typeface="Times New Roman"/>
                      </a:endParaRPr>
                    </a:p>
                  </a:txBody>
                  <a:tcPr marL="68580" marR="68580" marT="0" marB="0">
                    <a:solidFill>
                      <a:schemeClr val="accent4">
                        <a:lumMod val="40000"/>
                        <a:lumOff val="60000"/>
                      </a:schemeClr>
                    </a:solidFill>
                  </a:tcPr>
                </a:tc>
                <a:tc>
                  <a:txBody>
                    <a:bodyPr/>
                    <a:lstStyle/>
                    <a:p>
                      <a:pPr marL="342900" lvl="0" indent="-342900" algn="just">
                        <a:lnSpc>
                          <a:spcPct val="115000"/>
                        </a:lnSpc>
                        <a:spcAft>
                          <a:spcPts val="0"/>
                        </a:spcAft>
                        <a:buFont typeface="Wingdings"/>
                        <a:buChar char=""/>
                        <a:tabLst>
                          <a:tab pos="228600" algn="l"/>
                        </a:tabLst>
                      </a:pPr>
                      <a:r>
                        <a:rPr lang="el-GR" sz="1600" dirty="0" smtClean="0">
                          <a:effectLst/>
                        </a:rPr>
                        <a:t>Ανακάλυψη γνώσης </a:t>
                      </a:r>
                    </a:p>
                    <a:p>
                      <a:pPr marL="342900" lvl="0" indent="-342900" algn="just">
                        <a:lnSpc>
                          <a:spcPct val="115000"/>
                        </a:lnSpc>
                        <a:spcAft>
                          <a:spcPts val="0"/>
                        </a:spcAft>
                        <a:buFont typeface="Wingdings"/>
                        <a:buChar char=""/>
                        <a:tabLst>
                          <a:tab pos="228600" algn="l"/>
                        </a:tabLst>
                      </a:pPr>
                      <a:r>
                        <a:rPr lang="el-GR" sz="1600" dirty="0" smtClean="0">
                          <a:effectLst/>
                        </a:rPr>
                        <a:t>Ακεραιότητα δεδομένων</a:t>
                      </a:r>
                    </a:p>
                    <a:p>
                      <a:pPr marL="342900" lvl="0" indent="-342900" algn="just">
                        <a:lnSpc>
                          <a:spcPct val="115000"/>
                        </a:lnSpc>
                        <a:spcAft>
                          <a:spcPts val="0"/>
                        </a:spcAft>
                        <a:buFont typeface="Wingdings"/>
                        <a:buChar char=""/>
                        <a:tabLst>
                          <a:tab pos="228600" algn="l"/>
                        </a:tabLst>
                      </a:pPr>
                      <a:r>
                        <a:rPr lang="el-GR" sz="1600" dirty="0" smtClean="0">
                          <a:effectLst/>
                        </a:rPr>
                        <a:t>Ποιοτικός έλεγχος </a:t>
                      </a:r>
                    </a:p>
                    <a:p>
                      <a:pPr marL="342900" lvl="0" indent="-342900" algn="just">
                        <a:lnSpc>
                          <a:spcPct val="115000"/>
                        </a:lnSpc>
                        <a:spcAft>
                          <a:spcPts val="0"/>
                        </a:spcAft>
                        <a:buFont typeface="Wingdings"/>
                        <a:buChar char=""/>
                        <a:tabLst>
                          <a:tab pos="228600" algn="l"/>
                        </a:tabLst>
                      </a:pPr>
                      <a:r>
                        <a:rPr lang="el-GR" sz="1600" dirty="0" smtClean="0">
                          <a:effectLst/>
                        </a:rPr>
                        <a:t>Διαχείριση </a:t>
                      </a:r>
                      <a:r>
                        <a:rPr lang="el-GR" sz="1600" dirty="0" err="1" smtClean="0">
                          <a:effectLst/>
                        </a:rPr>
                        <a:t>υπερμέσων</a:t>
                      </a:r>
                      <a:r>
                        <a:rPr lang="el-GR" sz="1600" dirty="0" smtClean="0">
                          <a:effectLst/>
                        </a:rPr>
                        <a:t> </a:t>
                      </a:r>
                    </a:p>
                  </a:txBody>
                  <a:tcPr marL="68580" marR="68580" marT="0" marB="0"/>
                </a:tc>
                <a:tc>
                  <a:txBody>
                    <a:bodyPr/>
                    <a:lstStyle/>
                    <a:p>
                      <a:pPr marL="342900" lvl="0" indent="-342900" algn="just">
                        <a:lnSpc>
                          <a:spcPct val="115000"/>
                        </a:lnSpc>
                        <a:spcAft>
                          <a:spcPts val="0"/>
                        </a:spcAft>
                        <a:buFont typeface="Wingdings"/>
                        <a:buChar char=""/>
                        <a:tabLst>
                          <a:tab pos="228600" algn="l"/>
                        </a:tabLst>
                      </a:pPr>
                      <a:r>
                        <a:rPr lang="el-GR" sz="1600" dirty="0" smtClean="0">
                          <a:effectLst/>
                        </a:rPr>
                        <a:t>Παρουσίαση </a:t>
                      </a:r>
                      <a:r>
                        <a:rPr lang="el-GR" sz="1600" dirty="0">
                          <a:effectLst/>
                        </a:rPr>
                        <a:t>δεδομένων </a:t>
                      </a:r>
                    </a:p>
                    <a:p>
                      <a:pPr marL="342900" lvl="0" indent="-342900" algn="just">
                        <a:lnSpc>
                          <a:spcPct val="115000"/>
                        </a:lnSpc>
                        <a:spcAft>
                          <a:spcPts val="0"/>
                        </a:spcAft>
                        <a:buFont typeface="Wingdings"/>
                        <a:buChar char=""/>
                        <a:tabLst>
                          <a:tab pos="228600" algn="l"/>
                        </a:tabLst>
                      </a:pPr>
                      <a:r>
                        <a:rPr lang="el-GR" sz="1600" dirty="0">
                          <a:effectLst/>
                        </a:rPr>
                        <a:t>Υποστήριξη αποφάσεων </a:t>
                      </a:r>
                    </a:p>
                    <a:p>
                      <a:pPr marL="342900" lvl="0" indent="-342900" algn="just">
                        <a:lnSpc>
                          <a:spcPct val="115000"/>
                        </a:lnSpc>
                        <a:spcAft>
                          <a:spcPts val="0"/>
                        </a:spcAft>
                        <a:buFont typeface="Wingdings"/>
                        <a:buChar char=""/>
                        <a:tabLst>
                          <a:tab pos="228600" algn="l"/>
                        </a:tabLst>
                      </a:pPr>
                      <a:r>
                        <a:rPr lang="el-GR" sz="1600" dirty="0">
                          <a:effectLst/>
                        </a:rPr>
                        <a:t>Διαχείριση μορφής δεδομένων </a:t>
                      </a:r>
                    </a:p>
                    <a:p>
                      <a:pPr marL="342900" lvl="0" indent="-342900" algn="just">
                        <a:lnSpc>
                          <a:spcPct val="115000"/>
                        </a:lnSpc>
                        <a:spcAft>
                          <a:spcPts val="0"/>
                        </a:spcAft>
                        <a:buFont typeface="Wingdings"/>
                        <a:buChar char=""/>
                        <a:tabLst>
                          <a:tab pos="228600" algn="l"/>
                        </a:tabLst>
                      </a:pPr>
                      <a:r>
                        <a:rPr lang="el-GR" sz="1600" dirty="0">
                          <a:effectLst/>
                        </a:rPr>
                        <a:t>Ευφυής σχεδίαση συστημάτων </a:t>
                      </a:r>
                      <a:endParaRPr lang="el-GR" sz="1600" dirty="0">
                        <a:effectLst/>
                        <a:latin typeface="Times New Roman"/>
                        <a:ea typeface="Times New Roman"/>
                        <a:cs typeface="Times New Roman"/>
                      </a:endParaRPr>
                    </a:p>
                  </a:txBody>
                  <a:tcPr marL="68580" marR="68580" marT="0" marB="0"/>
                </a:tc>
              </a:tr>
              <a:tr h="1190953">
                <a:tc>
                  <a:txBody>
                    <a:bodyPr/>
                    <a:lstStyle/>
                    <a:p>
                      <a:pPr marL="0" indent="0" algn="just">
                        <a:lnSpc>
                          <a:spcPct val="115000"/>
                        </a:lnSpc>
                        <a:spcAft>
                          <a:spcPts val="0"/>
                        </a:spcAft>
                      </a:pPr>
                      <a:r>
                        <a:rPr lang="el-GR" sz="1600" dirty="0">
                          <a:effectLst/>
                        </a:rPr>
                        <a:t>Υψηλού Επιπέδου Συστήματα Επικοινωνίας Χρήστη </a:t>
                      </a:r>
                      <a:endParaRPr lang="el-GR" sz="1600" dirty="0">
                        <a:effectLst/>
                        <a:latin typeface="Times New Roman"/>
                        <a:ea typeface="Times New Roman"/>
                        <a:cs typeface="Times New Roman"/>
                      </a:endParaRPr>
                    </a:p>
                  </a:txBody>
                  <a:tcPr marL="68580" marR="68580" marT="0" marB="0">
                    <a:solidFill>
                      <a:schemeClr val="accent4">
                        <a:lumMod val="40000"/>
                        <a:lumOff val="60000"/>
                      </a:schemeClr>
                    </a:solidFill>
                  </a:tcPr>
                </a:tc>
                <a:tc>
                  <a:txBody>
                    <a:bodyPr/>
                    <a:lstStyle/>
                    <a:p>
                      <a:pPr marL="342900" lvl="0" indent="-342900" algn="just">
                        <a:lnSpc>
                          <a:spcPct val="115000"/>
                        </a:lnSpc>
                        <a:spcAft>
                          <a:spcPts val="0"/>
                        </a:spcAft>
                        <a:buFont typeface="Wingdings"/>
                        <a:buChar char=""/>
                        <a:tabLst>
                          <a:tab pos="228600" algn="l"/>
                        </a:tabLst>
                      </a:pPr>
                      <a:r>
                        <a:rPr lang="el-GR" sz="1600" dirty="0" smtClean="0">
                          <a:effectLst/>
                        </a:rPr>
                        <a:t>Πολυμέσα </a:t>
                      </a:r>
                    </a:p>
                    <a:p>
                      <a:pPr marL="342900" lvl="0" indent="-342900" algn="just">
                        <a:lnSpc>
                          <a:spcPct val="115000"/>
                        </a:lnSpc>
                        <a:spcAft>
                          <a:spcPts val="0"/>
                        </a:spcAft>
                        <a:buFont typeface="Wingdings"/>
                        <a:buChar char=""/>
                        <a:tabLst>
                          <a:tab pos="228600" algn="l"/>
                        </a:tabLst>
                      </a:pPr>
                      <a:r>
                        <a:rPr lang="el-GR" sz="1600" dirty="0" smtClean="0">
                          <a:effectLst/>
                        </a:rPr>
                        <a:t>Προσωπικές βάσεις δεδομένων </a:t>
                      </a:r>
                    </a:p>
                    <a:p>
                      <a:pPr marL="342900" lvl="0" indent="-342900" algn="just">
                        <a:lnSpc>
                          <a:spcPct val="115000"/>
                        </a:lnSpc>
                        <a:spcAft>
                          <a:spcPts val="0"/>
                        </a:spcAft>
                        <a:buFont typeface="Wingdings"/>
                        <a:buChar char=""/>
                        <a:tabLst>
                          <a:tab pos="228600" algn="l"/>
                        </a:tabLst>
                      </a:pPr>
                      <a:r>
                        <a:rPr lang="el-GR" sz="1600" dirty="0" smtClean="0">
                          <a:effectLst/>
                        </a:rPr>
                        <a:t>Λήψη σημειώσεων </a:t>
                      </a:r>
                    </a:p>
                  </a:txBody>
                  <a:tcPr marL="68580" marR="68580" marT="0" marB="0"/>
                </a:tc>
                <a:tc>
                  <a:txBody>
                    <a:bodyPr/>
                    <a:lstStyle/>
                    <a:p>
                      <a:pPr marL="342900" lvl="0" indent="-342900" algn="just">
                        <a:lnSpc>
                          <a:spcPct val="115000"/>
                        </a:lnSpc>
                        <a:spcAft>
                          <a:spcPts val="0"/>
                        </a:spcAft>
                        <a:buFont typeface="Wingdings"/>
                        <a:buChar char=""/>
                        <a:tabLst>
                          <a:tab pos="228600" algn="l"/>
                        </a:tabLst>
                      </a:pPr>
                      <a:r>
                        <a:rPr lang="el-GR" sz="1600" dirty="0" smtClean="0">
                          <a:effectLst/>
                        </a:rPr>
                        <a:t>Εργαλεία </a:t>
                      </a:r>
                      <a:r>
                        <a:rPr lang="el-GR" sz="1600" dirty="0">
                          <a:effectLst/>
                        </a:rPr>
                        <a:t>πλοήγησης </a:t>
                      </a:r>
                    </a:p>
                    <a:p>
                      <a:pPr marL="342900" lvl="0" indent="-342900" algn="just">
                        <a:lnSpc>
                          <a:spcPct val="115000"/>
                        </a:lnSpc>
                        <a:spcAft>
                          <a:spcPts val="0"/>
                        </a:spcAft>
                        <a:buFont typeface="Wingdings"/>
                        <a:buChar char=""/>
                        <a:tabLst>
                          <a:tab pos="228600" algn="l"/>
                        </a:tabLst>
                      </a:pPr>
                      <a:r>
                        <a:rPr lang="el-GR" sz="1600" dirty="0">
                          <a:effectLst/>
                        </a:rPr>
                        <a:t>Διόρθωση-συγγραφή αντικειμένων </a:t>
                      </a:r>
                    </a:p>
                    <a:p>
                      <a:pPr marL="342900" lvl="0" indent="-342900" algn="just">
                        <a:lnSpc>
                          <a:spcPct val="115000"/>
                        </a:lnSpc>
                        <a:spcAft>
                          <a:spcPts val="0"/>
                        </a:spcAft>
                        <a:buFont typeface="Wingdings"/>
                        <a:buChar char=""/>
                        <a:tabLst>
                          <a:tab pos="228600" algn="l"/>
                        </a:tabLst>
                      </a:pPr>
                      <a:r>
                        <a:rPr lang="el-GR" sz="1600" dirty="0">
                          <a:effectLst/>
                        </a:rPr>
                        <a:t>Σημασιολογική διόρθωση-συγγραφή </a:t>
                      </a:r>
                      <a:endParaRPr lang="el-GR" sz="1600" dirty="0">
                        <a:effectLst/>
                        <a:latin typeface="Times New Roman"/>
                        <a:ea typeface="Times New Roman"/>
                        <a:cs typeface="Times New Roman"/>
                      </a:endParaRPr>
                    </a:p>
                  </a:txBody>
                  <a:tcPr marL="68580" marR="68580" marT="0" marB="0"/>
                </a:tc>
              </a:tr>
              <a:tr h="1392155">
                <a:tc>
                  <a:txBody>
                    <a:bodyPr/>
                    <a:lstStyle/>
                    <a:p>
                      <a:pPr marL="0" indent="0" algn="just">
                        <a:lnSpc>
                          <a:spcPct val="115000"/>
                        </a:lnSpc>
                        <a:spcAft>
                          <a:spcPts val="0"/>
                        </a:spcAft>
                      </a:pPr>
                      <a:r>
                        <a:rPr lang="el-GR" sz="1600" dirty="0">
                          <a:effectLst/>
                        </a:rPr>
                        <a:t>Ευφυείς Μηχανισμοί Βάσεων Δεδομένων </a:t>
                      </a:r>
                      <a:endParaRPr lang="el-GR" sz="1600" dirty="0">
                        <a:effectLst/>
                        <a:latin typeface="Times New Roman"/>
                        <a:ea typeface="Times New Roman"/>
                        <a:cs typeface="Times New Roman"/>
                      </a:endParaRPr>
                    </a:p>
                  </a:txBody>
                  <a:tcPr marL="68580" marR="68580" marT="0" marB="0">
                    <a:solidFill>
                      <a:schemeClr val="accent4">
                        <a:lumMod val="40000"/>
                        <a:lumOff val="60000"/>
                      </a:schemeClr>
                    </a:solidFill>
                  </a:tcPr>
                </a:tc>
                <a:tc>
                  <a:txBody>
                    <a:bodyPr/>
                    <a:lstStyle/>
                    <a:p>
                      <a:pPr marL="342900" lvl="0" indent="-342900" algn="just">
                        <a:lnSpc>
                          <a:spcPct val="115000"/>
                        </a:lnSpc>
                        <a:spcAft>
                          <a:spcPts val="0"/>
                        </a:spcAft>
                        <a:buFont typeface="Wingdings"/>
                        <a:buChar char=""/>
                        <a:tabLst>
                          <a:tab pos="228600" algn="l"/>
                        </a:tabLst>
                      </a:pPr>
                      <a:r>
                        <a:rPr lang="el-GR" sz="1600" dirty="0" smtClean="0">
                          <a:effectLst/>
                        </a:rPr>
                        <a:t>Μηχανισμός εξαγωγής συμπερασμάτων </a:t>
                      </a:r>
                    </a:p>
                    <a:p>
                      <a:pPr marL="342900" lvl="0" indent="-342900" algn="just">
                        <a:lnSpc>
                          <a:spcPct val="115000"/>
                        </a:lnSpc>
                        <a:spcAft>
                          <a:spcPts val="0"/>
                        </a:spcAft>
                        <a:buFont typeface="Wingdings"/>
                        <a:buChar char=""/>
                        <a:tabLst>
                          <a:tab pos="228600" algn="l"/>
                        </a:tabLst>
                      </a:pPr>
                      <a:r>
                        <a:rPr lang="el-GR" sz="1600" dirty="0" smtClean="0">
                          <a:effectLst/>
                        </a:rPr>
                        <a:t>Μεταγλωττιστής βάσεων δεδομένων </a:t>
                      </a:r>
                    </a:p>
                    <a:p>
                      <a:pPr marL="342900" lvl="0" indent="-342900" algn="just">
                        <a:lnSpc>
                          <a:spcPct val="115000"/>
                        </a:lnSpc>
                        <a:spcAft>
                          <a:spcPts val="0"/>
                        </a:spcAft>
                        <a:buFont typeface="Wingdings"/>
                        <a:buChar char=""/>
                        <a:tabLst>
                          <a:tab pos="228600" algn="l"/>
                        </a:tabLst>
                      </a:pPr>
                      <a:r>
                        <a:rPr lang="el-GR" sz="1600" dirty="0" smtClean="0">
                          <a:effectLst/>
                        </a:rPr>
                        <a:t>Διαχειριστής κανόνων </a:t>
                      </a:r>
                    </a:p>
                    <a:p>
                      <a:pPr marL="342900" lvl="0" indent="-342900" algn="just">
                        <a:lnSpc>
                          <a:spcPct val="115000"/>
                        </a:lnSpc>
                        <a:spcAft>
                          <a:spcPts val="0"/>
                        </a:spcAft>
                        <a:buFont typeface="Wingdings"/>
                        <a:buChar char=""/>
                        <a:tabLst>
                          <a:tab pos="228600" algn="l"/>
                        </a:tabLst>
                      </a:pPr>
                      <a:r>
                        <a:rPr lang="el-GR" sz="1600" dirty="0" smtClean="0">
                          <a:effectLst/>
                        </a:rPr>
                        <a:t>Διαχειριστής συναλλαγών </a:t>
                      </a:r>
                    </a:p>
                  </a:txBody>
                  <a:tcPr marL="68580" marR="68580" marT="0" marB="0"/>
                </a:tc>
                <a:tc>
                  <a:txBody>
                    <a:bodyPr/>
                    <a:lstStyle/>
                    <a:p>
                      <a:pPr marL="342900" lvl="0" indent="-342900" algn="just">
                        <a:lnSpc>
                          <a:spcPct val="115000"/>
                        </a:lnSpc>
                        <a:spcAft>
                          <a:spcPts val="0"/>
                        </a:spcAft>
                        <a:buFont typeface="Wingdings"/>
                        <a:buChar char=""/>
                        <a:tabLst>
                          <a:tab pos="228600" algn="l"/>
                        </a:tabLst>
                      </a:pPr>
                      <a:r>
                        <a:rPr lang="el-GR" sz="1600" dirty="0" smtClean="0">
                          <a:effectLst/>
                        </a:rPr>
                        <a:t>Διαχειριστής </a:t>
                      </a:r>
                      <a:r>
                        <a:rPr lang="el-GR" sz="1600" dirty="0">
                          <a:effectLst/>
                        </a:rPr>
                        <a:t>επεξήγησης </a:t>
                      </a:r>
                    </a:p>
                    <a:p>
                      <a:pPr marL="342900" lvl="0" indent="-342900" algn="just">
                        <a:lnSpc>
                          <a:spcPct val="115000"/>
                        </a:lnSpc>
                        <a:spcAft>
                          <a:spcPts val="0"/>
                        </a:spcAft>
                        <a:buFont typeface="Wingdings"/>
                        <a:buChar char=""/>
                        <a:tabLst>
                          <a:tab pos="228600" algn="l"/>
                        </a:tabLst>
                      </a:pPr>
                      <a:r>
                        <a:rPr lang="el-GR" sz="1600" dirty="0">
                          <a:effectLst/>
                        </a:rPr>
                        <a:t>Διαχειριστής πολυμέσων </a:t>
                      </a:r>
                    </a:p>
                    <a:p>
                      <a:pPr marL="342900" lvl="0" indent="-342900" algn="just">
                        <a:lnSpc>
                          <a:spcPct val="115000"/>
                        </a:lnSpc>
                        <a:spcAft>
                          <a:spcPts val="0"/>
                        </a:spcAft>
                        <a:buFont typeface="Wingdings"/>
                        <a:buChar char=""/>
                        <a:tabLst>
                          <a:tab pos="228600" algn="l"/>
                        </a:tabLst>
                      </a:pPr>
                      <a:r>
                        <a:rPr lang="el-GR" sz="1600" dirty="0">
                          <a:effectLst/>
                        </a:rPr>
                        <a:t>Διαχειριστής </a:t>
                      </a:r>
                      <a:r>
                        <a:rPr lang="el-GR" sz="1600" dirty="0" err="1">
                          <a:effectLst/>
                        </a:rPr>
                        <a:t>μετα</a:t>
                      </a:r>
                      <a:r>
                        <a:rPr lang="el-GR" sz="1600" dirty="0">
                          <a:effectLst/>
                        </a:rPr>
                        <a:t>-δεδομένων </a:t>
                      </a:r>
                      <a:endParaRPr lang="el-GR" sz="1600" dirty="0">
                        <a:effectLst/>
                        <a:latin typeface="Times New Roman"/>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42714500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92500" lnSpcReduction="10000"/>
          </a:bodyPr>
          <a:lstStyle/>
          <a:p>
            <a:pPr marL="0" indent="0">
              <a:buNone/>
            </a:pPr>
            <a:r>
              <a:rPr lang="el-GR" sz="2400" b="1" dirty="0" smtClean="0"/>
              <a:t>Συστατικά </a:t>
            </a:r>
            <a:r>
              <a:rPr lang="el-GR" sz="2400" b="1" dirty="0"/>
              <a:t>των Ευφυών </a:t>
            </a:r>
            <a:r>
              <a:rPr lang="el-GR" sz="2400" b="1" dirty="0" smtClean="0"/>
              <a:t>ΣΥΑ</a:t>
            </a:r>
          </a:p>
          <a:p>
            <a:pPr marL="0" indent="0">
              <a:buNone/>
            </a:pPr>
            <a:r>
              <a:rPr lang="el-GR" sz="2400" b="1" dirty="0"/>
              <a:t>Ευφυή Συστήματα Διαχείρισης Βάσεων Δεδομένων </a:t>
            </a:r>
            <a:endParaRPr lang="el-GR" sz="2400" i="1" dirty="0"/>
          </a:p>
          <a:p>
            <a:pPr marL="0" indent="0">
              <a:buNone/>
            </a:pPr>
            <a:r>
              <a:rPr lang="el-GR" sz="2400" dirty="0"/>
              <a:t>Οι μελλοντικές βάσεις δεδομένων θα είναι πολύπλοκες και μεγάλου μεγέθους ενώ θα ενσωματώνουν, για εξυπηρέτηση διαφόρων αναγκών τους, τεχνικές από το χώρο της Τεχνητής </a:t>
            </a:r>
            <a:r>
              <a:rPr lang="el-GR" sz="2400" dirty="0" smtClean="0"/>
              <a:t>Νοημοσύνης (επόμενο σχήμα). </a:t>
            </a:r>
            <a:r>
              <a:rPr lang="el-GR" sz="2400" dirty="0"/>
              <a:t>Όπως φαίνεται, η </a:t>
            </a:r>
            <a:r>
              <a:rPr lang="el-GR" sz="2400" b="1" dirty="0"/>
              <a:t>ευφυής βάση δεδομένων </a:t>
            </a:r>
            <a:r>
              <a:rPr lang="el-GR" sz="2400" dirty="0"/>
              <a:t>έχει εισερχόμενα δεδομένα που προέρχονται από συνηθισμένες βάσεις δεδομένων, από βάσεις γνώσης Έμπειρων Συστημάτων καθώς και από νέα γνώση. </a:t>
            </a:r>
            <a:endParaRPr lang="el-GR" sz="2400" dirty="0" smtClean="0"/>
          </a:p>
          <a:p>
            <a:pPr marL="0" indent="0">
              <a:buNone/>
            </a:pPr>
            <a:r>
              <a:rPr lang="el-GR" sz="2400" dirty="0" smtClean="0"/>
              <a:t>Επίσης</a:t>
            </a:r>
            <a:r>
              <a:rPr lang="el-GR" sz="2400" dirty="0"/>
              <a:t>, υπάρχουν εργαλεία όπως το </a:t>
            </a:r>
            <a:r>
              <a:rPr lang="el-GR" sz="2400" b="1" dirty="0"/>
              <a:t>λεξικό δεδομένων </a:t>
            </a:r>
            <a:r>
              <a:rPr lang="el-GR" sz="2400" dirty="0"/>
              <a:t>(</a:t>
            </a:r>
            <a:r>
              <a:rPr lang="en-US" sz="2400" dirty="0"/>
              <a:t>data dictionary</a:t>
            </a:r>
            <a:r>
              <a:rPr lang="el-GR" sz="2400" dirty="0"/>
              <a:t>) και το </a:t>
            </a:r>
            <a:r>
              <a:rPr lang="el-GR" sz="2400" b="1" dirty="0"/>
              <a:t>λεξικό εννοιών </a:t>
            </a:r>
            <a:r>
              <a:rPr lang="el-GR" sz="2400" dirty="0"/>
              <a:t>(</a:t>
            </a:r>
            <a:r>
              <a:rPr lang="en-US" sz="2400" dirty="0"/>
              <a:t>concept dictionary</a:t>
            </a:r>
            <a:r>
              <a:rPr lang="el-GR" sz="2400" dirty="0"/>
              <a:t>) τα οποία δίνουν τη δυνατότητα στους χρηστές να </a:t>
            </a:r>
            <a:r>
              <a:rPr lang="el-GR" sz="2400" u="sng" dirty="0"/>
              <a:t>συσχετίζουν</a:t>
            </a:r>
            <a:r>
              <a:rPr lang="el-GR" sz="2400" dirty="0"/>
              <a:t> τιμές με χαρακτηρισμούς (πχ. ψηλός – άτομο μεταξύ 1.80 και 1.90 </a:t>
            </a:r>
            <a:r>
              <a:rPr lang="en-US" sz="2400" dirty="0"/>
              <a:t>m</a:t>
            </a:r>
            <a:r>
              <a:rPr lang="el-GR" sz="2400" dirty="0"/>
              <a:t>). </a:t>
            </a:r>
            <a:endParaRPr lang="el-GR" sz="2400" dirty="0" smtClean="0"/>
          </a:p>
          <a:p>
            <a:pPr marL="0" indent="0">
              <a:buNone/>
            </a:pPr>
            <a:r>
              <a:rPr lang="el-GR" sz="2400" dirty="0" smtClean="0"/>
              <a:t>Η </a:t>
            </a:r>
            <a:r>
              <a:rPr lang="el-GR" sz="2400" b="1" dirty="0"/>
              <a:t>ευφυής βάση δεδομένων </a:t>
            </a:r>
            <a:r>
              <a:rPr lang="el-GR" sz="2400" dirty="0"/>
              <a:t>συνδέεται με ένα </a:t>
            </a:r>
            <a:r>
              <a:rPr lang="el-GR" sz="2400" b="1" dirty="0"/>
              <a:t>ευφυή μηχανισμό βάσης δεδομένων</a:t>
            </a:r>
            <a:r>
              <a:rPr lang="el-GR" sz="2400" dirty="0"/>
              <a:t>, ενώ η πρόσβαση γίνεται μέσω ενός </a:t>
            </a:r>
            <a:r>
              <a:rPr lang="el-GR" sz="2400" b="1" dirty="0"/>
              <a:t>ευφυούς συστήματος επικοινωνίας,</a:t>
            </a:r>
            <a:r>
              <a:rPr lang="el-GR" sz="2400" dirty="0"/>
              <a:t> στο οποίο οι ερωτήσεις μπορούν να γίνουν με διάφορους τρόπους (φυσική γλώσσα, φωνητική κλήση, κ.α.).</a:t>
            </a:r>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36</a:t>
            </a:fld>
            <a:endParaRPr kumimoji="0" lang="en-US" sz="1400" b="1" dirty="0">
              <a:solidFill>
                <a:schemeClr val="bg1"/>
              </a:solidFill>
            </a:endParaRPr>
          </a:p>
        </p:txBody>
      </p:sp>
    </p:spTree>
    <p:extLst>
      <p:ext uri="{BB962C8B-B14F-4D97-AF65-F5344CB8AC3E}">
        <p14:creationId xmlns:p14="http://schemas.microsoft.com/office/powerpoint/2010/main" val="2987221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29952" y="1081276"/>
            <a:ext cx="8884096" cy="5328592"/>
          </a:xfrm>
        </p:spPr>
        <p:txBody>
          <a:bodyPr>
            <a:normAutofit/>
          </a:bodyPr>
          <a:lstStyle/>
          <a:p>
            <a:pPr marL="0" indent="0">
              <a:buNone/>
            </a:pPr>
            <a:r>
              <a:rPr lang="el-GR" sz="2400" b="1" dirty="0" smtClean="0"/>
              <a:t>Συστατικά </a:t>
            </a:r>
            <a:r>
              <a:rPr lang="el-GR" sz="2400" b="1" dirty="0"/>
              <a:t>των Ευφυών </a:t>
            </a:r>
            <a:r>
              <a:rPr lang="el-GR" sz="2400" b="1" dirty="0" smtClean="0"/>
              <a:t>ΣΥΑ</a:t>
            </a:r>
          </a:p>
          <a:p>
            <a:pPr marL="0" indent="0">
              <a:buNone/>
            </a:pPr>
            <a:r>
              <a:rPr lang="el-GR" sz="2400" b="1" dirty="0"/>
              <a:t>Ευφυή Συστήματα Διαχείρισης Βάσεων Δεδομένων </a:t>
            </a:r>
            <a:endParaRPr lang="el-GR" sz="2400" i="1" dirty="0"/>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37</a:t>
            </a:fld>
            <a:endParaRPr kumimoji="0" lang="en-US" sz="1400" b="1" dirty="0">
              <a:solidFill>
                <a:schemeClr val="bg1"/>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1932061"/>
            <a:ext cx="5760640" cy="452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197810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29952" y="1081276"/>
            <a:ext cx="8884096" cy="5328592"/>
          </a:xfrm>
        </p:spPr>
        <p:txBody>
          <a:bodyPr>
            <a:noAutofit/>
          </a:bodyPr>
          <a:lstStyle/>
          <a:p>
            <a:pPr marL="0" indent="0">
              <a:buNone/>
            </a:pPr>
            <a:r>
              <a:rPr lang="el-GR" sz="1800" b="1" dirty="0" smtClean="0"/>
              <a:t>Συστατικά </a:t>
            </a:r>
            <a:r>
              <a:rPr lang="el-GR" sz="1800" b="1" dirty="0"/>
              <a:t>των Ευφυών </a:t>
            </a:r>
            <a:r>
              <a:rPr lang="el-GR" sz="1800" b="1" dirty="0" smtClean="0"/>
              <a:t>ΣΥΑ</a:t>
            </a:r>
          </a:p>
          <a:p>
            <a:pPr marL="0" indent="0">
              <a:buNone/>
            </a:pPr>
            <a:r>
              <a:rPr lang="el-GR" sz="1800" b="1" dirty="0"/>
              <a:t>Ευφυή Συστήματα Διαχείρισης Βάσεων Δεδομένων </a:t>
            </a:r>
            <a:endParaRPr lang="el-GR" sz="1800" i="1" dirty="0"/>
          </a:p>
          <a:p>
            <a:pPr marL="0" indent="0">
              <a:buNone/>
            </a:pPr>
            <a:r>
              <a:rPr lang="el-GR" sz="1800" dirty="0"/>
              <a:t>Με στόχο τη διερεύνηση και το καθορισμό των σχέσεων της ΒΔ και του ΕΣ, θα πρέπει να ακολουθούνται τα επόμενα βήματα (</a:t>
            </a:r>
            <a:r>
              <a:rPr lang="en-US" sz="1800" dirty="0"/>
              <a:t>Harmon and Sawyer</a:t>
            </a:r>
            <a:r>
              <a:rPr lang="el-GR" sz="1800" dirty="0"/>
              <a:t>, 1990): </a:t>
            </a:r>
          </a:p>
          <a:p>
            <a:pPr lvl="0"/>
            <a:r>
              <a:rPr lang="el-GR" sz="1800" b="1" dirty="0"/>
              <a:t>Απόφαση για το αν η προσπέλαση της ΒΔ είναι απαραίτητη</a:t>
            </a:r>
            <a:r>
              <a:rPr lang="el-GR" sz="1800" i="1" dirty="0"/>
              <a:t>:</a:t>
            </a:r>
            <a:r>
              <a:rPr lang="el-GR" sz="1800" dirty="0"/>
              <a:t> Οι λόγοι που μπορεί να μας οδηγήσουν στην απόφαση σύνδεσης του ΕΣ και της ΒΔ είναι: </a:t>
            </a:r>
          </a:p>
          <a:p>
            <a:pPr lvl="1"/>
            <a:r>
              <a:rPr lang="el-GR" sz="1800" dirty="0"/>
              <a:t>Συντήρηση των βάσεων γνώσης με τη βοήθεια του ΣΔΒΔ.</a:t>
            </a:r>
          </a:p>
          <a:p>
            <a:pPr lvl="1"/>
            <a:r>
              <a:rPr lang="el-GR" sz="1800" dirty="0"/>
              <a:t>Αύξηση της αποδοτικότητας με τη λειτουργία συνεργαζόμενων βάσεων γνώσεων και βάσεων δεδομένων.</a:t>
            </a:r>
          </a:p>
          <a:p>
            <a:pPr lvl="1"/>
            <a:r>
              <a:rPr lang="el-GR" sz="1800" dirty="0"/>
              <a:t>Ύπαρξη δεδομένων που χρησιμοποιούνται ταυτόχρονα και από άλλες εφαρμογές ή άλλους χρήστες.</a:t>
            </a:r>
          </a:p>
          <a:p>
            <a:pPr lvl="0"/>
            <a:r>
              <a:rPr lang="el-GR" sz="1800" b="1" dirty="0"/>
              <a:t>Να αποφασισθεί για το ποιος θα είναι ο ρόλος του ΕΣ και του ΣΔΒΔ</a:t>
            </a:r>
            <a:r>
              <a:rPr lang="el-GR" sz="1800" i="1" dirty="0"/>
              <a:t>.</a:t>
            </a:r>
            <a:r>
              <a:rPr lang="el-GR" sz="1800" dirty="0"/>
              <a:t> Η συνεργασία των ΕΣ και των ΣΔΒΔ μπορεί να γίνει:</a:t>
            </a:r>
          </a:p>
          <a:p>
            <a:pPr lvl="1"/>
            <a:r>
              <a:rPr lang="el-GR" sz="1800" b="1" i="1" dirty="0" smtClean="0"/>
              <a:t>Ισότιμα</a:t>
            </a:r>
            <a:r>
              <a:rPr lang="el-GR" sz="1800" i="1" dirty="0" smtClean="0"/>
              <a:t>: </a:t>
            </a:r>
            <a:r>
              <a:rPr lang="el-GR" sz="1800" dirty="0" smtClean="0"/>
              <a:t>Συνεργάζονται </a:t>
            </a:r>
            <a:r>
              <a:rPr lang="el-GR" sz="1800" dirty="0"/>
              <a:t>σαν δύο ανεξάρτητες μονάδες. Η συνεργασία αυτή μπορεί να είναι είτε χαλαρή είτε πολύ στενή. Κατά την χαλαρή συνεργασία, το ΕΣ διαθέτει επιπλέον γνώση για το ποια δεδομένα του είναι απαραίτητα για την λειτουργία του και προχωρά στη ανάκτησή τους. Δημιουργεί μια προσωρινή ΒΔ και αναλαμβάνει αυτό τη διαχείρισή της.</a:t>
            </a:r>
            <a:endParaRPr lang="el-GR" sz="18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38</a:t>
            </a:fld>
            <a:endParaRPr kumimoji="0" lang="en-US" sz="1400" b="1" dirty="0">
              <a:solidFill>
                <a:schemeClr val="bg1"/>
              </a:solidFill>
            </a:endParaRPr>
          </a:p>
        </p:txBody>
      </p:sp>
    </p:spTree>
    <p:extLst>
      <p:ext uri="{BB962C8B-B14F-4D97-AF65-F5344CB8AC3E}">
        <p14:creationId xmlns:p14="http://schemas.microsoft.com/office/powerpoint/2010/main" val="42405396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29952" y="1081276"/>
            <a:ext cx="8884096" cy="5328592"/>
          </a:xfrm>
        </p:spPr>
        <p:txBody>
          <a:bodyPr>
            <a:noAutofit/>
          </a:bodyPr>
          <a:lstStyle/>
          <a:p>
            <a:pPr marL="0" indent="0">
              <a:buNone/>
            </a:pPr>
            <a:r>
              <a:rPr lang="el-GR" sz="1800" b="1" dirty="0" smtClean="0"/>
              <a:t>Συστατικά </a:t>
            </a:r>
            <a:r>
              <a:rPr lang="el-GR" sz="1800" b="1" dirty="0"/>
              <a:t>των Ευφυών </a:t>
            </a:r>
            <a:r>
              <a:rPr lang="el-GR" sz="1800" b="1" dirty="0" smtClean="0"/>
              <a:t>ΣΥΑ</a:t>
            </a:r>
          </a:p>
          <a:p>
            <a:pPr marL="0" indent="0">
              <a:buNone/>
            </a:pPr>
            <a:r>
              <a:rPr lang="el-GR" sz="1800" b="1" dirty="0"/>
              <a:t>Ευφυή Συστήματα Διαχείρισης Βάσεων Δεδομένων </a:t>
            </a:r>
            <a:endParaRPr lang="el-GR" sz="1800" b="1" dirty="0" smtClean="0"/>
          </a:p>
          <a:p>
            <a:pPr marL="354013" indent="0">
              <a:buNone/>
            </a:pPr>
            <a:r>
              <a:rPr lang="el-GR" sz="1800" dirty="0"/>
              <a:t>Σε περίπτωση μεταβολής των δεδομένων της προσωρινής ΒΔ, προβλέπεται η διαδικασία ενημέρωσης της κύριας βάσης από την οποία έχουν αποκτηθεί τα δεδομένα. Στην δεύτερη περίπτωση, της στενής συνεργασίας, το ΕΣ δεν είναι παρά ένας απλός χρήστης του ΣΔΒΔ. Για την σωστή λειτουργία του, θα πρέπει το ΕΣ να διαθέτει γνώση: </a:t>
            </a:r>
          </a:p>
          <a:p>
            <a:pPr marL="720725" lvl="1" indent="-366713">
              <a:buFont typeface="Wingdings" pitchFamily="2" charset="2"/>
              <a:buChar char="§"/>
            </a:pPr>
            <a:r>
              <a:rPr lang="el-GR" sz="1800" dirty="0"/>
              <a:t>για το πότε θα απευθυνθεί στο ΣΔΒΔ για να ζητήσει την ανάκτηση ή αποθήκευση δεδομένων – πληροφόρησης, </a:t>
            </a:r>
          </a:p>
          <a:p>
            <a:pPr marL="720725" lvl="1" indent="-366713">
              <a:buFont typeface="Wingdings" pitchFamily="2" charset="2"/>
              <a:buChar char="§"/>
            </a:pPr>
            <a:r>
              <a:rPr lang="el-GR" sz="1800" dirty="0"/>
              <a:t>τι δεδομένα του χρειάζονται σε κάθε περίπτωση, </a:t>
            </a:r>
          </a:p>
          <a:p>
            <a:pPr marL="720725" lvl="1" indent="-366713">
              <a:buFont typeface="Wingdings" pitchFamily="2" charset="2"/>
              <a:buChar char="§"/>
            </a:pPr>
            <a:r>
              <a:rPr lang="el-GR" sz="1800" dirty="0"/>
              <a:t>πως θα γίνει η ανάκτησή τους, </a:t>
            </a:r>
          </a:p>
          <a:p>
            <a:pPr marL="720725" lvl="1" indent="-366713">
              <a:buFont typeface="Wingdings" pitchFamily="2" charset="2"/>
              <a:buChar char="§"/>
            </a:pPr>
            <a:r>
              <a:rPr lang="el-GR" sz="1800" dirty="0"/>
              <a:t>ποια μορφή θα πρέπει να έχουν για να είναι δυνατή η χρήση τους από το ΕΣ, καθώς και </a:t>
            </a:r>
          </a:p>
          <a:p>
            <a:pPr marL="720725" lvl="1" indent="-366713">
              <a:buFont typeface="Wingdings" pitchFamily="2" charset="2"/>
              <a:buChar char="§"/>
            </a:pPr>
            <a:r>
              <a:rPr lang="el-GR" sz="1800" dirty="0"/>
              <a:t>τις τυχών μετατροπές που απαιτούνται τόσο στην περίπτωση της ανάκτησης όσο και της αποθήκευσης. </a:t>
            </a:r>
          </a:p>
          <a:p>
            <a:pPr marL="354013" indent="0">
              <a:buNone/>
            </a:pPr>
            <a:r>
              <a:rPr lang="el-GR" sz="1800" dirty="0"/>
              <a:t>Γενικά η ευθύνη διαχείρισης των δεδομένων ανήκει στο ΕΣ. </a:t>
            </a:r>
          </a:p>
          <a:p>
            <a:pPr lvl="1"/>
            <a:r>
              <a:rPr lang="el-GR" sz="1800" b="1" i="1" dirty="0"/>
              <a:t>Με ενσωμάτωση του ΕΣ στο ΣΔΒΔ</a:t>
            </a:r>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39</a:t>
            </a:fld>
            <a:endParaRPr kumimoji="0" lang="en-US" sz="1400" b="1" dirty="0">
              <a:solidFill>
                <a:schemeClr val="bg1"/>
              </a:solidFill>
            </a:endParaRPr>
          </a:p>
        </p:txBody>
      </p:sp>
    </p:spTree>
    <p:extLst>
      <p:ext uri="{BB962C8B-B14F-4D97-AF65-F5344CB8AC3E}">
        <p14:creationId xmlns:p14="http://schemas.microsoft.com/office/powerpoint/2010/main" val="3321485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Autofit/>
          </a:bodyPr>
          <a:lstStyle/>
          <a:p>
            <a:pPr marL="0" indent="0">
              <a:buNone/>
            </a:pPr>
            <a:r>
              <a:rPr lang="el-GR" sz="1800" b="1" dirty="0"/>
              <a:t>Εισαγωγή &amp; Βασικές Έννοιες</a:t>
            </a:r>
          </a:p>
          <a:p>
            <a:pPr marL="0" indent="0">
              <a:buNone/>
            </a:pPr>
            <a:r>
              <a:rPr lang="el-GR" sz="1800" dirty="0"/>
              <a:t>Για τα νέα αυτά συστήματα χρησιμοποιούνται στη διεθνή βιβλιογραφία διάφορες ονομασίες μεταξύ των οποίων αναφέρουμε τις ακόλουθες: </a:t>
            </a:r>
            <a:endParaRPr lang="el-GR" sz="1800" dirty="0" smtClean="0"/>
          </a:p>
          <a:p>
            <a:r>
              <a:rPr lang="el-GR" sz="1800" b="1" dirty="0" smtClean="0"/>
              <a:t>Σ.Υ.Α</a:t>
            </a:r>
            <a:r>
              <a:rPr lang="el-GR" sz="1800" b="1" dirty="0"/>
              <a:t>. Βασιζόμενα στη Γνώση </a:t>
            </a:r>
            <a:r>
              <a:rPr lang="el-GR" sz="1800" dirty="0"/>
              <a:t>(</a:t>
            </a:r>
            <a:r>
              <a:rPr lang="el-GR" sz="1800" dirty="0" err="1"/>
              <a:t>Knowledge</a:t>
            </a:r>
            <a:r>
              <a:rPr lang="el-GR" sz="1800" dirty="0"/>
              <a:t>-</a:t>
            </a:r>
            <a:r>
              <a:rPr lang="el-GR" sz="1800" dirty="0" err="1"/>
              <a:t>Based</a:t>
            </a:r>
            <a:r>
              <a:rPr lang="el-GR" sz="1800" dirty="0"/>
              <a:t> Decision </a:t>
            </a:r>
            <a:r>
              <a:rPr lang="el-GR" sz="1800" dirty="0" err="1"/>
              <a:t>Support</a:t>
            </a:r>
            <a:r>
              <a:rPr lang="el-GR" sz="1800" dirty="0"/>
              <a:t> </a:t>
            </a:r>
            <a:r>
              <a:rPr lang="el-GR" sz="1800" dirty="0" err="1"/>
              <a:t>Systems</a:t>
            </a:r>
            <a:r>
              <a:rPr lang="el-GR" sz="1800" dirty="0"/>
              <a:t> - KB-DSS) (</a:t>
            </a:r>
            <a:r>
              <a:rPr lang="el-GR" sz="1800" dirty="0" err="1"/>
              <a:t>Klein</a:t>
            </a:r>
            <a:r>
              <a:rPr lang="el-GR" sz="1800" dirty="0"/>
              <a:t> and </a:t>
            </a:r>
            <a:r>
              <a:rPr lang="el-GR" sz="1800" dirty="0" err="1"/>
              <a:t>Methlie</a:t>
            </a:r>
            <a:r>
              <a:rPr lang="el-GR" sz="1800" dirty="0"/>
              <a:t>, 1990; 1995; </a:t>
            </a:r>
            <a:r>
              <a:rPr lang="el-GR" sz="1800" dirty="0" err="1"/>
              <a:t>Guida</a:t>
            </a:r>
            <a:r>
              <a:rPr lang="el-GR" sz="1800" dirty="0"/>
              <a:t> </a:t>
            </a:r>
            <a:r>
              <a:rPr lang="el-GR" sz="1800" dirty="0" err="1"/>
              <a:t>et</a:t>
            </a:r>
            <a:r>
              <a:rPr lang="el-GR" sz="1800" dirty="0"/>
              <a:t> </a:t>
            </a:r>
            <a:r>
              <a:rPr lang="el-GR" sz="1800" dirty="0" err="1"/>
              <a:t>al</a:t>
            </a:r>
            <a:r>
              <a:rPr lang="el-GR" sz="1800" dirty="0"/>
              <a:t>., 1992; </a:t>
            </a:r>
            <a:r>
              <a:rPr lang="el-GR" sz="1800" dirty="0" err="1"/>
              <a:t>Liberatore</a:t>
            </a:r>
            <a:r>
              <a:rPr lang="el-GR" sz="1800" dirty="0"/>
              <a:t> and </a:t>
            </a:r>
            <a:r>
              <a:rPr lang="el-GR" sz="1800" dirty="0" err="1"/>
              <a:t>Stylianou</a:t>
            </a:r>
            <a:r>
              <a:rPr lang="el-GR" sz="1800" dirty="0"/>
              <a:t>, 1993), </a:t>
            </a:r>
            <a:endParaRPr lang="el-GR" sz="1800" dirty="0" smtClean="0"/>
          </a:p>
          <a:p>
            <a:r>
              <a:rPr lang="el-GR" sz="1800" b="1" dirty="0" smtClean="0"/>
              <a:t>Ευφυή </a:t>
            </a:r>
            <a:r>
              <a:rPr lang="el-GR" sz="1800" b="1" dirty="0"/>
              <a:t>Συστήματα Υποστήριξης Αποφάσεων </a:t>
            </a:r>
            <a:r>
              <a:rPr lang="el-GR" sz="1800" dirty="0"/>
              <a:t>(</a:t>
            </a:r>
            <a:r>
              <a:rPr lang="el-GR" sz="1800" dirty="0" err="1"/>
              <a:t>Intelligent</a:t>
            </a:r>
            <a:r>
              <a:rPr lang="el-GR" sz="1800" dirty="0"/>
              <a:t> Decision </a:t>
            </a:r>
            <a:r>
              <a:rPr lang="el-GR" sz="1800" dirty="0" err="1"/>
              <a:t>Support</a:t>
            </a:r>
            <a:r>
              <a:rPr lang="el-GR" sz="1800" dirty="0"/>
              <a:t> </a:t>
            </a:r>
            <a:r>
              <a:rPr lang="el-GR" sz="1800" dirty="0" err="1"/>
              <a:t>Systems</a:t>
            </a:r>
            <a:r>
              <a:rPr lang="el-GR" sz="1800" dirty="0"/>
              <a:t> - IDSS) </a:t>
            </a:r>
            <a:r>
              <a:rPr lang="el-GR" sz="1800" dirty="0" smtClean="0"/>
              <a:t>(</a:t>
            </a:r>
            <a:r>
              <a:rPr lang="el-GR" sz="1800" dirty="0" err="1" smtClean="0"/>
              <a:t>McGovern</a:t>
            </a:r>
            <a:r>
              <a:rPr lang="el-GR" sz="1800" dirty="0" smtClean="0"/>
              <a:t> </a:t>
            </a:r>
            <a:r>
              <a:rPr lang="el-GR" sz="1800" dirty="0" err="1"/>
              <a:t>et</a:t>
            </a:r>
            <a:r>
              <a:rPr lang="el-GR" sz="1800" dirty="0"/>
              <a:t> </a:t>
            </a:r>
            <a:r>
              <a:rPr lang="el-GR" sz="1800" dirty="0" err="1"/>
              <a:t>al</a:t>
            </a:r>
            <a:r>
              <a:rPr lang="el-GR" sz="1800" dirty="0"/>
              <a:t>., 1991; </a:t>
            </a:r>
            <a:r>
              <a:rPr lang="el-GR" sz="1800" dirty="0" err="1"/>
              <a:t>Gottinger</a:t>
            </a:r>
            <a:r>
              <a:rPr lang="el-GR" sz="1800" dirty="0"/>
              <a:t> and </a:t>
            </a:r>
            <a:r>
              <a:rPr lang="el-GR" sz="1800" dirty="0" err="1"/>
              <a:t>Weimann</a:t>
            </a:r>
            <a:r>
              <a:rPr lang="el-GR" sz="1800" dirty="0"/>
              <a:t>, 1992), </a:t>
            </a:r>
            <a:endParaRPr lang="el-GR" sz="1800" dirty="0" smtClean="0"/>
          </a:p>
          <a:p>
            <a:r>
              <a:rPr lang="el-GR" sz="1800" b="1" dirty="0" smtClean="0"/>
              <a:t>Βασιζόμενα </a:t>
            </a:r>
            <a:r>
              <a:rPr lang="el-GR" sz="1800" b="1" dirty="0"/>
              <a:t>στη Γνώση Συστήματα Υποστήριξης του Μάνατζμεντ </a:t>
            </a:r>
            <a:r>
              <a:rPr lang="el-GR" sz="1800" dirty="0"/>
              <a:t>(</a:t>
            </a:r>
            <a:r>
              <a:rPr lang="el-GR" sz="1800" dirty="0" err="1"/>
              <a:t>Knowledge</a:t>
            </a:r>
            <a:r>
              <a:rPr lang="el-GR" sz="1800" dirty="0"/>
              <a:t> </a:t>
            </a:r>
            <a:r>
              <a:rPr lang="el-GR" sz="1800" dirty="0" err="1"/>
              <a:t>Based</a:t>
            </a:r>
            <a:r>
              <a:rPr lang="el-GR" sz="1800" dirty="0"/>
              <a:t> </a:t>
            </a:r>
            <a:r>
              <a:rPr lang="el-GR" sz="1800" dirty="0" err="1"/>
              <a:t>Management</a:t>
            </a:r>
            <a:r>
              <a:rPr lang="el-GR" sz="1800" dirty="0"/>
              <a:t> </a:t>
            </a:r>
            <a:r>
              <a:rPr lang="el-GR" sz="1800" dirty="0" err="1"/>
              <a:t>Support</a:t>
            </a:r>
            <a:r>
              <a:rPr lang="el-GR" sz="1800" dirty="0"/>
              <a:t> </a:t>
            </a:r>
            <a:r>
              <a:rPr lang="el-GR" sz="1800" dirty="0" err="1"/>
              <a:t>Systems</a:t>
            </a:r>
            <a:r>
              <a:rPr lang="el-GR" sz="1800" dirty="0"/>
              <a:t>) (</a:t>
            </a:r>
            <a:r>
              <a:rPr lang="el-GR" sz="1800" dirty="0" err="1"/>
              <a:t>Doukidis</a:t>
            </a:r>
            <a:r>
              <a:rPr lang="el-GR" sz="1800" dirty="0"/>
              <a:t> </a:t>
            </a:r>
            <a:r>
              <a:rPr lang="el-GR" sz="1800" dirty="0" err="1"/>
              <a:t>et</a:t>
            </a:r>
            <a:r>
              <a:rPr lang="el-GR" sz="1800" dirty="0"/>
              <a:t> </a:t>
            </a:r>
            <a:r>
              <a:rPr lang="el-GR" sz="1800" dirty="0" err="1"/>
              <a:t>al</a:t>
            </a:r>
            <a:r>
              <a:rPr lang="el-GR" sz="1800" dirty="0"/>
              <a:t>., 1989), </a:t>
            </a:r>
            <a:endParaRPr lang="el-GR" sz="1800" dirty="0" smtClean="0"/>
          </a:p>
          <a:p>
            <a:r>
              <a:rPr lang="el-GR" sz="1800" b="1" dirty="0" smtClean="0"/>
              <a:t>Συστήματα βασιζόμενα στους Ειδικούς </a:t>
            </a:r>
            <a:r>
              <a:rPr lang="el-GR" sz="1800" dirty="0" smtClean="0"/>
              <a:t>(</a:t>
            </a:r>
            <a:r>
              <a:rPr lang="el-GR" sz="1800" dirty="0" err="1" smtClean="0"/>
              <a:t>Expert</a:t>
            </a:r>
            <a:r>
              <a:rPr lang="el-GR" sz="1800" dirty="0" smtClean="0"/>
              <a:t> </a:t>
            </a:r>
            <a:r>
              <a:rPr lang="el-GR" sz="1800" dirty="0" err="1"/>
              <a:t>Based</a:t>
            </a:r>
            <a:r>
              <a:rPr lang="el-GR" sz="1800" dirty="0"/>
              <a:t> </a:t>
            </a:r>
            <a:r>
              <a:rPr lang="el-GR" sz="1800" dirty="0" err="1" smtClean="0"/>
              <a:t>Systems</a:t>
            </a:r>
            <a:r>
              <a:rPr lang="el-GR" sz="1800" dirty="0" smtClean="0"/>
              <a:t>) </a:t>
            </a:r>
            <a:r>
              <a:rPr lang="el-GR" sz="1800" dirty="0"/>
              <a:t>(</a:t>
            </a:r>
            <a:r>
              <a:rPr lang="el-GR" sz="1800" dirty="0" err="1"/>
              <a:t>Goul</a:t>
            </a:r>
            <a:r>
              <a:rPr lang="el-GR" sz="1800" dirty="0"/>
              <a:t> and </a:t>
            </a:r>
            <a:r>
              <a:rPr lang="el-GR" sz="1800" dirty="0" err="1"/>
              <a:t>Tong</a:t>
            </a:r>
            <a:r>
              <a:rPr lang="el-GR" sz="1800" dirty="0"/>
              <a:t>, 1987</a:t>
            </a:r>
            <a:r>
              <a:rPr lang="el-GR" sz="1800" dirty="0" smtClean="0"/>
              <a:t>),</a:t>
            </a:r>
          </a:p>
          <a:p>
            <a:r>
              <a:rPr lang="el-GR" sz="1800" b="1" dirty="0" smtClean="0"/>
              <a:t>Έμπειρα </a:t>
            </a:r>
            <a:r>
              <a:rPr lang="el-GR" sz="1800" b="1" dirty="0"/>
              <a:t>Συστήματα Υποστήριξης </a:t>
            </a:r>
            <a:r>
              <a:rPr lang="el-GR" sz="1800" dirty="0"/>
              <a:t>(</a:t>
            </a:r>
            <a:r>
              <a:rPr lang="el-GR" sz="1800" dirty="0" err="1"/>
              <a:t>Expert</a:t>
            </a:r>
            <a:r>
              <a:rPr lang="el-GR" sz="1800" dirty="0"/>
              <a:t> </a:t>
            </a:r>
            <a:r>
              <a:rPr lang="el-GR" sz="1800" dirty="0" err="1"/>
              <a:t>Support</a:t>
            </a:r>
            <a:r>
              <a:rPr lang="el-GR" sz="1800" dirty="0"/>
              <a:t> </a:t>
            </a:r>
            <a:r>
              <a:rPr lang="el-GR" sz="1800" dirty="0" err="1"/>
              <a:t>Systems</a:t>
            </a:r>
            <a:r>
              <a:rPr lang="el-GR" sz="1800" dirty="0"/>
              <a:t> - ΕSS) (</a:t>
            </a:r>
            <a:r>
              <a:rPr lang="el-GR" sz="1800" dirty="0" err="1"/>
              <a:t>Van</a:t>
            </a:r>
            <a:r>
              <a:rPr lang="el-GR" sz="1800" dirty="0"/>
              <a:t> </a:t>
            </a:r>
            <a:r>
              <a:rPr lang="el-GR" sz="1800" dirty="0" err="1"/>
              <a:t>Weelderen</a:t>
            </a:r>
            <a:r>
              <a:rPr lang="el-GR" sz="1800" dirty="0"/>
              <a:t>, 1991; </a:t>
            </a:r>
            <a:r>
              <a:rPr lang="el-GR" sz="1800" dirty="0" err="1"/>
              <a:t>Van</a:t>
            </a:r>
            <a:r>
              <a:rPr lang="el-GR" sz="1800" dirty="0"/>
              <a:t> </a:t>
            </a:r>
            <a:r>
              <a:rPr lang="el-GR" sz="1800" dirty="0" err="1"/>
              <a:t>Weelderen</a:t>
            </a:r>
            <a:r>
              <a:rPr lang="el-GR" sz="1800" dirty="0"/>
              <a:t> and </a:t>
            </a:r>
            <a:r>
              <a:rPr lang="el-GR" sz="1800" dirty="0" err="1"/>
              <a:t>Sol</a:t>
            </a:r>
            <a:r>
              <a:rPr lang="el-GR" sz="1800" dirty="0"/>
              <a:t>, 1993</a:t>
            </a:r>
            <a:r>
              <a:rPr lang="el-GR" sz="1800" dirty="0" smtClean="0"/>
              <a:t>), κα.</a:t>
            </a:r>
          </a:p>
          <a:p>
            <a:pPr marL="0" indent="0">
              <a:buNone/>
            </a:pPr>
            <a:r>
              <a:rPr lang="el-GR" sz="1800" dirty="0"/>
              <a:t>Στη συνέχεια, θα χρησιμοποιούνται ισοδύναμα οι παραπάνω ονομασίες κάτω από τον γενικότερο τίτλο </a:t>
            </a:r>
            <a:r>
              <a:rPr lang="el-GR" sz="1800" b="1" dirty="0"/>
              <a:t>Ευφυή Συστήματα Υποστήριξης Αποφάσεων</a:t>
            </a:r>
            <a:r>
              <a:rPr lang="el-GR" sz="1800" dirty="0"/>
              <a:t>. </a:t>
            </a:r>
            <a:r>
              <a:rPr lang="el-GR" sz="1800" b="1" dirty="0"/>
              <a:t>Με την ονομασία αυτή χαρακτηρίζουμε εκείνα τα συστήματα υποστήριξης αποφάσεων που χρησιμοποιούν διάφορες μεθόδους της Τεχνητής Νοημοσύνης ενώ η γνώση τους έχει αποκτηθεί από πολλές πηγές (ειδικούς, βιβλιογραφία, βάσεις δεδομένων, κα.) και όχι από μία μόνο. </a:t>
            </a:r>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4</a:t>
            </a:fld>
            <a:endParaRPr kumimoji="0" lang="en-US" sz="1400" b="1" dirty="0">
              <a:solidFill>
                <a:schemeClr val="bg1"/>
              </a:solidFill>
            </a:endParaRPr>
          </a:p>
        </p:txBody>
      </p:sp>
    </p:spTree>
    <p:extLst>
      <p:ext uri="{BB962C8B-B14F-4D97-AF65-F5344CB8AC3E}">
        <p14:creationId xmlns:p14="http://schemas.microsoft.com/office/powerpoint/2010/main" val="27544496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29952" y="1081276"/>
            <a:ext cx="8884096" cy="5328592"/>
          </a:xfrm>
        </p:spPr>
        <p:txBody>
          <a:bodyPr>
            <a:noAutofit/>
          </a:bodyPr>
          <a:lstStyle/>
          <a:p>
            <a:pPr marL="0" indent="0">
              <a:buNone/>
            </a:pPr>
            <a:r>
              <a:rPr lang="el-GR" sz="1600" b="1" dirty="0" smtClean="0"/>
              <a:t>Συστατικά </a:t>
            </a:r>
            <a:r>
              <a:rPr lang="el-GR" sz="1600" b="1" dirty="0"/>
              <a:t>των Ευφυών </a:t>
            </a:r>
            <a:r>
              <a:rPr lang="el-GR" sz="1600" b="1" dirty="0" smtClean="0"/>
              <a:t>ΣΥΑ</a:t>
            </a:r>
          </a:p>
          <a:p>
            <a:pPr marL="0" indent="0">
              <a:buNone/>
            </a:pPr>
            <a:r>
              <a:rPr lang="el-GR" sz="1600" b="1" dirty="0"/>
              <a:t>Ευφυή Συστήματα Διαχείρισης Βάσεων Δεδομένων </a:t>
            </a:r>
            <a:endParaRPr lang="el-GR" sz="1600" b="1" dirty="0" smtClean="0"/>
          </a:p>
          <a:p>
            <a:pPr marL="354013" indent="0">
              <a:buNone/>
            </a:pPr>
            <a:r>
              <a:rPr lang="el-GR" sz="1600" dirty="0"/>
              <a:t>Αυτή μπορεί να γίνει στις ακόλουθες περιπτώσεις:</a:t>
            </a:r>
          </a:p>
          <a:p>
            <a:pPr marL="890588" lvl="1">
              <a:buFont typeface="Wingdings" pitchFamily="2" charset="2"/>
              <a:buChar char="§"/>
            </a:pPr>
            <a:r>
              <a:rPr lang="el-GR" sz="1600" dirty="0"/>
              <a:t>Όταν το ΕΣ παρεμβαίνει στο σύστημα και διευκολύνει την επικοινωνία μεταξύ του χρήστη και του ΣΔΒΔ, </a:t>
            </a:r>
          </a:p>
          <a:p>
            <a:pPr marL="892175" lvl="2" indent="-263525">
              <a:buFont typeface="Wingdings" pitchFamily="2" charset="2"/>
              <a:buChar char="§"/>
            </a:pPr>
            <a:r>
              <a:rPr lang="el-GR" sz="1600" dirty="0"/>
              <a:t>Όταν το ΕΣ ελέγχει την ορθότητα της λειτουργίας του ΣΔΒΔ, καθώς και των δεδομένων των ΒΔ.</a:t>
            </a:r>
          </a:p>
          <a:p>
            <a:pPr marL="892175" lvl="2" indent="-263525">
              <a:buFont typeface="Wingdings" pitchFamily="2" charset="2"/>
              <a:buChar char="§"/>
            </a:pPr>
            <a:r>
              <a:rPr lang="el-GR" sz="1600" dirty="0"/>
              <a:t>Μια άλλη λειτουργία μπορεί να είναι η υπό προϋποθέσεις ενεργοποίηση και εκτέλεση συγκεκριμένων ενεργειών.</a:t>
            </a:r>
          </a:p>
          <a:p>
            <a:pPr marL="892175" lvl="2" indent="-263525">
              <a:buFont typeface="Wingdings" pitchFamily="2" charset="2"/>
              <a:buChar char="§"/>
            </a:pPr>
            <a:r>
              <a:rPr lang="el-GR" sz="1600" dirty="0"/>
              <a:t>Επίσης, ένα ΕΣ μπορεί να επεξεργάζεται τα δεδομένα της ΒΔ και να τηρεί στοιχεία για αυτά (π.χ. στατιστικά στοιχεία, κα). Θα μπορούσε επίσης να ενσωματωθούν αλγόριθμοι εξόρυξης γνώσης από δεδομένα (</a:t>
            </a:r>
            <a:r>
              <a:rPr lang="en-US" sz="1600" dirty="0"/>
              <a:t>data mining</a:t>
            </a:r>
            <a:r>
              <a:rPr lang="el-GR" sz="1600" dirty="0"/>
              <a:t>) για την αναγνώριση προτύπων και ομοιοτήτων σε σύνολα δεδομένων των ΒΔ.</a:t>
            </a:r>
          </a:p>
          <a:p>
            <a:pPr lvl="1"/>
            <a:r>
              <a:rPr lang="el-GR" sz="1600" b="1" i="1" dirty="0"/>
              <a:t>Με ενσωμάτωση του ΣΔΒΔ στο ΕΣ</a:t>
            </a:r>
            <a:endParaRPr lang="el-GR" sz="1600" b="1" dirty="0"/>
          </a:p>
          <a:p>
            <a:pPr marL="446088" indent="0">
              <a:buNone/>
            </a:pPr>
            <a:r>
              <a:rPr lang="el-GR" sz="1600" dirty="0"/>
              <a:t>Με την ενσωμάτωση των δυνατοτήτων ενός ΣΔΒΔ σε ένα ΕΣ δημιουργείται ένα πολύ ισχυρό εργαλείο κυρίως για ανάπτυξη είτε γλωσσών προγραμματισμού (π.χ. </a:t>
            </a:r>
            <a:r>
              <a:rPr lang="en-US" sz="1600" dirty="0"/>
              <a:t>Prolog</a:t>
            </a:r>
            <a:r>
              <a:rPr lang="el-GR" sz="1600" dirty="0"/>
              <a:t>) είτε φλοιών ανάπτυξης ΕΣ.</a:t>
            </a:r>
          </a:p>
          <a:p>
            <a:pPr marL="0" indent="0">
              <a:buNone/>
            </a:pPr>
            <a:endParaRPr lang="el-GR" sz="1600" i="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40</a:t>
            </a:fld>
            <a:endParaRPr kumimoji="0" lang="en-US" sz="1400" b="1" dirty="0">
              <a:solidFill>
                <a:schemeClr val="bg1"/>
              </a:solidFill>
            </a:endParaRPr>
          </a:p>
        </p:txBody>
      </p:sp>
    </p:spTree>
    <p:extLst>
      <p:ext uri="{BB962C8B-B14F-4D97-AF65-F5344CB8AC3E}">
        <p14:creationId xmlns:p14="http://schemas.microsoft.com/office/powerpoint/2010/main" val="12747071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29952" y="1081276"/>
            <a:ext cx="8884096" cy="5328592"/>
          </a:xfrm>
        </p:spPr>
        <p:txBody>
          <a:bodyPr>
            <a:noAutofit/>
          </a:bodyPr>
          <a:lstStyle/>
          <a:p>
            <a:pPr marL="0" indent="0">
              <a:buNone/>
            </a:pPr>
            <a:r>
              <a:rPr lang="el-GR" sz="1800" b="1" dirty="0" smtClean="0"/>
              <a:t>Συστατικά </a:t>
            </a:r>
            <a:r>
              <a:rPr lang="el-GR" sz="1800" b="1" dirty="0"/>
              <a:t>των Ευφυών </a:t>
            </a:r>
            <a:r>
              <a:rPr lang="el-GR" sz="1800" b="1" dirty="0" smtClean="0"/>
              <a:t>ΣΥΑ</a:t>
            </a:r>
          </a:p>
          <a:p>
            <a:pPr marL="0" indent="0">
              <a:buNone/>
            </a:pPr>
            <a:r>
              <a:rPr lang="el-GR" sz="1800" b="1" dirty="0"/>
              <a:t>Ευφυή Συστήματα Διαχείρισης Βάσεων Δεδομένων </a:t>
            </a:r>
            <a:endParaRPr lang="el-GR" sz="1800" b="1" dirty="0" smtClean="0"/>
          </a:p>
          <a:p>
            <a:pPr lvl="0"/>
            <a:r>
              <a:rPr lang="el-GR" sz="1800" b="1" dirty="0"/>
              <a:t>Προετοιμασία προσπέλασης των </a:t>
            </a:r>
            <a:r>
              <a:rPr lang="el-GR" sz="1800" b="1" dirty="0" smtClean="0"/>
              <a:t>δεδομένων</a:t>
            </a:r>
            <a:r>
              <a:rPr lang="el-GR" sz="1800" i="1" dirty="0" smtClean="0"/>
              <a:t>: </a:t>
            </a:r>
            <a:r>
              <a:rPr lang="el-GR" sz="1800" dirty="0" smtClean="0"/>
              <a:t>Όπως </a:t>
            </a:r>
            <a:r>
              <a:rPr lang="el-GR" sz="1800" dirty="0"/>
              <a:t>έχουμε ήδη αναφέρει ένα ΕΣ που θα χρησιμοποιεί ΒΔ, θα πρέπει να διαθέτει τις ακόλουθες δυνατότητες: προσπέλασης αρχείων, μετατροπής αρχείων από διάφορες μορφές σε κατάλληλα για υποστήριξη του ΕΣ, μετατροπή δεδομένων σε τύπους κατάλληλους για χρήση, αφαίρεση δεδομένων και ακεραιότητα δεδομένων.</a:t>
            </a:r>
          </a:p>
          <a:p>
            <a:pPr lvl="0"/>
            <a:r>
              <a:rPr lang="el-GR" sz="1800" b="1" dirty="0"/>
              <a:t>Σύνδεση με τη ΒΔ</a:t>
            </a:r>
            <a:r>
              <a:rPr lang="el-GR" sz="1800" i="1" dirty="0" smtClean="0"/>
              <a:t>.</a:t>
            </a:r>
            <a:r>
              <a:rPr lang="el-GR" sz="1800" dirty="0" smtClean="0"/>
              <a:t>: Υπάρχουν </a:t>
            </a:r>
            <a:r>
              <a:rPr lang="el-GR" sz="1800" dirty="0"/>
              <a:t>δύο τρόποι σύνδεσης: </a:t>
            </a:r>
          </a:p>
          <a:p>
            <a:pPr marL="628650" lvl="1" indent="-274638"/>
            <a:r>
              <a:rPr lang="el-GR" sz="1800" dirty="0"/>
              <a:t>ενσωματώνοντας εντολές του ΣΔΒΔ σε κανόνες, και </a:t>
            </a:r>
          </a:p>
          <a:p>
            <a:pPr marL="628650" lvl="1" indent="-274638"/>
            <a:r>
              <a:rPr lang="el-GR" sz="1800" dirty="0"/>
              <a:t>συνδέοντας μια πηγή βάσης δεδομένων σε ένα χαρακτηριστικό. </a:t>
            </a:r>
          </a:p>
          <a:p>
            <a:pPr marL="0" indent="0">
              <a:buNone/>
            </a:pPr>
            <a:r>
              <a:rPr lang="el-GR" sz="1800" dirty="0"/>
              <a:t>Τέλος, μια </a:t>
            </a:r>
            <a:r>
              <a:rPr lang="el-GR" sz="1800" u="sng" dirty="0"/>
              <a:t>νέα κατηγορία Ευφυών Συστημάτων Βάσεων Δεδομένων </a:t>
            </a:r>
            <a:r>
              <a:rPr lang="el-GR" sz="1800" dirty="0"/>
              <a:t>δημιουργείται με την ανάπτυξη συστημάτων βασισμένων στη τεχνολογία των </a:t>
            </a:r>
            <a:r>
              <a:rPr lang="el-GR" sz="1800" b="1" dirty="0"/>
              <a:t>ευφυών πρακτόρων </a:t>
            </a:r>
            <a:r>
              <a:rPr lang="el-GR" sz="1800" dirty="0"/>
              <a:t>(</a:t>
            </a:r>
            <a:r>
              <a:rPr lang="en-US" sz="1800" dirty="0"/>
              <a:t>agent</a:t>
            </a:r>
            <a:r>
              <a:rPr lang="el-GR" sz="1800" dirty="0"/>
              <a:t>-</a:t>
            </a:r>
            <a:r>
              <a:rPr lang="en-US" sz="1800" dirty="0"/>
              <a:t>based</a:t>
            </a:r>
            <a:r>
              <a:rPr lang="el-GR" sz="1800" dirty="0"/>
              <a:t>) (</a:t>
            </a:r>
            <a:r>
              <a:rPr lang="en-US" sz="1800" dirty="0" err="1"/>
              <a:t>Marakas</a:t>
            </a:r>
            <a:r>
              <a:rPr lang="el-GR" sz="1800" dirty="0"/>
              <a:t>, 1999). Οι αυξημένες απαιτήσεις των βασισμένων στη τεχνολογία των ευφυών πρακτόρων συστημάτων σε θέματα αναπαράστασης, μοντελοποίησης και ελέγχου διαμοιρασμένης και κατανεμημένης γνώσης καθώς και ο χειρισμός διαφορετικών τύπων δεδομένων δημιουργούν νέες προκλήσεις για περαιτέρω έρευνα.</a:t>
            </a:r>
          </a:p>
          <a:p>
            <a:pPr marL="0" indent="0">
              <a:buNone/>
            </a:pPr>
            <a:endParaRPr lang="el-GR" sz="1800" i="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41</a:t>
            </a:fld>
            <a:endParaRPr kumimoji="0" lang="en-US" sz="1400" b="1" dirty="0">
              <a:solidFill>
                <a:schemeClr val="bg1"/>
              </a:solidFill>
            </a:endParaRPr>
          </a:p>
        </p:txBody>
      </p:sp>
    </p:spTree>
    <p:extLst>
      <p:ext uri="{BB962C8B-B14F-4D97-AF65-F5344CB8AC3E}">
        <p14:creationId xmlns:p14="http://schemas.microsoft.com/office/powerpoint/2010/main" val="34263081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92500"/>
          </a:bodyPr>
          <a:lstStyle/>
          <a:p>
            <a:pPr marL="0" indent="0">
              <a:buNone/>
            </a:pPr>
            <a:r>
              <a:rPr lang="el-GR" sz="2400" b="1" dirty="0"/>
              <a:t>Ευφυή Συστήματα Διαχείρισης Βάσεων Μοντέλων </a:t>
            </a:r>
            <a:endParaRPr lang="el-GR" sz="2400" b="1" dirty="0" smtClean="0"/>
          </a:p>
          <a:p>
            <a:pPr marL="0" indent="0">
              <a:buNone/>
            </a:pPr>
            <a:r>
              <a:rPr lang="el-GR" sz="2400" dirty="0" smtClean="0"/>
              <a:t>Δύο είναι </a:t>
            </a:r>
            <a:r>
              <a:rPr lang="el-GR" sz="2400" dirty="0"/>
              <a:t>τα βασικά θέματα στα Συστήματα Διαχείρισης Βάσεων Μοντέλων, </a:t>
            </a:r>
            <a:r>
              <a:rPr lang="el-GR" sz="2400" b="1" dirty="0"/>
              <a:t>η αναπαράσταση και ο χειρισμός των μοντέλων. </a:t>
            </a:r>
          </a:p>
          <a:p>
            <a:pPr marL="0" indent="0">
              <a:buNone/>
            </a:pPr>
            <a:r>
              <a:rPr lang="el-GR" sz="2400" dirty="0"/>
              <a:t>Έχοντας υπόψη μας και τα αναφερθέντα προηγουμένως μπορούμε να παραθέσουμε στη συνέχεια μερικές περιπτώσεις που μπορεί να υπάρξει συνεργασία ΤΝ και ΣΔΒΜ (</a:t>
            </a:r>
            <a:r>
              <a:rPr lang="el-GR" sz="2400" dirty="0" err="1"/>
              <a:t>Blanning</a:t>
            </a:r>
            <a:r>
              <a:rPr lang="el-GR" sz="2400" dirty="0"/>
              <a:t>, 1987; </a:t>
            </a:r>
            <a:r>
              <a:rPr lang="el-GR" sz="2400" dirty="0" err="1"/>
              <a:t>Elam</a:t>
            </a:r>
            <a:r>
              <a:rPr lang="el-GR" sz="2400" dirty="0"/>
              <a:t> and </a:t>
            </a:r>
            <a:r>
              <a:rPr lang="el-GR" sz="2400" dirty="0" err="1"/>
              <a:t>Konsynski</a:t>
            </a:r>
            <a:r>
              <a:rPr lang="el-GR" sz="2400" dirty="0"/>
              <a:t>, 1987; </a:t>
            </a:r>
            <a:r>
              <a:rPr lang="el-GR" sz="2400" dirty="0" err="1"/>
              <a:t>Marsden</a:t>
            </a:r>
            <a:r>
              <a:rPr lang="el-GR" sz="2400" dirty="0"/>
              <a:t> and </a:t>
            </a:r>
            <a:r>
              <a:rPr lang="el-GR" sz="2400" dirty="0" err="1"/>
              <a:t>Pingry</a:t>
            </a:r>
            <a:r>
              <a:rPr lang="el-GR" sz="2400" dirty="0"/>
              <a:t>, 1988; </a:t>
            </a:r>
            <a:r>
              <a:rPr lang="el-GR" sz="2400" dirty="0" err="1" smtClean="0"/>
              <a:t>Liu</a:t>
            </a:r>
            <a:r>
              <a:rPr lang="el-GR" sz="2400" dirty="0" smtClean="0"/>
              <a:t> </a:t>
            </a:r>
            <a:r>
              <a:rPr lang="el-GR" sz="2400" dirty="0" err="1"/>
              <a:t>et</a:t>
            </a:r>
            <a:r>
              <a:rPr lang="el-GR" sz="2400" dirty="0"/>
              <a:t> </a:t>
            </a:r>
            <a:r>
              <a:rPr lang="el-GR" sz="2400" dirty="0" err="1"/>
              <a:t>al</a:t>
            </a:r>
            <a:r>
              <a:rPr lang="el-GR" sz="2400" dirty="0"/>
              <a:t>., 1990; </a:t>
            </a:r>
            <a:r>
              <a:rPr lang="el-GR" sz="2400" dirty="0" err="1"/>
              <a:t>Huber</a:t>
            </a:r>
            <a:r>
              <a:rPr lang="el-GR" sz="2400" dirty="0"/>
              <a:t>, 1990; </a:t>
            </a:r>
            <a:r>
              <a:rPr lang="el-GR" sz="2400" dirty="0" err="1"/>
              <a:t>Weber</a:t>
            </a:r>
            <a:r>
              <a:rPr lang="el-GR" sz="2400" dirty="0"/>
              <a:t> </a:t>
            </a:r>
            <a:r>
              <a:rPr lang="el-GR" sz="2400" dirty="0" err="1"/>
              <a:t>et</a:t>
            </a:r>
            <a:r>
              <a:rPr lang="el-GR" sz="2400" dirty="0"/>
              <a:t> </a:t>
            </a:r>
            <a:r>
              <a:rPr lang="el-GR" sz="2400" dirty="0" err="1"/>
              <a:t>al</a:t>
            </a:r>
            <a:r>
              <a:rPr lang="el-GR" sz="2400" dirty="0"/>
              <a:t>., 1990; </a:t>
            </a:r>
            <a:r>
              <a:rPr lang="en-US" sz="2400" u="sng" dirty="0">
                <a:hlinkClick r:id="rId3"/>
              </a:rPr>
              <a:t>http</a:t>
            </a:r>
            <a:r>
              <a:rPr lang="el-GR" sz="2400" u="sng" dirty="0">
                <a:hlinkClick r:id="rId3"/>
              </a:rPr>
              <a:t>://</a:t>
            </a:r>
            <a:r>
              <a:rPr lang="en-US" sz="2400" u="sng" dirty="0">
                <a:hlinkClick r:id="rId3"/>
              </a:rPr>
              <a:t>www</a:t>
            </a:r>
            <a:r>
              <a:rPr lang="el-GR" sz="2400" u="sng" dirty="0">
                <a:hlinkClick r:id="rId3"/>
              </a:rPr>
              <a:t>.</a:t>
            </a:r>
            <a:r>
              <a:rPr lang="en-US" sz="2400" u="sng" dirty="0">
                <a:hlinkClick r:id="rId3"/>
              </a:rPr>
              <a:t>comp</a:t>
            </a:r>
            <a:r>
              <a:rPr lang="el-GR" sz="2400" u="sng" dirty="0">
                <a:hlinkClick r:id="rId3"/>
              </a:rPr>
              <a:t>.</a:t>
            </a:r>
            <a:r>
              <a:rPr lang="en-US" sz="2400" u="sng" dirty="0">
                <a:hlinkClick r:id="rId3"/>
              </a:rPr>
              <a:t>nus</a:t>
            </a:r>
            <a:r>
              <a:rPr lang="el-GR" sz="2400" u="sng" dirty="0">
                <a:hlinkClick r:id="rId3"/>
              </a:rPr>
              <a:t>.</a:t>
            </a:r>
            <a:r>
              <a:rPr lang="en-US" sz="2400" u="sng" dirty="0" err="1">
                <a:hlinkClick r:id="rId3"/>
              </a:rPr>
              <a:t>edu</a:t>
            </a:r>
            <a:r>
              <a:rPr lang="el-GR" sz="2400" u="sng" dirty="0">
                <a:hlinkClick r:id="rId3"/>
              </a:rPr>
              <a:t>.</a:t>
            </a:r>
            <a:r>
              <a:rPr lang="en-US" sz="2400" u="sng" dirty="0" err="1">
                <a:hlinkClick r:id="rId3"/>
              </a:rPr>
              <a:t>sg</a:t>
            </a:r>
            <a:r>
              <a:rPr lang="el-GR" sz="2400" u="sng" dirty="0">
                <a:hlinkClick r:id="rId3"/>
              </a:rPr>
              <a:t>/~</a:t>
            </a:r>
            <a:r>
              <a:rPr lang="en-US" sz="2400" u="sng" dirty="0" err="1">
                <a:hlinkClick r:id="rId3"/>
              </a:rPr>
              <a:t>yeogk</a:t>
            </a:r>
            <a:r>
              <a:rPr lang="el-GR" sz="2400" u="sng" dirty="0">
                <a:hlinkClick r:id="rId3"/>
              </a:rPr>
              <a:t>/</a:t>
            </a:r>
            <a:r>
              <a:rPr lang="en-US" sz="2400" u="sng" dirty="0">
                <a:hlinkClick r:id="rId3"/>
              </a:rPr>
              <a:t>course</a:t>
            </a:r>
            <a:r>
              <a:rPr lang="el-GR" sz="2400" u="sng" dirty="0">
                <a:hlinkClick r:id="rId3"/>
              </a:rPr>
              <a:t>/</a:t>
            </a:r>
            <a:r>
              <a:rPr lang="en-US" sz="2400" u="sng" dirty="0" err="1">
                <a:hlinkClick r:id="rId3"/>
              </a:rPr>
              <a:t>ic</a:t>
            </a:r>
            <a:r>
              <a:rPr lang="el-GR" sz="2400" u="sng" dirty="0">
                <a:hlinkClick r:id="rId3"/>
              </a:rPr>
              <a:t>432/</a:t>
            </a:r>
            <a:r>
              <a:rPr lang="en-US" sz="2400" u="sng" dirty="0" err="1">
                <a:hlinkClick r:id="rId3"/>
              </a:rPr>
              <a:t>ic</a:t>
            </a:r>
            <a:r>
              <a:rPr lang="el-GR" sz="2400" u="sng" dirty="0">
                <a:hlinkClick r:id="rId3"/>
              </a:rPr>
              <a:t>432.</a:t>
            </a:r>
            <a:r>
              <a:rPr lang="en-US" sz="2400" u="sng" dirty="0">
                <a:hlinkClick r:id="rId3"/>
              </a:rPr>
              <a:t>html</a:t>
            </a:r>
            <a:r>
              <a:rPr lang="el-GR" sz="2400" dirty="0"/>
              <a:t>): </a:t>
            </a:r>
          </a:p>
          <a:p>
            <a:pPr lvl="0"/>
            <a:r>
              <a:rPr lang="el-GR" sz="2400" dirty="0"/>
              <a:t>Στην υποβοήθηση του χρήστη κατά τη διαδικασία της κατασκευής μοντέλων έτσι ώστε να δημιουργεί το κατάλληλο μοντέλο. </a:t>
            </a:r>
          </a:p>
          <a:p>
            <a:pPr lvl="0"/>
            <a:r>
              <a:rPr lang="el-GR" sz="2400" dirty="0"/>
              <a:t>Όταν τα ίδια τα μοντέλα περιέχουν γνώση όπως όταν ένας ευφυείς πράκτορας έχει σχεδιαστεί για να υλοποιεί ένα μοντέλο επιχειρησιακής έρευνας. Ο πράκτορας αυτός διαθέτει γνώση πχ. για τους περιορισμούς εφαρμογής του μοντέλου, τα απαιτούμενα δεδομένα, κλπ. </a:t>
            </a:r>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42</a:t>
            </a:fld>
            <a:endParaRPr kumimoji="0" lang="en-US" sz="1400" b="1" dirty="0">
              <a:solidFill>
                <a:schemeClr val="bg1"/>
              </a:solidFill>
            </a:endParaRPr>
          </a:p>
        </p:txBody>
      </p:sp>
    </p:spTree>
    <p:extLst>
      <p:ext uri="{BB962C8B-B14F-4D97-AF65-F5344CB8AC3E}">
        <p14:creationId xmlns:p14="http://schemas.microsoft.com/office/powerpoint/2010/main" val="27544496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92500" lnSpcReduction="10000"/>
          </a:bodyPr>
          <a:lstStyle/>
          <a:p>
            <a:pPr marL="0" indent="0">
              <a:buNone/>
            </a:pPr>
            <a:r>
              <a:rPr lang="el-GR" sz="2400" b="1" dirty="0"/>
              <a:t>Ευφυή Συστήματα Διαχείρισης Βάσεων Μοντέλων </a:t>
            </a:r>
            <a:endParaRPr lang="el-GR" sz="2400" b="1" dirty="0" smtClean="0"/>
          </a:p>
          <a:p>
            <a:pPr lvl="0"/>
            <a:r>
              <a:rPr lang="el-GR" sz="2400" dirty="0"/>
              <a:t>Όταν τα μοντέλα που χρησιμοποιούνται προέρχονται από το χώρο της ΤΝ (ασαφή σύνολα, νευρωνικά δίκτυα, κα) ή χρησιμοποιούνται για να παράγουν γνώση (μηχανική μάθηση, εξόρυξη γνώσης, προσαρμοστικά σύνολα, κα).</a:t>
            </a:r>
          </a:p>
          <a:p>
            <a:pPr lvl="0"/>
            <a:r>
              <a:rPr lang="el-GR" sz="2400" dirty="0"/>
              <a:t>Χειρισμός και επιλογή μοντέλων με χρήση γνώσης. </a:t>
            </a:r>
          </a:p>
          <a:p>
            <a:pPr lvl="0"/>
            <a:r>
              <a:rPr lang="el-GR" sz="2400" dirty="0"/>
              <a:t>Ερμηνεία και διαχείριση των αποτελεσμάτων εφαρμογής μοντέλων.</a:t>
            </a:r>
          </a:p>
          <a:p>
            <a:pPr marL="0" indent="0">
              <a:buNone/>
            </a:pPr>
            <a:r>
              <a:rPr lang="el-GR" sz="2400" dirty="0"/>
              <a:t>Μια ποικιλία σχημάτων </a:t>
            </a:r>
            <a:r>
              <a:rPr lang="el-GR" sz="2400" b="1" dirty="0"/>
              <a:t>αναπαράστασης γνώσης </a:t>
            </a:r>
            <a:r>
              <a:rPr lang="el-GR" sz="2400" dirty="0"/>
              <a:t>όπως τα σημασιολογικά δίκτυα, η πρώτης τάξης κατηγορική λογική και οι κανόνες παραγωγής έχουν χρησιμοποιηθεί για την αναπαράσταση και διαχείριση μοντέλων. </a:t>
            </a:r>
          </a:p>
          <a:p>
            <a:pPr marL="0" indent="0">
              <a:buNone/>
            </a:pPr>
            <a:r>
              <a:rPr lang="el-GR" sz="2400" dirty="0"/>
              <a:t>Η ανάπτυξη της τεχνολογίας των βασιζόμενων στους </a:t>
            </a:r>
            <a:r>
              <a:rPr lang="el-GR" sz="2400" b="1" dirty="0"/>
              <a:t>πράκτορες</a:t>
            </a:r>
            <a:r>
              <a:rPr lang="el-GR" sz="2400" dirty="0"/>
              <a:t> συστημάτων και η χρήση τους στην ανάπτυξη Ευφυών Συστημάτων Υποστήριξης Αποφάσεων έχει δώσει νέες διαστάσεις και προοπτικές στη χρήση ευφυΐας στο χώρο των Ευφυών Συστημάτων Διαχείρισης Βάσεων Μοντέλων (</a:t>
            </a:r>
            <a:r>
              <a:rPr lang="en-US" sz="2400" dirty="0"/>
              <a:t>Matsatsinis et al</a:t>
            </a:r>
            <a:r>
              <a:rPr lang="el-GR" sz="2400" dirty="0"/>
              <a:t>, 1999; 2003; Ματσατσίνης κα., 2005).</a:t>
            </a:r>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43</a:t>
            </a:fld>
            <a:endParaRPr kumimoji="0" lang="en-US" sz="1400" b="1" dirty="0">
              <a:solidFill>
                <a:schemeClr val="bg1"/>
              </a:solidFill>
            </a:endParaRPr>
          </a:p>
        </p:txBody>
      </p:sp>
    </p:spTree>
    <p:extLst>
      <p:ext uri="{BB962C8B-B14F-4D97-AF65-F5344CB8AC3E}">
        <p14:creationId xmlns:p14="http://schemas.microsoft.com/office/powerpoint/2010/main" val="11565409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a:bodyPr>
          <a:lstStyle/>
          <a:p>
            <a:pPr marL="0" indent="0">
              <a:buNone/>
            </a:pPr>
            <a:r>
              <a:rPr lang="el-GR" sz="2400" b="1" dirty="0"/>
              <a:t>Ολοκλήρωση </a:t>
            </a:r>
            <a:r>
              <a:rPr lang="el-GR" sz="2400" b="1" dirty="0" smtClean="0"/>
              <a:t>Έμπειρων Συστημάτων </a:t>
            </a:r>
            <a:r>
              <a:rPr lang="el-GR" sz="2400" b="1" dirty="0"/>
              <a:t>και </a:t>
            </a:r>
            <a:r>
              <a:rPr lang="el-GR" sz="2400" b="1" dirty="0" smtClean="0"/>
              <a:t>Σ.Υ.Α.</a:t>
            </a:r>
          </a:p>
          <a:p>
            <a:pPr marL="0" indent="0">
              <a:buNone/>
            </a:pPr>
            <a:r>
              <a:rPr lang="el-GR" sz="2400" dirty="0"/>
              <a:t>Με τον όρο ‘</a:t>
            </a:r>
            <a:r>
              <a:rPr lang="el-GR" sz="2400" b="1" dirty="0"/>
              <a:t>ολοκλήρωση</a:t>
            </a:r>
            <a:r>
              <a:rPr lang="el-GR" sz="2400" dirty="0"/>
              <a:t>’ εννοούμε τη συγκρότηση ενός ενιαίου συνόλου από λογισμικό (</a:t>
            </a:r>
            <a:r>
              <a:rPr lang="el-GR" sz="2400" dirty="0" err="1"/>
              <a:t>software</a:t>
            </a:r>
            <a:r>
              <a:rPr lang="el-GR" sz="2400" dirty="0"/>
              <a:t>), υλικό (</a:t>
            </a:r>
            <a:r>
              <a:rPr lang="el-GR" sz="2400" dirty="0" err="1"/>
              <a:t>hardware</a:t>
            </a:r>
            <a:r>
              <a:rPr lang="el-GR" sz="2400" dirty="0"/>
              <a:t>) και δυνατοτήτων επικοινωνίας, είτε σε επίπεδο εργαλείων ανάπτυξης είτε σε επίπεδο εφαρμογής. </a:t>
            </a:r>
          </a:p>
          <a:p>
            <a:pPr marL="0" indent="0">
              <a:buNone/>
            </a:pPr>
            <a:r>
              <a:rPr lang="el-GR" sz="2400" dirty="0"/>
              <a:t>Η </a:t>
            </a:r>
            <a:r>
              <a:rPr lang="el-GR" sz="2400" b="1" dirty="0"/>
              <a:t>ολοκλήρωση</a:t>
            </a:r>
            <a:r>
              <a:rPr lang="el-GR" sz="2400" dirty="0"/>
              <a:t> μπορεί να χωρισθεί </a:t>
            </a:r>
            <a:r>
              <a:rPr lang="el-GR" sz="2400" dirty="0" smtClean="0"/>
              <a:t>σε: </a:t>
            </a:r>
          </a:p>
          <a:p>
            <a:pPr marL="0" indent="0">
              <a:buNone/>
            </a:pPr>
            <a:r>
              <a:rPr lang="el-GR" sz="2400" b="1" dirty="0" smtClean="0"/>
              <a:t>Λειτουργική</a:t>
            </a:r>
            <a:r>
              <a:rPr lang="el-GR" sz="2400" dirty="0" smtClean="0"/>
              <a:t>:  </a:t>
            </a:r>
            <a:r>
              <a:rPr lang="el-GR" sz="2400" dirty="0"/>
              <a:t>Με τον όρο λειτουργική ολοκλήρωση εννοούμε ότι διαφορετικές λειτουργίες-δυνατότητες (επεξεργασία δεδομένων, ηλεκτρονικό ταχυδρομείο, κα.) θα παρέχονται, σε ένα χρήστη, υπό ενιαία μορφή κάτω από το ίδιο σύστημα </a:t>
            </a:r>
            <a:r>
              <a:rPr lang="el-GR" sz="2400" dirty="0" smtClean="0"/>
              <a:t>επικοινωνίας, και</a:t>
            </a:r>
          </a:p>
          <a:p>
            <a:pPr marL="0" indent="0">
              <a:buNone/>
            </a:pPr>
            <a:r>
              <a:rPr lang="el-GR" sz="2400" b="1" dirty="0" smtClean="0"/>
              <a:t>Φυσική</a:t>
            </a:r>
            <a:r>
              <a:rPr lang="el-GR" sz="2400" dirty="0" smtClean="0"/>
              <a:t>: Η φυσική </a:t>
            </a:r>
            <a:r>
              <a:rPr lang="el-GR" sz="2400" dirty="0"/>
              <a:t>ολοκλήρωση αναφέρεται στο πακέτο του λογισμικού, υλικού και μέσων επικοινωνίας, που χρειάζονται, ώστε να πραγματοποιηθεί η λειτουργική ολοκλήρωση.</a:t>
            </a:r>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44</a:t>
            </a:fld>
            <a:endParaRPr kumimoji="0" lang="en-US" sz="1400" b="1" dirty="0">
              <a:solidFill>
                <a:schemeClr val="bg1"/>
              </a:solidFill>
            </a:endParaRPr>
          </a:p>
        </p:txBody>
      </p:sp>
    </p:spTree>
    <p:extLst>
      <p:ext uri="{BB962C8B-B14F-4D97-AF65-F5344CB8AC3E}">
        <p14:creationId xmlns:p14="http://schemas.microsoft.com/office/powerpoint/2010/main" val="11565409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a:bodyPr>
          <a:lstStyle/>
          <a:p>
            <a:pPr marL="0" indent="0">
              <a:buNone/>
            </a:pPr>
            <a:r>
              <a:rPr lang="el-GR" sz="2400" b="1" dirty="0"/>
              <a:t>Ολοκλήρωση </a:t>
            </a:r>
            <a:r>
              <a:rPr lang="el-GR" sz="2400" b="1" dirty="0" smtClean="0"/>
              <a:t>Έμπειρων Συστημάτων </a:t>
            </a:r>
            <a:r>
              <a:rPr lang="el-GR" sz="2400" b="1" dirty="0"/>
              <a:t>και </a:t>
            </a:r>
            <a:r>
              <a:rPr lang="el-GR" sz="2400" b="1" dirty="0" smtClean="0"/>
              <a:t>Σ.Υ.Α.</a:t>
            </a: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45</a:t>
            </a:fld>
            <a:endParaRPr kumimoji="0" lang="en-US" sz="1400" b="1" dirty="0">
              <a:solidFill>
                <a:schemeClr val="bg1"/>
              </a:solidFill>
            </a:endParaRPr>
          </a:p>
        </p:txBody>
      </p:sp>
      <p:sp>
        <p:nvSpPr>
          <p:cNvPr id="5" name="TextBox 4"/>
          <p:cNvSpPr txBox="1"/>
          <p:nvPr/>
        </p:nvSpPr>
        <p:spPr>
          <a:xfrm>
            <a:off x="1763688" y="1475492"/>
            <a:ext cx="5904656" cy="369332"/>
          </a:xfrm>
          <a:prstGeom prst="rect">
            <a:avLst/>
          </a:prstGeom>
          <a:noFill/>
        </p:spPr>
        <p:txBody>
          <a:bodyPr wrap="square" rtlCol="0">
            <a:spAutoFit/>
          </a:bodyPr>
          <a:lstStyle/>
          <a:p>
            <a:r>
              <a:rPr lang="el-GR" b="1" dirty="0"/>
              <a:t>Συνεισφορά των ΕΣ και των ΣΥΑ στην ανάπτυξη Ευφυών ΣΥΑ </a:t>
            </a:r>
            <a:endParaRPr lang="el-GR" dirty="0"/>
          </a:p>
        </p:txBody>
      </p:sp>
      <p:graphicFrame>
        <p:nvGraphicFramePr>
          <p:cNvPr id="8" name="Table 7"/>
          <p:cNvGraphicFramePr>
            <a:graphicFrameLocks noGrp="1"/>
          </p:cNvGraphicFramePr>
          <p:nvPr>
            <p:extLst>
              <p:ext uri="{D42A27DB-BD31-4B8C-83A1-F6EECF244321}">
                <p14:modId xmlns:p14="http://schemas.microsoft.com/office/powerpoint/2010/main" val="115799358"/>
              </p:ext>
            </p:extLst>
          </p:nvPr>
        </p:nvGraphicFramePr>
        <p:xfrm>
          <a:off x="431538" y="1857574"/>
          <a:ext cx="8172909" cy="4235722"/>
        </p:xfrm>
        <a:graphic>
          <a:graphicData uri="http://schemas.openxmlformats.org/drawingml/2006/table">
            <a:tbl>
              <a:tblPr firstRow="1" bandRow="1">
                <a:tableStyleId>{5C22544A-7EE6-4342-B048-85BDC9FD1C3A}</a:tableStyleId>
              </a:tblPr>
              <a:tblGrid>
                <a:gridCol w="2724303"/>
                <a:gridCol w="2724303"/>
                <a:gridCol w="2724303"/>
              </a:tblGrid>
              <a:tr h="451399">
                <a:tc>
                  <a:txBody>
                    <a:bodyPr/>
                    <a:lstStyle/>
                    <a:p>
                      <a:endParaRPr lang="el-GR" sz="2000" dirty="0"/>
                    </a:p>
                  </a:txBody>
                  <a:tcPr>
                    <a:lnL w="12700" cmpd="sng">
                      <a:noFill/>
                    </a:lnL>
                    <a:lnT w="12700" cmpd="sng">
                      <a:noFill/>
                    </a:lnT>
                    <a:noFill/>
                  </a:tcPr>
                </a:tc>
                <a:tc>
                  <a:txBody>
                    <a:bodyPr/>
                    <a:lstStyle/>
                    <a:p>
                      <a:pPr algn="ctr"/>
                      <a:r>
                        <a:rPr kumimoji="0" lang="en-US" sz="2000" b="1" kern="1200" dirty="0" err="1" smtClean="0">
                          <a:solidFill>
                            <a:srgbClr val="0070C0"/>
                          </a:solidFill>
                          <a:effectLst/>
                          <a:latin typeface="+mn-lt"/>
                          <a:ea typeface="+mn-ea"/>
                          <a:cs typeface="+mn-cs"/>
                        </a:rPr>
                        <a:t>Συνεισφορά</a:t>
                      </a:r>
                      <a:r>
                        <a:rPr kumimoji="0" lang="en-US" sz="2000" b="1" kern="1200" dirty="0" smtClean="0">
                          <a:solidFill>
                            <a:srgbClr val="0070C0"/>
                          </a:solidFill>
                          <a:effectLst/>
                          <a:latin typeface="+mn-lt"/>
                          <a:ea typeface="+mn-ea"/>
                          <a:cs typeface="+mn-cs"/>
                        </a:rPr>
                        <a:t> ΕΣ</a:t>
                      </a:r>
                      <a:endParaRPr lang="el-GR" sz="2000" dirty="0">
                        <a:solidFill>
                          <a:srgbClr val="0070C0"/>
                        </a:solidFill>
                      </a:endParaRPr>
                    </a:p>
                  </a:txBody>
                  <a:tcPr>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6200000" scaled="1"/>
                      <a:tileRect/>
                    </a:gradFill>
                  </a:tcPr>
                </a:tc>
                <a:tc>
                  <a:txBody>
                    <a:bodyPr/>
                    <a:lstStyle/>
                    <a:p>
                      <a:pPr algn="ctr"/>
                      <a:r>
                        <a:rPr kumimoji="0" lang="en-US" sz="2000" b="1" kern="1200" dirty="0" err="1" smtClean="0">
                          <a:solidFill>
                            <a:srgbClr val="0070C0"/>
                          </a:solidFill>
                          <a:effectLst/>
                          <a:latin typeface="+mn-lt"/>
                          <a:ea typeface="+mn-ea"/>
                          <a:cs typeface="+mn-cs"/>
                        </a:rPr>
                        <a:t>Συνεισφορά</a:t>
                      </a:r>
                      <a:r>
                        <a:rPr kumimoji="0" lang="en-US" sz="2000" b="1" kern="1200" dirty="0" smtClean="0">
                          <a:solidFill>
                            <a:srgbClr val="0070C0"/>
                          </a:solidFill>
                          <a:effectLst/>
                          <a:latin typeface="+mn-lt"/>
                          <a:ea typeface="+mn-ea"/>
                          <a:cs typeface="+mn-cs"/>
                        </a:rPr>
                        <a:t> ΣΥΑ</a:t>
                      </a:r>
                      <a:endParaRPr lang="el-GR" sz="2000" dirty="0">
                        <a:solidFill>
                          <a:srgbClr val="0070C0"/>
                        </a:solidFill>
                      </a:endParaRPr>
                    </a:p>
                  </a:txBody>
                  <a:tcPr>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6200000" scaled="1"/>
                      <a:tileRect/>
                    </a:gradFill>
                  </a:tcPr>
                </a:tc>
              </a:tr>
              <a:tr h="3784323">
                <a:tc>
                  <a:txBody>
                    <a:bodyPr/>
                    <a:lstStyle/>
                    <a:p>
                      <a:r>
                        <a:rPr kumimoji="0" lang="en-US" sz="2000" b="1" kern="1200" dirty="0" err="1" smtClean="0">
                          <a:solidFill>
                            <a:srgbClr val="0070C0"/>
                          </a:solidFill>
                          <a:effectLst/>
                          <a:latin typeface="+mn-lt"/>
                          <a:ea typeface="+mn-ea"/>
                          <a:cs typeface="+mn-cs"/>
                        </a:rPr>
                        <a:t>Δι</a:t>
                      </a:r>
                      <a:r>
                        <a:rPr kumimoji="0" lang="en-US" sz="2000" b="1" kern="1200" dirty="0" smtClean="0">
                          <a:solidFill>
                            <a:srgbClr val="0070C0"/>
                          </a:solidFill>
                          <a:effectLst/>
                          <a:latin typeface="+mn-lt"/>
                          <a:ea typeface="+mn-ea"/>
                          <a:cs typeface="+mn-cs"/>
                        </a:rPr>
                        <a:t>αχείριση της βάσης δεδομένων</a:t>
                      </a:r>
                      <a:endParaRPr lang="el-GR" sz="2000" dirty="0">
                        <a:solidFill>
                          <a:srgbClr val="0070C0"/>
                        </a:solidFill>
                      </a:endParaRPr>
                    </a:p>
                  </a:txBody>
                  <a:tcPr>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6200000" scaled="1"/>
                      <a:tileRect/>
                    </a:gradFill>
                  </a:tcPr>
                </a:tc>
                <a:tc>
                  <a:txBody>
                    <a:bodyPr/>
                    <a:lstStyle/>
                    <a:p>
                      <a:pPr lvl="0"/>
                      <a:r>
                        <a:rPr kumimoji="0" lang="el-GR" sz="2000" kern="1200" dirty="0" smtClean="0">
                          <a:solidFill>
                            <a:schemeClr val="dk1"/>
                          </a:solidFill>
                          <a:effectLst/>
                          <a:latin typeface="+mn-lt"/>
                          <a:ea typeface="+mn-ea"/>
                          <a:cs typeface="+mn-cs"/>
                        </a:rPr>
                        <a:t>Βελτιώνουν την ανάπτυξη, λειτουργία και διαχείριση των βάσεων δεδομένων</a:t>
                      </a:r>
                    </a:p>
                    <a:p>
                      <a:pPr lvl="0"/>
                      <a:r>
                        <a:rPr kumimoji="0" lang="el-GR" sz="2000" kern="1200" dirty="0" smtClean="0">
                          <a:solidFill>
                            <a:schemeClr val="dk1"/>
                          </a:solidFill>
                          <a:effectLst/>
                          <a:latin typeface="+mn-lt"/>
                          <a:ea typeface="+mn-ea"/>
                          <a:cs typeface="+mn-cs"/>
                        </a:rPr>
                        <a:t>Ελαττώνουν το χρόνο πρόσβασης σε μεγάλες βάσεις δεδομένων</a:t>
                      </a:r>
                    </a:p>
                    <a:p>
                      <a:r>
                        <a:rPr kumimoji="0" lang="en-US" sz="2000" kern="1200" dirty="0" smtClean="0">
                          <a:solidFill>
                            <a:schemeClr val="dk1"/>
                          </a:solidFill>
                          <a:effectLst/>
                          <a:latin typeface="+mn-lt"/>
                          <a:ea typeface="+mn-ea"/>
                          <a:cs typeface="+mn-cs"/>
                        </a:rPr>
                        <a:t>Επ</a:t>
                      </a:r>
                      <a:r>
                        <a:rPr kumimoji="0" lang="en-US" sz="2000" kern="1200" dirty="0" err="1" smtClean="0">
                          <a:solidFill>
                            <a:schemeClr val="dk1"/>
                          </a:solidFill>
                          <a:effectLst/>
                          <a:latin typeface="+mn-lt"/>
                          <a:ea typeface="+mn-ea"/>
                          <a:cs typeface="+mn-cs"/>
                        </a:rPr>
                        <a:t>ιτρέ</a:t>
                      </a:r>
                      <a:r>
                        <a:rPr kumimoji="0" lang="en-US" sz="2000" kern="1200" dirty="0" smtClean="0">
                          <a:solidFill>
                            <a:schemeClr val="dk1"/>
                          </a:solidFill>
                          <a:effectLst/>
                          <a:latin typeface="+mn-lt"/>
                          <a:ea typeface="+mn-ea"/>
                          <a:cs typeface="+mn-cs"/>
                        </a:rPr>
                        <a:t>πουν τη συμβολική αναπαράσταση των δεδομένων</a:t>
                      </a:r>
                      <a:endParaRPr lang="el-GR" sz="2000" dirty="0"/>
                    </a:p>
                  </a:txBody>
                  <a:tcPr/>
                </a:tc>
                <a:tc>
                  <a:txBody>
                    <a:bodyPr/>
                    <a:lstStyle/>
                    <a:p>
                      <a:r>
                        <a:rPr kumimoji="0" lang="en-US" sz="2000" kern="1200" dirty="0" err="1" smtClean="0">
                          <a:solidFill>
                            <a:schemeClr val="dk1"/>
                          </a:solidFill>
                          <a:effectLst/>
                          <a:latin typeface="+mn-lt"/>
                          <a:ea typeface="+mn-ea"/>
                          <a:cs typeface="+mn-cs"/>
                        </a:rPr>
                        <a:t>Εισάγουν</a:t>
                      </a:r>
                      <a:r>
                        <a:rPr kumimoji="0" lang="en-US" sz="2000" kern="1200" dirty="0" smtClean="0">
                          <a:solidFill>
                            <a:schemeClr val="dk1"/>
                          </a:solidFill>
                          <a:effectLst/>
                          <a:latin typeface="+mn-lt"/>
                          <a:ea typeface="+mn-ea"/>
                          <a:cs typeface="+mn-cs"/>
                        </a:rPr>
                        <a:t> </a:t>
                      </a:r>
                      <a:r>
                        <a:rPr kumimoji="0" lang="en-US" sz="2000" kern="1200" dirty="0" err="1" smtClean="0">
                          <a:solidFill>
                            <a:schemeClr val="dk1"/>
                          </a:solidFill>
                          <a:effectLst/>
                          <a:latin typeface="+mn-lt"/>
                          <a:ea typeface="+mn-ea"/>
                          <a:cs typeface="+mn-cs"/>
                        </a:rPr>
                        <a:t>τη</a:t>
                      </a:r>
                      <a:r>
                        <a:rPr kumimoji="0" lang="en-US" sz="2000" kern="1200" dirty="0" smtClean="0">
                          <a:solidFill>
                            <a:schemeClr val="dk1"/>
                          </a:solidFill>
                          <a:effectLst/>
                          <a:latin typeface="+mn-lt"/>
                          <a:ea typeface="+mn-ea"/>
                          <a:cs typeface="+mn-cs"/>
                        </a:rPr>
                        <a:t> </a:t>
                      </a:r>
                      <a:r>
                        <a:rPr kumimoji="0" lang="en-US" sz="2000" kern="1200" dirty="0" err="1" smtClean="0">
                          <a:solidFill>
                            <a:schemeClr val="dk1"/>
                          </a:solidFill>
                          <a:effectLst/>
                          <a:latin typeface="+mn-lt"/>
                          <a:ea typeface="+mn-ea"/>
                          <a:cs typeface="+mn-cs"/>
                        </a:rPr>
                        <a:t>χρήση</a:t>
                      </a:r>
                      <a:r>
                        <a:rPr kumimoji="0" lang="en-US" sz="2000" kern="1200" dirty="0" smtClean="0">
                          <a:solidFill>
                            <a:schemeClr val="dk1"/>
                          </a:solidFill>
                          <a:effectLst/>
                          <a:latin typeface="+mn-lt"/>
                          <a:ea typeface="+mn-ea"/>
                          <a:cs typeface="+mn-cs"/>
                        </a:rPr>
                        <a:t> </a:t>
                      </a:r>
                      <a:r>
                        <a:rPr kumimoji="0" lang="en-US" sz="2000" kern="1200" dirty="0" err="1" smtClean="0">
                          <a:solidFill>
                            <a:schemeClr val="dk1"/>
                          </a:solidFill>
                          <a:effectLst/>
                          <a:latin typeface="+mn-lt"/>
                          <a:ea typeface="+mn-ea"/>
                          <a:cs typeface="+mn-cs"/>
                        </a:rPr>
                        <a:t>των</a:t>
                      </a:r>
                      <a:r>
                        <a:rPr kumimoji="0" lang="en-US" sz="2000" kern="1200" dirty="0" smtClean="0">
                          <a:solidFill>
                            <a:schemeClr val="dk1"/>
                          </a:solidFill>
                          <a:effectLst/>
                          <a:latin typeface="+mn-lt"/>
                          <a:ea typeface="+mn-ea"/>
                          <a:cs typeface="+mn-cs"/>
                        </a:rPr>
                        <a:t> β</a:t>
                      </a:r>
                      <a:r>
                        <a:rPr kumimoji="0" lang="en-US" sz="2000" kern="1200" dirty="0" err="1" smtClean="0">
                          <a:solidFill>
                            <a:schemeClr val="dk1"/>
                          </a:solidFill>
                          <a:effectLst/>
                          <a:latin typeface="+mn-lt"/>
                          <a:ea typeface="+mn-ea"/>
                          <a:cs typeface="+mn-cs"/>
                        </a:rPr>
                        <a:t>άσεων</a:t>
                      </a:r>
                      <a:r>
                        <a:rPr kumimoji="0" lang="en-US" sz="2000" kern="1200" dirty="0" smtClean="0">
                          <a:solidFill>
                            <a:schemeClr val="dk1"/>
                          </a:solidFill>
                          <a:effectLst/>
                          <a:latin typeface="+mn-lt"/>
                          <a:ea typeface="+mn-ea"/>
                          <a:cs typeface="+mn-cs"/>
                        </a:rPr>
                        <a:t> </a:t>
                      </a:r>
                      <a:r>
                        <a:rPr kumimoji="0" lang="en-US" sz="2000" kern="1200" dirty="0" err="1" smtClean="0">
                          <a:solidFill>
                            <a:schemeClr val="dk1"/>
                          </a:solidFill>
                          <a:effectLst/>
                          <a:latin typeface="+mn-lt"/>
                          <a:ea typeface="+mn-ea"/>
                          <a:cs typeface="+mn-cs"/>
                        </a:rPr>
                        <a:t>δεδομένων</a:t>
                      </a:r>
                      <a:endParaRPr lang="el-GR" sz="2000" dirty="0"/>
                    </a:p>
                  </a:txBody>
                  <a:tcPr/>
                </a:tc>
              </a:tr>
            </a:tbl>
          </a:graphicData>
        </a:graphic>
      </p:graphicFrame>
    </p:spTree>
    <p:extLst>
      <p:ext uri="{BB962C8B-B14F-4D97-AF65-F5344CB8AC3E}">
        <p14:creationId xmlns:p14="http://schemas.microsoft.com/office/powerpoint/2010/main" val="154662746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a:bodyPr>
          <a:lstStyle/>
          <a:p>
            <a:pPr marL="0" indent="0">
              <a:buNone/>
            </a:pPr>
            <a:r>
              <a:rPr lang="el-GR" sz="2400" b="1" dirty="0"/>
              <a:t>Ολοκλήρωση </a:t>
            </a:r>
            <a:r>
              <a:rPr lang="el-GR" sz="2400" b="1" dirty="0" smtClean="0"/>
              <a:t>Έμπειρων Συστημάτων </a:t>
            </a:r>
            <a:r>
              <a:rPr lang="el-GR" sz="2400" b="1" dirty="0"/>
              <a:t>και </a:t>
            </a:r>
            <a:r>
              <a:rPr lang="el-GR" sz="2400" b="1" dirty="0" smtClean="0"/>
              <a:t>Σ.Υ.Α.</a:t>
            </a: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46</a:t>
            </a:fld>
            <a:endParaRPr kumimoji="0" lang="en-US" sz="1400" b="1" dirty="0">
              <a:solidFill>
                <a:schemeClr val="bg1"/>
              </a:solidFill>
            </a:endParaRPr>
          </a:p>
        </p:txBody>
      </p:sp>
      <p:sp>
        <p:nvSpPr>
          <p:cNvPr id="5" name="TextBox 4"/>
          <p:cNvSpPr txBox="1"/>
          <p:nvPr/>
        </p:nvSpPr>
        <p:spPr>
          <a:xfrm>
            <a:off x="1763688" y="1619508"/>
            <a:ext cx="5904656" cy="369332"/>
          </a:xfrm>
          <a:prstGeom prst="rect">
            <a:avLst/>
          </a:prstGeom>
          <a:noFill/>
        </p:spPr>
        <p:txBody>
          <a:bodyPr wrap="square" rtlCol="0">
            <a:spAutoFit/>
          </a:bodyPr>
          <a:lstStyle/>
          <a:p>
            <a:r>
              <a:rPr lang="el-GR" b="1" dirty="0"/>
              <a:t>Συνεισφορά των ΕΣ και των ΣΥΑ στην ανάπτυξη Ευφυών ΣΥΑ </a:t>
            </a:r>
            <a:endParaRPr lang="el-GR" dirty="0"/>
          </a:p>
        </p:txBody>
      </p:sp>
      <p:graphicFrame>
        <p:nvGraphicFramePr>
          <p:cNvPr id="8" name="Table 7"/>
          <p:cNvGraphicFramePr>
            <a:graphicFrameLocks noGrp="1"/>
          </p:cNvGraphicFramePr>
          <p:nvPr>
            <p:extLst>
              <p:ext uri="{D42A27DB-BD31-4B8C-83A1-F6EECF244321}">
                <p14:modId xmlns:p14="http://schemas.microsoft.com/office/powerpoint/2010/main" val="4279894092"/>
              </p:ext>
            </p:extLst>
          </p:nvPr>
        </p:nvGraphicFramePr>
        <p:xfrm>
          <a:off x="179512" y="2073598"/>
          <a:ext cx="8784976" cy="4235722"/>
        </p:xfrm>
        <a:graphic>
          <a:graphicData uri="http://schemas.openxmlformats.org/drawingml/2006/table">
            <a:tbl>
              <a:tblPr firstRow="1" bandRow="1">
                <a:tableStyleId>{5C22544A-7EE6-4342-B048-85BDC9FD1C3A}</a:tableStyleId>
              </a:tblPr>
              <a:tblGrid>
                <a:gridCol w="1728192"/>
                <a:gridCol w="4192961"/>
                <a:gridCol w="2863823"/>
              </a:tblGrid>
              <a:tr h="451399">
                <a:tc>
                  <a:txBody>
                    <a:bodyPr/>
                    <a:lstStyle/>
                    <a:p>
                      <a:endParaRPr lang="el-GR" sz="1600" dirty="0"/>
                    </a:p>
                  </a:txBody>
                  <a:tcPr>
                    <a:lnL w="12700" cmpd="sng">
                      <a:noFill/>
                    </a:lnL>
                    <a:lnT w="12700" cmpd="sng">
                      <a:noFill/>
                    </a:lnT>
                    <a:noFill/>
                  </a:tcPr>
                </a:tc>
                <a:tc>
                  <a:txBody>
                    <a:bodyPr/>
                    <a:lstStyle/>
                    <a:p>
                      <a:pPr algn="ctr"/>
                      <a:r>
                        <a:rPr kumimoji="0" lang="en-US" sz="1600" b="1" kern="1200" dirty="0" err="1" smtClean="0">
                          <a:solidFill>
                            <a:srgbClr val="0070C0"/>
                          </a:solidFill>
                          <a:effectLst/>
                          <a:latin typeface="+mn-lt"/>
                          <a:ea typeface="+mn-ea"/>
                          <a:cs typeface="+mn-cs"/>
                        </a:rPr>
                        <a:t>Συνεισφορά</a:t>
                      </a:r>
                      <a:r>
                        <a:rPr kumimoji="0" lang="en-US" sz="1600" b="1" kern="1200" dirty="0" smtClean="0">
                          <a:solidFill>
                            <a:srgbClr val="0070C0"/>
                          </a:solidFill>
                          <a:effectLst/>
                          <a:latin typeface="+mn-lt"/>
                          <a:ea typeface="+mn-ea"/>
                          <a:cs typeface="+mn-cs"/>
                        </a:rPr>
                        <a:t> ΕΣ</a:t>
                      </a:r>
                      <a:endParaRPr lang="el-GR" sz="1600" dirty="0">
                        <a:solidFill>
                          <a:srgbClr val="0070C0"/>
                        </a:solidFill>
                      </a:endParaRPr>
                    </a:p>
                  </a:txBody>
                  <a:tcPr>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6200000" scaled="1"/>
                      <a:tileRect/>
                    </a:gradFill>
                  </a:tcPr>
                </a:tc>
                <a:tc>
                  <a:txBody>
                    <a:bodyPr/>
                    <a:lstStyle/>
                    <a:p>
                      <a:pPr algn="ctr"/>
                      <a:r>
                        <a:rPr kumimoji="0" lang="en-US" sz="1600" b="1" kern="1200" dirty="0" err="1" smtClean="0">
                          <a:solidFill>
                            <a:srgbClr val="0070C0"/>
                          </a:solidFill>
                          <a:effectLst/>
                          <a:latin typeface="+mn-lt"/>
                          <a:ea typeface="+mn-ea"/>
                          <a:cs typeface="+mn-cs"/>
                        </a:rPr>
                        <a:t>Συνεισφορά</a:t>
                      </a:r>
                      <a:r>
                        <a:rPr kumimoji="0" lang="en-US" sz="1600" b="1" kern="1200" dirty="0" smtClean="0">
                          <a:solidFill>
                            <a:srgbClr val="0070C0"/>
                          </a:solidFill>
                          <a:effectLst/>
                          <a:latin typeface="+mn-lt"/>
                          <a:ea typeface="+mn-ea"/>
                          <a:cs typeface="+mn-cs"/>
                        </a:rPr>
                        <a:t> ΣΥΑ</a:t>
                      </a:r>
                      <a:endParaRPr lang="el-GR" sz="1600" dirty="0">
                        <a:solidFill>
                          <a:srgbClr val="0070C0"/>
                        </a:solidFill>
                      </a:endParaRPr>
                    </a:p>
                  </a:txBody>
                  <a:tcPr>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6200000" scaled="1"/>
                      <a:tileRect/>
                    </a:gradFill>
                  </a:tcPr>
                </a:tc>
              </a:tr>
              <a:tr h="3784323">
                <a:tc>
                  <a:txBody>
                    <a:bodyPr/>
                    <a:lstStyle/>
                    <a:p>
                      <a:r>
                        <a:rPr kumimoji="0" lang="en-US" sz="1600" b="1" kern="1200" dirty="0" err="1" smtClean="0">
                          <a:solidFill>
                            <a:schemeClr val="dk1"/>
                          </a:solidFill>
                          <a:effectLst/>
                          <a:latin typeface="+mn-lt"/>
                          <a:ea typeface="+mn-ea"/>
                          <a:cs typeface="+mn-cs"/>
                        </a:rPr>
                        <a:t>Δι</a:t>
                      </a:r>
                      <a:r>
                        <a:rPr kumimoji="0" lang="en-US" sz="1600" b="1" kern="1200" dirty="0" smtClean="0">
                          <a:solidFill>
                            <a:schemeClr val="dk1"/>
                          </a:solidFill>
                          <a:effectLst/>
                          <a:latin typeface="+mn-lt"/>
                          <a:ea typeface="+mn-ea"/>
                          <a:cs typeface="+mn-cs"/>
                        </a:rPr>
                        <a:t>αχείριση της βάσης μοντέλων</a:t>
                      </a:r>
                      <a:endParaRPr lang="el-GR" sz="1600" dirty="0">
                        <a:solidFill>
                          <a:srgbClr val="0070C0"/>
                        </a:solidFill>
                      </a:endParaRPr>
                    </a:p>
                  </a:txBody>
                  <a:tcPr>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6200000" scaled="1"/>
                      <a:tileRect/>
                    </a:gradFill>
                  </a:tcPr>
                </a:tc>
                <a:tc>
                  <a:txBody>
                    <a:bodyPr/>
                    <a:lstStyle/>
                    <a:p>
                      <a:pPr lvl="0"/>
                      <a:r>
                        <a:rPr kumimoji="0" lang="el-GR" sz="1600" kern="1200" dirty="0" smtClean="0">
                          <a:solidFill>
                            <a:schemeClr val="dk1"/>
                          </a:solidFill>
                          <a:effectLst/>
                          <a:latin typeface="+mn-lt"/>
                          <a:ea typeface="+mn-ea"/>
                          <a:cs typeface="+mn-cs"/>
                        </a:rPr>
                        <a:t>Βελτιώνουν την ανάπτυξη, λειτουργία και διαχείριση των βάσεων δεδομένων</a:t>
                      </a:r>
                    </a:p>
                    <a:p>
                      <a:pPr lvl="0"/>
                      <a:r>
                        <a:rPr kumimoji="0" lang="el-GR" sz="1600" kern="1200" dirty="0" smtClean="0">
                          <a:solidFill>
                            <a:schemeClr val="dk1"/>
                          </a:solidFill>
                          <a:effectLst/>
                          <a:latin typeface="+mn-lt"/>
                          <a:ea typeface="+mn-ea"/>
                          <a:cs typeface="+mn-cs"/>
                        </a:rPr>
                        <a:t>Ελαττώνουν το χρόνο πρόσβασης σε μεγάλες βάσεις δεδομένων</a:t>
                      </a:r>
                    </a:p>
                    <a:p>
                      <a:pPr lvl="0"/>
                      <a:r>
                        <a:rPr kumimoji="0" lang="en-US" sz="1600" kern="1200" dirty="0" smtClean="0">
                          <a:solidFill>
                            <a:schemeClr val="dk1"/>
                          </a:solidFill>
                          <a:effectLst/>
                          <a:latin typeface="+mn-lt"/>
                          <a:ea typeface="+mn-ea"/>
                          <a:cs typeface="+mn-cs"/>
                        </a:rPr>
                        <a:t>Επ</a:t>
                      </a:r>
                      <a:r>
                        <a:rPr kumimoji="0" lang="en-US" sz="1600" kern="1200" dirty="0" err="1" smtClean="0">
                          <a:solidFill>
                            <a:schemeClr val="dk1"/>
                          </a:solidFill>
                          <a:effectLst/>
                          <a:latin typeface="+mn-lt"/>
                          <a:ea typeface="+mn-ea"/>
                          <a:cs typeface="+mn-cs"/>
                        </a:rPr>
                        <a:t>ιτρέ</a:t>
                      </a:r>
                      <a:r>
                        <a:rPr kumimoji="0" lang="en-US" sz="1600" kern="1200" dirty="0" smtClean="0">
                          <a:solidFill>
                            <a:schemeClr val="dk1"/>
                          </a:solidFill>
                          <a:effectLst/>
                          <a:latin typeface="+mn-lt"/>
                          <a:ea typeface="+mn-ea"/>
                          <a:cs typeface="+mn-cs"/>
                        </a:rPr>
                        <a:t>πουν τη συμβολική αναπαράσταση των δεδομέν</a:t>
                      </a:r>
                      <a:r>
                        <a:rPr kumimoji="0" lang="el-GR" sz="1600" kern="1200" dirty="0" smtClean="0">
                          <a:solidFill>
                            <a:schemeClr val="dk1"/>
                          </a:solidFill>
                          <a:effectLst/>
                          <a:latin typeface="+mn-lt"/>
                          <a:ea typeface="+mn-ea"/>
                          <a:cs typeface="+mn-cs"/>
                        </a:rPr>
                        <a:t>Βελτιώνουν τη διαχείριση των μοντέλων</a:t>
                      </a:r>
                    </a:p>
                    <a:p>
                      <a:pPr lvl="0"/>
                      <a:r>
                        <a:rPr kumimoji="0" lang="el-GR" sz="1600" kern="1200" dirty="0" smtClean="0">
                          <a:solidFill>
                            <a:schemeClr val="dk1"/>
                          </a:solidFill>
                          <a:effectLst/>
                          <a:latin typeface="+mn-lt"/>
                          <a:ea typeface="+mn-ea"/>
                          <a:cs typeface="+mn-cs"/>
                        </a:rPr>
                        <a:t>Βοηθούν στην επιλογή του κατάλληλου μοντέλου</a:t>
                      </a:r>
                    </a:p>
                    <a:p>
                      <a:pPr lvl="0"/>
                      <a:r>
                        <a:rPr kumimoji="0" lang="el-GR" sz="1600" kern="1200" dirty="0" smtClean="0">
                          <a:solidFill>
                            <a:schemeClr val="dk1"/>
                          </a:solidFill>
                          <a:effectLst/>
                          <a:latin typeface="+mn-lt"/>
                          <a:ea typeface="+mn-ea"/>
                          <a:cs typeface="+mn-cs"/>
                        </a:rPr>
                        <a:t>Βελτιώνουν τη διαδικασία της ανάλυσης ευαισθησίας </a:t>
                      </a:r>
                    </a:p>
                    <a:p>
                      <a:pPr lvl="0"/>
                      <a:r>
                        <a:rPr kumimoji="0" lang="el-GR" sz="1600" kern="1200" dirty="0" smtClean="0">
                          <a:solidFill>
                            <a:schemeClr val="dk1"/>
                          </a:solidFill>
                          <a:effectLst/>
                          <a:latin typeface="+mn-lt"/>
                          <a:ea typeface="+mn-ea"/>
                          <a:cs typeface="+mn-cs"/>
                        </a:rPr>
                        <a:t>Βοηθούν στην ανάπτυξη εναλλακτικών λύσεων</a:t>
                      </a:r>
                    </a:p>
                    <a:p>
                      <a:pPr lvl="0"/>
                      <a:r>
                        <a:rPr kumimoji="0" lang="el-GR" sz="1600" kern="1200" dirty="0" smtClean="0">
                          <a:solidFill>
                            <a:schemeClr val="dk1"/>
                          </a:solidFill>
                          <a:effectLst/>
                          <a:latin typeface="+mn-lt"/>
                          <a:ea typeface="+mn-ea"/>
                          <a:cs typeface="+mn-cs"/>
                        </a:rPr>
                        <a:t>Βοηθούν στη σωστή δόμηση του προβλήματος</a:t>
                      </a:r>
                    </a:p>
                    <a:p>
                      <a:r>
                        <a:rPr kumimoji="0" lang="en-US" sz="1600" kern="1200" dirty="0" smtClean="0">
                          <a:solidFill>
                            <a:schemeClr val="dk1"/>
                          </a:solidFill>
                          <a:effectLst/>
                          <a:latin typeface="+mn-lt"/>
                          <a:ea typeface="+mn-ea"/>
                          <a:cs typeface="+mn-cs"/>
                        </a:rPr>
                        <a:t>Υποβ</a:t>
                      </a:r>
                      <a:r>
                        <a:rPr kumimoji="0" lang="en-US" sz="1600" kern="1200" dirty="0" err="1" smtClean="0">
                          <a:solidFill>
                            <a:schemeClr val="dk1"/>
                          </a:solidFill>
                          <a:effectLst/>
                          <a:latin typeface="+mn-lt"/>
                          <a:ea typeface="+mn-ea"/>
                          <a:cs typeface="+mn-cs"/>
                        </a:rPr>
                        <a:t>οηθούν</a:t>
                      </a:r>
                      <a:r>
                        <a:rPr kumimoji="0" lang="en-US" sz="1600" kern="1200" dirty="0" smtClean="0">
                          <a:solidFill>
                            <a:schemeClr val="dk1"/>
                          </a:solidFill>
                          <a:effectLst/>
                          <a:latin typeface="+mn-lt"/>
                          <a:ea typeface="+mn-ea"/>
                          <a:cs typeface="+mn-cs"/>
                        </a:rPr>
                        <a:t> </a:t>
                      </a:r>
                      <a:r>
                        <a:rPr kumimoji="0" lang="en-US" sz="1600" kern="1200" dirty="0" err="1" smtClean="0">
                          <a:solidFill>
                            <a:schemeClr val="dk1"/>
                          </a:solidFill>
                          <a:effectLst/>
                          <a:latin typeface="+mn-lt"/>
                          <a:ea typeface="+mn-ea"/>
                          <a:cs typeface="+mn-cs"/>
                        </a:rPr>
                        <a:t>τις</a:t>
                      </a:r>
                      <a:r>
                        <a:rPr kumimoji="0" lang="en-US" sz="1600" kern="1200" dirty="0" smtClean="0">
                          <a:solidFill>
                            <a:schemeClr val="dk1"/>
                          </a:solidFill>
                          <a:effectLst/>
                          <a:latin typeface="+mn-lt"/>
                          <a:ea typeface="+mn-ea"/>
                          <a:cs typeface="+mn-cs"/>
                        </a:rPr>
                        <a:t> </a:t>
                      </a:r>
                      <a:r>
                        <a:rPr kumimoji="0" lang="en-US" sz="1600" kern="1200" dirty="0" err="1" smtClean="0">
                          <a:solidFill>
                            <a:schemeClr val="dk1"/>
                          </a:solidFill>
                          <a:effectLst/>
                          <a:latin typeface="+mn-lt"/>
                          <a:ea typeface="+mn-ea"/>
                          <a:cs typeface="+mn-cs"/>
                        </a:rPr>
                        <a:t>δι</a:t>
                      </a:r>
                      <a:r>
                        <a:rPr kumimoji="0" lang="en-US" sz="1600" kern="1200" dirty="0" smtClean="0">
                          <a:solidFill>
                            <a:schemeClr val="dk1"/>
                          </a:solidFill>
                          <a:effectLst/>
                          <a:latin typeface="+mn-lt"/>
                          <a:ea typeface="+mn-ea"/>
                          <a:cs typeface="+mn-cs"/>
                        </a:rPr>
                        <a:t>αδικασίες δοκιμής και λάθουςων</a:t>
                      </a:r>
                      <a:endParaRPr lang="el-GR" sz="1600" dirty="0"/>
                    </a:p>
                  </a:txBody>
                  <a:tcPr/>
                </a:tc>
                <a:tc>
                  <a:txBody>
                    <a:bodyPr/>
                    <a:lstStyle/>
                    <a:p>
                      <a:pPr lvl="0"/>
                      <a:r>
                        <a:rPr kumimoji="0" lang="el-GR" sz="1600" kern="1200" dirty="0" smtClean="0">
                          <a:solidFill>
                            <a:schemeClr val="dk1"/>
                          </a:solidFill>
                          <a:effectLst/>
                          <a:latin typeface="+mn-lt"/>
                          <a:ea typeface="+mn-ea"/>
                          <a:cs typeface="+mn-cs"/>
                        </a:rPr>
                        <a:t>Παρέχουν μια αρχική δόμηση του προβλήματος</a:t>
                      </a:r>
                    </a:p>
                    <a:p>
                      <a:pPr lvl="0"/>
                      <a:r>
                        <a:rPr kumimoji="0" lang="el-GR" sz="1600" kern="1200" dirty="0" smtClean="0">
                          <a:solidFill>
                            <a:schemeClr val="dk1"/>
                          </a:solidFill>
                          <a:effectLst/>
                          <a:latin typeface="+mn-lt"/>
                          <a:ea typeface="+mn-ea"/>
                          <a:cs typeface="+mn-cs"/>
                        </a:rPr>
                        <a:t>Παρέχουν συγκεκριμένα εργαλεία</a:t>
                      </a:r>
                    </a:p>
                    <a:p>
                      <a:r>
                        <a:rPr kumimoji="0" lang="en-US" sz="1600" kern="1200" dirty="0" err="1" smtClean="0">
                          <a:solidFill>
                            <a:schemeClr val="dk1"/>
                          </a:solidFill>
                          <a:effectLst/>
                          <a:latin typeface="+mn-lt"/>
                          <a:ea typeface="+mn-ea"/>
                          <a:cs typeface="+mn-cs"/>
                        </a:rPr>
                        <a:t>Δυν</a:t>
                      </a:r>
                      <a:r>
                        <a:rPr kumimoji="0" lang="en-US" sz="1600" kern="1200" dirty="0" smtClean="0">
                          <a:solidFill>
                            <a:schemeClr val="dk1"/>
                          </a:solidFill>
                          <a:effectLst/>
                          <a:latin typeface="+mn-lt"/>
                          <a:ea typeface="+mn-ea"/>
                          <a:cs typeface="+mn-cs"/>
                        </a:rPr>
                        <a:t>ατότητα πραγματοποίησης υπολογισμών</a:t>
                      </a:r>
                      <a:endParaRPr lang="el-GR" sz="1600" dirty="0"/>
                    </a:p>
                  </a:txBody>
                  <a:tcPr/>
                </a:tc>
              </a:tr>
            </a:tbl>
          </a:graphicData>
        </a:graphic>
      </p:graphicFrame>
    </p:spTree>
    <p:extLst>
      <p:ext uri="{BB962C8B-B14F-4D97-AF65-F5344CB8AC3E}">
        <p14:creationId xmlns:p14="http://schemas.microsoft.com/office/powerpoint/2010/main" val="365609735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a:bodyPr>
          <a:lstStyle/>
          <a:p>
            <a:pPr marL="0" indent="0">
              <a:buNone/>
            </a:pPr>
            <a:r>
              <a:rPr lang="el-GR" sz="2400" b="1" dirty="0"/>
              <a:t>Ολοκλήρωση </a:t>
            </a:r>
            <a:r>
              <a:rPr lang="el-GR" sz="2400" b="1" dirty="0" smtClean="0"/>
              <a:t>Έμπειρων Συστημάτων </a:t>
            </a:r>
            <a:r>
              <a:rPr lang="el-GR" sz="2400" b="1" dirty="0"/>
              <a:t>και </a:t>
            </a:r>
            <a:r>
              <a:rPr lang="el-GR" sz="2400" b="1" dirty="0" smtClean="0"/>
              <a:t>Σ.Υ.Α.</a:t>
            </a: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47</a:t>
            </a:fld>
            <a:endParaRPr kumimoji="0" lang="en-US" sz="1400" b="1" dirty="0">
              <a:solidFill>
                <a:schemeClr val="bg1"/>
              </a:solidFill>
            </a:endParaRPr>
          </a:p>
        </p:txBody>
      </p:sp>
      <p:sp>
        <p:nvSpPr>
          <p:cNvPr id="5" name="TextBox 4"/>
          <p:cNvSpPr txBox="1"/>
          <p:nvPr/>
        </p:nvSpPr>
        <p:spPr>
          <a:xfrm>
            <a:off x="1763688" y="1547500"/>
            <a:ext cx="5904656" cy="369332"/>
          </a:xfrm>
          <a:prstGeom prst="rect">
            <a:avLst/>
          </a:prstGeom>
          <a:noFill/>
        </p:spPr>
        <p:txBody>
          <a:bodyPr wrap="square" rtlCol="0">
            <a:spAutoFit/>
          </a:bodyPr>
          <a:lstStyle/>
          <a:p>
            <a:r>
              <a:rPr lang="el-GR" b="1" dirty="0"/>
              <a:t>Συνεισφορά των ΕΣ και των ΣΥΑ στην ανάπτυξη Ευφυών ΣΥΑ </a:t>
            </a:r>
            <a:endParaRPr lang="el-GR" dirty="0"/>
          </a:p>
        </p:txBody>
      </p:sp>
      <p:graphicFrame>
        <p:nvGraphicFramePr>
          <p:cNvPr id="8" name="Table 7"/>
          <p:cNvGraphicFramePr>
            <a:graphicFrameLocks noGrp="1"/>
          </p:cNvGraphicFramePr>
          <p:nvPr>
            <p:extLst>
              <p:ext uri="{D42A27DB-BD31-4B8C-83A1-F6EECF244321}">
                <p14:modId xmlns:p14="http://schemas.microsoft.com/office/powerpoint/2010/main" val="2880942943"/>
              </p:ext>
            </p:extLst>
          </p:nvPr>
        </p:nvGraphicFramePr>
        <p:xfrm>
          <a:off x="179512" y="1916832"/>
          <a:ext cx="8784976" cy="4505498"/>
        </p:xfrm>
        <a:graphic>
          <a:graphicData uri="http://schemas.openxmlformats.org/drawingml/2006/table">
            <a:tbl>
              <a:tblPr firstRow="1" bandRow="1">
                <a:tableStyleId>{5C22544A-7EE6-4342-B048-85BDC9FD1C3A}</a:tableStyleId>
              </a:tblPr>
              <a:tblGrid>
                <a:gridCol w="1728192"/>
                <a:gridCol w="3024336"/>
                <a:gridCol w="4032448"/>
              </a:tblGrid>
              <a:tr h="677705">
                <a:tc>
                  <a:txBody>
                    <a:bodyPr/>
                    <a:lstStyle/>
                    <a:p>
                      <a:endParaRPr lang="el-GR" sz="1600" dirty="0"/>
                    </a:p>
                  </a:txBody>
                  <a:tcPr>
                    <a:lnL w="12700" cmpd="sng">
                      <a:noFill/>
                    </a:lnL>
                    <a:lnT w="12700" cmpd="sng">
                      <a:noFill/>
                    </a:lnT>
                    <a:noFill/>
                  </a:tcPr>
                </a:tc>
                <a:tc>
                  <a:txBody>
                    <a:bodyPr/>
                    <a:lstStyle/>
                    <a:p>
                      <a:pPr algn="ctr"/>
                      <a:r>
                        <a:rPr kumimoji="0" lang="en-US" sz="1600" b="1" kern="1200" dirty="0" err="1" smtClean="0">
                          <a:solidFill>
                            <a:srgbClr val="0070C0"/>
                          </a:solidFill>
                          <a:effectLst/>
                          <a:latin typeface="+mn-lt"/>
                          <a:ea typeface="+mn-ea"/>
                          <a:cs typeface="+mn-cs"/>
                        </a:rPr>
                        <a:t>Συνεισφορά</a:t>
                      </a:r>
                      <a:r>
                        <a:rPr kumimoji="0" lang="en-US" sz="1600" b="1" kern="1200" dirty="0" smtClean="0">
                          <a:solidFill>
                            <a:srgbClr val="0070C0"/>
                          </a:solidFill>
                          <a:effectLst/>
                          <a:latin typeface="+mn-lt"/>
                          <a:ea typeface="+mn-ea"/>
                          <a:cs typeface="+mn-cs"/>
                        </a:rPr>
                        <a:t> ΕΣ</a:t>
                      </a:r>
                      <a:endParaRPr lang="el-GR" sz="1600" dirty="0">
                        <a:solidFill>
                          <a:srgbClr val="0070C0"/>
                        </a:solidFill>
                      </a:endParaRPr>
                    </a:p>
                  </a:txBody>
                  <a:tcPr>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6200000" scaled="1"/>
                      <a:tileRect/>
                    </a:gradFill>
                  </a:tcPr>
                </a:tc>
                <a:tc>
                  <a:txBody>
                    <a:bodyPr/>
                    <a:lstStyle/>
                    <a:p>
                      <a:pPr algn="ctr"/>
                      <a:r>
                        <a:rPr kumimoji="0" lang="en-US" sz="1600" b="1" kern="1200" dirty="0" err="1" smtClean="0">
                          <a:solidFill>
                            <a:srgbClr val="0070C0"/>
                          </a:solidFill>
                          <a:effectLst/>
                          <a:latin typeface="+mn-lt"/>
                          <a:ea typeface="+mn-ea"/>
                          <a:cs typeface="+mn-cs"/>
                        </a:rPr>
                        <a:t>Συνεισφορά</a:t>
                      </a:r>
                      <a:r>
                        <a:rPr kumimoji="0" lang="en-US" sz="1600" b="1" kern="1200" dirty="0" smtClean="0">
                          <a:solidFill>
                            <a:srgbClr val="0070C0"/>
                          </a:solidFill>
                          <a:effectLst/>
                          <a:latin typeface="+mn-lt"/>
                          <a:ea typeface="+mn-ea"/>
                          <a:cs typeface="+mn-cs"/>
                        </a:rPr>
                        <a:t> ΣΥΑ</a:t>
                      </a:r>
                      <a:endParaRPr lang="el-GR" sz="1600" dirty="0">
                        <a:solidFill>
                          <a:srgbClr val="0070C0"/>
                        </a:solidFill>
                      </a:endParaRPr>
                    </a:p>
                  </a:txBody>
                  <a:tcPr>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6200000" scaled="1"/>
                      <a:tileRect/>
                    </a:gradFill>
                  </a:tcPr>
                </a:tc>
              </a:tr>
              <a:tr h="1541793">
                <a:tc>
                  <a:txBody>
                    <a:bodyPr/>
                    <a:lstStyle/>
                    <a:p>
                      <a:r>
                        <a:rPr kumimoji="0" lang="en-US" sz="1800" b="1" kern="1200" dirty="0" smtClean="0">
                          <a:solidFill>
                            <a:schemeClr val="dk1"/>
                          </a:solidFill>
                          <a:effectLst/>
                          <a:latin typeface="+mn-lt"/>
                          <a:ea typeface="+mn-ea"/>
                          <a:cs typeface="+mn-cs"/>
                        </a:rPr>
                        <a:t>Υπ</a:t>
                      </a:r>
                      <a:r>
                        <a:rPr kumimoji="0" lang="en-US" sz="1800" b="1" kern="1200" dirty="0" err="1" smtClean="0">
                          <a:solidFill>
                            <a:schemeClr val="dk1"/>
                          </a:solidFill>
                          <a:effectLst/>
                          <a:latin typeface="+mn-lt"/>
                          <a:ea typeface="+mn-ea"/>
                          <a:cs typeface="+mn-cs"/>
                        </a:rPr>
                        <a:t>οσύστημ</a:t>
                      </a:r>
                      <a:r>
                        <a:rPr kumimoji="0" lang="en-US" sz="1800" b="1" kern="1200" dirty="0" smtClean="0">
                          <a:solidFill>
                            <a:schemeClr val="dk1"/>
                          </a:solidFill>
                          <a:effectLst/>
                          <a:latin typeface="+mn-lt"/>
                          <a:ea typeface="+mn-ea"/>
                          <a:cs typeface="+mn-cs"/>
                        </a:rPr>
                        <a:t>α επικοινωνίας</a:t>
                      </a:r>
                      <a:endParaRPr lang="el-GR" sz="1600" dirty="0">
                        <a:solidFill>
                          <a:srgbClr val="0070C0"/>
                        </a:solidFill>
                      </a:endParaRPr>
                    </a:p>
                  </a:txBody>
                  <a:tcPr>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6200000" scaled="1"/>
                      <a:tileRect/>
                    </a:gradFill>
                  </a:tcPr>
                </a:tc>
                <a:tc>
                  <a:txBody>
                    <a:bodyPr/>
                    <a:lstStyle/>
                    <a:p>
                      <a:pPr lvl="0"/>
                      <a:r>
                        <a:rPr kumimoji="0" lang="el-GR" sz="1800" kern="1200" dirty="0" smtClean="0">
                          <a:solidFill>
                            <a:schemeClr val="dk1"/>
                          </a:solidFill>
                          <a:effectLst/>
                          <a:latin typeface="+mn-lt"/>
                          <a:ea typeface="+mn-ea"/>
                          <a:cs typeface="+mn-cs"/>
                        </a:rPr>
                        <a:t>Παρέχουν ένα φιλικό περιβάλλον εργασίας</a:t>
                      </a:r>
                    </a:p>
                    <a:p>
                      <a:pPr lvl="0"/>
                      <a:r>
                        <a:rPr kumimoji="0" lang="el-GR" sz="1800" kern="1200" dirty="0" smtClean="0">
                          <a:solidFill>
                            <a:schemeClr val="dk1"/>
                          </a:solidFill>
                          <a:effectLst/>
                          <a:latin typeface="+mn-lt"/>
                          <a:ea typeface="+mn-ea"/>
                          <a:cs typeface="+mn-cs"/>
                        </a:rPr>
                        <a:t>Παρέχουν επεξηγήσεις</a:t>
                      </a:r>
                    </a:p>
                    <a:p>
                      <a:r>
                        <a:rPr kumimoji="0" lang="en-US" sz="1800" kern="1200" dirty="0" smtClean="0">
                          <a:solidFill>
                            <a:schemeClr val="dk1"/>
                          </a:solidFill>
                          <a:effectLst/>
                          <a:latin typeface="+mn-lt"/>
                          <a:ea typeface="+mn-ea"/>
                          <a:cs typeface="+mn-cs"/>
                        </a:rPr>
                        <a:t>Πα</a:t>
                      </a:r>
                      <a:r>
                        <a:rPr kumimoji="0" lang="en-US" sz="1800" kern="1200" dirty="0" err="1" smtClean="0">
                          <a:solidFill>
                            <a:schemeClr val="dk1"/>
                          </a:solidFill>
                          <a:effectLst/>
                          <a:latin typeface="+mn-lt"/>
                          <a:ea typeface="+mn-ea"/>
                          <a:cs typeface="+mn-cs"/>
                        </a:rPr>
                        <a:t>ρέχουν</a:t>
                      </a:r>
                      <a:r>
                        <a:rPr kumimoji="0" lang="en-US" sz="1800" kern="1200" dirty="0" smtClean="0">
                          <a:solidFill>
                            <a:schemeClr val="dk1"/>
                          </a:solidFill>
                          <a:effectLst/>
                          <a:latin typeface="+mn-lt"/>
                          <a:ea typeface="+mn-ea"/>
                          <a:cs typeface="+mn-cs"/>
                        </a:rPr>
                        <a:t> κα</a:t>
                      </a:r>
                      <a:r>
                        <a:rPr kumimoji="0" lang="en-US" sz="1800" kern="1200" dirty="0" err="1" smtClean="0">
                          <a:solidFill>
                            <a:schemeClr val="dk1"/>
                          </a:solidFill>
                          <a:effectLst/>
                          <a:latin typeface="+mn-lt"/>
                          <a:ea typeface="+mn-ea"/>
                          <a:cs typeface="+mn-cs"/>
                        </a:rPr>
                        <a:t>θοδήγηση</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στο</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χρήστη</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του</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συστήμ</a:t>
                      </a:r>
                      <a:r>
                        <a:rPr kumimoji="0" lang="en-US" sz="1800" kern="1200" dirty="0" smtClean="0">
                          <a:solidFill>
                            <a:schemeClr val="dk1"/>
                          </a:solidFill>
                          <a:effectLst/>
                          <a:latin typeface="+mn-lt"/>
                          <a:ea typeface="+mn-ea"/>
                          <a:cs typeface="+mn-cs"/>
                        </a:rPr>
                        <a:t>ατος </a:t>
                      </a:r>
                      <a:endParaRPr lang="el-GR" sz="1600" dirty="0"/>
                    </a:p>
                  </a:txBody>
                  <a:tcPr/>
                </a:tc>
                <a:tc>
                  <a:txBody>
                    <a:bodyPr/>
                    <a:lstStyle/>
                    <a:p>
                      <a:pPr lvl="0"/>
                      <a:r>
                        <a:rPr kumimoji="0" lang="en-US" sz="1800" kern="1200" dirty="0" smtClean="0">
                          <a:solidFill>
                            <a:schemeClr val="dk1"/>
                          </a:solidFill>
                          <a:effectLst/>
                          <a:latin typeface="+mn-lt"/>
                          <a:ea typeface="+mn-ea"/>
                          <a:cs typeface="+mn-cs"/>
                        </a:rPr>
                        <a:t>Πα</a:t>
                      </a:r>
                      <a:r>
                        <a:rPr kumimoji="0" lang="en-US" sz="1800" kern="1200" dirty="0" err="1" smtClean="0">
                          <a:solidFill>
                            <a:schemeClr val="dk1"/>
                          </a:solidFill>
                          <a:effectLst/>
                          <a:latin typeface="+mn-lt"/>
                          <a:ea typeface="+mn-ea"/>
                          <a:cs typeface="+mn-cs"/>
                        </a:rPr>
                        <a:t>ρέχουν</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τη</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δυν</a:t>
                      </a:r>
                      <a:r>
                        <a:rPr kumimoji="0" lang="en-US" sz="1800" kern="1200" dirty="0" smtClean="0">
                          <a:solidFill>
                            <a:schemeClr val="dk1"/>
                          </a:solidFill>
                          <a:effectLst/>
                          <a:latin typeface="+mn-lt"/>
                          <a:ea typeface="+mn-ea"/>
                          <a:cs typeface="+mn-cs"/>
                        </a:rPr>
                        <a:t>ατότητα της κατάλληλης παρουσίασης των αποτελεσμάτων</a:t>
                      </a:r>
                      <a:endParaRPr lang="el-GR" sz="1600" dirty="0"/>
                    </a:p>
                  </a:txBody>
                  <a:tcPr/>
                </a:tc>
              </a:tr>
              <a:tr h="1897763">
                <a:tc>
                  <a:txBody>
                    <a:bodyPr/>
                    <a:lstStyle/>
                    <a:p>
                      <a:r>
                        <a:rPr kumimoji="0" lang="en-US" sz="1800" b="1" kern="1200" dirty="0" err="1" smtClean="0">
                          <a:solidFill>
                            <a:schemeClr val="dk1"/>
                          </a:solidFill>
                          <a:effectLst/>
                          <a:latin typeface="+mn-lt"/>
                          <a:ea typeface="+mn-ea"/>
                          <a:cs typeface="+mn-cs"/>
                        </a:rPr>
                        <a:t>Δυν</a:t>
                      </a:r>
                      <a:r>
                        <a:rPr kumimoji="0" lang="en-US" sz="1800" b="1" kern="1200" dirty="0" smtClean="0">
                          <a:solidFill>
                            <a:schemeClr val="dk1"/>
                          </a:solidFill>
                          <a:effectLst/>
                          <a:latin typeface="+mn-lt"/>
                          <a:ea typeface="+mn-ea"/>
                          <a:cs typeface="+mn-cs"/>
                        </a:rPr>
                        <a:t>ατότητες του συστήματος </a:t>
                      </a:r>
                      <a:endParaRPr lang="el-GR" sz="1600" dirty="0">
                        <a:solidFill>
                          <a:srgbClr val="0070C0"/>
                        </a:solidFill>
                      </a:endParaRPr>
                    </a:p>
                  </a:txBody>
                  <a:tcPr>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16200000" scaled="1"/>
                      <a:tileRect/>
                    </a:gradFill>
                  </a:tcPr>
                </a:tc>
                <a:tc>
                  <a:txBody>
                    <a:bodyPr/>
                    <a:lstStyle/>
                    <a:p>
                      <a:pPr lvl="0"/>
                      <a:r>
                        <a:rPr kumimoji="0" lang="el-GR" sz="1800" kern="1200" dirty="0" smtClean="0">
                          <a:solidFill>
                            <a:schemeClr val="dk1"/>
                          </a:solidFill>
                          <a:effectLst/>
                          <a:latin typeface="+mn-lt"/>
                          <a:ea typeface="+mn-ea"/>
                          <a:cs typeface="+mn-cs"/>
                        </a:rPr>
                        <a:t>Παρέχουν συμβουλές και εκτιμήσεις</a:t>
                      </a:r>
                    </a:p>
                    <a:p>
                      <a:r>
                        <a:rPr kumimoji="0" lang="en-US" sz="1800" kern="1200" dirty="0" smtClean="0">
                          <a:solidFill>
                            <a:schemeClr val="dk1"/>
                          </a:solidFill>
                          <a:effectLst/>
                          <a:latin typeface="+mn-lt"/>
                          <a:ea typeface="+mn-ea"/>
                          <a:cs typeface="+mn-cs"/>
                        </a:rPr>
                        <a:t>Πα</a:t>
                      </a:r>
                      <a:r>
                        <a:rPr kumimoji="0" lang="en-US" sz="1800" kern="1200" dirty="0" err="1" smtClean="0">
                          <a:solidFill>
                            <a:schemeClr val="dk1"/>
                          </a:solidFill>
                          <a:effectLst/>
                          <a:latin typeface="+mn-lt"/>
                          <a:ea typeface="+mn-ea"/>
                          <a:cs typeface="+mn-cs"/>
                        </a:rPr>
                        <a:t>ρέχουν</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δυν</a:t>
                      </a:r>
                      <a:r>
                        <a:rPr kumimoji="0" lang="en-US" sz="1800" kern="1200" dirty="0" smtClean="0">
                          <a:solidFill>
                            <a:schemeClr val="dk1"/>
                          </a:solidFill>
                          <a:effectLst/>
                          <a:latin typeface="+mn-lt"/>
                          <a:ea typeface="+mn-ea"/>
                          <a:cs typeface="+mn-cs"/>
                        </a:rPr>
                        <a:t>ατότητα επεξηγήσεων</a:t>
                      </a:r>
                      <a:endParaRPr lang="el-GR" sz="1600" dirty="0"/>
                    </a:p>
                  </a:txBody>
                  <a:tcPr/>
                </a:tc>
                <a:tc>
                  <a:txBody>
                    <a:bodyPr/>
                    <a:lstStyle/>
                    <a:p>
                      <a:pPr lvl="0"/>
                      <a:r>
                        <a:rPr kumimoji="0" lang="el-GR" sz="1800" kern="1200" dirty="0" smtClean="0">
                          <a:solidFill>
                            <a:schemeClr val="dk1"/>
                          </a:solidFill>
                          <a:effectLst/>
                          <a:latin typeface="+mn-lt"/>
                          <a:ea typeface="+mn-ea"/>
                          <a:cs typeface="+mn-cs"/>
                        </a:rPr>
                        <a:t>Βοηθούν στη συγκέντρωση των κατάλληλων δεδομένων</a:t>
                      </a:r>
                    </a:p>
                    <a:p>
                      <a:pPr lvl="0"/>
                      <a:r>
                        <a:rPr kumimoji="0" lang="el-GR" sz="1800" kern="1200" dirty="0" smtClean="0">
                          <a:solidFill>
                            <a:schemeClr val="dk1"/>
                          </a:solidFill>
                          <a:effectLst/>
                          <a:latin typeface="+mn-lt"/>
                          <a:ea typeface="+mn-ea"/>
                          <a:cs typeface="+mn-cs"/>
                        </a:rPr>
                        <a:t>Ο αποφασίζων αποκτά εμπειρία στη σωστή εξέταση και ανάλυση των δεδομένων</a:t>
                      </a:r>
                    </a:p>
                    <a:p>
                      <a:r>
                        <a:rPr kumimoji="0" lang="en-US" sz="1800" kern="1200" dirty="0" smtClean="0">
                          <a:solidFill>
                            <a:schemeClr val="dk1"/>
                          </a:solidFill>
                          <a:effectLst/>
                          <a:latin typeface="+mn-lt"/>
                          <a:ea typeface="+mn-ea"/>
                          <a:cs typeface="+mn-cs"/>
                        </a:rPr>
                        <a:t>Πα</a:t>
                      </a:r>
                      <a:r>
                        <a:rPr kumimoji="0" lang="en-US" sz="1800" kern="1200" dirty="0" err="1" smtClean="0">
                          <a:solidFill>
                            <a:schemeClr val="dk1"/>
                          </a:solidFill>
                          <a:effectLst/>
                          <a:latin typeface="+mn-lt"/>
                          <a:ea typeface="+mn-ea"/>
                          <a:cs typeface="+mn-cs"/>
                        </a:rPr>
                        <a:t>ρέχουν</a:t>
                      </a:r>
                      <a:r>
                        <a:rPr kumimoji="0" lang="en-US" sz="1800" kern="1200" dirty="0" smtClean="0">
                          <a:solidFill>
                            <a:schemeClr val="dk1"/>
                          </a:solidFill>
                          <a:effectLst/>
                          <a:latin typeface="+mn-lt"/>
                          <a:ea typeface="+mn-ea"/>
                          <a:cs typeface="+mn-cs"/>
                        </a:rPr>
                        <a:t> </a:t>
                      </a:r>
                      <a:r>
                        <a:rPr kumimoji="0" lang="en-US" sz="1800" kern="1200" dirty="0" err="1" smtClean="0">
                          <a:solidFill>
                            <a:schemeClr val="dk1"/>
                          </a:solidFill>
                          <a:effectLst/>
                          <a:latin typeface="+mn-lt"/>
                          <a:ea typeface="+mn-ea"/>
                          <a:cs typeface="+mn-cs"/>
                        </a:rPr>
                        <a:t>την</a:t>
                      </a:r>
                      <a:r>
                        <a:rPr kumimoji="0" lang="en-US" sz="1800" kern="1200" dirty="0" smtClean="0">
                          <a:solidFill>
                            <a:schemeClr val="dk1"/>
                          </a:solidFill>
                          <a:effectLst/>
                          <a:latin typeface="+mn-lt"/>
                          <a:ea typeface="+mn-ea"/>
                          <a:cs typeface="+mn-cs"/>
                        </a:rPr>
                        <a:t> υπ</a:t>
                      </a:r>
                      <a:r>
                        <a:rPr kumimoji="0" lang="en-US" sz="1800" kern="1200" dirty="0" err="1" smtClean="0">
                          <a:solidFill>
                            <a:schemeClr val="dk1"/>
                          </a:solidFill>
                          <a:effectLst/>
                          <a:latin typeface="+mn-lt"/>
                          <a:ea typeface="+mn-ea"/>
                          <a:cs typeface="+mn-cs"/>
                        </a:rPr>
                        <a:t>οστήριξη</a:t>
                      </a:r>
                      <a:r>
                        <a:rPr kumimoji="0" lang="en-US" sz="1800" kern="1200" dirty="0" smtClean="0">
                          <a:solidFill>
                            <a:schemeClr val="dk1"/>
                          </a:solidFill>
                          <a:effectLst/>
                          <a:latin typeface="+mn-lt"/>
                          <a:ea typeface="+mn-ea"/>
                          <a:cs typeface="+mn-cs"/>
                        </a:rPr>
                        <a:t> π</a:t>
                      </a:r>
                      <a:r>
                        <a:rPr kumimoji="0" lang="en-US" sz="1800" kern="1200" dirty="0" err="1" smtClean="0">
                          <a:solidFill>
                            <a:schemeClr val="dk1"/>
                          </a:solidFill>
                          <a:effectLst/>
                          <a:latin typeface="+mn-lt"/>
                          <a:ea typeface="+mn-ea"/>
                          <a:cs typeface="+mn-cs"/>
                        </a:rPr>
                        <a:t>ου</a:t>
                      </a:r>
                      <a:r>
                        <a:rPr kumimoji="0" lang="en-US" sz="1800" kern="1200" dirty="0" smtClean="0">
                          <a:solidFill>
                            <a:schemeClr val="dk1"/>
                          </a:solidFill>
                          <a:effectLst/>
                          <a:latin typeface="+mn-lt"/>
                          <a:ea typeface="+mn-ea"/>
                          <a:cs typeface="+mn-cs"/>
                        </a:rPr>
                        <a:t> α</a:t>
                      </a:r>
                      <a:r>
                        <a:rPr kumimoji="0" lang="en-US" sz="1800" kern="1200" dirty="0" err="1" smtClean="0">
                          <a:solidFill>
                            <a:schemeClr val="dk1"/>
                          </a:solidFill>
                          <a:effectLst/>
                          <a:latin typeface="+mn-lt"/>
                          <a:ea typeface="+mn-ea"/>
                          <a:cs typeface="+mn-cs"/>
                        </a:rPr>
                        <a:t>ντ</a:t>
                      </a:r>
                      <a:r>
                        <a:rPr kumimoji="0" lang="en-US" sz="1800" kern="1200" dirty="0" smtClean="0">
                          <a:solidFill>
                            <a:schemeClr val="dk1"/>
                          </a:solidFill>
                          <a:effectLst/>
                          <a:latin typeface="+mn-lt"/>
                          <a:ea typeface="+mn-ea"/>
                          <a:cs typeface="+mn-cs"/>
                        </a:rPr>
                        <a:t>αποκρίνεται στις προτιμήσεις και την πολιτική του αποφασίζοντα</a:t>
                      </a:r>
                      <a:endParaRPr lang="el-GR" sz="1600" dirty="0"/>
                    </a:p>
                  </a:txBody>
                  <a:tcPr/>
                </a:tc>
              </a:tr>
            </a:tbl>
          </a:graphicData>
        </a:graphic>
      </p:graphicFrame>
    </p:spTree>
    <p:extLst>
      <p:ext uri="{BB962C8B-B14F-4D97-AF65-F5344CB8AC3E}">
        <p14:creationId xmlns:p14="http://schemas.microsoft.com/office/powerpoint/2010/main" val="35070081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a:bodyPr>
          <a:lstStyle/>
          <a:p>
            <a:pPr marL="0" indent="0">
              <a:buNone/>
            </a:pPr>
            <a:r>
              <a:rPr lang="el-GR" sz="2400" b="1" dirty="0"/>
              <a:t>Ολοκλήρωση </a:t>
            </a:r>
            <a:r>
              <a:rPr lang="el-GR" sz="2400" b="1" dirty="0" smtClean="0"/>
              <a:t>Έμπειρων Συστημάτων </a:t>
            </a:r>
            <a:r>
              <a:rPr lang="el-GR" sz="2400" b="1" dirty="0"/>
              <a:t>και </a:t>
            </a:r>
            <a:r>
              <a:rPr lang="el-GR" sz="2400" b="1" dirty="0" smtClean="0"/>
              <a:t>Σ.Υ.Α.</a:t>
            </a:r>
          </a:p>
          <a:p>
            <a:pPr marL="0" indent="0">
              <a:buNone/>
            </a:pPr>
            <a:r>
              <a:rPr lang="el-GR" sz="2400" dirty="0"/>
              <a:t>Η </a:t>
            </a:r>
            <a:r>
              <a:rPr lang="el-GR" sz="2400" b="1" dirty="0" smtClean="0"/>
              <a:t>συνεργασία των Ε.Σ. και των Σ.Υ.Α.</a:t>
            </a:r>
            <a:r>
              <a:rPr lang="el-GR" sz="2400" dirty="0" smtClean="0"/>
              <a:t>, </a:t>
            </a:r>
            <a:r>
              <a:rPr lang="el-GR" sz="2400" dirty="0"/>
              <a:t>με στόχο τη βελτίωση των δυνατοτήτων του νέου συστήματος, έχει τις ακόλουθες </a:t>
            </a:r>
            <a:r>
              <a:rPr lang="el-GR" sz="2400" b="1" dirty="0"/>
              <a:t>επιπτώσεις</a:t>
            </a:r>
            <a:r>
              <a:rPr lang="el-GR" sz="2400" dirty="0"/>
              <a:t>:</a:t>
            </a:r>
          </a:p>
          <a:p>
            <a:pPr lvl="0"/>
            <a:r>
              <a:rPr lang="el-GR" sz="2400" dirty="0"/>
              <a:t>Η ολοκλήρωση των Ε.Σ. με τα Σ.Υ.Α. προσθέτει στα δεύτερα τη βοήθεια ενός ειδικού, τη γνώμη του οποίου μπορεί ο χρήστης αν θέλει να ακολουθήσει, επιτυγχάνοντας παράλληλα τη βελτίωση των γνώσεων του χρήστη, καθώς ενισχύεται η διαδικασία αλληλεπίδρασής του με το σύστημα.</a:t>
            </a:r>
          </a:p>
          <a:p>
            <a:pPr lvl="0"/>
            <a:r>
              <a:rPr lang="el-GR" sz="2400" dirty="0"/>
              <a:t>Παρέχεται από το σύστημα η δυνατότητα επεξηγήσεων για την ακολουθούμενη διαδικασία συλλογιστικής, γεγονός που ενισχύει τα Σ.Υ.Α. όσον αφορά την παρεχόμενη από αυτά δυνατότητα μάθησης και βελτίωσης της κατανόησης της διαδικασίας λήψης αποφάσεων του χρήστη.</a:t>
            </a:r>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48</a:t>
            </a:fld>
            <a:endParaRPr kumimoji="0" lang="en-US" sz="1400" b="1" dirty="0">
              <a:solidFill>
                <a:schemeClr val="bg1"/>
              </a:solidFill>
            </a:endParaRPr>
          </a:p>
        </p:txBody>
      </p:sp>
    </p:spTree>
    <p:extLst>
      <p:ext uri="{BB962C8B-B14F-4D97-AF65-F5344CB8AC3E}">
        <p14:creationId xmlns:p14="http://schemas.microsoft.com/office/powerpoint/2010/main" val="15466274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lnSpcReduction="10000"/>
          </a:bodyPr>
          <a:lstStyle/>
          <a:p>
            <a:pPr marL="0" indent="0">
              <a:buNone/>
            </a:pPr>
            <a:r>
              <a:rPr lang="el-GR" sz="2400" b="1" dirty="0"/>
              <a:t>Ολοκλήρωση </a:t>
            </a:r>
            <a:r>
              <a:rPr lang="el-GR" sz="2400" b="1" dirty="0" smtClean="0"/>
              <a:t>Έμπειρων Συστημάτων </a:t>
            </a:r>
            <a:r>
              <a:rPr lang="el-GR" sz="2400" b="1" dirty="0"/>
              <a:t>και </a:t>
            </a:r>
            <a:r>
              <a:rPr lang="el-GR" sz="2400" b="1" dirty="0" smtClean="0"/>
              <a:t>Σ.Υ.Α.</a:t>
            </a:r>
          </a:p>
          <a:p>
            <a:pPr lvl="0"/>
            <a:r>
              <a:rPr lang="el-GR" sz="2400" dirty="0"/>
              <a:t>Τα Ε.Σ. μπορούν να χρησιμοποιηθούν στην μεθοδολογία ανάλυσης αποφάσεων, όπως για παράδειγμα στον καθορισμό μοντέλων απόφασης ή στην εκτίμηση μιας κατανομής πιθανοτήτων. </a:t>
            </a:r>
          </a:p>
          <a:p>
            <a:pPr lvl="0"/>
            <a:r>
              <a:rPr lang="el-GR" sz="2400" dirty="0"/>
              <a:t>Η συμμετοχή των κατάλληλων Ε.Σ. δίνει τη δυνατότητα όχι μόνο για παροχή επεξηγήσεων όσον αφορά τα αποτελέσματα της εφαρμογής ενός μοντέλου αλλά και αυτής ακόμα της συμπεριφοράς του μοντέλου με τον καθορισμό της λογικής δομής του και των σχέσεων συνάφειας μεταξύ των μεταβλητών του (</a:t>
            </a:r>
            <a:r>
              <a:rPr lang="el-GR" sz="2400" dirty="0" err="1"/>
              <a:t>Kosy</a:t>
            </a:r>
            <a:r>
              <a:rPr lang="el-GR" sz="2400" dirty="0"/>
              <a:t> and </a:t>
            </a:r>
            <a:r>
              <a:rPr lang="el-GR" sz="2400" dirty="0" err="1"/>
              <a:t>Wise</a:t>
            </a:r>
            <a:r>
              <a:rPr lang="el-GR" sz="2400" dirty="0"/>
              <a:t>, 1986; </a:t>
            </a:r>
            <a:r>
              <a:rPr lang="el-GR" sz="2400" dirty="0" err="1"/>
              <a:t>King</a:t>
            </a:r>
            <a:r>
              <a:rPr lang="el-GR" sz="2400" dirty="0"/>
              <a:t>, 1986). </a:t>
            </a:r>
          </a:p>
          <a:p>
            <a:pPr lvl="0"/>
            <a:r>
              <a:rPr lang="el-GR" sz="2400" dirty="0"/>
              <a:t>Η διαχείριση μοντέλων (</a:t>
            </a:r>
            <a:r>
              <a:rPr lang="el-GR" sz="2400" dirty="0" err="1"/>
              <a:t>model</a:t>
            </a:r>
            <a:r>
              <a:rPr lang="el-GR" sz="2400" dirty="0"/>
              <a:t> </a:t>
            </a:r>
            <a:r>
              <a:rPr lang="el-GR" sz="2400" dirty="0" err="1"/>
              <a:t>management</a:t>
            </a:r>
            <a:r>
              <a:rPr lang="el-GR" sz="2400" dirty="0"/>
              <a:t>) είναι ένας άλλος τομέας που ένα Ε.Σ. μπορεί να βοηθήσει, υποστηρίζοντας τη διαδικασία κατασκευής ενός μοντέλου (</a:t>
            </a:r>
            <a:r>
              <a:rPr lang="el-GR" sz="2400" dirty="0" err="1"/>
              <a:t>Elam</a:t>
            </a:r>
            <a:r>
              <a:rPr lang="el-GR" sz="2400" dirty="0"/>
              <a:t> and </a:t>
            </a:r>
            <a:r>
              <a:rPr lang="el-GR" sz="2400" dirty="0" err="1"/>
              <a:t>Konsynski</a:t>
            </a:r>
            <a:r>
              <a:rPr lang="el-GR" sz="2400" dirty="0"/>
              <a:t>, 1987).</a:t>
            </a:r>
          </a:p>
          <a:p>
            <a:pPr marL="0" indent="0">
              <a:buNone/>
            </a:pPr>
            <a:endParaRPr lang="el-GR" sz="24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49</a:t>
            </a:fld>
            <a:endParaRPr kumimoji="0" lang="en-US" sz="1400" b="1" dirty="0">
              <a:solidFill>
                <a:schemeClr val="bg1"/>
              </a:solidFill>
            </a:endParaRPr>
          </a:p>
        </p:txBody>
      </p:sp>
    </p:spTree>
    <p:extLst>
      <p:ext uri="{BB962C8B-B14F-4D97-AF65-F5344CB8AC3E}">
        <p14:creationId xmlns:p14="http://schemas.microsoft.com/office/powerpoint/2010/main" val="1546627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70000" lnSpcReduction="20000"/>
          </a:bodyPr>
          <a:lstStyle/>
          <a:p>
            <a:pPr marL="0" indent="0">
              <a:buNone/>
            </a:pPr>
            <a:r>
              <a:rPr lang="el-GR" b="1" dirty="0"/>
              <a:t>Εισαγωγή </a:t>
            </a:r>
            <a:r>
              <a:rPr lang="el-GR" b="1" dirty="0" smtClean="0"/>
              <a:t>&amp; </a:t>
            </a:r>
            <a:r>
              <a:rPr lang="el-GR" b="1" dirty="0"/>
              <a:t>Βασικές </a:t>
            </a:r>
            <a:r>
              <a:rPr lang="el-GR" b="1" dirty="0" smtClean="0"/>
              <a:t>Έννοιες - Ορισμοί</a:t>
            </a:r>
            <a:endParaRPr lang="el-GR" b="1" dirty="0"/>
          </a:p>
          <a:p>
            <a:pPr marL="0" indent="0">
              <a:buNone/>
            </a:pPr>
            <a:r>
              <a:rPr lang="el-GR" dirty="0"/>
              <a:t>Τα </a:t>
            </a:r>
            <a:r>
              <a:rPr lang="el-GR" b="1" dirty="0"/>
              <a:t>βασιζόμενα στη γνώση ΣΥΑ </a:t>
            </a:r>
            <a:r>
              <a:rPr lang="el-GR" dirty="0"/>
              <a:t>είναι προγράμματα λογισμικού τα οποία βασίζονται σε τεχνικές της Τεχνητής Νοημοσύνης και τα οποία συμπεριλαμβάνουν μερικές πτυχές της ανθρώπινης γνώσης και ειδίκευσης με σκοπό να εκτελέσουν εργασίες που κανονικά θα εκτελούνταν από ένα ειδικό (</a:t>
            </a:r>
            <a:r>
              <a:rPr lang="en-US" dirty="0" err="1"/>
              <a:t>Szolovits</a:t>
            </a:r>
            <a:r>
              <a:rPr lang="el-GR" dirty="0"/>
              <a:t>, 1986).</a:t>
            </a:r>
          </a:p>
          <a:p>
            <a:pPr marL="0" indent="0">
              <a:buNone/>
            </a:pPr>
            <a:r>
              <a:rPr lang="el-GR" dirty="0"/>
              <a:t>Σαν </a:t>
            </a:r>
            <a:r>
              <a:rPr lang="el-GR" b="1" dirty="0"/>
              <a:t>βασιζόμενα στη γνώση Συστήματα Υποστήριξης Αποφάσεων </a:t>
            </a:r>
            <a:r>
              <a:rPr lang="el-GR" dirty="0"/>
              <a:t>ορίζονται τα συστήματα λογισμικού που παρέχουν πληροφόρηση και μεθοδολογική γνώση (γνώση πεδίου και γνώση μεθοδολογίας απόφασης), μέσω αναλυτικών μοντέλων απόφασης (χρηστών και συστημάτων) και χρήση των βάσεων δεδομένων και γνώσης με στόχο την υποστήριξη του αποφασίζοντος στην αποτελεσματική λήψη αποφάσεων σε σύνθετα και αδόμητα προβλήματα (</a:t>
            </a:r>
            <a:r>
              <a:rPr lang="el-GR" dirty="0" err="1"/>
              <a:t>Klein</a:t>
            </a:r>
            <a:r>
              <a:rPr lang="el-GR" dirty="0"/>
              <a:t> and </a:t>
            </a:r>
            <a:r>
              <a:rPr lang="el-GR" dirty="0" err="1"/>
              <a:t>Methlie</a:t>
            </a:r>
            <a:r>
              <a:rPr lang="el-GR" dirty="0"/>
              <a:t>, 1995). </a:t>
            </a:r>
          </a:p>
          <a:p>
            <a:pPr marL="0" indent="0">
              <a:buNone/>
            </a:pPr>
            <a:r>
              <a:rPr lang="el-GR" dirty="0"/>
              <a:t>Τα </a:t>
            </a:r>
            <a:r>
              <a:rPr lang="el-GR" b="1" dirty="0"/>
              <a:t>Ευφυή ΣΥΑ </a:t>
            </a:r>
            <a:r>
              <a:rPr lang="el-GR" dirty="0"/>
              <a:t>είναι εργαλεία υποβοήθησης της λήψης αποφάσεων όπου υπάρχει αβέβαια (</a:t>
            </a:r>
            <a:r>
              <a:rPr lang="en-US" dirty="0"/>
              <a:t>uncertainty</a:t>
            </a:r>
            <a:r>
              <a:rPr lang="el-GR" dirty="0"/>
              <a:t>) ή μη πλήρης (</a:t>
            </a:r>
            <a:r>
              <a:rPr lang="en-US" dirty="0"/>
              <a:t>incomplete</a:t>
            </a:r>
            <a:r>
              <a:rPr lang="el-GR" dirty="0"/>
              <a:t>) πληροφόρηση και όπου οι αποφάσεις που περιέχουν ρίσκο πρέπει να παίρνονται χρησιμοποιώντας ανθρώπινη κρίση (</a:t>
            </a:r>
            <a:r>
              <a:rPr lang="en-US" dirty="0"/>
              <a:t>judgment</a:t>
            </a:r>
            <a:r>
              <a:rPr lang="el-GR" dirty="0"/>
              <a:t>) και προτιμήσεις (</a:t>
            </a:r>
            <a:r>
              <a:rPr lang="en-US" dirty="0"/>
              <a:t>preferences</a:t>
            </a:r>
            <a:r>
              <a:rPr lang="el-GR" dirty="0"/>
              <a:t>) (</a:t>
            </a:r>
            <a:r>
              <a:rPr lang="en-US" dirty="0"/>
              <a:t>Blair</a:t>
            </a:r>
            <a:r>
              <a:rPr lang="el-GR" dirty="0"/>
              <a:t>, </a:t>
            </a:r>
            <a:r>
              <a:rPr lang="en-US" dirty="0" err="1"/>
              <a:t>Debenham</a:t>
            </a:r>
            <a:r>
              <a:rPr lang="en-US" dirty="0"/>
              <a:t> and Edwards</a:t>
            </a:r>
            <a:r>
              <a:rPr lang="el-GR" dirty="0"/>
              <a:t>, 1997). </a:t>
            </a:r>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5</a:t>
            </a:fld>
            <a:endParaRPr kumimoji="0" lang="en-US" sz="1400" b="1" dirty="0">
              <a:solidFill>
                <a:schemeClr val="bg1"/>
              </a:solidFill>
            </a:endParaRPr>
          </a:p>
        </p:txBody>
      </p:sp>
    </p:spTree>
    <p:extLst>
      <p:ext uri="{BB962C8B-B14F-4D97-AF65-F5344CB8AC3E}">
        <p14:creationId xmlns:p14="http://schemas.microsoft.com/office/powerpoint/2010/main" val="30534950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92500" lnSpcReduction="10000"/>
          </a:bodyPr>
          <a:lstStyle/>
          <a:p>
            <a:pPr marL="0" indent="0">
              <a:buNone/>
            </a:pPr>
            <a:r>
              <a:rPr lang="el-GR" sz="2400" b="1" dirty="0"/>
              <a:t>Ολοκλήρωση </a:t>
            </a:r>
            <a:r>
              <a:rPr lang="el-GR" sz="2400" b="1" dirty="0" smtClean="0"/>
              <a:t>Έμπειρων Συστημάτων </a:t>
            </a:r>
            <a:r>
              <a:rPr lang="el-GR" sz="2400" b="1" dirty="0"/>
              <a:t>και </a:t>
            </a:r>
            <a:r>
              <a:rPr lang="el-GR" sz="2400" b="1" dirty="0" smtClean="0"/>
              <a:t>Σ.Υ.Α.</a:t>
            </a:r>
          </a:p>
          <a:p>
            <a:pPr lvl="0"/>
            <a:r>
              <a:rPr lang="el-GR" sz="2400" dirty="0"/>
              <a:t>Υποβοήθηση του χρήστη στο χειρισμό τεχνικών στατιστικής, επιχειρησιακής έρευνας, κα. Η βοήθεια αυτή μπορεί να περιλαμβάνει τη καθοδήγηση του χρήστη στην επιλογή των κατάλληλων μοντέλων, την εκπαίδευσή του στο χειρισμό αυτών των μοντέλων και τέλος στην ανακάλυψη των απαραίτητων δεδομένων για χρήση τους από ένα συγκεκριμένο μοντέλο (</a:t>
            </a:r>
            <a:r>
              <a:rPr lang="el-GR" sz="2400" dirty="0" err="1"/>
              <a:t>Hand</a:t>
            </a:r>
            <a:r>
              <a:rPr lang="el-GR" sz="2400" dirty="0"/>
              <a:t>, 1984; </a:t>
            </a:r>
            <a:r>
              <a:rPr lang="el-GR" sz="2400" dirty="0" err="1"/>
              <a:t>Hahn</a:t>
            </a:r>
            <a:r>
              <a:rPr lang="el-GR" sz="2400" dirty="0"/>
              <a:t>, 1985; </a:t>
            </a:r>
            <a:r>
              <a:rPr lang="el-GR" sz="2400" dirty="0" err="1"/>
              <a:t>Gale</a:t>
            </a:r>
            <a:r>
              <a:rPr lang="el-GR" sz="2400" dirty="0"/>
              <a:t> and </a:t>
            </a:r>
            <a:r>
              <a:rPr lang="el-GR" sz="2400" dirty="0" err="1"/>
              <a:t>Pregibon</a:t>
            </a:r>
            <a:r>
              <a:rPr lang="el-GR" sz="2400" dirty="0"/>
              <a:t>, 1983; Ματσατσίνης, 1995, Matsatsinis and Siskos, 2002). </a:t>
            </a:r>
          </a:p>
          <a:p>
            <a:pPr lvl="0"/>
            <a:r>
              <a:rPr lang="el-GR" sz="2400" dirty="0"/>
              <a:t>Παροχή οδηγιών για τη καλύτερη χρήση των βάσεων δεδομένων, μοντέλων και γνώσης όπως και της παρουσίασης των διαφόρων λαμβανομένων αποτελεσμάτων του Σ.Υ.Α. (</a:t>
            </a:r>
            <a:r>
              <a:rPr lang="el-GR" sz="2400" dirty="0" err="1"/>
              <a:t>Klein</a:t>
            </a:r>
            <a:r>
              <a:rPr lang="el-GR" sz="2400" dirty="0"/>
              <a:t> and </a:t>
            </a:r>
            <a:r>
              <a:rPr lang="el-GR" sz="2400" dirty="0" err="1"/>
              <a:t>Villedieu</a:t>
            </a:r>
            <a:r>
              <a:rPr lang="el-GR" sz="2400" dirty="0"/>
              <a:t>, 1987). </a:t>
            </a:r>
          </a:p>
          <a:p>
            <a:pPr lvl="0"/>
            <a:r>
              <a:rPr lang="el-GR" sz="2400" dirty="0"/>
              <a:t>Ο χρήστης, πολλές φορές, αισθάνεται την ανάγκη της βοήθειας ενός ειδικού στο τρόπο που θα ζητά κάτι από το σύστημα. Αυτό το ρόλο μπορεί να τον παίξει ένα ειδικό Ε.Σ. που θα βοηθά τον χρήστη να διαμορφώνει με το κατάλληλο τρόπο τις ερωτήσεις του προς το σύστημα. </a:t>
            </a:r>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50</a:t>
            </a:fld>
            <a:endParaRPr kumimoji="0" lang="en-US" sz="1400" b="1" dirty="0">
              <a:solidFill>
                <a:schemeClr val="bg1"/>
              </a:solidFill>
            </a:endParaRPr>
          </a:p>
        </p:txBody>
      </p:sp>
    </p:spTree>
    <p:extLst>
      <p:ext uri="{BB962C8B-B14F-4D97-AF65-F5344CB8AC3E}">
        <p14:creationId xmlns:p14="http://schemas.microsoft.com/office/powerpoint/2010/main" val="154662746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lstStyle/>
          <a:p>
            <a:pPr marL="0" indent="0">
              <a:buNone/>
            </a:pPr>
            <a:r>
              <a:rPr lang="el-GR" sz="2400" b="1" dirty="0"/>
              <a:t>Μοντέλα ολοκλήρωσης Ε.Σ. και </a:t>
            </a:r>
            <a:r>
              <a:rPr lang="el-GR" sz="2400" b="1" dirty="0" smtClean="0"/>
              <a:t>Σ.Υ.Α.</a:t>
            </a:r>
            <a:r>
              <a:rPr lang="el-GR" b="1" dirty="0" smtClean="0"/>
              <a:t> </a:t>
            </a:r>
          </a:p>
          <a:p>
            <a:pPr marL="0" indent="0">
              <a:buNone/>
            </a:pPr>
            <a:r>
              <a:rPr lang="el-GR" sz="2000" b="1" u="sng" dirty="0"/>
              <a:t>Μοντέλο προσαρμογής Ε.Σ. στα υποσυστήματα των Σ.Υ.Α</a:t>
            </a:r>
            <a:r>
              <a:rPr lang="el-GR" sz="2000" b="1" u="sng" dirty="0" smtClean="0"/>
              <a:t>.</a:t>
            </a:r>
            <a:endParaRPr lang="el-GR" sz="2000"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51</a:t>
            </a:fld>
            <a:endParaRPr kumimoji="0" lang="en-US" sz="1400" b="1" dirty="0">
              <a:solidFill>
                <a:schemeClr val="bg1"/>
              </a:solidFill>
            </a:endParaRP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3687" y="2204864"/>
            <a:ext cx="5502031" cy="4104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44496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lstStyle/>
          <a:p>
            <a:pPr marL="0" indent="0">
              <a:buNone/>
            </a:pPr>
            <a:r>
              <a:rPr lang="el-GR" sz="2400" b="1" dirty="0"/>
              <a:t>Μοντέλα ολοκλήρωσης Ε.Σ. και </a:t>
            </a:r>
            <a:r>
              <a:rPr lang="el-GR" sz="2400" b="1" dirty="0" smtClean="0"/>
              <a:t>Σ.Υ.Α.</a:t>
            </a:r>
            <a:r>
              <a:rPr lang="el-GR" b="1" dirty="0" smtClean="0"/>
              <a:t> </a:t>
            </a:r>
          </a:p>
          <a:p>
            <a:pPr marL="0" indent="0">
              <a:buNone/>
            </a:pPr>
            <a:r>
              <a:rPr lang="el-GR" sz="2000" b="1" u="sng" dirty="0"/>
              <a:t>Μοντέλο ολοκλήρωσης Ε.Σ. σαν ανεξάρτητου υποσυστήματος</a:t>
            </a:r>
            <a:endParaRPr lang="el-GR" sz="2000" dirty="0"/>
          </a:p>
          <a:p>
            <a:pPr marL="0" indent="0">
              <a:buNone/>
            </a:pPr>
            <a:endParaRPr lang="el-GR"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52</a:t>
            </a:fld>
            <a:endParaRPr kumimoji="0" lang="en-US" sz="1400" b="1" dirty="0">
              <a:solidFill>
                <a:schemeClr val="bg1"/>
              </a:solidFill>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2276872"/>
            <a:ext cx="5581978" cy="3864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25641" y="3573016"/>
            <a:ext cx="2966839" cy="239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5796137" y="3090446"/>
            <a:ext cx="3096344" cy="338554"/>
          </a:xfrm>
          <a:prstGeom prst="rect">
            <a:avLst/>
          </a:prstGeom>
          <a:noFill/>
        </p:spPr>
        <p:txBody>
          <a:bodyPr wrap="square" rtlCol="0">
            <a:spAutoFit/>
          </a:bodyPr>
          <a:lstStyle/>
          <a:p>
            <a:r>
              <a:rPr lang="el-GR" sz="1600" b="1" dirty="0"/>
              <a:t>Δυνατές διασυνδέσεις ΣΥΑ και ΕΣ</a:t>
            </a:r>
            <a:endParaRPr lang="el-GR" sz="1600" dirty="0"/>
          </a:p>
        </p:txBody>
      </p:sp>
    </p:spTree>
    <p:extLst>
      <p:ext uri="{BB962C8B-B14F-4D97-AF65-F5344CB8AC3E}">
        <p14:creationId xmlns:p14="http://schemas.microsoft.com/office/powerpoint/2010/main" val="19630284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77500" lnSpcReduction="20000"/>
          </a:bodyPr>
          <a:lstStyle/>
          <a:p>
            <a:pPr marL="0" indent="0">
              <a:buNone/>
            </a:pPr>
            <a:r>
              <a:rPr lang="el-GR" sz="2400" b="1" dirty="0"/>
              <a:t>Μοντέλα ολοκλήρωσης Ε.Σ. και </a:t>
            </a:r>
            <a:r>
              <a:rPr lang="el-GR" sz="2400" b="1" dirty="0" smtClean="0"/>
              <a:t>Σ.Υ.Α.</a:t>
            </a:r>
            <a:r>
              <a:rPr lang="el-GR" b="1" dirty="0" smtClean="0"/>
              <a:t> </a:t>
            </a:r>
          </a:p>
          <a:p>
            <a:pPr marL="0" indent="0">
              <a:buNone/>
            </a:pPr>
            <a:r>
              <a:rPr lang="el-GR" b="1" u="sng" dirty="0"/>
              <a:t>Μοντέλο συμμετοχής του Ε.Σ. στη διαδικασία λήψης απόφασης</a:t>
            </a:r>
            <a:endParaRPr lang="el-GR" dirty="0"/>
          </a:p>
          <a:p>
            <a:pPr marL="0" indent="0">
              <a:buNone/>
            </a:pPr>
            <a:r>
              <a:rPr lang="el-GR" dirty="0"/>
              <a:t>Σύμφωνα με αυτό το μοντέλο, το Ε.Σ. παρεμβαίνει στη διαδικασία λήψης μιας απόφασης διεκπεραιώνοντας συγκεκριμένες εργασίες. Για να επιτύχει το σκοπό του αυτό, το Ε.Σ. χρησιμοποιεί τις βάσεις δεδομένων και πιθανόν κάποιες από τις δυνατότητες των μοντέλων του Σ.Υ.Α. Η πιο συνηθισμένη εφαρμογή του είναι στη διαμόρφωση της στρατηγικής, κατά τη διαδικασία λήψης μιας απόφασης (</a:t>
            </a:r>
            <a:r>
              <a:rPr lang="el-GR" dirty="0" err="1"/>
              <a:t>Meador</a:t>
            </a:r>
            <a:r>
              <a:rPr lang="el-GR" dirty="0"/>
              <a:t> </a:t>
            </a:r>
            <a:r>
              <a:rPr lang="el-GR" dirty="0" err="1"/>
              <a:t>et</a:t>
            </a:r>
            <a:r>
              <a:rPr lang="el-GR" dirty="0"/>
              <a:t> </a:t>
            </a:r>
            <a:r>
              <a:rPr lang="el-GR" dirty="0" err="1"/>
              <a:t>al</a:t>
            </a:r>
            <a:r>
              <a:rPr lang="el-GR" dirty="0"/>
              <a:t>., 1984).</a:t>
            </a:r>
          </a:p>
          <a:p>
            <a:pPr marL="0" indent="0">
              <a:buNone/>
            </a:pPr>
            <a:r>
              <a:rPr lang="el-GR" b="1" u="sng" dirty="0"/>
              <a:t>Μοντέλο για τη δημιουργία εναλλακτικών λύσεων</a:t>
            </a:r>
            <a:endParaRPr lang="el-GR" dirty="0"/>
          </a:p>
          <a:p>
            <a:pPr marL="0" indent="0">
              <a:buNone/>
            </a:pPr>
            <a:r>
              <a:rPr lang="el-GR" dirty="0"/>
              <a:t>Επεκτείνοντας τις δυνατότητες του προηγούμενου μοντέλου το παρόν, παρέχει στο χρήστη τη βοήθεια αρχικά να διαμορφώνει ένα σύνολο εναλλακτικών λύσεων, στη συνέχεια να προχωρά στην εκτίμησή τους και τελικά να επιλέγει τη καταλληλότερη από αυτές (</a:t>
            </a:r>
            <a:r>
              <a:rPr lang="el-GR" dirty="0" err="1"/>
              <a:t>Reitman</a:t>
            </a:r>
            <a:r>
              <a:rPr lang="el-GR" dirty="0"/>
              <a:t>, 1982).</a:t>
            </a:r>
          </a:p>
          <a:p>
            <a:pPr marL="0" indent="0">
              <a:buNone/>
            </a:pPr>
            <a:endParaRPr lang="el-GR"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53</a:t>
            </a:fld>
            <a:endParaRPr kumimoji="0" lang="en-US" sz="1400" b="1" dirty="0">
              <a:solidFill>
                <a:schemeClr val="bg1"/>
              </a:solidFill>
            </a:endParaRPr>
          </a:p>
        </p:txBody>
      </p:sp>
    </p:spTree>
    <p:extLst>
      <p:ext uri="{BB962C8B-B14F-4D97-AF65-F5344CB8AC3E}">
        <p14:creationId xmlns:p14="http://schemas.microsoft.com/office/powerpoint/2010/main" val="19630284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a:bodyPr>
          <a:lstStyle/>
          <a:p>
            <a:pPr marL="0" indent="0">
              <a:buNone/>
            </a:pPr>
            <a:r>
              <a:rPr lang="el-GR" sz="2400" b="1" dirty="0"/>
              <a:t>Μοντέλα ολοκλήρωσης Ε.Σ. και </a:t>
            </a:r>
            <a:r>
              <a:rPr lang="el-GR" sz="2400" b="1" dirty="0" smtClean="0"/>
              <a:t>Σ.Υ.Α.</a:t>
            </a:r>
            <a:r>
              <a:rPr lang="el-GR" b="1" dirty="0" smtClean="0"/>
              <a:t> </a:t>
            </a:r>
          </a:p>
          <a:p>
            <a:pPr marL="0" indent="0">
              <a:buNone/>
            </a:pPr>
            <a:r>
              <a:rPr lang="el-GR" sz="2000" b="1" u="sng" dirty="0"/>
              <a:t>Ενοποιημένο μοντέλο</a:t>
            </a:r>
            <a:endParaRPr lang="el-GR" sz="2000" dirty="0"/>
          </a:p>
          <a:p>
            <a:pPr marL="0" indent="0">
              <a:buNone/>
            </a:pPr>
            <a:endParaRPr lang="el-GR" b="1" dirty="0" smtClean="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54</a:t>
            </a:fld>
            <a:endParaRPr kumimoji="0" lang="en-US" sz="1400" b="1" dirty="0">
              <a:solidFill>
                <a:schemeClr val="bg1"/>
              </a:solidFill>
            </a:endParaRPr>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2132856"/>
            <a:ext cx="6120680" cy="424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9004436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solidFill>
                <a:srgbClr val="0070C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07504" y="1124744"/>
            <a:ext cx="8884096" cy="5256584"/>
          </a:xfrm>
        </p:spPr>
        <p:txBody>
          <a:bodyPr>
            <a:normAutofit/>
          </a:bodyPr>
          <a:lstStyle/>
          <a:p>
            <a:pPr marL="0" indent="0">
              <a:buNone/>
            </a:pPr>
            <a:endParaRPr lang="el-GR" sz="4000" b="1" dirty="0" smtClean="0">
              <a:solidFill>
                <a:srgbClr val="9A0000"/>
              </a:solidFill>
              <a:effectLst>
                <a:outerShdw blurRad="38100" dist="38100" dir="2700000" algn="tl">
                  <a:srgbClr val="000000">
                    <a:alpha val="43137"/>
                  </a:srgbClr>
                </a:outerShdw>
              </a:effectLst>
            </a:endParaRPr>
          </a:p>
          <a:p>
            <a:pPr marL="0" indent="0">
              <a:buNone/>
            </a:pPr>
            <a:endParaRPr lang="el-GR" sz="4000" b="1" dirty="0">
              <a:solidFill>
                <a:srgbClr val="9A0000"/>
              </a:solidFill>
              <a:effectLst>
                <a:outerShdw blurRad="38100" dist="38100" dir="2700000" algn="tl">
                  <a:srgbClr val="000000">
                    <a:alpha val="43137"/>
                  </a:srgbClr>
                </a:outerShdw>
              </a:effectLst>
            </a:endParaRPr>
          </a:p>
        </p:txBody>
      </p:sp>
      <p:sp>
        <p:nvSpPr>
          <p:cNvPr id="7" name="Slide Number Placeholder 6"/>
          <p:cNvSpPr>
            <a:spLocks noGrp="1"/>
          </p:cNvSpPr>
          <p:nvPr>
            <p:ph type="sldNum" sz="quarter" idx="12"/>
          </p:nvPr>
        </p:nvSpPr>
        <p:spPr>
          <a:xfrm>
            <a:off x="8277544" y="6597352"/>
            <a:ext cx="758952" cy="246888"/>
          </a:xfrm>
        </p:spPr>
        <p:txBody>
          <a:bodyPr/>
          <a:lstStyle/>
          <a:p>
            <a:pPr eaLnBrk="1" latinLnBrk="0" hangingPunct="1"/>
            <a:fld id="{CA15C064-DD44-4CAC-873E-2D1F54821676}" type="slidenum">
              <a:rPr kumimoji="0" lang="en-US" sz="1400" b="1" smtClean="0">
                <a:solidFill>
                  <a:schemeClr val="bg1"/>
                </a:solidFill>
              </a:rPr>
              <a:pPr eaLnBrk="1" latinLnBrk="0" hangingPunct="1"/>
              <a:t>55</a:t>
            </a:fld>
            <a:endParaRPr kumimoji="0" lang="en-US" sz="1400" b="1" dirty="0">
              <a:solidFill>
                <a:schemeClr val="bg1"/>
              </a:solidFill>
            </a:endParaRPr>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2" name="TextBox 11"/>
          <p:cNvSpPr txBox="1"/>
          <p:nvPr/>
        </p:nvSpPr>
        <p:spPr>
          <a:xfrm>
            <a:off x="1210338" y="2057400"/>
            <a:ext cx="6723315" cy="590931"/>
          </a:xfrm>
          <a:prstGeom prst="rect">
            <a:avLst/>
          </a:prstGeom>
          <a:noFill/>
          <a:effectLst/>
        </p:spPr>
        <p:txBody>
          <a:bodyPr wrap="non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a:lnSpc>
                <a:spcPct val="90000"/>
              </a:lnSpc>
            </a:pPr>
            <a:r>
              <a:rPr lang="el-GR" sz="3600" b="1" cap="all" dirty="0">
                <a:ln w="0"/>
                <a:solidFill>
                  <a:srgbClr val="9A0000"/>
                </a:solidFill>
                <a:effectLst>
                  <a:reflection blurRad="12700" stA="50000" endPos="50000" dist="5000" dir="5400000" sy="-100000" rotWithShape="0"/>
                </a:effectLst>
              </a:rPr>
              <a:t>ΕΥΧΑΡΙΣΤΩ ΓΙΑ ΤΗΝ ΠΡΟΣΟΧΗ </a:t>
            </a:r>
            <a:r>
              <a:rPr lang="el-GR" sz="3600" b="1" cap="all" dirty="0" smtClean="0">
                <a:ln w="0"/>
                <a:solidFill>
                  <a:srgbClr val="9A0000"/>
                </a:solidFill>
                <a:effectLst>
                  <a:reflection blurRad="12700" stA="50000" endPos="50000" dist="5000" dir="5400000" sy="-100000" rotWithShape="0"/>
                </a:effectLst>
              </a:rPr>
              <a:t>ΣΑΣ</a:t>
            </a:r>
            <a:endParaRPr lang="el-GR" sz="3600" b="1" cap="all" dirty="0">
              <a:ln w="0"/>
              <a:solidFill>
                <a:srgbClr val="9A0000"/>
              </a:solidFill>
              <a:effectLst>
                <a:reflection blurRad="12700" stA="50000" endPos="50000" dist="5000" dir="5400000" sy="-100000" rotWithShape="0"/>
              </a:effectLst>
            </a:endParaRPr>
          </a:p>
        </p:txBody>
      </p:sp>
      <p:sp>
        <p:nvSpPr>
          <p:cNvPr id="13" name="TextBox 12"/>
          <p:cNvSpPr txBox="1"/>
          <p:nvPr/>
        </p:nvSpPr>
        <p:spPr>
          <a:xfrm>
            <a:off x="3081627" y="3667671"/>
            <a:ext cx="3794629" cy="769441"/>
          </a:xfrm>
          <a:prstGeom prst="rect">
            <a:avLst/>
          </a:prstGeom>
          <a:noFill/>
          <a:effectLst/>
        </p:spPr>
        <p:txBody>
          <a:bodyPr wrap="non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a:buClr>
                <a:srgbClr val="FFC000"/>
              </a:buClr>
            </a:pPr>
            <a:r>
              <a:rPr lang="el-GR" sz="4400" b="1" cap="all" dirty="0">
                <a:ln w="0"/>
                <a:solidFill>
                  <a:srgbClr val="9A0000"/>
                </a:solidFill>
                <a:effectLst>
                  <a:reflection blurRad="12700" stA="50000" endPos="50000" dist="5000" dir="5400000" sy="-100000" rotWithShape="0"/>
                </a:effectLst>
              </a:rPr>
              <a:t>. . . ΕΡΩΤΗΣΕΙΣ;</a:t>
            </a:r>
          </a:p>
        </p:txBody>
      </p:sp>
    </p:spTree>
    <p:extLst>
      <p:ext uri="{BB962C8B-B14F-4D97-AF65-F5344CB8AC3E}">
        <p14:creationId xmlns:p14="http://schemas.microsoft.com/office/powerpoint/2010/main" val="28416416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p:cTn id="14" dur="500" fill="hold"/>
                                        <p:tgtEl>
                                          <p:spTgt spid="13"/>
                                        </p:tgtEl>
                                        <p:attrNameLst>
                                          <p:attrName>ppt_w</p:attrName>
                                        </p:attrNameLst>
                                      </p:cBhvr>
                                      <p:tavLst>
                                        <p:tav tm="0">
                                          <p:val>
                                            <p:fltVal val="0"/>
                                          </p:val>
                                        </p:tav>
                                        <p:tav tm="100000">
                                          <p:val>
                                            <p:strVal val="#ppt_w"/>
                                          </p:val>
                                        </p:tav>
                                      </p:tavLst>
                                    </p:anim>
                                    <p:anim calcmode="lin" valueType="num">
                                      <p:cBhvr>
                                        <p:cTn id="15" dur="500" fill="hold"/>
                                        <p:tgtEl>
                                          <p:spTgt spid="13"/>
                                        </p:tgtEl>
                                        <p:attrNameLst>
                                          <p:attrName>ppt_h</p:attrName>
                                        </p:attrNameLst>
                                      </p:cBhvr>
                                      <p:tavLst>
                                        <p:tav tm="0">
                                          <p:val>
                                            <p:fltVal val="0"/>
                                          </p:val>
                                        </p:tav>
                                        <p:tav tm="100000">
                                          <p:val>
                                            <p:strVal val="#ppt_h"/>
                                          </p:val>
                                        </p:tav>
                                      </p:tavLst>
                                    </p:anim>
                                    <p:animEffect transition="in" filter="fade">
                                      <p:cBhvr>
                                        <p:cTn id="1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2835424" cy="5328592"/>
          </a:xfrm>
        </p:spPr>
        <p:txBody>
          <a:bodyPr>
            <a:normAutofit/>
          </a:bodyPr>
          <a:lstStyle/>
          <a:p>
            <a:pPr marL="0" indent="0">
              <a:buNone/>
            </a:pPr>
            <a:r>
              <a:rPr lang="el-GR" sz="2400" b="1" dirty="0"/>
              <a:t>Εισαγωγή &amp; Βασικές Έννοιες</a:t>
            </a:r>
          </a:p>
          <a:p>
            <a:pPr marL="0" indent="0">
              <a:buNone/>
            </a:pPr>
            <a:r>
              <a:rPr lang="el-GR" sz="2400" dirty="0" smtClean="0"/>
              <a:t>Επιστημονικό Υπόβαθρο των Βασιζόμενων στη Γνώση Σ.Υ.Α.</a:t>
            </a:r>
            <a:endParaRPr lang="el-GR" sz="2400"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6</a:t>
            </a:fld>
            <a:endParaRPr kumimoji="0" lang="en-US" sz="1400" b="1" dirty="0">
              <a:solidFill>
                <a:schemeClr val="bg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848" y="1052736"/>
            <a:ext cx="5832648" cy="5361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53495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62500" lnSpcReduction="20000"/>
          </a:bodyPr>
          <a:lstStyle/>
          <a:p>
            <a:pPr marL="0" indent="0">
              <a:buNone/>
            </a:pPr>
            <a:r>
              <a:rPr lang="el-GR" b="1" dirty="0"/>
              <a:t>Εισαγωγή &amp; Βασικές Έννοιες </a:t>
            </a:r>
          </a:p>
          <a:p>
            <a:pPr marL="0" indent="0">
              <a:buNone/>
            </a:pPr>
            <a:r>
              <a:rPr lang="el-GR" dirty="0" smtClean="0"/>
              <a:t>Είναι </a:t>
            </a:r>
            <a:r>
              <a:rPr lang="el-GR" dirty="0"/>
              <a:t>γνωστό σήμερα ότι η πολυπλοκότητα μέσα στις διαδικασίες λήψης αποφάσεων αυξάνει συνεχώς. Για την αντιμετώπιση του προβλήματος και για την υποβοήθηση του αποφασίζοντος προκύπτει η ανάγκη για την </a:t>
            </a:r>
            <a:r>
              <a:rPr lang="el-GR" b="1" dirty="0"/>
              <a:t>απόσπαση</a:t>
            </a:r>
            <a:r>
              <a:rPr lang="el-GR" dirty="0"/>
              <a:t> </a:t>
            </a:r>
            <a:r>
              <a:rPr lang="el-GR" dirty="0" smtClean="0"/>
              <a:t>– </a:t>
            </a:r>
            <a:r>
              <a:rPr lang="el-GR" b="1" dirty="0" smtClean="0"/>
              <a:t>απόκτηση</a:t>
            </a:r>
            <a:r>
              <a:rPr lang="el-GR" dirty="0" smtClean="0"/>
              <a:t> κατάλληλης </a:t>
            </a:r>
            <a:r>
              <a:rPr lang="el-GR" dirty="0"/>
              <a:t>γνώσης από ειδικούς, την </a:t>
            </a:r>
            <a:r>
              <a:rPr lang="el-GR" b="1" dirty="0"/>
              <a:t>αναπαράστασή</a:t>
            </a:r>
            <a:r>
              <a:rPr lang="el-GR" dirty="0"/>
              <a:t> της και την κατάλληλη </a:t>
            </a:r>
            <a:r>
              <a:rPr lang="el-GR" b="1" dirty="0"/>
              <a:t>αποθήκευσή</a:t>
            </a:r>
            <a:r>
              <a:rPr lang="el-GR" dirty="0"/>
              <a:t> της μέσα σε ειδικά πληροφοριακά συστήματα όπως τα Σ.Υ.Α. Η αποθηκευόμενη γνώση πρέπει, εκτός από τη γνώση του ειδικού, να περιέχει και γνώση για τους σκοπούς του αποφασίζοντα. </a:t>
            </a:r>
            <a:endParaRPr lang="el-GR" dirty="0" smtClean="0"/>
          </a:p>
          <a:p>
            <a:pPr marL="0" indent="0">
              <a:buNone/>
            </a:pPr>
            <a:r>
              <a:rPr lang="el-GR" b="1" dirty="0" smtClean="0"/>
              <a:t>Οι </a:t>
            </a:r>
            <a:r>
              <a:rPr lang="el-GR" b="1" dirty="0"/>
              <a:t>τεχνικές αναπαράστασης της γνώσης </a:t>
            </a:r>
            <a:r>
              <a:rPr lang="el-GR" dirty="0"/>
              <a:t>στα </a:t>
            </a:r>
            <a:r>
              <a:rPr lang="el-GR" dirty="0" err="1"/>
              <a:t>Bασιζόμενα</a:t>
            </a:r>
            <a:r>
              <a:rPr lang="el-GR" dirty="0"/>
              <a:t> στη Γνώση Σ.Υ.Α. προέρχονται από τη Τ.Ν. και εξαρτώνται τόσο από το είδος του προς επίλυση προβλήματος, όσο και από τα χαρακτηριστικά των εργασιών του συστήματος (</a:t>
            </a:r>
            <a:r>
              <a:rPr lang="el-GR" dirty="0" err="1"/>
              <a:t>Doukidis</a:t>
            </a:r>
            <a:r>
              <a:rPr lang="el-GR" dirty="0"/>
              <a:t> </a:t>
            </a:r>
            <a:r>
              <a:rPr lang="el-GR" dirty="0" err="1"/>
              <a:t>et</a:t>
            </a:r>
            <a:r>
              <a:rPr lang="el-GR" dirty="0"/>
              <a:t> </a:t>
            </a:r>
            <a:r>
              <a:rPr lang="el-GR" dirty="0" err="1"/>
              <a:t>al</a:t>
            </a:r>
            <a:r>
              <a:rPr lang="el-GR" dirty="0"/>
              <a:t>., 1989).</a:t>
            </a:r>
          </a:p>
          <a:p>
            <a:pPr marL="0" indent="0">
              <a:buNone/>
            </a:pPr>
            <a:r>
              <a:rPr lang="el-GR" dirty="0"/>
              <a:t>Μερικές θεωρητικές διαφορές μεταξύ των Σ.Υ.Α. και των Ε.Σ. έχουν επισημανθεί από τους </a:t>
            </a:r>
            <a:r>
              <a:rPr lang="el-GR" dirty="0" err="1"/>
              <a:t>Pfeifer</a:t>
            </a:r>
            <a:r>
              <a:rPr lang="el-GR" dirty="0"/>
              <a:t> and </a:t>
            </a:r>
            <a:r>
              <a:rPr lang="el-GR" dirty="0" err="1"/>
              <a:t>Luthi</a:t>
            </a:r>
            <a:r>
              <a:rPr lang="el-GR" dirty="0"/>
              <a:t> (1987) και </a:t>
            </a:r>
            <a:r>
              <a:rPr lang="el-GR" dirty="0" err="1"/>
              <a:t>Kurstedt</a:t>
            </a:r>
            <a:r>
              <a:rPr lang="el-GR" dirty="0"/>
              <a:t> (1987). Ο </a:t>
            </a:r>
            <a:r>
              <a:rPr lang="el-GR" dirty="0" err="1"/>
              <a:t>Doukidis</a:t>
            </a:r>
            <a:r>
              <a:rPr lang="el-GR" dirty="0"/>
              <a:t> (1988), στα πλαίσια μιας έρευνας βασιζόμενης σε 67 Ε.Σ. διαπίστωσε ότι </a:t>
            </a:r>
            <a:r>
              <a:rPr lang="el-GR" u="sng" dirty="0"/>
              <a:t>στα Ε.Σ. εφαρμόζονται απόλυτα οι προερχόμενες από το χώρο των Σ.Υ.Α έννοιες των </a:t>
            </a:r>
            <a:r>
              <a:rPr lang="el-GR" u="sng" dirty="0" err="1"/>
              <a:t>ημιδομημένων</a:t>
            </a:r>
            <a:r>
              <a:rPr lang="el-GR" u="sng" dirty="0"/>
              <a:t> ενεργειών, της υποστήριξης των αποφάσεων και της αποτελεσματικότητας.</a:t>
            </a:r>
            <a:r>
              <a:rPr lang="el-GR" dirty="0"/>
              <a:t> Διαφορές μεταξύ τους παρατηρούνται όσον αφορά τα όρια του εύρους του προβλήματος (</a:t>
            </a:r>
            <a:r>
              <a:rPr lang="el-GR" dirty="0" err="1"/>
              <a:t>problem</a:t>
            </a:r>
            <a:r>
              <a:rPr lang="el-GR" dirty="0"/>
              <a:t> </a:t>
            </a:r>
            <a:r>
              <a:rPr lang="el-GR" dirty="0" err="1"/>
              <a:t>space</a:t>
            </a:r>
            <a:r>
              <a:rPr lang="el-GR" dirty="0"/>
              <a:t>) και των μεθόδων αντιμετώπισης του προβλήματος. </a:t>
            </a:r>
          </a:p>
          <a:p>
            <a:pPr marL="0" indent="0">
              <a:buNone/>
            </a:pPr>
            <a:endParaRPr lang="el-GR"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7</a:t>
            </a:fld>
            <a:endParaRPr kumimoji="0" lang="en-US" sz="1400" b="1" dirty="0">
              <a:solidFill>
                <a:schemeClr val="bg1"/>
              </a:solidFill>
            </a:endParaRPr>
          </a:p>
        </p:txBody>
      </p:sp>
    </p:spTree>
    <p:extLst>
      <p:ext uri="{BB962C8B-B14F-4D97-AF65-F5344CB8AC3E}">
        <p14:creationId xmlns:p14="http://schemas.microsoft.com/office/powerpoint/2010/main" val="2754449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2187352" cy="4752528"/>
          </a:xfrm>
        </p:spPr>
        <p:txBody>
          <a:bodyPr>
            <a:normAutofit/>
          </a:bodyPr>
          <a:lstStyle/>
          <a:p>
            <a:pPr marL="0" indent="0">
              <a:buNone/>
            </a:pPr>
            <a:r>
              <a:rPr lang="el-GR" sz="1600" b="1" dirty="0"/>
              <a:t>Ευφυή Συστήματα Υποστήριξης </a:t>
            </a:r>
            <a:r>
              <a:rPr lang="el-GR" sz="1600" b="1" dirty="0" smtClean="0"/>
              <a:t>Αποφάσεων</a:t>
            </a:r>
          </a:p>
          <a:p>
            <a:pPr marL="0" indent="0">
              <a:buNone/>
            </a:pPr>
            <a:r>
              <a:rPr lang="el-GR" sz="1600" dirty="0"/>
              <a:t>Στον πίνακα που ακολουθεί παρουσιάζονται οι μέσες τιμές των σημαντικότερων κινήτρων που οδηγούν μια επιχείρηση στην ανάπτυξη ενός ευφυούς ΣΥΑ. Η κλίμακα της βαθμολόγησης είναι από 1 έως 5 (από 1-μη σημαντικό έως 5: πολύ σημαντικό).</a:t>
            </a:r>
            <a:endParaRPr lang="el-GR" sz="1600" b="1" dirty="0"/>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8</a:t>
            </a:fld>
            <a:endParaRPr kumimoji="0" lang="en-US" sz="1400" b="1" dirty="0">
              <a:solidFill>
                <a:schemeClr val="bg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229594080"/>
              </p:ext>
            </p:extLst>
          </p:nvPr>
        </p:nvGraphicFramePr>
        <p:xfrm>
          <a:off x="2555776" y="908720"/>
          <a:ext cx="6588224" cy="5608320"/>
        </p:xfrm>
        <a:graphic>
          <a:graphicData uri="http://schemas.openxmlformats.org/drawingml/2006/table">
            <a:tbl>
              <a:tblPr>
                <a:tableStyleId>{5C22544A-7EE6-4342-B048-85BDC9FD1C3A}</a:tableStyleId>
              </a:tblPr>
              <a:tblGrid>
                <a:gridCol w="5688632"/>
                <a:gridCol w="899592"/>
              </a:tblGrid>
              <a:tr h="266726">
                <a:tc>
                  <a:txBody>
                    <a:bodyPr/>
                    <a:lstStyle/>
                    <a:p>
                      <a:pPr algn="ctr">
                        <a:lnSpc>
                          <a:spcPct val="115000"/>
                        </a:lnSpc>
                        <a:spcBef>
                          <a:spcPts val="600"/>
                        </a:spcBef>
                        <a:spcAft>
                          <a:spcPts val="0"/>
                        </a:spcAft>
                      </a:pPr>
                      <a:r>
                        <a:rPr lang="el-GR" sz="1600" b="1" dirty="0">
                          <a:solidFill>
                            <a:schemeClr val="bg1"/>
                          </a:solidFill>
                          <a:effectLst/>
                        </a:rPr>
                        <a:t>ΚΙΝΗΤΡΑ</a:t>
                      </a:r>
                      <a:endParaRPr lang="el-GR" sz="1600" b="1" dirty="0">
                        <a:solidFill>
                          <a:schemeClr val="bg1"/>
                        </a:solidFill>
                        <a:effectLst/>
                        <a:latin typeface="Calibri"/>
                        <a:ea typeface="Times New Roman"/>
                        <a:cs typeface="Times New Roman"/>
                      </a:endParaRPr>
                    </a:p>
                  </a:txBody>
                  <a:tcPr marL="68580" marR="68580" marT="0" marB="0">
                    <a:solidFill>
                      <a:srgbClr val="00B0F0"/>
                    </a:solidFill>
                  </a:tcPr>
                </a:tc>
                <a:tc>
                  <a:txBody>
                    <a:bodyPr/>
                    <a:lstStyle/>
                    <a:p>
                      <a:pPr algn="ctr">
                        <a:lnSpc>
                          <a:spcPct val="115000"/>
                        </a:lnSpc>
                        <a:spcBef>
                          <a:spcPts val="600"/>
                        </a:spcBef>
                        <a:spcAft>
                          <a:spcPts val="0"/>
                        </a:spcAft>
                      </a:pPr>
                      <a:r>
                        <a:rPr lang="el-GR" sz="1600" b="1" dirty="0">
                          <a:solidFill>
                            <a:schemeClr val="bg1"/>
                          </a:solidFill>
                          <a:effectLst/>
                        </a:rPr>
                        <a:t>ΒΑΘΜΟΣ</a:t>
                      </a:r>
                      <a:endParaRPr lang="el-GR" sz="1600" b="1" dirty="0">
                        <a:solidFill>
                          <a:schemeClr val="bg1"/>
                        </a:solidFill>
                        <a:effectLst/>
                        <a:latin typeface="Calibri"/>
                        <a:ea typeface="Times New Roman"/>
                        <a:cs typeface="Times New Roman"/>
                      </a:endParaRPr>
                    </a:p>
                  </a:txBody>
                  <a:tcPr marL="68580" marR="68580" marT="0" marB="0">
                    <a:solidFill>
                      <a:srgbClr val="00B0F0"/>
                    </a:solidFill>
                  </a:tcPr>
                </a:tc>
              </a:tr>
              <a:tr h="261976">
                <a:tc>
                  <a:txBody>
                    <a:bodyPr/>
                    <a:lstStyle/>
                    <a:p>
                      <a:pPr algn="just">
                        <a:lnSpc>
                          <a:spcPct val="115000"/>
                        </a:lnSpc>
                        <a:spcBef>
                          <a:spcPts val="600"/>
                        </a:spcBef>
                        <a:spcAft>
                          <a:spcPts val="0"/>
                        </a:spcAft>
                      </a:pPr>
                      <a:r>
                        <a:rPr lang="el-GR" sz="1600">
                          <a:effectLst/>
                        </a:rPr>
                        <a:t>Ενθάρρυνση από την ανώτερη διοίκηση </a:t>
                      </a:r>
                      <a:endParaRPr lang="el-GR" sz="16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600">
                          <a:effectLst/>
                        </a:rPr>
                        <a:t>3,21</a:t>
                      </a:r>
                      <a:endParaRPr lang="el-GR" sz="1600">
                        <a:effectLst/>
                        <a:latin typeface="Times New Roman"/>
                        <a:ea typeface="Times New Roman"/>
                        <a:cs typeface="Times New Roman"/>
                      </a:endParaRPr>
                    </a:p>
                  </a:txBody>
                  <a:tcPr marL="68580" marR="68580" marT="0" marB="0"/>
                </a:tc>
              </a:tr>
              <a:tr h="261976">
                <a:tc>
                  <a:txBody>
                    <a:bodyPr/>
                    <a:lstStyle/>
                    <a:p>
                      <a:pPr algn="just">
                        <a:lnSpc>
                          <a:spcPct val="115000"/>
                        </a:lnSpc>
                        <a:spcBef>
                          <a:spcPts val="600"/>
                        </a:spcBef>
                        <a:spcAft>
                          <a:spcPts val="0"/>
                        </a:spcAft>
                      </a:pPr>
                      <a:r>
                        <a:rPr lang="el-GR" sz="1600">
                          <a:effectLst/>
                        </a:rPr>
                        <a:t>Βελτίωση στην εξυπηρέτηση των πελατών</a:t>
                      </a:r>
                      <a:endParaRPr lang="el-GR" sz="16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600">
                          <a:effectLst/>
                        </a:rPr>
                        <a:t>3,25</a:t>
                      </a:r>
                      <a:endParaRPr lang="el-GR" sz="1600">
                        <a:effectLst/>
                        <a:latin typeface="Times New Roman"/>
                        <a:ea typeface="Times New Roman"/>
                        <a:cs typeface="Times New Roman"/>
                      </a:endParaRPr>
                    </a:p>
                  </a:txBody>
                  <a:tcPr marL="68580" marR="68580" marT="0" marB="0"/>
                </a:tc>
              </a:tr>
              <a:tr h="546979">
                <a:tc>
                  <a:txBody>
                    <a:bodyPr/>
                    <a:lstStyle/>
                    <a:p>
                      <a:pPr algn="just">
                        <a:lnSpc>
                          <a:spcPct val="115000"/>
                        </a:lnSpc>
                        <a:spcBef>
                          <a:spcPts val="600"/>
                        </a:spcBef>
                        <a:spcAft>
                          <a:spcPts val="0"/>
                        </a:spcAft>
                      </a:pPr>
                      <a:r>
                        <a:rPr lang="el-GR" sz="1600">
                          <a:effectLst/>
                        </a:rPr>
                        <a:t>Πίστη ότι η ανάπτυξη του συστήματος θα είναι σημαντική για το μέλλον της επιχείρησης</a:t>
                      </a:r>
                      <a:endParaRPr lang="el-GR" sz="16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600">
                          <a:effectLst/>
                        </a:rPr>
                        <a:t>4,16</a:t>
                      </a:r>
                      <a:endParaRPr lang="el-GR" sz="1600">
                        <a:effectLst/>
                        <a:latin typeface="Times New Roman"/>
                        <a:ea typeface="Times New Roman"/>
                        <a:cs typeface="Times New Roman"/>
                      </a:endParaRPr>
                    </a:p>
                  </a:txBody>
                  <a:tcPr marL="68580" marR="68580" marT="0" marB="0"/>
                </a:tc>
              </a:tr>
              <a:tr h="261976">
                <a:tc>
                  <a:txBody>
                    <a:bodyPr/>
                    <a:lstStyle/>
                    <a:p>
                      <a:pPr algn="just">
                        <a:lnSpc>
                          <a:spcPct val="115000"/>
                        </a:lnSpc>
                        <a:spcBef>
                          <a:spcPts val="600"/>
                        </a:spcBef>
                        <a:spcAft>
                          <a:spcPts val="0"/>
                        </a:spcAft>
                      </a:pPr>
                      <a:r>
                        <a:rPr lang="el-GR" sz="1600">
                          <a:effectLst/>
                        </a:rPr>
                        <a:t>Ενδεχόμενη μείωση του όγκου εργασίας</a:t>
                      </a:r>
                      <a:endParaRPr lang="el-GR" sz="16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600">
                          <a:effectLst/>
                        </a:rPr>
                        <a:t>2,31</a:t>
                      </a:r>
                      <a:endParaRPr lang="el-GR" sz="1600">
                        <a:effectLst/>
                        <a:latin typeface="Times New Roman"/>
                        <a:ea typeface="Times New Roman"/>
                        <a:cs typeface="Times New Roman"/>
                      </a:endParaRPr>
                    </a:p>
                  </a:txBody>
                  <a:tcPr marL="68580" marR="68580" marT="0" marB="0"/>
                </a:tc>
              </a:tr>
              <a:tr h="261976">
                <a:tc>
                  <a:txBody>
                    <a:bodyPr/>
                    <a:lstStyle/>
                    <a:p>
                      <a:pPr algn="just">
                        <a:lnSpc>
                          <a:spcPct val="115000"/>
                        </a:lnSpc>
                        <a:spcBef>
                          <a:spcPts val="600"/>
                        </a:spcBef>
                        <a:spcAft>
                          <a:spcPts val="0"/>
                        </a:spcAft>
                      </a:pPr>
                      <a:r>
                        <a:rPr lang="el-GR" sz="1600">
                          <a:effectLst/>
                        </a:rPr>
                        <a:t>Μεγαλύτερη συνέπεια στις λαμβανόμενες αποφάσεις</a:t>
                      </a:r>
                      <a:endParaRPr lang="el-GR" sz="16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600">
                          <a:effectLst/>
                        </a:rPr>
                        <a:t>3,71</a:t>
                      </a:r>
                      <a:endParaRPr lang="el-GR" sz="1600">
                        <a:effectLst/>
                        <a:latin typeface="Times New Roman"/>
                        <a:ea typeface="Times New Roman"/>
                        <a:cs typeface="Times New Roman"/>
                      </a:endParaRPr>
                    </a:p>
                  </a:txBody>
                  <a:tcPr marL="68580" marR="68580" marT="0" marB="0"/>
                </a:tc>
              </a:tr>
              <a:tr h="261976">
                <a:tc>
                  <a:txBody>
                    <a:bodyPr/>
                    <a:lstStyle/>
                    <a:p>
                      <a:pPr algn="just">
                        <a:lnSpc>
                          <a:spcPct val="115000"/>
                        </a:lnSpc>
                        <a:spcBef>
                          <a:spcPts val="600"/>
                        </a:spcBef>
                        <a:spcAft>
                          <a:spcPts val="0"/>
                        </a:spcAft>
                      </a:pPr>
                      <a:r>
                        <a:rPr lang="el-GR" sz="1600" dirty="0">
                          <a:effectLst/>
                        </a:rPr>
                        <a:t>Πιο έγκαιρες οι αναφορές και οι αποφάσεις της επιχείρησης</a:t>
                      </a:r>
                      <a:endParaRPr lang="el-GR" sz="1600" dirty="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600">
                          <a:effectLst/>
                        </a:rPr>
                        <a:t>3,25</a:t>
                      </a:r>
                      <a:endParaRPr lang="el-GR" sz="1600">
                        <a:effectLst/>
                        <a:latin typeface="Times New Roman"/>
                        <a:ea typeface="Times New Roman"/>
                        <a:cs typeface="Times New Roman"/>
                      </a:endParaRPr>
                    </a:p>
                  </a:txBody>
                  <a:tcPr marL="68580" marR="68580" marT="0" marB="0"/>
                </a:tc>
              </a:tr>
              <a:tr h="261976">
                <a:tc>
                  <a:txBody>
                    <a:bodyPr/>
                    <a:lstStyle/>
                    <a:p>
                      <a:pPr algn="just">
                        <a:lnSpc>
                          <a:spcPct val="115000"/>
                        </a:lnSpc>
                        <a:spcBef>
                          <a:spcPts val="600"/>
                        </a:spcBef>
                        <a:spcAft>
                          <a:spcPts val="0"/>
                        </a:spcAft>
                      </a:pPr>
                      <a:r>
                        <a:rPr lang="el-GR" sz="1600">
                          <a:effectLst/>
                        </a:rPr>
                        <a:t>Βελτίωση της παραγωγικότητας</a:t>
                      </a:r>
                      <a:endParaRPr lang="el-GR" sz="16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600">
                          <a:effectLst/>
                        </a:rPr>
                        <a:t>4,04</a:t>
                      </a:r>
                      <a:endParaRPr lang="el-GR" sz="1600">
                        <a:effectLst/>
                        <a:latin typeface="Times New Roman"/>
                        <a:ea typeface="Times New Roman"/>
                        <a:cs typeface="Times New Roman"/>
                      </a:endParaRPr>
                    </a:p>
                  </a:txBody>
                  <a:tcPr marL="68580" marR="68580" marT="0" marB="0"/>
                </a:tc>
              </a:tr>
              <a:tr h="261976">
                <a:tc>
                  <a:txBody>
                    <a:bodyPr/>
                    <a:lstStyle/>
                    <a:p>
                      <a:pPr algn="just">
                        <a:lnSpc>
                          <a:spcPct val="115000"/>
                        </a:lnSpc>
                        <a:spcBef>
                          <a:spcPts val="600"/>
                        </a:spcBef>
                        <a:spcAft>
                          <a:spcPts val="0"/>
                        </a:spcAft>
                      </a:pPr>
                      <a:r>
                        <a:rPr lang="el-GR" sz="1600">
                          <a:effectLst/>
                        </a:rPr>
                        <a:t>Βελτίωση της ανταγωνιστικότητας και του μεριδίου αγοράς της επιχείρησης</a:t>
                      </a:r>
                      <a:endParaRPr lang="el-GR" sz="16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600">
                          <a:effectLst/>
                        </a:rPr>
                        <a:t>3,70</a:t>
                      </a:r>
                      <a:endParaRPr lang="el-GR" sz="1600">
                        <a:effectLst/>
                        <a:latin typeface="Times New Roman"/>
                        <a:ea typeface="Times New Roman"/>
                        <a:cs typeface="Times New Roman"/>
                      </a:endParaRPr>
                    </a:p>
                  </a:txBody>
                  <a:tcPr marL="68580" marR="68580" marT="0" marB="0"/>
                </a:tc>
              </a:tr>
              <a:tr h="261976">
                <a:tc>
                  <a:txBody>
                    <a:bodyPr/>
                    <a:lstStyle/>
                    <a:p>
                      <a:pPr algn="just">
                        <a:lnSpc>
                          <a:spcPct val="115000"/>
                        </a:lnSpc>
                        <a:spcBef>
                          <a:spcPts val="600"/>
                        </a:spcBef>
                        <a:spcAft>
                          <a:spcPts val="0"/>
                        </a:spcAft>
                      </a:pPr>
                      <a:r>
                        <a:rPr lang="el-GR" sz="1600">
                          <a:effectLst/>
                        </a:rPr>
                        <a:t>Περισσότερο ακριβείς οι αναφορές και οι αποφάσεις της επιχείρησης</a:t>
                      </a:r>
                      <a:endParaRPr lang="el-GR" sz="16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600">
                          <a:effectLst/>
                        </a:rPr>
                        <a:t>2,95</a:t>
                      </a:r>
                      <a:endParaRPr lang="el-GR" sz="1600">
                        <a:effectLst/>
                        <a:latin typeface="Times New Roman"/>
                        <a:ea typeface="Times New Roman"/>
                        <a:cs typeface="Times New Roman"/>
                      </a:endParaRPr>
                    </a:p>
                  </a:txBody>
                  <a:tcPr marL="68580" marR="68580" marT="0" marB="0"/>
                </a:tc>
              </a:tr>
              <a:tr h="261976">
                <a:tc>
                  <a:txBody>
                    <a:bodyPr/>
                    <a:lstStyle/>
                    <a:p>
                      <a:pPr algn="just">
                        <a:lnSpc>
                          <a:spcPct val="115000"/>
                        </a:lnSpc>
                        <a:spcBef>
                          <a:spcPts val="600"/>
                        </a:spcBef>
                        <a:spcAft>
                          <a:spcPts val="0"/>
                        </a:spcAft>
                      </a:pPr>
                      <a:r>
                        <a:rPr lang="el-GR" sz="1600">
                          <a:effectLst/>
                        </a:rPr>
                        <a:t>Εκπαίδευση</a:t>
                      </a:r>
                      <a:endParaRPr lang="el-GR" sz="16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600">
                          <a:effectLst/>
                        </a:rPr>
                        <a:t>2,55</a:t>
                      </a:r>
                      <a:endParaRPr lang="el-GR" sz="1600">
                        <a:effectLst/>
                        <a:latin typeface="Times New Roman"/>
                        <a:ea typeface="Times New Roman"/>
                        <a:cs typeface="Times New Roman"/>
                      </a:endParaRPr>
                    </a:p>
                  </a:txBody>
                  <a:tcPr marL="68580" marR="68580" marT="0" marB="0"/>
                </a:tc>
              </a:tr>
              <a:tr h="261976">
                <a:tc>
                  <a:txBody>
                    <a:bodyPr/>
                    <a:lstStyle/>
                    <a:p>
                      <a:pPr algn="just">
                        <a:lnSpc>
                          <a:spcPct val="115000"/>
                        </a:lnSpc>
                        <a:spcBef>
                          <a:spcPts val="600"/>
                        </a:spcBef>
                        <a:spcAft>
                          <a:spcPts val="0"/>
                        </a:spcAft>
                      </a:pPr>
                      <a:r>
                        <a:rPr lang="el-GR" sz="1600">
                          <a:effectLst/>
                        </a:rPr>
                        <a:t>Ευκολία στην πρόσβαση σε βάσεις δεδομένων</a:t>
                      </a:r>
                      <a:endParaRPr lang="el-GR" sz="16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600">
                          <a:effectLst/>
                        </a:rPr>
                        <a:t>2,38</a:t>
                      </a:r>
                      <a:endParaRPr lang="el-GR" sz="1600">
                        <a:effectLst/>
                        <a:latin typeface="Times New Roman"/>
                        <a:ea typeface="Times New Roman"/>
                        <a:cs typeface="Times New Roman"/>
                      </a:endParaRPr>
                    </a:p>
                  </a:txBody>
                  <a:tcPr marL="68580" marR="68580" marT="0" marB="0"/>
                </a:tc>
              </a:tr>
              <a:tr h="261976">
                <a:tc>
                  <a:txBody>
                    <a:bodyPr/>
                    <a:lstStyle/>
                    <a:p>
                      <a:pPr algn="just">
                        <a:lnSpc>
                          <a:spcPct val="115000"/>
                        </a:lnSpc>
                        <a:spcBef>
                          <a:spcPts val="600"/>
                        </a:spcBef>
                        <a:spcAft>
                          <a:spcPts val="0"/>
                        </a:spcAft>
                      </a:pPr>
                      <a:r>
                        <a:rPr lang="el-GR" sz="1600">
                          <a:effectLst/>
                        </a:rPr>
                        <a:t>Μείωση των εργασιών ρουτίνας που πρέπει να κάνουν οι εργαζόμενοι</a:t>
                      </a:r>
                      <a:endParaRPr lang="el-GR" sz="16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600">
                          <a:effectLst/>
                        </a:rPr>
                        <a:t>2,53</a:t>
                      </a:r>
                      <a:endParaRPr lang="el-GR" sz="1600">
                        <a:effectLst/>
                        <a:latin typeface="Times New Roman"/>
                        <a:ea typeface="Times New Roman"/>
                        <a:cs typeface="Times New Roman"/>
                      </a:endParaRPr>
                    </a:p>
                  </a:txBody>
                  <a:tcPr marL="68580" marR="68580" marT="0" marB="0"/>
                </a:tc>
              </a:tr>
              <a:tr h="261976">
                <a:tc>
                  <a:txBody>
                    <a:bodyPr/>
                    <a:lstStyle/>
                    <a:p>
                      <a:pPr algn="just">
                        <a:lnSpc>
                          <a:spcPct val="115000"/>
                        </a:lnSpc>
                        <a:spcBef>
                          <a:spcPts val="600"/>
                        </a:spcBef>
                        <a:spcAft>
                          <a:spcPts val="0"/>
                        </a:spcAft>
                      </a:pPr>
                      <a:r>
                        <a:rPr lang="el-GR" sz="1600">
                          <a:effectLst/>
                        </a:rPr>
                        <a:t>Οι εργαζόμενοι της επιχείρησης είναι ελεύθεροι για πιο παραγωγικές εργασίες</a:t>
                      </a:r>
                      <a:endParaRPr lang="el-GR" sz="16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600">
                          <a:effectLst/>
                        </a:rPr>
                        <a:t>3,44</a:t>
                      </a:r>
                      <a:endParaRPr lang="el-GR" sz="1600">
                        <a:effectLst/>
                        <a:latin typeface="Times New Roman"/>
                        <a:ea typeface="Times New Roman"/>
                        <a:cs typeface="Times New Roman"/>
                      </a:endParaRPr>
                    </a:p>
                  </a:txBody>
                  <a:tcPr marL="68580" marR="68580" marT="0" marB="0"/>
                </a:tc>
              </a:tr>
              <a:tr h="261976">
                <a:tc>
                  <a:txBody>
                    <a:bodyPr/>
                    <a:lstStyle/>
                    <a:p>
                      <a:pPr algn="just">
                        <a:lnSpc>
                          <a:spcPct val="115000"/>
                        </a:lnSpc>
                        <a:spcBef>
                          <a:spcPts val="600"/>
                        </a:spcBef>
                        <a:spcAft>
                          <a:spcPts val="0"/>
                        </a:spcAft>
                      </a:pPr>
                      <a:r>
                        <a:rPr lang="el-GR" sz="1600">
                          <a:effectLst/>
                        </a:rPr>
                        <a:t>Βελτίωση του διοικητικού ελέγχου</a:t>
                      </a:r>
                      <a:endParaRPr lang="el-GR" sz="1600">
                        <a:effectLst/>
                        <a:latin typeface="Times New Roman"/>
                        <a:ea typeface="Times New Roman"/>
                        <a:cs typeface="Times New Roman"/>
                      </a:endParaRPr>
                    </a:p>
                  </a:txBody>
                  <a:tcPr marL="68580" marR="68580" marT="0" marB="0"/>
                </a:tc>
                <a:tc>
                  <a:txBody>
                    <a:bodyPr/>
                    <a:lstStyle/>
                    <a:p>
                      <a:pPr algn="ctr">
                        <a:lnSpc>
                          <a:spcPct val="115000"/>
                        </a:lnSpc>
                        <a:spcBef>
                          <a:spcPts val="600"/>
                        </a:spcBef>
                        <a:spcAft>
                          <a:spcPts val="0"/>
                        </a:spcAft>
                      </a:pPr>
                      <a:r>
                        <a:rPr lang="el-GR" sz="1600" dirty="0">
                          <a:effectLst/>
                        </a:rPr>
                        <a:t>2,53</a:t>
                      </a:r>
                      <a:endParaRPr lang="el-GR" sz="1600" dirty="0">
                        <a:effectLst/>
                        <a:latin typeface="Times New Roman"/>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754449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15944" cy="838200"/>
          </a:xfrm>
        </p:spPr>
        <p:txBody>
          <a:bodyPr>
            <a:normAutofit/>
          </a:bodyPr>
          <a:lstStyle/>
          <a:p>
            <a:r>
              <a:rPr lang="el-GR" sz="2000" b="1" dirty="0" smtClean="0">
                <a:solidFill>
                  <a:srgbClr val="9A0000"/>
                </a:solidFill>
                <a:effectLst>
                  <a:outerShdw blurRad="38100" dist="38100" dir="2700000" algn="tl">
                    <a:srgbClr val="000000">
                      <a:alpha val="43137"/>
                    </a:srgbClr>
                  </a:outerShdw>
                </a:effectLst>
              </a:rPr>
              <a:t>ΣΥΣΤΗΜΑΤΑ </a:t>
            </a:r>
            <a:r>
              <a:rPr lang="el-GR" sz="2000" b="1" dirty="0">
                <a:solidFill>
                  <a:srgbClr val="9A0000"/>
                </a:solidFill>
                <a:effectLst>
                  <a:outerShdw blurRad="38100" dist="38100" dir="2700000" algn="tl">
                    <a:srgbClr val="000000">
                      <a:alpha val="43137"/>
                    </a:srgbClr>
                  </a:outerShdw>
                </a:effectLst>
              </a:rPr>
              <a:t>ΛΗΨΗΣ ΑΠΟΦΑΣΕΩΝ</a:t>
            </a:r>
            <a:r>
              <a:rPr lang="el-GR" sz="2000" b="1" dirty="0" smtClean="0">
                <a:solidFill>
                  <a:srgbClr val="9A0000"/>
                </a:solidFill>
                <a:effectLst>
                  <a:outerShdw blurRad="38100" dist="38100" dir="2700000" algn="tl">
                    <a:srgbClr val="000000">
                      <a:alpha val="43137"/>
                    </a:srgbClr>
                  </a:outerShdw>
                </a:effectLst>
              </a:rPr>
              <a:t/>
            </a:r>
            <a:br>
              <a:rPr lang="el-GR" sz="2000" b="1" dirty="0" smtClean="0">
                <a:solidFill>
                  <a:srgbClr val="9A0000"/>
                </a:solidFill>
                <a:effectLst>
                  <a:outerShdw blurRad="38100" dist="38100" dir="2700000" algn="tl">
                    <a:srgbClr val="000000">
                      <a:alpha val="43137"/>
                    </a:srgbClr>
                  </a:outerShdw>
                </a:effectLst>
              </a:rPr>
            </a:br>
            <a:r>
              <a:rPr lang="el-GR" sz="2000" b="1" cap="none" dirty="0">
                <a:solidFill>
                  <a:srgbClr val="0070C0"/>
                </a:solidFill>
                <a:effectLst>
                  <a:outerShdw blurRad="38100" dist="38100" dir="2700000" algn="tl">
                    <a:srgbClr val="000000">
                      <a:alpha val="43137"/>
                    </a:srgbClr>
                  </a:outerShdw>
                </a:effectLst>
              </a:rPr>
              <a:t>14</a:t>
            </a:r>
            <a:r>
              <a:rPr lang="el-GR" sz="2000" b="1" cap="none" baseline="30000" dirty="0">
                <a:solidFill>
                  <a:srgbClr val="0070C0"/>
                </a:solidFill>
                <a:effectLst>
                  <a:outerShdw blurRad="38100" dist="38100" dir="2700000" algn="tl">
                    <a:srgbClr val="000000">
                      <a:alpha val="43137"/>
                    </a:srgbClr>
                  </a:outerShdw>
                </a:effectLst>
              </a:rPr>
              <a:t>ο </a:t>
            </a:r>
            <a:r>
              <a:rPr lang="el-GR" sz="2000" b="1" cap="none" dirty="0">
                <a:solidFill>
                  <a:srgbClr val="0070C0"/>
                </a:solidFill>
                <a:effectLst>
                  <a:outerShdw blurRad="38100" dist="38100" dir="2700000" algn="tl">
                    <a:srgbClr val="000000">
                      <a:alpha val="43137"/>
                    </a:srgbClr>
                  </a:outerShdw>
                </a:effectLst>
              </a:rPr>
              <a:t>Κεφάλαιο – Ευφυή Συστήματα Υποστήριξης Αποφάσεων</a:t>
            </a:r>
            <a:endParaRPr lang="el-GR" sz="2000" cap="none" dirty="0"/>
          </a:p>
        </p:txBody>
      </p:sp>
      <p:sp>
        <p:nvSpPr>
          <p:cNvPr id="3" name="Content Placeholder 2"/>
          <p:cNvSpPr>
            <a:spLocks noGrp="1"/>
          </p:cNvSpPr>
          <p:nvPr>
            <p:ph idx="1"/>
          </p:nvPr>
        </p:nvSpPr>
        <p:spPr>
          <a:xfrm>
            <a:off x="152400" y="1124744"/>
            <a:ext cx="8884096" cy="5328592"/>
          </a:xfrm>
        </p:spPr>
        <p:txBody>
          <a:bodyPr>
            <a:normAutofit fontScale="70000" lnSpcReduction="20000"/>
          </a:bodyPr>
          <a:lstStyle/>
          <a:p>
            <a:pPr marL="0" indent="0">
              <a:buNone/>
            </a:pPr>
            <a:r>
              <a:rPr lang="el-GR" sz="2400" b="1" dirty="0"/>
              <a:t>Σχεδίαση και Ανάπτυξη Ευφυών Σ.Υ.Α</a:t>
            </a:r>
            <a:r>
              <a:rPr lang="el-GR" sz="2400" b="1" dirty="0" smtClean="0"/>
              <a:t>.</a:t>
            </a:r>
          </a:p>
          <a:p>
            <a:pPr marL="0" indent="0">
              <a:buNone/>
            </a:pPr>
            <a:r>
              <a:rPr lang="el-GR" dirty="0"/>
              <a:t>Σε γενικές γραμμές η σχεδίαση και ανάπτυξη των Ευφυών Σ.Υ.Α. ακολουθεί τις γενικές γραμμές ανάπτυξης των Σ.Υ.Α. και των Ε.Σ. Από τη στιγμή που θα γίνει αποδεκτή η ανάπτυξη του συστήματος θα πρέπει να καθοριστεί το τι θα πρέπει να κάνει αυτό το σύστημα και να τεθούν οι προδιαγραφές ανάπτυξής του. Είναι πολύ σημαντικό να αποφευχθεί κατά το δυνατόν η αναφορά σε λεπτομέρειες κατά τη φάση καθορισμού των προδιαγραφών ώστε να μην περιορισθεί ο σχεδιαστής του συστήματος. Οι προδιαγραφές πρέπει να είναι ολοκληρωμένες και εκφρασμένες με μεγάλη σαφήνεια. Πρέπει να περιλαμβάνουν, τουλάχιστον, τους αντικειμενικούς στόχους και τους περιορισμούς του συστήματος (πίνακας 14.2),</a:t>
            </a:r>
            <a:r>
              <a:rPr lang="el-GR" b="1" dirty="0"/>
              <a:t> </a:t>
            </a:r>
            <a:r>
              <a:rPr lang="el-GR" dirty="0"/>
              <a:t>γιατί σε διαφορετική περίπτωση υπάρχει ο κίνδυνος οι στόχοι του συστήματος να μην επιτευχθούν επειδή ακριβώς δεν καθορίστηκαν με ακρίβεια (</a:t>
            </a:r>
            <a:r>
              <a:rPr lang="en-US" dirty="0" err="1"/>
              <a:t>Ince</a:t>
            </a:r>
            <a:r>
              <a:rPr lang="el-GR" dirty="0"/>
              <a:t>, 1990; </a:t>
            </a:r>
            <a:r>
              <a:rPr lang="en-US" dirty="0" err="1"/>
              <a:t>Patridge</a:t>
            </a:r>
            <a:r>
              <a:rPr lang="en-US" dirty="0"/>
              <a:t> and </a:t>
            </a:r>
            <a:r>
              <a:rPr lang="en-US" dirty="0" err="1"/>
              <a:t>Hussain</a:t>
            </a:r>
            <a:r>
              <a:rPr lang="el-GR" dirty="0"/>
              <a:t>, 1999). Οι προδιαγραφές του συστήματος προέρχονται από διάφορες πηγές όπως είναι ο τελικός χρήστης, ο αναλυτής του συστήματος, ο μηχανικός γνώσης καθώς και οι ειδικοί από τους οποίους αποσπάται η γνώση που θα περιέχεται στο σύστημα. </a:t>
            </a:r>
          </a:p>
        </p:txBody>
      </p:sp>
      <p:sp>
        <p:nvSpPr>
          <p:cNvPr id="7" name="Slide Number Placeholder 6"/>
          <p:cNvSpPr>
            <a:spLocks noGrp="1"/>
          </p:cNvSpPr>
          <p:nvPr>
            <p:ph type="sldNum" sz="quarter" idx="12"/>
          </p:nvPr>
        </p:nvSpPr>
        <p:spPr/>
        <p:txBody>
          <a:bodyPr/>
          <a:lstStyle/>
          <a:p>
            <a:pPr eaLnBrk="1" latinLnBrk="0" hangingPunct="1"/>
            <a:fld id="{CA15C064-DD44-4CAC-873E-2D1F54821676}" type="slidenum">
              <a:rPr kumimoji="0" lang="en-US" sz="1400" b="1" smtClean="0">
                <a:solidFill>
                  <a:schemeClr val="bg1"/>
                </a:solidFill>
              </a:rPr>
              <a:pPr eaLnBrk="1" latinLnBrk="0" hangingPunct="1"/>
              <a:t>9</a:t>
            </a:fld>
            <a:endParaRPr kumimoji="0" lang="en-US" sz="1400" b="1" dirty="0">
              <a:solidFill>
                <a:schemeClr val="bg1"/>
              </a:solidFill>
            </a:endParaRPr>
          </a:p>
        </p:txBody>
      </p:sp>
    </p:spTree>
    <p:extLst>
      <p:ext uri="{BB962C8B-B14F-4D97-AF65-F5344CB8AC3E}">
        <p14:creationId xmlns:p14="http://schemas.microsoft.com/office/powerpoint/2010/main" val="27544496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Trek">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327</TotalTime>
  <Words>6724</Words>
  <Application>Microsoft Macintosh PowerPoint</Application>
  <PresentationFormat>On-screen Show (4:3)</PresentationFormat>
  <Paragraphs>616</Paragraphs>
  <Slides>55</Slides>
  <Notes>55</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Trek</vt:lpstr>
      <vt:lpstr>ΣΥΣΤΗΜΑΤΑ ΛΗΨΗΣ ΑΠΟΦΑΣΕΩΝ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lpstr>ΣΥΣΤΗΜΑΤΑ ΛΗΨΗΣ ΑΠΟΦΑΣΕΩΝ 14ο Κεφάλαιο – Ευφυή Συστήματα Υποστήριξης Αποφάσεων</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Nikolaos Matsatsinis</dc:creator>
  <cp:lastModifiedBy>dimnas</cp:lastModifiedBy>
  <cp:revision>43</cp:revision>
  <dcterms:created xsi:type="dcterms:W3CDTF">2012-03-07T17:12:03Z</dcterms:created>
  <dcterms:modified xsi:type="dcterms:W3CDTF">2018-06-30T21:33:46Z</dcterms:modified>
</cp:coreProperties>
</file>