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s/slide19.xml" ContentType="application/vnd.openxmlformats-officedocument.presentationml.slide+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sldIdLst>
    <p:sldId id="256" r:id="rId2"/>
    <p:sldId id="257" r:id="rId3"/>
    <p:sldId id="260"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4" r:id="rId18"/>
    <p:sldId id="275" r:id="rId19"/>
    <p:sldId id="273"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08" d="100"/>
          <a:sy n="108" d="100"/>
        </p:scale>
        <p:origin x="-896" y="-1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l-GR"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a:p>
        </p:txBody>
      </p:sp>
      <p:sp>
        <p:nvSpPr>
          <p:cNvPr id="4" name="Date Placeholder 3"/>
          <p:cNvSpPr>
            <a:spLocks noGrp="1"/>
          </p:cNvSpPr>
          <p:nvPr>
            <p:ph type="dt" sz="half" idx="10"/>
          </p:nvPr>
        </p:nvSpPr>
        <p:spPr/>
        <p:txBody>
          <a:bodyPr/>
          <a:lstStyle/>
          <a:p>
            <a:fld id="{1C3A3167-B324-2440-96DB-BBB78CADB6E2}" type="datetimeFigureOut">
              <a:rPr lang="en-US" smtClean="0"/>
              <a:pPr/>
              <a:t>7/18/13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2E8A7-ABAC-C545-9CE6-E2FE1B3CF4E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l-GR"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1C3A3167-B324-2440-96DB-BBB78CADB6E2}" type="datetimeFigureOut">
              <a:rPr lang="en-US" smtClean="0"/>
              <a:pPr/>
              <a:t>7/18/13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2E8A7-ABAC-C545-9CE6-E2FE1B3CF4E9}" type="slidenum">
              <a:rPr lang="en-US" smtClean="0"/>
              <a:pPr/>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Click icon to add picture</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a:p>
        </p:txBody>
      </p:sp>
      <p:sp>
        <p:nvSpPr>
          <p:cNvPr id="4" name="Date Placeholder 3"/>
          <p:cNvSpPr>
            <a:spLocks noGrp="1"/>
          </p:cNvSpPr>
          <p:nvPr>
            <p:ph type="dt" sz="half" idx="10"/>
          </p:nvPr>
        </p:nvSpPr>
        <p:spPr/>
        <p:txBody>
          <a:bodyPr/>
          <a:lstStyle/>
          <a:p>
            <a:fld id="{1C3A3167-B324-2440-96DB-BBB78CADB6E2}" type="datetimeFigureOut">
              <a:rPr lang="en-US" smtClean="0"/>
              <a:pPr/>
              <a:t>7/18/13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2E8A7-ABAC-C545-9CE6-E2FE1B3CF4E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l-GR"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a:p>
        </p:txBody>
      </p:sp>
      <p:sp>
        <p:nvSpPr>
          <p:cNvPr id="4" name="Date Placeholder 3"/>
          <p:cNvSpPr>
            <a:spLocks noGrp="1"/>
          </p:cNvSpPr>
          <p:nvPr>
            <p:ph type="dt" sz="half" idx="10"/>
          </p:nvPr>
        </p:nvSpPr>
        <p:spPr/>
        <p:txBody>
          <a:bodyPr/>
          <a:lstStyle/>
          <a:p>
            <a:fld id="{1C3A3167-B324-2440-96DB-BBB78CADB6E2}" type="datetimeFigureOut">
              <a:rPr lang="en-US" smtClean="0"/>
              <a:pPr/>
              <a:t>7/18/13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2E8A7-ABAC-C545-9CE6-E2FE1B3CF4E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a:p>
        </p:txBody>
      </p:sp>
      <p:sp>
        <p:nvSpPr>
          <p:cNvPr id="3" name="Content Placeholder 2"/>
          <p:cNvSpPr>
            <a:spLocks noGrp="1"/>
          </p:cNvSpPr>
          <p:nvPr>
            <p:ph idx="1"/>
          </p:nvPr>
        </p:nvSpPr>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a:p>
        </p:txBody>
      </p:sp>
      <p:sp>
        <p:nvSpPr>
          <p:cNvPr id="4" name="Date Placeholder 3"/>
          <p:cNvSpPr>
            <a:spLocks noGrp="1"/>
          </p:cNvSpPr>
          <p:nvPr>
            <p:ph type="dt" sz="half" idx="10"/>
          </p:nvPr>
        </p:nvSpPr>
        <p:spPr/>
        <p:txBody>
          <a:bodyPr/>
          <a:lstStyle/>
          <a:p>
            <a:fld id="{1C3A3167-B324-2440-96DB-BBB78CADB6E2}" type="datetimeFigureOut">
              <a:rPr lang="en-US" smtClean="0"/>
              <a:pPr/>
              <a:t>7/18/13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2E8A7-ABAC-C545-9CE6-E2FE1B3CF4E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l-GR" smtClean="0"/>
              <a:t>Click to edit Master title style</a:t>
            </a:r>
            <a:endParaRPr/>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a:p>
        </p:txBody>
      </p:sp>
      <p:sp>
        <p:nvSpPr>
          <p:cNvPr id="4" name="Date Placeholder 3"/>
          <p:cNvSpPr>
            <a:spLocks noGrp="1"/>
          </p:cNvSpPr>
          <p:nvPr>
            <p:ph type="dt" sz="half" idx="10"/>
          </p:nvPr>
        </p:nvSpPr>
        <p:spPr/>
        <p:txBody>
          <a:bodyPr/>
          <a:lstStyle/>
          <a:p>
            <a:fld id="{1C3A3167-B324-2440-96DB-BBB78CADB6E2}" type="datetimeFigureOut">
              <a:rPr lang="en-US" smtClean="0"/>
              <a:pPr/>
              <a:t>7/18/13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2E8A7-ABAC-C545-9CE6-E2FE1B3CF4E9}" type="slidenum">
              <a:rPr lang="en-US" smtClean="0"/>
              <a:pPr/>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l-GR"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4" name="Date Placeholder 3"/>
          <p:cNvSpPr>
            <a:spLocks noGrp="1"/>
          </p:cNvSpPr>
          <p:nvPr>
            <p:ph type="dt" sz="half" idx="10"/>
          </p:nvPr>
        </p:nvSpPr>
        <p:spPr/>
        <p:txBody>
          <a:bodyPr/>
          <a:lstStyle/>
          <a:p>
            <a:fld id="{1C3A3167-B324-2440-96DB-BBB78CADB6E2}" type="datetimeFigureOut">
              <a:rPr lang="en-US" smtClean="0"/>
              <a:pPr/>
              <a:t>7/18/13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2E8A7-ABAC-C545-9CE6-E2FE1B3CF4E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l-GR"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a:p>
        </p:txBody>
      </p:sp>
      <p:sp>
        <p:nvSpPr>
          <p:cNvPr id="5" name="Date Placeholder 4"/>
          <p:cNvSpPr>
            <a:spLocks noGrp="1"/>
          </p:cNvSpPr>
          <p:nvPr>
            <p:ph type="dt" sz="half" idx="10"/>
          </p:nvPr>
        </p:nvSpPr>
        <p:spPr/>
        <p:txBody>
          <a:bodyPr/>
          <a:lstStyle/>
          <a:p>
            <a:fld id="{1C3A3167-B324-2440-96DB-BBB78CADB6E2}" type="datetimeFigureOut">
              <a:rPr lang="en-US" smtClean="0"/>
              <a:pPr/>
              <a:t>7/18/13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2E8A7-ABAC-C545-9CE6-E2FE1B3CF4E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l-GR"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a:p>
        </p:txBody>
      </p:sp>
      <p:sp>
        <p:nvSpPr>
          <p:cNvPr id="7" name="Date Placeholder 6"/>
          <p:cNvSpPr>
            <a:spLocks noGrp="1"/>
          </p:cNvSpPr>
          <p:nvPr>
            <p:ph type="dt" sz="half" idx="10"/>
          </p:nvPr>
        </p:nvSpPr>
        <p:spPr/>
        <p:txBody>
          <a:bodyPr/>
          <a:lstStyle/>
          <a:p>
            <a:fld id="{1C3A3167-B324-2440-96DB-BBB78CADB6E2}" type="datetimeFigureOut">
              <a:rPr lang="en-US" smtClean="0"/>
              <a:pPr/>
              <a:t>7/18/13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D2E8A7-ABAC-C545-9CE6-E2FE1B3CF4E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a:p>
        </p:txBody>
      </p:sp>
      <p:sp>
        <p:nvSpPr>
          <p:cNvPr id="3" name="Date Placeholder 2"/>
          <p:cNvSpPr>
            <a:spLocks noGrp="1"/>
          </p:cNvSpPr>
          <p:nvPr>
            <p:ph type="dt" sz="half" idx="10"/>
          </p:nvPr>
        </p:nvSpPr>
        <p:spPr/>
        <p:txBody>
          <a:bodyPr/>
          <a:lstStyle/>
          <a:p>
            <a:fld id="{1C3A3167-B324-2440-96DB-BBB78CADB6E2}" type="datetimeFigureOut">
              <a:rPr lang="en-US" smtClean="0"/>
              <a:pPr/>
              <a:t>7/18/13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D2E8A7-ABAC-C545-9CE6-E2FE1B3CF4E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3A3167-B324-2440-96DB-BBB78CADB6E2}" type="datetimeFigureOut">
              <a:rPr lang="en-US" smtClean="0"/>
              <a:pPr/>
              <a:t>7/18/13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D2E8A7-ABAC-C545-9CE6-E2FE1B3CF4E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l-GR"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1C3A3167-B324-2440-96DB-BBB78CADB6E2}" type="datetimeFigureOut">
              <a:rPr lang="en-US" smtClean="0"/>
              <a:pPr/>
              <a:t>7/18/13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2E8A7-ABAC-C545-9CE6-E2FE1B3CF4E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l-GR"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1C3A3167-B324-2440-96DB-BBB78CADB6E2}" type="datetimeFigureOut">
              <a:rPr lang="en-US" smtClean="0"/>
              <a:pPr/>
              <a:t>7/18/13</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5FD2E8A7-ABAC-C545-9CE6-E2FE1B3CF4E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oxfordjournals.or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plagiarism.org/plagiarism-101/overview/" TargetMode="External"/><Relationship Id="rId3" Type="http://schemas.openxmlformats.org/officeDocument/2006/relationships/hyperlink" Target="http://www.ox.ac.uk/students/academic/goodpractice/abou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hyperlink" Target="http://www.acm.org/" TargetMode="External"/><Relationship Id="rId4" Type="http://schemas.openxmlformats.org/officeDocument/2006/relationships/hyperlink" Target="http://www.ieee.org/" TargetMode="External"/><Relationship Id="rId5" Type="http://schemas.openxmlformats.org/officeDocument/2006/relationships/hyperlink" Target="http://www.elsevier.com/" TargetMode="External"/><Relationship Id="rId6" Type="http://schemas.openxmlformats.org/officeDocument/2006/relationships/hyperlink" Target="http://www.springer.com/" TargetMode="External"/><Relationship Id="rId7" Type="http://schemas.openxmlformats.org/officeDocument/2006/relationships/hyperlink" Target="http://www.taylorandfrancisgroup.com/" TargetMode="External"/><Relationship Id="rId1" Type="http://schemas.openxmlformats.org/officeDocument/2006/relationships/slideLayout" Target="../slideLayouts/slideLayout2.xml"/><Relationship Id="rId2" Type="http://schemas.openxmlformats.org/officeDocument/2006/relationships/hyperlink" Target="http://scholar.google.co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latin typeface="Arial Narrow"/>
                <a:cs typeface="Arial Narrow"/>
              </a:rPr>
              <a:t>Η βιβλιογραφική έρευνα</a:t>
            </a:r>
            <a:endParaRPr lang="en-US" dirty="0">
              <a:latin typeface="Arial Narrow"/>
              <a:cs typeface="Arial Narrow"/>
            </a:endParaRPr>
          </a:p>
        </p:txBody>
      </p:sp>
      <p:sp>
        <p:nvSpPr>
          <p:cNvPr id="3" name="Subtitle 2"/>
          <p:cNvSpPr>
            <a:spLocks noGrp="1"/>
          </p:cNvSpPr>
          <p:nvPr>
            <p:ph type="subTitle" idx="1"/>
          </p:nvPr>
        </p:nvSpPr>
        <p:spPr/>
        <p:txBody>
          <a:bodyPr/>
          <a:lstStyle/>
          <a:p>
            <a:r>
              <a:rPr lang="el-GR" dirty="0" smtClean="0"/>
              <a:t>πηγές</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Oxford journals</a:t>
            </a:r>
            <a:endParaRPr lang="en-US" dirty="0"/>
          </a:p>
        </p:txBody>
      </p:sp>
      <p:sp>
        <p:nvSpPr>
          <p:cNvPr id="3" name="Content Placeholder 2"/>
          <p:cNvSpPr>
            <a:spLocks noGrp="1"/>
          </p:cNvSpPr>
          <p:nvPr>
            <p:ph idx="1"/>
          </p:nvPr>
        </p:nvSpPr>
        <p:spPr/>
        <p:txBody>
          <a:bodyPr/>
          <a:lstStyle/>
          <a:p>
            <a:r>
              <a:rPr lang="en-US" dirty="0" smtClean="0">
                <a:hlinkClick r:id="rId2"/>
              </a:rPr>
              <a:t>http://www.oxfordjournals.org</a:t>
            </a:r>
            <a:endParaRPr lang="en-US" dirty="0" smtClean="0"/>
          </a:p>
          <a:p>
            <a:r>
              <a:rPr lang="el-GR" dirty="0" smtClean="0">
                <a:latin typeface="Arial"/>
                <a:cs typeface="Arial"/>
              </a:rPr>
              <a:t>Από τους σημαντικότερους επιστημονικούς οργανισμούς</a:t>
            </a:r>
          </a:p>
          <a:p>
            <a:r>
              <a:rPr lang="el-GR" dirty="0" smtClean="0">
                <a:latin typeface="Arial"/>
                <a:cs typeface="Arial"/>
              </a:rPr>
              <a:t>Περιοδικά στις εξής περιοχές: κοινωνιολογία, ανθρωπιστικές επιστήμες, τέχνες, βιοχημεία, βιολογία, οικολογία, κλασσικές σπουδές, επικοινωνιολογία, πληροφορική και τεχνολογία, οικονομία και διοίκηση, γενετική, γεωλογία, επιστήμες υγείας, ιστορία, γλωσσολογία, νομική, λογοτεχνία, μαθηματικά, στατιστική.</a:t>
            </a:r>
            <a:endParaRPr lang="en-US" dirty="0">
              <a:latin typeface="Arial"/>
              <a:cs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Taylor and Francis</a:t>
            </a:r>
            <a:endParaRPr lang="en-US" dirty="0"/>
          </a:p>
        </p:txBody>
      </p:sp>
      <p:sp>
        <p:nvSpPr>
          <p:cNvPr id="3" name="Content Placeholder 2"/>
          <p:cNvSpPr>
            <a:spLocks noGrp="1"/>
          </p:cNvSpPr>
          <p:nvPr>
            <p:ph idx="1"/>
          </p:nvPr>
        </p:nvSpPr>
        <p:spPr/>
        <p:txBody>
          <a:bodyPr/>
          <a:lstStyle/>
          <a:p>
            <a:r>
              <a:rPr lang="el-GR" dirty="0" smtClean="0">
                <a:latin typeface="Arial"/>
                <a:cs typeface="Arial"/>
              </a:rPr>
              <a:t>Θεματικές περιοχές του οίκου: γεωτεχνικές και βιολογικές επιστήμες, τέχνες και αθρωπιστικές επιστήμες, διοίκηση επιχειρήσεων, χημεία, επιστήμη υπολογιστών, οικονομία, εκπαίδευση, ενέργεια, μηχανική, επιστήμη περιβάλλοντος, γεωγραφία, επιστήμες υγείας, τεχνολογία υλικών, μαθηματικά, νευροεπιστήμες, φυσική και αστρονομία, ψυχολογία, επιστημολογία, κοινωνικές επιστήμες. </a:t>
            </a:r>
            <a:endParaRPr lang="en-US" dirty="0">
              <a:latin typeface="Arial"/>
              <a:cs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Δείτε τους παρακάτω τίτλους περιοδικών...</a:t>
            </a:r>
            <a:endParaRPr lang="en-US" dirty="0">
              <a:latin typeface="Arial"/>
              <a:cs typeface="Arial"/>
            </a:endParaRPr>
          </a:p>
        </p:txBody>
      </p:sp>
      <p:sp>
        <p:nvSpPr>
          <p:cNvPr id="3" name="Content Placeholder 2"/>
          <p:cNvSpPr>
            <a:spLocks noGrp="1"/>
          </p:cNvSpPr>
          <p:nvPr>
            <p:ph idx="1"/>
          </p:nvPr>
        </p:nvSpPr>
        <p:spPr/>
        <p:txBody>
          <a:bodyPr/>
          <a:lstStyle/>
          <a:p>
            <a:r>
              <a:rPr lang="en-US" dirty="0" smtClean="0"/>
              <a:t>ACM Journal of Computing and Cultural Heritage</a:t>
            </a:r>
          </a:p>
          <a:p>
            <a:r>
              <a:rPr lang="en-US" dirty="0" smtClean="0"/>
              <a:t>IEEE Transactions on Education</a:t>
            </a:r>
          </a:p>
          <a:p>
            <a:endParaRPr lang="en-US" dirty="0" smtClean="0"/>
          </a:p>
          <a:p>
            <a:r>
              <a:rPr lang="el-GR" dirty="0" smtClean="0">
                <a:latin typeface="Arial"/>
                <a:cs typeface="Arial"/>
              </a:rPr>
              <a:t>Ποια είναι ακριβώς η θεματική τους περιοχή; Τι επιστήμονες αρθρογραφούν σε αυτά τα περιοδικά;</a:t>
            </a:r>
            <a:endParaRPr lang="en-US" dirty="0" smtClean="0">
              <a:latin typeface="Arial"/>
              <a:cs typeface="Arial"/>
            </a:endParaRPr>
          </a:p>
          <a:p>
            <a:endParaRPr lang="en-US" dirty="0" smtClean="0"/>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διεπιστημονικότητα</a:t>
            </a:r>
            <a:endParaRPr lang="en-US" dirty="0">
              <a:latin typeface="Arial"/>
              <a:cs typeface="Arial"/>
            </a:endParaRPr>
          </a:p>
        </p:txBody>
      </p:sp>
      <p:sp>
        <p:nvSpPr>
          <p:cNvPr id="3" name="Content Placeholder 2"/>
          <p:cNvSpPr>
            <a:spLocks noGrp="1"/>
          </p:cNvSpPr>
          <p:nvPr>
            <p:ph idx="1"/>
          </p:nvPr>
        </p:nvSpPr>
        <p:spPr/>
        <p:txBody>
          <a:bodyPr/>
          <a:lstStyle/>
          <a:p>
            <a:r>
              <a:rPr lang="el-GR" dirty="0" smtClean="0">
                <a:latin typeface="Arial"/>
                <a:cs typeface="Arial"/>
              </a:rPr>
              <a:t>Τι είναι;</a:t>
            </a:r>
          </a:p>
          <a:p>
            <a:r>
              <a:rPr lang="el-GR" dirty="0" smtClean="0">
                <a:latin typeface="Arial"/>
                <a:cs typeface="Arial"/>
              </a:rPr>
              <a:t>Γιατί είναι ιδιαίτερα σχετική με επιστήμες τεχνολογίας;</a:t>
            </a:r>
          </a:p>
          <a:p>
            <a:pPr>
              <a:buNone/>
            </a:pPr>
            <a:endParaRPr lang="el-GR" dirty="0" smtClean="0">
              <a:latin typeface="Arial"/>
              <a:cs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λογοκλοπή</a:t>
            </a:r>
            <a:endParaRPr lang="en-US" dirty="0">
              <a:latin typeface="Arial"/>
              <a:cs typeface="Arial"/>
            </a:endParaRPr>
          </a:p>
        </p:txBody>
      </p:sp>
      <p:sp>
        <p:nvSpPr>
          <p:cNvPr id="3" name="Content Placeholder 2"/>
          <p:cNvSpPr>
            <a:spLocks noGrp="1"/>
          </p:cNvSpPr>
          <p:nvPr>
            <p:ph idx="1"/>
          </p:nvPr>
        </p:nvSpPr>
        <p:spPr/>
        <p:txBody>
          <a:bodyPr/>
          <a:lstStyle/>
          <a:p>
            <a:r>
              <a:rPr lang="el-GR" dirty="0" smtClean="0">
                <a:latin typeface="Arial"/>
                <a:cs typeface="Arial"/>
              </a:rPr>
              <a:t>Η μεγαλύτερη ακαδημαϊκή αμαρτία...</a:t>
            </a:r>
            <a:endParaRPr lang="en-US" dirty="0" smtClean="0">
              <a:latin typeface="Arial"/>
              <a:cs typeface="Arial"/>
            </a:endParaRPr>
          </a:p>
          <a:p>
            <a:r>
              <a:rPr lang="el-GR" dirty="0" smtClean="0">
                <a:latin typeface="Arial"/>
                <a:cs typeface="Arial"/>
              </a:rPr>
              <a:t>Κλέβω τις ιδέες κάποιου άλλου και τις παρουσιάζω για δικές μου.</a:t>
            </a:r>
          </a:p>
          <a:p>
            <a:r>
              <a:rPr lang="el-GR" dirty="0" smtClean="0">
                <a:latin typeface="Arial"/>
                <a:cs typeface="Arial"/>
              </a:rPr>
              <a:t>Ποινικό αδίκημα – απάτη!</a:t>
            </a:r>
          </a:p>
          <a:p>
            <a:endParaRPr lang="en-US" dirty="0">
              <a:latin typeface="Arial"/>
              <a:cs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είδη</a:t>
            </a:r>
            <a:endParaRPr lang="en-US" dirty="0"/>
          </a:p>
        </p:txBody>
      </p:sp>
      <p:sp>
        <p:nvSpPr>
          <p:cNvPr id="3" name="Content Placeholder 2"/>
          <p:cNvSpPr>
            <a:spLocks noGrp="1"/>
          </p:cNvSpPr>
          <p:nvPr>
            <p:ph idx="1"/>
          </p:nvPr>
        </p:nvSpPr>
        <p:spPr>
          <a:xfrm>
            <a:off x="549275" y="1444533"/>
            <a:ext cx="8042276" cy="4499068"/>
          </a:xfrm>
        </p:spPr>
        <p:txBody>
          <a:bodyPr>
            <a:normAutofit/>
          </a:bodyPr>
          <a:lstStyle/>
          <a:p>
            <a:r>
              <a:rPr lang="el-GR" dirty="0" smtClean="0">
                <a:latin typeface="Arial"/>
                <a:cs typeface="Arial"/>
              </a:rPr>
              <a:t>Παραδίδω δουλειά  ή ιδέα άλλου ως δική μου.</a:t>
            </a:r>
          </a:p>
          <a:p>
            <a:r>
              <a:rPr lang="el-GR" dirty="0" smtClean="0">
                <a:latin typeface="Arial"/>
                <a:cs typeface="Arial"/>
              </a:rPr>
              <a:t>Αντιγράφω ολόκληρω ή τμήμα δουλειάς ή ιδεάς άλλου, χωρίς να αναφερθώ σε αυτόν.</a:t>
            </a:r>
          </a:p>
          <a:p>
            <a:r>
              <a:rPr lang="el-GR" dirty="0" smtClean="0">
                <a:latin typeface="Arial"/>
                <a:cs typeface="Arial"/>
              </a:rPr>
              <a:t>Δίνω λάθος αναφορά για την πηγή των πληροφοριών μου.</a:t>
            </a:r>
          </a:p>
          <a:p>
            <a:r>
              <a:rPr lang="el-GR" dirty="0" smtClean="0">
                <a:latin typeface="Arial"/>
                <a:cs typeface="Arial"/>
              </a:rPr>
              <a:t>Αλλάζω τις λέξεις, αλλά κρατώ τη δομή της πρότασης.</a:t>
            </a:r>
          </a:p>
          <a:p>
            <a:r>
              <a:rPr lang="el-GR" dirty="0" smtClean="0">
                <a:latin typeface="Arial"/>
                <a:cs typeface="Arial"/>
              </a:rPr>
              <a:t>Η πλειοψηφία της δουλειάς μου προέρχεται από αλλού, έστω και αν έχω αναφέρει από που. </a:t>
            </a:r>
          </a:p>
          <a:p>
            <a:endParaRPr lang="el-GR" dirty="0" smtClean="0"/>
          </a:p>
          <a:p>
            <a:pPr>
              <a:buNone/>
            </a:pPr>
            <a:endParaRPr lang="el-GR"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Content Placeholder 3" descr="Screen Shot 2013-07-17 at 1.57.19 PM.png"/>
          <p:cNvPicPr>
            <a:picLocks noGrp="1" noChangeAspect="1"/>
          </p:cNvPicPr>
          <p:nvPr>
            <p:ph idx="1"/>
          </p:nvPr>
        </p:nvPicPr>
        <p:blipFill>
          <a:blip r:embed="rId2"/>
          <a:srcRect l="-29445" r="-29445"/>
          <a:stretch>
            <a:fillRect/>
          </a:stretch>
        </p:blipFill>
        <p:spPr>
          <a:xfrm>
            <a:off x="-1814147" y="0"/>
            <a:ext cx="13396780" cy="6858000"/>
          </a:xfrm>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444531"/>
            <a:ext cx="8042276" cy="2491273"/>
          </a:xfrm>
        </p:spPr>
        <p:txBody>
          <a:bodyPr/>
          <a:lstStyle/>
          <a:p>
            <a:r>
              <a:rPr lang="el-GR" dirty="0" smtClean="0">
                <a:latin typeface="Arial"/>
                <a:cs typeface="Arial"/>
              </a:rPr>
              <a:t>ποιες είναι οι ποινές;</a:t>
            </a:r>
            <a:br>
              <a:rPr lang="el-GR" dirty="0" smtClean="0">
                <a:latin typeface="Arial"/>
                <a:cs typeface="Arial"/>
              </a:rPr>
            </a:br>
            <a:r>
              <a:rPr lang="el-GR" dirty="0" smtClean="0">
                <a:latin typeface="Arial"/>
                <a:cs typeface="Arial"/>
              </a:rPr>
              <a:t/>
            </a:r>
            <a:br>
              <a:rPr lang="el-GR" dirty="0" smtClean="0">
                <a:latin typeface="Arial"/>
                <a:cs typeface="Arial"/>
              </a:rPr>
            </a:br>
            <a:r>
              <a:rPr lang="el-GR" dirty="0" smtClean="0">
                <a:latin typeface="Arial"/>
                <a:cs typeface="Arial"/>
              </a:rPr>
              <a:t>πως μπορώ να το αποφύγω;</a:t>
            </a:r>
            <a:endParaRPr lang="en-US" dirty="0">
              <a:latin typeface="Arial"/>
              <a:cs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latin typeface="Arial"/>
                <a:cs typeface="Arial"/>
              </a:rPr>
              <a:t>3</a:t>
            </a:r>
            <a:r>
              <a:rPr lang="el-GR" baseline="30000" smtClean="0">
                <a:latin typeface="Arial"/>
                <a:cs typeface="Arial"/>
              </a:rPr>
              <a:t>ο</a:t>
            </a:r>
            <a:r>
              <a:rPr lang="el-GR" smtClean="0">
                <a:latin typeface="Arial"/>
                <a:cs typeface="Arial"/>
              </a:rPr>
              <a:t> Πιθανό </a:t>
            </a:r>
            <a:r>
              <a:rPr lang="el-GR" dirty="0" smtClean="0">
                <a:latin typeface="Arial"/>
                <a:cs typeface="Arial"/>
              </a:rPr>
              <a:t>θέμα εξετάσεων </a:t>
            </a:r>
            <a:endParaRPr lang="en-US" dirty="0"/>
          </a:p>
        </p:txBody>
      </p:sp>
      <p:sp>
        <p:nvSpPr>
          <p:cNvPr id="4" name="Content Placeholder 2"/>
          <p:cNvSpPr>
            <a:spLocks noGrp="1"/>
          </p:cNvSpPr>
          <p:nvPr>
            <p:ph idx="1"/>
          </p:nvPr>
        </p:nvSpPr>
        <p:spPr>
          <a:xfrm>
            <a:off x="549275" y="1600201"/>
            <a:ext cx="8042276" cy="4343400"/>
          </a:xfrm>
        </p:spPr>
        <p:txBody>
          <a:bodyPr/>
          <a:lstStyle/>
          <a:p>
            <a:r>
              <a:rPr lang="el-GR" dirty="0" smtClean="0">
                <a:latin typeface="Arial"/>
                <a:cs typeface="Arial"/>
              </a:rPr>
              <a:t>Τι είναι η λογοκλοπή, ποια τα είδη της και οι τρόποι αποφυγής; </a:t>
            </a:r>
          </a:p>
          <a:p>
            <a:r>
              <a:rPr lang="el-GR" dirty="0" smtClean="0">
                <a:latin typeface="Arial"/>
                <a:cs typeface="Arial"/>
              </a:rPr>
              <a:t>στους παρακάτω συνδέσμους, θα βρείτε όλες τις απαραίτητες πληροφορίες. </a:t>
            </a:r>
            <a:endParaRPr lang="en-US" dirty="0">
              <a:latin typeface="Arial"/>
              <a:cs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Διαβάστε προσεκτικά!!!</a:t>
            </a:r>
            <a:endParaRPr lang="en-US" dirty="0">
              <a:latin typeface="Arial"/>
              <a:cs typeface="Arial"/>
            </a:endParaRPr>
          </a:p>
        </p:txBody>
      </p:sp>
      <p:sp>
        <p:nvSpPr>
          <p:cNvPr id="3" name="Content Placeholder 2"/>
          <p:cNvSpPr>
            <a:spLocks noGrp="1"/>
          </p:cNvSpPr>
          <p:nvPr>
            <p:ph idx="1"/>
          </p:nvPr>
        </p:nvSpPr>
        <p:spPr/>
        <p:txBody>
          <a:bodyPr/>
          <a:lstStyle/>
          <a:p>
            <a:r>
              <a:rPr lang="en-US" dirty="0" smtClean="0">
                <a:hlinkClick r:id="rId2"/>
              </a:rPr>
              <a:t>http://plagiarism.org/plagiarism-101/overview/</a:t>
            </a:r>
            <a:r>
              <a:rPr lang="el-GR" dirty="0" smtClean="0"/>
              <a:t> </a:t>
            </a:r>
          </a:p>
          <a:p>
            <a:r>
              <a:rPr lang="en-US" dirty="0" smtClean="0">
                <a:hlinkClick r:id="rId3"/>
              </a:rPr>
              <a:t>http://www.ox.ac.uk/students/academic/goodpractice/about/</a:t>
            </a:r>
            <a:r>
              <a:rPr lang="en-US"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πηγές</a:t>
            </a:r>
            <a:endParaRPr lang="en-US" dirty="0">
              <a:latin typeface="Arial"/>
              <a:cs typeface="Arial"/>
            </a:endParaRPr>
          </a:p>
        </p:txBody>
      </p:sp>
      <p:sp>
        <p:nvSpPr>
          <p:cNvPr id="3" name="Content Placeholder 2"/>
          <p:cNvSpPr>
            <a:spLocks noGrp="1"/>
          </p:cNvSpPr>
          <p:nvPr>
            <p:ph idx="1"/>
          </p:nvPr>
        </p:nvSpPr>
        <p:spPr/>
        <p:txBody>
          <a:bodyPr>
            <a:normAutofit fontScale="92500" lnSpcReduction="20000"/>
          </a:bodyPr>
          <a:lstStyle/>
          <a:p>
            <a:r>
              <a:rPr lang="el-GR" dirty="0" smtClean="0">
                <a:latin typeface="Arial"/>
                <a:cs typeface="Arial"/>
              </a:rPr>
              <a:t>Πρωτογενείς πηγές: άρθρα περιοδικών και συνεδρίων, αναφορές, επίσημες εκδόσεις ευρεσιτεχνίας, προδιαγραφές</a:t>
            </a:r>
          </a:p>
          <a:p>
            <a:r>
              <a:rPr lang="el-GR" dirty="0" smtClean="0">
                <a:latin typeface="Arial"/>
                <a:cs typeface="Arial"/>
              </a:rPr>
              <a:t>Δευτερογενείς πηγές: Μονογραφίες, εγχειρίδια, ενημερωτικά δημοσιεύματα</a:t>
            </a:r>
          </a:p>
          <a:p>
            <a:r>
              <a:rPr lang="el-GR" dirty="0" smtClean="0">
                <a:latin typeface="Arial"/>
                <a:cs typeface="Arial"/>
              </a:rPr>
              <a:t>Τριτογενείς πηγές: οδηγοί, γενικές βιβλιογραφίες, εγκυκοπαίδειες</a:t>
            </a:r>
          </a:p>
          <a:p>
            <a:endParaRPr lang="el-GR" dirty="0" smtClean="0">
              <a:latin typeface="Arial"/>
              <a:cs typeface="Arial"/>
            </a:endParaRPr>
          </a:p>
          <a:p>
            <a:r>
              <a:rPr lang="el-GR" dirty="0" smtClean="0">
                <a:latin typeface="Arial"/>
                <a:cs typeface="Arial"/>
              </a:rPr>
              <a:t>ΠΡΟΣΟΧΗ: βασιζόμαστε κυρίως σε πρωτογενείς πηγές. Να είστε ιδιαίτερα προσεκτικοί σε πληροφορίες από το διαδίκτυο. </a:t>
            </a:r>
          </a:p>
          <a:p>
            <a:r>
              <a:rPr lang="el-GR" dirty="0" smtClean="0">
                <a:latin typeface="Arial"/>
                <a:cs typeface="Arial"/>
              </a:rPr>
              <a:t>Γιατί;;;</a:t>
            </a:r>
            <a:endParaRPr lang="en-US" dirty="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200128" y="1730637"/>
            <a:ext cx="7340319" cy="4212963"/>
          </a:xfrm>
        </p:spPr>
        <p:txBody>
          <a:bodyPr/>
          <a:lstStyle/>
          <a:p>
            <a:pPr>
              <a:buNone/>
            </a:pPr>
            <a:r>
              <a:rPr lang="el-GR" dirty="0" smtClean="0">
                <a:latin typeface="Arial"/>
                <a:cs typeface="Arial"/>
              </a:rPr>
              <a:t>	</a:t>
            </a:r>
            <a:r>
              <a:rPr lang="el-GR" sz="3200" dirty="0" smtClean="0">
                <a:latin typeface="Arial"/>
                <a:cs typeface="Arial"/>
              </a:rPr>
              <a:t>Ποιά είναι τα θετικά και αρνητικά των πρωτογενών και δευτερογενών πηγών (και τριτογενών); </a:t>
            </a:r>
            <a:endParaRPr lang="en-US" dirty="0">
              <a:latin typeface="Arial"/>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Title 1"/>
          <p:cNvSpPr>
            <a:spLocks noGrp="1"/>
          </p:cNvSpPr>
          <p:nvPr>
            <p:ph type="title"/>
          </p:nvPr>
        </p:nvSpPr>
        <p:spPr>
          <a:xfrm>
            <a:off x="285750" y="214313"/>
            <a:ext cx="8572500" cy="714375"/>
          </a:xfrm>
        </p:spPr>
        <p:txBody>
          <a:bodyPr/>
          <a:lstStyle/>
          <a:p>
            <a:pPr eaLnBrk="1" hangingPunct="1"/>
            <a:r>
              <a:rPr lang="nb-NO" sz="3600"/>
              <a:t>Literature Review – where to look...</a:t>
            </a:r>
            <a:endParaRPr lang="en-US" sz="3600"/>
          </a:p>
        </p:txBody>
      </p:sp>
      <p:sp>
        <p:nvSpPr>
          <p:cNvPr id="15363" name="Content Placeholder 2"/>
          <p:cNvSpPr>
            <a:spLocks noGrp="1"/>
          </p:cNvSpPr>
          <p:nvPr>
            <p:ph sz="quarter" idx="1"/>
          </p:nvPr>
        </p:nvSpPr>
        <p:spPr>
          <a:xfrm>
            <a:off x="214313" y="928688"/>
            <a:ext cx="8715375" cy="5715000"/>
          </a:xfrm>
        </p:spPr>
        <p:txBody>
          <a:bodyPr>
            <a:normAutofit fontScale="92500" lnSpcReduction="10000"/>
          </a:bodyPr>
          <a:lstStyle/>
          <a:p>
            <a:pPr eaLnBrk="1" hangingPunct="1"/>
            <a:r>
              <a:rPr lang="en-GB" sz="3600"/>
              <a:t>Google Scholar - </a:t>
            </a:r>
            <a:r>
              <a:rPr lang="en-GB" sz="3600">
                <a:hlinkClick r:id="rId2"/>
              </a:rPr>
              <a:t>http://scholar.google.com</a:t>
            </a:r>
            <a:r>
              <a:rPr lang="en-GB" sz="3600"/>
              <a:t> </a:t>
            </a:r>
            <a:endParaRPr lang="en-US" sz="3600"/>
          </a:p>
          <a:p>
            <a:pPr eaLnBrk="1" hangingPunct="1"/>
            <a:r>
              <a:rPr lang="en-GB" sz="3600"/>
              <a:t>ACM – Digital Library </a:t>
            </a:r>
            <a:r>
              <a:rPr lang="en-GB" sz="3600">
                <a:hlinkClick r:id="rId3"/>
              </a:rPr>
              <a:t>www.acm.org</a:t>
            </a:r>
            <a:r>
              <a:rPr lang="en-GB" sz="3600"/>
              <a:t> </a:t>
            </a:r>
          </a:p>
          <a:p>
            <a:pPr eaLnBrk="1" hangingPunct="1"/>
            <a:r>
              <a:rPr lang="en-GB" sz="3600"/>
              <a:t>IEEE- </a:t>
            </a:r>
            <a:r>
              <a:rPr lang="en-GB" sz="3600">
                <a:hlinkClick r:id="rId4"/>
              </a:rPr>
              <a:t>www.ieee.org</a:t>
            </a:r>
            <a:endParaRPr lang="en-GB" sz="3600"/>
          </a:p>
          <a:p>
            <a:pPr eaLnBrk="1" hangingPunct="1"/>
            <a:r>
              <a:rPr lang="nb-NO" sz="3600"/>
              <a:t>Elsevier </a:t>
            </a:r>
            <a:r>
              <a:rPr lang="en-GB" sz="3600"/>
              <a:t>– Science Direct</a:t>
            </a:r>
            <a:r>
              <a:rPr lang="nb-NO" sz="3600"/>
              <a:t> </a:t>
            </a:r>
            <a:r>
              <a:rPr lang="nb-NO" sz="3600">
                <a:solidFill>
                  <a:srgbClr val="002060"/>
                </a:solidFill>
                <a:hlinkClick r:id="rId5"/>
              </a:rPr>
              <a:t>http://www.elsevier.com</a:t>
            </a:r>
            <a:r>
              <a:rPr lang="nb-NO" sz="3600">
                <a:solidFill>
                  <a:srgbClr val="002060"/>
                </a:solidFill>
              </a:rPr>
              <a:t> </a:t>
            </a:r>
          </a:p>
          <a:p>
            <a:pPr eaLnBrk="1" hangingPunct="1"/>
            <a:r>
              <a:rPr lang="en-GB" sz="3600"/>
              <a:t>Springer - </a:t>
            </a:r>
            <a:r>
              <a:rPr lang="en-GB" sz="3600">
                <a:hlinkClick r:id="rId6"/>
              </a:rPr>
              <a:t>http://www.springer.com</a:t>
            </a:r>
            <a:r>
              <a:rPr lang="en-GB" sz="3600"/>
              <a:t> </a:t>
            </a:r>
          </a:p>
          <a:p>
            <a:pPr eaLnBrk="1" hangingPunct="1"/>
            <a:r>
              <a:rPr lang="en-GB" sz="3600"/>
              <a:t>Taylor and Francis - </a:t>
            </a:r>
            <a:r>
              <a:rPr lang="en-GB" sz="3600">
                <a:hlinkClick r:id="rId7"/>
              </a:rPr>
              <a:t>http://www.taylorandfrancisgroup.com</a:t>
            </a:r>
            <a:r>
              <a:rPr lang="en-GB" sz="3600"/>
              <a:t> </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γενικά</a:t>
            </a:r>
            <a:endParaRPr lang="en-US" dirty="0"/>
          </a:p>
        </p:txBody>
      </p:sp>
      <p:sp>
        <p:nvSpPr>
          <p:cNvPr id="3" name="Content Placeholder 2"/>
          <p:cNvSpPr>
            <a:spLocks noGrp="1"/>
          </p:cNvSpPr>
          <p:nvPr>
            <p:ph idx="1"/>
          </p:nvPr>
        </p:nvSpPr>
        <p:spPr/>
        <p:txBody>
          <a:bodyPr/>
          <a:lstStyle/>
          <a:p>
            <a:r>
              <a:rPr lang="en-US" dirty="0" smtClean="0"/>
              <a:t>VPN: IP </a:t>
            </a:r>
            <a:r>
              <a:rPr lang="el-GR" dirty="0" smtClean="0">
                <a:latin typeface="Arial"/>
                <a:cs typeface="Arial"/>
              </a:rPr>
              <a:t>πανεπιστημίου (πως να έχετε πρόσβαση στα άρθρα από το σπίτι σας)</a:t>
            </a:r>
            <a:endParaRPr lang="en-US" dirty="0" smtClean="0"/>
          </a:p>
          <a:p>
            <a:r>
              <a:rPr lang="en-US" dirty="0" smtClean="0"/>
              <a:t>Google scholar</a:t>
            </a:r>
            <a:r>
              <a:rPr lang="el-GR" dirty="0" smtClean="0"/>
              <a:t> </a:t>
            </a:r>
            <a:r>
              <a:rPr lang="el-GR" dirty="0" smtClean="0">
                <a:latin typeface="Arial"/>
                <a:cs typeface="Arial"/>
              </a:rPr>
              <a:t>(θα βρείτε άρθρα από διαφορετικές βιβλιοθήκες)</a:t>
            </a:r>
          </a:p>
          <a:p>
            <a:r>
              <a:rPr lang="el-GR" dirty="0" smtClean="0">
                <a:latin typeface="Arial"/>
                <a:cs typeface="Arial"/>
              </a:rPr>
              <a:t>Η αναζήτηση σε όλες τις βιβλιοθήκες γίνεται είτε με τον τίτλο, το όνομα του συγγραφέα, λέξεις κλειδιά, γενική περιοχή, κλπ. </a:t>
            </a:r>
            <a:endParaRPr lang="en-US" dirty="0" smtClean="0">
              <a:latin typeface="Arial"/>
              <a:cs typeface="Arial"/>
            </a:endParaRP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acm</a:t>
            </a:r>
            <a:endParaRPr lang="en-US" dirty="0"/>
          </a:p>
        </p:txBody>
      </p:sp>
      <p:sp>
        <p:nvSpPr>
          <p:cNvPr id="3" name="Content Placeholder 2"/>
          <p:cNvSpPr>
            <a:spLocks noGrp="1"/>
          </p:cNvSpPr>
          <p:nvPr>
            <p:ph idx="1"/>
          </p:nvPr>
        </p:nvSpPr>
        <p:spPr/>
        <p:txBody>
          <a:bodyPr/>
          <a:lstStyle/>
          <a:p>
            <a:r>
              <a:rPr lang="en-US" dirty="0" smtClean="0"/>
              <a:t>American Association for Computing Machinery</a:t>
            </a:r>
          </a:p>
          <a:p>
            <a:r>
              <a:rPr lang="el-GR" dirty="0" smtClean="0">
                <a:latin typeface="Arial"/>
                <a:cs typeface="Arial"/>
              </a:rPr>
              <a:t>Κυριάρχη και κορυφαία επιστημονική ένωση στο χώρο της πληροφορικής (το φοιτητικό παράρτημα στο Πανεπιστήμιο Πελοποννήσου)</a:t>
            </a:r>
          </a:p>
          <a:p>
            <a:r>
              <a:rPr lang="el-GR" dirty="0" smtClean="0">
                <a:latin typeface="Arial"/>
                <a:cs typeface="Arial"/>
              </a:rPr>
              <a:t>Επιστήμονες πληροφορικής από όλον τον κόσμο, για όλα τα πεδία της πληροφορικής</a:t>
            </a:r>
          </a:p>
          <a:p>
            <a:r>
              <a:rPr lang="el-GR" dirty="0" smtClean="0">
                <a:latin typeface="Arial"/>
                <a:cs typeface="Arial"/>
              </a:rPr>
              <a:t>Στην ψηφιακή βιβλιοθήκη υπάρχουν άρθρα από περιοδικά και συνέδρια.</a:t>
            </a:r>
          </a:p>
          <a:p>
            <a:endParaRPr lang="en-US" dirty="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ieee</a:t>
            </a:r>
            <a:endParaRPr lang="en-US" dirty="0"/>
          </a:p>
        </p:txBody>
      </p:sp>
      <p:sp>
        <p:nvSpPr>
          <p:cNvPr id="3" name="Content Placeholder 2"/>
          <p:cNvSpPr>
            <a:spLocks noGrp="1"/>
          </p:cNvSpPr>
          <p:nvPr>
            <p:ph idx="1"/>
          </p:nvPr>
        </p:nvSpPr>
        <p:spPr/>
        <p:txBody>
          <a:bodyPr/>
          <a:lstStyle/>
          <a:p>
            <a:r>
              <a:rPr lang="en-US" dirty="0" smtClean="0"/>
              <a:t>Institute of Electrical and Electronics Engineers</a:t>
            </a:r>
          </a:p>
          <a:p>
            <a:r>
              <a:rPr lang="el-GR" dirty="0" smtClean="0">
                <a:latin typeface="Arial"/>
                <a:cs typeface="Arial"/>
              </a:rPr>
              <a:t>Κυριάρχη ένωση στο χώρο των μηχανικών</a:t>
            </a:r>
          </a:p>
          <a:p>
            <a:r>
              <a:rPr lang="el-GR" dirty="0" smtClean="0">
                <a:latin typeface="Arial"/>
                <a:cs typeface="Arial"/>
              </a:rPr>
              <a:t>Το φοιτητικό παράρτημα στο Πανεπιστήμιο Πελοποννήσου</a:t>
            </a:r>
          </a:p>
          <a:p>
            <a:r>
              <a:rPr lang="en-US" dirty="0" smtClean="0"/>
              <a:t>IEEE </a:t>
            </a:r>
            <a:r>
              <a:rPr lang="en-US" i="1" dirty="0" err="1" smtClean="0"/>
              <a:t>Xplore</a:t>
            </a:r>
            <a:r>
              <a:rPr lang="en-US" i="1" dirty="0" smtClean="0"/>
              <a:t> Digital Library</a:t>
            </a:r>
            <a:endParaRPr lang="en-US" dirty="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elsevier</a:t>
            </a:r>
            <a:endParaRPr lang="en-US" dirty="0"/>
          </a:p>
        </p:txBody>
      </p:sp>
      <p:sp>
        <p:nvSpPr>
          <p:cNvPr id="3" name="Content Placeholder 2"/>
          <p:cNvSpPr>
            <a:spLocks noGrp="1"/>
          </p:cNvSpPr>
          <p:nvPr>
            <p:ph idx="1"/>
          </p:nvPr>
        </p:nvSpPr>
        <p:spPr/>
        <p:txBody>
          <a:bodyPr/>
          <a:lstStyle/>
          <a:p>
            <a:r>
              <a:rPr lang="el-GR" dirty="0" smtClean="0">
                <a:latin typeface="Arial"/>
                <a:cs typeface="Arial"/>
              </a:rPr>
              <a:t>Οι τίτλοι των περιοδικών τουεκδοτικού οίκου καλύπτουν μεγάλο φάσμα γνωστικών αντικειμένων και επιστημών (Γεωλογία, Επιστήμες Υγείας, Κοινωνικές Επιστήμες, Μαθηματικά, Μηχανική, Ενέργεια, Τεχνολογία, Οικονομικές, Πληροφορική, Τεχνολογία Περιβάλλοντος, Τεχνολογία Υλικών, Φυσική, Αστρονομία, Χημεία) </a:t>
            </a:r>
            <a:endParaRPr lang="en-US" dirty="0">
              <a:latin typeface="Arial"/>
              <a:cs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springer</a:t>
            </a:r>
            <a:endParaRPr lang="en-US" dirty="0"/>
          </a:p>
        </p:txBody>
      </p:sp>
      <p:sp>
        <p:nvSpPr>
          <p:cNvPr id="3" name="Content Placeholder 2"/>
          <p:cNvSpPr>
            <a:spLocks noGrp="1"/>
          </p:cNvSpPr>
          <p:nvPr>
            <p:ph idx="1"/>
          </p:nvPr>
        </p:nvSpPr>
        <p:spPr/>
        <p:txBody>
          <a:bodyPr/>
          <a:lstStyle/>
          <a:p>
            <a:r>
              <a:rPr lang="el-GR" dirty="0" smtClean="0">
                <a:latin typeface="Arial"/>
                <a:cs typeface="Arial"/>
              </a:rPr>
              <a:t>Πρόσβαση σε παραπάνω από 400 περιοδικά.</a:t>
            </a:r>
          </a:p>
          <a:p>
            <a:r>
              <a:rPr lang="el-GR" dirty="0" smtClean="0">
                <a:latin typeface="Arial"/>
                <a:cs typeface="Arial"/>
              </a:rPr>
              <a:t>Θεματικές περιοχές: θετικές επιστήμες, μηχανική, οικονομικές καικοινωνικές επιστήμες, ιατρική, νομικά. </a:t>
            </a:r>
            <a:endParaRPr lang="en-US" dirty="0">
              <a:latin typeface="Arial"/>
              <a:cs typeface="Aria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187</TotalTime>
  <Words>649</Words>
  <Application>Microsoft Macintosh PowerPoint</Application>
  <PresentationFormat>On-screen Show (4:3)</PresentationFormat>
  <Paragraphs>67</Paragraphs>
  <Slides>19</Slides>
  <Notes>0</Notes>
  <HiddenSlides>0</HiddenSlides>
  <MMClips>0</MMClips>
  <ScaleCrop>false</ScaleCrop>
  <HeadingPairs>
    <vt:vector size="4" baseType="variant">
      <vt:variant>
        <vt:lpstr>Design Template</vt:lpstr>
      </vt:variant>
      <vt:variant>
        <vt:i4>1</vt:i4>
      </vt:variant>
      <vt:variant>
        <vt:lpstr>Slide Titles</vt:lpstr>
      </vt:variant>
      <vt:variant>
        <vt:i4>19</vt:i4>
      </vt:variant>
    </vt:vector>
  </HeadingPairs>
  <TitlesOfParts>
    <vt:vector size="20" baseType="lpstr">
      <vt:lpstr>Breeze</vt:lpstr>
      <vt:lpstr>Η βιβλιογραφική έρευνα</vt:lpstr>
      <vt:lpstr>πηγές</vt:lpstr>
      <vt:lpstr>Slide 3</vt:lpstr>
      <vt:lpstr>Literature Review – where to look...</vt:lpstr>
      <vt:lpstr>γενικά</vt:lpstr>
      <vt:lpstr>acm</vt:lpstr>
      <vt:lpstr>ieee</vt:lpstr>
      <vt:lpstr>elsevier</vt:lpstr>
      <vt:lpstr>springer</vt:lpstr>
      <vt:lpstr>Oxford journals</vt:lpstr>
      <vt:lpstr>Taylor and Francis</vt:lpstr>
      <vt:lpstr>Δείτε τους παρακάτω τίτλους περιοδικών...</vt:lpstr>
      <vt:lpstr>διεπιστημονικότητα</vt:lpstr>
      <vt:lpstr>λογοκλοπή</vt:lpstr>
      <vt:lpstr>είδη</vt:lpstr>
      <vt:lpstr>Slide 16</vt:lpstr>
      <vt:lpstr>ποιες είναι οι ποινές;  πως μπορώ να το αποφύγω;</vt:lpstr>
      <vt:lpstr>3ο Πιθανό θέμα εξετάσεων </vt:lpstr>
      <vt:lpstr>Διαβάστε προσεκτικά!!!</vt:lpstr>
    </vt:vector>
  </TitlesOfParts>
  <Company>UoP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βιβλιογραφική έρευνα</dc:title>
  <dc:creator>Angela Antoniou</dc:creator>
  <cp:lastModifiedBy>Angela Antoniou</cp:lastModifiedBy>
  <cp:revision>17</cp:revision>
  <dcterms:created xsi:type="dcterms:W3CDTF">2013-07-18T13:34:35Z</dcterms:created>
  <dcterms:modified xsi:type="dcterms:W3CDTF">2013-07-18T13:34:53Z</dcterms:modified>
</cp:coreProperties>
</file>