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365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857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3466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98913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0469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6005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3319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556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354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92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3624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240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959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191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949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287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232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D720DA0-8FAA-4A8B-A6CC-53317EEE6006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D0468D2-FA25-49A9-923B-4751580A8D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5503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dirty="0" smtClean="0"/>
              <a:t>Συνθήκες ηγεμονικής πεποίθησης (ηγεμονία)</a:t>
            </a:r>
            <a:endParaRPr lang="el-GR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Λογική σχέση μεταξύ ηγεμονικής πεποίθησης και της πραγματικότητας</a:t>
            </a:r>
          </a:p>
          <a:p>
            <a:r>
              <a:rPr lang="el-GR" dirty="0" smtClean="0"/>
              <a:t>Ανυπαρξία εναλλακτικών λύσεων/προτάσεων</a:t>
            </a:r>
          </a:p>
          <a:p>
            <a:r>
              <a:rPr lang="el-GR" dirty="0" smtClean="0"/>
              <a:t>Ανυπαρξία πολιτικών ελίτ που θα είχαν συμφέρον να αμφισβητήσουν τις κρατούσε πεποιθήσεις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321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Περίοδος 1949-1967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Ηγεμονική πεποίθηση: Κράτος του Ισραήλ στα σύνορα της ανακωχής του 1949</a:t>
            </a:r>
          </a:p>
          <a:p>
            <a:r>
              <a:rPr lang="el-GR" dirty="0" smtClean="0"/>
              <a:t>Σημαντικά εδάφη περιλαμβάνουν την </a:t>
            </a:r>
            <a:r>
              <a:rPr lang="el-GR" dirty="0" err="1" smtClean="0"/>
              <a:t>Δυτ</a:t>
            </a:r>
            <a:r>
              <a:rPr lang="el-GR" dirty="0" smtClean="0"/>
              <a:t>. Ιερουσαλήμ και αρκετό χώρο για εγκατάσταση νέων Εβραίων μεταναστών</a:t>
            </a:r>
          </a:p>
          <a:p>
            <a:r>
              <a:rPr lang="el-GR" dirty="0" smtClean="0"/>
              <a:t>Δημογραφική ομοιογένεια,  85% Ισραηλινών πολιτών είναι Εβραίοι</a:t>
            </a:r>
          </a:p>
          <a:p>
            <a:r>
              <a:rPr lang="el-GR" dirty="0" smtClean="0"/>
              <a:t>Επιτυχημένο μοντέλο κρατισμού από εργατικό Σιωνισμό (κοινωνικό κράτος, συνεχής ανάπτυξη, ανύπαρκτη ανεργία </a:t>
            </a:r>
            <a:r>
              <a:rPr lang="el-GR" dirty="0" err="1" smtClean="0"/>
              <a:t>κλπ</a:t>
            </a:r>
            <a:r>
              <a:rPr lang="el-GR" dirty="0" smtClean="0"/>
              <a:t>)</a:t>
            </a:r>
          </a:p>
          <a:p>
            <a:r>
              <a:rPr lang="el-GR" dirty="0" smtClean="0"/>
              <a:t>Ισχύς έναντι των γειτόνων</a:t>
            </a:r>
          </a:p>
          <a:p>
            <a:r>
              <a:rPr lang="el-GR" dirty="0" smtClean="0"/>
              <a:t>Περιθωριοποιημένα: η </a:t>
            </a:r>
            <a:r>
              <a:rPr lang="el-GR" dirty="0" err="1" smtClean="0"/>
              <a:t>αλυτρωτική</a:t>
            </a:r>
            <a:r>
              <a:rPr lang="el-GR" dirty="0" smtClean="0"/>
              <a:t> πτέρυγα του Εργατικού κόμματος, η </a:t>
            </a:r>
            <a:r>
              <a:rPr lang="el-GR" dirty="0" err="1" smtClean="0"/>
              <a:t>αλυτρωτική</a:t>
            </a:r>
            <a:r>
              <a:rPr lang="el-GR" dirty="0" smtClean="0"/>
              <a:t> κοσμική Δεξιά και η θρησκευτική μεσσιανική Δεξιά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360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dirty="0" smtClean="0"/>
              <a:t>Αμφισβήτηση ηγεμονικής πεποίθησης συνόρων 1949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Πόλεμος 1967: βιβλικές αναφορές συνδέονται με τα νέα εδάφη σε Ιεροσόλυμα, </a:t>
            </a:r>
            <a:r>
              <a:rPr lang="el-GR" dirty="0" err="1" smtClean="0"/>
              <a:t>Δυτ</a:t>
            </a:r>
            <a:r>
              <a:rPr lang="el-GR" dirty="0" smtClean="0"/>
              <a:t>. Όχθη και Λ. Γάζας.</a:t>
            </a:r>
          </a:p>
          <a:p>
            <a:r>
              <a:rPr lang="el-GR" dirty="0" smtClean="0"/>
              <a:t>Καταδεικνύεται η ανάγκη «στρατηγικού βάθους» του Ισραήλ (Εργατικοί </a:t>
            </a:r>
            <a:r>
              <a:rPr lang="el-GR" dirty="0" err="1" smtClean="0"/>
              <a:t>αλυτρωτικοί</a:t>
            </a:r>
            <a:r>
              <a:rPr lang="el-GR" dirty="0" smtClean="0"/>
              <a:t>)</a:t>
            </a:r>
          </a:p>
          <a:p>
            <a:r>
              <a:rPr lang="el-GR" dirty="0" smtClean="0"/>
              <a:t>Το  πεπρωμένο του Ισραήλ: να γίνει παγκόσμια δύναμη</a:t>
            </a:r>
          </a:p>
          <a:p>
            <a:r>
              <a:rPr lang="el-GR" dirty="0" smtClean="0"/>
              <a:t>Μετά το 1973: οικονομική κάμψη, κοινωνικά προβλήματα, δημογραφική-άνοδος των Ανατολιτών Εβραίων (μέχρι τότε κοινωνικά και πολιτικά περιθωριοποιημένοι)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6126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dirty="0" smtClean="0"/>
              <a:t>Πολιτικές ομάδες αμφισβήτησης ηγεμονικής πεποίθησης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Εργατικοί </a:t>
            </a:r>
            <a:r>
              <a:rPr lang="el-GR" dirty="0" err="1" smtClean="0"/>
              <a:t>αλυτρωτικοί</a:t>
            </a:r>
            <a:r>
              <a:rPr lang="el-GR" dirty="0" smtClean="0"/>
              <a:t> παραγκωνισμένοι εντός του Εργατικού κόμματος ως τη δεκαετία του 1970</a:t>
            </a:r>
          </a:p>
          <a:p>
            <a:r>
              <a:rPr lang="el-GR" dirty="0" err="1" smtClean="0"/>
              <a:t>Αλυτρωτική</a:t>
            </a:r>
            <a:r>
              <a:rPr lang="el-GR" dirty="0" smtClean="0"/>
              <a:t> κοσμική Δεξιά (</a:t>
            </a:r>
            <a:r>
              <a:rPr lang="en-US" dirty="0" smtClean="0"/>
              <a:t>Revisionist)- </a:t>
            </a:r>
            <a:r>
              <a:rPr lang="el-GR" dirty="0" err="1"/>
              <a:t>Λ</a:t>
            </a:r>
            <a:r>
              <a:rPr lang="el-GR" dirty="0" err="1" smtClean="0"/>
              <a:t>ικούντ</a:t>
            </a:r>
            <a:endParaRPr lang="el-GR" dirty="0" smtClean="0"/>
          </a:p>
          <a:p>
            <a:r>
              <a:rPr lang="el-GR" dirty="0"/>
              <a:t>Μ</a:t>
            </a:r>
            <a:r>
              <a:rPr lang="el-GR" dirty="0" smtClean="0"/>
              <a:t>εσσιανικά θρησκευτικά κινήματα νέων ακτιβιστών </a:t>
            </a:r>
            <a:r>
              <a:rPr lang="en-US" dirty="0" smtClean="0"/>
              <a:t>(Gush </a:t>
            </a:r>
            <a:r>
              <a:rPr lang="en-US" dirty="0" err="1" smtClean="0"/>
              <a:t>Emunim</a:t>
            </a:r>
            <a:r>
              <a:rPr lang="en-US" dirty="0" smtClean="0"/>
              <a:t>)</a:t>
            </a:r>
            <a:r>
              <a:rPr lang="el-GR" dirty="0" smtClean="0"/>
              <a:t> που συνδέουν την επέκταση του Ισραήλ με το θείο</a:t>
            </a:r>
            <a:r>
              <a:rPr lang="en-US" dirty="0"/>
              <a:t> </a:t>
            </a:r>
            <a:r>
              <a:rPr lang="el-GR" dirty="0" smtClean="0"/>
              <a:t>θέλημα</a:t>
            </a:r>
          </a:p>
          <a:p>
            <a:r>
              <a:rPr lang="el-GR" dirty="0" smtClean="0"/>
              <a:t>Βάση για συμμαχία των τριών ομάδων: ασυμβίβαστη υποχρέωση για πλήρη ενσωμάτωση </a:t>
            </a:r>
            <a:r>
              <a:rPr lang="el-GR" dirty="0" err="1" smtClean="0"/>
              <a:t>Δυτ</a:t>
            </a:r>
            <a:r>
              <a:rPr lang="el-GR" dirty="0" smtClean="0"/>
              <a:t>. Όχθης και Λ. Γάζας στο ισραηλινό κράτος.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347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200" dirty="0" smtClean="0"/>
              <a:t>Πολιτικές ενσωμάτωσης προς τη «φάση καθεστώτος»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Νίκη και κυβέρνηση κοσμικής ρεβιζιονιστικής Δεξιάς με συμμάχους την θρησκευτική Δεξιά (1977). Συνεχής διακυβέρνηση ως το 1992 με διάλειμμα 2 χρόνων</a:t>
            </a:r>
          </a:p>
          <a:p>
            <a:r>
              <a:rPr lang="el-GR" dirty="0" smtClean="0"/>
              <a:t>Πολιτική αλματώδους αύξησης εποικισμών</a:t>
            </a:r>
          </a:p>
          <a:p>
            <a:r>
              <a:rPr lang="el-GR" dirty="0" smtClean="0"/>
              <a:t>Πλέγμα νόμων διαταγμάτων (πάνω από 1000), επιδοτήσεων και υποδομών σύνδεσης των εποικισμών με κυρίως Ισραήλ και αποκοπή/απομόνωση Παλαιστινίων</a:t>
            </a:r>
          </a:p>
          <a:p>
            <a:r>
              <a:rPr lang="el-GR" dirty="0" smtClean="0"/>
              <a:t>Συμμετοχή μεσαίων στρωμάτων στους εποικισμούς</a:t>
            </a:r>
          </a:p>
          <a:p>
            <a:r>
              <a:rPr lang="el-GR" dirty="0" smtClean="0"/>
              <a:t>Στόχος: Ισραηλινός έποικος να αισθάνεται ότι βρίσκεται στο κράτος του Ισραήλ όσο και ο κάτοικος του Τελ Αβίβ (σημείο φάσης καθεστώτος)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0252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Αποτυχία ηγεμονικής πεποίθησης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Βασικό εμπόδιο η έκρηξη της παλαιστινιακής </a:t>
            </a:r>
            <a:r>
              <a:rPr lang="el-GR" dirty="0" err="1" smtClean="0"/>
              <a:t>Ιντιφάντα</a:t>
            </a:r>
            <a:r>
              <a:rPr lang="el-GR" dirty="0" smtClean="0"/>
              <a:t> (1987-1990). Ασυμβατότητα πραγματικότητας με ηγεμονική πεποίθηση.</a:t>
            </a:r>
          </a:p>
          <a:p>
            <a:r>
              <a:rPr lang="el-GR" dirty="0" smtClean="0"/>
              <a:t>Συντριπτική δημογραφική υπεροχή Παλαιστινίων σε Κατεχόμενα (950.000 έναντι 55.000)</a:t>
            </a:r>
          </a:p>
          <a:p>
            <a:r>
              <a:rPr lang="el-GR" dirty="0" smtClean="0"/>
              <a:t>Διαρρηγνύει την προοπτική ήσυχης και φυσιολογικής ισραηλινής κυριαρχίας </a:t>
            </a:r>
          </a:p>
          <a:p>
            <a:r>
              <a:rPr lang="el-GR" dirty="0" smtClean="0"/>
              <a:t>Ασύμμετρη σύγκρουση: απροετοίμαστες ισραηλινές δυνάμεις ασφαλείας και κοινωνία για  κίνημα πολιτικής ανυπακοής</a:t>
            </a:r>
          </a:p>
          <a:p>
            <a:r>
              <a:rPr lang="el-GR" dirty="0" err="1" smtClean="0"/>
              <a:t>Ιντιφάντα</a:t>
            </a:r>
            <a:r>
              <a:rPr lang="el-GR" dirty="0" smtClean="0"/>
              <a:t>: μέτωπο νέων ακτιβιστών από κοσμικές και </a:t>
            </a:r>
            <a:r>
              <a:rPr lang="el-GR" dirty="0" err="1" smtClean="0"/>
              <a:t>ισλαμιστικές</a:t>
            </a:r>
            <a:r>
              <a:rPr lang="el-GR" dirty="0" smtClean="0"/>
              <a:t> οργανώσεις</a:t>
            </a:r>
          </a:p>
          <a:p>
            <a:r>
              <a:rPr lang="el-GR" dirty="0" smtClean="0"/>
              <a:t>Απόρριψη εικόνας «ευεργετούσας κατοχής»</a:t>
            </a:r>
          </a:p>
          <a:p>
            <a:r>
              <a:rPr lang="el-GR" dirty="0" smtClean="0"/>
              <a:t>Απόρριψη παραδοσιακών τοπικών ηγεσιών</a:t>
            </a:r>
          </a:p>
          <a:p>
            <a:r>
              <a:rPr lang="el-GR" dirty="0" smtClean="0"/>
              <a:t>Συμμετοχή μεσαίων στρωμάτων των αστικών κέντρων στην εξέγερση (έμποροι)</a:t>
            </a:r>
          </a:p>
          <a:p>
            <a:r>
              <a:rPr lang="el-GR" dirty="0" smtClean="0"/>
              <a:t>Ανάδειξη νέων τοπικών κινηματικών ηγεσιών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914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75</TotalTime>
  <Words>413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 Boardroom</vt:lpstr>
      <vt:lpstr>Συνθήκες ηγεμονικής πεποίθησης (ηγεμονία)</vt:lpstr>
      <vt:lpstr>Περίοδος 1949-1967</vt:lpstr>
      <vt:lpstr>Αμφισβήτηση ηγεμονικής πεποίθησης συνόρων 1949</vt:lpstr>
      <vt:lpstr>Πολιτικές ομάδες αμφισβήτησης ηγεμονικής πεποίθησης</vt:lpstr>
      <vt:lpstr>Πολιτικές ενσωμάτωσης προς τη «φάση καθεστώτος»</vt:lpstr>
      <vt:lpstr>Αποτυχία ηγεμονικής πεποίθησης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Συνθήκες ηγεμονικής πεποίθησης (ηγεμονία)</dc:title>
  <dc:creator>sroussos</dc:creator>
  <cp:lastModifiedBy>sroussos</cp:lastModifiedBy>
  <cp:revision>6</cp:revision>
  <dcterms:created xsi:type="dcterms:W3CDTF">2020-05-11T15:24:38Z</dcterms:created>
  <dcterms:modified xsi:type="dcterms:W3CDTF">2020-05-11T16:40:31Z</dcterms:modified>
</cp:coreProperties>
</file>