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2" r:id="rId3"/>
    <p:sldId id="263" r:id="rId4"/>
    <p:sldId id="264" r:id="rId5"/>
    <p:sldId id="265" r:id="rId6"/>
    <p:sldId id="267" r:id="rId7"/>
    <p:sldId id="266" r:id="rId8"/>
    <p:sldId id="268" r:id="rId9"/>
    <p:sldId id="269" r:id="rId10"/>
    <p:sldId id="270" r:id="rId11"/>
    <p:sldId id="271" r:id="rId12"/>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29" autoAdjust="0"/>
    <p:restoredTop sz="94590" autoAdjust="0"/>
  </p:normalViewPr>
  <p:slideViewPr>
    <p:cSldViewPr>
      <p:cViewPr varScale="1">
        <p:scale>
          <a:sx n="67" d="100"/>
          <a:sy n="67" d="100"/>
        </p:scale>
        <p:origin x="147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lvl1pPr>
              <a:defRPr/>
            </a:lvl1pPr>
          </a:lstStyle>
          <a:p>
            <a:endParaRPr lang="es-ES" altLang="el-GR"/>
          </a:p>
        </p:txBody>
      </p:sp>
      <p:sp>
        <p:nvSpPr>
          <p:cNvPr id="5" name="Footer Placeholder 4"/>
          <p:cNvSpPr>
            <a:spLocks noGrp="1"/>
          </p:cNvSpPr>
          <p:nvPr>
            <p:ph type="ftr" sz="quarter" idx="11"/>
          </p:nvPr>
        </p:nvSpPr>
        <p:spPr/>
        <p:txBody>
          <a:bodyPr/>
          <a:lstStyle>
            <a:lvl1pPr>
              <a:defRPr/>
            </a:lvl1pPr>
          </a:lstStyle>
          <a:p>
            <a:endParaRPr lang="es-ES" altLang="el-GR"/>
          </a:p>
        </p:txBody>
      </p:sp>
      <p:sp>
        <p:nvSpPr>
          <p:cNvPr id="6" name="Slide Number Placeholder 5"/>
          <p:cNvSpPr>
            <a:spLocks noGrp="1"/>
          </p:cNvSpPr>
          <p:nvPr>
            <p:ph type="sldNum" sz="quarter" idx="12"/>
          </p:nvPr>
        </p:nvSpPr>
        <p:spPr/>
        <p:txBody>
          <a:bodyPr/>
          <a:lstStyle>
            <a:lvl1pPr>
              <a:defRPr/>
            </a:lvl1pPr>
          </a:lstStyle>
          <a:p>
            <a:fld id="{AF3FA58D-F093-493D-AA84-7AF15277AD34}" type="slidenum">
              <a:rPr lang="es-ES" altLang="el-GR"/>
              <a:pPr/>
              <a:t>‹#›</a:t>
            </a:fld>
            <a:endParaRPr lang="es-ES" altLang="el-GR"/>
          </a:p>
        </p:txBody>
      </p:sp>
    </p:spTree>
    <p:extLst>
      <p:ext uri="{BB962C8B-B14F-4D97-AF65-F5344CB8AC3E}">
        <p14:creationId xmlns:p14="http://schemas.microsoft.com/office/powerpoint/2010/main" val="882931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s-ES" altLang="el-GR"/>
          </a:p>
        </p:txBody>
      </p:sp>
      <p:sp>
        <p:nvSpPr>
          <p:cNvPr id="5" name="Footer Placeholder 4"/>
          <p:cNvSpPr>
            <a:spLocks noGrp="1"/>
          </p:cNvSpPr>
          <p:nvPr>
            <p:ph type="ftr" sz="quarter" idx="11"/>
          </p:nvPr>
        </p:nvSpPr>
        <p:spPr/>
        <p:txBody>
          <a:bodyPr/>
          <a:lstStyle>
            <a:lvl1pPr>
              <a:defRPr/>
            </a:lvl1pPr>
          </a:lstStyle>
          <a:p>
            <a:endParaRPr lang="es-ES" altLang="el-GR"/>
          </a:p>
        </p:txBody>
      </p:sp>
      <p:sp>
        <p:nvSpPr>
          <p:cNvPr id="6" name="Slide Number Placeholder 5"/>
          <p:cNvSpPr>
            <a:spLocks noGrp="1"/>
          </p:cNvSpPr>
          <p:nvPr>
            <p:ph type="sldNum" sz="quarter" idx="12"/>
          </p:nvPr>
        </p:nvSpPr>
        <p:spPr/>
        <p:txBody>
          <a:bodyPr/>
          <a:lstStyle>
            <a:lvl1pPr>
              <a:defRPr/>
            </a:lvl1pPr>
          </a:lstStyle>
          <a:p>
            <a:fld id="{EC62653C-F51F-4FAF-B222-3DB5C4F9EA65}" type="slidenum">
              <a:rPr lang="es-ES" altLang="el-GR"/>
              <a:pPr/>
              <a:t>‹#›</a:t>
            </a:fld>
            <a:endParaRPr lang="es-ES" altLang="el-GR"/>
          </a:p>
        </p:txBody>
      </p:sp>
    </p:spTree>
    <p:extLst>
      <p:ext uri="{BB962C8B-B14F-4D97-AF65-F5344CB8AC3E}">
        <p14:creationId xmlns:p14="http://schemas.microsoft.com/office/powerpoint/2010/main" val="2062174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s-ES" altLang="el-GR"/>
          </a:p>
        </p:txBody>
      </p:sp>
      <p:sp>
        <p:nvSpPr>
          <p:cNvPr id="5" name="Footer Placeholder 4"/>
          <p:cNvSpPr>
            <a:spLocks noGrp="1"/>
          </p:cNvSpPr>
          <p:nvPr>
            <p:ph type="ftr" sz="quarter" idx="11"/>
          </p:nvPr>
        </p:nvSpPr>
        <p:spPr/>
        <p:txBody>
          <a:bodyPr/>
          <a:lstStyle>
            <a:lvl1pPr>
              <a:defRPr/>
            </a:lvl1pPr>
          </a:lstStyle>
          <a:p>
            <a:endParaRPr lang="es-ES" altLang="el-GR"/>
          </a:p>
        </p:txBody>
      </p:sp>
      <p:sp>
        <p:nvSpPr>
          <p:cNvPr id="6" name="Slide Number Placeholder 5"/>
          <p:cNvSpPr>
            <a:spLocks noGrp="1"/>
          </p:cNvSpPr>
          <p:nvPr>
            <p:ph type="sldNum" sz="quarter" idx="12"/>
          </p:nvPr>
        </p:nvSpPr>
        <p:spPr/>
        <p:txBody>
          <a:bodyPr/>
          <a:lstStyle>
            <a:lvl1pPr>
              <a:defRPr/>
            </a:lvl1pPr>
          </a:lstStyle>
          <a:p>
            <a:fld id="{66725343-664E-4FDA-A528-30F78EECAFB3}" type="slidenum">
              <a:rPr lang="es-ES" altLang="el-GR"/>
              <a:pPr/>
              <a:t>‹#›</a:t>
            </a:fld>
            <a:endParaRPr lang="es-ES" altLang="el-GR"/>
          </a:p>
        </p:txBody>
      </p:sp>
    </p:spTree>
    <p:extLst>
      <p:ext uri="{BB962C8B-B14F-4D97-AF65-F5344CB8AC3E}">
        <p14:creationId xmlns:p14="http://schemas.microsoft.com/office/powerpoint/2010/main" val="433531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s-ES" altLang="el-GR"/>
          </a:p>
        </p:txBody>
      </p:sp>
      <p:sp>
        <p:nvSpPr>
          <p:cNvPr id="5" name="Footer Placeholder 4"/>
          <p:cNvSpPr>
            <a:spLocks noGrp="1"/>
          </p:cNvSpPr>
          <p:nvPr>
            <p:ph type="ftr" sz="quarter" idx="11"/>
          </p:nvPr>
        </p:nvSpPr>
        <p:spPr/>
        <p:txBody>
          <a:bodyPr/>
          <a:lstStyle>
            <a:lvl1pPr>
              <a:defRPr/>
            </a:lvl1pPr>
          </a:lstStyle>
          <a:p>
            <a:endParaRPr lang="es-ES" altLang="el-GR"/>
          </a:p>
        </p:txBody>
      </p:sp>
      <p:sp>
        <p:nvSpPr>
          <p:cNvPr id="6" name="Slide Number Placeholder 5"/>
          <p:cNvSpPr>
            <a:spLocks noGrp="1"/>
          </p:cNvSpPr>
          <p:nvPr>
            <p:ph type="sldNum" sz="quarter" idx="12"/>
          </p:nvPr>
        </p:nvSpPr>
        <p:spPr/>
        <p:txBody>
          <a:bodyPr/>
          <a:lstStyle>
            <a:lvl1pPr>
              <a:defRPr/>
            </a:lvl1pPr>
          </a:lstStyle>
          <a:p>
            <a:fld id="{41CDC531-A404-4EE8-977E-61ECB3B8D604}" type="slidenum">
              <a:rPr lang="es-ES" altLang="el-GR"/>
              <a:pPr/>
              <a:t>‹#›</a:t>
            </a:fld>
            <a:endParaRPr lang="es-ES" altLang="el-GR"/>
          </a:p>
        </p:txBody>
      </p:sp>
    </p:spTree>
    <p:extLst>
      <p:ext uri="{BB962C8B-B14F-4D97-AF65-F5344CB8AC3E}">
        <p14:creationId xmlns:p14="http://schemas.microsoft.com/office/powerpoint/2010/main" val="3935729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s-ES" altLang="el-GR"/>
          </a:p>
        </p:txBody>
      </p:sp>
      <p:sp>
        <p:nvSpPr>
          <p:cNvPr id="5" name="Footer Placeholder 4"/>
          <p:cNvSpPr>
            <a:spLocks noGrp="1"/>
          </p:cNvSpPr>
          <p:nvPr>
            <p:ph type="ftr" sz="quarter" idx="11"/>
          </p:nvPr>
        </p:nvSpPr>
        <p:spPr/>
        <p:txBody>
          <a:bodyPr/>
          <a:lstStyle>
            <a:lvl1pPr>
              <a:defRPr/>
            </a:lvl1pPr>
          </a:lstStyle>
          <a:p>
            <a:endParaRPr lang="es-ES" altLang="el-GR"/>
          </a:p>
        </p:txBody>
      </p:sp>
      <p:sp>
        <p:nvSpPr>
          <p:cNvPr id="6" name="Slide Number Placeholder 5"/>
          <p:cNvSpPr>
            <a:spLocks noGrp="1"/>
          </p:cNvSpPr>
          <p:nvPr>
            <p:ph type="sldNum" sz="quarter" idx="12"/>
          </p:nvPr>
        </p:nvSpPr>
        <p:spPr/>
        <p:txBody>
          <a:bodyPr/>
          <a:lstStyle>
            <a:lvl1pPr>
              <a:defRPr/>
            </a:lvl1pPr>
          </a:lstStyle>
          <a:p>
            <a:fld id="{35036F2A-5B87-4BFE-932E-274EE3CA05FC}" type="slidenum">
              <a:rPr lang="es-ES" altLang="el-GR"/>
              <a:pPr/>
              <a:t>‹#›</a:t>
            </a:fld>
            <a:endParaRPr lang="es-ES" altLang="el-GR"/>
          </a:p>
        </p:txBody>
      </p:sp>
    </p:spTree>
    <p:extLst>
      <p:ext uri="{BB962C8B-B14F-4D97-AF65-F5344CB8AC3E}">
        <p14:creationId xmlns:p14="http://schemas.microsoft.com/office/powerpoint/2010/main" val="356801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lvl1pPr>
              <a:defRPr/>
            </a:lvl1pPr>
          </a:lstStyle>
          <a:p>
            <a:endParaRPr lang="es-ES" altLang="el-GR"/>
          </a:p>
        </p:txBody>
      </p:sp>
      <p:sp>
        <p:nvSpPr>
          <p:cNvPr id="6" name="Footer Placeholder 5"/>
          <p:cNvSpPr>
            <a:spLocks noGrp="1"/>
          </p:cNvSpPr>
          <p:nvPr>
            <p:ph type="ftr" sz="quarter" idx="11"/>
          </p:nvPr>
        </p:nvSpPr>
        <p:spPr/>
        <p:txBody>
          <a:bodyPr/>
          <a:lstStyle>
            <a:lvl1pPr>
              <a:defRPr/>
            </a:lvl1pPr>
          </a:lstStyle>
          <a:p>
            <a:endParaRPr lang="es-ES" altLang="el-GR"/>
          </a:p>
        </p:txBody>
      </p:sp>
      <p:sp>
        <p:nvSpPr>
          <p:cNvPr id="7" name="Slide Number Placeholder 6"/>
          <p:cNvSpPr>
            <a:spLocks noGrp="1"/>
          </p:cNvSpPr>
          <p:nvPr>
            <p:ph type="sldNum" sz="quarter" idx="12"/>
          </p:nvPr>
        </p:nvSpPr>
        <p:spPr/>
        <p:txBody>
          <a:bodyPr/>
          <a:lstStyle>
            <a:lvl1pPr>
              <a:defRPr/>
            </a:lvl1pPr>
          </a:lstStyle>
          <a:p>
            <a:fld id="{9AAB7EC8-09BF-4908-A12D-144613BA9D6B}" type="slidenum">
              <a:rPr lang="es-ES" altLang="el-GR"/>
              <a:pPr/>
              <a:t>‹#›</a:t>
            </a:fld>
            <a:endParaRPr lang="es-ES" altLang="el-GR"/>
          </a:p>
        </p:txBody>
      </p:sp>
    </p:spTree>
    <p:extLst>
      <p:ext uri="{BB962C8B-B14F-4D97-AF65-F5344CB8AC3E}">
        <p14:creationId xmlns:p14="http://schemas.microsoft.com/office/powerpoint/2010/main" val="316768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lvl1pPr>
              <a:defRPr/>
            </a:lvl1pPr>
          </a:lstStyle>
          <a:p>
            <a:endParaRPr lang="es-ES" altLang="el-GR"/>
          </a:p>
        </p:txBody>
      </p:sp>
      <p:sp>
        <p:nvSpPr>
          <p:cNvPr id="8" name="Footer Placeholder 7"/>
          <p:cNvSpPr>
            <a:spLocks noGrp="1"/>
          </p:cNvSpPr>
          <p:nvPr>
            <p:ph type="ftr" sz="quarter" idx="11"/>
          </p:nvPr>
        </p:nvSpPr>
        <p:spPr/>
        <p:txBody>
          <a:bodyPr/>
          <a:lstStyle>
            <a:lvl1pPr>
              <a:defRPr/>
            </a:lvl1pPr>
          </a:lstStyle>
          <a:p>
            <a:endParaRPr lang="es-ES" altLang="el-GR"/>
          </a:p>
        </p:txBody>
      </p:sp>
      <p:sp>
        <p:nvSpPr>
          <p:cNvPr id="9" name="Slide Number Placeholder 8"/>
          <p:cNvSpPr>
            <a:spLocks noGrp="1"/>
          </p:cNvSpPr>
          <p:nvPr>
            <p:ph type="sldNum" sz="quarter" idx="12"/>
          </p:nvPr>
        </p:nvSpPr>
        <p:spPr/>
        <p:txBody>
          <a:bodyPr/>
          <a:lstStyle>
            <a:lvl1pPr>
              <a:defRPr/>
            </a:lvl1pPr>
          </a:lstStyle>
          <a:p>
            <a:fld id="{F36CE559-B588-41E5-9116-F7D8DFBBCDC2}" type="slidenum">
              <a:rPr lang="es-ES" altLang="el-GR"/>
              <a:pPr/>
              <a:t>‹#›</a:t>
            </a:fld>
            <a:endParaRPr lang="es-ES" altLang="el-GR"/>
          </a:p>
        </p:txBody>
      </p:sp>
    </p:spTree>
    <p:extLst>
      <p:ext uri="{BB962C8B-B14F-4D97-AF65-F5344CB8AC3E}">
        <p14:creationId xmlns:p14="http://schemas.microsoft.com/office/powerpoint/2010/main" val="1530764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lvl1pPr>
              <a:defRPr/>
            </a:lvl1pPr>
          </a:lstStyle>
          <a:p>
            <a:endParaRPr lang="es-ES" altLang="el-GR"/>
          </a:p>
        </p:txBody>
      </p:sp>
      <p:sp>
        <p:nvSpPr>
          <p:cNvPr id="4" name="Footer Placeholder 3"/>
          <p:cNvSpPr>
            <a:spLocks noGrp="1"/>
          </p:cNvSpPr>
          <p:nvPr>
            <p:ph type="ftr" sz="quarter" idx="11"/>
          </p:nvPr>
        </p:nvSpPr>
        <p:spPr/>
        <p:txBody>
          <a:bodyPr/>
          <a:lstStyle>
            <a:lvl1pPr>
              <a:defRPr/>
            </a:lvl1pPr>
          </a:lstStyle>
          <a:p>
            <a:endParaRPr lang="es-ES" altLang="el-GR"/>
          </a:p>
        </p:txBody>
      </p:sp>
      <p:sp>
        <p:nvSpPr>
          <p:cNvPr id="5" name="Slide Number Placeholder 4"/>
          <p:cNvSpPr>
            <a:spLocks noGrp="1"/>
          </p:cNvSpPr>
          <p:nvPr>
            <p:ph type="sldNum" sz="quarter" idx="12"/>
          </p:nvPr>
        </p:nvSpPr>
        <p:spPr/>
        <p:txBody>
          <a:bodyPr/>
          <a:lstStyle>
            <a:lvl1pPr>
              <a:defRPr/>
            </a:lvl1pPr>
          </a:lstStyle>
          <a:p>
            <a:fld id="{F56F6454-701A-4246-9CB5-501A5359D306}" type="slidenum">
              <a:rPr lang="es-ES" altLang="el-GR"/>
              <a:pPr/>
              <a:t>‹#›</a:t>
            </a:fld>
            <a:endParaRPr lang="es-ES" altLang="el-GR"/>
          </a:p>
        </p:txBody>
      </p:sp>
    </p:spTree>
    <p:extLst>
      <p:ext uri="{BB962C8B-B14F-4D97-AF65-F5344CB8AC3E}">
        <p14:creationId xmlns:p14="http://schemas.microsoft.com/office/powerpoint/2010/main" val="3060571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s-ES" altLang="el-GR"/>
          </a:p>
        </p:txBody>
      </p:sp>
      <p:sp>
        <p:nvSpPr>
          <p:cNvPr id="3" name="Footer Placeholder 2"/>
          <p:cNvSpPr>
            <a:spLocks noGrp="1"/>
          </p:cNvSpPr>
          <p:nvPr>
            <p:ph type="ftr" sz="quarter" idx="11"/>
          </p:nvPr>
        </p:nvSpPr>
        <p:spPr/>
        <p:txBody>
          <a:bodyPr/>
          <a:lstStyle>
            <a:lvl1pPr>
              <a:defRPr/>
            </a:lvl1pPr>
          </a:lstStyle>
          <a:p>
            <a:endParaRPr lang="es-ES" altLang="el-GR"/>
          </a:p>
        </p:txBody>
      </p:sp>
      <p:sp>
        <p:nvSpPr>
          <p:cNvPr id="4" name="Slide Number Placeholder 3"/>
          <p:cNvSpPr>
            <a:spLocks noGrp="1"/>
          </p:cNvSpPr>
          <p:nvPr>
            <p:ph type="sldNum" sz="quarter" idx="12"/>
          </p:nvPr>
        </p:nvSpPr>
        <p:spPr/>
        <p:txBody>
          <a:bodyPr/>
          <a:lstStyle>
            <a:lvl1pPr>
              <a:defRPr/>
            </a:lvl1pPr>
          </a:lstStyle>
          <a:p>
            <a:fld id="{0DB11F20-1B2F-49F8-833B-CDD30DF6F694}" type="slidenum">
              <a:rPr lang="es-ES" altLang="el-GR"/>
              <a:pPr/>
              <a:t>‹#›</a:t>
            </a:fld>
            <a:endParaRPr lang="es-ES" altLang="el-GR"/>
          </a:p>
        </p:txBody>
      </p:sp>
    </p:spTree>
    <p:extLst>
      <p:ext uri="{BB962C8B-B14F-4D97-AF65-F5344CB8AC3E}">
        <p14:creationId xmlns:p14="http://schemas.microsoft.com/office/powerpoint/2010/main" val="4146951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s-ES" altLang="el-GR"/>
          </a:p>
        </p:txBody>
      </p:sp>
      <p:sp>
        <p:nvSpPr>
          <p:cNvPr id="6" name="Footer Placeholder 5"/>
          <p:cNvSpPr>
            <a:spLocks noGrp="1"/>
          </p:cNvSpPr>
          <p:nvPr>
            <p:ph type="ftr" sz="quarter" idx="11"/>
          </p:nvPr>
        </p:nvSpPr>
        <p:spPr/>
        <p:txBody>
          <a:bodyPr/>
          <a:lstStyle>
            <a:lvl1pPr>
              <a:defRPr/>
            </a:lvl1pPr>
          </a:lstStyle>
          <a:p>
            <a:endParaRPr lang="es-ES" altLang="el-GR"/>
          </a:p>
        </p:txBody>
      </p:sp>
      <p:sp>
        <p:nvSpPr>
          <p:cNvPr id="7" name="Slide Number Placeholder 6"/>
          <p:cNvSpPr>
            <a:spLocks noGrp="1"/>
          </p:cNvSpPr>
          <p:nvPr>
            <p:ph type="sldNum" sz="quarter" idx="12"/>
          </p:nvPr>
        </p:nvSpPr>
        <p:spPr/>
        <p:txBody>
          <a:bodyPr/>
          <a:lstStyle>
            <a:lvl1pPr>
              <a:defRPr/>
            </a:lvl1pPr>
          </a:lstStyle>
          <a:p>
            <a:fld id="{0A02C6AA-9135-4491-92F8-16CABC19A081}" type="slidenum">
              <a:rPr lang="es-ES" altLang="el-GR"/>
              <a:pPr/>
              <a:t>‹#›</a:t>
            </a:fld>
            <a:endParaRPr lang="es-ES" altLang="el-GR"/>
          </a:p>
        </p:txBody>
      </p:sp>
    </p:spTree>
    <p:extLst>
      <p:ext uri="{BB962C8B-B14F-4D97-AF65-F5344CB8AC3E}">
        <p14:creationId xmlns:p14="http://schemas.microsoft.com/office/powerpoint/2010/main" val="3160817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s-ES" altLang="el-GR"/>
          </a:p>
        </p:txBody>
      </p:sp>
      <p:sp>
        <p:nvSpPr>
          <p:cNvPr id="6" name="Footer Placeholder 5"/>
          <p:cNvSpPr>
            <a:spLocks noGrp="1"/>
          </p:cNvSpPr>
          <p:nvPr>
            <p:ph type="ftr" sz="quarter" idx="11"/>
          </p:nvPr>
        </p:nvSpPr>
        <p:spPr/>
        <p:txBody>
          <a:bodyPr/>
          <a:lstStyle>
            <a:lvl1pPr>
              <a:defRPr/>
            </a:lvl1pPr>
          </a:lstStyle>
          <a:p>
            <a:endParaRPr lang="es-ES" altLang="el-GR"/>
          </a:p>
        </p:txBody>
      </p:sp>
      <p:sp>
        <p:nvSpPr>
          <p:cNvPr id="7" name="Slide Number Placeholder 6"/>
          <p:cNvSpPr>
            <a:spLocks noGrp="1"/>
          </p:cNvSpPr>
          <p:nvPr>
            <p:ph type="sldNum" sz="quarter" idx="12"/>
          </p:nvPr>
        </p:nvSpPr>
        <p:spPr/>
        <p:txBody>
          <a:bodyPr/>
          <a:lstStyle>
            <a:lvl1pPr>
              <a:defRPr/>
            </a:lvl1pPr>
          </a:lstStyle>
          <a:p>
            <a:fld id="{97A39CCD-26E6-40DC-960C-9558C062394A}" type="slidenum">
              <a:rPr lang="es-ES" altLang="el-GR"/>
              <a:pPr/>
              <a:t>‹#›</a:t>
            </a:fld>
            <a:endParaRPr lang="es-ES" altLang="el-GR"/>
          </a:p>
        </p:txBody>
      </p:sp>
    </p:spTree>
    <p:extLst>
      <p:ext uri="{BB962C8B-B14F-4D97-AF65-F5344CB8AC3E}">
        <p14:creationId xmlns:p14="http://schemas.microsoft.com/office/powerpoint/2010/main" val="3943918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el-GR"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l-GR" smtClean="0"/>
              <a:t>Haga clic para modificar el estilo de texto del patrón</a:t>
            </a:r>
          </a:p>
          <a:p>
            <a:pPr lvl="1"/>
            <a:r>
              <a:rPr lang="es-ES" altLang="el-GR" smtClean="0"/>
              <a:t>Segundo nivel</a:t>
            </a:r>
          </a:p>
          <a:p>
            <a:pPr lvl="2"/>
            <a:r>
              <a:rPr lang="es-ES" altLang="el-GR" smtClean="0"/>
              <a:t>Tercer nivel</a:t>
            </a:r>
          </a:p>
          <a:p>
            <a:pPr lvl="3"/>
            <a:r>
              <a:rPr lang="es-ES" altLang="el-GR" smtClean="0"/>
              <a:t>Cuarto nivel</a:t>
            </a:r>
          </a:p>
          <a:p>
            <a:pPr lvl="4"/>
            <a:r>
              <a:rPr lang="es-ES" altLang="el-GR"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s-ES" altLang="el-G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s-ES" altLang="el-G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CE8CE924-074F-42E7-8200-596213BF115B}" type="slidenum">
              <a:rPr lang="es-ES" altLang="el-GR"/>
              <a:pPr/>
              <a:t>‹#›</a:t>
            </a:fld>
            <a:endParaRPr lang="es-ES" alt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95536" y="188640"/>
            <a:ext cx="8230368" cy="783431"/>
          </a:xfrm>
        </p:spPr>
        <p:txBody>
          <a:bodyPr/>
          <a:lstStyle/>
          <a:p>
            <a:r>
              <a:rPr lang="el-GR" b="1" dirty="0">
                <a:effectLst>
                  <a:outerShdw blurRad="38100" dist="38100" dir="2700000" algn="tl">
                    <a:srgbClr val="000000">
                      <a:alpha val="43137"/>
                    </a:srgbClr>
                  </a:outerShdw>
                </a:effectLst>
              </a:rPr>
              <a:t>Έννοια του θεσμού</a:t>
            </a:r>
            <a:endParaRPr lang="es-ES" altLang="el-GR" dirty="0">
              <a:solidFill>
                <a:schemeClr val="tx1"/>
              </a:solidFill>
              <a:effectLst>
                <a:outerShdw blurRad="38100" dist="38100" dir="2700000" algn="tl">
                  <a:srgbClr val="000000">
                    <a:alpha val="43137"/>
                  </a:srgbClr>
                </a:outerShdw>
              </a:effectLst>
            </a:endParaRPr>
          </a:p>
        </p:txBody>
      </p:sp>
      <p:sp>
        <p:nvSpPr>
          <p:cNvPr id="3075" name="Rectangle 3"/>
          <p:cNvSpPr>
            <a:spLocks noGrp="1" noChangeArrowheads="1"/>
          </p:cNvSpPr>
          <p:nvPr>
            <p:ph type="body" idx="1"/>
          </p:nvPr>
        </p:nvSpPr>
        <p:spPr>
          <a:xfrm>
            <a:off x="179512" y="980728"/>
            <a:ext cx="8856984" cy="5760640"/>
          </a:xfrm>
        </p:spPr>
        <p:txBody>
          <a:bodyPr/>
          <a:lstStyle/>
          <a:p>
            <a:pPr>
              <a:spcBef>
                <a:spcPts val="0"/>
              </a:spcBef>
            </a:pPr>
            <a:r>
              <a:rPr lang="el-GR" u="sng" dirty="0" smtClean="0">
                <a:effectLst>
                  <a:outerShdw blurRad="38100" dist="38100" dir="2700000" algn="tl">
                    <a:srgbClr val="000000">
                      <a:alpha val="43137"/>
                    </a:srgbClr>
                  </a:outerShdw>
                </a:effectLst>
              </a:rPr>
              <a:t>Θεσμός</a:t>
            </a:r>
            <a:r>
              <a:rPr lang="el-GR" dirty="0">
                <a:effectLst>
                  <a:outerShdw blurRad="38100" dist="38100" dir="2700000" algn="tl">
                    <a:srgbClr val="000000">
                      <a:alpha val="43137"/>
                    </a:srgbClr>
                  </a:outerShdw>
                </a:effectLst>
              </a:rPr>
              <a:t>:</a:t>
            </a:r>
            <a:r>
              <a:rPr lang="el-GR" dirty="0" smtClean="0">
                <a:effectLst>
                  <a:outerShdw blurRad="38100" dist="38100" dir="2700000" algn="tl">
                    <a:srgbClr val="000000">
                      <a:alpha val="43137"/>
                    </a:srgbClr>
                  </a:outerShdw>
                </a:effectLst>
              </a:rPr>
              <a:t> </a:t>
            </a:r>
            <a:r>
              <a:rPr lang="el-GR" dirty="0">
                <a:effectLst>
                  <a:outerShdw blurRad="38100" dist="38100" dir="2700000" algn="tl">
                    <a:srgbClr val="000000">
                      <a:alpha val="43137"/>
                    </a:srgbClr>
                  </a:outerShdw>
                </a:effectLst>
              </a:rPr>
              <a:t>προέρχεται κατά την ετυμολογία </a:t>
            </a:r>
            <a:r>
              <a:rPr lang="el-GR" dirty="0" smtClean="0">
                <a:effectLst>
                  <a:outerShdw blurRad="38100" dist="38100" dir="2700000" algn="tl">
                    <a:srgbClr val="000000">
                      <a:alpha val="43137"/>
                    </a:srgbClr>
                  </a:outerShdw>
                </a:effectLst>
              </a:rPr>
              <a:t>από </a:t>
            </a:r>
            <a:r>
              <a:rPr lang="el-GR" dirty="0">
                <a:effectLst>
                  <a:outerShdw blurRad="38100" dist="38100" dir="2700000" algn="tl">
                    <a:srgbClr val="000000">
                      <a:alpha val="43137"/>
                    </a:srgbClr>
                  </a:outerShdw>
                </a:effectLst>
              </a:rPr>
              <a:t>το ρήμα «</a:t>
            </a:r>
            <a:r>
              <a:rPr lang="el-GR" dirty="0" err="1">
                <a:effectLst>
                  <a:outerShdw blurRad="38100" dist="38100" dir="2700000" algn="tl">
                    <a:srgbClr val="000000">
                      <a:alpha val="43137"/>
                    </a:srgbClr>
                  </a:outerShdw>
                </a:effectLst>
              </a:rPr>
              <a:t>τίθημι</a:t>
            </a:r>
            <a:r>
              <a:rPr lang="el-GR" dirty="0">
                <a:effectLst>
                  <a:outerShdw blurRad="38100" dist="38100" dir="2700000" algn="tl">
                    <a:srgbClr val="000000">
                      <a:alpha val="43137"/>
                    </a:srgbClr>
                  </a:outerShdw>
                </a:effectLst>
              </a:rPr>
              <a:t>», δηλαδή αυτό που έχει τεθεί και ισχύει ως </a:t>
            </a:r>
            <a:r>
              <a:rPr lang="el-GR" dirty="0" smtClean="0">
                <a:effectLst>
                  <a:outerShdw blurRad="38100" dist="38100" dir="2700000" algn="tl">
                    <a:srgbClr val="000000">
                      <a:alpha val="43137"/>
                    </a:srgbClr>
                  </a:outerShdw>
                </a:effectLst>
              </a:rPr>
              <a:t>δίκαιο</a:t>
            </a:r>
          </a:p>
          <a:p>
            <a:pPr>
              <a:spcBef>
                <a:spcPts val="0"/>
              </a:spcBef>
            </a:pPr>
            <a:r>
              <a:rPr lang="el-GR" dirty="0" smtClean="0">
                <a:effectLst>
                  <a:outerShdw blurRad="38100" dist="38100" dir="2700000" algn="tl">
                    <a:srgbClr val="000000">
                      <a:alpha val="43137"/>
                    </a:srgbClr>
                  </a:outerShdw>
                </a:effectLst>
              </a:rPr>
              <a:t>Με </a:t>
            </a:r>
            <a:r>
              <a:rPr lang="el-GR" dirty="0">
                <a:effectLst>
                  <a:outerShdw blurRad="38100" dist="38100" dir="2700000" algn="tl">
                    <a:srgbClr val="000000">
                      <a:alpha val="43137"/>
                    </a:srgbClr>
                  </a:outerShdw>
                </a:effectLst>
              </a:rPr>
              <a:t>κύρια σημασία </a:t>
            </a:r>
            <a:r>
              <a:rPr lang="el-GR" dirty="0" smtClean="0">
                <a:effectLst>
                  <a:outerShdw blurRad="38100" dist="38100" dir="2700000" algn="tl">
                    <a:srgbClr val="000000">
                      <a:alpha val="43137"/>
                    </a:srgbClr>
                  </a:outerShdw>
                </a:effectLst>
              </a:rPr>
              <a:t>= </a:t>
            </a:r>
            <a:r>
              <a:rPr lang="el-GR" dirty="0">
                <a:effectLst>
                  <a:outerShdw blurRad="38100" dist="38100" dir="2700000" algn="tl">
                    <a:srgbClr val="000000">
                      <a:alpha val="43137"/>
                    </a:srgbClr>
                  </a:outerShdw>
                </a:effectLst>
              </a:rPr>
              <a:t>κανόνας </a:t>
            </a:r>
            <a:r>
              <a:rPr lang="el-GR" dirty="0" smtClean="0">
                <a:effectLst>
                  <a:outerShdw blurRad="38100" dist="38100" dir="2700000" algn="tl">
                    <a:srgbClr val="000000">
                      <a:alpha val="43137"/>
                    </a:srgbClr>
                  </a:outerShdw>
                </a:effectLst>
              </a:rPr>
              <a:t>Δικαίου</a:t>
            </a:r>
          </a:p>
          <a:p>
            <a:pPr>
              <a:spcBef>
                <a:spcPts val="0"/>
              </a:spcBef>
            </a:pPr>
            <a:r>
              <a:rPr lang="el-GR" dirty="0" smtClean="0">
                <a:effectLst>
                  <a:outerShdw blurRad="38100" dist="38100" dir="2700000" algn="tl">
                    <a:srgbClr val="000000">
                      <a:alpha val="43137"/>
                    </a:srgbClr>
                  </a:outerShdw>
                </a:effectLst>
              </a:rPr>
              <a:t>Σύστημα </a:t>
            </a:r>
            <a:r>
              <a:rPr lang="el-GR" dirty="0">
                <a:effectLst>
                  <a:outerShdw blurRad="38100" dist="38100" dir="2700000" algn="tl">
                    <a:srgbClr val="000000">
                      <a:alpha val="43137"/>
                    </a:srgbClr>
                  </a:outerShdw>
                </a:effectLst>
              </a:rPr>
              <a:t>το οποίο δημιουργεί ηθική και νομική </a:t>
            </a:r>
            <a:r>
              <a:rPr lang="el-GR" dirty="0" smtClean="0">
                <a:effectLst>
                  <a:outerShdw blurRad="38100" dist="38100" dir="2700000" algn="tl">
                    <a:srgbClr val="000000">
                      <a:alpha val="43137"/>
                    </a:srgbClr>
                  </a:outerShdw>
                </a:effectLst>
              </a:rPr>
              <a:t>κατάσταση (π.χ</a:t>
            </a:r>
            <a:r>
              <a:rPr lang="el-GR" dirty="0">
                <a:effectLst>
                  <a:outerShdw blurRad="38100" dist="38100" dir="2700000" algn="tl">
                    <a:srgbClr val="000000">
                      <a:alpha val="43137"/>
                    </a:srgbClr>
                  </a:outerShdw>
                </a:effectLst>
              </a:rPr>
              <a:t>. ο θεσμός της </a:t>
            </a:r>
            <a:r>
              <a:rPr lang="el-GR" dirty="0" smtClean="0">
                <a:effectLst>
                  <a:outerShdw blurRad="38100" dist="38100" dir="2700000" algn="tl">
                    <a:srgbClr val="000000">
                      <a:alpha val="43137"/>
                    </a:srgbClr>
                  </a:outerShdw>
                </a:effectLst>
              </a:rPr>
              <a:t>οικογένειας). </a:t>
            </a:r>
            <a:r>
              <a:rPr lang="el-GR" dirty="0">
                <a:effectLst>
                  <a:outerShdw blurRad="38100" dist="38100" dir="2700000" algn="tl">
                    <a:srgbClr val="000000">
                      <a:alpha val="43137"/>
                    </a:srgbClr>
                  </a:outerShdw>
                </a:effectLst>
              </a:rPr>
              <a:t>Στον πληθυντικό φέρεται ως σύνολο θεμελιωδών καταστάσεων </a:t>
            </a:r>
            <a:r>
              <a:rPr lang="el-GR" dirty="0" smtClean="0">
                <a:effectLst>
                  <a:outerShdw blurRad="38100" dist="38100" dir="2700000" algn="tl">
                    <a:srgbClr val="000000">
                      <a:alpha val="43137"/>
                    </a:srgbClr>
                  </a:outerShdw>
                </a:effectLst>
              </a:rPr>
              <a:t>νόμου (π.χ</a:t>
            </a:r>
            <a:r>
              <a:rPr lang="el-GR" dirty="0">
                <a:effectLst>
                  <a:outerShdw blurRad="38100" dist="38100" dir="2700000" algn="tl">
                    <a:srgbClr val="000000">
                      <a:alpha val="43137"/>
                    </a:srgbClr>
                  </a:outerShdw>
                </a:effectLst>
              </a:rPr>
              <a:t>. οι πολιτικοί θεσμοί, τα κοινοβουλευτικά θέσμια, οι εκκλησιαστικοί </a:t>
            </a:r>
            <a:r>
              <a:rPr lang="el-GR" dirty="0" smtClean="0">
                <a:effectLst>
                  <a:outerShdw blurRad="38100" dist="38100" dir="2700000" algn="tl">
                    <a:srgbClr val="000000">
                      <a:alpha val="43137"/>
                    </a:srgbClr>
                  </a:outerShdw>
                </a:effectLst>
              </a:rPr>
              <a:t>θεσμοί)</a:t>
            </a:r>
            <a:endParaRPr lang="el-GR"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7504" y="32048"/>
            <a:ext cx="8856984" cy="1008112"/>
          </a:xfrm>
        </p:spPr>
        <p:txBody>
          <a:bodyPr/>
          <a:lstStyle/>
          <a:p>
            <a:r>
              <a:rPr lang="el-GR" sz="3600" b="1" dirty="0" smtClean="0">
                <a:effectLst>
                  <a:outerShdw blurRad="38100" dist="38100" dir="2700000" algn="tl">
                    <a:srgbClr val="000000">
                      <a:alpha val="43137"/>
                    </a:srgbClr>
                  </a:outerShdw>
                </a:effectLst>
              </a:rPr>
              <a:t>Φυσική Αγωγή και Αθλητισμός - Συνταγματικά Προστατευόμενοι Θεσμοί</a:t>
            </a:r>
            <a:endParaRPr lang="es-ES" altLang="el-GR" sz="3600" dirty="0">
              <a:solidFill>
                <a:schemeClr val="tx1"/>
              </a:solidFill>
              <a:effectLst>
                <a:outerShdw blurRad="38100" dist="38100" dir="2700000" algn="tl">
                  <a:srgbClr val="000000">
                    <a:alpha val="43137"/>
                  </a:srgbClr>
                </a:outerShdw>
              </a:effectLst>
            </a:endParaRPr>
          </a:p>
        </p:txBody>
      </p:sp>
      <p:sp>
        <p:nvSpPr>
          <p:cNvPr id="3075" name="Rectangle 3"/>
          <p:cNvSpPr>
            <a:spLocks noGrp="1" noChangeArrowheads="1"/>
          </p:cNvSpPr>
          <p:nvPr>
            <p:ph type="body" idx="1"/>
          </p:nvPr>
        </p:nvSpPr>
        <p:spPr>
          <a:xfrm>
            <a:off x="179512" y="1124744"/>
            <a:ext cx="8777245" cy="5616624"/>
          </a:xfrm>
          <a:noFill/>
        </p:spPr>
        <p:txBody>
          <a:bodyPr/>
          <a:lstStyle/>
          <a:p>
            <a:pPr>
              <a:lnSpc>
                <a:spcPts val="3800"/>
              </a:lnSpc>
              <a:spcBef>
                <a:spcPts val="0"/>
              </a:spcBef>
            </a:pPr>
            <a:r>
              <a:rPr lang="el-GR" sz="2800" u="sng" dirty="0" smtClean="0">
                <a:effectLst>
                  <a:outerShdw blurRad="38100" dist="38100" dir="2700000" algn="tl">
                    <a:srgbClr val="000000">
                      <a:alpha val="43137"/>
                    </a:srgbClr>
                  </a:outerShdw>
                </a:effectLst>
              </a:rPr>
              <a:t>Άρθρο </a:t>
            </a:r>
            <a:r>
              <a:rPr lang="el-GR" sz="2800" u="sng" dirty="0">
                <a:effectLst>
                  <a:outerShdw blurRad="38100" dist="38100" dir="2700000" algn="tl">
                    <a:srgbClr val="000000">
                      <a:alpha val="43137"/>
                    </a:srgbClr>
                  </a:outerShdw>
                </a:effectLst>
              </a:rPr>
              <a:t>21 παρ. 3</a:t>
            </a:r>
            <a:r>
              <a:rPr lang="el-GR" sz="2400" dirty="0" smtClean="0">
                <a:effectLst>
                  <a:outerShdw blurRad="38100" dist="38100" dir="2700000" algn="tl">
                    <a:srgbClr val="000000">
                      <a:alpha val="43137"/>
                    </a:srgbClr>
                  </a:outerShdw>
                </a:effectLst>
              </a:rPr>
              <a:t> </a:t>
            </a:r>
            <a:r>
              <a:rPr lang="el-GR" sz="2800" dirty="0">
                <a:effectLst>
                  <a:outerShdw blurRad="38100" dist="38100" dir="2700000" algn="tl">
                    <a:srgbClr val="000000">
                      <a:alpha val="43137"/>
                    </a:srgbClr>
                  </a:outerShdw>
                </a:effectLst>
              </a:rPr>
              <a:t>= προβλέπεται η προστασία της υγείας που είναι συνυφασμένη με την αθλητική δραστηριότητα</a:t>
            </a:r>
          </a:p>
          <a:p>
            <a:pPr>
              <a:lnSpc>
                <a:spcPts val="3800"/>
              </a:lnSpc>
              <a:spcBef>
                <a:spcPts val="0"/>
              </a:spcBef>
            </a:pPr>
            <a:r>
              <a:rPr lang="el-GR" sz="2800" u="sng" dirty="0">
                <a:effectLst>
                  <a:outerShdw blurRad="38100" dist="38100" dir="2700000" algn="tl">
                    <a:srgbClr val="000000">
                      <a:alpha val="43137"/>
                    </a:srgbClr>
                  </a:outerShdw>
                </a:effectLst>
              </a:rPr>
              <a:t>Άρθρο 25 παρ. 1</a:t>
            </a:r>
            <a:r>
              <a:rPr lang="el-GR" sz="2800" dirty="0">
                <a:effectLst>
                  <a:outerShdw blurRad="38100" dist="38100" dir="2700000" algn="tl">
                    <a:srgbClr val="000000">
                      <a:alpha val="43137"/>
                    </a:srgbClr>
                  </a:outerShdw>
                </a:effectLst>
              </a:rPr>
              <a:t> = προβλέπεται δυνατότητα διεκδίκησης των ατομικών δικαιωμάτων συμμετοχής στην αθλητική δράση και ελεύθερης επιλογής του αθλητικού σωματείου - η αξίωση στρέφεται τόσο εναντίον της κρατικής εξουσίας όσο και της ιδιωτικής </a:t>
            </a:r>
            <a:r>
              <a:rPr lang="el-GR" sz="2200" dirty="0">
                <a:effectLst>
                  <a:outerShdw blurRad="38100" dist="38100" dir="2700000" algn="tl">
                    <a:srgbClr val="000000">
                      <a:alpha val="43137"/>
                    </a:srgbClr>
                  </a:outerShdw>
                </a:effectLst>
              </a:rPr>
              <a:t>(π.χ. εναντίον αθλητικών σωματείων που αρνούνται αδικαιολόγητα την εγγραφή μέλους στο δυναμικό τους</a:t>
            </a:r>
            <a:r>
              <a:rPr lang="el-GR" sz="2200" dirty="0" smtClean="0">
                <a:effectLst>
                  <a:outerShdw blurRad="38100" dist="38100" dir="2700000" algn="tl">
                    <a:srgbClr val="000000">
                      <a:alpha val="43137"/>
                    </a:srgbClr>
                  </a:outerShdw>
                </a:effectLst>
              </a:rPr>
              <a:t>)</a:t>
            </a:r>
            <a:endParaRPr lang="el-GR" sz="2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836247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7504" y="32048"/>
            <a:ext cx="8856984" cy="1008112"/>
          </a:xfrm>
        </p:spPr>
        <p:txBody>
          <a:bodyPr/>
          <a:lstStyle/>
          <a:p>
            <a:r>
              <a:rPr lang="el-GR" b="1" dirty="0" smtClean="0">
                <a:solidFill>
                  <a:srgbClr val="FFFF00"/>
                </a:solidFill>
                <a:effectLst>
                  <a:outerShdw blurRad="38100" dist="38100" dir="2700000" algn="tl">
                    <a:srgbClr val="000000">
                      <a:alpha val="43137"/>
                    </a:srgbClr>
                  </a:outerShdw>
                </a:effectLst>
              </a:rPr>
              <a:t>Αθλητισμός = Θεσμός</a:t>
            </a:r>
            <a:endParaRPr lang="es-ES" altLang="el-GR" dirty="0">
              <a:solidFill>
                <a:srgbClr val="FFFF00"/>
              </a:solidFill>
              <a:effectLst>
                <a:outerShdw blurRad="38100" dist="38100" dir="2700000" algn="tl">
                  <a:srgbClr val="000000">
                    <a:alpha val="43137"/>
                  </a:srgbClr>
                </a:outerShdw>
              </a:effectLst>
            </a:endParaRPr>
          </a:p>
        </p:txBody>
      </p:sp>
      <p:sp>
        <p:nvSpPr>
          <p:cNvPr id="3075" name="Rectangle 3"/>
          <p:cNvSpPr>
            <a:spLocks noGrp="1" noChangeArrowheads="1"/>
          </p:cNvSpPr>
          <p:nvPr>
            <p:ph type="body" idx="1"/>
          </p:nvPr>
        </p:nvSpPr>
        <p:spPr>
          <a:xfrm>
            <a:off x="179512" y="908720"/>
            <a:ext cx="8784976" cy="5832648"/>
          </a:xfrm>
          <a:noFill/>
        </p:spPr>
        <p:txBody>
          <a:bodyPr>
            <a:scene3d>
              <a:camera prst="orthographicFront"/>
              <a:lightRig rig="threePt" dir="t"/>
            </a:scene3d>
            <a:sp3d prstMaterial="dkEdge"/>
          </a:bodyPr>
          <a:lstStyle/>
          <a:p>
            <a:pPr>
              <a:lnSpc>
                <a:spcPts val="3800"/>
              </a:lnSpc>
              <a:spcBef>
                <a:spcPts val="0"/>
              </a:spcBef>
            </a:pPr>
            <a:r>
              <a:rPr lang="el-GR" sz="4000" dirty="0" smtClean="0">
                <a:solidFill>
                  <a:schemeClr val="bg1"/>
                </a:solidFill>
                <a:effectLst>
                  <a:outerShdw blurRad="38100" dist="38100" dir="2700000" algn="tl">
                    <a:srgbClr val="000000">
                      <a:alpha val="43137"/>
                    </a:srgbClr>
                  </a:outerShdw>
                </a:effectLst>
              </a:rPr>
              <a:t>Συστηματικά </a:t>
            </a:r>
            <a:r>
              <a:rPr lang="el-GR" sz="4000" dirty="0">
                <a:solidFill>
                  <a:schemeClr val="bg1"/>
                </a:solidFill>
                <a:effectLst>
                  <a:outerShdw blurRad="38100" dist="38100" dir="2700000" algn="tl">
                    <a:srgbClr val="000000">
                      <a:alpha val="43137"/>
                    </a:srgbClr>
                  </a:outerShdw>
                </a:effectLst>
              </a:rPr>
              <a:t>οργανωμένο σύνολο σχέσεων και δραστηριοτήτων με ιδιαίτερη αξία για την έννομη τάξη, το οποίο τίθεται κάτω από τη θεσμική, ρυθμιστική και οικονομική προστασία και τον έλεγχο του </a:t>
            </a:r>
            <a:r>
              <a:rPr lang="el-GR" sz="4000" dirty="0" smtClean="0">
                <a:solidFill>
                  <a:schemeClr val="bg1"/>
                </a:solidFill>
                <a:effectLst>
                  <a:outerShdw blurRad="38100" dist="38100" dir="2700000" algn="tl">
                    <a:srgbClr val="000000">
                      <a:alpha val="43137"/>
                    </a:srgbClr>
                  </a:outerShdw>
                </a:effectLst>
              </a:rPr>
              <a:t>Κράτους</a:t>
            </a:r>
          </a:p>
          <a:p>
            <a:pPr>
              <a:lnSpc>
                <a:spcPts val="3800"/>
              </a:lnSpc>
              <a:spcBef>
                <a:spcPts val="0"/>
              </a:spcBef>
            </a:pPr>
            <a:r>
              <a:rPr lang="el-GR" sz="4000" u="sng" dirty="0" smtClean="0">
                <a:solidFill>
                  <a:srgbClr val="FFFF00"/>
                </a:solidFill>
                <a:effectLst>
                  <a:outerShdw blurRad="38100" dist="38100" dir="2700000" algn="tl">
                    <a:srgbClr val="000000">
                      <a:alpha val="43137"/>
                    </a:srgbClr>
                  </a:outerShdw>
                </a:effectLst>
              </a:rPr>
              <a:t>Αθλητισμός</a:t>
            </a:r>
            <a:r>
              <a:rPr lang="el-GR" sz="4000" dirty="0" smtClean="0">
                <a:solidFill>
                  <a:schemeClr val="bg1"/>
                </a:solidFill>
                <a:effectLst>
                  <a:outerShdw blurRad="38100" dist="38100" dir="2700000" algn="tl">
                    <a:srgbClr val="000000">
                      <a:alpha val="43137"/>
                    </a:srgbClr>
                  </a:outerShdw>
                </a:effectLst>
              </a:rPr>
              <a:t> = δικαίωμα κάθε ανθρώπου που μπορεί </a:t>
            </a:r>
            <a:r>
              <a:rPr lang="el-GR" sz="4000" dirty="0">
                <a:solidFill>
                  <a:schemeClr val="bg1"/>
                </a:solidFill>
                <a:effectLst>
                  <a:outerShdw blurRad="38100" dist="38100" dir="2700000" algn="tl">
                    <a:srgbClr val="000000">
                      <a:alpha val="43137"/>
                    </a:srgbClr>
                  </a:outerShdw>
                </a:effectLst>
              </a:rPr>
              <a:t>να διευκολύνει την κοινωνική και πολιτισμική ένταξη του ατόμου-πολίτη μέσα σ’ ένα σύστημα αξιώ</a:t>
            </a:r>
            <a:r>
              <a:rPr lang="el-GR" sz="3600" dirty="0">
                <a:solidFill>
                  <a:schemeClr val="bg1"/>
                </a:solidFill>
                <a:effectLst>
                  <a:outerShdw blurRad="38100" dist="38100" dir="2700000" algn="tl">
                    <a:srgbClr val="000000">
                      <a:alpha val="43137"/>
                    </a:srgbClr>
                  </a:outerShdw>
                </a:effectLst>
              </a:rPr>
              <a:t>ν</a:t>
            </a:r>
          </a:p>
        </p:txBody>
      </p:sp>
    </p:spTree>
    <p:extLst>
      <p:ext uri="{BB962C8B-B14F-4D97-AF65-F5344CB8AC3E}">
        <p14:creationId xmlns:p14="http://schemas.microsoft.com/office/powerpoint/2010/main" val="16001589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95536" y="188640"/>
            <a:ext cx="8230368" cy="783431"/>
          </a:xfrm>
        </p:spPr>
        <p:txBody>
          <a:bodyPr/>
          <a:lstStyle/>
          <a:p>
            <a:r>
              <a:rPr lang="el-GR" b="1" dirty="0" smtClean="0">
                <a:effectLst>
                  <a:outerShdw blurRad="38100" dist="38100" dir="2700000" algn="tl">
                    <a:srgbClr val="000000">
                      <a:alpha val="43137"/>
                    </a:srgbClr>
                  </a:outerShdw>
                </a:effectLst>
              </a:rPr>
              <a:t>Κατηγορίες θεσμών</a:t>
            </a:r>
            <a:endParaRPr lang="es-ES" altLang="el-GR" dirty="0">
              <a:solidFill>
                <a:schemeClr val="tx1"/>
              </a:solidFill>
              <a:effectLst>
                <a:outerShdw blurRad="38100" dist="38100" dir="2700000" algn="tl">
                  <a:srgbClr val="000000">
                    <a:alpha val="43137"/>
                  </a:srgbClr>
                </a:outerShdw>
              </a:effectLst>
            </a:endParaRPr>
          </a:p>
        </p:txBody>
      </p:sp>
      <p:sp>
        <p:nvSpPr>
          <p:cNvPr id="3075" name="Rectangle 3"/>
          <p:cNvSpPr>
            <a:spLocks noGrp="1" noChangeArrowheads="1"/>
          </p:cNvSpPr>
          <p:nvPr>
            <p:ph type="body" idx="1"/>
          </p:nvPr>
        </p:nvSpPr>
        <p:spPr>
          <a:xfrm>
            <a:off x="179512" y="980728"/>
            <a:ext cx="8856984" cy="5760640"/>
          </a:xfrm>
        </p:spPr>
        <p:txBody>
          <a:bodyPr/>
          <a:lstStyle/>
          <a:p>
            <a:pPr marL="0" indent="0">
              <a:spcBef>
                <a:spcPts val="0"/>
              </a:spcBef>
              <a:buNone/>
            </a:pPr>
            <a:endParaRPr lang="el-GR" dirty="0"/>
          </a:p>
          <a:p>
            <a:pPr>
              <a:spcBef>
                <a:spcPts val="0"/>
              </a:spcBef>
            </a:pPr>
            <a:endParaRPr lang="el-GR" dirty="0" smtClean="0"/>
          </a:p>
          <a:p>
            <a:pPr>
              <a:spcBef>
                <a:spcPts val="0"/>
              </a:spcBef>
            </a:pPr>
            <a:endParaRPr lang="el-GR" dirty="0" smtClean="0"/>
          </a:p>
          <a:p>
            <a:pPr marL="0" indent="0">
              <a:spcBef>
                <a:spcPts val="0"/>
              </a:spcBef>
              <a:buNone/>
            </a:pPr>
            <a:endParaRPr lang="el-GR" dirty="0" smtClean="0"/>
          </a:p>
          <a:p>
            <a:pPr>
              <a:spcBef>
                <a:spcPts val="0"/>
              </a:spcBef>
            </a:pPr>
            <a:endParaRPr lang="el-GR" dirty="0" smtClean="0"/>
          </a:p>
          <a:p>
            <a:pPr>
              <a:spcBef>
                <a:spcPts val="0"/>
              </a:spcBef>
            </a:pPr>
            <a:endParaRPr lang="el-GR" dirty="0"/>
          </a:p>
          <a:p>
            <a:pPr>
              <a:spcBef>
                <a:spcPts val="0"/>
              </a:spcBef>
            </a:pPr>
            <a:r>
              <a:rPr lang="el-GR" dirty="0" smtClean="0">
                <a:effectLst>
                  <a:outerShdw blurRad="38100" dist="38100" dir="2700000" algn="tl">
                    <a:srgbClr val="000000">
                      <a:alpha val="43137"/>
                    </a:srgbClr>
                  </a:outerShdw>
                </a:effectLst>
              </a:rPr>
              <a:t>Αλληλεπίδραση </a:t>
            </a:r>
            <a:r>
              <a:rPr lang="el-GR" dirty="0">
                <a:effectLst>
                  <a:outerShdw blurRad="38100" dist="38100" dir="2700000" algn="tl">
                    <a:srgbClr val="000000">
                      <a:alpha val="43137"/>
                    </a:srgbClr>
                  </a:outerShdw>
                </a:effectLst>
              </a:rPr>
              <a:t>των δύο </a:t>
            </a:r>
            <a:r>
              <a:rPr lang="el-GR" dirty="0" smtClean="0">
                <a:effectLst>
                  <a:outerShdw blurRad="38100" dist="38100" dir="2700000" algn="tl">
                    <a:srgbClr val="000000">
                      <a:alpha val="43137"/>
                    </a:srgbClr>
                  </a:outerShdw>
                </a:effectLst>
              </a:rPr>
              <a:t>κατηγοριών θεσμών ιδίως στις </a:t>
            </a:r>
            <a:r>
              <a:rPr lang="el-GR" dirty="0">
                <a:effectLst>
                  <a:outerShdw blurRad="38100" dist="38100" dir="2700000" algn="tl">
                    <a:srgbClr val="000000">
                      <a:alpha val="43137"/>
                    </a:srgbClr>
                  </a:outerShdw>
                </a:effectLst>
              </a:rPr>
              <a:t>κοινωνικές </a:t>
            </a:r>
            <a:r>
              <a:rPr lang="el-GR" dirty="0" smtClean="0">
                <a:effectLst>
                  <a:outerShdw blurRad="38100" dist="38100" dir="2700000" algn="tl">
                    <a:srgbClr val="000000">
                      <a:alpha val="43137"/>
                    </a:srgbClr>
                  </a:outerShdw>
                </a:effectLst>
              </a:rPr>
              <a:t>επιστήμες</a:t>
            </a:r>
            <a:endParaRPr lang="el-GR" dirty="0">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326332390"/>
              </p:ext>
            </p:extLst>
          </p:nvPr>
        </p:nvGraphicFramePr>
        <p:xfrm>
          <a:off x="1043608" y="1628800"/>
          <a:ext cx="7056784" cy="2011680"/>
        </p:xfrm>
        <a:graphic>
          <a:graphicData uri="http://schemas.openxmlformats.org/drawingml/2006/table">
            <a:tbl>
              <a:tblPr firstRow="1" bandRow="1">
                <a:tableStyleId>{5C22544A-7EE6-4342-B048-85BDC9FD1C3A}</a:tableStyleId>
              </a:tblPr>
              <a:tblGrid>
                <a:gridCol w="3384376"/>
                <a:gridCol w="3672408"/>
              </a:tblGrid>
              <a:tr h="370840">
                <a:tc>
                  <a:txBody>
                    <a:bodyPr/>
                    <a:lstStyle/>
                    <a:p>
                      <a:pPr algn="ctr"/>
                      <a:r>
                        <a:rPr lang="el-GR" sz="3600" dirty="0" smtClean="0">
                          <a:solidFill>
                            <a:schemeClr val="tx1">
                              <a:lumMod val="95000"/>
                              <a:lumOff val="5000"/>
                            </a:schemeClr>
                          </a:solidFill>
                          <a:effectLst>
                            <a:outerShdw blurRad="38100" dist="38100" dir="2700000" algn="tl">
                              <a:srgbClr val="000000">
                                <a:alpha val="43137"/>
                              </a:srgbClr>
                            </a:outerShdw>
                          </a:effectLst>
                        </a:rPr>
                        <a:t>Τυπικοί</a:t>
                      </a:r>
                      <a:endParaRPr lang="el-GR" sz="3600" dirty="0">
                        <a:solidFill>
                          <a:schemeClr val="tx1">
                            <a:lumMod val="95000"/>
                            <a:lumOff val="5000"/>
                          </a:schemeClr>
                        </a:solidFill>
                        <a:effectLst>
                          <a:outerShdw blurRad="38100" dist="38100" dir="2700000" algn="tl">
                            <a:srgbClr val="000000">
                              <a:alpha val="43137"/>
                            </a:srgbClr>
                          </a:outerShdw>
                        </a:effectLst>
                      </a:endParaRPr>
                    </a:p>
                  </a:txBody>
                  <a:tcPr/>
                </a:tc>
                <a:tc>
                  <a:txBody>
                    <a:bodyPr/>
                    <a:lstStyle/>
                    <a:p>
                      <a:pPr algn="ctr"/>
                      <a:r>
                        <a:rPr lang="el-GR" sz="3600" dirty="0" smtClean="0">
                          <a:solidFill>
                            <a:schemeClr val="tx1">
                              <a:lumMod val="95000"/>
                              <a:lumOff val="5000"/>
                            </a:schemeClr>
                          </a:solidFill>
                          <a:effectLst>
                            <a:outerShdw blurRad="38100" dist="38100" dir="2700000" algn="tl">
                              <a:srgbClr val="000000">
                                <a:alpha val="43137"/>
                              </a:srgbClr>
                            </a:outerShdw>
                          </a:effectLst>
                        </a:rPr>
                        <a:t>Άτυποι</a:t>
                      </a:r>
                      <a:endParaRPr lang="el-GR" sz="3600" dirty="0">
                        <a:solidFill>
                          <a:schemeClr val="tx1">
                            <a:lumMod val="95000"/>
                            <a:lumOff val="5000"/>
                          </a:schemeClr>
                        </a:solidFill>
                        <a:effectLst>
                          <a:outerShdw blurRad="38100" dist="38100" dir="2700000" algn="tl">
                            <a:srgbClr val="000000">
                              <a:alpha val="43137"/>
                            </a:srgbClr>
                          </a:outerShdw>
                        </a:effectLst>
                      </a:endParaRPr>
                    </a:p>
                  </a:txBody>
                  <a:tcPr/>
                </a:tc>
              </a:tr>
              <a:tr h="370840">
                <a:tc>
                  <a:txBody>
                    <a:bodyPr/>
                    <a:lstStyle/>
                    <a:p>
                      <a:pPr algn="ctr"/>
                      <a:r>
                        <a:rPr lang="el-GR" sz="2800" dirty="0" smtClean="0">
                          <a:effectLst>
                            <a:outerShdw blurRad="38100" dist="38100" dir="2700000" algn="tl">
                              <a:srgbClr val="000000">
                                <a:alpha val="43137"/>
                              </a:srgbClr>
                            </a:outerShdw>
                          </a:effectLst>
                        </a:rPr>
                        <a:t>Το σύνολο των γραμμένων κανόνων</a:t>
                      </a:r>
                      <a:endParaRPr lang="el-GR" sz="2800" dirty="0">
                        <a:solidFill>
                          <a:schemeClr val="tx1">
                            <a:lumMod val="95000"/>
                            <a:lumOff val="5000"/>
                          </a:schemeClr>
                        </a:solidFill>
                        <a:effectLst>
                          <a:outerShdw blurRad="38100" dist="38100" dir="2700000" algn="tl">
                            <a:srgbClr val="000000">
                              <a:alpha val="43137"/>
                            </a:srgbClr>
                          </a:outerShdw>
                        </a:effectLst>
                      </a:endParaRPr>
                    </a:p>
                  </a:txBody>
                  <a:tcPr/>
                </a:tc>
                <a:tc>
                  <a:txBody>
                    <a:bodyPr/>
                    <a:lstStyle/>
                    <a:p>
                      <a:pPr algn="ctr"/>
                      <a:r>
                        <a:rPr lang="el-GR" sz="2800" kern="1200" dirty="0" smtClean="0">
                          <a:solidFill>
                            <a:schemeClr val="dk1"/>
                          </a:solidFill>
                          <a:effectLst>
                            <a:outerShdw blurRad="38100" dist="38100" dir="2700000" algn="tl">
                              <a:srgbClr val="000000">
                                <a:alpha val="43137"/>
                              </a:srgbClr>
                            </a:outerShdw>
                          </a:effectLst>
                          <a:latin typeface="+mn-lt"/>
                          <a:ea typeface="+mn-ea"/>
                          <a:cs typeface="+mn-cs"/>
                        </a:rPr>
                        <a:t>Άγραφοι κανόνες συμπεριφοράς (=Έθιμο)</a:t>
                      </a:r>
                      <a:endParaRPr lang="el-GR" sz="2800" kern="1200" dirty="0">
                        <a:solidFill>
                          <a:schemeClr val="dk1"/>
                        </a:solidFill>
                        <a:effectLst>
                          <a:outerShdw blurRad="38100" dist="38100" dir="2700000" algn="tl">
                            <a:srgbClr val="000000">
                              <a:alpha val="43137"/>
                            </a:srgbClr>
                          </a:outerShdw>
                        </a:effectLst>
                        <a:latin typeface="+mn-lt"/>
                        <a:ea typeface="+mn-ea"/>
                        <a:cs typeface="+mn-cs"/>
                      </a:endParaRPr>
                    </a:p>
                  </a:txBody>
                  <a:tcPr/>
                </a:tc>
              </a:tr>
            </a:tbl>
          </a:graphicData>
        </a:graphic>
      </p:graphicFrame>
      <p:cxnSp>
        <p:nvCxnSpPr>
          <p:cNvPr id="6" name="Straight Arrow Connector 5"/>
          <p:cNvCxnSpPr/>
          <p:nvPr/>
        </p:nvCxnSpPr>
        <p:spPr>
          <a:xfrm flipH="1">
            <a:off x="2680701" y="972071"/>
            <a:ext cx="1728192" cy="50405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 name="Straight Arrow Connector 8"/>
          <p:cNvCxnSpPr/>
          <p:nvPr/>
        </p:nvCxnSpPr>
        <p:spPr>
          <a:xfrm>
            <a:off x="4355976" y="972071"/>
            <a:ext cx="1933488" cy="51271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444104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95536" y="188640"/>
            <a:ext cx="8230368" cy="783431"/>
          </a:xfrm>
        </p:spPr>
        <p:txBody>
          <a:bodyPr/>
          <a:lstStyle/>
          <a:p>
            <a:r>
              <a:rPr lang="el-GR" sz="4000" b="1" dirty="0" smtClean="0">
                <a:effectLst>
                  <a:outerShdw blurRad="38100" dist="38100" dir="2700000" algn="tl">
                    <a:srgbClr val="000000">
                      <a:alpha val="43137"/>
                    </a:srgbClr>
                  </a:outerShdw>
                </a:effectLst>
              </a:rPr>
              <a:t>Φυσική Αγωγή και Αθλητισμός</a:t>
            </a:r>
            <a:endParaRPr lang="es-ES" altLang="el-GR" sz="4000" dirty="0">
              <a:solidFill>
                <a:schemeClr val="tx1"/>
              </a:solidFill>
              <a:effectLst>
                <a:outerShdw blurRad="38100" dist="38100" dir="2700000" algn="tl">
                  <a:srgbClr val="000000">
                    <a:alpha val="43137"/>
                  </a:srgbClr>
                </a:outerShdw>
              </a:effectLst>
            </a:endParaRPr>
          </a:p>
        </p:txBody>
      </p:sp>
      <p:sp>
        <p:nvSpPr>
          <p:cNvPr id="3075" name="Rectangle 3"/>
          <p:cNvSpPr>
            <a:spLocks noGrp="1" noChangeArrowheads="1"/>
          </p:cNvSpPr>
          <p:nvPr>
            <p:ph type="body" idx="1"/>
          </p:nvPr>
        </p:nvSpPr>
        <p:spPr>
          <a:xfrm>
            <a:off x="179512" y="980728"/>
            <a:ext cx="8856984" cy="5760640"/>
          </a:xfrm>
          <a:noFill/>
        </p:spPr>
        <p:txBody>
          <a:bodyPr/>
          <a:lstStyle/>
          <a:p>
            <a:pPr>
              <a:spcBef>
                <a:spcPts val="0"/>
              </a:spcBef>
            </a:pPr>
            <a:r>
              <a:rPr lang="el-GR" dirty="0" smtClean="0">
                <a:effectLst>
                  <a:outerShdw blurRad="38100" dist="38100" dir="2700000" algn="tl">
                    <a:srgbClr val="000000">
                      <a:alpha val="43137"/>
                    </a:srgbClr>
                  </a:outerShdw>
                </a:effectLst>
              </a:rPr>
              <a:t>Από </a:t>
            </a:r>
            <a:r>
              <a:rPr lang="el-GR" dirty="0">
                <a:effectLst>
                  <a:outerShdw blurRad="38100" dist="38100" dir="2700000" algn="tl">
                    <a:srgbClr val="000000">
                      <a:alpha val="43137"/>
                    </a:srgbClr>
                  </a:outerShdw>
                </a:effectLst>
              </a:rPr>
              <a:t>αρχαιοτάτων χρόνων στην Ελλάδα, σε επίπεδο </a:t>
            </a:r>
            <a:r>
              <a:rPr lang="el-GR" dirty="0" smtClean="0">
                <a:effectLst>
                  <a:outerShdw blurRad="38100" dist="38100" dir="2700000" algn="tl">
                    <a:srgbClr val="000000">
                      <a:alpha val="43137"/>
                    </a:srgbClr>
                  </a:outerShdw>
                </a:effectLst>
              </a:rPr>
              <a:t>αγωνιστικό </a:t>
            </a:r>
            <a:r>
              <a:rPr lang="el-GR" dirty="0">
                <a:effectLst>
                  <a:outerShdw blurRad="38100" dist="38100" dir="2700000" algn="tl">
                    <a:srgbClr val="000000">
                      <a:alpha val="43137"/>
                    </a:srgbClr>
                  </a:outerShdw>
                </a:effectLst>
              </a:rPr>
              <a:t>αλλά και σε επίπεδο παιδαγωγικής διαδικασίας, αποτελούν εδραιωμένο κοινωνικό </a:t>
            </a:r>
            <a:r>
              <a:rPr lang="el-GR" dirty="0" smtClean="0">
                <a:effectLst>
                  <a:outerShdw blurRad="38100" dist="38100" dir="2700000" algn="tl">
                    <a:srgbClr val="000000">
                      <a:alpha val="43137"/>
                    </a:srgbClr>
                  </a:outerShdw>
                </a:effectLst>
              </a:rPr>
              <a:t>θεσμό</a:t>
            </a:r>
          </a:p>
          <a:p>
            <a:pPr>
              <a:spcBef>
                <a:spcPts val="0"/>
              </a:spcBef>
            </a:pPr>
            <a:r>
              <a:rPr lang="el-GR" dirty="0" smtClean="0">
                <a:effectLst>
                  <a:outerShdw blurRad="38100" dist="38100" dir="2700000" algn="tl">
                    <a:srgbClr val="000000">
                      <a:alpha val="43137"/>
                    </a:srgbClr>
                  </a:outerShdw>
                </a:effectLst>
              </a:rPr>
              <a:t>Οι </a:t>
            </a:r>
            <a:r>
              <a:rPr lang="el-GR" dirty="0">
                <a:effectLst>
                  <a:outerShdw blurRad="38100" dist="38100" dir="2700000" algn="tl">
                    <a:srgbClr val="000000">
                      <a:alpha val="43137"/>
                    </a:srgbClr>
                  </a:outerShdw>
                </a:effectLst>
              </a:rPr>
              <a:t>σωματικές δραστηριότητες της Φυσικής Αγωγής και του Αθλητισμού, όπως είναι η άσκηση, η προπόνηση και ο αγώνας, αφορούν λειτουργικές ανάγκες και πλαισιώνουν το λειτουργικό </a:t>
            </a:r>
            <a:r>
              <a:rPr lang="el-GR" dirty="0" smtClean="0">
                <a:effectLst>
                  <a:outerShdw blurRad="38100" dist="38100" dir="2700000" algn="tl">
                    <a:srgbClr val="000000">
                      <a:alpha val="43137"/>
                    </a:srgbClr>
                  </a:outerShdw>
                </a:effectLst>
              </a:rPr>
              <a:t>μέρος</a:t>
            </a:r>
            <a:endParaRPr lang="es-ES" altLang="el-G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338628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95536" y="188640"/>
            <a:ext cx="8230368" cy="783431"/>
          </a:xfrm>
        </p:spPr>
        <p:txBody>
          <a:bodyPr/>
          <a:lstStyle/>
          <a:p>
            <a:r>
              <a:rPr lang="el-GR" sz="4000" b="1" dirty="0" smtClean="0">
                <a:effectLst>
                  <a:outerShdw blurRad="38100" dist="38100" dir="2700000" algn="tl">
                    <a:srgbClr val="000000">
                      <a:alpha val="43137"/>
                    </a:srgbClr>
                  </a:outerShdw>
                </a:effectLst>
              </a:rPr>
              <a:t>Φυσική Αγωγή και Αθλητισμός</a:t>
            </a:r>
            <a:endParaRPr lang="es-ES" altLang="el-GR" sz="4000" dirty="0">
              <a:solidFill>
                <a:schemeClr val="tx1"/>
              </a:solidFill>
              <a:effectLst>
                <a:outerShdw blurRad="38100" dist="38100" dir="2700000" algn="tl">
                  <a:srgbClr val="000000">
                    <a:alpha val="43137"/>
                  </a:srgbClr>
                </a:outerShdw>
              </a:effectLst>
            </a:endParaRPr>
          </a:p>
        </p:txBody>
      </p:sp>
      <p:sp>
        <p:nvSpPr>
          <p:cNvPr id="3075" name="Rectangle 3"/>
          <p:cNvSpPr>
            <a:spLocks noGrp="1" noChangeArrowheads="1"/>
          </p:cNvSpPr>
          <p:nvPr>
            <p:ph type="body" idx="1"/>
          </p:nvPr>
        </p:nvSpPr>
        <p:spPr>
          <a:xfrm>
            <a:off x="179512" y="980728"/>
            <a:ext cx="8856984" cy="5760640"/>
          </a:xfrm>
          <a:noFill/>
        </p:spPr>
        <p:txBody>
          <a:bodyPr/>
          <a:lstStyle/>
          <a:p>
            <a:r>
              <a:rPr lang="el-GR" dirty="0">
                <a:effectLst>
                  <a:outerShdw blurRad="38100" dist="38100" dir="2700000" algn="tl">
                    <a:srgbClr val="000000">
                      <a:alpha val="43137"/>
                    </a:srgbClr>
                  </a:outerShdw>
                </a:effectLst>
              </a:rPr>
              <a:t>Ως κοινωνικά ενταγμένες λειτουργίες, διατηρούν παιδαγωγικό και κοινωνικό χαρακτήρα, ήτοι τον θεσμικό τους χαρακτήρα και εμφανίζουν στη </a:t>
            </a:r>
            <a:r>
              <a:rPr lang="el-GR" dirty="0" smtClean="0">
                <a:effectLst>
                  <a:outerShdw blurRad="38100" dist="38100" dir="2700000" algn="tl">
                    <a:srgbClr val="000000">
                      <a:alpha val="43137"/>
                    </a:srgbClr>
                  </a:outerShdw>
                </a:effectLst>
              </a:rPr>
              <a:t>διαμόρφωσή </a:t>
            </a:r>
            <a:r>
              <a:rPr lang="el-GR" dirty="0">
                <a:effectLst>
                  <a:outerShdw blurRad="38100" dist="38100" dir="2700000" algn="tl">
                    <a:srgbClr val="000000">
                      <a:alpha val="43137"/>
                    </a:srgbClr>
                  </a:outerShdw>
                </a:effectLst>
              </a:rPr>
              <a:t>τους ένα λειτουργικό και συμβολικό </a:t>
            </a:r>
            <a:r>
              <a:rPr lang="el-GR" dirty="0" smtClean="0">
                <a:effectLst>
                  <a:outerShdw blurRad="38100" dist="38100" dir="2700000" algn="tl">
                    <a:srgbClr val="000000">
                      <a:alpha val="43137"/>
                    </a:srgbClr>
                  </a:outerShdw>
                </a:effectLst>
              </a:rPr>
              <a:t>στοιχείο</a:t>
            </a:r>
          </a:p>
          <a:p>
            <a:r>
              <a:rPr lang="el-GR" dirty="0" smtClean="0">
                <a:effectLst>
                  <a:outerShdw blurRad="38100" dist="38100" dir="2700000" algn="tl">
                    <a:srgbClr val="000000">
                      <a:alpha val="43137"/>
                    </a:srgbClr>
                  </a:outerShdw>
                </a:effectLst>
              </a:rPr>
              <a:t>Στο </a:t>
            </a:r>
            <a:r>
              <a:rPr lang="el-GR" dirty="0">
                <a:effectLst>
                  <a:outerShdw blurRad="38100" dist="38100" dir="2700000" algn="tl">
                    <a:srgbClr val="000000">
                      <a:alpha val="43137"/>
                    </a:srgbClr>
                  </a:outerShdw>
                </a:effectLst>
              </a:rPr>
              <a:t>θεσμικό πλαίσιο του Αθλητισμού εντάσσονται οι τομείς που αφορούν λειτουργικές ανάγκες, με δραστηριότητες του </a:t>
            </a:r>
            <a:r>
              <a:rPr lang="el-GR" dirty="0" smtClean="0">
                <a:effectLst>
                  <a:outerShdw blurRad="38100" dist="38100" dir="2700000" algn="tl">
                    <a:srgbClr val="000000">
                      <a:alpha val="43137"/>
                    </a:srgbClr>
                  </a:outerShdw>
                </a:effectLst>
              </a:rPr>
              <a:t>Αθλητισμού, </a:t>
            </a:r>
            <a:r>
              <a:rPr lang="el-GR" dirty="0">
                <a:effectLst>
                  <a:outerShdw blurRad="38100" dist="38100" dir="2700000" algn="tl">
                    <a:srgbClr val="000000">
                      <a:alpha val="43137"/>
                    </a:srgbClr>
                  </a:outerShdw>
                </a:effectLst>
              </a:rPr>
              <a:t>που είναι η άσκηση, η προπόνηση και ο αγώνας και πλαισιώνουν το λειτουργικό </a:t>
            </a:r>
            <a:r>
              <a:rPr lang="el-GR" dirty="0" smtClean="0">
                <a:effectLst>
                  <a:outerShdw blurRad="38100" dist="38100" dir="2700000" algn="tl">
                    <a:srgbClr val="000000">
                      <a:alpha val="43137"/>
                    </a:srgbClr>
                  </a:outerShdw>
                </a:effectLst>
              </a:rPr>
              <a:t>μέρος</a:t>
            </a:r>
            <a:endParaRPr lang="el-G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53642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7504" y="188641"/>
            <a:ext cx="8856984" cy="648072"/>
          </a:xfrm>
        </p:spPr>
        <p:txBody>
          <a:bodyPr/>
          <a:lstStyle/>
          <a:p>
            <a:r>
              <a:rPr lang="el-GR" sz="3600" b="1" dirty="0" smtClean="0">
                <a:effectLst>
                  <a:outerShdw blurRad="38100" dist="38100" dir="2700000" algn="tl">
                    <a:srgbClr val="000000">
                      <a:alpha val="43137"/>
                    </a:srgbClr>
                  </a:outerShdw>
                </a:effectLst>
              </a:rPr>
              <a:t>Αρχαίοι Ελληνικοί Αθλητικοί Θεσμοί</a:t>
            </a:r>
            <a:endParaRPr lang="es-ES" altLang="el-GR" sz="3600" dirty="0">
              <a:solidFill>
                <a:schemeClr val="tx1"/>
              </a:solidFill>
              <a:effectLst>
                <a:outerShdw blurRad="38100" dist="38100" dir="2700000" algn="tl">
                  <a:srgbClr val="000000">
                    <a:alpha val="43137"/>
                  </a:srgbClr>
                </a:outerShdw>
              </a:effectLst>
            </a:endParaRPr>
          </a:p>
        </p:txBody>
      </p:sp>
      <p:sp>
        <p:nvSpPr>
          <p:cNvPr id="3075" name="Rectangle 3"/>
          <p:cNvSpPr>
            <a:spLocks noGrp="1" noChangeArrowheads="1"/>
          </p:cNvSpPr>
          <p:nvPr>
            <p:ph type="body" idx="1"/>
          </p:nvPr>
        </p:nvSpPr>
        <p:spPr>
          <a:xfrm>
            <a:off x="179512" y="980728"/>
            <a:ext cx="8856984" cy="5760640"/>
          </a:xfrm>
          <a:noFill/>
        </p:spPr>
        <p:txBody>
          <a:bodyPr/>
          <a:lstStyle/>
          <a:p>
            <a:r>
              <a:rPr lang="el-GR" dirty="0">
                <a:effectLst>
                  <a:outerShdw blurRad="38100" dist="38100" dir="2700000" algn="tl">
                    <a:srgbClr val="000000">
                      <a:alpha val="43137"/>
                    </a:srgbClr>
                  </a:outerShdw>
                </a:effectLst>
              </a:rPr>
              <a:t>Κατά την αρχαιότητα </a:t>
            </a:r>
            <a:r>
              <a:rPr lang="el-GR" dirty="0" smtClean="0">
                <a:effectLst>
                  <a:outerShdw blurRad="38100" dist="38100" dir="2700000" algn="tl">
                    <a:srgbClr val="000000">
                      <a:alpha val="43137"/>
                    </a:srgbClr>
                  </a:outerShdw>
                </a:effectLst>
              </a:rPr>
              <a:t>θεσμοί:</a:t>
            </a:r>
          </a:p>
          <a:p>
            <a:pPr marL="0" indent="0" algn="ctr">
              <a:buNone/>
            </a:pPr>
            <a:r>
              <a:rPr lang="el-GR" dirty="0" smtClean="0">
                <a:effectLst>
                  <a:outerShdw blurRad="38100" dist="38100" dir="2700000" algn="tl">
                    <a:srgbClr val="000000">
                      <a:alpha val="43137"/>
                    </a:srgbClr>
                  </a:outerShdw>
                </a:effectLst>
              </a:rPr>
              <a:t>   </a:t>
            </a:r>
            <a:r>
              <a:rPr lang="el-GR" u="sng" dirty="0" err="1" smtClean="0">
                <a:effectLst>
                  <a:outerShdw blurRad="38100" dist="38100" dir="2700000" algn="tl">
                    <a:srgbClr val="000000">
                      <a:alpha val="43137"/>
                    </a:srgbClr>
                  </a:outerShdw>
                </a:effectLst>
              </a:rPr>
              <a:t>Γυμνασιαρχίας</a:t>
            </a:r>
            <a:r>
              <a:rPr lang="el-GR" dirty="0" smtClean="0">
                <a:effectLst>
                  <a:outerShdw blurRad="38100" dist="38100" dir="2700000" algn="tl">
                    <a:srgbClr val="000000">
                      <a:alpha val="43137"/>
                    </a:srgbClr>
                  </a:outerShdw>
                </a:effectLst>
              </a:rPr>
              <a:t> και </a:t>
            </a:r>
            <a:r>
              <a:rPr lang="el-GR" u="sng" dirty="0" smtClean="0">
                <a:effectLst>
                  <a:outerShdw blurRad="38100" dist="38100" dir="2700000" algn="tl">
                    <a:srgbClr val="000000">
                      <a:alpha val="43137"/>
                    </a:srgbClr>
                  </a:outerShdw>
                </a:effectLst>
              </a:rPr>
              <a:t>Εφηβείας</a:t>
            </a:r>
          </a:p>
          <a:p>
            <a:r>
              <a:rPr lang="el-GR" u="sng" dirty="0" smtClean="0">
                <a:effectLst>
                  <a:outerShdw blurRad="38100" dist="38100" dir="2700000" algn="tl">
                    <a:srgbClr val="000000">
                      <a:alpha val="43137"/>
                    </a:srgbClr>
                  </a:outerShdw>
                </a:effectLst>
              </a:rPr>
              <a:t>Γυμνάσιο</a:t>
            </a:r>
            <a:r>
              <a:rPr lang="el-GR" dirty="0" smtClean="0">
                <a:effectLst>
                  <a:outerShdw blurRad="38100" dist="38100" dir="2700000" algn="tl">
                    <a:srgbClr val="000000">
                      <a:alpha val="43137"/>
                    </a:srgbClr>
                  </a:outerShdw>
                </a:effectLst>
              </a:rPr>
              <a:t> = κυρίαρχος </a:t>
            </a:r>
            <a:r>
              <a:rPr lang="el-GR" dirty="0">
                <a:effectLst>
                  <a:outerShdw blurRad="38100" dist="38100" dir="2700000" algn="tl">
                    <a:srgbClr val="000000">
                      <a:alpha val="43137"/>
                    </a:srgbClr>
                  </a:outerShdw>
                </a:effectLst>
              </a:rPr>
              <a:t>θεσμός παιδείας και </a:t>
            </a:r>
            <a:r>
              <a:rPr lang="el-GR" dirty="0" smtClean="0">
                <a:effectLst>
                  <a:outerShdw blurRad="38100" dist="38100" dir="2700000" algn="tl">
                    <a:srgbClr val="000000">
                      <a:alpha val="43137"/>
                    </a:srgbClr>
                  </a:outerShdw>
                </a:effectLst>
              </a:rPr>
              <a:t>ελληνικότητας - αποσκοπούσε </a:t>
            </a:r>
            <a:r>
              <a:rPr lang="el-GR" dirty="0">
                <a:effectLst>
                  <a:outerShdw blurRad="38100" dist="38100" dir="2700000" algn="tl">
                    <a:srgbClr val="000000">
                      <a:alpha val="43137"/>
                    </a:srgbClr>
                  </a:outerShdw>
                </a:effectLst>
              </a:rPr>
              <a:t>στη σωματική και πνευματική αγωγή των νέων </a:t>
            </a:r>
            <a:r>
              <a:rPr lang="el-GR" dirty="0" smtClean="0">
                <a:effectLst>
                  <a:outerShdw blurRad="38100" dist="38100" dir="2700000" algn="tl">
                    <a:srgbClr val="000000">
                      <a:alpha val="43137"/>
                    </a:srgbClr>
                  </a:outerShdw>
                </a:effectLst>
              </a:rPr>
              <a:t>- στενά </a:t>
            </a:r>
            <a:r>
              <a:rPr lang="el-GR" dirty="0">
                <a:effectLst>
                  <a:outerShdw blurRad="38100" dist="38100" dir="2700000" algn="tl">
                    <a:srgbClr val="000000">
                      <a:alpha val="43137"/>
                    </a:srgbClr>
                  </a:outerShdw>
                </a:effectLst>
              </a:rPr>
              <a:t>συνδεδεμένο με το θεσμό της </a:t>
            </a:r>
            <a:r>
              <a:rPr lang="el-GR" dirty="0" smtClean="0">
                <a:effectLst>
                  <a:outerShdw blurRad="38100" dist="38100" dir="2700000" algn="tl">
                    <a:srgbClr val="000000">
                      <a:alpha val="43137"/>
                    </a:srgbClr>
                  </a:outerShdw>
                </a:effectLst>
              </a:rPr>
              <a:t>εφηβείας</a:t>
            </a:r>
          </a:p>
          <a:p>
            <a:r>
              <a:rPr lang="el-GR" dirty="0" smtClean="0">
                <a:effectLst>
                  <a:outerShdw blurRad="38100" dist="38100" dir="2700000" algn="tl">
                    <a:srgbClr val="000000">
                      <a:alpha val="43137"/>
                    </a:srgbClr>
                  </a:outerShdw>
                </a:effectLst>
              </a:rPr>
              <a:t>Η </a:t>
            </a:r>
            <a:r>
              <a:rPr lang="el-GR" dirty="0">
                <a:effectLst>
                  <a:outerShdw blurRad="38100" dist="38100" dir="2700000" algn="tl">
                    <a:srgbClr val="000000">
                      <a:alpha val="43137"/>
                    </a:srgbClr>
                  </a:outerShdw>
                </a:effectLst>
              </a:rPr>
              <a:t>στρατιωτική εκπαίδευση </a:t>
            </a:r>
            <a:r>
              <a:rPr lang="el-GR" dirty="0" smtClean="0">
                <a:effectLst>
                  <a:outerShdw blurRad="38100" dist="38100" dir="2700000" algn="tl">
                    <a:srgbClr val="000000">
                      <a:alpha val="43137"/>
                    </a:srgbClr>
                  </a:outerShdw>
                </a:effectLst>
              </a:rPr>
              <a:t>αρχικά </a:t>
            </a:r>
            <a:r>
              <a:rPr lang="el-GR" dirty="0">
                <a:effectLst>
                  <a:outerShdw blurRad="38100" dist="38100" dir="2700000" algn="tl">
                    <a:srgbClr val="000000">
                      <a:alpha val="43137"/>
                    </a:srgbClr>
                  </a:outerShdw>
                </a:effectLst>
              </a:rPr>
              <a:t>ήταν ο κυρίαρχος σκοπός του θεσμού της </a:t>
            </a:r>
            <a:r>
              <a:rPr lang="el-GR" dirty="0" smtClean="0">
                <a:effectLst>
                  <a:outerShdw blurRad="38100" dist="38100" dir="2700000" algn="tl">
                    <a:srgbClr val="000000">
                      <a:alpha val="43137"/>
                    </a:srgbClr>
                  </a:outerShdw>
                </a:effectLst>
              </a:rPr>
              <a:t>εφηβείας -  </a:t>
            </a:r>
            <a:r>
              <a:rPr lang="el-GR" dirty="0">
                <a:effectLst>
                  <a:outerShdw blurRad="38100" dist="38100" dir="2700000" algn="tl">
                    <a:srgbClr val="000000">
                      <a:alpha val="43137"/>
                    </a:srgbClr>
                  </a:outerShdw>
                </a:effectLst>
              </a:rPr>
              <a:t>κατά την εξέλιξη του θεσμού, παρεχώρησε τη θέση της στην σωματική άσκηση και την πνευματική αγωγή των </a:t>
            </a:r>
            <a:r>
              <a:rPr lang="el-GR" dirty="0" smtClean="0">
                <a:effectLst>
                  <a:outerShdw blurRad="38100" dist="38100" dir="2700000" algn="tl">
                    <a:srgbClr val="000000">
                      <a:alpha val="43137"/>
                    </a:srgbClr>
                  </a:outerShdw>
                </a:effectLst>
              </a:rPr>
              <a:t>εφήβων</a:t>
            </a:r>
          </a:p>
        </p:txBody>
      </p:sp>
    </p:spTree>
    <p:extLst>
      <p:ext uri="{BB962C8B-B14F-4D97-AF65-F5344CB8AC3E}">
        <p14:creationId xmlns:p14="http://schemas.microsoft.com/office/powerpoint/2010/main" val="529437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7504" y="188641"/>
            <a:ext cx="8856984" cy="648072"/>
          </a:xfrm>
        </p:spPr>
        <p:txBody>
          <a:bodyPr/>
          <a:lstStyle/>
          <a:p>
            <a:r>
              <a:rPr lang="el-GR" sz="3600" b="1" dirty="0" smtClean="0">
                <a:effectLst>
                  <a:outerShdw blurRad="38100" dist="38100" dir="2700000" algn="tl">
                    <a:srgbClr val="000000">
                      <a:alpha val="43137"/>
                    </a:srgbClr>
                  </a:outerShdw>
                </a:effectLst>
              </a:rPr>
              <a:t>Γυμνασίαρχος - </a:t>
            </a:r>
            <a:r>
              <a:rPr lang="el-GR" sz="3600" b="1" dirty="0" err="1" smtClean="0">
                <a:effectLst>
                  <a:outerShdw blurRad="38100" dist="38100" dir="2700000" algn="tl">
                    <a:srgbClr val="000000">
                      <a:alpha val="43137"/>
                    </a:srgbClr>
                  </a:outerShdw>
                </a:effectLst>
              </a:rPr>
              <a:t>Γυμνασιαρχία</a:t>
            </a:r>
            <a:endParaRPr lang="es-ES" altLang="el-GR" sz="3600" dirty="0">
              <a:solidFill>
                <a:schemeClr val="tx1"/>
              </a:solidFill>
              <a:effectLst>
                <a:outerShdw blurRad="38100" dist="38100" dir="2700000" algn="tl">
                  <a:srgbClr val="000000">
                    <a:alpha val="43137"/>
                  </a:srgbClr>
                </a:outerShdw>
              </a:effectLst>
            </a:endParaRPr>
          </a:p>
        </p:txBody>
      </p:sp>
      <p:sp>
        <p:nvSpPr>
          <p:cNvPr id="3075" name="Rectangle 3"/>
          <p:cNvSpPr>
            <a:spLocks noGrp="1" noChangeArrowheads="1"/>
          </p:cNvSpPr>
          <p:nvPr>
            <p:ph type="body" idx="1"/>
          </p:nvPr>
        </p:nvSpPr>
        <p:spPr>
          <a:xfrm>
            <a:off x="179512" y="980728"/>
            <a:ext cx="8856984" cy="5760640"/>
          </a:xfrm>
          <a:noFill/>
        </p:spPr>
        <p:txBody>
          <a:bodyPr/>
          <a:lstStyle/>
          <a:p>
            <a:r>
              <a:rPr lang="el-GR" dirty="0" smtClean="0">
                <a:effectLst>
                  <a:outerShdw blurRad="38100" dist="38100" dir="2700000" algn="tl">
                    <a:srgbClr val="000000">
                      <a:alpha val="43137"/>
                    </a:srgbClr>
                  </a:outerShdw>
                </a:effectLst>
              </a:rPr>
              <a:t>Γυμνασίαρχος = </a:t>
            </a:r>
            <a:r>
              <a:rPr lang="el-GR" dirty="0">
                <a:effectLst>
                  <a:outerShdw blurRad="38100" dist="38100" dir="2700000" algn="tl">
                    <a:srgbClr val="000000">
                      <a:alpha val="43137"/>
                    </a:srgbClr>
                  </a:outerShdw>
                </a:effectLst>
              </a:rPr>
              <a:t>άρχων του </a:t>
            </a:r>
            <a:r>
              <a:rPr lang="el-GR" dirty="0" smtClean="0">
                <a:effectLst>
                  <a:outerShdw blurRad="38100" dist="38100" dir="2700000" algn="tl">
                    <a:srgbClr val="000000">
                      <a:alpha val="43137"/>
                    </a:srgbClr>
                  </a:outerShdw>
                </a:effectLst>
              </a:rPr>
              <a:t>γυμνασίου = διοίκηση, έλεγχος γυμνασίου</a:t>
            </a:r>
            <a:r>
              <a:rPr lang="el-GR" dirty="0">
                <a:effectLst>
                  <a:outerShdw blurRad="38100" dist="38100" dir="2700000" algn="tl">
                    <a:srgbClr val="000000">
                      <a:alpha val="43137"/>
                    </a:srgbClr>
                  </a:outerShdw>
                </a:effectLst>
              </a:rPr>
              <a:t>, </a:t>
            </a:r>
            <a:r>
              <a:rPr lang="el-GR" dirty="0" smtClean="0">
                <a:effectLst>
                  <a:outerShdw blurRad="38100" dist="38100" dir="2700000" algn="tl">
                    <a:srgbClr val="000000">
                      <a:alpha val="43137"/>
                    </a:srgbClr>
                  </a:outerShdw>
                </a:effectLst>
              </a:rPr>
              <a:t>οργάνωση </a:t>
            </a:r>
            <a:r>
              <a:rPr lang="el-GR" dirty="0">
                <a:effectLst>
                  <a:outerShdw blurRad="38100" dist="38100" dir="2700000" algn="tl">
                    <a:srgbClr val="000000">
                      <a:alpha val="43137"/>
                    </a:srgbClr>
                  </a:outerShdw>
                </a:effectLst>
              </a:rPr>
              <a:t>αγώνων, </a:t>
            </a:r>
            <a:r>
              <a:rPr lang="el-GR" dirty="0" smtClean="0">
                <a:effectLst>
                  <a:outerShdw blurRad="38100" dist="38100" dir="2700000" algn="tl">
                    <a:srgbClr val="000000">
                      <a:alpha val="43137"/>
                    </a:srgbClr>
                  </a:outerShdw>
                </a:effectLst>
              </a:rPr>
              <a:t>αθλοθέτηση επάθλων, συχνά και κάλυψη δαπανών </a:t>
            </a:r>
            <a:r>
              <a:rPr lang="el-GR" dirty="0">
                <a:effectLst>
                  <a:outerShdw blurRad="38100" dist="38100" dir="2700000" algn="tl">
                    <a:srgbClr val="000000">
                      <a:alpha val="43137"/>
                    </a:srgbClr>
                  </a:outerShdw>
                </a:effectLst>
              </a:rPr>
              <a:t>λειτουργίας του ιδρύματος </a:t>
            </a:r>
            <a:r>
              <a:rPr lang="el-GR" sz="2400" dirty="0">
                <a:effectLst>
                  <a:outerShdw blurRad="38100" dist="38100" dir="2700000" algn="tl">
                    <a:srgbClr val="000000">
                      <a:alpha val="43137"/>
                    </a:srgbClr>
                  </a:outerShdw>
                </a:effectLst>
              </a:rPr>
              <a:t>(προμήθεια λαδιού, συντήρηση και επέκταση κτιριακών εγκαταστάσεων, πληρωμή διδασκάλων κ.α</a:t>
            </a:r>
            <a:r>
              <a:rPr lang="el-GR" sz="2400" dirty="0" smtClean="0">
                <a:effectLst>
                  <a:outerShdw blurRad="38100" dist="38100" dir="2700000" algn="tl">
                    <a:srgbClr val="000000">
                      <a:alpha val="43137"/>
                    </a:srgbClr>
                  </a:outerShdw>
                </a:effectLst>
              </a:rPr>
              <a:t>.) </a:t>
            </a:r>
            <a:r>
              <a:rPr lang="el-GR" dirty="0">
                <a:effectLst>
                  <a:outerShdw blurRad="38100" dist="38100" dir="2700000" algn="tl">
                    <a:srgbClr val="000000">
                      <a:alpha val="43137"/>
                    </a:srgbClr>
                  </a:outerShdw>
                </a:effectLst>
              </a:rPr>
              <a:t>- </a:t>
            </a:r>
            <a:r>
              <a:rPr lang="el-GR" dirty="0" smtClean="0">
                <a:effectLst>
                  <a:outerShdw blurRad="38100" dist="38100" dir="2700000" algn="tl">
                    <a:srgbClr val="000000">
                      <a:alpha val="43137"/>
                    </a:srgbClr>
                  </a:outerShdw>
                </a:effectLst>
              </a:rPr>
              <a:t>επιφορτισμένος </a:t>
            </a:r>
            <a:r>
              <a:rPr lang="el-GR" dirty="0">
                <a:effectLst>
                  <a:outerShdw blurRad="38100" dist="38100" dir="2700000" algn="tl">
                    <a:srgbClr val="000000">
                      <a:alpha val="43137"/>
                    </a:srgbClr>
                  </a:outerShdw>
                </a:effectLst>
              </a:rPr>
              <a:t>με </a:t>
            </a:r>
            <a:r>
              <a:rPr lang="el-GR" dirty="0" smtClean="0">
                <a:effectLst>
                  <a:outerShdw blurRad="38100" dist="38100" dir="2700000" algn="tl">
                    <a:srgbClr val="000000">
                      <a:alpha val="43137"/>
                    </a:srgbClr>
                  </a:outerShdw>
                </a:effectLst>
              </a:rPr>
              <a:t>έλεγχο</a:t>
            </a:r>
            <a:r>
              <a:rPr lang="el-GR" dirty="0">
                <a:effectLst>
                  <a:outerShdw blurRad="38100" dist="38100" dir="2700000" algn="tl">
                    <a:srgbClr val="000000">
                      <a:alpha val="43137"/>
                    </a:srgbClr>
                  </a:outerShdw>
                </a:effectLst>
              </a:rPr>
              <a:t>, </a:t>
            </a:r>
            <a:r>
              <a:rPr lang="el-GR" dirty="0" smtClean="0">
                <a:effectLst>
                  <a:outerShdw blurRad="38100" dist="38100" dir="2700000" algn="tl">
                    <a:srgbClr val="000000">
                      <a:alpha val="43137"/>
                    </a:srgbClr>
                  </a:outerShdw>
                </a:effectLst>
              </a:rPr>
              <a:t>εποπτεία </a:t>
            </a:r>
            <a:r>
              <a:rPr lang="el-GR" dirty="0">
                <a:effectLst>
                  <a:outerShdw blurRad="38100" dist="38100" dir="2700000" algn="tl">
                    <a:srgbClr val="000000">
                      <a:alpha val="43137"/>
                    </a:srgbClr>
                  </a:outerShdw>
                </a:effectLst>
              </a:rPr>
              <a:t>και </a:t>
            </a:r>
            <a:r>
              <a:rPr lang="el-GR" dirty="0" smtClean="0">
                <a:effectLst>
                  <a:outerShdw blurRad="38100" dist="38100" dir="2700000" algn="tl">
                    <a:srgbClr val="000000">
                      <a:alpha val="43137"/>
                    </a:srgbClr>
                  </a:outerShdw>
                </a:effectLst>
              </a:rPr>
              <a:t>ουσιαστική </a:t>
            </a:r>
            <a:r>
              <a:rPr lang="el-GR" dirty="0">
                <a:effectLst>
                  <a:outerShdw blurRad="38100" dist="38100" dir="2700000" algn="tl">
                    <a:srgbClr val="000000">
                      <a:alpha val="43137"/>
                    </a:srgbClr>
                  </a:outerShdw>
                </a:effectLst>
              </a:rPr>
              <a:t>διεύθυνση του θεσμού της </a:t>
            </a:r>
            <a:r>
              <a:rPr lang="el-GR" dirty="0" smtClean="0">
                <a:effectLst>
                  <a:outerShdw blurRad="38100" dist="38100" dir="2700000" algn="tl">
                    <a:srgbClr val="000000">
                      <a:alpha val="43137"/>
                    </a:srgbClr>
                  </a:outerShdw>
                </a:effectLst>
              </a:rPr>
              <a:t>εφηβείας</a:t>
            </a:r>
          </a:p>
          <a:p>
            <a:r>
              <a:rPr lang="el-GR" dirty="0" err="1" smtClean="0">
                <a:effectLst>
                  <a:outerShdw blurRad="38100" dist="38100" dir="2700000" algn="tl">
                    <a:srgbClr val="000000">
                      <a:alpha val="43137"/>
                    </a:srgbClr>
                  </a:outerShdw>
                </a:effectLst>
              </a:rPr>
              <a:t>Γυμνασιαρχία</a:t>
            </a:r>
            <a:r>
              <a:rPr lang="el-GR" dirty="0" smtClean="0">
                <a:effectLst>
                  <a:outerShdw blurRad="38100" dist="38100" dir="2700000" algn="tl">
                    <a:srgbClr val="000000">
                      <a:alpha val="43137"/>
                    </a:srgbClr>
                  </a:outerShdw>
                </a:effectLst>
              </a:rPr>
              <a:t> = άλλοτε </a:t>
            </a:r>
            <a:r>
              <a:rPr lang="el-GR" dirty="0">
                <a:effectLst>
                  <a:outerShdw blurRad="38100" dist="38100" dir="2700000" algn="tl">
                    <a:srgbClr val="000000">
                      <a:alpha val="43137"/>
                    </a:srgbClr>
                  </a:outerShdw>
                </a:effectLst>
              </a:rPr>
              <a:t>αρχή </a:t>
            </a:r>
            <a:r>
              <a:rPr lang="el-GR" sz="2400" dirty="0">
                <a:effectLst>
                  <a:outerShdw blurRad="38100" dist="38100" dir="2700000" algn="tl">
                    <a:srgbClr val="000000">
                      <a:alpha val="43137"/>
                    </a:srgbClr>
                  </a:outerShdw>
                </a:effectLst>
              </a:rPr>
              <a:t>(αξίωμα ή άσκηση κρατικής υπηρεσίας) </a:t>
            </a:r>
            <a:r>
              <a:rPr lang="el-GR" dirty="0">
                <a:effectLst>
                  <a:outerShdw blurRad="38100" dist="38100" dir="2700000" algn="tl">
                    <a:srgbClr val="000000">
                      <a:alpha val="43137"/>
                    </a:srgbClr>
                  </a:outerShdw>
                </a:effectLst>
              </a:rPr>
              <a:t>και άλλοτε </a:t>
            </a:r>
            <a:r>
              <a:rPr lang="el-GR" dirty="0" smtClean="0">
                <a:effectLst>
                  <a:outerShdw blurRad="38100" dist="38100" dir="2700000" algn="tl">
                    <a:srgbClr val="000000">
                      <a:alpha val="43137"/>
                    </a:srgbClr>
                  </a:outerShdw>
                </a:effectLst>
              </a:rPr>
              <a:t>λειτουργία</a:t>
            </a:r>
          </a:p>
        </p:txBody>
      </p:sp>
    </p:spTree>
    <p:extLst>
      <p:ext uri="{BB962C8B-B14F-4D97-AF65-F5344CB8AC3E}">
        <p14:creationId xmlns:p14="http://schemas.microsoft.com/office/powerpoint/2010/main" val="14517728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7504" y="188641"/>
            <a:ext cx="8856984" cy="648072"/>
          </a:xfrm>
        </p:spPr>
        <p:txBody>
          <a:bodyPr/>
          <a:lstStyle/>
          <a:p>
            <a:r>
              <a:rPr lang="el-GR" sz="3600" b="1" dirty="0" err="1" smtClean="0">
                <a:effectLst>
                  <a:outerShdw blurRad="38100" dist="38100" dir="2700000" algn="tl">
                    <a:srgbClr val="000000">
                      <a:alpha val="43137"/>
                    </a:srgbClr>
                  </a:outerShdw>
                </a:effectLst>
              </a:rPr>
              <a:t>Εφήβαρχος</a:t>
            </a:r>
            <a:r>
              <a:rPr lang="el-GR" sz="3600" b="1" dirty="0" smtClean="0">
                <a:effectLst>
                  <a:outerShdw blurRad="38100" dist="38100" dir="2700000" algn="tl">
                    <a:srgbClr val="000000">
                      <a:alpha val="43137"/>
                    </a:srgbClr>
                  </a:outerShdw>
                </a:effectLst>
              </a:rPr>
              <a:t> - Εφηβεία</a:t>
            </a:r>
            <a:endParaRPr lang="es-ES" altLang="el-GR" sz="3600" dirty="0">
              <a:solidFill>
                <a:schemeClr val="tx1"/>
              </a:solidFill>
              <a:effectLst>
                <a:outerShdw blurRad="38100" dist="38100" dir="2700000" algn="tl">
                  <a:srgbClr val="000000">
                    <a:alpha val="43137"/>
                  </a:srgbClr>
                </a:outerShdw>
              </a:effectLst>
            </a:endParaRPr>
          </a:p>
        </p:txBody>
      </p:sp>
      <p:sp>
        <p:nvSpPr>
          <p:cNvPr id="3075" name="Rectangle 3"/>
          <p:cNvSpPr>
            <a:spLocks noGrp="1" noChangeArrowheads="1"/>
          </p:cNvSpPr>
          <p:nvPr>
            <p:ph type="body" idx="1"/>
          </p:nvPr>
        </p:nvSpPr>
        <p:spPr>
          <a:xfrm>
            <a:off x="179512" y="980728"/>
            <a:ext cx="8856984" cy="5760640"/>
          </a:xfrm>
          <a:noFill/>
        </p:spPr>
        <p:txBody>
          <a:bodyPr/>
          <a:lstStyle/>
          <a:p>
            <a:r>
              <a:rPr lang="el-GR" dirty="0" smtClean="0">
                <a:effectLst>
                  <a:outerShdw blurRad="38100" dist="38100" dir="2700000" algn="tl">
                    <a:srgbClr val="000000">
                      <a:alpha val="43137"/>
                    </a:srgbClr>
                  </a:outerShdw>
                </a:effectLst>
              </a:rPr>
              <a:t>Κατά </a:t>
            </a:r>
            <a:r>
              <a:rPr lang="el-GR" dirty="0">
                <a:effectLst>
                  <a:outerShdw blurRad="38100" dist="38100" dir="2700000" algn="tl">
                    <a:srgbClr val="000000">
                      <a:alpha val="43137"/>
                    </a:srgbClr>
                  </a:outerShdw>
                </a:effectLst>
              </a:rPr>
              <a:t>την ελληνιστική και ρωμαϊκή εποχή για το αξίωμα του γυμνασίαρχου αναζητούνταν όχι μόνο οι εντιμότεροι αλλά και οι πλέον γενναιόδωροι των </a:t>
            </a:r>
            <a:r>
              <a:rPr lang="el-GR" dirty="0" smtClean="0">
                <a:effectLst>
                  <a:outerShdw blurRad="38100" dist="38100" dir="2700000" algn="tl">
                    <a:srgbClr val="000000">
                      <a:alpha val="43137"/>
                    </a:srgbClr>
                  </a:outerShdw>
                </a:effectLst>
              </a:rPr>
              <a:t>πολιτών</a:t>
            </a:r>
          </a:p>
          <a:p>
            <a:r>
              <a:rPr lang="el-GR" u="sng" dirty="0" err="1" smtClean="0">
                <a:effectLst>
                  <a:outerShdw blurRad="38100" dist="38100" dir="2700000" algn="tl">
                    <a:srgbClr val="000000">
                      <a:alpha val="43137"/>
                    </a:srgbClr>
                  </a:outerShdw>
                </a:effectLst>
              </a:rPr>
              <a:t>Εφήβαρχος</a:t>
            </a:r>
            <a:r>
              <a:rPr lang="el-GR" dirty="0" smtClean="0">
                <a:effectLst>
                  <a:outerShdw blurRad="38100" dist="38100" dir="2700000" algn="tl">
                    <a:srgbClr val="000000">
                      <a:alpha val="43137"/>
                    </a:srgbClr>
                  </a:outerShdw>
                </a:effectLst>
              </a:rPr>
              <a:t> = άρχοντας του </a:t>
            </a:r>
            <a:r>
              <a:rPr lang="el-GR" dirty="0" err="1" smtClean="0">
                <a:effectLst>
                  <a:outerShdw blurRad="38100" dist="38100" dir="2700000" algn="tl">
                    <a:srgbClr val="000000">
                      <a:alpha val="43137"/>
                    </a:srgbClr>
                  </a:outerShdw>
                </a:effectLst>
              </a:rPr>
              <a:t>εφηβείου</a:t>
            </a:r>
            <a:r>
              <a:rPr lang="el-GR" dirty="0" smtClean="0">
                <a:effectLst>
                  <a:outerShdw blurRad="38100" dist="38100" dir="2700000" algn="tl">
                    <a:srgbClr val="000000">
                      <a:alpha val="43137"/>
                    </a:srgbClr>
                  </a:outerShdw>
                </a:effectLst>
              </a:rPr>
              <a:t> – συνήθως όπου υπήρχε γυμνασίαρχος εκεί </a:t>
            </a:r>
            <a:r>
              <a:rPr lang="el-GR" dirty="0">
                <a:effectLst>
                  <a:outerShdw blurRad="38100" dist="38100" dir="2700000" algn="tl">
                    <a:srgbClr val="000000">
                      <a:alpha val="43137"/>
                    </a:srgbClr>
                  </a:outerShdw>
                </a:effectLst>
              </a:rPr>
              <a:t>υπήρχε ελληνικό </a:t>
            </a:r>
            <a:r>
              <a:rPr lang="el-GR" dirty="0" smtClean="0">
                <a:effectLst>
                  <a:outerShdw blurRad="38100" dist="38100" dir="2700000" algn="tl">
                    <a:srgbClr val="000000">
                      <a:alpha val="43137"/>
                    </a:srgbClr>
                  </a:outerShdw>
                </a:effectLst>
              </a:rPr>
              <a:t>γυμνάσιο, </a:t>
            </a:r>
            <a:r>
              <a:rPr lang="el-GR" dirty="0">
                <a:effectLst>
                  <a:outerShdw blurRad="38100" dist="38100" dir="2700000" algn="tl">
                    <a:srgbClr val="000000">
                      <a:alpha val="43137"/>
                    </a:srgbClr>
                  </a:outerShdw>
                </a:effectLst>
              </a:rPr>
              <a:t>στις εγκαταστάσεις του οποίου πιθανότατα λειτουργούσε και ο θεσμός της </a:t>
            </a:r>
            <a:r>
              <a:rPr lang="el-GR" dirty="0" smtClean="0">
                <a:effectLst>
                  <a:outerShdw blurRad="38100" dist="38100" dir="2700000" algn="tl">
                    <a:srgbClr val="000000">
                      <a:alpha val="43137"/>
                    </a:srgbClr>
                  </a:outerShdw>
                </a:effectLst>
              </a:rPr>
              <a:t>εφηβείας</a:t>
            </a:r>
            <a:endParaRPr lang="el-G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907992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7504" y="116632"/>
            <a:ext cx="8856984" cy="1152128"/>
          </a:xfrm>
        </p:spPr>
        <p:txBody>
          <a:bodyPr/>
          <a:lstStyle/>
          <a:p>
            <a:r>
              <a:rPr lang="el-GR" sz="3600" b="1" dirty="0" smtClean="0">
                <a:effectLst>
                  <a:outerShdw blurRad="38100" dist="38100" dir="2700000" algn="tl">
                    <a:srgbClr val="000000">
                      <a:alpha val="43137"/>
                    </a:srgbClr>
                  </a:outerShdw>
                </a:effectLst>
              </a:rPr>
              <a:t>Φυσική Αγωγή και Αθλητισμός - Συνταγματικά Προστατευόμενοι Θεσμοί</a:t>
            </a:r>
            <a:endParaRPr lang="es-ES" altLang="el-GR" sz="3600" dirty="0">
              <a:solidFill>
                <a:schemeClr val="tx1"/>
              </a:solidFill>
              <a:effectLst>
                <a:outerShdw blurRad="38100" dist="38100" dir="2700000" algn="tl">
                  <a:srgbClr val="000000">
                    <a:alpha val="43137"/>
                  </a:srgbClr>
                </a:outerShdw>
              </a:effectLst>
            </a:endParaRPr>
          </a:p>
        </p:txBody>
      </p:sp>
      <p:sp>
        <p:nvSpPr>
          <p:cNvPr id="3075" name="Rectangle 3"/>
          <p:cNvSpPr>
            <a:spLocks noGrp="1" noChangeArrowheads="1"/>
          </p:cNvSpPr>
          <p:nvPr>
            <p:ph type="body" idx="1"/>
          </p:nvPr>
        </p:nvSpPr>
        <p:spPr>
          <a:xfrm>
            <a:off x="107504" y="1268760"/>
            <a:ext cx="8928992" cy="5472608"/>
          </a:xfrm>
          <a:noFill/>
        </p:spPr>
        <p:txBody>
          <a:bodyPr/>
          <a:lstStyle/>
          <a:p>
            <a:r>
              <a:rPr lang="el-GR" u="sng" dirty="0">
                <a:effectLst>
                  <a:outerShdw blurRad="38100" dist="38100" dir="2700000" algn="tl">
                    <a:srgbClr val="000000">
                      <a:alpha val="43137"/>
                    </a:srgbClr>
                  </a:outerShdw>
                </a:effectLst>
              </a:rPr>
              <a:t>Άρθρο 5 παρ. 1</a:t>
            </a:r>
            <a:r>
              <a:rPr lang="el-GR" dirty="0">
                <a:effectLst>
                  <a:outerShdw blurRad="38100" dist="38100" dir="2700000" algn="tl">
                    <a:srgbClr val="000000">
                      <a:alpha val="43137"/>
                    </a:srgbClr>
                  </a:outerShdw>
                </a:effectLst>
              </a:rPr>
              <a:t> = στον κύκλο των δραστηριοτήτων που αφορούν στην ελεύθερη ανάπτυξη της προσωπικότητας και την ελεύθερη συμμετοχή στην κοινωνική, οικονομική και πολιτιστική ζωή της Χώρας εντάσσεται και το δικαίωμα ελεύθερης συμμετοχής στην αθλητική δράση για κάθε άτομο ξεχωριστά, το οποίο αποτελεί ατομικό δικαίωμα – η προσωπικότητα ολοκληρώνεται με την αθλητική δραστηριότητα και είναι συνυφασμένη με αυτή</a:t>
            </a:r>
          </a:p>
          <a:p>
            <a:endParaRPr lang="el-GR" u="sng"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644898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7504" y="32048"/>
            <a:ext cx="8856984" cy="1008112"/>
          </a:xfrm>
        </p:spPr>
        <p:txBody>
          <a:bodyPr/>
          <a:lstStyle/>
          <a:p>
            <a:r>
              <a:rPr lang="el-GR" sz="3600" b="1" dirty="0" smtClean="0">
                <a:effectLst>
                  <a:outerShdw blurRad="38100" dist="38100" dir="2700000" algn="tl">
                    <a:srgbClr val="000000">
                      <a:alpha val="43137"/>
                    </a:srgbClr>
                  </a:outerShdw>
                </a:effectLst>
              </a:rPr>
              <a:t>Φυσική Αγωγή και Αθλητισμός - Συνταγματικά Προστατευόμενοι Θεσμοί</a:t>
            </a:r>
            <a:endParaRPr lang="es-ES" altLang="el-GR" sz="3600" dirty="0">
              <a:solidFill>
                <a:schemeClr val="tx1"/>
              </a:solidFill>
              <a:effectLst>
                <a:outerShdw blurRad="38100" dist="38100" dir="2700000" algn="tl">
                  <a:srgbClr val="000000">
                    <a:alpha val="43137"/>
                  </a:srgbClr>
                </a:outerShdw>
              </a:effectLst>
            </a:endParaRPr>
          </a:p>
        </p:txBody>
      </p:sp>
      <p:sp>
        <p:nvSpPr>
          <p:cNvPr id="3075" name="Rectangle 3"/>
          <p:cNvSpPr>
            <a:spLocks noGrp="1" noChangeArrowheads="1"/>
          </p:cNvSpPr>
          <p:nvPr>
            <p:ph type="body" idx="1"/>
          </p:nvPr>
        </p:nvSpPr>
        <p:spPr>
          <a:xfrm>
            <a:off x="179512" y="1124744"/>
            <a:ext cx="8777245" cy="5616624"/>
          </a:xfrm>
          <a:noFill/>
        </p:spPr>
        <p:txBody>
          <a:bodyPr/>
          <a:lstStyle/>
          <a:p>
            <a:r>
              <a:rPr lang="el-GR" sz="2800" u="sng" dirty="0">
                <a:effectLst>
                  <a:outerShdw blurRad="38100" dist="38100" dir="2700000" algn="tl">
                    <a:srgbClr val="000000">
                      <a:alpha val="43137"/>
                    </a:srgbClr>
                  </a:outerShdw>
                </a:effectLst>
              </a:rPr>
              <a:t>Άρθρο 16 παρ. 2</a:t>
            </a:r>
            <a:r>
              <a:rPr lang="el-GR" sz="2800" dirty="0">
                <a:effectLst>
                  <a:outerShdw blurRad="38100" dist="38100" dir="2700000" algn="tl">
                    <a:srgbClr val="000000">
                      <a:alpha val="43137"/>
                    </a:srgbClr>
                  </a:outerShdw>
                </a:effectLst>
              </a:rPr>
              <a:t> = στοιχείο της παιδείας, ως βασικής αποστολής του Κράτους, αποτελεί και η φυσική αγωγή και η αθλητική δραστηριότητα στο πλαίσιο της εκπαιδευτικής διαδικασίας</a:t>
            </a:r>
          </a:p>
          <a:p>
            <a:r>
              <a:rPr lang="el-GR" sz="2800" u="sng" dirty="0">
                <a:effectLst>
                  <a:outerShdw blurRad="38100" dist="38100" dir="2700000" algn="tl">
                    <a:srgbClr val="000000">
                      <a:alpha val="43137"/>
                    </a:srgbClr>
                  </a:outerShdw>
                </a:effectLst>
              </a:rPr>
              <a:t>Άρθρο 16 παρ. 4</a:t>
            </a:r>
            <a:r>
              <a:rPr lang="el-GR" sz="2800" dirty="0">
                <a:effectLst>
                  <a:outerShdw blurRad="38100" dist="38100" dir="2700000" algn="tl">
                    <a:srgbClr val="000000">
                      <a:alpha val="43137"/>
                    </a:srgbClr>
                  </a:outerShdw>
                </a:effectLst>
              </a:rPr>
              <a:t> = ανακηρύσσεται η παιδεία και άρα και η φυσική αγωγή, σε έννομο αγαθό, παρεχόμενο δωρεάν στους πολίτες, οι οποίοι δικαιούνται να απαιτήσουν ενισχύσεις από το Κράτος, ανάλογα με τις ανάγκες και τις ικανότητές τους</a:t>
            </a:r>
          </a:p>
          <a:p>
            <a:pPr>
              <a:lnSpc>
                <a:spcPts val="3800"/>
              </a:lnSpc>
              <a:spcBef>
                <a:spcPts val="0"/>
              </a:spcBef>
            </a:pPr>
            <a:r>
              <a:rPr lang="el-GR" sz="2800" u="sng" dirty="0" smtClean="0">
                <a:effectLst>
                  <a:outerShdw blurRad="38100" dist="38100" dir="2700000" algn="tl">
                    <a:srgbClr val="000000">
                      <a:alpha val="43137"/>
                    </a:srgbClr>
                  </a:outerShdw>
                </a:effectLst>
              </a:rPr>
              <a:t>Άρθρο </a:t>
            </a:r>
            <a:r>
              <a:rPr lang="el-GR" sz="2800" u="sng" dirty="0">
                <a:effectLst>
                  <a:outerShdw blurRad="38100" dist="38100" dir="2700000" algn="tl">
                    <a:srgbClr val="000000">
                      <a:alpha val="43137"/>
                    </a:srgbClr>
                  </a:outerShdw>
                </a:effectLst>
              </a:rPr>
              <a:t>16 παρ. </a:t>
            </a:r>
            <a:r>
              <a:rPr lang="el-GR" sz="2800" u="sng" dirty="0" smtClean="0">
                <a:effectLst>
                  <a:outerShdw blurRad="38100" dist="38100" dir="2700000" algn="tl">
                    <a:srgbClr val="000000">
                      <a:alpha val="43137"/>
                    </a:srgbClr>
                  </a:outerShdw>
                </a:effectLst>
              </a:rPr>
              <a:t>9</a:t>
            </a:r>
            <a:r>
              <a:rPr lang="el-GR" sz="2800" dirty="0" smtClean="0">
                <a:effectLst>
                  <a:outerShdw blurRad="38100" dist="38100" dir="2700000" algn="tl">
                    <a:srgbClr val="000000">
                      <a:alpha val="43137"/>
                    </a:srgbClr>
                  </a:outerShdw>
                </a:effectLst>
              </a:rPr>
              <a:t> </a:t>
            </a:r>
            <a:r>
              <a:rPr lang="el-GR" sz="2800" dirty="0">
                <a:effectLst>
                  <a:outerShdw blurRad="38100" dist="38100" dir="2700000" algn="tl">
                    <a:srgbClr val="000000">
                      <a:alpha val="43137"/>
                    </a:srgbClr>
                  </a:outerShdw>
                </a:effectLst>
              </a:rPr>
              <a:t>= προβλέπεται </a:t>
            </a:r>
            <a:r>
              <a:rPr lang="el-GR" sz="2800" dirty="0" smtClean="0">
                <a:effectLst>
                  <a:outerShdw blurRad="38100" dist="38100" dir="2700000" algn="tl">
                    <a:srgbClr val="000000">
                      <a:alpha val="43137"/>
                    </a:srgbClr>
                  </a:outerShdw>
                </a:effectLst>
              </a:rPr>
              <a:t>οικονομική </a:t>
            </a:r>
            <a:r>
              <a:rPr lang="el-GR" sz="2800" dirty="0">
                <a:effectLst>
                  <a:outerShdw blurRad="38100" dist="38100" dir="2700000" algn="tl">
                    <a:srgbClr val="000000">
                      <a:alpha val="43137"/>
                    </a:srgbClr>
                  </a:outerShdw>
                </a:effectLst>
              </a:rPr>
              <a:t>ενίσχυση των αθλητικών </a:t>
            </a:r>
            <a:r>
              <a:rPr lang="el-GR" sz="2800" dirty="0" smtClean="0">
                <a:effectLst>
                  <a:outerShdw blurRad="38100" dist="38100" dir="2700000" algn="tl">
                    <a:srgbClr val="000000">
                      <a:alpha val="43137"/>
                    </a:srgbClr>
                  </a:outerShdw>
                </a:effectLst>
              </a:rPr>
              <a:t>φορέων</a:t>
            </a:r>
            <a:endParaRPr lang="el-GR" sz="2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02960311"/>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891</TotalTime>
  <Words>694</Words>
  <Application>Microsoft Office PowerPoint</Application>
  <PresentationFormat>On-screen Show (4:3)</PresentationFormat>
  <Paragraphs>45</Paragraphs>
  <Slides>11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Diseño predeterminado</vt:lpstr>
      <vt:lpstr>Έννοια του θεσμού</vt:lpstr>
      <vt:lpstr>Κατηγορίες θεσμών</vt:lpstr>
      <vt:lpstr>Φυσική Αγωγή και Αθλητισμός</vt:lpstr>
      <vt:lpstr>Φυσική Αγωγή και Αθλητισμός</vt:lpstr>
      <vt:lpstr>Αρχαίοι Ελληνικοί Αθλητικοί Θεσμοί</vt:lpstr>
      <vt:lpstr>Γυμνασίαρχος - Γυμνασιαρχία</vt:lpstr>
      <vt:lpstr>Εφήβαρχος - Εφηβεία</vt:lpstr>
      <vt:lpstr>Φυσική Αγωγή και Αθλητισμός - Συνταγματικά Προστατευόμενοι Θεσμοί</vt:lpstr>
      <vt:lpstr>Φυσική Αγωγή και Αθλητισμός - Συνταγματικά Προστατευόμενοι Θεσμοί</vt:lpstr>
      <vt:lpstr>Φυσική Αγωγή και Αθλητισμός - Συνταγματικά Προστατευόμενοι Θεσμοί</vt:lpstr>
      <vt:lpstr>Αθλητισμός = Θεσμός</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7</dc:title>
  <dc:creator>ΙΩΑΝΝΗΣ Κ. ΑΝΑΓΝΩΣΤΟΠΟΥΛΟΣ</dc:creator>
  <cp:lastModifiedBy>User</cp:lastModifiedBy>
  <cp:revision>119</cp:revision>
  <dcterms:created xsi:type="dcterms:W3CDTF">2010-05-23T14:28:12Z</dcterms:created>
  <dcterms:modified xsi:type="dcterms:W3CDTF">2019-03-10T10:37:41Z</dcterms:modified>
</cp:coreProperties>
</file>