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8" r:id="rId2"/>
    <p:sldId id="319" r:id="rId3"/>
    <p:sldId id="288" r:id="rId4"/>
    <p:sldId id="289" r:id="rId5"/>
    <p:sldId id="290" r:id="rId6"/>
    <p:sldId id="309" r:id="rId7"/>
    <p:sldId id="310" r:id="rId8"/>
    <p:sldId id="311" r:id="rId9"/>
    <p:sldId id="313" r:id="rId10"/>
    <p:sldId id="315" r:id="rId11"/>
    <p:sldId id="297" r:id="rId12"/>
    <p:sldId id="298" r:id="rId13"/>
    <p:sldId id="299" r:id="rId14"/>
    <p:sldId id="300" r:id="rId15"/>
    <p:sldId id="301" r:id="rId16"/>
    <p:sldId id="302" r:id="rId17"/>
    <p:sldId id="303" r:id="rId18"/>
    <p:sldId id="304" r:id="rId19"/>
    <p:sldId id="305" r:id="rId20"/>
    <p:sldId id="316" r:id="rId21"/>
    <p:sldId id="320"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B"/>
    <a:srgbClr val="D25F14"/>
    <a:srgbClr val="D7553C"/>
    <a:srgbClr val="5A73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62379" autoAdjust="0"/>
  </p:normalViewPr>
  <p:slideViewPr>
    <p:cSldViewPr>
      <p:cViewPr>
        <p:scale>
          <a:sx n="66" d="100"/>
          <a:sy n="66" d="100"/>
        </p:scale>
        <p:origin x="-13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294" y="70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DA285A1B-3AEB-448F-8E9E-0DD15C11976D}" type="datetimeFigureOut">
              <a:rPr lang="en-US"/>
              <a:pPr>
                <a:defRPr/>
              </a:pPr>
              <a:t>2/18/2014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68981E76-F26A-4988-99B5-7161E04EAA2A}" type="slidenum">
              <a:rPr lang="en-US"/>
              <a:pPr>
                <a:defRPr/>
              </a:pPr>
              <a:t>‹#›</a:t>
            </a:fld>
            <a:endParaRPr lang="en-US" dirty="0"/>
          </a:p>
        </p:txBody>
      </p:sp>
    </p:spTree>
    <p:extLst>
      <p:ext uri="{BB962C8B-B14F-4D97-AF65-F5344CB8AC3E}">
        <p14:creationId xmlns="" xmlns:p14="http://schemas.microsoft.com/office/powerpoint/2010/main" val="4134695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D27EC338-B201-4880-986C-C9D870EDFD84}"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7E34F4A3-C432-424D-B04C-BE331482FB5D}" type="slidenum">
              <a:rPr lang="en-US"/>
              <a:pPr>
                <a:defRPr/>
              </a:pPr>
              <a:t>‹#›</a:t>
            </a:fld>
            <a:endParaRPr lang="en-US" dirty="0"/>
          </a:p>
        </p:txBody>
      </p:sp>
    </p:spTree>
    <p:extLst>
      <p:ext uri="{BB962C8B-B14F-4D97-AF65-F5344CB8AC3E}">
        <p14:creationId xmlns="" xmlns:p14="http://schemas.microsoft.com/office/powerpoint/2010/main" val="3849628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l-GR" dirty="0" smtClean="0">
                <a:latin typeface="Arial" charset="0"/>
                <a:cs typeface="Arial" charset="0"/>
              </a:rPr>
              <a:t>Ο όρος τεχνητή νοημοσύνη (</a:t>
            </a:r>
            <a:r>
              <a:rPr lang="el-GR" dirty="0" err="1" smtClean="0">
                <a:latin typeface="Arial" charset="0"/>
                <a:cs typeface="Arial" charset="0"/>
              </a:rPr>
              <a:t>artificial</a:t>
            </a:r>
            <a:r>
              <a:rPr lang="el-GR" dirty="0" smtClean="0">
                <a:latin typeface="Arial" charset="0"/>
                <a:cs typeface="Arial" charset="0"/>
              </a:rPr>
              <a:t> </a:t>
            </a:r>
            <a:r>
              <a:rPr lang="el-GR" dirty="0" err="1" smtClean="0">
                <a:latin typeface="Arial" charset="0"/>
                <a:cs typeface="Arial" charset="0"/>
              </a:rPr>
              <a:t>intelligence</a:t>
            </a:r>
            <a:r>
              <a:rPr lang="el-GR" dirty="0" smtClean="0">
                <a:latin typeface="Arial" charset="0"/>
                <a:cs typeface="Arial" charset="0"/>
              </a:rPr>
              <a:t> – AI) αναφέρεται στις δυνατότητες ορισμένων μηχανών να μιμούνται την ανθρώπινη ευφυΐα, εμφανίζοντας χαρακτηριστικά, όπως η μάθηση, η λογική και η κριτική σκέψη, καθώς και η εξαγωγή συμπερασμάτων από ημιτελείς πληροφορίες. </a:t>
            </a:r>
            <a:r>
              <a:rPr lang="el-GR" sz="1200" kern="1200" dirty="0" smtClean="0">
                <a:solidFill>
                  <a:schemeClr val="tx1"/>
                </a:solidFill>
                <a:latin typeface="+mn-lt"/>
                <a:ea typeface="+mn-ea"/>
                <a:cs typeface="+mn-cs"/>
              </a:rPr>
              <a:t>Το λογισμικό της </a:t>
            </a:r>
            <a:r>
              <a:rPr lang="en-US" sz="1200" kern="1200" dirty="0" smtClean="0">
                <a:solidFill>
                  <a:schemeClr val="tx1"/>
                </a:solidFill>
                <a:latin typeface="+mn-lt"/>
                <a:ea typeface="+mn-ea"/>
                <a:cs typeface="+mn-cs"/>
              </a:rPr>
              <a:t>Amazon</a:t>
            </a:r>
            <a:r>
              <a:rPr lang="el-GR" sz="1200" kern="1200" dirty="0" smtClean="0">
                <a:solidFill>
                  <a:schemeClr val="tx1"/>
                </a:solidFill>
                <a:latin typeface="+mn-lt"/>
                <a:ea typeface="+mn-ea"/>
                <a:cs typeface="+mn-cs"/>
              </a:rPr>
              <a:t>, για παράδειγμα, μαθαίνει συνεχώς καθέναν από τους πελάτες της, ώστε να του υποβάλλει σχετικότερες προτάσεις αγορών. Ένα έργο σε εξέλιξη το οποίο ονομάζεται </a:t>
            </a:r>
            <a:r>
              <a:rPr lang="en-US" sz="1200" kern="1200" dirty="0" smtClean="0">
                <a:solidFill>
                  <a:schemeClr val="tx1"/>
                </a:solidFill>
                <a:latin typeface="+mn-lt"/>
                <a:ea typeface="+mn-ea"/>
                <a:cs typeface="+mn-cs"/>
              </a:rPr>
              <a:t>ALLADIN</a:t>
            </a:r>
            <a:r>
              <a:rPr lang="el-GR" sz="1200" kern="1200" dirty="0" smtClean="0">
                <a:solidFill>
                  <a:schemeClr val="tx1"/>
                </a:solidFill>
                <a:latin typeface="+mn-lt"/>
                <a:ea typeface="+mn-ea"/>
                <a:cs typeface="+mn-cs"/>
              </a:rPr>
              <a:t> προσπαθεί να βρει τρόπους ώστε μεγάλες ομάδες ευφυών πρακτόρων να μπορούν να αντλούν ημιτελείς πληροφορίες από ανιχνευτές, να διαμοιράζουν τα όσα μαθαίνουν και να συνεργάζονται για τη λήψη αποφάσεων. Αυτού του είδους η τεχνητή νοημοσύνη είναι ιδιαίτερα σημαντική σε ραγδαία εξελισσόμενες περιπτώσεις ανάγκης, όπου ο όγκος των εισερχόμενων δεδομένων θα προκαλούσε σύγχυση στους ανθρώπους που είναι υπεύθυνοι για να λάβουν αποφάσεις. </a:t>
            </a:r>
            <a:endParaRPr lang="en-US" dirty="0" smtClean="0">
              <a:latin typeface="Arial" charset="0"/>
              <a:cs typeface="Arial" charset="0"/>
            </a:endParaRPr>
          </a:p>
          <a:p>
            <a:pPr eaLnBrk="1" hangingPunct="1">
              <a:spcBef>
                <a:spcPct val="0"/>
              </a:spcBef>
              <a:defRPr/>
            </a:pPr>
            <a:endParaRPr lang="el-GR" dirty="0" smtClean="0">
              <a:latin typeface="Arial" charset="0"/>
              <a:cs typeface="Arial" charset="0"/>
            </a:endParaRPr>
          </a:p>
          <a:p>
            <a:pPr eaLnBrk="1" hangingPunct="1">
              <a:spcBef>
                <a:spcPct val="0"/>
              </a:spcBef>
              <a:defRPr/>
            </a:pPr>
            <a:r>
              <a:rPr lang="el-GR" sz="1200" kern="1200" dirty="0" smtClean="0">
                <a:solidFill>
                  <a:schemeClr val="tx1"/>
                </a:solidFill>
                <a:latin typeface="+mn-lt"/>
                <a:ea typeface="+mn-ea"/>
                <a:cs typeface="+mn-cs"/>
              </a:rPr>
              <a:t>Το υπόβαθρο τεχνητής νοημοσύνης του </a:t>
            </a:r>
            <a:r>
              <a:rPr lang="en-US" sz="1200" kern="1200" dirty="0" smtClean="0">
                <a:solidFill>
                  <a:schemeClr val="tx1"/>
                </a:solidFill>
                <a:latin typeface="+mn-lt"/>
                <a:ea typeface="+mn-ea"/>
                <a:cs typeface="+mn-cs"/>
              </a:rPr>
              <a:t>Watson</a:t>
            </a:r>
            <a:r>
              <a:rPr lang="el-GR" sz="1200" kern="1200" dirty="0" smtClean="0">
                <a:solidFill>
                  <a:schemeClr val="tx1"/>
                </a:solidFill>
                <a:latin typeface="+mn-lt"/>
                <a:ea typeface="+mn-ea"/>
                <a:cs typeface="+mn-cs"/>
              </a:rPr>
              <a:t>, του </a:t>
            </a:r>
            <a:r>
              <a:rPr lang="el-GR" sz="1200" kern="1200" dirty="0" err="1" smtClean="0">
                <a:solidFill>
                  <a:schemeClr val="tx1"/>
                </a:solidFill>
                <a:latin typeface="+mn-lt"/>
                <a:ea typeface="+mn-ea"/>
                <a:cs typeface="+mn-cs"/>
              </a:rPr>
              <a:t>υπερυπολογιστή</a:t>
            </a:r>
            <a:r>
              <a:rPr lang="el-GR" sz="1200" kern="1200" dirty="0" smtClean="0">
                <a:solidFill>
                  <a:schemeClr val="tx1"/>
                </a:solidFill>
                <a:latin typeface="+mn-lt"/>
                <a:ea typeface="+mn-ea"/>
                <a:cs typeface="+mn-cs"/>
              </a:rPr>
              <a:t> της </a:t>
            </a:r>
            <a:r>
              <a:rPr lang="en-US" sz="1200" kern="1200" dirty="0" smtClean="0">
                <a:solidFill>
                  <a:schemeClr val="tx1"/>
                </a:solidFill>
                <a:latin typeface="+mn-lt"/>
                <a:ea typeface="+mn-ea"/>
                <a:cs typeface="+mn-cs"/>
              </a:rPr>
              <a:t>IBM </a:t>
            </a:r>
            <a:r>
              <a:rPr lang="el-GR" sz="1200" kern="1200" dirty="0" smtClean="0">
                <a:solidFill>
                  <a:schemeClr val="tx1"/>
                </a:solidFill>
                <a:latin typeface="+mn-lt"/>
                <a:ea typeface="+mn-ea"/>
                <a:cs typeface="+mn-cs"/>
              </a:rPr>
              <a:t>που κέρδισε τους πρωταθλητές του τηλεπαιχνιδιού </a:t>
            </a:r>
            <a:r>
              <a:rPr lang="en-US" sz="1200" kern="1200" dirty="0" smtClean="0">
                <a:solidFill>
                  <a:schemeClr val="tx1"/>
                </a:solidFill>
                <a:latin typeface="+mn-lt"/>
                <a:ea typeface="+mn-ea"/>
                <a:cs typeface="+mn-cs"/>
              </a:rPr>
              <a:t>Jeopardy</a:t>
            </a:r>
            <a:r>
              <a:rPr lang="el-GR" sz="1200" kern="1200" dirty="0" smtClean="0">
                <a:solidFill>
                  <a:schemeClr val="tx1"/>
                </a:solidFill>
                <a:latin typeface="+mn-lt"/>
                <a:ea typeface="+mn-ea"/>
                <a:cs typeface="+mn-cs"/>
              </a:rPr>
              <a:t>! το 2011, παρουσιάζει εξαιρετικές προοπτικές. Η καταπληκτική του απόδοση δείχνει ότι η τεχνητή νοημοσύνη έχει μπροστά της ένα λαμπρό μέλλον, ως προς την ερμηνεία της ανθρώπινης ομιλίας και την άντληση δεδομένων από τεραστίων διαστάσεων </a:t>
            </a:r>
            <a:r>
              <a:rPr lang="el-GR" sz="1200" kern="1200" dirty="0" err="1" smtClean="0">
                <a:solidFill>
                  <a:schemeClr val="tx1"/>
                </a:solidFill>
                <a:latin typeface="+mn-lt"/>
                <a:ea typeface="+mn-ea"/>
                <a:cs typeface="+mn-cs"/>
              </a:rPr>
              <a:t>γνωσιακές</a:t>
            </a:r>
            <a:r>
              <a:rPr lang="el-GR" sz="1200" kern="1200" dirty="0" smtClean="0">
                <a:solidFill>
                  <a:schemeClr val="tx1"/>
                </a:solidFill>
                <a:latin typeface="+mn-lt"/>
                <a:ea typeface="+mn-ea"/>
                <a:cs typeface="+mn-cs"/>
              </a:rPr>
              <a:t> βάσεις για την εξεύρεση απαντήσεων. </a:t>
            </a:r>
          </a:p>
          <a:p>
            <a:pPr eaLnBrk="1" hangingPunct="1">
              <a:spcBef>
                <a:spcPct val="0"/>
              </a:spcBef>
              <a:defRPr/>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Ένα από τα μειονεκτήματα της ενίσχυσης της δύναμης της τεχνητής νοημοσύνης είναι ότι απατεώνες μπορούν να χρησιμοποιήσουν τις ίδιες τεχνικές για να αποκτήσουν πρόσβαση σε ιστοσελίδες, να συλλέξουν πληροφορίες ή να μπλοκάρουν μια υπηρεσία. Ένα τέτοιο εμπόδιο, το οποίο κατατροπώνει τα περισσότερα λογισμικά διαδικτυακών ρομπότ, είναι το CAPTCHA, ένα τεστ το οποίο ο επισκέπτης πρέπει να περάσει με επιτυχία προτού συνεχίσει τη διαδικασία εγγραφής ή εισέλθει σε μια ιστοσελίδα. Μια εκδοχή των CAPTCHA παρουσιάζει μια εικόνα αποτελούμενη από γράμματα και αριθμούς, την οποία ο χρήστης πρέπει να αναγνώσει σωστά και να εισαγάγει αυτό που βλέπει, προτού μπορέσει να συνεχίσει.</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85F002-466B-4CEA-87BE-60B8F62B0D5D}" type="slidenum">
              <a:rPr lang="en-US">
                <a:cs typeface="Arial" charset="0"/>
              </a:rPr>
              <a:pPr fontAlgn="base">
                <a:spcBef>
                  <a:spcPct val="0"/>
                </a:spcBef>
                <a:spcAft>
                  <a:spcPct val="0"/>
                </a:spcAft>
                <a:defRPr/>
              </a:pPr>
              <a:t>10</a:t>
            </a:fld>
            <a:endParaRPr lang="en-US" dirty="0">
              <a:cs typeface="Arial" charset="0"/>
            </a:endParaRPr>
          </a:p>
        </p:txBody>
      </p:sp>
    </p:spTree>
    <p:extLst>
      <p:ext uri="{BB962C8B-B14F-4D97-AF65-F5344CB8AC3E}">
        <p14:creationId xmlns="" xmlns:p14="http://schemas.microsoft.com/office/powerpoint/2010/main" val="27823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Ορισμένες από τις χρησιμότερες εφαρμογές της τεχνητής νοημοσύνης για επιχειρήσεις και άλλους οργανισμούς εντοπίζονται στη ρομποτική, τα έμπειρα συστήματα και τα νευρωνικά δίκτυα. Τα βιομηχανικά ρομπότ χρησιμοποιούνται εδώ και δεκαετίες για τη συναρμολόγηση αυτοκινήτων ή τον καθαρισμό πατωμάτων. Σήμερα όμως τα ρομπότ υπηρεσιών (</a:t>
            </a:r>
            <a:r>
              <a:rPr lang="en-US" sz="1200" kern="1200" dirty="0" smtClean="0">
                <a:solidFill>
                  <a:schemeClr val="tx1"/>
                </a:solidFill>
                <a:latin typeface="+mn-lt"/>
                <a:ea typeface="+mn-ea"/>
                <a:cs typeface="+mn-cs"/>
              </a:rPr>
              <a:t>service robots</a:t>
            </a:r>
            <a:r>
              <a:rPr lang="el-GR" sz="1200" kern="1200" dirty="0" smtClean="0">
                <a:solidFill>
                  <a:schemeClr val="tx1"/>
                </a:solidFill>
                <a:latin typeface="+mn-lt"/>
                <a:ea typeface="+mn-ea"/>
                <a:cs typeface="+mn-cs"/>
              </a:rPr>
              <a:t>), τα οποία διαθέτουν περισσότερη ευφυΐα και δυνατότητες κίνησης, χρησιμοποιούνται σε επιχειρήσεις, κρατικούς οργανισμούς και άλλους τομείς. Τα ρομπότ υπηρεσίας, τα οποία είναι σε θέση να διεκπεραιώσουν στρατιωτικές αποστολές ή αποστολές διάσωσης, έχουν μεγάλη ζήτηση, καθώς γίνονται πιο ευκίνητα και ικανά να αντικαταστήσουν τους ανθρώπους σε επικίνδυνες αποστολές.</a:t>
            </a:r>
          </a:p>
          <a:p>
            <a:pPr marL="0" marR="0" indent="0" algn="l" defTabSz="914400" rtl="0" eaLnBrk="1" fontAlgn="base" latinLnBrk="0" hangingPunct="1">
              <a:lnSpc>
                <a:spcPct val="100000"/>
              </a:lnSpc>
              <a:spcBef>
                <a:spcPct val="0"/>
              </a:spcBef>
              <a:spcAft>
                <a:spcPct val="0"/>
              </a:spcAft>
              <a:buClrTx/>
              <a:buSzTx/>
              <a:buFontTx/>
              <a:buNone/>
              <a:tabLst/>
              <a:defRPr/>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Ένα έμπειρο σύστημα (</a:t>
            </a:r>
            <a:r>
              <a:rPr lang="el-GR" dirty="0" err="1" smtClean="0">
                <a:latin typeface="Arial" charset="0"/>
                <a:cs typeface="Arial" charset="0"/>
              </a:rPr>
              <a:t>expert</a:t>
            </a:r>
            <a:r>
              <a:rPr lang="el-GR" dirty="0" smtClean="0">
                <a:latin typeface="Arial" charset="0"/>
                <a:cs typeface="Arial" charset="0"/>
              </a:rPr>
              <a:t> </a:t>
            </a:r>
            <a:r>
              <a:rPr lang="el-GR" dirty="0" err="1" smtClean="0">
                <a:latin typeface="Arial" charset="0"/>
                <a:cs typeface="Arial" charset="0"/>
              </a:rPr>
              <a:t>system</a:t>
            </a:r>
            <a:r>
              <a:rPr lang="el-GR" dirty="0" smtClean="0">
                <a:latin typeface="Arial" charset="0"/>
                <a:cs typeface="Arial" charset="0"/>
              </a:rPr>
              <a:t>) είναι σε θέση να μιμηθεί τη λογική σκέψη ενός ειδικού εμπειρογνώμονα, αντλώντας από μια </a:t>
            </a:r>
            <a:r>
              <a:rPr lang="el-GR" dirty="0" err="1" smtClean="0">
                <a:latin typeface="Arial" charset="0"/>
                <a:cs typeface="Arial" charset="0"/>
              </a:rPr>
              <a:t>γνωσιακή</a:t>
            </a:r>
            <a:r>
              <a:rPr lang="el-GR" dirty="0" smtClean="0">
                <a:latin typeface="Arial" charset="0"/>
                <a:cs typeface="Arial" charset="0"/>
              </a:rPr>
              <a:t> βάση που περιέχει πληροφορίες για ένα συγκεκριμένο θέμα, προκειμένου να λάβει αποφάσεις ή να κάνει συγκεκριμένες προτάσεις. Για την ανάπτυξη ενός έμπειρου συστήματος οι δημιουργοί του συνεργάζονται με έμπειρους και εξειδικευμένους επαγγελματίες, οι οποίοι παρέχουν απαντήσεις σε ερωτήματα, καθώς και επεξηγήσεις για τον τρόπο σκέψης τους. </a:t>
            </a:r>
            <a:r>
              <a:rPr lang="el-GR" sz="1200" kern="1200" dirty="0" smtClean="0">
                <a:solidFill>
                  <a:schemeClr val="tx1"/>
                </a:solidFill>
                <a:latin typeface="+mn-lt"/>
                <a:ea typeface="+mn-ea"/>
                <a:cs typeface="+mn-cs"/>
              </a:rPr>
              <a:t>Καθώς οι ειδικοί συνεισφέρουν περισσότερη γνώση στη βάση, βελτιώνουν τους κανόνες και προσθέτουν επιπλέον ερωτήσεις, το σύστημα συνεχώς τελειοποιείται.</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Τα νευρωνικά δίκτυα (</a:t>
            </a:r>
            <a:r>
              <a:rPr lang="en-US" sz="1200" kern="1200" dirty="0" smtClean="0">
                <a:solidFill>
                  <a:schemeClr val="tx1"/>
                </a:solidFill>
                <a:latin typeface="+mn-lt"/>
                <a:ea typeface="+mn-ea"/>
                <a:cs typeface="+mn-cs"/>
              </a:rPr>
              <a:t>neural networks</a:t>
            </a:r>
            <a:r>
              <a:rPr lang="el-GR" sz="1200" kern="1200" dirty="0" smtClean="0">
                <a:solidFill>
                  <a:schemeClr val="tx1"/>
                </a:solidFill>
                <a:latin typeface="+mn-lt"/>
                <a:ea typeface="+mn-ea"/>
                <a:cs typeface="+mn-cs"/>
              </a:rPr>
              <a:t>) προσπαθούν να μιμηθούν τον τρόπο λειτουργίας του ανθρώπινου εγκεφάλου, με το τεράστιο δίκτυο αλληλένδετων νευρώνων του. Ένα νευρωνικό δίκτυο μαθαίνει εξασκούμενο με δεδομένα επιλεγμένα από ανθρώπους, τα οποία περιλαμβάνουν σενάρια που καθορίζουν τα μονοπάτια που θα ακολουθηθούν, από την είσοδο έως την έξοδο. Για παράδειγμα, ένα νευρωνικό δίκτυο το οποίο εκπαιδεύεται να προβλέπει τις αξίες των κατοικιών μπορεί να απορροφήσει χιλιάδες περιπτώσεις, όπου τα εισερχόμενα δεδομένα να περιλαμβάνουν τοποθεσίες, τιμές πώλησης, τετραγωνικά, αριθμό μπάνιων κ.ά. Τα νευρωνικά δίκτυα χρησιμοποιούνται σε περιπτώσεις όπου διατίθεται μεγάλος όγκος δεδομένων, όπως για παράδειγμα στον χρηματοοικονομικό κλάδο, στον οποίο εφαρμόζονται για την καταπολέμηση της απάτης. </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5F0CC2-34C2-48AF-9EC2-C278FE291FBD}" type="slidenum">
              <a:rPr lang="en-US">
                <a:cs typeface="Arial" charset="0"/>
              </a:rPr>
              <a:pPr fontAlgn="base">
                <a:spcBef>
                  <a:spcPct val="0"/>
                </a:spcBef>
                <a:spcAft>
                  <a:spcPct val="0"/>
                </a:spcAft>
                <a:defRPr/>
              </a:pPr>
              <a:t>11</a:t>
            </a:fld>
            <a:endParaRPr lang="en-US" dirty="0">
              <a:cs typeface="Arial" charset="0"/>
            </a:endParaRPr>
          </a:p>
        </p:txBody>
      </p:sp>
    </p:spTree>
    <p:extLst>
      <p:ext uri="{BB962C8B-B14F-4D97-AF65-F5344CB8AC3E}">
        <p14:creationId xmlns="" xmlns:p14="http://schemas.microsoft.com/office/powerpoint/2010/main" val="256949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Ο τεράστιος όγκος επιχειρηματικής ευφυΐας που βρίσκεται στην ιστοσελίδα του ίδιου του οργανισμού μπορεί να είναι εξαιρετικά δύσκολα διαχειριζόμενος. Τα δεδομένα </a:t>
            </a:r>
            <a:r>
              <a:rPr lang="el-GR" sz="1200" kern="1200" dirty="0" err="1" smtClean="0">
                <a:solidFill>
                  <a:schemeClr val="tx1"/>
                </a:solidFill>
                <a:latin typeface="+mn-lt"/>
                <a:ea typeface="+mn-ea"/>
                <a:cs typeface="+mn-cs"/>
              </a:rPr>
              <a:t>συνδεσμοδιαδρομής</a:t>
            </a:r>
            <a:r>
              <a:rPr lang="el-GR"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clickstream</a:t>
            </a:r>
            <a:r>
              <a:rPr lang="en-US" sz="1200" kern="1200" dirty="0" smtClean="0">
                <a:solidFill>
                  <a:schemeClr val="tx1"/>
                </a:solidFill>
                <a:latin typeface="+mn-lt"/>
                <a:ea typeface="+mn-ea"/>
                <a:cs typeface="+mn-cs"/>
              </a:rPr>
              <a:t> data</a:t>
            </a:r>
            <a:r>
              <a:rPr lang="el-GR" sz="1200" kern="1200" dirty="0" smtClean="0">
                <a:solidFill>
                  <a:schemeClr val="tx1"/>
                </a:solidFill>
                <a:latin typeface="+mn-lt"/>
                <a:ea typeface="+mn-ea"/>
                <a:cs typeface="+mn-cs"/>
              </a:rPr>
              <a:t>) περιλαμβάνουν κάθε κλικ που κάνει καθένας επισκέπτης της ιστοσελίδας. Με τον αριθμό των κλικ να ανέρχεται σε εκατομμύρια ημερησίως, τα δεδομένα </a:t>
            </a:r>
            <a:r>
              <a:rPr lang="el-GR" sz="1200" kern="1200" dirty="0" err="1" smtClean="0">
                <a:solidFill>
                  <a:schemeClr val="tx1"/>
                </a:solidFill>
                <a:latin typeface="+mn-lt"/>
                <a:ea typeface="+mn-ea"/>
                <a:cs typeface="+mn-cs"/>
              </a:rPr>
              <a:t>συνδεσμοδιαδρομής</a:t>
            </a:r>
            <a:r>
              <a:rPr lang="el-GR" sz="1200" kern="1200" dirty="0" smtClean="0">
                <a:solidFill>
                  <a:schemeClr val="tx1"/>
                </a:solidFill>
                <a:latin typeface="+mn-lt"/>
                <a:ea typeface="+mn-ea"/>
                <a:cs typeface="+mn-cs"/>
              </a:rPr>
              <a:t> αυξάνονται ραγδαία.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Τα μέτρα για την κίνηση των ιστοσελίδων</a:t>
            </a:r>
            <a:r>
              <a:rPr lang="el-GR" sz="1200" kern="1200" baseline="0" dirty="0" smtClean="0">
                <a:solidFill>
                  <a:schemeClr val="tx1"/>
                </a:solidFill>
                <a:latin typeface="+mn-lt"/>
                <a:ea typeface="+mn-ea"/>
                <a:cs typeface="+mn-cs"/>
              </a:rPr>
              <a:t> είναι σημαντικά για όλους τους οργανισμούς</a:t>
            </a:r>
            <a:r>
              <a:rPr lang="el-GR" sz="1200" kern="1200" dirty="0" smtClean="0">
                <a:solidFill>
                  <a:schemeClr val="tx1"/>
                </a:solidFill>
                <a:latin typeface="+mn-lt"/>
                <a:ea typeface="+mn-ea"/>
                <a:cs typeface="+mn-cs"/>
              </a:rPr>
              <a:t>. Οι δείκτες μέτρησης αυτοί προέρχονται από τα αρχεία καταγραφής του </a:t>
            </a:r>
            <a:r>
              <a:rPr lang="el-GR" sz="1200" kern="1200" dirty="0" err="1" smtClean="0">
                <a:solidFill>
                  <a:schemeClr val="tx1"/>
                </a:solidFill>
                <a:latin typeface="+mn-lt"/>
                <a:ea typeface="+mn-ea"/>
                <a:cs typeface="+mn-cs"/>
              </a:rPr>
              <a:t>διακομιστή</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server logs</a:t>
            </a:r>
            <a:r>
              <a:rPr lang="el-GR" sz="1200" kern="1200" dirty="0" smtClean="0">
                <a:solidFill>
                  <a:schemeClr val="tx1"/>
                </a:solidFill>
                <a:latin typeface="+mn-lt"/>
                <a:ea typeface="+mn-ea"/>
                <a:cs typeface="+mn-cs"/>
              </a:rPr>
              <a:t>), όπου κάθε εγγραφή περιλαμβάνει λεπτομερείς πληροφορίες για την ημερομηνία και την ώρα, τη σελίδα, την πηγή και κάθε κλικ που γίνεται στην ίδια τη σελίδα. Τα αρχεία καταγραφής περιλαμβάνουν επίσης πληροφορίες για κάθε χρήστη, συμπεριλαμβανομένης της διεύθυνσης </a:t>
            </a:r>
            <a:r>
              <a:rPr lang="en-US" sz="1200" kern="1200" dirty="0" smtClean="0">
                <a:solidFill>
                  <a:schemeClr val="tx1"/>
                </a:solidFill>
                <a:latin typeface="+mn-lt"/>
                <a:ea typeface="+mn-ea"/>
                <a:cs typeface="+mn-cs"/>
              </a:rPr>
              <a:t>IP</a:t>
            </a:r>
            <a:r>
              <a:rPr lang="el-GR" sz="1200" kern="1200" dirty="0" smtClean="0">
                <a:solidFill>
                  <a:schemeClr val="tx1"/>
                </a:solidFill>
                <a:latin typeface="+mn-lt"/>
                <a:ea typeface="+mn-ea"/>
                <a:cs typeface="+mn-cs"/>
              </a:rPr>
              <a:t> του και το </a:t>
            </a:r>
            <a:r>
              <a:rPr lang="el-GR" sz="1200" kern="1200" dirty="0" err="1" smtClean="0">
                <a:solidFill>
                  <a:schemeClr val="tx1"/>
                </a:solidFill>
                <a:latin typeface="+mn-lt"/>
                <a:ea typeface="+mn-ea"/>
                <a:cs typeface="+mn-cs"/>
              </a:rPr>
              <a:t>φυλλομετρητή</a:t>
            </a:r>
            <a:r>
              <a:rPr lang="el-GR" sz="1200" kern="1200" dirty="0" smtClean="0">
                <a:solidFill>
                  <a:schemeClr val="tx1"/>
                </a:solidFill>
                <a:latin typeface="+mn-lt"/>
                <a:ea typeface="+mn-ea"/>
                <a:cs typeface="+mn-cs"/>
              </a:rPr>
              <a:t> που χρησιμοποιεί. Εάν οι ιστοσελίδες χρησιμοποιούν </a:t>
            </a:r>
            <a:r>
              <a:rPr lang="en-US" sz="1200" kern="1200" dirty="0" smtClean="0">
                <a:solidFill>
                  <a:schemeClr val="tx1"/>
                </a:solidFill>
                <a:latin typeface="+mn-lt"/>
                <a:ea typeface="+mn-ea"/>
                <a:cs typeface="+mn-cs"/>
              </a:rPr>
              <a:t>cookies</a:t>
            </a:r>
            <a:r>
              <a:rPr lang="el-GR" sz="1200" kern="1200" dirty="0" smtClean="0">
                <a:solidFill>
                  <a:schemeClr val="tx1"/>
                </a:solidFill>
                <a:latin typeface="+mn-lt"/>
                <a:ea typeface="+mn-ea"/>
                <a:cs typeface="+mn-cs"/>
              </a:rPr>
              <a:t>, τότε μπορεί να </a:t>
            </a:r>
            <a:r>
              <a:rPr lang="el-GR" sz="1200" kern="1200" dirty="0" err="1" smtClean="0">
                <a:solidFill>
                  <a:schemeClr val="tx1"/>
                </a:solidFill>
                <a:latin typeface="+mn-lt"/>
                <a:ea typeface="+mn-ea"/>
                <a:cs typeface="+mn-cs"/>
              </a:rPr>
              <a:t>συλλεχθούν</a:t>
            </a:r>
            <a:r>
              <a:rPr lang="el-GR" sz="1200" kern="1200" dirty="0" smtClean="0">
                <a:solidFill>
                  <a:schemeClr val="tx1"/>
                </a:solidFill>
                <a:latin typeface="+mn-lt"/>
                <a:ea typeface="+mn-ea"/>
                <a:cs typeface="+mn-cs"/>
              </a:rPr>
              <a:t> ακόμα περισσότερες πληροφορίες για τους χρήστες.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Για τις </a:t>
            </a:r>
            <a:r>
              <a:rPr lang="el-GR" sz="1200" kern="1200" dirty="0" err="1" smtClean="0">
                <a:solidFill>
                  <a:schemeClr val="tx1"/>
                </a:solidFill>
                <a:latin typeface="+mn-lt"/>
                <a:ea typeface="+mn-ea"/>
                <a:cs typeface="+mn-cs"/>
              </a:rPr>
              <a:t>διαδραστικές</a:t>
            </a:r>
            <a:r>
              <a:rPr lang="el-GR" sz="1200" kern="1200" dirty="0" smtClean="0">
                <a:solidFill>
                  <a:schemeClr val="tx1"/>
                </a:solidFill>
                <a:latin typeface="+mn-lt"/>
                <a:ea typeface="+mn-ea"/>
                <a:cs typeface="+mn-cs"/>
              </a:rPr>
              <a:t> ιστοσελίδες με εγγεγραμμένους χρήστες, οι οποίοι συνεισφέρουν το δικό τους περιεχόμενο και δημιουργούν φιλικά δίκτυα, διατίθενται ακόμα περισσότεροι δείκτες προς ανάλυση. Ο αριθμός των ενεργών χρηστών, οι αναρτήσεις ανά χρήστη, ο αριθμός ετικετών σε φωτογραφίες, οι πληροφορίες προφίλ, οι αγορές, τα δεδομένα για τους φίλους των χρηστών, οι ομάδες στις οποίες είναι μέλη, καθώς και οι αξιολογήσεις προϊόντων είναι ορισμένα παραδείγματα δεδομένων τα οποία συλλέγουν οι συγκεκριμένοι </a:t>
            </a:r>
            <a:r>
              <a:rPr lang="el-GR" sz="1200" kern="1200" dirty="0" err="1" smtClean="0">
                <a:solidFill>
                  <a:schemeClr val="tx1"/>
                </a:solidFill>
                <a:latin typeface="+mn-lt"/>
                <a:ea typeface="+mn-ea"/>
                <a:cs typeface="+mn-cs"/>
              </a:rPr>
              <a:t>ιστότοποι</a:t>
            </a:r>
            <a:r>
              <a:rPr lang="el-GR" sz="1200" kern="1200" dirty="0" smtClean="0">
                <a:solidFill>
                  <a:schemeClr val="tx1"/>
                </a:solidFill>
                <a:latin typeface="+mn-lt"/>
                <a:ea typeface="+mn-ea"/>
                <a:cs typeface="+mn-cs"/>
              </a:rPr>
              <a:t>.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Εάν η ιστοσελίδα περιλαμβάνει διαφημίσεις ή δυνατότητες ηλεκτρονικού εμπορίου, πολλοί από τους δείκτες που αφορούν τους επισκέπτες και το περιεχόμενό της θα είναι σίγουρα χρήσιμοι. Για παράδειγμα, τα χαρακτηριστικά του επισκέπτη, ο τρόπος με τον οποίο βρήκε την ιστοσελίδα, πόσο διάστημα περιηγήθηκε σε αυτήν και σε ποιες σελίδες παρέμεινε την περισσότερη ώρα. </a:t>
            </a:r>
            <a:endParaRPr lang="en-US" dirty="0" smtClean="0">
              <a:latin typeface="Arial" charset="0"/>
              <a:cs typeface="Arial" charset="0"/>
            </a:endParaRP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587A1-7418-4F8C-9AD2-BDBB54EDD4D3}" type="slidenum">
              <a:rPr lang="en-US">
                <a:cs typeface="Arial" charset="0"/>
              </a:rPr>
              <a:pPr fontAlgn="base">
                <a:spcBef>
                  <a:spcPct val="0"/>
                </a:spcBef>
                <a:spcAft>
                  <a:spcPct val="0"/>
                </a:spcAft>
                <a:defRPr/>
              </a:pPr>
              <a:t>12</a:t>
            </a:fld>
            <a:endParaRPr lang="en-US" dirty="0">
              <a:cs typeface="Arial" charset="0"/>
            </a:endParaRPr>
          </a:p>
        </p:txBody>
      </p:sp>
    </p:spTree>
    <p:extLst>
      <p:ext uri="{BB962C8B-B14F-4D97-AF65-F5344CB8AC3E}">
        <p14:creationId xmlns="" xmlns:p14="http://schemas.microsoft.com/office/powerpoint/2010/main" val="3167733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Για να μπορέσουν να αποκομίσουν αξία από όλη αυτή την πληροφορία, δεδομένου και του όγκου της, οι οργανισμοί πρέπει να βασιστούν σε εργαλεία ανάλυσης. Προϊόντα ειδικά σχεδιασμένα για την ανάλυση δεδομένων </a:t>
            </a:r>
            <a:r>
              <a:rPr lang="el-GR" sz="1200" kern="1200" dirty="0" err="1" smtClean="0">
                <a:solidFill>
                  <a:schemeClr val="tx1"/>
                </a:solidFill>
                <a:latin typeface="+mn-lt"/>
                <a:ea typeface="+mn-ea"/>
                <a:cs typeface="+mn-cs"/>
              </a:rPr>
              <a:t>συνδεσμοδιαδρομής</a:t>
            </a:r>
            <a:r>
              <a:rPr lang="el-GR" sz="1200" kern="1200" dirty="0" smtClean="0">
                <a:solidFill>
                  <a:schemeClr val="tx1"/>
                </a:solidFill>
                <a:latin typeface="+mn-lt"/>
                <a:ea typeface="+mn-ea"/>
                <a:cs typeface="+mn-cs"/>
              </a:rPr>
              <a:t> γίνονται συνεχώς πιο δυνατά, με εύχρηστες </a:t>
            </a:r>
            <a:r>
              <a:rPr lang="el-GR" sz="1200" kern="1200" dirty="0" err="1" smtClean="0">
                <a:solidFill>
                  <a:schemeClr val="tx1"/>
                </a:solidFill>
                <a:latin typeface="+mn-lt"/>
                <a:ea typeface="+mn-ea"/>
                <a:cs typeface="+mn-cs"/>
              </a:rPr>
              <a:t>διεπαφές</a:t>
            </a:r>
            <a:r>
              <a:rPr lang="el-GR" sz="1200" kern="1200" dirty="0" smtClean="0">
                <a:solidFill>
                  <a:schemeClr val="tx1"/>
                </a:solidFill>
                <a:latin typeface="+mn-lt"/>
                <a:ea typeface="+mn-ea"/>
                <a:cs typeface="+mn-cs"/>
              </a:rPr>
              <a:t> χρήστη, δυνατότητες γραφικής αποτύπωσης και προηγμένες τεχνικές στατιστικής ανάλυσης. Οι αναλυτές είναι σε θέση να δουν γρήγορα σημαντικές λεπτομέρειες για την κίνηση στις ιστοσελίδες τους, τους επισκέπτες και τους συνδέσμους που φέρνουν τους επισκέπτες στην ιστοσελίδα. </a:t>
            </a:r>
          </a:p>
          <a:p>
            <a:pPr eaLnBrk="1" hangingPunct="1">
              <a:spcBef>
                <a:spcPct val="0"/>
              </a:spcBef>
            </a:pPr>
            <a:endParaRPr lang="en-US" dirty="0" smtClean="0">
              <a:latin typeface="Arial" charset="0"/>
              <a:cs typeface="Arial" charset="0"/>
            </a:endParaRPr>
          </a:p>
          <a:p>
            <a:r>
              <a:rPr lang="el-GR" sz="1200" kern="1200" dirty="0" smtClean="0">
                <a:solidFill>
                  <a:schemeClr val="tx1"/>
                </a:solidFill>
                <a:latin typeface="+mn-lt"/>
                <a:ea typeface="+mn-ea"/>
                <a:cs typeface="+mn-cs"/>
              </a:rPr>
              <a:t>Το λογισμικό ανάλυσης ιστού παράγει χιλιάδες συγκεντρωτικά γραφήματα, πίνακες και διαγράμματα. Για να χρησιμοποιηθούν σωστά στη λήψη αποφάσεων, οι επιχειρήσεις θα πρέπει να έχουν σαφή αντίληψη των βασικών στόχων της ιστοσελίδας τους, ώστε να ξέρουν τι ακριβώς πρέπει να αναζητήσουν. Οι στόχοι αυτοί θα τους καθοδηγήσουν προς την επιλογή των κατάλληλων δεικτών μέτρησης της απόδοσης, ώστε να μπορέσουν να δουν κατά πόσο οι επιλογές τους επέφεραν όντως βελτιώσεις.</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Οι δείκτες μέτρησης της απόδοσης του ηλεκτρονικού εμπορίου, οι οποίοι αποτυπώνουν συγκεντρωτικά δεδομένα σχετικά με τις διαφημιστικές καμπάνιες, είναι κρίσιμης σημασίας για τις εμπορικές επιχειρήσεις. Μέτρα όπως το κόστος κλικ προς αριθμό εμφανίσεων (</a:t>
            </a:r>
            <a:r>
              <a:rPr lang="en-US" sz="1200" kern="1200" dirty="0" smtClean="0">
                <a:solidFill>
                  <a:schemeClr val="tx1"/>
                </a:solidFill>
                <a:latin typeface="+mn-lt"/>
                <a:ea typeface="+mn-ea"/>
                <a:cs typeface="+mn-cs"/>
              </a:rPr>
              <a:t>cost per </a:t>
            </a:r>
            <a:r>
              <a:rPr lang="en-US" sz="1200" kern="1200" dirty="0" err="1" smtClean="0">
                <a:solidFill>
                  <a:schemeClr val="tx1"/>
                </a:solidFill>
                <a:latin typeface="+mn-lt"/>
                <a:ea typeface="+mn-ea"/>
                <a:cs typeface="+mn-cs"/>
              </a:rPr>
              <a:t>clickthrough</a:t>
            </a:r>
            <a:r>
              <a:rPr lang="el-GR" sz="1200" kern="1200" dirty="0" smtClean="0">
                <a:solidFill>
                  <a:schemeClr val="tx1"/>
                </a:solidFill>
                <a:latin typeface="+mn-lt"/>
                <a:ea typeface="+mn-ea"/>
                <a:cs typeface="+mn-cs"/>
              </a:rPr>
              <a:t>), καθώς και τα ποσοστά μετατροπών κ.ά., αποκαλύπτουν την απόδοση των διαφημίσεων, καθώς και το κατά πόσο τα χρήματα για διαφήμιση επενδύονται σωστά. Διαχρονικά, οι ιστορικές τάσεις είναι σε θέση να προβλέψουν τι ποσό θα πρέπει να επενδύσει η επιχείρηση σε διαδικτυακές καμπάνιες προκειμένου να επιτύχει τους στόχους πωλήσεων που έχει θέσει.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ADED1-D41D-447D-8542-B1623ED9A375}" type="slidenum">
              <a:rPr lang="en-US">
                <a:cs typeface="Arial" charset="0"/>
              </a:rPr>
              <a:pPr fontAlgn="base">
                <a:spcBef>
                  <a:spcPct val="0"/>
                </a:spcBef>
                <a:spcAft>
                  <a:spcPct val="0"/>
                </a:spcAft>
                <a:defRPr/>
              </a:pPr>
              <a:t>13</a:t>
            </a:fld>
            <a:endParaRPr lang="en-US" dirty="0">
              <a:cs typeface="Arial" charset="0"/>
            </a:endParaRPr>
          </a:p>
        </p:txBody>
      </p:sp>
    </p:spTree>
    <p:extLst>
      <p:ext uri="{BB962C8B-B14F-4D97-AF65-F5344CB8AC3E}">
        <p14:creationId xmlns="" xmlns:p14="http://schemas.microsoft.com/office/powerpoint/2010/main" val="782615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Το να παραμείνει κανείς καλά πληροφορημένος σε αυτή την τόσο μεγάλη ροή δεδομένων από πολλές διαφορετικές πηγές επιχειρηματικής ευφυΐας μπορεί να αποδειχθεί δύσκολη υπόθεση. Η πρόσβαση σε αυτό τον κόσμο των πληροφοριών που σχετίζεται με την εργασία και τον οργανισμό κάποιου μπορεί να είναι εκπληκτικό πράγμα, αλλά απαιτούνται στρατηγικές για τη διαλογή τους, ώστε να καταφέρει κανείς να παραμείνει ενημερωμένος για τα χρησιμότερα κομμάτια της πληροφορίας που θα τον βοηθήσουν στη λήψη ορθών αποφάσεων.</a:t>
            </a:r>
          </a:p>
          <a:p>
            <a:pPr eaLnBrk="1" hangingPunct="1">
              <a:spcBef>
                <a:spcPct val="0"/>
              </a:spcBef>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Όπως ακριβώς τα αεροπλάνα και τα αυτοκίνητα διαθέτουν πίνακες οργάνων με τα διάφορα κουμπιά τους και άλλες οθόνες που εμφανίζουν δεδομένα σε πραγματικό χρόνο, το </a:t>
            </a:r>
            <a:r>
              <a:rPr lang="en-US" sz="1200" kern="1200" dirty="0" smtClean="0">
                <a:solidFill>
                  <a:schemeClr val="tx1"/>
                </a:solidFill>
                <a:latin typeface="+mn-lt"/>
                <a:ea typeface="+mn-ea"/>
                <a:cs typeface="+mn-cs"/>
              </a:rPr>
              <a:t>dashboard</a:t>
            </a:r>
            <a:r>
              <a:rPr lang="el-GR" sz="1200" kern="1200" dirty="0" smtClean="0">
                <a:solidFill>
                  <a:schemeClr val="tx1"/>
                </a:solidFill>
                <a:latin typeface="+mn-lt"/>
                <a:ea typeface="+mn-ea"/>
                <a:cs typeface="+mn-cs"/>
              </a:rPr>
              <a:t> της τεχνολογίας πληροφοριών είναι μια γραφική </a:t>
            </a:r>
            <a:r>
              <a:rPr lang="el-GR" sz="1200" kern="1200" dirty="0" err="1" smtClean="0">
                <a:solidFill>
                  <a:schemeClr val="tx1"/>
                </a:solidFill>
                <a:latin typeface="+mn-lt"/>
                <a:ea typeface="+mn-ea"/>
                <a:cs typeface="+mn-cs"/>
              </a:rPr>
              <a:t>διεπαφή</a:t>
            </a:r>
            <a:r>
              <a:rPr lang="el-GR" sz="1200" kern="1200" dirty="0" smtClean="0">
                <a:solidFill>
                  <a:schemeClr val="tx1"/>
                </a:solidFill>
                <a:latin typeface="+mn-lt"/>
                <a:ea typeface="+mn-ea"/>
                <a:cs typeface="+mn-cs"/>
              </a:rPr>
              <a:t> χρήστη, το οποίο οργανώνει και συγκεντρώνει σημαντικές πληροφορίες τόσο για την εργασία όσο και για τις αποφάσεις που θα πρέπει να λάβει ο χρήστης. Το </a:t>
            </a:r>
            <a:r>
              <a:rPr lang="el-GR" sz="1200" kern="1200" dirty="0" err="1" smtClean="0">
                <a:solidFill>
                  <a:schemeClr val="tx1"/>
                </a:solidFill>
                <a:latin typeface="+mn-lt"/>
                <a:ea typeface="+mn-ea"/>
                <a:cs typeface="+mn-cs"/>
              </a:rPr>
              <a:t>dashboard</a:t>
            </a:r>
            <a:r>
              <a:rPr lang="el-GR" sz="1200" kern="1200" dirty="0" smtClean="0">
                <a:solidFill>
                  <a:schemeClr val="tx1"/>
                </a:solidFill>
                <a:latin typeface="+mn-lt"/>
                <a:ea typeface="+mn-ea"/>
                <a:cs typeface="+mn-cs"/>
              </a:rPr>
              <a:t> θα πρέπει να συγκεντρώνει τους βασικούς δείκτες απόδοσης (</a:t>
            </a:r>
            <a:r>
              <a:rPr lang="el-GR" sz="1200" kern="1200" dirty="0" err="1" smtClean="0">
                <a:solidFill>
                  <a:schemeClr val="tx1"/>
                </a:solidFill>
                <a:latin typeface="+mn-lt"/>
                <a:ea typeface="+mn-ea"/>
                <a:cs typeface="+mn-cs"/>
              </a:rPr>
              <a:t>key</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performance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indicators</a:t>
            </a:r>
            <a:r>
              <a:rPr lang="el-GR" sz="1200" kern="1200" dirty="0" smtClean="0">
                <a:solidFill>
                  <a:schemeClr val="tx1"/>
                </a:solidFill>
                <a:latin typeface="+mn-lt"/>
                <a:ea typeface="+mn-ea"/>
                <a:cs typeface="+mn-cs"/>
              </a:rPr>
              <a:t> – </a:t>
            </a:r>
            <a:r>
              <a:rPr lang="el-GR" sz="1200" kern="1200" dirty="0" err="1" smtClean="0">
                <a:solidFill>
                  <a:schemeClr val="tx1"/>
                </a:solidFill>
                <a:latin typeface="+mn-lt"/>
                <a:ea typeface="+mn-ea"/>
                <a:cs typeface="+mn-cs"/>
              </a:rPr>
              <a:t>KPIs</a:t>
            </a:r>
            <a:r>
              <a:rPr lang="el-GR" sz="1200" kern="1200" dirty="0" smtClean="0">
                <a:solidFill>
                  <a:schemeClr val="tx1"/>
                </a:solidFill>
                <a:latin typeface="+mn-lt"/>
                <a:ea typeface="+mn-ea"/>
                <a:cs typeface="+mn-cs"/>
              </a:rPr>
              <a:t>), οι οποίοι αποτελούν τα ποσοτικά μέτρα απόδοσης που είναι σημαντικότερα τόσο για το ρόλο κάθε ατόμου ξεχωριστά όσο και για την επιτυχία του οργανισμού, ως σύνολο.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4B8FE2-83F2-4AA9-9088-CF2FFA5B60F5}" type="slidenum">
              <a:rPr lang="en-US">
                <a:cs typeface="Arial" charset="0"/>
              </a:rPr>
              <a:pPr fontAlgn="base">
                <a:spcBef>
                  <a:spcPct val="0"/>
                </a:spcBef>
                <a:spcAft>
                  <a:spcPct val="0"/>
                </a:spcAft>
                <a:defRPr/>
              </a:pPr>
              <a:t>14</a:t>
            </a:fld>
            <a:endParaRPr lang="en-US" dirty="0">
              <a:cs typeface="Arial" charset="0"/>
            </a:endParaRPr>
          </a:p>
        </p:txBody>
      </p:sp>
    </p:spTree>
    <p:extLst>
      <p:ext uri="{BB962C8B-B14F-4D97-AF65-F5344CB8AC3E}">
        <p14:creationId xmlns="" xmlns:p14="http://schemas.microsoft.com/office/powerpoint/2010/main" val="49558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Οι διαδικτυακές πύλες (</a:t>
            </a:r>
            <a:r>
              <a:rPr lang="el-GR" dirty="0" err="1" smtClean="0">
                <a:latin typeface="Arial" charset="0"/>
                <a:cs typeface="Arial" charset="0"/>
              </a:rPr>
              <a:t>portals</a:t>
            </a:r>
            <a:r>
              <a:rPr lang="el-GR" dirty="0" smtClean="0">
                <a:latin typeface="Arial" charset="0"/>
                <a:cs typeface="Arial" charset="0"/>
              </a:rPr>
              <a:t>) είναι είσοδοι πρόσβασης σε ποικίλες πληροφορίες από διαφορετικές πηγές σε μία μόνο οθόνη. </a:t>
            </a:r>
            <a:r>
              <a:rPr lang="el-GR" sz="1200" kern="1200" dirty="0" smtClean="0">
                <a:solidFill>
                  <a:schemeClr val="tx1"/>
                </a:solidFill>
                <a:latin typeface="+mn-lt"/>
                <a:ea typeface="+mn-ea"/>
                <a:cs typeface="+mn-cs"/>
              </a:rPr>
              <a:t>Οι χρήστες των διαδικτυακών πυλών, όπως εργαζόμενοι, πελάτες, προμηθευτές, αποκτούν πρόσβαση στην πύλη με όνομα χρήστη και κωδικό πρόσβασης που τους παρέχει η ίδια η επιχείρηση. Η σύνδεση αυτή καθορίζει σε ποιες εφαρμογές μπορεί να έχει πρόσβαση ο κάθε χρήστης και το επίπεδο της πρόσβασης που του επιτρέπεται. Μέσα από την ίδια τη διαδικτυακή πύλη οι χρήστες είναι σε θέση να εξατομικεύσουν την οθόνη τους.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Οι διαδικτυακές πύλες των επιχειρήσεων είναι εμπνευσμένες από τις διαδικτυακές πύλες καταναλωτών (</a:t>
            </a:r>
            <a:r>
              <a:rPr lang="en-US" sz="1200" kern="1200" dirty="0" smtClean="0">
                <a:solidFill>
                  <a:schemeClr val="tx1"/>
                </a:solidFill>
                <a:latin typeface="+mn-lt"/>
                <a:ea typeface="+mn-ea"/>
                <a:cs typeface="+mn-cs"/>
              </a:rPr>
              <a:t>consumer portals</a:t>
            </a:r>
            <a:r>
              <a:rPr lang="el-GR" sz="1200" kern="1200" dirty="0" smtClean="0">
                <a:solidFill>
                  <a:schemeClr val="tx1"/>
                </a:solidFill>
                <a:latin typeface="+mn-lt"/>
                <a:ea typeface="+mn-ea"/>
                <a:cs typeface="+mn-cs"/>
              </a:rPr>
              <a:t>) που παρέχουν αρκετές μεγάλες διαδικτυακές επιχειρήσεις, βοηθώντας τα άτομα να συγκεντρώσουν το περιεχόμενο που τους αρέσει. </a:t>
            </a:r>
            <a:endParaRPr lang="el-GR" dirty="0" smtClean="0">
              <a:latin typeface="Arial" charset="0"/>
              <a:cs typeface="Arial" charset="0"/>
            </a:endParaRP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8CBCAF-8C93-4CBB-A4AE-C8B0AE578EB7}" type="slidenum">
              <a:rPr lang="en-US">
                <a:cs typeface="Arial" charset="0"/>
              </a:rPr>
              <a:pPr fontAlgn="base">
                <a:spcBef>
                  <a:spcPct val="0"/>
                </a:spcBef>
                <a:spcAft>
                  <a:spcPct val="0"/>
                </a:spcAft>
                <a:defRPr/>
              </a:pPr>
              <a:t>15</a:t>
            </a:fld>
            <a:endParaRPr lang="en-US" dirty="0">
              <a:cs typeface="Arial" charset="0"/>
            </a:endParaRPr>
          </a:p>
        </p:txBody>
      </p:sp>
    </p:spTree>
    <p:extLst>
      <p:ext uri="{BB962C8B-B14F-4D97-AF65-F5344CB8AC3E}">
        <p14:creationId xmlns="" xmlns:p14="http://schemas.microsoft.com/office/powerpoint/2010/main" val="173242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χρήστες θέλουν να έχουν τη δυνατότητα να συγκεντρώνουν εύκολα μια τεράστια ποικιλία περιεχομένου από αμέτρητες πηγές επιχειρηματικής ευφυΐας, συγχωνεύοντας χάρτες με δεδομένα πελατών, συνδυάζοντας </a:t>
            </a:r>
            <a:r>
              <a:rPr lang="en-US" sz="1200" kern="1200" dirty="0" smtClean="0">
                <a:solidFill>
                  <a:schemeClr val="tx1"/>
                </a:solidFill>
                <a:latin typeface="+mn-lt"/>
                <a:ea typeface="+mn-ea"/>
                <a:cs typeface="+mn-cs"/>
              </a:rPr>
              <a:t>dashboards</a:t>
            </a:r>
            <a:r>
              <a:rPr lang="el-GR" sz="1200" kern="1200" dirty="0" smtClean="0">
                <a:solidFill>
                  <a:schemeClr val="tx1"/>
                </a:solidFill>
                <a:latin typeface="+mn-lt"/>
                <a:ea typeface="+mn-ea"/>
                <a:cs typeface="+mn-cs"/>
              </a:rPr>
              <a:t>, ειδησεογραφικά δίκτυα, δεδομένα από υπολογιστικά φύλλα του </a:t>
            </a:r>
            <a:r>
              <a:rPr lang="en-US" sz="1200" kern="1200" dirty="0" smtClean="0">
                <a:solidFill>
                  <a:schemeClr val="tx1"/>
                </a:solidFill>
                <a:latin typeface="+mn-lt"/>
                <a:ea typeface="+mn-ea"/>
                <a:cs typeface="+mn-cs"/>
              </a:rPr>
              <a:t>Excel</a:t>
            </a:r>
            <a:r>
              <a:rPr lang="el-GR" sz="1200" kern="1200" dirty="0" smtClean="0">
                <a:solidFill>
                  <a:schemeClr val="tx1"/>
                </a:solidFill>
                <a:latin typeface="+mn-lt"/>
                <a:ea typeface="+mn-ea"/>
                <a:cs typeface="+mn-cs"/>
              </a:rPr>
              <a:t>, προσθέτοντας ροή από κάμερες σε πραγματικό χρόνο και συνδυάζοντας κάθε λογής πληροφορία που τους βοηθά να εκπληρώσουν το ρόλο τους. Μια νεότερη προσέγγιση για τη συγκέντρωση περιεχομένου από πολλαπλές εσωτερικές και εξωτερικές πηγές σε </a:t>
            </a:r>
            <a:r>
              <a:rPr lang="el-GR" sz="1200" kern="1200" dirty="0" err="1" smtClean="0">
                <a:solidFill>
                  <a:schemeClr val="tx1"/>
                </a:solidFill>
                <a:latin typeface="+mn-lt"/>
                <a:ea typeface="+mn-ea"/>
                <a:cs typeface="+mn-cs"/>
              </a:rPr>
              <a:t>παραμετροποιήσιμες</a:t>
            </a:r>
            <a:r>
              <a:rPr lang="el-GR" sz="1200" kern="1200" dirty="0" smtClean="0">
                <a:solidFill>
                  <a:schemeClr val="tx1"/>
                </a:solidFill>
                <a:latin typeface="+mn-lt"/>
                <a:ea typeface="+mn-ea"/>
                <a:cs typeface="+mn-cs"/>
              </a:rPr>
              <a:t> ιστοσελίδες είναι το </a:t>
            </a:r>
            <a:r>
              <a:rPr lang="en-US" sz="1200" b="0" kern="1200" dirty="0" err="1" smtClean="0">
                <a:solidFill>
                  <a:schemeClr val="tx1"/>
                </a:solidFill>
                <a:latin typeface="+mn-lt"/>
                <a:ea typeface="+mn-ea"/>
                <a:cs typeface="+mn-cs"/>
              </a:rPr>
              <a:t>mashup</a:t>
            </a:r>
            <a:r>
              <a:rPr lang="el-GR" sz="1200" b="1"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Η εν λόγω προσέγγιση βασίζεται σε τεχνολογίες </a:t>
            </a:r>
            <a:r>
              <a:rPr lang="en-US" sz="1200" kern="1200" dirty="0" smtClean="0">
                <a:solidFill>
                  <a:schemeClr val="tx1"/>
                </a:solidFill>
                <a:latin typeface="+mn-lt"/>
                <a:ea typeface="+mn-ea"/>
                <a:cs typeface="+mn-cs"/>
              </a:rPr>
              <a:t>Web</a:t>
            </a:r>
            <a:r>
              <a:rPr lang="el-GR" sz="1200" kern="1200" dirty="0" smtClean="0">
                <a:solidFill>
                  <a:schemeClr val="tx1"/>
                </a:solidFill>
                <a:latin typeface="+mn-lt"/>
                <a:ea typeface="+mn-ea"/>
                <a:cs typeface="+mn-cs"/>
              </a:rPr>
              <a:t> 2.0 και πρότυπα προγραμματισμού, όπως η </a:t>
            </a:r>
            <a:r>
              <a:rPr lang="en-US" sz="1200" kern="1200" dirty="0" smtClean="0">
                <a:solidFill>
                  <a:schemeClr val="tx1"/>
                </a:solidFill>
                <a:latin typeface="+mn-lt"/>
                <a:ea typeface="+mn-ea"/>
                <a:cs typeface="+mn-cs"/>
              </a:rPr>
              <a:t>XML</a:t>
            </a:r>
            <a:r>
              <a:rPr lang="el-GR" sz="1200" kern="1200" dirty="0" smtClean="0">
                <a:solidFill>
                  <a:schemeClr val="tx1"/>
                </a:solidFill>
                <a:latin typeface="+mn-lt"/>
                <a:ea typeface="+mn-ea"/>
                <a:cs typeface="+mn-cs"/>
              </a:rPr>
              <a:t>, για το συνδυασμό περιεχομένου και ροής δεδομένων (</a:t>
            </a:r>
            <a:r>
              <a:rPr lang="en-US" sz="1200" kern="1200" dirty="0" smtClean="0">
                <a:solidFill>
                  <a:schemeClr val="tx1"/>
                </a:solidFill>
                <a:latin typeface="+mn-lt"/>
                <a:ea typeface="+mn-ea"/>
                <a:cs typeface="+mn-cs"/>
              </a:rPr>
              <a:t>feeds</a:t>
            </a:r>
            <a:r>
              <a:rPr lang="el-GR" sz="1200" kern="1200" dirty="0" smtClean="0">
                <a:solidFill>
                  <a:schemeClr val="tx1"/>
                </a:solidFill>
                <a:latin typeface="+mn-lt"/>
                <a:ea typeface="+mn-ea"/>
                <a:cs typeface="+mn-cs"/>
              </a:rPr>
              <a:t>) από διάφορες εσωτερικές και εξωτερικές πηγές πληροφοριών με ευέλικτο τρόπο. </a:t>
            </a:r>
          </a:p>
          <a:p>
            <a:pPr eaLnBrk="1" hangingPunct="1">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Τα </a:t>
            </a:r>
            <a:r>
              <a:rPr lang="el-GR" sz="1200" kern="1200" dirty="0" err="1" smtClean="0">
                <a:solidFill>
                  <a:schemeClr val="tx1"/>
                </a:solidFill>
                <a:latin typeface="+mn-lt"/>
                <a:ea typeface="+mn-ea"/>
                <a:cs typeface="+mn-cs"/>
              </a:rPr>
              <a:t>mashups</a:t>
            </a:r>
            <a:r>
              <a:rPr lang="el-GR" sz="1200" kern="1200" dirty="0" smtClean="0">
                <a:solidFill>
                  <a:schemeClr val="tx1"/>
                </a:solidFill>
                <a:latin typeface="+mn-lt"/>
                <a:ea typeface="+mn-ea"/>
                <a:cs typeface="+mn-cs"/>
              </a:rPr>
              <a:t> μπορούν εύκολα να ενσωματώσουν μια </a:t>
            </a:r>
            <a:r>
              <a:rPr lang="el-GR" sz="1200" b="0" kern="1200" dirty="0" smtClean="0">
                <a:solidFill>
                  <a:schemeClr val="tx1"/>
                </a:solidFill>
                <a:latin typeface="+mn-lt"/>
                <a:ea typeface="+mn-ea"/>
                <a:cs typeface="+mn-cs"/>
              </a:rPr>
              <a:t>ροή δεδομένων ιστού (</a:t>
            </a:r>
            <a:r>
              <a:rPr lang="en-US" sz="1200" b="0" kern="1200" dirty="0" smtClean="0">
                <a:solidFill>
                  <a:schemeClr val="tx1"/>
                </a:solidFill>
                <a:latin typeface="+mn-lt"/>
                <a:ea typeface="+mn-ea"/>
                <a:cs typeface="+mn-cs"/>
              </a:rPr>
              <a:t>web feed</a:t>
            </a:r>
            <a:r>
              <a:rPr lang="el-GR" sz="1200" b="0" kern="1200" dirty="0" smtClean="0">
                <a:solidFill>
                  <a:schemeClr val="tx1"/>
                </a:solidFill>
                <a:latin typeface="+mn-lt"/>
                <a:ea typeface="+mn-ea"/>
                <a:cs typeface="+mn-cs"/>
              </a:rPr>
              <a:t>), η </a:t>
            </a:r>
            <a:r>
              <a:rPr lang="el-GR" sz="1200" kern="1200" dirty="0" smtClean="0">
                <a:solidFill>
                  <a:schemeClr val="tx1"/>
                </a:solidFill>
                <a:latin typeface="+mn-lt"/>
                <a:ea typeface="+mn-ea"/>
                <a:cs typeface="+mn-cs"/>
              </a:rPr>
              <a:t>οποία συνίσταται σε τυποποιημένα και συχνά ανανεωνόμενα δεδομένα που παρέχει κάποιος εκδότης, όπως το ειδησεογραφικό δίκτυο </a:t>
            </a:r>
            <a:r>
              <a:rPr lang="en-US" sz="1200" kern="1200" dirty="0" smtClean="0">
                <a:solidFill>
                  <a:schemeClr val="tx1"/>
                </a:solidFill>
                <a:latin typeface="+mn-lt"/>
                <a:ea typeface="+mn-ea"/>
                <a:cs typeface="+mn-cs"/>
              </a:rPr>
              <a:t>CNN </a:t>
            </a:r>
            <a:r>
              <a:rPr lang="el-GR" sz="1200" kern="1200" dirty="0" smtClean="0">
                <a:solidFill>
                  <a:schemeClr val="tx1"/>
                </a:solidFill>
                <a:latin typeface="+mn-lt"/>
                <a:ea typeface="+mn-ea"/>
                <a:cs typeface="+mn-cs"/>
              </a:rPr>
              <a:t>ή το </a:t>
            </a:r>
            <a:r>
              <a:rPr lang="el-GR" sz="1200" kern="1200" dirty="0" err="1" smtClean="0">
                <a:solidFill>
                  <a:schemeClr val="tx1"/>
                </a:solidFill>
                <a:latin typeface="+mn-lt"/>
                <a:ea typeface="+mn-ea"/>
                <a:cs typeface="+mn-cs"/>
              </a:rPr>
              <a:t>Weather.com</a:t>
            </a:r>
            <a:r>
              <a:rPr lang="el-GR" sz="1200" kern="1200" dirty="0" smtClean="0">
                <a:solidFill>
                  <a:schemeClr val="tx1"/>
                </a:solidFill>
                <a:latin typeface="+mn-lt"/>
                <a:ea typeface="+mn-ea"/>
                <a:cs typeface="+mn-cs"/>
              </a:rPr>
              <a:t>. Απλά </a:t>
            </a:r>
            <a:r>
              <a:rPr lang="el-GR" sz="1200" kern="1200" dirty="0" err="1" smtClean="0">
                <a:solidFill>
                  <a:schemeClr val="tx1"/>
                </a:solidFill>
                <a:latin typeface="+mn-lt"/>
                <a:ea typeface="+mn-ea"/>
                <a:cs typeface="+mn-cs"/>
              </a:rPr>
              <a:t>mashups</a:t>
            </a:r>
            <a:r>
              <a:rPr lang="el-GR" sz="1200" kern="1200" dirty="0" smtClean="0">
                <a:solidFill>
                  <a:schemeClr val="tx1"/>
                </a:solidFill>
                <a:latin typeface="+mn-lt"/>
                <a:ea typeface="+mn-ea"/>
                <a:cs typeface="+mn-cs"/>
              </a:rPr>
              <a:t>, προσανατολισμένα στους καταναλωτές, τα οποία περιλαμβάνουν χάρτες, ροές ειδήσεων, δεδομένα και άλλα στοιχεία, μπορούν εύκολα να δημιουργηθούν με δωρεάν διαδικτυακά εργαλεία, όπως το </a:t>
            </a:r>
            <a:r>
              <a:rPr lang="en-US" sz="1200" kern="1200" dirty="0" smtClean="0">
                <a:solidFill>
                  <a:schemeClr val="tx1"/>
                </a:solidFill>
                <a:latin typeface="+mn-lt"/>
                <a:ea typeface="+mn-ea"/>
                <a:cs typeface="+mn-cs"/>
              </a:rPr>
              <a:t>Yahoo</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Pipes </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pipes</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yahoo</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com</a:t>
            </a:r>
            <a:r>
              <a:rPr lang="el-GR" sz="1200" kern="1200" dirty="0" smtClean="0">
                <a:solidFill>
                  <a:schemeClr val="tx1"/>
                </a:solidFill>
                <a:latin typeface="+mn-lt"/>
                <a:ea typeface="+mn-ea"/>
                <a:cs typeface="+mn-cs"/>
              </a:rPr>
              <a:t>). Οι οργανισμοί χρησιμοποιούν λογισμικό που διευκολύνει τη δημιουργία ασφαλών και αξιόπιστων λειτουργικών μονάδων, οι οποίες αντλούν δεδομένα τόσο από εσωτερικές όσο και από εξωτερικές πηγές.</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454B4-45FE-4079-88AE-43C65994B245}" type="slidenum">
              <a:rPr lang="en-US">
                <a:cs typeface="Arial" charset="0"/>
              </a:rPr>
              <a:pPr fontAlgn="base">
                <a:spcBef>
                  <a:spcPct val="0"/>
                </a:spcBef>
                <a:spcAft>
                  <a:spcPct val="0"/>
                </a:spcAft>
                <a:defRPr/>
              </a:pPr>
              <a:t>16</a:t>
            </a:fld>
            <a:endParaRPr lang="en-US" dirty="0">
              <a:cs typeface="Arial" charset="0"/>
            </a:endParaRPr>
          </a:p>
        </p:txBody>
      </p:sp>
    </p:spTree>
    <p:extLst>
      <p:ext uri="{BB962C8B-B14F-4D97-AF65-F5344CB8AC3E}">
        <p14:creationId xmlns="" xmlns:p14="http://schemas.microsoft.com/office/powerpoint/2010/main" val="1087074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Παρότι οι άνθρωποι παίζουν σημαντικό ρόλο στη διαδικασία λήψης αποφάσεων, καθώς επιλέγουν σε ποιες πληροφορίες θα βασιστούν, ποια εργαλεία θα χρησιμοποιήσουν, καθώς και πώς θα ερμηνεύσουν τα αποτελέσματα, κακές, ακόμα και καταστροφικές, αποφάσεις θα συνεχίσουν να λαμβάνονται. Έρευνες δείχνουν, για παράδειγμα, ότι άτομα σε θέσεις εξουσίας είναι πιθανότερο να αναζητήσουν πληροφορίες που να επιβεβαιώνουν τα όσα ήδη πιστεύουν, αποφεύγοντας παράλληλα πληροφορίες που τα αντικρούουν. Αυτό σημαίνει ότι, για το σχεδιασμό και την εφαρμογή αποτελεσματικών πληροφοριακών συστημάτων, θα πρέπει να συνυπολογίζονται τα κίνητρα, οι ιδιορρυθμίες και οι δυνατότητες των ανθρώπων. </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91C4AE-009C-4AC6-8A46-0EE94C31588E}" type="slidenum">
              <a:rPr lang="en-US">
                <a:cs typeface="Arial" charset="0"/>
              </a:rPr>
              <a:pPr fontAlgn="base">
                <a:spcBef>
                  <a:spcPct val="0"/>
                </a:spcBef>
                <a:spcAft>
                  <a:spcPct val="0"/>
                </a:spcAft>
                <a:defRPr/>
              </a:pPr>
              <a:t>17</a:t>
            </a:fld>
            <a:endParaRPr lang="en-US" dirty="0">
              <a:cs typeface="Arial" charset="0"/>
            </a:endParaRPr>
          </a:p>
        </p:txBody>
      </p:sp>
    </p:spTree>
    <p:extLst>
      <p:ext uri="{BB962C8B-B14F-4D97-AF65-F5344CB8AC3E}">
        <p14:creationId xmlns="" xmlns:p14="http://schemas.microsoft.com/office/powerpoint/2010/main" val="1699689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228600" lvl="0" indent="-228600">
              <a:buFont typeface="+mj-lt"/>
              <a:buAutoNum type="arabicPeriod"/>
            </a:pPr>
            <a:r>
              <a:rPr lang="el-GR" sz="1200" kern="1200" dirty="0" smtClean="0">
                <a:solidFill>
                  <a:schemeClr val="tx1"/>
                </a:solidFill>
                <a:latin typeface="+mn-lt"/>
                <a:ea typeface="+mn-ea"/>
                <a:cs typeface="+mn-cs"/>
              </a:rPr>
              <a:t>Η επιχειρηματική ευφυΐα περιλαμβάνει μια τεράστια ποικιλία πηγών πληροφόρησης, οι οποίες μπορούν να συνεισφέρουν θετικά στη βελτίωση της λήψης αποφάσεων, σε συνδυασμό με τις εφαρμογές λογισμικού, τις τεχνολογίες και τις πρακτικές που χρησιμοποιούνται για την ανάλυσή της. Τα διάφορα επίπεδα λήψης αποφάσεων, τα οποία αντλούν από διαφορετικού τύπου πηγές πληροφόρησης, είναι το λειτουργικό, το τακτικό και το στρατηγικό επίπεδο.</a:t>
            </a:r>
          </a:p>
          <a:p>
            <a:pPr marL="236179" indent="-236179" eaLnBrk="1" fontAlgn="auto" hangingPunct="1">
              <a:spcBef>
                <a:spcPts val="0"/>
              </a:spcBef>
              <a:spcAft>
                <a:spcPts val="0"/>
              </a:spcAft>
              <a:buFontTx/>
              <a:buAutoNum type="arabicPeriod"/>
              <a:defRPr/>
            </a:pPr>
            <a:endParaRPr lang="en-US" dirty="0" smtClean="0">
              <a:latin typeface="Arial" pitchFamily="34" charset="0"/>
              <a:cs typeface="Arial" pitchFamily="34" charset="0"/>
            </a:endParaRPr>
          </a:p>
          <a:p>
            <a:pPr marL="236179" indent="-236179" eaLnBrk="1" fontAlgn="auto" hangingPunct="1">
              <a:spcBef>
                <a:spcPts val="0"/>
              </a:spcBef>
              <a:spcAft>
                <a:spcPts val="0"/>
              </a:spcAft>
              <a:buFontTx/>
              <a:buAutoNum type="arabicPeriod" startAt="2"/>
              <a:defRPr/>
            </a:pPr>
            <a:r>
              <a:rPr lang="el-GR" dirty="0" smtClean="0">
                <a:latin typeface="Arial" pitchFamily="34" charset="0"/>
                <a:cs typeface="Arial" pitchFamily="34" charset="0"/>
              </a:rPr>
              <a:t>Μια από τις βασικές πηγές επιχειρηματικής ευφυΐας είναι η βάση δεδομένων συναλλαγών, ή η αποθήκη δεδομένων, η οποία χρησιμοποιείται από τον ίδιο τον οργανισμό για την υποστήριξη των λειτουργιών του ή από τους προμηθευτές και τους πελάτες του. Τα δεδομένα που διατίθενται στο Διαδίκτυο αποτελούν επίσης πηγές πληροφόρησης.</a:t>
            </a:r>
          </a:p>
          <a:p>
            <a:pPr marL="236179" indent="-236179" eaLnBrk="1" fontAlgn="auto" hangingPunct="1">
              <a:spcBef>
                <a:spcPts val="0"/>
              </a:spcBef>
              <a:spcAft>
                <a:spcPts val="0"/>
              </a:spcAft>
              <a:buFontTx/>
              <a:buAutoNum type="arabicPeriod" startAt="2"/>
              <a:defRPr/>
            </a:pPr>
            <a:endParaRPr lang="el-GR" dirty="0" smtClean="0">
              <a:latin typeface="Arial" pitchFamily="34" charset="0"/>
              <a:cs typeface="Arial" pitchFamily="34" charset="0"/>
            </a:endParaRPr>
          </a:p>
          <a:p>
            <a:pPr marL="236179" indent="-236179" eaLnBrk="1" fontAlgn="auto" hangingPunct="1">
              <a:spcBef>
                <a:spcPts val="0"/>
              </a:spcBef>
              <a:spcAft>
                <a:spcPts val="0"/>
              </a:spcAft>
              <a:buFontTx/>
              <a:buAutoNum type="arabicPeriod" startAt="2"/>
              <a:defRPr/>
            </a:pPr>
            <a:r>
              <a:rPr lang="el-GR" sz="1200" kern="1200" dirty="0" smtClean="0">
                <a:solidFill>
                  <a:schemeClr val="tx1"/>
                </a:solidFill>
                <a:latin typeface="+mn-lt"/>
                <a:ea typeface="+mn-ea"/>
                <a:cs typeface="+mn-cs"/>
              </a:rPr>
              <a:t>Η εξόρυξη δεδομένων και τα εργαλεία υποστήριξης αποφάσεων που χρησιμοποιούνται για την ανάλυση μοτίβων, τάσεων και συσχετίσεων περιλαμβάνουν την άμεση αναλυτική επεξεργασία, τεχνικές στατιστικής ανάλυσης και μοντελοποίησης και λογισμικό εξόρυξης κειμένου. </a:t>
            </a:r>
          </a:p>
          <a:p>
            <a:pPr marL="236179" indent="-236179" eaLnBrk="1" fontAlgn="auto" hangingPunct="1">
              <a:spcBef>
                <a:spcPts val="0"/>
              </a:spcBef>
              <a:spcAft>
                <a:spcPts val="0"/>
              </a:spcAft>
              <a:buFontTx/>
              <a:buAutoNum type="arabicPeriod" startAt="2"/>
              <a:defRPr/>
            </a:pPr>
            <a:endParaRPr lang="en-US" dirty="0" smtClean="0">
              <a:latin typeface="Arial" pitchFamily="34" charset="0"/>
              <a:cs typeface="Arial" pitchFamily="34" charset="0"/>
            </a:endParaRPr>
          </a:p>
          <a:p>
            <a:pPr marL="236179" indent="-236179" eaLnBrk="1" fontAlgn="auto" hangingPunct="1">
              <a:spcBef>
                <a:spcPts val="0"/>
              </a:spcBef>
              <a:spcAft>
                <a:spcPts val="0"/>
              </a:spcAft>
              <a:buFontTx/>
              <a:buAutoNum type="arabicPeriod" startAt="4"/>
              <a:defRPr/>
            </a:pPr>
            <a:r>
              <a:rPr lang="el-GR" sz="1200" kern="1200" dirty="0" smtClean="0">
                <a:solidFill>
                  <a:schemeClr val="tx1"/>
                </a:solidFill>
                <a:latin typeface="+mn-lt"/>
                <a:ea typeface="+mn-ea"/>
                <a:cs typeface="+mn-cs"/>
              </a:rPr>
              <a:t>Η ιστοσελίδα του οργανισμού αποτελεί βασική πηγή επιχειρηματικής ευφυΐας, η οποία διαθέτει τους δικούς της δείκτες μέτρησης απόδοσης. Για το ηλεκτρονικό εμπόριο και τη διαδικτυακή διαφήμιση οι αναλυτές ιστού βασίζονται στις προβολές διαφημίσεων και σε διαφημίσεις μηχανών αναζήτησης, για τις οποίες υπάρχουν ειδικοί δείκτες και συστήματα καθορισμού χρεώσεων. </a:t>
            </a:r>
          </a:p>
          <a:p>
            <a:pPr marL="236179" indent="-236179" eaLnBrk="1" fontAlgn="auto" hangingPunct="1">
              <a:spcBef>
                <a:spcPts val="0"/>
              </a:spcBef>
              <a:spcAft>
                <a:spcPts val="0"/>
              </a:spcAft>
              <a:buFontTx/>
              <a:buAutoNum type="arabicPeriod" startAt="4"/>
              <a:defRPr/>
            </a:pPr>
            <a:endParaRPr lang="el-GR" sz="1200" kern="1200" dirty="0" smtClean="0">
              <a:solidFill>
                <a:schemeClr val="tx1"/>
              </a:solidFill>
              <a:latin typeface="+mn-lt"/>
              <a:ea typeface="+mn-ea"/>
              <a:cs typeface="+mn-cs"/>
            </a:endParaRPr>
          </a:p>
          <a:p>
            <a:pPr marL="236179" indent="-236179" eaLnBrk="1" fontAlgn="auto" hangingPunct="1">
              <a:spcBef>
                <a:spcPts val="0"/>
              </a:spcBef>
              <a:spcAft>
                <a:spcPts val="0"/>
              </a:spcAft>
              <a:buFontTx/>
              <a:buAutoNum type="arabicPeriod" startAt="4"/>
              <a:defRPr/>
            </a:pPr>
            <a:r>
              <a:rPr lang="el-GR" sz="1200" kern="1200" dirty="0" smtClean="0">
                <a:solidFill>
                  <a:schemeClr val="tx1"/>
                </a:solidFill>
                <a:latin typeface="+mn-lt"/>
                <a:ea typeface="+mn-ea"/>
                <a:cs typeface="+mn-cs"/>
              </a:rPr>
              <a:t>Τα </a:t>
            </a:r>
            <a:r>
              <a:rPr lang="en-US" sz="1200" kern="1200" dirty="0" smtClean="0">
                <a:solidFill>
                  <a:schemeClr val="tx1"/>
                </a:solidFill>
                <a:latin typeface="+mn-lt"/>
                <a:ea typeface="+mn-ea"/>
                <a:cs typeface="+mn-cs"/>
              </a:rPr>
              <a:t>dashboards</a:t>
            </a:r>
            <a:r>
              <a:rPr lang="el-GR" sz="1200" kern="1200" dirty="0" smtClean="0">
                <a:solidFill>
                  <a:schemeClr val="tx1"/>
                </a:solidFill>
                <a:latin typeface="+mn-lt"/>
                <a:ea typeface="+mn-ea"/>
                <a:cs typeface="+mn-cs"/>
              </a:rPr>
              <a:t> παρέχουν γραφικές απεικονίσεις που συγκεντρώνουν βασικούς δείκτες απόδοσης, ενώ το περιεχόμενό τους μπορεί να </a:t>
            </a:r>
            <a:r>
              <a:rPr lang="el-GR" sz="1200" kern="1200" dirty="0" err="1" smtClean="0">
                <a:solidFill>
                  <a:schemeClr val="tx1"/>
                </a:solidFill>
                <a:latin typeface="+mn-lt"/>
                <a:ea typeface="+mn-ea"/>
                <a:cs typeface="+mn-cs"/>
              </a:rPr>
              <a:t>παραμετροποιηθεί</a:t>
            </a:r>
            <a:r>
              <a:rPr lang="el-GR" sz="1200" kern="1200" dirty="0" smtClean="0">
                <a:solidFill>
                  <a:schemeClr val="tx1"/>
                </a:solidFill>
                <a:latin typeface="+mn-lt"/>
                <a:ea typeface="+mn-ea"/>
                <a:cs typeface="+mn-cs"/>
              </a:rPr>
              <a:t>, ούτως ώστε να καλύπτει τις ανάγκες κάθε χρήστη ξεχωριστά. Οι διαδικτυακές πύλες των επιχειρήσεων ελέγχουν την πρόσβαση στους πληροφοριακούς πόρους της επιχείρησης, ενώ η σύνδεση καθορίζει τα δικαιώματα πρόσβασης. Τα </a:t>
            </a:r>
            <a:r>
              <a:rPr lang="en-US" sz="1200" kern="1200" dirty="0" err="1" smtClean="0">
                <a:solidFill>
                  <a:schemeClr val="tx1"/>
                </a:solidFill>
                <a:latin typeface="+mn-lt"/>
                <a:ea typeface="+mn-ea"/>
                <a:cs typeface="+mn-cs"/>
              </a:rPr>
              <a:t>mashups</a:t>
            </a:r>
            <a:r>
              <a:rPr lang="el-GR" sz="1200" kern="1200" dirty="0" smtClean="0">
                <a:solidFill>
                  <a:schemeClr val="tx1"/>
                </a:solidFill>
                <a:latin typeface="+mn-lt"/>
                <a:ea typeface="+mn-ea"/>
                <a:cs typeface="+mn-cs"/>
              </a:rPr>
              <a:t> επίσης συγκεντρώνουν περιεχόμενο. </a:t>
            </a:r>
            <a:endParaRPr lang="en-US" dirty="0">
              <a:latin typeface="Arial" pitchFamily="34" charset="0"/>
              <a:cs typeface="Arial" pitchFamily="34" charset="0"/>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AE1B10-06DB-4450-8287-E9E416089ADB}" type="slidenum">
              <a:rPr lang="en-US">
                <a:cs typeface="Arial" charset="0"/>
              </a:rPr>
              <a:pPr fontAlgn="base">
                <a:spcBef>
                  <a:spcPct val="0"/>
                </a:spcBef>
                <a:spcAft>
                  <a:spcPct val="0"/>
                </a:spcAft>
                <a:defRPr/>
              </a:pPr>
              <a:t>18</a:t>
            </a:fld>
            <a:endParaRPr lang="en-US" dirty="0">
              <a:cs typeface="Arial" charset="0"/>
            </a:endParaRPr>
          </a:p>
        </p:txBody>
      </p:sp>
    </p:spTree>
    <p:extLst>
      <p:ext uri="{BB962C8B-B14F-4D97-AF65-F5344CB8AC3E}">
        <p14:creationId xmlns="" xmlns:p14="http://schemas.microsoft.com/office/powerpoint/2010/main" val="1095672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Περίπου το 3% των δαπανών για την υγεία στις ΗΠΑ συνολικού ύψους 2 τρισεκατομμυρίων δολαρίων σπαταλιέται κάθε χρόνο σε απάτες. Οι ασφαλιστικές εταιρείες καλύπτουν ένα ελάχιστο μέρος από αυτά τα 68 δισεκατομμύρια δολάρια, αλλά τα συστήματα που χρησιμοποιούν για την ανίχνευση ύποπτων ασφαλιστικών αξιώσεων βελτιώνονται δραματικά. Τα δυνατότερα όπλα τους είναι η εξόρυξη δεδομένων και οι αναλύσεις (</a:t>
            </a:r>
            <a:r>
              <a:rPr lang="en-US" sz="1200" kern="1200" dirty="0" smtClean="0">
                <a:solidFill>
                  <a:schemeClr val="tx1"/>
                </a:solidFill>
                <a:latin typeface="+mn-lt"/>
                <a:ea typeface="+mn-ea"/>
                <a:cs typeface="+mn-cs"/>
              </a:rPr>
              <a:t>analytics</a:t>
            </a:r>
            <a:r>
              <a:rPr lang="el-GR" sz="1200" kern="1200" dirty="0" smtClean="0">
                <a:solidFill>
                  <a:schemeClr val="tx1"/>
                </a:solidFill>
                <a:latin typeface="+mn-lt"/>
                <a:ea typeface="+mn-ea"/>
                <a:cs typeface="+mn-cs"/>
              </a:rPr>
              <a:t>). Τα εργαλεία αυτά οπλίζουν τις ειδικές ομάδες έρευνας με πληροφορίες για πιθανά μοτίβα δόλιων χρεώσεων, που βρίσκονται ανάμεσα σε εκατομμύρια νόμιμες ασφαλιστικές αξιώσεις, εντοπίζοντας ασυνήθιστες τάσεις που κανένα άτομο από μόνο του δεν θα μπορούσε να ανακαλύψει.</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Τα συστήματα ανίχνευσης απάτης βασίζονται εν μέρει σε κανόνες τους οποίους αναπτύσσουν οι άνθρωποι και εν μέρει σε μοτίβα και τάσεις που ανακαλύπτουν οι ίδιες οι μηχανές ανάλυσης. Η απάτη είναι σημαντικό να εντοπίζεται προτού πληρωθεί η αξίωση, διότι είναι πολύ ευκολότερο για την ασφαλιστική να αρνηθεί να καταβάλει την αποζημίωση από το να καταφέρει να της επιστραφούν τα χρήματα τα οποία έχει ήδη πληρώσει. Το χρονικό περιθώριο που υπάρχει είναι μικρό εξαιτίας της πίεσης που ασκείται στις ασφαλιστικές εταιρείες για άμεση καταβολή των αποζημιώσεων. Τα συστήματα ανίχνευσης απάτης λειτουργούν αρκετά γρήγορα ώστε να εντοπίζουν τις ύποπτες αξιώσει πριν πληρωθούν.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Οι αναλυτές θα πρέπει να συνεργάζονται στενά με τους ερευνητές για την ενσωμάτωση της ανθρώπινης κρίσης κατά τη δημιουργία νέων κανόνων, αλλά και για την παρακολούθηση των στοιχείων που προκύπτουν από τα δεδομένα. Η συνεχής εκπαίδευση είναι απαραίτητη, κυρίως εξαιτίας του ότι οι απατεώνες συνεχίζουν να σκαρφίζονται καινούργια και πιο περίπλοκα κόλπα, αλλάζοντας την τακτική τους στην προσπάθειά τους να βρίσκονται συνεχώς ένα βήμα μπροστά. Η γνώση του πότε, πού και πώς να ψάξει κανείς σε βάθος τα δεδομένα για τον εντοπισμό χρήσιμων μοτίβων είναι δεξιότητα που πρέπει να αποκτήσουν οι ερευνητές. </a:t>
            </a:r>
            <a:endParaRPr lang="en-US" dirty="0" smtClean="0">
              <a:latin typeface="Arial" charset="0"/>
              <a:cs typeface="Arial" charset="0"/>
            </a:endParaRP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014AE5-496A-4F2E-9E7C-CFFB95482C46}" type="slidenum">
              <a:rPr lang="en-US">
                <a:cs typeface="Arial" charset="0"/>
              </a:rPr>
              <a:pPr fontAlgn="base">
                <a:spcBef>
                  <a:spcPct val="0"/>
                </a:spcBef>
                <a:spcAft>
                  <a:spcPct val="0"/>
                </a:spcAft>
                <a:defRPr/>
              </a:pPr>
              <a:t>19</a:t>
            </a:fld>
            <a:endParaRPr lang="en-US" dirty="0">
              <a:cs typeface="Arial" charset="0"/>
            </a:endParaRPr>
          </a:p>
        </p:txBody>
      </p:sp>
    </p:spTree>
    <p:extLst>
      <p:ext uri="{BB962C8B-B14F-4D97-AF65-F5344CB8AC3E}">
        <p14:creationId xmlns="" xmlns:p14="http://schemas.microsoft.com/office/powerpoint/2010/main" val="242799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latin typeface="Arial" charset="0"/>
                <a:cs typeface="Arial" charset="0"/>
              </a:rPr>
              <a:t>Για τη λήψη εξ ύπνων αποφάσεων δεν αρκεί μόνο η ορθή κρίση. Απαιτείται η σε βάθος κατανόηση των πληροφοριών που σχετίζονται με το πρόβλημα, καθώς και γνώση του πού μπορεί να βρεθούν οι πληροφορίες αυτές. Παράλληλα, χρειάζεται οξυδερκής ανάλυση, που συχνά στηρίζεται σε εξελιγμένα εργαλεία λογισμικού, τα οποία είναι σε θέση να εκτελέσουν μεγάλο μέρος της εργασίας αυτής. Στο κεφάλαιο αυτό επεξηγείται η επιχειρηματική ευφυΐα, πού μπορεί αυτή να βρεθεί και ποια εργαλεία υποστήριξης αποφάσεων υπάρχουν, τα οποία συνεπικουρούν στην ανάλυσή της. Παράλληλα, παρουσιάζονται οι τρόποι οργάνωσης και παρουσίασης των σημαντικότερων πληροφοριών, ούτως ώστε να αποφεύγεται η πληροφοριακή υπερφόρτωση. </a:t>
            </a:r>
            <a:endParaRPr lang="en-US" dirty="0" smtClean="0">
              <a:latin typeface="Arial" charset="0"/>
              <a:cs typeface="Arial" charset="0"/>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56D91B-86AB-4416-B644-C0081C7590F9}" type="slidenum">
              <a:rPr lang="en-US">
                <a:cs typeface="Arial" charset="0"/>
              </a:rPr>
              <a:pPr fontAlgn="base">
                <a:spcBef>
                  <a:spcPct val="0"/>
                </a:spcBef>
                <a:spcAft>
                  <a:spcPct val="0"/>
                </a:spcAft>
                <a:defRPr/>
              </a:pPr>
              <a:t>2</a:t>
            </a:fld>
            <a:endParaRPr lang="en-US" dirty="0">
              <a:cs typeface="Arial" charset="0"/>
            </a:endParaRPr>
          </a:p>
        </p:txBody>
      </p:sp>
    </p:spTree>
    <p:extLst>
      <p:ext uri="{BB962C8B-B14F-4D97-AF65-F5344CB8AC3E}">
        <p14:creationId xmlns="" xmlns:p14="http://schemas.microsoft.com/office/powerpoint/2010/main" val="235979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Όσο οι φίλαθλοι παρακολουθούν το παιχνίδι στο στάδιο, οι μάνατζερ, οι ιδιοκτήτες και το επιχειρησιακό προσωπικό των </a:t>
            </a:r>
            <a:r>
              <a:rPr lang="en-US" sz="1200" kern="1200" dirty="0" smtClean="0">
                <a:solidFill>
                  <a:schemeClr val="tx1"/>
                </a:solidFill>
                <a:latin typeface="+mn-lt"/>
                <a:ea typeface="+mn-ea"/>
                <a:cs typeface="+mn-cs"/>
              </a:rPr>
              <a:t>New York Jets</a:t>
            </a:r>
            <a:r>
              <a:rPr lang="el-GR" sz="1200" kern="1200" dirty="0" smtClean="0">
                <a:solidFill>
                  <a:schemeClr val="tx1"/>
                </a:solidFill>
                <a:latin typeface="+mn-lt"/>
                <a:ea typeface="+mn-ea"/>
                <a:cs typeface="+mn-cs"/>
              </a:rPr>
              <a:t> παραμένουν κολλημένοι στο «</a:t>
            </a:r>
            <a:r>
              <a:rPr lang="en-US" sz="1200" kern="1200" dirty="0" smtClean="0">
                <a:solidFill>
                  <a:schemeClr val="tx1"/>
                </a:solidFill>
                <a:latin typeface="+mn-lt"/>
                <a:ea typeface="+mn-ea"/>
                <a:cs typeface="+mn-cs"/>
              </a:rPr>
              <a:t>Command Center</a:t>
            </a:r>
            <a:r>
              <a:rPr lang="el-GR" sz="1200" kern="1200" dirty="0" smtClean="0">
                <a:solidFill>
                  <a:schemeClr val="tx1"/>
                </a:solidFill>
                <a:latin typeface="+mn-lt"/>
                <a:ea typeface="+mn-ea"/>
                <a:cs typeface="+mn-cs"/>
              </a:rPr>
              <a:t>» (Κέντρο Επιχειρήσεων), ένα κεντρικό </a:t>
            </a:r>
            <a:r>
              <a:rPr lang="en-US" sz="1200" kern="1200" dirty="0" smtClean="0">
                <a:solidFill>
                  <a:schemeClr val="tx1"/>
                </a:solidFill>
                <a:latin typeface="+mn-lt"/>
                <a:ea typeface="+mn-ea"/>
                <a:cs typeface="+mn-cs"/>
              </a:rPr>
              <a:t>dashboard</a:t>
            </a:r>
            <a:r>
              <a:rPr lang="el-GR" sz="1200" kern="1200" dirty="0" smtClean="0">
                <a:solidFill>
                  <a:schemeClr val="tx1"/>
                </a:solidFill>
                <a:latin typeface="+mn-lt"/>
                <a:ea typeface="+mn-ea"/>
                <a:cs typeface="+mn-cs"/>
              </a:rPr>
              <a:t> το οποίο καταγράφει τα πάντα, από τις πωλήσεις </a:t>
            </a:r>
            <a:r>
              <a:rPr lang="el-GR" sz="1200" kern="1200" dirty="0" err="1" smtClean="0">
                <a:solidFill>
                  <a:schemeClr val="tx1"/>
                </a:solidFill>
                <a:latin typeface="+mn-lt"/>
                <a:ea typeface="+mn-ea"/>
                <a:cs typeface="+mn-cs"/>
              </a:rPr>
              <a:t>χοτ</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ντογκ</a:t>
            </a:r>
            <a:r>
              <a:rPr lang="el-GR" sz="1200" kern="1200" dirty="0" smtClean="0">
                <a:solidFill>
                  <a:schemeClr val="tx1"/>
                </a:solidFill>
                <a:latin typeface="+mn-lt"/>
                <a:ea typeface="+mn-ea"/>
                <a:cs typeface="+mn-cs"/>
              </a:rPr>
              <a:t> στα κυλικεία έως την κυκλοφοριακή συμφόρηση στο χώρο στάθμευσης του σταδίου. Οι τέσσερις οθόνες αφής που διαθέτει δείχνουν συγκεντρωτικά δεδομένα πραγματικού χρόνου για τις πωλήσεις εισιτηρίων, τις πωλήσεις των κυλικείων, χάρτες θερμοκρασίας, τους χώρους στάθμευσης κ.ά. Σε μία από τις οθόνες, το λογισμικό του </a:t>
            </a:r>
            <a:r>
              <a:rPr lang="en-US" sz="1200" kern="1200" dirty="0" smtClean="0">
                <a:solidFill>
                  <a:schemeClr val="tx1"/>
                </a:solidFill>
                <a:latin typeface="+mn-lt"/>
                <a:ea typeface="+mn-ea"/>
                <a:cs typeface="+mn-cs"/>
              </a:rPr>
              <a:t>dashboard</a:t>
            </a:r>
            <a:r>
              <a:rPr lang="el-GR" sz="1200" kern="1200" dirty="0" smtClean="0">
                <a:solidFill>
                  <a:schemeClr val="tx1"/>
                </a:solidFill>
                <a:latin typeface="+mn-lt"/>
                <a:ea typeface="+mn-ea"/>
                <a:cs typeface="+mn-cs"/>
              </a:rPr>
              <a:t> προσφέρει πρόσβαση σε ιστορικά δεδομένα και εμφανίζει δείκτες σύγκρισης, βάσει των στοιχείων από τον προηγούμενο αγώνα ή τον μέσο όρο όλης της αγωνιστικής περιόδου.</a:t>
            </a:r>
          </a:p>
          <a:p>
            <a:pPr eaLnBrk="1" hangingPunct="1">
              <a:spcBef>
                <a:spcPct val="0"/>
              </a:spcBef>
              <a:defRPr/>
            </a:pPr>
            <a:endParaRPr lang="el-GR" sz="1200" kern="1200" dirty="0" smtClean="0">
              <a:solidFill>
                <a:schemeClr val="tx1"/>
              </a:solidFill>
              <a:latin typeface="+mn-lt"/>
              <a:ea typeface="+mn-ea"/>
              <a:cs typeface="+mn-cs"/>
            </a:endParaRPr>
          </a:p>
          <a:p>
            <a:pPr eaLnBrk="1" hangingPunct="1">
              <a:spcBef>
                <a:spcPct val="0"/>
              </a:spcBef>
              <a:defRPr/>
            </a:pPr>
            <a:r>
              <a:rPr lang="el-GR" sz="1200" kern="1200" dirty="0" smtClean="0">
                <a:solidFill>
                  <a:schemeClr val="tx1"/>
                </a:solidFill>
                <a:latin typeface="+mn-lt"/>
                <a:ea typeface="+mn-ea"/>
                <a:cs typeface="+mn-cs"/>
              </a:rPr>
              <a:t>Το άτομο που το χρησιμοποιεί μπορεί να εστιάσει στους δείκτες αυτούς και να ανακαλέσει δεδομένα για καθεμία από τις καντίνες του σταδίου και να δει το ύψος των πωλήσεων ανά προϊόν. Χάρη στα δεδομένα πραγματικού χρόνου που λαμβάνει, το </a:t>
            </a:r>
            <a:r>
              <a:rPr lang="en-US" sz="1200" kern="1200" dirty="0" smtClean="0">
                <a:solidFill>
                  <a:schemeClr val="tx1"/>
                </a:solidFill>
                <a:latin typeface="+mn-lt"/>
                <a:ea typeface="+mn-ea"/>
                <a:cs typeface="+mn-cs"/>
              </a:rPr>
              <a:t>Command Center</a:t>
            </a:r>
            <a:r>
              <a:rPr lang="el-GR" sz="1200" kern="1200" dirty="0" smtClean="0">
                <a:solidFill>
                  <a:schemeClr val="tx1"/>
                </a:solidFill>
                <a:latin typeface="+mn-lt"/>
                <a:ea typeface="+mn-ea"/>
                <a:cs typeface="+mn-cs"/>
              </a:rPr>
              <a:t> είναι σε θέση να συγκρίνει δείκτες από παιχνίδι σε παιχνίδι, βάσει των χρονικών περιόδων. Επίσης, παρέχονται στους φιλάθλους ειδικά </a:t>
            </a:r>
            <a:r>
              <a:rPr lang="en-US" sz="1200" kern="1200" dirty="0" smtClean="0">
                <a:solidFill>
                  <a:schemeClr val="tx1"/>
                </a:solidFill>
                <a:latin typeface="+mn-lt"/>
                <a:ea typeface="+mn-ea"/>
                <a:cs typeface="+mn-cs"/>
              </a:rPr>
              <a:t>dashboards</a:t>
            </a:r>
            <a:r>
              <a:rPr lang="el-GR" sz="1200" kern="1200" dirty="0" smtClean="0">
                <a:solidFill>
                  <a:schemeClr val="tx1"/>
                </a:solidFill>
                <a:latin typeface="+mn-lt"/>
                <a:ea typeface="+mn-ea"/>
                <a:cs typeface="+mn-cs"/>
              </a:rPr>
              <a:t> για να παρακολουθούν τον αγώνα, χρησιμοποιώντας μια συσκευή χειρός που ονομάζεται «</a:t>
            </a:r>
            <a:r>
              <a:rPr lang="en-US" sz="1200" kern="1200" dirty="0" err="1" smtClean="0">
                <a:solidFill>
                  <a:schemeClr val="tx1"/>
                </a:solidFill>
                <a:latin typeface="+mn-lt"/>
                <a:ea typeface="+mn-ea"/>
                <a:cs typeface="+mn-cs"/>
              </a:rPr>
              <a:t>FanVision</a:t>
            </a:r>
            <a:r>
              <a:rPr lang="el-GR" sz="1200" kern="1200" dirty="0" smtClean="0">
                <a:solidFill>
                  <a:schemeClr val="tx1"/>
                </a:solidFill>
                <a:latin typeface="+mn-lt"/>
                <a:ea typeface="+mn-ea"/>
                <a:cs typeface="+mn-cs"/>
              </a:rPr>
              <a:t>». Πέραν των στατιστικών και των συγκριτικών στοιχείων, η συσκευή αυτή δείχνει τον αγώνα από διαφορετικές κάμερες, καθώς και επαναλήψεις φάσεων. </a:t>
            </a:r>
          </a:p>
          <a:p>
            <a:pPr eaLnBrk="1" hangingPunct="1">
              <a:spcBef>
                <a:spcPct val="0"/>
              </a:spcBef>
              <a:defRPr/>
            </a:pPr>
            <a:endParaRPr lang="el-GR" sz="1200" kern="1200" dirty="0" smtClean="0">
              <a:solidFill>
                <a:schemeClr val="tx1"/>
              </a:solidFill>
              <a:latin typeface="+mn-lt"/>
              <a:ea typeface="+mn-ea"/>
              <a:cs typeface="+mn-cs"/>
            </a:endParaRPr>
          </a:p>
          <a:p>
            <a:pPr eaLnBrk="1" hangingPunct="1">
              <a:spcBef>
                <a:spcPct val="0"/>
              </a:spcBef>
              <a:defRPr/>
            </a:pPr>
            <a:r>
              <a:rPr lang="el-GR" sz="1200" kern="1200" dirty="0" smtClean="0">
                <a:solidFill>
                  <a:schemeClr val="tx1"/>
                </a:solidFill>
                <a:latin typeface="+mn-lt"/>
                <a:ea typeface="+mn-ea"/>
                <a:cs typeface="+mn-cs"/>
              </a:rPr>
              <a:t>Οι φίλαθλοι που βρίσκονται στο στάδιο </a:t>
            </a:r>
            <a:r>
              <a:rPr lang="en-US" sz="1200" kern="1200" dirty="0" smtClean="0">
                <a:solidFill>
                  <a:schemeClr val="tx1"/>
                </a:solidFill>
                <a:latin typeface="+mn-lt"/>
                <a:ea typeface="+mn-ea"/>
                <a:cs typeface="+mn-cs"/>
              </a:rPr>
              <a:t>New Meadowlands</a:t>
            </a:r>
            <a:r>
              <a:rPr lang="el-GR" sz="1200" kern="1200" dirty="0" smtClean="0">
                <a:solidFill>
                  <a:schemeClr val="tx1"/>
                </a:solidFill>
                <a:latin typeface="+mn-lt"/>
                <a:ea typeface="+mn-ea"/>
                <a:cs typeface="+mn-cs"/>
              </a:rPr>
              <a:t> μπορούν να δουν και ορισμένα δεδομένα από το </a:t>
            </a:r>
            <a:r>
              <a:rPr lang="en-US" sz="1200" kern="1200" dirty="0" smtClean="0">
                <a:solidFill>
                  <a:schemeClr val="tx1"/>
                </a:solidFill>
                <a:latin typeface="+mn-lt"/>
                <a:ea typeface="+mn-ea"/>
                <a:cs typeface="+mn-cs"/>
              </a:rPr>
              <a:t>Command Center</a:t>
            </a:r>
            <a:r>
              <a:rPr lang="el-GR" sz="1200" kern="1200" dirty="0" smtClean="0">
                <a:solidFill>
                  <a:schemeClr val="tx1"/>
                </a:solidFill>
                <a:latin typeface="+mn-lt"/>
                <a:ea typeface="+mn-ea"/>
                <a:cs typeface="+mn-cs"/>
              </a:rPr>
              <a:t> μαζί με τα στατιστικά του αμερικανικού ποδοσφαίρου. Το στάδιο προσπαθεί να προσφέρει πληροφορίες χρήσιμες στους επισκέπτες, όπως το χρόνο αναμονής στα κυλικεία του σταδίου, που θα προβάλλονται στις εξωτερικές γιγαντοοθόνες. Οι πελάτες θα μπορούν να δουν ποια σημεία είναι μπλοκαρισμένα, ώστε να αποφεύγουν τις μεγάλες ουρές στα κυλικεία και στις εξόδους του σταδίου. Όλες αυτές οι εφαρμογές όχι μόνο κρατούν ευχαριστημένους τους οπαδούς των </a:t>
            </a:r>
            <a:r>
              <a:rPr lang="en-US" sz="1200" kern="1200" dirty="0" smtClean="0">
                <a:solidFill>
                  <a:schemeClr val="tx1"/>
                </a:solidFill>
                <a:latin typeface="+mn-lt"/>
                <a:ea typeface="+mn-ea"/>
                <a:cs typeface="+mn-cs"/>
              </a:rPr>
              <a:t>New York Jets</a:t>
            </a:r>
            <a:r>
              <a:rPr lang="el-GR" sz="1200" kern="1200" dirty="0" smtClean="0">
                <a:solidFill>
                  <a:schemeClr val="tx1"/>
                </a:solidFill>
                <a:latin typeface="+mn-lt"/>
                <a:ea typeface="+mn-ea"/>
                <a:cs typeface="+mn-cs"/>
              </a:rPr>
              <a:t>, αλλά φέρνουν και έσοδα στην ομάδα, τους ιδιοκτήτες της, το στάδιο, τα κυλικεία και όλες τις άλλες επιχειρήσεις που βασίζονται στην ευχαρίστηση που προσφέρει η παρακολούθηση ενός αγώνα αμερικανικού ποδοσφαίρου. </a:t>
            </a:r>
            <a:endParaRPr lang="en-US" dirty="0" smtClean="0">
              <a:latin typeface="Arial" charset="0"/>
              <a:cs typeface="Arial" charset="0"/>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4380BB-3D50-4668-A8B3-282E718386F4}" type="slidenum">
              <a:rPr lang="en-US">
                <a:cs typeface="Arial" charset="0"/>
              </a:rPr>
              <a:pPr fontAlgn="base">
                <a:spcBef>
                  <a:spcPct val="0"/>
                </a:spcBef>
                <a:spcAft>
                  <a:spcPct val="0"/>
                </a:spcAft>
                <a:defRPr/>
              </a:pPr>
              <a:t>20</a:t>
            </a:fld>
            <a:endParaRPr lang="en-US" dirty="0">
              <a:cs typeface="Arial" charset="0"/>
            </a:endParaRPr>
          </a:p>
        </p:txBody>
      </p:sp>
    </p:spTree>
    <p:extLst>
      <p:ext uri="{BB962C8B-B14F-4D97-AF65-F5344CB8AC3E}">
        <p14:creationId xmlns="" xmlns:p14="http://schemas.microsoft.com/office/powerpoint/2010/main" val="2077280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63B3D2F2-53A5-44AF-817E-4EA4A587567D}" type="slidenum">
              <a:rPr lang="en-US" smtClean="0"/>
              <a:pPr>
                <a:defRPr/>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Το κεφάλαιο</a:t>
            </a:r>
            <a:r>
              <a:rPr lang="el-GR" baseline="0" dirty="0" smtClean="0">
                <a:latin typeface="Arial" pitchFamily="34" charset="0"/>
                <a:cs typeface="Arial" pitchFamily="34" charset="0"/>
              </a:rPr>
              <a:t> αυτό περιλαμβάνει τις εξής θεματικές ενότητες:</a:t>
            </a: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smtClean="0">
              <a:latin typeface="Arial" pitchFamily="34" charset="0"/>
              <a:cs typeface="Arial" pitchFamily="34" charset="0"/>
            </a:endParaRPr>
          </a:p>
          <a:p>
            <a:pPr marL="228600" lvl="0" indent="-228600">
              <a:buFont typeface="+mj-lt"/>
              <a:buAutoNum type="arabicPeriod"/>
            </a:pPr>
            <a:r>
              <a:rPr lang="el-GR" sz="1200" kern="1200" dirty="0" smtClean="0">
                <a:solidFill>
                  <a:schemeClr val="tx1"/>
                </a:solidFill>
                <a:latin typeface="+mn-lt"/>
                <a:ea typeface="+mn-ea"/>
                <a:cs typeface="+mn-cs"/>
              </a:rPr>
              <a:t>Ορισμός της επιχειρηματικής ευφυΐας και περιγραφή των τριών επιπέδων λήψης αποφάσεων τις οποίες υποστηρίζει.</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Περιγραφή των βασικών πηγών επιχειρηματικής ευφυΐας και παράθεση παραδειγμάτων αναφορικά με τη χρησιμότητά τους.</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Ανάλυση διάφορων προσεγγίσεων για την εξόρυξη δεδομένων και την υποστήριξη αποφάσεων που βοηθούν τους μάνατζερ να αναλύσουν μοτίβα, τάσεις και συσχετίσεις, καθώς και να λάβουν αποφάσεις στηριζόμενοι σε δεδομένα.</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Περιγραφή του τρόπου χρήσης της ανάλυσης ιστού, ως πηγή επιχειρηματικής ευφυΐας, καθώς και του γιατί είναι τόσο πολύτιμη για την κατανόηση των πελατών.</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Περιγραφή του τρόπου με τον οποίο τα </a:t>
            </a:r>
            <a:r>
              <a:rPr lang="en-US" sz="1200" kern="1200" dirty="0" smtClean="0">
                <a:solidFill>
                  <a:schemeClr val="tx1"/>
                </a:solidFill>
                <a:latin typeface="+mn-lt"/>
                <a:ea typeface="+mn-ea"/>
                <a:cs typeface="+mn-cs"/>
              </a:rPr>
              <a:t>dashboards</a:t>
            </a:r>
            <a:r>
              <a:rPr lang="el-GR" sz="1200" kern="1200" dirty="0" smtClean="0">
                <a:solidFill>
                  <a:schemeClr val="tx1"/>
                </a:solidFill>
                <a:latin typeface="+mn-lt"/>
                <a:ea typeface="+mn-ea"/>
                <a:cs typeface="+mn-cs"/>
              </a:rPr>
              <a:t>, οι διαδικτυακές πύλες και τα </a:t>
            </a:r>
            <a:r>
              <a:rPr lang="en-US" sz="1200" kern="1200" dirty="0" err="1" smtClean="0">
                <a:solidFill>
                  <a:schemeClr val="tx1"/>
                </a:solidFill>
                <a:latin typeface="+mn-lt"/>
                <a:ea typeface="+mn-ea"/>
                <a:cs typeface="+mn-cs"/>
              </a:rPr>
              <a:t>mashups</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υποστηρίζουν τη λήψη αποφάσεων, καθώς και του ρόλου που παίζει ο ανθρώπινος παράγοντας αναφορικά με τη χρήση των εργαλείων αυτών.</a:t>
            </a:r>
            <a:endParaRPr lang="el-GR" sz="1200" kern="1200" dirty="0">
              <a:solidFill>
                <a:schemeClr val="tx1"/>
              </a:solidFill>
              <a:latin typeface="+mn-lt"/>
              <a:ea typeface="+mn-ea"/>
              <a:cs typeface="+mn-cs"/>
            </a:endParaRP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5DAA93-A4FD-44C7-8945-04217CB8F8DC}"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 xmlns:p14="http://schemas.microsoft.com/office/powerpoint/2010/main" val="213078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effectLst/>
                <a:latin typeface="+mn-lt"/>
                <a:ea typeface="+mn-ea"/>
                <a:cs typeface="+mn-cs"/>
              </a:rPr>
              <a:t>Κάθε παραμονή Πρωτοχρονιάς το αστυνομικό τμήμα της πόλης </a:t>
            </a:r>
            <a:r>
              <a:rPr lang="el-GR" sz="1200" kern="1200" dirty="0" err="1" smtClean="0">
                <a:solidFill>
                  <a:schemeClr val="tx1"/>
                </a:solidFill>
                <a:effectLst/>
                <a:latin typeface="+mn-lt"/>
                <a:ea typeface="+mn-ea"/>
                <a:cs typeface="+mn-cs"/>
              </a:rPr>
              <a:t>Ρίτσμοντ</a:t>
            </a:r>
            <a:r>
              <a:rPr lang="el-GR" sz="1200" kern="1200" dirty="0" smtClean="0">
                <a:solidFill>
                  <a:schemeClr val="tx1"/>
                </a:solidFill>
                <a:effectLst/>
                <a:latin typeface="+mn-lt"/>
                <a:ea typeface="+mn-ea"/>
                <a:cs typeface="+mn-cs"/>
              </a:rPr>
              <a:t> της Βιρτζίνια κατακλυζόταν από καταγγελίες πολιτών για τυχαίους πυροβολισμούς. Μόλις όμως το εν λόγω αστυνομικό τμήμα ξεκίνησε να χρησιμοποιεί λογισμικό εξόρυξης δεδομένων για να αποφασίσει με ποιον τρόπο θα κατανείμει τους αστυνομικούς του, οι καταγγελίες μειώθηκαν κατά 47%, ενώ ο αριθμός των κατασχεμένων όπλων αυξήθηκε κατά 246%. Αναλύοντας ιστορικές τάσεις της εγκληματικότητας και προσθέτοντας πρόσφατα δεδομένα στην ανάλυση, το συγκεκριμένο αστυνομικό τμήμα εξοικονόμησε 15.000 δολάρια σε κόστος ανθρώπινου δυναμικού μόνο από τη συγκεκριμένη 8ωρη βάρδια.</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effectLst/>
                <a:latin typeface="+mn-lt"/>
                <a:ea typeface="+mn-ea"/>
                <a:cs typeface="+mn-cs"/>
              </a:rPr>
              <a:t>Τα δεδομένα συνεχίζουν να συσσωρεύονται, αντλούμενα από βάσεις δεδομένων, τον ιστό, κάμερες, έξυπνα κινητά τηλέφωνα, ανιχνευτές </a:t>
            </a:r>
            <a:r>
              <a:rPr lang="en-US" sz="1200" kern="1200" dirty="0" smtClean="0">
                <a:solidFill>
                  <a:schemeClr val="tx1"/>
                </a:solidFill>
                <a:effectLst/>
                <a:latin typeface="+mn-lt"/>
                <a:ea typeface="+mn-ea"/>
                <a:cs typeface="+mn-cs"/>
              </a:rPr>
              <a:t>RFID</a:t>
            </a:r>
            <a:r>
              <a:rPr lang="el-GR" sz="1200" kern="1200" dirty="0" smtClean="0">
                <a:solidFill>
                  <a:schemeClr val="tx1"/>
                </a:solidFill>
                <a:effectLst/>
                <a:latin typeface="+mn-lt"/>
                <a:ea typeface="+mn-ea"/>
                <a:cs typeface="+mn-cs"/>
              </a:rPr>
              <a:t>, ψηφιοποιημένα βιβλία και πολλές άλλες πηγές. Τα πληροφοριακά συστήματα τα οποία χρησιμοποιούνται για την έξυπνη εκμετάλλευση αυτής της πλούσιας και ανεξάντλητης πηγής αποτελούν το θέμα αυτού το κεφαλαίου και, πιο συγκεκριμένα, οι τρόποι με τους οποίους τα συστήματα αυτά είναι σε θέση να αναγνωρίσουν μοτίβα και τάσεις για τη λήψη καλύτερων αποφάσεων. Ο χρονοπρογραμματισμός των αστυνομικών την παραμονή της Πρωτοχρονιάς είναι μόνο ένα από τα παράδειγμα αποφάσεων που μπορούν να βελτιωθούν μέσω εργαλείων επιχειρηματικής ευφυΐας και υποστήριξης αποφάσεων.</a:t>
            </a:r>
            <a:endParaRPr lang="en-US" dirty="0" smtClean="0">
              <a:latin typeface="Arial" charset="0"/>
              <a:cs typeface="Arial" charset="0"/>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1D2A15-4804-4C6F-8E6A-10E2328B1C5E}"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 xmlns:p14="http://schemas.microsoft.com/office/powerpoint/2010/main" val="369579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effectLst/>
                <a:latin typeface="+mn-lt"/>
                <a:ea typeface="+mn-ea"/>
                <a:cs typeface="+mn-cs"/>
              </a:rPr>
              <a:t>Η επιχειρηματική ευφυΐα (</a:t>
            </a:r>
            <a:r>
              <a:rPr lang="en-US" sz="1200" kern="1200" dirty="0" smtClean="0">
                <a:solidFill>
                  <a:schemeClr val="tx1"/>
                </a:solidFill>
                <a:effectLst/>
                <a:latin typeface="+mn-lt"/>
                <a:ea typeface="+mn-ea"/>
                <a:cs typeface="+mn-cs"/>
              </a:rPr>
              <a:t>business intelligence </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BI</a:t>
            </a:r>
            <a:r>
              <a:rPr lang="el-GR" sz="1200" kern="1200" dirty="0" smtClean="0">
                <a:solidFill>
                  <a:schemeClr val="tx1"/>
                </a:solidFill>
                <a:effectLst/>
                <a:latin typeface="+mn-lt"/>
                <a:ea typeface="+mn-ea"/>
                <a:cs typeface="+mn-cs"/>
              </a:rPr>
              <a:t>) είναι ένας γενικός όρος, ο οποίος περιλαμβάνει τις τεράστιες ποσότητες πληροφοριών που ένας οργανισμός μπορεί να χρησιμοποιήσει στη λήψη αποφάσεων που βασίζεται σε δεδομένα (</a:t>
            </a:r>
            <a:r>
              <a:rPr lang="en-US" sz="1200" kern="1200" dirty="0" smtClean="0">
                <a:solidFill>
                  <a:schemeClr val="tx1"/>
                </a:solidFill>
                <a:effectLst/>
                <a:latin typeface="+mn-lt"/>
                <a:ea typeface="+mn-ea"/>
                <a:cs typeface="+mn-cs"/>
              </a:rPr>
              <a:t>data</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driven decision making</a:t>
            </a:r>
            <a:r>
              <a:rPr lang="el-GR" sz="1200" kern="1200" dirty="0" smtClean="0">
                <a:solidFill>
                  <a:schemeClr val="tx1"/>
                </a:solidFill>
                <a:effectLst/>
                <a:latin typeface="+mn-lt"/>
                <a:ea typeface="+mn-ea"/>
                <a:cs typeface="+mn-cs"/>
              </a:rPr>
              <a:t>). Οι πληροφορίες αυτές μπορεί να βρίσκονται εντός των αποθετηρίων δεδομένων του οργανισμού ή να αντλούνται από εξωτερικές πηγές. </a:t>
            </a:r>
          </a:p>
          <a:p>
            <a:endParaRPr lang="el-GR"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Ο όρος αυτός συμπεριλαμβάνει επίσης τις εφαρμογές λογισμικού, τις τεχνολογίες και τις πρακτικές που οι μάνατζερ εφαρμόζουν για τη διαχείριση δεδομένων, με στόχο να αποκτήσουν τις γνώσεις που θα τους βοηθήσουν να λάβουν καλύτερες αποφάσεις.</a:t>
            </a:r>
            <a:endParaRPr lang="el-GR" sz="1200" kern="1200" dirty="0">
              <a:solidFill>
                <a:schemeClr val="tx1"/>
              </a:solidFill>
              <a:effectLst/>
              <a:latin typeface="+mn-lt"/>
              <a:ea typeface="+mn-ea"/>
              <a:cs typeface="+mn-cs"/>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F6708E-6E29-48C3-A322-E9DE1AA832BE}" type="slidenum">
              <a:rPr lang="en-US">
                <a:cs typeface="Arial" charset="0"/>
              </a:rPr>
              <a:pPr fontAlgn="base">
                <a:spcBef>
                  <a:spcPct val="0"/>
                </a:spcBef>
                <a:spcAft>
                  <a:spcPct val="0"/>
                </a:spcAft>
                <a:defRPr/>
              </a:pPr>
              <a:t>5</a:t>
            </a:fld>
            <a:endParaRPr lang="en-US" dirty="0">
              <a:cs typeface="Arial" charset="0"/>
            </a:endParaRPr>
          </a:p>
        </p:txBody>
      </p:sp>
    </p:spTree>
    <p:extLst>
      <p:ext uri="{BB962C8B-B14F-4D97-AF65-F5344CB8AC3E}">
        <p14:creationId xmlns="" xmlns:p14="http://schemas.microsoft.com/office/powerpoint/2010/main" val="128673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pPr>
            <a:r>
              <a:rPr lang="el-GR" sz="1200" kern="1200" dirty="0" smtClean="0">
                <a:solidFill>
                  <a:schemeClr val="tx1"/>
                </a:solidFill>
                <a:effectLst/>
                <a:latin typeface="+mn-lt"/>
                <a:ea typeface="+mn-ea"/>
                <a:cs typeface="+mn-cs"/>
              </a:rPr>
              <a:t>Οι υπάλληλοι που εργάζονται κατά κύριο λόγο στο λειτουργικό επίπεδο λαμβάνουν αναρίθμητες αποφάσεις, καθώς συναλλάσσονται απευθείας με τους πελάτες και χειρίζονται όλες τις συναλλαγές ρουτίνας. Η λήψη αποφάσεων λειτουργικού επιπέδου απαιτεί αναλυτικές δομημένες πληροφορίες για τις συναλλαγές ανά πελάτη, ούτως ώστε το προσωπικό να μπορεί να παρακολουθεί και να ελέγχει κάθε συναλλαγή. Πολλές από τις αποφάσεις αυτές βασίζονται σε προκαθορισμένες πολιτικές και διαδικασίες, οι οποίες προσδιορίζουν τον τρόπο χειρισμού των διάφορων καταστάσεων. Έγκαιρα δεδομένα τα οποία καταδεικνύουν τις επιπτώσεις και την αποτελεσματικότητα των αποφάσεων μπορεί να επηρεάσουν σημαντικά την απόδοση.</a:t>
            </a:r>
          </a:p>
          <a:p>
            <a:pPr eaLnBrk="1" hangingPunct="1">
              <a:spcBef>
                <a:spcPct val="0"/>
              </a:spcBef>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b="0" dirty="0" smtClean="0">
                <a:latin typeface="Arial" charset="0"/>
                <a:cs typeface="Arial" charset="0"/>
              </a:rPr>
              <a:t>Τα άτομα στο τακτικό επίπεδο εκμεταλλεύονται την επιχειρηματική ευφυΐα για να λάβουν αποφάσεις μεσαίου επιπέδου. Πρόκειται ουσιαστικά για το είδος αποφάσεων που καθοδηγεί τις επιμέρους επιχειρηματικές μονάδες. Αποφάσεις αναφορικά με το πλάνο μάρκετινγκ, την ανάπτυξη προϊόντων, τις εκδηλώσεις προσέλκυσης μελών, τους προϋπολογισμούς των τμημάτων και άλλες πρωτοβουλίες είναι κατά κανόνα τακτικού επιπέδου. </a:t>
            </a:r>
            <a:r>
              <a:rPr lang="el-GR" sz="1200" kern="1200" dirty="0" smtClean="0">
                <a:solidFill>
                  <a:schemeClr val="tx1"/>
                </a:solidFill>
                <a:latin typeface="+mn-lt"/>
                <a:ea typeface="+mn-ea"/>
                <a:cs typeface="+mn-cs"/>
              </a:rPr>
              <a:t>Στο τακτικό επίπεδο, όσοι λαμβάνουν αποφάσεις έχουν ανάγκη από περισσότερο συγκεντρωτικές πληροφορίες, ταξινομημένες και αντιστοιχισμένες με διάφορους τρόπους, για να είναι σε θέση να παρακολουθούν τα ποσοστά επιτυχίας και να σχεδιάζουν τα επόμενά τους βήματα. </a:t>
            </a:r>
          </a:p>
          <a:p>
            <a:pPr marL="0" marR="0" indent="0" algn="l" defTabSz="914400" rtl="0" eaLnBrk="1" fontAlgn="base" latinLnBrk="0" hangingPunct="1">
              <a:lnSpc>
                <a:spcPct val="100000"/>
              </a:lnSpc>
              <a:spcBef>
                <a:spcPct val="0"/>
              </a:spcBef>
              <a:spcAft>
                <a:spcPct val="0"/>
              </a:spcAft>
              <a:buClrTx/>
              <a:buSzTx/>
              <a:buFontTx/>
              <a:buNone/>
              <a:tabLst/>
              <a:defRPr/>
            </a:pPr>
            <a:endParaRPr lang="el-GR" sz="1200" b="1"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επικεφαλής του οργανισμού καθορίζουν τη μακροπρόθεσμη στρατηγική του. Οι αποφάσεις που λαμβάνονται σε αυτό το επίπεδο μπορεί να έχουν σημαντικό αντίκτυπο όχι μόνο σε όλο το εύρος τους οργανισμού αλλά και πέρα από αυτόν, σε προμηθευτές, σε πελάτες, ακόμα και σε ολόκληρο τον κλάδο. Τα ανώτατα στελέχη σίγουρα χρειάζονται συγκεντρωτικά και ιστορικά δεδομένα, από τα συστήματα διαχείρισης συναλλαγών της ίδιας της επιχείρησης αλλά και από τις αποθήκες δεδομένων της. Έχουν παράλληλα και ανάγκη επιχειρηματικής ευφυΐας που να αφορά τον ανταγωνισμό, ευρύτερης πληροφόρησης για το τοπίο στον κλάδο, καθώς και προβλέψεων για τις συνολικές οικονομικές και επιχειρηματικές συνθήκες. </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921118-D6A3-4E19-A816-3E253F3401F9}" type="slidenum">
              <a:rPr lang="en-US">
                <a:cs typeface="Arial" charset="0"/>
              </a:rPr>
              <a:pPr fontAlgn="base">
                <a:spcBef>
                  <a:spcPct val="0"/>
                </a:spcBef>
                <a:spcAft>
                  <a:spcPct val="0"/>
                </a:spcAft>
                <a:defRPr/>
              </a:pPr>
              <a:t>6</a:t>
            </a:fld>
            <a:endParaRPr lang="en-US" dirty="0">
              <a:cs typeface="Arial" charset="0"/>
            </a:endParaRPr>
          </a:p>
        </p:txBody>
      </p:sp>
    </p:spTree>
    <p:extLst>
      <p:ext uri="{BB962C8B-B14F-4D97-AF65-F5344CB8AC3E}">
        <p14:creationId xmlns="" xmlns:p14="http://schemas.microsoft.com/office/powerpoint/2010/main" val="337788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Σε όλο το εύρος του οργανισμού, αλλά και πολύ πέρα από αυτόν, υπάρχουν πολύτιμες πηγές πληροφόρησης, οι οποίες μπορούν να βελτιώσουν τη λήψη αποφάσεων όλων των επιπέδων.</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Στην καρδιά της επιχειρηματικής ευφυΐας βρίσκεται το σύστημα διαχείρισης συναλλαγών (</a:t>
            </a:r>
            <a:r>
              <a:rPr lang="en-US" sz="1200" kern="1200" dirty="0" smtClean="0">
                <a:solidFill>
                  <a:schemeClr val="tx1"/>
                </a:solidFill>
                <a:latin typeface="+mn-lt"/>
                <a:ea typeface="+mn-ea"/>
                <a:cs typeface="+mn-cs"/>
              </a:rPr>
              <a:t>transactional system</a:t>
            </a:r>
            <a:r>
              <a:rPr lang="el-GR" sz="1200" kern="1200" dirty="0" smtClean="0">
                <a:solidFill>
                  <a:schemeClr val="tx1"/>
                </a:solidFill>
                <a:latin typeface="+mn-lt"/>
                <a:ea typeface="+mn-ea"/>
                <a:cs typeface="+mn-cs"/>
              </a:rPr>
              <a:t>), το οποίο χρησιμοποιείται για τις καθημερινές λειτουργίες. Μέσα στην ίδια τη βάση δεδομένων του οργανισμού υπάρχει ένας κρυμμένος θησαυρός δεδομένων που αφορούν τους πελάτες, τους εργαζομένους, τους προμηθευτές αλλά και κάθε χρηματοοικονομική συναλλαγή. Για την αποφυγή δημιουργίας καθυστερήσεων στο λειτουργικό σύστημα, οι περισσότεροι οργανισμοί δημιουργούν αποθήκες δεδομένων, εξάγοντας μέρος ή και το σύνολο των δεδομένων από τις άλλες βάσεις και μετακινώντας τα σε διαφορετικό </a:t>
            </a:r>
            <a:r>
              <a:rPr lang="el-GR" sz="1200" kern="1200" dirty="0" err="1" smtClean="0">
                <a:solidFill>
                  <a:schemeClr val="tx1"/>
                </a:solidFill>
                <a:latin typeface="+mn-lt"/>
                <a:ea typeface="+mn-ea"/>
                <a:cs typeface="+mn-cs"/>
              </a:rPr>
              <a:t>διακομιστή</a:t>
            </a:r>
            <a:r>
              <a:rPr lang="el-GR" sz="1200" kern="1200" dirty="0" smtClean="0">
                <a:solidFill>
                  <a:schemeClr val="tx1"/>
                </a:solidFill>
                <a:latin typeface="+mn-lt"/>
                <a:ea typeface="+mn-ea"/>
                <a:cs typeface="+mn-cs"/>
              </a:rPr>
              <a:t>. Η διαδικασία αυτή αποτελεί πρώτης τάξεως ευκαιρία να συνδυαστούν τα δεδομένα που βρίσκονται στα διάφορα συστήματα σε ένα, να ραφιναριστούν και να μετασχηματιστούν και, τέλος, να φορτωθούν σε μια βάση που έχει βελτιστοποιηθεί, ώστε να ανταποκρίνεται σε περίπλοκα ερωτήματα. </a:t>
            </a:r>
          </a:p>
          <a:p>
            <a:pPr eaLnBrk="1" hangingPunct="1">
              <a:spcBef>
                <a:spcPct val="0"/>
              </a:spcBef>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Καθώς δεδομένα αναρτώνται αδιάκοπα στο Διαδίκτυο από μεμονωμένα άτομα και όλο και περισσότεροι οργανισμοί χρησιμοποιούν λογισμικό ως υπηρεσία, μεγάλος όγκος δεδομένων, χρήσιμων για την επιχειρηματική ευφυΐα, συγκεντρώνεται στο «νέφος» – σε </a:t>
            </a:r>
            <a:r>
              <a:rPr lang="el-GR" sz="1200" kern="1200" dirty="0" err="1" smtClean="0">
                <a:solidFill>
                  <a:schemeClr val="tx1"/>
                </a:solidFill>
                <a:latin typeface="+mn-lt"/>
                <a:ea typeface="+mn-ea"/>
                <a:cs typeface="+mn-cs"/>
              </a:rPr>
              <a:t>διακομιστές</a:t>
            </a:r>
            <a:r>
              <a:rPr lang="el-GR" sz="1200" kern="1200" dirty="0" smtClean="0">
                <a:solidFill>
                  <a:schemeClr val="tx1"/>
                </a:solidFill>
                <a:latin typeface="+mn-lt"/>
                <a:ea typeface="+mn-ea"/>
                <a:cs typeface="+mn-cs"/>
              </a:rPr>
              <a:t> που μπορεί να βρίσκονται πολύ μακριά από τα κεντρικά γραφεία της επιχείρησης. Βάσεις δεδομένων οι οποίες είτε αγοράζονται είτε είναι δημοσίως </a:t>
            </a:r>
            <a:r>
              <a:rPr lang="el-GR" sz="1200" kern="1200" dirty="0" err="1" smtClean="0">
                <a:solidFill>
                  <a:schemeClr val="tx1"/>
                </a:solidFill>
                <a:latin typeface="+mn-lt"/>
                <a:ea typeface="+mn-ea"/>
                <a:cs typeface="+mn-cs"/>
              </a:rPr>
              <a:t>προσβάσιμες</a:t>
            </a:r>
            <a:r>
              <a:rPr lang="el-GR" sz="1200" kern="1200" dirty="0" smtClean="0">
                <a:solidFill>
                  <a:schemeClr val="tx1"/>
                </a:solidFill>
                <a:latin typeface="+mn-lt"/>
                <a:ea typeface="+mn-ea"/>
                <a:cs typeface="+mn-cs"/>
              </a:rPr>
              <a:t> αποτελούν επίσης εξαιρετικές πηγές επιχειρηματικής ευφυΐας. Ο εντυπωσιακός αριθμός ιστοσελίδων, </a:t>
            </a:r>
            <a:r>
              <a:rPr lang="el-GR" sz="1200" kern="1200" dirty="0" err="1" smtClean="0">
                <a:solidFill>
                  <a:schemeClr val="tx1"/>
                </a:solidFill>
                <a:latin typeface="+mn-lt"/>
                <a:ea typeface="+mn-ea"/>
                <a:cs typeface="+mn-cs"/>
              </a:rPr>
              <a:t>ιστολογίων</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wikis</a:t>
            </a:r>
            <a:r>
              <a:rPr lang="el-GR" sz="1200" kern="1200" dirty="0" smtClean="0">
                <a:solidFill>
                  <a:schemeClr val="tx1"/>
                </a:solidFill>
                <a:latin typeface="+mn-lt"/>
                <a:ea typeface="+mn-ea"/>
                <a:cs typeface="+mn-cs"/>
              </a:rPr>
              <a:t>, κοινωνικών δικτύων, ιστοσελίδων διαμοιρασμού φωτογραφιών, αποθετηρίων βίντεο, φόρα συζητήσεων και μηνυμάτων κειμένου μπορεί να περιέχουν γνώσεις χρήσιμες για τους μάνατζερ, και η επιχειρηματική ευφυΐα μπορεί να εκμεταλλευτεί όλες αυτές τις πηγές. Ευτυχώς, οι τεχνολογικές εξελίξεις βοηθούν στην καλύτερη δόμησή τους, καθιστώντας τες ευκολότερα </a:t>
            </a:r>
            <a:r>
              <a:rPr lang="el-GR" sz="1200" kern="1200" dirty="0" err="1" smtClean="0">
                <a:solidFill>
                  <a:schemeClr val="tx1"/>
                </a:solidFill>
                <a:latin typeface="+mn-lt"/>
                <a:ea typeface="+mn-ea"/>
                <a:cs typeface="+mn-cs"/>
              </a:rPr>
              <a:t>προσβάσιμες</a:t>
            </a:r>
            <a:r>
              <a:rPr lang="el-GR" sz="1200" kern="1200" dirty="0" smtClean="0">
                <a:solidFill>
                  <a:schemeClr val="tx1"/>
                </a:solidFill>
                <a:latin typeface="+mn-lt"/>
                <a:ea typeface="+mn-ea"/>
                <a:cs typeface="+mn-cs"/>
              </a:rPr>
              <a:t> και αναλύσιμες. </a:t>
            </a:r>
            <a:endParaRPr lang="en-US" dirty="0" smtClean="0">
              <a:latin typeface="Arial" charset="0"/>
              <a:cs typeface="Arial"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03E8FF-AB15-4C31-A35E-D6758467565C}" type="slidenum">
              <a:rPr lang="en-US">
                <a:cs typeface="Arial" charset="0"/>
              </a:rPr>
              <a:pPr fontAlgn="base">
                <a:spcBef>
                  <a:spcPct val="0"/>
                </a:spcBef>
                <a:spcAft>
                  <a:spcPct val="0"/>
                </a:spcAft>
                <a:defRPr/>
              </a:pPr>
              <a:t>7</a:t>
            </a:fld>
            <a:endParaRPr lang="en-US" dirty="0">
              <a:cs typeface="Arial" charset="0"/>
            </a:endParaRPr>
          </a:p>
        </p:txBody>
      </p:sp>
    </p:spTree>
    <p:extLst>
      <p:ext uri="{BB962C8B-B14F-4D97-AF65-F5344CB8AC3E}">
        <p14:creationId xmlns="" xmlns:p14="http://schemas.microsoft.com/office/powerpoint/2010/main" val="347502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xfrm>
            <a:off x="701675" y="4416425"/>
            <a:ext cx="5607050" cy="4337050"/>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Τα συστήματα άμεσης αναλυτικής επεξεργασίας (</a:t>
            </a:r>
            <a:r>
              <a:rPr lang="el-GR" dirty="0" err="1" smtClean="0">
                <a:latin typeface="Arial" charset="0"/>
                <a:cs typeface="Arial" charset="0"/>
              </a:rPr>
              <a:t>online</a:t>
            </a:r>
            <a:r>
              <a:rPr lang="el-GR" dirty="0" smtClean="0">
                <a:latin typeface="Arial" charset="0"/>
                <a:cs typeface="Arial" charset="0"/>
              </a:rPr>
              <a:t> </a:t>
            </a:r>
            <a:r>
              <a:rPr lang="el-GR" dirty="0" err="1" smtClean="0">
                <a:latin typeface="Arial" charset="0"/>
                <a:cs typeface="Arial" charset="0"/>
              </a:rPr>
              <a:t>analytical</a:t>
            </a:r>
            <a:r>
              <a:rPr lang="el-GR" dirty="0" smtClean="0">
                <a:latin typeface="Arial" charset="0"/>
                <a:cs typeface="Arial" charset="0"/>
              </a:rPr>
              <a:t> </a:t>
            </a:r>
            <a:r>
              <a:rPr lang="el-GR" dirty="0" err="1" smtClean="0">
                <a:latin typeface="Arial" charset="0"/>
                <a:cs typeface="Arial" charset="0"/>
              </a:rPr>
              <a:t>processing</a:t>
            </a:r>
            <a:r>
              <a:rPr lang="el-GR" dirty="0" smtClean="0">
                <a:latin typeface="Arial" charset="0"/>
                <a:cs typeface="Arial" charset="0"/>
              </a:rPr>
              <a:t> – OLAP) επιτρέπουν στους χρήστες να ανακτούν με </a:t>
            </a:r>
            <a:r>
              <a:rPr lang="el-GR" dirty="0" err="1" smtClean="0">
                <a:latin typeface="Arial" charset="0"/>
                <a:cs typeface="Arial" charset="0"/>
              </a:rPr>
              <a:t>διαδραστικό</a:t>
            </a:r>
            <a:r>
              <a:rPr lang="el-GR" dirty="0" smtClean="0">
                <a:latin typeface="Arial" charset="0"/>
                <a:cs typeface="Arial" charset="0"/>
              </a:rPr>
              <a:t> τρόπο ουσιώδεις πληροφορίες από δεδομένα, εξετάζοντάς τα από ποικίλες οπτικές γωνίες και διεισδύοντας στις επιμέρους κατηγορίες τους. Το λογισμικό αυτό επιτρέπει στους χρήστες να φιλτράρουν και να διασπούν μεγάλους όγκους δεδομένων από αποθήκες δεδομένων, ώστε να ανακαλύπτουν σημαντικά μοτίβα και τάσεις. Τα συστήματα άμεσης αναλυτικής επεξεργασίας αποκτούν την ταχύτητα και τις δυνατότητες φιλτραρίσματος και διάσπασης των δεδομένων δημιουργώντας πολυδιάστατους κύβους (</a:t>
            </a:r>
            <a:r>
              <a:rPr lang="el-GR" dirty="0" err="1" smtClean="0">
                <a:latin typeface="Arial" charset="0"/>
                <a:cs typeface="Arial" charset="0"/>
              </a:rPr>
              <a:t>multidimensional</a:t>
            </a:r>
            <a:r>
              <a:rPr lang="el-GR" dirty="0" smtClean="0">
                <a:latin typeface="Arial" charset="0"/>
                <a:cs typeface="Arial" charset="0"/>
              </a:rPr>
              <a:t> </a:t>
            </a:r>
            <a:r>
              <a:rPr lang="el-GR" dirty="0" err="1" smtClean="0">
                <a:latin typeface="Arial" charset="0"/>
                <a:cs typeface="Arial" charset="0"/>
              </a:rPr>
              <a:t>cubes</a:t>
            </a:r>
            <a:r>
              <a:rPr lang="el-GR" dirty="0" smtClean="0">
                <a:latin typeface="Arial" charset="0"/>
                <a:cs typeface="Arial" charset="0"/>
              </a:rPr>
              <a:t>). Αυτοί είναι δομές δεδομένων οι οποίες περιέχουν αναλυτικά δεδομένα, καθώς και συγκεντρωτικές τιμές για τις διαστάσεις, τους δείκτες μέτρησης και τις ιεραρχίες που έχουν ανάγκη οι χρήστες. </a:t>
            </a:r>
          </a:p>
          <a:p>
            <a:pPr eaLnBrk="1" hangingPunct="1">
              <a:spcBef>
                <a:spcPct val="0"/>
              </a:spcBef>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εξόρυξη δεδομένων και τα συστήματα υποστήριξης αποφάσεων βασίζονται στη στατιστική ανάλυση και σε μοντέλα, όχι μόνο για τον υπολογισμό των μέσω τιμών ή των αλλαγών στο χρόνο, αλλά και για την αναγνώριση πραγματικών μοτίβων, που πιθανότητα δεν προκύπτουν τυχαία. Οι στατιστικές συσχετίσεις μπορεί να είναι εξαιρετικά χρήσιμες. Για παράδειγμα, η τεχνική που ονομάζεται ανάλυση καλαθιού αγορών (</a:t>
            </a:r>
            <a:r>
              <a:rPr lang="el-GR" sz="1200" kern="1200" dirty="0" err="1" smtClean="0">
                <a:solidFill>
                  <a:schemeClr val="tx1"/>
                </a:solidFill>
                <a:latin typeface="+mn-lt"/>
                <a:ea typeface="+mn-ea"/>
                <a:cs typeface="+mn-cs"/>
              </a:rPr>
              <a:t>market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basket</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analysis</a:t>
            </a:r>
            <a:r>
              <a:rPr lang="el-GR" sz="1200" kern="1200" dirty="0" smtClean="0">
                <a:solidFill>
                  <a:schemeClr val="tx1"/>
                </a:solidFill>
                <a:latin typeface="+mn-lt"/>
                <a:ea typeface="+mn-ea"/>
                <a:cs typeface="+mn-cs"/>
              </a:rPr>
              <a:t>) αναζητά αυτού του είδους τις συσχετίσεις προκειμένου να αποτυπώσει μοτίβα της συμπεριφοράς των καταναλωτών, καθώς αυτοί αγοράζουν διάφορα προϊόντα. Τα αποτελέσματα που απαντούν σε τέτοιου είδους ερωτήσεις βοηθούν τους λιανοπωλητές να αποφασίσουν πώς θα τοποθετήσουν τα προϊόντα στο κατάστημά τους. Και τα καταστήματα λιανικής στο Διαδίκτυο χρησιμοποιούν την ανάλυση καλαθιού αγορών. </a:t>
            </a:r>
          </a:p>
          <a:p>
            <a:pPr marL="0" marR="0" indent="0" algn="l" defTabSz="914400" rtl="0" eaLnBrk="1" fontAlgn="base" latinLnBrk="0" hangingPunct="1">
              <a:lnSpc>
                <a:spcPct val="100000"/>
              </a:lnSpc>
              <a:spcBef>
                <a:spcPct val="0"/>
              </a:spcBef>
              <a:spcAft>
                <a:spcPct val="0"/>
              </a:spcAft>
              <a:buClrTx/>
              <a:buSzTx/>
              <a:buFontTx/>
              <a:buNone/>
              <a:tabLst/>
              <a:defRPr/>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Η διερεύνηση των τεραστίων διαστάσεων αποθηκών αδόμητων δεδομένων κειμένου (</a:t>
            </a:r>
            <a:r>
              <a:rPr lang="el-GR" dirty="0" err="1" smtClean="0">
                <a:latin typeface="Arial" charset="0"/>
                <a:cs typeface="Arial" charset="0"/>
              </a:rPr>
              <a:t>text</a:t>
            </a:r>
            <a:r>
              <a:rPr lang="el-GR" dirty="0" smtClean="0">
                <a:latin typeface="Arial" charset="0"/>
                <a:cs typeface="Arial" charset="0"/>
              </a:rPr>
              <a:t>-</a:t>
            </a:r>
            <a:r>
              <a:rPr lang="el-GR" dirty="0" err="1" smtClean="0">
                <a:latin typeface="Arial" charset="0"/>
                <a:cs typeface="Arial" charset="0"/>
              </a:rPr>
              <a:t>based</a:t>
            </a:r>
            <a:r>
              <a:rPr lang="el-GR" dirty="0" smtClean="0">
                <a:latin typeface="Arial" charset="0"/>
                <a:cs typeface="Arial" charset="0"/>
              </a:rPr>
              <a:t> </a:t>
            </a:r>
            <a:r>
              <a:rPr lang="el-GR" dirty="0" err="1" smtClean="0">
                <a:latin typeface="Arial" charset="0"/>
                <a:cs typeface="Arial" charset="0"/>
              </a:rPr>
              <a:t>data</a:t>
            </a:r>
            <a:r>
              <a:rPr lang="el-GR" dirty="0" smtClean="0">
                <a:latin typeface="Arial" charset="0"/>
                <a:cs typeface="Arial" charset="0"/>
              </a:rPr>
              <a:t>), τα οποία περιέχονται σε μηνύματα ηλεκτρονικού ταχυδρομείου, </a:t>
            </a:r>
            <a:r>
              <a:rPr lang="el-GR" dirty="0" err="1" smtClean="0">
                <a:latin typeface="Arial" charset="0"/>
                <a:cs typeface="Arial" charset="0"/>
              </a:rPr>
              <a:t>ιστολόγια</a:t>
            </a:r>
            <a:r>
              <a:rPr lang="el-GR" dirty="0" smtClean="0">
                <a:latin typeface="Arial" charset="0"/>
                <a:cs typeface="Arial" charset="0"/>
              </a:rPr>
              <a:t>, </a:t>
            </a:r>
            <a:r>
              <a:rPr lang="el-GR" dirty="0" err="1" smtClean="0">
                <a:latin typeface="Arial" charset="0"/>
                <a:cs typeface="Arial" charset="0"/>
              </a:rPr>
              <a:t>tweets</a:t>
            </a:r>
            <a:r>
              <a:rPr lang="el-GR" dirty="0" smtClean="0">
                <a:latin typeface="Arial" charset="0"/>
                <a:cs typeface="Arial" charset="0"/>
              </a:rPr>
              <a:t>, αξιολογήσεις προϊόντων στο Διαδίκτυο και σχόλια, μπορεί να αποφέρει κρίσιμης σημασίας επιχειρηματική ευφυΐα. Η εξόρυξη κειμένου (</a:t>
            </a:r>
            <a:r>
              <a:rPr lang="el-GR" dirty="0" err="1" smtClean="0">
                <a:latin typeface="Arial" charset="0"/>
                <a:cs typeface="Arial" charset="0"/>
              </a:rPr>
              <a:t>text</a:t>
            </a:r>
            <a:r>
              <a:rPr lang="el-GR" dirty="0" smtClean="0">
                <a:latin typeface="Arial" charset="0"/>
                <a:cs typeface="Arial" charset="0"/>
              </a:rPr>
              <a:t> </a:t>
            </a:r>
            <a:r>
              <a:rPr lang="el-GR" dirty="0" err="1" smtClean="0">
                <a:latin typeface="Arial" charset="0"/>
                <a:cs typeface="Arial" charset="0"/>
              </a:rPr>
              <a:t>mining</a:t>
            </a:r>
            <a:r>
              <a:rPr lang="el-GR" dirty="0" smtClean="0">
                <a:latin typeface="Arial" charset="0"/>
                <a:cs typeface="Arial" charset="0"/>
              </a:rPr>
              <a:t>), μια παραλλαγή της εξόρυξης δεδομένων, είναι μια διαδικασία ανεύρεσης, όπου οι πηγές επιχειρηματικής ευφυΐας είναι αδόμητες πληροφορίες κειμένου, και όχι δομημένα δεδομένα.</a:t>
            </a:r>
            <a:r>
              <a:rPr lang="el-GR" baseline="0" dirty="0" smtClean="0">
                <a:latin typeface="Arial" charset="0"/>
                <a:cs typeface="Arial" charset="0"/>
              </a:rPr>
              <a:t> </a:t>
            </a:r>
            <a:r>
              <a:rPr lang="el-GR" dirty="0" smtClean="0">
                <a:latin typeface="Arial" charset="0"/>
                <a:cs typeface="Arial" charset="0"/>
              </a:rPr>
              <a:t>Τα εργαλεία λογισμικού εξόρυξης κειμένου βασίζονται σε λέξεις-κλειδιά, σημασιολογικές δομές, γλωσσικές σχέσεις, τα μέρη του λόγου, συχνά χρησιμοποιούμενες φράσεις, συναισθηματικά φορτισμένες λέξεις, ακόμα και ορθογραφικά λάθη για να εξάγουν σημαντικές πληροφορίες. </a:t>
            </a:r>
            <a:endParaRPr lang="en-US" dirty="0" smtClean="0">
              <a:latin typeface="Arial" charset="0"/>
              <a:cs typeface="Arial" charset="0"/>
            </a:endParaRP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D32888-5E2C-42FA-BD9A-2E435E5F5E68}" type="slidenum">
              <a:rPr lang="en-US">
                <a:cs typeface="Arial" charset="0"/>
              </a:rPr>
              <a:pPr fontAlgn="base">
                <a:spcBef>
                  <a:spcPct val="0"/>
                </a:spcBef>
                <a:spcAft>
                  <a:spcPct val="0"/>
                </a:spcAft>
                <a:defRPr/>
              </a:pPr>
              <a:t>8</a:t>
            </a:fld>
            <a:endParaRPr lang="en-US" dirty="0">
              <a:cs typeface="Arial" charset="0"/>
            </a:endParaRPr>
          </a:p>
        </p:txBody>
      </p:sp>
    </p:spTree>
    <p:extLst>
      <p:ext uri="{BB962C8B-B14F-4D97-AF65-F5344CB8AC3E}">
        <p14:creationId xmlns="" xmlns:p14="http://schemas.microsoft.com/office/powerpoint/2010/main" val="114139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Ένα είδος προσομοίωσης που ονομάζεται ανάλυση υποθετικών σεναρίων (</a:t>
            </a:r>
            <a:r>
              <a:rPr lang="el-GR" dirty="0" err="1" smtClean="0">
                <a:latin typeface="Arial" charset="0"/>
                <a:cs typeface="Arial" charset="0"/>
              </a:rPr>
              <a:t>what</a:t>
            </a:r>
            <a:r>
              <a:rPr lang="el-GR" dirty="0" smtClean="0">
                <a:latin typeface="Arial" charset="0"/>
                <a:cs typeface="Arial" charset="0"/>
              </a:rPr>
              <a:t>-</a:t>
            </a:r>
            <a:r>
              <a:rPr lang="el-GR" dirty="0" err="1" smtClean="0">
                <a:latin typeface="Arial" charset="0"/>
                <a:cs typeface="Arial" charset="0"/>
              </a:rPr>
              <a:t>if</a:t>
            </a:r>
            <a:r>
              <a:rPr lang="el-GR" dirty="0" smtClean="0">
                <a:latin typeface="Arial" charset="0"/>
                <a:cs typeface="Arial" charset="0"/>
              </a:rPr>
              <a:t> </a:t>
            </a:r>
            <a:r>
              <a:rPr lang="el-GR" dirty="0" err="1" smtClean="0">
                <a:latin typeface="Arial" charset="0"/>
                <a:cs typeface="Arial" charset="0"/>
              </a:rPr>
              <a:t>analysis</a:t>
            </a:r>
            <a:r>
              <a:rPr lang="el-GR" dirty="0" smtClean="0">
                <a:latin typeface="Arial" charset="0"/>
                <a:cs typeface="Arial" charset="0"/>
              </a:rPr>
              <a:t>) δημιουργεί ένα μοντέλο που καθορίζει τις σχέσεις ανάμεσα σε διάφορες μεταβλητές και κατόπιν αλλάζει κάποιες από τις μεταβλητές του για να δει με ποιον τρόπο θα επηρεαστούν οι υπόλοιπες. Το Excel είναι αρκετά δημοφιλές για τη δημιουργία σχετικά απλών μοντέλων. Ένα μοντέλο υποθετικών</a:t>
            </a:r>
            <a:r>
              <a:rPr lang="el-GR" baseline="0" dirty="0" smtClean="0">
                <a:latin typeface="Arial" charset="0"/>
                <a:cs typeface="Arial" charset="0"/>
              </a:rPr>
              <a:t> σεναρίων μπορεί επίσης να εκτελέσει ανάλυση ευαισθησίας </a:t>
            </a:r>
            <a:r>
              <a:rPr lang="el-GR" b="0" baseline="0" dirty="0" smtClean="0">
                <a:latin typeface="Arial" charset="0"/>
                <a:cs typeface="Arial" charset="0"/>
              </a:rPr>
              <a:t>(</a:t>
            </a:r>
            <a:r>
              <a:rPr lang="en-US" b="0" dirty="0" smtClean="0">
                <a:latin typeface="Arial" charset="0"/>
                <a:cs typeface="Arial" charset="0"/>
              </a:rPr>
              <a:t>sensitivity analysis</a:t>
            </a:r>
            <a:r>
              <a:rPr lang="el-GR" b="0" dirty="0" smtClean="0">
                <a:latin typeface="Arial" charset="0"/>
                <a:cs typeface="Arial" charset="0"/>
              </a:rPr>
              <a:t>),</a:t>
            </a:r>
            <a:r>
              <a:rPr lang="el-GR" b="0" baseline="0" dirty="0" smtClean="0">
                <a:latin typeface="Arial" charset="0"/>
                <a:cs typeface="Arial" charset="0"/>
              </a:rPr>
              <a:t> η οποία υπολογίζει το εύρος της επίδρασης των αλλαγών σε μία μεταβλητή.</a:t>
            </a:r>
            <a:r>
              <a:rPr lang="en-US" b="0" dirty="0" smtClean="0">
                <a:latin typeface="Arial" charset="0"/>
                <a:cs typeface="Arial" charset="0"/>
              </a:rPr>
              <a:t> </a:t>
            </a:r>
            <a:endParaRPr lang="el-GR" b="0"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l-GR" b="1"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b="0" dirty="0" smtClean="0">
                <a:latin typeface="Arial" charset="0"/>
                <a:cs typeface="Arial" charset="0"/>
              </a:rPr>
              <a:t>Η αναζήτηση στόχου (</a:t>
            </a:r>
            <a:r>
              <a:rPr lang="el-GR" b="0" dirty="0" err="1" smtClean="0">
                <a:latin typeface="Arial" charset="0"/>
                <a:cs typeface="Arial" charset="0"/>
              </a:rPr>
              <a:t>goal</a:t>
            </a:r>
            <a:r>
              <a:rPr lang="el-GR" b="0" dirty="0" smtClean="0">
                <a:latin typeface="Arial" charset="0"/>
                <a:cs typeface="Arial" charset="0"/>
              </a:rPr>
              <a:t> </a:t>
            </a:r>
            <a:r>
              <a:rPr lang="el-GR" b="0" dirty="0" err="1" smtClean="0">
                <a:latin typeface="Arial" charset="0"/>
                <a:cs typeface="Arial" charset="0"/>
              </a:rPr>
              <a:t>seeking</a:t>
            </a:r>
            <a:r>
              <a:rPr lang="el-GR" b="0" dirty="0" smtClean="0">
                <a:latin typeface="Arial" charset="0"/>
                <a:cs typeface="Arial" charset="0"/>
              </a:rPr>
              <a:t>) μοιάζει με την ανάλυση υποθετικών σεναρίων, αλλά αντίστροφα. Αντί για τη συνεκτίμηση διάφορων μεταβλητών και τον υπολογισμό του αποτελέσματος, ο χρήστης καθορίζει μια τιμή-στόχο για έναν συγκεκριμένο δείκτη, π.χ. κέρδος/ζημία, και υποδεικνύει στο πρόγραμμα ποια μεταβλητή να προσπαθήσει να αλλάξει για να επιτύχει το στόχο αυτόν. Μια επέκταση της αναζήτησης στόχου είναι η βελτιστοποίηση (</a:t>
            </a:r>
            <a:r>
              <a:rPr lang="el-GR" b="0" dirty="0" err="1" smtClean="0">
                <a:latin typeface="Arial" charset="0"/>
                <a:cs typeface="Arial" charset="0"/>
              </a:rPr>
              <a:t>optimization</a:t>
            </a:r>
            <a:r>
              <a:rPr lang="el-GR" b="0" dirty="0" smtClean="0">
                <a:latin typeface="Arial" charset="0"/>
                <a:cs typeface="Arial" charset="0"/>
              </a:rPr>
              <a:t>), όπου ο χρήστης μπορεί να αλλάξει πολλές μεταβλητές για να επιτύχει το μέγιστο ή το ελάχιστο ενός στόχου, υπό την προϋπόθεση ότι οι αλλαγές θα παραμείνουν εντός των περιορισμών που έχουν προηγουμένως τεθεί. </a:t>
            </a:r>
            <a:r>
              <a:rPr lang="el-GR" sz="1200" kern="1200" dirty="0" smtClean="0">
                <a:solidFill>
                  <a:schemeClr val="tx1"/>
                </a:solidFill>
                <a:latin typeface="+mn-lt"/>
                <a:ea typeface="+mn-ea"/>
                <a:cs typeface="+mn-cs"/>
              </a:rPr>
              <a:t>Οι αεροπορικές εταιρείες, λόγου χάρη, προσπαθούν να βελτιστοποιήσουν το κόστος ανά πτήση, συνυπολογίζοντας περιορισμούς όπως το κόστος καυσίμων, τις εκπτώσεις σε εισιτήρια, τη διαθεσιμότητα πύλης, την πυκνότητα κυκλοφορίας των αεροδρομίων και τις ανταποκρίσεις πτήσεων. </a:t>
            </a:r>
            <a:endParaRPr lang="en-US" b="0"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dirty="0" smtClean="0">
                <a:latin typeface="Arial" charset="0"/>
                <a:cs typeface="Arial" charset="0"/>
              </a:rPr>
              <a:t>Τα εργαλεία προβλέψεων (</a:t>
            </a:r>
            <a:r>
              <a:rPr lang="el-GR" dirty="0" err="1" smtClean="0">
                <a:latin typeface="Arial" charset="0"/>
                <a:cs typeface="Arial" charset="0"/>
              </a:rPr>
              <a:t>forecasting</a:t>
            </a:r>
            <a:r>
              <a:rPr lang="el-GR" dirty="0" smtClean="0">
                <a:latin typeface="Arial" charset="0"/>
                <a:cs typeface="Arial" charset="0"/>
              </a:rPr>
              <a:t>) αναλύουν συνήθως ιστορικές και εποχιακές τάσεις· κατόπιν, συνυπολογίζουν τις υπάρχουσες και τις προβλεπόμενες επιχειρηματικές συνθήκες για να υπολογίσουν κάποιες μεταβλητές ενδιαφέροντος, όπως τη ζήτηση των πελατών ή τα προβλεπόμενα έσοδα. </a:t>
            </a:r>
            <a:endParaRPr lang="en-US" dirty="0" smtClean="0">
              <a:latin typeface="Arial" charset="0"/>
              <a:cs typeface="Arial" charset="0"/>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22BC84-0498-4141-8AA6-B84766461725}" type="slidenum">
              <a:rPr lang="en-US">
                <a:cs typeface="Arial" charset="0"/>
              </a:rPr>
              <a:pPr fontAlgn="base">
                <a:spcBef>
                  <a:spcPct val="0"/>
                </a:spcBef>
                <a:spcAft>
                  <a:spcPct val="0"/>
                </a:spcAft>
                <a:defRPr/>
              </a:pPr>
              <a:t>9</a:t>
            </a:fld>
            <a:endParaRPr lang="en-US" dirty="0">
              <a:cs typeface="Arial" charset="0"/>
            </a:endParaRPr>
          </a:p>
        </p:txBody>
      </p:sp>
    </p:spTree>
    <p:extLst>
      <p:ext uri="{BB962C8B-B14F-4D97-AF65-F5344CB8AC3E}">
        <p14:creationId xmlns="" xmlns:p14="http://schemas.microsoft.com/office/powerpoint/2010/main" val="67307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120BC7-7BF0-40C7-A851-9AF68569D2B2}"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07DEA6-4D34-42A2-906C-54DACA8790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761913-1A43-4152-A93D-6BCB54A5AC98}"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E6A4EF-F8F5-41D1-81D2-777FBE87EB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BEE9A0-434D-47EC-ACF6-B485BDA259F6}"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93456E-243D-4CE3-9FAC-164D48442C8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25D4A6-80AC-46D6-AD41-21AA51710B79}"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63AA1-BDAE-4BEF-A7EE-89E6A762898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BAA855-5E35-40C4-B007-DED35A7DC00A}"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D8969A-92D8-4740-ABCB-CE690BD5A10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437DD3-0C82-4715-8388-E2BFB736BA05}"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F5B86B-7E98-4B55-8391-10D6B384DDD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A7FA5A-9EB4-4CD9-9261-129D5DCEA5DA}" type="datetimeFigureOut">
              <a:rPr lang="en-US"/>
              <a:pPr>
                <a:defRPr/>
              </a:pPr>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5B42F0-30AF-432E-8DCC-E38CAE89783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9F89F3-B60F-4E09-8E2F-A45CCA1DE4AB}" type="datetimeFigureOut">
              <a:rPr lang="en-US"/>
              <a:pPr>
                <a:defRPr/>
              </a:pPr>
              <a:t>2/18/2014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548C67-54DD-408D-9D84-A1918486D84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9B3A0D-C809-434D-A78A-9C9F79DB95D7}" type="datetimeFigureOut">
              <a:rPr lang="en-US"/>
              <a:pPr>
                <a:defRPr/>
              </a:pPr>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C0D4FA-E29A-430A-9372-4E8113D7CE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FF49D7-9159-4346-A1EC-9ACB7D5E4687}"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90E4AB-35CA-43A7-B328-E851F545D53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0FF73D-74A3-4C6B-BE2A-D9FD4227D959}"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47BC40-C7FC-465E-86E1-E18FD161F6C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3A4227-96DF-4CE0-ACC1-C7E725547EC3}" type="datetimeFigureOut">
              <a:rPr lang="en-US"/>
              <a:pPr>
                <a:defRPr/>
              </a:pPr>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1EEA1C-CFD2-4D0E-9C5C-842972AAD7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551997"/>
        </p:xfrm>
        <a:graphic>
          <a:graphicData uri="http://schemas.openxmlformats.org/drawingml/2006/table">
            <a:tbl>
              <a:tblPr firstRow="1" bandRow="1">
                <a:tableStyleId>{5940675A-B579-460E-94D1-54222C63F5DA}</a:tableStyleId>
              </a:tblPr>
              <a:tblGrid>
                <a:gridCol w="4114800"/>
                <a:gridCol w="4114800"/>
              </a:tblGrid>
              <a:tr h="457200">
                <a:tc>
                  <a:txBody>
                    <a:bodyPr/>
                    <a:lstStyle/>
                    <a:p>
                      <a:pPr marL="457200" indent="-457200" algn="ctr">
                        <a:lnSpc>
                          <a:spcPct val="125000"/>
                        </a:lnSpc>
                        <a:buFont typeface="Arial" pitchFamily="34" charset="0"/>
                        <a:buNone/>
                      </a:pPr>
                      <a:r>
                        <a:rPr lang="el-GR" sz="3000" dirty="0" smtClean="0">
                          <a:solidFill>
                            <a:schemeClr val="bg1"/>
                          </a:solidFill>
                          <a:latin typeface="Arial" pitchFamily="34" charset="0"/>
                          <a:cs typeface="Arial" pitchFamily="34" charset="0"/>
                        </a:rPr>
                        <a:t>Παραδείγματα</a:t>
                      </a:r>
                      <a:endParaRPr lang="en-US" sz="3000" dirty="0">
                        <a:solidFill>
                          <a:schemeClr val="bg1"/>
                        </a:solidFill>
                        <a:latin typeface="Arial" pitchFamily="34" charset="0"/>
                        <a:cs typeface="Arial" pitchFamily="34" charset="0"/>
                      </a:endParaRPr>
                    </a:p>
                  </a:txBody>
                  <a:tcPr>
                    <a:solidFill>
                      <a:srgbClr val="4B649B"/>
                    </a:solidFill>
                  </a:tcPr>
                </a:tc>
                <a:tc>
                  <a:txBody>
                    <a:bodyPr/>
                    <a:lstStyle/>
                    <a:p>
                      <a:pPr marL="349250" indent="-349250" algn="ctr">
                        <a:lnSpc>
                          <a:spcPct val="125000"/>
                        </a:lnSpc>
                        <a:buFont typeface="Arial" pitchFamily="34" charset="0"/>
                        <a:buNone/>
                      </a:pPr>
                      <a:r>
                        <a:rPr lang="el-GR" sz="3000" dirty="0" smtClean="0">
                          <a:solidFill>
                            <a:schemeClr val="bg1"/>
                          </a:solidFill>
                          <a:latin typeface="Arial" pitchFamily="34" charset="0"/>
                          <a:cs typeface="Arial" pitchFamily="34" charset="0"/>
                        </a:rPr>
                        <a:t>Προκλήσεις</a:t>
                      </a:r>
                      <a:endParaRPr lang="en-US" sz="3000" dirty="0">
                        <a:solidFill>
                          <a:schemeClr val="bg1"/>
                        </a:solidFill>
                        <a:latin typeface="Arial" pitchFamily="34" charset="0"/>
                        <a:cs typeface="Arial" pitchFamily="34" charset="0"/>
                      </a:endParaRPr>
                    </a:p>
                  </a:txBody>
                  <a:tcPr>
                    <a:solidFill>
                      <a:srgbClr val="4B649B"/>
                    </a:solidFill>
                  </a:tcPr>
                </a:tc>
              </a:tr>
              <a:tr h="3889057">
                <a:tc>
                  <a:txBody>
                    <a:bodyPr/>
                    <a:lstStyle/>
                    <a:p>
                      <a:pPr marL="465138" indent="-465138">
                        <a:lnSpc>
                          <a:spcPct val="125000"/>
                        </a:lnSpc>
                        <a:buFont typeface="Arial" pitchFamily="34" charset="0"/>
                        <a:buChar char="•"/>
                      </a:pPr>
                      <a:r>
                        <a:rPr lang="en-US" sz="3000" baseline="0" dirty="0" smtClean="0">
                          <a:latin typeface="Arial" pitchFamily="34" charset="0"/>
                          <a:cs typeface="Arial" pitchFamily="34" charset="0"/>
                        </a:rPr>
                        <a:t>Amazon.com</a:t>
                      </a:r>
                    </a:p>
                    <a:p>
                      <a:pPr marL="465138" indent="-465138">
                        <a:lnSpc>
                          <a:spcPct val="125000"/>
                        </a:lnSpc>
                        <a:buFont typeface="Arial" pitchFamily="34" charset="0"/>
                        <a:buChar char="•"/>
                      </a:pPr>
                      <a:r>
                        <a:rPr lang="en-US" sz="3000" baseline="0" dirty="0" smtClean="0">
                          <a:latin typeface="Arial" pitchFamily="34" charset="0"/>
                          <a:cs typeface="Arial" pitchFamily="34" charset="0"/>
                        </a:rPr>
                        <a:t>ALADDIN</a:t>
                      </a:r>
                    </a:p>
                    <a:p>
                      <a:pPr marL="465138" indent="-465138">
                        <a:lnSpc>
                          <a:spcPct val="125000"/>
                        </a:lnSpc>
                        <a:buFont typeface="Arial" pitchFamily="34" charset="0"/>
                        <a:buChar char="•"/>
                      </a:pPr>
                      <a:r>
                        <a:rPr lang="en-US" sz="3000" baseline="0" dirty="0" smtClean="0">
                          <a:latin typeface="Arial" pitchFamily="34" charset="0"/>
                          <a:cs typeface="Arial" pitchFamily="34" charset="0"/>
                        </a:rPr>
                        <a:t>Jeopardy!</a:t>
                      </a:r>
                    </a:p>
                  </a:txBody>
                  <a:tcPr/>
                </a:tc>
                <a:tc>
                  <a:txBody>
                    <a:bodyPr/>
                    <a:lstStyle/>
                    <a:p>
                      <a:pPr marL="465138" indent="-465138">
                        <a:lnSpc>
                          <a:spcPct val="125000"/>
                        </a:lnSpc>
                        <a:buFont typeface="Arial" pitchFamily="34" charset="0"/>
                        <a:buChar char="•"/>
                      </a:pPr>
                      <a:r>
                        <a:rPr lang="el-GR" sz="3000" dirty="0" err="1" smtClean="0">
                          <a:latin typeface="Arial" pitchFamily="34" charset="0"/>
                          <a:cs typeface="Arial" pitchFamily="34" charset="0"/>
                        </a:rPr>
                        <a:t>Απαταιώνες</a:t>
                      </a:r>
                      <a:endParaRPr lang="en-US" sz="3000" dirty="0" smtClean="0">
                        <a:latin typeface="Arial" pitchFamily="34" charset="0"/>
                        <a:cs typeface="Arial" pitchFamily="34" charset="0"/>
                      </a:endParaRPr>
                    </a:p>
                    <a:p>
                      <a:pPr marL="465138" indent="-465138">
                        <a:lnSpc>
                          <a:spcPct val="125000"/>
                        </a:lnSpc>
                        <a:buFont typeface="Arial" pitchFamily="34" charset="0"/>
                        <a:buChar char="•"/>
                      </a:pPr>
                      <a:r>
                        <a:rPr lang="en-US" sz="3000" dirty="0" smtClean="0">
                          <a:latin typeface="Arial" pitchFamily="34" charset="0"/>
                          <a:cs typeface="Arial" pitchFamily="34" charset="0"/>
                        </a:rPr>
                        <a:t>CAPTCHA</a:t>
                      </a:r>
                    </a:p>
                    <a:p>
                      <a:pPr marL="465138" indent="-465138">
                        <a:lnSpc>
                          <a:spcPct val="125000"/>
                        </a:lnSpc>
                        <a:buFont typeface="Arial" pitchFamily="34" charset="0"/>
                        <a:buChar char="•"/>
                      </a:pPr>
                      <a:endParaRPr lang="en-US" sz="3000" dirty="0">
                        <a:latin typeface="Arial" pitchFamily="34" charset="0"/>
                        <a:cs typeface="Arial" pitchFamily="34" charset="0"/>
                      </a:endParaRPr>
                    </a:p>
                  </a:txBody>
                  <a:tcPr/>
                </a:tc>
              </a:tr>
            </a:tbl>
          </a:graphicData>
        </a:graphic>
      </p:graphicFrame>
      <p:sp>
        <p:nvSpPr>
          <p:cNvPr id="31758"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Τεχνητή νοημοσύνη</a:t>
            </a:r>
            <a:endParaRPr lang="en-US" dirty="0" smtClean="0">
              <a:solidFill>
                <a:schemeClr val="bg1"/>
              </a:solidFill>
              <a:latin typeface="Arial" charset="0"/>
              <a:cs typeface="Arial" charset="0"/>
            </a:endParaRPr>
          </a:p>
        </p:txBody>
      </p:sp>
      <p:sp>
        <p:nvSpPr>
          <p:cNvPr id="14" name="Rectangle 13"/>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Εφαρμογές της τεχνητής νοημοσύνης </a:t>
            </a:r>
            <a:endParaRPr lang="en-US" dirty="0" smtClean="0">
              <a:solidFill>
                <a:schemeClr val="bg1"/>
              </a:solidFill>
              <a:latin typeface="Arial" charset="0"/>
              <a:cs typeface="Arial" charset="0"/>
            </a:endParaRPr>
          </a:p>
        </p:txBody>
      </p:sp>
      <p:sp>
        <p:nvSpPr>
          <p:cNvPr id="33794" name="Content Placeholder 4"/>
          <p:cNvSpPr>
            <a:spLocks noGrp="1"/>
          </p:cNvSpPr>
          <p:nvPr>
            <p:ph idx="1"/>
          </p:nvPr>
        </p:nvSpPr>
        <p:spPr>
          <a:xfrm>
            <a:off x="457200" y="1600201"/>
            <a:ext cx="8229600" cy="2476872"/>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Ρομποτική</a:t>
            </a:r>
          </a:p>
          <a:p>
            <a:pPr marL="465138" indent="-465138" eaLnBrk="1" hangingPunct="1">
              <a:lnSpc>
                <a:spcPct val="125000"/>
              </a:lnSpc>
              <a:spcBef>
                <a:spcPct val="0"/>
              </a:spcBef>
            </a:pPr>
            <a:r>
              <a:rPr lang="el-GR" sz="3000" dirty="0" smtClean="0">
                <a:latin typeface="Arial" charset="0"/>
                <a:cs typeface="Arial" charset="0"/>
              </a:rPr>
              <a:t>Έμπειρα συστήματα</a:t>
            </a:r>
          </a:p>
          <a:p>
            <a:pPr marL="465138" indent="-465138" eaLnBrk="1" hangingPunct="1">
              <a:lnSpc>
                <a:spcPct val="125000"/>
              </a:lnSpc>
              <a:spcBef>
                <a:spcPct val="0"/>
              </a:spcBef>
            </a:pPr>
            <a:r>
              <a:rPr lang="el-GR" sz="3000" dirty="0" smtClean="0">
                <a:latin typeface="Arial" charset="0"/>
                <a:cs typeface="Arial" charset="0"/>
              </a:rPr>
              <a:t>Νευρωνικά δίκτυα</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Ανάλυση ιστού</a:t>
            </a:r>
            <a:endParaRPr lang="en-US" dirty="0" smtClean="0">
              <a:solidFill>
                <a:schemeClr val="bg1"/>
              </a:solidFill>
              <a:latin typeface="Arial" charset="0"/>
              <a:cs typeface="Arial" charset="0"/>
            </a:endParaRPr>
          </a:p>
        </p:txBody>
      </p:sp>
      <p:sp>
        <p:nvSpPr>
          <p:cNvPr id="35842" name="Content Placeholder 4"/>
          <p:cNvSpPr>
            <a:spLocks noGrp="1"/>
          </p:cNvSpPr>
          <p:nvPr>
            <p:ph idx="1"/>
          </p:nvPr>
        </p:nvSpPr>
        <p:spPr>
          <a:xfrm>
            <a:off x="457200" y="1600201"/>
            <a:ext cx="8229600" cy="254888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Ιστοσελίδες</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Κοινωνικά δίκτυα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Ηλεκτρονικό εμπόριο</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7"/>
          <p:cNvSpPr>
            <a:spLocks noGrp="1"/>
          </p:cNvSpPr>
          <p:nvPr>
            <p:ph sz="half" idx="2"/>
          </p:nvPr>
        </p:nvSpPr>
        <p:spPr>
          <a:xfrm>
            <a:off x="4860032" y="1600201"/>
            <a:ext cx="3826768" cy="4205064"/>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Λογισμικό ανάλυσης</a:t>
            </a:r>
          </a:p>
          <a:p>
            <a:pPr marL="465138" indent="-465138" eaLnBrk="1" hangingPunct="1">
              <a:lnSpc>
                <a:spcPct val="125000"/>
              </a:lnSpc>
              <a:spcBef>
                <a:spcPct val="0"/>
              </a:spcBef>
            </a:pPr>
            <a:r>
              <a:rPr lang="el-GR" sz="3000" dirty="0" smtClean="0">
                <a:latin typeface="Arial" charset="0"/>
                <a:cs typeface="Arial" charset="0"/>
              </a:rPr>
              <a:t>Επίτευξη στόχων</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Αποτελεσματικότητα διαφημιστικής καμπάνιας</a:t>
            </a:r>
            <a:endParaRPr lang="en-US" sz="3000" dirty="0" smtClean="0">
              <a:latin typeface="Arial" charset="0"/>
              <a:cs typeface="Arial" charset="0"/>
            </a:endParaRPr>
          </a:p>
        </p:txBody>
      </p:sp>
      <p:sp>
        <p:nvSpPr>
          <p:cNvPr id="37893" name="Title 14"/>
          <p:cNvSpPr>
            <a:spLocks noGrp="1"/>
          </p:cNvSpPr>
          <p:nvPr>
            <p:ph type="title"/>
          </p:nvPr>
        </p:nvSpPr>
        <p:spPr/>
        <p:txBody>
          <a:bodyPr/>
          <a:lstStyle/>
          <a:p>
            <a:pPr eaLnBrk="1" hangingPunct="1"/>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Ανάλυση κυκλοφορίας ιστοσελίδων</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914666" y="1988840"/>
            <a:ext cx="3801350" cy="349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571612"/>
          <a:ext cx="8291264" cy="2321243"/>
        </p:xfrm>
        <a:graphic>
          <a:graphicData uri="http://schemas.openxmlformats.org/drawingml/2006/table">
            <a:tbl>
              <a:tblPr firstRow="1" bandRow="1">
                <a:tableStyleId>{5940675A-B579-460E-94D1-54222C63F5DA}</a:tableStyleId>
              </a:tblPr>
              <a:tblGrid>
                <a:gridCol w="8291264"/>
              </a:tblGrid>
              <a:tr h="1569356">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Γραφική </a:t>
                      </a:r>
                      <a:r>
                        <a:rPr lang="el-GR" sz="3000" dirty="0" err="1" smtClean="0">
                          <a:latin typeface="Arial" pitchFamily="34" charset="0"/>
                          <a:cs typeface="Arial" pitchFamily="34" charset="0"/>
                        </a:rPr>
                        <a:t>διεπαφή</a:t>
                      </a:r>
                      <a:r>
                        <a:rPr lang="el-GR" sz="3000" dirty="0" smtClean="0">
                          <a:latin typeface="Arial" pitchFamily="34" charset="0"/>
                          <a:cs typeface="Arial" pitchFamily="34" charset="0"/>
                        </a:rPr>
                        <a:t> χρήστη</a:t>
                      </a:r>
                    </a:p>
                    <a:p>
                      <a:pPr marL="465138" indent="-465138">
                        <a:lnSpc>
                          <a:spcPct val="125000"/>
                        </a:lnSpc>
                        <a:buFont typeface="Arial" pitchFamily="34" charset="0"/>
                        <a:buChar char="•"/>
                      </a:pPr>
                      <a:r>
                        <a:rPr lang="el-GR" sz="3000" dirty="0" smtClean="0">
                          <a:latin typeface="Arial" pitchFamily="34" charset="0"/>
                          <a:cs typeface="Arial" pitchFamily="34" charset="0"/>
                        </a:rPr>
                        <a:t>Βασικοί δείκτες απόδοσης </a:t>
                      </a:r>
                      <a:endParaRPr lang="en-US" sz="3000" dirty="0" smtClean="0">
                        <a:latin typeface="Arial" pitchFamily="34" charset="0"/>
                        <a:cs typeface="Arial" pitchFamily="34" charset="0"/>
                      </a:endParaRPr>
                    </a:p>
                    <a:p>
                      <a:pPr marL="465138" indent="-465138">
                        <a:lnSpc>
                          <a:spcPct val="125000"/>
                        </a:lnSpc>
                        <a:buFont typeface="Arial" pitchFamily="34" charset="0"/>
                        <a:buChar char="•"/>
                      </a:pPr>
                      <a:endParaRPr lang="en-US" sz="3000" dirty="0" smtClean="0">
                        <a:latin typeface="Arial" pitchFamily="34" charset="0"/>
                        <a:cs typeface="Arial" pitchFamily="34" charset="0"/>
                      </a:endParaRPr>
                    </a:p>
                    <a:p>
                      <a:pPr marL="465138" indent="-465138">
                        <a:lnSpc>
                          <a:spcPct val="125000"/>
                        </a:lnSpc>
                        <a:buFont typeface="Arial" pitchFamily="34" charset="0"/>
                        <a:buChar char="•"/>
                      </a:pPr>
                      <a:endParaRPr lang="en-US" sz="3000" dirty="0">
                        <a:latin typeface="Arial" pitchFamily="34" charset="0"/>
                        <a:cs typeface="Arial" pitchFamily="34" charset="0"/>
                      </a:endParaRPr>
                    </a:p>
                  </a:txBody>
                  <a:tcPr/>
                </a:tc>
              </a:tr>
            </a:tbl>
          </a:graphicData>
        </a:graphic>
      </p:graphicFrame>
      <p:sp>
        <p:nvSpPr>
          <p:cNvPr id="39946"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n-US" sz="4400" dirty="0">
                <a:solidFill>
                  <a:schemeClr val="bg1"/>
                </a:solidFill>
                <a:latin typeface="Arial" pitchFamily="34" charset="0"/>
                <a:ea typeface="+mj-ea"/>
                <a:cs typeface="Arial" pitchFamily="34" charset="0"/>
              </a:rPr>
              <a:t>Dashboards</a:t>
            </a: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2332856"/>
        </p:xfrm>
        <a:graphic>
          <a:graphicData uri="http://schemas.openxmlformats.org/drawingml/2006/table">
            <a:tbl>
              <a:tblPr firstRow="1" bandRow="1">
                <a:tableStyleId>{5940675A-B579-460E-94D1-54222C63F5DA}</a:tableStyleId>
              </a:tblPr>
              <a:tblGrid>
                <a:gridCol w="8229600"/>
              </a:tblGrid>
              <a:tr h="2332856">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Ποικίλες πληροφορίες από διαφορετικές πηγές, συγκεντρωμένες σε μία μόνο οθόνη</a:t>
                      </a:r>
                    </a:p>
                    <a:p>
                      <a:pPr marL="465138" indent="-465138">
                        <a:lnSpc>
                          <a:spcPct val="125000"/>
                        </a:lnSpc>
                        <a:buFont typeface="Arial" pitchFamily="34" charset="0"/>
                        <a:buChar char="•"/>
                      </a:pPr>
                      <a:r>
                        <a:rPr lang="el-GR" sz="3000" dirty="0" smtClean="0">
                          <a:latin typeface="Arial" pitchFamily="34" charset="0"/>
                          <a:cs typeface="Arial" pitchFamily="34" charset="0"/>
                        </a:rPr>
                        <a:t>Διαδικτυακές πύλες επιχειρήσεων </a:t>
                      </a:r>
                      <a:endParaRPr lang="en-US" sz="3000" dirty="0">
                        <a:latin typeface="Arial" pitchFamily="34" charset="0"/>
                        <a:cs typeface="Arial" pitchFamily="34" charset="0"/>
                      </a:endParaRPr>
                    </a:p>
                  </a:txBody>
                  <a:tcPr/>
                </a:tc>
              </a:tr>
            </a:tbl>
          </a:graphicData>
        </a:graphic>
      </p:graphicFrame>
      <p:sp>
        <p:nvSpPr>
          <p:cNvPr id="41994"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Διαδικτυακές πύλες</a:t>
            </a:r>
            <a:endParaRPr lang="en-US" sz="44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571612"/>
          <a:ext cx="8229600" cy="2289436"/>
        </p:xfrm>
        <a:graphic>
          <a:graphicData uri="http://schemas.openxmlformats.org/drawingml/2006/table">
            <a:tbl>
              <a:tblPr firstRow="1" bandRow="1">
                <a:tableStyleId>{5940675A-B579-460E-94D1-54222C63F5DA}</a:tableStyleId>
              </a:tblPr>
              <a:tblGrid>
                <a:gridCol w="8229600"/>
              </a:tblGrid>
              <a:tr h="2289436">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Συγκέντρωση περιεχομένου από πολλαπλές εσωτερικές και εξωτερικές πηγές</a:t>
                      </a:r>
                    </a:p>
                    <a:p>
                      <a:pPr marL="465138" indent="-465138">
                        <a:lnSpc>
                          <a:spcPct val="125000"/>
                        </a:lnSpc>
                        <a:buFont typeface="Arial" pitchFamily="34" charset="0"/>
                        <a:buChar char="•"/>
                      </a:pPr>
                      <a:r>
                        <a:rPr lang="el-GR" sz="3000" baseline="0" dirty="0" err="1" smtClean="0">
                          <a:latin typeface="Arial" pitchFamily="34" charset="0"/>
                          <a:cs typeface="Arial" pitchFamily="34" charset="0"/>
                        </a:rPr>
                        <a:t>Παραμετροποιήσιμες</a:t>
                      </a:r>
                      <a:r>
                        <a:rPr lang="el-GR" sz="3000" baseline="0" dirty="0" smtClean="0">
                          <a:latin typeface="Arial" pitchFamily="34" charset="0"/>
                          <a:cs typeface="Arial" pitchFamily="34" charset="0"/>
                        </a:rPr>
                        <a:t> ιστοσελίδες</a:t>
                      </a:r>
                      <a:endParaRPr lang="en-US" sz="3000" dirty="0">
                        <a:latin typeface="Arial" pitchFamily="34" charset="0"/>
                        <a:cs typeface="Arial" pitchFamily="34" charset="0"/>
                      </a:endParaRPr>
                    </a:p>
                  </a:txBody>
                  <a:tcPr/>
                </a:tc>
              </a:tr>
            </a:tbl>
          </a:graphicData>
        </a:graphic>
      </p:graphicFrame>
      <p:sp>
        <p:nvSpPr>
          <p:cNvPr id="44042"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n-US" sz="4400" dirty="0">
                <a:solidFill>
                  <a:schemeClr val="bg1"/>
                </a:solidFill>
                <a:latin typeface="Arial" pitchFamily="34" charset="0"/>
                <a:ea typeface="+mj-ea"/>
                <a:cs typeface="Arial" pitchFamily="34" charset="0"/>
              </a:rPr>
              <a:t>Mashups</a:t>
            </a: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title"/>
          </p:nvPr>
        </p:nvSpPr>
        <p:spPr>
          <a:xfrm>
            <a:off x="457200" y="274638"/>
            <a:ext cx="8229600" cy="1325562"/>
          </a:xfrm>
          <a:solidFill>
            <a:srgbClr val="D25F14"/>
          </a:solidFill>
        </p:spPr>
        <p:txBody>
          <a:bodyPr/>
          <a:lstStyle/>
          <a:p>
            <a:pPr eaLnBrk="1" hangingPunct="1"/>
            <a:r>
              <a:rPr lang="el-GR" sz="4000" dirty="0" smtClean="0">
                <a:solidFill>
                  <a:schemeClr val="bg1"/>
                </a:solidFill>
                <a:latin typeface="Arial" charset="0"/>
                <a:cs typeface="Arial" charset="0"/>
              </a:rPr>
              <a:t>Ο ανθρώπινος παράγοντας</a:t>
            </a:r>
            <a:endParaRPr lang="en-US" sz="4000" dirty="0" smtClean="0">
              <a:solidFill>
                <a:schemeClr val="bg1"/>
              </a:solidFill>
              <a:latin typeface="Arial" charset="0"/>
              <a:cs typeface="Arial" charset="0"/>
            </a:endParaRPr>
          </a:p>
        </p:txBody>
      </p:sp>
      <p:sp>
        <p:nvSpPr>
          <p:cNvPr id="46082"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Παρότι οι άνθρωποι επιλέγουν σε ποια επιχειρηματική ευφυΐα και εργαλεία θα βασιστούν και πώς θα ερμηνεύσουν τα αποτελέσματα, έχουν αδυναμίες.</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Θα πρέπει να συνυπολογίζονται τα κίνητρα στο σχεδιασμό των πληροφοριακών συστημάτων</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Περίληψη</a:t>
            </a:r>
            <a:endParaRPr lang="en-US" dirty="0" smtClean="0">
              <a:solidFill>
                <a:schemeClr val="bg1"/>
              </a:solidFill>
              <a:latin typeface="Arial" charset="0"/>
              <a:cs typeface="Arial" charset="0"/>
            </a:endParaRPr>
          </a:p>
        </p:txBody>
      </p:sp>
      <p:sp>
        <p:nvSpPr>
          <p:cNvPr id="48130"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Λήψη αποφάσεων</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Επιχειρηματική ευφυΐα</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Εξόρυξη δεδομένων</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Ανάλυση ιστού</a:t>
            </a:r>
          </a:p>
          <a:p>
            <a:pPr marL="465138" indent="-465138" eaLnBrk="1" hangingPunct="1">
              <a:lnSpc>
                <a:spcPct val="125000"/>
              </a:lnSpc>
              <a:spcBef>
                <a:spcPct val="0"/>
              </a:spcBef>
              <a:buFont typeface="Calibri" pitchFamily="34" charset="0"/>
              <a:buAutoNum type="arabicPeriod"/>
            </a:pPr>
            <a:r>
              <a:rPr lang="el-GR" sz="3000" dirty="0" err="1" smtClean="0">
                <a:latin typeface="Arial" charset="0"/>
                <a:cs typeface="Arial" charset="0"/>
              </a:rPr>
              <a:t>Dashboards</a:t>
            </a:r>
            <a:r>
              <a:rPr lang="el-GR" sz="3000" dirty="0" smtClean="0">
                <a:latin typeface="Arial" charset="0"/>
                <a:cs typeface="Arial" charset="0"/>
              </a:rPr>
              <a:t> και διαδικτυακές πύλες</a:t>
            </a: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8229600" cy="1325562"/>
          </a:xfrm>
          <a:solidFill>
            <a:srgbClr val="D7553C"/>
          </a:solidFill>
        </p:spPr>
        <p:txBody>
          <a:bodyPr/>
          <a:lstStyle/>
          <a:p>
            <a:pPr eaLnBrk="1" hangingPunct="1"/>
            <a:r>
              <a:rPr lang="el-GR" sz="3200" dirty="0" smtClean="0">
                <a:solidFill>
                  <a:schemeClr val="bg1"/>
                </a:solidFill>
                <a:latin typeface="Arial" charset="0"/>
                <a:cs typeface="Arial" charset="0"/>
              </a:rPr>
              <a:t>Μελέτη περίπτωσης 1:</a:t>
            </a:r>
            <a:br>
              <a:rPr lang="el-GR" sz="3200" dirty="0" smtClean="0">
                <a:solidFill>
                  <a:schemeClr val="bg1"/>
                </a:solidFill>
                <a:latin typeface="Arial" charset="0"/>
                <a:cs typeface="Arial" charset="0"/>
              </a:rPr>
            </a:br>
            <a:r>
              <a:rPr lang="el-GR" sz="3200" dirty="0" smtClean="0">
                <a:solidFill>
                  <a:schemeClr val="bg1"/>
                </a:solidFill>
                <a:latin typeface="Arial" charset="0"/>
                <a:cs typeface="Arial" charset="0"/>
              </a:rPr>
              <a:t>Καταπολέμηση της </a:t>
            </a:r>
            <a:br>
              <a:rPr lang="el-GR" sz="3200" dirty="0" smtClean="0">
                <a:solidFill>
                  <a:schemeClr val="bg1"/>
                </a:solidFill>
                <a:latin typeface="Arial" charset="0"/>
                <a:cs typeface="Arial" charset="0"/>
              </a:rPr>
            </a:br>
            <a:r>
              <a:rPr lang="el-GR" sz="3200" dirty="0" smtClean="0">
                <a:solidFill>
                  <a:schemeClr val="bg1"/>
                </a:solidFill>
                <a:latin typeface="Arial" charset="0"/>
                <a:cs typeface="Arial" charset="0"/>
              </a:rPr>
              <a:t>ασφαλιστικής απάτης </a:t>
            </a:r>
            <a:endParaRPr lang="en-US" sz="3200" dirty="0" smtClean="0">
              <a:solidFill>
                <a:schemeClr val="bg1"/>
              </a:solidFill>
              <a:latin typeface="Arial" charset="0"/>
              <a:cs typeface="Arial" charset="0"/>
            </a:endParaRPr>
          </a:p>
        </p:txBody>
      </p:sp>
      <p:sp>
        <p:nvSpPr>
          <p:cNvPr id="50178"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n-US" sz="2400" dirty="0" smtClean="0">
                <a:latin typeface="Arial" charset="0"/>
                <a:cs typeface="Arial" charset="0"/>
              </a:rPr>
              <a:t>$68 </a:t>
            </a:r>
            <a:r>
              <a:rPr lang="el-GR" sz="2400" dirty="0" smtClean="0">
                <a:latin typeface="Arial" charset="0"/>
                <a:cs typeface="Arial" charset="0"/>
              </a:rPr>
              <a:t>δισεκατομμύρια σπαταλιέται κάθε χρόνο σε απάτες.</a:t>
            </a:r>
            <a:endParaRPr lang="en-US" sz="2400" dirty="0" smtClean="0">
              <a:latin typeface="Arial" charset="0"/>
              <a:cs typeface="Arial" charset="0"/>
            </a:endParaRPr>
          </a:p>
          <a:p>
            <a:pPr marL="465138" indent="-465138" eaLnBrk="1" hangingPunct="1">
              <a:lnSpc>
                <a:spcPct val="125000"/>
              </a:lnSpc>
              <a:spcBef>
                <a:spcPct val="0"/>
              </a:spcBef>
            </a:pPr>
            <a:r>
              <a:rPr lang="el-GR" sz="2400" dirty="0" smtClean="0">
                <a:latin typeface="Arial" charset="0"/>
                <a:cs typeface="Arial" charset="0"/>
              </a:rPr>
              <a:t>Τα συστήματα ανίχνευσης απάτης βασίζονται σε κανόνες και σε μοτίβα που ανακαλύπτουν οι ίδιες οι μηχανές ανάλυσης</a:t>
            </a:r>
          </a:p>
          <a:p>
            <a:pPr marL="465138" indent="-465138" eaLnBrk="1" hangingPunct="1">
              <a:lnSpc>
                <a:spcPct val="125000"/>
              </a:lnSpc>
              <a:spcBef>
                <a:spcPct val="0"/>
              </a:spcBef>
            </a:pPr>
            <a:r>
              <a:rPr lang="el-GR" sz="2400" dirty="0" smtClean="0">
                <a:latin typeface="Arial" charset="0"/>
                <a:cs typeface="Arial" charset="0"/>
              </a:rPr>
              <a:t>Οι αναλυτές θα πρέπει να συνεργάζονται στενά με τους ερευνητές για την ενσωμάτωση της ανθρώπινης κρίσης κατά τη δημιουργία νέων κανόνων, αλλά και για την παρακολούθηση των στοιχείων που προκύπτουν από τα δεδομένα</a:t>
            </a:r>
            <a:endParaRPr lang="en-US" sz="24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685800" y="1987550"/>
            <a:ext cx="7772400" cy="1755775"/>
          </a:xfrm>
          <a:solidFill>
            <a:srgbClr val="D7553C"/>
          </a:solidFill>
          <a:ln>
            <a:solidFill>
              <a:schemeClr val="tx1"/>
            </a:solidFill>
          </a:ln>
        </p:spPr>
        <p:txBody>
          <a:bodyPr>
            <a:spAutoFit/>
          </a:bodyPr>
          <a:lstStyle/>
          <a:p>
            <a:pPr eaLnBrk="1" hangingPunct="1"/>
            <a:r>
              <a:rPr lang="el-GR" sz="3600" dirty="0" smtClean="0">
                <a:solidFill>
                  <a:schemeClr val="bg1"/>
                </a:solidFill>
                <a:latin typeface="Arial" charset="0"/>
                <a:cs typeface="Arial" charset="0"/>
              </a:rPr>
              <a:t>Κεφάλαιο </a:t>
            </a:r>
            <a:r>
              <a:rPr lang="en-US" sz="3600" dirty="0" smtClean="0">
                <a:solidFill>
                  <a:schemeClr val="bg1"/>
                </a:solidFill>
                <a:latin typeface="Arial" charset="0"/>
                <a:cs typeface="Arial" charset="0"/>
              </a:rPr>
              <a:t>7:</a:t>
            </a:r>
            <a:br>
              <a:rPr lang="en-US" sz="3600" dirty="0" smtClean="0">
                <a:solidFill>
                  <a:schemeClr val="bg1"/>
                </a:solidFill>
                <a:latin typeface="Arial" charset="0"/>
                <a:cs typeface="Arial" charset="0"/>
              </a:rPr>
            </a:br>
            <a:r>
              <a:rPr lang="el-GR" sz="3600" dirty="0">
                <a:solidFill>
                  <a:schemeClr val="bg1"/>
                </a:solidFill>
                <a:latin typeface="Arial" charset="0"/>
                <a:cs typeface="Arial" charset="0"/>
              </a:rPr>
              <a:t>Επιχειρηματική ευφυΐα και υποστήριξη </a:t>
            </a:r>
            <a:r>
              <a:rPr lang="el-GR" sz="3600" dirty="0" smtClean="0">
                <a:solidFill>
                  <a:schemeClr val="bg1"/>
                </a:solidFill>
                <a:latin typeface="Arial" charset="0"/>
                <a:cs typeface="Arial" charset="0"/>
              </a:rPr>
              <a:t>αποφάσεων</a:t>
            </a:r>
            <a:endParaRPr lang="en-US" sz="36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572000"/>
        </p:xfrm>
        <a:graphic>
          <a:graphicData uri="http://schemas.openxmlformats.org/drawingml/2006/table">
            <a:tbl>
              <a:tblPr/>
              <a:tblGrid>
                <a:gridCol w="8229600"/>
              </a:tblGrid>
              <a:tr h="4572000">
                <a:tc>
                  <a:txBody>
                    <a:bodyPr/>
                    <a:lstStyle/>
                    <a:p>
                      <a:pPr marL="465138" marR="0" lvl="0" indent="-465138" algn="l" defTabSz="914400" rtl="0" eaLnBrk="1" fontAlgn="base" latinLnBrk="0" hangingPunct="1">
                        <a:lnSpc>
                          <a:spcPct val="125000"/>
                        </a:lnSpc>
                        <a:spcBef>
                          <a:spcPct val="0"/>
                        </a:spcBef>
                        <a:spcAft>
                          <a:spcPct val="0"/>
                        </a:spcAft>
                        <a:buClrTx/>
                        <a:buSzTx/>
                        <a:buFont typeface="Arial" charset="0"/>
                        <a:buChar char="•"/>
                        <a:tabLst/>
                      </a:pPr>
                      <a:r>
                        <a:rPr kumimoji="0" lang="el-GR" sz="3000" b="0" i="0" u="none" strike="noStrike" cap="none" normalizeH="0" baseline="0" dirty="0" smtClean="0">
                          <a:ln>
                            <a:noFill/>
                          </a:ln>
                          <a:solidFill>
                            <a:schemeClr val="tx1"/>
                          </a:solidFill>
                          <a:effectLst/>
                          <a:latin typeface="Arial" charset="0"/>
                          <a:cs typeface="Arial" charset="0"/>
                        </a:rPr>
                        <a:t>Κέντρο Επιχειρήσεων </a:t>
                      </a:r>
                      <a:r>
                        <a:rPr kumimoji="0" lang="en-US" sz="3000" b="0" i="0" u="none" strike="noStrike" cap="none" normalizeH="0" baseline="0" dirty="0" smtClean="0">
                          <a:ln>
                            <a:noFill/>
                          </a:ln>
                          <a:solidFill>
                            <a:schemeClr val="tx1"/>
                          </a:solidFill>
                          <a:effectLst/>
                          <a:latin typeface="Arial" charset="0"/>
                          <a:cs typeface="Arial" charset="0"/>
                        </a:rPr>
                        <a:t>—</a:t>
                      </a:r>
                      <a:r>
                        <a:rPr kumimoji="0" lang="el-GR" sz="3000" b="0" i="0" u="none" strike="noStrike" cap="none" normalizeH="0" baseline="0" dirty="0" smtClean="0">
                          <a:ln>
                            <a:noFill/>
                          </a:ln>
                          <a:solidFill>
                            <a:schemeClr val="tx1"/>
                          </a:solidFill>
                          <a:effectLst/>
                          <a:latin typeface="Arial" charset="0"/>
                          <a:cs typeface="Arial" charset="0"/>
                        </a:rPr>
                        <a:t> τέσσερις οθόνες αφής </a:t>
                      </a:r>
                      <a:endParaRPr kumimoji="0" lang="en-US" sz="3000" b="0" i="0" u="none" strike="noStrike" cap="none" normalizeH="0" baseline="0" dirty="0" smtClean="0">
                        <a:ln>
                          <a:noFill/>
                        </a:ln>
                        <a:solidFill>
                          <a:schemeClr val="tx1"/>
                        </a:solidFill>
                        <a:effectLst/>
                        <a:latin typeface="Arial" charset="0"/>
                        <a:cs typeface="Arial" charset="0"/>
                      </a:endParaRPr>
                    </a:p>
                    <a:p>
                      <a:pPr marL="465138" marR="0" lvl="0" indent="-465138" algn="l" defTabSz="914400" rtl="0" eaLnBrk="1" fontAlgn="base" latinLnBrk="0" hangingPunct="1">
                        <a:lnSpc>
                          <a:spcPct val="125000"/>
                        </a:lnSpc>
                        <a:spcBef>
                          <a:spcPct val="0"/>
                        </a:spcBef>
                        <a:spcAft>
                          <a:spcPct val="0"/>
                        </a:spcAft>
                        <a:buClrTx/>
                        <a:buSzTx/>
                        <a:buFont typeface="Arial" charset="0"/>
                        <a:buChar char="•"/>
                        <a:tabLst/>
                      </a:pPr>
                      <a:r>
                        <a:rPr kumimoji="0" lang="el-GR" sz="3000" b="0" i="0" u="none" strike="noStrike" cap="none" normalizeH="0" baseline="0" dirty="0" smtClean="0">
                          <a:ln>
                            <a:noFill/>
                          </a:ln>
                          <a:solidFill>
                            <a:schemeClr val="tx1"/>
                          </a:solidFill>
                          <a:effectLst/>
                          <a:latin typeface="Arial" charset="0"/>
                          <a:cs typeface="Arial" charset="0"/>
                        </a:rPr>
                        <a:t>Συγκεντρωτικά δεδομένα πραγματικού χρόνου</a:t>
                      </a:r>
                    </a:p>
                    <a:p>
                      <a:pPr marL="465138" marR="0" lvl="0" indent="-465138" algn="l" defTabSz="914400" rtl="0" eaLnBrk="1" fontAlgn="base" latinLnBrk="0" hangingPunct="1">
                        <a:lnSpc>
                          <a:spcPct val="125000"/>
                        </a:lnSpc>
                        <a:spcBef>
                          <a:spcPct val="0"/>
                        </a:spcBef>
                        <a:spcAft>
                          <a:spcPct val="0"/>
                        </a:spcAft>
                        <a:buClrTx/>
                        <a:buSzTx/>
                        <a:buFont typeface="Arial" charset="0"/>
                        <a:buChar char="•"/>
                        <a:tabLst/>
                      </a:pPr>
                      <a:r>
                        <a:rPr kumimoji="0" lang="en-US" sz="3000" b="0" i="0" u="none" strike="noStrike" cap="none" normalizeH="0" baseline="0" dirty="0" smtClean="0">
                          <a:ln>
                            <a:noFill/>
                          </a:ln>
                          <a:solidFill>
                            <a:schemeClr val="tx1"/>
                          </a:solidFill>
                          <a:effectLst/>
                          <a:latin typeface="Arial" charset="0"/>
                          <a:cs typeface="Arial" charset="0"/>
                        </a:rPr>
                        <a:t>Dashboard</a:t>
                      </a:r>
                      <a:r>
                        <a:rPr kumimoji="0" lang="el-GR" sz="3000" b="0" i="0" u="none" strike="noStrike" cap="none" normalizeH="0" baseline="0" dirty="0" smtClean="0">
                          <a:ln>
                            <a:noFill/>
                          </a:ln>
                          <a:solidFill>
                            <a:schemeClr val="tx1"/>
                          </a:solidFill>
                          <a:effectLst/>
                          <a:latin typeface="Arial" charset="0"/>
                          <a:cs typeface="Arial" charset="0"/>
                        </a:rPr>
                        <a:t> φιλάθλων</a:t>
                      </a:r>
                      <a:endParaRPr kumimoji="0" lang="en-US" sz="3000" b="0" i="0" u="none" strike="noStrike" cap="none" normalizeH="0" baseline="0" dirty="0" smtClean="0">
                        <a:ln>
                          <a:noFill/>
                        </a:ln>
                        <a:solidFill>
                          <a:schemeClr val="tx1"/>
                        </a:solidFill>
                        <a:effectLst/>
                        <a:latin typeface="Arial" charset="0"/>
                        <a:cs typeface="Arial" charset="0"/>
                      </a:endParaRPr>
                    </a:p>
                    <a:p>
                      <a:pPr marL="465138" marR="0" lvl="0" indent="-465138" algn="l" defTabSz="914400" rtl="0" eaLnBrk="1" fontAlgn="base" latinLnBrk="0" hangingPunct="1">
                        <a:lnSpc>
                          <a:spcPct val="125000"/>
                        </a:lnSpc>
                        <a:spcBef>
                          <a:spcPct val="0"/>
                        </a:spcBef>
                        <a:spcAft>
                          <a:spcPct val="0"/>
                        </a:spcAft>
                        <a:buClrTx/>
                        <a:buSzTx/>
                        <a:buFont typeface="Arial" charset="0"/>
                        <a:buChar char="•"/>
                        <a:tabLst/>
                      </a:pPr>
                      <a:endParaRPr kumimoji="0" lang="en-US" sz="3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33" name="Title 15"/>
          <p:cNvSpPr>
            <a:spLocks noGrp="1"/>
          </p:cNvSpPr>
          <p:nvPr>
            <p:ph type="title"/>
          </p:nvPr>
        </p:nvSpPr>
        <p:spPr/>
        <p:txBody>
          <a:bodyPr/>
          <a:lstStyle/>
          <a:p>
            <a:pPr eaLnBrk="1" hangingPunct="1"/>
            <a:endParaRPr lang="en-US" smtClean="0"/>
          </a:p>
        </p:txBody>
      </p:sp>
      <p:sp>
        <p:nvSpPr>
          <p:cNvPr id="20" name="Title 3"/>
          <p:cNvSpPr txBox="1">
            <a:spLocks/>
          </p:cNvSpPr>
          <p:nvPr/>
        </p:nvSpPr>
        <p:spPr>
          <a:xfrm>
            <a:off x="457200" y="274638"/>
            <a:ext cx="8229600" cy="1325562"/>
          </a:xfrm>
          <a:prstGeom prst="rect">
            <a:avLst/>
          </a:prstGeom>
          <a:solidFill>
            <a:srgbClr val="D7553C"/>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Μελέτη περίπτωσης 2:</a:t>
            </a:r>
            <a:br>
              <a:rPr lang="el-GR" sz="4400" dirty="0" smtClean="0">
                <a:solidFill>
                  <a:schemeClr val="bg1"/>
                </a:solidFill>
                <a:latin typeface="Arial" pitchFamily="34" charset="0"/>
                <a:ea typeface="+mj-ea"/>
                <a:cs typeface="Arial" pitchFamily="34" charset="0"/>
              </a:rPr>
            </a:br>
            <a:r>
              <a:rPr lang="en-US" sz="4400" dirty="0" smtClean="0">
                <a:solidFill>
                  <a:schemeClr val="bg1"/>
                </a:solidFill>
                <a:latin typeface="Arial" pitchFamily="34" charset="0"/>
                <a:ea typeface="+mj-ea"/>
                <a:cs typeface="Arial" pitchFamily="34" charset="0"/>
              </a:rPr>
              <a:t>New </a:t>
            </a:r>
            <a:r>
              <a:rPr lang="en-US" sz="4400" dirty="0">
                <a:solidFill>
                  <a:schemeClr val="bg1"/>
                </a:solidFill>
                <a:latin typeface="Arial" pitchFamily="34" charset="0"/>
                <a:ea typeface="+mj-ea"/>
                <a:cs typeface="Arial" pitchFamily="34" charset="0"/>
              </a:rPr>
              <a:t>York </a:t>
            </a:r>
            <a:r>
              <a:rPr lang="en-US" sz="4400" dirty="0" smtClean="0">
                <a:solidFill>
                  <a:schemeClr val="bg1"/>
                </a:solidFill>
                <a:latin typeface="Arial" pitchFamily="34" charset="0"/>
                <a:ea typeface="+mj-ea"/>
                <a:cs typeface="Arial" pitchFamily="34" charset="0"/>
              </a:rPr>
              <a:t>Jets</a:t>
            </a:r>
            <a:endParaRPr lang="en-US" sz="4400" dirty="0">
              <a:solidFill>
                <a:schemeClr val="bg1"/>
              </a:solidFill>
              <a:latin typeface="Arial" pitchFamily="34" charset="0"/>
              <a:ea typeface="+mj-ea"/>
              <a:cs typeface="Arial" pitchFamily="34" charset="0"/>
            </a:endParaRPr>
          </a:p>
        </p:txBody>
      </p:sp>
      <p:sp>
        <p:nvSpPr>
          <p:cNvPr id="21" name="Rectangle 2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Μαθησιακοί στόχοι</a:t>
            </a:r>
            <a:endParaRPr lang="en-US" dirty="0" smtClean="0">
              <a:solidFill>
                <a:schemeClr val="bg1"/>
              </a:solidFill>
              <a:latin typeface="Arial" charset="0"/>
              <a:cs typeface="Arial" charset="0"/>
            </a:endParaRPr>
          </a:p>
        </p:txBody>
      </p:sp>
      <p:sp>
        <p:nvSpPr>
          <p:cNvPr id="17410"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Λήψη αποφάσεων</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Επιχειρηματική ευφυΐα</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Εξόρυξη δεδομένων</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Ανάλυση ιστού</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n-US" sz="3000" dirty="0" smtClean="0">
                <a:latin typeface="Arial" charset="0"/>
                <a:cs typeface="Arial" charset="0"/>
              </a:rPr>
              <a:t>Dashboards </a:t>
            </a:r>
            <a:r>
              <a:rPr lang="el-GR" sz="3000" dirty="0" smtClean="0">
                <a:latin typeface="Arial" charset="0"/>
                <a:cs typeface="Arial" charset="0"/>
              </a:rPr>
              <a:t>και διαδικτυακές </a:t>
            </a:r>
            <a:r>
              <a:rPr lang="el-GR" sz="3000" dirty="0">
                <a:latin typeface="Arial" charset="0"/>
                <a:cs typeface="Arial" charset="0"/>
              </a:rPr>
              <a:t>πύλες</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Αστυνομικό </a:t>
            </a:r>
            <a:r>
              <a:rPr lang="el-GR" dirty="0">
                <a:solidFill>
                  <a:schemeClr val="bg1"/>
                </a:solidFill>
                <a:latin typeface="Arial" charset="0"/>
                <a:cs typeface="Arial" charset="0"/>
              </a:rPr>
              <a:t>τμήμα </a:t>
            </a:r>
            <a:endParaRPr lang="en-US" dirty="0" smtClean="0">
              <a:solidFill>
                <a:schemeClr val="bg1"/>
              </a:solidFill>
              <a:latin typeface="Arial" charset="0"/>
              <a:cs typeface="Arial" charset="0"/>
            </a:endParaRPr>
          </a:p>
        </p:txBody>
      </p:sp>
      <p:sp>
        <p:nvSpPr>
          <p:cNvPr id="5" name="Content Placeholder 4"/>
          <p:cNvSpPr>
            <a:spLocks noGrp="1"/>
          </p:cNvSpPr>
          <p:nvPr>
            <p:ph idx="1"/>
          </p:nvPr>
        </p:nvSpPr>
        <p:spPr>
          <a:xfrm>
            <a:off x="457200" y="1600200"/>
            <a:ext cx="8229600" cy="4495800"/>
          </a:xfrm>
          <a:ln>
            <a:solidFill>
              <a:schemeClr val="tx1"/>
            </a:solidFill>
          </a:ln>
        </p:spPr>
        <p:txBody>
          <a:bodyPr rtlCol="0">
            <a:normAutofit/>
          </a:bodyPr>
          <a:lstStyle/>
          <a:p>
            <a:pPr marL="465138" indent="-465138" eaLnBrk="1" fontAlgn="auto" hangingPunct="1">
              <a:lnSpc>
                <a:spcPct val="125000"/>
              </a:lnSpc>
              <a:spcBef>
                <a:spcPts val="0"/>
              </a:spcBef>
              <a:spcAft>
                <a:spcPts val="0"/>
              </a:spcAft>
              <a:buFont typeface="Arial" pitchFamily="34" charset="0"/>
              <a:buChar char="•"/>
              <a:defRPr/>
            </a:pPr>
            <a:r>
              <a:rPr lang="el-GR" sz="3000" dirty="0" smtClean="0">
                <a:latin typeface="Arial" pitchFamily="34" charset="0"/>
                <a:cs typeface="Arial" pitchFamily="34" charset="0"/>
              </a:rPr>
              <a:t>Εξόρυξη δεομένων το χρονοπρογραμματισμό των αστυνομικών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Char char="•"/>
              <a:defRPr/>
            </a:pPr>
            <a:r>
              <a:rPr lang="en-US" sz="3000" dirty="0" smtClean="0">
                <a:latin typeface="Arial" pitchFamily="34" charset="0"/>
                <a:cs typeface="Arial" pitchFamily="34" charset="0"/>
              </a:rPr>
              <a:t>47% </a:t>
            </a:r>
            <a:r>
              <a:rPr lang="el-GR" sz="3000" dirty="0" smtClean="0">
                <a:latin typeface="Arial" pitchFamily="34" charset="0"/>
                <a:cs typeface="Arial" pitchFamily="34" charset="0"/>
              </a:rPr>
              <a:t>μείωση των καταγγελιών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Char char="•"/>
              <a:defRPr/>
            </a:pPr>
            <a:r>
              <a:rPr lang="en-US" sz="3000" dirty="0" smtClean="0">
                <a:latin typeface="Arial" pitchFamily="34" charset="0"/>
                <a:cs typeface="Arial" pitchFamily="34" charset="0"/>
              </a:rPr>
              <a:t>246% </a:t>
            </a:r>
            <a:r>
              <a:rPr lang="el-GR" sz="3000" dirty="0" smtClean="0">
                <a:latin typeface="Arial" pitchFamily="34" charset="0"/>
                <a:cs typeface="Arial" pitchFamily="34" charset="0"/>
              </a:rPr>
              <a:t>αύξηση του αριθμού κατασχεμένων όπλων</a:t>
            </a:r>
            <a:endParaRPr lang="en-US" sz="3000" dirty="0" smtClean="0">
              <a:latin typeface="Arial" pitchFamily="34" charset="0"/>
              <a:cs typeface="Arial" pitchFamily="34" charset="0"/>
            </a:endParaRPr>
          </a:p>
          <a:p>
            <a:pPr marL="465138" indent="-465138" eaLnBrk="1" fontAlgn="auto" hangingPunct="1">
              <a:lnSpc>
                <a:spcPct val="125000"/>
              </a:lnSpc>
              <a:spcBef>
                <a:spcPts val="0"/>
              </a:spcBef>
              <a:spcAft>
                <a:spcPts val="0"/>
              </a:spcAft>
              <a:buFont typeface="Arial" pitchFamily="34" charset="0"/>
              <a:buChar char="•"/>
              <a:defRPr/>
            </a:pPr>
            <a:r>
              <a:rPr lang="en-US" sz="3000" dirty="0" smtClean="0">
                <a:latin typeface="Arial" pitchFamily="34" charset="0"/>
                <a:cs typeface="Arial" pitchFamily="34" charset="0"/>
              </a:rPr>
              <a:t>$15</a:t>
            </a:r>
            <a:r>
              <a:rPr lang="el-GR" sz="3000" dirty="0" smtClean="0">
                <a:latin typeface="Arial" pitchFamily="34" charset="0"/>
                <a:cs typeface="Arial" pitchFamily="34" charset="0"/>
              </a:rPr>
              <a:t>.</a:t>
            </a:r>
            <a:r>
              <a:rPr lang="en-US" sz="3000" dirty="0" smtClean="0">
                <a:latin typeface="Arial" pitchFamily="34" charset="0"/>
                <a:cs typeface="Arial" pitchFamily="34" charset="0"/>
              </a:rPr>
              <a:t>000 </a:t>
            </a:r>
            <a:r>
              <a:rPr lang="el-GR" sz="3000" dirty="0" smtClean="0">
                <a:latin typeface="Arial" pitchFamily="34" charset="0"/>
                <a:cs typeface="Arial" pitchFamily="34" charset="0"/>
              </a:rPr>
              <a:t>εξοικονόμηση σε </a:t>
            </a:r>
            <a:r>
              <a:rPr lang="el-GR" sz="3000" dirty="0">
                <a:latin typeface="Arial" pitchFamily="34" charset="0"/>
                <a:cs typeface="Arial" pitchFamily="34" charset="0"/>
              </a:rPr>
              <a:t>κόστος ανθρώπινου </a:t>
            </a:r>
            <a:r>
              <a:rPr lang="el-GR" sz="3000" dirty="0" smtClean="0">
                <a:latin typeface="Arial" pitchFamily="34" charset="0"/>
                <a:cs typeface="Arial" pitchFamily="34" charset="0"/>
              </a:rPr>
              <a:t>δυναμικού</a:t>
            </a:r>
            <a:r>
              <a:rPr lang="en-US" sz="3000" dirty="0" smtClean="0">
                <a:latin typeface="Arial" pitchFamily="34" charset="0"/>
                <a:cs typeface="Arial" pitchFamily="34" charset="0"/>
              </a:rPr>
              <a:t> </a:t>
            </a:r>
            <a:endParaRPr lang="en-US" sz="3000" dirty="0">
              <a:latin typeface="Arial" pitchFamily="34" charset="0"/>
              <a:cs typeface="Arial" pitchFamily="34"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Επιχειρηματική </a:t>
            </a:r>
            <a:r>
              <a:rPr lang="el-GR" dirty="0">
                <a:solidFill>
                  <a:schemeClr val="bg1"/>
                </a:solidFill>
                <a:latin typeface="Arial" charset="0"/>
                <a:cs typeface="Arial" charset="0"/>
              </a:rPr>
              <a:t>ευφυΐα </a:t>
            </a:r>
            <a:endParaRPr lang="en-US" dirty="0" smtClean="0">
              <a:solidFill>
                <a:schemeClr val="bg1"/>
              </a:solidFill>
              <a:latin typeface="Arial" charset="0"/>
              <a:cs typeface="Arial" charset="0"/>
            </a:endParaRPr>
          </a:p>
        </p:txBody>
      </p:sp>
      <p:sp>
        <p:nvSpPr>
          <p:cNvPr id="21506"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Λήψη </a:t>
            </a:r>
            <a:r>
              <a:rPr lang="el-GR" sz="3000" dirty="0">
                <a:latin typeface="Arial" charset="0"/>
                <a:cs typeface="Arial" charset="0"/>
              </a:rPr>
              <a:t>αποφάσεων που βασίζεται σε δεδομένα </a:t>
            </a:r>
            <a:endParaRPr lang="el-GR"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Συμπεριλαμβάνει τις </a:t>
            </a:r>
            <a:r>
              <a:rPr lang="el-GR" sz="3000" dirty="0">
                <a:latin typeface="Arial" charset="0"/>
                <a:cs typeface="Arial" charset="0"/>
              </a:rPr>
              <a:t>εφαρμογές λογισμικού, τις τεχνολογίες και τις πρακτικές </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457200" y="274638"/>
            <a:ext cx="8229600" cy="1325562"/>
          </a:xfrm>
          <a:solidFill>
            <a:srgbClr val="5A7396"/>
          </a:solidFill>
        </p:spPr>
        <p:txBody>
          <a:bodyPr/>
          <a:lstStyle/>
          <a:p>
            <a:pPr eaLnBrk="1" hangingPunct="1"/>
            <a:r>
              <a:rPr lang="el-GR" sz="4000" dirty="0">
                <a:solidFill>
                  <a:schemeClr val="bg1"/>
                </a:solidFill>
                <a:latin typeface="Arial" charset="0"/>
                <a:cs typeface="Arial" charset="0"/>
              </a:rPr>
              <a:t>Επίπεδα λήψης αποφάσεων</a:t>
            </a:r>
            <a:endParaRPr lang="en-US" sz="4000" dirty="0" smtClean="0">
              <a:solidFill>
                <a:schemeClr val="bg1"/>
              </a:solidFill>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1600200"/>
            <a:ext cx="82296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96702" y="1916832"/>
            <a:ext cx="634365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551997"/>
        </p:xfrm>
        <a:graphic>
          <a:graphicData uri="http://schemas.openxmlformats.org/drawingml/2006/table">
            <a:tbl>
              <a:tblPr firstRow="1" bandRow="1">
                <a:tableStyleId>{5940675A-B579-460E-94D1-54222C63F5DA}</a:tableStyleId>
              </a:tblPr>
              <a:tblGrid>
                <a:gridCol w="4114800"/>
                <a:gridCol w="4114800"/>
              </a:tblGrid>
              <a:tr h="457200">
                <a:tc>
                  <a:txBody>
                    <a:bodyPr/>
                    <a:lstStyle/>
                    <a:p>
                      <a:pPr marL="457200" indent="-457200" algn="ctr">
                        <a:lnSpc>
                          <a:spcPct val="125000"/>
                        </a:lnSpc>
                        <a:buFont typeface="Arial" pitchFamily="34" charset="0"/>
                        <a:buNone/>
                      </a:pPr>
                      <a:r>
                        <a:rPr lang="el-GR" sz="3000" dirty="0" smtClean="0">
                          <a:solidFill>
                            <a:schemeClr val="bg1"/>
                          </a:solidFill>
                          <a:latin typeface="Arial" pitchFamily="34" charset="0"/>
                          <a:cs typeface="Arial" pitchFamily="34" charset="0"/>
                        </a:rPr>
                        <a:t>Εσωτερικές</a:t>
                      </a:r>
                      <a:endParaRPr lang="en-US" sz="3000" dirty="0">
                        <a:solidFill>
                          <a:schemeClr val="bg1"/>
                        </a:solidFill>
                        <a:latin typeface="Arial" pitchFamily="34" charset="0"/>
                        <a:cs typeface="Arial" pitchFamily="34" charset="0"/>
                      </a:endParaRPr>
                    </a:p>
                  </a:txBody>
                  <a:tcPr>
                    <a:solidFill>
                      <a:srgbClr val="D25F14"/>
                    </a:solidFill>
                  </a:tcPr>
                </a:tc>
                <a:tc>
                  <a:txBody>
                    <a:bodyPr/>
                    <a:lstStyle/>
                    <a:p>
                      <a:pPr marL="349250" indent="-349250" algn="ctr">
                        <a:lnSpc>
                          <a:spcPct val="125000"/>
                        </a:lnSpc>
                        <a:buFont typeface="Arial" pitchFamily="34" charset="0"/>
                        <a:buNone/>
                      </a:pPr>
                      <a:r>
                        <a:rPr lang="el-GR" sz="3000" dirty="0" smtClean="0">
                          <a:solidFill>
                            <a:schemeClr val="bg1"/>
                          </a:solidFill>
                          <a:latin typeface="Arial" pitchFamily="34" charset="0"/>
                          <a:cs typeface="Arial" pitchFamily="34" charset="0"/>
                        </a:rPr>
                        <a:t>Εξωτερικές</a:t>
                      </a:r>
                      <a:endParaRPr lang="en-US" sz="3000" dirty="0">
                        <a:solidFill>
                          <a:schemeClr val="bg1"/>
                        </a:solidFill>
                        <a:latin typeface="Arial" pitchFamily="34" charset="0"/>
                        <a:cs typeface="Arial" pitchFamily="34" charset="0"/>
                      </a:endParaRPr>
                    </a:p>
                  </a:txBody>
                  <a:tcPr>
                    <a:solidFill>
                      <a:srgbClr val="D25F14"/>
                    </a:solidFill>
                  </a:tcPr>
                </a:tc>
              </a:tr>
              <a:tr h="3889057">
                <a:tc>
                  <a:txBody>
                    <a:bodyPr/>
                    <a:lstStyle/>
                    <a:p>
                      <a:pPr marL="465138" indent="-465138">
                        <a:lnSpc>
                          <a:spcPct val="125000"/>
                        </a:lnSpc>
                        <a:buFont typeface="Arial" pitchFamily="34" charset="0"/>
                        <a:buChar char="•"/>
                      </a:pPr>
                      <a:r>
                        <a:rPr lang="el-GR" sz="3000" baseline="0" dirty="0" smtClean="0">
                          <a:latin typeface="Arial" pitchFamily="34" charset="0"/>
                          <a:cs typeface="Arial" pitchFamily="34" charset="0"/>
                        </a:rPr>
                        <a:t>Βάσεις δεδομένων συναλλαγών</a:t>
                      </a:r>
                    </a:p>
                    <a:p>
                      <a:pPr marL="465138" indent="-465138">
                        <a:lnSpc>
                          <a:spcPct val="125000"/>
                        </a:lnSpc>
                        <a:buFont typeface="Arial" pitchFamily="34" charset="0"/>
                        <a:buChar char="•"/>
                      </a:pPr>
                      <a:r>
                        <a:rPr lang="el-GR" sz="3000" baseline="0" dirty="0" smtClean="0">
                          <a:latin typeface="Arial" pitchFamily="34" charset="0"/>
                          <a:cs typeface="Arial" pitchFamily="34" charset="0"/>
                        </a:rPr>
                        <a:t>Αποθήκες δεδομένων </a:t>
                      </a:r>
                      <a:endParaRPr lang="en-US" sz="3000" baseline="0" dirty="0" smtClean="0">
                        <a:latin typeface="Arial" pitchFamily="34" charset="0"/>
                        <a:cs typeface="Arial" pitchFamily="34" charset="0"/>
                      </a:endParaRPr>
                    </a:p>
                  </a:txBody>
                  <a:tcPr/>
                </a:tc>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«Νέφος» </a:t>
                      </a:r>
                      <a:endParaRPr lang="en-US" sz="3000" dirty="0" smtClean="0">
                        <a:latin typeface="Arial" pitchFamily="34" charset="0"/>
                        <a:cs typeface="Arial" pitchFamily="34" charset="0"/>
                      </a:endParaRPr>
                    </a:p>
                    <a:p>
                      <a:pPr marL="465138" indent="-465138">
                        <a:lnSpc>
                          <a:spcPct val="125000"/>
                        </a:lnSpc>
                        <a:buFont typeface="Arial" pitchFamily="34" charset="0"/>
                        <a:buChar char="•"/>
                      </a:pPr>
                      <a:r>
                        <a:rPr lang="el-GR" sz="3000" dirty="0" smtClean="0">
                          <a:latin typeface="Arial" pitchFamily="34" charset="0"/>
                          <a:cs typeface="Arial" pitchFamily="34" charset="0"/>
                        </a:rPr>
                        <a:t>Εξωτερικές βάσεις δεδομένων</a:t>
                      </a:r>
                      <a:endParaRPr lang="en-US" sz="3000" dirty="0" smtClean="0">
                        <a:latin typeface="Arial" pitchFamily="34" charset="0"/>
                        <a:cs typeface="Arial" pitchFamily="34" charset="0"/>
                      </a:endParaRPr>
                    </a:p>
                    <a:p>
                      <a:pPr marL="465138" indent="-465138">
                        <a:lnSpc>
                          <a:spcPct val="125000"/>
                        </a:lnSpc>
                        <a:buFont typeface="Arial" pitchFamily="34" charset="0"/>
                        <a:buChar char="•"/>
                      </a:pPr>
                      <a:r>
                        <a:rPr lang="el-GR" sz="3000" dirty="0" smtClean="0">
                          <a:latin typeface="Arial" pitchFamily="34" charset="0"/>
                          <a:cs typeface="Arial" pitchFamily="34" charset="0"/>
                        </a:rPr>
                        <a:t>Ιστοσελίδες</a:t>
                      </a:r>
                      <a:r>
                        <a:rPr lang="en-US" sz="3000" baseline="0" dirty="0" smtClean="0">
                          <a:latin typeface="Arial" pitchFamily="34" charset="0"/>
                          <a:cs typeface="Arial" pitchFamily="34" charset="0"/>
                        </a:rPr>
                        <a:t>, </a:t>
                      </a:r>
                      <a:r>
                        <a:rPr lang="el-GR" sz="3000" baseline="0" dirty="0" smtClean="0">
                          <a:latin typeface="Arial" pitchFamily="34" charset="0"/>
                          <a:cs typeface="Arial" pitchFamily="34" charset="0"/>
                        </a:rPr>
                        <a:t>κοινωνικά δίκτυα και μηνύματα κειμένου</a:t>
                      </a:r>
                      <a:endParaRPr lang="en-US" sz="3000" dirty="0">
                        <a:latin typeface="Arial" pitchFamily="34" charset="0"/>
                        <a:cs typeface="Arial" pitchFamily="34" charset="0"/>
                      </a:endParaRPr>
                    </a:p>
                  </a:txBody>
                  <a:tcPr/>
                </a:tc>
              </a:tr>
            </a:tbl>
          </a:graphicData>
        </a:graphic>
      </p:graphicFrame>
      <p:sp>
        <p:nvSpPr>
          <p:cNvPr id="12" name="Title 3"/>
          <p:cNvSpPr txBox="1">
            <a:spLocks/>
          </p:cNvSpPr>
          <p:nvPr/>
        </p:nvSpPr>
        <p:spPr>
          <a:xfrm>
            <a:off x="457200" y="274638"/>
            <a:ext cx="8229600" cy="1325562"/>
          </a:xfrm>
          <a:prstGeom prst="rect">
            <a:avLst/>
          </a:prstGeom>
          <a:solidFill>
            <a:srgbClr val="5A7396"/>
          </a:solidFill>
          <a:ln>
            <a:noFill/>
          </a:ln>
        </p:spPr>
        <p:txBody>
          <a:bodyPr anchor="ctr">
            <a:normAutofit/>
          </a:bodyPr>
          <a:lstStyle/>
          <a:p>
            <a:pPr algn="ctr" fontAlgn="auto">
              <a:spcAft>
                <a:spcPts val="0"/>
              </a:spcAft>
              <a:defRPr/>
            </a:pPr>
            <a:r>
              <a:rPr lang="el-GR" sz="3600" dirty="0" smtClean="0">
                <a:solidFill>
                  <a:schemeClr val="bg1"/>
                </a:solidFill>
                <a:latin typeface="Arial" pitchFamily="34" charset="0"/>
                <a:ea typeface="+mj-ea"/>
                <a:cs typeface="Arial" pitchFamily="34" charset="0"/>
              </a:rPr>
              <a:t>Πηγές επιχειρηματικής ευφυΐας</a:t>
            </a:r>
            <a:endParaRPr lang="en-US" sz="3600" dirty="0">
              <a:solidFill>
                <a:schemeClr val="bg1"/>
              </a:solidFill>
              <a:latin typeface="Arial" pitchFamily="34" charset="0"/>
              <a:ea typeface="+mj-ea"/>
              <a:cs typeface="Arial" pitchFamily="34" charset="0"/>
            </a:endParaRPr>
          </a:p>
        </p:txBody>
      </p:sp>
      <p:sp>
        <p:nvSpPr>
          <p:cNvPr id="13" name="Rectangle 12"/>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7"/>
          <p:cNvSpPr>
            <a:spLocks noGrp="1"/>
          </p:cNvSpPr>
          <p:nvPr>
            <p:ph sz="half" idx="2"/>
          </p:nvPr>
        </p:nvSpPr>
        <p:spPr>
          <a:xfrm>
            <a:off x="457200" y="1600201"/>
            <a:ext cx="8291264" cy="2548880"/>
          </a:xfrm>
          <a:ln>
            <a:solidFill>
              <a:schemeClr val="tx1"/>
            </a:solidFill>
          </a:ln>
        </p:spPr>
        <p:txBody>
          <a:bodyPr/>
          <a:lstStyle/>
          <a:p>
            <a:pPr marL="465138" indent="-465138" eaLnBrk="1" hangingPunct="1">
              <a:lnSpc>
                <a:spcPct val="125000"/>
              </a:lnSpc>
            </a:pPr>
            <a:r>
              <a:rPr lang="el-GR" sz="3000" dirty="0" smtClean="0">
                <a:latin typeface="Arial" charset="0"/>
                <a:cs typeface="Arial" charset="0"/>
              </a:rPr>
              <a:t>Άμεση αναλυτική επεξεργασία</a:t>
            </a:r>
          </a:p>
          <a:p>
            <a:pPr marL="465138" indent="-465138" eaLnBrk="1" hangingPunct="1">
              <a:lnSpc>
                <a:spcPct val="125000"/>
              </a:lnSpc>
            </a:pPr>
            <a:r>
              <a:rPr lang="el-GR" sz="3000" dirty="0" smtClean="0">
                <a:latin typeface="Arial" charset="0"/>
                <a:cs typeface="Arial" charset="0"/>
              </a:rPr>
              <a:t>Μέθοδοι στατιστικής ανάλυσης και μοντελοποίησης</a:t>
            </a:r>
          </a:p>
          <a:p>
            <a:pPr marL="465138" indent="-465138" eaLnBrk="1" hangingPunct="1">
              <a:lnSpc>
                <a:spcPct val="125000"/>
              </a:lnSpc>
            </a:pPr>
            <a:r>
              <a:rPr lang="el-GR" sz="3000" dirty="0" smtClean="0">
                <a:latin typeface="Arial" charset="0"/>
                <a:cs typeface="Arial" charset="0"/>
              </a:rPr>
              <a:t>Εξόρυξη κειμένου</a:t>
            </a:r>
            <a:endParaRPr lang="en-US" sz="3000" dirty="0" smtClean="0">
              <a:latin typeface="Arial" charset="0"/>
              <a:cs typeface="Arial" charset="0"/>
            </a:endParaRPr>
          </a:p>
        </p:txBody>
      </p:sp>
      <p:sp>
        <p:nvSpPr>
          <p:cNvPr id="27653" name="Title 14"/>
          <p:cNvSpPr>
            <a:spLocks noGrp="1"/>
          </p:cNvSpPr>
          <p:nvPr>
            <p:ph type="title"/>
          </p:nvPr>
        </p:nvSpPr>
        <p:spPr/>
        <p:txBody>
          <a:bodyPr/>
          <a:lstStyle/>
          <a:p>
            <a:pPr eaLnBrk="1" hangingPunct="1"/>
            <a:endParaRPr lang="en-US" smtClean="0"/>
          </a:p>
        </p:txBody>
      </p:sp>
      <p:sp>
        <p:nvSpPr>
          <p:cNvPr id="27654" name="Title 3"/>
          <p:cNvSpPr txBox="1">
            <a:spLocks/>
          </p:cNvSpPr>
          <p:nvPr/>
        </p:nvSpPr>
        <p:spPr bwMode="auto">
          <a:xfrm>
            <a:off x="457200" y="274638"/>
            <a:ext cx="8229600" cy="1325562"/>
          </a:xfrm>
          <a:prstGeom prst="rect">
            <a:avLst/>
          </a:prstGeom>
          <a:solidFill>
            <a:srgbClr val="D25F14"/>
          </a:solidFill>
          <a:ln w="9525">
            <a:noFill/>
            <a:miter lim="800000"/>
            <a:headEnd/>
            <a:tailEnd/>
          </a:ln>
        </p:spPr>
        <p:txBody>
          <a:bodyPr anchor="ctr"/>
          <a:lstStyle/>
          <a:p>
            <a:pPr algn="ctr"/>
            <a:r>
              <a:rPr lang="el-GR" sz="4400" dirty="0" smtClean="0">
                <a:solidFill>
                  <a:schemeClr val="bg1"/>
                </a:solidFill>
              </a:rPr>
              <a:t>Ανάλυση μοτίβων</a:t>
            </a:r>
            <a:endParaRPr lang="en-US" sz="4400" dirty="0">
              <a:solidFill>
                <a:schemeClr val="bg1"/>
              </a:solidFill>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1639253"/>
        </p:xfrm>
        <a:graphic>
          <a:graphicData uri="http://schemas.openxmlformats.org/drawingml/2006/table">
            <a:tbl>
              <a:tblPr firstRow="1" bandRow="1">
                <a:tableStyleId>{5940675A-B579-460E-94D1-54222C63F5DA}</a:tableStyleId>
              </a:tblPr>
              <a:tblGrid>
                <a:gridCol w="8229600"/>
              </a:tblGrid>
              <a:tr h="1540768">
                <a:tc>
                  <a:txBody>
                    <a:bodyPr/>
                    <a:lstStyle/>
                    <a:p>
                      <a:pPr marL="465138" indent="-465138">
                        <a:lnSpc>
                          <a:spcPct val="125000"/>
                        </a:lnSpc>
                        <a:buFont typeface="Arial" pitchFamily="34" charset="0"/>
                        <a:buChar char="•"/>
                      </a:pPr>
                      <a:r>
                        <a:rPr lang="el-GR" sz="2800" dirty="0" smtClean="0">
                          <a:latin typeface="Arial" pitchFamily="34" charset="0"/>
                          <a:cs typeface="Arial" pitchFamily="34" charset="0"/>
                        </a:rPr>
                        <a:t>Ανάλυση υποθετικών σεναρίων </a:t>
                      </a:r>
                    </a:p>
                    <a:p>
                      <a:pPr marL="465138" indent="-465138">
                        <a:lnSpc>
                          <a:spcPct val="125000"/>
                        </a:lnSpc>
                        <a:buFont typeface="Arial" pitchFamily="34" charset="0"/>
                        <a:buChar char="•"/>
                      </a:pPr>
                      <a:r>
                        <a:rPr lang="el-GR" sz="2800" dirty="0" smtClean="0">
                          <a:latin typeface="Arial" pitchFamily="34" charset="0"/>
                          <a:cs typeface="Arial" pitchFamily="34" charset="0"/>
                        </a:rPr>
                        <a:t>Αναζήτηση στόχου και βελτιστοποίηση</a:t>
                      </a:r>
                      <a:endParaRPr lang="en-US" sz="2800" dirty="0" smtClean="0">
                        <a:latin typeface="Arial" pitchFamily="34" charset="0"/>
                        <a:cs typeface="Arial" pitchFamily="34" charset="0"/>
                      </a:endParaRPr>
                    </a:p>
                    <a:p>
                      <a:pPr marL="465138" indent="-465138">
                        <a:lnSpc>
                          <a:spcPct val="125000"/>
                        </a:lnSpc>
                        <a:buFont typeface="Arial" pitchFamily="34" charset="0"/>
                        <a:buChar char="•"/>
                      </a:pPr>
                      <a:r>
                        <a:rPr lang="el-GR" sz="2800" dirty="0" smtClean="0">
                          <a:latin typeface="Arial" pitchFamily="34" charset="0"/>
                          <a:cs typeface="Arial" pitchFamily="34" charset="0"/>
                        </a:rPr>
                        <a:t>Προβλέψεις</a:t>
                      </a:r>
                      <a:endParaRPr lang="en-US" sz="2800" dirty="0">
                        <a:latin typeface="Arial" pitchFamily="34" charset="0"/>
                        <a:cs typeface="Arial" pitchFamily="34" charset="0"/>
                      </a:endParaRPr>
                    </a:p>
                  </a:txBody>
                  <a:tcPr/>
                </a:tc>
              </a:tr>
            </a:tbl>
          </a:graphicData>
        </a:graphic>
      </p:graphicFrame>
      <p:sp>
        <p:nvSpPr>
          <p:cNvPr id="29706"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3600" dirty="0" smtClean="0">
                <a:solidFill>
                  <a:schemeClr val="bg1"/>
                </a:solidFill>
                <a:latin typeface="Arial" pitchFamily="34" charset="0"/>
                <a:ea typeface="+mj-ea"/>
                <a:cs typeface="Arial" pitchFamily="34" charset="0"/>
              </a:rPr>
              <a:t>Προσομοίωση και προβλέψεις</a:t>
            </a:r>
            <a:endParaRPr lang="en-US" sz="3600" dirty="0">
              <a:solidFill>
                <a:schemeClr val="bg1"/>
              </a:solidFill>
              <a:latin typeface="Arial" pitchFamily="34" charset="0"/>
              <a:ea typeface="+mj-ea"/>
              <a:cs typeface="Arial" pitchFamily="34" charset="0"/>
            </a:endParaRP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4" name="Picture 2"/>
          <p:cNvPicPr>
            <a:picLocks noChangeAspect="1" noChangeArrowheads="1"/>
          </p:cNvPicPr>
          <p:nvPr/>
        </p:nvPicPr>
        <p:blipFill>
          <a:blip r:embed="rId3" cstate="print"/>
          <a:srcRect b="2960"/>
          <a:stretch>
            <a:fillRect/>
          </a:stretch>
        </p:blipFill>
        <p:spPr bwMode="auto">
          <a:xfrm>
            <a:off x="1315191" y="3284984"/>
            <a:ext cx="6353153" cy="3528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TotalTime>
  <Words>4871</Words>
  <Application>Microsoft Office PowerPoint</Application>
  <PresentationFormat>Προβολή στην οθόνη (4:3)</PresentationFormat>
  <Paragraphs>192</Paragraphs>
  <Slides>21</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Office Theme</vt:lpstr>
      <vt:lpstr>Διαφάνεια 1</vt:lpstr>
      <vt:lpstr>Κεφάλαιο 7: Επιχειρηματική ευφυΐα και υποστήριξη αποφάσεων</vt:lpstr>
      <vt:lpstr>Μαθησιακοί στόχοι</vt:lpstr>
      <vt:lpstr>Αστυνομικό τμήμα </vt:lpstr>
      <vt:lpstr>Επιχειρηματική ευφυΐα </vt:lpstr>
      <vt:lpstr>Επίπεδα λήψης αποφάσεων</vt:lpstr>
      <vt:lpstr>Διαφάνεια 7</vt:lpstr>
      <vt:lpstr>Διαφάνεια 8</vt:lpstr>
      <vt:lpstr>Διαφάνεια 9</vt:lpstr>
      <vt:lpstr>Τεχνητή νοημοσύνη</vt:lpstr>
      <vt:lpstr>Εφαρμογές της τεχνητής νοημοσύνης </vt:lpstr>
      <vt:lpstr>Ανάλυση ιστού</vt:lpstr>
      <vt:lpstr>Διαφάνεια 13</vt:lpstr>
      <vt:lpstr>Διαφάνεια 14</vt:lpstr>
      <vt:lpstr>Διαφάνεια 15</vt:lpstr>
      <vt:lpstr>Διαφάνεια 16</vt:lpstr>
      <vt:lpstr>Ο ανθρώπινος παράγοντας</vt:lpstr>
      <vt:lpstr>Περίληψη</vt:lpstr>
      <vt:lpstr>Μελέτη περίπτωσης 1: Καταπολέμηση της  ασφαλιστικής απάτης </vt:lpstr>
      <vt:lpstr>Διαφάνεια 20</vt:lpstr>
      <vt:lpstr>Διαφάνεια 21</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Business Intelligence and  Decision Support</dc:title>
  <dc:creator>Information Services</dc:creator>
  <cp:lastModifiedBy>EPIMELEIA</cp:lastModifiedBy>
  <cp:revision>178</cp:revision>
  <cp:lastPrinted>2011-10-20T20:39:27Z</cp:lastPrinted>
  <dcterms:created xsi:type="dcterms:W3CDTF">2011-05-06T21:38:06Z</dcterms:created>
  <dcterms:modified xsi:type="dcterms:W3CDTF">2014-02-18T10:33:03Z</dcterms:modified>
</cp:coreProperties>
</file>