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22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918447"/>
            <a:ext cx="7583488" cy="1470025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478306"/>
            <a:ext cx="7583487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4320"/>
            <a:ext cx="3959352" cy="1691640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64608" y="264907"/>
            <a:ext cx="3959352" cy="6328186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0801"/>
            <a:ext cx="3959352" cy="3200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70048" y="6356350"/>
            <a:ext cx="162763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2808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38129"/>
            <a:ext cx="758952" cy="57607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38600"/>
            <a:ext cx="7620000" cy="990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36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 typeface="Calisto MT" pitchFamily="18" charset="0"/>
              <a:buNone/>
            </a:pPr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2900" y="265176"/>
            <a:ext cx="8458200" cy="3697224"/>
          </a:xfrm>
          <a:solidFill>
            <a:schemeClr val="tx1">
              <a:lumMod val="50000"/>
            </a:schemeClr>
          </a:solidFill>
          <a:effectLst>
            <a:outerShdw blurRad="50800" dir="2700000" algn="tl" rotWithShape="0">
              <a:schemeClr val="tx1">
                <a:alpha val="4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Font typeface="Calisto MT" pitchFamily="18" charset="0"/>
              <a:buNone/>
              <a:defRPr sz="24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5042647"/>
            <a:ext cx="7620000" cy="1129553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2"/>
          <a:srcRect r="14719"/>
          <a:stretch>
            <a:fillRect/>
          </a:stretch>
        </p:blipFill>
        <p:spPr>
          <a:xfrm>
            <a:off x="0" y="4482"/>
            <a:ext cx="77981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48600" y="457200"/>
            <a:ext cx="1219200" cy="5668963"/>
          </a:xfrm>
        </p:spPr>
        <p:txBody>
          <a:bodyPr vert="eaVert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457200"/>
            <a:ext cx="6383337" cy="56689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24800" y="6356350"/>
            <a:ext cx="1066800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5400000" flipH="1">
            <a:off x="4421262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t="50000"/>
          <a:stretch>
            <a:fillRect/>
          </a:stretch>
        </p:blipFill>
        <p:spPr>
          <a:xfrm>
            <a:off x="0" y="3429000"/>
            <a:ext cx="9144000" cy="3429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789081"/>
            <a:ext cx="7583488" cy="1470025"/>
          </a:xfrm>
        </p:spPr>
        <p:txBody>
          <a:bodyPr anchor="ctr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4724400"/>
            <a:ext cx="7583487" cy="1385047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overlay-ruleShad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03984"/>
            <a:ext cx="9144000" cy="125016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677371" y="2564085"/>
            <a:ext cx="1789259" cy="1729830"/>
          </a:xfrm>
          <a:prstGeom prst="ellipse">
            <a:avLst/>
          </a:prstGeom>
          <a:noFill/>
          <a:ln w="127000">
            <a:solidFill>
              <a:schemeClr val="tx2"/>
            </a:solidFill>
          </a:ln>
          <a:effectLst>
            <a:innerShdw blurRad="101600" dist="76200" dir="13500000">
              <a:prstClr val="black">
                <a:alpha val="57000"/>
              </a:prstClr>
            </a:innerShdw>
          </a:effectLst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46984"/>
            <a:ext cx="9144000" cy="125016"/>
          </a:xfrm>
          <a:prstGeom prst="rect">
            <a:avLst/>
          </a:prstGeom>
        </p:spPr>
      </p:pic>
      <p:pic>
        <p:nvPicPr>
          <p:cNvPr id="7" name="Picture 6" descr="Overlay-FullBackground.jpg"/>
          <p:cNvPicPr>
            <a:picLocks noChangeAspect="1"/>
          </p:cNvPicPr>
          <p:nvPr/>
        </p:nvPicPr>
        <p:blipFill>
          <a:blip r:embed="rId3"/>
          <a:srcRect t="66667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71800"/>
            <a:ext cx="7583487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4724400"/>
            <a:ext cx="7583487" cy="13984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 typeface="Calisto MT" pitchFamily="18" charset="0"/>
              <a:buNone/>
              <a:defRPr sz="1800" kern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1" name="Picture 10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3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6791" y="1828800"/>
            <a:ext cx="3566160" cy="42973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pic>
        <p:nvPicPr>
          <p:cNvPr id="13" name="Picture 12" descr="Overlay-FullBackground.jpg"/>
          <p:cNvPicPr>
            <a:picLocks noChangeAspect="1"/>
          </p:cNvPicPr>
          <p:nvPr/>
        </p:nvPicPr>
        <p:blipFill>
          <a:blip r:embed="rId3"/>
          <a:srcRect t="23333"/>
          <a:stretch>
            <a:fillRect/>
          </a:stretch>
        </p:blipFill>
        <p:spPr>
          <a:xfrm>
            <a:off x="0" y="1425388"/>
            <a:ext cx="9144000" cy="54326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6791" y="1524000"/>
            <a:ext cx="3566160" cy="838200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96791" y="2393576"/>
            <a:ext cx="3566160" cy="373258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ruleSha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7592"/>
            <a:ext cx="9144000" cy="1250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FullBackground.jpg"/>
          <p:cNvPicPr>
            <a:picLocks noChangeAspect="1"/>
          </p:cNvPicPr>
          <p:nvPr/>
        </p:nvPicPr>
        <p:blipFill>
          <a:blip r:embed="rId3"/>
          <a:srcRect t="21046"/>
          <a:stretch>
            <a:fillRect/>
          </a:stretch>
        </p:blipFill>
        <p:spPr>
          <a:xfrm>
            <a:off x="0" y="1447800"/>
            <a:ext cx="9144000" cy="54146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Full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82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FullBackground.jpg"/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4572000" y="4482"/>
            <a:ext cx="457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73049"/>
            <a:ext cx="3962400" cy="1690221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401" y="273050"/>
            <a:ext cx="3959352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1975104"/>
            <a:ext cx="3962400" cy="32004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67000" y="6356350"/>
            <a:ext cx="1622612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2047" y="6356350"/>
            <a:ext cx="1891553" cy="3651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6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92808" y="5748338"/>
            <a:ext cx="762000" cy="576262"/>
          </a:xfrm>
        </p:spPr>
        <p:txBody>
          <a:bodyPr vert="horz" lIns="91440" tIns="45720" rIns="91440" bIns="45720" rtlCol="0" anchor="ctr">
            <a:noAutofit/>
          </a:bodyPr>
          <a:lstStyle>
            <a:lvl1pPr marL="0" algn="ctr" defTabSz="914400" rtl="0" eaLnBrk="1" latinLnBrk="0" hangingPunct="1">
              <a:spcBef>
                <a:spcPct val="0"/>
              </a:spcBef>
              <a:defRPr sz="3600" kern="1200">
                <a:solidFill>
                  <a:schemeClr val="tx1"/>
                </a:solidFill>
                <a:effectLst>
                  <a:outerShdw blurRad="50800" dist="12700" dir="2700000" sx="100500" sy="100500" algn="tl" rotWithShape="0">
                    <a:prstClr val="black">
                      <a:alpha val="6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overlay-ruleShadow.png"/>
          <p:cNvPicPr>
            <a:picLocks noChangeAspect="1"/>
          </p:cNvPicPr>
          <p:nvPr/>
        </p:nvPicPr>
        <p:blipFill>
          <a:blip r:embed="rId3"/>
          <a:srcRect r="25031"/>
          <a:stretch>
            <a:fillRect/>
          </a:stretch>
        </p:blipFill>
        <p:spPr>
          <a:xfrm rot="16200000">
            <a:off x="1086391" y="3365075"/>
            <a:ext cx="6855164" cy="12501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62753"/>
            <a:ext cx="7583488" cy="12831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8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2494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D85AC8A2-C63C-49A4-89E9-2E4420D2ECA8}" type="datetimeFigureOut">
              <a:rPr lang="en-US" smtClean="0"/>
              <a:t>1302//17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47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  <a:effectLst>
                  <a:outerShdw blurRad="635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fld id="{74C7E049-B585-4EE6-96C0-EEB30EAA14F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12700" dir="2700000" sx="100500" sy="100500" algn="tl" rotWithShape="0">
              <a:prstClr val="black">
                <a:alpha val="6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Calisto MT" pitchFamily="18" charset="0"/>
        <a:buChar char="•"/>
        <a:defRPr sz="24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22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20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Calisto MT" pitchFamily="18" charset="0"/>
        <a:buChar char="•"/>
        <a:defRPr sz="1800" kern="120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5pPr>
      <a:lvl6pPr marL="1711325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6pPr>
      <a:lvl7pPr marL="20002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7pPr>
      <a:lvl8pPr marL="2290763" indent="-280988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8pPr>
      <a:lvl9pPr marL="2571750" indent="-280988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800" kern="1200" dirty="0">
          <a:solidFill>
            <a:schemeClr val="bg2"/>
          </a:solidFill>
          <a:effectLst>
            <a:outerShdw blurRad="63500" dir="2700000" algn="tl" rotWithShape="0">
              <a:schemeClr val="tx1">
                <a:alpha val="4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219200"/>
            <a:ext cx="7583488" cy="2169273"/>
          </a:xfrm>
        </p:spPr>
        <p:txBody>
          <a:bodyPr/>
          <a:lstStyle/>
          <a:p>
            <a:r>
              <a:rPr lang="en-US" sz="2800" b="1" dirty="0" smtClean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 smtClean="0">
                <a:effectLst/>
                <a:latin typeface="Times New Roman"/>
                <a:cs typeface="Times New Roman"/>
              </a:rPr>
            </a:br>
            <a:r>
              <a:rPr lang="en-US" sz="2800" b="1" dirty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>
                <a:effectLst/>
                <a:latin typeface="Times New Roman"/>
                <a:cs typeface="Times New Roman"/>
              </a:rPr>
            </a:br>
            <a:r>
              <a:rPr lang="en-US" sz="2800" b="1" dirty="0" smtClean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 smtClean="0">
                <a:effectLst/>
                <a:latin typeface="Times New Roman"/>
                <a:cs typeface="Times New Roman"/>
              </a:rPr>
            </a:br>
            <a:r>
              <a:rPr lang="en-US" sz="2800" b="1" dirty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>
                <a:effectLst/>
                <a:latin typeface="Times New Roman"/>
                <a:cs typeface="Times New Roman"/>
              </a:rPr>
            </a:br>
            <a:r>
              <a:rPr lang="en-US" sz="2800" b="1" dirty="0" smtClean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 smtClean="0">
                <a:effectLst/>
                <a:latin typeface="Times New Roman"/>
                <a:cs typeface="Times New Roman"/>
              </a:rPr>
            </a:br>
            <a:r>
              <a:rPr lang="en-US" sz="2800" b="1" dirty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>
                <a:effectLst/>
                <a:latin typeface="Times New Roman"/>
                <a:cs typeface="Times New Roman"/>
              </a:rPr>
            </a:br>
            <a:r>
              <a:rPr lang="en-US" sz="2800" b="1" dirty="0" smtClean="0">
                <a:effectLst/>
                <a:latin typeface="Times New Roman"/>
                <a:cs typeface="Times New Roman"/>
              </a:rPr>
              <a:t/>
            </a:r>
            <a:br>
              <a:rPr lang="en-US" sz="2800" b="1" dirty="0" smtClean="0">
                <a:effectLst/>
                <a:latin typeface="Times New Roman"/>
                <a:cs typeface="Times New Roman"/>
              </a:rPr>
            </a:br>
            <a:r>
              <a:rPr lang="el-GR" sz="3600" b="1" dirty="0" smtClean="0">
                <a:effectLst/>
                <a:latin typeface="Arial"/>
                <a:cs typeface="Arial"/>
              </a:rPr>
              <a:t>ΜΜΕ</a:t>
            </a:r>
            <a:r>
              <a:rPr lang="el-GR" sz="3600" dirty="0">
                <a:effectLst/>
                <a:latin typeface="Times New Roman"/>
                <a:cs typeface="Times New Roman"/>
              </a:rPr>
              <a:t>,</a:t>
            </a:r>
            <a:r>
              <a:rPr lang="el-GR" sz="3600" b="1" dirty="0" smtClean="0">
                <a:effectLst/>
                <a:latin typeface="Arial"/>
                <a:cs typeface="Arial"/>
              </a:rPr>
              <a:t> ΝΕΕΣ ΤΕΧΝΟΛΟΓΙΕΣ ΚΑΙ ΕΠΙΧΕΙΡΗΜΑΤΙΚΟΤΗΤΑ</a:t>
            </a:r>
            <a:r>
              <a:rPr lang="en-US" sz="3600" dirty="0">
                <a:effectLst/>
                <a:latin typeface="Arial"/>
                <a:cs typeface="Arial"/>
              </a:rPr>
              <a:t/>
            </a:r>
            <a:br>
              <a:rPr lang="en-US" sz="3600" dirty="0">
                <a:effectLst/>
                <a:latin typeface="Arial"/>
                <a:cs typeface="Arial"/>
              </a:rPr>
            </a:br>
            <a:endParaRPr lang="en-US" sz="36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z="2400" b="1" dirty="0">
                <a:effectLst/>
                <a:latin typeface="Times New Roman"/>
                <a:cs typeface="Times New Roman"/>
              </a:rPr>
              <a:t>Παναγιώτα Αντωνοπούλου </a:t>
            </a:r>
            <a:r>
              <a:rPr lang="el-GR" sz="2400" b="1" dirty="0" smtClean="0">
                <a:effectLst/>
                <a:latin typeface="Times New Roman"/>
                <a:cs typeface="Times New Roman"/>
              </a:rPr>
              <a:t> </a:t>
            </a:r>
            <a:endParaRPr lang="en-US" sz="2400" dirty="0">
              <a:effectLst/>
              <a:latin typeface="Times New Roman"/>
              <a:cs typeface="Times New Roman"/>
            </a:endParaRPr>
          </a:p>
          <a:p>
            <a:r>
              <a:rPr lang="el-GR" sz="2400" b="1" dirty="0">
                <a:effectLst/>
                <a:latin typeface="Times New Roman"/>
                <a:cs typeface="Times New Roman"/>
              </a:rPr>
              <a:t>Επ. Καθηγήτρια Πανεπιστημίου Πελοποννήσου </a:t>
            </a:r>
            <a:endParaRPr lang="en-US" sz="2400" dirty="0">
              <a:effectLst/>
              <a:latin typeface="Times New Roman"/>
              <a:cs typeface="Times New Roman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734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>
                <a:effectLst/>
                <a:latin typeface="Times New Roman"/>
                <a:cs typeface="Times New Roman"/>
              </a:rPr>
              <a:t/>
            </a:r>
            <a:br>
              <a:rPr lang="el-GR" sz="3200" b="1" dirty="0" smtClean="0">
                <a:effectLst/>
                <a:latin typeface="Times New Roman"/>
                <a:cs typeface="Times New Roman"/>
              </a:rPr>
            </a:br>
            <a:r>
              <a:rPr lang="el-GR" sz="3200" b="1" dirty="0" smtClean="0">
                <a:effectLst/>
                <a:latin typeface="Times New Roman"/>
                <a:cs typeface="Times New Roman"/>
              </a:rPr>
              <a:t>Η </a:t>
            </a:r>
            <a:r>
              <a:rPr lang="el-GR" sz="3200" b="1" dirty="0">
                <a:effectLst/>
                <a:latin typeface="Times New Roman"/>
                <a:cs typeface="Times New Roman"/>
              </a:rPr>
              <a:t>ΠΥΡΑΜΙΔΑ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b="1" dirty="0"/>
          </a:p>
        </p:txBody>
      </p:sp>
      <p:pic>
        <p:nvPicPr>
          <p:cNvPr id="6" name="Content Placeholder 5" descr="πυραμίδα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" b="16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98370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400" b="1" dirty="0">
                <a:effectLst/>
                <a:latin typeface="Times New Roman"/>
                <a:cs typeface="Times New Roman"/>
              </a:rPr>
              <a:t>Η</a:t>
            </a:r>
            <a:r>
              <a:rPr lang="el-GR" sz="2400" b="1" dirty="0" smtClean="0">
                <a:effectLst/>
                <a:latin typeface="Times New Roman"/>
                <a:cs typeface="Times New Roman"/>
              </a:rPr>
              <a:t> ΠΑΓΚΟΣΜΙΟΠΟΙΗΜΕΝΗ </a:t>
            </a:r>
            <a:r>
              <a:rPr lang="el-GR" sz="2400" b="1" dirty="0">
                <a:effectLst/>
                <a:latin typeface="Times New Roman"/>
                <a:cs typeface="Times New Roman"/>
              </a:rPr>
              <a:t>ΚΟΥΛΤΟΥΡΑ ΤΟΥ </a:t>
            </a:r>
            <a:r>
              <a:rPr lang="el-GR" sz="2400" b="1" dirty="0" smtClean="0">
                <a:effectLst/>
                <a:latin typeface="Times New Roman"/>
                <a:cs typeface="Times New Roman"/>
              </a:rPr>
              <a:t>ΑΘΛΗΤΙΣΜΟΥ </a:t>
            </a:r>
            <a:r>
              <a:rPr lang="en-US" sz="2400" dirty="0">
                <a:effectLst/>
              </a:rPr>
              <a:t/>
            </a:r>
            <a:br>
              <a:rPr lang="en-US" sz="2400" dirty="0">
                <a:effectLst/>
              </a:rPr>
            </a:br>
            <a:endParaRPr lang="en-US" sz="2400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000" dirty="0" smtClean="0">
                <a:effectLst/>
                <a:latin typeface="Times New Roman"/>
                <a:cs typeface="Times New Roman"/>
              </a:rPr>
              <a:t>“</a:t>
            </a:r>
            <a:r>
              <a:rPr lang="el-GR" sz="2000" i="1" dirty="0">
                <a:effectLst/>
                <a:latin typeface="Times New Roman"/>
                <a:cs typeface="Times New Roman"/>
              </a:rPr>
              <a:t>Ο Αθλητισμός είναι ένα καθαρά εμπορεύσιμο προϊόν το οποίο σε συνθήκες Παγκοσμιοποίησης αγοράζεται από 3 δισεκατομμύρια καταναλωτές, περισσότερους δηλαδή από τους καταναλωτές της </a:t>
            </a:r>
            <a:r>
              <a:rPr lang="en-US" sz="2000" i="1" dirty="0">
                <a:effectLst/>
                <a:latin typeface="Times New Roman"/>
                <a:cs typeface="Times New Roman"/>
              </a:rPr>
              <a:t>COCA COLA</a:t>
            </a:r>
            <a:r>
              <a:rPr lang="el-GR" sz="2000" dirty="0">
                <a:effectLst/>
                <a:latin typeface="Times New Roman"/>
                <a:cs typeface="Times New Roman"/>
              </a:rPr>
              <a:t>” </a:t>
            </a:r>
          </a:p>
          <a:p>
            <a:pPr marL="0" indent="0" algn="r">
              <a:buNone/>
            </a:pPr>
            <a:r>
              <a:rPr lang="en-US" sz="2000" b="1" dirty="0" smtClean="0">
                <a:effectLst/>
                <a:latin typeface="Times New Roman"/>
                <a:cs typeface="Times New Roman"/>
              </a:rPr>
              <a:t>Sergio </a:t>
            </a:r>
            <a:r>
              <a:rPr lang="en-US" sz="2000" b="1" dirty="0" err="1" smtClean="0">
                <a:effectLst/>
                <a:latin typeface="Times New Roman"/>
                <a:cs typeface="Times New Roman"/>
              </a:rPr>
              <a:t>Cragnotti</a:t>
            </a:r>
            <a:r>
              <a:rPr lang="el-GR" sz="2000" dirty="0" smtClean="0">
                <a:effectLst/>
                <a:latin typeface="Times New Roman"/>
                <a:cs typeface="Times New Roman"/>
              </a:rPr>
              <a:t/>
            </a:r>
            <a:br>
              <a:rPr lang="el-GR" sz="2000" dirty="0" smtClean="0">
                <a:effectLst/>
                <a:latin typeface="Times New Roman"/>
                <a:cs typeface="Times New Roman"/>
              </a:rPr>
            </a:br>
            <a:r>
              <a:rPr lang="el-GR" sz="2000" dirty="0" smtClean="0">
                <a:effectLst/>
                <a:latin typeface="Times New Roman"/>
                <a:cs typeface="Times New Roman"/>
              </a:rPr>
              <a:t>Πρόεδρος </a:t>
            </a:r>
            <a:r>
              <a:rPr lang="en-US" sz="2000" dirty="0">
                <a:effectLst/>
                <a:latin typeface="Times New Roman"/>
                <a:cs typeface="Times New Roman"/>
              </a:rPr>
              <a:t>LAZIO</a:t>
            </a:r>
            <a:r>
              <a:rPr lang="el-GR" sz="2000" dirty="0">
                <a:effectLst/>
                <a:latin typeface="Times New Roman"/>
                <a:cs typeface="Times New Roman"/>
              </a:rPr>
              <a:t>, 2000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000" dirty="0">
                <a:effectLst/>
                <a:latin typeface="Times New Roman"/>
                <a:cs typeface="Times New Roman"/>
              </a:rPr>
              <a:t> 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sz="2000" dirty="0" smtClean="0">
                <a:effectLst/>
                <a:latin typeface="Times New Roman"/>
                <a:cs typeface="Times New Roman"/>
              </a:rPr>
              <a:t>«</a:t>
            </a:r>
            <a:r>
              <a:rPr lang="el-GR" sz="2000" i="1" dirty="0">
                <a:effectLst/>
                <a:latin typeface="Times New Roman"/>
                <a:cs typeface="Times New Roman"/>
              </a:rPr>
              <a:t>Εάν το άθλημα μας δεν παρουσιάζεται στην τηλεόραση θα πεθάνει και μαζί τους θα πεθάνουν κι όσοι εμπλέκονται σε αυτό</a:t>
            </a:r>
            <a:r>
              <a:rPr lang="el-GR" sz="2000" dirty="0">
                <a:effectLst/>
                <a:latin typeface="Times New Roman"/>
                <a:cs typeface="Times New Roman"/>
              </a:rPr>
              <a:t>».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pPr marL="0" indent="0" algn="r">
              <a:buNone/>
            </a:pPr>
            <a:r>
              <a:rPr lang="en-US" sz="2000" b="1" dirty="0">
                <a:effectLst/>
                <a:latin typeface="Times New Roman"/>
                <a:cs typeface="Times New Roman"/>
              </a:rPr>
              <a:t>Adam </a:t>
            </a:r>
            <a:r>
              <a:rPr lang="en-US" sz="2000" b="1" dirty="0" smtClean="0">
                <a:effectLst/>
                <a:latin typeface="Times New Roman"/>
                <a:cs typeface="Times New Roman"/>
              </a:rPr>
              <a:t>Sara</a:t>
            </a:r>
            <a:r>
              <a:rPr lang="el-GR" sz="2000" dirty="0" smtClean="0">
                <a:effectLst/>
                <a:latin typeface="Times New Roman"/>
                <a:cs typeface="Times New Roman"/>
              </a:rPr>
              <a:t> </a:t>
            </a:r>
            <a:br>
              <a:rPr lang="el-GR" sz="2000" dirty="0" smtClean="0">
                <a:effectLst/>
                <a:latin typeface="Times New Roman"/>
                <a:cs typeface="Times New Roman"/>
              </a:rPr>
            </a:br>
            <a:r>
              <a:rPr lang="el-GR" sz="2000" dirty="0" smtClean="0">
                <a:effectLst/>
                <a:latin typeface="Times New Roman"/>
                <a:cs typeface="Times New Roman"/>
              </a:rPr>
              <a:t>Πρόεδρος Διεθνούς Ομοσπονδίας ΠΙΝΚ </a:t>
            </a:r>
            <a:r>
              <a:rPr lang="el-GR" sz="2000" dirty="0">
                <a:effectLst/>
                <a:latin typeface="Times New Roman"/>
                <a:cs typeface="Times New Roman"/>
              </a:rPr>
              <a:t>ΠΟΝΚ, 2001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60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600" b="1" dirty="0">
                <a:effectLst/>
              </a:rPr>
              <a:t> </a:t>
            </a:r>
            <a:r>
              <a:rPr lang="el-GR" sz="2600" b="1" dirty="0">
                <a:effectLst/>
                <a:latin typeface="Times New Roman"/>
                <a:cs typeface="Times New Roman"/>
              </a:rPr>
              <a:t>ΜΕΣΑ ΜΑΖΙΚΗΣ ΕΝΗΜΕΡΩΣΗΣ </a:t>
            </a:r>
            <a:endParaRPr lang="en-US" sz="26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28800"/>
            <a:ext cx="7815897" cy="4297363"/>
          </a:xfrm>
        </p:spPr>
        <p:txBody>
          <a:bodyPr/>
          <a:lstStyle/>
          <a:p>
            <a:r>
              <a:rPr lang="el-GR" sz="2000" dirty="0">
                <a:effectLst/>
                <a:latin typeface="Times New Roman"/>
                <a:cs typeface="Times New Roman"/>
              </a:rPr>
              <a:t>Αμφίδρομη μετάγγιση ακροατηρίων μεταξύ Αθλητισμού και ΜΜΕ 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r>
              <a:rPr lang="el-GR" sz="2000" dirty="0" smtClean="0">
                <a:effectLst/>
                <a:latin typeface="Times New Roman"/>
                <a:cs typeface="Times New Roman"/>
              </a:rPr>
              <a:t>Προνομιακές σχέσεις μεταξύ </a:t>
            </a:r>
            <a:r>
              <a:rPr lang="el-GR" sz="2000" dirty="0">
                <a:effectLst/>
                <a:latin typeface="Times New Roman"/>
                <a:cs typeface="Times New Roman"/>
              </a:rPr>
              <a:t>ΜΜΕ και «δημοφιλούς» Αθλητισμού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r>
              <a:rPr lang="el-GR" sz="2000" dirty="0">
                <a:effectLst/>
                <a:latin typeface="Times New Roman"/>
                <a:cs typeface="Times New Roman"/>
              </a:rPr>
              <a:t>Υποβάθμιση του Αθλητισμού </a:t>
            </a:r>
            <a:r>
              <a:rPr lang="el-GR" sz="2000" dirty="0" smtClean="0">
                <a:effectLst/>
                <a:latin typeface="Times New Roman"/>
                <a:cs typeface="Times New Roman"/>
              </a:rPr>
              <a:t>σε «καταναλωτικό» προϊόν </a:t>
            </a:r>
          </a:p>
          <a:p>
            <a:endParaRPr lang="en-US" dirty="0"/>
          </a:p>
        </p:txBody>
      </p:sp>
      <p:pic>
        <p:nvPicPr>
          <p:cNvPr id="4" name="Picture 3" descr="πυραμίδα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280" y="3593379"/>
            <a:ext cx="5445760" cy="3193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1005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/>
                <a:cs typeface="Times New Roman"/>
              </a:rPr>
              <a:t>Αλλαγές στον Αθλητισμό λόγω της διαμεσολάβησης των ΜΜΕ</a:t>
            </a:r>
            <a:r>
              <a:rPr lang="en-US" sz="2800" dirty="0">
                <a:effectLst/>
                <a:latin typeface="Times New Roman"/>
                <a:cs typeface="Times New Roman"/>
              </a:rPr>
              <a:t> </a:t>
            </a:r>
            <a:endParaRPr lang="en-US" sz="2800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000" b="1" dirty="0" smtClean="0">
              <a:effectLst/>
              <a:latin typeface="Times New Roman"/>
              <a:cs typeface="Times New Roman"/>
            </a:endParaRPr>
          </a:p>
          <a:p>
            <a:r>
              <a:rPr lang="el-GR" sz="2000" b="1" dirty="0" smtClean="0">
                <a:effectLst/>
                <a:latin typeface="Times New Roman"/>
                <a:cs typeface="Times New Roman"/>
              </a:rPr>
              <a:t>ΟΡΓΑΝΩΣΗ</a:t>
            </a:r>
            <a:r>
              <a:rPr lang="el-GR" sz="2000" dirty="0" smtClean="0">
                <a:effectLst/>
                <a:latin typeface="Times New Roman"/>
                <a:cs typeface="Times New Roman"/>
              </a:rPr>
              <a:t> </a:t>
            </a:r>
            <a:r>
              <a:rPr lang="el-GR" sz="2000" dirty="0">
                <a:effectLst/>
                <a:latin typeface="Times New Roman"/>
                <a:cs typeface="Times New Roman"/>
              </a:rPr>
              <a:t>: αλλαγές στις συνθήκες υπό τις οποίες διεξάγονται οι </a:t>
            </a:r>
            <a:r>
              <a:rPr lang="el-GR" sz="2000" dirty="0" smtClean="0">
                <a:effectLst/>
                <a:latin typeface="Times New Roman"/>
                <a:cs typeface="Times New Roman"/>
              </a:rPr>
              <a:t>διοργανώσεις, </a:t>
            </a:r>
            <a:r>
              <a:rPr lang="el-GR" sz="2000" dirty="0">
                <a:effectLst/>
                <a:latin typeface="Times New Roman"/>
                <a:cs typeface="Times New Roman"/>
              </a:rPr>
              <a:t>αύξηση αριθμού διοργανώσεων κλπ)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r>
              <a:rPr lang="el-GR" sz="2000" b="1" dirty="0">
                <a:effectLst/>
                <a:latin typeface="Times New Roman"/>
                <a:cs typeface="Times New Roman"/>
              </a:rPr>
              <a:t>ΔΙΑΧΕΙΡΙΣΗ : </a:t>
            </a:r>
            <a:r>
              <a:rPr lang="el-GR" sz="2000" dirty="0">
                <a:effectLst/>
                <a:latin typeface="Times New Roman"/>
                <a:cs typeface="Times New Roman"/>
              </a:rPr>
              <a:t>ανάπτυξη του </a:t>
            </a:r>
            <a:r>
              <a:rPr lang="en-US" sz="2000" dirty="0">
                <a:effectLst/>
                <a:latin typeface="Times New Roman"/>
                <a:cs typeface="Times New Roman"/>
              </a:rPr>
              <a:t>Sport Management</a:t>
            </a:r>
            <a:r>
              <a:rPr lang="el-GR" sz="2000" dirty="0">
                <a:effectLst/>
                <a:latin typeface="Times New Roman"/>
                <a:cs typeface="Times New Roman"/>
              </a:rPr>
              <a:t>, χορηγική δραστηριότητα, τηλεοπτικά δικαιώματα . 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r>
              <a:rPr lang="el-GR" sz="2000" b="1" dirty="0">
                <a:effectLst/>
                <a:latin typeface="Times New Roman"/>
                <a:cs typeface="Times New Roman"/>
              </a:rPr>
              <a:t>ΑΙΣΘΗΤΙΚΗ </a:t>
            </a:r>
            <a:r>
              <a:rPr lang="el-GR" sz="2000" dirty="0">
                <a:effectLst/>
                <a:latin typeface="Times New Roman"/>
                <a:cs typeface="Times New Roman"/>
              </a:rPr>
              <a:t>: συμπεριφορά, γλωσσάρι, βία. 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r>
              <a:rPr lang="el-GR" sz="2000" b="1" dirty="0">
                <a:effectLst/>
                <a:latin typeface="Times New Roman"/>
                <a:cs typeface="Times New Roman"/>
              </a:rPr>
              <a:t>ΗΘΙΚΗ</a:t>
            </a:r>
            <a:r>
              <a:rPr lang="el-GR" sz="2000" dirty="0">
                <a:effectLst/>
                <a:latin typeface="Times New Roman"/>
                <a:cs typeface="Times New Roman"/>
              </a:rPr>
              <a:t> : «</a:t>
            </a:r>
            <a:r>
              <a:rPr lang="el-GR" sz="2000" i="1" dirty="0">
                <a:effectLst/>
                <a:latin typeface="Times New Roman"/>
                <a:cs typeface="Times New Roman"/>
              </a:rPr>
              <a:t>Ο σκοπός αγιάζει τα μέσα</a:t>
            </a:r>
            <a:r>
              <a:rPr lang="el-GR" sz="2000" dirty="0">
                <a:effectLst/>
                <a:latin typeface="Times New Roman"/>
                <a:cs typeface="Times New Roman"/>
              </a:rPr>
              <a:t>» αντί του «</a:t>
            </a:r>
            <a:r>
              <a:rPr lang="el-GR" sz="2000" i="1" dirty="0">
                <a:effectLst/>
                <a:latin typeface="Times New Roman"/>
                <a:cs typeface="Times New Roman"/>
              </a:rPr>
              <a:t>ευ αγωνίζεσθαι</a:t>
            </a:r>
            <a:r>
              <a:rPr lang="el-GR" sz="2000" dirty="0">
                <a:effectLst/>
                <a:latin typeface="Times New Roman"/>
                <a:cs typeface="Times New Roman"/>
              </a:rPr>
              <a:t>». </a:t>
            </a:r>
            <a:endParaRPr lang="en-US" sz="2000" dirty="0">
              <a:effectLst/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41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600" b="1" dirty="0">
                <a:effectLst/>
                <a:latin typeface="Times New Roman"/>
                <a:cs typeface="Times New Roman"/>
              </a:rPr>
              <a:t> ΠΟΛΙΤΙΚΟ ΠΕΡΙΒΑΛΛΟΝ </a:t>
            </a:r>
            <a:endParaRPr lang="en-US" sz="2600" dirty="0">
              <a:latin typeface="Times New Roman"/>
              <a:cs typeface="Times New Roman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b="1" dirty="0">
                <a:effectLst/>
                <a:latin typeface="Times New Roman"/>
                <a:cs typeface="Times New Roman"/>
              </a:rPr>
              <a:t>«Στενή» έννοια</a:t>
            </a:r>
            <a:r>
              <a:rPr lang="el-GR" dirty="0">
                <a:effectLst/>
                <a:latin typeface="Times New Roman"/>
                <a:cs typeface="Times New Roman"/>
              </a:rPr>
              <a:t> : Θέσπιση κανόνων, αρχών, νομοθετικού πλαισίου για τη λειτουργία του Αθλητισμού και των ΜΜΕ.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r>
              <a:rPr lang="el-GR" b="1" dirty="0">
                <a:effectLst/>
                <a:latin typeface="Times New Roman"/>
                <a:cs typeface="Times New Roman"/>
              </a:rPr>
              <a:t>«Ευρεία» έννοια</a:t>
            </a:r>
            <a:r>
              <a:rPr lang="el-GR" dirty="0">
                <a:effectLst/>
                <a:latin typeface="Times New Roman"/>
                <a:cs typeface="Times New Roman"/>
              </a:rPr>
              <a:t> : Το πολιτικό περιβάλλον είναι  πομπός και  δέκτης του Αθλητικού προϊόντος και του αντίστοιχου μηνύματος 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9" name="Content Placeholder 8" descr="πυραμίδα2.png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000" b="-45274"/>
          <a:stretch/>
        </p:blipFill>
        <p:spPr>
          <a:xfrm>
            <a:off x="4867275" y="1524000"/>
            <a:ext cx="3799205" cy="45769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924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600" b="1" dirty="0">
                <a:effectLst/>
                <a:latin typeface="Times New Roman"/>
                <a:cs typeface="Times New Roman"/>
              </a:rPr>
              <a:t>ΑΘΛΗΤΙΚΗ ΔΡΑΣΤΗΡΙΟΤΗΤΑ</a:t>
            </a:r>
            <a:r>
              <a:rPr lang="en-US" sz="2600" dirty="0">
                <a:effectLst/>
                <a:latin typeface="Times New Roman"/>
                <a:cs typeface="Times New Roman"/>
              </a:rPr>
              <a:t> </a:t>
            </a:r>
            <a:endParaRPr lang="en-US" sz="2600" dirty="0">
              <a:latin typeface="Times New Roman"/>
              <a:cs typeface="Times New Roman"/>
            </a:endParaRPr>
          </a:p>
        </p:txBody>
      </p:sp>
      <p:pic>
        <p:nvPicPr>
          <p:cNvPr id="7" name="Content Placeholder 6" descr="πυραμίδα2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757" b="-39757"/>
          <a:stretch>
            <a:fillRect/>
          </a:stretch>
        </p:blipFill>
        <p:spPr>
          <a:xfrm>
            <a:off x="4836160" y="1345921"/>
            <a:ext cx="4145280" cy="44328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 smtClean="0">
              <a:effectLst/>
              <a:latin typeface="Times New Roman"/>
              <a:cs typeface="Times New Roman"/>
            </a:endParaRPr>
          </a:p>
          <a:p>
            <a:r>
              <a:rPr lang="el-GR" dirty="0" smtClean="0">
                <a:effectLst/>
                <a:latin typeface="Times New Roman"/>
                <a:cs typeface="Times New Roman"/>
              </a:rPr>
              <a:t>Δημιουργία </a:t>
            </a:r>
            <a:r>
              <a:rPr lang="el-GR" dirty="0">
                <a:effectLst/>
                <a:latin typeface="Times New Roman"/>
                <a:cs typeface="Times New Roman"/>
              </a:rPr>
              <a:t>Αθλητισμού «δύο ταχυτήτων». 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r>
              <a:rPr lang="el-GR" dirty="0">
                <a:effectLst/>
                <a:latin typeface="Times New Roman"/>
                <a:cs typeface="Times New Roman"/>
              </a:rPr>
              <a:t>Συγκρότηση «αθλητικής ελίτ»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r>
              <a:rPr lang="el-GR" dirty="0">
                <a:effectLst/>
                <a:latin typeface="Times New Roman"/>
                <a:cs typeface="Times New Roman"/>
              </a:rPr>
              <a:t>Εγκαθίδρυση κέντρων εξουσία στον Αθλητισμό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517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600" b="1" dirty="0">
                <a:effectLst/>
                <a:latin typeface="Times New Roman"/>
                <a:cs typeface="Times New Roman"/>
              </a:rPr>
              <a:t>ΦΙΛΑΘΛΟΙ</a:t>
            </a:r>
            <a:r>
              <a:rPr lang="el-GR" b="1" dirty="0">
                <a:effectLst/>
              </a:rPr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2720" y="1554480"/>
            <a:ext cx="89001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charset="2"/>
              <a:buChar char="u"/>
            </a:pPr>
            <a:r>
              <a:rPr lang="el-GR" dirty="0">
                <a:solidFill>
                  <a:schemeClr val="bg2"/>
                </a:solidFill>
                <a:latin typeface="Times New Roman"/>
                <a:cs typeface="Times New Roman"/>
              </a:rPr>
              <a:t>Αποδέκτες και Φορείς της παγκοσμιοποιημένης αθλητικής </a:t>
            </a:r>
            <a: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  <a:t>κουλτούρας</a:t>
            </a:r>
            <a:b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</a:br>
            <a:endParaRPr lang="el-GR" dirty="0" smtClean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u"/>
            </a:pPr>
            <a: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  <a:t>Τμήμα</a:t>
            </a:r>
            <a:r>
              <a:rPr lang="el-GR" dirty="0">
                <a:solidFill>
                  <a:schemeClr val="bg2"/>
                </a:solidFill>
                <a:latin typeface="Times New Roman"/>
                <a:cs typeface="Times New Roman"/>
              </a:rPr>
              <a:t>/ υποκείμενο του αθλητικού θεάματος </a:t>
            </a:r>
            <a: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  <a:t/>
            </a:r>
            <a:b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</a:br>
            <a:endParaRPr lang="en-US" dirty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u"/>
            </a:pPr>
            <a:r>
              <a:rPr lang="el-GR" dirty="0">
                <a:solidFill>
                  <a:schemeClr val="bg2"/>
                </a:solidFill>
                <a:latin typeface="Times New Roman"/>
                <a:cs typeface="Times New Roman"/>
              </a:rPr>
              <a:t>Καταναλωτές τους αθλητικού προϊόντος </a:t>
            </a:r>
            <a: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  <a:t/>
            </a:r>
            <a:br>
              <a:rPr lang="el-GR" dirty="0" smtClean="0">
                <a:solidFill>
                  <a:schemeClr val="bg2"/>
                </a:solidFill>
                <a:latin typeface="Times New Roman"/>
                <a:cs typeface="Times New Roman"/>
              </a:rPr>
            </a:br>
            <a:endParaRPr lang="en-US" dirty="0">
              <a:solidFill>
                <a:schemeClr val="bg2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Wingdings" charset="2"/>
              <a:buChar char="u"/>
            </a:pPr>
            <a:r>
              <a:rPr lang="el-GR" dirty="0">
                <a:solidFill>
                  <a:schemeClr val="bg2"/>
                </a:solidFill>
                <a:latin typeface="Times New Roman"/>
                <a:cs typeface="Times New Roman"/>
              </a:rPr>
              <a:t>«Προϊόν» του Αθλητισμού το οποίο «πωλείται» στους διαφημιστές   </a:t>
            </a:r>
            <a:endParaRPr lang="en-US" dirty="0">
              <a:solidFill>
                <a:schemeClr val="bg2"/>
              </a:solidFill>
              <a:latin typeface="Times New Roman"/>
              <a:cs typeface="Times New Roman"/>
            </a:endParaRPr>
          </a:p>
        </p:txBody>
      </p:sp>
      <p:pic>
        <p:nvPicPr>
          <p:cNvPr id="7" name="Content Placeholder 6" descr="πυραμίδα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" r="402"/>
          <a:stretch>
            <a:fillRect/>
          </a:stretch>
        </p:blipFill>
        <p:spPr>
          <a:xfrm>
            <a:off x="962343" y="3669430"/>
            <a:ext cx="5626821" cy="3188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4449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600" b="1" dirty="0">
                <a:effectLst/>
                <a:latin typeface="Times New Roman"/>
                <a:cs typeface="Times New Roman"/>
              </a:rPr>
              <a:t>ΣΥΜΠΕΡΑΣΜΑΤΑ</a:t>
            </a:r>
            <a:r>
              <a:rPr lang="el-GR" b="1" dirty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>
              <a:effectLst/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l-GR" dirty="0" smtClean="0">
                <a:effectLst/>
                <a:latin typeface="Times New Roman"/>
                <a:cs typeface="Times New Roman"/>
              </a:rPr>
              <a:t>Η </a:t>
            </a:r>
            <a:r>
              <a:rPr lang="el-GR" dirty="0">
                <a:effectLst/>
                <a:latin typeface="Times New Roman"/>
                <a:cs typeface="Times New Roman"/>
              </a:rPr>
              <a:t>αγορά του Αθλητικού θεάματος είναι μία δυναμική αγορά, συνεχώς αναπτυσσόμενη και ανατροφοδοτούμενη αφού ο φίλαθλος είναι ταυτοχρόνως </a:t>
            </a:r>
            <a:r>
              <a:rPr lang="el-GR" dirty="0" smtClean="0">
                <a:effectLst/>
                <a:latin typeface="Times New Roman"/>
                <a:cs typeface="Times New Roman"/>
              </a:rPr>
              <a:t>υποκείμενο, </a:t>
            </a:r>
            <a:r>
              <a:rPr lang="el-GR" dirty="0">
                <a:effectLst/>
                <a:latin typeface="Times New Roman"/>
                <a:cs typeface="Times New Roman"/>
              </a:rPr>
              <a:t>καταναλωτής και προϊόν αυτής</a:t>
            </a:r>
            <a:r>
              <a:rPr lang="el-GR" dirty="0" smtClean="0">
                <a:effectLst/>
                <a:latin typeface="Times New Roman"/>
                <a:cs typeface="Times New Roman"/>
              </a:rPr>
              <a:t>.</a:t>
            </a:r>
            <a:br>
              <a:rPr lang="el-GR" dirty="0" smtClean="0">
                <a:effectLst/>
                <a:latin typeface="Times New Roman"/>
                <a:cs typeface="Times New Roman"/>
              </a:rPr>
            </a:br>
            <a:r>
              <a:rPr lang="el-GR" dirty="0" smtClean="0">
                <a:effectLst/>
                <a:latin typeface="Times New Roman"/>
                <a:cs typeface="Times New Roman"/>
              </a:rPr>
              <a:t>Η </a:t>
            </a:r>
            <a:r>
              <a:rPr lang="el-GR" dirty="0">
                <a:effectLst/>
                <a:latin typeface="Times New Roman"/>
                <a:cs typeface="Times New Roman"/>
              </a:rPr>
              <a:t>τριπλή αυτή ιδιότητα αποκτάται μέσα από τους κανόνες της εικονοποιίας οι οποίοι διαμορφώνονται από τα ΜΜΕ. </a:t>
            </a:r>
            <a:endParaRPr lang="en-US" dirty="0">
              <a:effectLst/>
              <a:latin typeface="Times New Roman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592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recedent">
  <a:themeElements>
    <a:clrScheme name="Precedent">
      <a:dk1>
        <a:srgbClr val="921F07"/>
      </a:dk1>
      <a:lt1>
        <a:sysClr val="window" lastClr="FFFFFF"/>
      </a:lt1>
      <a:dk2>
        <a:srgbClr val="333333"/>
      </a:dk2>
      <a:lt2>
        <a:srgbClr val="E5E5D3"/>
      </a:lt2>
      <a:accent1>
        <a:srgbClr val="993232"/>
      </a:accent1>
      <a:accent2>
        <a:srgbClr val="9B6C34"/>
      </a:accent2>
      <a:accent3>
        <a:srgbClr val="736C5D"/>
      </a:accent3>
      <a:accent4>
        <a:srgbClr val="C9972B"/>
      </a:accent4>
      <a:accent5>
        <a:srgbClr val="C95F2B"/>
      </a:accent5>
      <a:accent6>
        <a:srgbClr val="8F7A05"/>
      </a:accent6>
      <a:hlink>
        <a:srgbClr val="933926"/>
      </a:hlink>
      <a:folHlink>
        <a:srgbClr val="916019"/>
      </a:folHlink>
    </a:clrScheme>
    <a:fontScheme name="Precedent">
      <a:majorFont>
        <a:latin typeface="Perpetua Titling MT"/>
        <a:ea typeface=""/>
        <a:cs typeface=""/>
        <a:font script="Jpan" typeface="ＭＳ Ｐ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Ｐ明朝"/>
        <a:font script="Hans" typeface="宋体"/>
        <a:font script="Hant" typeface="新細明體"/>
      </a:minorFont>
    </a:fontScheme>
    <a:fmtScheme name="Preceden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tint val="100000"/>
                <a:shade val="30000"/>
                <a:satMod val="135000"/>
              </a:schemeClr>
            </a:gs>
          </a:gsLst>
          <a:path path="circle">
            <a:fillToRect l="70000" t="10000" b="7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5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25400" dir="4800000" sx="103000" sy="103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l">
              <a:rot lat="0" lon="0" rev="3000000"/>
            </a:lightRig>
          </a:scene3d>
          <a:sp3d prstMaterial="softEdge">
            <a:bevelT w="0" h="0"/>
          </a:sp3d>
        </a:effectStyle>
        <a:effectStyle>
          <a:effectLst>
            <a:innerShdw blurRad="127000" dist="38100" dir="13200000">
              <a:srgbClr val="000000">
                <a:alpha val="75000"/>
              </a:srgbClr>
            </a:innerShdw>
            <a:outerShdw blurRad="38100" dist="12700" dir="1800000" sx="101000" sy="101000" rotWithShape="0">
              <a:srgbClr val="000000">
                <a:alpha val="40000"/>
              </a:srgbClr>
            </a:outerShdw>
            <a:reflection blurRad="127000" stA="25000" endPos="30000" dist="127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12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satMod val="135000"/>
              </a:schemeClr>
            </a:gs>
            <a:gs pos="100000">
              <a:schemeClr val="phClr">
                <a:shade val="30000"/>
                <a:satMod val="150000"/>
              </a:schemeClr>
            </a:gs>
          </a:gsLst>
          <a:path path="circle">
            <a:fillToRect t="10000" r="70000" b="7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30000"/>
                <a:lumMod val="80000"/>
              </a:schemeClr>
              <a:schemeClr val="phClr">
                <a:satMod val="15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61</TotalTime>
  <Words>229</Words>
  <Application>Microsoft Macintosh PowerPoint</Application>
  <PresentationFormat>On-screen Show (4:3)</PresentationFormat>
  <Paragraphs>36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Precedent</vt:lpstr>
      <vt:lpstr>       ΜΜΕ, ΝΕΕΣ ΤΕΧΝΟΛΟΓΙΕΣ ΚΑΙ ΕΠΙΧΕΙΡΗΜΑΤΙΚΟΤΗΤΑ </vt:lpstr>
      <vt:lpstr> Η ΠΥΡΑΜΙΔΑ  </vt:lpstr>
      <vt:lpstr>Η ΠΑΓΚΟΣΜΙΟΠΟΙΗΜΕΝΗ ΚΟΥΛΤΟΥΡΑ ΤΟΥ ΑΘΛΗΤΙΣΜΟΥ  </vt:lpstr>
      <vt:lpstr> ΜΕΣΑ ΜΑΖΙΚΗΣ ΕΝΗΜΕΡΩΣΗΣ </vt:lpstr>
      <vt:lpstr>Αλλαγές στον Αθλητισμό λόγω της διαμεσολάβησης των ΜΜΕ </vt:lpstr>
      <vt:lpstr> ΠΟΛΙΤΙΚΟ ΠΕΡΙΒΑΛΛΟΝ </vt:lpstr>
      <vt:lpstr>ΑΘΛΗΤΙΚΗ ΔΡΑΣΤΗΡΙΟΤΗΤΑ </vt:lpstr>
      <vt:lpstr>ΦΙΛΑΘΛΟΙ </vt:lpstr>
      <vt:lpstr>ΣΥΜΠΕΡΑΣΜΑΤΑ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Αθλητισμός, Πολιτική, ΜΜΕ:   Σχηματική απεικόνιση </dc:title>
  <dc:creator>imac1</dc:creator>
  <cp:lastModifiedBy>admin</cp:lastModifiedBy>
  <cp:revision>17</cp:revision>
  <dcterms:created xsi:type="dcterms:W3CDTF">2015-03-31T15:32:48Z</dcterms:created>
  <dcterms:modified xsi:type="dcterms:W3CDTF">2017-02-13T20:23:32Z</dcterms:modified>
</cp:coreProperties>
</file>