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22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1302//17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219200"/>
            <a:ext cx="7583488" cy="2169273"/>
          </a:xfrm>
        </p:spPr>
        <p:txBody>
          <a:bodyPr/>
          <a:lstStyle/>
          <a:p>
            <a:r>
              <a:rPr lang="en-US" sz="2800" b="1" dirty="0" smtClean="0">
                <a:effectLst/>
                <a:latin typeface="Times New Roman"/>
                <a:cs typeface="Times New Roman"/>
              </a:rPr>
              <a:t/>
            </a:r>
            <a:br>
              <a:rPr lang="en-US" sz="2800" b="1" dirty="0" smtClean="0">
                <a:effectLst/>
                <a:latin typeface="Times New Roman"/>
                <a:cs typeface="Times New Roman"/>
              </a:rPr>
            </a:br>
            <a:r>
              <a:rPr lang="en-US" sz="2800" b="1" dirty="0">
                <a:effectLst/>
                <a:latin typeface="Times New Roman"/>
                <a:cs typeface="Times New Roman"/>
              </a:rPr>
              <a:t/>
            </a:r>
            <a:br>
              <a:rPr lang="en-US" sz="2800" b="1" dirty="0">
                <a:effectLst/>
                <a:latin typeface="Times New Roman"/>
                <a:cs typeface="Times New Roman"/>
              </a:rPr>
            </a:br>
            <a:r>
              <a:rPr lang="en-US" sz="2800" b="1" dirty="0" smtClean="0">
                <a:effectLst/>
                <a:latin typeface="Times New Roman"/>
                <a:cs typeface="Times New Roman"/>
              </a:rPr>
              <a:t/>
            </a:r>
            <a:br>
              <a:rPr lang="en-US" sz="2800" b="1" dirty="0" smtClean="0">
                <a:effectLst/>
                <a:latin typeface="Times New Roman"/>
                <a:cs typeface="Times New Roman"/>
              </a:rPr>
            </a:br>
            <a:r>
              <a:rPr lang="en-US" sz="2800" b="1" dirty="0">
                <a:effectLst/>
                <a:latin typeface="Times New Roman"/>
                <a:cs typeface="Times New Roman"/>
              </a:rPr>
              <a:t/>
            </a:r>
            <a:br>
              <a:rPr lang="en-US" sz="2800" b="1" dirty="0">
                <a:effectLst/>
                <a:latin typeface="Times New Roman"/>
                <a:cs typeface="Times New Roman"/>
              </a:rPr>
            </a:br>
            <a:r>
              <a:rPr lang="en-US" sz="2800" b="1" dirty="0" smtClean="0">
                <a:effectLst/>
                <a:latin typeface="Times New Roman"/>
                <a:cs typeface="Times New Roman"/>
              </a:rPr>
              <a:t/>
            </a:r>
            <a:br>
              <a:rPr lang="en-US" sz="2800" b="1" dirty="0" smtClean="0">
                <a:effectLst/>
                <a:latin typeface="Times New Roman"/>
                <a:cs typeface="Times New Roman"/>
              </a:rPr>
            </a:br>
            <a:r>
              <a:rPr lang="en-US" sz="2800" b="1" dirty="0">
                <a:effectLst/>
                <a:latin typeface="Times New Roman"/>
                <a:cs typeface="Times New Roman"/>
              </a:rPr>
              <a:t/>
            </a:r>
            <a:br>
              <a:rPr lang="en-US" sz="2800" b="1" dirty="0">
                <a:effectLst/>
                <a:latin typeface="Times New Roman"/>
                <a:cs typeface="Times New Roman"/>
              </a:rPr>
            </a:br>
            <a:r>
              <a:rPr lang="en-US" sz="2800" b="1" dirty="0" smtClean="0">
                <a:effectLst/>
                <a:latin typeface="Times New Roman"/>
                <a:cs typeface="Times New Roman"/>
              </a:rPr>
              <a:t/>
            </a:r>
            <a:br>
              <a:rPr lang="en-US" sz="2800" b="1" dirty="0" smtClean="0">
                <a:effectLst/>
                <a:latin typeface="Times New Roman"/>
                <a:cs typeface="Times New Roman"/>
              </a:rPr>
            </a:br>
            <a:r>
              <a:rPr lang="el-GR" sz="3600" b="1" dirty="0" smtClean="0">
                <a:effectLst/>
                <a:latin typeface="Arial"/>
                <a:cs typeface="Arial"/>
              </a:rPr>
              <a:t>ΜΜΕ</a:t>
            </a:r>
            <a:r>
              <a:rPr lang="el-GR" sz="3600" dirty="0">
                <a:effectLst/>
                <a:latin typeface="Times New Roman"/>
                <a:cs typeface="Times New Roman"/>
              </a:rPr>
              <a:t>,</a:t>
            </a:r>
            <a:r>
              <a:rPr lang="el-GR" sz="3600" b="1" dirty="0" smtClean="0">
                <a:effectLst/>
                <a:latin typeface="Arial"/>
                <a:cs typeface="Arial"/>
              </a:rPr>
              <a:t> ΝΕΕΣ ΤΕΧΝΟΛΟΓΙΕΣ ΚΑΙ ΕΠΙΧΕΙΡΗΜΑΤΙΚΟΤΗΤΑ</a:t>
            </a:r>
            <a:r>
              <a:rPr lang="en-US" sz="3600" dirty="0">
                <a:effectLst/>
                <a:latin typeface="Arial"/>
                <a:cs typeface="Arial"/>
              </a:rPr>
              <a:t/>
            </a:r>
            <a:br>
              <a:rPr lang="en-US" sz="3600" dirty="0">
                <a:effectLst/>
                <a:latin typeface="Arial"/>
                <a:cs typeface="Arial"/>
              </a:rPr>
            </a:br>
            <a:endParaRPr lang="en-US" sz="36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2400" b="1" dirty="0">
                <a:effectLst/>
                <a:latin typeface="Times New Roman"/>
                <a:cs typeface="Times New Roman"/>
              </a:rPr>
              <a:t>Παναγιώτα Αντωνοπούλου </a:t>
            </a:r>
            <a:r>
              <a:rPr lang="el-GR" sz="2400" b="1" dirty="0" smtClean="0">
                <a:effectLst/>
                <a:latin typeface="Times New Roman"/>
                <a:cs typeface="Times New Roman"/>
              </a:rPr>
              <a:t> </a:t>
            </a:r>
            <a:endParaRPr lang="en-US" sz="2400" dirty="0">
              <a:effectLst/>
              <a:latin typeface="Times New Roman"/>
              <a:cs typeface="Times New Roman"/>
            </a:endParaRPr>
          </a:p>
          <a:p>
            <a:r>
              <a:rPr lang="el-GR" sz="2400" b="1" dirty="0">
                <a:effectLst/>
                <a:latin typeface="Times New Roman"/>
                <a:cs typeface="Times New Roman"/>
              </a:rPr>
              <a:t>Επ. Καθηγήτρια Πανεπιστημίου Πελοποννήσου </a:t>
            </a:r>
            <a:endParaRPr lang="en-US" sz="2400" dirty="0">
              <a:effectLst/>
              <a:latin typeface="Times New Roman"/>
              <a:cs typeface="Times New Roman"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7341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>
                <a:effectLst/>
                <a:latin typeface="Times New Roman"/>
                <a:cs typeface="Times New Roman"/>
              </a:rPr>
              <a:t/>
            </a:r>
            <a:br>
              <a:rPr lang="el-GR" sz="3200" b="1" dirty="0" smtClean="0">
                <a:effectLst/>
                <a:latin typeface="Times New Roman"/>
                <a:cs typeface="Times New Roman"/>
              </a:rPr>
            </a:br>
            <a:r>
              <a:rPr lang="el-GR" sz="3200" b="1" dirty="0" smtClean="0">
                <a:effectLst/>
                <a:latin typeface="Times New Roman"/>
                <a:cs typeface="Times New Roman"/>
              </a:rPr>
              <a:t>Η </a:t>
            </a:r>
            <a:r>
              <a:rPr lang="el-GR" sz="3200" b="1" dirty="0">
                <a:effectLst/>
                <a:latin typeface="Times New Roman"/>
                <a:cs typeface="Times New Roman"/>
              </a:rPr>
              <a:t>ΠΥΡΑΜΙΔΑ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b="1" dirty="0"/>
          </a:p>
        </p:txBody>
      </p:sp>
      <p:pic>
        <p:nvPicPr>
          <p:cNvPr id="6" name="Content Placeholder 5" descr="πυραμίδα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4" b="168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98370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>
                <a:effectLst/>
                <a:latin typeface="Times New Roman"/>
                <a:cs typeface="Times New Roman"/>
              </a:rPr>
              <a:t>Η</a:t>
            </a:r>
            <a:r>
              <a:rPr lang="el-GR" sz="2400" b="1" dirty="0" smtClean="0">
                <a:effectLst/>
                <a:latin typeface="Times New Roman"/>
                <a:cs typeface="Times New Roman"/>
              </a:rPr>
              <a:t> ΠΑΓΚΟΣΜΙΟΠΟΙΗΜΕΝΗ </a:t>
            </a:r>
            <a:r>
              <a:rPr lang="el-GR" sz="2400" b="1" dirty="0">
                <a:effectLst/>
                <a:latin typeface="Times New Roman"/>
                <a:cs typeface="Times New Roman"/>
              </a:rPr>
              <a:t>ΚΟΥΛΤΟΥΡΑ ΤΟΥ </a:t>
            </a:r>
            <a:r>
              <a:rPr lang="el-GR" sz="2400" b="1" dirty="0" smtClean="0">
                <a:effectLst/>
                <a:latin typeface="Times New Roman"/>
                <a:cs typeface="Times New Roman"/>
              </a:rPr>
              <a:t>ΑΘΛΗΤΙΣΜΟΥ </a:t>
            </a:r>
            <a:r>
              <a:rPr lang="en-US" sz="2400" dirty="0">
                <a:effectLst/>
              </a:rPr>
              <a:t/>
            </a:r>
            <a:br>
              <a:rPr lang="en-US" sz="2400" dirty="0">
                <a:effectLst/>
              </a:rPr>
            </a:br>
            <a:endParaRPr lang="en-US" sz="24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000" dirty="0" smtClean="0">
                <a:effectLst/>
                <a:latin typeface="Times New Roman"/>
                <a:cs typeface="Times New Roman"/>
              </a:rPr>
              <a:t>“</a:t>
            </a:r>
            <a:r>
              <a:rPr lang="el-GR" sz="2000" i="1" dirty="0">
                <a:effectLst/>
                <a:latin typeface="Times New Roman"/>
                <a:cs typeface="Times New Roman"/>
              </a:rPr>
              <a:t>Ο Αθλητισμός είναι ένα καθαρά εμπορεύσιμο προϊόν το οποίο σε συνθήκες Παγκοσμιοποίησης αγοράζεται από 3 δισεκατομμύρια καταναλωτές, περισσότερους δηλαδή από τους καταναλωτές της </a:t>
            </a:r>
            <a:r>
              <a:rPr lang="en-US" sz="2000" i="1" dirty="0">
                <a:effectLst/>
                <a:latin typeface="Times New Roman"/>
                <a:cs typeface="Times New Roman"/>
              </a:rPr>
              <a:t>COCA COLA</a:t>
            </a:r>
            <a:r>
              <a:rPr lang="el-GR" sz="2000" dirty="0">
                <a:effectLst/>
                <a:latin typeface="Times New Roman"/>
                <a:cs typeface="Times New Roman"/>
              </a:rPr>
              <a:t>” </a:t>
            </a:r>
          </a:p>
          <a:p>
            <a:pPr marL="0" indent="0" algn="r">
              <a:buNone/>
            </a:pPr>
            <a:r>
              <a:rPr lang="en-US" sz="2000" b="1" dirty="0" smtClean="0">
                <a:effectLst/>
                <a:latin typeface="Times New Roman"/>
                <a:cs typeface="Times New Roman"/>
              </a:rPr>
              <a:t>Sergio </a:t>
            </a:r>
            <a:r>
              <a:rPr lang="en-US" sz="2000" b="1" dirty="0" err="1" smtClean="0">
                <a:effectLst/>
                <a:latin typeface="Times New Roman"/>
                <a:cs typeface="Times New Roman"/>
              </a:rPr>
              <a:t>Cragnotti</a:t>
            </a:r>
            <a:r>
              <a:rPr lang="el-GR" sz="2000" dirty="0" smtClean="0">
                <a:effectLst/>
                <a:latin typeface="Times New Roman"/>
                <a:cs typeface="Times New Roman"/>
              </a:rPr>
              <a:t/>
            </a:r>
            <a:br>
              <a:rPr lang="el-GR" sz="2000" dirty="0" smtClean="0">
                <a:effectLst/>
                <a:latin typeface="Times New Roman"/>
                <a:cs typeface="Times New Roman"/>
              </a:rPr>
            </a:br>
            <a:r>
              <a:rPr lang="el-GR" sz="2000" dirty="0" smtClean="0">
                <a:effectLst/>
                <a:latin typeface="Times New Roman"/>
                <a:cs typeface="Times New Roman"/>
              </a:rPr>
              <a:t>Πρόεδρος </a:t>
            </a:r>
            <a:r>
              <a:rPr lang="en-US" sz="2000" dirty="0">
                <a:effectLst/>
                <a:latin typeface="Times New Roman"/>
                <a:cs typeface="Times New Roman"/>
              </a:rPr>
              <a:t>LAZIO</a:t>
            </a:r>
            <a:r>
              <a:rPr lang="el-GR" sz="2000" dirty="0">
                <a:effectLst/>
                <a:latin typeface="Times New Roman"/>
                <a:cs typeface="Times New Roman"/>
              </a:rPr>
              <a:t>, 2000</a:t>
            </a:r>
            <a:endParaRPr lang="en-US" sz="2000" dirty="0">
              <a:effectLst/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sz="2000" dirty="0">
                <a:effectLst/>
                <a:latin typeface="Times New Roman"/>
                <a:cs typeface="Times New Roman"/>
              </a:rPr>
              <a:t> </a:t>
            </a:r>
            <a:endParaRPr lang="en-US" sz="2000" dirty="0">
              <a:effectLst/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sz="2000" dirty="0" smtClean="0">
                <a:effectLst/>
                <a:latin typeface="Times New Roman"/>
                <a:cs typeface="Times New Roman"/>
              </a:rPr>
              <a:t>«</a:t>
            </a:r>
            <a:r>
              <a:rPr lang="el-GR" sz="2000" i="1" dirty="0">
                <a:effectLst/>
                <a:latin typeface="Times New Roman"/>
                <a:cs typeface="Times New Roman"/>
              </a:rPr>
              <a:t>Εάν το άθλημα μας δεν παρουσιάζεται στην τηλεόραση θα πεθάνει και μαζί τους θα πεθάνουν κι όσοι εμπλέκονται σε αυτό</a:t>
            </a:r>
            <a:r>
              <a:rPr lang="el-GR" sz="2000" dirty="0">
                <a:effectLst/>
                <a:latin typeface="Times New Roman"/>
                <a:cs typeface="Times New Roman"/>
              </a:rPr>
              <a:t>».</a:t>
            </a:r>
            <a:endParaRPr lang="en-US" sz="2000" dirty="0">
              <a:effectLst/>
              <a:latin typeface="Times New Roman"/>
              <a:cs typeface="Times New Roman"/>
            </a:endParaRPr>
          </a:p>
          <a:p>
            <a:pPr marL="0" indent="0" algn="r">
              <a:buNone/>
            </a:pPr>
            <a:r>
              <a:rPr lang="en-US" sz="2000" b="1" dirty="0">
                <a:effectLst/>
                <a:latin typeface="Times New Roman"/>
                <a:cs typeface="Times New Roman"/>
              </a:rPr>
              <a:t>Adam </a:t>
            </a:r>
            <a:r>
              <a:rPr lang="en-US" sz="2000" b="1" dirty="0" smtClean="0">
                <a:effectLst/>
                <a:latin typeface="Times New Roman"/>
                <a:cs typeface="Times New Roman"/>
              </a:rPr>
              <a:t>Sara</a:t>
            </a:r>
            <a:r>
              <a:rPr lang="el-GR" sz="2000" dirty="0" smtClean="0">
                <a:effectLst/>
                <a:latin typeface="Times New Roman"/>
                <a:cs typeface="Times New Roman"/>
              </a:rPr>
              <a:t> </a:t>
            </a:r>
            <a:br>
              <a:rPr lang="el-GR" sz="2000" dirty="0" smtClean="0">
                <a:effectLst/>
                <a:latin typeface="Times New Roman"/>
                <a:cs typeface="Times New Roman"/>
              </a:rPr>
            </a:br>
            <a:r>
              <a:rPr lang="el-GR" sz="2000" dirty="0" smtClean="0">
                <a:effectLst/>
                <a:latin typeface="Times New Roman"/>
                <a:cs typeface="Times New Roman"/>
              </a:rPr>
              <a:t>Πρόεδρος Διεθνούς Ομοσπονδίας ΠΙΝΚ </a:t>
            </a:r>
            <a:r>
              <a:rPr lang="el-GR" sz="2000" dirty="0">
                <a:effectLst/>
                <a:latin typeface="Times New Roman"/>
                <a:cs typeface="Times New Roman"/>
              </a:rPr>
              <a:t>ΠΟΝΚ, 2001</a:t>
            </a:r>
            <a:endParaRPr lang="en-US" sz="2000" dirty="0">
              <a:effectLst/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602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600" b="1" dirty="0">
                <a:effectLst/>
              </a:rPr>
              <a:t> </a:t>
            </a:r>
            <a:r>
              <a:rPr lang="el-GR" sz="2600" b="1" dirty="0">
                <a:effectLst/>
                <a:latin typeface="Times New Roman"/>
                <a:cs typeface="Times New Roman"/>
              </a:rPr>
              <a:t>ΜΕΣΑ ΜΑΖΙΚΗΣ ΕΝΗΜΕΡΩΣΗΣ </a:t>
            </a:r>
            <a:endParaRPr lang="en-US" sz="26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28800"/>
            <a:ext cx="7815897" cy="4297363"/>
          </a:xfrm>
        </p:spPr>
        <p:txBody>
          <a:bodyPr/>
          <a:lstStyle/>
          <a:p>
            <a:r>
              <a:rPr lang="el-GR" sz="2000" dirty="0">
                <a:effectLst/>
                <a:latin typeface="Times New Roman"/>
                <a:cs typeface="Times New Roman"/>
              </a:rPr>
              <a:t>Αμφίδρομη μετάγγιση ακροατηρίων μεταξύ Αθλητισμού και ΜΜΕ </a:t>
            </a:r>
            <a:endParaRPr lang="en-US" sz="2000" dirty="0">
              <a:effectLst/>
              <a:latin typeface="Times New Roman"/>
              <a:cs typeface="Times New Roman"/>
            </a:endParaRPr>
          </a:p>
          <a:p>
            <a:r>
              <a:rPr lang="el-GR" sz="2000" dirty="0" smtClean="0">
                <a:effectLst/>
                <a:latin typeface="Times New Roman"/>
                <a:cs typeface="Times New Roman"/>
              </a:rPr>
              <a:t>Προνομιακές σχέσεις μεταξύ </a:t>
            </a:r>
            <a:r>
              <a:rPr lang="el-GR" sz="2000" dirty="0">
                <a:effectLst/>
                <a:latin typeface="Times New Roman"/>
                <a:cs typeface="Times New Roman"/>
              </a:rPr>
              <a:t>ΜΜΕ και «δημοφιλούς» Αθλητισμού</a:t>
            </a:r>
            <a:endParaRPr lang="en-US" sz="2000" dirty="0">
              <a:effectLst/>
              <a:latin typeface="Times New Roman"/>
              <a:cs typeface="Times New Roman"/>
            </a:endParaRPr>
          </a:p>
          <a:p>
            <a:r>
              <a:rPr lang="el-GR" sz="2000" dirty="0">
                <a:effectLst/>
                <a:latin typeface="Times New Roman"/>
                <a:cs typeface="Times New Roman"/>
              </a:rPr>
              <a:t>Υποβάθμιση του Αθλητισμού </a:t>
            </a:r>
            <a:r>
              <a:rPr lang="el-GR" sz="2000" dirty="0" smtClean="0">
                <a:effectLst/>
                <a:latin typeface="Times New Roman"/>
                <a:cs typeface="Times New Roman"/>
              </a:rPr>
              <a:t>σε «καταναλωτικό» προϊόν </a:t>
            </a:r>
          </a:p>
          <a:p>
            <a:endParaRPr lang="en-US" dirty="0"/>
          </a:p>
        </p:txBody>
      </p:sp>
      <p:pic>
        <p:nvPicPr>
          <p:cNvPr id="4" name="Picture 3" descr="πυραμίδα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280" y="3593379"/>
            <a:ext cx="5445760" cy="31935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810056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>
                <a:effectLst/>
                <a:latin typeface="Times New Roman"/>
                <a:cs typeface="Times New Roman"/>
              </a:rPr>
              <a:t>Αλλαγές στον Αθλητισμό λόγω της διαμεσολάβησης των ΜΜΕ</a:t>
            </a:r>
            <a:r>
              <a:rPr lang="en-US" sz="2800" dirty="0">
                <a:effectLst/>
                <a:latin typeface="Times New Roman"/>
                <a:cs typeface="Times New Roman"/>
              </a:rPr>
              <a:t> 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sz="2000" b="1" dirty="0" smtClean="0">
              <a:effectLst/>
              <a:latin typeface="Times New Roman"/>
              <a:cs typeface="Times New Roman"/>
            </a:endParaRPr>
          </a:p>
          <a:p>
            <a:r>
              <a:rPr lang="el-GR" sz="2000" b="1" dirty="0" smtClean="0">
                <a:effectLst/>
                <a:latin typeface="Times New Roman"/>
                <a:cs typeface="Times New Roman"/>
              </a:rPr>
              <a:t>ΟΡΓΑΝΩΣΗ</a:t>
            </a:r>
            <a:r>
              <a:rPr lang="el-GR" sz="2000" dirty="0" smtClean="0">
                <a:effectLst/>
                <a:latin typeface="Times New Roman"/>
                <a:cs typeface="Times New Roman"/>
              </a:rPr>
              <a:t> </a:t>
            </a:r>
            <a:r>
              <a:rPr lang="el-GR" sz="2000" dirty="0">
                <a:effectLst/>
                <a:latin typeface="Times New Roman"/>
                <a:cs typeface="Times New Roman"/>
              </a:rPr>
              <a:t>: αλλαγές στις συνθήκες υπό τις οποίες διεξάγονται οι </a:t>
            </a:r>
            <a:r>
              <a:rPr lang="el-GR" sz="2000" dirty="0" smtClean="0">
                <a:effectLst/>
                <a:latin typeface="Times New Roman"/>
                <a:cs typeface="Times New Roman"/>
              </a:rPr>
              <a:t>διοργανώσεις, </a:t>
            </a:r>
            <a:r>
              <a:rPr lang="el-GR" sz="2000" dirty="0">
                <a:effectLst/>
                <a:latin typeface="Times New Roman"/>
                <a:cs typeface="Times New Roman"/>
              </a:rPr>
              <a:t>αύξηση αριθμού διοργανώσεων κλπ)</a:t>
            </a:r>
            <a:endParaRPr lang="en-US" sz="2000" dirty="0">
              <a:effectLst/>
              <a:latin typeface="Times New Roman"/>
              <a:cs typeface="Times New Roman"/>
            </a:endParaRPr>
          </a:p>
          <a:p>
            <a:r>
              <a:rPr lang="el-GR" sz="2000" b="1" dirty="0">
                <a:effectLst/>
                <a:latin typeface="Times New Roman"/>
                <a:cs typeface="Times New Roman"/>
              </a:rPr>
              <a:t>ΔΙΑΧΕΙΡΙΣΗ : </a:t>
            </a:r>
            <a:r>
              <a:rPr lang="el-GR" sz="2000" dirty="0">
                <a:effectLst/>
                <a:latin typeface="Times New Roman"/>
                <a:cs typeface="Times New Roman"/>
              </a:rPr>
              <a:t>ανάπτυξη του </a:t>
            </a:r>
            <a:r>
              <a:rPr lang="en-US" sz="2000" dirty="0">
                <a:effectLst/>
                <a:latin typeface="Times New Roman"/>
                <a:cs typeface="Times New Roman"/>
              </a:rPr>
              <a:t>Sport Management</a:t>
            </a:r>
            <a:r>
              <a:rPr lang="el-GR" sz="2000" dirty="0">
                <a:effectLst/>
                <a:latin typeface="Times New Roman"/>
                <a:cs typeface="Times New Roman"/>
              </a:rPr>
              <a:t>, χορηγική δραστηριότητα, τηλεοπτικά δικαιώματα . </a:t>
            </a:r>
            <a:endParaRPr lang="en-US" sz="2000" dirty="0">
              <a:effectLst/>
              <a:latin typeface="Times New Roman"/>
              <a:cs typeface="Times New Roman"/>
            </a:endParaRPr>
          </a:p>
          <a:p>
            <a:r>
              <a:rPr lang="el-GR" sz="2000" b="1" dirty="0">
                <a:effectLst/>
                <a:latin typeface="Times New Roman"/>
                <a:cs typeface="Times New Roman"/>
              </a:rPr>
              <a:t>ΑΙΣΘΗΤΙΚΗ </a:t>
            </a:r>
            <a:r>
              <a:rPr lang="el-GR" sz="2000" dirty="0">
                <a:effectLst/>
                <a:latin typeface="Times New Roman"/>
                <a:cs typeface="Times New Roman"/>
              </a:rPr>
              <a:t>: συμπεριφορά, γλωσσάρι, βία. </a:t>
            </a:r>
            <a:endParaRPr lang="en-US" sz="2000" dirty="0">
              <a:effectLst/>
              <a:latin typeface="Times New Roman"/>
              <a:cs typeface="Times New Roman"/>
            </a:endParaRPr>
          </a:p>
          <a:p>
            <a:r>
              <a:rPr lang="el-GR" sz="2000" b="1" dirty="0">
                <a:effectLst/>
                <a:latin typeface="Times New Roman"/>
                <a:cs typeface="Times New Roman"/>
              </a:rPr>
              <a:t>ΗΘΙΚΗ</a:t>
            </a:r>
            <a:r>
              <a:rPr lang="el-GR" sz="2000" dirty="0">
                <a:effectLst/>
                <a:latin typeface="Times New Roman"/>
                <a:cs typeface="Times New Roman"/>
              </a:rPr>
              <a:t> : «</a:t>
            </a:r>
            <a:r>
              <a:rPr lang="el-GR" sz="2000" i="1" dirty="0">
                <a:effectLst/>
                <a:latin typeface="Times New Roman"/>
                <a:cs typeface="Times New Roman"/>
              </a:rPr>
              <a:t>Ο σκοπός αγιάζει τα μέσα</a:t>
            </a:r>
            <a:r>
              <a:rPr lang="el-GR" sz="2000" dirty="0">
                <a:effectLst/>
                <a:latin typeface="Times New Roman"/>
                <a:cs typeface="Times New Roman"/>
              </a:rPr>
              <a:t>» αντί του «</a:t>
            </a:r>
            <a:r>
              <a:rPr lang="el-GR" sz="2000" i="1" dirty="0">
                <a:effectLst/>
                <a:latin typeface="Times New Roman"/>
                <a:cs typeface="Times New Roman"/>
              </a:rPr>
              <a:t>ευ αγωνίζεσθαι</a:t>
            </a:r>
            <a:r>
              <a:rPr lang="el-GR" sz="2000" dirty="0">
                <a:effectLst/>
                <a:latin typeface="Times New Roman"/>
                <a:cs typeface="Times New Roman"/>
              </a:rPr>
              <a:t>». </a:t>
            </a:r>
            <a:endParaRPr lang="en-US" sz="2000" dirty="0">
              <a:effectLst/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418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600" b="1" dirty="0">
                <a:effectLst/>
                <a:latin typeface="Times New Roman"/>
                <a:cs typeface="Times New Roman"/>
              </a:rPr>
              <a:t> ΠΟΛΙΤΙΚΟ ΠΕΡΙΒΑΛΛΟΝ </a:t>
            </a:r>
            <a:endParaRPr lang="en-US" sz="2600" dirty="0">
              <a:latin typeface="Times New Roman"/>
              <a:cs typeface="Times New Roman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b="1" dirty="0">
                <a:effectLst/>
                <a:latin typeface="Times New Roman"/>
                <a:cs typeface="Times New Roman"/>
              </a:rPr>
              <a:t>«Στενή» έννοια</a:t>
            </a:r>
            <a:r>
              <a:rPr lang="el-GR" dirty="0">
                <a:effectLst/>
                <a:latin typeface="Times New Roman"/>
                <a:cs typeface="Times New Roman"/>
              </a:rPr>
              <a:t> : Θέσπιση κανόνων, αρχών, νομοθετικού πλαισίου για τη λειτουργία του Αθλητισμού και των ΜΜΕ.</a:t>
            </a:r>
            <a:endParaRPr lang="en-US" dirty="0">
              <a:effectLst/>
              <a:latin typeface="Times New Roman"/>
              <a:cs typeface="Times New Roman"/>
            </a:endParaRPr>
          </a:p>
          <a:p>
            <a:r>
              <a:rPr lang="el-GR" b="1" dirty="0">
                <a:effectLst/>
                <a:latin typeface="Times New Roman"/>
                <a:cs typeface="Times New Roman"/>
              </a:rPr>
              <a:t>«Ευρεία» έννοια</a:t>
            </a:r>
            <a:r>
              <a:rPr lang="el-GR" dirty="0">
                <a:effectLst/>
                <a:latin typeface="Times New Roman"/>
                <a:cs typeface="Times New Roman"/>
              </a:rPr>
              <a:t> : Το πολιτικό περιβάλλον είναι  πομπός και  δέκτης του Αθλητικού προϊόντος και του αντίστοιχου μηνύματος </a:t>
            </a:r>
            <a:endParaRPr lang="en-US" dirty="0">
              <a:effectLst/>
              <a:latin typeface="Times New Roman"/>
              <a:cs typeface="Times New Roman"/>
            </a:endParaRPr>
          </a:p>
          <a:p>
            <a:endParaRPr lang="en-US" dirty="0"/>
          </a:p>
        </p:txBody>
      </p:sp>
      <p:pic>
        <p:nvPicPr>
          <p:cNvPr id="9" name="Content Placeholder 8" descr="πυραμίδα2.png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6000" b="-45274"/>
          <a:stretch/>
        </p:blipFill>
        <p:spPr>
          <a:xfrm>
            <a:off x="4867275" y="1524000"/>
            <a:ext cx="3799205" cy="45769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3924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600" b="1" dirty="0">
                <a:effectLst/>
                <a:latin typeface="Times New Roman"/>
                <a:cs typeface="Times New Roman"/>
              </a:rPr>
              <a:t>ΑΘΛΗΤΙΚΗ ΔΡΑΣΤΗΡΙΟΤΗΤΑ</a:t>
            </a:r>
            <a:r>
              <a:rPr lang="en-US" sz="2600" dirty="0">
                <a:effectLst/>
                <a:latin typeface="Times New Roman"/>
                <a:cs typeface="Times New Roman"/>
              </a:rPr>
              <a:t> </a:t>
            </a:r>
            <a:endParaRPr lang="en-US" sz="2600" dirty="0">
              <a:latin typeface="Times New Roman"/>
              <a:cs typeface="Times New Roman"/>
            </a:endParaRPr>
          </a:p>
        </p:txBody>
      </p:sp>
      <p:pic>
        <p:nvPicPr>
          <p:cNvPr id="7" name="Content Placeholder 6" descr="πυραμίδα2.pn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9757" b="-39757"/>
          <a:stretch>
            <a:fillRect/>
          </a:stretch>
        </p:blipFill>
        <p:spPr>
          <a:xfrm>
            <a:off x="4836160" y="1345921"/>
            <a:ext cx="4145280" cy="44328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 dirty="0" smtClean="0">
              <a:effectLst/>
              <a:latin typeface="Times New Roman"/>
              <a:cs typeface="Times New Roman"/>
            </a:endParaRPr>
          </a:p>
          <a:p>
            <a:r>
              <a:rPr lang="el-GR" dirty="0" smtClean="0">
                <a:effectLst/>
                <a:latin typeface="Times New Roman"/>
                <a:cs typeface="Times New Roman"/>
              </a:rPr>
              <a:t>Δημιουργία </a:t>
            </a:r>
            <a:r>
              <a:rPr lang="el-GR" dirty="0">
                <a:effectLst/>
                <a:latin typeface="Times New Roman"/>
                <a:cs typeface="Times New Roman"/>
              </a:rPr>
              <a:t>Αθλητισμού «δύο ταχυτήτων». </a:t>
            </a:r>
            <a:endParaRPr lang="en-US" dirty="0">
              <a:effectLst/>
              <a:latin typeface="Times New Roman"/>
              <a:cs typeface="Times New Roman"/>
            </a:endParaRPr>
          </a:p>
          <a:p>
            <a:r>
              <a:rPr lang="el-GR" dirty="0">
                <a:effectLst/>
                <a:latin typeface="Times New Roman"/>
                <a:cs typeface="Times New Roman"/>
              </a:rPr>
              <a:t>Συγκρότηση «αθλητικής ελίτ»</a:t>
            </a:r>
            <a:endParaRPr lang="en-US" dirty="0">
              <a:effectLst/>
              <a:latin typeface="Times New Roman"/>
              <a:cs typeface="Times New Roman"/>
            </a:endParaRPr>
          </a:p>
          <a:p>
            <a:r>
              <a:rPr lang="el-GR" dirty="0">
                <a:effectLst/>
                <a:latin typeface="Times New Roman"/>
                <a:cs typeface="Times New Roman"/>
              </a:rPr>
              <a:t>Εγκαθίδρυση κέντρων εξουσία στον Αθλητισμό</a:t>
            </a:r>
            <a:endParaRPr lang="en-US" dirty="0">
              <a:effectLst/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517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600" b="1" dirty="0">
                <a:effectLst/>
                <a:latin typeface="Times New Roman"/>
                <a:cs typeface="Times New Roman"/>
              </a:rPr>
              <a:t>ΦΙΛΑΘΛΟΙ</a:t>
            </a:r>
            <a:r>
              <a:rPr lang="el-GR" b="1" dirty="0">
                <a:effectLst/>
              </a:rPr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2720" y="1554480"/>
            <a:ext cx="89001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u"/>
            </a:pPr>
            <a:r>
              <a:rPr lang="el-GR" dirty="0">
                <a:solidFill>
                  <a:schemeClr val="bg2"/>
                </a:solidFill>
                <a:latin typeface="Times New Roman"/>
                <a:cs typeface="Times New Roman"/>
              </a:rPr>
              <a:t>Αποδέκτες και Φορείς της παγκοσμιοποιημένης αθλητικής </a:t>
            </a:r>
            <a:r>
              <a:rPr lang="el-GR" dirty="0" smtClean="0">
                <a:solidFill>
                  <a:schemeClr val="bg2"/>
                </a:solidFill>
                <a:latin typeface="Times New Roman"/>
                <a:cs typeface="Times New Roman"/>
              </a:rPr>
              <a:t>κουλτούρας</a:t>
            </a:r>
            <a:br>
              <a:rPr lang="el-GR" dirty="0" smtClean="0">
                <a:solidFill>
                  <a:schemeClr val="bg2"/>
                </a:solidFill>
                <a:latin typeface="Times New Roman"/>
                <a:cs typeface="Times New Roman"/>
              </a:rPr>
            </a:br>
            <a:endParaRPr lang="el-GR" dirty="0" smtClean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u"/>
            </a:pPr>
            <a:r>
              <a:rPr lang="el-GR" dirty="0" smtClean="0">
                <a:solidFill>
                  <a:schemeClr val="bg2"/>
                </a:solidFill>
                <a:latin typeface="Times New Roman"/>
                <a:cs typeface="Times New Roman"/>
              </a:rPr>
              <a:t>Τμήμα</a:t>
            </a:r>
            <a:r>
              <a:rPr lang="el-GR" dirty="0">
                <a:solidFill>
                  <a:schemeClr val="bg2"/>
                </a:solidFill>
                <a:latin typeface="Times New Roman"/>
                <a:cs typeface="Times New Roman"/>
              </a:rPr>
              <a:t>/ υποκείμενο του αθλητικού θεάματος </a:t>
            </a:r>
            <a:r>
              <a:rPr lang="el-GR" dirty="0" smtClean="0">
                <a:solidFill>
                  <a:schemeClr val="bg2"/>
                </a:solidFill>
                <a:latin typeface="Times New Roman"/>
                <a:cs typeface="Times New Roman"/>
              </a:rPr>
              <a:t/>
            </a:r>
            <a:br>
              <a:rPr lang="el-GR" dirty="0" smtClean="0">
                <a:solidFill>
                  <a:schemeClr val="bg2"/>
                </a:solidFill>
                <a:latin typeface="Times New Roman"/>
                <a:cs typeface="Times New Roman"/>
              </a:rPr>
            </a:br>
            <a:endParaRPr lang="en-US" dirty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u"/>
            </a:pPr>
            <a:r>
              <a:rPr lang="el-GR" dirty="0">
                <a:solidFill>
                  <a:schemeClr val="bg2"/>
                </a:solidFill>
                <a:latin typeface="Times New Roman"/>
                <a:cs typeface="Times New Roman"/>
              </a:rPr>
              <a:t>Καταναλωτές τους αθλητικού προϊόντος </a:t>
            </a:r>
            <a:r>
              <a:rPr lang="el-GR" dirty="0" smtClean="0">
                <a:solidFill>
                  <a:schemeClr val="bg2"/>
                </a:solidFill>
                <a:latin typeface="Times New Roman"/>
                <a:cs typeface="Times New Roman"/>
              </a:rPr>
              <a:t/>
            </a:r>
            <a:br>
              <a:rPr lang="el-GR" dirty="0" smtClean="0">
                <a:solidFill>
                  <a:schemeClr val="bg2"/>
                </a:solidFill>
                <a:latin typeface="Times New Roman"/>
                <a:cs typeface="Times New Roman"/>
              </a:rPr>
            </a:br>
            <a:endParaRPr lang="en-US" dirty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u"/>
            </a:pPr>
            <a:r>
              <a:rPr lang="el-GR" dirty="0">
                <a:solidFill>
                  <a:schemeClr val="bg2"/>
                </a:solidFill>
                <a:latin typeface="Times New Roman"/>
                <a:cs typeface="Times New Roman"/>
              </a:rPr>
              <a:t>«Προϊόν» του Αθλητισμού το οποίο «πωλείται» στους διαφημιστές   </a:t>
            </a:r>
            <a:endParaRPr lang="en-US" dirty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pic>
        <p:nvPicPr>
          <p:cNvPr id="7" name="Content Placeholder 6" descr="πυραμίδα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" r="402"/>
          <a:stretch>
            <a:fillRect/>
          </a:stretch>
        </p:blipFill>
        <p:spPr>
          <a:xfrm>
            <a:off x="962343" y="3669430"/>
            <a:ext cx="5626821" cy="3188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64449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600" b="1" dirty="0">
                <a:effectLst/>
                <a:latin typeface="Times New Roman"/>
                <a:cs typeface="Times New Roman"/>
              </a:rPr>
              <a:t>ΣΥΜΠΕΡΑΣΜΑΤΑ</a:t>
            </a:r>
            <a:r>
              <a:rPr lang="el-GR" b="1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dirty="0" smtClean="0">
              <a:effectLst/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dirty="0" smtClean="0">
                <a:effectLst/>
                <a:latin typeface="Times New Roman"/>
                <a:cs typeface="Times New Roman"/>
              </a:rPr>
              <a:t>Η </a:t>
            </a:r>
            <a:r>
              <a:rPr lang="el-GR" dirty="0">
                <a:effectLst/>
                <a:latin typeface="Times New Roman"/>
                <a:cs typeface="Times New Roman"/>
              </a:rPr>
              <a:t>αγορά του Αθλητικού θεάματος είναι μία δυναμική αγορά, συνεχώς αναπτυσσόμενη και ανατροφοδοτούμενη αφού ο φίλαθλος είναι ταυτοχρόνως </a:t>
            </a:r>
            <a:r>
              <a:rPr lang="el-GR" dirty="0" smtClean="0">
                <a:effectLst/>
                <a:latin typeface="Times New Roman"/>
                <a:cs typeface="Times New Roman"/>
              </a:rPr>
              <a:t>υποκείμενο, </a:t>
            </a:r>
            <a:r>
              <a:rPr lang="el-GR" dirty="0">
                <a:effectLst/>
                <a:latin typeface="Times New Roman"/>
                <a:cs typeface="Times New Roman"/>
              </a:rPr>
              <a:t>καταναλωτής και προϊόν αυτής</a:t>
            </a:r>
            <a:r>
              <a:rPr lang="el-GR" dirty="0" smtClean="0">
                <a:effectLst/>
                <a:latin typeface="Times New Roman"/>
                <a:cs typeface="Times New Roman"/>
              </a:rPr>
              <a:t>.</a:t>
            </a:r>
            <a:br>
              <a:rPr lang="el-GR" dirty="0" smtClean="0">
                <a:effectLst/>
                <a:latin typeface="Times New Roman"/>
                <a:cs typeface="Times New Roman"/>
              </a:rPr>
            </a:br>
            <a:r>
              <a:rPr lang="el-GR" dirty="0" smtClean="0">
                <a:effectLst/>
                <a:latin typeface="Times New Roman"/>
                <a:cs typeface="Times New Roman"/>
              </a:rPr>
              <a:t>Η </a:t>
            </a:r>
            <a:r>
              <a:rPr lang="el-GR" dirty="0">
                <a:effectLst/>
                <a:latin typeface="Times New Roman"/>
                <a:cs typeface="Times New Roman"/>
              </a:rPr>
              <a:t>τριπλή αυτή ιδιότητα αποκτάται μέσα από τους κανόνες της εικονοποιίας οι οποίοι διαμορφώνονται από τα ΜΜΕ. </a:t>
            </a:r>
            <a:endParaRPr lang="en-US" dirty="0">
              <a:effectLst/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5920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61</TotalTime>
  <Words>229</Words>
  <Application>Microsoft Macintosh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Precedent</vt:lpstr>
      <vt:lpstr>       ΜΜΕ, ΝΕΕΣ ΤΕΧΝΟΛΟΓΙΕΣ ΚΑΙ ΕΠΙΧΕΙΡΗΜΑΤΙΚΟΤΗΤΑ </vt:lpstr>
      <vt:lpstr> Η ΠΥΡΑΜΙΔΑ  </vt:lpstr>
      <vt:lpstr>Η ΠΑΓΚΟΣΜΙΟΠΟΙΗΜΕΝΗ ΚΟΥΛΤΟΥΡΑ ΤΟΥ ΑΘΛΗΤΙΣΜΟΥ  </vt:lpstr>
      <vt:lpstr> ΜΕΣΑ ΜΑΖΙΚΗΣ ΕΝΗΜΕΡΩΣΗΣ </vt:lpstr>
      <vt:lpstr>Αλλαγές στον Αθλητισμό λόγω της διαμεσολάβησης των ΜΜΕ </vt:lpstr>
      <vt:lpstr> ΠΟΛΙΤΙΚΟ ΠΕΡΙΒΑΛΛΟΝ </vt:lpstr>
      <vt:lpstr>ΑΘΛΗΤΙΚΗ ΔΡΑΣΤΗΡΙΟΤΗΤΑ </vt:lpstr>
      <vt:lpstr>ΦΙΛΑΘΛΟΙ </vt:lpstr>
      <vt:lpstr>ΣΥΜΠΕΡΑΣΜΑΤΑ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Αθλητισμός, Πολιτική, ΜΜΕ:   Σχηματική απεικόνιση </dc:title>
  <dc:creator>imac1</dc:creator>
  <cp:lastModifiedBy>admin</cp:lastModifiedBy>
  <cp:revision>17</cp:revision>
  <dcterms:created xsi:type="dcterms:W3CDTF">2015-03-31T15:32:48Z</dcterms:created>
  <dcterms:modified xsi:type="dcterms:W3CDTF">2017-02-13T20:23:32Z</dcterms:modified>
</cp:coreProperties>
</file>