
<file path=[Content_Types].xml><?xml version="1.0" encoding="utf-8"?>
<Types xmlns="http://schemas.openxmlformats.org/package/2006/content-types">
  <Override PartName="/ppt/slideLayouts/slideLayout2.xml" ContentType="application/vnd.openxmlformats-officedocument.presentationml.slideLayout+xml"/>
  <Override PartName="/ppt/slides/slide14.xml" ContentType="application/vnd.openxmlformats-officedocument.presentationml.slide+xml"/>
  <Override PartName="/ppt/slideLayouts/slideLayout11.xml" ContentType="application/vnd.openxmlformats-officedocument.presentationml.slideLayout+xml"/>
  <Override PartName="/ppt/embeddings/oleObject1.bin" ContentType="application/vnd.openxmlformats-officedocument.oleObject"/>
  <Default Extension="xml" ContentType="application/xml"/>
  <Override PartName="/ppt/slides/slide45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slides/slide5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Masters/slideMaster1.xml" ContentType="application/vnd.openxmlformats-officedocument.presentationml.slideMaster+xml"/>
  <Override PartName="/docProps/core.xml" ContentType="application/vnd.openxmlformats-package.core-properties+xml"/>
  <Override PartName="/ppt/slides/slide44.xml" ContentType="application/vnd.openxmlformats-officedocument.presentationml.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slides/slide43.xml" ContentType="application/vnd.openxmlformats-officedocument.presentationml.slide+xml"/>
  <Default Extension="pict" ContentType="image/pict"/>
  <Override PartName="/ppt/slides/slide26.xml" ContentType="application/vnd.openxmlformats-officedocument.presentationml.slide+xml"/>
  <Override PartName="/ppt/slides/slide13.xml" ContentType="application/vnd.openxmlformats-officedocument.presentationml.slide+xml"/>
  <Default Extension="bin" ContentType="application/vnd.openxmlformats-officedocument.presentationml.printerSettings"/>
  <Override PartName="/ppt/slides/slide35.xml" ContentType="application/vnd.openxmlformats-officedocument.presentationml.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embeddings/Microsoft_Equation2.bin" ContentType="application/vnd.openxmlformats-officedocument.oleObject"/>
  <Override PartName="/ppt/slides/slide11.xml" ContentType="application/vnd.openxmlformats-officedocument.presentationml.slide+xml"/>
  <Override PartName="/ppt/slides/slide49.xml" ContentType="application/vnd.openxmlformats-officedocument.presentationml.slide+xml"/>
  <Override PartName="/ppt/presentation.xml" ContentType="application/vnd.openxmlformats-officedocument.presentationml.presentation.main+xml"/>
  <Override PartName="/ppt/tableStyles.xml" ContentType="application/vnd.openxmlformats-officedocument.presentationml.tableStyles+xml"/>
  <Override PartName="/ppt/slides/slide42.xml" ContentType="application/vnd.openxmlformats-officedocument.presentationml.slide+xml"/>
  <Override PartName="/ppt/slides/slide25.xml" ContentType="application/vnd.openxmlformats-officedocument.presentationml.slide+xml"/>
  <Override PartName="/ppt/slides/slide51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2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Default Extension="wmf" ContentType="image/x-wmf"/>
  <Override PartName="/ppt/slides/slide48.xml" ContentType="application/vnd.openxmlformats-officedocument.presentationml.slide+xml"/>
  <Override PartName="/ppt/embeddings/Microsoft_Equation1.bin" ContentType="application/vnd.openxmlformats-officedocument.oleObject"/>
  <Override PartName="/ppt/slides/slide41.xml" ContentType="application/vnd.openxmlformats-officedocument.presentationml.slide+xml"/>
  <Override PartName="/ppt/theme/theme3.xml" ContentType="application/vnd.openxmlformats-officedocument.theme+xml"/>
  <Default Extension="gif" ContentType="image/gif"/>
  <Override PartName="/docProps/app.xml" ContentType="application/vnd.openxmlformats-officedocument.extended-properties+xml"/>
  <Override PartName="/ppt/slides/slide24.xml" ContentType="application/vnd.openxmlformats-officedocument.presentationml.slide+xml"/>
  <Override PartName="/ppt/slides/slide50.xml" ContentType="application/vnd.openxmlformats-officedocument.presentationml.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s/slide16.xml" ContentType="application/vnd.openxmlformats-officedocument.presentationml.slide+xml"/>
  <Default Extension="jpeg" ContentType="image/jpeg"/>
  <Override PartName="/ppt/viewProps.xml" ContentType="application/vnd.openxmlformats-officedocument.presentationml.viewProps+xml"/>
  <Override PartName="/ppt/embeddings/oleObject3.bin" ContentType="application/vnd.openxmlformats-officedocument.oleObject"/>
  <Override PartName="/ppt/slides/slide47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s/slide23.xml" ContentType="application/vnd.openxmlformats-officedocument.presentationml.slide+xml"/>
  <Override PartName="/ppt/slides/slide39.xml" ContentType="application/vnd.openxmlformats-officedocument.presentationml.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embeddings/oleObject2.bin" ContentType="application/vnd.openxmlformats-officedocument.oleObject"/>
  <Override PartName="/ppt/slides/slide46.xml" ContentType="application/vnd.openxmlformats-officedocument.presentationml.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Override PartName="/ppt/slides/slide6.xml" ContentType="application/vnd.openxmlformats-officedocument.presentationml.slide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pdf" ContentType="application/pd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r:id="rId1"/>
  </p:sldMasterIdLst>
  <p:notesMasterIdLst>
    <p:notesMasterId r:id="rId53"/>
  </p:notesMasterIdLst>
  <p:handoutMasterIdLst>
    <p:handoutMasterId r:id="rId54"/>
  </p:handoutMasterIdLst>
  <p:sldIdLst>
    <p:sldId id="256" r:id="rId2"/>
    <p:sldId id="380" r:id="rId3"/>
    <p:sldId id="426" r:id="rId4"/>
    <p:sldId id="428" r:id="rId5"/>
    <p:sldId id="381" r:id="rId6"/>
    <p:sldId id="382" r:id="rId7"/>
    <p:sldId id="383" r:id="rId8"/>
    <p:sldId id="385" r:id="rId9"/>
    <p:sldId id="384" r:id="rId10"/>
    <p:sldId id="386" r:id="rId11"/>
    <p:sldId id="387" r:id="rId12"/>
    <p:sldId id="391" r:id="rId13"/>
    <p:sldId id="395" r:id="rId14"/>
    <p:sldId id="390" r:id="rId15"/>
    <p:sldId id="389" r:id="rId16"/>
    <p:sldId id="392" r:id="rId17"/>
    <p:sldId id="393" r:id="rId18"/>
    <p:sldId id="394" r:id="rId19"/>
    <p:sldId id="397" r:id="rId20"/>
    <p:sldId id="398" r:id="rId21"/>
    <p:sldId id="421" r:id="rId22"/>
    <p:sldId id="396" r:id="rId23"/>
    <p:sldId id="399" r:id="rId24"/>
    <p:sldId id="400" r:id="rId25"/>
    <p:sldId id="401" r:id="rId26"/>
    <p:sldId id="418" r:id="rId27"/>
    <p:sldId id="419" r:id="rId28"/>
    <p:sldId id="402" r:id="rId29"/>
    <p:sldId id="403" r:id="rId30"/>
    <p:sldId id="404" r:id="rId31"/>
    <p:sldId id="405" r:id="rId32"/>
    <p:sldId id="420" r:id="rId33"/>
    <p:sldId id="406" r:id="rId34"/>
    <p:sldId id="407" r:id="rId35"/>
    <p:sldId id="408" r:id="rId36"/>
    <p:sldId id="409" r:id="rId37"/>
    <p:sldId id="410" r:id="rId38"/>
    <p:sldId id="411" r:id="rId39"/>
    <p:sldId id="412" r:id="rId40"/>
    <p:sldId id="413" r:id="rId41"/>
    <p:sldId id="415" r:id="rId42"/>
    <p:sldId id="416" r:id="rId43"/>
    <p:sldId id="417" r:id="rId44"/>
    <p:sldId id="422" r:id="rId45"/>
    <p:sldId id="423" r:id="rId46"/>
    <p:sldId id="424" r:id="rId47"/>
    <p:sldId id="425" r:id="rId48"/>
    <p:sldId id="429" r:id="rId49"/>
    <p:sldId id="427" r:id="rId50"/>
    <p:sldId id="430" r:id="rId51"/>
    <p:sldId id="379" r:id="rId5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 showOutlineIcons="0">
    <p:restoredLeft sz="15620"/>
    <p:restoredTop sz="94660"/>
  </p:normalViewPr>
  <p:slideViewPr>
    <p:cSldViewPr snapToObjects="1">
      <p:cViewPr varScale="1">
        <p:scale>
          <a:sx n="92" d="100"/>
          <a:sy n="92" d="100"/>
        </p:scale>
        <p:origin x="-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notesMaster" Target="notesMasters/notesMaster1.xml"/><Relationship Id="rId54" Type="http://schemas.openxmlformats.org/officeDocument/2006/relationships/handoutMaster" Target="handoutMasters/handoutMaster1.xml"/><Relationship Id="rId55" Type="http://schemas.openxmlformats.org/officeDocument/2006/relationships/printerSettings" Target="printerSettings/printerSettings1.bin"/><Relationship Id="rId56" Type="http://schemas.openxmlformats.org/officeDocument/2006/relationships/presProps" Target="presProps.xml"/><Relationship Id="rId57" Type="http://schemas.openxmlformats.org/officeDocument/2006/relationships/viewProps" Target="viewProps.xml"/><Relationship Id="rId58" Type="http://schemas.openxmlformats.org/officeDocument/2006/relationships/theme" Target="theme/theme1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1" Type="http://schemas.openxmlformats.org/officeDocument/2006/relationships/image" Target="../media/image9.wmf"/><Relationship Id="rId2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5B931C-C92E-6D43-9193-C90AF43A6459}" type="datetimeFigureOut">
              <a:rPr lang="en-US" smtClean="0"/>
              <a:pPr/>
              <a:t>5/18/10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008C51-A5D4-A840-B1C2-F601CDE787B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105C96-CB59-CB43-A02A-B8D5AA1996AD}" type="datetimeFigureOut">
              <a:rPr lang="en-US" smtClean="0"/>
              <a:pPr/>
              <a:t>5/18/10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B7B667-B3A5-5D4F-9406-EB3149061EA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B7B667-B3A5-5D4F-9406-EB3149061EA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14800" y="1572768"/>
            <a:ext cx="4910328" cy="2130552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r" defTabSz="914400" rtl="0" eaLnBrk="1" latinLnBrk="0" hangingPunct="1">
              <a:spcBef>
                <a:spcPct val="0"/>
              </a:spcBef>
              <a:buNone/>
              <a:defRPr sz="4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3711388"/>
            <a:ext cx="4910328" cy="88696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2400" b="1" kern="1200">
                <a:solidFill>
                  <a:schemeClr val="tx1">
                    <a:tint val="75000"/>
                  </a:schemeClr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B02A5-4FE5-49D9-9E24-09F23B90C450}" type="datetimeFigureOut">
              <a:rPr lang="en-US" smtClean="0"/>
              <a:pPr/>
              <a:t>5/18/10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E4600-0381-4CF3-88F2-7ED7D2E3F9C8}" type="slidenum">
              <a:rPr smtClean="0"/>
              <a:pPr/>
              <a:t>‹#›</a:t>
            </a:fld>
            <a:endParaRPr/>
          </a:p>
        </p:txBody>
      </p:sp>
      <p:sp>
        <p:nvSpPr>
          <p:cNvPr id="20" name="Oval 19"/>
          <p:cNvSpPr>
            <a:spLocks noChangeAspect="1"/>
          </p:cNvSpPr>
          <p:nvPr/>
        </p:nvSpPr>
        <p:spPr>
          <a:xfrm>
            <a:off x="121024" y="85165"/>
            <a:ext cx="4433047" cy="4433047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4" name="Oval 33"/>
          <p:cNvSpPr/>
          <p:nvPr/>
        </p:nvSpPr>
        <p:spPr>
          <a:xfrm>
            <a:off x="179294" y="112058"/>
            <a:ext cx="4201255" cy="4201255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Oval 34"/>
          <p:cNvSpPr/>
          <p:nvPr/>
        </p:nvSpPr>
        <p:spPr>
          <a:xfrm>
            <a:off x="264460" y="138952"/>
            <a:ext cx="3988777" cy="4056383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Oval 36"/>
          <p:cNvSpPr/>
          <p:nvPr/>
        </p:nvSpPr>
        <p:spPr>
          <a:xfrm>
            <a:off x="264460" y="138953"/>
            <a:ext cx="3897026" cy="3897026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127000" dist="63500" dir="16200000">
              <a:prstClr val="black">
                <a:alpha val="6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1178859"/>
            <a:ext cx="9144000" cy="45291"/>
            <a:chOff x="0" y="1613647"/>
            <a:chExt cx="9144000" cy="45291"/>
          </a:xfrm>
        </p:grpSpPr>
        <p:cxnSp>
          <p:nvCxnSpPr>
            <p:cNvPr id="10" name="Straight Connector 9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0" y="5715000"/>
            <a:ext cx="9144000" cy="45291"/>
            <a:chOff x="0" y="1613647"/>
            <a:chExt cx="9144000" cy="45291"/>
          </a:xfrm>
        </p:grpSpPr>
        <p:cxnSp>
          <p:nvCxnSpPr>
            <p:cNvPr id="13" name="Straight Connector 12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0"/>
            <a:ext cx="3581400" cy="1252538"/>
          </a:xfrm>
        </p:spPr>
        <p:txBody>
          <a:bodyPr anchor="b">
            <a:normAutofit/>
          </a:bodyPr>
          <a:lstStyle>
            <a:lvl1pPr algn="l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895600"/>
            <a:ext cx="3581400" cy="2438400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A6A0B-D499-425D-9760-7E378B1D24E7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285131" y="1116106"/>
            <a:ext cx="4724400" cy="4724400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3386" y="1148001"/>
            <a:ext cx="4434840" cy="4434987"/>
          </a:xfrm>
          <a:prstGeom prst="ellipse">
            <a:avLst/>
          </a:prstGeom>
          <a:effectLst>
            <a:innerShdw blurRad="63500" dist="50800" dir="18900000">
              <a:prstClr val="black">
                <a:alpha val="30000"/>
              </a:prstClr>
            </a:inn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Wingdings" pitchFamily="2" charset="2"/>
              <a:buNone/>
              <a:defRPr sz="1800" b="1" kern="1200">
                <a:solidFill>
                  <a:schemeClr val="tx1"/>
                </a:solidFill>
                <a:effectLst>
                  <a:outerShdw blurRad="50800" dist="50800" dir="270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1B973-48D0-47D2-BD1A-81DAC74A0928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56500" y="609600"/>
            <a:ext cx="1587500" cy="5516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629400" cy="5516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56499" y="6356350"/>
            <a:ext cx="1148229" cy="365125"/>
          </a:xfrm>
        </p:spPr>
        <p:txBody>
          <a:bodyPr/>
          <a:lstStyle/>
          <a:p>
            <a:fld id="{93714E26-7EC0-4FCC-8AD8-71E9EC27DEDB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4065260" y="3406355"/>
            <a:ext cx="6858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2000"/>
              </a:spcBef>
              <a:defRPr/>
            </a:lvl1pPr>
            <a:lvl2pPr>
              <a:spcBef>
                <a:spcPts val="600"/>
              </a:spcBef>
              <a:defRPr/>
            </a:lvl2pPr>
            <a:lvl3pPr>
              <a:spcBef>
                <a:spcPts val="600"/>
              </a:spcBef>
              <a:defRPr/>
            </a:lvl3pPr>
            <a:lvl4pPr>
              <a:spcBef>
                <a:spcPts val="600"/>
              </a:spcBef>
              <a:defRPr/>
            </a:lvl4pPr>
            <a:lvl5pPr>
              <a:spcBef>
                <a:spcPts val="600"/>
              </a:spcBef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870FB-149D-4255-9221-CF258F891615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7" name="Group 10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5" descr="uoplogo.gif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350838"/>
            <a:ext cx="1143000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Title Slide with Pictu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>
            <a:off x="0" y="1461247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Group 9"/>
          <p:cNvGrpSpPr/>
          <p:nvPr/>
        </p:nvGrpSpPr>
        <p:grpSpPr>
          <a:xfrm>
            <a:off x="0" y="4953000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65376" y="1573306"/>
            <a:ext cx="3653117" cy="2133600"/>
          </a:xfrm>
        </p:spPr>
        <p:txBody>
          <a:bodyPr anchor="b" anchorCtr="0"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65376" y="3998259"/>
            <a:ext cx="3653117" cy="883024"/>
          </a:xfrm>
        </p:spPr>
        <p:txBody>
          <a:bodyPr/>
          <a:lstStyle>
            <a:lvl1pPr marL="0" indent="0" algn="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</p:spPr>
        <p:txBody>
          <a:bodyPr/>
          <a:lstStyle>
            <a:lvl1pPr algn="ctr">
              <a:defRPr/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16" name="Oval 15"/>
          <p:cNvSpPr>
            <a:spLocks noChangeAspect="1"/>
          </p:cNvSpPr>
          <p:nvPr/>
        </p:nvSpPr>
        <p:spPr>
          <a:xfrm>
            <a:off x="134471" y="685800"/>
            <a:ext cx="5268049" cy="526804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50000">
                <a:schemeClr val="accent1">
                  <a:lumMod val="75000"/>
                </a:schemeClr>
              </a:gs>
              <a:gs pos="100000">
                <a:schemeClr val="accent1"/>
              </a:gs>
            </a:gsLst>
            <a:lin ang="8400000" scaled="0"/>
            <a:tileRect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chilly" dir="t">
              <a:rot lat="0" lon="0" rev="16800000"/>
            </a:lightRig>
          </a:scene3d>
          <a:sp3d>
            <a:bevelT w="127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229676" y="712694"/>
            <a:ext cx="4983480" cy="4983480"/>
          </a:xfrm>
          <a:prstGeom prst="ellipse">
            <a:avLst/>
          </a:prstGeom>
          <a:gradFill flip="none" rotWithShape="1">
            <a:gsLst>
              <a:gs pos="0">
                <a:schemeClr val="accent2">
                  <a:alpha val="30000"/>
                </a:schemeClr>
              </a:gs>
              <a:gs pos="100000">
                <a:schemeClr val="accent2">
                  <a:lumMod val="75000"/>
                  <a:alpha val="30000"/>
                </a:schemeClr>
              </a:gs>
            </a:gsLst>
            <a:lin ang="2700000" scaled="1"/>
            <a:tileRect/>
          </a:gradFill>
          <a:ln>
            <a:noFill/>
          </a:ln>
          <a:effectLst>
            <a:innerShdw blurRad="38100" dist="12700" dir="2700000">
              <a:prstClr val="black">
                <a:alpha val="3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Picture Placeholder 24"/>
          <p:cNvSpPr>
            <a:spLocks noGrp="1"/>
          </p:cNvSpPr>
          <p:nvPr>
            <p:ph type="pic" sz="quarter" idx="13"/>
          </p:nvPr>
        </p:nvSpPr>
        <p:spPr>
          <a:xfrm>
            <a:off x="241232" y="716992"/>
            <a:ext cx="4906459" cy="4852935"/>
          </a:xfrm>
          <a:prstGeom prst="ellipse">
            <a:avLst/>
          </a:prstGeom>
          <a:effectLst>
            <a:innerShdw blurRad="63500" dist="50800" dir="16200000">
              <a:prstClr val="black">
                <a:alpha val="30000"/>
              </a:prstClr>
            </a:innerShdw>
          </a:effectLst>
        </p:spPr>
        <p:txBody>
          <a:bodyPr>
            <a:normAutofit/>
          </a:bodyPr>
          <a:lstStyle>
            <a:lvl1pPr algn="r">
              <a:buNone/>
              <a:defRPr sz="1800"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8013" cy="1362075"/>
          </a:xfrm>
        </p:spPr>
        <p:txBody>
          <a:bodyPr anchor="b" anchorCtr="0">
            <a:normAutofit/>
          </a:bodyPr>
          <a:lstStyle>
            <a:lvl1pPr algn="ctr"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529013"/>
            <a:ext cx="8228013" cy="1347787"/>
          </a:xfrm>
        </p:spPr>
        <p:txBody>
          <a:bodyPr anchor="t" anchorCtr="0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5/18/10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grpSp>
        <p:nvGrpSpPr>
          <p:cNvPr id="7" name="Group 7"/>
          <p:cNvGrpSpPr/>
          <p:nvPr/>
        </p:nvGrpSpPr>
        <p:grpSpPr>
          <a:xfrm>
            <a:off x="0" y="1447800"/>
            <a:ext cx="9144000" cy="45291"/>
            <a:chOff x="0" y="1613647"/>
            <a:chExt cx="9144000" cy="45291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10"/>
          <p:cNvGrpSpPr/>
          <p:nvPr/>
        </p:nvGrpSpPr>
        <p:grpSpPr>
          <a:xfrm>
            <a:off x="0" y="4939553"/>
            <a:ext cx="9144000" cy="45291"/>
            <a:chOff x="0" y="1613647"/>
            <a:chExt cx="9144000" cy="45291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057401"/>
            <a:ext cx="3931920" cy="398032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52B54-BC1D-466E-98B4-B0082340936C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8" name="Group 1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8" name="Straight Connector 1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734670"/>
            <a:ext cx="3931920" cy="744071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28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514600"/>
            <a:ext cx="3931920" cy="3523129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508C9F-E380-43A3-ADC1-0217F1EB7573}" type="datetime1">
              <a:rPr smtClean="0"/>
              <a:pPr/>
              <a:t>6/3/2007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10C791-6992-4CCF-A244-B250C8BB22F1}" type="datetime1">
              <a:rPr smtClean="0"/>
              <a:pPr/>
              <a:t>6/3/2007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  <p:grpSp>
        <p:nvGrpSpPr>
          <p:cNvPr id="6" name="Group 6"/>
          <p:cNvGrpSpPr/>
          <p:nvPr/>
        </p:nvGrpSpPr>
        <p:grpSpPr>
          <a:xfrm>
            <a:off x="0" y="1584169"/>
            <a:ext cx="9144000" cy="45291"/>
            <a:chOff x="0" y="1613647"/>
            <a:chExt cx="9144000" cy="45291"/>
          </a:xfrm>
        </p:grpSpPr>
        <p:cxnSp>
          <p:nvCxnSpPr>
            <p:cNvPr id="8" name="Straight Connector 7"/>
            <p:cNvCxnSpPr/>
            <p:nvPr/>
          </p:nvCxnSpPr>
          <p:spPr>
            <a:xfrm>
              <a:off x="0" y="1657350"/>
              <a:ext cx="9144000" cy="1588"/>
            </a:xfrm>
            <a:prstGeom prst="line">
              <a:avLst/>
            </a:prstGeom>
            <a:ln w="88900">
              <a:solidFill>
                <a:schemeClr val="tx2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0" y="1613647"/>
              <a:ext cx="9144000" cy="1588"/>
            </a:xfrm>
            <a:prstGeom prst="line">
              <a:avLst/>
            </a:prstGeom>
            <a:ln w="63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20578-B892-4967-98F8-D0B4A045ADFD}" type="datetime1">
              <a:rPr smtClean="0"/>
              <a:pPr/>
              <a:t>6/3/2007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658906"/>
            <a:ext cx="3602039" cy="1162050"/>
          </a:xfrm>
        </p:spPr>
        <p:txBody>
          <a:bodyPr anchor="b">
            <a:normAutofit/>
          </a:bodyPr>
          <a:lstStyle>
            <a:lvl1pPr algn="ctr">
              <a:defRPr sz="36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3388" y="273051"/>
            <a:ext cx="4206240" cy="57785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1905001"/>
            <a:ext cx="3602039" cy="3733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DF1B-54EC-4432-8649-0FE40DD46F86}" type="datetime1">
              <a:rPr smtClean="0"/>
              <a:pPr/>
              <a:t>6/3/2007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smtClean="0"/>
              <a:t>
              </a:t>
            </a:r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1"/>
            <a:ext cx="8229600" cy="396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1129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C1EDB-CE87-4BA6-95D9-AD3AE9C734F7}" type="datetime1">
              <a:rPr smtClean="0"/>
              <a:pPr/>
              <a:t>6/3/2007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smtClean="0"/>
              <a:t>
              </a:t>
            </a:r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267200" y="6356350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02B71-8991-4516-A01E-F1A9ACD28BDC}" type="slidenum">
              <a:rPr smtClean="0"/>
              <a:pPr/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r:id="rId1"/>
    <p:sldLayoutId r:id="rId2"/>
    <p:sldLayoutId r:id="rId3"/>
    <p:sldLayoutId r:id="rId4"/>
    <p:sldLayoutId r:id="rId5"/>
    <p:sldLayoutId r:id="rId6"/>
    <p:sldLayoutId r:id="rId7"/>
    <p:sldLayoutId r:id="rId8"/>
    <p:sldLayoutId r:id="rId9"/>
    <p:sldLayoutId r:id="rId10"/>
    <p:sldLayoutId r:id="rId11"/>
    <p:sldLayoutId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4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22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20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ct val="20000"/>
        </a:spcBef>
        <a:buClr>
          <a:schemeClr val="accent2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" pitchFamily="2" charset="2"/>
        <a:buChar char=""/>
        <a:defRPr sz="1800" b="1" kern="1200">
          <a:solidFill>
            <a:schemeClr val="tx1"/>
          </a:solidFill>
          <a:effectLst>
            <a:outerShdw blurRad="50800" dist="50800" dir="270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oleObject2.bin"/><Relationship Id="rId5" Type="http://schemas.openxmlformats.org/officeDocument/2006/relationships/oleObject" Target="../embeddings/oleObject3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1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quation2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gif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d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0728" y="1905000"/>
            <a:ext cx="8534400" cy="1447800"/>
          </a:xfrm>
        </p:spPr>
        <p:txBody>
          <a:bodyPr anchor="ctr">
            <a:normAutofit/>
          </a:bodyPr>
          <a:lstStyle/>
          <a:p>
            <a:pPr algn="ctr"/>
            <a:r>
              <a:rPr lang="el-GR" sz="3200" dirty="0" smtClean="0">
                <a:latin typeface="Arial"/>
                <a:cs typeface="Arial"/>
              </a:rPr>
              <a:t>Πρωτόκολλα Ασφάλειας στο </a:t>
            </a:r>
            <a:r>
              <a:rPr lang="el-GR" sz="3200" dirty="0" smtClean="0">
                <a:latin typeface="Arial"/>
                <a:cs typeface="Arial"/>
              </a:rPr>
              <a:t>Διαδίκτυο</a:t>
            </a:r>
            <a:r>
              <a:rPr lang="en-US" sz="3200" dirty="0" smtClean="0">
                <a:latin typeface="Arial"/>
                <a:cs typeface="Arial"/>
              </a:rPr>
              <a:t> (1)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5132832"/>
            <a:ext cx="4910328" cy="886968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Arial"/>
                <a:cs typeface="Arial"/>
              </a:rPr>
              <a:t>Διδάσκων</a:t>
            </a:r>
            <a:r>
              <a:rPr lang="en-US" dirty="0" smtClean="0">
                <a:latin typeface="Arial"/>
                <a:cs typeface="Arial"/>
              </a:rPr>
              <a:t>: </a:t>
            </a:r>
            <a:r>
              <a:rPr lang="en-US" dirty="0" err="1" smtClean="0">
                <a:latin typeface="Arial"/>
                <a:cs typeface="Arial"/>
              </a:rPr>
              <a:t>Δρ</a:t>
            </a:r>
            <a:r>
              <a:rPr lang="en-US" dirty="0" smtClean="0">
                <a:latin typeface="Arial"/>
                <a:cs typeface="Arial"/>
              </a:rPr>
              <a:t>. </a:t>
            </a:r>
            <a:r>
              <a:rPr lang="en-US" dirty="0" err="1" smtClean="0">
                <a:latin typeface="Arial"/>
                <a:cs typeface="Arial"/>
              </a:rPr>
              <a:t>Γενειατάκης</a:t>
            </a:r>
            <a:r>
              <a:rPr lang="en-US" dirty="0" smtClean="0">
                <a:latin typeface="Arial"/>
                <a:cs typeface="Arial"/>
              </a:rPr>
              <a:t> </a:t>
            </a:r>
            <a:r>
              <a:rPr lang="en-US" dirty="0" err="1" smtClean="0">
                <a:latin typeface="Arial"/>
                <a:cs typeface="Arial"/>
              </a:rPr>
              <a:t>Δημήτρης</a:t>
            </a:r>
            <a:endParaRPr lang="en-US" dirty="0" smtClean="0">
              <a:latin typeface="Arial"/>
              <a:cs typeface="Arial"/>
            </a:endParaRPr>
          </a:p>
          <a:p>
            <a:r>
              <a:rPr lang="en-US" dirty="0" err="1">
                <a:latin typeface="Arial"/>
                <a:cs typeface="Arial"/>
              </a:rPr>
              <a:t>e</a:t>
            </a:r>
            <a:r>
              <a:rPr lang="en-US" dirty="0" err="1" smtClean="0">
                <a:latin typeface="Arial"/>
                <a:cs typeface="Arial"/>
              </a:rPr>
              <a:t>-mail:dgen@uop.gr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4" name="Picture 5" descr="uoplogo.gi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96200" y="152400"/>
            <a:ext cx="1143000" cy="1028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3581400" y="678359"/>
            <a:ext cx="4572000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el-GR" sz="2200" b="1" dirty="0" smtClean="0">
                <a:latin typeface="Arial"/>
                <a:cs typeface="Arial"/>
              </a:rPr>
              <a:t>Τμήμα Επιστήμης &amp;</a:t>
            </a:r>
            <a:r>
              <a:rPr lang="en-US" sz="2200" b="1" dirty="0" smtClean="0">
                <a:latin typeface="Arial"/>
                <a:cs typeface="Arial"/>
              </a:rPr>
              <a:t> </a:t>
            </a:r>
            <a:r>
              <a:rPr lang="el-GR" sz="2200" b="1" dirty="0" smtClean="0">
                <a:latin typeface="Arial"/>
                <a:cs typeface="Arial"/>
              </a:rPr>
              <a:t>Τεχνολ</a:t>
            </a:r>
            <a:r>
              <a:rPr lang="en-US" sz="2200" b="1" dirty="0" smtClean="0">
                <a:latin typeface="Arial"/>
                <a:cs typeface="Arial"/>
              </a:rPr>
              <a:t>.</a:t>
            </a:r>
            <a:r>
              <a:rPr lang="el-GR" sz="2200" b="1" dirty="0" smtClean="0">
                <a:latin typeface="Arial"/>
                <a:cs typeface="Arial"/>
              </a:rPr>
              <a:t> Τηλεπικοινωνιών  </a:t>
            </a:r>
            <a:endParaRPr lang="en-US" sz="2200" b="1" dirty="0">
              <a:latin typeface="Arial"/>
              <a:cs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648975" y="-49887"/>
            <a:ext cx="419962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l-GR" sz="2200" b="1" dirty="0" smtClean="0">
                <a:latin typeface="Arial"/>
                <a:cs typeface="Arial"/>
              </a:rPr>
              <a:t>Πανεπιστήμιο Πελοποννήσου</a:t>
            </a:r>
            <a:endParaRPr lang="el-GR" sz="2200" b="1" dirty="0">
              <a:latin typeface="Arial"/>
              <a:cs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Δομικά Στοιχεία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48100" y="2286000"/>
            <a:ext cx="1295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IPSec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89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AH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Elbow Connector 5"/>
          <p:cNvCxnSpPr>
            <a:stCxn id="4" idx="2"/>
            <a:endCxn id="5" idx="0"/>
          </p:cNvCxnSpPr>
          <p:nvPr/>
        </p:nvCxnSpPr>
        <p:spPr>
          <a:xfrm rot="5400000">
            <a:off x="3486150" y="2419350"/>
            <a:ext cx="609600" cy="1409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007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ESP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Elbow Connector 7"/>
          <p:cNvCxnSpPr>
            <a:stCxn id="4" idx="2"/>
            <a:endCxn id="7" idx="0"/>
          </p:cNvCxnSpPr>
          <p:nvPr/>
        </p:nvCxnSpPr>
        <p:spPr>
          <a:xfrm rot="16200000" flipH="1">
            <a:off x="4972050" y="2343150"/>
            <a:ext cx="609600" cy="1562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955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Αυθεντικοποίησης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11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Κρυπτογράφησης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5" idx="2"/>
          </p:cNvCxnSpPr>
          <p:nvPr/>
        </p:nvCxnSpPr>
        <p:spPr>
          <a:xfrm rot="5400000">
            <a:off x="27813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7" idx="2"/>
            <a:endCxn id="9" idx="0"/>
          </p:cNvCxnSpPr>
          <p:nvPr/>
        </p:nvCxnSpPr>
        <p:spPr>
          <a:xfrm rot="5400000">
            <a:off x="4295775" y="2886075"/>
            <a:ext cx="609600" cy="2914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2"/>
          </p:cNvCxnSpPr>
          <p:nvPr/>
        </p:nvCxnSpPr>
        <p:spPr>
          <a:xfrm rot="5400000">
            <a:off x="57531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24300" y="3581400"/>
            <a:ext cx="121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Διαχ.</a:t>
            </a: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Κλειδιών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rot="10800000">
            <a:off x="3543300" y="3810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81600" y="3811589"/>
            <a:ext cx="419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Προστασία </a:t>
            </a:r>
            <a:r>
              <a:rPr lang="en-US" dirty="0" smtClean="0"/>
              <a:t>IP </a:t>
            </a:r>
            <a:r>
              <a:rPr lang="el-GR" dirty="0" smtClean="0"/>
              <a:t>Πακέτου</a:t>
            </a:r>
            <a:endParaRPr lang="en-US" dirty="0"/>
          </a:p>
        </p:txBody>
      </p:sp>
      <p:pic>
        <p:nvPicPr>
          <p:cNvPr id="4" name="Content Placeholder 6" descr="ip_5.gif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05000" y="2057400"/>
            <a:ext cx="5015696" cy="396240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Λειτουργίας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Κατάσταση Λειτουργίας Μεταφοράς</a:t>
            </a:r>
            <a:r>
              <a:rPr lang="en-US" dirty="0" smtClean="0"/>
              <a:t>(Transport Mode)</a:t>
            </a:r>
          </a:p>
          <a:p>
            <a:pPr lvl="1"/>
            <a:r>
              <a:rPr lang="el-GR" dirty="0" smtClean="0"/>
              <a:t>Παρέχει κυρίως προστασία σε πρωτόκολλα ανωτέρου επιπέδου δε λαμβάνεται υπόψη η κεφαλίδα του </a:t>
            </a:r>
            <a:r>
              <a:rPr lang="en-US" dirty="0" smtClean="0"/>
              <a:t>IP </a:t>
            </a:r>
            <a:r>
              <a:rPr lang="el-GR" dirty="0" smtClean="0"/>
              <a:t>πακέτου</a:t>
            </a:r>
            <a:endParaRPr lang="en-US" dirty="0" smtClean="0"/>
          </a:p>
          <a:p>
            <a:r>
              <a:rPr lang="en-US" dirty="0" smtClean="0"/>
              <a:t>K</a:t>
            </a:r>
            <a:r>
              <a:rPr lang="el-GR" dirty="0" smtClean="0"/>
              <a:t>ατάσταση Λειτουργίας Σήραγγας </a:t>
            </a:r>
            <a:r>
              <a:rPr lang="en-US" dirty="0" smtClean="0"/>
              <a:t>(Tunnel Mode)</a:t>
            </a:r>
            <a:endParaRPr lang="el-GR" dirty="0" smtClean="0"/>
          </a:p>
          <a:p>
            <a:pPr lvl="1"/>
            <a:r>
              <a:rPr lang="el-GR" dirty="0" smtClean="0"/>
              <a:t>Παρέχει προστασία σε ολόκληρο το πακέτο </a:t>
            </a:r>
            <a:r>
              <a:rPr lang="en-US" dirty="0" smtClean="0"/>
              <a:t>IP</a:t>
            </a:r>
          </a:p>
          <a:p>
            <a:pPr lvl="1"/>
            <a:r>
              <a:rPr lang="el-GR" dirty="0" smtClean="0"/>
              <a:t>Απαιτείται η δημιουργία μιας νέας κεφαλίδας </a:t>
            </a:r>
            <a:r>
              <a:rPr lang="en-US" dirty="0" smtClean="0"/>
              <a:t>IP </a:t>
            </a:r>
          </a:p>
          <a:p>
            <a:pPr lvl="1"/>
            <a:r>
              <a:rPr lang="en-US" dirty="0" smtClean="0"/>
              <a:t>To </a:t>
            </a:r>
            <a:r>
              <a:rPr lang="el-GR" dirty="0" smtClean="0"/>
              <a:t>ωφέλιμο φορτίο θεωρείται το προστατευμένο πακέτο </a:t>
            </a:r>
            <a:r>
              <a:rPr lang="en-US" dirty="0" smtClean="0"/>
              <a:t>IP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Τρόποι Λειτουργίας</a:t>
            </a:r>
            <a:endParaRPr lang="en-US" dirty="0"/>
          </a:p>
        </p:txBody>
      </p:sp>
      <p:pic>
        <p:nvPicPr>
          <p:cNvPr id="4" name="Content Placeholder 6" descr="ip_5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069" y="2249488"/>
            <a:ext cx="5473861" cy="4324350"/>
          </a:xfrm>
        </p:spPr>
      </p:pic>
      <p:sp>
        <p:nvSpPr>
          <p:cNvPr id="5" name="Oval 4"/>
          <p:cNvSpPr/>
          <p:nvPr/>
        </p:nvSpPr>
        <p:spPr>
          <a:xfrm>
            <a:off x="1835069" y="4800600"/>
            <a:ext cx="5473861" cy="13716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bg1"/>
                </a:solidFill>
              </a:rPr>
              <a:t>Λειτουργία Μεταφοράς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/>
          <p:cNvSpPr/>
          <p:nvPr/>
        </p:nvSpPr>
        <p:spPr>
          <a:xfrm>
            <a:off x="1828800" y="2590800"/>
            <a:ext cx="5473861" cy="3810000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rgbClr val="000000"/>
                </a:solidFill>
              </a:rPr>
              <a:t>Λειτουργία Σήραγγας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Εφαρμογή του </a:t>
            </a:r>
            <a:r>
              <a:rPr lang="en-US" dirty="0" smtClean="0"/>
              <a:t>IPSec</a:t>
            </a:r>
            <a:endParaRPr lang="en-US" dirty="0"/>
          </a:p>
        </p:txBody>
      </p:sp>
      <p:pic>
        <p:nvPicPr>
          <p:cNvPr id="4" name="Picture 4" descr=" Fig_1.gif                                                      0000E82Froot                           ABA78158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2057400"/>
            <a:ext cx="5397500" cy="411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Χρήσεις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Δημιουργία ιδιωτικών εικονικών δικτύων (</a:t>
            </a:r>
            <a:r>
              <a:rPr lang="en-US" dirty="0" smtClean="0"/>
              <a:t>virtual private network) </a:t>
            </a:r>
          </a:p>
          <a:p>
            <a:pPr lvl="1"/>
            <a:r>
              <a:rPr lang="en-US" dirty="0" smtClean="0"/>
              <a:t>LAN/WAN</a:t>
            </a:r>
          </a:p>
          <a:p>
            <a:r>
              <a:rPr lang="el-GR" dirty="0" smtClean="0"/>
              <a:t>Ασφαλής απομακρυσμένη πρόσβαση</a:t>
            </a:r>
          </a:p>
          <a:p>
            <a:r>
              <a:rPr lang="el-GR" dirty="0" smtClean="0"/>
              <a:t>Διασφάλιση υπαρχόντων εφαρμογών</a:t>
            </a:r>
          </a:p>
          <a:p>
            <a:pPr lvl="1"/>
            <a:r>
              <a:rPr lang="en-US" dirty="0" smtClean="0"/>
              <a:t>Mail</a:t>
            </a:r>
          </a:p>
          <a:p>
            <a:pPr lvl="1"/>
            <a:r>
              <a:rPr lang="en-US" dirty="0" smtClean="0"/>
              <a:t>Telnet</a:t>
            </a:r>
          </a:p>
          <a:p>
            <a:pPr lvl="1"/>
            <a:r>
              <a:rPr lang="el-GR" dirty="0" smtClean="0"/>
              <a:t>Μεταφορές αρχείων </a:t>
            </a:r>
          </a:p>
          <a:p>
            <a:pPr lvl="1"/>
            <a:r>
              <a:rPr lang="el-GR" dirty="0" smtClean="0"/>
              <a:t>κτλ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Συσκευές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Δικτυακές συσκευές</a:t>
            </a:r>
          </a:p>
          <a:p>
            <a:pPr lvl="1"/>
            <a:r>
              <a:rPr lang="en-US" dirty="0" smtClean="0"/>
              <a:t>routers/firewalls</a:t>
            </a:r>
          </a:p>
          <a:p>
            <a:r>
              <a:rPr lang="el-GR" dirty="0" smtClean="0"/>
              <a:t>Σε τερματικές συσκεύες </a:t>
            </a:r>
          </a:p>
          <a:p>
            <a:pPr lvl="1"/>
            <a:r>
              <a:rPr lang="el-GR" dirty="0" smtClean="0"/>
              <a:t>προσωπικός υπολογιστής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Σενάρια Χρήσης</a:t>
            </a:r>
            <a:endParaRPr lang="en-US" dirty="0"/>
          </a:p>
        </p:txBody>
      </p:sp>
      <p:graphicFrame>
        <p:nvGraphicFramePr>
          <p:cNvPr id="80898" name="Object 2"/>
          <p:cNvGraphicFramePr>
            <a:graphicFrameLocks noChangeAspect="1"/>
          </p:cNvGraphicFramePr>
          <p:nvPr/>
        </p:nvGraphicFramePr>
        <p:xfrm>
          <a:off x="1143000" y="1881188"/>
          <a:ext cx="2679700" cy="2270125"/>
        </p:xfrm>
        <a:graphic>
          <a:graphicData uri="http://schemas.openxmlformats.org/presentationml/2006/ole">
            <p:oleObj spid="_x0000_s80898" name="Picture" r:id="rId3" imgW="7315200" imgH="6019800" progId="Word.Picture.8">
              <p:embed/>
            </p:oleObj>
          </a:graphicData>
        </a:graphic>
      </p:graphicFrame>
      <p:graphicFrame>
        <p:nvGraphicFramePr>
          <p:cNvPr id="80899" name="Object 3"/>
          <p:cNvGraphicFramePr>
            <a:graphicFrameLocks noChangeAspect="1"/>
          </p:cNvGraphicFramePr>
          <p:nvPr/>
        </p:nvGraphicFramePr>
        <p:xfrm>
          <a:off x="4551363" y="2476500"/>
          <a:ext cx="3792537" cy="2846388"/>
        </p:xfrm>
        <a:graphic>
          <a:graphicData uri="http://schemas.openxmlformats.org/presentationml/2006/ole">
            <p:oleObj spid="_x0000_s80899" name="Picture" r:id="rId4" imgW="7315200" imgH="4953000" progId="Word.Picture.8">
              <p:embed/>
            </p:oleObj>
          </a:graphicData>
        </a:graphic>
      </p:graphicFrame>
      <p:graphicFrame>
        <p:nvGraphicFramePr>
          <p:cNvPr id="80900" name="Object 4"/>
          <p:cNvGraphicFramePr>
            <a:graphicFrameLocks noChangeAspect="1"/>
          </p:cNvGraphicFramePr>
          <p:nvPr/>
        </p:nvGraphicFramePr>
        <p:xfrm>
          <a:off x="1400175" y="4397375"/>
          <a:ext cx="3665538" cy="2308225"/>
        </p:xfrm>
        <a:graphic>
          <a:graphicData uri="http://schemas.openxmlformats.org/presentationml/2006/ole">
            <p:oleObj spid="_x0000_s80900" name="Picture" r:id="rId5" imgW="7315200" imgH="4419600" progId="Word.Picture.8">
              <p:embed/>
            </p:oleObj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Μηχανισμοί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Μηχανισμός Αυθεντικοποίσης Κεφαλίδας (</a:t>
            </a:r>
            <a:r>
              <a:rPr lang="en-US" dirty="0" smtClean="0"/>
              <a:t>Authentication Header)</a:t>
            </a:r>
            <a:endParaRPr lang="el-GR" dirty="0" smtClean="0"/>
          </a:p>
          <a:p>
            <a:pPr lvl="1"/>
            <a:r>
              <a:rPr lang="el-GR" dirty="0" smtClean="0"/>
              <a:t>Υπηρεσίες Αυθεντικότητας</a:t>
            </a:r>
          </a:p>
          <a:p>
            <a:pPr lvl="1"/>
            <a:r>
              <a:rPr lang="el-GR" dirty="0" smtClean="0"/>
              <a:t>Υπηρεσίες Ακεραιότητας</a:t>
            </a:r>
            <a:endParaRPr lang="en-US" dirty="0" smtClean="0"/>
          </a:p>
          <a:p>
            <a:r>
              <a:rPr lang="el-GR" dirty="0" smtClean="0"/>
              <a:t>Μηχανισμός Κρυπτογράφησης </a:t>
            </a:r>
            <a:r>
              <a:rPr lang="en-US" dirty="0" smtClean="0"/>
              <a:t>(Encapsulating Security Payload)</a:t>
            </a:r>
            <a:endParaRPr lang="el-GR" dirty="0" smtClean="0"/>
          </a:p>
          <a:p>
            <a:pPr lvl="1"/>
            <a:r>
              <a:rPr lang="el-GR" dirty="0" smtClean="0"/>
              <a:t>Υπηρεσίες Εμπιστευτικότητας</a:t>
            </a:r>
          </a:p>
          <a:p>
            <a:pPr lvl="1"/>
            <a:r>
              <a:rPr lang="el-GR" dirty="0" smtClean="0"/>
              <a:t>Υπηρεσίες Αυθεντικότητας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Μηχανισμοί 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Οι αλγόριθμοι που χρησιμοποιούνται προσδιορίζονται στο συσχετισμό ασφάλειας</a:t>
            </a:r>
          </a:p>
          <a:p>
            <a:pPr lvl="1"/>
            <a:r>
              <a:rPr lang="en-US" dirty="0" smtClean="0"/>
              <a:t>HMAC (MD5,SHA-1)</a:t>
            </a:r>
          </a:p>
          <a:p>
            <a:r>
              <a:rPr lang="el-GR" dirty="0" smtClean="0"/>
              <a:t>Στον υπολογισμό λαμβάνονται:</a:t>
            </a:r>
          </a:p>
          <a:p>
            <a:pPr lvl="1"/>
            <a:r>
              <a:rPr lang="el-GR" dirty="0" smtClean="0"/>
              <a:t>Πεδία του</a:t>
            </a:r>
            <a:r>
              <a:rPr lang="en-US" dirty="0" smtClean="0"/>
              <a:t> IP</a:t>
            </a:r>
            <a:r>
              <a:rPr lang="el-GR" dirty="0" smtClean="0"/>
              <a:t> πακέτου που δεν έχουν τροποποιηθεί</a:t>
            </a:r>
          </a:p>
          <a:p>
            <a:pPr lvl="1"/>
            <a:r>
              <a:rPr lang="el-GR" dirty="0" smtClean="0"/>
              <a:t>Όλα τα δεδομένα των ανωτέρω επιπέδο</a:t>
            </a:r>
          </a:p>
          <a:p>
            <a:pPr lvl="1"/>
            <a:r>
              <a:rPr lang="el-GR" dirty="0" smtClean="0"/>
              <a:t>Το μυστικό κλειδί</a:t>
            </a:r>
            <a:endParaRPr lang="en-US" dirty="0" smtClean="0"/>
          </a:p>
          <a:p>
            <a:endParaRPr lang="en-US" dirty="0"/>
          </a:p>
        </p:txBody>
      </p:sp>
      <p:graphicFrame>
        <p:nvGraphicFramePr>
          <p:cNvPr id="84994" name="Object 2"/>
          <p:cNvGraphicFramePr>
            <a:graphicFrameLocks noChangeAspect="1"/>
          </p:cNvGraphicFramePr>
          <p:nvPr/>
        </p:nvGraphicFramePr>
        <p:xfrm>
          <a:off x="2689225" y="3552825"/>
          <a:ext cx="1757363" cy="115888"/>
        </p:xfrm>
        <a:graphic>
          <a:graphicData uri="http://schemas.openxmlformats.org/presentationml/2006/ole">
            <p:oleObj spid="_x0000_s84994" name="Equation" r:id="rId3" imgW="2705100" imgH="177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Secure Socket Layer (SSL) </a:t>
            </a:r>
          </a:p>
          <a:p>
            <a:r>
              <a:rPr lang="en-US" dirty="0" smtClean="0"/>
              <a:t>IP Security (</a:t>
            </a:r>
            <a:r>
              <a:rPr lang="el-GR" dirty="0" smtClean="0"/>
              <a:t>Ι</a:t>
            </a:r>
            <a:r>
              <a:rPr lang="en-US" dirty="0" err="1" smtClean="0"/>
              <a:t>Psec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Πεδία Τροποποίησης</a:t>
            </a:r>
            <a:endParaRPr lang="en-US" dirty="0"/>
          </a:p>
        </p:txBody>
      </p:sp>
      <p:pic>
        <p:nvPicPr>
          <p:cNvPr id="4" name="Content Placeholder 6" descr="ip_5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4225" y="2133600"/>
            <a:ext cx="5111750" cy="4038600"/>
          </a:xfrm>
        </p:spPr>
      </p:pic>
      <p:sp>
        <p:nvSpPr>
          <p:cNvPr id="5" name="Oval 4"/>
          <p:cNvSpPr/>
          <p:nvPr/>
        </p:nvSpPr>
        <p:spPr>
          <a:xfrm>
            <a:off x="3505200" y="2209800"/>
            <a:ext cx="914400" cy="6096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05400" y="3124200"/>
            <a:ext cx="1371600" cy="3810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14600" y="3124200"/>
            <a:ext cx="609600" cy="3810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Δομικά Στοιχεία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48100" y="2286000"/>
            <a:ext cx="1295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IPSec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89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AH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Elbow Connector 5"/>
          <p:cNvCxnSpPr>
            <a:stCxn id="4" idx="2"/>
            <a:endCxn id="5" idx="0"/>
          </p:cNvCxnSpPr>
          <p:nvPr/>
        </p:nvCxnSpPr>
        <p:spPr>
          <a:xfrm rot="5400000">
            <a:off x="3486150" y="2419350"/>
            <a:ext cx="609600" cy="1409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007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ESP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Elbow Connector 7"/>
          <p:cNvCxnSpPr>
            <a:stCxn id="4" idx="2"/>
            <a:endCxn id="7" idx="0"/>
          </p:cNvCxnSpPr>
          <p:nvPr/>
        </p:nvCxnSpPr>
        <p:spPr>
          <a:xfrm rot="16200000" flipH="1">
            <a:off x="4972050" y="2343150"/>
            <a:ext cx="609600" cy="1562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955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Αυθεντικοποίησης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11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Κρυπτογράφησης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5" idx="2"/>
          </p:cNvCxnSpPr>
          <p:nvPr/>
        </p:nvCxnSpPr>
        <p:spPr>
          <a:xfrm rot="5400000">
            <a:off x="27813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7" idx="2"/>
            <a:endCxn id="9" idx="0"/>
          </p:cNvCxnSpPr>
          <p:nvPr/>
        </p:nvCxnSpPr>
        <p:spPr>
          <a:xfrm rot="5400000">
            <a:off x="4295775" y="2886075"/>
            <a:ext cx="609600" cy="2914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2"/>
          </p:cNvCxnSpPr>
          <p:nvPr/>
        </p:nvCxnSpPr>
        <p:spPr>
          <a:xfrm rot="5400000">
            <a:off x="57531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24300" y="3581400"/>
            <a:ext cx="121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Διαχ.</a:t>
            </a: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Κλειδιών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rot="10800000">
            <a:off x="3543300" y="3810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81600" y="3811589"/>
            <a:ext cx="419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Authentication Header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Παρέχει </a:t>
            </a:r>
          </a:p>
          <a:p>
            <a:pPr lvl="1"/>
            <a:r>
              <a:rPr lang="el-GR" dirty="0" smtClean="0"/>
              <a:t>αυθεντικοποίηση προέλευσης δεδομένων </a:t>
            </a:r>
          </a:p>
          <a:p>
            <a:pPr lvl="1"/>
            <a:r>
              <a:rPr lang="el-GR" dirty="0" smtClean="0"/>
              <a:t>ακεραιότητα στα </a:t>
            </a:r>
            <a:r>
              <a:rPr lang="en-US" dirty="0" smtClean="0"/>
              <a:t>IP </a:t>
            </a:r>
            <a:r>
              <a:rPr lang="el-GR" dirty="0" smtClean="0"/>
              <a:t>πακέτα</a:t>
            </a:r>
          </a:p>
          <a:p>
            <a:pPr lvl="1"/>
            <a:r>
              <a:rPr lang="el-GR" dirty="0" smtClean="0"/>
              <a:t>Προστασία από επιθέσεις επανάληψης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Δε λαμβάνει υπόψη του τα τμήματα του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πακέτου που τροποποιούνται στην κατάσταση λειτουργιάς μεταφοράς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Στην κατάσταση σήραγγας δημιουργεί μια νέα κεφαλίδα και παρέχει υπηρεσίες ασφάλειας σε ολόκληρο το πακέτο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Δομή </a:t>
            </a:r>
            <a:r>
              <a:rPr lang="en-US" dirty="0" smtClean="0"/>
              <a:t>AH</a:t>
            </a:r>
            <a:endParaRPr lang="en-US" dirty="0"/>
          </a:p>
        </p:txBody>
      </p:sp>
      <p:pic>
        <p:nvPicPr>
          <p:cNvPr id="4" name="Picture 6" descr="ipsecahformat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5900" y="2470150"/>
            <a:ext cx="6172200" cy="301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ΑΗ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 Header: </a:t>
            </a:r>
            <a:r>
              <a:rPr lang="en-US" dirty="0" err="1" smtClean="0"/>
              <a:t>Δηλώνει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τύπο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επικεφαλίδας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ακολουθεί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ΑΗ</a:t>
            </a:r>
            <a:r>
              <a:rPr lang="en-US" dirty="0" smtClean="0"/>
              <a:t>. (ESP, TCP, UDP, ICMP). 8 bit</a:t>
            </a:r>
          </a:p>
          <a:p>
            <a:r>
              <a:rPr lang="en-US" dirty="0" smtClean="0"/>
              <a:t>Payload Length: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μήκος</a:t>
            </a:r>
            <a:r>
              <a:rPr lang="en-US" dirty="0" smtClean="0"/>
              <a:t> </a:t>
            </a:r>
            <a:r>
              <a:rPr lang="en-US" dirty="0" err="1" smtClean="0"/>
              <a:t>ολόκληρης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ΑΗ</a:t>
            </a:r>
            <a:r>
              <a:rPr lang="en-US" dirty="0" smtClean="0"/>
              <a:t> </a:t>
            </a:r>
            <a:r>
              <a:rPr lang="en-US" dirty="0" err="1" smtClean="0"/>
              <a:t>επικεφαλίδας</a:t>
            </a:r>
            <a:r>
              <a:rPr lang="en-US" dirty="0" smtClean="0"/>
              <a:t> </a:t>
            </a:r>
            <a:r>
              <a:rPr lang="en-US" dirty="0" err="1" smtClean="0"/>
              <a:t>σε</a:t>
            </a:r>
            <a:r>
              <a:rPr lang="en-US" dirty="0" smtClean="0"/>
              <a:t> </a:t>
            </a:r>
            <a:r>
              <a:rPr lang="en-US" dirty="0" err="1" smtClean="0"/>
              <a:t>ψηφιολέξεις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8 bit</a:t>
            </a:r>
          </a:p>
          <a:p>
            <a:r>
              <a:rPr lang="en-US" dirty="0" smtClean="0"/>
              <a:t>Reserved: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φυλάσσεται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μελλοντική</a:t>
            </a:r>
            <a:r>
              <a:rPr lang="en-US" dirty="0" smtClean="0"/>
              <a:t> </a:t>
            </a:r>
            <a:r>
              <a:rPr lang="en-US" dirty="0" err="1" smtClean="0"/>
              <a:t>χρήση</a:t>
            </a:r>
            <a:r>
              <a:rPr lang="en-US" dirty="0" smtClean="0"/>
              <a:t>. </a:t>
            </a:r>
            <a:r>
              <a:rPr lang="en-US" dirty="0" err="1" smtClean="0"/>
              <a:t>Στην</a:t>
            </a:r>
            <a:r>
              <a:rPr lang="en-US" dirty="0" smtClean="0"/>
              <a:t> </a:t>
            </a:r>
            <a:r>
              <a:rPr lang="en-US" dirty="0" err="1" smtClean="0"/>
              <a:t>παρούσα</a:t>
            </a:r>
            <a:r>
              <a:rPr lang="en-US" dirty="0" smtClean="0"/>
              <a:t> </a:t>
            </a:r>
            <a:r>
              <a:rPr lang="en-US" dirty="0" err="1" smtClean="0"/>
              <a:t>φάση</a:t>
            </a:r>
            <a:r>
              <a:rPr lang="en-US" dirty="0" smtClean="0"/>
              <a:t>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μηδενικό</a:t>
            </a:r>
            <a:r>
              <a:rPr lang="en-US" dirty="0" smtClean="0"/>
              <a:t>. 16 bit</a:t>
            </a:r>
          </a:p>
          <a:p>
            <a:r>
              <a:rPr lang="en-US" dirty="0" smtClean="0"/>
              <a:t>SPI: </a:t>
            </a:r>
            <a:r>
              <a:rPr lang="en-US" dirty="0" err="1" smtClean="0"/>
              <a:t>Των</a:t>
            </a:r>
            <a:r>
              <a:rPr lang="en-US" dirty="0" smtClean="0"/>
              <a:t> 32 bit </a:t>
            </a:r>
            <a:r>
              <a:rPr lang="en-US" dirty="0" err="1" smtClean="0"/>
              <a:t>προσδιορίζει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SA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πακέτο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πλευρά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παραλήπτη</a:t>
            </a:r>
            <a:r>
              <a:rPr lang="en-US" dirty="0" smtClean="0"/>
              <a:t> (receiver’s SAD)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ΑΗ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Sequence num field: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αριθμός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στάλθηκαν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αποστολέα</a:t>
            </a:r>
            <a:r>
              <a:rPr lang="en-US" dirty="0" smtClean="0"/>
              <a:t> </a:t>
            </a:r>
            <a:r>
              <a:rPr lang="en-US" dirty="0" err="1" smtClean="0"/>
              <a:t>στον</a:t>
            </a:r>
            <a:r>
              <a:rPr lang="en-US" dirty="0" smtClean="0"/>
              <a:t> </a:t>
            </a:r>
            <a:r>
              <a:rPr lang="en-US" dirty="0" err="1" smtClean="0"/>
              <a:t>παραλήπτη</a:t>
            </a:r>
            <a:r>
              <a:rPr lang="en-US" dirty="0" smtClean="0"/>
              <a:t>, </a:t>
            </a:r>
            <a:r>
              <a:rPr lang="en-US" dirty="0" err="1" smtClean="0"/>
              <a:t>χρησιμοποιώντας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τρέχοντα</a:t>
            </a:r>
            <a:r>
              <a:rPr lang="en-US" dirty="0" smtClean="0"/>
              <a:t> SA (</a:t>
            </a:r>
            <a:r>
              <a:rPr lang="en-US" dirty="0" err="1" smtClean="0"/>
              <a:t>Ξεκινάει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0)</a:t>
            </a:r>
          </a:p>
          <a:p>
            <a:r>
              <a:rPr lang="en-US" dirty="0" smtClean="0"/>
              <a:t>Authentication data: </a:t>
            </a:r>
            <a:r>
              <a:rPr lang="en-US" dirty="0" err="1" smtClean="0"/>
              <a:t>Πεδίο</a:t>
            </a:r>
            <a:r>
              <a:rPr lang="en-US" dirty="0" smtClean="0"/>
              <a:t> </a:t>
            </a:r>
            <a:r>
              <a:rPr lang="en-US" dirty="0" err="1" smtClean="0"/>
              <a:t>μεταβλητού</a:t>
            </a:r>
            <a:r>
              <a:rPr lang="en-US" dirty="0" smtClean="0"/>
              <a:t> </a:t>
            </a:r>
            <a:r>
              <a:rPr lang="en-US" dirty="0" err="1" smtClean="0"/>
              <a:t>μήκους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ικανοποιεί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βασικό</a:t>
            </a:r>
            <a:r>
              <a:rPr lang="en-US" dirty="0" smtClean="0"/>
              <a:t> </a:t>
            </a:r>
            <a:r>
              <a:rPr lang="en-US" dirty="0" err="1" smtClean="0"/>
              <a:t>στόχο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AH. </a:t>
            </a:r>
            <a:r>
              <a:rPr lang="en-US" dirty="0" err="1" smtClean="0"/>
              <a:t>Περιέχει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έλεγχο</a:t>
            </a:r>
            <a:r>
              <a:rPr lang="en-US" dirty="0" smtClean="0"/>
              <a:t> </a:t>
            </a:r>
            <a:r>
              <a:rPr lang="en-US" dirty="0" err="1" smtClean="0"/>
              <a:t>ακεραιότητας</a:t>
            </a:r>
            <a:r>
              <a:rPr lang="en-US" dirty="0" smtClean="0"/>
              <a:t> (ICV),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οποίο</a:t>
            </a:r>
            <a:r>
              <a:rPr lang="en-US" dirty="0" smtClean="0"/>
              <a:t> </a:t>
            </a:r>
            <a:r>
              <a:rPr lang="en-US" dirty="0" err="1" smtClean="0"/>
              <a:t>χρησιμοποιείται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τον</a:t>
            </a:r>
            <a:r>
              <a:rPr lang="en-US" dirty="0" smtClean="0"/>
              <a:t> </a:t>
            </a:r>
            <a:r>
              <a:rPr lang="en-US" dirty="0" err="1" smtClean="0"/>
              <a:t>παραλήπτη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ελέγξει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ακεραιότητα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αυθεντικότητα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μηνύματος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Υπολογισμός Δεδομένων </a:t>
            </a:r>
            <a:r>
              <a:rPr lang="en-US" dirty="0" smtClean="0"/>
              <a:t>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Χρήση των δεδομένων </a:t>
            </a:r>
            <a:r>
              <a:rPr lang="en-US" dirty="0" smtClean="0"/>
              <a:t>IP </a:t>
            </a:r>
            <a:r>
              <a:rPr lang="el-GR" dirty="0" smtClean="0"/>
              <a:t>τα οποία δεν τροποποιούνται</a:t>
            </a:r>
          </a:p>
          <a:p>
            <a:r>
              <a:rPr lang="el-GR" dirty="0" smtClean="0"/>
              <a:t>Υπολογισμός </a:t>
            </a:r>
          </a:p>
          <a:p>
            <a:pPr lvl="1"/>
            <a:endParaRPr lang="el-GR" dirty="0" smtClean="0"/>
          </a:p>
          <a:p>
            <a:endParaRPr lang="en-US" dirty="0"/>
          </a:p>
        </p:txBody>
      </p:sp>
      <p:graphicFrame>
        <p:nvGraphicFramePr>
          <p:cNvPr id="107522" name="Object 2"/>
          <p:cNvGraphicFramePr>
            <a:graphicFrameLocks noChangeAspect="1"/>
          </p:cNvGraphicFramePr>
          <p:nvPr/>
        </p:nvGraphicFramePr>
        <p:xfrm>
          <a:off x="1192213" y="3429000"/>
          <a:ext cx="4751387" cy="365125"/>
        </p:xfrm>
        <a:graphic>
          <a:graphicData uri="http://schemas.openxmlformats.org/presentationml/2006/ole">
            <p:oleObj spid="_x0000_s107522" name="Equation" r:id="rId3" imgW="7315200" imgH="5588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</a:rPr>
              <a:t>Πεδία Τροποποίησης</a:t>
            </a:r>
            <a:endParaRPr lang="en-US" dirty="0"/>
          </a:p>
        </p:txBody>
      </p:sp>
      <p:pic>
        <p:nvPicPr>
          <p:cNvPr id="4" name="Content Placeholder 6" descr="ip_5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54225" y="2133600"/>
            <a:ext cx="5111750" cy="4038600"/>
          </a:xfrm>
        </p:spPr>
      </p:pic>
      <p:sp>
        <p:nvSpPr>
          <p:cNvPr id="5" name="Oval 4"/>
          <p:cNvSpPr/>
          <p:nvPr/>
        </p:nvSpPr>
        <p:spPr>
          <a:xfrm>
            <a:off x="3505200" y="2209800"/>
            <a:ext cx="914400" cy="6096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105400" y="3124200"/>
            <a:ext cx="1371600" cy="3810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2514600" y="3124200"/>
            <a:ext cx="609600" cy="381000"/>
          </a:xfrm>
          <a:prstGeom prst="ellipse">
            <a:avLst/>
          </a:prstGeom>
          <a:solidFill>
            <a:schemeClr val="accent1">
              <a:alpha val="12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ΑΗ: Κατάσταση Μεταφοράς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Δημιουργία ενός προσωρινού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πακέτου στο οποίο δεν συμπεριλαμβάνονται τα πεδιά που υπόκεινται τροποποίηση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Υπολογισμός μιας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HMAC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του προσωρινού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Προσάρτηση του αποτελέσματος στο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ΑΗ: Κατάσταση Μεταφοράς </a:t>
            </a:r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1727200" y="2819400"/>
            <a:ext cx="5664200" cy="2743200"/>
            <a:chOff x="1270000" y="3733800"/>
            <a:chExt cx="5664200" cy="2743200"/>
          </a:xfrm>
        </p:grpSpPr>
        <p:grpSp>
          <p:nvGrpSpPr>
            <p:cNvPr id="5" name="Group 13"/>
            <p:cNvGrpSpPr/>
            <p:nvPr/>
          </p:nvGrpSpPr>
          <p:grpSpPr>
            <a:xfrm>
              <a:off x="3048000" y="3733800"/>
              <a:ext cx="2603500" cy="381000"/>
              <a:chOff x="4102100" y="3733800"/>
              <a:chExt cx="2603500" cy="381000"/>
            </a:xfrm>
          </p:grpSpPr>
          <p:sp>
            <p:nvSpPr>
              <p:cNvPr id="13" name="Rectangle 3"/>
              <p:cNvSpPr/>
              <p:nvPr/>
            </p:nvSpPr>
            <p:spPr>
              <a:xfrm>
                <a:off x="5403850" y="3733800"/>
                <a:ext cx="1301750" cy="3810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l-GR" dirty="0" smtClean="0">
                    <a:solidFill>
                      <a:srgbClr val="000000"/>
                    </a:solidFill>
                    <a:ea typeface="ＭＳ Ｐゴシック" pitchFamily="-113" charset="-128"/>
                    <a:cs typeface="ＭＳ Ｐゴシック" pitchFamily="-113" charset="-128"/>
                  </a:rPr>
                  <a:t>Δεδομένα</a:t>
                </a:r>
                <a:endParaRPr lang="en-US" dirty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4102100" y="3733800"/>
                <a:ext cx="1301750" cy="3810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n-US">
                    <a:solidFill>
                      <a:srgbClr val="000000"/>
                    </a:solidFill>
                    <a:ea typeface="ＭＳ Ｐゴシック" pitchFamily="-113" charset="-128"/>
                    <a:cs typeface="ＭＳ Ｐゴシック" pitchFamily="-113" charset="-128"/>
                  </a:rPr>
                  <a:t>IP</a:t>
                </a:r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3117850" y="5449669"/>
              <a:ext cx="2533650" cy="381000"/>
              <a:chOff x="2724150" y="4724400"/>
              <a:chExt cx="2533650" cy="381000"/>
            </a:xfrm>
          </p:grpSpPr>
          <p:sp>
            <p:nvSpPr>
              <p:cNvPr id="11" name="Rectangle 10"/>
              <p:cNvSpPr/>
              <p:nvPr/>
            </p:nvSpPr>
            <p:spPr>
              <a:xfrm>
                <a:off x="4025900" y="4724400"/>
                <a:ext cx="1231900" cy="3810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l-GR" dirty="0" smtClean="0">
                    <a:solidFill>
                      <a:srgbClr val="000000"/>
                    </a:solidFill>
                    <a:ea typeface="ＭＳ Ｐゴシック" pitchFamily="-113" charset="-128"/>
                    <a:cs typeface="ＭＳ Ｐゴシック" pitchFamily="-113" charset="-128"/>
                  </a:rPr>
                  <a:t>Δεδομένα</a:t>
                </a:r>
                <a:endParaRPr lang="en-US" dirty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endParaRP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724150" y="4724400"/>
                <a:ext cx="1301750" cy="3810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>
                <a:prstTxWarp prst="textNoShape">
                  <a:avLst/>
                </a:prstTxWarp>
              </a:bodyPr>
              <a:lstStyle/>
              <a:p>
                <a:pPr algn="ctr"/>
                <a:r>
                  <a:rPr lang="el-GR" dirty="0" smtClean="0">
                    <a:solidFill>
                      <a:srgbClr val="000000"/>
                    </a:solidFill>
                    <a:ea typeface="ＭＳ Ｐゴシック" pitchFamily="-113" charset="-128"/>
                    <a:cs typeface="ＭＳ Ｐゴシック" pitchFamily="-113" charset="-128"/>
                  </a:rPr>
                  <a:t>ΑΗ</a:t>
                </a:r>
                <a:endParaRPr lang="en-US" dirty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endParaRPr>
              </a:p>
            </p:txBody>
          </p:sp>
        </p:grpSp>
        <p:sp>
          <p:nvSpPr>
            <p:cNvPr id="7" name="Rectangle 6"/>
            <p:cNvSpPr/>
            <p:nvPr/>
          </p:nvSpPr>
          <p:spPr>
            <a:xfrm>
              <a:off x="1333500" y="4840069"/>
              <a:ext cx="30861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Κατάσταση Μεταφοράς</a:t>
              </a:r>
              <a:endParaRPr lang="en-US" dirty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>
              <a:off x="1270000" y="6172200"/>
              <a:ext cx="5664200" cy="1588"/>
            </a:xfrm>
            <a:prstGeom prst="straightConnector1">
              <a:avLst/>
            </a:prstGeom>
            <a:ln>
              <a:headEnd type="arrow"/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1600200" y="5830669"/>
              <a:ext cx="51054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dirty="0" smtClean="0"/>
                <a:t>Αυθεντικοποίηση (παραλείπονται τα τμήματα της κεφαλίδας που τροποποιούνται</a:t>
              </a:r>
              <a:endParaRPr lang="en-US" dirty="0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333500" y="5449669"/>
              <a:ext cx="17907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IP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 Ασφάλεια στο </a:t>
            </a:r>
            <a:r>
              <a:rPr lang="en-US" dirty="0" smtClean="0"/>
              <a:t>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Τροποποιήση των δεδομένων </a:t>
            </a:r>
          </a:p>
          <a:p>
            <a:r>
              <a:rPr lang="el-GR" dirty="0" smtClean="0"/>
              <a:t>Πλαστοπρωσοπία</a:t>
            </a:r>
            <a:endParaRPr lang="en-US" dirty="0" smtClean="0"/>
          </a:p>
          <a:p>
            <a:r>
              <a:rPr lang="el-GR" dirty="0" smtClean="0"/>
              <a:t>Υποκλοπή δεδομένων</a:t>
            </a:r>
          </a:p>
          <a:p>
            <a:r>
              <a:rPr lang="el-GR" dirty="0" smtClean="0"/>
              <a:t>Επιθέσεις επανάληψης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a typeface="ＭＳ Ｐゴシック" pitchFamily="-113" charset="-128"/>
              </a:rPr>
              <a:t>M</a:t>
            </a:r>
            <a:r>
              <a:rPr lang="el-GR" dirty="0" smtClean="0">
                <a:ea typeface="ＭＳ Ｐゴシック" pitchFamily="-113" charset="-128"/>
              </a:rPr>
              <a:t>ηχανισμός </a:t>
            </a:r>
            <a:r>
              <a:rPr lang="en-US" dirty="0" smtClean="0">
                <a:ea typeface="ＭＳ Ｐゴシック" pitchFamily="-113" charset="-128"/>
              </a:rPr>
              <a:t>AH</a:t>
            </a:r>
            <a:r>
              <a:rPr lang="el-GR" dirty="0" smtClean="0">
                <a:ea typeface="ＭＳ Ｐゴシック" pitchFamily="-113" charset="-128"/>
              </a:rPr>
              <a:t>: Κατάσταση Σήραγγας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Δημιουργία ενός νέου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πακέτου όπου ενθυλακώνει το αρχικό πακέτο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Υπολογισμός μιας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HMAC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του ενθυλακωμένου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Προσάρτηση του αποτελέσματος στο νέο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a typeface="ＭＳ Ｐゴシック" pitchFamily="-113" charset="-128"/>
              </a:rPr>
              <a:t>M</a:t>
            </a:r>
            <a:r>
              <a:rPr lang="el-GR" dirty="0" smtClean="0">
                <a:ea typeface="ＭＳ Ｐゴシック" pitchFamily="-113" charset="-128"/>
              </a:rPr>
              <a:t>ηχανισμός </a:t>
            </a:r>
            <a:r>
              <a:rPr lang="en-US" dirty="0" smtClean="0">
                <a:ea typeface="ＭＳ Ｐゴシック" pitchFamily="-113" charset="-128"/>
              </a:rPr>
              <a:t>AH</a:t>
            </a:r>
            <a:r>
              <a:rPr lang="el-GR" dirty="0" smtClean="0">
                <a:ea typeface="ＭＳ Ｐゴシック" pitchFamily="-113" charset="-128"/>
              </a:rPr>
              <a:t>: Κατάσταση Σήραγγας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03850" y="24384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l-GR" dirty="0" smtClean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Δεδομένα</a:t>
            </a:r>
            <a:endParaRPr lang="en-US" dirty="0">
              <a:solidFill>
                <a:srgbClr val="000000"/>
              </a:solidFill>
              <a:ea typeface="ＭＳ Ｐゴシック" pitchFamily="-113" charset="-128"/>
              <a:cs typeface="ＭＳ Ｐゴシック" pitchFamily="-113" charset="-12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102100" y="24384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219200" y="4154269"/>
            <a:ext cx="5638800" cy="381000"/>
            <a:chOff x="990600" y="4724400"/>
            <a:chExt cx="5638800" cy="381000"/>
          </a:xfrm>
        </p:grpSpPr>
        <p:sp>
          <p:nvSpPr>
            <p:cNvPr id="7" name="Rectangle 6"/>
            <p:cNvSpPr/>
            <p:nvPr/>
          </p:nvSpPr>
          <p:spPr>
            <a:xfrm>
              <a:off x="5327650" y="4724400"/>
              <a:ext cx="130175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Δεδομένα</a:t>
              </a:r>
              <a:endParaRPr lang="en-US" dirty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4025900" y="4724400"/>
              <a:ext cx="130175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n-US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IP</a:t>
              </a:r>
            </a:p>
          </p:txBody>
        </p:sp>
        <p:sp>
          <p:nvSpPr>
            <p:cNvPr id="9" name="Rectangle 8"/>
            <p:cNvSpPr/>
            <p:nvPr/>
          </p:nvSpPr>
          <p:spPr>
            <a:xfrm>
              <a:off x="2724150" y="4724400"/>
              <a:ext cx="130175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l-GR" dirty="0" smtClean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ΑΗ</a:t>
              </a:r>
              <a:endParaRPr lang="en-US" dirty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990600" y="4724400"/>
              <a:ext cx="1752600" cy="3810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N</a:t>
              </a:r>
              <a:r>
                <a:rPr lang="el-GR" dirty="0" smtClean="0">
                  <a:solidFill>
                    <a:srgbClr val="000000"/>
                  </a:solidFill>
                  <a:ea typeface="ＭＳ Ｐゴシック" pitchFamily="-113" charset="-128"/>
                  <a:cs typeface="ＭＳ Ｐゴシック" pitchFamily="-113" charset="-128"/>
                </a:rPr>
                <a:t>έα Κεφαλίδα</a:t>
              </a:r>
              <a:endParaRPr lang="en-US" dirty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endParaRPr>
            </a:p>
          </p:txBody>
        </p:sp>
      </p:grpSp>
      <p:sp>
        <p:nvSpPr>
          <p:cNvPr id="11" name="Rectangle 10"/>
          <p:cNvSpPr/>
          <p:nvPr/>
        </p:nvSpPr>
        <p:spPr>
          <a:xfrm>
            <a:off x="1219200" y="3544669"/>
            <a:ext cx="30353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l-GR" dirty="0" smtClean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Κατάσταση Σήραγγας</a:t>
            </a:r>
            <a:endParaRPr lang="en-US" dirty="0">
              <a:solidFill>
                <a:srgbClr val="000000"/>
              </a:solidFill>
              <a:ea typeface="ＭＳ Ｐゴシック" pitchFamily="-113" charset="-128"/>
              <a:cs typeface="ＭＳ Ｐゴシック" pitchFamily="-113" charset="-128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193800" y="4838481"/>
            <a:ext cx="5664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600200" y="4535269"/>
            <a:ext cx="5105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Αυθεντικοποίηση (παραλείπονται τα τμήματα της κεφαλίδας που τροποποιούνται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Δομικά Στοιχεία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48100" y="2286000"/>
            <a:ext cx="12954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IPSec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289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AH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" name="Elbow Connector 5"/>
          <p:cNvCxnSpPr>
            <a:stCxn id="4" idx="2"/>
            <a:endCxn id="5" idx="0"/>
          </p:cNvCxnSpPr>
          <p:nvPr/>
        </p:nvCxnSpPr>
        <p:spPr>
          <a:xfrm rot="5400000">
            <a:off x="3486150" y="2419350"/>
            <a:ext cx="609600" cy="14097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5600700" y="3429000"/>
            <a:ext cx="914400" cy="609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ESP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" name="Elbow Connector 7"/>
          <p:cNvCxnSpPr>
            <a:stCxn id="4" idx="2"/>
            <a:endCxn id="7" idx="0"/>
          </p:cNvCxnSpPr>
          <p:nvPr/>
        </p:nvCxnSpPr>
        <p:spPr>
          <a:xfrm rot="16200000" flipH="1">
            <a:off x="4972050" y="2343150"/>
            <a:ext cx="609600" cy="15621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Rectangle 8"/>
          <p:cNvSpPr/>
          <p:nvPr/>
        </p:nvSpPr>
        <p:spPr>
          <a:xfrm>
            <a:off x="20955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Αυθεντικοποίησης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91100" y="4648200"/>
            <a:ext cx="2095500" cy="5334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Αλγόριθμος Κρυπτογράφησης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1" name="Straight Arrow Connector 10"/>
          <p:cNvCxnSpPr>
            <a:stCxn id="5" idx="2"/>
          </p:cNvCxnSpPr>
          <p:nvPr/>
        </p:nvCxnSpPr>
        <p:spPr>
          <a:xfrm rot="5400000">
            <a:off x="27813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7" idx="2"/>
            <a:endCxn id="9" idx="0"/>
          </p:cNvCxnSpPr>
          <p:nvPr/>
        </p:nvCxnSpPr>
        <p:spPr>
          <a:xfrm rot="5400000">
            <a:off x="4295775" y="2886075"/>
            <a:ext cx="609600" cy="291465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2"/>
          </p:cNvCxnSpPr>
          <p:nvPr/>
        </p:nvCxnSpPr>
        <p:spPr>
          <a:xfrm rot="5400000">
            <a:off x="5753100" y="4343400"/>
            <a:ext cx="6096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24300" y="3581400"/>
            <a:ext cx="1219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>
                <a:solidFill>
                  <a:schemeClr val="tx1"/>
                </a:solidFill>
              </a:rPr>
              <a:t>Διαχ.</a:t>
            </a:r>
          </a:p>
          <a:p>
            <a:pPr algn="ctr"/>
            <a:r>
              <a:rPr lang="el-GR" dirty="0" smtClean="0">
                <a:solidFill>
                  <a:schemeClr val="tx1"/>
                </a:solidFill>
              </a:rPr>
              <a:t>Κλειδιών</a:t>
            </a:r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5" name="Straight Arrow Connector 14"/>
          <p:cNvCxnSpPr>
            <a:stCxn id="14" idx="1"/>
          </p:cNvCxnSpPr>
          <p:nvPr/>
        </p:nvCxnSpPr>
        <p:spPr>
          <a:xfrm rot="10800000">
            <a:off x="3543300" y="3810000"/>
            <a:ext cx="381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5181600" y="3811589"/>
            <a:ext cx="4191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Encapsulating Security Payload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Παρέχει υπηρεσίες </a:t>
            </a:r>
          </a:p>
          <a:p>
            <a:pPr lvl="1"/>
            <a:r>
              <a:rPr lang="el-GR" dirty="0" smtClean="0"/>
              <a:t>εμπιστευτικότητας </a:t>
            </a:r>
          </a:p>
          <a:p>
            <a:pPr lvl="1"/>
            <a:r>
              <a:rPr lang="el-GR" dirty="0" smtClean="0"/>
              <a:t>ακεραιότητας </a:t>
            </a:r>
          </a:p>
          <a:p>
            <a:pPr lvl="1"/>
            <a:r>
              <a:rPr lang="el-GR" dirty="0" smtClean="0"/>
              <a:t>αυθεντικότητας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ESP</a:t>
            </a:r>
            <a:endParaRPr lang="en-US" dirty="0"/>
          </a:p>
        </p:txBody>
      </p:sp>
      <p:pic>
        <p:nvPicPr>
          <p:cNvPr id="4" name="Picture 6" descr="ipsecespformat.pn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85894" y="2191508"/>
            <a:ext cx="6172212" cy="3694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ESP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SPI: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32-bits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οποίο</a:t>
            </a:r>
            <a:r>
              <a:rPr lang="en-US" dirty="0" smtClean="0"/>
              <a:t> </a:t>
            </a:r>
            <a:r>
              <a:rPr lang="en-US" dirty="0" err="1" smtClean="0"/>
              <a:t>αναφέρεται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δείκτη</a:t>
            </a:r>
            <a:r>
              <a:rPr lang="en-US" dirty="0" smtClean="0"/>
              <a:t> </a:t>
            </a:r>
            <a:r>
              <a:rPr lang="en-US" dirty="0" err="1" smtClean="0"/>
              <a:t>παραμέτρων</a:t>
            </a:r>
            <a:r>
              <a:rPr lang="en-US" dirty="0" smtClean="0"/>
              <a:t> </a:t>
            </a:r>
            <a:r>
              <a:rPr lang="en-US" dirty="0" err="1" smtClean="0"/>
              <a:t>ασφαλείας</a:t>
            </a:r>
            <a:r>
              <a:rPr lang="en-US" dirty="0" smtClean="0"/>
              <a:t> </a:t>
            </a:r>
            <a:r>
              <a:rPr lang="en-US" dirty="0" err="1" smtClean="0"/>
              <a:t>από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</a:t>
            </a:r>
            <a:r>
              <a:rPr lang="en-US" dirty="0" err="1" smtClean="0"/>
              <a:t>πλευρά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παραλήπτη</a:t>
            </a:r>
            <a:endParaRPr lang="en-US" dirty="0" smtClean="0"/>
          </a:p>
          <a:p>
            <a:r>
              <a:rPr lang="en-US" dirty="0" smtClean="0"/>
              <a:t>Sequence Number Field: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πλήθος</a:t>
            </a:r>
            <a:r>
              <a:rPr lang="en-US" dirty="0" smtClean="0"/>
              <a:t>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μηνυμάτων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στάλθηκαν</a:t>
            </a:r>
            <a:r>
              <a:rPr lang="en-US" dirty="0" smtClean="0"/>
              <a:t> </a:t>
            </a:r>
            <a:r>
              <a:rPr lang="en-US" dirty="0" err="1" smtClean="0"/>
              <a:t>κάνοντας</a:t>
            </a:r>
            <a:r>
              <a:rPr lang="en-US" dirty="0" smtClean="0"/>
              <a:t> </a:t>
            </a:r>
            <a:r>
              <a:rPr lang="en-US" dirty="0" err="1" smtClean="0"/>
              <a:t>χρήση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τρέχοντος</a:t>
            </a:r>
            <a:r>
              <a:rPr lang="en-US" dirty="0" smtClean="0"/>
              <a:t> SA</a:t>
            </a:r>
          </a:p>
          <a:p>
            <a:r>
              <a:rPr lang="en-US" dirty="0" smtClean="0"/>
              <a:t>Payload Data Field: </a:t>
            </a:r>
            <a:r>
              <a:rPr lang="en-US" dirty="0" err="1" smtClean="0"/>
              <a:t>Μεταβλητού</a:t>
            </a:r>
            <a:r>
              <a:rPr lang="en-US" dirty="0" smtClean="0"/>
              <a:t> </a:t>
            </a:r>
            <a:r>
              <a:rPr lang="en-US" dirty="0" err="1" smtClean="0"/>
              <a:t>μήκους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,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οποίο</a:t>
            </a:r>
            <a:r>
              <a:rPr lang="en-US" dirty="0" smtClean="0"/>
              <a:t> </a:t>
            </a:r>
            <a:r>
              <a:rPr lang="en-US" dirty="0" err="1" smtClean="0"/>
              <a:t>περιέχει</a:t>
            </a:r>
            <a:r>
              <a:rPr lang="en-US" dirty="0" smtClean="0"/>
              <a:t> </a:t>
            </a:r>
            <a:r>
              <a:rPr lang="en-US" dirty="0" err="1" smtClean="0"/>
              <a:t>μια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κρυπτογραφημένη</a:t>
            </a:r>
            <a:r>
              <a:rPr lang="en-US" dirty="0" smtClean="0"/>
              <a:t> </a:t>
            </a:r>
            <a:r>
              <a:rPr lang="en-US" dirty="0" err="1" smtClean="0"/>
              <a:t>έκδοση</a:t>
            </a:r>
            <a:r>
              <a:rPr lang="en-US" dirty="0" smtClean="0"/>
              <a:t> (DES-CBC) </a:t>
            </a:r>
            <a:r>
              <a:rPr lang="en-US" dirty="0" err="1" smtClean="0"/>
              <a:t>των</a:t>
            </a:r>
            <a:r>
              <a:rPr lang="en-US" dirty="0" smtClean="0"/>
              <a:t> </a:t>
            </a:r>
            <a:r>
              <a:rPr lang="en-US" dirty="0" err="1" smtClean="0"/>
              <a:t>αρχικών</a:t>
            </a:r>
            <a:r>
              <a:rPr lang="en-US" dirty="0" smtClean="0"/>
              <a:t> </a:t>
            </a:r>
            <a:r>
              <a:rPr lang="en-US" dirty="0" err="1" smtClean="0"/>
              <a:t>περιεχομένων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πακέτου</a:t>
            </a:r>
            <a:r>
              <a:rPr lang="en-US" dirty="0" smtClean="0"/>
              <a:t>. </a:t>
            </a:r>
            <a:r>
              <a:rPr lang="en-US" dirty="0" err="1" smtClean="0"/>
              <a:t>Το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 </a:t>
            </a:r>
            <a:r>
              <a:rPr lang="en-US" dirty="0" err="1" smtClean="0"/>
              <a:t>μπορεί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περιέχει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μη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κρυπτογραφημένα</a:t>
            </a:r>
            <a:r>
              <a:rPr lang="en-US" dirty="0" smtClean="0"/>
              <a:t> </a:t>
            </a:r>
            <a:r>
              <a:rPr lang="en-US" dirty="0" err="1" smtClean="0"/>
              <a:t>στοιχεία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οποία</a:t>
            </a:r>
            <a:r>
              <a:rPr lang="en-US" dirty="0" smtClean="0"/>
              <a:t> </a:t>
            </a:r>
            <a:r>
              <a:rPr lang="en-US" dirty="0" err="1" smtClean="0"/>
              <a:t>απαιτούνται</a:t>
            </a:r>
            <a:r>
              <a:rPr lang="en-US" dirty="0" smtClean="0"/>
              <a:t> </a:t>
            </a:r>
            <a:r>
              <a:rPr lang="en-US" dirty="0" err="1" smtClean="0"/>
              <a:t>ως</a:t>
            </a:r>
            <a:r>
              <a:rPr lang="en-US" dirty="0" smtClean="0"/>
              <a:t> </a:t>
            </a:r>
            <a:r>
              <a:rPr lang="en-US" dirty="0" err="1" smtClean="0"/>
              <a:t>είσοδος</a:t>
            </a:r>
            <a:r>
              <a:rPr lang="en-US" dirty="0" smtClean="0"/>
              <a:t> </a:t>
            </a:r>
            <a:r>
              <a:rPr lang="en-US" dirty="0" err="1" smtClean="0"/>
              <a:t>στον</a:t>
            </a:r>
            <a:r>
              <a:rPr lang="en-US" dirty="0" smtClean="0"/>
              <a:t> </a:t>
            </a:r>
            <a:r>
              <a:rPr lang="en-US" dirty="0" err="1" smtClean="0"/>
              <a:t>αλγόριθμο</a:t>
            </a:r>
            <a:r>
              <a:rPr lang="en-US" dirty="0" smtClean="0"/>
              <a:t> </a:t>
            </a:r>
            <a:r>
              <a:rPr lang="en-US" dirty="0" err="1" smtClean="0"/>
              <a:t>αποκρυπτογράφησης</a:t>
            </a:r>
            <a:r>
              <a:rPr lang="en-US" dirty="0" smtClean="0"/>
              <a:t> (Initialization Vector, IV)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ESP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Padding: </a:t>
            </a:r>
            <a:r>
              <a:rPr lang="en-US" dirty="0" err="1" smtClean="0"/>
              <a:t>Προαιρετικό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,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χρησιμοποιείται</a:t>
            </a:r>
            <a:r>
              <a:rPr lang="en-US" dirty="0" smtClean="0"/>
              <a:t> </a:t>
            </a:r>
            <a:r>
              <a:rPr lang="en-US" dirty="0" err="1" smtClean="0"/>
              <a:t>για</a:t>
            </a:r>
            <a:r>
              <a:rPr lang="en-US" dirty="0" smtClean="0"/>
              <a:t> </a:t>
            </a:r>
            <a:r>
              <a:rPr lang="en-US" dirty="0" err="1" smtClean="0"/>
              <a:t>συμπλήρωση</a:t>
            </a:r>
            <a:r>
              <a:rPr lang="en-US" dirty="0" smtClean="0"/>
              <a:t> </a:t>
            </a:r>
            <a:r>
              <a:rPr lang="en-US" dirty="0" err="1" smtClean="0"/>
              <a:t>στον</a:t>
            </a:r>
            <a:r>
              <a:rPr lang="en-US" dirty="0" smtClean="0"/>
              <a:t> </a:t>
            </a:r>
            <a:r>
              <a:rPr lang="en-US" dirty="0" err="1" smtClean="0"/>
              <a:t>αλγόριθμο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r>
              <a:rPr lang="en-US" dirty="0" smtClean="0"/>
              <a:t> (block cipher)</a:t>
            </a:r>
          </a:p>
          <a:p>
            <a:r>
              <a:rPr lang="en-US" dirty="0" smtClean="0"/>
              <a:t>Pad length: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συνολικός</a:t>
            </a:r>
            <a:r>
              <a:rPr lang="en-US" dirty="0" smtClean="0"/>
              <a:t> </a:t>
            </a:r>
            <a:r>
              <a:rPr lang="en-US" dirty="0" err="1" smtClean="0"/>
              <a:t>αριθμός</a:t>
            </a:r>
            <a:r>
              <a:rPr lang="en-US" dirty="0" smtClean="0"/>
              <a:t> bytes padding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περιέχονται</a:t>
            </a:r>
            <a:r>
              <a:rPr lang="en-US" dirty="0" smtClean="0"/>
              <a:t> </a:t>
            </a:r>
            <a:r>
              <a:rPr lang="en-US" dirty="0" err="1" smtClean="0"/>
              <a:t>στο</a:t>
            </a:r>
            <a:r>
              <a:rPr lang="en-US" dirty="0" smtClean="0"/>
              <a:t> </a:t>
            </a:r>
            <a:r>
              <a:rPr lang="en-US" dirty="0" err="1" smtClean="0"/>
              <a:t>προηγούμενο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Δομή </a:t>
            </a:r>
            <a:r>
              <a:rPr lang="en-US" dirty="0" smtClean="0"/>
              <a:t>ESP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Next Header: </a:t>
            </a:r>
            <a:r>
              <a:rPr lang="en-US" dirty="0" err="1" smtClean="0"/>
              <a:t>Ο</a:t>
            </a:r>
            <a:r>
              <a:rPr lang="en-US" dirty="0" smtClean="0"/>
              <a:t> </a:t>
            </a:r>
            <a:r>
              <a:rPr lang="en-US" dirty="0" err="1" smtClean="0"/>
              <a:t>τύπος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επικεφαλίδας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ακολουθεί</a:t>
            </a:r>
            <a:r>
              <a:rPr lang="en-US" dirty="0" smtClean="0"/>
              <a:t> </a:t>
            </a:r>
            <a:r>
              <a:rPr lang="en-US" dirty="0" err="1" smtClean="0"/>
              <a:t>την</a:t>
            </a:r>
            <a:r>
              <a:rPr lang="en-US" dirty="0" smtClean="0"/>
              <a:t> ESP </a:t>
            </a:r>
            <a:r>
              <a:rPr lang="en-US" dirty="0" err="1" smtClean="0"/>
              <a:t>επικεφαλίδα</a:t>
            </a:r>
            <a:r>
              <a:rPr lang="en-US" dirty="0" smtClean="0"/>
              <a:t> (TCP, UDP, ICMP)</a:t>
            </a:r>
          </a:p>
          <a:p>
            <a:r>
              <a:rPr lang="en-US" dirty="0" smtClean="0"/>
              <a:t>Authentication Data Field: </a:t>
            </a:r>
            <a:r>
              <a:rPr lang="en-US" dirty="0" err="1" smtClean="0"/>
              <a:t>Προαιρετικό</a:t>
            </a:r>
            <a:r>
              <a:rPr lang="en-US" dirty="0" smtClean="0"/>
              <a:t> </a:t>
            </a:r>
            <a:r>
              <a:rPr lang="en-US" dirty="0" err="1" smtClean="0"/>
              <a:t>μεταβλητού</a:t>
            </a:r>
            <a:r>
              <a:rPr lang="en-US" dirty="0" smtClean="0"/>
              <a:t> </a:t>
            </a:r>
            <a:r>
              <a:rPr lang="en-US" dirty="0" err="1" smtClean="0"/>
              <a:t>μήκους</a:t>
            </a:r>
            <a:r>
              <a:rPr lang="en-US" dirty="0" smtClean="0"/>
              <a:t> </a:t>
            </a:r>
            <a:r>
              <a:rPr lang="en-US" dirty="0" err="1" smtClean="0"/>
              <a:t>πεδίο</a:t>
            </a:r>
            <a:r>
              <a:rPr lang="en-US" dirty="0" smtClean="0"/>
              <a:t> </a:t>
            </a:r>
            <a:r>
              <a:rPr lang="en-US" dirty="0" err="1" smtClean="0"/>
              <a:t>που</a:t>
            </a:r>
            <a:r>
              <a:rPr lang="en-US" dirty="0" smtClean="0"/>
              <a:t> </a:t>
            </a:r>
            <a:r>
              <a:rPr lang="en-US" dirty="0" err="1" smtClean="0"/>
              <a:t>περιέχει</a:t>
            </a:r>
            <a:r>
              <a:rPr lang="en-US" dirty="0" smtClean="0"/>
              <a:t> </a:t>
            </a:r>
            <a:r>
              <a:rPr lang="en-US" dirty="0" err="1" smtClean="0"/>
              <a:t>το</a:t>
            </a:r>
            <a:r>
              <a:rPr lang="en-US" dirty="0" smtClean="0"/>
              <a:t> ICV </a:t>
            </a:r>
            <a:r>
              <a:rPr lang="en-US" dirty="0" err="1" smtClean="0"/>
              <a:t>του</a:t>
            </a:r>
            <a:r>
              <a:rPr lang="en-US" dirty="0" smtClean="0"/>
              <a:t> </a:t>
            </a:r>
            <a:r>
              <a:rPr lang="en-US" dirty="0" err="1" smtClean="0"/>
              <a:t>πακέτου</a:t>
            </a:r>
            <a:r>
              <a:rPr lang="en-US" dirty="0" smtClean="0"/>
              <a:t>, </a:t>
            </a:r>
            <a:r>
              <a:rPr lang="en-US" dirty="0" err="1" smtClean="0"/>
              <a:t>εφόσον</a:t>
            </a:r>
            <a:r>
              <a:rPr lang="en-US" dirty="0" smtClean="0"/>
              <a:t> </a:t>
            </a:r>
            <a:r>
              <a:rPr lang="en-US" dirty="0" err="1" smtClean="0"/>
              <a:t>αυτό</a:t>
            </a:r>
            <a:r>
              <a:rPr lang="en-US" dirty="0" smtClean="0"/>
              <a:t> </a:t>
            </a:r>
            <a:r>
              <a:rPr lang="en-US" dirty="0" err="1" smtClean="0"/>
              <a:t>πρόκειται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αυθεντικοποιηθεί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να</a:t>
            </a:r>
            <a:r>
              <a:rPr lang="en-US" dirty="0" smtClean="0"/>
              <a:t> </a:t>
            </a:r>
            <a:r>
              <a:rPr lang="en-US" dirty="0" err="1" smtClean="0"/>
              <a:t>ελεγχθεί</a:t>
            </a:r>
            <a:r>
              <a:rPr lang="en-US" dirty="0" smtClean="0"/>
              <a:t> </a:t>
            </a:r>
            <a:r>
              <a:rPr lang="en-US" dirty="0" err="1" smtClean="0"/>
              <a:t>η</a:t>
            </a:r>
            <a:r>
              <a:rPr lang="en-US" dirty="0" smtClean="0"/>
              <a:t> </a:t>
            </a:r>
            <a:r>
              <a:rPr lang="en-US" dirty="0" err="1" smtClean="0"/>
              <a:t>ακεραιότητά</a:t>
            </a:r>
            <a:r>
              <a:rPr lang="en-US" dirty="0" smtClean="0"/>
              <a:t> </a:t>
            </a:r>
            <a:r>
              <a:rPr lang="en-US" dirty="0" err="1" smtClean="0"/>
              <a:t>του</a:t>
            </a:r>
            <a:endParaRPr lang="en-US" dirty="0" smtClean="0"/>
          </a:p>
          <a:p>
            <a:r>
              <a:rPr lang="en-US" dirty="0" err="1" smtClean="0"/>
              <a:t>Σημειώνεται</a:t>
            </a:r>
            <a:r>
              <a:rPr lang="en-US" dirty="0" smtClean="0"/>
              <a:t> </a:t>
            </a:r>
            <a:r>
              <a:rPr lang="en-US" dirty="0" err="1" smtClean="0"/>
              <a:t>ότι</a:t>
            </a:r>
            <a:r>
              <a:rPr lang="en-US" dirty="0" smtClean="0"/>
              <a:t> </a:t>
            </a:r>
            <a:r>
              <a:rPr lang="en-US" dirty="0" err="1" smtClean="0"/>
              <a:t>τα</a:t>
            </a:r>
            <a:r>
              <a:rPr lang="en-US" dirty="0" smtClean="0"/>
              <a:t> </a:t>
            </a:r>
            <a:r>
              <a:rPr lang="en-US" dirty="0" err="1" smtClean="0"/>
              <a:t>πεδία</a:t>
            </a:r>
            <a:r>
              <a:rPr lang="en-US" dirty="0" smtClean="0"/>
              <a:t> Padding, Pad length </a:t>
            </a:r>
            <a:r>
              <a:rPr lang="en-US" dirty="0" err="1" smtClean="0"/>
              <a:t>και</a:t>
            </a:r>
            <a:r>
              <a:rPr lang="en-US" dirty="0" smtClean="0"/>
              <a:t> Next Header </a:t>
            </a:r>
            <a:r>
              <a:rPr lang="en-US" dirty="0" err="1" smtClean="0"/>
              <a:t>είναι</a:t>
            </a:r>
            <a:r>
              <a:rPr lang="en-US" dirty="0" smtClean="0"/>
              <a:t> </a:t>
            </a:r>
            <a:r>
              <a:rPr lang="en-US" dirty="0" err="1" smtClean="0"/>
              <a:t>κρυπτογραφημένα</a:t>
            </a:r>
            <a:r>
              <a:rPr lang="en-US" dirty="0" smtClean="0"/>
              <a:t> </a:t>
            </a:r>
            <a:r>
              <a:rPr lang="en-US" dirty="0" err="1" smtClean="0"/>
              <a:t>και</a:t>
            </a:r>
            <a:r>
              <a:rPr lang="en-US" dirty="0" smtClean="0"/>
              <a:t> </a:t>
            </a:r>
            <a:r>
              <a:rPr lang="en-US" dirty="0" err="1" smtClean="0"/>
              <a:t>ονομάζονται</a:t>
            </a:r>
            <a:r>
              <a:rPr lang="en-US" dirty="0" smtClean="0"/>
              <a:t> ESP Trailer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Αλγόριθμοι Κρυπτογράφησης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3DES</a:t>
            </a:r>
          </a:p>
          <a:p>
            <a:r>
              <a:rPr lang="en-US" dirty="0" smtClean="0"/>
              <a:t>RC5</a:t>
            </a:r>
          </a:p>
          <a:p>
            <a:r>
              <a:rPr lang="en-US" dirty="0" smtClean="0"/>
              <a:t>IDEA</a:t>
            </a:r>
          </a:p>
          <a:p>
            <a:r>
              <a:rPr lang="en-US" dirty="0" smtClean="0"/>
              <a:t>CAST</a:t>
            </a:r>
          </a:p>
          <a:p>
            <a:r>
              <a:rPr lang="en-US" dirty="0" smtClean="0"/>
              <a:t>Blowfish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ESP </a:t>
            </a:r>
            <a:r>
              <a:rPr lang="el-GR" dirty="0" smtClean="0">
                <a:ea typeface="ＭＳ Ｐゴシック" pitchFamily="-113" charset="-128"/>
              </a:rPr>
              <a:t>σε κατάσταση μεταφοράς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Κρυπτογράφηση των δεδομένων των ανωτέρων πρωτοκόλλων</a:t>
            </a:r>
          </a:p>
          <a:p>
            <a:pPr lvl="1"/>
            <a:r>
              <a:rPr lang="el-GR" dirty="0" smtClean="0"/>
              <a:t>Δεν υπάρχουν επιπρόσθετες κεφαλίδες </a:t>
            </a:r>
          </a:p>
          <a:p>
            <a:pPr lvl="1"/>
            <a:r>
              <a:rPr lang="el-GR" dirty="0" smtClean="0"/>
              <a:t>Τα δεδομένα ανωτέρου πρωτοκόλλου κρυπτογραφούνται και ενθυλακώνονται στο </a:t>
            </a:r>
            <a:r>
              <a:rPr lang="en-US" dirty="0" smtClean="0"/>
              <a:t>ESP</a:t>
            </a:r>
          </a:p>
          <a:p>
            <a:pPr lvl="1"/>
            <a:r>
              <a:rPr lang="el-GR" dirty="0" smtClean="0"/>
              <a:t>Το </a:t>
            </a:r>
            <a:r>
              <a:rPr lang="en-US" dirty="0" smtClean="0"/>
              <a:t>ESP </a:t>
            </a:r>
            <a:r>
              <a:rPr lang="el-GR" dirty="0" smtClean="0"/>
              <a:t>θεωρείται το ωφέλιμο φορτίου του </a:t>
            </a:r>
            <a:r>
              <a:rPr lang="en-US" dirty="0" smtClean="0"/>
              <a:t>IP </a:t>
            </a:r>
            <a:r>
              <a:rPr lang="el-GR" dirty="0" smtClean="0"/>
              <a:t>πακέτου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Οι ενδιάμεσοι κόμβοι δεν έχουν δυνατότητα πρόσβαση στο ωφέλιμο φορτίο</a:t>
            </a:r>
            <a:endParaRPr lang="en-US" dirty="0" smtClean="0">
              <a:ea typeface="ＭＳ Ｐゴシック" pitchFamily="-113" charset="-128"/>
              <a:cs typeface="ＭＳ Ｐゴシック" pitchFamily="-113" charset="-128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Γιατί  Ασφάλεια στο </a:t>
            </a:r>
            <a:r>
              <a:rPr lang="en-US" dirty="0" smtClean="0"/>
              <a:t>IP?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iphdr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1981200"/>
            <a:ext cx="7823200" cy="3530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914400" y="5257800"/>
            <a:ext cx="7315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Pay Load</a:t>
            </a:r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352800" y="3886200"/>
            <a:ext cx="5715000" cy="914400"/>
            <a:chOff x="3352800" y="3886200"/>
            <a:chExt cx="5715000" cy="914400"/>
          </a:xfrm>
        </p:grpSpPr>
        <p:grpSp>
          <p:nvGrpSpPr>
            <p:cNvPr id="7" name="Group 7"/>
            <p:cNvGrpSpPr/>
            <p:nvPr/>
          </p:nvGrpSpPr>
          <p:grpSpPr>
            <a:xfrm>
              <a:off x="3352800" y="3886200"/>
              <a:ext cx="2362200" cy="914400"/>
              <a:chOff x="3352800" y="3886200"/>
              <a:chExt cx="2362200" cy="914400"/>
            </a:xfrm>
          </p:grpSpPr>
          <p:sp>
            <p:nvSpPr>
              <p:cNvPr id="10" name="Oval 5"/>
              <p:cNvSpPr/>
              <p:nvPr/>
            </p:nvSpPr>
            <p:spPr>
              <a:xfrm>
                <a:off x="3352800" y="3886200"/>
                <a:ext cx="2362200" cy="4572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Oval 10"/>
              <p:cNvSpPr/>
              <p:nvPr/>
            </p:nvSpPr>
            <p:spPr>
              <a:xfrm>
                <a:off x="3352800" y="4343400"/>
                <a:ext cx="2362200" cy="4572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8" name="Straight Arrow Connector 7"/>
            <p:cNvCxnSpPr/>
            <p:nvPr/>
          </p:nvCxnSpPr>
          <p:spPr>
            <a:xfrm>
              <a:off x="5715000" y="4343400"/>
              <a:ext cx="762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6629400" y="3886200"/>
              <a:ext cx="2438400" cy="914400"/>
            </a:xfrm>
            <a:prstGeom prst="ellipse">
              <a:avLst/>
            </a:prstGeom>
            <a:noFill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000000"/>
                  </a:solidFill>
                </a:rPr>
                <a:t>IP spoofing</a:t>
              </a:r>
              <a:endParaRPr lang="en-US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2286000" y="5105400"/>
            <a:ext cx="4343400" cy="1676400"/>
            <a:chOff x="2286000" y="5105400"/>
            <a:chExt cx="4343400" cy="1676400"/>
          </a:xfrm>
        </p:grpSpPr>
        <p:grpSp>
          <p:nvGrpSpPr>
            <p:cNvPr id="13" name="Group 16"/>
            <p:cNvGrpSpPr/>
            <p:nvPr/>
          </p:nvGrpSpPr>
          <p:grpSpPr>
            <a:xfrm>
              <a:off x="2286000" y="5105400"/>
              <a:ext cx="4343400" cy="1676400"/>
              <a:chOff x="2286000" y="5105400"/>
              <a:chExt cx="4343400" cy="1676400"/>
            </a:xfrm>
          </p:grpSpPr>
          <p:sp>
            <p:nvSpPr>
              <p:cNvPr id="15" name="Oval 12"/>
              <p:cNvSpPr/>
              <p:nvPr/>
            </p:nvSpPr>
            <p:spPr>
              <a:xfrm>
                <a:off x="2286000" y="5105400"/>
                <a:ext cx="4343400" cy="7620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Oval 15"/>
              <p:cNvSpPr/>
              <p:nvPr/>
            </p:nvSpPr>
            <p:spPr>
              <a:xfrm>
                <a:off x="2286000" y="6248400"/>
                <a:ext cx="4343400" cy="533400"/>
              </a:xfrm>
              <a:prstGeom prst="ellipse">
                <a:avLst/>
              </a:prstGeom>
              <a:noFill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l-GR" dirty="0" smtClean="0">
                    <a:solidFill>
                      <a:schemeClr val="tx1"/>
                    </a:solidFill>
                  </a:rPr>
                  <a:t>Υποκολοπή</a:t>
                </a:r>
                <a:r>
                  <a:rPr lang="en-US" dirty="0" smtClean="0">
                    <a:solidFill>
                      <a:schemeClr val="tx1"/>
                    </a:solidFill>
                  </a:rPr>
                  <a:t>/</a:t>
                </a:r>
                <a:r>
                  <a:rPr lang="el-GR" dirty="0" smtClean="0">
                    <a:solidFill>
                      <a:schemeClr val="tx1"/>
                    </a:solidFill>
                  </a:rPr>
                  <a:t>Τροποποίηση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" name="Straight Arrow Connector 13"/>
            <p:cNvCxnSpPr>
              <a:endCxn id="16" idx="0"/>
            </p:cNvCxnSpPr>
            <p:nvPr/>
          </p:nvCxnSpPr>
          <p:spPr>
            <a:xfrm rot="5400000">
              <a:off x="4267200" y="6057900"/>
              <a:ext cx="381000" cy="158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ESP </a:t>
            </a:r>
            <a:r>
              <a:rPr lang="el-GR" dirty="0" smtClean="0">
                <a:ea typeface="ＭＳ Ｐゴシック" pitchFamily="-113" charset="-128"/>
              </a:rPr>
              <a:t>σε κατάσταση μεταφοράς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282950" y="26670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TCP</a:t>
            </a:r>
          </a:p>
        </p:txBody>
      </p:sp>
      <p:sp>
        <p:nvSpPr>
          <p:cNvPr id="5" name="Rectangle 4"/>
          <p:cNvSpPr/>
          <p:nvPr/>
        </p:nvSpPr>
        <p:spPr>
          <a:xfrm>
            <a:off x="1981200" y="26670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1981200" y="3352800"/>
            <a:ext cx="2178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ESP </a:t>
            </a:r>
            <a:r>
              <a:rPr lang="el-GR" sz="1400"/>
              <a:t>σε κατάσταση Μεταφοράς</a:t>
            </a:r>
            <a:endParaRPr lang="en-US" sz="1400"/>
          </a:p>
        </p:txBody>
      </p:sp>
      <p:sp>
        <p:nvSpPr>
          <p:cNvPr id="7" name="Rectangle 6"/>
          <p:cNvSpPr/>
          <p:nvPr/>
        </p:nvSpPr>
        <p:spPr>
          <a:xfrm>
            <a:off x="2063750" y="38862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sp>
        <p:nvSpPr>
          <p:cNvPr id="8" name="Rectangle 7"/>
          <p:cNvSpPr/>
          <p:nvPr/>
        </p:nvSpPr>
        <p:spPr>
          <a:xfrm>
            <a:off x="3365500" y="38862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κεφ.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648200" y="38862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TCP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3365500" y="5030788"/>
            <a:ext cx="38735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7"/>
          <p:cNvSpPr txBox="1">
            <a:spLocks noChangeArrowheads="1"/>
          </p:cNvSpPr>
          <p:nvPr/>
        </p:nvSpPr>
        <p:spPr bwMode="auto">
          <a:xfrm>
            <a:off x="3841750" y="4724400"/>
            <a:ext cx="2178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Αυθεντικοποίηση</a:t>
            </a:r>
            <a:endParaRPr lang="en-US" sz="140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4648200" y="4646613"/>
            <a:ext cx="259080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20"/>
          <p:cNvSpPr txBox="1">
            <a:spLocks noChangeArrowheads="1"/>
          </p:cNvSpPr>
          <p:nvPr/>
        </p:nvSpPr>
        <p:spPr bwMode="auto">
          <a:xfrm>
            <a:off x="4527550" y="4340225"/>
            <a:ext cx="2178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Κρυπτογράφηση</a:t>
            </a:r>
            <a:endParaRPr lang="en-US" sz="1400"/>
          </a:p>
        </p:txBody>
      </p:sp>
      <p:sp>
        <p:nvSpPr>
          <p:cNvPr id="14" name="Rectangle 13"/>
          <p:cNvSpPr/>
          <p:nvPr/>
        </p:nvSpPr>
        <p:spPr>
          <a:xfrm>
            <a:off x="5937250" y="38862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επιπρ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239000" y="38862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Αυθ.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ESP </a:t>
            </a:r>
            <a:r>
              <a:rPr lang="el-GR" dirty="0" smtClean="0">
                <a:ea typeface="ＭＳ Ｐゴシック" pitchFamily="-113" charset="-128"/>
              </a:rPr>
              <a:t>σε κατάσταση σήραγγας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Όλοκληρο το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πακέτο κρυπτογραφείται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Υπάρχει πρόβλημα δρομολόγησης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Για αυτό δημιουργείται ένα νέο πακέτο στο οποίο ενθυλακώνεται το κρυπτογραφημένο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ESP </a:t>
            </a:r>
            <a:r>
              <a:rPr lang="el-GR" dirty="0" smtClean="0">
                <a:ea typeface="ＭＳ Ｐゴシック" pitchFamily="-113" charset="-128"/>
              </a:rPr>
              <a:t>σε κατάσταση σήραγγας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Με τον τρόπο αυτό δημιουργείται μια ασφαλής δίοδος-σήραγγα μεταξύ των επικοινωνούντων μερών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Μείωση απόδοσης 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Επιπρόσθετα δεδομένα (νέα κεφαλίδα)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>
                <a:ea typeface="ＭＳ Ｐゴシック" pitchFamily="-113" charset="-128"/>
              </a:rPr>
              <a:t>Μηχανισμός </a:t>
            </a:r>
            <a:r>
              <a:rPr lang="en-US" dirty="0" smtClean="0">
                <a:ea typeface="ＭＳ Ｐゴシック" pitchFamily="-113" charset="-128"/>
              </a:rPr>
              <a:t>ESP </a:t>
            </a:r>
            <a:r>
              <a:rPr lang="el-GR" dirty="0" smtClean="0">
                <a:ea typeface="ＭＳ Ｐゴシック" pitchFamily="-113" charset="-128"/>
              </a:rPr>
              <a:t>σε κατάσταση σήραγγας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892550" y="28956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TCP</a:t>
            </a:r>
          </a:p>
        </p:txBody>
      </p:sp>
      <p:sp>
        <p:nvSpPr>
          <p:cNvPr id="5" name="Rectangle 4"/>
          <p:cNvSpPr/>
          <p:nvPr/>
        </p:nvSpPr>
        <p:spPr>
          <a:xfrm>
            <a:off x="2590800" y="28956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sp>
        <p:nvSpPr>
          <p:cNvPr id="6" name="TextBox 11"/>
          <p:cNvSpPr txBox="1">
            <a:spLocks noChangeArrowheads="1"/>
          </p:cNvSpPr>
          <p:nvPr/>
        </p:nvSpPr>
        <p:spPr bwMode="auto">
          <a:xfrm>
            <a:off x="2851150" y="3581400"/>
            <a:ext cx="21780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ESP </a:t>
            </a:r>
            <a:r>
              <a:rPr lang="el-GR" sz="1400"/>
              <a:t>σε κατάσταση Σήραγγας</a:t>
            </a:r>
            <a:endParaRPr lang="en-US" sz="1400"/>
          </a:p>
        </p:txBody>
      </p:sp>
      <p:sp>
        <p:nvSpPr>
          <p:cNvPr id="7" name="Rectangle 6"/>
          <p:cNvSpPr/>
          <p:nvPr/>
        </p:nvSpPr>
        <p:spPr>
          <a:xfrm>
            <a:off x="3956050" y="41148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sp>
        <p:nvSpPr>
          <p:cNvPr id="8" name="Rectangle 7"/>
          <p:cNvSpPr/>
          <p:nvPr/>
        </p:nvSpPr>
        <p:spPr>
          <a:xfrm>
            <a:off x="2689225" y="4105275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κεφ.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57800" y="41148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TCP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43200" y="5259388"/>
            <a:ext cx="5099050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3689350" y="4953000"/>
            <a:ext cx="2178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Αυθεντικοποίηση</a:t>
            </a:r>
            <a:endParaRPr lang="en-US" sz="140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3990975" y="4878388"/>
            <a:ext cx="3851275" cy="1587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8"/>
          <p:cNvSpPr txBox="1">
            <a:spLocks noChangeArrowheads="1"/>
          </p:cNvSpPr>
          <p:nvPr/>
        </p:nvSpPr>
        <p:spPr bwMode="auto">
          <a:xfrm>
            <a:off x="4451350" y="4492625"/>
            <a:ext cx="217805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Κρυπτογράφηση</a:t>
            </a:r>
            <a:endParaRPr lang="en-US" sz="1400"/>
          </a:p>
        </p:txBody>
      </p:sp>
      <p:sp>
        <p:nvSpPr>
          <p:cNvPr id="14" name="Rectangle 13"/>
          <p:cNvSpPr/>
          <p:nvPr/>
        </p:nvSpPr>
        <p:spPr>
          <a:xfrm>
            <a:off x="1441450" y="41148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l-GR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Νέα </a:t>
            </a:r>
            <a:r>
              <a:rPr lang="en-US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IP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540500" y="41148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επιπρ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7842250" y="4114800"/>
            <a:ext cx="130175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solidFill>
                  <a:srgbClr val="000000"/>
                </a:solidFill>
              </a:rPr>
              <a:t>ESP </a:t>
            </a:r>
            <a:r>
              <a:rPr lang="el-GR" dirty="0">
                <a:solidFill>
                  <a:srgbClr val="000000"/>
                </a:solidFill>
              </a:rPr>
              <a:t>Αυθ.</a:t>
            </a:r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Προστασία από Επιθέσεις Επανάληψης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Το πεδίο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Sequence Number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έχει ως στόχο την αποτροπή επιθέσεων επανάληψης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Το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SN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σε κάθε αποστολή νέου μηνύματος αυξάνεται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Σε περίπτωση όπου η τιμή του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SN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φτάσει το όριο 2^32-1 τότε θα πρέπει να γίνει εγκαθίδρυση νέας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SA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Προστασία από Επιθέσεις Επανάληψης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To IP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είναι ένα αναξιόπιστο ασυνδεσμικό πρωτόκολλο </a:t>
            </a:r>
          </a:p>
          <a:p>
            <a:pPr lvl="1"/>
            <a:r>
              <a:rPr lang="el-GR" dirty="0" smtClean="0"/>
              <a:t>Δεν εγγυάται την ορθή σειρά παράδοσης των πακέτων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Χρήση του παραθύρου μεγέθους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W</a:t>
            </a:r>
          </a:p>
          <a:p>
            <a:pPr lvl="1"/>
            <a:r>
              <a:rPr lang="en-US" dirty="0" smtClean="0"/>
              <a:t>To </a:t>
            </a:r>
            <a:r>
              <a:rPr lang="el-GR" dirty="0" smtClean="0"/>
              <a:t>δεξιό τμήμα του παραθύρου αντιπροσωπεύει τη μεγαλύτερη τιμή </a:t>
            </a:r>
            <a:r>
              <a:rPr lang="en-US" dirty="0" smtClean="0"/>
              <a:t>N </a:t>
            </a:r>
            <a:r>
              <a:rPr lang="el-GR" dirty="0" smtClean="0"/>
              <a:t>του πεδίου </a:t>
            </a:r>
            <a:r>
              <a:rPr lang="en-US" dirty="0" smtClean="0"/>
              <a:t>SN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Προστασία από Επιθέσεις Επανάληψης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Για κάθε πακέτο που έχει ληφθεί σωστά και έχει τιμή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SN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στο διάστημα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[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Ν-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W+1,N]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ελέγχεται </a:t>
            </a:r>
          </a:p>
          <a:p>
            <a:pPr lvl="1"/>
            <a:r>
              <a:rPr lang="el-GR" dirty="0" smtClean="0"/>
              <a:t>Έαν έχει πραγματοποιηθεί επαλήθευση του ίδιο πακέτου</a:t>
            </a:r>
          </a:p>
          <a:p>
            <a:pPr lvl="1"/>
            <a:r>
              <a:rPr lang="el-GR" dirty="0" smtClean="0"/>
              <a:t>ο κώδικας αυθεντικοποίησης</a:t>
            </a:r>
          </a:p>
          <a:p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Για κάθε πακέτο που βρίσκεται μετά το Ν, ελέγχεται ο κώδικας αυθεντικοποίησης και το παράθυρο προχωράει ώστε η τιμή του </a:t>
            </a:r>
            <a:r>
              <a:rPr lang="en-US" dirty="0" smtClean="0">
                <a:ea typeface="ＭＳ Ｐゴシック" pitchFamily="-113" charset="-128"/>
                <a:cs typeface="ＭＳ Ｐゴシック" pitchFamily="-113" charset="-128"/>
              </a:rPr>
              <a:t>SN </a:t>
            </a:r>
            <a:r>
              <a:rPr lang="el-GR" dirty="0" smtClean="0">
                <a:ea typeface="ＭＳ Ｐゴシック" pitchFamily="-113" charset="-128"/>
                <a:cs typeface="ＭＳ Ｐゴシック" pitchFamily="-113" charset="-128"/>
              </a:rPr>
              <a:t>να είναι το δεξιό άκρο του παραθύρου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Προστασία από Επιθέσεις Επανάληψης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9906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4478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9050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3622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28194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766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7338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 useBgFill="1">
        <p:nvSpPr>
          <p:cNvPr id="12" name="Rectangle 11"/>
          <p:cNvSpPr/>
          <p:nvPr/>
        </p:nvSpPr>
        <p:spPr>
          <a:xfrm>
            <a:off x="51816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56388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0960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65532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n-US" sz="1400">
                <a:solidFill>
                  <a:srgbClr val="000000"/>
                </a:solidFill>
                <a:ea typeface="ＭＳ Ｐゴシック" pitchFamily="-113" charset="-128"/>
                <a:cs typeface="ＭＳ Ｐゴシック" pitchFamily="-113" charset="-128"/>
              </a:rPr>
              <a:t>N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0104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74676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9248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905000" y="3581400"/>
            <a:ext cx="5105400" cy="114300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1905000" y="3048000"/>
            <a:ext cx="3429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Παράθυρο </a:t>
            </a:r>
            <a:r>
              <a:rPr lang="en-US" sz="1400"/>
              <a:t>W </a:t>
            </a:r>
            <a:r>
              <a:rPr lang="el-GR" sz="1400"/>
              <a:t>ολισθαίνει δεξία εφόσον ληφθεί έκγυρο πακέτο με </a:t>
            </a:r>
            <a:r>
              <a:rPr lang="en-US" sz="1400"/>
              <a:t>SN &gt; N</a:t>
            </a:r>
            <a:r>
              <a:rPr lang="el-GR" sz="1400"/>
              <a:t> </a:t>
            </a:r>
            <a:endParaRPr lang="en-US" sz="1400"/>
          </a:p>
        </p:txBody>
      </p:sp>
      <p:cxnSp>
        <p:nvCxnSpPr>
          <p:cNvPr id="21" name="Straight Arrow Connector 20"/>
          <p:cNvCxnSpPr/>
          <p:nvPr/>
        </p:nvCxnSpPr>
        <p:spPr>
          <a:xfrm rot="5400000" flipH="1" flipV="1">
            <a:off x="1143000" y="4191000"/>
            <a:ext cx="533400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6"/>
          <p:cNvSpPr txBox="1">
            <a:spLocks noChangeArrowheads="1"/>
          </p:cNvSpPr>
          <p:nvPr/>
        </p:nvSpPr>
        <p:spPr bwMode="auto">
          <a:xfrm>
            <a:off x="762000" y="4724400"/>
            <a:ext cx="6858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400"/>
              <a:t>N-W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191000" y="3810000"/>
            <a:ext cx="5334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724400" y="3810000"/>
            <a:ext cx="457200" cy="3810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rot="10800000">
            <a:off x="3276600" y="4191000"/>
            <a:ext cx="914400" cy="903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V="1">
            <a:off x="4191000" y="4191000"/>
            <a:ext cx="1143000" cy="9032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33"/>
          <p:cNvSpPr txBox="1">
            <a:spLocks noChangeArrowheads="1"/>
          </p:cNvSpPr>
          <p:nvPr/>
        </p:nvSpPr>
        <p:spPr bwMode="auto">
          <a:xfrm>
            <a:off x="3505200" y="5094288"/>
            <a:ext cx="14478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l-GR" sz="1400"/>
              <a:t>Δεν έχει ληφθεί έγκρυο πακέτο</a:t>
            </a:r>
            <a:endParaRPr lang="en-US" sz="140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Σύνοψη Λειτουργιών</a:t>
            </a:r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ph idx="1"/>
          </p:nvPr>
        </p:nvGraphicFramePr>
        <p:xfrm>
          <a:off x="1066800" y="2666365"/>
          <a:ext cx="7086600" cy="2210435"/>
        </p:xfrm>
        <a:graphic>
          <a:graphicData uri="http://schemas.openxmlformats.org/drawingml/2006/table">
            <a:tbl>
              <a:tblPr/>
              <a:tblGrid>
                <a:gridCol w="762000"/>
                <a:gridCol w="3249613"/>
                <a:gridCol w="307498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Κατάσταση Μεταφοράς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Κατάσταση Σήραγγας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ΑΗ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D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Αυθεντικοποίηση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IP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ωφέλιμου φορτίου και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 </a:t>
                      </a: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τμήμα κεφαλίδας 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DE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Αυθεντικοποίηση ολόκληρου του εσωτερικού πακέτου, και τμήμα της εξωτερικής κεφαλίδας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DEDE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ESP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Κρυπτογράφηση του φορτίου </a:t>
                      </a:r>
                      <a:r>
                        <a:rPr kumimoji="0" lang="en-US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IP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itchFamily="-113" charset="0"/>
                          <a:ea typeface="ＭＳ Ｐゴシック" pitchFamily="-113" charset="-128"/>
                          <a:cs typeface="ＭＳ Ｐゴシック" pitchFamily="-113" charset="-128"/>
                        </a:rPr>
                        <a:t>Κρυπτογράφηση ολόκληρου του εσωτερικού πακέτου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-113" charset="0"/>
                        <a:ea typeface="ＭＳ Ｐゴシック" pitchFamily="-113" charset="-128"/>
                        <a:cs typeface="ＭＳ Ｐゴシック" pitchFamily="-113" charset="-128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F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Πλεονεκτήματα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Διαφανές στα υπεράνω από αυτό πρωτόκολλα</a:t>
            </a:r>
          </a:p>
          <a:p>
            <a:r>
              <a:rPr lang="el-GR" dirty="0" smtClean="0"/>
              <a:t>Δεν απαιτείται η τροποποίηση των υπάρχοντων εφαρμογών</a:t>
            </a:r>
          </a:p>
          <a:p>
            <a:r>
              <a:rPr lang="el-GR" dirty="0" smtClean="0"/>
              <a:t>Δεν απαιτείται η εκπαίδευση των χρηστών</a:t>
            </a:r>
          </a:p>
          <a:p>
            <a:r>
              <a:rPr lang="el-GR" dirty="0" smtClean="0"/>
              <a:t>Διασφάλιση της κίνησης ενός δικτύου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Ασφάλεια στην Αρχιτεκτονική του Διαδικτύου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67000" y="42672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Φυσικό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2667000" y="38100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Δικτύου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2667000" y="33528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Μεταφοράς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2667000" y="2895600"/>
            <a:ext cx="16002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smtClean="0"/>
              <a:t>Εφαρμογών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410200" y="38100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IP Security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410200" y="3352800"/>
            <a:ext cx="144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TLS/SSL</a:t>
            </a:r>
            <a:endParaRPr lang="en-US" dirty="0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267200" y="3579812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4267200" y="4037012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Μειονεκτήματα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800599"/>
          </a:xfrm>
        </p:spPr>
        <p:txBody>
          <a:bodyPr>
            <a:normAutofit/>
          </a:bodyPr>
          <a:lstStyle/>
          <a:p>
            <a:r>
              <a:rPr lang="el-GR" dirty="0" smtClean="0"/>
              <a:t>Επιπρόσθετη επιβάρυνση </a:t>
            </a:r>
          </a:p>
          <a:p>
            <a:pPr lvl="1"/>
            <a:r>
              <a:rPr lang="el-GR" dirty="0" smtClean="0"/>
              <a:t>Υπολογιστική (Κρυπτογράφηση/Αυθεντικοποίηση)</a:t>
            </a:r>
          </a:p>
          <a:p>
            <a:pPr lvl="1"/>
            <a:r>
              <a:rPr lang="en-US" dirty="0" smtClean="0"/>
              <a:t>Bandwidth</a:t>
            </a:r>
          </a:p>
          <a:p>
            <a:pPr lvl="2"/>
            <a:r>
              <a:rPr lang="en-US" dirty="0" smtClean="0"/>
              <a:t>AH</a:t>
            </a:r>
          </a:p>
          <a:p>
            <a:pPr lvl="3"/>
            <a:r>
              <a:rPr lang="el-GR" dirty="0" smtClean="0"/>
              <a:t>Μήκος</a:t>
            </a:r>
            <a:r>
              <a:rPr lang="en-US" dirty="0" smtClean="0"/>
              <a:t> </a:t>
            </a:r>
            <a:r>
              <a:rPr lang="el-GR" dirty="0" smtClean="0"/>
              <a:t>= 128 </a:t>
            </a:r>
            <a:r>
              <a:rPr lang="en-US" dirty="0" smtClean="0"/>
              <a:t>bits</a:t>
            </a:r>
          </a:p>
          <a:p>
            <a:pPr lvl="3"/>
            <a:r>
              <a:rPr lang="en-US" dirty="0" smtClean="0"/>
              <a:t>MD5 = 128bits</a:t>
            </a:r>
          </a:p>
          <a:p>
            <a:pPr lvl="3"/>
            <a:r>
              <a:rPr lang="en-US" dirty="0" smtClean="0"/>
              <a:t>Tunnel mode + 160 bits</a:t>
            </a:r>
          </a:p>
          <a:p>
            <a:pPr lvl="2"/>
            <a:r>
              <a:rPr lang="en-US" dirty="0" smtClean="0"/>
              <a:t>ESP</a:t>
            </a:r>
          </a:p>
          <a:p>
            <a:pPr lvl="3"/>
            <a:r>
              <a:rPr lang="en-US" dirty="0" smtClean="0"/>
              <a:t>M</a:t>
            </a:r>
            <a:r>
              <a:rPr lang="el-GR" dirty="0" smtClean="0"/>
              <a:t>ήκος 80 </a:t>
            </a:r>
            <a:r>
              <a:rPr lang="en-US" dirty="0" smtClean="0"/>
              <a:t>bits / MD5 128 bits (</a:t>
            </a:r>
            <a:r>
              <a:rPr lang="el-GR" dirty="0" smtClean="0"/>
              <a:t>για αυθεντικοποίηση)</a:t>
            </a:r>
            <a:endParaRPr lang="en-US" dirty="0" smtClean="0"/>
          </a:p>
          <a:p>
            <a:pPr lvl="3"/>
            <a:r>
              <a:rPr lang="en-US" dirty="0" smtClean="0"/>
              <a:t>Tunnel mode + 160 bits</a:t>
            </a:r>
          </a:p>
          <a:p>
            <a:r>
              <a:rPr lang="el-GR" dirty="0" smtClean="0"/>
              <a:t>Διαχείριση κλειδιών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Ερώτησεις</a:t>
            </a:r>
            <a:endParaRPr lang="en-US" dirty="0"/>
          </a:p>
        </p:txBody>
      </p:sp>
      <p:pic>
        <p:nvPicPr>
          <p:cNvPr id="4" name="Content Placeholder 6"/>
          <p:cNvPicPr>
            <a:picLocks noGrp="1" noChangeAspect="1"/>
          </p:cNvPicPr>
          <p:nvPr>
            <p:ph idx="1"/>
          </p:nvPr>
        </p:nvPicPr>
        <mc:AlternateContent>
          <mc:Choice xmlns:ma="http://schemas.microsoft.com/office/mac/drawingml/2008/main" Requires="ma">
            <p:blipFill>
              <a:blip r:embed="rId2"/>
              <a:stretch>
                <a:fillRect/>
              </a:stretch>
            </p:blipFill>
          </mc:Choice>
          <mc:Fallback>
            <p:blipFill>
              <a:blip r:embed="rId3"/>
              <a:stretch>
                <a:fillRect/>
              </a:stretch>
            </p:blipFill>
          </mc:Fallback>
        </mc:AlternateContent>
        <p:spPr>
          <a:xfrm>
            <a:off x="3581400" y="2209800"/>
            <a:ext cx="2362200" cy="3048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IP Security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752600" y="2514600"/>
            <a:ext cx="1600200" cy="2971800"/>
            <a:chOff x="1981200" y="2286000"/>
            <a:chExt cx="1600200" cy="2971800"/>
          </a:xfrm>
        </p:grpSpPr>
        <p:sp>
          <p:nvSpPr>
            <p:cNvPr id="4" name="Rectangle 3"/>
            <p:cNvSpPr/>
            <p:nvPr/>
          </p:nvSpPr>
          <p:spPr>
            <a:xfrm>
              <a:off x="1981200" y="3505200"/>
              <a:ext cx="1600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TCP/UDP</a:t>
              </a:r>
              <a:endParaRPr lang="en-US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81200" y="2286000"/>
              <a:ext cx="1600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HTTP</a:t>
              </a:r>
              <a:endParaRPr lang="en-US" dirty="0"/>
            </a:p>
          </p:txBody>
        </p:sp>
        <p:sp>
          <p:nvSpPr>
            <p:cNvPr id="6" name="Rectangle 5"/>
            <p:cNvSpPr/>
            <p:nvPr/>
          </p:nvSpPr>
          <p:spPr>
            <a:xfrm>
              <a:off x="1981200" y="4800600"/>
              <a:ext cx="1600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IP</a:t>
              </a:r>
              <a:endParaRPr lang="en-US" dirty="0"/>
            </a:p>
          </p:txBody>
        </p:sp>
        <p:sp>
          <p:nvSpPr>
            <p:cNvPr id="8" name="Down Arrow 7"/>
            <p:cNvSpPr/>
            <p:nvPr/>
          </p:nvSpPr>
          <p:spPr>
            <a:xfrm>
              <a:off x="2667000" y="2743200"/>
              <a:ext cx="228600" cy="76200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Down Arrow 8"/>
            <p:cNvSpPr/>
            <p:nvPr/>
          </p:nvSpPr>
          <p:spPr>
            <a:xfrm>
              <a:off x="2667000" y="4038600"/>
              <a:ext cx="228600" cy="76200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5334000" y="2514600"/>
            <a:ext cx="1600200" cy="2971800"/>
            <a:chOff x="5486400" y="2286000"/>
            <a:chExt cx="1600200" cy="2971800"/>
          </a:xfrm>
        </p:grpSpPr>
        <p:sp>
          <p:nvSpPr>
            <p:cNvPr id="10" name="Rectangle 9"/>
            <p:cNvSpPr/>
            <p:nvPr/>
          </p:nvSpPr>
          <p:spPr>
            <a:xfrm>
              <a:off x="5486400" y="3505200"/>
              <a:ext cx="1600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TCP/UDP</a:t>
              </a:r>
              <a:endParaRPr lang="en-US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486400" y="2286000"/>
              <a:ext cx="1600200" cy="4572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HTTP</a:t>
              </a:r>
              <a:endParaRPr lang="en-US" dirty="0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5486400" y="4800600"/>
              <a:ext cx="1600200" cy="457200"/>
            </a:xfrm>
            <a:prstGeom prst="rect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IP</a:t>
              </a:r>
              <a:endParaRPr lang="en-US" dirty="0"/>
            </a:p>
          </p:txBody>
        </p:sp>
        <p:sp>
          <p:nvSpPr>
            <p:cNvPr id="13" name="Down Arrow 12"/>
            <p:cNvSpPr/>
            <p:nvPr/>
          </p:nvSpPr>
          <p:spPr>
            <a:xfrm>
              <a:off x="6172200" y="2743200"/>
              <a:ext cx="228600" cy="76200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Down Arrow 13"/>
            <p:cNvSpPr/>
            <p:nvPr/>
          </p:nvSpPr>
          <p:spPr>
            <a:xfrm>
              <a:off x="6172200" y="4038600"/>
              <a:ext cx="228600" cy="762000"/>
            </a:xfrm>
            <a:prstGeom prst="down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TextBox 16"/>
          <p:cNvSpPr txBox="1"/>
          <p:nvPr/>
        </p:nvSpPr>
        <p:spPr>
          <a:xfrm>
            <a:off x="1371600" y="1981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 smtClean="0"/>
              <a:t>Μη ασφαλές </a:t>
            </a:r>
            <a:r>
              <a:rPr lang="en-US" dirty="0" smtClean="0"/>
              <a:t>IP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5105400" y="1981200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</a:t>
            </a:r>
            <a:r>
              <a:rPr lang="el-GR" dirty="0" smtClean="0"/>
              <a:t>σφαλές </a:t>
            </a:r>
            <a:r>
              <a:rPr lang="en-US" dirty="0" smtClean="0"/>
              <a:t>IP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Υπηρεσίες </a:t>
            </a:r>
            <a:r>
              <a:rPr lang="en-US" dirty="0" smtClean="0"/>
              <a:t>IP Security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199"/>
          </a:xfrm>
        </p:spPr>
        <p:txBody>
          <a:bodyPr>
            <a:normAutofit/>
          </a:bodyPr>
          <a:lstStyle/>
          <a:p>
            <a:r>
              <a:rPr lang="el-GR" dirty="0" smtClean="0"/>
              <a:t>Ασφάλειας</a:t>
            </a:r>
          </a:p>
          <a:p>
            <a:pPr lvl="1"/>
            <a:r>
              <a:rPr lang="el-GR" dirty="0" smtClean="0"/>
              <a:t>Αυθεντικοποίηση</a:t>
            </a:r>
          </a:p>
          <a:p>
            <a:pPr lvl="1"/>
            <a:r>
              <a:rPr lang="el-GR" dirty="0" smtClean="0"/>
              <a:t>Ακεραιότητα</a:t>
            </a:r>
          </a:p>
          <a:p>
            <a:pPr lvl="1"/>
            <a:r>
              <a:rPr lang="el-GR" dirty="0" smtClean="0"/>
              <a:t>Εμπιτευτικότητα</a:t>
            </a:r>
          </a:p>
          <a:p>
            <a:r>
              <a:rPr lang="el-GR" dirty="0" smtClean="0"/>
              <a:t>Παρέχει προστασία από αναξιόπιστες συνδέσεις</a:t>
            </a:r>
          </a:p>
          <a:p>
            <a:r>
              <a:rPr lang="el-GR" dirty="0" smtClean="0"/>
              <a:t>Πιστοποίηση της εισερχόμενης κίνησης </a:t>
            </a:r>
          </a:p>
          <a:p>
            <a:pPr lvl="1"/>
            <a:r>
              <a:rPr lang="el-GR" dirty="0" smtClean="0"/>
              <a:t>Πηγής</a:t>
            </a:r>
          </a:p>
          <a:p>
            <a:r>
              <a:rPr lang="el-GR" dirty="0" smtClean="0"/>
              <a:t>Παρέχει διαφάνεια στα υπερ-άνω από αυτό πρωτόκολλα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Προδιαγραφές του </a:t>
            </a:r>
            <a:r>
              <a:rPr lang="en-US" dirty="0" smtClean="0"/>
              <a:t>IPSec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RFC 2401, </a:t>
            </a:r>
            <a:r>
              <a:rPr lang="en-US" dirty="0" err="1" smtClean="0"/>
              <a:t>Γενική</a:t>
            </a:r>
            <a:r>
              <a:rPr lang="en-US" dirty="0" smtClean="0"/>
              <a:t> </a:t>
            </a:r>
            <a:r>
              <a:rPr lang="en-US" dirty="0" err="1" smtClean="0"/>
              <a:t>περιγραφή</a:t>
            </a:r>
            <a:r>
              <a:rPr lang="en-US" dirty="0" smtClean="0"/>
              <a:t> </a:t>
            </a:r>
            <a:r>
              <a:rPr lang="en-US" dirty="0" err="1" smtClean="0"/>
              <a:t>αρχιτεκτονική</a:t>
            </a:r>
            <a:r>
              <a:rPr lang="en-US" dirty="0" smtClean="0"/>
              <a:t> </a:t>
            </a:r>
            <a:r>
              <a:rPr lang="en-US" dirty="0" err="1" smtClean="0"/>
              <a:t>ασφαλείας</a:t>
            </a:r>
            <a:endParaRPr lang="en-US" dirty="0" smtClean="0"/>
          </a:p>
          <a:p>
            <a:r>
              <a:rPr lang="en-US" dirty="0" smtClean="0"/>
              <a:t>RFC 2402, </a:t>
            </a:r>
            <a:r>
              <a:rPr lang="en-US" dirty="0" err="1" smtClean="0"/>
              <a:t>Περιγραφή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διαδικασίας</a:t>
            </a:r>
            <a:r>
              <a:rPr lang="en-US" dirty="0" smtClean="0"/>
              <a:t> </a:t>
            </a:r>
            <a:r>
              <a:rPr lang="en-US" dirty="0" err="1" smtClean="0"/>
              <a:t>πιστοποίησης</a:t>
            </a:r>
            <a:r>
              <a:rPr lang="en-US" dirty="0" smtClean="0"/>
              <a:t> </a:t>
            </a:r>
          </a:p>
          <a:p>
            <a:r>
              <a:rPr lang="en-US" dirty="0" smtClean="0"/>
              <a:t>RFC 2406, </a:t>
            </a:r>
            <a:r>
              <a:rPr lang="en-US" dirty="0" err="1" smtClean="0"/>
              <a:t>Περιγραφή</a:t>
            </a:r>
            <a:r>
              <a:rPr lang="en-US" dirty="0" smtClean="0"/>
              <a:t> </a:t>
            </a:r>
            <a:r>
              <a:rPr lang="en-US" dirty="0" err="1" smtClean="0"/>
              <a:t>της</a:t>
            </a:r>
            <a:r>
              <a:rPr lang="en-US" dirty="0" smtClean="0"/>
              <a:t> </a:t>
            </a:r>
            <a:r>
              <a:rPr lang="en-US" dirty="0" err="1" smtClean="0"/>
              <a:t>διαδικασίας</a:t>
            </a:r>
            <a:r>
              <a:rPr lang="en-US" dirty="0" smtClean="0"/>
              <a:t> </a:t>
            </a:r>
            <a:r>
              <a:rPr lang="en-US" dirty="0" err="1" smtClean="0"/>
              <a:t>κρυπτογράφησης</a:t>
            </a:r>
            <a:endParaRPr lang="en-US" dirty="0" smtClean="0"/>
          </a:p>
          <a:p>
            <a:r>
              <a:rPr lang="en-US" dirty="0" smtClean="0"/>
              <a:t>RFC 2408, </a:t>
            </a:r>
            <a:r>
              <a:rPr lang="en-US" dirty="0" err="1" smtClean="0"/>
              <a:t>Προδιαγραφές</a:t>
            </a:r>
            <a:r>
              <a:rPr lang="en-US" dirty="0" smtClean="0"/>
              <a:t> </a:t>
            </a:r>
            <a:r>
              <a:rPr lang="en-US" dirty="0" err="1" smtClean="0"/>
              <a:t>λειτουργιών</a:t>
            </a:r>
            <a:r>
              <a:rPr lang="en-US" dirty="0" smtClean="0"/>
              <a:t> </a:t>
            </a:r>
            <a:r>
              <a:rPr lang="en-US" dirty="0" err="1" smtClean="0"/>
              <a:t>διαχείρισης</a:t>
            </a:r>
            <a:r>
              <a:rPr lang="en-US" dirty="0" smtClean="0"/>
              <a:t> </a:t>
            </a:r>
            <a:r>
              <a:rPr lang="en-US" dirty="0" err="1" smtClean="0"/>
              <a:t>κλειδιών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Μηχανισμοί Ασφάλειας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Μηχανισμός Αυθεντικοποίσης Κεφαλίδας (</a:t>
            </a:r>
            <a:r>
              <a:rPr lang="en-US" dirty="0" smtClean="0"/>
              <a:t>Authentication Header)</a:t>
            </a:r>
          </a:p>
          <a:p>
            <a:r>
              <a:rPr lang="el-GR" dirty="0" smtClean="0"/>
              <a:t>Μηχανισμός Κρυπτογράφησης </a:t>
            </a:r>
            <a:r>
              <a:rPr lang="en-US" dirty="0" smtClean="0"/>
              <a:t>(Encapsulating Security Payload)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cus">
  <a:themeElements>
    <a:clrScheme name="Focus">
      <a:dk1>
        <a:sysClr val="windowText" lastClr="000000"/>
      </a:dk1>
      <a:lt1>
        <a:sysClr val="window" lastClr="FFFFFF"/>
      </a:lt1>
      <a:dk2>
        <a:srgbClr val="0064E2"/>
      </a:dk2>
      <a:lt2>
        <a:srgbClr val="B5D2F5"/>
      </a:lt2>
      <a:accent1>
        <a:srgbClr val="FFB91D"/>
      </a:accent1>
      <a:accent2>
        <a:srgbClr val="F97817"/>
      </a:accent2>
      <a:accent3>
        <a:srgbClr val="6DE304"/>
      </a:accent3>
      <a:accent4>
        <a:srgbClr val="FF0000"/>
      </a:accent4>
      <a:accent5>
        <a:srgbClr val="732BEA"/>
      </a:accent5>
      <a:accent6>
        <a:srgbClr val="C913AD"/>
      </a:accent6>
      <a:hlink>
        <a:srgbClr val="FFE400"/>
      </a:hlink>
      <a:folHlink>
        <a:srgbClr val="A3EC62"/>
      </a:folHlink>
    </a:clrScheme>
    <a:fontScheme name="Focus">
      <a:majorFont>
        <a:latin typeface="Corbel"/>
        <a:ea typeface=""/>
        <a:cs typeface=""/>
        <a:font script="Jpan" typeface="ＭＳ ゴシック"/>
      </a:majorFont>
      <a:minorFont>
        <a:latin typeface="Corbel"/>
        <a:ea typeface=""/>
        <a:cs typeface=""/>
        <a:font script="Jpan" typeface="ＭＳ ゴシック"/>
      </a:minorFont>
    </a:fontScheme>
    <a:fmtScheme name="Focus">
      <a:fillStyleLst>
        <a:solidFill>
          <a:schemeClr val="phClr"/>
        </a:solidFill>
        <a:solidFill>
          <a:schemeClr val="phClr"/>
        </a:solidFill>
        <a:solidFill>
          <a:schemeClr val="phClr">
            <a:satMod val="150000"/>
          </a:schemeClr>
        </a:solidFill>
      </a:fillStyleLst>
      <a:lnStyleLst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101600" dist="63500" dir="42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glow rad="101600">
              <a:schemeClr val="lt1"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soft" dir="r">
              <a:rot lat="0" lon="0" rev="5400000"/>
            </a:lightRig>
          </a:scene3d>
          <a:sp3d prstMaterial="softmetal">
            <a:bevelT w="31750" h="63500"/>
          </a:sp3d>
        </a:effectStyle>
      </a:effectStyleLst>
      <a:bgFillStyleLst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  <a:blipFill rotWithShape="1">
          <a:blip xmlns:r="http://schemas.openxmlformats.org/officeDocument/2006/relationships" r:embed="rId3">
            <a:duotone>
              <a:schemeClr val="phClr">
                <a:tint val="80000"/>
                <a:shade val="10000"/>
                <a:satMod val="250000"/>
              </a:schemeClr>
              <a:schemeClr val="phClr">
                <a:tint val="70000"/>
                <a:alpha val="80000"/>
                <a:satMod val="2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Focus.thmx</Template>
  <TotalTime>2817</TotalTime>
  <Words>1309</Words>
  <Application>Microsoft Macintosh PowerPoint</Application>
  <PresentationFormat>On-screen Show (4:3)</PresentationFormat>
  <Paragraphs>268</Paragraphs>
  <Slides>51</Slides>
  <Notes>1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51</vt:i4>
      </vt:variant>
    </vt:vector>
  </HeadingPairs>
  <TitlesOfParts>
    <vt:vector size="54" baseType="lpstr">
      <vt:lpstr>Focus</vt:lpstr>
      <vt:lpstr>Picture</vt:lpstr>
      <vt:lpstr>Equation</vt:lpstr>
      <vt:lpstr>Πρωτόκολλα Ασφάλειας στο Διαδίκτυο (1)</vt:lpstr>
      <vt:lpstr>Περιεχόμενα</vt:lpstr>
      <vt:lpstr>Γιατί  Ασφάλεια στο IP?</vt:lpstr>
      <vt:lpstr>Γιατί  Ασφάλεια στο IP?</vt:lpstr>
      <vt:lpstr>Ασφάλεια στην Αρχιτεκτονική του Διαδικτύου</vt:lpstr>
      <vt:lpstr>IP Security</vt:lpstr>
      <vt:lpstr>Υπηρεσίες IP Security</vt:lpstr>
      <vt:lpstr>Προδιαγραφές του IPSec</vt:lpstr>
      <vt:lpstr>Μηχανισμοί Ασφάλειας</vt:lpstr>
      <vt:lpstr>Δομικά Στοιχεία IPSec</vt:lpstr>
      <vt:lpstr>Προστασία IP Πακέτου</vt:lpstr>
      <vt:lpstr>Τρόποι Λειτουργίας</vt:lpstr>
      <vt:lpstr>Τρόποι Λειτουργίας</vt:lpstr>
      <vt:lpstr>Εφαρμογή του IPSec</vt:lpstr>
      <vt:lpstr>Χρήσεις IPSec</vt:lpstr>
      <vt:lpstr>Συσκευές IPSec</vt:lpstr>
      <vt:lpstr>Σενάρια Χρήσης</vt:lpstr>
      <vt:lpstr>Μηχανισμοί Ασφάλειας</vt:lpstr>
      <vt:lpstr>Μηχανισμοί  Ασφάλειας</vt:lpstr>
      <vt:lpstr>Πεδία Τροποποίησης</vt:lpstr>
      <vt:lpstr>Δομικά Στοιχεία IPSec</vt:lpstr>
      <vt:lpstr>Authentication Header</vt:lpstr>
      <vt:lpstr>Δομή AH</vt:lpstr>
      <vt:lpstr>Δομή ΑΗ</vt:lpstr>
      <vt:lpstr>Δομή ΑΗ</vt:lpstr>
      <vt:lpstr>Υπολογισμός Δεδομένων AH</vt:lpstr>
      <vt:lpstr>Πεδία Τροποποίησης</vt:lpstr>
      <vt:lpstr>Μηχανισμός ΑΗ: Κατάσταση Μεταφοράς </vt:lpstr>
      <vt:lpstr>Μηχανισμός ΑΗ: Κατάσταση Μεταφοράς </vt:lpstr>
      <vt:lpstr>Mηχανισμός AH: Κατάσταση Σήραγγας</vt:lpstr>
      <vt:lpstr>Mηχανισμός AH: Κατάσταση Σήραγγας</vt:lpstr>
      <vt:lpstr>Δομικά Στοιχεία IPSec</vt:lpstr>
      <vt:lpstr>Μηχανισμός Encapsulating Security Payload</vt:lpstr>
      <vt:lpstr>Δομή ESP</vt:lpstr>
      <vt:lpstr>Δομή ESP</vt:lpstr>
      <vt:lpstr>Δομή ESP</vt:lpstr>
      <vt:lpstr>Δομή ESP</vt:lpstr>
      <vt:lpstr>Αλγόριθμοι Κρυπτογράφησης</vt:lpstr>
      <vt:lpstr>Μηχανισμός ESP σε κατάσταση μεταφοράς</vt:lpstr>
      <vt:lpstr>Μηχανισμός ESP σε κατάσταση μεταφοράς</vt:lpstr>
      <vt:lpstr>Μηχανισμός ESP σε κατάσταση σήραγγας</vt:lpstr>
      <vt:lpstr>Μηχανισμός ESP σε κατάσταση σήραγγας</vt:lpstr>
      <vt:lpstr>Μηχανισμός ESP σε κατάσταση σήραγγας</vt:lpstr>
      <vt:lpstr>Προστασία από Επιθέσεις Επανάληψης</vt:lpstr>
      <vt:lpstr>Προστασία από Επιθέσεις Επανάληψης</vt:lpstr>
      <vt:lpstr>Προστασία από Επιθέσεις Επανάληψης</vt:lpstr>
      <vt:lpstr>Προστασία από Επιθέσεις Επανάληψης</vt:lpstr>
      <vt:lpstr>Σύνοψη Λειτουργιών</vt:lpstr>
      <vt:lpstr>Πλεονεκτήματα IPSec</vt:lpstr>
      <vt:lpstr>Μειονεκτήματα IPSec</vt:lpstr>
      <vt:lpstr>Ερώτησεις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Περίγραμμα Θεματικών Ενοτήτων</dc:title>
  <dc:creator>Dimitris Geneiatakis</dc:creator>
  <cp:lastModifiedBy>Dimitris Geneiatakis</cp:lastModifiedBy>
  <cp:revision>515</cp:revision>
  <dcterms:created xsi:type="dcterms:W3CDTF">2010-05-18T15:34:49Z</dcterms:created>
  <dcterms:modified xsi:type="dcterms:W3CDTF">2010-05-18T15:35:06Z</dcterms:modified>
</cp:coreProperties>
</file>