
<file path=[Content_Types].xml><?xml version="1.0" encoding="utf-8"?>
<Types xmlns="http://schemas.openxmlformats.org/package/2006/content-types">
  <Override PartName="/ppt/slideLayouts/slideLayout2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13.xml" ContentType="application/vnd.openxmlformats-officedocument.presentationml.slide+xml"/>
  <Default Extension="bin" ContentType="application/vnd.openxmlformats-officedocument.presentationml.printerSettings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embeddings/Microsoft_Equation2.bin" ContentType="application/vnd.openxmlformats-officedocument.oleObject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ppt/embeddings/Microsoft_Equation1.bin" ContentType="application/vnd.openxmlformats-officedocument.oleObject"/>
  <Override PartName="/ppt/slides/slide41.xml" ContentType="application/vnd.openxmlformats-officedocument.presentationml.slide+xml"/>
  <Override PartName="/ppt/theme/theme3.xml" ContentType="application/vnd.openxmlformats-officedocument.theme+xml"/>
  <Default Extension="gif" ContentType="image/gif"/>
  <Override PartName="/docProps/app.xml" ContentType="application/vnd.openxmlformats-officedocument.extended-properties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embeddings/oleObject3.bin" ContentType="application/vnd.openxmlformats-officedocument.oleObject"/>
  <Override PartName="/ppt/slides/slide4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2.bin" ContentType="application/vnd.openxmlformats-officedocument.oleObject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53"/>
  </p:notesMasterIdLst>
  <p:handoutMasterIdLst>
    <p:handoutMasterId r:id="rId54"/>
  </p:handoutMasterIdLst>
  <p:sldIdLst>
    <p:sldId id="256" r:id="rId2"/>
    <p:sldId id="380" r:id="rId3"/>
    <p:sldId id="426" r:id="rId4"/>
    <p:sldId id="428" r:id="rId5"/>
    <p:sldId id="381" r:id="rId6"/>
    <p:sldId id="382" r:id="rId7"/>
    <p:sldId id="383" r:id="rId8"/>
    <p:sldId id="385" r:id="rId9"/>
    <p:sldId id="384" r:id="rId10"/>
    <p:sldId id="386" r:id="rId11"/>
    <p:sldId id="387" r:id="rId12"/>
    <p:sldId id="391" r:id="rId13"/>
    <p:sldId id="395" r:id="rId14"/>
    <p:sldId id="390" r:id="rId15"/>
    <p:sldId id="389" r:id="rId16"/>
    <p:sldId id="392" r:id="rId17"/>
    <p:sldId id="393" r:id="rId18"/>
    <p:sldId id="394" r:id="rId19"/>
    <p:sldId id="397" r:id="rId20"/>
    <p:sldId id="398" r:id="rId21"/>
    <p:sldId id="421" r:id="rId22"/>
    <p:sldId id="396" r:id="rId23"/>
    <p:sldId id="399" r:id="rId24"/>
    <p:sldId id="400" r:id="rId25"/>
    <p:sldId id="401" r:id="rId26"/>
    <p:sldId id="418" r:id="rId27"/>
    <p:sldId id="419" r:id="rId28"/>
    <p:sldId id="402" r:id="rId29"/>
    <p:sldId id="403" r:id="rId30"/>
    <p:sldId id="404" r:id="rId31"/>
    <p:sldId id="405" r:id="rId32"/>
    <p:sldId id="420" r:id="rId33"/>
    <p:sldId id="406" r:id="rId34"/>
    <p:sldId id="407" r:id="rId35"/>
    <p:sldId id="408" r:id="rId36"/>
    <p:sldId id="409" r:id="rId37"/>
    <p:sldId id="410" r:id="rId38"/>
    <p:sldId id="411" r:id="rId39"/>
    <p:sldId id="412" r:id="rId40"/>
    <p:sldId id="413" r:id="rId41"/>
    <p:sldId id="415" r:id="rId42"/>
    <p:sldId id="416" r:id="rId43"/>
    <p:sldId id="417" r:id="rId44"/>
    <p:sldId id="422" r:id="rId45"/>
    <p:sldId id="423" r:id="rId46"/>
    <p:sldId id="424" r:id="rId47"/>
    <p:sldId id="425" r:id="rId48"/>
    <p:sldId id="429" r:id="rId49"/>
    <p:sldId id="427" r:id="rId50"/>
    <p:sldId id="430" r:id="rId51"/>
    <p:sldId id="379" r:id="rId5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1" Type="http://schemas.openxmlformats.org/officeDocument/2006/relationships/image" Target="../media/image9.wmf"/><Relationship Id="rId2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5/18/10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5/18/10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5/18/10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d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Πρωτόκολλα Ασφάλειας στο </a:t>
            </a:r>
            <a:r>
              <a:rPr lang="el-GR" sz="3200" dirty="0" smtClean="0">
                <a:latin typeface="Arial"/>
                <a:cs typeface="Arial"/>
              </a:rPr>
              <a:t>Διαδίκτυο</a:t>
            </a:r>
            <a:r>
              <a:rPr lang="en-US" sz="3200" dirty="0" smtClean="0">
                <a:latin typeface="Arial"/>
                <a:cs typeface="Arial"/>
              </a:rPr>
              <a:t> (1)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Δομικά Στοιχεία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48100" y="22860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IPSec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89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Elbow Connector 5"/>
          <p:cNvCxnSpPr>
            <a:stCxn id="4" idx="2"/>
            <a:endCxn id="5" idx="0"/>
          </p:cNvCxnSpPr>
          <p:nvPr/>
        </p:nvCxnSpPr>
        <p:spPr>
          <a:xfrm rot="5400000">
            <a:off x="3486150" y="2419350"/>
            <a:ext cx="609600" cy="1409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6007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ESP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4" idx="2"/>
            <a:endCxn id="7" idx="0"/>
          </p:cNvCxnSpPr>
          <p:nvPr/>
        </p:nvCxnSpPr>
        <p:spPr>
          <a:xfrm rot="16200000" flipH="1">
            <a:off x="4972050" y="2343150"/>
            <a:ext cx="609600" cy="1562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955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Αυθεντικοποίησης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911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Κρυπτογράφησης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</p:cNvCxnSpPr>
          <p:nvPr/>
        </p:nvCxnSpPr>
        <p:spPr>
          <a:xfrm rot="5400000">
            <a:off x="27813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2"/>
            <a:endCxn id="9" idx="0"/>
          </p:cNvCxnSpPr>
          <p:nvPr/>
        </p:nvCxnSpPr>
        <p:spPr>
          <a:xfrm rot="5400000">
            <a:off x="4295775" y="2886075"/>
            <a:ext cx="609600" cy="29146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</p:cNvCxnSpPr>
          <p:nvPr/>
        </p:nvCxnSpPr>
        <p:spPr>
          <a:xfrm rot="5400000">
            <a:off x="57531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24300" y="3581400"/>
            <a:ext cx="1219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Διαχ.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Κλειδιών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>
            <a:off x="3543300" y="3810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181600" y="3811589"/>
            <a:ext cx="4191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Προστασία </a:t>
            </a:r>
            <a:r>
              <a:rPr lang="en-US" dirty="0" smtClean="0"/>
              <a:t>IP </a:t>
            </a:r>
            <a:r>
              <a:rPr lang="el-GR" dirty="0" smtClean="0"/>
              <a:t>Πακέτου</a:t>
            </a:r>
            <a:endParaRPr lang="en-US" dirty="0"/>
          </a:p>
        </p:txBody>
      </p:sp>
      <p:pic>
        <p:nvPicPr>
          <p:cNvPr id="4" name="Content Placeholder 6" descr="ip_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2057400"/>
            <a:ext cx="5015696" cy="39624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Τρόποι Λειτουργίας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Κατάσταση Λειτουργίας Μεταφοράς</a:t>
            </a:r>
            <a:r>
              <a:rPr lang="en-US" dirty="0" smtClean="0"/>
              <a:t>(Transport Mode)</a:t>
            </a:r>
          </a:p>
          <a:p>
            <a:pPr lvl="1"/>
            <a:r>
              <a:rPr lang="el-GR" dirty="0" smtClean="0"/>
              <a:t>Παρέχει κυρίως προστασία σε πρωτόκολλα ανωτέρου επιπέδου δε λαμβάνεται υπόψη η κεφαλίδα του </a:t>
            </a:r>
            <a:r>
              <a:rPr lang="en-US" dirty="0" smtClean="0"/>
              <a:t>IP </a:t>
            </a:r>
            <a:r>
              <a:rPr lang="el-GR" dirty="0" smtClean="0"/>
              <a:t>πακέτου</a:t>
            </a:r>
            <a:endParaRPr lang="en-US" dirty="0" smtClean="0"/>
          </a:p>
          <a:p>
            <a:r>
              <a:rPr lang="en-US" dirty="0" smtClean="0"/>
              <a:t>K</a:t>
            </a:r>
            <a:r>
              <a:rPr lang="el-GR" dirty="0" smtClean="0"/>
              <a:t>ατάσταση Λειτουργίας Σήραγγας </a:t>
            </a:r>
            <a:r>
              <a:rPr lang="en-US" dirty="0" smtClean="0"/>
              <a:t>(Tunnel Mode)</a:t>
            </a:r>
            <a:endParaRPr lang="el-GR" dirty="0" smtClean="0"/>
          </a:p>
          <a:p>
            <a:pPr lvl="1"/>
            <a:r>
              <a:rPr lang="el-GR" dirty="0" smtClean="0"/>
              <a:t>Παρέχει προστασία σε ολόκληρο το πακέτο </a:t>
            </a:r>
            <a:r>
              <a:rPr lang="en-US" dirty="0" smtClean="0"/>
              <a:t>IP</a:t>
            </a:r>
          </a:p>
          <a:p>
            <a:pPr lvl="1"/>
            <a:r>
              <a:rPr lang="el-GR" dirty="0" smtClean="0"/>
              <a:t>Απαιτείται η δημιουργία μιας νέας κεφαλίδας </a:t>
            </a:r>
            <a:r>
              <a:rPr lang="en-US" dirty="0" smtClean="0"/>
              <a:t>IP </a:t>
            </a:r>
          </a:p>
          <a:p>
            <a:pPr lvl="1"/>
            <a:r>
              <a:rPr lang="en-US" dirty="0" smtClean="0"/>
              <a:t>To </a:t>
            </a:r>
            <a:r>
              <a:rPr lang="el-GR" dirty="0" smtClean="0"/>
              <a:t>ωφέλιμο φορτίο θεωρείται το προστατευμένο πακέτο </a:t>
            </a:r>
            <a:r>
              <a:rPr lang="en-US" dirty="0" smtClean="0"/>
              <a:t>IP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Τρόποι Λειτουργίας</a:t>
            </a:r>
            <a:endParaRPr lang="en-US" dirty="0"/>
          </a:p>
        </p:txBody>
      </p:sp>
      <p:pic>
        <p:nvPicPr>
          <p:cNvPr id="4" name="Content Placeholder 6" descr="ip_5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069" y="2249488"/>
            <a:ext cx="5473861" cy="4324350"/>
          </a:xfrm>
        </p:spPr>
      </p:pic>
      <p:sp>
        <p:nvSpPr>
          <p:cNvPr id="5" name="Oval 4"/>
          <p:cNvSpPr/>
          <p:nvPr/>
        </p:nvSpPr>
        <p:spPr>
          <a:xfrm>
            <a:off x="1835069" y="4800600"/>
            <a:ext cx="5473861" cy="13716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bg1"/>
                </a:solidFill>
              </a:rPr>
              <a:t>Λειτουργία Μεταφοράς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828800" y="2590800"/>
            <a:ext cx="5473861" cy="38100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rgbClr val="000000"/>
                </a:solidFill>
              </a:rPr>
              <a:t>Λειτουργία Σήραγγας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Εφαρμογή του </a:t>
            </a:r>
            <a:r>
              <a:rPr lang="en-US" dirty="0" smtClean="0"/>
              <a:t>IPSec</a:t>
            </a:r>
            <a:endParaRPr lang="en-US" dirty="0"/>
          </a:p>
        </p:txBody>
      </p:sp>
      <p:pic>
        <p:nvPicPr>
          <p:cNvPr id="4" name="Picture 4" descr=" Fig_1.gif                                                      0000E82Froot                           ABA78158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057400"/>
            <a:ext cx="53975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Χρήσεις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Δημιουργία ιδιωτικών εικονικών δικτύων (</a:t>
            </a:r>
            <a:r>
              <a:rPr lang="en-US" dirty="0" smtClean="0"/>
              <a:t>virtual private network) </a:t>
            </a:r>
          </a:p>
          <a:p>
            <a:pPr lvl="1"/>
            <a:r>
              <a:rPr lang="en-US" dirty="0" smtClean="0"/>
              <a:t>LAN/WAN</a:t>
            </a:r>
          </a:p>
          <a:p>
            <a:r>
              <a:rPr lang="el-GR" dirty="0" smtClean="0"/>
              <a:t>Ασφαλής απομακρυσμένη πρόσβαση</a:t>
            </a:r>
          </a:p>
          <a:p>
            <a:r>
              <a:rPr lang="el-GR" dirty="0" smtClean="0"/>
              <a:t>Διασφάλιση υπαρχόντων εφαρμογών</a:t>
            </a:r>
          </a:p>
          <a:p>
            <a:pPr lvl="1"/>
            <a:r>
              <a:rPr lang="en-US" dirty="0" smtClean="0"/>
              <a:t>Mail</a:t>
            </a:r>
          </a:p>
          <a:p>
            <a:pPr lvl="1"/>
            <a:r>
              <a:rPr lang="en-US" dirty="0" smtClean="0"/>
              <a:t>Telnet</a:t>
            </a:r>
          </a:p>
          <a:p>
            <a:pPr lvl="1"/>
            <a:r>
              <a:rPr lang="el-GR" dirty="0" smtClean="0"/>
              <a:t>Μεταφορές αρχείων </a:t>
            </a:r>
          </a:p>
          <a:p>
            <a:pPr lvl="1"/>
            <a:r>
              <a:rPr lang="el-GR" dirty="0" smtClean="0"/>
              <a:t>κτλ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Συσκευές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Δικτυακές συσκευές</a:t>
            </a:r>
          </a:p>
          <a:p>
            <a:pPr lvl="1"/>
            <a:r>
              <a:rPr lang="en-US" dirty="0" smtClean="0"/>
              <a:t>routers/firewalls</a:t>
            </a:r>
          </a:p>
          <a:p>
            <a:r>
              <a:rPr lang="el-GR" dirty="0" smtClean="0"/>
              <a:t>Σε τερματικές συσκεύες </a:t>
            </a:r>
          </a:p>
          <a:p>
            <a:pPr lvl="1"/>
            <a:r>
              <a:rPr lang="el-GR" dirty="0" smtClean="0"/>
              <a:t>προσωπικός υπολογιστής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Σενάρια Χρήσης</a:t>
            </a:r>
            <a:endParaRPr lang="en-US" dirty="0"/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1143000" y="1881188"/>
          <a:ext cx="2679700" cy="2270125"/>
        </p:xfrm>
        <a:graphic>
          <a:graphicData uri="http://schemas.openxmlformats.org/presentationml/2006/ole">
            <p:oleObj spid="_x0000_s80898" name="Picture" r:id="rId3" imgW="7315200" imgH="6019800" progId="Word.Picture.8">
              <p:embed/>
            </p:oleObj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4551363" y="2476500"/>
          <a:ext cx="3792537" cy="2846388"/>
        </p:xfrm>
        <a:graphic>
          <a:graphicData uri="http://schemas.openxmlformats.org/presentationml/2006/ole">
            <p:oleObj spid="_x0000_s80899" name="Picture" r:id="rId4" imgW="7315200" imgH="4953000" progId="Word.Picture.8">
              <p:embed/>
            </p:oleObj>
          </a:graphicData>
        </a:graphic>
      </p:graphicFrame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1400175" y="4397375"/>
          <a:ext cx="3665538" cy="2308225"/>
        </p:xfrm>
        <a:graphic>
          <a:graphicData uri="http://schemas.openxmlformats.org/presentationml/2006/ole">
            <p:oleObj spid="_x0000_s80900" name="Picture" r:id="rId5" imgW="7315200" imgH="441960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Μηχανισμοί Ασφάλειας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Μηχανισμός Αυθεντικοποίσης Κεφαλίδας (</a:t>
            </a:r>
            <a:r>
              <a:rPr lang="en-US" dirty="0" smtClean="0"/>
              <a:t>Authentication Header)</a:t>
            </a:r>
            <a:endParaRPr lang="el-GR" dirty="0" smtClean="0"/>
          </a:p>
          <a:p>
            <a:pPr lvl="1"/>
            <a:r>
              <a:rPr lang="el-GR" dirty="0" smtClean="0"/>
              <a:t>Υπηρεσίες Αυθεντικότητας</a:t>
            </a:r>
          </a:p>
          <a:p>
            <a:pPr lvl="1"/>
            <a:r>
              <a:rPr lang="el-GR" dirty="0" smtClean="0"/>
              <a:t>Υπηρεσίες Ακεραιότητας</a:t>
            </a:r>
            <a:endParaRPr lang="en-US" dirty="0" smtClean="0"/>
          </a:p>
          <a:p>
            <a:r>
              <a:rPr lang="el-GR" dirty="0" smtClean="0"/>
              <a:t>Μηχανισμός Κρυπτογράφησης </a:t>
            </a:r>
            <a:r>
              <a:rPr lang="en-US" dirty="0" smtClean="0"/>
              <a:t>(Encapsulating Security Payload)</a:t>
            </a:r>
            <a:endParaRPr lang="el-GR" dirty="0" smtClean="0"/>
          </a:p>
          <a:p>
            <a:pPr lvl="1"/>
            <a:r>
              <a:rPr lang="el-GR" dirty="0" smtClean="0"/>
              <a:t>Υπηρεσίες Εμπιστευτικότητας</a:t>
            </a:r>
          </a:p>
          <a:p>
            <a:pPr lvl="1"/>
            <a:r>
              <a:rPr lang="el-GR" dirty="0" smtClean="0"/>
              <a:t>Υπηρεσίες Αυθεντικότητας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Μηχανισμοί  Ασφάλειας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Οι αλγόριθμοι που χρησιμοποιούνται προσδιορίζονται στο συσχετισμό ασφάλειας</a:t>
            </a:r>
          </a:p>
          <a:p>
            <a:pPr lvl="1"/>
            <a:r>
              <a:rPr lang="en-US" dirty="0" smtClean="0"/>
              <a:t>HMAC (MD5,SHA-1)</a:t>
            </a:r>
          </a:p>
          <a:p>
            <a:r>
              <a:rPr lang="el-GR" dirty="0" smtClean="0"/>
              <a:t>Στον υπολογισμό λαμβάνονται:</a:t>
            </a:r>
          </a:p>
          <a:p>
            <a:pPr lvl="1"/>
            <a:r>
              <a:rPr lang="el-GR" dirty="0" smtClean="0"/>
              <a:t>Πεδία του</a:t>
            </a:r>
            <a:r>
              <a:rPr lang="en-US" dirty="0" smtClean="0"/>
              <a:t> IP</a:t>
            </a:r>
            <a:r>
              <a:rPr lang="el-GR" dirty="0" smtClean="0"/>
              <a:t> πακέτου που δεν έχουν τροποποιηθεί</a:t>
            </a:r>
          </a:p>
          <a:p>
            <a:pPr lvl="1"/>
            <a:r>
              <a:rPr lang="el-GR" dirty="0" smtClean="0"/>
              <a:t>Όλα τα δεδομένα των ανωτέρω επιπέδο</a:t>
            </a:r>
          </a:p>
          <a:p>
            <a:pPr lvl="1"/>
            <a:r>
              <a:rPr lang="el-GR" dirty="0" smtClean="0"/>
              <a:t>Το μυστικό κλειδί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2689225" y="3552825"/>
          <a:ext cx="1757363" cy="115888"/>
        </p:xfrm>
        <a:graphic>
          <a:graphicData uri="http://schemas.openxmlformats.org/presentationml/2006/ole">
            <p:oleObj spid="_x0000_s84994" name="Equation" r:id="rId3" imgW="2705100" imgH="177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Socket Layer (SSL) </a:t>
            </a:r>
          </a:p>
          <a:p>
            <a:r>
              <a:rPr lang="en-US" dirty="0" smtClean="0"/>
              <a:t>IP Security (</a:t>
            </a:r>
            <a:r>
              <a:rPr lang="el-GR" dirty="0" smtClean="0"/>
              <a:t>Ι</a:t>
            </a:r>
            <a:r>
              <a:rPr lang="en-US" dirty="0" err="1" smtClean="0"/>
              <a:t>Psec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</a:rPr>
              <a:t>Πεδία Τροποποίησης</a:t>
            </a:r>
            <a:endParaRPr lang="en-US" dirty="0"/>
          </a:p>
        </p:txBody>
      </p:sp>
      <p:pic>
        <p:nvPicPr>
          <p:cNvPr id="4" name="Content Placeholder 6" descr="ip_5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4225" y="2133600"/>
            <a:ext cx="5111750" cy="4038600"/>
          </a:xfrm>
        </p:spPr>
      </p:pic>
      <p:sp>
        <p:nvSpPr>
          <p:cNvPr id="5" name="Oval 4"/>
          <p:cNvSpPr/>
          <p:nvPr/>
        </p:nvSpPr>
        <p:spPr>
          <a:xfrm>
            <a:off x="3505200" y="2209800"/>
            <a:ext cx="914400" cy="6096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105400" y="3124200"/>
            <a:ext cx="1371600" cy="3810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14600" y="3124200"/>
            <a:ext cx="609600" cy="3810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Δομικά Στοιχεία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48100" y="22860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IPSec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89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Elbow Connector 5"/>
          <p:cNvCxnSpPr>
            <a:stCxn id="4" idx="2"/>
            <a:endCxn id="5" idx="0"/>
          </p:cNvCxnSpPr>
          <p:nvPr/>
        </p:nvCxnSpPr>
        <p:spPr>
          <a:xfrm rot="5400000">
            <a:off x="3486150" y="2419350"/>
            <a:ext cx="609600" cy="1409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6007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ESP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4" idx="2"/>
            <a:endCxn id="7" idx="0"/>
          </p:cNvCxnSpPr>
          <p:nvPr/>
        </p:nvCxnSpPr>
        <p:spPr>
          <a:xfrm rot="16200000" flipH="1">
            <a:off x="4972050" y="2343150"/>
            <a:ext cx="609600" cy="1562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955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Αυθεντικοποίησης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911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Κρυπτογράφησης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</p:cNvCxnSpPr>
          <p:nvPr/>
        </p:nvCxnSpPr>
        <p:spPr>
          <a:xfrm rot="5400000">
            <a:off x="27813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2"/>
            <a:endCxn id="9" idx="0"/>
          </p:cNvCxnSpPr>
          <p:nvPr/>
        </p:nvCxnSpPr>
        <p:spPr>
          <a:xfrm rot="5400000">
            <a:off x="4295775" y="2886075"/>
            <a:ext cx="609600" cy="29146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</p:cNvCxnSpPr>
          <p:nvPr/>
        </p:nvCxnSpPr>
        <p:spPr>
          <a:xfrm rot="5400000">
            <a:off x="57531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24300" y="3581400"/>
            <a:ext cx="1219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Διαχ.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Κλειδιών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>
            <a:off x="3543300" y="3810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181600" y="3811589"/>
            <a:ext cx="4191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Παρέχει </a:t>
            </a:r>
          </a:p>
          <a:p>
            <a:pPr lvl="1"/>
            <a:r>
              <a:rPr lang="el-GR" dirty="0" smtClean="0"/>
              <a:t>αυθεντικοποίηση προέλευσης δεδομένων </a:t>
            </a:r>
          </a:p>
          <a:p>
            <a:pPr lvl="1"/>
            <a:r>
              <a:rPr lang="el-GR" dirty="0" smtClean="0"/>
              <a:t>ακεραιότητα στα </a:t>
            </a:r>
            <a:r>
              <a:rPr lang="en-US" dirty="0" smtClean="0"/>
              <a:t>IP </a:t>
            </a:r>
            <a:r>
              <a:rPr lang="el-GR" dirty="0" smtClean="0"/>
              <a:t>πακέτα</a:t>
            </a:r>
          </a:p>
          <a:p>
            <a:pPr lvl="1"/>
            <a:r>
              <a:rPr lang="el-GR" dirty="0" smtClean="0"/>
              <a:t>Προστασία από επιθέσεις επανάληψης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Δε λαμβάνει υπόψη του τα τμήματα του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πακέτου που τροποποιούνται στην κατάσταση λειτουργιάς μεταφοράς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Στην κατάσταση σήραγγας δημιουργεί μια νέα κεφαλίδα και παρέχει υπηρεσίες ασφάλειας σε ολόκληρο το πακέτο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Δομή </a:t>
            </a:r>
            <a:r>
              <a:rPr lang="en-US" dirty="0" smtClean="0"/>
              <a:t>AH</a:t>
            </a:r>
            <a:endParaRPr lang="en-US" dirty="0"/>
          </a:p>
        </p:txBody>
      </p:sp>
      <p:pic>
        <p:nvPicPr>
          <p:cNvPr id="4" name="Picture 6" descr="ipsecahforma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00" y="2470150"/>
            <a:ext cx="61722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ΑΗ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Header: </a:t>
            </a:r>
            <a:r>
              <a:rPr lang="en-US" dirty="0" err="1" smtClean="0"/>
              <a:t>Δηλώνει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τύπο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επικεφαλίδας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ακολουθεί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ΑΗ</a:t>
            </a:r>
            <a:r>
              <a:rPr lang="en-US" dirty="0" smtClean="0"/>
              <a:t>. (ESP, TCP, UDP, ICMP). 8 bit</a:t>
            </a:r>
          </a:p>
          <a:p>
            <a:r>
              <a:rPr lang="en-US" dirty="0" smtClean="0"/>
              <a:t>Payload Length: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μήκος</a:t>
            </a:r>
            <a:r>
              <a:rPr lang="en-US" dirty="0" smtClean="0"/>
              <a:t> </a:t>
            </a:r>
            <a:r>
              <a:rPr lang="en-US" dirty="0" err="1" smtClean="0"/>
              <a:t>ολόκληρης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ΑΗ</a:t>
            </a:r>
            <a:r>
              <a:rPr lang="en-US" dirty="0" smtClean="0"/>
              <a:t> </a:t>
            </a:r>
            <a:r>
              <a:rPr lang="en-US" dirty="0" err="1" smtClean="0"/>
              <a:t>επικεφαλίδας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ψηφιολέξεις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8 bit</a:t>
            </a:r>
          </a:p>
          <a:p>
            <a:r>
              <a:rPr lang="en-US" dirty="0" smtClean="0"/>
              <a:t>Reserved: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 </a:t>
            </a:r>
            <a:r>
              <a:rPr lang="en-US" dirty="0" err="1" smtClean="0"/>
              <a:t>αυτό</a:t>
            </a:r>
            <a:r>
              <a:rPr lang="en-US" dirty="0" smtClean="0"/>
              <a:t> </a:t>
            </a:r>
            <a:r>
              <a:rPr lang="en-US" dirty="0" err="1" smtClean="0"/>
              <a:t>φυλάσσεται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μελλοντική</a:t>
            </a:r>
            <a:r>
              <a:rPr lang="en-US" dirty="0" smtClean="0"/>
              <a:t> </a:t>
            </a:r>
            <a:r>
              <a:rPr lang="en-US" dirty="0" err="1" smtClean="0"/>
              <a:t>χρήση</a:t>
            </a:r>
            <a:r>
              <a:rPr lang="en-US" dirty="0" smtClean="0"/>
              <a:t>. </a:t>
            </a:r>
            <a:r>
              <a:rPr lang="en-US" dirty="0" err="1" smtClean="0"/>
              <a:t>Στην</a:t>
            </a:r>
            <a:r>
              <a:rPr lang="en-US" dirty="0" smtClean="0"/>
              <a:t> </a:t>
            </a:r>
            <a:r>
              <a:rPr lang="en-US" dirty="0" err="1" smtClean="0"/>
              <a:t>παρούσα</a:t>
            </a:r>
            <a:r>
              <a:rPr lang="en-US" dirty="0" smtClean="0"/>
              <a:t> </a:t>
            </a:r>
            <a:r>
              <a:rPr lang="en-US" dirty="0" err="1" smtClean="0"/>
              <a:t>φάση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μηδενικό</a:t>
            </a:r>
            <a:r>
              <a:rPr lang="en-US" dirty="0" smtClean="0"/>
              <a:t>. 16 bit</a:t>
            </a:r>
          </a:p>
          <a:p>
            <a:r>
              <a:rPr lang="en-US" dirty="0" smtClean="0"/>
              <a:t>SPI: </a:t>
            </a:r>
            <a:r>
              <a:rPr lang="en-US" dirty="0" err="1" smtClean="0"/>
              <a:t>Των</a:t>
            </a:r>
            <a:r>
              <a:rPr lang="en-US" dirty="0" smtClean="0"/>
              <a:t> 32 bit </a:t>
            </a:r>
            <a:r>
              <a:rPr lang="en-US" dirty="0" err="1" smtClean="0"/>
              <a:t>προσδιορίζει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SA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πακέτο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πλευρά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παραλήπτη</a:t>
            </a:r>
            <a:r>
              <a:rPr lang="en-US" dirty="0" smtClean="0"/>
              <a:t> (receiver’s SAD)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ΑΗ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Sequence num field: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αριθμός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μηνυμάτων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στάλθηκαν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αποστολέα</a:t>
            </a:r>
            <a:r>
              <a:rPr lang="en-US" dirty="0" smtClean="0"/>
              <a:t> </a:t>
            </a:r>
            <a:r>
              <a:rPr lang="en-US" dirty="0" err="1" smtClean="0"/>
              <a:t>στον</a:t>
            </a:r>
            <a:r>
              <a:rPr lang="en-US" dirty="0" smtClean="0"/>
              <a:t> </a:t>
            </a:r>
            <a:r>
              <a:rPr lang="en-US" dirty="0" err="1" smtClean="0"/>
              <a:t>παραλήπτη</a:t>
            </a:r>
            <a:r>
              <a:rPr lang="en-US" dirty="0" smtClean="0"/>
              <a:t>, </a:t>
            </a:r>
            <a:r>
              <a:rPr lang="en-US" dirty="0" err="1" smtClean="0"/>
              <a:t>χρησιμοποιώντας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τρέχοντα</a:t>
            </a:r>
            <a:r>
              <a:rPr lang="en-US" dirty="0" smtClean="0"/>
              <a:t> SA (</a:t>
            </a:r>
            <a:r>
              <a:rPr lang="en-US" dirty="0" err="1" smtClean="0"/>
              <a:t>Ξεκινάει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0)</a:t>
            </a:r>
          </a:p>
          <a:p>
            <a:r>
              <a:rPr lang="en-US" dirty="0" smtClean="0"/>
              <a:t>Authentication data: </a:t>
            </a:r>
            <a:r>
              <a:rPr lang="en-US" dirty="0" err="1" smtClean="0"/>
              <a:t>Πεδίο</a:t>
            </a:r>
            <a:r>
              <a:rPr lang="en-US" dirty="0" smtClean="0"/>
              <a:t> </a:t>
            </a:r>
            <a:r>
              <a:rPr lang="en-US" dirty="0" err="1" smtClean="0"/>
              <a:t>μεταβλητού</a:t>
            </a:r>
            <a:r>
              <a:rPr lang="en-US" dirty="0" smtClean="0"/>
              <a:t> </a:t>
            </a:r>
            <a:r>
              <a:rPr lang="en-US" dirty="0" err="1" smtClean="0"/>
              <a:t>μήκους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ικανοποιεί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βασικό</a:t>
            </a:r>
            <a:r>
              <a:rPr lang="en-US" dirty="0" smtClean="0"/>
              <a:t> </a:t>
            </a:r>
            <a:r>
              <a:rPr lang="en-US" dirty="0" err="1" smtClean="0"/>
              <a:t>στόχο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AH. </a:t>
            </a:r>
            <a:r>
              <a:rPr lang="en-US" dirty="0" err="1" smtClean="0"/>
              <a:t>Περιέχει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έλεγχο</a:t>
            </a:r>
            <a:r>
              <a:rPr lang="en-US" dirty="0" smtClean="0"/>
              <a:t> </a:t>
            </a:r>
            <a:r>
              <a:rPr lang="en-US" dirty="0" err="1" smtClean="0"/>
              <a:t>ακεραιότητας</a:t>
            </a:r>
            <a:r>
              <a:rPr lang="en-US" dirty="0" smtClean="0"/>
              <a:t> (ICV),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οποίο</a:t>
            </a:r>
            <a:r>
              <a:rPr lang="en-US" dirty="0" smtClean="0"/>
              <a:t> </a:t>
            </a:r>
            <a:r>
              <a:rPr lang="en-US" dirty="0" err="1" smtClean="0"/>
              <a:t>χρησιμοποιείται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παραλήπτη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ελέγξει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ακεραιότητα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αυθεντικότητα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Υπολογισμός Δεδομένων </a:t>
            </a:r>
            <a:r>
              <a:rPr lang="en-US" dirty="0" smtClean="0"/>
              <a:t>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Χρήση των δεδομένων </a:t>
            </a:r>
            <a:r>
              <a:rPr lang="en-US" dirty="0" smtClean="0"/>
              <a:t>IP </a:t>
            </a:r>
            <a:r>
              <a:rPr lang="el-GR" dirty="0" smtClean="0"/>
              <a:t>τα οποία δεν τροποποιούνται</a:t>
            </a:r>
          </a:p>
          <a:p>
            <a:r>
              <a:rPr lang="el-GR" dirty="0" smtClean="0"/>
              <a:t>Υπολογισμός </a:t>
            </a:r>
          </a:p>
          <a:p>
            <a:pPr lvl="1"/>
            <a:endParaRPr lang="el-GR" dirty="0" smtClean="0"/>
          </a:p>
          <a:p>
            <a:endParaRPr lang="en-US" dirty="0"/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92213" y="3429000"/>
          <a:ext cx="4751387" cy="365125"/>
        </p:xfrm>
        <a:graphic>
          <a:graphicData uri="http://schemas.openxmlformats.org/presentationml/2006/ole">
            <p:oleObj spid="_x0000_s107522" name="Equation" r:id="rId3" imgW="7315200" imgH="55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</a:rPr>
              <a:t>Πεδία Τροποποίησης</a:t>
            </a:r>
            <a:endParaRPr lang="en-US" dirty="0"/>
          </a:p>
        </p:txBody>
      </p:sp>
      <p:pic>
        <p:nvPicPr>
          <p:cNvPr id="4" name="Content Placeholder 6" descr="ip_5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4225" y="2133600"/>
            <a:ext cx="5111750" cy="4038600"/>
          </a:xfrm>
        </p:spPr>
      </p:pic>
      <p:sp>
        <p:nvSpPr>
          <p:cNvPr id="5" name="Oval 4"/>
          <p:cNvSpPr/>
          <p:nvPr/>
        </p:nvSpPr>
        <p:spPr>
          <a:xfrm>
            <a:off x="3505200" y="2209800"/>
            <a:ext cx="914400" cy="6096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105400" y="3124200"/>
            <a:ext cx="1371600" cy="3810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514600" y="3124200"/>
            <a:ext cx="609600" cy="381000"/>
          </a:xfrm>
          <a:prstGeom prst="ellipse">
            <a:avLst/>
          </a:prstGeom>
          <a:solidFill>
            <a:schemeClr val="accent1">
              <a:alpha val="1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ΑΗ: Κατάσταση Μεταφοράς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Δημιουργία ενός προσωρινού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πακέτου στο οποίο δεν συμπεριλαμβάνονται τα πεδιά που υπόκεινται τροποποίηση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Υπολογισμός μιας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HMAC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του προσωρινού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πακέτου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Προσάρτηση του αποτελέσματος στο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</a:t>
            </a:r>
            <a:endParaRPr lang="en-US" dirty="0" smtClean="0">
              <a:ea typeface="ＭＳ Ｐゴシック" pitchFamily="-113" charset="-128"/>
              <a:cs typeface="ＭＳ Ｐゴシック" pitchFamily="-113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ΑΗ: Κατάσταση Μεταφοράς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200" y="2819400"/>
            <a:ext cx="5664200" cy="2743200"/>
            <a:chOff x="1270000" y="3733800"/>
            <a:chExt cx="5664200" cy="2743200"/>
          </a:xfrm>
        </p:grpSpPr>
        <p:grpSp>
          <p:nvGrpSpPr>
            <p:cNvPr id="5" name="Group 13"/>
            <p:cNvGrpSpPr/>
            <p:nvPr/>
          </p:nvGrpSpPr>
          <p:grpSpPr>
            <a:xfrm>
              <a:off x="3048000" y="3733800"/>
              <a:ext cx="2603500" cy="381000"/>
              <a:chOff x="4102100" y="3733800"/>
              <a:chExt cx="2603500" cy="381000"/>
            </a:xfrm>
          </p:grpSpPr>
          <p:sp>
            <p:nvSpPr>
              <p:cNvPr id="13" name="Rectangle 3"/>
              <p:cNvSpPr/>
              <p:nvPr/>
            </p:nvSpPr>
            <p:spPr>
              <a:xfrm>
                <a:off x="5403850" y="3733800"/>
                <a:ext cx="1301750" cy="381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 smtClean="0">
                    <a:solidFill>
                      <a:srgbClr val="000000"/>
                    </a:solidFill>
                    <a:ea typeface="ＭＳ Ｐゴシック" pitchFamily="-113" charset="-128"/>
                    <a:cs typeface="ＭＳ Ｐゴシック" pitchFamily="-113" charset="-128"/>
                  </a:rPr>
                  <a:t>Δεδομένα</a:t>
                </a:r>
                <a:endParaRPr lang="en-US" dirty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102100" y="3733800"/>
                <a:ext cx="1301750" cy="381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>
                    <a:solidFill>
                      <a:srgbClr val="000000"/>
                    </a:solidFill>
                    <a:ea typeface="ＭＳ Ｐゴシック" pitchFamily="-113" charset="-128"/>
                    <a:cs typeface="ＭＳ Ｐゴシック" pitchFamily="-113" charset="-128"/>
                  </a:rPr>
                  <a:t>IP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17850" y="5449669"/>
              <a:ext cx="2533650" cy="381000"/>
              <a:chOff x="2724150" y="4724400"/>
              <a:chExt cx="2533650" cy="381000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025900" y="4724400"/>
                <a:ext cx="1231900" cy="381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 smtClean="0">
                    <a:solidFill>
                      <a:srgbClr val="000000"/>
                    </a:solidFill>
                    <a:ea typeface="ＭＳ Ｐゴシック" pitchFamily="-113" charset="-128"/>
                    <a:cs typeface="ＭＳ Ｐゴシック" pitchFamily="-113" charset="-128"/>
                  </a:rPr>
                  <a:t>Δεδομένα</a:t>
                </a:r>
                <a:endParaRPr lang="en-US" dirty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724150" y="4724400"/>
                <a:ext cx="1301750" cy="3810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 smtClean="0">
                    <a:solidFill>
                      <a:srgbClr val="000000"/>
                    </a:solidFill>
                    <a:ea typeface="ＭＳ Ｐゴシック" pitchFamily="-113" charset="-128"/>
                    <a:cs typeface="ＭＳ Ｐゴシック" pitchFamily="-113" charset="-128"/>
                  </a:rPr>
                  <a:t>ΑΗ</a:t>
                </a:r>
                <a:endParaRPr lang="en-US" dirty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endParaRPr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1333500" y="4840069"/>
              <a:ext cx="30861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l-GR" dirty="0" smtClean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Κατάσταση Μεταφοράς</a:t>
              </a:r>
              <a:endParaRPr lang="en-US" dirty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270000" y="6172200"/>
              <a:ext cx="56642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600200" y="5830669"/>
              <a:ext cx="510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Αυθεντικοποίηση (παραλείπονται τα τμήματα της κεφαλίδας που τροποποιούνται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333500" y="5449669"/>
              <a:ext cx="17907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IP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 Ασφάλεια στο </a:t>
            </a:r>
            <a:r>
              <a:rPr lang="en-US" dirty="0" smtClean="0"/>
              <a:t>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Τροποποιήση των δεδομένων </a:t>
            </a:r>
          </a:p>
          <a:p>
            <a:r>
              <a:rPr lang="el-GR" dirty="0" smtClean="0"/>
              <a:t>Πλαστοπρωσοπία</a:t>
            </a:r>
            <a:endParaRPr lang="en-US" dirty="0" smtClean="0"/>
          </a:p>
          <a:p>
            <a:r>
              <a:rPr lang="el-GR" dirty="0" smtClean="0"/>
              <a:t>Υποκλοπή δεδομένων</a:t>
            </a:r>
          </a:p>
          <a:p>
            <a:r>
              <a:rPr lang="el-GR" dirty="0" smtClean="0"/>
              <a:t>Επιθέσεις επανάληψης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-113" charset="-128"/>
              </a:rPr>
              <a:t>M</a:t>
            </a:r>
            <a:r>
              <a:rPr lang="el-GR" dirty="0" smtClean="0">
                <a:ea typeface="ＭＳ Ｐゴシック" pitchFamily="-113" charset="-128"/>
              </a:rPr>
              <a:t>ηχανισμός </a:t>
            </a:r>
            <a:r>
              <a:rPr lang="en-US" dirty="0" smtClean="0">
                <a:ea typeface="ＭＳ Ｐゴシック" pitchFamily="-113" charset="-128"/>
              </a:rPr>
              <a:t>AH</a:t>
            </a:r>
            <a:r>
              <a:rPr lang="el-GR" dirty="0" smtClean="0">
                <a:ea typeface="ＭＳ Ｐゴシック" pitchFamily="-113" charset="-128"/>
              </a:rPr>
              <a:t>: Κατάσταση Σήραγγας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Δημιουργία ενός νέου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πακέτου όπου ενθυλακώνει το αρχικό πακέτο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Υπολογισμός μιας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HMAC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του ενθυλακωμένου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πακέτου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Προσάρτηση του αποτελέσματος στο νέο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-113" charset="-128"/>
              </a:rPr>
              <a:t>M</a:t>
            </a:r>
            <a:r>
              <a:rPr lang="el-GR" dirty="0" smtClean="0">
                <a:ea typeface="ＭＳ Ｐゴシック" pitchFamily="-113" charset="-128"/>
              </a:rPr>
              <a:t>ηχανισμός </a:t>
            </a:r>
            <a:r>
              <a:rPr lang="en-US" dirty="0" smtClean="0">
                <a:ea typeface="ＭＳ Ｐゴシック" pitchFamily="-113" charset="-128"/>
              </a:rPr>
              <a:t>AH</a:t>
            </a:r>
            <a:r>
              <a:rPr lang="el-GR" dirty="0" smtClean="0">
                <a:ea typeface="ＭＳ Ｐゴシック" pitchFamily="-113" charset="-128"/>
              </a:rPr>
              <a:t>: Κατάσταση Σήραγγας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03850" y="24384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l-GR" dirty="0" smtClean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Δεδομένα</a:t>
            </a:r>
            <a:endParaRPr lang="en-US" dirty="0">
              <a:solidFill>
                <a:srgbClr val="000000"/>
              </a:solidFill>
              <a:ea typeface="ＭＳ Ｐゴシック" pitchFamily="-113" charset="-128"/>
              <a:cs typeface="ＭＳ Ｐゴシック" pitchFamily="-113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02100" y="24384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19200" y="4154269"/>
            <a:ext cx="5638800" cy="381000"/>
            <a:chOff x="990600" y="4724400"/>
            <a:chExt cx="5638800" cy="381000"/>
          </a:xfrm>
        </p:grpSpPr>
        <p:sp>
          <p:nvSpPr>
            <p:cNvPr id="7" name="Rectangle 6"/>
            <p:cNvSpPr/>
            <p:nvPr/>
          </p:nvSpPr>
          <p:spPr>
            <a:xfrm>
              <a:off x="5327650" y="4724400"/>
              <a:ext cx="130175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l-GR" dirty="0" smtClean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Δεδομένα</a:t>
              </a:r>
              <a:endParaRPr lang="en-US" dirty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25900" y="4724400"/>
              <a:ext cx="130175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IP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2724150" y="4724400"/>
              <a:ext cx="130175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l-GR" dirty="0" smtClean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ΑΗ</a:t>
              </a:r>
              <a:endParaRPr lang="en-US" dirty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990600" y="4724400"/>
              <a:ext cx="17526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N</a:t>
              </a:r>
              <a:r>
                <a:rPr lang="el-GR" dirty="0" smtClean="0">
                  <a:solidFill>
                    <a:srgbClr val="000000"/>
                  </a:solidFill>
                  <a:ea typeface="ＭＳ Ｐゴシック" pitchFamily="-113" charset="-128"/>
                  <a:cs typeface="ＭＳ Ｐゴシック" pitchFamily="-113" charset="-128"/>
                </a:rPr>
                <a:t>έα Κεφαλίδα</a:t>
              </a:r>
              <a:endParaRPr lang="en-US" dirty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219200" y="3544669"/>
            <a:ext cx="30353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l-GR" dirty="0" smtClean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Κατάσταση Σήραγγας</a:t>
            </a:r>
            <a:endParaRPr lang="en-US" dirty="0">
              <a:solidFill>
                <a:srgbClr val="000000"/>
              </a:solidFill>
              <a:ea typeface="ＭＳ Ｐゴシック" pitchFamily="-113" charset="-128"/>
              <a:cs typeface="ＭＳ Ｐゴシック" pitchFamily="-113" charset="-128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193800" y="4838481"/>
            <a:ext cx="566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00200" y="4535269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Αυθεντικοποίηση (παραλείπονται τα τμήματα της κεφαλίδας που τροποποιούνται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Δομικά Στοιχεία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48100" y="2286000"/>
            <a:ext cx="1295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IPSec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89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Elbow Connector 5"/>
          <p:cNvCxnSpPr>
            <a:stCxn id="4" idx="2"/>
            <a:endCxn id="5" idx="0"/>
          </p:cNvCxnSpPr>
          <p:nvPr/>
        </p:nvCxnSpPr>
        <p:spPr>
          <a:xfrm rot="5400000">
            <a:off x="3486150" y="2419350"/>
            <a:ext cx="609600" cy="1409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600700" y="3429000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ESP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Elbow Connector 7"/>
          <p:cNvCxnSpPr>
            <a:stCxn id="4" idx="2"/>
            <a:endCxn id="7" idx="0"/>
          </p:cNvCxnSpPr>
          <p:nvPr/>
        </p:nvCxnSpPr>
        <p:spPr>
          <a:xfrm rot="16200000" flipH="1">
            <a:off x="4972050" y="2343150"/>
            <a:ext cx="609600" cy="1562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955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Αυθεντικοποίησης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91100" y="4648200"/>
            <a:ext cx="20955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Αλγόριθμος Κρυπτογράφησης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5" idx="2"/>
          </p:cNvCxnSpPr>
          <p:nvPr/>
        </p:nvCxnSpPr>
        <p:spPr>
          <a:xfrm rot="5400000">
            <a:off x="27813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2"/>
            <a:endCxn id="9" idx="0"/>
          </p:cNvCxnSpPr>
          <p:nvPr/>
        </p:nvCxnSpPr>
        <p:spPr>
          <a:xfrm rot="5400000">
            <a:off x="4295775" y="2886075"/>
            <a:ext cx="609600" cy="29146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2"/>
          </p:cNvCxnSpPr>
          <p:nvPr/>
        </p:nvCxnSpPr>
        <p:spPr>
          <a:xfrm rot="5400000">
            <a:off x="5753100" y="4343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24300" y="3581400"/>
            <a:ext cx="1219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Διαχ.</a:t>
            </a:r>
          </a:p>
          <a:p>
            <a:pPr algn="ctr"/>
            <a:r>
              <a:rPr lang="el-GR" dirty="0" smtClean="0">
                <a:solidFill>
                  <a:schemeClr val="tx1"/>
                </a:solidFill>
              </a:rPr>
              <a:t>Κλειδιών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>
            <a:off x="3543300" y="3810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181600" y="3811589"/>
            <a:ext cx="4191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Encapsulating Security Payload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Παρέχει υπηρεσίες </a:t>
            </a:r>
          </a:p>
          <a:p>
            <a:pPr lvl="1"/>
            <a:r>
              <a:rPr lang="el-GR" dirty="0" smtClean="0"/>
              <a:t>εμπιστευτικότητας </a:t>
            </a:r>
          </a:p>
          <a:p>
            <a:pPr lvl="1"/>
            <a:r>
              <a:rPr lang="el-GR" dirty="0" smtClean="0"/>
              <a:t>ακεραιότητας </a:t>
            </a:r>
          </a:p>
          <a:p>
            <a:pPr lvl="1"/>
            <a:r>
              <a:rPr lang="el-GR" dirty="0" smtClean="0"/>
              <a:t>αυθεντικότητας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</a:t>
            </a:r>
            <a:r>
              <a:rPr lang="en-US" dirty="0" smtClean="0"/>
              <a:t>ESP</a:t>
            </a:r>
            <a:endParaRPr lang="en-US" dirty="0"/>
          </a:p>
        </p:txBody>
      </p:sp>
      <p:pic>
        <p:nvPicPr>
          <p:cNvPr id="4" name="Picture 6" descr="ipsecespformat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85894" y="2191508"/>
            <a:ext cx="6172212" cy="3694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</a:t>
            </a:r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SPI: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32-bits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οποίο</a:t>
            </a:r>
            <a:r>
              <a:rPr lang="en-US" dirty="0" smtClean="0"/>
              <a:t> </a:t>
            </a:r>
            <a:r>
              <a:rPr lang="en-US" dirty="0" err="1" smtClean="0"/>
              <a:t>αναφέρεται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δείκτη</a:t>
            </a:r>
            <a:r>
              <a:rPr lang="en-US" dirty="0" smtClean="0"/>
              <a:t> </a:t>
            </a:r>
            <a:r>
              <a:rPr lang="en-US" dirty="0" err="1" smtClean="0"/>
              <a:t>παραμέτρων</a:t>
            </a:r>
            <a:r>
              <a:rPr lang="en-US" dirty="0" smtClean="0"/>
              <a:t> </a:t>
            </a:r>
            <a:r>
              <a:rPr lang="en-US" dirty="0" err="1" smtClean="0"/>
              <a:t>ασφαλείας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πλευρά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παραλήπτη</a:t>
            </a:r>
            <a:endParaRPr lang="en-US" dirty="0" smtClean="0"/>
          </a:p>
          <a:p>
            <a:r>
              <a:rPr lang="en-US" dirty="0" smtClean="0"/>
              <a:t>Sequence Number Field: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πλήθος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μηνυμάτων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στάλθηκαν</a:t>
            </a:r>
            <a:r>
              <a:rPr lang="en-US" dirty="0" smtClean="0"/>
              <a:t> </a:t>
            </a:r>
            <a:r>
              <a:rPr lang="en-US" dirty="0" err="1" smtClean="0"/>
              <a:t>κάνοντας</a:t>
            </a:r>
            <a:r>
              <a:rPr lang="en-US" dirty="0" smtClean="0"/>
              <a:t> </a:t>
            </a:r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τρέχοντος</a:t>
            </a:r>
            <a:r>
              <a:rPr lang="en-US" dirty="0" smtClean="0"/>
              <a:t> SA</a:t>
            </a:r>
          </a:p>
          <a:p>
            <a:r>
              <a:rPr lang="en-US" dirty="0" smtClean="0"/>
              <a:t>Payload Data Field: </a:t>
            </a:r>
            <a:r>
              <a:rPr lang="en-US" dirty="0" err="1" smtClean="0"/>
              <a:t>Μεταβλητού</a:t>
            </a:r>
            <a:r>
              <a:rPr lang="en-US" dirty="0" smtClean="0"/>
              <a:t> </a:t>
            </a:r>
            <a:r>
              <a:rPr lang="en-US" dirty="0" err="1" smtClean="0"/>
              <a:t>μήκους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,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οποίο</a:t>
            </a:r>
            <a:r>
              <a:rPr lang="en-US" dirty="0" smtClean="0"/>
              <a:t> </a:t>
            </a:r>
            <a:r>
              <a:rPr lang="en-US" dirty="0" err="1" smtClean="0"/>
              <a:t>περιέχει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κρυπτογραφημένη</a:t>
            </a:r>
            <a:r>
              <a:rPr lang="en-US" dirty="0" smtClean="0"/>
              <a:t> </a:t>
            </a:r>
            <a:r>
              <a:rPr lang="en-US" dirty="0" err="1" smtClean="0"/>
              <a:t>έκδοση</a:t>
            </a:r>
            <a:r>
              <a:rPr lang="en-US" dirty="0" smtClean="0"/>
              <a:t> (DES-CBC)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αρχικών</a:t>
            </a:r>
            <a:r>
              <a:rPr lang="en-US" dirty="0" smtClean="0"/>
              <a:t> </a:t>
            </a:r>
            <a:r>
              <a:rPr lang="en-US" dirty="0" err="1" smtClean="0"/>
              <a:t>περιεχομένων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πακέτου</a:t>
            </a:r>
            <a:r>
              <a:rPr lang="en-US" dirty="0" smtClean="0"/>
              <a:t>.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 </a:t>
            </a:r>
            <a:r>
              <a:rPr lang="en-US" dirty="0" err="1" smtClean="0"/>
              <a:t>μπορεί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περιέχει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μη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κρυπτογραφημένα</a:t>
            </a:r>
            <a:r>
              <a:rPr lang="en-US" dirty="0" smtClean="0"/>
              <a:t> </a:t>
            </a:r>
            <a:r>
              <a:rPr lang="en-US" dirty="0" err="1" smtClean="0"/>
              <a:t>στοιχεία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οποία</a:t>
            </a:r>
            <a:r>
              <a:rPr lang="en-US" dirty="0" smtClean="0"/>
              <a:t> </a:t>
            </a:r>
            <a:r>
              <a:rPr lang="en-US" dirty="0" err="1" smtClean="0"/>
              <a:t>απαιτούνται</a:t>
            </a:r>
            <a:r>
              <a:rPr lang="en-US" dirty="0" smtClean="0"/>
              <a:t> </a:t>
            </a:r>
            <a:r>
              <a:rPr lang="en-US" dirty="0" err="1" smtClean="0"/>
              <a:t>ως</a:t>
            </a:r>
            <a:r>
              <a:rPr lang="en-US" dirty="0" smtClean="0"/>
              <a:t> </a:t>
            </a:r>
            <a:r>
              <a:rPr lang="en-US" dirty="0" err="1" smtClean="0"/>
              <a:t>είσοδος</a:t>
            </a:r>
            <a:r>
              <a:rPr lang="en-US" dirty="0" smtClean="0"/>
              <a:t> </a:t>
            </a:r>
            <a:r>
              <a:rPr lang="en-US" dirty="0" err="1" smtClean="0"/>
              <a:t>στον</a:t>
            </a:r>
            <a:r>
              <a:rPr lang="en-US" dirty="0" smtClean="0"/>
              <a:t> </a:t>
            </a:r>
            <a:r>
              <a:rPr lang="en-US" dirty="0" err="1" smtClean="0"/>
              <a:t>αλγόριθμο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αποκρυπτογράφησης</a:t>
            </a:r>
            <a:r>
              <a:rPr lang="en-US" dirty="0" smtClean="0"/>
              <a:t> (Initialization Vector, IV)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</a:t>
            </a:r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Padding: </a:t>
            </a:r>
            <a:r>
              <a:rPr lang="en-US" dirty="0" err="1" smtClean="0"/>
              <a:t>Προαιρετικό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,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χρησιμοποιείται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συμπλήρωση</a:t>
            </a:r>
            <a:r>
              <a:rPr lang="en-US" dirty="0" smtClean="0"/>
              <a:t> </a:t>
            </a:r>
            <a:r>
              <a:rPr lang="en-US" dirty="0" err="1" smtClean="0"/>
              <a:t>στον</a:t>
            </a:r>
            <a:r>
              <a:rPr lang="en-US" dirty="0" smtClean="0"/>
              <a:t> </a:t>
            </a:r>
            <a:r>
              <a:rPr lang="en-US" dirty="0" err="1" smtClean="0"/>
              <a:t>αλγόριθμο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(block cipher)</a:t>
            </a:r>
          </a:p>
          <a:p>
            <a:r>
              <a:rPr lang="en-US" dirty="0" smtClean="0"/>
              <a:t>Pad length: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συνολικός</a:t>
            </a:r>
            <a:r>
              <a:rPr lang="en-US" dirty="0" smtClean="0"/>
              <a:t> </a:t>
            </a:r>
            <a:r>
              <a:rPr lang="en-US" dirty="0" err="1" smtClean="0"/>
              <a:t>αριθμός</a:t>
            </a:r>
            <a:r>
              <a:rPr lang="en-US" dirty="0" smtClean="0"/>
              <a:t> bytes padding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περιέχονται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προηγούμενο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</a:t>
            </a:r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Header: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τύπος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επικεφαλίδας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ακολουθεί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ESP </a:t>
            </a:r>
            <a:r>
              <a:rPr lang="en-US" dirty="0" err="1" smtClean="0"/>
              <a:t>επικεφαλίδα</a:t>
            </a:r>
            <a:r>
              <a:rPr lang="en-US" dirty="0" smtClean="0"/>
              <a:t> (TCP, UDP, ICMP)</a:t>
            </a:r>
          </a:p>
          <a:p>
            <a:r>
              <a:rPr lang="en-US" dirty="0" smtClean="0"/>
              <a:t>Authentication Data Field: </a:t>
            </a:r>
            <a:r>
              <a:rPr lang="en-US" dirty="0" err="1" smtClean="0"/>
              <a:t>Προαιρετικό</a:t>
            </a:r>
            <a:r>
              <a:rPr lang="en-US" dirty="0" smtClean="0"/>
              <a:t> </a:t>
            </a:r>
            <a:r>
              <a:rPr lang="en-US" dirty="0" err="1" smtClean="0"/>
              <a:t>μεταβλητού</a:t>
            </a:r>
            <a:r>
              <a:rPr lang="en-US" dirty="0" smtClean="0"/>
              <a:t> </a:t>
            </a:r>
            <a:r>
              <a:rPr lang="en-US" dirty="0" err="1" smtClean="0"/>
              <a:t>μήκους</a:t>
            </a:r>
            <a:r>
              <a:rPr lang="en-US" dirty="0" smtClean="0"/>
              <a:t> </a:t>
            </a:r>
            <a:r>
              <a:rPr lang="en-US" dirty="0" err="1" smtClean="0"/>
              <a:t>πεδίο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περιέχει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ICV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πακέτου</a:t>
            </a:r>
            <a:r>
              <a:rPr lang="en-US" dirty="0" smtClean="0"/>
              <a:t>, </a:t>
            </a:r>
            <a:r>
              <a:rPr lang="en-US" dirty="0" err="1" smtClean="0"/>
              <a:t>εφόσον</a:t>
            </a:r>
            <a:r>
              <a:rPr lang="en-US" dirty="0" smtClean="0"/>
              <a:t> </a:t>
            </a:r>
            <a:r>
              <a:rPr lang="en-US" dirty="0" err="1" smtClean="0"/>
              <a:t>αυτό</a:t>
            </a:r>
            <a:r>
              <a:rPr lang="en-US" dirty="0" smtClean="0"/>
              <a:t> </a:t>
            </a:r>
            <a:r>
              <a:rPr lang="en-US" dirty="0" err="1" smtClean="0"/>
              <a:t>πρόκειται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αυθεντικοποιηθεί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ελεγχθεί</a:t>
            </a:r>
            <a:r>
              <a:rPr lang="en-US" dirty="0" smtClean="0"/>
              <a:t>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ακεραιότητά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endParaRPr lang="en-US" dirty="0" smtClean="0"/>
          </a:p>
          <a:p>
            <a:r>
              <a:rPr lang="en-US" dirty="0" err="1" smtClean="0"/>
              <a:t>Σημειώνεται</a:t>
            </a:r>
            <a:r>
              <a:rPr lang="en-US" dirty="0" smtClean="0"/>
              <a:t> </a:t>
            </a:r>
            <a:r>
              <a:rPr lang="en-US" dirty="0" err="1" smtClean="0"/>
              <a:t>ότι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πεδία</a:t>
            </a:r>
            <a:r>
              <a:rPr lang="en-US" dirty="0" smtClean="0"/>
              <a:t> Padding, Pad length </a:t>
            </a:r>
            <a:r>
              <a:rPr lang="en-US" dirty="0" err="1" smtClean="0"/>
              <a:t>και</a:t>
            </a:r>
            <a:r>
              <a:rPr lang="en-US" dirty="0" smtClean="0"/>
              <a:t> Next Header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κρυπτογραφημένα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ονομάζονται</a:t>
            </a:r>
            <a:r>
              <a:rPr lang="en-US" dirty="0" smtClean="0"/>
              <a:t> ESP Trailer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Αλγόριθμοι Κρυπτογράφησης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3DES</a:t>
            </a:r>
          </a:p>
          <a:p>
            <a:r>
              <a:rPr lang="en-US" dirty="0" smtClean="0"/>
              <a:t>RC5</a:t>
            </a:r>
          </a:p>
          <a:p>
            <a:r>
              <a:rPr lang="en-US" dirty="0" smtClean="0"/>
              <a:t>IDEA</a:t>
            </a:r>
          </a:p>
          <a:p>
            <a:r>
              <a:rPr lang="en-US" dirty="0" smtClean="0"/>
              <a:t>CAST</a:t>
            </a:r>
          </a:p>
          <a:p>
            <a:r>
              <a:rPr lang="en-US" dirty="0" smtClean="0"/>
              <a:t>Blowfish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ESP </a:t>
            </a:r>
            <a:r>
              <a:rPr lang="el-GR" dirty="0" smtClean="0">
                <a:ea typeface="ＭＳ Ｐゴシック" pitchFamily="-113" charset="-128"/>
              </a:rPr>
              <a:t>σε κατάσταση μεταφοράς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Κρυπτογράφηση των δεδομένων των ανωτέρων πρωτοκόλλων</a:t>
            </a:r>
          </a:p>
          <a:p>
            <a:pPr lvl="1"/>
            <a:r>
              <a:rPr lang="el-GR" dirty="0" smtClean="0"/>
              <a:t>Δεν υπάρχουν επιπρόσθετες κεφαλίδες </a:t>
            </a:r>
          </a:p>
          <a:p>
            <a:pPr lvl="1"/>
            <a:r>
              <a:rPr lang="el-GR" dirty="0" smtClean="0"/>
              <a:t>Τα δεδομένα ανωτέρου πρωτοκόλλου κρυπτογραφούνται και ενθυλακώνονται στο </a:t>
            </a:r>
            <a:r>
              <a:rPr lang="en-US" dirty="0" smtClean="0"/>
              <a:t>ESP</a:t>
            </a:r>
          </a:p>
          <a:p>
            <a:pPr lvl="1"/>
            <a:r>
              <a:rPr lang="el-GR" dirty="0" smtClean="0"/>
              <a:t>Το </a:t>
            </a:r>
            <a:r>
              <a:rPr lang="en-US" dirty="0" smtClean="0"/>
              <a:t>ESP </a:t>
            </a:r>
            <a:r>
              <a:rPr lang="el-GR" dirty="0" smtClean="0"/>
              <a:t>θεωρείται το ωφέλιμο φορτίου του </a:t>
            </a:r>
            <a:r>
              <a:rPr lang="en-US" dirty="0" smtClean="0"/>
              <a:t>IP </a:t>
            </a:r>
            <a:r>
              <a:rPr lang="el-GR" dirty="0" smtClean="0"/>
              <a:t>πακέτου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Οι ενδιάμεσοι κόμβοι δεν έχουν δυνατότητα πρόσβαση στο ωφέλιμο φορτίο</a:t>
            </a:r>
            <a:endParaRPr lang="en-US" dirty="0" smtClean="0">
              <a:ea typeface="ＭＳ Ｐゴシック" pitchFamily="-113" charset="-128"/>
              <a:cs typeface="ＭＳ Ｐゴシック" pitchFamily="-113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Γιατί  Ασφάλεια στο </a:t>
            </a:r>
            <a:r>
              <a:rPr lang="en-US" dirty="0" smtClean="0"/>
              <a:t>IP?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phd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400" y="1981200"/>
            <a:ext cx="7823200" cy="3530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5257800"/>
            <a:ext cx="7315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Pay Load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352800" y="3886200"/>
            <a:ext cx="5715000" cy="914400"/>
            <a:chOff x="3352800" y="3886200"/>
            <a:chExt cx="5715000" cy="914400"/>
          </a:xfrm>
        </p:grpSpPr>
        <p:grpSp>
          <p:nvGrpSpPr>
            <p:cNvPr id="7" name="Group 7"/>
            <p:cNvGrpSpPr/>
            <p:nvPr/>
          </p:nvGrpSpPr>
          <p:grpSpPr>
            <a:xfrm>
              <a:off x="3352800" y="3886200"/>
              <a:ext cx="2362200" cy="914400"/>
              <a:chOff x="3352800" y="3886200"/>
              <a:chExt cx="2362200" cy="914400"/>
            </a:xfrm>
          </p:grpSpPr>
          <p:sp>
            <p:nvSpPr>
              <p:cNvPr id="10" name="Oval 5"/>
              <p:cNvSpPr/>
              <p:nvPr/>
            </p:nvSpPr>
            <p:spPr>
              <a:xfrm>
                <a:off x="3352800" y="3886200"/>
                <a:ext cx="2362200" cy="457200"/>
              </a:xfrm>
              <a:prstGeom prst="ellipse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3352800" y="4343400"/>
                <a:ext cx="2362200" cy="457200"/>
              </a:xfrm>
              <a:prstGeom prst="ellipse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Arrow Connector 7"/>
            <p:cNvCxnSpPr/>
            <p:nvPr/>
          </p:nvCxnSpPr>
          <p:spPr>
            <a:xfrm>
              <a:off x="5715000" y="43434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6629400" y="3886200"/>
              <a:ext cx="2438400" cy="914400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IP spoofing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0" y="5105400"/>
            <a:ext cx="4343400" cy="1676400"/>
            <a:chOff x="2286000" y="5105400"/>
            <a:chExt cx="4343400" cy="1676400"/>
          </a:xfrm>
        </p:grpSpPr>
        <p:grpSp>
          <p:nvGrpSpPr>
            <p:cNvPr id="13" name="Group 16"/>
            <p:cNvGrpSpPr/>
            <p:nvPr/>
          </p:nvGrpSpPr>
          <p:grpSpPr>
            <a:xfrm>
              <a:off x="2286000" y="5105400"/>
              <a:ext cx="4343400" cy="1676400"/>
              <a:chOff x="2286000" y="5105400"/>
              <a:chExt cx="4343400" cy="1676400"/>
            </a:xfrm>
          </p:grpSpPr>
          <p:sp>
            <p:nvSpPr>
              <p:cNvPr id="15" name="Oval 12"/>
              <p:cNvSpPr/>
              <p:nvPr/>
            </p:nvSpPr>
            <p:spPr>
              <a:xfrm>
                <a:off x="2286000" y="5105400"/>
                <a:ext cx="4343400" cy="762000"/>
              </a:xfrm>
              <a:prstGeom prst="ellipse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2286000" y="6248400"/>
                <a:ext cx="4343400" cy="533400"/>
              </a:xfrm>
              <a:prstGeom prst="ellipse">
                <a:avLst/>
              </a:prstGeom>
              <a:no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dirty="0" smtClean="0">
                    <a:solidFill>
                      <a:schemeClr val="tx1"/>
                    </a:solidFill>
                  </a:rPr>
                  <a:t>Υποκολοπή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/</a:t>
                </a:r>
                <a:r>
                  <a:rPr lang="el-GR" dirty="0" smtClean="0">
                    <a:solidFill>
                      <a:schemeClr val="tx1"/>
                    </a:solidFill>
                  </a:rPr>
                  <a:t>Τροποποίηση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4" name="Straight Arrow Connector 13"/>
            <p:cNvCxnSpPr>
              <a:endCxn id="16" idx="0"/>
            </p:cNvCxnSpPr>
            <p:nvPr/>
          </p:nvCxnSpPr>
          <p:spPr>
            <a:xfrm rot="5400000">
              <a:off x="4267200" y="60579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ESP </a:t>
            </a:r>
            <a:r>
              <a:rPr lang="el-GR" dirty="0" smtClean="0">
                <a:ea typeface="ＭＳ Ｐゴシック" pitchFamily="-113" charset="-128"/>
              </a:rPr>
              <a:t>σε κατάσταση μεταφοράς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82950" y="26670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TCP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26670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1981200" y="3352800"/>
            <a:ext cx="217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ESP </a:t>
            </a:r>
            <a:r>
              <a:rPr lang="el-GR" sz="1400"/>
              <a:t>σε κατάσταση Μεταφοράς</a:t>
            </a:r>
            <a:endParaRPr lang="en-US" sz="1400"/>
          </a:p>
        </p:txBody>
      </p:sp>
      <p:sp>
        <p:nvSpPr>
          <p:cNvPr id="7" name="Rectangle 6"/>
          <p:cNvSpPr/>
          <p:nvPr/>
        </p:nvSpPr>
        <p:spPr>
          <a:xfrm>
            <a:off x="2063750" y="38862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sp>
        <p:nvSpPr>
          <p:cNvPr id="8" name="Rectangle 7"/>
          <p:cNvSpPr/>
          <p:nvPr/>
        </p:nvSpPr>
        <p:spPr>
          <a:xfrm>
            <a:off x="3365500" y="38862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κεφ.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48200" y="38862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TCP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65500" y="5030788"/>
            <a:ext cx="387350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3841750" y="4724400"/>
            <a:ext cx="217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Αυθεντικοποίηση</a:t>
            </a:r>
            <a:endParaRPr lang="en-US" sz="140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648200" y="4646613"/>
            <a:ext cx="259080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20"/>
          <p:cNvSpPr txBox="1">
            <a:spLocks noChangeArrowheads="1"/>
          </p:cNvSpPr>
          <p:nvPr/>
        </p:nvSpPr>
        <p:spPr bwMode="auto">
          <a:xfrm>
            <a:off x="4527550" y="4340225"/>
            <a:ext cx="217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Κρυπτογράφηση</a:t>
            </a:r>
            <a:endParaRPr lang="en-US" sz="1400"/>
          </a:p>
        </p:txBody>
      </p:sp>
      <p:sp>
        <p:nvSpPr>
          <p:cNvPr id="14" name="Rectangle 13"/>
          <p:cNvSpPr/>
          <p:nvPr/>
        </p:nvSpPr>
        <p:spPr>
          <a:xfrm>
            <a:off x="5937250" y="38862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επιπρ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39000" y="38862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Αυθ.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ESP </a:t>
            </a:r>
            <a:r>
              <a:rPr lang="el-GR" dirty="0" smtClean="0">
                <a:ea typeface="ＭＳ Ｐゴシック" pitchFamily="-113" charset="-128"/>
              </a:rPr>
              <a:t>σε κατάσταση σήραγγας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Όλοκληρο το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πακέτο κρυπτογραφείται 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Υπάρχει πρόβλημα δρομολόγησης 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Για αυτό δημιουργείται ένα νέο πακέτο στο οποίο ενθυλακώνεται το κρυπτογραφημένο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ESP </a:t>
            </a:r>
            <a:r>
              <a:rPr lang="el-GR" dirty="0" smtClean="0">
                <a:ea typeface="ＭＳ Ｐゴシック" pitchFamily="-113" charset="-128"/>
              </a:rPr>
              <a:t>σε κατάσταση σήραγγας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Με τον τρόπο αυτό δημιουργείται μια ασφαλής δίοδος-σήραγγα μεταξύ των επικοινωνούντων μερών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Μείωση απόδοσης 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Επιπρόσθετα δεδομένα (νέα κεφαλίδα)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Μηχανισμός </a:t>
            </a:r>
            <a:r>
              <a:rPr lang="en-US" dirty="0" smtClean="0">
                <a:ea typeface="ＭＳ Ｐゴシック" pitchFamily="-113" charset="-128"/>
              </a:rPr>
              <a:t>ESP </a:t>
            </a:r>
            <a:r>
              <a:rPr lang="el-GR" dirty="0" smtClean="0">
                <a:ea typeface="ＭＳ Ｐゴシック" pitchFamily="-113" charset="-128"/>
              </a:rPr>
              <a:t>σε κατάσταση σήραγγας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92550" y="28956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TCP</a:t>
            </a:r>
          </a:p>
        </p:txBody>
      </p:sp>
      <p:sp>
        <p:nvSpPr>
          <p:cNvPr id="5" name="Rectangle 4"/>
          <p:cNvSpPr/>
          <p:nvPr/>
        </p:nvSpPr>
        <p:spPr>
          <a:xfrm>
            <a:off x="2590800" y="28956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2851150" y="3581400"/>
            <a:ext cx="217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ESP </a:t>
            </a:r>
            <a:r>
              <a:rPr lang="el-GR" sz="1400"/>
              <a:t>σε κατάσταση Σήραγγας</a:t>
            </a:r>
            <a:endParaRPr lang="en-US" sz="1400"/>
          </a:p>
        </p:txBody>
      </p:sp>
      <p:sp>
        <p:nvSpPr>
          <p:cNvPr id="7" name="Rectangle 6"/>
          <p:cNvSpPr/>
          <p:nvPr/>
        </p:nvSpPr>
        <p:spPr>
          <a:xfrm>
            <a:off x="3956050" y="41148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sp>
        <p:nvSpPr>
          <p:cNvPr id="8" name="Rectangle 7"/>
          <p:cNvSpPr/>
          <p:nvPr/>
        </p:nvSpPr>
        <p:spPr>
          <a:xfrm>
            <a:off x="2689225" y="4105275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κεφ.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7800" y="41148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TCP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743200" y="5259388"/>
            <a:ext cx="509905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3689350" y="4953000"/>
            <a:ext cx="217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Αυθεντικοποίηση</a:t>
            </a:r>
            <a:endParaRPr lang="en-US" sz="140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990975" y="4878388"/>
            <a:ext cx="3851275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8"/>
          <p:cNvSpPr txBox="1">
            <a:spLocks noChangeArrowheads="1"/>
          </p:cNvSpPr>
          <p:nvPr/>
        </p:nvSpPr>
        <p:spPr bwMode="auto">
          <a:xfrm>
            <a:off x="4451350" y="4492625"/>
            <a:ext cx="217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Κρυπτογράφηση</a:t>
            </a:r>
            <a:endParaRPr lang="en-US" sz="1400"/>
          </a:p>
        </p:txBody>
      </p:sp>
      <p:sp>
        <p:nvSpPr>
          <p:cNvPr id="14" name="Rectangle 13"/>
          <p:cNvSpPr/>
          <p:nvPr/>
        </p:nvSpPr>
        <p:spPr>
          <a:xfrm>
            <a:off x="1441450" y="41148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l-GR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Νέα </a:t>
            </a:r>
            <a:r>
              <a:rPr lang="en-US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IP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40500" y="41148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επιπρ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42250" y="4114800"/>
            <a:ext cx="130175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ESP </a:t>
            </a:r>
            <a:r>
              <a:rPr lang="el-GR" dirty="0">
                <a:solidFill>
                  <a:srgbClr val="000000"/>
                </a:solidFill>
              </a:rPr>
              <a:t>Αυθ.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Προστασία από Επιθέσεις Επανάληψης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Το πεδίο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Sequence Number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έχει ως στόχο την αποτροπή επιθέσεων επανάληψης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Το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SN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σε κάθε αποστολή νέου μηνύματος αυξάνεται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Σε περίπτωση όπου η τιμή του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SN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φτάσει το όριο 2^32-1 τότε θα πρέπει να γίνει εγκαθίδρυση νέας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Προστασία από Επιθέσεις Επανάληψης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To IP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είναι ένα αναξιόπιστο ασυνδεσμικό πρωτόκολλο </a:t>
            </a:r>
          </a:p>
          <a:p>
            <a:pPr lvl="1"/>
            <a:r>
              <a:rPr lang="el-GR" dirty="0" smtClean="0"/>
              <a:t>Δεν εγγυάται την ορθή σειρά παράδοσης των πακέτων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Χρήση του παραθύρου μεγέθους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W</a:t>
            </a:r>
          </a:p>
          <a:p>
            <a:pPr lvl="1"/>
            <a:r>
              <a:rPr lang="en-US" dirty="0" smtClean="0"/>
              <a:t>To </a:t>
            </a:r>
            <a:r>
              <a:rPr lang="el-GR" dirty="0" smtClean="0"/>
              <a:t>δεξιό τμήμα του παραθύρου αντιπροσωπεύει τη μεγαλύτερη τιμή </a:t>
            </a:r>
            <a:r>
              <a:rPr lang="en-US" dirty="0" smtClean="0"/>
              <a:t>N </a:t>
            </a:r>
            <a:r>
              <a:rPr lang="el-GR" dirty="0" smtClean="0"/>
              <a:t>του πεδίου </a:t>
            </a:r>
            <a:r>
              <a:rPr lang="en-US" dirty="0" smtClean="0"/>
              <a:t>SN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Προστασία από Επιθέσεις Επανάληψης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Για κάθε πακέτο που έχει ληφθεί σωστά και έχει τιμή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SN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στο διάστημα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[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Ν-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W+1,N]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ελέγχεται </a:t>
            </a:r>
          </a:p>
          <a:p>
            <a:pPr lvl="1"/>
            <a:r>
              <a:rPr lang="el-GR" dirty="0" smtClean="0"/>
              <a:t>Έαν έχει πραγματοποιηθεί επαλήθευση του ίδιο πακέτου</a:t>
            </a:r>
          </a:p>
          <a:p>
            <a:pPr lvl="1"/>
            <a:r>
              <a:rPr lang="el-GR" dirty="0" smtClean="0"/>
              <a:t>ο κώδικας αυθεντικοποίησης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Για κάθε πακέτο που βρίσκεται μετά το Ν, ελέγχεται ο κώδικας αυθεντικοποίησης και το παράθυρο προχωράει ώστε η τιμή του 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SN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να είναι το δεξιό άκρο του παραθύρου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Προστασία από Επιθέσεις Επανάληψης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906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050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622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28194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2766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338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ctangle 11"/>
          <p:cNvSpPr/>
          <p:nvPr/>
        </p:nvSpPr>
        <p:spPr>
          <a:xfrm>
            <a:off x="51816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6388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960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5532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solidFill>
                  <a:srgbClr val="000000"/>
                </a:solidFill>
                <a:ea typeface="ＭＳ Ｐゴシック" pitchFamily="-113" charset="-128"/>
                <a:cs typeface="ＭＳ Ｐゴシック" pitchFamily="-113" charset="-128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104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676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9248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05000" y="3581400"/>
            <a:ext cx="5105400" cy="1143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23"/>
          <p:cNvSpPr txBox="1">
            <a:spLocks noChangeArrowheads="1"/>
          </p:cNvSpPr>
          <p:nvPr/>
        </p:nvSpPr>
        <p:spPr bwMode="auto">
          <a:xfrm>
            <a:off x="1905000" y="30480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Παράθυρο </a:t>
            </a:r>
            <a:r>
              <a:rPr lang="en-US" sz="1400"/>
              <a:t>W </a:t>
            </a:r>
            <a:r>
              <a:rPr lang="el-GR" sz="1400"/>
              <a:t>ολισθαίνει δεξία εφόσον ληφθεί έκγυρο πακέτο με </a:t>
            </a:r>
            <a:r>
              <a:rPr lang="en-US" sz="1400"/>
              <a:t>SN &gt; N</a:t>
            </a:r>
            <a:r>
              <a:rPr lang="el-GR" sz="1400"/>
              <a:t> </a:t>
            </a:r>
            <a:endParaRPr lang="en-US" sz="1400"/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1143000" y="41910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6"/>
          <p:cNvSpPr txBox="1">
            <a:spLocks noChangeArrowheads="1"/>
          </p:cNvSpPr>
          <p:nvPr/>
        </p:nvSpPr>
        <p:spPr bwMode="auto">
          <a:xfrm>
            <a:off x="762000" y="4724400"/>
            <a:ext cx="685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400"/>
              <a:t>N-W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91000" y="3810000"/>
            <a:ext cx="5334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724400" y="38100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rot="10800000">
            <a:off x="3276600" y="4191000"/>
            <a:ext cx="914400" cy="903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4191000" y="4191000"/>
            <a:ext cx="1143000" cy="9032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33"/>
          <p:cNvSpPr txBox="1">
            <a:spLocks noChangeArrowheads="1"/>
          </p:cNvSpPr>
          <p:nvPr/>
        </p:nvSpPr>
        <p:spPr bwMode="auto">
          <a:xfrm>
            <a:off x="3505200" y="5094288"/>
            <a:ext cx="14478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l-GR" sz="1400"/>
              <a:t>Δεν έχει ληφθεί έγκρυο πακέτο</a:t>
            </a:r>
            <a:endParaRPr lang="en-US" sz="1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Σύνοψη Λειτουργιών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2666365"/>
          <a:ext cx="7086600" cy="2210435"/>
        </p:xfrm>
        <a:graphic>
          <a:graphicData uri="http://schemas.openxmlformats.org/drawingml/2006/table">
            <a:tbl>
              <a:tblPr/>
              <a:tblGrid>
                <a:gridCol w="762000"/>
                <a:gridCol w="3249613"/>
                <a:gridCol w="30749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Κατάσταση Μεταφοράς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Κατάσταση Σήραγγας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ΑΗ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Αυθεντικοποίηση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IP 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ωφέλιμου φορτίου και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 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τμήμα κεφαλίδας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Αυθεντικοποίηση ολόκληρου του εσωτερικού πακέτου, και τμήμα της εξωτερικής κεφαλίδας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DE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ESP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Κρυπτογράφηση του φορτίου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-113" charset="0"/>
                          <a:ea typeface="ＭＳ Ｐゴシック" pitchFamily="-113" charset="-128"/>
                          <a:cs typeface="ＭＳ Ｐゴシック" pitchFamily="-113" charset="-128"/>
                        </a:rPr>
                        <a:t>Κρυπτογράφηση ολόκληρου του εσωτερικού πακέτου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-113" charset="0"/>
                        <a:ea typeface="ＭＳ Ｐゴシック" pitchFamily="-113" charset="-128"/>
                        <a:cs typeface="ＭＳ Ｐゴシック" pitchFamily="-113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Πλεονεκτήματα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Διαφανές στα υπεράνω από αυτό πρωτόκολλα</a:t>
            </a:r>
          </a:p>
          <a:p>
            <a:r>
              <a:rPr lang="el-GR" dirty="0" smtClean="0"/>
              <a:t>Δεν απαιτείται η τροποποίηση των υπάρχοντων εφαρμογών</a:t>
            </a:r>
          </a:p>
          <a:p>
            <a:r>
              <a:rPr lang="el-GR" dirty="0" smtClean="0"/>
              <a:t>Δεν απαιτείται η εκπαίδευση των χρηστών</a:t>
            </a:r>
          </a:p>
          <a:p>
            <a:r>
              <a:rPr lang="el-GR" dirty="0" smtClean="0"/>
              <a:t>Διασφάλιση της κίνησης ενός δικτύου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Ασφάλεια στην Αρχιτεκτονική του Διαδικτύου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667000" y="4267200"/>
            <a:ext cx="1600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Φυσικό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67000" y="3810000"/>
            <a:ext cx="1600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Δικτύου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67000" y="3352800"/>
            <a:ext cx="1600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Μεταφοράς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67000" y="2895600"/>
            <a:ext cx="1600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Εφαρμογών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10200" y="3810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 Security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3352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TLS/SSL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579812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267200" y="4037012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Μειονεκτήματα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00599"/>
          </a:xfrm>
        </p:spPr>
        <p:txBody>
          <a:bodyPr>
            <a:normAutofit/>
          </a:bodyPr>
          <a:lstStyle/>
          <a:p>
            <a:r>
              <a:rPr lang="el-GR" dirty="0" smtClean="0"/>
              <a:t>Επιπρόσθετη επιβάρυνση </a:t>
            </a:r>
          </a:p>
          <a:p>
            <a:pPr lvl="1"/>
            <a:r>
              <a:rPr lang="el-GR" dirty="0" smtClean="0"/>
              <a:t>Υπολογιστική (Κρυπτογράφηση/Αυθεντικοποίηση)</a:t>
            </a:r>
          </a:p>
          <a:p>
            <a:pPr lvl="1"/>
            <a:r>
              <a:rPr lang="en-US" dirty="0" smtClean="0"/>
              <a:t>Bandwidth</a:t>
            </a:r>
          </a:p>
          <a:p>
            <a:pPr lvl="2"/>
            <a:r>
              <a:rPr lang="en-US" dirty="0" smtClean="0"/>
              <a:t>AH</a:t>
            </a:r>
          </a:p>
          <a:p>
            <a:pPr lvl="3"/>
            <a:r>
              <a:rPr lang="el-GR" dirty="0" smtClean="0"/>
              <a:t>Μήκος</a:t>
            </a:r>
            <a:r>
              <a:rPr lang="en-US" dirty="0" smtClean="0"/>
              <a:t> </a:t>
            </a:r>
            <a:r>
              <a:rPr lang="el-GR" dirty="0" smtClean="0"/>
              <a:t>= 128 </a:t>
            </a:r>
            <a:r>
              <a:rPr lang="en-US" dirty="0" smtClean="0"/>
              <a:t>bits</a:t>
            </a:r>
          </a:p>
          <a:p>
            <a:pPr lvl="3"/>
            <a:r>
              <a:rPr lang="en-US" dirty="0" smtClean="0"/>
              <a:t>MD5 = 128bits</a:t>
            </a:r>
          </a:p>
          <a:p>
            <a:pPr lvl="3"/>
            <a:r>
              <a:rPr lang="en-US" dirty="0" smtClean="0"/>
              <a:t>Tunnel mode + 160 bits</a:t>
            </a:r>
          </a:p>
          <a:p>
            <a:pPr lvl="2"/>
            <a:r>
              <a:rPr lang="en-US" dirty="0" smtClean="0"/>
              <a:t>ESP</a:t>
            </a:r>
          </a:p>
          <a:p>
            <a:pPr lvl="3"/>
            <a:r>
              <a:rPr lang="en-US" dirty="0" smtClean="0"/>
              <a:t>M</a:t>
            </a:r>
            <a:r>
              <a:rPr lang="el-GR" dirty="0" smtClean="0"/>
              <a:t>ήκος 80 </a:t>
            </a:r>
            <a:r>
              <a:rPr lang="en-US" dirty="0" smtClean="0"/>
              <a:t>bits / MD5 128 bits (</a:t>
            </a:r>
            <a:r>
              <a:rPr lang="el-GR" dirty="0" smtClean="0"/>
              <a:t>για αυθεντικοποίηση)</a:t>
            </a:r>
            <a:endParaRPr lang="en-US" dirty="0" smtClean="0"/>
          </a:p>
          <a:p>
            <a:pPr lvl="3"/>
            <a:r>
              <a:rPr lang="en-US" dirty="0" smtClean="0"/>
              <a:t>Tunnel mode + 160 bits</a:t>
            </a:r>
          </a:p>
          <a:p>
            <a:r>
              <a:rPr lang="el-GR" dirty="0" smtClean="0"/>
              <a:t>Διαχείριση κλειδιών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Ερώτησεις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581400" y="2209800"/>
            <a:ext cx="2362200" cy="304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Security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752600" y="2514600"/>
            <a:ext cx="1600200" cy="2971800"/>
            <a:chOff x="1981200" y="2286000"/>
            <a:chExt cx="1600200" cy="2971800"/>
          </a:xfrm>
        </p:grpSpPr>
        <p:sp>
          <p:nvSpPr>
            <p:cNvPr id="4" name="Rectangle 3"/>
            <p:cNvSpPr/>
            <p:nvPr/>
          </p:nvSpPr>
          <p:spPr>
            <a:xfrm>
              <a:off x="1981200" y="3505200"/>
              <a:ext cx="1600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TCP/UDP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81200" y="2286000"/>
              <a:ext cx="1600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HTTP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81200" y="4800600"/>
              <a:ext cx="1600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IP</a:t>
              </a:r>
              <a:endParaRPr lang="en-US" dirty="0"/>
            </a:p>
          </p:txBody>
        </p:sp>
        <p:sp>
          <p:nvSpPr>
            <p:cNvPr id="8" name="Down Arrow 7"/>
            <p:cNvSpPr/>
            <p:nvPr/>
          </p:nvSpPr>
          <p:spPr>
            <a:xfrm>
              <a:off x="2667000" y="2743200"/>
              <a:ext cx="228600" cy="762000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2667000" y="4038600"/>
              <a:ext cx="228600" cy="762000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334000" y="2514600"/>
            <a:ext cx="1600200" cy="2971800"/>
            <a:chOff x="5486400" y="2286000"/>
            <a:chExt cx="1600200" cy="2971800"/>
          </a:xfrm>
        </p:grpSpPr>
        <p:sp>
          <p:nvSpPr>
            <p:cNvPr id="10" name="Rectangle 9"/>
            <p:cNvSpPr/>
            <p:nvPr/>
          </p:nvSpPr>
          <p:spPr>
            <a:xfrm>
              <a:off x="5486400" y="3505200"/>
              <a:ext cx="1600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TCP/UDP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486400" y="2286000"/>
              <a:ext cx="16002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HTTP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486400" y="4800600"/>
              <a:ext cx="1600200" cy="457200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IP</a:t>
              </a:r>
              <a:endParaRPr lang="en-US" dirty="0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6172200" y="2743200"/>
              <a:ext cx="228600" cy="762000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6172200" y="4038600"/>
              <a:ext cx="228600" cy="762000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71600" y="1981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Μη ασφαλές </a:t>
            </a:r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05400" y="19812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r>
              <a:rPr lang="el-GR" dirty="0" smtClean="0"/>
              <a:t>σφαλές </a:t>
            </a:r>
            <a:r>
              <a:rPr lang="en-US" dirty="0" smtClean="0"/>
              <a:t>IP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Υπηρεσίες </a:t>
            </a:r>
            <a:r>
              <a:rPr lang="en-US" dirty="0" smtClean="0"/>
              <a:t>IP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199"/>
          </a:xfrm>
        </p:spPr>
        <p:txBody>
          <a:bodyPr>
            <a:normAutofit/>
          </a:bodyPr>
          <a:lstStyle/>
          <a:p>
            <a:r>
              <a:rPr lang="el-GR" dirty="0" smtClean="0"/>
              <a:t>Ασφάλειας</a:t>
            </a:r>
          </a:p>
          <a:p>
            <a:pPr lvl="1"/>
            <a:r>
              <a:rPr lang="el-GR" dirty="0" smtClean="0"/>
              <a:t>Αυθεντικοποίηση</a:t>
            </a:r>
          </a:p>
          <a:p>
            <a:pPr lvl="1"/>
            <a:r>
              <a:rPr lang="el-GR" dirty="0" smtClean="0"/>
              <a:t>Ακεραιότητα</a:t>
            </a:r>
          </a:p>
          <a:p>
            <a:pPr lvl="1"/>
            <a:r>
              <a:rPr lang="el-GR" dirty="0" smtClean="0"/>
              <a:t>Εμπιτευτικότητα</a:t>
            </a:r>
          </a:p>
          <a:p>
            <a:r>
              <a:rPr lang="el-GR" dirty="0" smtClean="0"/>
              <a:t>Παρέχει προστασία από αναξιόπιστες συνδέσεις</a:t>
            </a:r>
          </a:p>
          <a:p>
            <a:r>
              <a:rPr lang="el-GR" dirty="0" smtClean="0"/>
              <a:t>Πιστοποίηση της εισερχόμενης κίνησης </a:t>
            </a:r>
          </a:p>
          <a:p>
            <a:pPr lvl="1"/>
            <a:r>
              <a:rPr lang="el-GR" dirty="0" smtClean="0"/>
              <a:t>Πηγής</a:t>
            </a:r>
          </a:p>
          <a:p>
            <a:r>
              <a:rPr lang="el-GR" dirty="0" smtClean="0"/>
              <a:t>Παρέχει διαφάνεια στα υπερ-άνω από αυτό πρωτόκολλα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Προδιαγραφές του </a:t>
            </a:r>
            <a:r>
              <a:rPr lang="en-US" dirty="0" smtClean="0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 2401, </a:t>
            </a:r>
            <a:r>
              <a:rPr lang="en-US" dirty="0" err="1" smtClean="0"/>
              <a:t>Γενική</a:t>
            </a:r>
            <a:r>
              <a:rPr lang="en-US" dirty="0" smtClean="0"/>
              <a:t> </a:t>
            </a:r>
            <a:r>
              <a:rPr lang="en-US" dirty="0" err="1" smtClean="0"/>
              <a:t>περιγραφή</a:t>
            </a:r>
            <a:r>
              <a:rPr lang="en-US" dirty="0" smtClean="0"/>
              <a:t> </a:t>
            </a:r>
            <a:r>
              <a:rPr lang="en-US" dirty="0" err="1" smtClean="0"/>
              <a:t>αρχιτεκτονική</a:t>
            </a:r>
            <a:r>
              <a:rPr lang="en-US" dirty="0" smtClean="0"/>
              <a:t> </a:t>
            </a:r>
            <a:r>
              <a:rPr lang="en-US" dirty="0" err="1" smtClean="0"/>
              <a:t>ασφαλείας</a:t>
            </a:r>
            <a:endParaRPr lang="en-US" dirty="0" smtClean="0"/>
          </a:p>
          <a:p>
            <a:r>
              <a:rPr lang="en-US" dirty="0" smtClean="0"/>
              <a:t>RFC 2402, </a:t>
            </a:r>
            <a:r>
              <a:rPr lang="en-US" dirty="0" err="1" smtClean="0"/>
              <a:t>Περιγραφή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διαδικασίας</a:t>
            </a:r>
            <a:r>
              <a:rPr lang="en-US" dirty="0" smtClean="0"/>
              <a:t> </a:t>
            </a:r>
            <a:r>
              <a:rPr lang="en-US" dirty="0" err="1" smtClean="0"/>
              <a:t>πιστοποίησης</a:t>
            </a:r>
            <a:r>
              <a:rPr lang="en-US" dirty="0" smtClean="0"/>
              <a:t> </a:t>
            </a:r>
          </a:p>
          <a:p>
            <a:r>
              <a:rPr lang="en-US" dirty="0" smtClean="0"/>
              <a:t>RFC 2406, </a:t>
            </a:r>
            <a:r>
              <a:rPr lang="en-US" dirty="0" err="1" smtClean="0"/>
              <a:t>Περιγραφή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διαδικασίας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endParaRPr lang="en-US" dirty="0" smtClean="0"/>
          </a:p>
          <a:p>
            <a:r>
              <a:rPr lang="en-US" dirty="0" smtClean="0"/>
              <a:t>RFC 2408, </a:t>
            </a:r>
            <a:r>
              <a:rPr lang="en-US" dirty="0" err="1" smtClean="0"/>
              <a:t>Προδιαγραφές</a:t>
            </a:r>
            <a:r>
              <a:rPr lang="en-US" dirty="0" smtClean="0"/>
              <a:t> </a:t>
            </a:r>
            <a:r>
              <a:rPr lang="en-US" dirty="0" err="1" smtClean="0"/>
              <a:t>λειτουργιών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Μηχανισμοί Ασφάλειας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Μηχανισμός Αυθεντικοποίσης Κεφαλίδας (</a:t>
            </a:r>
            <a:r>
              <a:rPr lang="en-US" dirty="0" smtClean="0"/>
              <a:t>Authentication Header)</a:t>
            </a:r>
          </a:p>
          <a:p>
            <a:r>
              <a:rPr lang="el-GR" dirty="0" smtClean="0"/>
              <a:t>Μηχανισμός Κρυπτογράφησης </a:t>
            </a:r>
            <a:r>
              <a:rPr lang="en-US" dirty="0" smtClean="0"/>
              <a:t>(Encapsulating Security Payload)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2817</TotalTime>
  <Words>1309</Words>
  <Application>Microsoft Macintosh PowerPoint</Application>
  <PresentationFormat>On-screen Show (4:3)</PresentationFormat>
  <Paragraphs>268</Paragraphs>
  <Slides>51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Focus</vt:lpstr>
      <vt:lpstr>Picture</vt:lpstr>
      <vt:lpstr>Equation</vt:lpstr>
      <vt:lpstr>Πρωτόκολλα Ασφάλειας στο Διαδίκτυο (1)</vt:lpstr>
      <vt:lpstr>Περιεχόμενα</vt:lpstr>
      <vt:lpstr>Γιατί  Ασφάλεια στο IP?</vt:lpstr>
      <vt:lpstr>Γιατί  Ασφάλεια στο IP?</vt:lpstr>
      <vt:lpstr>Ασφάλεια στην Αρχιτεκτονική του Διαδικτύου</vt:lpstr>
      <vt:lpstr>IP Security</vt:lpstr>
      <vt:lpstr>Υπηρεσίες IP Security</vt:lpstr>
      <vt:lpstr>Προδιαγραφές του IPSec</vt:lpstr>
      <vt:lpstr>Μηχανισμοί Ασφάλειας</vt:lpstr>
      <vt:lpstr>Δομικά Στοιχεία IPSec</vt:lpstr>
      <vt:lpstr>Προστασία IP Πακέτου</vt:lpstr>
      <vt:lpstr>Τρόποι Λειτουργίας</vt:lpstr>
      <vt:lpstr>Τρόποι Λειτουργίας</vt:lpstr>
      <vt:lpstr>Εφαρμογή του IPSec</vt:lpstr>
      <vt:lpstr>Χρήσεις IPSec</vt:lpstr>
      <vt:lpstr>Συσκευές IPSec</vt:lpstr>
      <vt:lpstr>Σενάρια Χρήσης</vt:lpstr>
      <vt:lpstr>Μηχανισμοί Ασφάλειας</vt:lpstr>
      <vt:lpstr>Μηχανισμοί  Ασφάλειας</vt:lpstr>
      <vt:lpstr>Πεδία Τροποποίησης</vt:lpstr>
      <vt:lpstr>Δομικά Στοιχεία IPSec</vt:lpstr>
      <vt:lpstr>Authentication Header</vt:lpstr>
      <vt:lpstr>Δομή AH</vt:lpstr>
      <vt:lpstr>Δομή ΑΗ</vt:lpstr>
      <vt:lpstr>Δομή ΑΗ</vt:lpstr>
      <vt:lpstr>Υπολογισμός Δεδομένων AH</vt:lpstr>
      <vt:lpstr>Πεδία Τροποποίησης</vt:lpstr>
      <vt:lpstr>Μηχανισμός ΑΗ: Κατάσταση Μεταφοράς </vt:lpstr>
      <vt:lpstr>Μηχανισμός ΑΗ: Κατάσταση Μεταφοράς </vt:lpstr>
      <vt:lpstr>Mηχανισμός AH: Κατάσταση Σήραγγας</vt:lpstr>
      <vt:lpstr>Mηχανισμός AH: Κατάσταση Σήραγγας</vt:lpstr>
      <vt:lpstr>Δομικά Στοιχεία IPSec</vt:lpstr>
      <vt:lpstr>Μηχανισμός Encapsulating Security Payload</vt:lpstr>
      <vt:lpstr>Δομή ESP</vt:lpstr>
      <vt:lpstr>Δομή ESP</vt:lpstr>
      <vt:lpstr>Δομή ESP</vt:lpstr>
      <vt:lpstr>Δομή ESP</vt:lpstr>
      <vt:lpstr>Αλγόριθμοι Κρυπτογράφησης</vt:lpstr>
      <vt:lpstr>Μηχανισμός ESP σε κατάσταση μεταφοράς</vt:lpstr>
      <vt:lpstr>Μηχανισμός ESP σε κατάσταση μεταφοράς</vt:lpstr>
      <vt:lpstr>Μηχανισμός ESP σε κατάσταση σήραγγας</vt:lpstr>
      <vt:lpstr>Μηχανισμός ESP σε κατάσταση σήραγγας</vt:lpstr>
      <vt:lpstr>Μηχανισμός ESP σε κατάσταση σήραγγας</vt:lpstr>
      <vt:lpstr>Προστασία από Επιθέσεις Επανάληψης</vt:lpstr>
      <vt:lpstr>Προστασία από Επιθέσεις Επανάληψης</vt:lpstr>
      <vt:lpstr>Προστασία από Επιθέσεις Επανάληψης</vt:lpstr>
      <vt:lpstr>Προστασία από Επιθέσεις Επανάληψης</vt:lpstr>
      <vt:lpstr>Σύνοψη Λειτουργιών</vt:lpstr>
      <vt:lpstr>Πλεονεκτήματα IPSec</vt:lpstr>
      <vt:lpstr>Μειονεκτήματα IPSec</vt:lpstr>
      <vt:lpstr>Ερώτησεις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515</cp:revision>
  <dcterms:created xsi:type="dcterms:W3CDTF">2010-05-18T15:34:49Z</dcterms:created>
  <dcterms:modified xsi:type="dcterms:W3CDTF">2010-05-18T15:35:06Z</dcterms:modified>
</cp:coreProperties>
</file>