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9" r:id="rId2"/>
    <p:sldId id="280" r:id="rId3"/>
    <p:sldId id="257" r:id="rId4"/>
    <p:sldId id="265" r:id="rId5"/>
    <p:sldId id="267" r:id="rId6"/>
    <p:sldId id="268" r:id="rId7"/>
    <p:sldId id="263" r:id="rId8"/>
    <p:sldId id="266" r:id="rId9"/>
    <p:sldId id="264" r:id="rId10"/>
    <p:sldId id="277" r:id="rId11"/>
    <p:sldId id="278" r:id="rId12"/>
    <p:sldId id="275" r:id="rId13"/>
    <p:sldId id="276" r:id="rId14"/>
    <p:sldId id="271"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328"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5" name="Footer Placeholder 4"/>
          <p:cNvSpPr>
            <a:spLocks noGrp="1"/>
          </p:cNvSpPr>
          <p:nvPr>
            <p:ph type="ftr" sz="quarter" idx="11"/>
          </p:nvPr>
        </p:nvSpPr>
        <p:spPr/>
        <p:txBody>
          <a:bodyPr/>
          <a:lstStyle/>
          <a:p>
            <a:endParaRPr kumimoji="0"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l-G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l-G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l-G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algn="ctr" eaLnBrk="1" latinLnBrk="0" hangingPunct="1"/>
            <a:fld id="{2C6B1FF6-39B9-40F5-8B67-33C6354A3D4F}" type="slidenum">
              <a:rPr kumimoji="0" lang="en-US" smtClean="0"/>
              <a:pPr algn="ctr" eaLnBrk="1" latinLnBrk="0" hangingPunct="1"/>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l-G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kumimoji="0"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l-G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pPr algn="r" eaLnBrk="1" latinLnBrk="0" hangingPunct="1"/>
            <a:fld id="{9D21D778-B565-4D7E-94D7-64010A445B68}" type="datetimeFigureOut">
              <a:rPr lang="en-US" smtClean="0"/>
              <a:pPr algn="r" eaLnBrk="1" latinLnBrk="0" hangingPunct="1"/>
              <a:t>01/03/18</a:t>
            </a:fld>
            <a:endParaRPr lang="en-US" sz="1400" dirty="0">
              <a:solidFill>
                <a:srgbClr val="FFFFFF"/>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pPr algn="l" eaLnBrk="1" latinLnBrk="0" hangingPunct="1"/>
            <a:endParaRPr kumimoji="0" lang="en-US" dirty="0">
              <a:solidFill>
                <a:srgbClr val="FFFFFF"/>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l-G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o-oM9cKQQXs" TargetMode="External"/><Relationship Id="rId3" Type="http://schemas.openxmlformats.org/officeDocument/2006/relationships/hyperlink" Target="https://www.youtube.com/watch?v=qPdXEHCuGe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42938" y="4648200"/>
            <a:ext cx="6553200" cy="457200"/>
          </a:xfrm>
        </p:spPr>
        <p:txBody>
          <a:bodyPr rtlCol="0"/>
          <a:lstStyle/>
          <a:p>
            <a:pPr eaLnBrk="1" fontAlgn="auto" hangingPunct="1">
              <a:spcAft>
                <a:spcPts val="0"/>
              </a:spcAft>
              <a:buFont typeface="Arial" pitchFamily="34" charset="0"/>
              <a:buNone/>
              <a:defRPr/>
            </a:pPr>
            <a:r>
              <a:rPr lang="el-GR" sz="2000" dirty="0" smtClean="0">
                <a:latin typeface="Cambria"/>
                <a:ea typeface="+mn-ea"/>
                <a:cs typeface="+mn-cs"/>
              </a:rPr>
              <a:t>ΜΑΘΗΜΑ </a:t>
            </a:r>
            <a:r>
              <a:rPr lang="el-GR" sz="2000" dirty="0" smtClean="0">
                <a:latin typeface="Cambria"/>
                <a:ea typeface="+mn-ea"/>
                <a:cs typeface="+mn-cs"/>
              </a:rPr>
              <a:t>10</a:t>
            </a:r>
            <a:r>
              <a:rPr lang="el-GR" sz="2000" baseline="30000" dirty="0" smtClean="0">
                <a:latin typeface="Cambria"/>
                <a:ea typeface="+mn-ea"/>
                <a:cs typeface="+mn-cs"/>
              </a:rPr>
              <a:t>ο</a:t>
            </a:r>
            <a:r>
              <a:rPr lang="el-GR" sz="2000" dirty="0" smtClean="0">
                <a:latin typeface="Cambria"/>
                <a:ea typeface="+mn-ea"/>
                <a:cs typeface="+mn-cs"/>
              </a:rPr>
              <a:t> </a:t>
            </a:r>
            <a:endParaRPr lang="en-US" sz="2000" dirty="0">
              <a:latin typeface="Cambria"/>
              <a:ea typeface="+mn-ea"/>
              <a:cs typeface="+mn-cs"/>
            </a:endParaRPr>
          </a:p>
        </p:txBody>
      </p:sp>
      <p:sp>
        <p:nvSpPr>
          <p:cNvPr id="2" name="Title 1"/>
          <p:cNvSpPr>
            <a:spLocks noGrp="1"/>
          </p:cNvSpPr>
          <p:nvPr>
            <p:ph type="ctrTitle"/>
          </p:nvPr>
        </p:nvSpPr>
        <p:spPr>
          <a:xfrm>
            <a:off x="604838" y="3227388"/>
            <a:ext cx="6629400" cy="1219200"/>
          </a:xfrm>
        </p:spPr>
        <p:txBody>
          <a:bodyPr/>
          <a:lstStyle/>
          <a:p>
            <a:pPr eaLnBrk="1" fontAlgn="auto" hangingPunct="1">
              <a:spcAft>
                <a:spcPts val="0"/>
              </a:spcAft>
              <a:defRPr/>
            </a:pPr>
            <a:r>
              <a:rPr lang="el-GR" dirty="0" smtClean="0">
                <a:latin typeface="Cambria"/>
                <a:ea typeface="+mj-ea"/>
                <a:cs typeface="+mj-cs"/>
              </a:rPr>
              <a:t>ΕΙΣΑΓΩΓΗ ΣΤΗΝ ΕΚΠΑΙΔΕΥΤΙΚΗ ΠΟΛΙΤΙΚΗ</a:t>
            </a:r>
            <a:endParaRPr lang="en-US" dirty="0">
              <a:latin typeface="Cambria"/>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rcRect l="-32608" r="-32608"/>
          <a:stretch>
            <a:fillRect/>
          </a:stretch>
        </p:blipFill>
        <p:spPr>
          <a:xfrm>
            <a:off x="426128" y="1862137"/>
            <a:ext cx="8229600" cy="4995863"/>
          </a:xfrm>
        </p:spPr>
      </p:pic>
    </p:spTree>
    <p:extLst>
      <p:ext uri="{BB962C8B-B14F-4D97-AF65-F5344CB8AC3E}">
        <p14:creationId xmlns:p14="http://schemas.microsoft.com/office/powerpoint/2010/main" val="2994705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l-GR" dirty="0">
                <a:latin typeface="Cambria"/>
              </a:rPr>
              <a:t>Μετά τη διαπίστωση πως τα κορίτσια σημειώνουν καλύτερες σχολικές επιδόσεις από τα αγόρια το ενδιαφέρον κατευθύνεται και στη διερεύνηση των αιτιών της σχολικής αποτυχίας των αγοριών.</a:t>
            </a:r>
          </a:p>
          <a:p>
            <a:r>
              <a:rPr lang="el-GR" dirty="0">
                <a:latin typeface="Cambria"/>
              </a:rPr>
              <a:t>Επισημάνθηκε η σημασία της αλληλεπίδρασης των εκπαιδευτικών και των μαθητών στην τάξη, του περιεχομένου των αναλυτικών προγραμμάτων, των εξεταστικών συστημάτων των ταυτοτήτων φύλου των γνωστικών αντικειμένων και της εικόνας του ανδρισμού.</a:t>
            </a:r>
          </a:p>
          <a:p>
            <a:r>
              <a:rPr lang="el-GR" dirty="0">
                <a:latin typeface="Cambria"/>
              </a:rPr>
              <a:t>Σύμφωνα με τα στατιστικά στοιχεία του Ο.Ο.Σ.Α. από τη μελέτη </a:t>
            </a:r>
            <a:r>
              <a:rPr lang="en-US" dirty="0">
                <a:latin typeface="Cambria"/>
              </a:rPr>
              <a:t>PISA</a:t>
            </a:r>
            <a:endParaRPr lang="el-GR" dirty="0">
              <a:latin typeface="Cambria"/>
            </a:endParaRPr>
          </a:p>
          <a:p>
            <a:pPr marL="0" indent="0">
              <a:buNone/>
            </a:pPr>
            <a:r>
              <a:rPr lang="el-GR" dirty="0"/>
              <a:t>    </a:t>
            </a:r>
            <a:r>
              <a:rPr lang="nl-NL" sz="2400" dirty="0" err="1"/>
              <a:t>https</a:t>
            </a:r>
            <a:r>
              <a:rPr lang="nl-NL" sz="2400" dirty="0"/>
              <a:t>://</a:t>
            </a:r>
            <a:r>
              <a:rPr lang="nl-NL" sz="2400" dirty="0" err="1"/>
              <a:t>www.youtube.com</a:t>
            </a:r>
            <a:r>
              <a:rPr lang="nl-NL" sz="2400" dirty="0"/>
              <a:t>/</a:t>
            </a:r>
            <a:r>
              <a:rPr lang="nl-NL" sz="2400" dirty="0" err="1"/>
              <a:t>watch?v</a:t>
            </a:r>
            <a:r>
              <a:rPr lang="nl-NL" sz="2400" dirty="0"/>
              <a:t>=2Oexo0jpstk</a:t>
            </a:r>
            <a:r>
              <a:rPr lang="el-GR" sz="2400" dirty="0"/>
              <a:t> </a:t>
            </a:r>
            <a:endParaRPr lang="en-US" sz="2400" dirty="0"/>
          </a:p>
          <a:p>
            <a:endParaRPr lang="en-US" dirty="0"/>
          </a:p>
        </p:txBody>
      </p:sp>
      <p:sp>
        <p:nvSpPr>
          <p:cNvPr id="4" name="Title 1"/>
          <p:cNvSpPr>
            <a:spLocks noGrp="1"/>
          </p:cNvSpPr>
          <p:nvPr>
            <p:ph type="title"/>
          </p:nvPr>
        </p:nvSpPr>
        <p:spPr>
          <a:xfrm>
            <a:off x="426128" y="408372"/>
            <a:ext cx="8260672" cy="1039427"/>
          </a:xfrm>
        </p:spPr>
        <p:txBody>
          <a:bodyPr/>
          <a:lstStyle/>
          <a:p>
            <a:r>
              <a:rPr lang="el-GR" dirty="0" smtClean="0">
                <a:latin typeface="Cambria"/>
              </a:rPr>
              <a:t>Σήμερα..... </a:t>
            </a:r>
            <a:endParaRPr lang="en-US" dirty="0">
              <a:latin typeface="Cambria"/>
            </a:endParaRPr>
          </a:p>
        </p:txBody>
      </p:sp>
    </p:spTree>
    <p:extLst>
      <p:ext uri="{BB962C8B-B14F-4D97-AF65-F5344CB8AC3E}">
        <p14:creationId xmlns:p14="http://schemas.microsoft.com/office/powerpoint/2010/main" val="1875881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rPr>
              <a:t>Σήμερα..... </a:t>
            </a:r>
            <a:endParaRPr lang="en-US" dirty="0">
              <a:latin typeface="Cambria"/>
            </a:endParaRPr>
          </a:p>
        </p:txBody>
      </p:sp>
      <p:sp>
        <p:nvSpPr>
          <p:cNvPr id="3" name="Content Placeholder 2"/>
          <p:cNvSpPr>
            <a:spLocks noGrp="1"/>
          </p:cNvSpPr>
          <p:nvPr>
            <p:ph idx="1"/>
          </p:nvPr>
        </p:nvSpPr>
        <p:spPr/>
        <p:txBody>
          <a:bodyPr>
            <a:normAutofit/>
          </a:bodyPr>
          <a:lstStyle/>
          <a:p>
            <a:r>
              <a:rPr lang="el-GR" dirty="0">
                <a:latin typeface="Cambria"/>
              </a:rPr>
              <a:t> </a:t>
            </a:r>
            <a:r>
              <a:rPr lang="el-GR" dirty="0" smtClean="0">
                <a:latin typeface="Cambria"/>
              </a:rPr>
              <a:t>Τα κορίτσια έχουν υποσκελίσει τα αγόρια σε διεθνές επίπεδο σε όλα τα γνωστικά αντικείμενα και σε όλα τα σχολικά επίπεδα (από τη βασική εκπαίδευση μέχρι το τέλος της δευτεροβάθμιας). </a:t>
            </a:r>
          </a:p>
          <a:p>
            <a:r>
              <a:rPr lang="el-GR" dirty="0" smtClean="0">
                <a:latin typeface="Cambria"/>
              </a:rPr>
              <a:t>Επιλέγουν αναλογικά σε μεγαλύτερα ποσοστά τη συνέχιση των σπουδών μετά τη δευτεροβάθμια εκπαίδευση,</a:t>
            </a:r>
          </a:p>
          <a:p>
            <a:r>
              <a:rPr lang="el-GR" dirty="0" smtClean="0">
                <a:latin typeface="Cambria"/>
              </a:rPr>
              <a:t>Προτιμούν σε όλο και μεγαλύτερο βαθμό ανώτερες σπουδές που ξεφεύγουν από τα παραδοσιακά επαγγελματικά στερεότυπα. </a:t>
            </a:r>
          </a:p>
          <a:p>
            <a:r>
              <a:rPr lang="nl-NL" dirty="0" err="1"/>
              <a:t>https</a:t>
            </a:r>
            <a:r>
              <a:rPr lang="nl-NL" dirty="0"/>
              <a:t>://</a:t>
            </a:r>
            <a:r>
              <a:rPr lang="nl-NL" dirty="0" err="1"/>
              <a:t>www.youtube.com</a:t>
            </a:r>
            <a:r>
              <a:rPr lang="nl-NL" dirty="0"/>
              <a:t>/</a:t>
            </a:r>
            <a:r>
              <a:rPr lang="nl-NL" dirty="0" err="1"/>
              <a:t>watch?v</a:t>
            </a:r>
            <a:r>
              <a:rPr lang="nl-NL" dirty="0"/>
              <a:t>=j85fGU3PeeY</a:t>
            </a:r>
            <a:endParaRPr lang="en-US" dirty="0"/>
          </a:p>
          <a:p>
            <a:pPr marL="0" indent="0">
              <a:buNone/>
            </a:pPr>
            <a:endParaRPr lang="el-GR" dirty="0" smtClean="0"/>
          </a:p>
        </p:txBody>
      </p:sp>
    </p:spTree>
    <p:extLst>
      <p:ext uri="{BB962C8B-B14F-4D97-AF65-F5344CB8AC3E}">
        <p14:creationId xmlns:p14="http://schemas.microsoft.com/office/powerpoint/2010/main" val="4070127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Πρόβλημα</a:t>
            </a:r>
            <a:endParaRPr lang="en-US" dirty="0"/>
          </a:p>
        </p:txBody>
      </p:sp>
      <p:pic>
        <p:nvPicPr>
          <p:cNvPr id="4" name="Content Placeholder 3"/>
          <p:cNvPicPr>
            <a:picLocks noGrp="1" noChangeAspect="1"/>
          </p:cNvPicPr>
          <p:nvPr>
            <p:ph idx="1"/>
          </p:nvPr>
        </p:nvPicPr>
        <p:blipFill rotWithShape="1">
          <a:blip r:embed="rId2"/>
          <a:srcRect l="-238" t="-26651" r="-2391" b="-11736"/>
          <a:stretch/>
        </p:blipFill>
        <p:spPr>
          <a:xfrm>
            <a:off x="698500" y="279401"/>
            <a:ext cx="8178800" cy="7188200"/>
          </a:xfrm>
        </p:spPr>
      </p:pic>
    </p:spTree>
    <p:extLst>
      <p:ext uri="{BB962C8B-B14F-4D97-AF65-F5344CB8AC3E}">
        <p14:creationId xmlns:p14="http://schemas.microsoft.com/office/powerpoint/2010/main" val="2818071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cap="none" dirty="0" smtClean="0">
                <a:latin typeface="Cambria"/>
              </a:rPr>
              <a:t>Ισότητα των φύλων στην εκπαίδευση διεθνώς</a:t>
            </a:r>
            <a:endParaRPr lang="en-US" cap="none" dirty="0">
              <a:latin typeface="Cambria"/>
            </a:endParaRPr>
          </a:p>
        </p:txBody>
      </p:sp>
      <p:sp>
        <p:nvSpPr>
          <p:cNvPr id="3" name="Content Placeholder 2"/>
          <p:cNvSpPr>
            <a:spLocks noGrp="1"/>
          </p:cNvSpPr>
          <p:nvPr>
            <p:ph idx="1"/>
          </p:nvPr>
        </p:nvSpPr>
        <p:spPr>
          <a:xfrm>
            <a:off x="596900" y="2044700"/>
            <a:ext cx="7924800" cy="4081463"/>
          </a:xfrm>
        </p:spPr>
        <p:txBody>
          <a:bodyPr>
            <a:normAutofit/>
          </a:bodyPr>
          <a:lstStyle/>
          <a:p>
            <a:pPr>
              <a:buFont typeface="Arial"/>
              <a:buChar char="•"/>
            </a:pPr>
            <a:r>
              <a:rPr lang="el-GR" dirty="0" smtClean="0">
                <a:latin typeface="Cambria"/>
              </a:rPr>
              <a:t>Η ισότητα των φύλων στην εκπαίδευση παραμένει ζητούμενο, καθώς τα δεδομένα των δυτικών κοινωνιών διαφοροποιούνται σημαντικά στο παγκόσμιο επίπεδο . </a:t>
            </a:r>
            <a:endParaRPr lang="el-GR" dirty="0" smtClean="0">
              <a:latin typeface="Cambria"/>
              <a:hlinkClick r:id="rId2"/>
            </a:endParaRPr>
          </a:p>
          <a:p>
            <a:r>
              <a:rPr lang="nl-NL" dirty="0" smtClean="0">
                <a:solidFill>
                  <a:schemeClr val="tx1"/>
                </a:solidFill>
                <a:latin typeface="Cambria"/>
                <a:hlinkClick r:id="rId2"/>
              </a:rPr>
              <a:t>https</a:t>
            </a:r>
            <a:r>
              <a:rPr lang="nl-NL" dirty="0">
                <a:solidFill>
                  <a:schemeClr val="tx1"/>
                </a:solidFill>
                <a:latin typeface="Cambria"/>
                <a:hlinkClick r:id="rId2"/>
              </a:rPr>
              <a:t>://www.youtube.com/watch?v=o-</a:t>
            </a:r>
            <a:r>
              <a:rPr lang="nl-NL" dirty="0" smtClean="0">
                <a:solidFill>
                  <a:schemeClr val="tx1"/>
                </a:solidFill>
                <a:latin typeface="Cambria"/>
                <a:hlinkClick r:id="rId2"/>
              </a:rPr>
              <a:t>oM9cKQQXs</a:t>
            </a:r>
            <a:endParaRPr lang="el-GR" dirty="0" smtClean="0">
              <a:solidFill>
                <a:schemeClr val="tx1"/>
              </a:solidFill>
              <a:latin typeface="Cambria"/>
            </a:endParaRPr>
          </a:p>
          <a:p>
            <a:endParaRPr lang="el-GR" dirty="0" smtClean="0">
              <a:solidFill>
                <a:schemeClr val="tx1"/>
              </a:solidFill>
              <a:latin typeface="Cambria"/>
              <a:hlinkClick r:id="rId3"/>
            </a:endParaRPr>
          </a:p>
          <a:p>
            <a:r>
              <a:rPr lang="de-DE" dirty="0" smtClean="0">
                <a:solidFill>
                  <a:schemeClr val="tx1"/>
                </a:solidFill>
                <a:latin typeface="Cambria"/>
                <a:hlinkClick r:id="rId3"/>
              </a:rPr>
              <a:t>https</a:t>
            </a:r>
            <a:r>
              <a:rPr lang="de-DE" dirty="0">
                <a:solidFill>
                  <a:schemeClr val="tx1"/>
                </a:solidFill>
                <a:latin typeface="Cambria"/>
                <a:hlinkClick r:id="rId3"/>
              </a:rPr>
              <a:t>://www.youtube.com/watch?v=</a:t>
            </a:r>
            <a:r>
              <a:rPr lang="de-DE" dirty="0" smtClean="0">
                <a:solidFill>
                  <a:schemeClr val="tx1"/>
                </a:solidFill>
                <a:latin typeface="Cambria"/>
                <a:hlinkClick r:id="rId3"/>
              </a:rPr>
              <a:t>qPdXEHCuGeg</a:t>
            </a:r>
            <a:endParaRPr lang="el-GR" dirty="0" smtClean="0">
              <a:solidFill>
                <a:schemeClr val="tx1"/>
              </a:solidFill>
              <a:latin typeface="Cambria"/>
            </a:endParaRPr>
          </a:p>
        </p:txBody>
      </p:sp>
    </p:spTree>
    <p:extLst>
      <p:ext uri="{BB962C8B-B14F-4D97-AF65-F5344CB8AC3E}">
        <p14:creationId xmlns:p14="http://schemas.microsoft.com/office/powerpoint/2010/main" val="2135023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rPr>
              <a:t>ΒΙΒΛΙΟΓΡΑΦΙΑ</a:t>
            </a:r>
            <a:endParaRPr lang="en-US" dirty="0">
              <a:latin typeface="Cambria"/>
            </a:endParaRPr>
          </a:p>
        </p:txBody>
      </p:sp>
      <p:sp>
        <p:nvSpPr>
          <p:cNvPr id="3" name="Content Placeholder 2"/>
          <p:cNvSpPr>
            <a:spLocks noGrp="1"/>
          </p:cNvSpPr>
          <p:nvPr>
            <p:ph idx="1"/>
          </p:nvPr>
        </p:nvSpPr>
        <p:spPr/>
        <p:txBody>
          <a:bodyPr/>
          <a:lstStyle/>
          <a:p>
            <a:r>
              <a:rPr lang="el-GR" dirty="0" smtClean="0">
                <a:latin typeface="Cambria"/>
              </a:rPr>
              <a:t>Γουβιάς Δ και Θεριανός Κ (2014), </a:t>
            </a:r>
            <a:r>
              <a:rPr lang="el-GR" i="1" dirty="0" smtClean="0">
                <a:latin typeface="Cambria"/>
              </a:rPr>
              <a:t>Εκπαιδευτική πολιτική,</a:t>
            </a:r>
            <a:r>
              <a:rPr lang="el-GR" dirty="0">
                <a:latin typeface="Cambria"/>
              </a:rPr>
              <a:t> Αθήνα: </a:t>
            </a:r>
            <a:r>
              <a:rPr lang="en-US" dirty="0" smtClean="0">
                <a:latin typeface="Cambria"/>
              </a:rPr>
              <a:t>Gute</a:t>
            </a:r>
            <a:r>
              <a:rPr lang="en-US" dirty="0">
                <a:latin typeface="Cambria"/>
              </a:rPr>
              <a:t>n</a:t>
            </a:r>
            <a:r>
              <a:rPr lang="en-US" dirty="0" smtClean="0">
                <a:latin typeface="Cambria"/>
              </a:rPr>
              <a:t>berg</a:t>
            </a:r>
            <a:r>
              <a:rPr lang="el-GR" dirty="0" smtClean="0">
                <a:latin typeface="Cambria"/>
              </a:rPr>
              <a:t/>
            </a:r>
            <a:br>
              <a:rPr lang="el-GR" dirty="0" smtClean="0">
                <a:latin typeface="Cambria"/>
              </a:rPr>
            </a:br>
            <a:endParaRPr lang="el-GR" dirty="0" smtClean="0">
              <a:latin typeface="Cambria"/>
            </a:endParaRPr>
          </a:p>
          <a:p>
            <a:r>
              <a:rPr lang="el-GR" dirty="0" smtClean="0">
                <a:latin typeface="Cambria"/>
              </a:rPr>
              <a:t>Κεφάλαιο 14 Φύλο και Εκπαιδευτική Πολιτική</a:t>
            </a:r>
            <a:endParaRPr lang="en-US" i="1" dirty="0" smtClean="0">
              <a:latin typeface="Cambria"/>
            </a:endParaRPr>
          </a:p>
        </p:txBody>
      </p:sp>
    </p:spTree>
    <p:extLst>
      <p:ext uri="{BB962C8B-B14F-4D97-AF65-F5344CB8AC3E}">
        <p14:creationId xmlns:p14="http://schemas.microsoft.com/office/powerpoint/2010/main" val="2202383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bwMode="auto">
          <a:xfrm>
            <a:off x="304800" y="407988"/>
            <a:ext cx="8521700" cy="1039812"/>
          </a:xfrm>
        </p:spPr>
        <p:txBody>
          <a:bodyPr wrap="square" numCol="1" anchorCtr="0" compatLnSpc="1">
            <a:prstTxWarp prst="textNoShape">
              <a:avLst/>
            </a:prstTxWarp>
          </a:bodyPr>
          <a:lstStyle/>
          <a:p>
            <a:pPr eaLnBrk="1" hangingPunct="1"/>
            <a:r>
              <a:rPr lang="el-GR" cap="none">
                <a:latin typeface="Cambria" charset="0"/>
                <a:cs typeface="Cambria" charset="0"/>
              </a:rPr>
              <a:t>Μαθησιακοί Στόχοι</a:t>
            </a:r>
            <a:endParaRPr lang="en-US" cap="none">
              <a:latin typeface="Cambria" charset="0"/>
              <a:cs typeface="Cambria" charset="0"/>
            </a:endParaRPr>
          </a:p>
        </p:txBody>
      </p:sp>
      <p:sp>
        <p:nvSpPr>
          <p:cNvPr id="3" name="Content Placeholder 2"/>
          <p:cNvSpPr>
            <a:spLocks noGrp="1"/>
          </p:cNvSpPr>
          <p:nvPr>
            <p:ph idx="1"/>
          </p:nvPr>
        </p:nvSpPr>
        <p:spPr>
          <a:xfrm>
            <a:off x="457200" y="1752600"/>
            <a:ext cx="8229600" cy="4700588"/>
          </a:xfrm>
        </p:spPr>
        <p:txBody>
          <a:bodyPr rtlCol="0">
            <a:normAutofit/>
          </a:bodyPr>
          <a:lstStyle/>
          <a:p>
            <a:pPr eaLnBrk="1" fontAlgn="auto" hangingPunct="1">
              <a:spcAft>
                <a:spcPts val="0"/>
              </a:spcAft>
              <a:buFont typeface="Arial" pitchFamily="34" charset="0"/>
              <a:buChar char="•"/>
              <a:defRPr/>
            </a:pPr>
            <a:r>
              <a:rPr lang="el-GR" b="1" dirty="0" smtClean="0">
                <a:latin typeface="Cambria"/>
                <a:ea typeface="+mn-ea"/>
                <a:cs typeface="Cambria"/>
              </a:rPr>
              <a:t>Το μάθημα ασχολείται με </a:t>
            </a:r>
            <a:r>
              <a:rPr lang="el-GR" b="1" dirty="0" smtClean="0">
                <a:latin typeface="Cambria"/>
                <a:cs typeface="Cambria"/>
              </a:rPr>
              <a:t>το ζήτημα της ισότητας των φύλων στην εκπαίδευση</a:t>
            </a:r>
            <a:endParaRPr lang="en-US" b="1" dirty="0" smtClean="0">
              <a:latin typeface="Cambria"/>
              <a:ea typeface="+mn-ea"/>
              <a:cs typeface="Cambria"/>
            </a:endParaRPr>
          </a:p>
          <a:p>
            <a:pPr eaLnBrk="1" fontAlgn="auto" hangingPunct="1">
              <a:spcAft>
                <a:spcPts val="0"/>
              </a:spcAft>
              <a:buFont typeface="Arial" pitchFamily="34" charset="0"/>
              <a:buChar char="•"/>
              <a:defRPr/>
            </a:pPr>
            <a:r>
              <a:rPr lang="el-GR" b="1" dirty="0" smtClean="0">
                <a:latin typeface="Cambria"/>
                <a:ea typeface="+mn-ea"/>
                <a:cs typeface="Cambria"/>
              </a:rPr>
              <a:t>Στο τέλος του μαθήματος οι φοιτητές θα πρέπει </a:t>
            </a:r>
          </a:p>
          <a:p>
            <a:pPr eaLnBrk="1" fontAlgn="auto" hangingPunct="1">
              <a:spcAft>
                <a:spcPts val="0"/>
              </a:spcAft>
              <a:buFont typeface="Arial" pitchFamily="34" charset="0"/>
              <a:buChar char="•"/>
              <a:defRPr/>
            </a:pPr>
            <a:r>
              <a:rPr lang="el-GR" b="1" dirty="0" smtClean="0">
                <a:latin typeface="Cambria"/>
                <a:ea typeface="+mn-ea"/>
                <a:cs typeface="Cambria"/>
              </a:rPr>
              <a:t>Να γνωρίζουν βασικά στοιχεία για την εκπαίδευση των γυναικών το 19</a:t>
            </a:r>
            <a:r>
              <a:rPr lang="el-GR" b="1" baseline="30000" dirty="0" smtClean="0">
                <a:latin typeface="Cambria"/>
                <a:ea typeface="+mn-ea"/>
                <a:cs typeface="Cambria"/>
              </a:rPr>
              <a:t>ο</a:t>
            </a:r>
            <a:r>
              <a:rPr lang="el-GR" b="1" dirty="0" smtClean="0">
                <a:latin typeface="Cambria"/>
                <a:ea typeface="+mn-ea"/>
                <a:cs typeface="Cambria"/>
              </a:rPr>
              <a:t> και τον 20</a:t>
            </a:r>
            <a:r>
              <a:rPr lang="el-GR" b="1" baseline="30000" dirty="0" smtClean="0">
                <a:latin typeface="Cambria"/>
                <a:ea typeface="+mn-ea"/>
                <a:cs typeface="Cambria"/>
              </a:rPr>
              <a:t>ο</a:t>
            </a:r>
            <a:r>
              <a:rPr lang="el-GR" b="1" dirty="0" smtClean="0">
                <a:latin typeface="Cambria"/>
                <a:ea typeface="+mn-ea"/>
                <a:cs typeface="Cambria"/>
              </a:rPr>
              <a:t> αιώνα</a:t>
            </a:r>
          </a:p>
          <a:p>
            <a:pPr eaLnBrk="1" fontAlgn="auto" hangingPunct="1">
              <a:spcAft>
                <a:spcPts val="0"/>
              </a:spcAft>
              <a:buFont typeface="Arial" pitchFamily="34" charset="0"/>
              <a:buChar char="•"/>
              <a:defRPr/>
            </a:pPr>
            <a:r>
              <a:rPr lang="el-GR" b="1" dirty="0" smtClean="0">
                <a:latin typeface="Cambria"/>
                <a:ea typeface="+mn-ea"/>
                <a:cs typeface="Cambria"/>
              </a:rPr>
              <a:t>Να γνωρίζουν τη βασική φεμινιστική προσέγγιση για την ανισότητα των εκπαιδευτικών ευκαιριών ανάμεσα σε αγόρια και κορίτσια. </a:t>
            </a:r>
          </a:p>
          <a:p>
            <a:pPr eaLnBrk="1" fontAlgn="auto" hangingPunct="1">
              <a:spcAft>
                <a:spcPts val="0"/>
              </a:spcAft>
              <a:buFont typeface="Arial" pitchFamily="34" charset="0"/>
              <a:buChar char="•"/>
              <a:defRPr/>
            </a:pPr>
            <a:r>
              <a:rPr lang="el-GR" b="1" dirty="0" smtClean="0">
                <a:latin typeface="Cambria"/>
                <a:ea typeface="+mn-ea"/>
                <a:cs typeface="Cambria"/>
              </a:rPr>
              <a:t>Να γνωρίζουν τη σημερινή κατάσταση και τους τρέχοντες προβληματισμούς ως προς την ισότητα των φύλων στην εκπαίδευση.</a:t>
            </a:r>
            <a:endParaRPr lang="el-GR" dirty="0">
              <a:latin typeface="Cambria"/>
              <a:ea typeface="+mn-ea"/>
              <a:cs typeface="Cambr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rPr>
              <a:t>ΤΟ ΘΕΜΑ ΤΟΥ ΦΥΛΟΥ</a:t>
            </a:r>
            <a:endParaRPr lang="en-US" dirty="0">
              <a:latin typeface="Cambria"/>
            </a:endParaRPr>
          </a:p>
        </p:txBody>
      </p:sp>
      <p:sp>
        <p:nvSpPr>
          <p:cNvPr id="3" name="Content Placeholder 2"/>
          <p:cNvSpPr>
            <a:spLocks noGrp="1"/>
          </p:cNvSpPr>
          <p:nvPr>
            <p:ph idx="1"/>
          </p:nvPr>
        </p:nvSpPr>
        <p:spPr>
          <a:xfrm>
            <a:off x="171249" y="1689101"/>
            <a:ext cx="8776527" cy="4927600"/>
          </a:xfrm>
        </p:spPr>
        <p:txBody>
          <a:bodyPr>
            <a:normAutofit lnSpcReduction="10000"/>
          </a:bodyPr>
          <a:lstStyle/>
          <a:p>
            <a:pPr>
              <a:buFont typeface="Arial"/>
              <a:buChar char="•"/>
            </a:pPr>
            <a:r>
              <a:rPr lang="el-GR" sz="3200" dirty="0" smtClean="0">
                <a:solidFill>
                  <a:schemeClr val="accent6"/>
                </a:solidFill>
                <a:latin typeface="Cambria"/>
                <a:cs typeface="Cambria"/>
              </a:rPr>
              <a:t>Το θέμα της ισότητας των φύλων στις δυτικές αναπτυγμένες κοινωνίες έχει τεθεί ως θέμα ανθρώπινων δικαιωμάτων και ως ζήτημα κοινωνικής δικαιοσύνης. </a:t>
            </a:r>
          </a:p>
          <a:p>
            <a:pPr>
              <a:buFont typeface="Arial"/>
              <a:buChar char="•"/>
            </a:pPr>
            <a:r>
              <a:rPr lang="el-GR" sz="3200" dirty="0" smtClean="0">
                <a:solidFill>
                  <a:schemeClr val="accent6"/>
                </a:solidFill>
                <a:latin typeface="Cambria"/>
                <a:cs typeface="Cambria"/>
              </a:rPr>
              <a:t>Το αίτημα του Διαφωτισμού για πανανθρώπινη ελευθερία το οποίο ενέπνευσε δεκάδες μαζικά κινήματα το 18</a:t>
            </a:r>
            <a:r>
              <a:rPr lang="el-GR" sz="3200" baseline="30000" dirty="0" smtClean="0">
                <a:solidFill>
                  <a:schemeClr val="accent6"/>
                </a:solidFill>
                <a:latin typeface="Cambria"/>
                <a:cs typeface="Cambria"/>
              </a:rPr>
              <a:t>ο</a:t>
            </a:r>
            <a:r>
              <a:rPr lang="el-GR" sz="3200" dirty="0" smtClean="0">
                <a:solidFill>
                  <a:schemeClr val="accent6"/>
                </a:solidFill>
                <a:latin typeface="Cambria"/>
                <a:cs typeface="Cambria"/>
              </a:rPr>
              <a:t> και 19</a:t>
            </a:r>
            <a:r>
              <a:rPr lang="el-GR" sz="3200" baseline="30000" dirty="0" smtClean="0">
                <a:solidFill>
                  <a:schemeClr val="accent6"/>
                </a:solidFill>
                <a:latin typeface="Cambria"/>
                <a:cs typeface="Cambria"/>
              </a:rPr>
              <a:t>ο</a:t>
            </a:r>
            <a:r>
              <a:rPr lang="el-GR" sz="3200" dirty="0" smtClean="0">
                <a:solidFill>
                  <a:schemeClr val="accent6"/>
                </a:solidFill>
                <a:latin typeface="Cambria"/>
                <a:cs typeface="Cambria"/>
              </a:rPr>
              <a:t> αιώνα, αν και δεν απέκλειε κατ’ αρχήν τις γυναίκες, έμεινε σε μια ρητορική χωρίς πρακτικό αντίκρυσμα για το μισό πληθυσμο.</a:t>
            </a:r>
          </a:p>
          <a:p>
            <a:pPr marL="0" indent="0">
              <a:buNone/>
            </a:pPr>
            <a:endParaRPr lang="el-GR" sz="3200" dirty="0" smtClean="0">
              <a:solidFill>
                <a:schemeClr val="tx1"/>
              </a:solidFill>
              <a:latin typeface="Cambria"/>
              <a:cs typeface="Cambria"/>
            </a:endParaRPr>
          </a:p>
          <a:p>
            <a:pPr marL="274320" lvl="1" indent="0">
              <a:buNone/>
            </a:pPr>
            <a:endParaRPr lang="el-GR" sz="2600" dirty="0" smtClean="0">
              <a:latin typeface="Cambria"/>
              <a:cs typeface="Cambria"/>
            </a:endParaRPr>
          </a:p>
          <a:p>
            <a:endParaRPr lang="en-US" sz="1400" dirty="0" smtClean="0"/>
          </a:p>
          <a:p>
            <a:endParaRPr lang="el-GR" sz="1400" dirty="0"/>
          </a:p>
          <a:p>
            <a:pPr marL="0" indent="0">
              <a:buNone/>
            </a:pPr>
            <a:endParaRPr lang="el-GR" sz="1400" dirty="0"/>
          </a:p>
        </p:txBody>
      </p:sp>
    </p:spTree>
    <p:extLst>
      <p:ext uri="{BB962C8B-B14F-4D97-AF65-F5344CB8AC3E}">
        <p14:creationId xmlns:p14="http://schemas.microsoft.com/office/powerpoint/2010/main" val="2363829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dirty="0" smtClean="0">
                <a:latin typeface="Cambria"/>
              </a:rPr>
              <a:t>ΦΥΛΟ &amp; ΔΙΑΦΩΤΙΣΜΟΣ</a:t>
            </a:r>
            <a:endParaRPr lang="en-US" sz="4000" dirty="0">
              <a:latin typeface="Cambria"/>
            </a:endParaRPr>
          </a:p>
        </p:txBody>
      </p:sp>
      <p:sp>
        <p:nvSpPr>
          <p:cNvPr id="3" name="Content Placeholder 2"/>
          <p:cNvSpPr>
            <a:spLocks noGrp="1"/>
          </p:cNvSpPr>
          <p:nvPr>
            <p:ph idx="1"/>
          </p:nvPr>
        </p:nvSpPr>
        <p:spPr/>
        <p:txBody>
          <a:bodyPr>
            <a:normAutofit/>
          </a:bodyPr>
          <a:lstStyle/>
          <a:p>
            <a:r>
              <a:rPr lang="el-GR" dirty="0" smtClean="0">
                <a:latin typeface="Cambria"/>
                <a:cs typeface="Cambria"/>
              </a:rPr>
              <a:t>Ο βιολογισμός που επικράτησε για 2 περίπου αιώνες στην πολιτική σκέψη οδήγησε διανοητές όπως ο Ρουσό να τονίζουν τη διαφορά των ηθικών προορισμών των δύο φύλων, και να ορίζουν τον αποκλεισμό των γυναικών από συγκεκριμένους ρόλους. </a:t>
            </a:r>
          </a:p>
          <a:p>
            <a:r>
              <a:rPr lang="el-GR" dirty="0" smtClean="0">
                <a:latin typeface="Cambria"/>
                <a:cs typeface="Cambria"/>
              </a:rPr>
              <a:t>Την περίοδο του διαφωτισμού κατασκευάζεται ένα θεωρητικό σχήμα που «φυσικοποιεί» τη διαφορά χωρίς να της δίνει αξιολογικά χαρακτηριστικά και την εκλογικεύει περιορίζοντας τη γυναίκα «στον ιδιωτικό χώρο» και απαγορεύοντας την είσοδό της στο δημόσιο χώρο</a:t>
            </a:r>
            <a:endParaRPr lang="en-US" dirty="0">
              <a:latin typeface="Cambria"/>
              <a:cs typeface="Cambria"/>
            </a:endParaRPr>
          </a:p>
        </p:txBody>
      </p:sp>
    </p:spTree>
    <p:extLst>
      <p:ext uri="{BB962C8B-B14F-4D97-AF65-F5344CB8AC3E}">
        <p14:creationId xmlns:p14="http://schemas.microsoft.com/office/powerpoint/2010/main" val="1504253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dirty="0" smtClean="0">
                <a:latin typeface="Cambria"/>
              </a:rPr>
              <a:t>ΟΙ ΕΞΕΛΙΞΕΙΣ ΤΟ 19</a:t>
            </a:r>
            <a:r>
              <a:rPr lang="el-GR" sz="4000" baseline="30000" dirty="0" smtClean="0">
                <a:latin typeface="Cambria"/>
              </a:rPr>
              <a:t>ο</a:t>
            </a:r>
            <a:r>
              <a:rPr lang="el-GR" sz="4000" dirty="0" smtClean="0">
                <a:latin typeface="Cambria"/>
              </a:rPr>
              <a:t> &amp; ΤΟΝ 20</a:t>
            </a:r>
            <a:r>
              <a:rPr lang="el-GR" sz="4000" baseline="30000" dirty="0" smtClean="0">
                <a:latin typeface="Cambria"/>
              </a:rPr>
              <a:t>ο</a:t>
            </a:r>
            <a:r>
              <a:rPr lang="el-GR" sz="4000" dirty="0" smtClean="0">
                <a:latin typeface="Cambria"/>
              </a:rPr>
              <a:t> ΑΙ.</a:t>
            </a:r>
            <a:endParaRPr lang="en-US" sz="4000" dirty="0">
              <a:latin typeface="Cambria"/>
            </a:endParaRPr>
          </a:p>
        </p:txBody>
      </p:sp>
      <p:sp>
        <p:nvSpPr>
          <p:cNvPr id="3" name="Content Placeholder 2"/>
          <p:cNvSpPr>
            <a:spLocks noGrp="1"/>
          </p:cNvSpPr>
          <p:nvPr>
            <p:ph idx="1"/>
          </p:nvPr>
        </p:nvSpPr>
        <p:spPr/>
        <p:txBody>
          <a:bodyPr>
            <a:normAutofit fontScale="85000" lnSpcReduction="20000"/>
          </a:bodyPr>
          <a:lstStyle/>
          <a:p>
            <a:r>
              <a:rPr lang="el-GR" dirty="0" smtClean="0">
                <a:latin typeface="Cambria"/>
                <a:cs typeface="Cambria"/>
              </a:rPr>
              <a:t>Κατά την </a:t>
            </a:r>
            <a:r>
              <a:rPr lang="en-US" dirty="0" smtClean="0">
                <a:latin typeface="Cambria"/>
                <a:cs typeface="Cambria"/>
              </a:rPr>
              <a:t>Bradley</a:t>
            </a:r>
            <a:r>
              <a:rPr lang="el-GR" dirty="0" smtClean="0">
                <a:latin typeface="Cambria"/>
                <a:cs typeface="Cambria"/>
              </a:rPr>
              <a:t>, ήδη στα τέλη του 19</a:t>
            </a:r>
            <a:r>
              <a:rPr lang="el-GR" baseline="30000" dirty="0" smtClean="0">
                <a:latin typeface="Cambria"/>
                <a:cs typeface="Cambria"/>
              </a:rPr>
              <a:t>ου</a:t>
            </a:r>
            <a:r>
              <a:rPr lang="el-GR" dirty="0" smtClean="0">
                <a:latin typeface="Cambria"/>
                <a:cs typeface="Cambria"/>
              </a:rPr>
              <a:t> αιώνα έχει παγιωθεί στις βιομηχανικές, αναπτυγμένες κοινωνίες της Δύσης ένας περίπλοκος καταμερισμός της εργασίας, ο οποίος αποτελεί τη βάση για τις σημερινές ανισότητες.</a:t>
            </a:r>
          </a:p>
          <a:p>
            <a:r>
              <a:rPr lang="el-GR" dirty="0" smtClean="0">
                <a:latin typeface="Cambria"/>
                <a:cs typeface="Cambria"/>
              </a:rPr>
              <a:t>Τον 20</a:t>
            </a:r>
            <a:r>
              <a:rPr lang="el-GR" baseline="30000" dirty="0" smtClean="0">
                <a:latin typeface="Cambria"/>
                <a:cs typeface="Cambria"/>
              </a:rPr>
              <a:t>ο</a:t>
            </a:r>
            <a:r>
              <a:rPr lang="el-GR" dirty="0" smtClean="0">
                <a:latin typeface="Cambria"/>
                <a:cs typeface="Cambria"/>
              </a:rPr>
              <a:t> αιώνα, ιδιαίτερα λόγω των Παγκόσμιων Πολέμων οι γυναίκες εισέρχονται δυναμικά στην αγορά εργασίας </a:t>
            </a:r>
          </a:p>
          <a:p>
            <a:r>
              <a:rPr lang="el-GR" dirty="0" smtClean="0">
                <a:latin typeface="Cambria"/>
                <a:cs typeface="Cambria"/>
              </a:rPr>
              <a:t>Με το τέλος του πολέμου οι κυβερνητικές πολιτικές σχεδιάζονται στη βάση ότι οι γυνέκες θα επέστρεφαν στο «φυσικό» τους ρόλο, στην οικογένεια. Έτσι η γυναικεία εργασία και πάλι αποκλείεται από τις συζητήσεις που αφορούσαν τα εργασιακά δικαιώματα.</a:t>
            </a:r>
          </a:p>
          <a:p>
            <a:r>
              <a:rPr lang="el-GR" dirty="0" smtClean="0">
                <a:latin typeface="Cambria"/>
                <a:cs typeface="Cambria"/>
              </a:rPr>
              <a:t>΄Ετσι θεωρούνταν σχεδόν δεδομένο ότι οι γυναίκες εργάζονταν αποκελιστικά στο νοικοκυριό και ήταν εξαρτημένες από τους συζύγους τους, κάτι που οδήγησε στην εξαρτημένη σχέση των γυναικών και ως προς τις κοινωνικές παροχές στην περίοδο της ανάπτυξης του κράτους πρόνοιας.</a:t>
            </a:r>
          </a:p>
        </p:txBody>
      </p:sp>
    </p:spTree>
    <p:extLst>
      <p:ext uri="{BB962C8B-B14F-4D97-AF65-F5344CB8AC3E}">
        <p14:creationId xmlns:p14="http://schemas.microsoft.com/office/powerpoint/2010/main" val="270650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dirty="0" smtClean="0">
                <a:latin typeface="Cambria"/>
              </a:rPr>
              <a:t>ΕΚΠΑΙΔΕΥΣΗ &amp; ΦΥΛΟ</a:t>
            </a:r>
            <a:endParaRPr lang="en-US" sz="4000" dirty="0">
              <a:latin typeface="Cambria"/>
            </a:endParaRPr>
          </a:p>
        </p:txBody>
      </p:sp>
      <p:sp>
        <p:nvSpPr>
          <p:cNvPr id="3" name="Content Placeholder 2"/>
          <p:cNvSpPr>
            <a:spLocks noGrp="1"/>
          </p:cNvSpPr>
          <p:nvPr>
            <p:ph idx="1"/>
          </p:nvPr>
        </p:nvSpPr>
        <p:spPr>
          <a:xfrm>
            <a:off x="292100" y="1752600"/>
            <a:ext cx="8394700" cy="4775200"/>
          </a:xfrm>
        </p:spPr>
        <p:txBody>
          <a:bodyPr>
            <a:normAutofit fontScale="92500" lnSpcReduction="10000"/>
          </a:bodyPr>
          <a:lstStyle/>
          <a:p>
            <a:r>
              <a:rPr lang="el-GR" dirty="0" smtClean="0">
                <a:latin typeface="Cambria"/>
                <a:cs typeface="Cambria"/>
              </a:rPr>
              <a:t>Έρευνες που έγιναν τη μεταπολεμική περίοδο κυρίως στις Αγγλοσαξωνικές χώρες αποκάλυψαν μεγάλες διφοροποιήσεις στην εκπαίδευση των δύο φύλων με τα κορίτσια παραδοσικά να ακολοθούν σπουδές που ταίριαζαν με τη «θυληκή τους φύση», δηλαδή σπουδές στις Ανθρωπιστικές και Κοινωνικές Επιστήμες που οδηγούσαν σε επαγγέλματα πρόνοιας και φροντίδας.</a:t>
            </a:r>
          </a:p>
          <a:p>
            <a:r>
              <a:rPr lang="el-GR" dirty="0" smtClean="0">
                <a:latin typeface="Cambria"/>
                <a:cs typeface="Cambria"/>
              </a:rPr>
              <a:t>Επισημάνθηκε η διαφορετική μεταχείριση από τα αγόρια σε μια σειρά από παιδαγωγικές πρακτικές (από τη διαφοροποίηση στη σχολική ενδυμασία έως τις διαφορετικές στρατηγικές πειθαρχίας)</a:t>
            </a:r>
          </a:p>
          <a:p>
            <a:r>
              <a:rPr lang="el-GR" dirty="0" smtClean="0">
                <a:latin typeface="Cambria"/>
                <a:cs typeface="Cambria"/>
              </a:rPr>
              <a:t>Επισημάνθηκαν οι νομικοί περιορισμοί στην πρόσβαση σε συγκεκριμένους εκπαιδευτικούς και επαγγελματικούς δρόμους. (Χωριστά σχολεία, διαφορετικά αναλυτικά προγράμματα, περιορισμοί στην πρόσβαση σε ορισμένες ανώτατες σχολές).</a:t>
            </a:r>
          </a:p>
        </p:txBody>
      </p:sp>
    </p:spTree>
    <p:extLst>
      <p:ext uri="{BB962C8B-B14F-4D97-AF65-F5344CB8AC3E}">
        <p14:creationId xmlns:p14="http://schemas.microsoft.com/office/powerpoint/2010/main" val="1798136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406400"/>
            <a:ext cx="8361172" cy="1104900"/>
          </a:xfrm>
        </p:spPr>
        <p:txBody>
          <a:bodyPr>
            <a:noAutofit/>
          </a:bodyPr>
          <a:lstStyle/>
          <a:p>
            <a:r>
              <a:rPr lang="el-GR" sz="3200" dirty="0" smtClean="0">
                <a:latin typeface="Cambria"/>
              </a:rPr>
              <a:t>ΠΑΙΔΑΓΩΓΙΚΗ ΦΕΜΙΝΙΣΤΙΚΗ ΕΡΕΥΝΑ</a:t>
            </a:r>
            <a:endParaRPr lang="en-US" sz="3200" dirty="0">
              <a:latin typeface="Cambria"/>
            </a:endParaRPr>
          </a:p>
        </p:txBody>
      </p:sp>
      <p:sp>
        <p:nvSpPr>
          <p:cNvPr id="3" name="Content Placeholder 2"/>
          <p:cNvSpPr>
            <a:spLocks noGrp="1"/>
          </p:cNvSpPr>
          <p:nvPr>
            <p:ph idx="1"/>
          </p:nvPr>
        </p:nvSpPr>
        <p:spPr>
          <a:xfrm>
            <a:off x="301752" y="1812152"/>
            <a:ext cx="8503920" cy="4286895"/>
          </a:xfrm>
        </p:spPr>
        <p:txBody>
          <a:bodyPr>
            <a:normAutofit/>
          </a:bodyPr>
          <a:lstStyle/>
          <a:p>
            <a:pPr>
              <a:buFont typeface="Arial"/>
              <a:buChar char="•"/>
            </a:pPr>
            <a:r>
              <a:rPr lang="el-GR" sz="2600" dirty="0" smtClean="0">
                <a:latin typeface="Cambria"/>
                <a:cs typeface="Cambria"/>
              </a:rPr>
              <a:t>Η παιδαγωγική φεμινιστική έρευνα καθιέρωσε στη θεωρία τη διαφοροποίηση ανάμεσα στο βιολογικό φύλο </a:t>
            </a:r>
            <a:r>
              <a:rPr lang="en-US" sz="2600" dirty="0" smtClean="0">
                <a:latin typeface="Cambria"/>
                <a:cs typeface="Cambria"/>
              </a:rPr>
              <a:t>(sex) </a:t>
            </a:r>
            <a:r>
              <a:rPr lang="el-GR" sz="2600" dirty="0" smtClean="0">
                <a:latin typeface="Cambria"/>
                <a:cs typeface="Cambria"/>
              </a:rPr>
              <a:t>και το κοινωνικό φύλο (</a:t>
            </a:r>
            <a:r>
              <a:rPr lang="en-US" sz="2600" dirty="0" smtClean="0">
                <a:latin typeface="Cambria"/>
                <a:cs typeface="Cambria"/>
              </a:rPr>
              <a:t>gender)</a:t>
            </a:r>
            <a:endParaRPr lang="el-GR" sz="2600" dirty="0" smtClean="0">
              <a:latin typeface="Cambria"/>
              <a:cs typeface="Cambria"/>
            </a:endParaRPr>
          </a:p>
          <a:p>
            <a:pPr>
              <a:buFont typeface="Arial"/>
              <a:buChar char="•"/>
            </a:pPr>
            <a:r>
              <a:rPr lang="el-GR" sz="2600" dirty="0" smtClean="0">
                <a:latin typeface="Cambria"/>
                <a:cs typeface="Cambria"/>
              </a:rPr>
              <a:t>Διαμόρφωσε ένα σώμα μελετών και δημοσιεύσεων που εμπλούτισε την κατανόησή μας για το ρόλο της εκπαίδευσης στην αναπαραγωγή των παραδοσιακών κοινωνικών σχέσεων των φύλων και τον τρόπο με τον οποίο το σχολείο επηρεάζει τις ζωές των κοριτσιών και των γυναικών.</a:t>
            </a:r>
            <a:endParaRPr lang="en-US" sz="2600" dirty="0" smtClean="0">
              <a:latin typeface="Cambria"/>
              <a:cs typeface="Cambria"/>
            </a:endParaRPr>
          </a:p>
          <a:p>
            <a:pPr marL="0" indent="0">
              <a:buNone/>
            </a:pPr>
            <a:endParaRPr lang="nl-NL" sz="2600" dirty="0">
              <a:latin typeface="Cambria"/>
              <a:cs typeface="Cambria"/>
            </a:endParaRPr>
          </a:p>
          <a:p>
            <a:endParaRPr lang="el-GR" sz="2800" dirty="0"/>
          </a:p>
          <a:p>
            <a:endParaRPr lang="en-US" dirty="0"/>
          </a:p>
        </p:txBody>
      </p:sp>
    </p:spTree>
    <p:extLst>
      <p:ext uri="{BB962C8B-B14F-4D97-AF65-F5344CB8AC3E}">
        <p14:creationId xmlns:p14="http://schemas.microsoft.com/office/powerpoint/2010/main" val="4247990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cap="none" dirty="0" smtClean="0">
                <a:latin typeface="Cambria"/>
              </a:rPr>
              <a:t>Τη δεκαετία του 1980</a:t>
            </a:r>
            <a:endParaRPr lang="en-US" sz="4000" cap="none" dirty="0">
              <a:latin typeface="Cambria"/>
            </a:endParaRPr>
          </a:p>
        </p:txBody>
      </p:sp>
      <p:sp>
        <p:nvSpPr>
          <p:cNvPr id="3" name="Content Placeholder 2"/>
          <p:cNvSpPr>
            <a:spLocks noGrp="1"/>
          </p:cNvSpPr>
          <p:nvPr>
            <p:ph idx="1"/>
          </p:nvPr>
        </p:nvSpPr>
        <p:spPr>
          <a:xfrm>
            <a:off x="457200" y="2082800"/>
            <a:ext cx="8229600" cy="4043363"/>
          </a:xfrm>
        </p:spPr>
        <p:txBody>
          <a:bodyPr>
            <a:normAutofit/>
          </a:bodyPr>
          <a:lstStyle/>
          <a:p>
            <a:r>
              <a:rPr lang="el-GR" dirty="0" smtClean="0">
                <a:latin typeface="Cambria"/>
              </a:rPr>
              <a:t>Η έρευνα καταγγέλει τις διαδικασίες μέσα από τις οποίες οι γυναίκες προσανατολίζονταν σε τυπικά γυναικεία επαγγέλματα</a:t>
            </a:r>
          </a:p>
          <a:p>
            <a:r>
              <a:rPr lang="el-GR" dirty="0" smtClean="0">
                <a:latin typeface="Cambria"/>
              </a:rPr>
              <a:t>Τις συνακόλουθες επιλογές ζωής που είχαν ως επίκεντρο το ρόλο των γυναικών ως μητέρων και συζύγων</a:t>
            </a:r>
            <a:r>
              <a:rPr lang="el-GR" dirty="0">
                <a:latin typeface="Cambria"/>
              </a:rPr>
              <a:t>.</a:t>
            </a:r>
            <a:endParaRPr lang="en-US" dirty="0">
              <a:latin typeface="Cambria"/>
            </a:endParaRPr>
          </a:p>
        </p:txBody>
      </p:sp>
    </p:spTree>
    <p:extLst>
      <p:ext uri="{BB962C8B-B14F-4D97-AF65-F5344CB8AC3E}">
        <p14:creationId xmlns:p14="http://schemas.microsoft.com/office/powerpoint/2010/main" val="3687183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cap="none" dirty="0" smtClean="0">
                <a:latin typeface="Cambria"/>
              </a:rPr>
              <a:t>Τη δεκαετία του 1990</a:t>
            </a:r>
            <a:endParaRPr lang="en-US" sz="4000" cap="none" dirty="0">
              <a:latin typeface="Cambria"/>
            </a:endParaRPr>
          </a:p>
        </p:txBody>
      </p:sp>
      <p:sp>
        <p:nvSpPr>
          <p:cNvPr id="3" name="Content Placeholder 2"/>
          <p:cNvSpPr>
            <a:spLocks noGrp="1"/>
          </p:cNvSpPr>
          <p:nvPr>
            <p:ph idx="1"/>
          </p:nvPr>
        </p:nvSpPr>
        <p:spPr/>
        <p:txBody>
          <a:bodyPr>
            <a:normAutofit/>
          </a:bodyPr>
          <a:lstStyle/>
          <a:p>
            <a:r>
              <a:rPr lang="el-GR" dirty="0" smtClean="0">
                <a:latin typeface="Cambria"/>
              </a:rPr>
              <a:t>Το ενδιαφέρον της έρευνας μετατοπίζεται προς τη σύνδεσή της με την κοινωνική και πολιτισμική θεωρία και τις αναλύσεις για την κατασκευή των ταυτοτήτων φύλου στο σχολείο. </a:t>
            </a:r>
          </a:p>
          <a:p>
            <a:r>
              <a:rPr lang="el-GR" dirty="0" smtClean="0">
                <a:latin typeface="Cambria"/>
              </a:rPr>
              <a:t>Η θεματική αυτή έρχεται να συμπληρώσει την υπάρχουσα φεμινιστική έρευνα για την εκπαίδευση, την κοινωνικοποίηση την κοινωνική θέση και το ρόλο των γυναικών γενικότερα.</a:t>
            </a:r>
          </a:p>
          <a:p>
            <a:endParaRPr lang="el-GR" dirty="0" smtClean="0"/>
          </a:p>
          <a:p>
            <a:endParaRPr lang="en-US" dirty="0"/>
          </a:p>
        </p:txBody>
      </p:sp>
    </p:spTree>
    <p:extLst>
      <p:ext uri="{BB962C8B-B14F-4D97-AF65-F5344CB8AC3E}">
        <p14:creationId xmlns:p14="http://schemas.microsoft.com/office/powerpoint/2010/main" val="24720686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815</TotalTime>
  <Words>880</Words>
  <Application>Microsoft Macintosh PowerPoint</Application>
  <PresentationFormat>On-screen Show (4:3)</PresentationFormat>
  <Paragraphs>55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Apothecary</vt:lpstr>
      <vt:lpstr>ΕΙΣΑΓΩΓΗ ΣΤΗΝ ΕΚΠΑΙΔΕΥΤΙΚΗ ΠΟΛΙΤΙΚΗ</vt:lpstr>
      <vt:lpstr>Μαθησιακοί Στόχοι</vt:lpstr>
      <vt:lpstr>ΤΟ ΘΕΜΑ ΤΟΥ ΦΥΛΟΥ</vt:lpstr>
      <vt:lpstr>ΦΥΛΟ &amp; ΔΙΑΦΩΤΙΣΜΟΣ</vt:lpstr>
      <vt:lpstr>ΟΙ ΕΞΕΛΙΞΕΙΣ ΤΟ 19ο &amp; ΤΟΝ 20ο ΑΙ.</vt:lpstr>
      <vt:lpstr>ΕΚΠΑΙΔΕΥΣΗ &amp; ΦΥΛΟ</vt:lpstr>
      <vt:lpstr>ΠΑΙΔΑΓΩΓΙΚΗ ΦΕΜΙΝΙΣΤΙΚΗ ΕΡΕΥΝΑ</vt:lpstr>
      <vt:lpstr>Τη δεκαετία του 1980</vt:lpstr>
      <vt:lpstr>Τη δεκαετία του 1990</vt:lpstr>
      <vt:lpstr>PowerPoint Presentation</vt:lpstr>
      <vt:lpstr>Σήμερα..... </vt:lpstr>
      <vt:lpstr>Σήμερα..... </vt:lpstr>
      <vt:lpstr>Το Πρόβλημα</vt:lpstr>
      <vt:lpstr>Ισότητα των φύλων στην εκπαίδευση διεθνώς</vt:lpstr>
      <vt:lpstr>ΒΙΒΛΙΟΓΡΑΦΙΑ</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Jimmy ΒΒ</dc:creator>
  <cp:lastModifiedBy>Jimmy ΒΒ</cp:lastModifiedBy>
  <cp:revision>68</cp:revision>
  <dcterms:created xsi:type="dcterms:W3CDTF">2016-09-26T04:40:36Z</dcterms:created>
  <dcterms:modified xsi:type="dcterms:W3CDTF">2018-03-01T07:29:15Z</dcterms:modified>
</cp:coreProperties>
</file>