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8" r:id="rId4"/>
    <p:sldId id="257" r:id="rId5"/>
    <p:sldId id="259" r:id="rId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BF3FA99A-1BD3-45B1-945F-03350F04A47B}" type="datetimeFigureOut">
              <a:rPr lang="el-GR" smtClean="0"/>
              <a:t>15/1/2019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8E8F899-290D-4593-8A72-DB553D7E56E4}" type="slidenum">
              <a:rPr lang="el-GR" smtClean="0"/>
              <a:t>‹#›</a:t>
            </a:fld>
            <a:endParaRPr lang="el-GR"/>
          </a:p>
        </p:txBody>
      </p:sp>
    </p:spTree>
    <p:extLst>
      <p:ext uri="{BB962C8B-B14F-4D97-AF65-F5344CB8AC3E}">
        <p14:creationId xmlns:p14="http://schemas.microsoft.com/office/powerpoint/2010/main" val="800093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BF3FA99A-1BD3-45B1-945F-03350F04A47B}" type="datetimeFigureOut">
              <a:rPr lang="el-GR" smtClean="0"/>
              <a:t>15/1/2019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8E8F899-290D-4593-8A72-DB553D7E56E4}" type="slidenum">
              <a:rPr lang="el-GR" smtClean="0"/>
              <a:t>‹#›</a:t>
            </a:fld>
            <a:endParaRPr lang="el-GR"/>
          </a:p>
        </p:txBody>
      </p:sp>
    </p:spTree>
    <p:extLst>
      <p:ext uri="{BB962C8B-B14F-4D97-AF65-F5344CB8AC3E}">
        <p14:creationId xmlns:p14="http://schemas.microsoft.com/office/powerpoint/2010/main" val="275061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BF3FA99A-1BD3-45B1-945F-03350F04A47B}" type="datetimeFigureOut">
              <a:rPr lang="el-GR" smtClean="0"/>
              <a:t>15/1/2019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8E8F899-290D-4593-8A72-DB553D7E56E4}" type="slidenum">
              <a:rPr lang="el-GR" smtClean="0"/>
              <a:t>‹#›</a:t>
            </a:fld>
            <a:endParaRPr lang="el-GR"/>
          </a:p>
        </p:txBody>
      </p:sp>
    </p:spTree>
    <p:extLst>
      <p:ext uri="{BB962C8B-B14F-4D97-AF65-F5344CB8AC3E}">
        <p14:creationId xmlns:p14="http://schemas.microsoft.com/office/powerpoint/2010/main" val="944206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BF3FA99A-1BD3-45B1-945F-03350F04A47B}" type="datetimeFigureOut">
              <a:rPr lang="el-GR" smtClean="0"/>
              <a:t>15/1/2019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8E8F899-290D-4593-8A72-DB553D7E56E4}" type="slidenum">
              <a:rPr lang="el-GR" smtClean="0"/>
              <a:t>‹#›</a:t>
            </a:fld>
            <a:endParaRPr lang="el-GR"/>
          </a:p>
        </p:txBody>
      </p:sp>
    </p:spTree>
    <p:extLst>
      <p:ext uri="{BB962C8B-B14F-4D97-AF65-F5344CB8AC3E}">
        <p14:creationId xmlns:p14="http://schemas.microsoft.com/office/powerpoint/2010/main" val="2674433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3FA99A-1BD3-45B1-945F-03350F04A47B}" type="datetimeFigureOut">
              <a:rPr lang="el-GR" smtClean="0"/>
              <a:t>15/1/2019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8E8F899-290D-4593-8A72-DB553D7E56E4}" type="slidenum">
              <a:rPr lang="el-GR" smtClean="0"/>
              <a:t>‹#›</a:t>
            </a:fld>
            <a:endParaRPr lang="el-GR"/>
          </a:p>
        </p:txBody>
      </p:sp>
    </p:spTree>
    <p:extLst>
      <p:ext uri="{BB962C8B-B14F-4D97-AF65-F5344CB8AC3E}">
        <p14:creationId xmlns:p14="http://schemas.microsoft.com/office/powerpoint/2010/main" val="4193273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BF3FA99A-1BD3-45B1-945F-03350F04A47B}" type="datetimeFigureOut">
              <a:rPr lang="el-GR" smtClean="0"/>
              <a:t>15/1/2019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8E8F899-290D-4593-8A72-DB553D7E56E4}" type="slidenum">
              <a:rPr lang="el-GR" smtClean="0"/>
              <a:t>‹#›</a:t>
            </a:fld>
            <a:endParaRPr lang="el-GR"/>
          </a:p>
        </p:txBody>
      </p:sp>
    </p:spTree>
    <p:extLst>
      <p:ext uri="{BB962C8B-B14F-4D97-AF65-F5344CB8AC3E}">
        <p14:creationId xmlns:p14="http://schemas.microsoft.com/office/powerpoint/2010/main" val="490371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BF3FA99A-1BD3-45B1-945F-03350F04A47B}" type="datetimeFigureOut">
              <a:rPr lang="el-GR" smtClean="0"/>
              <a:t>15/1/2019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C8E8F899-290D-4593-8A72-DB553D7E56E4}" type="slidenum">
              <a:rPr lang="el-GR" smtClean="0"/>
              <a:t>‹#›</a:t>
            </a:fld>
            <a:endParaRPr lang="el-GR"/>
          </a:p>
        </p:txBody>
      </p:sp>
    </p:spTree>
    <p:extLst>
      <p:ext uri="{BB962C8B-B14F-4D97-AF65-F5344CB8AC3E}">
        <p14:creationId xmlns:p14="http://schemas.microsoft.com/office/powerpoint/2010/main" val="236928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BF3FA99A-1BD3-45B1-945F-03350F04A47B}" type="datetimeFigureOut">
              <a:rPr lang="el-GR" smtClean="0"/>
              <a:t>15/1/2019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C8E8F899-290D-4593-8A72-DB553D7E56E4}" type="slidenum">
              <a:rPr lang="el-GR" smtClean="0"/>
              <a:t>‹#›</a:t>
            </a:fld>
            <a:endParaRPr lang="el-GR"/>
          </a:p>
        </p:txBody>
      </p:sp>
    </p:spTree>
    <p:extLst>
      <p:ext uri="{BB962C8B-B14F-4D97-AF65-F5344CB8AC3E}">
        <p14:creationId xmlns:p14="http://schemas.microsoft.com/office/powerpoint/2010/main" val="1819539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3FA99A-1BD3-45B1-945F-03350F04A47B}" type="datetimeFigureOut">
              <a:rPr lang="el-GR" smtClean="0"/>
              <a:t>15/1/2019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C8E8F899-290D-4593-8A72-DB553D7E56E4}" type="slidenum">
              <a:rPr lang="el-GR" smtClean="0"/>
              <a:t>‹#›</a:t>
            </a:fld>
            <a:endParaRPr lang="el-GR"/>
          </a:p>
        </p:txBody>
      </p:sp>
    </p:spTree>
    <p:extLst>
      <p:ext uri="{BB962C8B-B14F-4D97-AF65-F5344CB8AC3E}">
        <p14:creationId xmlns:p14="http://schemas.microsoft.com/office/powerpoint/2010/main" val="2563392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3FA99A-1BD3-45B1-945F-03350F04A47B}" type="datetimeFigureOut">
              <a:rPr lang="el-GR" smtClean="0"/>
              <a:t>15/1/2019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8E8F899-290D-4593-8A72-DB553D7E56E4}" type="slidenum">
              <a:rPr lang="el-GR" smtClean="0"/>
              <a:t>‹#›</a:t>
            </a:fld>
            <a:endParaRPr lang="el-GR"/>
          </a:p>
        </p:txBody>
      </p:sp>
    </p:spTree>
    <p:extLst>
      <p:ext uri="{BB962C8B-B14F-4D97-AF65-F5344CB8AC3E}">
        <p14:creationId xmlns:p14="http://schemas.microsoft.com/office/powerpoint/2010/main" val="3959945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3FA99A-1BD3-45B1-945F-03350F04A47B}" type="datetimeFigureOut">
              <a:rPr lang="el-GR" smtClean="0"/>
              <a:t>15/1/2019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8E8F899-290D-4593-8A72-DB553D7E56E4}" type="slidenum">
              <a:rPr lang="el-GR" smtClean="0"/>
              <a:t>‹#›</a:t>
            </a:fld>
            <a:endParaRPr lang="el-GR"/>
          </a:p>
        </p:txBody>
      </p:sp>
    </p:spTree>
    <p:extLst>
      <p:ext uri="{BB962C8B-B14F-4D97-AF65-F5344CB8AC3E}">
        <p14:creationId xmlns:p14="http://schemas.microsoft.com/office/powerpoint/2010/main" val="3839057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3FA99A-1BD3-45B1-945F-03350F04A47B}" type="datetimeFigureOut">
              <a:rPr lang="el-GR" smtClean="0"/>
              <a:t>15/1/2019</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E8F899-290D-4593-8A72-DB553D7E56E4}" type="slidenum">
              <a:rPr lang="el-GR" smtClean="0"/>
              <a:t>‹#›</a:t>
            </a:fld>
            <a:endParaRPr lang="el-GR"/>
          </a:p>
        </p:txBody>
      </p:sp>
    </p:spTree>
    <p:extLst>
      <p:ext uri="{BB962C8B-B14F-4D97-AF65-F5344CB8AC3E}">
        <p14:creationId xmlns:p14="http://schemas.microsoft.com/office/powerpoint/2010/main" val="85591059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634082"/>
          </a:xfrm>
        </p:spPr>
        <p:txBody>
          <a:bodyPr>
            <a:normAutofit fontScale="90000"/>
          </a:bodyPr>
          <a:lstStyle/>
          <a:p>
            <a:r>
              <a:rPr lang="el-GR" dirty="0" smtClean="0"/>
              <a:t>Ιστορικά γεγονότα 1940-1950</a:t>
            </a:r>
            <a:endParaRPr lang="el-GR" dirty="0"/>
          </a:p>
        </p:txBody>
      </p:sp>
      <p:sp>
        <p:nvSpPr>
          <p:cNvPr id="5" name="Content Placeholder 4"/>
          <p:cNvSpPr>
            <a:spLocks noGrp="1"/>
          </p:cNvSpPr>
          <p:nvPr>
            <p:ph idx="1"/>
          </p:nvPr>
        </p:nvSpPr>
        <p:spPr>
          <a:xfrm>
            <a:off x="457200" y="1052736"/>
            <a:ext cx="8229600" cy="5805264"/>
          </a:xfrm>
        </p:spPr>
        <p:txBody>
          <a:bodyPr>
            <a:normAutofit fontScale="85000" lnSpcReduction="20000"/>
          </a:bodyPr>
          <a:lstStyle/>
          <a:p>
            <a:r>
              <a:rPr lang="el-GR" dirty="0" err="1" smtClean="0"/>
              <a:t>Ελληνοιταλικός</a:t>
            </a:r>
            <a:r>
              <a:rPr lang="el-GR" dirty="0" smtClean="0"/>
              <a:t> πόλεμος</a:t>
            </a:r>
          </a:p>
          <a:p>
            <a:r>
              <a:rPr lang="el-GR" dirty="0" smtClean="0"/>
              <a:t>Γερμανική, ιταλική και βουλγαρική κατοχή</a:t>
            </a:r>
          </a:p>
          <a:p>
            <a:r>
              <a:rPr lang="el-GR" dirty="0" smtClean="0"/>
              <a:t>Κυβέρνηση του </a:t>
            </a:r>
            <a:r>
              <a:rPr lang="el-GR" dirty="0" err="1" smtClean="0"/>
              <a:t>Καΐρου</a:t>
            </a:r>
            <a:endParaRPr lang="el-GR" dirty="0" smtClean="0"/>
          </a:p>
          <a:p>
            <a:r>
              <a:rPr lang="el-GR" dirty="0" smtClean="0"/>
              <a:t>Το τέλος του πολέμου, 1944.</a:t>
            </a:r>
          </a:p>
          <a:p>
            <a:r>
              <a:rPr lang="el-GR" dirty="0" smtClean="0"/>
              <a:t>Τα Δεκεμβριανά</a:t>
            </a:r>
            <a:r>
              <a:rPr lang="en-US" dirty="0" smtClean="0"/>
              <a:t> (3 </a:t>
            </a:r>
            <a:r>
              <a:rPr lang="el-GR" dirty="0" smtClean="0"/>
              <a:t>και 4 Δεκεμβρίου 1944)</a:t>
            </a:r>
          </a:p>
          <a:p>
            <a:r>
              <a:rPr lang="el-GR" dirty="0" smtClean="0"/>
              <a:t>Η Συμφωνία της Βάρκιζας</a:t>
            </a:r>
            <a:r>
              <a:rPr lang="en-US" dirty="0" smtClean="0"/>
              <a:t>  12/2/1945</a:t>
            </a:r>
            <a:endParaRPr lang="el-GR" dirty="0" smtClean="0"/>
          </a:p>
          <a:p>
            <a:r>
              <a:rPr lang="el-GR" dirty="0" smtClean="0"/>
              <a:t>Οι εκλογές στις 31/3/1946</a:t>
            </a:r>
          </a:p>
          <a:p>
            <a:r>
              <a:rPr lang="el-GR" dirty="0" smtClean="0"/>
              <a:t>Ο Εμφύλιος πόλεμος 1946-1949</a:t>
            </a:r>
          </a:p>
          <a:p>
            <a:pPr marL="0" indent="0">
              <a:buNone/>
            </a:pPr>
            <a:r>
              <a:rPr lang="el-GR" dirty="0" smtClean="0"/>
              <a:t>Ο ρόλος των Βρετανών, των Αμερικάνων, των Σοβιετικών, των Γιουγκοσλάβων και των Βούλγαρων σε όλη την περίοδο. Πρόσωπα που ξεχώρισαν: Τσουδερός, Τσαλδάρης, Παπανδρέου, Σοφούλης, Πλαστήρας, Γρίβας, Παπάγος, </a:t>
            </a:r>
            <a:r>
              <a:rPr lang="el-GR" dirty="0" err="1" smtClean="0"/>
              <a:t>Σιάντος</a:t>
            </a:r>
            <a:r>
              <a:rPr lang="el-GR" dirty="0" smtClean="0"/>
              <a:t>, Ζαχαριάδης, Βαφειάδης, </a:t>
            </a:r>
            <a:r>
              <a:rPr lang="el-GR" dirty="0" err="1" smtClean="0"/>
              <a:t>Τσώρτσιλ</a:t>
            </a:r>
            <a:r>
              <a:rPr lang="el-GR" dirty="0" smtClean="0"/>
              <a:t>, Τίτο, Στάλιν, Τρούμαν, Μάρσαλ.</a:t>
            </a:r>
          </a:p>
          <a:p>
            <a:pPr marL="0" indent="0">
              <a:buNone/>
            </a:pPr>
            <a:r>
              <a:rPr lang="el-GR" dirty="0" smtClean="0"/>
              <a:t>Ομάδες ΕΑΜ, ΕΛΑΣ, ΠΕΕΑ, ΟΠΛΑ, ΧΙΤΕΣ  </a:t>
            </a:r>
            <a:endParaRPr lang="el-GR" dirty="0"/>
          </a:p>
        </p:txBody>
      </p:sp>
    </p:spTree>
    <p:extLst>
      <p:ext uri="{BB962C8B-B14F-4D97-AF65-F5344CB8AC3E}">
        <p14:creationId xmlns:p14="http://schemas.microsoft.com/office/powerpoint/2010/main" val="759632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778098"/>
          </a:xfrm>
        </p:spPr>
        <p:txBody>
          <a:bodyPr>
            <a:noAutofit/>
          </a:bodyPr>
          <a:lstStyle/>
          <a:p>
            <a:r>
              <a:rPr lang="el-GR" sz="3600" b="1" dirty="0" smtClean="0"/>
              <a:t>Επιθεώρηση 1940-1950 Ι</a:t>
            </a:r>
            <a:br>
              <a:rPr lang="el-GR" sz="3600" b="1" dirty="0" smtClean="0"/>
            </a:br>
            <a:r>
              <a:rPr lang="el-GR" sz="3600" b="1" dirty="0" smtClean="0"/>
              <a:t>μέχρι το τέλος της κατοχής </a:t>
            </a:r>
            <a:endParaRPr lang="el-GR" sz="3600" b="1" dirty="0"/>
          </a:p>
        </p:txBody>
      </p:sp>
      <p:sp>
        <p:nvSpPr>
          <p:cNvPr id="5" name="Content Placeholder 4"/>
          <p:cNvSpPr>
            <a:spLocks noGrp="1"/>
          </p:cNvSpPr>
          <p:nvPr>
            <p:ph idx="1"/>
          </p:nvPr>
        </p:nvSpPr>
        <p:spPr>
          <a:xfrm>
            <a:off x="251520" y="1412776"/>
            <a:ext cx="8892480" cy="5256584"/>
          </a:xfrm>
        </p:spPr>
        <p:txBody>
          <a:bodyPr>
            <a:normAutofit fontScale="92500" lnSpcReduction="20000"/>
          </a:bodyPr>
          <a:lstStyle/>
          <a:p>
            <a:pPr marL="0" indent="0">
              <a:buNone/>
            </a:pPr>
            <a:r>
              <a:rPr lang="el-GR" b="1" dirty="0" smtClean="0"/>
              <a:t>Το άλλο θέατρο :</a:t>
            </a:r>
            <a:r>
              <a:rPr lang="el-GR" dirty="0" smtClean="0"/>
              <a:t> Το Βασιλικόν </a:t>
            </a:r>
            <a:r>
              <a:rPr lang="el-GR" dirty="0" err="1" smtClean="0"/>
              <a:t>Θέατρον</a:t>
            </a:r>
            <a:r>
              <a:rPr lang="el-GR" dirty="0" smtClean="0"/>
              <a:t> και ανεβάζει Πέρσες (24/11/1940) κατόπιν στην κατοχή μετονομάζεται σε Εθνικό, ιδρύονται το Θέατρο Τέχνης του Κ. Κουν (1942), το Θεατρικό Σπουδαστήριο του Β. Ρώτα (1942), το Κρατικό Θέατρο στη Θεσσαλονίκη (1943) αλλά κλείνει σύντομα. Το θέατρο Αλίκη ανεβάζει την </a:t>
            </a:r>
            <a:r>
              <a:rPr lang="el-GR" i="1" dirty="0" smtClean="0"/>
              <a:t>Αγριόπαπια</a:t>
            </a:r>
            <a:r>
              <a:rPr lang="el-GR" dirty="0" smtClean="0"/>
              <a:t> του </a:t>
            </a:r>
            <a:r>
              <a:rPr lang="el-GR" dirty="0" err="1" smtClean="0"/>
              <a:t>Ίψεν</a:t>
            </a:r>
            <a:r>
              <a:rPr lang="el-GR" dirty="0" smtClean="0"/>
              <a:t> (1942).</a:t>
            </a:r>
          </a:p>
          <a:p>
            <a:r>
              <a:rPr lang="el-GR" b="1" dirty="0" smtClean="0"/>
              <a:t>Οι πολεμικές επιθεωρήσεις</a:t>
            </a:r>
          </a:p>
          <a:p>
            <a:pPr marL="0" indent="0">
              <a:buNone/>
            </a:pPr>
            <a:r>
              <a:rPr lang="el-GR" dirty="0" smtClean="0"/>
              <a:t>Σύμπραξη όλων των καλλιτεχνών. Διασκευάζονται ιταλικές όπερες και </a:t>
            </a:r>
            <a:r>
              <a:rPr lang="el-GR" dirty="0" err="1" smtClean="0"/>
              <a:t>οπερέττες</a:t>
            </a:r>
            <a:r>
              <a:rPr lang="el-GR" dirty="0" smtClean="0"/>
              <a:t> γελοιοποιείται ο Μουσολίνι και ο στρατός του. Στην κατοχή μεγάλη ευρηματικότητα των επιθεωρησιογράφων για να παρακαμφθεί η τριπλή λογοκρισία.</a:t>
            </a:r>
          </a:p>
          <a:p>
            <a:pPr marL="0" indent="0">
              <a:buNone/>
            </a:pPr>
            <a:endParaRPr lang="el-GR" dirty="0" smtClean="0"/>
          </a:p>
          <a:p>
            <a:pPr marL="0" indent="0">
              <a:buNone/>
            </a:pPr>
            <a:endParaRPr lang="el-GR" dirty="0" smtClean="0"/>
          </a:p>
        </p:txBody>
      </p:sp>
    </p:spTree>
    <p:extLst>
      <p:ext uri="{BB962C8B-B14F-4D97-AF65-F5344CB8AC3E}">
        <p14:creationId xmlns:p14="http://schemas.microsoft.com/office/powerpoint/2010/main" val="2119672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Δομή της Επιθεώρησης</a:t>
            </a:r>
            <a:endParaRPr lang="el-GR" b="1" dirty="0"/>
          </a:p>
        </p:txBody>
      </p:sp>
      <p:sp>
        <p:nvSpPr>
          <p:cNvPr id="3" name="Content Placeholder 2"/>
          <p:cNvSpPr>
            <a:spLocks noGrp="1"/>
          </p:cNvSpPr>
          <p:nvPr>
            <p:ph idx="1"/>
          </p:nvPr>
        </p:nvSpPr>
        <p:spPr>
          <a:xfrm>
            <a:off x="457200" y="1412776"/>
            <a:ext cx="8229600" cy="5184576"/>
          </a:xfrm>
        </p:spPr>
        <p:txBody>
          <a:bodyPr>
            <a:normAutofit fontScale="70000" lnSpcReduction="20000"/>
          </a:bodyPr>
          <a:lstStyle/>
          <a:p>
            <a:pPr marL="0" indent="0">
              <a:buNone/>
            </a:pPr>
            <a:r>
              <a:rPr lang="el-GR" sz="3400" b="1" dirty="0" smtClean="0"/>
              <a:t>Δομή επιθεωρήσεων κοινή για όλη την περίοδο</a:t>
            </a:r>
          </a:p>
          <a:p>
            <a:pPr marL="0" indent="0">
              <a:buNone/>
            </a:pPr>
            <a:r>
              <a:rPr lang="el-GR" sz="3400" dirty="0" smtClean="0"/>
              <a:t>Δίπρακτη, έμμετρη εισαγωγή για να καθίσουν οι θεατές, ο </a:t>
            </a:r>
            <a:r>
              <a:rPr lang="el-GR" sz="3400" dirty="0" err="1" smtClean="0"/>
              <a:t>κομπέρ</a:t>
            </a:r>
            <a:r>
              <a:rPr lang="el-GR" sz="3400" dirty="0" smtClean="0"/>
              <a:t> προλογίζει τα  νούμερα. Αρχίζουν τα  νούμερα με έναν μικρό κουτό διάλογο, με τραγούδι, διανθισμένο με ιντερμέτζα επικαίρων, ευτράπελων ή σκανδαλιστικών στίχων που κλείνουν με τραγούδι και χορό. Ανάμεσα από τα νούμερα έχουμε τα </a:t>
            </a:r>
            <a:r>
              <a:rPr lang="el-GR" sz="3400" dirty="0" err="1" smtClean="0"/>
              <a:t>σκέτς</a:t>
            </a:r>
            <a:r>
              <a:rPr lang="el-GR" sz="3400" dirty="0" smtClean="0"/>
              <a:t> (μικρά κομμάτια πρόζας σε ύφος καρικατούρας ή </a:t>
            </a:r>
            <a:r>
              <a:rPr lang="el-GR" sz="3400" dirty="0" err="1" smtClean="0"/>
              <a:t>ρομάντζου</a:t>
            </a:r>
            <a:r>
              <a:rPr lang="el-GR" sz="3400" dirty="0" smtClean="0"/>
              <a:t>) Επίσης η ντιζέζ κάπου θα φανεί να πει δύο τραγούδια και κάπου το χορευτικό ντουέτο θα φανεί το οποίο θα έχει και πλοκή.</a:t>
            </a:r>
          </a:p>
          <a:p>
            <a:pPr marL="0" indent="0">
              <a:buNone/>
            </a:pPr>
            <a:r>
              <a:rPr lang="el-GR" sz="3400" dirty="0" smtClean="0"/>
              <a:t>Η δεύτερη πράξη μικρότερη συχνά χωρίς φινάλε, τελειώνει με </a:t>
            </a:r>
            <a:r>
              <a:rPr lang="el-GR" sz="3400" dirty="0" err="1" smtClean="0"/>
              <a:t>σκέτς</a:t>
            </a:r>
            <a:r>
              <a:rPr lang="el-GR" sz="3400" dirty="0" smtClean="0"/>
              <a:t> που όλοι λύνονταν στα γέλια. </a:t>
            </a:r>
          </a:p>
          <a:p>
            <a:pPr marL="0" indent="0">
              <a:buNone/>
            </a:pPr>
            <a:r>
              <a:rPr lang="el-GR" sz="3400" b="1" dirty="0" smtClean="0"/>
              <a:t>Την περίοδο του </a:t>
            </a:r>
            <a:r>
              <a:rPr lang="el-GR" sz="3400" b="1" dirty="0" err="1" smtClean="0"/>
              <a:t>ελληνοιταλικού</a:t>
            </a:r>
            <a:r>
              <a:rPr lang="el-GR" sz="3400" b="1" dirty="0" smtClean="0"/>
              <a:t> πολέμου</a:t>
            </a:r>
            <a:r>
              <a:rPr lang="el-GR" sz="3400" dirty="0" smtClean="0"/>
              <a:t>:</a:t>
            </a:r>
          </a:p>
          <a:p>
            <a:pPr marL="0" indent="0">
              <a:buNone/>
            </a:pPr>
            <a:r>
              <a:rPr lang="el-GR" sz="3400" dirty="0" smtClean="0"/>
              <a:t>Αντιφασιστικά τραγούδια, δημοτικούς χορούς στο φινάλε για να εξαφθεί το πατριωτικό συναίσθημα και μουσική υπόκρουση από τον Εθνικό και τον Ακάθιστο Ύμνο.</a:t>
            </a:r>
          </a:p>
          <a:p>
            <a:endParaRPr lang="el-GR" dirty="0"/>
          </a:p>
        </p:txBody>
      </p:sp>
    </p:spTree>
    <p:extLst>
      <p:ext uri="{BB962C8B-B14F-4D97-AF65-F5344CB8AC3E}">
        <p14:creationId xmlns:p14="http://schemas.microsoft.com/office/powerpoint/2010/main" val="708923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t>Επιθεώρηση 1940-1950 ΙΙ</a:t>
            </a:r>
            <a:br>
              <a:rPr lang="el-GR" b="1" dirty="0" smtClean="0"/>
            </a:br>
            <a:r>
              <a:rPr lang="el-GR" b="1" dirty="0" smtClean="0"/>
              <a:t>στην κατοχή και λίγο μετά</a:t>
            </a:r>
            <a:endParaRPr lang="el-GR" b="1" dirty="0"/>
          </a:p>
        </p:txBody>
      </p:sp>
      <p:sp>
        <p:nvSpPr>
          <p:cNvPr id="3" name="Content Placeholder 2"/>
          <p:cNvSpPr>
            <a:spLocks noGrp="1"/>
          </p:cNvSpPr>
          <p:nvPr>
            <p:ph idx="1"/>
          </p:nvPr>
        </p:nvSpPr>
        <p:spPr>
          <a:xfrm>
            <a:off x="457200" y="1600200"/>
            <a:ext cx="8229600" cy="5257800"/>
          </a:xfrm>
        </p:spPr>
        <p:txBody>
          <a:bodyPr>
            <a:normAutofit fontScale="70000" lnSpcReduction="20000"/>
          </a:bodyPr>
          <a:lstStyle/>
          <a:p>
            <a:r>
              <a:rPr lang="el-GR" b="1" dirty="0" smtClean="0"/>
              <a:t>Οι επιθεωρήσεις στο βουνό</a:t>
            </a:r>
          </a:p>
          <a:p>
            <a:pPr marL="0" indent="0">
              <a:buNone/>
            </a:pPr>
            <a:r>
              <a:rPr lang="el-GR" dirty="0" smtClean="0"/>
              <a:t>Με πρωτοβουλία της ΕΠΟΝ δημιουργούνται:</a:t>
            </a:r>
          </a:p>
          <a:p>
            <a:pPr marL="0" indent="0">
              <a:buNone/>
            </a:pPr>
            <a:r>
              <a:rPr lang="el-GR" dirty="0" smtClean="0"/>
              <a:t>Θίασοι στην Κεντρική Ελλάδα, στην Πελοπόννησο και στη Δυτική Μακεδονία. Η Λαϊκή Σκηνή στην Ήπειρο.</a:t>
            </a:r>
          </a:p>
          <a:p>
            <a:pPr marL="0" indent="0">
              <a:buNone/>
            </a:pPr>
            <a:r>
              <a:rPr lang="el-GR" dirty="0" smtClean="0"/>
              <a:t>Μια ομάδα καλλιτεχνών μετά τα Δεκεμβριανά φεύγουν στο βουνό και εντάσσονται στο δυναμικό του Θεάτρου του Λαού που έχει ανέβει στην Κοζάνη. Επιστρέφουν στην Αθήνα μετά τη Συμφωνία της Βάρκιζας</a:t>
            </a:r>
          </a:p>
          <a:p>
            <a:r>
              <a:rPr lang="el-GR" b="1" dirty="0" smtClean="0"/>
              <a:t>Το βαριετέ</a:t>
            </a:r>
          </a:p>
          <a:p>
            <a:pPr marL="0" indent="0">
              <a:buNone/>
            </a:pPr>
            <a:r>
              <a:rPr lang="el-GR" b="1" dirty="0" smtClean="0"/>
              <a:t>Το άλλο θέατρο στον εμφύλιο</a:t>
            </a:r>
            <a:r>
              <a:rPr lang="el-GR" dirty="0" smtClean="0"/>
              <a:t>: Βραχύβιες προσπάθειες</a:t>
            </a:r>
          </a:p>
          <a:p>
            <a:r>
              <a:rPr lang="el-GR" dirty="0" smtClean="0"/>
              <a:t>Η επιθεώρηση μετά το 1945</a:t>
            </a:r>
          </a:p>
          <a:p>
            <a:pPr marL="0" indent="0">
              <a:buNone/>
            </a:pPr>
            <a:r>
              <a:rPr lang="el-GR" dirty="0" smtClean="0"/>
              <a:t>Ξανά χωρίζονται οι ηθοποιοί της πρόζας και του ελαφρού μουσικού θεάτρου. Ο Ανδρέας </a:t>
            </a:r>
            <a:r>
              <a:rPr lang="el-GR" dirty="0" err="1" smtClean="0"/>
              <a:t>Μακέδος</a:t>
            </a:r>
            <a:r>
              <a:rPr lang="el-GR" dirty="0" smtClean="0"/>
              <a:t> εκτελείται από την πολιτοφυλακή. Προπηλακίζονται πολλοί καλλιτέχνες. Η Επιθεώρηση </a:t>
            </a:r>
            <a:r>
              <a:rPr lang="el-GR" i="1" dirty="0" smtClean="0"/>
              <a:t>Γιούπι </a:t>
            </a:r>
            <a:r>
              <a:rPr lang="el-GR" i="1" dirty="0" err="1" smtClean="0"/>
              <a:t>Γιούπι</a:t>
            </a:r>
            <a:r>
              <a:rPr lang="el-GR" i="1" dirty="0" smtClean="0"/>
              <a:t> </a:t>
            </a:r>
            <a:r>
              <a:rPr lang="el-GR" dirty="0" smtClean="0"/>
              <a:t>του Ασημάκη </a:t>
            </a:r>
            <a:r>
              <a:rPr lang="el-GR" dirty="0" err="1" smtClean="0"/>
              <a:t>Γιαλαμά</a:t>
            </a:r>
            <a:r>
              <a:rPr lang="el-GR" dirty="0" smtClean="0"/>
              <a:t> (1946) σπάει ταμεία με μήνυμα συμφιλίωσης.  </a:t>
            </a:r>
          </a:p>
          <a:p>
            <a:pPr marL="0" indent="0">
              <a:buNone/>
            </a:pPr>
            <a:r>
              <a:rPr lang="el-GR" dirty="0" smtClean="0"/>
              <a:t>Άλλοι ηθοποιοί της Επιθεώρησης διασκεδάζουν τον Εθνικό Στρατό.</a:t>
            </a:r>
          </a:p>
          <a:p>
            <a:pPr marL="0" indent="0">
              <a:buNone/>
            </a:pPr>
            <a:endParaRPr lang="el-GR" dirty="0" smtClean="0"/>
          </a:p>
          <a:p>
            <a:endParaRPr lang="el-GR" dirty="0"/>
          </a:p>
        </p:txBody>
      </p:sp>
    </p:spTree>
    <p:extLst>
      <p:ext uri="{BB962C8B-B14F-4D97-AF65-F5344CB8AC3E}">
        <p14:creationId xmlns:p14="http://schemas.microsoft.com/office/powerpoint/2010/main" val="1928742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t>Επιθεώρηση 1940-1950 ΙΙΙ</a:t>
            </a:r>
            <a:br>
              <a:rPr lang="el-GR" b="1" dirty="0" smtClean="0"/>
            </a:br>
            <a:r>
              <a:rPr lang="el-GR" b="1" dirty="0" smtClean="0"/>
              <a:t>1946-1950</a:t>
            </a:r>
            <a:endParaRPr lang="el-GR" b="1" dirty="0"/>
          </a:p>
        </p:txBody>
      </p:sp>
      <p:sp>
        <p:nvSpPr>
          <p:cNvPr id="3" name="Content Placeholder 2"/>
          <p:cNvSpPr>
            <a:spLocks noGrp="1"/>
          </p:cNvSpPr>
          <p:nvPr>
            <p:ph idx="1"/>
          </p:nvPr>
        </p:nvSpPr>
        <p:spPr/>
        <p:txBody>
          <a:bodyPr>
            <a:normAutofit fontScale="92500" lnSpcReduction="20000"/>
          </a:bodyPr>
          <a:lstStyle/>
          <a:p>
            <a:r>
              <a:rPr lang="el-GR" dirty="0" smtClean="0"/>
              <a:t>Νέες προτάσεις</a:t>
            </a:r>
          </a:p>
          <a:p>
            <a:pPr marL="0" indent="0">
              <a:buNone/>
            </a:pPr>
            <a:r>
              <a:rPr lang="el-GR" dirty="0" smtClean="0"/>
              <a:t>Η Επιθεώρηση </a:t>
            </a:r>
            <a:r>
              <a:rPr lang="el-GR" i="1" dirty="0" smtClean="0"/>
              <a:t>Άνθρωποι-Άνθρωποι</a:t>
            </a:r>
            <a:r>
              <a:rPr lang="el-GR" dirty="0" smtClean="0"/>
              <a:t> (προέρχεται από το έργο του </a:t>
            </a:r>
            <a:r>
              <a:rPr lang="el-GR" dirty="0" err="1" smtClean="0"/>
              <a:t>Σακελλάριου</a:t>
            </a:r>
            <a:r>
              <a:rPr lang="el-GR" dirty="0" smtClean="0"/>
              <a:t> </a:t>
            </a:r>
            <a:r>
              <a:rPr lang="el-GR" i="1" dirty="0" smtClean="0"/>
              <a:t>Οι Γερμανοί ξανάρχονται</a:t>
            </a:r>
            <a:r>
              <a:rPr lang="el-GR" dirty="0" smtClean="0"/>
              <a:t>) των Α. </a:t>
            </a:r>
            <a:r>
              <a:rPr lang="el-GR" dirty="0" err="1" smtClean="0"/>
              <a:t>Σακελλάριου</a:t>
            </a:r>
            <a:r>
              <a:rPr lang="el-GR" dirty="0" smtClean="0"/>
              <a:t> Χ. Γιαννακόπουλου με μια πλειάδα νέων ηθοποιών: Μίμης Φωτόπουλος, </a:t>
            </a:r>
            <a:r>
              <a:rPr lang="el-GR" dirty="0" err="1" smtClean="0"/>
              <a:t>Σπεράντζα</a:t>
            </a:r>
            <a:r>
              <a:rPr lang="el-GR" dirty="0" smtClean="0"/>
              <a:t> Βρανά, Νίκος Ρίζος, Ειρήνη Παππά, </a:t>
            </a:r>
            <a:r>
              <a:rPr lang="el-GR" dirty="0" err="1" smtClean="0"/>
              <a:t>Σμαρούλα</a:t>
            </a:r>
            <a:r>
              <a:rPr lang="el-GR" dirty="0" smtClean="0"/>
              <a:t> Γιούλη, Ντίνος Ηλιόπουλος.</a:t>
            </a:r>
          </a:p>
          <a:p>
            <a:pPr marL="0" indent="0">
              <a:buNone/>
            </a:pPr>
            <a:r>
              <a:rPr lang="el-GR" dirty="0" smtClean="0"/>
              <a:t>«Θα </a:t>
            </a:r>
            <a:r>
              <a:rPr lang="el-GR" dirty="0" err="1" smtClean="0"/>
              <a:t>κάααθεσαι</a:t>
            </a:r>
            <a:r>
              <a:rPr lang="el-GR" dirty="0" smtClean="0"/>
              <a:t>» από την «Αργομισθία», και «Το τραμ το τελευταίο», το πρώτο </a:t>
            </a:r>
            <a:r>
              <a:rPr lang="el-GR" dirty="0" err="1" smtClean="0"/>
              <a:t>αρχοντορεμπέτικο</a:t>
            </a:r>
            <a:r>
              <a:rPr lang="el-GR" dirty="0" smtClean="0"/>
              <a:t> από τον Μιχάλη </a:t>
            </a:r>
            <a:r>
              <a:rPr lang="el-GR" dirty="0" err="1" smtClean="0"/>
              <a:t>Σουγιούλ</a:t>
            </a:r>
            <a:r>
              <a:rPr lang="el-GR" dirty="0" smtClean="0"/>
              <a:t>.</a:t>
            </a:r>
            <a:endParaRPr lang="el-GR" dirty="0"/>
          </a:p>
        </p:txBody>
      </p:sp>
    </p:spTree>
    <p:extLst>
      <p:ext uri="{BB962C8B-B14F-4D97-AF65-F5344CB8AC3E}">
        <p14:creationId xmlns:p14="http://schemas.microsoft.com/office/powerpoint/2010/main" val="4284419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262</TotalTime>
  <Words>551</Words>
  <Application>Microsoft Office PowerPoint</Application>
  <PresentationFormat>On-screen Show (4:3)</PresentationFormat>
  <Paragraphs>35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Ιστορικά γεγονότα 1940-1950</vt:lpstr>
      <vt:lpstr>Επιθεώρηση 1940-1950 Ι μέχρι το τέλος της κατοχής </vt:lpstr>
      <vt:lpstr>Δομή της Επιθεώρησης</vt:lpstr>
      <vt:lpstr>Επιθεώρηση 1940-1950 ΙΙ στην κατοχή και λίγο μετά</vt:lpstr>
      <vt:lpstr>Επιθεώρηση 1940-1950 ΙΙΙ 1946-1950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Επιθεώρηση 1940-1950</dc:title>
  <dc:creator>Natali</dc:creator>
  <cp:lastModifiedBy>Natali</cp:lastModifiedBy>
  <cp:revision>11</cp:revision>
  <dcterms:created xsi:type="dcterms:W3CDTF">2018-12-13T05:31:23Z</dcterms:created>
  <dcterms:modified xsi:type="dcterms:W3CDTF">2019-01-15T09:39:40Z</dcterms:modified>
</cp:coreProperties>
</file>