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  <p:sldId id="268" r:id="rId16"/>
    <p:sldId id="271" r:id="rId17"/>
    <p:sldId id="270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E91B9-3B38-4D2F-A07D-4AD4CFAC48CD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D529A-91EA-46A3-9D8C-5C44561972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20" name="19 - Υπότιτλος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0D79-526F-41BB-80E8-596904E03AE0}" type="datetime1">
              <a:rPr lang="en-US" smtClean="0"/>
              <a:t>4/1/2020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DEB0-1B9D-4C26-A50F-935155D26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7D53-F29E-45BB-BFEC-0E89ED61A976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DEB0-1B9D-4C26-A50F-935155D26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BE6D-B722-4A16-BDB8-B0C989EAA1D3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DEB0-1B9D-4C26-A50F-935155D26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7C42-5FB8-4B80-B1CA-3E8BD4AD9634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DEB0-1B9D-4C26-A50F-935155D26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F4172-3BB1-42A9-A7C1-546E7127B194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DEB0-1B9D-4C26-A50F-935155D26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26A4-9C5A-4E7C-9710-C5AF0495BAA3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DEB0-1B9D-4C26-A50F-935155D26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7185-247B-4A8A-9F1C-BE7261258670}" type="datetime1">
              <a:rPr lang="en-US" smtClean="0"/>
              <a:t>4/1/2020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DEB0-1B9D-4C26-A50F-935155D26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876C-4322-405C-902A-C3F576B0EDB3}" type="datetime1">
              <a:rPr lang="en-US" smtClean="0"/>
              <a:t>4/1/2020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DEB0-1B9D-4C26-A50F-935155D26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3C98-4825-4BA6-A925-57D5814DDF32}" type="datetime1">
              <a:rPr lang="en-US" smtClean="0"/>
              <a:t>4/1/2020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DEB0-1B9D-4C26-A50F-935155D26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ADE7-1235-45FC-9A7A-86152DE33092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DEB0-1B9D-4C26-A50F-935155D26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ύλεμα μίας γωνίας ορθογωνίου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A672-37FA-428A-B0B8-259D5D8F838D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DEB0-1B9D-4C26-A50F-935155D262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Θέση τίτλου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EB3BE95-CF8C-406B-A566-FB8C2A250158}" type="datetime1">
              <a:rPr lang="en-US" smtClean="0"/>
              <a:t>4/1/2020</a:t>
            </a:fld>
            <a:endParaRPr lang="en-US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AC5DEB0-1B9D-4C26-A50F-935155D26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br>
              <a:rPr lang="el-GR" dirty="0"/>
            </a:br>
            <a:r>
              <a:rPr lang="el-GR" dirty="0"/>
              <a:t>Παρουσίαση 3</a:t>
            </a:r>
            <a:r>
              <a:rPr lang="el-GR" baseline="30000" dirty="0"/>
              <a:t>η</a:t>
            </a:r>
            <a:r>
              <a:rPr lang="el-GR" dirty="0"/>
              <a:t> </a:t>
            </a:r>
            <a:br>
              <a:rPr lang="el-GR" dirty="0"/>
            </a:br>
            <a:r>
              <a:rPr lang="el-GR" sz="3600" dirty="0"/>
              <a:t>Ιδιότητες των Δομικών Υλικών</a:t>
            </a:r>
            <a:endParaRPr lang="en-US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762000" y="2819400"/>
            <a:ext cx="6400800" cy="3581400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l-GR" dirty="0"/>
              <a:t>Βάρος</a:t>
            </a:r>
          </a:p>
          <a:p>
            <a:pPr marL="514350" indent="-514350" algn="l">
              <a:buAutoNum type="arabicPeriod"/>
            </a:pPr>
            <a:r>
              <a:rPr lang="el-GR" dirty="0"/>
              <a:t>Χρώμα</a:t>
            </a:r>
          </a:p>
          <a:p>
            <a:pPr marL="514350" indent="-514350" algn="l">
              <a:buAutoNum type="arabicPeriod"/>
            </a:pPr>
            <a:r>
              <a:rPr lang="el-GR" dirty="0"/>
              <a:t>Αντοχή</a:t>
            </a:r>
          </a:p>
          <a:p>
            <a:pPr marL="514350" indent="-514350" algn="l">
              <a:buAutoNum type="arabicPeriod"/>
            </a:pPr>
            <a:r>
              <a:rPr lang="el-GR" dirty="0"/>
              <a:t>Θερμοαγωγιμότητα</a:t>
            </a:r>
          </a:p>
          <a:p>
            <a:pPr marL="514350" indent="-514350" algn="l">
              <a:buAutoNum type="arabicPeriod"/>
            </a:pPr>
            <a:r>
              <a:rPr lang="el-GR" dirty="0"/>
              <a:t>Ηλεκτρική αγωγιμότητα</a:t>
            </a:r>
          </a:p>
          <a:p>
            <a:pPr marL="514350" indent="-514350" algn="l">
              <a:buAutoNum type="arabicPeriod"/>
            </a:pPr>
            <a:r>
              <a:rPr lang="el-GR" dirty="0"/>
              <a:t>Αντίσταση στα χημικά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DEB0-1B9D-4C26-A50F-935155D2620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83880" cy="1051560"/>
          </a:xfrm>
        </p:spPr>
        <p:txBody>
          <a:bodyPr/>
          <a:lstStyle/>
          <a:p>
            <a:r>
              <a:rPr lang="el-GR" dirty="0"/>
              <a:t>Εφαρμογή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219200"/>
            <a:ext cx="338548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DEB0-1B9D-4C26-A50F-935155D2620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.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429256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5562600" y="838200"/>
            <a:ext cx="198120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l-GR" dirty="0"/>
              <a:t>1 </a:t>
            </a:r>
            <a:r>
              <a:rPr lang="en-US" dirty="0" err="1"/>
              <a:t>kp</a:t>
            </a:r>
            <a:r>
              <a:rPr lang="en-US" dirty="0"/>
              <a:t>=10N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438400"/>
            <a:ext cx="3892856" cy="333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DEB0-1B9D-4C26-A50F-935155D2620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541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1" y="1143000"/>
            <a:ext cx="3581400" cy="154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990600"/>
            <a:ext cx="2690812" cy="238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200400"/>
            <a:ext cx="4524375" cy="28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TextBox"/>
          <p:cNvSpPr txBox="1"/>
          <p:nvPr/>
        </p:nvSpPr>
        <p:spPr>
          <a:xfrm>
            <a:off x="5486400" y="5105400"/>
            <a:ext cx="281940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1kp/cm2=0.1 MPa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DEB0-1B9D-4C26-A50F-935155D2620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" y="533400"/>
            <a:ext cx="40100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301625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219200"/>
            <a:ext cx="3671888" cy="111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2438400"/>
            <a:ext cx="4895850" cy="172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500" y="4495800"/>
            <a:ext cx="5143500" cy="91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DEB0-1B9D-4C26-A50F-935155D2620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533400"/>
            <a:ext cx="3200400" cy="58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4324350" cy="231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05200"/>
            <a:ext cx="4938713" cy="63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1" y="4343400"/>
            <a:ext cx="2590800" cy="91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4572000"/>
            <a:ext cx="251698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5181600"/>
            <a:ext cx="4243298" cy="116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DEB0-1B9D-4C26-A50F-935155D2620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5105400" cy="42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066800"/>
            <a:ext cx="362954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600200"/>
            <a:ext cx="3895725" cy="46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286000"/>
            <a:ext cx="4082962" cy="144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DEB0-1B9D-4C26-A50F-935155D2620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4191000" cy="52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0"/>
            <a:ext cx="5329238" cy="8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676400"/>
            <a:ext cx="1333500" cy="64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2514600"/>
            <a:ext cx="1368562" cy="56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" y="2590800"/>
            <a:ext cx="553965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3276600"/>
            <a:ext cx="4463788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5029200"/>
            <a:ext cx="47053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0" y="3276600"/>
            <a:ext cx="1676400" cy="25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10200" y="3886200"/>
            <a:ext cx="29051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DEB0-1B9D-4C26-A50F-935155D2620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3400" y="457200"/>
            <a:ext cx="8183562" cy="93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4443413" cy="70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981200"/>
            <a:ext cx="566137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200400"/>
            <a:ext cx="5561859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114800"/>
            <a:ext cx="46451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4572000"/>
            <a:ext cx="3581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1" y="5029201"/>
            <a:ext cx="1676399" cy="27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5410200"/>
            <a:ext cx="254596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" y="5943600"/>
            <a:ext cx="2628892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DEB0-1B9D-4C26-A50F-935155D2620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38200" y="685800"/>
            <a:ext cx="72104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00200"/>
            <a:ext cx="3143250" cy="36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981200"/>
            <a:ext cx="5129213" cy="72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819400"/>
            <a:ext cx="467201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4114800"/>
            <a:ext cx="3714750" cy="20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114800"/>
            <a:ext cx="433975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5105400"/>
            <a:ext cx="4371976" cy="112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DEB0-1B9D-4C26-A50F-935155D2620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Κανονισμοί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DEB0-1B9D-4C26-A50F-935155D2620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3852" y="530225"/>
            <a:ext cx="526233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620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l-GR" dirty="0"/>
              <a:t>Επιλογή των ΔΥ</a:t>
            </a:r>
            <a:br>
              <a:rPr lang="el-GR" dirty="0"/>
            </a:b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1676400"/>
            <a:ext cx="8183880" cy="4187952"/>
          </a:xfrm>
        </p:spPr>
        <p:txBody>
          <a:bodyPr/>
          <a:lstStyle/>
          <a:p>
            <a:r>
              <a:rPr lang="el-GR" dirty="0"/>
              <a:t>1. Εξωτερική παράγοντες</a:t>
            </a:r>
          </a:p>
          <a:p>
            <a:r>
              <a:rPr lang="el-GR" dirty="0"/>
              <a:t>2. Ιδιότητες των ΔΥ για να ανταπεξέλθουν στις απαιτήσεις του έργου</a:t>
            </a:r>
          </a:p>
          <a:p>
            <a:r>
              <a:rPr lang="el-GR" dirty="0"/>
              <a:t>3. Προδιαγραφές </a:t>
            </a:r>
          </a:p>
          <a:p>
            <a:r>
              <a:rPr lang="el-GR" dirty="0">
                <a:solidFill>
                  <a:srgbClr val="FF0000"/>
                </a:solidFill>
              </a:rPr>
              <a:t>Χημικές</a:t>
            </a:r>
          </a:p>
          <a:p>
            <a:r>
              <a:rPr lang="el-GR" dirty="0">
                <a:solidFill>
                  <a:srgbClr val="FF0000"/>
                </a:solidFill>
              </a:rPr>
              <a:t>Φυσικές και Μηχανικές Ιδιότητες</a:t>
            </a:r>
          </a:p>
          <a:p>
            <a:r>
              <a:rPr lang="el-GR" dirty="0">
                <a:solidFill>
                  <a:srgbClr val="FF0000"/>
                </a:solidFill>
              </a:rPr>
              <a:t>Τεχνικές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DEB0-1B9D-4C26-A50F-935155D2620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880" cy="685800"/>
          </a:xfrm>
        </p:spPr>
        <p:txBody>
          <a:bodyPr/>
          <a:lstStyle/>
          <a:p>
            <a:r>
              <a:rPr lang="el-GR" dirty="0"/>
              <a:t>Φυσικές Ιδιότητες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1. Φαινόμενη πυκνότητα –πορώδες</a:t>
            </a:r>
          </a:p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l-GR" baseline="-25000" dirty="0">
                <a:solidFill>
                  <a:srgbClr val="FF0000"/>
                </a:solidFill>
              </a:rPr>
              <a:t>φ</a:t>
            </a:r>
            <a:r>
              <a:rPr lang="el-GR" dirty="0">
                <a:solidFill>
                  <a:srgbClr val="FF0000"/>
                </a:solidFill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baseline="-25000" dirty="0">
                <a:solidFill>
                  <a:srgbClr val="FF0000"/>
                </a:solidFill>
              </a:rPr>
              <a:t>u</a:t>
            </a:r>
            <a:r>
              <a:rPr lang="el-GR" dirty="0">
                <a:solidFill>
                  <a:srgbClr val="FF0000"/>
                </a:solidFill>
              </a:rPr>
              <a:t>+</a:t>
            </a:r>
            <a:r>
              <a:rPr lang="en-US" dirty="0" err="1">
                <a:solidFill>
                  <a:srgbClr val="FF0000"/>
                </a:solidFill>
              </a:rPr>
              <a:t>V</a:t>
            </a:r>
            <a:r>
              <a:rPr lang="en-US" baseline="-25000" dirty="0" err="1">
                <a:solidFill>
                  <a:srgbClr val="FF0000"/>
                </a:solidFill>
              </a:rPr>
              <a:t>k</a:t>
            </a:r>
            <a:r>
              <a:rPr lang="el-GR" baseline="-25000" dirty="0">
                <a:solidFill>
                  <a:srgbClr val="FF0000"/>
                </a:solidFill>
              </a:rPr>
              <a:t>             Κενά</a:t>
            </a:r>
          </a:p>
          <a:p>
            <a:r>
              <a:rPr lang="el-GR" baseline="-25000" dirty="0">
                <a:solidFill>
                  <a:srgbClr val="FF0000"/>
                </a:solidFill>
              </a:rPr>
              <a:t>            Απόλυτος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baseline="-25000" dirty="0">
                <a:solidFill>
                  <a:srgbClr val="FF0000"/>
                </a:solidFill>
              </a:rPr>
              <a:t>όγκος</a:t>
            </a:r>
          </a:p>
          <a:p>
            <a:r>
              <a:rPr lang="el-GR" baseline="-25000" dirty="0">
                <a:solidFill>
                  <a:srgbClr val="FF0000"/>
                </a:solidFill>
              </a:rPr>
              <a:t>Φαινόμενος όγκος</a:t>
            </a:r>
          </a:p>
          <a:p>
            <a:endParaRPr lang="el-GR" baseline="-25000" dirty="0">
              <a:solidFill>
                <a:srgbClr val="FF0000"/>
              </a:solidFill>
            </a:endParaRPr>
          </a:p>
          <a:p>
            <a:r>
              <a:rPr lang="el-GR" sz="2400" baseline="-25000" dirty="0">
                <a:solidFill>
                  <a:srgbClr val="FF0000"/>
                </a:solidFill>
              </a:rPr>
              <a:t>Εάν Α=10 </a:t>
            </a:r>
            <a:r>
              <a:rPr lang="en-US" sz="2400" baseline="-25000" dirty="0">
                <a:solidFill>
                  <a:srgbClr val="FF0000"/>
                </a:solidFill>
              </a:rPr>
              <a:t>cm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l-GR" sz="1400" dirty="0">
                <a:solidFill>
                  <a:srgbClr val="FF0000"/>
                </a:solidFill>
              </a:rPr>
              <a:t>(κάθε πλευρά)  </a:t>
            </a:r>
            <a:r>
              <a:rPr lang="en-US" sz="1400" dirty="0">
                <a:solidFill>
                  <a:srgbClr val="FF0000"/>
                </a:solidFill>
              </a:rPr>
              <a:t>V</a:t>
            </a:r>
            <a:r>
              <a:rPr lang="el-GR" sz="1400" dirty="0">
                <a:solidFill>
                  <a:srgbClr val="FF0000"/>
                </a:solidFill>
              </a:rPr>
              <a:t>φ=</a:t>
            </a:r>
            <a:r>
              <a:rPr lang="en-US" sz="1400" dirty="0">
                <a:solidFill>
                  <a:srgbClr val="FF0000"/>
                </a:solidFill>
              </a:rPr>
              <a:t>1000 cm</a:t>
            </a:r>
            <a:r>
              <a:rPr lang="en-US" sz="1400" baseline="30000" dirty="0">
                <a:solidFill>
                  <a:srgbClr val="FF0000"/>
                </a:solidFill>
              </a:rPr>
              <a:t>3</a:t>
            </a:r>
          </a:p>
          <a:p>
            <a:r>
              <a:rPr lang="el-GR" sz="1400" baseline="30000" dirty="0">
                <a:solidFill>
                  <a:srgbClr val="FF0000"/>
                </a:solidFill>
              </a:rPr>
              <a:t>Μετά</a:t>
            </a:r>
            <a:r>
              <a:rPr lang="el-GR" sz="1400" dirty="0">
                <a:solidFill>
                  <a:srgbClr val="FF0000"/>
                </a:solidFill>
              </a:rPr>
              <a:t> την συμπίεση ή λειοτρίβηση ο όγκος είναι  π.χ. 2/3 του φαινόμενου όγκου , δηλ. </a:t>
            </a:r>
            <a:r>
              <a:rPr lang="en-US" sz="1400" dirty="0">
                <a:solidFill>
                  <a:srgbClr val="FF0000"/>
                </a:solidFill>
              </a:rPr>
              <a:t>Vu=666,6</a:t>
            </a:r>
            <a:r>
              <a:rPr lang="el-GR" sz="1400" dirty="0">
                <a:solidFill>
                  <a:srgbClr val="FF0000"/>
                </a:solidFill>
              </a:rPr>
              <a:t>7</a:t>
            </a:r>
            <a:r>
              <a:rPr lang="en-US" sz="1400" dirty="0">
                <a:solidFill>
                  <a:srgbClr val="FF0000"/>
                </a:solidFill>
              </a:rPr>
              <a:t> cm</a:t>
            </a:r>
            <a:r>
              <a:rPr lang="en-US" sz="1400" baseline="30000" dirty="0">
                <a:solidFill>
                  <a:srgbClr val="FF0000"/>
                </a:solidFill>
              </a:rPr>
              <a:t>3</a:t>
            </a:r>
          </a:p>
          <a:p>
            <a:r>
              <a:rPr lang="el-GR" sz="2000" baseline="30000" dirty="0">
                <a:solidFill>
                  <a:srgbClr val="FF0000"/>
                </a:solidFill>
              </a:rPr>
              <a:t>όγκος</a:t>
            </a:r>
            <a:r>
              <a:rPr lang="el-GR" sz="1400" dirty="0">
                <a:solidFill>
                  <a:srgbClr val="FF0000"/>
                </a:solidFill>
              </a:rPr>
              <a:t> κενών =</a:t>
            </a:r>
            <a:r>
              <a:rPr lang="en-US" sz="1400" dirty="0" err="1">
                <a:solidFill>
                  <a:srgbClr val="FF0000"/>
                </a:solidFill>
              </a:rPr>
              <a:t>V</a:t>
            </a:r>
            <a:r>
              <a:rPr lang="en-US" sz="1400" baseline="-25000" dirty="0" err="1">
                <a:solidFill>
                  <a:srgbClr val="FF0000"/>
                </a:solidFill>
              </a:rPr>
              <a:t>k</a:t>
            </a:r>
            <a:r>
              <a:rPr lang="en-US" sz="1400" dirty="0">
                <a:solidFill>
                  <a:srgbClr val="FF0000"/>
                </a:solidFill>
              </a:rPr>
              <a:t>= 1/3 </a:t>
            </a:r>
            <a:r>
              <a:rPr lang="el-GR" sz="1400" dirty="0">
                <a:solidFill>
                  <a:srgbClr val="FF0000"/>
                </a:solidFill>
              </a:rPr>
              <a:t>του φαινόμενου όγκου </a:t>
            </a:r>
            <a:r>
              <a:rPr lang="en-US" sz="1400" dirty="0">
                <a:solidFill>
                  <a:srgbClr val="FF0000"/>
                </a:solidFill>
              </a:rPr>
              <a:t>=333,33 cm</a:t>
            </a:r>
            <a:r>
              <a:rPr lang="en-US" sz="1400" baseline="30000" dirty="0">
                <a:solidFill>
                  <a:srgbClr val="FF0000"/>
                </a:solidFill>
              </a:rPr>
              <a:t>3</a:t>
            </a:r>
            <a:r>
              <a:rPr lang="en-US" sz="1400" dirty="0">
                <a:solidFill>
                  <a:srgbClr val="FF0000"/>
                </a:solidFill>
              </a:rPr>
              <a:t>.</a:t>
            </a:r>
            <a:endParaRPr lang="el-GR" baseline="30000" dirty="0">
              <a:solidFill>
                <a:srgbClr val="FF0000"/>
              </a:solidFill>
            </a:endParaRPr>
          </a:p>
          <a:p>
            <a:r>
              <a:rPr lang="el-GR" baseline="-25000" dirty="0">
                <a:solidFill>
                  <a:srgbClr val="FF0000"/>
                </a:solidFill>
              </a:rPr>
              <a:t>Σχετική ή φαινόμενη  Πυκνότητα </a:t>
            </a:r>
            <a:r>
              <a:rPr lang="el-GR" dirty="0">
                <a:solidFill>
                  <a:srgbClr val="FF0000"/>
                </a:solidFill>
              </a:rPr>
              <a:t>  </a:t>
            </a:r>
            <a:r>
              <a:rPr lang="el-GR" baseline="-25000" dirty="0">
                <a:solidFill>
                  <a:srgbClr val="FF0000"/>
                </a:solidFill>
              </a:rPr>
              <a:t>ρ=</a:t>
            </a:r>
            <a:r>
              <a:rPr lang="en-US" baseline="-25000" dirty="0">
                <a:solidFill>
                  <a:srgbClr val="FF0000"/>
                </a:solidFill>
              </a:rPr>
              <a:t>Vu/V</a:t>
            </a:r>
            <a:r>
              <a:rPr lang="el-GR" baseline="-25000" dirty="0">
                <a:solidFill>
                  <a:srgbClr val="FF0000"/>
                </a:solidFill>
              </a:rPr>
              <a:t>φ </a:t>
            </a:r>
          </a:p>
          <a:p>
            <a:r>
              <a:rPr lang="el-GR" baseline="-25000" dirty="0">
                <a:solidFill>
                  <a:srgbClr val="FF0000"/>
                </a:solidFill>
              </a:rPr>
              <a:t>Πορώδες</a:t>
            </a:r>
            <a:r>
              <a:rPr lang="el-GR" dirty="0">
                <a:solidFill>
                  <a:srgbClr val="FF0000"/>
                </a:solidFill>
              </a:rPr>
              <a:t>  α=</a:t>
            </a:r>
            <a:r>
              <a:rPr lang="en-US" baseline="-25000" dirty="0">
                <a:solidFill>
                  <a:srgbClr val="FF0000"/>
                </a:solidFill>
              </a:rPr>
              <a:t> </a:t>
            </a:r>
            <a:r>
              <a:rPr lang="en-US" baseline="30000" dirty="0">
                <a:solidFill>
                  <a:srgbClr val="FF0000"/>
                </a:solidFill>
              </a:rPr>
              <a:t>V</a:t>
            </a:r>
            <a:r>
              <a:rPr lang="el-GR" baseline="30000" dirty="0">
                <a:solidFill>
                  <a:srgbClr val="FF0000"/>
                </a:solidFill>
              </a:rPr>
              <a:t>κ</a:t>
            </a:r>
            <a:r>
              <a:rPr lang="en-US" baseline="30000" dirty="0">
                <a:solidFill>
                  <a:srgbClr val="FF0000"/>
                </a:solidFill>
              </a:rPr>
              <a:t>/V</a:t>
            </a:r>
            <a:r>
              <a:rPr lang="el-GR" baseline="30000" dirty="0">
                <a:solidFill>
                  <a:srgbClr val="FF0000"/>
                </a:solidFill>
              </a:rPr>
              <a:t>φ  </a:t>
            </a:r>
          </a:p>
          <a:p>
            <a:endParaRPr lang="el-GR" baseline="30000" dirty="0">
              <a:solidFill>
                <a:srgbClr val="FF0000"/>
              </a:solidFill>
            </a:endParaRPr>
          </a:p>
          <a:p>
            <a:r>
              <a:rPr lang="el-GR" baseline="30000" dirty="0">
                <a:solidFill>
                  <a:srgbClr val="FF0000"/>
                </a:solidFill>
              </a:rPr>
              <a:t>ρ+α=1</a:t>
            </a:r>
          </a:p>
          <a:p>
            <a:r>
              <a:rPr lang="el-GR" baseline="-25000" dirty="0">
                <a:solidFill>
                  <a:srgbClr val="FF0000"/>
                </a:solidFill>
              </a:rPr>
              <a:t>Για το ανωτέρω παράδειγμα ρ=0.67 και α=0.33</a:t>
            </a:r>
          </a:p>
          <a:p>
            <a:endParaRPr lang="el-GR" baseline="-25000" dirty="0">
              <a:solidFill>
                <a:srgbClr val="FF0000"/>
              </a:solidFill>
            </a:endParaRPr>
          </a:p>
          <a:p>
            <a:endParaRPr lang="el-GR" baseline="-25000" dirty="0">
              <a:solidFill>
                <a:srgbClr val="FF0000"/>
              </a:solidFill>
            </a:endParaRPr>
          </a:p>
          <a:p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 flipV="1">
            <a:off x="990600" y="27432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 flipV="1">
            <a:off x="1600200" y="27432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 flipH="1">
            <a:off x="2514600" y="25908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Κύβος"/>
          <p:cNvSpPr/>
          <p:nvPr/>
        </p:nvSpPr>
        <p:spPr>
          <a:xfrm>
            <a:off x="4800602" y="2141368"/>
            <a:ext cx="1295400" cy="1066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12 - Κύβος"/>
          <p:cNvSpPr/>
          <p:nvPr/>
        </p:nvSpPr>
        <p:spPr>
          <a:xfrm>
            <a:off x="7010400" y="2628900"/>
            <a:ext cx="609600" cy="5334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DEB0-1B9D-4C26-A50F-935155D2620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381000"/>
            <a:ext cx="8183880" cy="685800"/>
          </a:xfrm>
        </p:spPr>
        <p:txBody>
          <a:bodyPr>
            <a:normAutofit/>
          </a:bodyPr>
          <a:lstStyle/>
          <a:p>
            <a:pPr algn="l"/>
            <a:r>
              <a:rPr lang="el-GR" sz="1800" dirty="0"/>
              <a:t>2. Ειδικό βάρος</a:t>
            </a:r>
            <a:endParaRPr lang="en-US" sz="1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3400" y="1524000"/>
            <a:ext cx="8183880" cy="4495800"/>
          </a:xfrm>
        </p:spPr>
        <p:txBody>
          <a:bodyPr/>
          <a:lstStyle/>
          <a:p>
            <a:r>
              <a:rPr lang="en-US" sz="1800" dirty="0"/>
              <a:t>S=G/V</a:t>
            </a:r>
            <a:r>
              <a:rPr lang="el-GR" sz="1800" baseline="-25000" dirty="0"/>
              <a:t>φ (Ν/</a:t>
            </a:r>
            <a:r>
              <a:rPr lang="en-US" sz="1800" baseline="-25000" dirty="0"/>
              <a:t>m</a:t>
            </a:r>
            <a:r>
              <a:rPr lang="en-US" sz="1800" baseline="30000" dirty="0"/>
              <a:t>3</a:t>
            </a:r>
            <a:r>
              <a:rPr lang="en-US" sz="1800" baseline="-25000" dirty="0"/>
              <a:t>)  </a:t>
            </a:r>
            <a:endParaRPr lang="el-GR" sz="1800" baseline="-25000" dirty="0"/>
          </a:p>
          <a:p>
            <a:r>
              <a:rPr lang="el-GR" sz="1800" baseline="-25000" dirty="0"/>
              <a:t>                </a:t>
            </a:r>
          </a:p>
          <a:p>
            <a:r>
              <a:rPr lang="el-GR" sz="1800" baseline="-25000" dirty="0"/>
              <a:t>                 </a:t>
            </a:r>
            <a:r>
              <a:rPr lang="el-GR" sz="1800" baseline="-25000" dirty="0" err="1"/>
              <a:t>Φαιν</a:t>
            </a:r>
            <a:r>
              <a:rPr lang="el-GR" sz="1800" baseline="-25000" dirty="0"/>
              <a:t>. Όγκος</a:t>
            </a:r>
          </a:p>
          <a:p>
            <a:r>
              <a:rPr lang="el-GR" sz="1800" baseline="-25000" dirty="0"/>
              <a:t>Βάρος (Ν)</a:t>
            </a:r>
          </a:p>
          <a:p>
            <a:endParaRPr lang="en-US" baseline="-25000" dirty="0"/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 flipV="1">
            <a:off x="1371600" y="1828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flipV="1">
            <a:off x="1828800" y="1828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 flipH="1">
            <a:off x="381000" y="2819400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4343400" y="762000"/>
            <a:ext cx="39757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</a:t>
            </a:r>
            <a:r>
              <a:rPr lang="el-GR" dirty="0">
                <a:solidFill>
                  <a:srgbClr val="FF0000"/>
                </a:solidFill>
              </a:rPr>
              <a:t>Υδροαπορροφητικότητα</a:t>
            </a:r>
          </a:p>
          <a:p>
            <a:endParaRPr lang="el-GR" dirty="0"/>
          </a:p>
          <a:p>
            <a:r>
              <a:rPr lang="en-US" dirty="0"/>
              <a:t>100 x </a:t>
            </a:r>
            <a:r>
              <a:rPr lang="el-GR" dirty="0"/>
              <a:t>(</a:t>
            </a:r>
            <a:r>
              <a:rPr lang="en-US" dirty="0"/>
              <a:t>G1-G)/G</a:t>
            </a:r>
          </a:p>
          <a:p>
            <a:r>
              <a:rPr lang="el-GR" dirty="0"/>
              <a:t>Π.χ.  </a:t>
            </a:r>
            <a:r>
              <a:rPr lang="en-US" dirty="0"/>
              <a:t>G=2,2 Kg </a:t>
            </a:r>
            <a:r>
              <a:rPr lang="el-GR" dirty="0"/>
              <a:t>και </a:t>
            </a:r>
            <a:r>
              <a:rPr lang="en-US" dirty="0"/>
              <a:t>G1= 2,53 Kg</a:t>
            </a:r>
          </a:p>
          <a:p>
            <a:r>
              <a:rPr lang="en-US" dirty="0"/>
              <a:t>Y=100 x(2,53-2,2)/2,2=15%</a:t>
            </a:r>
          </a:p>
        </p:txBody>
      </p:sp>
      <p:sp>
        <p:nvSpPr>
          <p:cNvPr id="16" name="15 - TextBox"/>
          <p:cNvSpPr txBox="1"/>
          <p:nvPr/>
        </p:nvSpPr>
        <p:spPr>
          <a:xfrm>
            <a:off x="4267200" y="2514600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4. </a:t>
            </a:r>
            <a:r>
              <a:rPr lang="el-GR" dirty="0">
                <a:solidFill>
                  <a:srgbClr val="FF0000"/>
                </a:solidFill>
              </a:rPr>
              <a:t>Αντοχή σε παγετό</a:t>
            </a:r>
          </a:p>
          <a:p>
            <a:endParaRPr lang="el-GR" dirty="0">
              <a:solidFill>
                <a:srgbClr val="FF0000"/>
              </a:solidFill>
            </a:endParaRPr>
          </a:p>
          <a:p>
            <a:r>
              <a:rPr lang="el-GR" dirty="0">
                <a:solidFill>
                  <a:srgbClr val="FF0000"/>
                </a:solidFill>
              </a:rPr>
              <a:t>5. Διαστολή και Συστολή</a:t>
            </a:r>
          </a:p>
          <a:p>
            <a:r>
              <a:rPr lang="el-GR" dirty="0">
                <a:solidFill>
                  <a:srgbClr val="FF0000"/>
                </a:solidFill>
              </a:rPr>
              <a:t>Δ</a:t>
            </a:r>
            <a:r>
              <a:rPr lang="en-US" dirty="0">
                <a:solidFill>
                  <a:srgbClr val="FF0000"/>
                </a:solidFill>
              </a:rPr>
              <a:t>L=L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α </a:t>
            </a:r>
            <a:r>
              <a:rPr lang="el-GR" dirty="0" err="1">
                <a:solidFill>
                  <a:srgbClr val="FF0000"/>
                </a:solidFill>
              </a:rPr>
              <a:t>Δθ</a:t>
            </a:r>
            <a:r>
              <a:rPr lang="el-GR" dirty="0">
                <a:solidFill>
                  <a:srgbClr val="FF0000"/>
                </a:solidFill>
              </a:rPr>
              <a:t> ή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baseline="-25000" dirty="0">
                <a:solidFill>
                  <a:srgbClr val="FF0000"/>
                </a:solidFill>
              </a:rPr>
              <a:t>T</a:t>
            </a:r>
            <a:r>
              <a:rPr lang="el-GR" dirty="0">
                <a:solidFill>
                  <a:srgbClr val="FF0000"/>
                </a:solidFill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baseline="-25000" dirty="0">
                <a:solidFill>
                  <a:srgbClr val="FF0000"/>
                </a:solidFill>
              </a:rPr>
              <a:t>o</a:t>
            </a:r>
            <a:r>
              <a:rPr lang="el-GR" dirty="0">
                <a:solidFill>
                  <a:srgbClr val="FF0000"/>
                </a:solidFill>
              </a:rPr>
              <a:t>(1+αΔΘ)</a:t>
            </a:r>
          </a:p>
          <a:p>
            <a:r>
              <a:rPr lang="el-GR" dirty="0">
                <a:solidFill>
                  <a:srgbClr val="FF0000"/>
                </a:solidFill>
              </a:rPr>
              <a:t>Αλουμίνιο α=23,8 10</a:t>
            </a:r>
            <a:r>
              <a:rPr lang="el-GR" baseline="30000" dirty="0">
                <a:solidFill>
                  <a:srgbClr val="FF0000"/>
                </a:solidFill>
              </a:rPr>
              <a:t>-6</a:t>
            </a:r>
            <a:r>
              <a:rPr lang="el-GR" baseline="-25000" dirty="0">
                <a:solidFill>
                  <a:srgbClr val="FF0000"/>
                </a:solidFill>
              </a:rPr>
              <a:t> </a:t>
            </a:r>
            <a:r>
              <a:rPr lang="en-US" baseline="-25000" dirty="0">
                <a:solidFill>
                  <a:srgbClr val="FF0000"/>
                </a:solidFill>
              </a:rPr>
              <a:t>mm/mm grad</a:t>
            </a:r>
            <a:endParaRPr lang="el-GR" baseline="-25000" dirty="0">
              <a:solidFill>
                <a:srgbClr val="FF0000"/>
              </a:solidFill>
            </a:endParaRPr>
          </a:p>
          <a:p>
            <a:r>
              <a:rPr lang="el-GR" dirty="0">
                <a:solidFill>
                  <a:srgbClr val="FF0000"/>
                </a:solidFill>
              </a:rPr>
              <a:t>Εάν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=6 m=6000mm </a:t>
            </a:r>
            <a:r>
              <a:rPr lang="el-GR" dirty="0">
                <a:solidFill>
                  <a:srgbClr val="FF0000"/>
                </a:solidFill>
              </a:rPr>
              <a:t>και Δθ=90</a:t>
            </a:r>
            <a:r>
              <a:rPr lang="el-GR" baseline="30000" dirty="0">
                <a:solidFill>
                  <a:srgbClr val="FF0000"/>
                </a:solidFill>
              </a:rPr>
              <a:t>ο</a:t>
            </a:r>
            <a:r>
              <a:rPr lang="el-GR" dirty="0">
                <a:solidFill>
                  <a:srgbClr val="FF0000"/>
                </a:solidFill>
              </a:rPr>
              <a:t> τότε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baseline="-25000" dirty="0">
                <a:solidFill>
                  <a:srgbClr val="FF0000"/>
                </a:solidFill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=6(1</a:t>
            </a:r>
            <a:r>
              <a:rPr lang="el-GR" dirty="0">
                <a:solidFill>
                  <a:srgbClr val="FF0000"/>
                </a:solidFill>
              </a:rPr>
              <a:t>+23,8 10</a:t>
            </a:r>
            <a:r>
              <a:rPr lang="el-GR" baseline="30000" dirty="0">
                <a:solidFill>
                  <a:srgbClr val="FF0000"/>
                </a:solidFill>
              </a:rPr>
              <a:t>-6 </a:t>
            </a:r>
            <a:r>
              <a:rPr lang="el-GR" dirty="0">
                <a:solidFill>
                  <a:srgbClr val="FF0000"/>
                </a:solidFill>
              </a:rPr>
              <a:t>90)=601,071 </a:t>
            </a:r>
            <a:r>
              <a:rPr lang="en-US" dirty="0">
                <a:solidFill>
                  <a:srgbClr val="FF0000"/>
                </a:solidFill>
              </a:rPr>
              <a:t>m=6010,71 mm</a:t>
            </a:r>
          </a:p>
        </p:txBody>
      </p:sp>
      <p:sp>
        <p:nvSpPr>
          <p:cNvPr id="17" name="16 - TextBox"/>
          <p:cNvSpPr txBox="1"/>
          <p:nvPr/>
        </p:nvSpPr>
        <p:spPr>
          <a:xfrm>
            <a:off x="457200" y="2819400"/>
            <a:ext cx="2971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6. </a:t>
            </a:r>
            <a:r>
              <a:rPr lang="el-GR" sz="1400" dirty="0"/>
              <a:t>Θερμική αγωγιμότητα</a:t>
            </a:r>
          </a:p>
          <a:p>
            <a:r>
              <a:rPr lang="en-US" sz="1400" dirty="0"/>
              <a:t>Q=</a:t>
            </a:r>
            <a:r>
              <a:rPr lang="el-GR" sz="1400" dirty="0"/>
              <a:t>λ </a:t>
            </a:r>
            <a:r>
              <a:rPr lang="el-GR" sz="1400" dirty="0" err="1"/>
              <a:t>Δθ</a:t>
            </a:r>
            <a:r>
              <a:rPr lang="el-GR" sz="1400" dirty="0"/>
              <a:t> </a:t>
            </a:r>
            <a:r>
              <a:rPr lang="en-US" sz="1400" dirty="0"/>
              <a:t>t </a:t>
            </a:r>
            <a:r>
              <a:rPr lang="en-US" sz="1400" dirty="0" err="1"/>
              <a:t>A/d</a:t>
            </a:r>
            <a:r>
              <a:rPr lang="en-US" sz="1400" dirty="0"/>
              <a:t> </a:t>
            </a:r>
          </a:p>
          <a:p>
            <a:r>
              <a:rPr lang="en-US" sz="1400" dirty="0"/>
              <a:t>([</a:t>
            </a:r>
            <a:r>
              <a:rPr lang="el-GR" sz="1400" dirty="0"/>
              <a:t>λ</a:t>
            </a:r>
            <a:r>
              <a:rPr lang="en-US" sz="1400" dirty="0"/>
              <a:t>]kcal/grad m hr) </a:t>
            </a:r>
            <a:endParaRPr lang="el-GR" sz="1400" dirty="0"/>
          </a:p>
          <a:p>
            <a:endParaRPr lang="el-GR" dirty="0"/>
          </a:p>
          <a:p>
            <a:endParaRPr lang="en-US" dirty="0"/>
          </a:p>
        </p:txBody>
      </p:sp>
      <p:sp>
        <p:nvSpPr>
          <p:cNvPr id="18" name="17 - TextBox"/>
          <p:cNvSpPr txBox="1"/>
          <p:nvPr/>
        </p:nvSpPr>
        <p:spPr>
          <a:xfrm>
            <a:off x="457200" y="3733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7. </a:t>
            </a:r>
            <a:r>
              <a:rPr lang="el-GR" dirty="0"/>
              <a:t>Θερμική αντοχή (πυρίμαχα υλικά)</a:t>
            </a:r>
            <a:endParaRPr lang="en-US" dirty="0"/>
          </a:p>
        </p:txBody>
      </p:sp>
      <p:sp>
        <p:nvSpPr>
          <p:cNvPr id="19" name="18 - Ορθογώνιο"/>
          <p:cNvSpPr/>
          <p:nvPr/>
        </p:nvSpPr>
        <p:spPr>
          <a:xfrm>
            <a:off x="381000" y="4495800"/>
            <a:ext cx="2587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8. Αντοχή στη φωτιά</a:t>
            </a:r>
            <a:endParaRPr lang="en-US" dirty="0"/>
          </a:p>
        </p:txBody>
      </p:sp>
      <p:sp>
        <p:nvSpPr>
          <p:cNvPr id="20" name="19 - Ορθογώνιο"/>
          <p:cNvSpPr/>
          <p:nvPr/>
        </p:nvSpPr>
        <p:spPr>
          <a:xfrm>
            <a:off x="533400" y="5105400"/>
            <a:ext cx="286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9. Αντοχή σε διάβρωση</a:t>
            </a:r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DEB0-1B9D-4C26-A50F-935155D2620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DEB0-1B9D-4C26-A50F-935155D2620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522" y="1524000"/>
            <a:ext cx="500365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183880" cy="457200"/>
          </a:xfrm>
        </p:spPr>
        <p:txBody>
          <a:bodyPr>
            <a:normAutofit fontScale="90000"/>
          </a:bodyPr>
          <a:lstStyle/>
          <a:p>
            <a:r>
              <a:rPr lang="el-GR" sz="1800" dirty="0"/>
              <a:t>Μηχανικές Ιδιότητες</a:t>
            </a:r>
            <a:br>
              <a:rPr lang="el-GR" sz="1800" dirty="0"/>
            </a:br>
            <a:br>
              <a:rPr lang="el-GR" sz="1800" dirty="0"/>
            </a:br>
            <a:r>
              <a:rPr lang="el-GR" sz="1800" dirty="0"/>
              <a:t>1. Αντοχή σε θραύση </a:t>
            </a:r>
            <a:br>
              <a:rPr lang="el-GR" sz="1800" dirty="0"/>
            </a:br>
            <a:endParaRPr lang="en-US" sz="18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371600"/>
            <a:ext cx="2998471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DEB0-1B9D-4C26-A50F-935155D2620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838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l-GR" sz="2700" dirty="0"/>
              <a:t>2. Αντοχή σε </a:t>
            </a:r>
            <a:r>
              <a:rPr lang="el-GR" sz="2700" dirty="0" err="1"/>
              <a:t>εφελκυσμό,θλίψη,κάμψη,διάτμηση</a:t>
            </a:r>
            <a:r>
              <a:rPr lang="el-GR" sz="2700" dirty="0"/>
              <a:t> και στρέψη</a:t>
            </a:r>
            <a:br>
              <a:rPr lang="el-GR" dirty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6138239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DEB0-1B9D-4C26-A50F-935155D2620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Εφελκυσμός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1729" y="530225"/>
            <a:ext cx="3066579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DEB0-1B9D-4C26-A50F-935155D2620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Κατανομή των τάσεων θλίψης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609600"/>
            <a:ext cx="296212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DEB0-1B9D-4C26-A50F-935155D2620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Άποψη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167</TotalTime>
  <Words>362</Words>
  <Application>Microsoft Office PowerPoint</Application>
  <PresentationFormat>On-screen Show (4:3)</PresentationFormat>
  <Paragraphs>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Verdana</vt:lpstr>
      <vt:lpstr>Wingdings 2</vt:lpstr>
      <vt:lpstr>Άποψη</vt:lpstr>
      <vt:lpstr> Παρουσίαση 3η  Ιδιότητες των Δομικών Υλικών</vt:lpstr>
      <vt:lpstr>Επιλογή των ΔΥ </vt:lpstr>
      <vt:lpstr>Φυσικές Ιδιότητες</vt:lpstr>
      <vt:lpstr>2. Ειδικό βάρος</vt:lpstr>
      <vt:lpstr>PowerPoint Presentation</vt:lpstr>
      <vt:lpstr>Μηχανικές Ιδιότητες  1. Αντοχή σε θραύση  </vt:lpstr>
      <vt:lpstr>2. Αντοχή σε εφελκυσμό,θλίψη,κάμψη,διάτμηση και στρέψη </vt:lpstr>
      <vt:lpstr>Εφελκυσμός</vt:lpstr>
      <vt:lpstr>Κατανομή των τάσεων θλίψης</vt:lpstr>
      <vt:lpstr>Εφαρμογή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Κανονισμοί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Ιδιότητες των Δομικών Υλικών</dc:title>
  <dc:creator>Dr.Kakkavas</dc:creator>
  <cp:lastModifiedBy>pan kakavas</cp:lastModifiedBy>
  <cp:revision>17</cp:revision>
  <dcterms:created xsi:type="dcterms:W3CDTF">2019-03-12T17:53:41Z</dcterms:created>
  <dcterms:modified xsi:type="dcterms:W3CDTF">2020-04-01T02:43:35Z</dcterms:modified>
</cp:coreProperties>
</file>