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sldIdLst>
    <p:sldId id="260" r:id="rId2"/>
    <p:sldId id="398" r:id="rId3"/>
    <p:sldId id="399" r:id="rId4"/>
    <p:sldId id="400" r:id="rId5"/>
    <p:sldId id="402" r:id="rId6"/>
    <p:sldId id="409" r:id="rId7"/>
    <p:sldId id="410" r:id="rId8"/>
    <p:sldId id="411" r:id="rId9"/>
    <p:sldId id="404" r:id="rId10"/>
    <p:sldId id="405" r:id="rId11"/>
    <p:sldId id="406" r:id="rId12"/>
    <p:sldId id="407" r:id="rId13"/>
    <p:sldId id="408" r:id="rId14"/>
    <p:sldId id="3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10" y="-3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BA5EA-C9C7-43DC-9B2C-81A60D1C5500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1A2C8-35FA-4A89-B5F3-F7271C2F8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8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91A2C8-35FA-4A89-B5F3-F7271C2F8F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59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724400" cy="1600327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Άμεσες Ξένες Επενδύσεις &amp; Παγκόσμια Διακυβέρνηση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Δρ. Σωτήρης Πετρόπουλος</a:t>
            </a:r>
          </a:p>
          <a:p>
            <a:r>
              <a:rPr lang="en-US" dirty="0" smtClean="0"/>
              <a:t>spetrop@uop.gr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9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sz="3600"/>
              <a:t>Ιδιαίτερος παράγοντας προσέλκυσης ΑΞΕ</a:t>
            </a:r>
            <a:endParaRPr lang="en-US" sz="36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052513"/>
            <a:ext cx="8229600" cy="4525962"/>
          </a:xfrm>
        </p:spPr>
        <p:txBody>
          <a:bodyPr/>
          <a:lstStyle/>
          <a:p>
            <a:r>
              <a:rPr lang="el-GR" sz="2800"/>
              <a:t>Η εμπειρική μελέτη της Ευρωπαϊκής Ένωσης είναι η μόνη που μπορεί να προσδώσει στις Π.Σ. τον ορισμό του ιδιαίτερου παράγοντα προσέλκυσης ΑΞΕ. </a:t>
            </a:r>
          </a:p>
          <a:p>
            <a:pPr>
              <a:buFont typeface="Wingdings" pitchFamily="2" charset="2"/>
              <a:buNone/>
            </a:pPr>
            <a:endParaRPr lang="en-US" sz="280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984250" y="2587625"/>
            <a:ext cx="75326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1" hangingPunct="1">
              <a:tabLst>
                <a:tab pos="457200" algn="l"/>
              </a:tabLst>
            </a:pPr>
            <a:r>
              <a:rPr lang="el-GR" sz="1600" b="1">
                <a:latin typeface="Arial" charset="0"/>
                <a:cs typeface="Times New Roman" pitchFamily="18" charset="0"/>
              </a:rPr>
              <a:t>Επιλεγμένες Χρονιές εκροών και εισροών ΑΞΕ προς / από την Ευρωπαϊκής Ένωσης</a:t>
            </a:r>
            <a:endParaRPr lang="el-GR" sz="1600">
              <a:latin typeface="Arial" charset="0"/>
            </a:endParaRPr>
          </a:p>
        </p:txBody>
      </p:sp>
      <p:graphicFrame>
        <p:nvGraphicFramePr>
          <p:cNvPr id="9452" name="Group 236"/>
          <p:cNvGraphicFramePr>
            <a:graphicFrameLocks noGrp="1"/>
          </p:cNvGraphicFramePr>
          <p:nvPr/>
        </p:nvGraphicFramePr>
        <p:xfrm>
          <a:off x="0" y="2997200"/>
          <a:ext cx="9036050" cy="3527426"/>
        </p:xfrm>
        <a:graphic>
          <a:graphicData uri="http://schemas.openxmlformats.org/drawingml/2006/table">
            <a:tbl>
              <a:tblPr/>
              <a:tblGrid>
                <a:gridCol w="974725"/>
                <a:gridCol w="1154113"/>
                <a:gridCol w="720725"/>
                <a:gridCol w="795337"/>
                <a:gridCol w="938213"/>
                <a:gridCol w="939800"/>
                <a:gridCol w="936625"/>
                <a:gridCol w="866775"/>
                <a:gridCol w="846137"/>
                <a:gridCol w="863600"/>
              </a:tblGrid>
              <a:tr h="781050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YEAR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D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1970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1980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1990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1995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2000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2001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2002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2003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</a:tr>
              <a:tr h="781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COUNTRY_GROUP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D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INDICATOR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D9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8266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European Union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FDI inflows (millions of dollars)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5,127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21,317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96,774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114,560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671,417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357,441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374,000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295,154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9826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FDI outflows (millions of dollars)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5,072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23,812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130,480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159,716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806,151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429,159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351,181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336,994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427" name="Rectangle 211"/>
          <p:cNvSpPr>
            <a:spLocks noChangeArrowheads="1"/>
          </p:cNvSpPr>
          <p:nvPr/>
        </p:nvSpPr>
        <p:spPr bwMode="auto">
          <a:xfrm>
            <a:off x="971550" y="65532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 eaLnBrk="1" hangingPunct="1">
              <a:tabLst>
                <a:tab pos="457200" algn="l"/>
              </a:tabLst>
            </a:pPr>
            <a:r>
              <a:rPr lang="el-GR" sz="1400">
                <a:cs typeface="Times New Roman" pitchFamily="18" charset="0"/>
              </a:rPr>
              <a:t> </a:t>
            </a:r>
            <a:r>
              <a:rPr lang="el-GR" sz="1400">
                <a:latin typeface="Arial" charset="0"/>
                <a:cs typeface="Times New Roman" pitchFamily="18" charset="0"/>
              </a:rPr>
              <a:t>Πηγή: </a:t>
            </a:r>
            <a:r>
              <a:rPr lang="en-US" sz="1400">
                <a:latin typeface="Arial" charset="0"/>
                <a:cs typeface="Times New Roman" pitchFamily="18" charset="0"/>
              </a:rPr>
              <a:t>UNCTAD 2004</a:t>
            </a:r>
            <a:endParaRPr lang="en-US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01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utoUpdateAnimBg="0"/>
      <p:bldP spid="9221" grpId="0" autoUpdateAnimBg="0"/>
      <p:bldP spid="942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9750" y="-171450"/>
            <a:ext cx="8229600" cy="1143000"/>
          </a:xfrm>
        </p:spPr>
        <p:txBody>
          <a:bodyPr/>
          <a:lstStyle/>
          <a:p>
            <a:r>
              <a:rPr lang="el-GR"/>
              <a:t>ΑΞΕ και </a:t>
            </a:r>
            <a:r>
              <a:rPr lang="en-US"/>
              <a:t>NAFTA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765175"/>
            <a:ext cx="8229600" cy="21161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800"/>
              <a:t>Η δημιουργία της </a:t>
            </a:r>
            <a:r>
              <a:rPr lang="en-US" sz="2800"/>
              <a:t>NAFTA</a:t>
            </a:r>
            <a:r>
              <a:rPr lang="el-GR" sz="2800"/>
              <a:t> (</a:t>
            </a:r>
            <a:r>
              <a:rPr lang="en-US" sz="2800"/>
              <a:t>North Atlantic Free Trade Area) </a:t>
            </a:r>
            <a:r>
              <a:rPr lang="el-GR" sz="2800"/>
              <a:t>δίνει το έναυσμα αύξησης των ροών ΑΞΕ κυρίως προς Μεξικό.</a:t>
            </a:r>
          </a:p>
          <a:p>
            <a:pPr>
              <a:lnSpc>
                <a:spcPct val="90000"/>
              </a:lnSpc>
            </a:pPr>
            <a:r>
              <a:rPr lang="el-GR" sz="2800"/>
              <a:t>Κυρίως φαινόμενο η εσωτερική ανακατανομή &amp; αναδιοργάνωση υφιστάμενων επενδύσεων.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476375" y="2924175"/>
            <a:ext cx="62563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1" hangingPunct="1">
              <a:tabLst>
                <a:tab pos="457200" algn="l"/>
              </a:tabLst>
            </a:pPr>
            <a:r>
              <a:rPr lang="el-GR" sz="1600" b="1">
                <a:latin typeface="Arial" charset="0"/>
                <a:cs typeface="Times New Roman" pitchFamily="18" charset="0"/>
              </a:rPr>
              <a:t>Επιλεγμένες Χρονιές εκροών και εισροών ΑΞΕ προς / από τη </a:t>
            </a:r>
            <a:r>
              <a:rPr lang="en-US" sz="1600" b="1">
                <a:latin typeface="Arial" charset="0"/>
                <a:cs typeface="Times New Roman" pitchFamily="18" charset="0"/>
              </a:rPr>
              <a:t>NAFTA</a:t>
            </a:r>
            <a:endParaRPr lang="en-US" sz="1600">
              <a:latin typeface="Arial" charset="0"/>
            </a:endParaRPr>
          </a:p>
        </p:txBody>
      </p:sp>
      <p:graphicFrame>
        <p:nvGraphicFramePr>
          <p:cNvPr id="11538" name="Group 274"/>
          <p:cNvGraphicFramePr>
            <a:graphicFrameLocks noGrp="1"/>
          </p:cNvGraphicFramePr>
          <p:nvPr/>
        </p:nvGraphicFramePr>
        <p:xfrm>
          <a:off x="0" y="3213100"/>
          <a:ext cx="9144000" cy="3095627"/>
        </p:xfrm>
        <a:graphic>
          <a:graphicData uri="http://schemas.openxmlformats.org/drawingml/2006/table">
            <a:tbl>
              <a:tblPr/>
              <a:tblGrid>
                <a:gridCol w="971550"/>
                <a:gridCol w="1079500"/>
                <a:gridCol w="720725"/>
                <a:gridCol w="792163"/>
                <a:gridCol w="792162"/>
                <a:gridCol w="936625"/>
                <a:gridCol w="1008063"/>
                <a:gridCol w="935037"/>
                <a:gridCol w="865188"/>
                <a:gridCol w="1042987"/>
              </a:tblGrid>
              <a:tr h="595313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YEAR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D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1970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1980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1990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1995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2000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2001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2002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2003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COUNTRY_GROUP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D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INDICATOR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D9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334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NAFTA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FDI inflows (millions of dollars)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3,406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24,815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58,637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77,682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397,384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213,724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98,645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47,135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0715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FDI outflows (millions of dollars)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9,521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23,329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36,442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159,716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188,285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165,390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142,679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174,816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474" name="Rectangle 210"/>
          <p:cNvSpPr>
            <a:spLocks noChangeArrowheads="1"/>
          </p:cNvSpPr>
          <p:nvPr/>
        </p:nvSpPr>
        <p:spPr bwMode="auto">
          <a:xfrm>
            <a:off x="539750" y="6381750"/>
            <a:ext cx="18462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tabLst>
                <a:tab pos="457200" algn="l"/>
              </a:tabLst>
            </a:pPr>
            <a:r>
              <a:rPr lang="el-GR" sz="1400">
                <a:cs typeface="Times New Roman" pitchFamily="18" charset="0"/>
              </a:rPr>
              <a:t>Πηγή: </a:t>
            </a:r>
            <a:r>
              <a:rPr lang="en-US" sz="1400">
                <a:latin typeface="Arial" charset="0"/>
                <a:cs typeface="Times New Roman" pitchFamily="18" charset="0"/>
              </a:rPr>
              <a:t>UNCTAD 2004</a:t>
            </a:r>
            <a:endParaRPr lang="en-US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026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47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ΑΞΕ και </a:t>
            </a:r>
            <a:r>
              <a:rPr lang="en-US"/>
              <a:t>NAFTA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1187450" y="1412875"/>
            <a:ext cx="6945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1" hangingPunct="1">
              <a:tabLst>
                <a:tab pos="457200" algn="l"/>
              </a:tabLst>
            </a:pPr>
            <a:r>
              <a:rPr lang="el-GR" b="1">
                <a:latin typeface="Arial" charset="0"/>
                <a:cs typeface="Times New Roman" pitchFamily="18" charset="0"/>
              </a:rPr>
              <a:t>Επιλεγμένες Χρονιές εκροών και εισροών ΑΞΕ προς / από το Μεξικό</a:t>
            </a:r>
            <a:endParaRPr lang="el-GR">
              <a:latin typeface="Arial" charset="0"/>
            </a:endParaRPr>
          </a:p>
        </p:txBody>
      </p:sp>
      <p:graphicFrame>
        <p:nvGraphicFramePr>
          <p:cNvPr id="56542" name="Group 222"/>
          <p:cNvGraphicFramePr>
            <a:graphicFrameLocks noGrp="1"/>
          </p:cNvGraphicFramePr>
          <p:nvPr/>
        </p:nvGraphicFramePr>
        <p:xfrm>
          <a:off x="0" y="1982788"/>
          <a:ext cx="9144000" cy="3086418"/>
        </p:xfrm>
        <a:graphic>
          <a:graphicData uri="http://schemas.openxmlformats.org/drawingml/2006/table">
            <a:tbl>
              <a:tblPr/>
              <a:tblGrid>
                <a:gridCol w="1116013"/>
                <a:gridCol w="1223962"/>
                <a:gridCol w="719138"/>
                <a:gridCol w="720725"/>
                <a:gridCol w="793750"/>
                <a:gridCol w="911225"/>
                <a:gridCol w="915987"/>
                <a:gridCol w="914400"/>
                <a:gridCol w="914400"/>
                <a:gridCol w="914400"/>
              </a:tblGrid>
              <a:tr h="649288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YEAR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D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1970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1980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1990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1995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2000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2001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2002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2003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COUNTRY_GROUP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D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INDICATOR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D9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413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Mexico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FDI inflows (millions of dollars)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323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2,090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2,633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9,655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16,586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26,776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14,745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10,783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175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FDI outflows (millions of dollars)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223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-263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984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4,404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930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1,390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40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6530" name="Rectangle 210"/>
          <p:cNvSpPr>
            <a:spLocks noChangeArrowheads="1"/>
          </p:cNvSpPr>
          <p:nvPr/>
        </p:nvSpPr>
        <p:spPr bwMode="auto">
          <a:xfrm>
            <a:off x="827088" y="5300663"/>
            <a:ext cx="2079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 eaLnBrk="1" hangingPunct="1">
              <a:tabLst>
                <a:tab pos="457200" algn="l"/>
              </a:tabLst>
            </a:pPr>
            <a:r>
              <a:rPr lang="el-GR" sz="1600">
                <a:cs typeface="Times New Roman" pitchFamily="18" charset="0"/>
              </a:rPr>
              <a:t>Πηγή: </a:t>
            </a:r>
            <a:r>
              <a:rPr lang="en-US" sz="1600">
                <a:latin typeface="Arial" charset="0"/>
                <a:cs typeface="Times New Roman" pitchFamily="18" charset="0"/>
              </a:rPr>
              <a:t>UNCTAD 2004</a:t>
            </a:r>
            <a:endParaRPr lang="en-US" sz="16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637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6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6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6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  <p:bldP spid="565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/>
              <a:t>ΑΞΕ και άλλες περιφερειακές συνεργασίες</a:t>
            </a:r>
            <a:endParaRPr lang="en-US" sz="400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sz="2800"/>
              <a:t>Η περίπτωση του </a:t>
            </a:r>
            <a:r>
              <a:rPr lang="en-US" sz="2800" b="1"/>
              <a:t>Mercosur</a:t>
            </a:r>
            <a:r>
              <a:rPr lang="en-US" sz="2800"/>
              <a:t> </a:t>
            </a:r>
            <a:r>
              <a:rPr lang="el-GR" sz="2800"/>
              <a:t>έχει πολλές ομοιότητες με αυτήν της </a:t>
            </a:r>
            <a:r>
              <a:rPr lang="en-US" sz="2800"/>
              <a:t>NAFTA</a:t>
            </a:r>
            <a:r>
              <a:rPr lang="el-GR" sz="2800"/>
              <a:t>. </a:t>
            </a:r>
          </a:p>
          <a:p>
            <a:pPr>
              <a:lnSpc>
                <a:spcPct val="90000"/>
              </a:lnSpc>
            </a:pPr>
            <a:r>
              <a:rPr lang="el-GR" sz="2800"/>
              <a:t>Η εμβάθυνση του </a:t>
            </a:r>
            <a:r>
              <a:rPr lang="en-US" sz="2800" b="1"/>
              <a:t>ASEAN</a:t>
            </a:r>
            <a:r>
              <a:rPr lang="en-US" sz="2800"/>
              <a:t> </a:t>
            </a:r>
            <a:r>
              <a:rPr lang="el-GR" sz="2800"/>
              <a:t>(</a:t>
            </a:r>
            <a:r>
              <a:rPr lang="en-US" sz="2800"/>
              <a:t>Association of Southeast Asian Nations) </a:t>
            </a:r>
            <a:r>
              <a:rPr lang="el-GR" sz="2800"/>
              <a:t>έχει προταθεί ως λύση στον ανταγωνισμό των κρατών-μελών του με την Κίνα για την προσέλκυση ΑΞΕ.</a:t>
            </a:r>
          </a:p>
          <a:p>
            <a:pPr>
              <a:lnSpc>
                <a:spcPct val="90000"/>
              </a:lnSpc>
            </a:pPr>
            <a:r>
              <a:rPr lang="el-GR" sz="2800"/>
              <a:t>Οι επενδυτές προς τα κράτη μέλη του </a:t>
            </a:r>
            <a:r>
              <a:rPr lang="en-US" sz="2800" b="1"/>
              <a:t>SADC</a:t>
            </a:r>
            <a:r>
              <a:rPr lang="el-GR" sz="2800"/>
              <a:t> (</a:t>
            </a:r>
            <a:r>
              <a:rPr lang="en-US" sz="2800"/>
              <a:t>Sub-Saharan African Development Committee)</a:t>
            </a:r>
            <a:r>
              <a:rPr lang="el-GR" sz="2800"/>
              <a:t> έχουν να αντιμετωπίσουν οξύτατα προβλήματα που μετριάζουν τα θετικά αποτελέσματα οποιασδήποτε προσπάθειας εμβάθυνσης της υφιστάμενης Π.Σ.</a:t>
            </a:r>
            <a:r>
              <a:rPr lang="en-US" sz="280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202967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/>
          <a:lstStyle/>
          <a:p>
            <a:r>
              <a:rPr lang="el-GR" dirty="0" smtClean="0"/>
              <a:t>Σας ευχαριστώ για την προσοχή σας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51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228600"/>
            <a:ext cx="82296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z="4000" smtClean="0">
                <a:effectLst/>
              </a:rPr>
              <a:t>Προσδιοριστικοί Παράγοντες ΑΞΕ</a:t>
            </a:r>
            <a:endParaRPr lang="en-US" sz="4000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19200"/>
            <a:ext cx="8686800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800" smtClean="0">
                <a:effectLst/>
              </a:rPr>
              <a:t>Πολιτικό περιβάλλον από την πλευρά της πολυεθνικής</a:t>
            </a:r>
          </a:p>
          <a:p>
            <a:pPr lvl="1">
              <a:lnSpc>
                <a:spcPct val="80000"/>
              </a:lnSpc>
            </a:pPr>
            <a:endParaRPr lang="el-GR" sz="2400" smtClean="0">
              <a:effectLst/>
            </a:endParaRP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Σταθερότητα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Διαδικασίες έναρξης επιχείρησης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Διαδικασίες αδειοδότησης οικοδομικών εργασιών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Προστασία ιδιοκτησίας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Εφαρμογή συμβάσεων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Διαδικασίες κλεισίματος επιχείρησης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Φορολογικοί έλεγχοι και διαδικασίες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Διαφθορά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Αποδοχή από τοπική κοινωνία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Παρόμοια κουλτούρα </a:t>
            </a:r>
          </a:p>
          <a:p>
            <a:pPr lvl="4">
              <a:lnSpc>
                <a:spcPct val="80000"/>
              </a:lnSpc>
            </a:pPr>
            <a:r>
              <a:rPr lang="el-GR" sz="3000" b="1" smtClean="0">
                <a:solidFill>
                  <a:srgbClr val="FF0000"/>
                </a:solidFill>
                <a:effectLst/>
              </a:rPr>
              <a:t>Πληροφόρηση</a:t>
            </a:r>
          </a:p>
          <a:p>
            <a:pPr lvl="1">
              <a:lnSpc>
                <a:spcPct val="80000"/>
              </a:lnSpc>
            </a:pPr>
            <a:endParaRPr lang="el-GR" sz="2400" smtClean="0">
              <a:effectLst/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l-GR" sz="240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1029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79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79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228600"/>
            <a:ext cx="82296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z="4000" smtClean="0">
                <a:effectLst/>
              </a:rPr>
              <a:t>Προσδιοριστικοί Παράγοντες ΑΞΕ</a:t>
            </a:r>
            <a:endParaRPr lang="en-US" sz="4000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19200"/>
            <a:ext cx="8686800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800" dirty="0" smtClean="0">
                <a:effectLst/>
              </a:rPr>
              <a:t>Οικονομικό περιβάλλον από την πλευρά της πολυεθνικής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l-GR" sz="2400" dirty="0" smtClean="0">
              <a:effectLst/>
            </a:endParaRP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Μισθοί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Προσωπικό με δεξιότητες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Δασμοί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Μεταφορικά κόστη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Παροχή ηλεκτρικού ρεύματος (κόστος, σταθερότητα)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Επιδοτήσεις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Επιτόκια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Φορολογία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l-GR" sz="2400" dirty="0" smtClean="0">
              <a:effectLst/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l-GR" sz="24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71757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l-GR" sz="4200" smtClean="0">
                <a:effectLst/>
              </a:rPr>
              <a:t>Περιφερειακές Συνεργασίες &amp; ΑΞΕ</a:t>
            </a:r>
            <a:endParaRPr lang="en-US" sz="4200" smtClean="0">
              <a:effectLst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endParaRPr lang="el-GR" sz="2800" dirty="0" smtClean="0">
              <a:effectLst/>
            </a:endParaRPr>
          </a:p>
          <a:p>
            <a:pPr>
              <a:lnSpc>
                <a:spcPct val="90000"/>
              </a:lnSpc>
            </a:pPr>
            <a:r>
              <a:rPr lang="el-GR" sz="2800" dirty="0" smtClean="0">
                <a:effectLst/>
              </a:rPr>
              <a:t>Η δημιουργία περιφερειακών συνεργασιών και η συμμετοχή σε μια σχετική ένωση ενισχύει το προφίλ των χωρών: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800" dirty="0" smtClean="0">
              <a:effectLst/>
            </a:endParaRPr>
          </a:p>
          <a:p>
            <a:pPr lvl="1">
              <a:lnSpc>
                <a:spcPct val="90000"/>
              </a:lnSpc>
            </a:pPr>
            <a:r>
              <a:rPr lang="el-GR" sz="2400" dirty="0" smtClean="0">
                <a:effectLst/>
              </a:rPr>
              <a:t>Σταθερότητα</a:t>
            </a:r>
          </a:p>
          <a:p>
            <a:pPr lvl="1">
              <a:lnSpc>
                <a:spcPct val="90000"/>
              </a:lnSpc>
            </a:pPr>
            <a:r>
              <a:rPr lang="el-GR" sz="2400" dirty="0" smtClean="0">
                <a:effectLst/>
              </a:rPr>
              <a:t>Μεγαλύτερη Αγορά	</a:t>
            </a:r>
          </a:p>
          <a:p>
            <a:pPr lvl="1">
              <a:lnSpc>
                <a:spcPct val="90000"/>
              </a:lnSpc>
            </a:pPr>
            <a:r>
              <a:rPr lang="el-GR" sz="2400" dirty="0" smtClean="0">
                <a:effectLst/>
              </a:rPr>
              <a:t>Μεταρρυθμίσεις</a:t>
            </a:r>
          </a:p>
          <a:p>
            <a:pPr lvl="1">
              <a:lnSpc>
                <a:spcPct val="90000"/>
              </a:lnSpc>
            </a:pPr>
            <a:r>
              <a:rPr lang="el-GR" sz="2400" dirty="0" smtClean="0">
                <a:effectLst/>
              </a:rPr>
              <a:t>Νόμισμα</a:t>
            </a:r>
          </a:p>
          <a:p>
            <a:pPr lvl="1">
              <a:lnSpc>
                <a:spcPct val="90000"/>
              </a:lnSpc>
            </a:pPr>
            <a:r>
              <a:rPr lang="el-GR" sz="2400" dirty="0" smtClean="0">
                <a:effectLst/>
              </a:rPr>
              <a:t>Ανταγωνιστικότητα</a:t>
            </a:r>
          </a:p>
          <a:p>
            <a:pPr lvl="1">
              <a:lnSpc>
                <a:spcPct val="90000"/>
              </a:lnSpc>
            </a:pPr>
            <a:r>
              <a:rPr lang="el-GR" sz="2400" dirty="0" smtClean="0">
                <a:effectLst/>
              </a:rPr>
              <a:t>Φόβος αποκλεισμού</a:t>
            </a:r>
          </a:p>
          <a:p>
            <a:pPr lvl="1">
              <a:lnSpc>
                <a:spcPct val="90000"/>
              </a:lnSpc>
            </a:pPr>
            <a:endParaRPr lang="el-GR" sz="2400" dirty="0" smtClean="0">
              <a:effectLst/>
            </a:endParaRPr>
          </a:p>
          <a:p>
            <a:pPr>
              <a:lnSpc>
                <a:spcPct val="90000"/>
              </a:lnSpc>
            </a:pPr>
            <a:endParaRPr lang="el-GR" sz="28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6012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/>
              <a:t>Η σημασία των περιφερειακών συνεργασιών</a:t>
            </a:r>
            <a:endParaRPr lang="en-US" sz="40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73238"/>
            <a:ext cx="8229600" cy="4525962"/>
          </a:xfrm>
        </p:spPr>
        <p:txBody>
          <a:bodyPr/>
          <a:lstStyle/>
          <a:p>
            <a:r>
              <a:rPr lang="el-GR" dirty="0"/>
              <a:t>1</a:t>
            </a:r>
            <a:r>
              <a:rPr lang="el-GR" baseline="30000" dirty="0"/>
              <a:t>ο</a:t>
            </a:r>
            <a:r>
              <a:rPr lang="el-GR" dirty="0"/>
              <a:t> «κύμα»       </a:t>
            </a:r>
            <a:r>
              <a:rPr lang="en-US" dirty="0" smtClean="0"/>
              <a:t>            </a:t>
            </a:r>
            <a:r>
              <a:rPr lang="el-GR" dirty="0" smtClean="0"/>
              <a:t>Πέρας </a:t>
            </a:r>
            <a:r>
              <a:rPr lang="el-GR" dirty="0"/>
              <a:t>Β’ Π.Π. (Ε.Ο.Κ.)</a:t>
            </a:r>
          </a:p>
          <a:p>
            <a:r>
              <a:rPr lang="el-GR" dirty="0"/>
              <a:t> 2</a:t>
            </a:r>
            <a:r>
              <a:rPr lang="el-GR" baseline="30000" dirty="0"/>
              <a:t>ο</a:t>
            </a:r>
            <a:r>
              <a:rPr lang="el-GR" dirty="0"/>
              <a:t> «κύμα»      </a:t>
            </a:r>
            <a:r>
              <a:rPr lang="en-US" dirty="0" smtClean="0"/>
              <a:t>            </a:t>
            </a:r>
            <a:r>
              <a:rPr lang="el-GR" dirty="0" smtClean="0"/>
              <a:t>Αρχές </a:t>
            </a:r>
            <a:r>
              <a:rPr lang="el-GR" dirty="0"/>
              <a:t>δεκαετίας ’90</a:t>
            </a:r>
          </a:p>
          <a:p>
            <a:pPr>
              <a:buFont typeface="Wingdings" pitchFamily="2" charset="2"/>
              <a:buNone/>
            </a:pPr>
            <a:r>
              <a:rPr lang="el-GR" dirty="0"/>
              <a:t>                         </a:t>
            </a:r>
            <a:r>
              <a:rPr lang="en-US" dirty="0" smtClean="0"/>
              <a:t>               </a:t>
            </a:r>
            <a:r>
              <a:rPr lang="el-GR" dirty="0" smtClean="0"/>
              <a:t>Δημιουργία </a:t>
            </a:r>
            <a:r>
              <a:rPr lang="el-GR" dirty="0"/>
              <a:t>νέων &amp; εμβάθυνση </a:t>
            </a:r>
          </a:p>
          <a:p>
            <a:pPr>
              <a:buFont typeface="Wingdings" pitchFamily="2" charset="2"/>
              <a:buNone/>
            </a:pPr>
            <a:r>
              <a:rPr lang="el-GR" dirty="0"/>
              <a:t>                         </a:t>
            </a:r>
            <a:r>
              <a:rPr lang="en-US" dirty="0" smtClean="0"/>
              <a:t>               </a:t>
            </a:r>
            <a:r>
              <a:rPr lang="el-GR" dirty="0" smtClean="0"/>
              <a:t>παλαιών </a:t>
            </a:r>
            <a:r>
              <a:rPr lang="el-GR" dirty="0"/>
              <a:t>(</a:t>
            </a:r>
            <a:r>
              <a:rPr lang="en-US" dirty="0"/>
              <a:t>NAFTA, EE)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  </a:t>
            </a:r>
            <a:endParaRPr lang="en-US" dirty="0" smtClean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                         </a:t>
            </a:r>
            <a:r>
              <a:rPr lang="el-GR" b="1" dirty="0"/>
              <a:t>Ραγδαία ενίσχυση Π.Σ.</a:t>
            </a:r>
            <a:endParaRPr lang="en-US" b="1" dirty="0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2627313" y="1716822"/>
            <a:ext cx="431800" cy="433387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2627313" y="2268846"/>
            <a:ext cx="431800" cy="433388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3851275" y="3862387"/>
            <a:ext cx="720725" cy="57467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15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4" grpId="0" animBg="1"/>
      <p:bldP spid="5125" grpId="0" animBg="1"/>
      <p:bldP spid="51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43000" y="245315"/>
            <a:ext cx="6965245" cy="120248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accent6">
                    <a:tint val="1000"/>
                  </a:schemeClr>
                </a:solidFill>
              </a:rPr>
              <a:t>Περιφερειακές Συνεργασίες</a:t>
            </a:r>
            <a:endParaRPr lang="el-GR" dirty="0">
              <a:solidFill>
                <a:schemeClr val="accent6">
                  <a:tint val="1000"/>
                </a:schemeClr>
              </a:solidFill>
            </a:endParaRPr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/>
        </p:nvGraphicFramePr>
        <p:xfrm>
          <a:off x="762000" y="1371600"/>
          <a:ext cx="7619999" cy="495300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509024"/>
                <a:gridCol w="1300976"/>
                <a:gridCol w="1393902"/>
                <a:gridCol w="836341"/>
                <a:gridCol w="1579756"/>
              </a:tblGrid>
              <a:tr h="74048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Χαρακτηριστικά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Ζώνη Ελεύθερου Εμπορίου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Τελωνειακή Ένωση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Κοινή Αγορά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Οικονομική Ολοκλήρωση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10531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l-GR" sz="1600" b="0" dirty="0">
                          <a:effectLst/>
                        </a:rPr>
                        <a:t>Εξάλειψη εμπορικών περιορισμών κατά των προϊόντων των άλλων μελών</a:t>
                      </a:r>
                      <a:endParaRPr lang="el-GR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√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</a:rPr>
                        <a:t>NAFTA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5265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l-GR" sz="1600" b="0" dirty="0">
                          <a:effectLst/>
                        </a:rPr>
                        <a:t>Κοινό Δασμολόγιο έναντι μη μελών</a:t>
                      </a:r>
                      <a:endParaRPr lang="el-GR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√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√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ΕΟΚ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10531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l-GR" sz="1600" b="0" dirty="0">
                          <a:effectLst/>
                        </a:rPr>
                        <a:t>Ελεύθερη Διακίνηση συντελεστών παραγωγής (αγαθά, υπηρεσίες, άτομα, κεφάλαια)</a:t>
                      </a:r>
                      <a:endParaRPr lang="el-GR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√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√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√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</a:rPr>
                        <a:t>Ε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 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7898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l-GR" sz="1600" b="0" dirty="0">
                          <a:effectLst/>
                        </a:rPr>
                        <a:t>Εναρμόνιση της νομισματικής και δημοσιονομικής πολιτικής</a:t>
                      </a:r>
                      <a:endParaRPr lang="el-GR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√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√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√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√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(</a:t>
                      </a:r>
                      <a:r>
                        <a:rPr lang="en-GB" sz="1600" dirty="0" smtClean="0">
                          <a:effectLst/>
                        </a:rPr>
                        <a:t>E</a:t>
                      </a:r>
                      <a:r>
                        <a:rPr lang="el-GR" sz="1600" dirty="0" smtClean="0">
                          <a:effectLst/>
                        </a:rPr>
                        <a:t>Ε</a:t>
                      </a:r>
                      <a:r>
                        <a:rPr lang="en-GB" sz="1600" dirty="0" smtClean="0">
                          <a:effectLst/>
                        </a:rPr>
                        <a:t>)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7898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l-GR" sz="1600" b="0" dirty="0">
                          <a:effectLst/>
                        </a:rPr>
                        <a:t>Υπερεθνική λήψη αποφάσεων πέραν των οικονομικών θεμάτων</a:t>
                      </a:r>
                      <a:endParaRPr lang="el-GR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√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√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√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√</a:t>
                      </a:r>
                      <a:endParaRPr lang="el-G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896" marR="45896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56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150" y="152400"/>
            <a:ext cx="6934200" cy="657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393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l-GR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2560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l-GR" altLang="el-GR" smtClean="0"/>
          </a:p>
        </p:txBody>
      </p:sp>
      <p:pic>
        <p:nvPicPr>
          <p:cNvPr id="25604" name="Picture 6" descr="Σχετική εικόν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113"/>
            <a:ext cx="9204325" cy="686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062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/>
              <a:t>Έμμεσος Επηρεασμός προσέλκυσης ΑΞΕ</a:t>
            </a:r>
            <a:endParaRPr lang="en-US" sz="360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8488" cy="4781550"/>
          </a:xfrm>
        </p:spPr>
        <p:txBody>
          <a:bodyPr>
            <a:normAutofit lnSpcReduction="10000"/>
          </a:bodyPr>
          <a:lstStyle/>
          <a:p>
            <a:r>
              <a:rPr lang="el-GR" sz="2800"/>
              <a:t>Μέγεθος αγοράς &amp; προοπτικές ανάπτυξης </a:t>
            </a:r>
          </a:p>
          <a:p>
            <a:r>
              <a:rPr lang="el-GR" sz="2800"/>
              <a:t>Βαθμός απελευθέρωσης εμπορίου</a:t>
            </a:r>
          </a:p>
          <a:p>
            <a:r>
              <a:rPr lang="el-GR" sz="2800"/>
              <a:t>Ήδη υπάρχουσες ΑΞΕ </a:t>
            </a:r>
          </a:p>
          <a:p>
            <a:r>
              <a:rPr lang="el-GR" sz="2800"/>
              <a:t>Συναλλαγματικές ισοτιμίες</a:t>
            </a:r>
          </a:p>
          <a:p>
            <a:r>
              <a:rPr lang="el-GR" sz="2800"/>
              <a:t>Εργατικό δυναμικό</a:t>
            </a:r>
          </a:p>
          <a:p>
            <a:r>
              <a:rPr lang="el-GR" sz="2800"/>
              <a:t>Ιδιωτικοποιήσεις &amp; επενδυτικό περιβάλλον</a:t>
            </a:r>
          </a:p>
          <a:p>
            <a:r>
              <a:rPr lang="el-GR" sz="2800"/>
              <a:t>Τοπική διακυβέρνηση &amp; εύρος της διαφθορά</a:t>
            </a:r>
          </a:p>
          <a:p>
            <a:r>
              <a:rPr lang="el-GR" sz="2800"/>
              <a:t>Υπάρχουσες υποδομές</a:t>
            </a:r>
          </a:p>
          <a:p>
            <a:r>
              <a:rPr lang="el-GR" sz="2800"/>
              <a:t>Οικονομική, μακροοικονομική &amp; πολιτική σταθερότητα</a:t>
            </a:r>
          </a:p>
        </p:txBody>
      </p:sp>
    </p:spTree>
    <p:extLst>
      <p:ext uri="{BB962C8B-B14F-4D97-AF65-F5344CB8AC3E}">
        <p14:creationId xmlns:p14="http://schemas.microsoft.com/office/powerpoint/2010/main" val="266797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3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772</TotalTime>
  <Words>577</Words>
  <Application>Microsoft Office PowerPoint</Application>
  <PresentationFormat>On-screen Show (4:3)</PresentationFormat>
  <Paragraphs>205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Thatch</vt:lpstr>
      <vt:lpstr>Άμεσες Ξένες Επενδύσεις &amp; Παγκόσμια Διακυβέρνηση</vt:lpstr>
      <vt:lpstr>Προσδιοριστικοί Παράγοντες ΑΞΕ</vt:lpstr>
      <vt:lpstr>Προσδιοριστικοί Παράγοντες ΑΞΕ</vt:lpstr>
      <vt:lpstr>Περιφερειακές Συνεργασίες &amp; ΑΞΕ</vt:lpstr>
      <vt:lpstr>Η σημασία των περιφερειακών συνεργασιών</vt:lpstr>
      <vt:lpstr>Περιφερειακές Συνεργασίες</vt:lpstr>
      <vt:lpstr>PowerPoint Presentation</vt:lpstr>
      <vt:lpstr>PowerPoint Presentation</vt:lpstr>
      <vt:lpstr>Έμμεσος Επηρεασμός προσέλκυσης ΑΞΕ</vt:lpstr>
      <vt:lpstr>Ιδιαίτερος παράγοντας προσέλκυσης ΑΞΕ</vt:lpstr>
      <vt:lpstr>ΑΞΕ και NAFTA</vt:lpstr>
      <vt:lpstr>ΑΞΕ και NAFTA</vt:lpstr>
      <vt:lpstr>ΑΞΕ και άλλες περιφερειακές συνεργασίες</vt:lpstr>
      <vt:lpstr>Σας ευχαριστώ για την προσοχή σας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Διεθνής Αναπτυξιακή Συνεργασία</dc:title>
  <dc:creator>HIGGS HIGGS</dc:creator>
  <cp:lastModifiedBy>HIGGS</cp:lastModifiedBy>
  <cp:revision>38</cp:revision>
  <dcterms:created xsi:type="dcterms:W3CDTF">2018-02-24T06:57:21Z</dcterms:created>
  <dcterms:modified xsi:type="dcterms:W3CDTF">2019-11-22T14:47:24Z</dcterms:modified>
</cp:coreProperties>
</file>