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7" r:id="rId2"/>
    <p:sldId id="268" r:id="rId3"/>
    <p:sldId id="257" r:id="rId4"/>
    <p:sldId id="258" r:id="rId5"/>
    <p:sldId id="259" r:id="rId6"/>
    <p:sldId id="260" r:id="rId7"/>
    <p:sldId id="261" r:id="rId8"/>
    <p:sldId id="263" r:id="rId9"/>
    <p:sldId id="264" r:id="rId10"/>
    <p:sldId id="262" r:id="rId11"/>
    <p:sldId id="265" r:id="rId12"/>
    <p:sldId id="266" r:id="rId13"/>
    <p:sldId id="269" r:id="rId14"/>
    <p:sldId id="270" r:id="rId15"/>
    <p:sldId id="271" r:id="rId16"/>
    <p:sldId id="276" r:id="rId17"/>
    <p:sldId id="277" r:id="rId18"/>
    <p:sldId id="278" r:id="rId19"/>
    <p:sldId id="279" r:id="rId20"/>
    <p:sldId id="272" r:id="rId21"/>
    <p:sldId id="302" r:id="rId22"/>
    <p:sldId id="281" r:id="rId23"/>
    <p:sldId id="282" r:id="rId24"/>
    <p:sldId id="280" r:id="rId25"/>
    <p:sldId id="283" r:id="rId26"/>
    <p:sldId id="284" r:id="rId27"/>
    <p:sldId id="274" r:id="rId28"/>
    <p:sldId id="303" r:id="rId29"/>
    <p:sldId id="309" r:id="rId30"/>
    <p:sldId id="275" r:id="rId31"/>
    <p:sldId id="307" r:id="rId32"/>
    <p:sldId id="304" r:id="rId33"/>
    <p:sldId id="305" r:id="rId34"/>
    <p:sldId id="308" r:id="rId35"/>
    <p:sldId id="311" r:id="rId36"/>
    <p:sldId id="312" r:id="rId37"/>
    <p:sldId id="313" r:id="rId38"/>
    <p:sldId id="315" r:id="rId39"/>
    <p:sldId id="316" r:id="rId40"/>
    <p:sldId id="314" r:id="rId41"/>
    <p:sldId id="310" r:id="rId4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914;&#953;&#946;&#955;&#943;&#959;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lexop\Desktop\&#914;&#953;&#946;&#955;&#943;&#959;1.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lexop\Desktop\&#914;&#953;&#946;&#955;&#943;&#959;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style val="16"/>
  <c:chart>
    <c:title>
      <c:tx>
        <c:rich>
          <a:bodyPr/>
          <a:lstStyle/>
          <a:p>
            <a:pPr>
              <a:defRPr/>
            </a:pPr>
            <a:r>
              <a:rPr lang="el-GR"/>
              <a:t>Πορεία ομάδας την τελευταία 5ετία</a:t>
            </a:r>
          </a:p>
        </c:rich>
      </c:tx>
      <c:layout/>
    </c:title>
    <c:plotArea>
      <c:layout>
        <c:manualLayout>
          <c:layoutTarget val="inner"/>
          <c:xMode val="edge"/>
          <c:yMode val="edge"/>
          <c:x val="1.8518518518518517E-2"/>
          <c:y val="0.16399663015880622"/>
          <c:w val="0.96604938271604934"/>
          <c:h val="0.7582146428656974"/>
        </c:manualLayout>
      </c:layout>
      <c:lineChart>
        <c:grouping val="stacked"/>
        <c:ser>
          <c:idx val="0"/>
          <c:order val="0"/>
          <c:tx>
            <c:strRef>
              <c:f>Φύλλο1!$B$3</c:f>
              <c:strCache>
                <c:ptCount val="1"/>
                <c:pt idx="0">
                  <c:v>Βαθμολογία</c:v>
                </c:pt>
              </c:strCache>
            </c:strRef>
          </c:tx>
          <c:dLbls>
            <c:dLbl>
              <c:idx val="0"/>
              <c:layout/>
              <c:tx>
                <c:rich>
                  <a:bodyPr/>
                  <a:lstStyle/>
                  <a:p>
                    <a:pPr>
                      <a:defRPr/>
                    </a:pPr>
                    <a:r>
                      <a:rPr lang="el-GR" dirty="0"/>
                      <a:t>14</a:t>
                    </a:r>
                    <a:r>
                      <a:rPr lang="el-GR" baseline="30000" dirty="0"/>
                      <a:t>η</a:t>
                    </a:r>
                    <a:r>
                      <a:rPr lang="el-GR" dirty="0"/>
                      <a:t> </a:t>
                    </a:r>
                    <a:r>
                      <a:rPr lang="el-GR" dirty="0" smtClean="0"/>
                      <a:t>θέση</a:t>
                    </a:r>
                    <a:endParaRPr lang="en-US" dirty="0" smtClean="0"/>
                  </a:p>
                  <a:p>
                    <a:pPr>
                      <a:defRPr/>
                    </a:pPr>
                    <a:r>
                      <a:rPr lang="en-US" dirty="0" err="1" smtClean="0"/>
                      <a:t>Superleague</a:t>
                    </a:r>
                    <a:endParaRPr lang="en-US" dirty="0"/>
                  </a:p>
                </c:rich>
              </c:tx>
              <c:spPr/>
              <c:showVal val="1"/>
            </c:dLbl>
            <c:dLbl>
              <c:idx val="1"/>
              <c:layout/>
              <c:tx>
                <c:rich>
                  <a:bodyPr/>
                  <a:lstStyle/>
                  <a:p>
                    <a:r>
                      <a:rPr lang="el-GR" dirty="0"/>
                      <a:t>7η </a:t>
                    </a:r>
                    <a:r>
                      <a:rPr lang="el-GR" dirty="0" smtClean="0"/>
                      <a:t>θέση </a:t>
                    </a:r>
                    <a:r>
                      <a:rPr lang="en-US" dirty="0" err="1" smtClean="0"/>
                      <a:t>Superlague</a:t>
                    </a:r>
                    <a:endParaRPr lang="en-US" dirty="0"/>
                  </a:p>
                </c:rich>
              </c:tx>
              <c:showVal val="1"/>
            </c:dLbl>
            <c:dLbl>
              <c:idx val="2"/>
              <c:layout/>
              <c:tx>
                <c:rich>
                  <a:bodyPr/>
                  <a:lstStyle/>
                  <a:p>
                    <a:r>
                      <a:rPr lang="el-GR" dirty="0"/>
                      <a:t>17η </a:t>
                    </a:r>
                    <a:r>
                      <a:rPr lang="el-GR" dirty="0" smtClean="0"/>
                      <a:t>θέση</a:t>
                    </a:r>
                  </a:p>
                  <a:p>
                    <a:r>
                      <a:rPr lang="en-US" dirty="0" err="1" smtClean="0"/>
                      <a:t>Superlague</a:t>
                    </a:r>
                    <a:endParaRPr lang="en-US" dirty="0"/>
                  </a:p>
                </c:rich>
              </c:tx>
              <c:showVal val="1"/>
            </c:dLbl>
            <c:dLbl>
              <c:idx val="3"/>
              <c:layout>
                <c:manualLayout>
                  <c:x val="-3.3333333333333347E-2"/>
                  <c:y val="-0.16666666666666669"/>
                </c:manualLayout>
              </c:layout>
              <c:tx>
                <c:rich>
                  <a:bodyPr/>
                  <a:lstStyle/>
                  <a:p>
                    <a:r>
                      <a:rPr lang="el-GR"/>
                      <a:t>Γ Εθνική</a:t>
                    </a:r>
                    <a:endParaRPr lang="en-US"/>
                  </a:p>
                </c:rich>
              </c:tx>
              <c:showVal val="1"/>
            </c:dLbl>
            <c:dLbl>
              <c:idx val="4"/>
              <c:layout>
                <c:manualLayout>
                  <c:x val="-1.9444444444444445E-2"/>
                  <c:y val="6.4814814814814853E-2"/>
                </c:manualLayout>
              </c:layout>
              <c:tx>
                <c:rich>
                  <a:bodyPr/>
                  <a:lstStyle/>
                  <a:p>
                    <a:r>
                      <a:rPr lang="el-GR"/>
                      <a:t>4η θέση </a:t>
                    </a:r>
                    <a:r>
                      <a:rPr lang="en-US"/>
                      <a:t>Football League</a:t>
                    </a:r>
                  </a:p>
                </c:rich>
              </c:tx>
              <c:showVal val="1"/>
            </c:dLbl>
            <c:dLbl>
              <c:idx val="5"/>
              <c:layout>
                <c:manualLayout>
                  <c:x val="-8.3333333333332378E-3"/>
                  <c:y val="-5.5555555555555518E-2"/>
                </c:manualLayout>
              </c:layout>
              <c:tx>
                <c:rich>
                  <a:bodyPr/>
                  <a:lstStyle/>
                  <a:p>
                    <a:r>
                      <a:rPr lang="en-US"/>
                      <a:t>2</a:t>
                    </a:r>
                    <a:r>
                      <a:rPr lang="el-GR"/>
                      <a:t>η θέση </a:t>
                    </a:r>
                    <a:r>
                      <a:rPr lang="en-US"/>
                      <a:t>Football League</a:t>
                    </a:r>
                    <a:endParaRPr lang="el-GR"/>
                  </a:p>
                  <a:p>
                    <a:endParaRPr lang="en-US"/>
                  </a:p>
                </c:rich>
              </c:tx>
              <c:showVal val="1"/>
            </c:dLbl>
            <c:showVal val="1"/>
          </c:dLbls>
          <c:cat>
            <c:strRef>
              <c:f>Φύλλο1!$A$4:$A$9</c:f>
              <c:strCache>
                <c:ptCount val="6"/>
                <c:pt idx="0">
                  <c:v>2012-13</c:v>
                </c:pt>
                <c:pt idx="1">
                  <c:v>2013-14</c:v>
                </c:pt>
                <c:pt idx="2">
                  <c:v>2014-15</c:v>
                </c:pt>
                <c:pt idx="3">
                  <c:v>2015-16</c:v>
                </c:pt>
                <c:pt idx="4">
                  <c:v>2016-17</c:v>
                </c:pt>
                <c:pt idx="5">
                  <c:v>2017-18</c:v>
                </c:pt>
              </c:strCache>
            </c:strRef>
          </c:cat>
          <c:val>
            <c:numRef>
              <c:f>Φύλλο1!$B$4:$B$9</c:f>
              <c:numCache>
                <c:formatCode>General</c:formatCode>
                <c:ptCount val="6"/>
                <c:pt idx="0">
                  <c:v>800</c:v>
                </c:pt>
                <c:pt idx="1">
                  <c:v>1000</c:v>
                </c:pt>
                <c:pt idx="2">
                  <c:v>700</c:v>
                </c:pt>
                <c:pt idx="3">
                  <c:v>0</c:v>
                </c:pt>
                <c:pt idx="4">
                  <c:v>300</c:v>
                </c:pt>
                <c:pt idx="5">
                  <c:v>500</c:v>
                </c:pt>
              </c:numCache>
            </c:numRef>
          </c:val>
        </c:ser>
        <c:dLbls>
          <c:showVal val="1"/>
        </c:dLbls>
        <c:marker val="1"/>
        <c:axId val="114136192"/>
        <c:axId val="114137728"/>
      </c:lineChart>
      <c:catAx>
        <c:axId val="114136192"/>
        <c:scaling>
          <c:orientation val="minMax"/>
        </c:scaling>
        <c:axPos val="b"/>
        <c:majorTickMark val="none"/>
        <c:tickLblPos val="nextTo"/>
        <c:crossAx val="114137728"/>
        <c:crosses val="autoZero"/>
        <c:auto val="1"/>
        <c:lblAlgn val="ctr"/>
        <c:lblOffset val="100"/>
      </c:catAx>
      <c:valAx>
        <c:axId val="114137728"/>
        <c:scaling>
          <c:orientation val="minMax"/>
        </c:scaling>
        <c:delete val="1"/>
        <c:axPos val="l"/>
        <c:numFmt formatCode="General" sourceLinked="1"/>
        <c:tickLblPos val="none"/>
        <c:crossAx val="114136192"/>
        <c:crosses val="autoZero"/>
        <c:crossBetween val="between"/>
      </c:valAx>
    </c:plotArea>
    <c:legend>
      <c:legendPos val="t"/>
      <c:layout/>
    </c:legend>
    <c:plotVisOnly val="1"/>
  </c:chart>
  <c:txPr>
    <a:bodyPr/>
    <a:lstStyle/>
    <a:p>
      <a:pPr>
        <a:defRPr sz="1400" b="1">
          <a:latin typeface="Tahoma" pitchFamily="34" charset="0"/>
          <a:ea typeface="Tahoma" pitchFamily="34" charset="0"/>
          <a:cs typeface="Tahoma" pitchFamily="34" charset="0"/>
        </a:defRPr>
      </a:pPr>
      <a:endParaRPr lang="el-G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l-GR"/>
  <c:chart>
    <c:title>
      <c:tx>
        <c:rich>
          <a:bodyPr/>
          <a:lstStyle/>
          <a:p>
            <a:pPr>
              <a:defRPr/>
            </a:pPr>
            <a:r>
              <a:rPr lang="el-GR"/>
              <a:t>Πορεία ομάδας την περίοδο 2012-17</a:t>
            </a:r>
          </a:p>
        </c:rich>
      </c:tx>
      <c:layout/>
    </c:title>
    <c:plotArea>
      <c:layout/>
      <c:lineChart>
        <c:grouping val="stacked"/>
        <c:ser>
          <c:idx val="0"/>
          <c:order val="0"/>
          <c:tx>
            <c:strRef>
              <c:f>Φύλλο1!$B$27</c:f>
              <c:strCache>
                <c:ptCount val="1"/>
                <c:pt idx="0">
                  <c:v>Βαθμολογία</c:v>
                </c:pt>
              </c:strCache>
            </c:strRef>
          </c:tx>
          <c:dLbls>
            <c:dLbl>
              <c:idx val="0"/>
              <c:layout>
                <c:manualLayout>
                  <c:x val="-9.7222222222222238E-2"/>
                  <c:y val="-8.3333333333333398E-2"/>
                </c:manualLayout>
              </c:layout>
              <c:tx>
                <c:rich>
                  <a:bodyPr/>
                  <a:lstStyle/>
                  <a:p>
                    <a:r>
                      <a:rPr lang="el-GR"/>
                      <a:t>8η</a:t>
                    </a:r>
                    <a:r>
                      <a:rPr lang="el-GR" baseline="0"/>
                      <a:t> θέση</a:t>
                    </a:r>
                  </a:p>
                  <a:p>
                    <a:r>
                      <a:rPr lang="en-US" baseline="0"/>
                      <a:t>Football League</a:t>
                    </a:r>
                    <a:endParaRPr lang="en-US"/>
                  </a:p>
                </c:rich>
              </c:tx>
              <c:showVal val="1"/>
            </c:dLbl>
            <c:dLbl>
              <c:idx val="1"/>
              <c:layout>
                <c:manualLayout>
                  <c:x val="-6.666666666666668E-2"/>
                  <c:y val="5.5555555555555525E-2"/>
                </c:manualLayout>
              </c:layout>
              <c:tx>
                <c:rich>
                  <a:bodyPr/>
                  <a:lstStyle/>
                  <a:p>
                    <a:r>
                      <a:rPr lang="el-GR"/>
                      <a:t>Γ</a:t>
                    </a:r>
                    <a:r>
                      <a:rPr lang="el-GR" baseline="0"/>
                      <a:t> Εθνική</a:t>
                    </a:r>
                    <a:endParaRPr lang="en-US"/>
                  </a:p>
                </c:rich>
              </c:tx>
              <c:showVal val="1"/>
            </c:dLbl>
            <c:dLbl>
              <c:idx val="2"/>
              <c:layout>
                <c:manualLayout>
                  <c:x val="-3.3333333333333284E-2"/>
                  <c:y val="6.9444444444444475E-2"/>
                </c:manualLayout>
              </c:layout>
              <c:tx>
                <c:rich>
                  <a:bodyPr/>
                  <a:lstStyle/>
                  <a:p>
                    <a:r>
                      <a:rPr lang="el-GR"/>
                      <a:t>Γ Εθνική</a:t>
                    </a:r>
                    <a:endParaRPr lang="en-US"/>
                  </a:p>
                </c:rich>
              </c:tx>
              <c:showVal val="1"/>
            </c:dLbl>
            <c:dLbl>
              <c:idx val="3"/>
              <c:layout>
                <c:manualLayout>
                  <c:x val="-0.16666666666666669"/>
                  <c:y val="-0.11111111111111106"/>
                </c:manualLayout>
              </c:layout>
              <c:tx>
                <c:rich>
                  <a:bodyPr/>
                  <a:lstStyle/>
                  <a:p>
                    <a:r>
                      <a:rPr lang="el-GR"/>
                      <a:t>10η θέση </a:t>
                    </a:r>
                  </a:p>
                  <a:p>
                    <a:r>
                      <a:rPr lang="en-US"/>
                      <a:t>Football League</a:t>
                    </a:r>
                  </a:p>
                </c:rich>
              </c:tx>
              <c:showVal val="1"/>
            </c:dLbl>
            <c:dLbl>
              <c:idx val="4"/>
              <c:layout>
                <c:manualLayout>
                  <c:x val="-0.11388888888888886"/>
                  <c:y val="-9.2592592592592712E-2"/>
                </c:manualLayout>
              </c:layout>
              <c:tx>
                <c:rich>
                  <a:bodyPr/>
                  <a:lstStyle/>
                  <a:p>
                    <a:r>
                      <a:rPr lang="en-US"/>
                      <a:t>8</a:t>
                    </a:r>
                    <a:r>
                      <a:rPr lang="el-GR"/>
                      <a:t>η θέση</a:t>
                    </a:r>
                    <a:endParaRPr lang="en-US"/>
                  </a:p>
                  <a:p>
                    <a:r>
                      <a:rPr lang="en-US"/>
                      <a:t>Football</a:t>
                    </a:r>
                    <a:r>
                      <a:rPr lang="en-US" baseline="0"/>
                      <a:t> League</a:t>
                    </a:r>
                    <a:endParaRPr lang="en-US"/>
                  </a:p>
                </c:rich>
              </c:tx>
              <c:showVal val="1"/>
            </c:dLbl>
            <c:dLbl>
              <c:idx val="5"/>
              <c:layout>
                <c:manualLayout>
                  <c:x val="-2.5000000000000001E-2"/>
                  <c:y val="7.407407407407407E-2"/>
                </c:manualLayout>
              </c:layout>
              <c:tx>
                <c:rich>
                  <a:bodyPr/>
                  <a:lstStyle/>
                  <a:p>
                    <a:r>
                      <a:rPr lang="el-GR"/>
                      <a:t>10η θέση </a:t>
                    </a:r>
                  </a:p>
                  <a:p>
                    <a:r>
                      <a:rPr lang="en-US"/>
                      <a:t>Football</a:t>
                    </a:r>
                    <a:r>
                      <a:rPr lang="en-US" baseline="0"/>
                      <a:t> League</a:t>
                    </a:r>
                    <a:endParaRPr lang="en-US"/>
                  </a:p>
                </c:rich>
              </c:tx>
              <c:showVal val="1"/>
            </c:dLbl>
            <c:showVal val="1"/>
          </c:dLbls>
          <c:cat>
            <c:strRef>
              <c:f>Φύλλο1!$A$28:$A$33</c:f>
              <c:strCache>
                <c:ptCount val="6"/>
                <c:pt idx="0">
                  <c:v>2012-13</c:v>
                </c:pt>
                <c:pt idx="1">
                  <c:v>2013-14</c:v>
                </c:pt>
                <c:pt idx="2">
                  <c:v>2014-15</c:v>
                </c:pt>
                <c:pt idx="3">
                  <c:v>2015-16</c:v>
                </c:pt>
                <c:pt idx="4">
                  <c:v>2016-17</c:v>
                </c:pt>
                <c:pt idx="5">
                  <c:v>2017-18</c:v>
                </c:pt>
              </c:strCache>
            </c:strRef>
          </c:cat>
          <c:val>
            <c:numRef>
              <c:f>Φύλλο1!$B$28:$B$33</c:f>
              <c:numCache>
                <c:formatCode>General</c:formatCode>
                <c:ptCount val="6"/>
                <c:pt idx="0">
                  <c:v>1000</c:v>
                </c:pt>
                <c:pt idx="1">
                  <c:v>500</c:v>
                </c:pt>
                <c:pt idx="2">
                  <c:v>500</c:v>
                </c:pt>
                <c:pt idx="3">
                  <c:v>700</c:v>
                </c:pt>
                <c:pt idx="4">
                  <c:v>1000</c:v>
                </c:pt>
                <c:pt idx="5">
                  <c:v>700</c:v>
                </c:pt>
              </c:numCache>
            </c:numRef>
          </c:val>
        </c:ser>
        <c:dLbls>
          <c:showVal val="1"/>
        </c:dLbls>
        <c:marker val="1"/>
        <c:axId val="117593216"/>
        <c:axId val="117595520"/>
      </c:lineChart>
      <c:catAx>
        <c:axId val="117593216"/>
        <c:scaling>
          <c:orientation val="minMax"/>
        </c:scaling>
        <c:axPos val="b"/>
        <c:majorTickMark val="none"/>
        <c:tickLblPos val="nextTo"/>
        <c:crossAx val="117595520"/>
        <c:crosses val="autoZero"/>
        <c:auto val="1"/>
        <c:lblAlgn val="ctr"/>
        <c:lblOffset val="100"/>
      </c:catAx>
      <c:valAx>
        <c:axId val="117595520"/>
        <c:scaling>
          <c:orientation val="minMax"/>
        </c:scaling>
        <c:delete val="1"/>
        <c:axPos val="l"/>
        <c:numFmt formatCode="General" sourceLinked="1"/>
        <c:majorTickMark val="none"/>
        <c:tickLblPos val="none"/>
        <c:crossAx val="117593216"/>
        <c:crosses val="autoZero"/>
        <c:crossBetween val="between"/>
      </c:valAx>
    </c:plotArea>
    <c:legend>
      <c:legendPos val="t"/>
      <c:layout/>
    </c:legend>
    <c:plotVisOnly val="1"/>
  </c:chart>
  <c:txPr>
    <a:bodyPr/>
    <a:lstStyle/>
    <a:p>
      <a:pPr>
        <a:defRPr sz="1400" b="1">
          <a:latin typeface="Tahoma" pitchFamily="34" charset="0"/>
          <a:ea typeface="Tahoma" pitchFamily="34" charset="0"/>
          <a:cs typeface="Tahoma" pitchFamily="34" charset="0"/>
        </a:defRPr>
      </a:pPr>
      <a:endParaRPr lang="el-G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l-GR"/>
  <c:style val="3"/>
  <c:chart>
    <c:title>
      <c:tx>
        <c:rich>
          <a:bodyPr/>
          <a:lstStyle/>
          <a:p>
            <a:pPr>
              <a:defRPr sz="2400"/>
            </a:pPr>
            <a:r>
              <a:rPr lang="el-GR" sz="2400"/>
              <a:t>Αγοραστική αξία ομάδων (σε εκ.) </a:t>
            </a:r>
          </a:p>
        </c:rich>
      </c:tx>
      <c:layout/>
    </c:title>
    <c:view3D>
      <c:rAngAx val="1"/>
    </c:view3D>
    <c:plotArea>
      <c:layout/>
      <c:bar3DChart>
        <c:barDir val="col"/>
        <c:grouping val="clustered"/>
        <c:ser>
          <c:idx val="0"/>
          <c:order val="0"/>
          <c:tx>
            <c:strRef>
              <c:f>Φύλλο1!$B$39</c:f>
              <c:strCache>
                <c:ptCount val="1"/>
                <c:pt idx="0">
                  <c:v>2016-17</c:v>
                </c:pt>
              </c:strCache>
            </c:strRef>
          </c:tx>
          <c:dLbls>
            <c:dLbl>
              <c:idx val="0"/>
              <c:layout>
                <c:manualLayout>
                  <c:x val="6.1728395061728392E-3"/>
                  <c:y val="-1.1570935850002771E-2"/>
                </c:manualLayout>
              </c:layout>
              <c:showVal val="1"/>
            </c:dLbl>
            <c:dLbl>
              <c:idx val="1"/>
              <c:layout>
                <c:manualLayout>
                  <c:x val="1.2345679012345678E-2"/>
                  <c:y val="-3.00844332100072E-2"/>
                </c:manualLayout>
              </c:layout>
              <c:showVal val="1"/>
            </c:dLbl>
            <c:dLbl>
              <c:idx val="2"/>
              <c:layout>
                <c:manualLayout>
                  <c:x val="-3.0864197530864196E-3"/>
                  <c:y val="-3.0084433210007287E-2"/>
                </c:manualLayout>
              </c:layout>
              <c:showVal val="1"/>
            </c:dLbl>
            <c:dLbl>
              <c:idx val="3"/>
              <c:layout>
                <c:manualLayout>
                  <c:x val="7.716049382716049E-3"/>
                  <c:y val="-3.0084433210007117E-2"/>
                </c:manualLayout>
              </c:layout>
              <c:showVal val="1"/>
            </c:dLbl>
            <c:dLbl>
              <c:idx val="4"/>
              <c:layout>
                <c:manualLayout>
                  <c:x val="4.6296296296296294E-3"/>
                  <c:y val="-2.5456058870006095E-2"/>
                </c:manualLayout>
              </c:layout>
              <c:showVal val="1"/>
            </c:dLbl>
            <c:txPr>
              <a:bodyPr/>
              <a:lstStyle/>
              <a:p>
                <a:pPr>
                  <a:defRPr b="1"/>
                </a:pPr>
                <a:endParaRPr lang="el-GR"/>
              </a:p>
            </c:txPr>
            <c:showVal val="1"/>
          </c:dLbls>
          <c:cat>
            <c:strRef>
              <c:f>Φύλλο1!$A$40:$A$44</c:f>
              <c:strCache>
                <c:ptCount val="5"/>
                <c:pt idx="0">
                  <c:v>ΑΡΗΣ</c:v>
                </c:pt>
                <c:pt idx="1">
                  <c:v>ΟΦΗ</c:v>
                </c:pt>
                <c:pt idx="2">
                  <c:v>ΠΑΝΣΕΡΑΙΚΟΣ </c:v>
                </c:pt>
                <c:pt idx="3">
                  <c:v>ΠΑΝΑΧΑΙΚΗ</c:v>
                </c:pt>
                <c:pt idx="4">
                  <c:v>ΒΕΡΟΙΑ</c:v>
                </c:pt>
              </c:strCache>
            </c:strRef>
          </c:cat>
          <c:val>
            <c:numRef>
              <c:f>Φύλλο1!$B$40:$B$44</c:f>
              <c:numCache>
                <c:formatCode>General</c:formatCode>
                <c:ptCount val="5"/>
                <c:pt idx="0">
                  <c:v>10.9</c:v>
                </c:pt>
                <c:pt idx="1">
                  <c:v>7.33</c:v>
                </c:pt>
                <c:pt idx="2">
                  <c:v>3.4</c:v>
                </c:pt>
                <c:pt idx="3">
                  <c:v>2.4500000000000002</c:v>
                </c:pt>
                <c:pt idx="4">
                  <c:v>10.65</c:v>
                </c:pt>
              </c:numCache>
            </c:numRef>
          </c:val>
        </c:ser>
        <c:ser>
          <c:idx val="1"/>
          <c:order val="1"/>
          <c:tx>
            <c:strRef>
              <c:f>Φύλλο1!$C$39</c:f>
              <c:strCache>
                <c:ptCount val="1"/>
                <c:pt idx="0">
                  <c:v>2017-18</c:v>
                </c:pt>
              </c:strCache>
            </c:strRef>
          </c:tx>
          <c:dLbls>
            <c:dLbl>
              <c:idx val="0"/>
              <c:layout>
                <c:manualLayout>
                  <c:x val="1.2345679012345678E-2"/>
                  <c:y val="-1.1570935850002771E-2"/>
                </c:manualLayout>
              </c:layout>
              <c:showVal val="1"/>
            </c:dLbl>
            <c:dLbl>
              <c:idx val="1"/>
              <c:layout>
                <c:manualLayout>
                  <c:x val="7.716049382716049E-3"/>
                  <c:y val="-2.0827684530004987E-2"/>
                </c:manualLayout>
              </c:layout>
              <c:showVal val="1"/>
            </c:dLbl>
            <c:dLbl>
              <c:idx val="2"/>
              <c:layout>
                <c:manualLayout>
                  <c:x val="1.2345679012345678E-2"/>
                  <c:y val="-2.3141871700006387E-3"/>
                </c:manualLayout>
              </c:layout>
              <c:showVal val="1"/>
            </c:dLbl>
            <c:dLbl>
              <c:idx val="3"/>
              <c:layout>
                <c:manualLayout>
                  <c:x val="2.0061728395061727E-2"/>
                  <c:y val="-1.1570935850002771E-2"/>
                </c:manualLayout>
              </c:layout>
              <c:showVal val="1"/>
            </c:dLbl>
            <c:dLbl>
              <c:idx val="4"/>
              <c:layout>
                <c:manualLayout>
                  <c:x val="7.716049382716049E-3"/>
                  <c:y val="-3.00844332100072E-2"/>
                </c:manualLayout>
              </c:layout>
              <c:showVal val="1"/>
            </c:dLbl>
            <c:txPr>
              <a:bodyPr/>
              <a:lstStyle/>
              <a:p>
                <a:pPr>
                  <a:defRPr b="1"/>
                </a:pPr>
                <a:endParaRPr lang="el-GR"/>
              </a:p>
            </c:txPr>
            <c:showVal val="1"/>
          </c:dLbls>
          <c:cat>
            <c:strRef>
              <c:f>Φύλλο1!$A$40:$A$44</c:f>
              <c:strCache>
                <c:ptCount val="5"/>
                <c:pt idx="0">
                  <c:v>ΑΡΗΣ</c:v>
                </c:pt>
                <c:pt idx="1">
                  <c:v>ΟΦΗ</c:v>
                </c:pt>
                <c:pt idx="2">
                  <c:v>ΠΑΝΣΕΡΑΙΚΟΣ </c:v>
                </c:pt>
                <c:pt idx="3">
                  <c:v>ΠΑΝΑΧΑΙΚΗ</c:v>
                </c:pt>
                <c:pt idx="4">
                  <c:v>ΒΕΡΟΙΑ</c:v>
                </c:pt>
              </c:strCache>
            </c:strRef>
          </c:cat>
          <c:val>
            <c:numRef>
              <c:f>Φύλλο1!$C$40:$C$44</c:f>
              <c:numCache>
                <c:formatCode>General</c:formatCode>
                <c:ptCount val="5"/>
                <c:pt idx="0">
                  <c:v>8</c:v>
                </c:pt>
                <c:pt idx="1">
                  <c:v>6.1</c:v>
                </c:pt>
                <c:pt idx="2">
                  <c:v>2.95</c:v>
                </c:pt>
                <c:pt idx="3">
                  <c:v>1.4</c:v>
                </c:pt>
                <c:pt idx="4">
                  <c:v>1.98</c:v>
                </c:pt>
              </c:numCache>
            </c:numRef>
          </c:val>
        </c:ser>
        <c:dLbls>
          <c:showVal val="1"/>
        </c:dLbls>
        <c:shape val="cylinder"/>
        <c:axId val="147961344"/>
        <c:axId val="147990016"/>
        <c:axId val="0"/>
      </c:bar3DChart>
      <c:catAx>
        <c:axId val="147961344"/>
        <c:scaling>
          <c:orientation val="minMax"/>
        </c:scaling>
        <c:axPos val="b"/>
        <c:majorTickMark val="none"/>
        <c:tickLblPos val="nextTo"/>
        <c:crossAx val="147990016"/>
        <c:crosses val="autoZero"/>
        <c:auto val="1"/>
        <c:lblAlgn val="ctr"/>
        <c:lblOffset val="100"/>
      </c:catAx>
      <c:valAx>
        <c:axId val="147990016"/>
        <c:scaling>
          <c:orientation val="minMax"/>
        </c:scaling>
        <c:delete val="1"/>
        <c:axPos val="l"/>
        <c:numFmt formatCode="General" sourceLinked="1"/>
        <c:tickLblPos val="none"/>
        <c:crossAx val="147961344"/>
        <c:crosses val="autoZero"/>
        <c:crossBetween val="between"/>
      </c:valAx>
    </c:plotArea>
    <c:legend>
      <c:legendPos val="t"/>
      <c:layout/>
      <c:txPr>
        <a:bodyPr/>
        <a:lstStyle/>
        <a:p>
          <a:pPr>
            <a:defRPr sz="1600" b="1"/>
          </a:pPr>
          <a:endParaRPr lang="el-GR"/>
        </a:p>
      </c:txPr>
    </c:legend>
    <c:plotVisOnly val="1"/>
  </c:chart>
  <c:txPr>
    <a:bodyPr/>
    <a:lstStyle/>
    <a:p>
      <a:pPr>
        <a:defRPr sz="1400">
          <a:solidFill>
            <a:schemeClr val="bg1"/>
          </a:solidFill>
          <a:latin typeface="Tahoma" pitchFamily="34" charset="0"/>
          <a:ea typeface="Tahoma" pitchFamily="34" charset="0"/>
          <a:cs typeface="Tahoma" pitchFamily="34" charset="0"/>
        </a:defRPr>
      </a:pPr>
      <a:endParaRPr lang="el-GR"/>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AEBDE5-364F-430D-802B-85D5BED1CDBC}" type="doc">
      <dgm:prSet loTypeId="urn:microsoft.com/office/officeart/2005/8/layout/matrix1" loCatId="matrix" qsTypeId="urn:microsoft.com/office/officeart/2005/8/quickstyle/3d2" qsCatId="3D" csTypeId="urn:microsoft.com/office/officeart/2005/8/colors/accent2_3" csCatId="accent2" phldr="1"/>
      <dgm:spPr/>
      <dgm:t>
        <a:bodyPr/>
        <a:lstStyle/>
        <a:p>
          <a:endParaRPr lang="el-GR"/>
        </a:p>
      </dgm:t>
    </dgm:pt>
    <dgm:pt modelId="{0A985F35-AF15-407E-BA0B-3378EDF247B8}">
      <dgm:prSet phldrT="[Κείμενο]" custT="1"/>
      <dgm:spPr/>
      <dgm:t>
        <a:bodyPr/>
        <a:lstStyle/>
        <a:p>
          <a:pPr algn="ctr"/>
          <a:r>
            <a:rPr lang="el-GR" sz="1200" b="1" dirty="0" smtClean="0">
              <a:solidFill>
                <a:schemeClr val="bg1"/>
              </a:solidFill>
              <a:latin typeface="Tahoma" pitchFamily="34" charset="0"/>
              <a:ea typeface="Tahoma" pitchFamily="34" charset="0"/>
              <a:cs typeface="Tahoma" pitchFamily="34" charset="0"/>
            </a:rPr>
            <a:t>Αριθμός Ομάδων 2012-2017</a:t>
          </a:r>
          <a:endParaRPr lang="el-GR" sz="1200" b="1" dirty="0">
            <a:solidFill>
              <a:schemeClr val="bg1"/>
            </a:solidFill>
            <a:latin typeface="Tahoma" pitchFamily="34" charset="0"/>
            <a:ea typeface="Tahoma" pitchFamily="34" charset="0"/>
            <a:cs typeface="Tahoma" pitchFamily="34" charset="0"/>
          </a:endParaRPr>
        </a:p>
      </dgm:t>
    </dgm:pt>
    <dgm:pt modelId="{35989D0C-344A-4D4D-BEB9-45BE58B01567}" type="parTrans" cxnId="{CA1B1C36-9225-409E-AAC1-E9E83ACB07DD}">
      <dgm:prSet/>
      <dgm:spPr/>
      <dgm:t>
        <a:bodyPr/>
        <a:lstStyle/>
        <a:p>
          <a:pPr algn="ctr"/>
          <a:endParaRPr lang="el-GR" sz="1600" b="1">
            <a:solidFill>
              <a:schemeClr val="bg1"/>
            </a:solidFill>
            <a:latin typeface="Tahoma" pitchFamily="34" charset="0"/>
            <a:ea typeface="Tahoma" pitchFamily="34" charset="0"/>
            <a:cs typeface="Tahoma" pitchFamily="34" charset="0"/>
          </a:endParaRPr>
        </a:p>
      </dgm:t>
    </dgm:pt>
    <dgm:pt modelId="{9A6214EF-9FCF-46A5-903D-02C9B45BA1DC}" type="sibTrans" cxnId="{CA1B1C36-9225-409E-AAC1-E9E83ACB07DD}">
      <dgm:prSet/>
      <dgm:spPr/>
      <dgm:t>
        <a:bodyPr/>
        <a:lstStyle/>
        <a:p>
          <a:pPr algn="ctr"/>
          <a:endParaRPr lang="el-GR" sz="1600" b="1">
            <a:solidFill>
              <a:schemeClr val="bg1"/>
            </a:solidFill>
            <a:latin typeface="Tahoma" pitchFamily="34" charset="0"/>
            <a:ea typeface="Tahoma" pitchFamily="34" charset="0"/>
            <a:cs typeface="Tahoma" pitchFamily="34" charset="0"/>
          </a:endParaRPr>
        </a:p>
      </dgm:t>
    </dgm:pt>
    <dgm:pt modelId="{AAF84CDD-D19A-4623-AB4E-0A928F0534B4}">
      <dgm:prSet phldrT="[Κείμενο]" custT="1"/>
      <dgm:spPr/>
      <dgm:t>
        <a:bodyPr/>
        <a:lstStyle/>
        <a:p>
          <a:pPr algn="ctr"/>
          <a:r>
            <a:rPr lang="el-GR" sz="1600" b="1" dirty="0" smtClean="0">
              <a:solidFill>
                <a:schemeClr val="bg1"/>
              </a:solidFill>
              <a:latin typeface="Tahoma" pitchFamily="34" charset="0"/>
              <a:ea typeface="Tahoma" pitchFamily="34" charset="0"/>
              <a:cs typeface="Tahoma" pitchFamily="34" charset="0"/>
            </a:rPr>
            <a:t>2013 έως 2014          </a:t>
          </a:r>
          <a:endParaRPr lang="en-US" sz="1600" b="1" dirty="0" smtClean="0">
            <a:solidFill>
              <a:schemeClr val="bg1"/>
            </a:solidFill>
            <a:latin typeface="Tahoma" pitchFamily="34" charset="0"/>
            <a:ea typeface="Tahoma" pitchFamily="34" charset="0"/>
            <a:cs typeface="Tahoma" pitchFamily="34" charset="0"/>
          </a:endParaRPr>
        </a:p>
        <a:p>
          <a:pPr algn="ctr"/>
          <a:r>
            <a:rPr lang="el-GR" sz="1600" b="1" dirty="0" smtClean="0">
              <a:solidFill>
                <a:schemeClr val="bg1"/>
              </a:solidFill>
              <a:latin typeface="Tahoma" pitchFamily="34" charset="0"/>
              <a:ea typeface="Tahoma" pitchFamily="34" charset="0"/>
              <a:cs typeface="Tahoma" pitchFamily="34" charset="0"/>
            </a:rPr>
            <a:t>28 ομάδες (2 όμιλοι)</a:t>
          </a:r>
          <a:endParaRPr lang="el-GR" sz="1600" b="1" dirty="0">
            <a:solidFill>
              <a:schemeClr val="bg1"/>
            </a:solidFill>
            <a:latin typeface="Tahoma" pitchFamily="34" charset="0"/>
            <a:ea typeface="Tahoma" pitchFamily="34" charset="0"/>
            <a:cs typeface="Tahoma" pitchFamily="34" charset="0"/>
          </a:endParaRPr>
        </a:p>
      </dgm:t>
    </dgm:pt>
    <dgm:pt modelId="{8ADC30A4-20DE-4165-BECB-D9DE88E4659F}" type="parTrans" cxnId="{EB7B2944-C39D-41D9-B6B0-9CE7FAC7F046}">
      <dgm:prSet/>
      <dgm:spPr/>
      <dgm:t>
        <a:bodyPr/>
        <a:lstStyle/>
        <a:p>
          <a:pPr algn="ctr"/>
          <a:endParaRPr lang="el-GR" sz="1600" b="1">
            <a:solidFill>
              <a:schemeClr val="bg1"/>
            </a:solidFill>
            <a:latin typeface="Tahoma" pitchFamily="34" charset="0"/>
            <a:ea typeface="Tahoma" pitchFamily="34" charset="0"/>
            <a:cs typeface="Tahoma" pitchFamily="34" charset="0"/>
          </a:endParaRPr>
        </a:p>
      </dgm:t>
    </dgm:pt>
    <dgm:pt modelId="{EC55D0A0-A130-4BE9-9BBF-309CC0E259B8}" type="sibTrans" cxnId="{EB7B2944-C39D-41D9-B6B0-9CE7FAC7F046}">
      <dgm:prSet/>
      <dgm:spPr/>
      <dgm:t>
        <a:bodyPr/>
        <a:lstStyle/>
        <a:p>
          <a:pPr algn="ctr"/>
          <a:endParaRPr lang="el-GR" sz="1600" b="1">
            <a:solidFill>
              <a:schemeClr val="bg1"/>
            </a:solidFill>
            <a:latin typeface="Tahoma" pitchFamily="34" charset="0"/>
            <a:ea typeface="Tahoma" pitchFamily="34" charset="0"/>
            <a:cs typeface="Tahoma" pitchFamily="34" charset="0"/>
          </a:endParaRPr>
        </a:p>
      </dgm:t>
    </dgm:pt>
    <dgm:pt modelId="{28B2BEB4-4DBA-4EFB-AD3C-71B88C32FD08}">
      <dgm:prSet phldrT="[Κείμενο]" custT="1"/>
      <dgm:spPr/>
      <dgm:t>
        <a:bodyPr/>
        <a:lstStyle/>
        <a:p>
          <a:pPr algn="ctr"/>
          <a:r>
            <a:rPr lang="el-GR" sz="1600" b="1" dirty="0" smtClean="0">
              <a:solidFill>
                <a:schemeClr val="bg1"/>
              </a:solidFill>
              <a:latin typeface="Tahoma" pitchFamily="34" charset="0"/>
              <a:ea typeface="Tahoma" pitchFamily="34" charset="0"/>
              <a:cs typeface="Tahoma" pitchFamily="34" charset="0"/>
            </a:rPr>
            <a:t>2015 έως 2017            </a:t>
          </a:r>
          <a:endParaRPr lang="en-US" sz="1600" b="1" dirty="0" smtClean="0">
            <a:solidFill>
              <a:schemeClr val="bg1"/>
            </a:solidFill>
            <a:latin typeface="Tahoma" pitchFamily="34" charset="0"/>
            <a:ea typeface="Tahoma" pitchFamily="34" charset="0"/>
            <a:cs typeface="Tahoma" pitchFamily="34" charset="0"/>
          </a:endParaRPr>
        </a:p>
        <a:p>
          <a:pPr algn="ctr"/>
          <a:r>
            <a:rPr lang="el-GR" sz="1600" b="1" dirty="0" smtClean="0">
              <a:solidFill>
                <a:schemeClr val="bg1"/>
              </a:solidFill>
              <a:latin typeface="Tahoma" pitchFamily="34" charset="0"/>
              <a:ea typeface="Tahoma" pitchFamily="34" charset="0"/>
              <a:cs typeface="Tahoma" pitchFamily="34" charset="0"/>
            </a:rPr>
            <a:t>18 ομάδες </a:t>
          </a:r>
          <a:endParaRPr lang="el-GR" sz="1600" b="1" dirty="0">
            <a:solidFill>
              <a:schemeClr val="bg1"/>
            </a:solidFill>
            <a:latin typeface="Tahoma" pitchFamily="34" charset="0"/>
            <a:ea typeface="Tahoma" pitchFamily="34" charset="0"/>
            <a:cs typeface="Tahoma" pitchFamily="34" charset="0"/>
          </a:endParaRPr>
        </a:p>
      </dgm:t>
    </dgm:pt>
    <dgm:pt modelId="{E4F96F4A-FD86-448B-95C9-1C468756CB6E}" type="parTrans" cxnId="{38290D04-B12E-469E-B688-E94C0DB5D539}">
      <dgm:prSet/>
      <dgm:spPr/>
      <dgm:t>
        <a:bodyPr/>
        <a:lstStyle/>
        <a:p>
          <a:pPr algn="ctr"/>
          <a:endParaRPr lang="el-GR" sz="1600" b="1">
            <a:solidFill>
              <a:schemeClr val="bg1"/>
            </a:solidFill>
            <a:latin typeface="Tahoma" pitchFamily="34" charset="0"/>
            <a:ea typeface="Tahoma" pitchFamily="34" charset="0"/>
            <a:cs typeface="Tahoma" pitchFamily="34" charset="0"/>
          </a:endParaRPr>
        </a:p>
      </dgm:t>
    </dgm:pt>
    <dgm:pt modelId="{77AA2E21-188D-4EE3-80E0-4BBC627A1248}" type="sibTrans" cxnId="{38290D04-B12E-469E-B688-E94C0DB5D539}">
      <dgm:prSet/>
      <dgm:spPr/>
      <dgm:t>
        <a:bodyPr/>
        <a:lstStyle/>
        <a:p>
          <a:pPr algn="ctr"/>
          <a:endParaRPr lang="el-GR" sz="1600" b="1">
            <a:solidFill>
              <a:schemeClr val="bg1"/>
            </a:solidFill>
            <a:latin typeface="Tahoma" pitchFamily="34" charset="0"/>
            <a:ea typeface="Tahoma" pitchFamily="34" charset="0"/>
            <a:cs typeface="Tahoma" pitchFamily="34" charset="0"/>
          </a:endParaRPr>
        </a:p>
      </dgm:t>
    </dgm:pt>
    <dgm:pt modelId="{E04C4DC5-BF71-400E-A257-CA700D294295}">
      <dgm:prSet phldrT="[Κείμενο]" phldr="1"/>
      <dgm:spPr/>
      <dgm:t>
        <a:bodyPr/>
        <a:lstStyle/>
        <a:p>
          <a:pPr algn="ctr"/>
          <a:endParaRPr lang="el-GR" sz="1600" b="1">
            <a:solidFill>
              <a:schemeClr val="bg1"/>
            </a:solidFill>
            <a:latin typeface="Tahoma" pitchFamily="34" charset="0"/>
            <a:ea typeface="Tahoma" pitchFamily="34" charset="0"/>
            <a:cs typeface="Tahoma" pitchFamily="34" charset="0"/>
          </a:endParaRPr>
        </a:p>
      </dgm:t>
    </dgm:pt>
    <dgm:pt modelId="{6072FAB3-CA62-4C83-A752-1BD0E60784FF}" type="parTrans" cxnId="{DE8C19B1-74F3-4268-90D5-4F9D6812B742}">
      <dgm:prSet/>
      <dgm:spPr/>
      <dgm:t>
        <a:bodyPr/>
        <a:lstStyle/>
        <a:p>
          <a:pPr algn="ctr"/>
          <a:endParaRPr lang="el-GR" sz="1600" b="1">
            <a:solidFill>
              <a:schemeClr val="bg1"/>
            </a:solidFill>
            <a:latin typeface="Tahoma" pitchFamily="34" charset="0"/>
            <a:ea typeface="Tahoma" pitchFamily="34" charset="0"/>
            <a:cs typeface="Tahoma" pitchFamily="34" charset="0"/>
          </a:endParaRPr>
        </a:p>
      </dgm:t>
    </dgm:pt>
    <dgm:pt modelId="{DFF603FE-5557-4F4B-8B41-05C883B56FB9}" type="sibTrans" cxnId="{DE8C19B1-74F3-4268-90D5-4F9D6812B742}">
      <dgm:prSet/>
      <dgm:spPr/>
      <dgm:t>
        <a:bodyPr/>
        <a:lstStyle/>
        <a:p>
          <a:pPr algn="ctr"/>
          <a:endParaRPr lang="el-GR" sz="1600" b="1">
            <a:solidFill>
              <a:schemeClr val="bg1"/>
            </a:solidFill>
            <a:latin typeface="Tahoma" pitchFamily="34" charset="0"/>
            <a:ea typeface="Tahoma" pitchFamily="34" charset="0"/>
            <a:cs typeface="Tahoma" pitchFamily="34" charset="0"/>
          </a:endParaRPr>
        </a:p>
      </dgm:t>
    </dgm:pt>
    <dgm:pt modelId="{07FF5001-DD3C-491A-B655-F18C99464441}">
      <dgm:prSet custT="1"/>
      <dgm:spPr/>
      <dgm:t>
        <a:bodyPr/>
        <a:lstStyle/>
        <a:p>
          <a:pPr algn="ctr"/>
          <a:r>
            <a:rPr lang="el-GR" sz="1600" b="1" dirty="0" smtClean="0">
              <a:solidFill>
                <a:schemeClr val="bg1"/>
              </a:solidFill>
              <a:latin typeface="Tahoma" pitchFamily="34" charset="0"/>
              <a:ea typeface="Tahoma" pitchFamily="34" charset="0"/>
              <a:cs typeface="Tahoma" pitchFamily="34" charset="0"/>
            </a:rPr>
            <a:t>2012 έως 2013                      </a:t>
          </a:r>
          <a:endParaRPr lang="en-US" sz="1600" b="1" dirty="0" smtClean="0">
            <a:solidFill>
              <a:schemeClr val="bg1"/>
            </a:solidFill>
            <a:latin typeface="Tahoma" pitchFamily="34" charset="0"/>
            <a:ea typeface="Tahoma" pitchFamily="34" charset="0"/>
            <a:cs typeface="Tahoma" pitchFamily="34" charset="0"/>
          </a:endParaRPr>
        </a:p>
        <a:p>
          <a:pPr algn="ctr"/>
          <a:r>
            <a:rPr lang="el-GR" sz="1600" b="1" dirty="0" smtClean="0">
              <a:solidFill>
                <a:schemeClr val="bg1"/>
              </a:solidFill>
              <a:latin typeface="Tahoma" pitchFamily="34" charset="0"/>
              <a:ea typeface="Tahoma" pitchFamily="34" charset="0"/>
              <a:cs typeface="Tahoma" pitchFamily="34" charset="0"/>
            </a:rPr>
            <a:t>21 ομάδες </a:t>
          </a:r>
          <a:endParaRPr lang="el-GR" sz="1600" b="1" dirty="0">
            <a:solidFill>
              <a:schemeClr val="bg1"/>
            </a:solidFill>
            <a:latin typeface="Tahoma" pitchFamily="34" charset="0"/>
            <a:ea typeface="Tahoma" pitchFamily="34" charset="0"/>
            <a:cs typeface="Tahoma" pitchFamily="34" charset="0"/>
          </a:endParaRPr>
        </a:p>
      </dgm:t>
    </dgm:pt>
    <dgm:pt modelId="{1E275718-9202-4C1D-9142-C8A03D5DDF8E}" type="parTrans" cxnId="{E6B8CDC1-3D19-4589-B7E1-04E7EE2DEDA7}">
      <dgm:prSet/>
      <dgm:spPr/>
      <dgm:t>
        <a:bodyPr/>
        <a:lstStyle/>
        <a:p>
          <a:pPr algn="ctr"/>
          <a:endParaRPr lang="el-GR" sz="1600" b="1">
            <a:solidFill>
              <a:schemeClr val="bg1"/>
            </a:solidFill>
            <a:latin typeface="Tahoma" pitchFamily="34" charset="0"/>
            <a:ea typeface="Tahoma" pitchFamily="34" charset="0"/>
            <a:cs typeface="Tahoma" pitchFamily="34" charset="0"/>
          </a:endParaRPr>
        </a:p>
      </dgm:t>
    </dgm:pt>
    <dgm:pt modelId="{F91D6803-BBEF-48E5-9C44-E7003143A3FB}" type="sibTrans" cxnId="{E6B8CDC1-3D19-4589-B7E1-04E7EE2DEDA7}">
      <dgm:prSet/>
      <dgm:spPr/>
      <dgm:t>
        <a:bodyPr/>
        <a:lstStyle/>
        <a:p>
          <a:pPr algn="ctr"/>
          <a:endParaRPr lang="el-GR" sz="1600" b="1">
            <a:solidFill>
              <a:schemeClr val="bg1"/>
            </a:solidFill>
            <a:latin typeface="Tahoma" pitchFamily="34" charset="0"/>
            <a:ea typeface="Tahoma" pitchFamily="34" charset="0"/>
            <a:cs typeface="Tahoma" pitchFamily="34" charset="0"/>
          </a:endParaRPr>
        </a:p>
      </dgm:t>
    </dgm:pt>
    <dgm:pt modelId="{3853328D-8564-4567-95F6-419A5275C3DA}">
      <dgm:prSet custT="1"/>
      <dgm:spPr/>
      <dgm:t>
        <a:bodyPr/>
        <a:lstStyle/>
        <a:p>
          <a:pPr algn="ctr"/>
          <a:r>
            <a:rPr lang="el-GR" sz="1600" b="1" dirty="0" smtClean="0">
              <a:solidFill>
                <a:schemeClr val="bg1"/>
              </a:solidFill>
              <a:latin typeface="Tahoma" pitchFamily="34" charset="0"/>
              <a:ea typeface="Tahoma" pitchFamily="34" charset="0"/>
              <a:cs typeface="Tahoma" pitchFamily="34" charset="0"/>
            </a:rPr>
            <a:t>2014 έως 2015          </a:t>
          </a:r>
          <a:endParaRPr lang="en-US" sz="1600" b="1" dirty="0" smtClean="0">
            <a:solidFill>
              <a:schemeClr val="bg1"/>
            </a:solidFill>
            <a:latin typeface="Tahoma" pitchFamily="34" charset="0"/>
            <a:ea typeface="Tahoma" pitchFamily="34" charset="0"/>
            <a:cs typeface="Tahoma" pitchFamily="34" charset="0"/>
          </a:endParaRPr>
        </a:p>
        <a:p>
          <a:pPr algn="ctr"/>
          <a:r>
            <a:rPr lang="el-GR" sz="1600" b="1" dirty="0" smtClean="0">
              <a:solidFill>
                <a:schemeClr val="bg1"/>
              </a:solidFill>
              <a:latin typeface="Tahoma" pitchFamily="34" charset="0"/>
              <a:ea typeface="Tahoma" pitchFamily="34" charset="0"/>
              <a:cs typeface="Tahoma" pitchFamily="34" charset="0"/>
            </a:rPr>
            <a:t>26 ομάδες (2 όμιλοι)</a:t>
          </a:r>
          <a:endParaRPr lang="el-GR" sz="1600" b="1" dirty="0">
            <a:solidFill>
              <a:schemeClr val="bg1"/>
            </a:solidFill>
            <a:latin typeface="Tahoma" pitchFamily="34" charset="0"/>
            <a:ea typeface="Tahoma" pitchFamily="34" charset="0"/>
            <a:cs typeface="Tahoma" pitchFamily="34" charset="0"/>
          </a:endParaRPr>
        </a:p>
      </dgm:t>
    </dgm:pt>
    <dgm:pt modelId="{05ECEE90-CC95-4A21-82B0-651672796837}" type="parTrans" cxnId="{30EBC41C-C5C7-469A-BC68-3CC4C39C83D8}">
      <dgm:prSet/>
      <dgm:spPr/>
      <dgm:t>
        <a:bodyPr/>
        <a:lstStyle/>
        <a:p>
          <a:pPr algn="ctr"/>
          <a:endParaRPr lang="el-GR" sz="1600" b="1">
            <a:solidFill>
              <a:schemeClr val="bg1"/>
            </a:solidFill>
            <a:latin typeface="Tahoma" pitchFamily="34" charset="0"/>
            <a:ea typeface="Tahoma" pitchFamily="34" charset="0"/>
            <a:cs typeface="Tahoma" pitchFamily="34" charset="0"/>
          </a:endParaRPr>
        </a:p>
      </dgm:t>
    </dgm:pt>
    <dgm:pt modelId="{C7E1BE28-A94A-4E3E-9988-3284447C106E}" type="sibTrans" cxnId="{30EBC41C-C5C7-469A-BC68-3CC4C39C83D8}">
      <dgm:prSet/>
      <dgm:spPr/>
      <dgm:t>
        <a:bodyPr/>
        <a:lstStyle/>
        <a:p>
          <a:pPr algn="ctr"/>
          <a:endParaRPr lang="el-GR" sz="1600" b="1">
            <a:solidFill>
              <a:schemeClr val="bg1"/>
            </a:solidFill>
            <a:latin typeface="Tahoma" pitchFamily="34" charset="0"/>
            <a:ea typeface="Tahoma" pitchFamily="34" charset="0"/>
            <a:cs typeface="Tahoma" pitchFamily="34" charset="0"/>
          </a:endParaRPr>
        </a:p>
      </dgm:t>
    </dgm:pt>
    <dgm:pt modelId="{186C0C33-C80A-48E9-BB00-E2A8B457FD82}" type="pres">
      <dgm:prSet presAssocID="{D6AEBDE5-364F-430D-802B-85D5BED1CDBC}" presName="diagram" presStyleCnt="0">
        <dgm:presLayoutVars>
          <dgm:chMax val="1"/>
          <dgm:dir/>
          <dgm:animLvl val="ctr"/>
          <dgm:resizeHandles val="exact"/>
        </dgm:presLayoutVars>
      </dgm:prSet>
      <dgm:spPr/>
      <dgm:t>
        <a:bodyPr/>
        <a:lstStyle/>
        <a:p>
          <a:endParaRPr lang="el-GR"/>
        </a:p>
      </dgm:t>
    </dgm:pt>
    <dgm:pt modelId="{2AEDC334-BA04-4FD8-9699-1F620F3CB700}" type="pres">
      <dgm:prSet presAssocID="{D6AEBDE5-364F-430D-802B-85D5BED1CDBC}" presName="matrix" presStyleCnt="0"/>
      <dgm:spPr/>
    </dgm:pt>
    <dgm:pt modelId="{47C39219-FA30-4991-B96B-7AEC35D86F6A}" type="pres">
      <dgm:prSet presAssocID="{D6AEBDE5-364F-430D-802B-85D5BED1CDBC}" presName="tile1" presStyleLbl="node1" presStyleIdx="0" presStyleCnt="4" custLinFactNeighborX="-1586"/>
      <dgm:spPr/>
      <dgm:t>
        <a:bodyPr/>
        <a:lstStyle/>
        <a:p>
          <a:endParaRPr lang="el-GR"/>
        </a:p>
      </dgm:t>
    </dgm:pt>
    <dgm:pt modelId="{4C469AB2-68FB-4255-A9BB-0DDF10FBFF03}" type="pres">
      <dgm:prSet presAssocID="{D6AEBDE5-364F-430D-802B-85D5BED1CDBC}" presName="tile1text" presStyleLbl="node1" presStyleIdx="0" presStyleCnt="4">
        <dgm:presLayoutVars>
          <dgm:chMax val="0"/>
          <dgm:chPref val="0"/>
          <dgm:bulletEnabled val="1"/>
        </dgm:presLayoutVars>
      </dgm:prSet>
      <dgm:spPr/>
      <dgm:t>
        <a:bodyPr/>
        <a:lstStyle/>
        <a:p>
          <a:endParaRPr lang="el-GR"/>
        </a:p>
      </dgm:t>
    </dgm:pt>
    <dgm:pt modelId="{A875F1D0-77F7-439D-8DFB-5462AF7E0B28}" type="pres">
      <dgm:prSet presAssocID="{D6AEBDE5-364F-430D-802B-85D5BED1CDBC}" presName="tile2" presStyleLbl="node1" presStyleIdx="1" presStyleCnt="4" custLinFactNeighborX="6311" custLinFactNeighborY="-4545"/>
      <dgm:spPr/>
      <dgm:t>
        <a:bodyPr/>
        <a:lstStyle/>
        <a:p>
          <a:endParaRPr lang="el-GR"/>
        </a:p>
      </dgm:t>
    </dgm:pt>
    <dgm:pt modelId="{53E29217-3D92-4ACC-9846-E96276D7704E}" type="pres">
      <dgm:prSet presAssocID="{D6AEBDE5-364F-430D-802B-85D5BED1CDBC}" presName="tile2text" presStyleLbl="node1" presStyleIdx="1" presStyleCnt="4">
        <dgm:presLayoutVars>
          <dgm:chMax val="0"/>
          <dgm:chPref val="0"/>
          <dgm:bulletEnabled val="1"/>
        </dgm:presLayoutVars>
      </dgm:prSet>
      <dgm:spPr/>
      <dgm:t>
        <a:bodyPr/>
        <a:lstStyle/>
        <a:p>
          <a:endParaRPr lang="el-GR"/>
        </a:p>
      </dgm:t>
    </dgm:pt>
    <dgm:pt modelId="{409B98DC-254E-49FA-91A6-47F5DC8497AC}" type="pres">
      <dgm:prSet presAssocID="{D6AEBDE5-364F-430D-802B-85D5BED1CDBC}" presName="tile3" presStyleLbl="node1" presStyleIdx="2" presStyleCnt="4"/>
      <dgm:spPr/>
      <dgm:t>
        <a:bodyPr/>
        <a:lstStyle/>
        <a:p>
          <a:endParaRPr lang="el-GR"/>
        </a:p>
      </dgm:t>
    </dgm:pt>
    <dgm:pt modelId="{85A4FB4B-5682-435F-ADFF-241DAEE03D9C}" type="pres">
      <dgm:prSet presAssocID="{D6AEBDE5-364F-430D-802B-85D5BED1CDBC}" presName="tile3text" presStyleLbl="node1" presStyleIdx="2" presStyleCnt="4">
        <dgm:presLayoutVars>
          <dgm:chMax val="0"/>
          <dgm:chPref val="0"/>
          <dgm:bulletEnabled val="1"/>
        </dgm:presLayoutVars>
      </dgm:prSet>
      <dgm:spPr/>
      <dgm:t>
        <a:bodyPr/>
        <a:lstStyle/>
        <a:p>
          <a:endParaRPr lang="el-GR"/>
        </a:p>
      </dgm:t>
    </dgm:pt>
    <dgm:pt modelId="{FDAAE9E1-64A0-4AC2-9EC4-811E3789309B}" type="pres">
      <dgm:prSet presAssocID="{D6AEBDE5-364F-430D-802B-85D5BED1CDBC}" presName="tile4" presStyleLbl="node1" presStyleIdx="3" presStyleCnt="4"/>
      <dgm:spPr/>
      <dgm:t>
        <a:bodyPr/>
        <a:lstStyle/>
        <a:p>
          <a:endParaRPr lang="el-GR"/>
        </a:p>
      </dgm:t>
    </dgm:pt>
    <dgm:pt modelId="{998D274C-A58D-45F5-A43C-0888F24618CD}" type="pres">
      <dgm:prSet presAssocID="{D6AEBDE5-364F-430D-802B-85D5BED1CDBC}" presName="tile4text" presStyleLbl="node1" presStyleIdx="3" presStyleCnt="4">
        <dgm:presLayoutVars>
          <dgm:chMax val="0"/>
          <dgm:chPref val="0"/>
          <dgm:bulletEnabled val="1"/>
        </dgm:presLayoutVars>
      </dgm:prSet>
      <dgm:spPr/>
      <dgm:t>
        <a:bodyPr/>
        <a:lstStyle/>
        <a:p>
          <a:endParaRPr lang="el-GR"/>
        </a:p>
      </dgm:t>
    </dgm:pt>
    <dgm:pt modelId="{6491AA5B-71AF-493F-8EA1-66DD78E55AE1}" type="pres">
      <dgm:prSet presAssocID="{D6AEBDE5-364F-430D-802B-85D5BED1CDBC}" presName="centerTile" presStyleLbl="fgShp" presStyleIdx="0" presStyleCnt="1">
        <dgm:presLayoutVars>
          <dgm:chMax val="0"/>
          <dgm:chPref val="0"/>
        </dgm:presLayoutVars>
      </dgm:prSet>
      <dgm:spPr/>
      <dgm:t>
        <a:bodyPr/>
        <a:lstStyle/>
        <a:p>
          <a:endParaRPr lang="el-GR"/>
        </a:p>
      </dgm:t>
    </dgm:pt>
  </dgm:ptLst>
  <dgm:cxnLst>
    <dgm:cxn modelId="{4EBDA17F-6491-401E-8648-29A86D29F677}" type="presOf" srcId="{3853328D-8564-4567-95F6-419A5275C3DA}" destId="{409B98DC-254E-49FA-91A6-47F5DC8497AC}" srcOrd="0" destOrd="0" presId="urn:microsoft.com/office/officeart/2005/8/layout/matrix1"/>
    <dgm:cxn modelId="{30EBC41C-C5C7-469A-BC68-3CC4C39C83D8}" srcId="{0A985F35-AF15-407E-BA0B-3378EDF247B8}" destId="{3853328D-8564-4567-95F6-419A5275C3DA}" srcOrd="2" destOrd="0" parTransId="{05ECEE90-CC95-4A21-82B0-651672796837}" sibTransId="{C7E1BE28-A94A-4E3E-9988-3284447C106E}"/>
    <dgm:cxn modelId="{E6B8CDC1-3D19-4589-B7E1-04E7EE2DEDA7}" srcId="{0A985F35-AF15-407E-BA0B-3378EDF247B8}" destId="{07FF5001-DD3C-491A-B655-F18C99464441}" srcOrd="0" destOrd="0" parTransId="{1E275718-9202-4C1D-9142-C8A03D5DDF8E}" sibTransId="{F91D6803-BBEF-48E5-9C44-E7003143A3FB}"/>
    <dgm:cxn modelId="{3C879E62-4E18-4140-9EE5-ACA960C076D2}" type="presOf" srcId="{07FF5001-DD3C-491A-B655-F18C99464441}" destId="{47C39219-FA30-4991-B96B-7AEC35D86F6A}" srcOrd="0" destOrd="0" presId="urn:microsoft.com/office/officeart/2005/8/layout/matrix1"/>
    <dgm:cxn modelId="{E432ECEA-00FB-4CF1-9503-A615550AAC68}" type="presOf" srcId="{D6AEBDE5-364F-430D-802B-85D5BED1CDBC}" destId="{186C0C33-C80A-48E9-BB00-E2A8B457FD82}" srcOrd="0" destOrd="0" presId="urn:microsoft.com/office/officeart/2005/8/layout/matrix1"/>
    <dgm:cxn modelId="{E2A1742B-B739-4010-9074-A7E6B4D15590}" type="presOf" srcId="{28B2BEB4-4DBA-4EFB-AD3C-71B88C32FD08}" destId="{998D274C-A58D-45F5-A43C-0888F24618CD}" srcOrd="1" destOrd="0" presId="urn:microsoft.com/office/officeart/2005/8/layout/matrix1"/>
    <dgm:cxn modelId="{EB7B2944-C39D-41D9-B6B0-9CE7FAC7F046}" srcId="{0A985F35-AF15-407E-BA0B-3378EDF247B8}" destId="{AAF84CDD-D19A-4623-AB4E-0A928F0534B4}" srcOrd="1" destOrd="0" parTransId="{8ADC30A4-20DE-4165-BECB-D9DE88E4659F}" sibTransId="{EC55D0A0-A130-4BE9-9BBF-309CC0E259B8}"/>
    <dgm:cxn modelId="{DE8C19B1-74F3-4268-90D5-4F9D6812B742}" srcId="{0A985F35-AF15-407E-BA0B-3378EDF247B8}" destId="{E04C4DC5-BF71-400E-A257-CA700D294295}" srcOrd="4" destOrd="0" parTransId="{6072FAB3-CA62-4C83-A752-1BD0E60784FF}" sibTransId="{DFF603FE-5557-4F4B-8B41-05C883B56FB9}"/>
    <dgm:cxn modelId="{026D2584-432C-4C30-A03D-7611031705CD}" type="presOf" srcId="{0A985F35-AF15-407E-BA0B-3378EDF247B8}" destId="{6491AA5B-71AF-493F-8EA1-66DD78E55AE1}" srcOrd="0" destOrd="0" presId="urn:microsoft.com/office/officeart/2005/8/layout/matrix1"/>
    <dgm:cxn modelId="{38290D04-B12E-469E-B688-E94C0DB5D539}" srcId="{0A985F35-AF15-407E-BA0B-3378EDF247B8}" destId="{28B2BEB4-4DBA-4EFB-AD3C-71B88C32FD08}" srcOrd="3" destOrd="0" parTransId="{E4F96F4A-FD86-448B-95C9-1C468756CB6E}" sibTransId="{77AA2E21-188D-4EE3-80E0-4BBC627A1248}"/>
    <dgm:cxn modelId="{CA1B1C36-9225-409E-AAC1-E9E83ACB07DD}" srcId="{D6AEBDE5-364F-430D-802B-85D5BED1CDBC}" destId="{0A985F35-AF15-407E-BA0B-3378EDF247B8}" srcOrd="0" destOrd="0" parTransId="{35989D0C-344A-4D4D-BEB9-45BE58B01567}" sibTransId="{9A6214EF-9FCF-46A5-903D-02C9B45BA1DC}"/>
    <dgm:cxn modelId="{A9126577-797E-453C-A747-E5D496E1080E}" type="presOf" srcId="{07FF5001-DD3C-491A-B655-F18C99464441}" destId="{4C469AB2-68FB-4255-A9BB-0DDF10FBFF03}" srcOrd="1" destOrd="0" presId="urn:microsoft.com/office/officeart/2005/8/layout/matrix1"/>
    <dgm:cxn modelId="{CA31E8D4-3CFB-4108-B3D2-A70397A5256F}" type="presOf" srcId="{3853328D-8564-4567-95F6-419A5275C3DA}" destId="{85A4FB4B-5682-435F-ADFF-241DAEE03D9C}" srcOrd="1" destOrd="0" presId="urn:microsoft.com/office/officeart/2005/8/layout/matrix1"/>
    <dgm:cxn modelId="{F591E77B-90F2-445F-91A4-FCA2131BC3E9}" type="presOf" srcId="{28B2BEB4-4DBA-4EFB-AD3C-71B88C32FD08}" destId="{FDAAE9E1-64A0-4AC2-9EC4-811E3789309B}" srcOrd="0" destOrd="0" presId="urn:microsoft.com/office/officeart/2005/8/layout/matrix1"/>
    <dgm:cxn modelId="{A77E24B4-033B-4693-A907-57BBECFDA871}" type="presOf" srcId="{AAF84CDD-D19A-4623-AB4E-0A928F0534B4}" destId="{53E29217-3D92-4ACC-9846-E96276D7704E}" srcOrd="1" destOrd="0" presId="urn:microsoft.com/office/officeart/2005/8/layout/matrix1"/>
    <dgm:cxn modelId="{1B876999-304A-4707-87CD-C809B997A281}" type="presOf" srcId="{AAF84CDD-D19A-4623-AB4E-0A928F0534B4}" destId="{A875F1D0-77F7-439D-8DFB-5462AF7E0B28}" srcOrd="0" destOrd="0" presId="urn:microsoft.com/office/officeart/2005/8/layout/matrix1"/>
    <dgm:cxn modelId="{4E7C31BA-FF3D-4699-B699-9CAB89D390AA}" type="presParOf" srcId="{186C0C33-C80A-48E9-BB00-E2A8B457FD82}" destId="{2AEDC334-BA04-4FD8-9699-1F620F3CB700}" srcOrd="0" destOrd="0" presId="urn:microsoft.com/office/officeart/2005/8/layout/matrix1"/>
    <dgm:cxn modelId="{F00AE679-9AF6-4859-BC25-F15ABA59C8C3}" type="presParOf" srcId="{2AEDC334-BA04-4FD8-9699-1F620F3CB700}" destId="{47C39219-FA30-4991-B96B-7AEC35D86F6A}" srcOrd="0" destOrd="0" presId="urn:microsoft.com/office/officeart/2005/8/layout/matrix1"/>
    <dgm:cxn modelId="{148ED5EF-B437-4EC3-B9D9-C68EE55F87AB}" type="presParOf" srcId="{2AEDC334-BA04-4FD8-9699-1F620F3CB700}" destId="{4C469AB2-68FB-4255-A9BB-0DDF10FBFF03}" srcOrd="1" destOrd="0" presId="urn:microsoft.com/office/officeart/2005/8/layout/matrix1"/>
    <dgm:cxn modelId="{67D1AF73-0FE6-4D3D-9602-5A75EDDE756D}" type="presParOf" srcId="{2AEDC334-BA04-4FD8-9699-1F620F3CB700}" destId="{A875F1D0-77F7-439D-8DFB-5462AF7E0B28}" srcOrd="2" destOrd="0" presId="urn:microsoft.com/office/officeart/2005/8/layout/matrix1"/>
    <dgm:cxn modelId="{BE74B524-60E4-466D-99E5-73C9342ABBE5}" type="presParOf" srcId="{2AEDC334-BA04-4FD8-9699-1F620F3CB700}" destId="{53E29217-3D92-4ACC-9846-E96276D7704E}" srcOrd="3" destOrd="0" presId="urn:microsoft.com/office/officeart/2005/8/layout/matrix1"/>
    <dgm:cxn modelId="{58011F1C-E7F4-4749-92EC-FD291A71A69A}" type="presParOf" srcId="{2AEDC334-BA04-4FD8-9699-1F620F3CB700}" destId="{409B98DC-254E-49FA-91A6-47F5DC8497AC}" srcOrd="4" destOrd="0" presId="urn:microsoft.com/office/officeart/2005/8/layout/matrix1"/>
    <dgm:cxn modelId="{BCD91605-8E46-4062-9F1B-83139B8250AE}" type="presParOf" srcId="{2AEDC334-BA04-4FD8-9699-1F620F3CB700}" destId="{85A4FB4B-5682-435F-ADFF-241DAEE03D9C}" srcOrd="5" destOrd="0" presId="urn:microsoft.com/office/officeart/2005/8/layout/matrix1"/>
    <dgm:cxn modelId="{BB408C89-6D54-417C-8DD3-3D80A3965960}" type="presParOf" srcId="{2AEDC334-BA04-4FD8-9699-1F620F3CB700}" destId="{FDAAE9E1-64A0-4AC2-9EC4-811E3789309B}" srcOrd="6" destOrd="0" presId="urn:microsoft.com/office/officeart/2005/8/layout/matrix1"/>
    <dgm:cxn modelId="{D6B52D9D-7004-40BA-983D-AB47D087FBEC}" type="presParOf" srcId="{2AEDC334-BA04-4FD8-9699-1F620F3CB700}" destId="{998D274C-A58D-45F5-A43C-0888F24618CD}" srcOrd="7" destOrd="0" presId="urn:microsoft.com/office/officeart/2005/8/layout/matrix1"/>
    <dgm:cxn modelId="{3B91182F-F9B7-4DB9-BFD1-C3713C69FBCF}" type="presParOf" srcId="{186C0C33-C80A-48E9-BB00-E2A8B457FD82}" destId="{6491AA5B-71AF-493F-8EA1-66DD78E55AE1}"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C39219-FA30-4991-B96B-7AEC35D86F6A}">
      <dsp:nvSpPr>
        <dsp:cNvPr id="0" name=""/>
        <dsp:cNvSpPr/>
      </dsp:nvSpPr>
      <dsp:spPr>
        <a:xfrm rot="16200000">
          <a:off x="731912" y="-731912"/>
          <a:ext cx="1584175" cy="3048000"/>
        </a:xfrm>
        <a:prstGeom prst="round1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l-GR" sz="1600" b="1" kern="1200" dirty="0" smtClean="0">
              <a:solidFill>
                <a:schemeClr val="bg1"/>
              </a:solidFill>
              <a:latin typeface="Tahoma" pitchFamily="34" charset="0"/>
              <a:ea typeface="Tahoma" pitchFamily="34" charset="0"/>
              <a:cs typeface="Tahoma" pitchFamily="34" charset="0"/>
            </a:rPr>
            <a:t>2012 έως 2013                      </a:t>
          </a:r>
          <a:endParaRPr lang="en-US" sz="1600" b="1" kern="1200" dirty="0" smtClean="0">
            <a:solidFill>
              <a:schemeClr val="bg1"/>
            </a:solidFill>
            <a:latin typeface="Tahoma" pitchFamily="34" charset="0"/>
            <a:ea typeface="Tahoma" pitchFamily="34" charset="0"/>
            <a:cs typeface="Tahoma" pitchFamily="34" charset="0"/>
          </a:endParaRPr>
        </a:p>
        <a:p>
          <a:pPr lvl="0" algn="ctr" defTabSz="711200">
            <a:lnSpc>
              <a:spcPct val="90000"/>
            </a:lnSpc>
            <a:spcBef>
              <a:spcPct val="0"/>
            </a:spcBef>
            <a:spcAft>
              <a:spcPct val="35000"/>
            </a:spcAft>
          </a:pPr>
          <a:r>
            <a:rPr lang="el-GR" sz="1600" b="1" kern="1200" dirty="0" smtClean="0">
              <a:solidFill>
                <a:schemeClr val="bg1"/>
              </a:solidFill>
              <a:latin typeface="Tahoma" pitchFamily="34" charset="0"/>
              <a:ea typeface="Tahoma" pitchFamily="34" charset="0"/>
              <a:cs typeface="Tahoma" pitchFamily="34" charset="0"/>
            </a:rPr>
            <a:t>21 ομάδες </a:t>
          </a:r>
          <a:endParaRPr lang="el-GR" sz="1600" b="1" kern="1200" dirty="0">
            <a:solidFill>
              <a:schemeClr val="bg1"/>
            </a:solidFill>
            <a:latin typeface="Tahoma" pitchFamily="34" charset="0"/>
            <a:ea typeface="Tahoma" pitchFamily="34" charset="0"/>
            <a:cs typeface="Tahoma" pitchFamily="34" charset="0"/>
          </a:endParaRPr>
        </a:p>
      </dsp:txBody>
      <dsp:txXfrm rot="16200000">
        <a:off x="929934" y="-929934"/>
        <a:ext cx="1188132" cy="3048000"/>
      </dsp:txXfrm>
    </dsp:sp>
    <dsp:sp modelId="{A875F1D0-77F7-439D-8DFB-5462AF7E0B28}">
      <dsp:nvSpPr>
        <dsp:cNvPr id="0" name=""/>
        <dsp:cNvSpPr/>
      </dsp:nvSpPr>
      <dsp:spPr>
        <a:xfrm>
          <a:off x="3048000" y="0"/>
          <a:ext cx="3048000" cy="1584175"/>
        </a:xfrm>
        <a:prstGeom prst="round1Rect">
          <a:avLst/>
        </a:prstGeom>
        <a:gradFill rotWithShape="0">
          <a:gsLst>
            <a:gs pos="0">
              <a:schemeClr val="accent2">
                <a:shade val="80000"/>
                <a:hueOff val="200984"/>
                <a:satOff val="-13005"/>
                <a:lumOff val="11874"/>
                <a:alphaOff val="0"/>
                <a:shade val="51000"/>
                <a:satMod val="130000"/>
              </a:schemeClr>
            </a:gs>
            <a:gs pos="80000">
              <a:schemeClr val="accent2">
                <a:shade val="80000"/>
                <a:hueOff val="200984"/>
                <a:satOff val="-13005"/>
                <a:lumOff val="11874"/>
                <a:alphaOff val="0"/>
                <a:shade val="93000"/>
                <a:satMod val="130000"/>
              </a:schemeClr>
            </a:gs>
            <a:gs pos="100000">
              <a:schemeClr val="accent2">
                <a:shade val="80000"/>
                <a:hueOff val="200984"/>
                <a:satOff val="-13005"/>
                <a:lumOff val="1187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l-GR" sz="1600" b="1" kern="1200" dirty="0" smtClean="0">
              <a:solidFill>
                <a:schemeClr val="bg1"/>
              </a:solidFill>
              <a:latin typeface="Tahoma" pitchFamily="34" charset="0"/>
              <a:ea typeface="Tahoma" pitchFamily="34" charset="0"/>
              <a:cs typeface="Tahoma" pitchFamily="34" charset="0"/>
            </a:rPr>
            <a:t>2013 έως 2014          </a:t>
          </a:r>
          <a:endParaRPr lang="en-US" sz="1600" b="1" kern="1200" dirty="0" smtClean="0">
            <a:solidFill>
              <a:schemeClr val="bg1"/>
            </a:solidFill>
            <a:latin typeface="Tahoma" pitchFamily="34" charset="0"/>
            <a:ea typeface="Tahoma" pitchFamily="34" charset="0"/>
            <a:cs typeface="Tahoma" pitchFamily="34" charset="0"/>
          </a:endParaRPr>
        </a:p>
        <a:p>
          <a:pPr lvl="0" algn="ctr" defTabSz="711200">
            <a:lnSpc>
              <a:spcPct val="90000"/>
            </a:lnSpc>
            <a:spcBef>
              <a:spcPct val="0"/>
            </a:spcBef>
            <a:spcAft>
              <a:spcPct val="35000"/>
            </a:spcAft>
          </a:pPr>
          <a:r>
            <a:rPr lang="el-GR" sz="1600" b="1" kern="1200" dirty="0" smtClean="0">
              <a:solidFill>
                <a:schemeClr val="bg1"/>
              </a:solidFill>
              <a:latin typeface="Tahoma" pitchFamily="34" charset="0"/>
              <a:ea typeface="Tahoma" pitchFamily="34" charset="0"/>
              <a:cs typeface="Tahoma" pitchFamily="34" charset="0"/>
            </a:rPr>
            <a:t>28 ομάδες (2 όμιλοι)</a:t>
          </a:r>
          <a:endParaRPr lang="el-GR" sz="1600" b="1" kern="1200" dirty="0">
            <a:solidFill>
              <a:schemeClr val="bg1"/>
            </a:solidFill>
            <a:latin typeface="Tahoma" pitchFamily="34" charset="0"/>
            <a:ea typeface="Tahoma" pitchFamily="34" charset="0"/>
            <a:cs typeface="Tahoma" pitchFamily="34" charset="0"/>
          </a:endParaRPr>
        </a:p>
      </dsp:txBody>
      <dsp:txXfrm>
        <a:off x="3048000" y="0"/>
        <a:ext cx="3048000" cy="1188132"/>
      </dsp:txXfrm>
    </dsp:sp>
    <dsp:sp modelId="{409B98DC-254E-49FA-91A6-47F5DC8497AC}">
      <dsp:nvSpPr>
        <dsp:cNvPr id="0" name=""/>
        <dsp:cNvSpPr/>
      </dsp:nvSpPr>
      <dsp:spPr>
        <a:xfrm rot="10800000">
          <a:off x="0" y="1584175"/>
          <a:ext cx="3048000" cy="1584175"/>
        </a:xfrm>
        <a:prstGeom prst="round1Rect">
          <a:avLst/>
        </a:prstGeom>
        <a:gradFill rotWithShape="0">
          <a:gsLst>
            <a:gs pos="0">
              <a:schemeClr val="accent2">
                <a:shade val="80000"/>
                <a:hueOff val="401968"/>
                <a:satOff val="-26011"/>
                <a:lumOff val="23748"/>
                <a:alphaOff val="0"/>
                <a:shade val="51000"/>
                <a:satMod val="130000"/>
              </a:schemeClr>
            </a:gs>
            <a:gs pos="80000">
              <a:schemeClr val="accent2">
                <a:shade val="80000"/>
                <a:hueOff val="401968"/>
                <a:satOff val="-26011"/>
                <a:lumOff val="23748"/>
                <a:alphaOff val="0"/>
                <a:shade val="93000"/>
                <a:satMod val="130000"/>
              </a:schemeClr>
            </a:gs>
            <a:gs pos="100000">
              <a:schemeClr val="accent2">
                <a:shade val="80000"/>
                <a:hueOff val="401968"/>
                <a:satOff val="-26011"/>
                <a:lumOff val="2374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l-GR" sz="1600" b="1" kern="1200" dirty="0" smtClean="0">
              <a:solidFill>
                <a:schemeClr val="bg1"/>
              </a:solidFill>
              <a:latin typeface="Tahoma" pitchFamily="34" charset="0"/>
              <a:ea typeface="Tahoma" pitchFamily="34" charset="0"/>
              <a:cs typeface="Tahoma" pitchFamily="34" charset="0"/>
            </a:rPr>
            <a:t>2014 έως 2015          </a:t>
          </a:r>
          <a:endParaRPr lang="en-US" sz="1600" b="1" kern="1200" dirty="0" smtClean="0">
            <a:solidFill>
              <a:schemeClr val="bg1"/>
            </a:solidFill>
            <a:latin typeface="Tahoma" pitchFamily="34" charset="0"/>
            <a:ea typeface="Tahoma" pitchFamily="34" charset="0"/>
            <a:cs typeface="Tahoma" pitchFamily="34" charset="0"/>
          </a:endParaRPr>
        </a:p>
        <a:p>
          <a:pPr lvl="0" algn="ctr" defTabSz="711200">
            <a:lnSpc>
              <a:spcPct val="90000"/>
            </a:lnSpc>
            <a:spcBef>
              <a:spcPct val="0"/>
            </a:spcBef>
            <a:spcAft>
              <a:spcPct val="35000"/>
            </a:spcAft>
          </a:pPr>
          <a:r>
            <a:rPr lang="el-GR" sz="1600" b="1" kern="1200" dirty="0" smtClean="0">
              <a:solidFill>
                <a:schemeClr val="bg1"/>
              </a:solidFill>
              <a:latin typeface="Tahoma" pitchFamily="34" charset="0"/>
              <a:ea typeface="Tahoma" pitchFamily="34" charset="0"/>
              <a:cs typeface="Tahoma" pitchFamily="34" charset="0"/>
            </a:rPr>
            <a:t>26 ομάδες (2 όμιλοι)</a:t>
          </a:r>
          <a:endParaRPr lang="el-GR" sz="1600" b="1" kern="1200" dirty="0">
            <a:solidFill>
              <a:schemeClr val="bg1"/>
            </a:solidFill>
            <a:latin typeface="Tahoma" pitchFamily="34" charset="0"/>
            <a:ea typeface="Tahoma" pitchFamily="34" charset="0"/>
            <a:cs typeface="Tahoma" pitchFamily="34" charset="0"/>
          </a:endParaRPr>
        </a:p>
      </dsp:txBody>
      <dsp:txXfrm rot="10800000">
        <a:off x="0" y="1980219"/>
        <a:ext cx="3048000" cy="1188132"/>
      </dsp:txXfrm>
    </dsp:sp>
    <dsp:sp modelId="{FDAAE9E1-64A0-4AC2-9EC4-811E3789309B}">
      <dsp:nvSpPr>
        <dsp:cNvPr id="0" name=""/>
        <dsp:cNvSpPr/>
      </dsp:nvSpPr>
      <dsp:spPr>
        <a:xfrm rot="5400000">
          <a:off x="3779912" y="852263"/>
          <a:ext cx="1584175" cy="3048000"/>
        </a:xfrm>
        <a:prstGeom prst="round1Rect">
          <a:avLst/>
        </a:prstGeom>
        <a:gradFill rotWithShape="0">
          <a:gsLst>
            <a:gs pos="0">
              <a:schemeClr val="accent2">
                <a:shade val="80000"/>
                <a:hueOff val="602953"/>
                <a:satOff val="-39016"/>
                <a:lumOff val="35622"/>
                <a:alphaOff val="0"/>
                <a:shade val="51000"/>
                <a:satMod val="130000"/>
              </a:schemeClr>
            </a:gs>
            <a:gs pos="80000">
              <a:schemeClr val="accent2">
                <a:shade val="80000"/>
                <a:hueOff val="602953"/>
                <a:satOff val="-39016"/>
                <a:lumOff val="35622"/>
                <a:alphaOff val="0"/>
                <a:shade val="93000"/>
                <a:satMod val="130000"/>
              </a:schemeClr>
            </a:gs>
            <a:gs pos="100000">
              <a:schemeClr val="accent2">
                <a:shade val="80000"/>
                <a:hueOff val="602953"/>
                <a:satOff val="-39016"/>
                <a:lumOff val="3562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l-GR" sz="1600" b="1" kern="1200" dirty="0" smtClean="0">
              <a:solidFill>
                <a:schemeClr val="bg1"/>
              </a:solidFill>
              <a:latin typeface="Tahoma" pitchFamily="34" charset="0"/>
              <a:ea typeface="Tahoma" pitchFamily="34" charset="0"/>
              <a:cs typeface="Tahoma" pitchFamily="34" charset="0"/>
            </a:rPr>
            <a:t>2015 έως 2017            </a:t>
          </a:r>
          <a:endParaRPr lang="en-US" sz="1600" b="1" kern="1200" dirty="0" smtClean="0">
            <a:solidFill>
              <a:schemeClr val="bg1"/>
            </a:solidFill>
            <a:latin typeface="Tahoma" pitchFamily="34" charset="0"/>
            <a:ea typeface="Tahoma" pitchFamily="34" charset="0"/>
            <a:cs typeface="Tahoma" pitchFamily="34" charset="0"/>
          </a:endParaRPr>
        </a:p>
        <a:p>
          <a:pPr lvl="0" algn="ctr" defTabSz="711200">
            <a:lnSpc>
              <a:spcPct val="90000"/>
            </a:lnSpc>
            <a:spcBef>
              <a:spcPct val="0"/>
            </a:spcBef>
            <a:spcAft>
              <a:spcPct val="35000"/>
            </a:spcAft>
          </a:pPr>
          <a:r>
            <a:rPr lang="el-GR" sz="1600" b="1" kern="1200" dirty="0" smtClean="0">
              <a:solidFill>
                <a:schemeClr val="bg1"/>
              </a:solidFill>
              <a:latin typeface="Tahoma" pitchFamily="34" charset="0"/>
              <a:ea typeface="Tahoma" pitchFamily="34" charset="0"/>
              <a:cs typeface="Tahoma" pitchFamily="34" charset="0"/>
            </a:rPr>
            <a:t>18 ομάδες </a:t>
          </a:r>
          <a:endParaRPr lang="el-GR" sz="1600" b="1" kern="1200" dirty="0">
            <a:solidFill>
              <a:schemeClr val="bg1"/>
            </a:solidFill>
            <a:latin typeface="Tahoma" pitchFamily="34" charset="0"/>
            <a:ea typeface="Tahoma" pitchFamily="34" charset="0"/>
            <a:cs typeface="Tahoma" pitchFamily="34" charset="0"/>
          </a:endParaRPr>
        </a:p>
      </dsp:txBody>
      <dsp:txXfrm rot="5400000">
        <a:off x="3977934" y="1050285"/>
        <a:ext cx="1188132" cy="3048000"/>
      </dsp:txXfrm>
    </dsp:sp>
    <dsp:sp modelId="{6491AA5B-71AF-493F-8EA1-66DD78E55AE1}">
      <dsp:nvSpPr>
        <dsp:cNvPr id="0" name=""/>
        <dsp:cNvSpPr/>
      </dsp:nvSpPr>
      <dsp:spPr>
        <a:xfrm>
          <a:off x="2133600" y="1188131"/>
          <a:ext cx="1828800" cy="792087"/>
        </a:xfrm>
        <a:prstGeom prst="roundRect">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200" b="1" kern="1200" dirty="0" smtClean="0">
              <a:solidFill>
                <a:schemeClr val="bg1"/>
              </a:solidFill>
              <a:latin typeface="Tahoma" pitchFamily="34" charset="0"/>
              <a:ea typeface="Tahoma" pitchFamily="34" charset="0"/>
              <a:cs typeface="Tahoma" pitchFamily="34" charset="0"/>
            </a:rPr>
            <a:t>Αριθμός Ομάδων 2012-2017</a:t>
          </a:r>
          <a:endParaRPr lang="el-GR" sz="1200" b="1" kern="1200" dirty="0">
            <a:solidFill>
              <a:schemeClr val="bg1"/>
            </a:solidFill>
            <a:latin typeface="Tahoma" pitchFamily="34" charset="0"/>
            <a:ea typeface="Tahoma" pitchFamily="34" charset="0"/>
            <a:cs typeface="Tahoma" pitchFamily="34" charset="0"/>
          </a:endParaRPr>
        </a:p>
      </dsp:txBody>
      <dsp:txXfrm>
        <a:off x="2133600" y="1188131"/>
        <a:ext cx="1828800" cy="79208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0.12376</cdr:x>
      <cdr:y>0.48549</cdr:y>
    </cdr:from>
    <cdr:to>
      <cdr:x>0.22</cdr:x>
      <cdr:y>0.56961</cdr:y>
    </cdr:to>
    <cdr:sp macro="" textlink="">
      <cdr:nvSpPr>
        <cdr:cNvPr id="2" name="5 - TextBox"/>
        <cdr:cNvSpPr txBox="1"/>
      </cdr:nvSpPr>
      <cdr:spPr>
        <a:xfrm xmlns:a="http://schemas.openxmlformats.org/drawingml/2006/main">
          <a:off x="1018456" y="2664295"/>
          <a:ext cx="792088"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l-GR"/>
          </a:defPPr>
          <a:lvl1pPr marL="0" algn="l" defTabSz="914400" rtl="0" eaLnBrk="1" latinLnBrk="0" hangingPunct="1">
            <a:defRPr sz="1800" kern="1200">
              <a:solidFill>
                <a:sysClr val="window" lastClr="FFFFFF"/>
              </a:solidFill>
              <a:latin typeface="Constantia"/>
            </a:defRPr>
          </a:lvl1pPr>
          <a:lvl2pPr marL="457200" algn="l" defTabSz="914400" rtl="0" eaLnBrk="1" latinLnBrk="0" hangingPunct="1">
            <a:defRPr sz="1800" kern="1200">
              <a:solidFill>
                <a:sysClr val="window" lastClr="FFFFFF"/>
              </a:solidFill>
              <a:latin typeface="Constantia"/>
            </a:defRPr>
          </a:lvl2pPr>
          <a:lvl3pPr marL="914400" algn="l" defTabSz="914400" rtl="0" eaLnBrk="1" latinLnBrk="0" hangingPunct="1">
            <a:defRPr sz="1800" kern="1200">
              <a:solidFill>
                <a:sysClr val="window" lastClr="FFFFFF"/>
              </a:solidFill>
              <a:latin typeface="Constantia"/>
            </a:defRPr>
          </a:lvl3pPr>
          <a:lvl4pPr marL="1371600" algn="l" defTabSz="914400" rtl="0" eaLnBrk="1" latinLnBrk="0" hangingPunct="1">
            <a:defRPr sz="1800" kern="1200">
              <a:solidFill>
                <a:sysClr val="window" lastClr="FFFFFF"/>
              </a:solidFill>
              <a:latin typeface="Constantia"/>
            </a:defRPr>
          </a:lvl4pPr>
          <a:lvl5pPr marL="1828800" algn="l" defTabSz="914400" rtl="0" eaLnBrk="1" latinLnBrk="0" hangingPunct="1">
            <a:defRPr sz="1800" kern="1200">
              <a:solidFill>
                <a:sysClr val="window" lastClr="FFFFFF"/>
              </a:solidFill>
              <a:latin typeface="Constantia"/>
            </a:defRPr>
          </a:lvl5pPr>
          <a:lvl6pPr marL="2286000" algn="l" defTabSz="914400" rtl="0" eaLnBrk="1" latinLnBrk="0" hangingPunct="1">
            <a:defRPr sz="1800" kern="1200">
              <a:solidFill>
                <a:sysClr val="window" lastClr="FFFFFF"/>
              </a:solidFill>
              <a:latin typeface="Constantia"/>
            </a:defRPr>
          </a:lvl6pPr>
          <a:lvl7pPr marL="2743200" algn="l" defTabSz="914400" rtl="0" eaLnBrk="1" latinLnBrk="0" hangingPunct="1">
            <a:defRPr sz="1800" kern="1200">
              <a:solidFill>
                <a:sysClr val="window" lastClr="FFFFFF"/>
              </a:solidFill>
              <a:latin typeface="Constantia"/>
            </a:defRPr>
          </a:lvl7pPr>
          <a:lvl8pPr marL="3200400" algn="l" defTabSz="914400" rtl="0" eaLnBrk="1" latinLnBrk="0" hangingPunct="1">
            <a:defRPr sz="1800" kern="1200">
              <a:solidFill>
                <a:sysClr val="window" lastClr="FFFFFF"/>
              </a:solidFill>
              <a:latin typeface="Constantia"/>
            </a:defRPr>
          </a:lvl8pPr>
          <a:lvl9pPr marL="3657600" algn="l" defTabSz="914400" rtl="0" eaLnBrk="1" latinLnBrk="0" hangingPunct="1">
            <a:defRPr sz="1800" kern="1200">
              <a:solidFill>
                <a:sysClr val="window" lastClr="FFFFFF"/>
              </a:solidFill>
              <a:latin typeface="Constantia"/>
            </a:defRPr>
          </a:lvl9pPr>
        </a:lstStyle>
        <a:p xmlns:a="http://schemas.openxmlformats.org/drawingml/2006/main">
          <a:r>
            <a:rPr lang="en-US" sz="1200" dirty="0" smtClean="0"/>
            <a:t>Football league</a:t>
          </a:r>
          <a:endParaRPr lang="el-GR" sz="1200" dirty="0"/>
        </a:p>
      </cdr:txBody>
    </cdr:sp>
  </cdr:relSizeAnchor>
  <cdr:relSizeAnchor xmlns:cdr="http://schemas.openxmlformats.org/drawingml/2006/chartDrawing">
    <cdr:from>
      <cdr:x>0.29875</cdr:x>
      <cdr:y>0.62982</cdr:y>
    </cdr:from>
    <cdr:to>
      <cdr:x>0.395</cdr:x>
      <cdr:y>0.71394</cdr:y>
    </cdr:to>
    <cdr:sp macro="" textlink="">
      <cdr:nvSpPr>
        <cdr:cNvPr id="3" name="5 - TextBox"/>
        <cdr:cNvSpPr txBox="1"/>
      </cdr:nvSpPr>
      <cdr:spPr>
        <a:xfrm xmlns:a="http://schemas.openxmlformats.org/drawingml/2006/main">
          <a:off x="2458616" y="3456383"/>
          <a:ext cx="792088"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l-GR"/>
          </a:defPPr>
          <a:lvl1pPr marL="0" algn="l" defTabSz="914400" rtl="0" eaLnBrk="1" latinLnBrk="0" hangingPunct="1">
            <a:defRPr sz="1800" kern="1200">
              <a:solidFill>
                <a:sysClr val="window" lastClr="FFFFFF"/>
              </a:solidFill>
              <a:latin typeface="Constantia"/>
            </a:defRPr>
          </a:lvl1pPr>
          <a:lvl2pPr marL="457200" algn="l" defTabSz="914400" rtl="0" eaLnBrk="1" latinLnBrk="0" hangingPunct="1">
            <a:defRPr sz="1800" kern="1200">
              <a:solidFill>
                <a:sysClr val="window" lastClr="FFFFFF"/>
              </a:solidFill>
              <a:latin typeface="Constantia"/>
            </a:defRPr>
          </a:lvl2pPr>
          <a:lvl3pPr marL="914400" algn="l" defTabSz="914400" rtl="0" eaLnBrk="1" latinLnBrk="0" hangingPunct="1">
            <a:defRPr sz="1800" kern="1200">
              <a:solidFill>
                <a:sysClr val="window" lastClr="FFFFFF"/>
              </a:solidFill>
              <a:latin typeface="Constantia"/>
            </a:defRPr>
          </a:lvl3pPr>
          <a:lvl4pPr marL="1371600" algn="l" defTabSz="914400" rtl="0" eaLnBrk="1" latinLnBrk="0" hangingPunct="1">
            <a:defRPr sz="1800" kern="1200">
              <a:solidFill>
                <a:sysClr val="window" lastClr="FFFFFF"/>
              </a:solidFill>
              <a:latin typeface="Constantia"/>
            </a:defRPr>
          </a:lvl4pPr>
          <a:lvl5pPr marL="1828800" algn="l" defTabSz="914400" rtl="0" eaLnBrk="1" latinLnBrk="0" hangingPunct="1">
            <a:defRPr sz="1800" kern="1200">
              <a:solidFill>
                <a:sysClr val="window" lastClr="FFFFFF"/>
              </a:solidFill>
              <a:latin typeface="Constantia"/>
            </a:defRPr>
          </a:lvl5pPr>
          <a:lvl6pPr marL="2286000" algn="l" defTabSz="914400" rtl="0" eaLnBrk="1" latinLnBrk="0" hangingPunct="1">
            <a:defRPr sz="1800" kern="1200">
              <a:solidFill>
                <a:sysClr val="window" lastClr="FFFFFF"/>
              </a:solidFill>
              <a:latin typeface="Constantia"/>
            </a:defRPr>
          </a:lvl6pPr>
          <a:lvl7pPr marL="2743200" algn="l" defTabSz="914400" rtl="0" eaLnBrk="1" latinLnBrk="0" hangingPunct="1">
            <a:defRPr sz="1800" kern="1200">
              <a:solidFill>
                <a:sysClr val="window" lastClr="FFFFFF"/>
              </a:solidFill>
              <a:latin typeface="Constantia"/>
            </a:defRPr>
          </a:lvl7pPr>
          <a:lvl8pPr marL="3200400" algn="l" defTabSz="914400" rtl="0" eaLnBrk="1" latinLnBrk="0" hangingPunct="1">
            <a:defRPr sz="1800" kern="1200">
              <a:solidFill>
                <a:sysClr val="window" lastClr="FFFFFF"/>
              </a:solidFill>
              <a:latin typeface="Constantia"/>
            </a:defRPr>
          </a:lvl8pPr>
          <a:lvl9pPr marL="3657600" algn="l" defTabSz="914400" rtl="0" eaLnBrk="1" latinLnBrk="0" hangingPunct="1">
            <a:defRPr sz="1800" kern="1200">
              <a:solidFill>
                <a:sysClr val="window" lastClr="FFFFFF"/>
              </a:solidFill>
              <a:latin typeface="Constantia"/>
            </a:defRPr>
          </a:lvl9pPr>
        </a:lstStyle>
        <a:p xmlns:a="http://schemas.openxmlformats.org/drawingml/2006/main">
          <a:r>
            <a:rPr lang="en-US" sz="1200" dirty="0" smtClean="0"/>
            <a:t>Football league</a:t>
          </a:r>
          <a:endParaRPr lang="el-GR" sz="1200" dirty="0"/>
        </a:p>
      </cdr:txBody>
    </cdr:sp>
  </cdr:relSizeAnchor>
  <cdr:relSizeAnchor xmlns:cdr="http://schemas.openxmlformats.org/drawingml/2006/chartDrawing">
    <cdr:from>
      <cdr:x>0.24625</cdr:x>
      <cdr:y>0.53797</cdr:y>
    </cdr:from>
    <cdr:to>
      <cdr:x>0.3425</cdr:x>
      <cdr:y>0.6221</cdr:y>
    </cdr:to>
    <cdr:sp macro="" textlink="">
      <cdr:nvSpPr>
        <cdr:cNvPr id="4" name="5 - TextBox"/>
        <cdr:cNvSpPr txBox="1"/>
      </cdr:nvSpPr>
      <cdr:spPr>
        <a:xfrm xmlns:a="http://schemas.openxmlformats.org/drawingml/2006/main">
          <a:off x="2026568" y="2952327"/>
          <a:ext cx="792088"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l-GR"/>
          </a:defPPr>
          <a:lvl1pPr marL="0" algn="l" defTabSz="914400" rtl="0" eaLnBrk="1" latinLnBrk="0" hangingPunct="1">
            <a:defRPr sz="1800" kern="1200">
              <a:solidFill>
                <a:sysClr val="window" lastClr="FFFFFF"/>
              </a:solidFill>
              <a:latin typeface="Constantia"/>
            </a:defRPr>
          </a:lvl1pPr>
          <a:lvl2pPr marL="457200" algn="l" defTabSz="914400" rtl="0" eaLnBrk="1" latinLnBrk="0" hangingPunct="1">
            <a:defRPr sz="1800" kern="1200">
              <a:solidFill>
                <a:sysClr val="window" lastClr="FFFFFF"/>
              </a:solidFill>
              <a:latin typeface="Constantia"/>
            </a:defRPr>
          </a:lvl2pPr>
          <a:lvl3pPr marL="914400" algn="l" defTabSz="914400" rtl="0" eaLnBrk="1" latinLnBrk="0" hangingPunct="1">
            <a:defRPr sz="1800" kern="1200">
              <a:solidFill>
                <a:sysClr val="window" lastClr="FFFFFF"/>
              </a:solidFill>
              <a:latin typeface="Constantia"/>
            </a:defRPr>
          </a:lvl3pPr>
          <a:lvl4pPr marL="1371600" algn="l" defTabSz="914400" rtl="0" eaLnBrk="1" latinLnBrk="0" hangingPunct="1">
            <a:defRPr sz="1800" kern="1200">
              <a:solidFill>
                <a:sysClr val="window" lastClr="FFFFFF"/>
              </a:solidFill>
              <a:latin typeface="Constantia"/>
            </a:defRPr>
          </a:lvl4pPr>
          <a:lvl5pPr marL="1828800" algn="l" defTabSz="914400" rtl="0" eaLnBrk="1" latinLnBrk="0" hangingPunct="1">
            <a:defRPr sz="1800" kern="1200">
              <a:solidFill>
                <a:sysClr val="window" lastClr="FFFFFF"/>
              </a:solidFill>
              <a:latin typeface="Constantia"/>
            </a:defRPr>
          </a:lvl5pPr>
          <a:lvl6pPr marL="2286000" algn="l" defTabSz="914400" rtl="0" eaLnBrk="1" latinLnBrk="0" hangingPunct="1">
            <a:defRPr sz="1800" kern="1200">
              <a:solidFill>
                <a:sysClr val="window" lastClr="FFFFFF"/>
              </a:solidFill>
              <a:latin typeface="Constantia"/>
            </a:defRPr>
          </a:lvl6pPr>
          <a:lvl7pPr marL="2743200" algn="l" defTabSz="914400" rtl="0" eaLnBrk="1" latinLnBrk="0" hangingPunct="1">
            <a:defRPr sz="1800" kern="1200">
              <a:solidFill>
                <a:sysClr val="window" lastClr="FFFFFF"/>
              </a:solidFill>
              <a:latin typeface="Constantia"/>
            </a:defRPr>
          </a:lvl7pPr>
          <a:lvl8pPr marL="3200400" algn="l" defTabSz="914400" rtl="0" eaLnBrk="1" latinLnBrk="0" hangingPunct="1">
            <a:defRPr sz="1800" kern="1200">
              <a:solidFill>
                <a:sysClr val="window" lastClr="FFFFFF"/>
              </a:solidFill>
              <a:latin typeface="Constantia"/>
            </a:defRPr>
          </a:lvl8pPr>
          <a:lvl9pPr marL="3657600" algn="l" defTabSz="914400" rtl="0" eaLnBrk="1" latinLnBrk="0" hangingPunct="1">
            <a:defRPr sz="1800" kern="1200">
              <a:solidFill>
                <a:sysClr val="window" lastClr="FFFFFF"/>
              </a:solidFill>
              <a:latin typeface="Constantia"/>
            </a:defRPr>
          </a:lvl9pPr>
        </a:lstStyle>
        <a:p xmlns:a="http://schemas.openxmlformats.org/drawingml/2006/main">
          <a:r>
            <a:rPr lang="en-US" sz="1200" dirty="0" smtClean="0"/>
            <a:t>Football league</a:t>
          </a:r>
          <a:endParaRPr lang="el-GR" sz="1200" dirty="0"/>
        </a:p>
      </cdr:txBody>
    </cdr:sp>
  </cdr:relSizeAnchor>
  <cdr:relSizeAnchor xmlns:cdr="http://schemas.openxmlformats.org/drawingml/2006/chartDrawing">
    <cdr:from>
      <cdr:x>0.4825</cdr:x>
      <cdr:y>0.78728</cdr:y>
    </cdr:from>
    <cdr:to>
      <cdr:x>0.57875</cdr:x>
      <cdr:y>0.8714</cdr:y>
    </cdr:to>
    <cdr:sp macro="" textlink="">
      <cdr:nvSpPr>
        <cdr:cNvPr id="5" name="5 - TextBox"/>
        <cdr:cNvSpPr txBox="1"/>
      </cdr:nvSpPr>
      <cdr:spPr>
        <a:xfrm xmlns:a="http://schemas.openxmlformats.org/drawingml/2006/main">
          <a:off x="3970784" y="4320479"/>
          <a:ext cx="792088"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l-GR"/>
          </a:defPPr>
          <a:lvl1pPr marL="0" algn="l" defTabSz="914400" rtl="0" eaLnBrk="1" latinLnBrk="0" hangingPunct="1">
            <a:defRPr sz="1800" kern="1200">
              <a:solidFill>
                <a:sysClr val="window" lastClr="FFFFFF"/>
              </a:solidFill>
              <a:latin typeface="Constantia"/>
            </a:defRPr>
          </a:lvl1pPr>
          <a:lvl2pPr marL="457200" algn="l" defTabSz="914400" rtl="0" eaLnBrk="1" latinLnBrk="0" hangingPunct="1">
            <a:defRPr sz="1800" kern="1200">
              <a:solidFill>
                <a:sysClr val="window" lastClr="FFFFFF"/>
              </a:solidFill>
              <a:latin typeface="Constantia"/>
            </a:defRPr>
          </a:lvl2pPr>
          <a:lvl3pPr marL="914400" algn="l" defTabSz="914400" rtl="0" eaLnBrk="1" latinLnBrk="0" hangingPunct="1">
            <a:defRPr sz="1800" kern="1200">
              <a:solidFill>
                <a:sysClr val="window" lastClr="FFFFFF"/>
              </a:solidFill>
              <a:latin typeface="Constantia"/>
            </a:defRPr>
          </a:lvl3pPr>
          <a:lvl4pPr marL="1371600" algn="l" defTabSz="914400" rtl="0" eaLnBrk="1" latinLnBrk="0" hangingPunct="1">
            <a:defRPr sz="1800" kern="1200">
              <a:solidFill>
                <a:sysClr val="window" lastClr="FFFFFF"/>
              </a:solidFill>
              <a:latin typeface="Constantia"/>
            </a:defRPr>
          </a:lvl4pPr>
          <a:lvl5pPr marL="1828800" algn="l" defTabSz="914400" rtl="0" eaLnBrk="1" latinLnBrk="0" hangingPunct="1">
            <a:defRPr sz="1800" kern="1200">
              <a:solidFill>
                <a:sysClr val="window" lastClr="FFFFFF"/>
              </a:solidFill>
              <a:latin typeface="Constantia"/>
            </a:defRPr>
          </a:lvl5pPr>
          <a:lvl6pPr marL="2286000" algn="l" defTabSz="914400" rtl="0" eaLnBrk="1" latinLnBrk="0" hangingPunct="1">
            <a:defRPr sz="1800" kern="1200">
              <a:solidFill>
                <a:sysClr val="window" lastClr="FFFFFF"/>
              </a:solidFill>
              <a:latin typeface="Constantia"/>
            </a:defRPr>
          </a:lvl6pPr>
          <a:lvl7pPr marL="2743200" algn="l" defTabSz="914400" rtl="0" eaLnBrk="1" latinLnBrk="0" hangingPunct="1">
            <a:defRPr sz="1800" kern="1200">
              <a:solidFill>
                <a:sysClr val="window" lastClr="FFFFFF"/>
              </a:solidFill>
              <a:latin typeface="Constantia"/>
            </a:defRPr>
          </a:lvl7pPr>
          <a:lvl8pPr marL="3200400" algn="l" defTabSz="914400" rtl="0" eaLnBrk="1" latinLnBrk="0" hangingPunct="1">
            <a:defRPr sz="1800" kern="1200">
              <a:solidFill>
                <a:sysClr val="window" lastClr="FFFFFF"/>
              </a:solidFill>
              <a:latin typeface="Constantia"/>
            </a:defRPr>
          </a:lvl8pPr>
          <a:lvl9pPr marL="3657600" algn="l" defTabSz="914400" rtl="0" eaLnBrk="1" latinLnBrk="0" hangingPunct="1">
            <a:defRPr sz="1800" kern="1200">
              <a:solidFill>
                <a:sysClr val="window" lastClr="FFFFFF"/>
              </a:solidFill>
              <a:latin typeface="Constantia"/>
            </a:defRPr>
          </a:lvl9pPr>
        </a:lstStyle>
        <a:p xmlns:a="http://schemas.openxmlformats.org/drawingml/2006/main">
          <a:r>
            <a:rPr lang="en-US" sz="1200" dirty="0" smtClean="0"/>
            <a:t>Football league</a:t>
          </a:r>
          <a:endParaRPr lang="el-GR" sz="1200" dirty="0"/>
        </a:p>
      </cdr:txBody>
    </cdr:sp>
  </cdr:relSizeAnchor>
  <cdr:relSizeAnchor xmlns:cdr="http://schemas.openxmlformats.org/drawingml/2006/chartDrawing">
    <cdr:from>
      <cdr:x>0.4125</cdr:x>
      <cdr:y>0.73479</cdr:y>
    </cdr:from>
    <cdr:to>
      <cdr:x>0.50875</cdr:x>
      <cdr:y>0.81891</cdr:y>
    </cdr:to>
    <cdr:sp macro="" textlink="">
      <cdr:nvSpPr>
        <cdr:cNvPr id="6" name="5 - TextBox"/>
        <cdr:cNvSpPr txBox="1"/>
      </cdr:nvSpPr>
      <cdr:spPr>
        <a:xfrm xmlns:a="http://schemas.openxmlformats.org/drawingml/2006/main">
          <a:off x="3394720" y="4032447"/>
          <a:ext cx="792088"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l-GR"/>
          </a:defPPr>
          <a:lvl1pPr marL="0" algn="l" defTabSz="914400" rtl="0" eaLnBrk="1" latinLnBrk="0" hangingPunct="1">
            <a:defRPr sz="1800" kern="1200">
              <a:solidFill>
                <a:sysClr val="window" lastClr="FFFFFF"/>
              </a:solidFill>
              <a:latin typeface="Constantia"/>
            </a:defRPr>
          </a:lvl1pPr>
          <a:lvl2pPr marL="457200" algn="l" defTabSz="914400" rtl="0" eaLnBrk="1" latinLnBrk="0" hangingPunct="1">
            <a:defRPr sz="1800" kern="1200">
              <a:solidFill>
                <a:sysClr val="window" lastClr="FFFFFF"/>
              </a:solidFill>
              <a:latin typeface="Constantia"/>
            </a:defRPr>
          </a:lvl2pPr>
          <a:lvl3pPr marL="914400" algn="l" defTabSz="914400" rtl="0" eaLnBrk="1" latinLnBrk="0" hangingPunct="1">
            <a:defRPr sz="1800" kern="1200">
              <a:solidFill>
                <a:sysClr val="window" lastClr="FFFFFF"/>
              </a:solidFill>
              <a:latin typeface="Constantia"/>
            </a:defRPr>
          </a:lvl3pPr>
          <a:lvl4pPr marL="1371600" algn="l" defTabSz="914400" rtl="0" eaLnBrk="1" latinLnBrk="0" hangingPunct="1">
            <a:defRPr sz="1800" kern="1200">
              <a:solidFill>
                <a:sysClr val="window" lastClr="FFFFFF"/>
              </a:solidFill>
              <a:latin typeface="Constantia"/>
            </a:defRPr>
          </a:lvl4pPr>
          <a:lvl5pPr marL="1828800" algn="l" defTabSz="914400" rtl="0" eaLnBrk="1" latinLnBrk="0" hangingPunct="1">
            <a:defRPr sz="1800" kern="1200">
              <a:solidFill>
                <a:sysClr val="window" lastClr="FFFFFF"/>
              </a:solidFill>
              <a:latin typeface="Constantia"/>
            </a:defRPr>
          </a:lvl5pPr>
          <a:lvl6pPr marL="2286000" algn="l" defTabSz="914400" rtl="0" eaLnBrk="1" latinLnBrk="0" hangingPunct="1">
            <a:defRPr sz="1800" kern="1200">
              <a:solidFill>
                <a:sysClr val="window" lastClr="FFFFFF"/>
              </a:solidFill>
              <a:latin typeface="Constantia"/>
            </a:defRPr>
          </a:lvl6pPr>
          <a:lvl7pPr marL="2743200" algn="l" defTabSz="914400" rtl="0" eaLnBrk="1" latinLnBrk="0" hangingPunct="1">
            <a:defRPr sz="1800" kern="1200">
              <a:solidFill>
                <a:sysClr val="window" lastClr="FFFFFF"/>
              </a:solidFill>
              <a:latin typeface="Constantia"/>
            </a:defRPr>
          </a:lvl7pPr>
          <a:lvl8pPr marL="3200400" algn="l" defTabSz="914400" rtl="0" eaLnBrk="1" latinLnBrk="0" hangingPunct="1">
            <a:defRPr sz="1800" kern="1200">
              <a:solidFill>
                <a:sysClr val="window" lastClr="FFFFFF"/>
              </a:solidFill>
              <a:latin typeface="Constantia"/>
            </a:defRPr>
          </a:lvl8pPr>
          <a:lvl9pPr marL="3657600" algn="l" defTabSz="914400" rtl="0" eaLnBrk="1" latinLnBrk="0" hangingPunct="1">
            <a:defRPr sz="1800" kern="1200">
              <a:solidFill>
                <a:sysClr val="window" lastClr="FFFFFF"/>
              </a:solidFill>
              <a:latin typeface="Constantia"/>
            </a:defRPr>
          </a:lvl9pPr>
        </a:lstStyle>
        <a:p xmlns:a="http://schemas.openxmlformats.org/drawingml/2006/main">
          <a:r>
            <a:rPr lang="en-US" sz="1200" dirty="0" smtClean="0"/>
            <a:t>Football league</a:t>
          </a:r>
          <a:endParaRPr lang="el-GR" sz="1200" dirty="0"/>
        </a:p>
      </cdr:txBody>
    </cdr:sp>
  </cdr:relSizeAnchor>
  <cdr:relSizeAnchor xmlns:cdr="http://schemas.openxmlformats.org/drawingml/2006/chartDrawing">
    <cdr:from>
      <cdr:x>0.59625</cdr:x>
      <cdr:y>0.77415</cdr:y>
    </cdr:from>
    <cdr:to>
      <cdr:x>0.6925</cdr:x>
      <cdr:y>0.85828</cdr:y>
    </cdr:to>
    <cdr:sp macro="" textlink="">
      <cdr:nvSpPr>
        <cdr:cNvPr id="7" name="5 - TextBox"/>
        <cdr:cNvSpPr txBox="1"/>
      </cdr:nvSpPr>
      <cdr:spPr>
        <a:xfrm xmlns:a="http://schemas.openxmlformats.org/drawingml/2006/main">
          <a:off x="4906888" y="4248471"/>
          <a:ext cx="792088"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l-GR"/>
          </a:defPPr>
          <a:lvl1pPr marL="0" algn="l" defTabSz="914400" rtl="0" eaLnBrk="1" latinLnBrk="0" hangingPunct="1">
            <a:defRPr sz="1800" kern="1200">
              <a:solidFill>
                <a:sysClr val="window" lastClr="FFFFFF"/>
              </a:solidFill>
              <a:latin typeface="Constantia"/>
            </a:defRPr>
          </a:lvl1pPr>
          <a:lvl2pPr marL="457200" algn="l" defTabSz="914400" rtl="0" eaLnBrk="1" latinLnBrk="0" hangingPunct="1">
            <a:defRPr sz="1800" kern="1200">
              <a:solidFill>
                <a:sysClr val="window" lastClr="FFFFFF"/>
              </a:solidFill>
              <a:latin typeface="Constantia"/>
            </a:defRPr>
          </a:lvl2pPr>
          <a:lvl3pPr marL="914400" algn="l" defTabSz="914400" rtl="0" eaLnBrk="1" latinLnBrk="0" hangingPunct="1">
            <a:defRPr sz="1800" kern="1200">
              <a:solidFill>
                <a:sysClr val="window" lastClr="FFFFFF"/>
              </a:solidFill>
              <a:latin typeface="Constantia"/>
            </a:defRPr>
          </a:lvl3pPr>
          <a:lvl4pPr marL="1371600" algn="l" defTabSz="914400" rtl="0" eaLnBrk="1" latinLnBrk="0" hangingPunct="1">
            <a:defRPr sz="1800" kern="1200">
              <a:solidFill>
                <a:sysClr val="window" lastClr="FFFFFF"/>
              </a:solidFill>
              <a:latin typeface="Constantia"/>
            </a:defRPr>
          </a:lvl4pPr>
          <a:lvl5pPr marL="1828800" algn="l" defTabSz="914400" rtl="0" eaLnBrk="1" latinLnBrk="0" hangingPunct="1">
            <a:defRPr sz="1800" kern="1200">
              <a:solidFill>
                <a:sysClr val="window" lastClr="FFFFFF"/>
              </a:solidFill>
              <a:latin typeface="Constantia"/>
            </a:defRPr>
          </a:lvl5pPr>
          <a:lvl6pPr marL="2286000" algn="l" defTabSz="914400" rtl="0" eaLnBrk="1" latinLnBrk="0" hangingPunct="1">
            <a:defRPr sz="1800" kern="1200">
              <a:solidFill>
                <a:sysClr val="window" lastClr="FFFFFF"/>
              </a:solidFill>
              <a:latin typeface="Constantia"/>
            </a:defRPr>
          </a:lvl6pPr>
          <a:lvl7pPr marL="2743200" algn="l" defTabSz="914400" rtl="0" eaLnBrk="1" latinLnBrk="0" hangingPunct="1">
            <a:defRPr sz="1800" kern="1200">
              <a:solidFill>
                <a:sysClr val="window" lastClr="FFFFFF"/>
              </a:solidFill>
              <a:latin typeface="Constantia"/>
            </a:defRPr>
          </a:lvl7pPr>
          <a:lvl8pPr marL="3200400" algn="l" defTabSz="914400" rtl="0" eaLnBrk="1" latinLnBrk="0" hangingPunct="1">
            <a:defRPr sz="1800" kern="1200">
              <a:solidFill>
                <a:sysClr val="window" lastClr="FFFFFF"/>
              </a:solidFill>
              <a:latin typeface="Constantia"/>
            </a:defRPr>
          </a:lvl8pPr>
          <a:lvl9pPr marL="3657600" algn="l" defTabSz="914400" rtl="0" eaLnBrk="1" latinLnBrk="0" hangingPunct="1">
            <a:defRPr sz="1800" kern="1200">
              <a:solidFill>
                <a:sysClr val="window" lastClr="FFFFFF"/>
              </a:solidFill>
              <a:latin typeface="Constantia"/>
            </a:defRPr>
          </a:lvl9pPr>
        </a:lstStyle>
        <a:p xmlns:a="http://schemas.openxmlformats.org/drawingml/2006/main">
          <a:r>
            <a:rPr lang="en-US" sz="1200" dirty="0" smtClean="0"/>
            <a:t>Football league</a:t>
          </a:r>
          <a:endParaRPr lang="el-GR" sz="1200" dirty="0"/>
        </a:p>
      </cdr:txBody>
    </cdr:sp>
  </cdr:relSizeAnchor>
  <cdr:relSizeAnchor xmlns:cdr="http://schemas.openxmlformats.org/drawingml/2006/chartDrawing">
    <cdr:from>
      <cdr:x>0.84125</cdr:x>
      <cdr:y>0.78728</cdr:y>
    </cdr:from>
    <cdr:to>
      <cdr:x>0.93749</cdr:x>
      <cdr:y>0.8714</cdr:y>
    </cdr:to>
    <cdr:sp macro="" textlink="">
      <cdr:nvSpPr>
        <cdr:cNvPr id="8" name="5 - TextBox"/>
        <cdr:cNvSpPr txBox="1"/>
      </cdr:nvSpPr>
      <cdr:spPr>
        <a:xfrm xmlns:a="http://schemas.openxmlformats.org/drawingml/2006/main">
          <a:off x="6923112" y="4320479"/>
          <a:ext cx="792088"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l-GR"/>
          </a:defPPr>
          <a:lvl1pPr marL="0" algn="l" defTabSz="914400" rtl="0" eaLnBrk="1" latinLnBrk="0" hangingPunct="1">
            <a:defRPr sz="1800" kern="1200">
              <a:solidFill>
                <a:sysClr val="window" lastClr="FFFFFF"/>
              </a:solidFill>
              <a:latin typeface="Constantia"/>
            </a:defRPr>
          </a:lvl1pPr>
          <a:lvl2pPr marL="457200" algn="l" defTabSz="914400" rtl="0" eaLnBrk="1" latinLnBrk="0" hangingPunct="1">
            <a:defRPr sz="1800" kern="1200">
              <a:solidFill>
                <a:sysClr val="window" lastClr="FFFFFF"/>
              </a:solidFill>
              <a:latin typeface="Constantia"/>
            </a:defRPr>
          </a:lvl2pPr>
          <a:lvl3pPr marL="914400" algn="l" defTabSz="914400" rtl="0" eaLnBrk="1" latinLnBrk="0" hangingPunct="1">
            <a:defRPr sz="1800" kern="1200">
              <a:solidFill>
                <a:sysClr val="window" lastClr="FFFFFF"/>
              </a:solidFill>
              <a:latin typeface="Constantia"/>
            </a:defRPr>
          </a:lvl3pPr>
          <a:lvl4pPr marL="1371600" algn="l" defTabSz="914400" rtl="0" eaLnBrk="1" latinLnBrk="0" hangingPunct="1">
            <a:defRPr sz="1800" kern="1200">
              <a:solidFill>
                <a:sysClr val="window" lastClr="FFFFFF"/>
              </a:solidFill>
              <a:latin typeface="Constantia"/>
            </a:defRPr>
          </a:lvl4pPr>
          <a:lvl5pPr marL="1828800" algn="l" defTabSz="914400" rtl="0" eaLnBrk="1" latinLnBrk="0" hangingPunct="1">
            <a:defRPr sz="1800" kern="1200">
              <a:solidFill>
                <a:sysClr val="window" lastClr="FFFFFF"/>
              </a:solidFill>
              <a:latin typeface="Constantia"/>
            </a:defRPr>
          </a:lvl5pPr>
          <a:lvl6pPr marL="2286000" algn="l" defTabSz="914400" rtl="0" eaLnBrk="1" latinLnBrk="0" hangingPunct="1">
            <a:defRPr sz="1800" kern="1200">
              <a:solidFill>
                <a:sysClr val="window" lastClr="FFFFFF"/>
              </a:solidFill>
              <a:latin typeface="Constantia"/>
            </a:defRPr>
          </a:lvl6pPr>
          <a:lvl7pPr marL="2743200" algn="l" defTabSz="914400" rtl="0" eaLnBrk="1" latinLnBrk="0" hangingPunct="1">
            <a:defRPr sz="1800" kern="1200">
              <a:solidFill>
                <a:sysClr val="window" lastClr="FFFFFF"/>
              </a:solidFill>
              <a:latin typeface="Constantia"/>
            </a:defRPr>
          </a:lvl7pPr>
          <a:lvl8pPr marL="3200400" algn="l" defTabSz="914400" rtl="0" eaLnBrk="1" latinLnBrk="0" hangingPunct="1">
            <a:defRPr sz="1800" kern="1200">
              <a:solidFill>
                <a:sysClr val="window" lastClr="FFFFFF"/>
              </a:solidFill>
              <a:latin typeface="Constantia"/>
            </a:defRPr>
          </a:lvl8pPr>
          <a:lvl9pPr marL="3657600" algn="l" defTabSz="914400" rtl="0" eaLnBrk="1" latinLnBrk="0" hangingPunct="1">
            <a:defRPr sz="1800" kern="1200">
              <a:solidFill>
                <a:sysClr val="window" lastClr="FFFFFF"/>
              </a:solidFill>
              <a:latin typeface="Constantia"/>
            </a:defRPr>
          </a:lvl9pPr>
        </a:lstStyle>
        <a:p xmlns:a="http://schemas.openxmlformats.org/drawingml/2006/main">
          <a:r>
            <a:rPr lang="en-US" sz="1200" dirty="0" smtClean="0"/>
            <a:t>Football league</a:t>
          </a:r>
          <a:endParaRPr lang="el-GR" sz="1200" dirty="0"/>
        </a:p>
      </cdr:txBody>
    </cdr:sp>
  </cdr:relSizeAnchor>
  <cdr:relSizeAnchor xmlns:cdr="http://schemas.openxmlformats.org/drawingml/2006/chartDrawing">
    <cdr:from>
      <cdr:x>0.6575</cdr:x>
      <cdr:y>0.83976</cdr:y>
    </cdr:from>
    <cdr:to>
      <cdr:x>0.75375</cdr:x>
      <cdr:y>0.89024</cdr:y>
    </cdr:to>
    <cdr:sp macro="" textlink="">
      <cdr:nvSpPr>
        <cdr:cNvPr id="9" name="5 - TextBox"/>
        <cdr:cNvSpPr txBox="1"/>
      </cdr:nvSpPr>
      <cdr:spPr>
        <a:xfrm xmlns:a="http://schemas.openxmlformats.org/drawingml/2006/main">
          <a:off x="5410944" y="4608511"/>
          <a:ext cx="792088"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l-GR"/>
          </a:defPPr>
          <a:lvl1pPr marL="0" algn="l" defTabSz="914400" rtl="0" eaLnBrk="1" latinLnBrk="0" hangingPunct="1">
            <a:defRPr sz="1800" kern="1200">
              <a:solidFill>
                <a:sysClr val="window" lastClr="FFFFFF"/>
              </a:solidFill>
              <a:latin typeface="Constantia"/>
            </a:defRPr>
          </a:lvl1pPr>
          <a:lvl2pPr marL="457200" algn="l" defTabSz="914400" rtl="0" eaLnBrk="1" latinLnBrk="0" hangingPunct="1">
            <a:defRPr sz="1800" kern="1200">
              <a:solidFill>
                <a:sysClr val="window" lastClr="FFFFFF"/>
              </a:solidFill>
              <a:latin typeface="Constantia"/>
            </a:defRPr>
          </a:lvl2pPr>
          <a:lvl3pPr marL="914400" algn="l" defTabSz="914400" rtl="0" eaLnBrk="1" latinLnBrk="0" hangingPunct="1">
            <a:defRPr sz="1800" kern="1200">
              <a:solidFill>
                <a:sysClr val="window" lastClr="FFFFFF"/>
              </a:solidFill>
              <a:latin typeface="Constantia"/>
            </a:defRPr>
          </a:lvl3pPr>
          <a:lvl4pPr marL="1371600" algn="l" defTabSz="914400" rtl="0" eaLnBrk="1" latinLnBrk="0" hangingPunct="1">
            <a:defRPr sz="1800" kern="1200">
              <a:solidFill>
                <a:sysClr val="window" lastClr="FFFFFF"/>
              </a:solidFill>
              <a:latin typeface="Constantia"/>
            </a:defRPr>
          </a:lvl4pPr>
          <a:lvl5pPr marL="1828800" algn="l" defTabSz="914400" rtl="0" eaLnBrk="1" latinLnBrk="0" hangingPunct="1">
            <a:defRPr sz="1800" kern="1200">
              <a:solidFill>
                <a:sysClr val="window" lastClr="FFFFFF"/>
              </a:solidFill>
              <a:latin typeface="Constantia"/>
            </a:defRPr>
          </a:lvl5pPr>
          <a:lvl6pPr marL="2286000" algn="l" defTabSz="914400" rtl="0" eaLnBrk="1" latinLnBrk="0" hangingPunct="1">
            <a:defRPr sz="1800" kern="1200">
              <a:solidFill>
                <a:sysClr val="window" lastClr="FFFFFF"/>
              </a:solidFill>
              <a:latin typeface="Constantia"/>
            </a:defRPr>
          </a:lvl6pPr>
          <a:lvl7pPr marL="2743200" algn="l" defTabSz="914400" rtl="0" eaLnBrk="1" latinLnBrk="0" hangingPunct="1">
            <a:defRPr sz="1800" kern="1200">
              <a:solidFill>
                <a:sysClr val="window" lastClr="FFFFFF"/>
              </a:solidFill>
              <a:latin typeface="Constantia"/>
            </a:defRPr>
          </a:lvl7pPr>
          <a:lvl8pPr marL="3200400" algn="l" defTabSz="914400" rtl="0" eaLnBrk="1" latinLnBrk="0" hangingPunct="1">
            <a:defRPr sz="1800" kern="1200">
              <a:solidFill>
                <a:sysClr val="window" lastClr="FFFFFF"/>
              </a:solidFill>
              <a:latin typeface="Constantia"/>
            </a:defRPr>
          </a:lvl8pPr>
          <a:lvl9pPr marL="3657600" algn="l" defTabSz="914400" rtl="0" eaLnBrk="1" latinLnBrk="0" hangingPunct="1">
            <a:defRPr sz="1800" kern="1200">
              <a:solidFill>
                <a:sysClr val="window" lastClr="FFFFFF"/>
              </a:solidFill>
              <a:latin typeface="Constantia"/>
            </a:defRPr>
          </a:lvl9pPr>
        </a:lstStyle>
        <a:p xmlns:a="http://schemas.openxmlformats.org/drawingml/2006/main">
          <a:r>
            <a:rPr lang="el-GR" sz="1200" dirty="0" smtClean="0"/>
            <a:t>Γ Εθνική</a:t>
          </a:r>
          <a:endParaRPr lang="el-GR" sz="1200" dirty="0"/>
        </a:p>
      </cdr:txBody>
    </cdr:sp>
  </cdr:relSizeAnchor>
  <cdr:relSizeAnchor xmlns:cdr="http://schemas.openxmlformats.org/drawingml/2006/chartDrawing">
    <cdr:from>
      <cdr:x>0.7625</cdr:x>
      <cdr:y>0.39364</cdr:y>
    </cdr:from>
    <cdr:to>
      <cdr:x>0.88499</cdr:x>
      <cdr:y>0.44411</cdr:y>
    </cdr:to>
    <cdr:sp macro="" textlink="">
      <cdr:nvSpPr>
        <cdr:cNvPr id="10" name="5 - TextBox"/>
        <cdr:cNvSpPr txBox="1"/>
      </cdr:nvSpPr>
      <cdr:spPr>
        <a:xfrm xmlns:a="http://schemas.openxmlformats.org/drawingml/2006/main">
          <a:off x="6275040" y="2160239"/>
          <a:ext cx="1008112"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l-GR"/>
          </a:defPPr>
          <a:lvl1pPr marL="0" algn="l" defTabSz="914400" rtl="0" eaLnBrk="1" latinLnBrk="0" hangingPunct="1">
            <a:defRPr sz="1800" kern="1200">
              <a:solidFill>
                <a:sysClr val="window" lastClr="FFFFFF"/>
              </a:solidFill>
              <a:latin typeface="Constantia"/>
            </a:defRPr>
          </a:lvl1pPr>
          <a:lvl2pPr marL="457200" algn="l" defTabSz="914400" rtl="0" eaLnBrk="1" latinLnBrk="0" hangingPunct="1">
            <a:defRPr sz="1800" kern="1200">
              <a:solidFill>
                <a:sysClr val="window" lastClr="FFFFFF"/>
              </a:solidFill>
              <a:latin typeface="Constantia"/>
            </a:defRPr>
          </a:lvl2pPr>
          <a:lvl3pPr marL="914400" algn="l" defTabSz="914400" rtl="0" eaLnBrk="1" latinLnBrk="0" hangingPunct="1">
            <a:defRPr sz="1800" kern="1200">
              <a:solidFill>
                <a:sysClr val="window" lastClr="FFFFFF"/>
              </a:solidFill>
              <a:latin typeface="Constantia"/>
            </a:defRPr>
          </a:lvl3pPr>
          <a:lvl4pPr marL="1371600" algn="l" defTabSz="914400" rtl="0" eaLnBrk="1" latinLnBrk="0" hangingPunct="1">
            <a:defRPr sz="1800" kern="1200">
              <a:solidFill>
                <a:sysClr val="window" lastClr="FFFFFF"/>
              </a:solidFill>
              <a:latin typeface="Constantia"/>
            </a:defRPr>
          </a:lvl4pPr>
          <a:lvl5pPr marL="1828800" algn="l" defTabSz="914400" rtl="0" eaLnBrk="1" latinLnBrk="0" hangingPunct="1">
            <a:defRPr sz="1800" kern="1200">
              <a:solidFill>
                <a:sysClr val="window" lastClr="FFFFFF"/>
              </a:solidFill>
              <a:latin typeface="Constantia"/>
            </a:defRPr>
          </a:lvl5pPr>
          <a:lvl6pPr marL="2286000" algn="l" defTabSz="914400" rtl="0" eaLnBrk="1" latinLnBrk="0" hangingPunct="1">
            <a:defRPr sz="1800" kern="1200">
              <a:solidFill>
                <a:sysClr val="window" lastClr="FFFFFF"/>
              </a:solidFill>
              <a:latin typeface="Constantia"/>
            </a:defRPr>
          </a:lvl6pPr>
          <a:lvl7pPr marL="2743200" algn="l" defTabSz="914400" rtl="0" eaLnBrk="1" latinLnBrk="0" hangingPunct="1">
            <a:defRPr sz="1800" kern="1200">
              <a:solidFill>
                <a:sysClr val="window" lastClr="FFFFFF"/>
              </a:solidFill>
              <a:latin typeface="Constantia"/>
            </a:defRPr>
          </a:lvl7pPr>
          <a:lvl8pPr marL="3200400" algn="l" defTabSz="914400" rtl="0" eaLnBrk="1" latinLnBrk="0" hangingPunct="1">
            <a:defRPr sz="1800" kern="1200">
              <a:solidFill>
                <a:sysClr val="window" lastClr="FFFFFF"/>
              </a:solidFill>
              <a:latin typeface="Constantia"/>
            </a:defRPr>
          </a:lvl8pPr>
          <a:lvl9pPr marL="3657600" algn="l" defTabSz="914400" rtl="0" eaLnBrk="1" latinLnBrk="0" hangingPunct="1">
            <a:defRPr sz="1800" kern="1200">
              <a:solidFill>
                <a:sysClr val="window" lastClr="FFFFFF"/>
              </a:solidFill>
              <a:latin typeface="Constantia"/>
            </a:defRPr>
          </a:lvl9pPr>
        </a:lstStyle>
        <a:p xmlns:a="http://schemas.openxmlformats.org/drawingml/2006/main">
          <a:r>
            <a:rPr lang="en-US" sz="1200" dirty="0" err="1" smtClean="0"/>
            <a:t>Superleague</a:t>
          </a:r>
          <a:endParaRPr lang="el-GR" sz="12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C67AC275-29DC-4604-89A5-80D6727F0C4D}" type="datetimeFigureOut">
              <a:rPr lang="el-GR" smtClean="0"/>
              <a:pPr/>
              <a:t>10/12/2017</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6EB4A5E7-1141-4975-9AD4-40052041A8C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67AC275-29DC-4604-89A5-80D6727F0C4D}" type="datetimeFigureOut">
              <a:rPr lang="el-GR" smtClean="0"/>
              <a:pPr/>
              <a:t>10/12/2017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EB4A5E7-1141-4975-9AD4-40052041A8C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67AC275-29DC-4604-89A5-80D6727F0C4D}" type="datetimeFigureOut">
              <a:rPr lang="el-GR" smtClean="0"/>
              <a:pPr/>
              <a:t>10/12/2017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EB4A5E7-1141-4975-9AD4-40052041A8C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67AC275-29DC-4604-89A5-80D6727F0C4D}" type="datetimeFigureOut">
              <a:rPr lang="el-GR" smtClean="0"/>
              <a:pPr/>
              <a:t>10/12/2017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EB4A5E7-1141-4975-9AD4-40052041A8C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67AC275-29DC-4604-89A5-80D6727F0C4D}" type="datetimeFigureOut">
              <a:rPr lang="el-GR" smtClean="0"/>
              <a:pPr/>
              <a:t>10/12/2017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EB4A5E7-1141-4975-9AD4-40052041A8C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C67AC275-29DC-4604-89A5-80D6727F0C4D}" type="datetimeFigureOut">
              <a:rPr lang="el-GR" smtClean="0"/>
              <a:pPr/>
              <a:t>10/12/2017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EB4A5E7-1141-4975-9AD4-40052041A8C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C67AC275-29DC-4604-89A5-80D6727F0C4D}" type="datetimeFigureOut">
              <a:rPr lang="el-GR" smtClean="0"/>
              <a:pPr/>
              <a:t>10/12/2017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6EB4A5E7-1141-4975-9AD4-40052041A8C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C67AC275-29DC-4604-89A5-80D6727F0C4D}" type="datetimeFigureOut">
              <a:rPr lang="el-GR" smtClean="0"/>
              <a:pPr/>
              <a:t>10/12/2017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6EB4A5E7-1141-4975-9AD4-40052041A8C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67AC275-29DC-4604-89A5-80D6727F0C4D}" type="datetimeFigureOut">
              <a:rPr lang="el-GR" smtClean="0"/>
              <a:pPr/>
              <a:t>10/12/2017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6EB4A5E7-1141-4975-9AD4-40052041A8C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C67AC275-29DC-4604-89A5-80D6727F0C4D}" type="datetimeFigureOut">
              <a:rPr lang="el-GR" smtClean="0"/>
              <a:pPr/>
              <a:t>10/12/2017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EB4A5E7-1141-4975-9AD4-40052041A8C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67AC275-29DC-4604-89A5-80D6727F0C4D}" type="datetimeFigureOut">
              <a:rPr lang="el-GR" smtClean="0"/>
              <a:pPr/>
              <a:t>10/12/2017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077200" y="6356350"/>
            <a:ext cx="609600" cy="365125"/>
          </a:xfrm>
        </p:spPr>
        <p:txBody>
          <a:bodyPr/>
          <a:lstStyle/>
          <a:p>
            <a:fld id="{6EB4A5E7-1141-4975-9AD4-40052041A8CD}" type="slidenum">
              <a:rPr lang="el-GR" smtClean="0"/>
              <a:pPr/>
              <a:t>‹#›</a:t>
            </a:fld>
            <a:endParaRPr lang="el-G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67AC275-29DC-4604-89A5-80D6727F0C4D}" type="datetimeFigureOut">
              <a:rPr lang="el-GR" smtClean="0"/>
              <a:pPr/>
              <a:t>10/12/2017</a:t>
            </a:fld>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EB4A5E7-1141-4975-9AD4-40052041A8CD}" type="slidenum">
              <a:rPr lang="el-GR" smtClean="0"/>
              <a:pPr/>
              <a:t>‹#›</a:t>
            </a:fld>
            <a:endParaRPr lang="el-GR"/>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332656"/>
            <a:ext cx="8229600" cy="998984"/>
          </a:xfrm>
        </p:spPr>
        <p:txBody>
          <a:bodyPr>
            <a:normAutofit/>
          </a:bodyPr>
          <a:lstStyle/>
          <a:p>
            <a:pPr algn="ctr"/>
            <a:r>
              <a:rPr lang="el-GR" sz="4000" dirty="0" smtClean="0">
                <a:latin typeface="Tahoma" pitchFamily="34" charset="0"/>
                <a:ea typeface="Tahoma" pitchFamily="34" charset="0"/>
                <a:cs typeface="Tahoma" pitchFamily="34" charset="0"/>
              </a:rPr>
              <a:t>Πανεπιστήμιο Πελοποννήσου </a:t>
            </a:r>
            <a:endParaRPr lang="el-GR" sz="4000" dirty="0">
              <a:latin typeface="Tahoma" pitchFamily="34" charset="0"/>
              <a:ea typeface="Tahoma" pitchFamily="34" charset="0"/>
              <a:cs typeface="Tahoma" pitchFamily="34" charset="0"/>
            </a:endParaRPr>
          </a:p>
        </p:txBody>
      </p:sp>
      <p:sp>
        <p:nvSpPr>
          <p:cNvPr id="3" name="Θέση περιεχομένου 2"/>
          <p:cNvSpPr>
            <a:spLocks noGrp="1"/>
          </p:cNvSpPr>
          <p:nvPr>
            <p:ph idx="1"/>
          </p:nvPr>
        </p:nvSpPr>
        <p:spPr>
          <a:xfrm>
            <a:off x="467544" y="1700808"/>
            <a:ext cx="8229600" cy="4752528"/>
          </a:xfrm>
        </p:spPr>
        <p:txBody>
          <a:bodyPr>
            <a:normAutofit fontScale="77500" lnSpcReduction="20000"/>
          </a:bodyPr>
          <a:lstStyle/>
          <a:p>
            <a:pPr marL="0" indent="0" algn="ctr">
              <a:lnSpc>
                <a:spcPct val="150000"/>
              </a:lnSpc>
              <a:buNone/>
            </a:pPr>
            <a:r>
              <a:rPr lang="el-GR" dirty="0">
                <a:latin typeface="Tahoma" pitchFamily="34" charset="0"/>
                <a:ea typeface="Tahoma" pitchFamily="34" charset="0"/>
                <a:cs typeface="Tahoma" pitchFamily="34" charset="0"/>
              </a:rPr>
              <a:t>Τμήμα Οργάνωσης &amp; Διαχείρισης Αθλητισμού</a:t>
            </a:r>
          </a:p>
          <a:p>
            <a:pPr marL="0" indent="0" algn="ctr">
              <a:lnSpc>
                <a:spcPct val="150000"/>
              </a:lnSpc>
              <a:buNone/>
            </a:pPr>
            <a:r>
              <a:rPr lang="el-GR" sz="3200" dirty="0">
                <a:latin typeface="Tahoma" pitchFamily="34" charset="0"/>
                <a:ea typeface="Tahoma" pitchFamily="34" charset="0"/>
                <a:cs typeface="Tahoma" pitchFamily="34" charset="0"/>
              </a:rPr>
              <a:t>Πρόγραμμα Μεταπτυχιακών Σπουδών</a:t>
            </a:r>
          </a:p>
          <a:p>
            <a:pPr marL="0" indent="0" algn="ctr">
              <a:lnSpc>
                <a:spcPct val="150000"/>
              </a:lnSpc>
              <a:buNone/>
            </a:pPr>
            <a:r>
              <a:rPr lang="el-GR" sz="2400" dirty="0">
                <a:latin typeface="Tahoma" pitchFamily="34" charset="0"/>
                <a:ea typeface="Tahoma" pitchFamily="34" charset="0"/>
                <a:cs typeface="Tahoma" pitchFamily="34" charset="0"/>
              </a:rPr>
              <a:t>« Οργάνωση &amp; Διοίκηση Αθλητικών Οργανισμών &amp; </a:t>
            </a:r>
            <a:r>
              <a:rPr lang="el-GR" sz="2400" dirty="0" smtClean="0">
                <a:latin typeface="Tahoma" pitchFamily="34" charset="0"/>
                <a:ea typeface="Tahoma" pitchFamily="34" charset="0"/>
                <a:cs typeface="Tahoma" pitchFamily="34" charset="0"/>
              </a:rPr>
              <a:t>Επιχειρήσεων</a:t>
            </a:r>
          </a:p>
          <a:p>
            <a:pPr marL="0" indent="0" algn="ctr">
              <a:lnSpc>
                <a:spcPct val="150000"/>
              </a:lnSpc>
              <a:buNone/>
            </a:pPr>
            <a:endParaRPr lang="el-GR" sz="2400" dirty="0" smtClean="0">
              <a:latin typeface="Tahoma" pitchFamily="34" charset="0"/>
              <a:ea typeface="Tahoma" pitchFamily="34" charset="0"/>
              <a:cs typeface="Tahoma" pitchFamily="34" charset="0"/>
            </a:endParaRPr>
          </a:p>
          <a:p>
            <a:pPr marL="0" indent="0" algn="ctr">
              <a:lnSpc>
                <a:spcPct val="150000"/>
              </a:lnSpc>
              <a:buNone/>
            </a:pPr>
            <a:r>
              <a:rPr lang="el-GR" sz="2400" b="1" dirty="0"/>
              <a:t>Επαγγελματικό Ποδόσφαιρο στην </a:t>
            </a:r>
            <a:br>
              <a:rPr lang="el-GR" sz="2400" b="1" dirty="0"/>
            </a:br>
            <a:r>
              <a:rPr lang="el-GR" sz="2400" b="1" dirty="0"/>
              <a:t>Ελλάδα </a:t>
            </a:r>
            <a:r>
              <a:rPr lang="el-GR" sz="2400" b="1" dirty="0" smtClean="0"/>
              <a:t>Σήμερα</a:t>
            </a:r>
          </a:p>
          <a:p>
            <a:pPr marL="0" indent="0" algn="ctr">
              <a:lnSpc>
                <a:spcPct val="150000"/>
              </a:lnSpc>
              <a:buNone/>
            </a:pPr>
            <a:r>
              <a:rPr lang="el-GR" sz="2400" b="1" dirty="0" smtClean="0">
                <a:latin typeface="Tahoma" pitchFamily="34" charset="0"/>
                <a:ea typeface="Tahoma" pitchFamily="34" charset="0"/>
                <a:cs typeface="Tahoma" pitchFamily="34" charset="0"/>
              </a:rPr>
              <a:t>Μελέτη περίπτωσης</a:t>
            </a:r>
            <a:r>
              <a:rPr lang="en-US" sz="2400" b="1" dirty="0" smtClean="0">
                <a:latin typeface="Tahoma" pitchFamily="34" charset="0"/>
                <a:ea typeface="Tahoma" pitchFamily="34" charset="0"/>
                <a:cs typeface="Tahoma" pitchFamily="34" charset="0"/>
              </a:rPr>
              <a:t> Football League</a:t>
            </a:r>
            <a:r>
              <a:rPr lang="el-GR" sz="2400" b="1" dirty="0" smtClean="0">
                <a:latin typeface="Tahoma" pitchFamily="34" charset="0"/>
                <a:ea typeface="Tahoma" pitchFamily="34" charset="0"/>
                <a:cs typeface="Tahoma" pitchFamily="34" charset="0"/>
              </a:rPr>
              <a:t> </a:t>
            </a:r>
            <a:endParaRPr lang="el-GR" sz="2400" dirty="0">
              <a:latin typeface="Tahoma" pitchFamily="34" charset="0"/>
              <a:ea typeface="Tahoma" pitchFamily="34" charset="0"/>
              <a:cs typeface="Tahoma" pitchFamily="34" charset="0"/>
            </a:endParaRPr>
          </a:p>
          <a:p>
            <a:pPr marL="0" indent="0" algn="ctr">
              <a:lnSpc>
                <a:spcPct val="150000"/>
              </a:lnSpc>
              <a:buNone/>
            </a:pPr>
            <a:endParaRPr lang="en-US" sz="2400" dirty="0" smtClean="0">
              <a:latin typeface="Tahoma" pitchFamily="34" charset="0"/>
              <a:ea typeface="Tahoma" pitchFamily="34" charset="0"/>
              <a:cs typeface="Tahoma" pitchFamily="34" charset="0"/>
            </a:endParaRPr>
          </a:p>
          <a:p>
            <a:pPr marL="0" indent="0" algn="ctr">
              <a:lnSpc>
                <a:spcPct val="150000"/>
              </a:lnSpc>
              <a:buNone/>
            </a:pPr>
            <a:endParaRPr lang="en-US" sz="2400" dirty="0">
              <a:latin typeface="Tahoma" pitchFamily="34" charset="0"/>
              <a:ea typeface="Tahoma" pitchFamily="34" charset="0"/>
              <a:cs typeface="Tahoma" pitchFamily="34" charset="0"/>
            </a:endParaRPr>
          </a:p>
          <a:p>
            <a:pPr marL="0" indent="0" algn="ctr">
              <a:lnSpc>
                <a:spcPct val="150000"/>
              </a:lnSpc>
              <a:buNone/>
            </a:pPr>
            <a:r>
              <a:rPr lang="el-GR" sz="1800" i="1" dirty="0">
                <a:latin typeface="Tahoma" pitchFamily="34" charset="0"/>
                <a:ea typeface="Tahoma" pitchFamily="34" charset="0"/>
                <a:cs typeface="Tahoma" pitchFamily="34" charset="0"/>
              </a:rPr>
              <a:t>Δρ</a:t>
            </a:r>
            <a:r>
              <a:rPr lang="en-US" sz="1800" i="1" dirty="0">
                <a:latin typeface="Tahoma" pitchFamily="34" charset="0"/>
                <a:ea typeface="Tahoma" pitchFamily="34" charset="0"/>
                <a:cs typeface="Tahoma" pitchFamily="34" charset="0"/>
              </a:rPr>
              <a:t>.</a:t>
            </a:r>
            <a:r>
              <a:rPr lang="el-GR" sz="1800" i="1" dirty="0">
                <a:latin typeface="Tahoma" pitchFamily="34" charset="0"/>
                <a:ea typeface="Tahoma" pitchFamily="34" charset="0"/>
                <a:cs typeface="Tahoma" pitchFamily="34" charset="0"/>
              </a:rPr>
              <a:t> Τάκης Αλεξόπουλος</a:t>
            </a:r>
            <a:br>
              <a:rPr lang="el-GR" sz="1800" i="1" dirty="0">
                <a:latin typeface="Tahoma" pitchFamily="34" charset="0"/>
                <a:ea typeface="Tahoma" pitchFamily="34" charset="0"/>
                <a:cs typeface="Tahoma" pitchFamily="34" charset="0"/>
              </a:rPr>
            </a:br>
            <a:r>
              <a:rPr lang="el-GR" sz="1800" i="1" dirty="0">
                <a:latin typeface="Tahoma" pitchFamily="34" charset="0"/>
                <a:ea typeface="Tahoma" pitchFamily="34" charset="0"/>
                <a:cs typeface="Tahoma" pitchFamily="34" charset="0"/>
              </a:rPr>
              <a:t>Αναπληρωτής Καθηγητής </a:t>
            </a:r>
          </a:p>
        </p:txBody>
      </p:sp>
    </p:spTree>
    <p:extLst>
      <p:ext uri="{BB962C8B-B14F-4D97-AF65-F5344CB8AC3E}">
        <p14:creationId xmlns="" xmlns:p14="http://schemas.microsoft.com/office/powerpoint/2010/main" val="4063827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sport24.gr/media/article4722307.ece/BINARY/w620/tv+rights.jpg"/>
          <p:cNvPicPr>
            <a:picLocks noChangeAspect="1" noChangeArrowheads="1"/>
          </p:cNvPicPr>
          <p:nvPr/>
        </p:nvPicPr>
        <p:blipFill>
          <a:blip r:embed="rId2" cstate="print"/>
          <a:srcRect/>
          <a:stretch>
            <a:fillRect/>
          </a:stretch>
        </p:blipFill>
        <p:spPr bwMode="auto">
          <a:xfrm>
            <a:off x="611560" y="2852936"/>
            <a:ext cx="6336704" cy="2797395"/>
          </a:xfrm>
          <a:prstGeom prst="rect">
            <a:avLst/>
          </a:prstGeom>
          <a:noFill/>
        </p:spPr>
      </p:pic>
      <p:sp>
        <p:nvSpPr>
          <p:cNvPr id="5" name="4 - Ορθογώνιο"/>
          <p:cNvSpPr/>
          <p:nvPr/>
        </p:nvSpPr>
        <p:spPr>
          <a:xfrm>
            <a:off x="1619672" y="260648"/>
            <a:ext cx="6048671" cy="492443"/>
          </a:xfrm>
          <a:prstGeom prst="rect">
            <a:avLst/>
          </a:prstGeom>
        </p:spPr>
        <p:txBody>
          <a:bodyPr wrap="square">
            <a:spAutoFit/>
          </a:bodyPr>
          <a:lstStyle/>
          <a:p>
            <a:r>
              <a:rPr lang="el-GR" b="1" dirty="0" smtClean="0"/>
              <a:t>   </a:t>
            </a:r>
            <a:r>
              <a:rPr lang="el-GR" sz="2600" b="1" dirty="0" smtClean="0"/>
              <a:t>Τηλεοπτικά δικαιώματα και χορηγίες</a:t>
            </a:r>
            <a:endParaRPr lang="el-GR" sz="2600" dirty="0"/>
          </a:p>
        </p:txBody>
      </p:sp>
      <p:sp>
        <p:nvSpPr>
          <p:cNvPr id="4" name="3 - Ορθογώνιο"/>
          <p:cNvSpPr/>
          <p:nvPr/>
        </p:nvSpPr>
        <p:spPr>
          <a:xfrm>
            <a:off x="395536" y="1124744"/>
            <a:ext cx="8064896" cy="923330"/>
          </a:xfrm>
          <a:prstGeom prst="rect">
            <a:avLst/>
          </a:prstGeom>
        </p:spPr>
        <p:txBody>
          <a:bodyPr wrap="square">
            <a:spAutoFit/>
          </a:bodyPr>
          <a:lstStyle/>
          <a:p>
            <a:pPr algn="just">
              <a:lnSpc>
                <a:spcPct val="150000"/>
              </a:lnSpc>
            </a:pPr>
            <a:r>
              <a:rPr lang="el-GR" dirty="0" smtClean="0">
                <a:latin typeface="Tahoma" pitchFamily="34" charset="0"/>
                <a:ea typeface="Tahoma" pitchFamily="34" charset="0"/>
                <a:cs typeface="Tahoma" pitchFamily="34" charset="0"/>
              </a:rPr>
              <a:t>Μέχρι την περίοδο 2016 τα τηλεοπτικά δικαιώματα τα είχε ο ΟΤΕ ενώ για </a:t>
            </a:r>
            <a:r>
              <a:rPr lang="el-GR" dirty="0" err="1" smtClean="0">
                <a:latin typeface="Tahoma" pitchFamily="34" charset="0"/>
                <a:ea typeface="Tahoma" pitchFamily="34" charset="0"/>
                <a:cs typeface="Tahoma" pitchFamily="34" charset="0"/>
              </a:rPr>
              <a:t>για</a:t>
            </a:r>
            <a:r>
              <a:rPr lang="el-GR" dirty="0" smtClean="0">
                <a:latin typeface="Tahoma" pitchFamily="34" charset="0"/>
                <a:ea typeface="Tahoma" pitchFamily="34" charset="0"/>
                <a:cs typeface="Tahoma" pitchFamily="34" charset="0"/>
              </a:rPr>
              <a:t> την περίοδο  2017 </a:t>
            </a:r>
            <a:r>
              <a:rPr lang="en-US" dirty="0" smtClean="0">
                <a:latin typeface="Tahoma" pitchFamily="34" charset="0"/>
                <a:ea typeface="Tahoma" pitchFamily="34" charset="0"/>
                <a:cs typeface="Tahoma" pitchFamily="34" charset="0"/>
              </a:rPr>
              <a:t>– </a:t>
            </a:r>
            <a:r>
              <a:rPr lang="el-GR" dirty="0" smtClean="0">
                <a:latin typeface="Tahoma" pitchFamily="34" charset="0"/>
                <a:ea typeface="Tahoma" pitchFamily="34" charset="0"/>
                <a:cs typeface="Tahoma" pitchFamily="34" charset="0"/>
              </a:rPr>
              <a:t>2018</a:t>
            </a:r>
            <a:r>
              <a:rPr lang="en-US" dirty="0" smtClean="0">
                <a:latin typeface="Tahoma" pitchFamily="34" charset="0"/>
                <a:ea typeface="Tahoma" pitchFamily="34" charset="0"/>
                <a:cs typeface="Tahoma" pitchFamily="34" charset="0"/>
              </a:rPr>
              <a:t> </a:t>
            </a:r>
            <a:r>
              <a:rPr lang="el-GR" dirty="0" smtClean="0">
                <a:latin typeface="Tahoma" pitchFamily="34" charset="0"/>
                <a:ea typeface="Tahoma" pitchFamily="34" charset="0"/>
                <a:cs typeface="Tahoma" pitchFamily="34" charset="0"/>
              </a:rPr>
              <a:t> η</a:t>
            </a:r>
            <a:r>
              <a:rPr lang="en-US" dirty="0" smtClean="0">
                <a:latin typeface="Tahoma" pitchFamily="34" charset="0"/>
                <a:ea typeface="Tahoma" pitchFamily="34" charset="0"/>
                <a:cs typeface="Tahoma" pitchFamily="34" charset="0"/>
              </a:rPr>
              <a:t> Football league </a:t>
            </a:r>
            <a:r>
              <a:rPr lang="el-GR" dirty="0" smtClean="0">
                <a:latin typeface="Tahoma" pitchFamily="34" charset="0"/>
                <a:ea typeface="Tahoma" pitchFamily="34" charset="0"/>
                <a:cs typeface="Tahoma" pitchFamily="34" charset="0"/>
              </a:rPr>
              <a:t> θα μεταδίδεται από την ΕΡΤ.</a:t>
            </a:r>
            <a:endParaRPr lang="el-GR" dirty="0">
              <a:latin typeface="Tahoma" pitchFamily="34" charset="0"/>
              <a:ea typeface="Tahoma" pitchFamily="34" charset="0"/>
              <a:cs typeface="Tahoma" pitchFamily="34" charset="0"/>
            </a:endParaRPr>
          </a:p>
        </p:txBody>
      </p:sp>
      <p:pic>
        <p:nvPicPr>
          <p:cNvPr id="6" name="5 - Εικόνα" descr="https://upload.wikimedia.org/wikipedia/el/b/b9/Football_League_%28logo-base%29.png"/>
          <p:cNvPicPr/>
          <p:nvPr/>
        </p:nvPicPr>
        <p:blipFill>
          <a:blip r:embed="rId3" cstate="print"/>
          <a:srcRect/>
          <a:stretch>
            <a:fillRect/>
          </a:stretch>
        </p:blipFill>
        <p:spPr bwMode="auto">
          <a:xfrm>
            <a:off x="7020272" y="5661248"/>
            <a:ext cx="1800200" cy="93610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3600" y="614028"/>
            <a:ext cx="8229600" cy="5775920"/>
          </a:xfrm>
        </p:spPr>
        <p:txBody>
          <a:bodyPr>
            <a:normAutofit/>
          </a:bodyPr>
          <a:lstStyle/>
          <a:p>
            <a:pPr algn="just">
              <a:lnSpc>
                <a:spcPct val="150000"/>
              </a:lnSpc>
            </a:pPr>
            <a:r>
              <a:rPr lang="el-GR" sz="1800" dirty="0" smtClean="0">
                <a:latin typeface="Tahoma" pitchFamily="34" charset="0"/>
                <a:ea typeface="Tahoma" pitchFamily="34" charset="0"/>
                <a:cs typeface="Tahoma" pitchFamily="34" charset="0"/>
              </a:rPr>
              <a:t>  Από το 2010 έως το 2016, χορηγός ήταν ο </a:t>
            </a:r>
            <a:r>
              <a:rPr lang="el-GR" sz="1800" u="sng" dirty="0" smtClean="0">
                <a:latin typeface="Tahoma" pitchFamily="34" charset="0"/>
                <a:ea typeface="Tahoma" pitchFamily="34" charset="0"/>
                <a:cs typeface="Tahoma" pitchFamily="34" charset="0"/>
              </a:rPr>
              <a:t>ΟΠΑΠ</a:t>
            </a:r>
            <a:r>
              <a:rPr lang="el-GR" sz="1800" dirty="0" smtClean="0">
                <a:latin typeface="Tahoma" pitchFamily="34" charset="0"/>
                <a:ea typeface="Tahoma" pitchFamily="34" charset="0"/>
                <a:cs typeface="Tahoma" pitchFamily="34" charset="0"/>
              </a:rPr>
              <a:t> και το πρωτάθλημα ονομαζόταν Football League ΟΠΑΠ. Από το Φεβρουάριο έως και τον Αύγουστο του 2017, χορηγός του πρωταθλήματος</a:t>
            </a:r>
            <a:r>
              <a:rPr lang="en-US" sz="1800" dirty="0" smtClean="0">
                <a:latin typeface="Tahoma" pitchFamily="34" charset="0"/>
                <a:ea typeface="Tahoma" pitchFamily="34" charset="0"/>
                <a:cs typeface="Tahoma" pitchFamily="34" charset="0"/>
              </a:rPr>
              <a:t> </a:t>
            </a:r>
            <a:r>
              <a:rPr lang="el-GR" sz="1800" dirty="0" smtClean="0">
                <a:latin typeface="Tahoma" pitchFamily="34" charset="0"/>
                <a:ea typeface="Tahoma" pitchFamily="34" charset="0"/>
                <a:cs typeface="Tahoma" pitchFamily="34" charset="0"/>
              </a:rPr>
              <a:t>είναι  η Stoiximan.gr και το πρωτάθλημα είχε την ονομασία Stoiximan.gr Football League. </a:t>
            </a:r>
            <a:br>
              <a:rPr lang="el-GR" sz="1800" dirty="0" smtClean="0">
                <a:latin typeface="Tahoma" pitchFamily="34" charset="0"/>
                <a:ea typeface="Tahoma" pitchFamily="34" charset="0"/>
                <a:cs typeface="Tahoma" pitchFamily="34" charset="0"/>
              </a:rPr>
            </a:br>
            <a:endParaRPr lang="el-GR" sz="1800" dirty="0">
              <a:latin typeface="Tahoma" pitchFamily="34" charset="0"/>
              <a:ea typeface="Tahoma" pitchFamily="34" charset="0"/>
              <a:cs typeface="Tahoma" pitchFamily="34" charset="0"/>
            </a:endParaRPr>
          </a:p>
        </p:txBody>
      </p:sp>
      <p:sp>
        <p:nvSpPr>
          <p:cNvPr id="3074" name="AutoShape 2" descr="Αποτέλεσμα εικόνας για μεσος ορος εισιτηριων football league gree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076" name="AutoShape 4" descr="Αποτέλεσμα εικόνας για μεσος ορος εισιτηριων football league gree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078" name="Picture 6" descr="Αποτέλεσμα εικόνας για μεσος ορος εισιτηριων football league greece"/>
          <p:cNvPicPr>
            <a:picLocks noChangeAspect="1" noChangeArrowheads="1"/>
          </p:cNvPicPr>
          <p:nvPr/>
        </p:nvPicPr>
        <p:blipFill>
          <a:blip r:embed="rId2" cstate="print"/>
          <a:srcRect/>
          <a:stretch>
            <a:fillRect/>
          </a:stretch>
        </p:blipFill>
        <p:spPr bwMode="auto">
          <a:xfrm>
            <a:off x="899592" y="3068960"/>
            <a:ext cx="7427110" cy="2952768"/>
          </a:xfrm>
          <a:prstGeom prst="rect">
            <a:avLst/>
          </a:prstGeom>
          <a:noFill/>
        </p:spPr>
      </p:pic>
      <p:pic>
        <p:nvPicPr>
          <p:cNvPr id="6" name="5 - Εικόνα" descr="https://upload.wikimedia.org/wikipedia/el/b/b9/Football_League_%28logo-base%29.png"/>
          <p:cNvPicPr/>
          <p:nvPr/>
        </p:nvPicPr>
        <p:blipFill>
          <a:blip r:embed="rId3" cstate="print"/>
          <a:srcRect/>
          <a:stretch>
            <a:fillRect/>
          </a:stretch>
        </p:blipFill>
        <p:spPr bwMode="auto">
          <a:xfrm>
            <a:off x="7092280" y="5921896"/>
            <a:ext cx="1800200" cy="93610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09338" y="404664"/>
            <a:ext cx="8229600" cy="1143000"/>
          </a:xfrm>
        </p:spPr>
        <p:txBody>
          <a:bodyPr>
            <a:noAutofit/>
          </a:bodyPr>
          <a:lstStyle/>
          <a:p>
            <a:r>
              <a:rPr lang="el-GR" sz="2800" dirty="0"/>
              <a:t>ΓΕΩΓΡΑΦΙΚΗ ΔΙΑΣΠΟΡΑ ΤΩΝ ΟΜΑΔΩΝ ΤΗΣ </a:t>
            </a:r>
            <a:r>
              <a:rPr lang="en-US" sz="2800" dirty="0"/>
              <a:t>FOOTBALL LEAGUE</a:t>
            </a:r>
            <a:r>
              <a:rPr lang="el-GR" sz="2800" dirty="0"/>
              <a:t> ΓΙΑ ΤΗΝ ΠΕΡΙΟΔΟ </a:t>
            </a:r>
            <a:r>
              <a:rPr lang="el-GR" sz="2800" dirty="0" smtClean="0"/>
              <a:t>201</a:t>
            </a:r>
            <a:r>
              <a:rPr lang="en-US" sz="2800" dirty="0" smtClean="0"/>
              <a:t>6</a:t>
            </a:r>
            <a:r>
              <a:rPr lang="el-GR" sz="2800" dirty="0" smtClean="0"/>
              <a:t>-201</a:t>
            </a:r>
            <a:r>
              <a:rPr lang="en-US" sz="2800" dirty="0" smtClean="0"/>
              <a:t>7</a:t>
            </a:r>
            <a:endParaRPr lang="el-GR" sz="2400" dirty="0"/>
          </a:p>
        </p:txBody>
      </p:sp>
      <p:pic>
        <p:nvPicPr>
          <p:cNvPr id="23554" name="Picture 2" descr="Σχετική εικόνα"/>
          <p:cNvPicPr>
            <a:picLocks noChangeAspect="1" noChangeArrowheads="1"/>
          </p:cNvPicPr>
          <p:nvPr/>
        </p:nvPicPr>
        <p:blipFill>
          <a:blip r:embed="rId2" cstate="print"/>
          <a:srcRect/>
          <a:stretch>
            <a:fillRect/>
          </a:stretch>
        </p:blipFill>
        <p:spPr bwMode="auto">
          <a:xfrm>
            <a:off x="395536" y="1975122"/>
            <a:ext cx="5832648" cy="4666853"/>
          </a:xfrm>
          <a:prstGeom prst="rect">
            <a:avLst/>
          </a:prstGeom>
          <a:noFill/>
        </p:spPr>
      </p:pic>
      <p:pic>
        <p:nvPicPr>
          <p:cNvPr id="4" name="3 - Εικόνα" descr="https://upload.wikimedia.org/wikipedia/el/b/b9/Football_League_%28logo-base%29.png"/>
          <p:cNvPicPr/>
          <p:nvPr/>
        </p:nvPicPr>
        <p:blipFill>
          <a:blip r:embed="rId3" cstate="print"/>
          <a:srcRect/>
          <a:stretch>
            <a:fillRect/>
          </a:stretch>
        </p:blipFill>
        <p:spPr bwMode="auto">
          <a:xfrm>
            <a:off x="6732240" y="5517232"/>
            <a:ext cx="1800200" cy="93610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476672"/>
            <a:ext cx="8229600" cy="1143000"/>
          </a:xfrm>
        </p:spPr>
        <p:txBody>
          <a:bodyPr>
            <a:normAutofit/>
          </a:bodyPr>
          <a:lstStyle/>
          <a:p>
            <a:r>
              <a:rPr lang="el-GR" sz="2400" dirty="0" smtClean="0"/>
              <a:t>ΓΕΩΓΡΑΦΙΚΗ ΔΙΑΣΠΟΡΑ ΤΩΝ ΟΜΑΔΩΝ ΤΗΣ </a:t>
            </a:r>
            <a:r>
              <a:rPr lang="en-US" sz="2400" dirty="0" smtClean="0"/>
              <a:t>FOOTBALL LEAGUE</a:t>
            </a:r>
            <a:r>
              <a:rPr lang="el-GR" sz="2400" dirty="0" smtClean="0"/>
              <a:t> ΓΙΑ ΤΗΝ ΠΕΡΙΟΔΟ 201</a:t>
            </a:r>
            <a:r>
              <a:rPr lang="en-US" sz="2400" dirty="0" smtClean="0"/>
              <a:t>7</a:t>
            </a:r>
            <a:r>
              <a:rPr lang="el-GR" sz="2400" dirty="0" smtClean="0"/>
              <a:t>-201</a:t>
            </a:r>
            <a:r>
              <a:rPr lang="en-US" sz="2400" dirty="0" smtClean="0"/>
              <a:t>8</a:t>
            </a:r>
            <a:endParaRPr lang="el-GR" sz="2400" dirty="0"/>
          </a:p>
        </p:txBody>
      </p:sp>
      <p:pic>
        <p:nvPicPr>
          <p:cNvPr id="4" name="Θέση περιεχομένου 3"/>
          <p:cNvPicPr>
            <a:picLocks noGrp="1" noChangeAspect="1"/>
          </p:cNvPicPr>
          <p:nvPr>
            <p:ph idx="1"/>
          </p:nvPr>
        </p:nvPicPr>
        <p:blipFill>
          <a:blip r:embed="rId2" cstate="print">
            <a:extLst>
              <a:ext uri="{BEBA8EAE-BF5A-486C-A8C5-ECC9F3942E4B}">
                <a14:imgProps xmlns="" xmlns:a14="http://schemas.microsoft.com/office/drawing/2010/main">
                  <a14:imgLayer r:embed="rId3">
                    <a14:imgEffect>
                      <a14:artisticPhotocopy/>
                    </a14:imgEffect>
                    <a14:imgEffect>
                      <a14:brightnessContrast bright="-3000" contrast="15000"/>
                    </a14:imgEffect>
                  </a14:imgLayer>
                </a14:imgProps>
              </a:ext>
              <a:ext uri="{28A0092B-C50C-407E-A947-70E740481C1C}">
                <a14:useLocalDpi xmlns="" xmlns:a14="http://schemas.microsoft.com/office/drawing/2010/main" val="0"/>
              </a:ext>
            </a:extLst>
          </a:blip>
          <a:stretch>
            <a:fillRect/>
          </a:stretch>
        </p:blipFill>
        <p:spPr>
          <a:xfrm>
            <a:off x="1619672" y="2132856"/>
            <a:ext cx="5544616" cy="41197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141293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Ανάλυση σημαντικότερων ομάδων της </a:t>
            </a:r>
            <a:r>
              <a:rPr lang="en-US" dirty="0" smtClean="0"/>
              <a:t>Football League</a:t>
            </a:r>
            <a:endParaRPr lang="el-GR" dirty="0"/>
          </a:p>
        </p:txBody>
      </p:sp>
      <p:sp>
        <p:nvSpPr>
          <p:cNvPr id="3" name="2 - Θέση περιεχομένου"/>
          <p:cNvSpPr>
            <a:spLocks noGrp="1"/>
          </p:cNvSpPr>
          <p:nvPr>
            <p:ph idx="1"/>
          </p:nvPr>
        </p:nvSpPr>
        <p:spPr>
          <a:xfrm>
            <a:off x="457200" y="2492896"/>
            <a:ext cx="8229600" cy="3831704"/>
          </a:xfrm>
        </p:spPr>
        <p:txBody>
          <a:bodyPr/>
          <a:lstStyle/>
          <a:p>
            <a:pPr>
              <a:buNone/>
            </a:pPr>
            <a:r>
              <a:rPr lang="el-GR" dirty="0" smtClean="0"/>
              <a:t>Παρακάτω θα αναλύσουμε τις σημαντικότερες ομάδες της </a:t>
            </a:r>
            <a:r>
              <a:rPr lang="en-US" dirty="0" smtClean="0"/>
              <a:t>Football league </a:t>
            </a:r>
            <a:endParaRPr lang="el-GR" dirty="0" smtClean="0"/>
          </a:p>
          <a:p>
            <a:pPr>
              <a:buNone/>
            </a:pPr>
            <a:endParaRPr lang="el-GR" dirty="0" smtClean="0"/>
          </a:p>
          <a:p>
            <a:r>
              <a:rPr lang="el-GR" dirty="0" smtClean="0"/>
              <a:t>ΠΑΕ ΑΡΗΣ</a:t>
            </a:r>
          </a:p>
          <a:p>
            <a:r>
              <a:rPr lang="el-GR" dirty="0" smtClean="0"/>
              <a:t>ΠΑΕ ΟΦΗ</a:t>
            </a:r>
          </a:p>
          <a:p>
            <a:r>
              <a:rPr lang="el-GR" dirty="0" smtClean="0"/>
              <a:t>ΠΑΕ ΠΑΝΣΕΡΑΙΚΟΣ</a:t>
            </a:r>
          </a:p>
          <a:p>
            <a:r>
              <a:rPr lang="el-GR" dirty="0" smtClean="0"/>
              <a:t>ΠΑΕ </a:t>
            </a:r>
            <a:r>
              <a:rPr lang="el-GR" dirty="0" smtClean="0"/>
              <a:t>ΠΑΝΑΧΑΙΚΗ</a:t>
            </a:r>
            <a:endParaRPr lang="en-US" dirty="0" smtClean="0"/>
          </a:p>
          <a:p>
            <a:r>
              <a:rPr lang="el-GR" dirty="0" smtClean="0"/>
              <a:t>ΠΑΕ ΒΕΡΟΙΑ</a:t>
            </a:r>
            <a:endParaRPr lang="el-GR" dirty="0" smtClean="0"/>
          </a:p>
          <a:p>
            <a:endParaRPr lang="el-GR" dirty="0" smtClean="0"/>
          </a:p>
          <a:p>
            <a:pPr>
              <a:buNone/>
            </a:pPr>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ΠΑΕ ΑΡΗΣ</a:t>
            </a:r>
            <a:br>
              <a:rPr lang="el-GR" dirty="0" smtClean="0"/>
            </a:br>
            <a:endParaRPr lang="el-GR" dirty="0"/>
          </a:p>
        </p:txBody>
      </p:sp>
      <p:sp>
        <p:nvSpPr>
          <p:cNvPr id="3" name="2 - Θέση περιεχομένου"/>
          <p:cNvSpPr>
            <a:spLocks noGrp="1"/>
          </p:cNvSpPr>
          <p:nvPr>
            <p:ph idx="1"/>
          </p:nvPr>
        </p:nvSpPr>
        <p:spPr>
          <a:xfrm>
            <a:off x="755576" y="1484784"/>
            <a:ext cx="7560840" cy="4389120"/>
          </a:xfrm>
        </p:spPr>
        <p:txBody>
          <a:bodyPr>
            <a:normAutofit/>
          </a:bodyPr>
          <a:lstStyle/>
          <a:p>
            <a:pPr algn="just">
              <a:lnSpc>
                <a:spcPct val="200000"/>
              </a:lnSpc>
            </a:pPr>
            <a:r>
              <a:rPr lang="el-GR" sz="1600" dirty="0" smtClean="0">
                <a:latin typeface="Tahoma" pitchFamily="34" charset="0"/>
                <a:ea typeface="Tahoma" pitchFamily="34" charset="0"/>
                <a:cs typeface="Tahoma" pitchFamily="34" charset="0"/>
              </a:rPr>
              <a:t>Η </a:t>
            </a:r>
            <a:r>
              <a:rPr lang="el-GR" sz="1600" b="1" dirty="0" smtClean="0">
                <a:latin typeface="Tahoma" pitchFamily="34" charset="0"/>
                <a:ea typeface="Tahoma" pitchFamily="34" charset="0"/>
                <a:cs typeface="Tahoma" pitchFamily="34" charset="0"/>
              </a:rPr>
              <a:t>ΠΑΕ Άρης</a:t>
            </a:r>
            <a:r>
              <a:rPr lang="el-GR" sz="1600" baseline="30000" dirty="0" smtClean="0">
                <a:latin typeface="Tahoma" pitchFamily="34" charset="0"/>
                <a:ea typeface="Tahoma" pitchFamily="34" charset="0"/>
                <a:cs typeface="Tahoma" pitchFamily="34" charset="0"/>
              </a:rPr>
              <a:t> </a:t>
            </a:r>
            <a:r>
              <a:rPr lang="el-GR" sz="1600" dirty="0" smtClean="0">
                <a:latin typeface="Tahoma" pitchFamily="34" charset="0"/>
                <a:ea typeface="Tahoma" pitchFamily="34" charset="0"/>
                <a:cs typeface="Tahoma" pitchFamily="34" charset="0"/>
              </a:rPr>
              <a:t>είναι επαγγελματικό ποδοσφαιρικό σωματείο με έδρα την πόλη της Θεσσαλονίκης. Αποτελεί τμήμα του αθλητικού συλλόγου Άρη Θεσσαλονίκης που ιδρύθηκε το 1914. Έχει κατακτήσει συνολικά τέσσερις πανελλήνιους τίτλους, τρία πρωταθλήματα και ένα κύπελλο Ελλάδας. Μεταξύ των τίτλων του είναι το πρώτο Πανελλήνιο πρωτάθλημα Ελλάδας που διοργανώθηκε από την Ελληνική Ποδοσφαιρική Ομοσπονδία (ΕΠΟ) την αγωνιστική περίοδο 1927-28.</a:t>
            </a:r>
            <a:endParaRPr lang="el-GR" sz="1600" dirty="0">
              <a:latin typeface="Tahoma" pitchFamily="34" charset="0"/>
              <a:ea typeface="Tahoma" pitchFamily="34" charset="0"/>
              <a:cs typeface="Tahoma"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476672"/>
            <a:ext cx="8229600" cy="1143000"/>
          </a:xfrm>
        </p:spPr>
        <p:txBody>
          <a:bodyPr>
            <a:normAutofit fontScale="90000"/>
          </a:bodyPr>
          <a:lstStyle/>
          <a:p>
            <a:r>
              <a:rPr lang="en-US" sz="5400" i="1" u="sng" dirty="0" smtClean="0"/>
              <a:t>Product</a:t>
            </a:r>
            <a:r>
              <a:rPr lang="el-GR" sz="5400" i="1" u="sng" dirty="0" smtClean="0"/>
              <a:t> (Προϊόν)</a:t>
            </a:r>
            <a:r>
              <a:rPr lang="el-GR" sz="5400" dirty="0" smtClean="0"/>
              <a:t/>
            </a:r>
            <a:br>
              <a:rPr lang="el-GR" sz="5400" dirty="0" smtClean="0"/>
            </a:br>
            <a:endParaRPr lang="el-GR" dirty="0"/>
          </a:p>
        </p:txBody>
      </p:sp>
      <p:sp>
        <p:nvSpPr>
          <p:cNvPr id="3" name="2 - Θέση περιεχομένου"/>
          <p:cNvSpPr>
            <a:spLocks noGrp="1"/>
          </p:cNvSpPr>
          <p:nvPr>
            <p:ph idx="1"/>
          </p:nvPr>
        </p:nvSpPr>
        <p:spPr/>
        <p:txBody>
          <a:bodyPr>
            <a:normAutofit/>
          </a:bodyPr>
          <a:lstStyle/>
          <a:p>
            <a:pPr marL="0" indent="0" algn="just">
              <a:lnSpc>
                <a:spcPct val="200000"/>
              </a:lnSpc>
              <a:buNone/>
            </a:pPr>
            <a:r>
              <a:rPr lang="el-GR" sz="1800" dirty="0" smtClean="0">
                <a:latin typeface="Tahoma" pitchFamily="34" charset="0"/>
                <a:ea typeface="Tahoma" pitchFamily="34" charset="0"/>
                <a:cs typeface="Tahoma" pitchFamily="34" charset="0"/>
              </a:rPr>
              <a:t>Όπως όλες οι ομάδες, έτσι και η ΠΑΕ Άρης, παρέχει στο φίλαθλο κοινό υπηρεσία και συγκεκριμένα θέαμα. Όχι οποιοδήποτε θέαμα αλλά ποδοσφαιρικό θέαμα. Βέβαια, υπάρχουν και επιμέρους προϊόντα που εμπορεύεται η ΠΑΕ στα καταστήματα της, τις λεγόμενες </a:t>
            </a:r>
            <a:r>
              <a:rPr lang="en-US" sz="1800" dirty="0" smtClean="0">
                <a:latin typeface="Tahoma" pitchFamily="34" charset="0"/>
                <a:ea typeface="Tahoma" pitchFamily="34" charset="0"/>
                <a:cs typeface="Tahoma" pitchFamily="34" charset="0"/>
              </a:rPr>
              <a:t>boutiques</a:t>
            </a:r>
            <a:r>
              <a:rPr lang="el-GR" sz="1800" dirty="0" smtClean="0">
                <a:latin typeface="Tahoma" pitchFamily="34" charset="0"/>
                <a:ea typeface="Tahoma" pitchFamily="34" charset="0"/>
                <a:cs typeface="Tahoma" pitchFamily="34" charset="0"/>
              </a:rPr>
              <a:t>.</a:t>
            </a:r>
          </a:p>
          <a:p>
            <a:pPr algn="just">
              <a:lnSpc>
                <a:spcPct val="200000"/>
              </a:lnSpc>
            </a:pPr>
            <a:endParaRPr lang="el-GR" sz="1800" dirty="0">
              <a:latin typeface="Tahoma" pitchFamily="34" charset="0"/>
              <a:ea typeface="Tahoma" pitchFamily="34" charset="0"/>
              <a:cs typeface="Tahoma"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i="1" u="sng" dirty="0" smtClean="0"/>
              <a:t>Price</a:t>
            </a:r>
            <a:r>
              <a:rPr lang="el-GR" i="1" u="sng" dirty="0" smtClean="0"/>
              <a:t> (Τιμολόγηση)</a:t>
            </a:r>
            <a:r>
              <a:rPr lang="el-GR" dirty="0" smtClean="0"/>
              <a:t/>
            </a:r>
            <a:br>
              <a:rPr lang="el-GR" dirty="0" smtClean="0"/>
            </a:br>
            <a:endParaRPr lang="el-GR" dirty="0"/>
          </a:p>
        </p:txBody>
      </p:sp>
      <p:graphicFrame>
        <p:nvGraphicFramePr>
          <p:cNvPr id="4" name="3 - Θέση περιεχομένου"/>
          <p:cNvGraphicFramePr>
            <a:graphicFrameLocks noGrp="1"/>
          </p:cNvGraphicFramePr>
          <p:nvPr>
            <p:ph idx="1"/>
          </p:nvPr>
        </p:nvGraphicFramePr>
        <p:xfrm>
          <a:off x="899592" y="2492896"/>
          <a:ext cx="7632848" cy="4016293"/>
        </p:xfrm>
        <a:graphic>
          <a:graphicData uri="http://schemas.openxmlformats.org/drawingml/2006/table">
            <a:tbl>
              <a:tblPr firstRow="1" bandRow="1">
                <a:tableStyleId>{5C22544A-7EE6-4342-B048-85BDC9FD1C3A}</a:tableStyleId>
              </a:tblPr>
              <a:tblGrid>
                <a:gridCol w="1611154"/>
                <a:gridCol w="1569200"/>
                <a:gridCol w="2226247"/>
                <a:gridCol w="2226247"/>
              </a:tblGrid>
              <a:tr h="1008112">
                <a:tc>
                  <a:txBody>
                    <a:bodyPr/>
                    <a:lstStyle/>
                    <a:p>
                      <a:pPr algn="ctr" fontAlgn="t"/>
                      <a:endParaRPr lang="el-GR" sz="1100" b="0" dirty="0">
                        <a:latin typeface="Tahoma" pitchFamily="34" charset="0"/>
                        <a:ea typeface="Tahoma" pitchFamily="34" charset="0"/>
                        <a:cs typeface="Tahoma"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l-GR" sz="1100" b="1" dirty="0" smtClean="0">
                          <a:latin typeface="Tahoma" pitchFamily="34" charset="0"/>
                          <a:ea typeface="Tahoma" pitchFamily="34" charset="0"/>
                          <a:cs typeface="Tahoma" pitchFamily="34" charset="0"/>
                        </a:rPr>
                        <a:t/>
                      </a:r>
                      <a:br>
                        <a:rPr lang="el-GR" sz="1100" b="1" dirty="0" smtClean="0">
                          <a:latin typeface="Tahoma" pitchFamily="34" charset="0"/>
                          <a:ea typeface="Tahoma" pitchFamily="34" charset="0"/>
                          <a:cs typeface="Tahoma" pitchFamily="34" charset="0"/>
                        </a:rPr>
                      </a:br>
                      <a:r>
                        <a:rPr lang="el-GR" sz="1100" b="1" dirty="0" smtClean="0">
                          <a:latin typeface="Tahoma" pitchFamily="34" charset="0"/>
                          <a:ea typeface="Tahoma" pitchFamily="34" charset="0"/>
                          <a:cs typeface="Tahoma" pitchFamily="34" charset="0"/>
                        </a:rPr>
                        <a:t>ΚΑΝΟΝΙΚΗ ΤΙΜΗ</a:t>
                      </a:r>
                      <a:endParaRPr lang="el-GR" sz="1100" b="0" dirty="0" smtClean="0">
                        <a:latin typeface="Tahoma" pitchFamily="34" charset="0"/>
                        <a:ea typeface="Tahoma" pitchFamily="34" charset="0"/>
                        <a:cs typeface="Tahoma" pitchFamily="34" charset="0"/>
                      </a:endParaRPr>
                    </a:p>
                    <a:p>
                      <a:pPr algn="ctr" fontAlgn="t"/>
                      <a:endParaRPr lang="el-GR" sz="1100" b="0" dirty="0">
                        <a:latin typeface="Tahoma" pitchFamily="34" charset="0"/>
                        <a:ea typeface="Tahoma" pitchFamily="34" charset="0"/>
                        <a:cs typeface="Tahoma"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1100" b="1" dirty="0" smtClean="0">
                          <a:latin typeface="Tahoma" pitchFamily="34" charset="0"/>
                          <a:ea typeface="Tahoma" pitchFamily="34" charset="0"/>
                          <a:cs typeface="Tahoma" pitchFamily="34" charset="0"/>
                        </a:rPr>
                        <a:t>ΦΟΙΤΗΤΕΣ</a:t>
                      </a:r>
                    </a:p>
                    <a:p>
                      <a:pPr algn="ctr" fontAlgn="t"/>
                      <a:r>
                        <a:rPr lang="el-GR" sz="1100" b="1" dirty="0" smtClean="0">
                          <a:latin typeface="Tahoma" pitchFamily="34" charset="0"/>
                          <a:ea typeface="Tahoma" pitchFamily="34" charset="0"/>
                          <a:cs typeface="Tahoma" pitchFamily="34" charset="0"/>
                        </a:rPr>
                        <a:t>ΜΑΘΗΤΕΣ</a:t>
                      </a:r>
                    </a:p>
                    <a:p>
                      <a:pPr algn="ctr" fontAlgn="t"/>
                      <a:r>
                        <a:rPr lang="el-GR" sz="1100" b="1" dirty="0" smtClean="0">
                          <a:latin typeface="Tahoma" pitchFamily="34" charset="0"/>
                          <a:ea typeface="Tahoma" pitchFamily="34" charset="0"/>
                          <a:cs typeface="Tahoma" pitchFamily="34" charset="0"/>
                        </a:rPr>
                        <a:t>ΣΥΝΤΑΞΙΟΥΧΟΙ</a:t>
                      </a:r>
                    </a:p>
                    <a:p>
                      <a:pPr algn="ctr" fontAlgn="t"/>
                      <a:r>
                        <a:rPr lang="el-GR" sz="1100" b="1" dirty="0" smtClean="0">
                          <a:latin typeface="Tahoma" pitchFamily="34" charset="0"/>
                          <a:ea typeface="Tahoma" pitchFamily="34" charset="0"/>
                          <a:cs typeface="Tahoma" pitchFamily="34" charset="0"/>
                        </a:rPr>
                        <a:t>ΑΝΕΡΓΟΙ</a:t>
                      </a:r>
                    </a:p>
                    <a:p>
                      <a:pPr algn="ctr" fontAlgn="t"/>
                      <a:r>
                        <a:rPr lang="el-GR" sz="1100" b="1" dirty="0" smtClean="0">
                          <a:latin typeface="Tahoma" pitchFamily="34" charset="0"/>
                          <a:ea typeface="Tahoma" pitchFamily="34" charset="0"/>
                          <a:cs typeface="Tahoma" pitchFamily="34" charset="0"/>
                        </a:rPr>
                        <a:t>ΠΟΛΥΤΕΚΝΟΙ</a:t>
                      </a:r>
                      <a:endParaRPr lang="el-GR" sz="1100" b="0" dirty="0" smtClean="0">
                        <a:latin typeface="Tahoma" pitchFamily="34" charset="0"/>
                        <a:ea typeface="Tahoma" pitchFamily="34" charset="0"/>
                        <a:cs typeface="Tahoma" pitchFamily="34" charset="0"/>
                      </a:endParaRPr>
                    </a:p>
                    <a:p>
                      <a:pPr algn="ctr" fontAlgn="t"/>
                      <a:endParaRPr lang="el-GR" sz="1100" b="0" dirty="0">
                        <a:latin typeface="Tahoma" pitchFamily="34" charset="0"/>
                        <a:ea typeface="Tahoma" pitchFamily="34" charset="0"/>
                        <a:cs typeface="Tahoma"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l-GR" sz="1100" b="1" dirty="0" smtClean="0">
                        <a:latin typeface="Tahoma" pitchFamily="34" charset="0"/>
                        <a:ea typeface="Tahoma" pitchFamily="34" charset="0"/>
                        <a:cs typeface="Tahoma" pitchFamily="34" charset="0"/>
                      </a:endParaRPr>
                    </a:p>
                    <a:p>
                      <a:pPr algn="ctr" fontAlgn="t"/>
                      <a:r>
                        <a:rPr lang="el-GR" sz="1100" b="1" dirty="0" smtClean="0">
                          <a:latin typeface="Tahoma" pitchFamily="34" charset="0"/>
                          <a:ea typeface="Tahoma" pitchFamily="34" charset="0"/>
                          <a:cs typeface="Tahoma" pitchFamily="34" charset="0"/>
                        </a:rPr>
                        <a:t>ΠΕΡΣΙΝΟΙ</a:t>
                      </a:r>
                      <a:endParaRPr lang="el-GR" sz="1100" b="0" dirty="0" smtClean="0">
                        <a:latin typeface="Tahoma" pitchFamily="34" charset="0"/>
                        <a:ea typeface="Tahoma" pitchFamily="34" charset="0"/>
                        <a:cs typeface="Tahoma" pitchFamily="34" charset="0"/>
                      </a:endParaRPr>
                    </a:p>
                    <a:p>
                      <a:pPr algn="ctr" fontAlgn="t"/>
                      <a:r>
                        <a:rPr lang="el-GR" sz="1100" b="1" dirty="0" smtClean="0">
                          <a:latin typeface="Tahoma" pitchFamily="34" charset="0"/>
                          <a:ea typeface="Tahoma" pitchFamily="34" charset="0"/>
                          <a:cs typeface="Tahoma" pitchFamily="34" charset="0"/>
                        </a:rPr>
                        <a:t>ΚΑΤΟΧΟΙ</a:t>
                      </a:r>
                      <a:endParaRPr lang="el-GR" sz="1100" b="0" dirty="0" smtClean="0">
                        <a:latin typeface="Tahoma" pitchFamily="34" charset="0"/>
                        <a:ea typeface="Tahoma" pitchFamily="34" charset="0"/>
                        <a:cs typeface="Tahoma" pitchFamily="34" charset="0"/>
                      </a:endParaRPr>
                    </a:p>
                    <a:p>
                      <a:pPr algn="ctr"/>
                      <a:endParaRPr lang="el-GR" sz="11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6077">
                <a:tc>
                  <a:txBody>
                    <a:bodyPr/>
                    <a:lstStyle/>
                    <a:p>
                      <a:pPr algn="ctr" fontAlgn="t"/>
                      <a:r>
                        <a:rPr lang="el-GR" sz="1100" b="1" dirty="0">
                          <a:latin typeface="Tahoma" pitchFamily="34" charset="0"/>
                          <a:ea typeface="Tahoma" pitchFamily="34" charset="0"/>
                          <a:cs typeface="Tahoma" pitchFamily="34" charset="0"/>
                        </a:rPr>
                        <a:t>ΘΥΡΑ 1</a:t>
                      </a:r>
                      <a:endParaRPr lang="el-GR" sz="1100" b="0" dirty="0">
                        <a:latin typeface="Tahoma" pitchFamily="34" charset="0"/>
                        <a:ea typeface="Tahoma" pitchFamily="34" charset="0"/>
                        <a:cs typeface="Tahoma"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1100" b="1" dirty="0">
                          <a:latin typeface="Tahoma" pitchFamily="34" charset="0"/>
                          <a:ea typeface="Tahoma" pitchFamily="34" charset="0"/>
                          <a:cs typeface="Tahoma" pitchFamily="34" charset="0"/>
                        </a:rPr>
                        <a:t>60</a:t>
                      </a:r>
                      <a:endParaRPr lang="el-GR" sz="1100" b="0" dirty="0">
                        <a:latin typeface="Tahoma" pitchFamily="34" charset="0"/>
                        <a:ea typeface="Tahoma" pitchFamily="34" charset="0"/>
                        <a:cs typeface="Tahoma"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1100" b="1">
                          <a:latin typeface="Tahoma" pitchFamily="34" charset="0"/>
                          <a:ea typeface="Tahoma" pitchFamily="34" charset="0"/>
                          <a:cs typeface="Tahoma" pitchFamily="34" charset="0"/>
                        </a:rPr>
                        <a:t>50</a:t>
                      </a:r>
                      <a:endParaRPr lang="el-GR" sz="1100" b="0">
                        <a:latin typeface="Tahoma" pitchFamily="34" charset="0"/>
                        <a:ea typeface="Tahoma" pitchFamily="34" charset="0"/>
                        <a:cs typeface="Tahoma"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1100" b="1">
                          <a:latin typeface="Tahoma" pitchFamily="34" charset="0"/>
                          <a:ea typeface="Tahoma" pitchFamily="34" charset="0"/>
                          <a:cs typeface="Tahoma" pitchFamily="34" charset="0"/>
                        </a:rPr>
                        <a:t>55</a:t>
                      </a:r>
                      <a:endParaRPr lang="el-GR" sz="1100" b="0">
                        <a:latin typeface="Tahoma" pitchFamily="34" charset="0"/>
                        <a:ea typeface="Tahoma" pitchFamily="34" charset="0"/>
                        <a:cs typeface="Tahoma"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6077">
                <a:tc>
                  <a:txBody>
                    <a:bodyPr/>
                    <a:lstStyle/>
                    <a:p>
                      <a:pPr algn="ctr" fontAlgn="t"/>
                      <a:r>
                        <a:rPr lang="el-GR" sz="1100" b="1">
                          <a:latin typeface="Tahoma" pitchFamily="34" charset="0"/>
                          <a:ea typeface="Tahoma" pitchFamily="34" charset="0"/>
                          <a:cs typeface="Tahoma" pitchFamily="34" charset="0"/>
                        </a:rPr>
                        <a:t>ΘΥΡΑ 2</a:t>
                      </a:r>
                      <a:endParaRPr lang="el-GR" sz="1100" b="0">
                        <a:latin typeface="Tahoma" pitchFamily="34" charset="0"/>
                        <a:ea typeface="Tahoma" pitchFamily="34" charset="0"/>
                        <a:cs typeface="Tahoma"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1100" b="1">
                          <a:latin typeface="Tahoma" pitchFamily="34" charset="0"/>
                          <a:ea typeface="Tahoma" pitchFamily="34" charset="0"/>
                          <a:cs typeface="Tahoma" pitchFamily="34" charset="0"/>
                        </a:rPr>
                        <a:t>130</a:t>
                      </a:r>
                      <a:endParaRPr lang="el-GR" sz="1100" b="0">
                        <a:latin typeface="Tahoma" pitchFamily="34" charset="0"/>
                        <a:ea typeface="Tahoma" pitchFamily="34" charset="0"/>
                        <a:cs typeface="Tahoma"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1100" b="1">
                          <a:latin typeface="Tahoma" pitchFamily="34" charset="0"/>
                          <a:ea typeface="Tahoma" pitchFamily="34" charset="0"/>
                          <a:cs typeface="Tahoma" pitchFamily="34" charset="0"/>
                        </a:rPr>
                        <a:t>105</a:t>
                      </a:r>
                      <a:endParaRPr lang="el-GR" sz="1100" b="0">
                        <a:latin typeface="Tahoma" pitchFamily="34" charset="0"/>
                        <a:ea typeface="Tahoma" pitchFamily="34" charset="0"/>
                        <a:cs typeface="Tahoma"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1100" b="1">
                          <a:latin typeface="Tahoma" pitchFamily="34" charset="0"/>
                          <a:ea typeface="Tahoma" pitchFamily="34" charset="0"/>
                          <a:cs typeface="Tahoma" pitchFamily="34" charset="0"/>
                        </a:rPr>
                        <a:t>115</a:t>
                      </a:r>
                      <a:endParaRPr lang="el-GR" sz="1100" b="0">
                        <a:latin typeface="Tahoma" pitchFamily="34" charset="0"/>
                        <a:ea typeface="Tahoma" pitchFamily="34" charset="0"/>
                        <a:cs typeface="Tahoma"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6077">
                <a:tc>
                  <a:txBody>
                    <a:bodyPr/>
                    <a:lstStyle/>
                    <a:p>
                      <a:pPr algn="ctr" fontAlgn="t"/>
                      <a:r>
                        <a:rPr lang="el-GR" sz="1100" b="1">
                          <a:latin typeface="Tahoma" pitchFamily="34" charset="0"/>
                          <a:ea typeface="Tahoma" pitchFamily="34" charset="0"/>
                          <a:cs typeface="Tahoma" pitchFamily="34" charset="0"/>
                        </a:rPr>
                        <a:t>ΘΥΡΑ 3</a:t>
                      </a:r>
                      <a:endParaRPr lang="el-GR" sz="1100" b="0">
                        <a:latin typeface="Tahoma" pitchFamily="34" charset="0"/>
                        <a:ea typeface="Tahoma" pitchFamily="34" charset="0"/>
                        <a:cs typeface="Tahoma"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1100" b="1">
                          <a:latin typeface="Tahoma" pitchFamily="34" charset="0"/>
                          <a:ea typeface="Tahoma" pitchFamily="34" charset="0"/>
                          <a:cs typeface="Tahoma" pitchFamily="34" charset="0"/>
                        </a:rPr>
                        <a:t>60</a:t>
                      </a:r>
                      <a:endParaRPr lang="el-GR" sz="1100" b="0">
                        <a:latin typeface="Tahoma" pitchFamily="34" charset="0"/>
                        <a:ea typeface="Tahoma" pitchFamily="34" charset="0"/>
                        <a:cs typeface="Tahoma"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1100" b="1">
                          <a:latin typeface="Tahoma" pitchFamily="34" charset="0"/>
                          <a:ea typeface="Tahoma" pitchFamily="34" charset="0"/>
                          <a:cs typeface="Tahoma" pitchFamily="34" charset="0"/>
                        </a:rPr>
                        <a:t>50</a:t>
                      </a:r>
                      <a:endParaRPr lang="el-GR" sz="1100" b="0">
                        <a:latin typeface="Tahoma" pitchFamily="34" charset="0"/>
                        <a:ea typeface="Tahoma" pitchFamily="34" charset="0"/>
                        <a:cs typeface="Tahoma"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1100" b="1">
                          <a:latin typeface="Tahoma" pitchFamily="34" charset="0"/>
                          <a:ea typeface="Tahoma" pitchFamily="34" charset="0"/>
                          <a:cs typeface="Tahoma" pitchFamily="34" charset="0"/>
                        </a:rPr>
                        <a:t>55</a:t>
                      </a:r>
                      <a:endParaRPr lang="el-GR" sz="1100" b="0">
                        <a:latin typeface="Tahoma" pitchFamily="34" charset="0"/>
                        <a:ea typeface="Tahoma" pitchFamily="34" charset="0"/>
                        <a:cs typeface="Tahoma"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6077">
                <a:tc>
                  <a:txBody>
                    <a:bodyPr/>
                    <a:lstStyle/>
                    <a:p>
                      <a:pPr algn="ctr" fontAlgn="t"/>
                      <a:r>
                        <a:rPr lang="el-GR" sz="1100" b="1">
                          <a:latin typeface="Tahoma" pitchFamily="34" charset="0"/>
                          <a:ea typeface="Tahoma" pitchFamily="34" charset="0"/>
                          <a:cs typeface="Tahoma" pitchFamily="34" charset="0"/>
                        </a:rPr>
                        <a:t>ΘΥΡΑ 7</a:t>
                      </a:r>
                      <a:endParaRPr lang="el-GR" sz="1100" b="0">
                        <a:latin typeface="Tahoma" pitchFamily="34" charset="0"/>
                        <a:ea typeface="Tahoma" pitchFamily="34" charset="0"/>
                        <a:cs typeface="Tahoma"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1100" b="1">
                          <a:latin typeface="Tahoma" pitchFamily="34" charset="0"/>
                          <a:ea typeface="Tahoma" pitchFamily="34" charset="0"/>
                          <a:cs typeface="Tahoma" pitchFamily="34" charset="0"/>
                        </a:rPr>
                        <a:t>300</a:t>
                      </a:r>
                      <a:endParaRPr lang="el-GR" sz="1100" b="0">
                        <a:latin typeface="Tahoma" pitchFamily="34" charset="0"/>
                        <a:ea typeface="Tahoma" pitchFamily="34" charset="0"/>
                        <a:cs typeface="Tahoma"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1100" b="1">
                          <a:latin typeface="Tahoma" pitchFamily="34" charset="0"/>
                          <a:ea typeface="Tahoma" pitchFamily="34" charset="0"/>
                          <a:cs typeface="Tahoma" pitchFamily="34" charset="0"/>
                        </a:rPr>
                        <a:t>240</a:t>
                      </a:r>
                      <a:endParaRPr lang="el-GR" sz="1100" b="0">
                        <a:latin typeface="Tahoma" pitchFamily="34" charset="0"/>
                        <a:ea typeface="Tahoma" pitchFamily="34" charset="0"/>
                        <a:cs typeface="Tahoma"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1100" b="1">
                          <a:latin typeface="Tahoma" pitchFamily="34" charset="0"/>
                          <a:ea typeface="Tahoma" pitchFamily="34" charset="0"/>
                          <a:cs typeface="Tahoma" pitchFamily="34" charset="0"/>
                        </a:rPr>
                        <a:t>270</a:t>
                      </a:r>
                      <a:endParaRPr lang="el-GR" sz="1100" b="0">
                        <a:latin typeface="Tahoma" pitchFamily="34" charset="0"/>
                        <a:ea typeface="Tahoma" pitchFamily="34" charset="0"/>
                        <a:cs typeface="Tahoma"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6077">
                <a:tc>
                  <a:txBody>
                    <a:bodyPr/>
                    <a:lstStyle/>
                    <a:p>
                      <a:pPr algn="ctr" fontAlgn="t"/>
                      <a:r>
                        <a:rPr lang="el-GR" sz="1100" b="1">
                          <a:latin typeface="Tahoma" pitchFamily="34" charset="0"/>
                          <a:ea typeface="Tahoma" pitchFamily="34" charset="0"/>
                          <a:cs typeface="Tahoma" pitchFamily="34" charset="0"/>
                        </a:rPr>
                        <a:t>ΘΥΡΑ 9</a:t>
                      </a:r>
                      <a:endParaRPr lang="el-GR" sz="1100" b="0">
                        <a:latin typeface="Tahoma" pitchFamily="34" charset="0"/>
                        <a:ea typeface="Tahoma" pitchFamily="34" charset="0"/>
                        <a:cs typeface="Tahoma"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1100" b="1">
                          <a:latin typeface="Tahoma" pitchFamily="34" charset="0"/>
                          <a:ea typeface="Tahoma" pitchFamily="34" charset="0"/>
                          <a:cs typeface="Tahoma" pitchFamily="34" charset="0"/>
                        </a:rPr>
                        <a:t>200</a:t>
                      </a:r>
                      <a:endParaRPr lang="el-GR" sz="1100" b="0">
                        <a:latin typeface="Tahoma" pitchFamily="34" charset="0"/>
                        <a:ea typeface="Tahoma" pitchFamily="34" charset="0"/>
                        <a:cs typeface="Tahoma"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1100" b="1">
                          <a:latin typeface="Tahoma" pitchFamily="34" charset="0"/>
                          <a:ea typeface="Tahoma" pitchFamily="34" charset="0"/>
                          <a:cs typeface="Tahoma" pitchFamily="34" charset="0"/>
                        </a:rPr>
                        <a:t>160</a:t>
                      </a:r>
                      <a:endParaRPr lang="el-GR" sz="1100" b="0">
                        <a:latin typeface="Tahoma" pitchFamily="34" charset="0"/>
                        <a:ea typeface="Tahoma" pitchFamily="34" charset="0"/>
                        <a:cs typeface="Tahoma"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1100" b="1">
                          <a:latin typeface="Tahoma" pitchFamily="34" charset="0"/>
                          <a:ea typeface="Tahoma" pitchFamily="34" charset="0"/>
                          <a:cs typeface="Tahoma" pitchFamily="34" charset="0"/>
                        </a:rPr>
                        <a:t>180</a:t>
                      </a:r>
                      <a:endParaRPr lang="el-GR" sz="1100" b="0">
                        <a:latin typeface="Tahoma" pitchFamily="34" charset="0"/>
                        <a:ea typeface="Tahoma" pitchFamily="34" charset="0"/>
                        <a:cs typeface="Tahoma"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6077">
                <a:tc>
                  <a:txBody>
                    <a:bodyPr/>
                    <a:lstStyle/>
                    <a:p>
                      <a:pPr algn="ctr" fontAlgn="t"/>
                      <a:r>
                        <a:rPr lang="en-US" sz="1100" b="1">
                          <a:latin typeface="Tahoma" pitchFamily="34" charset="0"/>
                          <a:ea typeface="Tahoma" pitchFamily="34" charset="0"/>
                          <a:cs typeface="Tahoma" pitchFamily="34" charset="0"/>
                        </a:rPr>
                        <a:t>VIP</a:t>
                      </a:r>
                      <a:endParaRPr lang="en-US" sz="1100" b="0">
                        <a:latin typeface="Tahoma" pitchFamily="34" charset="0"/>
                        <a:ea typeface="Tahoma" pitchFamily="34" charset="0"/>
                        <a:cs typeface="Tahoma"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1100" b="1">
                          <a:latin typeface="Tahoma" pitchFamily="34" charset="0"/>
                          <a:ea typeface="Tahoma" pitchFamily="34" charset="0"/>
                          <a:cs typeface="Tahoma" pitchFamily="34" charset="0"/>
                        </a:rPr>
                        <a:t>600</a:t>
                      </a:r>
                      <a:endParaRPr lang="el-GR" sz="1100" b="0">
                        <a:latin typeface="Tahoma" pitchFamily="34" charset="0"/>
                        <a:ea typeface="Tahoma" pitchFamily="34" charset="0"/>
                        <a:cs typeface="Tahoma"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1100" b="1">
                          <a:latin typeface="Tahoma" pitchFamily="34" charset="0"/>
                          <a:ea typeface="Tahoma" pitchFamily="34" charset="0"/>
                          <a:cs typeface="Tahoma" pitchFamily="34" charset="0"/>
                        </a:rPr>
                        <a:t>480</a:t>
                      </a:r>
                      <a:endParaRPr lang="el-GR" sz="1100" b="0">
                        <a:latin typeface="Tahoma" pitchFamily="34" charset="0"/>
                        <a:ea typeface="Tahoma" pitchFamily="34" charset="0"/>
                        <a:cs typeface="Tahoma"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1100" b="1" dirty="0">
                          <a:latin typeface="Tahoma" pitchFamily="34" charset="0"/>
                          <a:ea typeface="Tahoma" pitchFamily="34" charset="0"/>
                          <a:cs typeface="Tahoma" pitchFamily="34" charset="0"/>
                        </a:rPr>
                        <a:t>540</a:t>
                      </a:r>
                      <a:endParaRPr lang="el-GR" sz="1100" b="0" dirty="0">
                        <a:latin typeface="Tahoma" pitchFamily="34" charset="0"/>
                        <a:ea typeface="Tahoma" pitchFamily="34" charset="0"/>
                        <a:cs typeface="Tahoma"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1591">
                <a:tc>
                  <a:txBody>
                    <a:bodyPr/>
                    <a:lstStyle/>
                    <a:p>
                      <a:pPr algn="ctr"/>
                      <a:endParaRPr lang="el-GR" sz="11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l-GR" sz="11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l-GR" sz="11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l-GR" sz="1100" dirty="0">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5 - TextBox"/>
          <p:cNvSpPr txBox="1"/>
          <p:nvPr/>
        </p:nvSpPr>
        <p:spPr>
          <a:xfrm>
            <a:off x="467544" y="1412776"/>
            <a:ext cx="8212717" cy="646331"/>
          </a:xfrm>
          <a:prstGeom prst="rect">
            <a:avLst/>
          </a:prstGeom>
          <a:noFill/>
        </p:spPr>
        <p:txBody>
          <a:bodyPr wrap="square" rtlCol="0">
            <a:spAutoFit/>
          </a:bodyPr>
          <a:lstStyle/>
          <a:p>
            <a:r>
              <a:rPr lang="el-GR" dirty="0" smtClean="0">
                <a:latin typeface="Tahoma" pitchFamily="34" charset="0"/>
                <a:ea typeface="Tahoma" pitchFamily="34" charset="0"/>
                <a:cs typeface="Tahoma" pitchFamily="34" charset="0"/>
              </a:rPr>
              <a:t>Παρακάτω βλέπουμε την τιμολογιακή πολιτική </a:t>
            </a:r>
            <a:r>
              <a:rPr lang="el-GR" dirty="0" smtClean="0">
                <a:latin typeface="Tahoma" pitchFamily="34" charset="0"/>
                <a:ea typeface="Tahoma" pitchFamily="34" charset="0"/>
                <a:cs typeface="Tahoma" pitchFamily="34" charset="0"/>
              </a:rPr>
              <a:t>στα εισιτήρια διαρκείας της </a:t>
            </a:r>
            <a:r>
              <a:rPr lang="el-GR" dirty="0" smtClean="0">
                <a:latin typeface="Tahoma" pitchFamily="34" charset="0"/>
                <a:ea typeface="Tahoma" pitchFamily="34" charset="0"/>
                <a:cs typeface="Tahoma" pitchFamily="34" charset="0"/>
              </a:rPr>
              <a:t>ΠΑΕ ΑΡΗΣ  για την περίοδο 2017-18 </a:t>
            </a:r>
            <a:endParaRPr lang="el-GR" dirty="0">
              <a:latin typeface="Tahoma" pitchFamily="34" charset="0"/>
              <a:ea typeface="Tahoma" pitchFamily="34" charset="0"/>
              <a:cs typeface="Tahoma"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404664"/>
            <a:ext cx="8229600" cy="864096"/>
          </a:xfrm>
        </p:spPr>
        <p:txBody>
          <a:bodyPr/>
          <a:lstStyle/>
          <a:p>
            <a:r>
              <a:rPr lang="en-US" u="sng" dirty="0" smtClean="0">
                <a:latin typeface="Tahoma" pitchFamily="34" charset="0"/>
                <a:ea typeface="Tahoma" pitchFamily="34" charset="0"/>
                <a:cs typeface="Tahoma" pitchFamily="34" charset="0"/>
              </a:rPr>
              <a:t>Promotion</a:t>
            </a:r>
            <a:r>
              <a:rPr lang="el-GR" u="sng" dirty="0" smtClean="0">
                <a:latin typeface="Tahoma" pitchFamily="34" charset="0"/>
                <a:ea typeface="Tahoma" pitchFamily="34" charset="0"/>
                <a:cs typeface="Tahoma" pitchFamily="34" charset="0"/>
              </a:rPr>
              <a:t> (Προώθηση)</a:t>
            </a:r>
            <a:endParaRPr lang="el-GR" dirty="0">
              <a:latin typeface="Tahoma" pitchFamily="34" charset="0"/>
              <a:ea typeface="Tahoma" pitchFamily="34" charset="0"/>
              <a:cs typeface="Tahoma" pitchFamily="34" charset="0"/>
            </a:endParaRPr>
          </a:p>
        </p:txBody>
      </p:sp>
      <p:sp>
        <p:nvSpPr>
          <p:cNvPr id="3" name="2 - Θέση περιεχομένου"/>
          <p:cNvSpPr>
            <a:spLocks noGrp="1"/>
          </p:cNvSpPr>
          <p:nvPr>
            <p:ph idx="1"/>
          </p:nvPr>
        </p:nvSpPr>
        <p:spPr/>
        <p:txBody>
          <a:bodyPr>
            <a:normAutofit fontScale="55000" lnSpcReduction="20000"/>
          </a:bodyPr>
          <a:lstStyle/>
          <a:p>
            <a:pPr algn="just">
              <a:lnSpc>
                <a:spcPct val="220000"/>
              </a:lnSpc>
            </a:pPr>
            <a:r>
              <a:rPr lang="el-GR" sz="2800" dirty="0" smtClean="0">
                <a:latin typeface="Tahoma" pitchFamily="34" charset="0"/>
                <a:ea typeface="Tahoma" pitchFamily="34" charset="0"/>
                <a:cs typeface="Tahoma" pitchFamily="34" charset="0"/>
              </a:rPr>
              <a:t>Η ΠΑΕ ΑΡΗΣ είναι μια ομάδα που έχει πρωταγωνιστικό ρόλο στην </a:t>
            </a:r>
            <a:r>
              <a:rPr lang="en-US" sz="2800" dirty="0" smtClean="0">
                <a:latin typeface="Tahoma" pitchFamily="34" charset="0"/>
                <a:ea typeface="Tahoma" pitchFamily="34" charset="0"/>
                <a:cs typeface="Tahoma" pitchFamily="34" charset="0"/>
              </a:rPr>
              <a:t>Football League</a:t>
            </a:r>
            <a:r>
              <a:rPr lang="el-GR" sz="2800" dirty="0" smtClean="0">
                <a:latin typeface="Tahoma" pitchFamily="34" charset="0"/>
                <a:ea typeface="Tahoma" pitchFamily="34" charset="0"/>
                <a:cs typeface="Tahoma" pitchFamily="34" charset="0"/>
              </a:rPr>
              <a:t> και  έχει  μεγάλη προβολή μέσω των αγώνων που λαμβάνει μέρος και προβάλλονται τηλεοπτικά.</a:t>
            </a:r>
          </a:p>
          <a:p>
            <a:pPr algn="just">
              <a:lnSpc>
                <a:spcPct val="220000"/>
              </a:lnSpc>
            </a:pPr>
            <a:r>
              <a:rPr lang="el-GR" sz="2800" dirty="0" smtClean="0">
                <a:latin typeface="Tahoma" pitchFamily="34" charset="0"/>
                <a:ea typeface="Tahoma" pitchFamily="34" charset="0"/>
                <a:cs typeface="Tahoma" pitchFamily="34" charset="0"/>
              </a:rPr>
              <a:t> Η επίσημη ιστοσελίδα της ΠΑΕ ΑΡΗΣ αποτελεί ένα από τα σημαντικότερα επικοινωνιακά όπλα μέσα από όπου ο φίλαθλος μπορεί να ενημερωθεί για τα νέα και τις εξελίξεις της ομάδας, να προμηθευτεί εισιτήριο αλλά και να αγοράσει προϊόντα της αγαπημένης του ομάδας.</a:t>
            </a:r>
          </a:p>
          <a:p>
            <a:pPr algn="just">
              <a:lnSpc>
                <a:spcPct val="220000"/>
              </a:lnSpc>
            </a:pPr>
            <a:r>
              <a:rPr lang="el-GR" sz="2800" dirty="0" smtClean="0">
                <a:latin typeface="Tahoma" pitchFamily="34" charset="0"/>
                <a:ea typeface="Tahoma" pitchFamily="34" charset="0"/>
                <a:cs typeface="Tahoma" pitchFamily="34" charset="0"/>
              </a:rPr>
              <a:t>Τέλος η ΠΑΕ ΑΡΗΣ μέσω της  Ιστοσελίδας της , δίνει την δυνατότητα τους φίλους της  να έρχονται πιο κοντά στην ομάδα και να βλέπουν όλες τις σημαντικές στιγμές, μέσω των </a:t>
            </a:r>
            <a:r>
              <a:rPr lang="en-US" sz="2800" dirty="0" smtClean="0">
                <a:latin typeface="Tahoma" pitchFamily="34" charset="0"/>
                <a:ea typeface="Tahoma" pitchFamily="34" charset="0"/>
                <a:cs typeface="Tahoma" pitchFamily="34" charset="0"/>
              </a:rPr>
              <a:t>Social Media </a:t>
            </a:r>
            <a:r>
              <a:rPr lang="el-GR" sz="2800" dirty="0" smtClean="0">
                <a:latin typeface="Tahoma" pitchFamily="34" charset="0"/>
                <a:ea typeface="Tahoma" pitchFamily="34" charset="0"/>
                <a:cs typeface="Tahoma" pitchFamily="34" charset="0"/>
              </a:rPr>
              <a:t>αλλά και των καναλιών της στο </a:t>
            </a:r>
            <a:r>
              <a:rPr lang="en-US" sz="2800" dirty="0" smtClean="0">
                <a:latin typeface="Tahoma" pitchFamily="34" charset="0"/>
                <a:ea typeface="Tahoma" pitchFamily="34" charset="0"/>
                <a:cs typeface="Tahoma" pitchFamily="34" charset="0"/>
              </a:rPr>
              <a:t>Youtube. </a:t>
            </a:r>
            <a:endParaRPr lang="el-GR" sz="2800" dirty="0" smtClean="0">
              <a:latin typeface="Tahoma" pitchFamily="34" charset="0"/>
              <a:ea typeface="Tahoma" pitchFamily="34" charset="0"/>
              <a:cs typeface="Tahoma" pitchFamily="34" charset="0"/>
            </a:endParaRPr>
          </a:p>
          <a:p>
            <a:pPr>
              <a:lnSpc>
                <a:spcPct val="220000"/>
              </a:lnSpc>
            </a:pPr>
            <a:endParaRPr lang="el-GR" dirty="0">
              <a:latin typeface="Tahoma" pitchFamily="34" charset="0"/>
              <a:ea typeface="Tahoma" pitchFamily="34" charset="0"/>
              <a:cs typeface="Tahoma"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188640"/>
            <a:ext cx="8229600" cy="1143000"/>
          </a:xfrm>
        </p:spPr>
        <p:txBody>
          <a:bodyPr/>
          <a:lstStyle/>
          <a:p>
            <a:r>
              <a:rPr lang="en-US" i="1" u="sng" dirty="0" smtClean="0"/>
              <a:t>Place</a:t>
            </a:r>
            <a:r>
              <a:rPr lang="el-GR" i="1" u="sng" dirty="0" smtClean="0"/>
              <a:t> (Διανομή)</a:t>
            </a:r>
            <a:endParaRPr lang="el-GR" dirty="0"/>
          </a:p>
        </p:txBody>
      </p:sp>
      <p:sp>
        <p:nvSpPr>
          <p:cNvPr id="3" name="2 - Θέση περιεχομένου"/>
          <p:cNvSpPr>
            <a:spLocks noGrp="1"/>
          </p:cNvSpPr>
          <p:nvPr>
            <p:ph idx="1"/>
          </p:nvPr>
        </p:nvSpPr>
        <p:spPr/>
        <p:txBody>
          <a:bodyPr>
            <a:normAutofit fontScale="62500" lnSpcReduction="20000"/>
          </a:bodyPr>
          <a:lstStyle/>
          <a:p>
            <a:pPr algn="just">
              <a:lnSpc>
                <a:spcPct val="170000"/>
              </a:lnSpc>
            </a:pPr>
            <a:r>
              <a:rPr lang="el-GR" sz="2800" dirty="0" smtClean="0">
                <a:latin typeface="Tahoma" pitchFamily="34" charset="0"/>
                <a:ea typeface="Tahoma" pitchFamily="34" charset="0"/>
                <a:cs typeface="Tahoma" pitchFamily="34" charset="0"/>
              </a:rPr>
              <a:t>Η ΠΑΕ ΑΡΗΣ διαθέτει αρκετά δίκτυα διανομής, στα οποία οι φίλαθλοι μπορούν να προμηθευτούν τα εισιτήρια τους και να λάβουν διάφορες πληροφορίες για τους αγώνες.</a:t>
            </a:r>
          </a:p>
          <a:p>
            <a:pPr algn="just">
              <a:lnSpc>
                <a:spcPct val="170000"/>
              </a:lnSpc>
            </a:pPr>
            <a:r>
              <a:rPr lang="el-GR" sz="2800" dirty="0" smtClean="0">
                <a:latin typeface="Tahoma" pitchFamily="34" charset="0"/>
                <a:ea typeface="Tahoma" pitchFamily="34" charset="0"/>
                <a:cs typeface="Tahoma" pitchFamily="34" charset="0"/>
              </a:rPr>
              <a:t>Τα εισιτήρια του μπορεί να τα προμηθευτεί είτε από το γήπεδο της ΠΑΕ , είτε από την ιστοσελίδα της ομάδας με </a:t>
            </a:r>
            <a:r>
              <a:rPr lang="en-US" sz="2800" dirty="0" smtClean="0">
                <a:latin typeface="Tahoma" pitchFamily="34" charset="0"/>
                <a:ea typeface="Tahoma" pitchFamily="34" charset="0"/>
                <a:cs typeface="Tahoma" pitchFamily="34" charset="0"/>
              </a:rPr>
              <a:t>online </a:t>
            </a:r>
            <a:r>
              <a:rPr lang="el-GR" sz="2800" dirty="0" smtClean="0">
                <a:latin typeface="Tahoma" pitchFamily="34" charset="0"/>
                <a:ea typeface="Tahoma" pitchFamily="34" charset="0"/>
                <a:cs typeface="Tahoma" pitchFamily="34" charset="0"/>
              </a:rPr>
              <a:t>αγορά του εισιτηρίου.</a:t>
            </a:r>
          </a:p>
          <a:p>
            <a:pPr algn="just">
              <a:lnSpc>
                <a:spcPct val="170000"/>
              </a:lnSpc>
            </a:pPr>
            <a:r>
              <a:rPr lang="el-GR" sz="2800" dirty="0" smtClean="0">
                <a:latin typeface="Tahoma" pitchFamily="34" charset="0"/>
                <a:ea typeface="Tahoma" pitchFamily="34" charset="0"/>
                <a:cs typeface="Tahoma" pitchFamily="34" charset="0"/>
              </a:rPr>
              <a:t>Επίσης η ΠΑΕ ΑΡΗΣ δίνει την δυνατότητα στους φιλάθλους της να προμηθευτούν τα εισιτήρια τους ηλεκτρονικά από την υπηρεσία </a:t>
            </a:r>
            <a:r>
              <a:rPr lang="en-US" sz="2800" dirty="0" smtClean="0">
                <a:latin typeface="Tahoma" pitchFamily="34" charset="0"/>
                <a:ea typeface="Tahoma" pitchFamily="34" charset="0"/>
                <a:cs typeface="Tahoma" pitchFamily="34" charset="0"/>
              </a:rPr>
              <a:t>viva.gr </a:t>
            </a:r>
            <a:r>
              <a:rPr lang="el-GR" sz="2800" dirty="0" smtClean="0">
                <a:latin typeface="Tahoma" pitchFamily="34" charset="0"/>
                <a:ea typeface="Tahoma" pitchFamily="34" charset="0"/>
                <a:cs typeface="Tahoma" pitchFamily="34" charset="0"/>
              </a:rPr>
              <a:t> </a:t>
            </a:r>
          </a:p>
          <a:p>
            <a:pPr algn="just">
              <a:lnSpc>
                <a:spcPct val="170000"/>
              </a:lnSpc>
            </a:pPr>
            <a:r>
              <a:rPr lang="el-GR" sz="2800" dirty="0" smtClean="0">
                <a:latin typeface="Tahoma" pitchFamily="34" charset="0"/>
                <a:ea typeface="Tahoma" pitchFamily="34" charset="0"/>
                <a:cs typeface="Tahoma" pitchFamily="34" charset="0"/>
              </a:rPr>
              <a:t>Τέλος τα προϊόντα της ομάδας  μπορεί ο κάθε φίλαθλος να τα προμηθευτεί είτε  από την μπουτίκ που βρίσκεται στο γήπεδο είτε από το ηλεκτρονικό κατάστημα (</a:t>
            </a:r>
            <a:r>
              <a:rPr lang="en-US" sz="2800" dirty="0" smtClean="0">
                <a:latin typeface="Tahoma" pitchFamily="34" charset="0"/>
                <a:ea typeface="Tahoma" pitchFamily="34" charset="0"/>
                <a:cs typeface="Tahoma" pitchFamily="34" charset="0"/>
              </a:rPr>
              <a:t>e-shop)</a:t>
            </a:r>
            <a:r>
              <a:rPr lang="el-GR" sz="2800" dirty="0" smtClean="0">
                <a:latin typeface="Tahoma" pitchFamily="34" charset="0"/>
                <a:ea typeface="Tahoma" pitchFamily="34" charset="0"/>
                <a:cs typeface="Tahoma" pitchFamily="34" charset="0"/>
              </a:rPr>
              <a:t> της ΠΑΕ</a:t>
            </a:r>
          </a:p>
          <a:p>
            <a:pPr algn="just">
              <a:lnSpc>
                <a:spcPct val="170000"/>
              </a:lnSpc>
            </a:pPr>
            <a:endParaRPr lang="el-GR" dirty="0">
              <a:latin typeface="Tahoma" pitchFamily="34" charset="0"/>
              <a:ea typeface="Tahoma" pitchFamily="34" charset="0"/>
              <a:cs typeface="Tahoma"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332657"/>
            <a:ext cx="7772400" cy="1512167"/>
          </a:xfrm>
        </p:spPr>
        <p:txBody>
          <a:bodyPr>
            <a:normAutofit fontScale="90000"/>
          </a:bodyPr>
          <a:lstStyle/>
          <a:p>
            <a:pPr algn="ctr"/>
            <a:r>
              <a:rPr lang="en-US" dirty="0" smtClean="0">
                <a:solidFill>
                  <a:schemeClr val="tx1"/>
                </a:solidFill>
              </a:rPr>
              <a:t>FOOTBALL LEAGUE</a:t>
            </a:r>
            <a:br>
              <a:rPr lang="en-US" dirty="0" smtClean="0">
                <a:solidFill>
                  <a:schemeClr val="tx1"/>
                </a:solidFill>
              </a:rPr>
            </a:br>
            <a:r>
              <a:rPr lang="en-US" dirty="0" smtClean="0">
                <a:solidFill>
                  <a:schemeClr val="tx1"/>
                </a:solidFill>
              </a:rPr>
              <a:t>2012- 2017   </a:t>
            </a:r>
            <a:endParaRPr lang="el-GR" dirty="0">
              <a:solidFill>
                <a:schemeClr val="tx1"/>
              </a:solidFill>
            </a:endParaRPr>
          </a:p>
        </p:txBody>
      </p:sp>
      <p:sp>
        <p:nvSpPr>
          <p:cNvPr id="3" name="2 - Υπότιτλος"/>
          <p:cNvSpPr>
            <a:spLocks noGrp="1"/>
          </p:cNvSpPr>
          <p:nvPr>
            <p:ph type="subTitle" idx="1"/>
          </p:nvPr>
        </p:nvSpPr>
        <p:spPr>
          <a:xfrm>
            <a:off x="533400" y="2060848"/>
            <a:ext cx="7854696" cy="4464496"/>
          </a:xfrm>
        </p:spPr>
        <p:txBody>
          <a:bodyPr>
            <a:normAutofit/>
          </a:bodyPr>
          <a:lstStyle/>
          <a:p>
            <a:pPr algn="l">
              <a:lnSpc>
                <a:spcPct val="150000"/>
              </a:lnSpc>
            </a:pPr>
            <a:r>
              <a:rPr lang="en-US" sz="2000" dirty="0" smtClean="0">
                <a:latin typeface="Tahoma" pitchFamily="34" charset="0"/>
                <a:ea typeface="Tahoma" pitchFamily="34" charset="0"/>
                <a:cs typeface="Tahoma" pitchFamily="34" charset="0"/>
              </a:rPr>
              <a:t>                                         </a:t>
            </a:r>
            <a:r>
              <a:rPr lang="el-GR" sz="2000" b="1" dirty="0" smtClean="0">
                <a:latin typeface="Tahoma" pitchFamily="34" charset="0"/>
                <a:ea typeface="Tahoma" pitchFamily="34" charset="0"/>
                <a:cs typeface="Tahoma" pitchFamily="34" charset="0"/>
              </a:rPr>
              <a:t>Ιστορία</a:t>
            </a:r>
            <a:endParaRPr lang="en-US" sz="2000" b="1" dirty="0" smtClean="0">
              <a:latin typeface="Tahoma" pitchFamily="34" charset="0"/>
              <a:ea typeface="Tahoma" pitchFamily="34" charset="0"/>
              <a:cs typeface="Tahoma" pitchFamily="34" charset="0"/>
            </a:endParaRPr>
          </a:p>
          <a:p>
            <a:pPr algn="just">
              <a:lnSpc>
                <a:spcPct val="150000"/>
              </a:lnSpc>
            </a:pPr>
            <a:r>
              <a:rPr lang="el-GR" sz="2000" dirty="0" smtClean="0">
                <a:latin typeface="Tahoma" pitchFamily="34" charset="0"/>
                <a:ea typeface="Tahoma" pitchFamily="34" charset="0"/>
                <a:cs typeface="Tahoma" pitchFamily="34" charset="0"/>
              </a:rPr>
              <a:t>Η  </a:t>
            </a:r>
            <a:r>
              <a:rPr lang="en-US" sz="2000" dirty="0" smtClean="0">
                <a:latin typeface="Tahoma" pitchFamily="34" charset="0"/>
                <a:ea typeface="Tahoma" pitchFamily="34" charset="0"/>
                <a:cs typeface="Tahoma" pitchFamily="34" charset="0"/>
              </a:rPr>
              <a:t>Football League </a:t>
            </a:r>
            <a:r>
              <a:rPr lang="el-GR" sz="2000" dirty="0" smtClean="0">
                <a:latin typeface="Tahoma" pitchFamily="34" charset="0"/>
                <a:ea typeface="Tahoma" pitchFamily="34" charset="0"/>
                <a:cs typeface="Tahoma" pitchFamily="34" charset="0"/>
              </a:rPr>
              <a:t>είναι δεύτερη σε τάξη κατηγορία  του ελληνικού ποδοσφαίρου ,μετά το πρωτάθλημα της </a:t>
            </a:r>
            <a:r>
              <a:rPr lang="en-US" sz="2000" dirty="0" err="1" smtClean="0">
                <a:latin typeface="Tahoma" pitchFamily="34" charset="0"/>
                <a:ea typeface="Tahoma" pitchFamily="34" charset="0"/>
                <a:cs typeface="Tahoma" pitchFamily="34" charset="0"/>
              </a:rPr>
              <a:t>Superleague</a:t>
            </a:r>
            <a:r>
              <a:rPr lang="el-GR" sz="2000" dirty="0" smtClean="0">
                <a:latin typeface="Tahoma" pitchFamily="34" charset="0"/>
                <a:ea typeface="Tahoma" pitchFamily="34" charset="0"/>
                <a:cs typeface="Tahoma" pitchFamily="34" charset="0"/>
              </a:rPr>
              <a:t>. Δημιουργήθηκε   σαν μόνιμη τακτική κατηγορία το φθινόπωρο του 1962 παρότι </a:t>
            </a:r>
            <a:r>
              <a:rPr lang="el-GR" sz="2000" dirty="0" smtClean="0">
                <a:latin typeface="Tahoma" pitchFamily="34" charset="0"/>
                <a:ea typeface="Tahoma" pitchFamily="34" charset="0"/>
                <a:cs typeface="Tahoma" pitchFamily="34" charset="0"/>
              </a:rPr>
              <a:t>προϋπήρχε  </a:t>
            </a:r>
            <a:r>
              <a:rPr lang="el-GR" sz="2000" dirty="0" smtClean="0">
                <a:latin typeface="Tahoma" pitchFamily="34" charset="0"/>
                <a:ea typeface="Tahoma" pitchFamily="34" charset="0"/>
                <a:cs typeface="Tahoma" pitchFamily="34" charset="0"/>
              </a:rPr>
              <a:t>σαν Ειδικό  πρωτάθλημα κατά την προηγούμενη τριετία καταργώντας  τα τότε υπάρχοντα τοπικά πρωταθλήματα . </a:t>
            </a:r>
            <a:endParaRPr lang="el-GR" sz="2000" b="1" dirty="0" smtClean="0">
              <a:latin typeface="Tahoma" pitchFamily="34" charset="0"/>
              <a:ea typeface="Tahoma" pitchFamily="34" charset="0"/>
              <a:cs typeface="Tahoma" pitchFamily="34" charset="0"/>
            </a:endParaRPr>
          </a:p>
        </p:txBody>
      </p:sp>
      <p:pic>
        <p:nvPicPr>
          <p:cNvPr id="5" name="4 - Εικόνα" descr="https://upload.wikimedia.org/wikipedia/el/b/b9/Football_League_%28logo-base%29.png"/>
          <p:cNvPicPr/>
          <p:nvPr/>
        </p:nvPicPr>
        <p:blipFill>
          <a:blip r:embed="rId2" cstate="print"/>
          <a:srcRect/>
          <a:stretch>
            <a:fillRect/>
          </a:stretch>
        </p:blipFill>
        <p:spPr bwMode="auto">
          <a:xfrm>
            <a:off x="6732240" y="5517232"/>
            <a:ext cx="1800200" cy="936104"/>
          </a:xfrm>
          <a:prstGeom prst="rect">
            <a:avLst/>
          </a:prstGeom>
          <a:noFill/>
          <a:ln w="9525">
            <a:noFill/>
            <a:miter lim="800000"/>
            <a:headEnd/>
            <a:tailEnd/>
          </a:ln>
        </p:spPr>
      </p:pic>
    </p:spTree>
    <p:extLst>
      <p:ext uri="{BB962C8B-B14F-4D97-AF65-F5344CB8AC3E}">
        <p14:creationId xmlns="" xmlns:p14="http://schemas.microsoft.com/office/powerpoint/2010/main" val="893198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ΠΑΕ ΟΦΗ</a:t>
            </a:r>
            <a:br>
              <a:rPr lang="el-GR" dirty="0" smtClean="0"/>
            </a:br>
            <a:endParaRPr lang="el-GR" dirty="0"/>
          </a:p>
        </p:txBody>
      </p:sp>
      <p:sp>
        <p:nvSpPr>
          <p:cNvPr id="3" name="2 - Θέση περιεχομένου"/>
          <p:cNvSpPr>
            <a:spLocks noGrp="1"/>
          </p:cNvSpPr>
          <p:nvPr>
            <p:ph idx="1"/>
          </p:nvPr>
        </p:nvSpPr>
        <p:spPr>
          <a:xfrm>
            <a:off x="467544" y="1700808"/>
            <a:ext cx="5256584" cy="4389120"/>
          </a:xfrm>
        </p:spPr>
        <p:txBody>
          <a:bodyPr>
            <a:normAutofit/>
          </a:bodyPr>
          <a:lstStyle/>
          <a:p>
            <a:pPr algn="just">
              <a:lnSpc>
                <a:spcPct val="150000"/>
              </a:lnSpc>
              <a:buNone/>
            </a:pPr>
            <a:r>
              <a:rPr lang="el-GR" sz="1800" dirty="0" smtClean="0">
                <a:latin typeface="Tahoma" pitchFamily="34" charset="0"/>
                <a:ea typeface="Tahoma" pitchFamily="34" charset="0"/>
                <a:cs typeface="Tahoma" pitchFamily="34" charset="0"/>
              </a:rPr>
              <a:t>Η ΠΑΕ ΟΦΗ 1925 είναι επαγγελματικός ποδοσφαιρικός σύλλογος με έδρα το Ηράκλειο Κρήτης</a:t>
            </a:r>
          </a:p>
          <a:p>
            <a:pPr algn="just">
              <a:lnSpc>
                <a:spcPct val="150000"/>
              </a:lnSpc>
              <a:buNone/>
            </a:pPr>
            <a:r>
              <a:rPr lang="el-GR" sz="1800" dirty="0" smtClean="0">
                <a:latin typeface="Tahoma" pitchFamily="34" charset="0"/>
                <a:ea typeface="Tahoma" pitchFamily="34" charset="0"/>
                <a:cs typeface="Tahoma" pitchFamily="34" charset="0"/>
              </a:rPr>
              <a:t>Έχει ένα κύπελλο Ελλάδος την διετία 1986-1987</a:t>
            </a:r>
          </a:p>
          <a:p>
            <a:pPr algn="just">
              <a:lnSpc>
                <a:spcPct val="150000"/>
              </a:lnSpc>
              <a:buNone/>
            </a:pPr>
            <a:r>
              <a:rPr lang="el-GR" sz="1800" dirty="0" smtClean="0">
                <a:latin typeface="Tahoma" pitchFamily="34" charset="0"/>
                <a:ea typeface="Tahoma" pitchFamily="34" charset="0"/>
                <a:cs typeface="Tahoma" pitchFamily="34" charset="0"/>
              </a:rPr>
              <a:t>Η ομάδα χρησιμοποιεί ως έδρα και διεξάγει τους εντός έδρας αγώνες της στο Γήπεδο Θεόδωρος Βαρδινογιάννης, χωρητικότητας 9.088 θεατών</a:t>
            </a:r>
          </a:p>
          <a:p>
            <a:pPr algn="just">
              <a:lnSpc>
                <a:spcPct val="150000"/>
              </a:lnSpc>
              <a:buNone/>
            </a:pPr>
            <a:endParaRPr lang="el-GR" sz="1800" dirty="0" smtClean="0">
              <a:latin typeface="Tahoma" pitchFamily="34" charset="0"/>
              <a:ea typeface="Tahoma" pitchFamily="34" charset="0"/>
              <a:cs typeface="Tahoma" pitchFamily="34" charset="0"/>
            </a:endParaRPr>
          </a:p>
        </p:txBody>
      </p:sp>
      <p:pic>
        <p:nvPicPr>
          <p:cNvPr id="4" name="3 - Εικόνα" descr="gipedo_bardinogiannis_01.jpg"/>
          <p:cNvPicPr>
            <a:picLocks noChangeAspect="1"/>
          </p:cNvPicPr>
          <p:nvPr/>
        </p:nvPicPr>
        <p:blipFill>
          <a:blip r:embed="rId2" cstate="print"/>
          <a:stretch>
            <a:fillRect/>
          </a:stretch>
        </p:blipFill>
        <p:spPr>
          <a:xfrm>
            <a:off x="6084168" y="1916832"/>
            <a:ext cx="2376264" cy="183953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 - Γράφημα"/>
          <p:cNvGraphicFramePr>
            <a:graphicFrameLocks noGrp="1"/>
          </p:cNvGraphicFramePr>
          <p:nvPr>
            <p:ph idx="1"/>
          </p:nvPr>
        </p:nvGraphicFramePr>
        <p:xfrm>
          <a:off x="457200" y="980729"/>
          <a:ext cx="8229600" cy="534387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z="4800" i="1" u="sng" dirty="0" smtClean="0"/>
              <a:t>Product</a:t>
            </a:r>
            <a:r>
              <a:rPr lang="el-GR" sz="4800" i="1" u="sng" dirty="0" smtClean="0"/>
              <a:t> (Προϊόν)</a:t>
            </a:r>
            <a:endParaRPr lang="el-GR" dirty="0"/>
          </a:p>
        </p:txBody>
      </p:sp>
      <p:sp>
        <p:nvSpPr>
          <p:cNvPr id="3" name="2 - Θέση περιεχομένου"/>
          <p:cNvSpPr>
            <a:spLocks noGrp="1"/>
          </p:cNvSpPr>
          <p:nvPr>
            <p:ph idx="1"/>
          </p:nvPr>
        </p:nvSpPr>
        <p:spPr>
          <a:xfrm>
            <a:off x="457200" y="2276872"/>
            <a:ext cx="8229600" cy="4047728"/>
          </a:xfrm>
        </p:spPr>
        <p:txBody>
          <a:bodyPr>
            <a:normAutofit/>
          </a:bodyPr>
          <a:lstStyle/>
          <a:p>
            <a:pPr algn="just">
              <a:lnSpc>
                <a:spcPct val="200000"/>
              </a:lnSpc>
              <a:buNone/>
            </a:pPr>
            <a:r>
              <a:rPr lang="el-GR" sz="1800" dirty="0" smtClean="0">
                <a:latin typeface="Tahoma" pitchFamily="34" charset="0"/>
                <a:ea typeface="Tahoma" pitchFamily="34" charset="0"/>
                <a:cs typeface="Tahoma" pitchFamily="34" charset="0"/>
              </a:rPr>
              <a:t>Η ΠΑΕ ΟΦΗ , παρέχει στο φίλαθλο κοινό </a:t>
            </a:r>
            <a:r>
              <a:rPr lang="el-GR" sz="1800" dirty="0" smtClean="0">
                <a:latin typeface="Tahoma" pitchFamily="34" charset="0"/>
                <a:ea typeface="Tahoma" pitchFamily="34" charset="0"/>
                <a:cs typeface="Tahoma" pitchFamily="34" charset="0"/>
              </a:rPr>
              <a:t>την υπηρεσία του ποδοσφαιρικού θεάματος</a:t>
            </a:r>
            <a:r>
              <a:rPr lang="el-GR" sz="1800" dirty="0" smtClean="0">
                <a:latin typeface="Tahoma" pitchFamily="34" charset="0"/>
                <a:ea typeface="Tahoma" pitchFamily="34" charset="0"/>
                <a:cs typeface="Tahoma" pitchFamily="34" charset="0"/>
              </a:rPr>
              <a:t>. </a:t>
            </a:r>
            <a:r>
              <a:rPr lang="el-GR" sz="1800" dirty="0" smtClean="0">
                <a:latin typeface="Tahoma" pitchFamily="34" charset="0"/>
                <a:ea typeface="Tahoma" pitchFamily="34" charset="0"/>
                <a:cs typeface="Tahoma" pitchFamily="34" charset="0"/>
              </a:rPr>
              <a:t>Επίσης η ΠΑΕ ΟΦΗ προσφέρει την δυνατότητα στους φιλάθλους της να αγοράσουν και τα επίσημα προϊόντα της.</a:t>
            </a:r>
          </a:p>
          <a:p>
            <a:pPr algn="just">
              <a:lnSpc>
                <a:spcPct val="200000"/>
              </a:lnSpc>
              <a:buNone/>
            </a:pPr>
            <a:endParaRPr lang="el-GR" sz="1800" dirty="0">
              <a:latin typeface="Tahoma" pitchFamily="34" charset="0"/>
              <a:ea typeface="Tahoma" pitchFamily="34" charset="0"/>
              <a:cs typeface="Tahoma"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i="1" u="sng" dirty="0" smtClean="0"/>
              <a:t>Price</a:t>
            </a:r>
            <a:r>
              <a:rPr lang="el-GR" i="1" u="sng" dirty="0" smtClean="0"/>
              <a:t> (Τιμολόγηση)</a:t>
            </a:r>
            <a:endParaRPr lang="el-GR" dirty="0"/>
          </a:p>
        </p:txBody>
      </p:sp>
      <p:graphicFrame>
        <p:nvGraphicFramePr>
          <p:cNvPr id="5" name="4 - Θέση περιεχομένου"/>
          <p:cNvGraphicFramePr>
            <a:graphicFrameLocks noGrp="1"/>
          </p:cNvGraphicFramePr>
          <p:nvPr>
            <p:ph idx="1"/>
          </p:nvPr>
        </p:nvGraphicFramePr>
        <p:xfrm>
          <a:off x="1115616" y="2204864"/>
          <a:ext cx="7139136" cy="4158133"/>
        </p:xfrm>
        <a:graphic>
          <a:graphicData uri="http://schemas.openxmlformats.org/drawingml/2006/table">
            <a:tbl>
              <a:tblPr firstRow="1" bandRow="1">
                <a:tableStyleId>{5C22544A-7EE6-4342-B048-85BDC9FD1C3A}</a:tableStyleId>
              </a:tblPr>
              <a:tblGrid>
                <a:gridCol w="3569568"/>
                <a:gridCol w="3569568"/>
              </a:tblGrid>
              <a:tr h="594019">
                <a:tc>
                  <a:txBody>
                    <a:bodyPr/>
                    <a:lstStyle/>
                    <a:p>
                      <a:pPr algn="ctr" fontAlgn="b">
                        <a:lnSpc>
                          <a:spcPct val="150000"/>
                        </a:lnSpc>
                      </a:pPr>
                      <a:r>
                        <a:rPr lang="el-GR" sz="1600" b="1" i="0" u="none" strike="noStrike" dirty="0">
                          <a:solidFill>
                            <a:schemeClr val="bg1"/>
                          </a:solidFill>
                          <a:latin typeface="Tahoma" pitchFamily="34" charset="0"/>
                          <a:ea typeface="Tahoma" pitchFamily="34" charset="0"/>
                          <a:cs typeface="Tahoma" pitchFamily="34" charset="0"/>
                        </a:rPr>
                        <a:t> </a:t>
                      </a:r>
                      <a:r>
                        <a:rPr lang="el-GR" sz="1600" b="1" i="0" u="none" strike="noStrike" dirty="0" smtClean="0">
                          <a:solidFill>
                            <a:schemeClr val="bg1"/>
                          </a:solidFill>
                          <a:latin typeface="Tahoma" pitchFamily="34" charset="0"/>
                          <a:ea typeface="Tahoma" pitchFamily="34" charset="0"/>
                          <a:cs typeface="Tahoma" pitchFamily="34" charset="0"/>
                        </a:rPr>
                        <a:t>ΘΕΣΗ</a:t>
                      </a:r>
                      <a:endParaRPr lang="el-GR" sz="1600" b="1" i="0" u="none" strike="noStrike" dirty="0">
                        <a:solidFill>
                          <a:schemeClr val="bg1"/>
                        </a:solidFill>
                        <a:latin typeface="Tahoma" pitchFamily="34" charset="0"/>
                        <a:ea typeface="Tahoma" pitchFamily="34" charset="0"/>
                        <a:cs typeface="Tahoma" pitchFamily="34" charset="0"/>
                      </a:endParaRPr>
                    </a:p>
                  </a:txBody>
                  <a:tcPr marL="9525" marR="9525" marT="9525" marB="0" anchor="b"/>
                </a:tc>
                <a:tc>
                  <a:txBody>
                    <a:bodyPr/>
                    <a:lstStyle/>
                    <a:p>
                      <a:pPr algn="ctr" fontAlgn="b"/>
                      <a:r>
                        <a:rPr lang="el-GR" sz="1600" b="1" i="0" u="none" strike="noStrike" dirty="0" smtClean="0">
                          <a:solidFill>
                            <a:schemeClr val="bg1"/>
                          </a:solidFill>
                          <a:latin typeface="Tahoma" pitchFamily="34" charset="0"/>
                          <a:ea typeface="Tahoma" pitchFamily="34" charset="0"/>
                          <a:cs typeface="Tahoma" pitchFamily="34" charset="0"/>
                        </a:rPr>
                        <a:t>Τιμή</a:t>
                      </a:r>
                      <a:endParaRPr lang="el-GR" sz="1600" b="1" i="0" u="none" strike="noStrike" dirty="0">
                        <a:solidFill>
                          <a:schemeClr val="bg1"/>
                        </a:solidFill>
                        <a:latin typeface="Tahoma" pitchFamily="34" charset="0"/>
                        <a:ea typeface="Tahoma" pitchFamily="34" charset="0"/>
                        <a:cs typeface="Tahoma" pitchFamily="34" charset="0"/>
                      </a:endParaRPr>
                    </a:p>
                  </a:txBody>
                  <a:tcPr marL="9525" marR="9525" marT="9525" marB="0" anchor="b"/>
                </a:tc>
              </a:tr>
              <a:tr h="594019">
                <a:tc>
                  <a:txBody>
                    <a:bodyPr/>
                    <a:lstStyle/>
                    <a:p>
                      <a:pPr algn="ctr" fontAlgn="b">
                        <a:lnSpc>
                          <a:spcPct val="150000"/>
                        </a:lnSpc>
                      </a:pPr>
                      <a:r>
                        <a:rPr lang="el-GR" sz="1600" b="1" i="0" u="none" strike="noStrike">
                          <a:solidFill>
                            <a:schemeClr val="bg1"/>
                          </a:solidFill>
                          <a:latin typeface="Tahoma" pitchFamily="34" charset="0"/>
                          <a:ea typeface="Tahoma" pitchFamily="34" charset="0"/>
                          <a:cs typeface="Tahoma" pitchFamily="34" charset="0"/>
                        </a:rPr>
                        <a:t>Θύρα 1,4,5,6 </a:t>
                      </a:r>
                    </a:p>
                  </a:txBody>
                  <a:tcPr marL="9525" marR="9525" marT="9525" marB="0" anchor="b"/>
                </a:tc>
                <a:tc>
                  <a:txBody>
                    <a:bodyPr/>
                    <a:lstStyle/>
                    <a:p>
                      <a:pPr algn="ctr" fontAlgn="b"/>
                      <a:r>
                        <a:rPr lang="el-GR" sz="1600" b="1" i="0" u="none" strike="noStrike" dirty="0">
                          <a:solidFill>
                            <a:schemeClr val="bg1"/>
                          </a:solidFill>
                          <a:latin typeface="Tahoma" pitchFamily="34" charset="0"/>
                          <a:ea typeface="Tahoma" pitchFamily="34" charset="0"/>
                          <a:cs typeface="Tahoma" pitchFamily="34" charset="0"/>
                        </a:rPr>
                        <a:t>70 ευρώ</a:t>
                      </a:r>
                    </a:p>
                  </a:txBody>
                  <a:tcPr marL="9525" marR="9525" marT="9525" marB="0" anchor="b"/>
                </a:tc>
              </a:tr>
              <a:tr h="594019">
                <a:tc>
                  <a:txBody>
                    <a:bodyPr/>
                    <a:lstStyle/>
                    <a:p>
                      <a:pPr algn="ctr" fontAlgn="b">
                        <a:lnSpc>
                          <a:spcPct val="150000"/>
                        </a:lnSpc>
                      </a:pPr>
                      <a:r>
                        <a:rPr lang="el-GR" sz="1600" b="1" i="0" u="none" strike="noStrike">
                          <a:solidFill>
                            <a:schemeClr val="bg1"/>
                          </a:solidFill>
                          <a:latin typeface="Tahoma" pitchFamily="34" charset="0"/>
                          <a:ea typeface="Tahoma" pitchFamily="34" charset="0"/>
                          <a:cs typeface="Tahoma" pitchFamily="34" charset="0"/>
                        </a:rPr>
                        <a:t>Θύρα 2,3 </a:t>
                      </a:r>
                    </a:p>
                  </a:txBody>
                  <a:tcPr marL="9525" marR="9525" marT="9525" marB="0" anchor="b"/>
                </a:tc>
                <a:tc>
                  <a:txBody>
                    <a:bodyPr/>
                    <a:lstStyle/>
                    <a:p>
                      <a:pPr algn="ctr" fontAlgn="b"/>
                      <a:r>
                        <a:rPr lang="el-GR" sz="1600" b="1" i="0" u="none" strike="noStrike" dirty="0">
                          <a:solidFill>
                            <a:schemeClr val="bg1"/>
                          </a:solidFill>
                          <a:latin typeface="Tahoma" pitchFamily="34" charset="0"/>
                          <a:ea typeface="Tahoma" pitchFamily="34" charset="0"/>
                          <a:cs typeface="Tahoma" pitchFamily="34" charset="0"/>
                        </a:rPr>
                        <a:t>180 ευρώ</a:t>
                      </a:r>
                    </a:p>
                  </a:txBody>
                  <a:tcPr marL="9525" marR="9525" marT="9525" marB="0" anchor="b"/>
                </a:tc>
              </a:tr>
              <a:tr h="594019">
                <a:tc>
                  <a:txBody>
                    <a:bodyPr/>
                    <a:lstStyle/>
                    <a:p>
                      <a:pPr algn="ctr" fontAlgn="b">
                        <a:lnSpc>
                          <a:spcPct val="150000"/>
                        </a:lnSpc>
                      </a:pPr>
                      <a:r>
                        <a:rPr lang="el-GR" sz="1600" b="1" i="0" u="none" strike="noStrike">
                          <a:solidFill>
                            <a:schemeClr val="bg1"/>
                          </a:solidFill>
                          <a:latin typeface="Tahoma" pitchFamily="34" charset="0"/>
                          <a:ea typeface="Tahoma" pitchFamily="34" charset="0"/>
                          <a:cs typeface="Tahoma" pitchFamily="34" charset="0"/>
                        </a:rPr>
                        <a:t>Θύρα 7 </a:t>
                      </a:r>
                    </a:p>
                  </a:txBody>
                  <a:tcPr marL="9525" marR="9525" marT="9525" marB="0" anchor="b"/>
                </a:tc>
                <a:tc>
                  <a:txBody>
                    <a:bodyPr/>
                    <a:lstStyle/>
                    <a:p>
                      <a:pPr algn="ctr" fontAlgn="b"/>
                      <a:r>
                        <a:rPr lang="el-GR" sz="1600" b="1" i="0" u="none" strike="noStrike" dirty="0" smtClean="0">
                          <a:solidFill>
                            <a:schemeClr val="bg1"/>
                          </a:solidFill>
                          <a:latin typeface="Tahoma" pitchFamily="34" charset="0"/>
                          <a:ea typeface="Tahoma" pitchFamily="34" charset="0"/>
                          <a:cs typeface="Tahoma" pitchFamily="34" charset="0"/>
                        </a:rPr>
                        <a:t>300 ευρώ</a:t>
                      </a:r>
                      <a:endParaRPr lang="el-GR" sz="1600" b="1" i="0" u="none" strike="noStrike" dirty="0">
                        <a:solidFill>
                          <a:schemeClr val="bg1"/>
                        </a:solidFill>
                        <a:latin typeface="Tahoma" pitchFamily="34" charset="0"/>
                        <a:ea typeface="Tahoma" pitchFamily="34" charset="0"/>
                        <a:cs typeface="Tahoma" pitchFamily="34" charset="0"/>
                      </a:endParaRPr>
                    </a:p>
                  </a:txBody>
                  <a:tcPr marL="9525" marR="9525" marT="9525" marB="0" anchor="b"/>
                </a:tc>
              </a:tr>
              <a:tr h="594019">
                <a:tc>
                  <a:txBody>
                    <a:bodyPr/>
                    <a:lstStyle/>
                    <a:p>
                      <a:pPr algn="ctr" fontAlgn="b">
                        <a:lnSpc>
                          <a:spcPct val="150000"/>
                        </a:lnSpc>
                      </a:pPr>
                      <a:r>
                        <a:rPr lang="el-GR" sz="1600" b="1" i="0" u="none" strike="noStrike">
                          <a:solidFill>
                            <a:schemeClr val="bg1"/>
                          </a:solidFill>
                          <a:latin typeface="Tahoma" pitchFamily="34" charset="0"/>
                          <a:ea typeface="Tahoma" pitchFamily="34" charset="0"/>
                          <a:cs typeface="Tahoma" pitchFamily="34" charset="0"/>
                        </a:rPr>
                        <a:t>Θύρα 8 </a:t>
                      </a:r>
                    </a:p>
                  </a:txBody>
                  <a:tcPr marL="9525" marR="9525" marT="9525" marB="0" anchor="b"/>
                </a:tc>
                <a:tc>
                  <a:txBody>
                    <a:bodyPr/>
                    <a:lstStyle/>
                    <a:p>
                      <a:pPr algn="ctr" fontAlgn="b"/>
                      <a:r>
                        <a:rPr lang="el-GR" sz="1600" b="1" i="0" u="none" strike="noStrike">
                          <a:solidFill>
                            <a:schemeClr val="bg1"/>
                          </a:solidFill>
                          <a:latin typeface="Tahoma" pitchFamily="34" charset="0"/>
                          <a:ea typeface="Tahoma" pitchFamily="34" charset="0"/>
                          <a:cs typeface="Tahoma" pitchFamily="34" charset="0"/>
                        </a:rPr>
                        <a:t>250 ευρώ</a:t>
                      </a:r>
                    </a:p>
                  </a:txBody>
                  <a:tcPr marL="9525" marR="9525" marT="9525" marB="0" anchor="b"/>
                </a:tc>
              </a:tr>
              <a:tr h="594019">
                <a:tc>
                  <a:txBody>
                    <a:bodyPr/>
                    <a:lstStyle/>
                    <a:p>
                      <a:pPr algn="ctr" fontAlgn="b">
                        <a:lnSpc>
                          <a:spcPct val="150000"/>
                        </a:lnSpc>
                      </a:pPr>
                      <a:r>
                        <a:rPr lang="el-GR" sz="1600" b="1" i="0" u="none" strike="noStrike">
                          <a:solidFill>
                            <a:schemeClr val="bg1"/>
                          </a:solidFill>
                          <a:latin typeface="Tahoma" pitchFamily="34" charset="0"/>
                          <a:ea typeface="Tahoma" pitchFamily="34" charset="0"/>
                          <a:cs typeface="Tahoma" pitchFamily="34" charset="0"/>
                        </a:rPr>
                        <a:t>Θύρα 9 κάτω </a:t>
                      </a:r>
                    </a:p>
                  </a:txBody>
                  <a:tcPr marL="9525" marR="9525" marT="9525" marB="0" anchor="b"/>
                </a:tc>
                <a:tc>
                  <a:txBody>
                    <a:bodyPr/>
                    <a:lstStyle/>
                    <a:p>
                      <a:pPr algn="ctr" fontAlgn="b"/>
                      <a:r>
                        <a:rPr lang="el-GR" sz="1600" b="1" i="0" u="none" strike="noStrike">
                          <a:solidFill>
                            <a:schemeClr val="bg1"/>
                          </a:solidFill>
                          <a:latin typeface="Tahoma" pitchFamily="34" charset="0"/>
                          <a:ea typeface="Tahoma" pitchFamily="34" charset="0"/>
                          <a:cs typeface="Tahoma" pitchFamily="34" charset="0"/>
                        </a:rPr>
                        <a:t>400 ευρώ</a:t>
                      </a:r>
                    </a:p>
                  </a:txBody>
                  <a:tcPr marL="9525" marR="9525" marT="9525" marB="0" anchor="b"/>
                </a:tc>
              </a:tr>
              <a:tr h="594019">
                <a:tc>
                  <a:txBody>
                    <a:bodyPr/>
                    <a:lstStyle/>
                    <a:p>
                      <a:pPr algn="ctr" fontAlgn="b">
                        <a:lnSpc>
                          <a:spcPct val="150000"/>
                        </a:lnSpc>
                      </a:pPr>
                      <a:r>
                        <a:rPr lang="el-GR" sz="1600" b="1" i="0" u="none" strike="noStrike" dirty="0">
                          <a:solidFill>
                            <a:schemeClr val="bg1"/>
                          </a:solidFill>
                          <a:latin typeface="Tahoma" pitchFamily="34" charset="0"/>
                          <a:ea typeface="Tahoma" pitchFamily="34" charset="0"/>
                          <a:cs typeface="Tahoma" pitchFamily="34" charset="0"/>
                        </a:rPr>
                        <a:t>Θύρα 9 </a:t>
                      </a:r>
                    </a:p>
                  </a:txBody>
                  <a:tcPr marL="9525" marR="9525" marT="9525" marB="0" anchor="b"/>
                </a:tc>
                <a:tc>
                  <a:txBody>
                    <a:bodyPr/>
                    <a:lstStyle/>
                    <a:p>
                      <a:pPr algn="ctr" fontAlgn="b"/>
                      <a:r>
                        <a:rPr lang="el-GR" sz="1600" b="1" i="0" u="none" strike="noStrike" dirty="0">
                          <a:solidFill>
                            <a:schemeClr val="bg1"/>
                          </a:solidFill>
                          <a:latin typeface="Tahoma" pitchFamily="34" charset="0"/>
                          <a:ea typeface="Tahoma" pitchFamily="34" charset="0"/>
                          <a:cs typeface="Tahoma" pitchFamily="34" charset="0"/>
                        </a:rPr>
                        <a:t>500 ευρώ</a:t>
                      </a:r>
                    </a:p>
                  </a:txBody>
                  <a:tcPr marL="9525" marR="9525" marT="9525" marB="0" anchor="b"/>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476672"/>
            <a:ext cx="8229600" cy="1143000"/>
          </a:xfrm>
        </p:spPr>
        <p:txBody>
          <a:bodyPr/>
          <a:lstStyle/>
          <a:p>
            <a:r>
              <a:rPr lang="el-GR" dirty="0" smtClean="0"/>
              <a:t>Κάτοψη γηπέδου</a:t>
            </a:r>
            <a:endParaRPr lang="el-GR" dirty="0"/>
          </a:p>
        </p:txBody>
      </p:sp>
      <p:pic>
        <p:nvPicPr>
          <p:cNvPr id="4" name="3 - Θέση περιεχομένου" descr="Screenshot 2017-12-08 23.17.47.png"/>
          <p:cNvPicPr>
            <a:picLocks noGrp="1" noChangeAspect="1"/>
          </p:cNvPicPr>
          <p:nvPr>
            <p:ph idx="1"/>
          </p:nvPr>
        </p:nvPicPr>
        <p:blipFill>
          <a:blip r:embed="rId2" cstate="print"/>
          <a:stretch>
            <a:fillRect/>
          </a:stretch>
        </p:blipFill>
        <p:spPr>
          <a:xfrm>
            <a:off x="827584" y="1988840"/>
            <a:ext cx="7632848" cy="4652532"/>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u="sng" dirty="0" smtClean="0">
                <a:latin typeface="Tahoma" pitchFamily="34" charset="0"/>
                <a:ea typeface="Tahoma" pitchFamily="34" charset="0"/>
                <a:cs typeface="Tahoma" pitchFamily="34" charset="0"/>
              </a:rPr>
              <a:t>Promotion</a:t>
            </a:r>
            <a:r>
              <a:rPr lang="el-GR" u="sng" dirty="0" smtClean="0">
                <a:latin typeface="Tahoma" pitchFamily="34" charset="0"/>
                <a:ea typeface="Tahoma" pitchFamily="34" charset="0"/>
                <a:cs typeface="Tahoma" pitchFamily="34" charset="0"/>
              </a:rPr>
              <a:t> (Προώθηση)</a:t>
            </a:r>
            <a:endParaRPr lang="el-GR" dirty="0"/>
          </a:p>
        </p:txBody>
      </p:sp>
      <p:sp>
        <p:nvSpPr>
          <p:cNvPr id="3" name="2 - Θέση περιεχομένου"/>
          <p:cNvSpPr>
            <a:spLocks noGrp="1"/>
          </p:cNvSpPr>
          <p:nvPr>
            <p:ph idx="1"/>
          </p:nvPr>
        </p:nvSpPr>
        <p:spPr>
          <a:xfrm>
            <a:off x="457200" y="2204864"/>
            <a:ext cx="8229600" cy="4119736"/>
          </a:xfrm>
        </p:spPr>
        <p:txBody>
          <a:bodyPr>
            <a:normAutofit fontScale="92500" lnSpcReduction="10000"/>
          </a:bodyPr>
          <a:lstStyle/>
          <a:p>
            <a:pPr algn="just">
              <a:lnSpc>
                <a:spcPct val="220000"/>
              </a:lnSpc>
            </a:pPr>
            <a:r>
              <a:rPr lang="el-GR" sz="1800" dirty="0" smtClean="0">
                <a:latin typeface="Tahoma" pitchFamily="34" charset="0"/>
                <a:ea typeface="Tahoma" pitchFamily="34" charset="0"/>
                <a:cs typeface="Tahoma" pitchFamily="34" charset="0"/>
              </a:rPr>
              <a:t>Η ΠΑΕ ΟΦΗ είναι μια ιστορική ομάδα που έχει πρωταγωνιστήσει παλιότερα στην πρώτη κατηγορία του Ελληνικού επαγγελματικού ποδοσφαίρου την </a:t>
            </a:r>
            <a:r>
              <a:rPr lang="el-GR" sz="1800" dirty="0" smtClean="0">
                <a:latin typeface="Tahoma" pitchFamily="34" charset="0"/>
                <a:ea typeface="Tahoma" pitchFamily="34" charset="0"/>
                <a:cs typeface="Tahoma" pitchFamily="34" charset="0"/>
              </a:rPr>
              <a:t>σημερινή </a:t>
            </a:r>
            <a:r>
              <a:rPr lang="en-US" sz="1800" dirty="0" err="1" smtClean="0">
                <a:latin typeface="Tahoma" pitchFamily="34" charset="0"/>
                <a:ea typeface="Tahoma" pitchFamily="34" charset="0"/>
                <a:cs typeface="Tahoma" pitchFamily="34" charset="0"/>
              </a:rPr>
              <a:t>Superleague</a:t>
            </a:r>
            <a:r>
              <a:rPr lang="el-GR" sz="1800" dirty="0" smtClean="0">
                <a:latin typeface="Tahoma" pitchFamily="34" charset="0"/>
                <a:ea typeface="Tahoma" pitchFamily="34" charset="0"/>
                <a:cs typeface="Tahoma" pitchFamily="34" charset="0"/>
              </a:rPr>
              <a:t> και  έχει  μεγάλη προβολή μέσω των </a:t>
            </a:r>
            <a:r>
              <a:rPr lang="el-GR" sz="1800" dirty="0" smtClean="0">
                <a:latin typeface="Tahoma" pitchFamily="34" charset="0"/>
                <a:ea typeface="Tahoma" pitchFamily="34" charset="0"/>
                <a:cs typeface="Tahoma" pitchFamily="34" charset="0"/>
              </a:rPr>
              <a:t>αγώνων που </a:t>
            </a:r>
            <a:r>
              <a:rPr lang="el-GR" sz="1800" dirty="0" smtClean="0">
                <a:latin typeface="Tahoma" pitchFamily="34" charset="0"/>
                <a:ea typeface="Tahoma" pitchFamily="34" charset="0"/>
                <a:cs typeface="Tahoma" pitchFamily="34" charset="0"/>
              </a:rPr>
              <a:t>προβάλλονται τηλεοπτικά.</a:t>
            </a:r>
          </a:p>
          <a:p>
            <a:pPr algn="just">
              <a:lnSpc>
                <a:spcPct val="220000"/>
              </a:lnSpc>
            </a:pPr>
            <a:r>
              <a:rPr lang="el-GR" sz="1800" dirty="0" smtClean="0">
                <a:latin typeface="Tahoma" pitchFamily="34" charset="0"/>
                <a:ea typeface="Tahoma" pitchFamily="34" charset="0"/>
                <a:cs typeface="Tahoma" pitchFamily="34" charset="0"/>
              </a:rPr>
              <a:t> Η επίσημη ιστοσελίδα της ΠΑΕ ΟΦΗ αποτελεί ένα από τα σημαντικότερα επικοινωνιακά όπλα μέσα από όπου ο φίλαθλος μπορεί να ενημερωθεί για τα νέα και τις εξελίξεις της ομάδας.</a:t>
            </a:r>
          </a:p>
          <a:p>
            <a:endParaRPr lang="el-GR" sz="1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04664"/>
            <a:ext cx="8229600" cy="1143000"/>
          </a:xfrm>
        </p:spPr>
        <p:txBody>
          <a:bodyPr/>
          <a:lstStyle/>
          <a:p>
            <a:r>
              <a:rPr lang="en-US" i="1" u="sng" dirty="0" smtClean="0"/>
              <a:t>Place</a:t>
            </a:r>
            <a:r>
              <a:rPr lang="el-GR" i="1" u="sng" dirty="0" smtClean="0"/>
              <a:t> (Διανομή)</a:t>
            </a:r>
            <a:endParaRPr lang="el-GR" dirty="0"/>
          </a:p>
        </p:txBody>
      </p:sp>
      <p:sp>
        <p:nvSpPr>
          <p:cNvPr id="3" name="2 - Θέση περιεχομένου"/>
          <p:cNvSpPr>
            <a:spLocks noGrp="1"/>
          </p:cNvSpPr>
          <p:nvPr>
            <p:ph idx="1"/>
          </p:nvPr>
        </p:nvSpPr>
        <p:spPr/>
        <p:txBody>
          <a:bodyPr>
            <a:normAutofit lnSpcReduction="10000"/>
          </a:bodyPr>
          <a:lstStyle/>
          <a:p>
            <a:pPr algn="just">
              <a:lnSpc>
                <a:spcPct val="200000"/>
              </a:lnSpc>
              <a:buNone/>
            </a:pPr>
            <a:r>
              <a:rPr lang="el-GR" sz="2000" dirty="0" smtClean="0">
                <a:latin typeface="Tahoma" pitchFamily="34" charset="0"/>
                <a:ea typeface="Tahoma" pitchFamily="34" charset="0"/>
                <a:cs typeface="Tahoma" pitchFamily="34" charset="0"/>
              </a:rPr>
              <a:t>Η ΠΑΕ διαθέτει αρκετά δίκτυα διανομής, στα οποία οι φίλαθλοι μπορούν να προμηθευτούν τα εισιτήρια τους, είτε τα προϊόντα της ομάδας. </a:t>
            </a:r>
          </a:p>
          <a:p>
            <a:pPr algn="just">
              <a:lnSpc>
                <a:spcPct val="200000"/>
              </a:lnSpc>
            </a:pPr>
            <a:r>
              <a:rPr lang="el-GR" sz="2000" dirty="0" smtClean="0">
                <a:latin typeface="Tahoma" pitchFamily="34" charset="0"/>
                <a:ea typeface="Tahoma" pitchFamily="34" charset="0"/>
                <a:cs typeface="Tahoma" pitchFamily="34" charset="0"/>
              </a:rPr>
              <a:t>Από τα γραφεία της ΠΑΕ αλλά  και ηλεκτρονικά μπορούν οι φίλαθλοι να αγοράσουν τα εισιτήρια τους ενώ από την μπουτίκ της ομάδας αλλά και το ηλεκτρονικό κατάστημα μπορεί κάποιος να προμηθευτεί με επίσημα προϊόντα της αγαπημένης του ομάδας.</a:t>
            </a:r>
            <a:endParaRPr lang="el-GR" sz="2000" dirty="0">
              <a:latin typeface="Tahoma" pitchFamily="34" charset="0"/>
              <a:ea typeface="Tahoma" pitchFamily="34" charset="0"/>
              <a:cs typeface="Tahoma"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ΠΑΕ ΠΑΝΣΕΡΑΙΚΟΣ</a:t>
            </a:r>
            <a:br>
              <a:rPr lang="el-GR" dirty="0" smtClean="0"/>
            </a:br>
            <a:endParaRPr lang="el-GR" dirty="0"/>
          </a:p>
        </p:txBody>
      </p:sp>
      <p:sp>
        <p:nvSpPr>
          <p:cNvPr id="3" name="2 - Θέση περιεχομένου"/>
          <p:cNvSpPr>
            <a:spLocks noGrp="1"/>
          </p:cNvSpPr>
          <p:nvPr>
            <p:ph idx="1"/>
          </p:nvPr>
        </p:nvSpPr>
        <p:spPr>
          <a:xfrm>
            <a:off x="395536" y="1340768"/>
            <a:ext cx="5904656" cy="5184576"/>
          </a:xfrm>
        </p:spPr>
        <p:txBody>
          <a:bodyPr>
            <a:normAutofit/>
          </a:bodyPr>
          <a:lstStyle/>
          <a:p>
            <a:pPr algn="just">
              <a:lnSpc>
                <a:spcPct val="150000"/>
              </a:lnSpc>
              <a:buNone/>
            </a:pPr>
            <a:r>
              <a:rPr lang="el-GR" sz="1600" dirty="0" smtClean="0">
                <a:latin typeface="Tahoma" pitchFamily="34" charset="0"/>
                <a:ea typeface="Tahoma" pitchFamily="34" charset="0"/>
                <a:cs typeface="Tahoma" pitchFamily="34" charset="0"/>
              </a:rPr>
              <a:t>Το ποδοσφαιρικό τμήμα του Μ.Γ.Σ. </a:t>
            </a:r>
            <a:r>
              <a:rPr lang="el-GR" sz="1600" dirty="0" err="1" smtClean="0">
                <a:latin typeface="Tahoma" pitchFamily="34" charset="0"/>
                <a:ea typeface="Tahoma" pitchFamily="34" charset="0"/>
                <a:cs typeface="Tahoma" pitchFamily="34" charset="0"/>
              </a:rPr>
              <a:t>Πανσσεραϊκού</a:t>
            </a:r>
            <a:r>
              <a:rPr lang="el-GR" sz="1600" dirty="0" smtClean="0">
                <a:latin typeface="Tahoma" pitchFamily="34" charset="0"/>
                <a:ea typeface="Tahoma" pitchFamily="34" charset="0"/>
                <a:cs typeface="Tahoma" pitchFamily="34" charset="0"/>
              </a:rPr>
              <a:t> αποτελεί ποδοσφαιρικό σωματείο με έδρα τις Σέρρες. Ο </a:t>
            </a:r>
            <a:r>
              <a:rPr lang="el-GR" sz="1600" dirty="0" err="1" smtClean="0">
                <a:latin typeface="Tahoma" pitchFamily="34" charset="0"/>
                <a:ea typeface="Tahoma" pitchFamily="34" charset="0"/>
                <a:cs typeface="Tahoma" pitchFamily="34" charset="0"/>
              </a:rPr>
              <a:t>Πανσερραϊκός</a:t>
            </a:r>
            <a:r>
              <a:rPr lang="el-GR" sz="1600" dirty="0" smtClean="0">
                <a:latin typeface="Tahoma" pitchFamily="34" charset="0"/>
                <a:ea typeface="Tahoma" pitchFamily="34" charset="0"/>
                <a:cs typeface="Tahoma" pitchFamily="34" charset="0"/>
              </a:rPr>
              <a:t> ιδρύθηκε στις 31 Μαΐου </a:t>
            </a:r>
            <a:r>
              <a:rPr lang="el-GR" sz="1600" dirty="0" smtClean="0">
                <a:latin typeface="Tahoma" pitchFamily="34" charset="0"/>
                <a:ea typeface="Tahoma" pitchFamily="34" charset="0"/>
                <a:cs typeface="Tahoma" pitchFamily="34" charset="0"/>
              </a:rPr>
              <a:t>1964. </a:t>
            </a:r>
            <a:r>
              <a:rPr lang="el-GR" sz="1600" dirty="0" smtClean="0">
                <a:latin typeface="Tahoma" pitchFamily="34" charset="0"/>
                <a:ea typeface="Tahoma" pitchFamily="34" charset="0"/>
                <a:cs typeface="Tahoma" pitchFamily="34" charset="0"/>
              </a:rPr>
              <a:t>Την περίοδο 2015-16, έπειτα από δύο περιόδους στη Γ΄ Εθνική κατηγορία, η ομάδα μετέχει στη Β΄ Εθνική κατηγορία (</a:t>
            </a:r>
            <a:r>
              <a:rPr lang="el-GR" sz="1600" dirty="0" err="1" smtClean="0">
                <a:latin typeface="Tahoma" pitchFamily="34" charset="0"/>
                <a:ea typeface="Tahoma" pitchFamily="34" charset="0"/>
                <a:cs typeface="Tahoma" pitchFamily="34" charset="0"/>
              </a:rPr>
              <a:t>Football</a:t>
            </a:r>
            <a:r>
              <a:rPr lang="el-GR" sz="1600" dirty="0" smtClean="0">
                <a:latin typeface="Tahoma" pitchFamily="34" charset="0"/>
                <a:ea typeface="Tahoma" pitchFamily="34" charset="0"/>
                <a:cs typeface="Tahoma" pitchFamily="34" charset="0"/>
              </a:rPr>
              <a:t> </a:t>
            </a:r>
            <a:r>
              <a:rPr lang="el-GR" sz="1600" dirty="0" err="1" smtClean="0">
                <a:latin typeface="Tahoma" pitchFamily="34" charset="0"/>
                <a:ea typeface="Tahoma" pitchFamily="34" charset="0"/>
                <a:cs typeface="Tahoma" pitchFamily="34" charset="0"/>
              </a:rPr>
              <a:t>League</a:t>
            </a:r>
            <a:r>
              <a:rPr lang="el-GR" sz="1600" dirty="0" smtClean="0">
                <a:latin typeface="Tahoma" pitchFamily="34" charset="0"/>
                <a:ea typeface="Tahoma" pitchFamily="34" charset="0"/>
                <a:cs typeface="Tahoma" pitchFamily="34" charset="0"/>
              </a:rPr>
              <a:t>), με την επωνυμία «ΠΑΕ </a:t>
            </a:r>
            <a:r>
              <a:rPr lang="el-GR" sz="1600" dirty="0" err="1" smtClean="0">
                <a:latin typeface="Tahoma" pitchFamily="34" charset="0"/>
                <a:ea typeface="Tahoma" pitchFamily="34" charset="0"/>
                <a:cs typeface="Tahoma" pitchFamily="34" charset="0"/>
              </a:rPr>
              <a:t>Πανσερραϊκός</a:t>
            </a:r>
            <a:r>
              <a:rPr lang="el-GR" sz="1600" dirty="0" smtClean="0">
                <a:latin typeface="Tahoma" pitchFamily="34" charset="0"/>
                <a:ea typeface="Tahoma" pitchFamily="34" charset="0"/>
                <a:cs typeface="Tahoma" pitchFamily="34" charset="0"/>
              </a:rPr>
              <a:t> 1964». Για την αγωνιστική περίοδο 2016-2017 της </a:t>
            </a:r>
            <a:r>
              <a:rPr lang="en-US" sz="1600" dirty="0" smtClean="0">
                <a:latin typeface="Tahoma" pitchFamily="34" charset="0"/>
                <a:ea typeface="Tahoma" pitchFamily="34" charset="0"/>
                <a:cs typeface="Tahoma" pitchFamily="34" charset="0"/>
              </a:rPr>
              <a:t>Football League</a:t>
            </a:r>
            <a:r>
              <a:rPr lang="el-GR" sz="1600" dirty="0" smtClean="0">
                <a:latin typeface="Tahoma" pitchFamily="34" charset="0"/>
                <a:ea typeface="Tahoma" pitchFamily="34" charset="0"/>
                <a:cs typeface="Tahoma" pitchFamily="34" charset="0"/>
              </a:rPr>
              <a:t> η ομάδα </a:t>
            </a:r>
            <a:r>
              <a:rPr lang="el-GR" sz="1600" dirty="0" smtClean="0">
                <a:latin typeface="Tahoma" pitchFamily="34" charset="0"/>
                <a:ea typeface="Tahoma" pitchFamily="34" charset="0"/>
                <a:cs typeface="Tahoma" pitchFamily="34" charset="0"/>
              </a:rPr>
              <a:t>τερμάτισε </a:t>
            </a:r>
            <a:r>
              <a:rPr lang="el-GR" sz="1600" dirty="0" smtClean="0">
                <a:latin typeface="Tahoma" pitchFamily="34" charset="0"/>
                <a:ea typeface="Tahoma" pitchFamily="34" charset="0"/>
                <a:cs typeface="Tahoma" pitchFamily="34" charset="0"/>
              </a:rPr>
              <a:t>στην 8</a:t>
            </a:r>
            <a:r>
              <a:rPr lang="el-GR" sz="1600" baseline="30000" dirty="0" smtClean="0">
                <a:latin typeface="Tahoma" pitchFamily="34" charset="0"/>
                <a:ea typeface="Tahoma" pitchFamily="34" charset="0"/>
                <a:cs typeface="Tahoma" pitchFamily="34" charset="0"/>
              </a:rPr>
              <a:t>η</a:t>
            </a:r>
            <a:r>
              <a:rPr lang="el-GR" sz="1600" dirty="0" smtClean="0">
                <a:latin typeface="Tahoma" pitchFamily="34" charset="0"/>
                <a:ea typeface="Tahoma" pitchFamily="34" charset="0"/>
                <a:cs typeface="Tahoma" pitchFamily="34" charset="0"/>
              </a:rPr>
              <a:t> θέση του πρωταθλήματος.</a:t>
            </a:r>
          </a:p>
          <a:p>
            <a:pPr algn="just">
              <a:lnSpc>
                <a:spcPct val="150000"/>
              </a:lnSpc>
              <a:buNone/>
            </a:pPr>
            <a:r>
              <a:rPr lang="el-GR" sz="1600" dirty="0" smtClean="0">
                <a:latin typeface="Tahoma" pitchFamily="34" charset="0"/>
                <a:ea typeface="Tahoma" pitchFamily="34" charset="0"/>
                <a:cs typeface="Tahoma" pitchFamily="34" charset="0"/>
              </a:rPr>
              <a:t>Έδρα του </a:t>
            </a:r>
            <a:r>
              <a:rPr lang="el-GR" sz="1600" dirty="0" err="1" smtClean="0">
                <a:latin typeface="Tahoma" pitchFamily="34" charset="0"/>
                <a:ea typeface="Tahoma" pitchFamily="34" charset="0"/>
                <a:cs typeface="Tahoma" pitchFamily="34" charset="0"/>
              </a:rPr>
              <a:t>Πανσερραϊκού</a:t>
            </a:r>
            <a:r>
              <a:rPr lang="el-GR" sz="1600" dirty="0" smtClean="0">
                <a:latin typeface="Tahoma" pitchFamily="34" charset="0"/>
                <a:ea typeface="Tahoma" pitchFamily="34" charset="0"/>
                <a:cs typeface="Tahoma" pitchFamily="34" charset="0"/>
              </a:rPr>
              <a:t> είναι το Δημοτικό Στάδιο Σερρών,  χωρητικότητας 9.500 θεατών. </a:t>
            </a:r>
            <a:endParaRPr lang="el-GR" sz="1600" dirty="0">
              <a:latin typeface="Tahoma" pitchFamily="34" charset="0"/>
              <a:ea typeface="Tahoma" pitchFamily="34" charset="0"/>
              <a:cs typeface="Tahoma" pitchFamily="34" charset="0"/>
            </a:endParaRPr>
          </a:p>
        </p:txBody>
      </p:sp>
      <p:pic>
        <p:nvPicPr>
          <p:cNvPr id="7" name="6 - Εικόνα" descr="250px-Panserraikos_FC_football_pitch.jpg"/>
          <p:cNvPicPr>
            <a:picLocks noChangeAspect="1"/>
          </p:cNvPicPr>
          <p:nvPr/>
        </p:nvPicPr>
        <p:blipFill>
          <a:blip r:embed="rId2" cstate="print"/>
          <a:stretch>
            <a:fillRect/>
          </a:stretch>
        </p:blipFill>
        <p:spPr>
          <a:xfrm>
            <a:off x="6516216" y="1556792"/>
            <a:ext cx="2376264" cy="178695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2 - Γράφημα"/>
          <p:cNvGraphicFramePr>
            <a:graphicFrameLocks noGrp="1"/>
          </p:cNvGraphicFramePr>
          <p:nvPr>
            <p:ph idx="1"/>
          </p:nvPr>
        </p:nvGraphicFramePr>
        <p:xfrm>
          <a:off x="251520" y="980729"/>
          <a:ext cx="8435280" cy="534387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332656"/>
            <a:ext cx="8229600" cy="1143000"/>
          </a:xfrm>
        </p:spPr>
        <p:txBody>
          <a:bodyPr>
            <a:noAutofit/>
          </a:bodyPr>
          <a:lstStyle/>
          <a:p>
            <a:r>
              <a:rPr lang="el-GR" sz="3600" dirty="0" smtClean="0"/>
              <a:t>Τιμολογιακή πολιτική εισιτηρίων διαρκείας για την περίοδο 2017-18</a:t>
            </a:r>
            <a:endParaRPr lang="el-GR" sz="3600" dirty="0"/>
          </a:p>
        </p:txBody>
      </p:sp>
      <p:graphicFrame>
        <p:nvGraphicFramePr>
          <p:cNvPr id="4" name="3 - Θέση περιεχομένου"/>
          <p:cNvGraphicFramePr>
            <a:graphicFrameLocks noGrp="1"/>
          </p:cNvGraphicFramePr>
          <p:nvPr>
            <p:ph idx="1"/>
          </p:nvPr>
        </p:nvGraphicFramePr>
        <p:xfrm>
          <a:off x="683567" y="2060848"/>
          <a:ext cx="7704856" cy="4443928"/>
        </p:xfrm>
        <a:graphic>
          <a:graphicData uri="http://schemas.openxmlformats.org/drawingml/2006/table">
            <a:tbl>
              <a:tblPr/>
              <a:tblGrid>
                <a:gridCol w="3852428"/>
                <a:gridCol w="3852428"/>
              </a:tblGrid>
              <a:tr h="555491">
                <a:tc>
                  <a:txBody>
                    <a:bodyPr/>
                    <a:lstStyle/>
                    <a:p>
                      <a:pPr marL="457200" indent="-457200" algn="ctr">
                        <a:lnSpc>
                          <a:spcPct val="115000"/>
                        </a:lnSpc>
                        <a:spcAft>
                          <a:spcPts val="0"/>
                        </a:spcAft>
                      </a:pPr>
                      <a:r>
                        <a:rPr lang="el-GR" sz="1400" b="1" dirty="0" smtClean="0">
                          <a:solidFill>
                            <a:schemeClr val="bg1"/>
                          </a:solidFill>
                          <a:latin typeface="Tahoma" pitchFamily="34" charset="0"/>
                          <a:ea typeface="Tahoma" pitchFamily="34" charset="0"/>
                          <a:cs typeface="Tahoma" pitchFamily="34" charset="0"/>
                        </a:rPr>
                        <a:t>ΘΕΣΗ</a:t>
                      </a:r>
                      <a:endParaRPr lang="el-GR" sz="1400" b="1" dirty="0">
                        <a:solidFill>
                          <a:schemeClr val="bg1"/>
                        </a:solidFill>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457200" indent="-457200" algn="ctr">
                        <a:lnSpc>
                          <a:spcPct val="115000"/>
                        </a:lnSpc>
                        <a:spcAft>
                          <a:spcPts val="0"/>
                        </a:spcAft>
                      </a:pPr>
                      <a:r>
                        <a:rPr lang="el-GR" sz="1400" b="1" dirty="0" smtClean="0">
                          <a:solidFill>
                            <a:schemeClr val="bg1"/>
                          </a:solidFill>
                          <a:latin typeface="Tahoma" pitchFamily="34" charset="0"/>
                          <a:ea typeface="Tahoma" pitchFamily="34" charset="0"/>
                          <a:cs typeface="Tahoma" pitchFamily="34" charset="0"/>
                        </a:rPr>
                        <a:t>ΤΙΜΗ</a:t>
                      </a:r>
                      <a:endParaRPr lang="el-GR" sz="1400" b="1" dirty="0">
                        <a:solidFill>
                          <a:schemeClr val="bg1"/>
                        </a:solidFill>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r>
              <a:tr h="555491">
                <a:tc>
                  <a:txBody>
                    <a:bodyPr/>
                    <a:lstStyle/>
                    <a:p>
                      <a:pPr marL="457200" indent="-457200" algn="ctr">
                        <a:lnSpc>
                          <a:spcPct val="115000"/>
                        </a:lnSpc>
                        <a:spcAft>
                          <a:spcPts val="0"/>
                        </a:spcAft>
                      </a:pPr>
                      <a:r>
                        <a:rPr lang="en-US" sz="1400" b="1" dirty="0">
                          <a:solidFill>
                            <a:schemeClr val="bg1"/>
                          </a:solidFill>
                          <a:latin typeface="Tahoma" pitchFamily="34" charset="0"/>
                          <a:ea typeface="Tahoma" pitchFamily="34" charset="0"/>
                          <a:cs typeface="Tahoma" pitchFamily="34" charset="0"/>
                        </a:rPr>
                        <a:t>GOLD</a:t>
                      </a:r>
                      <a:endParaRPr lang="el-GR" sz="1400" b="1" dirty="0">
                        <a:solidFill>
                          <a:schemeClr val="bg1"/>
                        </a:solidFill>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457200" indent="-457200" algn="ctr">
                        <a:lnSpc>
                          <a:spcPct val="115000"/>
                        </a:lnSpc>
                        <a:spcAft>
                          <a:spcPts val="0"/>
                        </a:spcAft>
                      </a:pPr>
                      <a:r>
                        <a:rPr lang="en-US" sz="1400" b="1" dirty="0">
                          <a:solidFill>
                            <a:schemeClr val="bg1"/>
                          </a:solidFill>
                          <a:latin typeface="Tahoma" pitchFamily="34" charset="0"/>
                          <a:ea typeface="Tahoma" pitchFamily="34" charset="0"/>
                          <a:cs typeface="Tahoma" pitchFamily="34" charset="0"/>
                        </a:rPr>
                        <a:t>1000</a:t>
                      </a:r>
                      <a:r>
                        <a:rPr lang="el-GR" sz="1400" b="1" dirty="0">
                          <a:solidFill>
                            <a:schemeClr val="bg1"/>
                          </a:solidFill>
                          <a:latin typeface="Tahoma" pitchFamily="34" charset="0"/>
                          <a:ea typeface="Tahoma" pitchFamily="34" charset="0"/>
                          <a:cs typeface="Tahoma"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55491">
                <a:tc>
                  <a:txBody>
                    <a:bodyPr/>
                    <a:lstStyle/>
                    <a:p>
                      <a:pPr marL="457200" indent="-457200" algn="ctr">
                        <a:lnSpc>
                          <a:spcPct val="115000"/>
                        </a:lnSpc>
                        <a:spcAft>
                          <a:spcPts val="1000"/>
                        </a:spcAft>
                      </a:pPr>
                      <a:r>
                        <a:rPr lang="en-US" sz="1400" b="1">
                          <a:solidFill>
                            <a:schemeClr val="bg1"/>
                          </a:solidFill>
                          <a:latin typeface="Tahoma" pitchFamily="34" charset="0"/>
                          <a:ea typeface="Tahoma" pitchFamily="34" charset="0"/>
                          <a:cs typeface="Tahoma" pitchFamily="34" charset="0"/>
                        </a:rPr>
                        <a:t>VIP </a:t>
                      </a:r>
                      <a:r>
                        <a:rPr lang="el-GR" sz="1400" b="1">
                          <a:solidFill>
                            <a:schemeClr val="bg1"/>
                          </a:solidFill>
                          <a:latin typeface="Tahoma" pitchFamily="34" charset="0"/>
                          <a:ea typeface="Tahoma" pitchFamily="34" charset="0"/>
                          <a:cs typeface="Tahoma" pitchFamily="34" charset="0"/>
                        </a:rPr>
                        <a:t>Δερμάτινα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457200" indent="-457200" algn="ctr">
                        <a:lnSpc>
                          <a:spcPct val="115000"/>
                        </a:lnSpc>
                        <a:spcAft>
                          <a:spcPts val="1000"/>
                        </a:spcAft>
                      </a:pPr>
                      <a:r>
                        <a:rPr lang="el-GR" sz="1400" b="1">
                          <a:solidFill>
                            <a:schemeClr val="bg1"/>
                          </a:solidFill>
                          <a:latin typeface="Tahoma" pitchFamily="34" charset="0"/>
                          <a:ea typeface="Tahoma" pitchFamily="34" charset="0"/>
                          <a:cs typeface="Tahoma" pitchFamily="34" charset="0"/>
                        </a:rPr>
                        <a:t>250€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55491">
                <a:tc>
                  <a:txBody>
                    <a:bodyPr/>
                    <a:lstStyle/>
                    <a:p>
                      <a:pPr marL="457200" indent="-457200" algn="ctr">
                        <a:lnSpc>
                          <a:spcPct val="115000"/>
                        </a:lnSpc>
                        <a:spcAft>
                          <a:spcPts val="1000"/>
                        </a:spcAft>
                      </a:pPr>
                      <a:r>
                        <a:rPr lang="en-US" sz="1400" b="1">
                          <a:solidFill>
                            <a:schemeClr val="bg1"/>
                          </a:solidFill>
                          <a:latin typeface="Tahoma" pitchFamily="34" charset="0"/>
                          <a:ea typeface="Tahoma" pitchFamily="34" charset="0"/>
                          <a:cs typeface="Tahoma" pitchFamily="34" charset="0"/>
                        </a:rPr>
                        <a:t>VIP </a:t>
                      </a:r>
                      <a:r>
                        <a:rPr lang="el-GR" sz="1400" b="1">
                          <a:solidFill>
                            <a:schemeClr val="bg1"/>
                          </a:solidFill>
                          <a:latin typeface="Tahoma" pitchFamily="34" charset="0"/>
                          <a:ea typeface="Tahoma" pitchFamily="34" charset="0"/>
                          <a:cs typeface="Tahoma" pitchFamily="34" charset="0"/>
                        </a:rPr>
                        <a:t>Πλαστικά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457200" indent="-457200" algn="ctr">
                        <a:lnSpc>
                          <a:spcPct val="115000"/>
                        </a:lnSpc>
                        <a:spcAft>
                          <a:spcPts val="1000"/>
                        </a:spcAft>
                      </a:pPr>
                      <a:r>
                        <a:rPr lang="en-US" sz="1400" b="1">
                          <a:solidFill>
                            <a:schemeClr val="bg1"/>
                          </a:solidFill>
                          <a:latin typeface="Tahoma" pitchFamily="34" charset="0"/>
                          <a:ea typeface="Tahoma" pitchFamily="34" charset="0"/>
                          <a:cs typeface="Tahoma" pitchFamily="34" charset="0"/>
                        </a:rPr>
                        <a:t>180</a:t>
                      </a:r>
                      <a:r>
                        <a:rPr lang="el-GR" sz="1400" b="1">
                          <a:solidFill>
                            <a:schemeClr val="bg1"/>
                          </a:solidFill>
                          <a:latin typeface="Tahoma" pitchFamily="34" charset="0"/>
                          <a:ea typeface="Tahoma" pitchFamily="34" charset="0"/>
                          <a:cs typeface="Tahoma"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55491">
                <a:tc>
                  <a:txBody>
                    <a:bodyPr/>
                    <a:lstStyle/>
                    <a:p>
                      <a:pPr marL="457200" indent="-457200" algn="ctr">
                        <a:lnSpc>
                          <a:spcPct val="115000"/>
                        </a:lnSpc>
                        <a:spcAft>
                          <a:spcPts val="1000"/>
                        </a:spcAft>
                      </a:pPr>
                      <a:r>
                        <a:rPr lang="el-GR" sz="1400" b="1">
                          <a:solidFill>
                            <a:schemeClr val="bg1"/>
                          </a:solidFill>
                          <a:latin typeface="Tahoma" pitchFamily="34" charset="0"/>
                          <a:ea typeface="Tahoma" pitchFamily="34" charset="0"/>
                          <a:cs typeface="Tahoma" pitchFamily="34" charset="0"/>
                        </a:rPr>
                        <a:t>ΘΥΡΕΣ2&amp;4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457200" indent="-457200" algn="ctr">
                        <a:lnSpc>
                          <a:spcPct val="115000"/>
                        </a:lnSpc>
                        <a:spcAft>
                          <a:spcPts val="1000"/>
                        </a:spcAft>
                      </a:pPr>
                      <a:r>
                        <a:rPr lang="el-GR" sz="1400" b="1">
                          <a:solidFill>
                            <a:schemeClr val="bg1"/>
                          </a:solidFill>
                          <a:latin typeface="Tahoma" pitchFamily="34" charset="0"/>
                          <a:ea typeface="Tahoma" pitchFamily="34" charset="0"/>
                          <a:cs typeface="Tahoma" pitchFamily="34" charset="0"/>
                        </a:rPr>
                        <a:t>1</a:t>
                      </a:r>
                      <a:r>
                        <a:rPr lang="en-US" sz="1400" b="1">
                          <a:solidFill>
                            <a:schemeClr val="bg1"/>
                          </a:solidFill>
                          <a:latin typeface="Tahoma" pitchFamily="34" charset="0"/>
                          <a:ea typeface="Tahoma" pitchFamily="34" charset="0"/>
                          <a:cs typeface="Tahoma" pitchFamily="34" charset="0"/>
                        </a:rPr>
                        <a:t>2</a:t>
                      </a:r>
                      <a:r>
                        <a:rPr lang="el-GR" sz="1400" b="1">
                          <a:solidFill>
                            <a:schemeClr val="bg1"/>
                          </a:solidFill>
                          <a:latin typeface="Tahoma" pitchFamily="34" charset="0"/>
                          <a:ea typeface="Tahoma" pitchFamily="34" charset="0"/>
                          <a:cs typeface="Tahoma" pitchFamily="34"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55491">
                <a:tc>
                  <a:txBody>
                    <a:bodyPr/>
                    <a:lstStyle/>
                    <a:p>
                      <a:pPr marL="457200" indent="-457200" algn="ctr">
                        <a:lnSpc>
                          <a:spcPct val="115000"/>
                        </a:lnSpc>
                        <a:spcAft>
                          <a:spcPts val="1000"/>
                        </a:spcAft>
                      </a:pPr>
                      <a:r>
                        <a:rPr lang="el-GR" sz="1400" b="1">
                          <a:solidFill>
                            <a:schemeClr val="bg1"/>
                          </a:solidFill>
                          <a:latin typeface="Tahoma" pitchFamily="34" charset="0"/>
                          <a:ea typeface="Tahoma" pitchFamily="34" charset="0"/>
                          <a:cs typeface="Tahoma" pitchFamily="34" charset="0"/>
                        </a:rPr>
                        <a:t>ΘΥΡΑ1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457200" indent="-457200" algn="ctr">
                        <a:lnSpc>
                          <a:spcPct val="115000"/>
                        </a:lnSpc>
                        <a:spcAft>
                          <a:spcPts val="1000"/>
                        </a:spcAft>
                      </a:pPr>
                      <a:r>
                        <a:rPr lang="en-US" sz="1400" b="1">
                          <a:solidFill>
                            <a:schemeClr val="bg1"/>
                          </a:solidFill>
                          <a:latin typeface="Tahoma" pitchFamily="34" charset="0"/>
                          <a:ea typeface="Tahoma" pitchFamily="34" charset="0"/>
                          <a:cs typeface="Tahoma" pitchFamily="34" charset="0"/>
                        </a:rPr>
                        <a:t>8</a:t>
                      </a:r>
                      <a:r>
                        <a:rPr lang="el-GR" sz="1400" b="1">
                          <a:solidFill>
                            <a:schemeClr val="bg1"/>
                          </a:solidFill>
                          <a:latin typeface="Tahoma" pitchFamily="34" charset="0"/>
                          <a:ea typeface="Tahoma" pitchFamily="34" charset="0"/>
                          <a:cs typeface="Tahoma" pitchFamily="34"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55491">
                <a:tc>
                  <a:txBody>
                    <a:bodyPr/>
                    <a:lstStyle/>
                    <a:p>
                      <a:pPr marL="457200" indent="-457200" algn="ctr">
                        <a:lnSpc>
                          <a:spcPct val="115000"/>
                        </a:lnSpc>
                        <a:spcAft>
                          <a:spcPts val="1000"/>
                        </a:spcAft>
                      </a:pPr>
                      <a:r>
                        <a:rPr lang="el-GR" sz="1400" b="1">
                          <a:solidFill>
                            <a:schemeClr val="bg1"/>
                          </a:solidFill>
                          <a:latin typeface="Tahoma" pitchFamily="34" charset="0"/>
                          <a:ea typeface="Tahoma" pitchFamily="34" charset="0"/>
                          <a:cs typeface="Tahoma" pitchFamily="34" charset="0"/>
                        </a:rPr>
                        <a:t>Γυναίκες, ΑΜΕΑ, Άνεργοι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457200" indent="-457200" algn="ctr">
                        <a:lnSpc>
                          <a:spcPct val="115000"/>
                        </a:lnSpc>
                        <a:spcAft>
                          <a:spcPts val="1000"/>
                        </a:spcAft>
                      </a:pPr>
                      <a:r>
                        <a:rPr lang="en-US" sz="1400" b="1">
                          <a:solidFill>
                            <a:schemeClr val="bg1"/>
                          </a:solidFill>
                          <a:latin typeface="Tahoma" pitchFamily="34" charset="0"/>
                          <a:ea typeface="Tahoma" pitchFamily="34" charset="0"/>
                          <a:cs typeface="Tahoma" pitchFamily="34" charset="0"/>
                        </a:rPr>
                        <a:t>6</a:t>
                      </a:r>
                      <a:r>
                        <a:rPr lang="el-GR" sz="1400" b="1">
                          <a:solidFill>
                            <a:schemeClr val="bg1"/>
                          </a:solidFill>
                          <a:latin typeface="Tahoma" pitchFamily="34" charset="0"/>
                          <a:ea typeface="Tahoma" pitchFamily="34" charset="0"/>
                          <a:cs typeface="Tahoma" pitchFamily="34"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55491">
                <a:tc>
                  <a:txBody>
                    <a:bodyPr/>
                    <a:lstStyle/>
                    <a:p>
                      <a:pPr marL="457200" indent="-457200" algn="ctr">
                        <a:lnSpc>
                          <a:spcPct val="115000"/>
                        </a:lnSpc>
                        <a:spcAft>
                          <a:spcPts val="1000"/>
                        </a:spcAft>
                      </a:pPr>
                      <a:r>
                        <a:rPr lang="el-GR" sz="1400" b="1" dirty="0">
                          <a:solidFill>
                            <a:schemeClr val="bg1"/>
                          </a:solidFill>
                          <a:latin typeface="Tahoma" pitchFamily="34" charset="0"/>
                          <a:ea typeface="Tahoma" pitchFamily="34" charset="0"/>
                          <a:cs typeface="Tahoma" pitchFamily="34" charset="0"/>
                        </a:rPr>
                        <a:t>Φίλαθλοι κάτω των 17 ετών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457200" indent="-457200" algn="ctr">
                        <a:lnSpc>
                          <a:spcPct val="115000"/>
                        </a:lnSpc>
                        <a:spcAft>
                          <a:spcPts val="1000"/>
                        </a:spcAft>
                      </a:pPr>
                      <a:r>
                        <a:rPr lang="el-GR" sz="1400" b="1" dirty="0">
                          <a:solidFill>
                            <a:schemeClr val="bg1"/>
                          </a:solidFill>
                          <a:latin typeface="Tahoma" pitchFamily="34" charset="0"/>
                          <a:ea typeface="Tahoma" pitchFamily="34" charset="0"/>
                          <a:cs typeface="Tahoma" pitchFamily="34" charset="0"/>
                        </a:rPr>
                        <a:t>Δωρεάν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a:buNone/>
            </a:pPr>
            <a:r>
              <a:rPr lang="el-GR" dirty="0" smtClean="0"/>
              <a:t>  </a:t>
            </a:r>
            <a:endParaRPr lang="el-GR" dirty="0"/>
          </a:p>
        </p:txBody>
      </p:sp>
      <p:sp>
        <p:nvSpPr>
          <p:cNvPr id="4" name="3 - Τίτλος"/>
          <p:cNvSpPr>
            <a:spLocks noGrp="1"/>
          </p:cNvSpPr>
          <p:nvPr>
            <p:ph type="title"/>
          </p:nvPr>
        </p:nvSpPr>
        <p:spPr>
          <a:xfrm>
            <a:off x="493204" y="980728"/>
            <a:ext cx="8229600" cy="5760640"/>
          </a:xfrm>
        </p:spPr>
        <p:txBody>
          <a:bodyPr>
            <a:noAutofit/>
          </a:bodyPr>
          <a:lstStyle/>
          <a:p>
            <a:pPr>
              <a:lnSpc>
                <a:spcPct val="150000"/>
              </a:lnSpc>
            </a:pPr>
            <a:r>
              <a:rPr lang="el-GR" sz="1800" b="1" dirty="0" smtClean="0">
                <a:latin typeface="Tahoma" pitchFamily="34" charset="0"/>
                <a:ea typeface="Tahoma" pitchFamily="34" charset="0"/>
                <a:cs typeface="Tahoma" pitchFamily="34" charset="0"/>
              </a:rPr>
              <a:t/>
            </a:r>
            <a:br>
              <a:rPr lang="el-GR" sz="1800" b="1" dirty="0" smtClean="0">
                <a:latin typeface="Tahoma" pitchFamily="34" charset="0"/>
                <a:ea typeface="Tahoma" pitchFamily="34" charset="0"/>
                <a:cs typeface="Tahoma" pitchFamily="34" charset="0"/>
              </a:rPr>
            </a:br>
            <a:r>
              <a:rPr lang="el-GR" sz="1800" dirty="0" smtClean="0">
                <a:latin typeface="Tahoma" pitchFamily="34" charset="0"/>
                <a:ea typeface="Tahoma" pitchFamily="34" charset="0"/>
                <a:cs typeface="Tahoma" pitchFamily="34" charset="0"/>
              </a:rPr>
              <a:t/>
            </a:r>
            <a:br>
              <a:rPr lang="el-GR" sz="1800" dirty="0" smtClean="0">
                <a:latin typeface="Tahoma" pitchFamily="34" charset="0"/>
                <a:ea typeface="Tahoma" pitchFamily="34" charset="0"/>
                <a:cs typeface="Tahoma" pitchFamily="34" charset="0"/>
              </a:rPr>
            </a:br>
            <a:r>
              <a:rPr lang="el-GR" sz="1800" dirty="0" smtClean="0">
                <a:latin typeface="Tahoma" pitchFamily="34" charset="0"/>
                <a:ea typeface="Tahoma" pitchFamily="34" charset="0"/>
                <a:cs typeface="Tahoma" pitchFamily="34" charset="0"/>
              </a:rPr>
              <a:t>1. Η άρτια διεξαγωγή του πρωταθλήματος</a:t>
            </a:r>
            <a:br>
              <a:rPr lang="el-GR" sz="1800" dirty="0" smtClean="0">
                <a:latin typeface="Tahoma" pitchFamily="34" charset="0"/>
                <a:ea typeface="Tahoma" pitchFamily="34" charset="0"/>
                <a:cs typeface="Tahoma" pitchFamily="34" charset="0"/>
              </a:rPr>
            </a:br>
            <a:r>
              <a:rPr lang="el-GR" sz="1800" dirty="0" smtClean="0">
                <a:latin typeface="Tahoma" pitchFamily="34" charset="0"/>
                <a:ea typeface="Tahoma" pitchFamily="34" charset="0"/>
                <a:cs typeface="Tahoma" pitchFamily="34" charset="0"/>
              </a:rPr>
              <a:t>2. Η αναβάθμιση του ποδοσφαιρικού προϊόντος μέσω οικονομικής και διοικητικής Διαφάνειας</a:t>
            </a:r>
            <a:br>
              <a:rPr lang="el-GR" sz="1800" dirty="0" smtClean="0">
                <a:latin typeface="Tahoma" pitchFamily="34" charset="0"/>
                <a:ea typeface="Tahoma" pitchFamily="34" charset="0"/>
                <a:cs typeface="Tahoma" pitchFamily="34" charset="0"/>
              </a:rPr>
            </a:br>
            <a:r>
              <a:rPr lang="el-GR" sz="1800" dirty="0" smtClean="0">
                <a:latin typeface="Tahoma" pitchFamily="34" charset="0"/>
                <a:ea typeface="Tahoma" pitchFamily="34" charset="0"/>
                <a:cs typeface="Tahoma" pitchFamily="34" charset="0"/>
              </a:rPr>
              <a:t>3. Η προστασία και προαγωγή του οικονομικού, κοινωνικού και πολιτιστικού επιπέδου των ΠΑΕ-μελών της</a:t>
            </a:r>
            <a:br>
              <a:rPr lang="el-GR" sz="1800" dirty="0" smtClean="0">
                <a:latin typeface="Tahoma" pitchFamily="34" charset="0"/>
                <a:ea typeface="Tahoma" pitchFamily="34" charset="0"/>
                <a:cs typeface="Tahoma" pitchFamily="34" charset="0"/>
              </a:rPr>
            </a:br>
            <a:r>
              <a:rPr lang="el-GR" sz="1800" dirty="0" smtClean="0">
                <a:latin typeface="Tahoma" pitchFamily="34" charset="0"/>
                <a:ea typeface="Tahoma" pitchFamily="34" charset="0"/>
                <a:cs typeface="Tahoma" pitchFamily="34" charset="0"/>
              </a:rPr>
              <a:t>4. Η παροχή στις ΠΑΕ-μέλη της τεχνικής και οργανωτικής αρωγής για την αύξηση και βελτίωση του προϊόντος τους και η διαχείριση αυτού.</a:t>
            </a:r>
            <a:br>
              <a:rPr lang="el-GR" sz="1800" dirty="0" smtClean="0">
                <a:latin typeface="Tahoma" pitchFamily="34" charset="0"/>
                <a:ea typeface="Tahoma" pitchFamily="34" charset="0"/>
                <a:cs typeface="Tahoma" pitchFamily="34" charset="0"/>
              </a:rPr>
            </a:br>
            <a:r>
              <a:rPr lang="el-GR" sz="1800" dirty="0" smtClean="0">
                <a:latin typeface="Tahoma" pitchFamily="34" charset="0"/>
                <a:ea typeface="Tahoma" pitchFamily="34" charset="0"/>
                <a:cs typeface="Tahoma" pitchFamily="34" charset="0"/>
              </a:rPr>
              <a:t>5. Η μεγιστοποίηση των εσόδων των ΠΑΕ-μελών της μέσω της σύναψης επωφελών χορηγικών συμβάσεων και συμφωνιών ραδιοτηλεοπτικών μεταδόσεων καθώς και της διαχείρισης δικαιωμάτων διαφημιστικής εκμετάλλευσης.</a:t>
            </a:r>
            <a:br>
              <a:rPr lang="el-GR" sz="1800" dirty="0" smtClean="0">
                <a:latin typeface="Tahoma" pitchFamily="34" charset="0"/>
                <a:ea typeface="Tahoma" pitchFamily="34" charset="0"/>
                <a:cs typeface="Tahoma" pitchFamily="34" charset="0"/>
              </a:rPr>
            </a:br>
            <a:r>
              <a:rPr lang="el-GR" sz="1800" dirty="0" smtClean="0">
                <a:latin typeface="Tahoma" pitchFamily="34" charset="0"/>
                <a:ea typeface="Tahoma" pitchFamily="34" charset="0"/>
                <a:cs typeface="Tahoma" pitchFamily="34" charset="0"/>
              </a:rPr>
              <a:t>6. Η λήψη μέτρων για την αντιμετώπιση των φαινομένων της βίας και του ντόπινγκ</a:t>
            </a:r>
            <a:br>
              <a:rPr lang="el-GR" sz="1800" dirty="0" smtClean="0">
                <a:latin typeface="Tahoma" pitchFamily="34" charset="0"/>
                <a:ea typeface="Tahoma" pitchFamily="34" charset="0"/>
                <a:cs typeface="Tahoma" pitchFamily="34" charset="0"/>
              </a:rPr>
            </a:br>
            <a:endParaRPr lang="el-GR" sz="1800" dirty="0">
              <a:latin typeface="Tahoma" pitchFamily="34" charset="0"/>
              <a:ea typeface="Tahoma" pitchFamily="34" charset="0"/>
              <a:cs typeface="Tahoma" pitchFamily="34" charset="0"/>
            </a:endParaRPr>
          </a:p>
        </p:txBody>
      </p:sp>
      <p:sp>
        <p:nvSpPr>
          <p:cNvPr id="5" name="4 - Ορθογώνιο"/>
          <p:cNvSpPr/>
          <p:nvPr/>
        </p:nvSpPr>
        <p:spPr>
          <a:xfrm>
            <a:off x="323528" y="692696"/>
            <a:ext cx="4536504" cy="492443"/>
          </a:xfrm>
          <a:prstGeom prst="rect">
            <a:avLst/>
          </a:prstGeom>
        </p:spPr>
        <p:txBody>
          <a:bodyPr wrap="square">
            <a:spAutoFit/>
          </a:bodyPr>
          <a:lstStyle/>
          <a:p>
            <a:r>
              <a:rPr lang="el-GR" sz="2600" b="1" dirty="0" smtClean="0">
                <a:latin typeface="Constantia" pitchFamily="18" charset="0"/>
              </a:rPr>
              <a:t>  Στόχοι</a:t>
            </a:r>
            <a:r>
              <a:rPr lang="en-US" sz="2600" b="1" dirty="0" smtClean="0">
                <a:latin typeface="Constantia" pitchFamily="18" charset="0"/>
              </a:rPr>
              <a:t> Football League</a:t>
            </a:r>
            <a:endParaRPr lang="el-GR" sz="2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ΠΑΕ ΠΑΝΑΧΑΙΚΗ </a:t>
            </a:r>
            <a:br>
              <a:rPr lang="el-GR" dirty="0" smtClean="0"/>
            </a:br>
            <a:endParaRPr lang="el-GR" dirty="0"/>
          </a:p>
        </p:txBody>
      </p:sp>
      <p:sp>
        <p:nvSpPr>
          <p:cNvPr id="3" name="2 - Θέση περιεχομένου"/>
          <p:cNvSpPr>
            <a:spLocks noGrp="1"/>
          </p:cNvSpPr>
          <p:nvPr>
            <p:ph idx="1"/>
          </p:nvPr>
        </p:nvSpPr>
        <p:spPr>
          <a:xfrm>
            <a:off x="395536" y="1412776"/>
            <a:ext cx="8424936" cy="5040560"/>
          </a:xfrm>
        </p:spPr>
        <p:txBody>
          <a:bodyPr>
            <a:normAutofit lnSpcReduction="10000"/>
          </a:bodyPr>
          <a:lstStyle/>
          <a:p>
            <a:pPr algn="just">
              <a:lnSpc>
                <a:spcPct val="200000"/>
              </a:lnSpc>
              <a:buNone/>
            </a:pPr>
            <a:r>
              <a:rPr lang="el-GR" sz="1600" dirty="0" smtClean="0">
                <a:latin typeface="Tahoma" pitchFamily="34" charset="0"/>
                <a:ea typeface="Tahoma" pitchFamily="34" charset="0"/>
                <a:cs typeface="Tahoma" pitchFamily="34" charset="0"/>
              </a:rPr>
              <a:t>Η </a:t>
            </a:r>
            <a:r>
              <a:rPr lang="el-GR" sz="1600" b="1" dirty="0" smtClean="0">
                <a:latin typeface="Tahoma" pitchFamily="34" charset="0"/>
                <a:ea typeface="Tahoma" pitchFamily="34" charset="0"/>
                <a:cs typeface="Tahoma" pitchFamily="34" charset="0"/>
              </a:rPr>
              <a:t>ΠΑΕ Παναχαϊκή 1891</a:t>
            </a:r>
            <a:r>
              <a:rPr lang="el-GR" sz="1600" dirty="0" smtClean="0">
                <a:latin typeface="Tahoma" pitchFamily="34" charset="0"/>
                <a:ea typeface="Tahoma" pitchFamily="34" charset="0"/>
                <a:cs typeface="Tahoma" pitchFamily="34" charset="0"/>
              </a:rPr>
              <a:t> είναι ελληνικό ποδοσφαιρικό σωματείο που εδρεύει στην πόλη της Πάτρας. Συστάθηκε ως ποδοσφαιρικό τμήμα της Παναχαϊκής Γυμναστικής Ένωσης (Π.Γ.Ε.) το 1899, οκτώ χρόνια έπειτα από την ίδρυση του αθλητικού συλλόγου.</a:t>
            </a:r>
          </a:p>
          <a:p>
            <a:pPr algn="just">
              <a:lnSpc>
                <a:spcPct val="200000"/>
              </a:lnSpc>
              <a:buNone/>
            </a:pPr>
            <a:r>
              <a:rPr lang="el-GR" sz="1600" dirty="0" smtClean="0">
                <a:latin typeface="Tahoma" pitchFamily="34" charset="0"/>
                <a:ea typeface="Tahoma" pitchFamily="34" charset="0"/>
                <a:cs typeface="Tahoma" pitchFamily="34" charset="0"/>
              </a:rPr>
              <a:t>Το 2016 15 επιχειρηματίες της πόλης δημιουργούν την «Παναχαϊκή Συμμαχία» με σκοπό να αναλάβουν τα ηνία της ομάδος και ξεκινούν προσπάθειες για την εκκαθάριση των χρεών της από προηγούμενες διοικήσεις της ομάδας. Τη θέση του τεχνικού διευθυντή αναλαμβάνει ο Κώστας </a:t>
            </a:r>
            <a:r>
              <a:rPr lang="el-GR" sz="1600" dirty="0" err="1" smtClean="0">
                <a:latin typeface="Tahoma" pitchFamily="34" charset="0"/>
                <a:ea typeface="Tahoma" pitchFamily="34" charset="0"/>
                <a:cs typeface="Tahoma" pitchFamily="34" charset="0"/>
              </a:rPr>
              <a:t>Κατσουράνης</a:t>
            </a:r>
            <a:r>
              <a:rPr lang="el-GR" sz="1600" dirty="0" smtClean="0">
                <a:latin typeface="Tahoma" pitchFamily="34" charset="0"/>
                <a:ea typeface="Tahoma" pitchFamily="34" charset="0"/>
                <a:cs typeface="Tahoma" pitchFamily="34" charset="0"/>
              </a:rPr>
              <a:t>, ο οποίος αναλαμβάνει εξ' ολοκλήρου τη οργάνωση του ποδοσφαιρικού τμήματος. </a:t>
            </a:r>
          </a:p>
          <a:p>
            <a:pPr algn="just">
              <a:lnSpc>
                <a:spcPct val="200000"/>
              </a:lnSpc>
              <a:buNone/>
            </a:pPr>
            <a:r>
              <a:rPr lang="el-GR" sz="1600" dirty="0" smtClean="0">
                <a:latin typeface="Tahoma" pitchFamily="34" charset="0"/>
                <a:ea typeface="Tahoma" pitchFamily="34" charset="0"/>
                <a:cs typeface="Tahoma" pitchFamily="34" charset="0"/>
              </a:rPr>
              <a:t>Φυσική έδρα της πατραϊκής ομάδας είναι το Στάδιο Παναχαϊκής, χωρητικότητας 11.321 θέσεων</a:t>
            </a:r>
            <a:endParaRPr lang="el-GR" sz="1600" dirty="0">
              <a:latin typeface="Tahoma" pitchFamily="34" charset="0"/>
              <a:ea typeface="Tahoma" pitchFamily="34" charset="0"/>
              <a:cs typeface="Tahoma"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z="4800" i="1" u="sng" dirty="0" smtClean="0"/>
              <a:t>Product</a:t>
            </a:r>
            <a:r>
              <a:rPr lang="el-GR" sz="4800" i="1" u="sng" dirty="0" smtClean="0"/>
              <a:t> (Προϊόν)</a:t>
            </a:r>
            <a:endParaRPr lang="el-GR" dirty="0"/>
          </a:p>
        </p:txBody>
      </p:sp>
      <p:sp>
        <p:nvSpPr>
          <p:cNvPr id="3" name="2 - Θέση περιεχομένου"/>
          <p:cNvSpPr>
            <a:spLocks noGrp="1"/>
          </p:cNvSpPr>
          <p:nvPr>
            <p:ph idx="1"/>
          </p:nvPr>
        </p:nvSpPr>
        <p:spPr>
          <a:xfrm>
            <a:off x="457200" y="2276872"/>
            <a:ext cx="8229600" cy="4047728"/>
          </a:xfrm>
        </p:spPr>
        <p:txBody>
          <a:bodyPr>
            <a:normAutofit/>
          </a:bodyPr>
          <a:lstStyle/>
          <a:p>
            <a:pPr algn="just">
              <a:lnSpc>
                <a:spcPct val="200000"/>
              </a:lnSpc>
              <a:buNone/>
            </a:pPr>
            <a:r>
              <a:rPr lang="el-GR" sz="1800" dirty="0" smtClean="0">
                <a:latin typeface="Tahoma" pitchFamily="34" charset="0"/>
                <a:ea typeface="Tahoma" pitchFamily="34" charset="0"/>
                <a:cs typeface="Tahoma" pitchFamily="34" charset="0"/>
              </a:rPr>
              <a:t>Η ΠΑΕ ΠΑΝΑΧΑΙΚΗ επέστρεψε στις επαγγελματικές κατηγορίες ύστερα από αρκετά χρόνια απουσίας. Ο σύλλογος της Αχαΐας παρέχει στο φίλαθλο κοινό την υπηρεσία του αθλητικού  θεάματος. </a:t>
            </a:r>
          </a:p>
          <a:p>
            <a:pPr algn="just">
              <a:lnSpc>
                <a:spcPct val="200000"/>
              </a:lnSpc>
              <a:buNone/>
            </a:pPr>
            <a:endParaRPr lang="el-GR" sz="1800" dirty="0">
              <a:latin typeface="Tahoma" pitchFamily="34" charset="0"/>
              <a:ea typeface="Tahoma" pitchFamily="34" charset="0"/>
              <a:cs typeface="Tahoma"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7787208" cy="780696"/>
          </a:xfrm>
        </p:spPr>
        <p:txBody>
          <a:bodyPr>
            <a:normAutofit fontScale="90000"/>
          </a:bodyPr>
          <a:lstStyle/>
          <a:p>
            <a:r>
              <a:rPr lang="el-GR" dirty="0" smtClean="0"/>
              <a:t>Τιμολογιακή πολιτική εισιτηρίων Διαρκείας 2017-18</a:t>
            </a:r>
            <a:endParaRPr lang="el-GR" dirty="0"/>
          </a:p>
        </p:txBody>
      </p:sp>
      <p:pic>
        <p:nvPicPr>
          <p:cNvPr id="4" name="3 - Θέση περιεχομένου" descr="shedio2_2.png"/>
          <p:cNvPicPr>
            <a:picLocks noGrp="1" noChangeAspect="1"/>
          </p:cNvPicPr>
          <p:nvPr>
            <p:ph idx="1"/>
          </p:nvPr>
        </p:nvPicPr>
        <p:blipFill>
          <a:blip r:embed="rId2" cstate="print"/>
          <a:stretch>
            <a:fillRect/>
          </a:stretch>
        </p:blipFill>
        <p:spPr>
          <a:xfrm>
            <a:off x="827584" y="1556792"/>
            <a:ext cx="7488832" cy="5066849"/>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i="1" u="sng" dirty="0" smtClean="0"/>
              <a:t>Place</a:t>
            </a:r>
            <a:r>
              <a:rPr lang="el-GR" i="1" u="sng" dirty="0" smtClean="0"/>
              <a:t> (Διανομή)</a:t>
            </a:r>
            <a:endParaRPr lang="el-GR" dirty="0"/>
          </a:p>
        </p:txBody>
      </p:sp>
      <p:sp>
        <p:nvSpPr>
          <p:cNvPr id="3" name="2 - Θέση περιεχομένου"/>
          <p:cNvSpPr>
            <a:spLocks noGrp="1"/>
          </p:cNvSpPr>
          <p:nvPr>
            <p:ph idx="1"/>
          </p:nvPr>
        </p:nvSpPr>
        <p:spPr>
          <a:xfrm>
            <a:off x="457200" y="2492896"/>
            <a:ext cx="8229600" cy="3831704"/>
          </a:xfrm>
        </p:spPr>
        <p:txBody>
          <a:bodyPr>
            <a:normAutofit/>
          </a:bodyPr>
          <a:lstStyle/>
          <a:p>
            <a:pPr>
              <a:buNone/>
            </a:pPr>
            <a:r>
              <a:rPr lang="el-GR" sz="2400" dirty="0" smtClean="0">
                <a:latin typeface="Tahoma" pitchFamily="34" charset="0"/>
                <a:ea typeface="Tahoma" pitchFamily="34" charset="0"/>
                <a:cs typeface="Tahoma" pitchFamily="34" charset="0"/>
              </a:rPr>
              <a:t>Οι φίλαθλοι της Παναχαϊκής μπορούν να προμηθευτούν τα εισιτήρια τους από τα γραφεία της ΠΑΕ αλλά και ηλεκτρονικά μέσω της υπηρεσίας </a:t>
            </a:r>
            <a:r>
              <a:rPr lang="en-US" sz="2400" dirty="0" smtClean="0">
                <a:latin typeface="Tahoma" pitchFamily="34" charset="0"/>
                <a:ea typeface="Tahoma" pitchFamily="34" charset="0"/>
                <a:cs typeface="Tahoma" pitchFamily="34" charset="0"/>
              </a:rPr>
              <a:t>ticketmaster.gr</a:t>
            </a:r>
            <a:r>
              <a:rPr lang="el-GR" sz="2400" dirty="0" smtClean="0">
                <a:latin typeface="Tahoma" pitchFamily="34" charset="0"/>
                <a:ea typeface="Tahoma" pitchFamily="34" charset="0"/>
                <a:cs typeface="Tahoma" pitchFamily="34" charset="0"/>
              </a:rPr>
              <a:t> </a:t>
            </a:r>
            <a:endParaRPr lang="el-GR" sz="2400" dirty="0">
              <a:latin typeface="Tahoma" pitchFamily="34" charset="0"/>
              <a:ea typeface="Tahoma" pitchFamily="34" charset="0"/>
              <a:cs typeface="Tahoma"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u="sng" dirty="0" smtClean="0">
                <a:latin typeface="Tahoma" pitchFamily="34" charset="0"/>
                <a:ea typeface="Tahoma" pitchFamily="34" charset="0"/>
                <a:cs typeface="Tahoma" pitchFamily="34" charset="0"/>
              </a:rPr>
              <a:t>Promotion</a:t>
            </a:r>
            <a:r>
              <a:rPr lang="el-GR" u="sng" dirty="0" smtClean="0">
                <a:latin typeface="Tahoma" pitchFamily="34" charset="0"/>
                <a:ea typeface="Tahoma" pitchFamily="34" charset="0"/>
                <a:cs typeface="Tahoma" pitchFamily="34" charset="0"/>
              </a:rPr>
              <a:t> (Προώθηση)</a:t>
            </a:r>
            <a:endParaRPr lang="el-GR" dirty="0"/>
          </a:p>
        </p:txBody>
      </p:sp>
      <p:sp>
        <p:nvSpPr>
          <p:cNvPr id="3" name="2 - Θέση περιεχομένου"/>
          <p:cNvSpPr>
            <a:spLocks noGrp="1"/>
          </p:cNvSpPr>
          <p:nvPr>
            <p:ph idx="1"/>
          </p:nvPr>
        </p:nvSpPr>
        <p:spPr/>
        <p:txBody>
          <a:bodyPr>
            <a:normAutofit lnSpcReduction="10000"/>
          </a:bodyPr>
          <a:lstStyle/>
          <a:p>
            <a:pPr algn="just">
              <a:lnSpc>
                <a:spcPct val="200000"/>
              </a:lnSpc>
            </a:pPr>
            <a:r>
              <a:rPr lang="el-GR" sz="1800" dirty="0" smtClean="0">
                <a:latin typeface="Tahoma" pitchFamily="34" charset="0"/>
                <a:ea typeface="Tahoma" pitchFamily="34" charset="0"/>
                <a:cs typeface="Tahoma" pitchFamily="34" charset="0"/>
              </a:rPr>
              <a:t>Η ΠΑΕ ΠΑΝΑΧΑΙΚΗ έχει ένα από τα δυνατότερα </a:t>
            </a:r>
            <a:r>
              <a:rPr lang="en-US" sz="1800" dirty="0" smtClean="0">
                <a:latin typeface="Tahoma" pitchFamily="34" charset="0"/>
                <a:ea typeface="Tahoma" pitchFamily="34" charset="0"/>
                <a:cs typeface="Tahoma" pitchFamily="34" charset="0"/>
              </a:rPr>
              <a:t>Brand Name </a:t>
            </a:r>
            <a:r>
              <a:rPr lang="el-GR" sz="1800" dirty="0" smtClean="0">
                <a:latin typeface="Tahoma" pitchFamily="34" charset="0"/>
                <a:ea typeface="Tahoma" pitchFamily="34" charset="0"/>
                <a:cs typeface="Tahoma" pitchFamily="34" charset="0"/>
              </a:rPr>
              <a:t>στο χώρο του επαγγελματικού ποδοσφαίρου αφού είναι από τις ομάδες που έχει τις περισσότερες συμμετοχές στην Α΄ κατηγορία. </a:t>
            </a:r>
          </a:p>
          <a:p>
            <a:pPr algn="just">
              <a:lnSpc>
                <a:spcPct val="200000"/>
              </a:lnSpc>
            </a:pPr>
            <a:r>
              <a:rPr lang="el-GR" sz="1800" dirty="0" smtClean="0">
                <a:latin typeface="Tahoma" pitchFamily="34" charset="0"/>
                <a:ea typeface="Tahoma" pitchFamily="34" charset="0"/>
                <a:cs typeface="Tahoma" pitchFamily="34" charset="0"/>
              </a:rPr>
              <a:t>Μεγάλη προβολή έχει μέσα από τις ζωντανές τηλεοπτικές αναμεταδώσεις των αγώνων της.</a:t>
            </a:r>
          </a:p>
          <a:p>
            <a:pPr algn="just">
              <a:lnSpc>
                <a:spcPct val="200000"/>
              </a:lnSpc>
            </a:pPr>
            <a:r>
              <a:rPr lang="el-GR" sz="1800" dirty="0" smtClean="0">
                <a:latin typeface="Tahoma" pitchFamily="34" charset="0"/>
                <a:ea typeface="Tahoma" pitchFamily="34" charset="0"/>
                <a:cs typeface="Tahoma" pitchFamily="34" charset="0"/>
              </a:rPr>
              <a:t>Επίσης έχει τη δική της επίσημη ιστοσελίδα όπως επίσης και </a:t>
            </a:r>
            <a:r>
              <a:rPr lang="en-US" sz="1800" dirty="0" smtClean="0">
                <a:latin typeface="Tahoma" pitchFamily="34" charset="0"/>
                <a:ea typeface="Tahoma" pitchFamily="34" charset="0"/>
                <a:cs typeface="Tahoma" pitchFamily="34" charset="0"/>
              </a:rPr>
              <a:t>Social media </a:t>
            </a:r>
            <a:r>
              <a:rPr lang="el-GR" sz="1800" dirty="0" smtClean="0">
                <a:latin typeface="Tahoma" pitchFamily="34" charset="0"/>
                <a:ea typeface="Tahoma" pitchFamily="34" charset="0"/>
                <a:cs typeface="Tahoma" pitchFamily="34" charset="0"/>
              </a:rPr>
              <a:t>και </a:t>
            </a:r>
            <a:r>
              <a:rPr lang="en-US" sz="1800" dirty="0" smtClean="0">
                <a:latin typeface="Tahoma" pitchFamily="34" charset="0"/>
                <a:ea typeface="Tahoma" pitchFamily="34" charset="0"/>
                <a:cs typeface="Tahoma" pitchFamily="34" charset="0"/>
              </a:rPr>
              <a:t>New media </a:t>
            </a:r>
            <a:r>
              <a:rPr lang="el-GR" sz="1800" dirty="0" smtClean="0">
                <a:latin typeface="Tahoma" pitchFamily="34" charset="0"/>
                <a:ea typeface="Tahoma" pitchFamily="34" charset="0"/>
                <a:cs typeface="Tahoma" pitchFamily="34" charset="0"/>
              </a:rPr>
              <a:t>από όπου ενημερώνει τους φίλους της ομάδας για όλες τις εξελίξεις.</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ΠΑΕ ΒΕΡΟΙΑ	</a:t>
            </a:r>
            <a:endParaRPr lang="el-GR" dirty="0"/>
          </a:p>
        </p:txBody>
      </p:sp>
      <p:sp>
        <p:nvSpPr>
          <p:cNvPr id="3" name="2 - Θέση περιεχομένου"/>
          <p:cNvSpPr>
            <a:spLocks noGrp="1"/>
          </p:cNvSpPr>
          <p:nvPr>
            <p:ph idx="1"/>
          </p:nvPr>
        </p:nvSpPr>
        <p:spPr>
          <a:xfrm>
            <a:off x="457200" y="1935480"/>
            <a:ext cx="4834880" cy="4389120"/>
          </a:xfrm>
        </p:spPr>
        <p:txBody>
          <a:bodyPr/>
          <a:lstStyle/>
          <a:p>
            <a:pPr algn="just"/>
            <a:r>
              <a:rPr lang="el-GR" sz="2000" dirty="0" smtClean="0">
                <a:latin typeface="Tahoma" pitchFamily="34" charset="0"/>
                <a:ea typeface="Tahoma" pitchFamily="34" charset="0"/>
                <a:cs typeface="Tahoma" pitchFamily="34" charset="0"/>
              </a:rPr>
              <a:t>Ο </a:t>
            </a:r>
            <a:r>
              <a:rPr lang="el-GR" sz="2000" b="1" dirty="0" smtClean="0">
                <a:latin typeface="Tahoma" pitchFamily="34" charset="0"/>
                <a:ea typeface="Tahoma" pitchFamily="34" charset="0"/>
                <a:cs typeface="Tahoma" pitchFamily="34" charset="0"/>
              </a:rPr>
              <a:t>Γ.Α.Σ. Βέροια</a:t>
            </a:r>
            <a:r>
              <a:rPr lang="el-GR" sz="2000" dirty="0" smtClean="0">
                <a:latin typeface="Tahoma" pitchFamily="34" charset="0"/>
                <a:ea typeface="Tahoma" pitchFamily="34" charset="0"/>
                <a:cs typeface="Tahoma" pitchFamily="34" charset="0"/>
              </a:rPr>
              <a:t> είναι ποδοσφαιρικό σωματείο της ομώνυμης πόλης Βέροιας. Ιδρύθηκε το 1960 μετά από συγχώνευση των τοπικών ομάδων </a:t>
            </a:r>
            <a:r>
              <a:rPr lang="el-GR" sz="2000" i="1" dirty="0" smtClean="0">
                <a:latin typeface="Tahoma" pitchFamily="34" charset="0"/>
                <a:ea typeface="Tahoma" pitchFamily="34" charset="0"/>
                <a:cs typeface="Tahoma" pitchFamily="34" charset="0"/>
              </a:rPr>
              <a:t>Βέρμιο</a:t>
            </a:r>
            <a:r>
              <a:rPr lang="el-GR" sz="2000" dirty="0" smtClean="0">
                <a:latin typeface="Tahoma" pitchFamily="34" charset="0"/>
                <a:ea typeface="Tahoma" pitchFamily="34" charset="0"/>
                <a:cs typeface="Tahoma" pitchFamily="34" charset="0"/>
              </a:rPr>
              <a:t> και </a:t>
            </a:r>
            <a:r>
              <a:rPr lang="el-GR" sz="2000" i="1" dirty="0" smtClean="0">
                <a:latin typeface="Tahoma" pitchFamily="34" charset="0"/>
                <a:ea typeface="Tahoma" pitchFamily="34" charset="0"/>
                <a:cs typeface="Tahoma" pitchFamily="34" charset="0"/>
              </a:rPr>
              <a:t>Ερμής</a:t>
            </a:r>
            <a:r>
              <a:rPr lang="el-GR" sz="2000" dirty="0" smtClean="0">
                <a:latin typeface="Tahoma" pitchFamily="34" charset="0"/>
                <a:ea typeface="Tahoma" pitchFamily="34" charset="0"/>
                <a:cs typeface="Tahoma" pitchFamily="34" charset="0"/>
              </a:rPr>
              <a:t>.</a:t>
            </a:r>
          </a:p>
          <a:p>
            <a:pPr algn="just"/>
            <a:r>
              <a:rPr lang="el-GR" sz="2000" dirty="0" smtClean="0">
                <a:latin typeface="Tahoma" pitchFamily="34" charset="0"/>
                <a:ea typeface="Tahoma" pitchFamily="34" charset="0"/>
                <a:cs typeface="Tahoma" pitchFamily="34" charset="0"/>
              </a:rPr>
              <a:t>Από την ίδρυσή της, η Βέροια έχει κερδίσει την άνοδο στην Α΄ Εθνική 7 </a:t>
            </a:r>
            <a:r>
              <a:rPr lang="el-GR" sz="2000" dirty="0" smtClean="0">
                <a:latin typeface="Tahoma" pitchFamily="34" charset="0"/>
                <a:ea typeface="Tahoma" pitchFamily="34" charset="0"/>
                <a:cs typeface="Tahoma" pitchFamily="34" charset="0"/>
              </a:rPr>
              <a:t>φορές</a:t>
            </a:r>
          </a:p>
          <a:p>
            <a:pPr algn="just"/>
            <a:r>
              <a:rPr lang="el-GR" sz="2000" dirty="0" smtClean="0">
                <a:latin typeface="Tahoma" pitchFamily="34" charset="0"/>
                <a:ea typeface="Tahoma" pitchFamily="34" charset="0"/>
                <a:cs typeface="Tahoma" pitchFamily="34" charset="0"/>
              </a:rPr>
              <a:t>Έδρα της είναι το Δημοτικό Στάδιο Βέροιας χωρητικότητας  7.000 θέσεων.</a:t>
            </a:r>
            <a:endParaRPr lang="el-GR" sz="2000" dirty="0" smtClean="0">
              <a:latin typeface="Tahoma" pitchFamily="34" charset="0"/>
              <a:ea typeface="Tahoma" pitchFamily="34" charset="0"/>
              <a:cs typeface="Tahoma" pitchFamily="34" charset="0"/>
            </a:endParaRPr>
          </a:p>
          <a:p>
            <a:endParaRPr lang="el-GR" dirty="0"/>
          </a:p>
        </p:txBody>
      </p:sp>
      <p:pic>
        <p:nvPicPr>
          <p:cNvPr id="4" name="3 - Εικόνα" descr="veria13th.jpg"/>
          <p:cNvPicPr>
            <a:picLocks noChangeAspect="1"/>
          </p:cNvPicPr>
          <p:nvPr/>
        </p:nvPicPr>
        <p:blipFill>
          <a:blip r:embed="rId2" cstate="print"/>
          <a:stretch>
            <a:fillRect/>
          </a:stretch>
        </p:blipFill>
        <p:spPr>
          <a:xfrm>
            <a:off x="5580112" y="2132856"/>
            <a:ext cx="3184020" cy="1716386"/>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z="5400" i="1" u="sng" dirty="0" smtClean="0"/>
              <a:t>Product</a:t>
            </a:r>
            <a:r>
              <a:rPr lang="el-GR" sz="5400" i="1" u="sng" dirty="0" smtClean="0"/>
              <a:t> (Προϊόν)</a:t>
            </a:r>
            <a:r>
              <a:rPr lang="el-GR" dirty="0" smtClean="0"/>
              <a:t> </a:t>
            </a:r>
            <a:endParaRPr lang="el-GR" dirty="0"/>
          </a:p>
        </p:txBody>
      </p:sp>
      <p:sp>
        <p:nvSpPr>
          <p:cNvPr id="3" name="2 - Θέση περιεχομένου"/>
          <p:cNvSpPr>
            <a:spLocks noGrp="1"/>
          </p:cNvSpPr>
          <p:nvPr>
            <p:ph idx="1"/>
          </p:nvPr>
        </p:nvSpPr>
        <p:spPr>
          <a:xfrm>
            <a:off x="457200" y="2204864"/>
            <a:ext cx="8229600" cy="4119736"/>
          </a:xfrm>
        </p:spPr>
        <p:txBody>
          <a:bodyPr/>
          <a:lstStyle/>
          <a:p>
            <a:r>
              <a:rPr lang="el-GR" dirty="0" smtClean="0">
                <a:latin typeface="Tahoma" pitchFamily="34" charset="0"/>
                <a:ea typeface="Tahoma" pitchFamily="34" charset="0"/>
                <a:cs typeface="Tahoma" pitchFamily="34" charset="0"/>
              </a:rPr>
              <a:t>Το βασικό προϊόν που προσφέρει στο κοινό της η ΠΑΕ Βέροια είναι φυσικά το αθλητικό ποδοσφαιρικό της θέαμα.</a:t>
            </a:r>
            <a:endParaRPr lang="el-GR" dirty="0">
              <a:latin typeface="Tahoma" pitchFamily="34" charset="0"/>
              <a:ea typeface="Tahoma" pitchFamily="34" charset="0"/>
              <a:cs typeface="Tahoma"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476672"/>
            <a:ext cx="8229600" cy="1143000"/>
          </a:xfrm>
        </p:spPr>
        <p:txBody>
          <a:bodyPr>
            <a:noAutofit/>
          </a:bodyPr>
          <a:lstStyle/>
          <a:p>
            <a:r>
              <a:rPr lang="el-GR" sz="3600" dirty="0" smtClean="0"/>
              <a:t>Τιμολογιακή πολιτική των εισιτηρίων διαρκείας για την περίοδο 2017-18</a:t>
            </a:r>
            <a:endParaRPr lang="el-GR" sz="3600" dirty="0"/>
          </a:p>
        </p:txBody>
      </p:sp>
      <p:graphicFrame>
        <p:nvGraphicFramePr>
          <p:cNvPr id="4" name="3 - Θέση περιεχομένου"/>
          <p:cNvGraphicFramePr>
            <a:graphicFrameLocks noGrp="1"/>
          </p:cNvGraphicFramePr>
          <p:nvPr>
            <p:ph idx="1"/>
          </p:nvPr>
        </p:nvGraphicFramePr>
        <p:xfrm>
          <a:off x="1835696" y="2780928"/>
          <a:ext cx="4824536" cy="2520280"/>
        </p:xfrm>
        <a:graphic>
          <a:graphicData uri="http://schemas.openxmlformats.org/drawingml/2006/table">
            <a:tbl>
              <a:tblPr/>
              <a:tblGrid>
                <a:gridCol w="2412268"/>
                <a:gridCol w="2412268"/>
              </a:tblGrid>
              <a:tr h="853017">
                <a:tc>
                  <a:txBody>
                    <a:bodyPr/>
                    <a:lstStyle/>
                    <a:p>
                      <a:pPr algn="ctr" fontAlgn="ctr"/>
                      <a:r>
                        <a:rPr lang="el-GR" sz="2800" b="1" i="0" u="none" strike="noStrike" dirty="0">
                          <a:solidFill>
                            <a:srgbClr val="000000"/>
                          </a:solidFill>
                          <a:latin typeface="Times New Roman"/>
                        </a:rPr>
                        <a:t>ΘΥΡΑ 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2800" b="1" i="0" u="none" strike="noStrike" dirty="0">
                          <a:solidFill>
                            <a:srgbClr val="000000"/>
                          </a:solidFill>
                          <a:latin typeface="Times New Roman"/>
                        </a:rPr>
                        <a:t>60 €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67263">
                <a:tc>
                  <a:txBody>
                    <a:bodyPr/>
                    <a:lstStyle/>
                    <a:p>
                      <a:pPr algn="ctr" fontAlgn="ctr"/>
                      <a:r>
                        <a:rPr lang="el-GR" sz="2800" b="1" i="0" u="none" strike="noStrike">
                          <a:solidFill>
                            <a:srgbClr val="000000"/>
                          </a:solidFill>
                          <a:latin typeface="Times New Roman"/>
                        </a:rPr>
                        <a:t>ΘΥΡΑ 3-</a:t>
                      </a:r>
                      <a:r>
                        <a:rPr lang="en-US" sz="2800" b="1" i="0" u="none" strike="noStrike">
                          <a:solidFill>
                            <a:srgbClr val="000000"/>
                          </a:solidFill>
                          <a:latin typeface="Times New Roman"/>
                        </a:rPr>
                        <a:t>VIP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2800" b="1" i="0" u="none" strike="noStrike" dirty="0">
                          <a:solidFill>
                            <a:srgbClr val="000000"/>
                          </a:solidFill>
                          <a:latin typeface="Times New Roman"/>
                        </a:rPr>
                        <a:t>200 €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i="1" u="sng" dirty="0" smtClean="0"/>
              <a:t>Place</a:t>
            </a:r>
            <a:r>
              <a:rPr lang="el-GR" i="1" u="sng" dirty="0" smtClean="0"/>
              <a:t> (Διανομή)</a:t>
            </a:r>
            <a:endParaRPr lang="el-GR" dirty="0"/>
          </a:p>
        </p:txBody>
      </p:sp>
      <p:sp>
        <p:nvSpPr>
          <p:cNvPr id="3" name="2 - Θέση περιεχομένου"/>
          <p:cNvSpPr>
            <a:spLocks noGrp="1"/>
          </p:cNvSpPr>
          <p:nvPr>
            <p:ph idx="1"/>
          </p:nvPr>
        </p:nvSpPr>
        <p:spPr>
          <a:xfrm>
            <a:off x="457200" y="2276872"/>
            <a:ext cx="8229600" cy="4047728"/>
          </a:xfrm>
        </p:spPr>
        <p:txBody>
          <a:bodyPr/>
          <a:lstStyle/>
          <a:p>
            <a:r>
              <a:rPr lang="el-GR" sz="2800" dirty="0" smtClean="0">
                <a:latin typeface="Tahoma" pitchFamily="34" charset="0"/>
                <a:ea typeface="Tahoma" pitchFamily="34" charset="0"/>
                <a:cs typeface="Tahoma" pitchFamily="34" charset="0"/>
              </a:rPr>
              <a:t>Οι φίλαθλοι της </a:t>
            </a:r>
            <a:r>
              <a:rPr lang="el-GR" sz="2800" dirty="0" smtClean="0">
                <a:latin typeface="Tahoma" pitchFamily="34" charset="0"/>
                <a:ea typeface="Tahoma" pitchFamily="34" charset="0"/>
                <a:cs typeface="Tahoma" pitchFamily="34" charset="0"/>
              </a:rPr>
              <a:t>Βέροιας μπορούν </a:t>
            </a:r>
            <a:r>
              <a:rPr lang="el-GR" sz="2800" dirty="0" smtClean="0">
                <a:latin typeface="Tahoma" pitchFamily="34" charset="0"/>
                <a:ea typeface="Tahoma" pitchFamily="34" charset="0"/>
                <a:cs typeface="Tahoma" pitchFamily="34" charset="0"/>
              </a:rPr>
              <a:t>να </a:t>
            </a:r>
            <a:r>
              <a:rPr lang="el-GR" sz="2800" dirty="0" smtClean="0">
                <a:latin typeface="Tahoma" pitchFamily="34" charset="0"/>
                <a:ea typeface="Tahoma" pitchFamily="34" charset="0"/>
                <a:cs typeface="Tahoma" pitchFamily="34" charset="0"/>
              </a:rPr>
              <a:t>αγοράσουν τα </a:t>
            </a:r>
            <a:r>
              <a:rPr lang="el-GR" sz="2800" dirty="0" smtClean="0">
                <a:latin typeface="Tahoma" pitchFamily="34" charset="0"/>
                <a:ea typeface="Tahoma" pitchFamily="34" charset="0"/>
                <a:cs typeface="Tahoma" pitchFamily="34" charset="0"/>
              </a:rPr>
              <a:t>εισιτήρια τους από τα γραφεία της </a:t>
            </a:r>
            <a:r>
              <a:rPr lang="el-GR" sz="2800" dirty="0" smtClean="0">
                <a:latin typeface="Tahoma" pitchFamily="34" charset="0"/>
                <a:ea typeface="Tahoma" pitchFamily="34" charset="0"/>
                <a:cs typeface="Tahoma" pitchFamily="34" charset="0"/>
              </a:rPr>
              <a:t>ΠΑΕ.</a:t>
            </a:r>
            <a:endParaRPr lang="el-G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u="sng" dirty="0" smtClean="0">
                <a:latin typeface="Tahoma" pitchFamily="34" charset="0"/>
                <a:ea typeface="Tahoma" pitchFamily="34" charset="0"/>
                <a:cs typeface="Tahoma" pitchFamily="34" charset="0"/>
              </a:rPr>
              <a:t>Promotion</a:t>
            </a:r>
            <a:r>
              <a:rPr lang="el-GR" u="sng" dirty="0" smtClean="0">
                <a:latin typeface="Tahoma" pitchFamily="34" charset="0"/>
                <a:ea typeface="Tahoma" pitchFamily="34" charset="0"/>
                <a:cs typeface="Tahoma" pitchFamily="34" charset="0"/>
              </a:rPr>
              <a:t> (Προώθηση)</a:t>
            </a:r>
            <a:endParaRPr lang="el-GR" dirty="0"/>
          </a:p>
        </p:txBody>
      </p:sp>
      <p:sp>
        <p:nvSpPr>
          <p:cNvPr id="3" name="2 - Θέση περιεχομένου"/>
          <p:cNvSpPr>
            <a:spLocks noGrp="1"/>
          </p:cNvSpPr>
          <p:nvPr>
            <p:ph idx="1"/>
          </p:nvPr>
        </p:nvSpPr>
        <p:spPr/>
        <p:txBody>
          <a:bodyPr>
            <a:normAutofit/>
          </a:bodyPr>
          <a:lstStyle/>
          <a:p>
            <a:pPr algn="just">
              <a:lnSpc>
                <a:spcPct val="150000"/>
              </a:lnSpc>
            </a:pPr>
            <a:r>
              <a:rPr lang="el-GR" sz="2000" dirty="0" smtClean="0">
                <a:latin typeface="Tahoma" pitchFamily="34" charset="0"/>
                <a:ea typeface="Tahoma" pitchFamily="34" charset="0"/>
                <a:cs typeface="Tahoma" pitchFamily="34" charset="0"/>
              </a:rPr>
              <a:t>Η ΠΑΕ ΒΕΡΟΙΑ είναι μια από τις σημαντικότερες επαρχιακές ομάδες που συμμετέχουν στις επαγγελματικές κατηγορίες του Ελληνικού πρωταθλήματος. Έχει αρκετές συμμετοχές στα πρωτάθλημα της </a:t>
            </a:r>
            <a:r>
              <a:rPr lang="en-US" sz="2000" dirty="0" err="1" smtClean="0">
                <a:latin typeface="Tahoma" pitchFamily="34" charset="0"/>
                <a:ea typeface="Tahoma" pitchFamily="34" charset="0"/>
                <a:cs typeface="Tahoma" pitchFamily="34" charset="0"/>
              </a:rPr>
              <a:t>Superleague</a:t>
            </a:r>
            <a:r>
              <a:rPr lang="el-GR" sz="2000" dirty="0" smtClean="0">
                <a:latin typeface="Tahoma" pitchFamily="34" charset="0"/>
                <a:ea typeface="Tahoma" pitchFamily="34" charset="0"/>
                <a:cs typeface="Tahoma" pitchFamily="34" charset="0"/>
              </a:rPr>
              <a:t> αλλά και το πρωτάθλημα της </a:t>
            </a:r>
            <a:r>
              <a:rPr lang="en-US" sz="2000" dirty="0" smtClean="0">
                <a:latin typeface="Tahoma" pitchFamily="34" charset="0"/>
                <a:ea typeface="Tahoma" pitchFamily="34" charset="0"/>
                <a:cs typeface="Tahoma" pitchFamily="34" charset="0"/>
              </a:rPr>
              <a:t>football league.</a:t>
            </a:r>
            <a:endParaRPr lang="el-GR" sz="2000" dirty="0" smtClean="0">
              <a:latin typeface="Tahoma" pitchFamily="34" charset="0"/>
              <a:ea typeface="Tahoma" pitchFamily="34" charset="0"/>
              <a:cs typeface="Tahoma" pitchFamily="34" charset="0"/>
            </a:endParaRPr>
          </a:p>
          <a:p>
            <a:pPr algn="just">
              <a:lnSpc>
                <a:spcPct val="150000"/>
              </a:lnSpc>
            </a:pPr>
            <a:r>
              <a:rPr lang="el-GR" sz="2000" dirty="0" smtClean="0">
                <a:latin typeface="Tahoma" pitchFamily="34" charset="0"/>
                <a:ea typeface="Tahoma" pitchFamily="34" charset="0"/>
                <a:cs typeface="Tahoma" pitchFamily="34" charset="0"/>
              </a:rPr>
              <a:t>Η προβολή της γίνεται κατά κύριο λόγο μέσα από τις ζωντανές τηλεοπτικές μεταδώσεις στους αγώνες της. </a:t>
            </a:r>
          </a:p>
          <a:p>
            <a:pPr algn="just">
              <a:lnSpc>
                <a:spcPct val="150000"/>
              </a:lnSpc>
            </a:pPr>
            <a:r>
              <a:rPr lang="el-GR" sz="2000" dirty="0" smtClean="0">
                <a:latin typeface="Tahoma" pitchFamily="34" charset="0"/>
                <a:ea typeface="Tahoma" pitchFamily="34" charset="0"/>
                <a:cs typeface="Tahoma" pitchFamily="34" charset="0"/>
              </a:rPr>
              <a:t>Επίσης η ΠΑΕ ΒΕΡΟΙΑ δίνει σημαντική βάση και στα </a:t>
            </a:r>
            <a:r>
              <a:rPr lang="en-US" sz="2000" dirty="0" smtClean="0">
                <a:latin typeface="Tahoma" pitchFamily="34" charset="0"/>
                <a:ea typeface="Tahoma" pitchFamily="34" charset="0"/>
                <a:cs typeface="Tahoma" pitchFamily="34" charset="0"/>
              </a:rPr>
              <a:t>social media </a:t>
            </a:r>
            <a:r>
              <a:rPr lang="en-US" sz="2000" dirty="0" err="1" smtClean="0">
                <a:latin typeface="Tahoma" pitchFamily="34" charset="0"/>
                <a:ea typeface="Tahoma" pitchFamily="34" charset="0"/>
                <a:cs typeface="Tahoma" pitchFamily="34" charset="0"/>
              </a:rPr>
              <a:t>Facebook</a:t>
            </a:r>
            <a:r>
              <a:rPr lang="en-US" sz="2000" dirty="0" smtClean="0">
                <a:latin typeface="Tahoma" pitchFamily="34" charset="0"/>
                <a:ea typeface="Tahoma" pitchFamily="34" charset="0"/>
                <a:cs typeface="Tahoma" pitchFamily="34" charset="0"/>
              </a:rPr>
              <a:t> , twitter &amp; Youtube Channel </a:t>
            </a:r>
            <a:r>
              <a:rPr lang="el-GR" sz="2000" dirty="0" smtClean="0">
                <a:latin typeface="Tahoma" pitchFamily="34" charset="0"/>
                <a:ea typeface="Tahoma" pitchFamily="34" charset="0"/>
                <a:cs typeface="Tahoma" pitchFamily="34" charset="0"/>
              </a:rPr>
              <a:t>από όπου ενημερώνει τους φιλάθλους της για όλα τα νέα του συλλόγου. </a:t>
            </a:r>
          </a:p>
          <a:p>
            <a:pPr algn="just">
              <a:lnSpc>
                <a:spcPct val="150000"/>
              </a:lnSpc>
            </a:pPr>
            <a:endParaRPr lang="el-GR" sz="2000" dirty="0">
              <a:latin typeface="Tahoma" pitchFamily="34" charset="0"/>
              <a:ea typeface="Tahoma" pitchFamily="34" charset="0"/>
              <a:cs typeface="Tahom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60648"/>
            <a:ext cx="8229600" cy="720080"/>
          </a:xfrm>
        </p:spPr>
        <p:txBody>
          <a:bodyPr>
            <a:normAutofit/>
          </a:bodyPr>
          <a:lstStyle/>
          <a:p>
            <a:r>
              <a:rPr lang="en-US" sz="4000" dirty="0" smtClean="0"/>
              <a:t> </a:t>
            </a:r>
            <a:r>
              <a:rPr lang="el-GR" sz="4000" dirty="0" smtClean="0"/>
              <a:t>Η  δομή του πρωταθλήματος</a:t>
            </a:r>
            <a:endParaRPr lang="el-GR" sz="4000" dirty="0"/>
          </a:p>
        </p:txBody>
      </p:sp>
      <p:sp>
        <p:nvSpPr>
          <p:cNvPr id="4" name="3 - Ορθογώνιο"/>
          <p:cNvSpPr/>
          <p:nvPr/>
        </p:nvSpPr>
        <p:spPr>
          <a:xfrm>
            <a:off x="3203848" y="1628800"/>
            <a:ext cx="2592288" cy="6480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solidFill>
                  <a:schemeClr val="bg1"/>
                </a:solidFill>
              </a:rPr>
              <a:t>Football league</a:t>
            </a:r>
            <a:endParaRPr lang="el-GR" b="1" dirty="0">
              <a:solidFill>
                <a:schemeClr val="bg1"/>
              </a:solidFill>
            </a:endParaRPr>
          </a:p>
        </p:txBody>
      </p:sp>
      <p:graphicFrame>
        <p:nvGraphicFramePr>
          <p:cNvPr id="16" name="15 - Διάγραμμα"/>
          <p:cNvGraphicFramePr/>
          <p:nvPr>
            <p:extLst>
              <p:ext uri="{D42A27DB-BD31-4B8C-83A1-F6EECF244321}">
                <p14:modId xmlns="" xmlns:p14="http://schemas.microsoft.com/office/powerpoint/2010/main" val="1722465270"/>
              </p:ext>
            </p:extLst>
          </p:nvPr>
        </p:nvGraphicFramePr>
        <p:xfrm>
          <a:off x="1475656" y="2780928"/>
          <a:ext cx="6096000"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 Εικόνα" descr="https://upload.wikimedia.org/wikipedia/el/b/b9/Football_League_%28logo-base%29.png"/>
          <p:cNvPicPr/>
          <p:nvPr/>
        </p:nvPicPr>
        <p:blipFill>
          <a:blip r:embed="rId7" cstate="print"/>
          <a:srcRect/>
          <a:stretch>
            <a:fillRect/>
          </a:stretch>
        </p:blipFill>
        <p:spPr bwMode="auto">
          <a:xfrm>
            <a:off x="7020272" y="5921896"/>
            <a:ext cx="1800200" cy="936104"/>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5 - Γράφημα"/>
          <p:cNvGraphicFramePr>
            <a:graphicFrameLocks noGrp="1"/>
          </p:cNvGraphicFramePr>
          <p:nvPr>
            <p:ph idx="1"/>
          </p:nvPr>
        </p:nvGraphicFramePr>
        <p:xfrm>
          <a:off x="457200" y="836713"/>
          <a:ext cx="8229600" cy="5487888"/>
        </p:xfrm>
        <a:graphic>
          <a:graphicData uri="http://schemas.openxmlformats.org/drawingml/2006/chart">
            <c:chart xmlns:c="http://schemas.openxmlformats.org/drawingml/2006/chart" xmlns:r="http://schemas.openxmlformats.org/officeDocument/2006/relationships" r:id="rId2"/>
          </a:graphicData>
        </a:graphic>
      </p:graphicFrame>
      <p:sp>
        <p:nvSpPr>
          <p:cNvPr id="6" name="5 - TextBox"/>
          <p:cNvSpPr txBox="1"/>
          <p:nvPr/>
        </p:nvSpPr>
        <p:spPr>
          <a:xfrm>
            <a:off x="971600" y="2420888"/>
            <a:ext cx="792088" cy="461665"/>
          </a:xfrm>
          <a:prstGeom prst="rect">
            <a:avLst/>
          </a:prstGeom>
          <a:noFill/>
        </p:spPr>
        <p:txBody>
          <a:bodyPr wrap="square" rtlCol="0">
            <a:spAutoFit/>
          </a:bodyPr>
          <a:lstStyle/>
          <a:p>
            <a:r>
              <a:rPr lang="en-US" sz="1200" dirty="0" smtClean="0"/>
              <a:t>Football league</a:t>
            </a:r>
            <a:endParaRPr lang="el-GR" sz="1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1268760"/>
            <a:ext cx="8229600" cy="1143000"/>
          </a:xfrm>
        </p:spPr>
        <p:txBody>
          <a:bodyPr>
            <a:normAutofit fontScale="90000"/>
          </a:bodyPr>
          <a:lstStyle/>
          <a:p>
            <a:r>
              <a:rPr lang="el-GR" dirty="0" smtClean="0"/>
              <a:t>Ευχαριστώ για την προσοχή σας</a:t>
            </a: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395536" y="1628800"/>
          <a:ext cx="3610744" cy="5017548"/>
        </p:xfrm>
        <a:graphic>
          <a:graphicData uri="http://schemas.openxmlformats.org/drawingml/2006/table">
            <a:tbl>
              <a:tblPr firstRow="1" bandRow="1">
                <a:tableStyleId>{5C22544A-7EE6-4342-B048-85BDC9FD1C3A}</a:tableStyleId>
              </a:tblPr>
              <a:tblGrid>
                <a:gridCol w="3610744"/>
              </a:tblGrid>
              <a:tr h="418129">
                <a:tc>
                  <a:txBody>
                    <a:bodyPr/>
                    <a:lstStyle/>
                    <a:p>
                      <a:r>
                        <a:rPr kumimoji="0" lang="el-GR" sz="1800" b="1" kern="1200" dirty="0" smtClean="0">
                          <a:solidFill>
                            <a:schemeClr val="lt1"/>
                          </a:solidFill>
                          <a:latin typeface="+mn-lt"/>
                          <a:ea typeface="+mn-ea"/>
                          <a:cs typeface="+mn-cs"/>
                        </a:rPr>
                        <a:t>ΟΜΑΔΕΣ ΑΤΤΙΚΗΣ</a:t>
                      </a:r>
                      <a:endParaRPr lang="el-GR" dirty="0"/>
                    </a:p>
                  </a:txBody>
                  <a:tcPr>
                    <a:cell3D prstMaterial="dkEdge">
                      <a:bevel prst="convex"/>
                      <a:lightRig rig="flood" dir="t"/>
                    </a:cell3D>
                    <a:solidFill>
                      <a:srgbClr val="FF0000"/>
                    </a:solidFill>
                  </a:tcPr>
                </a:tc>
              </a:tr>
              <a:tr h="418129">
                <a:tc>
                  <a:txBody>
                    <a:bodyPr/>
                    <a:lstStyle/>
                    <a:p>
                      <a:r>
                        <a:rPr lang="el-GR" dirty="0" smtClean="0"/>
                        <a:t>Καλλιθέα</a:t>
                      </a:r>
                    </a:p>
                  </a:txBody>
                  <a:tcPr>
                    <a:cell3D prstMaterial="dkEdge">
                      <a:bevel prst="convex"/>
                      <a:lightRig rig="flood" dir="t"/>
                    </a:cell3D>
                  </a:tcPr>
                </a:tc>
              </a:tr>
              <a:tr h="4181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Α.Ο. Γλυφάδας</a:t>
                      </a:r>
                    </a:p>
                  </a:txBody>
                  <a:tcPr>
                    <a:cell3D prstMaterial="dkEdge">
                      <a:bevel prst="convex"/>
                      <a:lightRig rig="flood" dir="t"/>
                    </a:cell3D>
                  </a:tcPr>
                </a:tc>
              </a:tr>
              <a:tr h="4181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Νέος</a:t>
                      </a:r>
                      <a:r>
                        <a:rPr lang="el-GR" baseline="0" dirty="0" smtClean="0"/>
                        <a:t>  Αχαρναικός  Α.Ο.</a:t>
                      </a:r>
                      <a:endParaRPr lang="el-GR" dirty="0" smtClean="0"/>
                    </a:p>
                  </a:txBody>
                  <a:tcPr>
                    <a:cell3D prstMaterial="dkEdge">
                      <a:bevel prst="convex"/>
                      <a:lightRig rig="flood" dir="t"/>
                    </a:cell3D>
                  </a:tcPr>
                </a:tc>
              </a:tr>
              <a:tr h="4181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Α.Π.Ο.</a:t>
                      </a:r>
                      <a:r>
                        <a:rPr lang="el-GR" baseline="0" dirty="0" smtClean="0"/>
                        <a:t> </a:t>
                      </a:r>
                      <a:r>
                        <a:rPr lang="el-GR" dirty="0" smtClean="0"/>
                        <a:t>Φωστήρ</a:t>
                      </a:r>
                      <a:r>
                        <a:rPr lang="el-GR" baseline="0" dirty="0" smtClean="0"/>
                        <a:t> 2013</a:t>
                      </a:r>
                      <a:endParaRPr lang="el-GR" dirty="0" smtClean="0"/>
                    </a:p>
                  </a:txBody>
                  <a:tcPr>
                    <a:cell3D prstMaterial="dkEdge">
                      <a:bevel prst="convex"/>
                      <a:lightRig rig="flood" dir="t"/>
                    </a:cell3D>
                  </a:tcPr>
                </a:tc>
              </a:tr>
              <a:tr h="4181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Α.Γ.Σ. Βύζας Μεγάρων</a:t>
                      </a:r>
                    </a:p>
                  </a:txBody>
                  <a:tcPr>
                    <a:cell3D prstMaterial="dkEdge">
                      <a:bevel prst="convex"/>
                      <a:lightRig rig="flood" dir="t"/>
                    </a:cell3D>
                  </a:tcPr>
                </a:tc>
              </a:tr>
              <a:tr h="4181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Αστέρας Μαγούλας</a:t>
                      </a:r>
                    </a:p>
                  </a:txBody>
                  <a:tcPr>
                    <a:cell3D prstMaterial="dkEdge">
                      <a:bevel prst="convex"/>
                      <a:lightRig rig="flood" dir="t"/>
                    </a:cell3D>
                  </a:tcPr>
                </a:tc>
              </a:tr>
              <a:tr h="418129">
                <a:tc>
                  <a:txBody>
                    <a:bodyPr/>
                    <a:lstStyle/>
                    <a:p>
                      <a:r>
                        <a:rPr lang="el-GR" dirty="0" smtClean="0"/>
                        <a:t>ΑΕΚ</a:t>
                      </a:r>
                      <a:endParaRPr lang="el-GR" dirty="0"/>
                    </a:p>
                  </a:txBody>
                  <a:tcPr>
                    <a:cell3D prstMaterial="dkEdge">
                      <a:bevel prst="convex"/>
                      <a:lightRig rig="flood" dir="t"/>
                    </a:cell3D>
                  </a:tcPr>
                </a:tc>
              </a:tr>
              <a:tr h="4181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Α.Ο. Τραχώνες Αλίμου</a:t>
                      </a:r>
                    </a:p>
                  </a:txBody>
                  <a:tcPr>
                    <a:cell3D prstMaterial="dkEdge">
                      <a:bevel prst="convex"/>
                      <a:lightRig rig="flood" dir="t"/>
                    </a:cell3D>
                  </a:tcPr>
                </a:tc>
              </a:tr>
              <a:tr h="4181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Απόλλων</a:t>
                      </a:r>
                      <a:r>
                        <a:rPr lang="el-GR" baseline="0" dirty="0" smtClean="0"/>
                        <a:t> Σμύρνης</a:t>
                      </a:r>
                      <a:endParaRPr lang="el-GR" dirty="0" smtClean="0"/>
                    </a:p>
                  </a:txBody>
                  <a:tcPr>
                    <a:cell3D prstMaterial="dkEdge">
                      <a:bevel prst="convex"/>
                      <a:lightRig rig="flood" dir="t"/>
                    </a:cell3D>
                  </a:tcPr>
                </a:tc>
              </a:tr>
              <a:tr h="418129">
                <a:tc>
                  <a:txBody>
                    <a:bodyPr/>
                    <a:lstStyle/>
                    <a:p>
                      <a:r>
                        <a:rPr lang="el-GR" dirty="0" smtClean="0"/>
                        <a:t>Πανελευσινιακός</a:t>
                      </a:r>
                      <a:endParaRPr lang="el-GR" dirty="0"/>
                    </a:p>
                  </a:txBody>
                  <a:tcPr>
                    <a:cell3D prstMaterial="dkEdge">
                      <a:bevel prst="convex"/>
                      <a:lightRig rig="flood" dir="t"/>
                    </a:cell3D>
                  </a:tcPr>
                </a:tc>
              </a:tr>
              <a:tr h="418129">
                <a:tc>
                  <a:txBody>
                    <a:bodyPr/>
                    <a:lstStyle/>
                    <a:p>
                      <a:r>
                        <a:rPr lang="el-GR" dirty="0" smtClean="0"/>
                        <a:t>Θρασύβουλος</a:t>
                      </a:r>
                      <a:r>
                        <a:rPr lang="el-GR" baseline="0" dirty="0" smtClean="0"/>
                        <a:t> </a:t>
                      </a:r>
                      <a:endParaRPr lang="el-GR" dirty="0"/>
                    </a:p>
                  </a:txBody>
                  <a:tcPr>
                    <a:cell3D prstMaterial="dkEdge">
                      <a:bevel prst="convex"/>
                      <a:lightRig rig="flood" dir="t"/>
                    </a:cell3D>
                  </a:tcPr>
                </a:tc>
              </a:tr>
            </a:tbl>
          </a:graphicData>
        </a:graphic>
      </p:graphicFrame>
      <p:pic>
        <p:nvPicPr>
          <p:cNvPr id="5" name="4 - Εικόνα" descr="Αποτέλεσμα εικόνας για αττικη χαρτης"/>
          <p:cNvPicPr/>
          <p:nvPr/>
        </p:nvPicPr>
        <p:blipFill>
          <a:blip r:embed="rId2" cstate="print"/>
          <a:srcRect/>
          <a:stretch>
            <a:fillRect/>
          </a:stretch>
        </p:blipFill>
        <p:spPr bwMode="auto">
          <a:xfrm>
            <a:off x="4572000" y="1700808"/>
            <a:ext cx="4320480" cy="4896544"/>
          </a:xfrm>
          <a:prstGeom prst="rect">
            <a:avLst/>
          </a:prstGeom>
          <a:blipFill>
            <a:blip r:embed="rId3" cstate="print"/>
            <a:tile tx="0" ty="0" sx="100000" sy="100000" flip="none" algn="tl"/>
          </a:blipFill>
          <a:ln w="9525">
            <a:noFill/>
            <a:miter lim="800000"/>
            <a:headEnd/>
            <a:tailEnd/>
          </a:ln>
          <a:effectLst>
            <a:outerShdw blurRad="50800" dist="50800" dir="5400000" algn="ctr" rotWithShape="0">
              <a:schemeClr val="bg2">
                <a:lumMod val="40000"/>
                <a:lumOff val="60000"/>
              </a:schemeClr>
            </a:outerShdw>
          </a:effectLst>
        </p:spPr>
      </p:pic>
      <p:sp>
        <p:nvSpPr>
          <p:cNvPr id="4097" name="Rectangle 1"/>
          <p:cNvSpPr>
            <a:spLocks noChangeArrowheads="1"/>
          </p:cNvSpPr>
          <p:nvPr/>
        </p:nvSpPr>
        <p:spPr bwMode="auto">
          <a:xfrm>
            <a:off x="251520" y="203597"/>
            <a:ext cx="8388424"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lang="el-GR" sz="1400" dirty="0" smtClean="0">
                <a:latin typeface="Tahoma" pitchFamily="34" charset="0"/>
                <a:ea typeface="Tahoma" pitchFamily="34" charset="0"/>
                <a:cs typeface="Tahoma" pitchFamily="34" charset="0"/>
              </a:rPr>
              <a:t>Σ</a:t>
            </a:r>
            <a:r>
              <a:rPr kumimoji="0" lang="el-GR" sz="1400" i="0" u="none" strike="noStrike" cap="none" normalizeH="0" baseline="0" dirty="0" smtClean="0">
                <a:ln>
                  <a:noFill/>
                </a:ln>
                <a:solidFill>
                  <a:schemeClr val="tx1"/>
                </a:solidFill>
                <a:effectLst/>
                <a:latin typeface="Tahoma" pitchFamily="34" charset="0"/>
                <a:ea typeface="Tahoma" pitchFamily="34" charset="0"/>
                <a:cs typeface="Tahoma" pitchFamily="34" charset="0"/>
              </a:rPr>
              <a:t>τοιχειά που έχουν καταγραφεί αναφέρονται  στις περιόδους (2012-2013 έως 2016-2017). Παραδείγματος χάρη στον νομό Αττικής ,με τον πληθυσμό να ανέρχεται στα 4 εκατ. κατοίκων  και 50% στο συνολικό ΑΕΠ  έχουν την έδρα τους    11 ομάδες οι οποίες είναι οι εξής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467544" y="2132858"/>
          <a:ext cx="3610744" cy="3240360"/>
        </p:xfrm>
        <a:graphic>
          <a:graphicData uri="http://schemas.openxmlformats.org/drawingml/2006/table">
            <a:tbl>
              <a:tblPr firstRow="1" bandRow="1">
                <a:tableStyleId>{5C22544A-7EE6-4342-B048-85BDC9FD1C3A}</a:tableStyleId>
              </a:tblPr>
              <a:tblGrid>
                <a:gridCol w="3610744"/>
              </a:tblGrid>
              <a:tr h="540060">
                <a:tc>
                  <a:txBody>
                    <a:bodyPr/>
                    <a:lstStyle/>
                    <a:p>
                      <a:r>
                        <a:rPr kumimoji="0" lang="el-GR" sz="1800" b="1" kern="1200" dirty="0" smtClean="0">
                          <a:solidFill>
                            <a:schemeClr val="lt1"/>
                          </a:solidFill>
                          <a:latin typeface="+mn-lt"/>
                          <a:ea typeface="+mn-ea"/>
                          <a:cs typeface="+mn-cs"/>
                        </a:rPr>
                        <a:t>ΟΜΑΔΕΣ </a:t>
                      </a:r>
                      <a:r>
                        <a:rPr kumimoji="0" lang="el-GR" sz="1800" b="1" kern="1200" baseline="0" dirty="0" smtClean="0">
                          <a:solidFill>
                            <a:schemeClr val="lt1"/>
                          </a:solidFill>
                          <a:latin typeface="+mn-lt"/>
                          <a:ea typeface="+mn-ea"/>
                          <a:cs typeface="+mn-cs"/>
                        </a:rPr>
                        <a:t> ΘΕΣΣΑΛΟΝΙΚΗΣ</a:t>
                      </a:r>
                      <a:endParaRPr lang="el-GR" dirty="0"/>
                    </a:p>
                  </a:txBody>
                  <a:tcPr>
                    <a:cell3D prstMaterial="dkEdge">
                      <a:bevel prst="convex"/>
                      <a:lightRig rig="flood" dir="t"/>
                    </a:cell3D>
                    <a:solidFill>
                      <a:srgbClr val="FF0000"/>
                    </a:solidFill>
                  </a:tcPr>
                </a:tc>
              </a:tr>
              <a:tr h="540060">
                <a:tc>
                  <a:txBody>
                    <a:bodyPr/>
                    <a:lstStyle/>
                    <a:p>
                      <a:r>
                        <a:rPr lang="el-GR" dirty="0" smtClean="0"/>
                        <a:t>Ηρακλής</a:t>
                      </a:r>
                      <a:r>
                        <a:rPr lang="el-GR" baseline="0" dirty="0" smtClean="0"/>
                        <a:t> Θεσσαλονίκης </a:t>
                      </a:r>
                      <a:endParaRPr lang="el-GR" dirty="0" smtClean="0"/>
                    </a:p>
                  </a:txBody>
                  <a:tcPr>
                    <a:cell3D prstMaterial="dkEdge">
                      <a:bevel prst="convex"/>
                      <a:lightRig rig="flood" dir="t"/>
                    </a:cell3D>
                  </a:tcPr>
                </a:tc>
              </a:tr>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Απόλλων</a:t>
                      </a:r>
                      <a:r>
                        <a:rPr lang="el-GR" baseline="0" dirty="0" smtClean="0"/>
                        <a:t> Καλαμαριάς</a:t>
                      </a:r>
                      <a:endParaRPr lang="el-GR" dirty="0" smtClean="0"/>
                    </a:p>
                  </a:txBody>
                  <a:tcPr>
                    <a:cell3D prstMaterial="dkEdge">
                      <a:bevel prst="convex"/>
                      <a:lightRig rig="flood" dir="t"/>
                    </a:cell3D>
                  </a:tcPr>
                </a:tc>
              </a:tr>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Αγροτικός</a:t>
                      </a:r>
                      <a:r>
                        <a:rPr lang="el-GR" baseline="0" dirty="0" smtClean="0"/>
                        <a:t> Αστέρας</a:t>
                      </a:r>
                      <a:endParaRPr lang="el-GR" dirty="0" smtClean="0"/>
                    </a:p>
                  </a:txBody>
                  <a:tcPr>
                    <a:cell3D prstMaterial="dkEdge">
                      <a:bevel prst="convex"/>
                      <a:lightRig rig="flood" dir="t"/>
                    </a:cell3D>
                  </a:tcPr>
                </a:tc>
              </a:tr>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Άρης</a:t>
                      </a:r>
                      <a:r>
                        <a:rPr lang="el-GR" baseline="0" dirty="0" smtClean="0"/>
                        <a:t> </a:t>
                      </a:r>
                      <a:endParaRPr lang="el-GR" dirty="0" smtClean="0"/>
                    </a:p>
                  </a:txBody>
                  <a:tcPr>
                    <a:cell3D prstMaterial="dkEdge">
                      <a:bevel prst="convex"/>
                      <a:lightRig rig="flood" dir="t"/>
                    </a:cell3D>
                  </a:tcPr>
                </a:tc>
              </a:tr>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Αναγέννηση Επανομής</a:t>
                      </a:r>
                    </a:p>
                  </a:txBody>
                  <a:tcPr>
                    <a:cell3D prstMaterial="dkEdge">
                      <a:bevel prst="convex"/>
                      <a:lightRig rig="flood" dir="t"/>
                    </a:cell3D>
                  </a:tcPr>
                </a:tc>
              </a:tr>
            </a:tbl>
          </a:graphicData>
        </a:graphic>
      </p:graphicFrame>
      <p:pic>
        <p:nvPicPr>
          <p:cNvPr id="5" name="4 - Εικόνα" descr="Αποτέλεσμα εικόνας για θεσσαλονικη νομσ"/>
          <p:cNvPicPr/>
          <p:nvPr/>
        </p:nvPicPr>
        <p:blipFill>
          <a:blip r:embed="rId2" cstate="print"/>
          <a:srcRect/>
          <a:stretch>
            <a:fillRect/>
          </a:stretch>
        </p:blipFill>
        <p:spPr bwMode="auto">
          <a:xfrm>
            <a:off x="4499992" y="1628800"/>
            <a:ext cx="4464496" cy="4968552"/>
          </a:xfrm>
          <a:prstGeom prst="rect">
            <a:avLst/>
          </a:prstGeom>
          <a:noFill/>
          <a:ln w="9525">
            <a:noFill/>
            <a:miter lim="800000"/>
            <a:headEnd/>
            <a:tailEnd/>
          </a:ln>
        </p:spPr>
      </p:pic>
      <p:sp>
        <p:nvSpPr>
          <p:cNvPr id="3073" name="Rectangle 1"/>
          <p:cNvSpPr>
            <a:spLocks noChangeArrowheads="1"/>
          </p:cNvSpPr>
          <p:nvPr/>
        </p:nvSpPr>
        <p:spPr bwMode="auto">
          <a:xfrm>
            <a:off x="395536" y="415211"/>
            <a:ext cx="813690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i="0" u="none" strike="noStrike" cap="none" normalizeH="0" baseline="0" dirty="0" smtClean="0">
                <a:ln>
                  <a:noFill/>
                </a:ln>
                <a:solidFill>
                  <a:schemeClr val="tx1"/>
                </a:solidFill>
                <a:effectLst/>
                <a:latin typeface="Tahoma" pitchFamily="34" charset="0"/>
                <a:ea typeface="Tahoma" pitchFamily="34" charset="0"/>
                <a:cs typeface="Tahoma" pitchFamily="34" charset="0"/>
              </a:rPr>
              <a:t>Επίσης  η Θεσσαλονίκη που είναι 2</a:t>
            </a:r>
            <a:r>
              <a:rPr kumimoji="0" lang="el-GR" sz="1600" i="0" u="none" strike="noStrike" cap="none" normalizeH="0" baseline="30000" dirty="0" smtClean="0">
                <a:ln>
                  <a:noFill/>
                </a:ln>
                <a:solidFill>
                  <a:schemeClr val="tx1"/>
                </a:solidFill>
                <a:effectLst/>
                <a:latin typeface="Tahoma" pitchFamily="34" charset="0"/>
                <a:ea typeface="Tahoma" pitchFamily="34" charset="0"/>
                <a:cs typeface="Tahoma" pitchFamily="34" charset="0"/>
              </a:rPr>
              <a:t>η</a:t>
            </a:r>
            <a:r>
              <a:rPr kumimoji="0" lang="el-GR" sz="1600" i="0" u="none" strike="noStrike" cap="none" normalizeH="0" baseline="0" dirty="0" smtClean="0">
                <a:ln>
                  <a:noFill/>
                </a:ln>
                <a:solidFill>
                  <a:schemeClr val="tx1"/>
                </a:solidFill>
                <a:effectLst/>
                <a:latin typeface="Tahoma" pitchFamily="34" charset="0"/>
                <a:ea typeface="Tahoma" pitchFamily="34" charset="0"/>
                <a:cs typeface="Tahoma" pitchFamily="34" charset="0"/>
              </a:rPr>
              <a:t>  στην συμμετοχή του ΑΕΠ με 14% , και πληθυσμό </a:t>
            </a:r>
            <a:r>
              <a:rPr kumimoji="0" lang="el-GR" sz="1600" i="0" u="none" strike="noStrike" cap="none" normalizeH="0" baseline="0" dirty="0" smtClean="0">
                <a:ln>
                  <a:noFill/>
                </a:ln>
                <a:solidFill>
                  <a:schemeClr val="tx1"/>
                </a:solidFill>
                <a:effectLst/>
                <a:latin typeface="Tahoma" pitchFamily="34" charset="0"/>
                <a:ea typeface="Tahoma" pitchFamily="34" charset="0"/>
                <a:cs typeface="Tahoma" pitchFamily="34" charset="0"/>
              </a:rPr>
              <a:t>1 εκατ. κατοίκους  έχει</a:t>
            </a:r>
            <a:r>
              <a:rPr lang="el-GR" sz="1600" dirty="0" smtClean="0">
                <a:latin typeface="Tahoma" pitchFamily="34" charset="0"/>
                <a:ea typeface="Tahoma" pitchFamily="34" charset="0"/>
                <a:cs typeface="Tahoma" pitchFamily="34" charset="0"/>
              </a:rPr>
              <a:t> </a:t>
            </a:r>
            <a:r>
              <a:rPr kumimoji="0" lang="el-GR" sz="1600" i="0" u="none" strike="noStrike" cap="none" normalizeH="0" baseline="0" dirty="0" smtClean="0">
                <a:ln>
                  <a:noFill/>
                </a:ln>
                <a:solidFill>
                  <a:schemeClr val="tx1"/>
                </a:solidFill>
                <a:effectLst/>
                <a:latin typeface="Tahoma" pitchFamily="34" charset="0"/>
                <a:ea typeface="Tahoma" pitchFamily="34" charset="0"/>
                <a:cs typeface="Tahoma" pitchFamily="34" charset="0"/>
              </a:rPr>
              <a:t>5 </a:t>
            </a:r>
            <a:r>
              <a:rPr kumimoji="0" lang="el-GR" sz="1600" i="0" u="none" strike="noStrike" cap="none" normalizeH="0" baseline="0" dirty="0" smtClean="0">
                <a:ln>
                  <a:noFill/>
                </a:ln>
                <a:solidFill>
                  <a:schemeClr val="tx1"/>
                </a:solidFill>
                <a:effectLst/>
                <a:latin typeface="Tahoma" pitchFamily="34" charset="0"/>
                <a:ea typeface="Tahoma" pitchFamily="34" charset="0"/>
                <a:cs typeface="Tahoma" pitchFamily="34" charset="0"/>
              </a:rPr>
              <a:t>ομάδες οι οποίες</a:t>
            </a:r>
            <a:r>
              <a:rPr kumimoji="0" lang="el-GR" sz="1600" i="0" u="none" strike="noStrike" cap="none" normalizeH="0" dirty="0" smtClean="0">
                <a:ln>
                  <a:noFill/>
                </a:ln>
                <a:solidFill>
                  <a:schemeClr val="tx1"/>
                </a:solidFill>
                <a:effectLst/>
                <a:latin typeface="Tahoma" pitchFamily="34" charset="0"/>
                <a:ea typeface="Tahoma" pitchFamily="34" charset="0"/>
                <a:cs typeface="Tahoma" pitchFamily="34" charset="0"/>
              </a:rPr>
              <a:t> έχουν περάσει από την </a:t>
            </a:r>
            <a:r>
              <a:rPr lang="en-US" sz="1600" dirty="0" smtClean="0">
                <a:latin typeface="Tahoma" pitchFamily="34" charset="0"/>
                <a:ea typeface="Tahoma" pitchFamily="34" charset="0"/>
                <a:cs typeface="Tahoma" pitchFamily="34" charset="0"/>
              </a:rPr>
              <a:t>Football League</a:t>
            </a:r>
            <a:r>
              <a:rPr kumimoji="0" lang="el-GR" sz="1600" i="0" u="none" strike="noStrike" cap="none" normalizeH="0" baseline="0" dirty="0" smtClean="0">
                <a:ln>
                  <a:noFill/>
                </a:ln>
                <a:solidFill>
                  <a:schemeClr val="tx1"/>
                </a:solidFill>
                <a:effectLst/>
                <a:latin typeface="Tahoma" pitchFamily="34" charset="0"/>
                <a:ea typeface="Tahoma" pitchFamily="34" charset="0"/>
                <a:cs typeface="Tahoma" pitchFamily="34" charset="0"/>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403648" y="1700808"/>
            <a:ext cx="6336704" cy="4104456"/>
          </a:xfrm>
          <a:prstGeom prst="rect">
            <a:avLst/>
          </a:prstGeom>
          <a:noFill/>
          <a:ln w="76200">
            <a:solidFill>
              <a:schemeClr val="tx1"/>
            </a:solidFill>
            <a:miter lim="800000"/>
            <a:headEnd/>
            <a:tailEnd/>
          </a:ln>
          <a:effectLst/>
        </p:spPr>
      </p:pic>
      <p:sp>
        <p:nvSpPr>
          <p:cNvPr id="1028" name="Rectangle 4"/>
          <p:cNvSpPr>
            <a:spLocks noChangeArrowheads="1"/>
          </p:cNvSpPr>
          <p:nvPr/>
        </p:nvSpPr>
        <p:spPr bwMode="auto">
          <a:xfrm>
            <a:off x="0" y="739307"/>
            <a:ext cx="9144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i="0" u="none" strike="noStrike" cap="none" normalizeH="0" baseline="0" dirty="0" smtClean="0">
                <a:ln>
                  <a:noFill/>
                </a:ln>
                <a:solidFill>
                  <a:schemeClr val="tx1"/>
                </a:solidFill>
                <a:effectLst/>
                <a:latin typeface="Tahoma" pitchFamily="34" charset="0"/>
                <a:ea typeface="Tahoma" pitchFamily="34" charset="0"/>
                <a:cs typeface="Tahoma" pitchFamily="34" charset="0"/>
              </a:rPr>
              <a:t>          ΓΕΩΓΡΑΦΙΚΗ ΚΑΤΑΝΟΜΗ  ΤΩΝ ΟΜΑΔΩΝ ΜΕ ΒΑΣΗ ΤΟΝ ΠΛΥΘΗΣΜΟ ΓΙΑ ΤΗΝ ΠΕΡΙΟΔΟ  2012-2017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476672"/>
            <a:ext cx="8229600" cy="1143000"/>
          </a:xfrm>
        </p:spPr>
        <p:txBody>
          <a:bodyPr>
            <a:normAutofit fontScale="90000"/>
          </a:bodyPr>
          <a:lstStyle/>
          <a:p>
            <a:r>
              <a:rPr lang="el-GR" dirty="0" smtClean="0"/>
              <a:t>Σημαντικότερες  στιγμές  της  περιόδου 2012-2017</a:t>
            </a:r>
            <a:endParaRPr lang="el-GR" dirty="0"/>
          </a:p>
        </p:txBody>
      </p:sp>
      <p:sp>
        <p:nvSpPr>
          <p:cNvPr id="3" name="2 - Θέση περιεχομένου"/>
          <p:cNvSpPr>
            <a:spLocks noGrp="1"/>
          </p:cNvSpPr>
          <p:nvPr>
            <p:ph idx="1"/>
          </p:nvPr>
        </p:nvSpPr>
        <p:spPr/>
        <p:txBody>
          <a:bodyPr>
            <a:normAutofit/>
          </a:bodyPr>
          <a:lstStyle/>
          <a:p>
            <a:r>
              <a:rPr lang="el-GR" sz="1600" dirty="0" smtClean="0">
                <a:latin typeface="Tahoma" pitchFamily="34" charset="0"/>
                <a:ea typeface="Tahoma" pitchFamily="34" charset="0"/>
                <a:cs typeface="Tahoma" pitchFamily="34" charset="0"/>
              </a:rPr>
              <a:t>Το 2013 μια από τις ιστορικότητες ομάδες της Σουπερ Λίγκα η ΑΕΚ </a:t>
            </a:r>
            <a:r>
              <a:rPr lang="el-GR" sz="1600" dirty="0" smtClean="0">
                <a:latin typeface="Tahoma" pitchFamily="34" charset="0"/>
                <a:ea typeface="Tahoma" pitchFamily="34" charset="0"/>
                <a:cs typeface="Tahoma" pitchFamily="34" charset="0"/>
              </a:rPr>
              <a:t>υποβιβάστηκε </a:t>
            </a:r>
            <a:r>
              <a:rPr lang="el-GR" sz="1600" dirty="0" smtClean="0">
                <a:latin typeface="Tahoma" pitchFamily="34" charset="0"/>
                <a:ea typeface="Tahoma" pitchFamily="34" charset="0"/>
                <a:cs typeface="Tahoma" pitchFamily="34" charset="0"/>
              </a:rPr>
              <a:t>στην Γ΄ Εθνική κατηγορία  και ανέβηκε την επόμενη χρονιά  δηλαδή το 2014 στην Β’ Εθνική κατηγορία και εν συνεχεία στην </a:t>
            </a:r>
            <a:r>
              <a:rPr lang="en-US" sz="1600" dirty="0" err="1" smtClean="0">
                <a:latin typeface="Tahoma" pitchFamily="34" charset="0"/>
                <a:ea typeface="Tahoma" pitchFamily="34" charset="0"/>
                <a:cs typeface="Tahoma" pitchFamily="34" charset="0"/>
              </a:rPr>
              <a:t>Superleague</a:t>
            </a:r>
            <a:r>
              <a:rPr lang="el-GR" sz="1600" dirty="0" smtClean="0">
                <a:latin typeface="Tahoma" pitchFamily="34" charset="0"/>
                <a:ea typeface="Tahoma" pitchFamily="34" charset="0"/>
                <a:cs typeface="Tahoma" pitchFamily="34" charset="0"/>
              </a:rPr>
              <a:t> .</a:t>
            </a:r>
          </a:p>
          <a:p>
            <a:pPr>
              <a:buNone/>
            </a:pPr>
            <a:endParaRPr lang="el-GR" sz="1600" dirty="0">
              <a:latin typeface="Tahoma" pitchFamily="34" charset="0"/>
              <a:ea typeface="Tahoma" pitchFamily="34" charset="0"/>
              <a:cs typeface="Tahoma" pitchFamily="34" charset="0"/>
            </a:endParaRPr>
          </a:p>
        </p:txBody>
      </p:sp>
      <p:pic>
        <p:nvPicPr>
          <p:cNvPr id="20482" name="Picture 2" descr="Σχετική εικόνα"/>
          <p:cNvPicPr>
            <a:picLocks noChangeAspect="1" noChangeArrowheads="1"/>
          </p:cNvPicPr>
          <p:nvPr/>
        </p:nvPicPr>
        <p:blipFill>
          <a:blip r:embed="rId2" cstate="print"/>
          <a:srcRect/>
          <a:stretch>
            <a:fillRect/>
          </a:stretch>
        </p:blipFill>
        <p:spPr bwMode="auto">
          <a:xfrm>
            <a:off x="611560" y="4293096"/>
            <a:ext cx="2520280" cy="2088232"/>
          </a:xfrm>
          <a:prstGeom prst="rect">
            <a:avLst/>
          </a:prstGeom>
          <a:noFill/>
        </p:spPr>
      </p:pic>
      <p:pic>
        <p:nvPicPr>
          <p:cNvPr id="20484" name="Picture 4" descr="Σχετική εικόνα"/>
          <p:cNvPicPr>
            <a:picLocks noChangeAspect="1" noChangeArrowheads="1"/>
          </p:cNvPicPr>
          <p:nvPr/>
        </p:nvPicPr>
        <p:blipFill>
          <a:blip r:embed="rId3" cstate="print"/>
          <a:srcRect/>
          <a:stretch>
            <a:fillRect/>
          </a:stretch>
        </p:blipFill>
        <p:spPr bwMode="auto">
          <a:xfrm>
            <a:off x="3563888" y="3933056"/>
            <a:ext cx="4594051" cy="249289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48680"/>
            <a:ext cx="8229600" cy="5775920"/>
          </a:xfrm>
        </p:spPr>
        <p:txBody>
          <a:bodyPr>
            <a:normAutofit/>
          </a:bodyPr>
          <a:lstStyle/>
          <a:p>
            <a:r>
              <a:rPr lang="el-GR" sz="2000" dirty="0" smtClean="0">
                <a:latin typeface="Tahoma" pitchFamily="34" charset="0"/>
                <a:ea typeface="Tahoma" pitchFamily="34" charset="0"/>
                <a:cs typeface="Tahoma" pitchFamily="34" charset="0"/>
              </a:rPr>
              <a:t>Ακόμη  ο ΑΡΗΣ  μια από της ιστορικότερες ομάδες της Θεσσαλονίκης  ,υποβιβάστηκε στην Γ΄ Εθνική  την περίοδο 2014 -</a:t>
            </a:r>
            <a:r>
              <a:rPr lang="el-GR" sz="2000" dirty="0" smtClean="0">
                <a:latin typeface="Tahoma" pitchFamily="34" charset="0"/>
                <a:ea typeface="Tahoma" pitchFamily="34" charset="0"/>
                <a:cs typeface="Tahoma" pitchFamily="34" charset="0"/>
              </a:rPr>
              <a:t>2015 και ανέβηκε στην   </a:t>
            </a:r>
            <a:r>
              <a:rPr lang="en-US" sz="2000" dirty="0" smtClean="0">
                <a:latin typeface="Tahoma" pitchFamily="34" charset="0"/>
                <a:ea typeface="Tahoma" pitchFamily="34" charset="0"/>
                <a:cs typeface="Tahoma" pitchFamily="34" charset="0"/>
              </a:rPr>
              <a:t>Football League </a:t>
            </a:r>
            <a:r>
              <a:rPr lang="el-GR" sz="2000" dirty="0" smtClean="0">
                <a:latin typeface="Tahoma" pitchFamily="34" charset="0"/>
                <a:ea typeface="Tahoma" pitchFamily="34" charset="0"/>
                <a:cs typeface="Tahoma" pitchFamily="34" charset="0"/>
              </a:rPr>
              <a:t>την περίοδο 2016-2017 όπου και βρίσκεται για 2</a:t>
            </a:r>
            <a:r>
              <a:rPr lang="el-GR" sz="2000" baseline="30000" dirty="0" smtClean="0">
                <a:latin typeface="Tahoma" pitchFamily="34" charset="0"/>
                <a:ea typeface="Tahoma" pitchFamily="34" charset="0"/>
                <a:cs typeface="Tahoma" pitchFamily="34" charset="0"/>
              </a:rPr>
              <a:t>η</a:t>
            </a:r>
            <a:r>
              <a:rPr lang="el-GR" sz="2000" dirty="0" smtClean="0">
                <a:latin typeface="Tahoma" pitchFamily="34" charset="0"/>
                <a:ea typeface="Tahoma" pitchFamily="34" charset="0"/>
                <a:cs typeface="Tahoma" pitchFamily="34" charset="0"/>
              </a:rPr>
              <a:t> συνεχόμενη αγωνιστική περίοδο.</a:t>
            </a:r>
          </a:p>
          <a:p>
            <a:pPr>
              <a:buNone/>
            </a:pPr>
            <a:endParaRPr lang="el-GR" sz="2000" dirty="0">
              <a:latin typeface="Tahoma" pitchFamily="34" charset="0"/>
              <a:ea typeface="Tahoma" pitchFamily="34" charset="0"/>
              <a:cs typeface="Tahoma" pitchFamily="34" charset="0"/>
            </a:endParaRPr>
          </a:p>
        </p:txBody>
      </p:sp>
      <p:sp>
        <p:nvSpPr>
          <p:cNvPr id="21508" name="AutoShape 4" descr="Αποτέλεσμα εικόνας για υποβιβασμος αρη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1510" name="AutoShape 6" descr="Αποτέλεσμα εικόνας για υποβιβασμος αρη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1512" name="AutoShape 8" descr="Αποτέλεσμα εικόνας για υποβιβασμος αρη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1514" name="AutoShape 10" descr="Αποτέλεσμα εικόνας για υποβιβασμος αρη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1516" name="Picture 12" descr="Αποτέλεσμα εικόνας για υποβιβασμος αρης"/>
          <p:cNvPicPr>
            <a:picLocks noChangeAspect="1" noChangeArrowheads="1"/>
          </p:cNvPicPr>
          <p:nvPr/>
        </p:nvPicPr>
        <p:blipFill>
          <a:blip r:embed="rId2" cstate="print"/>
          <a:srcRect/>
          <a:stretch>
            <a:fillRect/>
          </a:stretch>
        </p:blipFill>
        <p:spPr bwMode="auto">
          <a:xfrm>
            <a:off x="827584" y="2564904"/>
            <a:ext cx="6984776" cy="3600400"/>
          </a:xfrm>
          <a:prstGeom prst="rect">
            <a:avLst/>
          </a:prstGeom>
          <a:noFill/>
        </p:spPr>
      </p:pic>
      <p:sp>
        <p:nvSpPr>
          <p:cNvPr id="21518" name="AutoShape 14" descr="Αποτέλεσμα εικόνας για υποβιβασμος αρη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3584</TotalTime>
  <Words>1463</Words>
  <Application>Microsoft Office PowerPoint</Application>
  <PresentationFormat>Προβολή στην οθόνη (4:3)</PresentationFormat>
  <Paragraphs>232</Paragraphs>
  <Slides>41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41</vt:i4>
      </vt:variant>
    </vt:vector>
  </HeadingPairs>
  <TitlesOfParts>
    <vt:vector size="42" baseType="lpstr">
      <vt:lpstr>Ροή</vt:lpstr>
      <vt:lpstr>Πανεπιστήμιο Πελοποννήσου </vt:lpstr>
      <vt:lpstr>FOOTBALL LEAGUE 2012- 2017   </vt:lpstr>
      <vt:lpstr>  1. Η άρτια διεξαγωγή του πρωταθλήματος 2. Η αναβάθμιση του ποδοσφαιρικού προϊόντος μέσω οικονομικής και διοικητικής Διαφάνειας 3. Η προστασία και προαγωγή του οικονομικού, κοινωνικού και πολιτιστικού επιπέδου των ΠΑΕ-μελών της 4. Η παροχή στις ΠΑΕ-μέλη της τεχνικής και οργανωτικής αρωγής για την αύξηση και βελτίωση του προϊόντος τους και η διαχείριση αυτού. 5. Η μεγιστοποίηση των εσόδων των ΠΑΕ-μελών της μέσω της σύναψης επωφελών χορηγικών συμβάσεων και συμφωνιών ραδιοτηλεοπτικών μεταδόσεων καθώς και της διαχείρισης δικαιωμάτων διαφημιστικής εκμετάλλευσης. 6. Η λήψη μέτρων για την αντιμετώπιση των φαινομένων της βίας και του ντόπινγκ </vt:lpstr>
      <vt:lpstr> Η  δομή του πρωταθλήματος</vt:lpstr>
      <vt:lpstr>Διαφάνεια 5</vt:lpstr>
      <vt:lpstr>Διαφάνεια 6</vt:lpstr>
      <vt:lpstr>Διαφάνεια 7</vt:lpstr>
      <vt:lpstr>Σημαντικότερες  στιγμές  της  περιόδου 2012-2017</vt:lpstr>
      <vt:lpstr>Διαφάνεια 9</vt:lpstr>
      <vt:lpstr>Διαφάνεια 10</vt:lpstr>
      <vt:lpstr>Διαφάνεια 11</vt:lpstr>
      <vt:lpstr>ΓΕΩΓΡΑΦΙΚΗ ΔΙΑΣΠΟΡΑ ΤΩΝ ΟΜΑΔΩΝ ΤΗΣ FOOTBALL LEAGUE ΓΙΑ ΤΗΝ ΠΕΡΙΟΔΟ 2016-2017</vt:lpstr>
      <vt:lpstr>ΓΕΩΓΡΑΦΙΚΗ ΔΙΑΣΠΟΡΑ ΤΩΝ ΟΜΑΔΩΝ ΤΗΣ FOOTBALL LEAGUE ΓΙΑ ΤΗΝ ΠΕΡΙΟΔΟ 2017-2018</vt:lpstr>
      <vt:lpstr>Ανάλυση σημαντικότερων ομάδων της Football League</vt:lpstr>
      <vt:lpstr>ΠΑΕ ΑΡΗΣ </vt:lpstr>
      <vt:lpstr>Product (Προϊόν) </vt:lpstr>
      <vt:lpstr>Price (Τιμολόγηση) </vt:lpstr>
      <vt:lpstr>Promotion (Προώθηση)</vt:lpstr>
      <vt:lpstr>Place (Διανομή)</vt:lpstr>
      <vt:lpstr>ΠΑΕ ΟΦΗ </vt:lpstr>
      <vt:lpstr>Διαφάνεια 21</vt:lpstr>
      <vt:lpstr>Product (Προϊόν)</vt:lpstr>
      <vt:lpstr>Price (Τιμολόγηση)</vt:lpstr>
      <vt:lpstr>Κάτοψη γηπέδου</vt:lpstr>
      <vt:lpstr>Promotion (Προώθηση)</vt:lpstr>
      <vt:lpstr>Place (Διανομή)</vt:lpstr>
      <vt:lpstr>ΠΑΕ ΠΑΝΣΕΡΑΙΚΟΣ </vt:lpstr>
      <vt:lpstr>Διαφάνεια 28</vt:lpstr>
      <vt:lpstr>Τιμολογιακή πολιτική εισιτηρίων διαρκείας για την περίοδο 2017-18</vt:lpstr>
      <vt:lpstr>ΠΑΕ ΠΑΝΑΧΑΙΚΗ  </vt:lpstr>
      <vt:lpstr>Product (Προϊόν)</vt:lpstr>
      <vt:lpstr>Τιμολογιακή πολιτική εισιτηρίων Διαρκείας 2017-18</vt:lpstr>
      <vt:lpstr>Place (Διανομή)</vt:lpstr>
      <vt:lpstr>Promotion (Προώθηση)</vt:lpstr>
      <vt:lpstr>ΠΑΕ ΒΕΡΟΙΑ </vt:lpstr>
      <vt:lpstr>Product (Προϊόν) </vt:lpstr>
      <vt:lpstr>Τιμολογιακή πολιτική των εισιτηρίων διαρκείας για την περίοδο 2017-18</vt:lpstr>
      <vt:lpstr>Place (Διανομή)</vt:lpstr>
      <vt:lpstr>Promotion (Προώθηση)</vt:lpstr>
      <vt:lpstr>Διαφάνεια 40</vt:lpstr>
      <vt:lpstr>Ευχαριστώ για την προσοχή σας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FOOTBALL LEAGYE 2012- 2017</dc:title>
  <dc:creator>alexop</dc:creator>
  <cp:lastModifiedBy>Alexop</cp:lastModifiedBy>
  <cp:revision>86</cp:revision>
  <dcterms:created xsi:type="dcterms:W3CDTF">2017-11-28T19:04:53Z</dcterms:created>
  <dcterms:modified xsi:type="dcterms:W3CDTF">2017-12-10T09:59:15Z</dcterms:modified>
</cp:coreProperties>
</file>