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294" r:id="rId2"/>
    <p:sldId id="300" r:id="rId3"/>
    <p:sldId id="299" r:id="rId4"/>
    <p:sldId id="276" r:id="rId5"/>
    <p:sldId id="277" r:id="rId6"/>
    <p:sldId id="278" r:id="rId7"/>
    <p:sldId id="289" r:id="rId8"/>
    <p:sldId id="279" r:id="rId9"/>
    <p:sldId id="280" r:id="rId10"/>
    <p:sldId id="281" r:id="rId11"/>
    <p:sldId id="282" r:id="rId12"/>
    <p:sldId id="283" r:id="rId13"/>
    <p:sldId id="284" r:id="rId14"/>
    <p:sldId id="285" r:id="rId15"/>
    <p:sldId id="286" r:id="rId16"/>
    <p:sldId id="287" r:id="rId17"/>
    <p:sldId id="28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31" autoAdjust="0"/>
    <p:restoredTop sz="86525" autoAdjust="0"/>
  </p:normalViewPr>
  <p:slideViewPr>
    <p:cSldViewPr snapToGrid="0" snapToObjects="1">
      <p:cViewPr>
        <p:scale>
          <a:sx n="100" d="100"/>
          <a:sy n="100" d="100"/>
        </p:scale>
        <p:origin x="-448" y="4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D68746-27AF-7C4C-8BAD-94F7904FD94E}" type="datetimeFigureOut">
              <a:rPr lang="en-US" smtClean="0"/>
              <a:t>11/02/18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73AEC3-6D6B-F14E-8980-9B6DEB558E89}" type="slidenum">
              <a:rPr lang="en-US" smtClean="0"/>
              <a:t>‹#›</a:t>
            </a:fld>
            <a:endParaRPr lang="en-US"/>
          </a:p>
        </p:txBody>
      </p:sp>
    </p:spTree>
    <p:extLst>
      <p:ext uri="{BB962C8B-B14F-4D97-AF65-F5344CB8AC3E}">
        <p14:creationId xmlns:p14="http://schemas.microsoft.com/office/powerpoint/2010/main" val="19395507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E3EDF54-F28F-984E-A807-35D0E969892C}" type="slidenum">
              <a:rPr lang="en-US" smtClean="0"/>
              <a:t>1</a:t>
            </a:fld>
            <a:endParaRPr lang="en-US"/>
          </a:p>
        </p:txBody>
      </p:sp>
    </p:spTree>
    <p:extLst>
      <p:ext uri="{BB962C8B-B14F-4D97-AF65-F5344CB8AC3E}">
        <p14:creationId xmlns:p14="http://schemas.microsoft.com/office/powerpoint/2010/main" val="1760396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l-GR"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8825C6F-BEC6-A54E-8481-F0C848A3BBD2}" type="datetimeFigureOut">
              <a:rPr lang="en-US" smtClean="0"/>
              <a:t>11/02/18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BB37272-523A-C845-AEE9-4B6BFE3A7D5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fld id="{18825C6F-BEC6-A54E-8481-F0C848A3BBD2}" type="datetimeFigureOut">
              <a:rPr lang="en-US" smtClean="0"/>
              <a:t>11/02/18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B37272-523A-C845-AEE9-4B6BFE3A7D5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8825C6F-BEC6-A54E-8481-F0C848A3BBD2}" type="datetimeFigureOut">
              <a:rPr lang="en-US" smtClean="0"/>
              <a:t>11/02/18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BB37272-523A-C845-AEE9-4B6BFE3A7D5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l-GR" smtClean="0"/>
              <a:t>Click to edit Master title style</a:t>
            </a:r>
            <a:endParaRPr kumimoji="0" lang="en-US"/>
          </a:p>
        </p:txBody>
      </p:sp>
      <p:sp>
        <p:nvSpPr>
          <p:cNvPr id="4" name="Date Placeholder 3"/>
          <p:cNvSpPr>
            <a:spLocks noGrp="1"/>
          </p:cNvSpPr>
          <p:nvPr>
            <p:ph type="dt" sz="half" idx="10"/>
          </p:nvPr>
        </p:nvSpPr>
        <p:spPr/>
        <p:txBody>
          <a:bodyPr/>
          <a:lstStyle/>
          <a:p>
            <a:fld id="{18825C6F-BEC6-A54E-8481-F0C848A3BBD2}" type="datetimeFigureOut">
              <a:rPr lang="en-US" smtClean="0"/>
              <a:t>11/02/18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BB37272-523A-C845-AEE9-4B6BFE3A7D5A}"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Click to edit Master title style</a:t>
            </a:r>
            <a:endParaRPr kumimoji="0" lang="en-US"/>
          </a:p>
        </p:txBody>
      </p:sp>
      <p:sp>
        <p:nvSpPr>
          <p:cNvPr id="12" name="Date Placeholder 11"/>
          <p:cNvSpPr>
            <a:spLocks noGrp="1"/>
          </p:cNvSpPr>
          <p:nvPr>
            <p:ph type="dt" sz="half" idx="10"/>
          </p:nvPr>
        </p:nvSpPr>
        <p:spPr/>
        <p:txBody>
          <a:bodyPr/>
          <a:lstStyle/>
          <a:p>
            <a:fld id="{18825C6F-BEC6-A54E-8481-F0C848A3BBD2}" type="datetimeFigureOut">
              <a:rPr lang="en-US" smtClean="0"/>
              <a:t>11/02/18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BB37272-523A-C845-AEE9-4B6BFE3A7D5A}"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8" name="Date Placeholder 7"/>
          <p:cNvSpPr>
            <a:spLocks noGrp="1"/>
          </p:cNvSpPr>
          <p:nvPr>
            <p:ph type="dt" sz="half" idx="15"/>
          </p:nvPr>
        </p:nvSpPr>
        <p:spPr/>
        <p:txBody>
          <a:bodyPr rtlCol="0"/>
          <a:lstStyle/>
          <a:p>
            <a:fld id="{18825C6F-BEC6-A54E-8481-F0C848A3BBD2}" type="datetimeFigureOut">
              <a:rPr lang="en-US" smtClean="0"/>
              <a:t>11/02/18</a:t>
            </a:fld>
            <a:endParaRPr lang="en-US"/>
          </a:p>
        </p:txBody>
      </p:sp>
      <p:sp>
        <p:nvSpPr>
          <p:cNvPr id="10" name="Slide Number Placeholder 9"/>
          <p:cNvSpPr>
            <a:spLocks noGrp="1"/>
          </p:cNvSpPr>
          <p:nvPr>
            <p:ph type="sldNum" sz="quarter" idx="16"/>
          </p:nvPr>
        </p:nvSpPr>
        <p:spPr/>
        <p:txBody>
          <a:bodyPr rtlCol="0"/>
          <a:lstStyle/>
          <a:p>
            <a:fld id="{FBB37272-523A-C845-AEE9-4B6BFE3A7D5A}"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l-GR"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0" name="Date Placeholder 9"/>
          <p:cNvSpPr>
            <a:spLocks noGrp="1"/>
          </p:cNvSpPr>
          <p:nvPr>
            <p:ph type="dt" sz="half" idx="15"/>
          </p:nvPr>
        </p:nvSpPr>
        <p:spPr/>
        <p:txBody>
          <a:bodyPr rtlCol="0"/>
          <a:lstStyle/>
          <a:p>
            <a:fld id="{18825C6F-BEC6-A54E-8481-F0C848A3BBD2}" type="datetimeFigureOut">
              <a:rPr lang="en-US" smtClean="0"/>
              <a:t>11/02/18</a:t>
            </a:fld>
            <a:endParaRPr lang="en-US"/>
          </a:p>
        </p:txBody>
      </p:sp>
      <p:sp>
        <p:nvSpPr>
          <p:cNvPr id="12" name="Slide Number Placeholder 11"/>
          <p:cNvSpPr>
            <a:spLocks noGrp="1"/>
          </p:cNvSpPr>
          <p:nvPr>
            <p:ph type="sldNum" sz="quarter" idx="16"/>
          </p:nvPr>
        </p:nvSpPr>
        <p:spPr/>
        <p:txBody>
          <a:bodyPr rtlCol="0"/>
          <a:lstStyle/>
          <a:p>
            <a:fld id="{FBB37272-523A-C845-AEE9-4B6BFE3A7D5A}"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Date Placeholder 2"/>
          <p:cNvSpPr>
            <a:spLocks noGrp="1"/>
          </p:cNvSpPr>
          <p:nvPr>
            <p:ph type="dt" sz="half" idx="10"/>
          </p:nvPr>
        </p:nvSpPr>
        <p:spPr/>
        <p:txBody>
          <a:bodyPr/>
          <a:lstStyle/>
          <a:p>
            <a:fld id="{18825C6F-BEC6-A54E-8481-F0C848A3BBD2}" type="datetimeFigureOut">
              <a:rPr lang="en-US" smtClean="0"/>
              <a:t>11/02/18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BB37272-523A-C845-AEE9-4B6BFE3A7D5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25C6F-BEC6-A54E-8481-F0C848A3BBD2}" type="datetimeFigureOut">
              <a:rPr lang="en-US" smtClean="0"/>
              <a:t>11/02/18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BB37272-523A-C845-AEE9-4B6BFE3A7D5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l-GR" smtClean="0"/>
              <a:t>Click to edit Master title style</a:t>
            </a:r>
            <a:endParaRPr kumimoji="0" lang="en-US"/>
          </a:p>
        </p:txBody>
      </p:sp>
      <p:sp>
        <p:nvSpPr>
          <p:cNvPr id="5" name="Date Placeholder 4"/>
          <p:cNvSpPr>
            <a:spLocks noGrp="1"/>
          </p:cNvSpPr>
          <p:nvPr>
            <p:ph type="dt" sz="half" idx="10"/>
          </p:nvPr>
        </p:nvSpPr>
        <p:spPr/>
        <p:txBody>
          <a:bodyPr/>
          <a:lstStyle/>
          <a:p>
            <a:fld id="{18825C6F-BEC6-A54E-8481-F0C848A3BBD2}" type="datetimeFigureOut">
              <a:rPr lang="en-US" smtClean="0"/>
              <a:t>11/02/18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BB37272-523A-C845-AEE9-4B6BFE3A7D5A}"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8825C6F-BEC6-A54E-8481-F0C848A3BBD2}" type="datetimeFigureOut">
              <a:rPr lang="en-US" smtClean="0"/>
              <a:t>11/02/18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FBB37272-523A-C845-AEE9-4B6BFE3A7D5A}"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Click to edit Master text styles</a:t>
            </a:r>
          </a:p>
          <a:p>
            <a:pPr lvl="1" eaLnBrk="1" latinLnBrk="0" hangingPunct="1"/>
            <a:r>
              <a:rPr kumimoji="0" lang="el-GR" smtClean="0"/>
              <a:t>Second level</a:t>
            </a:r>
          </a:p>
          <a:p>
            <a:pPr lvl="2" eaLnBrk="1" latinLnBrk="0" hangingPunct="1"/>
            <a:r>
              <a:rPr kumimoji="0" lang="el-GR" smtClean="0"/>
              <a:t>Third level</a:t>
            </a:r>
          </a:p>
          <a:p>
            <a:pPr lvl="3" eaLnBrk="1" latinLnBrk="0" hangingPunct="1"/>
            <a:r>
              <a:rPr kumimoji="0" lang="el-GR" smtClean="0"/>
              <a:t>Fourth level</a:t>
            </a:r>
          </a:p>
          <a:p>
            <a:pPr lvl="4" eaLnBrk="1" latinLnBrk="0" hangingPunct="1"/>
            <a:r>
              <a:rPr kumimoji="0" lang="el-GR"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8825C6F-BEC6-A54E-8481-F0C848A3BBD2}" type="datetimeFigureOut">
              <a:rPr lang="en-US" smtClean="0"/>
              <a:t>11/02/18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BB37272-523A-C845-AEE9-4B6BFE3A7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3413639"/>
            <a:ext cx="6477000" cy="2453761"/>
          </a:xfrm>
        </p:spPr>
        <p:txBody>
          <a:bodyPr>
            <a:normAutofit fontScale="90000"/>
          </a:bodyPr>
          <a:lstStyle/>
          <a:p>
            <a:r>
              <a:rPr lang="el-GR" dirty="0" smtClean="0">
                <a:latin typeface="Cambria"/>
                <a:cs typeface="Cambria"/>
              </a:rPr>
              <a:t/>
            </a:r>
            <a:br>
              <a:rPr lang="el-GR" dirty="0" smtClean="0">
                <a:latin typeface="Cambria"/>
                <a:cs typeface="Cambria"/>
              </a:rPr>
            </a:br>
            <a:r>
              <a:rPr lang="el-GR" cap="none" dirty="0" smtClean="0">
                <a:latin typeface="Cambria"/>
                <a:cs typeface="Cambria"/>
              </a:rPr>
              <a:t>Παράλληλες Διαδικασίες Διασφάλισης της Ποιότητας</a:t>
            </a:r>
            <a:br>
              <a:rPr lang="el-GR" cap="none" dirty="0" smtClean="0">
                <a:latin typeface="Cambria"/>
                <a:cs typeface="Cambria"/>
              </a:rPr>
            </a:br>
            <a:r>
              <a:rPr lang="el-GR" dirty="0" smtClean="0">
                <a:latin typeface="Cambria"/>
                <a:cs typeface="Cambria"/>
              </a:rPr>
              <a:t>Ενότητα 1</a:t>
            </a:r>
            <a:r>
              <a:rPr lang="el-GR" cap="none" baseline="30000" dirty="0" smtClean="0">
                <a:latin typeface="Cambria"/>
                <a:cs typeface="Cambria"/>
              </a:rPr>
              <a:t>η</a:t>
            </a:r>
            <a:r>
              <a:rPr lang="el-GR" dirty="0" smtClean="0">
                <a:latin typeface="Cambria"/>
                <a:cs typeface="Cambria"/>
              </a:rPr>
              <a:t> </a:t>
            </a:r>
            <a:r>
              <a:rPr lang="mr-IN" dirty="0" smtClean="0">
                <a:latin typeface="Cambria"/>
                <a:cs typeface="Cambria"/>
              </a:rPr>
              <a:t>–</a:t>
            </a:r>
            <a:r>
              <a:rPr lang="el-GR" dirty="0" smtClean="0">
                <a:latin typeface="Cambria"/>
                <a:cs typeface="Cambria"/>
              </a:rPr>
              <a:t> Μάθημα 3</a:t>
            </a:r>
            <a:r>
              <a:rPr lang="el-GR" baseline="30000" dirty="0" smtClean="0">
                <a:latin typeface="Cambria"/>
                <a:cs typeface="Cambria"/>
              </a:rPr>
              <a:t>ο</a:t>
            </a:r>
            <a:endParaRPr lang="en-US" baseline="30000" dirty="0">
              <a:latin typeface="Cambria"/>
              <a:cs typeface="Cambria"/>
            </a:endParaRPr>
          </a:p>
        </p:txBody>
      </p:sp>
      <p:sp>
        <p:nvSpPr>
          <p:cNvPr id="3" name="Subtitle 2"/>
          <p:cNvSpPr>
            <a:spLocks noGrp="1"/>
          </p:cNvSpPr>
          <p:nvPr>
            <p:ph type="subTitle" idx="1"/>
          </p:nvPr>
        </p:nvSpPr>
        <p:spPr/>
        <p:txBody>
          <a:bodyPr/>
          <a:lstStyle/>
          <a:p>
            <a:r>
              <a:rPr lang="el-GR" dirty="0" smtClean="0"/>
              <a:t>Αξιολόγηση &amp; Διασφάλιση της Ποιότητας-2018</a:t>
            </a:r>
            <a:endParaRPr lang="en-US" dirty="0"/>
          </a:p>
        </p:txBody>
      </p:sp>
    </p:spTree>
    <p:extLst>
      <p:ext uri="{BB962C8B-B14F-4D97-AF65-F5344CB8AC3E}">
        <p14:creationId xmlns:p14="http://schemas.microsoft.com/office/powerpoint/2010/main" val="736340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mbria"/>
                <a:cs typeface="Cambria"/>
              </a:rPr>
              <a:t>A</a:t>
            </a:r>
            <a:r>
              <a:rPr lang="el-GR" dirty="0" smtClean="0">
                <a:latin typeface="Cambria"/>
                <a:cs typeface="Cambria"/>
              </a:rPr>
              <a:t>ΞΙΟΛΟΓΗΣΗ (</a:t>
            </a:r>
            <a:r>
              <a:rPr lang="en-US" dirty="0" smtClean="0">
                <a:latin typeface="Cambria"/>
                <a:cs typeface="Cambria"/>
              </a:rPr>
              <a:t>assessment)</a:t>
            </a:r>
            <a:endParaRPr lang="en-US" dirty="0">
              <a:latin typeface="Cambria"/>
              <a:cs typeface="Cambria"/>
            </a:endParaRPr>
          </a:p>
        </p:txBody>
      </p:sp>
      <p:sp>
        <p:nvSpPr>
          <p:cNvPr id="3" name="Content Placeholder 2"/>
          <p:cNvSpPr>
            <a:spLocks noGrp="1"/>
          </p:cNvSpPr>
          <p:nvPr>
            <p:ph sz="quarter" idx="1"/>
          </p:nvPr>
        </p:nvSpPr>
        <p:spPr>
          <a:xfrm>
            <a:off x="612648" y="1600200"/>
            <a:ext cx="8153400" cy="4978400"/>
          </a:xfrm>
        </p:spPr>
        <p:txBody>
          <a:bodyPr>
            <a:normAutofit fontScale="77500" lnSpcReduction="20000"/>
          </a:bodyPr>
          <a:lstStyle/>
          <a:p>
            <a:r>
              <a:rPr lang="en-US" dirty="0" smtClean="0"/>
              <a:t>H </a:t>
            </a:r>
            <a:r>
              <a:rPr lang="el-GR" dirty="0" smtClean="0"/>
              <a:t>διαδικασία αξιολόγησης κρίνει τη συνολική ποιότητα ενός ιδρύματος ή ενός προγράμματος σπουδών με βάση συγκεκριμένους δείκτες επίδοσης, διαδικασίες και παραγόμενα αποτελέσματα.</a:t>
            </a:r>
          </a:p>
          <a:p>
            <a:r>
              <a:rPr lang="el-GR" dirty="0" smtClean="0"/>
              <a:t>Η μέτρηση γίνεται με βάση εξωτερικά καθορισμένα κριτήρια (ρητά και άρητα) και εσωτερικά καθορισμένους στόχους ή αποστολές ή με βάση αμοιβαία συμφωνημένα κριτήρια.</a:t>
            </a:r>
          </a:p>
          <a:p>
            <a:r>
              <a:rPr lang="el-GR" dirty="0" smtClean="0"/>
              <a:t> Πολλές αξιολογήσεις μετρούν (υποτίθεται) την ‘καταλληλότητα για το σκοπό’ και έτσι τα ιδρύματα ή τα προγράμματα αξιολογούνται με βάση κριτήρια που συνάδουν με τις αποστολές τους. Στην πράξη όμως πάντα υπάρχουν συγκεκριμένες προσδοκίες και υπάρχει περιορισμένη ανοχή ως προς τη διακύμανση της αποστολής.</a:t>
            </a:r>
          </a:p>
          <a:p>
            <a:r>
              <a:rPr lang="el-GR" dirty="0" smtClean="0"/>
              <a:t>Η αξιολόγηση μπορεί να γίνει είτε με βάση ένα περίπλοκο σύστημα βαθμολόγησης είτε με βάση μια απλή διχοτομική κλίμακα (ικανοποιητικό/μη-ικανοποιητικό)</a:t>
            </a:r>
            <a:endParaRPr lang="en-US" dirty="0"/>
          </a:p>
        </p:txBody>
      </p:sp>
    </p:spTree>
    <p:extLst>
      <p:ext uri="{BB962C8B-B14F-4D97-AF65-F5344CB8AC3E}">
        <p14:creationId xmlns:p14="http://schemas.microsoft.com/office/powerpoint/2010/main" val="1935730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a:cs typeface="Cambria"/>
              </a:rPr>
              <a:t>A</a:t>
            </a:r>
            <a:r>
              <a:rPr lang="el-GR" dirty="0">
                <a:latin typeface="Cambria"/>
                <a:cs typeface="Cambria"/>
              </a:rPr>
              <a:t>ΞΙΟΛΟΓΗΣΗ (</a:t>
            </a:r>
            <a:r>
              <a:rPr lang="en-US" dirty="0">
                <a:latin typeface="Cambria"/>
                <a:cs typeface="Cambria"/>
              </a:rPr>
              <a:t>assessment)</a:t>
            </a:r>
          </a:p>
        </p:txBody>
      </p:sp>
      <p:sp>
        <p:nvSpPr>
          <p:cNvPr id="3" name="Content Placeholder 2"/>
          <p:cNvSpPr>
            <a:spLocks noGrp="1"/>
          </p:cNvSpPr>
          <p:nvPr>
            <p:ph sz="quarter" idx="1"/>
          </p:nvPr>
        </p:nvSpPr>
        <p:spPr/>
        <p:txBody>
          <a:bodyPr>
            <a:normAutofit fontScale="85000" lnSpcReduction="20000"/>
          </a:bodyPr>
          <a:lstStyle/>
          <a:p>
            <a:r>
              <a:rPr lang="el-GR" dirty="0" smtClean="0"/>
              <a:t>Η αξιολόγηση μπορεί να κρίνει ένα ίδρυμα σε σχέση με άλλα, με βάση καθορισμένα επίπεδα αναφοράς </a:t>
            </a:r>
            <a:r>
              <a:rPr lang="el-GR" dirty="0"/>
              <a:t>(</a:t>
            </a:r>
            <a:r>
              <a:rPr lang="en-US" dirty="0" smtClean="0"/>
              <a:t>benchmark</a:t>
            </a:r>
            <a:r>
              <a:rPr lang="el-GR" dirty="0" smtClean="0"/>
              <a:t>) ή να κρίνει την επίδοση του ιδρύματος διαχρονικά</a:t>
            </a:r>
            <a:r>
              <a:rPr lang="en-US" dirty="0" smtClean="0"/>
              <a:t>. </a:t>
            </a:r>
            <a:r>
              <a:rPr lang="el-GR" dirty="0" smtClean="0"/>
              <a:t>Συνήθως τα επίπεδα αναφοράς είναι ποσοτικοποιημένα και περιορίζονται σε μετρήσιμα δεδομένα, περιλαμβανομένης της ύπαρξης ή μη μιας υπηρεσίας ή δομής. </a:t>
            </a:r>
          </a:p>
          <a:p>
            <a:r>
              <a:rPr lang="el-GR" dirty="0" smtClean="0"/>
              <a:t>Η αξιολόγηση μπορεί να επεκτείνεται σε πόρους του ιδρύματος (διδακτικό προσωπικό, υποδομές) ή διαδικασίες (διδακτικές πρακτικές, υποστήριξη της μαθησιακής διαδικασίας) ή αποτελέσματα (ακαδημαϊκές επιδόσεις των φοιτητών, επαγγελματικές ικανότητες, ποσοστά απορρόφησης στην αγορά εργασίας, αντίληψη των φοιτητών για τη μαθησιακή τους εμπειρία) </a:t>
            </a:r>
          </a:p>
        </p:txBody>
      </p:sp>
    </p:spTree>
    <p:extLst>
      <p:ext uri="{BB962C8B-B14F-4D97-AF65-F5344CB8AC3E}">
        <p14:creationId xmlns:p14="http://schemas.microsoft.com/office/powerpoint/2010/main" val="4230073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mbria"/>
                <a:cs typeface="Cambria"/>
              </a:rPr>
              <a:t>A</a:t>
            </a:r>
            <a:r>
              <a:rPr lang="el-GR" dirty="0">
                <a:latin typeface="Cambria"/>
                <a:cs typeface="Cambria"/>
              </a:rPr>
              <a:t>ΞΙΟΛΟΓΗΣΗ (</a:t>
            </a:r>
            <a:r>
              <a:rPr lang="en-US" dirty="0">
                <a:latin typeface="Cambria"/>
                <a:cs typeface="Cambria"/>
              </a:rPr>
              <a:t>assessment)</a:t>
            </a:r>
          </a:p>
        </p:txBody>
      </p:sp>
      <p:sp>
        <p:nvSpPr>
          <p:cNvPr id="3" name="Content Placeholder 2"/>
          <p:cNvSpPr>
            <a:spLocks noGrp="1"/>
          </p:cNvSpPr>
          <p:nvPr>
            <p:ph sz="quarter" idx="1"/>
          </p:nvPr>
        </p:nvSpPr>
        <p:spPr/>
        <p:txBody>
          <a:bodyPr>
            <a:normAutofit/>
          </a:bodyPr>
          <a:lstStyle/>
          <a:p>
            <a:r>
              <a:rPr lang="el-GR" dirty="0" smtClean="0"/>
              <a:t>Η διαδικασία στηρίζεται σε αποτίμηση στατιστικών δεδομένων, παρατήρηση, άμεση αξιολόγηση των ερευνητικών αποτελεσμάτων, απόψεις φοιτητών και αποφοίτων, απόψεις εργοδοτών, επίδοση των φοιτητών, εκθέσεις αυτοαξιολόγησεις και τις απόψεις άλλων οργανώσεων (επαγγελματικών σωματείων, επιμελητηρίων κλπ).</a:t>
            </a:r>
          </a:p>
          <a:p>
            <a:pPr marL="0" indent="0">
              <a:buNone/>
            </a:pPr>
            <a:endParaRPr lang="en-US" dirty="0"/>
          </a:p>
        </p:txBody>
      </p:sp>
    </p:spTree>
    <p:extLst>
      <p:ext uri="{BB962C8B-B14F-4D97-AF65-F5344CB8AC3E}">
        <p14:creationId xmlns:p14="http://schemas.microsoft.com/office/powerpoint/2010/main" val="3909679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228600"/>
            <a:ext cx="8699500" cy="990600"/>
          </a:xfrm>
        </p:spPr>
        <p:txBody>
          <a:bodyPr>
            <a:noAutofit/>
          </a:bodyPr>
          <a:lstStyle/>
          <a:p>
            <a:r>
              <a:rPr lang="el-GR" sz="3000" dirty="0" smtClean="0">
                <a:latin typeface="Cambria"/>
                <a:cs typeface="Cambria"/>
              </a:rPr>
              <a:t>ΕΛΕΓΧΟΣ ΤΩΝ ΣΤΑΝΤΑΡΝΤ (</a:t>
            </a:r>
            <a:r>
              <a:rPr lang="en-US" sz="3000" dirty="0" smtClean="0">
                <a:latin typeface="Cambria"/>
                <a:cs typeface="Cambria"/>
              </a:rPr>
              <a:t>Standards Monitoring)</a:t>
            </a:r>
            <a:endParaRPr lang="en-US" sz="3000" dirty="0">
              <a:latin typeface="Cambria"/>
              <a:cs typeface="Cambria"/>
            </a:endParaRPr>
          </a:p>
        </p:txBody>
      </p:sp>
      <p:sp>
        <p:nvSpPr>
          <p:cNvPr id="3" name="Content Placeholder 2"/>
          <p:cNvSpPr>
            <a:spLocks noGrp="1"/>
          </p:cNvSpPr>
          <p:nvPr>
            <p:ph sz="quarter" idx="1"/>
          </p:nvPr>
        </p:nvSpPr>
        <p:spPr/>
        <p:txBody>
          <a:bodyPr>
            <a:normAutofit fontScale="77500" lnSpcReduction="20000"/>
          </a:bodyPr>
          <a:lstStyle/>
          <a:p>
            <a:r>
              <a:rPr lang="el-GR" dirty="0" smtClean="0"/>
              <a:t>Σε συστήματα που χρησιμοποιούν εξωτερικούς βαθμολογητές, ο έλεγχος των στάνταρντ αποτελεί διαδικασία που ακολουθείται ακόμη και πριν τη διαμόρφωση των διαδικασιών εξωτερικής αξιολόγησης. </a:t>
            </a:r>
          </a:p>
          <a:p>
            <a:r>
              <a:rPr lang="el-GR" dirty="0" smtClean="0"/>
              <a:t>Εξωτερικοί βαθμολογητές χρησιμοποιούνται για τον έλεγχο των στάνταρντ σε προπτυχιακά και μεταπτυχιακά προγράμματα σπουδών στη Βρετανία, τη Δανία, την Ιρλανδία,τη Νέα Ζηλανδία, τη Μαλαισία, το Μπρουνέι, την Ινδία, το Μαλάουι, το Χονκ Κόνγκ και στα </a:t>
            </a:r>
            <a:r>
              <a:rPr lang="en-US" dirty="0" err="1" smtClean="0"/>
              <a:t>technikons</a:t>
            </a:r>
            <a:r>
              <a:rPr lang="en-US" dirty="0" smtClean="0"/>
              <a:t> </a:t>
            </a:r>
            <a:r>
              <a:rPr lang="el-GR" dirty="0" smtClean="0"/>
              <a:t>της Νότιας Αφρικής</a:t>
            </a:r>
            <a:r>
              <a:rPr lang="en-US" dirty="0" smtClean="0"/>
              <a:t>. </a:t>
            </a:r>
            <a:endParaRPr lang="el-GR" dirty="0" smtClean="0"/>
          </a:p>
          <a:p>
            <a:r>
              <a:rPr lang="el-GR" dirty="0" smtClean="0"/>
              <a:t>Σε ορισμένα επαγγελματικά πεδία ο έλεγχος των στάνταρντ απο επαγγελματικά σωματεία ή επιμελητήρια αποτελεί διαδικασία πιο σημαντική από τη διασφάλιση ποιότητας γιατί συχνά συνδέεται με την επαγγελματική πιστοποίηση και την άδεια ασκήσεως επαγγέλματος. </a:t>
            </a:r>
          </a:p>
        </p:txBody>
      </p:sp>
    </p:spTree>
    <p:extLst>
      <p:ext uri="{BB962C8B-B14F-4D97-AF65-F5344CB8AC3E}">
        <p14:creationId xmlns:p14="http://schemas.microsoft.com/office/powerpoint/2010/main" val="1096928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4927600"/>
          </a:xfrm>
        </p:spPr>
        <p:txBody>
          <a:bodyPr>
            <a:normAutofit fontScale="62500" lnSpcReduction="20000"/>
          </a:bodyPr>
          <a:lstStyle/>
          <a:p>
            <a:r>
              <a:rPr lang="en-US" dirty="0"/>
              <a:t> </a:t>
            </a:r>
            <a:r>
              <a:rPr lang="el-GR" sz="3400" dirty="0" smtClean="0"/>
              <a:t>Αυτή η διαδικασία μπορεί να καθορίζει τα κατάλληλα στάνταρντ και να διασφαλίζει ότι τα στάνταρντ ενός ιδρύματος βρίσκονται σε κατάλληλο επίπεδο ελέγχοντας ακόμα και τη βαθμολογία ή τη γενικότερη επίδοση των φοιτητών. Ο έλεγχος μπορεί ακόμη να διασφαλίζει τη συγκρισιμότητα των στάνταρντ σε ένα επιστημονικό πεδίο. Οι εξωτερικοί αξιολογητές συγκρίνουν προγράμματα σπουδών εντός ενός επιστημονικού πεδίου. Καποιες φορές μπορεί και να βαθμολογούν οι ίδιοι την εργασία των φοιτητών όμως συνήθως το επίπεδο συνάγεται από συστηματικό δειγματοληπτικό έλεγχο ή από έλεγχο της βαθμολογίας. </a:t>
            </a:r>
            <a:endParaRPr lang="el-GR" sz="3400" dirty="0"/>
          </a:p>
          <a:p>
            <a:r>
              <a:rPr lang="el-GR" sz="3400" dirty="0" smtClean="0"/>
              <a:t>Η διαδικασία αυτή συναντάται σε επαγγελματικά σωματεία στη Βρετανία τα οποία πολλές φορές διοργανώνουν και διαγωνισμούς με το πέρας των οποίων χορηγείται η άδεια ασκήσεως επαγγέλματος. Το </a:t>
            </a:r>
            <a:r>
              <a:rPr lang="en-US" sz="3400" dirty="0" err="1" smtClean="0"/>
              <a:t>provão</a:t>
            </a:r>
            <a:r>
              <a:rPr lang="el-GR" sz="3400" dirty="0" smtClean="0"/>
              <a:t> στη Βραζιλία αποτελεί επίσης παράδειγμα εθνικού διαγωνισμού σε συγκεκριμένα θέματα/επιστημονικά πεδία το οποίο επίσης έχει στόχο το έλεγχο των στάνταρντ. </a:t>
            </a:r>
            <a:r>
              <a:rPr lang="en-US" sz="3400" dirty="0" smtClean="0"/>
              <a:t> </a:t>
            </a:r>
            <a:endParaRPr lang="en-US" sz="3400" dirty="0"/>
          </a:p>
        </p:txBody>
      </p:sp>
      <p:sp>
        <p:nvSpPr>
          <p:cNvPr id="4" name="Title 1"/>
          <p:cNvSpPr>
            <a:spLocks noGrp="1"/>
          </p:cNvSpPr>
          <p:nvPr>
            <p:ph type="title"/>
          </p:nvPr>
        </p:nvSpPr>
        <p:spPr>
          <a:xfrm>
            <a:off x="431800" y="228600"/>
            <a:ext cx="8801100" cy="990600"/>
          </a:xfrm>
        </p:spPr>
        <p:txBody>
          <a:bodyPr>
            <a:noAutofit/>
          </a:bodyPr>
          <a:lstStyle/>
          <a:p>
            <a:r>
              <a:rPr lang="el-GR" sz="3000" dirty="0" smtClean="0">
                <a:latin typeface="Cambria"/>
                <a:cs typeface="Cambria"/>
              </a:rPr>
              <a:t>ΕΛΕΓΧΟΣ ΤΩΝ ΣΤΑΝΤΑΡΝΤ (</a:t>
            </a:r>
            <a:r>
              <a:rPr lang="en-US" sz="3000" dirty="0" smtClean="0">
                <a:latin typeface="Cambria"/>
                <a:cs typeface="Cambria"/>
              </a:rPr>
              <a:t>Standards Monitoring)</a:t>
            </a:r>
            <a:endParaRPr lang="en-US" sz="3000" dirty="0">
              <a:latin typeface="Cambria"/>
              <a:cs typeface="Cambria"/>
            </a:endParaRPr>
          </a:p>
        </p:txBody>
      </p:sp>
    </p:spTree>
    <p:extLst>
      <p:ext uri="{BB962C8B-B14F-4D97-AF65-F5344CB8AC3E}">
        <p14:creationId xmlns:p14="http://schemas.microsoft.com/office/powerpoint/2010/main" val="3981542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r>
              <a:rPr lang="en-US" dirty="0"/>
              <a:t> </a:t>
            </a:r>
            <a:r>
              <a:rPr lang="el-GR" dirty="0" smtClean="0"/>
              <a:t>Κατά την άποψη του </a:t>
            </a:r>
            <a:r>
              <a:rPr lang="en-US" dirty="0" err="1" smtClean="0"/>
              <a:t>Westerheijden</a:t>
            </a:r>
            <a:r>
              <a:rPr lang="en-US" dirty="0" smtClean="0"/>
              <a:t> </a:t>
            </a:r>
            <a:r>
              <a:rPr lang="en-US" dirty="0"/>
              <a:t>(2001), </a:t>
            </a:r>
            <a:r>
              <a:rPr lang="el-GR" dirty="0" smtClean="0"/>
              <a:t>οι εθνικές πιστοποιήσεις προάγουν την ομοιομορφία και όχι την ποικιλομορφία των ιδρυμάτων ενώ εμποδίζουν την ευελίξία.</a:t>
            </a:r>
          </a:p>
          <a:p>
            <a:r>
              <a:rPr lang="el-GR" dirty="0" smtClean="0"/>
              <a:t> Οι διαδικασίες διασφάλισης της ποιότητας εν τέλει εμποδίζουν την καινοτομία λόγω της εφαρμογής συντηρητικών και άκαμπτων κριτηρίων αξιολόγησης.</a:t>
            </a:r>
          </a:p>
        </p:txBody>
      </p:sp>
      <p:sp>
        <p:nvSpPr>
          <p:cNvPr id="4" name="Title 1"/>
          <p:cNvSpPr>
            <a:spLocks noGrp="1"/>
          </p:cNvSpPr>
          <p:nvPr>
            <p:ph type="title"/>
          </p:nvPr>
        </p:nvSpPr>
        <p:spPr/>
        <p:txBody>
          <a:bodyPr>
            <a:noAutofit/>
          </a:bodyPr>
          <a:lstStyle/>
          <a:p>
            <a:r>
              <a:rPr lang="en-US" dirty="0"/>
              <a:t>K</a:t>
            </a:r>
            <a:r>
              <a:rPr lang="el-GR" dirty="0"/>
              <a:t>ΡΙΤΙΚΗ</a:t>
            </a:r>
            <a:endParaRPr lang="en-US" dirty="0"/>
          </a:p>
        </p:txBody>
      </p:sp>
    </p:spTree>
    <p:extLst>
      <p:ext uri="{BB962C8B-B14F-4D97-AF65-F5344CB8AC3E}">
        <p14:creationId xmlns:p14="http://schemas.microsoft.com/office/powerpoint/2010/main" val="2246074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a:t>
            </a:r>
            <a:r>
              <a:rPr lang="el-GR" dirty="0"/>
              <a:t>ΡΙΤΙΚΗ</a:t>
            </a:r>
            <a:endParaRPr lang="en-US" dirty="0"/>
          </a:p>
        </p:txBody>
      </p:sp>
      <p:sp>
        <p:nvSpPr>
          <p:cNvPr id="3" name="Content Placeholder 2"/>
          <p:cNvSpPr>
            <a:spLocks noGrp="1"/>
          </p:cNvSpPr>
          <p:nvPr>
            <p:ph sz="quarter" idx="1"/>
          </p:nvPr>
        </p:nvSpPr>
        <p:spPr>
          <a:xfrm>
            <a:off x="444500" y="1511300"/>
            <a:ext cx="8521700" cy="5105400"/>
          </a:xfrm>
        </p:spPr>
        <p:txBody>
          <a:bodyPr>
            <a:noAutofit/>
          </a:bodyPr>
          <a:lstStyle/>
          <a:p>
            <a:r>
              <a:rPr lang="el-GR" sz="2400" dirty="0" smtClean="0"/>
              <a:t>Οι βελτιώσεις που εισάγονται μέσω των διαδικασιών διασφάλισης της ποιότητας είναι προσωρινές και όχι μόνιμες.</a:t>
            </a:r>
          </a:p>
          <a:p>
            <a:r>
              <a:rPr lang="el-GR" sz="2400" dirty="0" smtClean="0"/>
              <a:t>Η αρχική επίδραση ξεθωριάζει, ειδικά εάν δεν υπάρχει συνδεση ανάμεσα στις εσωτερικές και τις εξωτερικές διαδικασίες.</a:t>
            </a:r>
          </a:p>
          <a:p>
            <a:r>
              <a:rPr lang="el-GR" sz="2400" dirty="0" smtClean="0"/>
              <a:t>Η διαδικασία εξωτερικού ελέγχου πρέπει να ανατροφοδοτεί το εσωτερικό σύστημα ποιότητας. Τα πραγματικά οφέλη προέρχονται από τον διάλογο που προάγεται κατά τη διαδικασία αξιολόγησης της διασφάλισης της ποιότητας.</a:t>
            </a:r>
          </a:p>
          <a:p>
            <a:r>
              <a:rPr lang="el-GR" sz="2400" dirty="0"/>
              <a:t>Το πραγματικό ζήτημα είναι πώς </a:t>
            </a:r>
            <a:r>
              <a:rPr lang="el-GR" sz="2400" dirty="0" smtClean="0"/>
              <a:t>να </a:t>
            </a:r>
            <a:r>
              <a:rPr lang="el-GR" sz="2400" dirty="0"/>
              <a:t>ενσωματωθούν τα αποτελέσματα της διαδικασίας στο περιβάλλον του ιδρύματος</a:t>
            </a:r>
            <a:r>
              <a:rPr lang="en-US" sz="2400" dirty="0"/>
              <a:t>. </a:t>
            </a:r>
            <a:r>
              <a:rPr lang="el-GR" sz="2400" dirty="0"/>
              <a:t>Όσο περισσότερο η διαδικασία </a:t>
            </a:r>
            <a:r>
              <a:rPr lang="el-GR" sz="2400" dirty="0" smtClean="0"/>
              <a:t>προσλαμβάνεται ως </a:t>
            </a:r>
            <a:r>
              <a:rPr lang="el-GR" sz="2400" dirty="0"/>
              <a:t>διαδικασία συμμόρφωσης σε εξωτερικές απαιτήσεις τόσο λίγοτερο διαρκούν τα αρχικά οφέλη. </a:t>
            </a:r>
          </a:p>
        </p:txBody>
      </p:sp>
    </p:spTree>
    <p:extLst>
      <p:ext uri="{BB962C8B-B14F-4D97-AF65-F5344CB8AC3E}">
        <p14:creationId xmlns:p14="http://schemas.microsoft.com/office/powerpoint/2010/main" val="667230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a:t>
            </a:r>
            <a:r>
              <a:rPr lang="el-GR" dirty="0"/>
              <a:t>ΡΙΤΙΚΗ</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smtClean="0"/>
              <a:t>Το </a:t>
            </a:r>
            <a:r>
              <a:rPr lang="el-GR" dirty="0"/>
              <a:t>πρόβλημα μεγενθύνεται εάν υπάρχει σύνδεση με τη χρηματοδότηση γεγονός που ωθεί τα ιδρύματα να κρύβουν τις αδυναμίες τους παρά να αποδίδονται σε ουσιαστική αυτο-αξιολόγηση και </a:t>
            </a:r>
            <a:r>
              <a:rPr lang="el-GR" dirty="0" smtClean="0"/>
              <a:t>βελτίωση</a:t>
            </a:r>
          </a:p>
          <a:p>
            <a:r>
              <a:rPr lang="el-GR" dirty="0" smtClean="0"/>
              <a:t>Οι διαδικασίες διασφάλισης της ποιότητας συνήθως δεν συνάδουν με την ενδυνάμωση των φοιτητών και των διδασκόντων και την ουσιαστική βελτίωση της μαθησιακής διαδικασίας.</a:t>
            </a:r>
          </a:p>
          <a:p>
            <a:r>
              <a:rPr lang="el-GR" dirty="0" smtClean="0"/>
              <a:t>Η έρευνα υποδεικνύει ότι άλλοι παράγοντες, οι οποίοι δεν σχετίζονται με τη διασφάλιση της ποιότητας, επηρρεάζουν τη μάθηση των</a:t>
            </a:r>
            <a:endParaRPr lang="en-US" dirty="0"/>
          </a:p>
        </p:txBody>
      </p:sp>
    </p:spTree>
    <p:extLst>
      <p:ext uri="{BB962C8B-B14F-4D97-AF65-F5344CB8AC3E}">
        <p14:creationId xmlns:p14="http://schemas.microsoft.com/office/powerpoint/2010/main" val="3600253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smtClean="0">
                <a:latin typeface="Cambria"/>
                <a:cs typeface="Cambria"/>
              </a:rPr>
              <a:t>Μ</a:t>
            </a:r>
            <a:r>
              <a:rPr lang="en-US" sz="3600" dirty="0" smtClean="0">
                <a:latin typeface="Cambria"/>
                <a:cs typeface="Cambria"/>
              </a:rPr>
              <a:t>A</a:t>
            </a:r>
            <a:r>
              <a:rPr lang="el-GR" sz="3600" dirty="0" smtClean="0">
                <a:latin typeface="Cambria"/>
                <a:cs typeface="Cambria"/>
              </a:rPr>
              <a:t>ΘΗΣΙΑΚΟΙ ΣΤΟΧΟΙ &amp; ΑΠΟΤΕΛΕΣΜΑΤΑ</a:t>
            </a:r>
            <a:endParaRPr lang="en-US" sz="3600" dirty="0">
              <a:latin typeface="Cambria"/>
              <a:cs typeface="Cambria"/>
            </a:endParaRPr>
          </a:p>
        </p:txBody>
      </p:sp>
      <p:sp>
        <p:nvSpPr>
          <p:cNvPr id="3" name="Content Placeholder 2"/>
          <p:cNvSpPr>
            <a:spLocks noGrp="1"/>
          </p:cNvSpPr>
          <p:nvPr>
            <p:ph sz="quarter" idx="1"/>
          </p:nvPr>
        </p:nvSpPr>
        <p:spPr/>
        <p:txBody>
          <a:bodyPr>
            <a:normAutofit fontScale="77500" lnSpcReduction="20000"/>
          </a:bodyPr>
          <a:lstStyle/>
          <a:p>
            <a:pPr marL="0" indent="0">
              <a:buNone/>
            </a:pPr>
            <a:r>
              <a:rPr lang="el-GR" dirty="0" smtClean="0">
                <a:latin typeface="Cambria"/>
                <a:cs typeface="Cambria"/>
              </a:rPr>
              <a:t>Η ενότητα διαπραγματεύεται γενικά ζητήματα διασφάλισης της ποιότητας γύρω από ένα κεντρικό ερώτημα:  Πώς και πότε μπορούμε να συμπεράνουμε ότι ένα ίδρυμα ανώτατης εκπαίδευσης παρέχει σπουδές υψηλής ποιότητας</a:t>
            </a:r>
            <a:r>
              <a:rPr lang="en-US" dirty="0" smtClean="0">
                <a:latin typeface="Cambria"/>
                <a:cs typeface="Cambria"/>
              </a:rPr>
              <a:t>;</a:t>
            </a:r>
          </a:p>
          <a:p>
            <a:pPr marL="0" indent="0">
              <a:buNone/>
            </a:pPr>
            <a:r>
              <a:rPr lang="el-GR" dirty="0" smtClean="0">
                <a:latin typeface="Cambria"/>
                <a:cs typeface="Cambria"/>
              </a:rPr>
              <a:t>Στο τέλος της ενότητας οι φοιτητές θα πρέπει</a:t>
            </a:r>
          </a:p>
          <a:p>
            <a:pPr marL="0" indent="0">
              <a:buNone/>
            </a:pPr>
            <a:r>
              <a:rPr lang="el-GR" dirty="0" smtClean="0">
                <a:latin typeface="Cambria"/>
                <a:cs typeface="Cambria"/>
              </a:rPr>
              <a:t>1. Να γνωρίζουν τη μεθοδολογία που χρησιμοποιείται διεθνώς για τη διασφάλιση της ποιότητας (εσωτερική </a:t>
            </a:r>
            <a:r>
              <a:rPr lang="mr-IN" dirty="0" smtClean="0">
                <a:latin typeface="Cambria"/>
                <a:cs typeface="Cambria"/>
              </a:rPr>
              <a:t>–</a:t>
            </a:r>
            <a:r>
              <a:rPr lang="el-GR" dirty="0" smtClean="0">
                <a:latin typeface="Cambria"/>
                <a:cs typeface="Cambria"/>
              </a:rPr>
              <a:t> εξωτερική αξιολόγηση)</a:t>
            </a:r>
          </a:p>
          <a:p>
            <a:pPr marL="0" indent="0">
              <a:buNone/>
            </a:pPr>
            <a:r>
              <a:rPr lang="el-GR" dirty="0" smtClean="0">
                <a:latin typeface="Cambria"/>
                <a:cs typeface="Cambria"/>
              </a:rPr>
              <a:t>2. Να γνωρίζουν τις διαφορετικές απόψεις που αποτελούν βάση της διεθνούς βιβλιογραφίας</a:t>
            </a:r>
          </a:p>
          <a:p>
            <a:pPr marL="0" indent="0">
              <a:buNone/>
            </a:pPr>
            <a:r>
              <a:rPr lang="el-GR" dirty="0" smtClean="0">
                <a:latin typeface="Cambria"/>
                <a:cs typeface="Cambria"/>
              </a:rPr>
              <a:t>3. Να αναγνωρίζουν τις διαφορετικές λογικές της ποιότητας που εξετάζονται σε κείμενα πολιτικής και να είναι σε θέση να τις διακρίνουν. </a:t>
            </a:r>
          </a:p>
        </p:txBody>
      </p:sp>
    </p:spTree>
    <p:extLst>
      <p:ext uri="{BB962C8B-B14F-4D97-AF65-F5344CB8AC3E}">
        <p14:creationId xmlns:p14="http://schemas.microsoft.com/office/powerpoint/2010/main" val="847540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4864100"/>
          </a:xfrm>
        </p:spPr>
        <p:txBody>
          <a:bodyPr>
            <a:normAutofit/>
          </a:bodyPr>
          <a:lstStyle/>
          <a:p>
            <a:pPr marL="0" indent="0">
              <a:buNone/>
            </a:pPr>
            <a:r>
              <a:rPr lang="el-GR" dirty="0" smtClean="0">
                <a:latin typeface="Cambria"/>
                <a:cs typeface="Cambria"/>
              </a:rPr>
              <a:t>Σε αυτό το μάθημα αναφερόμαστε στις παράλληλες διαδικασίες που εμβαθύνουν σε όψεις ελέγχου της ποιότητας ενός ιδρύματος</a:t>
            </a:r>
            <a:r>
              <a:rPr lang="en-US" dirty="0" smtClean="0">
                <a:latin typeface="Cambria"/>
                <a:cs typeface="Cambria"/>
              </a:rPr>
              <a:t>:</a:t>
            </a:r>
            <a:r>
              <a:rPr lang="el-GR" dirty="0" smtClean="0">
                <a:latin typeface="Cambria"/>
                <a:cs typeface="Cambria"/>
              </a:rPr>
              <a:t> </a:t>
            </a:r>
            <a:endParaRPr lang="en-US" dirty="0" smtClean="0">
              <a:latin typeface="Cambria"/>
              <a:cs typeface="Cambria"/>
            </a:endParaRPr>
          </a:p>
          <a:p>
            <a:pPr>
              <a:buFont typeface="Wingdings" charset="2"/>
              <a:buChar char="q"/>
            </a:pPr>
            <a:r>
              <a:rPr lang="el-GR" dirty="0" smtClean="0">
                <a:latin typeface="Cambria"/>
                <a:cs typeface="Cambria"/>
              </a:rPr>
              <a:t>Εισάγονται οι έννοιες της </a:t>
            </a:r>
          </a:p>
          <a:p>
            <a:pPr lvl="1">
              <a:buFont typeface="Wingdings" charset="2"/>
              <a:buChar char="q"/>
            </a:pPr>
            <a:r>
              <a:rPr lang="el-GR" dirty="0" smtClean="0">
                <a:latin typeface="Cambria"/>
                <a:cs typeface="Cambria"/>
              </a:rPr>
              <a:t>πιστοποίησης </a:t>
            </a:r>
            <a:r>
              <a:rPr lang="el-GR" dirty="0" smtClean="0">
                <a:latin typeface="Cambria"/>
                <a:cs typeface="Cambria"/>
              </a:rPr>
              <a:t>(</a:t>
            </a:r>
            <a:r>
              <a:rPr lang="en-US" dirty="0" smtClean="0">
                <a:latin typeface="Cambria"/>
                <a:cs typeface="Cambria"/>
              </a:rPr>
              <a:t>accreditation)</a:t>
            </a:r>
            <a:r>
              <a:rPr lang="el-GR" dirty="0" smtClean="0">
                <a:latin typeface="Cambria"/>
                <a:cs typeface="Cambria"/>
              </a:rPr>
              <a:t>, </a:t>
            </a:r>
          </a:p>
          <a:p>
            <a:pPr lvl="1">
              <a:buFont typeface="Wingdings" charset="2"/>
              <a:buChar char="q"/>
            </a:pPr>
            <a:r>
              <a:rPr lang="el-GR" dirty="0" smtClean="0">
                <a:latin typeface="Cambria"/>
                <a:cs typeface="Cambria"/>
              </a:rPr>
              <a:t>επιθεώρησης</a:t>
            </a:r>
            <a:r>
              <a:rPr lang="en-US" dirty="0" smtClean="0">
                <a:latin typeface="Cambria"/>
                <a:cs typeface="Cambria"/>
              </a:rPr>
              <a:t> </a:t>
            </a:r>
            <a:r>
              <a:rPr lang="en-US" dirty="0" smtClean="0">
                <a:latin typeface="Cambria"/>
                <a:cs typeface="Cambria"/>
              </a:rPr>
              <a:t>(audit)</a:t>
            </a:r>
            <a:r>
              <a:rPr lang="el-GR" dirty="0" smtClean="0">
                <a:latin typeface="Cambria"/>
                <a:cs typeface="Cambria"/>
              </a:rPr>
              <a:t>, </a:t>
            </a:r>
          </a:p>
          <a:p>
            <a:pPr lvl="1">
              <a:buFont typeface="Wingdings" charset="2"/>
              <a:buChar char="q"/>
            </a:pPr>
            <a:r>
              <a:rPr lang="el-GR" dirty="0" smtClean="0">
                <a:latin typeface="Cambria"/>
                <a:cs typeface="Cambria"/>
              </a:rPr>
              <a:t>αξιολόγησης </a:t>
            </a:r>
            <a:r>
              <a:rPr lang="el-GR" dirty="0" smtClean="0">
                <a:latin typeface="Cambria"/>
                <a:cs typeface="Cambria"/>
              </a:rPr>
              <a:t>(</a:t>
            </a:r>
            <a:r>
              <a:rPr lang="en-US" dirty="0" smtClean="0">
                <a:latin typeface="Cambria"/>
                <a:cs typeface="Cambria"/>
              </a:rPr>
              <a:t>assessment)</a:t>
            </a:r>
            <a:r>
              <a:rPr lang="el-GR" dirty="0" smtClean="0">
                <a:latin typeface="Cambria"/>
                <a:cs typeface="Cambria"/>
              </a:rPr>
              <a:t> και </a:t>
            </a:r>
          </a:p>
          <a:p>
            <a:pPr lvl="1">
              <a:buFont typeface="Wingdings" charset="2"/>
              <a:buChar char="q"/>
            </a:pPr>
            <a:r>
              <a:rPr lang="el-GR" dirty="0" smtClean="0">
                <a:latin typeface="Cambria"/>
                <a:cs typeface="Cambria"/>
              </a:rPr>
              <a:t>διαδικασίας </a:t>
            </a:r>
            <a:r>
              <a:rPr lang="el-GR" dirty="0" smtClean="0">
                <a:latin typeface="Cambria"/>
                <a:cs typeface="Cambria"/>
              </a:rPr>
              <a:t>ελέγχου των στάνταρντ</a:t>
            </a:r>
            <a:r>
              <a:rPr lang="en-US" dirty="0" smtClean="0">
                <a:latin typeface="Cambria"/>
                <a:cs typeface="Cambria"/>
              </a:rPr>
              <a:t> (standards monitoring)</a:t>
            </a:r>
            <a:r>
              <a:rPr lang="el-GR" dirty="0" smtClean="0">
                <a:latin typeface="Cambria"/>
                <a:cs typeface="Cambria"/>
              </a:rPr>
              <a:t>.</a:t>
            </a:r>
            <a:endParaRPr lang="en-US" dirty="0">
              <a:latin typeface="Cambria"/>
              <a:cs typeface="Cambria"/>
            </a:endParaRPr>
          </a:p>
        </p:txBody>
      </p:sp>
      <p:sp>
        <p:nvSpPr>
          <p:cNvPr id="5" name="Title 1"/>
          <p:cNvSpPr>
            <a:spLocks noGrp="1"/>
          </p:cNvSpPr>
          <p:nvPr>
            <p:ph type="title"/>
          </p:nvPr>
        </p:nvSpPr>
        <p:spPr>
          <a:xfrm>
            <a:off x="612648" y="228600"/>
            <a:ext cx="8153400" cy="990600"/>
          </a:xfrm>
        </p:spPr>
        <p:txBody>
          <a:bodyPr>
            <a:normAutofit fontScale="90000"/>
          </a:bodyPr>
          <a:lstStyle/>
          <a:p>
            <a:r>
              <a:rPr lang="el-GR" sz="3600" dirty="0" smtClean="0">
                <a:latin typeface="Cambria"/>
                <a:cs typeface="Cambria"/>
              </a:rPr>
              <a:t>Μ</a:t>
            </a:r>
            <a:r>
              <a:rPr lang="en-US" sz="3600" dirty="0" smtClean="0">
                <a:latin typeface="Cambria"/>
                <a:cs typeface="Cambria"/>
              </a:rPr>
              <a:t>A</a:t>
            </a:r>
            <a:r>
              <a:rPr lang="el-GR" sz="3600" dirty="0" smtClean="0">
                <a:latin typeface="Cambria"/>
                <a:cs typeface="Cambria"/>
              </a:rPr>
              <a:t>ΘΗΣΙΑΚΟΙ ΣΤΟΧΟΙ &amp; ΑΠΟΤΕΛΕΣΜΑΤΑ</a:t>
            </a:r>
            <a:endParaRPr lang="en-US" sz="3600" dirty="0">
              <a:latin typeface="Cambria"/>
              <a:cs typeface="Cambria"/>
            </a:endParaRPr>
          </a:p>
        </p:txBody>
      </p:sp>
    </p:spTree>
    <p:extLst>
      <p:ext uri="{BB962C8B-B14F-4D97-AF65-F5344CB8AC3E}">
        <p14:creationId xmlns:p14="http://schemas.microsoft.com/office/powerpoint/2010/main" val="220023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ambria"/>
                <a:cs typeface="Cambria"/>
              </a:rPr>
              <a:t>EXTERNAL QUALITY MONITORING </a:t>
            </a:r>
            <a:endParaRPr lang="en-US" dirty="0">
              <a:latin typeface="Cambria"/>
              <a:cs typeface="Cambria"/>
            </a:endParaRPr>
          </a:p>
        </p:txBody>
      </p:sp>
      <p:pic>
        <p:nvPicPr>
          <p:cNvPr id="4" name="Content Placeholder 3" descr="figure 2.jpg"/>
          <p:cNvPicPr>
            <a:picLocks noGrp="1" noChangeAspect="1"/>
          </p:cNvPicPr>
          <p:nvPr>
            <p:ph sz="quarter" idx="1"/>
          </p:nvPr>
        </p:nvPicPr>
        <p:blipFill>
          <a:blip r:embed="rId2">
            <a:extLst>
              <a:ext uri="{28A0092B-C50C-407E-A947-70E740481C1C}">
                <a14:useLocalDpi xmlns:a14="http://schemas.microsoft.com/office/drawing/2010/main" val="0"/>
              </a:ext>
            </a:extLst>
          </a:blip>
          <a:srcRect t="7047" b="7047"/>
          <a:stretch>
            <a:fillRect/>
          </a:stretch>
        </p:blipFill>
        <p:spPr>
          <a:xfrm>
            <a:off x="612648" y="2133600"/>
            <a:ext cx="8153400" cy="3962400"/>
          </a:xfrm>
        </p:spPr>
      </p:pic>
      <p:sp>
        <p:nvSpPr>
          <p:cNvPr id="8" name="TextBox 7"/>
          <p:cNvSpPr txBox="1"/>
          <p:nvPr/>
        </p:nvSpPr>
        <p:spPr>
          <a:xfrm>
            <a:off x="1041400" y="1841500"/>
            <a:ext cx="7112000" cy="369332"/>
          </a:xfrm>
          <a:prstGeom prst="rect">
            <a:avLst/>
          </a:prstGeom>
          <a:noFill/>
        </p:spPr>
        <p:txBody>
          <a:bodyPr wrap="square" rtlCol="0">
            <a:spAutoFit/>
          </a:bodyPr>
          <a:lstStyle/>
          <a:p>
            <a:r>
              <a:rPr lang="en-US" dirty="0" smtClean="0"/>
              <a:t>Object	       Focus		Rationale	          Approach         Mechanism</a:t>
            </a:r>
            <a:endParaRPr lang="en-US" dirty="0"/>
          </a:p>
        </p:txBody>
      </p:sp>
    </p:spTree>
    <p:extLst>
      <p:ext uri="{BB962C8B-B14F-4D97-AF65-F5344CB8AC3E}">
        <p14:creationId xmlns:p14="http://schemas.microsoft.com/office/powerpoint/2010/main" val="1600306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ΠΙΣΤΟΠΟΙΗΣΗ</a:t>
            </a:r>
            <a:r>
              <a:rPr lang="en-US" dirty="0" smtClean="0">
                <a:latin typeface="Cambria"/>
                <a:cs typeface="Cambria"/>
              </a:rPr>
              <a:t> (accreditation)</a:t>
            </a:r>
            <a:endParaRPr lang="en-US" dirty="0">
              <a:latin typeface="Cambria"/>
              <a:cs typeface="Cambria"/>
            </a:endParaRPr>
          </a:p>
        </p:txBody>
      </p:sp>
      <p:sp>
        <p:nvSpPr>
          <p:cNvPr id="3" name="Content Placeholder 2"/>
          <p:cNvSpPr>
            <a:spLocks noGrp="1"/>
          </p:cNvSpPr>
          <p:nvPr>
            <p:ph sz="quarter" idx="1"/>
          </p:nvPr>
        </p:nvSpPr>
        <p:spPr>
          <a:xfrm>
            <a:off x="330200" y="1549400"/>
            <a:ext cx="8636000" cy="5308600"/>
          </a:xfrm>
        </p:spPr>
        <p:txBody>
          <a:bodyPr>
            <a:noAutofit/>
          </a:bodyPr>
          <a:lstStyle/>
          <a:p>
            <a:r>
              <a:rPr lang="el-GR" sz="2100" dirty="0" smtClean="0"/>
              <a:t>Η πιστοποίηση μπορεί να αφορά ένα ίδρυμα ή ένα πρόγραμμα σπουδών.</a:t>
            </a:r>
          </a:p>
          <a:p>
            <a:r>
              <a:rPr lang="el-GR" sz="2100" dirty="0" smtClean="0"/>
              <a:t>Η πιστοποίηση ενός προγράμματος σπουδών μπορεί να είναι ακαδημαϊκή ή επαγγελματική, να απολήγει δηλαδή στην ικανότητα άσκησης επαγγέλματος.</a:t>
            </a:r>
          </a:p>
          <a:p>
            <a:r>
              <a:rPr lang="el-GR" sz="2100" dirty="0" smtClean="0"/>
              <a:t>Η διαδικασία αναφέρεται στην εγκυρότητα, την νομιμοποίηση και την καταλληλότητα ενός ιδρύματος ή προγράμματος σπουδών ή μέρους αυτού. Έχει περιγραφεί ως μιά δημόσια δήλωση ότι το ίδρυμα ή το πρόγραμμα έχει ξεπεράσει «ένα κατώφλι ποιότητηας» </a:t>
            </a:r>
          </a:p>
          <a:p>
            <a:r>
              <a:rPr lang="el-GR" sz="2100" dirty="0" smtClean="0"/>
              <a:t>Η τυπική δημόσια αναγνώριση που περιλαμβάνεται στην πιστοποίηση βασίζεται σε συμφωνημένα προκαθορισμένα κριτήρια και στάνταρντ. Η πιστοποίηση μπορεί να περιλαμβάνει πέρα από την επίσημη απόφαση αναγνώρισης και ετικέττες ποιότητας (</a:t>
            </a:r>
            <a:r>
              <a:rPr lang="en-US" sz="2100" dirty="0" smtClean="0"/>
              <a:t>quality labels) </a:t>
            </a:r>
            <a:r>
              <a:rPr lang="el-GR" sz="2100" dirty="0" smtClean="0"/>
              <a:t>που ένα ίδρυμα ή  πρόγραμμα αποκτά μέσα από  τις διαδικασίες πιστοποίησης</a:t>
            </a:r>
            <a:r>
              <a:rPr lang="en-US" sz="2100" dirty="0" smtClean="0"/>
              <a:t>. </a:t>
            </a:r>
            <a:endParaRPr lang="el-GR" sz="2100" dirty="0" smtClean="0"/>
          </a:p>
          <a:p>
            <a:r>
              <a:rPr lang="el-GR" sz="2100" dirty="0" smtClean="0"/>
              <a:t>Έχει χαρακτήρα δυαδικό. Ένα ίδρυμα/πρόγραμμα είτε είναι πιστοποιημένο είτε όχι. </a:t>
            </a:r>
            <a:endParaRPr lang="en-US" sz="2100" dirty="0"/>
          </a:p>
        </p:txBody>
      </p:sp>
    </p:spTree>
    <p:extLst>
      <p:ext uri="{BB962C8B-B14F-4D97-AF65-F5344CB8AC3E}">
        <p14:creationId xmlns:p14="http://schemas.microsoft.com/office/powerpoint/2010/main" val="2455021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85000" lnSpcReduction="20000"/>
          </a:bodyPr>
          <a:lstStyle/>
          <a:p>
            <a:r>
              <a:rPr lang="el-GR" dirty="0" smtClean="0"/>
              <a:t>Η πιστοποίηση εστιάζει στους πόρους, τα προγράμματα σπουδών και τη στελέχωση του ιδρύματος. Μερικές φορές αναφέρεται στη διδασκαλία αλλά σπάνια ασχολείται με την απασχολησιμότητα των φοιτητών ή τις ικανότητες που αποκτούν οι φοιτητές στη διάρκεια φοιτησής τους. Εξερεση αποτελούν προγράμματα επαγγελματικής πιστοποίησης στη Βρετανία και τις ΗΠΑ.</a:t>
            </a:r>
          </a:p>
          <a:p>
            <a:r>
              <a:rPr lang="el-GR" dirty="0" smtClean="0"/>
              <a:t>Η πιστοποίηση μπορεί να βασίζεται στην αναγνώριση ότι το ίδρυμα έχει διαμορφώσει ικανοποιητικές διαδικασίες ελέγχου και διασφαλίζει ικανοποιητική ποιότητα και στάνταρντ. Ωστόσο αυτή η διαδικασία συνήθως θεωρείται μέρος της διαδικασίας ελέγχου, που αποτελεί διακριτή διαδικασία, η οποία πιθανά συμβάλλει σε μια τυπική διαδικασία πιστοποίησης του ιδρύματος. </a:t>
            </a:r>
          </a:p>
        </p:txBody>
      </p:sp>
      <p:sp>
        <p:nvSpPr>
          <p:cNvPr id="4" name="Title 1"/>
          <p:cNvSpPr>
            <a:spLocks noGrp="1"/>
          </p:cNvSpPr>
          <p:nvPr>
            <p:ph type="title"/>
          </p:nvPr>
        </p:nvSpPr>
        <p:spPr/>
        <p:txBody>
          <a:bodyPr/>
          <a:lstStyle/>
          <a:p>
            <a:r>
              <a:rPr lang="el-GR" dirty="0" smtClean="0">
                <a:latin typeface="Cambria"/>
                <a:cs typeface="Cambria"/>
              </a:rPr>
              <a:t>ΠΙΣΤΟΠΟΙΗΣΗ</a:t>
            </a:r>
            <a:r>
              <a:rPr lang="en-US" dirty="0" smtClean="0">
                <a:latin typeface="Cambria"/>
                <a:cs typeface="Cambria"/>
              </a:rPr>
              <a:t> (accreditation)</a:t>
            </a:r>
            <a:endParaRPr lang="en-US" dirty="0">
              <a:latin typeface="Cambria"/>
              <a:cs typeface="Cambria"/>
            </a:endParaRPr>
          </a:p>
        </p:txBody>
      </p:sp>
    </p:spTree>
    <p:extLst>
      <p:ext uri="{BB962C8B-B14F-4D97-AF65-F5344CB8AC3E}">
        <p14:creationId xmlns:p14="http://schemas.microsoft.com/office/powerpoint/2010/main" val="2917901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41300" y="1600200"/>
            <a:ext cx="8674100" cy="4800600"/>
          </a:xfrm>
        </p:spPr>
        <p:txBody>
          <a:bodyPr>
            <a:noAutofit/>
          </a:bodyPr>
          <a:lstStyle/>
          <a:p>
            <a:r>
              <a:rPr lang="el-GR" sz="2400" dirty="0" smtClean="0"/>
              <a:t>Στο επίπεδο του πανεπιστημίου η πιστοποίηση ουσιαστικά ισοδυναμεί με άδεια λειτουργίας</a:t>
            </a:r>
            <a:r>
              <a:rPr lang="en-US" sz="2400" dirty="0" smtClean="0"/>
              <a:t>.</a:t>
            </a:r>
            <a:r>
              <a:rPr lang="el-GR" sz="2400" dirty="0" smtClean="0"/>
              <a:t> Συνήθως βασίζεται σε αξιολόγηση του εάν ένα ίδρυμα πληροί συγκεκριμένα </a:t>
            </a:r>
            <a:r>
              <a:rPr lang="en-US" sz="2400" dirty="0" smtClean="0"/>
              <a:t>minimum </a:t>
            </a:r>
            <a:r>
              <a:rPr lang="el-GR" sz="2400" dirty="0" smtClean="0"/>
              <a:t>στάνταρντ όπως για παράδειγμα προσόντα του εκπαιδευτικού προσωπικού, ερευνητικές δραστηριότητες, αριθμό φοιτητών και δυνατότητες υποστήριξης του προγράμματος σπουδών</a:t>
            </a:r>
            <a:r>
              <a:rPr lang="en-US" sz="2400" dirty="0" smtClean="0"/>
              <a:t>. </a:t>
            </a:r>
            <a:r>
              <a:rPr lang="el-GR" sz="2400" dirty="0" smtClean="0"/>
              <a:t>Μπορεί να βασίζεται σε μια γενικότερη εκτίμηση της δυνατότητας του ιδρύματος να παράξει αποφοίτους που πληρούν (ρητά ή άρητα) ακαδημαϊκές προδιαγραφές ή επαγγελματικές ικανότητες</a:t>
            </a:r>
          </a:p>
          <a:p>
            <a:r>
              <a:rPr lang="el-GR" sz="2400" dirty="0" smtClean="0"/>
              <a:t>Στην Ευρώπη η πιστοποίηση των πανεπιστημίων γίνεται από εθνικές αρχές, είτε ανεξάρτητες ή και διευθύνσεις του υπουργείου οι οποίες συνήθως λαμβάνουν την τελική απόφαση για την αναγνώριση/πιστοποίηση του ιδρύματος</a:t>
            </a:r>
          </a:p>
        </p:txBody>
      </p:sp>
      <p:sp>
        <p:nvSpPr>
          <p:cNvPr id="4" name="Title 1"/>
          <p:cNvSpPr>
            <a:spLocks noGrp="1"/>
          </p:cNvSpPr>
          <p:nvPr>
            <p:ph type="title"/>
          </p:nvPr>
        </p:nvSpPr>
        <p:spPr/>
        <p:txBody>
          <a:bodyPr/>
          <a:lstStyle/>
          <a:p>
            <a:r>
              <a:rPr lang="el-GR" dirty="0" smtClean="0">
                <a:latin typeface="Cambria"/>
                <a:cs typeface="Cambria"/>
              </a:rPr>
              <a:t>ΠΙΣΤΟΠΟΙΗΣΗ</a:t>
            </a:r>
            <a:r>
              <a:rPr lang="en-US" dirty="0" smtClean="0">
                <a:latin typeface="Cambria"/>
                <a:cs typeface="Cambria"/>
              </a:rPr>
              <a:t> (accreditation)</a:t>
            </a:r>
            <a:endParaRPr lang="en-US" dirty="0">
              <a:latin typeface="Cambria"/>
              <a:cs typeface="Cambria"/>
            </a:endParaRPr>
          </a:p>
        </p:txBody>
      </p:sp>
    </p:spTree>
    <p:extLst>
      <p:ext uri="{BB962C8B-B14F-4D97-AF65-F5344CB8AC3E}">
        <p14:creationId xmlns:p14="http://schemas.microsoft.com/office/powerpoint/2010/main" val="3183314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41300" y="2057400"/>
            <a:ext cx="8674100" cy="4343400"/>
          </a:xfrm>
        </p:spPr>
        <p:txBody>
          <a:bodyPr>
            <a:noAutofit/>
          </a:bodyPr>
          <a:lstStyle/>
          <a:p>
            <a:r>
              <a:rPr lang="el-GR" sz="2400" dirty="0" smtClean="0"/>
              <a:t>Στις ΗΠΑ η πιστοποίηση έχει δημιουργηθεί ως διαδικασία αυτορύθμισης της βιωσιμότητας των ιδρυμάτων από μη κυβερνητικές εθελοντικές οργανώσεις που έχουν περιφερειακή εμβέλεια.</a:t>
            </a:r>
          </a:p>
          <a:p>
            <a:r>
              <a:rPr lang="el-GR" sz="2400" dirty="0" smtClean="0"/>
              <a:t>Η πιστοποίηση και ιδίως η αρχική αναγνώριση τείνει να είναι πιο σημαντική διαδικασία σε χώρες που έχουν σημαντικό αριθμό ιδωτικών ιδρυμάτων ανώτατης εκπαίδευσης, όπως για παράδειγμα στην Αμερική ή την Ανατολική Ευρώπη.  </a:t>
            </a:r>
            <a:endParaRPr lang="en-US" sz="2400" dirty="0"/>
          </a:p>
        </p:txBody>
      </p:sp>
      <p:sp>
        <p:nvSpPr>
          <p:cNvPr id="4" name="Title 1"/>
          <p:cNvSpPr>
            <a:spLocks noGrp="1"/>
          </p:cNvSpPr>
          <p:nvPr>
            <p:ph type="title"/>
          </p:nvPr>
        </p:nvSpPr>
        <p:spPr/>
        <p:txBody>
          <a:bodyPr/>
          <a:lstStyle/>
          <a:p>
            <a:r>
              <a:rPr lang="el-GR" dirty="0" smtClean="0">
                <a:latin typeface="Cambria"/>
                <a:cs typeface="Cambria"/>
              </a:rPr>
              <a:t>ΠΙΣΤΟΠΟΙΗΣΗ</a:t>
            </a:r>
            <a:r>
              <a:rPr lang="en-US" dirty="0" smtClean="0">
                <a:latin typeface="Cambria"/>
                <a:cs typeface="Cambria"/>
              </a:rPr>
              <a:t> (accreditation)</a:t>
            </a:r>
            <a:endParaRPr lang="en-US" dirty="0">
              <a:latin typeface="Cambria"/>
              <a:cs typeface="Cambria"/>
            </a:endParaRPr>
          </a:p>
        </p:txBody>
      </p:sp>
    </p:spTree>
    <p:extLst>
      <p:ext uri="{BB962C8B-B14F-4D97-AF65-F5344CB8AC3E}">
        <p14:creationId xmlns:p14="http://schemas.microsoft.com/office/powerpoint/2010/main" val="1522099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ambria"/>
                <a:cs typeface="Cambria"/>
              </a:rPr>
              <a:t>ΕΠΙΘΕΩΡΗΣΗ/ΕΛΕΓΧΟΣ (</a:t>
            </a:r>
            <a:r>
              <a:rPr lang="en-US" dirty="0" smtClean="0">
                <a:latin typeface="Cambria"/>
                <a:cs typeface="Cambria"/>
              </a:rPr>
              <a:t>audit)</a:t>
            </a:r>
            <a:endParaRPr lang="en-US" dirty="0">
              <a:latin typeface="Cambria"/>
              <a:cs typeface="Cambria"/>
            </a:endParaRPr>
          </a:p>
        </p:txBody>
      </p:sp>
      <p:sp>
        <p:nvSpPr>
          <p:cNvPr id="3" name="Content Placeholder 2"/>
          <p:cNvSpPr>
            <a:spLocks noGrp="1"/>
          </p:cNvSpPr>
          <p:nvPr>
            <p:ph sz="quarter" idx="1"/>
          </p:nvPr>
        </p:nvSpPr>
        <p:spPr/>
        <p:txBody>
          <a:bodyPr>
            <a:normAutofit fontScale="77500" lnSpcReduction="20000"/>
          </a:bodyPr>
          <a:lstStyle/>
          <a:p>
            <a:r>
              <a:rPr lang="el-GR" dirty="0" smtClean="0"/>
              <a:t>Η διαδικασία διασφαλίζει ότι το ιδρύμα έχει διαμορφώσει και ακολουθεί συγκεκριμένες πρακτικές λειτουργίας, είτε αυτές έχουν διαμορφωθεί εσωτερικά, είτε απαιτούνται δια νόμου ή από εθνικές αρχές.  Η επιθεώρηση μπορεί να εξετάζει και την αποτελεσματικότητα αυτών των πρακτικών. Συνήθως ο έλεγχος διενεργείται σε επίπεδο ιδρύματος. </a:t>
            </a:r>
            <a:endParaRPr lang="en-US" dirty="0"/>
          </a:p>
          <a:p>
            <a:r>
              <a:rPr lang="el-GR" dirty="0" smtClean="0"/>
              <a:t>Συνήθως ζητείται από το ίδρυμα να υποδείξει τις εσωτερικές διαδικασίες διασφάλισης της ποιότητας που έχει θεσπίσει, καθώς και τις μονάδες που έχουν τη σχετική αρμοδιότητα και τον τρόπο που συντονίζονται οι πρακτικές που ακολουθούνται σε επίπεδο τμήματος/σχολής/ιδρύματος. </a:t>
            </a:r>
          </a:p>
          <a:p>
            <a:r>
              <a:rPr lang="el-GR" dirty="0" smtClean="0"/>
              <a:t>Οι επιθεωρήσεις συνήθως δεν αξιολογούν το ίδρυμα καθ’ εαυτό, απλώς  επιβεβαιώνουν ότι το ίδρυμα έχει διαμορφώσει σαφείς διαδικασίες ελέγχου της ποιότητας που οδηγούν σε ανάληψη δράσης εάν οι προδιαγραφές δεν τηρούνται. </a:t>
            </a:r>
          </a:p>
        </p:txBody>
      </p:sp>
    </p:spTree>
    <p:extLst>
      <p:ext uri="{BB962C8B-B14F-4D97-AF65-F5344CB8AC3E}">
        <p14:creationId xmlns:p14="http://schemas.microsoft.com/office/powerpoint/2010/main" val="12638354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1121</TotalTime>
  <Words>1466</Words>
  <Application>Microsoft Macintosh PowerPoint</Application>
  <PresentationFormat>On-screen Show (4:3)</PresentationFormat>
  <Paragraphs>66</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Median</vt:lpstr>
      <vt:lpstr> Παράλληλες Διαδικασίες Διασφάλισης της Ποιότητας Ενότητα 1η – Μάθημα 3ο</vt:lpstr>
      <vt:lpstr>ΜAΘΗΣΙΑΚΟΙ ΣΤΟΧΟΙ &amp; ΑΠΟΤΕΛΕΣΜΑΤΑ</vt:lpstr>
      <vt:lpstr>ΜAΘΗΣΙΑΚΟΙ ΣΤΟΧΟΙ &amp; ΑΠΟΤΕΛΕΣΜΑΤΑ</vt:lpstr>
      <vt:lpstr>EXTERNAL QUALITY MONITORING </vt:lpstr>
      <vt:lpstr>ΠΙΣΤΟΠΟΙΗΣΗ (accreditation)</vt:lpstr>
      <vt:lpstr>ΠΙΣΤΟΠΟΙΗΣΗ (accreditation)</vt:lpstr>
      <vt:lpstr>ΠΙΣΤΟΠΟΙΗΣΗ (accreditation)</vt:lpstr>
      <vt:lpstr>ΠΙΣΤΟΠΟΙΗΣΗ (accreditation)</vt:lpstr>
      <vt:lpstr>ΕΠΙΘΕΩΡΗΣΗ/ΕΛΕΓΧΟΣ (audit)</vt:lpstr>
      <vt:lpstr>AΞΙΟΛΟΓΗΣΗ (assessment)</vt:lpstr>
      <vt:lpstr>AΞΙΟΛΟΓΗΣΗ (assessment)</vt:lpstr>
      <vt:lpstr>AΞΙΟΛΟΓΗΣΗ (assessment)</vt:lpstr>
      <vt:lpstr>ΕΛΕΓΧΟΣ ΤΩΝ ΣΤΑΝΤΑΡΝΤ (Standards Monitoring)</vt:lpstr>
      <vt:lpstr>ΕΛΕΓΧΟΣ ΤΩΝ ΣΤΑΝΤΑΡΝΤ (Standards Monitoring)</vt:lpstr>
      <vt:lpstr>KΡΙΤΙΚΗ</vt:lpstr>
      <vt:lpstr>KΡΙΤΙΚΗ</vt:lpstr>
      <vt:lpstr>KΡΙΤΙΚΗ</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ΔΙΑΣΦΑΛΙΣΗ &amp; ΒΕΛΤΙΩΣΗ ΤΗΣ ΠΟΙΟΤΗΤΑΣ </dc:title>
  <dc:creator>Jimmy ΒΒ</dc:creator>
  <cp:lastModifiedBy>Jimmy ΒΒ</cp:lastModifiedBy>
  <cp:revision>102</cp:revision>
  <cp:lastPrinted>2018-02-11T06:32:02Z</cp:lastPrinted>
  <dcterms:created xsi:type="dcterms:W3CDTF">2016-11-24T09:35:55Z</dcterms:created>
  <dcterms:modified xsi:type="dcterms:W3CDTF">2018-02-11T12:52:55Z</dcterms:modified>
</cp:coreProperties>
</file>