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89" r:id="rId2"/>
    <p:sldId id="315" r:id="rId3"/>
    <p:sldId id="283" r:id="rId4"/>
    <p:sldId id="385" r:id="rId5"/>
    <p:sldId id="314" r:id="rId6"/>
    <p:sldId id="316" r:id="rId7"/>
    <p:sldId id="386" r:id="rId8"/>
    <p:sldId id="318" r:id="rId9"/>
    <p:sldId id="319" r:id="rId10"/>
    <p:sldId id="342" r:id="rId11"/>
    <p:sldId id="317" r:id="rId12"/>
    <p:sldId id="320" r:id="rId13"/>
    <p:sldId id="371" r:id="rId14"/>
    <p:sldId id="322" r:id="rId15"/>
    <p:sldId id="325" r:id="rId16"/>
    <p:sldId id="326" r:id="rId17"/>
    <p:sldId id="327" r:id="rId18"/>
    <p:sldId id="328" r:id="rId19"/>
    <p:sldId id="329" r:id="rId20"/>
    <p:sldId id="334" r:id="rId21"/>
    <p:sldId id="335" r:id="rId22"/>
    <p:sldId id="339" r:id="rId23"/>
    <p:sldId id="340" r:id="rId24"/>
    <p:sldId id="341" r:id="rId25"/>
    <p:sldId id="376" r:id="rId26"/>
    <p:sldId id="378" r:id="rId27"/>
    <p:sldId id="374" r:id="rId28"/>
    <p:sldId id="379" r:id="rId29"/>
    <p:sldId id="380" r:id="rId30"/>
    <p:sldId id="381" r:id="rId31"/>
    <p:sldId id="382" r:id="rId32"/>
    <p:sldId id="383" r:id="rId33"/>
    <p:sldId id="384" r:id="rId34"/>
    <p:sldId id="343" r:id="rId35"/>
    <p:sldId id="344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63" r:id="rId53"/>
    <p:sldId id="364" r:id="rId54"/>
    <p:sldId id="365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s koutsampelas" initials="ck" lastIdx="1" clrIdx="0">
    <p:extLst>
      <p:ext uri="{19B8F6BF-5375-455C-9EA6-DF929625EA0E}">
        <p15:presenceInfo xmlns:p15="http://schemas.microsoft.com/office/powerpoint/2012/main" userId="3a6b06193111f8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89" d="100"/>
          <a:sy n="89" d="100"/>
        </p:scale>
        <p:origin x="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CAE28-30A1-48E7-B191-49651DB85113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CD944F74-E823-4551-BEA4-B2051129EEF8}">
      <dgm:prSet phldrT="[Text]" custT="1"/>
      <dgm:spPr/>
      <dgm:t>
        <a:bodyPr/>
        <a:lstStyle/>
        <a:p>
          <a:r>
            <a:rPr lang="el-GR" sz="1200" dirty="0" smtClean="0"/>
            <a:t>Αναγνώριση του ερευνητικού προβλήματος</a:t>
          </a:r>
          <a:endParaRPr lang="en-GB" sz="1200" dirty="0"/>
        </a:p>
      </dgm:t>
    </dgm:pt>
    <dgm:pt modelId="{C94B0320-BA5C-42DC-BB14-D235556AAA97}" type="parTrans" cxnId="{DA624387-5B7C-44AE-9DF1-7B914EE73308}">
      <dgm:prSet/>
      <dgm:spPr/>
      <dgm:t>
        <a:bodyPr/>
        <a:lstStyle/>
        <a:p>
          <a:endParaRPr lang="en-GB"/>
        </a:p>
      </dgm:t>
    </dgm:pt>
    <dgm:pt modelId="{DD09B770-4559-4EB8-A357-C4D3B0886361}" type="sibTrans" cxnId="{DA624387-5B7C-44AE-9DF1-7B914EE73308}">
      <dgm:prSet/>
      <dgm:spPr/>
      <dgm:t>
        <a:bodyPr/>
        <a:lstStyle/>
        <a:p>
          <a:endParaRPr lang="en-GB"/>
        </a:p>
      </dgm:t>
    </dgm:pt>
    <dgm:pt modelId="{138B9CE8-3B22-4938-A7EA-95F42ABE2678}">
      <dgm:prSet phldrT="[Text]" custT="1"/>
      <dgm:spPr/>
      <dgm:t>
        <a:bodyPr/>
        <a:lstStyle/>
        <a:p>
          <a:r>
            <a:rPr lang="el-GR" sz="1200" dirty="0" smtClean="0"/>
            <a:t>Ανασκόπηση της βιβλιογραφίας</a:t>
          </a:r>
          <a:endParaRPr lang="en-GB" sz="1200" dirty="0"/>
        </a:p>
      </dgm:t>
    </dgm:pt>
    <dgm:pt modelId="{32CAB06A-82F6-42E7-BFC8-D61F8C88E318}" type="parTrans" cxnId="{5931FD15-9BE6-4B24-95E3-7B3DA23AAC29}">
      <dgm:prSet/>
      <dgm:spPr/>
      <dgm:t>
        <a:bodyPr/>
        <a:lstStyle/>
        <a:p>
          <a:endParaRPr lang="en-GB"/>
        </a:p>
      </dgm:t>
    </dgm:pt>
    <dgm:pt modelId="{6D55F719-053A-4AF7-9535-03271A8E9CD6}" type="sibTrans" cxnId="{5931FD15-9BE6-4B24-95E3-7B3DA23AAC29}">
      <dgm:prSet/>
      <dgm:spPr/>
      <dgm:t>
        <a:bodyPr/>
        <a:lstStyle/>
        <a:p>
          <a:endParaRPr lang="en-GB"/>
        </a:p>
      </dgm:t>
    </dgm:pt>
    <dgm:pt modelId="{9E6CA0F1-590B-480F-8C6D-A23BC10FA1E8}">
      <dgm:prSet phldrT="[Text]" custT="1"/>
      <dgm:spPr/>
      <dgm:t>
        <a:bodyPr/>
        <a:lstStyle/>
        <a:p>
          <a:r>
            <a:rPr lang="el-GR" sz="1300" dirty="0" smtClean="0"/>
            <a:t>Προσδιορισμός του σκοπού έρευνας</a:t>
          </a:r>
          <a:endParaRPr lang="en-GB" sz="1300" dirty="0"/>
        </a:p>
      </dgm:t>
    </dgm:pt>
    <dgm:pt modelId="{2039C849-076F-4896-A637-DD3970B31B64}" type="parTrans" cxnId="{A9899D1D-4A82-4A63-ABAA-A9F25A009349}">
      <dgm:prSet/>
      <dgm:spPr/>
      <dgm:t>
        <a:bodyPr/>
        <a:lstStyle/>
        <a:p>
          <a:endParaRPr lang="en-GB"/>
        </a:p>
      </dgm:t>
    </dgm:pt>
    <dgm:pt modelId="{5D83708A-7592-49C8-B6AA-39A6DD35011C}" type="sibTrans" cxnId="{A9899D1D-4A82-4A63-ABAA-A9F25A009349}">
      <dgm:prSet/>
      <dgm:spPr/>
      <dgm:t>
        <a:bodyPr/>
        <a:lstStyle/>
        <a:p>
          <a:endParaRPr lang="en-GB"/>
        </a:p>
      </dgm:t>
    </dgm:pt>
    <dgm:pt modelId="{E3E8AEEA-5DF9-4573-8387-EE760727B3E8}">
      <dgm:prSet custT="1"/>
      <dgm:spPr/>
      <dgm:t>
        <a:bodyPr/>
        <a:lstStyle/>
        <a:p>
          <a:r>
            <a:rPr lang="el-GR" sz="1300" dirty="0" smtClean="0"/>
            <a:t>Συγκέντρωση των δεδομένων</a:t>
          </a:r>
          <a:endParaRPr lang="en-GB" sz="1300" dirty="0"/>
        </a:p>
      </dgm:t>
    </dgm:pt>
    <dgm:pt modelId="{D8B8F974-3DEA-46B0-96A9-D4D4B3E65495}" type="parTrans" cxnId="{69CEAC5D-93FB-460C-8D51-81BB9D65DD3D}">
      <dgm:prSet/>
      <dgm:spPr/>
      <dgm:t>
        <a:bodyPr/>
        <a:lstStyle/>
        <a:p>
          <a:endParaRPr lang="en-GB"/>
        </a:p>
      </dgm:t>
    </dgm:pt>
    <dgm:pt modelId="{E20DDBAA-F123-45B4-9237-BEE8A661F183}" type="sibTrans" cxnId="{69CEAC5D-93FB-460C-8D51-81BB9D65DD3D}">
      <dgm:prSet/>
      <dgm:spPr/>
      <dgm:t>
        <a:bodyPr/>
        <a:lstStyle/>
        <a:p>
          <a:endParaRPr lang="en-GB"/>
        </a:p>
      </dgm:t>
    </dgm:pt>
    <dgm:pt modelId="{E61FD7F0-C638-4406-B46E-A54DBE9D74C4}">
      <dgm:prSet/>
      <dgm:spPr/>
      <dgm:t>
        <a:bodyPr/>
        <a:lstStyle/>
        <a:p>
          <a:r>
            <a:rPr lang="el-GR" dirty="0" smtClean="0"/>
            <a:t>Ανάλυση και ερμηνεία των δεδομένων</a:t>
          </a:r>
          <a:endParaRPr lang="en-GB" dirty="0"/>
        </a:p>
      </dgm:t>
    </dgm:pt>
    <dgm:pt modelId="{77BF1478-DE41-4470-B965-0C6F61AC3AA1}" type="parTrans" cxnId="{428290A7-4487-4F51-A9B4-5EFC63FA2093}">
      <dgm:prSet/>
      <dgm:spPr/>
      <dgm:t>
        <a:bodyPr/>
        <a:lstStyle/>
        <a:p>
          <a:endParaRPr lang="en-GB"/>
        </a:p>
      </dgm:t>
    </dgm:pt>
    <dgm:pt modelId="{08B07F2F-C427-403D-B4D0-D667E53603E2}" type="sibTrans" cxnId="{428290A7-4487-4F51-A9B4-5EFC63FA2093}">
      <dgm:prSet/>
      <dgm:spPr/>
      <dgm:t>
        <a:bodyPr/>
        <a:lstStyle/>
        <a:p>
          <a:endParaRPr lang="en-GB"/>
        </a:p>
      </dgm:t>
    </dgm:pt>
    <dgm:pt modelId="{FE7DA920-9EC5-4F05-92C3-48E854F2B48E}">
      <dgm:prSet/>
      <dgm:spPr/>
      <dgm:t>
        <a:bodyPr/>
        <a:lstStyle/>
        <a:p>
          <a:r>
            <a:rPr lang="el-GR" dirty="0" smtClean="0"/>
            <a:t>Αναφορά και αξιολόγηση της έρευνας</a:t>
          </a:r>
          <a:endParaRPr lang="en-GB" dirty="0"/>
        </a:p>
      </dgm:t>
    </dgm:pt>
    <dgm:pt modelId="{756B3BF5-1D58-4E9D-8421-7EE1BB41E643}" type="parTrans" cxnId="{816E5CA6-E34E-4ACD-B4F5-45423F8BBF54}">
      <dgm:prSet/>
      <dgm:spPr/>
      <dgm:t>
        <a:bodyPr/>
        <a:lstStyle/>
        <a:p>
          <a:endParaRPr lang="en-GB"/>
        </a:p>
      </dgm:t>
    </dgm:pt>
    <dgm:pt modelId="{9B774781-8D40-4BBC-BA4D-9EF72ED669F0}" type="sibTrans" cxnId="{816E5CA6-E34E-4ACD-B4F5-45423F8BBF54}">
      <dgm:prSet/>
      <dgm:spPr/>
      <dgm:t>
        <a:bodyPr/>
        <a:lstStyle/>
        <a:p>
          <a:endParaRPr lang="en-GB"/>
        </a:p>
      </dgm:t>
    </dgm:pt>
    <dgm:pt modelId="{380EBC9B-ED5E-4AFC-9F3E-7EF2E092BD1D}" type="pres">
      <dgm:prSet presAssocID="{C6ACAE28-30A1-48E7-B191-49651DB85113}" presName="Name0" presStyleCnt="0">
        <dgm:presLayoutVars>
          <dgm:dir/>
          <dgm:resizeHandles val="exact"/>
        </dgm:presLayoutVars>
      </dgm:prSet>
      <dgm:spPr/>
    </dgm:pt>
    <dgm:pt modelId="{A35D2500-CEF2-4F80-A69D-F4639816F338}" type="pres">
      <dgm:prSet presAssocID="{CD944F74-E823-4551-BEA4-B2051129EEF8}" presName="node" presStyleLbl="node1" presStyleIdx="0" presStyleCnt="6" custScaleX="124517" custScaleY="90930" custLinFactY="100000" custLinFactNeighborX="20024" custLinFactNeighborY="1364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1C8B04-C162-4AEF-B979-8A487F8D9919}" type="pres">
      <dgm:prSet presAssocID="{DD09B770-4559-4EB8-A357-C4D3B0886361}" presName="sibTrans" presStyleLbl="sibTrans2D1" presStyleIdx="0" presStyleCnt="5" custLinFactNeighborX="19488" custLinFactNeighborY="-573"/>
      <dgm:spPr/>
      <dgm:t>
        <a:bodyPr/>
        <a:lstStyle/>
        <a:p>
          <a:endParaRPr lang="en-GB"/>
        </a:p>
      </dgm:t>
    </dgm:pt>
    <dgm:pt modelId="{1539E3E1-981D-431D-AFA0-2C93101EA5FB}" type="pres">
      <dgm:prSet presAssocID="{DD09B770-4559-4EB8-A357-C4D3B0886361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9F8083F0-1460-416A-83A2-A63AF7FD9765}" type="pres">
      <dgm:prSet presAssocID="{138B9CE8-3B22-4938-A7EA-95F42ABE2678}" presName="node" presStyleLbl="node1" presStyleIdx="1" presStyleCnt="6" custScaleX="135214" custScaleY="89020" custLinFactY="37080" custLinFactNeighborX="-36079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411A10-7AC1-47A7-8994-EB0FC658E2F1}" type="pres">
      <dgm:prSet presAssocID="{6D55F719-053A-4AF7-9535-03271A8E9CD6}" presName="sibTrans" presStyleLbl="sibTrans2D1" presStyleIdx="1" presStyleCnt="5" custLinFactNeighborX="-14477" custLinFactNeighborY="-752"/>
      <dgm:spPr/>
      <dgm:t>
        <a:bodyPr/>
        <a:lstStyle/>
        <a:p>
          <a:endParaRPr lang="en-GB"/>
        </a:p>
      </dgm:t>
    </dgm:pt>
    <dgm:pt modelId="{AB37554D-1FFE-40EE-B201-81475EA3770C}" type="pres">
      <dgm:prSet presAssocID="{6D55F719-053A-4AF7-9535-03271A8E9CD6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9FF31357-07F3-4257-849D-6035B77237DF}" type="pres">
      <dgm:prSet presAssocID="{9E6CA0F1-590B-480F-8C6D-A23BC10FA1E8}" presName="node" presStyleLbl="node1" presStyleIdx="2" presStyleCnt="6" custScaleX="159950" custScaleY="89020" custLinFactNeighborX="-74525" custLinFactNeighborY="365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E6477E-139A-4B8B-9DCF-E6213697707A}" type="pres">
      <dgm:prSet presAssocID="{5D83708A-7592-49C8-B6AA-39A6DD35011C}" presName="sibTrans" presStyleLbl="sibTrans2D1" presStyleIdx="2" presStyleCnt="5" custLinFactNeighborX="27073" custLinFactNeighborY="13634"/>
      <dgm:spPr/>
      <dgm:t>
        <a:bodyPr/>
        <a:lstStyle/>
        <a:p>
          <a:endParaRPr lang="en-GB"/>
        </a:p>
      </dgm:t>
    </dgm:pt>
    <dgm:pt modelId="{52E9A43C-90CC-4EA9-82BC-A7E88589F4E7}" type="pres">
      <dgm:prSet presAssocID="{5D83708A-7592-49C8-B6AA-39A6DD35011C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9A47A048-A3B9-4396-B6EC-78F6EB600DF6}" type="pres">
      <dgm:prSet presAssocID="{E3E8AEEA-5DF9-4573-8387-EE760727B3E8}" presName="node" presStyleLbl="node1" presStyleIdx="3" presStyleCnt="6" custScaleX="141940" custScaleY="97686" custLinFactX="-12165" custLinFactNeighborX="-100000" custLinFactNeighborY="-627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1B8E3C-6136-44F2-B05E-89E8C8E0B112}" type="pres">
      <dgm:prSet presAssocID="{E20DDBAA-F123-45B4-9237-BEE8A661F183}" presName="sibTrans" presStyleLbl="sibTrans2D1" presStyleIdx="3" presStyleCnt="5" custLinFactNeighborX="-25146" custLinFactNeighborY="1215"/>
      <dgm:spPr/>
      <dgm:t>
        <a:bodyPr/>
        <a:lstStyle/>
        <a:p>
          <a:endParaRPr lang="en-GB"/>
        </a:p>
      </dgm:t>
    </dgm:pt>
    <dgm:pt modelId="{62F7AF26-5F74-462C-894A-FB51F26F6C25}" type="pres">
      <dgm:prSet presAssocID="{E20DDBAA-F123-45B4-9237-BEE8A661F183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DD1FF057-9287-498D-AF6D-5BD7D55029E2}" type="pres">
      <dgm:prSet presAssocID="{E61FD7F0-C638-4406-B46E-A54DBE9D74C4}" presName="node" presStyleLbl="node1" presStyleIdx="4" presStyleCnt="6" custScaleX="136885" custScaleY="98003" custLinFactX="-38831" custLinFactY="-6624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B2202D-CB92-498A-8C41-57F9F98DA3EB}" type="pres">
      <dgm:prSet presAssocID="{08B07F2F-C427-403D-B4D0-D667E53603E2}" presName="sibTrans" presStyleLbl="sibTrans2D1" presStyleIdx="4" presStyleCnt="5" custAng="20928256" custLinFactNeighborX="-3460" custLinFactNeighborY="10457"/>
      <dgm:spPr/>
      <dgm:t>
        <a:bodyPr/>
        <a:lstStyle/>
        <a:p>
          <a:endParaRPr lang="en-GB"/>
        </a:p>
      </dgm:t>
    </dgm:pt>
    <dgm:pt modelId="{121E5683-58C6-4706-804A-57A22ABC8883}" type="pres">
      <dgm:prSet presAssocID="{08B07F2F-C427-403D-B4D0-D667E53603E2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FC737819-62BD-4D5E-87BC-12CE710271A1}" type="pres">
      <dgm:prSet presAssocID="{FE7DA920-9EC5-4F05-92C3-48E854F2B48E}" presName="node" presStyleLbl="node1" presStyleIdx="5" presStyleCnt="6" custScaleX="156977" custScaleY="91424" custLinFactX="-55103" custLinFactY="-100000" custLinFactNeighborX="-100000" custLinFactNeighborY="-1640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1ADAA23-5C14-4CAE-AEDD-BA4C2BC43D4F}" type="presOf" srcId="{08B07F2F-C427-403D-B4D0-D667E53603E2}" destId="{121E5683-58C6-4706-804A-57A22ABC8883}" srcOrd="1" destOrd="0" presId="urn:microsoft.com/office/officeart/2005/8/layout/process1"/>
    <dgm:cxn modelId="{DA624387-5B7C-44AE-9DF1-7B914EE73308}" srcId="{C6ACAE28-30A1-48E7-B191-49651DB85113}" destId="{CD944F74-E823-4551-BEA4-B2051129EEF8}" srcOrd="0" destOrd="0" parTransId="{C94B0320-BA5C-42DC-BB14-D235556AAA97}" sibTransId="{DD09B770-4559-4EB8-A357-C4D3B0886361}"/>
    <dgm:cxn modelId="{2321E47D-A44D-497D-927E-9B5F9CA89C40}" type="presOf" srcId="{CD944F74-E823-4551-BEA4-B2051129EEF8}" destId="{A35D2500-CEF2-4F80-A69D-F4639816F338}" srcOrd="0" destOrd="0" presId="urn:microsoft.com/office/officeart/2005/8/layout/process1"/>
    <dgm:cxn modelId="{8C53DE5C-B7FD-4F8D-8A42-4D49DDCCFF80}" type="presOf" srcId="{6D55F719-053A-4AF7-9535-03271A8E9CD6}" destId="{AB37554D-1FFE-40EE-B201-81475EA3770C}" srcOrd="1" destOrd="0" presId="urn:microsoft.com/office/officeart/2005/8/layout/process1"/>
    <dgm:cxn modelId="{816E5CA6-E34E-4ACD-B4F5-45423F8BBF54}" srcId="{C6ACAE28-30A1-48E7-B191-49651DB85113}" destId="{FE7DA920-9EC5-4F05-92C3-48E854F2B48E}" srcOrd="5" destOrd="0" parTransId="{756B3BF5-1D58-4E9D-8421-7EE1BB41E643}" sibTransId="{9B774781-8D40-4BBC-BA4D-9EF72ED669F0}"/>
    <dgm:cxn modelId="{428290A7-4487-4F51-A9B4-5EFC63FA2093}" srcId="{C6ACAE28-30A1-48E7-B191-49651DB85113}" destId="{E61FD7F0-C638-4406-B46E-A54DBE9D74C4}" srcOrd="4" destOrd="0" parTransId="{77BF1478-DE41-4470-B965-0C6F61AC3AA1}" sibTransId="{08B07F2F-C427-403D-B4D0-D667E53603E2}"/>
    <dgm:cxn modelId="{A9899D1D-4A82-4A63-ABAA-A9F25A009349}" srcId="{C6ACAE28-30A1-48E7-B191-49651DB85113}" destId="{9E6CA0F1-590B-480F-8C6D-A23BC10FA1E8}" srcOrd="2" destOrd="0" parTransId="{2039C849-076F-4896-A637-DD3970B31B64}" sibTransId="{5D83708A-7592-49C8-B6AA-39A6DD35011C}"/>
    <dgm:cxn modelId="{5931FD15-9BE6-4B24-95E3-7B3DA23AAC29}" srcId="{C6ACAE28-30A1-48E7-B191-49651DB85113}" destId="{138B9CE8-3B22-4938-A7EA-95F42ABE2678}" srcOrd="1" destOrd="0" parTransId="{32CAB06A-82F6-42E7-BFC8-D61F8C88E318}" sibTransId="{6D55F719-053A-4AF7-9535-03271A8E9CD6}"/>
    <dgm:cxn modelId="{09E2094B-8794-42BF-BB70-43405FE2D3B9}" type="presOf" srcId="{E3E8AEEA-5DF9-4573-8387-EE760727B3E8}" destId="{9A47A048-A3B9-4396-B6EC-78F6EB600DF6}" srcOrd="0" destOrd="0" presId="urn:microsoft.com/office/officeart/2005/8/layout/process1"/>
    <dgm:cxn modelId="{69CEAC5D-93FB-460C-8D51-81BB9D65DD3D}" srcId="{C6ACAE28-30A1-48E7-B191-49651DB85113}" destId="{E3E8AEEA-5DF9-4573-8387-EE760727B3E8}" srcOrd="3" destOrd="0" parTransId="{D8B8F974-3DEA-46B0-96A9-D4D4B3E65495}" sibTransId="{E20DDBAA-F123-45B4-9237-BEE8A661F183}"/>
    <dgm:cxn modelId="{2857B9B7-9BB9-415C-8023-469A51655315}" type="presOf" srcId="{FE7DA920-9EC5-4F05-92C3-48E854F2B48E}" destId="{FC737819-62BD-4D5E-87BC-12CE710271A1}" srcOrd="0" destOrd="0" presId="urn:microsoft.com/office/officeart/2005/8/layout/process1"/>
    <dgm:cxn modelId="{48ED81F9-797A-452D-A6D8-0A6259583F37}" type="presOf" srcId="{6D55F719-053A-4AF7-9535-03271A8E9CD6}" destId="{F4411A10-7AC1-47A7-8994-EB0FC658E2F1}" srcOrd="0" destOrd="0" presId="urn:microsoft.com/office/officeart/2005/8/layout/process1"/>
    <dgm:cxn modelId="{1CA54542-7F79-42F8-8882-CAD9FE505C02}" type="presOf" srcId="{5D83708A-7592-49C8-B6AA-39A6DD35011C}" destId="{52E9A43C-90CC-4EA9-82BC-A7E88589F4E7}" srcOrd="1" destOrd="0" presId="urn:microsoft.com/office/officeart/2005/8/layout/process1"/>
    <dgm:cxn modelId="{1762AD60-C593-40A5-8310-863DECF29EB3}" type="presOf" srcId="{E61FD7F0-C638-4406-B46E-A54DBE9D74C4}" destId="{DD1FF057-9287-498D-AF6D-5BD7D55029E2}" srcOrd="0" destOrd="0" presId="urn:microsoft.com/office/officeart/2005/8/layout/process1"/>
    <dgm:cxn modelId="{B5F933CA-2FEF-496A-9DDE-55E4E930BDD8}" type="presOf" srcId="{08B07F2F-C427-403D-B4D0-D667E53603E2}" destId="{1BB2202D-CB92-498A-8C41-57F9F98DA3EB}" srcOrd="0" destOrd="0" presId="urn:microsoft.com/office/officeart/2005/8/layout/process1"/>
    <dgm:cxn modelId="{12DF46E9-8FA6-4B5C-8FA2-68C1D52A6868}" type="presOf" srcId="{5D83708A-7592-49C8-B6AA-39A6DD35011C}" destId="{37E6477E-139A-4B8B-9DCF-E6213697707A}" srcOrd="0" destOrd="0" presId="urn:microsoft.com/office/officeart/2005/8/layout/process1"/>
    <dgm:cxn modelId="{0201E523-ECB1-4AC2-B23D-33D4447D8079}" type="presOf" srcId="{E20DDBAA-F123-45B4-9237-BEE8A661F183}" destId="{62F7AF26-5F74-462C-894A-FB51F26F6C25}" srcOrd="1" destOrd="0" presId="urn:microsoft.com/office/officeart/2005/8/layout/process1"/>
    <dgm:cxn modelId="{11C12B7F-B723-43E9-BFA1-BBAEEA62597F}" type="presOf" srcId="{DD09B770-4559-4EB8-A357-C4D3B0886361}" destId="{031C8B04-C162-4AEF-B979-8A487F8D9919}" srcOrd="0" destOrd="0" presId="urn:microsoft.com/office/officeart/2005/8/layout/process1"/>
    <dgm:cxn modelId="{33497C77-20B8-417D-8D50-ED9C3D8A4E0C}" type="presOf" srcId="{DD09B770-4559-4EB8-A357-C4D3B0886361}" destId="{1539E3E1-981D-431D-AFA0-2C93101EA5FB}" srcOrd="1" destOrd="0" presId="urn:microsoft.com/office/officeart/2005/8/layout/process1"/>
    <dgm:cxn modelId="{02082D94-C569-4C84-817C-8ED4055B2F2F}" type="presOf" srcId="{C6ACAE28-30A1-48E7-B191-49651DB85113}" destId="{380EBC9B-ED5E-4AFC-9F3E-7EF2E092BD1D}" srcOrd="0" destOrd="0" presId="urn:microsoft.com/office/officeart/2005/8/layout/process1"/>
    <dgm:cxn modelId="{57D8A358-9EF9-4B6D-8895-B41E1D55A58C}" type="presOf" srcId="{138B9CE8-3B22-4938-A7EA-95F42ABE2678}" destId="{9F8083F0-1460-416A-83A2-A63AF7FD9765}" srcOrd="0" destOrd="0" presId="urn:microsoft.com/office/officeart/2005/8/layout/process1"/>
    <dgm:cxn modelId="{043063C8-8FC6-4703-90D2-07D38E567687}" type="presOf" srcId="{9E6CA0F1-590B-480F-8C6D-A23BC10FA1E8}" destId="{9FF31357-07F3-4257-849D-6035B77237DF}" srcOrd="0" destOrd="0" presId="urn:microsoft.com/office/officeart/2005/8/layout/process1"/>
    <dgm:cxn modelId="{1019958A-846D-4715-AA8D-858C686137C1}" type="presOf" srcId="{E20DDBAA-F123-45B4-9237-BEE8A661F183}" destId="{4D1B8E3C-6136-44F2-B05E-89E8C8E0B112}" srcOrd="0" destOrd="0" presId="urn:microsoft.com/office/officeart/2005/8/layout/process1"/>
    <dgm:cxn modelId="{D60D090C-44C8-4244-A30C-36628C60453C}" type="presParOf" srcId="{380EBC9B-ED5E-4AFC-9F3E-7EF2E092BD1D}" destId="{A35D2500-CEF2-4F80-A69D-F4639816F338}" srcOrd="0" destOrd="0" presId="urn:microsoft.com/office/officeart/2005/8/layout/process1"/>
    <dgm:cxn modelId="{460E1E75-239B-49A2-9A3C-CFA010576A95}" type="presParOf" srcId="{380EBC9B-ED5E-4AFC-9F3E-7EF2E092BD1D}" destId="{031C8B04-C162-4AEF-B979-8A487F8D9919}" srcOrd="1" destOrd="0" presId="urn:microsoft.com/office/officeart/2005/8/layout/process1"/>
    <dgm:cxn modelId="{9F1EB671-9BB5-4774-880C-765314CF425E}" type="presParOf" srcId="{031C8B04-C162-4AEF-B979-8A487F8D9919}" destId="{1539E3E1-981D-431D-AFA0-2C93101EA5FB}" srcOrd="0" destOrd="0" presId="urn:microsoft.com/office/officeart/2005/8/layout/process1"/>
    <dgm:cxn modelId="{7EF4708B-9B74-4B3B-89EF-F92FE2C875DC}" type="presParOf" srcId="{380EBC9B-ED5E-4AFC-9F3E-7EF2E092BD1D}" destId="{9F8083F0-1460-416A-83A2-A63AF7FD9765}" srcOrd="2" destOrd="0" presId="urn:microsoft.com/office/officeart/2005/8/layout/process1"/>
    <dgm:cxn modelId="{6E738A2A-EC86-4489-9288-988448FAD2B8}" type="presParOf" srcId="{380EBC9B-ED5E-4AFC-9F3E-7EF2E092BD1D}" destId="{F4411A10-7AC1-47A7-8994-EB0FC658E2F1}" srcOrd="3" destOrd="0" presId="urn:microsoft.com/office/officeart/2005/8/layout/process1"/>
    <dgm:cxn modelId="{FECCD6B2-60E4-4AF1-85B6-77873DBBE766}" type="presParOf" srcId="{F4411A10-7AC1-47A7-8994-EB0FC658E2F1}" destId="{AB37554D-1FFE-40EE-B201-81475EA3770C}" srcOrd="0" destOrd="0" presId="urn:microsoft.com/office/officeart/2005/8/layout/process1"/>
    <dgm:cxn modelId="{D077EDA8-EA17-40AF-B4DF-F8A80CD2E0CD}" type="presParOf" srcId="{380EBC9B-ED5E-4AFC-9F3E-7EF2E092BD1D}" destId="{9FF31357-07F3-4257-849D-6035B77237DF}" srcOrd="4" destOrd="0" presId="urn:microsoft.com/office/officeart/2005/8/layout/process1"/>
    <dgm:cxn modelId="{6E6F970F-F29A-420B-BA80-9F7EF7B34045}" type="presParOf" srcId="{380EBC9B-ED5E-4AFC-9F3E-7EF2E092BD1D}" destId="{37E6477E-139A-4B8B-9DCF-E6213697707A}" srcOrd="5" destOrd="0" presId="urn:microsoft.com/office/officeart/2005/8/layout/process1"/>
    <dgm:cxn modelId="{9C740833-D75E-4796-9FCB-2C2FA978E1E9}" type="presParOf" srcId="{37E6477E-139A-4B8B-9DCF-E6213697707A}" destId="{52E9A43C-90CC-4EA9-82BC-A7E88589F4E7}" srcOrd="0" destOrd="0" presId="urn:microsoft.com/office/officeart/2005/8/layout/process1"/>
    <dgm:cxn modelId="{5BCC85CB-6B03-4364-ABCB-A670E351120E}" type="presParOf" srcId="{380EBC9B-ED5E-4AFC-9F3E-7EF2E092BD1D}" destId="{9A47A048-A3B9-4396-B6EC-78F6EB600DF6}" srcOrd="6" destOrd="0" presId="urn:microsoft.com/office/officeart/2005/8/layout/process1"/>
    <dgm:cxn modelId="{C30948B4-1C5E-445E-859B-0DAA154E54BA}" type="presParOf" srcId="{380EBC9B-ED5E-4AFC-9F3E-7EF2E092BD1D}" destId="{4D1B8E3C-6136-44F2-B05E-89E8C8E0B112}" srcOrd="7" destOrd="0" presId="urn:microsoft.com/office/officeart/2005/8/layout/process1"/>
    <dgm:cxn modelId="{090B34F7-CEF3-477B-98BA-26BF7B08BF26}" type="presParOf" srcId="{4D1B8E3C-6136-44F2-B05E-89E8C8E0B112}" destId="{62F7AF26-5F74-462C-894A-FB51F26F6C25}" srcOrd="0" destOrd="0" presId="urn:microsoft.com/office/officeart/2005/8/layout/process1"/>
    <dgm:cxn modelId="{71CB119B-5A09-4962-A560-0C27D681DDBE}" type="presParOf" srcId="{380EBC9B-ED5E-4AFC-9F3E-7EF2E092BD1D}" destId="{DD1FF057-9287-498D-AF6D-5BD7D55029E2}" srcOrd="8" destOrd="0" presId="urn:microsoft.com/office/officeart/2005/8/layout/process1"/>
    <dgm:cxn modelId="{7A26D824-D7A6-4DE9-A3BB-FAC3E064296D}" type="presParOf" srcId="{380EBC9B-ED5E-4AFC-9F3E-7EF2E092BD1D}" destId="{1BB2202D-CB92-498A-8C41-57F9F98DA3EB}" srcOrd="9" destOrd="0" presId="urn:microsoft.com/office/officeart/2005/8/layout/process1"/>
    <dgm:cxn modelId="{D57B6F6E-8F93-4331-856E-B6B5ED352F85}" type="presParOf" srcId="{1BB2202D-CB92-498A-8C41-57F9F98DA3EB}" destId="{121E5683-58C6-4706-804A-57A22ABC8883}" srcOrd="0" destOrd="0" presId="urn:microsoft.com/office/officeart/2005/8/layout/process1"/>
    <dgm:cxn modelId="{A0B85B6D-9443-412F-8516-62706485063E}" type="presParOf" srcId="{380EBC9B-ED5E-4AFC-9F3E-7EF2E092BD1D}" destId="{FC737819-62BD-4D5E-87BC-12CE710271A1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D2500-CEF2-4F80-A69D-F4639816F338}">
      <dsp:nvSpPr>
        <dsp:cNvPr id="0" name=""/>
        <dsp:cNvSpPr/>
      </dsp:nvSpPr>
      <dsp:spPr>
        <a:xfrm>
          <a:off x="71476" y="4902023"/>
          <a:ext cx="1032592" cy="8829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Αναγνώριση του ερευνητικού προβλήματος</a:t>
          </a:r>
          <a:endParaRPr lang="en-GB" sz="1200" kern="1200" dirty="0"/>
        </a:p>
      </dsp:txBody>
      <dsp:txXfrm>
        <a:off x="97336" y="4927883"/>
        <a:ext cx="980872" cy="831203"/>
      </dsp:txXfrm>
    </dsp:sp>
    <dsp:sp modelId="{031C8B04-C162-4AEF-B979-8A487F8D9919}">
      <dsp:nvSpPr>
        <dsp:cNvPr id="0" name=""/>
        <dsp:cNvSpPr/>
      </dsp:nvSpPr>
      <dsp:spPr>
        <a:xfrm rot="19303853">
          <a:off x="1153020" y="4767824"/>
          <a:ext cx="106935" cy="205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1156467" y="4818890"/>
        <a:ext cx="74855" cy="123397"/>
      </dsp:txXfrm>
    </dsp:sp>
    <dsp:sp modelId="{9F8083F0-1460-416A-83A2-A63AF7FD9765}">
      <dsp:nvSpPr>
        <dsp:cNvPr id="0" name=""/>
        <dsp:cNvSpPr/>
      </dsp:nvSpPr>
      <dsp:spPr>
        <a:xfrm>
          <a:off x="1249680" y="3946847"/>
          <a:ext cx="1121300" cy="864377"/>
        </a:xfrm>
        <a:prstGeom prst="roundRect">
          <a:avLst>
            <a:gd name="adj" fmla="val 10000"/>
          </a:avLst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Ανασκόπηση της βιβλιογραφίας</a:t>
          </a:r>
          <a:endParaRPr lang="en-GB" sz="1200" kern="1200" dirty="0"/>
        </a:p>
      </dsp:txBody>
      <dsp:txXfrm>
        <a:off x="1274997" y="3972164"/>
        <a:ext cx="1070666" cy="813743"/>
      </dsp:txXfrm>
    </dsp:sp>
    <dsp:sp modelId="{F4411A10-7AC1-47A7-8994-EB0FC658E2F1}">
      <dsp:nvSpPr>
        <dsp:cNvPr id="0" name=""/>
        <dsp:cNvSpPr/>
      </dsp:nvSpPr>
      <dsp:spPr>
        <a:xfrm rot="19538540">
          <a:off x="2394747" y="3808575"/>
          <a:ext cx="151000" cy="205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2398699" y="3862490"/>
        <a:ext cx="105700" cy="123397"/>
      </dsp:txXfrm>
    </dsp:sp>
    <dsp:sp modelId="{9FF31357-07F3-4257-849D-6035B77237DF}">
      <dsp:nvSpPr>
        <dsp:cNvPr id="0" name=""/>
        <dsp:cNvSpPr/>
      </dsp:nvSpPr>
      <dsp:spPr>
        <a:xfrm>
          <a:off x="2575162" y="2970592"/>
          <a:ext cx="1326430" cy="864377"/>
        </a:xfrm>
        <a:prstGeom prst="roundRect">
          <a:avLst>
            <a:gd name="adj" fmla="val 1000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Προσδιορισμός του σκοπού έρευνας</a:t>
          </a:r>
          <a:endParaRPr lang="en-GB" sz="1300" kern="1200" dirty="0"/>
        </a:p>
      </dsp:txBody>
      <dsp:txXfrm>
        <a:off x="2600479" y="2995909"/>
        <a:ext cx="1275796" cy="813743"/>
      </dsp:txXfrm>
    </dsp:sp>
    <dsp:sp modelId="{37E6477E-139A-4B8B-9DCF-E6213697707A}">
      <dsp:nvSpPr>
        <dsp:cNvPr id="0" name=""/>
        <dsp:cNvSpPr/>
      </dsp:nvSpPr>
      <dsp:spPr>
        <a:xfrm rot="19524361">
          <a:off x="3932209" y="2830834"/>
          <a:ext cx="117761" cy="205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3935332" y="2881995"/>
        <a:ext cx="82433" cy="123397"/>
      </dsp:txXfrm>
    </dsp:sp>
    <dsp:sp modelId="{9A47A048-A3B9-4396-B6EC-78F6EB600DF6}">
      <dsp:nvSpPr>
        <dsp:cNvPr id="0" name=""/>
        <dsp:cNvSpPr/>
      </dsp:nvSpPr>
      <dsp:spPr>
        <a:xfrm>
          <a:off x="4047918" y="1964265"/>
          <a:ext cx="1177077" cy="948523"/>
        </a:xfrm>
        <a:prstGeom prst="roundRect">
          <a:avLst>
            <a:gd name="adj" fmla="val 1000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Συγκέντρωση των δεδομένων</a:t>
          </a:r>
          <a:endParaRPr lang="en-GB" sz="1300" kern="1200" dirty="0"/>
        </a:p>
      </dsp:txBody>
      <dsp:txXfrm>
        <a:off x="4075699" y="1992046"/>
        <a:ext cx="1121515" cy="892961"/>
      </dsp:txXfrm>
    </dsp:sp>
    <dsp:sp modelId="{4D1B8E3C-6136-44F2-B05E-89E8C8E0B112}">
      <dsp:nvSpPr>
        <dsp:cNvPr id="0" name=""/>
        <dsp:cNvSpPr/>
      </dsp:nvSpPr>
      <dsp:spPr>
        <a:xfrm rot="19294627">
          <a:off x="5225730" y="1826170"/>
          <a:ext cx="74804" cy="205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5228160" y="1874275"/>
        <a:ext cx="52363" cy="123397"/>
      </dsp:txXfrm>
    </dsp:sp>
    <dsp:sp modelId="{DD1FF057-9287-498D-AF6D-5BD7D55029E2}">
      <dsp:nvSpPr>
        <dsp:cNvPr id="0" name=""/>
        <dsp:cNvSpPr/>
      </dsp:nvSpPr>
      <dsp:spPr>
        <a:xfrm>
          <a:off x="5335572" y="957933"/>
          <a:ext cx="1135157" cy="951601"/>
        </a:xfrm>
        <a:prstGeom prst="roundRect">
          <a:avLst>
            <a:gd name="adj" fmla="val 1000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Ανάλυση και ερμηνεία των δεδομένων</a:t>
          </a:r>
          <a:endParaRPr lang="en-GB" sz="1100" kern="1200" dirty="0"/>
        </a:p>
      </dsp:txBody>
      <dsp:txXfrm>
        <a:off x="5363443" y="985804"/>
        <a:ext cx="1079415" cy="895859"/>
      </dsp:txXfrm>
    </dsp:sp>
    <dsp:sp modelId="{1BB2202D-CB92-498A-8C41-57F9F98DA3EB}">
      <dsp:nvSpPr>
        <dsp:cNvPr id="0" name=""/>
        <dsp:cNvSpPr/>
      </dsp:nvSpPr>
      <dsp:spPr>
        <a:xfrm rot="18896175">
          <a:off x="6504921" y="903458"/>
          <a:ext cx="125600" cy="205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6510454" y="957927"/>
        <a:ext cx="87920" cy="123397"/>
      </dsp:txXfrm>
    </dsp:sp>
    <dsp:sp modelId="{FC737819-62BD-4D5E-87BC-12CE710271A1}">
      <dsp:nvSpPr>
        <dsp:cNvPr id="0" name=""/>
        <dsp:cNvSpPr/>
      </dsp:nvSpPr>
      <dsp:spPr>
        <a:xfrm>
          <a:off x="6667500" y="40020"/>
          <a:ext cx="1301776" cy="887720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Αναφορά και αξιολόγηση της έρευνας</a:t>
          </a:r>
          <a:endParaRPr lang="en-GB" sz="1100" kern="1200" dirty="0"/>
        </a:p>
      </dsp:txBody>
      <dsp:txXfrm>
        <a:off x="6693500" y="66020"/>
        <a:ext cx="1249776" cy="835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C0F9E-4A85-4A2B-88BA-5554E6DA82A7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A03EC-1E91-4020-97ED-BD125B8B8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8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88305-C981-4661-A1C3-E3B70126FBB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520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F89-1A9C-45D7-A28F-0D61B5ABF6E5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05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F89-1A9C-45D7-A28F-0D61B5ABF6E5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46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F89-1A9C-45D7-A28F-0D61B5ABF6E5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70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F89-1A9C-45D7-A28F-0D61B5ABF6E5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05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F89-1A9C-45D7-A28F-0D61B5ABF6E5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F89-1A9C-45D7-A28F-0D61B5ABF6E5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13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F89-1A9C-45D7-A28F-0D61B5ABF6E5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9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F89-1A9C-45D7-A28F-0D61B5ABF6E5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5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F89-1A9C-45D7-A28F-0D61B5ABF6E5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30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F89-1A9C-45D7-A28F-0D61B5ABF6E5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8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F89-1A9C-45D7-A28F-0D61B5ABF6E5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5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09F89-1A9C-45D7-A28F-0D61B5ABF6E5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5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693595"/>
            <a:ext cx="7772400" cy="2438399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l-GR" dirty="0" smtClean="0"/>
              <a:t>Μεθοδολογία κοινωνικής και εκπαιδευτικής έρευνας</a:t>
            </a:r>
            <a:br>
              <a:rPr lang="el-GR" dirty="0" smtClean="0"/>
            </a:br>
            <a:r>
              <a:rPr lang="en-GB" sz="3600" dirty="0" smtClean="0"/>
              <a:t>10</a:t>
            </a:r>
            <a:r>
              <a:rPr lang="el-GR" sz="3600" baseline="30000" dirty="0" smtClean="0"/>
              <a:t>η</a:t>
            </a:r>
            <a:r>
              <a:rPr lang="en-GB" sz="3600" dirty="0"/>
              <a:t> </a:t>
            </a:r>
            <a:r>
              <a:rPr lang="en-GB" sz="3600" dirty="0" smtClean="0"/>
              <a:t>-11</a:t>
            </a:r>
            <a:r>
              <a:rPr lang="el-GR" sz="3600" baseline="30000" dirty="0" smtClean="0"/>
              <a:t>η</a:t>
            </a:r>
            <a:r>
              <a:rPr lang="en-GB" sz="3600" baseline="30000" dirty="0" smtClean="0"/>
              <a:t> </a:t>
            </a:r>
            <a:r>
              <a:rPr lang="el-GR" sz="3600" dirty="0" smtClean="0"/>
              <a:t>διάλεξη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3535363"/>
            <a:ext cx="9144000" cy="1655762"/>
          </a:xfrm>
        </p:spPr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dirty="0" smtClean="0"/>
              <a:t>Ακαδημαϊκό έτος 2018-2019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14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272" y="2133600"/>
            <a:ext cx="8945592" cy="1894936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Ο συντελεστής συσχέτισης του </a:t>
            </a:r>
            <a:r>
              <a:rPr lang="en-GB" dirty="0" smtClean="0"/>
              <a:t>Pearson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814" y="259459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Συντελεστής συσχέτισης του </a:t>
            </a:r>
            <a:r>
              <a:rPr lang="en-GB" dirty="0" smtClean="0"/>
              <a:t>Pearson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5" y="1283027"/>
            <a:ext cx="11639550" cy="135329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GB" sz="2000" dirty="0"/>
              <a:t>O </a:t>
            </a:r>
            <a:r>
              <a:rPr lang="el-GR" sz="2000" dirty="0"/>
              <a:t>συντελεστής συσχέτισης του </a:t>
            </a:r>
            <a:r>
              <a:rPr lang="en-GB" sz="2000" dirty="0"/>
              <a:t>Pearson </a:t>
            </a:r>
            <a:r>
              <a:rPr lang="el-GR" sz="2000" dirty="0"/>
              <a:t>είναι ο πιο διαδεδομένος παραμετρικός στατιστικός δείκτης στην ανάλυση συσχέτισης</a:t>
            </a:r>
            <a:r>
              <a:rPr lang="el-GR" sz="2000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el-GR" sz="2000" dirty="0" smtClean="0"/>
              <a:t>Ποσοτικοποιεί την ένταση και την κατεύθυνση της γραμμικής σχέσης ανάμεσα σε δύο συνεχείς μεταβλητές.</a:t>
            </a:r>
            <a:endParaRPr lang="en-GB" sz="20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356351"/>
            <a:ext cx="30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408662" y="3425481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3756" y="3066859"/>
            <a:ext cx="45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-</a:t>
            </a:r>
            <a:r>
              <a:rPr lang="en-GB" sz="14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09677" y="310458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82874" y="3096890"/>
            <a:ext cx="362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27244" y="3090006"/>
            <a:ext cx="526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-0.4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92110" y="3096890"/>
            <a:ext cx="492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-0.6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24948" y="3104583"/>
            <a:ext cx="52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-0.8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68081" y="3096890"/>
            <a:ext cx="50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-0.2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80922" y="3090006"/>
            <a:ext cx="50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0.2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34471" y="3104584"/>
            <a:ext cx="50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0.4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25484" y="3104585"/>
            <a:ext cx="50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0.6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26390" y="3104583"/>
            <a:ext cx="50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0.8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472414" y="3514725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158589" y="3514725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9711414" y="3514725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86614" y="4250638"/>
            <a:ext cx="1585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Τέλεια αρνητική γραμμική σχέση</a:t>
            </a:r>
            <a:endParaRPr lang="en-GB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5502704" y="4250639"/>
            <a:ext cx="1585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Δεν υπάρχει γραμμική σχέση </a:t>
            </a:r>
            <a:endParaRPr lang="en-GB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8887496" y="4250639"/>
            <a:ext cx="1585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Τέλεια θετική γραμμική σχέση </a:t>
            </a:r>
            <a:endParaRPr lang="en-GB" sz="1600" dirty="0"/>
          </a:p>
        </p:txBody>
      </p:sp>
      <p:sp>
        <p:nvSpPr>
          <p:cNvPr id="33" name="Rectangle 32"/>
          <p:cNvSpPr/>
          <p:nvPr/>
        </p:nvSpPr>
        <p:spPr>
          <a:xfrm>
            <a:off x="647700" y="5259537"/>
            <a:ext cx="11249025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l-GR" sz="1400" u="sng" dirty="0" smtClean="0"/>
              <a:t>Προϋποθέσεις χρήσης του </a:t>
            </a:r>
            <a:r>
              <a:rPr lang="el-GR" sz="1400" u="sng" dirty="0"/>
              <a:t>συντελεστή </a:t>
            </a:r>
            <a:r>
              <a:rPr lang="el-GR" sz="1400" u="sng" dirty="0" smtClean="0"/>
              <a:t>:</a:t>
            </a:r>
            <a:endParaRPr lang="en-GB" sz="1400" u="sng" dirty="0"/>
          </a:p>
          <a:p>
            <a:pPr algn="just">
              <a:lnSpc>
                <a:spcPct val="120000"/>
              </a:lnSpc>
            </a:pPr>
            <a:r>
              <a:rPr lang="el-GR" sz="1400" dirty="0" smtClean="0"/>
              <a:t>1. Οι </a:t>
            </a:r>
            <a:r>
              <a:rPr lang="el-GR" sz="1400" dirty="0"/>
              <a:t>μεταβλητές </a:t>
            </a:r>
            <a:r>
              <a:rPr lang="el-GR" sz="1400" dirty="0" smtClean="0"/>
              <a:t>είναι συνεχείς</a:t>
            </a:r>
          </a:p>
          <a:p>
            <a:pPr algn="just">
              <a:lnSpc>
                <a:spcPct val="120000"/>
              </a:lnSpc>
            </a:pPr>
            <a:r>
              <a:rPr lang="el-GR" sz="1400" dirty="0" smtClean="0"/>
              <a:t>2</a:t>
            </a:r>
            <a:r>
              <a:rPr lang="el-GR" sz="1400" dirty="0"/>
              <a:t>. </a:t>
            </a:r>
            <a:r>
              <a:rPr lang="el-GR" sz="1400" dirty="0" smtClean="0"/>
              <a:t>Διμεταβλητή κανονικότητα (στην πράξη ελέγχουμε αν οι δύο μεταβλητές να </a:t>
            </a:r>
            <a:r>
              <a:rPr lang="el-GR" sz="1400" dirty="0"/>
              <a:t>α</a:t>
            </a:r>
            <a:r>
              <a:rPr lang="el-GR" sz="1400" dirty="0" smtClean="0"/>
              <a:t>κολουθούν </a:t>
            </a:r>
            <a:r>
              <a:rPr lang="el-GR" sz="1400" dirty="0"/>
              <a:t>την κανονική </a:t>
            </a:r>
            <a:r>
              <a:rPr lang="el-GR" sz="1400" dirty="0" smtClean="0"/>
              <a:t>κατανομή)</a:t>
            </a:r>
            <a:endParaRPr lang="el-GR" sz="1400" dirty="0"/>
          </a:p>
          <a:p>
            <a:pPr algn="just">
              <a:lnSpc>
                <a:spcPct val="120000"/>
              </a:lnSpc>
            </a:pPr>
            <a:r>
              <a:rPr lang="el-GR" sz="1400" dirty="0" smtClean="0"/>
              <a:t>3</a:t>
            </a:r>
            <a:r>
              <a:rPr lang="el-GR" sz="1400" dirty="0"/>
              <a:t>. Η σχέση μεταξύ των δύο μεταβλητών είναι γραμμική</a:t>
            </a:r>
            <a:r>
              <a:rPr lang="el-GR" sz="1400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el-GR" sz="1400" dirty="0" smtClean="0"/>
              <a:t>4. Δεν υπάρχουν ακραίες τιμές (</a:t>
            </a:r>
            <a:r>
              <a:rPr lang="en-GB" sz="1400" dirty="0" smtClean="0"/>
              <a:t>outliers) </a:t>
            </a:r>
            <a:r>
              <a:rPr lang="el-GR" sz="1400" dirty="0" smtClean="0"/>
              <a:t>στα δεδομένα μας.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9981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2" y="1800224"/>
            <a:ext cx="3243263" cy="3467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786" y="1847850"/>
            <a:ext cx="3643313" cy="3286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050" y="1800224"/>
            <a:ext cx="3238499" cy="333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2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80" y="365125"/>
            <a:ext cx="10515600" cy="954717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>
                <a:latin typeface="+mn-lt"/>
              </a:rPr>
              <a:t>Υπολογισμός συντελεστή </a:t>
            </a:r>
            <a:r>
              <a:rPr lang="en-GB" sz="3600" b="1" dirty="0" smtClean="0">
                <a:latin typeface="+mn-lt"/>
              </a:rPr>
              <a:t>Pearson </a:t>
            </a:r>
            <a:r>
              <a:rPr lang="el-GR" sz="3600" b="1" dirty="0" smtClean="0">
                <a:latin typeface="+mn-lt"/>
              </a:rPr>
              <a:t>στο </a:t>
            </a:r>
            <a:r>
              <a:rPr lang="en-GB" sz="3600" b="1" dirty="0" smtClean="0">
                <a:latin typeface="+mn-lt"/>
              </a:rPr>
              <a:t>SPSS</a:t>
            </a:r>
            <a:endParaRPr lang="en-GB" sz="36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349" y="1585822"/>
            <a:ext cx="7621708" cy="48387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091781" y="4657725"/>
            <a:ext cx="1156119" cy="74241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09848" y="2536166"/>
            <a:ext cx="2976652" cy="58803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/>
          <p:cNvSpPr/>
          <p:nvPr/>
        </p:nvSpPr>
        <p:spPr>
          <a:xfrm>
            <a:off x="3096883" y="2389517"/>
            <a:ext cx="129569" cy="29329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 rot="665661">
            <a:off x="3948024" y="2465315"/>
            <a:ext cx="2738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Επιλέγουμε μεταβλητές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6432" y="5400135"/>
            <a:ext cx="2738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Επιλέγουμε τον συντελεστή </a:t>
            </a:r>
            <a:r>
              <a:rPr lang="en-GB" b="1" dirty="0" smtClean="0">
                <a:solidFill>
                  <a:srgbClr val="FF0000"/>
                </a:solidFill>
              </a:rPr>
              <a:t>Pearson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2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44" y="501404"/>
            <a:ext cx="10205048" cy="74942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l-GR" sz="3200" b="1" dirty="0" smtClean="0">
                <a:latin typeface="+mn-lt"/>
              </a:rPr>
              <a:t>Υπολογισμός </a:t>
            </a:r>
            <a:r>
              <a:rPr lang="el-GR" sz="3200" b="1" dirty="0">
                <a:latin typeface="+mn-lt"/>
              </a:rPr>
              <a:t>του συντελεστή </a:t>
            </a:r>
            <a:r>
              <a:rPr lang="en-GB" sz="3200" b="1" dirty="0">
                <a:latin typeface="+mn-lt"/>
              </a:rPr>
              <a:t>Pearson </a:t>
            </a:r>
            <a:r>
              <a:rPr lang="el-GR" sz="3200" b="1" dirty="0">
                <a:latin typeface="+mn-lt"/>
              </a:rPr>
              <a:t>με τη χρήση </a:t>
            </a:r>
            <a:r>
              <a:rPr lang="en-GB" sz="3200" b="1" dirty="0" smtClean="0">
                <a:latin typeface="+mn-lt"/>
              </a:rPr>
              <a:t>SPSS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57600" y="5596978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H </a:t>
            </a:r>
            <a:r>
              <a:rPr lang="el-GR" b="1" dirty="0"/>
              <a:t>τιμή του συντελεστή </a:t>
            </a:r>
            <a:r>
              <a:rPr lang="en-GB" b="1" dirty="0"/>
              <a:t>Pearson </a:t>
            </a:r>
            <a:r>
              <a:rPr lang="el-GR" b="1" dirty="0"/>
              <a:t>είναι </a:t>
            </a:r>
            <a:r>
              <a:rPr lang="el-GR" b="1" dirty="0" smtClean="0"/>
              <a:t>0.</a:t>
            </a:r>
            <a:r>
              <a:rPr lang="en-GB" b="1" dirty="0" smtClean="0"/>
              <a:t>909</a:t>
            </a:r>
            <a:endParaRPr lang="el-G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869392" y="534302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1600" dirty="0"/>
              <a:t>Στατιστική σημαντικότητα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60490" y="5173743"/>
            <a:ext cx="1875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1600" dirty="0"/>
              <a:t>Μέγεθος δείγματος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932" y="1831161"/>
            <a:ext cx="6063335" cy="276225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2510287" y="3209026"/>
            <a:ext cx="4140679" cy="1964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771072" y="2757970"/>
            <a:ext cx="1981200" cy="2803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0"/>
          </p:cNvCxnSpPr>
          <p:nvPr/>
        </p:nvCxnSpPr>
        <p:spPr>
          <a:xfrm flipH="1" flipV="1">
            <a:off x="8195094" y="2587265"/>
            <a:ext cx="1855398" cy="2755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94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8820" y="2133600"/>
            <a:ext cx="8229600" cy="16002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l-GR" dirty="0" smtClean="0"/>
              <a:t>Ο συντελεστής μερικής συσχέτισης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450" y="274639"/>
            <a:ext cx="10248900" cy="1033177"/>
          </a:xfrm>
        </p:spPr>
        <p:txBody>
          <a:bodyPr>
            <a:noAutofit/>
          </a:bodyPr>
          <a:lstStyle/>
          <a:p>
            <a:pPr algn="ctr"/>
            <a:r>
              <a:rPr lang="el-GR" sz="3600" dirty="0">
                <a:latin typeface="+mn-lt"/>
              </a:rPr>
              <a:t>Ο συντελεστής μερικής συσχέτισης (</a:t>
            </a:r>
            <a:r>
              <a:rPr lang="en-GB" sz="3600" dirty="0">
                <a:latin typeface="+mn-lt"/>
              </a:rPr>
              <a:t>partial correlation coefficient)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726625"/>
            <a:ext cx="11144250" cy="147025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Aft>
                <a:spcPts val="300"/>
              </a:spcAft>
              <a:buNone/>
            </a:pPr>
            <a:r>
              <a:rPr lang="el-GR" sz="2400" dirty="0"/>
              <a:t>Ο συντελεστής μερικής συσχέτισης χρησιμοποιείται όταν θέλουμε να μελετήσουμε τη σχέση μεταξύ δύο συνεχών μεταβλητών, αφαιρώντας την επίδραση άλλων συνεχών μεταβλητών που επηρεάζουν τις υπό διερεύνηση μεταβλητές</a:t>
            </a:r>
            <a:r>
              <a:rPr lang="el-GR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40580" y="3883322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Υ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640580" y="5341620"/>
            <a:ext cx="34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Χ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4800601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Ζ</a:t>
            </a:r>
            <a:endParaRPr lang="en-GB" sz="3200" dirty="0"/>
          </a:p>
        </p:txBody>
      </p:sp>
      <p:cxnSp>
        <p:nvCxnSpPr>
          <p:cNvPr id="9" name="Straight Arrow Connector 8"/>
          <p:cNvCxnSpPr>
            <a:endCxn id="6" idx="0"/>
          </p:cNvCxnSpPr>
          <p:nvPr/>
        </p:nvCxnSpPr>
        <p:spPr>
          <a:xfrm>
            <a:off x="4812030" y="4450562"/>
            <a:ext cx="0" cy="891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812030" y="4406542"/>
            <a:ext cx="0" cy="788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1"/>
          </p:cNvCxnSpPr>
          <p:nvPr/>
        </p:nvCxnSpPr>
        <p:spPr>
          <a:xfrm flipH="1" flipV="1">
            <a:off x="4960620" y="4188496"/>
            <a:ext cx="1668780" cy="904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1"/>
            <a:endCxn id="6" idx="3"/>
          </p:cNvCxnSpPr>
          <p:nvPr/>
        </p:nvCxnSpPr>
        <p:spPr>
          <a:xfrm flipH="1">
            <a:off x="4983480" y="5092988"/>
            <a:ext cx="1645920" cy="510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66260" y="358201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Επίδοση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4160520" y="5779434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Ώρες διαβάσματος</a:t>
            </a:r>
            <a:endParaRPr lang="en-GB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155180" y="492371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Ι</a:t>
            </a:r>
            <a:r>
              <a:rPr lang="en-GB" sz="1600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39480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/>
          </a:bodyPr>
          <a:lstStyle/>
          <a:p>
            <a:r>
              <a:rPr lang="el-GR" sz="4000" dirty="0"/>
              <a:t>Ο συντελεστής μερικής συσχέτισης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2"/>
            <a:ext cx="8229600" cy="685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Συμβολίζεται ως: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04060" y="2369822"/>
            <a:ext cx="8229600" cy="13639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8800" dirty="0"/>
              <a:t>r</a:t>
            </a:r>
            <a:r>
              <a:rPr lang="en-GB" dirty="0"/>
              <a:t>xy.z</a:t>
            </a:r>
            <a:endParaRPr lang="el-GR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074920" y="3429000"/>
            <a:ext cx="106680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667500" y="3386000"/>
            <a:ext cx="1562100" cy="1650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0" y="5036821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Μεταβλητές των οποίων τη μερική συσχέτιση θέλουμε να μετρήσουμε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391400" y="5036821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Μεταβλητή/</a:t>
            </a:r>
            <a:r>
              <a:rPr lang="el-GR" dirty="0" err="1"/>
              <a:t>ες</a:t>
            </a:r>
            <a:r>
              <a:rPr lang="el-GR" dirty="0"/>
              <a:t> των οποίων την επίδραση θέλουμε να αφαιρέσουμε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0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6000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latin typeface="+mn-lt"/>
              </a:rPr>
              <a:t>Ο συντελεστής μερικής συσχέτισης</a:t>
            </a:r>
            <a:endParaRPr lang="en-GB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2700" dirty="0"/>
              <a:t>O </a:t>
            </a:r>
            <a:r>
              <a:rPr lang="el-GR" sz="2700" dirty="0"/>
              <a:t>συντελεστής μερικής συσχέτισης λαμβάνει τιμές από -1 έως 1.</a:t>
            </a:r>
          </a:p>
          <a:p>
            <a:pPr>
              <a:lnSpc>
                <a:spcPct val="110000"/>
              </a:lnSpc>
            </a:pPr>
            <a:r>
              <a:rPr lang="el-GR" sz="2700" dirty="0"/>
              <a:t>Ίδια ερμηνεία με συντελεστή </a:t>
            </a:r>
            <a:r>
              <a:rPr lang="en-GB" sz="2700" dirty="0"/>
              <a:t>Pearson</a:t>
            </a:r>
          </a:p>
          <a:p>
            <a:pPr>
              <a:lnSpc>
                <a:spcPct val="110000"/>
              </a:lnSpc>
            </a:pPr>
            <a:r>
              <a:rPr lang="el-GR" sz="2700" dirty="0"/>
              <a:t>Προϋποθέσεις</a:t>
            </a:r>
            <a:r>
              <a:rPr lang="en-GB" sz="2700" dirty="0"/>
              <a:t>:</a:t>
            </a:r>
            <a:endParaRPr lang="el-GR" sz="2700" dirty="0"/>
          </a:p>
          <a:p>
            <a:pPr lvl="1">
              <a:lnSpc>
                <a:spcPct val="110000"/>
              </a:lnSpc>
            </a:pPr>
            <a:r>
              <a:rPr lang="el-GR" sz="2700" dirty="0"/>
              <a:t>Συνεχείς μεταβλητές</a:t>
            </a:r>
          </a:p>
          <a:p>
            <a:pPr lvl="1">
              <a:lnSpc>
                <a:spcPct val="110000"/>
              </a:lnSpc>
            </a:pPr>
            <a:r>
              <a:rPr lang="el-GR" sz="2700" dirty="0"/>
              <a:t>Γραμμικές σχέσεις μεταξύ των μεταβλητών</a:t>
            </a:r>
          </a:p>
          <a:p>
            <a:pPr lvl="1">
              <a:lnSpc>
                <a:spcPct val="110000"/>
              </a:lnSpc>
            </a:pPr>
            <a:r>
              <a:rPr lang="el-GR" sz="2700" dirty="0"/>
              <a:t>Τα δεδομένα ακολουθούν την κανονική κατανομή</a:t>
            </a:r>
          </a:p>
          <a:p>
            <a:pPr lvl="1">
              <a:lnSpc>
                <a:spcPct val="110000"/>
              </a:lnSpc>
            </a:pPr>
            <a:r>
              <a:rPr lang="el-GR" sz="2700" dirty="0"/>
              <a:t>Προσοχή στις ακραίες τιμές!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Παράδειγμα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143000"/>
            <a:ext cx="8305800" cy="521335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6172200" y="2447925"/>
            <a:ext cx="3200400" cy="1146048"/>
          </a:xfrm>
          <a:prstGeom prst="wedgeEllipseCallout">
            <a:avLst>
              <a:gd name="adj1" fmla="val -134313"/>
              <a:gd name="adj2" fmla="val -64660"/>
            </a:avLst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Ο συντελεστής </a:t>
            </a:r>
            <a:r>
              <a:rPr lang="en-GB" sz="1600" dirty="0">
                <a:solidFill>
                  <a:schemeClr val="tx1"/>
                </a:solidFill>
              </a:rPr>
              <a:t>Pearson </a:t>
            </a:r>
            <a:r>
              <a:rPr lang="el-GR" sz="1600" dirty="0">
                <a:solidFill>
                  <a:schemeClr val="tx1"/>
                </a:solidFill>
              </a:rPr>
              <a:t>μεταξύ μελέτης και επίδοσης είναι 0.95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486525" y="4456049"/>
            <a:ext cx="3276600" cy="1038225"/>
          </a:xfrm>
          <a:prstGeom prst="wedgeEllipseCallout">
            <a:avLst>
              <a:gd name="adj1" fmla="val -97484"/>
              <a:gd name="adj2" fmla="val -275795"/>
            </a:avLst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tx1"/>
                </a:solidFill>
              </a:rPr>
              <a:t>Ο συντελεστής μερικής συσχέτισης μεταξύ μελέτης και επίδοσης αφαιρώντας την επίδραση του </a:t>
            </a:r>
            <a:r>
              <a:rPr lang="en-GB" sz="1400" dirty="0">
                <a:solidFill>
                  <a:schemeClr val="tx1"/>
                </a:solidFill>
              </a:rPr>
              <a:t>IQ </a:t>
            </a:r>
            <a:r>
              <a:rPr lang="el-GR" sz="1400" dirty="0">
                <a:solidFill>
                  <a:schemeClr val="tx1"/>
                </a:solidFill>
              </a:rPr>
              <a:t>είναι μικρότερος: 0.80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 rot="16200000" flipH="1">
            <a:off x="3357562" y="1719263"/>
            <a:ext cx="142875" cy="838200"/>
          </a:xfrm>
          <a:prstGeom prst="rightBrace">
            <a:avLst>
              <a:gd name="adj1" fmla="val 8333"/>
              <a:gd name="adj2" fmla="val 53125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32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Στάδια διεξαγωγής της έρευνας</a:t>
            </a:r>
            <a:endParaRPr lang="en-GB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14500" y="990600"/>
          <a:ext cx="8763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1" y="4144314"/>
            <a:ext cx="3582555" cy="248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4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5D2500-CEF2-4F80-A69D-F4639816F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A35D2500-CEF2-4F80-A69D-F4639816F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A35D2500-CEF2-4F80-A69D-F4639816F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A35D2500-CEF2-4F80-A69D-F4639816F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1C8B04-C162-4AEF-B979-8A487F8D9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031C8B04-C162-4AEF-B979-8A487F8D99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031C8B04-C162-4AEF-B979-8A487F8D9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031C8B04-C162-4AEF-B979-8A487F8D9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8083F0-1460-416A-83A2-A63AF7FD9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9F8083F0-1460-416A-83A2-A63AF7FD97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9F8083F0-1460-416A-83A2-A63AF7FD9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9F8083F0-1460-416A-83A2-A63AF7FD9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411A10-7AC1-47A7-8994-EB0FC658E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F4411A10-7AC1-47A7-8994-EB0FC658E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F4411A10-7AC1-47A7-8994-EB0FC658E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F4411A10-7AC1-47A7-8994-EB0FC658E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F31357-07F3-4257-849D-6035B7723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9FF31357-07F3-4257-849D-6035B7723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9FF31357-07F3-4257-849D-6035B7723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9FF31357-07F3-4257-849D-6035B7723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E6477E-139A-4B8B-9DCF-E62136977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37E6477E-139A-4B8B-9DCF-E62136977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37E6477E-139A-4B8B-9DCF-E62136977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37E6477E-139A-4B8B-9DCF-E62136977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47A048-A3B9-4396-B6EC-78F6EB600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9A47A048-A3B9-4396-B6EC-78F6EB600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9A47A048-A3B9-4396-B6EC-78F6EB600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9A47A048-A3B9-4396-B6EC-78F6EB600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1B8E3C-6136-44F2-B05E-89E8C8E0B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4D1B8E3C-6136-44F2-B05E-89E8C8E0B1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4D1B8E3C-6136-44F2-B05E-89E8C8E0B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4D1B8E3C-6136-44F2-B05E-89E8C8E0B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1FF057-9287-498D-AF6D-5BD7D5502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DD1FF057-9287-498D-AF6D-5BD7D5502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DD1FF057-9287-498D-AF6D-5BD7D5502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DD1FF057-9287-498D-AF6D-5BD7D5502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B2202D-CB92-498A-8C41-57F9F98DA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1BB2202D-CB92-498A-8C41-57F9F98DA3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1BB2202D-CB92-498A-8C41-57F9F98DA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1BB2202D-CB92-498A-8C41-57F9F98DA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737819-62BD-4D5E-87BC-12CE71027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FC737819-62BD-4D5E-87BC-12CE71027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FC737819-62BD-4D5E-87BC-12CE71027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FC737819-62BD-4D5E-87BC-12CE71027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8820" y="2133600"/>
            <a:ext cx="8229600" cy="14478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l-GR" dirty="0" smtClean="0"/>
              <a:t>Ο συντελεστής</a:t>
            </a:r>
            <a:r>
              <a:rPr lang="en-GB" dirty="0"/>
              <a:t> </a:t>
            </a:r>
            <a:r>
              <a:rPr lang="el-GR" dirty="0" smtClean="0"/>
              <a:t>του </a:t>
            </a:r>
            <a:r>
              <a:rPr lang="en-GB" dirty="0" smtClean="0"/>
              <a:t>Spearman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3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O </a:t>
            </a:r>
            <a:r>
              <a:rPr lang="el-GR" sz="3600" b="1" dirty="0">
                <a:latin typeface="+mn-lt"/>
              </a:rPr>
              <a:t>συντελεστής συσχέτισης του </a:t>
            </a:r>
            <a:r>
              <a:rPr lang="en-GB" sz="3600" b="1" dirty="0">
                <a:latin typeface="+mn-lt"/>
              </a:rPr>
              <a:t>Spearman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31" y="1447800"/>
            <a:ext cx="11265694" cy="490855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40000"/>
              </a:lnSpc>
              <a:spcAft>
                <a:spcPts val="600"/>
              </a:spcAft>
            </a:pPr>
            <a:r>
              <a:rPr lang="en-GB" sz="11200" dirty="0" smtClean="0"/>
              <a:t>O </a:t>
            </a:r>
            <a:r>
              <a:rPr lang="el-GR" sz="11200" dirty="0"/>
              <a:t>συντελεστής </a:t>
            </a:r>
            <a:r>
              <a:rPr lang="en-GB" sz="11200" dirty="0"/>
              <a:t>Spearman </a:t>
            </a:r>
            <a:r>
              <a:rPr lang="el-GR" sz="11200" dirty="0" smtClean="0"/>
              <a:t>συνήθως χρησιμοποιείται </a:t>
            </a:r>
            <a:r>
              <a:rPr lang="el-GR" sz="11200" dirty="0"/>
              <a:t>όταν:</a:t>
            </a:r>
          </a:p>
          <a:p>
            <a:pPr lvl="1" algn="just">
              <a:lnSpc>
                <a:spcPct val="140000"/>
              </a:lnSpc>
              <a:spcAft>
                <a:spcPts val="600"/>
              </a:spcAft>
            </a:pPr>
            <a:r>
              <a:rPr lang="el-GR" sz="11200" dirty="0"/>
              <a:t>Θέλουμε να μελετήσουμε </a:t>
            </a:r>
            <a:r>
              <a:rPr lang="el-GR" sz="11200" dirty="0" smtClean="0"/>
              <a:t>όχι μόνο συνεχείς αλλά και διακριτές μεταβλητές</a:t>
            </a:r>
            <a:r>
              <a:rPr lang="el-GR" sz="11200" b="1" dirty="0" smtClean="0"/>
              <a:t>.</a:t>
            </a:r>
            <a:endParaRPr lang="el-GR" sz="11200" dirty="0" smtClean="0"/>
          </a:p>
          <a:p>
            <a:pPr lvl="1" algn="just">
              <a:lnSpc>
                <a:spcPct val="140000"/>
              </a:lnSpc>
              <a:spcAft>
                <a:spcPts val="600"/>
              </a:spcAft>
            </a:pPr>
            <a:r>
              <a:rPr lang="el-GR" sz="11200" dirty="0" smtClean="0"/>
              <a:t>Όταν </a:t>
            </a:r>
            <a:r>
              <a:rPr lang="el-GR" sz="11200" dirty="0"/>
              <a:t>οι μεταβλητές δεν ακολουθούν την κανονική κατανομή.</a:t>
            </a:r>
          </a:p>
          <a:p>
            <a:pPr lvl="1" algn="just">
              <a:lnSpc>
                <a:spcPct val="140000"/>
              </a:lnSpc>
              <a:spcAft>
                <a:spcPts val="600"/>
              </a:spcAft>
            </a:pPr>
            <a:r>
              <a:rPr lang="el-GR" sz="11200" dirty="0"/>
              <a:t>Όταν υπάρχουν ακραίες τιμές στο δείγμα μας (σε αυτή την περίπτωση ο συντελεστής </a:t>
            </a:r>
            <a:r>
              <a:rPr lang="el-GR" sz="11200" dirty="0" smtClean="0"/>
              <a:t>του </a:t>
            </a:r>
            <a:r>
              <a:rPr lang="en-GB" sz="11200" dirty="0" smtClean="0"/>
              <a:t>Pearson </a:t>
            </a:r>
            <a:r>
              <a:rPr lang="el-GR" sz="11200" dirty="0"/>
              <a:t>θα μας δώσει παραπλανητικά αποτελέσματα).</a:t>
            </a:r>
          </a:p>
          <a:p>
            <a:pPr algn="just">
              <a:lnSpc>
                <a:spcPct val="120000"/>
              </a:lnSpc>
            </a:pPr>
            <a:endParaRPr lang="en-GB" dirty="0" smtClean="0"/>
          </a:p>
          <a:p>
            <a:pPr marL="0" indent="0" algn="just">
              <a:buNone/>
            </a:pPr>
            <a:endParaRPr lang="el-GR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1" y="274638"/>
            <a:ext cx="10058400" cy="944562"/>
          </a:xfrm>
        </p:spPr>
        <p:txBody>
          <a:bodyPr>
            <a:normAutofit fontScale="90000"/>
          </a:bodyPr>
          <a:lstStyle/>
          <a:p>
            <a:r>
              <a:rPr lang="el-GR" sz="3600" b="1" dirty="0">
                <a:latin typeface="+mn-lt"/>
              </a:rPr>
              <a:t>Συσχέτιση με διατακτικές </a:t>
            </a:r>
            <a:r>
              <a:rPr lang="el-GR" sz="3600" b="1" dirty="0" smtClean="0">
                <a:latin typeface="+mn-lt"/>
              </a:rPr>
              <a:t>μεταβλητές (</a:t>
            </a:r>
            <a:r>
              <a:rPr lang="en-GB" sz="3600" b="1" dirty="0" smtClean="0">
                <a:latin typeface="+mn-lt"/>
              </a:rPr>
              <a:t>ordinal variables)</a:t>
            </a:r>
            <a:endParaRPr lang="en-GB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555750"/>
            <a:ext cx="10953750" cy="480060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l-GR" sz="2400" dirty="0"/>
              <a:t>Η χρήση των διατακτικών μεταβλητών στην κοινωνική και εκπαιδευτική έρευνα είναι συχνή.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l-GR" sz="2400" dirty="0"/>
              <a:t>Π.χ. μπορεί να μας ενδιαφέρει να εξετάσουμε τη σχέση ανάμεσα στο εκπαιδευτικό επίπεδο του ατόμου (διατακτική μεταβλητή) και στο μισθό (συνεχής μεταβλητή</a:t>
            </a:r>
            <a:r>
              <a:rPr lang="el-GR" sz="2400" dirty="0" smtClean="0"/>
              <a:t>) ή τη σχέση μεταξύ εκπαίδευσης (διατακτική μεταβλητή) και κλίμακας που μετράει την αυτοεκτίμηση.</a:t>
            </a:r>
            <a:endParaRPr lang="en-GB" sz="2400" dirty="0"/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l-GR" sz="2400" dirty="0"/>
              <a:t>Σε τέτοιες </a:t>
            </a:r>
            <a:r>
              <a:rPr lang="el-GR" sz="2400" dirty="0" smtClean="0"/>
              <a:t>περιπτώσεις μπορούμε να χρησιμοποιήσουμε τον συντελεστή </a:t>
            </a:r>
            <a:r>
              <a:rPr lang="el-GR" sz="2400" dirty="0"/>
              <a:t>Spearman.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l-GR" sz="2400" dirty="0" smtClean="0"/>
              <a:t>Ο συντελεστής </a:t>
            </a:r>
            <a:r>
              <a:rPr lang="en-GB" sz="2400" dirty="0"/>
              <a:t>Spearman </a:t>
            </a:r>
            <a:r>
              <a:rPr lang="el-GR" sz="2400" dirty="0"/>
              <a:t>λαμβάνει τιμές από -1 έως 1.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3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0" y="274638"/>
            <a:ext cx="9353550" cy="792162"/>
          </a:xfrm>
        </p:spPr>
        <p:txBody>
          <a:bodyPr>
            <a:noAutofit/>
          </a:bodyPr>
          <a:lstStyle/>
          <a:p>
            <a:pPr algn="ctr"/>
            <a:r>
              <a:rPr lang="el-GR" sz="2800" dirty="0">
                <a:latin typeface="+mn-lt"/>
              </a:rPr>
              <a:t>Παράδειγμα συσχέτισης συνεχούς μεταβλητής με διατακτική</a:t>
            </a:r>
            <a:endParaRPr lang="en-GB" sz="2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1397635"/>
            <a:ext cx="8820150" cy="487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1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80975"/>
            <a:ext cx="8229600" cy="138261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l-GR" sz="3200" dirty="0"/>
              <a:t>Υπολογισμός στο </a:t>
            </a:r>
            <a:r>
              <a:rPr lang="en-GB" sz="3200" dirty="0"/>
              <a:t>SPSS </a:t>
            </a:r>
            <a:br>
              <a:rPr lang="en-GB" sz="3200" dirty="0"/>
            </a:br>
            <a:r>
              <a:rPr lang="en-GB" sz="2400" dirty="0"/>
              <a:t>correlate=&gt;</a:t>
            </a:r>
            <a:r>
              <a:rPr lang="el-GR" sz="2400" dirty="0"/>
              <a:t> </a:t>
            </a:r>
            <a:r>
              <a:rPr lang="en-GB" sz="2400" dirty="0"/>
              <a:t>bivariate (</a:t>
            </a:r>
            <a:r>
              <a:rPr lang="el-GR" sz="2400" dirty="0"/>
              <a:t>και στη συνέχεια επιλέγουμε </a:t>
            </a:r>
            <a:r>
              <a:rPr lang="en-GB" sz="2400" dirty="0"/>
              <a:t>spearman)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012" y="3552825"/>
            <a:ext cx="7889937" cy="288252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8477250" y="3490032"/>
            <a:ext cx="571500" cy="8770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34250" y="3182255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/>
              <a:t>Συντελεστής του </a:t>
            </a:r>
            <a:r>
              <a:rPr lang="en-GB" sz="1400" b="1" dirty="0"/>
              <a:t>Spearman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075" y="1960279"/>
            <a:ext cx="4333875" cy="65722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958262" y="1329470"/>
            <a:ext cx="385763" cy="80658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43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75" y="2133600"/>
            <a:ext cx="8551545" cy="14478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l-GR" dirty="0" smtClean="0"/>
              <a:t>Το πρόβλημα της νόθας συσχέτισης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274638"/>
            <a:ext cx="8924925" cy="1154112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latin typeface="+mn-lt"/>
              </a:rPr>
              <a:t>Συσχέτιση </a:t>
            </a:r>
            <a:r>
              <a:rPr lang="el-GR" sz="3200" b="1" dirty="0">
                <a:latin typeface="+mn-lt"/>
              </a:rPr>
              <a:t>δεν συνεπάγεται αιτιότητα (</a:t>
            </a:r>
            <a:r>
              <a:rPr lang="en-GB" sz="3200" b="1" dirty="0">
                <a:latin typeface="+mn-lt"/>
              </a:rPr>
              <a:t>causality)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6875"/>
            <a:ext cx="10515600" cy="451008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l-GR" dirty="0" smtClean="0"/>
              <a:t>Ένα συνηθισμένο λάθος είναι να ερμηνεύεται η συσχέτιση ανάμεσα σε δύο μεταβλητές ως σχέση αιτίας και αποτελέσματος μεταξύ των μεταβλητών.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l-GR" dirty="0"/>
              <a:t>Α</a:t>
            </a:r>
            <a:r>
              <a:rPr lang="el-GR" dirty="0" smtClean="0"/>
              <a:t>ν βρεθεί υψηλή συσχέτιση μεταξύ του Χ και του </a:t>
            </a:r>
            <a:r>
              <a:rPr lang="en-GB" dirty="0" smtClean="0"/>
              <a:t>Y,</a:t>
            </a:r>
            <a:r>
              <a:rPr lang="el-GR" dirty="0" smtClean="0"/>
              <a:t> δεν συνεπάγεται ότι το Χ προκάλεσε το </a:t>
            </a:r>
            <a:r>
              <a:rPr lang="en-GB" dirty="0" smtClean="0"/>
              <a:t>Y </a:t>
            </a:r>
            <a:r>
              <a:rPr lang="el-GR" dirty="0" smtClean="0"/>
              <a:t>ή ότι το </a:t>
            </a:r>
            <a:r>
              <a:rPr lang="en-GB" dirty="0" smtClean="0"/>
              <a:t>Y </a:t>
            </a:r>
            <a:r>
              <a:rPr lang="el-GR" dirty="0" smtClean="0"/>
              <a:t>προκάλεσε το Χ.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l-GR" dirty="0" smtClean="0"/>
              <a:t>Η ανάλυση συσχέτισης </a:t>
            </a:r>
            <a:r>
              <a:rPr lang="el-GR" b="1" dirty="0" smtClean="0"/>
              <a:t>δεν επαρκεί</a:t>
            </a:r>
            <a:r>
              <a:rPr lang="el-GR" dirty="0" smtClean="0"/>
              <a:t> για να αποδείξει </a:t>
            </a:r>
            <a:r>
              <a:rPr lang="el-GR" b="1" dirty="0" smtClean="0"/>
              <a:t>αιτιακές σχέσεις </a:t>
            </a:r>
            <a:r>
              <a:rPr lang="el-GR" dirty="0" smtClean="0"/>
              <a:t>μεταξύ των μεταβλητών.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/>
              <a:t>Νόθα συσχέτιση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391443"/>
            <a:ext cx="11287125" cy="4754563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Aft>
                <a:spcPts val="300"/>
              </a:spcAft>
            </a:pPr>
            <a:r>
              <a:rPr lang="el-GR" sz="2500" dirty="0" smtClean="0"/>
              <a:t>Οι περιπτώσεις νόθας συσχέτισης δεν είναι πάντα εύκολο να ανιχνευτούν (ακόμα και από έμπειρους ερευνητές).</a:t>
            </a:r>
          </a:p>
          <a:p>
            <a:pPr algn="just">
              <a:lnSpc>
                <a:spcPct val="114000"/>
              </a:lnSpc>
              <a:spcAft>
                <a:spcPts val="300"/>
              </a:spcAft>
            </a:pPr>
            <a:r>
              <a:rPr lang="el-GR" sz="2500" dirty="0" smtClean="0"/>
              <a:t>Για παράδειγμα, αν εξετάσουμε τη σχέση μεταξύ </a:t>
            </a:r>
            <a:r>
              <a:rPr lang="el-GR" sz="2500" b="1" dirty="0" smtClean="0"/>
              <a:t>αναλφαβητισμού</a:t>
            </a:r>
            <a:r>
              <a:rPr lang="el-GR" sz="2500" dirty="0" smtClean="0"/>
              <a:t> και </a:t>
            </a:r>
            <a:r>
              <a:rPr lang="el-GR" sz="2500" b="1" dirty="0" smtClean="0"/>
              <a:t>παιδικής θνησιμότητας</a:t>
            </a:r>
            <a:r>
              <a:rPr lang="el-GR" sz="2500" dirty="0" smtClean="0"/>
              <a:t> σε ένα δείγμα χωρών πιθανότατα να βρούμε μια ισχυρή θετική σχέση.</a:t>
            </a:r>
          </a:p>
          <a:p>
            <a:pPr algn="just">
              <a:lnSpc>
                <a:spcPct val="114000"/>
              </a:lnSpc>
              <a:spcAft>
                <a:spcPts val="300"/>
              </a:spcAft>
            </a:pPr>
            <a:r>
              <a:rPr lang="el-GR" sz="2500" dirty="0" smtClean="0"/>
              <a:t>Όντως, δεν είναι παράλογο να αναμένουμε ότι χώρες με υψηλή συμμετοχή στη βασική εκπαίδευση έχουν χαμηλότερα ποσοστά παιδικής θνησιμότητας.</a:t>
            </a:r>
            <a:endParaRPr lang="en-GB" sz="2500" dirty="0" smtClean="0"/>
          </a:p>
          <a:p>
            <a:pPr algn="just">
              <a:lnSpc>
                <a:spcPct val="114000"/>
              </a:lnSpc>
              <a:spcAft>
                <a:spcPts val="300"/>
              </a:spcAft>
            </a:pPr>
            <a:r>
              <a:rPr lang="el-GR" sz="2500" dirty="0"/>
              <a:t>Στην πραγματικότητα, όμως, ένας τρίτος παράγοντας (οικονομική ανάπτυξη) έχει σημαντική επίδραση τόσο στον αναλφαβητισμό όσο και στην παιδική θνησιμότητα</a:t>
            </a:r>
            <a:r>
              <a:rPr lang="el-GR" sz="2500" dirty="0" smtClean="0"/>
              <a:t>.</a:t>
            </a:r>
            <a:endParaRPr lang="en-GB" sz="2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339976"/>
            <a:ext cx="7772400" cy="1155699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Έλεγχοι για το μέσο όρο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/>
          <a:lstStyle/>
          <a:p>
            <a:pPr algn="ctr"/>
            <a:r>
              <a:rPr lang="el-GR" dirty="0" smtClean="0">
                <a:latin typeface="+mn-lt"/>
              </a:rPr>
              <a:t>Έλεγχοι για το μέσο όρο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l-GR" dirty="0" smtClean="0"/>
              <a:t>Σύγκριση του μέσου όρου ενός δείγματος με μια προκαθορισμένη τιμή</a:t>
            </a:r>
          </a:p>
          <a:p>
            <a:pPr marL="514350" indent="-51435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l-GR" b="1" dirty="0" smtClean="0"/>
              <a:t>Σύγκριση των μέσων όρων από δύο διαφορετικούς πληθυσμούς</a:t>
            </a:r>
          </a:p>
          <a:p>
            <a:pPr marL="514350" indent="-51435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l-GR" dirty="0" smtClean="0"/>
              <a:t>Σύγκριση του μέσου όρου του ίδιου πληθυσμού σε δύο διαφορετικές χρονικές στιγμές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575" y="2384425"/>
            <a:ext cx="10515600" cy="1520825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l-GR" dirty="0" smtClean="0"/>
              <a:t>Ανάλυση και ερμηνεία ποσοτικών δεδομένων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9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350840"/>
            <a:ext cx="8229600" cy="792161"/>
          </a:xfrm>
        </p:spPr>
        <p:txBody>
          <a:bodyPr/>
          <a:lstStyle/>
          <a:p>
            <a:pPr algn="ctr"/>
            <a:r>
              <a:rPr lang="el-GR" b="1" dirty="0" smtClean="0"/>
              <a:t>Το </a:t>
            </a:r>
            <a:r>
              <a:rPr lang="en-GB" b="1" dirty="0" smtClean="0"/>
              <a:t>t-test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1477962"/>
            <a:ext cx="10848975" cy="5060950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spcAft>
                <a:spcPts val="300"/>
              </a:spcAft>
            </a:pPr>
            <a:r>
              <a:rPr lang="el-GR" sz="2500" dirty="0" smtClean="0"/>
              <a:t> Όταν </a:t>
            </a:r>
            <a:r>
              <a:rPr lang="el-GR" sz="2500" dirty="0"/>
              <a:t>συγκρίνουμε μέσους όρους χρησιμοποιούμε συνήθως το </a:t>
            </a:r>
            <a:r>
              <a:rPr lang="en-GB" sz="2500" dirty="0"/>
              <a:t>t-test</a:t>
            </a:r>
            <a:r>
              <a:rPr lang="en-GB" sz="2500" dirty="0" smtClean="0"/>
              <a:t>.</a:t>
            </a:r>
            <a:endParaRPr lang="el-GR" sz="2500" dirty="0"/>
          </a:p>
          <a:p>
            <a:pPr algn="just">
              <a:lnSpc>
                <a:spcPct val="130000"/>
              </a:lnSpc>
              <a:spcAft>
                <a:spcPts val="300"/>
              </a:spcAft>
            </a:pPr>
            <a:r>
              <a:rPr lang="el-GR" sz="2500" dirty="0" smtClean="0"/>
              <a:t>Το </a:t>
            </a:r>
            <a:r>
              <a:rPr lang="el-GR" sz="2500" dirty="0"/>
              <a:t>κριτήριο αυτό ακολουθεί την κατανομή </a:t>
            </a:r>
            <a:r>
              <a:rPr lang="en-GB" sz="2500" dirty="0"/>
              <a:t>t (</a:t>
            </a:r>
            <a:r>
              <a:rPr lang="el-GR" sz="2500" dirty="0"/>
              <a:t>ή αλλιώς κατανομή </a:t>
            </a:r>
            <a:r>
              <a:rPr lang="en-GB" sz="2500" dirty="0"/>
              <a:t>Student) </a:t>
            </a:r>
            <a:r>
              <a:rPr lang="el-GR" sz="2500" dirty="0" smtClean="0"/>
              <a:t> για </a:t>
            </a:r>
            <a:r>
              <a:rPr lang="el-GR" sz="2500" dirty="0"/>
              <a:t>αυτό και λέγεται </a:t>
            </a:r>
            <a:r>
              <a:rPr lang="en-GB" sz="2500" dirty="0"/>
              <a:t>t-test</a:t>
            </a:r>
            <a:r>
              <a:rPr lang="en-GB" sz="2500" dirty="0" smtClean="0"/>
              <a:t>.</a:t>
            </a:r>
            <a:endParaRPr lang="en-GB" sz="2500" dirty="0"/>
          </a:p>
          <a:p>
            <a:pPr algn="just">
              <a:lnSpc>
                <a:spcPct val="130000"/>
              </a:lnSpc>
              <a:spcAft>
                <a:spcPts val="300"/>
              </a:spcAft>
            </a:pPr>
            <a:r>
              <a:rPr lang="en-GB" sz="2500" dirty="0" smtClean="0"/>
              <a:t>H </a:t>
            </a:r>
            <a:r>
              <a:rPr lang="el-GR" sz="2500" dirty="0"/>
              <a:t>κατανομή </a:t>
            </a:r>
            <a:r>
              <a:rPr lang="en-GB" sz="2500" dirty="0"/>
              <a:t>t</a:t>
            </a:r>
            <a:r>
              <a:rPr lang="el-GR" sz="2500" dirty="0"/>
              <a:t> έχει πολλές ομοιότητες με την κανονική κατανομή και ειδικά με την τυποποιημένη κανονική κατανομή (δηλαδή την κανονική κατανομή με μέσο 0 και τυπική απόκλιση 1</a:t>
            </a:r>
            <a:r>
              <a:rPr lang="el-GR" sz="2500" dirty="0" smtClean="0"/>
              <a:t>).</a:t>
            </a:r>
            <a:endParaRPr lang="en-GB" sz="2500" dirty="0"/>
          </a:p>
          <a:p>
            <a:pPr algn="just">
              <a:lnSpc>
                <a:spcPct val="130000"/>
              </a:lnSpc>
              <a:spcAft>
                <a:spcPts val="300"/>
              </a:spcAft>
            </a:pPr>
            <a:r>
              <a:rPr lang="el-GR" sz="2500" dirty="0" smtClean="0"/>
              <a:t>Το </a:t>
            </a:r>
            <a:r>
              <a:rPr lang="en-GB" sz="2500" dirty="0"/>
              <a:t>t-test </a:t>
            </a:r>
            <a:r>
              <a:rPr lang="el-GR" sz="2500" dirty="0"/>
              <a:t>εφαρμόζεται όταν τα δεδομένα προέρχονται από έναν πληθυσμό που ακολουθεί την κανονική κατανομή.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949" y="274638"/>
            <a:ext cx="10163175" cy="1325562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400"/>
              </a:spcAft>
            </a:pPr>
            <a:r>
              <a:rPr lang="el-GR" sz="3600" b="1" dirty="0">
                <a:latin typeface="+mn-lt"/>
              </a:rPr>
              <a:t>2. Σύγκριση των μέσων όρων από δύο διαφορετικούς πληθυσμούς </a:t>
            </a:r>
            <a:endParaRPr lang="en-GB" sz="49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1819275"/>
            <a:ext cx="10344150" cy="4537075"/>
          </a:xfr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l-GR" dirty="0" smtClean="0"/>
              <a:t>Για την εφαρμογή του </a:t>
            </a:r>
            <a:r>
              <a:rPr lang="en-GB" dirty="0" smtClean="0"/>
              <a:t>t-test </a:t>
            </a:r>
            <a:r>
              <a:rPr lang="el-GR" dirty="0" smtClean="0"/>
              <a:t>θα πρέπει τα δεδομένα να προέρχονται από κανονικούς πληθυσμούς:</a:t>
            </a:r>
          </a:p>
          <a:p>
            <a:pPr lvl="1" algn="just">
              <a:lnSpc>
                <a:spcPct val="120000"/>
              </a:lnSpc>
              <a:spcAft>
                <a:spcPts val="1200"/>
              </a:spcAft>
            </a:pPr>
            <a:r>
              <a:rPr lang="el-GR" dirty="0" smtClean="0"/>
              <a:t>Ιστόγραμμα</a:t>
            </a:r>
          </a:p>
          <a:p>
            <a:pPr lvl="1" algn="just">
              <a:lnSpc>
                <a:spcPct val="120000"/>
              </a:lnSpc>
              <a:spcAft>
                <a:spcPts val="1200"/>
              </a:spcAft>
            </a:pPr>
            <a:r>
              <a:rPr lang="el-GR" dirty="0" smtClean="0"/>
              <a:t>Έλεγχος κανονικότητας στο </a:t>
            </a:r>
            <a:r>
              <a:rPr lang="en-GB" dirty="0" smtClean="0"/>
              <a:t>SPSS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l-GR" dirty="0" smtClean="0"/>
              <a:t>Στην περίπτωση σύγκρισης μέσων όρων από δύο διαφορετικούς πληθυσμούς</a:t>
            </a:r>
            <a:r>
              <a:rPr lang="en-GB" dirty="0" smtClean="0"/>
              <a:t> (</a:t>
            </a:r>
            <a:r>
              <a:rPr lang="el-GR" dirty="0" smtClean="0"/>
              <a:t>πχ. </a:t>
            </a:r>
            <a:r>
              <a:rPr lang="el-GR" dirty="0"/>
              <a:t>α</a:t>
            </a:r>
            <a:r>
              <a:rPr lang="el-GR" dirty="0" smtClean="0"/>
              <a:t>γόρια-κορίτσια), θα πρέπει επιπλέον να ελέγξουμε αν διαφέρει η διακύμανση στους δύο πληθυσμούς (</a:t>
            </a:r>
            <a:r>
              <a:rPr lang="en-GB" dirty="0" err="1" smtClean="0"/>
              <a:t>Levene’s</a:t>
            </a:r>
            <a:r>
              <a:rPr lang="en-GB" dirty="0" smtClean="0"/>
              <a:t> Test).</a:t>
            </a:r>
            <a:endParaRPr lang="el-GR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59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800"/>
          </a:xfrm>
        </p:spPr>
        <p:txBody>
          <a:bodyPr/>
          <a:lstStyle/>
          <a:p>
            <a:pPr algn="ctr"/>
            <a:r>
              <a:rPr lang="el-GR" dirty="0" smtClean="0"/>
              <a:t>Υπολογισμός </a:t>
            </a:r>
            <a:r>
              <a:rPr lang="en-GB" dirty="0" smtClean="0"/>
              <a:t>t-test </a:t>
            </a:r>
            <a:r>
              <a:rPr lang="el-GR" dirty="0" smtClean="0"/>
              <a:t>στο </a:t>
            </a:r>
            <a:r>
              <a:rPr lang="en-GB" dirty="0" smtClean="0"/>
              <a:t>SPSS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119312"/>
            <a:ext cx="5229225" cy="3262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5" y="2047874"/>
            <a:ext cx="5314950" cy="33337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7953375" y="2990850"/>
            <a:ext cx="1457325" cy="68580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762875" y="4171949"/>
            <a:ext cx="1171575" cy="23812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81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60350"/>
            <a:ext cx="10515600" cy="701675"/>
          </a:xfrm>
        </p:spPr>
        <p:txBody>
          <a:bodyPr/>
          <a:lstStyle/>
          <a:p>
            <a:pPr algn="ctr"/>
            <a:r>
              <a:rPr lang="el-GR" dirty="0" smtClean="0">
                <a:latin typeface="+mn-lt"/>
              </a:rPr>
              <a:t>Υπολογισμός </a:t>
            </a:r>
            <a:r>
              <a:rPr lang="en-GB" dirty="0" smtClean="0">
                <a:latin typeface="+mn-lt"/>
              </a:rPr>
              <a:t>t-test </a:t>
            </a:r>
            <a:r>
              <a:rPr lang="el-GR" dirty="0" smtClean="0">
                <a:latin typeface="+mn-lt"/>
              </a:rPr>
              <a:t>στο </a:t>
            </a:r>
            <a:r>
              <a:rPr lang="en-GB" dirty="0" smtClean="0">
                <a:latin typeface="+mn-lt"/>
              </a:rPr>
              <a:t>SPSS</a:t>
            </a:r>
            <a:endParaRPr lang="en-GB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3508861"/>
            <a:ext cx="11020425" cy="3015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4" y="1365736"/>
            <a:ext cx="5629275" cy="20764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743200" y="2138362"/>
            <a:ext cx="781050" cy="133716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828181">
            <a:off x="7430350" y="2358564"/>
            <a:ext cx="417520" cy="286894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5800" y="1219780"/>
            <a:ext cx="29622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Συγκρίνουμε με την προκαθορισμένη τιμή 0.05</a:t>
            </a:r>
          </a:p>
          <a:p>
            <a:r>
              <a:rPr lang="el-GR" dirty="0" smtClean="0">
                <a:solidFill>
                  <a:prstClr val="black"/>
                </a:solidFill>
              </a:rPr>
              <a:t>Αν &lt;0.05 τότε:</a:t>
            </a:r>
          </a:p>
          <a:p>
            <a:r>
              <a:rPr lang="el-GR" b="1" dirty="0" smtClean="0">
                <a:solidFill>
                  <a:prstClr val="black"/>
                </a:solidFill>
              </a:rPr>
              <a:t>Υπάρχει στατιστικά σημαντική διαφορά μεταξύ του μέσου ύψους γυναικών και ανδρών.</a:t>
            </a:r>
            <a:endParaRPr lang="en-GB" b="1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466975" y="5347694"/>
            <a:ext cx="9258300" cy="3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8820" y="2133600"/>
                <a:ext cx="8229600" cy="1447800"/>
              </a:xfrm>
              <a:solidFill>
                <a:schemeClr val="bg1">
                  <a:lumMod val="65000"/>
                </a:schemeClr>
              </a:solidFill>
            </p:spPr>
            <p:txBody>
              <a:bodyPr>
                <a:normAutofit/>
              </a:bodyPr>
              <a:lstStyle/>
              <a:p>
                <a:pPr algn="ctr"/>
                <a:r>
                  <a:rPr lang="el-GR" dirty="0" smtClean="0"/>
                  <a:t>Το κριτήριο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8820" y="2133600"/>
                <a:ext cx="8229600" cy="14478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100139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l-GR" dirty="0" smtClean="0">
                    <a:latin typeface="+mn-lt"/>
                  </a:rPr>
                  <a:t>Το κριτήριο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 smtClean="0">
                    <a:latin typeface="+mn-lt"/>
                  </a:rPr>
                  <a:t/>
                </a:r>
                <a:br>
                  <a:rPr lang="el-GR" dirty="0" smtClean="0">
                    <a:latin typeface="+mn-lt"/>
                  </a:rPr>
                </a:br>
                <a:r>
                  <a:rPr lang="el-GR" sz="4000" dirty="0">
                    <a:latin typeface="+mn-lt"/>
                  </a:rPr>
                  <a:t>(</a:t>
                </a:r>
                <a:r>
                  <a:rPr lang="en-GB" sz="4000" dirty="0">
                    <a:latin typeface="+mn-lt"/>
                  </a:rPr>
                  <a:t>chi-square criterion)</a:t>
                </a:r>
                <a:endParaRPr lang="en-GB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100139"/>
              </a:xfrm>
              <a:blipFill rotWithShape="0">
                <a:blip r:embed="rId2"/>
                <a:stretch>
                  <a:fillRect t="-1500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399" y="1830388"/>
                <a:ext cx="10525125" cy="4525963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el-GR" sz="3000" dirty="0"/>
                  <a:t>Το κριτήριο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3000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el-GR" sz="3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3000" dirty="0"/>
                  <a:t> είναι πολύ διαδεδομένο στην κοινωνική και εκπαιδευτική έρευνα.</a:t>
                </a:r>
              </a:p>
              <a:p>
                <a:pPr algn="just"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el-GR" sz="3000" dirty="0"/>
                  <a:t>Εξετάζει τη σχέση μεταξύ δύο διακριτών μεταβλητών.</a:t>
                </a:r>
              </a:p>
              <a:p>
                <a:pPr algn="just"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el-GR" sz="3000" dirty="0"/>
                  <a:t>Για τον εντοπισμό αυτής της σχέσης αρχικά κατασκευάζονται </a:t>
                </a:r>
                <a:r>
                  <a:rPr lang="el-GR" sz="3000" b="1" dirty="0"/>
                  <a:t>πίνακες διπλής εισόδου</a:t>
                </a:r>
                <a:r>
                  <a:rPr lang="en-GB" sz="3000" b="1" dirty="0"/>
                  <a:t>.</a:t>
                </a:r>
              </a:p>
              <a:p>
                <a:pPr lvl="1" algn="just"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el-GR" sz="2600" dirty="0"/>
                  <a:t> Εναλλακτικά ονομάζονται </a:t>
                </a:r>
                <a:r>
                  <a:rPr lang="el-GR" sz="2600" b="1" dirty="0"/>
                  <a:t>πίνακες συνάφειας</a:t>
                </a:r>
                <a:r>
                  <a:rPr lang="el-GR" sz="2600" dirty="0"/>
                  <a:t> </a:t>
                </a:r>
                <a:r>
                  <a:rPr lang="en-GB" sz="2600" dirty="0"/>
                  <a:t>(contingency tables)</a:t>
                </a:r>
                <a:r>
                  <a:rPr lang="el-GR" sz="26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399" y="1830388"/>
                <a:ext cx="10525125" cy="4525963"/>
              </a:xfrm>
              <a:blipFill rotWithShape="0">
                <a:blip r:embed="rId3"/>
                <a:stretch>
                  <a:fillRect l="-1158" t="-1615" r="-1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2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Πίνακας διπλής εισόδου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233384"/>
            <a:ext cx="8660593" cy="166221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l-GR" sz="2100" dirty="0"/>
              <a:t>Έστω ότι θέλουμε να διερευνήσουμε τη σχέση μεταξύ φύλου και κομματικής προτίμησης.</a:t>
            </a:r>
          </a:p>
          <a:p>
            <a:pPr algn="just">
              <a:lnSpc>
                <a:spcPct val="120000"/>
              </a:lnSpc>
            </a:pPr>
            <a:r>
              <a:rPr lang="el-GR" sz="2100" dirty="0"/>
              <a:t>Με τη χρήση ερωτηματολογίων συλλέγονται οι πληροφορίες και ταξινομούνται σε έναν πίνακα διπλής εισόδου: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405191"/>
              </p:ext>
            </p:extLst>
          </p:nvPr>
        </p:nvGraphicFramePr>
        <p:xfrm>
          <a:off x="1771651" y="3352801"/>
          <a:ext cx="8210548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637"/>
                <a:gridCol w="2052637"/>
                <a:gridCol w="2052637"/>
                <a:gridCol w="2052637"/>
              </a:tblGrid>
              <a:tr h="4470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Άνδρες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Γυναίκες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Σύνολο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Κόμμα Α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Κόμμα Β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Σύνολο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Content Placeholder 2"/>
          <p:cNvSpPr txBox="1">
            <a:spLocks/>
          </p:cNvSpPr>
          <p:nvPr/>
        </p:nvSpPr>
        <p:spPr>
          <a:xfrm>
            <a:off x="1504951" y="5369562"/>
            <a:ext cx="8598770" cy="1169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l-GR" sz="2100" dirty="0"/>
              <a:t>Σε καθένα από τα 4 κεντρικά κελιά καταγράφεται η συχνότητα παρατήρησης των ερωτώμενων σύμφωνα με τις συγκεκριμένες τιμές των μεταβλητών.</a:t>
            </a:r>
          </a:p>
        </p:txBody>
      </p:sp>
    </p:spTree>
    <p:extLst>
      <p:ext uri="{BB962C8B-B14F-4D97-AF65-F5344CB8AC3E}">
        <p14:creationId xmlns:p14="http://schemas.microsoft.com/office/powerpoint/2010/main" val="14054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Πίνακας διπλής εισόδου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362200" y="1295400"/>
          <a:ext cx="7315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</a:tblGrid>
              <a:tr h="5785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Άνδρες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Γυναίκες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Σύνολο</a:t>
                      </a:r>
                      <a:endParaRPr lang="en-GB" dirty="0"/>
                    </a:p>
                  </a:txBody>
                  <a:tcPr/>
                </a:tc>
              </a:tr>
              <a:tr h="416742">
                <a:tc>
                  <a:txBody>
                    <a:bodyPr/>
                    <a:lstStyle/>
                    <a:p>
                      <a:r>
                        <a:rPr lang="el-GR" dirty="0" smtClean="0"/>
                        <a:t>Κόμμα Α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  <a:tr h="416742">
                <a:tc>
                  <a:txBody>
                    <a:bodyPr/>
                    <a:lstStyle/>
                    <a:p>
                      <a:r>
                        <a:rPr lang="el-GR" dirty="0" smtClean="0"/>
                        <a:t>Κόμμα Β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  <a:tr h="416742">
                <a:tc>
                  <a:txBody>
                    <a:bodyPr/>
                    <a:lstStyle/>
                    <a:p>
                      <a:r>
                        <a:rPr lang="el-GR" dirty="0" smtClean="0"/>
                        <a:t>Σύνολο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4419600" y="2590801"/>
            <a:ext cx="0" cy="1142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19400" y="3766866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40 άνδρες (από τους 50) προτίμησαν το κόμμα Β.</a:t>
            </a:r>
          </a:p>
          <a:p>
            <a:endParaRPr lang="el-GR" sz="1600" dirty="0"/>
          </a:p>
          <a:p>
            <a:r>
              <a:rPr lang="el-GR" sz="1600" dirty="0"/>
              <a:t>ή αλλιώς το 80% των ανδρών προτίμησε το κόμμα Β.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248400" y="2616680"/>
            <a:ext cx="0" cy="1142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38800" y="378376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10 γυναίκες (από τις 50) προτίμησαν το κόμμα Β.</a:t>
            </a:r>
          </a:p>
          <a:p>
            <a:endParaRPr lang="el-GR" sz="1600" dirty="0"/>
          </a:p>
          <a:p>
            <a:r>
              <a:rPr lang="el-GR" sz="1600" dirty="0"/>
              <a:t>ή αλλιώς το 20% των γυναικών προτίμησε το κόμμα Β.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89926" y="5908569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Υπάρχει σχέση μεταξύ φύλου και κομματικής επιλογής;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6083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Έστω το ακόλουθο δείγμα….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590800" y="1836004"/>
          <a:ext cx="7315200" cy="1844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</a:tblGrid>
              <a:tr h="5944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Άνδρες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Γυναίκες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Σύνολο</a:t>
                      </a:r>
                      <a:endParaRPr lang="en-GB" dirty="0"/>
                    </a:p>
                  </a:txBody>
                  <a:tcPr/>
                </a:tc>
              </a:tr>
              <a:tr h="416742">
                <a:tc>
                  <a:txBody>
                    <a:bodyPr/>
                    <a:lstStyle/>
                    <a:p>
                      <a:r>
                        <a:rPr lang="el-GR" dirty="0" smtClean="0"/>
                        <a:t>Κόμμα Α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  <a:tr h="416742">
                <a:tc>
                  <a:txBody>
                    <a:bodyPr/>
                    <a:lstStyle/>
                    <a:p>
                      <a:r>
                        <a:rPr lang="el-GR" dirty="0" smtClean="0"/>
                        <a:t>Κόμμα Β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  <a:tr h="416742">
                <a:tc>
                  <a:txBody>
                    <a:bodyPr/>
                    <a:lstStyle/>
                    <a:p>
                      <a:r>
                        <a:rPr lang="el-GR" dirty="0" smtClean="0"/>
                        <a:t>Σύνολο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705100" y="4527551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Υπάρχει </a:t>
            </a:r>
            <a:r>
              <a:rPr lang="el-GR" sz="2400" b="1" dirty="0" smtClean="0"/>
              <a:t>συσχέτιση </a:t>
            </a:r>
            <a:r>
              <a:rPr lang="el-GR" sz="2400" b="1" dirty="0"/>
              <a:t>μεταξύ φύλου και κομματικής επιλογής;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1198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Έστω το ακόλουθο δείγμα….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590800" y="1836004"/>
          <a:ext cx="7315200" cy="1844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</a:tblGrid>
              <a:tr h="5944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Άνδρες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Γυναίκες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Σύνολο</a:t>
                      </a:r>
                      <a:endParaRPr lang="en-GB" dirty="0"/>
                    </a:p>
                  </a:txBody>
                  <a:tcPr/>
                </a:tc>
              </a:tr>
              <a:tr h="416742">
                <a:tc>
                  <a:txBody>
                    <a:bodyPr/>
                    <a:lstStyle/>
                    <a:p>
                      <a:r>
                        <a:rPr lang="el-GR" dirty="0" smtClean="0"/>
                        <a:t>Κόμμα Α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  <a:tr h="416742">
                <a:tc>
                  <a:txBody>
                    <a:bodyPr/>
                    <a:lstStyle/>
                    <a:p>
                      <a:r>
                        <a:rPr lang="el-GR" dirty="0" smtClean="0"/>
                        <a:t>Κόμμα Β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  <a:tr h="416742">
                <a:tc>
                  <a:txBody>
                    <a:bodyPr/>
                    <a:lstStyle/>
                    <a:p>
                      <a:r>
                        <a:rPr lang="el-GR" dirty="0" smtClean="0"/>
                        <a:t>Σύνολο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705100" y="4527551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Οι παραπάνω συχνότητες είναι ο</a:t>
            </a:r>
            <a:r>
              <a:rPr lang="el-GR" sz="2400" b="1" dirty="0"/>
              <a:t>ι αναμενόμενες συχνότητες</a:t>
            </a:r>
            <a:r>
              <a:rPr lang="el-GR" sz="2400" dirty="0"/>
              <a:t> σε περίπτωση που </a:t>
            </a:r>
            <a:r>
              <a:rPr lang="el-GR" sz="2400" b="1" u="sng" dirty="0"/>
              <a:t>δεν υπήρχε συσχέτιση</a:t>
            </a:r>
            <a:r>
              <a:rPr lang="el-GR" sz="2400" dirty="0"/>
              <a:t> μεταξύ φύλου και κόμματος!</a:t>
            </a:r>
            <a:endParaRPr lang="en-GB" sz="2400" dirty="0"/>
          </a:p>
        </p:txBody>
      </p:sp>
      <p:sp>
        <p:nvSpPr>
          <p:cNvPr id="3" name="Freeform 2"/>
          <p:cNvSpPr/>
          <p:nvPr/>
        </p:nvSpPr>
        <p:spPr>
          <a:xfrm>
            <a:off x="4369389" y="2337758"/>
            <a:ext cx="2580626" cy="905774"/>
          </a:xfrm>
          <a:custGeom>
            <a:avLst/>
            <a:gdLst>
              <a:gd name="connsiteX0" fmla="*/ 2416724 w 2580626"/>
              <a:gd name="connsiteY0" fmla="*/ 267419 h 905774"/>
              <a:gd name="connsiteX1" fmla="*/ 2330460 w 2580626"/>
              <a:gd name="connsiteY1" fmla="*/ 181155 h 905774"/>
              <a:gd name="connsiteX2" fmla="*/ 2252822 w 2580626"/>
              <a:gd name="connsiteY2" fmla="*/ 155276 h 905774"/>
              <a:gd name="connsiteX3" fmla="*/ 2166558 w 2580626"/>
              <a:gd name="connsiteY3" fmla="*/ 129397 h 905774"/>
              <a:gd name="connsiteX4" fmla="*/ 2071668 w 2580626"/>
              <a:gd name="connsiteY4" fmla="*/ 94891 h 905774"/>
              <a:gd name="connsiteX5" fmla="*/ 2028536 w 2580626"/>
              <a:gd name="connsiteY5" fmla="*/ 77638 h 905774"/>
              <a:gd name="connsiteX6" fmla="*/ 1942271 w 2580626"/>
              <a:gd name="connsiteY6" fmla="*/ 69012 h 905774"/>
              <a:gd name="connsiteX7" fmla="*/ 1864634 w 2580626"/>
              <a:gd name="connsiteY7" fmla="*/ 60385 h 905774"/>
              <a:gd name="connsiteX8" fmla="*/ 1692105 w 2580626"/>
              <a:gd name="connsiteY8" fmla="*/ 43133 h 905774"/>
              <a:gd name="connsiteX9" fmla="*/ 1666226 w 2580626"/>
              <a:gd name="connsiteY9" fmla="*/ 34506 h 905774"/>
              <a:gd name="connsiteX10" fmla="*/ 1597215 w 2580626"/>
              <a:gd name="connsiteY10" fmla="*/ 25880 h 905774"/>
              <a:gd name="connsiteX11" fmla="*/ 1519577 w 2580626"/>
              <a:gd name="connsiteY11" fmla="*/ 17253 h 905774"/>
              <a:gd name="connsiteX12" fmla="*/ 1450566 w 2580626"/>
              <a:gd name="connsiteY12" fmla="*/ 8627 h 905774"/>
              <a:gd name="connsiteX13" fmla="*/ 1338422 w 2580626"/>
              <a:gd name="connsiteY13" fmla="*/ 0 h 905774"/>
              <a:gd name="connsiteX14" fmla="*/ 881222 w 2580626"/>
              <a:gd name="connsiteY14" fmla="*/ 8627 h 905774"/>
              <a:gd name="connsiteX15" fmla="*/ 803585 w 2580626"/>
              <a:gd name="connsiteY15" fmla="*/ 17253 h 905774"/>
              <a:gd name="connsiteX16" fmla="*/ 544792 w 2580626"/>
              <a:gd name="connsiteY16" fmla="*/ 34506 h 905774"/>
              <a:gd name="connsiteX17" fmla="*/ 484407 w 2580626"/>
              <a:gd name="connsiteY17" fmla="*/ 43133 h 905774"/>
              <a:gd name="connsiteX18" fmla="*/ 363637 w 2580626"/>
              <a:gd name="connsiteY18" fmla="*/ 60385 h 905774"/>
              <a:gd name="connsiteX19" fmla="*/ 329132 w 2580626"/>
              <a:gd name="connsiteY19" fmla="*/ 69012 h 905774"/>
              <a:gd name="connsiteX20" fmla="*/ 251494 w 2580626"/>
              <a:gd name="connsiteY20" fmla="*/ 77638 h 905774"/>
              <a:gd name="connsiteX21" fmla="*/ 191109 w 2580626"/>
              <a:gd name="connsiteY21" fmla="*/ 112144 h 905774"/>
              <a:gd name="connsiteX22" fmla="*/ 104845 w 2580626"/>
              <a:gd name="connsiteY22" fmla="*/ 146650 h 905774"/>
              <a:gd name="connsiteX23" fmla="*/ 70339 w 2580626"/>
              <a:gd name="connsiteY23" fmla="*/ 198408 h 905774"/>
              <a:gd name="connsiteX24" fmla="*/ 18581 w 2580626"/>
              <a:gd name="connsiteY24" fmla="*/ 267419 h 905774"/>
              <a:gd name="connsiteX25" fmla="*/ 18581 w 2580626"/>
              <a:gd name="connsiteY25" fmla="*/ 534838 h 905774"/>
              <a:gd name="connsiteX26" fmla="*/ 27207 w 2580626"/>
              <a:gd name="connsiteY26" fmla="*/ 577970 h 905774"/>
              <a:gd name="connsiteX27" fmla="*/ 35834 w 2580626"/>
              <a:gd name="connsiteY27" fmla="*/ 638355 h 905774"/>
              <a:gd name="connsiteX28" fmla="*/ 53086 w 2580626"/>
              <a:gd name="connsiteY28" fmla="*/ 664234 h 905774"/>
              <a:gd name="connsiteX29" fmla="*/ 113471 w 2580626"/>
              <a:gd name="connsiteY29" fmla="*/ 707367 h 905774"/>
              <a:gd name="connsiteX30" fmla="*/ 156603 w 2580626"/>
              <a:gd name="connsiteY30" fmla="*/ 759125 h 905774"/>
              <a:gd name="connsiteX31" fmla="*/ 251494 w 2580626"/>
              <a:gd name="connsiteY31" fmla="*/ 802257 h 905774"/>
              <a:gd name="connsiteX32" fmla="*/ 311879 w 2580626"/>
              <a:gd name="connsiteY32" fmla="*/ 828136 h 905774"/>
              <a:gd name="connsiteX33" fmla="*/ 398143 w 2580626"/>
              <a:gd name="connsiteY33" fmla="*/ 854016 h 905774"/>
              <a:gd name="connsiteX34" fmla="*/ 510286 w 2580626"/>
              <a:gd name="connsiteY34" fmla="*/ 879895 h 905774"/>
              <a:gd name="connsiteX35" fmla="*/ 570671 w 2580626"/>
              <a:gd name="connsiteY35" fmla="*/ 897148 h 905774"/>
              <a:gd name="connsiteX36" fmla="*/ 1260785 w 2580626"/>
              <a:gd name="connsiteY36" fmla="*/ 905774 h 905774"/>
              <a:gd name="connsiteX37" fmla="*/ 2002656 w 2580626"/>
              <a:gd name="connsiteY37" fmla="*/ 888521 h 905774"/>
              <a:gd name="connsiteX38" fmla="*/ 2175185 w 2580626"/>
              <a:gd name="connsiteY38" fmla="*/ 871268 h 905774"/>
              <a:gd name="connsiteX39" fmla="*/ 2261449 w 2580626"/>
              <a:gd name="connsiteY39" fmla="*/ 854016 h 905774"/>
              <a:gd name="connsiteX40" fmla="*/ 2313207 w 2580626"/>
              <a:gd name="connsiteY40" fmla="*/ 836763 h 905774"/>
              <a:gd name="connsiteX41" fmla="*/ 2347713 w 2580626"/>
              <a:gd name="connsiteY41" fmla="*/ 828136 h 905774"/>
              <a:gd name="connsiteX42" fmla="*/ 2373592 w 2580626"/>
              <a:gd name="connsiteY42" fmla="*/ 819510 h 905774"/>
              <a:gd name="connsiteX43" fmla="*/ 2451230 w 2580626"/>
              <a:gd name="connsiteY43" fmla="*/ 810884 h 905774"/>
              <a:gd name="connsiteX44" fmla="*/ 2511615 w 2580626"/>
              <a:gd name="connsiteY44" fmla="*/ 802257 h 905774"/>
              <a:gd name="connsiteX45" fmla="*/ 2537494 w 2580626"/>
              <a:gd name="connsiteY45" fmla="*/ 785004 h 905774"/>
              <a:gd name="connsiteX46" fmla="*/ 2546120 w 2580626"/>
              <a:gd name="connsiteY46" fmla="*/ 759125 h 905774"/>
              <a:gd name="connsiteX47" fmla="*/ 2563373 w 2580626"/>
              <a:gd name="connsiteY47" fmla="*/ 733246 h 905774"/>
              <a:gd name="connsiteX48" fmla="*/ 2580626 w 2580626"/>
              <a:gd name="connsiteY48" fmla="*/ 698740 h 905774"/>
              <a:gd name="connsiteX49" fmla="*/ 2572000 w 2580626"/>
              <a:gd name="connsiteY49" fmla="*/ 500333 h 905774"/>
              <a:gd name="connsiteX50" fmla="*/ 2563373 w 2580626"/>
              <a:gd name="connsiteY50" fmla="*/ 474453 h 905774"/>
              <a:gd name="connsiteX51" fmla="*/ 2554747 w 2580626"/>
              <a:gd name="connsiteY51" fmla="*/ 422695 h 905774"/>
              <a:gd name="connsiteX52" fmla="*/ 2537494 w 2580626"/>
              <a:gd name="connsiteY52" fmla="*/ 396816 h 905774"/>
              <a:gd name="connsiteX53" fmla="*/ 2459856 w 2580626"/>
              <a:gd name="connsiteY53" fmla="*/ 353684 h 905774"/>
              <a:gd name="connsiteX54" fmla="*/ 2442603 w 2580626"/>
              <a:gd name="connsiteY54" fmla="*/ 327804 h 905774"/>
              <a:gd name="connsiteX55" fmla="*/ 2416724 w 2580626"/>
              <a:gd name="connsiteY55" fmla="*/ 267419 h 90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580626" h="905774">
                <a:moveTo>
                  <a:pt x="2416724" y="267419"/>
                </a:moveTo>
                <a:cubicBezTo>
                  <a:pt x="2398034" y="242978"/>
                  <a:pt x="2370905" y="205422"/>
                  <a:pt x="2330460" y="181155"/>
                </a:cubicBezTo>
                <a:cubicBezTo>
                  <a:pt x="2307256" y="167232"/>
                  <a:pt x="2278665" y="161736"/>
                  <a:pt x="2252822" y="155276"/>
                </a:cubicBezTo>
                <a:cubicBezTo>
                  <a:pt x="2155294" y="106510"/>
                  <a:pt x="2295445" y="172360"/>
                  <a:pt x="2166558" y="129397"/>
                </a:cubicBezTo>
                <a:cubicBezTo>
                  <a:pt x="2020596" y="80742"/>
                  <a:pt x="2195353" y="119627"/>
                  <a:pt x="2071668" y="94891"/>
                </a:cubicBezTo>
                <a:cubicBezTo>
                  <a:pt x="2057291" y="89140"/>
                  <a:pt x="2043720" y="80675"/>
                  <a:pt x="2028536" y="77638"/>
                </a:cubicBezTo>
                <a:cubicBezTo>
                  <a:pt x="2000199" y="71971"/>
                  <a:pt x="1971011" y="72037"/>
                  <a:pt x="1942271" y="69012"/>
                </a:cubicBezTo>
                <a:lnTo>
                  <a:pt x="1864634" y="60385"/>
                </a:lnTo>
                <a:cubicBezTo>
                  <a:pt x="1787195" y="34574"/>
                  <a:pt x="1875319" y="61455"/>
                  <a:pt x="1692105" y="43133"/>
                </a:cubicBezTo>
                <a:cubicBezTo>
                  <a:pt x="1683057" y="42228"/>
                  <a:pt x="1675172" y="36133"/>
                  <a:pt x="1666226" y="34506"/>
                </a:cubicBezTo>
                <a:cubicBezTo>
                  <a:pt x="1643417" y="30359"/>
                  <a:pt x="1620239" y="28589"/>
                  <a:pt x="1597215" y="25880"/>
                </a:cubicBezTo>
                <a:lnTo>
                  <a:pt x="1519577" y="17253"/>
                </a:lnTo>
                <a:cubicBezTo>
                  <a:pt x="1496553" y="14544"/>
                  <a:pt x="1473644" y="10825"/>
                  <a:pt x="1450566" y="8627"/>
                </a:cubicBezTo>
                <a:cubicBezTo>
                  <a:pt x="1413243" y="5072"/>
                  <a:pt x="1375803" y="2876"/>
                  <a:pt x="1338422" y="0"/>
                </a:cubicBezTo>
                <a:lnTo>
                  <a:pt x="881222" y="8627"/>
                </a:lnTo>
                <a:cubicBezTo>
                  <a:pt x="855197" y="9467"/>
                  <a:pt x="829547" y="15256"/>
                  <a:pt x="803585" y="17253"/>
                </a:cubicBezTo>
                <a:cubicBezTo>
                  <a:pt x="685441" y="26341"/>
                  <a:pt x="655279" y="23457"/>
                  <a:pt x="544792" y="34506"/>
                </a:cubicBezTo>
                <a:cubicBezTo>
                  <a:pt x="524560" y="36529"/>
                  <a:pt x="504561" y="40446"/>
                  <a:pt x="484407" y="43133"/>
                </a:cubicBezTo>
                <a:cubicBezTo>
                  <a:pt x="436708" y="49493"/>
                  <a:pt x="409089" y="51294"/>
                  <a:pt x="363637" y="60385"/>
                </a:cubicBezTo>
                <a:cubicBezTo>
                  <a:pt x="352012" y="62710"/>
                  <a:pt x="340850" y="67209"/>
                  <a:pt x="329132" y="69012"/>
                </a:cubicBezTo>
                <a:cubicBezTo>
                  <a:pt x="303396" y="72971"/>
                  <a:pt x="277373" y="74763"/>
                  <a:pt x="251494" y="77638"/>
                </a:cubicBezTo>
                <a:cubicBezTo>
                  <a:pt x="228150" y="93201"/>
                  <a:pt x="218472" y="101199"/>
                  <a:pt x="191109" y="112144"/>
                </a:cubicBezTo>
                <a:cubicBezTo>
                  <a:pt x="84512" y="154783"/>
                  <a:pt x="185768" y="106188"/>
                  <a:pt x="104845" y="146650"/>
                </a:cubicBezTo>
                <a:cubicBezTo>
                  <a:pt x="93343" y="163903"/>
                  <a:pt x="82780" y="181820"/>
                  <a:pt x="70339" y="198408"/>
                </a:cubicBezTo>
                <a:lnTo>
                  <a:pt x="18581" y="267419"/>
                </a:lnTo>
                <a:cubicBezTo>
                  <a:pt x="-14928" y="367941"/>
                  <a:pt x="4351" y="300046"/>
                  <a:pt x="18581" y="534838"/>
                </a:cubicBezTo>
                <a:cubicBezTo>
                  <a:pt x="19468" y="549473"/>
                  <a:pt x="24797" y="563507"/>
                  <a:pt x="27207" y="577970"/>
                </a:cubicBezTo>
                <a:cubicBezTo>
                  <a:pt x="30550" y="598026"/>
                  <a:pt x="29991" y="618880"/>
                  <a:pt x="35834" y="638355"/>
                </a:cubicBezTo>
                <a:cubicBezTo>
                  <a:pt x="38813" y="648285"/>
                  <a:pt x="46449" y="656269"/>
                  <a:pt x="53086" y="664234"/>
                </a:cubicBezTo>
                <a:cubicBezTo>
                  <a:pt x="78066" y="694210"/>
                  <a:pt x="78587" y="689925"/>
                  <a:pt x="113471" y="707367"/>
                </a:cubicBezTo>
                <a:cubicBezTo>
                  <a:pt x="125607" y="725571"/>
                  <a:pt x="137377" y="746890"/>
                  <a:pt x="156603" y="759125"/>
                </a:cubicBezTo>
                <a:cubicBezTo>
                  <a:pt x="199034" y="786127"/>
                  <a:pt x="213488" y="789589"/>
                  <a:pt x="251494" y="802257"/>
                </a:cubicBezTo>
                <a:cubicBezTo>
                  <a:pt x="292553" y="829630"/>
                  <a:pt x="261237" y="812943"/>
                  <a:pt x="311879" y="828136"/>
                </a:cubicBezTo>
                <a:cubicBezTo>
                  <a:pt x="416913" y="859646"/>
                  <a:pt x="318594" y="834128"/>
                  <a:pt x="398143" y="854016"/>
                </a:cubicBezTo>
                <a:cubicBezTo>
                  <a:pt x="451705" y="889723"/>
                  <a:pt x="403566" y="863476"/>
                  <a:pt x="510286" y="879895"/>
                </a:cubicBezTo>
                <a:cubicBezTo>
                  <a:pt x="540843" y="884596"/>
                  <a:pt x="535911" y="896320"/>
                  <a:pt x="570671" y="897148"/>
                </a:cubicBezTo>
                <a:cubicBezTo>
                  <a:pt x="800662" y="902624"/>
                  <a:pt x="1030747" y="902899"/>
                  <a:pt x="1260785" y="905774"/>
                </a:cubicBezTo>
                <a:lnTo>
                  <a:pt x="2002656" y="888521"/>
                </a:lnTo>
                <a:cubicBezTo>
                  <a:pt x="2149342" y="876297"/>
                  <a:pt x="2069947" y="886303"/>
                  <a:pt x="2175185" y="871268"/>
                </a:cubicBezTo>
                <a:cubicBezTo>
                  <a:pt x="2246955" y="847345"/>
                  <a:pt x="2132578" y="883755"/>
                  <a:pt x="2261449" y="854016"/>
                </a:cubicBezTo>
                <a:cubicBezTo>
                  <a:pt x="2279169" y="849927"/>
                  <a:pt x="2295788" y="841989"/>
                  <a:pt x="2313207" y="836763"/>
                </a:cubicBezTo>
                <a:cubicBezTo>
                  <a:pt x="2324563" y="833356"/>
                  <a:pt x="2336313" y="831393"/>
                  <a:pt x="2347713" y="828136"/>
                </a:cubicBezTo>
                <a:cubicBezTo>
                  <a:pt x="2356456" y="825638"/>
                  <a:pt x="2364623" y="821005"/>
                  <a:pt x="2373592" y="819510"/>
                </a:cubicBezTo>
                <a:cubicBezTo>
                  <a:pt x="2399276" y="815229"/>
                  <a:pt x="2425393" y="814114"/>
                  <a:pt x="2451230" y="810884"/>
                </a:cubicBezTo>
                <a:cubicBezTo>
                  <a:pt x="2471406" y="808362"/>
                  <a:pt x="2491487" y="805133"/>
                  <a:pt x="2511615" y="802257"/>
                </a:cubicBezTo>
                <a:cubicBezTo>
                  <a:pt x="2520241" y="796506"/>
                  <a:pt x="2531017" y="793100"/>
                  <a:pt x="2537494" y="785004"/>
                </a:cubicBezTo>
                <a:cubicBezTo>
                  <a:pt x="2543174" y="777904"/>
                  <a:pt x="2542054" y="767258"/>
                  <a:pt x="2546120" y="759125"/>
                </a:cubicBezTo>
                <a:cubicBezTo>
                  <a:pt x="2550757" y="749852"/>
                  <a:pt x="2558229" y="742248"/>
                  <a:pt x="2563373" y="733246"/>
                </a:cubicBezTo>
                <a:cubicBezTo>
                  <a:pt x="2569753" y="722081"/>
                  <a:pt x="2574875" y="710242"/>
                  <a:pt x="2580626" y="698740"/>
                </a:cubicBezTo>
                <a:cubicBezTo>
                  <a:pt x="2577751" y="632604"/>
                  <a:pt x="2577077" y="566336"/>
                  <a:pt x="2572000" y="500333"/>
                </a:cubicBezTo>
                <a:cubicBezTo>
                  <a:pt x="2571303" y="491266"/>
                  <a:pt x="2565346" y="483330"/>
                  <a:pt x="2563373" y="474453"/>
                </a:cubicBezTo>
                <a:cubicBezTo>
                  <a:pt x="2559579" y="457379"/>
                  <a:pt x="2560278" y="439288"/>
                  <a:pt x="2554747" y="422695"/>
                </a:cubicBezTo>
                <a:cubicBezTo>
                  <a:pt x="2551468" y="412859"/>
                  <a:pt x="2545296" y="403643"/>
                  <a:pt x="2537494" y="396816"/>
                </a:cubicBezTo>
                <a:cubicBezTo>
                  <a:pt x="2500985" y="364870"/>
                  <a:pt x="2495402" y="365532"/>
                  <a:pt x="2459856" y="353684"/>
                </a:cubicBezTo>
                <a:cubicBezTo>
                  <a:pt x="2454105" y="345057"/>
                  <a:pt x="2446814" y="337278"/>
                  <a:pt x="2442603" y="327804"/>
                </a:cubicBezTo>
                <a:cubicBezTo>
                  <a:pt x="2435217" y="311186"/>
                  <a:pt x="2435414" y="291860"/>
                  <a:pt x="2416724" y="26741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15000" y="3352800"/>
            <a:ext cx="0" cy="1174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8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1366"/>
          </a:xfrm>
        </p:spPr>
        <p:txBody>
          <a:bodyPr/>
          <a:lstStyle/>
          <a:p>
            <a:pPr algn="ctr"/>
            <a:r>
              <a:rPr lang="el-GR" dirty="0" smtClean="0"/>
              <a:t>Αναπληρώσεις μαθημάτων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008"/>
            <a:ext cx="10824713" cy="460695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l-GR" dirty="0" smtClean="0"/>
              <a:t>Οι διαλέξεις που ήταν προγραμματισμένες για τις 27 Μαΐου και τις 3 Ιουνίου </a:t>
            </a:r>
            <a:r>
              <a:rPr lang="el-GR" b="1" dirty="0" smtClean="0"/>
              <a:t>δεν θα πραγματοποιηθούν</a:t>
            </a:r>
            <a:r>
              <a:rPr lang="el-GR" dirty="0" smtClean="0"/>
              <a:t> λόγω εκλογών.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l-GR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el-GR" dirty="0" smtClean="0"/>
              <a:t>Θα αναπληρωθούν στις:</a:t>
            </a:r>
          </a:p>
          <a:p>
            <a:pPr algn="just">
              <a:lnSpc>
                <a:spcPct val="110000"/>
              </a:lnSpc>
            </a:pPr>
            <a:r>
              <a:rPr lang="el-GR" dirty="0" smtClean="0"/>
              <a:t>Τετάρτη 29 Μαΐου, ώρα </a:t>
            </a:r>
            <a:r>
              <a:rPr lang="en-GB" dirty="0" smtClean="0"/>
              <a:t>11</a:t>
            </a:r>
            <a:r>
              <a:rPr lang="el-GR" dirty="0" smtClean="0"/>
              <a:t>:</a:t>
            </a:r>
            <a:r>
              <a:rPr lang="en-GB" smtClean="0"/>
              <a:t>5</a:t>
            </a:r>
            <a:r>
              <a:rPr lang="el-GR" smtClean="0"/>
              <a:t>0</a:t>
            </a:r>
            <a:r>
              <a:rPr lang="el-GR" dirty="0" smtClean="0"/>
              <a:t>, Αίθουσα </a:t>
            </a:r>
            <a:r>
              <a:rPr lang="en-GB" dirty="0" smtClean="0"/>
              <a:t>2 </a:t>
            </a:r>
            <a:r>
              <a:rPr lang="el-GR" dirty="0" smtClean="0"/>
              <a:t>και εργαστήριο</a:t>
            </a:r>
          </a:p>
          <a:p>
            <a:pPr algn="just">
              <a:lnSpc>
                <a:spcPct val="110000"/>
              </a:lnSpc>
            </a:pPr>
            <a:r>
              <a:rPr lang="el-GR" dirty="0" smtClean="0"/>
              <a:t>Πέμπτη </a:t>
            </a:r>
            <a:r>
              <a:rPr lang="el-GR" dirty="0"/>
              <a:t>6</a:t>
            </a:r>
            <a:r>
              <a:rPr lang="el-GR" dirty="0" smtClean="0"/>
              <a:t> Ιουνίου, ώρα 09:30, Αίθουσα </a:t>
            </a:r>
            <a:r>
              <a:rPr lang="en-GB" dirty="0" smtClean="0"/>
              <a:t>2 </a:t>
            </a:r>
            <a:r>
              <a:rPr lang="el-GR" dirty="0" smtClean="0"/>
              <a:t>και εργαστήριο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l-GR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el-GR" dirty="0" smtClean="0"/>
              <a:t>Η τελευταία διάλεξη του μαθήματος θα πραγματοποιηθεί τη Δευτέρα 10 Ιουνίου με ώρα έναρξης 15:00.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650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362200" y="1396693"/>
          <a:ext cx="73152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</a:tblGrid>
              <a:tr h="3262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Άνδρες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Γυναίκες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Σύνολο</a:t>
                      </a:r>
                      <a:endParaRPr lang="en-GB" dirty="0"/>
                    </a:p>
                  </a:txBody>
                  <a:tcPr/>
                </a:tc>
              </a:tr>
              <a:tr h="323056">
                <a:tc>
                  <a:txBody>
                    <a:bodyPr/>
                    <a:lstStyle/>
                    <a:p>
                      <a:r>
                        <a:rPr lang="el-GR" dirty="0" smtClean="0"/>
                        <a:t>Κόμμα Α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  <a:tr h="323056">
                <a:tc>
                  <a:txBody>
                    <a:bodyPr/>
                    <a:lstStyle/>
                    <a:p>
                      <a:r>
                        <a:rPr lang="el-GR" dirty="0" smtClean="0"/>
                        <a:t>Κόμμα Β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  <a:tr h="323056">
                <a:tc>
                  <a:txBody>
                    <a:bodyPr/>
                    <a:lstStyle/>
                    <a:p>
                      <a:r>
                        <a:rPr lang="el-GR" dirty="0" smtClean="0"/>
                        <a:t>Σύνολο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362200" y="4791350"/>
          <a:ext cx="73152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</a:tblGrid>
              <a:tr h="2300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Άνδρες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Γυναίκες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Σύνολο</a:t>
                      </a:r>
                      <a:endParaRPr lang="en-GB" dirty="0"/>
                    </a:p>
                  </a:txBody>
                  <a:tcPr/>
                </a:tc>
              </a:tr>
              <a:tr h="230097">
                <a:tc>
                  <a:txBody>
                    <a:bodyPr/>
                    <a:lstStyle/>
                    <a:p>
                      <a:r>
                        <a:rPr lang="el-GR" dirty="0" smtClean="0"/>
                        <a:t>Κόμμα Α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  <a:tr h="230097">
                <a:tc>
                  <a:txBody>
                    <a:bodyPr/>
                    <a:lstStyle/>
                    <a:p>
                      <a:r>
                        <a:rPr lang="el-GR" dirty="0" smtClean="0"/>
                        <a:t>Κόμμα Β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  <a:tr h="230097">
                <a:tc>
                  <a:txBody>
                    <a:bodyPr/>
                    <a:lstStyle/>
                    <a:p>
                      <a:r>
                        <a:rPr lang="el-GR" dirty="0" smtClean="0"/>
                        <a:t>Σύνολο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03765" y="647633"/>
            <a:ext cx="3937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Παρατηρούμενες συχνότητες</a:t>
            </a:r>
            <a:endParaRPr lang="en-GB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90800" y="3900156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Αναμενόμενες συχνότητες</a:t>
            </a:r>
            <a:r>
              <a:rPr lang="el-GR" sz="2000" dirty="0"/>
              <a:t> αν υποθέσουμε ότι δεν υπάρχει συσχέτιση μεταξύ φύλου και κομματικής προτίμησης.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0339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>
            <a:noAutofit/>
          </a:bodyPr>
          <a:lstStyle/>
          <a:p>
            <a:r>
              <a:rPr lang="el-GR" sz="3200" dirty="0"/>
              <a:t>Παρατηρούμενες και αναμενόμενες συχνότητες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133600" y="1600203"/>
          <a:ext cx="7772400" cy="3700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  <a:gridCol w="1554480"/>
                <a:gridCol w="1554480"/>
              </a:tblGrid>
              <a:tr h="3842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Άνδρες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Γυναίκες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Σύνολο</a:t>
                      </a:r>
                      <a:endParaRPr lang="en-GB" dirty="0"/>
                    </a:p>
                  </a:txBody>
                  <a:tcPr/>
                </a:tc>
              </a:tr>
              <a:tr h="663243">
                <a:tc>
                  <a:txBody>
                    <a:bodyPr/>
                    <a:lstStyle/>
                    <a:p>
                      <a:r>
                        <a:rPr lang="el-GR" dirty="0" smtClean="0"/>
                        <a:t>Κόμμα Α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Παρατηρούμενη</a:t>
                      </a:r>
                      <a:r>
                        <a:rPr lang="el-GR" baseline="0" dirty="0" smtClean="0"/>
                        <a:t> συχνότητα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B050"/>
                          </a:solidFill>
                        </a:rPr>
                        <a:t>10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B050"/>
                          </a:solidFill>
                        </a:rPr>
                        <a:t>40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  <a:tr h="66324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Αναμενόμενη</a:t>
                      </a:r>
                      <a:r>
                        <a:rPr lang="el-GR" baseline="0" dirty="0" smtClean="0"/>
                        <a:t> συχνότητα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  <a:tr h="663243">
                <a:tc>
                  <a:txBody>
                    <a:bodyPr/>
                    <a:lstStyle/>
                    <a:p>
                      <a:r>
                        <a:rPr lang="el-GR" dirty="0" smtClean="0"/>
                        <a:t>Κόμμα</a:t>
                      </a:r>
                      <a:r>
                        <a:rPr lang="el-GR" baseline="0" dirty="0" smtClean="0"/>
                        <a:t> Β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Παρατηρούμενη</a:t>
                      </a:r>
                      <a:r>
                        <a:rPr lang="el-GR" baseline="0" dirty="0" smtClean="0"/>
                        <a:t> συχνότητα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B050"/>
                          </a:solidFill>
                        </a:rPr>
                        <a:t>40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B050"/>
                          </a:solidFill>
                        </a:rPr>
                        <a:t>10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  <a:tr h="66324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Αναμενόμενη</a:t>
                      </a:r>
                      <a:r>
                        <a:rPr lang="el-GR" baseline="0" dirty="0" smtClean="0"/>
                        <a:t> συχνότητα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  <a:tr h="663243">
                <a:tc>
                  <a:txBody>
                    <a:bodyPr/>
                    <a:lstStyle/>
                    <a:p>
                      <a:r>
                        <a:rPr lang="el-GR" dirty="0" smtClean="0"/>
                        <a:t>Σύνολο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100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8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Autofit/>
          </a:bodyPr>
          <a:lstStyle/>
          <a:p>
            <a:r>
              <a:rPr lang="el-GR" sz="2800" dirty="0"/>
              <a:t>Υπολογισμός αναμενόμενης συχνότητας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09800" y="1066800"/>
          <a:ext cx="7772400" cy="3300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  <a:gridCol w="1554480"/>
                <a:gridCol w="1554480"/>
              </a:tblGrid>
              <a:tr h="395344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Άνδρες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Γυναίκες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Σύνολο</a:t>
                      </a:r>
                      <a:endParaRPr lang="en-GB" sz="1600" dirty="0"/>
                    </a:p>
                  </a:txBody>
                  <a:tcPr/>
                </a:tc>
              </a:tr>
              <a:tr h="573571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Κόμμα Α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Παρατηρούμενη</a:t>
                      </a:r>
                      <a:r>
                        <a:rPr lang="el-GR" sz="1400" baseline="0" dirty="0" smtClean="0"/>
                        <a:t> συχνότητα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solidFill>
                            <a:srgbClr val="00B050"/>
                          </a:solidFill>
                        </a:rPr>
                        <a:t>10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solidFill>
                            <a:srgbClr val="00B050"/>
                          </a:solidFill>
                        </a:rPr>
                        <a:t>40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50</a:t>
                      </a:r>
                      <a:endParaRPr lang="en-GB" sz="1600" dirty="0"/>
                    </a:p>
                  </a:txBody>
                  <a:tcPr/>
                </a:tc>
              </a:tr>
              <a:tr h="57357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Αναμενόμενη</a:t>
                      </a:r>
                      <a:r>
                        <a:rPr lang="el-GR" sz="1400" baseline="0" dirty="0" smtClean="0"/>
                        <a:t> συχνότητα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en-GB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en-GB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50</a:t>
                      </a:r>
                      <a:endParaRPr lang="en-GB" sz="1600" dirty="0"/>
                    </a:p>
                  </a:txBody>
                  <a:tcPr/>
                </a:tc>
              </a:tr>
              <a:tr h="573571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Κόμμα</a:t>
                      </a:r>
                      <a:r>
                        <a:rPr lang="el-GR" sz="1400" baseline="0" dirty="0" smtClean="0"/>
                        <a:t> Β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Παρατηρούμενη</a:t>
                      </a:r>
                      <a:r>
                        <a:rPr lang="el-GR" sz="1400" baseline="0" dirty="0" smtClean="0"/>
                        <a:t> συχνότητα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solidFill>
                            <a:srgbClr val="00B050"/>
                          </a:solidFill>
                        </a:rPr>
                        <a:t>40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solidFill>
                            <a:srgbClr val="00B050"/>
                          </a:solidFill>
                        </a:rPr>
                        <a:t>10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50</a:t>
                      </a:r>
                      <a:endParaRPr lang="en-GB" sz="1600" dirty="0"/>
                    </a:p>
                  </a:txBody>
                  <a:tcPr/>
                </a:tc>
              </a:tr>
              <a:tr h="573571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Αναμενόμενη</a:t>
                      </a:r>
                      <a:r>
                        <a:rPr lang="el-GR" sz="1400" baseline="0" dirty="0" smtClean="0"/>
                        <a:t> συχνότητα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en-GB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en-GB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50</a:t>
                      </a:r>
                      <a:endParaRPr lang="en-GB" sz="1600" dirty="0"/>
                    </a:p>
                  </a:txBody>
                  <a:tcPr/>
                </a:tc>
              </a:tr>
              <a:tr h="610986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Σύνολο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50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50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100</a:t>
                      </a:r>
                    </a:p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45744" y="4809245"/>
            <a:ext cx="773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/>
              <a:t>Αναμενόμενη συχνότητα ενός κελιού=(Σύνολο της αντίστοιχης γραμμής*Σύνολο της αντίστοιχης στήλης)/Σύνολο των παρατηρήσεων</a:t>
            </a:r>
            <a:endParaRPr lang="en-GB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2195424" y="5769939"/>
            <a:ext cx="7736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Αναμενόμενη συχνότητα του πρώτου κελιού=(50*50)/100=2500/100=25</a:t>
            </a:r>
            <a:endParaRPr lang="en-GB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138413" y="2316925"/>
            <a:ext cx="1447800" cy="3398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74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>
            <a:noAutofit/>
          </a:bodyPr>
          <a:lstStyle/>
          <a:p>
            <a:r>
              <a:rPr lang="el-GR" sz="3200" dirty="0"/>
              <a:t>Υπολογισμός της αναμενόμενης συχνότητας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362200" y="1295400"/>
          <a:ext cx="7315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</a:tblGrid>
              <a:tr h="5785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Άνδρες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Γυναίκες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Σύνολο</a:t>
                      </a:r>
                      <a:endParaRPr lang="en-GB" dirty="0"/>
                    </a:p>
                  </a:txBody>
                  <a:tcPr/>
                </a:tc>
              </a:tr>
              <a:tr h="416742">
                <a:tc>
                  <a:txBody>
                    <a:bodyPr/>
                    <a:lstStyle/>
                    <a:p>
                      <a:r>
                        <a:rPr lang="el-GR" dirty="0" smtClean="0"/>
                        <a:t>Κόμμα Α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60</a:t>
                      </a:r>
                      <a:endParaRPr lang="en-GB" dirty="0"/>
                    </a:p>
                  </a:txBody>
                  <a:tcPr/>
                </a:tc>
              </a:tr>
              <a:tr h="416742">
                <a:tc>
                  <a:txBody>
                    <a:bodyPr/>
                    <a:lstStyle/>
                    <a:p>
                      <a:r>
                        <a:rPr lang="el-GR" dirty="0" smtClean="0"/>
                        <a:t>Κόμμα Β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70</a:t>
                      </a:r>
                      <a:endParaRPr lang="en-GB" dirty="0"/>
                    </a:p>
                  </a:txBody>
                  <a:tcPr/>
                </a:tc>
              </a:tr>
              <a:tr h="416742">
                <a:tc>
                  <a:txBody>
                    <a:bodyPr/>
                    <a:lstStyle/>
                    <a:p>
                      <a:r>
                        <a:rPr lang="el-GR" dirty="0" smtClean="0"/>
                        <a:t>Σύνολο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130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362200" y="378376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Αναμενόμενη συχνότητα=(70*60)/130=32.3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648200" y="2209800"/>
            <a:ext cx="0" cy="157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00300" y="4392947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Αναμενόμενη συχνότητα=(70*</a:t>
            </a:r>
            <a:r>
              <a:rPr lang="en-GB" dirty="0"/>
              <a:t>7</a:t>
            </a:r>
            <a:r>
              <a:rPr lang="el-GR" dirty="0"/>
              <a:t>0)/130=3</a:t>
            </a:r>
            <a:r>
              <a:rPr lang="en-GB" dirty="0"/>
              <a:t>7</a:t>
            </a:r>
            <a:r>
              <a:rPr lang="el-GR" dirty="0"/>
              <a:t>.</a:t>
            </a:r>
            <a:r>
              <a:rPr lang="en-GB" dirty="0"/>
              <a:t>7</a:t>
            </a:r>
            <a:endParaRPr lang="el-GR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105400" y="2548354"/>
            <a:ext cx="0" cy="1795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629400" y="2173380"/>
            <a:ext cx="0" cy="2779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5200" y="4984709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Αναμενόμενη συχνότητα=(</a:t>
            </a:r>
            <a:r>
              <a:rPr lang="en-GB" dirty="0"/>
              <a:t>6</a:t>
            </a:r>
            <a:r>
              <a:rPr lang="el-GR" dirty="0"/>
              <a:t>0*60)/130=</a:t>
            </a:r>
            <a:r>
              <a:rPr lang="en-GB" dirty="0"/>
              <a:t>27.7</a:t>
            </a:r>
            <a:endParaRPr lang="el-GR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324600" y="2578616"/>
            <a:ext cx="0" cy="3441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57600" y="6051509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Αναμενόμενη συχνότητα=(</a:t>
            </a:r>
            <a:r>
              <a:rPr lang="en-GB" dirty="0"/>
              <a:t>6</a:t>
            </a:r>
            <a:r>
              <a:rPr lang="el-GR" dirty="0"/>
              <a:t>0*</a:t>
            </a:r>
            <a:r>
              <a:rPr lang="en-GB" dirty="0"/>
              <a:t>7</a:t>
            </a:r>
            <a:r>
              <a:rPr lang="el-GR" dirty="0"/>
              <a:t>0)/130</a:t>
            </a:r>
            <a:r>
              <a:rPr lang="en-GB" dirty="0"/>
              <a:t>=32.3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255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  <p:bldP spid="20" grpId="0"/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264" y="1828800"/>
            <a:ext cx="8229600" cy="3200400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spcAft>
                <a:spcPts val="400"/>
              </a:spcAft>
            </a:pPr>
            <a:r>
              <a:rPr lang="el-GR" dirty="0" smtClean="0"/>
              <a:t>Όσο «</a:t>
            </a:r>
            <a:r>
              <a:rPr lang="el-GR" b="1" dirty="0" smtClean="0"/>
              <a:t>πιο κοντά</a:t>
            </a:r>
            <a:r>
              <a:rPr lang="el-GR" dirty="0" smtClean="0"/>
              <a:t>» βρίσκονται οι παρατηρούμενες συχνότητες στις αναμενόμενες συχνότητες τόσο πιθανότερο είναι να μην έχουμε στατιστικά σημαντική σχέση ανάμεσα στις δύο μεταβλητές.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2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702" y="1371600"/>
            <a:ext cx="8229600" cy="4038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spcAft>
                <a:spcPts val="600"/>
              </a:spcAft>
              <a:buNone/>
            </a:pPr>
            <a:r>
              <a:rPr lang="el-GR" sz="3600" dirty="0"/>
              <a:t>Και το αντίστροφο:</a:t>
            </a:r>
          </a:p>
          <a:p>
            <a:pPr algn="just">
              <a:lnSpc>
                <a:spcPct val="130000"/>
              </a:lnSpc>
              <a:spcAft>
                <a:spcPts val="400"/>
              </a:spcAft>
            </a:pPr>
            <a:r>
              <a:rPr lang="el-GR" dirty="0" smtClean="0"/>
              <a:t>Όσο «</a:t>
            </a:r>
            <a:r>
              <a:rPr lang="el-GR" b="1" dirty="0" smtClean="0"/>
              <a:t>πιο μακριά</a:t>
            </a:r>
            <a:r>
              <a:rPr lang="el-GR" dirty="0" smtClean="0"/>
              <a:t>» βρίσκονται οι παρατηρούμενες συχνότητες από τις αναμενόμενες συχνότητες τόσο πιθανότερο είναι να έχουμε στατιστικά σημαντική σχέση ανάμεσα στις δύο μεταβλητές.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0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74638"/>
                <a:ext cx="8229600" cy="868362"/>
              </a:xfrm>
            </p:spPr>
            <p:txBody>
              <a:bodyPr/>
              <a:lstStyle/>
              <a:p>
                <a:r>
                  <a:rPr lang="el-GR" sz="4000" dirty="0"/>
                  <a:t>Η «λογική» του κριτήριου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4000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el-GR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868362"/>
              </a:xfrm>
              <a:blipFill rotWithShape="0">
                <a:blip r:embed="rId2"/>
                <a:stretch>
                  <a:fillRect t="-2098" b="-209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2860" y="1447800"/>
                <a:ext cx="9537940" cy="4724400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l-GR" dirty="0"/>
                  <a:t>Το κριτήριο κριτήριο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/>
                  <a:t> καθορίζει με τρόπο αντικειμενικό το τι θεωρούμε ως </a:t>
                </a:r>
                <a:r>
                  <a:rPr lang="el-GR" b="1" dirty="0"/>
                  <a:t>«πιο κοντά»</a:t>
                </a:r>
                <a:r>
                  <a:rPr lang="el-GR" dirty="0"/>
                  <a:t> και ως </a:t>
                </a:r>
                <a:r>
                  <a:rPr lang="el-GR" b="1" dirty="0"/>
                  <a:t>«πιο μακριά»</a:t>
                </a:r>
                <a:r>
                  <a:rPr lang="el-GR" dirty="0"/>
                  <a:t>.</a:t>
                </a:r>
              </a:p>
              <a:p>
                <a:pPr algn="just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l-GR" dirty="0"/>
                  <a:t>Αν οι αναμενόμενες και οι παρατηρούμενες συχνότητες είναι αρκούντως «κοντά» τότε μπορούμε να ισχυριστούμε ότι οι διαφορές που παρατηρούμε είναι τυχαίες και δεν προκύπτει σχέση μεταξύ των μεταβλητών.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2860" y="1447800"/>
                <a:ext cx="9537940" cy="4724400"/>
              </a:xfrm>
              <a:blipFill rotWithShape="0">
                <a:blip r:embed="rId3"/>
                <a:stretch>
                  <a:fillRect l="-1150" r="-1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>
            <a:noAutofit/>
          </a:bodyPr>
          <a:lstStyle/>
          <a:p>
            <a:pPr algn="ctr"/>
            <a:r>
              <a:rPr lang="el-GR" sz="3600" dirty="0"/>
              <a:t>Εφαρμογή του κριτηρίου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007744"/>
              </p:ext>
            </p:extLst>
          </p:nvPr>
        </p:nvGraphicFramePr>
        <p:xfrm>
          <a:off x="1518248" y="990600"/>
          <a:ext cx="846395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988"/>
                <a:gridCol w="2115988"/>
                <a:gridCol w="2115988"/>
                <a:gridCol w="2115988"/>
              </a:tblGrid>
              <a:tr h="2857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Άνδρες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Γυναίκες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Σύνολο</a:t>
                      </a:r>
                      <a:endParaRPr lang="en-GB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l-GR" dirty="0" smtClean="0"/>
                        <a:t>Κόμμα Α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l-GR" dirty="0" smtClean="0"/>
                        <a:t>Κόμμα Β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l-GR" dirty="0" smtClean="0"/>
                        <a:t>Σύνολο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18248" y="2830899"/>
                <a:ext cx="8692552" cy="3679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- Διαμορφώνουμε τις υποθέσεις Ηο και Η1: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Ho: H </a:t>
                </a:r>
                <a:r>
                  <a:rPr lang="el-GR" dirty="0"/>
                  <a:t>κομματική επιλογή είναι ανεξάρτητη του φύλου.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dirty="0"/>
                  <a:t>Η1: Η κομματική επιλογή δεν είναι ανεξάρτητη του φύλου.</a:t>
                </a:r>
              </a:p>
              <a:p>
                <a:endParaRPr lang="el-GR" dirty="0"/>
              </a:p>
              <a:p>
                <a:pPr>
                  <a:spcAft>
                    <a:spcPts val="1200"/>
                  </a:spcAft>
                </a:pPr>
                <a:r>
                  <a:rPr lang="el-GR" dirty="0"/>
                  <a:t>- Υπολογισμός </a:t>
                </a:r>
                <a:r>
                  <a:rPr lang="en-GB" dirty="0"/>
                  <a:t>p-value</a:t>
                </a:r>
                <a:r>
                  <a:rPr lang="el-GR" dirty="0"/>
                  <a:t> (με τη βοήθεια του </a:t>
                </a:r>
                <a:r>
                  <a:rPr lang="en-GB" dirty="0"/>
                  <a:t>SPSS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</a:t>
                </a:r>
              </a:p>
              <a:p>
                <a:pPr>
                  <a:spcAft>
                    <a:spcPts val="1800"/>
                  </a:spcAft>
                </a:pPr>
                <a:r>
                  <a:rPr lang="el-GR" dirty="0"/>
                  <a:t>Η τιμή του </a:t>
                </a:r>
                <a:r>
                  <a:rPr lang="en-GB" dirty="0"/>
                  <a:t>p </a:t>
                </a:r>
                <a:r>
                  <a:rPr lang="el-GR" dirty="0"/>
                  <a:t>υπολογίζεται βάση του ακόλουθου κριτηρίου: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l-GR" sz="2000" dirty="0"/>
                  <a:t>Κριτήριο ελέγχου=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0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  <m:r>
                                  <a:rPr lang="el-GR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00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  <m:r>
                                  <a:rPr lang="el-GR" sz="20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l-GR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000">
                                <a:latin typeface="Cambria Math" panose="02040503050406030204" pitchFamily="18" charset="0"/>
                              </a:rPr>
                              <m:t>Α</m:t>
                            </m:r>
                          </m:den>
                        </m:f>
                      </m:e>
                    </m:nary>
                  </m:oMath>
                </a14:m>
                <a:endParaRPr lang="el-GR" dirty="0"/>
              </a:p>
              <a:p>
                <a:pPr algn="just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l-GR" dirty="0"/>
                  <a:t>όπου το άθροισμα είναι για όλα τα κελιά και Π=παρατηρούμενη συχνότητα του κελιού και Α=αναμενόμενη συχνότητα του κελιού</a:t>
                </a:r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248" y="2830899"/>
                <a:ext cx="8692552" cy="3679341"/>
              </a:xfrm>
              <a:prstGeom prst="rect">
                <a:avLst/>
              </a:prstGeom>
              <a:blipFill rotWithShape="0">
                <a:blip r:embed="rId2"/>
                <a:stretch>
                  <a:fillRect l="-561" t="-828" r="-631" b="-16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07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Εφαρμογή του κριτηρίου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86000" y="1143000"/>
          <a:ext cx="76200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4762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Άνδρες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Γυναίκες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Σύνολο</a:t>
                      </a:r>
                      <a:endParaRPr lang="en-GB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l-GR" dirty="0" smtClean="0"/>
                        <a:t>Κόμμα Α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l-GR" dirty="0" smtClean="0"/>
                        <a:t>Κόμμα Β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l-GR" dirty="0" smtClean="0"/>
                        <a:t>Σύνολο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86000" y="35052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/>
              <a:t>Αν το p-</a:t>
            </a:r>
            <a:r>
              <a:rPr lang="el-GR" sz="2400" dirty="0" err="1"/>
              <a:t>value</a:t>
            </a:r>
            <a:r>
              <a:rPr lang="el-GR" sz="2400" dirty="0"/>
              <a:t> είναι μικρότερο του 0.05 τότε απορρίπτουμε την Ηο και αποδεχόμαστε την Η1.</a:t>
            </a:r>
          </a:p>
          <a:p>
            <a:pPr algn="just"/>
            <a:endParaRPr lang="el-GR" sz="2400" dirty="0"/>
          </a:p>
          <a:p>
            <a:pPr algn="just"/>
            <a:r>
              <a:rPr lang="el-GR" sz="2400" dirty="0"/>
              <a:t>Αν το p-</a:t>
            </a:r>
            <a:r>
              <a:rPr lang="el-GR" sz="2400" dirty="0" err="1"/>
              <a:t>value</a:t>
            </a:r>
            <a:r>
              <a:rPr lang="el-GR" sz="2400" dirty="0"/>
              <a:t> είναι μεγαλύτερο του 0.05 τότε δεν απορρίπτουμε την Ηο.</a:t>
            </a:r>
          </a:p>
        </p:txBody>
      </p:sp>
    </p:spTree>
    <p:extLst>
      <p:ext uri="{BB962C8B-B14F-4D97-AF65-F5344CB8AC3E}">
        <p14:creationId xmlns:p14="http://schemas.microsoft.com/office/powerpoint/2010/main" val="149185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του κριτηρίου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86000" y="1143000"/>
          <a:ext cx="76200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4191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Άνδρες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Γυναίκες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Σύνολο</a:t>
                      </a:r>
                      <a:endParaRPr lang="en-GB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l-GR" dirty="0" smtClean="0"/>
                        <a:t>Κόμμα Α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l-GR" dirty="0" smtClean="0"/>
                        <a:t>Κόμμα Β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l-GR" dirty="0" smtClean="0"/>
                        <a:t>Σύνολο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171700" y="3203922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2000" dirty="0"/>
          </a:p>
          <a:p>
            <a:pPr algn="just"/>
            <a:r>
              <a:rPr lang="el-GR" sz="2000" dirty="0"/>
              <a:t>Αν υποθέσουμε ότι απορριφθεί η Ηο, δηλαδή δεχθούμε ότι η κομματική επιλογή εξαρτάται από το φύλο</a:t>
            </a:r>
            <a:r>
              <a:rPr lang="en-GB" sz="2000" dirty="0"/>
              <a:t>: </a:t>
            </a:r>
            <a:endParaRPr lang="el-GR" sz="2000" dirty="0"/>
          </a:p>
          <a:p>
            <a:pPr algn="just"/>
            <a:endParaRPr lang="el-GR" sz="2000" dirty="0"/>
          </a:p>
          <a:p>
            <a:pPr algn="just"/>
            <a:r>
              <a:rPr lang="el-GR" sz="2000" dirty="0"/>
              <a:t>τότε παρατηρώντας τον Πίνακα διπλής εισόδου μπορούμε να καταλάβουμε και </a:t>
            </a:r>
            <a:r>
              <a:rPr lang="el-GR" sz="2000" b="1" u="sng" dirty="0"/>
              <a:t>πως</a:t>
            </a:r>
            <a:r>
              <a:rPr lang="el-GR" sz="2000" dirty="0"/>
              <a:t> εξαρτάται η κομματική επιλογή από το φύλο.</a:t>
            </a:r>
          </a:p>
          <a:p>
            <a:pPr algn="just"/>
            <a:endParaRPr lang="el-GR" sz="2000" dirty="0"/>
          </a:p>
          <a:p>
            <a:pPr algn="just"/>
            <a:r>
              <a:rPr lang="el-GR" sz="2000" dirty="0"/>
              <a:t>Π.χ. στο παραπάνω παράδειγμα φαίνεται εύκολα ότι οι άνδρες προτιμούν το κόμμα Α και οι γυναίκες το κόμμα Β.</a:t>
            </a:r>
          </a:p>
        </p:txBody>
      </p:sp>
    </p:spTree>
    <p:extLst>
      <p:ext uri="{BB962C8B-B14F-4D97-AF65-F5344CB8AC3E}">
        <p14:creationId xmlns:p14="http://schemas.microsoft.com/office/powerpoint/2010/main" val="349606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64934"/>
          </a:xfrm>
        </p:spPr>
        <p:txBody>
          <a:bodyPr/>
          <a:lstStyle/>
          <a:p>
            <a:r>
              <a:rPr lang="el-GR" dirty="0" smtClean="0"/>
              <a:t>Στη σημερινή διάλεξη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1766"/>
            <a:ext cx="10515600" cy="45551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Επαγωγική Στατιστική: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Ανάλυση συσχέτισης</a:t>
            </a:r>
            <a:endParaRPr lang="en-GB" dirty="0" smtClean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dirty="0" smtClean="0"/>
              <a:t>To t test</a:t>
            </a:r>
            <a:endParaRPr lang="el-GR" dirty="0" smtClean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Το κριτήριο </a:t>
            </a:r>
            <a:r>
              <a:rPr lang="en-GB" dirty="0" smtClean="0"/>
              <a:t>Chi squared</a:t>
            </a:r>
            <a:endParaRPr lang="el-GR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Φροντιστήριο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Εφαρμογή των παραπάνω δεδομένων σε πραγματικά δεδομένα με τη χρήση </a:t>
            </a:r>
            <a:r>
              <a:rPr lang="en-GB" dirty="0" smtClean="0"/>
              <a:t>SPSS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17544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570" y="304801"/>
            <a:ext cx="8229600" cy="412749"/>
          </a:xfrm>
        </p:spPr>
        <p:txBody>
          <a:bodyPr>
            <a:noAutofit/>
          </a:bodyPr>
          <a:lstStyle/>
          <a:p>
            <a:r>
              <a:rPr lang="el-GR" sz="3600" dirty="0"/>
              <a:t>Εφαρμογή του κριτηρίου με τη χρήση </a:t>
            </a:r>
            <a:r>
              <a:rPr lang="en-GB" sz="3600" dirty="0"/>
              <a:t>SPSS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570" y="1104900"/>
            <a:ext cx="8229600" cy="10668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l-GR" sz="2100" dirty="0"/>
              <a:t>Έστω ότι θέλουμε να διερευνήσουμε τη σχέση μεταξύ φύλου και επιλογής προγράμματος σπουδών σε</a:t>
            </a:r>
            <a:r>
              <a:rPr lang="en-GB" sz="2100" dirty="0"/>
              <a:t> </a:t>
            </a:r>
            <a:r>
              <a:rPr lang="el-GR" sz="2100" dirty="0"/>
              <a:t>δείγμα 183 ατόμων από ένα πανεπιστήμιο.</a:t>
            </a:r>
            <a:endParaRPr lang="en-GB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415396"/>
            <a:ext cx="7696200" cy="391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r>
              <a:rPr lang="el-GR" sz="3600" dirty="0"/>
              <a:t>Εφαρμογή του κριτηρίου με τη χρήση </a:t>
            </a:r>
            <a:r>
              <a:rPr lang="en-GB" sz="3600" dirty="0"/>
              <a:t>SPSS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1"/>
            <a:ext cx="8229600" cy="467836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dirty="0" smtClean="0"/>
              <a:t>Analyze → Descriptive Statistics → Crosstabs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Από το μενού διαλέγουμε την επιλογή </a:t>
            </a:r>
            <a:r>
              <a:rPr lang="en-GB" b="1" dirty="0" smtClean="0"/>
              <a:t>chi-square</a:t>
            </a:r>
            <a:r>
              <a:rPr lang="en-GB" b="1" dirty="0"/>
              <a:t>d</a:t>
            </a:r>
            <a:r>
              <a:rPr lang="en-GB" dirty="0" smtClean="0"/>
              <a:t> (</a:t>
            </a:r>
            <a:r>
              <a:rPr lang="el-GR" dirty="0" smtClean="0"/>
              <a:t>μπορούμε να επιλέξουμε και άλλες χρήσιμες δυνατότητες όπως θα δούμε στο εργαστήριο).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2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l-GR" dirty="0" smtClean="0"/>
              <a:t>Πίνακας συνάφειας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830" y="1295400"/>
            <a:ext cx="8274170" cy="3505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200400" y="3505200"/>
            <a:ext cx="990600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62200" y="533400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Παρατηρούμενη συχνότητα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374312" y="5334000"/>
            <a:ext cx="1721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Αναμενόμενη συχνότητα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800600" y="3886201"/>
            <a:ext cx="0" cy="1447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9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74638"/>
                <a:ext cx="8229600" cy="563562"/>
              </a:xfrm>
            </p:spPr>
            <p:txBody>
              <a:bodyPr>
                <a:normAutofit fontScale="90000"/>
              </a:bodyPr>
              <a:lstStyle/>
              <a:p>
                <a:r>
                  <a:rPr lang="el-GR" dirty="0" smtClean="0"/>
                  <a:t>Το κριτήριο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563562"/>
              </a:xfrm>
              <a:blipFill rotWithShape="0">
                <a:blip r:embed="rId2"/>
                <a:stretch>
                  <a:fillRect t="-30108" b="-59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032" y="1134778"/>
            <a:ext cx="7162800" cy="2871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9723" y="4303144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Ηο: Η επιλογή σπουδών είναι ανεξάρτητη του φύλου</a:t>
            </a:r>
          </a:p>
          <a:p>
            <a:pPr algn="just"/>
            <a:r>
              <a:rPr lang="el-GR" dirty="0"/>
              <a:t>Η1: Η επιλογή σπουδών δεν είναι ανεξάρτητη του φύλου</a:t>
            </a:r>
          </a:p>
          <a:p>
            <a:pPr algn="just"/>
            <a:endParaRPr lang="el-GR" dirty="0"/>
          </a:p>
          <a:p>
            <a:pPr algn="just"/>
            <a:r>
              <a:rPr lang="el-GR" dirty="0"/>
              <a:t>Στο παραπάνω παράδειγμα, η Ηο απορρίπτεται. Συνεπώς η επιλογή σπουδών εξαρτάται από το φύλο. </a:t>
            </a:r>
          </a:p>
          <a:p>
            <a:pPr algn="just"/>
            <a:endParaRPr lang="el-GR" dirty="0"/>
          </a:p>
          <a:p>
            <a:pPr algn="just"/>
            <a:r>
              <a:rPr lang="el-GR" dirty="0"/>
              <a:t>Μελετώντας τον πίνακα συνάφειας ο ερευνητής μπορεί να εντοπίσει και πως το φύλο επηρεάζει την επιλογή σπουδών.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2127456" y="2027208"/>
            <a:ext cx="2610790" cy="543464"/>
          </a:xfrm>
          <a:custGeom>
            <a:avLst/>
            <a:gdLst>
              <a:gd name="connsiteX0" fmla="*/ 2415789 w 2610790"/>
              <a:gd name="connsiteY0" fmla="*/ 120769 h 543464"/>
              <a:gd name="connsiteX1" fmla="*/ 2381284 w 2610790"/>
              <a:gd name="connsiteY1" fmla="*/ 77637 h 543464"/>
              <a:gd name="connsiteX2" fmla="*/ 2234635 w 2610790"/>
              <a:gd name="connsiteY2" fmla="*/ 34505 h 543464"/>
              <a:gd name="connsiteX3" fmla="*/ 2087986 w 2610790"/>
              <a:gd name="connsiteY3" fmla="*/ 0 h 543464"/>
              <a:gd name="connsiteX4" fmla="*/ 776770 w 2610790"/>
              <a:gd name="connsiteY4" fmla="*/ 8626 h 543464"/>
              <a:gd name="connsiteX5" fmla="*/ 707759 w 2610790"/>
              <a:gd name="connsiteY5" fmla="*/ 17252 h 543464"/>
              <a:gd name="connsiteX6" fmla="*/ 474846 w 2610790"/>
              <a:gd name="connsiteY6" fmla="*/ 25879 h 543464"/>
              <a:gd name="connsiteX7" fmla="*/ 336823 w 2610790"/>
              <a:gd name="connsiteY7" fmla="*/ 51758 h 543464"/>
              <a:gd name="connsiteX8" fmla="*/ 267812 w 2610790"/>
              <a:gd name="connsiteY8" fmla="*/ 60384 h 543464"/>
              <a:gd name="connsiteX9" fmla="*/ 181548 w 2610790"/>
              <a:gd name="connsiteY9" fmla="*/ 86264 h 543464"/>
              <a:gd name="connsiteX10" fmla="*/ 155669 w 2610790"/>
              <a:gd name="connsiteY10" fmla="*/ 94890 h 543464"/>
              <a:gd name="connsiteX11" fmla="*/ 103910 w 2610790"/>
              <a:gd name="connsiteY11" fmla="*/ 138022 h 543464"/>
              <a:gd name="connsiteX12" fmla="*/ 52152 w 2610790"/>
              <a:gd name="connsiteY12" fmla="*/ 172528 h 543464"/>
              <a:gd name="connsiteX13" fmla="*/ 26272 w 2610790"/>
              <a:gd name="connsiteY13" fmla="*/ 189781 h 543464"/>
              <a:gd name="connsiteX14" fmla="*/ 393 w 2610790"/>
              <a:gd name="connsiteY14" fmla="*/ 250166 h 543464"/>
              <a:gd name="connsiteX15" fmla="*/ 17646 w 2610790"/>
              <a:gd name="connsiteY15" fmla="*/ 276045 h 543464"/>
              <a:gd name="connsiteX16" fmla="*/ 26272 w 2610790"/>
              <a:gd name="connsiteY16" fmla="*/ 319177 h 543464"/>
              <a:gd name="connsiteX17" fmla="*/ 112536 w 2610790"/>
              <a:gd name="connsiteY17" fmla="*/ 388188 h 543464"/>
              <a:gd name="connsiteX18" fmla="*/ 181548 w 2610790"/>
              <a:gd name="connsiteY18" fmla="*/ 431320 h 543464"/>
              <a:gd name="connsiteX19" fmla="*/ 207427 w 2610790"/>
              <a:gd name="connsiteY19" fmla="*/ 439947 h 543464"/>
              <a:gd name="connsiteX20" fmla="*/ 241933 w 2610790"/>
              <a:gd name="connsiteY20" fmla="*/ 457200 h 543464"/>
              <a:gd name="connsiteX21" fmla="*/ 336823 w 2610790"/>
              <a:gd name="connsiteY21" fmla="*/ 483079 h 543464"/>
              <a:gd name="connsiteX22" fmla="*/ 535231 w 2610790"/>
              <a:gd name="connsiteY22" fmla="*/ 491705 h 543464"/>
              <a:gd name="connsiteX23" fmla="*/ 845782 w 2610790"/>
              <a:gd name="connsiteY23" fmla="*/ 508958 h 543464"/>
              <a:gd name="connsiteX24" fmla="*/ 880287 w 2610790"/>
              <a:gd name="connsiteY24" fmla="*/ 517584 h 543464"/>
              <a:gd name="connsiteX25" fmla="*/ 1786061 w 2610790"/>
              <a:gd name="connsiteY25" fmla="*/ 526211 h 543464"/>
              <a:gd name="connsiteX26" fmla="*/ 2010348 w 2610790"/>
              <a:gd name="connsiteY26" fmla="*/ 534837 h 543464"/>
              <a:gd name="connsiteX27" fmla="*/ 2182876 w 2610790"/>
              <a:gd name="connsiteY27" fmla="*/ 543464 h 543464"/>
              <a:gd name="connsiteX28" fmla="*/ 2476174 w 2610790"/>
              <a:gd name="connsiteY28" fmla="*/ 534837 h 543464"/>
              <a:gd name="connsiteX29" fmla="*/ 2562438 w 2610790"/>
              <a:gd name="connsiteY29" fmla="*/ 508958 h 543464"/>
              <a:gd name="connsiteX30" fmla="*/ 2588318 w 2610790"/>
              <a:gd name="connsiteY30" fmla="*/ 465826 h 543464"/>
              <a:gd name="connsiteX31" fmla="*/ 2588318 w 2610790"/>
              <a:gd name="connsiteY31" fmla="*/ 241539 h 543464"/>
              <a:gd name="connsiteX32" fmla="*/ 2493427 w 2610790"/>
              <a:gd name="connsiteY32" fmla="*/ 120769 h 543464"/>
              <a:gd name="connsiteX33" fmla="*/ 2458921 w 2610790"/>
              <a:gd name="connsiteY33" fmla="*/ 103517 h 543464"/>
              <a:gd name="connsiteX34" fmla="*/ 2415789 w 2610790"/>
              <a:gd name="connsiteY34" fmla="*/ 120769 h 54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10790" h="543464">
                <a:moveTo>
                  <a:pt x="2415789" y="120769"/>
                </a:moveTo>
                <a:cubicBezTo>
                  <a:pt x="2402850" y="116456"/>
                  <a:pt x="2397907" y="85553"/>
                  <a:pt x="2381284" y="77637"/>
                </a:cubicBezTo>
                <a:cubicBezTo>
                  <a:pt x="2335280" y="55730"/>
                  <a:pt x="2283550" y="48772"/>
                  <a:pt x="2234635" y="34505"/>
                </a:cubicBezTo>
                <a:cubicBezTo>
                  <a:pt x="2151804" y="10346"/>
                  <a:pt x="2186723" y="19747"/>
                  <a:pt x="2087986" y="0"/>
                </a:cubicBezTo>
                <a:lnTo>
                  <a:pt x="776770" y="8626"/>
                </a:lnTo>
                <a:cubicBezTo>
                  <a:pt x="753589" y="8916"/>
                  <a:pt x="730904" y="15929"/>
                  <a:pt x="707759" y="17252"/>
                </a:cubicBezTo>
                <a:cubicBezTo>
                  <a:pt x="630195" y="21684"/>
                  <a:pt x="552484" y="23003"/>
                  <a:pt x="474846" y="25879"/>
                </a:cubicBezTo>
                <a:cubicBezTo>
                  <a:pt x="428838" y="34505"/>
                  <a:pt x="382996" y="44063"/>
                  <a:pt x="336823" y="51758"/>
                </a:cubicBezTo>
                <a:cubicBezTo>
                  <a:pt x="313956" y="55569"/>
                  <a:pt x="290679" y="56573"/>
                  <a:pt x="267812" y="60384"/>
                </a:cubicBezTo>
                <a:cubicBezTo>
                  <a:pt x="241740" y="64729"/>
                  <a:pt x="204554" y="78595"/>
                  <a:pt x="181548" y="86264"/>
                </a:cubicBezTo>
                <a:lnTo>
                  <a:pt x="155669" y="94890"/>
                </a:lnTo>
                <a:cubicBezTo>
                  <a:pt x="63203" y="156533"/>
                  <a:pt x="203525" y="60543"/>
                  <a:pt x="103910" y="138022"/>
                </a:cubicBezTo>
                <a:cubicBezTo>
                  <a:pt x="87543" y="150752"/>
                  <a:pt x="69405" y="161026"/>
                  <a:pt x="52152" y="172528"/>
                </a:cubicBezTo>
                <a:lnTo>
                  <a:pt x="26272" y="189781"/>
                </a:lnTo>
                <a:cubicBezTo>
                  <a:pt x="15050" y="206614"/>
                  <a:pt x="-2884" y="227228"/>
                  <a:pt x="393" y="250166"/>
                </a:cubicBezTo>
                <a:cubicBezTo>
                  <a:pt x="1859" y="260429"/>
                  <a:pt x="11895" y="267419"/>
                  <a:pt x="17646" y="276045"/>
                </a:cubicBezTo>
                <a:cubicBezTo>
                  <a:pt x="20521" y="290422"/>
                  <a:pt x="18139" y="306977"/>
                  <a:pt x="26272" y="319177"/>
                </a:cubicBezTo>
                <a:cubicBezTo>
                  <a:pt x="94879" y="422088"/>
                  <a:pt x="59079" y="359030"/>
                  <a:pt x="112536" y="388188"/>
                </a:cubicBezTo>
                <a:cubicBezTo>
                  <a:pt x="136351" y="401178"/>
                  <a:pt x="157733" y="418330"/>
                  <a:pt x="181548" y="431320"/>
                </a:cubicBezTo>
                <a:cubicBezTo>
                  <a:pt x="189531" y="435674"/>
                  <a:pt x="199069" y="436365"/>
                  <a:pt x="207427" y="439947"/>
                </a:cubicBezTo>
                <a:cubicBezTo>
                  <a:pt x="219247" y="445013"/>
                  <a:pt x="229993" y="452424"/>
                  <a:pt x="241933" y="457200"/>
                </a:cubicBezTo>
                <a:cubicBezTo>
                  <a:pt x="264683" y="466300"/>
                  <a:pt x="310461" y="481196"/>
                  <a:pt x="336823" y="483079"/>
                </a:cubicBezTo>
                <a:cubicBezTo>
                  <a:pt x="402853" y="487795"/>
                  <a:pt x="469095" y="488830"/>
                  <a:pt x="535231" y="491705"/>
                </a:cubicBezTo>
                <a:cubicBezTo>
                  <a:pt x="778653" y="516049"/>
                  <a:pt x="378476" y="477806"/>
                  <a:pt x="845782" y="508958"/>
                </a:cubicBezTo>
                <a:cubicBezTo>
                  <a:pt x="857611" y="509747"/>
                  <a:pt x="868433" y="517366"/>
                  <a:pt x="880287" y="517584"/>
                </a:cubicBezTo>
                <a:lnTo>
                  <a:pt x="1786061" y="526211"/>
                </a:lnTo>
                <a:lnTo>
                  <a:pt x="2010348" y="534837"/>
                </a:lnTo>
                <a:cubicBezTo>
                  <a:pt x="2067875" y="537338"/>
                  <a:pt x="2125295" y="543464"/>
                  <a:pt x="2182876" y="543464"/>
                </a:cubicBezTo>
                <a:cubicBezTo>
                  <a:pt x="2280684" y="543464"/>
                  <a:pt x="2378408" y="537713"/>
                  <a:pt x="2476174" y="534837"/>
                </a:cubicBezTo>
                <a:cubicBezTo>
                  <a:pt x="2499692" y="530918"/>
                  <a:pt x="2542377" y="529019"/>
                  <a:pt x="2562438" y="508958"/>
                </a:cubicBezTo>
                <a:cubicBezTo>
                  <a:pt x="2574294" y="497102"/>
                  <a:pt x="2579691" y="480203"/>
                  <a:pt x="2588318" y="465826"/>
                </a:cubicBezTo>
                <a:cubicBezTo>
                  <a:pt x="2610445" y="377315"/>
                  <a:pt x="2625221" y="352248"/>
                  <a:pt x="2588318" y="241539"/>
                </a:cubicBezTo>
                <a:cubicBezTo>
                  <a:pt x="2569207" y="184206"/>
                  <a:pt x="2539899" y="147324"/>
                  <a:pt x="2493427" y="120769"/>
                </a:cubicBezTo>
                <a:cubicBezTo>
                  <a:pt x="2482262" y="114389"/>
                  <a:pt x="2471474" y="106306"/>
                  <a:pt x="2458921" y="103517"/>
                </a:cubicBezTo>
                <a:cubicBezTo>
                  <a:pt x="2444886" y="100398"/>
                  <a:pt x="2428728" y="125082"/>
                  <a:pt x="2415789" y="12076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8604351" y="2225616"/>
            <a:ext cx="709302" cy="316185"/>
          </a:xfrm>
          <a:custGeom>
            <a:avLst/>
            <a:gdLst>
              <a:gd name="connsiteX0" fmla="*/ 623038 w 709302"/>
              <a:gd name="connsiteY0" fmla="*/ 51759 h 316185"/>
              <a:gd name="connsiteX1" fmla="*/ 571279 w 709302"/>
              <a:gd name="connsiteY1" fmla="*/ 43132 h 316185"/>
              <a:gd name="connsiteX2" fmla="*/ 510894 w 709302"/>
              <a:gd name="connsiteY2" fmla="*/ 17253 h 316185"/>
              <a:gd name="connsiteX3" fmla="*/ 364245 w 709302"/>
              <a:gd name="connsiteY3" fmla="*/ 0 h 316185"/>
              <a:gd name="connsiteX4" fmla="*/ 105453 w 709302"/>
              <a:gd name="connsiteY4" fmla="*/ 8627 h 316185"/>
              <a:gd name="connsiteX5" fmla="*/ 79574 w 709302"/>
              <a:gd name="connsiteY5" fmla="*/ 17253 h 316185"/>
              <a:gd name="connsiteX6" fmla="*/ 19189 w 709302"/>
              <a:gd name="connsiteY6" fmla="*/ 34506 h 316185"/>
              <a:gd name="connsiteX7" fmla="*/ 1936 w 709302"/>
              <a:gd name="connsiteY7" fmla="*/ 60385 h 316185"/>
              <a:gd name="connsiteX8" fmla="*/ 10562 w 709302"/>
              <a:gd name="connsiteY8" fmla="*/ 189781 h 316185"/>
              <a:gd name="connsiteX9" fmla="*/ 122706 w 709302"/>
              <a:gd name="connsiteY9" fmla="*/ 250166 h 316185"/>
              <a:gd name="connsiteX10" fmla="*/ 208970 w 709302"/>
              <a:gd name="connsiteY10" fmla="*/ 267419 h 316185"/>
              <a:gd name="connsiteX11" fmla="*/ 390124 w 709302"/>
              <a:gd name="connsiteY11" fmla="*/ 276045 h 316185"/>
              <a:gd name="connsiteX12" fmla="*/ 683423 w 709302"/>
              <a:gd name="connsiteY12" fmla="*/ 284672 h 316185"/>
              <a:gd name="connsiteX13" fmla="*/ 692049 w 709302"/>
              <a:gd name="connsiteY13" fmla="*/ 258793 h 316185"/>
              <a:gd name="connsiteX14" fmla="*/ 709302 w 709302"/>
              <a:gd name="connsiteY14" fmla="*/ 232913 h 316185"/>
              <a:gd name="connsiteX15" fmla="*/ 674796 w 709302"/>
              <a:gd name="connsiteY15" fmla="*/ 129396 h 316185"/>
              <a:gd name="connsiteX16" fmla="*/ 623038 w 709302"/>
              <a:gd name="connsiteY16" fmla="*/ 120770 h 316185"/>
              <a:gd name="connsiteX17" fmla="*/ 597158 w 709302"/>
              <a:gd name="connsiteY17" fmla="*/ 112143 h 316185"/>
              <a:gd name="connsiteX18" fmla="*/ 536774 w 709302"/>
              <a:gd name="connsiteY18" fmla="*/ 94891 h 316185"/>
              <a:gd name="connsiteX19" fmla="*/ 545400 w 709302"/>
              <a:gd name="connsiteY19" fmla="*/ 43132 h 31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9302" h="316185">
                <a:moveTo>
                  <a:pt x="623038" y="51759"/>
                </a:moveTo>
                <a:cubicBezTo>
                  <a:pt x="605785" y="48883"/>
                  <a:pt x="587872" y="48663"/>
                  <a:pt x="571279" y="43132"/>
                </a:cubicBezTo>
                <a:cubicBezTo>
                  <a:pt x="474441" y="10852"/>
                  <a:pt x="625323" y="38057"/>
                  <a:pt x="510894" y="17253"/>
                </a:cubicBezTo>
                <a:cubicBezTo>
                  <a:pt x="464285" y="8779"/>
                  <a:pt x="410503" y="4626"/>
                  <a:pt x="364245" y="0"/>
                </a:cubicBezTo>
                <a:cubicBezTo>
                  <a:pt x="277981" y="2876"/>
                  <a:pt x="191607" y="3405"/>
                  <a:pt x="105453" y="8627"/>
                </a:cubicBezTo>
                <a:cubicBezTo>
                  <a:pt x="96377" y="9177"/>
                  <a:pt x="88317" y="14755"/>
                  <a:pt x="79574" y="17253"/>
                </a:cubicBezTo>
                <a:cubicBezTo>
                  <a:pt x="3778" y="38908"/>
                  <a:pt x="81218" y="13828"/>
                  <a:pt x="19189" y="34506"/>
                </a:cubicBezTo>
                <a:cubicBezTo>
                  <a:pt x="13438" y="43132"/>
                  <a:pt x="2511" y="50033"/>
                  <a:pt x="1936" y="60385"/>
                </a:cubicBezTo>
                <a:cubicBezTo>
                  <a:pt x="-462" y="103546"/>
                  <a:pt x="-3108" y="148772"/>
                  <a:pt x="10562" y="189781"/>
                </a:cubicBezTo>
                <a:cubicBezTo>
                  <a:pt x="31166" y="251592"/>
                  <a:pt x="76110" y="241694"/>
                  <a:pt x="122706" y="250166"/>
                </a:cubicBezTo>
                <a:cubicBezTo>
                  <a:pt x="169803" y="258729"/>
                  <a:pt x="151974" y="263197"/>
                  <a:pt x="208970" y="267419"/>
                </a:cubicBezTo>
                <a:cubicBezTo>
                  <a:pt x="269258" y="271885"/>
                  <a:pt x="329739" y="273170"/>
                  <a:pt x="390124" y="276045"/>
                </a:cubicBezTo>
                <a:cubicBezTo>
                  <a:pt x="486429" y="340247"/>
                  <a:pt x="438183" y="315326"/>
                  <a:pt x="683423" y="284672"/>
                </a:cubicBezTo>
                <a:cubicBezTo>
                  <a:pt x="692446" y="283544"/>
                  <a:pt x="687983" y="266926"/>
                  <a:pt x="692049" y="258793"/>
                </a:cubicBezTo>
                <a:cubicBezTo>
                  <a:pt x="696686" y="249520"/>
                  <a:pt x="703551" y="241540"/>
                  <a:pt x="709302" y="232913"/>
                </a:cubicBezTo>
                <a:cubicBezTo>
                  <a:pt x="705467" y="198399"/>
                  <a:pt x="716210" y="147803"/>
                  <a:pt x="674796" y="129396"/>
                </a:cubicBezTo>
                <a:cubicBezTo>
                  <a:pt x="658813" y="122292"/>
                  <a:pt x="640291" y="123645"/>
                  <a:pt x="623038" y="120770"/>
                </a:cubicBezTo>
                <a:cubicBezTo>
                  <a:pt x="614411" y="117894"/>
                  <a:pt x="605901" y="114641"/>
                  <a:pt x="597158" y="112143"/>
                </a:cubicBezTo>
                <a:cubicBezTo>
                  <a:pt x="521318" y="90474"/>
                  <a:pt x="598838" y="115578"/>
                  <a:pt x="536774" y="94891"/>
                </a:cubicBezTo>
                <a:cubicBezTo>
                  <a:pt x="548128" y="60827"/>
                  <a:pt x="545400" y="78104"/>
                  <a:pt x="545400" y="4313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7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74638"/>
                <a:ext cx="8229600" cy="944562"/>
              </a:xfrm>
            </p:spPr>
            <p:txBody>
              <a:bodyPr>
                <a:noAutofit/>
              </a:bodyPr>
              <a:lstStyle/>
              <a:p>
                <a:r>
                  <a:rPr lang="el-GR" sz="3200" dirty="0"/>
                  <a:t>Τι πρέπει να προσέχουμε όταν εφαρμόζουμε το κριτήριο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el-GR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944562"/>
              </a:xfrm>
              <a:blipFill rotWithShape="0">
                <a:blip r:embed="rId2"/>
                <a:stretch>
                  <a:fillRect l="-1111" t="-14839" r="-2370" b="-2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566" y="1600201"/>
            <a:ext cx="9592574" cy="4678363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l-GR" dirty="0"/>
              <a:t>Το δείγμα δεν πρέπει να είναι υπερβολικά μεγάλο, ούτε υπερβολικά μικρό.</a:t>
            </a:r>
          </a:p>
          <a:p>
            <a:pPr algn="just">
              <a:spcAft>
                <a:spcPts val="600"/>
              </a:spcAft>
            </a:pPr>
            <a:r>
              <a:rPr lang="el-GR" dirty="0"/>
              <a:t>Θα πρέπει να υπάρχει ικανοποιητικός αριθμός παρατηρήσεων (</a:t>
            </a:r>
            <a:r>
              <a:rPr lang="en-GB" dirty="0"/>
              <a:t>&gt;</a:t>
            </a:r>
            <a:r>
              <a:rPr lang="el-GR" dirty="0"/>
              <a:t> 5) σε κάθε κελί.</a:t>
            </a:r>
          </a:p>
          <a:p>
            <a:pPr algn="just">
              <a:spcAft>
                <a:spcPts val="600"/>
              </a:spcAft>
            </a:pPr>
            <a:r>
              <a:rPr lang="el-GR" dirty="0"/>
              <a:t>Το δείγμα θα πρέπει να είναι τυχαίο και οι παρατηρήσεις ανεξάρτητες μεταξύ τους.</a:t>
            </a:r>
          </a:p>
          <a:p>
            <a:pPr algn="just">
              <a:spcAft>
                <a:spcPts val="600"/>
              </a:spcAft>
            </a:pPr>
            <a:r>
              <a:rPr lang="el-GR" dirty="0"/>
              <a:t>Η ύπαρξη σχέσης μεταξύ των μεταβλητών δεν σημαίνει ότι η μία προκαλεί την άλλη (δηλαδή ότι υπάρχει σχέση αιτίας-αιτιατού).</a:t>
            </a:r>
          </a:p>
          <a:p>
            <a:pPr marL="0" indent="0" algn="just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54510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/>
              <a:t>Ανάλυση συσχέτισης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233" y="1242204"/>
            <a:ext cx="11128075" cy="511414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el-GR" sz="2400" b="1" u="sng" dirty="0" smtClean="0"/>
              <a:t>Μελετάει τη σχέση μεταξύ δύο ή περισσότερων μεταβλητών</a:t>
            </a:r>
            <a:r>
              <a:rPr lang="el-GR" sz="2400" dirty="0" smtClean="0"/>
              <a:t>. Παράδειγμα:</a:t>
            </a:r>
          </a:p>
          <a:p>
            <a:pPr lvl="1" algn="just">
              <a:lnSpc>
                <a:spcPct val="12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dirty="0" smtClean="0"/>
              <a:t>Ποια είναι η σχέση μεταξύ ωρών μελέτης και βαθμών; </a:t>
            </a:r>
          </a:p>
          <a:p>
            <a:pPr lvl="1" algn="just">
              <a:lnSpc>
                <a:spcPct val="12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dirty="0" smtClean="0"/>
              <a:t>Ποια είναι η σχέση μεταξύ εισοδήματος και ικανοποίησης από τη ζωή;</a:t>
            </a:r>
          </a:p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el-GR" sz="2400" dirty="0" smtClean="0"/>
              <a:t>Συνήθως μας ενδιαφέρει:</a:t>
            </a:r>
          </a:p>
          <a:p>
            <a:pPr lvl="1" algn="just">
              <a:lnSpc>
                <a:spcPct val="12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dirty="0" smtClean="0"/>
              <a:t>Η ύπαρξη ή όχι σχέσης ανάμεσα στις μεταβλητές.</a:t>
            </a:r>
          </a:p>
          <a:p>
            <a:pPr lvl="1" algn="just">
              <a:lnSpc>
                <a:spcPct val="12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dirty="0" smtClean="0"/>
              <a:t>Η κατεύθυνση της σχέσης.</a:t>
            </a:r>
            <a:endParaRPr lang="en-GB" dirty="0" smtClean="0"/>
          </a:p>
          <a:p>
            <a:pPr lvl="1" algn="just">
              <a:lnSpc>
                <a:spcPct val="12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dirty="0" smtClean="0"/>
              <a:t>Πόσο ισχυρή είναι η σχέση.</a:t>
            </a:r>
          </a:p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el-GR" sz="2400" dirty="0" smtClean="0"/>
              <a:t>Μια πρώτη προσέγγιση είναι να κατασκευάσουμε </a:t>
            </a:r>
            <a:r>
              <a:rPr lang="el-GR" sz="2400" b="1" dirty="0" smtClean="0"/>
              <a:t>διαγράμματα σκεδασμού/διασποράς</a:t>
            </a:r>
            <a:r>
              <a:rPr lang="el-GR" sz="2400" dirty="0" smtClean="0"/>
              <a:t> (</a:t>
            </a:r>
            <a:r>
              <a:rPr lang="en-GB" sz="2400" dirty="0" smtClean="0"/>
              <a:t>Scatterplots</a:t>
            </a:r>
            <a:r>
              <a:rPr lang="el-GR" sz="2400" dirty="0" smtClean="0"/>
              <a:t>).</a:t>
            </a: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6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197" y="526211"/>
            <a:ext cx="6281404" cy="433908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4574516" y="2219325"/>
            <a:ext cx="1321459" cy="122243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7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698" y="274638"/>
            <a:ext cx="10146102" cy="1477962"/>
          </a:xfrm>
        </p:spPr>
        <p:txBody>
          <a:bodyPr>
            <a:noAutofit/>
          </a:bodyPr>
          <a:lstStyle/>
          <a:p>
            <a:pPr algn="ctr"/>
            <a:r>
              <a:rPr lang="el-GR" sz="3200" dirty="0"/>
              <a:t>Θετική σχέση ανάμεσα στις δύο μεταβλητές:</a:t>
            </a:r>
            <a:br>
              <a:rPr lang="el-GR" sz="3200" dirty="0"/>
            </a:br>
            <a:r>
              <a:rPr lang="el-GR" sz="3200" dirty="0"/>
              <a:t>Οι δύο μεταβλητές </a:t>
            </a:r>
            <a:r>
              <a:rPr lang="el-GR" sz="3200" b="1" dirty="0"/>
              <a:t>συμμεταβάλλονται</a:t>
            </a:r>
            <a:r>
              <a:rPr lang="el-GR" sz="3200" dirty="0"/>
              <a:t> προς την ίδια κατεύθυνση</a:t>
            </a:r>
            <a:endParaRPr lang="en-GB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2057400"/>
            <a:ext cx="7391400" cy="41529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9842872">
            <a:off x="4883110" y="4396640"/>
            <a:ext cx="3744320" cy="381000"/>
          </a:xfrm>
          <a:prstGeom prst="rightArrow">
            <a:avLst/>
          </a:prstGeom>
          <a:solidFill>
            <a:schemeClr val="accent1">
              <a:alpha val="29000"/>
            </a:schemeClr>
          </a:solidFill>
          <a:ln>
            <a:solidFill>
              <a:schemeClr val="accent1">
                <a:shade val="50000"/>
                <a:alpha val="3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39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456" y="305455"/>
            <a:ext cx="9877245" cy="1477962"/>
          </a:xfrm>
        </p:spPr>
        <p:txBody>
          <a:bodyPr>
            <a:noAutofit/>
          </a:bodyPr>
          <a:lstStyle/>
          <a:p>
            <a:r>
              <a:rPr lang="el-GR" sz="2800" dirty="0"/>
              <a:t>Αρνητική σχέση: οι μεταβλητές κινούνται προς την αντίθετη κατεύθυνση (όταν αυξάνει η μια μεταβλητή, μειώνεται η άλλη μεταβλητή)</a:t>
            </a:r>
            <a:endParaRPr lang="en-GB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792" y="1905000"/>
            <a:ext cx="7239000" cy="481647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905272">
            <a:off x="4520801" y="3784163"/>
            <a:ext cx="3744320" cy="381000"/>
          </a:xfrm>
          <a:prstGeom prst="rightArrow">
            <a:avLst/>
          </a:prstGeom>
          <a:solidFill>
            <a:schemeClr val="accent1">
              <a:alpha val="29000"/>
            </a:schemeClr>
          </a:solidFill>
          <a:ln>
            <a:solidFill>
              <a:schemeClr val="accent1">
                <a:shade val="50000"/>
                <a:alpha val="3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41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14993</TotalTime>
  <Words>1980</Words>
  <Application>Microsoft Office PowerPoint</Application>
  <PresentationFormat>Widescreen</PresentationFormat>
  <Paragraphs>462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Calibri Light</vt:lpstr>
      <vt:lpstr>Cambria Math</vt:lpstr>
      <vt:lpstr>Courier New</vt:lpstr>
      <vt:lpstr>Office Theme</vt:lpstr>
      <vt:lpstr>Μεθοδολογία κοινωνικής και εκπαιδευτικής έρευνας 10η -11η διάλεξη</vt:lpstr>
      <vt:lpstr>Στάδια διεξαγωγής της έρευνας</vt:lpstr>
      <vt:lpstr>Ανάλυση και ερμηνεία ποσοτικών δεδομένων</vt:lpstr>
      <vt:lpstr>Αναπληρώσεις μαθημάτων</vt:lpstr>
      <vt:lpstr>Στη σημερινή διάλεξη</vt:lpstr>
      <vt:lpstr>Ανάλυση συσχέτισης</vt:lpstr>
      <vt:lpstr>PowerPoint Presentation</vt:lpstr>
      <vt:lpstr>Θετική σχέση ανάμεσα στις δύο μεταβλητές: Οι δύο μεταβλητές συμμεταβάλλονται προς την ίδια κατεύθυνση</vt:lpstr>
      <vt:lpstr>Αρνητική σχέση: οι μεταβλητές κινούνται προς την αντίθετη κατεύθυνση (όταν αυξάνει η μια μεταβλητή, μειώνεται η άλλη μεταβλητή)</vt:lpstr>
      <vt:lpstr>Ο συντελεστής συσχέτισης του Pearson</vt:lpstr>
      <vt:lpstr>Συντελεστής συσχέτισης του Pearson</vt:lpstr>
      <vt:lpstr>PowerPoint Presentation</vt:lpstr>
      <vt:lpstr>Υπολογισμός συντελεστή Pearson στο SPSS</vt:lpstr>
      <vt:lpstr>Υπολογισμός του συντελεστή Pearson με τη χρήση SPSS</vt:lpstr>
      <vt:lpstr>Ο συντελεστής μερικής συσχέτισης</vt:lpstr>
      <vt:lpstr>Ο συντελεστής μερικής συσχέτισης (partial correlation coefficient)</vt:lpstr>
      <vt:lpstr>Ο συντελεστής μερικής συσχέτισης</vt:lpstr>
      <vt:lpstr>Ο συντελεστής μερικής συσχέτισης</vt:lpstr>
      <vt:lpstr>Παράδειγμα</vt:lpstr>
      <vt:lpstr>Ο συντελεστής του Spearman</vt:lpstr>
      <vt:lpstr>O συντελεστής συσχέτισης του Spearman</vt:lpstr>
      <vt:lpstr>Συσχέτιση με διατακτικές μεταβλητές (ordinal variables)</vt:lpstr>
      <vt:lpstr>Παράδειγμα συσχέτισης συνεχούς μεταβλητής με διατακτική</vt:lpstr>
      <vt:lpstr>Υπολογισμός στο SPSS  correlate=&gt; bivariate (και στη συνέχεια επιλέγουμε spearman)</vt:lpstr>
      <vt:lpstr>Το πρόβλημα της νόθας συσχέτισης</vt:lpstr>
      <vt:lpstr>Συσχέτιση δεν συνεπάγεται αιτιότητα (causality)</vt:lpstr>
      <vt:lpstr>Νόθα συσχέτιση</vt:lpstr>
      <vt:lpstr>Έλεγχοι για το μέσο όρο</vt:lpstr>
      <vt:lpstr>Έλεγχοι για το μέσο όρο</vt:lpstr>
      <vt:lpstr>Το t-test</vt:lpstr>
      <vt:lpstr>2. Σύγκριση των μέσων όρων από δύο διαφορετικούς πληθυσμούς </vt:lpstr>
      <vt:lpstr>Υπολογισμός t-test στο SPSS</vt:lpstr>
      <vt:lpstr>Υπολογισμός t-test στο SPSS</vt:lpstr>
      <vt:lpstr>Το κριτήριο Χ^2</vt:lpstr>
      <vt:lpstr>Το κριτήριο Χ^2 (chi-square criterion)</vt:lpstr>
      <vt:lpstr>Πίνακας διπλής εισόδου</vt:lpstr>
      <vt:lpstr>Πίνακας διπλής εισόδου</vt:lpstr>
      <vt:lpstr>Έστω το ακόλουθο δείγμα….</vt:lpstr>
      <vt:lpstr>Έστω το ακόλουθο δείγμα….</vt:lpstr>
      <vt:lpstr>PowerPoint Presentation</vt:lpstr>
      <vt:lpstr>Παρατηρούμενες και αναμενόμενες συχνότητες</vt:lpstr>
      <vt:lpstr>Υπολογισμός αναμενόμενης συχνότητας</vt:lpstr>
      <vt:lpstr>Υπολογισμός της αναμενόμενης συχνότητας</vt:lpstr>
      <vt:lpstr>PowerPoint Presentation</vt:lpstr>
      <vt:lpstr>PowerPoint Presentation</vt:lpstr>
      <vt:lpstr>Η «λογική» του κριτήριου Χ^2</vt:lpstr>
      <vt:lpstr>Εφαρμογή του κριτηρίου</vt:lpstr>
      <vt:lpstr>Εφαρμογή του κριτηρίου</vt:lpstr>
      <vt:lpstr>Εφαρμογή του κριτηρίου</vt:lpstr>
      <vt:lpstr>Εφαρμογή του κριτηρίου με τη χρήση SPSS</vt:lpstr>
      <vt:lpstr>Εφαρμογή του κριτηρίου με τη χρήση SPSS</vt:lpstr>
      <vt:lpstr>Πίνακας συνάφειας</vt:lpstr>
      <vt:lpstr>Το κριτήριο Χ^2</vt:lpstr>
      <vt:lpstr>Τι πρέπει να προσέχουμε όταν εφαρμόζουμε το κριτήριο Χ^2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christos koutsampelas</dc:creator>
  <cp:lastModifiedBy>christos koutsampelas</cp:lastModifiedBy>
  <cp:revision>211</cp:revision>
  <dcterms:created xsi:type="dcterms:W3CDTF">2019-04-10T11:06:56Z</dcterms:created>
  <dcterms:modified xsi:type="dcterms:W3CDTF">2019-05-28T09:28:23Z</dcterms:modified>
</cp:coreProperties>
</file>