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4" r:id="rId10"/>
    <p:sldId id="266" r:id="rId11"/>
    <p:sldId id="267" r:id="rId12"/>
    <p:sldId id="268" r:id="rId13"/>
    <p:sldId id="271" r:id="rId14"/>
    <p:sldId id="272" r:id="rId15"/>
    <p:sldId id="269" r:id="rId16"/>
    <p:sldId id="270" r:id="rId17"/>
    <p:sldId id="273" r:id="rId18"/>
    <p:sldId id="275" r:id="rId19"/>
    <p:sldId id="274" r:id="rId20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4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2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6BBB154-2952-49CF-8AE2-D67C8FE1EC60}" type="datetimeFigureOut">
              <a:rPr lang="el-GR" smtClean="0"/>
              <a:t>12/1/2017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0A66876-1C22-42B8-9356-CA1E5807EF1F}" type="slidenum">
              <a:rPr lang="el-GR" smtClean="0"/>
              <a:t>‹#›</a:t>
            </a:fld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Εικόνα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6858000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11560" y="734839"/>
            <a:ext cx="7772400" cy="1470025"/>
          </a:xfrm>
        </p:spPr>
        <p:txBody>
          <a:bodyPr/>
          <a:lstStyle/>
          <a:p>
            <a:pPr algn="ctr"/>
            <a:r>
              <a:rPr lang="el-GR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</a:rPr>
              <a:t>ΟΜΑΔΙΚΗ ΕΡΓΑΣΙΑ ΒΑΣΙΚΗΣ ΝΟΣΗΛΕΥΤΙΚΗΣ ΙΙ</a:t>
            </a:r>
            <a:endParaRPr lang="el-GR" dirty="0">
              <a:ln w="13335" cmpd="sng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5548064" y="4581128"/>
            <a:ext cx="3632448" cy="2279104"/>
          </a:xfrm>
        </p:spPr>
        <p:txBody>
          <a:bodyPr>
            <a:normAutofit lnSpcReduction="10000"/>
          </a:bodyPr>
          <a:lstStyle/>
          <a:p>
            <a:pPr algn="r"/>
            <a:r>
              <a:rPr lang="el-GR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Δελλή Ελένη</a:t>
            </a:r>
          </a:p>
          <a:p>
            <a:pPr algn="r"/>
            <a:r>
              <a:rPr lang="el-GR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Διαμαντοπούλου Μαρία</a:t>
            </a:r>
          </a:p>
          <a:p>
            <a:pPr algn="r"/>
            <a:r>
              <a:rPr lang="el-GR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Παναγοπούλου</a:t>
            </a:r>
            <a:r>
              <a:rPr lang="el-GR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Ιωάννα Άννα</a:t>
            </a:r>
          </a:p>
          <a:p>
            <a:pPr algn="r"/>
            <a:r>
              <a:rPr lang="el-GR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Ραυτόπουλος</a:t>
            </a:r>
            <a:r>
              <a:rPr lang="el-GR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Παύλος</a:t>
            </a:r>
          </a:p>
          <a:p>
            <a:pPr algn="r"/>
            <a:r>
              <a:rPr lang="el-GR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Ριγκλέα</a:t>
            </a:r>
            <a:r>
              <a:rPr lang="el-GR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Ζωή</a:t>
            </a:r>
          </a:p>
          <a:p>
            <a:pPr algn="r"/>
            <a:r>
              <a:rPr lang="el-GR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Τζώλος</a:t>
            </a:r>
            <a:r>
              <a:rPr lang="el-GR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Ανδρέας</a:t>
            </a:r>
          </a:p>
          <a:p>
            <a:pPr algn="l"/>
            <a:endParaRPr lang="el-GR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5180999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Υπεύθυνοι Καθηγητές:</a:t>
            </a:r>
          </a:p>
          <a:p>
            <a:r>
              <a:rPr lang="el-G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Ζυγά Σοφία </a:t>
            </a:r>
          </a:p>
          <a:p>
            <a:r>
              <a:rPr lang="el-GR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Κολοβός Πέτρος</a:t>
            </a:r>
          </a:p>
        </p:txBody>
      </p:sp>
      <p:pic>
        <p:nvPicPr>
          <p:cNvPr id="5" name="Εικόνα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459"/>
            <a:ext cx="800286" cy="8002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3728" y="188640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ΠΑΝΕΠΙΣΤΗΜΙΟ ΠΕΛΟΠΟΝΝΗΣΟΥ ΤΜΗΜΑ ΝΟΣΗΛΕΥΤΙΚΗΣ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11732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10952"/>
          </a:xfrm>
        </p:spPr>
        <p:txBody>
          <a:bodyPr>
            <a:normAutofit/>
          </a:bodyPr>
          <a:lstStyle/>
          <a:p>
            <a:pPr algn="ctr"/>
            <a:r>
              <a:rPr lang="el-GR" sz="4000" dirty="0" smtClean="0">
                <a:solidFill>
                  <a:schemeClr val="accent1"/>
                </a:solidFill>
              </a:rPr>
              <a:t>ΙΕΡΑΡΧΗΣΗ ΑΝΑΓΚΩΝ</a:t>
            </a:r>
            <a:endParaRPr lang="el-GR" sz="40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733256"/>
          </a:xfrm>
        </p:spPr>
        <p:txBody>
          <a:bodyPr>
            <a:normAutofit/>
          </a:bodyPr>
          <a:lstStyle/>
          <a:p>
            <a:r>
              <a:rPr lang="en-US" dirty="0"/>
              <a:t>MASLOW</a:t>
            </a:r>
            <a:endParaRPr lang="el-GR" dirty="0"/>
          </a:p>
          <a:p>
            <a:pPr lvl="1"/>
            <a:r>
              <a:rPr lang="el-GR" dirty="0"/>
              <a:t>Ικανοποίηση – επιτυχία</a:t>
            </a:r>
          </a:p>
          <a:p>
            <a:pPr lvl="1"/>
            <a:r>
              <a:rPr lang="el-GR" dirty="0"/>
              <a:t>προσωπική αξία</a:t>
            </a:r>
          </a:p>
          <a:p>
            <a:pPr lvl="1"/>
            <a:r>
              <a:rPr lang="el-GR" dirty="0"/>
              <a:t>κοινωνικότητα</a:t>
            </a:r>
          </a:p>
          <a:p>
            <a:pPr lvl="1"/>
            <a:r>
              <a:rPr lang="el-GR" dirty="0"/>
              <a:t>ασφάλεια</a:t>
            </a:r>
          </a:p>
          <a:p>
            <a:pPr lvl="1"/>
            <a:r>
              <a:rPr lang="el-GR" dirty="0"/>
              <a:t>βιολογικές και οργανικές βασικές ανάγκες (Σίτιση, κατάλληλη διατροφή σε συνδυασμό με τα φάρμακα στη σωστή στιγμή και λήψη ζωτικών σημείων</a:t>
            </a:r>
            <a:r>
              <a:rPr lang="el-GR" dirty="0" smtClean="0"/>
              <a:t>)</a:t>
            </a:r>
            <a:endParaRPr lang="el-GR" dirty="0"/>
          </a:p>
          <a:p>
            <a:r>
              <a:rPr lang="el-GR" dirty="0" err="1" smtClean="0"/>
              <a:t>Ιδιωτικότητα</a:t>
            </a:r>
            <a:r>
              <a:rPr lang="el-GR" dirty="0" smtClean="0"/>
              <a:t>, οικείο και φιλικό </a:t>
            </a:r>
            <a:r>
              <a:rPr lang="el-GR" dirty="0"/>
              <a:t>περιβάλλον </a:t>
            </a:r>
            <a:endParaRPr lang="el-GR" dirty="0" smtClean="0"/>
          </a:p>
          <a:p>
            <a:r>
              <a:rPr lang="el-GR" dirty="0"/>
              <a:t>Π</a:t>
            </a:r>
            <a:r>
              <a:rPr lang="el-GR" dirty="0" smtClean="0"/>
              <a:t>ληροφόρηση</a:t>
            </a:r>
            <a:r>
              <a:rPr lang="el-GR" dirty="0"/>
              <a:t>, συζήτηση με τον νοσηλευτή και τον </a:t>
            </a:r>
            <a:r>
              <a:rPr lang="el-GR" dirty="0" smtClean="0"/>
              <a:t>γιατρό</a:t>
            </a:r>
          </a:p>
          <a:p>
            <a:r>
              <a:rPr lang="el-GR" dirty="0"/>
              <a:t>Α</a:t>
            </a:r>
            <a:r>
              <a:rPr lang="el-GR" dirty="0" smtClean="0"/>
              <a:t>νακούφιση πόνου, </a:t>
            </a:r>
            <a:r>
              <a:rPr lang="el-GR" dirty="0"/>
              <a:t>προσοχή στα αιματώματα </a:t>
            </a:r>
            <a:endParaRPr lang="el-GR" dirty="0" smtClean="0"/>
          </a:p>
          <a:p>
            <a:r>
              <a:rPr lang="el-GR" dirty="0" smtClean="0"/>
              <a:t>Ψυχολογική </a:t>
            </a:r>
            <a:r>
              <a:rPr lang="el-GR" dirty="0"/>
              <a:t>υποστήριξη (ομάδες, συναντήσεις με ειδικούς) </a:t>
            </a:r>
            <a:endParaRPr lang="el-GR" dirty="0" smtClean="0"/>
          </a:p>
          <a:p>
            <a:r>
              <a:rPr lang="el-GR" dirty="0" smtClean="0"/>
              <a:t>Τροποποίηση προγράμματος χημειοθεραπειών</a:t>
            </a:r>
          </a:p>
          <a:p>
            <a:r>
              <a:rPr lang="el-GR" dirty="0" smtClean="0"/>
              <a:t>Φυσιοθεραπείες για το αριστερό χέρι, ασκήσεις για εκγύμναση</a:t>
            </a:r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456" y="765944"/>
            <a:ext cx="31750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9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>
                <a:solidFill>
                  <a:schemeClr val="accent1"/>
                </a:solidFill>
              </a:rPr>
              <a:t>ΕΙΔΙΚΕΣ ΠΡΟΦΥΛΑΞΕΙΣ ΓΙΑ ΤΗ ΛΗΨΗ ΤΩΝ ΖΩΤΙΚΩΝ ΣΗΜΕΙΩΝ</a:t>
            </a:r>
            <a:endParaRPr lang="el-GR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744216"/>
            <a:ext cx="8229600" cy="4205064"/>
          </a:xfrm>
        </p:spPr>
        <p:txBody>
          <a:bodyPr/>
          <a:lstStyle/>
          <a:p>
            <a:r>
              <a:rPr lang="el-GR" dirty="0" smtClean="0"/>
              <a:t>Πλύσιμο χεριών πριν και μετά</a:t>
            </a:r>
            <a:endParaRPr lang="el-GR" dirty="0"/>
          </a:p>
          <a:p>
            <a:r>
              <a:rPr lang="el-GR" dirty="0" smtClean="0"/>
              <a:t>Γάντια </a:t>
            </a:r>
            <a:r>
              <a:rPr lang="el-GR" dirty="0"/>
              <a:t>μιας χρήσεως για φροντίδα </a:t>
            </a:r>
            <a:r>
              <a:rPr lang="el-GR" dirty="0" smtClean="0"/>
              <a:t>ασθενών   </a:t>
            </a:r>
          </a:p>
          <a:p>
            <a:pPr marL="365760" lvl="1" indent="0">
              <a:buNone/>
            </a:pPr>
            <a:r>
              <a:rPr lang="el-GR" dirty="0" smtClean="0"/>
              <a:t>βοηθούν </a:t>
            </a:r>
            <a:r>
              <a:rPr lang="el-GR" dirty="0"/>
              <a:t>τον νοσηλευτή να δουλεύει με φορά από την καθαρή προς τη </a:t>
            </a:r>
            <a:r>
              <a:rPr lang="el-GR" dirty="0" smtClean="0"/>
              <a:t>         βρώμικη </a:t>
            </a:r>
            <a:r>
              <a:rPr lang="el-GR" dirty="0"/>
              <a:t>περιοχή, </a:t>
            </a:r>
            <a:endParaRPr lang="el-GR" dirty="0" smtClean="0"/>
          </a:p>
          <a:p>
            <a:pPr marL="365760" lvl="1" indent="0">
              <a:buNone/>
            </a:pPr>
            <a:r>
              <a:rPr lang="el-GR" dirty="0" smtClean="0"/>
              <a:t>περιορισμός </a:t>
            </a:r>
            <a:r>
              <a:rPr lang="el-GR" dirty="0"/>
              <a:t>πιθανότητας μόλυνσης</a:t>
            </a:r>
          </a:p>
          <a:p>
            <a:r>
              <a:rPr lang="el-GR" dirty="0" smtClean="0"/>
              <a:t>Φόρμα</a:t>
            </a:r>
            <a:r>
              <a:rPr lang="el-GR" dirty="0"/>
              <a:t>, ποδιά μίας χρήσεως ή επαναχρησιμοποιούμενη</a:t>
            </a:r>
          </a:p>
          <a:p>
            <a:r>
              <a:rPr lang="el-GR" dirty="0" smtClean="0"/>
              <a:t>Προστασία </a:t>
            </a:r>
            <a:r>
              <a:rPr lang="el-GR" dirty="0"/>
              <a:t>προσώπου: μάσκα για προστασία μύτης και στόματος</a:t>
            </a:r>
          </a:p>
          <a:p>
            <a:r>
              <a:rPr lang="el-GR" dirty="0" smtClean="0"/>
              <a:t>Αναπνευστική </a:t>
            </a:r>
            <a:r>
              <a:rPr lang="el-GR" dirty="0"/>
              <a:t>προστασία – προστασία από την εισπνοή λοιμώξεων</a:t>
            </a:r>
          </a:p>
          <a:p>
            <a:endParaRPr lang="el-GR" dirty="0"/>
          </a:p>
        </p:txBody>
      </p:sp>
      <p:sp>
        <p:nvSpPr>
          <p:cNvPr id="6" name="Δεξιό βέλος 5"/>
          <p:cNvSpPr/>
          <p:nvPr/>
        </p:nvSpPr>
        <p:spPr>
          <a:xfrm>
            <a:off x="539552" y="2708920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Δεξιό βέλος 6"/>
          <p:cNvSpPr/>
          <p:nvPr/>
        </p:nvSpPr>
        <p:spPr>
          <a:xfrm>
            <a:off x="539552" y="3429000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1545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>
                <a:solidFill>
                  <a:schemeClr val="accent1"/>
                </a:solidFill>
              </a:rPr>
              <a:t>ΘΕΣΕΙΣ </a:t>
            </a:r>
            <a:r>
              <a:rPr lang="el-GR" dirty="0">
                <a:solidFill>
                  <a:schemeClr val="accent1"/>
                </a:solidFill>
              </a:rPr>
              <a:t>ΠΟΥ </a:t>
            </a:r>
            <a:r>
              <a:rPr lang="el-GR" dirty="0" smtClean="0">
                <a:solidFill>
                  <a:schemeClr val="accent1"/>
                </a:solidFill>
              </a:rPr>
              <a:t>ΑΝΤΕΝΔΕΙΚΝΥΝΤΑΙ ΓΙΑ ΤΗ ΜΕΤΡΗΣΗ ΤΗΣ ΘΕΡΜΟΚΡΑΣΙΑΣ</a:t>
            </a:r>
            <a:endParaRPr lang="el-GR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496" y="1484784"/>
            <a:ext cx="9144000" cy="3989039"/>
          </a:xfrm>
        </p:spPr>
        <p:txBody>
          <a:bodyPr>
            <a:noAutofit/>
          </a:bodyPr>
          <a:lstStyle/>
          <a:p>
            <a:r>
              <a:rPr lang="el-GR" b="1" dirty="0" smtClean="0"/>
              <a:t>ΟΡΘΟ</a:t>
            </a:r>
            <a:r>
              <a:rPr lang="el-GR" dirty="0" smtClean="0"/>
              <a:t>: </a:t>
            </a:r>
            <a:r>
              <a:rPr lang="el-GR" dirty="0" smtClean="0">
                <a:solidFill>
                  <a:schemeClr val="tx1"/>
                </a:solidFill>
              </a:rPr>
              <a:t>αντενδείκνυται </a:t>
            </a:r>
            <a:r>
              <a:rPr lang="el-GR" dirty="0">
                <a:solidFill>
                  <a:schemeClr val="tx1"/>
                </a:solidFill>
              </a:rPr>
              <a:t>σε ασθενείς που </a:t>
            </a:r>
            <a:r>
              <a:rPr lang="el-GR" dirty="0" smtClean="0">
                <a:solidFill>
                  <a:schemeClr val="tx1"/>
                </a:solidFill>
              </a:rPr>
              <a:t>είναι </a:t>
            </a:r>
            <a:r>
              <a:rPr lang="el-GR" dirty="0" err="1">
                <a:solidFill>
                  <a:schemeClr val="tx1"/>
                </a:solidFill>
              </a:rPr>
              <a:t>ανοσοκατεσταλμένοι</a:t>
            </a:r>
            <a:r>
              <a:rPr lang="el-GR" dirty="0">
                <a:solidFill>
                  <a:schemeClr val="tx1"/>
                </a:solidFill>
              </a:rPr>
              <a:t>, έχουν αιμορραγική </a:t>
            </a:r>
            <a:r>
              <a:rPr lang="el-GR" dirty="0" smtClean="0">
                <a:solidFill>
                  <a:schemeClr val="tx1"/>
                </a:solidFill>
              </a:rPr>
              <a:t>προδιάθεση</a:t>
            </a:r>
            <a:endParaRPr lang="el-GR" dirty="0">
              <a:solidFill>
                <a:schemeClr val="tx1"/>
              </a:solidFill>
            </a:endParaRPr>
          </a:p>
          <a:p>
            <a:r>
              <a:rPr lang="el-GR" b="1" dirty="0" smtClean="0"/>
              <a:t>ΤΥΜΠΑΝΙΚΟΣ ΥΜΕΝΑΣ</a:t>
            </a:r>
            <a:r>
              <a:rPr lang="el-GR" dirty="0" smtClean="0"/>
              <a:t>: </a:t>
            </a:r>
            <a:r>
              <a:rPr lang="el-GR" dirty="0" smtClean="0">
                <a:solidFill>
                  <a:schemeClr val="tx1"/>
                </a:solidFill>
              </a:rPr>
              <a:t>Καθώς </a:t>
            </a:r>
            <a:r>
              <a:rPr lang="el-GR" dirty="0">
                <a:solidFill>
                  <a:schemeClr val="tx1"/>
                </a:solidFill>
              </a:rPr>
              <a:t>γερνάμε και η κυψελίδα γίνεται πιο ξηρή και σκληρή αυξάνεται ο κίνδυνος </a:t>
            </a:r>
            <a:r>
              <a:rPr lang="el-GR" dirty="0" smtClean="0">
                <a:solidFill>
                  <a:schemeClr val="tx1"/>
                </a:solidFill>
              </a:rPr>
              <a:t>ενσφήνωσης</a:t>
            </a:r>
            <a:endParaRPr lang="el-GR" dirty="0">
              <a:solidFill>
                <a:schemeClr val="tx1"/>
              </a:solidFill>
            </a:endParaRPr>
          </a:p>
          <a:p>
            <a:r>
              <a:rPr lang="el-GR" b="1" dirty="0" smtClean="0"/>
              <a:t>ΜΑΣΧΑΛΙΑΙΑ ΚΟΙΛΟΤΗΤΑ</a:t>
            </a:r>
            <a:r>
              <a:rPr lang="el-GR" dirty="0" smtClean="0"/>
              <a:t>: </a:t>
            </a:r>
            <a:r>
              <a:rPr lang="el-GR" dirty="0" smtClean="0">
                <a:solidFill>
                  <a:schemeClr val="tx1"/>
                </a:solidFill>
              </a:rPr>
              <a:t>δεν </a:t>
            </a:r>
            <a:r>
              <a:rPr lang="el-GR" dirty="0">
                <a:solidFill>
                  <a:schemeClr val="tx1"/>
                </a:solidFill>
              </a:rPr>
              <a:t>ενδείκνυται από την αριστερή μεριά που έχει αισθανθεί τον πόνο και έχει κάνει την </a:t>
            </a:r>
            <a:r>
              <a:rPr lang="el-GR" dirty="0" smtClean="0">
                <a:solidFill>
                  <a:schemeClr val="tx1"/>
                </a:solidFill>
              </a:rPr>
              <a:t>μαστεκτομή λόγω τοπικής φλεγμονής που αυξάνει τη θερμοκρασία</a:t>
            </a:r>
            <a:endParaRPr lang="el-GR" dirty="0">
              <a:solidFill>
                <a:schemeClr val="tx1"/>
              </a:solidFill>
            </a:endParaRPr>
          </a:p>
          <a:p>
            <a:r>
              <a:rPr lang="el-GR" b="1" dirty="0" smtClean="0"/>
              <a:t>ΜΕΤΩΠΙΑΙΑ ΑΡΤΗΡΙΑ</a:t>
            </a:r>
            <a:r>
              <a:rPr lang="el-GR" dirty="0" smtClean="0"/>
              <a:t>: </a:t>
            </a:r>
            <a:r>
              <a:rPr lang="el-GR" dirty="0" smtClean="0">
                <a:solidFill>
                  <a:schemeClr val="tx1"/>
                </a:solidFill>
              </a:rPr>
              <a:t>είναι εφικτή αλλά </a:t>
            </a:r>
            <a:r>
              <a:rPr lang="el-GR" dirty="0">
                <a:solidFill>
                  <a:schemeClr val="tx1"/>
                </a:solidFill>
              </a:rPr>
              <a:t>δεν θα την επιλέγαμε γιατί χρησιμοποιείται κυρίως σε βρέφη και </a:t>
            </a:r>
            <a:r>
              <a:rPr lang="el-GR" dirty="0" smtClean="0">
                <a:solidFill>
                  <a:schemeClr val="tx1"/>
                </a:solidFill>
              </a:rPr>
              <a:t>παιδιά. </a:t>
            </a:r>
            <a:r>
              <a:rPr lang="el-GR" dirty="0">
                <a:solidFill>
                  <a:schemeClr val="tx1"/>
                </a:solidFill>
              </a:rPr>
              <a:t>Επιπλέον, η παρουσία ιδρώτα στη μετωπιαία χώρα απαιτεί παραλλαγή τεχνικής</a:t>
            </a:r>
            <a:r>
              <a:rPr lang="el-GR" dirty="0" smtClean="0">
                <a:solidFill>
                  <a:schemeClr val="tx1"/>
                </a:solidFill>
              </a:rPr>
              <a:t>.</a:t>
            </a:r>
            <a:endParaRPr lang="el-GR" dirty="0">
              <a:solidFill>
                <a:schemeClr val="tx1"/>
              </a:solidFill>
            </a:endParaRPr>
          </a:p>
        </p:txBody>
      </p:sp>
      <p:sp>
        <p:nvSpPr>
          <p:cNvPr id="4" name="Δεξιό βέλος 3"/>
          <p:cNvSpPr/>
          <p:nvPr/>
        </p:nvSpPr>
        <p:spPr>
          <a:xfrm>
            <a:off x="461614" y="5733256"/>
            <a:ext cx="123006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1763688" y="5694347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/>
              <a:t>Κατάλληλη θέση μέτρησης είναι το </a:t>
            </a:r>
            <a:r>
              <a:rPr lang="el-GR" sz="2400" b="1" dirty="0" smtClean="0"/>
              <a:t>στόμα</a:t>
            </a:r>
            <a:r>
              <a:rPr lang="el-GR" sz="2400" dirty="0" smtClean="0"/>
              <a:t> ή η </a:t>
            </a:r>
            <a:r>
              <a:rPr lang="el-GR" sz="2400" b="1" dirty="0" smtClean="0"/>
              <a:t>δεξιά μασχαλιαία κοιλότητα</a:t>
            </a:r>
            <a:endParaRPr lang="el-GR" sz="2400" b="1" dirty="0"/>
          </a:p>
        </p:txBody>
      </p:sp>
    </p:spTree>
    <p:extLst>
      <p:ext uri="{BB962C8B-B14F-4D97-AF65-F5344CB8AC3E}">
        <p14:creationId xmlns:p14="http://schemas.microsoft.com/office/powerpoint/2010/main" val="327491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Οριζόντιος πάπυρος 3"/>
          <p:cNvSpPr/>
          <p:nvPr/>
        </p:nvSpPr>
        <p:spPr>
          <a:xfrm>
            <a:off x="179512" y="4221088"/>
            <a:ext cx="8784976" cy="263691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301006"/>
          </a:xfrm>
        </p:spPr>
        <p:txBody>
          <a:bodyPr>
            <a:noAutofit/>
          </a:bodyPr>
          <a:lstStyle/>
          <a:p>
            <a:pPr algn="ctr"/>
            <a:r>
              <a:rPr lang="el-GR" sz="4000" dirty="0">
                <a:solidFill>
                  <a:schemeClr val="accent1"/>
                </a:solidFill>
              </a:rPr>
              <a:t>ΕΙΔΙΚΕΣ ΠΡΟΦΥΛΑΞΕΙΣ ΚΑΤΑ ΤΗΝ ΑΙΜΟΛΗΨΙΑ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-36512" y="1412776"/>
            <a:ext cx="9144000" cy="259228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l-GR" sz="2800" dirty="0"/>
              <a:t>Για την πρόληψη λοιμώξεων </a:t>
            </a:r>
            <a:r>
              <a:rPr lang="el-GR" sz="2800" dirty="0" smtClean="0"/>
              <a:t>και του </a:t>
            </a:r>
            <a:r>
              <a:rPr lang="el-GR" sz="2800" dirty="0" err="1" smtClean="0"/>
              <a:t>λεμφοιδήματος</a:t>
            </a:r>
            <a:r>
              <a:rPr lang="el-GR" sz="2800" dirty="0" smtClean="0"/>
              <a:t> αποφεύγεται η </a:t>
            </a:r>
            <a:r>
              <a:rPr lang="el-GR" sz="2800" dirty="0"/>
              <a:t>αιμοληψία στο προσβεβλημένο χέρι</a:t>
            </a:r>
            <a:r>
              <a:rPr lang="el-GR" sz="2800" dirty="0" smtClean="0"/>
              <a:t>. Επίσης, αφού η ασθενής σχηματίζει </a:t>
            </a:r>
            <a:r>
              <a:rPr lang="el-GR" sz="2800" dirty="0"/>
              <a:t>εύκολα </a:t>
            </a:r>
            <a:r>
              <a:rPr lang="el-GR" sz="2800" dirty="0" smtClean="0"/>
              <a:t>αιματώματα δεν </a:t>
            </a:r>
            <a:r>
              <a:rPr lang="el-GR" sz="2800" dirty="0"/>
              <a:t>μπορούμε να χρησιμοποιήσουμε άλλες θέσεις στο δεξί χέρι για την λήψη </a:t>
            </a:r>
            <a:r>
              <a:rPr lang="el-GR" sz="2800" dirty="0" smtClean="0"/>
              <a:t>αίματος.</a:t>
            </a:r>
          </a:p>
          <a:p>
            <a:pPr marL="0" indent="0" algn="ctr">
              <a:buNone/>
            </a:pPr>
            <a:r>
              <a:rPr lang="el-GR" sz="2800" b="1" i="1" dirty="0" smtClean="0"/>
              <a:t>Οπότε η </a:t>
            </a:r>
            <a:r>
              <a:rPr lang="el-GR" sz="2800" b="1" i="1" dirty="0"/>
              <a:t>αιμοληψία </a:t>
            </a:r>
            <a:r>
              <a:rPr lang="el-GR" sz="2800" b="1" i="1" dirty="0" smtClean="0"/>
              <a:t>μπορεί να </a:t>
            </a:r>
            <a:r>
              <a:rPr lang="el-GR" sz="2800" b="1" i="1" dirty="0"/>
              <a:t>γίνει από τον καθετήρα </a:t>
            </a:r>
            <a:r>
              <a:rPr lang="el-GR" sz="2800" b="1" i="1" dirty="0" err="1" smtClean="0"/>
              <a:t>Hickman</a:t>
            </a:r>
            <a:r>
              <a:rPr lang="el-GR" sz="2800" b="1" i="1" dirty="0" smtClean="0"/>
              <a:t>.</a:t>
            </a:r>
            <a:endParaRPr lang="en-US" sz="2800" b="1" i="1" dirty="0" smtClean="0"/>
          </a:p>
          <a:p>
            <a:pPr algn="ctr"/>
            <a:endParaRPr lang="el-GR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4725144"/>
            <a:ext cx="835292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600" b="1" i="1" dirty="0">
                <a:solidFill>
                  <a:schemeClr val="tx2"/>
                </a:solidFill>
              </a:rPr>
              <a:t>Όλες οι επεμβάσεις στον ΚΦΚ πρέπει να χρησιμοποιούν άσηπτη </a:t>
            </a:r>
            <a:r>
              <a:rPr lang="el-GR" sz="2600" b="1" i="1" dirty="0" smtClean="0">
                <a:solidFill>
                  <a:schemeClr val="tx2"/>
                </a:solidFill>
              </a:rPr>
              <a:t>τεχνική για την αποφυγή εισόδου μικροοργανισμών, καθώς η ασθενής είναι </a:t>
            </a:r>
            <a:r>
              <a:rPr lang="el-GR" sz="2600" b="1" i="1" dirty="0" err="1" smtClean="0">
                <a:solidFill>
                  <a:schemeClr val="tx2"/>
                </a:solidFill>
              </a:rPr>
              <a:t>ανοσοκατεσταλμένη</a:t>
            </a:r>
            <a:r>
              <a:rPr lang="el-GR" sz="2600" b="1" i="1" dirty="0" smtClean="0">
                <a:solidFill>
                  <a:schemeClr val="tx2"/>
                </a:solidFill>
              </a:rPr>
              <a:t>.</a:t>
            </a:r>
            <a:endParaRPr lang="el-GR" sz="26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70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el-GR" sz="4000" dirty="0">
                <a:solidFill>
                  <a:schemeClr val="accent1"/>
                </a:solidFill>
              </a:rPr>
              <a:t>ΒΗΜΑΤΑ ΚΑΤΑ ΤΗΝ ΑΙΜΟΛΗΨΙΑ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2476872"/>
          </a:xfrm>
        </p:spPr>
        <p:txBody>
          <a:bodyPr/>
          <a:lstStyle/>
          <a:p>
            <a:r>
              <a:rPr lang="el-GR" dirty="0"/>
              <a:t>Εφαρμογή υγιεινής χεριών και χρήση γαντιών και μάσκας</a:t>
            </a:r>
          </a:p>
          <a:p>
            <a:r>
              <a:rPr lang="el-GR" dirty="0"/>
              <a:t>Καθαρισμός του σημείου επαφής με τη σύριγγα για 15’’</a:t>
            </a:r>
          </a:p>
          <a:p>
            <a:r>
              <a:rPr lang="el-GR" dirty="0"/>
              <a:t>Καθαρισμός της κεντρικής γραμμής με φυσιολογικό ορό</a:t>
            </a:r>
          </a:p>
          <a:p>
            <a:r>
              <a:rPr lang="el-GR" dirty="0"/>
              <a:t>Αναρρόφηση μικρής ποσότητας αίματος</a:t>
            </a:r>
          </a:p>
          <a:p>
            <a:r>
              <a:rPr lang="el-GR" dirty="0"/>
              <a:t>Λήψη αίματος</a:t>
            </a:r>
          </a:p>
          <a:p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16757"/>
            <a:ext cx="2808312" cy="2552603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351679"/>
            <a:ext cx="5639384" cy="217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0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l-GR" sz="3200" dirty="0">
                <a:solidFill>
                  <a:schemeClr val="accent1"/>
                </a:solidFill>
              </a:rPr>
              <a:t>ΠΑΡΕΜΒΑΣΕΙΣ ΚΑΤΑ ΤΗΝ ΑΛΛΑΓΗ ΤΟΥ ΕΠΙΚΑΛΥΜΜΑΤΟΣ ΤΟΥ ΚΦΚ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496" y="1412776"/>
            <a:ext cx="9036496" cy="5328592"/>
          </a:xfrm>
        </p:spPr>
        <p:txBody>
          <a:bodyPr>
            <a:normAutofit/>
          </a:bodyPr>
          <a:lstStyle/>
          <a:p>
            <a:r>
              <a:rPr lang="el-GR" dirty="0" smtClean="0">
                <a:solidFill>
                  <a:schemeClr val="tx1"/>
                </a:solidFill>
              </a:rPr>
              <a:t>Προσδιορισμός αναγκαιότητας αλλαγής του επικαλύμματος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Εφαρμογή </a:t>
            </a:r>
            <a:r>
              <a:rPr lang="el-GR" dirty="0">
                <a:solidFill>
                  <a:schemeClr val="tx1"/>
                </a:solidFill>
              </a:rPr>
              <a:t>υγιεινής </a:t>
            </a:r>
            <a:r>
              <a:rPr lang="el-GR" dirty="0" smtClean="0">
                <a:solidFill>
                  <a:schemeClr val="tx1"/>
                </a:solidFill>
              </a:rPr>
              <a:t>χεριών, γαντιών και μάσκας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Απομάκρυνση παλιού επιθέματος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Επισκόπηση του σημείου </a:t>
            </a:r>
            <a:r>
              <a:rPr lang="el-GR" dirty="0">
                <a:solidFill>
                  <a:schemeClr val="tx1"/>
                </a:solidFill>
              </a:rPr>
              <a:t>εξόδου του καθετήρα για ερυθρότητα, οίδημα, σημεία </a:t>
            </a:r>
            <a:r>
              <a:rPr lang="el-GR" dirty="0" smtClean="0">
                <a:solidFill>
                  <a:schemeClr val="tx1"/>
                </a:solidFill>
              </a:rPr>
              <a:t>φλεγμονής, φλεβίτιδας</a:t>
            </a:r>
            <a:r>
              <a:rPr lang="el-GR" dirty="0">
                <a:solidFill>
                  <a:schemeClr val="tx1"/>
                </a:solidFill>
              </a:rPr>
              <a:t>, διήθησης </a:t>
            </a:r>
            <a:r>
              <a:rPr lang="el-GR" dirty="0" smtClean="0">
                <a:solidFill>
                  <a:schemeClr val="tx1"/>
                </a:solidFill>
              </a:rPr>
              <a:t>ή λοίμωξης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Λήψη καλλιέργειας, σε περίπτωση </a:t>
            </a:r>
            <a:r>
              <a:rPr lang="el-GR" dirty="0">
                <a:solidFill>
                  <a:schemeClr val="tx1"/>
                </a:solidFill>
              </a:rPr>
              <a:t>εκροής </a:t>
            </a:r>
            <a:r>
              <a:rPr lang="el-GR" dirty="0" smtClean="0">
                <a:solidFill>
                  <a:schemeClr val="tx1"/>
                </a:solidFill>
              </a:rPr>
              <a:t>υγρού, από </a:t>
            </a:r>
            <a:r>
              <a:rPr lang="el-GR" dirty="0">
                <a:solidFill>
                  <a:schemeClr val="tx1"/>
                </a:solidFill>
              </a:rPr>
              <a:t>το σημείο εξόδου του καθετήρα με τη χρήση αποστειρωμένου, </a:t>
            </a:r>
            <a:r>
              <a:rPr lang="el-GR" dirty="0" err="1">
                <a:solidFill>
                  <a:schemeClr val="tx1"/>
                </a:solidFill>
              </a:rPr>
              <a:t>βαμβακοφόρου</a:t>
            </a:r>
            <a:r>
              <a:rPr lang="el-GR" dirty="0">
                <a:solidFill>
                  <a:schemeClr val="tx1"/>
                </a:solidFill>
              </a:rPr>
              <a:t> </a:t>
            </a:r>
            <a:r>
              <a:rPr lang="el-GR" dirty="0" err="1" smtClean="0">
                <a:solidFill>
                  <a:schemeClr val="tx1"/>
                </a:solidFill>
              </a:rPr>
              <a:t>στυλεού</a:t>
            </a:r>
            <a:endParaRPr lang="el-GR" dirty="0" smtClean="0">
              <a:solidFill>
                <a:schemeClr val="tx1"/>
              </a:solidFill>
            </a:endParaRPr>
          </a:p>
          <a:p>
            <a:r>
              <a:rPr lang="el-GR" dirty="0" smtClean="0">
                <a:solidFill>
                  <a:schemeClr val="tx1"/>
                </a:solidFill>
              </a:rPr>
              <a:t>Καθαρισμός </a:t>
            </a:r>
            <a:r>
              <a:rPr lang="el-GR" dirty="0">
                <a:solidFill>
                  <a:schemeClr val="tx1"/>
                </a:solidFill>
              </a:rPr>
              <a:t>της περιοχής με αντισηπτικό διάλυμα εφαρμόζοντας τριβή </a:t>
            </a:r>
            <a:r>
              <a:rPr lang="el-GR" dirty="0" smtClean="0">
                <a:solidFill>
                  <a:schemeClr val="tx1"/>
                </a:solidFill>
              </a:rPr>
              <a:t>για </a:t>
            </a:r>
            <a:r>
              <a:rPr lang="el-GR" dirty="0">
                <a:solidFill>
                  <a:schemeClr val="tx1"/>
                </a:solidFill>
              </a:rPr>
              <a:t>τουλάχιστον 30’’. Η </a:t>
            </a:r>
            <a:r>
              <a:rPr lang="el-GR" dirty="0" err="1">
                <a:solidFill>
                  <a:schemeClr val="tx1"/>
                </a:solidFill>
              </a:rPr>
              <a:t>χλωρεξιδίνη</a:t>
            </a:r>
            <a:r>
              <a:rPr lang="el-GR" dirty="0">
                <a:solidFill>
                  <a:schemeClr val="tx1"/>
                </a:solidFill>
              </a:rPr>
              <a:t> είναι το προτιμώμενο αντισηπτικό διάλυμα. Εναλλακτικά, 70% αλκοόλη, βάμμα ιωδίου ή ιωδιούχο </a:t>
            </a:r>
            <a:r>
              <a:rPr lang="el-GR" dirty="0" err="1" smtClean="0">
                <a:solidFill>
                  <a:schemeClr val="tx1"/>
                </a:solidFill>
              </a:rPr>
              <a:t>ποβιδόνη</a:t>
            </a:r>
            <a:endParaRPr lang="el-GR" dirty="0" smtClean="0">
              <a:solidFill>
                <a:schemeClr val="tx1"/>
              </a:solidFill>
            </a:endParaRPr>
          </a:p>
          <a:p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26522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80720"/>
          </a:xfrm>
        </p:spPr>
        <p:txBody>
          <a:bodyPr/>
          <a:lstStyle/>
          <a:p>
            <a:r>
              <a:rPr lang="el-GR" dirty="0" smtClean="0">
                <a:solidFill>
                  <a:schemeClr val="tx1"/>
                </a:solidFill>
              </a:rPr>
              <a:t>Αναμονή 2 - 3 λεπτά για </a:t>
            </a:r>
            <a:r>
              <a:rPr lang="el-GR" dirty="0">
                <a:solidFill>
                  <a:schemeClr val="tx1"/>
                </a:solidFill>
              </a:rPr>
              <a:t>να </a:t>
            </a:r>
            <a:r>
              <a:rPr lang="el-GR" dirty="0" smtClean="0">
                <a:solidFill>
                  <a:schemeClr val="tx1"/>
                </a:solidFill>
              </a:rPr>
              <a:t>στεγνώσει το αντισηπτικό διάλυμα</a:t>
            </a:r>
          </a:p>
          <a:p>
            <a:pPr marL="0" indent="0">
              <a:buNone/>
            </a:pPr>
            <a:r>
              <a:rPr lang="el-GR" dirty="0" smtClean="0">
                <a:solidFill>
                  <a:schemeClr val="tx1"/>
                </a:solidFill>
              </a:rPr>
              <a:t>*Δεν </a:t>
            </a:r>
            <a:r>
              <a:rPr lang="el-GR" dirty="0">
                <a:solidFill>
                  <a:schemeClr val="tx1"/>
                </a:solidFill>
              </a:rPr>
              <a:t>συνιστάται η χρήση αντιβιοτικών </a:t>
            </a:r>
            <a:r>
              <a:rPr lang="el-GR" dirty="0" smtClean="0">
                <a:solidFill>
                  <a:schemeClr val="tx1"/>
                </a:solidFill>
              </a:rPr>
              <a:t>αλοιφών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Εφαρμογή </a:t>
            </a:r>
            <a:r>
              <a:rPr lang="el-GR" dirty="0">
                <a:solidFill>
                  <a:schemeClr val="tx1"/>
                </a:solidFill>
              </a:rPr>
              <a:t>νέου διάφανου επικαλύμματος σε στεγνή περιοχή και αναγραφή ημερομηνίας και </a:t>
            </a:r>
            <a:r>
              <a:rPr lang="el-GR" dirty="0" smtClean="0">
                <a:solidFill>
                  <a:schemeClr val="tx1"/>
                </a:solidFill>
              </a:rPr>
              <a:t>ώρας αλλαγής</a:t>
            </a:r>
          </a:p>
          <a:p>
            <a:r>
              <a:rPr lang="el-GR" dirty="0">
                <a:solidFill>
                  <a:schemeClr val="tx1"/>
                </a:solidFill>
              </a:rPr>
              <a:t>Σ</a:t>
            </a:r>
            <a:r>
              <a:rPr lang="el-GR" dirty="0" smtClean="0">
                <a:solidFill>
                  <a:schemeClr val="tx1"/>
                </a:solidFill>
              </a:rPr>
              <a:t>ε </a:t>
            </a:r>
            <a:r>
              <a:rPr lang="el-GR" dirty="0">
                <a:solidFill>
                  <a:schemeClr val="tx1"/>
                </a:solidFill>
              </a:rPr>
              <a:t>περίπτωση που ο ασθενής είναι </a:t>
            </a:r>
            <a:r>
              <a:rPr lang="el-GR" dirty="0" smtClean="0">
                <a:solidFill>
                  <a:schemeClr val="tx1"/>
                </a:solidFill>
              </a:rPr>
              <a:t>αλλεργικός, χρήση αποστειρωμένων γαζών </a:t>
            </a:r>
            <a:r>
              <a:rPr lang="el-GR" dirty="0">
                <a:solidFill>
                  <a:schemeClr val="tx1"/>
                </a:solidFill>
              </a:rPr>
              <a:t>που στερεώνονται με </a:t>
            </a:r>
            <a:r>
              <a:rPr lang="el-GR" dirty="0" err="1">
                <a:solidFill>
                  <a:schemeClr val="tx1"/>
                </a:solidFill>
              </a:rPr>
              <a:t>υποαλλεργική</a:t>
            </a:r>
            <a:r>
              <a:rPr lang="el-GR" dirty="0">
                <a:solidFill>
                  <a:schemeClr val="tx1"/>
                </a:solidFill>
              </a:rPr>
              <a:t> κολλητική ταινία για την κάλυψη του σημείου εξόδου του </a:t>
            </a:r>
            <a:r>
              <a:rPr lang="el-GR" dirty="0" smtClean="0">
                <a:solidFill>
                  <a:schemeClr val="tx1"/>
                </a:solidFill>
              </a:rPr>
              <a:t>καθετήρα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Αντικατάσταση του επιθέματος </a:t>
            </a:r>
            <a:r>
              <a:rPr lang="el-GR" dirty="0">
                <a:solidFill>
                  <a:schemeClr val="tx1"/>
                </a:solidFill>
              </a:rPr>
              <a:t>σε περίπτωση χαλάρωσης, αιμορραγίας ή </a:t>
            </a:r>
            <a:r>
              <a:rPr lang="el-GR" dirty="0" err="1" smtClean="0">
                <a:solidFill>
                  <a:schemeClr val="tx1"/>
                </a:solidFill>
              </a:rPr>
              <a:t>ριπαρότητας</a:t>
            </a:r>
            <a:endParaRPr lang="el-GR" dirty="0" smtClean="0">
              <a:solidFill>
                <a:schemeClr val="tx1"/>
              </a:solidFill>
            </a:endParaRPr>
          </a:p>
          <a:p>
            <a:r>
              <a:rPr lang="el-GR" dirty="0" smtClean="0">
                <a:solidFill>
                  <a:schemeClr val="tx1"/>
                </a:solidFill>
              </a:rPr>
              <a:t>Στερέωση του </a:t>
            </a:r>
            <a:r>
              <a:rPr lang="el-GR" dirty="0">
                <a:solidFill>
                  <a:schemeClr val="tx1"/>
                </a:solidFill>
              </a:rPr>
              <a:t>καθετήρα πάνω στη γάζα με αυτοκόλλητη </a:t>
            </a:r>
            <a:r>
              <a:rPr lang="el-GR" dirty="0" smtClean="0">
                <a:solidFill>
                  <a:schemeClr val="tx1"/>
                </a:solidFill>
              </a:rPr>
              <a:t>ταινία</a:t>
            </a:r>
          </a:p>
          <a:p>
            <a:pPr marL="0" indent="0">
              <a:buNone/>
            </a:pPr>
            <a:endParaRPr lang="el-GR" dirty="0"/>
          </a:p>
          <a:p>
            <a:pPr marL="0" indent="0" algn="ctr">
              <a:buNone/>
            </a:pPr>
            <a:r>
              <a:rPr lang="el-GR" dirty="0"/>
              <a:t> </a:t>
            </a:r>
            <a:r>
              <a:rPr lang="el-GR" sz="3200" b="1" i="1" dirty="0"/>
              <a:t>Οτιδήποτε γίνεται στην κεντρική γραμμή πρέπει να γίνεται </a:t>
            </a:r>
            <a:r>
              <a:rPr lang="el-GR" sz="3200" b="1" i="1" dirty="0" smtClean="0"/>
              <a:t>άσηπτα.</a:t>
            </a:r>
            <a:endParaRPr lang="el-GR" sz="3200" b="1" i="1" dirty="0"/>
          </a:p>
        </p:txBody>
      </p:sp>
    </p:spTree>
    <p:extLst>
      <p:ext uri="{BB962C8B-B14F-4D97-AF65-F5344CB8AC3E}">
        <p14:creationId xmlns:p14="http://schemas.microsoft.com/office/powerpoint/2010/main" val="5958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06" b="18854"/>
          <a:stretch/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423673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652934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>
                <a:solidFill>
                  <a:schemeClr val="accent1"/>
                </a:solidFill>
              </a:rPr>
              <a:t>ΒΙΒΛΙΟΓΡΑΦΙΑ</a:t>
            </a:r>
            <a:endParaRPr lang="el-GR" sz="32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-36512" y="620688"/>
            <a:ext cx="4572000" cy="62425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l-GR" sz="2600" dirty="0"/>
              <a:t>ΒΙΒΛΙΑ:</a:t>
            </a:r>
          </a:p>
          <a:p>
            <a:r>
              <a:rPr lang="en-US" sz="1600" dirty="0">
                <a:solidFill>
                  <a:schemeClr val="tx1"/>
                </a:solidFill>
              </a:rPr>
              <a:t>‘Secrets </a:t>
            </a:r>
            <a:r>
              <a:rPr lang="el-GR" sz="1600" dirty="0">
                <a:solidFill>
                  <a:schemeClr val="tx1"/>
                </a:solidFill>
              </a:rPr>
              <a:t>Αιματολογίας Ογκολογίας, Κλινικά Προβλήματα και η αντιμετώπισή τους’ </a:t>
            </a:r>
            <a:r>
              <a:rPr lang="en-US" sz="1600" dirty="0">
                <a:solidFill>
                  <a:schemeClr val="tx1"/>
                </a:solidFill>
              </a:rPr>
              <a:t>Marie E, Wood, MD, </a:t>
            </a:r>
            <a:r>
              <a:rPr lang="el-GR" sz="1600" dirty="0">
                <a:solidFill>
                  <a:schemeClr val="tx1"/>
                </a:solidFill>
              </a:rPr>
              <a:t>Μετάφραση-Επιμέλεια-Πρόλογος Ιωάννης Μελέτης, Ιατρικές Εκδόσεις Π.Χ. Πασχαλίδης</a:t>
            </a:r>
          </a:p>
          <a:p>
            <a:r>
              <a:rPr lang="el-GR" sz="1600" dirty="0">
                <a:solidFill>
                  <a:schemeClr val="tx1"/>
                </a:solidFill>
              </a:rPr>
              <a:t>‘Γυναικολογική Ογκολογία’ Στέλιος Κ. Φωτίου, Εκδόσεις Π.Χ. Πασχαλίδης</a:t>
            </a:r>
          </a:p>
          <a:p>
            <a:r>
              <a:rPr lang="el-GR" sz="1600" dirty="0">
                <a:solidFill>
                  <a:schemeClr val="tx1"/>
                </a:solidFill>
              </a:rPr>
              <a:t>‘</a:t>
            </a:r>
            <a:r>
              <a:rPr lang="el-GR" sz="1600" dirty="0" err="1">
                <a:solidFill>
                  <a:schemeClr val="tx1"/>
                </a:solidFill>
              </a:rPr>
              <a:t>Ιστιοπαθολογία</a:t>
            </a:r>
            <a:r>
              <a:rPr lang="el-GR" sz="1600" dirty="0">
                <a:solidFill>
                  <a:schemeClr val="tx1"/>
                </a:solidFill>
              </a:rPr>
              <a:t> με Στοιχεία Ογκολογίας, Βασικές Γνώσεις’ </a:t>
            </a:r>
            <a:r>
              <a:rPr lang="el-GR" sz="1600" dirty="0" err="1">
                <a:solidFill>
                  <a:schemeClr val="tx1"/>
                </a:solidFill>
              </a:rPr>
              <a:t>Φραγκίσκη</a:t>
            </a:r>
            <a:r>
              <a:rPr lang="el-GR" sz="1600" dirty="0">
                <a:solidFill>
                  <a:schemeClr val="tx1"/>
                </a:solidFill>
              </a:rPr>
              <a:t> </a:t>
            </a:r>
            <a:r>
              <a:rPr lang="el-GR" sz="1600" dirty="0" err="1">
                <a:solidFill>
                  <a:schemeClr val="tx1"/>
                </a:solidFill>
              </a:rPr>
              <a:t>Ανθούλη</a:t>
            </a:r>
            <a:r>
              <a:rPr lang="el-GR" sz="1600" dirty="0">
                <a:solidFill>
                  <a:schemeClr val="tx1"/>
                </a:solidFill>
              </a:rPr>
              <a:t> – Αναγνωστοπούλου, Εκδόσεις Π.Χ. Πασχαλίδης</a:t>
            </a:r>
          </a:p>
          <a:p>
            <a:r>
              <a:rPr lang="el-GR" sz="1600" dirty="0">
                <a:solidFill>
                  <a:schemeClr val="tx1"/>
                </a:solidFill>
              </a:rPr>
              <a:t>‘Εγχειρίδιο Παθολογικής Ανατομικής’ </a:t>
            </a:r>
            <a:r>
              <a:rPr lang="en-US" sz="1600" dirty="0" err="1">
                <a:solidFill>
                  <a:schemeClr val="tx1"/>
                </a:solidFill>
              </a:rPr>
              <a:t>Ursus</a:t>
            </a:r>
            <a:r>
              <a:rPr lang="en-US" sz="1600" dirty="0">
                <a:solidFill>
                  <a:schemeClr val="tx1"/>
                </a:solidFill>
              </a:rPr>
              <a:t> – </a:t>
            </a:r>
            <a:r>
              <a:rPr lang="en-US" sz="1600" dirty="0" err="1">
                <a:solidFill>
                  <a:schemeClr val="tx1"/>
                </a:solidFill>
              </a:rPr>
              <a:t>Nikolaus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Riede</a:t>
            </a:r>
            <a:r>
              <a:rPr lang="en-US" sz="1600" dirty="0">
                <a:solidFill>
                  <a:schemeClr val="tx1"/>
                </a:solidFill>
              </a:rPr>
              <a:t>, Martin Werner, </a:t>
            </a:r>
            <a:r>
              <a:rPr lang="el-GR" sz="1600" dirty="0">
                <a:solidFill>
                  <a:schemeClr val="tx1"/>
                </a:solidFill>
              </a:rPr>
              <a:t>Γενική Επιμέλεια – Πρόλογος Ελληνικής Έκδοσης Ευστράτιος Σ. Πατσούρης, Εκδόσεις Π.Χ. Πασχαλίδης</a:t>
            </a:r>
          </a:p>
          <a:p>
            <a:r>
              <a:rPr lang="el-GR" sz="1600" dirty="0">
                <a:solidFill>
                  <a:schemeClr val="tx1"/>
                </a:solidFill>
              </a:rPr>
              <a:t>‘ΠΑΘΟΛΟΓΙΚΗ ΑΝΑΤΟΜΙΚΗ, Άτλας Βασικών Ιατρικών Επιστημών’ </a:t>
            </a:r>
            <a:r>
              <a:rPr lang="en-US" sz="1600" dirty="0">
                <a:solidFill>
                  <a:schemeClr val="tx1"/>
                </a:solidFill>
              </a:rPr>
              <a:t>L. Maximilian, </a:t>
            </a:r>
            <a:r>
              <a:rPr lang="en-US" sz="1600" dirty="0" err="1">
                <a:solidFill>
                  <a:schemeClr val="tx1"/>
                </a:solidFill>
              </a:rPr>
              <a:t>Buja</a:t>
            </a:r>
            <a:r>
              <a:rPr lang="en-US" sz="1600" dirty="0">
                <a:solidFill>
                  <a:schemeClr val="tx1"/>
                </a:solidFill>
              </a:rPr>
              <a:t>, MD Gerhard R.F. Krueger, MD, PhD, </a:t>
            </a:r>
            <a:r>
              <a:rPr lang="el-GR" sz="1600" dirty="0">
                <a:solidFill>
                  <a:schemeClr val="tx1"/>
                </a:solidFill>
              </a:rPr>
              <a:t>Εκδόσεις Π.Χ </a:t>
            </a:r>
            <a:r>
              <a:rPr lang="el-GR" sz="1600" dirty="0" smtClean="0">
                <a:solidFill>
                  <a:schemeClr val="tx1"/>
                </a:solidFill>
              </a:rPr>
              <a:t>Πασχαλίδης</a:t>
            </a:r>
          </a:p>
          <a:p>
            <a:r>
              <a:rPr lang="el-GR" sz="1600" dirty="0" smtClean="0">
                <a:solidFill>
                  <a:schemeClr val="tx1"/>
                </a:solidFill>
              </a:rPr>
              <a:t>‘Η Νοσηλευτική στην Κλινική Πράξη’ </a:t>
            </a:r>
            <a:r>
              <a:rPr lang="en-US" sz="1600" dirty="0" smtClean="0">
                <a:solidFill>
                  <a:schemeClr val="tx1"/>
                </a:solidFill>
              </a:rPr>
              <a:t>Berman, Snyder, Jackson, </a:t>
            </a:r>
            <a:r>
              <a:rPr lang="el-GR" sz="1600" dirty="0" smtClean="0">
                <a:solidFill>
                  <a:schemeClr val="tx1"/>
                </a:solidFill>
              </a:rPr>
              <a:t>Ιατρικές Εκδόσεις Λαγός Δημήτριος (6</a:t>
            </a:r>
            <a:r>
              <a:rPr lang="el-GR" sz="1600" baseline="30000" dirty="0" smtClean="0">
                <a:solidFill>
                  <a:schemeClr val="tx1"/>
                </a:solidFill>
              </a:rPr>
              <a:t>η</a:t>
            </a:r>
            <a:r>
              <a:rPr lang="el-GR" sz="1600" dirty="0" smtClean="0">
                <a:solidFill>
                  <a:schemeClr val="tx1"/>
                </a:solidFill>
              </a:rPr>
              <a:t> έκδοση)</a:t>
            </a:r>
          </a:p>
          <a:p>
            <a:r>
              <a:rPr lang="el-GR" sz="1600" dirty="0" smtClean="0">
                <a:solidFill>
                  <a:schemeClr val="tx1"/>
                </a:solidFill>
              </a:rPr>
              <a:t>‘ΚΛΙΝΙΚΗ ΔΙΑΓΝΩΣΗ Ιστορικό και Κλινική Εξέταση’ </a:t>
            </a:r>
            <a:r>
              <a:rPr lang="en-US" sz="1600" dirty="0" smtClean="0">
                <a:solidFill>
                  <a:schemeClr val="tx1"/>
                </a:solidFill>
              </a:rPr>
              <a:t>Mark H. Swartz, </a:t>
            </a:r>
            <a:r>
              <a:rPr lang="el-GR" sz="1600" dirty="0" smtClean="0">
                <a:solidFill>
                  <a:schemeClr val="tx1"/>
                </a:solidFill>
              </a:rPr>
              <a:t>Ιατρικές Εκδόσεις Λαγός Δημήτριος (6</a:t>
            </a:r>
            <a:r>
              <a:rPr lang="el-GR" sz="1600" baseline="30000" dirty="0" smtClean="0">
                <a:solidFill>
                  <a:schemeClr val="tx1"/>
                </a:solidFill>
              </a:rPr>
              <a:t>η</a:t>
            </a:r>
            <a:r>
              <a:rPr lang="el-GR" sz="1600" dirty="0" smtClean="0">
                <a:solidFill>
                  <a:schemeClr val="tx1"/>
                </a:solidFill>
              </a:rPr>
              <a:t> έκδοση)</a:t>
            </a:r>
          </a:p>
          <a:p>
            <a:r>
              <a:rPr lang="el-GR" sz="1600" dirty="0" smtClean="0">
                <a:solidFill>
                  <a:schemeClr val="tx1"/>
                </a:solidFill>
              </a:rPr>
              <a:t>‘Οδηγός Ανάπτυξης Σχεδίου Νοσηλευτικής Φροντίδας, Διαγνώσεις, Παρεμβάσεις και Αιτιολογήσεις’ </a:t>
            </a:r>
            <a:r>
              <a:rPr lang="en-US" sz="1600" dirty="0" smtClean="0">
                <a:solidFill>
                  <a:schemeClr val="tx1"/>
                </a:solidFill>
              </a:rPr>
              <a:t>Marilynn E. </a:t>
            </a:r>
            <a:r>
              <a:rPr lang="en-US" sz="1600" dirty="0" err="1" smtClean="0">
                <a:solidFill>
                  <a:schemeClr val="tx1"/>
                </a:solidFill>
              </a:rPr>
              <a:t>Doenges</a:t>
            </a:r>
            <a:r>
              <a:rPr lang="en-US" sz="1600" dirty="0" smtClean="0">
                <a:solidFill>
                  <a:schemeClr val="tx1"/>
                </a:solidFill>
              </a:rPr>
              <a:t>, Mary Frances </a:t>
            </a:r>
            <a:r>
              <a:rPr lang="en-US" sz="1600" dirty="0" err="1" smtClean="0">
                <a:solidFill>
                  <a:schemeClr val="tx1"/>
                </a:solidFill>
              </a:rPr>
              <a:t>Moorhouse</a:t>
            </a:r>
            <a:r>
              <a:rPr lang="en-US" sz="1600" dirty="0" smtClean="0">
                <a:solidFill>
                  <a:schemeClr val="tx1"/>
                </a:solidFill>
              </a:rPr>
              <a:t>, Alice C. </a:t>
            </a:r>
            <a:r>
              <a:rPr lang="en-US" sz="1600" dirty="0" err="1" smtClean="0">
                <a:solidFill>
                  <a:schemeClr val="tx1"/>
                </a:solidFill>
              </a:rPr>
              <a:t>Murr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l-GR" sz="1600" dirty="0" smtClean="0">
                <a:solidFill>
                  <a:schemeClr val="tx1"/>
                </a:solidFill>
              </a:rPr>
              <a:t>Γενική Επιμέλεια – Πρόλογος Ελληνικής Έκδοσης: Ελισάβετ </a:t>
            </a:r>
            <a:r>
              <a:rPr lang="el-GR" sz="1600" dirty="0" err="1" smtClean="0">
                <a:solidFill>
                  <a:schemeClr val="tx1"/>
                </a:solidFill>
              </a:rPr>
              <a:t>Πατηράκη</a:t>
            </a:r>
            <a:r>
              <a:rPr lang="el-GR" sz="1600" dirty="0" smtClean="0">
                <a:solidFill>
                  <a:schemeClr val="tx1"/>
                </a:solidFill>
              </a:rPr>
              <a:t> </a:t>
            </a:r>
            <a:r>
              <a:rPr lang="el-GR" sz="1600" dirty="0" err="1" smtClean="0">
                <a:solidFill>
                  <a:schemeClr val="tx1"/>
                </a:solidFill>
              </a:rPr>
              <a:t>Κουρμπάνη</a:t>
            </a:r>
            <a:r>
              <a:rPr lang="el-GR" sz="1600" dirty="0" smtClean="0">
                <a:solidFill>
                  <a:schemeClr val="tx1"/>
                </a:solidFill>
              </a:rPr>
              <a:t>, Επιμέλεια Ενοτήτων: Στυλιανός </a:t>
            </a:r>
            <a:r>
              <a:rPr lang="el-GR" sz="1600" dirty="0" err="1" smtClean="0">
                <a:solidFill>
                  <a:schemeClr val="tx1"/>
                </a:solidFill>
              </a:rPr>
              <a:t>Κατσαραγάκης</a:t>
            </a:r>
            <a:r>
              <a:rPr lang="el-GR" sz="1600" dirty="0" smtClean="0">
                <a:solidFill>
                  <a:schemeClr val="tx1"/>
                </a:solidFill>
              </a:rPr>
              <a:t>, Μαρία Χατζοπούλου</a:t>
            </a:r>
          </a:p>
          <a:p>
            <a:endParaRPr lang="el-GR" sz="1600" dirty="0">
              <a:solidFill>
                <a:schemeClr val="tx1"/>
              </a:solidFill>
            </a:endParaRPr>
          </a:p>
          <a:p>
            <a:endParaRPr lang="el-GR" sz="16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615412"/>
            <a:ext cx="482453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dirty="0" smtClean="0">
                <a:solidFill>
                  <a:schemeClr val="tx2"/>
                </a:solidFill>
              </a:rPr>
              <a:t>ΙΣΤΟΣΕΛΙΔΕΣ:</a:t>
            </a:r>
            <a:endParaRPr lang="el-GR" sz="22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 err="1" smtClean="0"/>
              <a:t>Eclass</a:t>
            </a:r>
            <a:r>
              <a:rPr lang="el-GR" sz="1400" u="sng" dirty="0"/>
              <a:t>: Βασική Νοσηλευτική Ι &amp; ΙΙ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 smtClean="0"/>
              <a:t>http</a:t>
            </a:r>
            <a:r>
              <a:rPr lang="el-GR" sz="1400" u="sng" dirty="0"/>
              <a:t>://www.anticancerath.gr/el/news/speeches/?nid=792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 smtClean="0"/>
              <a:t>http</a:t>
            </a:r>
            <a:r>
              <a:rPr lang="el-GR" sz="1400" u="sng" dirty="0"/>
              <a:t>://www.iatronet.gr/symptom-checker/diogkwmenoi-lemfadenes.html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 smtClean="0"/>
              <a:t>http</a:t>
            </a:r>
            <a:r>
              <a:rPr lang="el-GR" sz="1400" u="sng" dirty="0"/>
              <a:t>://hypatia.teiath.gr/xmlui/handle/11400/6252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http://www.chem-lab.com.cy/el/themata-ygeias/genikh-exetash-aimatos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http://www.ygeiaonline.gr/elegxos-symptomatwn/15145-diogkwmenoi-lemfadenes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http://medlabgr.blogspot.com/2013/05/blog-post_13.html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https://prezi.com/8hzwvm9btqdd/hickma/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http://el.winesino.com/cancer/other-cancers/1013028500.html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http://www.onmed.gr/ygeia/story/325919/thromvopenia-aitia--symptomata--antimetopisi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http://www.onmed.gr/ygeia/story/337686/xamila-lefka-aimosfairia-poies-einai-oi-aities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/>
              <a:t>http://eureka.lib.teithe.gr:8080/bitstream/handle/10184/4089/Dimelli_Amanatidou.pdf?sequence=8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400" u="sng" dirty="0" smtClean="0"/>
              <a:t>http</a:t>
            </a:r>
            <a:r>
              <a:rPr lang="el-GR" sz="1400" u="sng" dirty="0"/>
              <a:t>://</a:t>
            </a:r>
            <a:r>
              <a:rPr lang="el-GR" sz="1400" u="sng" dirty="0" smtClean="0"/>
              <a:t>epemvatiki.gr/index.php?option=com_content&amp;view=article&amp;id=69%3A2010-01-20-10-28-58&amp;catid=50%3A2010-01-20-17-47-33&amp;Itemid=680</a:t>
            </a:r>
            <a:endParaRPr lang="el-GR" sz="1400" u="sng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4499992" y="620688"/>
            <a:ext cx="0" cy="61758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17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Autofit/>
          </a:bodyPr>
          <a:lstStyle/>
          <a:p>
            <a:pPr algn="ctr"/>
            <a:r>
              <a:rPr lang="el-GR" sz="6000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Σας ευχαριστούμε πολύ για την προσοχή σας!</a:t>
            </a:r>
            <a:endParaRPr lang="el-GR" sz="6000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49009"/>
            <a:ext cx="9324529" cy="414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Στρογγυλεμένο ορθογώνιο 8"/>
          <p:cNvSpPr/>
          <p:nvPr/>
        </p:nvSpPr>
        <p:spPr>
          <a:xfrm>
            <a:off x="539552" y="1772816"/>
            <a:ext cx="8208912" cy="46805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TextBox 3"/>
          <p:cNvSpPr txBox="1"/>
          <p:nvPr/>
        </p:nvSpPr>
        <p:spPr>
          <a:xfrm>
            <a:off x="1907704" y="334396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4000" b="1" dirty="0" smtClean="0"/>
              <a:t>ΚΛΙΝΙΚΗ ΠΕΡΙΠΤΩΣΗ 5</a:t>
            </a:r>
            <a:endParaRPr lang="el-GR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082328"/>
            <a:ext cx="80648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bg1"/>
                </a:solidFill>
              </a:rPr>
              <a:t>ΓΓ, 64 ετών, γυναίκα, νοσηλεία 48 ωρών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bg1"/>
                </a:solidFill>
              </a:rPr>
              <a:t>Αριστερή μαστεκτομή, χημειοθεραπεία για υποτροπιάζοντα καρκίνο του μαστού με προσβολή των μασχαλιαίων λεμφαδένων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bg1"/>
                </a:solidFill>
              </a:rPr>
              <a:t>Πόνος στην αριστερή πλευρά και κάτω από τον αριστερό βραχίονα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bg1"/>
                </a:solidFill>
              </a:rPr>
              <a:t>Φέρει δίαυλο καθετήρα </a:t>
            </a:r>
            <a:r>
              <a:rPr lang="en-US" sz="2400" b="1" dirty="0" smtClean="0">
                <a:solidFill>
                  <a:schemeClr val="bg1"/>
                </a:solidFill>
              </a:rPr>
              <a:t>Hickman </a:t>
            </a:r>
            <a:r>
              <a:rPr lang="el-GR" sz="2400" b="1" dirty="0" smtClean="0">
                <a:solidFill>
                  <a:schemeClr val="bg1"/>
                </a:solidFill>
              </a:rPr>
              <a:t>δεξιά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bg1"/>
                </a:solidFill>
              </a:rPr>
              <a:t>Εργαστηριακές εξετάσεις </a:t>
            </a:r>
          </a:p>
          <a:p>
            <a:r>
              <a:rPr lang="el-GR" sz="2400" b="1" dirty="0">
                <a:solidFill>
                  <a:schemeClr val="bg1"/>
                </a:solidFill>
              </a:rPr>
              <a:t> </a:t>
            </a:r>
            <a:r>
              <a:rPr lang="el-GR" sz="2400" b="1" dirty="0" smtClean="0">
                <a:solidFill>
                  <a:schemeClr val="bg1"/>
                </a:solidFill>
              </a:rPr>
              <a:t>             χαμηλός αριθμός λευκών αιμοσφαιρίων</a:t>
            </a:r>
          </a:p>
          <a:p>
            <a:r>
              <a:rPr lang="el-GR" sz="2400" b="1" dirty="0">
                <a:solidFill>
                  <a:schemeClr val="bg1"/>
                </a:solidFill>
              </a:rPr>
              <a:t> </a:t>
            </a:r>
            <a:r>
              <a:rPr lang="el-GR" sz="2400" b="1" dirty="0" smtClean="0">
                <a:solidFill>
                  <a:schemeClr val="bg1"/>
                </a:solidFill>
              </a:rPr>
              <a:t>             χαμηλός αριθμός αιμοπεταλίων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b="1" dirty="0" smtClean="0">
                <a:solidFill>
                  <a:schemeClr val="bg1"/>
                </a:solidFill>
              </a:rPr>
              <a:t>Αιμορραγία και εύκολος σχηματισμός αιματωμάτων</a:t>
            </a:r>
            <a:endParaRPr lang="el-GR" sz="2400" b="1" dirty="0">
              <a:solidFill>
                <a:schemeClr val="bg1"/>
              </a:solidFill>
            </a:endParaRPr>
          </a:p>
        </p:txBody>
      </p:sp>
      <p:sp>
        <p:nvSpPr>
          <p:cNvPr id="7" name="Δεξιό βέλος 6"/>
          <p:cNvSpPr/>
          <p:nvPr/>
        </p:nvSpPr>
        <p:spPr>
          <a:xfrm>
            <a:off x="1187624" y="5157192"/>
            <a:ext cx="504056" cy="144016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Δεξιό βέλος 7"/>
          <p:cNvSpPr/>
          <p:nvPr/>
        </p:nvSpPr>
        <p:spPr>
          <a:xfrm>
            <a:off x="1187624" y="5517232"/>
            <a:ext cx="504056" cy="144016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TextBox 9"/>
          <p:cNvSpPr txBox="1"/>
          <p:nvPr/>
        </p:nvSpPr>
        <p:spPr>
          <a:xfrm>
            <a:off x="3203848" y="105273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dirty="0" smtClean="0"/>
              <a:t>ΛΕΞΕΙΣ ΚΛΕΙΔΙΑ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178959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el-GR" sz="4000" dirty="0" smtClean="0">
                <a:solidFill>
                  <a:schemeClr val="accent1"/>
                </a:solidFill>
              </a:rPr>
              <a:t>ΔΕΔΟΜΕΝΑ ΙΣΤΟΡΙΚΟΥ</a:t>
            </a:r>
            <a:endParaRPr lang="el-GR" sz="40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95536" y="2464296"/>
            <a:ext cx="8229600" cy="3989040"/>
          </a:xfrm>
        </p:spPr>
        <p:txBody>
          <a:bodyPr/>
          <a:lstStyle/>
          <a:p>
            <a:r>
              <a:rPr lang="el-GR" b="1" dirty="0" smtClean="0">
                <a:solidFill>
                  <a:schemeClr val="tx1"/>
                </a:solidFill>
              </a:rPr>
              <a:t>ΟΝ/ΝΥΜΟ</a:t>
            </a:r>
            <a:r>
              <a:rPr lang="el-GR" dirty="0" smtClean="0">
                <a:solidFill>
                  <a:schemeClr val="tx1"/>
                </a:solidFill>
              </a:rPr>
              <a:t>: ΓΓ</a:t>
            </a:r>
          </a:p>
          <a:p>
            <a:r>
              <a:rPr lang="el-GR" b="1" dirty="0" smtClean="0">
                <a:solidFill>
                  <a:schemeClr val="tx1"/>
                </a:solidFill>
              </a:rPr>
              <a:t>ΗΛΙΚΙΑ</a:t>
            </a:r>
            <a:r>
              <a:rPr lang="el-GR" dirty="0" smtClean="0">
                <a:solidFill>
                  <a:schemeClr val="tx1"/>
                </a:solidFill>
              </a:rPr>
              <a:t>: 64</a:t>
            </a:r>
          </a:p>
          <a:p>
            <a:r>
              <a:rPr lang="el-GR" b="1" dirty="0" smtClean="0">
                <a:solidFill>
                  <a:schemeClr val="tx1"/>
                </a:solidFill>
              </a:rPr>
              <a:t>ΦΥΛΟ</a:t>
            </a:r>
            <a:r>
              <a:rPr lang="el-GR" dirty="0" smtClean="0">
                <a:solidFill>
                  <a:schemeClr val="tx1"/>
                </a:solidFill>
              </a:rPr>
              <a:t>: ΓΥΝΑΙΚΑ</a:t>
            </a:r>
          </a:p>
          <a:p>
            <a:r>
              <a:rPr lang="el-GR" b="1" dirty="0" smtClean="0">
                <a:solidFill>
                  <a:schemeClr val="tx1"/>
                </a:solidFill>
              </a:rPr>
              <a:t>ΗΜΕΡΟΜΗΝΙΑ ΕΙΣΑΓΩΓΗΣ</a:t>
            </a:r>
            <a:r>
              <a:rPr lang="el-GR" dirty="0" smtClean="0">
                <a:solidFill>
                  <a:schemeClr val="tx1"/>
                </a:solidFill>
              </a:rPr>
              <a:t>: ΠΡΟ 2 ΗΜΕΡΩΝ</a:t>
            </a:r>
          </a:p>
          <a:p>
            <a:r>
              <a:rPr lang="el-GR" b="1" dirty="0" smtClean="0">
                <a:solidFill>
                  <a:schemeClr val="tx1"/>
                </a:solidFill>
              </a:rPr>
              <a:t>ΕΝΟΧΛΗΜΑ</a:t>
            </a:r>
            <a:r>
              <a:rPr lang="el-GR" dirty="0" smtClean="0">
                <a:solidFill>
                  <a:schemeClr val="tx1"/>
                </a:solidFill>
              </a:rPr>
              <a:t>: ΠΟΝΟΣ ΣΤΗΝ ΑΡΙΣΤΕΡΗ ΠΛΕΥΡΑ ΚΑΙ ΑΡΙΣΤΕΡΟ ΒΡΑΧΙΟΝΑ</a:t>
            </a:r>
          </a:p>
          <a:p>
            <a:r>
              <a:rPr lang="el-GR" b="1" dirty="0" smtClean="0">
                <a:solidFill>
                  <a:schemeClr val="tx1"/>
                </a:solidFill>
              </a:rPr>
              <a:t>ΠΡΟΗΓΟΥΜΕΝΑ ΝΟΣΗΜΑΤΑ</a:t>
            </a:r>
            <a:r>
              <a:rPr lang="el-GR" dirty="0" smtClean="0">
                <a:solidFill>
                  <a:schemeClr val="tx1"/>
                </a:solidFill>
              </a:rPr>
              <a:t>: ΚΑΡΚΙΝΟΣ ΤΟΥ ΜΑΣΤΟΥ – ΜΑΣΤΕΚΤΟΜΗ</a:t>
            </a:r>
          </a:p>
          <a:p>
            <a:r>
              <a:rPr lang="el-GR" b="1" dirty="0" smtClean="0">
                <a:solidFill>
                  <a:schemeClr val="tx1"/>
                </a:solidFill>
              </a:rPr>
              <a:t>ΦΑΡΜΑΚΑ</a:t>
            </a:r>
            <a:r>
              <a:rPr lang="el-GR" dirty="0" smtClean="0">
                <a:solidFill>
                  <a:schemeClr val="tx1"/>
                </a:solidFill>
              </a:rPr>
              <a:t>: ΧΗΜΕΙΟΘΕΡΑΠΕΙΑ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l-GR" dirty="0" smtClean="0">
                <a:solidFill>
                  <a:schemeClr val="tx1"/>
                </a:solidFill>
              </a:rPr>
              <a:t>ΦΕΡΕΙ ΚΑΘΕΤΗΡΑ </a:t>
            </a:r>
            <a:r>
              <a:rPr lang="en-US" dirty="0" smtClean="0">
                <a:solidFill>
                  <a:schemeClr val="tx1"/>
                </a:solidFill>
              </a:rPr>
              <a:t>HICKMAN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980728"/>
            <a:ext cx="2808312" cy="27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34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80926"/>
          </a:xfrm>
        </p:spPr>
        <p:txBody>
          <a:bodyPr>
            <a:normAutofit fontScale="90000"/>
          </a:bodyPr>
          <a:lstStyle/>
          <a:p>
            <a:pPr algn="ctr"/>
            <a:r>
              <a:rPr lang="el-GR" sz="4800" dirty="0" smtClean="0">
                <a:solidFill>
                  <a:schemeClr val="accent1"/>
                </a:solidFill>
              </a:rPr>
              <a:t>ΕΡΩΤΗΣΕΙΣ</a:t>
            </a:r>
            <a:endParaRPr lang="el-GR" sz="48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504" y="1412776"/>
            <a:ext cx="8856984" cy="5256584"/>
          </a:xfrm>
        </p:spPr>
        <p:txBody>
          <a:bodyPr>
            <a:normAutofit/>
          </a:bodyPr>
          <a:lstStyle/>
          <a:p>
            <a:r>
              <a:rPr lang="el-GR" b="1" dirty="0" smtClean="0"/>
              <a:t>ΓΕΝΙΚΕΣ ΠΛΗΡΟΦΟΡΙΕΣ</a:t>
            </a:r>
            <a:r>
              <a:rPr lang="el-GR" dirty="0" smtClean="0"/>
              <a:t> </a:t>
            </a:r>
            <a:r>
              <a:rPr lang="el-GR" dirty="0" smtClean="0">
                <a:solidFill>
                  <a:schemeClr val="tx1"/>
                </a:solidFill>
              </a:rPr>
              <a:t>(</a:t>
            </a:r>
            <a:r>
              <a:rPr lang="el-GR" dirty="0" err="1" smtClean="0">
                <a:solidFill>
                  <a:schemeClr val="tx1"/>
                </a:solidFill>
              </a:rPr>
              <a:t>ημ</a:t>
            </a:r>
            <a:r>
              <a:rPr lang="el-GR" dirty="0" smtClean="0">
                <a:solidFill>
                  <a:schemeClr val="tx1"/>
                </a:solidFill>
              </a:rPr>
              <a:t>. γέννησης, εθνικότητα, ώρα και αιτία εισαγωγής, πηγή πληροφοριών)</a:t>
            </a:r>
          </a:p>
          <a:p>
            <a:r>
              <a:rPr lang="el-GR" b="1" dirty="0" smtClean="0"/>
              <a:t>ΑΚΕΡΑΙΟΤΗΤΑ ΕΓΩ </a:t>
            </a:r>
            <a:r>
              <a:rPr lang="el-GR" dirty="0" smtClean="0">
                <a:solidFill>
                  <a:schemeClr val="tx1"/>
                </a:solidFill>
              </a:rPr>
              <a:t>(</a:t>
            </a:r>
            <a:r>
              <a:rPr lang="el-GR" i="1" dirty="0" smtClean="0">
                <a:solidFill>
                  <a:schemeClr val="tx1"/>
                </a:solidFill>
              </a:rPr>
              <a:t>Υπ. Δεδομένα</a:t>
            </a:r>
            <a:r>
              <a:rPr lang="el-GR" dirty="0" smtClean="0">
                <a:solidFill>
                  <a:schemeClr val="tx1"/>
                </a:solidFill>
              </a:rPr>
              <a:t>: οικογενειακή κατάσταση, φάρμακα, </a:t>
            </a:r>
            <a:r>
              <a:rPr lang="el-GR" i="1" dirty="0" smtClean="0">
                <a:solidFill>
                  <a:schemeClr val="tx1"/>
                </a:solidFill>
              </a:rPr>
              <a:t>Αντ. Δεδομένα</a:t>
            </a:r>
            <a:r>
              <a:rPr lang="el-GR" dirty="0" smtClean="0">
                <a:solidFill>
                  <a:schemeClr val="tx1"/>
                </a:solidFill>
              </a:rPr>
              <a:t>: συναισθηματική κατάσταση)</a:t>
            </a:r>
          </a:p>
          <a:p>
            <a:r>
              <a:rPr lang="el-GR" b="1" dirty="0" smtClean="0"/>
              <a:t>ΑΣΦΑΛΕΙΑ</a:t>
            </a:r>
            <a:r>
              <a:rPr lang="el-GR" dirty="0" smtClean="0"/>
              <a:t> </a:t>
            </a:r>
            <a:r>
              <a:rPr lang="el-GR" dirty="0" smtClean="0">
                <a:solidFill>
                  <a:schemeClr val="tx1"/>
                </a:solidFill>
              </a:rPr>
              <a:t>(</a:t>
            </a:r>
            <a:r>
              <a:rPr lang="el-GR" i="1" dirty="0" smtClean="0">
                <a:solidFill>
                  <a:schemeClr val="tx1"/>
                </a:solidFill>
              </a:rPr>
              <a:t>Υπ. Δεδομένα</a:t>
            </a:r>
            <a:r>
              <a:rPr lang="el-GR" dirty="0" smtClean="0">
                <a:solidFill>
                  <a:schemeClr val="tx1"/>
                </a:solidFill>
              </a:rPr>
              <a:t>: αλλεργίες, ιστορικό εμβολιασμών, μεταγγίσεις αίματος, ιστορικό τραυματισμών, προβλήματα δέρματος, </a:t>
            </a:r>
            <a:r>
              <a:rPr lang="el-GR" dirty="0" err="1" smtClean="0">
                <a:solidFill>
                  <a:schemeClr val="tx1"/>
                </a:solidFill>
              </a:rPr>
              <a:t>γνωσιακοί</a:t>
            </a:r>
            <a:r>
              <a:rPr lang="el-GR" dirty="0" smtClean="0">
                <a:solidFill>
                  <a:schemeClr val="tx1"/>
                </a:solidFill>
              </a:rPr>
              <a:t> περιορισμοί)</a:t>
            </a:r>
          </a:p>
          <a:p>
            <a:r>
              <a:rPr lang="el-GR" b="1" dirty="0" smtClean="0"/>
              <a:t>ΔΡΑΣΤΗΡΙΟΤΗΤΑ – ΑΝΑΠΑΥΣΗ</a:t>
            </a:r>
            <a:r>
              <a:rPr lang="el-GR" dirty="0" smtClean="0"/>
              <a:t> </a:t>
            </a:r>
            <a:r>
              <a:rPr lang="el-GR" dirty="0" smtClean="0">
                <a:solidFill>
                  <a:schemeClr val="tx1"/>
                </a:solidFill>
              </a:rPr>
              <a:t>(</a:t>
            </a:r>
            <a:r>
              <a:rPr lang="el-GR" i="1" dirty="0" smtClean="0">
                <a:solidFill>
                  <a:schemeClr val="tx1"/>
                </a:solidFill>
              </a:rPr>
              <a:t>Υπ. Δεδομένα</a:t>
            </a:r>
            <a:r>
              <a:rPr lang="el-GR" dirty="0" smtClean="0">
                <a:solidFill>
                  <a:schemeClr val="tx1"/>
                </a:solidFill>
              </a:rPr>
              <a:t>: επάγγελμα, δυνατότητα βάδισης, επίπεδο δραστηριότητας, τεχνικές χαλάρωσης, </a:t>
            </a:r>
            <a:r>
              <a:rPr lang="el-GR" dirty="0" err="1" smtClean="0">
                <a:solidFill>
                  <a:schemeClr val="tx1"/>
                </a:solidFill>
              </a:rPr>
              <a:t>αυπνία</a:t>
            </a:r>
            <a:r>
              <a:rPr lang="el-GR" dirty="0" smtClean="0">
                <a:solidFill>
                  <a:schemeClr val="tx1"/>
                </a:solidFill>
              </a:rPr>
              <a:t>)</a:t>
            </a:r>
          </a:p>
          <a:p>
            <a:r>
              <a:rPr lang="el-GR" b="1" dirty="0" smtClean="0"/>
              <a:t>ΕΚΠΑΙΔΕΥΣΗ</a:t>
            </a:r>
            <a:r>
              <a:rPr lang="el-GR" dirty="0" smtClean="0"/>
              <a:t> </a:t>
            </a:r>
            <a:r>
              <a:rPr lang="el-GR" b="1" dirty="0" smtClean="0"/>
              <a:t>– ΜΑΘΗΣΗ </a:t>
            </a:r>
            <a:r>
              <a:rPr lang="el-GR" dirty="0" smtClean="0">
                <a:solidFill>
                  <a:schemeClr val="tx1"/>
                </a:solidFill>
              </a:rPr>
              <a:t>(ύπαρξη εκπροσώπου ασθενή, μαθησιακές δυσκολίες)</a:t>
            </a:r>
          </a:p>
          <a:p>
            <a:endParaRPr lang="el-GR" dirty="0" smtClean="0"/>
          </a:p>
          <a:p>
            <a:pPr lvl="1"/>
            <a:endParaRPr lang="el-GR" dirty="0" smtClean="0"/>
          </a:p>
          <a:p>
            <a:pPr lvl="1"/>
            <a:endParaRPr lang="el-GR" dirty="0" smtClean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27225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79512" y="332657"/>
            <a:ext cx="8856984" cy="4032448"/>
          </a:xfrm>
        </p:spPr>
        <p:txBody>
          <a:bodyPr>
            <a:normAutofit/>
          </a:bodyPr>
          <a:lstStyle/>
          <a:p>
            <a:r>
              <a:rPr lang="el-GR" b="1" dirty="0"/>
              <a:t>ΘΡΕΨΗ</a:t>
            </a:r>
            <a:r>
              <a:rPr lang="el-GR" dirty="0"/>
              <a:t> </a:t>
            </a:r>
            <a:r>
              <a:rPr lang="el-GR" dirty="0" smtClean="0">
                <a:solidFill>
                  <a:schemeClr val="tx1"/>
                </a:solidFill>
              </a:rPr>
              <a:t>(</a:t>
            </a:r>
            <a:r>
              <a:rPr lang="el-GR" i="1" dirty="0" smtClean="0">
                <a:solidFill>
                  <a:schemeClr val="tx1"/>
                </a:solidFill>
              </a:rPr>
              <a:t>Υπ</a:t>
            </a:r>
            <a:r>
              <a:rPr lang="el-GR" i="1" dirty="0">
                <a:solidFill>
                  <a:schemeClr val="tx1"/>
                </a:solidFill>
              </a:rPr>
              <a:t>. Δεδομένα</a:t>
            </a:r>
            <a:r>
              <a:rPr lang="el-GR" dirty="0">
                <a:solidFill>
                  <a:schemeClr val="tx1"/>
                </a:solidFill>
              </a:rPr>
              <a:t>: συνήθης δίαιτα, τροφικές αλλεργίες, δυσανεξία, ναυτία/εμετός, σύνηθες βάρος, μεταβολές στην όρεξη, προβλήματα μάσησης/κατάποσης</a:t>
            </a:r>
            <a:r>
              <a:rPr lang="el-GR" dirty="0" smtClean="0">
                <a:solidFill>
                  <a:schemeClr val="tx1"/>
                </a:solidFill>
              </a:rPr>
              <a:t>)</a:t>
            </a:r>
          </a:p>
          <a:p>
            <a:r>
              <a:rPr lang="el-GR" b="1" dirty="0" smtClean="0"/>
              <a:t>ΚΑΡΔΙΑΓΓΕΙΑΚΗ ΛΕΙΤΟΥΡΓΙΑ</a:t>
            </a:r>
            <a:r>
              <a:rPr lang="el-GR" dirty="0" smtClean="0"/>
              <a:t> </a:t>
            </a:r>
            <a:r>
              <a:rPr lang="el-GR" dirty="0" smtClean="0">
                <a:solidFill>
                  <a:schemeClr val="tx1"/>
                </a:solidFill>
              </a:rPr>
              <a:t>(μούδιασμα, ύπαρξη αργής επούλωσης, χειρουργικές επεμβάσεις, αίσθημα παλμών, αιμορραγικά επεισόδια)</a:t>
            </a:r>
          </a:p>
          <a:p>
            <a:r>
              <a:rPr lang="el-GR" b="1" dirty="0" smtClean="0"/>
              <a:t>ΝΕΥΡΟΛΟΓΙΚΗ ΑΙΣΘΗΤΗΡΙΑ ΛΕΙΤΟΥΡΓΙΑ</a:t>
            </a:r>
            <a:r>
              <a:rPr lang="el-GR" dirty="0" smtClean="0"/>
              <a:t> </a:t>
            </a:r>
            <a:r>
              <a:rPr lang="el-GR" dirty="0" smtClean="0">
                <a:solidFill>
                  <a:schemeClr val="tx1"/>
                </a:solidFill>
              </a:rPr>
              <a:t>(ιστορικό εγκεφαλικής βλάβης)</a:t>
            </a:r>
          </a:p>
          <a:p>
            <a:r>
              <a:rPr lang="el-GR" b="1" dirty="0" smtClean="0"/>
              <a:t>ΣΕΞΟΥΑΛΙΚΟΤΗΤΑ</a:t>
            </a:r>
            <a:r>
              <a:rPr lang="el-GR" dirty="0" smtClean="0"/>
              <a:t> </a:t>
            </a:r>
            <a:r>
              <a:rPr lang="el-GR" dirty="0" smtClean="0">
                <a:solidFill>
                  <a:schemeClr val="tx1"/>
                </a:solidFill>
              </a:rPr>
              <a:t>(σεξουαλικά ενεργή, σεξουαλικές δυσκολίες, πρόσφατες αλλαγές στη</a:t>
            </a:r>
            <a:endParaRPr lang="el-GR" dirty="0">
              <a:solidFill>
                <a:schemeClr val="tx1"/>
              </a:solidFill>
            </a:endParaRPr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933056"/>
            <a:ext cx="4499992" cy="29249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244895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/>
              <a:t>συχνότητα ενδιαφέροντος, </a:t>
            </a:r>
            <a:endParaRPr lang="el-GR" sz="2400" dirty="0" smtClean="0"/>
          </a:p>
          <a:p>
            <a:r>
              <a:rPr lang="el-GR" sz="2400" dirty="0" smtClean="0"/>
              <a:t>εμμηνόπαυση</a:t>
            </a:r>
            <a:r>
              <a:rPr lang="el-GR" sz="2400" dirty="0"/>
              <a:t>, ορμονοθεραπεία, τελευταίο </a:t>
            </a:r>
            <a:r>
              <a:rPr lang="el-GR" sz="2400" dirty="0" err="1"/>
              <a:t>test</a:t>
            </a:r>
            <a:r>
              <a:rPr lang="el-GR" sz="2400" dirty="0"/>
              <a:t> PAP)</a:t>
            </a:r>
          </a:p>
        </p:txBody>
      </p:sp>
    </p:spTree>
    <p:extLst>
      <p:ext uri="{BB962C8B-B14F-4D97-AF65-F5344CB8AC3E}">
        <p14:creationId xmlns:p14="http://schemas.microsoft.com/office/powerpoint/2010/main" val="42564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l-GR" sz="5400" dirty="0" smtClean="0">
                <a:solidFill>
                  <a:schemeClr val="accent1"/>
                </a:solidFill>
              </a:rPr>
              <a:t>ΠΟΝΟΣ</a:t>
            </a:r>
            <a:endParaRPr lang="el-GR" sz="54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8520" y="908720"/>
            <a:ext cx="9144000" cy="3960440"/>
          </a:xfrm>
        </p:spPr>
        <p:txBody>
          <a:bodyPr/>
          <a:lstStyle/>
          <a:p>
            <a:r>
              <a:rPr lang="el-GR" dirty="0" smtClean="0">
                <a:solidFill>
                  <a:schemeClr val="tx1"/>
                </a:solidFill>
              </a:rPr>
              <a:t>Μπορείτε να περιγράψετε τον πόνο; (ήπιος, προοδευτικός, διαξιφιστικός)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Περιγράψτε την ένταση, την διάρκεια και τη συχνότητα του πόνου.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Πότε αισθανθήκατε τον πόνο για 1</a:t>
            </a:r>
            <a:r>
              <a:rPr lang="el-GR" baseline="30000" dirty="0" smtClean="0">
                <a:solidFill>
                  <a:schemeClr val="tx1"/>
                </a:solidFill>
              </a:rPr>
              <a:t>η</a:t>
            </a:r>
            <a:r>
              <a:rPr lang="el-GR" dirty="0" smtClean="0">
                <a:solidFill>
                  <a:schemeClr val="tx1"/>
                </a:solidFill>
              </a:rPr>
              <a:t> φορά;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Τι βελτιώνει και τι χειροτερεύει τον πόνο;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Ο πόνος είναι ικανός να σας κρατήσει ξάγρυπνη;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Ο πόνος συνοδεύεται από εφίδρωση ή ταχυκαρδία;</a:t>
            </a:r>
          </a:p>
          <a:p>
            <a:pPr marL="0" indent="0">
              <a:buNone/>
            </a:pPr>
            <a:endParaRPr lang="el-GR" dirty="0" smtClean="0"/>
          </a:p>
        </p:txBody>
      </p:sp>
      <p:pic>
        <p:nvPicPr>
          <p:cNvPr id="7" name="Εικόνα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77072"/>
            <a:ext cx="849694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3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74848" y="188640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el-GR" sz="4400" dirty="0">
                <a:solidFill>
                  <a:schemeClr val="accent1"/>
                </a:solidFill>
              </a:rPr>
              <a:t>Α</a:t>
            </a:r>
            <a:r>
              <a:rPr lang="el-GR" sz="4400" dirty="0" smtClean="0">
                <a:solidFill>
                  <a:schemeClr val="accent1"/>
                </a:solidFill>
              </a:rPr>
              <a:t>ΛΛΕΣ ΕΡΩΤΗΣΕΙΣ</a:t>
            </a:r>
            <a:endParaRPr lang="el-GR" sz="44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6512" y="1196752"/>
            <a:ext cx="9144000" cy="5256584"/>
          </a:xfrm>
        </p:spPr>
        <p:txBody>
          <a:bodyPr>
            <a:normAutofit/>
          </a:bodyPr>
          <a:lstStyle/>
          <a:p>
            <a:r>
              <a:rPr lang="el-GR" dirty="0" smtClean="0">
                <a:solidFill>
                  <a:schemeClr val="tx1"/>
                </a:solidFill>
              </a:rPr>
              <a:t>Πότε διαγνωστήκατε με καρκίνο για 1</a:t>
            </a:r>
            <a:r>
              <a:rPr lang="el-GR" baseline="30000" dirty="0" smtClean="0">
                <a:solidFill>
                  <a:schemeClr val="tx1"/>
                </a:solidFill>
              </a:rPr>
              <a:t>η</a:t>
            </a:r>
            <a:r>
              <a:rPr lang="el-GR" dirty="0" smtClean="0">
                <a:solidFill>
                  <a:schemeClr val="tx1"/>
                </a:solidFill>
              </a:rPr>
              <a:t> φορά;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Πότε ξεκινήσατε τις χημειοθεραπείες και πόσα σχήματα έχετε κάνει;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Πότε έγινε η μαστεκτομή;</a:t>
            </a:r>
          </a:p>
          <a:p>
            <a:r>
              <a:rPr lang="el-GR" dirty="0">
                <a:solidFill>
                  <a:schemeClr val="tx1"/>
                </a:solidFill>
              </a:rPr>
              <a:t>Τι τύπο μαστεκτομής έχετε κάνει; (τροποποιημένη ριζική, απλή)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Πότε ήταν η τελευταία φορά που κάνατε ακτινογραφία ή άλλες εξετάσεις για τον μαστό σας;</a:t>
            </a:r>
          </a:p>
          <a:p>
            <a:r>
              <a:rPr lang="el-GR" dirty="0">
                <a:solidFill>
                  <a:schemeClr val="tx1"/>
                </a:solidFill>
              </a:rPr>
              <a:t>Πότε υποτροπίασε ο καρκίνος σας;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Έχετε κάνει βιοψία;</a:t>
            </a:r>
          </a:p>
          <a:p>
            <a:r>
              <a:rPr lang="el-GR" dirty="0" smtClean="0">
                <a:solidFill>
                  <a:schemeClr val="tx1"/>
                </a:solidFill>
              </a:rPr>
              <a:t>Έχετε λάβει ποτέ ψυχολογική υποστήριξη; Ήταν ειδικός ή κάποιο κοντινό σας πρόσωπο;</a:t>
            </a:r>
          </a:p>
          <a:p>
            <a:r>
              <a:rPr lang="el-GR" dirty="0">
                <a:solidFill>
                  <a:schemeClr val="tx1"/>
                </a:solidFill>
              </a:rPr>
              <a:t>Πιστεύετε ότι μπορείτε να αυτοεξυπηρετηθείτε;</a:t>
            </a:r>
          </a:p>
          <a:p>
            <a:endParaRPr lang="el-GR" dirty="0" smtClean="0"/>
          </a:p>
        </p:txBody>
      </p:sp>
    </p:spTree>
    <p:extLst>
      <p:ext uri="{BB962C8B-B14F-4D97-AF65-F5344CB8AC3E}">
        <p14:creationId xmlns:p14="http://schemas.microsoft.com/office/powerpoint/2010/main" val="170070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Autofit/>
          </a:bodyPr>
          <a:lstStyle/>
          <a:p>
            <a:pPr algn="ctr"/>
            <a:r>
              <a:rPr lang="el-GR" sz="4800" dirty="0" smtClean="0">
                <a:solidFill>
                  <a:schemeClr val="accent1"/>
                </a:solidFill>
              </a:rPr>
              <a:t>ΚΛΙΝΙΚΗ ΕΞΕΤΑΣΗ</a:t>
            </a:r>
            <a:endParaRPr lang="el-GR" sz="48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5256584"/>
          </a:xfrm>
        </p:spPr>
        <p:txBody>
          <a:bodyPr>
            <a:noAutofit/>
          </a:bodyPr>
          <a:lstStyle/>
          <a:p>
            <a:r>
              <a:rPr lang="el-GR" sz="2800" b="1" dirty="0">
                <a:solidFill>
                  <a:schemeClr val="tx1"/>
                </a:solidFill>
              </a:rPr>
              <a:t>ΕΠΙΣΚΟΠΗΣΗ</a:t>
            </a:r>
            <a:r>
              <a:rPr lang="el-GR" sz="2800" dirty="0">
                <a:solidFill>
                  <a:schemeClr val="tx1"/>
                </a:solidFill>
              </a:rPr>
              <a:t>: θέση αιματωμάτων και αιμορραγίας, καθετήρας </a:t>
            </a:r>
            <a:r>
              <a:rPr lang="el-GR" sz="2800" dirty="0" err="1">
                <a:solidFill>
                  <a:schemeClr val="tx1"/>
                </a:solidFill>
              </a:rPr>
              <a:t>Hickman</a:t>
            </a:r>
            <a:r>
              <a:rPr lang="el-GR" sz="2800" dirty="0">
                <a:solidFill>
                  <a:schemeClr val="tx1"/>
                </a:solidFill>
              </a:rPr>
              <a:t>, αριστερή μαστεκτομή, πρήξιμο στην περιοχή κάτω από την αριστερή μασχάλη, παρατήρηση συμπτωμάτων χημειοθεραπείας (αδυναμία, </a:t>
            </a:r>
            <a:r>
              <a:rPr lang="el-GR" sz="2800" dirty="0" err="1">
                <a:solidFill>
                  <a:schemeClr val="tx1"/>
                </a:solidFill>
              </a:rPr>
              <a:t>αλλωπεκία</a:t>
            </a:r>
            <a:r>
              <a:rPr lang="el-GR" sz="28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l-GR" sz="2800" b="1" dirty="0" smtClean="0">
                <a:solidFill>
                  <a:schemeClr val="tx1"/>
                </a:solidFill>
              </a:rPr>
              <a:t>ΨΗΛΑΦΗΣΗ</a:t>
            </a:r>
            <a:r>
              <a:rPr lang="el-GR" sz="2800" dirty="0">
                <a:solidFill>
                  <a:schemeClr val="tx1"/>
                </a:solidFill>
              </a:rPr>
              <a:t>: πόνος, οιδήματα, λεμφαδένες, </a:t>
            </a:r>
            <a:r>
              <a:rPr lang="el-GR" sz="2800" dirty="0" smtClean="0">
                <a:solidFill>
                  <a:schemeClr val="tx1"/>
                </a:solidFill>
              </a:rPr>
              <a:t>όγκο</a:t>
            </a:r>
            <a:r>
              <a:rPr lang="el-GR" sz="2800" dirty="0">
                <a:solidFill>
                  <a:schemeClr val="tx1"/>
                </a:solidFill>
              </a:rPr>
              <a:t>ι</a:t>
            </a:r>
            <a:r>
              <a:rPr lang="el-GR" sz="2800" dirty="0" smtClean="0">
                <a:solidFill>
                  <a:schemeClr val="tx1"/>
                </a:solidFill>
              </a:rPr>
              <a:t>, πρήξιμο</a:t>
            </a:r>
          </a:p>
          <a:p>
            <a:r>
              <a:rPr lang="el-GR" sz="2800" b="1" dirty="0">
                <a:solidFill>
                  <a:schemeClr val="tx1"/>
                </a:solidFill>
              </a:rPr>
              <a:t>ΕΠΙΚΡΟΥΣΗ</a:t>
            </a:r>
            <a:r>
              <a:rPr lang="el-GR" sz="2800" dirty="0">
                <a:solidFill>
                  <a:schemeClr val="tx1"/>
                </a:solidFill>
              </a:rPr>
              <a:t>: βαθμός πόνου, </a:t>
            </a:r>
            <a:r>
              <a:rPr lang="el-GR" sz="2800" dirty="0" smtClean="0">
                <a:solidFill>
                  <a:schemeClr val="tx1"/>
                </a:solidFill>
              </a:rPr>
              <a:t>ήχοι</a:t>
            </a:r>
          </a:p>
          <a:p>
            <a:r>
              <a:rPr lang="el-GR" sz="2800" b="1" dirty="0" smtClean="0">
                <a:solidFill>
                  <a:schemeClr val="tx1"/>
                </a:solidFill>
              </a:rPr>
              <a:t>ΑΚΡΟΑΣΗ</a:t>
            </a:r>
            <a:r>
              <a:rPr lang="el-GR" sz="2800" dirty="0" smtClean="0">
                <a:solidFill>
                  <a:schemeClr val="tx1"/>
                </a:solidFill>
              </a:rPr>
              <a:t>: βάθος αναπνοής, </a:t>
            </a:r>
            <a:r>
              <a:rPr lang="el-GR" sz="2800" dirty="0" err="1" smtClean="0">
                <a:solidFill>
                  <a:schemeClr val="tx1"/>
                </a:solidFill>
              </a:rPr>
              <a:t>έκπτυξη</a:t>
            </a:r>
            <a:r>
              <a:rPr lang="el-GR" sz="2800" dirty="0" smtClean="0">
                <a:solidFill>
                  <a:schemeClr val="tx1"/>
                </a:solidFill>
              </a:rPr>
              <a:t> θώρακα, ακροαστικά</a:t>
            </a:r>
          </a:p>
          <a:p>
            <a:r>
              <a:rPr lang="el-GR" sz="2800" b="1" dirty="0" smtClean="0">
                <a:solidFill>
                  <a:schemeClr val="tx1"/>
                </a:solidFill>
              </a:rPr>
              <a:t>ΆΛΛΕΣ ΠΡΑΞΕΙΣ</a:t>
            </a:r>
            <a:r>
              <a:rPr lang="el-GR" sz="2800" dirty="0" smtClean="0">
                <a:solidFill>
                  <a:schemeClr val="tx1"/>
                </a:solidFill>
              </a:rPr>
              <a:t>: </a:t>
            </a:r>
            <a:r>
              <a:rPr lang="el-GR" sz="2800" dirty="0">
                <a:solidFill>
                  <a:schemeClr val="tx1"/>
                </a:solidFill>
              </a:rPr>
              <a:t>γενική εμφάνιση, διανοητική </a:t>
            </a:r>
            <a:r>
              <a:rPr lang="el-GR" sz="2800" dirty="0" smtClean="0">
                <a:solidFill>
                  <a:schemeClr val="tx1"/>
                </a:solidFill>
              </a:rPr>
              <a:t>κατάσταση, ζωτικά σημεία, </a:t>
            </a:r>
            <a:r>
              <a:rPr lang="el-GR" sz="2800" dirty="0">
                <a:solidFill>
                  <a:schemeClr val="tx1"/>
                </a:solidFill>
              </a:rPr>
              <a:t>ύψος, </a:t>
            </a:r>
            <a:r>
              <a:rPr lang="el-GR" sz="2800" dirty="0" smtClean="0">
                <a:solidFill>
                  <a:schemeClr val="tx1"/>
                </a:solidFill>
              </a:rPr>
              <a:t>βάρος</a:t>
            </a:r>
            <a:endParaRPr lang="el-G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87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26976"/>
          </a:xfrm>
        </p:spPr>
        <p:txBody>
          <a:bodyPr/>
          <a:lstStyle/>
          <a:p>
            <a:pPr algn="ctr"/>
            <a:r>
              <a:rPr lang="el-GR" sz="4800" dirty="0" smtClean="0">
                <a:solidFill>
                  <a:schemeClr val="accent1"/>
                </a:solidFill>
              </a:rPr>
              <a:t>ΕΞΕΤΑΣΕΙΣ</a:t>
            </a:r>
            <a:endParaRPr lang="el-GR" sz="4800" dirty="0">
              <a:solidFill>
                <a:schemeClr val="accent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456184"/>
            <a:ext cx="8229600" cy="2692896"/>
          </a:xfrm>
        </p:spPr>
        <p:txBody>
          <a:bodyPr>
            <a:normAutofit/>
          </a:bodyPr>
          <a:lstStyle/>
          <a:p>
            <a:r>
              <a:rPr lang="el-GR" sz="2500" dirty="0" smtClean="0">
                <a:solidFill>
                  <a:schemeClr val="tx1"/>
                </a:solidFill>
              </a:rPr>
              <a:t>Αιμοληψία (γενική αίματος, βιοχημικές εξετάσεις, καθίζησης ερυθρών, πήξη – προθρομβίνη)</a:t>
            </a:r>
          </a:p>
          <a:p>
            <a:r>
              <a:rPr lang="el-GR" sz="2500" dirty="0" smtClean="0">
                <a:solidFill>
                  <a:schemeClr val="tx1"/>
                </a:solidFill>
              </a:rPr>
              <a:t>Ακτινογραφία θώρακος, μαστού</a:t>
            </a:r>
          </a:p>
          <a:p>
            <a:r>
              <a:rPr lang="el-GR" sz="2500" dirty="0" smtClean="0">
                <a:solidFill>
                  <a:schemeClr val="tx1"/>
                </a:solidFill>
              </a:rPr>
              <a:t>Αξονική, μαγνητική</a:t>
            </a:r>
          </a:p>
          <a:p>
            <a:r>
              <a:rPr lang="el-GR" sz="2500" dirty="0" smtClean="0">
                <a:solidFill>
                  <a:schemeClr val="tx1"/>
                </a:solidFill>
              </a:rPr>
              <a:t>Ηλεκτρολύτες (έλεγχος για ισοζύγιο υγρών)</a:t>
            </a:r>
          </a:p>
          <a:p>
            <a:endParaRPr lang="el-GR" dirty="0" smtClean="0"/>
          </a:p>
          <a:p>
            <a:endParaRPr lang="el-GR" dirty="0"/>
          </a:p>
        </p:txBody>
      </p:sp>
      <p:sp>
        <p:nvSpPr>
          <p:cNvPr id="6" name="Πεντάγωνο 5"/>
          <p:cNvSpPr/>
          <p:nvPr/>
        </p:nvSpPr>
        <p:spPr>
          <a:xfrm>
            <a:off x="755576" y="4293096"/>
            <a:ext cx="7848872" cy="22322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1619672" y="4595644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u="sng" dirty="0" smtClean="0"/>
              <a:t>ΠΙΘΑΝΕΣ ΝΟΣΗΛΕΥΤΙΚΕΣ ΔΙΑΓΝΩΣΕΙΣ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 smtClean="0"/>
              <a:t>Πόνος οφειλόμενος στην εγχείρηση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 smtClean="0"/>
              <a:t>Κίνδυνος για </a:t>
            </a:r>
            <a:r>
              <a:rPr lang="el-GR" sz="2400" dirty="0" err="1" smtClean="0"/>
              <a:t>θρομβοπενία</a:t>
            </a:r>
            <a:endParaRPr lang="el-GR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2400" dirty="0" smtClean="0"/>
              <a:t>Κίνδυνος για </a:t>
            </a:r>
            <a:r>
              <a:rPr lang="el-GR" sz="2400" dirty="0" err="1" smtClean="0"/>
              <a:t>λευκοπενία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78944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Πλεκτό">
  <a:themeElements>
    <a:clrScheme name="Προεξοχή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Διάμεσος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Πλεκτό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438</TotalTime>
  <Words>1349</Words>
  <Application>Microsoft Office PowerPoint</Application>
  <PresentationFormat>Προβολή στην οθόνη (4:3)</PresentationFormat>
  <Paragraphs>152</Paragraphs>
  <Slides>19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19</vt:i4>
      </vt:variant>
    </vt:vector>
  </HeadingPairs>
  <TitlesOfParts>
    <vt:vector size="20" baseType="lpstr">
      <vt:lpstr>Πλεκτό</vt:lpstr>
      <vt:lpstr>ΟΜΑΔΙΚΗ ΕΡΓΑΣΙΑ ΒΑΣΙΚΗΣ ΝΟΣΗΛΕΥΤΙΚΗΣ ΙΙ</vt:lpstr>
      <vt:lpstr>Παρουσίαση του PowerPoint</vt:lpstr>
      <vt:lpstr>ΔΕΔΟΜΕΝΑ ΙΣΤΟΡΙΚΟΥ</vt:lpstr>
      <vt:lpstr>ΕΡΩΤΗΣΕΙΣ</vt:lpstr>
      <vt:lpstr>Παρουσίαση του PowerPoint</vt:lpstr>
      <vt:lpstr>ΠΟΝΟΣ</vt:lpstr>
      <vt:lpstr>ΑΛΛΕΣ ΕΡΩΤΗΣΕΙΣ</vt:lpstr>
      <vt:lpstr>ΚΛΙΝΙΚΗ ΕΞΕΤΑΣΗ</vt:lpstr>
      <vt:lpstr>ΕΞΕΤΑΣΕΙΣ</vt:lpstr>
      <vt:lpstr>ΙΕΡΑΡΧΗΣΗ ΑΝΑΓΚΩΝ</vt:lpstr>
      <vt:lpstr>ΕΙΔΙΚΕΣ ΠΡΟΦΥΛΑΞΕΙΣ ΓΙΑ ΤΗ ΛΗΨΗ ΤΩΝ ΖΩΤΙΚΩΝ ΣΗΜΕΙΩΝ</vt:lpstr>
      <vt:lpstr>ΘΕΣΕΙΣ ΠΟΥ ΑΝΤΕΝΔΕΙΚΝΥΝΤΑΙ ΓΙΑ ΤΗ ΜΕΤΡΗΣΗ ΤΗΣ ΘΕΡΜΟΚΡΑΣΙΑΣ</vt:lpstr>
      <vt:lpstr>ΕΙΔΙΚΕΣ ΠΡΟΦΥΛΑΞΕΙΣ ΚΑΤΑ ΤΗΝ ΑΙΜΟΛΗΨΙΑ</vt:lpstr>
      <vt:lpstr>ΒΗΜΑΤΑ ΚΑΤΑ ΤΗΝ ΑΙΜΟΛΗΨΙΑ</vt:lpstr>
      <vt:lpstr>ΠΑΡΕΜΒΑΣΕΙΣ ΚΑΤΑ ΤΗΝ ΑΛΛΑΓΗ ΤΟΥ ΕΠΙΚΑΛΥΜΜΑΤΟΣ ΤΟΥ ΚΦΚ</vt:lpstr>
      <vt:lpstr>Παρουσίαση του PowerPoint</vt:lpstr>
      <vt:lpstr>Παρουσίαση του PowerPoint</vt:lpstr>
      <vt:lpstr>ΒΙΒΛΙΟΓΡΑΦΙΑ</vt:lpstr>
      <vt:lpstr>Σας ευχαριστούμε πολύ για την προσοχή σας!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ΟΜΑΔΙΚΗ ΕΡΓΑΣΙΑ ΒΑΣΙΚΗΣ ΝΟΣΗΛΕΥΤΙΚΗΣ ΙΙ</dc:title>
  <dc:creator>zoe</dc:creator>
  <cp:lastModifiedBy>zoe</cp:lastModifiedBy>
  <cp:revision>41</cp:revision>
  <dcterms:created xsi:type="dcterms:W3CDTF">2016-12-13T17:58:53Z</dcterms:created>
  <dcterms:modified xsi:type="dcterms:W3CDTF">2017-01-12T18:20:48Z</dcterms:modified>
</cp:coreProperties>
</file>