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7" r:id="rId2"/>
    <p:sldId id="258" r:id="rId3"/>
    <p:sldId id="259" r:id="rId4"/>
    <p:sldId id="260" r:id="rId5"/>
    <p:sldId id="271" r:id="rId6"/>
    <p:sldId id="275" r:id="rId7"/>
    <p:sldId id="261" r:id="rId8"/>
    <p:sldId id="265" r:id="rId9"/>
    <p:sldId id="272" r:id="rId10"/>
    <p:sldId id="262" r:id="rId11"/>
    <p:sldId id="266" r:id="rId12"/>
    <p:sldId id="273" r:id="rId13"/>
    <p:sldId id="274" r:id="rId14"/>
    <p:sldId id="263" r:id="rId15"/>
    <p:sldId id="267" r:id="rId16"/>
    <p:sldId id="276" r:id="rId17"/>
    <p:sldId id="268" r:id="rId18"/>
    <p:sldId id="269" r:id="rId19"/>
    <p:sldId id="270" r:id="rId20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3658"/>
    <a:srgbClr val="EFAFBE"/>
    <a:srgbClr val="739C7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- Ορθογώνιο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28" name="27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17" name="16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Ευθεία γραμμή σύνδεσης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- Έλλειψη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13 - Έλλειψη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8" name="7 - Τίτλος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Κατακόρυφος τίτλος και Κείμενο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7 - Ορθογώνιο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- Ορθογώνιο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10 - Ορθογώνιο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- Ορθογώνιο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- Ευθεία γραμμή σύνδεσης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13 - Έλλειψη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14 - Έλλειψη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8" name="7 - Θέση περιεχομένου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14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- Ορθογώνιο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13" name="12 - Ορθογώνιο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13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8" name="7 - Ευθεία γραμμή σύνδεσης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- Έλλειψη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- Έλλειψη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8" name="7 - Ευθεία γραμμή σύνδεσης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- Θέση περιεχομένου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12" name="11 - Θέση περιεχομένου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- Ευθεία γραμμή σύνδεσης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- Ορθογώνιο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20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21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10 - Ορθογώνιο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- Ορθογώνιο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15" name="14 - Ευθεία γραμμή σύνδεσης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- Θέση περιεχομένου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26" name="2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25" name="24 - Έλλειψη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26 - Έλλειψη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23" name="22 - Τίτλος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7 - Ορθογώνιο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- Ορθογώνιο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5 - Ορθογώνιο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14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16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- Ορθογώνιο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8" name="7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- Ευθεία γραμμή σύνδεσης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- Θέση περιεχομένου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10" name="9 - Έλλειψη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- Έλλειψη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21" name="20 - Ορθογώνιο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l-G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- Ευθεία γραμμή σύνδεσης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16 - Ορθογώνιο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- Ορθογώνιο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7 - Ορθογώνιο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14 - Ορθογώνιο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- Έλλειψη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- Έλλειψη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dirty="0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22" name="21 - Ορθογώνιο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l-G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- Ορθογώνιο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- Ορθογώνιο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- Ορθογώνιο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- Ορθογώνιο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- Ορθογώνιο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1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3B5C013-6BAD-4C09-8BE1-5A0EBA600ACE}" type="datetimeFigureOut">
              <a:rPr lang="el-GR" smtClean="0"/>
              <a:pPr/>
              <a:t>11/1/2017</a:t>
            </a:fld>
            <a:endParaRPr lang="el-GR" dirty="0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l-GR" dirty="0"/>
          </a:p>
        </p:txBody>
      </p:sp>
      <p:sp>
        <p:nvSpPr>
          <p:cNvPr id="8" name="7 - Ορθογώνιο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- Ευθεία γραμμή σύνδεσης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- Έλλειψη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14 - Έλλειψη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19636E-9DC9-4656-869F-EA315759298B}" type="slidenum">
              <a:rPr lang="el-GR" smtClean="0"/>
              <a:pPr/>
              <a:t>‹#›</a:t>
            </a:fld>
            <a:endParaRPr lang="el-GR" dirty="0"/>
          </a:p>
        </p:txBody>
      </p:sp>
      <p:sp>
        <p:nvSpPr>
          <p:cNvPr id="22" name="21 - Θέση τίτλου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3" name="12 - Θέση κειμένου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251520" y="1268760"/>
            <a:ext cx="8640960" cy="4464496"/>
          </a:xfrm>
        </p:spPr>
        <p:txBody>
          <a:bodyPr>
            <a:normAutofit fontScale="90000"/>
          </a:bodyPr>
          <a:lstStyle/>
          <a:p>
            <a:pPr algn="ctr"/>
            <a:r>
              <a:rPr lang="el-GR" sz="4400" b="1" spc="3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l-GR" sz="4400" b="1" spc="3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l-GR" sz="4400" b="1" spc="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sz="4400" b="1" spc="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l-GR" sz="4400" b="1" spc="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sz="4400" b="1" spc="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l-GR" sz="4400" b="1" spc="300" dirty="0" smtClean="0">
                <a:solidFill>
                  <a:srgbClr val="739C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l-GR" sz="2800" b="1" spc="3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ΕΡΓΑΣΙΑ ΣΤΗ ΒΑΣΙΚΗ ΝΟΣΗΛΕΥΤΙΚΗ ΙΙ</a:t>
            </a:r>
            <a:r>
              <a:rPr lang="el-GR" b="1" spc="300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b="1" spc="300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b="1" spc="3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l-GR" sz="4400" b="1" spc="3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«ΜΕΛΕΤΗ ΠΕΡΙΠΤΩΣΗΣ 10</a:t>
            </a:r>
            <a:r>
              <a:rPr lang="el-GR" sz="4400" b="1" spc="300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el-GR" sz="4400" b="1" spc="3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»</a:t>
            </a:r>
            <a:r>
              <a:rPr lang="en-US" sz="4400" b="1" spc="3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b="1" spc="3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spc="300" dirty="0" smtClean="0">
                <a:solidFill>
                  <a:srgbClr val="739C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spc="300" dirty="0" smtClean="0">
                <a:solidFill>
                  <a:srgbClr val="739C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l-G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l-GR" sz="44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l-GR" sz="44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el-GR" sz="2400" b="1" spc="-15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- TextBox"/>
          <p:cNvSpPr txBox="1"/>
          <p:nvPr/>
        </p:nvSpPr>
        <p:spPr>
          <a:xfrm>
            <a:off x="395536" y="332656"/>
            <a:ext cx="849694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sz="1600" b="1" spc="300" dirty="0" smtClean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l-GR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ΠΑΝΕΠΙΣΤΗΜΙΟ</a:t>
            </a:r>
            <a:r>
              <a:rPr lang="en-US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ΠΕΛΟΠΟΝΝΗΣΟΥ</a:t>
            </a:r>
            <a:br>
              <a:rPr lang="el-GR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l-GR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ΣΧΟΛΗ </a:t>
            </a:r>
            <a:r>
              <a:rPr lang="en-US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ΑΝΘΡΩΠΙΝΗΣ ΚΙΝΗΣΗΣ &amp; </a:t>
            </a:r>
            <a:r>
              <a:rPr lang="en-US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ΠΟΙΟΤΙΚΗΣ ΖΩΗΣ</a:t>
            </a:r>
            <a:br>
              <a:rPr lang="el-GR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l-GR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ΤΜΗΜΑ</a:t>
            </a:r>
            <a:r>
              <a:rPr lang="en-US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1600" b="1" spc="3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ΝΟΣΗΛΕΥΤΙΚΗΣ</a:t>
            </a:r>
          </a:p>
          <a:p>
            <a:r>
              <a:rPr lang="en-US" sz="1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_____________________________________________________________</a:t>
            </a:r>
            <a:r>
              <a:rPr lang="el-GR" sz="1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</a:t>
            </a:r>
            <a:endParaRPr lang="en-US" sz="1600" b="1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panepistimio_peloponisoy.jpg"/>
          <p:cNvPicPr>
            <a:picLocks noChangeAspect="1"/>
          </p:cNvPicPr>
          <p:nvPr/>
        </p:nvPicPr>
        <p:blipFill>
          <a:blip r:embed="rId2" cstate="print">
            <a:lum bright="1000" contrast="-13000"/>
          </a:blip>
          <a:stretch>
            <a:fillRect/>
          </a:stretch>
        </p:blipFill>
        <p:spPr>
          <a:xfrm>
            <a:off x="7524328" y="188640"/>
            <a:ext cx="1296144" cy="1203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10 - TextBox"/>
          <p:cNvSpPr txBox="1"/>
          <p:nvPr/>
        </p:nvSpPr>
        <p:spPr>
          <a:xfrm>
            <a:off x="179512" y="5805265"/>
            <a:ext cx="8676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200" b="1" spc="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ΖΑΧΑΚΗ ΑΘΑΝΑΣΙΑ - ΘΕΟΚΑ ΑΝΑΣΤΑΣΙΑ - ΚΑΡΒΟΥΝΗ ΜΑΡΙΑ</a:t>
            </a:r>
          </a:p>
          <a:p>
            <a:pPr algn="ctr"/>
            <a:r>
              <a:rPr lang="el-GR" sz="1200" b="1" spc="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ΠΑΠΑΔΟΠΟΥΛΟΥ ΜΑΡΙΑ - ΣΟΥΡΒΑΝΟΥ ΕΛΙΣΣΑΒΕΤ - ΤΣΑΠΑΛΑ ΒΑΣΙΛΙΚΗ</a:t>
            </a:r>
            <a:endParaRPr lang="el-GR" sz="1200" b="1" spc="3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11 - Εικόνα" descr="CTGXgjMUEAEki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3068960"/>
            <a:ext cx="5040560" cy="2702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«ΓΙΑΤΙ ΑΥΤΗ Η ΠΡΟΤΕΡΑΙΟΤΗΤΑ;»</a:t>
            </a:r>
            <a:endParaRPr lang="el-G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395536" y="1628801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Ο κ. Γ. ( 47 ετών) έρχεται στην 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l-GR" sz="2400" b="1" u="sng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θέση</a:t>
            </a:r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διότι: </a:t>
            </a:r>
          </a:p>
          <a:p>
            <a:pPr algn="ctr"/>
            <a:endParaRPr lang="el-GR" sz="2400" u="sng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323528" y="2274839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Οι αιμορραγικές κενώσεις αποτελούν μία από τις συνηθέστερες επείγουσες καταστάσεις προσέλευσης στο νοσοκομείο και μία από τις σημαντικότερες αιτίες νοσηρότητας και θνητότητας.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Ο παρατεταμένος κοιλιακός πόνος απαιτεί την νοσηλευτική παρακολούθηση.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Οι αιμορραγικές κενώσεις παρατηρούνται σε περιπτώσεις όγκων του παχέος εντέρου, εκκολπωματικής νόσου, ελκώδους κολίτιδας ή αιμορροΐδων.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Υπάρχει κίνδυνος για διάφορες παθήσεις που σχετίζονται με τον έντονο κοιλιακό πόνο και τις αιμορραγικές κενώσεις.</a:t>
            </a: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«ΓΙΑΤΙ ΑΥΤΗ Η ΠΡΟΤΕΡΑΙΟΤΗΤΑ;»</a:t>
            </a:r>
            <a:endParaRPr lang="el-GR" sz="2800" dirty="0"/>
          </a:p>
        </p:txBody>
      </p:sp>
      <p:sp>
        <p:nvSpPr>
          <p:cNvPr id="4" name="3 - Ορθογώνιο"/>
          <p:cNvSpPr/>
          <p:nvPr/>
        </p:nvSpPr>
        <p:spPr>
          <a:xfrm>
            <a:off x="395536" y="1628800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Η λεπτομερής λήψη του ιστορικού έχει μεγάλη σημασία. Έτσι διευκρινίζεται αν:</a:t>
            </a:r>
          </a:p>
          <a:p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1.πρόκειται για το πρώτο επεισόδιο ή υποτροπή</a:t>
            </a:r>
          </a:p>
          <a:p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2.ο ασθενής έχει καταναλώσει τροφές που χρωματίζουν κόκκινα τα κόπρανα (π.χ. παντζάρια)</a:t>
            </a:r>
          </a:p>
          <a:p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3.έχει λάβει φάρμακα που προδιαθέτουν σε αιμορραγία (μη στεροειδή αντιφλεγμονώδη, ασπιρίνη, αντιπηκτικά).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Επίσης, πρέπει να διερευνηθεί αν υπάρχει:</a:t>
            </a:r>
          </a:p>
          <a:p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-ιστορικό :  ισχαιμικής καρδιοπάθειας, αρρυθμιών,</a:t>
            </a:r>
          </a:p>
          <a:p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χειρουργηθέντος ανευρύσματος κοιλιακής αορτής,</a:t>
            </a:r>
          </a:p>
          <a:p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ακτινοβοληθέντος νεοπλάσματος πυέλου ή κίρρωσης ήπατος.</a:t>
            </a:r>
          </a:p>
          <a:p>
            <a:pPr>
              <a:buFont typeface="Wingdings" pitchFamily="2" charset="2"/>
              <a:buChar char="q"/>
            </a:pP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Κ. </a:t>
            </a:r>
            <a:r>
              <a:rPr lang="el-GR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Γ. 47 </a:t>
            </a:r>
            <a:r>
              <a:rPr lang="el-GR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ετών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>
          <a:xfrm>
            <a:off x="301752" y="2060848"/>
            <a:ext cx="8503920" cy="4038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Ερωτήσεις και εξετάσεις που θα βοηθήσουν την αξιολόγηση του 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ασθενή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Έλεγχος καρτέλας και ταυτοποίηση ασθενούς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ιστορικού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ζωτικών σημείων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Αιμοληψία για γενικές εξετάσεις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Εξέταση του πρωκτού 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και εξέταση δείγματος κοπράνων</a:t>
            </a:r>
          </a:p>
          <a:p>
            <a:pPr>
              <a:buNone/>
            </a:pP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l-G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Κ. </a:t>
            </a:r>
            <a:r>
              <a:rPr lang="el-GR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Γ. 47 </a:t>
            </a:r>
            <a:r>
              <a:rPr lang="el-GR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ετών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>
          <a:xfrm>
            <a:off x="301752" y="1628800"/>
            <a:ext cx="8503920" cy="482453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Ερωτήσεις και εξετάσεις που θα βοηθήσουν την αξιολόγηση του 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ασθενή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Ερωτήσεις : 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Πόσο καιρό παρατηρείτε την αποβολή αίματος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ζωηρού ερυθρού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χρώματος με τις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κενώσεις;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Είναι το αίμα αναμεμιγμένο με τα κόπρανα;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Μήπως το αίμα επικάθεται σε γραμμές στην επιφάνεια των κοπράνων;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Έχετε παρατηρήσει μήπως κάποια αλλαγή στις συνήθειες του εντέρου;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Μήπως έχετε παρατηρήσει κάποια επίμονη αίσθηση στο ορθό ότι θέλετε να αφοδεύσετε, αλλά δεν μπορείτε;</a:t>
            </a:r>
          </a:p>
          <a:p>
            <a:pPr marL="457200" indent="-457200">
              <a:buFont typeface="+mj-lt"/>
              <a:buAutoNum type="arabicPeriod"/>
            </a:pP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l-G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«ΓΙΑΤΙ ΑΥΤΗ Η ΠΡΟΤΕΡΑΙΟΤΗΤΑ;»</a:t>
            </a:r>
            <a:endParaRPr lang="el-G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395536" y="1700808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 Κα Ρ.( 83 ετών) έρχεται 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στην 4</a:t>
            </a:r>
            <a:r>
              <a:rPr lang="el-GR" sz="2400" b="1" u="sng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θέση</a:t>
            </a:r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διότι: </a:t>
            </a:r>
            <a:endParaRPr lang="el-GR" sz="2400" u="sng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539552" y="2274838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251520" y="2333685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Τα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αγγειακά εγκεφαλικά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επεισόδια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αποτελούν μία από τις πιο καταστροφικές παθήσεις της εποχής μας.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Χρήζει άμεσης νοσηλευτικής παρέμβασης λόγω των τακτικών αναρροφήσεων και της ημικωματώδης κατάστασης της.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Λόγω του αναμενόμενου θανάτου της οφείλουμε να της παρέχουμε την αμεσότερη και κατάλληλη φροντίδα για την διασφάλιση ποιοτικών και αξιοπρεπών τελευταίων στιγμών της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ζωής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της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Καθώς ο θάνατος πλησιάζει, ο νοσηλευτής συμπαραστέκεται στην προετοιμασία της οικογένειας του ασθενούς και άλλων σημαντικών ατόμων.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«ΓΙΑΤΙ ΑΥΤΗ Η ΠΡΟΤΕΡΑΙΟΤΗΤΑ;»</a:t>
            </a:r>
            <a:endParaRPr lang="el-GR" sz="2800" dirty="0"/>
          </a:p>
        </p:txBody>
      </p:sp>
      <p:sp>
        <p:nvSpPr>
          <p:cNvPr id="3" name="2 - Ορθογώνιο"/>
          <p:cNvSpPr/>
          <p:nvPr/>
        </p:nvSpPr>
        <p:spPr>
          <a:xfrm>
            <a:off x="251520" y="1772816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Οι έξι ασθενής που αναρρώνουν μετά από χειρουργική επέμβαση</a:t>
            </a:r>
          </a:p>
          <a:p>
            <a:pPr algn="ctr"/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έρχονται 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στην 5</a:t>
            </a:r>
            <a:r>
              <a:rPr lang="el-GR" sz="2400" b="1" u="sng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θέση</a:t>
            </a:r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διότι: 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Παρουσιάζουν σταθερότητα στην κατάσταση της υγείας τους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 νοσηλευτική φροντίδα κατά τη διάρκεια της μετεγχειρητικής φάσης είναι ιδιαίτερα σημαντική για την ανάνηψη του ασθενούς, καθώς η αναισθησία εμποδίζει την αντίδρασή του στα περιβαλλοντικά ερεθίσματα και την ικανότητα αυτοφροντίδας, αν και ο βαθμός του επιπέδου συνείδησης διαφέρει μεταξύ των ασθενών.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 ίδια η χειρουργική επέμβαση προκαλεί σωματικό τραυματισμό διαταράσσοντας τους προστατευτικούς μηχανισμούς και την ομοιόσταση. </a:t>
            </a:r>
          </a:p>
          <a:p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l-GR" sz="2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124744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ασθενείς που αναρρώνουν </a:t>
            </a:r>
            <a:b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από χειρουργική επέμβαση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l-G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503920" cy="496855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Ερωτήσεις και εξετάσεις που θα βοηθήσουν την αξιολόγηση 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των ασθενών</a:t>
            </a:r>
            <a:endParaRPr lang="el-GR" sz="2400" b="1" u="sng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Έλεγχος καρτέλας και ταυτοποίηση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εκάστοτε ασθενούς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ιστορικού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ζωτικών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σημείων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Έλεγχος κλινικής εικόνας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Εξέταση : Επιπέδου συνείδησης, χρώματος δέρματος και θερμοκρασία, ιδιαίτερα στα χείλη και στις κοίτες των ονύχων, ισορροπίας υγρών, επιθεμάτων και κλινοσκεπασμάτων, παροχετεύσεων και σωλήνων, πιθανών προβλημάτων στην ούρηση και/ή στη διάταση της ουροδόχου κύστης, επανεμφάνισης περισταλτικότητας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και ανοχής στις προσλαμβανόμενες τροφές και στα υγρά.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34400" cy="864096"/>
          </a:xfrm>
        </p:spPr>
        <p:txBody>
          <a:bodyPr>
            <a:no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ΕΙΝΑΙ ΗΘΙΚΟ ΝΑ ΠΡΟΑΓΕΤΑΙ Η ΥΓΕΙΑ </a:t>
            </a:r>
            <a:b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ΕΝΌΣ ΑΣΘΕΝΟΥΣ ΣΕ ΒΑΡΟΣ ΚΑΠΟΙΟΥ ΑΛΛΟΥ;</a:t>
            </a:r>
            <a:endParaRPr lang="el-G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- Ορθογώνιο"/>
          <p:cNvSpPr/>
          <p:nvPr/>
        </p:nvSpPr>
        <p:spPr>
          <a:xfrm>
            <a:off x="251520" y="1412776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Βεβαίως και δεν είναι ηθικό να προάγεται από έναν επαγγελματία υγείας η υγεία ενός ασθενούς σε βάρος κάποιου άλλου.</a:t>
            </a: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Ωστόσο, υπάρχουν και ρεαλιστικοί περιορισμοί, όπως ο αριθμός διαθέσιμων μέσων και προσωπικού.</a:t>
            </a: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Σημαντικό ρόλο παίζουν η συνεργασία και οι οδηγίες που θα δοθούν και από τον θεράποντα γιατρό της εκάστοτε βάρδιας.</a:t>
            </a: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Εξίσου σημαντικός παράγοντας της επαγγελματικής επάρκειας ενός επαγγελματία υγείας είναι η κατάταξη και η σωστή αξιολόγηση του κάθε περιστατικού, καθώς και οι ανάλογες ενέργειες στις οποίες θα προβεί.</a:t>
            </a:r>
          </a:p>
          <a:p>
            <a:endParaRPr lang="el-GR" sz="2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34400" cy="864096"/>
          </a:xfrm>
        </p:spPr>
        <p:txBody>
          <a:bodyPr>
            <a:no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ΕΙΝΑΙ ΗΘΙΚΟ ΝΑ ΠΡΟΑΓΕΤΑΙ Η ΥΓΕΙΑ </a:t>
            </a:r>
            <a:b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ΕΝΌΣ ΑΣΘΕΝΟΥΣ ΣΕ ΒΑΡΟΣ ΚΑΠΟΙΟΥ ΑΛΛΟΥ;</a:t>
            </a:r>
            <a:endParaRPr lang="el-G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- Ορθογώνιο"/>
          <p:cNvSpPr/>
          <p:nvPr/>
        </p:nvSpPr>
        <p:spPr>
          <a:xfrm>
            <a:off x="395536" y="1772816"/>
            <a:ext cx="8136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Δυστυχώς, δεν μπορεί να επέμβει και στις τέσσερις περιπτώσεις με απόλυτη επιτυχία.</a:t>
            </a: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Ωστόσο, επιτυχία στην συγκεκριμένη περίπτωση θεωρείται η ορθή αξιολόγηση της κατάστασης των ασθενών και η επέμβαση σε όσους περισσότερους μπορεί. </a:t>
            </a: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Οι αποφάσεις σε κάθε περίπτωση είναι δύσκολες και γι’ αυτό το λόγο θα πρέπει να γίνεται συνεχής αγώνας από πολίτες και πολιτεία για την επαγγελματική και αριθμητική επάρκεια του συστήματος υγείας. </a:t>
            </a: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ΒΙΒΛΙΟΓΡΑΦΙΑ »</a:t>
            </a:r>
            <a:endParaRPr lang="el-GR" sz="32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- Ορθογώνιο"/>
          <p:cNvSpPr/>
          <p:nvPr/>
        </p:nvSpPr>
        <p:spPr>
          <a:xfrm>
            <a:off x="395536" y="1628800"/>
            <a:ext cx="792480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l-GR" sz="2400" i="1" dirty="0" smtClean="0">
                <a:solidFill>
                  <a:schemeClr val="accent3">
                    <a:lumMod val="75000"/>
                  </a:schemeClr>
                </a:solidFill>
              </a:rPr>
              <a:t>Βιβλίο «Κλινική Βιοχημεία» (</a:t>
            </a:r>
            <a:r>
              <a:rPr lang="en-US" sz="2400" i="1" dirty="0" smtClean="0">
                <a:solidFill>
                  <a:schemeClr val="accent3">
                    <a:lumMod val="75000"/>
                  </a:schemeClr>
                </a:solidFill>
              </a:rPr>
              <a:t>James Shepherd </a:t>
            </a:r>
            <a:r>
              <a:rPr lang="el-GR" sz="2400" i="1" dirty="0" smtClean="0">
                <a:solidFill>
                  <a:schemeClr val="accent3">
                    <a:lumMod val="75000"/>
                  </a:schemeClr>
                </a:solidFill>
              </a:rPr>
              <a:t>κ.ά.)</a:t>
            </a:r>
          </a:p>
          <a:p>
            <a:endParaRPr lang="el-GR" sz="2400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l-GR" sz="2400" i="1" dirty="0" smtClean="0">
                <a:solidFill>
                  <a:schemeClr val="accent3">
                    <a:lumMod val="75000"/>
                  </a:schemeClr>
                </a:solidFill>
              </a:rPr>
              <a:t> Βικιπαίδεια (</a:t>
            </a:r>
            <a:r>
              <a:rPr lang="en-GB" sz="2400" i="1" dirty="0" smtClean="0">
                <a:solidFill>
                  <a:schemeClr val="accent3">
                    <a:lumMod val="75000"/>
                  </a:schemeClr>
                </a:solidFill>
              </a:rPr>
              <a:t>https://el.wikipedia.org/wiki</a:t>
            </a:r>
            <a:r>
              <a:rPr lang="el-GR" sz="2400" i="1" dirty="0" smtClean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  <a:p>
            <a:endParaRPr lang="el-GR" sz="2400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l-GR" sz="2400" i="1" dirty="0" smtClean="0">
                <a:solidFill>
                  <a:schemeClr val="accent3">
                    <a:lumMod val="75000"/>
                  </a:schemeClr>
                </a:solidFill>
              </a:rPr>
              <a:t> Βιβλίο «Κλινική Διάγνωση-Ιστορικό και Κλινική Εξέταση» (</a:t>
            </a:r>
            <a:r>
              <a:rPr lang="en-US" sz="2400" i="1" dirty="0" smtClean="0">
                <a:solidFill>
                  <a:schemeClr val="accent3">
                    <a:lumMod val="75000"/>
                  </a:schemeClr>
                </a:solidFill>
              </a:rPr>
              <a:t>Mark H. Swartz)</a:t>
            </a:r>
            <a:endParaRPr lang="el-GR" sz="2400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sz="2400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2400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l-GR" sz="2400" i="1" dirty="0" smtClean="0">
                <a:solidFill>
                  <a:schemeClr val="accent3">
                    <a:lumMod val="75000"/>
                  </a:schemeClr>
                </a:solidFill>
              </a:rPr>
              <a:t>Βιβλίο «Η Νοσηλευτική στη Κλινική Πράξη» (</a:t>
            </a:r>
            <a:r>
              <a:rPr lang="en-US" sz="2400" i="1" dirty="0" smtClean="0">
                <a:solidFill>
                  <a:schemeClr val="accent3">
                    <a:lumMod val="75000"/>
                  </a:schemeClr>
                </a:solidFill>
              </a:rPr>
              <a:t>Berman, Snyder, Jackson)</a:t>
            </a:r>
            <a:endParaRPr lang="el-GR" sz="2400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sz="2400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2400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l-GR" sz="2400" i="1" dirty="0" smtClean="0">
                <a:solidFill>
                  <a:schemeClr val="accent3">
                    <a:lumMod val="75000"/>
                  </a:schemeClr>
                </a:solidFill>
              </a:rPr>
              <a:t>Βιβλίο «Εισαγωγή στη Νοσηλευτική Επιστήμη» (Σ. Ζυγά και συνεργάτες)</a:t>
            </a:r>
            <a:endParaRPr lang="el-GR" sz="2400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576064"/>
          </a:xfrm>
        </p:spPr>
        <p:txBody>
          <a:bodyPr>
            <a:normAutofit/>
          </a:bodyPr>
          <a:lstStyle/>
          <a:p>
            <a:pPr algn="ctr"/>
            <a:r>
              <a:rPr lang="el-GR" sz="2800" b="1" spc="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«ΜΕΛΕΤΗ ΠΕΡΙΠΤΩΣΗΣ 10</a:t>
            </a:r>
            <a:r>
              <a:rPr lang="el-GR" sz="2800" b="1" spc="600" baseline="300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el-GR" sz="2800" b="1" spc="6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»</a:t>
            </a:r>
            <a:endParaRPr lang="el-GR" sz="2800" spc="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4294967295"/>
          </p:nvPr>
        </p:nvSpPr>
        <p:spPr>
          <a:xfrm>
            <a:off x="0" y="692150"/>
            <a:ext cx="9144000" cy="597852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el-GR" sz="2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 IA νυκτερινή νοσηλεύτρια, ενημερώνεται για τις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ανάγκες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των ασθενών της σε μια μικρή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χειρουργική μονάδα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 κα Ρ. είναι μια </a:t>
            </a:r>
            <a:r>
              <a:rPr lang="el-GR" sz="23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83χρονη γυναίκα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που υπέστη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εγκεφαλικό επεισόδιο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και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αναμένεται να πεθάνει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Η ασθενής είναι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σε ημικωματώδη κατάσταση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και έχει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ανάγκη αναρροφήσεων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κάθε 15 με 20 λεπτά.</a:t>
            </a:r>
          </a:p>
          <a:p>
            <a:pPr>
              <a:buFont typeface="Wingdings" pitchFamily="2" charset="2"/>
              <a:buChar char="§"/>
            </a:pP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Ο κ Γ. είναι ένας </a:t>
            </a:r>
            <a:r>
              <a:rPr lang="el-GR" sz="23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47χρovoς άνδρας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ο οποίος εισήχθη το απόγευμα της ίδιας μέρας για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παρακολούθηση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μετά από ένα μεγάλο αριθμό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αιμορραγικών κενώσεων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Τα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ζωτικά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του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σημεία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είναι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σταθερά</a:t>
            </a:r>
            <a:r>
              <a:rPr lang="el-GR" sz="23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αλλά διαμαρτύρεται για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έντονο κοιλιακό πόνο. </a:t>
            </a:r>
          </a:p>
          <a:p>
            <a:pPr>
              <a:buFont typeface="Wingdings" pitchFamily="2" charset="2"/>
              <a:buChar char="§"/>
            </a:pP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Ο κ Μ. είναι ένας </a:t>
            </a:r>
            <a:r>
              <a:rPr lang="el-GR" sz="23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52χρονος άνδρας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που διαγνώσθηκε πρόσφατα με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σακχαρώδη διαβήτη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έχει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ασταθή επίπεδα γλυκόζης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αίματος και του χορηγείται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ινσουλίνη ενδοφλέβια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Εμφανίζει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μεγάλες διακυμάνσεις της αρτηριακής πίεσης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και το ποσό των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αποβαλλομένων ούρων είναι μικρό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Char char="§"/>
            </a:pP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 κ Φ. είναι μια </a:t>
            </a:r>
            <a:r>
              <a:rPr lang="el-GR" sz="23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35χρονη γυναίκα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 οποία έμαθε σήμερα ότι έχει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καρκίνο των ωοθηκών με μεταστάσεις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στη λεκάνη και στη σπονδυλική στήλη. Η ασθενής έχει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ιστορικό αυτοκτονικών προσπαθειών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και βιώνει </a:t>
            </a:r>
            <a:r>
              <a:rPr lang="el-GR" sz="23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έντονο πόνο.</a:t>
            </a:r>
            <a:endParaRPr lang="el-GR" sz="23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Επιπλέον, έξι ασθενείς αναρρώνουν μετά από χειρουργική επέμβαση και η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κατάστασή </a:t>
            </a:r>
            <a:r>
              <a:rPr lang="el-GR" sz="23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τους κρίνεται </a:t>
            </a:r>
            <a:r>
              <a:rPr lang="el-GR" sz="23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σταθερή.</a:t>
            </a:r>
            <a:endParaRPr lang="el-GR" sz="23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el-GR" sz="2000" u="sng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el-GR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 idx="4294967295"/>
          </p:nvPr>
        </p:nvSpPr>
        <p:spPr>
          <a:xfrm>
            <a:off x="323528" y="404664"/>
            <a:ext cx="8496944" cy="936105"/>
          </a:xfrm>
        </p:spPr>
        <p:txBody>
          <a:bodyPr>
            <a:noAutofit/>
          </a:bodyPr>
          <a:lstStyle/>
          <a:p>
            <a:pPr algn="ctr"/>
            <a:r>
              <a:rPr lang="el-GR" sz="2800" spc="3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l-GR" sz="2800" b="1" spc="3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ΠΡΟΤΕΡΑΙΟΤΗΤΑ </a:t>
            </a:r>
            <a:r>
              <a:rPr lang="en-US" sz="2800" b="1" spc="3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b="1" spc="3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ΑΣΘΕΝΩΝ ΣΤΗΝ ΠΑΡΟΧΗ ΝΟΣΗΛΕΥΤΙΚΗΣ ΦΡΟΝΤΙΔΑΣ»</a:t>
            </a:r>
            <a:endParaRPr lang="el-GR" sz="2800" b="1" spc="3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251520" y="1772816"/>
            <a:ext cx="8424936" cy="4824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8358" indent="-514350">
              <a:buFont typeface="+mj-lt"/>
              <a:buAutoNum type="arabicPeriod"/>
            </a:pPr>
            <a:r>
              <a:rPr lang="el-GR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Κα Φ. , 35χρονη γυναίκα , με καρκίνο των ωοθηκών με μεταστάσεις στη λεκάνη και στη σπονδυλική στήλη,</a:t>
            </a:r>
            <a:r>
              <a:rPr lang="en-US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ιστορικό αυτοκτονικών προσπαθειών, έντονος πόνος</a:t>
            </a:r>
          </a:p>
          <a:p>
            <a:pPr marL="578358" indent="-514350">
              <a:buFont typeface="+mj-lt"/>
              <a:buAutoNum type="arabicPeriod"/>
            </a:pPr>
            <a:r>
              <a:rPr lang="el-GR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Κος Μ. ,52χρονος , με σακχαρώδη διαβήτη,</a:t>
            </a:r>
            <a:r>
              <a:rPr lang="en-US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ασταθή επίπεδα γλυκόζης αίματος και του χορηγείται ινσουλίνη ενδοφλέβια, μεγάλες διακυμάνσεις της αρτηριακής πίεσης,</a:t>
            </a:r>
            <a:r>
              <a:rPr lang="en-US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μικρό ποσό αποβαλλόμενων ούρων. </a:t>
            </a:r>
          </a:p>
          <a:p>
            <a:pPr marL="578358" indent="-514350">
              <a:buFont typeface="+mj-lt"/>
              <a:buAutoNum type="arabicPeriod"/>
            </a:pPr>
            <a:r>
              <a:rPr lang="el-GR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Κος Γ. ,47xpovoς άνδρας ,εισαγωγή μετά από ένα μεγάλο αριθμό αιμορραγικών κενώσεων , σταθερά ζωτικά  σημεία  , έντονος κοιλιακός πόνος..</a:t>
            </a:r>
            <a:endParaRPr lang="en-US" sz="21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78358" indent="-514350">
              <a:buFont typeface="+mj-lt"/>
              <a:buAutoNum type="arabicPeriod"/>
            </a:pPr>
            <a:r>
              <a:rPr lang="el-GR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Κα Ρ. ,83 ετών , ημικωματώδη κατάσταση, εγκεφαλικό επεισόδιο , ανάγκη αναρροφήσεων αναρροφήσεων ανά 15 λεπτά.</a:t>
            </a:r>
          </a:p>
          <a:p>
            <a:pPr marL="578358" indent="-514350">
              <a:buFont typeface="+mj-lt"/>
              <a:buAutoNum type="arabicPeriod"/>
            </a:pPr>
            <a:r>
              <a:rPr lang="el-GR" sz="21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 Ασθενείς , μετά από χειρουργική επέμβαση , σταθερή κατάσταση</a:t>
            </a:r>
          </a:p>
          <a:p>
            <a:pPr marL="578358" indent="-514350">
              <a:buFont typeface="+mj-lt"/>
              <a:buAutoNum type="arabicPeriod"/>
            </a:pPr>
            <a:endParaRPr lang="en-US" i="1" dirty="0" smtClean="0"/>
          </a:p>
          <a:p>
            <a:pPr marL="578358" indent="-514350">
              <a:buFont typeface="+mj-lt"/>
              <a:buAutoNum type="arabicPeriod"/>
            </a:pPr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«ΓΙΑΤΙ ΑΥΤΗ Η ΠΡΟΤΕΡΑΙΟΤΗΤΑ;»</a:t>
            </a:r>
            <a:endParaRPr lang="el-G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395536" y="1700808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 Κα Φ.(35 ετών) έρχεται 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στην 1</a:t>
            </a:r>
            <a:r>
              <a:rPr lang="el-GR" sz="2400" b="1" u="sng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θέση</a:t>
            </a:r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διότι: </a:t>
            </a:r>
            <a:endParaRPr lang="el-GR" sz="2400" u="sng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395536" y="2274838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Οι αυτοκτονικές τάσεις της την καθιστούν αυτοκαταστροφική και επικίνδυνη για την ακεραιότητα της υγείας της.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Η ζωή της απειλείται  άμεσα  λόγω της έντονης ψυχολογικής της αστάθειας.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Ο αυτοκτονικός ιδεασμός αποτελεί άμεσο κίνδυνο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για την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ζωή της ασθενούς και ο ιατρός βγάζει αυτοκτονικό πρωτόκολλο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 διάγνωση του καρκίνου κάνει την ασθενή να σκέφτεται το θάνατο και την οδηγεί σε έντονο φόβο ότι θα υφίσταται ανεξέλεγκτους πόνους.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Κα Φ. 35 ετών </a:t>
            </a:r>
            <a:endParaRPr lang="el-G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>
          <a:xfrm>
            <a:off x="323528" y="1700808"/>
            <a:ext cx="8503920" cy="489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Ερωτήσεις και εξετάσεις που θα βοηθήσουν την αξιολόγηση της ασθενούς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Έλεγχος καρτέλας και ταυτοποίηση ασθενούς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ιστορικού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ζωτικών σημείων 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Έλεγχος για σημάδια στο σώμα που μπορεί να προδίδουν παρελθοντικές αυτοκαταστροφικές ενέργειες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Χρησιμοποίηση κλίμακας βαθμονόμησης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πόνου</a:t>
            </a:r>
          </a:p>
          <a:p>
            <a:pPr>
              <a:buFont typeface="Wingdings" pitchFamily="2" charset="2"/>
              <a:buChar char="Ø"/>
            </a:pPr>
            <a:endParaRPr lang="el-GR" sz="2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Κα Φ. 35 ετών </a:t>
            </a:r>
            <a:endParaRPr lang="el-G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>
          <a:xfrm>
            <a:off x="323528" y="1700808"/>
            <a:ext cx="8503920" cy="489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Ερωτήσεις και εξετάσεις που θα βοηθήσουν την αξιολόγηση της 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ασθενούς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Ερωτήσεις και συζήτηση σχετικά με τη ζωή της :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Πώς νιώθετε για την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πορεία που έχει πάρει η ζωή σας;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Ποια είναι τα σημαντικά άτομα στη ζωή σας;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Πείτε μου μερικά πράγματα για τον εαυτό σας, για το περιβάλλον σας, την εκπαίδευση, την δουλειά και την οικογένεια.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Πώς θα χαρακτηρίζατε τη ζωή σας με βάση τα χρώματα;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l-GR" sz="2400" b="1" u="sng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l-GR" sz="2400" b="1" u="sng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- Ορθογώνιο"/>
          <p:cNvSpPr/>
          <p:nvPr/>
        </p:nvSpPr>
        <p:spPr>
          <a:xfrm>
            <a:off x="251520" y="2636912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«ΓΙΑΤΙ ΑΥΤΗ Η ΠΡΟΤΕΡΑΙΟΤΗΤΑ;»</a:t>
            </a:r>
            <a:endParaRPr lang="el-G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395536" y="1700808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Ο κ. Μ. ( 52 ετών) έρχεται στην 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l-GR" sz="2400" b="1" u="sng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θέση</a:t>
            </a:r>
            <a:r>
              <a:rPr lang="el-GR" sz="2400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διότι: </a:t>
            </a:r>
          </a:p>
          <a:p>
            <a:pPr algn="ctr"/>
            <a:endParaRPr lang="el-GR" sz="2400" u="sng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- Ορθογώνιο"/>
          <p:cNvSpPr/>
          <p:nvPr/>
        </p:nvSpPr>
        <p:spPr>
          <a:xfrm>
            <a:off x="539552" y="2420888"/>
            <a:ext cx="73448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Έχει έντονες διακυμάνσεις στην αρτηριακή του πίεση, που μπορεί να οδηγήσουν σε εγκεφαλικό επεισόδιο.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Υπάρχει πιθανότητα υπογλυκαιμικού κώματος ανά πάσα στιγμή.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Επιπλοκές μπορεί να συνδέονται τόσο με τα χαμηλά όσο και με τα υψηλά επίπεδα γλυκόζης στο αίμα, τα οποία οφείλονται σε μεγάλο βαθμό στον μη φυσιολογικό τρόπο με τον οποίο η ινσουλίνη αντικαθίσταται.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«ΓΙΑΤΙ ΑΥΤΗ Η ΠΡΟΤΕΡΑΙΟΤΗΤΑ;»</a:t>
            </a:r>
            <a:endParaRPr lang="el-GR" sz="2800" dirty="0"/>
          </a:p>
        </p:txBody>
      </p:sp>
      <p:sp>
        <p:nvSpPr>
          <p:cNvPr id="4" name="3 - Ορθογώνιο"/>
          <p:cNvSpPr/>
          <p:nvPr/>
        </p:nvSpPr>
        <p:spPr>
          <a:xfrm>
            <a:off x="467544" y="1700809"/>
            <a:ext cx="8064896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Χαμηλά επίπεδα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γλυκόζης στο αίμα μπορούν να οδηγήσουν σε επιληπτικές κρίσεις ή απώλεια συνείδησης και απαιτείται επείγουσα αντιμετώπιση. </a:t>
            </a:r>
          </a:p>
          <a:p>
            <a:pPr>
              <a:buFont typeface="Wingdings" pitchFamily="2" charset="2"/>
              <a:buChar char="q"/>
            </a:pP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Υψηλά επίπεδα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γλυκόζης στο αίμα μπορούν να οδηγήσουν σε αυξημένη κόπωση, αλλά και σε μακροπρόθεσμες βλάβες στα όργανα</a:t>
            </a:r>
            <a:r>
              <a:rPr lang="el-GR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Η μειωμένη αποβολή ούρων ενδέχεται να οφείλεται σε δυσλειτουργία των νεφρών ή σε διαταραχή των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ηλεκτρολυτών. 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Ο σακχαρώδης διαβήτης συνοδεύεται συνήθως από πολυουρία κάτι που δεν συμβαίνει στην συγκεκριμένη περίπτωση και σε συνδυασμό με τα ασταθή επίπεδα γλυκόζης θα πρέπει να γίνει ρύθμιση του σακχαρώδη διαβήτη του. </a:t>
            </a: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l-GR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l-GR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el-GR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Κ. Μ. 52 ετών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l-GR" sz="24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Ερωτήσεις και εξετάσεις που θα βοηθήσουν την αξιολόγηση του ασθενή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Έλεγχος καρτέλας και ταυτοποίηση ασθενούς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ιστορικού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ζωτικών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σημείων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Έλεγχος δέρματος, καθώς ο σακχαρώδης διαβήτης συνοδεύεται από ποικίλες δερματικές βλάβες</a:t>
            </a:r>
            <a:endParaRPr lang="el-GR" sz="2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Αιμοληψία 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Λήψη τριχοειδικού αίματος για μέτρηση σακχάρου</a:t>
            </a:r>
          </a:p>
          <a:p>
            <a:pPr>
              <a:buFont typeface="Wingdings" pitchFamily="2" charset="2"/>
              <a:buChar char="Ø"/>
            </a:pP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Μετά από συζήτηση με τον θεράποντα γιατρό, τοποθέτηση ουροκαθετήρα τύπου 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Foley</a:t>
            </a:r>
            <a:r>
              <a:rPr lang="el-GR" sz="2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και λήψη δείγματος ούρων για ανάλυση</a:t>
            </a:r>
            <a:endParaRPr lang="el-G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Δημοτικός">
  <a:themeElements>
    <a:clrScheme name="Δημοτικός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Δημοτικός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Δημοτικός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403</TotalTime>
  <Words>1509</Words>
  <Application>Microsoft Office PowerPoint</Application>
  <PresentationFormat>Προβολή στην οθόνη (4:3)</PresentationFormat>
  <Paragraphs>142</Paragraphs>
  <Slides>19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19</vt:i4>
      </vt:variant>
    </vt:vector>
  </HeadingPairs>
  <TitlesOfParts>
    <vt:vector size="20" baseType="lpstr">
      <vt:lpstr>Δημοτικός</vt:lpstr>
      <vt:lpstr>             ΕΡΓΑΣΙΑ ΣΤΗ ΒΑΣΙΚΗ ΝΟΣΗΛΕΥΤΙΚΗ ΙΙ  «ΜΕΛΕΤΗ ΠΕΡΙΠΤΩΣΗΣ 10Η »    </vt:lpstr>
      <vt:lpstr>«ΜΕΛΕΤΗ ΠΕΡΙΠΤΩΣΗΣ 10Η »</vt:lpstr>
      <vt:lpstr>«ΠΡΟΤΕΡΑΙΟΤΗΤΑ  ΑΣΘΕΝΩΝ ΣΤΗΝ ΠΑΡΟΧΗ ΝΟΣΗΛΕΥΤΙΚΗΣ ΦΡΟΝΤΙΔΑΣ»</vt:lpstr>
      <vt:lpstr>«ΓΙΑΤΙ ΑΥΤΗ Η ΠΡΟΤΕΡΑΙΟΤΗΤΑ;»</vt:lpstr>
      <vt:lpstr>Κα Φ. 35 ετών </vt:lpstr>
      <vt:lpstr>Κα Φ. 35 ετών </vt:lpstr>
      <vt:lpstr>«ΓΙΑΤΙ ΑΥΤΗ Η ΠΡΟΤΕΡΑΙΟΤΗΤΑ;»</vt:lpstr>
      <vt:lpstr>«ΓΙΑΤΙ ΑΥΤΗ Η ΠΡΟΤΕΡΑΙΟΤΗΤΑ;»</vt:lpstr>
      <vt:lpstr>Κ. Μ. 52 ετών </vt:lpstr>
      <vt:lpstr>«ΓΙΑΤΙ ΑΥΤΗ Η ΠΡΟΤΕΡΑΙΟΤΗΤΑ;»</vt:lpstr>
      <vt:lpstr>«ΓΙΑΤΙ ΑΥΤΗ Η ΠΡΟΤΕΡΑΙΟΤΗΤΑ;»</vt:lpstr>
      <vt:lpstr>Κ. Γ. 47 ετών </vt:lpstr>
      <vt:lpstr>Κ. Γ. 47 ετών </vt:lpstr>
      <vt:lpstr>«ΓΙΑΤΙ ΑΥΤΗ Η ΠΡΟΤΕΡΑΙΟΤΗΤΑ;»</vt:lpstr>
      <vt:lpstr>«ΓΙΑΤΙ ΑΥΤΗ Η ΠΡΟΤΕΡΑΙΟΤΗΤΑ;»</vt:lpstr>
      <vt:lpstr>6 ασθενείς που αναρρώνουν  από χειρουργική επέμβαση </vt:lpstr>
      <vt:lpstr>ΕΙΝΑΙ ΗΘΙΚΟ ΝΑ ΠΡΟΑΓΕΤΑΙ Η ΥΓΕΙΑ  ΕΝΌΣ ΑΣΘΕΝΟΥΣ ΣΕ ΒΑΡΟΣ ΚΑΠΟΙΟΥ ΑΛΛΟΥ;</vt:lpstr>
      <vt:lpstr>ΕΙΝΑΙ ΗΘΙΚΟ ΝΑ ΠΡΟΑΓΕΤΑΙ Η ΥΓΕΙΑ  ΕΝΌΣ ΑΣΘΕΝΟΥΣ ΣΕ ΒΑΡΟΣ ΚΑΠΟΙΟΥ ΑΛΛΟΥ;</vt:lpstr>
      <vt:lpstr>« ΒΙΒΛΙΟΓΡΑΦΙΑ 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ΠΑΝΕΠΙΣΤΗΜΙΟ  ΠΕΛΟΠΟΝΝΗΣΟΥ ΣΧΟΛΗ  ΑΝΘΡΩΠΙΝΗΣ ΚΙΝΗΣΗΣ &amp;  ΠΟΙΟΤΙΚΗΣ ΖΩΗΣ ΤΜΗΜΑ  ΝΟΣΗΛΕΥΤΙΚΗΣ _________________________________________________________________</dc:title>
  <dc:creator>ANASTASIA THEOKA</dc:creator>
  <cp:lastModifiedBy>ANASTASIA THEOKA</cp:lastModifiedBy>
  <cp:revision>126</cp:revision>
  <dcterms:created xsi:type="dcterms:W3CDTF">2017-01-02T21:40:28Z</dcterms:created>
  <dcterms:modified xsi:type="dcterms:W3CDTF">2017-01-11T20:24:51Z</dcterms:modified>
</cp:coreProperties>
</file>