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4" r:id="rId2"/>
    <p:sldId id="265" r:id="rId3"/>
    <p:sldId id="266" r:id="rId4"/>
    <p:sldId id="256" r:id="rId5"/>
    <p:sldId id="257" r:id="rId6"/>
    <p:sldId id="258" r:id="rId7"/>
    <p:sldId id="259" r:id="rId8"/>
    <p:sldId id="267" r:id="rId9"/>
    <p:sldId id="268" r:id="rId10"/>
    <p:sldId id="269" r:id="rId11"/>
    <p:sldId id="270" r:id="rId12"/>
    <p:sldId id="272" r:id="rId13"/>
    <p:sldId id="262" r:id="rId14"/>
    <p:sldId id="273" r:id="rId15"/>
    <p:sldId id="290" r:id="rId16"/>
    <p:sldId id="289" r:id="rId17"/>
    <p:sldId id="291" r:id="rId18"/>
    <p:sldId id="292" r:id="rId19"/>
    <p:sldId id="293" r:id="rId20"/>
    <p:sldId id="294" r:id="rId21"/>
    <p:sldId id="277" r:id="rId22"/>
    <p:sldId id="278" r:id="rId23"/>
    <p:sldId id="279" r:id="rId24"/>
    <p:sldId id="280" r:id="rId25"/>
    <p:sldId id="281" r:id="rId26"/>
    <p:sldId id="295" r:id="rId27"/>
    <p:sldId id="286" r:id="rId28"/>
    <p:sldId id="287" r:id="rId29"/>
    <p:sldId id="288" r:id="rId30"/>
    <p:sldId id="282" r:id="rId31"/>
    <p:sldId id="283" r:id="rId32"/>
    <p:sldId id="284" r:id="rId33"/>
    <p:sldId id="285" r:id="rId34"/>
    <p:sldId id="296" r:id="rId35"/>
    <p:sldId id="297" r:id="rId36"/>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3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6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170" name="Group 2"/>
          <p:cNvGrpSpPr>
            <a:grpSpLocks/>
          </p:cNvGrpSpPr>
          <p:nvPr/>
        </p:nvGrpSpPr>
        <p:grpSpPr bwMode="auto">
          <a:xfrm>
            <a:off x="-3222625" y="304800"/>
            <a:ext cx="11909425" cy="4724400"/>
            <a:chOff x="-2030" y="192"/>
            <a:chExt cx="7502" cy="2976"/>
          </a:xfrm>
        </p:grpSpPr>
        <p:sp>
          <p:nvSpPr>
            <p:cNvPr id="7171"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l-GR"/>
            </a:p>
          </p:txBody>
        </p:sp>
        <p:sp>
          <p:nvSpPr>
            <p:cNvPr id="7172"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endParaRPr lang="el-GR" sz="2400">
                <a:latin typeface="Times New Roman" pitchFamily="18" charset="0"/>
              </a:endParaRPr>
            </a:p>
          </p:txBody>
        </p:sp>
        <p:sp>
          <p:nvSpPr>
            <p:cNvPr id="7173"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endParaRPr lang="el-GR">
                <a:latin typeface="Arial" charset="0"/>
              </a:endParaRPr>
            </a:p>
          </p:txBody>
        </p:sp>
      </p:grpSp>
      <p:sp>
        <p:nvSpPr>
          <p:cNvPr id="7174" name="Rectangle 6"/>
          <p:cNvSpPr>
            <a:spLocks noGrp="1" noChangeArrowheads="1"/>
          </p:cNvSpPr>
          <p:nvPr>
            <p:ph type="ctrTitle"/>
          </p:nvPr>
        </p:nvSpPr>
        <p:spPr>
          <a:xfrm>
            <a:off x="1443038" y="985838"/>
            <a:ext cx="7239000" cy="1444625"/>
          </a:xfrm>
        </p:spPr>
        <p:txBody>
          <a:bodyPr/>
          <a:lstStyle>
            <a:lvl1pPr>
              <a:defRPr sz="4000"/>
            </a:lvl1pPr>
          </a:lstStyle>
          <a:p>
            <a:r>
              <a:rPr lang="el-GR"/>
              <a:t>Κάντε κλικ για επεξεργασία του τίτλου</a:t>
            </a:r>
          </a:p>
        </p:txBody>
      </p:sp>
      <p:sp>
        <p:nvSpPr>
          <p:cNvPr id="7175"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7176" name="Rectangle 8"/>
          <p:cNvSpPr>
            <a:spLocks noGrp="1" noChangeArrowheads="1"/>
          </p:cNvSpPr>
          <p:nvPr>
            <p:ph type="dt" sz="half" idx="2"/>
          </p:nvPr>
        </p:nvSpPr>
        <p:spPr/>
        <p:txBody>
          <a:bodyPr/>
          <a:lstStyle>
            <a:lvl1pPr>
              <a:defRPr/>
            </a:lvl1pPr>
          </a:lstStyle>
          <a:p>
            <a:endParaRPr lang="el-GR"/>
          </a:p>
        </p:txBody>
      </p:sp>
      <p:sp>
        <p:nvSpPr>
          <p:cNvPr id="7177" name="Rectangle 9"/>
          <p:cNvSpPr>
            <a:spLocks noGrp="1" noChangeArrowheads="1"/>
          </p:cNvSpPr>
          <p:nvPr>
            <p:ph type="ftr" sz="quarter" idx="3"/>
          </p:nvPr>
        </p:nvSpPr>
        <p:spPr/>
        <p:txBody>
          <a:bodyPr/>
          <a:lstStyle>
            <a:lvl1pPr>
              <a:defRPr/>
            </a:lvl1pPr>
          </a:lstStyle>
          <a:p>
            <a:endParaRPr lang="el-GR"/>
          </a:p>
        </p:txBody>
      </p:sp>
      <p:sp>
        <p:nvSpPr>
          <p:cNvPr id="7178" name="Rectangle 10"/>
          <p:cNvSpPr>
            <a:spLocks noGrp="1" noChangeArrowheads="1"/>
          </p:cNvSpPr>
          <p:nvPr>
            <p:ph type="sldNum" sz="quarter" idx="4"/>
          </p:nvPr>
        </p:nvSpPr>
        <p:spPr/>
        <p:txBody>
          <a:bodyPr/>
          <a:lstStyle>
            <a:lvl1pPr>
              <a:defRPr/>
            </a:lvl1pPr>
          </a:lstStyle>
          <a:p>
            <a:fld id="{121D4589-A682-401D-95BA-535B147296A8}" type="slidenum">
              <a:rPr lang="el-G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7F75D2EA-8A90-4113-91AD-91BF72A26BD9}"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6413" y="301625"/>
            <a:ext cx="1827212" cy="5640388"/>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370013" y="301625"/>
            <a:ext cx="5334000" cy="5640388"/>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78A71620-DC31-4A09-97B4-0FAC935D1753}"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EB3346-FBFB-4453-9EF1-7497F9194560}"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5803885-C453-46C5-AD62-43C10358316C}"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6D426C40-4695-4492-8078-E714BC28D13C}"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799C211B-4FAD-4586-8B83-1B4FB402F3F8}"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B10478CF-CC18-4485-9082-EC52B50D248B}"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B65FB77B-E76D-4286-AF1C-036556841514}"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91B10D09-F6E5-479C-AF99-FA2DE53B04D6}"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B079ABFB-7053-4A14-806A-3ADDCB8F66F3}"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3238500" y="0"/>
            <a:ext cx="11925300" cy="3810000"/>
            <a:chOff x="-2040" y="0"/>
            <a:chExt cx="7512" cy="2400"/>
          </a:xfrm>
        </p:grpSpPr>
        <p:sp>
          <p:nvSpPr>
            <p:cNvPr id="6147"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endParaRPr lang="el-GR" sz="2400">
                <a:latin typeface="Times New Roman" pitchFamily="18" charset="0"/>
              </a:endParaRPr>
            </a:p>
          </p:txBody>
        </p:sp>
        <p:sp>
          <p:nvSpPr>
            <p:cNvPr id="6148"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endParaRPr lang="el-GR">
                <a:latin typeface="Arial" charset="0"/>
              </a:endParaRPr>
            </a:p>
          </p:txBody>
        </p:sp>
        <p:sp>
          <p:nvSpPr>
            <p:cNvPr id="6149"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l-GR"/>
            </a:p>
          </p:txBody>
        </p:sp>
      </p:grpSp>
      <p:sp>
        <p:nvSpPr>
          <p:cNvPr id="6150"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6151"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152"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6153"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l-GR"/>
          </a:p>
        </p:txBody>
      </p:sp>
      <p:sp>
        <p:nvSpPr>
          <p:cNvPr id="6154"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0E1F2F5-3689-401C-B4E2-32EE3AD520A9}"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cs typeface="Arial" charset="0"/>
        </a:defRPr>
      </a:lvl2pPr>
      <a:lvl3pPr algn="l" rtl="0" fontAlgn="base">
        <a:spcBef>
          <a:spcPct val="0"/>
        </a:spcBef>
        <a:spcAft>
          <a:spcPct val="0"/>
        </a:spcAft>
        <a:defRPr sz="3600">
          <a:solidFill>
            <a:schemeClr val="tx2"/>
          </a:solidFill>
          <a:latin typeface="Arial" charset="0"/>
          <a:cs typeface="Arial" charset="0"/>
        </a:defRPr>
      </a:lvl3pPr>
      <a:lvl4pPr algn="l" rtl="0" fontAlgn="base">
        <a:spcBef>
          <a:spcPct val="0"/>
        </a:spcBef>
        <a:spcAft>
          <a:spcPct val="0"/>
        </a:spcAft>
        <a:defRPr sz="3600">
          <a:solidFill>
            <a:schemeClr val="tx2"/>
          </a:solidFill>
          <a:latin typeface="Arial" charset="0"/>
          <a:cs typeface="Arial" charset="0"/>
        </a:defRPr>
      </a:lvl4pPr>
      <a:lvl5pPr algn="l" rtl="0" fontAlgn="base">
        <a:spcBef>
          <a:spcPct val="0"/>
        </a:spcBef>
        <a:spcAft>
          <a:spcPct val="0"/>
        </a:spcAft>
        <a:defRPr sz="3600">
          <a:solidFill>
            <a:schemeClr val="tx2"/>
          </a:solidFill>
          <a:latin typeface="Arial" charset="0"/>
          <a:cs typeface="Arial" charset="0"/>
        </a:defRPr>
      </a:lvl5pPr>
      <a:lvl6pPr marL="457200" algn="l" rtl="0" fontAlgn="base">
        <a:spcBef>
          <a:spcPct val="0"/>
        </a:spcBef>
        <a:spcAft>
          <a:spcPct val="0"/>
        </a:spcAft>
        <a:defRPr sz="3600">
          <a:solidFill>
            <a:schemeClr val="tx2"/>
          </a:solidFill>
          <a:latin typeface="Arial" charset="0"/>
          <a:cs typeface="Arial" charset="0"/>
        </a:defRPr>
      </a:lvl6pPr>
      <a:lvl7pPr marL="914400" algn="l" rtl="0" fontAlgn="base">
        <a:spcBef>
          <a:spcPct val="0"/>
        </a:spcBef>
        <a:spcAft>
          <a:spcPct val="0"/>
        </a:spcAft>
        <a:defRPr sz="3600">
          <a:solidFill>
            <a:schemeClr val="tx2"/>
          </a:solidFill>
          <a:latin typeface="Arial" charset="0"/>
          <a:cs typeface="Arial" charset="0"/>
        </a:defRPr>
      </a:lvl7pPr>
      <a:lvl8pPr marL="1371600" algn="l" rtl="0" fontAlgn="base">
        <a:spcBef>
          <a:spcPct val="0"/>
        </a:spcBef>
        <a:spcAft>
          <a:spcPct val="0"/>
        </a:spcAft>
        <a:defRPr sz="3600">
          <a:solidFill>
            <a:schemeClr val="tx2"/>
          </a:solidFill>
          <a:latin typeface="Arial" charset="0"/>
          <a:cs typeface="Arial" charset="0"/>
        </a:defRPr>
      </a:lvl8pPr>
      <a:lvl9pPr marL="1828800" algn="l" rtl="0" fontAlgn="base">
        <a:spcBef>
          <a:spcPct val="0"/>
        </a:spcBef>
        <a:spcAft>
          <a:spcPct val="0"/>
        </a:spcAft>
        <a:defRPr sz="36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sz="2800"/>
              <a:t>Γενικά</a:t>
            </a:r>
          </a:p>
        </p:txBody>
      </p:sp>
      <p:sp>
        <p:nvSpPr>
          <p:cNvPr id="17411" name="Rectangle 3"/>
          <p:cNvSpPr>
            <a:spLocks noGrp="1" noChangeArrowheads="1"/>
          </p:cNvSpPr>
          <p:nvPr>
            <p:ph type="body" idx="1"/>
          </p:nvPr>
        </p:nvSpPr>
        <p:spPr/>
        <p:txBody>
          <a:bodyPr/>
          <a:lstStyle/>
          <a:p>
            <a:pPr algn="just">
              <a:lnSpc>
                <a:spcPct val="110000"/>
              </a:lnSpc>
            </a:pPr>
            <a:r>
              <a:rPr lang="el-GR" sz="2000">
                <a:latin typeface="Arial" charset="0"/>
              </a:rPr>
              <a:t>Οι αισθήσεις ενός ατόμου είναι απαραίτητες για την επιβίωση, την ανάπτυξη και την εξέλιξη. Πολλοί από τους ασθενείς είτε έχουν μειωμένη αισθητηριακή λειτουργία είτε το νοσοκομειακό περιβάλλον μπορεί να προκαλέσει αλλαγές στην αισθητηριακή λειτουργία. </a:t>
            </a:r>
          </a:p>
          <a:p>
            <a:pPr algn="just">
              <a:lnSpc>
                <a:spcPct val="110000"/>
              </a:lnSpc>
              <a:buFont typeface="Wingdings" pitchFamily="2" charset="2"/>
              <a:buNone/>
            </a:pPr>
            <a:endParaRPr lang="el-GR" sz="2000"/>
          </a:p>
          <a:p>
            <a:pPr>
              <a:lnSpc>
                <a:spcPct val="80000"/>
              </a:lnSpc>
            </a:pPr>
            <a:endParaRPr lang="el-GR" sz="20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a:t>Στρες</a:t>
            </a:r>
          </a:p>
        </p:txBody>
      </p:sp>
      <p:sp>
        <p:nvSpPr>
          <p:cNvPr id="22531" name="Rectangle 3"/>
          <p:cNvSpPr>
            <a:spLocks noGrp="1" noChangeArrowheads="1"/>
          </p:cNvSpPr>
          <p:nvPr>
            <p:ph type="body" idx="1"/>
          </p:nvPr>
        </p:nvSpPr>
        <p:spPr/>
        <p:txBody>
          <a:bodyPr/>
          <a:lstStyle/>
          <a:p>
            <a:pPr>
              <a:lnSpc>
                <a:spcPct val="105000"/>
              </a:lnSpc>
            </a:pPr>
            <a:r>
              <a:rPr lang="el-GR" sz="2400"/>
              <a:t>Κατά τη διάρκεια περιόδων μεγάλου ο επιπλέον αισθητηριακός ερεθισμός είναι μη επιθυμητός</a:t>
            </a:r>
          </a:p>
          <a:p>
            <a:pPr>
              <a:lnSpc>
                <a:spcPct val="105000"/>
              </a:lnSpc>
            </a:pPr>
            <a:r>
              <a:rPr lang="el-GR" sz="2400"/>
              <a:t>Το στρες του νοσήματος, του πόνου, της νοσηλείας, των διαγνωστικών δοκιμασιών προκαλούν περισσότερο ερεθισμό απ’ αυτόν που μπορεί να διαχειριστεί το άτομο.</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a:t>Ασθένειες και φάρμακα</a:t>
            </a:r>
          </a:p>
        </p:txBody>
      </p:sp>
      <p:sp>
        <p:nvSpPr>
          <p:cNvPr id="23555" name="Rectangle 3"/>
          <p:cNvSpPr>
            <a:spLocks noGrp="1" noChangeArrowheads="1"/>
          </p:cNvSpPr>
          <p:nvPr>
            <p:ph type="body" idx="1"/>
          </p:nvPr>
        </p:nvSpPr>
        <p:spPr/>
        <p:txBody>
          <a:bodyPr/>
          <a:lstStyle/>
          <a:p>
            <a:pPr>
              <a:lnSpc>
                <a:spcPct val="90000"/>
              </a:lnSpc>
            </a:pPr>
            <a:r>
              <a:rPr lang="el-GR" sz="2400" dirty="0"/>
              <a:t>Ασθένειες μπορούν να επηρεάσουν την πρόσληψη,  τη μεταφορά και την αντίληψη του ερεθίσματος, όπως η άνοια, το </a:t>
            </a:r>
            <a:r>
              <a:rPr lang="el-GR" sz="2400" dirty="0" smtClean="0"/>
              <a:t>αγγειακό εγκεφαλικό επεισόδιο, </a:t>
            </a:r>
            <a:r>
              <a:rPr lang="el-GR" sz="2400" dirty="0"/>
              <a:t>η  </a:t>
            </a:r>
            <a:r>
              <a:rPr lang="el-GR" sz="2400" dirty="0" smtClean="0"/>
              <a:t>πολλαπλή σκλήρυνση.</a:t>
            </a:r>
            <a:endParaRPr lang="el-GR" sz="2400" dirty="0"/>
          </a:p>
          <a:p>
            <a:pPr>
              <a:lnSpc>
                <a:spcPct val="90000"/>
              </a:lnSpc>
            </a:pPr>
            <a:r>
              <a:rPr lang="el-GR" sz="2400" dirty="0"/>
              <a:t>Φάρμακα που καταστέλλουν τη λειτουργία του ΚΝΣ παρεμβαίνουν στην αντίληψη του αισθητηριακού ερεθίσματος.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371600" y="304800"/>
            <a:ext cx="7313613" cy="1143000"/>
          </a:xfrm>
        </p:spPr>
        <p:txBody>
          <a:bodyPr/>
          <a:lstStyle/>
          <a:p>
            <a:r>
              <a:rPr lang="el-GR" sz="3200"/>
              <a:t>Παράγοντες πρόκλησης αισθητηριακής έλλειψης</a:t>
            </a:r>
          </a:p>
        </p:txBody>
      </p:sp>
      <p:sp>
        <p:nvSpPr>
          <p:cNvPr id="25603" name="Rectangle 3"/>
          <p:cNvSpPr>
            <a:spLocks noGrp="1" noChangeArrowheads="1"/>
          </p:cNvSpPr>
          <p:nvPr>
            <p:ph type="body" idx="1"/>
          </p:nvPr>
        </p:nvSpPr>
        <p:spPr>
          <a:xfrm>
            <a:off x="1371600" y="2209800"/>
            <a:ext cx="7313613" cy="4114800"/>
          </a:xfrm>
        </p:spPr>
        <p:txBody>
          <a:bodyPr/>
          <a:lstStyle/>
          <a:p>
            <a:pPr>
              <a:lnSpc>
                <a:spcPct val="150000"/>
              </a:lnSpc>
            </a:pPr>
            <a:r>
              <a:rPr lang="el-GR" sz="2000" dirty="0"/>
              <a:t>Περιβάλλον με μειωμένα ή μονότονα ερεθίσματα </a:t>
            </a:r>
          </a:p>
          <a:p>
            <a:pPr>
              <a:lnSpc>
                <a:spcPct val="150000"/>
              </a:lnSpc>
            </a:pPr>
            <a:r>
              <a:rPr lang="el-GR" sz="2000" dirty="0"/>
              <a:t>Μειωμένη ικανότητα πρόσληψης των περιβαλλοντολογικών ερεθισμάτων</a:t>
            </a:r>
          </a:p>
          <a:p>
            <a:pPr>
              <a:lnSpc>
                <a:spcPct val="150000"/>
              </a:lnSpc>
            </a:pPr>
            <a:r>
              <a:rPr lang="el-GR" sz="2000" dirty="0"/>
              <a:t>Ανικανότητα επεξεργασίας των περιβαλλοντολογικών ερεθισμάτων</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a:t>Η αισθητηριακή έλλειψη προκαλεί:</a:t>
            </a:r>
          </a:p>
        </p:txBody>
      </p:sp>
      <p:sp>
        <p:nvSpPr>
          <p:cNvPr id="15363" name="Rectangle 3"/>
          <p:cNvSpPr>
            <a:spLocks noGrp="1" noChangeArrowheads="1"/>
          </p:cNvSpPr>
          <p:nvPr>
            <p:ph type="body" idx="1"/>
          </p:nvPr>
        </p:nvSpPr>
        <p:spPr/>
        <p:txBody>
          <a:bodyPr/>
          <a:lstStyle/>
          <a:p>
            <a:pPr>
              <a:lnSpc>
                <a:spcPct val="90000"/>
              </a:lnSpc>
            </a:pPr>
            <a:r>
              <a:rPr lang="el-GR" sz="2100" b="1"/>
              <a:t>Αντιληπτικές διαταραχές:</a:t>
            </a:r>
            <a:r>
              <a:rPr lang="el-GR" sz="2100"/>
              <a:t> ανακριβής αντίληψη των θεαμάτων, των ήχων, των γεύσεων, των οσμών, της θέσης του σώματος, του συντονισμού και της ισορροπίας.</a:t>
            </a:r>
          </a:p>
          <a:p>
            <a:pPr>
              <a:lnSpc>
                <a:spcPct val="90000"/>
              </a:lnSpc>
            </a:pPr>
            <a:r>
              <a:rPr lang="el-GR" sz="2100" b="1"/>
              <a:t>Γνωστικές διαταραχές:</a:t>
            </a:r>
            <a:r>
              <a:rPr lang="el-GR" sz="2100"/>
              <a:t> ανικανότητα ελέγχου του περιεχομένου της σκέψης, μειωμένη διάρκεια προσοχής, ανικανότητα συγκέντρωσης, δυσκολία στη μνήμη, στην επίλυση προβλημάτων και στην εκτέλεση εργασιών.</a:t>
            </a:r>
          </a:p>
          <a:p>
            <a:pPr>
              <a:lnSpc>
                <a:spcPct val="90000"/>
              </a:lnSpc>
            </a:pPr>
            <a:r>
              <a:rPr lang="el-GR" sz="2100" b="1"/>
              <a:t>Συναισθηματικές διαταραχές:</a:t>
            </a:r>
            <a:r>
              <a:rPr lang="el-GR" sz="2100"/>
              <a:t> ακατάλληλες συναισθηματικές αντιδράσεις, απάθεια, ανησυχία, φόβος, θυμός, επιθετικότητα, πανικός, κατάθλιψη, ξαφνικές αλλαγές στη διάθεση.</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1600" y="304800"/>
            <a:ext cx="7313613" cy="1143000"/>
          </a:xfrm>
        </p:spPr>
        <p:txBody>
          <a:bodyPr/>
          <a:lstStyle/>
          <a:p>
            <a:r>
              <a:rPr lang="el-GR" b="1"/>
              <a:t>Αισθητηριακή υπερφόρτωση</a:t>
            </a:r>
          </a:p>
        </p:txBody>
      </p:sp>
      <p:sp>
        <p:nvSpPr>
          <p:cNvPr id="26627" name="Rectangle 3"/>
          <p:cNvSpPr>
            <a:spLocks noGrp="1" noChangeArrowheads="1"/>
          </p:cNvSpPr>
          <p:nvPr>
            <p:ph type="body" idx="1"/>
          </p:nvPr>
        </p:nvSpPr>
        <p:spPr/>
        <p:txBody>
          <a:bodyPr/>
          <a:lstStyle/>
          <a:p>
            <a:pPr algn="just"/>
            <a:r>
              <a:rPr lang="el-GR" sz="2400"/>
              <a:t>Η </a:t>
            </a:r>
            <a:r>
              <a:rPr lang="el-GR" sz="2400" b="1"/>
              <a:t>αισθητηριακή υπερφόρτωση</a:t>
            </a:r>
            <a:r>
              <a:rPr lang="el-GR" sz="2400"/>
              <a:t> είναι η κατάσταση που προκύπτει όταν ένα άτομο βιώνει τόσο μεγάλη αισθητηριακή διέγερση που ο εγκέφαλος είναι ανίκανος να απαντήσει ή να αγνοήσει τα ερεθίσματα. </a:t>
            </a:r>
          </a:p>
          <a:p>
            <a:endParaRPr lang="el-GR"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l-GR" sz="3200"/>
              <a:t>Παράγοντες πρόκλησης αισθητηριακής υπερφόρτωσης</a:t>
            </a:r>
          </a:p>
        </p:txBody>
      </p:sp>
      <p:sp>
        <p:nvSpPr>
          <p:cNvPr id="44035" name="Rectangle 3"/>
          <p:cNvSpPr>
            <a:spLocks noGrp="1" noChangeArrowheads="1"/>
          </p:cNvSpPr>
          <p:nvPr>
            <p:ph type="body" idx="1"/>
          </p:nvPr>
        </p:nvSpPr>
        <p:spPr>
          <a:xfrm>
            <a:off x="1295400" y="2209800"/>
            <a:ext cx="7313613" cy="4114800"/>
          </a:xfrm>
        </p:spPr>
        <p:txBody>
          <a:bodyPr/>
          <a:lstStyle/>
          <a:p>
            <a:r>
              <a:rPr lang="el-GR" sz="2400" dirty="0"/>
              <a:t>Αυξημένη εσωτερική διέγερση (πόνος, </a:t>
            </a:r>
            <a:r>
              <a:rPr lang="el-GR" sz="2400" dirty="0" smtClean="0"/>
              <a:t>πίεση, </a:t>
            </a:r>
            <a:r>
              <a:rPr lang="el-GR" sz="2400" dirty="0"/>
              <a:t>ανησυχία για την πορεία της υγείας, κ.ά.)</a:t>
            </a:r>
          </a:p>
          <a:p>
            <a:r>
              <a:rPr lang="el-GR" sz="2400" dirty="0"/>
              <a:t>Αυξημένη εξωτερική διέγερση (μη οικείο περιβάλλον, θόρυβοι, φώτα, ήχοι, κ.ά.)</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l-GR" sz="2400" b="1"/>
              <a:t>Αισθητηριακή υπερφόρτωση</a:t>
            </a:r>
          </a:p>
        </p:txBody>
      </p:sp>
      <p:sp>
        <p:nvSpPr>
          <p:cNvPr id="43011" name="Rectangle 3"/>
          <p:cNvSpPr>
            <a:spLocks noGrp="1" noChangeArrowheads="1"/>
          </p:cNvSpPr>
          <p:nvPr>
            <p:ph type="body" idx="1"/>
          </p:nvPr>
        </p:nvSpPr>
        <p:spPr/>
        <p:txBody>
          <a:bodyPr/>
          <a:lstStyle/>
          <a:p>
            <a:pPr>
              <a:buFont typeface="Wingdings" pitchFamily="2" charset="2"/>
              <a:buNone/>
            </a:pPr>
            <a:r>
              <a:rPr lang="el-GR" sz="2400" dirty="0"/>
              <a:t>Διατρέχουν κίνδυνο αισθητηριακής υπερφόρτωσης:</a:t>
            </a:r>
          </a:p>
          <a:p>
            <a:pPr>
              <a:buFont typeface="Wingdings" pitchFamily="2" charset="2"/>
              <a:buChar char="ü"/>
            </a:pPr>
            <a:r>
              <a:rPr lang="el-GR" sz="2400" dirty="0"/>
              <a:t> οι ασθενείς με οξύ ή χρόνιο νόσημα</a:t>
            </a:r>
          </a:p>
          <a:p>
            <a:pPr>
              <a:buFont typeface="Wingdings" pitchFamily="2" charset="2"/>
              <a:buChar char="ü"/>
            </a:pPr>
            <a:r>
              <a:rPr lang="el-GR" sz="2400" dirty="0"/>
              <a:t> οι ασθενείς που </a:t>
            </a:r>
            <a:r>
              <a:rPr lang="el-GR" sz="2400" dirty="0" smtClean="0"/>
              <a:t>πονούν</a:t>
            </a:r>
            <a:endParaRPr lang="el-GR" sz="2400" dirty="0"/>
          </a:p>
          <a:p>
            <a:pPr>
              <a:buFont typeface="Wingdings" pitchFamily="2" charset="2"/>
              <a:buChar char="ü"/>
            </a:pPr>
            <a:r>
              <a:rPr lang="el-GR" sz="2400" dirty="0"/>
              <a:t> οι νοσηλευόμενοι σε ΜΕΘ</a:t>
            </a:r>
          </a:p>
          <a:p>
            <a:pPr>
              <a:buFont typeface="Wingdings" pitchFamily="2" charset="2"/>
              <a:buChar char="ü"/>
            </a:pPr>
            <a:r>
              <a:rPr lang="el-GR" sz="2400" dirty="0"/>
              <a:t> οι ασθενείς με διαταραχές του Νευρικού Συστήματος.</a:t>
            </a:r>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370013" y="301625"/>
            <a:ext cx="7313612" cy="1374775"/>
          </a:xfrm>
        </p:spPr>
        <p:txBody>
          <a:bodyPr/>
          <a:lstStyle/>
          <a:p>
            <a:r>
              <a:rPr lang="el-GR"/>
              <a:t>Αισθητηριακό έλλειμμα</a:t>
            </a:r>
            <a:br>
              <a:rPr lang="el-GR"/>
            </a:br>
            <a:endParaRPr lang="el-GR"/>
          </a:p>
        </p:txBody>
      </p:sp>
      <p:sp>
        <p:nvSpPr>
          <p:cNvPr id="45059" name="Rectangle 3"/>
          <p:cNvSpPr>
            <a:spLocks noGrp="1" noChangeArrowheads="1"/>
          </p:cNvSpPr>
          <p:nvPr>
            <p:ph type="body" idx="1"/>
          </p:nvPr>
        </p:nvSpPr>
        <p:spPr/>
        <p:txBody>
          <a:bodyPr/>
          <a:lstStyle/>
          <a:p>
            <a:r>
              <a:rPr lang="el-GR" sz="2400"/>
              <a:t>Είναι η μειωμένη ή η ανύπαρκτη λειτουργία σε μία ή περισσότερες αισθήσεις</a:t>
            </a:r>
          </a:p>
          <a:p>
            <a:r>
              <a:rPr lang="el-GR" sz="2400"/>
              <a:t>Το αισθητηριακό έλλειμμα μπορεί να είναι μόνιμο ή ανατρέψιμο, μπορεί να επέρχεται βαθμιαία, να είναι παρόν κατά τη γέννηση ή να αναπτύσσεται αργότερα.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l-GR" sz="3200"/>
              <a:t>Αποδεκτή ποσότητα πολιτισμικής φροντίδας</a:t>
            </a:r>
          </a:p>
        </p:txBody>
      </p:sp>
      <p:sp>
        <p:nvSpPr>
          <p:cNvPr id="46083" name="Rectangle 3"/>
          <p:cNvSpPr>
            <a:spLocks noGrp="1" noChangeArrowheads="1"/>
          </p:cNvSpPr>
          <p:nvPr>
            <p:ph type="body" idx="1"/>
          </p:nvPr>
        </p:nvSpPr>
        <p:spPr>
          <a:xfrm>
            <a:off x="1295400" y="2286000"/>
            <a:ext cx="7313613" cy="4114800"/>
          </a:xfrm>
        </p:spPr>
        <p:txBody>
          <a:bodyPr/>
          <a:lstStyle/>
          <a:p>
            <a:r>
              <a:rPr lang="el-GR" sz="2400"/>
              <a:t>Είναι το κατάλληλο επίπεδο ερεθισμού που είναι αποδεκτό από τον ασθενή</a:t>
            </a:r>
          </a:p>
          <a:p>
            <a:r>
              <a:rPr lang="el-GR" sz="2400"/>
              <a:t>Διαφέρει από λαό σε λαό.</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l-GR"/>
              <a:t>Αξιολόγηση του βαθμού διέγερσης</a:t>
            </a:r>
          </a:p>
        </p:txBody>
      </p:sp>
      <p:sp>
        <p:nvSpPr>
          <p:cNvPr id="47107" name="Rectangle 3"/>
          <p:cNvSpPr>
            <a:spLocks noGrp="1" noChangeArrowheads="1"/>
          </p:cNvSpPr>
          <p:nvPr>
            <p:ph type="body" idx="1"/>
          </p:nvPr>
        </p:nvSpPr>
        <p:spPr>
          <a:xfrm>
            <a:off x="1371600" y="2133600"/>
            <a:ext cx="7313613" cy="4114800"/>
          </a:xfrm>
        </p:spPr>
        <p:txBody>
          <a:bodyPr/>
          <a:lstStyle/>
          <a:p>
            <a:r>
              <a:rPr lang="el-GR"/>
              <a:t>«</a:t>
            </a:r>
            <a:r>
              <a:rPr lang="el-GR" sz="2400"/>
              <a:t>Το νοσοκομειακό περιβάλλον σας παρέχει επαρκή, ανεπαρκή ερεθίσματα;»</a:t>
            </a:r>
          </a:p>
          <a:p>
            <a:r>
              <a:rPr lang="el-GR" sz="2400"/>
              <a:t>«Σας έχει επισκεφθεί κάποιος;»</a:t>
            </a:r>
          </a:p>
          <a:p>
            <a:r>
              <a:rPr lang="el-GR" sz="2400"/>
              <a:t>«Συζητάτε με τους υπόλοιπους ασθενείς στο θάλαμό σας;»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371600" y="304800"/>
            <a:ext cx="7313613" cy="1143000"/>
          </a:xfrm>
        </p:spPr>
        <p:txBody>
          <a:bodyPr/>
          <a:lstStyle/>
          <a:p>
            <a:r>
              <a:rPr lang="el-GR" sz="2800" b="1"/>
              <a:t>Η αισθητηριακή εμπειρία. Συνιστώσες και συνθήκες.</a:t>
            </a:r>
          </a:p>
        </p:txBody>
      </p:sp>
      <p:sp>
        <p:nvSpPr>
          <p:cNvPr id="18435" name="Rectangle 3"/>
          <p:cNvSpPr>
            <a:spLocks noGrp="1" noChangeArrowheads="1"/>
          </p:cNvSpPr>
          <p:nvPr>
            <p:ph type="body" idx="1"/>
          </p:nvPr>
        </p:nvSpPr>
        <p:spPr>
          <a:xfrm>
            <a:off x="1371600" y="1676400"/>
            <a:ext cx="7313613" cy="4114800"/>
          </a:xfrm>
        </p:spPr>
        <p:txBody>
          <a:bodyPr/>
          <a:lstStyle/>
          <a:p>
            <a:r>
              <a:rPr lang="el-GR" sz="2000"/>
              <a:t>Οι δύο συνιστώσες οποιασδήποτε αισθητηριακής εμπειρίας είναι η </a:t>
            </a:r>
            <a:r>
              <a:rPr lang="el-GR" sz="2000" b="1"/>
              <a:t>υποδοχή</a:t>
            </a:r>
            <a:r>
              <a:rPr lang="el-GR" sz="2000"/>
              <a:t> και η </a:t>
            </a:r>
            <a:r>
              <a:rPr lang="el-GR" sz="2000" b="1"/>
              <a:t>αντίληψη</a:t>
            </a:r>
            <a:r>
              <a:rPr lang="el-GR" sz="2000"/>
              <a:t>.</a:t>
            </a:r>
          </a:p>
          <a:p>
            <a:r>
              <a:rPr lang="el-GR" sz="2000"/>
              <a:t> Η </a:t>
            </a:r>
            <a:r>
              <a:rPr lang="el-GR" sz="2000" b="1"/>
              <a:t>αισθητηριακή υποδοχή</a:t>
            </a:r>
            <a:r>
              <a:rPr lang="el-GR" sz="2000"/>
              <a:t> είναι η διαδικασία λήψης δεδομένων σχετικών με το εσωτερικό ή το εξωτερικό περιβάλλον μέσω των αισθήσεων. Οι αισθήσεις με τις οποίες τα άτομα διατηρούν την επαφή με το εξωτερικό περιβάλλον είναι η όραση </a:t>
            </a:r>
            <a:r>
              <a:rPr lang="el-GR" sz="2000" b="1"/>
              <a:t>(οπτική), </a:t>
            </a:r>
            <a:r>
              <a:rPr lang="el-GR" sz="2000"/>
              <a:t>η ακοή</a:t>
            </a:r>
            <a:r>
              <a:rPr lang="el-GR" sz="2000" b="1"/>
              <a:t> (ακουστική), </a:t>
            </a:r>
            <a:r>
              <a:rPr lang="el-GR" sz="2000"/>
              <a:t>η όσφρηση</a:t>
            </a:r>
            <a:r>
              <a:rPr lang="el-GR" sz="2000" b="1"/>
              <a:t> (οσφρητική), </a:t>
            </a:r>
            <a:r>
              <a:rPr lang="el-GR" sz="2000"/>
              <a:t>η γεύση</a:t>
            </a:r>
            <a:r>
              <a:rPr lang="el-GR" sz="2000" b="1"/>
              <a:t> (γευστική) </a:t>
            </a:r>
            <a:r>
              <a:rPr lang="el-GR" sz="2000"/>
              <a:t>και η αφή </a:t>
            </a:r>
            <a:r>
              <a:rPr lang="el-GR" sz="2000" b="1"/>
              <a:t>(απτική).</a:t>
            </a:r>
            <a:r>
              <a:rPr lang="el-GR" sz="2800"/>
              <a:t> </a:t>
            </a:r>
            <a:r>
              <a:rPr lang="el-GR" sz="2000"/>
              <a:t>Οι </a:t>
            </a:r>
            <a:r>
              <a:rPr lang="el-GR" sz="2000" b="1"/>
              <a:t>κιναισθητικές</a:t>
            </a:r>
            <a:r>
              <a:rPr lang="el-GR" sz="2000"/>
              <a:t> και οι </a:t>
            </a:r>
            <a:r>
              <a:rPr lang="el-GR" sz="2000" b="1"/>
              <a:t>σπλαχνικές</a:t>
            </a:r>
            <a:r>
              <a:rPr lang="el-GR" sz="2000"/>
              <a:t> αισθήσεις ενεργοποιούνται εσωτερικά από τους μυς και τα κοίλα όργανα αντίστοιχα.</a:t>
            </a:r>
            <a:endParaRPr lang="el-GR" sz="2400"/>
          </a:p>
          <a:p>
            <a:endParaRPr lang="el-GR" sz="2400"/>
          </a:p>
          <a:p>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371600" y="228600"/>
            <a:ext cx="7313613" cy="1374775"/>
          </a:xfrm>
        </p:spPr>
        <p:txBody>
          <a:bodyPr/>
          <a:lstStyle/>
          <a:p>
            <a:r>
              <a:rPr lang="el-GR"/>
              <a:t>Αξιολόγησης της ικανότητας πρόσληψης ερεθισμάτων</a:t>
            </a:r>
          </a:p>
        </p:txBody>
      </p:sp>
      <p:sp>
        <p:nvSpPr>
          <p:cNvPr id="48131" name="Rectangle 3"/>
          <p:cNvSpPr>
            <a:spLocks noGrp="1" noChangeArrowheads="1"/>
          </p:cNvSpPr>
          <p:nvPr>
            <p:ph type="body" idx="1"/>
          </p:nvPr>
        </p:nvSpPr>
        <p:spPr>
          <a:xfrm>
            <a:off x="1371600" y="2438400"/>
            <a:ext cx="7312025" cy="3503613"/>
          </a:xfrm>
        </p:spPr>
        <p:txBody>
          <a:bodyPr/>
          <a:lstStyle/>
          <a:p>
            <a:r>
              <a:rPr lang="el-GR" sz="2400"/>
              <a:t>«Χρησιμοποιείτε γυαλιά ή ακουστικά;»</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sz="2800"/>
              <a:t>Αξιολόγηση των οπτικών διαταραχών</a:t>
            </a:r>
          </a:p>
        </p:txBody>
      </p:sp>
      <p:sp>
        <p:nvSpPr>
          <p:cNvPr id="30723" name="Rectangle 3"/>
          <p:cNvSpPr>
            <a:spLocks noGrp="1" noChangeArrowheads="1"/>
          </p:cNvSpPr>
          <p:nvPr>
            <p:ph type="body" idx="1"/>
          </p:nvPr>
        </p:nvSpPr>
        <p:spPr/>
        <p:txBody>
          <a:bodyPr/>
          <a:lstStyle/>
          <a:p>
            <a:pPr>
              <a:buFont typeface="Wingdings" pitchFamily="2" charset="2"/>
              <a:buNone/>
            </a:pPr>
            <a:endParaRPr lang="el-GR" sz="2800" b="1"/>
          </a:p>
          <a:p>
            <a:pPr>
              <a:buFont typeface="Wingdings" pitchFamily="2" charset="2"/>
              <a:buChar char="Ø"/>
            </a:pPr>
            <a:r>
              <a:rPr lang="el-GR" sz="2800"/>
              <a:t>«</a:t>
            </a:r>
            <a:r>
              <a:rPr lang="el-GR" sz="2400"/>
              <a:t>Μπορείτε να διαβάσετε το όνομά μου;»</a:t>
            </a:r>
          </a:p>
          <a:p>
            <a:pPr>
              <a:buFont typeface="Wingdings" pitchFamily="2" charset="2"/>
              <a:buChar char="Ø"/>
            </a:pPr>
            <a:r>
              <a:rPr lang="el-GR" sz="2400"/>
              <a:t>«Αναγνωρίζετε τα αντικείμενα που είναι δίπλα σας;»</a:t>
            </a:r>
          </a:p>
          <a:p>
            <a:pPr>
              <a:buFont typeface="Wingdings" pitchFamily="2" charset="2"/>
              <a:buNone/>
            </a:pPr>
            <a:endParaRPr lang="el-GR" sz="33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47800" y="762000"/>
            <a:ext cx="7235825" cy="990600"/>
          </a:xfrm>
        </p:spPr>
        <p:txBody>
          <a:bodyPr/>
          <a:lstStyle/>
          <a:p>
            <a:r>
              <a:rPr lang="el-GR" sz="2800"/>
              <a:t>Αξιολόγηση ακουστικών διαταραχών</a:t>
            </a:r>
            <a:r>
              <a:rPr lang="el-GR" sz="3200"/>
              <a:t/>
            </a:r>
            <a:br>
              <a:rPr lang="el-GR" sz="3200"/>
            </a:br>
            <a:endParaRPr lang="el-GR" sz="3200"/>
          </a:p>
        </p:txBody>
      </p:sp>
      <p:sp>
        <p:nvSpPr>
          <p:cNvPr id="31747" name="Rectangle 3"/>
          <p:cNvSpPr>
            <a:spLocks noGrp="1" noChangeArrowheads="1"/>
          </p:cNvSpPr>
          <p:nvPr>
            <p:ph type="body" idx="1"/>
          </p:nvPr>
        </p:nvSpPr>
        <p:spPr/>
        <p:txBody>
          <a:bodyPr/>
          <a:lstStyle/>
          <a:p>
            <a:pPr>
              <a:lnSpc>
                <a:spcPct val="90000"/>
              </a:lnSpc>
              <a:buFont typeface="Wingdings" pitchFamily="2" charset="2"/>
              <a:buChar char="Ø"/>
            </a:pPr>
            <a:r>
              <a:rPr lang="el-GR" sz="2400"/>
              <a:t>«Επαναλάβετε τις λέξεις που θα πω χαμηλόφωνα κοντά σε κάθε αυτί σας».</a:t>
            </a:r>
          </a:p>
          <a:p>
            <a:pPr>
              <a:lnSpc>
                <a:spcPct val="90000"/>
              </a:lnSpc>
              <a:buFont typeface="Wingdings" pitchFamily="2" charset="2"/>
              <a:buChar char="Ø"/>
            </a:pPr>
            <a:r>
              <a:rPr lang="el-GR" sz="2400"/>
              <a:t>Μπορεί ο ασθενής να ακούσει εξίσου καλά και από τα δύο αυτιά;</a:t>
            </a:r>
          </a:p>
          <a:p>
            <a:pPr>
              <a:lnSpc>
                <a:spcPct val="90000"/>
              </a:lnSpc>
              <a:buFont typeface="Wingdings" pitchFamily="2" charset="2"/>
              <a:buChar char="Ø"/>
            </a:pPr>
            <a:r>
              <a:rPr lang="el-GR" sz="2400"/>
              <a:t>Μπορεί να ξεχωρίσει τις φωνές;</a:t>
            </a:r>
          </a:p>
          <a:p>
            <a:pPr>
              <a:lnSpc>
                <a:spcPct val="90000"/>
              </a:lnSpc>
              <a:buFont typeface="Wingdings" pitchFamily="2" charset="2"/>
              <a:buChar char="Ø"/>
            </a:pPr>
            <a:r>
              <a:rPr lang="el-GR" sz="2400"/>
              <a:t>Μπορεί να εντοπίσει την κατεύθυνση του ήχου;</a:t>
            </a:r>
          </a:p>
          <a:p>
            <a:pPr>
              <a:lnSpc>
                <a:spcPct val="90000"/>
              </a:lnSpc>
              <a:buFont typeface="Wingdings" pitchFamily="2" charset="2"/>
              <a:buChar char="Ø"/>
            </a:pPr>
            <a:r>
              <a:rPr lang="el-GR" sz="2400"/>
              <a:t>Χρειάζεται να βλέπει το πρόσωπο του πομπού και βασίζεται στη χειλιανάγνωση;</a:t>
            </a:r>
          </a:p>
          <a:p>
            <a:pPr>
              <a:lnSpc>
                <a:spcPct val="90000"/>
              </a:lnSpc>
              <a:buFont typeface="Wingdings" pitchFamily="2" charset="2"/>
              <a:buChar char="Ø"/>
            </a:pPr>
            <a:r>
              <a:rPr lang="el-GR" sz="2400"/>
              <a:t>Οι απαντήσεις των ασθενών στις ερωτήσεις περιλαμβάνουν νεύματα, χαμόγελο ή ακατάλληλες απαντήσεις;</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l-GR" sz="2800"/>
              <a:t>Αξιολόγηση γευστικών διαταραχών</a:t>
            </a:r>
          </a:p>
        </p:txBody>
      </p:sp>
      <p:sp>
        <p:nvSpPr>
          <p:cNvPr id="32771" name="Rectangle 3"/>
          <p:cNvSpPr>
            <a:spLocks noGrp="1" noChangeArrowheads="1"/>
          </p:cNvSpPr>
          <p:nvPr>
            <p:ph type="body" idx="1"/>
          </p:nvPr>
        </p:nvSpPr>
        <p:spPr>
          <a:xfrm>
            <a:off x="1371600" y="1828800"/>
            <a:ext cx="7313613" cy="4114800"/>
          </a:xfrm>
        </p:spPr>
        <p:txBody>
          <a:bodyPr/>
          <a:lstStyle/>
          <a:p>
            <a:pPr>
              <a:buFont typeface="Wingdings" pitchFamily="2" charset="2"/>
              <a:buChar char="Ø"/>
            </a:pPr>
            <a:r>
              <a:rPr lang="el-GR" sz="2400"/>
              <a:t>«Κλείστε τα μάτια σας και πείτε μου τι γεύση έχει η τροφή που σας δίνω».</a:t>
            </a:r>
          </a:p>
          <a:p>
            <a:pPr>
              <a:buFont typeface="Wingdings" pitchFamily="2" charset="2"/>
              <a:buChar char="Ø"/>
            </a:pPr>
            <a:r>
              <a:rPr lang="el-GR" sz="2400"/>
              <a:t>Μπορεί ο ασθενής να ξεχωρίσει τις γλυκές, τις ξινές, τις πικρές ή τις αλμυρές γεύσεις;</a:t>
            </a:r>
          </a:p>
          <a:p>
            <a:pPr>
              <a:buFont typeface="Wingdings" pitchFamily="2" charset="2"/>
              <a:buChar char="Ø"/>
            </a:pPr>
            <a:r>
              <a:rPr lang="el-GR" sz="2400"/>
              <a:t>Αναφέρει ασυνήθιστες γευστικές αισθήσεις;</a:t>
            </a:r>
          </a:p>
          <a:p>
            <a:pPr>
              <a:buFont typeface="Wingdings" pitchFamily="2" charset="2"/>
              <a:buChar char="Ø"/>
            </a:pPr>
            <a:r>
              <a:rPr lang="el-GR" sz="2400"/>
              <a:t>Διαπιστώνετε ανεπαρκή στοματική υγιεινή ή κακή εφαρμογή της τεχνητής οδοντοστοιχίας;</a:t>
            </a:r>
            <a:r>
              <a:rPr lang="el-G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l-GR" sz="2800"/>
              <a:t>Αξιολόγηση οσφρητικών διαταραχών</a:t>
            </a:r>
          </a:p>
        </p:txBody>
      </p:sp>
      <p:sp>
        <p:nvSpPr>
          <p:cNvPr id="33795" name="Rectangle 3"/>
          <p:cNvSpPr>
            <a:spLocks noGrp="1" noChangeArrowheads="1"/>
          </p:cNvSpPr>
          <p:nvPr>
            <p:ph type="body" idx="1"/>
          </p:nvPr>
        </p:nvSpPr>
        <p:spPr/>
        <p:txBody>
          <a:bodyPr/>
          <a:lstStyle/>
          <a:p>
            <a:pPr>
              <a:buFont typeface="Wingdings" pitchFamily="2" charset="2"/>
              <a:buChar char="Ø"/>
            </a:pPr>
            <a:r>
              <a:rPr lang="el-GR" sz="2400"/>
              <a:t>«Κλείστε τα μάτια σας και πείτε μου τι μυρίζετε».</a:t>
            </a:r>
          </a:p>
          <a:p>
            <a:pPr>
              <a:buFont typeface="Wingdings" pitchFamily="2" charset="2"/>
              <a:buChar char="Ø"/>
            </a:pPr>
            <a:r>
              <a:rPr lang="el-GR" sz="2400"/>
              <a:t>«Έχετε μυρίσει οσμές που οι άλλοι δεν μπορούν να μυρίσουν;»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l-GR" sz="2800"/>
              <a:t>Αξιολόγηση διαταραχών στην αφή</a:t>
            </a:r>
          </a:p>
        </p:txBody>
      </p:sp>
      <p:sp>
        <p:nvSpPr>
          <p:cNvPr id="34819" name="Rectangle 3"/>
          <p:cNvSpPr>
            <a:spLocks noGrp="1" noChangeArrowheads="1"/>
          </p:cNvSpPr>
          <p:nvPr>
            <p:ph type="body" idx="1"/>
          </p:nvPr>
        </p:nvSpPr>
        <p:spPr/>
        <p:txBody>
          <a:bodyPr/>
          <a:lstStyle/>
          <a:p>
            <a:pPr>
              <a:buFont typeface="Wingdings" pitchFamily="2" charset="2"/>
              <a:buChar char="Ø"/>
            </a:pPr>
            <a:r>
              <a:rPr lang="el-GR" sz="2400"/>
              <a:t>«Κλείστε τα μάτια σας και πείτε μου εάν αυτό που θα αισθανθείτε είναι κρύο ή ζεστό».</a:t>
            </a:r>
          </a:p>
          <a:p>
            <a:pPr>
              <a:buFont typeface="Wingdings" pitchFamily="2" charset="2"/>
              <a:buChar char="Ø"/>
            </a:pPr>
            <a:r>
              <a:rPr lang="el-GR" sz="2400"/>
              <a:t>«Πείτε μου τι βάζω μέσα στην παλάμη σας (κέρμα, μπίλια)».</a:t>
            </a:r>
          </a:p>
          <a:p>
            <a:pPr>
              <a:buFont typeface="Wingdings" pitchFamily="2" charset="2"/>
              <a:buChar char="Ø"/>
            </a:pPr>
            <a:r>
              <a:rPr lang="el-GR" sz="2400"/>
              <a:t>Αναφέρει ο ασθενής μειωμένη αίσθηση σε κάποιο μέρος του σώματός του, π.χ. μούδιασμα, τσίμπημα, κνησμό, ασυνήθιστη ευαισθησία στο πόνο ή στο άγγιγμα;</a:t>
            </a:r>
          </a:p>
          <a:p>
            <a:pPr>
              <a:buFont typeface="Wingdings" pitchFamily="2" charset="2"/>
              <a:buNone/>
            </a:pPr>
            <a:endParaRPr lang="el-G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l-GR" sz="3200"/>
              <a:t>Αξιολόγηση κιναισθητικών και σπλαχνικών διαταραχών</a:t>
            </a:r>
          </a:p>
        </p:txBody>
      </p:sp>
      <p:sp>
        <p:nvSpPr>
          <p:cNvPr id="49155" name="Rectangle 3"/>
          <p:cNvSpPr>
            <a:spLocks noGrp="1" noChangeArrowheads="1"/>
          </p:cNvSpPr>
          <p:nvPr>
            <p:ph type="body" idx="1"/>
          </p:nvPr>
        </p:nvSpPr>
        <p:spPr>
          <a:xfrm>
            <a:off x="1295400" y="2209800"/>
            <a:ext cx="7313613" cy="4114800"/>
          </a:xfrm>
        </p:spPr>
        <p:txBody>
          <a:bodyPr/>
          <a:lstStyle/>
          <a:p>
            <a:r>
              <a:rPr lang="el-GR" sz="2400"/>
              <a:t>«Έχετε παρατηρήσει κάποιες αλλαγές στον τρόπο που αντιλαμβάνεστε το σώμα σας;»</a:t>
            </a:r>
          </a:p>
          <a:p>
            <a:r>
              <a:rPr lang="el-GR" sz="2400"/>
              <a:t>«Αισθάνεστε κάποια ασυνήθιστη πίεση ή πόνο στο σώμα σας;»</a:t>
            </a:r>
          </a:p>
          <a:p>
            <a:endParaRPr lang="el-G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l-GR" sz="2800"/>
              <a:t>Η εφαρμογή ενός σχεδίου φροντίδας από το νοσηλευτή προϋποθέτει:</a:t>
            </a:r>
          </a:p>
        </p:txBody>
      </p:sp>
      <p:sp>
        <p:nvSpPr>
          <p:cNvPr id="39939" name="Rectangle 3"/>
          <p:cNvSpPr>
            <a:spLocks noGrp="1" noChangeArrowheads="1"/>
          </p:cNvSpPr>
          <p:nvPr>
            <p:ph type="body" idx="1"/>
          </p:nvPr>
        </p:nvSpPr>
        <p:spPr>
          <a:xfrm>
            <a:off x="1295400" y="2133600"/>
            <a:ext cx="7313613" cy="4114800"/>
          </a:xfrm>
        </p:spPr>
        <p:txBody>
          <a:bodyPr/>
          <a:lstStyle/>
          <a:p>
            <a:pPr>
              <a:lnSpc>
                <a:spcPct val="110000"/>
              </a:lnSpc>
              <a:buFont typeface="Wingdings" pitchFamily="2" charset="2"/>
              <a:buNone/>
            </a:pPr>
            <a:r>
              <a:rPr lang="el-GR" sz="2400" u="sng"/>
              <a:t>Γνωστικές ικανότητες:</a:t>
            </a:r>
            <a:r>
              <a:rPr lang="el-GR" sz="2400"/>
              <a:t> </a:t>
            </a:r>
          </a:p>
          <a:p>
            <a:pPr>
              <a:lnSpc>
                <a:spcPct val="110000"/>
              </a:lnSpc>
              <a:buFont typeface="Wingdings" pitchFamily="2" charset="2"/>
              <a:buChar char="ü"/>
            </a:pPr>
            <a:r>
              <a:rPr lang="el-GR" sz="2400"/>
              <a:t>Γνώση και σεβασμός για τις διαφορετικές κουλτούρες και την επιρροή τους στην υγεία</a:t>
            </a:r>
          </a:p>
          <a:p>
            <a:pPr>
              <a:lnSpc>
                <a:spcPct val="110000"/>
              </a:lnSpc>
              <a:buFont typeface="Wingdings" pitchFamily="2" charset="2"/>
              <a:buChar char="ü"/>
            </a:pPr>
            <a:r>
              <a:rPr lang="el-GR" sz="2400"/>
              <a:t>Πολύ καλές δεξιότητες αξιολόγησης</a:t>
            </a:r>
          </a:p>
          <a:p>
            <a:pPr>
              <a:lnSpc>
                <a:spcPct val="110000"/>
              </a:lnSpc>
              <a:buFont typeface="Wingdings" pitchFamily="2" charset="2"/>
              <a:buChar char="ü"/>
            </a:pPr>
            <a:r>
              <a:rPr lang="el-GR" sz="2400"/>
              <a:t> δεξιότητες συμβουλευτικής.</a:t>
            </a:r>
          </a:p>
          <a:p>
            <a:pPr>
              <a:buFont typeface="Wingdings" pitchFamily="2" charset="2"/>
              <a:buNone/>
            </a:pPr>
            <a:endParaRPr lang="el-GR"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l-GR" sz="2800"/>
              <a:t>Εφαρμογή σχεδίου φροντίδας</a:t>
            </a:r>
          </a:p>
        </p:txBody>
      </p:sp>
      <p:sp>
        <p:nvSpPr>
          <p:cNvPr id="40963" name="Rectangle 3"/>
          <p:cNvSpPr>
            <a:spLocks noGrp="1" noChangeArrowheads="1"/>
          </p:cNvSpPr>
          <p:nvPr>
            <p:ph type="body" idx="1"/>
          </p:nvPr>
        </p:nvSpPr>
        <p:spPr/>
        <p:txBody>
          <a:bodyPr/>
          <a:lstStyle/>
          <a:p>
            <a:pPr>
              <a:buFont typeface="Wingdings" pitchFamily="2" charset="2"/>
              <a:buNone/>
            </a:pPr>
            <a:r>
              <a:rPr lang="el-GR" sz="2400" u="sng"/>
              <a:t>Διαπροσωπικές ικανότητες:</a:t>
            </a:r>
          </a:p>
          <a:p>
            <a:pPr>
              <a:buFont typeface="Wingdings" pitchFamily="2" charset="2"/>
              <a:buChar char="ü"/>
            </a:pPr>
            <a:r>
              <a:rPr lang="el-GR" sz="2400"/>
              <a:t>ικανότητα μετάδοσης στον ασθενή ότι αυτό που βιώνει είναι κατανοητό και υπάρχει διαθέσιμη βοήθεια</a:t>
            </a:r>
          </a:p>
          <a:p>
            <a:pPr>
              <a:buFont typeface="Wingdings" pitchFamily="2" charset="2"/>
              <a:buChar char="ü"/>
            </a:pPr>
            <a:r>
              <a:rPr lang="el-GR" sz="2400"/>
              <a:t>ικανότητα για ενσυναίσθηση.</a:t>
            </a:r>
          </a:p>
          <a:p>
            <a:pPr>
              <a:buFont typeface="Wingdings" pitchFamily="2" charset="2"/>
              <a:buNone/>
            </a:pPr>
            <a:endParaRPr lang="el-GR" sz="2400" u="sng"/>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l-GR" sz="2800"/>
              <a:t>Εφαρμογή σχεδίου φροντίδας</a:t>
            </a:r>
          </a:p>
        </p:txBody>
      </p:sp>
      <p:sp>
        <p:nvSpPr>
          <p:cNvPr id="41987" name="Rectangle 3"/>
          <p:cNvSpPr>
            <a:spLocks noGrp="1" noChangeArrowheads="1"/>
          </p:cNvSpPr>
          <p:nvPr>
            <p:ph type="body" idx="1"/>
          </p:nvPr>
        </p:nvSpPr>
        <p:spPr/>
        <p:txBody>
          <a:bodyPr/>
          <a:lstStyle/>
          <a:p>
            <a:pPr>
              <a:lnSpc>
                <a:spcPct val="90000"/>
              </a:lnSpc>
              <a:buFont typeface="Wingdings" pitchFamily="2" charset="2"/>
              <a:buNone/>
            </a:pPr>
            <a:r>
              <a:rPr lang="el-GR" sz="2400" u="sng"/>
              <a:t>Ηθικές και νοσηλευτικές ικανότητες,</a:t>
            </a:r>
            <a:r>
              <a:rPr lang="el-GR" sz="2400"/>
              <a:t> </a:t>
            </a:r>
          </a:p>
          <a:p>
            <a:pPr>
              <a:lnSpc>
                <a:spcPct val="90000"/>
              </a:lnSpc>
              <a:buFont typeface="Wingdings" pitchFamily="2" charset="2"/>
              <a:buChar char="ü"/>
            </a:pPr>
            <a:r>
              <a:rPr lang="el-GR" sz="2400"/>
              <a:t>γνώση των επαγγελματικών ευθυνών &amp; προθυμία εκπλήρωσης αυτών μέσα στο ισχύον νομικό πλαίσιο</a:t>
            </a:r>
          </a:p>
          <a:p>
            <a:pPr>
              <a:lnSpc>
                <a:spcPct val="90000"/>
              </a:lnSpc>
              <a:buFont typeface="Wingdings" pitchFamily="2" charset="2"/>
              <a:buChar char="ü"/>
            </a:pPr>
            <a:r>
              <a:rPr lang="el-GR" sz="2400"/>
              <a:t> στάση ανθρώπινης φροντίδας</a:t>
            </a:r>
          </a:p>
          <a:p>
            <a:pPr>
              <a:lnSpc>
                <a:spcPct val="90000"/>
              </a:lnSpc>
              <a:buFont typeface="Wingdings" pitchFamily="2" charset="2"/>
              <a:buChar char="ü"/>
            </a:pPr>
            <a:r>
              <a:rPr lang="el-GR" sz="2400"/>
              <a:t> μεγάλη αίσθηση υπευθυνότητας για την παροχή ποιοτικής φροντίδας</a:t>
            </a:r>
          </a:p>
          <a:p>
            <a:pPr>
              <a:lnSpc>
                <a:spcPct val="90000"/>
              </a:lnSpc>
              <a:buFont typeface="Wingdings" pitchFamily="2" charset="2"/>
              <a:buChar char="ü"/>
            </a:pPr>
            <a:r>
              <a:rPr lang="el-GR" sz="2400"/>
              <a:t> ικανότητα και προθυμία να κάνει το «κάτι παραπάνω» για την αποκατάσταση της υγείας του ασθενούς.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p:txBody>
          <a:bodyPr/>
          <a:lstStyle/>
          <a:p>
            <a:pPr algn="just"/>
            <a:r>
              <a:rPr lang="el-GR" sz="2400"/>
              <a:t>Η </a:t>
            </a:r>
            <a:r>
              <a:rPr lang="el-GR" sz="2400" b="1"/>
              <a:t>αισθητηριακή αντίληψη</a:t>
            </a:r>
            <a:r>
              <a:rPr lang="el-GR" sz="2400"/>
              <a:t> είναι η συνειδητή διεργασία της επιλογής, της οργάνωσης και της ερμηνείας των στοιχείων από τις αισθήσεις σε πληροφορίες που έχουν νόημα. </a:t>
            </a:r>
          </a:p>
          <a:p>
            <a:pPr algn="just"/>
            <a:r>
              <a:rPr lang="el-GR" sz="2400"/>
              <a:t>Η αντίληψη επηρεάζεται από την ένταση, το μέγεθος, την αλλαγή, την παρουσίαση του ερεθίσματος όπως και από τις προηγούμενες εμπειρίες, τη γνώση και τις στάσεις.</a:t>
            </a:r>
          </a:p>
        </p:txBody>
      </p:sp>
      <p:sp>
        <p:nvSpPr>
          <p:cNvPr id="19461" name="Rectangle 5"/>
          <p:cNvSpPr>
            <a:spLocks noChangeArrowheads="1"/>
          </p:cNvSpPr>
          <p:nvPr>
            <p:ph type="title"/>
          </p:nvPr>
        </p:nvSpPr>
        <p:spPr>
          <a:noFill/>
          <a:ln/>
        </p:spPr>
        <p:txBody>
          <a:bodyPr/>
          <a:lstStyle/>
          <a:p>
            <a:r>
              <a:rPr lang="el-GR" sz="3200" b="1"/>
              <a:t>Η αισθητηριακή εμπειρία. Συνιστώσες και συνθήκες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371600" y="152400"/>
            <a:ext cx="7313613" cy="1143000"/>
          </a:xfrm>
        </p:spPr>
        <p:txBody>
          <a:bodyPr/>
          <a:lstStyle/>
          <a:p>
            <a:r>
              <a:rPr lang="el-GR" sz="2800"/>
              <a:t>Διέγερση των αισθήσεων</a:t>
            </a:r>
          </a:p>
        </p:txBody>
      </p:sp>
      <p:sp>
        <p:nvSpPr>
          <p:cNvPr id="35843" name="Rectangle 3"/>
          <p:cNvSpPr>
            <a:spLocks noGrp="1" noChangeArrowheads="1"/>
          </p:cNvSpPr>
          <p:nvPr>
            <p:ph type="body" idx="1"/>
          </p:nvPr>
        </p:nvSpPr>
        <p:spPr>
          <a:xfrm>
            <a:off x="1371600" y="1600200"/>
            <a:ext cx="7313613" cy="4114800"/>
          </a:xfrm>
        </p:spPr>
        <p:txBody>
          <a:bodyPr/>
          <a:lstStyle/>
          <a:p>
            <a:pPr>
              <a:buFont typeface="Wingdings" pitchFamily="2" charset="2"/>
              <a:buNone/>
            </a:pPr>
            <a:r>
              <a:rPr lang="el-GR" sz="2400" u="sng">
                <a:latin typeface="Arial" charset="0"/>
              </a:rPr>
              <a:t>Διέγερση της οπτικής αντίληψης:</a:t>
            </a:r>
          </a:p>
          <a:p>
            <a:pPr>
              <a:buFont typeface="Wingdings" pitchFamily="2" charset="2"/>
              <a:buChar char="ü"/>
            </a:pPr>
            <a:r>
              <a:rPr lang="el-GR" sz="2400"/>
              <a:t>Ενθάρρυνση των ασθενών να κρατήσουν σημαντικά γι’ αυτούς ερεθίσματα (φωτογραφίες, ευχετήριες κάρτες, λουλούδια)</a:t>
            </a:r>
          </a:p>
          <a:p>
            <a:pPr>
              <a:buFont typeface="Wingdings" pitchFamily="2" charset="2"/>
              <a:buChar char="ü"/>
            </a:pPr>
            <a:r>
              <a:rPr lang="el-GR" sz="2400"/>
              <a:t>Τοποθέτηση ασθενών με περιορισμένη κινητικότητα σε θέση ώστε να μπορούν να βλέπουν έξω</a:t>
            </a:r>
          </a:p>
          <a:p>
            <a:pPr>
              <a:buFont typeface="Wingdings" pitchFamily="2" charset="2"/>
              <a:buChar char="ü"/>
            </a:pPr>
            <a:r>
              <a:rPr lang="el-GR" sz="2400"/>
              <a:t>Ανάπτυξη ευαισθησίας στις αλλαγές της φύσης</a:t>
            </a:r>
          </a:p>
          <a:p>
            <a:pPr>
              <a:buFont typeface="Wingdings" pitchFamily="2" charset="2"/>
              <a:buChar char="ü"/>
            </a:pPr>
            <a:r>
              <a:rPr lang="el-GR" sz="2400"/>
              <a:t>Χρήση σταυρολέξων</a:t>
            </a:r>
          </a:p>
          <a:p>
            <a:pPr>
              <a:buFont typeface="Wingdings" pitchFamily="2" charset="2"/>
              <a:buChar char="ü"/>
            </a:pPr>
            <a:r>
              <a:rPr lang="el-GR" sz="2400"/>
              <a:t>Ενθάρρυνση δημιουργίας ευχάριστων εικόνων από το παρελθόν.</a:t>
            </a:r>
          </a:p>
          <a:p>
            <a:endParaRPr lang="el-GR" sz="2400"/>
          </a:p>
          <a:p>
            <a:endParaRPr lang="el-GR" sz="2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l-GR" sz="3200"/>
              <a:t>Διέγερση της ακουστικής αντίληψης</a:t>
            </a:r>
          </a:p>
        </p:txBody>
      </p:sp>
      <p:sp>
        <p:nvSpPr>
          <p:cNvPr id="36867" name="Rectangle 3"/>
          <p:cNvSpPr>
            <a:spLocks noGrp="1" noChangeArrowheads="1"/>
          </p:cNvSpPr>
          <p:nvPr>
            <p:ph type="body" idx="1"/>
          </p:nvPr>
        </p:nvSpPr>
        <p:spPr/>
        <p:txBody>
          <a:bodyPr/>
          <a:lstStyle/>
          <a:p>
            <a:pPr>
              <a:buFont typeface="Wingdings" pitchFamily="2" charset="2"/>
              <a:buChar char="ü"/>
            </a:pPr>
            <a:r>
              <a:rPr lang="el-GR" sz="2000">
                <a:latin typeface="Arial" charset="0"/>
              </a:rPr>
              <a:t>Ανάπτυξη ευαισθησίας σε διάφορους ήχους </a:t>
            </a:r>
          </a:p>
          <a:p>
            <a:pPr>
              <a:buFont typeface="Wingdings" pitchFamily="2" charset="2"/>
              <a:buChar char="ü"/>
            </a:pPr>
            <a:r>
              <a:rPr lang="el-GR" sz="2000">
                <a:latin typeface="Arial" charset="0"/>
              </a:rPr>
              <a:t>χρήση τηλεφώνου για τη διατήρηση της επικοινωνίας με τους φίλους και τους συγγενείς</a:t>
            </a:r>
          </a:p>
          <a:p>
            <a:pPr>
              <a:buFont typeface="Wingdings" pitchFamily="2" charset="2"/>
              <a:buChar char="ü"/>
            </a:pPr>
            <a:r>
              <a:rPr lang="el-GR" sz="2000">
                <a:latin typeface="Arial" charset="0"/>
              </a:rPr>
              <a:t> χρήση τηλεόρασης, ραδιοφώνου για τη διατήρηση της επικαιρότητας</a:t>
            </a:r>
          </a:p>
          <a:p>
            <a:pPr>
              <a:buFont typeface="Wingdings" pitchFamily="2" charset="2"/>
              <a:buChar char="ü"/>
            </a:pPr>
            <a:r>
              <a:rPr lang="el-GR" sz="2000">
                <a:latin typeface="Arial" charset="0"/>
              </a:rPr>
              <a:t>ομιλία σε ζεστό και ευχάριστο τόνο που μεταδίδει ενδιαφέρον </a:t>
            </a:r>
          </a:p>
          <a:p>
            <a:pPr>
              <a:buFont typeface="Wingdings" pitchFamily="2" charset="2"/>
              <a:buChar char="ü"/>
            </a:pPr>
            <a:r>
              <a:rPr lang="el-GR" sz="2000">
                <a:latin typeface="Arial" charset="0"/>
              </a:rPr>
              <a:t>ομιλία για να καταστεί εφικτός ο προσανατολισμός στο περιβάλλον και την υπάρχουσα κατάσταση</a:t>
            </a:r>
          </a:p>
          <a:p>
            <a:pPr>
              <a:buFont typeface="Wingdings" pitchFamily="2" charset="2"/>
              <a:buChar char="ü"/>
            </a:pPr>
            <a:r>
              <a:rPr lang="el-GR" sz="2000">
                <a:latin typeface="Arial" charset="0"/>
              </a:rPr>
              <a:t>αποφυγή συνομιλίας με άλλους</a:t>
            </a:r>
          </a:p>
          <a:p>
            <a:pPr>
              <a:buFont typeface="Wingdings" pitchFamily="2" charset="2"/>
              <a:buChar char="ü"/>
            </a:pPr>
            <a:r>
              <a:rPr lang="el-GR" sz="2000">
                <a:latin typeface="Arial" charset="0"/>
              </a:rPr>
              <a:t>μείωση των  εξωτερικών θορύβων.</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l-GR" sz="2800"/>
              <a:t>Διέγερση της γευστικής αντίληψης</a:t>
            </a:r>
          </a:p>
        </p:txBody>
      </p:sp>
      <p:sp>
        <p:nvSpPr>
          <p:cNvPr id="37891" name="Rectangle 3"/>
          <p:cNvSpPr>
            <a:spLocks noGrp="1" noChangeArrowheads="1"/>
          </p:cNvSpPr>
          <p:nvPr>
            <p:ph type="body" idx="1"/>
          </p:nvPr>
        </p:nvSpPr>
        <p:spPr/>
        <p:txBody>
          <a:bodyPr/>
          <a:lstStyle/>
          <a:p>
            <a:pPr>
              <a:buFont typeface="Wingdings" pitchFamily="2" charset="2"/>
              <a:buChar char="ü"/>
            </a:pPr>
            <a:r>
              <a:rPr lang="el-GR" sz="2400">
                <a:latin typeface="Arial" charset="0"/>
              </a:rPr>
              <a:t>Πειραματισμός με φαγητά διαφορετικών γεύσεων, χρωμάτων, θερμοκρασιών</a:t>
            </a:r>
          </a:p>
          <a:p>
            <a:pPr>
              <a:buFont typeface="Wingdings" pitchFamily="2" charset="2"/>
              <a:buChar char="ü"/>
            </a:pPr>
            <a:r>
              <a:rPr lang="el-GR" sz="2400">
                <a:latin typeface="Arial" charset="0"/>
              </a:rPr>
              <a:t>Σερβίρισμα των φαγητό με ελκυστικό τρόπο</a:t>
            </a:r>
          </a:p>
          <a:p>
            <a:pPr>
              <a:buFont typeface="Wingdings" pitchFamily="2" charset="2"/>
              <a:buChar char="ü"/>
            </a:pPr>
            <a:r>
              <a:rPr lang="el-GR" sz="2400">
                <a:latin typeface="Arial" charset="0"/>
              </a:rPr>
              <a:t>Διατήρηση της στοματικής υγιεινής</a:t>
            </a:r>
          </a:p>
          <a:p>
            <a:pPr>
              <a:buFont typeface="Wingdings" pitchFamily="2" charset="2"/>
              <a:buChar char="ü"/>
            </a:pPr>
            <a:r>
              <a:rPr lang="el-GR" sz="2400">
                <a:latin typeface="Arial" charset="0"/>
              </a:rPr>
              <a:t>Ανάκληση των φαγητών και των γεύσεων που ήταν ευχάριστες κατά το παρελθόν.</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l-GR" sz="2800"/>
              <a:t>Διέγερση της οσφρητικής αντίληψης</a:t>
            </a:r>
          </a:p>
        </p:txBody>
      </p:sp>
      <p:sp>
        <p:nvSpPr>
          <p:cNvPr id="38915" name="Rectangle 3"/>
          <p:cNvSpPr>
            <a:spLocks noGrp="1" noChangeArrowheads="1"/>
          </p:cNvSpPr>
          <p:nvPr>
            <p:ph type="body" idx="1"/>
          </p:nvPr>
        </p:nvSpPr>
        <p:spPr/>
        <p:txBody>
          <a:bodyPr/>
          <a:lstStyle/>
          <a:p>
            <a:pPr>
              <a:buFont typeface="Wingdings" pitchFamily="2" charset="2"/>
              <a:buChar char="ü"/>
            </a:pPr>
            <a:r>
              <a:rPr lang="el-GR" sz="2400">
                <a:latin typeface="Arial" charset="0"/>
              </a:rPr>
              <a:t>Διατήρηση του δωματίου καθαρό και αερισμένο</a:t>
            </a:r>
          </a:p>
          <a:p>
            <a:pPr>
              <a:buFont typeface="Wingdings" pitchFamily="2" charset="2"/>
              <a:buChar char="ü"/>
            </a:pPr>
            <a:r>
              <a:rPr lang="el-GR" sz="2400">
                <a:latin typeface="Arial" charset="0"/>
              </a:rPr>
              <a:t>Απομάκρυνση επικαλυμμάτων τραυμάτων, υγρών παροχετεύσεων</a:t>
            </a:r>
          </a:p>
          <a:p>
            <a:pPr>
              <a:buFont typeface="Wingdings" pitchFamily="2" charset="2"/>
              <a:buChar char="ü"/>
            </a:pPr>
            <a:r>
              <a:rPr lang="el-GR" sz="2400">
                <a:latin typeface="Arial" charset="0"/>
              </a:rPr>
              <a:t>Αποφυγή χρήσης βαριών αρωμάτων</a:t>
            </a:r>
          </a:p>
          <a:p>
            <a:pPr>
              <a:buFont typeface="Wingdings" pitchFamily="2" charset="2"/>
              <a:buChar char="ü"/>
            </a:pPr>
            <a:r>
              <a:rPr lang="el-GR" sz="2400">
                <a:latin typeface="Arial" charset="0"/>
              </a:rPr>
              <a:t>Ανάκληση ευχάριστων αρωμάτων από το παρελθόν.</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l-GR" sz="3200"/>
              <a:t>Οδηγίες στην επικοινωνία με άτομα με οπτικές διαταραχές</a:t>
            </a:r>
          </a:p>
        </p:txBody>
      </p:sp>
      <p:sp>
        <p:nvSpPr>
          <p:cNvPr id="50179" name="Rectangle 3"/>
          <p:cNvSpPr>
            <a:spLocks noGrp="1" noChangeArrowheads="1"/>
          </p:cNvSpPr>
          <p:nvPr>
            <p:ph type="body" idx="1"/>
          </p:nvPr>
        </p:nvSpPr>
        <p:spPr/>
        <p:txBody>
          <a:bodyPr/>
          <a:lstStyle/>
          <a:p>
            <a:pPr>
              <a:lnSpc>
                <a:spcPct val="90000"/>
              </a:lnSpc>
            </a:pPr>
            <a:r>
              <a:rPr lang="el-GR" sz="2100"/>
              <a:t>Γνωστοποίηση της παρουσίας στον χώρο</a:t>
            </a:r>
          </a:p>
          <a:p>
            <a:pPr>
              <a:lnSpc>
                <a:spcPct val="90000"/>
              </a:lnSpc>
            </a:pPr>
            <a:r>
              <a:rPr lang="el-GR" sz="2100"/>
              <a:t>Ομιλία με κανονική φωνή</a:t>
            </a:r>
          </a:p>
          <a:p>
            <a:pPr>
              <a:lnSpc>
                <a:spcPct val="90000"/>
              </a:lnSpc>
            </a:pPr>
            <a:r>
              <a:rPr lang="el-GR" sz="2100"/>
              <a:t>Εξήγηση του λόγου για τον οποίο αγγίζουμε το άτομο</a:t>
            </a:r>
          </a:p>
          <a:p>
            <a:pPr>
              <a:lnSpc>
                <a:spcPct val="90000"/>
              </a:lnSpc>
            </a:pPr>
            <a:r>
              <a:rPr lang="el-GR" sz="2100"/>
              <a:t>Τοποθέτηση του κουδουνιού κλήσης σε εύκολη πρόσβαση</a:t>
            </a:r>
          </a:p>
          <a:p>
            <a:pPr>
              <a:lnSpc>
                <a:spcPct val="90000"/>
              </a:lnSpc>
            </a:pPr>
            <a:r>
              <a:rPr lang="el-GR" sz="2100"/>
              <a:t>Προσανατολισμός του ατόμου στους ήχους του περιβάλλοντος</a:t>
            </a:r>
          </a:p>
          <a:p>
            <a:pPr>
              <a:lnSpc>
                <a:spcPct val="90000"/>
              </a:lnSpc>
            </a:pPr>
            <a:r>
              <a:rPr lang="el-GR" sz="2100"/>
              <a:t>Προσανατολισμός του ατόμου στη διαμόρφωση του χώρου</a:t>
            </a:r>
          </a:p>
          <a:p>
            <a:pPr>
              <a:lnSpc>
                <a:spcPct val="90000"/>
              </a:lnSpc>
            </a:pPr>
            <a:r>
              <a:rPr lang="el-GR" sz="2100"/>
              <a:t>Παροχή βοήθειας στη βάδιση</a:t>
            </a:r>
          </a:p>
          <a:p>
            <a:pPr>
              <a:lnSpc>
                <a:spcPct val="90000"/>
              </a:lnSpc>
            </a:pPr>
            <a:r>
              <a:rPr lang="el-GR" sz="2100"/>
              <a:t>Παραμονή στην οπτική περιοχή του ασθενούς</a:t>
            </a:r>
          </a:p>
          <a:p>
            <a:pPr>
              <a:lnSpc>
                <a:spcPct val="90000"/>
              </a:lnSpc>
            </a:pPr>
            <a:r>
              <a:rPr lang="el-GR" sz="2100"/>
              <a:t>Ενημέρωση για το πότε τελειώνει η συζήτηση</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l-GR" sz="3200"/>
              <a:t>Οδηγίες στην επικοινωνία με άτομα με ακουστικές διαταραχές</a:t>
            </a:r>
          </a:p>
        </p:txBody>
      </p:sp>
      <p:sp>
        <p:nvSpPr>
          <p:cNvPr id="51203" name="Rectangle 3"/>
          <p:cNvSpPr>
            <a:spLocks noGrp="1" noChangeArrowheads="1"/>
          </p:cNvSpPr>
          <p:nvPr>
            <p:ph type="body" idx="1"/>
          </p:nvPr>
        </p:nvSpPr>
        <p:spPr/>
        <p:txBody>
          <a:bodyPr/>
          <a:lstStyle/>
          <a:p>
            <a:pPr>
              <a:lnSpc>
                <a:spcPct val="90000"/>
              </a:lnSpc>
            </a:pPr>
            <a:r>
              <a:rPr lang="el-GR" sz="2100"/>
              <a:t>Αποφυγή δημιουργίας θορύβου</a:t>
            </a:r>
          </a:p>
          <a:p>
            <a:pPr>
              <a:lnSpc>
                <a:spcPct val="90000"/>
              </a:lnSpc>
            </a:pPr>
            <a:r>
              <a:rPr lang="el-GR" sz="2100"/>
              <a:t>Μείωση των ήχων του περιβάλλοντος</a:t>
            </a:r>
          </a:p>
          <a:p>
            <a:pPr>
              <a:lnSpc>
                <a:spcPct val="90000"/>
              </a:lnSpc>
            </a:pPr>
            <a:r>
              <a:rPr lang="el-GR" sz="2100"/>
              <a:t>Ενημέρωση του ασθενούς για την παρουσία μας </a:t>
            </a:r>
          </a:p>
          <a:p>
            <a:pPr>
              <a:lnSpc>
                <a:spcPct val="90000"/>
              </a:lnSpc>
            </a:pPr>
            <a:r>
              <a:rPr lang="el-GR" sz="2100"/>
              <a:t>Τοποθέτησή μας σε θέση ώστε το φως να πέφτει στο πρόσωπό μας</a:t>
            </a:r>
          </a:p>
          <a:p>
            <a:pPr>
              <a:lnSpc>
                <a:spcPct val="90000"/>
              </a:lnSpc>
            </a:pPr>
            <a:r>
              <a:rPr lang="el-GR" sz="2100"/>
              <a:t>Χρήση απλών εκφράσεων και ομιλία με ήπιο ρυθμό</a:t>
            </a:r>
          </a:p>
          <a:p>
            <a:pPr>
              <a:lnSpc>
                <a:spcPct val="90000"/>
              </a:lnSpc>
            </a:pPr>
            <a:r>
              <a:rPr lang="el-GR" sz="2100"/>
              <a:t>Αποφυγή μασήματος τσίχλας</a:t>
            </a:r>
          </a:p>
          <a:p>
            <a:pPr>
              <a:lnSpc>
                <a:spcPct val="90000"/>
              </a:lnSpc>
            </a:pPr>
            <a:r>
              <a:rPr lang="el-GR" sz="2100"/>
              <a:t>Χρήση της μη λεκτικής επικοινωνίας</a:t>
            </a:r>
          </a:p>
          <a:p>
            <a:pPr>
              <a:lnSpc>
                <a:spcPct val="90000"/>
              </a:lnSpc>
            </a:pPr>
            <a:r>
              <a:rPr lang="el-GR" sz="2100"/>
              <a:t>Γράψιμο των ιδεών που δεν μπορούν να μεταβιβαστούν με άλλο τρόπο.</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47800" y="685800"/>
            <a:ext cx="7162800" cy="1063625"/>
          </a:xfrm>
        </p:spPr>
        <p:txBody>
          <a:bodyPr/>
          <a:lstStyle/>
          <a:p>
            <a:r>
              <a:rPr lang="el-GR" sz="2800"/>
              <a:t>Προϋποθέσεις για να υπάρξει αισθητηριακή εμπειρία</a:t>
            </a:r>
          </a:p>
        </p:txBody>
      </p:sp>
      <p:sp>
        <p:nvSpPr>
          <p:cNvPr id="4099" name="Rectangle 3"/>
          <p:cNvSpPr>
            <a:spLocks noGrp="1" noChangeArrowheads="1"/>
          </p:cNvSpPr>
          <p:nvPr>
            <p:ph type="subTitle" idx="1"/>
          </p:nvPr>
        </p:nvSpPr>
        <p:spPr>
          <a:xfrm>
            <a:off x="1371600" y="2667000"/>
            <a:ext cx="7315200" cy="3276600"/>
          </a:xfrm>
        </p:spPr>
        <p:txBody>
          <a:bodyPr/>
          <a:lstStyle/>
          <a:p>
            <a:pPr>
              <a:buFont typeface="Wingdings" pitchFamily="2" charset="2"/>
              <a:buChar char="¡"/>
            </a:pPr>
            <a:r>
              <a:rPr lang="el-GR" sz="2400"/>
              <a:t> Ένα ερέθισμα </a:t>
            </a:r>
          </a:p>
          <a:p>
            <a:pPr>
              <a:buFont typeface="Wingdings" pitchFamily="2" charset="2"/>
              <a:buChar char="¡"/>
            </a:pPr>
            <a:r>
              <a:rPr lang="el-GR" sz="2400"/>
              <a:t> Ένας δέκτης ή αισθητήριο όργανο</a:t>
            </a:r>
          </a:p>
          <a:p>
            <a:pPr>
              <a:buFont typeface="Wingdings" pitchFamily="2" charset="2"/>
              <a:buChar char="¡"/>
            </a:pPr>
            <a:r>
              <a:rPr lang="el-GR" sz="2400"/>
              <a:t> Μεταβίβαση της νευρικής ώσης από το δέκτη ή το αισθητήριο όργανο στον εγκέφαλο</a:t>
            </a:r>
          </a:p>
          <a:p>
            <a:pPr>
              <a:buFont typeface="Wingdings" pitchFamily="2" charset="2"/>
              <a:buChar char="¡"/>
            </a:pPr>
            <a:r>
              <a:rPr lang="el-GR" sz="2400"/>
              <a:t> Λήψη και ερμηνεία της ώσης σε αίσθηση από μία συγκεκριμένη περιοχή του εγκεφάλου.</a:t>
            </a:r>
          </a:p>
          <a:p>
            <a:pPr>
              <a:buFont typeface="Wingdings" pitchFamily="2" charset="2"/>
              <a:buChar char="¡"/>
            </a:pPr>
            <a:endParaRPr lang="el-G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sz="2800" b="1"/>
              <a:t>Μηχανισμοί Διέγερσης</a:t>
            </a:r>
            <a:endParaRPr lang="el-GR" sz="4100" b="1"/>
          </a:p>
        </p:txBody>
      </p:sp>
      <p:sp>
        <p:nvSpPr>
          <p:cNvPr id="9219" name="Rectangle 3"/>
          <p:cNvSpPr>
            <a:spLocks noGrp="1" noChangeArrowheads="1"/>
          </p:cNvSpPr>
          <p:nvPr>
            <p:ph type="body" idx="1"/>
          </p:nvPr>
        </p:nvSpPr>
        <p:spPr/>
        <p:txBody>
          <a:bodyPr/>
          <a:lstStyle/>
          <a:p>
            <a:pPr>
              <a:lnSpc>
                <a:spcPct val="90000"/>
              </a:lnSpc>
            </a:pPr>
            <a:r>
              <a:rPr lang="el-GR" sz="2000"/>
              <a:t>Για να ληφθεί το ερέθισμα και να</a:t>
            </a:r>
            <a:r>
              <a:rPr lang="el-GR" sz="2500"/>
              <a:t> </a:t>
            </a:r>
            <a:r>
              <a:rPr lang="el-GR" sz="2000"/>
              <a:t>υπάρξει η κατάλληλη απάντηση, ο εγκέφαλος πρέπει να είναι σε ετοιμότητα ή διεγερμένος. Το </a:t>
            </a:r>
            <a:r>
              <a:rPr lang="el-GR" sz="2000" b="1"/>
              <a:t>διάχυτο προβλητικό σύστημα</a:t>
            </a:r>
            <a:r>
              <a:rPr lang="el-GR" sz="2000"/>
              <a:t> (ΔΠΣ), ένα φτωχά ορισμένο δίκτυο που εκτείνεται από τον υποθάλαμο μέχρι το μυελό, μεσολαβεί στη διέγερση. Η ευνοϊκότερη κατάσταση διέγερσης του ΔΠΣ είναι αυτό που λέγεται </a:t>
            </a:r>
            <a:r>
              <a:rPr lang="el-GR" sz="2000" b="1"/>
              <a:t>αισθητηριακή στασιμότητα.</a:t>
            </a:r>
            <a:r>
              <a:rPr lang="el-GR" sz="2500"/>
              <a:t> </a:t>
            </a:r>
          </a:p>
          <a:p>
            <a:pPr>
              <a:lnSpc>
                <a:spcPct val="90000"/>
              </a:lnSpc>
            </a:pPr>
            <a:r>
              <a:rPr lang="el-GR" sz="2000"/>
              <a:t>Το μεσεγκεφαλικό τμήμα του διάχυτου προβλητικού συστήματος δημιουργεί τις πιο σαφείς και μεγάλης διάρκειας επιδράσεις στον εγκεφαλικό φλοιό. Με τις πολλές ανιούσες και κατιούσες συνδέσεις του, το ΔΠΣ βοηθάει στην παρακολούθηση και ρύθμιση των εισερχομένων αισθητηριακών ερεθισμάτων . </a:t>
            </a:r>
          </a:p>
          <a:p>
            <a:pPr>
              <a:lnSpc>
                <a:spcPct val="90000"/>
              </a:lnSpc>
            </a:pPr>
            <a:endParaRPr lang="en-US" sz="2000"/>
          </a:p>
          <a:p>
            <a:pPr>
              <a:lnSpc>
                <a:spcPct val="90000"/>
              </a:lnSpc>
              <a:buFont typeface="Wingdings" pitchFamily="2" charset="2"/>
              <a:buNone/>
            </a:pPr>
            <a:endParaRPr lang="el-GR" sz="25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71600" y="228600"/>
            <a:ext cx="7389813" cy="1143000"/>
          </a:xfrm>
        </p:spPr>
        <p:txBody>
          <a:bodyPr/>
          <a:lstStyle/>
          <a:p>
            <a:r>
              <a:rPr lang="el-GR" sz="2400">
                <a:latin typeface="Verdana" pitchFamily="34" charset="0"/>
              </a:rPr>
              <a:t>Παράγοντες που επηρεάζουν την αισθητηριακή διέγερση:</a:t>
            </a:r>
          </a:p>
        </p:txBody>
      </p:sp>
      <p:sp>
        <p:nvSpPr>
          <p:cNvPr id="10243" name="Rectangle 3"/>
          <p:cNvSpPr>
            <a:spLocks noGrp="1" noChangeArrowheads="1"/>
          </p:cNvSpPr>
          <p:nvPr>
            <p:ph type="body" idx="1"/>
          </p:nvPr>
        </p:nvSpPr>
        <p:spPr>
          <a:xfrm>
            <a:off x="1371600" y="1752600"/>
            <a:ext cx="6783388" cy="4116388"/>
          </a:xfrm>
        </p:spPr>
        <p:txBody>
          <a:bodyPr/>
          <a:lstStyle/>
          <a:p>
            <a:r>
              <a:rPr lang="el-GR" sz="2400"/>
              <a:t>Το στάδιο ανάπτυξης</a:t>
            </a:r>
          </a:p>
          <a:p>
            <a:r>
              <a:rPr lang="el-GR" sz="2400"/>
              <a:t>Η κουλτούρα</a:t>
            </a:r>
          </a:p>
          <a:p>
            <a:r>
              <a:rPr lang="el-GR" sz="2400"/>
              <a:t>Η προσωπικότητα</a:t>
            </a:r>
          </a:p>
          <a:p>
            <a:r>
              <a:rPr lang="el-GR" sz="2400"/>
              <a:t>Το άγχος</a:t>
            </a:r>
          </a:p>
          <a:p>
            <a:r>
              <a:rPr lang="el-GR" sz="2400"/>
              <a:t>Οι ασθένειες και τα φάρμακα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l-GR"/>
              <a:t>Στάδιο Ανάπτυξης</a:t>
            </a:r>
          </a:p>
        </p:txBody>
      </p:sp>
      <p:sp>
        <p:nvSpPr>
          <p:cNvPr id="12291" name="Rectangle 3"/>
          <p:cNvSpPr>
            <a:spLocks noGrp="1" noChangeArrowheads="1"/>
          </p:cNvSpPr>
          <p:nvPr>
            <p:ph type="body" idx="1"/>
          </p:nvPr>
        </p:nvSpPr>
        <p:spPr/>
        <p:txBody>
          <a:bodyPr/>
          <a:lstStyle/>
          <a:p>
            <a:r>
              <a:rPr lang="el-GR" sz="2400"/>
              <a:t>Διαφορετικοί τύποι αισθητηριακής διέγερσης χρειάζονται για την ανάπτυξη, καθώς οι αισθητηριακοί υποδοχείς, τα όργανα και το ΝΣ  ωριμάζουν.</a:t>
            </a:r>
          </a:p>
          <a:p>
            <a:r>
              <a:rPr lang="el-GR" sz="2400"/>
              <a:t>Η αισθητηριακή λειτουργία τείνει να μειώνεται προοδευτικά κατά την ενήλικη ζωή ως αποτέλεσμα της γήρανσης ή μιας χρόνιας νόσου.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l-GR"/>
              <a:t>Κουλτούρα</a:t>
            </a:r>
          </a:p>
        </p:txBody>
      </p:sp>
      <p:sp>
        <p:nvSpPr>
          <p:cNvPr id="20483" name="Rectangle 3"/>
          <p:cNvSpPr>
            <a:spLocks noGrp="1" noChangeArrowheads="1"/>
          </p:cNvSpPr>
          <p:nvPr>
            <p:ph type="body" idx="1"/>
          </p:nvPr>
        </p:nvSpPr>
        <p:spPr/>
        <p:txBody>
          <a:bodyPr/>
          <a:lstStyle/>
          <a:p>
            <a:r>
              <a:rPr lang="el-GR" sz="2400"/>
              <a:t>Η κουλτούρα ενός ατόμου πιθανόν υπαγορεύει την ποσότητα της αισθητηριακής διέγερσης που θεωρείται φυσιολογική.  </a:t>
            </a:r>
          </a:p>
          <a:p>
            <a:r>
              <a:rPr lang="el-GR" sz="2400"/>
              <a:t>Οι θρησκευτικοί κανόνες, το οικονομικό εισόδημα, η κοινωνική τάξη πολύ συχνά επηρεάζουν την ποσότητα της αισθητηριακής διέγερσης που αναζητά το άτομο.</a:t>
            </a:r>
            <a:r>
              <a:rPr lang="el-GR" sz="28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a:t>Προσωπικότητα και τρόπος ζωής</a:t>
            </a:r>
          </a:p>
        </p:txBody>
      </p:sp>
      <p:sp>
        <p:nvSpPr>
          <p:cNvPr id="21507" name="Rectangle 3"/>
          <p:cNvSpPr>
            <a:spLocks noGrp="1" noChangeArrowheads="1"/>
          </p:cNvSpPr>
          <p:nvPr>
            <p:ph type="body" idx="1"/>
          </p:nvPr>
        </p:nvSpPr>
        <p:spPr/>
        <p:txBody>
          <a:bodyPr/>
          <a:lstStyle/>
          <a:p>
            <a:r>
              <a:rPr lang="el-GR" sz="2400"/>
              <a:t>Οι διαφορετικοί τύποι προσωπικότητας απαιτούν διαφορετικά επίπεδα διέγερσης.</a:t>
            </a:r>
            <a:r>
              <a:rPr lang="el-GR" sz="2800"/>
              <a:t> </a:t>
            </a:r>
            <a:endParaRPr lang="el-GR" sz="3300"/>
          </a:p>
        </p:txBody>
      </p:sp>
    </p:spTree>
  </p:cSld>
  <p:clrMapOvr>
    <a:masterClrMapping/>
  </p:clrMapOvr>
</p:sld>
</file>

<file path=ppt/theme/theme1.xml><?xml version="1.0" encoding="utf-8"?>
<a:theme xmlns:a="http://schemas.openxmlformats.org/drawingml/2006/main" name="Έκλειψη">
  <a:themeElements>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Έκλειψη">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Έκλειψη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Έκλειψη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Έκλειψη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Έκλειψη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Έκλειψη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Έκλειψη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Έκλειψη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Έκλειψη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Έκλειψη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Eclipse</Template>
  <TotalTime>437</TotalTime>
  <Words>1545</Words>
  <Application>Microsoft Office PowerPoint</Application>
  <PresentationFormat>Προβολή στην οθόνη (4:3)</PresentationFormat>
  <Paragraphs>152</Paragraphs>
  <Slides>35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35</vt:i4>
      </vt:variant>
    </vt:vector>
  </HeadingPairs>
  <TitlesOfParts>
    <vt:vector size="40" baseType="lpstr">
      <vt:lpstr>Arial</vt:lpstr>
      <vt:lpstr>Times New Roman</vt:lpstr>
      <vt:lpstr>Verdana</vt:lpstr>
      <vt:lpstr>Wingdings</vt:lpstr>
      <vt:lpstr>Έκλειψη</vt:lpstr>
      <vt:lpstr>Γενικά</vt:lpstr>
      <vt:lpstr>Η αισθητηριακή εμπειρία. Συνιστώσες και συνθήκες.</vt:lpstr>
      <vt:lpstr>Η αισθητηριακή εμπειρία. Συνιστώσες και συνθήκες</vt:lpstr>
      <vt:lpstr>Προϋποθέσεις για να υπάρξει αισθητηριακή εμπειρία</vt:lpstr>
      <vt:lpstr>Μηχανισμοί Διέγερσης</vt:lpstr>
      <vt:lpstr>Παράγοντες που επηρεάζουν την αισθητηριακή διέγερση:</vt:lpstr>
      <vt:lpstr>Στάδιο Ανάπτυξης</vt:lpstr>
      <vt:lpstr>Κουλτούρα</vt:lpstr>
      <vt:lpstr>Προσωπικότητα και τρόπος ζωής</vt:lpstr>
      <vt:lpstr>Στρες</vt:lpstr>
      <vt:lpstr>Ασθένειες και φάρμακα</vt:lpstr>
      <vt:lpstr>Παράγοντες πρόκλησης αισθητηριακής έλλειψης</vt:lpstr>
      <vt:lpstr>Η αισθητηριακή έλλειψη προκαλεί:</vt:lpstr>
      <vt:lpstr>Αισθητηριακή υπερφόρτωση</vt:lpstr>
      <vt:lpstr>Παράγοντες πρόκλησης αισθητηριακής υπερφόρτωσης</vt:lpstr>
      <vt:lpstr>Αισθητηριακή υπερφόρτωση</vt:lpstr>
      <vt:lpstr>Αισθητηριακό έλλειμμα </vt:lpstr>
      <vt:lpstr>Αποδεκτή ποσότητα πολιτισμικής φροντίδας</vt:lpstr>
      <vt:lpstr>Αξιολόγηση του βαθμού διέγερσης</vt:lpstr>
      <vt:lpstr>Αξιολόγησης της ικανότητας πρόσληψης ερεθισμάτων</vt:lpstr>
      <vt:lpstr>Αξιολόγηση των οπτικών διαταραχών</vt:lpstr>
      <vt:lpstr>Αξιολόγηση ακουστικών διαταραχών </vt:lpstr>
      <vt:lpstr>Αξιολόγηση γευστικών διαταραχών</vt:lpstr>
      <vt:lpstr>Αξιολόγηση οσφρητικών διαταραχών</vt:lpstr>
      <vt:lpstr>Αξιολόγηση διαταραχών στην αφή</vt:lpstr>
      <vt:lpstr>Αξιολόγηση κιναισθητικών και σπλαχνικών διαταραχών</vt:lpstr>
      <vt:lpstr>Η εφαρμογή ενός σχεδίου φροντίδας από το νοσηλευτή προϋποθέτει:</vt:lpstr>
      <vt:lpstr>Εφαρμογή σχεδίου φροντίδας</vt:lpstr>
      <vt:lpstr>Εφαρμογή σχεδίου φροντίδας</vt:lpstr>
      <vt:lpstr>Διέγερση των αισθήσεων</vt:lpstr>
      <vt:lpstr>Διέγερση της ακουστικής αντίληψης</vt:lpstr>
      <vt:lpstr>Διέγερση της γευστικής αντίληψης</vt:lpstr>
      <vt:lpstr>Διέγερση της οσφρητικής αντίληψης</vt:lpstr>
      <vt:lpstr>Οδηγίες στην επικοινωνία με άτομα με οπτικές διαταραχές</vt:lpstr>
      <vt:lpstr>Οδηγίες στην επικοινωνία με άτομα με ακουστικές διαταραχές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dc:creator>
  <cp:lastModifiedBy>Σοφία Ζυγά</cp:lastModifiedBy>
  <cp:revision>41</cp:revision>
  <cp:lastPrinted>1601-01-01T00:00:00Z</cp:lastPrinted>
  <dcterms:created xsi:type="dcterms:W3CDTF">2012-11-04T18:37:10Z</dcterms:created>
  <dcterms:modified xsi:type="dcterms:W3CDTF">2015-10-12T19:00:15Z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