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6" r:id="rId6"/>
    <p:sldId id="267" r:id="rId7"/>
    <p:sldId id="272" r:id="rId8"/>
    <p:sldId id="260" r:id="rId9"/>
    <p:sldId id="261" r:id="rId10"/>
    <p:sldId id="262" r:id="rId11"/>
    <p:sldId id="263" r:id="rId12"/>
    <p:sldId id="264" r:id="rId13"/>
    <p:sldId id="265" r:id="rId14"/>
    <p:sldId id="268" r:id="rId15"/>
    <p:sldId id="269" r:id="rId16"/>
    <p:sldId id="270"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44" d="100"/>
          <a:sy n="144" d="100"/>
        </p:scale>
        <p:origin x="-218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20738" y="4155141"/>
            <a:ext cx="7542212" cy="1013012"/>
          </a:xfrm>
        </p:spPr>
        <p:txBody>
          <a:bodyPr anchor="b" anchorCtr="0">
            <a:noAutofit/>
          </a:bodyPr>
          <a:lstStyle/>
          <a:p>
            <a:r>
              <a:rPr lang="en-US" smtClean="0"/>
              <a:t>Click to edit Master title style</a:t>
            </a:r>
            <a:endParaRPr/>
          </a:p>
        </p:txBody>
      </p:sp>
      <p:sp>
        <p:nvSpPr>
          <p:cNvPr id="3" name="Subtitle 2"/>
          <p:cNvSpPr>
            <a:spLocks noGrp="1"/>
          </p:cNvSpPr>
          <p:nvPr>
            <p:ph type="subTitle" idx="1"/>
          </p:nvPr>
        </p:nvSpPr>
        <p:spPr>
          <a:xfrm>
            <a:off x="820738" y="5230906"/>
            <a:ext cx="7542212" cy="1030942"/>
          </a:xfrm>
        </p:spPr>
        <p:txBody>
          <a:bodyPr/>
          <a:lstStyle>
            <a:lvl1pPr marL="0" indent="0" algn="ctr">
              <a:spcBef>
                <a:spcPct val="30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70BA1CFD-BFF0-48BC-9BA5-4974D7A6AB15}" type="datetimeFigureOut">
              <a:rPr lang="en-US" smtClean="0"/>
              <a:t>0105//17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2AA694-00EB-4F4B-AABB-6F50FB178914}" type="slidenum">
              <a:rPr lang="en-US" smtClean="0"/>
              <a:t>‹#›</a:t>
            </a:fld>
            <a:endParaRPr lang="en-US" dirty="0"/>
          </a:p>
        </p:txBody>
      </p:sp>
      <p:pic>
        <p:nvPicPr>
          <p:cNvPr id="7" name="Picture 6" descr="MoleculeTracer.png"/>
          <p:cNvPicPr>
            <a:picLocks noChangeAspect="1"/>
          </p:cNvPicPr>
          <p:nvPr/>
        </p:nvPicPr>
        <p:blipFill>
          <a:blip r:embed="rId2"/>
          <a:stretch>
            <a:fillRect/>
          </a:stretch>
        </p:blipFill>
        <p:spPr>
          <a:xfrm>
            <a:off x="1674019" y="224679"/>
            <a:ext cx="5795963" cy="394337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777240" y="3962399"/>
            <a:ext cx="7585710" cy="672353"/>
          </a:xfrm>
        </p:spPr>
        <p:txBody>
          <a:bodyPr anchor="b">
            <a:normAutofit/>
          </a:bodyPr>
          <a:lstStyle>
            <a:lvl1pPr algn="ctr">
              <a:defRPr sz="3600" b="1" kern="1200">
                <a:solidFill>
                  <a:schemeClr val="tx1"/>
                </a:solidFill>
                <a:effectLst>
                  <a:outerShdw blurRad="101600" dist="63500" dir="2700000" algn="tl" rotWithShape="0">
                    <a:prstClr val="black">
                      <a:alpha val="75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3101957" y="457200"/>
            <a:ext cx="2940087" cy="2940087"/>
          </a:xfrm>
          <a:prstGeom prst="ellipse">
            <a:avLst/>
          </a:prstGeom>
          <a:solidFill>
            <a:schemeClr val="tx1">
              <a:lumMod val="75000"/>
            </a:schemeClr>
          </a:solidFill>
          <a:ln w="63500">
            <a:solidFill>
              <a:schemeClr val="tx1"/>
            </a:solidFill>
          </a:ln>
          <a:effectLst>
            <a:outerShdw blurRad="254000" dist="152400" dir="5400000" sx="90000" sy="-19000" rotWithShape="0">
              <a:prstClr val="black">
                <a:alpha val="20000"/>
              </a:prstClr>
            </a:outerShdw>
          </a:effectLst>
        </p:spPr>
        <p:txBody>
          <a:bodyPr vert="horz" lIns="91440" tIns="45720" rIns="91440" bIns="45720" rtlCol="0">
            <a:normAutofit/>
          </a:bodyPr>
          <a:lstStyle>
            <a:lvl1pPr marL="0" indent="0" algn="l" defTabSz="914400" rtl="0" eaLnBrk="1" latinLnBrk="0" hangingPunct="1">
              <a:spcBef>
                <a:spcPts val="2000"/>
              </a:spcBef>
              <a:buFontTx/>
              <a:buNone/>
              <a:defRPr sz="24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777240" y="4639235"/>
            <a:ext cx="7585710" cy="1371600"/>
          </a:xfrm>
        </p:spPr>
        <p:txBody>
          <a:bodyPr vert="horz" lIns="91440" tIns="45720" rIns="91440" bIns="45720" rtlCol="0">
            <a:normAutofit/>
          </a:bodyPr>
          <a:lstStyle>
            <a:lvl1pPr marL="0" indent="0" algn="ctr">
              <a:spcBef>
                <a:spcPts val="0"/>
              </a:spcBef>
              <a:buNone/>
              <a:defRPr sz="20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000"/>
              </a:spcBef>
              <a:buFontTx/>
              <a:buNone/>
            </a:pPr>
            <a:r>
              <a:rPr lang="en-US" smtClean="0"/>
              <a:t>Click to edit Master text styles</a:t>
            </a:r>
          </a:p>
        </p:txBody>
      </p:sp>
      <p:sp>
        <p:nvSpPr>
          <p:cNvPr id="5" name="Date Placeholder 4"/>
          <p:cNvSpPr>
            <a:spLocks noGrp="1"/>
          </p:cNvSpPr>
          <p:nvPr>
            <p:ph type="dt" sz="half" idx="10"/>
          </p:nvPr>
        </p:nvSpPr>
        <p:spPr/>
        <p:txBody>
          <a:bodyPr/>
          <a:lstStyle/>
          <a:p>
            <a:fld id="{70BA1CFD-BFF0-48BC-9BA5-4974D7A6AB15}" type="datetimeFigureOut">
              <a:rPr lang="en-US" smtClean="0"/>
              <a:t>0105//17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2AA694-00EB-4F4B-AABB-6F50FB178914}"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0BA1CFD-BFF0-48BC-9BA5-4974D7A6AB15}" type="datetimeFigureOut">
              <a:rPr lang="en-US" smtClean="0"/>
              <a:t>0105//17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2AA694-00EB-4F4B-AABB-6F50FB178914}"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9365" y="416859"/>
            <a:ext cx="1940859" cy="5607424"/>
          </a:xfrm>
        </p:spPr>
        <p:txBody>
          <a:bodyPr vert="eaVert" anchor="ctr" anchorCtr="0"/>
          <a:lstStyle/>
          <a:p>
            <a:r>
              <a:rPr lang="en-US" smtClean="0"/>
              <a:t>Click to edit Master title style</a:t>
            </a:r>
            <a:endParaRPr/>
          </a:p>
        </p:txBody>
      </p:sp>
      <p:sp>
        <p:nvSpPr>
          <p:cNvPr id="3" name="Vertical Text Placeholder 2"/>
          <p:cNvSpPr>
            <a:spLocks noGrp="1"/>
          </p:cNvSpPr>
          <p:nvPr>
            <p:ph type="body" orient="vert" idx="1"/>
          </p:nvPr>
        </p:nvSpPr>
        <p:spPr>
          <a:xfrm>
            <a:off x="820737" y="414015"/>
            <a:ext cx="6144839" cy="5610268"/>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0BA1CFD-BFF0-48BC-9BA5-4974D7A6AB15}" type="datetimeFigureOut">
              <a:rPr lang="en-US" smtClean="0"/>
              <a:t>0105//17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2AA694-00EB-4F4B-AABB-6F50FB178914}"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0BA1CFD-BFF0-48BC-9BA5-4974D7A6AB15}" type="datetimeFigureOut">
              <a:rPr lang="en-US" smtClean="0"/>
              <a:t>0105//17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2AA694-00EB-4F4B-AABB-6F50FB178914}"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0737" y="1219013"/>
            <a:ext cx="7542213" cy="1958975"/>
          </a:xfrm>
        </p:spPr>
        <p:txBody>
          <a:bodyPr vert="horz" lIns="91440" tIns="45720" rIns="91440" bIns="45720" rtlCol="0" anchor="b" anchorCtr="0">
            <a:noAutofit/>
          </a:bodyPr>
          <a:lstStyle>
            <a:lvl1pPr algn="ctr" defTabSz="914400" rtl="0" eaLnBrk="1" latinLnBrk="0" hangingPunct="1">
              <a:spcBef>
                <a:spcPct val="0"/>
              </a:spcBef>
              <a:buNone/>
              <a:defRPr sz="5200" b="1" kern="1200">
                <a:solidFill>
                  <a:schemeClr val="tx1"/>
                </a:solidFill>
                <a:effectLst>
                  <a:outerShdw blurRad="101600" dist="63500" dir="2700000" algn="tl" rotWithShape="0">
                    <a:prstClr val="black">
                      <a:alpha val="75000"/>
                    </a:prstClr>
                  </a:outerShdw>
                </a:effectLst>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820737" y="3224213"/>
            <a:ext cx="7542213" cy="1500187"/>
          </a:xfrm>
        </p:spPr>
        <p:txBody>
          <a:bodyPr vert="horz" lIns="91440" tIns="45720" rIns="91440" bIns="45720" rtlCol="0">
            <a:normAutofit/>
          </a:bodyPr>
          <a:lstStyle>
            <a:lvl1pPr marL="0" indent="0" algn="ctr" defTabSz="914400" rtl="0" eaLnBrk="1" latinLnBrk="0" hangingPunct="1">
              <a:spcBef>
                <a:spcPts val="300"/>
              </a:spcBef>
              <a:buFontTx/>
              <a:buNone/>
              <a:defRPr sz="2400" b="1" kern="1200">
                <a:solidFill>
                  <a:schemeClr val="tx1">
                    <a:tint val="75000"/>
                  </a:schemeClr>
                </a:solidFill>
                <a:effectLst>
                  <a:outerShdw blurRad="101600" dist="63500" dir="2700000" algn="tl" rotWithShape="0">
                    <a:prstClr val="black">
                      <a:alpha val="75000"/>
                    </a:prst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BA1CFD-BFF0-48BC-9BA5-4974D7A6AB15}" type="datetimeFigureOut">
              <a:rPr lang="en-US" smtClean="0"/>
              <a:t>0105//17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2AA694-00EB-4F4B-AABB-6F50FB178914}"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79462" y="107577"/>
            <a:ext cx="7581901" cy="1653988"/>
          </a:xfrm>
        </p:spPr>
        <p:txBody>
          <a:bodyPr/>
          <a:lstStyle/>
          <a:p>
            <a:r>
              <a:rPr lang="en-US" smtClean="0"/>
              <a:t>Click to edit Master title style</a:t>
            </a:r>
            <a:endParaRPr/>
          </a:p>
        </p:txBody>
      </p:sp>
      <p:sp>
        <p:nvSpPr>
          <p:cNvPr id="3" name="Content Placeholder 2"/>
          <p:cNvSpPr>
            <a:spLocks noGrp="1"/>
          </p:cNvSpPr>
          <p:nvPr>
            <p:ph sz="half" idx="1"/>
          </p:nvPr>
        </p:nvSpPr>
        <p:spPr>
          <a:xfrm>
            <a:off x="779462" y="1892301"/>
            <a:ext cx="3657600" cy="3975100"/>
          </a:xfrm>
        </p:spPr>
        <p:txBody>
          <a:bodyPr>
            <a:normAutofit/>
          </a:bodyPr>
          <a:lstStyle>
            <a:lvl1pPr>
              <a:defRPr sz="2000"/>
            </a:lvl1pPr>
            <a:lvl2pPr>
              <a:defRPr sz="1800"/>
            </a:lvl2pPr>
            <a:lvl3pPr>
              <a:defRPr sz="1800"/>
            </a:lvl3pPr>
            <a:lvl4pPr>
              <a:defRPr sz="1800"/>
            </a:lvl4pPr>
            <a:lvl5pPr>
              <a:defRPr sz="1800"/>
            </a:lvl5pPr>
            <a:lvl6pPr marL="2173288" indent="-344488">
              <a:defRPr sz="1800"/>
            </a:lvl6pPr>
            <a:lvl7pPr marL="2173288" indent="-344488">
              <a:defRPr sz="1800"/>
            </a:lvl7pPr>
            <a:lvl8pPr marL="2173288" indent="-344488">
              <a:defRPr sz="1800"/>
            </a:lvl8pPr>
            <a:lvl9pPr marL="2173288"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03763" y="1892301"/>
            <a:ext cx="3657600" cy="3975100"/>
          </a:xfrm>
        </p:spPr>
        <p:txBody>
          <a:bodyPr>
            <a:normAutofit/>
          </a:bodyPr>
          <a:lstStyle>
            <a:lvl1pPr>
              <a:defRPr sz="2000"/>
            </a:lvl1pPr>
            <a:lvl2pPr>
              <a:defRPr sz="1800"/>
            </a:lvl2pPr>
            <a:lvl3pPr>
              <a:defRPr sz="1800"/>
            </a:lvl3pPr>
            <a:lvl4pPr>
              <a:defRPr sz="1800"/>
            </a:lvl4pPr>
            <a:lvl5pPr>
              <a:defRPr sz="1800"/>
            </a:lvl5pPr>
            <a:lvl6pPr marL="2173288" indent="-344488">
              <a:defRPr sz="1800"/>
            </a:lvl6pPr>
            <a:lvl7pPr marL="2173288" indent="-344488">
              <a:defRPr sz="1800"/>
            </a:lvl7pPr>
            <a:lvl8pPr marL="2173288" indent="-344488">
              <a:defRPr sz="1800"/>
            </a:lvl8pPr>
            <a:lvl9pPr marL="2173288"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70BA1CFD-BFF0-48BC-9BA5-4974D7A6AB15}" type="datetimeFigureOut">
              <a:rPr lang="en-US" smtClean="0"/>
              <a:t>0105//17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2AA694-00EB-4F4B-AABB-6F50FB178914}"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79462" y="107577"/>
            <a:ext cx="7581901" cy="1653988"/>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9462" y="1761565"/>
            <a:ext cx="3657600" cy="515469"/>
          </a:xfrm>
        </p:spPr>
        <p:txBody>
          <a:bodyPr anchor="b">
            <a:normAutofit/>
          </a:bodyPr>
          <a:lstStyle>
            <a:lvl1pPr marL="0" indent="0" algn="ctr">
              <a:spcBef>
                <a:spcPct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9462" y="2393575"/>
            <a:ext cx="3657600" cy="3473823"/>
          </a:xfrm>
        </p:spPr>
        <p:txBody>
          <a:bodyPr>
            <a:normAutofit/>
          </a:bodyPr>
          <a:lstStyle>
            <a:lvl1pPr>
              <a:defRPr sz="2000"/>
            </a:lvl1pPr>
            <a:lvl2pPr>
              <a:defRPr sz="1800"/>
            </a:lvl2pPr>
            <a:lvl3pPr>
              <a:defRPr sz="1800"/>
            </a:lvl3pPr>
            <a:lvl4pPr>
              <a:defRPr sz="1800"/>
            </a:lvl4pPr>
            <a:lvl5pPr>
              <a:defRPr sz="1800"/>
            </a:lvl5pPr>
            <a:lvl6pPr marL="2173288" indent="-344488">
              <a:defRPr sz="1600"/>
            </a:lvl6pPr>
            <a:lvl7pPr marL="2173288" indent="-344488">
              <a:defRPr sz="1600"/>
            </a:lvl7pPr>
            <a:lvl8pPr marL="2173288" indent="-344488">
              <a:defRPr sz="1600"/>
            </a:lvl8pPr>
            <a:lvl9pPr marL="2173288"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03763" y="1761565"/>
            <a:ext cx="3657600" cy="515469"/>
          </a:xfrm>
        </p:spPr>
        <p:txBody>
          <a:bodyPr anchor="b">
            <a:normAutofit/>
          </a:bodyPr>
          <a:lstStyle>
            <a:lvl1pPr marL="0" indent="0" algn="ctr">
              <a:spcBef>
                <a:spcPct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3763" y="2393575"/>
            <a:ext cx="3657600" cy="3473823"/>
          </a:xfrm>
        </p:spPr>
        <p:txBody>
          <a:bodyPr>
            <a:normAutofit/>
          </a:bodyPr>
          <a:lstStyle>
            <a:lvl1pPr>
              <a:defRPr sz="2000"/>
            </a:lvl1pPr>
            <a:lvl2pPr>
              <a:defRPr sz="1800"/>
            </a:lvl2pPr>
            <a:lvl3pPr>
              <a:defRPr sz="1800"/>
            </a:lvl3pPr>
            <a:lvl4pPr>
              <a:defRPr sz="1800"/>
            </a:lvl4pPr>
            <a:lvl5pPr>
              <a:defRPr sz="1800"/>
            </a:lvl5pPr>
            <a:lvl6pPr marL="2173288" indent="-344488">
              <a:defRPr sz="1600"/>
            </a:lvl6pPr>
            <a:lvl7pPr marL="2173288" indent="-344488">
              <a:defRPr sz="1600"/>
            </a:lvl7pPr>
            <a:lvl8pPr marL="2173288" indent="-344488">
              <a:defRPr sz="1600"/>
            </a:lvl8pPr>
            <a:lvl9pPr marL="2173288"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70BA1CFD-BFF0-48BC-9BA5-4974D7A6AB15}" type="datetimeFigureOut">
              <a:rPr lang="en-US" smtClean="0"/>
              <a:t>0105//17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12AA694-00EB-4F4B-AABB-6F50FB178914}"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70BA1CFD-BFF0-48BC-9BA5-4974D7A6AB15}" type="datetimeFigureOut">
              <a:rPr lang="en-US" smtClean="0"/>
              <a:t>0105//17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12AA694-00EB-4F4B-AABB-6F50FB178914}"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BA1CFD-BFF0-48BC-9BA5-4974D7A6AB15}" type="datetimeFigureOut">
              <a:rPr lang="en-US" smtClean="0"/>
              <a:t>0105//17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12AA694-00EB-4F4B-AABB-6F50FB178914}"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9929" y="457201"/>
            <a:ext cx="3566160" cy="1371600"/>
          </a:xfrm>
        </p:spPr>
        <p:txBody>
          <a:bodyPr anchor="b">
            <a:normAutofit/>
          </a:bodyPr>
          <a:lstStyle>
            <a:lvl1pPr algn="ctr">
              <a:defRPr sz="3600" b="1"/>
            </a:lvl1pPr>
          </a:lstStyle>
          <a:p>
            <a:r>
              <a:rPr lang="en-US" smtClean="0"/>
              <a:t>Click to edit Master title style</a:t>
            </a:r>
            <a:endParaRPr/>
          </a:p>
        </p:txBody>
      </p:sp>
      <p:sp>
        <p:nvSpPr>
          <p:cNvPr id="3" name="Content Placeholder 2"/>
          <p:cNvSpPr>
            <a:spLocks noGrp="1"/>
          </p:cNvSpPr>
          <p:nvPr>
            <p:ph idx="1"/>
          </p:nvPr>
        </p:nvSpPr>
        <p:spPr>
          <a:xfrm>
            <a:off x="4802393" y="457201"/>
            <a:ext cx="3566160" cy="5410200"/>
          </a:xfrm>
        </p:spPr>
        <p:txBody>
          <a:bodyPr>
            <a:normAutofit/>
          </a:bodyPr>
          <a:lstStyle>
            <a:lvl1pPr>
              <a:defRPr sz="2400"/>
            </a:lvl1pPr>
            <a:lvl2pPr>
              <a:defRPr sz="2200"/>
            </a:lvl2pPr>
            <a:lvl3pPr>
              <a:defRPr sz="2000"/>
            </a:lvl3pPr>
            <a:lvl4pPr>
              <a:defRPr sz="1800"/>
            </a:lvl4pPr>
            <a:lvl5pPr>
              <a:defRPr sz="1800"/>
            </a:lvl5pPr>
            <a:lvl6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6pPr>
            <a:lvl7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7pPr>
            <a:lvl8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8pPr>
            <a:lvl9pPr marL="2173288" indent="-344488">
              <a:defRPr sz="1800" b="1" kern="1200" dirty="0">
                <a:solidFill>
                  <a:schemeClr val="tx1"/>
                </a:solidFill>
                <a:effectLst>
                  <a:outerShdw blurRad="101600" dist="63500" dir="2700000" algn="tl" rotWithShape="0">
                    <a:prstClr val="black">
                      <a:alpha val="75000"/>
                    </a:prstClr>
                  </a:outerShdw>
                </a:effectLst>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779929" y="1828801"/>
            <a:ext cx="3566160" cy="3657600"/>
          </a:xfrm>
        </p:spPr>
        <p:txBody>
          <a:bodyPr>
            <a:normAutofit/>
          </a:bodyPr>
          <a:lstStyle>
            <a:lvl1pPr marL="0" indent="0" algn="ctr">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BA1CFD-BFF0-48BC-9BA5-4974D7A6AB15}" type="datetimeFigureOut">
              <a:rPr lang="en-US" smtClean="0"/>
              <a:t>0105//17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2AA694-00EB-4F4B-AABB-6F50FB178914}"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7240" y="457200"/>
            <a:ext cx="3566160" cy="1371600"/>
          </a:xfrm>
        </p:spPr>
        <p:txBody>
          <a:bodyPr anchor="b">
            <a:normAutofit/>
          </a:bodyPr>
          <a:lstStyle>
            <a:lvl1pPr algn="ctr">
              <a:defRPr sz="3600" b="1" kern="1200">
                <a:solidFill>
                  <a:schemeClr val="tx1"/>
                </a:solidFill>
                <a:effectLst>
                  <a:outerShdw blurRad="101600" dist="63500" dir="2700000" algn="tl" rotWithShape="0">
                    <a:prstClr val="black">
                      <a:alpha val="75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5266765" y="1676400"/>
            <a:ext cx="2975610" cy="2975610"/>
          </a:xfrm>
          <a:prstGeom prst="ellipse">
            <a:avLst/>
          </a:prstGeom>
          <a:solidFill>
            <a:schemeClr val="tx1">
              <a:lumMod val="75000"/>
            </a:schemeClr>
          </a:solidFill>
          <a:ln w="63500">
            <a:solidFill>
              <a:schemeClr val="tx1"/>
            </a:solidFill>
          </a:ln>
          <a:effectLst>
            <a:outerShdw blurRad="254000" dist="152400" dir="5400000" sx="90000" sy="-19000" rotWithShape="0">
              <a:prstClr val="black">
                <a:alpha val="2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777240" y="1828800"/>
            <a:ext cx="3566160" cy="3657600"/>
          </a:xfrm>
        </p:spPr>
        <p:txBody>
          <a:bodyPr vert="horz" lIns="91440" tIns="45720" rIns="91440" bIns="45720" rtlCol="0">
            <a:normAutofit/>
          </a:bodyPr>
          <a:lstStyle>
            <a:lvl1pPr marL="0" indent="0" algn="ctr">
              <a:spcBef>
                <a:spcPts val="600"/>
              </a:spcBef>
              <a:buNone/>
              <a:defRPr sz="20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000"/>
              </a:spcBef>
              <a:buFontTx/>
              <a:buNone/>
            </a:pPr>
            <a:r>
              <a:rPr lang="en-US" smtClean="0"/>
              <a:t>Click to edit Master text styles</a:t>
            </a:r>
          </a:p>
        </p:txBody>
      </p:sp>
      <p:sp>
        <p:nvSpPr>
          <p:cNvPr id="5" name="Date Placeholder 4"/>
          <p:cNvSpPr>
            <a:spLocks noGrp="1"/>
          </p:cNvSpPr>
          <p:nvPr>
            <p:ph type="dt" sz="half" idx="10"/>
          </p:nvPr>
        </p:nvSpPr>
        <p:spPr/>
        <p:txBody>
          <a:bodyPr/>
          <a:lstStyle/>
          <a:p>
            <a:fld id="{70BA1CFD-BFF0-48BC-9BA5-4974D7A6AB15}" type="datetimeFigureOut">
              <a:rPr lang="en-US" smtClean="0"/>
              <a:t>0105//17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2AA694-00EB-4F4B-AABB-6F50FB178914}"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2.png"/><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GridOverlay.png"/>
          <p:cNvPicPr>
            <a:picLocks noChangeAspect="1"/>
          </p:cNvPicPr>
          <p:nvPr/>
        </p:nvPicPr>
        <p:blipFill>
          <a:blip r:embed="rId14"/>
          <a:stretch>
            <a:fillRect/>
          </a:stretch>
        </p:blipFill>
        <p:spPr>
          <a:xfrm>
            <a:off x="0" y="0"/>
            <a:ext cx="9144000" cy="6858000"/>
          </a:xfrm>
          <a:prstGeom prst="rect">
            <a:avLst/>
          </a:prstGeom>
          <a:solidFill>
            <a:schemeClr val="bg2">
              <a:lumMod val="60000"/>
              <a:lumOff val="40000"/>
              <a:alpha val="10000"/>
            </a:schemeClr>
          </a:solidFill>
        </p:spPr>
      </p:pic>
      <p:sp>
        <p:nvSpPr>
          <p:cNvPr id="2" name="Title Placeholder 1"/>
          <p:cNvSpPr>
            <a:spLocks noGrp="1"/>
          </p:cNvSpPr>
          <p:nvPr>
            <p:ph type="title"/>
          </p:nvPr>
        </p:nvSpPr>
        <p:spPr>
          <a:xfrm>
            <a:off x="779462" y="107577"/>
            <a:ext cx="7581901" cy="1653988"/>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779462" y="1882588"/>
            <a:ext cx="7581901" cy="395343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651812" y="6356350"/>
            <a:ext cx="2133600" cy="365125"/>
          </a:xfrm>
          <a:prstGeom prst="rect">
            <a:avLst/>
          </a:prstGeom>
        </p:spPr>
        <p:txBody>
          <a:bodyPr vert="horz" lIns="91440" tIns="45720" rIns="91440" bIns="45720" rtlCol="0" anchor="ctr"/>
          <a:lstStyle>
            <a:lvl1pPr algn="r">
              <a:defRPr sz="1100">
                <a:solidFill>
                  <a:schemeClr val="tx1">
                    <a:tint val="75000"/>
                  </a:schemeClr>
                </a:solidFill>
                <a:effectLst>
                  <a:outerShdw blurRad="101600" dist="63500" dir="2700000" algn="tl" rotWithShape="0">
                    <a:prstClr val="black">
                      <a:alpha val="75000"/>
                    </a:prstClr>
                  </a:outerShdw>
                </a:effectLst>
              </a:defRPr>
            </a:lvl1pPr>
          </a:lstStyle>
          <a:p>
            <a:fld id="{70BA1CFD-BFF0-48BC-9BA5-4974D7A6AB15}" type="datetimeFigureOut">
              <a:rPr lang="en-US" smtClean="0"/>
              <a:t>0105//17</a:t>
            </a:fld>
            <a:endParaRPr lang="en-US" dirty="0"/>
          </a:p>
        </p:txBody>
      </p:sp>
      <p:sp>
        <p:nvSpPr>
          <p:cNvPr id="5" name="Footer Placeholder 4"/>
          <p:cNvSpPr>
            <a:spLocks noGrp="1"/>
          </p:cNvSpPr>
          <p:nvPr>
            <p:ph type="ftr" sz="quarter" idx="3"/>
          </p:nvPr>
        </p:nvSpPr>
        <p:spPr>
          <a:xfrm>
            <a:off x="354106" y="6356350"/>
            <a:ext cx="2895600" cy="365125"/>
          </a:xfrm>
          <a:prstGeom prst="rect">
            <a:avLst/>
          </a:prstGeom>
        </p:spPr>
        <p:txBody>
          <a:bodyPr vert="horz" lIns="91440" tIns="45720" rIns="91440" bIns="45720" rtlCol="0" anchor="ctr"/>
          <a:lstStyle>
            <a:lvl1pPr algn="l">
              <a:defRPr sz="1100">
                <a:solidFill>
                  <a:schemeClr val="tx1">
                    <a:tint val="75000"/>
                  </a:schemeClr>
                </a:solidFill>
                <a:effectLst>
                  <a:outerShdw blurRad="101600" dist="63500" dir="2700000" algn="tl" rotWithShape="0">
                    <a:prstClr val="black">
                      <a:alpha val="75000"/>
                    </a:prstClr>
                  </a:outerShdw>
                </a:effectLst>
              </a:defRPr>
            </a:lvl1pPr>
          </a:lstStyle>
          <a:p>
            <a:endParaRPr lang="en-US" dirty="0"/>
          </a:p>
        </p:txBody>
      </p:sp>
      <p:sp>
        <p:nvSpPr>
          <p:cNvPr id="6" name="Slide Number Placeholder 5"/>
          <p:cNvSpPr>
            <a:spLocks noGrp="1"/>
          </p:cNvSpPr>
          <p:nvPr>
            <p:ph type="sldNum" sz="quarter" idx="4"/>
          </p:nvPr>
        </p:nvSpPr>
        <p:spPr>
          <a:xfrm>
            <a:off x="4191000" y="6356350"/>
            <a:ext cx="762000" cy="365125"/>
          </a:xfrm>
          <a:prstGeom prst="rect">
            <a:avLst/>
          </a:prstGeom>
        </p:spPr>
        <p:txBody>
          <a:bodyPr vert="horz" lIns="91440" tIns="45720" rIns="91440" bIns="45720" rtlCol="0" anchor="ctr"/>
          <a:lstStyle>
            <a:lvl1pPr algn="ctr">
              <a:defRPr sz="1100">
                <a:solidFill>
                  <a:schemeClr val="tx1">
                    <a:tint val="75000"/>
                  </a:schemeClr>
                </a:solidFill>
                <a:effectLst>
                  <a:outerShdw blurRad="101600" dist="63500" dir="2700000" algn="tl" rotWithShape="0">
                    <a:prstClr val="black">
                      <a:alpha val="75000"/>
                    </a:prstClr>
                  </a:outerShdw>
                </a:effectLst>
              </a:defRPr>
            </a:lvl1pPr>
          </a:lstStyle>
          <a:p>
            <a:fld id="{D12AA694-00EB-4F4B-AABB-6F50FB178914}"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5600" b="1" kern="1200">
          <a:solidFill>
            <a:schemeClr val="tx1"/>
          </a:solidFill>
          <a:effectLst>
            <a:outerShdw blurRad="101600" dist="63500" dir="2700000" algn="tl" rotWithShape="0">
              <a:prstClr val="black">
                <a:alpha val="75000"/>
              </a:prstClr>
            </a:outerShdw>
          </a:effectLst>
          <a:latin typeface="+mj-lt"/>
          <a:ea typeface="+mj-ea"/>
          <a:cs typeface="+mj-cs"/>
        </a:defRPr>
      </a:lvl1pPr>
    </p:titleStyle>
    <p:bodyStyle>
      <a:lvl1pPr marL="403225" indent="-403225" algn="l" defTabSz="914400" rtl="0" eaLnBrk="1" latinLnBrk="0" hangingPunct="1">
        <a:spcBef>
          <a:spcPts val="2000"/>
        </a:spcBef>
        <a:buFontTx/>
        <a:buBlip>
          <a:blip r:embed="rId15"/>
        </a:buBlip>
        <a:defRPr sz="24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806450" indent="-403225" algn="l" defTabSz="914400" rtl="0" eaLnBrk="1" latinLnBrk="0" hangingPunct="1">
        <a:spcBef>
          <a:spcPts val="600"/>
        </a:spcBef>
        <a:buFontTx/>
        <a:buBlip>
          <a:blip r:embed="rId15"/>
        </a:buBlip>
        <a:defRPr sz="2200" b="1" kern="1200">
          <a:solidFill>
            <a:schemeClr val="tx1"/>
          </a:solidFill>
          <a:effectLst>
            <a:outerShdw blurRad="101600" dist="63500" dir="2700000" algn="tl" rotWithShape="0">
              <a:prstClr val="black">
                <a:alpha val="75000"/>
              </a:prstClr>
            </a:outerShdw>
          </a:effectLst>
          <a:latin typeface="+mn-lt"/>
          <a:ea typeface="+mn-ea"/>
          <a:cs typeface="+mn-cs"/>
        </a:defRPr>
      </a:lvl2pPr>
      <a:lvl3pPr marL="1143000" indent="-336550" algn="l" defTabSz="914400" rtl="0" eaLnBrk="1" latinLnBrk="0" hangingPunct="1">
        <a:spcBef>
          <a:spcPts val="600"/>
        </a:spcBef>
        <a:buFontTx/>
        <a:buBlip>
          <a:blip r:embed="rId15"/>
        </a:buBlip>
        <a:defRPr sz="2000" b="1" kern="1200">
          <a:solidFill>
            <a:schemeClr val="tx1"/>
          </a:solidFill>
          <a:effectLst>
            <a:outerShdw blurRad="101600" dist="63500" dir="2700000" algn="tl" rotWithShape="0">
              <a:prstClr val="black">
                <a:alpha val="75000"/>
              </a:prstClr>
            </a:outerShdw>
          </a:effectLst>
          <a:latin typeface="+mn-lt"/>
          <a:ea typeface="+mn-ea"/>
          <a:cs typeface="+mn-cs"/>
        </a:defRPr>
      </a:lvl3pPr>
      <a:lvl4pPr marL="1492250" indent="-349250" algn="l" defTabSz="914400" rtl="0" eaLnBrk="1" latinLnBrk="0" hangingPunct="1">
        <a:spcBef>
          <a:spcPts val="600"/>
        </a:spcBef>
        <a:buFontTx/>
        <a:buBlip>
          <a:blip r:embed="rId15"/>
        </a:buBlip>
        <a:defRPr sz="1800" b="1" kern="1200">
          <a:solidFill>
            <a:schemeClr val="tx1"/>
          </a:solidFill>
          <a:effectLst>
            <a:outerShdw blurRad="101600" dist="63500" dir="2700000" algn="tl" rotWithShape="0">
              <a:prstClr val="black">
                <a:alpha val="75000"/>
              </a:prstClr>
            </a:outerShdw>
          </a:effectLst>
          <a:latin typeface="+mn-lt"/>
          <a:ea typeface="+mn-ea"/>
          <a:cs typeface="+mn-cs"/>
        </a:defRPr>
      </a:lvl4pPr>
      <a:lvl5pPr marL="1828800" indent="-336550" algn="l" defTabSz="914400" rtl="0" eaLnBrk="1" latinLnBrk="0" hangingPunct="1">
        <a:spcBef>
          <a:spcPts val="600"/>
        </a:spcBef>
        <a:buFontTx/>
        <a:buBlip>
          <a:blip r:embed="rId15"/>
        </a:buBlip>
        <a:defRPr sz="1800" b="1" kern="1200">
          <a:solidFill>
            <a:schemeClr val="tx1"/>
          </a:solidFill>
          <a:effectLst>
            <a:outerShdw blurRad="101600" dist="63500" dir="2700000" algn="tl" rotWithShape="0">
              <a:prstClr val="black">
                <a:alpha val="75000"/>
              </a:prstClr>
            </a:outerShdw>
          </a:effectLst>
          <a:latin typeface="+mn-lt"/>
          <a:ea typeface="+mn-ea"/>
          <a:cs typeface="+mn-cs"/>
        </a:defRPr>
      </a:lvl5pPr>
      <a:lvl6pPr marL="2173288"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6pPr>
      <a:lvl7pPr marL="2516188"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7pPr>
      <a:lvl8pPr marL="2860675"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8pPr>
      <a:lvl9pPr marL="3205163" indent="-344488" algn="l" defTabSz="914400" rtl="0" eaLnBrk="1" latinLnBrk="0" hangingPunct="1">
        <a:spcBef>
          <a:spcPct val="20000"/>
        </a:spcBef>
        <a:buFontTx/>
        <a:buBlip>
          <a:blip r:embed="rId15"/>
        </a:buBlip>
        <a:defRPr lang="en-US" sz="1800" b="1" kern="1200" dirty="0">
          <a:solidFill>
            <a:schemeClr val="tx1"/>
          </a:solidFill>
          <a:effectLst>
            <a:outerShdw blurRad="101600" dist="63500" dir="2700000" algn="tl" rotWithShape="0">
              <a:prstClr val="black">
                <a:alpha val="75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sz="5400" dirty="0" smtClean="0">
                <a:latin typeface="Arial"/>
                <a:cs typeface="Arial"/>
              </a:rPr>
              <a:t>Τα ρομπότ...στη δημοσιογραφία </a:t>
            </a:r>
            <a:r>
              <a:rPr lang="el-GR" sz="4000" dirty="0" smtClean="0">
                <a:latin typeface="Arial"/>
                <a:cs typeface="Arial"/>
              </a:rPr>
              <a:t>!  </a:t>
            </a:r>
            <a:endParaRPr lang="en-US" sz="4000" dirty="0">
              <a:latin typeface="Arial"/>
              <a:cs typeface="Arial"/>
            </a:endParaRPr>
          </a:p>
        </p:txBody>
      </p:sp>
      <p:sp>
        <p:nvSpPr>
          <p:cNvPr id="3" name="Subtitle 2"/>
          <p:cNvSpPr>
            <a:spLocks noGrp="1"/>
          </p:cNvSpPr>
          <p:nvPr>
            <p:ph type="subTitle" idx="1"/>
          </p:nvPr>
        </p:nvSpPr>
        <p:spPr/>
        <p:txBody>
          <a:bodyPr/>
          <a:lstStyle/>
          <a:p>
            <a:r>
              <a:rPr lang="el-GR" dirty="0" smtClean="0"/>
              <a:t>Παναγιώτα Αντωνοπούλου</a:t>
            </a:r>
          </a:p>
          <a:p>
            <a:r>
              <a:rPr lang="el-GR" dirty="0" smtClean="0"/>
              <a:t>Επίκουρη Καθηγήτρια Πανεπιστημίου Πελοποννήσου</a:t>
            </a:r>
          </a:p>
        </p:txBody>
      </p:sp>
    </p:spTree>
    <p:extLst>
      <p:ext uri="{BB962C8B-B14F-4D97-AF65-F5344CB8AC3E}">
        <p14:creationId xmlns:p14="http://schemas.microsoft.com/office/powerpoint/2010/main" val="24258786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ΡΙΟ: ΟΙ ΟΛΥΜΠΙΑΚΟΙ ΤΩΝ </a:t>
            </a:r>
            <a:r>
              <a:rPr lang="en-US" dirty="0"/>
              <a:t>SMART PHONES </a:t>
            </a:r>
          </a:p>
        </p:txBody>
      </p:sp>
      <p:sp>
        <p:nvSpPr>
          <p:cNvPr id="3" name="Content Placeholder 2"/>
          <p:cNvSpPr>
            <a:spLocks noGrp="1"/>
          </p:cNvSpPr>
          <p:nvPr>
            <p:ph idx="1"/>
          </p:nvPr>
        </p:nvSpPr>
        <p:spPr/>
        <p:txBody>
          <a:bodyPr>
            <a:normAutofit fontScale="92500"/>
          </a:bodyPr>
          <a:lstStyle/>
          <a:p>
            <a:pPr algn="just"/>
            <a:r>
              <a:rPr lang="el-GR" dirty="0">
                <a:latin typeface="Arial"/>
                <a:cs typeface="Arial"/>
              </a:rPr>
              <a:t>Στο Facebook η τελετή έναρξης απασχόλησε 52 εκατομμύρια χρήστες, οι οποίοι παρήγαγαν 109 εκατομμύρια αλληλεπιδράσεις.</a:t>
            </a:r>
          </a:p>
          <a:p>
            <a:pPr algn="just"/>
            <a:r>
              <a:rPr lang="el-GR" dirty="0">
                <a:latin typeface="Arial"/>
                <a:cs typeface="Arial"/>
              </a:rPr>
              <a:t>*Στο Instagram 21 εκατομμύρια μέλη καταγράφηκαν να κάνουν 51 εκατομμύρια posts, likes, comments.</a:t>
            </a:r>
          </a:p>
          <a:p>
            <a:pPr algn="just"/>
            <a:r>
              <a:rPr lang="el-GR" dirty="0">
                <a:latin typeface="Arial"/>
                <a:cs typeface="Arial"/>
              </a:rPr>
              <a:t>Συνολικά, κατά τη διάρκεια των Αγώνων περί τους 277 εκατομμυρίων ανθρώπων, επιδόθηκαν σε 1.5 δισεκατομμύρια </a:t>
            </a:r>
            <a:r>
              <a:rPr lang="el-GR" dirty="0" smtClean="0">
                <a:latin typeface="Arial"/>
                <a:cs typeface="Arial"/>
              </a:rPr>
              <a:t>αλληλεπιδράσεις.</a:t>
            </a:r>
          </a:p>
          <a:p>
            <a:pPr marL="0" indent="0">
              <a:buNone/>
            </a:pPr>
            <a:r>
              <a:rPr lang="el-GR" sz="1300" dirty="0" smtClean="0"/>
              <a:t>ΠΗΓΗ: Σωτήρης Τριανταφύλλου, Πρόεδρος ΠΣΑΤ, 3</a:t>
            </a:r>
            <a:r>
              <a:rPr lang="el-GR" sz="1300" baseline="30000" dirty="0" smtClean="0"/>
              <a:t>ο</a:t>
            </a:r>
            <a:r>
              <a:rPr lang="el-GR" sz="1300" dirty="0" smtClean="0"/>
              <a:t> Θερινό Σχολείο ΠΣΑΤ, Αρχαία Ολυμπία </a:t>
            </a:r>
            <a:endParaRPr lang="en-US" sz="1300" dirty="0"/>
          </a:p>
        </p:txBody>
      </p:sp>
    </p:spTree>
    <p:extLst>
      <p:ext uri="{BB962C8B-B14F-4D97-AF65-F5344CB8AC3E}">
        <p14:creationId xmlns:p14="http://schemas.microsoft.com/office/powerpoint/2010/main" val="589940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ΡΙΟ: ΟΙ ΟΛΥΜΠΙΑΚΟΙ ΤΩΝ </a:t>
            </a:r>
            <a:r>
              <a:rPr lang="en-US" dirty="0"/>
              <a:t>SMART PHONES </a:t>
            </a:r>
          </a:p>
        </p:txBody>
      </p:sp>
      <p:sp>
        <p:nvSpPr>
          <p:cNvPr id="3" name="Content Placeholder 2"/>
          <p:cNvSpPr>
            <a:spLocks noGrp="1"/>
          </p:cNvSpPr>
          <p:nvPr>
            <p:ph idx="1"/>
          </p:nvPr>
        </p:nvSpPr>
        <p:spPr/>
        <p:txBody>
          <a:bodyPr>
            <a:normAutofit fontScale="92500" lnSpcReduction="20000"/>
          </a:bodyPr>
          <a:lstStyle/>
          <a:p>
            <a:pPr algn="just"/>
            <a:r>
              <a:rPr lang="el-GR" dirty="0">
                <a:latin typeface="Arial"/>
                <a:cs typeface="Arial"/>
              </a:rPr>
              <a:t>Ο πιο επιτυχημένος αθλητής των Ολυμπιακών Αγώνων, βάσει συγκομιδής μεταλλίων, ευρύτερα γνωστός ως Michael Phelps, ανακοίνωσε την απόφαση του να ιδιωτεύσει, μέσω της εφαρμογής Facebook Live.</a:t>
            </a:r>
          </a:p>
          <a:p>
            <a:pPr algn="just"/>
            <a:r>
              <a:rPr lang="el-GR" dirty="0">
                <a:latin typeface="Arial"/>
                <a:cs typeface="Arial"/>
              </a:rPr>
              <a:t>Το video διάρκειας πέντε λεπτών, “τράβηξε” 3.97 εκατομμύρια χρήστες και τον έκανε πλουσιότερο κατά 200.000 δολάρια. Φυσικά, όλα έγιναν αφού προηγουμένως ήλθε σε συνεννόηση με το Facebook, των 1.7 δισεκατομμυρίων ενεργών λογαριασμών, το μήνα, παγκοσμίως</a:t>
            </a:r>
            <a:r>
              <a:rPr lang="el-GR" dirty="0" smtClean="0">
                <a:latin typeface="Arial"/>
                <a:cs typeface="Arial"/>
              </a:rPr>
              <a:t>.</a:t>
            </a:r>
          </a:p>
          <a:p>
            <a:pPr marL="0" indent="0">
              <a:buNone/>
            </a:pPr>
            <a:r>
              <a:rPr lang="el-GR" sz="1300" dirty="0" smtClean="0">
                <a:latin typeface="Arial"/>
                <a:cs typeface="Arial"/>
              </a:rPr>
              <a:t>Πηγή: Σωτήρης Τριανταφύλλου, Πρόεδρος ΠΣΑΤ, 3</a:t>
            </a:r>
            <a:r>
              <a:rPr lang="el-GR" sz="1300" baseline="30000" dirty="0" smtClean="0">
                <a:latin typeface="Arial"/>
                <a:cs typeface="Arial"/>
              </a:rPr>
              <a:t>ο</a:t>
            </a:r>
            <a:r>
              <a:rPr lang="el-GR" sz="1300" dirty="0" smtClean="0">
                <a:latin typeface="Arial"/>
                <a:cs typeface="Arial"/>
              </a:rPr>
              <a:t> Θερινό Σχολείο , Αρχαία Ολυμπία </a:t>
            </a:r>
            <a:endParaRPr lang="el-GR" sz="1300" dirty="0">
              <a:latin typeface="Arial"/>
              <a:cs typeface="Arial"/>
            </a:endParaRPr>
          </a:p>
          <a:p>
            <a:pPr marL="0" indent="0">
              <a:buNone/>
            </a:pPr>
            <a:endParaRPr lang="el-GR" dirty="0" smtClean="0"/>
          </a:p>
        </p:txBody>
      </p:sp>
    </p:spTree>
    <p:extLst>
      <p:ext uri="{BB962C8B-B14F-4D97-AF65-F5344CB8AC3E}">
        <p14:creationId xmlns:p14="http://schemas.microsoft.com/office/powerpoint/2010/main" val="2025936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ΡΙΟ: ΟΙ ΟΛΥΜΠΙΑΚΟΙ ΤΩΝ </a:t>
            </a:r>
            <a:r>
              <a:rPr lang="en-US" dirty="0"/>
              <a:t>SMART PHONES </a:t>
            </a:r>
          </a:p>
        </p:txBody>
      </p:sp>
      <p:sp>
        <p:nvSpPr>
          <p:cNvPr id="3" name="Content Placeholder 2"/>
          <p:cNvSpPr>
            <a:spLocks noGrp="1"/>
          </p:cNvSpPr>
          <p:nvPr>
            <p:ph idx="1"/>
          </p:nvPr>
        </p:nvSpPr>
        <p:spPr/>
        <p:txBody>
          <a:bodyPr>
            <a:normAutofit fontScale="92500" lnSpcReduction="20000"/>
          </a:bodyPr>
          <a:lstStyle/>
          <a:p>
            <a:endParaRPr lang="el-GR" dirty="0" smtClean="0"/>
          </a:p>
          <a:p>
            <a:pPr algn="just"/>
            <a:r>
              <a:rPr lang="el-GR" dirty="0" smtClean="0"/>
              <a:t>Αντί  </a:t>
            </a:r>
            <a:r>
              <a:rPr lang="el-GR" dirty="0"/>
              <a:t>τα ειδησεογραφικά πρακτορεία </a:t>
            </a:r>
            <a:r>
              <a:rPr lang="el-GR" dirty="0" smtClean="0"/>
              <a:t>να χρειαστούν   </a:t>
            </a:r>
            <a:r>
              <a:rPr lang="el-GR" dirty="0"/>
              <a:t>κάμερες, εικονολήπτες , “κυκλώματα” κλπ., κλπ. για μια συνέντευξη αθλητή -και την αποστολή της-, </a:t>
            </a:r>
            <a:r>
              <a:rPr lang="el-GR" dirty="0" smtClean="0"/>
              <a:t>χρησιμοποίησαν το </a:t>
            </a:r>
            <a:r>
              <a:rPr lang="el-GR" dirty="0"/>
              <a:t>Facebook live. </a:t>
            </a:r>
            <a:r>
              <a:rPr lang="el-GR" dirty="0" smtClean="0"/>
              <a:t>Το </a:t>
            </a:r>
            <a:r>
              <a:rPr lang="el-GR" dirty="0"/>
              <a:t>συγκεκριμένο “εργαλείο” χρησιμοποιήθηκε από τους “The New York Times”, CNN, “Washington Post”, Reuters, BBC, ABC News, “The Wall Street Journal”, US Weekly και πολλούς άλλους</a:t>
            </a:r>
            <a:r>
              <a:rPr lang="el-GR" dirty="0" smtClean="0"/>
              <a:t>.</a:t>
            </a:r>
          </a:p>
          <a:p>
            <a:pPr marL="0" indent="0">
              <a:buNone/>
            </a:pPr>
            <a:endParaRPr lang="el-GR" dirty="0" smtClean="0"/>
          </a:p>
          <a:p>
            <a:pPr marL="0" indent="0">
              <a:buNone/>
            </a:pPr>
            <a:r>
              <a:rPr lang="el-GR" sz="1300" dirty="0">
                <a:latin typeface="Arial"/>
                <a:cs typeface="Arial"/>
              </a:rPr>
              <a:t>Πηγή: Σωτήρης Τριανταφύλλου, Πρόεδρος ΠΣΑΤ, 3</a:t>
            </a:r>
            <a:r>
              <a:rPr lang="el-GR" sz="1300" baseline="30000" dirty="0">
                <a:latin typeface="Arial"/>
                <a:cs typeface="Arial"/>
              </a:rPr>
              <a:t>ο</a:t>
            </a:r>
            <a:r>
              <a:rPr lang="el-GR" sz="1300" dirty="0">
                <a:latin typeface="Arial"/>
                <a:cs typeface="Arial"/>
              </a:rPr>
              <a:t> Θερινό Σχολείο </a:t>
            </a:r>
            <a:r>
              <a:rPr lang="el-GR" sz="1300" dirty="0" smtClean="0">
                <a:latin typeface="Arial"/>
                <a:cs typeface="Arial"/>
              </a:rPr>
              <a:t>ΠΣΑΤ, </a:t>
            </a:r>
            <a:r>
              <a:rPr lang="el-GR" sz="1300" dirty="0">
                <a:latin typeface="Arial"/>
                <a:cs typeface="Arial"/>
              </a:rPr>
              <a:t>Αρχαία Ολυμπία </a:t>
            </a:r>
          </a:p>
          <a:p>
            <a:pPr marL="0" indent="0">
              <a:buNone/>
            </a:pPr>
            <a:endParaRPr lang="el-GR" dirty="0"/>
          </a:p>
          <a:p>
            <a:endParaRPr lang="en-US" dirty="0"/>
          </a:p>
        </p:txBody>
      </p:sp>
    </p:spTree>
    <p:extLst>
      <p:ext uri="{BB962C8B-B14F-4D97-AF65-F5344CB8AC3E}">
        <p14:creationId xmlns:p14="http://schemas.microsoft.com/office/powerpoint/2010/main" val="380428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ΡΟΜΠΟΤΙΚΗ ΠΑΡΑΚΟΛΟΥΘΗΣΗ; </a:t>
            </a:r>
            <a:endParaRPr lang="en-US" dirty="0"/>
          </a:p>
        </p:txBody>
      </p:sp>
      <p:sp>
        <p:nvSpPr>
          <p:cNvPr id="3" name="Content Placeholder 2"/>
          <p:cNvSpPr>
            <a:spLocks noGrp="1"/>
          </p:cNvSpPr>
          <p:nvPr>
            <p:ph idx="1"/>
          </p:nvPr>
        </p:nvSpPr>
        <p:spPr/>
        <p:txBody>
          <a:bodyPr>
            <a:normAutofit lnSpcReduction="10000"/>
          </a:bodyPr>
          <a:lstStyle/>
          <a:p>
            <a:pPr algn="just"/>
            <a:r>
              <a:rPr lang="el-GR" dirty="0" smtClean="0"/>
              <a:t>Σύμφωνα με ρεπορτάζ του </a:t>
            </a:r>
            <a:r>
              <a:rPr lang="el-GR" dirty="0"/>
              <a:t>«Guardian» </a:t>
            </a:r>
            <a:r>
              <a:rPr lang="el-GR" dirty="0" smtClean="0"/>
              <a:t>η </a:t>
            </a:r>
            <a:r>
              <a:rPr lang="el-GR" dirty="0"/>
              <a:t>«Narrative Science</a:t>
            </a:r>
            <a:r>
              <a:rPr lang="el-GR" dirty="0" smtClean="0"/>
              <a:t>» έλαβε χρηματοδότηση </a:t>
            </a:r>
            <a:r>
              <a:rPr lang="el-GR" dirty="0"/>
              <a:t>απροσδιόριστου ύψους </a:t>
            </a:r>
            <a:r>
              <a:rPr lang="el-GR" dirty="0" smtClean="0"/>
              <a:t>από </a:t>
            </a:r>
            <a:r>
              <a:rPr lang="el-GR" dirty="0"/>
              <a:t>την «In-Q-Tel» - την εταιρεία που επενδύει κεφάλαια για λογαριασμό της </a:t>
            </a:r>
            <a:r>
              <a:rPr lang="el-GR" dirty="0" smtClean="0"/>
              <a:t>CIA. Η εφημερίδα κάνει </a:t>
            </a:r>
            <a:r>
              <a:rPr lang="el-GR" dirty="0"/>
              <a:t>λόγο για συστηματική συλλογή και παρακολούθηση των τηλεφωνικών αρχείων εκατομμυρίων Αμερικανών πελατών της Verizon, ενός εκ των μεγαλύτερων παρόχων υπηρεσιών τηλεπικοινωνιών στις ΗΠΑ, κατόπιν απόρρητης δικαστικής εντολής που εκδόθηκε τον </a:t>
            </a:r>
            <a:r>
              <a:rPr lang="el-GR" dirty="0" smtClean="0"/>
              <a:t>περασμένο Απρίλιο και έληξε τον Ιούλιο.</a:t>
            </a:r>
            <a:endParaRPr lang="en-US" dirty="0"/>
          </a:p>
        </p:txBody>
      </p:sp>
    </p:spTree>
    <p:extLst>
      <p:ext uri="{BB962C8B-B14F-4D97-AF65-F5344CB8AC3E}">
        <p14:creationId xmlns:p14="http://schemas.microsoft.com/office/powerpoint/2010/main" val="2205810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ΚΑΙ...</a:t>
            </a:r>
            <a:r>
              <a:rPr lang="en-US" dirty="0" smtClean="0"/>
              <a:t>DRONE JOURNALISM</a:t>
            </a:r>
            <a:r>
              <a:rPr lang="el-GR" dirty="0" smtClean="0"/>
              <a:t>;</a:t>
            </a:r>
            <a:endParaRPr lang="en-US" dirty="0"/>
          </a:p>
        </p:txBody>
      </p:sp>
      <p:sp>
        <p:nvSpPr>
          <p:cNvPr id="3" name="Content Placeholder 2"/>
          <p:cNvSpPr>
            <a:spLocks noGrp="1"/>
          </p:cNvSpPr>
          <p:nvPr>
            <p:ph idx="1"/>
          </p:nvPr>
        </p:nvSpPr>
        <p:spPr/>
        <p:txBody>
          <a:bodyPr>
            <a:normAutofit fontScale="62500" lnSpcReduction="20000"/>
          </a:bodyPr>
          <a:lstStyle/>
          <a:p>
            <a:pPr algn="just"/>
            <a:r>
              <a:rPr lang="el-GR" dirty="0" smtClean="0"/>
              <a:t>«</a:t>
            </a:r>
            <a:r>
              <a:rPr lang="el-GR" i="1" dirty="0" smtClean="0"/>
              <a:t>Εάν στη ρομποτική δημοσιογραφία προσθέσουμε και </a:t>
            </a:r>
            <a:r>
              <a:rPr lang="el-GR" i="1" dirty="0"/>
              <a:t>ένα μη επανδρωμένο όχημα, ο δημοσιογράφος–ρομπότ μπορεί να κάνει νέες παρατηρήσεις για τον κόσμο γύρω του, να μην περιορίζεται μόνο στα δεδομένα που λαμβάνει. Μπορεί να πετάξει, να τραβήξει φωτογραφίες, να καταγράψει βίντεο και να συγκεντρώσει νέες πληροφορίες. Υποψιάζομαι ότι η επόμενη φάση της δημοσιογραφίας των ρομπότ μπορεί να συνδέεται με αλγορίθμους που καθοδηγούν τεχνουργήματα στη διαδικασία συγκέντρωσης πληροφοριών, ακόμη και στο να κάνουν </a:t>
            </a:r>
            <a:r>
              <a:rPr lang="el-GR" i="1" dirty="0" smtClean="0"/>
              <a:t>ερωτήσεις. </a:t>
            </a:r>
            <a:r>
              <a:rPr lang="el-GR" i="1" dirty="0"/>
              <a:t>Αυτήν τη στιγμή διεξάγεται μία έρευνα στην IBM, όπου έχουν δημιουργήσει λογισμικό, ικανό να κάνει ερωτήσεις σε ανθρώπους στο Twitter. Αν ξέρουν ότι ένα γεγονός συνέβη σε ένα αεροδρόμιο και γνωρίζουν τις συντεταγμένες του, το λογισμικό μπορεί να εντοπίσει ανθρώπους σε αυτό το αεροδρόμιο, βασιζόμενο σε προηγούμενα tweets τους, και να τους στείλει ένα tweet που θα ρωτάει “τι συμβαίνει στο αεροδρόμιο;”. Αυτά είναι ακόμη σε ερευνητικό επίπεδο, δεν υπάρχει ειδησεογραφικός οργανισμός που να χρησιμοποιεί τέτοιες τεχνολογίες, αλλά πιστεύω ότι δεν απέχουμε πολύ, ίσως </a:t>
            </a:r>
            <a:r>
              <a:rPr lang="el-GR" i="1" dirty="0" smtClean="0"/>
              <a:t>μερικά </a:t>
            </a:r>
            <a:r>
              <a:rPr lang="el-GR" i="1" dirty="0"/>
              <a:t>χρόνια»</a:t>
            </a:r>
            <a:r>
              <a:rPr lang="el-GR" i="1" dirty="0" smtClean="0"/>
              <a:t>.</a:t>
            </a:r>
          </a:p>
          <a:p>
            <a:r>
              <a:rPr lang="el-GR" dirty="0"/>
              <a:t>Νικ </a:t>
            </a:r>
            <a:r>
              <a:rPr lang="el-GR" dirty="0" smtClean="0"/>
              <a:t>Ντιακόπουλος, ερευνητής </a:t>
            </a:r>
            <a:r>
              <a:rPr lang="el-GR" dirty="0"/>
              <a:t>του </a:t>
            </a:r>
            <a:r>
              <a:rPr lang="el-GR" dirty="0" smtClean="0"/>
              <a:t>To</a:t>
            </a:r>
            <a:r>
              <a:rPr lang="en-US" dirty="0" smtClean="0"/>
              <a:t>w </a:t>
            </a:r>
            <a:r>
              <a:rPr lang="el-GR" dirty="0" smtClean="0"/>
              <a:t>Center </a:t>
            </a:r>
            <a:r>
              <a:rPr lang="el-GR" dirty="0"/>
              <a:t>στο Πανεπιστήμιο </a:t>
            </a:r>
            <a:r>
              <a:rPr lang="el-GR" dirty="0" smtClean="0"/>
              <a:t>Κολούμπια</a:t>
            </a:r>
            <a:r>
              <a:rPr lang="en-US" dirty="0" smtClean="0"/>
              <a:t>, </a:t>
            </a:r>
            <a:r>
              <a:rPr lang="el-GR" dirty="0" smtClean="0"/>
              <a:t>συνέντευξη στην ΚΑΘΗΜΕΡΙΝΗ, 28/6/2014</a:t>
            </a:r>
            <a:endParaRPr lang="en-US" dirty="0"/>
          </a:p>
        </p:txBody>
      </p:sp>
    </p:spTree>
    <p:extLst>
      <p:ext uri="{BB962C8B-B14F-4D97-AF65-F5344CB8AC3E}">
        <p14:creationId xmlns:p14="http://schemas.microsoft.com/office/powerpoint/2010/main" val="2417678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ΕΡΩΤΗΜΑ </a:t>
            </a:r>
            <a:endParaRPr lang="en-US" dirty="0"/>
          </a:p>
        </p:txBody>
      </p:sp>
      <p:sp>
        <p:nvSpPr>
          <p:cNvPr id="3" name="Content Placeholder 2"/>
          <p:cNvSpPr>
            <a:spLocks noGrp="1"/>
          </p:cNvSpPr>
          <p:nvPr>
            <p:ph idx="1"/>
          </p:nvPr>
        </p:nvSpPr>
        <p:spPr/>
        <p:txBody>
          <a:bodyPr>
            <a:normAutofit/>
          </a:bodyPr>
          <a:lstStyle/>
          <a:p>
            <a:pPr marL="0" indent="0">
              <a:buNone/>
            </a:pPr>
            <a:r>
              <a:rPr lang="el-GR" sz="3600" dirty="0" smtClean="0">
                <a:latin typeface="Arial"/>
                <a:cs typeface="Arial"/>
              </a:rPr>
              <a:t>ΜΠΟΡΟΥΝ ΣΤΟ ΜΕΛΛΟΝ </a:t>
            </a:r>
          </a:p>
          <a:p>
            <a:pPr marL="0" indent="0">
              <a:buNone/>
            </a:pPr>
            <a:r>
              <a:rPr lang="el-GR" sz="3600" dirty="0" smtClean="0">
                <a:latin typeface="Arial"/>
                <a:cs typeface="Arial"/>
              </a:rPr>
              <a:t>ΟΙ ΔΗΜΟΣΙΟΓΡΑΦΟΙ- ΡΟΜΠΟΤ  </a:t>
            </a:r>
          </a:p>
          <a:p>
            <a:pPr marL="0" indent="0">
              <a:buNone/>
            </a:pPr>
            <a:r>
              <a:rPr lang="el-GR" sz="3600" dirty="0" smtClean="0">
                <a:latin typeface="Arial"/>
                <a:cs typeface="Arial"/>
              </a:rPr>
              <a:t> ΝΑ ΥΠΟΚΑΤΑΣΤΗΣΟΥΝ ΤΟΝ ΑΝΘΡΩΠΟ ; </a:t>
            </a:r>
            <a:endParaRPr lang="en-US" sz="3600" dirty="0">
              <a:latin typeface="Arial"/>
              <a:cs typeface="Arial"/>
            </a:endParaRPr>
          </a:p>
        </p:txBody>
      </p:sp>
    </p:spTree>
    <p:extLst>
      <p:ext uri="{BB962C8B-B14F-4D97-AF65-F5344CB8AC3E}">
        <p14:creationId xmlns:p14="http://schemas.microsoft.com/office/powerpoint/2010/main" val="36123938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ΚΑΙ Η ...ΑΠΑΝΤΗΣΗ ! </a:t>
            </a:r>
            <a:endParaRPr lang="en-US" dirty="0"/>
          </a:p>
        </p:txBody>
      </p:sp>
      <p:sp>
        <p:nvSpPr>
          <p:cNvPr id="3" name="Content Placeholder 2"/>
          <p:cNvSpPr>
            <a:spLocks noGrp="1"/>
          </p:cNvSpPr>
          <p:nvPr>
            <p:ph idx="1"/>
          </p:nvPr>
        </p:nvSpPr>
        <p:spPr/>
        <p:txBody>
          <a:bodyPr/>
          <a:lstStyle/>
          <a:p>
            <a:r>
              <a:rPr lang="el-GR" dirty="0" smtClean="0"/>
              <a:t>Σύμφωνα με τον κ. Ντιακόπουλος</a:t>
            </a:r>
            <a:r>
              <a:rPr lang="el-GR" dirty="0"/>
              <a:t>, αυτό που δεν διαθέτουν ακόμη τα ρομπότ είναι δημιουργικότητα. Ισως, όπως αναφέρει, είναι κατάλληλα για δημοσιογραφικές εργασίες «που θα έκανε ένας ασκούμενος. Δεν θα είναι προβεβλημένες και σημαντικές ιστορίες, δεν θα είναι σημαντικές συνεντεύξεις, θα είναι μικρότερης εμβέλειας».</a:t>
            </a:r>
            <a:endParaRPr lang="en-US" dirty="0"/>
          </a:p>
        </p:txBody>
      </p:sp>
    </p:spTree>
    <p:extLst>
      <p:ext uri="{BB962C8B-B14F-4D97-AF65-F5344CB8AC3E}">
        <p14:creationId xmlns:p14="http://schemas.microsoft.com/office/powerpoint/2010/main" val="14774239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ΡΟΜΠΟΤΙΚΗ ΔΗΜΟΣΙΟΓΡΑΦΙΑ</a:t>
            </a:r>
            <a:endParaRPr lang="en-US" dirty="0"/>
          </a:p>
        </p:txBody>
      </p:sp>
      <p:sp>
        <p:nvSpPr>
          <p:cNvPr id="3" name="Content Placeholder 2"/>
          <p:cNvSpPr>
            <a:spLocks noGrp="1"/>
          </p:cNvSpPr>
          <p:nvPr>
            <p:ph idx="1"/>
          </p:nvPr>
        </p:nvSpPr>
        <p:spPr/>
        <p:txBody>
          <a:bodyPr>
            <a:normAutofit/>
          </a:bodyPr>
          <a:lstStyle/>
          <a:p>
            <a:endParaRPr lang="el-GR" sz="4000" dirty="0" smtClean="0"/>
          </a:p>
          <a:p>
            <a:r>
              <a:rPr lang="el-GR" sz="4000" dirty="0" smtClean="0"/>
              <a:t>        ΣΑΣ ΕΥΧΑΡΙΣΤΩ ΠΟΛΥ </a:t>
            </a:r>
            <a:endParaRPr lang="en-US" sz="4000" dirty="0"/>
          </a:p>
        </p:txBody>
      </p:sp>
    </p:spTree>
    <p:extLst>
      <p:ext uri="{BB962C8B-B14F-4D97-AF65-F5344CB8AC3E}">
        <p14:creationId xmlns:p14="http://schemas.microsoft.com/office/powerpoint/2010/main" val="1141189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ΡΟΜΠΟΤΙΚΗ ΔΗΜΟΣΙΟΓΡΑΦΙΑ </a:t>
            </a:r>
            <a:endParaRPr lang="en-US" dirty="0"/>
          </a:p>
        </p:txBody>
      </p:sp>
      <p:sp>
        <p:nvSpPr>
          <p:cNvPr id="3" name="Content Placeholder 2"/>
          <p:cNvSpPr>
            <a:spLocks noGrp="1"/>
          </p:cNvSpPr>
          <p:nvPr>
            <p:ph idx="1"/>
          </p:nvPr>
        </p:nvSpPr>
        <p:spPr/>
        <p:txBody>
          <a:bodyPr/>
          <a:lstStyle/>
          <a:p>
            <a:endParaRPr lang="el-GR" i="1" dirty="0" smtClean="0"/>
          </a:p>
          <a:p>
            <a:pPr algn="just">
              <a:lnSpc>
                <a:spcPct val="150000"/>
              </a:lnSpc>
            </a:pPr>
            <a:r>
              <a:rPr lang="el-GR" i="1" dirty="0" smtClean="0"/>
              <a:t>Η </a:t>
            </a:r>
            <a:r>
              <a:rPr lang="el-GR" i="1" dirty="0"/>
              <a:t>«αυτοματοποιημένη δημοσιογραφία» των αλγορίθμων, που χρησιμοποιεί υπολογιστικές πλατφόρμες για να συντάξει έτοιμα δημοσιογραφικά κείμενα προσαρμοσμένα στις αναγνωστικές συνήθειες κάθε διαφορετικού </a:t>
            </a:r>
            <a:r>
              <a:rPr lang="el-GR" i="1" dirty="0" smtClean="0"/>
              <a:t>χρήστη.</a:t>
            </a:r>
            <a:endParaRPr lang="en-US" dirty="0"/>
          </a:p>
        </p:txBody>
      </p:sp>
    </p:spTree>
    <p:extLst>
      <p:ext uri="{BB962C8B-B14F-4D97-AF65-F5344CB8AC3E}">
        <p14:creationId xmlns:p14="http://schemas.microsoft.com/office/powerpoint/2010/main" val="3269771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ΡΟΜΠΟΤΙΚΗ ΔΗΜΟΣΙΟΓΡΑΦΙΑ </a:t>
            </a:r>
            <a:endParaRPr lang="en-US" dirty="0"/>
          </a:p>
        </p:txBody>
      </p:sp>
      <p:sp>
        <p:nvSpPr>
          <p:cNvPr id="3" name="Content Placeholder 2"/>
          <p:cNvSpPr>
            <a:spLocks noGrp="1"/>
          </p:cNvSpPr>
          <p:nvPr>
            <p:ph idx="1"/>
          </p:nvPr>
        </p:nvSpPr>
        <p:spPr/>
        <p:txBody>
          <a:bodyPr>
            <a:normAutofit fontScale="25000" lnSpcReduction="20000"/>
          </a:bodyPr>
          <a:lstStyle/>
          <a:p>
            <a:pPr>
              <a:lnSpc>
                <a:spcPct val="170000"/>
              </a:lnSpc>
            </a:pPr>
            <a:r>
              <a:rPr lang="el-GR" sz="11100" i="1" dirty="0" smtClean="0">
                <a:latin typeface="Arial"/>
                <a:cs typeface="Arial"/>
              </a:rPr>
              <a:t>Το όνομα αυτής:</a:t>
            </a:r>
            <a:r>
              <a:rPr lang="en-US" sz="11100" i="1" dirty="0" smtClean="0">
                <a:latin typeface="Arial"/>
                <a:cs typeface="Arial"/>
              </a:rPr>
              <a:t> </a:t>
            </a:r>
            <a:endParaRPr lang="el-GR" sz="11100" i="1" dirty="0" smtClean="0">
              <a:latin typeface="Arial"/>
              <a:cs typeface="Arial"/>
            </a:endParaRPr>
          </a:p>
          <a:p>
            <a:pPr marL="0" indent="0">
              <a:lnSpc>
                <a:spcPct val="120000"/>
              </a:lnSpc>
              <a:buNone/>
            </a:pPr>
            <a:r>
              <a:rPr lang="en-US" sz="12800" i="1" dirty="0" smtClean="0">
                <a:latin typeface="Arial"/>
                <a:cs typeface="Arial"/>
              </a:rPr>
              <a:t>NARRATIVE SCIENCE</a:t>
            </a:r>
            <a:r>
              <a:rPr lang="el-GR" sz="9600" i="1" dirty="0" smtClean="0">
                <a:latin typeface="Arial"/>
                <a:cs typeface="Arial"/>
              </a:rPr>
              <a:t> </a:t>
            </a:r>
          </a:p>
          <a:p>
            <a:pPr>
              <a:lnSpc>
                <a:spcPct val="170000"/>
              </a:lnSpc>
            </a:pPr>
            <a:r>
              <a:rPr lang="el-GR" sz="11100" i="1" dirty="0" smtClean="0">
                <a:latin typeface="Arial"/>
                <a:cs typeface="Arial"/>
              </a:rPr>
              <a:t>Η καινοτομία της: </a:t>
            </a:r>
          </a:p>
          <a:p>
            <a:pPr marL="0" indent="0">
              <a:lnSpc>
                <a:spcPct val="170000"/>
              </a:lnSpc>
              <a:buNone/>
            </a:pPr>
            <a:r>
              <a:rPr lang="el-GR" sz="12800" i="1" dirty="0" smtClean="0">
                <a:latin typeface="Arial"/>
                <a:cs typeface="Arial"/>
              </a:rPr>
              <a:t>ΕΙΔΗΣΙΟΓΡΑΦΙΚΕΣ ΠΛΑΤΦΟΡΜΕΣ ΤΕΧΝΗΤΗΣ ΝΟΗΜΟΣΥΝΗΣ </a:t>
            </a:r>
          </a:p>
          <a:p>
            <a:pPr marL="0" indent="0">
              <a:lnSpc>
                <a:spcPct val="170000"/>
              </a:lnSpc>
              <a:buNone/>
            </a:pPr>
            <a:endParaRPr lang="el-GR" sz="14400" i="1" dirty="0" smtClean="0">
              <a:latin typeface="Arial"/>
              <a:cs typeface="Arial"/>
            </a:endParaRPr>
          </a:p>
          <a:p>
            <a:pPr marL="0" indent="0">
              <a:lnSpc>
                <a:spcPct val="170000"/>
              </a:lnSpc>
              <a:buNone/>
            </a:pPr>
            <a:r>
              <a:rPr lang="el-GR" sz="11100" i="1" dirty="0" smtClean="0">
                <a:latin typeface="Arial"/>
                <a:cs typeface="Arial"/>
              </a:rPr>
              <a:t> </a:t>
            </a:r>
          </a:p>
          <a:p>
            <a:pPr marL="0" indent="0">
              <a:buNone/>
            </a:pPr>
            <a:r>
              <a:rPr lang="el-GR" sz="4000" dirty="0" smtClean="0"/>
              <a:t> </a:t>
            </a:r>
            <a:endParaRPr lang="en-US" sz="4000" dirty="0"/>
          </a:p>
        </p:txBody>
      </p:sp>
    </p:spTree>
    <p:extLst>
      <p:ext uri="{BB962C8B-B14F-4D97-AF65-F5344CB8AC3E}">
        <p14:creationId xmlns:p14="http://schemas.microsoft.com/office/powerpoint/2010/main" val="3001224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ΡΟΜΠΟΤΙΚΗ ΔΗΜΟΣΙΟΓΡΑΦΙΑ </a:t>
            </a:r>
            <a:endParaRPr lang="en-US" dirty="0"/>
          </a:p>
        </p:txBody>
      </p:sp>
      <p:sp>
        <p:nvSpPr>
          <p:cNvPr id="3" name="Content Placeholder 2"/>
          <p:cNvSpPr>
            <a:spLocks noGrp="1"/>
          </p:cNvSpPr>
          <p:nvPr>
            <p:ph idx="1"/>
          </p:nvPr>
        </p:nvSpPr>
        <p:spPr/>
        <p:txBody>
          <a:bodyPr>
            <a:normAutofit fontScale="92500" lnSpcReduction="10000"/>
          </a:bodyPr>
          <a:lstStyle/>
          <a:p>
            <a:pPr algn="just"/>
            <a:endParaRPr lang="el-GR" dirty="0" smtClean="0"/>
          </a:p>
          <a:p>
            <a:pPr algn="just"/>
            <a:r>
              <a:rPr lang="el-GR" dirty="0" smtClean="0"/>
              <a:t>Το </a:t>
            </a:r>
            <a:r>
              <a:rPr lang="el-GR" dirty="0"/>
              <a:t>περιοδικό «Forbes</a:t>
            </a:r>
            <a:r>
              <a:rPr lang="el-GR" dirty="0" smtClean="0"/>
              <a:t>» ανέθεσε στην </a:t>
            </a:r>
            <a:r>
              <a:rPr lang="el-GR" dirty="0"/>
              <a:t>εταιρεία Narrative Science </a:t>
            </a:r>
            <a:r>
              <a:rPr lang="el-GR" dirty="0" smtClean="0"/>
              <a:t>τη δημιουργία ενός λογισμικού το οποίο , αφού τροφοδοτηθεί με στατιστικά στοιχεία να δημιουργεί </a:t>
            </a:r>
            <a:r>
              <a:rPr lang="el-GR" dirty="0"/>
              <a:t>αυτόματα </a:t>
            </a:r>
            <a:r>
              <a:rPr lang="el-GR" dirty="0" smtClean="0"/>
              <a:t>ευανάγνωστα και κατανοητά άρθρα </a:t>
            </a:r>
            <a:r>
              <a:rPr lang="el-GR" dirty="0"/>
              <a:t>στο Διαδίκτυο, ώστε να</a:t>
            </a:r>
            <a:r>
              <a:rPr lang="en-US" dirty="0"/>
              <a:t> </a:t>
            </a:r>
            <a:r>
              <a:rPr lang="el-GR" dirty="0"/>
              <a:t>υπάρχουν αξιόπιστες </a:t>
            </a:r>
            <a:r>
              <a:rPr lang="el-GR" dirty="0" smtClean="0"/>
              <a:t>προβλέψεις </a:t>
            </a:r>
            <a:r>
              <a:rPr lang="el-GR" dirty="0"/>
              <a:t>των οικονομικών αποτελεσμάτων των μεγάλων </a:t>
            </a:r>
            <a:r>
              <a:rPr lang="el-GR" dirty="0" smtClean="0"/>
              <a:t>εταιρειών την παραμονή της ανακοίνωσης τους . </a:t>
            </a:r>
            <a:endParaRPr lang="en-US" dirty="0" smtClean="0"/>
          </a:p>
          <a:p>
            <a:pPr algn="just"/>
            <a:endParaRPr lang="en-US" dirty="0" smtClean="0"/>
          </a:p>
          <a:p>
            <a:pPr marL="0" indent="0">
              <a:buNone/>
            </a:pPr>
            <a:r>
              <a:rPr lang="el-GR" sz="1300" dirty="0"/>
              <a:t>Πηγή: </a:t>
            </a:r>
            <a:r>
              <a:rPr lang="en-US" sz="1300" dirty="0"/>
              <a:t>Le Monde Diplomatique, </a:t>
            </a:r>
            <a:r>
              <a:rPr lang="el-GR" sz="1300" dirty="0"/>
              <a:t>ελληνική έκδοση, άρθρο του </a:t>
            </a:r>
            <a:r>
              <a:rPr lang="en-US" sz="1300" dirty="0"/>
              <a:t>Engeny Morozov “</a:t>
            </a:r>
            <a:r>
              <a:rPr lang="en-US" sz="1300" i="1" dirty="0"/>
              <a:t>The Net Delusion. The Dark Side of Internet Freedom», </a:t>
            </a:r>
            <a:r>
              <a:rPr lang="en-US" sz="1300" i="1" dirty="0" smtClean="0"/>
              <a:t>Public</a:t>
            </a:r>
            <a:r>
              <a:rPr lang="el-GR" sz="1300" i="1" dirty="0" smtClean="0"/>
              <a:t> </a:t>
            </a:r>
            <a:r>
              <a:rPr lang="en-US" sz="1300" i="1" dirty="0" smtClean="0"/>
              <a:t>Affairs</a:t>
            </a:r>
            <a:r>
              <a:rPr lang="en-US" sz="1300" i="1" dirty="0"/>
              <a:t>, Νέα Υόρκη, 2011</a:t>
            </a:r>
            <a:r>
              <a:rPr lang="el-GR" sz="1300" i="1" dirty="0"/>
              <a:t>.</a:t>
            </a:r>
            <a:endParaRPr lang="el-GR" sz="1300" dirty="0" smtClean="0"/>
          </a:p>
        </p:txBody>
      </p:sp>
    </p:spTree>
    <p:extLst>
      <p:ext uri="{BB962C8B-B14F-4D97-AF65-F5344CB8AC3E}">
        <p14:creationId xmlns:p14="http://schemas.microsoft.com/office/powerpoint/2010/main" val="1334355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ΔΗΜΟΣΙΟΓΡΑΦΟΙ ΡΟΜΠΟΤ !</a:t>
            </a:r>
            <a:endParaRPr lang="en-US" dirty="0"/>
          </a:p>
        </p:txBody>
      </p:sp>
      <p:sp>
        <p:nvSpPr>
          <p:cNvPr id="3" name="Content Placeholder 2"/>
          <p:cNvSpPr>
            <a:spLocks noGrp="1"/>
          </p:cNvSpPr>
          <p:nvPr>
            <p:ph idx="1"/>
          </p:nvPr>
        </p:nvSpPr>
        <p:spPr/>
        <p:txBody>
          <a:bodyPr>
            <a:normAutofit lnSpcReduction="10000"/>
          </a:bodyPr>
          <a:lstStyle/>
          <a:p>
            <a:pPr algn="just"/>
            <a:r>
              <a:rPr lang="el-GR" dirty="0"/>
              <a:t>H </a:t>
            </a:r>
            <a:r>
              <a:rPr lang="el-GR" dirty="0" smtClean="0"/>
              <a:t>Εθνική </a:t>
            </a:r>
            <a:r>
              <a:rPr lang="el-GR" dirty="0"/>
              <a:t>Υπηρεσία Καιρού των ΗΠΑ αποφάσισε σε δύο γραφεία, στην Αλάσκα, την εκφώνηση δελτίων καιρού να την κάνει ειδικό λογισμικό. </a:t>
            </a:r>
            <a:endParaRPr lang="el-GR" dirty="0" smtClean="0"/>
          </a:p>
          <a:p>
            <a:pPr algn="just"/>
            <a:r>
              <a:rPr lang="el-GR" dirty="0" smtClean="0"/>
              <a:t>Η  </a:t>
            </a:r>
            <a:r>
              <a:rPr lang="el-GR" dirty="0"/>
              <a:t>Narrative Science δημιούργησε και συνεχίζει να αναπτύσσει ένα πρόγραμμα, το οποίο γράφει ρεπορτάζ για αθλητικά γεγονότα, τόσο καλά όσο και ένας άνθρωπος. Καθημερινά, το εν λόγω λογισμικό παράγει εκατοντάδες αθλητικά ρεπορτάζ, τα οποία παρουσιάζουν τις βασικές αρετές της δημοσιογραφικής αφήγησης.</a:t>
            </a:r>
            <a:endParaRPr lang="en-US" dirty="0"/>
          </a:p>
        </p:txBody>
      </p:sp>
    </p:spTree>
    <p:extLst>
      <p:ext uri="{BB962C8B-B14F-4D97-AF65-F5344CB8AC3E}">
        <p14:creationId xmlns:p14="http://schemas.microsoft.com/office/powerpoint/2010/main" val="2722141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ΔΗΜΟΣΙΟΓΡΑΦΟΙ ΡΟΜΠΟΤ !</a:t>
            </a:r>
            <a:endParaRPr lang="en-US" dirty="0"/>
          </a:p>
        </p:txBody>
      </p:sp>
      <p:sp>
        <p:nvSpPr>
          <p:cNvPr id="3" name="Content Placeholder 2"/>
          <p:cNvSpPr>
            <a:spLocks noGrp="1"/>
          </p:cNvSpPr>
          <p:nvPr>
            <p:ph idx="1"/>
          </p:nvPr>
        </p:nvSpPr>
        <p:spPr/>
        <p:txBody>
          <a:bodyPr>
            <a:normAutofit fontScale="77500" lnSpcReduction="20000"/>
          </a:bodyPr>
          <a:lstStyle/>
          <a:p>
            <a:pPr algn="just"/>
            <a:r>
              <a:rPr lang="el-GR" dirty="0" smtClean="0"/>
              <a:t>Δημοσιογράφος–</a:t>
            </a:r>
            <a:r>
              <a:rPr lang="el-GR" dirty="0"/>
              <a:t>ρομπότ από τους LA Times, </a:t>
            </a:r>
            <a:r>
              <a:rPr lang="el-GR" dirty="0" smtClean="0"/>
              <a:t>ενημερώνει </a:t>
            </a:r>
            <a:r>
              <a:rPr lang="el-GR" dirty="0"/>
              <a:t>για τους </a:t>
            </a:r>
            <a:r>
              <a:rPr lang="el-GR" dirty="0" smtClean="0"/>
              <a:t>σεισμούς !  </a:t>
            </a:r>
            <a:r>
              <a:rPr lang="el-GR" dirty="0"/>
              <a:t>Αυτό που κάνει είναι να παρακολουθεί το Γεωλογικό Ινστιτούτο των ΗΠΑ και τους σεισμογράφους του και αν εντοπίσει κάποια έντονη σεισμική δραστηριότητα, τότε γράφει μία απλή, σύντομη αναφορά: έγινε σεισμός, αυτήν την ώρα, σε αυτό το σημείο, με αυτό το μέγεθος. </a:t>
            </a:r>
            <a:r>
              <a:rPr lang="el-GR" dirty="0" smtClean="0"/>
              <a:t>Κατόπιν</a:t>
            </a:r>
            <a:r>
              <a:rPr lang="el-GR" dirty="0"/>
              <a:t>, τη στέλνει με ένα email στους συντάκτες της εφημερίδας και αυτοί αποφασίζουν αν θα δημοσιευτεί. Στη συνέχεια και για πληροφορίες που αφορούν τις συνέπειες του σεισμού, η έρευνα γίνεται από κανονικούς δημοσιογράφους. Βγαίνουν έξω, φωτογραφίζουν, κάνουν συνεντεύξεις και συγκεντρώνουν τις απαραίτητες </a:t>
            </a:r>
            <a:r>
              <a:rPr lang="el-GR" dirty="0" smtClean="0"/>
              <a:t>πληροφορίες</a:t>
            </a:r>
          </a:p>
          <a:p>
            <a:pPr algn="just"/>
            <a:endParaRPr lang="el-GR" dirty="0" smtClean="0"/>
          </a:p>
          <a:p>
            <a:r>
              <a:rPr lang="el-GR" sz="1400" dirty="0" smtClean="0">
                <a:latin typeface="Arial"/>
                <a:cs typeface="Arial"/>
              </a:rPr>
              <a:t>ΠΗΓΗ: ΚΑΘΗΜΕΡΙΝΗ, «Από το ίντερνετ των πραγμάτων στη δημοσιογραφία των ρομπότ»,  28/6/2014</a:t>
            </a:r>
            <a:endParaRPr lang="en-US" sz="1400" dirty="0">
              <a:latin typeface="Arial"/>
              <a:cs typeface="Arial"/>
            </a:endParaRPr>
          </a:p>
        </p:txBody>
      </p:sp>
    </p:spTree>
    <p:extLst>
      <p:ext uri="{BB962C8B-B14F-4D97-AF65-F5344CB8AC3E}">
        <p14:creationId xmlns:p14="http://schemas.microsoft.com/office/powerpoint/2010/main" val="139546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ΤΟ...ΡΕΠΟΡΤΑΖ! </a:t>
            </a:r>
            <a:endParaRPr lang="en-US" dirty="0"/>
          </a:p>
        </p:txBody>
      </p:sp>
      <p:sp>
        <p:nvSpPr>
          <p:cNvPr id="3" name="Content Placeholder 2"/>
          <p:cNvSpPr>
            <a:spLocks noGrp="1"/>
          </p:cNvSpPr>
          <p:nvPr>
            <p:ph idx="1"/>
          </p:nvPr>
        </p:nvSpPr>
        <p:spPr/>
        <p:txBody>
          <a:bodyPr>
            <a:normAutofit fontScale="92500" lnSpcReduction="10000"/>
          </a:bodyPr>
          <a:lstStyle/>
          <a:p>
            <a:pPr algn="just"/>
            <a:r>
              <a:rPr lang="el-GR" dirty="0" smtClean="0"/>
              <a:t>«</a:t>
            </a:r>
            <a:r>
              <a:rPr lang="el-GR" dirty="0" smtClean="0"/>
              <a:t>΄</a:t>
            </a:r>
            <a:r>
              <a:rPr lang="el-GR" i="1" dirty="0" smtClean="0">
                <a:latin typeface="Arial"/>
                <a:cs typeface="Arial"/>
              </a:rPr>
              <a:t>Ενας</a:t>
            </a:r>
            <a:r>
              <a:rPr lang="el-GR" i="1" dirty="0" smtClean="0">
                <a:latin typeface="Arial"/>
                <a:cs typeface="Arial"/>
              </a:rPr>
              <a:t> </a:t>
            </a:r>
            <a:r>
              <a:rPr lang="el-GR" i="1" dirty="0" smtClean="0">
                <a:latin typeface="Arial"/>
                <a:cs typeface="Arial"/>
              </a:rPr>
              <a:t>ήπιος σεισμός μεγέθους 4,7 βαθμών καταγράφηκε το πρωί της Δευτέρας πέντε μίλια από το </a:t>
            </a:r>
            <a:r>
              <a:rPr lang="en-US" i="1" dirty="0" smtClean="0">
                <a:latin typeface="Arial"/>
                <a:cs typeface="Arial"/>
              </a:rPr>
              <a:t>Westwood </a:t>
            </a:r>
            <a:r>
              <a:rPr lang="el-GR" i="1" dirty="0" smtClean="0">
                <a:latin typeface="Arial"/>
                <a:cs typeface="Arial"/>
              </a:rPr>
              <a:t>, Καλιφόρνια, σύμφωνα με τη Γεωλογική Υπηρεσία των ΗΠΑ.  Η δόνηση σημειώθηκε στις 06:25 </a:t>
            </a:r>
            <a:r>
              <a:rPr lang="el-GR" i="1" dirty="0" smtClean="0">
                <a:latin typeface="Arial"/>
                <a:cs typeface="Arial"/>
              </a:rPr>
              <a:t>π.μ</a:t>
            </a:r>
            <a:r>
              <a:rPr lang="el-GR" i="1" dirty="0" smtClean="0">
                <a:latin typeface="Arial"/>
                <a:cs typeface="Arial"/>
              </a:rPr>
              <a:t>. ώρα Ειρηνικού, σε βάθος 5 μιλίων. Σύμφωνα με τη Γεωλογική Υπηρεσία των ΗΠΑ το επίκεντρο ήταν  6 μίλια από το </a:t>
            </a:r>
            <a:r>
              <a:rPr lang="en-US" i="1" dirty="0" smtClean="0">
                <a:latin typeface="Arial"/>
                <a:cs typeface="Arial"/>
              </a:rPr>
              <a:t>Beverly Hills , 7 </a:t>
            </a:r>
            <a:r>
              <a:rPr lang="el-GR" i="1" dirty="0" smtClean="0">
                <a:latin typeface="Arial"/>
                <a:cs typeface="Arial"/>
              </a:rPr>
              <a:t>μίλια από το </a:t>
            </a:r>
            <a:r>
              <a:rPr lang="en-US" i="1" dirty="0" smtClean="0">
                <a:latin typeface="Arial"/>
                <a:cs typeface="Arial"/>
              </a:rPr>
              <a:t>Universal City, </a:t>
            </a:r>
            <a:r>
              <a:rPr lang="el-GR" i="1" dirty="0" smtClean="0">
                <a:latin typeface="Arial"/>
                <a:cs typeface="Arial"/>
              </a:rPr>
              <a:t>Καλιφόρνια και 348 μίλια από το Σακραμέντο, Καλιφόρνια».    </a:t>
            </a:r>
          </a:p>
          <a:p>
            <a:pPr algn="just"/>
            <a:r>
              <a:rPr lang="el-GR" i="1" dirty="0" smtClean="0">
                <a:latin typeface="Arial"/>
                <a:cs typeface="Arial"/>
              </a:rPr>
              <a:t>17/03/2014, </a:t>
            </a:r>
            <a:r>
              <a:rPr lang="en-US" i="1" dirty="0" smtClean="0">
                <a:latin typeface="Arial"/>
                <a:cs typeface="Arial"/>
              </a:rPr>
              <a:t>LA Times </a:t>
            </a:r>
            <a:endParaRPr lang="en-US" i="1" dirty="0"/>
          </a:p>
        </p:txBody>
      </p:sp>
    </p:spTree>
    <p:extLst>
      <p:ext uri="{BB962C8B-B14F-4D97-AF65-F5344CB8AC3E}">
        <p14:creationId xmlns:p14="http://schemas.microsoft.com/office/powerpoint/2010/main" val="1374361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ΡΟΜΠΟΤ ΚΑΙ ΣΤΟ ΠΟΛΙΤΙΚΟ ΡΕΠΟΡΤΑΖ;</a:t>
            </a:r>
            <a:endParaRPr lang="en-US" dirty="0"/>
          </a:p>
        </p:txBody>
      </p:sp>
      <p:sp>
        <p:nvSpPr>
          <p:cNvPr id="3" name="Content Placeholder 2"/>
          <p:cNvSpPr>
            <a:spLocks noGrp="1"/>
          </p:cNvSpPr>
          <p:nvPr>
            <p:ph idx="1"/>
          </p:nvPr>
        </p:nvSpPr>
        <p:spPr/>
        <p:txBody>
          <a:bodyPr>
            <a:normAutofit/>
          </a:bodyPr>
          <a:lstStyle/>
          <a:p>
            <a:pPr algn="just"/>
            <a:r>
              <a:rPr lang="el-GR" dirty="0"/>
              <a:t>Η Narrative Science προτείνει μια νέα υπηρεσία που δημιουργεί άρθρα για τις αναφορές των αμερικανικών εκλογών από τα μέσα κοινωνικής δικτύωσης όπως το Twitter (θεματική, ποιοι υποψήφιοι αναφέρονται περισσότερο/λιγότερο σε ποια πολιτεία/περιοχή κ.λπ.). Η συγκεκριμένη υπηρεσία μπορεί και να αναφέρει τα πιο δημοφιλή ή τα πιο ενδιαφέροντα tweets</a:t>
            </a:r>
            <a:r>
              <a:rPr lang="el-GR" dirty="0" smtClean="0"/>
              <a:t>.</a:t>
            </a:r>
          </a:p>
          <a:p>
            <a:pPr marL="0" indent="0">
              <a:buNone/>
            </a:pPr>
            <a:r>
              <a:rPr lang="el-GR" sz="1300" dirty="0"/>
              <a:t>Πηγή: </a:t>
            </a:r>
            <a:r>
              <a:rPr lang="en-US" sz="1300" dirty="0"/>
              <a:t>Le Monde </a:t>
            </a:r>
            <a:r>
              <a:rPr lang="en-US" sz="1300" dirty="0" smtClean="0"/>
              <a:t>Diplomatique</a:t>
            </a:r>
            <a:r>
              <a:rPr lang="en-US" sz="1300" dirty="0"/>
              <a:t>, </a:t>
            </a:r>
            <a:r>
              <a:rPr lang="el-GR" sz="1300" dirty="0"/>
              <a:t>ελληνική έκδοση, άρθρο του </a:t>
            </a:r>
            <a:r>
              <a:rPr lang="en-US" sz="1300" dirty="0"/>
              <a:t>Engeny Morozov “</a:t>
            </a:r>
            <a:r>
              <a:rPr lang="en-US" sz="1300" i="1" dirty="0"/>
              <a:t>The Net Delusion. The Dark Side of Internet Freedom», Public</a:t>
            </a:r>
            <a:r>
              <a:rPr lang="el-GR" sz="1300" i="1" dirty="0"/>
              <a:t> </a:t>
            </a:r>
            <a:r>
              <a:rPr lang="en-US" sz="1300" i="1" dirty="0"/>
              <a:t>Affairs, Νέα Υόρκη, 2011</a:t>
            </a:r>
            <a:r>
              <a:rPr lang="el-GR" sz="1300" i="1" dirty="0"/>
              <a:t>.</a:t>
            </a:r>
            <a:endParaRPr lang="el-GR" sz="1300" dirty="0"/>
          </a:p>
          <a:p>
            <a:pPr marL="0" indent="0">
              <a:buNone/>
            </a:pPr>
            <a:endParaRPr lang="en-US" dirty="0"/>
          </a:p>
        </p:txBody>
      </p:sp>
    </p:spTree>
    <p:extLst>
      <p:ext uri="{BB962C8B-B14F-4D97-AF65-F5344CB8AC3E}">
        <p14:creationId xmlns:p14="http://schemas.microsoft.com/office/powerpoint/2010/main" val="3745558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ΡΙΟ: ΟΙ ΟΛΥΜΠΙΑΚΟΙ ΤΩΝ </a:t>
            </a:r>
            <a:r>
              <a:rPr lang="en-US" dirty="0" smtClean="0"/>
              <a:t>SMART PHONES </a:t>
            </a:r>
            <a:endParaRPr lang="en-US" dirty="0"/>
          </a:p>
        </p:txBody>
      </p:sp>
      <p:sp>
        <p:nvSpPr>
          <p:cNvPr id="3" name="Content Placeholder 2"/>
          <p:cNvSpPr>
            <a:spLocks noGrp="1"/>
          </p:cNvSpPr>
          <p:nvPr>
            <p:ph idx="1"/>
          </p:nvPr>
        </p:nvSpPr>
        <p:spPr/>
        <p:txBody>
          <a:bodyPr>
            <a:normAutofit lnSpcReduction="10000"/>
          </a:bodyPr>
          <a:lstStyle/>
          <a:p>
            <a:pPr algn="just">
              <a:lnSpc>
                <a:spcPct val="150000"/>
              </a:lnSpc>
            </a:pPr>
            <a:r>
              <a:rPr lang="el-GR" sz="2000" dirty="0" smtClean="0"/>
              <a:t>Οι Ολυμπιακοί του Ρίο αποτέλεσαν την πρώτη </a:t>
            </a:r>
            <a:r>
              <a:rPr lang="el-GR" sz="2000" dirty="0"/>
              <a:t>περίπτωση Αγώνων που είχαν επίσημη </a:t>
            </a:r>
            <a:r>
              <a:rPr lang="el-GR" sz="2000" dirty="0" smtClean="0"/>
              <a:t>εφαρμογή μετάδοσης αποτελεσμάτων για </a:t>
            </a:r>
            <a:r>
              <a:rPr lang="el-GR" sz="2000" dirty="0"/>
              <a:t>κινητά και tablets</a:t>
            </a:r>
            <a:r>
              <a:rPr lang="el-GR" sz="2000" dirty="0" smtClean="0"/>
              <a:t>.</a:t>
            </a:r>
          </a:p>
          <a:p>
            <a:pPr algn="just">
              <a:lnSpc>
                <a:spcPct val="150000"/>
              </a:lnSpc>
            </a:pPr>
            <a:r>
              <a:rPr lang="el-GR" sz="2000" dirty="0"/>
              <a:t>Τ</a:t>
            </a:r>
            <a:r>
              <a:rPr lang="el-GR" sz="2000" dirty="0" smtClean="0"/>
              <a:t>ο </a:t>
            </a:r>
            <a:r>
              <a:rPr lang="el-GR" sz="2000" dirty="0"/>
              <a:t>85% </a:t>
            </a:r>
            <a:r>
              <a:rPr lang="el-GR" sz="2000" dirty="0" smtClean="0"/>
              <a:t>των θεατών που </a:t>
            </a:r>
            <a:r>
              <a:rPr lang="el-GR" sz="2000" dirty="0"/>
              <a:t>παρακολούθησαν τους Αγώνες στην τηλεόραση, παράλληλα “έμπαινε” και στην εφαρμογή, για περισσότερες λεπτομέρειες, σε πραγματικό χρόνο (τακτική που είναι γνωστή ως “second screen”)</a:t>
            </a:r>
            <a:r>
              <a:rPr lang="el-GR" sz="2000" dirty="0" smtClean="0"/>
              <a:t>.</a:t>
            </a:r>
          </a:p>
          <a:p>
            <a:pPr algn="just">
              <a:lnSpc>
                <a:spcPct val="150000"/>
              </a:lnSpc>
            </a:pPr>
            <a:r>
              <a:rPr lang="el-GR" sz="1400" dirty="0"/>
              <a:t>Π</a:t>
            </a:r>
            <a:r>
              <a:rPr lang="el-GR" sz="1400" dirty="0" smtClean="0"/>
              <a:t>ΗΓΗ: Σωτήρης Τριανταφύλλου, Πρόεδρος ΠΣΑΤ, 3</a:t>
            </a:r>
            <a:r>
              <a:rPr lang="el-GR" sz="1400" baseline="30000" dirty="0" smtClean="0"/>
              <a:t>ο</a:t>
            </a:r>
            <a:r>
              <a:rPr lang="el-GR" sz="1400" dirty="0" smtClean="0"/>
              <a:t> Θερινό Σχολείο ΠΣΑΤ </a:t>
            </a:r>
          </a:p>
          <a:p>
            <a:pPr algn="just">
              <a:lnSpc>
                <a:spcPct val="150000"/>
              </a:lnSpc>
            </a:pPr>
            <a:endParaRPr lang="en-US" dirty="0"/>
          </a:p>
        </p:txBody>
      </p:sp>
    </p:spTree>
    <p:extLst>
      <p:ext uri="{BB962C8B-B14F-4D97-AF65-F5344CB8AC3E}">
        <p14:creationId xmlns:p14="http://schemas.microsoft.com/office/powerpoint/2010/main" val="14627792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bit">
  <a:themeElements>
    <a:clrScheme name="Orbit">
      <a:dk1>
        <a:srgbClr val="000000"/>
      </a:dk1>
      <a:lt1>
        <a:srgbClr val="FFFFFF"/>
      </a:lt1>
      <a:dk2>
        <a:srgbClr val="7C9BA5"/>
      </a:dk2>
      <a:lt2>
        <a:srgbClr val="C1D0CA"/>
      </a:lt2>
      <a:accent1>
        <a:srgbClr val="F2D908"/>
      </a:accent1>
      <a:accent2>
        <a:srgbClr val="9DE61E"/>
      </a:accent2>
      <a:accent3>
        <a:srgbClr val="0D8BE6"/>
      </a:accent3>
      <a:accent4>
        <a:srgbClr val="C61B1B"/>
      </a:accent4>
      <a:accent5>
        <a:srgbClr val="E26F08"/>
      </a:accent5>
      <a:accent6>
        <a:srgbClr val="8D35D1"/>
      </a:accent6>
      <a:hlink>
        <a:srgbClr val="ECBF0B"/>
      </a:hlink>
      <a:folHlink>
        <a:srgbClr val="F4E5A8"/>
      </a:folHlink>
    </a:clrScheme>
    <a:fontScheme name="Orbit">
      <a:majorFont>
        <a:latin typeface="Candara"/>
        <a:ea typeface=""/>
        <a:cs typeface=""/>
        <a:font script="Jpan" typeface="ＭＳ Ｐゴシック"/>
        <a:font script="Hans" typeface="宋体"/>
        <a:font script="Hant" typeface="新細明體"/>
      </a:majorFont>
      <a:minorFont>
        <a:latin typeface="Candara"/>
        <a:ea typeface=""/>
        <a:cs typeface=""/>
        <a:font script="Jpan" typeface="ＭＳ Ｐゴシック"/>
        <a:font script="Hans" typeface="宋体"/>
        <a:font script="Hant" typeface="新細明體"/>
      </a:minorFont>
    </a:fontScheme>
    <a:fmtScheme name="Orbit">
      <a:fillStyleLst>
        <a:solidFill>
          <a:schemeClr val="phClr"/>
        </a:solidFill>
        <a:solidFill>
          <a:schemeClr val="phClr">
            <a:shade val="80000"/>
          </a:schemeClr>
        </a:solidFill>
        <a:gradFill rotWithShape="1">
          <a:gsLst>
            <a:gs pos="0">
              <a:schemeClr val="phClr">
                <a:shade val="30000"/>
                <a:satMod val="100000"/>
              </a:schemeClr>
            </a:gs>
            <a:gs pos="80000">
              <a:schemeClr val="phClr">
                <a:shade val="90000"/>
                <a:satMod val="100000"/>
              </a:schemeClr>
            </a:gs>
            <a:gs pos="100000">
              <a:schemeClr val="phClr">
                <a:tint val="90000"/>
                <a:shade val="100000"/>
                <a:satMod val="150000"/>
              </a:schemeClr>
            </a:gs>
          </a:gsLst>
          <a:lin ang="16200000" scaled="0"/>
        </a:grad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76200" cap="flat" cmpd="sng" algn="ctr">
          <a:solidFill>
            <a:schemeClr val="phClr"/>
          </a:solidFill>
          <a:prstDash val="solid"/>
        </a:ln>
      </a:lnStyleLst>
      <a:effectStyleLst>
        <a:effectStyle>
          <a:effectLst/>
        </a:effectStyle>
        <a:effectStyle>
          <a:effectLst>
            <a:outerShdw blurRad="228600" dist="38100" dir="5400000" sx="104000" sy="104000" algn="ctr" rotWithShape="0">
              <a:srgbClr val="000000">
                <a:alpha val="80000"/>
              </a:srgbClr>
            </a:outerShdw>
          </a:effectLst>
        </a:effectStyle>
        <a:effectStyle>
          <a:effectLst>
            <a:outerShdw blurRad="317500" dist="381000" dir="5400000" sx="90000" sy="20000" rotWithShape="0">
              <a:srgbClr val="000000">
                <a:alpha val="40000"/>
              </a:srgbClr>
            </a:outerShdw>
          </a:effectLst>
          <a:scene3d>
            <a:camera prst="orthographicFront">
              <a:rot lat="0" lon="0" rev="0"/>
            </a:camera>
            <a:lightRig rig="balanced" dir="t"/>
          </a:scene3d>
          <a:sp3d prstMaterial="metal">
            <a:bevelT w="254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lin ang="5400000" scaled="0"/>
        </a:gradFill>
        <a:blipFill rotWithShape="1">
          <a:blip xmlns:r="http://schemas.openxmlformats.org/officeDocument/2006/relationships" r:embed="rId1">
            <a:duotone>
              <a:schemeClr val="phClr">
                <a:shade val="1000"/>
                <a:lumMod val="80000"/>
              </a:schemeClr>
              <a:schemeClr val="phClr">
                <a:satMod val="360000"/>
                <a:lumMod val="14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Orbit.thmx</Template>
  <TotalTime>116</TotalTime>
  <Words>1265</Words>
  <Application>Microsoft Macintosh PowerPoint</Application>
  <PresentationFormat>On-screen Show (4:3)</PresentationFormat>
  <Paragraphs>64</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Orbit</vt:lpstr>
      <vt:lpstr>Τα ρομπότ...στη δημοσιογραφία !  </vt:lpstr>
      <vt:lpstr>ΡΟΜΠΟΤΙΚΗ ΔΗΜΟΣΙΟΓΡΑΦΙΑ </vt:lpstr>
      <vt:lpstr>ΡΟΜΠΟΤΙΚΗ ΔΗΜΟΣΙΟΓΡΑΦΙΑ </vt:lpstr>
      <vt:lpstr>ΡΟΜΠΟΤΙΚΗ ΔΗΜΟΣΙΟΓΡΑΦΙΑ </vt:lpstr>
      <vt:lpstr>ΔΗΜΟΣΙΟΓΡΑΦΟΙ ΡΟΜΠΟΤ !</vt:lpstr>
      <vt:lpstr>ΔΗΜΟΣΙΟΓΡΑΦΟΙ ΡΟΜΠΟΤ !</vt:lpstr>
      <vt:lpstr>ΤΟ...ΡΕΠΟΡΤΑΖ! </vt:lpstr>
      <vt:lpstr>ΡΟΜΠΟΤ ΚΑΙ ΣΤΟ ΠΟΛΙΤΙΚΟ ΡΕΠΟΡΤΑΖ;</vt:lpstr>
      <vt:lpstr>ΡΙΟ: ΟΙ ΟΛΥΜΠΙΑΚΟΙ ΤΩΝ SMART PHONES </vt:lpstr>
      <vt:lpstr>ΡΙΟ: ΟΙ ΟΛΥΜΠΙΑΚΟΙ ΤΩΝ SMART PHONES </vt:lpstr>
      <vt:lpstr>ΡΙΟ: ΟΙ ΟΛΥΜΠΙΑΚΟΙ ΤΩΝ SMART PHONES </vt:lpstr>
      <vt:lpstr>ΡΙΟ: ΟΙ ΟΛΥΜΠΙΑΚΟΙ ΤΩΝ SMART PHONES </vt:lpstr>
      <vt:lpstr>ΡΟΜΠΟΤΙΚΗ ΠΑΡΑΚΟΛΟΥΘΗΣΗ; </vt:lpstr>
      <vt:lpstr>ΚΑΙ...DRONE JOURNALISM;</vt:lpstr>
      <vt:lpstr>ΕΡΩΤΗΜΑ </vt:lpstr>
      <vt:lpstr>ΚΑΙ Η ...ΑΠΑΝΤΗΣΗ ! </vt:lpstr>
      <vt:lpstr>ΡΟΜΠΟΤΙΚΗ ΔΗΜΟΣΙΟΓΡΑΦΙΑ</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Τα ρομπότ...στη δημοσιογραφία !  </dc:title>
  <dc:creator>admin</dc:creator>
  <cp:lastModifiedBy>admin</cp:lastModifiedBy>
  <cp:revision>19</cp:revision>
  <dcterms:created xsi:type="dcterms:W3CDTF">2017-05-01T15:57:22Z</dcterms:created>
  <dcterms:modified xsi:type="dcterms:W3CDTF">2017-05-01T20:40:04Z</dcterms:modified>
</cp:coreProperties>
</file>