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59" r:id="rId4"/>
    <p:sldId id="261" r:id="rId5"/>
    <p:sldId id="262" r:id="rId6"/>
    <p:sldId id="263" r:id="rId7"/>
    <p:sldId id="264" r:id="rId8"/>
    <p:sldId id="276" r:id="rId9"/>
    <p:sldId id="275" r:id="rId10"/>
    <p:sldId id="269" r:id="rId11"/>
    <p:sldId id="274" r:id="rId12"/>
    <p:sldId id="273" r:id="rId13"/>
    <p:sldId id="270" r:id="rId14"/>
    <p:sldId id="272" r:id="rId15"/>
    <p:sldId id="271" r:id="rId16"/>
    <p:sldId id="257" r:id="rId1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6FFC1"/>
    <a:srgbClr val="96A4EA"/>
    <a:srgbClr val="8BB7A5"/>
    <a:srgbClr val="69A38C"/>
    <a:srgbClr val="DDDDDD"/>
    <a:srgbClr val="AFC2FF"/>
    <a:srgbClr val="9BB3FF"/>
    <a:srgbClr val="B5C39D"/>
    <a:srgbClr val="C6B49A"/>
    <a:srgbClr val="AD946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5" autoAdjust="0"/>
    <p:restoredTop sz="94652" autoAdjust="0"/>
  </p:normalViewPr>
  <p:slideViewPr>
    <p:cSldViewPr>
      <p:cViewPr varScale="1">
        <p:scale>
          <a:sx n="103" d="100"/>
          <a:sy n="103" d="100"/>
        </p:scale>
        <p:origin x="-16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endParaRPr lang="es-ES"/>
          </a:p>
        </p:txBody>
      </p:sp>
      <p:sp>
        <p:nvSpPr>
          <p:cNvPr id="20" name="19 - Θέση υποσέλιδου"/>
          <p:cNvSpPr>
            <a:spLocks noGrp="1"/>
          </p:cNvSpPr>
          <p:nvPr>
            <p:ph type="ftr" sz="quarter" idx="11"/>
          </p:nvPr>
        </p:nvSpPr>
        <p:spPr/>
        <p:txBody>
          <a:bodyPr/>
          <a:lstStyle>
            <a:extLst/>
          </a:lstStyle>
          <a:p>
            <a:endParaRPr lang="es-ES"/>
          </a:p>
        </p:txBody>
      </p:sp>
      <p:sp>
        <p:nvSpPr>
          <p:cNvPr id="10" name="9 - Θέση αριθμού διαφάνειας"/>
          <p:cNvSpPr>
            <a:spLocks noGrp="1"/>
          </p:cNvSpPr>
          <p:nvPr>
            <p:ph type="sldNum" sz="quarter" idx="12"/>
          </p:nvPr>
        </p:nvSpPr>
        <p:spPr/>
        <p:txBody>
          <a:bodyPr/>
          <a:lstStyle>
            <a:extLst/>
          </a:lstStyle>
          <a:p>
            <a:fld id="{93CC538C-3C99-410C-8847-FFFBA1D0F15E}" type="slidenum">
              <a:rPr lang="es-ES" smtClean="0"/>
              <a:pPr/>
              <a:t>‹#›</a:t>
            </a:fld>
            <a:endParaRPr lang="es-ES"/>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endParaRPr lang="es-ES"/>
          </a:p>
        </p:txBody>
      </p:sp>
      <p:sp>
        <p:nvSpPr>
          <p:cNvPr id="5" name="4 - Θέση υποσέλιδου"/>
          <p:cNvSpPr>
            <a:spLocks noGrp="1"/>
          </p:cNvSpPr>
          <p:nvPr>
            <p:ph type="ftr" sz="quarter" idx="11"/>
          </p:nvPr>
        </p:nvSpPr>
        <p:spPr/>
        <p:txBody>
          <a:bodyPr/>
          <a:lstStyle>
            <a:extLst/>
          </a:lstStyle>
          <a:p>
            <a:endParaRPr lang="es-ES"/>
          </a:p>
        </p:txBody>
      </p:sp>
      <p:sp>
        <p:nvSpPr>
          <p:cNvPr id="6" name="5 - Θέση αριθμού διαφάνειας"/>
          <p:cNvSpPr>
            <a:spLocks noGrp="1"/>
          </p:cNvSpPr>
          <p:nvPr>
            <p:ph type="sldNum" sz="quarter" idx="12"/>
          </p:nvPr>
        </p:nvSpPr>
        <p:spPr/>
        <p:txBody>
          <a:bodyPr/>
          <a:lstStyle>
            <a:extLst/>
          </a:lstStyle>
          <a:p>
            <a:fld id="{B740C14D-8528-4B99-8F19-844188C33536}"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endParaRPr lang="es-ES"/>
          </a:p>
        </p:txBody>
      </p:sp>
      <p:sp>
        <p:nvSpPr>
          <p:cNvPr id="5" name="4 - Θέση υποσέλιδου"/>
          <p:cNvSpPr>
            <a:spLocks noGrp="1"/>
          </p:cNvSpPr>
          <p:nvPr>
            <p:ph type="ftr" sz="quarter" idx="11"/>
          </p:nvPr>
        </p:nvSpPr>
        <p:spPr/>
        <p:txBody>
          <a:bodyPr/>
          <a:lstStyle>
            <a:extLst/>
          </a:lstStyle>
          <a:p>
            <a:endParaRPr lang="es-ES"/>
          </a:p>
        </p:txBody>
      </p:sp>
      <p:sp>
        <p:nvSpPr>
          <p:cNvPr id="6" name="5 - Θέση αριθμού διαφάνειας"/>
          <p:cNvSpPr>
            <a:spLocks noGrp="1"/>
          </p:cNvSpPr>
          <p:nvPr>
            <p:ph type="sldNum" sz="quarter" idx="12"/>
          </p:nvPr>
        </p:nvSpPr>
        <p:spPr/>
        <p:txBody>
          <a:bodyPr/>
          <a:lstStyle>
            <a:extLst/>
          </a:lstStyle>
          <a:p>
            <a:fld id="{E1049A38-D322-4F2D-AAB9-E24850F076BB}"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endParaRPr lang="es-ES"/>
          </a:p>
        </p:txBody>
      </p:sp>
      <p:sp>
        <p:nvSpPr>
          <p:cNvPr id="5" name="4 - Θέση υποσέλιδου"/>
          <p:cNvSpPr>
            <a:spLocks noGrp="1"/>
          </p:cNvSpPr>
          <p:nvPr>
            <p:ph type="ftr" sz="quarter" idx="11"/>
          </p:nvPr>
        </p:nvSpPr>
        <p:spPr/>
        <p:txBody>
          <a:bodyPr/>
          <a:lstStyle>
            <a:extLst/>
          </a:lstStyle>
          <a:p>
            <a:endParaRPr lang="es-ES"/>
          </a:p>
        </p:txBody>
      </p:sp>
      <p:sp>
        <p:nvSpPr>
          <p:cNvPr id="6" name="5 - Θέση αριθμού διαφάνειας"/>
          <p:cNvSpPr>
            <a:spLocks noGrp="1"/>
          </p:cNvSpPr>
          <p:nvPr>
            <p:ph type="sldNum" sz="quarter" idx="12"/>
          </p:nvPr>
        </p:nvSpPr>
        <p:spPr/>
        <p:txBody>
          <a:bodyPr/>
          <a:lstStyle>
            <a:extLst/>
          </a:lstStyle>
          <a:p>
            <a:fld id="{7A2ECF0A-1D22-436F-9D66-553147704528}"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endParaRPr lang="es-ES"/>
          </a:p>
        </p:txBody>
      </p:sp>
      <p:sp>
        <p:nvSpPr>
          <p:cNvPr id="5" name="4 - Θέση υποσέλιδου"/>
          <p:cNvSpPr>
            <a:spLocks noGrp="1"/>
          </p:cNvSpPr>
          <p:nvPr>
            <p:ph type="ftr" sz="quarter" idx="11"/>
          </p:nvPr>
        </p:nvSpPr>
        <p:spPr/>
        <p:txBody>
          <a:bodyPr/>
          <a:lstStyle>
            <a:extLst/>
          </a:lstStyle>
          <a:p>
            <a:endParaRPr lang="es-ES"/>
          </a:p>
        </p:txBody>
      </p:sp>
      <p:sp>
        <p:nvSpPr>
          <p:cNvPr id="6" name="5 - Θέση αριθμού διαφάνειας"/>
          <p:cNvSpPr>
            <a:spLocks noGrp="1"/>
          </p:cNvSpPr>
          <p:nvPr>
            <p:ph type="sldNum" sz="quarter" idx="12"/>
          </p:nvPr>
        </p:nvSpPr>
        <p:spPr/>
        <p:txBody>
          <a:bodyPr/>
          <a:lstStyle>
            <a:extLst/>
          </a:lstStyle>
          <a:p>
            <a:fld id="{E4A706F1-D936-4E55-9DA6-F4B9A980C34D}" type="slidenum">
              <a:rPr lang="es-ES" smtClean="0"/>
              <a:pPr/>
              <a:t>‹#›</a:t>
            </a:fld>
            <a:endParaRPr lang="es-ES"/>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endParaRPr lang="es-ES"/>
          </a:p>
        </p:txBody>
      </p:sp>
      <p:sp>
        <p:nvSpPr>
          <p:cNvPr id="6" name="5 - Θέση υποσέλιδου"/>
          <p:cNvSpPr>
            <a:spLocks noGrp="1"/>
          </p:cNvSpPr>
          <p:nvPr>
            <p:ph type="ftr" sz="quarter" idx="11"/>
          </p:nvPr>
        </p:nvSpPr>
        <p:spPr/>
        <p:txBody>
          <a:bodyPr/>
          <a:lstStyle>
            <a:extLst/>
          </a:lstStyle>
          <a:p>
            <a:endParaRPr lang="es-ES"/>
          </a:p>
        </p:txBody>
      </p:sp>
      <p:sp>
        <p:nvSpPr>
          <p:cNvPr id="7" name="6 - Θέση αριθμού διαφάνειας"/>
          <p:cNvSpPr>
            <a:spLocks noGrp="1"/>
          </p:cNvSpPr>
          <p:nvPr>
            <p:ph type="sldNum" sz="quarter" idx="12"/>
          </p:nvPr>
        </p:nvSpPr>
        <p:spPr/>
        <p:txBody>
          <a:bodyPr/>
          <a:lstStyle>
            <a:extLst/>
          </a:lstStyle>
          <a:p>
            <a:fld id="{24580F23-BE7F-4B55-8F67-8231BF50BAC5}"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endParaRPr lang="es-ES"/>
          </a:p>
        </p:txBody>
      </p:sp>
      <p:sp>
        <p:nvSpPr>
          <p:cNvPr id="8" name="7 - Θέση υποσέλιδου"/>
          <p:cNvSpPr>
            <a:spLocks noGrp="1"/>
          </p:cNvSpPr>
          <p:nvPr>
            <p:ph type="ftr" sz="quarter" idx="11"/>
          </p:nvPr>
        </p:nvSpPr>
        <p:spPr/>
        <p:txBody>
          <a:bodyPr/>
          <a:lstStyle>
            <a:extLst/>
          </a:lstStyle>
          <a:p>
            <a:endParaRPr lang="es-ES"/>
          </a:p>
        </p:txBody>
      </p:sp>
      <p:sp>
        <p:nvSpPr>
          <p:cNvPr id="9" name="8 - Θέση αριθμού διαφάνειας"/>
          <p:cNvSpPr>
            <a:spLocks noGrp="1"/>
          </p:cNvSpPr>
          <p:nvPr>
            <p:ph type="sldNum" sz="quarter" idx="12"/>
          </p:nvPr>
        </p:nvSpPr>
        <p:spPr/>
        <p:txBody>
          <a:bodyPr/>
          <a:lstStyle>
            <a:extLst/>
          </a:lstStyle>
          <a:p>
            <a:fld id="{43CB801A-8A1D-4BD3-9244-390CE233277B}"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endParaRPr lang="es-ES"/>
          </a:p>
        </p:txBody>
      </p:sp>
      <p:sp>
        <p:nvSpPr>
          <p:cNvPr id="4" name="3 - Θέση υποσέλιδου"/>
          <p:cNvSpPr>
            <a:spLocks noGrp="1"/>
          </p:cNvSpPr>
          <p:nvPr>
            <p:ph type="ftr" sz="quarter" idx="11"/>
          </p:nvPr>
        </p:nvSpPr>
        <p:spPr/>
        <p:txBody>
          <a:bodyPr/>
          <a:lstStyle>
            <a:extLst/>
          </a:lstStyle>
          <a:p>
            <a:endParaRPr lang="es-ES"/>
          </a:p>
        </p:txBody>
      </p:sp>
      <p:sp>
        <p:nvSpPr>
          <p:cNvPr id="5" name="4 - Θέση αριθμού διαφάνειας"/>
          <p:cNvSpPr>
            <a:spLocks noGrp="1"/>
          </p:cNvSpPr>
          <p:nvPr>
            <p:ph type="sldNum" sz="quarter" idx="12"/>
          </p:nvPr>
        </p:nvSpPr>
        <p:spPr/>
        <p:txBody>
          <a:bodyPr/>
          <a:lstStyle>
            <a:extLst/>
          </a:lstStyle>
          <a:p>
            <a:fld id="{FE3F01E6-D05E-4447-8EF8-1C1201AD8F80}"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endParaRPr lang="es-ES"/>
          </a:p>
        </p:txBody>
      </p:sp>
      <p:sp>
        <p:nvSpPr>
          <p:cNvPr id="3" name="2 - Θέση υποσέλιδου"/>
          <p:cNvSpPr>
            <a:spLocks noGrp="1"/>
          </p:cNvSpPr>
          <p:nvPr>
            <p:ph type="ftr" sz="quarter" idx="11"/>
          </p:nvPr>
        </p:nvSpPr>
        <p:spPr/>
        <p:txBody>
          <a:bodyPr/>
          <a:lstStyle>
            <a:extLst/>
          </a:lstStyle>
          <a:p>
            <a:endParaRPr lang="es-ES"/>
          </a:p>
        </p:txBody>
      </p:sp>
      <p:sp>
        <p:nvSpPr>
          <p:cNvPr id="4" name="3 - Θέση αριθμού διαφάνειας"/>
          <p:cNvSpPr>
            <a:spLocks noGrp="1"/>
          </p:cNvSpPr>
          <p:nvPr>
            <p:ph type="sldNum" sz="quarter" idx="12"/>
          </p:nvPr>
        </p:nvSpPr>
        <p:spPr/>
        <p:txBody>
          <a:bodyPr/>
          <a:lstStyle>
            <a:extLst/>
          </a:lstStyle>
          <a:p>
            <a:fld id="{4862FA1B-E586-42D0-A85A-9DE0F5AE648B}" type="slidenum">
              <a:rPr lang="es-ES" smtClean="0"/>
              <a:pPr/>
              <a:t>‹#›</a:t>
            </a:fld>
            <a:endParaRPr lang="es-ES"/>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endParaRPr lang="es-ES"/>
          </a:p>
        </p:txBody>
      </p:sp>
      <p:sp>
        <p:nvSpPr>
          <p:cNvPr id="6" name="5 - Θέση υποσέλιδου"/>
          <p:cNvSpPr>
            <a:spLocks noGrp="1"/>
          </p:cNvSpPr>
          <p:nvPr>
            <p:ph type="ftr" sz="quarter" idx="11"/>
          </p:nvPr>
        </p:nvSpPr>
        <p:spPr/>
        <p:txBody>
          <a:bodyPr/>
          <a:lstStyle>
            <a:extLst/>
          </a:lstStyle>
          <a:p>
            <a:endParaRPr lang="es-ES"/>
          </a:p>
        </p:txBody>
      </p:sp>
      <p:sp>
        <p:nvSpPr>
          <p:cNvPr id="7" name="6 - Θέση αριθμού διαφάνειας"/>
          <p:cNvSpPr>
            <a:spLocks noGrp="1"/>
          </p:cNvSpPr>
          <p:nvPr>
            <p:ph type="sldNum" sz="quarter" idx="12"/>
          </p:nvPr>
        </p:nvSpPr>
        <p:spPr/>
        <p:txBody>
          <a:bodyPr/>
          <a:lstStyle>
            <a:extLst/>
          </a:lstStyle>
          <a:p>
            <a:fld id="{EBDDA7AB-A24C-4913-993A-65EB13503B44}"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endParaRPr lang="es-ES"/>
          </a:p>
        </p:txBody>
      </p:sp>
      <p:sp>
        <p:nvSpPr>
          <p:cNvPr id="6" name="5 - Θέση υποσέλιδου"/>
          <p:cNvSpPr>
            <a:spLocks noGrp="1"/>
          </p:cNvSpPr>
          <p:nvPr>
            <p:ph type="ftr" sz="quarter" idx="11"/>
          </p:nvPr>
        </p:nvSpPr>
        <p:spPr/>
        <p:txBody>
          <a:bodyPr/>
          <a:lstStyle>
            <a:extLst/>
          </a:lstStyle>
          <a:p>
            <a:endParaRPr lang="es-ES"/>
          </a:p>
        </p:txBody>
      </p:sp>
      <p:sp>
        <p:nvSpPr>
          <p:cNvPr id="7" name="6 - Θέση αριθμού διαφάνειας"/>
          <p:cNvSpPr>
            <a:spLocks noGrp="1"/>
          </p:cNvSpPr>
          <p:nvPr>
            <p:ph type="sldNum" sz="quarter" idx="12"/>
          </p:nvPr>
        </p:nvSpPr>
        <p:spPr/>
        <p:txBody>
          <a:bodyPr/>
          <a:lstStyle>
            <a:extLst/>
          </a:lstStyle>
          <a:p>
            <a:fld id="{EC6254DC-DBB7-43BF-A2F5-0A19907133FA}" type="slidenum">
              <a:rPr lang="es-ES" smtClean="0"/>
              <a:pPr/>
              <a:t>‹#›</a:t>
            </a:fld>
            <a:endParaRPr lang="es-ES"/>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s-ES"/>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87588F4-3EBC-4F3D-9154-6268C1DBEA91}" type="slidenum">
              <a:rPr lang="es-ES" smtClean="0"/>
              <a:pPr/>
              <a:t>‹#›</a:t>
            </a:fld>
            <a:endParaRPr lang="es-ES"/>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1259632" y="2060848"/>
            <a:ext cx="6912768" cy="1367780"/>
          </a:xfrm>
        </p:spPr>
        <p:txBody>
          <a:bodyPr>
            <a:normAutofit/>
          </a:bodyPr>
          <a:lstStyle/>
          <a:p>
            <a:pPr algn="l"/>
            <a:r>
              <a:rPr lang="en-US" sz="2800" b="1" dirty="0" smtClean="0">
                <a:solidFill>
                  <a:schemeClr val="tx1"/>
                </a:solidFill>
                <a:effectLst/>
                <a:latin typeface="Calibri" pitchFamily="34" charset="0"/>
              </a:rPr>
              <a:t>ΟΡΓΑΝΩΣΗ </a:t>
            </a:r>
            <a:r>
              <a:rPr lang="en-US" sz="2800" b="1" dirty="0">
                <a:solidFill>
                  <a:schemeClr val="tx1"/>
                </a:solidFill>
                <a:effectLst/>
                <a:latin typeface="Calibri" pitchFamily="34" charset="0"/>
              </a:rPr>
              <a:t>ΚΑΙ ΔΙΑΧΕΙΡΙΣΗ ΑΝΑΛΩΣΙΜΩΝ ΚΑΙ ΥΛΙΚΩΝ ΣΕ ΝΟΣΟΚΟΜΕΙΑΚΗ </a:t>
            </a:r>
            <a:r>
              <a:rPr lang="en-US" sz="2800" b="1" dirty="0" smtClean="0">
                <a:solidFill>
                  <a:schemeClr val="tx1"/>
                </a:solidFill>
                <a:effectLst/>
                <a:latin typeface="Calibri" pitchFamily="34" charset="0"/>
              </a:rPr>
              <a:t>ΜΟΝΑΔΑ</a:t>
            </a:r>
            <a:r>
              <a:rPr lang="es-UY" sz="2800" b="1" dirty="0" smtClean="0">
                <a:solidFill>
                  <a:schemeClr val="tx1"/>
                </a:solidFill>
                <a:effectLst/>
                <a:latin typeface="Calibri" pitchFamily="34" charset="0"/>
              </a:rPr>
              <a:t> </a:t>
            </a:r>
            <a:endParaRPr lang="es-ES" sz="2800" b="1" dirty="0">
              <a:solidFill>
                <a:schemeClr val="tx1"/>
              </a:solidFill>
              <a:effectLst/>
              <a:latin typeface="Calibri" pitchFamily="34" charset="0"/>
            </a:endParaRPr>
          </a:p>
        </p:txBody>
      </p:sp>
      <p:pic>
        <p:nvPicPr>
          <p:cNvPr id="6" name="5 - Εικόνα" descr="http://t2.gstatic.com/images?q=tbn:ANd9GcShIZd-ATOZoWjJ8qV4a_21pGyw71qq5QEHMR3BR3QYnp4uCl3ePvDLqA"/>
          <p:cNvPicPr/>
          <p:nvPr/>
        </p:nvPicPr>
        <p:blipFill>
          <a:blip r:embed="rId3" cstate="print"/>
          <a:srcRect/>
          <a:stretch>
            <a:fillRect/>
          </a:stretch>
        </p:blipFill>
        <p:spPr bwMode="auto">
          <a:xfrm>
            <a:off x="1691680" y="332656"/>
            <a:ext cx="1080120" cy="936104"/>
          </a:xfrm>
          <a:prstGeom prst="rect">
            <a:avLst/>
          </a:prstGeom>
          <a:noFill/>
          <a:ln w="9525">
            <a:noFill/>
            <a:miter lim="800000"/>
            <a:headEnd/>
            <a:tailEnd/>
          </a:ln>
        </p:spPr>
      </p:pic>
      <p:sp>
        <p:nvSpPr>
          <p:cNvPr id="8" name="7 - Ορθογώνιο"/>
          <p:cNvSpPr/>
          <p:nvPr/>
        </p:nvSpPr>
        <p:spPr>
          <a:xfrm>
            <a:off x="2843808" y="332656"/>
            <a:ext cx="6120680" cy="830997"/>
          </a:xfrm>
          <a:prstGeom prst="rect">
            <a:avLst/>
          </a:prstGeom>
        </p:spPr>
        <p:txBody>
          <a:bodyPr wrap="square">
            <a:spAutoFit/>
          </a:bodyPr>
          <a:lstStyle/>
          <a:p>
            <a:r>
              <a:rPr lang="el-GR" sz="1600" b="1" dirty="0" smtClean="0">
                <a:latin typeface="Calibri" pitchFamily="34" charset="0"/>
              </a:rPr>
              <a:t>ΠΑΝΕΠΙΣΤΗΜΙΟ ΠΕΛΟΠΟΝΝΗΣΟΥ </a:t>
            </a:r>
          </a:p>
          <a:p>
            <a:r>
              <a:rPr lang="el-GR" sz="1600" b="1" dirty="0" smtClean="0">
                <a:latin typeface="Calibri" pitchFamily="34" charset="0"/>
              </a:rPr>
              <a:t>ΣΧΟΛΗ ΕΠΙΣΤΗΜΩΝ ΑΝΘΡΩΠΙΝΗΣ ΚΙΝΗΣΗΣ ΚΑΙ ΠΟΙΟΤΗΤΑΣ ΖΩΗΣ ΤΜΗΜΑ ΝΟΣΗΛΕΥΤΙΚΗΣ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043608" y="1942479"/>
            <a:ext cx="4824536" cy="43858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el-GR" sz="2400" dirty="0" smtClean="0">
                <a:latin typeface="Calibri" pitchFamily="34" charset="0"/>
              </a:rPr>
              <a:t>Έλεγχος κατά διαστήματα αποθήκης:</a:t>
            </a:r>
          </a:p>
          <a:p>
            <a:pPr>
              <a:lnSpc>
                <a:spcPct val="150000"/>
              </a:lnSpc>
              <a:buFont typeface="Wingdings" pitchFamily="2" charset="2"/>
              <a:buChar char="§"/>
            </a:pPr>
            <a:r>
              <a:rPr lang="el-GR" sz="2400" dirty="0" smtClean="0">
                <a:latin typeface="Calibri" pitchFamily="34" charset="0"/>
              </a:rPr>
              <a:t>  Όροι σύμβασης</a:t>
            </a:r>
          </a:p>
          <a:p>
            <a:pPr>
              <a:lnSpc>
                <a:spcPct val="150000"/>
              </a:lnSpc>
              <a:buFont typeface="Wingdings" pitchFamily="2" charset="2"/>
              <a:buChar char="§"/>
            </a:pPr>
            <a:r>
              <a:rPr lang="el-GR" sz="2400" dirty="0" smtClean="0">
                <a:latin typeface="Calibri" pitchFamily="34" charset="0"/>
              </a:rPr>
              <a:t>  Είδη που παραγγέλλονται </a:t>
            </a:r>
          </a:p>
          <a:p>
            <a:pPr>
              <a:lnSpc>
                <a:spcPct val="150000"/>
              </a:lnSpc>
              <a:buFont typeface="Wingdings" pitchFamily="2" charset="2"/>
              <a:buChar char="§"/>
            </a:pPr>
            <a:r>
              <a:rPr lang="el-GR" sz="2400" dirty="0" smtClean="0">
                <a:latin typeface="Calibri" pitchFamily="34" charset="0"/>
              </a:rPr>
              <a:t>  </a:t>
            </a:r>
            <a:r>
              <a:rPr lang="el-GR" sz="2400" dirty="0" smtClean="0">
                <a:latin typeface="Calibri" pitchFamily="34" charset="0"/>
              </a:rPr>
              <a:t>Απορρόφησ</a:t>
            </a:r>
            <a:r>
              <a:rPr lang="el-GR" sz="2400" dirty="0" smtClean="0">
                <a:latin typeface="Calibri" pitchFamily="34" charset="0"/>
              </a:rPr>
              <a:t>ή</a:t>
            </a:r>
            <a:r>
              <a:rPr lang="el-GR" sz="2400" dirty="0" smtClean="0">
                <a:latin typeface="Calibri" pitchFamily="34" charset="0"/>
              </a:rPr>
              <a:t> </a:t>
            </a:r>
            <a:r>
              <a:rPr lang="el-GR" sz="2400" dirty="0" smtClean="0">
                <a:latin typeface="Calibri" pitchFamily="34" charset="0"/>
              </a:rPr>
              <a:t>τους</a:t>
            </a:r>
          </a:p>
          <a:p>
            <a:pPr>
              <a:lnSpc>
                <a:spcPct val="150000"/>
              </a:lnSpc>
              <a:buFont typeface="Wingdings" pitchFamily="2" charset="2"/>
              <a:buChar char="§"/>
            </a:pPr>
            <a:r>
              <a:rPr lang="el-GR" sz="2400" dirty="0" smtClean="0">
                <a:latin typeface="Calibri" pitchFamily="34" charset="0"/>
              </a:rPr>
              <a:t>  Αποκλίσεις</a:t>
            </a:r>
          </a:p>
          <a:p>
            <a:pPr>
              <a:lnSpc>
                <a:spcPct val="150000"/>
              </a:lnSpc>
              <a:buFont typeface="Wingdings" pitchFamily="2" charset="2"/>
              <a:buChar char="§"/>
            </a:pPr>
            <a:r>
              <a:rPr lang="el-GR" sz="2400" dirty="0" smtClean="0">
                <a:latin typeface="Calibri" pitchFamily="34" charset="0"/>
              </a:rPr>
              <a:t>  Αιτιολόγησης αποκλίσεων </a:t>
            </a:r>
          </a:p>
          <a:p>
            <a:pPr>
              <a:lnSpc>
                <a:spcPct val="150000"/>
              </a:lnSpc>
              <a:buFont typeface="Wingdings" pitchFamily="2" charset="2"/>
              <a:buChar char="§"/>
            </a:pPr>
            <a:r>
              <a:rPr lang="el-GR" sz="2400" dirty="0" smtClean="0">
                <a:latin typeface="Calibri" pitchFamily="34" charset="0"/>
              </a:rPr>
              <a:t>  Επαναπροσδιορισμός αποθέματος</a:t>
            </a:r>
            <a:endParaRPr lang="el-GR" sz="1600"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4 - Εικόνα"/>
          <p:cNvPicPr/>
          <p:nvPr/>
        </p:nvPicPr>
        <p:blipFill>
          <a:blip r:embed="rId3" cstate="print"/>
          <a:srcRect/>
          <a:stretch>
            <a:fillRect/>
          </a:stretch>
        </p:blipFill>
        <p:spPr bwMode="auto">
          <a:xfrm>
            <a:off x="5868144" y="1772816"/>
            <a:ext cx="3096344" cy="4464496"/>
          </a:xfrm>
          <a:prstGeom prst="rect">
            <a:avLst/>
          </a:prstGeom>
          <a:noFill/>
          <a:ln w="9525">
            <a:noFill/>
            <a:miter lim="800000"/>
            <a:headEnd/>
            <a:tailEnd/>
          </a:ln>
        </p:spPr>
      </p:pic>
      <p:sp>
        <p:nvSpPr>
          <p:cNvPr id="6" name="5 - Στρογγυλεμένο ορθογώνιο"/>
          <p:cNvSpPr/>
          <p:nvPr/>
        </p:nvSpPr>
        <p:spPr>
          <a:xfrm>
            <a:off x="1187624" y="188640"/>
            <a:ext cx="7560840" cy="936104"/>
          </a:xfrm>
          <a:prstGeom prst="roundRect">
            <a:avLst/>
          </a:prstGeom>
          <a:blipFill dpi="0" rotWithShape="1">
            <a:blip r:embed="rId4" cstate="print">
              <a:alphaModFix amt="58000"/>
            </a:blip>
            <a:srcRect/>
            <a:stretch>
              <a:fillRect/>
            </a:stretch>
          </a:blip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rPr>
              <a:t>Παρακολούθηση του ελαχίστου αποθέματος υλικών στην αποθήκη</a:t>
            </a:r>
            <a:endParaRPr lang="el-GR"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3000"/>
            <a:lum/>
          </a:blip>
          <a:srcRect/>
          <a:stretch>
            <a:fillRect t="-50000" b="-50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43608" y="1196752"/>
            <a:ext cx="7884368" cy="5159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200000"/>
              </a:lnSpc>
            </a:pPr>
            <a:r>
              <a:rPr lang="el-GR" sz="2400" dirty="0" smtClean="0">
                <a:latin typeface="Calibri" pitchFamily="34" charset="0"/>
              </a:rPr>
              <a:t>Η απογραφή διενεργείται στις κεντρικές αποθήκες και στα τμήματα και τα αποθέματα: </a:t>
            </a:r>
          </a:p>
          <a:p>
            <a:pPr>
              <a:lnSpc>
                <a:spcPct val="200000"/>
              </a:lnSpc>
              <a:buFont typeface="Wingdings" pitchFamily="2" charset="2"/>
              <a:buChar char="§"/>
            </a:pPr>
            <a:r>
              <a:rPr lang="el-GR" sz="2400" dirty="0" smtClean="0">
                <a:latin typeface="Calibri" pitchFamily="34" charset="0"/>
              </a:rPr>
              <a:t> Αναγνωρίζονται</a:t>
            </a:r>
          </a:p>
          <a:p>
            <a:pPr>
              <a:lnSpc>
                <a:spcPct val="200000"/>
              </a:lnSpc>
              <a:buFont typeface="Wingdings" pitchFamily="2" charset="2"/>
              <a:buChar char="§"/>
            </a:pPr>
            <a:r>
              <a:rPr lang="el-GR" sz="2400" dirty="0" smtClean="0">
                <a:latin typeface="Calibri" pitchFamily="34" charset="0"/>
              </a:rPr>
              <a:t> Καταμετρούνται</a:t>
            </a:r>
          </a:p>
          <a:p>
            <a:pPr>
              <a:lnSpc>
                <a:spcPct val="200000"/>
              </a:lnSpc>
              <a:buFont typeface="Wingdings" pitchFamily="2" charset="2"/>
              <a:buChar char="§"/>
            </a:pPr>
            <a:r>
              <a:rPr lang="el-GR" sz="2400" dirty="0" smtClean="0">
                <a:latin typeface="Calibri" pitchFamily="34" charset="0"/>
              </a:rPr>
              <a:t> Καταγράφονται κατ' είδος</a:t>
            </a:r>
          </a:p>
          <a:p>
            <a:pPr>
              <a:lnSpc>
                <a:spcPct val="200000"/>
              </a:lnSpc>
              <a:buFont typeface="Wingdings" pitchFamily="2" charset="2"/>
              <a:buChar char="§"/>
            </a:pPr>
            <a:r>
              <a:rPr lang="el-GR" sz="2400" dirty="0" smtClean="0">
                <a:latin typeface="Calibri" pitchFamily="34" charset="0"/>
              </a:rPr>
              <a:t> Καταγράφονται κατά ποιότητα</a:t>
            </a:r>
          </a:p>
          <a:p>
            <a:pPr>
              <a:lnSpc>
                <a:spcPct val="200000"/>
              </a:lnSpc>
              <a:buFont typeface="Wingdings" pitchFamily="2" charset="2"/>
              <a:buChar char="§"/>
            </a:pPr>
            <a:r>
              <a:rPr lang="el-GR" sz="2400" dirty="0" smtClean="0">
                <a:latin typeface="Calibri" pitchFamily="34" charset="0"/>
              </a:rPr>
              <a:t> Καταγράφονται κατά ποσότητα</a:t>
            </a:r>
            <a:endParaRPr kumimoji="0" lang="el-GR" sz="24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8" name="7 - Εικόνα"/>
          <p:cNvPicPr/>
          <p:nvPr/>
        </p:nvPicPr>
        <p:blipFill>
          <a:blip r:embed="rId3" cstate="print"/>
          <a:srcRect/>
          <a:stretch>
            <a:fillRect/>
          </a:stretch>
        </p:blipFill>
        <p:spPr bwMode="auto">
          <a:xfrm>
            <a:off x="4788024" y="2636912"/>
            <a:ext cx="4067944" cy="1872208"/>
          </a:xfrm>
          <a:prstGeom prst="rect">
            <a:avLst/>
          </a:prstGeom>
          <a:noFill/>
          <a:ln w="9525">
            <a:noFill/>
            <a:miter lim="800000"/>
            <a:headEnd/>
            <a:tailEnd/>
          </a:ln>
        </p:spPr>
      </p:pic>
      <p:sp>
        <p:nvSpPr>
          <p:cNvPr id="5" name="4 - Στρογγυλεμένο ορθογώνιο"/>
          <p:cNvSpPr/>
          <p:nvPr/>
        </p:nvSpPr>
        <p:spPr>
          <a:xfrm>
            <a:off x="1259632" y="188640"/>
            <a:ext cx="7560840" cy="936104"/>
          </a:xfrm>
          <a:prstGeom prst="roundRect">
            <a:avLst/>
          </a:prstGeom>
          <a:blipFill dpi="0" rotWithShape="1">
            <a:blip r:embed="rId4" cstate="print">
              <a:alphaModFix amt="41000"/>
            </a:blip>
            <a:srcRect/>
            <a:stretch>
              <a:fillRect/>
            </a:stretch>
          </a:blip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rPr>
              <a:t>Ετήσια απογραφή και συμφωνία με τα υπόλοιπα της αποθήκης</a:t>
            </a:r>
            <a:endParaRPr lang="el-GR"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l="-12000" r="-12000"/>
          </a:stretch>
        </a:blipFill>
        <a:effectLst/>
      </p:bgPr>
    </p:bg>
    <p:spTree>
      <p:nvGrpSpPr>
        <p:cNvPr id="1" name=""/>
        <p:cNvGrpSpPr/>
        <p:nvPr/>
      </p:nvGrpSpPr>
      <p:grpSpPr>
        <a:xfrm>
          <a:off x="0" y="0"/>
          <a:ext cx="0" cy="0"/>
          <a:chOff x="0" y="0"/>
          <a:chExt cx="0" cy="0"/>
        </a:xfrm>
      </p:grpSpPr>
      <p:sp>
        <p:nvSpPr>
          <p:cNvPr id="2051" name="Rectangle 3"/>
          <p:cNvSpPr>
            <a:spLocks noChangeArrowheads="1"/>
          </p:cNvSpPr>
          <p:nvPr/>
        </p:nvSpPr>
        <p:spPr bwMode="auto">
          <a:xfrm>
            <a:off x="1187624" y="1124744"/>
            <a:ext cx="7776864" cy="37087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400" dirty="0" smtClean="0">
                <a:latin typeface="Calibri" pitchFamily="34" charset="0"/>
              </a:rPr>
              <a:t>Όταν γίνεται γνωστή η πρόθεση για δωρεάν παραχώρηση πάγιου εξοπλισμού προς το Νοσοκομείο:</a:t>
            </a:r>
          </a:p>
          <a:p>
            <a:pPr>
              <a:buFont typeface="Wingdings" pitchFamily="2" charset="2"/>
              <a:buChar char="§"/>
            </a:pPr>
            <a:r>
              <a:rPr lang="el-GR" sz="2400" dirty="0" smtClean="0">
                <a:latin typeface="Calibri" pitchFamily="34" charset="0"/>
              </a:rPr>
              <a:t> Συνεδριάζει το Δ.Σ. του Νοσοκομείου</a:t>
            </a:r>
          </a:p>
          <a:p>
            <a:pPr>
              <a:buFont typeface="Wingdings" pitchFamily="2" charset="2"/>
              <a:buChar char="§"/>
            </a:pPr>
            <a:r>
              <a:rPr lang="el-GR" sz="2400" dirty="0" smtClean="0">
                <a:latin typeface="Calibri" pitchFamily="34" charset="0"/>
              </a:rPr>
              <a:t> Αποστέλλει ευχαριστήρια επιστολή</a:t>
            </a:r>
          </a:p>
          <a:p>
            <a:pPr>
              <a:buFont typeface="Wingdings" pitchFamily="2" charset="2"/>
              <a:buChar char="§"/>
            </a:pPr>
            <a:r>
              <a:rPr lang="el-GR" sz="2400" dirty="0" smtClean="0">
                <a:latin typeface="Calibri" pitchFamily="34" charset="0"/>
              </a:rPr>
              <a:t> Γίνεται παραλαβή του εξοπλισμού</a:t>
            </a:r>
          </a:p>
          <a:p>
            <a:pPr>
              <a:buFont typeface="Wingdings" pitchFamily="2" charset="2"/>
              <a:buChar char="§"/>
            </a:pPr>
            <a:r>
              <a:rPr lang="el-GR" sz="2400" dirty="0" smtClean="0">
                <a:latin typeface="Calibri" pitchFamily="34" charset="0"/>
              </a:rPr>
              <a:t> Εκδίδεται πρωτόκολλο παραλαβής πάγιου εξοπλισμού </a:t>
            </a:r>
          </a:p>
          <a:p>
            <a:pPr>
              <a:buFont typeface="Wingdings" pitchFamily="2" charset="2"/>
              <a:buChar char="§"/>
            </a:pPr>
            <a:r>
              <a:rPr lang="el-GR" sz="2400" dirty="0" smtClean="0">
                <a:latin typeface="Calibri" pitchFamily="34" charset="0"/>
              </a:rPr>
              <a:t> Καθορίζεται η αξία του </a:t>
            </a:r>
          </a:p>
          <a:p>
            <a:pPr>
              <a:buFont typeface="Wingdings" pitchFamily="2" charset="2"/>
              <a:buChar char="§"/>
            </a:pPr>
            <a:r>
              <a:rPr lang="el-GR" sz="2400" dirty="0" smtClean="0">
                <a:latin typeface="Calibri" pitchFamily="34" charset="0"/>
              </a:rPr>
              <a:t> Εγγράφεται στα λογιστικά βιβλία του Νοσοκομείου</a:t>
            </a:r>
          </a:p>
          <a:p>
            <a:pPr lvl="0" algn="just" eaLnBrk="0" hangingPunct="0"/>
            <a:endParaRPr lang="el-GR" sz="1600"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 Στρογγυλεμένο ορθογώνιο"/>
          <p:cNvSpPr/>
          <p:nvPr/>
        </p:nvSpPr>
        <p:spPr>
          <a:xfrm>
            <a:off x="2267744" y="260648"/>
            <a:ext cx="4824536" cy="720080"/>
          </a:xfrm>
          <a:prstGeom prst="roundRect">
            <a:avLst/>
          </a:prstGeom>
          <a:blipFill dpi="0" rotWithShape="1">
            <a:blip r:embed="rId3" cstate="print">
              <a:alphaModFix amt="38000"/>
            </a:blip>
            <a:srcRect/>
            <a:stretch>
              <a:fillRect/>
            </a:stretch>
          </a:blip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lumMod val="95000"/>
                    <a:lumOff val="5000"/>
                  </a:schemeClr>
                </a:solidFill>
                <a:latin typeface="Calibri" pitchFamily="34" charset="0"/>
              </a:rPr>
              <a:t>Διαδικασία δωρεάς παγίων</a:t>
            </a:r>
            <a:endParaRPr lang="el-GR" sz="2800" dirty="0"/>
          </a:p>
        </p:txBody>
      </p:sp>
      <p:pic>
        <p:nvPicPr>
          <p:cNvPr id="6146" name="Picture 2" descr="http://www.pepkritis.gr/wp-content/uploads/2014/10/m6.jpg"/>
          <p:cNvPicPr>
            <a:picLocks noChangeAspect="1" noChangeArrowheads="1"/>
          </p:cNvPicPr>
          <p:nvPr/>
        </p:nvPicPr>
        <p:blipFill>
          <a:blip r:embed="rId4" cstate="print"/>
          <a:srcRect/>
          <a:stretch>
            <a:fillRect/>
          </a:stretch>
        </p:blipFill>
        <p:spPr bwMode="auto">
          <a:xfrm>
            <a:off x="2627784" y="4221088"/>
            <a:ext cx="4464496" cy="244092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331640" y="1412776"/>
            <a:ext cx="727280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r>
              <a:rPr lang="el-GR" sz="2400" dirty="0" smtClean="0">
                <a:latin typeface="Calibri" pitchFamily="34" charset="0"/>
              </a:rPr>
              <a:t>Εκδίδεται :</a:t>
            </a:r>
          </a:p>
          <a:p>
            <a:pPr lvl="0" algn="just" eaLnBrk="0" hangingPunct="0">
              <a:buFont typeface="Wingdings" pitchFamily="2" charset="2"/>
              <a:buChar char="§"/>
            </a:pPr>
            <a:r>
              <a:rPr lang="el-GR" sz="2400" dirty="0" smtClean="0">
                <a:latin typeface="Calibri" pitchFamily="34" charset="0"/>
              </a:rPr>
              <a:t>  Πρωτόκολλο παραλαβής – Δελτίο εισαγωγής</a:t>
            </a:r>
          </a:p>
          <a:p>
            <a:pPr lvl="0" algn="just" eaLnBrk="0" hangingPunct="0">
              <a:buFont typeface="Wingdings" pitchFamily="2" charset="2"/>
              <a:buChar char="§"/>
            </a:pPr>
            <a:r>
              <a:rPr lang="el-GR" sz="2400" dirty="0" smtClean="0">
                <a:latin typeface="Calibri" pitchFamily="34" charset="0"/>
              </a:rPr>
              <a:t>  Εντολή διάθεσης- πράξη εξαγωγής για χρέωση </a:t>
            </a:r>
          </a:p>
          <a:p>
            <a:pPr lvl="0" algn="just" eaLnBrk="0" hangingPunct="0"/>
            <a:r>
              <a:rPr lang="el-GR" sz="2400" dirty="0" smtClean="0">
                <a:latin typeface="Calibri" pitchFamily="34" charset="0"/>
              </a:rPr>
              <a:t>    υλικού στο τμήμα</a:t>
            </a:r>
          </a:p>
          <a:p>
            <a:pPr lvl="0" algn="just" eaLnBrk="0" hangingPunct="0">
              <a:buFont typeface="Wingdings" pitchFamily="2" charset="2"/>
              <a:buChar char="§"/>
            </a:pPr>
            <a:r>
              <a:rPr lang="el-GR" sz="2400" dirty="0" smtClean="0">
                <a:latin typeface="Calibri" pitchFamily="34" charset="0"/>
              </a:rPr>
              <a:t>  Δελτίο εισαγωγής και Δελτίο εξαγωγής – χρέωσης </a:t>
            </a:r>
          </a:p>
          <a:p>
            <a:pPr lvl="0" algn="just" eaLnBrk="0" hangingPunct="0"/>
            <a:r>
              <a:rPr lang="el-GR" sz="2400" dirty="0" smtClean="0">
                <a:latin typeface="Calibri" pitchFamily="34" charset="0"/>
              </a:rPr>
              <a:t>    υλικού για κάθε εσωτερική μετακίνηση των παγίων</a:t>
            </a:r>
            <a:endParaRPr kumimoji="0" lang="el-G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Calibri" pitchFamily="34" charset="0"/>
              <a:cs typeface="Arial" pitchFamily="34" charset="0"/>
            </a:endParaRPr>
          </a:p>
        </p:txBody>
      </p:sp>
      <p:sp>
        <p:nvSpPr>
          <p:cNvPr id="4" name="3 - Στρογγυλεμένο ορθογώνιο"/>
          <p:cNvSpPr/>
          <p:nvPr/>
        </p:nvSpPr>
        <p:spPr>
          <a:xfrm>
            <a:off x="1475656" y="260648"/>
            <a:ext cx="6984776" cy="720080"/>
          </a:xfrm>
          <a:prstGeom prst="roundRect">
            <a:avLst/>
          </a:prstGeom>
          <a:blipFill dpi="0" rotWithShape="1">
            <a:blip r:embed="rId3" cstate="print">
              <a:alphaModFix amt="65000"/>
            </a:blip>
            <a:srcRect/>
            <a:stretch>
              <a:fillRect/>
            </a:stretch>
          </a:blip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lumMod val="95000"/>
                    <a:lumOff val="5000"/>
                  </a:schemeClr>
                </a:solidFill>
                <a:latin typeface="Calibri" pitchFamily="34" charset="0"/>
              </a:rPr>
              <a:t>Παρακολούθηση χρεώσεων των πάγιων</a:t>
            </a:r>
            <a:endParaRPr lang="el-GR" sz="2800" dirty="0"/>
          </a:p>
        </p:txBody>
      </p:sp>
      <p:pic>
        <p:nvPicPr>
          <p:cNvPr id="5122" name="Picture 2" descr="http://www.life2day.gr/wp-content/uploads/2014/11/health-logistics.jpg"/>
          <p:cNvPicPr>
            <a:picLocks noChangeAspect="1" noChangeArrowheads="1"/>
          </p:cNvPicPr>
          <p:nvPr/>
        </p:nvPicPr>
        <p:blipFill>
          <a:blip r:embed="rId4" cstate="print"/>
          <a:srcRect/>
          <a:stretch>
            <a:fillRect/>
          </a:stretch>
        </p:blipFill>
        <p:spPr bwMode="auto">
          <a:xfrm>
            <a:off x="2699792" y="3933056"/>
            <a:ext cx="4527922" cy="24145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763688" y="1279793"/>
            <a:ext cx="612068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lnSpc>
                <a:spcPct val="150000"/>
              </a:lnSpc>
            </a:pPr>
            <a:r>
              <a:rPr kumimoji="0" lang="el-G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Υπόλογος</a:t>
            </a:r>
            <a:r>
              <a:rPr kumimoji="0" lang="el-GR" sz="2400" b="0"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kumimoji="0" lang="el-GR" sz="2400" b="0" i="0" u="none" strike="noStrike" cap="none" normalizeH="0" dirty="0" smtClean="0">
                <a:ln>
                  <a:noFill/>
                </a:ln>
                <a:solidFill>
                  <a:schemeClr val="tx1"/>
                </a:solidFill>
                <a:effectLst/>
                <a:latin typeface="Calibri" pitchFamily="34" charset="0"/>
                <a:ea typeface="Calibri" pitchFamily="34" charset="0"/>
                <a:cs typeface="Arial" pitchFamily="34" charset="0"/>
              </a:rPr>
              <a:t>Π</a:t>
            </a:r>
            <a:r>
              <a:rPr kumimoji="0" lang="el-G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ροϊστάμενος Νοσηλευτής Χειρουργείου </a:t>
            </a:r>
            <a:r>
              <a:rPr kumimoji="0" lang="el-G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για την: </a:t>
            </a:r>
          </a:p>
          <a:p>
            <a:pPr lvl="0" algn="just" eaLnBrk="0" hangingPunct="0">
              <a:lnSpc>
                <a:spcPct val="150000"/>
              </a:lnSpc>
              <a:buFont typeface="Wingdings" pitchFamily="2" charset="2"/>
              <a:buChar char="§"/>
            </a:pPr>
            <a:r>
              <a:rPr lang="el-GR" sz="2400" dirty="0" smtClean="0">
                <a:latin typeface="Calibri" pitchFamily="34" charset="0"/>
                <a:ea typeface="Calibri" pitchFamily="34" charset="0"/>
                <a:cs typeface="Arial" pitchFamily="34" charset="0"/>
              </a:rPr>
              <a:t> Α</a:t>
            </a:r>
            <a:r>
              <a:rPr kumimoji="0" lang="el-G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ποθήκευση </a:t>
            </a:r>
          </a:p>
          <a:p>
            <a:pPr lvl="0" algn="just" eaLnBrk="0" hangingPunct="0">
              <a:lnSpc>
                <a:spcPct val="150000"/>
              </a:lnSpc>
              <a:buFont typeface="Wingdings" pitchFamily="2" charset="2"/>
              <a:buChar char="§"/>
            </a:pPr>
            <a:r>
              <a:rPr kumimoji="0" lang="el-G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Διαφύλαξη </a:t>
            </a:r>
          </a:p>
          <a:p>
            <a:pPr lvl="0" algn="just" eaLnBrk="0" hangingPunct="0">
              <a:lnSpc>
                <a:spcPct val="150000"/>
              </a:lnSpc>
              <a:buFont typeface="Wingdings" pitchFamily="2" charset="2"/>
              <a:buChar char="§"/>
            </a:pPr>
            <a:r>
              <a:rPr kumimoji="0" lang="el-G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Χρήση</a:t>
            </a:r>
          </a:p>
          <a:p>
            <a:pPr lvl="0" algn="just" eaLnBrk="0" hangingPunct="0">
              <a:lnSpc>
                <a:spcPct val="150000"/>
              </a:lnSpc>
              <a:buFont typeface="Wingdings" pitchFamily="2" charset="2"/>
              <a:buChar char="§"/>
            </a:pPr>
            <a:r>
              <a:rPr kumimoji="0" lang="el-G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l-GR"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Αποχρέωση</a:t>
            </a:r>
            <a:endParaRPr kumimoji="0" lang="el-G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Calibri" pitchFamily="34" charset="0"/>
              <a:cs typeface="Arial" pitchFamily="34" charset="0"/>
            </a:endParaRPr>
          </a:p>
        </p:txBody>
      </p:sp>
      <p:sp>
        <p:nvSpPr>
          <p:cNvPr id="4" name="3 - Στρογγυλεμένο ορθογώνιο"/>
          <p:cNvSpPr/>
          <p:nvPr/>
        </p:nvSpPr>
        <p:spPr>
          <a:xfrm>
            <a:off x="1259632" y="260648"/>
            <a:ext cx="7560840" cy="936104"/>
          </a:xfrm>
          <a:prstGeom prst="roundRect">
            <a:avLst/>
          </a:prstGeom>
          <a:blipFill>
            <a:blip r:embed="rId3" cstate="print"/>
            <a:stretch>
              <a:fillRect/>
            </a:stretch>
          </a:blip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lumMod val="95000"/>
                    <a:lumOff val="5000"/>
                  </a:schemeClr>
                </a:solidFill>
              </a:rPr>
              <a:t>Παρακολούθηση και διαχείριση υλικών από παρακαταθήκη</a:t>
            </a:r>
            <a:endParaRPr lang="el-GR" sz="2800" dirty="0"/>
          </a:p>
        </p:txBody>
      </p:sp>
      <p:pic>
        <p:nvPicPr>
          <p:cNvPr id="4098" name="Picture 2" descr="http://4.bp.blogspot.com/-5mCjy6tEdlk/TcWjP6iTl3I/AAAAAAAAADk/HUnsz_3kObA/s1600/imagesCAYZZEUW.jpg"/>
          <p:cNvPicPr>
            <a:picLocks noChangeAspect="1" noChangeArrowheads="1"/>
          </p:cNvPicPr>
          <p:nvPr/>
        </p:nvPicPr>
        <p:blipFill>
          <a:blip r:embed="rId4" cstate="print"/>
          <a:srcRect/>
          <a:stretch>
            <a:fillRect/>
          </a:stretch>
        </p:blipFill>
        <p:spPr bwMode="auto">
          <a:xfrm>
            <a:off x="5292080" y="2564904"/>
            <a:ext cx="3303192" cy="2376264"/>
          </a:xfrm>
          <a:prstGeom prst="rect">
            <a:avLst/>
          </a:prstGeom>
          <a:noFill/>
        </p:spPr>
      </p:pic>
      <p:pic>
        <p:nvPicPr>
          <p:cNvPr id="4100" name="Picture 4" descr="http://www.care.gr/media/2014/11/6511_cardiac_pacemaker.png"/>
          <p:cNvPicPr>
            <a:picLocks noChangeAspect="1" noChangeArrowheads="1"/>
          </p:cNvPicPr>
          <p:nvPr/>
        </p:nvPicPr>
        <p:blipFill>
          <a:blip r:embed="rId5" cstate="print"/>
          <a:srcRect/>
          <a:stretch>
            <a:fillRect/>
          </a:stretch>
        </p:blipFill>
        <p:spPr bwMode="auto">
          <a:xfrm>
            <a:off x="1259632" y="4797152"/>
            <a:ext cx="3809727" cy="158738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4000" r="-34000"/>
          </a:stretch>
        </a:blip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283968" y="1484784"/>
            <a:ext cx="4608512"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kumimoji="0" lang="el-GR" sz="200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Περιγραφή των λειτουργιών του συστήματος </a:t>
            </a:r>
            <a:r>
              <a:rPr lang="el-GR" sz="2000" dirty="0" err="1" smtClean="0">
                <a:latin typeface="Calibri" pitchFamily="34" charset="0"/>
                <a:ea typeface="Times New Roman" pitchFamily="18" charset="0"/>
                <a:cs typeface="Arial" pitchFamily="34" charset="0"/>
              </a:rPr>
              <a:t>MediLab</a:t>
            </a:r>
            <a:r>
              <a:rPr lang="el-GR" sz="2000" dirty="0" smtClean="0">
                <a:latin typeface="Calibri" pitchFamily="34" charset="0"/>
                <a:ea typeface="Times New Roman" pitchFamily="18" charset="0"/>
                <a:cs typeface="Arial" pitchFamily="34" charset="0"/>
              </a:rPr>
              <a:t>:</a:t>
            </a:r>
            <a:endParaRPr kumimoji="0" lang="en-US" sz="200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50000"/>
              </a:lnSpc>
              <a:spcBef>
                <a:spcPct val="0"/>
              </a:spcBef>
              <a:spcAft>
                <a:spcPct val="0"/>
              </a:spcAft>
              <a:buClrTx/>
              <a:buSzTx/>
              <a:buFontTx/>
              <a:buNone/>
              <a:tabLst/>
            </a:pPr>
            <a:endParaRPr lang="en-US" sz="2000" dirty="0" smtClean="0">
              <a:solidFill>
                <a:srgbClr val="000000"/>
              </a:solidFill>
              <a:latin typeface="Calibri" pitchFamily="34" charset="0"/>
              <a:cs typeface="Arial" pitchFamily="34" charset="0"/>
            </a:endParaRPr>
          </a:p>
          <a:p>
            <a:pPr marL="457200" lvl="0" indent="-457200" algn="just">
              <a:buAutoNum type="arabicPeriod"/>
            </a:pPr>
            <a:r>
              <a:rPr lang="el-GR" sz="2000" dirty="0" smtClean="0">
                <a:latin typeface="Calibri" pitchFamily="34" charset="0"/>
              </a:rPr>
              <a:t>Ασφάλεια-Ακεραιότητα-Διαθεσιμότητα πληροφοριών</a:t>
            </a:r>
            <a:endParaRPr lang="en-US" sz="2000" dirty="0" smtClean="0">
              <a:latin typeface="Calibri" pitchFamily="34" charset="0"/>
            </a:endParaRPr>
          </a:p>
          <a:p>
            <a:pPr marL="457200" lvl="0" indent="-457200" algn="just">
              <a:buAutoNum type="arabicPeriod"/>
            </a:pPr>
            <a:r>
              <a:rPr lang="el-GR" sz="2000" dirty="0" smtClean="0">
                <a:latin typeface="Calibri" pitchFamily="34" charset="0"/>
              </a:rPr>
              <a:t>Παραμετροποίηση λογισμικού</a:t>
            </a:r>
            <a:endParaRPr lang="en-US" sz="2000" dirty="0" smtClean="0">
              <a:latin typeface="Calibri" pitchFamily="34" charset="0"/>
            </a:endParaRPr>
          </a:p>
          <a:p>
            <a:pPr marL="457200" lvl="0" indent="-457200" algn="just">
              <a:buAutoNum type="arabicPeriod"/>
            </a:pPr>
            <a:r>
              <a:rPr lang="el-GR" sz="2000" dirty="0" smtClean="0">
                <a:latin typeface="Calibri" pitchFamily="34" charset="0"/>
              </a:rPr>
              <a:t>Ροή εργασιών</a:t>
            </a:r>
            <a:endParaRPr lang="en-US" sz="2000" dirty="0" smtClean="0">
              <a:latin typeface="Calibri" pitchFamily="34" charset="0"/>
            </a:endParaRPr>
          </a:p>
          <a:p>
            <a:pPr marL="457200" lvl="0" indent="-457200" algn="just">
              <a:buAutoNum type="arabicPeriod"/>
            </a:pPr>
            <a:r>
              <a:rPr lang="el-GR" sz="2000" dirty="0" smtClean="0">
                <a:latin typeface="Calibri" pitchFamily="34" charset="0"/>
              </a:rPr>
              <a:t>Στατιστικές αναλύσεις</a:t>
            </a:r>
            <a:endParaRPr lang="en-US" sz="2000" dirty="0" smtClean="0">
              <a:latin typeface="Calibri" pitchFamily="34" charset="0"/>
            </a:endParaRPr>
          </a:p>
          <a:p>
            <a:pPr marL="457200" lvl="0" indent="-457200" algn="just">
              <a:buAutoNum type="arabicPeriod"/>
            </a:pPr>
            <a:r>
              <a:rPr lang="el-GR" sz="2000" dirty="0" smtClean="0">
                <a:latin typeface="Calibri" pitchFamily="34" charset="0"/>
              </a:rPr>
              <a:t>Ποιοτικός Έλεγχος (</a:t>
            </a:r>
            <a:r>
              <a:rPr lang="el-GR" sz="2000" dirty="0" err="1" smtClean="0">
                <a:latin typeface="Calibri" pitchFamily="34" charset="0"/>
              </a:rPr>
              <a:t>Quality</a:t>
            </a:r>
            <a:r>
              <a:rPr lang="el-GR" sz="2000" dirty="0" smtClean="0">
                <a:latin typeface="Calibri" pitchFamily="34" charset="0"/>
              </a:rPr>
              <a:t> </a:t>
            </a:r>
            <a:r>
              <a:rPr lang="el-GR" sz="2000" dirty="0" err="1" smtClean="0">
                <a:latin typeface="Calibri" pitchFamily="34" charset="0"/>
              </a:rPr>
              <a:t>Control</a:t>
            </a:r>
            <a:r>
              <a:rPr lang="el-GR" sz="2000" dirty="0" smtClean="0">
                <a:latin typeface="Calibri" pitchFamily="34" charset="0"/>
              </a:rPr>
              <a:t>)</a:t>
            </a:r>
            <a:endParaRPr lang="en-US" sz="2000" dirty="0" smtClean="0">
              <a:latin typeface="Calibri" pitchFamily="34" charset="0"/>
            </a:endParaRPr>
          </a:p>
          <a:p>
            <a:pPr marL="457200" lvl="0" indent="-457200" algn="just">
              <a:buAutoNum type="arabicPeriod"/>
            </a:pPr>
            <a:r>
              <a:rPr lang="el-GR" sz="2000" dirty="0" smtClean="0">
                <a:latin typeface="Calibri" pitchFamily="34" charset="0"/>
              </a:rPr>
              <a:t>Αποθήκη αντιδραστηρίων</a:t>
            </a:r>
            <a:endParaRPr lang="en-US" sz="2000" dirty="0" smtClean="0">
              <a:latin typeface="Calibri" pitchFamily="34" charset="0"/>
            </a:endParaRPr>
          </a:p>
          <a:p>
            <a:pPr marL="457200" lvl="0" indent="-457200" algn="just">
              <a:buAutoNum type="arabicPeriod"/>
            </a:pPr>
            <a:r>
              <a:rPr lang="el-GR" sz="2000" dirty="0" smtClean="0">
                <a:latin typeface="Calibri" pitchFamily="34" charset="0"/>
              </a:rPr>
              <a:t>Σύνδεση με Πληροφοριακό Σύστημα Νοσοκομείου</a:t>
            </a:r>
            <a:endParaRPr lang="en-US" sz="2000" dirty="0" smtClean="0">
              <a:latin typeface="Calibri" pitchFamily="34" charset="0"/>
            </a:endParaRPr>
          </a:p>
          <a:p>
            <a:pPr marL="457200" lvl="0" indent="-457200" algn="just">
              <a:buAutoNum type="arabicPeriod"/>
            </a:pPr>
            <a:r>
              <a:rPr lang="el-GR" sz="2000" dirty="0" smtClean="0">
                <a:latin typeface="Calibri" pitchFamily="34" charset="0"/>
              </a:rPr>
              <a:t>Ενεργή βάση δεδομένων - </a:t>
            </a:r>
            <a:r>
              <a:rPr lang="el-GR" sz="2000" dirty="0" err="1" smtClean="0">
                <a:latin typeface="Calibri" pitchFamily="34" charset="0"/>
              </a:rPr>
              <a:t>Migration</a:t>
            </a:r>
            <a:r>
              <a:rPr lang="el-GR" sz="2000" dirty="0" smtClean="0">
                <a:latin typeface="Calibri" pitchFamily="34" charset="0"/>
              </a:rPr>
              <a:t> </a:t>
            </a:r>
            <a:endParaRPr lang="en-US" sz="2000" dirty="0" smtClean="0">
              <a:latin typeface="Calibri" pitchFamily="34" charset="0"/>
            </a:endParaRPr>
          </a:p>
          <a:p>
            <a:pPr marL="457200" lvl="0" indent="-457200" algn="just">
              <a:buAutoNum type="arabicPeriod"/>
            </a:pPr>
            <a:endParaRPr kumimoji="0" lang="el-GR" sz="2000" i="0" u="none" strike="noStrike" cap="none" normalizeH="0" baseline="0" dirty="0" smtClean="0">
              <a:ln>
                <a:noFill/>
              </a:ln>
              <a:solidFill>
                <a:schemeClr val="tx1"/>
              </a:solidFill>
              <a:effectLst/>
              <a:latin typeface="Calibri" pitchFamily="34" charset="0"/>
              <a:cs typeface="Arial" pitchFamily="34" charset="0"/>
            </a:endParaRPr>
          </a:p>
        </p:txBody>
      </p:sp>
      <p:pic>
        <p:nvPicPr>
          <p:cNvPr id="9" name="8 - Εικόνα" descr="http://www.todoliga.com.uy/wp-content/uploads/2014/03/medilab165.jpg"/>
          <p:cNvPicPr/>
          <p:nvPr/>
        </p:nvPicPr>
        <p:blipFill>
          <a:blip r:embed="rId3" cstate="print"/>
          <a:srcRect/>
          <a:stretch>
            <a:fillRect/>
          </a:stretch>
        </p:blipFill>
        <p:spPr bwMode="auto">
          <a:xfrm>
            <a:off x="1043608" y="1628800"/>
            <a:ext cx="3168352" cy="4176464"/>
          </a:xfrm>
          <a:prstGeom prst="rect">
            <a:avLst/>
          </a:prstGeom>
          <a:noFill/>
          <a:ln w="9525">
            <a:noFill/>
            <a:miter lim="800000"/>
            <a:headEnd/>
            <a:tailEnd/>
          </a:ln>
        </p:spPr>
      </p:pic>
      <p:sp>
        <p:nvSpPr>
          <p:cNvPr id="6" name="5 - Στρογγυλεμένο ορθογώνιο"/>
          <p:cNvSpPr/>
          <p:nvPr/>
        </p:nvSpPr>
        <p:spPr>
          <a:xfrm>
            <a:off x="1259632" y="188640"/>
            <a:ext cx="7344816" cy="720080"/>
          </a:xfrm>
          <a:prstGeom prst="roundRect">
            <a:avLst/>
          </a:prstGeom>
          <a:blipFill dpi="0" rotWithShape="1">
            <a:blip r:embed="rId4" cstate="print">
              <a:alphaModFix amt="16000"/>
            </a:blip>
            <a:srcRect/>
            <a:stretch>
              <a:fillRect/>
            </a:stretch>
          </a:blip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lumMod val="95000"/>
                    <a:lumOff val="5000"/>
                  </a:schemeClr>
                </a:solidFill>
                <a:latin typeface="Calibri" pitchFamily="34" charset="0"/>
              </a:rPr>
              <a:t>Περιγραφή συστήματος εργαστηρίων </a:t>
            </a:r>
            <a:r>
              <a:rPr lang="en-US" sz="2800" b="1" dirty="0" err="1" smtClean="0">
                <a:solidFill>
                  <a:schemeClr val="tx1">
                    <a:lumMod val="95000"/>
                    <a:lumOff val="5000"/>
                  </a:schemeClr>
                </a:solidFill>
                <a:latin typeface="Calibri" pitchFamily="34" charset="0"/>
              </a:rPr>
              <a:t>Medilab</a:t>
            </a:r>
            <a:r>
              <a:rPr lang="el-GR" sz="2800" b="1" dirty="0" smtClean="0">
                <a:solidFill>
                  <a:schemeClr val="tx1">
                    <a:lumMod val="95000"/>
                    <a:lumOff val="5000"/>
                  </a:schemeClr>
                </a:solidFill>
                <a:latin typeface="Calibri" pitchFamily="34" charset="0"/>
              </a:rPr>
              <a:t> </a:t>
            </a:r>
            <a:endParaRPr lang="el-GR"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pic>
        <p:nvPicPr>
          <p:cNvPr id="8" name="7 - Εικόνα" descr="http://4.bp.blogspot.com/-IAXs8I-Atfg/T6lvElllYII/AAAAAAAAABQ/aUT-Ga2Rv3w/s1600/im_met.jpg"/>
          <p:cNvPicPr/>
          <p:nvPr/>
        </p:nvPicPr>
        <p:blipFill>
          <a:blip r:embed="rId3" cstate="print"/>
          <a:srcRect/>
          <a:stretch>
            <a:fillRect/>
          </a:stretch>
        </p:blipFill>
        <p:spPr bwMode="auto">
          <a:xfrm>
            <a:off x="1835696" y="4077072"/>
            <a:ext cx="5616624" cy="2492896"/>
          </a:xfrm>
          <a:prstGeom prst="rect">
            <a:avLst/>
          </a:prstGeom>
          <a:noFill/>
          <a:ln w="9525">
            <a:noFill/>
            <a:miter lim="800000"/>
            <a:headEnd/>
            <a:tailEnd/>
          </a:ln>
        </p:spPr>
      </p:pic>
      <p:sp>
        <p:nvSpPr>
          <p:cNvPr id="158724" name="Rectangle 4"/>
          <p:cNvSpPr>
            <a:spLocks noChangeArrowheads="1"/>
          </p:cNvSpPr>
          <p:nvPr/>
        </p:nvSpPr>
        <p:spPr bwMode="auto">
          <a:xfrm>
            <a:off x="1331640" y="1165394"/>
            <a:ext cx="748883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Η τεχνολογία στην </a:t>
            </a:r>
            <a:r>
              <a:rPr kumimoji="0" lang="el-G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πληροφορική υγείας, </a:t>
            </a:r>
            <a:r>
              <a:rPr kumimoji="0" lang="el-G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είναι καθοριστικής σημασίας για την αποδοτική και αποτελεσματική λειτουργία των μονάδων υγείας. Τα πληροφοριακά συστήματα νοσοκομείου (ΠΣΝ) διαδραματίζουν σημαντικό ρόλο στη βελτίωση των υπηρεσιών υγείας, οι οποίες αποτελούν ένα πολύ σημαντικό τομέα της  καθημερινότητας των πολιτών.</a:t>
            </a:r>
            <a:endParaRPr kumimoji="0" lang="el-GR" sz="2400" b="0" i="0" u="none" strike="noStrike" cap="none" normalizeH="0" baseline="0" dirty="0" smtClean="0">
              <a:ln>
                <a:noFill/>
              </a:ln>
              <a:solidFill>
                <a:schemeClr val="tx1"/>
              </a:solidFill>
              <a:effectLst/>
              <a:latin typeface="Calibri" pitchFamily="34" charset="0"/>
              <a:cs typeface="Arial" pitchFamily="34" charset="0"/>
            </a:endParaRPr>
          </a:p>
        </p:txBody>
      </p:sp>
      <p:sp>
        <p:nvSpPr>
          <p:cNvPr id="5" name="4 - Στρογγυλεμένο ορθογώνιο"/>
          <p:cNvSpPr/>
          <p:nvPr/>
        </p:nvSpPr>
        <p:spPr>
          <a:xfrm>
            <a:off x="3059832" y="188640"/>
            <a:ext cx="3312368" cy="648072"/>
          </a:xfrm>
          <a:prstGeom prst="roundRect">
            <a:avLst/>
          </a:prstGeom>
          <a:blipFill dpi="0" rotWithShape="1">
            <a:blip r:embed="rId4" cstate="print">
              <a:alphaModFix amt="63000"/>
            </a:blip>
            <a:srcRect/>
            <a:stretch>
              <a:fillRect/>
            </a:stretch>
          </a:blip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latin typeface="Calibri" pitchFamily="34" charset="0"/>
              </a:rPr>
              <a:t>Συμπέρασμα</a:t>
            </a:r>
            <a:endParaRPr lang="el-GR"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4000" b="-24000"/>
          </a:stretch>
        </a:blipFill>
        <a:effectLst/>
      </p:bgPr>
    </p:bg>
    <p:spTree>
      <p:nvGrpSpPr>
        <p:cNvPr id="1" name=""/>
        <p:cNvGrpSpPr/>
        <p:nvPr/>
      </p:nvGrpSpPr>
      <p:grpSpPr>
        <a:xfrm>
          <a:off x="0" y="0"/>
          <a:ext cx="0" cy="0"/>
          <a:chOff x="0" y="0"/>
          <a:chExt cx="0" cy="0"/>
        </a:xfrm>
      </p:grpSpPr>
      <p:sp>
        <p:nvSpPr>
          <p:cNvPr id="6" name="5 - Στρογγυλεμένο ορθογώνιο"/>
          <p:cNvSpPr/>
          <p:nvPr/>
        </p:nvSpPr>
        <p:spPr>
          <a:xfrm>
            <a:off x="3923928" y="260648"/>
            <a:ext cx="1800200" cy="648072"/>
          </a:xfrm>
          <a:prstGeom prst="roundRect">
            <a:avLst/>
          </a:prstGeom>
          <a:solidFill>
            <a:srgbClr val="B5C39D"/>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latin typeface="Calibri" pitchFamily="34" charset="0"/>
              </a:rPr>
              <a:t>Εισαγωγή</a:t>
            </a:r>
            <a:endParaRPr lang="el-GR" sz="2800" dirty="0"/>
          </a:p>
        </p:txBody>
      </p:sp>
      <p:pic>
        <p:nvPicPr>
          <p:cNvPr id="183298" name="Picture 2" descr="http://www.isarkadias.gr/wp-content/uploads/2013/02/nos.-xania.jpg"/>
          <p:cNvPicPr>
            <a:picLocks noChangeAspect="1" noChangeArrowheads="1"/>
          </p:cNvPicPr>
          <p:nvPr/>
        </p:nvPicPr>
        <p:blipFill>
          <a:blip r:embed="rId3" cstate="print"/>
          <a:srcRect/>
          <a:stretch>
            <a:fillRect/>
          </a:stretch>
        </p:blipFill>
        <p:spPr bwMode="auto">
          <a:xfrm>
            <a:off x="2339752" y="2924944"/>
            <a:ext cx="5184576" cy="3412004"/>
          </a:xfrm>
          <a:prstGeom prst="rect">
            <a:avLst/>
          </a:prstGeom>
          <a:noFill/>
        </p:spPr>
      </p:pic>
      <p:sp>
        <p:nvSpPr>
          <p:cNvPr id="5" name="4 - Ορθογώνιο"/>
          <p:cNvSpPr/>
          <p:nvPr/>
        </p:nvSpPr>
        <p:spPr>
          <a:xfrm>
            <a:off x="1691680" y="1340768"/>
            <a:ext cx="6768752" cy="1569660"/>
          </a:xfrm>
          <a:prstGeom prst="rect">
            <a:avLst/>
          </a:prstGeom>
        </p:spPr>
        <p:txBody>
          <a:bodyPr wrap="square">
            <a:spAutoFit/>
          </a:bodyPr>
          <a:lstStyle/>
          <a:p>
            <a:pPr algn="just"/>
            <a:r>
              <a:rPr lang="el-GR" sz="2400" dirty="0" smtClean="0">
                <a:latin typeface="Calibri" pitchFamily="34" charset="0"/>
              </a:rPr>
              <a:t>Η εξέλιξη της τεχνολογίας οδήγησε στην δημιουργία Πληροφοριακών Συστημάτων Νοσοκομείων (ΠΣΝ), τα οποία διαδραματίζουν σημαντικό ρόλο στη βελτίωση των υπηρεσιών υγείας.</a:t>
            </a:r>
            <a:endParaRPr lang="el-GR" sz="2400"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r="-18000"/>
          </a:stretch>
        </a:blipFill>
        <a:effectLst/>
      </p:bgPr>
    </p:bg>
    <p:spTree>
      <p:nvGrpSpPr>
        <p:cNvPr id="1" name=""/>
        <p:cNvGrpSpPr/>
        <p:nvPr/>
      </p:nvGrpSpPr>
      <p:grpSpPr>
        <a:xfrm>
          <a:off x="0" y="0"/>
          <a:ext cx="0" cy="0"/>
          <a:chOff x="0" y="0"/>
          <a:chExt cx="0" cy="0"/>
        </a:xfrm>
      </p:grpSpPr>
      <p:sp>
        <p:nvSpPr>
          <p:cNvPr id="5" name="4 - Στρογγυλεμένο ορθογώνιο"/>
          <p:cNvSpPr/>
          <p:nvPr/>
        </p:nvSpPr>
        <p:spPr>
          <a:xfrm>
            <a:off x="1547664" y="188640"/>
            <a:ext cx="6264696" cy="792088"/>
          </a:xfrm>
          <a:prstGeom prst="roundRect">
            <a:avLst/>
          </a:prstGeom>
          <a:solidFill>
            <a:srgbClr val="AFC2FF"/>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latin typeface="Calibri" pitchFamily="34" charset="0"/>
              </a:rPr>
              <a:t>Νοσηλευτικό πληροφοριακό σύστημα </a:t>
            </a:r>
            <a:endParaRPr lang="el-GR" sz="2800" dirty="0"/>
          </a:p>
        </p:txBody>
      </p:sp>
      <p:pic>
        <p:nvPicPr>
          <p:cNvPr id="7170" name="Picture 2" descr="https://healthinformationsys.files.wordpress.com/2012/05/1_1.jpg"/>
          <p:cNvPicPr>
            <a:picLocks noChangeAspect="1" noChangeArrowheads="1"/>
          </p:cNvPicPr>
          <p:nvPr/>
        </p:nvPicPr>
        <p:blipFill>
          <a:blip r:embed="rId3" cstate="print"/>
          <a:srcRect/>
          <a:stretch>
            <a:fillRect/>
          </a:stretch>
        </p:blipFill>
        <p:spPr bwMode="auto">
          <a:xfrm>
            <a:off x="2915816" y="4077072"/>
            <a:ext cx="4248472" cy="2531666"/>
          </a:xfrm>
          <a:prstGeom prst="rect">
            <a:avLst/>
          </a:prstGeom>
          <a:noFill/>
        </p:spPr>
      </p:pic>
      <p:sp>
        <p:nvSpPr>
          <p:cNvPr id="6" name="5 - Ορθογώνιο"/>
          <p:cNvSpPr/>
          <p:nvPr/>
        </p:nvSpPr>
        <p:spPr>
          <a:xfrm>
            <a:off x="1259632" y="1196752"/>
            <a:ext cx="7488832" cy="2677656"/>
          </a:xfrm>
          <a:prstGeom prst="rect">
            <a:avLst/>
          </a:prstGeom>
        </p:spPr>
        <p:txBody>
          <a:bodyPr wrap="square">
            <a:spAutoFit/>
          </a:bodyPr>
          <a:lstStyle/>
          <a:p>
            <a:pPr algn="just"/>
            <a:r>
              <a:rPr lang="el-GR" sz="2400" dirty="0" smtClean="0">
                <a:latin typeface="Calibri" pitchFamily="34" charset="0"/>
              </a:rPr>
              <a:t>Ένα σύστημα επικοινωνίας που περιλαμβάνει:</a:t>
            </a:r>
          </a:p>
          <a:p>
            <a:pPr algn="just">
              <a:buFont typeface="Wingdings" pitchFamily="2" charset="2"/>
              <a:buChar char="§"/>
            </a:pPr>
            <a:r>
              <a:rPr lang="el-GR" sz="2400" dirty="0" smtClean="0">
                <a:latin typeface="Calibri" pitchFamily="34" charset="0"/>
              </a:rPr>
              <a:t>  Λειτουργίες επεξεργασίας της πληροφορίας και της  </a:t>
            </a:r>
          </a:p>
          <a:p>
            <a:pPr algn="just"/>
            <a:r>
              <a:rPr lang="el-GR" sz="2400" dirty="0" smtClean="0">
                <a:latin typeface="Calibri" pitchFamily="34" charset="0"/>
              </a:rPr>
              <a:t>     γνώσης. </a:t>
            </a:r>
          </a:p>
          <a:p>
            <a:pPr algn="just">
              <a:buFont typeface="Wingdings" pitchFamily="2" charset="2"/>
              <a:buChar char="§"/>
            </a:pPr>
            <a:r>
              <a:rPr lang="el-GR" sz="2400" dirty="0" smtClean="0">
                <a:latin typeface="Calibri" pitchFamily="34" charset="0"/>
              </a:rPr>
              <a:t>  Φροντίζει για συνύπαρξη και επικοινωνία εξωτερικής </a:t>
            </a:r>
          </a:p>
          <a:p>
            <a:pPr algn="just"/>
            <a:r>
              <a:rPr lang="el-GR" sz="2400" dirty="0" smtClean="0">
                <a:latin typeface="Calibri" pitchFamily="34" charset="0"/>
              </a:rPr>
              <a:t>     και εσωτερικής ροής των πληροφοριών</a:t>
            </a:r>
          </a:p>
          <a:p>
            <a:pPr algn="just">
              <a:buFont typeface="Wingdings" pitchFamily="2" charset="2"/>
              <a:buChar char="§"/>
            </a:pPr>
            <a:r>
              <a:rPr lang="el-GR" sz="2400" dirty="0" smtClean="0">
                <a:latin typeface="Calibri" pitchFamily="34" charset="0"/>
              </a:rPr>
              <a:t>  Φροντίζει για κοινό τρόπο λειτουργίας στις εφαρμογές </a:t>
            </a:r>
          </a:p>
          <a:p>
            <a:pPr algn="just"/>
            <a:r>
              <a:rPr lang="el-GR" sz="2400" dirty="0" smtClean="0">
                <a:latin typeface="Calibri" pitchFamily="34" charset="0"/>
              </a:rPr>
              <a:t>    που λειτουργούν σ’ αυτό.</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r="-18000"/>
          </a:stretch>
        </a:blipFill>
        <a:effectLst/>
      </p:bgPr>
    </p:bg>
    <p:spTree>
      <p:nvGrpSpPr>
        <p:cNvPr id="1" name=""/>
        <p:cNvGrpSpPr/>
        <p:nvPr/>
      </p:nvGrpSpPr>
      <p:grpSpPr>
        <a:xfrm>
          <a:off x="0" y="0"/>
          <a:ext cx="0" cy="0"/>
          <a:chOff x="0" y="0"/>
          <a:chExt cx="0" cy="0"/>
        </a:xfrm>
      </p:grpSpPr>
      <p:sp>
        <p:nvSpPr>
          <p:cNvPr id="5" name="4 - Στρογγυλεμένο ορθογώνιο"/>
          <p:cNvSpPr/>
          <p:nvPr/>
        </p:nvSpPr>
        <p:spPr>
          <a:xfrm>
            <a:off x="1547664" y="188640"/>
            <a:ext cx="6552728" cy="720080"/>
          </a:xfrm>
          <a:prstGeom prst="roundRect">
            <a:avLst/>
          </a:prstGeom>
          <a:solidFill>
            <a:schemeClr val="bg2"/>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latin typeface="Calibri" pitchFamily="34" charset="0"/>
              </a:rPr>
              <a:t>Νοσηλευτικά πληροφοριακά συστήματα</a:t>
            </a:r>
            <a:endParaRPr lang="el-GR" sz="2800" dirty="0"/>
          </a:p>
        </p:txBody>
      </p:sp>
      <p:sp>
        <p:nvSpPr>
          <p:cNvPr id="5121" name="Rectangle 1"/>
          <p:cNvSpPr>
            <a:spLocks noChangeArrowheads="1"/>
          </p:cNvSpPr>
          <p:nvPr/>
        </p:nvSpPr>
        <p:spPr bwMode="auto">
          <a:xfrm>
            <a:off x="1043608" y="1449177"/>
            <a:ext cx="547260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Είναι πληροφοριακά συστήματα που:</a:t>
            </a:r>
          </a:p>
          <a:p>
            <a:pPr marL="0" marR="0" lvl="0" indent="0" algn="just" defTabSz="914400" rtl="0" eaLnBrk="1" fontAlgn="base" latinLnBrk="0" hangingPunct="1">
              <a:lnSpc>
                <a:spcPct val="150000"/>
              </a:lnSpc>
              <a:spcBef>
                <a:spcPct val="0"/>
              </a:spcBef>
              <a:spcAft>
                <a:spcPct val="0"/>
              </a:spcAft>
              <a:buClrTx/>
              <a:buSzTx/>
              <a:buFont typeface="Wingdings" pitchFamily="2" charset="2"/>
              <a:buChar char="§"/>
              <a:tabLst/>
            </a:pPr>
            <a:r>
              <a:rPr kumimoji="0" lang="el-G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Χρησιμοποιούνται ειδικά από </a:t>
            </a:r>
          </a:p>
          <a:p>
            <a:pPr marL="0" marR="0" lvl="0" indent="0" algn="just" defTabSz="914400" rtl="0" eaLnBrk="1" fontAlgn="base" latinLnBrk="0" hangingPunct="1">
              <a:lnSpc>
                <a:spcPct val="150000"/>
              </a:lnSpc>
              <a:spcBef>
                <a:spcPct val="0"/>
              </a:spcBef>
              <a:spcAft>
                <a:spcPct val="0"/>
              </a:spcAft>
              <a:buClrTx/>
              <a:buSzTx/>
              <a:tabLst/>
            </a:pPr>
            <a:r>
              <a:rPr lang="el-GR" sz="2400" dirty="0" smtClean="0">
                <a:latin typeface="Calibri" pitchFamily="34" charset="0"/>
                <a:ea typeface="Calibri" pitchFamily="34" charset="0"/>
                <a:cs typeface="Arial" pitchFamily="34" charset="0"/>
              </a:rPr>
              <a:t>    </a:t>
            </a:r>
            <a:r>
              <a:rPr kumimoji="0" lang="el-G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νοσηλευτές </a:t>
            </a:r>
          </a:p>
          <a:p>
            <a:pPr marL="0" marR="0" lvl="0" indent="0" algn="just" defTabSz="914400" rtl="0" eaLnBrk="1" fontAlgn="base" latinLnBrk="0" hangingPunct="1">
              <a:lnSpc>
                <a:spcPct val="150000"/>
              </a:lnSpc>
              <a:spcBef>
                <a:spcPct val="0"/>
              </a:spcBef>
              <a:spcAft>
                <a:spcPct val="0"/>
              </a:spcAft>
              <a:buClrTx/>
              <a:buSzTx/>
              <a:buFont typeface="Wingdings" pitchFamily="2" charset="2"/>
              <a:buChar char="§"/>
              <a:tabLst/>
            </a:pPr>
            <a:r>
              <a:rPr lang="el-GR" sz="2400" dirty="0" smtClean="0">
                <a:latin typeface="Calibri" pitchFamily="34" charset="0"/>
                <a:ea typeface="Calibri" pitchFamily="34" charset="0"/>
                <a:cs typeface="Arial" pitchFamily="34" charset="0"/>
              </a:rPr>
              <a:t>  </a:t>
            </a:r>
            <a:r>
              <a:rPr kumimoji="0" lang="el-G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Αφορούν το συγκεκριμένο χώρο </a:t>
            </a:r>
          </a:p>
          <a:p>
            <a:pPr marL="0" marR="0" lvl="0" indent="0" algn="just" defTabSz="914400" rtl="0" eaLnBrk="1" fontAlgn="base" latinLnBrk="0" hangingPunct="1">
              <a:lnSpc>
                <a:spcPct val="150000"/>
              </a:lnSpc>
              <a:spcBef>
                <a:spcPct val="0"/>
              </a:spcBef>
              <a:spcAft>
                <a:spcPct val="0"/>
              </a:spcAft>
              <a:buClrTx/>
              <a:buSzTx/>
              <a:tabLst/>
            </a:pPr>
            <a:r>
              <a:rPr lang="el-GR" sz="2400" dirty="0" smtClean="0">
                <a:latin typeface="Calibri" pitchFamily="34" charset="0"/>
                <a:ea typeface="Calibri" pitchFamily="34" charset="0"/>
                <a:cs typeface="Arial" pitchFamily="34" charset="0"/>
              </a:rPr>
              <a:t>    </a:t>
            </a:r>
            <a:r>
              <a:rPr kumimoji="0" lang="el-G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της νοσηλευτικής</a:t>
            </a:r>
            <a:endParaRPr lang="el-GR" sz="2400" dirty="0" smtClean="0">
              <a:latin typeface="Calibri" pitchFamily="34" charset="0"/>
              <a:ea typeface="Calibri" pitchFamily="34" charset="0"/>
              <a:cs typeface="Arial" pitchFamily="34" charset="0"/>
            </a:endParaRPr>
          </a:p>
          <a:p>
            <a:pPr marL="0" marR="0" lvl="0" indent="0" algn="just" defTabSz="914400" rtl="0" eaLnBrk="1" fontAlgn="base" latinLnBrk="0" hangingPunct="1">
              <a:lnSpc>
                <a:spcPct val="150000"/>
              </a:lnSpc>
              <a:spcBef>
                <a:spcPct val="0"/>
              </a:spcBef>
              <a:spcAft>
                <a:spcPct val="0"/>
              </a:spcAft>
              <a:buClrTx/>
              <a:buSzTx/>
              <a:buFont typeface="Wingdings" pitchFamily="2" charset="2"/>
              <a:buChar char="§"/>
              <a:tabLst/>
            </a:pPr>
            <a:r>
              <a:rPr kumimoji="0" lang="el-G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Y</a:t>
            </a:r>
            <a:r>
              <a:rPr kumimoji="0" lang="el-GR"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ποστηρίζουν</a:t>
            </a:r>
            <a:r>
              <a:rPr kumimoji="0" lang="el-G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l-G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τις υπηρεσίες </a:t>
            </a:r>
            <a:r>
              <a:rPr kumimoji="0" lang="el-GR"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νοση</a:t>
            </a:r>
            <a:r>
              <a:rPr kumimoji="0" lang="el-G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p>
          <a:p>
            <a:pPr marL="0" marR="0" lvl="0" indent="0" algn="just" defTabSz="914400" rtl="0" eaLnBrk="1" fontAlgn="base" latinLnBrk="0" hangingPunct="1">
              <a:lnSpc>
                <a:spcPct val="150000"/>
              </a:lnSpc>
              <a:spcBef>
                <a:spcPct val="0"/>
              </a:spcBef>
              <a:spcAft>
                <a:spcPct val="0"/>
              </a:spcAft>
              <a:buClrTx/>
              <a:buSzTx/>
              <a:tabLst/>
            </a:pPr>
            <a:r>
              <a:rPr lang="el-GR" sz="2400" dirty="0" smtClean="0">
                <a:latin typeface="Calibri" pitchFamily="34" charset="0"/>
                <a:ea typeface="Calibri" pitchFamily="34" charset="0"/>
                <a:cs typeface="Arial" pitchFamily="34" charset="0"/>
              </a:rPr>
              <a:t>    </a:t>
            </a:r>
            <a:r>
              <a:rPr kumimoji="0" lang="el-GR"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λευτικής</a:t>
            </a:r>
            <a:r>
              <a:rPr kumimoji="0" lang="el-G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διοίκησης</a:t>
            </a:r>
            <a:endParaRPr kumimoji="0" lang="el-GR" sz="24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5123" name="Picture 3" descr="http://4.bp.blogspot.com/-Cvzpq5RCE5A/T6rSDUXop-I/AAAAAAAAACo/Yzi1JcsqF2M/s1600/J-Jeddah+Nursing+Informatics.jpg"/>
          <p:cNvPicPr>
            <a:picLocks noChangeAspect="1" noChangeArrowheads="1"/>
          </p:cNvPicPr>
          <p:nvPr/>
        </p:nvPicPr>
        <p:blipFill>
          <a:blip r:embed="rId3" cstate="print"/>
          <a:srcRect/>
          <a:stretch>
            <a:fillRect/>
          </a:stretch>
        </p:blipFill>
        <p:spPr bwMode="auto">
          <a:xfrm>
            <a:off x="6148610" y="1844824"/>
            <a:ext cx="2887886" cy="385051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 b="-7000"/>
          </a:stretch>
        </a:blipFill>
        <a:effectLst/>
      </p:bgPr>
    </p:bg>
    <p:spTree>
      <p:nvGrpSpPr>
        <p:cNvPr id="1" name=""/>
        <p:cNvGrpSpPr/>
        <p:nvPr/>
      </p:nvGrpSpPr>
      <p:grpSpPr>
        <a:xfrm>
          <a:off x="0" y="0"/>
          <a:ext cx="0" cy="0"/>
          <a:chOff x="0" y="0"/>
          <a:chExt cx="0" cy="0"/>
        </a:xfrm>
      </p:grpSpPr>
      <p:sp>
        <p:nvSpPr>
          <p:cNvPr id="5" name="4 - Στρογγυλεμένο ορθογώνιο"/>
          <p:cNvSpPr/>
          <p:nvPr/>
        </p:nvSpPr>
        <p:spPr>
          <a:xfrm>
            <a:off x="1619672" y="260648"/>
            <a:ext cx="6480720" cy="720080"/>
          </a:xfrm>
          <a:prstGeom prst="roundRect">
            <a:avLst/>
          </a:prstGeom>
          <a:solidFill>
            <a:srgbClr val="DDDDDD"/>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latin typeface="Calibri" pitchFamily="34" charset="0"/>
              </a:rPr>
              <a:t>Πληροφοριακά συστήματα εργαστηρίων</a:t>
            </a:r>
            <a:endParaRPr lang="el-GR" sz="2800" dirty="0"/>
          </a:p>
        </p:txBody>
      </p:sp>
      <p:sp>
        <p:nvSpPr>
          <p:cNvPr id="4097" name="Rectangle 1"/>
          <p:cNvSpPr>
            <a:spLocks noChangeArrowheads="1"/>
          </p:cNvSpPr>
          <p:nvPr/>
        </p:nvSpPr>
        <p:spPr bwMode="auto">
          <a:xfrm>
            <a:off x="1043608" y="1124744"/>
            <a:ext cx="7956376" cy="41025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hangingPunct="0">
              <a:lnSpc>
                <a:spcPct val="150000"/>
              </a:lnSpc>
            </a:pPr>
            <a:r>
              <a:rPr kumimoji="0" lang="el-GR"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Το Πληροφοριακό εργαστηριακό σύστημα περιλαμβάνει: </a:t>
            </a:r>
          </a:p>
          <a:p>
            <a:pPr lvl="0" hangingPunct="0">
              <a:lnSpc>
                <a:spcPct val="150000"/>
              </a:lnSpc>
              <a:buFont typeface="Wingdings" pitchFamily="2" charset="2"/>
              <a:buChar char="§"/>
            </a:pPr>
            <a:r>
              <a:rPr lang="el-GR" sz="2200" dirty="0" smtClean="0">
                <a:latin typeface="Calibri" pitchFamily="34" charset="0"/>
                <a:cs typeface="Arial" pitchFamily="34" charset="0"/>
              </a:rPr>
              <a:t> </a:t>
            </a:r>
            <a:r>
              <a:rPr lang="el-GR" sz="2200" dirty="0" smtClean="0">
                <a:latin typeface="Calibri" pitchFamily="34" charset="0"/>
              </a:rPr>
              <a:t>Μονόδρομη και αμφίδρομη επικοινωνία με αυτόματους αναλυτές    </a:t>
            </a:r>
          </a:p>
          <a:p>
            <a:pPr lvl="0" hangingPunct="0">
              <a:lnSpc>
                <a:spcPct val="150000"/>
              </a:lnSpc>
              <a:buFont typeface="Wingdings" pitchFamily="2" charset="2"/>
              <a:buChar char="§"/>
            </a:pPr>
            <a:r>
              <a:rPr lang="el-GR" sz="2200" dirty="0" smtClean="0">
                <a:latin typeface="Calibri" pitchFamily="34" charset="0"/>
              </a:rPr>
              <a:t> Παραγγελία εργαστηριακών εξετάσεων σε πραγματικό χρόνο </a:t>
            </a:r>
          </a:p>
          <a:p>
            <a:pPr lvl="0" hangingPunct="0">
              <a:lnSpc>
                <a:spcPct val="150000"/>
              </a:lnSpc>
              <a:buFont typeface="Wingdings" pitchFamily="2" charset="2"/>
              <a:buChar char="§"/>
            </a:pPr>
            <a:r>
              <a:rPr lang="el-GR" sz="2200" dirty="0" smtClean="0">
                <a:latin typeface="Calibri" pitchFamily="34" charset="0"/>
              </a:rPr>
              <a:t> Έγκριση και ανάγνωση αποτελεσμάτων σε πραγματικό χρόνο </a:t>
            </a:r>
          </a:p>
          <a:p>
            <a:pPr lvl="0" hangingPunct="0">
              <a:lnSpc>
                <a:spcPct val="150000"/>
              </a:lnSpc>
              <a:buFont typeface="Wingdings" pitchFamily="2" charset="2"/>
              <a:buChar char="§"/>
            </a:pPr>
            <a:r>
              <a:rPr lang="el-GR" sz="2200" dirty="0" smtClean="0">
                <a:latin typeface="Calibri" pitchFamily="34" charset="0"/>
              </a:rPr>
              <a:t> </a:t>
            </a:r>
            <a:r>
              <a:rPr lang="en-US" sz="2200" dirty="0" smtClean="0">
                <a:latin typeface="Calibri" pitchFamily="34" charset="0"/>
              </a:rPr>
              <a:t>Δυνατότητα σύνδεσης αποτελεσμάτων και διαγνώσεων </a:t>
            </a:r>
            <a:endParaRPr lang="el-GR" sz="2200" dirty="0" smtClean="0">
              <a:latin typeface="Calibri" pitchFamily="34" charset="0"/>
            </a:endParaRPr>
          </a:p>
          <a:p>
            <a:pPr lvl="0" hangingPunct="0">
              <a:lnSpc>
                <a:spcPct val="150000"/>
              </a:lnSpc>
              <a:buFont typeface="Wingdings" pitchFamily="2" charset="2"/>
              <a:buChar char="§"/>
            </a:pPr>
            <a:r>
              <a:rPr lang="el-GR" sz="2200" dirty="0" smtClean="0">
                <a:latin typeface="Calibri" pitchFamily="34" charset="0"/>
              </a:rPr>
              <a:t> </a:t>
            </a:r>
            <a:r>
              <a:rPr lang="en-US" sz="2200" dirty="0" smtClean="0">
                <a:latin typeface="Calibri" pitchFamily="34" charset="0"/>
              </a:rPr>
              <a:t>Διαχείριση ποιότητας ιατρικών συσκευών </a:t>
            </a:r>
            <a:endParaRPr lang="el-GR" sz="2200" dirty="0" smtClean="0">
              <a:latin typeface="Calibri" pitchFamily="34" charset="0"/>
            </a:endParaRPr>
          </a:p>
          <a:p>
            <a:pPr lvl="0" hangingPunct="0">
              <a:lnSpc>
                <a:spcPct val="150000"/>
              </a:lnSpc>
              <a:buFont typeface="Wingdings" pitchFamily="2" charset="2"/>
              <a:buChar char="§"/>
            </a:pPr>
            <a:r>
              <a:rPr lang="el-GR" sz="2200" dirty="0" smtClean="0">
                <a:latin typeface="Calibri" pitchFamily="34" charset="0"/>
              </a:rPr>
              <a:t> </a:t>
            </a:r>
            <a:r>
              <a:rPr lang="en-US" sz="2200" dirty="0" smtClean="0">
                <a:latin typeface="Calibri" pitchFamily="34" charset="0"/>
              </a:rPr>
              <a:t>Παρακολούθηση αναλώσιμων </a:t>
            </a:r>
            <a:endParaRPr lang="el-GR" sz="2200" dirty="0" smtClean="0">
              <a:latin typeface="Calibri" pitchFamily="34" charset="0"/>
            </a:endParaRPr>
          </a:p>
          <a:p>
            <a:pPr lvl="0" hangingPunct="0">
              <a:lnSpc>
                <a:spcPct val="150000"/>
              </a:lnSpc>
              <a:buFont typeface="Wingdings" pitchFamily="2" charset="2"/>
              <a:buChar char="§"/>
            </a:pPr>
            <a:r>
              <a:rPr lang="el-GR" sz="2200" dirty="0" smtClean="0">
                <a:latin typeface="Calibri" pitchFamily="34" charset="0"/>
              </a:rPr>
              <a:t> </a:t>
            </a:r>
            <a:r>
              <a:rPr lang="en-US" sz="2200" dirty="0" smtClean="0">
                <a:latin typeface="Calibri" pitchFamily="34" charset="0"/>
              </a:rPr>
              <a:t>Στατιστική ανάλυση </a:t>
            </a:r>
            <a:endParaRPr lang="el-GR" sz="2200" dirty="0">
              <a:latin typeface="Calibri" pitchFamily="34" charset="0"/>
            </a:endParaRPr>
          </a:p>
        </p:txBody>
      </p:sp>
      <p:pic>
        <p:nvPicPr>
          <p:cNvPr id="13314" name="Picture 2" descr="Σύστημα Διαχείρισης Εργαστηριακών Πληροφοριών LIMS"/>
          <p:cNvPicPr>
            <a:picLocks noChangeAspect="1" noChangeArrowheads="1"/>
          </p:cNvPicPr>
          <p:nvPr/>
        </p:nvPicPr>
        <p:blipFill>
          <a:blip r:embed="rId3" cstate="print"/>
          <a:srcRect/>
          <a:stretch>
            <a:fillRect/>
          </a:stretch>
        </p:blipFill>
        <p:spPr bwMode="auto">
          <a:xfrm>
            <a:off x="5076056" y="4293096"/>
            <a:ext cx="3695702" cy="232829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2000" b="-22000"/>
          </a:stretch>
        </a:blipFill>
        <a:effectLst/>
      </p:bgPr>
    </p:bg>
    <p:spTree>
      <p:nvGrpSpPr>
        <p:cNvPr id="1" name=""/>
        <p:cNvGrpSpPr/>
        <p:nvPr/>
      </p:nvGrpSpPr>
      <p:grpSpPr>
        <a:xfrm>
          <a:off x="0" y="0"/>
          <a:ext cx="0" cy="0"/>
          <a:chOff x="0" y="0"/>
          <a:chExt cx="0" cy="0"/>
        </a:xfrm>
      </p:grpSpPr>
      <p:sp>
        <p:nvSpPr>
          <p:cNvPr id="6" name="5 - Στρογγυλεμένο ορθογώνιο"/>
          <p:cNvSpPr/>
          <p:nvPr/>
        </p:nvSpPr>
        <p:spPr>
          <a:xfrm>
            <a:off x="1331640" y="188640"/>
            <a:ext cx="7272808" cy="980728"/>
          </a:xfrm>
          <a:prstGeom prst="roundRect">
            <a:avLst/>
          </a:prstGeom>
          <a:solidFill>
            <a:srgbClr val="8BB7A5"/>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latin typeface="Calibri" pitchFamily="34" charset="0"/>
              </a:rPr>
              <a:t>Οργάνωση και διαχείριση αναλώσιμων και υλικών σε νοσοκομειακή μονάδα</a:t>
            </a:r>
            <a:endParaRPr lang="el-GR" sz="2800" dirty="0">
              <a:latin typeface="Calibri" pitchFamily="34" charset="0"/>
            </a:endParaRPr>
          </a:p>
        </p:txBody>
      </p:sp>
      <p:sp>
        <p:nvSpPr>
          <p:cNvPr id="5" name="4 - Ορθογώνιο"/>
          <p:cNvSpPr/>
          <p:nvPr/>
        </p:nvSpPr>
        <p:spPr>
          <a:xfrm>
            <a:off x="1187624" y="1700808"/>
            <a:ext cx="7632848" cy="1846659"/>
          </a:xfrm>
          <a:prstGeom prst="rect">
            <a:avLst/>
          </a:prstGeom>
        </p:spPr>
        <p:txBody>
          <a:bodyPr wrap="square">
            <a:spAutoFit/>
          </a:bodyPr>
          <a:lstStyle/>
          <a:p>
            <a:pPr algn="just"/>
            <a:r>
              <a:rPr lang="el-GR" sz="2400" b="1" dirty="0" smtClean="0">
                <a:latin typeface="Calibri" pitchFamily="34" charset="0"/>
              </a:rPr>
              <a:t> </a:t>
            </a:r>
            <a:r>
              <a:rPr lang="el-GR" sz="2400" dirty="0" smtClean="0">
                <a:latin typeface="Calibri" pitchFamily="34" charset="0"/>
              </a:rPr>
              <a:t>Ένα υποσύστημα ενός ολοκληρωμένου πληροφοριακού συστήματος νοσοκομείου συμβάλλει με την εφαρμογή του στο θέμα της οργάνωσης και της διαχείρισης των αναλώσιμων και των υλικών στα νοσοκομεία. </a:t>
            </a:r>
            <a:r>
              <a:rPr lang="el-GR" dirty="0" smtClean="0"/>
              <a:t> </a:t>
            </a:r>
          </a:p>
          <a:p>
            <a:endParaRPr lang="el-GR" dirty="0"/>
          </a:p>
        </p:txBody>
      </p:sp>
      <p:pic>
        <p:nvPicPr>
          <p:cNvPr id="7" name="6 - Εικόνα" descr="Νέα εικόνα"/>
          <p:cNvPicPr/>
          <p:nvPr/>
        </p:nvPicPr>
        <p:blipFill>
          <a:blip r:embed="rId3" cstate="print"/>
          <a:srcRect/>
          <a:stretch>
            <a:fillRect/>
          </a:stretch>
        </p:blipFill>
        <p:spPr bwMode="auto">
          <a:xfrm>
            <a:off x="3779912" y="3429000"/>
            <a:ext cx="2736305"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049" name="Εικόνα 2" descr="http://www.y-logimed.gr/articlefiles/image0072.jpg"/>
          <p:cNvPicPr>
            <a:picLocks noChangeAspect="1" noChangeArrowheads="1"/>
          </p:cNvPicPr>
          <p:nvPr/>
        </p:nvPicPr>
        <p:blipFill>
          <a:blip r:embed="rId3" cstate="print"/>
          <a:srcRect/>
          <a:stretch>
            <a:fillRect/>
          </a:stretch>
        </p:blipFill>
        <p:spPr bwMode="auto">
          <a:xfrm>
            <a:off x="1322981" y="1340768"/>
            <a:ext cx="3335539" cy="2099662"/>
          </a:xfrm>
          <a:prstGeom prst="rect">
            <a:avLst/>
          </a:prstGeom>
          <a:noFill/>
        </p:spPr>
      </p:pic>
      <p:sp>
        <p:nvSpPr>
          <p:cNvPr id="2051" name="Rectangle 3"/>
          <p:cNvSpPr>
            <a:spLocks noChangeArrowheads="1"/>
          </p:cNvSpPr>
          <p:nvPr/>
        </p:nvSpPr>
        <p:spPr bwMode="auto">
          <a:xfrm>
            <a:off x="4716016" y="1409432"/>
            <a:ext cx="4427984" cy="461664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buFont typeface="Wingdings" pitchFamily="2" charset="2"/>
              <a:buChar char="§"/>
            </a:pPr>
            <a:r>
              <a:rPr lang="el-GR" sz="2600" dirty="0" smtClean="0">
                <a:latin typeface="Calibri" pitchFamily="34" charset="0"/>
                <a:ea typeface="Times New Roman" pitchFamily="18" charset="0"/>
                <a:cs typeface="Arial" pitchFamily="34" charset="0"/>
              </a:rPr>
              <a:t> </a:t>
            </a:r>
            <a:r>
              <a:rPr lang="el-GR" sz="2400" dirty="0" smtClean="0">
                <a:latin typeface="Calibri" pitchFamily="34" charset="0"/>
                <a:ea typeface="Times New Roman" pitchFamily="18" charset="0"/>
                <a:cs typeface="Arial" pitchFamily="34" charset="0"/>
              </a:rPr>
              <a:t>Διαχείριση υλικών</a:t>
            </a:r>
            <a:endParaRPr lang="el-GR" sz="2400" dirty="0" smtClean="0">
              <a:latin typeface="Calibri"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
              <a:tabLst/>
            </a:pPr>
            <a:r>
              <a:rPr kumimoji="0" lang="el-GR" sz="24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Ασφάλεια δεδομένων</a:t>
            </a:r>
            <a:endParaRPr kumimoji="0" lang="el-GR" sz="240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
              <a:tabLst/>
            </a:pPr>
            <a:r>
              <a:rPr kumimoji="0" lang="el-GR" sz="24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Γραμματειακή  Υποστήριξη</a:t>
            </a:r>
            <a:endParaRPr kumimoji="0" lang="el-GR" sz="240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
              <a:tabLst/>
            </a:pPr>
            <a:r>
              <a:rPr kumimoji="0" lang="el-GR" sz="24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Εξωτερική επικοινωνία</a:t>
            </a:r>
            <a:endParaRPr kumimoji="0" lang="el-GR" sz="240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
              <a:tabLst/>
            </a:pPr>
            <a:r>
              <a:rPr kumimoji="0" lang="el-GR" sz="24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Εσωτερική επικοινωνία</a:t>
            </a:r>
            <a:endParaRPr kumimoji="0" lang="el-GR" sz="240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
              <a:tabLst/>
            </a:pPr>
            <a:r>
              <a:rPr kumimoji="0" lang="el-GR" sz="24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Στατιστική επεξεργασία</a:t>
            </a:r>
            <a:endParaRPr kumimoji="0" lang="el-GR" sz="240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
              <a:tabLst/>
            </a:pPr>
            <a:r>
              <a:rPr kumimoji="0" lang="el-GR" sz="24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Διαχείριση Γραφείου υλικού</a:t>
            </a:r>
          </a:p>
          <a:p>
            <a:pPr marL="0" marR="0" lvl="0" indent="0" algn="just" defTabSz="914400" rtl="0" eaLnBrk="0" fontAlgn="base" latinLnBrk="0" hangingPunct="0">
              <a:lnSpc>
                <a:spcPct val="150000"/>
              </a:lnSpc>
              <a:spcBef>
                <a:spcPct val="0"/>
              </a:spcBef>
              <a:spcAft>
                <a:spcPct val="0"/>
              </a:spcAft>
              <a:buClrTx/>
              <a:buSzTx/>
              <a:tabLst/>
            </a:pPr>
            <a:r>
              <a:rPr lang="el-GR" sz="2600" dirty="0" smtClean="0">
                <a:latin typeface="Calibri" pitchFamily="34" charset="0"/>
                <a:ea typeface="Times New Roman" pitchFamily="18" charset="0"/>
                <a:cs typeface="Arial" pitchFamily="34" charset="0"/>
              </a:rPr>
              <a:t>  </a:t>
            </a:r>
            <a:endParaRPr kumimoji="0" lang="el-GR" sz="2600" i="0" u="none" strike="noStrike" cap="none" normalizeH="0" baseline="0" dirty="0" smtClean="0">
              <a:ln>
                <a:noFill/>
              </a:ln>
              <a:solidFill>
                <a:schemeClr val="tx1"/>
              </a:solidFill>
              <a:effectLst/>
              <a:latin typeface="Calibri" pitchFamily="34" charset="0"/>
              <a:cs typeface="Arial" pitchFamily="34" charset="0"/>
            </a:endParaRPr>
          </a:p>
        </p:txBody>
      </p:sp>
      <p:pic>
        <p:nvPicPr>
          <p:cNvPr id="2053" name="Picture 5" descr="http://www.edu4u.gr/Portals/0/ArticlePhotos/large/ec43a912b77d44d8af126ba46bf61418.jpg"/>
          <p:cNvPicPr>
            <a:picLocks noChangeAspect="1" noChangeArrowheads="1"/>
          </p:cNvPicPr>
          <p:nvPr/>
        </p:nvPicPr>
        <p:blipFill>
          <a:blip r:embed="rId4" cstate="print"/>
          <a:srcRect/>
          <a:stretch>
            <a:fillRect/>
          </a:stretch>
        </p:blipFill>
        <p:spPr bwMode="auto">
          <a:xfrm>
            <a:off x="1174574" y="3573016"/>
            <a:ext cx="3613450" cy="2955075"/>
          </a:xfrm>
          <a:prstGeom prst="rect">
            <a:avLst/>
          </a:prstGeom>
          <a:noFill/>
        </p:spPr>
      </p:pic>
      <p:sp>
        <p:nvSpPr>
          <p:cNvPr id="7" name="6 - Στρογγυλεμένο ορθογώνιο"/>
          <p:cNvSpPr/>
          <p:nvPr/>
        </p:nvSpPr>
        <p:spPr>
          <a:xfrm>
            <a:off x="2627784" y="260648"/>
            <a:ext cx="4536504" cy="720080"/>
          </a:xfrm>
          <a:prstGeom prst="roundRect">
            <a:avLst/>
          </a:prstGeom>
          <a:blipFill dpi="0" rotWithShape="1">
            <a:blip r:embed="rId2" cstate="print">
              <a:alphaModFix amt="24000"/>
            </a:blip>
            <a:srcRect/>
            <a:tile tx="0" ty="0" sx="100000" sy="100000" flip="none" algn="tl"/>
          </a:blip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latin typeface="Calibri" pitchFamily="34" charset="0"/>
              </a:rPr>
              <a:t>Δομή του υποσυστήματος</a:t>
            </a:r>
            <a:endParaRPr lang="el-GR"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4000"/>
            <a:lum/>
          </a:blip>
          <a:srcRect/>
          <a:stretch>
            <a:fillRect l="-10000" r="-10000"/>
          </a:stretch>
        </a:blip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187624" y="1473350"/>
            <a:ext cx="4608512" cy="61401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buFont typeface="Wingdings" pitchFamily="2" charset="2"/>
              <a:buChar char="§"/>
            </a:pPr>
            <a:r>
              <a:rPr lang="el-GR" sz="2400" dirty="0" smtClean="0">
                <a:latin typeface="Calibri" pitchFamily="34" charset="0"/>
              </a:rPr>
              <a:t> Έλεγχος Δελτίου Παραγγελίας</a:t>
            </a:r>
          </a:p>
          <a:p>
            <a:pPr algn="just">
              <a:lnSpc>
                <a:spcPct val="150000"/>
              </a:lnSpc>
              <a:buFont typeface="Wingdings" pitchFamily="2" charset="2"/>
              <a:buChar char="§"/>
            </a:pPr>
            <a:r>
              <a:rPr lang="el-GR" sz="2400" dirty="0" smtClean="0">
                <a:latin typeface="Calibri" pitchFamily="34" charset="0"/>
              </a:rPr>
              <a:t> Έλεγχος ποσότητας</a:t>
            </a:r>
          </a:p>
          <a:p>
            <a:pPr algn="just">
              <a:lnSpc>
                <a:spcPct val="150000"/>
              </a:lnSpc>
              <a:buFont typeface="Wingdings" pitchFamily="2" charset="2"/>
              <a:buChar char="§"/>
            </a:pPr>
            <a:r>
              <a:rPr lang="el-GR" sz="2400" dirty="0" smtClean="0">
                <a:latin typeface="Calibri" pitchFamily="34" charset="0"/>
              </a:rPr>
              <a:t> Έλεγχος για προηγούμενη </a:t>
            </a:r>
            <a:r>
              <a:rPr lang="el-GR" sz="2400" dirty="0" err="1" smtClean="0">
                <a:latin typeface="Calibri" pitchFamily="34" charset="0"/>
              </a:rPr>
              <a:t>παραγ</a:t>
            </a:r>
            <a:r>
              <a:rPr lang="el-GR" sz="2400" dirty="0" smtClean="0">
                <a:latin typeface="Calibri" pitchFamily="34" charset="0"/>
              </a:rPr>
              <a:t>-  </a:t>
            </a:r>
          </a:p>
          <a:p>
            <a:pPr algn="just">
              <a:lnSpc>
                <a:spcPct val="150000"/>
              </a:lnSpc>
            </a:pPr>
            <a:r>
              <a:rPr lang="el-GR" sz="2400" dirty="0" smtClean="0">
                <a:latin typeface="Calibri" pitchFamily="34" charset="0"/>
              </a:rPr>
              <a:t>   </a:t>
            </a:r>
            <a:r>
              <a:rPr lang="el-GR" sz="2400" dirty="0" err="1" smtClean="0">
                <a:latin typeface="Calibri" pitchFamily="34" charset="0"/>
              </a:rPr>
              <a:t>γελία</a:t>
            </a:r>
            <a:r>
              <a:rPr lang="el-GR" sz="2400" dirty="0" smtClean="0">
                <a:latin typeface="Calibri" pitchFamily="34" charset="0"/>
              </a:rPr>
              <a:t> του είδους </a:t>
            </a:r>
          </a:p>
          <a:p>
            <a:pPr algn="just">
              <a:lnSpc>
                <a:spcPct val="150000"/>
              </a:lnSpc>
              <a:buFont typeface="Wingdings" pitchFamily="2" charset="2"/>
              <a:buChar char="§"/>
            </a:pPr>
            <a:r>
              <a:rPr lang="el-GR" sz="2400" dirty="0" smtClean="0">
                <a:latin typeface="Calibri" pitchFamily="34" charset="0"/>
              </a:rPr>
              <a:t> Αντίγραφο Δελτίου στον </a:t>
            </a:r>
            <a:r>
              <a:rPr lang="el-GR" sz="2400" dirty="0" err="1" smtClean="0">
                <a:latin typeface="Calibri" pitchFamily="34" charset="0"/>
              </a:rPr>
              <a:t>διαχειρι</a:t>
            </a:r>
            <a:r>
              <a:rPr lang="el-GR" sz="2400" dirty="0" smtClean="0">
                <a:latin typeface="Calibri" pitchFamily="34" charset="0"/>
              </a:rPr>
              <a:t>-  </a:t>
            </a:r>
          </a:p>
          <a:p>
            <a:pPr algn="just">
              <a:lnSpc>
                <a:spcPct val="150000"/>
              </a:lnSpc>
            </a:pPr>
            <a:r>
              <a:rPr lang="el-GR" sz="2400" dirty="0" smtClean="0">
                <a:latin typeface="Calibri" pitchFamily="34" charset="0"/>
              </a:rPr>
              <a:t>   </a:t>
            </a:r>
            <a:r>
              <a:rPr lang="el-GR" sz="2400" dirty="0" err="1" smtClean="0">
                <a:latin typeface="Calibri" pitchFamily="34" charset="0"/>
              </a:rPr>
              <a:t>στή</a:t>
            </a:r>
            <a:r>
              <a:rPr lang="el-GR" sz="2400" dirty="0" smtClean="0">
                <a:latin typeface="Calibri" pitchFamily="34" charset="0"/>
              </a:rPr>
              <a:t> και στο τμήμα </a:t>
            </a:r>
          </a:p>
          <a:p>
            <a:pPr algn="just">
              <a:lnSpc>
                <a:spcPct val="150000"/>
              </a:lnSpc>
              <a:buFont typeface="Wingdings" pitchFamily="2" charset="2"/>
              <a:buChar char="§"/>
            </a:pPr>
            <a:r>
              <a:rPr lang="el-GR" sz="2400" dirty="0" smtClean="0">
                <a:latin typeface="Calibri" pitchFamily="34" charset="0"/>
              </a:rPr>
              <a:t> Έκδοση δελτίου ανάλωσης υλικού  </a:t>
            </a:r>
          </a:p>
          <a:p>
            <a:pPr algn="just">
              <a:lnSpc>
                <a:spcPct val="150000"/>
              </a:lnSpc>
            </a:pPr>
            <a:r>
              <a:rPr lang="el-GR" sz="2400" dirty="0" smtClean="0">
                <a:latin typeface="Calibri" pitchFamily="34" charset="0"/>
              </a:rPr>
              <a:t>   από διαχείριση υλικού  προς υπό-</a:t>
            </a:r>
          </a:p>
          <a:p>
            <a:pPr algn="just">
              <a:lnSpc>
                <a:spcPct val="150000"/>
              </a:lnSpc>
            </a:pPr>
            <a:r>
              <a:rPr lang="el-GR" sz="2400" dirty="0" smtClean="0">
                <a:latin typeface="Calibri" pitchFamily="34" charset="0"/>
              </a:rPr>
              <a:t>   </a:t>
            </a:r>
            <a:r>
              <a:rPr lang="el-GR" sz="2400" dirty="0" err="1" smtClean="0">
                <a:latin typeface="Calibri" pitchFamily="34" charset="0"/>
              </a:rPr>
              <a:t>λογο</a:t>
            </a:r>
            <a:r>
              <a:rPr lang="el-GR" sz="2400" dirty="0" smtClean="0">
                <a:latin typeface="Calibri" pitchFamily="34" charset="0"/>
              </a:rPr>
              <a:t> αποθήκης </a:t>
            </a:r>
          </a:p>
          <a:p>
            <a:pPr lvl="0" algn="just" eaLnBrk="0" hangingPunct="0"/>
            <a:endParaRPr lang="el-GR" sz="1400" dirty="0" smtClean="0">
              <a:latin typeface="Arial" pitchFamily="34" charset="0"/>
              <a:ea typeface="Times New Roman" pitchFamily="18" charset="0"/>
              <a:cs typeface="Arial" pitchFamily="34" charset="0"/>
            </a:endParaRPr>
          </a:p>
          <a:p>
            <a:pPr lvl="0" algn="just" eaLnBrk="0" hangingPunct="0"/>
            <a:endParaRPr lang="el-GR" sz="1400" dirty="0" smtClean="0">
              <a:latin typeface="Arial" pitchFamily="34" charset="0"/>
              <a:ea typeface="Times New Roman" pitchFamily="18" charset="0"/>
              <a:cs typeface="Arial" pitchFamily="34" charset="0"/>
            </a:endParaRPr>
          </a:p>
          <a:p>
            <a:pPr lvl="0" algn="just" eaLnBrk="0" hangingPunct="0"/>
            <a:r>
              <a:rPr lang="el-GR" sz="1400" dirty="0" smtClean="0">
                <a:latin typeface="Arial" pitchFamily="34" charset="0"/>
                <a:ea typeface="Times New Roman" pitchFamily="18" charset="0"/>
                <a:cs typeface="Arial" pitchFamily="34" charset="0"/>
              </a:rPr>
              <a:t> </a:t>
            </a:r>
            <a:endParaRPr lang="el-GR" sz="14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41" name="Εικόνα 27"/>
          <p:cNvPicPr>
            <a:picLocks noChangeAspect="1" noChangeArrowheads="1"/>
          </p:cNvPicPr>
          <p:nvPr/>
        </p:nvPicPr>
        <p:blipFill>
          <a:blip r:embed="rId3" cstate="print"/>
          <a:srcRect/>
          <a:stretch>
            <a:fillRect/>
          </a:stretch>
        </p:blipFill>
        <p:spPr bwMode="auto">
          <a:xfrm>
            <a:off x="6012160" y="1988840"/>
            <a:ext cx="2856440" cy="4045446"/>
          </a:xfrm>
          <a:prstGeom prst="rect">
            <a:avLst/>
          </a:prstGeom>
          <a:noFill/>
        </p:spPr>
      </p:pic>
      <p:sp>
        <p:nvSpPr>
          <p:cNvPr id="7" name="6 - Στρογγυλεμένο ορθογώνιο"/>
          <p:cNvSpPr/>
          <p:nvPr/>
        </p:nvSpPr>
        <p:spPr>
          <a:xfrm>
            <a:off x="1187624" y="188640"/>
            <a:ext cx="7704856" cy="1152128"/>
          </a:xfrm>
          <a:prstGeom prst="roundRect">
            <a:avLst/>
          </a:prstGeom>
          <a:solidFill>
            <a:srgbClr val="D6FFC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latin typeface="Calibri" pitchFamily="34" charset="0"/>
              </a:rPr>
              <a:t>Παράδοση υγειονομικού υλικού στα διάφορα τμήματα με χρέωση στο τμήμα </a:t>
            </a:r>
            <a:endParaRPr lang="el-GR"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pic>
        <p:nvPicPr>
          <p:cNvPr id="9217" name="Εικόνα 1"/>
          <p:cNvPicPr>
            <a:picLocks noChangeAspect="1" noChangeArrowheads="1"/>
          </p:cNvPicPr>
          <p:nvPr/>
        </p:nvPicPr>
        <p:blipFill>
          <a:blip r:embed="rId3" cstate="print"/>
          <a:srcRect/>
          <a:stretch>
            <a:fillRect/>
          </a:stretch>
        </p:blipFill>
        <p:spPr bwMode="auto">
          <a:xfrm>
            <a:off x="5868144" y="1916832"/>
            <a:ext cx="2895957" cy="3821756"/>
          </a:xfrm>
          <a:prstGeom prst="rect">
            <a:avLst/>
          </a:prstGeom>
          <a:noFill/>
        </p:spPr>
      </p:pic>
      <p:sp>
        <p:nvSpPr>
          <p:cNvPr id="9219" name="Rectangle 3"/>
          <p:cNvSpPr>
            <a:spLocks noChangeArrowheads="1"/>
          </p:cNvSpPr>
          <p:nvPr/>
        </p:nvSpPr>
        <p:spPr bwMode="auto">
          <a:xfrm>
            <a:off x="1115616" y="975350"/>
            <a:ext cx="4752528" cy="53091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2000" b="0" i="0" u="none" strike="noStrike" cap="none" normalizeH="0" baseline="0" dirty="0" smtClean="0">
              <a:ln>
                <a:noFill/>
              </a:ln>
              <a:solidFill>
                <a:schemeClr val="tx1"/>
              </a:solidFill>
              <a:effectLst/>
              <a:latin typeface="Calibri" pitchFamily="34" charset="0"/>
              <a:cs typeface="Arial" pitchFamily="34" charset="0"/>
            </a:endParaRPr>
          </a:p>
          <a:p>
            <a:pPr algn="just">
              <a:lnSpc>
                <a:spcPct val="150000"/>
              </a:lnSpc>
            </a:pPr>
            <a:r>
              <a:rPr lang="el-GR" sz="2400" dirty="0" smtClean="0">
                <a:latin typeface="Calibri" pitchFamily="34" charset="0"/>
              </a:rPr>
              <a:t>Για την παραλαβή: </a:t>
            </a:r>
          </a:p>
          <a:p>
            <a:pPr algn="just">
              <a:lnSpc>
                <a:spcPct val="150000"/>
              </a:lnSpc>
              <a:buFont typeface="Wingdings" pitchFamily="2" charset="2"/>
              <a:buChar char="§"/>
            </a:pPr>
            <a:r>
              <a:rPr lang="el-GR" sz="2400" dirty="0" smtClean="0">
                <a:latin typeface="Calibri" pitchFamily="34" charset="0"/>
              </a:rPr>
              <a:t> Τριμελής επιτροπή παραλαμβάνει  </a:t>
            </a:r>
          </a:p>
          <a:p>
            <a:pPr algn="just">
              <a:lnSpc>
                <a:spcPct val="150000"/>
              </a:lnSpc>
            </a:pPr>
            <a:r>
              <a:rPr lang="el-GR" sz="2400" dirty="0" smtClean="0">
                <a:latin typeface="Calibri" pitchFamily="34" charset="0"/>
              </a:rPr>
              <a:t>    κάθε υλικό </a:t>
            </a:r>
          </a:p>
          <a:p>
            <a:pPr algn="just">
              <a:lnSpc>
                <a:spcPct val="150000"/>
              </a:lnSpc>
              <a:buFont typeface="Wingdings" pitchFamily="2" charset="2"/>
              <a:buChar char="§"/>
            </a:pPr>
            <a:r>
              <a:rPr lang="el-GR" sz="2400" dirty="0" smtClean="0">
                <a:latin typeface="Calibri" pitchFamily="34" charset="0"/>
              </a:rPr>
              <a:t> Παραλαβή υλικού στις φυσικές </a:t>
            </a:r>
          </a:p>
          <a:p>
            <a:pPr algn="just">
              <a:lnSpc>
                <a:spcPct val="150000"/>
              </a:lnSpc>
            </a:pPr>
            <a:r>
              <a:rPr lang="el-GR" sz="2400" dirty="0" smtClean="0">
                <a:latin typeface="Calibri" pitchFamily="34" charset="0"/>
              </a:rPr>
              <a:t>   αποθήκες</a:t>
            </a:r>
          </a:p>
          <a:p>
            <a:pPr algn="just">
              <a:lnSpc>
                <a:spcPct val="150000"/>
              </a:lnSpc>
              <a:buFont typeface="Wingdings" pitchFamily="2" charset="2"/>
              <a:buChar char="§"/>
            </a:pPr>
            <a:r>
              <a:rPr lang="el-GR" sz="2400" dirty="0" smtClean="0">
                <a:latin typeface="Calibri" pitchFamily="34" charset="0"/>
              </a:rPr>
              <a:t> Έλεγχος ποιότητας και ποσότητας</a:t>
            </a:r>
          </a:p>
          <a:p>
            <a:pPr algn="just">
              <a:lnSpc>
                <a:spcPct val="150000"/>
              </a:lnSpc>
              <a:buFont typeface="Wingdings" pitchFamily="2" charset="2"/>
              <a:buChar char="§"/>
            </a:pPr>
            <a:r>
              <a:rPr lang="el-GR" sz="2400" dirty="0" smtClean="0">
                <a:latin typeface="Calibri" pitchFamily="34" charset="0"/>
              </a:rPr>
              <a:t> Παραλαβή </a:t>
            </a:r>
            <a:r>
              <a:rPr lang="el-GR" sz="2400" dirty="0" smtClean="0">
                <a:latin typeface="Calibri" pitchFamily="34" charset="0"/>
              </a:rPr>
              <a:t>υλικού</a:t>
            </a:r>
            <a:endParaRPr lang="el-GR" sz="2400" dirty="0" smtClean="0">
              <a:latin typeface="Calibri" pitchFamily="34" charset="0"/>
            </a:endParaRPr>
          </a:p>
          <a:p>
            <a:pPr algn="just">
              <a:lnSpc>
                <a:spcPct val="150000"/>
              </a:lnSpc>
              <a:buFont typeface="Wingdings" pitchFamily="2" charset="2"/>
              <a:buChar char="§"/>
            </a:pPr>
            <a:r>
              <a:rPr lang="el-GR" sz="2400" dirty="0" smtClean="0">
                <a:latin typeface="Calibri" pitchFamily="34" charset="0"/>
              </a:rPr>
              <a:t> Έκδοση πρωτοκόλλου εισαγωγής</a:t>
            </a:r>
          </a:p>
          <a:p>
            <a:pPr algn="just">
              <a:lnSpc>
                <a:spcPct val="150000"/>
              </a:lnSpc>
              <a:buFont typeface="Wingdings" pitchFamily="2" charset="2"/>
              <a:buChar char="§"/>
            </a:pPr>
            <a:r>
              <a:rPr lang="el-GR" sz="2400" dirty="0" smtClean="0">
                <a:latin typeface="Calibri" pitchFamily="34" charset="0"/>
              </a:rPr>
              <a:t> Καταχώρηση Τιμολογίων</a:t>
            </a:r>
            <a:endParaRPr kumimoji="0" lang="el-GR" sz="2400" b="0" i="0" u="none" strike="noStrike" cap="none" normalizeH="0" baseline="0" dirty="0" smtClean="0">
              <a:ln>
                <a:noFill/>
              </a:ln>
              <a:solidFill>
                <a:schemeClr val="tx1"/>
              </a:solidFill>
              <a:effectLst/>
              <a:latin typeface="Calibri" pitchFamily="34" charset="0"/>
              <a:cs typeface="Arial" pitchFamily="34" charset="0"/>
            </a:endParaRPr>
          </a:p>
        </p:txBody>
      </p:sp>
      <p:sp>
        <p:nvSpPr>
          <p:cNvPr id="7" name="6 - Στρογγυλεμένο ορθογώνιο"/>
          <p:cNvSpPr/>
          <p:nvPr/>
        </p:nvSpPr>
        <p:spPr>
          <a:xfrm>
            <a:off x="1115616" y="188640"/>
            <a:ext cx="7560840" cy="936104"/>
          </a:xfrm>
          <a:prstGeom prst="roundRect">
            <a:avLst/>
          </a:prstGeom>
          <a:blipFill dpi="0" rotWithShape="1">
            <a:blip r:embed="rId2" cstate="print">
              <a:alphaModFix amt="48000"/>
            </a:blip>
            <a:srcRect/>
            <a:stretch>
              <a:fillRect/>
            </a:stretch>
          </a:blip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rPr>
              <a:t>Παρακολούθηση εισαγωγής υλικών στην αποθήκη </a:t>
            </a:r>
            <a:endParaRPr lang="el-GR"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6410</TotalTime>
  <Words>576</Words>
  <Application>Microsoft Office PowerPoint</Application>
  <PresentationFormat>Προβολή στην οθόνη (4:3)</PresentationFormat>
  <Paragraphs>115</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Ηλιοστάσιο</vt:lpstr>
      <vt:lpstr>ΟΡΓΑΝΩΣΗ ΚΑΙ ΔΙΑΧΕΙΡΙΣΗ ΑΝΑΛΩΣΙΜΩΝ ΚΑΙ ΥΛΙΚΩΝ ΣΕ ΝΟΣΟΚΟΜΕΙΑΚΗ ΜΟΝΑΔΑ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user</cp:lastModifiedBy>
  <cp:revision>834</cp:revision>
  <dcterms:created xsi:type="dcterms:W3CDTF">2010-05-23T14:28:12Z</dcterms:created>
  <dcterms:modified xsi:type="dcterms:W3CDTF">2016-10-25T09:53:23Z</dcterms:modified>
</cp:coreProperties>
</file>