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4" d="100"/>
          <a:sy n="124" d="100"/>
        </p:scale>
        <p:origin x="-116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4AB02A5-4FE5-49D9-9E24-09F23B90C450}" type="datetimeFigureOut">
              <a:rPr lang="en-US" smtClean="0"/>
              <a:t>4/3/15</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4/3/15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4/3/15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4/3/15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4/3/15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4/3/15</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4AB02A5-4FE5-49D9-9E24-09F23B90C450}" type="datetimeFigureOut">
              <a:rPr lang="en-US" smtClean="0"/>
              <a:t>4/3/15</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4AB02A5-4FE5-49D9-9E24-09F23B90C450}" type="datetimeFigureOut">
              <a:rPr lang="en-US" smtClean="0"/>
              <a:t>4/3/15</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4AB02A5-4FE5-49D9-9E24-09F23B90C450}" type="datetimeFigureOut">
              <a:rPr lang="en-US" smtClean="0"/>
              <a:t>4/3/15</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4/3/15</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4/3/15</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Drag picture to placeholder or click icon to add</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r" eaLnBrk="1" latinLnBrk="0" hangingPunct="1"/>
            <a:fld id="{54AB02A5-4FE5-49D9-9E24-09F23B90C450}" type="datetimeFigureOut">
              <a:rPr lang="en-US" smtClean="0"/>
              <a:t>4/3/15</a:t>
            </a:fld>
            <a:endParaRPr lang="en-US" sz="1200">
              <a:solidFill>
                <a:schemeClr val="bg2">
                  <a:shade val="50000"/>
                </a:scheme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sz="1200">
              <a:solidFill>
                <a:schemeClr val="bg2">
                  <a:shade val="50000"/>
                </a:schemeClr>
              </a:solidFill>
              <a:effectLst/>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0799" y="645218"/>
            <a:ext cx="7538401" cy="2437489"/>
          </a:xfrm>
          <a:solidFill>
            <a:schemeClr val="accent2">
              <a:lumMod val="20000"/>
              <a:lumOff val="80000"/>
            </a:schemeClr>
          </a:solidFill>
          <a:ln>
            <a:solidFill>
              <a:schemeClr val="tx2"/>
            </a:solidFill>
          </a:ln>
        </p:spPr>
        <p:txBody>
          <a:bodyPr>
            <a:noAutofit/>
          </a:bodyPr>
          <a:lstStyle/>
          <a:p>
            <a:pPr algn="ctr"/>
            <a:r>
              <a:rPr lang="el-GR" sz="3000" b="1" dirty="0">
                <a:effectLst/>
                <a:latin typeface="Times New Roman"/>
                <a:cs typeface="Times New Roman"/>
              </a:rPr>
              <a:t> </a:t>
            </a:r>
            <a:r>
              <a:rPr lang="en-US" sz="3000" b="1" dirty="0">
                <a:effectLst/>
                <a:latin typeface="Times New Roman"/>
                <a:cs typeface="Times New Roman"/>
              </a:rPr>
              <a:t/>
            </a:r>
            <a:br>
              <a:rPr lang="en-US" sz="3000" b="1" dirty="0">
                <a:effectLst/>
                <a:latin typeface="Times New Roman"/>
                <a:cs typeface="Times New Roman"/>
              </a:rPr>
            </a:br>
            <a:r>
              <a:rPr lang="el-GR" sz="3000" b="1" dirty="0">
                <a:effectLst/>
                <a:latin typeface="Times New Roman"/>
                <a:cs typeface="Times New Roman"/>
              </a:rPr>
              <a:t>ΛΕΙΤΟΥΡΓΙΕΣ ΚΑΙ ΕΡΓΑΛΕΙΑ ΓΙΑ ΤΗΝ ΑΝΑΠΤΥΞΗ ΤΗΣ ΕΠΙΚΟΙΝΩΝΙΑΣ ΣΤΟΝ </a:t>
            </a:r>
            <a:r>
              <a:rPr lang="el-GR" sz="3000" b="1" dirty="0" smtClean="0">
                <a:effectLst/>
                <a:latin typeface="Times New Roman"/>
                <a:cs typeface="Times New Roman"/>
              </a:rPr>
              <a:t>ΑΘΛΗΤΙΣΜΟ </a:t>
            </a:r>
            <a:r>
              <a:rPr lang="en-US" sz="2800" dirty="0">
                <a:effectLst/>
              </a:rPr>
              <a:t/>
            </a:r>
            <a:br>
              <a:rPr lang="en-US" sz="2800" dirty="0">
                <a:effectLst/>
              </a:rPr>
            </a:br>
            <a:endParaRPr lang="en-US" sz="2800" dirty="0"/>
          </a:p>
        </p:txBody>
      </p:sp>
      <p:sp>
        <p:nvSpPr>
          <p:cNvPr id="3" name="Subtitle 2"/>
          <p:cNvSpPr>
            <a:spLocks noGrp="1"/>
          </p:cNvSpPr>
          <p:nvPr>
            <p:ph type="subTitle" idx="1"/>
          </p:nvPr>
        </p:nvSpPr>
        <p:spPr>
          <a:xfrm>
            <a:off x="1300799" y="3799615"/>
            <a:ext cx="7538401" cy="1546476"/>
          </a:xfrm>
          <a:solidFill>
            <a:srgbClr val="FFF1CE"/>
          </a:solidFill>
          <a:ln>
            <a:solidFill>
              <a:srgbClr val="4F271C"/>
            </a:solidFill>
          </a:ln>
        </p:spPr>
        <p:txBody>
          <a:bodyPr>
            <a:normAutofit/>
          </a:bodyPr>
          <a:lstStyle/>
          <a:p>
            <a:pPr algn="ctr"/>
            <a:endParaRPr lang="el-GR" dirty="0" smtClean="0">
              <a:latin typeface="Times New Roman"/>
              <a:cs typeface="Times New Roman"/>
            </a:endParaRPr>
          </a:p>
          <a:p>
            <a:pPr algn="ctr"/>
            <a:r>
              <a:rPr lang="el-GR" dirty="0" smtClean="0">
                <a:latin typeface="Times New Roman"/>
                <a:cs typeface="Times New Roman"/>
              </a:rPr>
              <a:t>Παναγιώτα Αντωνοπούλου</a:t>
            </a:r>
            <a:r>
              <a:rPr lang="en-US" dirty="0">
                <a:latin typeface="Times New Roman"/>
                <a:cs typeface="Times New Roman"/>
              </a:rPr>
              <a:t/>
            </a:r>
            <a:br>
              <a:rPr lang="en-US" dirty="0">
                <a:latin typeface="Times New Roman"/>
                <a:cs typeface="Times New Roman"/>
              </a:rPr>
            </a:br>
            <a:r>
              <a:rPr lang="el-GR" dirty="0" smtClean="0">
                <a:latin typeface="Times New Roman"/>
                <a:cs typeface="Times New Roman"/>
              </a:rPr>
              <a:t>Επ</a:t>
            </a:r>
            <a:r>
              <a:rPr lang="el-GR" dirty="0">
                <a:latin typeface="Times New Roman"/>
                <a:cs typeface="Times New Roman"/>
              </a:rPr>
              <a:t>. Καθηγήτρια Πανεπιστημίου Πελοποννήσου </a:t>
            </a:r>
            <a:endParaRPr lang="en-US" dirty="0">
              <a:latin typeface="Times New Roman"/>
              <a:cs typeface="Times New Roman"/>
            </a:endParaRPr>
          </a:p>
          <a:p>
            <a:endParaRPr lang="en-US" dirty="0"/>
          </a:p>
        </p:txBody>
      </p:sp>
    </p:spTree>
    <p:extLst>
      <p:ext uri="{BB962C8B-B14F-4D97-AF65-F5344CB8AC3E}">
        <p14:creationId xmlns:p14="http://schemas.microsoft.com/office/powerpoint/2010/main" val="20923168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a:ln>
            <a:solidFill>
              <a:srgbClr val="967D42"/>
            </a:solidFill>
          </a:ln>
        </p:spPr>
        <p:txBody>
          <a:bodyPr>
            <a:normAutofit/>
          </a:bodyPr>
          <a:lstStyle/>
          <a:p>
            <a:pPr algn="ctr"/>
            <a:r>
              <a:rPr lang="el-GR" sz="3000" b="1" dirty="0">
                <a:effectLst/>
                <a:latin typeface="Times New Roman"/>
                <a:cs typeface="Times New Roman"/>
              </a:rPr>
              <a:t>ΣΥΜΒΟΛΟΠΟΙΗΣΗ </a:t>
            </a:r>
            <a:endParaRPr lang="en-US" sz="3000" dirty="0">
              <a:latin typeface="Times New Roman"/>
              <a:cs typeface="Times New Roman"/>
            </a:endParaRPr>
          </a:p>
        </p:txBody>
      </p:sp>
      <p:sp>
        <p:nvSpPr>
          <p:cNvPr id="3" name="Content Placeholder 2"/>
          <p:cNvSpPr>
            <a:spLocks noGrp="1"/>
          </p:cNvSpPr>
          <p:nvPr>
            <p:ph idx="1"/>
          </p:nvPr>
        </p:nvSpPr>
        <p:spPr/>
        <p:txBody>
          <a:bodyPr/>
          <a:lstStyle/>
          <a:p>
            <a:endParaRPr lang="el-GR" sz="2400" dirty="0" smtClean="0">
              <a:latin typeface="Times New Roman"/>
              <a:cs typeface="Times New Roman"/>
            </a:endParaRPr>
          </a:p>
          <a:p>
            <a:pPr marL="82296" indent="0">
              <a:buNone/>
            </a:pPr>
            <a:r>
              <a:rPr lang="el-GR" sz="2400" dirty="0" smtClean="0">
                <a:latin typeface="Times New Roman"/>
                <a:cs typeface="Times New Roman"/>
              </a:rPr>
              <a:t>Ο </a:t>
            </a:r>
            <a:r>
              <a:rPr lang="en-US" sz="2400" dirty="0" err="1">
                <a:latin typeface="Times New Roman"/>
                <a:cs typeface="Times New Roman"/>
              </a:rPr>
              <a:t>Arnheim</a:t>
            </a:r>
            <a:r>
              <a:rPr lang="en-US" sz="2400" dirty="0">
                <a:latin typeface="Times New Roman"/>
                <a:cs typeface="Times New Roman"/>
              </a:rPr>
              <a:t> </a:t>
            </a:r>
            <a:r>
              <a:rPr lang="el-GR" sz="2400" dirty="0">
                <a:latin typeface="Times New Roman"/>
                <a:cs typeface="Times New Roman"/>
              </a:rPr>
              <a:t>χρησιμοποιεί τον όρο προκειμένου να ορίσει τη συγκεκριμένη απόδοση ή αναπαράσταση μιας αφηρημένης ιδέας ή ενός γενικού προτύπου. Πρόκειται για εγγενή λειτουργία του Λόγου της εικόνας. </a:t>
            </a:r>
            <a:endParaRPr lang="en-US" sz="2400" dirty="0">
              <a:latin typeface="Times New Roman"/>
              <a:cs typeface="Times New Roman"/>
            </a:endParaRPr>
          </a:p>
          <a:p>
            <a:endParaRPr lang="en-US" dirty="0"/>
          </a:p>
        </p:txBody>
      </p:sp>
    </p:spTree>
    <p:extLst>
      <p:ext uri="{BB962C8B-B14F-4D97-AF65-F5344CB8AC3E}">
        <p14:creationId xmlns:p14="http://schemas.microsoft.com/office/powerpoint/2010/main" val="235150687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9525" cmpd="sng">
            <a:solidFill>
              <a:srgbClr val="967D42"/>
            </a:solidFill>
          </a:ln>
        </p:spPr>
        <p:txBody>
          <a:bodyPr>
            <a:normAutofit/>
          </a:bodyPr>
          <a:lstStyle/>
          <a:p>
            <a:pPr algn="ctr"/>
            <a:r>
              <a:rPr lang="el-GR" sz="3000" b="1" dirty="0">
                <a:effectLst/>
                <a:latin typeface="Times New Roman"/>
                <a:cs typeface="Times New Roman"/>
              </a:rPr>
              <a:t>Επίπεδα συμβολοποίησης </a:t>
            </a:r>
            <a:r>
              <a:rPr lang="en-US" sz="3000" dirty="0">
                <a:effectLst/>
                <a:latin typeface="Times New Roman"/>
                <a:cs typeface="Times New Roman"/>
              </a:rPr>
              <a:t/>
            </a:r>
            <a:br>
              <a:rPr lang="en-US" sz="3000" dirty="0">
                <a:effectLst/>
                <a:latin typeface="Times New Roman"/>
                <a:cs typeface="Times New Roman"/>
              </a:rPr>
            </a:br>
            <a:endParaRPr lang="en-US" sz="3000" dirty="0">
              <a:latin typeface="Times New Roman"/>
              <a:cs typeface="Times New Roman"/>
            </a:endParaRPr>
          </a:p>
        </p:txBody>
      </p:sp>
      <p:sp>
        <p:nvSpPr>
          <p:cNvPr id="3" name="Content Placeholder 2"/>
          <p:cNvSpPr>
            <a:spLocks noGrp="1"/>
          </p:cNvSpPr>
          <p:nvPr>
            <p:ph idx="1"/>
          </p:nvPr>
        </p:nvSpPr>
        <p:spPr>
          <a:xfrm>
            <a:off x="1435608" y="1447800"/>
            <a:ext cx="7498080" cy="4800600"/>
          </a:xfrm>
          <a:solidFill>
            <a:schemeClr val="accent2">
              <a:lumMod val="20000"/>
              <a:lumOff val="80000"/>
            </a:schemeClr>
          </a:solidFill>
        </p:spPr>
        <p:txBody>
          <a:bodyPr>
            <a:normAutofit/>
          </a:bodyPr>
          <a:lstStyle/>
          <a:p>
            <a:endParaRPr lang="el-GR" sz="2400" dirty="0" smtClean="0">
              <a:latin typeface="Times New Roman"/>
              <a:cs typeface="Times New Roman"/>
            </a:endParaRPr>
          </a:p>
          <a:p>
            <a:pPr>
              <a:buFont typeface="Wingdings" charset="2"/>
              <a:buChar char="q"/>
            </a:pPr>
            <a:r>
              <a:rPr lang="el-GR" sz="2300" dirty="0" smtClean="0">
                <a:latin typeface="Times New Roman"/>
                <a:cs typeface="Times New Roman"/>
              </a:rPr>
              <a:t>Το </a:t>
            </a:r>
            <a:r>
              <a:rPr lang="el-GR" sz="2300" dirty="0">
                <a:latin typeface="Times New Roman"/>
                <a:cs typeface="Times New Roman"/>
              </a:rPr>
              <a:t>σύνολο των πολιτικών, οικονομικών και κοινωνικών </a:t>
            </a:r>
            <a:r>
              <a:rPr lang="el-GR" sz="2300" dirty="0" smtClean="0">
                <a:latin typeface="Times New Roman"/>
                <a:cs typeface="Times New Roman"/>
              </a:rPr>
              <a:t>σχέσεων</a:t>
            </a:r>
          </a:p>
          <a:p>
            <a:pPr>
              <a:buFont typeface="Wingdings" charset="2"/>
              <a:buChar char="q"/>
            </a:pPr>
            <a:r>
              <a:rPr lang="el-GR" sz="2300" dirty="0" smtClean="0">
                <a:latin typeface="Times New Roman"/>
                <a:cs typeface="Times New Roman"/>
              </a:rPr>
              <a:t>Ο </a:t>
            </a:r>
            <a:r>
              <a:rPr lang="el-GR" sz="2300" dirty="0">
                <a:latin typeface="Times New Roman"/>
                <a:cs typeface="Times New Roman"/>
              </a:rPr>
              <a:t>ρόλος των πρωταγωνιστών τους, δηλαδή η μορφή της κοινωνικής δράσης που αυτοί ασκούν και το προϊόν της πράξης τους.</a:t>
            </a:r>
            <a:endParaRPr lang="en-US" sz="2300" dirty="0">
              <a:latin typeface="Times New Roman"/>
              <a:cs typeface="Times New Roman"/>
            </a:endParaRPr>
          </a:p>
          <a:p>
            <a:pPr>
              <a:buFont typeface="Wingdings" charset="2"/>
              <a:buChar char="q"/>
            </a:pPr>
            <a:r>
              <a:rPr lang="el-GR" sz="2300" dirty="0" smtClean="0">
                <a:latin typeface="Times New Roman"/>
                <a:cs typeface="Times New Roman"/>
              </a:rPr>
              <a:t>Η </a:t>
            </a:r>
            <a:r>
              <a:rPr lang="el-GR" sz="2300" dirty="0">
                <a:latin typeface="Times New Roman"/>
                <a:cs typeface="Times New Roman"/>
              </a:rPr>
              <a:t>αξιολόγηση και ιεράρχηση των ειδήσεων </a:t>
            </a:r>
            <a:endParaRPr lang="en-US" sz="2300" dirty="0">
              <a:latin typeface="Times New Roman"/>
              <a:cs typeface="Times New Roman"/>
            </a:endParaRPr>
          </a:p>
          <a:p>
            <a:pPr>
              <a:buFont typeface="Wingdings" charset="2"/>
              <a:buChar char="q"/>
            </a:pPr>
            <a:r>
              <a:rPr lang="el-GR" sz="2300" dirty="0" smtClean="0">
                <a:latin typeface="Times New Roman"/>
                <a:cs typeface="Times New Roman"/>
              </a:rPr>
              <a:t>Η </a:t>
            </a:r>
            <a:r>
              <a:rPr lang="el-GR" sz="2300" dirty="0">
                <a:latin typeface="Times New Roman"/>
                <a:cs typeface="Times New Roman"/>
              </a:rPr>
              <a:t>μορφοποίηση κοινωνικών μηνυμάτων </a:t>
            </a:r>
            <a:endParaRPr lang="en-US" sz="2300" dirty="0">
              <a:latin typeface="Times New Roman"/>
              <a:cs typeface="Times New Roman"/>
            </a:endParaRPr>
          </a:p>
          <a:p>
            <a:endParaRPr lang="en-US" dirty="0"/>
          </a:p>
        </p:txBody>
      </p:sp>
    </p:spTree>
    <p:extLst>
      <p:ext uri="{BB962C8B-B14F-4D97-AF65-F5344CB8AC3E}">
        <p14:creationId xmlns:p14="http://schemas.microsoft.com/office/powerpoint/2010/main" val="152856272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a:ln>
            <a:solidFill>
              <a:srgbClr val="967D42"/>
            </a:solidFill>
          </a:ln>
        </p:spPr>
        <p:txBody>
          <a:bodyPr/>
          <a:lstStyle/>
          <a:p>
            <a:pPr algn="ctr"/>
            <a:r>
              <a:rPr lang="el-GR" sz="3600" b="1" dirty="0">
                <a:effectLst/>
              </a:rPr>
              <a:t>ΜΟΝΤΑΖ </a:t>
            </a:r>
            <a:endParaRPr lang="en-US" sz="3600" dirty="0"/>
          </a:p>
        </p:txBody>
      </p:sp>
      <p:sp>
        <p:nvSpPr>
          <p:cNvPr id="3" name="Content Placeholder 2"/>
          <p:cNvSpPr>
            <a:spLocks noGrp="1"/>
          </p:cNvSpPr>
          <p:nvPr>
            <p:ph idx="1"/>
          </p:nvPr>
        </p:nvSpPr>
        <p:spPr/>
        <p:txBody>
          <a:bodyPr>
            <a:normAutofit/>
          </a:bodyPr>
          <a:lstStyle/>
          <a:p>
            <a:pPr marL="82296" indent="0">
              <a:buNone/>
            </a:pPr>
            <a:endParaRPr lang="el-GR" sz="2300" dirty="0" smtClean="0">
              <a:latin typeface="Times New Roman"/>
              <a:cs typeface="Times New Roman"/>
            </a:endParaRPr>
          </a:p>
          <a:p>
            <a:pPr marL="82296" indent="0">
              <a:buNone/>
            </a:pPr>
            <a:r>
              <a:rPr lang="el-GR" sz="2200" b="1" u="sng" dirty="0" smtClean="0">
                <a:latin typeface="Times New Roman"/>
                <a:cs typeface="Times New Roman"/>
              </a:rPr>
              <a:t>Θεωρία </a:t>
            </a:r>
            <a:r>
              <a:rPr lang="el-GR" sz="2200" b="1" u="sng" dirty="0">
                <a:latin typeface="Times New Roman"/>
                <a:cs typeface="Times New Roman"/>
              </a:rPr>
              <a:t>primo-secundo</a:t>
            </a:r>
            <a:r>
              <a:rPr lang="el-GR" sz="2200" dirty="0">
                <a:latin typeface="Times New Roman"/>
                <a:cs typeface="Times New Roman"/>
              </a:rPr>
              <a:t> </a:t>
            </a:r>
            <a:r>
              <a:rPr lang="el-GR" sz="2200" dirty="0" smtClean="0">
                <a:latin typeface="Times New Roman"/>
                <a:cs typeface="Times New Roman"/>
              </a:rPr>
              <a:t>:</a:t>
            </a:r>
          </a:p>
          <a:p>
            <a:pPr marL="82296" indent="0">
              <a:buNone/>
            </a:pPr>
            <a:endParaRPr lang="el-GR" sz="2200" dirty="0" smtClean="0">
              <a:latin typeface="Times New Roman"/>
              <a:cs typeface="Times New Roman"/>
            </a:endParaRPr>
          </a:p>
          <a:p>
            <a:pPr>
              <a:buFont typeface="Wingdings" charset="2"/>
              <a:buChar char="Ø"/>
            </a:pPr>
            <a:r>
              <a:rPr lang="el-GR" sz="2200" dirty="0" smtClean="0">
                <a:latin typeface="Times New Roman"/>
                <a:cs typeface="Times New Roman"/>
              </a:rPr>
              <a:t>PRIMO </a:t>
            </a:r>
            <a:r>
              <a:rPr lang="el-GR" sz="2200" dirty="0">
                <a:latin typeface="Times New Roman"/>
                <a:cs typeface="Times New Roman"/>
              </a:rPr>
              <a:t>: </a:t>
            </a:r>
            <a:r>
              <a:rPr lang="el-GR" sz="2200" i="1" dirty="0">
                <a:latin typeface="Times New Roman"/>
                <a:cs typeface="Times New Roman"/>
              </a:rPr>
              <a:t>Καταγράφονται τα φωτο-τεμάχια της πραγματικότητας , </a:t>
            </a:r>
            <a:br>
              <a:rPr lang="el-GR" sz="2200" i="1" dirty="0">
                <a:latin typeface="Times New Roman"/>
                <a:cs typeface="Times New Roman"/>
              </a:rPr>
            </a:br>
            <a:endParaRPr lang="el-GR" sz="2200" i="1" dirty="0" smtClean="0">
              <a:latin typeface="Times New Roman"/>
              <a:cs typeface="Times New Roman"/>
            </a:endParaRPr>
          </a:p>
          <a:p>
            <a:pPr>
              <a:buFont typeface="Wingdings" charset="2"/>
              <a:buChar char="Ø"/>
            </a:pPr>
            <a:r>
              <a:rPr lang="el-GR" sz="2200" dirty="0" smtClean="0">
                <a:latin typeface="Times New Roman"/>
                <a:cs typeface="Times New Roman"/>
              </a:rPr>
              <a:t>SECUNTO</a:t>
            </a:r>
            <a:r>
              <a:rPr lang="el-GR" sz="2200" i="1" dirty="0" smtClean="0">
                <a:latin typeface="Times New Roman"/>
                <a:cs typeface="Times New Roman"/>
              </a:rPr>
              <a:t> </a:t>
            </a:r>
            <a:r>
              <a:rPr lang="el-GR" sz="2200" i="1" dirty="0">
                <a:latin typeface="Times New Roman"/>
                <a:cs typeface="Times New Roman"/>
              </a:rPr>
              <a:t>: Συνδυάζονται μεταξύ τους κατά διάφορους τρόπους</a:t>
            </a:r>
            <a:r>
              <a:rPr lang="el-GR" sz="2200" dirty="0">
                <a:latin typeface="Times New Roman"/>
                <a:cs typeface="Times New Roman"/>
              </a:rPr>
              <a:t> </a:t>
            </a:r>
            <a:endParaRPr lang="el-GR" sz="2200" dirty="0" smtClean="0">
              <a:latin typeface="Times New Roman"/>
              <a:cs typeface="Times New Roman"/>
            </a:endParaRPr>
          </a:p>
          <a:p>
            <a:pPr marL="82296" indent="0">
              <a:buNone/>
            </a:pPr>
            <a:endParaRPr lang="el-GR" sz="2200" dirty="0">
              <a:latin typeface="Times New Roman"/>
              <a:cs typeface="Times New Roman"/>
            </a:endParaRPr>
          </a:p>
          <a:p>
            <a:pPr marL="82296" indent="0" algn="r">
              <a:buNone/>
            </a:pPr>
            <a:r>
              <a:rPr lang="el-GR" sz="2200" dirty="0" smtClean="0">
                <a:latin typeface="Times New Roman"/>
                <a:cs typeface="Times New Roman"/>
              </a:rPr>
              <a:t>Eisenstein</a:t>
            </a:r>
            <a:r>
              <a:rPr lang="el-GR" sz="2200" dirty="0">
                <a:latin typeface="Times New Roman"/>
                <a:cs typeface="Times New Roman"/>
              </a:rPr>
              <a:t>, 1975</a:t>
            </a:r>
            <a:r>
              <a:rPr lang="en-US" sz="2200" dirty="0">
                <a:latin typeface="Times New Roman"/>
                <a:cs typeface="Times New Roman"/>
              </a:rPr>
              <a:t> </a:t>
            </a:r>
          </a:p>
        </p:txBody>
      </p:sp>
    </p:spTree>
    <p:extLst>
      <p:ext uri="{BB962C8B-B14F-4D97-AF65-F5344CB8AC3E}">
        <p14:creationId xmlns:p14="http://schemas.microsoft.com/office/powerpoint/2010/main" val="239092179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a:ln>
            <a:solidFill>
              <a:srgbClr val="967D42"/>
            </a:solidFill>
          </a:ln>
        </p:spPr>
        <p:txBody>
          <a:bodyPr>
            <a:normAutofit/>
          </a:bodyPr>
          <a:lstStyle/>
          <a:p>
            <a:pPr algn="ctr"/>
            <a:r>
              <a:rPr lang="el-GR" sz="3000" b="1" dirty="0">
                <a:effectLst/>
                <a:latin typeface="Times New Roman"/>
                <a:cs typeface="Times New Roman"/>
              </a:rPr>
              <a:t>ΕΡΜΗΝΕΥΤΙΚΟΣ ΡΕΑΛΙΣΜΟΣ</a:t>
            </a:r>
            <a:r>
              <a:rPr lang="en-US" sz="3000" dirty="0">
                <a:effectLst/>
                <a:latin typeface="Times New Roman"/>
                <a:cs typeface="Times New Roman"/>
              </a:rPr>
              <a:t> </a:t>
            </a:r>
            <a:endParaRPr lang="en-US" sz="3000" dirty="0">
              <a:latin typeface="Times New Roman"/>
              <a:cs typeface="Times New Roman"/>
            </a:endParaRPr>
          </a:p>
        </p:txBody>
      </p:sp>
      <p:sp>
        <p:nvSpPr>
          <p:cNvPr id="3" name="Content Placeholder 2"/>
          <p:cNvSpPr>
            <a:spLocks noGrp="1"/>
          </p:cNvSpPr>
          <p:nvPr>
            <p:ph idx="1"/>
          </p:nvPr>
        </p:nvSpPr>
        <p:spPr/>
        <p:txBody>
          <a:bodyPr/>
          <a:lstStyle/>
          <a:p>
            <a:pPr marL="82296" indent="0">
              <a:buNone/>
            </a:pPr>
            <a:endParaRPr lang="el-GR" sz="2400" dirty="0" smtClean="0">
              <a:latin typeface="Times New Roman"/>
              <a:cs typeface="Times New Roman"/>
            </a:endParaRPr>
          </a:p>
          <a:p>
            <a:pPr marL="82296" indent="0">
              <a:buNone/>
            </a:pPr>
            <a:endParaRPr lang="el-GR" sz="2400" dirty="0" smtClean="0">
              <a:latin typeface="Times New Roman"/>
              <a:cs typeface="Times New Roman"/>
            </a:endParaRPr>
          </a:p>
          <a:p>
            <a:pPr marL="82296" indent="0">
              <a:buNone/>
            </a:pPr>
            <a:r>
              <a:rPr lang="el-GR" sz="2400" dirty="0" smtClean="0">
                <a:latin typeface="Times New Roman"/>
                <a:cs typeface="Times New Roman"/>
              </a:rPr>
              <a:t>Στη </a:t>
            </a:r>
            <a:r>
              <a:rPr lang="el-GR" sz="2400" dirty="0">
                <a:latin typeface="Times New Roman"/>
                <a:cs typeface="Times New Roman"/>
              </a:rPr>
              <a:t>γενική του </a:t>
            </a:r>
            <a:r>
              <a:rPr lang="el-GR" sz="2400" dirty="0" smtClean="0">
                <a:latin typeface="Times New Roman"/>
                <a:cs typeface="Times New Roman"/>
              </a:rPr>
              <a:t>διάσταση, </a:t>
            </a:r>
            <a:r>
              <a:rPr lang="el-GR" sz="2400" dirty="0">
                <a:latin typeface="Times New Roman"/>
                <a:cs typeface="Times New Roman"/>
              </a:rPr>
              <a:t>ορίζεται ως ο τρόπος με τον οποίο τα άτομα αντιμετωπίζουν τον κόσμο στις συνθήκες επικράτειας ( στο δημόσιο λόγο) της τεχνολογικής εικόνας</a:t>
            </a:r>
            <a:endParaRPr lang="en-US" sz="2400" dirty="0">
              <a:latin typeface="Times New Roman"/>
              <a:cs typeface="Times New Roman"/>
            </a:endParaRPr>
          </a:p>
          <a:p>
            <a:pPr marL="82296" indent="0" algn="r">
              <a:buNone/>
            </a:pPr>
            <a:r>
              <a:rPr lang="el-GR" sz="2400" dirty="0" smtClean="0">
                <a:latin typeface="Times New Roman"/>
                <a:cs typeface="Times New Roman"/>
              </a:rPr>
              <a:t>                                                                                                                                       </a:t>
            </a:r>
            <a:r>
              <a:rPr lang="el-GR" sz="2400" dirty="0">
                <a:latin typeface="Times New Roman"/>
                <a:cs typeface="Times New Roman"/>
              </a:rPr>
              <a:t>Πλειός Γιώργος, 2003</a:t>
            </a:r>
            <a:endParaRPr lang="en-US" sz="2400" dirty="0">
              <a:latin typeface="Times New Roman"/>
              <a:cs typeface="Times New Roman"/>
            </a:endParaRPr>
          </a:p>
          <a:p>
            <a:endParaRPr lang="en-US" dirty="0"/>
          </a:p>
        </p:txBody>
      </p:sp>
    </p:spTree>
    <p:extLst>
      <p:ext uri="{BB962C8B-B14F-4D97-AF65-F5344CB8AC3E}">
        <p14:creationId xmlns:p14="http://schemas.microsoft.com/office/powerpoint/2010/main" val="53960449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a:ln>
            <a:solidFill>
              <a:srgbClr val="967D42"/>
            </a:solidFill>
          </a:ln>
        </p:spPr>
        <p:txBody>
          <a:bodyPr>
            <a:noAutofit/>
          </a:bodyPr>
          <a:lstStyle/>
          <a:p>
            <a:pPr algn="ctr"/>
            <a:r>
              <a:rPr lang="el-GR" sz="3000" b="1" dirty="0" smtClean="0">
                <a:effectLst/>
                <a:latin typeface="Times New Roman"/>
                <a:cs typeface="Times New Roman"/>
              </a:rPr>
              <a:t/>
            </a:r>
            <a:br>
              <a:rPr lang="el-GR" sz="3000" b="1" dirty="0" smtClean="0">
                <a:effectLst/>
                <a:latin typeface="Times New Roman"/>
                <a:cs typeface="Times New Roman"/>
              </a:rPr>
            </a:br>
            <a:r>
              <a:rPr lang="el-GR" sz="3000" b="1" dirty="0" smtClean="0">
                <a:effectLst/>
                <a:latin typeface="Times New Roman"/>
                <a:cs typeface="Times New Roman"/>
              </a:rPr>
              <a:t>ΨΕΥΔΟΓΕΓΟΝΟΣ</a:t>
            </a:r>
            <a:r>
              <a:rPr lang="el-GR" sz="3000" dirty="0" smtClean="0">
                <a:effectLst/>
                <a:latin typeface="Times New Roman"/>
                <a:cs typeface="Times New Roman"/>
              </a:rPr>
              <a:t>  </a:t>
            </a:r>
            <a:r>
              <a:rPr lang="en-US" sz="3000" dirty="0">
                <a:effectLst/>
                <a:latin typeface="Times New Roman"/>
                <a:cs typeface="Times New Roman"/>
              </a:rPr>
              <a:t/>
            </a:r>
            <a:br>
              <a:rPr lang="en-US" sz="3000" dirty="0">
                <a:effectLst/>
                <a:latin typeface="Times New Roman"/>
                <a:cs typeface="Times New Roman"/>
              </a:rPr>
            </a:br>
            <a:endParaRPr lang="en-US" sz="3000" dirty="0">
              <a:latin typeface="Times New Roman"/>
              <a:cs typeface="Times New Roman"/>
            </a:endParaRPr>
          </a:p>
        </p:txBody>
      </p:sp>
      <p:sp>
        <p:nvSpPr>
          <p:cNvPr id="3" name="Content Placeholder 2"/>
          <p:cNvSpPr>
            <a:spLocks noGrp="1"/>
          </p:cNvSpPr>
          <p:nvPr>
            <p:ph idx="1"/>
          </p:nvPr>
        </p:nvSpPr>
        <p:spPr/>
        <p:txBody>
          <a:bodyPr>
            <a:normAutofit/>
          </a:bodyPr>
          <a:lstStyle/>
          <a:p>
            <a:pPr marL="82296" indent="0">
              <a:buNone/>
            </a:pPr>
            <a:endParaRPr lang="el-GR" sz="2300" dirty="0" smtClean="0">
              <a:latin typeface="Times New Roman"/>
              <a:cs typeface="Times New Roman"/>
            </a:endParaRPr>
          </a:p>
          <a:p>
            <a:pPr marL="82296" indent="0">
              <a:buNone/>
            </a:pPr>
            <a:r>
              <a:rPr lang="el-GR" sz="2300" dirty="0" smtClean="0">
                <a:latin typeface="Times New Roman"/>
                <a:cs typeface="Times New Roman"/>
              </a:rPr>
              <a:t>Την </a:t>
            </a:r>
            <a:r>
              <a:rPr lang="el-GR" sz="2300" dirty="0">
                <a:latin typeface="Times New Roman"/>
                <a:cs typeface="Times New Roman"/>
              </a:rPr>
              <a:t>έννοια των «ψευδογεγονότων» έχουν αναλύσει διεξοδικά ο  Boorstin και ο Bennet. </a:t>
            </a:r>
            <a:endParaRPr lang="el-GR" sz="2300" dirty="0" smtClean="0">
              <a:latin typeface="Times New Roman"/>
              <a:cs typeface="Times New Roman"/>
            </a:endParaRPr>
          </a:p>
          <a:p>
            <a:pPr marL="82296" indent="0">
              <a:buNone/>
            </a:pPr>
            <a:r>
              <a:rPr lang="el-GR" sz="2300" dirty="0" smtClean="0">
                <a:latin typeface="Times New Roman"/>
                <a:cs typeface="Times New Roman"/>
              </a:rPr>
              <a:t>Τα </a:t>
            </a:r>
            <a:r>
              <a:rPr lang="el-GR" sz="2300" dirty="0">
                <a:latin typeface="Times New Roman"/>
                <a:cs typeface="Times New Roman"/>
              </a:rPr>
              <a:t>«ψευδογεγονότα» είναι γεγονότα που κατασκευάζονται ειδικά για να προβληθούν από την τηλεόραση κι ως εκ τούτου διαμορφώνονται στη βάση των σημειωτικών συστημάτων του </a:t>
            </a:r>
            <a:r>
              <a:rPr lang="el-GR" sz="2300" dirty="0" smtClean="0">
                <a:latin typeface="Times New Roman"/>
                <a:cs typeface="Times New Roman"/>
              </a:rPr>
              <a:t>μέσου. </a:t>
            </a:r>
            <a:r>
              <a:rPr lang="el-GR" sz="2300" dirty="0">
                <a:latin typeface="Times New Roman"/>
                <a:cs typeface="Times New Roman"/>
              </a:rPr>
              <a:t>Κατασκευάζονται, δε, την ώρα της τέλεσης των γεγονότων η εφόσον αυτά έχουν τελεστεί.</a:t>
            </a:r>
            <a:r>
              <a:rPr lang="en-US" sz="2300" dirty="0">
                <a:latin typeface="Times New Roman"/>
                <a:cs typeface="Times New Roman"/>
              </a:rPr>
              <a:t> </a:t>
            </a:r>
          </a:p>
        </p:txBody>
      </p:sp>
    </p:spTree>
    <p:extLst>
      <p:ext uri="{BB962C8B-B14F-4D97-AF65-F5344CB8AC3E}">
        <p14:creationId xmlns:p14="http://schemas.microsoft.com/office/powerpoint/2010/main" val="415418101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E39D"/>
          </a:solidFill>
          <a:ln>
            <a:solidFill>
              <a:srgbClr val="967D42"/>
            </a:solidFill>
          </a:ln>
        </p:spPr>
        <p:txBody>
          <a:bodyPr>
            <a:normAutofit fontScale="90000"/>
          </a:bodyPr>
          <a:lstStyle/>
          <a:p>
            <a:pPr algn="ctr"/>
            <a:r>
              <a:rPr lang="el-GR" sz="3000" b="1" dirty="0" smtClean="0">
                <a:effectLst/>
                <a:latin typeface="Times New Roman"/>
                <a:cs typeface="Times New Roman"/>
              </a:rPr>
              <a:t/>
            </a:r>
            <a:br>
              <a:rPr lang="el-GR" sz="3000" b="1" dirty="0" smtClean="0">
                <a:effectLst/>
                <a:latin typeface="Times New Roman"/>
                <a:cs typeface="Times New Roman"/>
              </a:rPr>
            </a:br>
            <a:r>
              <a:rPr lang="el-GR" sz="3300" b="1" dirty="0" smtClean="0">
                <a:effectLst/>
                <a:latin typeface="Times New Roman"/>
                <a:cs typeface="Times New Roman"/>
              </a:rPr>
              <a:t>ΨΕΥΔΟΒΙΩΜΑ</a:t>
            </a:r>
            <a:r>
              <a:rPr lang="el-GR" sz="3000" b="1" dirty="0" smtClean="0">
                <a:effectLst/>
                <a:latin typeface="Times New Roman"/>
                <a:cs typeface="Times New Roman"/>
              </a:rPr>
              <a:t> </a:t>
            </a:r>
            <a:r>
              <a:rPr lang="en-US" sz="3000" b="1" dirty="0">
                <a:effectLst/>
                <a:latin typeface="Times New Roman"/>
                <a:cs typeface="Times New Roman"/>
              </a:rPr>
              <a:t/>
            </a:r>
            <a:br>
              <a:rPr lang="en-US" sz="3000" b="1" dirty="0">
                <a:effectLst/>
                <a:latin typeface="Times New Roman"/>
                <a:cs typeface="Times New Roman"/>
              </a:rPr>
            </a:br>
            <a:endParaRPr lang="en-US" sz="3000" b="1" dirty="0">
              <a:latin typeface="Times New Roman"/>
              <a:cs typeface="Times New Roman"/>
            </a:endParaRPr>
          </a:p>
        </p:txBody>
      </p:sp>
      <p:sp>
        <p:nvSpPr>
          <p:cNvPr id="3" name="Content Placeholder 2"/>
          <p:cNvSpPr>
            <a:spLocks noGrp="1"/>
          </p:cNvSpPr>
          <p:nvPr>
            <p:ph idx="1"/>
          </p:nvPr>
        </p:nvSpPr>
        <p:spPr/>
        <p:txBody>
          <a:bodyPr>
            <a:normAutofit/>
          </a:bodyPr>
          <a:lstStyle/>
          <a:p>
            <a:pPr marL="82296" indent="0">
              <a:buNone/>
            </a:pPr>
            <a:endParaRPr lang="el-GR" sz="2200" dirty="0" smtClean="0">
              <a:latin typeface="Times New Roman"/>
              <a:cs typeface="Times New Roman"/>
            </a:endParaRPr>
          </a:p>
          <a:p>
            <a:pPr marL="82296" indent="0">
              <a:buNone/>
            </a:pPr>
            <a:r>
              <a:rPr lang="el-GR" sz="2200" dirty="0" smtClean="0">
                <a:latin typeface="Times New Roman"/>
                <a:cs typeface="Times New Roman"/>
              </a:rPr>
              <a:t>Ο </a:t>
            </a:r>
            <a:r>
              <a:rPr lang="el-GR" sz="2200" dirty="0">
                <a:latin typeface="Times New Roman"/>
                <a:cs typeface="Times New Roman"/>
              </a:rPr>
              <a:t>τηλεθεατής δεν βιώνει το γεγονός αυτό καθαυτό αλλά την εικόνα των γεγονότων και τη συμβολική αξία, τόσο της εικόνας όσο και των γεγονότων. Το «ψευδοβίωμα», όπως περιγράφεται από τον Lippmann, συνιστά εξ αποστάσεως και ελεγχόμενη συμμετοχή του ατόμου στις πολιτικές και κοινωνικές διεργασίες, γι΄αυτό και έχει σημαντικές προεκτάσεις σε όλα τα κοινωνικά πεδία . Το «ψευδοβίωμα» θέτει το θεατή σ΄ εκείνη τη θέση από την οποία παρατηρεί τα γεγονότα από απόσταση ασφαλείας συμμετέχοντας σε αυτά φαντασιακά. </a:t>
            </a:r>
            <a:br>
              <a:rPr lang="el-GR" sz="2200" dirty="0">
                <a:latin typeface="Times New Roman"/>
                <a:cs typeface="Times New Roman"/>
              </a:rPr>
            </a:br>
            <a:endParaRPr lang="en-US" sz="2200" dirty="0">
              <a:latin typeface="Times New Roman"/>
              <a:cs typeface="Times New Roman"/>
            </a:endParaRPr>
          </a:p>
          <a:p>
            <a:endParaRPr lang="en-US" dirty="0"/>
          </a:p>
        </p:txBody>
      </p:sp>
    </p:spTree>
    <p:extLst>
      <p:ext uri="{BB962C8B-B14F-4D97-AF65-F5344CB8AC3E}">
        <p14:creationId xmlns:p14="http://schemas.microsoft.com/office/powerpoint/2010/main" val="155608240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822996"/>
            <a:ext cx="7498080" cy="1874205"/>
          </a:xfrm>
          <a:solidFill>
            <a:srgbClr val="FFE39D"/>
          </a:solidFill>
          <a:ln>
            <a:solidFill>
              <a:srgbClr val="967D42"/>
            </a:solidFill>
          </a:ln>
        </p:spPr>
        <p:txBody>
          <a:bodyPr/>
          <a:lstStyle/>
          <a:p>
            <a:pPr algn="ctr"/>
            <a:endParaRPr lang="el-GR" b="1" dirty="0" smtClean="0"/>
          </a:p>
          <a:p>
            <a:pPr marL="82296" indent="0" algn="ctr">
              <a:buNone/>
            </a:pPr>
            <a:r>
              <a:rPr lang="el-GR" sz="3600" b="1" dirty="0" smtClean="0"/>
              <a:t>ΕΥΧΑΡΙΣΤΩ ΠΟΛΥ </a:t>
            </a:r>
            <a:endParaRPr lang="en-US" sz="3600" b="1" dirty="0"/>
          </a:p>
        </p:txBody>
      </p:sp>
    </p:spTree>
    <p:extLst>
      <p:ext uri="{BB962C8B-B14F-4D97-AF65-F5344CB8AC3E}">
        <p14:creationId xmlns:p14="http://schemas.microsoft.com/office/powerpoint/2010/main" val="417663303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1CE"/>
          </a:solidFill>
          <a:ln>
            <a:noFill/>
          </a:ln>
        </p:spPr>
        <p:txBody>
          <a:bodyPr>
            <a:normAutofit/>
          </a:bodyPr>
          <a:lstStyle/>
          <a:p>
            <a:pPr algn="ctr"/>
            <a:r>
              <a:rPr lang="el-GR" sz="2800" b="1" dirty="0">
                <a:effectLst/>
                <a:latin typeface="Times New Roman"/>
                <a:cs typeface="Times New Roman"/>
              </a:rPr>
              <a:t>ΕΡΓΑΛΕΙΑ ΣΗΜΑΣΙΟΔΟΤΗΣΗΣ</a:t>
            </a:r>
            <a:r>
              <a:rPr lang="en-US" sz="2800" dirty="0">
                <a:effectLst/>
                <a:latin typeface="Times New Roman"/>
                <a:cs typeface="Times New Roman"/>
              </a:rPr>
              <a:t> </a:t>
            </a:r>
            <a:endParaRPr lang="en-US" sz="2800" dirty="0">
              <a:latin typeface="Times New Roman"/>
              <a:cs typeface="Times New Roman"/>
            </a:endParaRPr>
          </a:p>
        </p:txBody>
      </p:sp>
      <p:sp>
        <p:nvSpPr>
          <p:cNvPr id="3" name="Content Placeholder 2"/>
          <p:cNvSpPr>
            <a:spLocks noGrp="1"/>
          </p:cNvSpPr>
          <p:nvPr>
            <p:ph idx="1"/>
          </p:nvPr>
        </p:nvSpPr>
        <p:spPr/>
        <p:txBody>
          <a:bodyPr numCol="2"/>
          <a:lstStyle/>
          <a:p>
            <a:pPr marL="82296" indent="0">
              <a:buNone/>
            </a:pPr>
            <a:r>
              <a:rPr lang="el-GR" dirty="0"/>
              <a:t> </a:t>
            </a:r>
            <a:endParaRPr lang="el-GR" sz="2600" dirty="0" smtClean="0"/>
          </a:p>
          <a:p>
            <a:pPr>
              <a:buFont typeface="Wingdings" charset="2"/>
              <a:buChar char="Ø"/>
            </a:pPr>
            <a:r>
              <a:rPr lang="el-GR" sz="2500" dirty="0" smtClean="0">
                <a:latin typeface="Times New Roman"/>
                <a:cs typeface="Times New Roman"/>
              </a:rPr>
              <a:t>Καταδήλωση </a:t>
            </a:r>
            <a:endParaRPr lang="en-US" sz="2500" dirty="0">
              <a:latin typeface="Times New Roman"/>
              <a:cs typeface="Times New Roman"/>
            </a:endParaRPr>
          </a:p>
          <a:p>
            <a:pPr>
              <a:buFont typeface="Wingdings" charset="2"/>
              <a:buChar char="Ø"/>
            </a:pPr>
            <a:r>
              <a:rPr lang="el-GR" sz="2500" dirty="0">
                <a:latin typeface="Times New Roman"/>
                <a:cs typeface="Times New Roman"/>
              </a:rPr>
              <a:t> </a:t>
            </a:r>
            <a:r>
              <a:rPr lang="el-GR" sz="2500" dirty="0" smtClean="0">
                <a:latin typeface="Times New Roman"/>
                <a:cs typeface="Times New Roman"/>
              </a:rPr>
              <a:t>Συμπαραδήλωση </a:t>
            </a:r>
            <a:endParaRPr lang="en-US" sz="2500" dirty="0">
              <a:latin typeface="Times New Roman"/>
              <a:cs typeface="Times New Roman"/>
            </a:endParaRPr>
          </a:p>
          <a:p>
            <a:pPr>
              <a:buFont typeface="Wingdings" charset="2"/>
              <a:buChar char="Ø"/>
            </a:pPr>
            <a:r>
              <a:rPr lang="el-GR" sz="2500" dirty="0">
                <a:latin typeface="Times New Roman"/>
                <a:cs typeface="Times New Roman"/>
              </a:rPr>
              <a:t> </a:t>
            </a:r>
            <a:r>
              <a:rPr lang="el-GR" sz="2500" dirty="0" smtClean="0">
                <a:latin typeface="Times New Roman"/>
                <a:cs typeface="Times New Roman"/>
              </a:rPr>
              <a:t>Συμβολοποίηση</a:t>
            </a:r>
          </a:p>
          <a:p>
            <a:pPr>
              <a:buFont typeface="Wingdings" charset="2"/>
              <a:buChar char="Ø"/>
            </a:pPr>
            <a:r>
              <a:rPr lang="el-GR" sz="2500" dirty="0" smtClean="0">
                <a:latin typeface="Times New Roman"/>
                <a:cs typeface="Times New Roman"/>
              </a:rPr>
              <a:t> Μοντάζ </a:t>
            </a:r>
            <a:endParaRPr lang="en-US" sz="2500" dirty="0">
              <a:latin typeface="Times New Roman"/>
              <a:cs typeface="Times New Roman"/>
            </a:endParaRPr>
          </a:p>
          <a:p>
            <a:pPr>
              <a:buFont typeface="Wingdings" charset="2"/>
              <a:buChar char="Ø"/>
            </a:pPr>
            <a:r>
              <a:rPr lang="el-GR" sz="2500" dirty="0">
                <a:latin typeface="Times New Roman"/>
                <a:cs typeface="Times New Roman"/>
              </a:rPr>
              <a:t> </a:t>
            </a:r>
            <a:r>
              <a:rPr lang="el-GR" sz="2500" dirty="0" smtClean="0">
                <a:latin typeface="Times New Roman"/>
                <a:cs typeface="Times New Roman"/>
              </a:rPr>
              <a:t>Ψευδογεγονός </a:t>
            </a:r>
            <a:endParaRPr lang="en-US" sz="2500" dirty="0">
              <a:latin typeface="Times New Roman"/>
              <a:cs typeface="Times New Roman"/>
            </a:endParaRPr>
          </a:p>
          <a:p>
            <a:pPr>
              <a:buFont typeface="Wingdings" charset="2"/>
              <a:buChar char="Ø"/>
            </a:pPr>
            <a:r>
              <a:rPr lang="el-GR" sz="2500" dirty="0">
                <a:latin typeface="Times New Roman"/>
                <a:cs typeface="Times New Roman"/>
              </a:rPr>
              <a:t> </a:t>
            </a:r>
            <a:r>
              <a:rPr lang="el-GR" sz="2500" dirty="0" smtClean="0">
                <a:latin typeface="Times New Roman"/>
                <a:cs typeface="Times New Roman"/>
              </a:rPr>
              <a:t>Ψευδοβίωμα </a:t>
            </a:r>
            <a:endParaRPr lang="en-US" sz="2500" dirty="0">
              <a:latin typeface="Times New Roman"/>
              <a:cs typeface="Times New Roman"/>
            </a:endParaRPr>
          </a:p>
          <a:p>
            <a:endParaRPr lang="en-US" sz="2600" dirty="0"/>
          </a:p>
        </p:txBody>
      </p:sp>
    </p:spTree>
    <p:extLst>
      <p:ext uri="{BB962C8B-B14F-4D97-AF65-F5344CB8AC3E}">
        <p14:creationId xmlns:p14="http://schemas.microsoft.com/office/powerpoint/2010/main" val="333833108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2700" cmpd="sng">
            <a:solidFill>
              <a:srgbClr val="967D42"/>
            </a:solidFill>
          </a:ln>
        </p:spPr>
        <p:txBody>
          <a:bodyPr>
            <a:normAutofit/>
          </a:bodyPr>
          <a:lstStyle/>
          <a:p>
            <a:pPr algn="ctr"/>
            <a:r>
              <a:rPr lang="el-GR" sz="2600" b="1" dirty="0">
                <a:effectLst/>
                <a:latin typeface="Times New Roman"/>
                <a:cs typeface="Times New Roman"/>
              </a:rPr>
              <a:t>ΚΑΤΑΔΗΛΩΣΗ ή ΠΡΩΤΗΣ ΤΑΞΕΩΣ ΣΗΜΑΣΙΟΔΟΤΗΣΗ</a:t>
            </a:r>
            <a:r>
              <a:rPr lang="en-US" sz="2600" dirty="0">
                <a:effectLst/>
                <a:latin typeface="Times New Roman"/>
                <a:cs typeface="Times New Roman"/>
              </a:rPr>
              <a:t> </a:t>
            </a:r>
            <a:endParaRPr lang="en-US" sz="2600" dirty="0">
              <a:latin typeface="Times New Roman"/>
              <a:cs typeface="Times New Roman"/>
            </a:endParaRPr>
          </a:p>
        </p:txBody>
      </p:sp>
      <p:sp>
        <p:nvSpPr>
          <p:cNvPr id="3" name="Content Placeholder 2"/>
          <p:cNvSpPr>
            <a:spLocks noGrp="1"/>
          </p:cNvSpPr>
          <p:nvPr>
            <p:ph idx="1"/>
          </p:nvPr>
        </p:nvSpPr>
        <p:spPr>
          <a:solidFill>
            <a:schemeClr val="accent2">
              <a:lumMod val="20000"/>
              <a:lumOff val="80000"/>
            </a:schemeClr>
          </a:solidFill>
        </p:spPr>
        <p:txBody>
          <a:bodyPr>
            <a:normAutofit/>
          </a:bodyPr>
          <a:lstStyle/>
          <a:p>
            <a:pPr marL="82296" indent="0">
              <a:buNone/>
            </a:pPr>
            <a:endParaRPr lang="el-GR" sz="2000" dirty="0" smtClean="0">
              <a:latin typeface="Times New Roman"/>
              <a:cs typeface="Times New Roman"/>
            </a:endParaRPr>
          </a:p>
          <a:p>
            <a:pPr>
              <a:buFont typeface="Wingdings" charset="2"/>
              <a:buChar char="Ø"/>
            </a:pPr>
            <a:r>
              <a:rPr lang="el-GR" sz="2100" dirty="0" smtClean="0">
                <a:latin typeface="Times New Roman"/>
                <a:cs typeface="Times New Roman"/>
              </a:rPr>
              <a:t>Παραπέμπει </a:t>
            </a:r>
            <a:r>
              <a:rPr lang="el-GR" sz="2100" dirty="0">
                <a:latin typeface="Times New Roman"/>
                <a:cs typeface="Times New Roman"/>
              </a:rPr>
              <a:t>σε εκφορά άμεσων μηνυμάτων με απευθείας αναφορές σε γεγονότα, πρόσωπα, διοργανώσεις, ειδήσεις, πληροφορίες, σχόλια </a:t>
            </a:r>
            <a:endParaRPr lang="en-US" sz="2100" dirty="0">
              <a:latin typeface="Times New Roman"/>
              <a:cs typeface="Times New Roman"/>
            </a:endParaRPr>
          </a:p>
          <a:p>
            <a:pPr marL="82296" indent="0">
              <a:buNone/>
            </a:pPr>
            <a:r>
              <a:rPr lang="el-GR" sz="2100" dirty="0">
                <a:latin typeface="Times New Roman"/>
                <a:cs typeface="Times New Roman"/>
              </a:rPr>
              <a:t> </a:t>
            </a:r>
            <a:endParaRPr lang="en-US" sz="2100" dirty="0">
              <a:latin typeface="Times New Roman"/>
              <a:cs typeface="Times New Roman"/>
            </a:endParaRPr>
          </a:p>
          <a:p>
            <a:pPr marL="82296" indent="0">
              <a:buNone/>
            </a:pPr>
            <a:r>
              <a:rPr lang="el-GR" sz="2100" i="1" dirty="0" smtClean="0">
                <a:latin typeface="Times New Roman"/>
                <a:cs typeface="Times New Roman"/>
              </a:rPr>
              <a:t>«Ο </a:t>
            </a:r>
            <a:r>
              <a:rPr lang="el-GR" sz="2100" i="1" dirty="0">
                <a:latin typeface="Times New Roman"/>
                <a:cs typeface="Times New Roman"/>
              </a:rPr>
              <a:t>όρος 'καταδήλωση' εξισώνεται ευρέως με την κυριολεκτική σημασία ενός σημείου: επειδή η κυριολεκτική σημασία είναι σχεδόν γενικά αναγνωρίσιμη, ειδικά όταν πρόκειται για οπτική επικοινωνία, η 'καταδήλωση' συγχέεται συχνά με την κυριολεκτική μεταφορά της 'πραγματικότητας' στη γλώσσα – και μέσω αυτής με 'ένα φυσικό σημείο', αυτό που παράγεται χωρίς την παρέμβαση </a:t>
            </a:r>
            <a:r>
              <a:rPr lang="el-GR" sz="2100" i="1" dirty="0" smtClean="0">
                <a:latin typeface="Times New Roman"/>
                <a:cs typeface="Times New Roman"/>
              </a:rPr>
              <a:t>κώδικα</a:t>
            </a:r>
            <a:r>
              <a:rPr lang="el-GR" sz="2100" dirty="0" smtClean="0">
                <a:latin typeface="Times New Roman"/>
                <a:cs typeface="Times New Roman"/>
              </a:rPr>
              <a:t>» </a:t>
            </a:r>
            <a:endParaRPr lang="en-US" sz="2100" dirty="0">
              <a:latin typeface="Times New Roman"/>
              <a:cs typeface="Times New Roman"/>
            </a:endParaRPr>
          </a:p>
          <a:p>
            <a:pPr marL="82296" indent="0" algn="r">
              <a:buNone/>
            </a:pPr>
            <a:r>
              <a:rPr lang="el-GR" sz="2100" dirty="0">
                <a:latin typeface="Times New Roman"/>
                <a:cs typeface="Times New Roman"/>
              </a:rPr>
              <a:t>Stuart Hall,  Βρετανός Κοινωνιολόγος </a:t>
            </a:r>
            <a:endParaRPr lang="en-US" sz="2100" dirty="0">
              <a:latin typeface="Times New Roman"/>
              <a:cs typeface="Times New Roman"/>
            </a:endParaRPr>
          </a:p>
          <a:p>
            <a:endParaRPr lang="en-US" dirty="0"/>
          </a:p>
        </p:txBody>
      </p:sp>
    </p:spTree>
    <p:extLst>
      <p:ext uri="{BB962C8B-B14F-4D97-AF65-F5344CB8AC3E}">
        <p14:creationId xmlns:p14="http://schemas.microsoft.com/office/powerpoint/2010/main" val="22636029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67D42"/>
            </a:solidFill>
          </a:ln>
        </p:spPr>
        <p:txBody>
          <a:bodyPr>
            <a:noAutofit/>
          </a:bodyPr>
          <a:lstStyle/>
          <a:p>
            <a:pPr algn="ctr"/>
            <a:r>
              <a:rPr lang="el-GR" sz="2600" b="1" dirty="0" smtClean="0">
                <a:effectLst/>
                <a:latin typeface="Times New Roman"/>
                <a:cs typeface="Times New Roman"/>
              </a:rPr>
              <a:t/>
            </a:r>
            <a:br>
              <a:rPr lang="el-GR" sz="2600" b="1" dirty="0" smtClean="0">
                <a:effectLst/>
                <a:latin typeface="Times New Roman"/>
                <a:cs typeface="Times New Roman"/>
              </a:rPr>
            </a:br>
            <a:r>
              <a:rPr lang="el-GR" sz="2600" b="1" dirty="0" smtClean="0">
                <a:effectLst/>
                <a:latin typeface="Times New Roman"/>
                <a:cs typeface="Times New Roman"/>
              </a:rPr>
              <a:t>ΣΥΜΠΑΡΑΔΗΛΩΣΗ </a:t>
            </a:r>
            <a:r>
              <a:rPr lang="el-GR" sz="2600" b="1" dirty="0">
                <a:effectLst/>
                <a:latin typeface="Times New Roman"/>
                <a:cs typeface="Times New Roman"/>
              </a:rPr>
              <a:t>ή ΔΕΥΤΕΡΗΣ ΤΑΞΕΩΣ ΣΗΜΑΣΙΟΔΟΤΗΣΗ </a:t>
            </a:r>
            <a:r>
              <a:rPr lang="en-US" sz="2600" dirty="0">
                <a:effectLst/>
                <a:latin typeface="Times New Roman"/>
                <a:cs typeface="Times New Roman"/>
              </a:rPr>
              <a:t/>
            </a:r>
            <a:br>
              <a:rPr lang="en-US" sz="2600" dirty="0">
                <a:effectLst/>
                <a:latin typeface="Times New Roman"/>
                <a:cs typeface="Times New Roman"/>
              </a:rPr>
            </a:br>
            <a:endParaRPr lang="en-US" sz="2600" dirty="0">
              <a:latin typeface="Times New Roman"/>
              <a:cs typeface="Times New Roman"/>
            </a:endParaRPr>
          </a:p>
        </p:txBody>
      </p:sp>
      <p:sp>
        <p:nvSpPr>
          <p:cNvPr id="3" name="Content Placeholder 2"/>
          <p:cNvSpPr>
            <a:spLocks noGrp="1"/>
          </p:cNvSpPr>
          <p:nvPr>
            <p:ph idx="1"/>
          </p:nvPr>
        </p:nvSpPr>
        <p:spPr>
          <a:solidFill>
            <a:srgbClr val="FFF1CE"/>
          </a:solidFill>
        </p:spPr>
        <p:txBody>
          <a:bodyPr>
            <a:normAutofit/>
          </a:bodyPr>
          <a:lstStyle/>
          <a:p>
            <a:pPr>
              <a:buFont typeface="Wingdings" charset="2"/>
              <a:buChar char="Ø"/>
            </a:pPr>
            <a:endParaRPr lang="el-GR" sz="2100" dirty="0" smtClean="0">
              <a:latin typeface="Times New Roman"/>
              <a:cs typeface="Times New Roman"/>
            </a:endParaRPr>
          </a:p>
          <a:p>
            <a:pPr>
              <a:buFont typeface="Wingdings" charset="2"/>
              <a:buChar char="Ø"/>
            </a:pPr>
            <a:r>
              <a:rPr lang="el-GR" sz="2100" dirty="0" smtClean="0">
                <a:latin typeface="Times New Roman"/>
                <a:cs typeface="Times New Roman"/>
              </a:rPr>
              <a:t>Παραπέμπει </a:t>
            </a:r>
            <a:r>
              <a:rPr lang="el-GR" sz="2100" dirty="0">
                <a:latin typeface="Times New Roman"/>
                <a:cs typeface="Times New Roman"/>
              </a:rPr>
              <a:t>σε εκφορά έμμεσων μηνυμάτων τα οποία δεν διατυπώνονται ευθέως δια του λόγου αλλά υποδηλώνονται. </a:t>
            </a:r>
            <a:endParaRPr lang="en-US" sz="2100" dirty="0">
              <a:latin typeface="Times New Roman"/>
              <a:cs typeface="Times New Roman"/>
            </a:endParaRPr>
          </a:p>
          <a:p>
            <a:endParaRPr lang="en-US" sz="2100" dirty="0">
              <a:latin typeface="Times New Roman"/>
              <a:cs typeface="Times New Roman"/>
            </a:endParaRPr>
          </a:p>
          <a:p>
            <a:pPr marL="82296" indent="0">
              <a:buNone/>
            </a:pPr>
            <a:r>
              <a:rPr lang="el-GR" sz="2100" i="1" dirty="0" smtClean="0">
                <a:latin typeface="Times New Roman"/>
                <a:cs typeface="Times New Roman"/>
              </a:rPr>
              <a:t>«Η </a:t>
            </a:r>
            <a:r>
              <a:rPr lang="el-GR" sz="2100" i="1" dirty="0">
                <a:latin typeface="Times New Roman"/>
                <a:cs typeface="Times New Roman"/>
              </a:rPr>
              <a:t>'συμπαραδήλωση', από την άλλη πλευρά, χρησιμοποιείται απλώς για να αναφέρεται σε λιγότερο σταθερές και συνεπώς περισσότερο συμβατικές και μεταβλητές, συνδεδεμένες σημασίες, οι οποίες σαφώς μεταβάλλονται από τη μια περίσταση στην άλλη και συνεπώς πρέπει να εξαρτώνται από την παρέμβαση </a:t>
            </a:r>
            <a:r>
              <a:rPr lang="el-GR" sz="2100" i="1" dirty="0" smtClean="0">
                <a:latin typeface="Times New Roman"/>
                <a:cs typeface="Times New Roman"/>
              </a:rPr>
              <a:t>κωδίκων» </a:t>
            </a:r>
          </a:p>
          <a:p>
            <a:pPr marL="82296" indent="0" algn="r">
              <a:buNone/>
            </a:pPr>
            <a:r>
              <a:rPr lang="el-GR" sz="2100" dirty="0">
                <a:latin typeface="Times New Roman"/>
                <a:cs typeface="Times New Roman"/>
              </a:rPr>
              <a:t>Stuart Hall, Βρετανός Κοινωνιολόγος </a:t>
            </a:r>
            <a:endParaRPr lang="en-US" sz="2100" dirty="0">
              <a:latin typeface="Times New Roman"/>
              <a:cs typeface="Times New Roman"/>
            </a:endParaRPr>
          </a:p>
          <a:p>
            <a:pPr marL="82296" indent="0">
              <a:buNone/>
            </a:pPr>
            <a:endParaRPr lang="en-US" dirty="0"/>
          </a:p>
          <a:p>
            <a:endParaRPr lang="en-US" dirty="0"/>
          </a:p>
        </p:txBody>
      </p:sp>
    </p:spTree>
    <p:extLst>
      <p:ext uri="{BB962C8B-B14F-4D97-AF65-F5344CB8AC3E}">
        <p14:creationId xmlns:p14="http://schemas.microsoft.com/office/powerpoint/2010/main" val="124562918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67D42"/>
            </a:solidFill>
          </a:ln>
        </p:spPr>
        <p:txBody>
          <a:bodyPr>
            <a:normAutofit/>
          </a:bodyPr>
          <a:lstStyle/>
          <a:p>
            <a:pPr algn="ctr"/>
            <a:r>
              <a:rPr lang="el-GR" sz="2600" b="1" dirty="0">
                <a:effectLst/>
              </a:rPr>
              <a:t>ΜΥΘΟΣ ή ΤΡΙΤΗΣ ΤΑΞΕΩΣ ΣΗΜΑΣΙΟΔΟΤΗΣΗ </a:t>
            </a:r>
            <a:endParaRPr lang="en-US" sz="2600" dirty="0"/>
          </a:p>
        </p:txBody>
      </p:sp>
      <p:sp>
        <p:nvSpPr>
          <p:cNvPr id="3" name="Content Placeholder 2"/>
          <p:cNvSpPr>
            <a:spLocks noGrp="1"/>
          </p:cNvSpPr>
          <p:nvPr>
            <p:ph idx="1"/>
          </p:nvPr>
        </p:nvSpPr>
        <p:spPr>
          <a:xfrm>
            <a:off x="1435608" y="2007344"/>
            <a:ext cx="7498080" cy="2550148"/>
          </a:xfrm>
          <a:solidFill>
            <a:srgbClr val="FFF1CE"/>
          </a:solidFill>
          <a:ln w="3175" cmpd="sng">
            <a:solidFill>
              <a:srgbClr val="967D42"/>
            </a:solidFill>
          </a:ln>
        </p:spPr>
        <p:txBody>
          <a:bodyPr>
            <a:normAutofit/>
          </a:bodyPr>
          <a:lstStyle/>
          <a:p>
            <a:pPr>
              <a:buFont typeface="Wingdings" charset="2"/>
              <a:buChar char="Ø"/>
            </a:pPr>
            <a:endParaRPr lang="el-GR" dirty="0" smtClean="0"/>
          </a:p>
          <a:p>
            <a:pPr>
              <a:buFont typeface="Wingdings" charset="2"/>
              <a:buChar char="Ø"/>
            </a:pPr>
            <a:r>
              <a:rPr lang="el-GR" sz="2300" dirty="0" smtClean="0"/>
              <a:t>Παραπέμπει </a:t>
            </a:r>
            <a:r>
              <a:rPr lang="el-GR" sz="2300" dirty="0"/>
              <a:t>σε ένα τρίτο στάδιο σημασιοδότησης το οποίο λειτουργεί ως εδραιωμένες αντιλήψεις / ιδεολογία </a:t>
            </a:r>
            <a:endParaRPr lang="en-US" sz="2300" dirty="0"/>
          </a:p>
          <a:p>
            <a:pPr marL="82296" indent="0">
              <a:buNone/>
            </a:pPr>
            <a:endParaRPr lang="en-US" dirty="0"/>
          </a:p>
        </p:txBody>
      </p:sp>
    </p:spTree>
    <p:extLst>
      <p:ext uri="{BB962C8B-B14F-4D97-AF65-F5344CB8AC3E}">
        <p14:creationId xmlns:p14="http://schemas.microsoft.com/office/powerpoint/2010/main" val="247460955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82296" indent="0">
              <a:buNone/>
            </a:pPr>
            <a:r>
              <a:rPr lang="el-GR" sz="2100" i="1" smtClean="0">
                <a:latin typeface="Times New Roman"/>
                <a:cs typeface="Times New Roman"/>
              </a:rPr>
              <a:t>Στο </a:t>
            </a:r>
            <a:r>
              <a:rPr lang="el-GR" sz="2100" i="1" dirty="0">
                <a:latin typeface="Times New Roman"/>
                <a:cs typeface="Times New Roman"/>
              </a:rPr>
              <a:t>καταδηλωτικό επίπεδο αυτή είναι μια φωτογραφία της ηθοποιού Marilyn Monroe. Στο συμπαραδηλωτικό επίπεδο συνδέουμε τη φωτογραφία αυτή με τις ιδιότητες της Marilyn Monroe, την αίγλη, τη σεξουαλικότητα, την ομορφιά – αν αυτή είναι μια φωτογραφία στην αρχή της καριέρας της – αλλ’ επίσης με την κατάπτωσή της, τα ναρκωτικά και τον άκαιρο θάνατο αν είναι μια από τις τελευταίες της φωτογραφίες. Σε μυθικό επίπεδο αντιλαμβανόμαστε αυτό το σημείο ως ενεργοποίηση του μύθου του Χόλυγουντ: το εργοστάσιο ονείρων που δίνει αίγλη στη μορφή των ηθοποιών που κατασκευάζει, αλλά επίσης την ονειρομηχανή που τους συνθλίβει – όλα με στόχο το κέρδος και το συμφέρον. </a:t>
            </a:r>
            <a:endParaRPr lang="en-US" sz="2100" dirty="0">
              <a:latin typeface="Times New Roman"/>
              <a:cs typeface="Times New Roman"/>
            </a:endParaRPr>
          </a:p>
          <a:p>
            <a:pPr marL="82296" indent="0" algn="r">
              <a:buNone/>
            </a:pPr>
            <a:endParaRPr lang="el-GR" sz="2100" i="1" dirty="0" smtClean="0">
              <a:latin typeface="Times New Roman"/>
              <a:cs typeface="Times New Roman"/>
            </a:endParaRPr>
          </a:p>
          <a:p>
            <a:pPr marL="82296" indent="0" algn="r">
              <a:buNone/>
            </a:pPr>
            <a:r>
              <a:rPr lang="en-US" sz="2100" i="1" dirty="0" smtClean="0">
                <a:latin typeface="Times New Roman"/>
                <a:cs typeface="Times New Roman"/>
              </a:rPr>
              <a:t>Susan</a:t>
            </a:r>
            <a:r>
              <a:rPr lang="el-GR" sz="2100" i="1" dirty="0" smtClean="0">
                <a:latin typeface="Times New Roman"/>
                <a:cs typeface="Times New Roman"/>
              </a:rPr>
              <a:t> </a:t>
            </a:r>
            <a:r>
              <a:rPr lang="el-GR" sz="2100" i="1" dirty="0">
                <a:latin typeface="Times New Roman"/>
                <a:cs typeface="Times New Roman"/>
              </a:rPr>
              <a:t>Hayward 1996, 310</a:t>
            </a:r>
            <a:endParaRPr lang="en-US" sz="2100" i="1" dirty="0">
              <a:latin typeface="Times New Roman"/>
              <a:cs typeface="Times New Roman"/>
            </a:endParaRPr>
          </a:p>
          <a:p>
            <a:endParaRPr lang="en-US" dirty="0"/>
          </a:p>
        </p:txBody>
      </p:sp>
    </p:spTree>
    <p:extLst>
      <p:ext uri="{BB962C8B-B14F-4D97-AF65-F5344CB8AC3E}">
        <p14:creationId xmlns:p14="http://schemas.microsoft.com/office/powerpoint/2010/main" val="349902329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i="1" dirty="0">
                <a:effectLst/>
              </a:rPr>
              <a:t>ΑΣΚΗΣΗ </a:t>
            </a:r>
            <a:r>
              <a:rPr lang="en-US" dirty="0">
                <a:effectLst/>
              </a:rPr>
              <a:t/>
            </a:r>
            <a:br>
              <a:rPr lang="en-US" dirty="0">
                <a:effectLst/>
              </a:rPr>
            </a:br>
            <a:endParaRPr lang="en-US" dirty="0"/>
          </a:p>
        </p:txBody>
      </p:sp>
      <p:sp>
        <p:nvSpPr>
          <p:cNvPr id="3" name="Content Placeholder 2"/>
          <p:cNvSpPr>
            <a:spLocks noGrp="1"/>
          </p:cNvSpPr>
          <p:nvPr>
            <p:ph idx="1"/>
          </p:nvPr>
        </p:nvSpPr>
        <p:spPr/>
        <p:txBody>
          <a:bodyPr>
            <a:normAutofit/>
          </a:bodyPr>
          <a:lstStyle/>
          <a:p>
            <a:pPr marL="82296" indent="0">
              <a:buNone/>
            </a:pPr>
            <a:r>
              <a:rPr lang="el-GR" sz="2100" u="sng" dirty="0">
                <a:latin typeface="Times New Roman"/>
                <a:cs typeface="Times New Roman"/>
              </a:rPr>
              <a:t>Να βρεθούν οι καταδηλώσεις, συμπαραδηλώσεις και μύθοι στο παρακάτω εδάφιο : </a:t>
            </a:r>
            <a:endParaRPr lang="el-GR" sz="2100" u="sng" dirty="0" smtClean="0">
              <a:latin typeface="Times New Roman"/>
              <a:cs typeface="Times New Roman"/>
            </a:endParaRPr>
          </a:p>
          <a:p>
            <a:pPr marL="82296" indent="0">
              <a:buNone/>
            </a:pPr>
            <a:endParaRPr lang="en-US" sz="2100" dirty="0">
              <a:latin typeface="Times New Roman"/>
              <a:cs typeface="Times New Roman"/>
            </a:endParaRPr>
          </a:p>
          <a:p>
            <a:pPr marL="82296" indent="0" fontAlgn="base">
              <a:buNone/>
            </a:pPr>
            <a:r>
              <a:rPr lang="el-GR" sz="2100" dirty="0">
                <a:latin typeface="Times New Roman"/>
                <a:cs typeface="Times New Roman"/>
              </a:rPr>
              <a:t>480 π.Χ . Ο Πέρσης στρατηγός Τριτανταίχμης μαθαίνει ότι οι Έλληνες αγωνίζονται στους ολυμπιακούς αγώνες με βραβείο ένα δάφνινο στεφάνι</a:t>
            </a:r>
            <a:r>
              <a:rPr lang="el-GR" sz="2100" dirty="0" smtClean="0">
                <a:latin typeface="Times New Roman"/>
                <a:cs typeface="Times New Roman"/>
              </a:rPr>
              <a:t>. Και </a:t>
            </a:r>
            <a:r>
              <a:rPr lang="el-GR" sz="2100" dirty="0">
                <a:latin typeface="Times New Roman"/>
                <a:cs typeface="Times New Roman"/>
              </a:rPr>
              <a:t>αναφωνεί:</a:t>
            </a:r>
            <a:br>
              <a:rPr lang="el-GR" sz="2100" dirty="0">
                <a:latin typeface="Times New Roman"/>
                <a:cs typeface="Times New Roman"/>
              </a:rPr>
            </a:br>
            <a:endParaRPr lang="el-GR" sz="2100" dirty="0" smtClean="0">
              <a:latin typeface="Times New Roman"/>
              <a:cs typeface="Times New Roman"/>
            </a:endParaRPr>
          </a:p>
          <a:p>
            <a:pPr marL="82296" indent="0" fontAlgn="base">
              <a:buNone/>
            </a:pPr>
            <a:r>
              <a:rPr lang="el-GR" sz="2000" b="1" dirty="0" smtClean="0">
                <a:latin typeface="Times New Roman"/>
                <a:cs typeface="Times New Roman"/>
              </a:rPr>
              <a:t>«</a:t>
            </a:r>
            <a:r>
              <a:rPr lang="el-GR" sz="2000" b="1" i="1" dirty="0">
                <a:latin typeface="Times New Roman"/>
                <a:cs typeface="Times New Roman"/>
              </a:rPr>
              <a:t>Παπαί, Μαρδόνιε, κοίους επ’ άνδρας ήγαγες μαχησόμενους ημέας, οί ου περί χρημάτων τον αγώνα ποιούνται, αλλά περί αρετής»</a:t>
            </a:r>
            <a:r>
              <a:rPr lang="el-GR" sz="2000" dirty="0">
                <a:latin typeface="Times New Roman"/>
                <a:cs typeface="Times New Roman"/>
              </a:rPr>
              <a:t/>
            </a:r>
            <a:br>
              <a:rPr lang="el-GR" sz="2000" dirty="0">
                <a:latin typeface="Times New Roman"/>
                <a:cs typeface="Times New Roman"/>
              </a:rPr>
            </a:br>
            <a:r>
              <a:rPr lang="el-GR" sz="2100" dirty="0" smtClean="0">
                <a:latin typeface="Times New Roman"/>
                <a:cs typeface="Times New Roman"/>
              </a:rPr>
              <a:t>Ηρόδοτος </a:t>
            </a:r>
            <a:r>
              <a:rPr lang="el-GR" sz="2100" dirty="0">
                <a:latin typeface="Times New Roman"/>
                <a:cs typeface="Times New Roman"/>
              </a:rPr>
              <a:t>8, 26</a:t>
            </a:r>
            <a:br>
              <a:rPr lang="el-GR" sz="2100" dirty="0">
                <a:latin typeface="Times New Roman"/>
                <a:cs typeface="Times New Roman"/>
              </a:rPr>
            </a:br>
            <a:r>
              <a:rPr lang="el-GR" sz="2000" b="1" i="1" dirty="0" smtClean="0">
                <a:latin typeface="Times New Roman"/>
                <a:cs typeface="Times New Roman"/>
              </a:rPr>
              <a:t>«</a:t>
            </a:r>
            <a:r>
              <a:rPr lang="el-GR" sz="2000" b="1" i="1" dirty="0">
                <a:latin typeface="Times New Roman"/>
                <a:cs typeface="Times New Roman"/>
              </a:rPr>
              <a:t>Αλίμονο, Μαρδόνιε, με ποιους άντρες μας έφερες να πολεμήσουμε; Με αυτούς που δεν αγωνίζονται για χρήματα, αλλά για την αρετή.»</a:t>
            </a:r>
            <a:endParaRPr lang="en-US" sz="2000" dirty="0">
              <a:latin typeface="Times New Roman"/>
              <a:cs typeface="Times New Roman"/>
            </a:endParaRPr>
          </a:p>
          <a:p>
            <a:endParaRPr lang="en-US" dirty="0"/>
          </a:p>
        </p:txBody>
      </p:sp>
    </p:spTree>
    <p:extLst>
      <p:ext uri="{BB962C8B-B14F-4D97-AF65-F5344CB8AC3E}">
        <p14:creationId xmlns:p14="http://schemas.microsoft.com/office/powerpoint/2010/main" val="42467506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82296" indent="0">
              <a:buNone/>
            </a:pPr>
            <a:endParaRPr lang="el-GR" sz="2600" dirty="0" smtClean="0"/>
          </a:p>
          <a:p>
            <a:pPr marL="82296" indent="0" algn="ctr">
              <a:buNone/>
            </a:pPr>
            <a:r>
              <a:rPr lang="el-GR" sz="2500" dirty="0" smtClean="0">
                <a:latin typeface="Times New Roman"/>
                <a:cs typeface="Times New Roman"/>
              </a:rPr>
              <a:t>ΟΛΗ </a:t>
            </a:r>
            <a:r>
              <a:rPr lang="el-GR" sz="2500" dirty="0">
                <a:latin typeface="Times New Roman"/>
                <a:cs typeface="Times New Roman"/>
              </a:rPr>
              <a:t>Η ΑΓΟΡΑ ΤΟΥ ΑΘΛΗΤΙΣΜΟΎ ΒΑΣΙΖΕΤΑΙ ΣΕ ΚΑΤΑΔΗΛΩΣΕΙΣ, ΣΥΜΠΑΡΑΔΗΛΩΣΕΙΣ ΚΑΙ ΜΥΘΟΥΣ , γεγονός που δικαιολογεί τα εκατοντάδες δις ευρώ τα οποία διακινούνται κάθε χρόνο στην αθλητική βιομηχανία.</a:t>
            </a:r>
            <a:r>
              <a:rPr lang="en-US" sz="2500" dirty="0">
                <a:latin typeface="Times New Roman"/>
                <a:cs typeface="Times New Roman"/>
              </a:rPr>
              <a:t> </a:t>
            </a:r>
          </a:p>
        </p:txBody>
      </p:sp>
    </p:spTree>
    <p:extLst>
      <p:ext uri="{BB962C8B-B14F-4D97-AF65-F5344CB8AC3E}">
        <p14:creationId xmlns:p14="http://schemas.microsoft.com/office/powerpoint/2010/main" val="173549286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82296" indent="0">
              <a:buNone/>
            </a:pPr>
            <a:endParaRPr lang="el-GR" sz="2600" dirty="0" smtClean="0">
              <a:latin typeface="Times New Roman"/>
              <a:cs typeface="Times New Roman"/>
            </a:endParaRPr>
          </a:p>
          <a:p>
            <a:pPr marL="82296" indent="0">
              <a:buNone/>
            </a:pPr>
            <a:r>
              <a:rPr lang="el-GR" sz="2500" dirty="0" smtClean="0">
                <a:latin typeface="Times New Roman"/>
                <a:cs typeface="Times New Roman"/>
              </a:rPr>
              <a:t>Η </a:t>
            </a:r>
            <a:r>
              <a:rPr lang="el-GR" sz="2500" dirty="0">
                <a:latin typeface="Times New Roman"/>
                <a:cs typeface="Times New Roman"/>
              </a:rPr>
              <a:t>Γερμανική Ομοσπονδία Ποδοσφαίρου τον  Σεπτέμβρη του 2004 μετά από ένα ποδοσφαιρικό αγώνα στην Τεχεράνη μεταξύ των εθνικών ομάδων της Γερμανίας και του Ιράν έδωσε τελεσίγραφο προς τον Γερμανό τερματοφύλακα της ομάδας Λενς Λέμαν ότι …ή θα αλλάξει γάντια ή δεν θα ξαναπαίξει στην Εθνική Γερμανίας . Ο λόγος ; Ο Λέμαν φορούσε γάντια της  </a:t>
            </a:r>
            <a:r>
              <a:rPr lang="en-US" sz="2500" dirty="0">
                <a:latin typeface="Times New Roman"/>
                <a:cs typeface="Times New Roman"/>
              </a:rPr>
              <a:t>Nike</a:t>
            </a:r>
            <a:r>
              <a:rPr lang="el-GR" sz="2500" dirty="0">
                <a:latin typeface="Times New Roman"/>
                <a:cs typeface="Times New Roman"/>
              </a:rPr>
              <a:t>  ενώ η Εθνική Γερμανίας είχε χορηγό την </a:t>
            </a:r>
            <a:r>
              <a:rPr lang="en-US" sz="2500" dirty="0">
                <a:latin typeface="Times New Roman"/>
                <a:cs typeface="Times New Roman"/>
              </a:rPr>
              <a:t>Adidas</a:t>
            </a:r>
            <a:r>
              <a:rPr lang="el-GR" sz="2500" dirty="0">
                <a:latin typeface="Times New Roman"/>
                <a:cs typeface="Times New Roman"/>
              </a:rPr>
              <a:t> !   </a:t>
            </a:r>
            <a:endParaRPr lang="en-US" sz="2500" dirty="0">
              <a:latin typeface="Times New Roman"/>
              <a:cs typeface="Times New Roman"/>
            </a:endParaRPr>
          </a:p>
          <a:p>
            <a:endParaRPr lang="en-US" dirty="0"/>
          </a:p>
        </p:txBody>
      </p:sp>
    </p:spTree>
    <p:extLst>
      <p:ext uri="{BB962C8B-B14F-4D97-AF65-F5344CB8AC3E}">
        <p14:creationId xmlns:p14="http://schemas.microsoft.com/office/powerpoint/2010/main" val="414084889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43</TotalTime>
  <Words>607</Words>
  <Application>Microsoft Macintosh PowerPoint</Application>
  <PresentationFormat>On-screen Show (4:3)</PresentationFormat>
  <Paragraphs>69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Solstice</vt:lpstr>
      <vt:lpstr>  ΛΕΙΤΟΥΡΓΙΕΣ ΚΑΙ ΕΡΓΑΛΕΙΑ ΓΙΑ ΤΗΝ ΑΝΑΠΤΥΞΗ ΤΗΣ ΕΠΙΚΟΙΝΩΝΙΑΣ ΣΤΟΝ ΑΘΛΗΤΙΣΜΟ  </vt:lpstr>
      <vt:lpstr>ΕΡΓΑΛΕΙΑ ΣΗΜΑΣΙΟΔΟΤΗΣΗΣ </vt:lpstr>
      <vt:lpstr>ΚΑΤΑΔΗΛΩΣΗ ή ΠΡΩΤΗΣ ΤΑΞΕΩΣ ΣΗΜΑΣΙΟΔΟΤΗΣΗ </vt:lpstr>
      <vt:lpstr> ΣΥΜΠΑΡΑΔΗΛΩΣΗ ή ΔΕΥΤΕΡΗΣ ΤΑΞΕΩΣ ΣΗΜΑΣΙΟΔΟΤΗΣΗ  </vt:lpstr>
      <vt:lpstr>ΜΥΘΟΣ ή ΤΡΙΤΗΣ ΤΑΞΕΩΣ ΣΗΜΑΣΙΟΔΟΤΗΣΗ </vt:lpstr>
      <vt:lpstr>PowerPoint Presentation</vt:lpstr>
      <vt:lpstr>ΑΣΚΗΣΗ  </vt:lpstr>
      <vt:lpstr>PowerPoint Presentation</vt:lpstr>
      <vt:lpstr>PowerPoint Presentation</vt:lpstr>
      <vt:lpstr>ΣΥΜΒΟΛΟΠΟΙΗΣΗ </vt:lpstr>
      <vt:lpstr>Επίπεδα συμβολοποίησης  </vt:lpstr>
      <vt:lpstr>ΜΟΝΤΑΖ </vt:lpstr>
      <vt:lpstr>ΕΡΜΗΝΕΥΤΙΚΟΣ ΡΕΑΛΙΣΜΟΣ </vt:lpstr>
      <vt:lpstr> ΨΕΥΔΟΓΕΓΟΝΟΣ   </vt:lpstr>
      <vt:lpstr> ΨΕΥΔΟΒΙΩΜΑ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ΛΕΙΤΟΥΡΓΙΕΣ ΚΑΙ ΕΡΓΑΛΕΙΑ ΓΙΑ ΤΗΝ ΑΝΑΠΤΥΞΗ ΤΗΣ ΕΠΙΚΟΙΝΩΝΙΑΣ ΣΤΟΝ ΑΘΛΗΤΙΣΜΌ  </dc:title>
  <dc:creator>imac1</dc:creator>
  <cp:lastModifiedBy>imac1</cp:lastModifiedBy>
  <cp:revision>24</cp:revision>
  <dcterms:created xsi:type="dcterms:W3CDTF">2015-04-01T23:09:36Z</dcterms:created>
  <dcterms:modified xsi:type="dcterms:W3CDTF">2015-04-02T22:50:06Z</dcterms:modified>
</cp:coreProperties>
</file>