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5" r:id="rId9"/>
    <p:sldId id="274" r:id="rId10"/>
    <p:sldId id="276" r:id="rId11"/>
    <p:sldId id="277" r:id="rId12"/>
    <p:sldId id="278" r:id="rId13"/>
    <p:sldId id="263" r:id="rId14"/>
    <p:sldId id="264" r:id="rId15"/>
    <p:sldId id="265" r:id="rId16"/>
    <p:sldId id="270" r:id="rId17"/>
    <p:sldId id="266" r:id="rId18"/>
    <p:sldId id="267" r:id="rId19"/>
    <p:sldId id="268" r:id="rId20"/>
    <p:sldId id="271" r:id="rId21"/>
    <p:sldId id="269" r:id="rId22"/>
    <p:sldId id="272" r:id="rId23"/>
    <p:sldId id="273" r:id="rId2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49BF-8AD0-4206-8E2D-8BCA9D46A696}" type="datetimeFigureOut">
              <a:rPr lang="el-GR" smtClean="0"/>
              <a:t>11/3/2015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DD28-7D02-4F8A-BD50-CFD6FA605DD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49BF-8AD0-4206-8E2D-8BCA9D46A696}" type="datetimeFigureOut">
              <a:rPr lang="el-GR" smtClean="0"/>
              <a:t>11/3/2015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DD28-7D02-4F8A-BD50-CFD6FA605DD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49BF-8AD0-4206-8E2D-8BCA9D46A696}" type="datetimeFigureOut">
              <a:rPr lang="el-GR" smtClean="0"/>
              <a:t>11/3/2015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DD28-7D02-4F8A-BD50-CFD6FA605DD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49BF-8AD0-4206-8E2D-8BCA9D46A696}" type="datetimeFigureOut">
              <a:rPr lang="el-GR" smtClean="0"/>
              <a:t>11/3/2015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DD28-7D02-4F8A-BD50-CFD6FA605DD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49BF-8AD0-4206-8E2D-8BCA9D46A696}" type="datetimeFigureOut">
              <a:rPr lang="el-GR" smtClean="0"/>
              <a:t>11/3/2015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DD28-7D02-4F8A-BD50-CFD6FA605DD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49BF-8AD0-4206-8E2D-8BCA9D46A696}" type="datetimeFigureOut">
              <a:rPr lang="el-GR" smtClean="0"/>
              <a:t>11/3/2015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DD28-7D02-4F8A-BD50-CFD6FA605DD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49BF-8AD0-4206-8E2D-8BCA9D46A696}" type="datetimeFigureOut">
              <a:rPr lang="el-GR" smtClean="0"/>
              <a:t>11/3/2015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DD28-7D02-4F8A-BD50-CFD6FA605DD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49BF-8AD0-4206-8E2D-8BCA9D46A696}" type="datetimeFigureOut">
              <a:rPr lang="el-GR" smtClean="0"/>
              <a:t>11/3/2015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DD28-7D02-4F8A-BD50-CFD6FA605DD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49BF-8AD0-4206-8E2D-8BCA9D46A696}" type="datetimeFigureOut">
              <a:rPr lang="el-GR" smtClean="0"/>
              <a:t>11/3/2015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DD28-7D02-4F8A-BD50-CFD6FA605DD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49BF-8AD0-4206-8E2D-8BCA9D46A696}" type="datetimeFigureOut">
              <a:rPr lang="el-GR" smtClean="0"/>
              <a:t>11/3/2015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DD28-7D02-4F8A-BD50-CFD6FA605DD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49BF-8AD0-4206-8E2D-8BCA9D46A696}" type="datetimeFigureOut">
              <a:rPr lang="el-GR" smtClean="0"/>
              <a:t>11/3/2015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DD28-7D02-4F8A-BD50-CFD6FA605DD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A49BF-8AD0-4206-8E2D-8BCA9D46A696}" type="datetimeFigureOut">
              <a:rPr lang="el-GR" smtClean="0"/>
              <a:t>11/3/2015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6DD28-7D02-4F8A-BD50-CFD6FA605DDC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51520" y="1340768"/>
            <a:ext cx="8496944" cy="5184576"/>
          </a:xfrm>
        </p:spPr>
        <p:txBody>
          <a:bodyPr/>
          <a:lstStyle/>
          <a:p>
            <a:r>
              <a:rPr lang="el-GR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ΦΑΡΜΑΚΟ</a:t>
            </a:r>
          </a:p>
          <a:p>
            <a:endParaRPr lang="el-GR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ΦΥΣΙΚΗ Ή ΧΗΜΙΚΗ ΟΥΣΙΑ ΠΟΥ ΕΠΙΦΕΡΕΙ ΜΕΤΑΒΟΛΕΣ ΣΕ ΒΙΟΛΟΓΙΚΟ ΕΠΙΠΕΔΟ ΚΑΙ ΕΧΕΙ ΣΚΟΠΟ ΝΑ ΑΠΟΚΑΤΑΣΤΗΣΕΙ ΜΙΑ ΔΙΑΤΑΡΑΓΜΕΝΗ ΒΙΟΧΗΜΙΚΗ ΙΣΟΡΡΟΠΙΑ</a:t>
            </a:r>
            <a:endParaRPr lang="el-G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79512" y="1340768"/>
            <a:ext cx="8964488" cy="5184576"/>
          </a:xfrm>
        </p:spPr>
        <p:txBody>
          <a:bodyPr/>
          <a:lstStyle/>
          <a:p>
            <a:r>
              <a:rPr lang="el-GR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ΚΛΙΝΙΚΕΣ ΜΕΛΕΤΕΣ</a:t>
            </a:r>
            <a:r>
              <a:rPr lang="el-G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5" name="4 - Ορθογώνιο"/>
          <p:cNvSpPr/>
          <p:nvPr/>
        </p:nvSpPr>
        <p:spPr>
          <a:xfrm>
            <a:off x="467544" y="1988840"/>
            <a:ext cx="84249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sz="2000" b="1" dirty="0">
              <a:latin typeface="Times New Roman" pitchFamily="18" charset="0"/>
              <a:cs typeface="Times New Roman" pitchFamily="18" charset="0"/>
            </a:endParaRPr>
          </a:p>
          <a:p>
            <a:endParaRPr lang="el-GR" sz="2000" dirty="0"/>
          </a:p>
        </p:txBody>
      </p:sp>
      <p:sp>
        <p:nvSpPr>
          <p:cNvPr id="6" name="5 - Ορθογώνιο"/>
          <p:cNvSpPr/>
          <p:nvPr/>
        </p:nvSpPr>
        <p:spPr>
          <a:xfrm>
            <a:off x="251520" y="1844824"/>
            <a:ext cx="889248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u="sng" dirty="0" smtClean="0">
                <a:latin typeface="Times New Roman" pitchFamily="18" charset="0"/>
                <a:cs typeface="Times New Roman" pitchFamily="18" charset="0"/>
              </a:rPr>
              <a:t>ΔΙΑΔΙΚΑΣΙΕΣ</a:t>
            </a: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endParaRPr lang="el-G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ΚΑΘΟΡΙΣΜΟΣ ΠΛΗΘΥΣΜΟΥ ΑΣΘΕΝΩΝ</a:t>
            </a:r>
          </a:p>
          <a:p>
            <a:pPr marL="457200" indent="-457200">
              <a:buAutoNum type="arabicPeriod"/>
            </a:pPr>
            <a:endParaRPr lang="el-GR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2. ΚΑΘΟΡΙΣΜΟΣ ΑΠΑΙΤΟΥΜΕΝΟΥ ΑΡΙΘΜΟΥ ΑΣΘΕΝΩΝ</a:t>
            </a:r>
          </a:p>
          <a:p>
            <a:endParaRPr lang="el-GR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3. ΚΑΤΑΝΟΜΗ ΑΣΘΕΝΩΝ ΣΤΙΣ ΟΜΑΔΕΣ ΘΕΡΑΠΕΙΑΣ</a:t>
            </a:r>
          </a:p>
          <a:p>
            <a:endParaRPr lang="el-GR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4. ΧΟΡΗΓΗΣΗ ΤΗΣ ΘΕΡΑΠΕΙΑΣ ΣΤΙΣ ΑΝΤΙΣΤΟΙΧΕΣ ΟΜΑΔΕΣ 	ΑΣΘΕΝΩΝ ΣΥΜΦΩΝΑ ΜΕ ΤΟ ΠΡΩΤΟΚΟΛΛΟ ΤΗΣ ΜΕΛΕΤΗΣ</a:t>
            </a:r>
          </a:p>
          <a:p>
            <a:endParaRPr lang="el-G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5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ΕΚΤΙΜΗΣΗ ΤΗΣ ΕΚΒΑΣΗΣ ΤΩΝ ΑΣΘΕΝΩΝ</a:t>
            </a:r>
          </a:p>
          <a:p>
            <a:pPr marL="457200" indent="-457200">
              <a:buAutoNum type="arabicPeriod" startAt="5"/>
            </a:pPr>
            <a:endParaRPr lang="el-GR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6. ΑΝΑΛΥΣΗ ΑΠΟΤΕΛΕΣΜΑΤΩΝ</a:t>
            </a:r>
          </a:p>
          <a:p>
            <a:endParaRPr lang="el-GR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7. ΣΤΑΤΙΣΤΙΚΗ ΕΠΕΞΕΡΓΑΣΙΑ</a:t>
            </a:r>
            <a:endParaRPr lang="el-GR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79512" y="1340768"/>
            <a:ext cx="8964488" cy="5184576"/>
          </a:xfrm>
        </p:spPr>
        <p:txBody>
          <a:bodyPr/>
          <a:lstStyle/>
          <a:p>
            <a:r>
              <a:rPr lang="el-GR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ΚΛΙΝΙΚΕΣ ΜΕΛΕΤΕΣ</a:t>
            </a:r>
            <a:r>
              <a:rPr lang="el-G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5" name="4 - Ορθογώνιο"/>
          <p:cNvSpPr/>
          <p:nvPr/>
        </p:nvSpPr>
        <p:spPr>
          <a:xfrm>
            <a:off x="467544" y="1988840"/>
            <a:ext cx="84249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sz="2000" b="1" dirty="0">
              <a:latin typeface="Times New Roman" pitchFamily="18" charset="0"/>
              <a:cs typeface="Times New Roman" pitchFamily="18" charset="0"/>
            </a:endParaRPr>
          </a:p>
          <a:p>
            <a:endParaRPr lang="el-GR" sz="2000" dirty="0"/>
          </a:p>
        </p:txBody>
      </p:sp>
      <p:sp>
        <p:nvSpPr>
          <p:cNvPr id="6" name="5 - Ορθογώνιο"/>
          <p:cNvSpPr/>
          <p:nvPr/>
        </p:nvSpPr>
        <p:spPr>
          <a:xfrm>
            <a:off x="0" y="1844824"/>
            <a:ext cx="9144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u="sng" dirty="0" smtClean="0">
                <a:latin typeface="Times New Roman" pitchFamily="18" charset="0"/>
                <a:cs typeface="Times New Roman" pitchFamily="18" charset="0"/>
              </a:rPr>
              <a:t>ΓΡΑΠΤΗ ΣΥΝΑΙΝΕΣΗ </a:t>
            </a:r>
          </a:p>
          <a:p>
            <a:pPr algn="ctr"/>
            <a:endParaRPr lang="el-G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 ΑΝΑΛΥΤΙΚΗ ΚΑΙ ΠΛΗΡΗΣ ΕΝΗΜΕΡΩΣΗ </a:t>
            </a:r>
          </a:p>
          <a:p>
            <a:pPr algn="ctr"/>
            <a:endParaRPr lang="el-G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 ΕΛΕΥΘΕΡΗ ΕΚΦΡΑΣΗ ΑΠΟΦΑΣΗΣ ΣΥΜΜΕΤΟΧΗΣ</a:t>
            </a:r>
          </a:p>
          <a:p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Font typeface="Wingdings" pitchFamily="2" charset="2"/>
              <a:buChar char="v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 ΔΙΚΑΙΩΜΑΤΑ ΑΣΘΕΝΩΝ</a:t>
            </a:r>
          </a:p>
          <a:p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        ΑΣΦΑΛΙΣΗ</a:t>
            </a:r>
          </a:p>
          <a:p>
            <a:r>
              <a:rPr lang="el-G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       ΑΜΟΙΒΗ</a:t>
            </a:r>
          </a:p>
          <a:p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        ΕΘΕΛΟΥΣΙΑ ΕΞΟΔΟΣ ΑΠΟ ΤΗΝ ΜΕΛΕΤΗ </a:t>
            </a:r>
          </a:p>
          <a:p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        ΣΥΝΕΧΙΣΗ ΠΕΙΡΑΜΑΤΙΚΗΣ ΘΕΡΑΠΕΥΤΙΚΗΣ ΑΓΩΓΗΣ </a:t>
            </a:r>
            <a:endParaRPr lang="el-GR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79512" y="1340768"/>
            <a:ext cx="8964488" cy="5184576"/>
          </a:xfrm>
        </p:spPr>
        <p:txBody>
          <a:bodyPr/>
          <a:lstStyle/>
          <a:p>
            <a:r>
              <a:rPr lang="el-GR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ΚΛΙΝΙΚΕΣ ΜΕΛΕΤΕΣ</a:t>
            </a:r>
            <a:r>
              <a:rPr lang="el-G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5" name="4 - Ορθογώνιο"/>
          <p:cNvSpPr/>
          <p:nvPr/>
        </p:nvSpPr>
        <p:spPr>
          <a:xfrm>
            <a:off x="467544" y="1988840"/>
            <a:ext cx="842493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u="sng" dirty="0" smtClean="0">
                <a:latin typeface="Times New Roman" pitchFamily="18" charset="0"/>
                <a:cs typeface="Times New Roman" pitchFamily="18" charset="0"/>
              </a:rPr>
              <a:t>ΔΕΟΝΤΟΛΟΓΙΑ</a:t>
            </a:r>
          </a:p>
          <a:p>
            <a:pPr algn="ctr"/>
            <a:endParaRPr lang="el-GR" sz="20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l-G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ΟΙΑΣΘΕΝΕΙΣ ΔΕΝ ΠΡΕΠΕΙ ΝΑ ΥΠΟΦΕΡΟΥΝ ΛΟΓΩ ΤΗΣ   	ΣΥΜΜΕΤΟΧΗΣ ΤΟΥΣ ΣΕ ΚΛΙΝΙΚΗ ΜΕΛΕΤΗ </a:t>
            </a:r>
          </a:p>
          <a:p>
            <a:pPr>
              <a:buFont typeface="Wingdings" pitchFamily="2" charset="2"/>
              <a:buChar char="Ø"/>
            </a:pPr>
            <a:endParaRPr lang="el-G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l-G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ΚΑΝΕΝΑΣ ΑΣΘΕΝΗΣ ΔΕΝ ΠΡΕΠΕΙ ΝΑ ΣΤΕΡΕΙΤΑΙ ΤΗΝ   	ΚΑΘΙΕΡΩΜΕΝΗ ΚΑΙ ΑΠΟΤΕΛΕΣΜΑΤΙΚΗ ΘΕΡΑΠΕΙΑ ΓΙΑ </a:t>
            </a:r>
          </a:p>
          <a:p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	ΤΗΝ ΠΑΘΗΣΗ ΤΟΥ. </a:t>
            </a:r>
          </a:p>
          <a:p>
            <a:endParaRPr lang="el-GR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l-G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Η ΔΙΑΚΗΡΥΞΗ ΤΟΥ ΕΛΣΙΝΚΙ ΔΗΛΩΝΕΙ: « Η ΒΙΟΪΑΤΡΙΚΗ 	ΕΡΕΥΝΑ ΘΑ ΠΡΕΠΕΙ ΝΑ ΣΤΗΡΙΖΕΤΑΙ ΣΤΗΝ 	ΕΜΠΕΡΙΣΤΑΤΩΜΕΝΗ ΓΝΩΣΗ ΤΗΣ ΕΠΙΣΤΗΜΟΝΙΚΗΣ 	ΒΙΒΛΙΟΓΡΑΦΙΑΣ»</a:t>
            </a:r>
            <a:endParaRPr lang="el-GR" sz="2000" b="1" dirty="0"/>
          </a:p>
        </p:txBody>
      </p:sp>
      <p:sp>
        <p:nvSpPr>
          <p:cNvPr id="6" name="5 - Ορθογώνιο"/>
          <p:cNvSpPr/>
          <p:nvPr/>
        </p:nvSpPr>
        <p:spPr>
          <a:xfrm>
            <a:off x="0" y="1844824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51520" y="1340768"/>
            <a:ext cx="8496944" cy="5184576"/>
          </a:xfrm>
        </p:spPr>
        <p:txBody>
          <a:bodyPr>
            <a:normAutofit/>
          </a:bodyPr>
          <a:lstStyle/>
          <a:p>
            <a:r>
              <a:rPr lang="el-GR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ΚΛΙΝΙΚΕΣ ΜΕΛΕΤΕΣ</a:t>
            </a:r>
          </a:p>
          <a:p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ΣΤΑΔΙΑΚΗ ΚΛΙΝΙΚΗ ΕΚΤΙΜΗΣΗ ΣΕ ΦΑΣΕΙΣ</a:t>
            </a:r>
          </a:p>
          <a:p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ΦΑΣΗ Ι 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ΠΡΟΚΑΤΑΡΚΤΙΚΗ ΦΑΡΜΑΚΟΛΟΓΙΚΗ ΑΞΙΟΛΟΓΗΣΗ</a:t>
            </a:r>
          </a:p>
          <a:p>
            <a:pPr algn="l"/>
            <a:endParaRPr lang="el-G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ΥΓΙΕΙΣ ΕΘΕΛΟΝΤΕΣ (20-80) ΣΕ ΘΕΣΗ ΝΑ ΔΩΣΟΥΝ ΣΑΦΕΙΣ ΚΑΙ 	ΑΞΙΟΠΙΣΤΕΣ ΠΛΗΡΟΦΟΡΙΕΣ ΓΙΑ ΣΥΜΠΤΩΜΑΤΑ</a:t>
            </a:r>
          </a:p>
          <a:p>
            <a:pPr algn="l">
              <a:buFont typeface="Wingdings" pitchFamily="2" charset="2"/>
              <a:buChar char="Ø"/>
            </a:pPr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el-G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ΕΚΤΙΜΗΣΗ ΦΑΡΜΑΚΟΛΟΓΙΚΗΣ ΕΝΕΡΓΕΙΑΣ ΚΑΙ  	ΠΡΟΣΔΙΟΡΙΣΜΟΣ ΣΥΓΚΕΝΤΡΩΣΗΣ ΦΑΡΜΑΚΟΥ ΚΑΙ 	ΜΕΤΑΒΟΛΙΤΩΝ ΣΤΟ ΠΛΑΣΜΑ ΚΑΙ ΣΤΑ ΟΥΡΑ</a:t>
            </a:r>
          </a:p>
          <a:p>
            <a:pPr algn="l">
              <a:buFont typeface="Wingdings" pitchFamily="2" charset="2"/>
              <a:buChar char="Ø"/>
            </a:pPr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el-G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ΔΟΣΟΛΟΓΙΑ ΚΑΙ ΑΣΦΑΛΕΙΑ</a:t>
            </a:r>
          </a:p>
          <a:p>
            <a:pPr algn="l"/>
            <a:endParaRPr lang="el-GR" sz="20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l-GR" sz="20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51520" y="1340768"/>
            <a:ext cx="8892480" cy="5184576"/>
          </a:xfrm>
        </p:spPr>
        <p:txBody>
          <a:bodyPr/>
          <a:lstStyle/>
          <a:p>
            <a:r>
              <a:rPr lang="el-GR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ΚΛΙΝΙΚΕΣ ΜΕΛΕΤΕΣ</a:t>
            </a:r>
          </a:p>
          <a:p>
            <a:pPr algn="l"/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ΦΑΣΗ ΙΙ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ΠΕΡΙΟΡΙΣΜΕΝΗ ΚΛΙΝΙΚΗ ΑΞΙΟΛΟΓΗΣΗ</a:t>
            </a:r>
          </a:p>
          <a:p>
            <a:pPr algn="l"/>
            <a:endParaRPr lang="el-GR" sz="20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ΠΕΡΙΣΣΟΤΕΡΟΙ ΥΓΙΕΙΣ ΕΘΕΛΟΝΤΕΣ (100-300), ΕΠΙΤΗΡΗΣΗ ΑΠΟ 	ΕΙΔΙΚΕΥΜΕΝΟ ΠΡΟΣΩΠΙΚΟ, ΠΟΛΥΚΕΝΤΡΙΚΗ, ΔΙΠΛΑ ΤΥΦΛΗ 	ΜΕ ΕΙΚΟΝΙΚΟ ΦΑΡΜΑΚΟ</a:t>
            </a:r>
          </a:p>
          <a:p>
            <a:pPr algn="l"/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el-GR" sz="20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ΔΡΑΣΤΙΚΟΤΗΤΑ, ΑΝΕΠΙΘΥΜΗΤΕΣ ΕΝΕΡΓΕΙΕΣ</a:t>
            </a:r>
            <a:endParaRPr lang="el-GR" sz="20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51520" y="1340768"/>
            <a:ext cx="8892480" cy="5184576"/>
          </a:xfrm>
        </p:spPr>
        <p:txBody>
          <a:bodyPr>
            <a:normAutofit/>
          </a:bodyPr>
          <a:lstStyle/>
          <a:p>
            <a:r>
              <a:rPr lang="el-GR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ΚΛΙΝΙΚΕΣ ΜΕΛΕΤΕΣ</a:t>
            </a:r>
          </a:p>
          <a:p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ΦΑΣΗ ΙΙΙ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 ΕΚΤΕΤΑΜΕΝΗ ΚΛΙΝΙΚΗ ΑΞΙΟΛΟΓΗΣΗ</a:t>
            </a:r>
          </a:p>
          <a:p>
            <a:pPr algn="l"/>
            <a:endParaRPr lang="el-GR" sz="20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1.000 – 25.000 ΕΘΕΛΟΝΤΕΣ ΑΣΘΕΝΕΙΣ, ΠΟΛΥΚΕΝΤΡΙΚΗ, ΔΙΠΛΑ 	ΤΥΦΛΗ, ΕΠΙΤΗΡΟΥΜΕΝΗ ΧΟΡΗΓΗΣΗ (50 – 100 ΙΑΤΡΟΙ)</a:t>
            </a:r>
          </a:p>
          <a:p>
            <a:pPr algn="l">
              <a:buFont typeface="Wingdings" pitchFamily="2" charset="2"/>
              <a:buChar char="Ø"/>
            </a:pPr>
            <a:endParaRPr lang="el-G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ΔΡΑΣΤΙΚΟΤΗΤΑ, ΔΟΣΟΛΟΓΙΚΟ ΣΧΗΜΑ, ΑΣΦΑΛΕΙΑ, 	ΑΝΕΠΙΘΥΜΗΤΕΣ ΕΝΕΡΓΕΙΕΣ, ΜΑΚΡΟΧΡΟΝΙΑ ΧΟΡΗΓΗΣΗ</a:t>
            </a:r>
          </a:p>
          <a:p>
            <a:pPr algn="l">
              <a:buFont typeface="Wingdings" pitchFamily="2" charset="2"/>
              <a:buChar char="Ø"/>
            </a:pPr>
            <a:endParaRPr lang="el-G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5 ΜΟΡΙΑ</a:t>
            </a:r>
            <a:endParaRPr lang="el-GR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51520" y="1340768"/>
            <a:ext cx="8496944" cy="5184576"/>
          </a:xfrm>
        </p:spPr>
        <p:txBody>
          <a:bodyPr>
            <a:normAutofit/>
          </a:bodyPr>
          <a:lstStyle/>
          <a:p>
            <a:r>
              <a:rPr lang="el-GR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ΕΓΚΡΙΣΗ</a:t>
            </a:r>
          </a:p>
          <a:p>
            <a:pPr algn="l"/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ΠΛΗΡΗΣ ΦΑΚΕΛΛΟΣ ΜΕ ΟΛΑ ΤΑ ΔΕΔΟΜΕΝΑ ΚΑΤΑΤΙΘΕΤΑΙ ΣΤΙΣ ΑΡΧΕΣ ΠΟΥ ΕΧΟΥΝ ΧΟΡΗΓΗΣΕΙ ΑΔΕΙΑ ΓΙΑ ΤΗΝ ΔΙΕΞΑΓΩΓΗ ΑΥΤΩΝ ΤΩΝ ΜΕΛΕΤΩΝ (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FDA, EM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ΩΣΤΕ ΝΑ ΑΞΙΟΛΟΓΗΘΕΙ ΑΝ ΤΗΡΗΘΗΚΑΝ Ο ΣΧΕΔΙΑΣΜΟΣ ΤΗΣ ΜΕΛΕΤΗΣ, ΤΑ ΕΡΕΥΝΗΤΙΚΑ ΠΡΩΤΟΚΟΛΛΑ, ΤΑ ΘΕΜΑΤΑ ΔΕΟΝΤΟΛΟΓΙΑΣ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</a:t>
            </a:r>
          </a:p>
          <a:p>
            <a:pPr algn="l"/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ΚΑΤΟΠΙΝ ΓΙΝΕΤΑΙ ΑΞΙΟΛΟΓΗΣΗ ΤΩΝ ΔΕΔΟΜΕΝΩΝ ΚΑΙ ΤΗΣ ΑΞΙΟΠΙΣΤΙΑΣ ΤΟΥΣ.</a:t>
            </a:r>
            <a:endParaRPr lang="en-U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ΑΠΟΡΡΙΨΗ – ΖΗΤΗΣΗ ΠΕΡΑΙΤΕΡΩ ΣΤΟΙΧΕΙΩΝ - ΕΓΚΡΙΣΗ</a:t>
            </a:r>
            <a:endParaRPr lang="el-G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51520" y="1340768"/>
            <a:ext cx="8712968" cy="5184576"/>
          </a:xfrm>
        </p:spPr>
        <p:txBody>
          <a:bodyPr>
            <a:normAutofit/>
          </a:bodyPr>
          <a:lstStyle/>
          <a:p>
            <a:r>
              <a:rPr lang="el-GR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ΦΑΣΗ Ι</a:t>
            </a:r>
            <a:r>
              <a:rPr lang="en-US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el-GR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l-G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ΜΕΤΕΓΚΡΙΤΙΚΟΣ ΕΛΕΓΧΟΣ – ΦΑΡΜΑΚΟΕΠΑΓΡΥΠΝΗΣΗ                                     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 	</a:t>
            </a:r>
            <a:r>
              <a:rPr lang="el-G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ΚΙΤΡΙΝΗ ΚΑΡΤΑ – ΔΕΛΤΙΟ ΠΑΡΑΠΟΝΟΥ</a:t>
            </a:r>
          </a:p>
          <a:p>
            <a:pPr algn="l"/>
            <a:endParaRPr lang="el-G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ΟΡΙΣΜΕΝΕΣ ΑΝΕΠΙΘΥΜΗΤΕΣ ΕΝΕΡΓΕΙΕΣ ΜΠΟΡΕΙ ΝΑ ΕΜΦΑΝΙΣΘΟΥΝ ΜΟΝΟ ΜΕΤΑ ΑΠΌ ΜΑΚΡΟΧΡΟΝΙΑ ΧΡΗΣΗ ΤΟΥ ΦΑΡΜΑΚΟΥ</a:t>
            </a:r>
          </a:p>
          <a:p>
            <a:pPr algn="l"/>
            <a:endParaRPr lang="el-G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ΣΥΣΤΗΜΑ ΦΑΡΜΑΚΟΕΠΑΓΡΥΠΝΗΣΗΣ</a:t>
            </a:r>
            <a:endParaRPr lang="el-GR" sz="20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0" y="1340768"/>
            <a:ext cx="9144000" cy="5184576"/>
          </a:xfrm>
        </p:spPr>
        <p:txBody>
          <a:bodyPr>
            <a:normAutofit/>
          </a:bodyPr>
          <a:lstStyle/>
          <a:p>
            <a:r>
              <a:rPr lang="el-GR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ΦΑΡΜΑΚΟΕΠΑΓΡΥΠΝΗΣΗ</a:t>
            </a:r>
          </a:p>
          <a:p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ΟΙ ΔΡΑΣΤΗΡΙΟΤΗΤΕΣ ΟΙ ΟΠΟΙΕΣ ΣΧΕΤΙΖΟΝΤΑΙ ΜΕ ΤΗΝ ΑΝΙΧΝΕΥΣΗ, ΤΗΝ ΑΞΙΟΛΟΓΗΣΗ, ΤΗΝ ΚΑΤΑΝΟΗΣΗ ΚΑΙ ΑΠΟΤΡΟΠΗ Α.Ε. ΚΑΙ ΑΛΛΩΝ ΠΡΟΒΛΗΜΑΤΩΝ ΤΑ ΟΠΟΙΑ ΣΧΕΤΙΖΟΝΤΑΙ ΜΕ ΤΑ ΦΑΡΜΑΚΑ.</a:t>
            </a:r>
          </a:p>
          <a:p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Π.Ο.Υ.</a:t>
            </a:r>
          </a:p>
          <a:p>
            <a:pPr algn="l"/>
            <a:endParaRPr lang="el-G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ΑΝΤΙΚΕΙΜΕΝΟ ΤΗΣ ΦΑΡΜΑΚΟΕΠΑΓΡΥΠΝΗΣΗΣ ΕΙΝΑΙ Ο ΕΝΤΟΠΙΣΜΟΣ, Η ΣΥΛΛΟΓΗ, Η ΠΑΡΑΚΟΛΟΥΘΗΣΗ, Η ΑΞΙΟΛΟΓΗΣΗ ΚΑΙ Η ΠΡΟΛΗΨΗ ΤΩΝ ΑΝΕΠΙΘΥΜΗΤΩΝ ΕΝΕΡΓΕΙΩΝ ΤΩΝ ΦΑΡΜΑΚΩΝ</a:t>
            </a:r>
            <a:endParaRPr lang="el-G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0" y="1196752"/>
            <a:ext cx="9144000" cy="5661248"/>
          </a:xfrm>
        </p:spPr>
        <p:txBody>
          <a:bodyPr>
            <a:noAutofit/>
          </a:bodyPr>
          <a:lstStyle/>
          <a:p>
            <a:r>
              <a:rPr lang="el-GR" sz="16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ΦΑΡΜΑΚΟΕΠΑΓΡΥΠΝΗΣΗ</a:t>
            </a:r>
          </a:p>
          <a:p>
            <a:pPr algn="l">
              <a:lnSpc>
                <a:spcPct val="120000"/>
              </a:lnSpc>
            </a:pPr>
            <a:r>
              <a:rPr lang="el-G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ΠΕΡΙΛΑΜΒΑΝΕΙ:</a:t>
            </a:r>
            <a:br>
              <a:rPr lang="el-G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l-G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l-G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 ΣΥΛΛΟΓΗ ΚΑΙ ΔΙΑΧΕΙΡΙΣΗ ΔΕΔΟΜΕΝΩΝ ΓΙΑ ΤΗΝ ΑΣΦΑΛΕΙΑ ΤΩΝ  ΦΑΡΜΑΚΩΝ</a:t>
            </a:r>
          </a:p>
          <a:p>
            <a:pPr algn="l">
              <a:lnSpc>
                <a:spcPct val="120000"/>
              </a:lnSpc>
            </a:pPr>
            <a:r>
              <a:rPr lang="el-G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l-G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ΕΞΕΤΑΣΗ ΣΤΟΙΧΕΙΩΝ ΓΙΑ ΤΗΝ ΑΝΙΧΝΕΥΣΗ "ΣΗΜΑΤΩΝ" (Η  ΟΠΟΙΟΔΗΠΟΤΕ ΝΕΟ 	«ΣΗΜΑ» Ή ΑΛΛΑΓΗ ΣΕ ΘΕΜΑ  ΑΣΦΑΛΕΙΑΣ). </a:t>
            </a:r>
          </a:p>
          <a:p>
            <a:pPr algn="l">
              <a:lnSpc>
                <a:spcPct val="120000"/>
              </a:lnSpc>
            </a:pPr>
            <a:endParaRPr lang="el-GR" sz="17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</a:pPr>
            <a:r>
              <a:rPr lang="el-G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 ΑΞΙΟΛΟΓΗΣΗ  ΔΕΔΟΜΕΝΩΝ ΚΑΙ ΛΗΨΗ ΑΠΟΦΑΣΕΩΝ ΣΕ ΘΕΜΑΤΑ ΑΣΦΑΛΕΙΑΣ</a:t>
            </a:r>
          </a:p>
          <a:p>
            <a:pPr algn="l">
              <a:lnSpc>
                <a:spcPct val="120000"/>
              </a:lnSpc>
            </a:pPr>
            <a:r>
              <a:rPr lang="el-G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l-G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 ΑΠΟΦΑΣΕΙΣ ΓΙΑ ΤΗΝ ΠΡΟΣΤΑΣΙΑ ΤΗΣ ΔΗΜΟΣΙΑΣ ΥΓΕΙΑΣ </a:t>
            </a:r>
          </a:p>
          <a:p>
            <a:pPr algn="l">
              <a:lnSpc>
                <a:spcPct val="120000"/>
              </a:lnSpc>
            </a:pPr>
            <a:endParaRPr lang="el-GR" sz="17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Font typeface="Arial" charset="0"/>
              <a:buChar char="•"/>
            </a:pPr>
            <a:r>
              <a:rPr lang="el-G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ΕΠΙΚΟΙΝΩΝΙΑ ΜΕ ΤΟΥΣ ΕΝΔΙΑΦΕΡΟΜΕΝΟΥΣ</a:t>
            </a:r>
          </a:p>
          <a:p>
            <a:pPr algn="l">
              <a:lnSpc>
                <a:spcPct val="120000"/>
              </a:lnSpc>
            </a:pPr>
            <a:r>
              <a:rPr lang="el-G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l-G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ΕΛΕΓΧΟ ΤΩΝ ΑΠΟΤΕΛΕΣΜΑΤΩΝ ΤΩΝ ΔΡΑΣΕΩΝ ΠΟΥ ΑΝΑΛΑΜΒΑΝΟΝΤΑΙ ΚΑΙ Τα	ΩΝ ΔΙΑΔΙΚΑΣΙΩΝ ΠΟΥ ΕΦΑΡΜΟΖΟΝΤΑΙ</a:t>
            </a:r>
            <a:r>
              <a:rPr lang="el-GR" sz="1700" dirty="0" smtClean="0"/>
              <a:t>.</a:t>
            </a:r>
            <a:br>
              <a:rPr lang="el-GR" sz="1700" dirty="0" smtClean="0"/>
            </a:br>
            <a:endParaRPr lang="el-GR" sz="17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l-GR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el-GR" b="1" u="sng" dirty="0" smtClean="0">
                <a:latin typeface="Times New Roman" pitchFamily="18" charset="0"/>
                <a:cs typeface="Times New Roman" pitchFamily="18" charset="0"/>
              </a:rPr>
              <a:t>ΦΑΡΜΑΚΟΛΟΓΙΑ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ΜΕΛΕΤΗ ΤΗΣ ΑΛΛΗΛΕΠΙΔΡΑΣΗΣ ΤΩΝ ΦΑΡΜΑΚΩΝ ΜΕ </a:t>
            </a:r>
          </a:p>
          <a:p>
            <a:pPr>
              <a:buNone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	ΤΟΝ ΟΡΓΑΝΙΣΜΟ, ΜΕ ΣΚΟΠΟ ΤΗΝ ΠΡΟΛΗΨΗ, ΔΙΑΓΝΩΣΗ  ΚΑΙ ΘΕΡΑΠΕΙΑ ΠΑΘΟΛΟΓΙΚΩΝ ΚΑΤΑΣΤΑΣΕΩΝ </a:t>
            </a:r>
          </a:p>
          <a:p>
            <a:pPr>
              <a:buNone/>
            </a:pPr>
            <a:endParaRPr lang="el-GR" sz="20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el-GR" sz="2000" b="1" u="sng" dirty="0" smtClean="0">
                <a:latin typeface="Times New Roman" pitchFamily="18" charset="0"/>
                <a:cs typeface="Times New Roman" pitchFamily="18" charset="0"/>
              </a:rPr>
              <a:t>ΦΑΡΜΑΚΟΚΙΝΗΤΙΚΗ</a:t>
            </a: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 (ΕΠΙΔΡΑΣΗ ΤΟΥ ΟΡΓΑΝΙΣΜΟΥ ΣΤΟ ΦΑΡΜΑΚΟ)</a:t>
            </a:r>
          </a:p>
          <a:p>
            <a:pPr marL="457200" indent="-457200">
              <a:buFont typeface="+mj-lt"/>
              <a:buAutoNum type="arabicParenR"/>
            </a:pPr>
            <a:r>
              <a:rPr lang="el-GR" sz="2000" b="1" u="sng" dirty="0" smtClean="0">
                <a:latin typeface="Times New Roman" pitchFamily="18" charset="0"/>
                <a:cs typeface="Times New Roman" pitchFamily="18" charset="0"/>
              </a:rPr>
              <a:t>ΦΑΡΜΑΚΟΔΥΝΑΜΙΚΗ</a:t>
            </a: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 (ΕΠΙΔΡΑΣΗ ΤΟΥ ΦΑΡΜΑΚΟΥ ΣΤΟΝ ΟΡΓΑΝΙΣΜΟ)</a:t>
            </a:r>
            <a:endParaRPr lang="el-GR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4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51520" y="1340768"/>
            <a:ext cx="8892480" cy="5184576"/>
          </a:xfrm>
        </p:spPr>
        <p:txBody>
          <a:bodyPr>
            <a:normAutofit/>
          </a:bodyPr>
          <a:lstStyle/>
          <a:p>
            <a:r>
              <a:rPr lang="el-GR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ΦΑΡΜΑΚΟΕΠΑΓΡΥΠΝΗΣΗ</a:t>
            </a:r>
          </a:p>
          <a:p>
            <a:endParaRPr lang="el-GR" sz="20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ΕΜΠΛΕΚΟΜΕΝΟΙ:</a:t>
            </a:r>
          </a:p>
          <a:p>
            <a:pPr algn="l"/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ΑΣΘΕΝΕΙΣ (ΧΡΗΣΤΕΣ ΤΩΝ ΦΑΡΜΑΚΩΝ)</a:t>
            </a:r>
          </a:p>
          <a:p>
            <a:pPr algn="l">
              <a:buFont typeface="Wingdings" pitchFamily="2" charset="2"/>
              <a:buChar char="Ø"/>
            </a:pPr>
            <a:endParaRPr lang="el-G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ΕΠΙΣΤΗΜΟΝΕΣ ΥΓΕΙΑΣ (ΙΑΤΡΟΙ, ΦΑΡΜΑΚΟΠΟΙΟΙ, ΝΟΣΗΛΕΥΤΕΣ </a:t>
            </a:r>
          </a:p>
          <a:p>
            <a:pPr algn="l"/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ΡΥΘΜΙΣΤΙΚΕΣ ΑΡΧΕΣ ΤΩΝ ΦΑΡΜΑΚΩΝ (ΕΟΦ, ΕΜΕΑ)</a:t>
            </a:r>
          </a:p>
          <a:p>
            <a:pPr algn="l">
              <a:buFont typeface="Wingdings" pitchFamily="2" charset="2"/>
              <a:buChar char="Ø"/>
            </a:pPr>
            <a:endParaRPr lang="el-G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ΦΑΡΜΑΚΕΥΤΙΚΕΣ ΕΤΑΙΡΕΙΕΣ, ΕΤΑΙΡΕΙΕΣ ΕΙΣΑΓΩΓΗΣ Η 	ΔΙΑΝΟΜΗΣ ΦΑΡΜΑΚΩΝ</a:t>
            </a:r>
          </a:p>
          <a:p>
            <a:pPr algn="l"/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51520" y="1340768"/>
            <a:ext cx="8496944" cy="5184576"/>
          </a:xfrm>
        </p:spPr>
        <p:txBody>
          <a:bodyPr/>
          <a:lstStyle/>
          <a:p>
            <a:r>
              <a:rPr lang="el-GR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ΦΑΡΜΑΚΟΕΠΑΓΡΥΠΝΗΣΗ</a:t>
            </a:r>
          </a:p>
          <a:p>
            <a:r>
              <a:rPr lang="el-G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ΚΙΤΡΙΝΗ ΚΑΡΤΑ</a:t>
            </a:r>
          </a:p>
          <a:p>
            <a:endParaRPr lang="el-GR" sz="20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ΔΕΛΤΙΟ ΑΝΑΦΟΡΑΣ ΑΝΕΠΙΘΥΜΗΤΗΣ ΕΝΕΡΓΕΙΑΣ ΦΑΡΜΑΚΟΥ</a:t>
            </a:r>
          </a:p>
          <a:p>
            <a:pPr algn="l"/>
            <a:endParaRPr lang="el-G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ΟΠΟΙΑΔΗΠΟΤΕ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ΠΛΗΡΟΦΟΡΙΑ ΑΦΟΡΑ ΣΕ ΑΝΕΠΙΘΥΜΗΤΗ ΕΝΕΡΓΕΙΑ ΦΑΡΜΑΚΟΥ, ΕΡΧΕΤΑΙ ΣΕ ΓΝΩΣΗ Ε.Υ. Ή ΥΠΑΛΛΗΛΟΥ ΦΑΡΜΑΚΕΥΤΙΚΗΣ ΕΤΑΙΡΕΙΑΣ, ΠΡΕΠΕΙ ΝΑ ΚΑΤΑΓΡΑΦΕΤΑΙ ΣΕ ΑΥΤΌ ΤΟ ΔΕΛΤΙΟ.</a:t>
            </a:r>
          </a:p>
          <a:p>
            <a:pPr algn="l"/>
            <a:endParaRPr lang="el-G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ΟΠΟΙΑΔΗΠΟΤΕ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(ΝΕΑ – ΗΔΗ ΓΝΩΣΤΗ – ΑΝΑΜΕΝΟΜΕΝΗ Ή ΜΗ) </a:t>
            </a:r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0" y="1340768"/>
            <a:ext cx="9144000" cy="5184576"/>
          </a:xfrm>
        </p:spPr>
        <p:txBody>
          <a:bodyPr>
            <a:normAutofit fontScale="92500" lnSpcReduction="10000"/>
          </a:bodyPr>
          <a:lstStyle/>
          <a:p>
            <a:r>
              <a:rPr lang="el-GR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ΦΑΡΜΑΚΟΕΠΑΓΡΥΠΝΗΣΗ</a:t>
            </a:r>
          </a:p>
          <a:p>
            <a:r>
              <a:rPr lang="el-G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ΚΙΤΡΙΝΗ ΚΑΡΤΑ</a:t>
            </a:r>
          </a:p>
          <a:p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ΤΥΠΟΠΟΙΗΜΕΝΗ ΔΙΑΔΙΚΑΣΙΑ ΦΑΡΜΑΚΕΥΤΙΚΩΝ ΕΤΑΙΡΕΙΩΝ:</a:t>
            </a:r>
          </a:p>
          <a:p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(ΛΟΓΟΣ ΑΠΟΛΥΣΗΣ ΑΝ ΔΕΝ ΕΦΑΡΜΟΣΤΕΙ ΚΑΤΑ ΓΡΑΜΜΑ)</a:t>
            </a:r>
          </a:p>
          <a:p>
            <a:pPr algn="l"/>
            <a:endParaRPr lang="el-G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AutoNum type="arabicParenR"/>
            </a:pP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ΟΠΟΙΑΔΗΠΟΤΕ ΑΝΑΦΟΡΑ, ΟΠΟΙΟΥΔΗΠΟΤΕ, ΠΟΥ ΑΦΟΡΑ ΣΕ ΦΑΡΜΑΚΟ ΤΗΣ ΕΤΑΙΡΕΙΑΣ, ΓΝΩΣΤΟΠΟΙΕΙΤΑΙ ΑΜΕΣΩΣ ΤΗΛΕΦΩΝΙΚΑ ΣΤΟ ΙΑΤΡΙΚΟ ΤΜΗΜΑ ΤΗΣ ΕΤΑΙΡΕΙΑΣ.</a:t>
            </a:r>
          </a:p>
          <a:p>
            <a:pPr marL="457200" indent="-457200" algn="l">
              <a:buAutoNum type="arabicParenR"/>
            </a:pPr>
            <a:r>
              <a:rPr lang="el-G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ΕΝΤΟΣ 24 ΩΡΩΝ ΠΡΕΠΕΙ ΝΑ ΕΧΕΙ ΦΤΑΣΕΙ ΣΤΟ ΙΑΤΡΙΚΟ ΤΜΗΜΑ ΤΟ ΔΕΛΤΙΟ ΣΥΜΠΛΗΡΩΜΕΝΟ ΜΕ: ΟΝΟΜΑ ΥΠΑΛΛΗΛΟΥ, ΤΡΟΠΟ ΛΗΨΗΣ ΓΝΩΣΗΣ, Α.Ε., ΟΝΟΜΑΣΙΑ ΦΑΡΜΑΚΟΥ, ΑΡ. ΠΑΡΤΙΔΑΣ*,</a:t>
            </a:r>
          </a:p>
          <a:p>
            <a:pPr marL="457200" indent="-457200" algn="l"/>
            <a:r>
              <a:rPr lang="el-G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ΟΝΟΜΑ ΚΑΙ ΤΗΛΕΦΩΝΟ Ε.Υ.</a:t>
            </a:r>
          </a:p>
          <a:p>
            <a:pPr marL="457200" indent="-457200" algn="l">
              <a:buAutoNum type="arabicParenR" startAt="3"/>
            </a:pP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ΤΟ ΙΑΤΡΙΚΟ ΤΜΗΜΑ ΕΝΤΟΣ 7 ΗΜΕΡΩΝ ΘΑ ΑΝΑΦΕΡΕΙ ΣΤΟΝ ΕΟΦ ΚΑΙ ΔΕΝ ΠΡΟΚΕΙΤΑΙ ΓΙΑ ΚΑΤΑΓΕΓΡΑΜΜΕΝΗ Α.Ε. ΘΑ ΚΑΝΕΙ ΑΝΕΞΑΡΤΗΤΗ ΕΡΕΥΝΑ (Ο ΕΟΦ ΕΡΕΥΝΑ ΑΥΤΟΝΟΜΑ)</a:t>
            </a:r>
          </a:p>
          <a:p>
            <a:pPr marL="457200" indent="-457200"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* ΑΝ ΠΡΟΚΕΙΤΑΙ ΓΙΑ ΦΑΡΜΑΚΟ ΞΕΝΟΥ ΟΙΚΟΥ, ΕΝΗΜΕΡΩΝΕΤΑΙ ΑΜΕΣΑ</a:t>
            </a:r>
            <a:endParaRPr lang="el-G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51520" y="1340768"/>
            <a:ext cx="8496944" cy="5184576"/>
          </a:xfrm>
        </p:spPr>
        <p:txBody>
          <a:bodyPr/>
          <a:lstStyle/>
          <a:p>
            <a:r>
              <a:rPr lang="el-GR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ΣΥΝΤΟΜΟ ΤΕΣΤ ΑΥΤΟΑΞΙΟΛΟΓΗΣΗΣ</a:t>
            </a:r>
          </a:p>
          <a:p>
            <a:endParaRPr lang="el-GR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l-GR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l-GR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ΛΥΣΤΕ ΤΟ ΣΤΑΥΡΟΛΕΞΟ</a:t>
            </a:r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79512" y="1340768"/>
            <a:ext cx="8784976" cy="5184576"/>
          </a:xfrm>
        </p:spPr>
        <p:txBody>
          <a:bodyPr>
            <a:normAutofit lnSpcReduction="10000"/>
          </a:bodyPr>
          <a:lstStyle/>
          <a:p>
            <a:pPr marL="457200" indent="-457200" algn="l"/>
            <a:r>
              <a:rPr lang="el-G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ΦΑΡΜΑΚΟΚΙΝΗΤΙΚΗ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(ΕΠΙΔΡΑΣΗ ΤΟΥ ΟΡΓΑΝΙΣΜΟΥ ΣΤΟ </a:t>
            </a:r>
            <a:r>
              <a:rPr lang="el-G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ΑΡΜΑΚΟ)</a:t>
            </a:r>
          </a:p>
          <a:p>
            <a:pPr marL="457200" indent="-457200" algn="l"/>
            <a:endParaRPr lang="el-G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/>
            <a:r>
              <a:rPr lang="el-G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ΑΠΟΡΡΟΦΗΣΗ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ΜΕΤΑΦΟΡΑ ΑΠΟ ΘΕΣΗ ΧΟΡΗΓΗΣΗΣ ΣΤΗΝ 			   ΣΥΣΤΗΜΑΤΙΚΗ ΚΥΚΛΟΦΟΡΙΑ)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el-G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ΑΡΜΑΚΟΤΕΧΝΙΚΗ ΜΟΡΦΗ (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tabs, caps,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inj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susp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supp, patch,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inh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				        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pom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oint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sol,  </a:t>
            </a:r>
            <a:endParaRPr lang="en-U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Wingdings" pitchFamily="2" charset="2"/>
              <a:buChar char="ü"/>
            </a:pP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ΟΔΟΣ ΧΟΡΗΓΗΣΗΣ 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ΔΟΣΟΛΟΓΙΑ</a:t>
            </a:r>
            <a:endParaRPr lang="en-U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/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/>
            <a:r>
              <a:rPr lang="el-G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ΚΑΤΑΝΟΜΗ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(ΚΑΤΑΜΕΡΙΣΜΟΣ ΑΠΟ ΤΗΝ ΣΥΣΤΗΜΑΤΙΚΗ 			           ΚΥΚΛΟΦΟΡΙΑ ΣΤΟΥΣ ΙΣΤΟΥΣ ΚΑΙ ΣΤΑ ΟΡΓΑΝΑ)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ΜΕΤΑΒΟΛΙΣΜΟΣ</a:t>
            </a:r>
          </a:p>
          <a:p>
            <a:pPr marL="457200" indent="-457200" algn="l">
              <a:buFont typeface="Wingdings" pitchFamily="2" charset="2"/>
              <a:buChar char="ü"/>
            </a:pPr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/>
            <a:r>
              <a:rPr lang="el-G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ΑΠΟΒΟΛΗ (ΑΠΕΚΚΡΙΣΗ)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ΚΥΡΙΩΣ ΑΠΌ ΤΟΥΣ ΝΕΦΡΟΥΣ Ή ΤΟ 		         		        ΗΠΑΡ</a:t>
            </a:r>
          </a:p>
          <a:p>
            <a:endParaRPr lang="el-GR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79512" y="1340768"/>
            <a:ext cx="9217024" cy="5184576"/>
          </a:xfrm>
        </p:spPr>
        <p:txBody>
          <a:bodyPr>
            <a:normAutofit lnSpcReduction="10000"/>
          </a:bodyPr>
          <a:lstStyle/>
          <a:p>
            <a:pPr algn="l"/>
            <a:r>
              <a:rPr lang="el-G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ΦΑΡΜΑΚΟΔΥΝΑΜΙΚΗ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(ΕΠΙΔΡΑΣΗ ΤΟΥ ΦΑΡΜΑΚΟΥ ΣΤΟΝ ΟΡΓΑΝΙΣΜΟ)</a:t>
            </a:r>
          </a:p>
          <a:p>
            <a:pPr algn="l"/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ΙΣΧΥΣ (ΠΟΣΟΤΗΤΑ ΦΑΡΜΑΚΟΥ ΠΟΥ ΠΡΟΚΑΛΕΙ ΣΥΓΚΕΚΡΙΜΕΝΟ  	     ΑΠΟΤΕΛΕΣΜΑ) – ΧΗΜΙΚΗ ΣΥΓΓΕΝΕΙΑ ΜΕ ΥΠΟΔΟΧΕΙΣ</a:t>
            </a:r>
          </a:p>
          <a:p>
            <a:pPr algn="l">
              <a:buFont typeface="Wingdings" pitchFamily="2" charset="2"/>
              <a:buChar char="ü"/>
            </a:pPr>
            <a:endParaRPr lang="en-U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ΜΕΣΗ ΔΡΑΣΤΙΚΗ ΔΟΣΗ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</a:t>
            </a:r>
            <a:r>
              <a:rPr lang="en-US" sz="2000" b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ΔΟΣΗ ΦΑΡΜΑΚΟΥ ΠΟΥ ΑΠΟΔΙΔΕΙ ΤΟ </a:t>
            </a: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		50% ΤΟΥ ΜΕΓΙΣΤΟΥ ΑΠΟΤΕΛΕΣΜΑΤΟΣ)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endParaRPr lang="el-GR" sz="2000" b="1" baseline="-25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ΜΗΧΑΝΙΣΜΟΣ ΔΡΑΣΗΣ (ΕΚΛΕΚΤΙΚΟΤΗΤΑ, ΑΝΑΣΤΟΛΕΙΣ, 			ΑΝΤΑΓΩΝΙΣΤΕΣ, ΑΝΤΙΣΤΡΟΦΟΙ ΑΓΩΝΙΣΤΕΣ κλπ, 	  		ΣΥΝΕΡΓΕΙΑ) </a:t>
            </a:r>
            <a:endParaRPr lang="en-U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ΑΝΕΠΙΘΥΜΗΤΕΣ ΕΝΕΡΓΕΙΕΣ (ΑΝΑΜΕΝΟΜΕΝΕΣ ΚΑΙ ΜΗ,     			ΥΠΕΡΔΟΣΟΛΟΓΙΑΣ, ΕΙΔΙΚΩΝ ΟΜΑΔΩΝ, ΑΛΛΕΡΓΙΚΕΣ, 		ΑΛΛΗΛΕΠΙΔΡΑΣΗΣ, ΑΤΟΜΙΚΕΣ (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G6PD)</a:t>
            </a:r>
            <a:endParaRPr lang="el-G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51520" y="1340768"/>
            <a:ext cx="8496944" cy="5184576"/>
          </a:xfrm>
        </p:spPr>
        <p:txBody>
          <a:bodyPr/>
          <a:lstStyle/>
          <a:p>
            <a:r>
              <a:rPr lang="el-GR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ΠΑΡΑΓΩΓΗ ΦΑΡΜΑΚΩΝ</a:t>
            </a:r>
          </a:p>
          <a:p>
            <a:pPr algn="l"/>
            <a:endParaRPr lang="el-G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ΦΥΣΙΚΕΣ ΟΥΣΙΕΣ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ΔΑΚΤΥΛΙΤΙΔΑ (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Digoxin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ΑΣΠΙΡΙΝΗ, ΠΕΝΙΚΙΛΛΙΝΗ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penicillium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chrysogenum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ΣΚΟΠΟΛΑΜΙΝΗ (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Buscopan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ΜΟΡΦΙΝΗ (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papaver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sonniferum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l-G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ΤΡΟΠΟΠΟΙΗΣΗ ΦΥΣΙΚΩΝ ΟΥΣΙΩΝ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ΙΠΡΑΤΡΟΠΙΟ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Atrovent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ΤΙΟΤΡΟΠΙΟ (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Spiriva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από την </a:t>
            </a:r>
            <a:r>
              <a:rPr lang="el-GR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ατροπίνη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ΚΕΦΑΛΟΣΠΟΡΙΝΕΣ από το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cefalosporium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acremonium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ΤΕΪΚΟΠΛΑΝΙΝΗ από το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Actinoplanes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teichomyceticus</a:t>
            </a:r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ΤΡΟΠΟΠΟΙΗΣΗ ΥΠΑΡΧΟΝΤΩΝ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ΑΜΟΞΥΚΙΛΛΙΝΗ/ΚΛΑΒΟΥΛΑΝΙΚΟ, ΛΕΒΟΣΕΤΙΡΙΖΙΝΗ </a:t>
            </a:r>
          </a:p>
          <a:p>
            <a:pPr algn="l"/>
            <a:endParaRPr lang="el-G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51520" y="1340768"/>
            <a:ext cx="8496944" cy="5184576"/>
          </a:xfrm>
        </p:spPr>
        <p:txBody>
          <a:bodyPr/>
          <a:lstStyle/>
          <a:p>
            <a:r>
              <a:rPr lang="el-GR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ΠΑΡΑΓΩΓΗ ΦΑΡΜΑΚΩΝ</a:t>
            </a:r>
          </a:p>
          <a:p>
            <a:pPr algn="l"/>
            <a:endParaRPr lang="en-U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ΝΕΑ ΦΑΡΜΑΚΑ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ΤΟΥΛΑΧΙΣΤΟΝ ΙΔΙΑ ΑΠΟΤΕΛΕΣΜΑΤΙΚΟΤΗΤΑ</a:t>
            </a:r>
          </a:p>
          <a:p>
            <a:pPr algn="l"/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ΜΕΓΑΛΥΤΕΡΗ ΑΣΦΑΛΕΙΑ</a:t>
            </a:r>
          </a:p>
          <a:p>
            <a:pPr algn="l"/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ΚΑΛΥΤΕΡΗ ΣΥΜΜΟΡΦΩΣΗ</a:t>
            </a:r>
          </a:p>
          <a:p>
            <a:pPr algn="l"/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ΝΕΕΣ ΘΕΡΑΠΕΙΕΣ</a:t>
            </a:r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79512" y="1340768"/>
            <a:ext cx="8964488" cy="5517232"/>
          </a:xfrm>
        </p:spPr>
        <p:txBody>
          <a:bodyPr>
            <a:normAutofit/>
          </a:bodyPr>
          <a:lstStyle/>
          <a:p>
            <a:r>
              <a:rPr lang="el-GR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ΠΑΡΑΓΩΓΗ ΦΑΡΜΑΚΩΝ</a:t>
            </a:r>
          </a:p>
          <a:p>
            <a:endParaRPr lang="el-GR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ΑΡΧΙΚΗ ΕΚΤΙΜΗΣΗ: ΔΡΑΣΤΙΚΟΤΗΤΑ ΚΑΙ ΤΟΞΙΚΟΤΗΤΑ ΣΕ ΚΥΤΤΑΡΑ, 		             ΙΣΤΟΥΣ, ΟΡΓΑΝΑ, ΕΡΓΑΣΤΗΡΙΑΚΑ Η ΚΑΙ ΣΕ 			             ΠΕΙΡΑΜΑΤΟΖΩΑ (5.000-10.000 ΜΟΡΙΑ)</a:t>
            </a:r>
          </a:p>
          <a:p>
            <a:pPr algn="l"/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l-G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r>
              <a:rPr lang="el-GR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ΠΑΡΑΓΩΓΗ ΦΑΡΜΑΚΩΝ</a:t>
            </a: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ΠΡΟΚΛΙΝΙΚΗ ΜΕΛΕΤΗ: ΣΧΕΔΙΑΣΜΟΣ ΚΑΙ ΑΝΑΛΥΣΗ </a:t>
            </a: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ΕΛΕΓΧΟΣ ΣΤΑΘΕΡΟΤΗΤΑΣ </a:t>
            </a: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ΦΑΡΜΑΚΟΛΟΓΙΚΟ ΠΡΟΦΙΛ</a:t>
            </a: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ΚΑΘΟΡΙΣΜΟΣ ΙΣΧΥΟΣ </a:t>
            </a: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ΒΙΟΪΣΟΔΥΝΑΜΙΑ </a:t>
            </a: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ΒΙΟΔΙΑΘΕΣΙΜΟΤΗΤΑ </a:t>
            </a: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ΤΟΞΙΚΟΛΟΓΙΚΕΣΜΕΛΕΤΕΣ (3 ΔΟΣΕΙΣ: ΧΑΜΗΛΟΤΕΡΗ, ΙΣΗ, ΜΕΓΑΛΥΤΕΡΗ ΑΠΟ ΑΥΤΗΝ ΠΟΥ ΥΠΟΛΟΓΙΖΕΤΑΙ ΝΑ ΧΡΗΣΙΜΟΠΟΙΗΘΕΙ ΣΤΟΝ ΑΝΘΡΩΠΟ)</a:t>
            </a: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ΜΕΛΕΤΕΣ ΑΝΑΠΑΡΑΓΩΓΗΣ, ΜΕΤΑΛΛΑΞΗΣ, ΚΑΡΚΙΝΟΓΕΝΕΣΗΣ</a:t>
            </a: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ΑΛΛΗΛΕΠΙΔΡΑΣΕΙΣ ΜΕ ΑΛΛΑ ΦΑΡΜΑΚΑ </a:t>
            </a: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ΚΑΘΟΡΙΣΜΟΣΔΟΣΟΛΟΓΙΑΣ–ΜΟΡΦΕΣΦΑΡΜΑΚΟΥ</a:t>
            </a:r>
          </a:p>
          <a:p>
            <a:pPr algn="l"/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ΕΚΤΙΜΗΣΗ ΤΟΞΙΚΟΤΗΤΑΣ ΚΑΙ  ΦΑΡΜΑΚΟΛΟΓΙΚΩΝ ΙΔΙΟΤΗΤΩΝ ΣΕ 				    ΠΕΙΡΑΜΑΤΟΖΩΑ (250 ΜΟΡΙΑ)</a:t>
            </a:r>
          </a:p>
          <a:p>
            <a:pPr algn="l"/>
            <a:endParaRPr lang="el-G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79512" y="1340768"/>
            <a:ext cx="8964488" cy="5184576"/>
          </a:xfrm>
        </p:spPr>
        <p:txBody>
          <a:bodyPr/>
          <a:lstStyle/>
          <a:p>
            <a:r>
              <a:rPr lang="el-GR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ΠΑΡΑΓΩΓΗ ΦΑΡΜΑΚΩΝ</a:t>
            </a:r>
          </a:p>
          <a:p>
            <a:endParaRPr lang="el-GR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l-G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864096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5" name="4 - Ορθογώνιο"/>
          <p:cNvSpPr/>
          <p:nvPr/>
        </p:nvSpPr>
        <p:spPr>
          <a:xfrm>
            <a:off x="467544" y="2274838"/>
            <a:ext cx="84249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ΚΛΙΝΙΚΕΣ ΜΕΛΕΤΕΣ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endParaRPr lang="el-GR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ΤΟΞΙΚΕΣ ΕΚΔΗΛΩΣΕΙΣ ΜΗ ΑΝΙΧΝΕΥΣΙΜΕΣ ΣΤΑ ΠΕΙΡΑΜΑΤΟΖΩΑ (ΝΑΥΤΙΑ, ΖΑΛΗ, κλπ) Ή ΚΑΠΟΙΟΣ ΜΕΤΑΒΟΛΙΤΗΣ ΜΠΟΡΕΙ ΝΑ ΣΧΗΜΑΤΙΖΕΤΑΙ ΜΟΝΟ ΣΤΟΝ ΑΝΘΡΩΠΙΝΟ ΟΡΓΑΝΙΣΜΟ (5 ΜΟΡΙΑ)</a:t>
            </a:r>
            <a:endParaRPr lang="el-GR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695</Words>
  <Application>Microsoft Office PowerPoint</Application>
  <PresentationFormat>Προβολή στην οθόνη (4:3)</PresentationFormat>
  <Paragraphs>195</Paragraphs>
  <Slides>23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4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Vassilis D.</dc:creator>
  <cp:lastModifiedBy>Vassilis D.</cp:lastModifiedBy>
  <cp:revision>38</cp:revision>
  <dcterms:created xsi:type="dcterms:W3CDTF">2015-03-11T13:25:16Z</dcterms:created>
  <dcterms:modified xsi:type="dcterms:W3CDTF">2015-03-11T19:48:16Z</dcterms:modified>
</cp:coreProperties>
</file>