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varScale="1">
        <p:scale>
          <a:sx n="74" d="100"/>
          <a:sy n="74" d="100"/>
        </p:scale>
        <p:origin x="-190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79F3B233-B042-458A-A8CE-577611300178}" type="datetimeFigureOut">
              <a:rPr lang="el-GR"/>
              <a:pPr>
                <a:defRPr/>
              </a:pPr>
              <a:t>7/10/2014</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2A7E485-8A5F-44C3-B92D-81353CA6AB63}" type="slidenum">
              <a:rPr lang="el-GR"/>
              <a:pPr>
                <a:defRPr/>
              </a:pPr>
              <a:t>‹#›</a:t>
            </a:fld>
            <a:endParaRPr lang="el-GR"/>
          </a:p>
        </p:txBody>
      </p:sp>
    </p:spTree>
    <p:extLst>
      <p:ext uri="{BB962C8B-B14F-4D97-AF65-F5344CB8AC3E}">
        <p14:creationId xmlns:p14="http://schemas.microsoft.com/office/powerpoint/2010/main" val="3523529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3AC87B8B-4D7E-4DC6-8566-9167B8CBD446}" type="datetimeFigureOut">
              <a:rPr lang="el-GR"/>
              <a:pPr>
                <a:defRPr/>
              </a:pPr>
              <a:t>7/10/2014</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437FA94B-78EE-4338-B93E-3046A9E4AE55}" type="slidenum">
              <a:rPr lang="el-GR"/>
              <a:pPr>
                <a:defRPr/>
              </a:pPr>
              <a:t>‹#›</a:t>
            </a:fld>
            <a:endParaRPr lang="el-GR"/>
          </a:p>
        </p:txBody>
      </p:sp>
    </p:spTree>
    <p:extLst>
      <p:ext uri="{BB962C8B-B14F-4D97-AF65-F5344CB8AC3E}">
        <p14:creationId xmlns:p14="http://schemas.microsoft.com/office/powerpoint/2010/main" val="2986052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19C7F7C3-2124-490E-A711-88F634D23098}" type="datetimeFigureOut">
              <a:rPr lang="el-GR"/>
              <a:pPr>
                <a:defRPr/>
              </a:pPr>
              <a:t>7/10/2014</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EC52536-72DD-4D1F-8445-13CDAD9F6AFA}" type="slidenum">
              <a:rPr lang="el-GR"/>
              <a:pPr>
                <a:defRPr/>
              </a:pPr>
              <a:t>‹#›</a:t>
            </a:fld>
            <a:endParaRPr lang="el-GR"/>
          </a:p>
        </p:txBody>
      </p:sp>
    </p:spTree>
    <p:extLst>
      <p:ext uri="{BB962C8B-B14F-4D97-AF65-F5344CB8AC3E}">
        <p14:creationId xmlns:p14="http://schemas.microsoft.com/office/powerpoint/2010/main" val="2769418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BBA932EE-13EA-4A50-AF69-0B981AC364A0}" type="datetimeFigureOut">
              <a:rPr lang="el-GR"/>
              <a:pPr>
                <a:defRPr/>
              </a:pPr>
              <a:t>7/10/2014</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36896F4-7161-4DF4-9A49-2739A4EAB526}" type="slidenum">
              <a:rPr lang="el-GR"/>
              <a:pPr>
                <a:defRPr/>
              </a:pPr>
              <a:t>‹#›</a:t>
            </a:fld>
            <a:endParaRPr lang="el-GR"/>
          </a:p>
        </p:txBody>
      </p:sp>
    </p:spTree>
    <p:extLst>
      <p:ext uri="{BB962C8B-B14F-4D97-AF65-F5344CB8AC3E}">
        <p14:creationId xmlns:p14="http://schemas.microsoft.com/office/powerpoint/2010/main" val="47914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B3F48537-C215-46BE-B799-23CEB1E29A98}" type="datetimeFigureOut">
              <a:rPr lang="el-GR"/>
              <a:pPr>
                <a:defRPr/>
              </a:pPr>
              <a:t>7/10/2014</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77EDDAE4-BF35-418A-8366-BF80D14A035F}" type="slidenum">
              <a:rPr lang="el-GR"/>
              <a:pPr>
                <a:defRPr/>
              </a:pPr>
              <a:t>‹#›</a:t>
            </a:fld>
            <a:endParaRPr lang="el-GR"/>
          </a:p>
        </p:txBody>
      </p:sp>
    </p:spTree>
    <p:extLst>
      <p:ext uri="{BB962C8B-B14F-4D97-AF65-F5344CB8AC3E}">
        <p14:creationId xmlns:p14="http://schemas.microsoft.com/office/powerpoint/2010/main" val="31289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12E62623-A8BC-461D-80C5-863FEDB67B1F}" type="datetimeFigureOut">
              <a:rPr lang="el-GR"/>
              <a:pPr>
                <a:defRPr/>
              </a:pPr>
              <a:t>7/10/2014</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43EC7BB5-8C04-45AD-A585-B1724BFA6D31}" type="slidenum">
              <a:rPr lang="el-GR"/>
              <a:pPr>
                <a:defRPr/>
              </a:pPr>
              <a:t>‹#›</a:t>
            </a:fld>
            <a:endParaRPr lang="el-GR"/>
          </a:p>
        </p:txBody>
      </p:sp>
    </p:spTree>
    <p:extLst>
      <p:ext uri="{BB962C8B-B14F-4D97-AF65-F5344CB8AC3E}">
        <p14:creationId xmlns:p14="http://schemas.microsoft.com/office/powerpoint/2010/main" val="63758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6EE20E74-8238-4004-8F36-52BE80EF0458}" type="datetimeFigureOut">
              <a:rPr lang="el-GR"/>
              <a:pPr>
                <a:defRPr/>
              </a:pPr>
              <a:t>7/10/2014</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A14EB5A8-C171-4424-B96C-EB30420D14D6}" type="slidenum">
              <a:rPr lang="el-GR"/>
              <a:pPr>
                <a:defRPr/>
              </a:pPr>
              <a:t>‹#›</a:t>
            </a:fld>
            <a:endParaRPr lang="el-GR"/>
          </a:p>
        </p:txBody>
      </p:sp>
    </p:spTree>
    <p:extLst>
      <p:ext uri="{BB962C8B-B14F-4D97-AF65-F5344CB8AC3E}">
        <p14:creationId xmlns:p14="http://schemas.microsoft.com/office/powerpoint/2010/main" val="359238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5AB78546-BDD1-4C2F-BDFB-4794803FA538}" type="datetimeFigureOut">
              <a:rPr lang="el-GR"/>
              <a:pPr>
                <a:defRPr/>
              </a:pPr>
              <a:t>7/10/2014</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2E3D9BF9-B07C-4972-B94A-F330C7CABEA2}" type="slidenum">
              <a:rPr lang="el-GR"/>
              <a:pPr>
                <a:defRPr/>
              </a:pPr>
              <a:t>‹#›</a:t>
            </a:fld>
            <a:endParaRPr lang="el-GR"/>
          </a:p>
        </p:txBody>
      </p:sp>
    </p:spTree>
    <p:extLst>
      <p:ext uri="{BB962C8B-B14F-4D97-AF65-F5344CB8AC3E}">
        <p14:creationId xmlns:p14="http://schemas.microsoft.com/office/powerpoint/2010/main" val="250455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3E76481C-837D-4F89-A202-F33743356392}" type="datetimeFigureOut">
              <a:rPr lang="el-GR"/>
              <a:pPr>
                <a:defRPr/>
              </a:pPr>
              <a:t>7/10/2014</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47BA65AA-8A1F-41E5-BF96-90B6AD8BC485}" type="slidenum">
              <a:rPr lang="el-GR"/>
              <a:pPr>
                <a:defRPr/>
              </a:pPr>
              <a:t>‹#›</a:t>
            </a:fld>
            <a:endParaRPr lang="el-GR"/>
          </a:p>
        </p:txBody>
      </p:sp>
    </p:spTree>
    <p:extLst>
      <p:ext uri="{BB962C8B-B14F-4D97-AF65-F5344CB8AC3E}">
        <p14:creationId xmlns:p14="http://schemas.microsoft.com/office/powerpoint/2010/main" val="2979064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7A5BC95A-E416-448A-8F4D-6E6F0F0E80B4}" type="datetimeFigureOut">
              <a:rPr lang="el-GR"/>
              <a:pPr>
                <a:defRPr/>
              </a:pPr>
              <a:t>7/10/2014</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0AD973A1-EB82-4A7C-86E2-CDED20A94D19}" type="slidenum">
              <a:rPr lang="el-GR"/>
              <a:pPr>
                <a:defRPr/>
              </a:pPr>
              <a:t>‹#›</a:t>
            </a:fld>
            <a:endParaRPr lang="el-GR"/>
          </a:p>
        </p:txBody>
      </p:sp>
    </p:spTree>
    <p:extLst>
      <p:ext uri="{BB962C8B-B14F-4D97-AF65-F5344CB8AC3E}">
        <p14:creationId xmlns:p14="http://schemas.microsoft.com/office/powerpoint/2010/main" val="180819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2B9C2DE1-1AAF-44AE-9DDC-6E404FD84DA9}" type="datetimeFigureOut">
              <a:rPr lang="el-GR"/>
              <a:pPr>
                <a:defRPr/>
              </a:pPr>
              <a:t>7/10/2014</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7172B8DE-9873-4805-ABC3-00172364D830}" type="slidenum">
              <a:rPr lang="el-GR"/>
              <a:pPr>
                <a:defRPr/>
              </a:pPr>
              <a:t>‹#›</a:t>
            </a:fld>
            <a:endParaRPr lang="el-GR"/>
          </a:p>
        </p:txBody>
      </p:sp>
    </p:spTree>
    <p:extLst>
      <p:ext uri="{BB962C8B-B14F-4D97-AF65-F5344CB8AC3E}">
        <p14:creationId xmlns:p14="http://schemas.microsoft.com/office/powerpoint/2010/main" val="55237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FBB1129-D90E-48CD-9A65-3D89F65B9B7A}" type="datetimeFigureOut">
              <a:rPr lang="el-GR"/>
              <a:pPr>
                <a:defRPr/>
              </a:pPr>
              <a:t>7/10/2014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DA4F4D8-9A94-4414-8CFF-0852952F4B84}"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Τίτλος 1"/>
          <p:cNvSpPr>
            <a:spLocks noGrp="1"/>
          </p:cNvSpPr>
          <p:nvPr>
            <p:ph type="ctrTitle"/>
          </p:nvPr>
        </p:nvSpPr>
        <p:spPr>
          <a:xfrm>
            <a:off x="468313" y="260350"/>
            <a:ext cx="7772400" cy="5184775"/>
          </a:xfrm>
          <a:solidFill>
            <a:srgbClr val="C00000"/>
          </a:solidFill>
        </p:spPr>
        <p:txBody>
          <a:bodyPr/>
          <a:lstStyle/>
          <a:p>
            <a:r>
              <a:rPr lang="el-GR" altLang="el-GR" smtClean="0"/>
              <a:t>ΖΗΤΗΜΑΤΑ ΓΡΑΦΗΣ ΚΑΙ ΕΠΙΜΕΛΕΙΑΣ ΚΕΙΜΕΝΟΥ &amp; ΕΡΓΑΣΙΑΣ</a:t>
            </a:r>
          </a:p>
        </p:txBody>
      </p:sp>
      <p:sp>
        <p:nvSpPr>
          <p:cNvPr id="3" name="Υπότιτλος 2"/>
          <p:cNvSpPr>
            <a:spLocks noGrp="1"/>
          </p:cNvSpPr>
          <p:nvPr>
            <p:ph type="subTitle" idx="1"/>
          </p:nvPr>
        </p:nvSpPr>
        <p:spPr>
          <a:xfrm>
            <a:off x="539750" y="333375"/>
            <a:ext cx="8280400" cy="6048375"/>
          </a:xfrm>
        </p:spPr>
        <p:txBody>
          <a:bodyPr rtlCol="0">
            <a:normAutofit/>
          </a:bodyPr>
          <a:lstStyle/>
          <a:p>
            <a:pPr fontAlgn="auto">
              <a:spcAft>
                <a:spcPts val="0"/>
              </a:spcAft>
              <a:buFont typeface="Arial" panose="020B0604020202020204" pitchFamily="34" charset="0"/>
              <a:buNone/>
              <a:defRPr/>
            </a:pPr>
            <a:endParaRPr lang="el-GR" dirty="0" smtClean="0"/>
          </a:p>
          <a:p>
            <a:pPr fontAlgn="auto">
              <a:spcAft>
                <a:spcPts val="0"/>
              </a:spcAft>
              <a:buFont typeface="Arial" panose="020B0604020202020204" pitchFamily="34" charset="0"/>
              <a:buNone/>
              <a:defRPr/>
            </a:pPr>
            <a:endParaRPr lang="el-GR" dirty="0" smtClean="0"/>
          </a:p>
          <a:p>
            <a:pPr fontAlgn="auto">
              <a:spcAft>
                <a:spcPts val="0"/>
              </a:spcAft>
              <a:buFont typeface="Arial" panose="020B0604020202020204" pitchFamily="34" charset="0"/>
              <a:buNone/>
              <a:defRPr/>
            </a:pPr>
            <a:endParaRPr lang="el-G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p:cNvSpPr>
            <a:spLocks noGrp="1"/>
          </p:cNvSpPr>
          <p:nvPr>
            <p:ph type="title"/>
          </p:nvPr>
        </p:nvSpPr>
        <p:spPr/>
        <p:txBody>
          <a:bodyPr/>
          <a:lstStyle/>
          <a:p>
            <a:r>
              <a:rPr lang="el-GR" altLang="el-GR" smtClean="0"/>
              <a:t>Λάθη αρ. 2…</a:t>
            </a:r>
          </a:p>
        </p:txBody>
      </p:sp>
      <p:sp>
        <p:nvSpPr>
          <p:cNvPr id="3" name="Θέση περιεχομένου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el-GR" dirty="0" smtClean="0"/>
              <a:t>Ο, η αυτάρκης, το αύταρκες, το κακόηθες, το υπερμέγεθες, κλπ.</a:t>
            </a:r>
          </a:p>
          <a:p>
            <a:pPr fontAlgn="auto">
              <a:spcAft>
                <a:spcPts val="0"/>
              </a:spcAft>
              <a:buFont typeface="Arial" panose="020B0604020202020204" pitchFamily="34" charset="0"/>
              <a:buChar char="•"/>
              <a:defRPr/>
            </a:pPr>
            <a:r>
              <a:rPr lang="el-GR" dirty="0" smtClean="0"/>
              <a:t>Πολλές μέθοδοι ή πολλοί μέθοδοι??</a:t>
            </a:r>
          </a:p>
          <a:p>
            <a:pPr fontAlgn="auto">
              <a:spcAft>
                <a:spcPts val="0"/>
              </a:spcAft>
              <a:buFont typeface="Arial" panose="020B0604020202020204" pitchFamily="34" charset="0"/>
              <a:buChar char="•"/>
              <a:defRPr/>
            </a:pPr>
            <a:r>
              <a:rPr lang="el-GR" dirty="0" smtClean="0"/>
              <a:t>Πλατεία Βάθη ή </a:t>
            </a:r>
            <a:r>
              <a:rPr lang="el-GR" dirty="0" err="1" smtClean="0"/>
              <a:t>Βάθης</a:t>
            </a:r>
            <a:r>
              <a:rPr lang="el-GR" dirty="0" smtClean="0"/>
              <a:t>??</a:t>
            </a:r>
          </a:p>
          <a:p>
            <a:pPr fontAlgn="auto">
              <a:spcAft>
                <a:spcPts val="0"/>
              </a:spcAft>
              <a:buFont typeface="Arial" panose="020B0604020202020204" pitchFamily="34" charset="0"/>
              <a:buChar char="•"/>
              <a:defRPr/>
            </a:pPr>
            <a:r>
              <a:rPr lang="el-GR" dirty="0" smtClean="0"/>
              <a:t>Τριάμισι ή τρεισήμισι χρόνια???</a:t>
            </a:r>
          </a:p>
          <a:p>
            <a:pPr fontAlgn="auto">
              <a:spcAft>
                <a:spcPts val="0"/>
              </a:spcAft>
              <a:buFont typeface="Arial" panose="020B0604020202020204" pitchFamily="34" charset="0"/>
              <a:buChar char="•"/>
              <a:defRPr/>
            </a:pPr>
            <a:r>
              <a:rPr lang="el-GR" dirty="0" smtClean="0"/>
              <a:t>Διαλευκαίνω ή </a:t>
            </a:r>
            <a:r>
              <a:rPr lang="el-GR" dirty="0" err="1" smtClean="0"/>
              <a:t>διελευκαίνω</a:t>
            </a:r>
            <a:r>
              <a:rPr lang="el-GR" dirty="0" smtClean="0"/>
              <a:t>??? (βλ. ρήμα </a:t>
            </a:r>
            <a:r>
              <a:rPr lang="el-GR" dirty="0" err="1" smtClean="0"/>
              <a:t>δια+λευκαίνω=φέρνωσ</a:t>
            </a:r>
            <a:r>
              <a:rPr lang="el-GR" dirty="0" smtClean="0"/>
              <a:t> το φως)</a:t>
            </a:r>
          </a:p>
          <a:p>
            <a:pPr fontAlgn="auto">
              <a:spcAft>
                <a:spcPts val="0"/>
              </a:spcAft>
              <a:buFont typeface="Arial" panose="020B0604020202020204" pitchFamily="34" charset="0"/>
              <a:buChar char="•"/>
              <a:defRPr/>
            </a:pPr>
            <a:r>
              <a:rPr lang="el-GR" dirty="0" smtClean="0"/>
              <a:t>Ζάπλουτος ή ζάμπλουτος??? (βλ. αρχαίο μόριο </a:t>
            </a:r>
            <a:r>
              <a:rPr lang="el-GR" dirty="0" err="1" smtClean="0"/>
              <a:t>ζα</a:t>
            </a:r>
            <a:r>
              <a:rPr lang="el-GR" dirty="0" smtClean="0"/>
              <a:t>+ πλούτος. Και όχι έλξη από το πάμπλουτος…</a:t>
            </a:r>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Λόγιες εκφράσεις της σύγχρονης ελληνικής</a:t>
            </a:r>
          </a:p>
        </p:txBody>
      </p:sp>
      <p:sp>
        <p:nvSpPr>
          <p:cNvPr id="12291" name="Θέση περιεχομένου 2"/>
          <p:cNvSpPr>
            <a:spLocks noGrp="1"/>
          </p:cNvSpPr>
          <p:nvPr>
            <p:ph idx="1"/>
          </p:nvPr>
        </p:nvSpPr>
        <p:spPr/>
        <p:txBody>
          <a:bodyPr/>
          <a:lstStyle/>
          <a:p>
            <a:r>
              <a:rPr lang="el-GR" altLang="el-GR" smtClean="0"/>
              <a:t>Εν χορώ (=όλοι μαζί, ταυτόχρονα, με μια φωνή)</a:t>
            </a:r>
          </a:p>
          <a:p>
            <a:r>
              <a:rPr lang="el-GR" altLang="el-GR" smtClean="0"/>
              <a:t>Εν τω μεταξύ = στο μεταξύ</a:t>
            </a:r>
          </a:p>
          <a:p>
            <a:r>
              <a:rPr lang="el-GR" altLang="el-GR" smtClean="0"/>
              <a:t>Εν τω γίγνεσθαι = κατά τη διαδικασία που γίνεται/εξελίσσεται κάτι. </a:t>
            </a:r>
          </a:p>
          <a:p>
            <a:r>
              <a:rPr lang="el-GR" altLang="el-GR" smtClean="0"/>
              <a:t>Εν τω γεννάσθαι = κατά τη γέννηση/δημιουργία ενός πράγματος</a:t>
            </a:r>
          </a:p>
          <a:p>
            <a:r>
              <a:rPr lang="el-GR" altLang="el-GR" smtClean="0"/>
              <a:t>Εντούτοις = ωστόσο, παρ’ όλ’ αυτά, όμως</a:t>
            </a:r>
          </a:p>
          <a:p>
            <a:endParaRPr lang="el-GR" altLang="el-GR" smtClean="0"/>
          </a:p>
          <a:p>
            <a:endParaRPr lang="el-GR" altLang="el-GR" smtClean="0"/>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p:nvPr>
        </p:nvSpPr>
        <p:spPr>
          <a:xfrm>
            <a:off x="457200" y="274638"/>
            <a:ext cx="8229600" cy="993775"/>
          </a:xfrm>
        </p:spPr>
        <p:txBody>
          <a:bodyPr/>
          <a:lstStyle/>
          <a:p>
            <a:r>
              <a:rPr lang="el-GR" altLang="el-GR" smtClean="0"/>
              <a:t>Λόγιες αρ. 2</a:t>
            </a:r>
          </a:p>
        </p:txBody>
      </p:sp>
      <p:sp>
        <p:nvSpPr>
          <p:cNvPr id="3" name="Θέση περιεχομένου 2"/>
          <p:cNvSpPr>
            <a:spLocks noGrp="1"/>
          </p:cNvSpPr>
          <p:nvPr>
            <p:ph idx="1"/>
          </p:nvPr>
        </p:nvSpPr>
        <p:spPr>
          <a:xfrm>
            <a:off x="457200" y="1196975"/>
            <a:ext cx="8229600" cy="4929188"/>
          </a:xfrm>
        </p:spPr>
        <p:txBody>
          <a:bodyPr rtlCol="0">
            <a:normAutofit fontScale="92500"/>
          </a:bodyPr>
          <a:lstStyle/>
          <a:p>
            <a:pPr fontAlgn="auto">
              <a:spcAft>
                <a:spcPts val="0"/>
              </a:spcAft>
              <a:buFont typeface="Arial" panose="020B0604020202020204" pitchFamily="34" charset="0"/>
              <a:buChar char="•"/>
              <a:defRPr/>
            </a:pPr>
            <a:r>
              <a:rPr lang="el-GR" dirty="0" smtClean="0"/>
              <a:t>Εν τη γενέσει = τη στιγμή που δημιουργείται κάτι</a:t>
            </a:r>
          </a:p>
          <a:p>
            <a:pPr fontAlgn="auto">
              <a:spcAft>
                <a:spcPts val="0"/>
              </a:spcAft>
              <a:buFont typeface="Arial" panose="020B0604020202020204" pitchFamily="34" charset="0"/>
              <a:buChar char="•"/>
              <a:defRPr/>
            </a:pPr>
            <a:r>
              <a:rPr lang="el-GR" dirty="0" smtClean="0"/>
              <a:t>Εν τη ρύμη του λόγου μου/σου = στη ροή της κουβέντας, καθώς μιλά κάποιος γρήγορα</a:t>
            </a:r>
          </a:p>
          <a:p>
            <a:pPr fontAlgn="auto">
              <a:spcAft>
                <a:spcPts val="0"/>
              </a:spcAft>
              <a:buFont typeface="Arial" panose="020B0604020202020204" pitchFamily="34" charset="0"/>
              <a:buChar char="•"/>
              <a:defRPr/>
            </a:pPr>
            <a:r>
              <a:rPr lang="el-GR" dirty="0" smtClean="0"/>
              <a:t>Αφ’ εαυτού = από μόνος το</a:t>
            </a:r>
          </a:p>
          <a:p>
            <a:pPr fontAlgn="auto">
              <a:spcAft>
                <a:spcPts val="0"/>
              </a:spcAft>
              <a:buFont typeface="Arial" panose="020B0604020202020204" pitchFamily="34" charset="0"/>
              <a:buChar char="•"/>
              <a:defRPr/>
            </a:pPr>
            <a:r>
              <a:rPr lang="el-GR" dirty="0" smtClean="0"/>
              <a:t>Αυθημερόν = την ίδια μέρα, σε μια μόνο μέρα</a:t>
            </a:r>
          </a:p>
          <a:p>
            <a:pPr fontAlgn="auto">
              <a:spcAft>
                <a:spcPts val="0"/>
              </a:spcAft>
              <a:buFont typeface="Arial" panose="020B0604020202020204" pitchFamily="34" charset="0"/>
              <a:buChar char="•"/>
              <a:defRPr/>
            </a:pPr>
            <a:r>
              <a:rPr lang="el-GR" dirty="0" smtClean="0"/>
              <a:t>Ατιμωρητί = χωρίς τιμωρία</a:t>
            </a:r>
          </a:p>
          <a:p>
            <a:pPr fontAlgn="auto">
              <a:spcAft>
                <a:spcPts val="0"/>
              </a:spcAft>
              <a:buFont typeface="Arial" panose="020B0604020202020204" pitchFamily="34" charset="0"/>
              <a:buChar char="•"/>
              <a:defRPr/>
            </a:pPr>
            <a:r>
              <a:rPr lang="el-GR" dirty="0" smtClean="0"/>
              <a:t>Αυτολεξεί = κατά λέξη</a:t>
            </a:r>
          </a:p>
          <a:p>
            <a:pPr fontAlgn="auto">
              <a:spcAft>
                <a:spcPts val="0"/>
              </a:spcAft>
              <a:buFont typeface="Arial" panose="020B0604020202020204" pitchFamily="34" charset="0"/>
              <a:buChar char="•"/>
              <a:defRPr/>
            </a:pPr>
            <a:r>
              <a:rPr lang="el-GR" dirty="0" smtClean="0"/>
              <a:t>Ακροποδητί = αθόρυβα</a:t>
            </a:r>
          </a:p>
          <a:p>
            <a:pPr fontAlgn="auto">
              <a:spcAft>
                <a:spcPts val="0"/>
              </a:spcAft>
              <a:buFont typeface="Arial" panose="020B0604020202020204" pitchFamily="34" charset="0"/>
              <a:buChar char="•"/>
              <a:defRPr/>
            </a:pPr>
            <a:r>
              <a:rPr lang="el-GR" dirty="0" smtClean="0"/>
              <a:t>Αρκούντως = αρκετά</a:t>
            </a:r>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Τα παράδοξα: δεκάχρονο παιδάκι μετέφερε ασθενοφόρο!!!</a:t>
            </a:r>
          </a:p>
        </p:txBody>
      </p:sp>
      <p:sp>
        <p:nvSpPr>
          <p:cNvPr id="3" name="Θέση περιεχομένου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l-GR" dirty="0" smtClean="0"/>
              <a:t>Ένα μωρό δάγκωσε το σκυλί!!! Και η χρήση της προσωπικής αντωνυμίας τον/την/το άλλοτε σαν επαναληπτική και άλλοτε σαν προληπτική αντωνυμία!!!</a:t>
            </a:r>
          </a:p>
          <a:p>
            <a:pPr fontAlgn="auto">
              <a:spcAft>
                <a:spcPts val="0"/>
              </a:spcAft>
              <a:buFont typeface="Arial" panose="020B0604020202020204" pitchFamily="34" charset="0"/>
              <a:buChar char="•"/>
              <a:defRPr/>
            </a:pPr>
            <a:r>
              <a:rPr lang="el-GR" dirty="0" smtClean="0"/>
              <a:t>Π.χ. το βιβλίο αυτό το έδωσα (επαναληπτική)</a:t>
            </a:r>
          </a:p>
          <a:p>
            <a:pPr fontAlgn="auto">
              <a:spcAft>
                <a:spcPts val="0"/>
              </a:spcAft>
              <a:buFont typeface="Arial" panose="020B0604020202020204" pitchFamily="34" charset="0"/>
              <a:buChar char="•"/>
              <a:defRPr/>
            </a:pPr>
            <a:r>
              <a:rPr lang="el-GR" dirty="0" smtClean="0"/>
              <a:t>      το έδωσα αυτό το βιβλίο (προληπτική)</a:t>
            </a:r>
          </a:p>
          <a:p>
            <a:pPr fontAlgn="auto">
              <a:spcAft>
                <a:spcPts val="0"/>
              </a:spcAft>
              <a:buFont typeface="Arial" panose="020B0604020202020204" pitchFamily="34" charset="0"/>
              <a:buChar char="•"/>
              <a:defRPr/>
            </a:pPr>
            <a:r>
              <a:rPr lang="el-GR" dirty="0" smtClean="0"/>
              <a:t>Εδώ τονίζουμε το ρήμα, αναφερόμαστε σε κάποιο βιβλίο το οποίο </a:t>
            </a:r>
            <a:r>
              <a:rPr lang="el-GR" dirty="0" err="1" smtClean="0"/>
              <a:t>γμωρίζει</a:t>
            </a:r>
            <a:r>
              <a:rPr lang="el-GR" dirty="0" smtClean="0"/>
              <a:t> ήδη ο συνομιλητής μας!! ΕΝΏ….</a:t>
            </a:r>
          </a:p>
        </p:txBody>
      </p:sp>
    </p:spTree>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3"/>
          <p:cNvSpPr>
            <a:spLocks noGrp="1"/>
          </p:cNvSpPr>
          <p:nvPr>
            <p:ph type="title"/>
          </p:nvPr>
        </p:nvSpPr>
        <p:spPr/>
        <p:txBody>
          <a:bodyPr/>
          <a:lstStyle/>
          <a:p>
            <a:r>
              <a:rPr lang="el-GR" altLang="el-GR" smtClean="0"/>
              <a:t>Παράδοξα 2</a:t>
            </a:r>
          </a:p>
        </p:txBody>
      </p:sp>
      <p:sp>
        <p:nvSpPr>
          <p:cNvPr id="15363" name="Θέση περιεχομένου 4"/>
          <p:cNvSpPr>
            <a:spLocks noGrp="1"/>
          </p:cNvSpPr>
          <p:nvPr>
            <p:ph idx="1"/>
          </p:nvPr>
        </p:nvSpPr>
        <p:spPr/>
        <p:txBody>
          <a:bodyPr/>
          <a:lstStyle/>
          <a:p>
            <a:r>
              <a:rPr lang="el-GR" altLang="el-GR" smtClean="0"/>
              <a:t>Ενώ όταν λέμε: </a:t>
            </a:r>
          </a:p>
          <a:p>
            <a:r>
              <a:rPr lang="el-GR" altLang="el-GR" smtClean="0"/>
              <a:t>Αυτό το βιβλίο έδωσα ή το βιβλίο αυτό έδωσα, τότε τονίζουμε το </a:t>
            </a:r>
            <a:r>
              <a:rPr lang="el-GR" altLang="el-GR" i="1" smtClean="0"/>
              <a:t>αντικείμενο</a:t>
            </a:r>
            <a:r>
              <a:rPr lang="el-GR" altLang="el-GR" smtClean="0"/>
              <a:t>, ότι δώσαμε αυτό το συγκεκριμένο βιβλίο και όχι κάποιο άλλο. </a:t>
            </a:r>
          </a:p>
          <a:p>
            <a:endParaRPr lang="el-GR" altLang="el-GR" smtClean="0"/>
          </a:p>
        </p:txBody>
      </p:sp>
    </p:spTree>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3"/>
          <p:cNvSpPr>
            <a:spLocks noGrp="1"/>
          </p:cNvSpPr>
          <p:nvPr>
            <p:ph type="title"/>
          </p:nvPr>
        </p:nvSpPr>
        <p:spPr/>
        <p:txBody>
          <a:bodyPr/>
          <a:lstStyle/>
          <a:p>
            <a:r>
              <a:rPr lang="el-GR" altLang="el-GR" smtClean="0"/>
              <a:t>Παράδοξα 3</a:t>
            </a:r>
          </a:p>
        </p:txBody>
      </p:sp>
      <p:sp>
        <p:nvSpPr>
          <p:cNvPr id="16387" name="Θέση κειμένου 4"/>
          <p:cNvSpPr>
            <a:spLocks noGrp="1"/>
          </p:cNvSpPr>
          <p:nvPr>
            <p:ph type="body" idx="1"/>
          </p:nvPr>
        </p:nvSpPr>
        <p:spPr/>
        <p:txBody>
          <a:bodyPr/>
          <a:lstStyle/>
          <a:p>
            <a:r>
              <a:rPr lang="el-GR" altLang="el-GR" smtClean="0"/>
              <a:t>Νόημα α</a:t>
            </a:r>
          </a:p>
        </p:txBody>
      </p:sp>
      <p:sp>
        <p:nvSpPr>
          <p:cNvPr id="16388" name="Θέση περιεχομένου 5"/>
          <p:cNvSpPr>
            <a:spLocks noGrp="1"/>
          </p:cNvSpPr>
          <p:nvPr>
            <p:ph sz="half" idx="2"/>
          </p:nvPr>
        </p:nvSpPr>
        <p:spPr/>
        <p:txBody>
          <a:bodyPr/>
          <a:lstStyle/>
          <a:p>
            <a:r>
              <a:rPr lang="el-GR" altLang="el-GR" smtClean="0"/>
              <a:t>Τον Θωμά τον ξέρω καλά, και δυσκολεύομαι να πιστέψω όσα μου λες.</a:t>
            </a:r>
          </a:p>
          <a:p>
            <a:endParaRPr lang="el-GR" altLang="el-GR" smtClean="0"/>
          </a:p>
          <a:p>
            <a:r>
              <a:rPr lang="el-GR" altLang="el-GR" smtClean="0"/>
              <a:t>Τον άκουσα το δίκιο του Θεοδωράκη, και είχες δίκιο, είναι όντως ωραίος!</a:t>
            </a:r>
          </a:p>
        </p:txBody>
      </p:sp>
      <p:sp>
        <p:nvSpPr>
          <p:cNvPr id="16389" name="Θέση κειμένου 6"/>
          <p:cNvSpPr>
            <a:spLocks noGrp="1"/>
          </p:cNvSpPr>
          <p:nvPr>
            <p:ph type="body" sz="quarter" idx="3"/>
          </p:nvPr>
        </p:nvSpPr>
        <p:spPr/>
        <p:txBody>
          <a:bodyPr/>
          <a:lstStyle/>
          <a:p>
            <a:r>
              <a:rPr lang="el-GR" altLang="el-GR" smtClean="0"/>
              <a:t>Νόημα β</a:t>
            </a:r>
          </a:p>
        </p:txBody>
      </p:sp>
      <p:sp>
        <p:nvSpPr>
          <p:cNvPr id="16390" name="Θέση περιεχομένου 7"/>
          <p:cNvSpPr>
            <a:spLocks noGrp="1"/>
          </p:cNvSpPr>
          <p:nvPr>
            <p:ph sz="quarter" idx="4"/>
          </p:nvPr>
        </p:nvSpPr>
        <p:spPr/>
        <p:txBody>
          <a:bodyPr/>
          <a:lstStyle/>
          <a:p>
            <a:r>
              <a:rPr lang="el-GR" altLang="el-GR" smtClean="0"/>
              <a:t>Τον Θωμά ξέρω, όχι τον Νίκο! Ή Ξέρω τον Θωμά, να πας να τον ζητήσεις, θα σε βοηθήσει οπωσδήποτε!</a:t>
            </a:r>
          </a:p>
          <a:p>
            <a:endParaRPr lang="el-GR" altLang="el-GR" smtClean="0"/>
          </a:p>
          <a:p>
            <a:r>
              <a:rPr lang="el-GR" altLang="el-GR" smtClean="0"/>
              <a:t>Άκουσα το δίσκο του Θεοδωράκη που κυκλοφόρησε τις προάλλες και είναι πολύ ωραίος!</a:t>
            </a: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a:xfrm>
            <a:off x="457200" y="274638"/>
            <a:ext cx="8229600" cy="850900"/>
          </a:xfrm>
        </p:spPr>
        <p:txBody>
          <a:bodyPr/>
          <a:lstStyle/>
          <a:p>
            <a:r>
              <a:rPr lang="el-GR" altLang="el-GR" sz="3200" smtClean="0"/>
              <a:t>Παράδοξα 4 και τα μικρούλια </a:t>
            </a:r>
            <a:r>
              <a:rPr lang="el-GR" altLang="el-GR" sz="3200" i="1" smtClean="0"/>
              <a:t>τον</a:t>
            </a:r>
            <a:r>
              <a:rPr lang="el-GR" altLang="el-GR" sz="3200" smtClean="0"/>
              <a:t>, </a:t>
            </a:r>
            <a:r>
              <a:rPr lang="el-GR" altLang="el-GR" sz="3200" i="1" smtClean="0"/>
              <a:t>την,</a:t>
            </a:r>
            <a:r>
              <a:rPr lang="el-GR" altLang="el-GR" sz="3200" smtClean="0"/>
              <a:t> </a:t>
            </a:r>
            <a:r>
              <a:rPr lang="el-GR" altLang="el-GR" sz="3200" i="1" smtClean="0"/>
              <a:t>το</a:t>
            </a:r>
            <a:r>
              <a:rPr lang="el-GR" altLang="el-GR" sz="3200" smtClean="0"/>
              <a:t>…</a:t>
            </a:r>
          </a:p>
        </p:txBody>
      </p:sp>
      <p:sp>
        <p:nvSpPr>
          <p:cNvPr id="17411" name="Θέση κειμένου 2"/>
          <p:cNvSpPr>
            <a:spLocks noGrp="1"/>
          </p:cNvSpPr>
          <p:nvPr>
            <p:ph type="body" idx="1"/>
          </p:nvPr>
        </p:nvSpPr>
        <p:spPr>
          <a:xfrm>
            <a:off x="468313" y="1341438"/>
            <a:ext cx="4040187" cy="639762"/>
          </a:xfrm>
        </p:spPr>
        <p:txBody>
          <a:bodyPr/>
          <a:lstStyle/>
          <a:p>
            <a:r>
              <a:rPr lang="el-GR" altLang="el-GR" smtClean="0"/>
              <a:t>Λάθη</a:t>
            </a:r>
          </a:p>
        </p:txBody>
      </p:sp>
      <p:sp>
        <p:nvSpPr>
          <p:cNvPr id="17412" name="Θέση περιεχομένου 3"/>
          <p:cNvSpPr>
            <a:spLocks noGrp="1"/>
          </p:cNvSpPr>
          <p:nvPr>
            <p:ph sz="half" idx="2"/>
          </p:nvPr>
        </p:nvSpPr>
        <p:spPr/>
        <p:txBody>
          <a:bodyPr/>
          <a:lstStyle/>
          <a:p>
            <a:r>
              <a:rPr lang="el-GR" altLang="el-GR" smtClean="0"/>
              <a:t>Το Πολυτεχνείο γιόρτασε το ΚΚΕ!!!!!</a:t>
            </a:r>
          </a:p>
          <a:p>
            <a:endParaRPr lang="el-GR" altLang="el-GR" smtClean="0"/>
          </a:p>
          <a:p>
            <a:r>
              <a:rPr lang="el-GR" altLang="el-GR" smtClean="0"/>
              <a:t>Ένα δεκάχρονο παιδάκι μετέφερε το ασθενοφόρο = ο μικρός  Κουταλιανός!!!</a:t>
            </a:r>
          </a:p>
          <a:p>
            <a:r>
              <a:rPr lang="el-GR" altLang="el-GR" smtClean="0"/>
              <a:t>Το βιβλίο συμπληρώνει ένα εκτενές κείμενο για τον Μαζόχ</a:t>
            </a:r>
          </a:p>
          <a:p>
            <a:endParaRPr lang="el-GR" altLang="el-GR" smtClean="0"/>
          </a:p>
          <a:p>
            <a:endParaRPr lang="el-GR" altLang="el-GR" smtClean="0"/>
          </a:p>
        </p:txBody>
      </p:sp>
      <p:sp>
        <p:nvSpPr>
          <p:cNvPr id="17413" name="Θέση κειμένου 4"/>
          <p:cNvSpPr>
            <a:spLocks noGrp="1"/>
          </p:cNvSpPr>
          <p:nvPr>
            <p:ph type="body" sz="quarter" idx="3"/>
          </p:nvPr>
        </p:nvSpPr>
        <p:spPr>
          <a:xfrm>
            <a:off x="4645025" y="1341438"/>
            <a:ext cx="4041775" cy="647700"/>
          </a:xfrm>
        </p:spPr>
        <p:txBody>
          <a:bodyPr/>
          <a:lstStyle/>
          <a:p>
            <a:r>
              <a:rPr lang="el-GR" altLang="el-GR" smtClean="0"/>
              <a:t>Διόρθωση</a:t>
            </a:r>
          </a:p>
        </p:txBody>
      </p:sp>
      <p:sp>
        <p:nvSpPr>
          <p:cNvPr id="6" name="Θέση περιεχομένου 5"/>
          <p:cNvSpPr>
            <a:spLocks noGrp="1"/>
          </p:cNvSpPr>
          <p:nvPr>
            <p:ph sz="quarter" idx="4"/>
          </p:nvPr>
        </p:nvSpPr>
        <p:spPr/>
        <p:txBody>
          <a:bodyPr rtlCol="0">
            <a:normAutofit/>
          </a:bodyPr>
          <a:lstStyle/>
          <a:p>
            <a:pPr fontAlgn="auto">
              <a:spcAft>
                <a:spcPts val="0"/>
              </a:spcAft>
              <a:buFont typeface="Arial" panose="020B0604020202020204" pitchFamily="34" charset="0"/>
              <a:buChar char="•"/>
              <a:defRPr/>
            </a:pPr>
            <a:r>
              <a:rPr lang="el-GR" dirty="0" smtClean="0"/>
              <a:t>Το ΚΚΕ γιόρτασε το Πολυτεχνείο ή το Πολυτεχνείο γιορτάστηκε από το ΚΚΕ</a:t>
            </a:r>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a:p>
            <a:pPr marL="0" indent="0" fontAlgn="auto">
              <a:spcAft>
                <a:spcPts val="0"/>
              </a:spcAft>
              <a:buFont typeface="Arial" panose="020B0604020202020204" pitchFamily="34" charset="0"/>
              <a:buNone/>
              <a:defRPr/>
            </a:pPr>
            <a:r>
              <a:rPr lang="el-GR" dirty="0" smtClean="0"/>
              <a:t>Το βιβλίο….</a:t>
            </a: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p:txBody>
          <a:bodyPr/>
          <a:lstStyle/>
          <a:p>
            <a:r>
              <a:rPr lang="el-GR" altLang="el-GR" smtClean="0"/>
              <a:t>Λάθη και διορθώσεις….</a:t>
            </a:r>
          </a:p>
        </p:txBody>
      </p:sp>
      <p:sp>
        <p:nvSpPr>
          <p:cNvPr id="3" name="Θέση περιεχομένου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l-GR" dirty="0" smtClean="0"/>
              <a:t>Τα παρτέρια του προστάτευαν απ’ την παγωνιά ψάθες!!!!!</a:t>
            </a:r>
          </a:p>
          <a:p>
            <a:pPr fontAlgn="auto">
              <a:spcAft>
                <a:spcPts val="0"/>
              </a:spcAft>
              <a:buFont typeface="Arial" panose="020B0604020202020204" pitchFamily="34" charset="0"/>
              <a:buChar char="•"/>
              <a:defRPr/>
            </a:pPr>
            <a:r>
              <a:rPr lang="el-GR" dirty="0" smtClean="0"/>
              <a:t>Το κάτασπρο υφαντό στο στρογγυλό τραπέζι διέκοπτε ένα </a:t>
            </a:r>
            <a:r>
              <a:rPr lang="el-GR" dirty="0" err="1" smtClean="0"/>
              <a:t>πρασινοκεντημένο</a:t>
            </a:r>
            <a:r>
              <a:rPr lang="el-GR" dirty="0" smtClean="0"/>
              <a:t> στενό εργόχειρο και σκέπαζε πορσελάνη με χρυσή μπορντούρα…. Το υφαντό είναι υποκείμενο ή αντικείμενο??? Διακόπτει αυτό???</a:t>
            </a:r>
          </a:p>
          <a:p>
            <a:pPr fontAlgn="auto">
              <a:spcAft>
                <a:spcPts val="0"/>
              </a:spcAft>
              <a:buFont typeface="Arial" panose="020B0604020202020204" pitchFamily="34" charset="0"/>
              <a:buChar char="•"/>
              <a:defRPr/>
            </a:pPr>
            <a:r>
              <a:rPr lang="el-GR" dirty="0" smtClean="0"/>
              <a:t>Το ιδιωτικό κύκλωμα τηλεόρασης είχε κατασκευάσει μια εταιρεία ηλεκτρονικών!!! </a:t>
            </a: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p:nvPr>
        </p:nvSpPr>
        <p:spPr/>
        <p:txBody>
          <a:bodyPr/>
          <a:lstStyle/>
          <a:p>
            <a:endParaRPr lang="el-GR" altLang="el-GR" smtClean="0"/>
          </a:p>
        </p:txBody>
      </p:sp>
      <p:sp>
        <p:nvSpPr>
          <p:cNvPr id="19459" name="Θέση περιεχομένου 2"/>
          <p:cNvSpPr>
            <a:spLocks noGrp="1"/>
          </p:cNvSpPr>
          <p:nvPr>
            <p:ph idx="1"/>
          </p:nvPr>
        </p:nvSpPr>
        <p:spPr/>
        <p:txBody>
          <a:bodyPr/>
          <a:lstStyle/>
          <a:p>
            <a:endParaRPr lang="el-GR"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p:nvPr>
        </p:nvSpPr>
        <p:spPr/>
        <p:txBody>
          <a:bodyPr/>
          <a:lstStyle/>
          <a:p>
            <a:endParaRPr lang="el-GR" altLang="el-GR" smtClean="0"/>
          </a:p>
        </p:txBody>
      </p:sp>
      <p:sp>
        <p:nvSpPr>
          <p:cNvPr id="20483" name="Θέση περιεχομένου 2"/>
          <p:cNvSpPr>
            <a:spLocks noGrp="1"/>
          </p:cNvSpPr>
          <p:nvPr>
            <p:ph idx="1"/>
          </p:nvPr>
        </p:nvSpPr>
        <p:spPr/>
        <p:txBody>
          <a:bodyPr/>
          <a:lstStyle/>
          <a:p>
            <a:r>
              <a:rPr lang="el-GR" altLang="el-GR" smtClean="0"/>
              <a:t>Τα επεισόδια, έλεγε η κυβερνητική ανακοίνωση, δημιουργούν ανεύθυνα στοιχεία….. </a:t>
            </a:r>
            <a:r>
              <a:rPr lang="el-GR" altLang="el-GR" i="1" smtClean="0"/>
              <a:t>Και όχι προβλήματα στη συγκοινωνία ή στην ομαλή ζωή του τόπου????</a:t>
            </a:r>
          </a:p>
          <a:p>
            <a:r>
              <a:rPr lang="el-GR" altLang="el-GR" smtClean="0"/>
              <a:t>Γυναικόπαιδα χτύπησαν (</a:t>
            </a:r>
            <a:r>
              <a:rPr lang="el-GR" altLang="el-GR" i="1" smtClean="0"/>
              <a:t>μωρέ μπράβο!</a:t>
            </a:r>
            <a:r>
              <a:rPr lang="el-GR" altLang="el-GR" smtClean="0"/>
              <a:t>) τα ΜΑΤ.</a:t>
            </a:r>
          </a:p>
          <a:p>
            <a:r>
              <a:rPr lang="el-GR" altLang="el-GR" smtClean="0"/>
              <a:t>Το νέφος προκάλεσε διαφυγή αερίου…. (βλ. προκλήθηκε ή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smtClean="0"/>
              <a:t>Αναγκαίες ιδιότητες κειμένου</a:t>
            </a:r>
          </a:p>
        </p:txBody>
      </p:sp>
      <p:sp>
        <p:nvSpPr>
          <p:cNvPr id="3075" name="Θέση περιεχομένου 2"/>
          <p:cNvSpPr>
            <a:spLocks noGrp="1"/>
          </p:cNvSpPr>
          <p:nvPr>
            <p:ph idx="1"/>
          </p:nvPr>
        </p:nvSpPr>
        <p:spPr/>
        <p:txBody>
          <a:bodyPr/>
          <a:lstStyle/>
          <a:p>
            <a:r>
              <a:rPr lang="el-GR" altLang="el-GR" smtClean="0"/>
              <a:t>Επικοινωνιακός σκοπός</a:t>
            </a:r>
          </a:p>
          <a:p>
            <a:r>
              <a:rPr lang="el-GR" altLang="el-GR" smtClean="0"/>
              <a:t>Νοηματική αλληλουχία</a:t>
            </a:r>
          </a:p>
          <a:p>
            <a:r>
              <a:rPr lang="el-GR" altLang="el-GR" smtClean="0"/>
              <a:t>Γλωσσική αλληλουχία</a:t>
            </a: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p:txBody>
          <a:bodyPr/>
          <a:lstStyle/>
          <a:p>
            <a:r>
              <a:rPr lang="el-GR" altLang="el-GR" smtClean="0"/>
              <a:t>Γράφονται με 1 λέξη!!!</a:t>
            </a:r>
          </a:p>
        </p:txBody>
      </p:sp>
      <p:sp>
        <p:nvSpPr>
          <p:cNvPr id="3" name="Θέση περιεχομένου 2"/>
          <p:cNvSpPr>
            <a:spLocks noGrp="1"/>
          </p:cNvSpPr>
          <p:nvPr>
            <p:ph idx="1"/>
          </p:nvPr>
        </p:nvSpPr>
        <p:spPr>
          <a:xfrm>
            <a:off x="457200" y="1600200"/>
            <a:ext cx="8229600" cy="4852988"/>
          </a:xfrm>
        </p:spPr>
        <p:txBody>
          <a:bodyPr rtlCol="0">
            <a:normAutofit fontScale="92500"/>
          </a:bodyPr>
          <a:lstStyle/>
          <a:p>
            <a:pPr fontAlgn="auto">
              <a:spcAft>
                <a:spcPts val="0"/>
              </a:spcAft>
              <a:buFont typeface="Arial" panose="020B0604020202020204" pitchFamily="34" charset="0"/>
              <a:buChar char="•"/>
              <a:defRPr/>
            </a:pPr>
            <a:r>
              <a:rPr lang="el-GR" dirty="0" smtClean="0"/>
              <a:t>Τα αριθμητικά από το 13 ως το 19!!!</a:t>
            </a:r>
          </a:p>
          <a:p>
            <a:pPr fontAlgn="auto">
              <a:spcAft>
                <a:spcPts val="0"/>
              </a:spcAft>
              <a:buFont typeface="Arial" panose="020B0604020202020204" pitchFamily="34" charset="0"/>
              <a:buChar char="•"/>
              <a:defRPr/>
            </a:pPr>
            <a:r>
              <a:rPr lang="el-GR" dirty="0" smtClean="0"/>
              <a:t>Οι αντωνυμίες καθένας, καθεμιά, καθετί, κατιτί, οποιοσδήποτε, οτιδήποτε.</a:t>
            </a:r>
          </a:p>
          <a:p>
            <a:pPr fontAlgn="auto">
              <a:spcAft>
                <a:spcPts val="0"/>
              </a:spcAft>
              <a:buFont typeface="Arial" panose="020B0604020202020204" pitchFamily="34" charset="0"/>
              <a:buChar char="•"/>
              <a:defRPr/>
            </a:pPr>
            <a:r>
              <a:rPr lang="el-GR" dirty="0" smtClean="0"/>
              <a:t>Το πηγαινέλα</a:t>
            </a:r>
          </a:p>
          <a:p>
            <a:pPr fontAlgn="auto">
              <a:spcAft>
                <a:spcPts val="0"/>
              </a:spcAft>
              <a:buFont typeface="Arial" panose="020B0604020202020204" pitchFamily="34" charset="0"/>
              <a:buChar char="•"/>
              <a:defRPr/>
            </a:pPr>
            <a:r>
              <a:rPr lang="el-GR" dirty="0" smtClean="0"/>
              <a:t>Τα συνθετικά με το επιτατικό «πάρα»: παρακάτω, παραπάνω, παραδίπλα, παραέξω, παραμπρός, παραπίσω.</a:t>
            </a:r>
          </a:p>
          <a:p>
            <a:pPr fontAlgn="auto">
              <a:spcAft>
                <a:spcPts val="0"/>
              </a:spcAft>
              <a:buFont typeface="Arial" panose="020B0604020202020204" pitchFamily="34" charset="0"/>
              <a:buChar char="•"/>
              <a:defRPr/>
            </a:pPr>
            <a:r>
              <a:rPr lang="el-GR" dirty="0" smtClean="0"/>
              <a:t>Σύνθετες λέξεις που άλλοτε γράφονταν με ενωτικό: γερόλυκος, </a:t>
            </a:r>
            <a:r>
              <a:rPr lang="el-GR" dirty="0" err="1" smtClean="0"/>
              <a:t>γεροβασιλιάς</a:t>
            </a:r>
            <a:r>
              <a:rPr lang="el-GR" dirty="0" smtClean="0"/>
              <a:t>, παλιόπαιδο</a:t>
            </a:r>
          </a:p>
          <a:p>
            <a:pPr fontAlgn="auto">
              <a:spcAft>
                <a:spcPts val="0"/>
              </a:spcAft>
              <a:buFont typeface="Arial" panose="020B0604020202020204" pitchFamily="34" charset="0"/>
              <a:buChar char="•"/>
              <a:defRPr/>
            </a:pPr>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p:nvPr>
        </p:nvSpPr>
        <p:spPr>
          <a:xfrm>
            <a:off x="457200" y="274638"/>
            <a:ext cx="8229600" cy="850900"/>
          </a:xfrm>
        </p:spPr>
        <p:txBody>
          <a:bodyPr/>
          <a:lstStyle/>
          <a:p>
            <a:r>
              <a:rPr lang="el-GR" altLang="el-GR" smtClean="0"/>
              <a:t>Μία λέξη!!!!</a:t>
            </a:r>
          </a:p>
        </p:txBody>
      </p:sp>
      <p:sp>
        <p:nvSpPr>
          <p:cNvPr id="22531" name="Θέση περιεχομένου 2"/>
          <p:cNvSpPr>
            <a:spLocks noGrp="1"/>
          </p:cNvSpPr>
          <p:nvPr>
            <p:ph idx="1"/>
          </p:nvPr>
        </p:nvSpPr>
        <p:spPr>
          <a:xfrm>
            <a:off x="457200" y="1125538"/>
            <a:ext cx="8229600" cy="5327650"/>
          </a:xfrm>
        </p:spPr>
        <p:txBody>
          <a:bodyPr/>
          <a:lstStyle/>
          <a:p>
            <a:r>
              <a:rPr lang="el-GR" altLang="el-GR" smtClean="0"/>
              <a:t> απεναντίας, απευθείας, αφενός, αφετέρου, αφού, ειδάλλως, ενόσω, εντούτοις, εξάλλου, εξαρχής, εξής, εξίσου, εφόσον, καθεξής, καθότι, καθωσπρέπει, μεμιάς, μολονότι, ωστόσο, κ.λπ.</a:t>
            </a:r>
          </a:p>
          <a:p>
            <a:r>
              <a:rPr lang="el-GR" altLang="el-GR" smtClean="0"/>
              <a:t>Ενόψει &amp; υπόψη, εντέλει και επιτόπου</a:t>
            </a:r>
          </a:p>
          <a:p>
            <a:r>
              <a:rPr lang="el-GR" altLang="el-GR" smtClean="0"/>
              <a:t>Καθόλου, καταμεσής, καταπόδας, κατεξοχήν, διαμέσου, διαπαντός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p:txBody>
          <a:bodyPr/>
          <a:lstStyle/>
          <a:p>
            <a:r>
              <a:rPr lang="el-GR" altLang="el-GR" smtClean="0"/>
              <a:t>Γράφονται με 2 λέξεις!!!</a:t>
            </a:r>
          </a:p>
        </p:txBody>
      </p:sp>
      <p:sp>
        <p:nvSpPr>
          <p:cNvPr id="23555" name="Θέση περιεχομένου 2"/>
          <p:cNvSpPr>
            <a:spLocks noGrp="1"/>
          </p:cNvSpPr>
          <p:nvPr>
            <p:ph idx="1"/>
          </p:nvPr>
        </p:nvSpPr>
        <p:spPr/>
        <p:txBody>
          <a:bodyPr/>
          <a:lstStyle/>
          <a:p>
            <a:r>
              <a:rPr lang="el-GR" altLang="el-GR" smtClean="0"/>
              <a:t>Καλώς όρισες, τέλος πάντων, μετά χαράς, καλώς τον, εν γένει, εν λόγω, εν μέρει, εν πολλοίς, εν ανάγκη, εν ολίγοις, επί θητεία, επί ίσοις όροις, επί λέξει, επί ματαίω, επί τη ευκαιρία, επ’ ονόματι, επ’ ουδενί, καθ’ όλα, καθ’ οδόν, καθ’ ύψος, κατά κράτος, κατ’ αρχάς, κατ’ αρχήν, παρ’ όλο, παρ’ ότι, παρ’ ελπίδα, παρ’ ολίγον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Το έργο του Καποδίστρια για την ανασυγκρότηση της χώρας</a:t>
            </a:r>
          </a:p>
        </p:txBody>
      </p:sp>
      <p:sp>
        <p:nvSpPr>
          <p:cNvPr id="3" name="Θέση περιεχομένου 2"/>
          <p:cNvSpPr>
            <a:spLocks noGrp="1"/>
          </p:cNvSpPr>
          <p:nvPr>
            <p:ph idx="1"/>
          </p:nvPr>
        </p:nvSpPr>
        <p:spPr/>
        <p:txBody>
          <a:bodyPr rtlCol="0">
            <a:normAutofit fontScale="85000" lnSpcReduction="10000"/>
          </a:bodyPr>
          <a:lstStyle/>
          <a:p>
            <a:pPr marL="457200" lvl="1" indent="0" algn="just" fontAlgn="auto">
              <a:spcAft>
                <a:spcPts val="0"/>
              </a:spcAft>
              <a:buFont typeface="Arial" panose="020B0604020202020204" pitchFamily="34" charset="0"/>
              <a:buNone/>
              <a:defRPr/>
            </a:pPr>
            <a:r>
              <a:rPr lang="el-GR" dirty="0" smtClean="0"/>
              <a:t>	</a:t>
            </a:r>
            <a:r>
              <a:rPr lang="el-GR" sz="2400" dirty="0" smtClean="0"/>
              <a:t>Όταν ο Καποδίστριας ανέλαβε τη διακυβέρνηση της χώρας (1828), ουσιαστικά δεν υπήρχε κράτος. Η χώρα έβγαινε από μια βαριά δουλεία κι έναν πολύχρονο αγώνα. Δεν υπήρχε καμιά οργάνωση.</a:t>
            </a:r>
          </a:p>
          <a:p>
            <a:pPr marL="457200" lvl="1" indent="0" algn="just" fontAlgn="auto">
              <a:spcAft>
                <a:spcPts val="0"/>
              </a:spcAft>
              <a:buFont typeface="Arial" panose="020B0604020202020204" pitchFamily="34" charset="0"/>
              <a:buNone/>
              <a:defRPr/>
            </a:pPr>
            <a:r>
              <a:rPr lang="el-GR" sz="2400" dirty="0" smtClean="0"/>
              <a:t>	Ο Καποδίστριας επιδόθηκε με ζήλο στην ανασυγκρότηση της χώρας. Το ενδιαφέρον του στράφηκε στην ανόρθωση των οικονομικών. Έτσι δημιούργησε Τράπεζα, στην οποία ως πρώτο κεφάλαιο κατέθεσε την προσωπική του περιουσία.</a:t>
            </a:r>
          </a:p>
          <a:p>
            <a:pPr marL="457200" lvl="1" indent="0" algn="just" fontAlgn="auto">
              <a:spcAft>
                <a:spcPts val="0"/>
              </a:spcAft>
              <a:buFont typeface="Arial" panose="020B0604020202020204" pitchFamily="34" charset="0"/>
              <a:buNone/>
              <a:defRPr/>
            </a:pPr>
            <a:r>
              <a:rPr lang="el-GR" sz="2400" dirty="0" smtClean="0"/>
              <a:t>	Ξεχωριστή προσπάθεια κατέβαλε ο Καποδίστριας για την παιδεία του ελληνικού λαού. Σκοπός του ήταν να οργανώσει δημοτικά και τεχνικά-επαγγελματικά σχολεία. Ονομαστά υπήρξαν τα σχολεία που ίδρυσε στην Αίγινα. Γρήγορα ιδρύθηκαν σ’ όλη τη χώρα πολλά σχολεία, τα γνωστά ως αλληλοδιδακτικά, στα οποία οι καλύτεροι μαθητές των μεγαλύτερων τάξεων, με τη βοήθεια του δασκάλου, μάθαιναν στους μικρότερους να διαβάζουν και να γράφουν.</a:t>
            </a:r>
          </a:p>
          <a:p>
            <a:pPr marL="457200" lvl="1" indent="0" fontAlgn="auto">
              <a:spcAft>
                <a:spcPts val="0"/>
              </a:spcAft>
              <a:buFont typeface="Arial" panose="020B0604020202020204" pitchFamily="34" charset="0"/>
              <a:buNone/>
              <a:defRPr/>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nvPr>
        </p:nvSpPr>
        <p:spPr/>
        <p:txBody>
          <a:bodyPr/>
          <a:lstStyle/>
          <a:p>
            <a:r>
              <a:rPr lang="el-GR" altLang="el-GR" smtClean="0"/>
              <a:t>Στοιχεία κειμένου</a:t>
            </a:r>
          </a:p>
        </p:txBody>
      </p:sp>
      <p:sp>
        <p:nvSpPr>
          <p:cNvPr id="5123" name="Θέση περιεχομένου 2"/>
          <p:cNvSpPr>
            <a:spLocks noGrp="1"/>
          </p:cNvSpPr>
          <p:nvPr>
            <p:ph idx="1"/>
          </p:nvPr>
        </p:nvSpPr>
        <p:spPr/>
        <p:txBody>
          <a:bodyPr/>
          <a:lstStyle/>
          <a:p>
            <a:r>
              <a:rPr lang="el-GR" altLang="el-GR" smtClean="0"/>
              <a:t>Τίτλος</a:t>
            </a:r>
          </a:p>
          <a:p>
            <a:r>
              <a:rPr lang="el-GR" altLang="el-GR" smtClean="0"/>
              <a:t>Παράγραφοι</a:t>
            </a:r>
          </a:p>
          <a:p>
            <a:r>
              <a:rPr lang="el-GR" altLang="el-GR" smtClean="0"/>
              <a:t>Νοηματικές ενότητες</a:t>
            </a:r>
          </a:p>
          <a:p>
            <a:r>
              <a:rPr lang="el-GR" altLang="el-GR" smtClean="0"/>
              <a:t>Λέξεις-κλειδιά== κεντρικό νόημα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Το έργο του Καποδίστρια για την ανασυγκρότηση της χώρας</a:t>
            </a:r>
          </a:p>
        </p:txBody>
      </p:sp>
      <p:sp>
        <p:nvSpPr>
          <p:cNvPr id="6147" name="Θέση περιεχομένου 2"/>
          <p:cNvSpPr>
            <a:spLocks noGrp="1"/>
          </p:cNvSpPr>
          <p:nvPr>
            <p:ph idx="1"/>
          </p:nvPr>
        </p:nvSpPr>
        <p:spPr/>
        <p:txBody>
          <a:bodyPr/>
          <a:lstStyle/>
          <a:p>
            <a:r>
              <a:rPr lang="el-GR" altLang="el-GR" sz="2000" smtClean="0"/>
              <a:t>1</a:t>
            </a:r>
            <a:r>
              <a:rPr lang="el-GR" altLang="el-GR" sz="2000" baseline="30000" smtClean="0"/>
              <a:t>η</a:t>
            </a:r>
            <a:r>
              <a:rPr lang="el-GR" altLang="el-GR" sz="2000" smtClean="0"/>
              <a:t> παράγραφος (νόημα): η έλλειψη οργάνωσης του Κράτους, όταν ανέλαβε ο Καποδίστριας. Λέξεις-κλειδιά: Καποδίστριας, Κράτος, οργάνωση</a:t>
            </a:r>
          </a:p>
          <a:p>
            <a:r>
              <a:rPr lang="el-GR" altLang="el-GR" sz="2000" smtClean="0"/>
              <a:t>2</a:t>
            </a:r>
            <a:r>
              <a:rPr lang="el-GR" altLang="el-GR" sz="2000" baseline="30000" smtClean="0"/>
              <a:t>η</a:t>
            </a:r>
            <a:r>
              <a:rPr lang="el-GR" altLang="el-GR" sz="2000" smtClean="0"/>
              <a:t> παρ. : η ανόρθωση των οικονομικών του Κράτους από τον Καποδίστρια. Λέξεις-κλειδιά: ανόρθωση των οικονομικών, Τράπεζα.</a:t>
            </a:r>
          </a:p>
          <a:p>
            <a:r>
              <a:rPr lang="el-GR" altLang="el-GR" sz="2000" smtClean="0"/>
              <a:t>3</a:t>
            </a:r>
            <a:r>
              <a:rPr lang="el-GR" altLang="el-GR" sz="2000" baseline="30000" smtClean="0"/>
              <a:t>η</a:t>
            </a:r>
            <a:r>
              <a:rPr lang="el-GR" altLang="el-GR" sz="2000" smtClean="0"/>
              <a:t> παράγραφος: Η οργάνωση της εκπαίδευσης από τον Καποδίστρια. Λέξεις-κλειδιά: παιδεία, δημοτικά, και τεχνικά-επαγγελματικά σχολεία, αλληλοδιδακτικά.</a:t>
            </a:r>
          </a:p>
          <a:p>
            <a:r>
              <a:rPr lang="el-GR" altLang="el-GR" sz="2000" smtClean="0"/>
              <a:t>ΚΕΝΤΡΙΚΟ ΝΟΗΜΑ</a:t>
            </a:r>
          </a:p>
          <a:p>
            <a:r>
              <a:rPr lang="el-GR" altLang="el-GR" sz="2000" smtClean="0"/>
              <a:t>Ο Καποδίστριας, για να ανασυγκροτήσει τη χώρα, φρόντισε για την ανόρθωση των οικονομικών και την οργάνωση της εκπαίδευσης.</a:t>
            </a:r>
          </a:p>
          <a:p>
            <a:endParaRPr lang="el-GR" altLang="el-GR" smtClean="0"/>
          </a:p>
          <a:p>
            <a:endParaRPr lang="el-GR"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Είναι λάθος ή δεν είναι? </a:t>
            </a:r>
            <a:br>
              <a:rPr lang="el-GR" dirty="0" smtClean="0"/>
            </a:br>
            <a:r>
              <a:rPr lang="el-GR" dirty="0" smtClean="0"/>
              <a:t>Ιδού η απορία…</a:t>
            </a:r>
          </a:p>
        </p:txBody>
      </p:sp>
      <p:sp>
        <p:nvSpPr>
          <p:cNvPr id="7171" name="Θέση περιεχομένου 2"/>
          <p:cNvSpPr>
            <a:spLocks noGrp="1"/>
          </p:cNvSpPr>
          <p:nvPr>
            <p:ph idx="1"/>
          </p:nvPr>
        </p:nvSpPr>
        <p:spPr/>
        <p:txBody>
          <a:bodyPr/>
          <a:lstStyle/>
          <a:p>
            <a:pPr marL="0" indent="0">
              <a:buFont typeface="Arial" charset="0"/>
              <a:buNone/>
            </a:pPr>
            <a:r>
              <a:rPr lang="el-GR" altLang="el-GR" smtClean="0"/>
              <a:t>Κώστας Ακρίβος, </a:t>
            </a:r>
            <a:r>
              <a:rPr lang="el-GR" altLang="el-GR" i="1" smtClean="0"/>
              <a:t>Τελετές ενηλικίωσης</a:t>
            </a:r>
            <a:r>
              <a:rPr lang="el-GR" altLang="el-GR" smtClean="0"/>
              <a:t>.</a:t>
            </a:r>
          </a:p>
          <a:p>
            <a:pPr marL="0" indent="0">
              <a:buFont typeface="Arial" charset="0"/>
              <a:buNone/>
            </a:pPr>
            <a:r>
              <a:rPr lang="el-GR" altLang="el-GR" b="1" i="1" smtClean="0"/>
              <a:t>Μια</a:t>
            </a:r>
            <a:r>
              <a:rPr lang="el-GR" altLang="el-GR" b="1" smtClean="0"/>
              <a:t> μπλουτζίν </a:t>
            </a:r>
            <a:r>
              <a:rPr lang="el-GR" altLang="el-GR" smtClean="0"/>
              <a:t>πασχαλιά</a:t>
            </a:r>
          </a:p>
          <a:p>
            <a:pPr marL="0" indent="0" algn="just">
              <a:buFont typeface="Arial" charset="0"/>
              <a:buNone/>
            </a:pPr>
            <a:r>
              <a:rPr lang="el-GR" altLang="el-GR" sz="2000" smtClean="0"/>
              <a:t>1988, Μεγάλη Εβδομάδα. Η άνοιξη σε όλο της το μεγαλείο: νερά που από χιόνι γίνονται τρεχούμενα, </a:t>
            </a:r>
            <a:r>
              <a:rPr lang="el-GR" altLang="el-GR" sz="2000" b="1" smtClean="0"/>
              <a:t>καινούργιες</a:t>
            </a:r>
            <a:r>
              <a:rPr lang="el-GR" altLang="el-GR" sz="2000" smtClean="0"/>
              <a:t> μυρωδιές της γης, φρέσκα χρώματα, βελάσματα ζώων που η μοίρα τους </a:t>
            </a:r>
            <a:r>
              <a:rPr lang="el-GR" altLang="el-GR" sz="2000" b="1" smtClean="0"/>
              <a:t>το ’χει </a:t>
            </a:r>
            <a:r>
              <a:rPr lang="el-GR" altLang="el-GR" sz="2000" smtClean="0"/>
              <a:t>να καταλήξουν στο αίμα.</a:t>
            </a:r>
          </a:p>
          <a:p>
            <a:pPr marL="0" indent="0" algn="just">
              <a:buFont typeface="Arial" charset="0"/>
              <a:buNone/>
            </a:pPr>
            <a:r>
              <a:rPr lang="el-GR" altLang="el-GR" sz="2000" smtClean="0"/>
              <a:t>Βαδίζουν σ’ ένα δρόμο γεμάτο λάσπες. Ο άντρας με σηκωμένα τα μανίκια</a:t>
            </a:r>
            <a:r>
              <a:rPr lang="el-GR" altLang="el-GR" sz="2000" b="1" smtClean="0"/>
              <a:t>,</a:t>
            </a:r>
            <a:r>
              <a:rPr lang="el-GR" altLang="el-GR" sz="2000" smtClean="0"/>
              <a:t> ξερακιανός</a:t>
            </a:r>
            <a:r>
              <a:rPr lang="el-GR" altLang="el-GR" sz="2000" b="1" smtClean="0"/>
              <a:t>, </a:t>
            </a:r>
            <a:r>
              <a:rPr lang="el-GR" altLang="el-GR" sz="2000" smtClean="0"/>
              <a:t>μια στυφή πίκρα στο μάτι, το μπόι του ένα κεφάλι κάτω απ’ τον ήλιο. Στον ώμο έχει το αρνί </a:t>
            </a:r>
            <a:r>
              <a:rPr lang="el-GR" altLang="el-GR" sz="2000" b="1" smtClean="0"/>
              <a:t>−</a:t>
            </a:r>
            <a:r>
              <a:rPr lang="el-GR" altLang="el-GR" sz="2000" smtClean="0"/>
              <a:t> αυτός το έσφαξε</a:t>
            </a:r>
            <a:r>
              <a:rPr lang="el-GR" altLang="el-GR" sz="2000" b="1" smtClean="0"/>
              <a:t>,</a:t>
            </a:r>
            <a:r>
              <a:rPr lang="el-GR" altLang="el-GR" sz="2000" smtClean="0"/>
              <a:t> με τα ίδια του τα χέρια. Δίπλα ένα αδύνατο αγόρι. Αμίλητο κι αυτό</a:t>
            </a:r>
            <a:r>
              <a:rPr lang="el-GR" altLang="el-GR" sz="2000" b="1" smtClean="0"/>
              <a:t>,</a:t>
            </a:r>
            <a:r>
              <a:rPr lang="el-GR" altLang="el-GR" sz="2000" smtClean="0"/>
              <a:t> αγωνίζεται να τον φτάσει στο δρασκέλισμα και στο ύψος. Στα χέρια </a:t>
            </a:r>
            <a:r>
              <a:rPr lang="el-GR" altLang="el-GR" sz="2000" b="1" smtClean="0"/>
              <a:t>κρατάει</a:t>
            </a:r>
            <a:r>
              <a:rPr lang="el-GR" altLang="el-GR" sz="2000" smtClean="0"/>
              <a:t> μια νάιλον σακούλα με τη συκωταριά και τα εντόσθια. Προχωράει, μα ο νους του είναι αλλού: </a:t>
            </a:r>
            <a:r>
              <a:rPr lang="el-GR" altLang="el-GR" sz="2000" b="1" smtClean="0"/>
              <a:t>δεν</a:t>
            </a:r>
            <a:r>
              <a:rPr lang="el-GR" altLang="el-GR" sz="2000" smtClean="0"/>
              <a:t> βλέπει την ώρα να συναντηθεί με τους φίλους του…</a:t>
            </a:r>
          </a:p>
          <a:p>
            <a:pPr marL="0" indent="0">
              <a:buFont typeface="Arial" charset="0"/>
              <a:buNone/>
            </a:pPr>
            <a:endParaRPr lang="el-GR" altLang="el-GR" smtClean="0"/>
          </a:p>
          <a:p>
            <a:pPr marL="0" indent="0">
              <a:buFont typeface="Arial" charset="0"/>
              <a:buNone/>
            </a:pPr>
            <a:endParaRPr lang="el-GR"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p:cNvSpPr>
            <a:spLocks noGrp="1"/>
          </p:cNvSpPr>
          <p:nvPr>
            <p:ph type="title"/>
          </p:nvPr>
        </p:nvSpPr>
        <p:spPr/>
        <p:txBody>
          <a:bodyPr/>
          <a:lstStyle/>
          <a:p>
            <a:r>
              <a:rPr lang="el-GR" altLang="el-GR" smtClean="0"/>
              <a:t>ΤΕΛΙΚΟ -ν</a:t>
            </a:r>
          </a:p>
        </p:txBody>
      </p:sp>
      <p:sp>
        <p:nvSpPr>
          <p:cNvPr id="8195" name="Θέση περιεχομένου 2"/>
          <p:cNvSpPr>
            <a:spLocks noGrp="1"/>
          </p:cNvSpPr>
          <p:nvPr>
            <p:ph idx="1"/>
          </p:nvPr>
        </p:nvSpPr>
        <p:spPr/>
        <p:txBody>
          <a:bodyPr/>
          <a:lstStyle/>
          <a:p>
            <a:r>
              <a:rPr lang="el-GR" altLang="el-GR" smtClean="0"/>
              <a:t>Λέξεις που άλλοτε παραμένει και άλλοτε χάνεται: </a:t>
            </a:r>
          </a:p>
          <a:p>
            <a:r>
              <a:rPr lang="el-GR" altLang="el-GR" smtClean="0"/>
              <a:t>το άρθρο </a:t>
            </a:r>
            <a:r>
              <a:rPr lang="el-GR" altLang="el-GR" i="1" smtClean="0"/>
              <a:t>την</a:t>
            </a:r>
            <a:r>
              <a:rPr lang="el-GR" altLang="el-GR" smtClean="0"/>
              <a:t> / η προσωπική αντωνυμία του 3</a:t>
            </a:r>
            <a:r>
              <a:rPr lang="el-GR" altLang="el-GR" baseline="30000" smtClean="0"/>
              <a:t>ου</a:t>
            </a:r>
            <a:r>
              <a:rPr lang="el-GR" altLang="el-GR" smtClean="0"/>
              <a:t> προσώπου </a:t>
            </a:r>
            <a:r>
              <a:rPr lang="el-GR" altLang="el-GR" i="1" smtClean="0"/>
              <a:t>αυτήν, την</a:t>
            </a:r>
            <a:r>
              <a:rPr lang="el-GR" altLang="el-GR" smtClean="0"/>
              <a:t>/ τα μόρια </a:t>
            </a:r>
            <a:r>
              <a:rPr lang="el-GR" altLang="el-GR" i="1" smtClean="0"/>
              <a:t>δεν</a:t>
            </a:r>
            <a:r>
              <a:rPr lang="el-GR" altLang="el-GR" smtClean="0"/>
              <a:t> και </a:t>
            </a:r>
            <a:r>
              <a:rPr lang="el-GR" altLang="el-GR" i="1" smtClean="0"/>
              <a:t>μην</a:t>
            </a:r>
          </a:p>
          <a:p>
            <a:r>
              <a:rPr lang="el-GR" altLang="el-GR" smtClean="0"/>
              <a:t>Διατηρείται όταν η λέξη που ακολουθεί αρχίζει από φωνήεν ή από τα σύμφωνα </a:t>
            </a:r>
            <a:r>
              <a:rPr lang="el-GR" altLang="el-GR" i="1" smtClean="0"/>
              <a:t>κ, π, τ</a:t>
            </a:r>
            <a:r>
              <a:rPr lang="el-GR" altLang="el-GR" smtClean="0"/>
              <a:t>, τα δίψηφα </a:t>
            </a:r>
            <a:r>
              <a:rPr lang="el-GR" altLang="el-GR" i="1" smtClean="0"/>
              <a:t>μπ, ντ, γκ </a:t>
            </a:r>
            <a:r>
              <a:rPr lang="el-GR" altLang="el-GR" smtClean="0"/>
              <a:t>και τα διπλά </a:t>
            </a:r>
            <a:r>
              <a:rPr lang="el-GR" altLang="el-GR" i="1" smtClean="0"/>
              <a:t>ψ</a:t>
            </a:r>
            <a:r>
              <a:rPr lang="el-GR" altLang="el-GR" smtClean="0"/>
              <a:t> και </a:t>
            </a:r>
            <a:r>
              <a:rPr lang="el-GR" altLang="el-GR" i="1" smtClean="0"/>
              <a:t>ξ</a:t>
            </a:r>
            <a:r>
              <a:rPr lang="el-GR" altLang="el-GR"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title"/>
          </p:nvPr>
        </p:nvSpPr>
        <p:spPr/>
        <p:txBody>
          <a:bodyPr/>
          <a:lstStyle/>
          <a:p>
            <a:r>
              <a:rPr lang="el-GR" altLang="el-GR" smtClean="0"/>
              <a:t>Πότε χάνεται…</a:t>
            </a:r>
          </a:p>
        </p:txBody>
      </p:sp>
      <p:sp>
        <p:nvSpPr>
          <p:cNvPr id="9219" name="Θέση περιεχομένου 2"/>
          <p:cNvSpPr>
            <a:spLocks noGrp="1"/>
          </p:cNvSpPr>
          <p:nvPr>
            <p:ph idx="1"/>
          </p:nvPr>
        </p:nvSpPr>
        <p:spPr/>
        <p:txBody>
          <a:bodyPr/>
          <a:lstStyle/>
          <a:p>
            <a:r>
              <a:rPr lang="el-GR" altLang="el-GR" smtClean="0"/>
              <a:t>Τη δασκάλα, δε βλέπω αλλά την ντουλάπα και δεν ξέρω!!!</a:t>
            </a:r>
          </a:p>
          <a:p>
            <a:r>
              <a:rPr lang="el-GR" altLang="el-GR" smtClean="0"/>
              <a:t>Το τελικό –ν γράφεται πάντα στην προσωπική αντωνυμία </a:t>
            </a:r>
            <a:r>
              <a:rPr lang="el-GR" altLang="el-GR" i="1" smtClean="0"/>
              <a:t>αυτόν</a:t>
            </a:r>
            <a:r>
              <a:rPr lang="el-GR" altLang="el-GR" smtClean="0"/>
              <a:t>, </a:t>
            </a:r>
            <a:r>
              <a:rPr lang="el-GR" altLang="el-GR" i="1" smtClean="0"/>
              <a:t>τον</a:t>
            </a:r>
            <a:r>
              <a:rPr lang="el-GR" altLang="el-GR" smtClean="0"/>
              <a:t> και στο </a:t>
            </a:r>
            <a:r>
              <a:rPr lang="el-GR" altLang="el-GR" i="1" smtClean="0"/>
              <a:t>σαν</a:t>
            </a:r>
            <a:r>
              <a:rPr lang="el-GR" altLang="el-GR" smtClean="0"/>
              <a:t>. Π.χ. αυτόν θέλει, τον φώναξε, σαν λύκος.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Τίτλος 1"/>
          <p:cNvSpPr>
            <a:spLocks noGrp="1"/>
          </p:cNvSpPr>
          <p:nvPr>
            <p:ph type="title"/>
          </p:nvPr>
        </p:nvSpPr>
        <p:spPr/>
        <p:txBody>
          <a:bodyPr/>
          <a:lstStyle/>
          <a:p>
            <a:r>
              <a:rPr lang="el-GR" altLang="el-GR" smtClean="0"/>
              <a:t>Πώς λέγεται???</a:t>
            </a:r>
          </a:p>
        </p:txBody>
      </p:sp>
      <p:sp>
        <p:nvSpPr>
          <p:cNvPr id="10243" name="Θέση περιεχομένου 2"/>
          <p:cNvSpPr>
            <a:spLocks noGrp="1"/>
          </p:cNvSpPr>
          <p:nvPr>
            <p:ph idx="1"/>
          </p:nvPr>
        </p:nvSpPr>
        <p:spPr/>
        <p:txBody>
          <a:bodyPr/>
          <a:lstStyle/>
          <a:p>
            <a:r>
              <a:rPr lang="el-GR" altLang="el-GR" smtClean="0"/>
              <a:t>Επίλεξέ το ή επέλεξέ το???? (βλ. προστακτική χωρίς αύξηση ΠΑΝΤΑ!!!)</a:t>
            </a:r>
          </a:p>
          <a:p>
            <a:r>
              <a:rPr lang="el-GR" altLang="el-GR" smtClean="0"/>
              <a:t>Επίτρεψέ μου ή επέτρεψέ μου???</a:t>
            </a:r>
          </a:p>
          <a:p>
            <a:r>
              <a:rPr lang="el-GR" altLang="el-GR" smtClean="0"/>
              <a:t>Ερευνώνται ή ερευνούνται?? (βλ. ρήμα σε ώ και ώμαι και όχι σε –ούμαι…)</a:t>
            </a:r>
          </a:p>
          <a:p>
            <a:r>
              <a:rPr lang="el-GR" altLang="el-GR" smtClean="0"/>
              <a:t>Έχω απαυδήσει ή απηυδήσει?? (βλ. ρήμα από+αυδώ, και παρακείμενο χωρίς αύξηση!!)</a:t>
            </a:r>
          </a:p>
          <a:p>
            <a:r>
              <a:rPr lang="el-GR" altLang="el-GR" smtClean="0"/>
              <a:t>Έχω εισαγάγει ή εισάγει???</a:t>
            </a:r>
          </a:p>
          <a:p>
            <a:endParaRPr lang="el-GR"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TotalTime>
  <Words>1191</Words>
  <Application>Microsoft Office PowerPoint</Application>
  <PresentationFormat>Προβολή στην οθόνη (4:3)</PresentationFormat>
  <Paragraphs>109</Paragraphs>
  <Slides>22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22</vt:i4>
      </vt:variant>
    </vt:vector>
  </HeadingPairs>
  <TitlesOfParts>
    <vt:vector size="25" baseType="lpstr">
      <vt:lpstr>Calibri</vt:lpstr>
      <vt:lpstr>Arial</vt:lpstr>
      <vt:lpstr>Θέμα του Office</vt:lpstr>
      <vt:lpstr>ΖΗΤΗΜΑΤΑ ΓΡΑΦΗΣ ΚΑΙ ΕΠΙΜΕΛΕΙΑΣ ΚΕΙΜΕΝΟΥ &amp; ΕΡΓΑΣΙΑΣ</vt:lpstr>
      <vt:lpstr>Αναγκαίες ιδιότητες κειμένου</vt:lpstr>
      <vt:lpstr>Το έργο του Καποδίστρια για την ανασυγκρότηση της χώρας</vt:lpstr>
      <vt:lpstr>Στοιχεία κειμένου</vt:lpstr>
      <vt:lpstr>Το έργο του Καποδίστρια για την ανασυγκρότηση της χώρας</vt:lpstr>
      <vt:lpstr>Είναι λάθος ή δεν είναι?  Ιδού η απορία…</vt:lpstr>
      <vt:lpstr>ΤΕΛΙΚΟ -ν</vt:lpstr>
      <vt:lpstr>Πότε χάνεται…</vt:lpstr>
      <vt:lpstr>Πώς λέγεται???</vt:lpstr>
      <vt:lpstr>Λάθη αρ. 2…</vt:lpstr>
      <vt:lpstr>Λόγιες εκφράσεις της σύγχρονης ελληνικής</vt:lpstr>
      <vt:lpstr>Λόγιες αρ. 2</vt:lpstr>
      <vt:lpstr>Τα παράδοξα: δεκάχρονο παιδάκι μετέφερε ασθενοφόρο!!!</vt:lpstr>
      <vt:lpstr>Παράδοξα 2</vt:lpstr>
      <vt:lpstr>Παράδοξα 3</vt:lpstr>
      <vt:lpstr>Παράδοξα 4 και τα μικρούλια τον, την, το…</vt:lpstr>
      <vt:lpstr>Λάθη και διορθώσεις….</vt:lpstr>
      <vt:lpstr>Παρουσίαση του PowerPoint</vt:lpstr>
      <vt:lpstr>Παρουσίαση του PowerPoint</vt:lpstr>
      <vt:lpstr>Γράφονται με 1 λέξη!!!</vt:lpstr>
      <vt:lpstr>Μία λέξη!!!!</vt:lpstr>
      <vt:lpstr>Γράφονται με 2 λέξεις!!!</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Ιδιότητες &amp; συστατικά κειμένου</dc:title>
  <dc:creator>Spyridopoulou</dc:creator>
  <cp:lastModifiedBy>Spyridopoulou</cp:lastModifiedBy>
  <cp:revision>19</cp:revision>
  <dcterms:created xsi:type="dcterms:W3CDTF">2014-10-07T06:38:14Z</dcterms:created>
  <dcterms:modified xsi:type="dcterms:W3CDTF">2014-10-07T08:28:11Z</dcterms:modified>
</cp:coreProperties>
</file>