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582BFC-4BC8-4FC6-8775-33FE5DBD9F49}" type="datetimeFigureOut">
              <a:rPr lang="el-GR" smtClean="0"/>
              <a:pPr/>
              <a:t>18/7/2012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CD4DA5-B84F-4487-920C-99D715311EA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5355" y="8685092"/>
            <a:ext cx="2971061" cy="457423"/>
          </a:xfrm>
          <a:prstGeom prst="rect">
            <a:avLst/>
          </a:prstGeom>
          <a:noFill/>
          <a:ln w="9525">
            <a:noFill/>
            <a:miter lim="800000"/>
            <a:headEnd/>
            <a:tailEnd/>
          </a:ln>
        </p:spPr>
        <p:txBody>
          <a:bodyPr lIns="91426" tIns="45713" rIns="91426" bIns="45713" anchor="b"/>
          <a:lstStyle/>
          <a:p>
            <a:pPr algn="r" defTabSz="914113"/>
            <a:fld id="{E09C72E1-FB53-424E-9EAE-2BD90D616137}" type="slidenum">
              <a:rPr lang="el-GR" sz="1200">
                <a:latin typeface="Arial" charset="0"/>
              </a:rPr>
              <a:pPr algn="r" defTabSz="914113"/>
              <a:t>5</a:t>
            </a:fld>
            <a:endParaRPr lang="el-GR" sz="1200" dirty="0">
              <a:latin typeface="Arial" charset="0"/>
            </a:endParaRPr>
          </a:p>
        </p:txBody>
      </p:sp>
      <p:sp>
        <p:nvSpPr>
          <p:cNvPr id="73731" name="Rectangle 2"/>
          <p:cNvSpPr>
            <a:spLocks noGrp="1" noRot="1" noChangeAspect="1" noChangeArrowheads="1" noTextEdit="1"/>
          </p:cNvSpPr>
          <p:nvPr>
            <p:ph type="sldImg"/>
          </p:nvPr>
        </p:nvSpPr>
        <p:spPr>
          <a:xfrm>
            <a:off x="1143000" y="685800"/>
            <a:ext cx="4572000" cy="3429000"/>
          </a:xfrm>
          <a:ln/>
        </p:spPr>
      </p:sp>
      <p:sp>
        <p:nvSpPr>
          <p:cNvPr id="73732" name="Rectangle 3"/>
          <p:cNvSpPr>
            <a:spLocks noGrp="1" noChangeArrowheads="1"/>
          </p:cNvSpPr>
          <p:nvPr>
            <p:ph type="body" idx="1"/>
          </p:nvPr>
        </p:nvSpPr>
        <p:spPr>
          <a:noFill/>
          <a:ln/>
        </p:spPr>
        <p:txBody>
          <a:bodyPr/>
          <a:lstStyle/>
          <a:p>
            <a:pPr eaLnBrk="1" hangingPunct="1"/>
            <a:r>
              <a:rPr lang="el-GR" b="1" smtClean="0"/>
              <a:t>Σκοπό έχουν να βοηθήσουν στην καλύτερη οργάνωση και διοίκηση </a:t>
            </a:r>
          </a:p>
          <a:p>
            <a:pPr eaLnBrk="1" hangingPunct="1"/>
            <a:r>
              <a:rPr lang="el-GR" b="1" smtClean="0"/>
              <a:t>του Νοσοκομείου και όχι απλώς στη διεκπεραίωση ορισμένων </a:t>
            </a:r>
          </a:p>
          <a:p>
            <a:pPr eaLnBrk="1" hangingPunct="1"/>
            <a:r>
              <a:rPr lang="el-GR" b="1" smtClean="0"/>
              <a:t>εργασιών ρουτίνας</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43000" y="685800"/>
            <a:ext cx="4572000" cy="3429000"/>
          </a:xfrm>
          <a:ln/>
        </p:spPr>
      </p:sp>
      <p:sp>
        <p:nvSpPr>
          <p:cNvPr id="87043"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12B9381-9C3E-49FC-A6D1-A9E4EFB79A7F}" type="datetimeFigureOut">
              <a:rPr lang="el-GR" smtClean="0"/>
              <a:pPr/>
              <a:t>18/7/2012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FACE13-B6DF-480C-9135-024DEB848825}"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B9381-9C3E-49FC-A6D1-A9E4EFB79A7F}" type="datetimeFigureOut">
              <a:rPr lang="el-GR" smtClean="0"/>
              <a:pPr/>
              <a:t>18/7/2012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ACE13-B6DF-480C-9135-024DEB84882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images.google.com/imgres?imgurl=http://fawconsultants.com/yahoo_site_admin/assets/images/ED_Trama_Room.86190718_std.jpg&amp;imgrefurl=http://fawconsultants.com/hsos&amp;h=381&amp;w=315&amp;sz=211&amp;hl=en&amp;start=56&amp;um=1&amp;usg=__GACLVvzNmoNULzlHAToroe2t2y0=&amp;tbnid=UnVJARHUUNpbeM:&amp;tbnh=123&amp;tbnw=102&amp;prev=/images?q='Photos+of++Emergency+Departments''&amp;start=54&amp;ndsp=18&amp;um=1&amp;hl=en&amp;sa=N" TargetMode="Externa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hyperlink" Target="http://images.google.com/imgres?imgurl=http://www.bguh.gov.lb/images/PHOTO_GALLERY/Emergency%20Beds.jpg&amp;imgrefurl=http://www.bguh.gov.lb/Photo_Gallery.aspx&amp;h=315&amp;w=272&amp;sz=30&amp;hl=en&amp;start=2&amp;um=1&amp;usg=__vPpx_XuA14PeoFIxyWHKRud-wwQ=&amp;tbnid=gtjuTTRQfhcn0M:&amp;tbnh=117&amp;tbnw=101&amp;prev=/images?q='Photos+of++Emergency+Departments''&amp;um=1&amp;hl=en&amp;sa=X"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images.google.com/imgres?imgurl=http://www.mcw.edu/FileLibrary/User/hbranden/trauma_2.jpg&amp;imgrefurl=http://www.mcw.edu/emergencymed/patientcare.htm&amp;h=1944&amp;w=2592&amp;sz=2288&amp;hl=en&amp;start=20&amp;um=1&amp;usg=__9ekUu8NeaYoE7EkWK4wzjTRMczQ=&amp;tbnid=jSIY8ahwB_M7UM:&amp;tbnh=113&amp;tbnw=150&amp;prev=/images?q='Photos+of++Emergency+Departments''&amp;start=18&amp;ndsp=18&amp;um=1&amp;hl=en&amp;sa=N"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C4892E4-636A-4155-97A4-B226B959B7FD}" type="slidenum">
              <a:rPr lang="el-GR" sz="1200">
                <a:latin typeface="Garamond" pitchFamily="18" charset="0"/>
              </a:rPr>
              <a:pPr algn="r"/>
              <a:t>1</a:t>
            </a:fld>
            <a:endParaRPr lang="el-GR" sz="1200">
              <a:latin typeface="Garamond" pitchFamily="18" charset="0"/>
            </a:endParaRPr>
          </a:p>
        </p:txBody>
      </p:sp>
      <p:sp>
        <p:nvSpPr>
          <p:cNvPr id="90114" name="Text Box 2"/>
          <p:cNvSpPr txBox="1">
            <a:spLocks noChangeArrowheads="1"/>
          </p:cNvSpPr>
          <p:nvPr/>
        </p:nvSpPr>
        <p:spPr bwMode="auto">
          <a:xfrm>
            <a:off x="2362200" y="152400"/>
            <a:ext cx="3049233" cy="584775"/>
          </a:xfrm>
          <a:prstGeom prst="rect">
            <a:avLst/>
          </a:prstGeom>
          <a:noFill/>
          <a:ln w="9525">
            <a:noFill/>
            <a:miter lim="800000"/>
            <a:headEnd/>
            <a:tailEnd/>
          </a:ln>
          <a:effectLst/>
        </p:spPr>
        <p:txBody>
          <a:bodyPr wrap="none">
            <a:spAutoFit/>
          </a:bodyPr>
          <a:lstStyle/>
          <a:p>
            <a:pPr>
              <a:defRPr/>
            </a:pPr>
            <a:r>
              <a:rPr lang="el-GR" sz="3200" dirty="0">
                <a:solidFill>
                  <a:srgbClr val="C00000"/>
                </a:solidFill>
                <a:effectLst>
                  <a:outerShdw blurRad="38100" dist="38100" dir="2700000" algn="tl">
                    <a:srgbClr val="000000"/>
                  </a:outerShdw>
                </a:effectLst>
              </a:rPr>
              <a:t>ΛΥΣΗ</a:t>
            </a:r>
            <a:r>
              <a:rPr lang="en-US" sz="3200" dirty="0">
                <a:solidFill>
                  <a:srgbClr val="C00000"/>
                </a:solidFill>
                <a:effectLst>
                  <a:outerShdw blurRad="38100" dist="38100" dir="2700000" algn="tl">
                    <a:srgbClr val="000000"/>
                  </a:outerShdw>
                </a:effectLst>
              </a:rPr>
              <a:t> </a:t>
            </a:r>
            <a:r>
              <a:rPr lang="el-GR" sz="3200" dirty="0">
                <a:solidFill>
                  <a:srgbClr val="C00000"/>
                </a:solidFill>
                <a:effectLst>
                  <a:outerShdw blurRad="38100" dist="38100" dir="2700000" algn="tl">
                    <a:srgbClr val="000000"/>
                  </a:outerShdw>
                </a:effectLst>
              </a:rPr>
              <a:t>ΑΣΚΗΣΗΣ </a:t>
            </a:r>
            <a:r>
              <a:rPr lang="el-GR" sz="3200" dirty="0" err="1">
                <a:solidFill>
                  <a:srgbClr val="C00000"/>
                </a:solidFill>
                <a:effectLst>
                  <a:outerShdw blurRad="38100" dist="38100" dir="2700000" algn="tl">
                    <a:srgbClr val="000000"/>
                  </a:outerShdw>
                </a:effectLst>
              </a:rPr>
              <a:t>ΙΙ</a:t>
            </a:r>
            <a:r>
              <a:rPr lang="el-GR" sz="3200" dirty="0">
                <a:solidFill>
                  <a:srgbClr val="C00000"/>
                </a:solidFill>
                <a:effectLst>
                  <a:outerShdw blurRad="38100" dist="38100" dir="2700000" algn="tl">
                    <a:srgbClr val="000000"/>
                  </a:outerShdw>
                </a:effectLst>
              </a:rPr>
              <a:t> </a:t>
            </a:r>
          </a:p>
        </p:txBody>
      </p:sp>
      <p:sp>
        <p:nvSpPr>
          <p:cNvPr id="90115" name="Text Box 3"/>
          <p:cNvSpPr txBox="1">
            <a:spLocks noChangeArrowheads="1"/>
          </p:cNvSpPr>
          <p:nvPr/>
        </p:nvSpPr>
        <p:spPr bwMode="auto">
          <a:xfrm>
            <a:off x="179388" y="765175"/>
            <a:ext cx="8607454" cy="5139869"/>
          </a:xfrm>
          <a:prstGeom prst="rect">
            <a:avLst/>
          </a:prstGeom>
          <a:noFill/>
          <a:ln w="9525">
            <a:noFill/>
            <a:miter lim="800000"/>
            <a:headEnd/>
            <a:tailEnd/>
          </a:ln>
          <a:effectLst/>
        </p:spPr>
        <p:txBody>
          <a:bodyPr wrap="square">
            <a:spAutoFit/>
          </a:bodyPr>
          <a:lstStyle/>
          <a:p>
            <a:pPr>
              <a:defRPr/>
            </a:pPr>
            <a:r>
              <a:rPr lang="el-GR" dirty="0">
                <a:solidFill>
                  <a:schemeClr val="tx2"/>
                </a:solidFill>
                <a:effectLst>
                  <a:outerShdw blurRad="38100" dist="38100" dir="2700000" algn="tl">
                    <a:srgbClr val="000000"/>
                  </a:outerShdw>
                </a:effectLst>
              </a:rPr>
              <a:t>α) Καταρχάς θα πρέπει να υπολογίσει ορισμένες από τους δείκτες </a:t>
            </a:r>
            <a:endParaRPr lang="en-US" dirty="0">
              <a:solidFill>
                <a:schemeClr val="tx2"/>
              </a:solidFill>
              <a:effectLst>
                <a:outerShdw blurRad="38100" dist="38100" dir="2700000" algn="tl">
                  <a:srgbClr val="000000"/>
                </a:outerShdw>
              </a:effectLst>
            </a:endParaRPr>
          </a:p>
          <a:p>
            <a:pPr>
              <a:defRPr/>
            </a:pPr>
            <a:r>
              <a:rPr lang="el-GR" dirty="0">
                <a:solidFill>
                  <a:schemeClr val="tx2"/>
                </a:solidFill>
                <a:effectLst>
                  <a:outerShdw blurRad="38100" dist="38100" dir="2700000" algn="tl">
                    <a:srgbClr val="000000"/>
                  </a:outerShdw>
                </a:effectLst>
              </a:rPr>
              <a:t>χρησιμοποίησης </a:t>
            </a:r>
            <a:r>
              <a:rPr lang="en-US" dirty="0">
                <a:solidFill>
                  <a:schemeClr val="tx2"/>
                </a:solidFill>
                <a:effectLst>
                  <a:outerShdw blurRad="38100" dist="38100" dir="2700000" algn="tl">
                    <a:srgbClr val="000000"/>
                  </a:outerShdw>
                </a:effectLst>
              </a:rPr>
              <a:t> </a:t>
            </a:r>
            <a:r>
              <a:rPr lang="el-GR" dirty="0">
                <a:solidFill>
                  <a:schemeClr val="tx2"/>
                </a:solidFill>
                <a:effectLst>
                  <a:outerShdw blurRad="38100" dist="38100" dir="2700000" algn="tl">
                    <a:srgbClr val="000000"/>
                  </a:outerShdw>
                </a:effectLst>
              </a:rPr>
              <a:t>της Οφθαλμολογικής κλινικής:</a:t>
            </a:r>
            <a:r>
              <a:rPr lang="el-GR" dirty="0">
                <a:solidFill>
                  <a:srgbClr val="FFFF00"/>
                </a:solidFill>
                <a:effectLst>
                  <a:outerShdw blurRad="38100" dist="38100" dir="2700000" algn="tl">
                    <a:srgbClr val="000000"/>
                  </a:outerShdw>
                </a:effectLst>
              </a:rPr>
              <a:t>				</a:t>
            </a:r>
            <a:endParaRPr lang="el-GR" dirty="0">
              <a:effectLst>
                <a:outerShdw blurRad="38100" dist="38100" dir="2700000" algn="tl">
                  <a:srgbClr val="000000"/>
                </a:outerShdw>
              </a:effectLst>
            </a:endParaRPr>
          </a:p>
          <a:p>
            <a:pPr>
              <a:defRPr/>
            </a:pPr>
            <a:r>
              <a:rPr lang="el-GR" dirty="0">
                <a:solidFill>
                  <a:srgbClr val="FFFF00"/>
                </a:solidFill>
                <a:effectLst>
                  <a:outerShdw blurRad="38100" dist="38100" dir="2700000" algn="tl">
                    <a:srgbClr val="000000"/>
                  </a:outerShdw>
                </a:effectLst>
              </a:rPr>
              <a:t>                                                  </a:t>
            </a:r>
            <a:endParaRPr lang="el-GR" dirty="0">
              <a:effectLst>
                <a:outerShdw blurRad="38100" dist="38100" dir="2700000" algn="tl">
                  <a:srgbClr val="000000"/>
                </a:outerShdw>
              </a:effectLst>
            </a:endParaRPr>
          </a:p>
          <a:p>
            <a:pPr>
              <a:defRPr/>
            </a:pPr>
            <a:r>
              <a:rPr lang="el-GR" dirty="0">
                <a:solidFill>
                  <a:srgbClr val="C00000"/>
                </a:solidFill>
                <a:effectLst>
                  <a:outerShdw blurRad="38100" dist="38100" dir="2700000" algn="tl">
                    <a:srgbClr val="000000"/>
                  </a:outerShdw>
                </a:effectLst>
              </a:rPr>
              <a:t>Πληρότητα (Π)</a:t>
            </a:r>
            <a:r>
              <a:rPr lang="el-GR" dirty="0">
                <a:solidFill>
                  <a:schemeClr val="tx2"/>
                </a:solidFill>
                <a:effectLst>
                  <a:outerShdw blurRad="38100" dist="38100" dir="2700000" algn="tl">
                    <a:srgbClr val="000000"/>
                  </a:outerShdw>
                </a:effectLst>
              </a:rPr>
              <a:t>= (κατειλημμένες κλίνες / διαθέσιμες)*100= (18/30)* 100 = </a:t>
            </a:r>
            <a:r>
              <a:rPr lang="el-GR" dirty="0" smtClean="0">
                <a:solidFill>
                  <a:srgbClr val="C00000"/>
                </a:solidFill>
                <a:effectLst>
                  <a:outerShdw blurRad="38100" dist="38100" dir="2700000" algn="tl">
                    <a:srgbClr val="000000"/>
                  </a:outerShdw>
                </a:effectLst>
              </a:rPr>
              <a:t>60</a:t>
            </a:r>
            <a:r>
              <a:rPr lang="el-GR" dirty="0">
                <a:solidFill>
                  <a:srgbClr val="C00000"/>
                </a:solidFill>
                <a:effectLst>
                  <a:outerShdw blurRad="38100" dist="38100" dir="2700000" algn="tl">
                    <a:srgbClr val="000000"/>
                  </a:outerShdw>
                </a:effectLst>
              </a:rPr>
              <a:t>%</a:t>
            </a:r>
          </a:p>
          <a:p>
            <a:pPr>
              <a:defRPr/>
            </a:pPr>
            <a:endParaRPr lang="el-GR" dirty="0">
              <a:solidFill>
                <a:srgbClr val="FFFF00"/>
              </a:solidFill>
              <a:effectLst>
                <a:outerShdw blurRad="38100" dist="38100" dir="2700000" algn="tl">
                  <a:srgbClr val="000000"/>
                </a:outerShdw>
              </a:effectLst>
            </a:endParaRPr>
          </a:p>
          <a:p>
            <a:pPr>
              <a:defRPr/>
            </a:pPr>
            <a:r>
              <a:rPr lang="el-GR" dirty="0">
                <a:solidFill>
                  <a:srgbClr val="C00000"/>
                </a:solidFill>
                <a:effectLst>
                  <a:outerShdw blurRad="38100" dist="38100" dir="2700000" algn="tl">
                    <a:srgbClr val="000000"/>
                  </a:outerShdw>
                </a:effectLst>
              </a:rPr>
              <a:t>Ρυθμός εισροής(</a:t>
            </a:r>
            <a:r>
              <a:rPr lang="en-US" dirty="0">
                <a:solidFill>
                  <a:srgbClr val="C00000"/>
                </a:solidFill>
                <a:effectLst>
                  <a:outerShdw blurRad="38100" dist="38100" dir="2700000" algn="tl">
                    <a:srgbClr val="000000"/>
                  </a:outerShdw>
                </a:effectLst>
              </a:rPr>
              <a:t>P</a:t>
            </a:r>
            <a:r>
              <a:rPr lang="el-GR" dirty="0">
                <a:solidFill>
                  <a:srgbClr val="C00000"/>
                </a:solidFill>
                <a:effectLst>
                  <a:outerShdw blurRad="38100" dist="38100" dir="2700000" algn="tl">
                    <a:srgbClr val="000000"/>
                  </a:outerShdw>
                </a:effectLst>
              </a:rPr>
              <a:t>κ</a:t>
            </a:r>
            <a:r>
              <a:rPr lang="en-US" sz="2000" dirty="0">
                <a:solidFill>
                  <a:srgbClr val="C00000"/>
                </a:solidFill>
                <a:effectLst>
                  <a:outerShdw blurRad="38100" dist="38100" dir="2700000" algn="tl">
                    <a:srgbClr val="000000"/>
                  </a:outerShdw>
                </a:effectLst>
              </a:rPr>
              <a:t>)</a:t>
            </a:r>
            <a:r>
              <a:rPr lang="el-GR" dirty="0">
                <a:solidFill>
                  <a:srgbClr val="C00000"/>
                </a:solidFill>
                <a:effectLst>
                  <a:outerShdw blurRad="38100" dist="38100" dir="2700000" algn="tl">
                    <a:srgbClr val="000000"/>
                  </a:outerShdw>
                </a:effectLst>
              </a:rPr>
              <a:t> </a:t>
            </a:r>
            <a:r>
              <a:rPr lang="el-GR" dirty="0">
                <a:solidFill>
                  <a:schemeClr val="tx2"/>
                </a:solidFill>
                <a:effectLst>
                  <a:outerShdw blurRad="38100" dist="38100" dir="2700000" algn="tl">
                    <a:srgbClr val="000000"/>
                  </a:outerShdw>
                </a:effectLst>
              </a:rPr>
              <a:t>= (365 *</a:t>
            </a:r>
            <a:r>
              <a:rPr lang="en-US" dirty="0">
                <a:solidFill>
                  <a:schemeClr val="tx2"/>
                </a:solidFill>
                <a:effectLst>
                  <a:outerShdw blurRad="38100" dist="38100" dir="2700000" algn="tl">
                    <a:srgbClr val="000000"/>
                  </a:outerShdw>
                </a:effectLst>
              </a:rPr>
              <a:t> </a:t>
            </a:r>
            <a:r>
              <a:rPr lang="el-GR" dirty="0">
                <a:solidFill>
                  <a:schemeClr val="tx2"/>
                </a:solidFill>
                <a:effectLst>
                  <a:outerShdw blurRad="38100" dist="38100" dir="2700000" algn="tl">
                    <a:srgbClr val="000000"/>
                  </a:outerShdw>
                </a:effectLst>
              </a:rPr>
              <a:t>Π)/(</a:t>
            </a:r>
            <a:r>
              <a:rPr lang="el-GR" dirty="0" err="1">
                <a:solidFill>
                  <a:schemeClr val="tx2"/>
                </a:solidFill>
                <a:effectLst>
                  <a:outerShdw blurRad="38100" dist="38100" dir="2700000" algn="tl">
                    <a:srgbClr val="000000"/>
                  </a:outerShdw>
                </a:effectLst>
              </a:rPr>
              <a:t>100*Μ.Δ.Ν</a:t>
            </a:r>
            <a:r>
              <a:rPr lang="el-GR" dirty="0">
                <a:solidFill>
                  <a:schemeClr val="tx2"/>
                </a:solidFill>
                <a:effectLst>
                  <a:outerShdw blurRad="38100" dist="38100" dir="2700000" algn="tl">
                    <a:srgbClr val="000000"/>
                  </a:outerShdw>
                </a:effectLst>
              </a:rPr>
              <a:t>)= (365*60) /(100*3)</a:t>
            </a:r>
          </a:p>
          <a:p>
            <a:pPr>
              <a:defRPr/>
            </a:pPr>
            <a:r>
              <a:rPr lang="el-GR" dirty="0">
                <a:solidFill>
                  <a:schemeClr val="tx2"/>
                </a:solidFill>
                <a:effectLst>
                  <a:outerShdw blurRad="38100" dist="38100" dir="2700000" algn="tl">
                    <a:srgbClr val="000000"/>
                  </a:outerShdw>
                </a:effectLst>
              </a:rPr>
              <a:t>                           = 730/10 =</a:t>
            </a:r>
            <a:r>
              <a:rPr lang="el-GR" dirty="0">
                <a:solidFill>
                  <a:srgbClr val="C00000"/>
                </a:solidFill>
                <a:effectLst>
                  <a:outerShdw blurRad="38100" dist="38100" dir="2700000" algn="tl">
                    <a:srgbClr val="000000"/>
                  </a:outerShdw>
                </a:effectLst>
              </a:rPr>
              <a:t>73 ασθενείς / κλίνη /έτος</a:t>
            </a:r>
          </a:p>
          <a:p>
            <a:pPr>
              <a:defRPr/>
            </a:pPr>
            <a:endParaRPr lang="el-GR" dirty="0">
              <a:solidFill>
                <a:srgbClr val="FFFF00"/>
              </a:solidFill>
              <a:effectLst>
                <a:outerShdw blurRad="38100" dist="38100" dir="2700000" algn="tl">
                  <a:srgbClr val="000000"/>
                </a:outerShdw>
              </a:effectLst>
            </a:endParaRPr>
          </a:p>
          <a:p>
            <a:pPr>
              <a:defRPr/>
            </a:pPr>
            <a:r>
              <a:rPr lang="el-GR" dirty="0">
                <a:solidFill>
                  <a:srgbClr val="C00000"/>
                </a:solidFill>
                <a:effectLst>
                  <a:outerShdw blurRad="38100" dist="38100" dir="2700000" algn="tl">
                    <a:srgbClr val="000000"/>
                  </a:outerShdw>
                </a:effectLst>
              </a:rPr>
              <a:t>Διάστημα εναλλαγής (</a:t>
            </a:r>
            <a:r>
              <a:rPr lang="en-US" sz="2000" dirty="0">
                <a:solidFill>
                  <a:srgbClr val="C00000"/>
                </a:solidFill>
                <a:effectLst>
                  <a:outerShdw blurRad="38100" dist="38100" dir="2700000" algn="tl">
                    <a:srgbClr val="000000"/>
                  </a:outerShdw>
                </a:effectLst>
              </a:rPr>
              <a:t>P</a:t>
            </a:r>
            <a:r>
              <a:rPr lang="el-GR" dirty="0">
                <a:solidFill>
                  <a:srgbClr val="C00000"/>
                </a:solidFill>
                <a:effectLst>
                  <a:outerShdw blurRad="38100" dist="38100" dir="2700000" algn="tl">
                    <a:srgbClr val="000000"/>
                  </a:outerShdw>
                </a:effectLst>
              </a:rPr>
              <a:t>ε) </a:t>
            </a:r>
            <a:r>
              <a:rPr lang="el-GR" dirty="0">
                <a:solidFill>
                  <a:schemeClr val="tx2"/>
                </a:solidFill>
                <a:effectLst>
                  <a:outerShdw blurRad="38100" dist="38100" dir="2700000" algn="tl">
                    <a:srgbClr val="000000"/>
                  </a:outerShdw>
                </a:effectLst>
              </a:rPr>
              <a:t>= (365/</a:t>
            </a:r>
            <a:r>
              <a:rPr lang="en-US" sz="2000" dirty="0">
                <a:solidFill>
                  <a:schemeClr val="tx2"/>
                </a:solidFill>
                <a:effectLst>
                  <a:outerShdw blurRad="38100" dist="38100" dir="2700000" algn="tl">
                    <a:srgbClr val="000000"/>
                  </a:outerShdw>
                </a:effectLst>
              </a:rPr>
              <a:t>P</a:t>
            </a:r>
            <a:r>
              <a:rPr lang="el-GR" dirty="0">
                <a:solidFill>
                  <a:schemeClr val="tx2"/>
                </a:solidFill>
                <a:effectLst>
                  <a:outerShdw blurRad="38100" dist="38100" dir="2700000" algn="tl">
                    <a:srgbClr val="000000"/>
                  </a:outerShdw>
                </a:effectLst>
              </a:rPr>
              <a:t>κ)-</a:t>
            </a:r>
            <a:r>
              <a:rPr lang="el-GR" dirty="0" err="1">
                <a:solidFill>
                  <a:schemeClr val="tx2"/>
                </a:solidFill>
                <a:effectLst>
                  <a:outerShdw blurRad="38100" dist="38100" dir="2700000" algn="tl">
                    <a:srgbClr val="000000"/>
                  </a:outerShdw>
                </a:effectLst>
              </a:rPr>
              <a:t>Μ.Δ.Ν</a:t>
            </a:r>
            <a:r>
              <a:rPr lang="el-GR" dirty="0">
                <a:solidFill>
                  <a:schemeClr val="tx2"/>
                </a:solidFill>
                <a:effectLst>
                  <a:outerShdw blurRad="38100" dist="38100" dir="2700000" algn="tl">
                    <a:srgbClr val="000000"/>
                  </a:outerShdw>
                </a:effectLst>
              </a:rPr>
              <a:t>= (365/73)-3= </a:t>
            </a:r>
            <a:r>
              <a:rPr lang="el-GR" sz="2000" dirty="0">
                <a:solidFill>
                  <a:srgbClr val="C00000"/>
                </a:solidFill>
                <a:effectLst>
                  <a:outerShdw blurRad="38100" dist="38100" dir="2700000" algn="tl">
                    <a:srgbClr val="000000"/>
                  </a:outerShdw>
                </a:effectLst>
              </a:rPr>
              <a:t>2 </a:t>
            </a:r>
            <a:r>
              <a:rPr lang="el-GR" dirty="0">
                <a:solidFill>
                  <a:srgbClr val="C00000"/>
                </a:solidFill>
                <a:effectLst>
                  <a:outerShdw blurRad="38100" dist="38100" dir="2700000" algn="tl">
                    <a:srgbClr val="000000"/>
                  </a:outerShdw>
                </a:effectLst>
              </a:rPr>
              <a:t>ημέρες κατά </a:t>
            </a:r>
          </a:p>
          <a:p>
            <a:pPr>
              <a:defRPr/>
            </a:pPr>
            <a:r>
              <a:rPr lang="el-GR" dirty="0">
                <a:solidFill>
                  <a:srgbClr val="C00000"/>
                </a:solidFill>
                <a:effectLst>
                  <a:outerShdw blurRad="38100" dist="38100" dir="2700000" algn="tl">
                    <a:srgbClr val="000000"/>
                  </a:outerShdw>
                </a:effectLst>
              </a:rPr>
              <a:t>                                  μέσο όρο μένει μία κλίνη κενή στην οφθαλμολογική</a:t>
            </a:r>
          </a:p>
          <a:p>
            <a:pPr>
              <a:defRPr/>
            </a:pPr>
            <a:r>
              <a:rPr lang="el-GR" dirty="0">
                <a:solidFill>
                  <a:srgbClr val="C00000"/>
                </a:solidFill>
                <a:effectLst>
                  <a:outerShdw blurRad="38100" dist="38100" dir="2700000" algn="tl">
                    <a:srgbClr val="000000"/>
                  </a:outerShdw>
                </a:effectLst>
              </a:rPr>
              <a:t>                                  κλινική </a:t>
            </a:r>
            <a:r>
              <a:rPr lang="el-GR" dirty="0" smtClean="0">
                <a:solidFill>
                  <a:srgbClr val="C00000"/>
                </a:solidFill>
                <a:effectLst>
                  <a:outerShdw blurRad="38100" dist="38100" dir="2700000" algn="tl">
                    <a:srgbClr val="000000"/>
                  </a:outerShdw>
                </a:effectLst>
              </a:rPr>
              <a:t>από τη </a:t>
            </a:r>
            <a:r>
              <a:rPr lang="el-GR" dirty="0">
                <a:solidFill>
                  <a:srgbClr val="C00000"/>
                </a:solidFill>
                <a:effectLst>
                  <a:outerShdw blurRad="38100" dist="38100" dir="2700000" algn="tl">
                    <a:srgbClr val="000000"/>
                  </a:outerShdw>
                </a:effectLst>
              </a:rPr>
              <a:t>στιγμή που κάποιος ασθενής θα πάρει</a:t>
            </a:r>
          </a:p>
          <a:p>
            <a:pPr>
              <a:defRPr/>
            </a:pPr>
            <a:r>
              <a:rPr lang="el-GR" dirty="0">
                <a:solidFill>
                  <a:srgbClr val="C00000"/>
                </a:solidFill>
                <a:effectLst>
                  <a:outerShdw blurRad="38100" dist="38100" dir="2700000" algn="tl">
                    <a:srgbClr val="000000"/>
                  </a:outerShdw>
                </a:effectLst>
              </a:rPr>
              <a:t>                                  εξιτήριο μέχρι τη στιγμή που θα εισαχθεί ο επόμενος</a:t>
            </a:r>
          </a:p>
          <a:p>
            <a:pPr>
              <a:defRPr/>
            </a:pPr>
            <a:r>
              <a:rPr lang="el-GR" dirty="0">
                <a:solidFill>
                  <a:srgbClr val="C00000"/>
                </a:solidFill>
                <a:effectLst>
                  <a:outerShdw blurRad="38100" dist="38100" dir="2700000" algn="tl">
                    <a:srgbClr val="000000"/>
                  </a:outerShdw>
                </a:effectLst>
              </a:rPr>
              <a:t>                                  ασθενής</a:t>
            </a:r>
          </a:p>
          <a:p>
            <a:pPr>
              <a:defRPr/>
            </a:pPr>
            <a:endParaRPr lang="el-GR" dirty="0">
              <a:solidFill>
                <a:srgbClr val="FFFF00"/>
              </a:solidFill>
              <a:effectLst>
                <a:outerShdw blurRad="38100" dist="38100" dir="2700000" algn="tl">
                  <a:srgbClr val="000000"/>
                </a:outerShdw>
              </a:effectLst>
            </a:endParaRPr>
          </a:p>
          <a:p>
            <a:pPr>
              <a:defRPr/>
            </a:pPr>
            <a:r>
              <a:rPr lang="el-GR" dirty="0">
                <a:solidFill>
                  <a:schemeClr val="tx2"/>
                </a:solidFill>
                <a:effectLst>
                  <a:outerShdw blurRad="38100" dist="38100" dir="2700000" algn="tl">
                    <a:srgbClr val="000000"/>
                  </a:outerShdw>
                </a:effectLst>
              </a:rPr>
              <a:t>Από τους παραπάνω δείκτες προκύπτει το συμπέρασμα ότι ο βαθμός </a:t>
            </a:r>
          </a:p>
          <a:p>
            <a:pPr>
              <a:defRPr/>
            </a:pPr>
            <a:r>
              <a:rPr lang="el-GR" dirty="0">
                <a:solidFill>
                  <a:schemeClr val="tx2"/>
                </a:solidFill>
                <a:effectLst>
                  <a:outerShdw blurRad="38100" dist="38100" dir="2700000" algn="tl">
                    <a:srgbClr val="000000"/>
                  </a:outerShdw>
                </a:effectLst>
              </a:rPr>
              <a:t>χρησιμοποίησης των υφιστάμενων κλινών της Οφθαλμολογικής κλινικής </a:t>
            </a:r>
            <a:endParaRPr lang="en-US" dirty="0">
              <a:solidFill>
                <a:schemeClr val="tx2"/>
              </a:solidFill>
              <a:effectLst>
                <a:outerShdw blurRad="38100" dist="38100" dir="2700000" algn="tl">
                  <a:srgbClr val="000000"/>
                </a:outerShdw>
              </a:effectLst>
            </a:endParaRPr>
          </a:p>
          <a:p>
            <a:pPr>
              <a:defRPr/>
            </a:pPr>
            <a:r>
              <a:rPr lang="el-GR" dirty="0">
                <a:solidFill>
                  <a:schemeClr val="tx2"/>
                </a:solidFill>
                <a:effectLst>
                  <a:outerShdw blurRad="38100" dist="38100" dir="2700000" algn="tl">
                    <a:srgbClr val="000000"/>
                  </a:outerShdw>
                </a:effectLst>
              </a:rPr>
              <a:t>είναι σχετικά μικρός και άρα δεν προκύπτει η ανάγκη περαιτέρω αύξησης της </a:t>
            </a:r>
            <a:endParaRPr lang="en-US" dirty="0">
              <a:solidFill>
                <a:schemeClr val="tx2"/>
              </a:solidFill>
              <a:effectLst>
                <a:outerShdw blurRad="38100" dist="38100" dir="2700000" algn="tl">
                  <a:srgbClr val="000000"/>
                </a:outerShdw>
              </a:effectLst>
            </a:endParaRPr>
          </a:p>
          <a:p>
            <a:pPr>
              <a:defRPr/>
            </a:pPr>
            <a:r>
              <a:rPr lang="el-GR" dirty="0">
                <a:solidFill>
                  <a:schemeClr val="tx2"/>
                </a:solidFill>
                <a:effectLst>
                  <a:outerShdw blurRad="38100" dist="38100" dir="2700000" algn="tl">
                    <a:srgbClr val="000000"/>
                  </a:outerShdw>
                </a:effectLst>
              </a:rPr>
              <a:t>δύναμης (κλινών) της κλινικής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B3E84DE-7FB3-4C99-BCDC-9D2436F245BA}" type="slidenum">
              <a:rPr lang="el-GR" sz="1200">
                <a:latin typeface="Garamond" pitchFamily="18" charset="0"/>
              </a:rPr>
              <a:pPr algn="r"/>
              <a:t>10</a:t>
            </a:fld>
            <a:endParaRPr lang="el-GR" sz="1200">
              <a:latin typeface="Garamond" pitchFamily="18" charset="0"/>
            </a:endParaRPr>
          </a:p>
        </p:txBody>
      </p:sp>
      <p:sp>
        <p:nvSpPr>
          <p:cNvPr id="35842" name="Rectangle 2"/>
          <p:cNvSpPr>
            <a:spLocks noChangeArrowheads="1"/>
          </p:cNvSpPr>
          <p:nvPr/>
        </p:nvSpPr>
        <p:spPr bwMode="auto">
          <a:xfrm>
            <a:off x="395288" y="333375"/>
            <a:ext cx="8280400" cy="5478423"/>
          </a:xfrm>
          <a:prstGeom prst="rect">
            <a:avLst/>
          </a:prstGeom>
          <a:noFill/>
          <a:ln w="9525">
            <a:noFill/>
            <a:miter lim="800000"/>
            <a:headEnd/>
            <a:tailEnd/>
          </a:ln>
          <a:effectLst/>
        </p:spPr>
        <p:txBody>
          <a:bodyPr anchor="ctr">
            <a:spAutoFit/>
          </a:bodyPr>
          <a:lstStyle/>
          <a:p>
            <a:pPr algn="just"/>
            <a:r>
              <a:rPr lang="el-GR" sz="2000" b="1" dirty="0">
                <a:solidFill>
                  <a:srgbClr val="FF3300"/>
                </a:solidFill>
                <a:effectLst>
                  <a:outerShdw blurRad="38100" dist="38100" dir="2700000" algn="tl">
                    <a:srgbClr val="000000"/>
                  </a:outerShdw>
                </a:effectLst>
              </a:rPr>
              <a:t>Μορφές Μονάδων Βραχείας Νοσηλείας</a:t>
            </a:r>
          </a:p>
          <a:p>
            <a:pPr algn="just"/>
            <a:endParaRPr lang="el-GR" sz="2000" b="1" i="1" dirty="0">
              <a:solidFill>
                <a:srgbClr val="FF3300"/>
              </a:solidFill>
              <a:effectLst>
                <a:outerShdw blurRad="38100" dist="38100" dir="2700000" algn="tl">
                  <a:srgbClr val="000000"/>
                </a:outerShdw>
              </a:effectLst>
            </a:endParaRPr>
          </a:p>
          <a:p>
            <a:pPr algn="just"/>
            <a:r>
              <a:rPr lang="el-GR" b="1" i="1" dirty="0">
                <a:solidFill>
                  <a:srgbClr val="FFFF00"/>
                </a:solidFill>
              </a:rPr>
              <a:t>α. </a:t>
            </a:r>
            <a:r>
              <a:rPr lang="el-GR" b="1" i="1" dirty="0">
                <a:solidFill>
                  <a:srgbClr val="C00000"/>
                </a:solidFill>
                <a:effectLst>
                  <a:outerShdw blurRad="38100" dist="38100" dir="2700000" algn="tl">
                    <a:srgbClr val="000000"/>
                  </a:outerShdw>
                </a:effectLst>
              </a:rPr>
              <a:t>Μονάδα βραχείας νοσηλείας χρόνιων περιπτώσεων (ΜΒΝ)</a:t>
            </a:r>
            <a:r>
              <a:rPr lang="el-GR" dirty="0">
                <a:solidFill>
                  <a:srgbClr val="C00000"/>
                </a:solidFill>
                <a:effectLst>
                  <a:outerShdw blurRad="38100" dist="38100" dir="2700000" algn="tl">
                    <a:srgbClr val="000000"/>
                  </a:outerShdw>
                </a:effectLst>
              </a:rPr>
              <a:t> </a:t>
            </a:r>
            <a:endParaRPr lang="el-GR" sz="2000" b="1" i="1" dirty="0">
              <a:solidFill>
                <a:srgbClr val="C00000"/>
              </a:solidFill>
              <a:effectLst>
                <a:outerShdw blurRad="38100" dist="38100" dir="2700000" algn="tl">
                  <a:srgbClr val="000000"/>
                </a:outerShdw>
              </a:effectLst>
            </a:endParaRPr>
          </a:p>
          <a:p>
            <a:pPr algn="just"/>
            <a:r>
              <a:rPr lang="el-GR" b="1" i="1" dirty="0">
                <a:effectLst>
                  <a:outerShdw blurRad="38100" dist="38100" dir="2700000" algn="tl">
                    <a:srgbClr val="000000"/>
                  </a:outerShdw>
                </a:effectLst>
              </a:rPr>
              <a:t>    </a:t>
            </a:r>
            <a:r>
              <a:rPr lang="el-GR" dirty="0"/>
              <a:t>Πρόκειται για δύο ή περισσότερους κοινούς θαλάμους νοσηλείας που  βρίσκονται κοντά στο τακτικό εξωτερικό ιατρείο συνήθως λειτουργούν σε 24</a:t>
            </a:r>
            <a:r>
              <a:rPr lang="el-GR" dirty="0">
                <a:latin typeface="Arial" charset="0"/>
              </a:rPr>
              <a:t>ω</a:t>
            </a:r>
            <a:r>
              <a:rPr lang="el-GR" dirty="0"/>
              <a:t>ρη βάση.</a:t>
            </a:r>
          </a:p>
          <a:p>
            <a:pPr algn="just"/>
            <a:endParaRPr lang="el-GR" dirty="0"/>
          </a:p>
          <a:p>
            <a:pPr algn="just"/>
            <a:r>
              <a:rPr lang="el-GR" dirty="0"/>
              <a:t>Νοσηλεύονται άρρωστοι για τους οποίους απαιτείται ολιγόωρη παραμονή στο νοσοκομείο, </a:t>
            </a:r>
            <a:r>
              <a:rPr lang="el-GR" dirty="0" err="1"/>
              <a:t>π.χ</a:t>
            </a:r>
            <a:r>
              <a:rPr lang="el-GR" dirty="0"/>
              <a:t> ενδοσκοπήσεις, ακτινολογικές εξετάσεις, βιοψίες, μεταγγίσεις αίματος, χορήγηση </a:t>
            </a:r>
            <a:r>
              <a:rPr lang="el-GR" dirty="0" err="1"/>
              <a:t>κυτταροστατικών</a:t>
            </a:r>
            <a:r>
              <a:rPr lang="el-GR" dirty="0"/>
              <a:t> </a:t>
            </a:r>
            <a:r>
              <a:rPr lang="el-GR" dirty="0" err="1"/>
              <a:t>κ.λ.π</a:t>
            </a:r>
            <a:r>
              <a:rPr lang="el-GR" dirty="0"/>
              <a:t>.</a:t>
            </a:r>
          </a:p>
          <a:p>
            <a:pPr algn="just"/>
            <a:endParaRPr lang="el-GR" sz="2000" dirty="0">
              <a:solidFill>
                <a:srgbClr val="FFFF00"/>
              </a:solidFill>
            </a:endParaRPr>
          </a:p>
          <a:p>
            <a:pPr algn="just"/>
            <a:r>
              <a:rPr lang="el-GR" b="1" i="1" dirty="0">
                <a:solidFill>
                  <a:srgbClr val="C00000"/>
                </a:solidFill>
                <a:effectLst>
                  <a:outerShdw blurRad="38100" dist="38100" dir="2700000" algn="tl">
                    <a:srgbClr val="000000"/>
                  </a:outerShdw>
                </a:effectLst>
              </a:rPr>
              <a:t>β. Μονάδα βραχείας νοσηλείας εκτάκτων περιπτώσεων </a:t>
            </a:r>
            <a:endParaRPr lang="el-GR" sz="2000" b="1" i="1" dirty="0">
              <a:solidFill>
                <a:srgbClr val="C00000"/>
              </a:solidFill>
              <a:effectLst>
                <a:outerShdw blurRad="38100" dist="38100" dir="2700000" algn="tl">
                  <a:srgbClr val="000000"/>
                </a:outerShdw>
              </a:effectLst>
            </a:endParaRPr>
          </a:p>
          <a:p>
            <a:pPr algn="just"/>
            <a:endParaRPr lang="el-GR" sz="2000" b="1" i="1" dirty="0">
              <a:solidFill>
                <a:srgbClr val="FFFF00"/>
              </a:solidFill>
              <a:effectLst>
                <a:outerShdw blurRad="38100" dist="38100" dir="2700000" algn="tl">
                  <a:srgbClr val="000000"/>
                </a:outerShdw>
              </a:effectLst>
            </a:endParaRPr>
          </a:p>
          <a:p>
            <a:pPr algn="just"/>
            <a:r>
              <a:rPr lang="el-GR" dirty="0">
                <a:effectLst>
                  <a:outerShdw blurRad="38100" dist="38100" dir="2700000" algn="tl">
                    <a:srgbClr val="000000"/>
                  </a:outerShdw>
                </a:effectLst>
              </a:rPr>
              <a:t>Πρόκειται για τη λειτουργική προέκταση του τμήματος εκτάκτων περιπτώσεων</a:t>
            </a:r>
          </a:p>
          <a:p>
            <a:pPr algn="just"/>
            <a:endParaRPr lang="el-GR" dirty="0">
              <a:effectLst>
                <a:outerShdw blurRad="38100" dist="38100" dir="2700000" algn="tl">
                  <a:srgbClr val="000000"/>
                </a:outerShdw>
              </a:effectLst>
            </a:endParaRPr>
          </a:p>
          <a:p>
            <a:pPr algn="just"/>
            <a:r>
              <a:rPr lang="el-GR" dirty="0">
                <a:effectLst>
                  <a:outerShdw blurRad="38100" dist="38100" dir="2700000" algn="tl">
                    <a:srgbClr val="000000"/>
                  </a:outerShdw>
                </a:effectLst>
              </a:rPr>
              <a:t>Λειτουργεί σε 24ωρη βάση</a:t>
            </a:r>
            <a:r>
              <a:rPr lang="el-GR" dirty="0"/>
              <a:t> </a:t>
            </a:r>
          </a:p>
          <a:p>
            <a:pPr algn="just"/>
            <a:endParaRPr lang="el-GR" dirty="0"/>
          </a:p>
          <a:p>
            <a:pPr algn="just"/>
            <a:r>
              <a:rPr lang="el-GR" dirty="0"/>
              <a:t>Νοσηλεύονται ασθενείς που βρίσκονται υπό παρακολούθηση μέχρι να ολοκληρωθεί ο διαγνωστικός έλεγχος ή η θεραπεία και να αποφασισθεί αν θα εισαχθούν στο νοσοκομείο ή όχι.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3B8BD2E-463E-4A39-AB56-F09CE4BEA802}" type="slidenum">
              <a:rPr lang="el-GR" sz="1200">
                <a:latin typeface="Garamond" pitchFamily="18" charset="0"/>
              </a:rPr>
              <a:pPr algn="r"/>
              <a:t>11</a:t>
            </a:fld>
            <a:endParaRPr lang="el-GR" sz="1200">
              <a:latin typeface="Garamond" pitchFamily="18" charset="0"/>
            </a:endParaRPr>
          </a:p>
        </p:txBody>
      </p:sp>
      <p:sp>
        <p:nvSpPr>
          <p:cNvPr id="36866" name="Rectangle 2"/>
          <p:cNvSpPr>
            <a:spLocks noChangeArrowheads="1"/>
          </p:cNvSpPr>
          <p:nvPr/>
        </p:nvSpPr>
        <p:spPr bwMode="auto">
          <a:xfrm>
            <a:off x="323850" y="333375"/>
            <a:ext cx="8496300" cy="3722688"/>
          </a:xfrm>
          <a:prstGeom prst="rect">
            <a:avLst/>
          </a:prstGeom>
          <a:noFill/>
          <a:ln w="9525">
            <a:noFill/>
            <a:miter lim="800000"/>
            <a:headEnd/>
            <a:tailEnd/>
          </a:ln>
          <a:effectLst/>
        </p:spPr>
        <p:txBody>
          <a:bodyPr>
            <a:spAutoFit/>
          </a:bodyPr>
          <a:lstStyle/>
          <a:p>
            <a:r>
              <a:rPr lang="el-GR" sz="2000" b="1" dirty="0">
                <a:solidFill>
                  <a:srgbClr val="FF3300"/>
                </a:solidFill>
                <a:effectLst>
                  <a:outerShdw blurRad="38100" dist="38100" dir="2700000" algn="tl">
                    <a:srgbClr val="000000"/>
                  </a:outerShdw>
                </a:effectLst>
              </a:rPr>
              <a:t>Μορφές Μονάδων Βραχείας Νοσηλείας (συνέχεια)</a:t>
            </a:r>
          </a:p>
          <a:p>
            <a:endParaRPr lang="el-GR" sz="2000" b="1" dirty="0">
              <a:solidFill>
                <a:srgbClr val="FF3300"/>
              </a:solidFill>
              <a:effectLst>
                <a:outerShdw blurRad="38100" dist="38100" dir="2700000" algn="tl">
                  <a:srgbClr val="000000"/>
                </a:outerShdw>
              </a:effectLst>
            </a:endParaRPr>
          </a:p>
          <a:p>
            <a:r>
              <a:rPr lang="el-GR" b="1" i="1" dirty="0">
                <a:solidFill>
                  <a:srgbClr val="C00000"/>
                </a:solidFill>
              </a:rPr>
              <a:t>γ. Μονάδα βραχείας νοσηλείας για χρόνιες χειρουργικές περιπτώσεις</a:t>
            </a:r>
          </a:p>
          <a:p>
            <a:endParaRPr lang="el-GR" b="1" i="1" dirty="0">
              <a:solidFill>
                <a:srgbClr val="FFFF00"/>
              </a:solidFill>
            </a:endParaRPr>
          </a:p>
          <a:p>
            <a:r>
              <a:rPr lang="en-US" b="1" i="1" dirty="0"/>
              <a:t>~</a:t>
            </a:r>
            <a:r>
              <a:rPr lang="el-GR" b="1" i="1" dirty="0"/>
              <a:t> </a:t>
            </a:r>
            <a:r>
              <a:rPr lang="el-GR" i="1" dirty="0">
                <a:solidFill>
                  <a:srgbClr val="C00000"/>
                </a:solidFill>
                <a:effectLst>
                  <a:outerShdw blurRad="38100" dist="38100" dir="2700000" algn="tl">
                    <a:srgbClr val="000000"/>
                  </a:outerShdw>
                </a:effectLst>
              </a:rPr>
              <a:t>20-40%</a:t>
            </a:r>
            <a:r>
              <a:rPr lang="el-GR" dirty="0">
                <a:effectLst>
                  <a:outerShdw blurRad="38100" dist="38100" dir="2700000" algn="tl">
                    <a:srgbClr val="000000"/>
                  </a:outerShdw>
                </a:effectLst>
              </a:rPr>
              <a:t> των χειρουργικών επεμβάσεων που πραγματοποιούνται </a:t>
            </a:r>
          </a:p>
          <a:p>
            <a:r>
              <a:rPr lang="el-GR" dirty="0">
                <a:effectLst>
                  <a:outerShdw blurRad="38100" dist="38100" dir="2700000" algn="tl">
                    <a:srgbClr val="000000"/>
                  </a:outerShdw>
                </a:effectLst>
              </a:rPr>
              <a:t>σε ασθενείς με χρόνιες παθήσεις θα μπορούσαν να αντιμετωπιστούν </a:t>
            </a:r>
          </a:p>
          <a:p>
            <a:r>
              <a:rPr lang="el-GR" dirty="0">
                <a:effectLst>
                  <a:outerShdw blurRad="38100" dist="38100" dir="2700000" algn="tl">
                    <a:srgbClr val="000000"/>
                  </a:outerShdw>
                </a:effectLst>
              </a:rPr>
              <a:t>σαν “περιπτώσεις μιας ημέρας” (</a:t>
            </a:r>
            <a:r>
              <a:rPr lang="en-US" dirty="0">
                <a:effectLst>
                  <a:outerShdw blurRad="38100" dist="38100" dir="2700000" algn="tl">
                    <a:srgbClr val="000000"/>
                  </a:outerShdw>
                </a:effectLst>
              </a:rPr>
              <a:t>day cases</a:t>
            </a:r>
            <a:r>
              <a:rPr lang="el-GR" dirty="0">
                <a:effectLst>
                  <a:outerShdw blurRad="38100" dist="38100" dir="2700000" algn="tl">
                    <a:srgbClr val="000000"/>
                  </a:outerShdw>
                </a:effectLst>
              </a:rPr>
              <a:t>) </a:t>
            </a:r>
          </a:p>
          <a:p>
            <a:endParaRPr lang="el-GR" dirty="0">
              <a:effectLst>
                <a:outerShdw blurRad="38100" dist="38100" dir="2700000" algn="tl">
                  <a:srgbClr val="000000"/>
                </a:outerShdw>
              </a:effectLst>
            </a:endParaRPr>
          </a:p>
          <a:p>
            <a:r>
              <a:rPr lang="el-GR" dirty="0">
                <a:effectLst>
                  <a:outerShdw blurRad="38100" dist="38100" dir="2700000" algn="tl">
                    <a:srgbClr val="000000"/>
                  </a:outerShdw>
                </a:effectLst>
              </a:rPr>
              <a:t>Περίπου </a:t>
            </a:r>
            <a:r>
              <a:rPr lang="el-GR" i="1" dirty="0">
                <a:solidFill>
                  <a:srgbClr val="C00000"/>
                </a:solidFill>
                <a:effectLst>
                  <a:outerShdw blurRad="38100" dist="38100" dir="2700000" algn="tl">
                    <a:srgbClr val="000000"/>
                  </a:outerShdw>
                </a:effectLst>
              </a:rPr>
              <a:t>1%</a:t>
            </a:r>
            <a:r>
              <a:rPr lang="el-GR" dirty="0">
                <a:effectLst>
                  <a:outerShdw blurRad="38100" dist="38100" dir="2700000" algn="tl">
                    <a:srgbClr val="000000"/>
                  </a:outerShdw>
                </a:effectLst>
              </a:rPr>
              <a:t> των ασθενών που χειρουργήθηκαν σε μονάδες βραχείας </a:t>
            </a:r>
          </a:p>
          <a:p>
            <a:r>
              <a:rPr lang="el-GR" dirty="0">
                <a:effectLst>
                  <a:outerShdw blurRad="38100" dist="38100" dir="2700000" algn="tl">
                    <a:srgbClr val="000000"/>
                  </a:outerShdw>
                </a:effectLst>
              </a:rPr>
              <a:t>νοσηλείας χρειάστηκε να εισαχθούν στο νοσοκομείο για να αντιμετωπιστεί </a:t>
            </a:r>
          </a:p>
          <a:p>
            <a:r>
              <a:rPr lang="el-GR" dirty="0">
                <a:effectLst>
                  <a:outerShdw blurRad="38100" dist="38100" dir="2700000" algn="tl">
                    <a:srgbClr val="000000"/>
                  </a:outerShdw>
                </a:effectLst>
              </a:rPr>
              <a:t>κάποια επιπλοκή.</a:t>
            </a:r>
            <a:r>
              <a:rPr lang="el-GR" dirty="0"/>
              <a:t> </a:t>
            </a:r>
          </a:p>
          <a:p>
            <a:endParaRPr lang="el-GR" dirty="0"/>
          </a:p>
          <a:p>
            <a:r>
              <a:rPr lang="el-GR" dirty="0"/>
              <a:t>Ιδανική λειτουργία θεωρείται η λειτουργία μιας ΜΒΝ σε ενιαίο θάλαμο </a:t>
            </a:r>
            <a:r>
              <a:rPr lang="el-GR" i="1" dirty="0">
                <a:solidFill>
                  <a:srgbClr val="C00000"/>
                </a:solidFill>
                <a:effectLst>
                  <a:outerShdw blurRad="38100" dist="38100" dir="2700000" algn="tl">
                    <a:srgbClr val="000000"/>
                  </a:outerShdw>
                </a:effectLst>
              </a:rPr>
              <a:t>6</a:t>
            </a:r>
            <a:r>
              <a:rPr lang="el-GR" i="1" dirty="0">
                <a:solidFill>
                  <a:srgbClr val="FFFF00"/>
                </a:solidFill>
                <a:effectLst>
                  <a:outerShdw blurRad="38100" dist="38100" dir="2700000" algn="tl">
                    <a:srgbClr val="000000"/>
                  </a:outerShdw>
                </a:effectLst>
              </a:rPr>
              <a:t> </a:t>
            </a:r>
            <a:r>
              <a:rPr lang="el-GR" dirty="0">
                <a:latin typeface="Arial" charset="0"/>
              </a:rPr>
              <a:t>κλινών</a:t>
            </a:r>
            <a:r>
              <a:rPr lang="el-GR" dirty="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96028654-E296-4649-B51C-D663A27A7BD9}" type="slidenum">
              <a:rPr lang="el-GR" sz="1200">
                <a:latin typeface="Garamond" pitchFamily="18" charset="0"/>
              </a:rPr>
              <a:pPr algn="r"/>
              <a:t>12</a:t>
            </a:fld>
            <a:endParaRPr lang="el-GR" sz="1200">
              <a:latin typeface="Garamond" pitchFamily="18" charset="0"/>
            </a:endParaRPr>
          </a:p>
        </p:txBody>
      </p:sp>
      <p:graphicFrame>
        <p:nvGraphicFramePr>
          <p:cNvPr id="37890" name="Group 2"/>
          <p:cNvGraphicFramePr>
            <a:graphicFrameLocks noGrp="1"/>
          </p:cNvGraphicFramePr>
          <p:nvPr/>
        </p:nvGraphicFramePr>
        <p:xfrm>
          <a:off x="1331913" y="1052513"/>
          <a:ext cx="6480175" cy="5157216"/>
        </p:xfrm>
        <a:graphic>
          <a:graphicData uri="http://schemas.openxmlformats.org/drawingml/2006/table">
            <a:tbl>
              <a:tblPr/>
              <a:tblGrid>
                <a:gridCol w="2185987"/>
                <a:gridCol w="1230313"/>
                <a:gridCol w="1230312"/>
                <a:gridCol w="1833563"/>
              </a:tblGrid>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0" i="0" u="none" strike="noStrike" cap="none" normalizeH="0" baseline="0" dirty="0" smtClean="0">
                          <a:ln>
                            <a:noFill/>
                          </a:ln>
                          <a:solidFill>
                            <a:srgbClr val="FFFF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2000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2004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 Διαφορά</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Αυστραλία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8,3%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Βέλγιο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35,1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42,4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Καναδάς</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60,6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64,6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Δανία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48,3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14,5%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Φινλανδία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35,5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38,2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7,6%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Γερμανία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16,7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Ουγγαρία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Ιρλανδία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Ιταλία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34,9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67,8%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Λουξεμβούργο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39,9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-7,3%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Μεξικό</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25,7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15,8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Ολλανδία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48,2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Νέα Ζηλανδία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Πορτογαλία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120,3%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Ισπανία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21,9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37,0%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Ελβετία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16,6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Αγγλία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53,1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54,7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8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hlink"/>
                          </a:solidFill>
                          <a:effectLst/>
                          <a:latin typeface="Arial" charset="0"/>
                          <a:cs typeface="Arial"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7987" name="Text Box 99"/>
          <p:cNvSpPr txBox="1">
            <a:spLocks noChangeArrowheads="1"/>
          </p:cNvSpPr>
          <p:nvPr/>
        </p:nvSpPr>
        <p:spPr bwMode="auto">
          <a:xfrm>
            <a:off x="1258888" y="404813"/>
            <a:ext cx="6750050" cy="641350"/>
          </a:xfrm>
          <a:prstGeom prst="rect">
            <a:avLst/>
          </a:prstGeom>
          <a:noFill/>
          <a:ln w="9525">
            <a:noFill/>
            <a:miter lim="800000"/>
            <a:headEnd/>
            <a:tailEnd/>
          </a:ln>
          <a:effectLst/>
        </p:spPr>
        <p:txBody>
          <a:bodyPr wrap="none">
            <a:spAutoFit/>
          </a:bodyPr>
          <a:lstStyle/>
          <a:p>
            <a:pPr>
              <a:defRPr/>
            </a:pPr>
            <a:r>
              <a:rPr lang="el-GR">
                <a:solidFill>
                  <a:srgbClr val="FF3300"/>
                </a:solidFill>
                <a:effectLst>
                  <a:outerShdw blurRad="38100" dist="38100" dir="2700000" algn="tl">
                    <a:srgbClr val="000000"/>
                  </a:outerShdw>
                </a:effectLst>
              </a:rPr>
              <a:t>Ποσοστό επεμβάσεων που πραγματοποιούνται ως χειρουργεία </a:t>
            </a:r>
          </a:p>
          <a:p>
            <a:pPr>
              <a:defRPr/>
            </a:pPr>
            <a:r>
              <a:rPr lang="el-GR">
                <a:solidFill>
                  <a:srgbClr val="FF3300"/>
                </a:solidFill>
                <a:effectLst>
                  <a:outerShdw blurRad="38100" dist="38100" dir="2700000" algn="tl">
                    <a:srgbClr val="000000"/>
                  </a:outerShdw>
                </a:effectLst>
              </a:rPr>
              <a:t>ημέρας (</a:t>
            </a:r>
            <a:r>
              <a:rPr lang="en-US">
                <a:solidFill>
                  <a:srgbClr val="FF3300"/>
                </a:solidFill>
                <a:effectLst>
                  <a:outerShdw blurRad="38100" dist="38100" dir="2700000" algn="tl">
                    <a:srgbClr val="000000"/>
                  </a:outerShdw>
                </a:effectLst>
              </a:rPr>
              <a:t>day cases)</a:t>
            </a:r>
            <a:r>
              <a:rPr lang="el-GR">
                <a:solidFill>
                  <a:srgbClr val="FF3300"/>
                </a:solidFill>
                <a:effectLst>
                  <a:outerShdw blurRad="38100" dist="38100" dir="2700000" algn="tl">
                    <a:srgbClr val="000000"/>
                  </a:outerShdw>
                </a:effectLst>
              </a:rPr>
              <a:t> στο σύνολο των επεμβάσεων</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C49B8811-84C1-40C2-82B4-A5598EA1B6E4}" type="slidenum">
              <a:rPr lang="el-GR" sz="1200">
                <a:latin typeface="Garamond" pitchFamily="18" charset="0"/>
              </a:rPr>
              <a:pPr algn="r"/>
              <a:t>13</a:t>
            </a:fld>
            <a:endParaRPr lang="el-GR" sz="1200">
              <a:latin typeface="Garamond" pitchFamily="18" charset="0"/>
            </a:endParaRPr>
          </a:p>
        </p:txBody>
      </p:sp>
      <p:sp>
        <p:nvSpPr>
          <p:cNvPr id="38914" name="Rectangle 2"/>
          <p:cNvSpPr>
            <a:spLocks noChangeArrowheads="1"/>
          </p:cNvSpPr>
          <p:nvPr/>
        </p:nvSpPr>
        <p:spPr bwMode="auto">
          <a:xfrm>
            <a:off x="228600" y="685800"/>
            <a:ext cx="8713788" cy="5213735"/>
          </a:xfrm>
          <a:prstGeom prst="rect">
            <a:avLst/>
          </a:prstGeom>
          <a:noFill/>
          <a:ln w="9525">
            <a:noFill/>
            <a:miter lim="800000"/>
            <a:headEnd/>
            <a:tailEnd/>
          </a:ln>
          <a:effectLst/>
        </p:spPr>
        <p:txBody>
          <a:bodyPr anchor="ctr">
            <a:spAutoFit/>
          </a:bodyPr>
          <a:lstStyle/>
          <a:p>
            <a:pPr>
              <a:defRPr/>
            </a:pPr>
            <a:r>
              <a:rPr lang="el-GR" sz="1600" b="1" i="1" dirty="0">
                <a:solidFill>
                  <a:srgbClr val="C00000"/>
                </a:solidFill>
                <a:effectLst>
                  <a:outerShdw blurRad="38100" dist="38100" dir="2700000" algn="tl">
                    <a:srgbClr val="000000"/>
                  </a:outerShdw>
                </a:effectLst>
              </a:rPr>
              <a:t>γ. Τμήμα Επειγόντων Περιστατικών (</a:t>
            </a:r>
            <a:r>
              <a:rPr lang="el-GR" sz="1600" b="1" i="1" dirty="0" err="1">
                <a:solidFill>
                  <a:srgbClr val="C00000"/>
                </a:solidFill>
                <a:effectLst>
                  <a:outerShdw blurRad="38100" dist="38100" dir="2700000" algn="tl">
                    <a:srgbClr val="000000"/>
                  </a:outerShdw>
                </a:effectLst>
              </a:rPr>
              <a:t>Τ.Ε.Π</a:t>
            </a:r>
            <a:r>
              <a:rPr lang="el-GR" sz="1600" b="1" i="1" dirty="0">
                <a:solidFill>
                  <a:srgbClr val="C00000"/>
                </a:solidFill>
                <a:effectLst>
                  <a:outerShdw blurRad="38100" dist="38100" dir="2700000" algn="tl">
                    <a:srgbClr val="000000"/>
                  </a:outerShdw>
                </a:effectLst>
              </a:rPr>
              <a:t>.) </a:t>
            </a:r>
          </a:p>
          <a:p>
            <a:pPr>
              <a:lnSpc>
                <a:spcPct val="40000"/>
              </a:lnSpc>
              <a:defRPr/>
            </a:pPr>
            <a:endParaRPr lang="el-GR" sz="1600" b="1" i="1" dirty="0">
              <a:solidFill>
                <a:srgbClr val="FFFF00"/>
              </a:solidFill>
              <a:effectLst>
                <a:outerShdw blurRad="38100" dist="38100" dir="2700000" algn="tl">
                  <a:srgbClr val="000000"/>
                </a:outerShdw>
              </a:effectLst>
            </a:endParaRPr>
          </a:p>
          <a:p>
            <a:pPr>
              <a:buFontTx/>
              <a:buBlip>
                <a:blip r:embed="rId2"/>
              </a:buBlip>
              <a:defRPr/>
            </a:pPr>
            <a:r>
              <a:rPr lang="el-GR" sz="1600" dirty="0">
                <a:solidFill>
                  <a:schemeClr val="hlink"/>
                </a:solidFill>
              </a:rPr>
              <a:t> Αντιμετωπίζονται οι επείγουσες περιπτώσεις, που προσκομίζονται ή προσέρχονται στο νοσοκομείο. </a:t>
            </a:r>
          </a:p>
          <a:p>
            <a:pPr>
              <a:lnSpc>
                <a:spcPct val="90000"/>
              </a:lnSpc>
              <a:defRPr/>
            </a:pPr>
            <a:endParaRPr lang="el-GR" sz="1600" dirty="0">
              <a:solidFill>
                <a:schemeClr val="hlink"/>
              </a:solidFill>
            </a:endParaRPr>
          </a:p>
          <a:p>
            <a:pPr>
              <a:buFontTx/>
              <a:buBlip>
                <a:blip r:embed="rId2"/>
              </a:buBlip>
              <a:defRPr/>
            </a:pPr>
            <a:r>
              <a:rPr lang="el-GR" sz="1600" dirty="0">
                <a:solidFill>
                  <a:schemeClr val="hlink"/>
                </a:solidFill>
                <a:effectLst>
                  <a:outerShdw blurRad="38100" dist="38100" dir="2700000" algn="tl">
                    <a:srgbClr val="000000"/>
                  </a:outerShdw>
                </a:effectLst>
              </a:rPr>
              <a:t> Αποτελεί το συνδετικό κρίκο μεταξύ </a:t>
            </a:r>
            <a:r>
              <a:rPr lang="el-GR" sz="1600" dirty="0" err="1">
                <a:solidFill>
                  <a:schemeClr val="hlink"/>
                </a:solidFill>
                <a:effectLst>
                  <a:outerShdw blurRad="38100" dist="38100" dir="2700000" algn="tl">
                    <a:srgbClr val="000000"/>
                  </a:outerShdw>
                </a:effectLst>
              </a:rPr>
              <a:t>προνοσοκομειακής</a:t>
            </a:r>
            <a:r>
              <a:rPr lang="el-GR" sz="1600" dirty="0">
                <a:solidFill>
                  <a:schemeClr val="hlink"/>
                </a:solidFill>
                <a:effectLst>
                  <a:outerShdw blurRad="38100" dist="38100" dir="2700000" algn="tl">
                    <a:srgbClr val="000000"/>
                  </a:outerShdw>
                </a:effectLst>
              </a:rPr>
              <a:t> και νοσοκομειακής </a:t>
            </a:r>
          </a:p>
          <a:p>
            <a:pPr>
              <a:defRPr/>
            </a:pPr>
            <a:r>
              <a:rPr lang="el-GR" sz="1600" dirty="0">
                <a:solidFill>
                  <a:schemeClr val="hlink"/>
                </a:solidFill>
                <a:effectLst>
                  <a:outerShdw blurRad="38100" dist="38100" dir="2700000" algn="tl">
                    <a:srgbClr val="000000"/>
                  </a:outerShdw>
                </a:effectLst>
              </a:rPr>
              <a:t>περίθαλψης, καθώς και τον «ηθμό» που «προστατεύει» τα νοσοκομεία </a:t>
            </a:r>
          </a:p>
          <a:p>
            <a:pPr>
              <a:defRPr/>
            </a:pPr>
            <a:r>
              <a:rPr lang="el-GR" sz="1600" dirty="0">
                <a:solidFill>
                  <a:schemeClr val="hlink"/>
                </a:solidFill>
                <a:effectLst>
                  <a:outerShdw blurRad="38100" dist="38100" dir="2700000" algn="tl">
                    <a:srgbClr val="000000"/>
                  </a:outerShdw>
                </a:effectLst>
              </a:rPr>
              <a:t>από άσκοπες εισαγωγές. </a:t>
            </a:r>
          </a:p>
          <a:p>
            <a:pPr>
              <a:lnSpc>
                <a:spcPct val="90000"/>
              </a:lnSpc>
              <a:defRPr/>
            </a:pPr>
            <a:endParaRPr lang="el-GR" sz="1600" dirty="0">
              <a:solidFill>
                <a:schemeClr val="hlink"/>
              </a:solidFill>
              <a:effectLst>
                <a:outerShdw blurRad="38100" dist="38100" dir="2700000" algn="tl">
                  <a:srgbClr val="000000"/>
                </a:outerShdw>
              </a:effectLst>
            </a:endParaRPr>
          </a:p>
          <a:p>
            <a:pPr>
              <a:buFontTx/>
              <a:buBlip>
                <a:blip r:embed="rId2"/>
              </a:buBlip>
              <a:defRPr/>
            </a:pPr>
            <a:r>
              <a:rPr lang="el-GR" sz="1600" dirty="0">
                <a:solidFill>
                  <a:schemeClr val="hlink"/>
                </a:solidFill>
                <a:effectLst>
                  <a:outerShdw blurRad="38100" dist="38100" dir="2700000" algn="tl">
                    <a:srgbClr val="000000"/>
                  </a:outerShdw>
                </a:effectLst>
              </a:rPr>
              <a:t> Αναπτύσσονται σε χώρους κατάλληλα διαμορφωμένους, εξοπλισμένους και </a:t>
            </a:r>
          </a:p>
          <a:p>
            <a:pPr>
              <a:defRPr/>
            </a:pPr>
            <a:r>
              <a:rPr lang="el-GR" sz="1600" dirty="0">
                <a:solidFill>
                  <a:schemeClr val="hlink"/>
                </a:solidFill>
                <a:effectLst>
                  <a:outerShdw blurRad="38100" dist="38100" dir="2700000" algn="tl">
                    <a:srgbClr val="000000"/>
                  </a:outerShdw>
                </a:effectLst>
              </a:rPr>
              <a:t>στελεχωμένους, ώστε να παρέχουν παρακολούθηση, συστηματική υποστήριξη, </a:t>
            </a:r>
          </a:p>
          <a:p>
            <a:pPr>
              <a:defRPr/>
            </a:pPr>
            <a:r>
              <a:rPr lang="el-GR" sz="1600" dirty="0">
                <a:solidFill>
                  <a:schemeClr val="hlink"/>
                </a:solidFill>
                <a:effectLst>
                  <a:outerShdw blurRad="38100" dist="38100" dir="2700000" algn="tl">
                    <a:srgbClr val="000000"/>
                  </a:outerShdw>
                </a:effectLst>
              </a:rPr>
              <a:t>έγκαιρη διάγνωση και αποτελεσματική</a:t>
            </a:r>
            <a:r>
              <a:rPr lang="el-GR" sz="1600" dirty="0"/>
              <a:t> </a:t>
            </a:r>
          </a:p>
          <a:p>
            <a:pPr>
              <a:defRPr/>
            </a:pPr>
            <a:endParaRPr lang="el-GR" sz="1600" dirty="0"/>
          </a:p>
          <a:p>
            <a:pPr>
              <a:buClr>
                <a:srgbClr val="FF3300"/>
              </a:buClr>
              <a:buFont typeface="Wingdings" pitchFamily="2" charset="2"/>
              <a:buChar char="q"/>
              <a:defRPr/>
            </a:pPr>
            <a:r>
              <a:rPr lang="el-GR" sz="1600" dirty="0"/>
              <a:t> </a:t>
            </a:r>
            <a:r>
              <a:rPr lang="el-GR" sz="1600" dirty="0">
                <a:solidFill>
                  <a:srgbClr val="C00000"/>
                </a:solidFill>
                <a:effectLst>
                  <a:outerShdw blurRad="38100" dist="38100" dir="2700000" algn="tl">
                    <a:srgbClr val="000000"/>
                  </a:outerShdw>
                </a:effectLst>
              </a:rPr>
              <a:t>Μεταξύ των Στόχων των </a:t>
            </a:r>
            <a:r>
              <a:rPr lang="el-GR" sz="1600" dirty="0" err="1">
                <a:solidFill>
                  <a:srgbClr val="C00000"/>
                </a:solidFill>
                <a:effectLst>
                  <a:outerShdw blurRad="38100" dist="38100" dir="2700000" algn="tl">
                    <a:srgbClr val="000000"/>
                  </a:outerShdw>
                </a:effectLst>
              </a:rPr>
              <a:t>ΤΕΠ</a:t>
            </a:r>
            <a:r>
              <a:rPr lang="el-GR" sz="1600" dirty="0">
                <a:solidFill>
                  <a:srgbClr val="C00000"/>
                </a:solidFill>
              </a:rPr>
              <a:t>:</a:t>
            </a:r>
          </a:p>
          <a:p>
            <a:pPr>
              <a:buClr>
                <a:srgbClr val="FF3300"/>
              </a:buClr>
              <a:buFont typeface="Wingdings" pitchFamily="2" charset="2"/>
              <a:buNone/>
              <a:defRPr/>
            </a:pPr>
            <a:endParaRPr lang="el-GR" sz="1600" dirty="0">
              <a:solidFill>
                <a:srgbClr val="FFFF00"/>
              </a:solidFill>
            </a:endParaRPr>
          </a:p>
          <a:p>
            <a:pPr>
              <a:buClr>
                <a:srgbClr val="FF3300"/>
              </a:buClr>
              <a:buFont typeface="Wingdings" pitchFamily="2" charset="2"/>
              <a:buNone/>
              <a:defRPr/>
            </a:pPr>
            <a:r>
              <a:rPr lang="el-GR" sz="1600" dirty="0"/>
              <a:t>    </a:t>
            </a:r>
            <a:r>
              <a:rPr lang="el-GR" sz="1600" dirty="0">
                <a:solidFill>
                  <a:schemeClr val="hlink"/>
                </a:solidFill>
                <a:effectLst>
                  <a:outerShdw blurRad="38100" dist="38100" dir="2700000" algn="tl">
                    <a:srgbClr val="000000"/>
                  </a:outerShdw>
                </a:effectLst>
              </a:rPr>
              <a:t>Είναι η μείωση της θνησιμότητας, νοσηρότητας και αναπηρίας από </a:t>
            </a:r>
          </a:p>
          <a:p>
            <a:pPr>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απειλητικές για τη ζωή καταστάσεις (</a:t>
            </a:r>
            <a:r>
              <a:rPr lang="el-GR" sz="1600" dirty="0" err="1">
                <a:solidFill>
                  <a:schemeClr val="hlink"/>
                </a:solidFill>
                <a:effectLst>
                  <a:outerShdw blurRad="38100" dist="38100" dir="2700000" algn="tl">
                    <a:srgbClr val="000000"/>
                  </a:outerShdw>
                </a:effectLst>
              </a:rPr>
              <a:t>π.χ</a:t>
            </a:r>
            <a:r>
              <a:rPr lang="el-GR" sz="1600" dirty="0">
                <a:solidFill>
                  <a:schemeClr val="hlink"/>
                </a:solidFill>
                <a:effectLst>
                  <a:outerShdw blurRad="38100" dist="38100" dir="2700000" algn="tl">
                    <a:srgbClr val="000000"/>
                  </a:outerShdw>
                </a:effectLst>
              </a:rPr>
              <a:t> βαριά τραυματίες)</a:t>
            </a:r>
          </a:p>
          <a:p>
            <a:pPr>
              <a:lnSpc>
                <a:spcPct val="80000"/>
              </a:lnSpc>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a:t>
            </a:r>
          </a:p>
          <a:p>
            <a:pPr>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Να κατευθύνονται τα περιστατικά της εφημερίας στα αντίστοιχα </a:t>
            </a:r>
          </a:p>
          <a:p>
            <a:pPr>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Τακτικά Εξωτερικά Ιατρεία (70%)</a:t>
            </a:r>
          </a:p>
          <a:p>
            <a:pPr>
              <a:lnSpc>
                <a:spcPct val="80000"/>
              </a:lnSpc>
              <a:buClr>
                <a:srgbClr val="FF3300"/>
              </a:buClr>
              <a:buFont typeface="Wingdings" pitchFamily="2" charset="2"/>
              <a:buNone/>
              <a:defRPr/>
            </a:pPr>
            <a:endParaRPr lang="el-GR" sz="1600" dirty="0">
              <a:solidFill>
                <a:schemeClr val="hlink"/>
              </a:solidFill>
              <a:effectLst>
                <a:outerShdw blurRad="38100" dist="38100" dir="2700000" algn="tl">
                  <a:srgbClr val="000000"/>
                </a:outerShdw>
              </a:effectLst>
            </a:endParaRPr>
          </a:p>
          <a:p>
            <a:pPr>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Εκπαίδευση (όχι μόνο επαγγελματιών υγείας αλλά και αστυνομικών, </a:t>
            </a:r>
          </a:p>
          <a:p>
            <a:pPr>
              <a:buClr>
                <a:srgbClr val="FF3300"/>
              </a:buClr>
              <a:buFont typeface="Wingdings" pitchFamily="2" charset="2"/>
              <a:buNone/>
              <a:defRPr/>
            </a:pPr>
            <a:r>
              <a:rPr lang="el-GR" sz="1600" dirty="0">
                <a:solidFill>
                  <a:schemeClr val="hlink"/>
                </a:solidFill>
                <a:effectLst>
                  <a:outerShdw blurRad="38100" dist="38100" dir="2700000" algn="tl">
                    <a:srgbClr val="000000"/>
                  </a:outerShdw>
                </a:effectLst>
              </a:rPr>
              <a:t>   πυροσβεστών, εκπαιδευτικών) και έρευνα στην Επείγουσα Ιατρική </a:t>
            </a:r>
          </a:p>
        </p:txBody>
      </p:sp>
      <p:sp>
        <p:nvSpPr>
          <p:cNvPr id="38915" name="Rectangle 3"/>
          <p:cNvSpPr>
            <a:spLocks noChangeArrowheads="1"/>
          </p:cNvSpPr>
          <p:nvPr/>
        </p:nvSpPr>
        <p:spPr bwMode="auto">
          <a:xfrm>
            <a:off x="0" y="0"/>
            <a:ext cx="8893175" cy="519113"/>
          </a:xfrm>
          <a:prstGeom prst="rect">
            <a:avLst/>
          </a:prstGeom>
          <a:noFill/>
          <a:ln w="9525">
            <a:noFill/>
            <a:miter lim="800000"/>
            <a:headEnd/>
            <a:tailEnd/>
          </a:ln>
          <a:effectLst/>
        </p:spPr>
        <p:txBody>
          <a:bodyPr>
            <a:spAutoFit/>
          </a:bodyPr>
          <a:lstStyle/>
          <a:p>
            <a:pPr>
              <a:defRPr/>
            </a:pPr>
            <a:r>
              <a:rPr lang="el-GR" sz="2800" b="1" dirty="0">
                <a:solidFill>
                  <a:srgbClr val="FF3300"/>
                </a:solidFill>
                <a:effectLst>
                  <a:outerShdw blurRad="38100" dist="38100" dir="2700000" algn="tl">
                    <a:srgbClr val="000000"/>
                  </a:outerShdw>
                </a:effectLst>
                <a:latin typeface="Times New Roman" pitchFamily="18" charset="0"/>
              </a:rPr>
              <a:t>Εξειδικευμένες Μονάδες Νοσοκομειακής Φροντίδας</a:t>
            </a:r>
            <a:endParaRPr lang="en-US" sz="2800" b="1" dirty="0">
              <a:solidFill>
                <a:srgbClr val="FF33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46D881E3-8544-4832-81A8-39412AF1A1B9}" type="slidenum">
              <a:rPr lang="el-GR" sz="1200">
                <a:latin typeface="Garamond" pitchFamily="18" charset="0"/>
              </a:rPr>
              <a:pPr algn="r"/>
              <a:t>14</a:t>
            </a:fld>
            <a:endParaRPr lang="el-GR" sz="1200">
              <a:latin typeface="Garamond" pitchFamily="18" charset="0"/>
            </a:endParaRPr>
          </a:p>
        </p:txBody>
      </p:sp>
      <p:pic>
        <p:nvPicPr>
          <p:cNvPr id="82948" name="Picture 4" descr="ED_Trama_Room">
            <a:hlinkClick r:id="rId2"/>
          </p:cNvPr>
          <p:cNvPicPr>
            <a:picLocks noChangeAspect="1" noChangeArrowheads="1"/>
          </p:cNvPicPr>
          <p:nvPr/>
        </p:nvPicPr>
        <p:blipFill>
          <a:blip r:embed="rId3" cstate="print"/>
          <a:srcRect/>
          <a:stretch>
            <a:fillRect/>
          </a:stretch>
        </p:blipFill>
        <p:spPr bwMode="auto">
          <a:xfrm>
            <a:off x="762000" y="533400"/>
            <a:ext cx="3886200" cy="5791200"/>
          </a:xfrm>
          <a:prstGeom prst="rect">
            <a:avLst/>
          </a:prstGeom>
          <a:noFill/>
          <a:ln w="9525">
            <a:noFill/>
            <a:miter lim="800000"/>
            <a:headEnd/>
            <a:tailEnd/>
          </a:ln>
        </p:spPr>
      </p:pic>
      <p:pic>
        <p:nvPicPr>
          <p:cNvPr id="82949" name="Picture 5" descr="Emergency%2520Beds">
            <a:hlinkClick r:id="rId4"/>
          </p:cNvPr>
          <p:cNvPicPr>
            <a:picLocks noChangeAspect="1" noChangeArrowheads="1"/>
          </p:cNvPicPr>
          <p:nvPr/>
        </p:nvPicPr>
        <p:blipFill>
          <a:blip r:embed="rId5" cstate="print"/>
          <a:srcRect/>
          <a:stretch>
            <a:fillRect/>
          </a:stretch>
        </p:blipFill>
        <p:spPr bwMode="auto">
          <a:xfrm>
            <a:off x="5105400" y="533400"/>
            <a:ext cx="3733800" cy="5791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ACA0FC73-3DEA-4416-A2B1-309CF0E85BD1}" type="slidenum">
              <a:rPr lang="el-GR" sz="1200">
                <a:latin typeface="Garamond" pitchFamily="18" charset="0"/>
              </a:rPr>
              <a:pPr algn="r"/>
              <a:t>15</a:t>
            </a:fld>
            <a:endParaRPr lang="el-GR" sz="1200">
              <a:latin typeface="Garamond" pitchFamily="18" charset="0"/>
            </a:endParaRPr>
          </a:p>
        </p:txBody>
      </p:sp>
      <p:pic>
        <p:nvPicPr>
          <p:cNvPr id="83972" name="Picture 2" descr="trauma_2">
            <a:hlinkClick r:id="rId2"/>
          </p:cNvPr>
          <p:cNvPicPr>
            <a:picLocks noChangeAspect="1" noChangeArrowheads="1"/>
          </p:cNvPicPr>
          <p:nvPr/>
        </p:nvPicPr>
        <p:blipFill>
          <a:blip r:embed="rId3" cstate="print"/>
          <a:srcRect/>
          <a:stretch>
            <a:fillRect/>
          </a:stretch>
        </p:blipFill>
        <p:spPr bwMode="auto">
          <a:xfrm>
            <a:off x="381000" y="304800"/>
            <a:ext cx="8534400" cy="60198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A65D08C8-17A4-47FC-978F-29A3657C0494}" type="slidenum">
              <a:rPr lang="el-GR" sz="1200">
                <a:latin typeface="Garamond" pitchFamily="18" charset="0"/>
              </a:rPr>
              <a:pPr algn="r"/>
              <a:t>16</a:t>
            </a:fld>
            <a:endParaRPr lang="el-GR" sz="1200">
              <a:latin typeface="Garamond" pitchFamily="18" charset="0"/>
            </a:endParaRPr>
          </a:p>
        </p:txBody>
      </p:sp>
      <p:sp>
        <p:nvSpPr>
          <p:cNvPr id="39938" name="Text Box 2"/>
          <p:cNvSpPr txBox="1">
            <a:spLocks noChangeArrowheads="1"/>
          </p:cNvSpPr>
          <p:nvPr/>
        </p:nvSpPr>
        <p:spPr bwMode="auto">
          <a:xfrm>
            <a:off x="395288" y="0"/>
            <a:ext cx="8424862" cy="7010400"/>
          </a:xfrm>
          <a:prstGeom prst="rect">
            <a:avLst/>
          </a:prstGeom>
          <a:noFill/>
          <a:ln w="9525">
            <a:noFill/>
            <a:miter lim="800000"/>
            <a:headEnd/>
            <a:tailEnd/>
          </a:ln>
          <a:effectLst/>
        </p:spPr>
        <p:txBody>
          <a:bodyPr>
            <a:spAutoFit/>
          </a:bodyPr>
          <a:lstStyle/>
          <a:p>
            <a:r>
              <a:rPr lang="el-GR" sz="2400" b="1" dirty="0">
                <a:solidFill>
                  <a:srgbClr val="FF3300"/>
                </a:solidFill>
                <a:effectLst>
                  <a:outerShdw blurRad="38100" dist="38100" dir="2700000" algn="tl">
                    <a:srgbClr val="000000"/>
                  </a:outerShdw>
                </a:effectLst>
                <a:latin typeface="Tahoma" pitchFamily="34" charset="0"/>
              </a:rPr>
              <a:t>ΣΤΕΛΕΧΩΣΗ ΤΕΠ</a:t>
            </a:r>
          </a:p>
          <a:p>
            <a:r>
              <a:rPr lang="el-GR" sz="2000" u="sng" dirty="0">
                <a:solidFill>
                  <a:srgbClr val="C00000"/>
                </a:solidFill>
                <a:effectLst>
                  <a:outerShdw blurRad="38100" dist="38100" dir="2700000" algn="tl">
                    <a:srgbClr val="000000"/>
                  </a:outerShdw>
                </a:effectLst>
                <a:latin typeface="Times New Roman" pitchFamily="18" charset="0"/>
              </a:rPr>
              <a:t>ΙΑΤΡΙΚΟ ΠΡΟΣΩΠΙΚΟ</a:t>
            </a:r>
          </a:p>
          <a:p>
            <a:pPr>
              <a:lnSpc>
                <a:spcPct val="50000"/>
              </a:lnSpc>
            </a:pPr>
            <a:endParaRPr lang="el-GR" sz="2000" u="sng" dirty="0">
              <a:solidFill>
                <a:srgbClr val="FFFF00"/>
              </a:solidFill>
              <a:effectLst>
                <a:outerShdw blurRad="38100" dist="38100" dir="2700000" algn="tl">
                  <a:srgbClr val="000000"/>
                </a:outerShdw>
              </a:effectLst>
              <a:latin typeface="Times New Roman" pitchFamily="18" charset="0"/>
            </a:endParaRPr>
          </a:p>
          <a:p>
            <a:pPr>
              <a:buClr>
                <a:srgbClr val="CC3300"/>
              </a:buClr>
              <a:buFont typeface="Wingdings" pitchFamily="2" charset="2"/>
              <a:buChar char="q"/>
            </a:pPr>
            <a:r>
              <a:rPr lang="el-GR" sz="2000" dirty="0">
                <a:solidFill>
                  <a:srgbClr val="FFFF00"/>
                </a:solidFill>
                <a:effectLst>
                  <a:outerShdw blurRad="38100" dist="38100" dir="2700000" algn="tl">
                    <a:srgbClr val="000000"/>
                  </a:outerShdw>
                </a:effectLst>
                <a:latin typeface="Times New Roman" pitchFamily="18" charset="0"/>
              </a:rPr>
              <a:t> </a:t>
            </a:r>
            <a:r>
              <a:rPr lang="el-GR" sz="2000" dirty="0">
                <a:solidFill>
                  <a:schemeClr val="hlink"/>
                </a:solidFill>
                <a:effectLst>
                  <a:outerShdw blurRad="38100" dist="38100" dir="2700000" algn="tl">
                    <a:srgbClr val="000000"/>
                  </a:outerShdw>
                </a:effectLst>
                <a:latin typeface="Times New Roman" pitchFamily="18" charset="0"/>
              </a:rPr>
              <a:t>Σε νοσοκομεία με &lt;50 ασθενείς ανά εφημερία </a:t>
            </a:r>
            <a:r>
              <a:rPr lang="el-GR" sz="2000" u="sng" dirty="0">
                <a:solidFill>
                  <a:schemeClr val="hlink"/>
                </a:solidFill>
                <a:effectLst>
                  <a:outerShdw blurRad="38100" dist="38100" dir="2700000" algn="tl">
                    <a:srgbClr val="000000"/>
                  </a:outerShdw>
                </a:effectLst>
                <a:latin typeface="Times New Roman" pitchFamily="18" charset="0"/>
              </a:rPr>
              <a:t>ένας</a:t>
            </a:r>
            <a:r>
              <a:rPr lang="el-GR" sz="2000" dirty="0">
                <a:solidFill>
                  <a:schemeClr val="hlink"/>
                </a:solidFill>
                <a:effectLst>
                  <a:outerShdw blurRad="38100" dist="38100" dir="2700000" algn="tl">
                    <a:srgbClr val="000000"/>
                  </a:outerShdw>
                </a:effectLst>
                <a:latin typeface="Times New Roman" pitchFamily="18" charset="0"/>
              </a:rPr>
              <a:t> κλινικός γιατρός </a:t>
            </a:r>
          </a:p>
          <a:p>
            <a:r>
              <a:rPr lang="el-GR" sz="2000" dirty="0">
                <a:solidFill>
                  <a:schemeClr val="hlink"/>
                </a:solidFill>
                <a:effectLst>
                  <a:outerShdw blurRad="38100" dist="38100" dir="2700000" algn="tl">
                    <a:srgbClr val="000000"/>
                  </a:outerShdw>
                </a:effectLst>
                <a:latin typeface="Times New Roman" pitchFamily="18" charset="0"/>
              </a:rPr>
              <a:t>με ειδίκευση στην επείγουσα ή εντατική ιατρική, </a:t>
            </a:r>
            <a:r>
              <a:rPr lang="el-GR" sz="2000" u="sng" dirty="0">
                <a:solidFill>
                  <a:schemeClr val="hlink"/>
                </a:solidFill>
                <a:effectLst>
                  <a:outerShdw blurRad="38100" dist="38100" dir="2700000" algn="tl">
                    <a:srgbClr val="000000"/>
                  </a:outerShdw>
                </a:effectLst>
                <a:latin typeface="Times New Roman" pitchFamily="18" charset="0"/>
              </a:rPr>
              <a:t>υπεύθυνος</a:t>
            </a:r>
            <a:r>
              <a:rPr lang="el-GR" sz="2000" dirty="0">
                <a:solidFill>
                  <a:schemeClr val="hlink"/>
                </a:solidFill>
                <a:effectLst>
                  <a:outerShdw blurRad="38100" dist="38100" dir="2700000" algn="tl">
                    <a:srgbClr val="000000"/>
                  </a:outerShdw>
                </a:effectLst>
                <a:latin typeface="Times New Roman" pitchFamily="18" charset="0"/>
              </a:rPr>
              <a:t> για</a:t>
            </a:r>
          </a:p>
          <a:p>
            <a:pPr lvl="2">
              <a:buClr>
                <a:srgbClr val="CC3300"/>
              </a:buClr>
              <a:buFont typeface="Wingdings" pitchFamily="2" charset="2"/>
              <a:buChar char="ü"/>
            </a:pPr>
            <a:r>
              <a:rPr lang="el-GR" sz="2000" dirty="0">
                <a:solidFill>
                  <a:schemeClr val="hlink"/>
                </a:solidFill>
                <a:effectLst>
                  <a:outerShdw blurRad="38100" dist="38100" dir="2700000" algn="tl">
                    <a:srgbClr val="000000"/>
                  </a:outerShdw>
                </a:effectLst>
                <a:latin typeface="Times New Roman" pitchFamily="18" charset="0"/>
              </a:rPr>
              <a:t> Επιλογή εξοπλισμού</a:t>
            </a:r>
          </a:p>
          <a:p>
            <a:pPr lvl="2">
              <a:buClr>
                <a:srgbClr val="CC3300"/>
              </a:buClr>
              <a:buFont typeface="Wingdings" pitchFamily="2" charset="2"/>
              <a:buChar char="ü"/>
            </a:pPr>
            <a:r>
              <a:rPr lang="el-GR" sz="2000" dirty="0">
                <a:solidFill>
                  <a:schemeClr val="hlink"/>
                </a:solidFill>
                <a:effectLst>
                  <a:outerShdw blurRad="38100" dist="38100" dir="2700000" algn="tl">
                    <a:srgbClr val="000000"/>
                  </a:outerShdw>
                </a:effectLst>
                <a:latin typeface="Times New Roman" pitchFamily="18" charset="0"/>
              </a:rPr>
              <a:t> Εκπαίδευση προσωπικού</a:t>
            </a:r>
          </a:p>
          <a:p>
            <a:pPr lvl="2">
              <a:buClr>
                <a:srgbClr val="CC3300"/>
              </a:buClr>
              <a:buFont typeface="Wingdings" pitchFamily="2" charset="2"/>
              <a:buChar char="ü"/>
            </a:pPr>
            <a:r>
              <a:rPr lang="el-GR" sz="2000" dirty="0">
                <a:solidFill>
                  <a:schemeClr val="hlink"/>
                </a:solidFill>
                <a:effectLst>
                  <a:outerShdw blurRad="38100" dist="38100" dir="2700000" algn="tl">
                    <a:srgbClr val="000000"/>
                  </a:outerShdw>
                </a:effectLst>
                <a:latin typeface="Times New Roman" pitchFamily="18" charset="0"/>
              </a:rPr>
              <a:t> Επιλογή αλγορίθμων &amp; πρωτοκόλλων</a:t>
            </a:r>
          </a:p>
          <a:p>
            <a:endParaRPr lang="el-GR" sz="2000" dirty="0">
              <a:solidFill>
                <a:schemeClr val="hlink"/>
              </a:solidFill>
              <a:effectLst>
                <a:outerShdw blurRad="38100" dist="38100" dir="2700000" algn="tl">
                  <a:srgbClr val="000000"/>
                </a:outerShdw>
              </a:effectLst>
              <a:latin typeface="Times New Roman" pitchFamily="18" charset="0"/>
            </a:endParaRPr>
          </a:p>
          <a:p>
            <a:pPr>
              <a:buClr>
                <a:srgbClr val="CC3300"/>
              </a:buClr>
              <a:buFont typeface="Wingdings" pitchFamily="2" charset="2"/>
              <a:buChar char="q"/>
            </a:pPr>
            <a:r>
              <a:rPr lang="el-GR" sz="2000" dirty="0">
                <a:solidFill>
                  <a:schemeClr val="hlink"/>
                </a:solidFill>
                <a:effectLst>
                  <a:outerShdw blurRad="38100" dist="38100" dir="2700000" algn="tl">
                    <a:srgbClr val="000000"/>
                  </a:outerShdw>
                </a:effectLst>
                <a:latin typeface="Times New Roman" pitchFamily="18" charset="0"/>
              </a:rPr>
              <a:t> Σε νοσοκομεία με 50-200 ασθενείς ανά εφημερία υπάρχει ανάγκη συνεχούς κάλυψης με 3 ιατρούς (χειρουργός-παθολόγος-παιδίατρος).</a:t>
            </a:r>
          </a:p>
          <a:p>
            <a:pPr lvl="2">
              <a:buClr>
                <a:srgbClr val="CC3300"/>
              </a:buClr>
              <a:buFont typeface="Wingdings" pitchFamily="2" charset="2"/>
              <a:buChar char="ü"/>
            </a:pPr>
            <a:r>
              <a:rPr lang="el-GR" sz="2000" dirty="0">
                <a:solidFill>
                  <a:schemeClr val="hlink"/>
                </a:solidFill>
                <a:effectLst>
                  <a:outerShdw blurRad="38100" dist="38100" dir="2700000" algn="tl">
                    <a:srgbClr val="000000"/>
                  </a:outerShdw>
                </a:effectLst>
                <a:latin typeface="Times New Roman" pitchFamily="18" charset="0"/>
              </a:rPr>
              <a:t> Την ευθύνη καλής λειτουργίας του ΤΕΠ έχει ένας </a:t>
            </a:r>
            <a:r>
              <a:rPr lang="el-GR" sz="2000" u="sng" dirty="0">
                <a:solidFill>
                  <a:schemeClr val="hlink"/>
                </a:solidFill>
                <a:effectLst>
                  <a:outerShdw blurRad="38100" dist="38100" dir="2700000" algn="tl">
                    <a:srgbClr val="000000"/>
                  </a:outerShdw>
                </a:effectLst>
                <a:latin typeface="Times New Roman" pitchFamily="18" charset="0"/>
              </a:rPr>
              <a:t>Διευθυντής</a:t>
            </a:r>
          </a:p>
          <a:p>
            <a:endParaRPr lang="el-GR" sz="2000" u="sng" dirty="0">
              <a:solidFill>
                <a:schemeClr val="hlink"/>
              </a:solidFill>
              <a:effectLst>
                <a:outerShdw blurRad="38100" dist="38100" dir="2700000" algn="tl">
                  <a:srgbClr val="000000"/>
                </a:outerShdw>
              </a:effectLst>
              <a:latin typeface="Times New Roman" pitchFamily="18" charset="0"/>
            </a:endParaRPr>
          </a:p>
          <a:p>
            <a:pPr>
              <a:buClr>
                <a:srgbClr val="CC3300"/>
              </a:buClr>
              <a:buFont typeface="Wingdings" pitchFamily="2" charset="2"/>
              <a:buChar char="q"/>
            </a:pPr>
            <a:r>
              <a:rPr lang="el-GR" sz="2000" dirty="0">
                <a:solidFill>
                  <a:schemeClr val="hlink"/>
                </a:solidFill>
                <a:effectLst>
                  <a:outerShdw blurRad="38100" dist="38100" dir="2700000" algn="tl">
                    <a:srgbClr val="000000"/>
                  </a:outerShdw>
                </a:effectLst>
                <a:latin typeface="Times New Roman" pitchFamily="18" charset="0"/>
              </a:rPr>
              <a:t> Για ΤΕΠ με κίνηση &gt;200 ασθενείς ανά εφημερία απαραίτητη η ύπαρξη αυτοδύναμης ιατρικής ομάδας αποτελούμενη από </a:t>
            </a:r>
            <a:r>
              <a:rPr lang="el-GR" sz="2000" u="sng" dirty="0">
                <a:solidFill>
                  <a:schemeClr val="hlink"/>
                </a:solidFill>
                <a:effectLst>
                  <a:outerShdw blurRad="38100" dist="38100" dir="2700000" algn="tl">
                    <a:srgbClr val="000000"/>
                  </a:outerShdw>
                </a:effectLst>
                <a:latin typeface="Times New Roman" pitchFamily="18" charset="0"/>
              </a:rPr>
              <a:t>εφτά άτομα </a:t>
            </a:r>
          </a:p>
          <a:p>
            <a:pPr lvl="2">
              <a:buClr>
                <a:srgbClr val="CC3300"/>
              </a:buClr>
              <a:buFont typeface="Wingdings" pitchFamily="2" charset="2"/>
              <a:buChar char="ü"/>
            </a:pPr>
            <a:r>
              <a:rPr lang="el-GR" sz="2000" dirty="0">
                <a:solidFill>
                  <a:schemeClr val="hlink"/>
                </a:solidFill>
                <a:effectLst>
                  <a:outerShdw blurRad="38100" dist="38100" dir="2700000" algn="tl">
                    <a:srgbClr val="000000"/>
                  </a:outerShdw>
                </a:effectLst>
                <a:latin typeface="Times New Roman" pitchFamily="18" charset="0"/>
              </a:rPr>
              <a:t> Ένα Διευθυντή και έξι επιμελητές</a:t>
            </a:r>
          </a:p>
          <a:p>
            <a:endParaRPr lang="el-GR" sz="2000" dirty="0">
              <a:solidFill>
                <a:schemeClr val="hlink"/>
              </a:solidFill>
              <a:effectLst>
                <a:outerShdw blurRad="38100" dist="38100" dir="2700000" algn="tl">
                  <a:srgbClr val="000000"/>
                </a:outerShdw>
              </a:effectLst>
              <a:latin typeface="Times New Roman" pitchFamily="18" charset="0"/>
            </a:endParaRPr>
          </a:p>
          <a:p>
            <a:pPr>
              <a:buClr>
                <a:srgbClr val="CC3300"/>
              </a:buClr>
              <a:buFont typeface="Wingdings" pitchFamily="2" charset="2"/>
              <a:buChar char="q"/>
            </a:pPr>
            <a:r>
              <a:rPr lang="el-GR" sz="2000" dirty="0">
                <a:solidFill>
                  <a:schemeClr val="hlink"/>
                </a:solidFill>
                <a:effectLst>
                  <a:outerShdw blurRad="38100" dist="38100" dir="2700000" algn="tl">
                    <a:srgbClr val="000000"/>
                  </a:outerShdw>
                </a:effectLst>
                <a:latin typeface="Times New Roman" pitchFamily="18" charset="0"/>
              </a:rPr>
              <a:t> Επιπλέον σε ΤΕΠ με &gt;400 ασθενείς ανά εφημερία θα πρέπει να απασχολούνται και </a:t>
            </a:r>
            <a:r>
              <a:rPr lang="el-GR" sz="2000" u="sng" dirty="0">
                <a:solidFill>
                  <a:schemeClr val="hlink"/>
                </a:solidFill>
                <a:effectLst>
                  <a:outerShdw blurRad="38100" dist="38100" dir="2700000" algn="tl">
                    <a:srgbClr val="000000"/>
                  </a:outerShdw>
                </a:effectLst>
                <a:latin typeface="Times New Roman" pitchFamily="18" charset="0"/>
              </a:rPr>
              <a:t>δύο γιατροί Γενικής Ιατρικής</a:t>
            </a:r>
            <a:r>
              <a:rPr lang="el-GR" sz="2000" dirty="0">
                <a:solidFill>
                  <a:schemeClr val="hlink"/>
                </a:solidFill>
                <a:effectLst>
                  <a:outerShdw blurRad="38100" dist="38100" dir="2700000" algn="tl">
                    <a:srgbClr val="000000"/>
                  </a:outerShdw>
                </a:effectLst>
                <a:latin typeface="Times New Roman" pitchFamily="18" charset="0"/>
              </a:rPr>
              <a:t> με αντικείμενο τη διαλογή</a:t>
            </a:r>
          </a:p>
          <a:p>
            <a:r>
              <a:rPr lang="el-GR" sz="2000" dirty="0">
                <a:solidFill>
                  <a:schemeClr val="hlink"/>
                </a:solidFill>
                <a:effectLst>
                  <a:outerShdw blurRad="38100" dist="38100" dir="2700000" algn="tl">
                    <a:srgbClr val="000000"/>
                  </a:outerShdw>
                </a:effectLst>
                <a:latin typeface="Times New Roman" pitchFamily="18" charset="0"/>
              </a:rPr>
              <a:t>των ασθενών και την παροχή πρωτοβάθμιας φροντίδας υγείας σε ξεχωριστό χώρο των ΤΕΠ  </a:t>
            </a:r>
          </a:p>
          <a:p>
            <a:endParaRPr lang="el-GR" sz="2000" u="sng" dirty="0">
              <a:solidFill>
                <a:schemeClr val="hlink"/>
              </a:solidFill>
              <a:effectLst>
                <a:outerShdw blurRad="38100" dist="38100" dir="2700000" algn="tl">
                  <a:srgbClr val="000000"/>
                </a:outerShdw>
              </a:effectLst>
              <a:latin typeface="Times New Roman" pitchFamily="18" charset="0"/>
            </a:endParaRPr>
          </a:p>
          <a:p>
            <a:r>
              <a:rPr lang="el-GR" sz="2000" b="1" dirty="0">
                <a:solidFill>
                  <a:srgbClr val="FFFF00"/>
                </a:solidFill>
                <a:effectLst>
                  <a:outerShdw blurRad="38100" dist="38100" dir="2700000" algn="tl">
                    <a:srgbClr val="000000"/>
                  </a:outerShdw>
                </a:effectLst>
                <a:latin typeface="Times New Roman" pitchFamily="18" charset="0"/>
              </a:rPr>
              <a:t> </a:t>
            </a:r>
            <a:endParaRPr lang="en-US" sz="2000" b="1" dirty="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09613E35-1490-4508-B1E9-E02308068D52}" type="slidenum">
              <a:rPr lang="el-GR" sz="1200">
                <a:latin typeface="Garamond" pitchFamily="18" charset="0"/>
              </a:rPr>
              <a:pPr algn="r"/>
              <a:t>17</a:t>
            </a:fld>
            <a:endParaRPr lang="el-GR" sz="1200">
              <a:latin typeface="Garamond" pitchFamily="18" charset="0"/>
            </a:endParaRPr>
          </a:p>
        </p:txBody>
      </p:sp>
      <p:sp>
        <p:nvSpPr>
          <p:cNvPr id="40962" name="Text Box 2"/>
          <p:cNvSpPr txBox="1">
            <a:spLocks noChangeArrowheads="1"/>
          </p:cNvSpPr>
          <p:nvPr/>
        </p:nvSpPr>
        <p:spPr bwMode="auto">
          <a:xfrm>
            <a:off x="250825" y="238125"/>
            <a:ext cx="8290924" cy="6666440"/>
          </a:xfrm>
          <a:prstGeom prst="rect">
            <a:avLst/>
          </a:prstGeom>
          <a:noFill/>
          <a:ln w="9525">
            <a:noFill/>
            <a:miter lim="800000"/>
            <a:headEnd/>
            <a:tailEnd/>
          </a:ln>
          <a:effectLst/>
        </p:spPr>
        <p:txBody>
          <a:bodyPr wrap="none">
            <a:spAutoFit/>
          </a:bodyPr>
          <a:lstStyle/>
          <a:p>
            <a:r>
              <a:rPr lang="el-GR" sz="2400" b="1" dirty="0">
                <a:solidFill>
                  <a:srgbClr val="FF3300"/>
                </a:solidFill>
                <a:effectLst>
                  <a:outerShdw blurRad="38100" dist="38100" dir="2700000" algn="tl">
                    <a:srgbClr val="000000"/>
                  </a:outerShdw>
                </a:effectLst>
                <a:latin typeface="Times New Roman" pitchFamily="18" charset="0"/>
              </a:rPr>
              <a:t>ΣΤΕΛΕΧΩΣΗ ΤΕΠ</a:t>
            </a:r>
          </a:p>
          <a:p>
            <a:r>
              <a:rPr lang="el-GR" b="1" u="sng" dirty="0">
                <a:solidFill>
                  <a:srgbClr val="C00000"/>
                </a:solidFill>
                <a:effectLst>
                  <a:outerShdw blurRad="38100" dist="38100" dir="2700000" algn="tl">
                    <a:srgbClr val="000000"/>
                  </a:outerShdw>
                </a:effectLst>
                <a:latin typeface="Times New Roman" pitchFamily="18" charset="0"/>
              </a:rPr>
              <a:t>ΝΟΣΗΛΕΥΤΙΚΟ ΠΡΟΣΩΠΙΚΟ</a:t>
            </a:r>
          </a:p>
          <a:p>
            <a:endParaRPr lang="el-GR" b="1" u="sng" dirty="0">
              <a:solidFill>
                <a:srgbClr val="FFFF00"/>
              </a:solidFill>
              <a:effectLst>
                <a:outerShdw blurRad="38100" dist="38100" dir="2700000" algn="tl">
                  <a:srgbClr val="000000"/>
                </a:outerShdw>
              </a:effectLst>
              <a:latin typeface="Tahoma" pitchFamily="34" charset="0"/>
            </a:endParaRPr>
          </a:p>
          <a:p>
            <a:pPr>
              <a:lnSpc>
                <a:spcPct val="120000"/>
              </a:lnSpc>
              <a:buClr>
                <a:srgbClr val="CC3300"/>
              </a:buClr>
              <a:buFont typeface="Wingdings" pitchFamily="2" charset="2"/>
              <a:buChar char="q"/>
            </a:pPr>
            <a:r>
              <a:rPr lang="el-GR" dirty="0">
                <a:solidFill>
                  <a:srgbClr val="FFFF00"/>
                </a:solidFill>
                <a:effectLst>
                  <a:outerShdw blurRad="38100" dist="38100" dir="2700000" algn="tl">
                    <a:srgbClr val="000000"/>
                  </a:outerShdw>
                </a:effectLst>
                <a:latin typeface="Times New Roman" pitchFamily="18" charset="0"/>
              </a:rPr>
              <a:t>  </a:t>
            </a:r>
            <a:r>
              <a:rPr lang="el-GR" dirty="0">
                <a:solidFill>
                  <a:schemeClr val="hlink"/>
                </a:solidFill>
                <a:effectLst>
                  <a:outerShdw blurRad="38100" dist="38100" dir="2700000" algn="tl">
                    <a:srgbClr val="000000"/>
                  </a:outerShdw>
                </a:effectLst>
                <a:latin typeface="Times New Roman" pitchFamily="18" charset="0"/>
              </a:rPr>
              <a:t>Γενικά, υπολογίζεται ότι απαιτούνται τουλάχιστον ένας νοσηλευτής </a:t>
            </a:r>
            <a:r>
              <a:rPr lang="el-GR" u="sng" dirty="0">
                <a:solidFill>
                  <a:schemeClr val="hlink"/>
                </a:solidFill>
                <a:effectLst>
                  <a:outerShdw blurRad="38100" dist="38100" dir="2700000" algn="tl">
                    <a:srgbClr val="000000"/>
                  </a:outerShdw>
                </a:effectLst>
                <a:latin typeface="Times New Roman" pitchFamily="18" charset="0"/>
              </a:rPr>
              <a:t>σε συνεχή </a:t>
            </a:r>
          </a:p>
          <a:p>
            <a:pPr>
              <a:lnSpc>
                <a:spcPct val="120000"/>
              </a:lnSpc>
            </a:pPr>
            <a:r>
              <a:rPr lang="el-GR" u="sng" dirty="0">
                <a:solidFill>
                  <a:schemeClr val="hlink"/>
                </a:solidFill>
                <a:effectLst>
                  <a:outerShdw blurRad="38100" dist="38100" dir="2700000" algn="tl">
                    <a:srgbClr val="000000"/>
                  </a:outerShdw>
                </a:effectLst>
                <a:latin typeface="Times New Roman" pitchFamily="18" charset="0"/>
              </a:rPr>
              <a:t>παρουσία ανά 10 προσελεύσεις αρρώστων.</a:t>
            </a:r>
          </a:p>
          <a:p>
            <a:pPr lvl="2">
              <a:lnSpc>
                <a:spcPct val="120000"/>
              </a:lnSpc>
              <a:buClr>
                <a:srgbClr val="CC3300"/>
              </a:buClr>
              <a:buFont typeface="Wingdings" pitchFamily="2" charset="2"/>
              <a:buChar char="ü"/>
            </a:pPr>
            <a:r>
              <a:rPr lang="el-GR" dirty="0">
                <a:solidFill>
                  <a:schemeClr val="hlink"/>
                </a:solidFill>
                <a:effectLst>
                  <a:outerShdw blurRad="38100" dist="38100" dir="2700000" algn="tl">
                    <a:srgbClr val="000000"/>
                  </a:outerShdw>
                </a:effectLst>
                <a:latin typeface="Times New Roman" pitchFamily="18" charset="0"/>
              </a:rPr>
              <a:t> Για διακίνηση μέχρι 100 ασθενών ανά εφημερία απαιτούνται 4 νοσηλευτές</a:t>
            </a:r>
          </a:p>
          <a:p>
            <a:pPr lvl="2">
              <a:lnSpc>
                <a:spcPct val="120000"/>
              </a:lnSpc>
              <a:buClr>
                <a:srgbClr val="CC3300"/>
              </a:buClr>
              <a:buFont typeface="Wingdings" pitchFamily="2" charset="2"/>
              <a:buNone/>
            </a:pPr>
            <a:r>
              <a:rPr lang="el-GR" dirty="0">
                <a:solidFill>
                  <a:schemeClr val="hlink"/>
                </a:solidFill>
                <a:effectLst>
                  <a:outerShdw blurRad="38100" dist="38100" dir="2700000" algn="tl">
                    <a:srgbClr val="000000"/>
                  </a:outerShdw>
                </a:effectLst>
                <a:latin typeface="Times New Roman" pitchFamily="18" charset="0"/>
              </a:rPr>
              <a:t>    ανά βάρδια</a:t>
            </a:r>
          </a:p>
          <a:p>
            <a:pPr lvl="2">
              <a:lnSpc>
                <a:spcPct val="120000"/>
              </a:lnSpc>
              <a:buClr>
                <a:srgbClr val="CC3300"/>
              </a:buClr>
              <a:buFont typeface="Wingdings" pitchFamily="2" charset="2"/>
              <a:buChar char="ü"/>
            </a:pPr>
            <a:r>
              <a:rPr lang="el-GR" dirty="0">
                <a:solidFill>
                  <a:schemeClr val="hlink"/>
                </a:solidFill>
                <a:effectLst>
                  <a:outerShdw blurRad="38100" dist="38100" dir="2700000" algn="tl">
                    <a:srgbClr val="000000"/>
                  </a:outerShdw>
                </a:effectLst>
                <a:latin typeface="Times New Roman" pitchFamily="18" charset="0"/>
              </a:rPr>
              <a:t> Σε ΤΕΠ με μεγαλύτερο φόρτο εργασίας οι ανάγκες είναι 6-10 νοσηλευτές </a:t>
            </a:r>
          </a:p>
          <a:p>
            <a:pPr lvl="2">
              <a:lnSpc>
                <a:spcPct val="120000"/>
              </a:lnSpc>
              <a:buClr>
                <a:srgbClr val="CC3300"/>
              </a:buClr>
              <a:buFont typeface="Wingdings" pitchFamily="2" charset="2"/>
              <a:buNone/>
            </a:pPr>
            <a:r>
              <a:rPr lang="el-GR" dirty="0">
                <a:solidFill>
                  <a:schemeClr val="hlink"/>
                </a:solidFill>
                <a:effectLst>
                  <a:outerShdw blurRad="38100" dist="38100" dir="2700000" algn="tl">
                    <a:srgbClr val="000000"/>
                  </a:outerShdw>
                </a:effectLst>
                <a:latin typeface="Times New Roman" pitchFamily="18" charset="0"/>
              </a:rPr>
              <a:t>    ανά βάρδια εξαρτώμενοι από την ύπαρξη βραχείας νοσηλείας  </a:t>
            </a:r>
          </a:p>
          <a:p>
            <a:pPr>
              <a:lnSpc>
                <a:spcPct val="120000"/>
              </a:lnSpc>
            </a:pPr>
            <a:endParaRPr lang="el-GR" u="sng" dirty="0">
              <a:solidFill>
                <a:schemeClr val="hlink"/>
              </a:solidFill>
              <a:effectLst>
                <a:outerShdw blurRad="38100" dist="38100" dir="2700000" algn="tl">
                  <a:srgbClr val="000000"/>
                </a:outerShdw>
              </a:effectLst>
              <a:latin typeface="Tahoma" pitchFamily="34" charset="0"/>
            </a:endParaRPr>
          </a:p>
          <a:p>
            <a:pPr>
              <a:lnSpc>
                <a:spcPct val="120000"/>
              </a:lnSpc>
            </a:pPr>
            <a:r>
              <a:rPr lang="el-GR" b="1" u="sng" dirty="0">
                <a:solidFill>
                  <a:srgbClr val="C00000"/>
                </a:solidFill>
                <a:effectLst>
                  <a:outerShdw blurRad="38100" dist="38100" dir="2700000" algn="tl">
                    <a:srgbClr val="000000"/>
                  </a:outerShdw>
                </a:effectLst>
                <a:latin typeface="Times New Roman" pitchFamily="18" charset="0"/>
              </a:rPr>
              <a:t>ΜΕΤΑΦΟΡΕΙΣ</a:t>
            </a:r>
          </a:p>
          <a:p>
            <a:pPr>
              <a:lnSpc>
                <a:spcPct val="120000"/>
              </a:lnSpc>
              <a:buClr>
                <a:srgbClr val="CC3300"/>
              </a:buClr>
              <a:buFont typeface="Wingdings" pitchFamily="2" charset="2"/>
              <a:buChar char="q"/>
            </a:pPr>
            <a:r>
              <a:rPr lang="el-GR" dirty="0">
                <a:solidFill>
                  <a:srgbClr val="FFFF00"/>
                </a:solidFill>
                <a:effectLst>
                  <a:outerShdw blurRad="38100" dist="38100" dir="2700000" algn="tl">
                    <a:srgbClr val="000000"/>
                  </a:outerShdw>
                </a:effectLst>
                <a:latin typeface="Times New Roman" pitchFamily="18" charset="0"/>
              </a:rPr>
              <a:t> </a:t>
            </a:r>
            <a:r>
              <a:rPr lang="el-GR" dirty="0">
                <a:solidFill>
                  <a:schemeClr val="hlink"/>
                </a:solidFill>
                <a:effectLst>
                  <a:outerShdw blurRad="38100" dist="38100" dir="2700000" algn="tl">
                    <a:srgbClr val="000000"/>
                  </a:outerShdw>
                </a:effectLst>
                <a:latin typeface="Times New Roman" pitchFamily="18" charset="0"/>
              </a:rPr>
              <a:t>Ο αριθμός τους ποικίλει αναλόγως της κίνησης του τμήματος, της ύπαρξης ή όχι </a:t>
            </a:r>
          </a:p>
          <a:p>
            <a:pPr>
              <a:lnSpc>
                <a:spcPct val="120000"/>
              </a:lnSpc>
            </a:pPr>
            <a:r>
              <a:rPr lang="el-GR" dirty="0">
                <a:solidFill>
                  <a:schemeClr val="hlink"/>
                </a:solidFill>
                <a:effectLst>
                  <a:outerShdw blurRad="38100" dist="38100" dir="2700000" algn="tl">
                    <a:srgbClr val="000000"/>
                  </a:outerShdw>
                </a:effectLst>
                <a:latin typeface="Times New Roman" pitchFamily="18" charset="0"/>
              </a:rPr>
              <a:t>Εργαστηρίων, και του αριθμού των εισαγωγών. Απαραίτητη η εκπαίδευσή τους για:</a:t>
            </a:r>
          </a:p>
          <a:p>
            <a:pPr lvl="2">
              <a:lnSpc>
                <a:spcPct val="120000"/>
              </a:lnSpc>
              <a:buClr>
                <a:srgbClr val="CC3300"/>
              </a:buClr>
              <a:buFont typeface="Wingdings" pitchFamily="2" charset="2"/>
              <a:buChar char="ü"/>
            </a:pPr>
            <a:r>
              <a:rPr lang="el-GR" dirty="0">
                <a:solidFill>
                  <a:schemeClr val="hlink"/>
                </a:solidFill>
                <a:effectLst>
                  <a:outerShdw blurRad="38100" dist="38100" dir="2700000" algn="tl">
                    <a:srgbClr val="000000"/>
                  </a:outerShdw>
                </a:effectLst>
                <a:latin typeface="Times New Roman" pitchFamily="18" charset="0"/>
              </a:rPr>
              <a:t> Σωστή μετακίνηση των ασθενών</a:t>
            </a:r>
          </a:p>
          <a:p>
            <a:pPr lvl="2">
              <a:lnSpc>
                <a:spcPct val="120000"/>
              </a:lnSpc>
              <a:buClr>
                <a:srgbClr val="CC3300"/>
              </a:buClr>
              <a:buFont typeface="Wingdings" pitchFamily="2" charset="2"/>
              <a:buChar char="ü"/>
            </a:pPr>
            <a:r>
              <a:rPr lang="el-GR" dirty="0">
                <a:solidFill>
                  <a:schemeClr val="hlink"/>
                </a:solidFill>
                <a:effectLst>
                  <a:outerShdw blurRad="38100" dist="38100" dir="2700000" algn="tl">
                    <a:srgbClr val="000000"/>
                  </a:outerShdw>
                </a:effectLst>
                <a:latin typeface="Times New Roman" pitchFamily="18" charset="0"/>
              </a:rPr>
              <a:t> Βασική ΚΑΡΠΑ</a:t>
            </a:r>
          </a:p>
          <a:p>
            <a:pPr lvl="2">
              <a:lnSpc>
                <a:spcPct val="120000"/>
              </a:lnSpc>
              <a:buClr>
                <a:srgbClr val="CC3300"/>
              </a:buClr>
              <a:buFont typeface="Wingdings" pitchFamily="2" charset="2"/>
              <a:buChar char="ü"/>
            </a:pPr>
            <a:r>
              <a:rPr lang="el-GR" dirty="0">
                <a:solidFill>
                  <a:schemeClr val="hlink"/>
                </a:solidFill>
                <a:effectLst>
                  <a:outerShdw blurRad="38100" dist="38100" dir="2700000" algn="tl">
                    <a:srgbClr val="000000"/>
                  </a:outerShdw>
                </a:effectLst>
                <a:latin typeface="Times New Roman" pitchFamily="18" charset="0"/>
              </a:rPr>
              <a:t> Ευγενική συμπεριφορά  </a:t>
            </a:r>
          </a:p>
          <a:p>
            <a:pPr>
              <a:lnSpc>
                <a:spcPct val="120000"/>
              </a:lnSpc>
            </a:pPr>
            <a:endParaRPr lang="el-GR" b="1" u="sng" dirty="0">
              <a:solidFill>
                <a:schemeClr val="hlink"/>
              </a:solidFill>
              <a:effectLst>
                <a:outerShdw blurRad="38100" dist="38100" dir="2700000" algn="tl">
                  <a:srgbClr val="000000"/>
                </a:outerShdw>
              </a:effectLst>
              <a:latin typeface="Times New Roman" pitchFamily="18" charset="0"/>
            </a:endParaRPr>
          </a:p>
          <a:p>
            <a:pPr>
              <a:lnSpc>
                <a:spcPct val="120000"/>
              </a:lnSpc>
            </a:pPr>
            <a:r>
              <a:rPr lang="el-GR" b="1" u="sng" dirty="0">
                <a:solidFill>
                  <a:srgbClr val="C00000"/>
                </a:solidFill>
                <a:effectLst>
                  <a:outerShdw blurRad="38100" dist="38100" dir="2700000" algn="tl">
                    <a:srgbClr val="000000"/>
                  </a:outerShdw>
                </a:effectLst>
                <a:latin typeface="Times New Roman" pitchFamily="18" charset="0"/>
              </a:rPr>
              <a:t>ΠΡΟΣΩΠΙΚΟ ΑΣΦΑΛΕΙΑΣ</a:t>
            </a:r>
          </a:p>
          <a:p>
            <a:pPr>
              <a:lnSpc>
                <a:spcPct val="120000"/>
              </a:lnSpc>
              <a:buClr>
                <a:srgbClr val="CC3300"/>
              </a:buClr>
              <a:buFont typeface="Wingdings" pitchFamily="2" charset="2"/>
              <a:buChar char="q"/>
            </a:pPr>
            <a:r>
              <a:rPr lang="el-GR" dirty="0">
                <a:solidFill>
                  <a:srgbClr val="FFFF00"/>
                </a:solidFill>
                <a:effectLst>
                  <a:outerShdw blurRad="38100" dist="38100" dir="2700000" algn="tl">
                    <a:srgbClr val="000000"/>
                  </a:outerShdw>
                </a:effectLst>
                <a:latin typeface="Times New Roman" pitchFamily="18" charset="0"/>
              </a:rPr>
              <a:t> </a:t>
            </a:r>
            <a:r>
              <a:rPr lang="el-GR" dirty="0">
                <a:solidFill>
                  <a:schemeClr val="hlink"/>
                </a:solidFill>
                <a:effectLst>
                  <a:outerShdw blurRad="38100" dist="38100" dir="2700000" algn="tl">
                    <a:srgbClr val="000000"/>
                  </a:outerShdw>
                </a:effectLst>
                <a:latin typeface="Times New Roman" pitchFamily="18" charset="0"/>
              </a:rPr>
              <a:t>Αναγκαία η συνεχής αλλά διακριτική παρουσία του</a:t>
            </a:r>
          </a:p>
          <a:p>
            <a:pPr>
              <a:lnSpc>
                <a:spcPct val="120000"/>
              </a:lnSpc>
            </a:pPr>
            <a:endParaRPr lang="en-US" u="sng" dirty="0">
              <a:solidFill>
                <a:schemeClr val="hlink"/>
              </a:solidFill>
              <a:effectLst>
                <a:outerShdw blurRad="38100" dist="38100" dir="2700000" algn="tl">
                  <a:srgbClr val="000000"/>
                </a:outerShdw>
              </a:effectLst>
              <a:latin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2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D1E19C8C-F1F9-4A29-A843-13B49A6D1F0D}" type="slidenum">
              <a:rPr lang="el-GR" sz="1200">
                <a:latin typeface="Garamond" pitchFamily="18" charset="0"/>
              </a:rPr>
              <a:pPr algn="r"/>
              <a:t>2</a:t>
            </a:fld>
            <a:endParaRPr lang="el-GR" sz="1200">
              <a:latin typeface="Garamond" pitchFamily="18" charset="0"/>
            </a:endParaRPr>
          </a:p>
        </p:txBody>
      </p:sp>
      <p:sp>
        <p:nvSpPr>
          <p:cNvPr id="4" name="3 - Ορθογώνιο"/>
          <p:cNvSpPr/>
          <p:nvPr/>
        </p:nvSpPr>
        <p:spPr>
          <a:xfrm>
            <a:off x="1219200" y="533400"/>
            <a:ext cx="6629400" cy="584200"/>
          </a:xfrm>
          <a:prstGeom prst="rect">
            <a:avLst/>
          </a:prstGeom>
        </p:spPr>
        <p:txBody>
          <a:bodyPr>
            <a:spAutoFit/>
          </a:bodyPr>
          <a:lstStyle/>
          <a:p>
            <a:pPr algn="ctr">
              <a:defRPr/>
            </a:pPr>
            <a:r>
              <a:rPr lang="el-GR" sz="3200" dirty="0">
                <a:solidFill>
                  <a:srgbClr val="C00000"/>
                </a:solidFill>
                <a:effectLst>
                  <a:outerShdw blurRad="38100" dist="38100" dir="2700000" algn="tl">
                    <a:srgbClr val="000000"/>
                  </a:outerShdw>
                </a:effectLst>
              </a:rPr>
              <a:t>ΛΥΣΗ</a:t>
            </a:r>
            <a:r>
              <a:rPr lang="en-US" sz="3200" dirty="0">
                <a:solidFill>
                  <a:srgbClr val="C00000"/>
                </a:solidFill>
                <a:effectLst>
                  <a:outerShdw blurRad="38100" dist="38100" dir="2700000" algn="tl">
                    <a:srgbClr val="000000"/>
                  </a:outerShdw>
                </a:effectLst>
              </a:rPr>
              <a:t> </a:t>
            </a:r>
            <a:r>
              <a:rPr lang="el-GR" sz="3200" dirty="0">
                <a:solidFill>
                  <a:srgbClr val="C00000"/>
                </a:solidFill>
                <a:effectLst>
                  <a:outerShdw blurRad="38100" dist="38100" dir="2700000" algn="tl">
                    <a:srgbClr val="000000"/>
                  </a:outerShdw>
                </a:effectLst>
              </a:rPr>
              <a:t>ΑΣΚΗΣΗΣ </a:t>
            </a:r>
            <a:r>
              <a:rPr lang="el-GR" sz="3200" dirty="0" err="1">
                <a:solidFill>
                  <a:srgbClr val="C00000"/>
                </a:solidFill>
                <a:effectLst>
                  <a:outerShdw blurRad="38100" dist="38100" dir="2700000" algn="tl">
                    <a:srgbClr val="000000"/>
                  </a:outerShdw>
                </a:effectLst>
              </a:rPr>
              <a:t>ΙΙ</a:t>
            </a:r>
            <a:r>
              <a:rPr lang="el-GR" sz="3200" dirty="0">
                <a:solidFill>
                  <a:srgbClr val="C00000"/>
                </a:solidFill>
                <a:effectLst>
                  <a:outerShdw blurRad="38100" dist="38100" dir="2700000" algn="tl">
                    <a:srgbClr val="000000"/>
                  </a:outerShdw>
                </a:effectLst>
              </a:rPr>
              <a:t> (συνέχεια) </a:t>
            </a:r>
          </a:p>
        </p:txBody>
      </p:sp>
      <p:sp>
        <p:nvSpPr>
          <p:cNvPr id="68613" name="4 - TextBox"/>
          <p:cNvSpPr txBox="1">
            <a:spLocks noChangeArrowheads="1"/>
          </p:cNvSpPr>
          <p:nvPr/>
        </p:nvSpPr>
        <p:spPr bwMode="auto">
          <a:xfrm>
            <a:off x="34924" y="1600200"/>
            <a:ext cx="8823355" cy="3693319"/>
          </a:xfrm>
          <a:prstGeom prst="rect">
            <a:avLst/>
          </a:prstGeom>
          <a:noFill/>
          <a:ln w="9525">
            <a:noFill/>
            <a:miter lim="800000"/>
            <a:headEnd/>
            <a:tailEnd/>
          </a:ln>
        </p:spPr>
        <p:txBody>
          <a:bodyPr wrap="square">
            <a:spAutoFit/>
          </a:bodyPr>
          <a:lstStyle/>
          <a:p>
            <a:r>
              <a:rPr lang="el-GR" b="1" dirty="0">
                <a:solidFill>
                  <a:srgbClr val="0070C0"/>
                </a:solidFill>
                <a:latin typeface="Garamond" pitchFamily="18" charset="0"/>
              </a:rPr>
              <a:t>Β) </a:t>
            </a:r>
            <a:r>
              <a:rPr lang="el-GR" dirty="0">
                <a:solidFill>
                  <a:srgbClr val="0070C0"/>
                </a:solidFill>
              </a:rPr>
              <a:t>Αναφορικά με την Αιματολογική κλινική θα πρέπει να υπολογίσουμε πόσες </a:t>
            </a:r>
          </a:p>
          <a:p>
            <a:r>
              <a:rPr lang="el-GR" dirty="0">
                <a:solidFill>
                  <a:srgbClr val="0070C0"/>
                </a:solidFill>
              </a:rPr>
              <a:t>κλίνες απαιτούνται για την κάλυψη των αναγκών που μας παρουσίασε ο </a:t>
            </a:r>
          </a:p>
          <a:p>
            <a:r>
              <a:rPr lang="el-GR" dirty="0">
                <a:solidFill>
                  <a:srgbClr val="0070C0"/>
                </a:solidFill>
              </a:rPr>
              <a:t>διευθυντής της</a:t>
            </a:r>
          </a:p>
          <a:p>
            <a:endParaRPr lang="el-GR" dirty="0"/>
          </a:p>
          <a:p>
            <a:r>
              <a:rPr lang="el-GR" dirty="0">
                <a:solidFill>
                  <a:srgbClr val="0070C0"/>
                </a:solidFill>
              </a:rPr>
              <a:t>Με βάση τον τύπο </a:t>
            </a:r>
            <a:r>
              <a:rPr lang="el-GR" dirty="0" err="1">
                <a:solidFill>
                  <a:srgbClr val="C00000"/>
                </a:solidFill>
              </a:rPr>
              <a:t>Νκλ</a:t>
            </a:r>
            <a:r>
              <a:rPr lang="el-GR" dirty="0">
                <a:solidFill>
                  <a:srgbClr val="C00000"/>
                </a:solidFill>
              </a:rPr>
              <a:t>=(</a:t>
            </a:r>
            <a:r>
              <a:rPr lang="el-GR" dirty="0" err="1">
                <a:solidFill>
                  <a:srgbClr val="C00000"/>
                </a:solidFill>
              </a:rPr>
              <a:t>Νασθ</a:t>
            </a:r>
            <a:r>
              <a:rPr lang="el-GR" dirty="0">
                <a:solidFill>
                  <a:srgbClr val="C00000"/>
                </a:solidFill>
              </a:rPr>
              <a:t> * Μ.Δ.Ν) / 365 =&gt; </a:t>
            </a:r>
            <a:r>
              <a:rPr lang="el-GR" dirty="0" err="1">
                <a:solidFill>
                  <a:srgbClr val="C00000"/>
                </a:solidFill>
              </a:rPr>
              <a:t>Νκλ</a:t>
            </a:r>
            <a:r>
              <a:rPr lang="el-GR" dirty="0">
                <a:solidFill>
                  <a:srgbClr val="C00000"/>
                </a:solidFill>
              </a:rPr>
              <a:t> = (400*10)/365= </a:t>
            </a:r>
          </a:p>
          <a:p>
            <a:r>
              <a:rPr lang="el-GR" dirty="0">
                <a:solidFill>
                  <a:srgbClr val="C00000"/>
                </a:solidFill>
              </a:rPr>
              <a:t>10,95,</a:t>
            </a:r>
            <a:r>
              <a:rPr lang="el-GR" dirty="0">
                <a:solidFill>
                  <a:srgbClr val="FFFF00"/>
                </a:solidFill>
              </a:rPr>
              <a:t> </a:t>
            </a:r>
            <a:r>
              <a:rPr lang="el-GR" dirty="0">
                <a:solidFill>
                  <a:srgbClr val="0070C0"/>
                </a:solidFill>
              </a:rPr>
              <a:t>δηλαδή απαιτούνται περίπου </a:t>
            </a:r>
            <a:r>
              <a:rPr lang="el-GR" b="1" dirty="0">
                <a:solidFill>
                  <a:srgbClr val="0070C0"/>
                </a:solidFill>
              </a:rPr>
              <a:t>11</a:t>
            </a:r>
            <a:r>
              <a:rPr lang="el-GR" dirty="0">
                <a:solidFill>
                  <a:srgbClr val="0070C0"/>
                </a:solidFill>
              </a:rPr>
              <a:t> κλίνες.</a:t>
            </a:r>
          </a:p>
          <a:p>
            <a:endParaRPr lang="el-GR" dirty="0"/>
          </a:p>
          <a:p>
            <a:r>
              <a:rPr lang="el-GR" dirty="0">
                <a:solidFill>
                  <a:srgbClr val="0070C0"/>
                </a:solidFill>
              </a:rPr>
              <a:t>Μία ρεαλιστική λύση, δεδομένων των περιορισμένων οικονομικών </a:t>
            </a:r>
          </a:p>
          <a:p>
            <a:r>
              <a:rPr lang="el-GR" dirty="0">
                <a:solidFill>
                  <a:srgbClr val="0070C0"/>
                </a:solidFill>
              </a:rPr>
              <a:t>δυνατοτήτων, θα ήταν η μεταφορά </a:t>
            </a:r>
            <a:r>
              <a:rPr lang="el-GR" b="1" dirty="0">
                <a:solidFill>
                  <a:srgbClr val="0070C0"/>
                </a:solidFill>
              </a:rPr>
              <a:t>10-11</a:t>
            </a:r>
            <a:r>
              <a:rPr lang="el-GR" dirty="0">
                <a:solidFill>
                  <a:srgbClr val="0070C0"/>
                </a:solidFill>
              </a:rPr>
              <a:t> κλινών από την Οφθαλμολογική </a:t>
            </a:r>
          </a:p>
          <a:p>
            <a:r>
              <a:rPr lang="el-GR" dirty="0">
                <a:solidFill>
                  <a:srgbClr val="0070C0"/>
                </a:solidFill>
              </a:rPr>
              <a:t>στην Αιματολογική κλινική.</a:t>
            </a:r>
          </a:p>
          <a:p>
            <a:endParaRPr lang="el-GR" dirty="0">
              <a:solidFill>
                <a:srgbClr val="FFFF00"/>
              </a:solidFill>
              <a:latin typeface="Garamond" pitchFamily="18" charset="0"/>
            </a:endParaRPr>
          </a:p>
          <a:p>
            <a:endParaRPr lang="el-GR" dirty="0">
              <a:solidFill>
                <a:srgbClr val="FFFF00"/>
              </a:solidFill>
              <a:latin typeface="Garamond" pitchFamily="18" charset="0"/>
            </a:endParaRPr>
          </a:p>
          <a:p>
            <a:endParaRPr lang="el-GR" dirty="0">
              <a:latin typeface="Garamond"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C48CE22-67B1-4275-9534-5E87794E2108}" type="slidenum">
              <a:rPr lang="el-GR" sz="1200">
                <a:latin typeface="Garamond" pitchFamily="18" charset="0"/>
              </a:rPr>
              <a:pPr algn="r"/>
              <a:t>3</a:t>
            </a:fld>
            <a:endParaRPr lang="el-GR" sz="1200">
              <a:latin typeface="Garamond" pitchFamily="18" charset="0"/>
            </a:endParaRPr>
          </a:p>
        </p:txBody>
      </p:sp>
      <p:sp>
        <p:nvSpPr>
          <p:cNvPr id="2" name="Text Box 2"/>
          <p:cNvSpPr txBox="1">
            <a:spLocks noChangeArrowheads="1"/>
          </p:cNvSpPr>
          <p:nvPr/>
        </p:nvSpPr>
        <p:spPr bwMode="auto">
          <a:xfrm>
            <a:off x="468313" y="90488"/>
            <a:ext cx="7394140" cy="6835717"/>
          </a:xfrm>
          <a:prstGeom prst="rect">
            <a:avLst/>
          </a:prstGeom>
          <a:noFill/>
          <a:ln w="9525">
            <a:noFill/>
            <a:miter lim="800000"/>
            <a:headEnd/>
            <a:tailEnd/>
          </a:ln>
          <a:effectLst/>
        </p:spPr>
        <p:txBody>
          <a:bodyPr wrap="none">
            <a:spAutoFit/>
          </a:bodyPr>
          <a:lstStyle/>
          <a:p>
            <a:r>
              <a:rPr lang="el-GR" sz="2000" dirty="0">
                <a:solidFill>
                  <a:srgbClr val="FF3300"/>
                </a:solidFill>
                <a:effectLst>
                  <a:outerShdw blurRad="38100" dist="38100" dir="2700000" algn="tl">
                    <a:srgbClr val="000000"/>
                  </a:outerShdw>
                </a:effectLst>
              </a:rPr>
              <a:t>Σύστημα Παραπομπών στη Νοσοκομειακή Περίθαλψη</a:t>
            </a:r>
          </a:p>
          <a:p>
            <a:endParaRPr lang="el-GR" sz="2000" dirty="0">
              <a:solidFill>
                <a:srgbClr val="FF3300"/>
              </a:solidFill>
              <a:effectLst>
                <a:outerShdw blurRad="38100" dist="38100" dir="2700000" algn="tl">
                  <a:srgbClr val="000000"/>
                </a:outerShdw>
              </a:effectLst>
            </a:endParaRPr>
          </a:p>
          <a:p>
            <a:pPr>
              <a:buClr>
                <a:srgbClr val="FF3300"/>
              </a:buClr>
              <a:buFont typeface="Wingdings" pitchFamily="2" charset="2"/>
              <a:buChar char="ü"/>
            </a:pPr>
            <a:r>
              <a:rPr lang="el-GR" sz="2000" dirty="0">
                <a:solidFill>
                  <a:srgbClr val="FFFF00"/>
                </a:solidFill>
                <a:effectLst>
                  <a:outerShdw blurRad="38100" dist="38100" dir="2700000" algn="tl">
                    <a:srgbClr val="000000"/>
                  </a:outerShdw>
                </a:effectLst>
              </a:rPr>
              <a:t> </a:t>
            </a:r>
            <a:r>
              <a:rPr lang="el-GR" sz="2000" dirty="0">
                <a:solidFill>
                  <a:srgbClr val="0070C0"/>
                </a:solidFill>
                <a:effectLst>
                  <a:outerShdw blurRad="38100" dist="38100" dir="2700000" algn="tl">
                    <a:srgbClr val="000000"/>
                  </a:outerShdw>
                </a:effectLst>
              </a:rPr>
              <a:t>Η νοσοκομειακή υποδομή είναι εξαιρετικά δαπανηρή και η χρήση </a:t>
            </a:r>
          </a:p>
          <a:p>
            <a:pPr>
              <a:buClr>
                <a:srgbClr val="FF3300"/>
              </a:buClr>
            </a:pPr>
            <a:r>
              <a:rPr lang="el-GR" sz="2000" dirty="0">
                <a:solidFill>
                  <a:srgbClr val="0070C0"/>
                </a:solidFill>
                <a:effectLst>
                  <a:outerShdw blurRad="38100" dist="38100" dir="2700000" algn="tl">
                    <a:srgbClr val="000000"/>
                  </a:outerShdw>
                </a:effectLst>
              </a:rPr>
              <a:t>της θα πρέπει να γίνεται με βάση τις πραγματικές ανάγκες</a:t>
            </a:r>
          </a:p>
          <a:p>
            <a:pPr>
              <a:buClr>
                <a:srgbClr val="FF3300"/>
              </a:buClr>
              <a:buFont typeface="Wingdings" pitchFamily="2" charset="2"/>
              <a:buNone/>
            </a:pPr>
            <a:endParaRPr lang="el-GR" sz="2000" dirty="0">
              <a:solidFill>
                <a:srgbClr val="0070C0"/>
              </a:solidFill>
              <a:effectLst>
                <a:outerShdw blurRad="38100" dist="38100" dir="2700000" algn="tl">
                  <a:srgbClr val="000000"/>
                </a:outerShdw>
              </a:effectLst>
            </a:endParaRPr>
          </a:p>
          <a:p>
            <a:pPr>
              <a:buClr>
                <a:srgbClr val="FF3300"/>
              </a:buClr>
              <a:buFont typeface="Wingdings" pitchFamily="2" charset="2"/>
              <a:buChar char="ü"/>
            </a:pPr>
            <a:r>
              <a:rPr lang="el-GR" sz="2000" dirty="0">
                <a:solidFill>
                  <a:srgbClr val="0070C0"/>
                </a:solidFill>
                <a:effectLst>
                  <a:outerShdw blurRad="38100" dist="38100" dir="2700000" algn="tl">
                    <a:srgbClr val="000000"/>
                  </a:outerShdw>
                </a:effectLst>
              </a:rPr>
              <a:t> Απαραίτητη η επιστημονική και οργανωτική διασύνδεση της </a:t>
            </a:r>
          </a:p>
          <a:p>
            <a:pPr>
              <a:buClr>
                <a:srgbClr val="FF3300"/>
              </a:buClr>
              <a:buFont typeface="Wingdings" pitchFamily="2" charset="2"/>
              <a:buNone/>
            </a:pPr>
            <a:r>
              <a:rPr lang="el-GR" sz="2000" dirty="0">
                <a:solidFill>
                  <a:srgbClr val="0070C0"/>
                </a:solidFill>
                <a:effectLst>
                  <a:outerShdw blurRad="38100" dist="38100" dir="2700000" algn="tl">
                    <a:srgbClr val="000000"/>
                  </a:outerShdw>
                </a:effectLst>
              </a:rPr>
              <a:t>   νοσοκομειακής με την </a:t>
            </a:r>
            <a:r>
              <a:rPr lang="el-GR" sz="2000" dirty="0" err="1">
                <a:solidFill>
                  <a:srgbClr val="0070C0"/>
                </a:solidFill>
                <a:effectLst>
                  <a:outerShdw blurRad="38100" dist="38100" dir="2700000" algn="tl">
                    <a:srgbClr val="000000"/>
                  </a:outerShdw>
                </a:effectLst>
              </a:rPr>
              <a:t>εξωνοσοκομειακή</a:t>
            </a:r>
            <a:endParaRPr lang="el-GR" sz="2000" dirty="0">
              <a:solidFill>
                <a:srgbClr val="0070C0"/>
              </a:solidFill>
              <a:effectLst>
                <a:outerShdw blurRad="38100" dist="38100" dir="2700000" algn="tl">
                  <a:srgbClr val="000000"/>
                </a:outerShdw>
              </a:effectLst>
            </a:endParaRPr>
          </a:p>
          <a:p>
            <a:pPr>
              <a:buClr>
                <a:srgbClr val="FF3300"/>
              </a:buClr>
              <a:buFont typeface="Wingdings" pitchFamily="2" charset="2"/>
              <a:buChar char="ü"/>
            </a:pPr>
            <a:endParaRPr lang="el-GR" sz="2000" dirty="0">
              <a:solidFill>
                <a:srgbClr val="0070C0"/>
              </a:solidFill>
              <a:effectLst>
                <a:outerShdw blurRad="38100" dist="38100" dir="2700000" algn="tl">
                  <a:srgbClr val="000000"/>
                </a:outerShdw>
              </a:effectLst>
            </a:endParaRPr>
          </a:p>
          <a:p>
            <a:pPr>
              <a:buClr>
                <a:srgbClr val="FF3300"/>
              </a:buClr>
              <a:buFont typeface="Wingdings" pitchFamily="2" charset="2"/>
              <a:buChar char="ü"/>
            </a:pPr>
            <a:r>
              <a:rPr lang="el-GR" sz="2000" dirty="0">
                <a:solidFill>
                  <a:srgbClr val="0070C0"/>
                </a:solidFill>
                <a:effectLst>
                  <a:outerShdw blurRad="38100" dist="38100" dir="2700000" algn="tl">
                    <a:srgbClr val="000000"/>
                  </a:outerShdw>
                </a:effectLst>
              </a:rPr>
              <a:t> Ο ρόλος του Οικογενειακού Γιατρού ως </a:t>
            </a:r>
            <a:r>
              <a:rPr lang="en-US" sz="2000" dirty="0">
                <a:solidFill>
                  <a:srgbClr val="0070C0"/>
                </a:solidFill>
                <a:effectLst>
                  <a:outerShdw blurRad="38100" dist="38100" dir="2700000" algn="tl">
                    <a:srgbClr val="000000"/>
                  </a:outerShdw>
                </a:effectLst>
              </a:rPr>
              <a:t>“</a:t>
            </a:r>
            <a:r>
              <a:rPr lang="en-US" sz="2000" i="1" dirty="0">
                <a:solidFill>
                  <a:srgbClr val="0070C0"/>
                </a:solidFill>
                <a:effectLst>
                  <a:outerShdw blurRad="38100" dist="38100" dir="2700000" algn="tl">
                    <a:srgbClr val="000000"/>
                  </a:outerShdw>
                </a:effectLst>
              </a:rPr>
              <a:t>Gatekeeper</a:t>
            </a:r>
            <a:r>
              <a:rPr lang="en-US" sz="2000" dirty="0">
                <a:solidFill>
                  <a:srgbClr val="0070C0"/>
                </a:solidFill>
                <a:effectLst>
                  <a:outerShdw blurRad="38100" dist="38100" dir="2700000" algn="tl">
                    <a:srgbClr val="000000"/>
                  </a:outerShdw>
                </a:effectLst>
              </a:rPr>
              <a:t>” </a:t>
            </a:r>
          </a:p>
          <a:p>
            <a:pPr>
              <a:buClr>
                <a:srgbClr val="FF3300"/>
              </a:buClr>
              <a:buFont typeface="Wingdings" pitchFamily="2" charset="2"/>
              <a:buNone/>
            </a:pPr>
            <a:endParaRPr lang="en-US" sz="2000" dirty="0">
              <a:solidFill>
                <a:srgbClr val="FFFF00"/>
              </a:solidFill>
              <a:effectLst>
                <a:outerShdw blurRad="38100" dist="38100" dir="2700000" algn="tl">
                  <a:srgbClr val="000000"/>
                </a:outerShdw>
              </a:effectLst>
            </a:endParaRPr>
          </a:p>
          <a:p>
            <a:pPr>
              <a:lnSpc>
                <a:spcPct val="0"/>
              </a:lnSpc>
              <a:buClr>
                <a:srgbClr val="FF3300"/>
              </a:buClr>
              <a:buFont typeface="Wingdings" pitchFamily="2" charset="2"/>
              <a:buNone/>
            </a:pPr>
            <a:endParaRPr lang="en-US" sz="2000" dirty="0">
              <a:solidFill>
                <a:srgbClr val="FFFF00"/>
              </a:solidFill>
              <a:effectLst>
                <a:outerShdw blurRad="38100" dist="38100" dir="2700000" algn="tl">
                  <a:srgbClr val="000000"/>
                </a:outerShdw>
              </a:effectLst>
            </a:endParaRPr>
          </a:p>
          <a:p>
            <a:pPr>
              <a:buClr>
                <a:srgbClr val="FF3300"/>
              </a:buClr>
              <a:buFont typeface="Wingdings" pitchFamily="2" charset="2"/>
              <a:buNone/>
            </a:pPr>
            <a:r>
              <a:rPr lang="el-GR" sz="2000" dirty="0">
                <a:solidFill>
                  <a:srgbClr val="FF3300"/>
                </a:solidFill>
                <a:effectLst>
                  <a:outerShdw blurRad="38100" dist="38100" dir="2700000" algn="tl">
                    <a:srgbClr val="000000"/>
                  </a:outerShdw>
                </a:effectLst>
              </a:rPr>
              <a:t>Στελέχωση του Νοσοκομείου</a:t>
            </a:r>
          </a:p>
          <a:p>
            <a:pPr>
              <a:buClr>
                <a:srgbClr val="FF3300"/>
              </a:buClr>
              <a:buFont typeface="Wingdings" pitchFamily="2" charset="2"/>
              <a:buNone/>
            </a:pPr>
            <a:endParaRPr lang="el-GR" sz="2000" dirty="0">
              <a:solidFill>
                <a:srgbClr val="FF3300"/>
              </a:solidFill>
              <a:effectLst>
                <a:outerShdw blurRad="38100" dist="38100" dir="2700000" algn="tl">
                  <a:srgbClr val="000000"/>
                </a:outerShdw>
              </a:effectLst>
            </a:endParaRPr>
          </a:p>
          <a:p>
            <a:pPr>
              <a:buClr>
                <a:srgbClr val="FF3300"/>
              </a:buClr>
              <a:buFont typeface="Wingdings" pitchFamily="2" charset="2"/>
              <a:buChar char="ü"/>
            </a:pPr>
            <a:r>
              <a:rPr lang="el-GR" sz="2000" dirty="0">
                <a:solidFill>
                  <a:srgbClr val="FF3300"/>
                </a:solidFill>
                <a:effectLst>
                  <a:outerShdw blurRad="38100" dist="38100" dir="2700000" algn="tl">
                    <a:srgbClr val="000000"/>
                  </a:outerShdw>
                </a:effectLst>
              </a:rPr>
              <a:t> </a:t>
            </a:r>
            <a:r>
              <a:rPr lang="el-GR" sz="2000" u="sng" dirty="0">
                <a:solidFill>
                  <a:srgbClr val="0070C0"/>
                </a:solidFill>
                <a:effectLst>
                  <a:outerShdw blurRad="38100" dist="38100" dir="2700000" algn="tl">
                    <a:srgbClr val="000000"/>
                  </a:outerShdw>
                </a:effectLst>
              </a:rPr>
              <a:t>Εξαρτάται:</a:t>
            </a:r>
            <a:r>
              <a:rPr lang="el-GR" sz="2000" dirty="0">
                <a:solidFill>
                  <a:srgbClr val="0070C0"/>
                </a:solidFill>
                <a:effectLst>
                  <a:outerShdw blurRad="38100" dist="38100" dir="2700000" algn="tl">
                    <a:srgbClr val="000000"/>
                  </a:outerShdw>
                </a:effectLst>
              </a:rPr>
              <a:t> από τον τρόπο οργάνωσης του κάθε νοσοκομείου, </a:t>
            </a:r>
          </a:p>
          <a:p>
            <a:pPr>
              <a:buClr>
                <a:srgbClr val="FF3300"/>
              </a:buClr>
              <a:buFont typeface="Wingdings" pitchFamily="2" charset="2"/>
              <a:buNone/>
            </a:pPr>
            <a:r>
              <a:rPr lang="el-GR" sz="2000" dirty="0">
                <a:solidFill>
                  <a:srgbClr val="0070C0"/>
                </a:solidFill>
                <a:effectLst>
                  <a:outerShdw blurRad="38100" dist="38100" dir="2700000" algn="tl">
                    <a:srgbClr val="000000"/>
                  </a:outerShdw>
                </a:effectLst>
              </a:rPr>
              <a:t>    τις υπηρεσίες που αναπτύσσει, τη λειτουργία συστήματος υγείας</a:t>
            </a:r>
          </a:p>
          <a:p>
            <a:pPr>
              <a:buClr>
                <a:srgbClr val="FF3300"/>
              </a:buClr>
              <a:buFont typeface="Wingdings" pitchFamily="2" charset="2"/>
              <a:buChar char="ü"/>
            </a:pPr>
            <a:endParaRPr lang="el-GR" sz="2000" dirty="0">
              <a:solidFill>
                <a:srgbClr val="0070C0"/>
              </a:solidFill>
              <a:effectLst>
                <a:outerShdw blurRad="38100" dist="38100" dir="2700000" algn="tl">
                  <a:srgbClr val="000000"/>
                </a:outerShdw>
              </a:effectLst>
            </a:endParaRPr>
          </a:p>
          <a:p>
            <a:pPr>
              <a:buClr>
                <a:srgbClr val="FF3300"/>
              </a:buClr>
              <a:buFont typeface="Wingdings" pitchFamily="2" charset="2"/>
              <a:buChar char="ü"/>
            </a:pPr>
            <a:r>
              <a:rPr lang="el-GR" sz="2000" dirty="0">
                <a:solidFill>
                  <a:srgbClr val="0070C0"/>
                </a:solidFill>
                <a:effectLst>
                  <a:outerShdw blurRad="38100" dist="38100" dir="2700000" algn="tl">
                    <a:srgbClr val="000000"/>
                  </a:outerShdw>
                </a:effectLst>
              </a:rPr>
              <a:t> Αδροί δείκτες στελέχωσης νοσοκομείου:</a:t>
            </a:r>
          </a:p>
          <a:p>
            <a:pPr lvl="4">
              <a:buClr>
                <a:srgbClr val="FF3300"/>
              </a:buClr>
              <a:buFont typeface="Wingdings" pitchFamily="2" charset="2"/>
              <a:buNone/>
            </a:pPr>
            <a:endParaRPr lang="el-GR" sz="2000" dirty="0">
              <a:solidFill>
                <a:srgbClr val="0070C0"/>
              </a:solidFill>
              <a:effectLst>
                <a:outerShdw blurRad="38100" dist="38100" dir="2700000" algn="tl">
                  <a:srgbClr val="000000"/>
                </a:outerShdw>
              </a:effectLst>
            </a:endParaRPr>
          </a:p>
          <a:p>
            <a:pPr lvl="4">
              <a:buClr>
                <a:srgbClr val="FF3300"/>
              </a:buClr>
              <a:buSzPct val="90000"/>
              <a:buFont typeface="Wingdings" pitchFamily="2" charset="2"/>
              <a:buChar char="§"/>
            </a:pPr>
            <a:r>
              <a:rPr lang="el-GR" sz="2000" dirty="0">
                <a:solidFill>
                  <a:srgbClr val="0070C0"/>
                </a:solidFill>
                <a:effectLst>
                  <a:outerShdw blurRad="38100" dist="38100" dir="2700000" algn="tl">
                    <a:srgbClr val="000000"/>
                  </a:outerShdw>
                </a:effectLst>
              </a:rPr>
              <a:t> </a:t>
            </a:r>
            <a:r>
              <a:rPr lang="el-GR" dirty="0">
                <a:solidFill>
                  <a:srgbClr val="0070C0"/>
                </a:solidFill>
                <a:effectLst>
                  <a:outerShdw blurRad="38100" dist="38100" dir="2700000" algn="tl">
                    <a:srgbClr val="000000"/>
                  </a:outerShdw>
                </a:effectLst>
              </a:rPr>
              <a:t>1 γιατρός για 4 κρεβάτια</a:t>
            </a:r>
          </a:p>
          <a:p>
            <a:pPr lvl="4">
              <a:buClr>
                <a:srgbClr val="FF3300"/>
              </a:buClr>
              <a:buSzPct val="90000"/>
              <a:buFont typeface="Wingdings" pitchFamily="2" charset="2"/>
              <a:buChar char="§"/>
            </a:pPr>
            <a:r>
              <a:rPr lang="el-GR" dirty="0">
                <a:solidFill>
                  <a:srgbClr val="0070C0"/>
                </a:solidFill>
                <a:effectLst>
                  <a:outerShdw blurRad="38100" dist="38100" dir="2700000" algn="tl">
                    <a:srgbClr val="000000"/>
                  </a:outerShdw>
                </a:effectLst>
              </a:rPr>
              <a:t> 4 νοσηλευτές για 1 γιατρό</a:t>
            </a:r>
          </a:p>
          <a:p>
            <a:pPr lvl="4">
              <a:buClr>
                <a:srgbClr val="FF3300"/>
              </a:buClr>
              <a:buSzPct val="90000"/>
              <a:buFont typeface="Wingdings" pitchFamily="2" charset="2"/>
              <a:buChar char="§"/>
            </a:pPr>
            <a:r>
              <a:rPr lang="el-GR" dirty="0">
                <a:solidFill>
                  <a:srgbClr val="FFFF00"/>
                </a:solidFill>
                <a:effectLst>
                  <a:outerShdw blurRad="38100" dist="38100" dir="2700000" algn="tl">
                    <a:srgbClr val="000000"/>
                  </a:outerShdw>
                </a:effectLst>
              </a:rPr>
              <a:t> </a:t>
            </a:r>
            <a:r>
              <a:rPr lang="el-GR" dirty="0">
                <a:solidFill>
                  <a:srgbClr val="FF3300"/>
                </a:solidFill>
                <a:effectLst>
                  <a:outerShdw blurRad="38100" dist="38100" dir="2700000" algn="tl">
                    <a:srgbClr val="000000"/>
                  </a:outerShdw>
                </a:effectLst>
              </a:rPr>
              <a:t>1 νοσηλευτής για 1 κρεβάτι</a:t>
            </a:r>
            <a:r>
              <a:rPr lang="el-GR" sz="2000" dirty="0">
                <a:solidFill>
                  <a:srgbClr val="FFFF00"/>
                </a:solidFill>
                <a:effectLst>
                  <a:outerShdw blurRad="38100" dist="38100" dir="2700000" algn="tl">
                    <a:srgbClr val="000000"/>
                  </a:outerShdw>
                </a:effectLst>
              </a:rPr>
              <a:t> </a:t>
            </a:r>
          </a:p>
          <a:p>
            <a:pPr>
              <a:buClr>
                <a:srgbClr val="FF3300"/>
              </a:buClr>
              <a:buFont typeface="Wingdings" pitchFamily="2" charset="2"/>
              <a:buNone/>
            </a:pPr>
            <a:endParaRPr lang="el-GR" sz="2000" dirty="0">
              <a:solidFill>
                <a:srgbClr val="FFFF00"/>
              </a:solidFill>
              <a:effectLst>
                <a:outerShdw blurRad="38100" dist="38100" dir="2700000" algn="tl">
                  <a:srgbClr val="000000"/>
                </a:outerShdw>
              </a:effectLst>
            </a:endParaRPr>
          </a:p>
          <a:p>
            <a:pPr>
              <a:buClr>
                <a:srgbClr val="FF3300"/>
              </a:buClr>
              <a:buFont typeface="Wingdings" pitchFamily="2" charset="2"/>
              <a:buNone/>
            </a:pPr>
            <a:endParaRPr lang="el-GR" sz="2000" dirty="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ADF2FFD2-D062-4B3B-AFAD-98BD5B1002E6}" type="slidenum">
              <a:rPr lang="el-GR" sz="1200">
                <a:latin typeface="Garamond" pitchFamily="18" charset="0"/>
              </a:rPr>
              <a:pPr algn="r"/>
              <a:t>4</a:t>
            </a:fld>
            <a:endParaRPr lang="el-GR" sz="1200">
              <a:latin typeface="Garamond" pitchFamily="18" charset="0"/>
            </a:endParaRPr>
          </a:p>
        </p:txBody>
      </p:sp>
      <p:sp>
        <p:nvSpPr>
          <p:cNvPr id="2" name="Text Box 2"/>
          <p:cNvSpPr txBox="1">
            <a:spLocks noChangeArrowheads="1"/>
          </p:cNvSpPr>
          <p:nvPr/>
        </p:nvSpPr>
        <p:spPr bwMode="auto">
          <a:xfrm>
            <a:off x="358775" y="-104775"/>
            <a:ext cx="8785225" cy="6657975"/>
          </a:xfrm>
          <a:prstGeom prst="rect">
            <a:avLst/>
          </a:prstGeom>
          <a:noFill/>
          <a:ln w="9525">
            <a:noFill/>
            <a:miter lim="800000"/>
            <a:headEnd/>
            <a:tailEnd/>
          </a:ln>
          <a:effectLst/>
        </p:spPr>
        <p:txBody>
          <a:bodyPr>
            <a:spAutoFit/>
          </a:bodyPr>
          <a:lstStyle/>
          <a:p>
            <a:pPr algn="ctr"/>
            <a:r>
              <a:rPr lang="el-GR" sz="2800" b="1" dirty="0">
                <a:solidFill>
                  <a:srgbClr val="FF3300"/>
                </a:solidFill>
                <a:effectLst>
                  <a:outerShdw blurRad="38100" dist="38100" dir="2700000" algn="tl">
                    <a:srgbClr val="000000"/>
                  </a:outerShdw>
                </a:effectLst>
              </a:rPr>
              <a:t>Επιστημονικό επίπεδο του Νοσοκομείου</a:t>
            </a:r>
          </a:p>
          <a:p>
            <a:pPr algn="ctr">
              <a:lnSpc>
                <a:spcPct val="30000"/>
              </a:lnSpc>
            </a:pPr>
            <a:endParaRPr lang="el-GR" sz="2800" b="1" dirty="0">
              <a:solidFill>
                <a:srgbClr val="FF3300"/>
              </a:solidFill>
              <a:effectLst>
                <a:outerShdw blurRad="38100" dist="38100" dir="2700000" algn="tl">
                  <a:srgbClr val="000000"/>
                </a:outerShdw>
              </a:effectLst>
            </a:endParaRPr>
          </a:p>
          <a:p>
            <a:r>
              <a:rPr lang="el-GR" sz="2400" i="1" dirty="0">
                <a:effectLst>
                  <a:outerShdw blurRad="38100" dist="38100" dir="2700000" algn="tl">
                    <a:srgbClr val="000000"/>
                  </a:outerShdw>
                </a:effectLst>
              </a:rPr>
              <a:t>Α) Λειτουργία Επιτροπών</a:t>
            </a:r>
          </a:p>
          <a:p>
            <a:pPr>
              <a:lnSpc>
                <a:spcPct val="30000"/>
              </a:lnSpc>
            </a:pPr>
            <a:endParaRPr lang="el-GR" sz="2000" i="1" dirty="0">
              <a:effectLst>
                <a:outerShdw blurRad="38100" dist="38100" dir="2700000" algn="tl">
                  <a:srgbClr val="000000"/>
                </a:outerShdw>
              </a:effectLst>
            </a:endParaRPr>
          </a:p>
          <a:p>
            <a:pPr lvl="1">
              <a:buFont typeface="Wingdings" pitchFamily="2" charset="2"/>
              <a:buChar char="Ø"/>
            </a:pPr>
            <a:r>
              <a:rPr lang="el-GR" sz="2400" dirty="0">
                <a:solidFill>
                  <a:srgbClr val="0070C0"/>
                </a:solidFill>
                <a:effectLst>
                  <a:outerShdw blurRad="38100" dist="38100" dir="2700000" algn="tl">
                    <a:srgbClr val="000000"/>
                  </a:outerShdw>
                </a:effectLst>
              </a:rPr>
              <a:t> </a:t>
            </a:r>
            <a:r>
              <a:rPr lang="el-GR" sz="2200" dirty="0">
                <a:solidFill>
                  <a:srgbClr val="0070C0"/>
                </a:solidFill>
                <a:effectLst>
                  <a:outerShdw blurRad="38100" dist="38100" dir="2700000" algn="tl">
                    <a:srgbClr val="000000"/>
                  </a:outerShdw>
                </a:effectLst>
              </a:rPr>
              <a:t>Επιτροπή </a:t>
            </a:r>
            <a:r>
              <a:rPr lang="el-GR" sz="2200" dirty="0" err="1">
                <a:solidFill>
                  <a:srgbClr val="0070C0"/>
                </a:solidFill>
                <a:effectLst>
                  <a:outerShdw blurRad="38100" dist="38100" dir="2700000" algn="tl">
                    <a:srgbClr val="000000"/>
                  </a:outerShdw>
                </a:effectLst>
              </a:rPr>
              <a:t>ενδονοσοκομειακών</a:t>
            </a:r>
            <a:r>
              <a:rPr lang="el-GR" sz="2200" dirty="0">
                <a:solidFill>
                  <a:srgbClr val="0070C0"/>
                </a:solidFill>
                <a:effectLst>
                  <a:outerShdw blurRad="38100" dist="38100" dir="2700000" algn="tl">
                    <a:srgbClr val="000000"/>
                  </a:outerShdw>
                </a:effectLst>
              </a:rPr>
              <a:t> λοιμώξεων</a:t>
            </a:r>
          </a:p>
          <a:p>
            <a:pPr>
              <a:buClr>
                <a:srgbClr val="FF3300"/>
              </a:buClr>
              <a:buSzPct val="90000"/>
              <a:buFont typeface="Wingdings" pitchFamily="2" charset="2"/>
              <a:buChar char="§"/>
            </a:pPr>
            <a:r>
              <a:rPr lang="el-GR" sz="2400" dirty="0">
                <a:solidFill>
                  <a:srgbClr val="0070C0"/>
                </a:solidFill>
                <a:effectLst>
                  <a:outerShdw blurRad="38100" dist="38100" dir="2700000" algn="tl">
                    <a:srgbClr val="000000"/>
                  </a:outerShdw>
                </a:effectLst>
              </a:rPr>
              <a:t> </a:t>
            </a:r>
            <a:r>
              <a:rPr lang="el-GR" sz="2000" dirty="0">
                <a:solidFill>
                  <a:srgbClr val="0070C0"/>
                </a:solidFill>
                <a:effectLst>
                  <a:outerShdw blurRad="38100" dist="38100" dir="2700000" algn="tl">
                    <a:srgbClr val="000000"/>
                  </a:outerShdw>
                </a:effectLst>
              </a:rPr>
              <a:t>  50.000 θάνατοι ετησίως στην ΕΕ 25</a:t>
            </a:r>
            <a:endParaRPr lang="el-GR" sz="2000" dirty="0">
              <a:solidFill>
                <a:srgbClr val="0070C0"/>
              </a:solidFill>
              <a:effectLst>
                <a:outerShdw blurRad="38100" dist="38100" dir="2700000" algn="tl">
                  <a:srgbClr val="000000"/>
                </a:outerShdw>
              </a:effectLst>
              <a:latin typeface="Arial" charset="0"/>
            </a:endParaRPr>
          </a:p>
          <a:p>
            <a:pPr>
              <a:buClr>
                <a:srgbClr val="FF3300"/>
              </a:buClr>
              <a:buSzPct val="90000"/>
              <a:buFont typeface="Wingdings" pitchFamily="2" charset="2"/>
              <a:buChar char="§"/>
            </a:pPr>
            <a:r>
              <a:rPr lang="el-GR" sz="2000" dirty="0">
                <a:solidFill>
                  <a:srgbClr val="0070C0"/>
                </a:solidFill>
                <a:effectLst>
                  <a:outerShdw blurRad="38100" dist="38100" dir="2700000" algn="tl">
                    <a:srgbClr val="000000"/>
                  </a:outerShdw>
                </a:effectLst>
              </a:rPr>
              <a:t>  20-30% αυτών των λοιμώξεων δυνητικά αποφεύξιμες</a:t>
            </a:r>
            <a:endParaRPr lang="el-GR" sz="2400" dirty="0">
              <a:solidFill>
                <a:srgbClr val="0070C0"/>
              </a:solidFill>
              <a:effectLst>
                <a:outerShdw blurRad="38100" dist="38100" dir="2700000" algn="tl">
                  <a:srgbClr val="000000"/>
                </a:outerShdw>
              </a:effectLst>
            </a:endParaRPr>
          </a:p>
          <a:p>
            <a:pPr lvl="1">
              <a:lnSpc>
                <a:spcPct val="60000"/>
              </a:lnSpc>
              <a:buFont typeface="Wingdings" pitchFamily="2" charset="2"/>
              <a:buNone/>
            </a:pPr>
            <a:endParaRPr lang="el-GR" sz="2400" dirty="0">
              <a:solidFill>
                <a:srgbClr val="0070C0"/>
              </a:solidFill>
              <a:effectLst>
                <a:outerShdw blurRad="38100" dist="38100" dir="2700000" algn="tl">
                  <a:srgbClr val="000000"/>
                </a:outerShdw>
              </a:effectLst>
            </a:endParaRPr>
          </a:p>
          <a:p>
            <a:pPr lvl="1">
              <a:buClr>
                <a:srgbClr val="FF3300"/>
              </a:buClr>
              <a:buFont typeface="Wingdings" pitchFamily="2" charset="2"/>
              <a:buChar char="Ø"/>
            </a:pPr>
            <a:r>
              <a:rPr lang="el-GR" sz="2400" dirty="0">
                <a:solidFill>
                  <a:srgbClr val="0070C0"/>
                </a:solidFill>
                <a:effectLst>
                  <a:outerShdw blurRad="38100" dist="38100" dir="2700000" algn="tl">
                    <a:srgbClr val="000000"/>
                  </a:outerShdw>
                </a:effectLst>
              </a:rPr>
              <a:t> </a:t>
            </a:r>
            <a:r>
              <a:rPr lang="el-GR" sz="2200" dirty="0">
                <a:solidFill>
                  <a:srgbClr val="0070C0"/>
                </a:solidFill>
                <a:effectLst>
                  <a:outerShdw blurRad="38100" dist="38100" dir="2700000" algn="tl">
                    <a:srgbClr val="000000"/>
                  </a:outerShdw>
                </a:effectLst>
              </a:rPr>
              <a:t>Επιστημονική επιτροπή</a:t>
            </a:r>
            <a:r>
              <a:rPr lang="el-GR" sz="2400" dirty="0">
                <a:solidFill>
                  <a:srgbClr val="0070C0"/>
                </a:solidFill>
                <a:effectLst>
                  <a:outerShdw blurRad="38100" dist="38100" dir="2700000" algn="tl">
                    <a:srgbClr val="000000"/>
                  </a:outerShdw>
                </a:effectLst>
              </a:rPr>
              <a:t> </a:t>
            </a:r>
            <a:r>
              <a:rPr lang="el-GR" sz="2000" dirty="0">
                <a:solidFill>
                  <a:srgbClr val="0070C0"/>
                </a:solidFill>
                <a:effectLst>
                  <a:outerShdw blurRad="38100" dist="38100" dir="2700000" algn="tl">
                    <a:srgbClr val="000000"/>
                  </a:outerShdw>
                </a:effectLst>
              </a:rPr>
              <a:t>(</a:t>
            </a:r>
            <a:r>
              <a:rPr lang="el-GR" sz="2000" dirty="0" err="1">
                <a:solidFill>
                  <a:srgbClr val="0070C0"/>
                </a:solidFill>
                <a:effectLst>
                  <a:outerShdw blurRad="38100" dist="38100" dir="2700000" algn="tl">
                    <a:srgbClr val="000000"/>
                  </a:outerShdw>
                </a:effectLst>
              </a:rPr>
              <a:t>π.χ</a:t>
            </a:r>
            <a:r>
              <a:rPr lang="el-GR" sz="2000" dirty="0">
                <a:solidFill>
                  <a:srgbClr val="0070C0"/>
                </a:solidFill>
                <a:effectLst>
                  <a:outerShdw blurRad="38100" dist="38100" dir="2700000" algn="tl">
                    <a:srgbClr val="000000"/>
                  </a:outerShdw>
                </a:effectLst>
              </a:rPr>
              <a:t> κατανομή κλινών, οργάνωση εφημεριών, ίδρυση ή κατάργηση ειδικών τμημάτων)</a:t>
            </a:r>
          </a:p>
          <a:p>
            <a:pPr lvl="1">
              <a:lnSpc>
                <a:spcPct val="70000"/>
              </a:lnSpc>
              <a:buClr>
                <a:srgbClr val="FF3300"/>
              </a:buClr>
              <a:buFont typeface="Wingdings" pitchFamily="2" charset="2"/>
              <a:buNone/>
            </a:pPr>
            <a:endParaRPr lang="el-GR" sz="2000" dirty="0">
              <a:solidFill>
                <a:srgbClr val="0070C0"/>
              </a:solidFill>
              <a:effectLst>
                <a:outerShdw blurRad="38100" dist="38100" dir="2700000" algn="tl">
                  <a:srgbClr val="000000"/>
                </a:outerShdw>
              </a:effectLst>
            </a:endParaRPr>
          </a:p>
          <a:p>
            <a:pPr lvl="1">
              <a:buClr>
                <a:srgbClr val="FF3300"/>
              </a:buClr>
              <a:buFont typeface="Wingdings" pitchFamily="2" charset="2"/>
              <a:buChar char="Ø"/>
            </a:pPr>
            <a:r>
              <a:rPr lang="el-GR" sz="2400" dirty="0">
                <a:solidFill>
                  <a:srgbClr val="0070C0"/>
                </a:solidFill>
                <a:effectLst>
                  <a:outerShdw blurRad="38100" dist="38100" dir="2700000" algn="tl">
                    <a:srgbClr val="000000"/>
                  </a:outerShdw>
                </a:effectLst>
              </a:rPr>
              <a:t> </a:t>
            </a:r>
            <a:r>
              <a:rPr lang="el-GR" sz="2200" dirty="0">
                <a:solidFill>
                  <a:srgbClr val="0070C0"/>
                </a:solidFill>
                <a:effectLst>
                  <a:outerShdw blurRad="38100" dist="38100" dir="2700000" algn="tl">
                    <a:srgbClr val="000000"/>
                  </a:outerShdw>
                </a:effectLst>
              </a:rPr>
              <a:t>Επιτροπή Ιστών (</a:t>
            </a:r>
            <a:r>
              <a:rPr lang="en-US" sz="2200" dirty="0">
                <a:solidFill>
                  <a:srgbClr val="0070C0"/>
                </a:solidFill>
                <a:effectLst>
                  <a:outerShdw blurRad="38100" dist="38100" dir="2700000" algn="tl">
                    <a:srgbClr val="000000"/>
                  </a:outerShdw>
                </a:effectLst>
              </a:rPr>
              <a:t>Tissue Committee)</a:t>
            </a:r>
            <a:r>
              <a:rPr lang="en-US" sz="2400" dirty="0">
                <a:solidFill>
                  <a:srgbClr val="0070C0"/>
                </a:solidFill>
                <a:effectLst>
                  <a:outerShdw blurRad="38100" dist="38100" dir="2700000" algn="tl">
                    <a:srgbClr val="000000"/>
                  </a:outerShdw>
                </a:effectLst>
              </a:rPr>
              <a:t> </a:t>
            </a:r>
            <a:r>
              <a:rPr lang="en-US" sz="2000" dirty="0">
                <a:solidFill>
                  <a:srgbClr val="0070C0"/>
                </a:solidFill>
                <a:effectLst>
                  <a:outerShdw blurRad="38100" dist="38100" dir="2700000" algn="tl">
                    <a:srgbClr val="000000"/>
                  </a:outerShdw>
                </a:effectLst>
              </a:rPr>
              <a:t>(</a:t>
            </a:r>
            <a:r>
              <a:rPr lang="el-GR" sz="2000" dirty="0">
                <a:solidFill>
                  <a:srgbClr val="0070C0"/>
                </a:solidFill>
                <a:effectLst>
                  <a:outerShdw blurRad="38100" dist="38100" dir="2700000" algn="tl">
                    <a:srgbClr val="000000"/>
                  </a:outerShdw>
                </a:effectLst>
              </a:rPr>
              <a:t>αξιολόγηση λειτουργίας χειρουργικών τμημάτων, σκοπιμότητα διενέργειας επεμβάσεων)</a:t>
            </a:r>
            <a:endParaRPr lang="en-US" sz="2000" dirty="0">
              <a:solidFill>
                <a:srgbClr val="0070C0"/>
              </a:solidFill>
              <a:effectLst>
                <a:outerShdw blurRad="38100" dist="38100" dir="2700000" algn="tl">
                  <a:srgbClr val="000000"/>
                </a:outerShdw>
              </a:effectLst>
            </a:endParaRPr>
          </a:p>
          <a:p>
            <a:pPr lvl="1">
              <a:lnSpc>
                <a:spcPct val="60000"/>
              </a:lnSpc>
              <a:buClr>
                <a:srgbClr val="FF3300"/>
              </a:buClr>
              <a:buFont typeface="Wingdings" pitchFamily="2" charset="2"/>
              <a:buNone/>
            </a:pPr>
            <a:endParaRPr lang="en-US" sz="2000" dirty="0">
              <a:solidFill>
                <a:srgbClr val="0070C0"/>
              </a:solidFill>
              <a:effectLst>
                <a:outerShdw blurRad="38100" dist="38100" dir="2700000" algn="tl">
                  <a:srgbClr val="000000"/>
                </a:outerShdw>
              </a:effectLst>
            </a:endParaRPr>
          </a:p>
          <a:p>
            <a:pPr lvl="1">
              <a:buClr>
                <a:srgbClr val="FF3300"/>
              </a:buClr>
              <a:buFont typeface="Wingdings" pitchFamily="2" charset="2"/>
              <a:buChar char="Ø"/>
            </a:pPr>
            <a:r>
              <a:rPr lang="en-US" sz="2400" dirty="0">
                <a:solidFill>
                  <a:srgbClr val="0070C0"/>
                </a:solidFill>
                <a:effectLst>
                  <a:outerShdw blurRad="38100" dist="38100" dir="2700000" algn="tl">
                    <a:srgbClr val="000000"/>
                  </a:outerShdw>
                </a:effectLst>
              </a:rPr>
              <a:t> </a:t>
            </a:r>
            <a:r>
              <a:rPr lang="el-GR" sz="2200" dirty="0">
                <a:solidFill>
                  <a:srgbClr val="0070C0"/>
                </a:solidFill>
                <a:latin typeface="Arial" charset="0"/>
              </a:rPr>
              <a:t>Επιτροπή Αξιοποίησης Κρεβατιών (</a:t>
            </a:r>
            <a:r>
              <a:rPr lang="en-US" sz="2200" dirty="0">
                <a:solidFill>
                  <a:srgbClr val="0070C0"/>
                </a:solidFill>
                <a:latin typeface="Arial" charset="0"/>
              </a:rPr>
              <a:t>Bed Utilization Committee</a:t>
            </a:r>
            <a:r>
              <a:rPr lang="el-GR" sz="2200" dirty="0">
                <a:solidFill>
                  <a:srgbClr val="0070C0"/>
                </a:solidFill>
                <a:latin typeface="Arial" charset="0"/>
              </a:rPr>
              <a:t>) </a:t>
            </a:r>
          </a:p>
          <a:p>
            <a:pPr lvl="1">
              <a:lnSpc>
                <a:spcPct val="20000"/>
              </a:lnSpc>
              <a:buClr>
                <a:srgbClr val="FF3300"/>
              </a:buClr>
              <a:buFont typeface="Wingdings" pitchFamily="2" charset="2"/>
              <a:buNone/>
            </a:pPr>
            <a:endParaRPr lang="el-GR" sz="2200" dirty="0">
              <a:solidFill>
                <a:srgbClr val="FFFF00"/>
              </a:solidFill>
              <a:latin typeface="Arial" charset="0"/>
            </a:endParaRPr>
          </a:p>
          <a:p>
            <a:pPr>
              <a:buClr>
                <a:srgbClr val="FF3300"/>
              </a:buClr>
              <a:buFont typeface="Wingdings" pitchFamily="2" charset="2"/>
              <a:buNone/>
            </a:pPr>
            <a:r>
              <a:rPr lang="el-GR" sz="2400" i="1" dirty="0">
                <a:effectLst>
                  <a:outerShdw blurRad="38100" dist="38100" dir="2700000" algn="tl">
                    <a:srgbClr val="000000"/>
                  </a:outerShdw>
                </a:effectLst>
                <a:latin typeface="Arial" charset="0"/>
              </a:rPr>
              <a:t>Β) Αναφορές δραστηριότητας ομοειδών τμημάτων (</a:t>
            </a:r>
            <a:r>
              <a:rPr lang="en-US" sz="2400" i="1" dirty="0">
                <a:effectLst>
                  <a:outerShdw blurRad="38100" dist="38100" dir="2700000" algn="tl">
                    <a:srgbClr val="000000"/>
                  </a:outerShdw>
                </a:effectLst>
                <a:latin typeface="Arial" charset="0"/>
              </a:rPr>
              <a:t>activity reporting)</a:t>
            </a:r>
          </a:p>
          <a:p>
            <a:pPr lvl="1">
              <a:buClr>
                <a:srgbClr val="FF3300"/>
              </a:buClr>
              <a:buSzPct val="90000"/>
              <a:buFont typeface="Wingdings" pitchFamily="2" charset="2"/>
              <a:buChar char="§"/>
            </a:pPr>
            <a:r>
              <a:rPr lang="el-GR" sz="2000" dirty="0">
                <a:solidFill>
                  <a:srgbClr val="FFFF00"/>
                </a:solidFill>
                <a:effectLst>
                  <a:outerShdw blurRad="38100" dist="38100" dir="2700000" algn="tl">
                    <a:srgbClr val="000000"/>
                  </a:outerShdw>
                </a:effectLst>
                <a:latin typeface="Arial" charset="0"/>
              </a:rPr>
              <a:t> </a:t>
            </a:r>
            <a:r>
              <a:rPr lang="el-GR" sz="2000" dirty="0" err="1">
                <a:solidFill>
                  <a:srgbClr val="0070C0"/>
                </a:solidFill>
                <a:effectLst>
                  <a:outerShdw blurRad="38100" dist="38100" dir="2700000" algn="tl">
                    <a:srgbClr val="000000"/>
                  </a:outerShdw>
                </a:effectLst>
                <a:latin typeface="Arial" charset="0"/>
              </a:rPr>
              <a:t>π.χ</a:t>
            </a:r>
            <a:r>
              <a:rPr lang="el-GR" sz="2000" dirty="0">
                <a:solidFill>
                  <a:srgbClr val="0070C0"/>
                </a:solidFill>
                <a:effectLst>
                  <a:outerShdw blurRad="38100" dist="38100" dir="2700000" algn="tl">
                    <a:srgbClr val="000000"/>
                  </a:outerShdw>
                </a:effectLst>
                <a:latin typeface="Arial" charset="0"/>
              </a:rPr>
              <a:t> κατανάλωση φαρμάκων, αριθμός επεμβάσεων, θνητότητα κλπ</a:t>
            </a:r>
          </a:p>
          <a:p>
            <a:pPr lvl="1">
              <a:lnSpc>
                <a:spcPct val="60000"/>
              </a:lnSpc>
              <a:buClr>
                <a:srgbClr val="FF3300"/>
              </a:buClr>
              <a:buFont typeface="Wingdings" pitchFamily="2" charset="2"/>
              <a:buNone/>
            </a:pPr>
            <a:endParaRPr lang="el-GR" sz="2000" dirty="0">
              <a:solidFill>
                <a:srgbClr val="0070C0"/>
              </a:solidFill>
              <a:effectLst>
                <a:outerShdw blurRad="38100" dist="38100" dir="2700000" algn="tl">
                  <a:srgbClr val="000000"/>
                </a:outerShdw>
              </a:effectLst>
              <a:latin typeface="Arial" charset="0"/>
            </a:endParaRPr>
          </a:p>
          <a:p>
            <a:pPr lvl="1">
              <a:buClr>
                <a:srgbClr val="FF3300"/>
              </a:buClr>
              <a:buSzPct val="90000"/>
              <a:buFont typeface="Wingdings" pitchFamily="2" charset="2"/>
              <a:buChar char="§"/>
            </a:pPr>
            <a:r>
              <a:rPr lang="el-GR" sz="2000" dirty="0">
                <a:solidFill>
                  <a:srgbClr val="0070C0"/>
                </a:solidFill>
                <a:effectLst>
                  <a:outerShdw blurRad="38100" dist="38100" dir="2700000" algn="tl">
                    <a:srgbClr val="000000"/>
                  </a:outerShdw>
                </a:effectLst>
                <a:latin typeface="Arial" charset="0"/>
              </a:rPr>
              <a:t> Στην Αγγλία μετά τη γνωστοποίηση των εξετάσεων που ζητούνταν από κάθε τμήμα παρατηρήθηκε μείωση κατά 20% από 4 εξ./ασθενή σε 2,9</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84A7474C-A672-4FCE-ABEE-BC8A0531CE12}" type="slidenum">
              <a:rPr lang="el-GR" sz="1200">
                <a:latin typeface="Garamond" pitchFamily="18" charset="0"/>
              </a:rPr>
              <a:pPr algn="r"/>
              <a:t>5</a:t>
            </a:fld>
            <a:endParaRPr lang="el-GR" sz="1200">
              <a:latin typeface="Garamond" pitchFamily="18" charset="0"/>
            </a:endParaRPr>
          </a:p>
        </p:txBody>
      </p:sp>
      <p:sp>
        <p:nvSpPr>
          <p:cNvPr id="2" name="Text Box 2"/>
          <p:cNvSpPr txBox="1">
            <a:spLocks noChangeArrowheads="1"/>
          </p:cNvSpPr>
          <p:nvPr/>
        </p:nvSpPr>
        <p:spPr bwMode="auto">
          <a:xfrm>
            <a:off x="250825" y="304800"/>
            <a:ext cx="8569325" cy="6553200"/>
          </a:xfrm>
          <a:prstGeom prst="rect">
            <a:avLst/>
          </a:prstGeom>
          <a:noFill/>
          <a:ln w="9525">
            <a:noFill/>
            <a:miter lim="800000"/>
            <a:headEnd/>
            <a:tailEnd/>
          </a:ln>
          <a:effectLst/>
        </p:spPr>
        <p:txBody>
          <a:bodyPr>
            <a:spAutoFit/>
          </a:bodyPr>
          <a:lstStyle/>
          <a:p>
            <a:pPr>
              <a:defRPr/>
            </a:pPr>
            <a:r>
              <a:rPr lang="el-GR" sz="2400" b="1" dirty="0">
                <a:solidFill>
                  <a:srgbClr val="FF3300"/>
                </a:solidFill>
                <a:effectLst>
                  <a:outerShdw blurRad="38100" dist="38100" dir="2700000" algn="tl">
                    <a:srgbClr val="000000"/>
                  </a:outerShdw>
                </a:effectLst>
              </a:rPr>
              <a:t>Πληροφοριακά Συστήματα στο Νοσοκομείο</a:t>
            </a:r>
          </a:p>
          <a:p>
            <a:pPr>
              <a:defRPr/>
            </a:pPr>
            <a:endParaRPr lang="el-GR" sz="2000" b="1" dirty="0">
              <a:effectLst>
                <a:outerShdw blurRad="38100" dist="38100" dir="2700000" algn="tl">
                  <a:srgbClr val="000000"/>
                </a:outerShdw>
              </a:effectLst>
            </a:endParaRPr>
          </a:p>
          <a:p>
            <a:pPr lvl="3">
              <a:buClr>
                <a:srgbClr val="FF3300"/>
              </a:buClr>
              <a:buFont typeface="Wingdings" pitchFamily="2" charset="2"/>
              <a:buChar char="q"/>
              <a:defRPr/>
            </a:pPr>
            <a:r>
              <a:rPr lang="el-GR" b="1" dirty="0">
                <a:effectLst>
                  <a:outerShdw blurRad="38100" dist="38100" dir="2700000" algn="tl">
                    <a:srgbClr val="000000"/>
                  </a:outerShdw>
                </a:effectLst>
              </a:rPr>
              <a:t>  </a:t>
            </a:r>
            <a:r>
              <a:rPr lang="el-GR" sz="2000" b="1" dirty="0">
                <a:solidFill>
                  <a:srgbClr val="0070C0"/>
                </a:solidFill>
                <a:effectLst>
                  <a:outerShdw blurRad="38100" dist="38100" dir="2700000" algn="tl">
                    <a:srgbClr val="000000"/>
                  </a:outerShdw>
                </a:effectLst>
              </a:rPr>
              <a:t>Υποστηρικτικά Οργανωτικά Συστήματα </a:t>
            </a:r>
          </a:p>
          <a:p>
            <a:pPr>
              <a:defRPr/>
            </a:pPr>
            <a:r>
              <a:rPr lang="el-GR" sz="2000" b="1" dirty="0">
                <a:solidFill>
                  <a:srgbClr val="0070C0"/>
                </a:solidFill>
                <a:effectLst>
                  <a:outerShdw blurRad="38100" dist="38100" dir="2700000" algn="tl">
                    <a:srgbClr val="000000"/>
                  </a:outerShdw>
                </a:effectLst>
              </a:rPr>
              <a:t>                    (</a:t>
            </a:r>
            <a:r>
              <a:rPr lang="en-US" sz="2000" b="1" dirty="0">
                <a:solidFill>
                  <a:srgbClr val="0070C0"/>
                </a:solidFill>
                <a:effectLst>
                  <a:outerShdw blurRad="38100" dist="38100" dir="2700000" algn="tl">
                    <a:srgbClr val="000000"/>
                  </a:outerShdw>
                </a:effectLst>
              </a:rPr>
              <a:t>Management Support Systems</a:t>
            </a:r>
            <a:r>
              <a:rPr lang="el-GR" sz="2000" b="1" dirty="0">
                <a:solidFill>
                  <a:srgbClr val="0070C0"/>
                </a:solidFill>
                <a:effectLst>
                  <a:outerShdw blurRad="38100" dist="38100" dir="2700000" algn="tl">
                    <a:srgbClr val="000000"/>
                  </a:outerShdw>
                </a:effectLst>
              </a:rPr>
              <a:t> - </a:t>
            </a:r>
            <a:r>
              <a:rPr lang="en-US" sz="2000" b="1" dirty="0">
                <a:solidFill>
                  <a:srgbClr val="0070C0"/>
                </a:solidFill>
                <a:effectLst>
                  <a:outerShdw blurRad="38100" dist="38100" dir="2700000" algn="tl">
                    <a:srgbClr val="000000"/>
                  </a:outerShdw>
                </a:effectLst>
              </a:rPr>
              <a:t>MSS</a:t>
            </a:r>
            <a:r>
              <a:rPr lang="el-GR" sz="2000" b="1" dirty="0">
                <a:solidFill>
                  <a:srgbClr val="0070C0"/>
                </a:solidFill>
                <a:effectLst>
                  <a:outerShdw blurRad="38100" dist="38100" dir="2700000" algn="tl">
                    <a:srgbClr val="000000"/>
                  </a:outerShdw>
                </a:effectLst>
              </a:rPr>
              <a:t>) ή  </a:t>
            </a:r>
          </a:p>
          <a:p>
            <a:pPr>
              <a:defRPr/>
            </a:pPr>
            <a:endParaRPr lang="el-GR" sz="2000" b="1" dirty="0">
              <a:solidFill>
                <a:srgbClr val="0070C0"/>
              </a:solidFill>
              <a:effectLst>
                <a:outerShdw blurRad="38100" dist="38100" dir="2700000" algn="tl">
                  <a:srgbClr val="000000"/>
                </a:outerShdw>
              </a:effectLst>
            </a:endParaRPr>
          </a:p>
          <a:p>
            <a:pPr lvl="3">
              <a:buClr>
                <a:srgbClr val="FF3300"/>
              </a:buClr>
              <a:buFont typeface="Wingdings" pitchFamily="2" charset="2"/>
              <a:buChar char="q"/>
              <a:defRPr/>
            </a:pPr>
            <a:r>
              <a:rPr lang="el-GR" b="1" dirty="0">
                <a:solidFill>
                  <a:srgbClr val="0070C0"/>
                </a:solidFill>
                <a:effectLst>
                  <a:outerShdw blurRad="38100" dist="38100" dir="2700000" algn="tl">
                    <a:srgbClr val="000000"/>
                  </a:outerShdw>
                </a:effectLst>
              </a:rPr>
              <a:t>  </a:t>
            </a:r>
            <a:r>
              <a:rPr lang="el-GR" sz="2000" b="1" dirty="0">
                <a:solidFill>
                  <a:srgbClr val="0070C0"/>
                </a:solidFill>
                <a:effectLst>
                  <a:outerShdw blurRad="38100" dist="38100" dir="2700000" algn="tl">
                    <a:srgbClr val="000000"/>
                  </a:outerShdw>
                </a:effectLst>
              </a:rPr>
              <a:t>Διοικητικά Πληροφοριακά Συστήματα </a:t>
            </a:r>
          </a:p>
          <a:p>
            <a:pPr>
              <a:defRPr/>
            </a:pPr>
            <a:r>
              <a:rPr lang="el-GR" sz="2000" b="1" dirty="0">
                <a:solidFill>
                  <a:srgbClr val="0070C0"/>
                </a:solidFill>
                <a:effectLst>
                  <a:outerShdw blurRad="38100" dist="38100" dir="2700000" algn="tl">
                    <a:srgbClr val="000000"/>
                  </a:outerShdw>
                </a:effectLst>
              </a:rPr>
              <a:t>                   (</a:t>
            </a:r>
            <a:r>
              <a:rPr lang="en-US" sz="2000" b="1" dirty="0">
                <a:solidFill>
                  <a:srgbClr val="0070C0"/>
                </a:solidFill>
                <a:effectLst>
                  <a:outerShdw blurRad="38100" dist="38100" dir="2700000" algn="tl">
                    <a:srgbClr val="000000"/>
                  </a:outerShdw>
                </a:effectLst>
              </a:rPr>
              <a:t>Management Information Systems</a:t>
            </a:r>
            <a:r>
              <a:rPr lang="el-GR" sz="2000" b="1" dirty="0">
                <a:solidFill>
                  <a:srgbClr val="0070C0"/>
                </a:solidFill>
                <a:effectLst>
                  <a:outerShdw blurRad="38100" dist="38100" dir="2700000" algn="tl">
                    <a:srgbClr val="000000"/>
                  </a:outerShdw>
                </a:effectLst>
              </a:rPr>
              <a:t> – </a:t>
            </a:r>
            <a:r>
              <a:rPr lang="en-US" sz="2000" b="1" dirty="0">
                <a:solidFill>
                  <a:srgbClr val="0070C0"/>
                </a:solidFill>
                <a:effectLst>
                  <a:outerShdw blurRad="38100" dist="38100" dir="2700000" algn="tl">
                    <a:srgbClr val="000000"/>
                  </a:outerShdw>
                </a:effectLst>
              </a:rPr>
              <a:t>MIS</a:t>
            </a:r>
            <a:r>
              <a:rPr lang="el-GR" sz="2000" b="1" dirty="0">
                <a:solidFill>
                  <a:srgbClr val="0070C0"/>
                </a:solidFill>
                <a:effectLst>
                  <a:outerShdw blurRad="38100" dist="38100" dir="2700000" algn="tl">
                    <a:srgbClr val="000000"/>
                  </a:outerShdw>
                </a:effectLst>
              </a:rPr>
              <a:t>)</a:t>
            </a:r>
          </a:p>
          <a:p>
            <a:pPr>
              <a:defRPr/>
            </a:pPr>
            <a:endParaRPr lang="el-GR" sz="2000" b="1" dirty="0">
              <a:solidFill>
                <a:srgbClr val="FFFF00"/>
              </a:solidFill>
              <a:effectLst>
                <a:outerShdw blurRad="38100" dist="38100" dir="2700000" algn="tl">
                  <a:srgbClr val="000000"/>
                </a:outerShdw>
              </a:effectLst>
            </a:endParaRPr>
          </a:p>
          <a:p>
            <a:pPr>
              <a:buClr>
                <a:srgbClr val="CC3300"/>
              </a:buClr>
              <a:buFont typeface="Wingdings" pitchFamily="2" charset="2"/>
              <a:buChar char="ü"/>
              <a:defRPr/>
            </a:pPr>
            <a:r>
              <a:rPr lang="el-GR" sz="2000" dirty="0">
                <a:solidFill>
                  <a:srgbClr val="FFFF00"/>
                </a:solidFill>
              </a:rPr>
              <a:t> </a:t>
            </a:r>
            <a:r>
              <a:rPr lang="el-GR" sz="2000" dirty="0">
                <a:solidFill>
                  <a:schemeClr val="hlink"/>
                </a:solidFill>
              </a:rPr>
              <a:t>Πρέπει να εφαρμόζονται σταδιακά και όχι με μία γενική και πλήρη   αναδιοργάνωση, χωρίς όμως αυτό να οδηγεί και σε "Πληροφοριακό Πολυκερματισμό </a:t>
            </a:r>
          </a:p>
          <a:p>
            <a:pPr lvl="1">
              <a:buClr>
                <a:srgbClr val="CC3300"/>
              </a:buClr>
              <a:buFont typeface="Wingdings" pitchFamily="2" charset="2"/>
              <a:buChar char="ü"/>
              <a:defRPr/>
            </a:pPr>
            <a:endParaRPr lang="el-GR" sz="2000" dirty="0">
              <a:solidFill>
                <a:schemeClr val="hlink"/>
              </a:solidFill>
            </a:endParaRPr>
          </a:p>
          <a:p>
            <a:pPr lvl="4">
              <a:buClr>
                <a:srgbClr val="CC3300"/>
              </a:buClr>
              <a:buFont typeface="Wingdings" pitchFamily="2" charset="2"/>
              <a:buChar char="ü"/>
              <a:defRPr/>
            </a:pPr>
            <a:r>
              <a:rPr lang="el-GR" sz="2000" b="1" dirty="0"/>
              <a:t> Πρέπει να είναι απλά, "φιλικά" και να απαιτούν πολύ λίγες νέες γνώσεις από το χρήστη. Στον κάθε χρήστη, πρέπει να παρέχουν μόνο τις πληροφορίες που είναι σημαντικές και σχετικές με τις αρμοδιότητές του </a:t>
            </a:r>
          </a:p>
          <a:p>
            <a:pPr lvl="4">
              <a:buClr>
                <a:srgbClr val="CC3300"/>
              </a:buClr>
              <a:buFont typeface="Wingdings" pitchFamily="2" charset="2"/>
              <a:buChar char="ü"/>
              <a:defRPr/>
            </a:pPr>
            <a:endParaRPr lang="el-GR" sz="2000" b="1" dirty="0"/>
          </a:p>
          <a:p>
            <a:pPr lvl="4">
              <a:buClr>
                <a:srgbClr val="CC3300"/>
              </a:buClr>
              <a:buFont typeface="Wingdings" pitchFamily="2" charset="2"/>
              <a:buChar char="ü"/>
              <a:defRPr/>
            </a:pPr>
            <a:r>
              <a:rPr lang="el-GR" sz="2000" b="1" dirty="0"/>
              <a:t> Πρέπει να ενσωματώνουν στη «λογική» τους τον παράγοντα ασθενή</a:t>
            </a:r>
          </a:p>
          <a:p>
            <a:pPr lvl="1">
              <a:buClr>
                <a:srgbClr val="CC3300"/>
              </a:buClr>
              <a:buFont typeface="Wingdings" pitchFamily="2" charset="2"/>
              <a:buChar char="ü"/>
              <a:defRPr/>
            </a:pPr>
            <a:endParaRPr lang="el-GR" sz="2000" b="1" dirty="0"/>
          </a:p>
          <a:p>
            <a:pPr>
              <a:buClr>
                <a:srgbClr val="CC3300"/>
              </a:buClr>
              <a:buFont typeface="Wingdings" pitchFamily="2" charset="2"/>
              <a:buChar char="ü"/>
              <a:defRPr/>
            </a:pPr>
            <a:endParaRPr lang="el-GR" sz="2000" b="1" dirty="0"/>
          </a:p>
        </p:txBody>
      </p:sp>
      <p:pic>
        <p:nvPicPr>
          <p:cNvPr id="72709" name="Picture 3" descr="j0195384"/>
          <p:cNvPicPr>
            <a:picLocks noChangeAspect="1" noChangeArrowheads="1"/>
          </p:cNvPicPr>
          <p:nvPr/>
        </p:nvPicPr>
        <p:blipFill>
          <a:blip r:embed="rId3" cstate="print"/>
          <a:srcRect/>
          <a:stretch>
            <a:fillRect/>
          </a:stretch>
        </p:blipFill>
        <p:spPr bwMode="auto">
          <a:xfrm>
            <a:off x="179388" y="836613"/>
            <a:ext cx="1479550" cy="1511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3 - Θέση αριθμού διαφάνειας"/>
          <p:cNvSpPr txBox="1">
            <a:spLocks noGrp="1"/>
          </p:cNvSpPr>
          <p:nvPr/>
        </p:nvSpPr>
        <p:spPr bwMode="auto">
          <a:xfrm>
            <a:off x="6588125" y="6165850"/>
            <a:ext cx="2133600" cy="457200"/>
          </a:xfrm>
          <a:prstGeom prst="rect">
            <a:avLst/>
          </a:prstGeom>
          <a:noFill/>
          <a:ln w="9525">
            <a:noFill/>
            <a:miter lim="800000"/>
            <a:headEnd/>
            <a:tailEnd/>
          </a:ln>
        </p:spPr>
        <p:txBody>
          <a:bodyPr anchor="b"/>
          <a:lstStyle/>
          <a:p>
            <a:pPr algn="r"/>
            <a:fld id="{752D9E5E-4FE0-4831-8095-DF3A70D7369C}" type="slidenum">
              <a:rPr lang="el-GR" sz="1200">
                <a:latin typeface="Garamond" pitchFamily="18" charset="0"/>
              </a:rPr>
              <a:pPr algn="r"/>
              <a:t>6</a:t>
            </a:fld>
            <a:endParaRPr lang="el-GR" sz="1200">
              <a:latin typeface="Garamond" pitchFamily="18" charset="0"/>
            </a:endParaRPr>
          </a:p>
        </p:txBody>
      </p:sp>
      <p:sp>
        <p:nvSpPr>
          <p:cNvPr id="32770" name="Text Box 2"/>
          <p:cNvSpPr txBox="1">
            <a:spLocks noChangeArrowheads="1"/>
          </p:cNvSpPr>
          <p:nvPr/>
        </p:nvSpPr>
        <p:spPr bwMode="auto">
          <a:xfrm>
            <a:off x="611188" y="-26988"/>
            <a:ext cx="7589835" cy="6660285"/>
          </a:xfrm>
          <a:prstGeom prst="rect">
            <a:avLst/>
          </a:prstGeom>
          <a:noFill/>
          <a:ln w="9525">
            <a:noFill/>
            <a:miter lim="800000"/>
            <a:headEnd/>
            <a:tailEnd/>
          </a:ln>
          <a:effectLst/>
        </p:spPr>
        <p:txBody>
          <a:bodyPr wrap="none">
            <a:spAutoFit/>
          </a:bodyPr>
          <a:lstStyle/>
          <a:p>
            <a:r>
              <a:rPr lang="el-GR" sz="2800" b="1" dirty="0">
                <a:solidFill>
                  <a:srgbClr val="FF3300"/>
                </a:solidFill>
                <a:effectLst>
                  <a:outerShdw blurRad="38100" dist="38100" dir="2700000" algn="tl">
                    <a:srgbClr val="000000"/>
                  </a:outerShdw>
                </a:effectLst>
              </a:rPr>
              <a:t>Εξειδικευμένες Μονάδες Νοσοκομειακής </a:t>
            </a:r>
          </a:p>
          <a:p>
            <a:r>
              <a:rPr lang="el-GR" sz="2800" b="1" dirty="0">
                <a:solidFill>
                  <a:srgbClr val="FF3300"/>
                </a:solidFill>
                <a:effectLst>
                  <a:outerShdw blurRad="38100" dist="38100" dir="2700000" algn="tl">
                    <a:srgbClr val="000000"/>
                  </a:outerShdw>
                </a:effectLst>
              </a:rPr>
              <a:t>Φροντίδας</a:t>
            </a:r>
            <a:endParaRPr lang="en-US" sz="2800" b="1" dirty="0">
              <a:solidFill>
                <a:srgbClr val="FF3300"/>
              </a:solidFill>
              <a:effectLst>
                <a:outerShdw blurRad="38100" dist="38100" dir="2700000" algn="tl">
                  <a:srgbClr val="000000"/>
                </a:outerShdw>
              </a:effectLst>
            </a:endParaRPr>
          </a:p>
          <a:p>
            <a:pPr>
              <a:lnSpc>
                <a:spcPct val="70000"/>
              </a:lnSpc>
            </a:pPr>
            <a:endParaRPr lang="en-US" sz="2400" b="1" dirty="0">
              <a:solidFill>
                <a:srgbClr val="FF3300"/>
              </a:solidFill>
              <a:effectLst>
                <a:outerShdw blurRad="38100" dist="38100" dir="2700000" algn="tl">
                  <a:srgbClr val="000000"/>
                </a:outerShdw>
              </a:effectLst>
            </a:endParaRPr>
          </a:p>
          <a:p>
            <a:r>
              <a:rPr lang="el-GR" sz="2200" b="1" i="1" dirty="0">
                <a:solidFill>
                  <a:srgbClr val="0070C0"/>
                </a:solidFill>
                <a:effectLst>
                  <a:outerShdw blurRad="38100" dist="38100" dir="2700000" algn="tl">
                    <a:srgbClr val="000000"/>
                  </a:outerShdw>
                </a:effectLst>
              </a:rPr>
              <a:t>Α) Μονάδες Εντατικής Φροντίδας (ΜΕΦ)- </a:t>
            </a:r>
          </a:p>
          <a:p>
            <a:r>
              <a:rPr lang="en-US" sz="2200" b="1" i="1" dirty="0">
                <a:solidFill>
                  <a:srgbClr val="0070C0"/>
                </a:solidFill>
                <a:effectLst>
                  <a:outerShdw blurRad="38100" dist="38100" dir="2700000" algn="tl">
                    <a:srgbClr val="000000"/>
                  </a:outerShdw>
                </a:effectLst>
              </a:rPr>
              <a:t>Intensive Care Units (ICU)</a:t>
            </a:r>
            <a:endParaRPr lang="el-GR" sz="2200" b="1" i="1" dirty="0">
              <a:solidFill>
                <a:srgbClr val="0070C0"/>
              </a:solidFill>
              <a:effectLst>
                <a:outerShdw blurRad="38100" dist="38100" dir="2700000" algn="tl">
                  <a:srgbClr val="000000"/>
                </a:outerShdw>
              </a:effectLst>
            </a:endParaRPr>
          </a:p>
          <a:p>
            <a:endParaRPr lang="el-GR" sz="2200" b="1" i="1" dirty="0">
              <a:solidFill>
                <a:srgbClr val="FFFF00"/>
              </a:solidFill>
              <a:effectLst>
                <a:outerShdw blurRad="38100" dist="38100" dir="2700000" algn="tl">
                  <a:srgbClr val="000000"/>
                </a:outerShdw>
              </a:effectLst>
            </a:endParaRPr>
          </a:p>
          <a:p>
            <a:r>
              <a:rPr lang="el-GR" i="1" dirty="0">
                <a:effectLst>
                  <a:outerShdw blurRad="38100" dist="38100" dir="2700000" algn="tl">
                    <a:srgbClr val="000000"/>
                  </a:outerShdw>
                </a:effectLst>
              </a:rPr>
              <a:t>Στόχος διατήρηση και διάσωση βαρέως πασχόντων. Παρέχουν πολυδιάστατη </a:t>
            </a:r>
          </a:p>
          <a:p>
            <a:r>
              <a:rPr lang="el-GR" i="1" dirty="0">
                <a:effectLst>
                  <a:outerShdw blurRad="38100" dist="38100" dir="2700000" algn="tl">
                    <a:srgbClr val="000000"/>
                  </a:outerShdw>
                </a:effectLst>
              </a:rPr>
              <a:t>παρακολούθηση σε 24</a:t>
            </a:r>
            <a:r>
              <a:rPr lang="el-GR" i="1" dirty="0">
                <a:effectLst>
                  <a:outerShdw blurRad="38100" dist="38100" dir="2700000" algn="tl">
                    <a:srgbClr val="000000"/>
                  </a:outerShdw>
                </a:effectLst>
                <a:latin typeface="Arial" charset="0"/>
              </a:rPr>
              <a:t>ω</a:t>
            </a:r>
            <a:r>
              <a:rPr lang="el-GR" i="1" dirty="0">
                <a:effectLst>
                  <a:outerShdw blurRad="38100" dist="38100" dir="2700000" algn="tl">
                    <a:srgbClr val="000000"/>
                  </a:outerShdw>
                </a:effectLst>
              </a:rPr>
              <a:t>ρη βάση</a:t>
            </a:r>
          </a:p>
          <a:p>
            <a:endParaRPr lang="el-GR" i="1" dirty="0">
              <a:effectLst>
                <a:outerShdw blurRad="38100" dist="38100" dir="2700000" algn="tl">
                  <a:srgbClr val="000000"/>
                </a:outerShdw>
              </a:effectLst>
            </a:endParaRPr>
          </a:p>
          <a:p>
            <a:r>
              <a:rPr lang="el-GR" dirty="0">
                <a:effectLst>
                  <a:outerShdw blurRad="38100" dist="38100" dir="2700000" algn="tl">
                    <a:srgbClr val="000000"/>
                  </a:outerShdw>
                </a:effectLst>
              </a:rPr>
              <a:t>Για τη λειτουργία τους απαιτείται υψηλή τεχνολογική υποστήριξη </a:t>
            </a:r>
          </a:p>
          <a:p>
            <a:endParaRPr lang="el-GR" dirty="0">
              <a:effectLst>
                <a:outerShdw blurRad="38100" dist="38100" dir="2700000" algn="tl">
                  <a:srgbClr val="000000"/>
                </a:outerShdw>
              </a:effectLst>
            </a:endParaRPr>
          </a:p>
          <a:p>
            <a:r>
              <a:rPr lang="el-GR" dirty="0">
                <a:effectLst>
                  <a:outerShdw blurRad="38100" dist="38100" dir="2700000" algn="tl">
                    <a:srgbClr val="000000"/>
                  </a:outerShdw>
                </a:effectLst>
              </a:rPr>
              <a:t>Διακρίνονται σε:</a:t>
            </a:r>
          </a:p>
          <a:p>
            <a:endParaRPr lang="el-GR" dirty="0">
              <a:effectLst>
                <a:outerShdw blurRad="38100" dist="38100" dir="2700000" algn="tl">
                  <a:srgbClr val="000000"/>
                </a:outerShdw>
              </a:effectLst>
            </a:endParaRPr>
          </a:p>
          <a:p>
            <a:r>
              <a:rPr lang="el-GR" u="sng" dirty="0">
                <a:effectLst>
                  <a:outerShdw blurRad="38100" dist="38100" dir="2700000" algn="tl">
                    <a:srgbClr val="000000"/>
                  </a:outerShdw>
                </a:effectLst>
              </a:rPr>
              <a:t>Γενικές</a:t>
            </a:r>
            <a:r>
              <a:rPr lang="el-GR" dirty="0">
                <a:effectLst>
                  <a:outerShdw blurRad="38100" dist="38100" dir="2700000" algn="tl">
                    <a:srgbClr val="000000"/>
                  </a:outerShdw>
                </a:effectLst>
              </a:rPr>
              <a:t> (</a:t>
            </a:r>
            <a:r>
              <a:rPr lang="el-GR" dirty="0" err="1">
                <a:effectLst>
                  <a:outerShdw blurRad="38100" dist="38100" dir="2700000" algn="tl">
                    <a:srgbClr val="000000"/>
                  </a:outerShdw>
                </a:effectLst>
              </a:rPr>
              <a:t>π.χ</a:t>
            </a:r>
            <a:r>
              <a:rPr lang="el-GR" dirty="0">
                <a:effectLst>
                  <a:outerShdw blurRad="38100" dist="38100" dir="2700000" algn="tl">
                    <a:srgbClr val="000000"/>
                  </a:outerShdw>
                </a:effectLst>
              </a:rPr>
              <a:t> Γενικής Χειρουργικής, Μετεγχειρητικής Ανάνηψης, </a:t>
            </a:r>
          </a:p>
          <a:p>
            <a:r>
              <a:rPr lang="el-GR" dirty="0">
                <a:effectLst>
                  <a:outerShdw blurRad="38100" dist="38100" dir="2700000" algn="tl">
                    <a:srgbClr val="000000"/>
                  </a:outerShdw>
                </a:effectLst>
              </a:rPr>
              <a:t>Καρδιοχειρουργικής, Νευροχειρουργικής και Τραύματος)</a:t>
            </a:r>
            <a:r>
              <a:rPr lang="el-GR" dirty="0"/>
              <a:t> </a:t>
            </a:r>
          </a:p>
          <a:p>
            <a:endParaRPr lang="el-GR" dirty="0"/>
          </a:p>
          <a:p>
            <a:r>
              <a:rPr lang="el-GR" u="sng" dirty="0">
                <a:effectLst>
                  <a:outerShdw blurRad="38100" dist="38100" dir="2700000" algn="tl">
                    <a:srgbClr val="000000"/>
                  </a:outerShdw>
                </a:effectLst>
              </a:rPr>
              <a:t>Παθολογικές Μονάδες</a:t>
            </a:r>
            <a:r>
              <a:rPr lang="el-GR" dirty="0"/>
              <a:t> (</a:t>
            </a:r>
            <a:r>
              <a:rPr lang="el-GR" dirty="0" err="1"/>
              <a:t>π.χ</a:t>
            </a:r>
            <a:r>
              <a:rPr lang="el-GR" dirty="0"/>
              <a:t> Γενικής Παθολογίας, Αναπνευστικής Ανεπάρκειας, </a:t>
            </a:r>
          </a:p>
          <a:p>
            <a:r>
              <a:rPr lang="el-GR" dirty="0"/>
              <a:t>Καρδιολογικής, Δηλητηριάσεων και Μεταβολισμού) </a:t>
            </a:r>
          </a:p>
          <a:p>
            <a:endParaRPr lang="el-GR" dirty="0"/>
          </a:p>
          <a:p>
            <a:r>
              <a:rPr lang="el-GR" u="sng" dirty="0"/>
              <a:t>Ειδικές Μονάδες</a:t>
            </a:r>
            <a:r>
              <a:rPr lang="el-GR" dirty="0"/>
              <a:t> (Παιδιατρικής, Νεογνών και Πρόωρων, Εγκαυμάτων, </a:t>
            </a:r>
          </a:p>
          <a:p>
            <a:r>
              <a:rPr lang="el-GR" dirty="0"/>
              <a:t>Μεταμοσχεύσεων)</a:t>
            </a:r>
            <a:endParaRPr lang="el-GR" dirty="0">
              <a:effectLst>
                <a:outerShdw blurRad="38100" dist="38100" dir="2700000" algn="tl">
                  <a:srgbClr val="000000"/>
                </a:outerShdw>
              </a:effectLst>
            </a:endParaRPr>
          </a:p>
          <a:p>
            <a:r>
              <a:rPr lang="el-GR" dirty="0">
                <a:effectLst>
                  <a:outerShdw blurRad="38100" dist="38100" dir="2700000" algn="tl">
                    <a:srgbClr val="000000"/>
                  </a:outerShdw>
                </a:effectLst>
              </a:rPr>
              <a:t> </a:t>
            </a:r>
          </a:p>
        </p:txBody>
      </p:sp>
      <p:pic>
        <p:nvPicPr>
          <p:cNvPr id="74757" name="Picture 3" descr="j0235241"/>
          <p:cNvPicPr>
            <a:picLocks noChangeAspect="1" noChangeArrowheads="1"/>
          </p:cNvPicPr>
          <p:nvPr/>
        </p:nvPicPr>
        <p:blipFill>
          <a:blip r:embed="rId2" cstate="print"/>
          <a:srcRect/>
          <a:stretch>
            <a:fillRect/>
          </a:stretch>
        </p:blipFill>
        <p:spPr bwMode="auto">
          <a:xfrm>
            <a:off x="6781800" y="838200"/>
            <a:ext cx="1811338" cy="1246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B348DE8C-B1BD-4F26-B2C2-147FEFA1B36F}" type="slidenum">
              <a:rPr lang="el-GR" sz="1200">
                <a:latin typeface="Garamond" pitchFamily="18" charset="0"/>
              </a:rPr>
              <a:pPr algn="r"/>
              <a:t>7</a:t>
            </a:fld>
            <a:endParaRPr lang="el-GR" sz="1200">
              <a:latin typeface="Garamond" pitchFamily="18" charset="0"/>
            </a:endParaRPr>
          </a:p>
        </p:txBody>
      </p:sp>
      <p:pic>
        <p:nvPicPr>
          <p:cNvPr id="75780" name="Picture 4" descr="sb10067551h-001"/>
          <p:cNvPicPr>
            <a:picLocks noChangeAspect="1" noChangeArrowheads="1"/>
          </p:cNvPicPr>
          <p:nvPr/>
        </p:nvPicPr>
        <p:blipFill>
          <a:blip r:embed="rId2" cstate="print"/>
          <a:srcRect/>
          <a:stretch>
            <a:fillRect/>
          </a:stretch>
        </p:blipFill>
        <p:spPr bwMode="auto">
          <a:xfrm>
            <a:off x="533400" y="838200"/>
            <a:ext cx="2362200" cy="5334000"/>
          </a:xfrm>
          <a:prstGeom prst="rect">
            <a:avLst/>
          </a:prstGeom>
          <a:noFill/>
          <a:ln w="9525">
            <a:noFill/>
            <a:miter lim="800000"/>
            <a:headEnd/>
            <a:tailEnd/>
          </a:ln>
        </p:spPr>
      </p:pic>
      <p:pic>
        <p:nvPicPr>
          <p:cNvPr id="75781" name="Picture 5" descr="1261844"/>
          <p:cNvPicPr>
            <a:picLocks noChangeAspect="1" noChangeArrowheads="1"/>
          </p:cNvPicPr>
          <p:nvPr/>
        </p:nvPicPr>
        <p:blipFill>
          <a:blip r:embed="rId3" cstate="print"/>
          <a:srcRect/>
          <a:stretch>
            <a:fillRect/>
          </a:stretch>
        </p:blipFill>
        <p:spPr bwMode="auto">
          <a:xfrm>
            <a:off x="3276600" y="3733800"/>
            <a:ext cx="2895600" cy="2743200"/>
          </a:xfrm>
          <a:prstGeom prst="rect">
            <a:avLst/>
          </a:prstGeom>
          <a:noFill/>
          <a:ln w="9525">
            <a:noFill/>
            <a:miter lim="800000"/>
            <a:headEnd/>
            <a:tailEnd/>
          </a:ln>
        </p:spPr>
      </p:pic>
      <p:pic>
        <p:nvPicPr>
          <p:cNvPr id="75782" name="Picture 7" descr="BMS1108"/>
          <p:cNvPicPr>
            <a:picLocks noChangeAspect="1" noChangeArrowheads="1"/>
          </p:cNvPicPr>
          <p:nvPr/>
        </p:nvPicPr>
        <p:blipFill>
          <a:blip r:embed="rId4" cstate="print"/>
          <a:srcRect/>
          <a:stretch>
            <a:fillRect/>
          </a:stretch>
        </p:blipFill>
        <p:spPr bwMode="auto">
          <a:xfrm>
            <a:off x="6553200" y="990600"/>
            <a:ext cx="2286000" cy="4724400"/>
          </a:xfrm>
          <a:prstGeom prst="rect">
            <a:avLst/>
          </a:prstGeom>
          <a:noFill/>
          <a:ln w="9525">
            <a:noFill/>
            <a:miter lim="800000"/>
            <a:headEnd/>
            <a:tailEnd/>
          </a:ln>
        </p:spPr>
      </p:pic>
      <p:pic>
        <p:nvPicPr>
          <p:cNvPr id="75783" name="Picture 8" descr="MED2078"/>
          <p:cNvPicPr>
            <a:picLocks noChangeAspect="1" noChangeArrowheads="1"/>
          </p:cNvPicPr>
          <p:nvPr/>
        </p:nvPicPr>
        <p:blipFill>
          <a:blip r:embed="rId5" cstate="print"/>
          <a:srcRect/>
          <a:stretch>
            <a:fillRect/>
          </a:stretch>
        </p:blipFill>
        <p:spPr bwMode="auto">
          <a:xfrm>
            <a:off x="3352800" y="457200"/>
            <a:ext cx="2819400" cy="3048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1A03E05-362E-49C3-B23A-28F307B47DFB}" type="slidenum">
              <a:rPr lang="el-GR" sz="1200">
                <a:latin typeface="Garamond" pitchFamily="18" charset="0"/>
              </a:rPr>
              <a:pPr algn="r"/>
              <a:t>8</a:t>
            </a:fld>
            <a:endParaRPr lang="el-GR" sz="1200">
              <a:latin typeface="Garamond" pitchFamily="18" charset="0"/>
            </a:endParaRPr>
          </a:p>
        </p:txBody>
      </p:sp>
      <p:sp>
        <p:nvSpPr>
          <p:cNvPr id="33794" name="Rectangle 2"/>
          <p:cNvSpPr>
            <a:spLocks noChangeArrowheads="1"/>
          </p:cNvSpPr>
          <p:nvPr/>
        </p:nvSpPr>
        <p:spPr bwMode="auto">
          <a:xfrm>
            <a:off x="250825" y="360363"/>
            <a:ext cx="7128233" cy="6186309"/>
          </a:xfrm>
          <a:prstGeom prst="rect">
            <a:avLst/>
          </a:prstGeom>
          <a:noFill/>
          <a:ln w="9525">
            <a:noFill/>
            <a:miter lim="800000"/>
            <a:headEnd/>
            <a:tailEnd/>
          </a:ln>
          <a:effectLst/>
        </p:spPr>
        <p:txBody>
          <a:bodyPr wrap="none" anchor="ctr">
            <a:spAutoFit/>
          </a:bodyPr>
          <a:lstStyle/>
          <a:p>
            <a:pPr algn="just"/>
            <a:r>
              <a:rPr lang="el-GR" sz="2400" dirty="0">
                <a:solidFill>
                  <a:srgbClr val="FF3300"/>
                </a:solidFill>
                <a:effectLst>
                  <a:outerShdw blurRad="38100" dist="38100" dir="2700000" algn="tl">
                    <a:srgbClr val="000000"/>
                  </a:outerShdw>
                </a:effectLst>
              </a:rPr>
              <a:t>Η δυναμικότητα των ΜΕΦ: αριθμός κλινών</a:t>
            </a:r>
          </a:p>
          <a:p>
            <a:pPr algn="just"/>
            <a:endParaRPr lang="el-GR" sz="2400" dirty="0">
              <a:solidFill>
                <a:srgbClr val="FF3300"/>
              </a:solidFill>
              <a:effectLst>
                <a:outerShdw blurRad="38100" dist="38100" dir="2700000" algn="tl">
                  <a:srgbClr val="000000"/>
                </a:outerShdw>
              </a:effectLst>
            </a:endParaRPr>
          </a:p>
          <a:p>
            <a:pPr algn="just"/>
            <a:r>
              <a:rPr lang="en-US" dirty="0">
                <a:effectLst>
                  <a:outerShdw blurRad="38100" dist="38100" dir="2700000" algn="tl">
                    <a:srgbClr val="000000"/>
                  </a:outerShdw>
                </a:effectLst>
              </a:rPr>
              <a:t>Society of Critical Care Medicine</a:t>
            </a:r>
            <a:r>
              <a:rPr lang="el-GR" dirty="0">
                <a:effectLst>
                  <a:outerShdw blurRad="38100" dist="38100" dir="2700000" algn="tl">
                    <a:srgbClr val="000000"/>
                  </a:outerShdw>
                </a:effectLst>
              </a:rPr>
              <a:t> (</a:t>
            </a:r>
            <a:r>
              <a:rPr lang="en-US" dirty="0">
                <a:effectLst>
                  <a:outerShdw blurRad="38100" dist="38100" dir="2700000" algn="tl">
                    <a:srgbClr val="000000"/>
                  </a:outerShdw>
                </a:effectLst>
              </a:rPr>
              <a:t>SCCM</a:t>
            </a:r>
            <a:r>
              <a:rPr lang="el-GR" dirty="0">
                <a:effectLst>
                  <a:outerShdw blurRad="38100" dist="38100" dir="2700000" algn="tl">
                    <a:srgbClr val="000000"/>
                  </a:outerShdw>
                </a:effectLst>
              </a:rPr>
              <a:t>) και του </a:t>
            </a:r>
            <a:r>
              <a:rPr lang="en-US" dirty="0">
                <a:effectLst>
                  <a:outerShdw blurRad="38100" dist="38100" dir="2700000" algn="tl">
                    <a:srgbClr val="000000"/>
                  </a:outerShdw>
                </a:effectLst>
              </a:rPr>
              <a:t>National Institute of </a:t>
            </a:r>
            <a:endParaRPr lang="el-GR" dirty="0">
              <a:effectLst>
                <a:outerShdw blurRad="38100" dist="38100" dir="2700000" algn="tl">
                  <a:srgbClr val="000000"/>
                </a:outerShdw>
              </a:effectLst>
            </a:endParaRPr>
          </a:p>
          <a:p>
            <a:pPr algn="just"/>
            <a:r>
              <a:rPr lang="en-US" dirty="0">
                <a:effectLst>
                  <a:outerShdw blurRad="38100" dist="38100" dir="2700000" algn="tl">
                    <a:srgbClr val="000000"/>
                  </a:outerShdw>
                </a:effectLst>
              </a:rPr>
              <a:t>Health</a:t>
            </a:r>
            <a:r>
              <a:rPr lang="el-GR" dirty="0">
                <a:effectLst>
                  <a:outerShdw blurRad="38100" dist="38100" dir="2700000" algn="tl">
                    <a:srgbClr val="000000"/>
                  </a:outerShdw>
                </a:effectLst>
              </a:rPr>
              <a:t> (</a:t>
            </a:r>
            <a:r>
              <a:rPr lang="en-US" dirty="0">
                <a:effectLst>
                  <a:outerShdw blurRad="38100" dist="38100" dir="2700000" algn="tl">
                    <a:srgbClr val="000000"/>
                  </a:outerShdw>
                </a:effectLst>
              </a:rPr>
              <a:t>NIH</a:t>
            </a:r>
            <a:r>
              <a:rPr lang="el-GR" dirty="0">
                <a:effectLst>
                  <a:outerShdw blurRad="38100" dist="38100" dir="2700000" algn="tl">
                    <a:srgbClr val="000000"/>
                  </a:outerShdw>
                </a:effectLst>
              </a:rPr>
              <a:t>) των Η.Π.Α. συστήνεται ο αριθμός των κλινών σε κάθε ΜΕΦ </a:t>
            </a:r>
          </a:p>
          <a:p>
            <a:pPr algn="just"/>
            <a:r>
              <a:rPr lang="el-GR" dirty="0">
                <a:effectLst>
                  <a:outerShdw blurRad="38100" dist="38100" dir="2700000" algn="tl">
                    <a:srgbClr val="000000"/>
                  </a:outerShdw>
                </a:effectLst>
              </a:rPr>
              <a:t>να είναι μεταξύ </a:t>
            </a:r>
            <a:r>
              <a:rPr lang="el-GR" dirty="0">
                <a:solidFill>
                  <a:srgbClr val="0070C0"/>
                </a:solidFill>
                <a:effectLst>
                  <a:outerShdw blurRad="38100" dist="38100" dir="2700000" algn="tl">
                    <a:srgbClr val="000000"/>
                  </a:outerShdw>
                </a:effectLst>
              </a:rPr>
              <a:t>6</a:t>
            </a:r>
            <a:r>
              <a:rPr lang="el-GR" dirty="0">
                <a:effectLst>
                  <a:outerShdw blurRad="38100" dist="38100" dir="2700000" algn="tl">
                    <a:srgbClr val="000000"/>
                  </a:outerShdw>
                </a:effectLst>
              </a:rPr>
              <a:t> έως </a:t>
            </a:r>
            <a:r>
              <a:rPr lang="el-GR" dirty="0">
                <a:solidFill>
                  <a:srgbClr val="0070C0"/>
                </a:solidFill>
                <a:effectLst>
                  <a:outerShdw blurRad="38100" dist="38100" dir="2700000" algn="tl">
                    <a:srgbClr val="000000"/>
                  </a:outerShdw>
                </a:effectLst>
              </a:rPr>
              <a:t>12 </a:t>
            </a:r>
            <a:r>
              <a:rPr lang="el-GR" dirty="0">
                <a:effectLst>
                  <a:outerShdw blurRad="38100" dist="38100" dir="2700000" algn="tl">
                    <a:srgbClr val="000000"/>
                  </a:outerShdw>
                </a:effectLst>
              </a:rPr>
              <a:t>κλίνες.</a:t>
            </a:r>
          </a:p>
          <a:p>
            <a:pPr algn="just"/>
            <a:endParaRPr lang="el-GR" dirty="0">
              <a:effectLst>
                <a:outerShdw blurRad="38100" dist="38100" dir="2700000" algn="tl">
                  <a:srgbClr val="000000"/>
                </a:outerShdw>
              </a:effectLst>
            </a:endParaRPr>
          </a:p>
          <a:p>
            <a:pPr algn="just"/>
            <a:r>
              <a:rPr lang="el-GR" dirty="0">
                <a:effectLst>
                  <a:outerShdw blurRad="38100" dist="38100" dir="2700000" algn="tl">
                    <a:srgbClr val="000000"/>
                  </a:outerShdw>
                </a:effectLst>
              </a:rPr>
              <a:t>το </a:t>
            </a:r>
            <a:r>
              <a:rPr lang="el-GR" i="1" dirty="0">
                <a:solidFill>
                  <a:srgbClr val="0070C0"/>
                </a:solidFill>
                <a:effectLst>
                  <a:outerShdw blurRad="38100" dist="38100" dir="2700000" algn="tl">
                    <a:srgbClr val="000000"/>
                  </a:outerShdw>
                </a:effectLst>
              </a:rPr>
              <a:t>5-6%</a:t>
            </a:r>
            <a:r>
              <a:rPr lang="el-GR" dirty="0">
                <a:solidFill>
                  <a:srgbClr val="0070C0"/>
                </a:solidFill>
                <a:effectLst>
                  <a:outerShdw blurRad="38100" dist="38100" dir="2700000" algn="tl">
                    <a:srgbClr val="000000"/>
                  </a:outerShdw>
                </a:effectLst>
              </a:rPr>
              <a:t> </a:t>
            </a:r>
            <a:r>
              <a:rPr lang="el-GR" dirty="0">
                <a:effectLst>
                  <a:outerShdw blurRad="38100" dist="38100" dir="2700000" algn="tl">
                    <a:srgbClr val="000000"/>
                  </a:outerShdw>
                </a:effectLst>
              </a:rPr>
              <a:t>των συνολικών κλινών ενός γενικού νοσοκομείου δυναμικότητας </a:t>
            </a:r>
          </a:p>
          <a:p>
            <a:pPr algn="just"/>
            <a:r>
              <a:rPr lang="el-GR" dirty="0">
                <a:effectLst>
                  <a:outerShdw blurRad="38100" dist="38100" dir="2700000" algn="tl">
                    <a:srgbClr val="000000"/>
                  </a:outerShdw>
                </a:effectLst>
              </a:rPr>
              <a:t>άνω των </a:t>
            </a:r>
            <a:r>
              <a:rPr lang="el-GR" dirty="0">
                <a:solidFill>
                  <a:srgbClr val="0070C0"/>
                </a:solidFill>
                <a:effectLst>
                  <a:outerShdw blurRad="38100" dist="38100" dir="2700000" algn="tl">
                    <a:srgbClr val="000000"/>
                  </a:outerShdw>
                </a:effectLst>
              </a:rPr>
              <a:t>200</a:t>
            </a:r>
            <a:r>
              <a:rPr lang="el-GR" dirty="0">
                <a:solidFill>
                  <a:srgbClr val="FFFF00"/>
                </a:solidFill>
                <a:effectLst>
                  <a:outerShdw blurRad="38100" dist="38100" dir="2700000" algn="tl">
                    <a:srgbClr val="000000"/>
                  </a:outerShdw>
                </a:effectLst>
              </a:rPr>
              <a:t> </a:t>
            </a:r>
            <a:r>
              <a:rPr lang="el-GR" dirty="0">
                <a:effectLst>
                  <a:outerShdw blurRad="38100" dist="38100" dir="2700000" algn="tl">
                    <a:srgbClr val="000000"/>
                  </a:outerShdw>
                </a:effectLst>
              </a:rPr>
              <a:t>κλινών να αποτελείται από κλίνες ΜΕΦ</a:t>
            </a:r>
            <a:r>
              <a:rPr lang="el-GR" dirty="0"/>
              <a:t> </a:t>
            </a:r>
            <a:endParaRPr lang="el-GR" dirty="0">
              <a:effectLst>
                <a:outerShdw blurRad="38100" dist="38100" dir="2700000" algn="tl">
                  <a:srgbClr val="000000"/>
                </a:outerShdw>
              </a:effectLst>
            </a:endParaRPr>
          </a:p>
          <a:p>
            <a:pPr algn="just"/>
            <a:endParaRPr lang="el-GR" dirty="0">
              <a:effectLst>
                <a:outerShdw blurRad="38100" dist="38100" dir="2700000" algn="tl">
                  <a:srgbClr val="000000"/>
                </a:outerShdw>
              </a:effectLst>
            </a:endParaRPr>
          </a:p>
          <a:p>
            <a:pPr algn="just"/>
            <a:r>
              <a:rPr lang="el-GR" dirty="0"/>
              <a:t> </a:t>
            </a:r>
            <a:r>
              <a:rPr lang="el-GR" sz="2400" dirty="0">
                <a:solidFill>
                  <a:srgbClr val="FF3300"/>
                </a:solidFill>
                <a:effectLst>
                  <a:outerShdw blurRad="38100" dist="38100" dir="2700000" algn="tl">
                    <a:srgbClr val="000000"/>
                  </a:outerShdw>
                </a:effectLst>
              </a:rPr>
              <a:t>Στελέχωση ΜΕΦ </a:t>
            </a:r>
          </a:p>
          <a:p>
            <a:pPr algn="just"/>
            <a:endParaRPr lang="el-GR" dirty="0">
              <a:effectLst>
                <a:outerShdw blurRad="38100" dist="38100" dir="2700000" algn="tl">
                  <a:srgbClr val="000000"/>
                </a:outerShdw>
              </a:effectLst>
            </a:endParaRPr>
          </a:p>
          <a:p>
            <a:pPr algn="just"/>
            <a:r>
              <a:rPr lang="el-GR" dirty="0">
                <a:effectLst>
                  <a:outerShdw blurRad="38100" dist="38100" dir="2700000" algn="tl">
                    <a:srgbClr val="000000"/>
                  </a:outerShdw>
                </a:effectLst>
              </a:rPr>
              <a:t>Απαιτείται υψηλή εξειδίκευση, πολύ καλά καταρτισμένο προσωπικό</a:t>
            </a:r>
          </a:p>
          <a:p>
            <a:pPr algn="just"/>
            <a:endParaRPr lang="el-GR" dirty="0">
              <a:effectLst>
                <a:outerShdw blurRad="38100" dist="38100" dir="2700000" algn="tl">
                  <a:srgbClr val="000000"/>
                </a:outerShdw>
              </a:effectLst>
            </a:endParaRPr>
          </a:p>
          <a:p>
            <a:pPr algn="just"/>
            <a:r>
              <a:rPr lang="el-GR" dirty="0">
                <a:effectLst>
                  <a:outerShdw blurRad="38100" dist="38100" dir="2700000" algn="tl">
                    <a:srgbClr val="000000"/>
                  </a:outerShdw>
                </a:effectLst>
              </a:rPr>
              <a:t>Χώρος με έντονο στρες, απαιτείται εναλλαγή προσωπικού κατά τακτά </a:t>
            </a:r>
          </a:p>
          <a:p>
            <a:pPr algn="just"/>
            <a:r>
              <a:rPr lang="el-GR" dirty="0">
                <a:effectLst>
                  <a:outerShdw blurRad="38100" dist="38100" dir="2700000" algn="tl">
                    <a:srgbClr val="000000"/>
                  </a:outerShdw>
                </a:effectLst>
              </a:rPr>
              <a:t>διαστήματα </a:t>
            </a:r>
          </a:p>
          <a:p>
            <a:pPr algn="just"/>
            <a:endParaRPr lang="el-GR" dirty="0">
              <a:effectLst>
                <a:outerShdw blurRad="38100" dist="38100" dir="2700000" algn="tl">
                  <a:srgbClr val="000000"/>
                </a:outerShdw>
              </a:effectLst>
            </a:endParaRPr>
          </a:p>
          <a:p>
            <a:pPr algn="just"/>
            <a:r>
              <a:rPr lang="el-GR" dirty="0">
                <a:effectLst>
                  <a:outerShdw blurRad="38100" dist="38100" dir="2700000" algn="tl">
                    <a:srgbClr val="000000"/>
                  </a:outerShdw>
                </a:effectLst>
                <a:latin typeface="Arial" charset="0"/>
              </a:rPr>
              <a:t>Ω</a:t>
            </a:r>
            <a:r>
              <a:rPr lang="el-GR" dirty="0">
                <a:effectLst>
                  <a:outerShdw blurRad="38100" dist="38100" dir="2700000" algn="tl">
                    <a:srgbClr val="000000"/>
                  </a:outerShdw>
                </a:effectLst>
              </a:rPr>
              <a:t>ς ‘‘ιδανική’’ θεωρείται  η </a:t>
            </a:r>
            <a:r>
              <a:rPr lang="el-GR" dirty="0">
                <a:solidFill>
                  <a:srgbClr val="0070C0"/>
                </a:solidFill>
                <a:effectLst>
                  <a:outerShdw blurRad="38100" dist="38100" dir="2700000" algn="tl">
                    <a:srgbClr val="000000"/>
                  </a:outerShdw>
                </a:effectLst>
              </a:rPr>
              <a:t>σχέση 1:1 ή 2:1 </a:t>
            </a:r>
            <a:r>
              <a:rPr lang="el-GR" dirty="0">
                <a:effectLst>
                  <a:outerShdw blurRad="38100" dist="38100" dir="2700000" algn="tl">
                    <a:srgbClr val="000000"/>
                  </a:outerShdw>
                </a:effectLst>
              </a:rPr>
              <a:t>νοσηλευτές ανά κλίνη</a:t>
            </a:r>
            <a:r>
              <a:rPr lang="el-GR" b="1" dirty="0">
                <a:effectLst>
                  <a:outerShdw blurRad="38100" dist="38100" dir="2700000" algn="tl">
                    <a:srgbClr val="000000"/>
                  </a:outerShdw>
                </a:effectLst>
              </a:rPr>
              <a:t> </a:t>
            </a:r>
          </a:p>
          <a:p>
            <a:pPr algn="just"/>
            <a:r>
              <a:rPr lang="el-GR" b="1" dirty="0">
                <a:effectLst>
                  <a:outerShdw blurRad="38100" dist="38100" dir="2700000" algn="tl">
                    <a:srgbClr val="000000"/>
                  </a:outerShdw>
                </a:effectLst>
              </a:rPr>
              <a:t>σε κάθε βάρδια</a:t>
            </a:r>
            <a:r>
              <a:rPr lang="el-GR" dirty="0">
                <a:effectLst>
                  <a:outerShdw blurRad="38100" dist="38100" dir="2700000" algn="tl">
                    <a:srgbClr val="000000"/>
                  </a:outerShdw>
                </a:effectLst>
              </a:rPr>
              <a:t>. Αυτό σημαίνει περίπου </a:t>
            </a:r>
            <a:r>
              <a:rPr lang="el-GR" dirty="0">
                <a:solidFill>
                  <a:srgbClr val="0070C0"/>
                </a:solidFill>
                <a:effectLst>
                  <a:outerShdw blurRad="38100" dist="38100" dir="2700000" algn="tl">
                    <a:srgbClr val="000000"/>
                  </a:outerShdw>
                </a:effectLst>
              </a:rPr>
              <a:t>3 – 4 </a:t>
            </a:r>
            <a:r>
              <a:rPr lang="el-GR" dirty="0">
                <a:effectLst>
                  <a:outerShdw blurRad="38100" dist="38100" dir="2700000" algn="tl">
                    <a:srgbClr val="000000"/>
                  </a:outerShdw>
                </a:effectLst>
              </a:rPr>
              <a:t>νοσηλευτές ανά κλίνη</a:t>
            </a:r>
          </a:p>
          <a:p>
            <a:pPr algn="just"/>
            <a:endParaRPr lang="el-GR" dirty="0">
              <a:effectLst>
                <a:outerShdw blurRad="38100" dist="38100" dir="2700000" algn="tl">
                  <a:srgbClr val="000000"/>
                </a:outerShdw>
              </a:effectLst>
            </a:endParaRPr>
          </a:p>
          <a:p>
            <a:pPr algn="just"/>
            <a:endParaRPr lang="el-GR" dirty="0">
              <a:effectLst>
                <a:outerShdw blurRad="38100" dist="38100" dir="2700000" algn="tl">
                  <a:srgbClr val="000000"/>
                </a:outerShdw>
              </a:effectLst>
            </a:endParaRPr>
          </a:p>
          <a:p>
            <a:pPr algn="just"/>
            <a:r>
              <a:rPr lang="el-GR" dirty="0">
                <a:solidFill>
                  <a:schemeClr val="folHlink"/>
                </a:solidFill>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D5CC7745-6D03-450C-893D-D8C0587E7F15}" type="slidenum">
              <a:rPr lang="el-GR" sz="1200">
                <a:latin typeface="Garamond" pitchFamily="18" charset="0"/>
              </a:rPr>
              <a:pPr algn="r"/>
              <a:t>9</a:t>
            </a:fld>
            <a:endParaRPr lang="el-GR" sz="1200">
              <a:latin typeface="Garamond" pitchFamily="18" charset="0"/>
            </a:endParaRPr>
          </a:p>
        </p:txBody>
      </p:sp>
      <p:sp>
        <p:nvSpPr>
          <p:cNvPr id="77828" name="Text Box 2"/>
          <p:cNvSpPr txBox="1">
            <a:spLocks noChangeArrowheads="1"/>
          </p:cNvSpPr>
          <p:nvPr/>
        </p:nvSpPr>
        <p:spPr bwMode="auto">
          <a:xfrm>
            <a:off x="231775" y="203200"/>
            <a:ext cx="184150" cy="366713"/>
          </a:xfrm>
          <a:prstGeom prst="rect">
            <a:avLst/>
          </a:prstGeom>
          <a:noFill/>
          <a:ln w="9525">
            <a:noFill/>
            <a:miter lim="800000"/>
            <a:headEnd/>
            <a:tailEnd/>
          </a:ln>
        </p:spPr>
        <p:txBody>
          <a:bodyPr wrap="none">
            <a:spAutoFit/>
          </a:bodyPr>
          <a:lstStyle/>
          <a:p>
            <a:endParaRPr lang="el-GR"/>
          </a:p>
        </p:txBody>
      </p:sp>
      <p:sp>
        <p:nvSpPr>
          <p:cNvPr id="34819" name="Rectangle 3"/>
          <p:cNvSpPr>
            <a:spLocks noChangeArrowheads="1"/>
          </p:cNvSpPr>
          <p:nvPr/>
        </p:nvSpPr>
        <p:spPr bwMode="auto">
          <a:xfrm>
            <a:off x="0" y="188913"/>
            <a:ext cx="9144000" cy="4106862"/>
          </a:xfrm>
          <a:prstGeom prst="rect">
            <a:avLst/>
          </a:prstGeom>
          <a:noFill/>
          <a:ln w="9525">
            <a:noFill/>
            <a:miter lim="800000"/>
            <a:headEnd/>
            <a:tailEnd/>
          </a:ln>
          <a:effectLst/>
        </p:spPr>
        <p:txBody>
          <a:bodyPr>
            <a:spAutoFit/>
          </a:bodyPr>
          <a:lstStyle/>
          <a:p>
            <a:pPr>
              <a:defRPr/>
            </a:pPr>
            <a:r>
              <a:rPr lang="el-GR" sz="2800" b="1" dirty="0">
                <a:solidFill>
                  <a:srgbClr val="FF3300"/>
                </a:solidFill>
                <a:effectLst>
                  <a:outerShdw blurRad="38100" dist="38100" dir="2700000" algn="tl">
                    <a:srgbClr val="000000"/>
                  </a:outerShdw>
                </a:effectLst>
                <a:latin typeface="Arial" charset="0"/>
              </a:rPr>
              <a:t>Εξειδικευμένες Μονάδες Νοσοκομειακής Φροντίδας</a:t>
            </a:r>
            <a:endParaRPr lang="en-US" sz="2800" b="1" dirty="0">
              <a:solidFill>
                <a:srgbClr val="FF3300"/>
              </a:solidFill>
              <a:effectLst>
                <a:outerShdw blurRad="38100" dist="38100" dir="2700000" algn="tl">
                  <a:srgbClr val="000000"/>
                </a:outerShdw>
              </a:effectLst>
              <a:latin typeface="Arial" charset="0"/>
            </a:endParaRPr>
          </a:p>
          <a:p>
            <a:pPr>
              <a:lnSpc>
                <a:spcPct val="20000"/>
              </a:lnSpc>
              <a:defRPr/>
            </a:pPr>
            <a:endParaRPr lang="en-US" sz="2800" b="1" dirty="0">
              <a:solidFill>
                <a:srgbClr val="FF3300"/>
              </a:solidFill>
              <a:effectLst>
                <a:outerShdw blurRad="38100" dist="38100" dir="2700000" algn="tl">
                  <a:srgbClr val="000000"/>
                </a:outerShdw>
              </a:effectLst>
              <a:latin typeface="Arial" charset="0"/>
            </a:endParaRPr>
          </a:p>
          <a:p>
            <a:pPr>
              <a:defRPr/>
            </a:pPr>
            <a:r>
              <a:rPr lang="el-GR" sz="2200" b="1" i="1" dirty="0">
                <a:solidFill>
                  <a:srgbClr val="0070C0"/>
                </a:solidFill>
                <a:effectLst>
                  <a:outerShdw blurRad="38100" dist="38100" dir="2700000" algn="tl">
                    <a:srgbClr val="000000"/>
                  </a:outerShdw>
                </a:effectLst>
              </a:rPr>
              <a:t>Β) Μονάδες Βραχείας Νοσηλείας</a:t>
            </a:r>
          </a:p>
          <a:p>
            <a:pPr>
              <a:lnSpc>
                <a:spcPct val="60000"/>
              </a:lnSpc>
              <a:defRPr/>
            </a:pPr>
            <a:endParaRPr lang="el-GR" sz="2200" b="1" i="1" dirty="0">
              <a:solidFill>
                <a:srgbClr val="FFFF00"/>
              </a:solidFill>
              <a:effectLst>
                <a:outerShdw blurRad="38100" dist="38100" dir="2700000" algn="tl">
                  <a:srgbClr val="000000"/>
                </a:outerShdw>
              </a:effectLst>
            </a:endParaRPr>
          </a:p>
          <a:p>
            <a:pPr>
              <a:defRPr/>
            </a:pPr>
            <a:r>
              <a:rPr lang="el-GR" b="1" i="1" dirty="0">
                <a:solidFill>
                  <a:srgbClr val="FF3300"/>
                </a:solidFill>
                <a:effectLst>
                  <a:outerShdw blurRad="38100" dist="38100" dir="2700000" algn="tl">
                    <a:srgbClr val="000000"/>
                  </a:outerShdw>
                </a:effectLst>
              </a:rPr>
              <a:t>+</a:t>
            </a:r>
            <a:r>
              <a:rPr lang="el-GR" b="1" i="1" dirty="0">
                <a:solidFill>
                  <a:srgbClr val="FFFF00"/>
                </a:solidFill>
                <a:effectLst>
                  <a:outerShdw blurRad="38100" dist="38100" dir="2700000" algn="tl">
                    <a:srgbClr val="000000"/>
                  </a:outerShdw>
                </a:effectLst>
              </a:rPr>
              <a:t> </a:t>
            </a:r>
            <a:r>
              <a:rPr lang="el-GR" b="1" dirty="0">
                <a:solidFill>
                  <a:schemeClr val="hlink"/>
                </a:solidFill>
                <a:effectLst>
                  <a:outerShdw blurRad="38100" dist="38100" dir="2700000" algn="tl">
                    <a:srgbClr val="000000"/>
                  </a:outerShdw>
                </a:effectLst>
              </a:rPr>
              <a:t>Εξοικονόμηση κλινών οξείας νοσηλείας</a:t>
            </a:r>
          </a:p>
          <a:p>
            <a:pPr>
              <a:defRPr/>
            </a:pPr>
            <a:endParaRPr lang="el-GR" b="1" dirty="0">
              <a:solidFill>
                <a:schemeClr val="hlink"/>
              </a:solidFill>
              <a:effectLst>
                <a:outerShdw blurRad="38100" dist="38100" dir="2700000" algn="tl">
                  <a:srgbClr val="000000"/>
                </a:outerShdw>
              </a:effectLst>
            </a:endParaRPr>
          </a:p>
          <a:p>
            <a:pPr>
              <a:defRPr/>
            </a:pPr>
            <a:r>
              <a:rPr lang="el-GR" b="1" dirty="0">
                <a:solidFill>
                  <a:srgbClr val="FF3300"/>
                </a:solidFill>
                <a:effectLst>
                  <a:outerShdw blurRad="38100" dist="38100" dir="2700000" algn="tl">
                    <a:srgbClr val="000000"/>
                  </a:outerShdw>
                </a:effectLst>
              </a:rPr>
              <a:t>+</a:t>
            </a:r>
            <a:r>
              <a:rPr lang="el-GR" dirty="0">
                <a:solidFill>
                  <a:schemeClr val="hlink"/>
                </a:solidFill>
                <a:effectLst>
                  <a:outerShdw blurRad="38100" dist="38100" dir="2700000" algn="tl">
                    <a:srgbClr val="000000"/>
                  </a:outerShdw>
                </a:effectLst>
              </a:rPr>
              <a:t> </a:t>
            </a:r>
            <a:r>
              <a:rPr lang="el-GR" b="1" dirty="0">
                <a:solidFill>
                  <a:schemeClr val="hlink"/>
                </a:solidFill>
                <a:effectLst>
                  <a:outerShdw blurRad="38100" dist="38100" dir="2700000" algn="tl">
                    <a:srgbClr val="000000"/>
                  </a:outerShdw>
                </a:effectLst>
              </a:rPr>
              <a:t>Λιγότερη παραμονή ασθενούς στο νοσοκομείο (περιορισμός </a:t>
            </a:r>
            <a:r>
              <a:rPr lang="el-GR" b="1" dirty="0" err="1">
                <a:solidFill>
                  <a:schemeClr val="hlink"/>
                </a:solidFill>
                <a:effectLst>
                  <a:outerShdw blurRad="38100" dist="38100" dir="2700000" algn="tl">
                    <a:srgbClr val="000000"/>
                  </a:outerShdw>
                </a:effectLst>
              </a:rPr>
              <a:t>ιατρογενών</a:t>
            </a:r>
            <a:r>
              <a:rPr lang="el-GR" b="1" dirty="0">
                <a:solidFill>
                  <a:schemeClr val="hlink"/>
                </a:solidFill>
                <a:effectLst>
                  <a:outerShdw blurRad="38100" dist="38100" dir="2700000" algn="tl">
                    <a:srgbClr val="000000"/>
                  </a:outerShdw>
                </a:effectLst>
              </a:rPr>
              <a:t> νόσων, περιορισμός δυσμενών ψυχολογικών επιπτώσεων κλπ)</a:t>
            </a:r>
          </a:p>
          <a:p>
            <a:pPr>
              <a:lnSpc>
                <a:spcPct val="80000"/>
              </a:lnSpc>
              <a:defRPr/>
            </a:pPr>
            <a:endParaRPr lang="el-GR" b="1" dirty="0">
              <a:solidFill>
                <a:schemeClr val="hlink"/>
              </a:solidFill>
              <a:effectLst>
                <a:outerShdw blurRad="38100" dist="38100" dir="2700000" algn="tl">
                  <a:srgbClr val="000000"/>
                </a:outerShdw>
              </a:effectLst>
            </a:endParaRPr>
          </a:p>
          <a:p>
            <a:pPr>
              <a:defRPr/>
            </a:pPr>
            <a:r>
              <a:rPr lang="el-GR" b="1" dirty="0">
                <a:solidFill>
                  <a:srgbClr val="FF3300"/>
                </a:solidFill>
                <a:effectLst>
                  <a:outerShdw blurRad="38100" dist="38100" dir="2700000" algn="tl">
                    <a:srgbClr val="000000"/>
                  </a:outerShdw>
                </a:effectLst>
              </a:rPr>
              <a:t>+</a:t>
            </a:r>
            <a:r>
              <a:rPr lang="el-GR" dirty="0">
                <a:solidFill>
                  <a:schemeClr val="hlink"/>
                </a:solidFill>
                <a:effectLst>
                  <a:outerShdw blurRad="38100" dist="38100" dir="2700000" algn="tl">
                    <a:srgbClr val="000000"/>
                  </a:outerShdw>
                </a:effectLst>
              </a:rPr>
              <a:t> </a:t>
            </a:r>
            <a:r>
              <a:rPr lang="el-GR" b="1" dirty="0">
                <a:solidFill>
                  <a:schemeClr val="hlink"/>
                </a:solidFill>
              </a:rPr>
              <a:t>Μείωση άμεσου κόστους</a:t>
            </a:r>
            <a:r>
              <a:rPr lang="en-US" b="1" dirty="0">
                <a:solidFill>
                  <a:schemeClr val="hlink"/>
                </a:solidFill>
              </a:rPr>
              <a:t> </a:t>
            </a:r>
            <a:r>
              <a:rPr lang="en-US" b="1" dirty="0">
                <a:solidFill>
                  <a:srgbClr val="C00000"/>
                </a:solidFill>
              </a:rPr>
              <a:t>(direct cost)</a:t>
            </a:r>
            <a:r>
              <a:rPr lang="el-GR" b="1" dirty="0">
                <a:solidFill>
                  <a:srgbClr val="C00000"/>
                </a:solidFill>
              </a:rPr>
              <a:t> </a:t>
            </a:r>
            <a:r>
              <a:rPr lang="el-GR" b="1" dirty="0">
                <a:solidFill>
                  <a:schemeClr val="hlink"/>
                </a:solidFill>
              </a:rPr>
              <a:t>νοσοκομειακής νοσηλείας καθώς και (έμμεσου) κόστους από την απώλεια της παραγωγικότητας του ασθενούς </a:t>
            </a:r>
            <a:r>
              <a:rPr lang="el-GR" b="1" dirty="0">
                <a:solidFill>
                  <a:srgbClr val="C00000"/>
                </a:solidFill>
              </a:rPr>
              <a:t>(</a:t>
            </a:r>
            <a:r>
              <a:rPr lang="en-US" b="1" dirty="0">
                <a:solidFill>
                  <a:srgbClr val="C00000"/>
                </a:solidFill>
              </a:rPr>
              <a:t>lost productivity cost)</a:t>
            </a:r>
            <a:r>
              <a:rPr lang="el-GR" b="1" dirty="0">
                <a:solidFill>
                  <a:schemeClr val="hlink"/>
                </a:solidFill>
              </a:rPr>
              <a:t>, σε σχέση με τη μακροχρόνια </a:t>
            </a:r>
            <a:r>
              <a:rPr lang="el-GR" b="1" dirty="0" err="1">
                <a:solidFill>
                  <a:schemeClr val="hlink"/>
                </a:solidFill>
              </a:rPr>
              <a:t>ενδονοσοκομειακή</a:t>
            </a:r>
            <a:r>
              <a:rPr lang="el-GR" b="1" dirty="0">
                <a:solidFill>
                  <a:schemeClr val="hlink"/>
                </a:solidFill>
              </a:rPr>
              <a:t> νοσηλεία </a:t>
            </a:r>
          </a:p>
          <a:p>
            <a:pPr>
              <a:defRPr/>
            </a:pPr>
            <a:endParaRPr lang="el-GR" b="1" dirty="0">
              <a:solidFill>
                <a:schemeClr val="hlink"/>
              </a:solidFill>
            </a:endParaRPr>
          </a:p>
          <a:p>
            <a:pPr>
              <a:defRPr/>
            </a:pPr>
            <a:endParaRPr lang="el-GR" b="1" dirty="0">
              <a:solidFill>
                <a:schemeClr val="hlink"/>
              </a:solidFill>
            </a:endParaRPr>
          </a:p>
          <a:p>
            <a:pPr>
              <a:defRPr/>
            </a:pPr>
            <a:endParaRPr lang="el-GR" b="1" dirty="0">
              <a:solidFill>
                <a:schemeClr val="hlink"/>
              </a:solidFill>
            </a:endParaRPr>
          </a:p>
        </p:txBody>
      </p:sp>
      <p:pic>
        <p:nvPicPr>
          <p:cNvPr id="77830" name="Picture 4"/>
          <p:cNvPicPr>
            <a:picLocks noChangeAspect="1" noChangeArrowheads="1"/>
          </p:cNvPicPr>
          <p:nvPr/>
        </p:nvPicPr>
        <p:blipFill>
          <a:blip r:embed="rId2" cstate="print"/>
          <a:srcRect/>
          <a:stretch>
            <a:fillRect/>
          </a:stretch>
        </p:blipFill>
        <p:spPr bwMode="auto">
          <a:xfrm>
            <a:off x="1331913" y="3789363"/>
            <a:ext cx="6769100" cy="2482850"/>
          </a:xfrm>
          <a:prstGeom prst="rect">
            <a:avLst/>
          </a:prstGeom>
          <a:solidFill>
            <a:srgbClr val="CCFFFF"/>
          </a:solid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1387</Words>
  <Application>Microsoft Office PowerPoint</Application>
  <PresentationFormat>Προβολή στην οθόνη (4:3)</PresentationFormat>
  <Paragraphs>319</Paragraphs>
  <Slides>17</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cp:revision>
  <dcterms:created xsi:type="dcterms:W3CDTF">2012-03-04T08:24:05Z</dcterms:created>
  <dcterms:modified xsi:type="dcterms:W3CDTF">2012-07-18T08:13:44Z</dcterms:modified>
</cp:coreProperties>
</file>