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92"/>
  </p:notesMasterIdLst>
  <p:handoutMasterIdLst>
    <p:handoutMasterId r:id="rId93"/>
  </p:handoutMasterIdLst>
  <p:sldIdLst>
    <p:sldId id="375" r:id="rId2"/>
    <p:sldId id="376" r:id="rId3"/>
    <p:sldId id="377" r:id="rId4"/>
    <p:sldId id="378" r:id="rId5"/>
    <p:sldId id="380" r:id="rId6"/>
    <p:sldId id="381" r:id="rId7"/>
    <p:sldId id="379" r:id="rId8"/>
    <p:sldId id="382" r:id="rId9"/>
    <p:sldId id="383" r:id="rId10"/>
    <p:sldId id="384" r:id="rId11"/>
    <p:sldId id="385" r:id="rId12"/>
    <p:sldId id="386" r:id="rId13"/>
    <p:sldId id="387" r:id="rId14"/>
    <p:sldId id="388" r:id="rId15"/>
    <p:sldId id="389" r:id="rId16"/>
    <p:sldId id="390" r:id="rId17"/>
    <p:sldId id="391" r:id="rId18"/>
    <p:sldId id="392" r:id="rId19"/>
    <p:sldId id="393" r:id="rId20"/>
    <p:sldId id="394" r:id="rId21"/>
    <p:sldId id="395" r:id="rId22"/>
    <p:sldId id="396" r:id="rId23"/>
    <p:sldId id="397" r:id="rId24"/>
    <p:sldId id="398" r:id="rId25"/>
    <p:sldId id="399" r:id="rId26"/>
    <p:sldId id="400" r:id="rId27"/>
    <p:sldId id="401" r:id="rId28"/>
    <p:sldId id="402" r:id="rId29"/>
    <p:sldId id="403" r:id="rId30"/>
    <p:sldId id="404" r:id="rId31"/>
    <p:sldId id="405" r:id="rId32"/>
    <p:sldId id="407" r:id="rId33"/>
    <p:sldId id="406" r:id="rId34"/>
    <p:sldId id="408" r:id="rId35"/>
    <p:sldId id="409" r:id="rId36"/>
    <p:sldId id="410" r:id="rId37"/>
    <p:sldId id="411" r:id="rId38"/>
    <p:sldId id="412" r:id="rId39"/>
    <p:sldId id="413" r:id="rId40"/>
    <p:sldId id="414" r:id="rId41"/>
    <p:sldId id="415" r:id="rId42"/>
    <p:sldId id="416" r:id="rId43"/>
    <p:sldId id="417" r:id="rId44"/>
    <p:sldId id="418" r:id="rId45"/>
    <p:sldId id="419" r:id="rId46"/>
    <p:sldId id="420" r:id="rId47"/>
    <p:sldId id="421" r:id="rId48"/>
    <p:sldId id="422" r:id="rId49"/>
    <p:sldId id="423" r:id="rId50"/>
    <p:sldId id="464" r:id="rId51"/>
    <p:sldId id="424" r:id="rId52"/>
    <p:sldId id="425" r:id="rId53"/>
    <p:sldId id="426" r:id="rId54"/>
    <p:sldId id="427" r:id="rId55"/>
    <p:sldId id="428" r:id="rId56"/>
    <p:sldId id="429" r:id="rId57"/>
    <p:sldId id="430" r:id="rId58"/>
    <p:sldId id="431" r:id="rId59"/>
    <p:sldId id="432" r:id="rId60"/>
    <p:sldId id="433" r:id="rId61"/>
    <p:sldId id="434" r:id="rId62"/>
    <p:sldId id="435" r:id="rId63"/>
    <p:sldId id="436" r:id="rId64"/>
    <p:sldId id="437" r:id="rId65"/>
    <p:sldId id="438" r:id="rId66"/>
    <p:sldId id="439" r:id="rId67"/>
    <p:sldId id="440" r:id="rId68"/>
    <p:sldId id="441" r:id="rId69"/>
    <p:sldId id="442" r:id="rId70"/>
    <p:sldId id="443" r:id="rId71"/>
    <p:sldId id="444" r:id="rId72"/>
    <p:sldId id="445" r:id="rId73"/>
    <p:sldId id="446" r:id="rId74"/>
    <p:sldId id="447" r:id="rId75"/>
    <p:sldId id="448" r:id="rId76"/>
    <p:sldId id="449" r:id="rId77"/>
    <p:sldId id="450" r:id="rId78"/>
    <p:sldId id="451" r:id="rId79"/>
    <p:sldId id="452" r:id="rId80"/>
    <p:sldId id="453" r:id="rId81"/>
    <p:sldId id="454" r:id="rId82"/>
    <p:sldId id="455" r:id="rId83"/>
    <p:sldId id="456" r:id="rId84"/>
    <p:sldId id="457" r:id="rId85"/>
    <p:sldId id="458" r:id="rId86"/>
    <p:sldId id="459" r:id="rId87"/>
    <p:sldId id="460" r:id="rId88"/>
    <p:sldId id="461" r:id="rId89"/>
    <p:sldId id="462" r:id="rId90"/>
    <p:sldId id="463" r:id="rId91"/>
  </p:sldIdLst>
  <p:sldSz cx="9144000" cy="6858000" type="screen4x3"/>
  <p:notesSz cx="6873875" cy="10063163"/>
  <p:defaultTextStyle>
    <a:defPPr>
      <a:defRPr lang="el-GR"/>
    </a:defPPr>
    <a:lvl1pPr algn="l" rtl="0" fontAlgn="base">
      <a:spcBef>
        <a:spcPct val="0"/>
      </a:spcBef>
      <a:spcAft>
        <a:spcPct val="0"/>
      </a:spcAft>
      <a:defRPr sz="9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9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9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9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900" kern="1200">
        <a:solidFill>
          <a:schemeClr val="tx1"/>
        </a:solidFill>
        <a:latin typeface="Arial" panose="020B0604020202020204" pitchFamily="34" charset="0"/>
        <a:ea typeface="+mn-ea"/>
        <a:cs typeface="+mn-cs"/>
      </a:defRPr>
    </a:lvl5pPr>
    <a:lvl6pPr marL="2286000" algn="l" defTabSz="914400" rtl="0" eaLnBrk="1" latinLnBrk="0" hangingPunct="1">
      <a:defRPr sz="900" kern="1200">
        <a:solidFill>
          <a:schemeClr val="tx1"/>
        </a:solidFill>
        <a:latin typeface="Arial" panose="020B0604020202020204" pitchFamily="34" charset="0"/>
        <a:ea typeface="+mn-ea"/>
        <a:cs typeface="+mn-cs"/>
      </a:defRPr>
    </a:lvl6pPr>
    <a:lvl7pPr marL="2743200" algn="l" defTabSz="914400" rtl="0" eaLnBrk="1" latinLnBrk="0" hangingPunct="1">
      <a:defRPr sz="900" kern="1200">
        <a:solidFill>
          <a:schemeClr val="tx1"/>
        </a:solidFill>
        <a:latin typeface="Arial" panose="020B0604020202020204" pitchFamily="34" charset="0"/>
        <a:ea typeface="+mn-ea"/>
        <a:cs typeface="+mn-cs"/>
      </a:defRPr>
    </a:lvl7pPr>
    <a:lvl8pPr marL="3200400" algn="l" defTabSz="914400" rtl="0" eaLnBrk="1" latinLnBrk="0" hangingPunct="1">
      <a:defRPr sz="900" kern="1200">
        <a:solidFill>
          <a:schemeClr val="tx1"/>
        </a:solidFill>
        <a:latin typeface="Arial" panose="020B0604020202020204" pitchFamily="34" charset="0"/>
        <a:ea typeface="+mn-ea"/>
        <a:cs typeface="+mn-cs"/>
      </a:defRPr>
    </a:lvl8pPr>
    <a:lvl9pPr marL="3657600" algn="l" defTabSz="914400" rtl="0" eaLnBrk="1" latinLnBrk="0" hangingPunct="1">
      <a:defRPr sz="9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69">
          <p15:clr>
            <a:srgbClr val="A4A3A4"/>
          </p15:clr>
        </p15:guide>
        <p15:guide id="2" pos="216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D14"/>
    <a:srgbClr val="FF9900"/>
    <a:srgbClr val="FF3300"/>
    <a:srgbClr val="FF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83" autoAdjust="0"/>
    <p:restoredTop sz="94660"/>
  </p:normalViewPr>
  <p:slideViewPr>
    <p:cSldViewPr>
      <p:cViewPr varScale="1">
        <p:scale>
          <a:sx n="68" d="100"/>
          <a:sy n="68" d="100"/>
        </p:scale>
        <p:origin x="348" y="6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1962" y="-84"/>
      </p:cViewPr>
      <p:guideLst>
        <p:guide orient="horz" pos="3169"/>
        <p:guide pos="2165"/>
      </p:guideLst>
    </p:cSldViewPr>
  </p:notesViewPr>
  <p:gridSpacing cx="45005" cy="45005"/>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l-GR" altLang="el-GR"/>
          </a:p>
        </p:txBody>
      </p:sp>
      <p:sp>
        <p:nvSpPr>
          <p:cNvPr id="24579" name="Rectangle 3"/>
          <p:cNvSpPr>
            <a:spLocks noGrp="1" noChangeArrowheads="1"/>
          </p:cNvSpPr>
          <p:nvPr>
            <p:ph type="dt" sz="quarter"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l-GR" altLang="el-GR"/>
          </a:p>
        </p:txBody>
      </p:sp>
      <p:sp>
        <p:nvSpPr>
          <p:cNvPr id="24580" name="Rectangle 4"/>
          <p:cNvSpPr>
            <a:spLocks noGrp="1" noChangeArrowheads="1"/>
          </p:cNvSpPr>
          <p:nvPr>
            <p:ph type="ftr" sz="quarter" idx="2"/>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l-GR" altLang="el-GR"/>
          </a:p>
        </p:txBody>
      </p:sp>
      <p:sp>
        <p:nvSpPr>
          <p:cNvPr id="24581" name="Rectangle 5"/>
          <p:cNvSpPr>
            <a:spLocks noGrp="1" noChangeArrowheads="1"/>
          </p:cNvSpPr>
          <p:nvPr>
            <p:ph type="sldNum" sz="quarter" idx="3"/>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901B512-C9AC-429F-966E-DA9D924C23D0}" type="slidenum">
              <a:rPr lang="el-GR" altLang="el-GR"/>
              <a:pPr/>
              <a:t>‹#›</a:t>
            </a:fld>
            <a:endParaRPr lang="el-GR" altLang="el-GR"/>
          </a:p>
        </p:txBody>
      </p:sp>
    </p:spTree>
    <p:extLst>
      <p:ext uri="{BB962C8B-B14F-4D97-AF65-F5344CB8AC3E}">
        <p14:creationId xmlns:p14="http://schemas.microsoft.com/office/powerpoint/2010/main" val="2626170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l-GR" altLang="el-GR"/>
          </a:p>
        </p:txBody>
      </p:sp>
      <p:sp>
        <p:nvSpPr>
          <p:cNvPr id="31747" name="Rectangle 3"/>
          <p:cNvSpPr>
            <a:spLocks noGrp="1" noChangeArrowheads="1"/>
          </p:cNvSpPr>
          <p:nvPr>
            <p:ph type="dt"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l-GR" altLang="el-GR"/>
          </a:p>
        </p:txBody>
      </p:sp>
      <p:sp>
        <p:nvSpPr>
          <p:cNvPr id="31748" name="Rectangle 4"/>
          <p:cNvSpPr>
            <a:spLocks noGrp="1" noRot="1" noChangeAspect="1" noChangeArrowheads="1" noTextEdit="1"/>
          </p:cNvSpPr>
          <p:nvPr>
            <p:ph type="sldImg" idx="2"/>
          </p:nvPr>
        </p:nvSpPr>
        <p:spPr bwMode="auto">
          <a:xfrm>
            <a:off x="920750" y="755650"/>
            <a:ext cx="5032375" cy="37734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687388" y="4781550"/>
            <a:ext cx="54991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
        <p:nvSpPr>
          <p:cNvPr id="31750" name="Rectangle 6"/>
          <p:cNvSpPr>
            <a:spLocks noGrp="1" noChangeArrowheads="1"/>
          </p:cNvSpPr>
          <p:nvPr>
            <p:ph type="ftr" sz="quarter" idx="4"/>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l-GR" altLang="el-GR"/>
          </a:p>
        </p:txBody>
      </p:sp>
      <p:sp>
        <p:nvSpPr>
          <p:cNvPr id="31751" name="Rectangle 7"/>
          <p:cNvSpPr>
            <a:spLocks noGrp="1" noChangeArrowheads="1"/>
          </p:cNvSpPr>
          <p:nvPr>
            <p:ph type="sldNum" sz="quarter" idx="5"/>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CCADD77-439D-4243-A266-32908431207B}" type="slidenum">
              <a:rPr lang="el-GR" altLang="el-GR"/>
              <a:pPr/>
              <a:t>‹#›</a:t>
            </a:fld>
            <a:endParaRPr lang="el-GR" altLang="el-GR"/>
          </a:p>
        </p:txBody>
      </p:sp>
    </p:spTree>
    <p:extLst>
      <p:ext uri="{BB962C8B-B14F-4D97-AF65-F5344CB8AC3E}">
        <p14:creationId xmlns:p14="http://schemas.microsoft.com/office/powerpoint/2010/main" val="33592987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D5BFAA-A24F-4D87-A280-F53162B390FF}" type="slidenum">
              <a:rPr lang="el-GR" altLang="el-GR"/>
              <a:pPr/>
              <a:t>5</a:t>
            </a:fld>
            <a:endParaRPr lang="el-GR" altLang="el-GR"/>
          </a:p>
        </p:txBody>
      </p:sp>
      <p:sp>
        <p:nvSpPr>
          <p:cNvPr id="1165314" name="Rectangle 2"/>
          <p:cNvSpPr>
            <a:spLocks noGrp="1" noRot="1" noChangeAspect="1" noChangeArrowheads="1" noTextEdit="1"/>
          </p:cNvSpPr>
          <p:nvPr>
            <p:ph type="sldImg"/>
          </p:nvPr>
        </p:nvSpPr>
        <p:spPr>
          <a:xfrm>
            <a:off x="833438" y="-158750"/>
            <a:ext cx="5095875" cy="3822700"/>
          </a:xfrm>
          <a:ln/>
        </p:spPr>
      </p:sp>
      <p:sp>
        <p:nvSpPr>
          <p:cNvPr id="1165315"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883911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F7A070-4803-4E7D-9DB2-6EC21623B41A}" type="slidenum">
              <a:rPr lang="el-GR" altLang="el-GR"/>
              <a:pPr/>
              <a:t>72</a:t>
            </a:fld>
            <a:endParaRPr lang="el-GR" altLang="el-GR"/>
          </a:p>
        </p:txBody>
      </p:sp>
      <p:sp>
        <p:nvSpPr>
          <p:cNvPr id="1249282" name="Rectangle 2"/>
          <p:cNvSpPr>
            <a:spLocks noGrp="1" noRot="1" noChangeAspect="1" noChangeArrowheads="1" noTextEdit="1"/>
          </p:cNvSpPr>
          <p:nvPr>
            <p:ph type="sldImg"/>
          </p:nvPr>
        </p:nvSpPr>
        <p:spPr>
          <a:xfrm>
            <a:off x="1089025" y="34925"/>
            <a:ext cx="4583113" cy="3436938"/>
          </a:xfrm>
          <a:ln/>
        </p:spPr>
      </p:sp>
      <p:sp>
        <p:nvSpPr>
          <p:cNvPr id="1249283" name="Rectangle 3"/>
          <p:cNvSpPr>
            <a:spLocks noGrp="1"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endParaRPr lang="de-DE" altLang="el-GR"/>
          </a:p>
        </p:txBody>
      </p:sp>
    </p:spTree>
    <p:extLst>
      <p:ext uri="{BB962C8B-B14F-4D97-AF65-F5344CB8AC3E}">
        <p14:creationId xmlns:p14="http://schemas.microsoft.com/office/powerpoint/2010/main" val="3770035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22960" y="758952"/>
            <a:ext cx="7543800" cy="3566160"/>
          </a:xfrm>
        </p:spPr>
        <p:txBody>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3"/>
          <p:cNvSpPr>
            <a:spLocks noGrp="1"/>
          </p:cNvSpPr>
          <p:nvPr>
            <p:ph type="dt" sz="half" idx="10"/>
          </p:nvPr>
        </p:nvSpPr>
        <p:spPr/>
        <p:txBody>
          <a:bodyPr/>
          <a:lstStyle>
            <a:lvl1pPr>
              <a:defRPr/>
            </a:lvl1pPr>
          </a:lstStyle>
          <a:p>
            <a:endParaRPr lang="el-GR" altLang="el-GR"/>
          </a:p>
        </p:txBody>
      </p:sp>
      <p:sp>
        <p:nvSpPr>
          <p:cNvPr id="8" name="Footer Placeholder 4"/>
          <p:cNvSpPr>
            <a:spLocks noGrp="1"/>
          </p:cNvSpPr>
          <p:nvPr>
            <p:ph type="ftr" sz="quarter" idx="11"/>
          </p:nvPr>
        </p:nvSpPr>
        <p:spPr/>
        <p:txBody>
          <a:bodyPr/>
          <a:lstStyle>
            <a:lvl1pPr>
              <a:defRPr/>
            </a:lvl1pPr>
          </a:lstStyle>
          <a:p>
            <a:endParaRPr lang="el-GR" altLang="el-GR"/>
          </a:p>
        </p:txBody>
      </p:sp>
      <p:sp>
        <p:nvSpPr>
          <p:cNvPr id="9" name="Slide Number Placeholder 5"/>
          <p:cNvSpPr>
            <a:spLocks noGrp="1"/>
          </p:cNvSpPr>
          <p:nvPr>
            <p:ph type="sldNum" sz="quarter" idx="12"/>
          </p:nvPr>
        </p:nvSpPr>
        <p:spPr/>
        <p:txBody>
          <a:bodyPr/>
          <a:lstStyle>
            <a:lvl1pPr>
              <a:defRPr/>
            </a:lvl1pPr>
          </a:lstStyle>
          <a:p>
            <a:fld id="{153B7E5C-7CA4-4036-8D59-FD72DE33C73C}" type="slidenum">
              <a:rPr lang="el-GR" altLang="el-GR" smtClean="0"/>
              <a:pPr/>
              <a:t>‹#›</a:t>
            </a:fld>
            <a:endParaRPr lang="el-GR" altLang="el-GR"/>
          </a:p>
        </p:txBody>
      </p:sp>
    </p:spTree>
    <p:extLst>
      <p:ext uri="{BB962C8B-B14F-4D97-AF65-F5344CB8AC3E}">
        <p14:creationId xmlns:p14="http://schemas.microsoft.com/office/powerpoint/2010/main" val="1867197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E9E33F0B-7524-4322-AA55-06EB68C05EF3}" type="slidenum">
              <a:rPr lang="el-GR" altLang="el-GR" smtClean="0"/>
              <a:pPr/>
              <a:t>‹#›</a:t>
            </a:fld>
            <a:endParaRPr lang="el-GR" altLang="el-GR"/>
          </a:p>
        </p:txBody>
      </p:sp>
    </p:spTree>
    <p:extLst>
      <p:ext uri="{BB962C8B-B14F-4D97-AF65-F5344CB8AC3E}">
        <p14:creationId xmlns:p14="http://schemas.microsoft.com/office/powerpoint/2010/main" val="3143014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1pPr>
              <a:defRPr/>
            </a:lvl1pPr>
          </a:lstStyle>
          <a:p>
            <a:endParaRPr lang="el-GR" altLang="el-GR"/>
          </a:p>
        </p:txBody>
      </p:sp>
      <p:sp>
        <p:nvSpPr>
          <p:cNvPr id="7" name="Footer Placeholder 4"/>
          <p:cNvSpPr>
            <a:spLocks noGrp="1"/>
          </p:cNvSpPr>
          <p:nvPr>
            <p:ph type="ftr" sz="quarter" idx="11"/>
          </p:nvPr>
        </p:nvSpPr>
        <p:spPr/>
        <p:txBody>
          <a:bodyPr/>
          <a:lstStyle>
            <a:lvl1pPr>
              <a:defRPr/>
            </a:lvl1pPr>
          </a:lstStyle>
          <a:p>
            <a:endParaRPr lang="el-GR" altLang="el-GR"/>
          </a:p>
        </p:txBody>
      </p:sp>
      <p:sp>
        <p:nvSpPr>
          <p:cNvPr id="8" name="Slide Number Placeholder 5"/>
          <p:cNvSpPr>
            <a:spLocks noGrp="1"/>
          </p:cNvSpPr>
          <p:nvPr>
            <p:ph type="sldNum" sz="quarter" idx="12"/>
          </p:nvPr>
        </p:nvSpPr>
        <p:spPr/>
        <p:txBody>
          <a:bodyPr/>
          <a:lstStyle>
            <a:lvl1pPr>
              <a:defRPr/>
            </a:lvl1pPr>
          </a:lstStyle>
          <a:p>
            <a:fld id="{7735C608-C4FF-4EB6-9316-94AA4E0317BA}" type="slidenum">
              <a:rPr lang="el-GR" altLang="el-GR" smtClean="0"/>
              <a:pPr/>
              <a:t>‹#›</a:t>
            </a:fld>
            <a:endParaRPr lang="el-GR" altLang="el-GR"/>
          </a:p>
        </p:txBody>
      </p:sp>
    </p:spTree>
    <p:extLst>
      <p:ext uri="{BB962C8B-B14F-4D97-AF65-F5344CB8AC3E}">
        <p14:creationId xmlns:p14="http://schemas.microsoft.com/office/powerpoint/2010/main" val="1183288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l-GR" altLang="el-G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l-GR" altLang="el-GR"/>
          </a:p>
        </p:txBody>
      </p:sp>
      <p:sp>
        <p:nvSpPr>
          <p:cNvPr id="7" name="Slide Number Placeholder 6"/>
          <p:cNvSpPr>
            <a:spLocks noGrp="1"/>
          </p:cNvSpPr>
          <p:nvPr>
            <p:ph type="sldNum" sz="quarter" idx="12"/>
          </p:nvPr>
        </p:nvSpPr>
        <p:spPr>
          <a:xfrm>
            <a:off x="6553200" y="6243638"/>
            <a:ext cx="2133600" cy="457200"/>
          </a:xfrm>
        </p:spPr>
        <p:txBody>
          <a:bodyPr/>
          <a:lstStyle>
            <a:lvl1pPr>
              <a:defRPr smtClean="0"/>
            </a:lvl1pPr>
          </a:lstStyle>
          <a:p>
            <a:fld id="{27BD5002-2EA8-455E-AD43-FFEBAE1EC3E0}" type="slidenum">
              <a:rPr lang="el-GR" altLang="el-GR" smtClean="0"/>
              <a:pPr/>
              <a:t>‹#›</a:t>
            </a:fld>
            <a:endParaRPr lang="el-GR" altLang="el-GR"/>
          </a:p>
        </p:txBody>
      </p:sp>
    </p:spTree>
    <p:extLst>
      <p:ext uri="{BB962C8B-B14F-4D97-AF65-F5344CB8AC3E}">
        <p14:creationId xmlns:p14="http://schemas.microsoft.com/office/powerpoint/2010/main" val="364796343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l-GR"/>
          </a:p>
        </p:txBody>
      </p:sp>
      <p:sp>
        <p:nvSpPr>
          <p:cNvPr id="3" name="Table Placeholder 2"/>
          <p:cNvSpPr>
            <a:spLocks noGrp="1"/>
          </p:cNvSpPr>
          <p:nvPr>
            <p:ph type="tbl" idx="1"/>
          </p:nvPr>
        </p:nvSpPr>
        <p:spPr>
          <a:xfrm>
            <a:off x="457200" y="1600200"/>
            <a:ext cx="8229600" cy="4530725"/>
          </a:xfrm>
        </p:spPr>
        <p:txBody>
          <a:bodyPr rtlCol="0">
            <a:normAutofit/>
          </a:bodyPr>
          <a:lstStyle/>
          <a:p>
            <a:pPr lvl="0"/>
            <a:r>
              <a:rPr lang="en-US" noProof="0" smtClean="0"/>
              <a:t>Click icon to add table</a:t>
            </a:r>
            <a:endParaRPr lang="el-GR" noProof="0"/>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l-GR" altLang="el-G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l-GR" altLang="el-GR"/>
          </a:p>
        </p:txBody>
      </p:sp>
      <p:sp>
        <p:nvSpPr>
          <p:cNvPr id="6" name="Slide Number Placeholder 5"/>
          <p:cNvSpPr>
            <a:spLocks noGrp="1"/>
          </p:cNvSpPr>
          <p:nvPr>
            <p:ph type="sldNum" sz="quarter" idx="12"/>
          </p:nvPr>
        </p:nvSpPr>
        <p:spPr>
          <a:xfrm>
            <a:off x="6553200" y="6243638"/>
            <a:ext cx="2133600" cy="457200"/>
          </a:xfrm>
        </p:spPr>
        <p:txBody>
          <a:bodyPr/>
          <a:lstStyle>
            <a:lvl1pPr>
              <a:defRPr smtClean="0"/>
            </a:lvl1pPr>
          </a:lstStyle>
          <a:p>
            <a:fld id="{27BD5002-2EA8-455E-AD43-FFEBAE1EC3E0}" type="slidenum">
              <a:rPr lang="el-GR" altLang="el-GR" smtClean="0"/>
              <a:pPr/>
              <a:t>‹#›</a:t>
            </a:fld>
            <a:endParaRPr lang="el-GR" altLang="el-GR"/>
          </a:p>
        </p:txBody>
      </p:sp>
    </p:spTree>
    <p:extLst>
      <p:ext uri="{BB962C8B-B14F-4D97-AF65-F5344CB8AC3E}">
        <p14:creationId xmlns:p14="http://schemas.microsoft.com/office/powerpoint/2010/main" val="2024916127"/>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98630"/>
            <a:ext cx="7543800" cy="1156413"/>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22959" y="1448781"/>
            <a:ext cx="7543801" cy="4815534"/>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CAD8FD3E-0989-406E-B7F6-1C20E3225A08}" type="slidenum">
              <a:rPr lang="el-GR" altLang="el-GR" smtClean="0"/>
              <a:pPr/>
              <a:t>‹#›</a:t>
            </a:fld>
            <a:endParaRPr lang="el-GR" altLang="el-GR"/>
          </a:p>
        </p:txBody>
      </p:sp>
    </p:spTree>
    <p:extLst>
      <p:ext uri="{BB962C8B-B14F-4D97-AF65-F5344CB8AC3E}">
        <p14:creationId xmlns:p14="http://schemas.microsoft.com/office/powerpoint/2010/main" val="4231879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2960" y="758952"/>
            <a:ext cx="7543800" cy="3566160"/>
          </a:xfrm>
        </p:spPr>
        <p:txBody>
          <a:bodyPr anchorCtr="0"/>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endParaRPr lang="el-GR" altLang="el-GR"/>
          </a:p>
        </p:txBody>
      </p:sp>
      <p:sp>
        <p:nvSpPr>
          <p:cNvPr id="8" name="Footer Placeholder 4"/>
          <p:cNvSpPr>
            <a:spLocks noGrp="1"/>
          </p:cNvSpPr>
          <p:nvPr>
            <p:ph type="ftr" sz="quarter" idx="11"/>
          </p:nvPr>
        </p:nvSpPr>
        <p:spPr/>
        <p:txBody>
          <a:bodyPr/>
          <a:lstStyle>
            <a:lvl1pPr>
              <a:defRPr/>
            </a:lvl1pPr>
          </a:lstStyle>
          <a:p>
            <a:endParaRPr lang="el-GR" altLang="el-GR"/>
          </a:p>
        </p:txBody>
      </p:sp>
      <p:sp>
        <p:nvSpPr>
          <p:cNvPr id="9" name="Slide Number Placeholder 5"/>
          <p:cNvSpPr>
            <a:spLocks noGrp="1"/>
          </p:cNvSpPr>
          <p:nvPr>
            <p:ph type="sldNum" sz="quarter" idx="12"/>
          </p:nvPr>
        </p:nvSpPr>
        <p:spPr/>
        <p:txBody>
          <a:bodyPr/>
          <a:lstStyle>
            <a:lvl1pPr>
              <a:defRPr/>
            </a:lvl1pPr>
          </a:lstStyle>
          <a:p>
            <a:fld id="{6D297382-08C4-4D72-A8F7-5AA597B829B6}" type="slidenum">
              <a:rPr lang="el-GR" altLang="el-GR" smtClean="0"/>
              <a:pPr/>
              <a:t>‹#›</a:t>
            </a:fld>
            <a:endParaRPr lang="el-GR" altLang="el-GR"/>
          </a:p>
        </p:txBody>
      </p:sp>
    </p:spTree>
    <p:extLst>
      <p:ext uri="{BB962C8B-B14F-4D97-AF65-F5344CB8AC3E}">
        <p14:creationId xmlns:p14="http://schemas.microsoft.com/office/powerpoint/2010/main" val="77804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endParaRPr lang="el-GR" altLang="el-GR"/>
          </a:p>
        </p:txBody>
      </p:sp>
      <p:sp>
        <p:nvSpPr>
          <p:cNvPr id="6" name="Footer Placeholder 4"/>
          <p:cNvSpPr>
            <a:spLocks noGrp="1"/>
          </p:cNvSpPr>
          <p:nvPr>
            <p:ph type="ftr" sz="quarter" idx="11"/>
          </p:nvPr>
        </p:nvSpPr>
        <p:spPr/>
        <p:txBody>
          <a:bodyPr/>
          <a:lstStyle>
            <a:lvl1pPr>
              <a:defRPr/>
            </a:lvl1pPr>
          </a:lstStyle>
          <a:p>
            <a:endParaRPr lang="el-GR" altLang="el-GR"/>
          </a:p>
        </p:txBody>
      </p:sp>
      <p:sp>
        <p:nvSpPr>
          <p:cNvPr id="7" name="Slide Number Placeholder 5"/>
          <p:cNvSpPr>
            <a:spLocks noGrp="1"/>
          </p:cNvSpPr>
          <p:nvPr>
            <p:ph type="sldNum" sz="quarter" idx="12"/>
          </p:nvPr>
        </p:nvSpPr>
        <p:spPr/>
        <p:txBody>
          <a:bodyPr/>
          <a:lstStyle>
            <a:lvl1pPr>
              <a:defRPr/>
            </a:lvl1pPr>
          </a:lstStyle>
          <a:p>
            <a:fld id="{81EAD83C-CFAD-4F44-BBE9-4E0D165DBFA7}" type="slidenum">
              <a:rPr lang="el-GR" altLang="el-GR" smtClean="0"/>
              <a:pPr/>
              <a:t>‹#›</a:t>
            </a:fld>
            <a:endParaRPr lang="el-GR" altLang="el-GR"/>
          </a:p>
        </p:txBody>
      </p:sp>
    </p:spTree>
    <p:extLst>
      <p:ext uri="{BB962C8B-B14F-4D97-AF65-F5344CB8AC3E}">
        <p14:creationId xmlns:p14="http://schemas.microsoft.com/office/powerpoint/2010/main" val="2402016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endParaRPr lang="el-GR" altLang="el-GR"/>
          </a:p>
        </p:txBody>
      </p:sp>
      <p:sp>
        <p:nvSpPr>
          <p:cNvPr id="8" name="Footer Placeholder 4"/>
          <p:cNvSpPr>
            <a:spLocks noGrp="1"/>
          </p:cNvSpPr>
          <p:nvPr>
            <p:ph type="ftr" sz="quarter" idx="11"/>
          </p:nvPr>
        </p:nvSpPr>
        <p:spPr/>
        <p:txBody>
          <a:bodyPr/>
          <a:lstStyle>
            <a:lvl1pPr>
              <a:defRPr/>
            </a:lvl1pPr>
          </a:lstStyle>
          <a:p>
            <a:endParaRPr lang="el-GR" altLang="el-GR"/>
          </a:p>
        </p:txBody>
      </p:sp>
      <p:sp>
        <p:nvSpPr>
          <p:cNvPr id="9" name="Slide Number Placeholder 5"/>
          <p:cNvSpPr>
            <a:spLocks noGrp="1"/>
          </p:cNvSpPr>
          <p:nvPr>
            <p:ph type="sldNum" sz="quarter" idx="12"/>
          </p:nvPr>
        </p:nvSpPr>
        <p:spPr/>
        <p:txBody>
          <a:bodyPr/>
          <a:lstStyle>
            <a:lvl1pPr>
              <a:defRPr/>
            </a:lvl1pPr>
          </a:lstStyle>
          <a:p>
            <a:fld id="{2B1365DA-444C-4E41-A53B-CBE422B157EB}" type="slidenum">
              <a:rPr lang="el-GR" altLang="el-GR" smtClean="0"/>
              <a:pPr/>
              <a:t>‹#›</a:t>
            </a:fld>
            <a:endParaRPr lang="el-GR" altLang="el-GR"/>
          </a:p>
        </p:txBody>
      </p:sp>
    </p:spTree>
    <p:extLst>
      <p:ext uri="{BB962C8B-B14F-4D97-AF65-F5344CB8AC3E}">
        <p14:creationId xmlns:p14="http://schemas.microsoft.com/office/powerpoint/2010/main" val="2017249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endParaRPr lang="el-GR" altLang="el-GR"/>
          </a:p>
        </p:txBody>
      </p:sp>
      <p:sp>
        <p:nvSpPr>
          <p:cNvPr id="4" name="Footer Placeholder 4"/>
          <p:cNvSpPr>
            <a:spLocks noGrp="1"/>
          </p:cNvSpPr>
          <p:nvPr>
            <p:ph type="ftr" sz="quarter" idx="11"/>
          </p:nvPr>
        </p:nvSpPr>
        <p:spPr/>
        <p:txBody>
          <a:bodyPr/>
          <a:lstStyle>
            <a:lvl1pPr>
              <a:defRPr/>
            </a:lvl1pPr>
          </a:lstStyle>
          <a:p>
            <a:endParaRPr lang="el-GR" altLang="el-GR"/>
          </a:p>
        </p:txBody>
      </p:sp>
      <p:sp>
        <p:nvSpPr>
          <p:cNvPr id="5" name="Slide Number Placeholder 5"/>
          <p:cNvSpPr>
            <a:spLocks noGrp="1"/>
          </p:cNvSpPr>
          <p:nvPr>
            <p:ph type="sldNum" sz="quarter" idx="12"/>
          </p:nvPr>
        </p:nvSpPr>
        <p:spPr/>
        <p:txBody>
          <a:bodyPr/>
          <a:lstStyle>
            <a:lvl1pPr>
              <a:defRPr/>
            </a:lvl1pPr>
          </a:lstStyle>
          <a:p>
            <a:fld id="{B05A7D62-85F6-46BA-AD30-A255F265EF98}" type="slidenum">
              <a:rPr lang="el-GR" altLang="el-GR" smtClean="0"/>
              <a:pPr/>
              <a:t>‹#›</a:t>
            </a:fld>
            <a:endParaRPr lang="el-GR" altLang="el-GR"/>
          </a:p>
        </p:txBody>
      </p:sp>
    </p:spTree>
    <p:extLst>
      <p:ext uri="{BB962C8B-B14F-4D97-AF65-F5344CB8AC3E}">
        <p14:creationId xmlns:p14="http://schemas.microsoft.com/office/powerpoint/2010/main" val="915262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endParaRPr lang="el-GR" altLang="el-GR"/>
          </a:p>
        </p:txBody>
      </p:sp>
      <p:sp>
        <p:nvSpPr>
          <p:cNvPr id="5" name="Footer Placeholder 7"/>
          <p:cNvSpPr>
            <a:spLocks noGrp="1"/>
          </p:cNvSpPr>
          <p:nvPr>
            <p:ph type="ftr" sz="quarter" idx="11"/>
          </p:nvPr>
        </p:nvSpPr>
        <p:spPr/>
        <p:txBody>
          <a:bodyPr/>
          <a:lstStyle>
            <a:lvl1pPr>
              <a:defRPr>
                <a:solidFill>
                  <a:srgbClr val="FFFFFF"/>
                </a:solidFill>
              </a:defRPr>
            </a:lvl1pPr>
          </a:lstStyle>
          <a:p>
            <a:endParaRPr lang="el-GR" altLang="el-GR"/>
          </a:p>
        </p:txBody>
      </p:sp>
      <p:sp>
        <p:nvSpPr>
          <p:cNvPr id="6" name="Slide Number Placeholder 8"/>
          <p:cNvSpPr>
            <a:spLocks noGrp="1"/>
          </p:cNvSpPr>
          <p:nvPr>
            <p:ph type="sldNum" sz="quarter" idx="12"/>
          </p:nvPr>
        </p:nvSpPr>
        <p:spPr/>
        <p:txBody>
          <a:bodyPr/>
          <a:lstStyle>
            <a:lvl1pPr>
              <a:defRPr/>
            </a:lvl1pPr>
          </a:lstStyle>
          <a:p>
            <a:fld id="{E6E0E870-D251-417E-B4F6-0895F6EC46EF}" type="slidenum">
              <a:rPr lang="el-GR" altLang="el-GR" smtClean="0"/>
              <a:pPr/>
              <a:t>‹#›</a:t>
            </a:fld>
            <a:endParaRPr lang="el-GR" altLang="el-GR"/>
          </a:p>
        </p:txBody>
      </p:sp>
    </p:spTree>
    <p:extLst>
      <p:ext uri="{BB962C8B-B14F-4D97-AF65-F5344CB8AC3E}">
        <p14:creationId xmlns:p14="http://schemas.microsoft.com/office/powerpoint/2010/main" val="399630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303847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3030538" y="0"/>
            <a:ext cx="476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a:off x="349250" y="6459538"/>
            <a:ext cx="1963738" cy="365125"/>
          </a:xfrm>
        </p:spPr>
        <p:txBody>
          <a:bodyPr/>
          <a:lstStyle>
            <a:lvl1pPr algn="l">
              <a:defRPr/>
            </a:lvl1pPr>
          </a:lstStyle>
          <a:p>
            <a:endParaRPr lang="el-GR" altLang="el-GR"/>
          </a:p>
        </p:txBody>
      </p:sp>
      <p:sp>
        <p:nvSpPr>
          <p:cNvPr id="8" name="Footer Placeholder 5"/>
          <p:cNvSpPr>
            <a:spLocks noGrp="1"/>
          </p:cNvSpPr>
          <p:nvPr>
            <p:ph type="ftr" sz="quarter" idx="11"/>
          </p:nvPr>
        </p:nvSpPr>
        <p:spPr>
          <a:xfrm>
            <a:off x="3600450" y="6459538"/>
            <a:ext cx="3486150" cy="365125"/>
          </a:xfrm>
        </p:spPr>
        <p:txBody>
          <a:bodyPr/>
          <a:lstStyle>
            <a:lvl1pPr algn="l">
              <a:defRPr>
                <a:solidFill>
                  <a:schemeClr val="tx2"/>
                </a:solidFill>
              </a:defRPr>
            </a:lvl1pPr>
          </a:lstStyle>
          <a:p>
            <a:endParaRPr lang="el-GR" altLang="el-GR"/>
          </a:p>
        </p:txBody>
      </p:sp>
      <p:sp>
        <p:nvSpPr>
          <p:cNvPr id="9" name="Slide Number Placeholder 6"/>
          <p:cNvSpPr>
            <a:spLocks noGrp="1"/>
          </p:cNvSpPr>
          <p:nvPr>
            <p:ph type="sldNum" sz="quarter" idx="12"/>
          </p:nvPr>
        </p:nvSpPr>
        <p:spPr/>
        <p:txBody>
          <a:bodyPr/>
          <a:lstStyle>
            <a:lvl1pPr>
              <a:defRPr smtClean="0">
                <a:solidFill>
                  <a:schemeClr val="tx2"/>
                </a:solidFill>
              </a:defRPr>
            </a:lvl1pPr>
          </a:lstStyle>
          <a:p>
            <a:fld id="{E4529894-61B5-4F2E-B02B-A33549CFEB46}" type="slidenum">
              <a:rPr lang="el-GR" altLang="el-GR" smtClean="0"/>
              <a:pPr/>
              <a:t>‹#›</a:t>
            </a:fld>
            <a:endParaRPr lang="el-GR" altLang="el-GR"/>
          </a:p>
        </p:txBody>
      </p:sp>
    </p:spTree>
    <p:extLst>
      <p:ext uri="{BB962C8B-B14F-4D97-AF65-F5344CB8AC3E}">
        <p14:creationId xmlns:p14="http://schemas.microsoft.com/office/powerpoint/2010/main" val="186007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4953000"/>
            <a:ext cx="9142413"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0" y="4914900"/>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endParaRPr lang="el-GR" altLang="el-GR"/>
          </a:p>
        </p:txBody>
      </p:sp>
      <p:sp>
        <p:nvSpPr>
          <p:cNvPr id="8" name="Footer Placeholder 5"/>
          <p:cNvSpPr>
            <a:spLocks noGrp="1"/>
          </p:cNvSpPr>
          <p:nvPr>
            <p:ph type="ftr" sz="quarter" idx="11"/>
          </p:nvPr>
        </p:nvSpPr>
        <p:spPr/>
        <p:txBody>
          <a:bodyPr/>
          <a:lstStyle>
            <a:lvl1pPr>
              <a:defRPr/>
            </a:lvl1pPr>
          </a:lstStyle>
          <a:p>
            <a:endParaRPr lang="el-GR" altLang="el-GR"/>
          </a:p>
        </p:txBody>
      </p:sp>
      <p:sp>
        <p:nvSpPr>
          <p:cNvPr id="9" name="Slide Number Placeholder 6"/>
          <p:cNvSpPr>
            <a:spLocks noGrp="1"/>
          </p:cNvSpPr>
          <p:nvPr>
            <p:ph type="sldNum" sz="quarter" idx="12"/>
          </p:nvPr>
        </p:nvSpPr>
        <p:spPr/>
        <p:txBody>
          <a:bodyPr/>
          <a:lstStyle>
            <a:lvl1pPr>
              <a:defRPr/>
            </a:lvl1pPr>
          </a:lstStyle>
          <a:p>
            <a:fld id="{392D3B47-E41C-417F-8CDE-5863666AE8AA}" type="slidenum">
              <a:rPr lang="el-GR" altLang="el-GR" smtClean="0"/>
              <a:pPr/>
              <a:t>‹#›</a:t>
            </a:fld>
            <a:endParaRPr lang="el-GR" altLang="el-GR"/>
          </a:p>
        </p:txBody>
      </p:sp>
    </p:spTree>
    <p:extLst>
      <p:ext uri="{BB962C8B-B14F-4D97-AF65-F5344CB8AC3E}">
        <p14:creationId xmlns:p14="http://schemas.microsoft.com/office/powerpoint/2010/main" val="1290262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9144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325" y="287338"/>
            <a:ext cx="7543800" cy="84613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1029" name="Text Placeholder 2"/>
          <p:cNvSpPr>
            <a:spLocks noGrp="1"/>
          </p:cNvSpPr>
          <p:nvPr>
            <p:ph type="body" idx="1"/>
          </p:nvPr>
        </p:nvSpPr>
        <p:spPr bwMode="auto">
          <a:xfrm>
            <a:off x="822325" y="1403350"/>
            <a:ext cx="7543800" cy="479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l-GR" smtClean="0"/>
              <a:t>Click to edit Master text styles</a:t>
            </a:r>
          </a:p>
          <a:p>
            <a:pPr lvl="1"/>
            <a:r>
              <a:rPr lang="en-US" altLang="el-GR" smtClean="0"/>
              <a:t>Second level</a:t>
            </a:r>
          </a:p>
          <a:p>
            <a:pPr lvl="2"/>
            <a:r>
              <a:rPr lang="en-US" altLang="el-GR" smtClean="0"/>
              <a:t>Third level</a:t>
            </a:r>
          </a:p>
          <a:p>
            <a:pPr lvl="3"/>
            <a:r>
              <a:rPr lang="en-US" altLang="el-GR" smtClean="0"/>
              <a:t>Fourth level</a:t>
            </a:r>
          </a:p>
          <a:p>
            <a:pPr lvl="4"/>
            <a:r>
              <a:rPr lang="en-US" altLang="el-GR" smtClean="0"/>
              <a:t>Fifth level</a:t>
            </a:r>
          </a:p>
        </p:txBody>
      </p:sp>
      <p:sp>
        <p:nvSpPr>
          <p:cNvPr id="4" name="Date Placeholder 3"/>
          <p:cNvSpPr>
            <a:spLocks noGrp="1"/>
          </p:cNvSpPr>
          <p:nvPr>
            <p:ph type="dt" sz="half" idx="2"/>
          </p:nvPr>
        </p:nvSpPr>
        <p:spPr>
          <a:xfrm>
            <a:off x="822325" y="6459538"/>
            <a:ext cx="1854200" cy="365125"/>
          </a:xfrm>
          <a:prstGeom prst="rect">
            <a:avLst/>
          </a:prstGeom>
        </p:spPr>
        <p:txBody>
          <a:bodyPr vert="horz" lIns="91440" tIns="45720" rIns="91440" bIns="45720" rtlCol="0" anchor="ctr"/>
          <a:lstStyle>
            <a:lvl1pPr algn="l" eaLnBrk="1" hangingPunct="1">
              <a:defRPr sz="900">
                <a:solidFill>
                  <a:srgbClr val="FFFFFF"/>
                </a:solidFill>
              </a:defRPr>
            </a:lvl1pPr>
          </a:lstStyle>
          <a:p>
            <a:endParaRPr lang="el-GR" altLang="el-GR"/>
          </a:p>
        </p:txBody>
      </p:sp>
      <p:sp>
        <p:nvSpPr>
          <p:cNvPr id="5" name="Footer Placeholder 4"/>
          <p:cNvSpPr>
            <a:spLocks noGrp="1"/>
          </p:cNvSpPr>
          <p:nvPr>
            <p:ph type="ftr" sz="quarter" idx="3"/>
          </p:nvPr>
        </p:nvSpPr>
        <p:spPr>
          <a:xfrm>
            <a:off x="2765425" y="6459538"/>
            <a:ext cx="3616325" cy="365125"/>
          </a:xfrm>
          <a:prstGeom prst="rect">
            <a:avLst/>
          </a:prstGeom>
        </p:spPr>
        <p:txBody>
          <a:bodyPr vert="horz" lIns="91440" tIns="45720" rIns="91440" bIns="45720" rtlCol="0" anchor="ctr"/>
          <a:lstStyle>
            <a:lvl1pPr algn="ctr" eaLnBrk="1" hangingPunct="1">
              <a:defRPr sz="900" cap="all" baseline="0">
                <a:solidFill>
                  <a:srgbClr val="FFFFFF"/>
                </a:solidFill>
              </a:defRPr>
            </a:lvl1pPr>
          </a:lstStyle>
          <a:p>
            <a:endParaRPr lang="el-GR" altLang="el-GR"/>
          </a:p>
        </p:txBody>
      </p:sp>
      <p:sp>
        <p:nvSpPr>
          <p:cNvPr id="6" name="Slide Number Placeholder 5"/>
          <p:cNvSpPr>
            <a:spLocks noGrp="1"/>
          </p:cNvSpPr>
          <p:nvPr>
            <p:ph type="sldNum" sz="quarter" idx="4"/>
          </p:nvPr>
        </p:nvSpPr>
        <p:spPr>
          <a:xfrm>
            <a:off x="7424738" y="6459538"/>
            <a:ext cx="984250" cy="365125"/>
          </a:xfrm>
          <a:prstGeom prst="rect">
            <a:avLst/>
          </a:prstGeom>
        </p:spPr>
        <p:txBody>
          <a:bodyPr vert="horz" lIns="91440" tIns="45720" rIns="91440" bIns="45720" rtlCol="0" anchor="ctr"/>
          <a:lstStyle>
            <a:lvl1pPr algn="r" eaLnBrk="1" hangingPunct="1">
              <a:defRPr sz="1050" smtClean="0">
                <a:solidFill>
                  <a:srgbClr val="FFFFFF"/>
                </a:solidFill>
              </a:defRPr>
            </a:lvl1pPr>
          </a:lstStyle>
          <a:p>
            <a:fld id="{27BD5002-2EA8-455E-AD43-FFEBAE1EC3E0}" type="slidenum">
              <a:rPr lang="el-GR" altLang="el-GR" smtClean="0"/>
              <a:pPr/>
              <a:t>‹#›</a:t>
            </a:fld>
            <a:endParaRPr lang="el-GR" altLang="el-GR"/>
          </a:p>
        </p:txBody>
      </p:sp>
      <p:cxnSp>
        <p:nvCxnSpPr>
          <p:cNvPr id="10" name="Straight Connector 9"/>
          <p:cNvCxnSpPr/>
          <p:nvPr/>
        </p:nvCxnSpPr>
        <p:spPr>
          <a:xfrm>
            <a:off x="895350" y="1268413"/>
            <a:ext cx="74755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071157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Lst>
  <p:hf hdr="0" ftr="0" dt="0"/>
  <p:txStyles>
    <p:titleStyle>
      <a:lvl1pPr algn="l" rtl="0" eaLnBrk="1" fontAlgn="base" hangingPunct="1">
        <a:lnSpc>
          <a:spcPct val="85000"/>
        </a:lnSpc>
        <a:spcBef>
          <a:spcPct val="0"/>
        </a:spcBef>
        <a:spcAft>
          <a:spcPct val="0"/>
        </a:spcAft>
        <a:defRPr sz="4800" kern="1200" spc="-50">
          <a:solidFill>
            <a:srgbClr val="404040"/>
          </a:solidFill>
          <a:latin typeface="+mj-lt"/>
          <a:ea typeface="+mj-ea"/>
          <a:cs typeface="+mj-cs"/>
        </a:defRPr>
      </a:lvl1pPr>
      <a:lvl2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2pPr>
      <a:lvl3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3pPr>
      <a:lvl4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4pPr>
      <a:lvl5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5pPr>
      <a:lvl6pPr marL="4572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6pPr>
      <a:lvl7pPr marL="9144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7pPr>
      <a:lvl8pPr marL="13716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8pPr>
      <a:lvl9pPr marL="18288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9pPr>
    </p:titleStyle>
    <p:bodyStyle>
      <a:lvl1pPr marL="182563" indent="-182563" algn="l" rtl="0" eaLnBrk="1" fontAlgn="base"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rgbClr val="404040"/>
          </a:solidFill>
          <a:latin typeface="+mn-lt"/>
          <a:ea typeface="+mn-ea"/>
          <a:cs typeface="+mn-cs"/>
        </a:defRPr>
      </a:lvl1pPr>
      <a:lvl2pPr marL="382588"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5.png"/></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31800" y="274638"/>
            <a:ext cx="8255000" cy="5494337"/>
          </a:xfrm>
        </p:spPr>
        <p:txBody>
          <a:bodyPr/>
          <a:lstStyle/>
          <a:p>
            <a:r>
              <a:rPr lang="el-GR" altLang="el-GR" sz="4000" b="1"/>
              <a:t>ΤΕΧΝΟΛΟΓΙΑ ΛΟΓΙΣΜΙΚΟΥ (</a:t>
            </a:r>
            <a:r>
              <a:rPr lang="en-US" altLang="el-GR" sz="4000" b="1"/>
              <a:t>SOFTWARE ENGINEERING)</a:t>
            </a:r>
            <a:br>
              <a:rPr lang="en-US" altLang="el-GR" sz="4000" b="1"/>
            </a:br>
            <a:r>
              <a:rPr lang="el-GR" altLang="el-GR" sz="4000" b="1"/>
              <a:t/>
            </a:r>
            <a:br>
              <a:rPr lang="el-GR" altLang="el-GR" sz="4000" b="1"/>
            </a:br>
            <a:r>
              <a:rPr lang="el-GR" altLang="el-GR" sz="2800" b="1"/>
              <a:t>Ανάλυση</a:t>
            </a:r>
            <a:endParaRPr lang="el-GR" altLang="el-GR" sz="3200" b="1"/>
          </a:p>
        </p:txBody>
      </p:sp>
      <p:sp>
        <p:nvSpPr>
          <p:cNvPr id="184323" name="Rectangle 3"/>
          <p:cNvSpPr>
            <a:spLocks noGrp="1" noChangeArrowheads="1"/>
          </p:cNvSpPr>
          <p:nvPr>
            <p:ph idx="1"/>
          </p:nvPr>
        </p:nvSpPr>
        <p:spPr>
          <a:xfrm>
            <a:off x="476250" y="1854200"/>
            <a:ext cx="8229600" cy="4276725"/>
          </a:xfrm>
        </p:spPr>
        <p:txBody>
          <a:bodyPr/>
          <a:lstStyle/>
          <a:p>
            <a:endParaRPr lang="el-GR" altLang="el-GR"/>
          </a:p>
          <a:p>
            <a:pPr>
              <a:buFont typeface="Wingdings" panose="05000000000000000000" pitchFamily="2" charset="2"/>
              <a:buNone/>
            </a:pPr>
            <a:endParaRPr lang="el-GR" altLang="el-GR"/>
          </a:p>
        </p:txBody>
      </p:sp>
      <p:sp>
        <p:nvSpPr>
          <p:cNvPr id="6" name="Slide Number Placeholder 5"/>
          <p:cNvSpPr>
            <a:spLocks noGrp="1"/>
          </p:cNvSpPr>
          <p:nvPr>
            <p:ph type="sldNum" sz="quarter" idx="12"/>
          </p:nvPr>
        </p:nvSpPr>
        <p:spPr/>
        <p:txBody>
          <a:bodyPr/>
          <a:lstStyle/>
          <a:p>
            <a:fld id="{8C9AA8D2-1883-403B-97C2-3925C271C408}" type="slidenum">
              <a:rPr lang="el-GR" altLang="el-GR"/>
              <a:pPr/>
              <a:t>1</a:t>
            </a:fld>
            <a:endParaRPr lang="el-GR" alt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0434" name="Rectangle 2"/>
          <p:cNvSpPr>
            <a:spLocks noGrp="1" noChangeArrowheads="1"/>
          </p:cNvSpPr>
          <p:nvPr>
            <p:ph type="title"/>
          </p:nvPr>
        </p:nvSpPr>
        <p:spPr/>
        <p:txBody>
          <a:bodyPr>
            <a:normAutofit fontScale="90000"/>
          </a:bodyPr>
          <a:lstStyle/>
          <a:p>
            <a:r>
              <a:rPr lang="el-GR" altLang="el-GR"/>
              <a:t>Μοντέλα αντικειμένων ανάλυσης και δυναμικά μοντέλα (1)</a:t>
            </a:r>
            <a:endParaRPr lang="en-US" altLang="el-GR"/>
          </a:p>
        </p:txBody>
      </p:sp>
      <p:sp>
        <p:nvSpPr>
          <p:cNvPr id="1170435" name="Rectangle 3"/>
          <p:cNvSpPr>
            <a:spLocks noGrp="1" noChangeArrowheads="1"/>
          </p:cNvSpPr>
          <p:nvPr>
            <p:ph idx="1"/>
          </p:nvPr>
        </p:nvSpPr>
        <p:spPr>
          <a:xfrm>
            <a:off x="822960" y="1584325"/>
            <a:ext cx="7882890" cy="4530725"/>
          </a:xfrm>
        </p:spPr>
        <p:txBody>
          <a:bodyPr/>
          <a:lstStyle/>
          <a:p>
            <a:r>
              <a:rPr lang="el-GR" altLang="el-GR" sz="2800">
                <a:effectLst/>
              </a:rPr>
              <a:t>Το μοντέλο αντικειμένων ανάλυσης εστιάζει στις έννοιες που διαχειρίζεται το σύστημα, τις ιδιότητες και τις συσχετίσεις μεταξύ τους</a:t>
            </a:r>
          </a:p>
          <a:p>
            <a:r>
              <a:rPr lang="el-GR" altLang="el-GR" sz="2800">
                <a:effectLst/>
              </a:rPr>
              <a:t>Το μοντέλο αντικειμένων ανάλυσης απεικονίζεται με διαγράμματα κλάσεων της </a:t>
            </a:r>
            <a:r>
              <a:rPr lang="en-US" altLang="el-GR" sz="2800">
                <a:effectLst/>
              </a:rPr>
              <a:t>UML, </a:t>
            </a:r>
            <a:r>
              <a:rPr lang="el-GR" altLang="el-GR" sz="2800">
                <a:effectLst/>
              </a:rPr>
              <a:t>περιλαμβάνοντας κλάσεις, γνωρίσματα και λειτουργίες</a:t>
            </a:r>
          </a:p>
          <a:p>
            <a:r>
              <a:rPr lang="el-GR" altLang="el-GR" sz="2800">
                <a:effectLst/>
              </a:rPr>
              <a:t>Το μοντέλο αντικειμένων ανάλυσης είναι ένα «οπτικό λεξικό» των βασικών εννοιών που είναι ορατές στον χρήστη</a:t>
            </a:r>
          </a:p>
        </p:txBody>
      </p:sp>
      <p:sp>
        <p:nvSpPr>
          <p:cNvPr id="6" name="Slide Number Placeholder 5"/>
          <p:cNvSpPr>
            <a:spLocks noGrp="1"/>
          </p:cNvSpPr>
          <p:nvPr>
            <p:ph type="sldNum" sz="quarter" idx="12"/>
          </p:nvPr>
        </p:nvSpPr>
        <p:spPr/>
        <p:txBody>
          <a:bodyPr/>
          <a:lstStyle/>
          <a:p>
            <a:fld id="{116637AE-C1EE-4978-9618-FF150824089A}" type="slidenum">
              <a:rPr lang="el-GR" altLang="el-GR"/>
              <a:pPr/>
              <a:t>10</a:t>
            </a:fld>
            <a:endParaRPr lang="el-GR" altLang="el-G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1458" name="Rectangle 2"/>
          <p:cNvSpPr>
            <a:spLocks noGrp="1" noChangeArrowheads="1"/>
          </p:cNvSpPr>
          <p:nvPr>
            <p:ph type="title"/>
          </p:nvPr>
        </p:nvSpPr>
        <p:spPr/>
        <p:txBody>
          <a:bodyPr>
            <a:normAutofit fontScale="90000"/>
          </a:bodyPr>
          <a:lstStyle/>
          <a:p>
            <a:r>
              <a:rPr lang="el-GR" altLang="el-GR"/>
              <a:t>Μοντέλα αντικειμένων ανάλυσης και δυναμικά μοντέλα (2)</a:t>
            </a:r>
            <a:endParaRPr lang="en-US" altLang="el-GR"/>
          </a:p>
        </p:txBody>
      </p:sp>
      <p:sp>
        <p:nvSpPr>
          <p:cNvPr id="1171459" name="Rectangle 3"/>
          <p:cNvSpPr>
            <a:spLocks noGrp="1" noChangeArrowheads="1"/>
          </p:cNvSpPr>
          <p:nvPr>
            <p:ph idx="1"/>
          </p:nvPr>
        </p:nvSpPr>
        <p:spPr>
          <a:xfrm>
            <a:off x="701570" y="1600200"/>
            <a:ext cx="7985230" cy="4709120"/>
          </a:xfrm>
        </p:spPr>
        <p:txBody>
          <a:bodyPr/>
          <a:lstStyle/>
          <a:p>
            <a:r>
              <a:rPr lang="el-GR" altLang="el-GR" sz="2400" dirty="0">
                <a:effectLst/>
              </a:rPr>
              <a:t>Το δυναμικό μοντέλο εστιάζει στη συμπεριφορά του συστήματος</a:t>
            </a:r>
          </a:p>
          <a:p>
            <a:r>
              <a:rPr lang="el-GR" altLang="el-GR" sz="2400" dirty="0">
                <a:effectLst/>
              </a:rPr>
              <a:t>Απεικονίζεται με διαγράμματα ακολουθίας και διαγράμματα μηχανής καταστάσεων</a:t>
            </a:r>
          </a:p>
          <a:p>
            <a:pPr lvl="1"/>
            <a:r>
              <a:rPr lang="el-GR" altLang="el-GR" sz="2000" dirty="0">
                <a:effectLst/>
              </a:rPr>
              <a:t>Τα διαγράμματα ακολουθίας αναπαριστούν τις αλληλεπιδράσεις μεταξύ συνόλων αντικειμένων κατά τη διάρκεια μίας περίπτωσης χρήσης</a:t>
            </a:r>
          </a:p>
          <a:p>
            <a:pPr lvl="1"/>
            <a:r>
              <a:rPr lang="el-GR" altLang="el-GR" sz="2000" dirty="0">
                <a:effectLst/>
              </a:rPr>
              <a:t>Τα διαγράμματα μηχανής καταστάσεων αναπαριστούν τη συμπεριφορά ενός μεμονωμένου αντικειμένου (ή μιας ομάδας από πολύ στενά συνδεδεμένα αντικείμενα)</a:t>
            </a:r>
          </a:p>
          <a:p>
            <a:r>
              <a:rPr lang="el-GR" altLang="el-GR" sz="2400" dirty="0">
                <a:effectLst/>
              </a:rPr>
              <a:t>Το δυναμικό μοντέλο εξυπηρετεί στην ανάθεση «καθηκόντων» στις κλάσεις και στον προσδιορισμό νέων κλάσεων, συσχετίσεων και γνωρισμάτων που μπορούν να προστεθούν στα αντικείμενα της ανάλυσης</a:t>
            </a:r>
          </a:p>
        </p:txBody>
      </p:sp>
      <p:sp>
        <p:nvSpPr>
          <p:cNvPr id="6" name="Slide Number Placeholder 5"/>
          <p:cNvSpPr>
            <a:spLocks noGrp="1"/>
          </p:cNvSpPr>
          <p:nvPr>
            <p:ph type="sldNum" sz="quarter" idx="12"/>
          </p:nvPr>
        </p:nvSpPr>
        <p:spPr/>
        <p:txBody>
          <a:bodyPr/>
          <a:lstStyle/>
          <a:p>
            <a:fld id="{E1415F31-AC47-4F1F-990F-C29B53BFAA50}" type="slidenum">
              <a:rPr lang="el-GR" altLang="el-GR"/>
              <a:pPr/>
              <a:t>11</a:t>
            </a:fld>
            <a:endParaRPr lang="el-GR" alt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2482" name="Rectangle 2"/>
          <p:cNvSpPr>
            <a:spLocks noGrp="1" noChangeArrowheads="1"/>
          </p:cNvSpPr>
          <p:nvPr>
            <p:ph type="title"/>
          </p:nvPr>
        </p:nvSpPr>
        <p:spPr/>
        <p:txBody>
          <a:bodyPr>
            <a:normAutofit fontScale="90000"/>
          </a:bodyPr>
          <a:lstStyle/>
          <a:p>
            <a:r>
              <a:rPr lang="el-GR" altLang="el-GR"/>
              <a:t>Μοντέλα αντικειμένων ανάλυσης και δυναμικά μοντέλα (3)</a:t>
            </a:r>
            <a:endParaRPr lang="en-US" altLang="el-GR"/>
          </a:p>
        </p:txBody>
      </p:sp>
      <p:sp>
        <p:nvSpPr>
          <p:cNvPr id="1172483" name="Rectangle 3"/>
          <p:cNvSpPr>
            <a:spLocks noGrp="1" noChangeArrowheads="1"/>
          </p:cNvSpPr>
          <p:nvPr>
            <p:ph idx="1"/>
          </p:nvPr>
        </p:nvSpPr>
        <p:spPr>
          <a:xfrm>
            <a:off x="656565" y="1584325"/>
            <a:ext cx="8287410" cy="4530725"/>
          </a:xfrm>
        </p:spPr>
        <p:txBody>
          <a:bodyPr/>
          <a:lstStyle/>
          <a:p>
            <a:pPr>
              <a:spcBef>
                <a:spcPct val="0"/>
              </a:spcBef>
            </a:pPr>
            <a:r>
              <a:rPr lang="el-GR" altLang="el-GR" sz="2400">
                <a:effectLst/>
              </a:rPr>
              <a:t>Και τα δύο μοντέλα αναπαριστούν </a:t>
            </a:r>
            <a:r>
              <a:rPr lang="el-GR" altLang="el-GR" sz="2400" i="1">
                <a:effectLst/>
              </a:rPr>
              <a:t>έννοιες επιπέδου χρήστη</a:t>
            </a:r>
            <a:r>
              <a:rPr lang="el-GR" altLang="el-GR" sz="2400">
                <a:effectLst/>
              </a:rPr>
              <a:t>, όχι πραγματικές κλάσεις ή συνιστώσες λογισμικού</a:t>
            </a:r>
          </a:p>
          <a:p>
            <a:pPr lvl="1">
              <a:spcBef>
                <a:spcPct val="0"/>
              </a:spcBef>
            </a:pPr>
            <a:r>
              <a:rPr lang="el-GR" altLang="el-GR" sz="2000">
                <a:effectLst/>
              </a:rPr>
              <a:t>Συνακόλουθα, κλάσεις όπως </a:t>
            </a:r>
            <a:r>
              <a:rPr lang="en-US" altLang="el-GR" sz="2000">
                <a:effectLst/>
              </a:rPr>
              <a:t>Database, Subsystem, SessionManager, Network</a:t>
            </a:r>
            <a:r>
              <a:rPr lang="el-GR" altLang="el-GR" sz="2000">
                <a:effectLst/>
              </a:rPr>
              <a:t> </a:t>
            </a:r>
            <a:r>
              <a:rPr lang="el-GR" altLang="el-GR" sz="2000" b="1">
                <a:effectLst/>
              </a:rPr>
              <a:t>ΔΕΝ</a:t>
            </a:r>
            <a:r>
              <a:rPr lang="el-GR" altLang="el-GR" sz="2000">
                <a:effectLst/>
              </a:rPr>
              <a:t> πρέπει να περιλαμβάνονται στα μοντέλα αυτά</a:t>
            </a:r>
          </a:p>
          <a:p>
            <a:pPr>
              <a:spcBef>
                <a:spcPct val="0"/>
              </a:spcBef>
            </a:pPr>
            <a:r>
              <a:rPr lang="el-GR" altLang="el-GR" sz="2400">
                <a:effectLst/>
              </a:rPr>
              <a:t>Οι κλάσεις στο μοντέλο αντικειμένων ανάλυσης θα απεικονίζονται σε μία ή περισσότερες κλάσεις στο τελικό σύστημα</a:t>
            </a:r>
          </a:p>
          <a:p>
            <a:pPr lvl="1">
              <a:spcBef>
                <a:spcPct val="0"/>
              </a:spcBef>
            </a:pPr>
            <a:r>
              <a:rPr lang="el-GR" altLang="el-GR" sz="2000">
                <a:effectLst/>
              </a:rPr>
              <a:t>Θα έχουν ωστόσο αρκετά περισσότερα γνωρίσματα και συσχετίσεις απ’ ό,τι έχουν στο μοντέλο ανάλυσης</a:t>
            </a:r>
          </a:p>
          <a:p>
            <a:pPr>
              <a:spcBef>
                <a:spcPct val="0"/>
              </a:spcBef>
            </a:pPr>
            <a:r>
              <a:rPr lang="el-GR" altLang="el-GR" sz="2400">
                <a:effectLst/>
              </a:rPr>
              <a:t>Οι κλάσεις ανάλυσης πρέπει να θεωρούνται ως </a:t>
            </a:r>
            <a:r>
              <a:rPr lang="el-GR" altLang="el-GR" sz="2400" i="1">
                <a:effectLst/>
              </a:rPr>
              <a:t>υψηλού επιπέδου αφαιρέσεις</a:t>
            </a:r>
            <a:r>
              <a:rPr lang="el-GR" altLang="el-GR" sz="2400">
                <a:effectLst/>
              </a:rPr>
              <a:t>, οι οποίες θα υλοποιηθούν με περισσότερες λεπτομέρειες στη συνέχεια</a:t>
            </a:r>
            <a:endParaRPr lang="en-US" altLang="el-GR" sz="2400">
              <a:effectLst/>
            </a:endParaRPr>
          </a:p>
        </p:txBody>
      </p:sp>
      <p:sp>
        <p:nvSpPr>
          <p:cNvPr id="6" name="Slide Number Placeholder 5"/>
          <p:cNvSpPr>
            <a:spLocks noGrp="1"/>
          </p:cNvSpPr>
          <p:nvPr>
            <p:ph type="sldNum" sz="quarter" idx="12"/>
          </p:nvPr>
        </p:nvSpPr>
        <p:spPr/>
        <p:txBody>
          <a:bodyPr/>
          <a:lstStyle/>
          <a:p>
            <a:fld id="{548D0F09-C919-4EEB-A6C8-8C5AE8CAEEF9}" type="slidenum">
              <a:rPr lang="el-GR" altLang="el-GR"/>
              <a:pPr/>
              <a:t>12</a:t>
            </a:fld>
            <a:endParaRPr lang="el-GR" alt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3506" name="Rectangle 2"/>
          <p:cNvSpPr>
            <a:spLocks noGrp="1" noChangeArrowheads="1"/>
          </p:cNvSpPr>
          <p:nvPr>
            <p:ph type="title"/>
          </p:nvPr>
        </p:nvSpPr>
        <p:spPr>
          <a:xfrm>
            <a:off x="206375" y="277813"/>
            <a:ext cx="8731250" cy="1143000"/>
          </a:xfrm>
        </p:spPr>
        <p:txBody>
          <a:bodyPr>
            <a:normAutofit fontScale="90000"/>
          </a:bodyPr>
          <a:lstStyle/>
          <a:p>
            <a:r>
              <a:rPr lang="el-GR" altLang="el-GR"/>
              <a:t>Παραδείγματα «καλών» και «κακών» αντικειμένων ανάλυσης</a:t>
            </a:r>
            <a:endParaRPr lang="en-US" altLang="el-GR"/>
          </a:p>
        </p:txBody>
      </p:sp>
      <p:sp>
        <p:nvSpPr>
          <p:cNvPr id="16" name="Slide Number Placeholder 4"/>
          <p:cNvSpPr>
            <a:spLocks noGrp="1"/>
          </p:cNvSpPr>
          <p:nvPr>
            <p:ph type="sldNum" sz="quarter" idx="12"/>
          </p:nvPr>
        </p:nvSpPr>
        <p:spPr/>
        <p:txBody>
          <a:bodyPr/>
          <a:lstStyle/>
          <a:p>
            <a:fld id="{93725554-17C6-4A2D-95C0-BA879C62CCE0}" type="slidenum">
              <a:rPr lang="el-GR" altLang="el-GR"/>
              <a:pPr/>
              <a:t>13</a:t>
            </a:fld>
            <a:endParaRPr lang="el-GR" altLang="el-GR"/>
          </a:p>
        </p:txBody>
      </p:sp>
      <p:sp>
        <p:nvSpPr>
          <p:cNvPr id="1173508" name="Rectangle 4"/>
          <p:cNvSpPr>
            <a:spLocks noChangeArrowheads="1"/>
          </p:cNvSpPr>
          <p:nvPr/>
        </p:nvSpPr>
        <p:spPr bwMode="auto">
          <a:xfrm>
            <a:off x="296863" y="1853748"/>
            <a:ext cx="2430462" cy="7191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Βιβλίο</a:t>
            </a:r>
            <a:endParaRPr lang="en-US" altLang="el-GR" sz="2000"/>
          </a:p>
        </p:txBody>
      </p:sp>
      <p:sp>
        <p:nvSpPr>
          <p:cNvPr id="1173509" name="Rectangle 5"/>
          <p:cNvSpPr>
            <a:spLocks noChangeArrowheads="1"/>
          </p:cNvSpPr>
          <p:nvPr/>
        </p:nvSpPr>
        <p:spPr bwMode="auto">
          <a:xfrm>
            <a:off x="296863" y="4823960"/>
            <a:ext cx="2430462" cy="7191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Προμηθευτής</a:t>
            </a:r>
            <a:endParaRPr lang="en-US" altLang="el-GR" sz="2000"/>
          </a:p>
        </p:txBody>
      </p:sp>
      <p:sp>
        <p:nvSpPr>
          <p:cNvPr id="1173510" name="Rectangle 6"/>
          <p:cNvSpPr>
            <a:spLocks noChangeArrowheads="1"/>
          </p:cNvSpPr>
          <p:nvPr/>
        </p:nvSpPr>
        <p:spPr bwMode="auto">
          <a:xfrm>
            <a:off x="296863" y="3293610"/>
            <a:ext cx="2430462" cy="7191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Δανειζόμενος</a:t>
            </a:r>
            <a:endParaRPr lang="en-US" altLang="el-GR" sz="2000"/>
          </a:p>
        </p:txBody>
      </p:sp>
      <p:sp>
        <p:nvSpPr>
          <p:cNvPr id="1173511" name="Rectangle 7"/>
          <p:cNvSpPr>
            <a:spLocks noChangeArrowheads="1"/>
          </p:cNvSpPr>
          <p:nvPr/>
        </p:nvSpPr>
        <p:spPr bwMode="auto">
          <a:xfrm>
            <a:off x="3357563" y="1853748"/>
            <a:ext cx="3060700" cy="7191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ΒάσηΔεδομένωνΒιβλίων</a:t>
            </a:r>
            <a:endParaRPr lang="en-US" altLang="el-GR" sz="2000"/>
          </a:p>
        </p:txBody>
      </p:sp>
      <p:sp>
        <p:nvSpPr>
          <p:cNvPr id="1173512" name="Rectangle 8"/>
          <p:cNvSpPr>
            <a:spLocks noChangeArrowheads="1"/>
          </p:cNvSpPr>
          <p:nvPr/>
        </p:nvSpPr>
        <p:spPr bwMode="auto">
          <a:xfrm>
            <a:off x="3446463" y="4823960"/>
            <a:ext cx="2430462" cy="7191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Καταγραφέας</a:t>
            </a:r>
            <a:r>
              <a:rPr lang="en-US" altLang="el-GR" sz="2000"/>
              <a:t> RFID</a:t>
            </a:r>
          </a:p>
        </p:txBody>
      </p:sp>
      <p:sp>
        <p:nvSpPr>
          <p:cNvPr id="1173513" name="Rectangle 9"/>
          <p:cNvSpPr>
            <a:spLocks noChangeArrowheads="1"/>
          </p:cNvSpPr>
          <p:nvPr/>
        </p:nvSpPr>
        <p:spPr bwMode="auto">
          <a:xfrm>
            <a:off x="3446463" y="3293610"/>
            <a:ext cx="2430462" cy="7191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a:t>UserId</a:t>
            </a:r>
          </a:p>
        </p:txBody>
      </p:sp>
      <p:sp>
        <p:nvSpPr>
          <p:cNvPr id="1173514" name="Text Box 10"/>
          <p:cNvSpPr txBox="1">
            <a:spLocks noChangeArrowheads="1"/>
          </p:cNvSpPr>
          <p:nvPr/>
        </p:nvSpPr>
        <p:spPr bwMode="auto">
          <a:xfrm>
            <a:off x="384175" y="5814560"/>
            <a:ext cx="2127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«καλά» αντικείμενα</a:t>
            </a:r>
            <a:endParaRPr lang="en-US" altLang="el-GR" sz="1800"/>
          </a:p>
        </p:txBody>
      </p:sp>
      <p:sp>
        <p:nvSpPr>
          <p:cNvPr id="1173515" name="Text Box 11"/>
          <p:cNvSpPr txBox="1">
            <a:spLocks noChangeArrowheads="1"/>
          </p:cNvSpPr>
          <p:nvPr/>
        </p:nvSpPr>
        <p:spPr bwMode="auto">
          <a:xfrm>
            <a:off x="3536950" y="5814560"/>
            <a:ext cx="2127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«κακά» αντικείμενα</a:t>
            </a:r>
            <a:endParaRPr lang="en-US" altLang="el-GR" sz="1800"/>
          </a:p>
        </p:txBody>
      </p:sp>
      <p:sp>
        <p:nvSpPr>
          <p:cNvPr id="1173516" name="AutoShape 12"/>
          <p:cNvSpPr>
            <a:spLocks noChangeArrowheads="1"/>
          </p:cNvSpPr>
          <p:nvPr/>
        </p:nvSpPr>
        <p:spPr bwMode="auto">
          <a:xfrm flipV="1">
            <a:off x="6642100" y="1718810"/>
            <a:ext cx="2251075" cy="1079500"/>
          </a:xfrm>
          <a:prstGeom prst="foldedCorner">
            <a:avLst>
              <a:gd name="adj" fmla="val 12500"/>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18000" rIns="18000" anchor="ctr"/>
          <a:lstStyle/>
          <a:p>
            <a:pPr algn="ctr"/>
            <a:r>
              <a:rPr lang="el-GR" altLang="el-GR" sz="1600"/>
              <a:t>Αναφέρεται στο πώς αποθηκεύονται τα δεδομένα (απόφαση σταδίου σχεδιασμού)</a:t>
            </a:r>
            <a:endParaRPr lang="en-US" altLang="el-GR" sz="1600"/>
          </a:p>
        </p:txBody>
      </p:sp>
      <p:sp>
        <p:nvSpPr>
          <p:cNvPr id="1173517" name="AutoShape 13"/>
          <p:cNvSpPr>
            <a:spLocks noChangeArrowheads="1"/>
          </p:cNvSpPr>
          <p:nvPr/>
        </p:nvSpPr>
        <p:spPr bwMode="auto">
          <a:xfrm flipV="1">
            <a:off x="6642100" y="3158673"/>
            <a:ext cx="2251075" cy="1079500"/>
          </a:xfrm>
          <a:prstGeom prst="foldedCorner">
            <a:avLst>
              <a:gd name="adj" fmla="val 12500"/>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18000" rIns="18000" anchor="ctr"/>
          <a:lstStyle/>
          <a:p>
            <a:pPr algn="ctr"/>
            <a:r>
              <a:rPr lang="el-GR" altLang="el-GR" sz="1600"/>
              <a:t>Αναφέρεται σε εσωτερική λέπτομέρεια υλοποίησης</a:t>
            </a:r>
            <a:endParaRPr lang="en-US" altLang="el-GR" sz="1600"/>
          </a:p>
        </p:txBody>
      </p:sp>
      <p:sp>
        <p:nvSpPr>
          <p:cNvPr id="1173518" name="AutoShape 14"/>
          <p:cNvSpPr>
            <a:spLocks noChangeArrowheads="1"/>
          </p:cNvSpPr>
          <p:nvPr/>
        </p:nvSpPr>
        <p:spPr bwMode="auto">
          <a:xfrm flipV="1">
            <a:off x="6642100" y="4733473"/>
            <a:ext cx="2251075" cy="1079500"/>
          </a:xfrm>
          <a:prstGeom prst="foldedCorner">
            <a:avLst>
              <a:gd name="adj" fmla="val 12500"/>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18000" rIns="18000" anchor="ctr"/>
          <a:lstStyle/>
          <a:p>
            <a:pPr algn="ctr"/>
            <a:r>
              <a:rPr lang="el-GR" altLang="el-GR" sz="1600"/>
              <a:t>Αναφέρεται στο πώς καταγράφονται τα βιβλία (απόφαση σταδίου σχεδιασμού)</a:t>
            </a:r>
            <a:endParaRPr lang="en-US" altLang="el-GR" sz="1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5554" name="Rectangle 2"/>
          <p:cNvSpPr>
            <a:spLocks noGrp="1" noChangeArrowheads="1"/>
          </p:cNvSpPr>
          <p:nvPr>
            <p:ph type="title"/>
          </p:nvPr>
        </p:nvSpPr>
        <p:spPr/>
        <p:txBody>
          <a:bodyPr>
            <a:normAutofit fontScale="90000"/>
          </a:bodyPr>
          <a:lstStyle/>
          <a:p>
            <a:r>
              <a:rPr lang="el-GR" altLang="el-GR"/>
              <a:t>Αντικείμενα οντότητας, ορίου και ελέγχου (1)</a:t>
            </a:r>
            <a:endParaRPr lang="en-US" altLang="el-GR"/>
          </a:p>
        </p:txBody>
      </p:sp>
      <p:sp>
        <p:nvSpPr>
          <p:cNvPr id="1175555" name="Rectangle 3"/>
          <p:cNvSpPr>
            <a:spLocks noGrp="1" noChangeArrowheads="1"/>
          </p:cNvSpPr>
          <p:nvPr>
            <p:ph idx="1"/>
          </p:nvPr>
        </p:nvSpPr>
        <p:spPr>
          <a:xfrm>
            <a:off x="250825" y="1600200"/>
            <a:ext cx="8642350" cy="5024438"/>
          </a:xfrm>
        </p:spPr>
        <p:txBody>
          <a:bodyPr/>
          <a:lstStyle/>
          <a:p>
            <a:pPr>
              <a:spcBef>
                <a:spcPct val="0"/>
              </a:spcBef>
            </a:pPr>
            <a:r>
              <a:rPr lang="el-GR" altLang="el-GR" sz="2800">
                <a:effectLst/>
              </a:rPr>
              <a:t>Τα αντικείμενα στο μοντέλο αντικειμένων ανάλυσης διαχωρίζονται σε:</a:t>
            </a:r>
          </a:p>
          <a:p>
            <a:pPr lvl="1">
              <a:spcBef>
                <a:spcPct val="0"/>
              </a:spcBef>
            </a:pPr>
            <a:r>
              <a:rPr lang="el-GR" altLang="el-GR" sz="2400" i="1">
                <a:effectLst/>
              </a:rPr>
              <a:t>αντικείμενα οντότητας, </a:t>
            </a:r>
            <a:r>
              <a:rPr lang="el-GR" altLang="el-GR" sz="2400">
                <a:effectLst/>
              </a:rPr>
              <a:t>που αντιπροσωπεύουν τη μόνιμη πληροφορία που διαχειρίζεται το σύστημα</a:t>
            </a:r>
          </a:p>
          <a:p>
            <a:pPr lvl="2">
              <a:spcBef>
                <a:spcPct val="0"/>
              </a:spcBef>
            </a:pPr>
            <a:r>
              <a:rPr lang="el-GR" altLang="el-GR" sz="2000">
                <a:effectLst/>
              </a:rPr>
              <a:t>Στον αυτόματο πωλητή εισιτηρίων, οι ζώνες και οι τιμοκατάλογοι είναι αντικείμενα οντότητας</a:t>
            </a:r>
          </a:p>
          <a:p>
            <a:pPr lvl="1">
              <a:spcBef>
                <a:spcPct val="0"/>
              </a:spcBef>
            </a:pPr>
            <a:r>
              <a:rPr lang="el-GR" altLang="el-GR" sz="2400" i="1">
                <a:effectLst/>
              </a:rPr>
              <a:t>Αντικείμενα ορίου</a:t>
            </a:r>
            <a:r>
              <a:rPr lang="el-GR" altLang="el-GR" sz="2400">
                <a:effectLst/>
              </a:rPr>
              <a:t> που αντιπροσωπεύουν τις αλληλεπιδράσεις μεταξύ </a:t>
            </a:r>
            <a:r>
              <a:rPr lang="en-US" altLang="el-GR" sz="2400">
                <a:effectLst/>
              </a:rPr>
              <a:t>actors </a:t>
            </a:r>
            <a:r>
              <a:rPr lang="el-GR" altLang="el-GR" sz="2400">
                <a:effectLst/>
              </a:rPr>
              <a:t>και συστήματος.</a:t>
            </a:r>
          </a:p>
          <a:p>
            <a:pPr lvl="2">
              <a:spcBef>
                <a:spcPct val="0"/>
              </a:spcBef>
            </a:pPr>
            <a:r>
              <a:rPr lang="el-GR" altLang="el-GR" sz="2000">
                <a:effectLst/>
              </a:rPr>
              <a:t>Στον αυτόματο πωλητή εισιτηρίων η οθόνη και το κουμπί επιλογής ζώνης είναι αντικείμενα ορίου</a:t>
            </a:r>
          </a:p>
          <a:p>
            <a:pPr lvl="1">
              <a:spcBef>
                <a:spcPct val="0"/>
              </a:spcBef>
            </a:pPr>
            <a:r>
              <a:rPr lang="el-GR" altLang="el-GR" sz="2400" i="1">
                <a:effectLst/>
              </a:rPr>
              <a:t>Αντικείμενα ελέγχου </a:t>
            </a:r>
            <a:r>
              <a:rPr lang="el-GR" altLang="el-GR" sz="2400">
                <a:effectLst/>
              </a:rPr>
              <a:t>που αναλαμβάνουν τη διεκπεραίωση της περίπτωσης χρήσης</a:t>
            </a:r>
            <a:endParaRPr lang="el-GR" altLang="el-GR" sz="2400" i="1">
              <a:effectLst/>
            </a:endParaRPr>
          </a:p>
          <a:p>
            <a:pPr lvl="2">
              <a:spcBef>
                <a:spcPct val="0"/>
              </a:spcBef>
            </a:pPr>
            <a:r>
              <a:rPr lang="el-GR" altLang="el-GR" sz="2000">
                <a:effectLst/>
              </a:rPr>
              <a:t>Στον αυτόματο πωλητή ένα αντικείμενο </a:t>
            </a:r>
            <a:r>
              <a:rPr lang="en-US" altLang="el-GR" sz="2000" i="1">
                <a:effectLst/>
              </a:rPr>
              <a:t>TicketSaleControl</a:t>
            </a:r>
            <a:r>
              <a:rPr lang="en-US" altLang="el-GR" sz="2000" b="1">
                <a:effectLst/>
              </a:rPr>
              <a:t> </a:t>
            </a:r>
            <a:r>
              <a:rPr lang="el-GR" altLang="el-GR" sz="2000">
                <a:effectLst/>
              </a:rPr>
              <a:t>αντιπροσωπεύει τη δραστηριότητα της πώλησης ενός εισιτηρίου</a:t>
            </a:r>
            <a:endParaRPr lang="en-US" altLang="el-GR" sz="2000">
              <a:effectLst/>
            </a:endParaRPr>
          </a:p>
        </p:txBody>
      </p:sp>
      <p:sp>
        <p:nvSpPr>
          <p:cNvPr id="6" name="Slide Number Placeholder 5"/>
          <p:cNvSpPr>
            <a:spLocks noGrp="1"/>
          </p:cNvSpPr>
          <p:nvPr>
            <p:ph type="sldNum" sz="quarter" idx="12"/>
          </p:nvPr>
        </p:nvSpPr>
        <p:spPr/>
        <p:txBody>
          <a:bodyPr/>
          <a:lstStyle/>
          <a:p>
            <a:fld id="{D5B674F6-2030-4CC5-8CB4-6522B793B81A}" type="slidenum">
              <a:rPr lang="el-GR" altLang="el-GR"/>
              <a:pPr/>
              <a:t>14</a:t>
            </a:fld>
            <a:endParaRPr lang="el-GR" alt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6578" name="Rectangle 2"/>
          <p:cNvSpPr>
            <a:spLocks noGrp="1" noChangeArrowheads="1"/>
          </p:cNvSpPr>
          <p:nvPr>
            <p:ph type="title"/>
          </p:nvPr>
        </p:nvSpPr>
        <p:spPr/>
        <p:txBody>
          <a:bodyPr>
            <a:normAutofit fontScale="90000"/>
          </a:bodyPr>
          <a:lstStyle/>
          <a:p>
            <a:r>
              <a:rPr lang="el-GR" altLang="el-GR"/>
              <a:t>Αντικείμενα οντότητας, ορίου και ελέγχου (2)</a:t>
            </a:r>
            <a:endParaRPr lang="en-US" altLang="el-GR"/>
          </a:p>
        </p:txBody>
      </p:sp>
      <p:sp>
        <p:nvSpPr>
          <p:cNvPr id="1176579" name="Rectangle 3"/>
          <p:cNvSpPr>
            <a:spLocks noGrp="1" noChangeArrowheads="1"/>
          </p:cNvSpPr>
          <p:nvPr>
            <p:ph idx="1"/>
          </p:nvPr>
        </p:nvSpPr>
        <p:spPr>
          <a:xfrm>
            <a:off x="206375" y="1600200"/>
            <a:ext cx="8731250" cy="4530725"/>
          </a:xfrm>
        </p:spPr>
        <p:txBody>
          <a:bodyPr/>
          <a:lstStyle/>
          <a:p>
            <a:r>
              <a:rPr lang="el-GR" altLang="el-GR" sz="2400"/>
              <a:t>Η χρήση αυτών των τριών τύπων αντικειμένων διευκολύνει την ομάδα ανάπτυξης να διακρίνει σχετιζόμενες αλλά διαφορετικές έννοιες</a:t>
            </a:r>
          </a:p>
          <a:p>
            <a:pPr lvl="1"/>
            <a:r>
              <a:rPr lang="el-GR" altLang="el-GR" sz="2000"/>
              <a:t>Π.χ. η </a:t>
            </a:r>
            <a:r>
              <a:rPr lang="el-GR" altLang="el-GR" sz="2000" i="1"/>
              <a:t>ζώνη ταξιδιού</a:t>
            </a:r>
            <a:r>
              <a:rPr lang="el-GR" altLang="el-GR" sz="2000"/>
              <a:t> που διαχειρίζεται ο πωλητής έχει διαφορετικές ιδιότητες από την </a:t>
            </a:r>
            <a:r>
              <a:rPr lang="el-GR" altLang="el-GR" sz="2000" i="1"/>
              <a:t>οθόνη</a:t>
            </a:r>
            <a:r>
              <a:rPr lang="el-GR" altLang="el-GR" sz="2000"/>
              <a:t> που δείχνει την επιλεγείσα ζώνη</a:t>
            </a:r>
          </a:p>
          <a:p>
            <a:pPr lvl="1"/>
            <a:r>
              <a:rPr lang="el-GR" altLang="el-GR" sz="2000"/>
              <a:t>Η μοντελοποίηση της </a:t>
            </a:r>
            <a:r>
              <a:rPr lang="el-GR" altLang="el-GR" sz="2000" i="1"/>
              <a:t>ζώνης</a:t>
            </a:r>
            <a:r>
              <a:rPr lang="el-GR" altLang="el-GR" sz="2000"/>
              <a:t> ως αντικείμενο οντότητας και της </a:t>
            </a:r>
            <a:r>
              <a:rPr lang="el-GR" altLang="el-GR" sz="2000" i="1"/>
              <a:t>οθόνης </a:t>
            </a:r>
            <a:r>
              <a:rPr lang="el-GR" altLang="el-GR" sz="2000"/>
              <a:t>ως αντικείμενο ορίου εξαναγκάζει τον διαχωρισμό</a:t>
            </a:r>
          </a:p>
          <a:p>
            <a:pPr lvl="1"/>
            <a:r>
              <a:rPr lang="el-GR" altLang="el-GR" sz="2000"/>
              <a:t>Με τον τρόπο αυτό καταλήγουμε σε μικρότερα και πιο εξειδικευμένα αντικείμενα</a:t>
            </a:r>
          </a:p>
          <a:p>
            <a:r>
              <a:rPr lang="el-GR" altLang="el-GR" sz="2400"/>
              <a:t>Επίσης έχουμε μοντέλα πιο εύκολο να συντηρηθούν</a:t>
            </a:r>
          </a:p>
          <a:p>
            <a:pPr lvl="1"/>
            <a:r>
              <a:rPr lang="el-GR" altLang="el-GR" sz="2000"/>
              <a:t>Π.χ. αν αλλάξει η διεπαφή με το σύστημα (αντικείμενα ορίου), η βασική λειτουργικότητα (αντικείμενα οντότητας και ελέγχου) δεν θα χρειαστεί να μεταβληθεί</a:t>
            </a:r>
            <a:endParaRPr lang="en-US" altLang="el-GR" sz="2000"/>
          </a:p>
        </p:txBody>
      </p:sp>
      <p:sp>
        <p:nvSpPr>
          <p:cNvPr id="6" name="Slide Number Placeholder 5"/>
          <p:cNvSpPr>
            <a:spLocks noGrp="1"/>
          </p:cNvSpPr>
          <p:nvPr>
            <p:ph type="sldNum" sz="quarter" idx="12"/>
          </p:nvPr>
        </p:nvSpPr>
        <p:spPr/>
        <p:txBody>
          <a:bodyPr/>
          <a:lstStyle/>
          <a:p>
            <a:fld id="{0C7D4923-646F-4C70-ADF5-DA55F95C3A50}" type="slidenum">
              <a:rPr lang="el-GR" altLang="el-GR"/>
              <a:pPr/>
              <a:t>15</a:t>
            </a:fld>
            <a:endParaRPr lang="el-GR" alt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02" name="Rectangle 2"/>
          <p:cNvSpPr>
            <a:spLocks noGrp="1" noChangeArrowheads="1"/>
          </p:cNvSpPr>
          <p:nvPr>
            <p:ph type="title"/>
          </p:nvPr>
        </p:nvSpPr>
        <p:spPr/>
        <p:txBody>
          <a:bodyPr>
            <a:normAutofit fontScale="90000"/>
          </a:bodyPr>
          <a:lstStyle/>
          <a:p>
            <a:r>
              <a:rPr lang="el-GR" altLang="el-GR"/>
              <a:t>Αντικείμενα οντότητας, ορίου και ελέγχου (3)</a:t>
            </a:r>
            <a:endParaRPr lang="en-US" altLang="el-GR"/>
          </a:p>
        </p:txBody>
      </p:sp>
      <p:sp>
        <p:nvSpPr>
          <p:cNvPr id="1177603" name="Rectangle 3"/>
          <p:cNvSpPr>
            <a:spLocks noGrp="1" noChangeArrowheads="1"/>
          </p:cNvSpPr>
          <p:nvPr>
            <p:ph idx="1"/>
          </p:nvPr>
        </p:nvSpPr>
        <p:spPr>
          <a:xfrm>
            <a:off x="457200" y="1313765"/>
            <a:ext cx="8229600" cy="928688"/>
          </a:xfrm>
        </p:spPr>
        <p:txBody>
          <a:bodyPr/>
          <a:lstStyle/>
          <a:p>
            <a:r>
              <a:rPr lang="el-GR" altLang="el-GR" sz="2400"/>
              <a:t>Στη </a:t>
            </a:r>
            <a:r>
              <a:rPr lang="en-US" altLang="el-GR" sz="2400"/>
              <a:t>UML </a:t>
            </a:r>
            <a:r>
              <a:rPr lang="el-GR" altLang="el-GR" sz="2400"/>
              <a:t>μπορούμε να χρησιμοποιήσουμε στερεότυπα για να χαρακτηρίσουμε τις κλάσεις</a:t>
            </a:r>
            <a:endParaRPr lang="en-US" altLang="el-GR" sz="2400"/>
          </a:p>
        </p:txBody>
      </p:sp>
      <p:sp>
        <p:nvSpPr>
          <p:cNvPr id="12" name="Slide Number Placeholder 5"/>
          <p:cNvSpPr>
            <a:spLocks noGrp="1"/>
          </p:cNvSpPr>
          <p:nvPr>
            <p:ph type="sldNum" sz="quarter" idx="12"/>
          </p:nvPr>
        </p:nvSpPr>
        <p:spPr/>
        <p:txBody>
          <a:bodyPr/>
          <a:lstStyle/>
          <a:p>
            <a:fld id="{90E7E283-7AD8-4695-8C01-31CBE13F5678}" type="slidenum">
              <a:rPr lang="el-GR" altLang="el-GR"/>
              <a:pPr/>
              <a:t>16</a:t>
            </a:fld>
            <a:endParaRPr lang="el-GR" altLang="el-GR"/>
          </a:p>
        </p:txBody>
      </p:sp>
      <p:sp>
        <p:nvSpPr>
          <p:cNvPr id="1177604" name="Rectangle 4"/>
          <p:cNvSpPr>
            <a:spLocks noChangeArrowheads="1"/>
          </p:cNvSpPr>
          <p:nvPr/>
        </p:nvSpPr>
        <p:spPr bwMode="auto">
          <a:xfrm>
            <a:off x="476250" y="2242453"/>
            <a:ext cx="2430463" cy="7191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&lt;&lt;</a:t>
            </a:r>
            <a:r>
              <a:rPr lang="en-US" altLang="el-GR" sz="2000"/>
              <a:t>entity&gt;&gt;</a:t>
            </a:r>
          </a:p>
          <a:p>
            <a:pPr algn="ctr"/>
            <a:r>
              <a:rPr lang="en-US" altLang="el-GR" sz="2000"/>
              <a:t>Zone</a:t>
            </a:r>
          </a:p>
        </p:txBody>
      </p:sp>
      <p:sp>
        <p:nvSpPr>
          <p:cNvPr id="1177605" name="Rectangle 5"/>
          <p:cNvSpPr>
            <a:spLocks noChangeArrowheads="1"/>
          </p:cNvSpPr>
          <p:nvPr/>
        </p:nvSpPr>
        <p:spPr bwMode="auto">
          <a:xfrm>
            <a:off x="476250" y="3321953"/>
            <a:ext cx="2430463" cy="7191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&lt;&lt;</a:t>
            </a:r>
            <a:r>
              <a:rPr lang="en-US" altLang="el-GR" sz="2000"/>
              <a:t>entity&gt;&gt;</a:t>
            </a:r>
          </a:p>
          <a:p>
            <a:pPr algn="ctr"/>
            <a:r>
              <a:rPr lang="en-US" altLang="el-GR" sz="2000"/>
              <a:t>FareCatalogue</a:t>
            </a:r>
          </a:p>
        </p:txBody>
      </p:sp>
      <p:sp>
        <p:nvSpPr>
          <p:cNvPr id="1177606" name="Rectangle 6"/>
          <p:cNvSpPr>
            <a:spLocks noChangeArrowheads="1"/>
          </p:cNvSpPr>
          <p:nvPr/>
        </p:nvSpPr>
        <p:spPr bwMode="auto">
          <a:xfrm>
            <a:off x="3446463" y="2242453"/>
            <a:ext cx="2430462" cy="7191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&lt;&lt;</a:t>
            </a:r>
            <a:r>
              <a:rPr lang="en-US" altLang="el-GR" sz="2000"/>
              <a:t>control&gt;&gt;</a:t>
            </a:r>
          </a:p>
          <a:p>
            <a:pPr algn="ctr"/>
            <a:r>
              <a:rPr lang="en-US" altLang="el-GR" sz="2000"/>
              <a:t>TicketSaleControl </a:t>
            </a:r>
          </a:p>
        </p:txBody>
      </p:sp>
      <p:sp>
        <p:nvSpPr>
          <p:cNvPr id="1177607" name="Rectangle 7"/>
          <p:cNvSpPr>
            <a:spLocks noChangeArrowheads="1"/>
          </p:cNvSpPr>
          <p:nvPr/>
        </p:nvSpPr>
        <p:spPr bwMode="auto">
          <a:xfrm>
            <a:off x="6281738" y="2242453"/>
            <a:ext cx="2430462" cy="7191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&lt;&lt;</a:t>
            </a:r>
            <a:r>
              <a:rPr lang="en-US" altLang="el-GR" sz="2000"/>
              <a:t>boundary&gt;&gt;</a:t>
            </a:r>
          </a:p>
          <a:p>
            <a:pPr algn="ctr"/>
            <a:r>
              <a:rPr lang="en-US" altLang="el-GR" sz="2000"/>
              <a:t>ZoneSelectButton </a:t>
            </a:r>
          </a:p>
        </p:txBody>
      </p:sp>
      <p:sp>
        <p:nvSpPr>
          <p:cNvPr id="1177608" name="Rectangle 8"/>
          <p:cNvSpPr>
            <a:spLocks noChangeArrowheads="1"/>
          </p:cNvSpPr>
          <p:nvPr/>
        </p:nvSpPr>
        <p:spPr bwMode="auto">
          <a:xfrm>
            <a:off x="6281738" y="3231465"/>
            <a:ext cx="2430462" cy="7191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&lt;&lt;</a:t>
            </a:r>
            <a:r>
              <a:rPr lang="en-US" altLang="el-GR" sz="2000"/>
              <a:t>boundary&gt;&gt;</a:t>
            </a:r>
          </a:p>
          <a:p>
            <a:pPr algn="ctr"/>
            <a:r>
              <a:rPr lang="en-US" altLang="el-GR" sz="2000"/>
              <a:t>LCDDisplay </a:t>
            </a:r>
          </a:p>
        </p:txBody>
      </p:sp>
      <p:sp>
        <p:nvSpPr>
          <p:cNvPr id="1177609" name="Rectangle 9"/>
          <p:cNvSpPr>
            <a:spLocks noChangeArrowheads="1"/>
          </p:cNvSpPr>
          <p:nvPr/>
        </p:nvSpPr>
        <p:spPr bwMode="auto">
          <a:xfrm>
            <a:off x="476250" y="4133165"/>
            <a:ext cx="841623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pPr>
              <a:spcBef>
                <a:spcPct val="0"/>
              </a:spcBef>
            </a:pPr>
            <a:r>
              <a:rPr lang="el-GR" altLang="el-GR" sz="1800" dirty="0">
                <a:effectLst/>
              </a:rPr>
              <a:t>Μπορούμε επίσης να χρησιμοποιήσουμε και σύμβαση ονοματολογίας των κλάσεων:</a:t>
            </a:r>
          </a:p>
          <a:p>
            <a:pPr lvl="1">
              <a:spcBef>
                <a:spcPct val="0"/>
              </a:spcBef>
            </a:pPr>
            <a:r>
              <a:rPr lang="el-GR" altLang="el-GR" sz="1600" dirty="0">
                <a:effectLst/>
              </a:rPr>
              <a:t>Οι κλάσεις που τελειώνουν σε </a:t>
            </a:r>
            <a:r>
              <a:rPr lang="en-US" altLang="el-GR" sz="1600" i="1" dirty="0">
                <a:effectLst/>
              </a:rPr>
              <a:t>Control</a:t>
            </a:r>
            <a:r>
              <a:rPr lang="en-US" altLang="el-GR" sz="1600" dirty="0">
                <a:effectLst/>
              </a:rPr>
              <a:t> </a:t>
            </a:r>
            <a:r>
              <a:rPr lang="el-GR" altLang="el-GR" sz="1600" dirty="0">
                <a:effectLst/>
              </a:rPr>
              <a:t>είναι αντικείμενα ελέγχου</a:t>
            </a:r>
          </a:p>
          <a:p>
            <a:pPr lvl="1">
              <a:spcBef>
                <a:spcPct val="0"/>
              </a:spcBef>
            </a:pPr>
            <a:r>
              <a:rPr lang="el-GR" altLang="el-GR" sz="1600" dirty="0">
                <a:effectLst/>
              </a:rPr>
              <a:t>Οι κλάσεις που τελειώνουν σε </a:t>
            </a:r>
            <a:r>
              <a:rPr lang="en-US" altLang="el-GR" sz="1600" dirty="0">
                <a:effectLst/>
              </a:rPr>
              <a:t>Form, Button, Display, Boundary </a:t>
            </a:r>
            <a:r>
              <a:rPr lang="el-GR" altLang="el-GR" sz="1600" dirty="0">
                <a:effectLst/>
              </a:rPr>
              <a:t>είναι αντικείμενα ορίου</a:t>
            </a:r>
          </a:p>
          <a:p>
            <a:pPr lvl="1">
              <a:spcBef>
                <a:spcPct val="0"/>
              </a:spcBef>
            </a:pPr>
            <a:r>
              <a:rPr lang="el-GR" altLang="el-GR" sz="1600" dirty="0">
                <a:effectLst/>
              </a:rPr>
              <a:t>Όλες οι άλλες κλάσεις είναι αντικείμενα οντότητας</a:t>
            </a:r>
          </a:p>
          <a:p>
            <a:pPr>
              <a:spcBef>
                <a:spcPct val="0"/>
              </a:spcBef>
            </a:pPr>
            <a:r>
              <a:rPr lang="el-GR" altLang="el-GR" sz="1800" dirty="0">
                <a:effectLst/>
              </a:rPr>
              <a:t>Αυτό μας διευκολύνει ακόμη και στην περίπτωση που έχουμε μόνο τον πηγαίο κώδικα</a:t>
            </a:r>
            <a:endParaRPr lang="en-US" altLang="el-GR" sz="1800" dirty="0">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8626" name="Rectangle 2"/>
          <p:cNvSpPr>
            <a:spLocks noGrp="1" noChangeArrowheads="1"/>
          </p:cNvSpPr>
          <p:nvPr>
            <p:ph type="title"/>
          </p:nvPr>
        </p:nvSpPr>
        <p:spPr/>
        <p:txBody>
          <a:bodyPr/>
          <a:lstStyle/>
          <a:p>
            <a:r>
              <a:rPr lang="el-GR" altLang="el-GR"/>
              <a:t>Γενίκευση και εξειδίκευση (1)</a:t>
            </a:r>
            <a:endParaRPr lang="en-US" altLang="el-GR"/>
          </a:p>
        </p:txBody>
      </p:sp>
      <p:sp>
        <p:nvSpPr>
          <p:cNvPr id="1178627" name="Rectangle 3"/>
          <p:cNvSpPr>
            <a:spLocks noGrp="1" noChangeArrowheads="1"/>
          </p:cNvSpPr>
          <p:nvPr>
            <p:ph idx="1"/>
          </p:nvPr>
        </p:nvSpPr>
        <p:spPr/>
        <p:txBody>
          <a:bodyPr/>
          <a:lstStyle/>
          <a:p>
            <a:r>
              <a:rPr lang="el-GR" altLang="el-GR" sz="2400" b="1">
                <a:effectLst/>
              </a:rPr>
              <a:t>Η γενίκευση </a:t>
            </a:r>
            <a:r>
              <a:rPr lang="el-GR" altLang="el-GR" sz="2400">
                <a:effectLst/>
              </a:rPr>
              <a:t>είναι μία δραστηριότητα μοντελοποίησης όπου αναγνωρίζουμε αφαιρετικές έννοιες από έννοιες χαμηλότερου επιπέδου</a:t>
            </a:r>
          </a:p>
          <a:p>
            <a:pPr lvl="1"/>
            <a:r>
              <a:rPr lang="el-GR" altLang="el-GR" sz="2000">
                <a:effectLst/>
              </a:rPr>
              <a:t>Χρησιμοποιείται ευρέως στον ανασχεδιασμό – αντίστροφη μηχανική λογισμικού</a:t>
            </a:r>
          </a:p>
          <a:p>
            <a:pPr lvl="1"/>
            <a:r>
              <a:rPr lang="el-GR" altLang="el-GR" sz="2000">
                <a:effectLst/>
              </a:rPr>
              <a:t>Π.χ. έστω ότι εντοπίζουμε διαφορετικές φόρμες για διαχείριση δανεισμού βιβλίων, δανεισμού περιοδικών και δανεισμού ηλεκτρονικών μέσων (</a:t>
            </a:r>
            <a:r>
              <a:rPr lang="en-US" altLang="el-GR" sz="2000">
                <a:effectLst/>
              </a:rPr>
              <a:t>CD, DVD)</a:t>
            </a:r>
            <a:r>
              <a:rPr lang="el-GR" altLang="el-GR" sz="2000">
                <a:effectLst/>
              </a:rPr>
              <a:t>. Παρατηρούμε τα κοινά στοιχεία και δημιουργούμε μία αφαιρετική έννοια την </a:t>
            </a:r>
            <a:r>
              <a:rPr lang="el-GR" altLang="el-GR" sz="2000" i="1">
                <a:effectLst/>
              </a:rPr>
              <a:t>Δανεισμός </a:t>
            </a:r>
            <a:r>
              <a:rPr lang="el-GR" altLang="el-GR" sz="2000">
                <a:effectLst/>
              </a:rPr>
              <a:t>που εμπεριέχει τα κοινά στοιχεία των τριών επί μέρους εννοιών</a:t>
            </a:r>
          </a:p>
        </p:txBody>
      </p:sp>
      <p:sp>
        <p:nvSpPr>
          <p:cNvPr id="6" name="Slide Number Placeholder 5"/>
          <p:cNvSpPr>
            <a:spLocks noGrp="1"/>
          </p:cNvSpPr>
          <p:nvPr>
            <p:ph type="sldNum" sz="quarter" idx="12"/>
          </p:nvPr>
        </p:nvSpPr>
        <p:spPr/>
        <p:txBody>
          <a:bodyPr/>
          <a:lstStyle/>
          <a:p>
            <a:fld id="{CD89C6D7-0382-4DC8-8207-5EC258343EA5}" type="slidenum">
              <a:rPr lang="el-GR" altLang="el-GR"/>
              <a:pPr/>
              <a:t>17</a:t>
            </a:fld>
            <a:endParaRPr lang="el-GR" alt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9650" name="Rectangle 2"/>
          <p:cNvSpPr>
            <a:spLocks noGrp="1" noChangeArrowheads="1"/>
          </p:cNvSpPr>
          <p:nvPr>
            <p:ph type="title"/>
          </p:nvPr>
        </p:nvSpPr>
        <p:spPr/>
        <p:txBody>
          <a:bodyPr/>
          <a:lstStyle/>
          <a:p>
            <a:r>
              <a:rPr lang="el-GR" altLang="el-GR"/>
              <a:t>Γενίκευση και εξειδίκευση (2)</a:t>
            </a:r>
            <a:endParaRPr lang="en-US" altLang="el-GR"/>
          </a:p>
        </p:txBody>
      </p:sp>
      <p:sp>
        <p:nvSpPr>
          <p:cNvPr id="1179651" name="Rectangle 3"/>
          <p:cNvSpPr>
            <a:spLocks noGrp="1" noChangeArrowheads="1"/>
          </p:cNvSpPr>
          <p:nvPr>
            <p:ph idx="1"/>
          </p:nvPr>
        </p:nvSpPr>
        <p:spPr/>
        <p:txBody>
          <a:bodyPr/>
          <a:lstStyle/>
          <a:p>
            <a:r>
              <a:rPr lang="el-GR" altLang="el-GR" sz="2400" b="1">
                <a:effectLst/>
              </a:rPr>
              <a:t>Η εξειδίκευση</a:t>
            </a:r>
            <a:r>
              <a:rPr lang="el-GR" altLang="el-GR" sz="2400">
                <a:effectLst/>
              </a:rPr>
              <a:t> είναι μία δραστηριότητα μοντελοποίησης όπου αναγνωρίζουμε πιο συγκεκριμένες έννοιες από κάποια έννοια υψηλότερου επιπέδου</a:t>
            </a:r>
          </a:p>
          <a:p>
            <a:pPr lvl="1"/>
            <a:r>
              <a:rPr lang="el-GR" altLang="el-GR" sz="2000">
                <a:effectLst/>
              </a:rPr>
              <a:t>Χρησιμοποιείται ευρέως στην εξ αρχής δημιουργία συστημάτων</a:t>
            </a:r>
          </a:p>
          <a:p>
            <a:pPr lvl="1"/>
            <a:r>
              <a:rPr lang="el-GR" altLang="el-GR" sz="2000">
                <a:effectLst/>
              </a:rPr>
              <a:t>Π.χ. έστω ότι ο πελάτης περιγράφει την έννοια της πρόσκτησης και στη συνέχεια περιγράφει τις έννοιες του </a:t>
            </a:r>
            <a:r>
              <a:rPr lang="el-GR" altLang="el-GR" sz="2000" i="1">
                <a:effectLst/>
              </a:rPr>
              <a:t>Βιβλίου</a:t>
            </a:r>
            <a:r>
              <a:rPr lang="el-GR" altLang="el-GR" sz="2000">
                <a:effectLst/>
              </a:rPr>
              <a:t>, του </a:t>
            </a:r>
            <a:r>
              <a:rPr lang="el-GR" altLang="el-GR" sz="2000" i="1">
                <a:effectLst/>
              </a:rPr>
              <a:t>Περιοδικού</a:t>
            </a:r>
            <a:r>
              <a:rPr lang="el-GR" altLang="el-GR" sz="2000">
                <a:effectLst/>
              </a:rPr>
              <a:t> και του </a:t>
            </a:r>
            <a:r>
              <a:rPr lang="el-GR" altLang="el-GR" sz="2000" i="1">
                <a:effectLst/>
              </a:rPr>
              <a:t>Ηλεκτρονικού μέσου</a:t>
            </a:r>
            <a:endParaRPr lang="el-GR" altLang="el-GR" sz="2000">
              <a:effectLst/>
            </a:endParaRPr>
          </a:p>
        </p:txBody>
      </p:sp>
      <p:sp>
        <p:nvSpPr>
          <p:cNvPr id="6" name="Slide Number Placeholder 5"/>
          <p:cNvSpPr>
            <a:spLocks noGrp="1"/>
          </p:cNvSpPr>
          <p:nvPr>
            <p:ph type="sldNum" sz="quarter" idx="12"/>
          </p:nvPr>
        </p:nvSpPr>
        <p:spPr/>
        <p:txBody>
          <a:bodyPr/>
          <a:lstStyle/>
          <a:p>
            <a:fld id="{F364AB13-1B95-422D-8841-5DCF2E97C3D4}" type="slidenum">
              <a:rPr lang="el-GR" altLang="el-GR"/>
              <a:pPr/>
              <a:t>18</a:t>
            </a:fld>
            <a:endParaRPr lang="el-GR" alt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0674" name="Rectangle 2"/>
          <p:cNvSpPr>
            <a:spLocks noGrp="1" noChangeArrowheads="1"/>
          </p:cNvSpPr>
          <p:nvPr>
            <p:ph type="title"/>
          </p:nvPr>
        </p:nvSpPr>
        <p:spPr/>
        <p:txBody>
          <a:bodyPr/>
          <a:lstStyle/>
          <a:p>
            <a:r>
              <a:rPr lang="el-GR" altLang="el-GR"/>
              <a:t>Γενίκευση και εξειδίκευση (3)</a:t>
            </a:r>
            <a:endParaRPr lang="en-US" altLang="el-GR"/>
          </a:p>
        </p:txBody>
      </p:sp>
      <p:sp>
        <p:nvSpPr>
          <p:cNvPr id="1180675" name="Rectangle 3"/>
          <p:cNvSpPr>
            <a:spLocks noGrp="1" noChangeArrowheads="1"/>
          </p:cNvSpPr>
          <p:nvPr>
            <p:ph idx="1"/>
          </p:nvPr>
        </p:nvSpPr>
        <p:spPr>
          <a:xfrm>
            <a:off x="457200" y="1600200"/>
            <a:ext cx="8229600" cy="1919288"/>
          </a:xfrm>
        </p:spPr>
        <p:txBody>
          <a:bodyPr/>
          <a:lstStyle/>
          <a:p>
            <a:r>
              <a:rPr lang="el-GR" altLang="el-GR" sz="2400"/>
              <a:t>Σε κάθε περίπτωση καταλήγουμε σε μία ιεραρχία εννοιών που συνδέονται με σχέσεις κληρονομικότητας</a:t>
            </a:r>
          </a:p>
          <a:p>
            <a:pPr lvl="1"/>
            <a:r>
              <a:rPr lang="el-GR" altLang="el-GR" sz="2000"/>
              <a:t>Όταν αναφερόμαστε σε μία έννοια υψηλότερου επιπέδου, εννοούμε και όλες τις έννοιες χαμηλότερου επιπέδου στο τμήμα της ιεραρχίας που ξεκινά από την έννοια υψηλού επιπέδου</a:t>
            </a:r>
            <a:endParaRPr lang="en-US" altLang="el-GR" sz="2000"/>
          </a:p>
        </p:txBody>
      </p:sp>
      <p:sp>
        <p:nvSpPr>
          <p:cNvPr id="27" name="Slide Number Placeholder 5"/>
          <p:cNvSpPr>
            <a:spLocks noGrp="1"/>
          </p:cNvSpPr>
          <p:nvPr>
            <p:ph type="sldNum" sz="quarter" idx="12"/>
          </p:nvPr>
        </p:nvSpPr>
        <p:spPr>
          <a:xfrm>
            <a:off x="7424738" y="6415165"/>
            <a:ext cx="984250" cy="365125"/>
          </a:xfrm>
        </p:spPr>
        <p:txBody>
          <a:bodyPr/>
          <a:lstStyle/>
          <a:p>
            <a:fld id="{356914CA-1A00-4F42-ACCA-5392E0D32E2A}" type="slidenum">
              <a:rPr lang="el-GR" altLang="el-GR"/>
              <a:pPr/>
              <a:t>19</a:t>
            </a:fld>
            <a:endParaRPr lang="el-GR" altLang="el-GR"/>
          </a:p>
        </p:txBody>
      </p:sp>
      <p:sp>
        <p:nvSpPr>
          <p:cNvPr id="1180676" name="Rectangle 4"/>
          <p:cNvSpPr>
            <a:spLocks noChangeArrowheads="1"/>
          </p:cNvSpPr>
          <p:nvPr/>
        </p:nvSpPr>
        <p:spPr bwMode="auto">
          <a:xfrm>
            <a:off x="3581400" y="3203975"/>
            <a:ext cx="2205038" cy="449262"/>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Πρόσκτηση</a:t>
            </a:r>
            <a:endParaRPr lang="en-US" altLang="el-GR" sz="1800"/>
          </a:p>
        </p:txBody>
      </p:sp>
      <p:sp>
        <p:nvSpPr>
          <p:cNvPr id="1180677" name="Rectangle 5"/>
          <p:cNvSpPr>
            <a:spLocks noChangeArrowheads="1"/>
          </p:cNvSpPr>
          <p:nvPr/>
        </p:nvSpPr>
        <p:spPr bwMode="auto">
          <a:xfrm>
            <a:off x="3941763" y="4464450"/>
            <a:ext cx="1577975" cy="495300"/>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Βιβλίο</a:t>
            </a:r>
            <a:endParaRPr lang="en-US" altLang="el-GR" sz="1800"/>
          </a:p>
        </p:txBody>
      </p:sp>
      <p:sp>
        <p:nvSpPr>
          <p:cNvPr id="1180678" name="Rectangle 6"/>
          <p:cNvSpPr>
            <a:spLocks noChangeArrowheads="1"/>
          </p:cNvSpPr>
          <p:nvPr/>
        </p:nvSpPr>
        <p:spPr bwMode="auto">
          <a:xfrm>
            <a:off x="881063" y="4464450"/>
            <a:ext cx="1936750" cy="495300"/>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Περιοδικό</a:t>
            </a:r>
            <a:endParaRPr lang="en-US" altLang="el-GR" sz="1800"/>
          </a:p>
        </p:txBody>
      </p:sp>
      <p:sp>
        <p:nvSpPr>
          <p:cNvPr id="1180679" name="Rectangle 7"/>
          <p:cNvSpPr>
            <a:spLocks noChangeArrowheads="1"/>
          </p:cNvSpPr>
          <p:nvPr/>
        </p:nvSpPr>
        <p:spPr bwMode="auto">
          <a:xfrm>
            <a:off x="6640513" y="4464450"/>
            <a:ext cx="1936750" cy="495300"/>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ΗλεκτρονικόΜέσο</a:t>
            </a:r>
            <a:endParaRPr lang="en-US" altLang="el-GR" sz="1800"/>
          </a:p>
        </p:txBody>
      </p:sp>
      <p:sp>
        <p:nvSpPr>
          <p:cNvPr id="1180680" name="Line 8"/>
          <p:cNvSpPr>
            <a:spLocks noChangeShapeType="1"/>
          </p:cNvSpPr>
          <p:nvPr/>
        </p:nvSpPr>
        <p:spPr bwMode="auto">
          <a:xfrm>
            <a:off x="1871663" y="4148537"/>
            <a:ext cx="5715000"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80681" name="Line 9"/>
          <p:cNvSpPr>
            <a:spLocks noChangeShapeType="1"/>
          </p:cNvSpPr>
          <p:nvPr/>
        </p:nvSpPr>
        <p:spPr bwMode="auto">
          <a:xfrm flipV="1">
            <a:off x="1871663" y="4148537"/>
            <a:ext cx="0" cy="3143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80684" name="Line 12"/>
          <p:cNvSpPr>
            <a:spLocks noChangeShapeType="1"/>
          </p:cNvSpPr>
          <p:nvPr/>
        </p:nvSpPr>
        <p:spPr bwMode="auto">
          <a:xfrm flipV="1">
            <a:off x="4751388" y="4148537"/>
            <a:ext cx="0" cy="3143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80685" name="Line 13"/>
          <p:cNvSpPr>
            <a:spLocks noChangeShapeType="1"/>
          </p:cNvSpPr>
          <p:nvPr/>
        </p:nvSpPr>
        <p:spPr bwMode="auto">
          <a:xfrm flipV="1">
            <a:off x="7586663" y="4148537"/>
            <a:ext cx="0" cy="2698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80686" name="Line 14"/>
          <p:cNvSpPr>
            <a:spLocks noChangeShapeType="1"/>
          </p:cNvSpPr>
          <p:nvPr/>
        </p:nvSpPr>
        <p:spPr bwMode="auto">
          <a:xfrm flipV="1">
            <a:off x="4751388" y="3878662"/>
            <a:ext cx="0" cy="2698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80687" name="AutoShape 15"/>
          <p:cNvSpPr>
            <a:spLocks noChangeArrowheads="1"/>
          </p:cNvSpPr>
          <p:nvPr/>
        </p:nvSpPr>
        <p:spPr bwMode="auto">
          <a:xfrm>
            <a:off x="4616450" y="3653237"/>
            <a:ext cx="225425" cy="223838"/>
          </a:xfrm>
          <a:prstGeom prst="triangle">
            <a:avLst>
              <a:gd name="adj" fmla="val 50000"/>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180689" name="Rectangle 17"/>
          <p:cNvSpPr>
            <a:spLocks noChangeArrowheads="1"/>
          </p:cNvSpPr>
          <p:nvPr/>
        </p:nvSpPr>
        <p:spPr bwMode="auto">
          <a:xfrm>
            <a:off x="971550" y="5769375"/>
            <a:ext cx="1577975" cy="495300"/>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Πρακτικά</a:t>
            </a:r>
            <a:br>
              <a:rPr lang="el-GR" altLang="el-GR" sz="1800"/>
            </a:br>
            <a:r>
              <a:rPr lang="el-GR" altLang="el-GR" sz="1800"/>
              <a:t>Συνεδρίου</a:t>
            </a:r>
            <a:endParaRPr lang="en-US" altLang="el-GR" sz="1800"/>
          </a:p>
        </p:txBody>
      </p:sp>
      <p:sp>
        <p:nvSpPr>
          <p:cNvPr id="1180690" name="Rectangle 18"/>
          <p:cNvSpPr>
            <a:spLocks noChangeArrowheads="1"/>
          </p:cNvSpPr>
          <p:nvPr/>
        </p:nvSpPr>
        <p:spPr bwMode="auto">
          <a:xfrm>
            <a:off x="2862263" y="5769375"/>
            <a:ext cx="1620837" cy="495300"/>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Εγκυκλοπαίδεια</a:t>
            </a:r>
            <a:endParaRPr lang="en-US" altLang="el-GR" sz="1800"/>
          </a:p>
        </p:txBody>
      </p:sp>
      <p:sp>
        <p:nvSpPr>
          <p:cNvPr id="1180691" name="Rectangle 19"/>
          <p:cNvSpPr>
            <a:spLocks noChangeArrowheads="1"/>
          </p:cNvSpPr>
          <p:nvPr/>
        </p:nvSpPr>
        <p:spPr bwMode="auto">
          <a:xfrm>
            <a:off x="4978400" y="5769375"/>
            <a:ext cx="1620838" cy="495300"/>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Μονογραφία</a:t>
            </a:r>
            <a:endParaRPr lang="en-US" altLang="el-GR" sz="1800"/>
          </a:p>
        </p:txBody>
      </p:sp>
      <p:sp>
        <p:nvSpPr>
          <p:cNvPr id="1180692" name="Rectangle 20"/>
          <p:cNvSpPr>
            <a:spLocks noChangeArrowheads="1"/>
          </p:cNvSpPr>
          <p:nvPr/>
        </p:nvSpPr>
        <p:spPr bwMode="auto">
          <a:xfrm>
            <a:off x="7092950" y="5769375"/>
            <a:ext cx="1620838" cy="495300"/>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Σύγγραμμα</a:t>
            </a:r>
            <a:endParaRPr lang="en-US" altLang="el-GR" sz="1800"/>
          </a:p>
        </p:txBody>
      </p:sp>
      <p:sp>
        <p:nvSpPr>
          <p:cNvPr id="1180693" name="Line 21"/>
          <p:cNvSpPr>
            <a:spLocks noChangeShapeType="1"/>
          </p:cNvSpPr>
          <p:nvPr/>
        </p:nvSpPr>
        <p:spPr bwMode="auto">
          <a:xfrm>
            <a:off x="1871663" y="5409012"/>
            <a:ext cx="5895975"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80694" name="Line 22"/>
          <p:cNvSpPr>
            <a:spLocks noChangeShapeType="1"/>
          </p:cNvSpPr>
          <p:nvPr/>
        </p:nvSpPr>
        <p:spPr bwMode="auto">
          <a:xfrm flipV="1">
            <a:off x="1871663" y="5409012"/>
            <a:ext cx="0" cy="3143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80695" name="Line 23"/>
          <p:cNvSpPr>
            <a:spLocks noChangeShapeType="1"/>
          </p:cNvSpPr>
          <p:nvPr/>
        </p:nvSpPr>
        <p:spPr bwMode="auto">
          <a:xfrm flipV="1">
            <a:off x="3671888" y="5409012"/>
            <a:ext cx="0" cy="3143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80696" name="Line 24"/>
          <p:cNvSpPr>
            <a:spLocks noChangeShapeType="1"/>
          </p:cNvSpPr>
          <p:nvPr/>
        </p:nvSpPr>
        <p:spPr bwMode="auto">
          <a:xfrm flipV="1">
            <a:off x="5741988" y="5409012"/>
            <a:ext cx="0" cy="3143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80697" name="Line 25"/>
          <p:cNvSpPr>
            <a:spLocks noChangeShapeType="1"/>
          </p:cNvSpPr>
          <p:nvPr/>
        </p:nvSpPr>
        <p:spPr bwMode="auto">
          <a:xfrm flipV="1">
            <a:off x="7767638" y="5409012"/>
            <a:ext cx="0" cy="3143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80698" name="Line 26"/>
          <p:cNvSpPr>
            <a:spLocks noChangeShapeType="1"/>
          </p:cNvSpPr>
          <p:nvPr/>
        </p:nvSpPr>
        <p:spPr bwMode="auto">
          <a:xfrm flipV="1">
            <a:off x="4751388" y="5139137"/>
            <a:ext cx="0" cy="2698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80699" name="AutoShape 27"/>
          <p:cNvSpPr>
            <a:spLocks noChangeArrowheads="1"/>
          </p:cNvSpPr>
          <p:nvPr/>
        </p:nvSpPr>
        <p:spPr bwMode="auto">
          <a:xfrm>
            <a:off x="4616450" y="4959750"/>
            <a:ext cx="225425" cy="223837"/>
          </a:xfrm>
          <a:prstGeom prst="triangle">
            <a:avLst>
              <a:gd name="adj" fmla="val 50000"/>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0194" name="Rectangle 2"/>
          <p:cNvSpPr>
            <a:spLocks noGrp="1" noChangeArrowheads="1"/>
          </p:cNvSpPr>
          <p:nvPr>
            <p:ph type="title"/>
          </p:nvPr>
        </p:nvSpPr>
        <p:spPr>
          <a:xfrm>
            <a:off x="476250" y="142875"/>
            <a:ext cx="8229600" cy="630238"/>
          </a:xfrm>
        </p:spPr>
        <p:txBody>
          <a:bodyPr>
            <a:normAutofit fontScale="90000"/>
          </a:bodyPr>
          <a:lstStyle/>
          <a:p>
            <a:r>
              <a:rPr lang="el-GR" altLang="el-GR"/>
              <a:t>Εισαγωγή</a:t>
            </a:r>
            <a:endParaRPr lang="en-US" altLang="el-GR"/>
          </a:p>
        </p:txBody>
      </p:sp>
      <p:sp>
        <p:nvSpPr>
          <p:cNvPr id="1160195" name="Rectangle 3"/>
          <p:cNvSpPr>
            <a:spLocks noGrp="1" noChangeArrowheads="1"/>
          </p:cNvSpPr>
          <p:nvPr>
            <p:ph idx="1"/>
          </p:nvPr>
        </p:nvSpPr>
        <p:spPr>
          <a:xfrm>
            <a:off x="206375" y="1358770"/>
            <a:ext cx="8731250" cy="4860540"/>
          </a:xfrm>
        </p:spPr>
        <p:txBody>
          <a:bodyPr/>
          <a:lstStyle/>
          <a:p>
            <a:pPr>
              <a:spcBef>
                <a:spcPct val="0"/>
              </a:spcBef>
            </a:pPr>
            <a:r>
              <a:rPr lang="el-GR" altLang="el-GR" sz="2200" dirty="0">
                <a:effectLst/>
              </a:rPr>
              <a:t>Η ανάλυση παράγει ένα μοντέλο του συστήματος που πρέπει να είναι </a:t>
            </a:r>
            <a:r>
              <a:rPr lang="el-GR" altLang="el-GR" sz="2200" i="1" dirty="0">
                <a:effectLst/>
              </a:rPr>
              <a:t>ορθό, πλήρες, συνεπές και απαλλαγμένο από αμφισημίες</a:t>
            </a:r>
          </a:p>
          <a:p>
            <a:pPr>
              <a:spcBef>
                <a:spcPct val="0"/>
              </a:spcBef>
            </a:pPr>
            <a:r>
              <a:rPr lang="el-GR" altLang="el-GR" sz="2200" dirty="0">
                <a:effectLst/>
              </a:rPr>
              <a:t>Η ομάδα ανάπτυξης δημιουργεί τυπικές μορφές των προδιαγραφών απαιτήσεων που παρήχθησαν κατά την εκμαίευση των απαιτήσεων</a:t>
            </a:r>
          </a:p>
          <a:p>
            <a:pPr lvl="1">
              <a:spcBef>
                <a:spcPct val="0"/>
              </a:spcBef>
            </a:pPr>
            <a:r>
              <a:rPr lang="el-GR" altLang="el-GR" sz="2000" dirty="0">
                <a:effectLst/>
              </a:rPr>
              <a:t>Εξετάζονται πιο αναλυτικά οι οριακές συνθήκες και οι ειδικές περιπτώσεις</a:t>
            </a:r>
          </a:p>
          <a:p>
            <a:pPr>
              <a:spcBef>
                <a:spcPct val="0"/>
              </a:spcBef>
            </a:pPr>
            <a:r>
              <a:rPr lang="el-GR" altLang="el-GR" sz="2200" dirty="0">
                <a:effectLst/>
              </a:rPr>
              <a:t>Η ομάδα ανάπτυξης </a:t>
            </a:r>
            <a:r>
              <a:rPr lang="el-GR" altLang="el-GR" sz="2200" i="1" dirty="0">
                <a:effectLst/>
              </a:rPr>
              <a:t>επικυρώνει</a:t>
            </a:r>
            <a:r>
              <a:rPr lang="el-GR" altLang="el-GR" sz="2200" dirty="0">
                <a:effectLst/>
              </a:rPr>
              <a:t>, </a:t>
            </a:r>
            <a:r>
              <a:rPr lang="el-GR" altLang="el-GR" sz="2200" i="1" dirty="0">
                <a:effectLst/>
              </a:rPr>
              <a:t>διορθώνει και αποσαφηνίζει </a:t>
            </a:r>
            <a:r>
              <a:rPr lang="el-GR" altLang="el-GR" sz="2200" dirty="0">
                <a:effectLst/>
              </a:rPr>
              <a:t>τις προδιαγραφές απαιτήσεων αν εντοπισθούν σφάλματα ή ασάφειες</a:t>
            </a:r>
          </a:p>
          <a:p>
            <a:pPr lvl="1">
              <a:spcBef>
                <a:spcPct val="0"/>
              </a:spcBef>
            </a:pPr>
            <a:r>
              <a:rPr lang="el-GR" altLang="el-GR" sz="2000" dirty="0">
                <a:effectLst/>
              </a:rPr>
              <a:t>Αμφισημίες εισάγονται πολλές φορές λόγω των εγγενών χαρακτηριστικών της φυσικής γλώσσας καθώς λόγω των παραδοχών που έχουν κάνει οι συντάκτες των προδιαγραφών</a:t>
            </a:r>
          </a:p>
          <a:p>
            <a:pPr lvl="2">
              <a:spcBef>
                <a:spcPct val="0"/>
              </a:spcBef>
            </a:pPr>
            <a:r>
              <a:rPr lang="el-GR" altLang="el-GR" sz="1800" dirty="0">
                <a:effectLst/>
              </a:rPr>
              <a:t>Π.χ. «η απόσταση θα είναι μικρότερη από 20» (εκατοστά; πόδια; μέτρα;), «η ανταλλαγή δεδομένων θα γίνεται στις 12:00 ακριβώς» (σε </a:t>
            </a:r>
            <a:r>
              <a:rPr lang="el-GR" altLang="el-GR" sz="1800" dirty="0" err="1">
                <a:effectLst/>
              </a:rPr>
              <a:t>ποιά</a:t>
            </a:r>
            <a:r>
              <a:rPr lang="el-GR" altLang="el-GR" sz="1800" dirty="0">
                <a:effectLst/>
              </a:rPr>
              <a:t> χρονική ζώνη;)</a:t>
            </a:r>
          </a:p>
          <a:p>
            <a:pPr lvl="2">
              <a:spcBef>
                <a:spcPct val="0"/>
              </a:spcBef>
            </a:pPr>
            <a:r>
              <a:rPr lang="el-GR" altLang="el-GR" sz="1800" dirty="0">
                <a:effectLst/>
              </a:rPr>
              <a:t>Η σύνταξη τυπικών προδιαγραφών βοηθά στον εντοπισμό ασαφειών</a:t>
            </a:r>
          </a:p>
          <a:p>
            <a:pPr lvl="1">
              <a:spcBef>
                <a:spcPct val="0"/>
              </a:spcBef>
            </a:pPr>
            <a:r>
              <a:rPr lang="el-GR" altLang="el-GR" sz="2000" dirty="0">
                <a:effectLst/>
              </a:rPr>
              <a:t>Αν απαιτηθεί αλλαγή των προδιαγραφών απαιτήσεων ή συλλογή πρόσθετων πληροφοριών, μετέχουν στη διαδικασία ο πελάτης και ο χρήστης</a:t>
            </a:r>
          </a:p>
        </p:txBody>
      </p:sp>
      <p:sp>
        <p:nvSpPr>
          <p:cNvPr id="6" name="Slide Number Placeholder 5"/>
          <p:cNvSpPr>
            <a:spLocks noGrp="1"/>
          </p:cNvSpPr>
          <p:nvPr>
            <p:ph type="sldNum" sz="quarter" idx="12"/>
          </p:nvPr>
        </p:nvSpPr>
        <p:spPr/>
        <p:txBody>
          <a:bodyPr/>
          <a:lstStyle/>
          <a:p>
            <a:fld id="{0954053E-18B0-4416-8A3B-3B6EBF2FA5A0}" type="slidenum">
              <a:rPr lang="el-GR" altLang="el-GR"/>
              <a:pPr/>
              <a:t>2</a:t>
            </a:fld>
            <a:endParaRPr lang="el-GR" alt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1698" name="Rectangle 2"/>
          <p:cNvSpPr>
            <a:spLocks noGrp="1" noChangeArrowheads="1"/>
          </p:cNvSpPr>
          <p:nvPr>
            <p:ph type="title"/>
          </p:nvPr>
        </p:nvSpPr>
        <p:spPr>
          <a:xfrm>
            <a:off x="476250" y="279400"/>
            <a:ext cx="8229600" cy="944563"/>
          </a:xfrm>
        </p:spPr>
        <p:txBody>
          <a:bodyPr/>
          <a:lstStyle/>
          <a:p>
            <a:r>
              <a:rPr lang="el-GR" altLang="el-GR" sz="3200"/>
              <a:t>Δραστηριότητες ανάλυσης: από τις περιπτώσεις χρήσης στα αντικείμενα</a:t>
            </a:r>
            <a:endParaRPr lang="en-US" altLang="el-GR" sz="3200"/>
          </a:p>
        </p:txBody>
      </p:sp>
      <p:sp>
        <p:nvSpPr>
          <p:cNvPr id="1181699" name="Rectangle 3"/>
          <p:cNvSpPr>
            <a:spLocks noGrp="1" noChangeArrowheads="1"/>
          </p:cNvSpPr>
          <p:nvPr>
            <p:ph idx="1"/>
          </p:nvPr>
        </p:nvSpPr>
        <p:spPr>
          <a:xfrm>
            <a:off x="250825" y="1268413"/>
            <a:ext cx="8680450" cy="5589587"/>
          </a:xfrm>
        </p:spPr>
        <p:txBody>
          <a:bodyPr/>
          <a:lstStyle/>
          <a:p>
            <a:pPr>
              <a:spcBef>
                <a:spcPct val="0"/>
              </a:spcBef>
            </a:pPr>
            <a:r>
              <a:rPr lang="el-GR" altLang="el-GR"/>
              <a:t>Στη συνέχεια θα δούμε τις δραστηριότητες μετατροπής των περιπτώσεων χρήσης και των σεναρίων σε μοντέλο ανάλυσης. Οι δραστηριότητες ανάλυσης περιλαμβάνουν:</a:t>
            </a:r>
          </a:p>
          <a:p>
            <a:pPr lvl="1">
              <a:spcBef>
                <a:spcPct val="0"/>
              </a:spcBef>
            </a:pPr>
            <a:r>
              <a:rPr lang="el-GR" altLang="el-GR">
                <a:effectLst/>
              </a:rPr>
              <a:t>Τον προσδιορισμό των αντικειμένων οντότητας</a:t>
            </a:r>
          </a:p>
          <a:p>
            <a:pPr lvl="1">
              <a:spcBef>
                <a:spcPct val="0"/>
              </a:spcBef>
            </a:pPr>
            <a:r>
              <a:rPr lang="el-GR" altLang="el-GR">
                <a:effectLst/>
              </a:rPr>
              <a:t>Τον προσδιορισμό των αντικειμένων ορίου</a:t>
            </a:r>
          </a:p>
          <a:p>
            <a:pPr lvl="1">
              <a:spcBef>
                <a:spcPct val="0"/>
              </a:spcBef>
            </a:pPr>
            <a:r>
              <a:rPr lang="el-GR" altLang="el-GR">
                <a:effectLst/>
              </a:rPr>
              <a:t>Τον προσδιορισμό των αντικειμένων ελέγχου</a:t>
            </a:r>
          </a:p>
          <a:p>
            <a:pPr lvl="1">
              <a:spcBef>
                <a:spcPct val="0"/>
              </a:spcBef>
            </a:pPr>
            <a:r>
              <a:rPr lang="el-GR" altLang="el-GR">
                <a:effectLst/>
              </a:rPr>
              <a:t>Την απεικόνιση των περιπτώσεων χρήσης σε αντικείμενα μέσω διαγραμμάτων ακολουθίας</a:t>
            </a:r>
          </a:p>
          <a:p>
            <a:pPr lvl="1">
              <a:spcBef>
                <a:spcPct val="0"/>
              </a:spcBef>
            </a:pPr>
            <a:r>
              <a:rPr lang="el-GR" altLang="el-GR">
                <a:effectLst/>
              </a:rPr>
              <a:t>Τη μοντελοποίηση διαδράσεων μεταξύ αντικειμένων χρησιμοποιώντας κάρτες </a:t>
            </a:r>
            <a:r>
              <a:rPr lang="en-US" altLang="el-GR">
                <a:effectLst/>
              </a:rPr>
              <a:t>CRC (</a:t>
            </a:r>
            <a:r>
              <a:rPr lang="el-GR" altLang="el-GR">
                <a:effectLst/>
              </a:rPr>
              <a:t>κλάσεις, ευθύνες και συνεργασίες)</a:t>
            </a:r>
          </a:p>
          <a:p>
            <a:pPr lvl="1">
              <a:spcBef>
                <a:spcPct val="0"/>
              </a:spcBef>
            </a:pPr>
            <a:r>
              <a:rPr lang="el-GR" altLang="el-GR">
                <a:effectLst/>
              </a:rPr>
              <a:t>Τον προσδιορισμό συσχετίσεων</a:t>
            </a:r>
          </a:p>
          <a:p>
            <a:pPr lvl="1">
              <a:spcBef>
                <a:spcPct val="0"/>
              </a:spcBef>
            </a:pPr>
            <a:r>
              <a:rPr lang="el-GR" altLang="el-GR">
                <a:effectLst/>
              </a:rPr>
              <a:t>Τον προσδιορισμό συναθροίσεων</a:t>
            </a:r>
          </a:p>
          <a:p>
            <a:pPr lvl="1">
              <a:spcBef>
                <a:spcPct val="0"/>
              </a:spcBef>
            </a:pPr>
            <a:r>
              <a:rPr lang="el-GR" altLang="el-GR">
                <a:effectLst/>
              </a:rPr>
              <a:t>Τον προσδιορισμό γνωρισμάτων</a:t>
            </a:r>
          </a:p>
          <a:p>
            <a:pPr lvl="1">
              <a:spcBef>
                <a:spcPct val="0"/>
              </a:spcBef>
            </a:pPr>
            <a:r>
              <a:rPr lang="el-GR" altLang="el-GR">
                <a:effectLst/>
              </a:rPr>
              <a:t>Τη μοντελοποίηση συμπεριφοράς που εξαρτάται από την κατάσταση σε επίπεδο μεμονωμένου αντικειμένου</a:t>
            </a:r>
          </a:p>
          <a:p>
            <a:pPr lvl="1">
              <a:spcBef>
                <a:spcPct val="0"/>
              </a:spcBef>
            </a:pPr>
            <a:r>
              <a:rPr lang="el-GR" altLang="el-GR">
                <a:effectLst/>
              </a:rPr>
              <a:t>Τη μοντελοποίηση συσχετίσεων κληρονομικότητας</a:t>
            </a:r>
          </a:p>
          <a:p>
            <a:pPr lvl="1">
              <a:spcBef>
                <a:spcPct val="0"/>
              </a:spcBef>
            </a:pPr>
            <a:r>
              <a:rPr lang="el-GR" altLang="el-GR">
                <a:effectLst/>
              </a:rPr>
              <a:t>Την επιθεώρηση του μοντέλου της ανάλυσης</a:t>
            </a:r>
          </a:p>
        </p:txBody>
      </p:sp>
      <p:sp>
        <p:nvSpPr>
          <p:cNvPr id="6" name="Slide Number Placeholder 5"/>
          <p:cNvSpPr>
            <a:spLocks noGrp="1"/>
          </p:cNvSpPr>
          <p:nvPr>
            <p:ph type="sldNum" sz="quarter" idx="12"/>
          </p:nvPr>
        </p:nvSpPr>
        <p:spPr/>
        <p:txBody>
          <a:bodyPr/>
          <a:lstStyle/>
          <a:p>
            <a:fld id="{E14D0C2B-B180-4AED-A811-FC7609B66C3F}" type="slidenum">
              <a:rPr lang="el-GR" altLang="el-GR"/>
              <a:pPr/>
              <a:t>20</a:t>
            </a:fld>
            <a:endParaRPr lang="el-GR" alt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2722" name="Rectangle 2"/>
          <p:cNvSpPr>
            <a:spLocks noGrp="1" noChangeArrowheads="1"/>
          </p:cNvSpPr>
          <p:nvPr>
            <p:ph type="title"/>
          </p:nvPr>
        </p:nvSpPr>
        <p:spPr/>
        <p:txBody>
          <a:bodyPr>
            <a:normAutofit fontScale="90000"/>
          </a:bodyPr>
          <a:lstStyle/>
          <a:p>
            <a:r>
              <a:rPr lang="el-GR" altLang="el-GR"/>
              <a:t>Προσδιορισμός αντικειμένων οντότητας (1)</a:t>
            </a:r>
            <a:endParaRPr lang="en-US" altLang="el-GR"/>
          </a:p>
        </p:txBody>
      </p:sp>
      <p:sp>
        <p:nvSpPr>
          <p:cNvPr id="1182723" name="Rectangle 3"/>
          <p:cNvSpPr>
            <a:spLocks noGrp="1" noChangeArrowheads="1"/>
          </p:cNvSpPr>
          <p:nvPr>
            <p:ph idx="1"/>
          </p:nvPr>
        </p:nvSpPr>
        <p:spPr/>
        <p:txBody>
          <a:bodyPr/>
          <a:lstStyle/>
          <a:p>
            <a:r>
              <a:rPr lang="el-GR" altLang="el-GR" sz="2800"/>
              <a:t>Τα αντικείμενα οντότητας μπορούν να εντοπισθούν εξετάζοντας τις περιπτώσεις χρήσης</a:t>
            </a:r>
          </a:p>
          <a:p>
            <a:r>
              <a:rPr lang="el-GR" altLang="el-GR" sz="2800"/>
              <a:t>Η διαδικασία βασίζεται στην ανάλυση της φυσικής γλώσσας και επιτρέπει τον εντοπισμό κλάσεων, στιγμιοτύπων, λειτουργιών κ.ο.κ.</a:t>
            </a:r>
          </a:p>
          <a:p>
            <a:r>
              <a:rPr lang="el-GR" altLang="el-GR" sz="2800"/>
              <a:t>Οι πρώτες ευρεστικές προτάθηκαν από τον </a:t>
            </a:r>
            <a:r>
              <a:rPr lang="en-US" altLang="el-GR" sz="2800"/>
              <a:t>Abbot (1983)</a:t>
            </a:r>
          </a:p>
        </p:txBody>
      </p:sp>
      <p:sp>
        <p:nvSpPr>
          <p:cNvPr id="6" name="Slide Number Placeholder 5"/>
          <p:cNvSpPr>
            <a:spLocks noGrp="1"/>
          </p:cNvSpPr>
          <p:nvPr>
            <p:ph type="sldNum" sz="quarter" idx="12"/>
          </p:nvPr>
        </p:nvSpPr>
        <p:spPr/>
        <p:txBody>
          <a:bodyPr/>
          <a:lstStyle/>
          <a:p>
            <a:fld id="{CCC88560-3453-4BD5-BDC4-4A49881D243A}" type="slidenum">
              <a:rPr lang="el-GR" altLang="el-GR"/>
              <a:pPr/>
              <a:t>21</a:t>
            </a:fld>
            <a:endParaRPr lang="el-GR" alt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3746" name="Rectangle 2"/>
          <p:cNvSpPr>
            <a:spLocks noGrp="1" noChangeArrowheads="1"/>
          </p:cNvSpPr>
          <p:nvPr>
            <p:ph type="title"/>
          </p:nvPr>
        </p:nvSpPr>
        <p:spPr>
          <a:xfrm>
            <a:off x="206375" y="277813"/>
            <a:ext cx="8731250" cy="585787"/>
          </a:xfrm>
          <a:noFill/>
        </p:spPr>
        <p:txBody>
          <a:bodyPr lIns="18000" rIns="18000"/>
          <a:lstStyle/>
          <a:p>
            <a:r>
              <a:rPr lang="el-GR" altLang="el-GR" sz="3600"/>
              <a:t>Προσδιορισμός αντικειμένων οντότητας (2)</a:t>
            </a:r>
            <a:endParaRPr lang="en-US" altLang="el-GR" sz="3600"/>
          </a:p>
        </p:txBody>
      </p:sp>
      <p:sp>
        <p:nvSpPr>
          <p:cNvPr id="1183747" name="Rectangle 3"/>
          <p:cNvSpPr>
            <a:spLocks noGrp="1" noChangeArrowheads="1"/>
          </p:cNvSpPr>
          <p:nvPr>
            <p:ph idx="1"/>
          </p:nvPr>
        </p:nvSpPr>
        <p:spPr>
          <a:xfrm>
            <a:off x="385763" y="1223963"/>
            <a:ext cx="8229600" cy="433387"/>
          </a:xfrm>
        </p:spPr>
        <p:txBody>
          <a:bodyPr/>
          <a:lstStyle/>
          <a:p>
            <a:r>
              <a:rPr lang="el-GR" altLang="el-GR" sz="2800"/>
              <a:t>Ευρεστικές του </a:t>
            </a:r>
            <a:r>
              <a:rPr lang="en-US" altLang="el-GR" sz="2800"/>
              <a:t>Abbot</a:t>
            </a:r>
          </a:p>
        </p:txBody>
      </p:sp>
      <p:sp>
        <p:nvSpPr>
          <p:cNvPr id="44" name="Slide Number Placeholder 5"/>
          <p:cNvSpPr>
            <a:spLocks noGrp="1"/>
          </p:cNvSpPr>
          <p:nvPr>
            <p:ph type="sldNum" sz="quarter" idx="12"/>
          </p:nvPr>
        </p:nvSpPr>
        <p:spPr/>
        <p:txBody>
          <a:bodyPr/>
          <a:lstStyle/>
          <a:p>
            <a:fld id="{8F14A118-9824-42BE-97A9-B22779ECFDEE}" type="slidenum">
              <a:rPr lang="el-GR" altLang="el-GR"/>
              <a:pPr/>
              <a:t>22</a:t>
            </a:fld>
            <a:endParaRPr lang="el-GR" altLang="el-GR"/>
          </a:p>
        </p:txBody>
      </p:sp>
      <p:graphicFrame>
        <p:nvGraphicFramePr>
          <p:cNvPr id="1183814" name="Group 70"/>
          <p:cNvGraphicFramePr>
            <a:graphicFrameLocks noGrp="1"/>
          </p:cNvGraphicFramePr>
          <p:nvPr>
            <p:extLst>
              <p:ext uri="{D42A27DB-BD31-4B8C-83A1-F6EECF244321}">
                <p14:modId xmlns:p14="http://schemas.microsoft.com/office/powerpoint/2010/main" val="4139457723"/>
              </p:ext>
            </p:extLst>
          </p:nvPr>
        </p:nvGraphicFramePr>
        <p:xfrm>
          <a:off x="296069" y="1860716"/>
          <a:ext cx="8551862" cy="4389120"/>
        </p:xfrm>
        <a:graphic>
          <a:graphicData uri="http://schemas.openxmlformats.org/drawingml/2006/table">
            <a:tbl>
              <a:tblPr/>
              <a:tblGrid>
                <a:gridCol w="2851150"/>
                <a:gridCol w="2849562"/>
                <a:gridCol w="2851150"/>
              </a:tblGrid>
              <a:tr h="2270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1" i="0" u="none" strike="noStrike" cap="none" normalizeH="0" baseline="0" dirty="0" smtClean="0">
                          <a:ln>
                            <a:noFill/>
                          </a:ln>
                          <a:solidFill>
                            <a:schemeClr val="tx1"/>
                          </a:solidFill>
                          <a:effectLst/>
                          <a:latin typeface="Arial" panose="020B0604020202020204" pitchFamily="34" charset="0"/>
                        </a:rPr>
                        <a:t>Μέρος του λόγου</a:t>
                      </a:r>
                      <a:endParaRPr kumimoji="0" lang="en-US" altLang="el-GR" sz="2000" b="1"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1" i="0" u="none" strike="noStrike" cap="none" normalizeH="0" baseline="0" dirty="0" smtClean="0">
                          <a:ln>
                            <a:noFill/>
                          </a:ln>
                          <a:solidFill>
                            <a:schemeClr val="tx1"/>
                          </a:solidFill>
                          <a:effectLst/>
                          <a:latin typeface="Arial" panose="020B0604020202020204" pitchFamily="34" charset="0"/>
                        </a:rPr>
                        <a:t>Στοιχείο μοντέλου</a:t>
                      </a:r>
                      <a:endParaRPr kumimoji="0" lang="en-US" altLang="el-GR" sz="2000" b="1"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1" i="0" u="none" strike="noStrike" cap="none" normalizeH="0" baseline="0" dirty="0" smtClean="0">
                          <a:ln>
                            <a:noFill/>
                          </a:ln>
                          <a:solidFill>
                            <a:schemeClr val="tx1"/>
                          </a:solidFill>
                          <a:effectLst/>
                          <a:latin typeface="Arial" panose="020B0604020202020204" pitchFamily="34" charset="0"/>
                        </a:rPr>
                        <a:t>Παράδειγμα</a:t>
                      </a:r>
                      <a:endParaRPr kumimoji="0" lang="en-US" altLang="el-GR" sz="2000" b="1"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22542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Κύριο όνομα</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Στιγμιότυπο</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dirty="0" smtClean="0">
                          <a:ln>
                            <a:noFill/>
                          </a:ln>
                          <a:solidFill>
                            <a:schemeClr val="tx1"/>
                          </a:solidFill>
                          <a:effectLst/>
                          <a:latin typeface="Arial" panose="020B0604020202020204" pitchFamily="34" charset="0"/>
                        </a:rPr>
                        <a:t>Πέτρος</a:t>
                      </a: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2270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Ουσιαστικό</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Κλάση</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διασώστης</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22542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Ρήμα ενέργειας</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Λειτουργία-Συσχέτιση</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Δημιουργεί, υποβάλλει, επιλέγει</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70008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Ρήμα δηλωτικό είδους</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Κληρονομικότητα</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«είναι τύπου», «είναι ένα από» ...</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70008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Ρήμα δηλωτικό κτήσης</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Συνάθροιση</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«Αποτελείται από», «περιλαμβάνει» ...</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9528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Τροπικό ρήμα</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Περιορισμός</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«Πρέπει να είναι»</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2270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Επιθετικοί προσδιορισμοί</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Γνώρισμα</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dirty="0" smtClean="0">
                          <a:ln>
                            <a:noFill/>
                          </a:ln>
                          <a:solidFill>
                            <a:schemeClr val="tx1"/>
                          </a:solidFill>
                          <a:effectLst/>
                          <a:latin typeface="Arial" panose="020B0604020202020204" pitchFamily="34" charset="0"/>
                        </a:rPr>
                        <a:t>Περιγραφή περιστατικού</a:t>
                      </a: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5794" name="Rectangle 2"/>
          <p:cNvSpPr>
            <a:spLocks noGrp="1" noChangeArrowheads="1"/>
          </p:cNvSpPr>
          <p:nvPr>
            <p:ph type="title"/>
          </p:nvPr>
        </p:nvSpPr>
        <p:spPr/>
        <p:txBody>
          <a:bodyPr>
            <a:normAutofit fontScale="90000"/>
          </a:bodyPr>
          <a:lstStyle/>
          <a:p>
            <a:r>
              <a:rPr lang="el-GR" altLang="el-GR"/>
              <a:t>Προσδιορισμός αντικειμένων οντότητας (3)</a:t>
            </a:r>
            <a:endParaRPr lang="en-US" altLang="el-GR"/>
          </a:p>
        </p:txBody>
      </p:sp>
      <p:sp>
        <p:nvSpPr>
          <p:cNvPr id="1185795" name="Rectangle 3"/>
          <p:cNvSpPr>
            <a:spLocks noGrp="1" noChangeArrowheads="1"/>
          </p:cNvSpPr>
          <p:nvPr>
            <p:ph idx="1"/>
          </p:nvPr>
        </p:nvSpPr>
        <p:spPr>
          <a:xfrm>
            <a:off x="476250" y="1584325"/>
            <a:ext cx="8229600" cy="4530725"/>
          </a:xfrm>
        </p:spPr>
        <p:txBody>
          <a:bodyPr/>
          <a:lstStyle/>
          <a:p>
            <a:r>
              <a:rPr lang="el-GR" altLang="el-GR" sz="2400"/>
              <a:t>Περιορισμοί της ανάλυσης φυσικής γλώσσας</a:t>
            </a:r>
          </a:p>
          <a:p>
            <a:pPr lvl="1"/>
            <a:r>
              <a:rPr lang="el-GR" altLang="el-GR" sz="2000"/>
              <a:t>Εξαρτάται ισχυρά από το στυλ γραφής του αναλυτή</a:t>
            </a:r>
          </a:p>
          <a:p>
            <a:pPr lvl="2"/>
            <a:r>
              <a:rPr lang="el-GR" altLang="el-GR" sz="1800"/>
              <a:t>Συνέπεια όρων (κάρτα δανειζομένου - ταυτότητα δανειζομένου, δανεισμός – χρέωση)</a:t>
            </a:r>
          </a:p>
          <a:p>
            <a:pPr lvl="2"/>
            <a:r>
              <a:rPr lang="el-GR" altLang="el-GR" sz="1800"/>
              <a:t>Χρήση ρημάτων αντί ουσιαστικών (εκδίδεται το τιμολόγιο, τιμολογείται το προϊόν)</a:t>
            </a:r>
          </a:p>
          <a:p>
            <a:pPr lvl="2"/>
            <a:r>
              <a:rPr lang="el-GR" altLang="el-GR" sz="1800"/>
              <a:t>Η ομάδα ανάπτυξης πιθανώς να πρέπει να επαναδιατυπώσει και να αποσαφηνίσει τις απαιτήσεις</a:t>
            </a:r>
          </a:p>
          <a:p>
            <a:pPr lvl="1"/>
            <a:r>
              <a:rPr lang="el-GR" altLang="el-GR" sz="2000"/>
              <a:t>Έχει την τάση να παράγει υπερβολικά πολλές κλάσεις</a:t>
            </a:r>
          </a:p>
          <a:p>
            <a:pPr lvl="2"/>
            <a:r>
              <a:rPr lang="el-GR" altLang="el-GR" sz="1800"/>
              <a:t>Πολλά ουσιαστικά αντιστοιχούν σε γνωρίσματα ή σε συνώνυμα άλλων κλάσεων – η διάκριση απαιτεί επεξεργασία που –για μεγάλα έργα- είναι χρονοβόρα</a:t>
            </a:r>
          </a:p>
          <a:p>
            <a:pPr lvl="1"/>
            <a:r>
              <a:rPr lang="el-GR" altLang="el-GR" sz="2000"/>
              <a:t>Μπορεί να χρησιμοποιηθεί για την εξαγωγή μιας αρχικής λίστας </a:t>
            </a:r>
            <a:r>
              <a:rPr lang="el-GR" altLang="el-GR" sz="2000" i="1"/>
              <a:t>υποψήφιων αντικειμένων</a:t>
            </a:r>
            <a:r>
              <a:rPr lang="el-GR" altLang="el-GR" sz="2000"/>
              <a:t> από τις περιγραφές</a:t>
            </a:r>
            <a:endParaRPr lang="en-US" altLang="el-GR" sz="2000"/>
          </a:p>
        </p:txBody>
      </p:sp>
      <p:sp>
        <p:nvSpPr>
          <p:cNvPr id="6" name="Slide Number Placeholder 5"/>
          <p:cNvSpPr>
            <a:spLocks noGrp="1"/>
          </p:cNvSpPr>
          <p:nvPr>
            <p:ph type="sldNum" sz="quarter" idx="12"/>
          </p:nvPr>
        </p:nvSpPr>
        <p:spPr/>
        <p:txBody>
          <a:bodyPr/>
          <a:lstStyle/>
          <a:p>
            <a:fld id="{FBF6F504-FBD7-4CFF-9F43-FE3617CD494D}" type="slidenum">
              <a:rPr lang="el-GR" altLang="el-GR"/>
              <a:pPr/>
              <a:t>23</a:t>
            </a:fld>
            <a:endParaRPr lang="el-GR" altLang="el-G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6818" name="Rectangle 2"/>
          <p:cNvSpPr>
            <a:spLocks noGrp="1" noChangeArrowheads="1"/>
          </p:cNvSpPr>
          <p:nvPr>
            <p:ph type="title"/>
          </p:nvPr>
        </p:nvSpPr>
        <p:spPr/>
        <p:txBody>
          <a:bodyPr>
            <a:normAutofit fontScale="90000"/>
          </a:bodyPr>
          <a:lstStyle/>
          <a:p>
            <a:r>
              <a:rPr lang="el-GR" altLang="el-GR"/>
              <a:t>Προσδιορισμός αντικειμένων οντότητας (4)</a:t>
            </a:r>
            <a:endParaRPr lang="en-US" altLang="el-GR"/>
          </a:p>
        </p:txBody>
      </p:sp>
      <p:sp>
        <p:nvSpPr>
          <p:cNvPr id="1186819" name="Rectangle 3"/>
          <p:cNvSpPr>
            <a:spLocks noGrp="1" noChangeArrowheads="1"/>
          </p:cNvSpPr>
          <p:nvPr>
            <p:ph idx="1"/>
          </p:nvPr>
        </p:nvSpPr>
        <p:spPr>
          <a:xfrm>
            <a:off x="206375" y="1584325"/>
            <a:ext cx="8769350" cy="4949825"/>
          </a:xfrm>
        </p:spPr>
        <p:txBody>
          <a:bodyPr/>
          <a:lstStyle/>
          <a:p>
            <a:r>
              <a:rPr lang="el-GR" altLang="el-GR" sz="2400"/>
              <a:t>Πρόσθετες ευρεστικές</a:t>
            </a:r>
          </a:p>
          <a:p>
            <a:pPr lvl="1">
              <a:spcBef>
                <a:spcPct val="5000"/>
              </a:spcBef>
            </a:pPr>
            <a:r>
              <a:rPr lang="el-GR" altLang="el-GR" sz="2000">
                <a:effectLst/>
              </a:rPr>
              <a:t>Οι όροι που η ομάδα ανάπτυξης ή οι χρήστες πρέπει να αποσαφηνίσουν-εξηγήσουν για να κατανοήσουν την περίπτωση χρήσης</a:t>
            </a:r>
          </a:p>
          <a:p>
            <a:pPr lvl="1">
              <a:spcBef>
                <a:spcPct val="5000"/>
              </a:spcBef>
            </a:pPr>
            <a:r>
              <a:rPr lang="el-GR" altLang="el-GR" sz="2000">
                <a:effectLst/>
              </a:rPr>
              <a:t>Όροι που εμφανίζονται συχνά στις περιπτώσεις χρήσης (περιστατικό, δανεισμός, εξέταση κ.λπ.)</a:t>
            </a:r>
          </a:p>
          <a:p>
            <a:pPr lvl="1">
              <a:spcBef>
                <a:spcPct val="5000"/>
              </a:spcBef>
            </a:pPr>
            <a:r>
              <a:rPr lang="el-GR" altLang="el-GR" sz="2000">
                <a:effectLst/>
              </a:rPr>
              <a:t>Οντότητες του πραγματικού κόσμου τις οποίες πρέπει να καταγράφει-παρακολουθεί το σύστημα (διασώστης, πόρος, βιβλιάριο καταθέσεων κ.λπ.)</a:t>
            </a:r>
          </a:p>
          <a:p>
            <a:pPr lvl="1">
              <a:spcBef>
                <a:spcPct val="5000"/>
              </a:spcBef>
            </a:pPr>
            <a:r>
              <a:rPr lang="el-GR" altLang="el-GR" sz="2000">
                <a:effectLst/>
              </a:rPr>
              <a:t>Δραστηριότητες του πραγματικού κόσμου τις οποίες πρέπει να καταγράφει-παρακολουθεί το σύστημα (π.χ. κατάθεση, δανεισμός)</a:t>
            </a:r>
          </a:p>
          <a:p>
            <a:pPr lvl="1">
              <a:spcBef>
                <a:spcPct val="5000"/>
              </a:spcBef>
            </a:pPr>
            <a:r>
              <a:rPr lang="el-GR" altLang="el-GR" sz="2000">
                <a:effectLst/>
              </a:rPr>
              <a:t>Πηγές ή καταβόθρες δεδομένων (π.χ. αισθητήρας καπνού, αναφορά)</a:t>
            </a:r>
            <a:endParaRPr lang="en-US" altLang="el-GR" sz="2000">
              <a:effectLst/>
            </a:endParaRPr>
          </a:p>
          <a:p>
            <a:pPr lvl="1">
              <a:spcBef>
                <a:spcPct val="5000"/>
              </a:spcBef>
            </a:pPr>
            <a:r>
              <a:rPr lang="el-GR" altLang="el-GR" sz="2000">
                <a:effectLst/>
              </a:rPr>
              <a:t>Στοιχεία με τα οποία αλληλεπιδρά ο χρήστης (π.χ. υποκατάστημα τράπεζας)</a:t>
            </a:r>
            <a:r>
              <a:rPr lang="en-US" altLang="el-GR" sz="2000">
                <a:effectLst/>
              </a:rPr>
              <a:t> </a:t>
            </a:r>
          </a:p>
        </p:txBody>
      </p:sp>
      <p:sp>
        <p:nvSpPr>
          <p:cNvPr id="6" name="Slide Number Placeholder 5"/>
          <p:cNvSpPr>
            <a:spLocks noGrp="1"/>
          </p:cNvSpPr>
          <p:nvPr>
            <p:ph type="sldNum" sz="quarter" idx="12"/>
          </p:nvPr>
        </p:nvSpPr>
        <p:spPr/>
        <p:txBody>
          <a:bodyPr/>
          <a:lstStyle/>
          <a:p>
            <a:fld id="{8237A195-525D-45D6-9B92-9534EE099383}" type="slidenum">
              <a:rPr lang="el-GR" altLang="el-GR"/>
              <a:pPr/>
              <a:t>24</a:t>
            </a:fld>
            <a:endParaRPr lang="el-GR" altLang="el-G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42" name="Rectangle 2"/>
          <p:cNvSpPr>
            <a:spLocks noGrp="1" noChangeArrowheads="1"/>
          </p:cNvSpPr>
          <p:nvPr>
            <p:ph type="title"/>
          </p:nvPr>
        </p:nvSpPr>
        <p:spPr/>
        <p:txBody>
          <a:bodyPr>
            <a:normAutofit fontScale="90000"/>
          </a:bodyPr>
          <a:lstStyle/>
          <a:p>
            <a:r>
              <a:rPr lang="el-GR" altLang="el-GR"/>
              <a:t>Προσδιορισμός αντικειμένων οντότητας (4)</a:t>
            </a:r>
            <a:endParaRPr lang="en-US" altLang="el-GR"/>
          </a:p>
        </p:txBody>
      </p:sp>
      <p:sp>
        <p:nvSpPr>
          <p:cNvPr id="1187843" name="Rectangle 3"/>
          <p:cNvSpPr>
            <a:spLocks noGrp="1" noChangeArrowheads="1"/>
          </p:cNvSpPr>
          <p:nvPr>
            <p:ph idx="1"/>
          </p:nvPr>
        </p:nvSpPr>
        <p:spPr>
          <a:xfrm>
            <a:off x="296863" y="1600200"/>
            <a:ext cx="8588375" cy="4530725"/>
          </a:xfrm>
        </p:spPr>
        <p:txBody>
          <a:bodyPr/>
          <a:lstStyle/>
          <a:p>
            <a:pPr>
              <a:spcBef>
                <a:spcPct val="0"/>
              </a:spcBef>
            </a:pPr>
            <a:r>
              <a:rPr lang="el-GR" altLang="el-GR" sz="2400"/>
              <a:t>Η ομάδα ανάπτυξης περιγράφει τα αντικείμενα, τα γνωρίσματα και τις λειτουργίες τους</a:t>
            </a:r>
          </a:p>
          <a:p>
            <a:pPr>
              <a:spcBef>
                <a:spcPct val="0"/>
              </a:spcBef>
            </a:pPr>
            <a:r>
              <a:rPr lang="el-GR" altLang="el-GR" sz="2400"/>
              <a:t>Δίνουμε έμφαση στο να δίνονται μοναδικά ονόματα</a:t>
            </a:r>
          </a:p>
          <a:p>
            <a:pPr>
              <a:spcBef>
                <a:spcPct val="0"/>
              </a:spcBef>
            </a:pPr>
            <a:r>
              <a:rPr lang="el-GR" altLang="el-GR" sz="2400"/>
              <a:t>Για τα αντικείμενα οντότητας </a:t>
            </a:r>
            <a:r>
              <a:rPr lang="el-GR" altLang="el-GR" sz="2400" i="1"/>
              <a:t>πάντοτε</a:t>
            </a:r>
            <a:r>
              <a:rPr lang="el-GR" altLang="el-GR" sz="2400"/>
              <a:t> δίνουμε τα ονόματα που χρησιμοποιούν οι χρήστες και οι ειδικοί στο αντικείμενο</a:t>
            </a:r>
          </a:p>
          <a:p>
            <a:pPr lvl="1">
              <a:spcBef>
                <a:spcPct val="0"/>
              </a:spcBef>
            </a:pPr>
            <a:r>
              <a:rPr lang="el-GR" altLang="el-GR" sz="2000"/>
              <a:t>Μπορούμε να τα αλλάξουμε μόνο για να τα αποσαφηνίσουμε σε περίπτωση ασάφειας</a:t>
            </a:r>
          </a:p>
          <a:p>
            <a:pPr>
              <a:spcBef>
                <a:spcPct val="0"/>
              </a:spcBef>
            </a:pPr>
            <a:r>
              <a:rPr lang="el-GR" altLang="el-GR" sz="2400"/>
              <a:t>Η περιγραφή πρέπει να είναι σαφής για να αποφεύγονται παρεξηγήσεις και σύντομη για να μη δαπανάται πολύς χρόνος</a:t>
            </a:r>
          </a:p>
          <a:p>
            <a:pPr lvl="1">
              <a:spcBef>
                <a:spcPct val="0"/>
              </a:spcBef>
            </a:pPr>
            <a:r>
              <a:rPr lang="el-GR" altLang="el-GR" sz="2000"/>
              <a:t>Περαιτέρω τεκμηρίωση μπορεί να χρησιμοποιηθεί για τα γνωρίσματα και τις λειτουργίες που δεν είναι προφανής η σημασία τους (π.χ. «εισαγωγικό τέλος τραπεζικού προϊόντος»)</a:t>
            </a:r>
            <a:endParaRPr lang="en-US" altLang="el-GR" sz="2000"/>
          </a:p>
        </p:txBody>
      </p:sp>
      <p:sp>
        <p:nvSpPr>
          <p:cNvPr id="6" name="Slide Number Placeholder 5"/>
          <p:cNvSpPr>
            <a:spLocks noGrp="1"/>
          </p:cNvSpPr>
          <p:nvPr>
            <p:ph type="sldNum" sz="quarter" idx="12"/>
          </p:nvPr>
        </p:nvSpPr>
        <p:spPr/>
        <p:txBody>
          <a:bodyPr/>
          <a:lstStyle/>
          <a:p>
            <a:fld id="{69E7CBFF-6202-45AA-A886-FEBCB72C9E36}" type="slidenum">
              <a:rPr lang="el-GR" altLang="el-GR"/>
              <a:pPr/>
              <a:t>25</a:t>
            </a:fld>
            <a:endParaRPr lang="el-GR" altLang="el-G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866" name="Rectangle 2"/>
          <p:cNvSpPr>
            <a:spLocks noGrp="1" noChangeArrowheads="1"/>
          </p:cNvSpPr>
          <p:nvPr>
            <p:ph type="title"/>
          </p:nvPr>
        </p:nvSpPr>
        <p:spPr>
          <a:xfrm>
            <a:off x="695325" y="188913"/>
            <a:ext cx="7791450" cy="1143000"/>
          </a:xfrm>
        </p:spPr>
        <p:txBody>
          <a:bodyPr/>
          <a:lstStyle/>
          <a:p>
            <a:r>
              <a:rPr lang="el-GR" altLang="el-GR" sz="4000"/>
              <a:t>Προσδιορισμός αντικειμένων ορίου (1)</a:t>
            </a:r>
            <a:endParaRPr lang="en-US" altLang="el-GR" sz="4000"/>
          </a:p>
        </p:txBody>
      </p:sp>
      <p:sp>
        <p:nvSpPr>
          <p:cNvPr id="1188867" name="Rectangle 3"/>
          <p:cNvSpPr>
            <a:spLocks noGrp="1" noChangeArrowheads="1"/>
          </p:cNvSpPr>
          <p:nvPr>
            <p:ph idx="1"/>
          </p:nvPr>
        </p:nvSpPr>
        <p:spPr>
          <a:xfrm>
            <a:off x="250825" y="1374775"/>
            <a:ext cx="8642350" cy="5294313"/>
          </a:xfrm>
        </p:spPr>
        <p:txBody>
          <a:bodyPr/>
          <a:lstStyle/>
          <a:p>
            <a:pPr>
              <a:spcBef>
                <a:spcPct val="0"/>
              </a:spcBef>
            </a:pPr>
            <a:r>
              <a:rPr lang="el-GR" altLang="el-GR" sz="2400"/>
              <a:t>Τα αντικείμενα ορίου αναπαριστούν τη διεπαφή του συστήματος με τους </a:t>
            </a:r>
            <a:r>
              <a:rPr lang="en-US" altLang="el-GR" sz="2400"/>
              <a:t>actors</a:t>
            </a:r>
          </a:p>
          <a:p>
            <a:pPr>
              <a:spcBef>
                <a:spcPct val="0"/>
              </a:spcBef>
            </a:pPr>
            <a:r>
              <a:rPr lang="el-GR" altLang="el-GR" sz="2400"/>
              <a:t>Σε κάθε περίπτωση χρήσης ο </a:t>
            </a:r>
            <a:r>
              <a:rPr lang="en-US" altLang="el-GR" sz="2400"/>
              <a:t>actor </a:t>
            </a:r>
            <a:r>
              <a:rPr lang="el-GR" altLang="el-GR" sz="2400"/>
              <a:t>αλληλεπιδρά με </a:t>
            </a:r>
            <a:r>
              <a:rPr lang="el-GR" altLang="el-GR" sz="2400" i="1"/>
              <a:t>τουλάχιστον ένα</a:t>
            </a:r>
            <a:r>
              <a:rPr lang="el-GR" altLang="el-GR" sz="2400"/>
              <a:t> αντικείμενο ορίου</a:t>
            </a:r>
          </a:p>
          <a:p>
            <a:pPr lvl="1">
              <a:spcBef>
                <a:spcPct val="0"/>
              </a:spcBef>
            </a:pPr>
            <a:r>
              <a:rPr lang="el-GR" altLang="el-GR" sz="2000"/>
              <a:t>Το αντικείμενο ορίου συλλέγει πληροφορία από τον </a:t>
            </a:r>
            <a:r>
              <a:rPr lang="en-US" altLang="el-GR" sz="2000"/>
              <a:t>actor </a:t>
            </a:r>
            <a:r>
              <a:rPr lang="el-GR" altLang="el-GR" sz="2000"/>
              <a:t>και τη μετατρέπει σε μορφή που μπορεί να χρησιμοποιηθεί από τα αντικείμενα οντότητας και ελέγχου (και αντίστροφα)</a:t>
            </a:r>
          </a:p>
          <a:p>
            <a:pPr>
              <a:spcBef>
                <a:spcPct val="0"/>
              </a:spcBef>
            </a:pPr>
            <a:r>
              <a:rPr lang="el-GR" altLang="el-GR" sz="2400"/>
              <a:t>Τα αντικείμενα ορίου μοντελοποιούν τη διεπαφή χρήστη σε γενικές γραμμές</a:t>
            </a:r>
          </a:p>
          <a:p>
            <a:pPr lvl="1">
              <a:spcBef>
                <a:spcPct val="0"/>
              </a:spcBef>
            </a:pPr>
            <a:r>
              <a:rPr lang="el-GR" altLang="el-GR" sz="2000"/>
              <a:t>Δεν περιλαμβάνουν οπτικές λεπτομέρειες, π.χ. τα αντικείμενα «επιλογή μενού» ή «ράβδος κύλισης» είναι υπερβολικά λεπτομερειακά</a:t>
            </a:r>
          </a:p>
          <a:p>
            <a:pPr lvl="1">
              <a:spcBef>
                <a:spcPct val="0"/>
              </a:spcBef>
            </a:pPr>
            <a:r>
              <a:rPr lang="el-GR" altLang="el-GR" sz="2000"/>
              <a:t>Η διεπαφή χρήστη θα διαμορφωθεί με σκίτσα και ψευδοπρωτότυπα και στη συνέχεια με δοκιμές ευχρηστίας</a:t>
            </a:r>
          </a:p>
          <a:p>
            <a:pPr lvl="1">
              <a:spcBef>
                <a:spcPct val="0"/>
              </a:spcBef>
            </a:pPr>
            <a:r>
              <a:rPr lang="el-GR" altLang="el-GR" sz="2000"/>
              <a:t>Οι αλλαγές στη διεπαφή ΔΕΝ πρέπει να απαιτούν αλλαγές στο μοντέλο ανάλυσης</a:t>
            </a:r>
            <a:endParaRPr lang="en-US" altLang="el-GR" sz="2000"/>
          </a:p>
        </p:txBody>
      </p:sp>
      <p:sp>
        <p:nvSpPr>
          <p:cNvPr id="6" name="Slide Number Placeholder 5"/>
          <p:cNvSpPr>
            <a:spLocks noGrp="1"/>
          </p:cNvSpPr>
          <p:nvPr>
            <p:ph type="sldNum" sz="quarter" idx="12"/>
          </p:nvPr>
        </p:nvSpPr>
        <p:spPr/>
        <p:txBody>
          <a:bodyPr/>
          <a:lstStyle/>
          <a:p>
            <a:fld id="{9258C3FB-4BC1-4040-976C-7C3F0995CB2E}" type="slidenum">
              <a:rPr lang="el-GR" altLang="el-GR"/>
              <a:pPr/>
              <a:t>26</a:t>
            </a:fld>
            <a:endParaRPr lang="el-GR" altLang="el-G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9890" name="Rectangle 2"/>
          <p:cNvSpPr>
            <a:spLocks noGrp="1" noChangeArrowheads="1"/>
          </p:cNvSpPr>
          <p:nvPr>
            <p:ph type="title"/>
          </p:nvPr>
        </p:nvSpPr>
        <p:spPr>
          <a:xfrm>
            <a:off x="250825" y="98425"/>
            <a:ext cx="8642350" cy="1143000"/>
          </a:xfrm>
        </p:spPr>
        <p:txBody>
          <a:bodyPr/>
          <a:lstStyle/>
          <a:p>
            <a:r>
              <a:rPr lang="el-GR" altLang="el-GR" sz="4000"/>
              <a:t>Προσδιορισμός αντικειμένων ορίου (2)</a:t>
            </a:r>
            <a:endParaRPr lang="en-US" altLang="el-GR" sz="4000"/>
          </a:p>
        </p:txBody>
      </p:sp>
      <p:sp>
        <p:nvSpPr>
          <p:cNvPr id="1189891" name="Rectangle 3"/>
          <p:cNvSpPr>
            <a:spLocks noGrp="1" noChangeArrowheads="1"/>
          </p:cNvSpPr>
          <p:nvPr>
            <p:ph idx="1"/>
          </p:nvPr>
        </p:nvSpPr>
        <p:spPr>
          <a:xfrm>
            <a:off x="250825" y="1314528"/>
            <a:ext cx="8680450" cy="4814772"/>
          </a:xfrm>
          <a:noFill/>
        </p:spPr>
        <p:txBody>
          <a:bodyPr lIns="18000" rIns="18000"/>
          <a:lstStyle/>
          <a:p>
            <a:pPr>
              <a:spcBef>
                <a:spcPct val="0"/>
              </a:spcBef>
            </a:pPr>
            <a:r>
              <a:rPr lang="el-GR" altLang="el-GR" sz="2400"/>
              <a:t>Ευρεστικές για προσδιορισμό αντικειμένων ορίου</a:t>
            </a:r>
          </a:p>
          <a:p>
            <a:pPr lvl="1">
              <a:spcBef>
                <a:spcPct val="0"/>
              </a:spcBef>
            </a:pPr>
            <a:r>
              <a:rPr lang="el-GR" altLang="el-GR" sz="2000"/>
              <a:t>Προσδιορίζουμε τα στοιχεία ελέγχου της διεπαφής που ο χρήστης χρειάζεται για να ξεκινήσει την περίπτωση χρήσης («κουμπί επιλογής ζώνης», «κουμπί αναφοράς περιστατικού»)</a:t>
            </a:r>
          </a:p>
          <a:p>
            <a:pPr lvl="1">
              <a:spcBef>
                <a:spcPct val="0"/>
              </a:spcBef>
            </a:pPr>
            <a:r>
              <a:rPr lang="el-GR" altLang="el-GR" sz="2000"/>
              <a:t>Προσδιορισμός των στοιχείων που χρειάζεται ο χρήστης για να εισάγει δεδομένα στο σύστημα (π.χ. «φόρμα αναφοράς περιστατικού», «κερματοδέκτης»)</a:t>
            </a:r>
          </a:p>
          <a:p>
            <a:pPr lvl="1">
              <a:spcBef>
                <a:spcPct val="0"/>
              </a:spcBef>
            </a:pPr>
            <a:r>
              <a:rPr lang="el-GR" altLang="el-GR" sz="2000"/>
              <a:t>Προσδιορισμός ειδοποιήσεων και μηνυμάτων που δίνει το σύστημα στον χρήστη («υπόλοιπο πληρωμής», «αναγνώριση παράδοσης αναφοράς»</a:t>
            </a:r>
          </a:p>
          <a:p>
            <a:pPr lvl="1">
              <a:spcBef>
                <a:spcPct val="0"/>
              </a:spcBef>
            </a:pPr>
            <a:r>
              <a:rPr lang="el-GR" altLang="el-GR" sz="2000"/>
              <a:t>Όταν έχουμε πολλαπλούς </a:t>
            </a:r>
            <a:r>
              <a:rPr lang="en-US" altLang="el-GR" sz="2000"/>
              <a:t>actors </a:t>
            </a:r>
            <a:r>
              <a:rPr lang="el-GR" altLang="el-GR" sz="2000"/>
              <a:t>σε μία περίπτωση χρήσης, προσδιορίζουμε τον σταθμό εργασίας του </a:t>
            </a:r>
            <a:r>
              <a:rPr lang="en-US" altLang="el-GR" sz="2000"/>
              <a:t>actor (</a:t>
            </a:r>
            <a:r>
              <a:rPr lang="el-GR" altLang="el-GR" sz="2000"/>
              <a:t>π.χ. ΟθόνηΔιασώστη»)</a:t>
            </a:r>
          </a:p>
          <a:p>
            <a:pPr lvl="1">
              <a:spcBef>
                <a:spcPct val="0"/>
              </a:spcBef>
            </a:pPr>
            <a:r>
              <a:rPr lang="el-GR" altLang="el-GR" sz="2000"/>
              <a:t>Αν κάποιο αντικείμενο αναφέρεται σε οπτικά χαρακτηριστικά της διεπαφής, τότε δεν είναι κατάλληλο</a:t>
            </a:r>
          </a:p>
          <a:p>
            <a:pPr lvl="1">
              <a:spcBef>
                <a:spcPct val="0"/>
              </a:spcBef>
            </a:pPr>
            <a:r>
              <a:rPr lang="el-GR" altLang="el-GR" sz="2000"/>
              <a:t>Χρησιμοποιούμε την ορολογία των χρηστών, όχι αυτή της τεχνολογίας που θα χρησιμοποιήσουμε («κουμπί επιλογής ζώνης» όχι «δυαδικός διακόπτης πίεσης 1»)</a:t>
            </a:r>
            <a:endParaRPr lang="en-US" altLang="el-GR">
              <a:effectLst/>
            </a:endParaRPr>
          </a:p>
        </p:txBody>
      </p:sp>
      <p:sp>
        <p:nvSpPr>
          <p:cNvPr id="6" name="Slide Number Placeholder 5"/>
          <p:cNvSpPr>
            <a:spLocks noGrp="1"/>
          </p:cNvSpPr>
          <p:nvPr>
            <p:ph type="sldNum" sz="quarter" idx="12"/>
          </p:nvPr>
        </p:nvSpPr>
        <p:spPr/>
        <p:txBody>
          <a:bodyPr/>
          <a:lstStyle/>
          <a:p>
            <a:fld id="{F1F08664-04C3-4A97-959C-35A83943428C}" type="slidenum">
              <a:rPr lang="el-GR" altLang="el-GR"/>
              <a:pPr/>
              <a:t>27</a:t>
            </a:fld>
            <a:endParaRPr lang="el-GR" altLang="el-G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0914" name="Rectangle 2"/>
          <p:cNvSpPr>
            <a:spLocks noGrp="1" noChangeArrowheads="1"/>
          </p:cNvSpPr>
          <p:nvPr>
            <p:ph type="title"/>
          </p:nvPr>
        </p:nvSpPr>
        <p:spPr>
          <a:xfrm>
            <a:off x="457200" y="277813"/>
            <a:ext cx="8229600" cy="585787"/>
          </a:xfrm>
        </p:spPr>
        <p:txBody>
          <a:bodyPr/>
          <a:lstStyle/>
          <a:p>
            <a:r>
              <a:rPr lang="el-GR" altLang="el-GR" sz="3600"/>
              <a:t>Προσδιορισμός αντικειμένων ορίου (3)</a:t>
            </a:r>
            <a:endParaRPr lang="en-US" altLang="el-GR" sz="3600"/>
          </a:p>
        </p:txBody>
      </p:sp>
      <p:sp>
        <p:nvSpPr>
          <p:cNvPr id="1190915" name="Rectangle 3"/>
          <p:cNvSpPr>
            <a:spLocks noGrp="1" noChangeArrowheads="1"/>
          </p:cNvSpPr>
          <p:nvPr>
            <p:ph idx="1"/>
          </p:nvPr>
        </p:nvSpPr>
        <p:spPr>
          <a:xfrm>
            <a:off x="457200" y="1285655"/>
            <a:ext cx="8229600" cy="838200"/>
          </a:xfrm>
        </p:spPr>
        <p:txBody>
          <a:bodyPr/>
          <a:lstStyle/>
          <a:p>
            <a:r>
              <a:rPr lang="el-GR" altLang="el-GR" sz="2400" dirty="0"/>
              <a:t>Παραδείγματα αντικειμένων ορίου στο σύστημα διαχείρισης περιστατικών</a:t>
            </a:r>
            <a:endParaRPr lang="en-US" altLang="el-GR" sz="2400" dirty="0"/>
          </a:p>
        </p:txBody>
      </p:sp>
      <p:sp>
        <p:nvSpPr>
          <p:cNvPr id="26" name="Slide Number Placeholder 5"/>
          <p:cNvSpPr>
            <a:spLocks noGrp="1"/>
          </p:cNvSpPr>
          <p:nvPr>
            <p:ph type="sldNum" sz="quarter" idx="12"/>
          </p:nvPr>
        </p:nvSpPr>
        <p:spPr/>
        <p:txBody>
          <a:bodyPr/>
          <a:lstStyle/>
          <a:p>
            <a:fld id="{E5EAFC20-7F60-49C2-B21B-6D7D3E0D67C2}" type="slidenum">
              <a:rPr lang="el-GR" altLang="el-GR"/>
              <a:pPr/>
              <a:t>28</a:t>
            </a:fld>
            <a:endParaRPr lang="el-GR" altLang="el-GR"/>
          </a:p>
        </p:txBody>
      </p:sp>
      <p:graphicFrame>
        <p:nvGraphicFramePr>
          <p:cNvPr id="1190985" name="Group 73"/>
          <p:cNvGraphicFramePr>
            <a:graphicFrameLocks noGrp="1"/>
          </p:cNvGraphicFramePr>
          <p:nvPr>
            <p:extLst>
              <p:ext uri="{D42A27DB-BD31-4B8C-83A1-F6EECF244321}">
                <p14:modId xmlns:p14="http://schemas.microsoft.com/office/powerpoint/2010/main" val="3433515660"/>
              </p:ext>
            </p:extLst>
          </p:nvPr>
        </p:nvGraphicFramePr>
        <p:xfrm>
          <a:off x="206375" y="2005582"/>
          <a:ext cx="8686800" cy="4194623"/>
        </p:xfrm>
        <a:graphic>
          <a:graphicData uri="http://schemas.openxmlformats.org/drawingml/2006/table">
            <a:tbl>
              <a:tblPr/>
              <a:tblGrid>
                <a:gridCol w="3286125"/>
                <a:gridCol w="5400675"/>
              </a:tblGrid>
              <a:tr h="38576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err="1" smtClean="0">
                          <a:ln>
                            <a:noFill/>
                          </a:ln>
                          <a:solidFill>
                            <a:schemeClr val="tx1"/>
                          </a:solidFill>
                          <a:effectLst/>
                          <a:latin typeface="Arial" panose="020B0604020202020204" pitchFamily="34" charset="0"/>
                        </a:rPr>
                        <a:t>ΑναγνώρισηΠαράδοσης</a:t>
                      </a:r>
                      <a:r>
                        <a:rPr kumimoji="0" lang="el-GR" altLang="el-GR" sz="1700" b="0" i="0" u="none" strike="noStrike" cap="none" normalizeH="0" baseline="0" dirty="0" smtClean="0">
                          <a:ln>
                            <a:noFill/>
                          </a:ln>
                          <a:solidFill>
                            <a:schemeClr val="tx1"/>
                          </a:solidFill>
                          <a:effectLst/>
                          <a:latin typeface="Arial" panose="020B0604020202020204" pitchFamily="34" charset="0"/>
                        </a:rPr>
                        <a:t/>
                      </a:r>
                      <a:br>
                        <a:rPr kumimoji="0" lang="el-GR" altLang="el-GR" sz="1700" b="0" i="0" u="none" strike="noStrike" cap="none" normalizeH="0" baseline="0" dirty="0" smtClean="0">
                          <a:ln>
                            <a:noFill/>
                          </a:ln>
                          <a:solidFill>
                            <a:schemeClr val="tx1"/>
                          </a:solidFill>
                          <a:effectLst/>
                          <a:latin typeface="Arial" panose="020B0604020202020204" pitchFamily="34" charset="0"/>
                        </a:rPr>
                      </a:br>
                      <a:r>
                        <a:rPr kumimoji="0" lang="el-GR" altLang="el-GR" sz="1700" b="0" i="0" u="none" strike="noStrike" cap="none" normalizeH="0" baseline="0" dirty="0" err="1" smtClean="0">
                          <a:ln>
                            <a:noFill/>
                          </a:ln>
                          <a:solidFill>
                            <a:schemeClr val="tx1"/>
                          </a:solidFill>
                          <a:effectLst/>
                          <a:latin typeface="Arial" panose="020B0604020202020204" pitchFamily="34" charset="0"/>
                        </a:rPr>
                        <a:t>ΑναφοράςΌριο</a:t>
                      </a:r>
                      <a:endParaRPr kumimoji="0" lang="en-US" altLang="el-GR" sz="17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smtClean="0">
                          <a:ln>
                            <a:noFill/>
                          </a:ln>
                          <a:solidFill>
                            <a:schemeClr val="tx1"/>
                          </a:solidFill>
                          <a:effectLst/>
                          <a:latin typeface="Arial" panose="020B0604020202020204" pitchFamily="34" charset="0"/>
                        </a:rPr>
                        <a:t>Ειδοποίηση για την παρουσίαση της αναγνώρισης του συντονιστή στον διασώστη</a:t>
                      </a:r>
                      <a:endParaRPr kumimoji="0" lang="en-US" altLang="el-GR" sz="1700" b="0" i="0" u="none" strike="noStrike" cap="none" normalizeH="0" baseline="0" smtClean="0">
                        <a:ln>
                          <a:noFill/>
                        </a:ln>
                        <a:solidFill>
                          <a:schemeClr val="tx1"/>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4016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err="1" smtClean="0">
                          <a:ln>
                            <a:noFill/>
                          </a:ln>
                          <a:solidFill>
                            <a:schemeClr val="tx1"/>
                          </a:solidFill>
                          <a:effectLst/>
                          <a:latin typeface="Arial" panose="020B0604020202020204" pitchFamily="34" charset="0"/>
                        </a:rPr>
                        <a:t>ΣταθμόςΔιασώστηΌριο</a:t>
                      </a:r>
                      <a:endParaRPr kumimoji="0" lang="en-US" altLang="el-GR" sz="17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smtClean="0">
                          <a:ln>
                            <a:noFill/>
                          </a:ln>
                          <a:solidFill>
                            <a:schemeClr val="tx1"/>
                          </a:solidFill>
                          <a:effectLst/>
                          <a:latin typeface="Arial" panose="020B0604020202020204" pitchFamily="34" charset="0"/>
                        </a:rPr>
                        <a:t>Ο υπολογιστής που χρησιμοποιεί ο διασώστης</a:t>
                      </a:r>
                      <a:endParaRPr kumimoji="0" lang="en-US" altLang="el-GR" sz="1700" b="0" i="0" u="none" strike="noStrike" cap="none" normalizeH="0" baseline="0" smtClean="0">
                        <a:ln>
                          <a:noFill/>
                        </a:ln>
                        <a:solidFill>
                          <a:schemeClr val="tx1"/>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40322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err="1" smtClean="0">
                          <a:ln>
                            <a:noFill/>
                          </a:ln>
                          <a:solidFill>
                            <a:schemeClr val="tx1"/>
                          </a:solidFill>
                          <a:effectLst/>
                          <a:latin typeface="Arial" panose="020B0604020202020204" pitchFamily="34" charset="0"/>
                        </a:rPr>
                        <a:t>ΣταθμόςΣυντονιστήΌριο</a:t>
                      </a:r>
                      <a:endParaRPr kumimoji="0" lang="en-US" altLang="el-GR" sz="17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smtClean="0">
                          <a:ln>
                            <a:noFill/>
                          </a:ln>
                          <a:solidFill>
                            <a:schemeClr val="tx1"/>
                          </a:solidFill>
                          <a:effectLst/>
                          <a:latin typeface="Arial" panose="020B0604020202020204" pitchFamily="34" charset="0"/>
                        </a:rPr>
                        <a:t>Ο υπολογιστής που χρησιμοποιεί ο συντονιστής</a:t>
                      </a:r>
                      <a:endParaRPr kumimoji="0" lang="en-US" altLang="el-GR" sz="1700" b="0" i="0" u="none" strike="noStrike" cap="none" normalizeH="0" baseline="0" smtClean="0">
                        <a:ln>
                          <a:noFill/>
                        </a:ln>
                        <a:solidFill>
                          <a:schemeClr val="tx1"/>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57467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smtClean="0">
                          <a:ln>
                            <a:noFill/>
                          </a:ln>
                          <a:solidFill>
                            <a:schemeClr val="tx1"/>
                          </a:solidFill>
                          <a:effectLst/>
                          <a:latin typeface="Arial" panose="020B0604020202020204" pitchFamily="34" charset="0"/>
                        </a:rPr>
                        <a:t>ΑναφοράΠεριστατικούΦόρμα</a:t>
                      </a:r>
                      <a:endParaRPr kumimoji="0" lang="en-US" altLang="el-GR" sz="1700" b="0" i="0" u="none" strike="noStrike" cap="none" normalizeH="0" baseline="0" smtClean="0">
                        <a:ln>
                          <a:noFill/>
                        </a:ln>
                        <a:solidFill>
                          <a:schemeClr val="tx1"/>
                        </a:solidFill>
                        <a:effectLst/>
                        <a:latin typeface="Arial" panose="020B0604020202020204" pitchFamily="34" charset="0"/>
                      </a:endParaRP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smtClean="0">
                          <a:ln>
                            <a:noFill/>
                          </a:ln>
                          <a:solidFill>
                            <a:schemeClr val="tx1"/>
                          </a:solidFill>
                          <a:effectLst/>
                          <a:latin typeface="Arial" panose="020B0604020202020204" pitchFamily="34" charset="0"/>
                        </a:rPr>
                        <a:t>Φόρμα που χρησιμοποιείται για την εισαγωγή στοιχείων στην περίπτωση χρήσης ΑνάφερεΠεριστατικό. Παρουσιάζεται στον ΣταθμόςΔιασώστη. Περιέχει πεδία για να εισάγονται όλα τα γνωρίσματα της ΑναφοράςΠεριστατικού και ένα στοιχείο (π.χ. κουμπί) για την υποβολή της συμπληρωμένης φόρμας</a:t>
                      </a:r>
                      <a:endParaRPr kumimoji="0" lang="en-US" altLang="el-GR" sz="1700" b="0" i="0" u="none" strike="noStrike" cap="none" normalizeH="0" baseline="0" smtClean="0">
                        <a:ln>
                          <a:noFill/>
                        </a:ln>
                        <a:solidFill>
                          <a:schemeClr val="tx1"/>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smtClean="0">
                          <a:ln>
                            <a:noFill/>
                          </a:ln>
                          <a:solidFill>
                            <a:schemeClr val="tx1"/>
                          </a:solidFill>
                          <a:effectLst/>
                          <a:latin typeface="Arial" panose="020B0604020202020204" pitchFamily="34" charset="0"/>
                        </a:rPr>
                        <a:t>ΔημιουργίαΠεριστατικούΦόρμα</a:t>
                      </a:r>
                      <a:endParaRPr kumimoji="0" lang="en-US" altLang="el-GR" sz="1700" b="0" i="0" u="none" strike="noStrike" cap="none" normalizeH="0" baseline="0" smtClean="0">
                        <a:ln>
                          <a:noFill/>
                        </a:ln>
                        <a:solidFill>
                          <a:schemeClr val="tx1"/>
                        </a:solidFill>
                        <a:effectLst/>
                        <a:latin typeface="Arial" panose="020B0604020202020204" pitchFamily="34" charset="0"/>
                      </a:endParaRP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Φόρμα που παρουσιάζεται στον </a:t>
                      </a:r>
                      <a:r>
                        <a:rPr kumimoji="0" lang="el-GR" altLang="el-GR" sz="1700" b="0" i="0" u="none" strike="noStrike" cap="none" normalizeH="0" baseline="0" dirty="0" err="1" smtClean="0">
                          <a:ln>
                            <a:noFill/>
                          </a:ln>
                          <a:solidFill>
                            <a:schemeClr val="tx1"/>
                          </a:solidFill>
                          <a:effectLst/>
                          <a:latin typeface="Arial" panose="020B0604020202020204" pitchFamily="34" charset="0"/>
                        </a:rPr>
                        <a:t>ΣταθμόςΣυντονιστή</a:t>
                      </a:r>
                      <a:r>
                        <a:rPr kumimoji="0" lang="el-GR" altLang="el-GR" sz="1700" b="0" i="0" u="none" strike="noStrike" cap="none" normalizeH="0" baseline="0" dirty="0" smtClean="0">
                          <a:ln>
                            <a:noFill/>
                          </a:ln>
                          <a:solidFill>
                            <a:schemeClr val="tx1"/>
                          </a:solidFill>
                          <a:effectLst/>
                          <a:latin typeface="Arial" panose="020B0604020202020204" pitchFamily="34" charset="0"/>
                        </a:rPr>
                        <a:t> όταν λαμβάνεται </a:t>
                      </a:r>
                      <a:r>
                        <a:rPr kumimoji="0" lang="el-GR" altLang="el-GR" sz="1700" b="0" i="0" u="none" strike="noStrike" cap="none" normalizeH="0" baseline="0" dirty="0" err="1" smtClean="0">
                          <a:ln>
                            <a:noFill/>
                          </a:ln>
                          <a:solidFill>
                            <a:schemeClr val="tx1"/>
                          </a:solidFill>
                          <a:effectLst/>
                          <a:latin typeface="Arial" panose="020B0604020202020204" pitchFamily="34" charset="0"/>
                        </a:rPr>
                        <a:t>ΑναφοράΠεριστατικού</a:t>
                      </a:r>
                      <a:r>
                        <a:rPr kumimoji="0" lang="el-GR" altLang="el-GR" sz="1700" b="0" i="0" u="none" strike="noStrike" cap="none" normalizeH="0" baseline="0" dirty="0" smtClean="0">
                          <a:ln>
                            <a:noFill/>
                          </a:ln>
                          <a:solidFill>
                            <a:schemeClr val="tx1"/>
                          </a:solidFill>
                          <a:effectLst/>
                          <a:latin typeface="Arial" panose="020B0604020202020204" pitchFamily="34" charset="0"/>
                        </a:rPr>
                        <a:t>. Περιέχει στοιχεία για την κατανομή πόρων και για την αποστολή αναγνώρισης στον διασώστη</a:t>
                      </a:r>
                      <a:endParaRPr kumimoji="0" lang="en-US" altLang="el-GR" sz="17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2962" name="Rectangle 2"/>
          <p:cNvSpPr>
            <a:spLocks noGrp="1" noChangeArrowheads="1"/>
          </p:cNvSpPr>
          <p:nvPr>
            <p:ph type="title"/>
          </p:nvPr>
        </p:nvSpPr>
        <p:spPr/>
        <p:txBody>
          <a:bodyPr>
            <a:normAutofit fontScale="90000"/>
          </a:bodyPr>
          <a:lstStyle/>
          <a:p>
            <a:r>
              <a:rPr lang="el-GR" altLang="el-GR"/>
              <a:t>Προσδιορισμός αντικειμένων ορίου (4)</a:t>
            </a:r>
            <a:endParaRPr lang="en-US" altLang="el-GR"/>
          </a:p>
        </p:txBody>
      </p:sp>
      <p:sp>
        <p:nvSpPr>
          <p:cNvPr id="1192963" name="Rectangle 3"/>
          <p:cNvSpPr>
            <a:spLocks noGrp="1" noChangeArrowheads="1"/>
          </p:cNvSpPr>
          <p:nvPr>
            <p:ph idx="1"/>
          </p:nvPr>
        </p:nvSpPr>
        <p:spPr/>
        <p:txBody>
          <a:bodyPr/>
          <a:lstStyle/>
          <a:p>
            <a:r>
              <a:rPr lang="el-GR" altLang="el-GR" sz="2800"/>
              <a:t>Μερικά αντικείμενα ορίου δεν περιλαμβάνονται στις περιγραφές των περιπτώσεων χρήσης</a:t>
            </a:r>
          </a:p>
          <a:p>
            <a:pPr lvl="1"/>
            <a:r>
              <a:rPr lang="el-GR" altLang="el-GR" sz="2400"/>
              <a:t>Συνάγονται από την ομάδα ανάπτυξης</a:t>
            </a:r>
          </a:p>
          <a:p>
            <a:pPr lvl="1"/>
            <a:r>
              <a:rPr lang="el-GR" altLang="el-GR" sz="2400"/>
              <a:t>Π.χ. η </a:t>
            </a:r>
            <a:r>
              <a:rPr lang="en-US" altLang="el-GR" sz="2400"/>
              <a:t>ΔημιουργίαΠεριστατικούΦόρμα</a:t>
            </a:r>
            <a:r>
              <a:rPr lang="el-GR" altLang="el-GR" sz="2400"/>
              <a:t> δεν περιλαμβάνεται στην περίπτωση χρήσης ΑνάφερεΠεριστατικό</a:t>
            </a:r>
          </a:p>
          <a:p>
            <a:pPr lvl="2"/>
            <a:r>
              <a:rPr lang="el-GR" altLang="el-GR" sz="2000"/>
              <a:t>Όμως ο συντονιστής χρειάζεται μία διεπαφή για να μπορεί να δει την αναφορά και να αποστείλει την αναγνώριση!</a:t>
            </a:r>
            <a:endParaRPr lang="en-US" altLang="el-GR" sz="2000"/>
          </a:p>
        </p:txBody>
      </p:sp>
      <p:sp>
        <p:nvSpPr>
          <p:cNvPr id="6" name="Slide Number Placeholder 5"/>
          <p:cNvSpPr>
            <a:spLocks noGrp="1"/>
          </p:cNvSpPr>
          <p:nvPr>
            <p:ph type="sldNum" sz="quarter" idx="12"/>
          </p:nvPr>
        </p:nvSpPr>
        <p:spPr/>
        <p:txBody>
          <a:bodyPr/>
          <a:lstStyle/>
          <a:p>
            <a:fld id="{D41A77C6-12A2-45C6-9BD8-F4677CF805B0}" type="slidenum">
              <a:rPr lang="el-GR" altLang="el-GR"/>
              <a:pPr/>
              <a:t>29</a:t>
            </a:fld>
            <a:endParaRPr lang="el-GR" alt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1218" name="Rectangle 2"/>
          <p:cNvSpPr>
            <a:spLocks noGrp="1" noChangeArrowheads="1"/>
          </p:cNvSpPr>
          <p:nvPr>
            <p:ph type="title"/>
          </p:nvPr>
        </p:nvSpPr>
        <p:spPr/>
        <p:txBody>
          <a:bodyPr/>
          <a:lstStyle/>
          <a:p>
            <a:r>
              <a:rPr lang="el-GR" altLang="el-GR"/>
              <a:t>Εισαγωγή</a:t>
            </a:r>
            <a:endParaRPr lang="en-US" altLang="el-GR"/>
          </a:p>
        </p:txBody>
      </p:sp>
      <p:sp>
        <p:nvSpPr>
          <p:cNvPr id="1161219" name="Rectangle 3"/>
          <p:cNvSpPr>
            <a:spLocks noGrp="1" noChangeArrowheads="1"/>
          </p:cNvSpPr>
          <p:nvPr>
            <p:ph idx="1"/>
          </p:nvPr>
        </p:nvSpPr>
        <p:spPr>
          <a:xfrm>
            <a:off x="296863" y="1584325"/>
            <a:ext cx="8588375" cy="5084763"/>
          </a:xfrm>
        </p:spPr>
        <p:txBody>
          <a:bodyPr/>
          <a:lstStyle/>
          <a:p>
            <a:r>
              <a:rPr lang="el-GR" altLang="el-GR" sz="2400">
                <a:effectLst/>
              </a:rPr>
              <a:t>Στην αντικειμενοστρεφή ανάλυση η ομάδα ανάπτυξης δημιουργεί ένα μοντέλο που περιγράφει το πεδίο εφαρμογής</a:t>
            </a:r>
          </a:p>
          <a:p>
            <a:pPr lvl="1"/>
            <a:r>
              <a:rPr lang="el-GR" altLang="el-GR" sz="2000">
                <a:effectLst/>
              </a:rPr>
              <a:t>Π.χ. για μία γραμματεία πανεπιστημίου θα υπάρχουν φοιτητές, μαθήματα, διδάσκοντες, δηλώσεις, αναθέσεις κ.ο.κ.</a:t>
            </a:r>
          </a:p>
          <a:p>
            <a:r>
              <a:rPr lang="el-GR" altLang="el-GR" sz="2400">
                <a:effectLst/>
              </a:rPr>
              <a:t>Το μοντέλο της ανάλυσης στη συνέχεια επεκτείνεται για να περιλάβει το πώς οι </a:t>
            </a:r>
            <a:r>
              <a:rPr lang="en-US" altLang="el-GR" sz="2400">
                <a:effectLst/>
              </a:rPr>
              <a:t>actors </a:t>
            </a:r>
            <a:r>
              <a:rPr lang="el-GR" altLang="el-GR" sz="2400">
                <a:effectLst/>
              </a:rPr>
              <a:t>και το σύστημα αλληλεπιδρούν για να χειριστούν το μοντέλο του πεδίου εφαρμογής</a:t>
            </a:r>
          </a:p>
          <a:p>
            <a:pPr lvl="1"/>
            <a:r>
              <a:rPr lang="el-GR" altLang="el-GR" sz="2000">
                <a:effectLst/>
              </a:rPr>
              <a:t>Π.χ. πώς γίνονται οι δηλώσεις; Οι αναθέσεις;</a:t>
            </a:r>
          </a:p>
          <a:p>
            <a:r>
              <a:rPr lang="el-GR" altLang="el-GR" sz="2400">
                <a:effectLst/>
              </a:rPr>
              <a:t>Η ομάδα ανάπτυξης θα χρησιμοποιήσει το μοντέλο ανάλυσης και τις μη λειτουργικές προδιαγραφές για να προετοιμάσει την αρχιτεκτονική του συστήματος κατά τον υψηλού επιπέδου σχεδιασμό</a:t>
            </a:r>
          </a:p>
        </p:txBody>
      </p:sp>
      <p:sp>
        <p:nvSpPr>
          <p:cNvPr id="6" name="Slide Number Placeholder 5"/>
          <p:cNvSpPr>
            <a:spLocks noGrp="1"/>
          </p:cNvSpPr>
          <p:nvPr>
            <p:ph type="sldNum" sz="quarter" idx="12"/>
          </p:nvPr>
        </p:nvSpPr>
        <p:spPr/>
        <p:txBody>
          <a:bodyPr/>
          <a:lstStyle/>
          <a:p>
            <a:fld id="{4D13D65F-A6E8-4375-AA35-D0A34FD76C27}" type="slidenum">
              <a:rPr lang="el-GR" altLang="el-GR"/>
              <a:pPr/>
              <a:t>3</a:t>
            </a:fld>
            <a:endParaRPr lang="el-GR" alt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3986" name="Rectangle 2"/>
          <p:cNvSpPr>
            <a:spLocks noGrp="1" noChangeArrowheads="1"/>
          </p:cNvSpPr>
          <p:nvPr>
            <p:ph type="title"/>
          </p:nvPr>
        </p:nvSpPr>
        <p:spPr/>
        <p:txBody>
          <a:bodyPr>
            <a:normAutofit fontScale="90000"/>
          </a:bodyPr>
          <a:lstStyle/>
          <a:p>
            <a:r>
              <a:rPr lang="el-GR" altLang="el-GR"/>
              <a:t>Προσδιορισμός αντικειμένων ελέγχου (1)</a:t>
            </a:r>
            <a:endParaRPr lang="en-US" altLang="el-GR"/>
          </a:p>
        </p:txBody>
      </p:sp>
      <p:sp>
        <p:nvSpPr>
          <p:cNvPr id="1193987" name="Rectangle 3"/>
          <p:cNvSpPr>
            <a:spLocks noGrp="1" noChangeArrowheads="1"/>
          </p:cNvSpPr>
          <p:nvPr>
            <p:ph idx="1"/>
          </p:nvPr>
        </p:nvSpPr>
        <p:spPr>
          <a:xfrm>
            <a:off x="566555" y="1584325"/>
            <a:ext cx="8326620" cy="4274945"/>
          </a:xfrm>
        </p:spPr>
        <p:txBody>
          <a:bodyPr/>
          <a:lstStyle/>
          <a:p>
            <a:pPr>
              <a:spcBef>
                <a:spcPct val="0"/>
              </a:spcBef>
            </a:pPr>
            <a:r>
              <a:rPr lang="el-GR" altLang="el-GR" sz="2400" dirty="0"/>
              <a:t>Τα αντικείμενα οντότητας και ορίου περιγράφουν το πεδίο εφαρμογής και τη διεπαφή συστήματος-</a:t>
            </a:r>
            <a:r>
              <a:rPr lang="en-US" altLang="el-GR" sz="2400" dirty="0"/>
              <a:t>actor</a:t>
            </a:r>
          </a:p>
          <a:p>
            <a:pPr lvl="1">
              <a:spcBef>
                <a:spcPct val="0"/>
              </a:spcBef>
            </a:pPr>
            <a:r>
              <a:rPr lang="el-GR" altLang="el-GR" sz="2000" dirty="0"/>
              <a:t>Δεν περιγράφουν όμως καθόλου το </a:t>
            </a:r>
            <a:r>
              <a:rPr lang="el-GR" altLang="el-GR" sz="2000" i="1" dirty="0" smtClean="0"/>
              <a:t>ποιες </a:t>
            </a:r>
            <a:r>
              <a:rPr lang="el-GR" altLang="el-GR" sz="2000" i="1" dirty="0"/>
              <a:t>λειτουργίες χρησιμοποιούνται</a:t>
            </a:r>
            <a:r>
              <a:rPr lang="el-GR" altLang="el-GR" sz="2000" dirty="0"/>
              <a:t> σε μία περίπτωση χρήσης, τη σειρά που καλούνται κ.λπ.</a:t>
            </a:r>
          </a:p>
          <a:p>
            <a:pPr lvl="1">
              <a:spcBef>
                <a:spcPct val="0"/>
              </a:spcBef>
            </a:pPr>
            <a:r>
              <a:rPr lang="el-GR" altLang="el-GR" sz="2000" dirty="0"/>
              <a:t>Το κενό αυτό –τον συντονισμό δηλαδή των αντικειμένων οντότητας και ορίου- καλύπτουν τα </a:t>
            </a:r>
            <a:r>
              <a:rPr lang="el-GR" altLang="el-GR" sz="2000" i="1" dirty="0"/>
              <a:t>αντικείμενα ελέγχου</a:t>
            </a:r>
            <a:endParaRPr lang="el-GR" altLang="el-GR" sz="2000" dirty="0"/>
          </a:p>
          <a:p>
            <a:pPr>
              <a:spcBef>
                <a:spcPct val="0"/>
              </a:spcBef>
            </a:pPr>
            <a:r>
              <a:rPr lang="el-GR" altLang="el-GR" sz="2400" dirty="0"/>
              <a:t>Τα αντικείμενα ελέγχου </a:t>
            </a:r>
            <a:r>
              <a:rPr lang="el-GR" altLang="el-GR" sz="2400" i="1" dirty="0"/>
              <a:t>δεν έχουν</a:t>
            </a:r>
            <a:r>
              <a:rPr lang="el-GR" altLang="el-GR" sz="2400" dirty="0"/>
              <a:t> φυσικό αντίστοιχο στην πραγματικό κόσμο</a:t>
            </a:r>
          </a:p>
          <a:p>
            <a:pPr>
              <a:spcBef>
                <a:spcPct val="0"/>
              </a:spcBef>
            </a:pPr>
            <a:r>
              <a:rPr lang="el-GR" altLang="el-GR" sz="2400" dirty="0"/>
              <a:t>Τις περισσότερες φορές δημιουργούνται στην αρχή εκτέλεσης μιας περίπτωσης χρήσης και καταστρέφονται στο τέλος της</a:t>
            </a:r>
          </a:p>
          <a:p>
            <a:pPr>
              <a:spcBef>
                <a:spcPct val="0"/>
              </a:spcBef>
            </a:pPr>
            <a:r>
              <a:rPr lang="el-GR" altLang="el-GR" sz="2400" dirty="0"/>
              <a:t>Είναι υπεύθυνα να συλλέγουν πληροφορίες από τα αντικείμενα ορίου και να τις προωθούν στα αντικείμενα οντότητας</a:t>
            </a:r>
            <a:endParaRPr lang="en-US" altLang="el-GR" sz="2400" dirty="0"/>
          </a:p>
        </p:txBody>
      </p:sp>
      <p:sp>
        <p:nvSpPr>
          <p:cNvPr id="6" name="Slide Number Placeholder 5"/>
          <p:cNvSpPr>
            <a:spLocks noGrp="1"/>
          </p:cNvSpPr>
          <p:nvPr>
            <p:ph type="sldNum" sz="quarter" idx="12"/>
          </p:nvPr>
        </p:nvSpPr>
        <p:spPr/>
        <p:txBody>
          <a:bodyPr/>
          <a:lstStyle/>
          <a:p>
            <a:fld id="{267C33E1-F831-461B-AF55-43D2450A72F0}" type="slidenum">
              <a:rPr lang="el-GR" altLang="el-GR"/>
              <a:pPr/>
              <a:t>30</a:t>
            </a:fld>
            <a:endParaRPr lang="el-GR" altLang="el-G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5010" name="Rectangle 2"/>
          <p:cNvSpPr>
            <a:spLocks noGrp="1" noChangeArrowheads="1"/>
          </p:cNvSpPr>
          <p:nvPr>
            <p:ph type="title"/>
          </p:nvPr>
        </p:nvSpPr>
        <p:spPr>
          <a:xfrm>
            <a:off x="250825" y="277813"/>
            <a:ext cx="8680450" cy="811212"/>
          </a:xfrm>
        </p:spPr>
        <p:txBody>
          <a:bodyPr/>
          <a:lstStyle/>
          <a:p>
            <a:r>
              <a:rPr lang="el-GR" altLang="el-GR" sz="3600"/>
              <a:t>Προσδιορισμός αντικειμένων ελέγχου (2)</a:t>
            </a:r>
            <a:endParaRPr lang="en-US" altLang="el-GR" sz="3600"/>
          </a:p>
        </p:txBody>
      </p:sp>
      <p:sp>
        <p:nvSpPr>
          <p:cNvPr id="1195011" name="Rectangle 3"/>
          <p:cNvSpPr>
            <a:spLocks noGrp="1" noChangeArrowheads="1"/>
          </p:cNvSpPr>
          <p:nvPr>
            <p:ph idx="1"/>
          </p:nvPr>
        </p:nvSpPr>
        <p:spPr>
          <a:xfrm>
            <a:off x="250825" y="1313765"/>
            <a:ext cx="8642350" cy="4815535"/>
          </a:xfrm>
          <a:noFill/>
        </p:spPr>
        <p:txBody>
          <a:bodyPr lIns="18000" rIns="18000"/>
          <a:lstStyle/>
          <a:p>
            <a:pPr>
              <a:spcBef>
                <a:spcPct val="0"/>
              </a:spcBef>
            </a:pPr>
            <a:r>
              <a:rPr lang="el-GR" altLang="el-GR" sz="2800" dirty="0"/>
              <a:t>Ευρεστικές για δημιουργία αντικειμένων ελέγχου</a:t>
            </a:r>
          </a:p>
          <a:p>
            <a:pPr lvl="1">
              <a:spcBef>
                <a:spcPct val="0"/>
              </a:spcBef>
            </a:pPr>
            <a:r>
              <a:rPr lang="el-GR" altLang="el-GR" sz="2400" dirty="0"/>
              <a:t>Προσδιορίζουμε ένα αντικείμενο ελέγχου ανά περίπτωση χρήσης</a:t>
            </a:r>
          </a:p>
          <a:p>
            <a:pPr lvl="2">
              <a:spcBef>
                <a:spcPct val="0"/>
              </a:spcBef>
            </a:pPr>
            <a:r>
              <a:rPr lang="el-GR" altLang="el-GR" sz="2000" dirty="0"/>
              <a:t>Στην περίπτωση χρήσης «</a:t>
            </a:r>
            <a:r>
              <a:rPr lang="el-GR" altLang="el-GR" sz="2000" dirty="0" err="1"/>
              <a:t>ΔημιούργησεΤουρνουά</a:t>
            </a:r>
            <a:r>
              <a:rPr lang="el-GR" altLang="el-GR" sz="2000" dirty="0"/>
              <a:t>» στη διαδικτυακή πλατφόρμα παιχνιδιών έχουμε ένα αντικείμενο ελέγχου το «</a:t>
            </a:r>
            <a:r>
              <a:rPr lang="el-GR" altLang="el-GR" sz="2000" dirty="0" err="1"/>
              <a:t>ΔημιούργησεΤουρνουάΈλεγχος</a:t>
            </a:r>
            <a:r>
              <a:rPr lang="el-GR" altLang="el-GR" sz="2000" dirty="0"/>
              <a:t>»</a:t>
            </a:r>
          </a:p>
          <a:p>
            <a:pPr lvl="1">
              <a:spcBef>
                <a:spcPct val="0"/>
              </a:spcBef>
            </a:pPr>
            <a:r>
              <a:rPr lang="el-GR" altLang="el-GR" sz="2400" dirty="0"/>
              <a:t>Αν η περίπτωση χρήσης περιλαμβάνει πολλαπλούς </a:t>
            </a:r>
            <a:r>
              <a:rPr lang="en-US" altLang="el-GR" sz="2400" dirty="0"/>
              <a:t>actors, </a:t>
            </a:r>
            <a:r>
              <a:rPr lang="el-GR" altLang="el-GR" sz="2400" dirty="0"/>
              <a:t>προσδιορίζουμε ένα αντικείμενο ελέγχου ανά </a:t>
            </a:r>
            <a:r>
              <a:rPr lang="en-US" altLang="el-GR" sz="2400" dirty="0"/>
              <a:t>actor</a:t>
            </a:r>
            <a:endParaRPr lang="el-GR" altLang="el-GR" sz="2400" dirty="0"/>
          </a:p>
          <a:p>
            <a:pPr lvl="2">
              <a:spcBef>
                <a:spcPct val="0"/>
              </a:spcBef>
            </a:pPr>
            <a:r>
              <a:rPr lang="el-GR" altLang="el-GR" sz="2000" dirty="0"/>
              <a:t>Στην περίπτωση χρήσης «</a:t>
            </a:r>
            <a:r>
              <a:rPr lang="el-GR" altLang="el-GR" sz="2000" dirty="0" err="1"/>
              <a:t>ΑνάφερεΠεριστατικό</a:t>
            </a:r>
            <a:r>
              <a:rPr lang="el-GR" altLang="el-GR" sz="2000" dirty="0"/>
              <a:t>» έχουμε δύο αντικείμενα ελέγχου το «</a:t>
            </a:r>
            <a:r>
              <a:rPr lang="el-GR" altLang="el-GR" sz="2000" dirty="0" err="1"/>
              <a:t>ΑνάφερεΠεριστατικόΕλεγχος</a:t>
            </a:r>
            <a:r>
              <a:rPr lang="el-GR" altLang="el-GR" sz="2000" dirty="0"/>
              <a:t>» και το «</a:t>
            </a:r>
            <a:r>
              <a:rPr lang="el-GR" altLang="el-GR" sz="2000" dirty="0" err="1"/>
              <a:t>ΔιαχειρίσουΠεριστατικόΈλεγχος</a:t>
            </a:r>
            <a:r>
              <a:rPr lang="el-GR" altLang="el-GR" sz="2000" dirty="0"/>
              <a:t>»</a:t>
            </a:r>
            <a:endParaRPr lang="en-US" altLang="el-GR" sz="2000" dirty="0"/>
          </a:p>
          <a:p>
            <a:pPr lvl="1">
              <a:spcBef>
                <a:spcPct val="0"/>
              </a:spcBef>
            </a:pPr>
            <a:r>
              <a:rPr lang="el-GR" altLang="el-GR" sz="2400" dirty="0"/>
              <a:t>Η διάρκεια ζωής ενός αντικειμένου ελέγχου είναι είτε μία περίπτωση χρήσης είτε μία συνεδρία χρήστη</a:t>
            </a:r>
          </a:p>
          <a:p>
            <a:pPr lvl="2">
              <a:spcBef>
                <a:spcPct val="0"/>
              </a:spcBef>
            </a:pPr>
            <a:r>
              <a:rPr lang="el-GR" altLang="el-GR" sz="2000" dirty="0"/>
              <a:t>Αν δεν είναι εύκολο να βρούμε την αρχή και το τέλος της ενεργοποίησης ενός αντικειμένου ελέγχου, πιθανότατα η σχετική περίπτωση χρήσης δεν έχει καλά ορισμένες συνθήκες εισόδου και εξόδου</a:t>
            </a:r>
            <a:endParaRPr lang="en-US" altLang="el-GR" sz="2000" dirty="0"/>
          </a:p>
        </p:txBody>
      </p:sp>
      <p:sp>
        <p:nvSpPr>
          <p:cNvPr id="6" name="Slide Number Placeholder 5"/>
          <p:cNvSpPr>
            <a:spLocks noGrp="1"/>
          </p:cNvSpPr>
          <p:nvPr>
            <p:ph type="sldNum" sz="quarter" idx="12"/>
          </p:nvPr>
        </p:nvSpPr>
        <p:spPr/>
        <p:txBody>
          <a:bodyPr/>
          <a:lstStyle/>
          <a:p>
            <a:fld id="{B0165E64-5583-41B2-A4E8-C67D4E4E5D8B}" type="slidenum">
              <a:rPr lang="el-GR" altLang="el-GR"/>
              <a:pPr/>
              <a:t>31</a:t>
            </a:fld>
            <a:endParaRPr lang="el-GR" altLang="el-G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7058" name="Rectangle 2"/>
          <p:cNvSpPr>
            <a:spLocks noGrp="1" noChangeArrowheads="1"/>
          </p:cNvSpPr>
          <p:nvPr>
            <p:ph type="title"/>
          </p:nvPr>
        </p:nvSpPr>
        <p:spPr>
          <a:xfrm>
            <a:off x="206375" y="277813"/>
            <a:ext cx="8731250" cy="630237"/>
          </a:xfrm>
        </p:spPr>
        <p:txBody>
          <a:bodyPr/>
          <a:lstStyle/>
          <a:p>
            <a:r>
              <a:rPr lang="el-GR" altLang="el-GR" sz="3600"/>
              <a:t>Προσδιορισμός αντικειμένων ελέγχου (3)</a:t>
            </a:r>
            <a:endParaRPr lang="en-US" altLang="el-GR" sz="3600"/>
          </a:p>
        </p:txBody>
      </p:sp>
      <p:sp>
        <p:nvSpPr>
          <p:cNvPr id="1197059" name="Rectangle 3"/>
          <p:cNvSpPr>
            <a:spLocks noGrp="1" noChangeArrowheads="1"/>
          </p:cNvSpPr>
          <p:nvPr>
            <p:ph idx="1"/>
          </p:nvPr>
        </p:nvSpPr>
        <p:spPr>
          <a:xfrm>
            <a:off x="457200" y="1379904"/>
            <a:ext cx="8229600" cy="404812"/>
          </a:xfrm>
        </p:spPr>
        <p:txBody>
          <a:bodyPr/>
          <a:lstStyle/>
          <a:p>
            <a:r>
              <a:rPr lang="el-GR" altLang="el-GR" sz="2400" dirty="0"/>
              <a:t>Παραδείγματα αντικειμένων ελέγχου</a:t>
            </a:r>
            <a:endParaRPr lang="en-US" altLang="el-GR" sz="2400" dirty="0"/>
          </a:p>
        </p:txBody>
      </p:sp>
      <p:sp>
        <p:nvSpPr>
          <p:cNvPr id="17" name="Slide Number Placeholder 5"/>
          <p:cNvSpPr>
            <a:spLocks noGrp="1"/>
          </p:cNvSpPr>
          <p:nvPr>
            <p:ph type="sldNum" sz="quarter" idx="12"/>
          </p:nvPr>
        </p:nvSpPr>
        <p:spPr/>
        <p:txBody>
          <a:bodyPr/>
          <a:lstStyle/>
          <a:p>
            <a:fld id="{DCCA4E00-3069-413E-92E9-91CFDCB19DEA}" type="slidenum">
              <a:rPr lang="el-GR" altLang="el-GR"/>
              <a:pPr/>
              <a:t>32</a:t>
            </a:fld>
            <a:endParaRPr lang="el-GR" altLang="el-GR"/>
          </a:p>
        </p:txBody>
      </p:sp>
      <p:graphicFrame>
        <p:nvGraphicFramePr>
          <p:cNvPr id="1197120" name="Group 64"/>
          <p:cNvGraphicFramePr>
            <a:graphicFrameLocks noGrp="1"/>
          </p:cNvGraphicFramePr>
          <p:nvPr>
            <p:extLst>
              <p:ext uri="{D42A27DB-BD31-4B8C-83A1-F6EECF244321}">
                <p14:modId xmlns:p14="http://schemas.microsoft.com/office/powerpoint/2010/main" val="1467146861"/>
              </p:ext>
            </p:extLst>
          </p:nvPr>
        </p:nvGraphicFramePr>
        <p:xfrm>
          <a:off x="250825" y="1898830"/>
          <a:ext cx="8686800" cy="4332480"/>
        </p:xfrm>
        <a:graphic>
          <a:graphicData uri="http://schemas.openxmlformats.org/drawingml/2006/table">
            <a:tbl>
              <a:tblPr/>
              <a:tblGrid>
                <a:gridCol w="2251075"/>
                <a:gridCol w="6435725"/>
              </a:tblGrid>
              <a:tr h="20637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err="1" smtClean="0">
                          <a:ln>
                            <a:noFill/>
                          </a:ln>
                          <a:solidFill>
                            <a:schemeClr val="tx1"/>
                          </a:solidFill>
                          <a:effectLst/>
                          <a:latin typeface="Arial" panose="020B0604020202020204" pitchFamily="34" charset="0"/>
                        </a:rPr>
                        <a:t>ΑνάφερεΠεριστατικό</a:t>
                      </a:r>
                      <a:r>
                        <a:rPr kumimoji="0" lang="el-GR" altLang="el-GR" sz="1600" b="0" i="0" u="none" strike="noStrike" cap="none" normalizeH="0" baseline="0" dirty="0" smtClean="0">
                          <a:ln>
                            <a:noFill/>
                          </a:ln>
                          <a:solidFill>
                            <a:schemeClr val="tx1"/>
                          </a:solidFill>
                          <a:effectLst/>
                          <a:latin typeface="Arial" panose="020B0604020202020204" pitchFamily="34" charset="0"/>
                        </a:rPr>
                        <a:t/>
                      </a:r>
                      <a:br>
                        <a:rPr kumimoji="0" lang="el-GR" altLang="el-GR" sz="1600" b="0" i="0" u="none" strike="noStrike" cap="none" normalizeH="0" baseline="0" dirty="0" smtClean="0">
                          <a:ln>
                            <a:noFill/>
                          </a:ln>
                          <a:solidFill>
                            <a:schemeClr val="tx1"/>
                          </a:solidFill>
                          <a:effectLst/>
                          <a:latin typeface="Arial" panose="020B0604020202020204" pitchFamily="34" charset="0"/>
                        </a:rPr>
                      </a:br>
                      <a:r>
                        <a:rPr kumimoji="0" lang="el-GR" altLang="el-GR" sz="1600" b="0" i="0" u="none" strike="noStrike" cap="none" normalizeH="0" baseline="0" dirty="0" err="1" smtClean="0">
                          <a:ln>
                            <a:noFill/>
                          </a:ln>
                          <a:solidFill>
                            <a:schemeClr val="tx1"/>
                          </a:solidFill>
                          <a:effectLst/>
                          <a:latin typeface="Arial" panose="020B0604020202020204" pitchFamily="34" charset="0"/>
                        </a:rPr>
                        <a:t>Ελεγχος</a:t>
                      </a: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Διαχειρίζεται τη λειτουργία </a:t>
                      </a:r>
                      <a:r>
                        <a:rPr kumimoji="0" lang="el-GR" altLang="el-GR" sz="1600" b="0" i="0" u="none" strike="noStrike" cap="none" normalizeH="0" baseline="0" dirty="0" err="1" smtClean="0">
                          <a:ln>
                            <a:noFill/>
                          </a:ln>
                          <a:solidFill>
                            <a:schemeClr val="tx1"/>
                          </a:solidFill>
                          <a:effectLst/>
                          <a:latin typeface="Arial" panose="020B0604020202020204" pitchFamily="34" charset="0"/>
                        </a:rPr>
                        <a:t>ΑνάφερεΠεριστατικό</a:t>
                      </a:r>
                      <a:r>
                        <a:rPr kumimoji="0" lang="el-GR" altLang="el-GR" sz="1600" b="0" i="0" u="none" strike="noStrike" cap="none" normalizeH="0" baseline="0" dirty="0" smtClean="0">
                          <a:ln>
                            <a:noFill/>
                          </a:ln>
                          <a:solidFill>
                            <a:schemeClr val="tx1"/>
                          </a:solidFill>
                          <a:effectLst/>
                          <a:latin typeface="Arial" panose="020B0604020202020204" pitchFamily="34" charset="0"/>
                        </a:rPr>
                        <a:t> στον </a:t>
                      </a:r>
                      <a:r>
                        <a:rPr kumimoji="0" lang="el-GR" altLang="el-GR" sz="1600" b="0" i="0" u="none" strike="noStrike" cap="none" normalizeH="0" baseline="0" dirty="0" err="1" smtClean="0">
                          <a:ln>
                            <a:noFill/>
                          </a:ln>
                          <a:solidFill>
                            <a:schemeClr val="tx1"/>
                          </a:solidFill>
                          <a:effectLst/>
                          <a:latin typeface="Arial" panose="020B0604020202020204" pitchFamily="34" charset="0"/>
                        </a:rPr>
                        <a:t>ΣταθμόςΔιασώστη</a:t>
                      </a:r>
                      <a:r>
                        <a:rPr kumimoji="0" lang="el-GR" altLang="el-GR" sz="1600" b="0" i="0" u="none" strike="noStrike" cap="none" normalizeH="0" baseline="0" dirty="0" smtClean="0">
                          <a:ln>
                            <a:noFill/>
                          </a:ln>
                          <a:solidFill>
                            <a:schemeClr val="tx1"/>
                          </a:solidFill>
                          <a:effectLst/>
                          <a:latin typeface="Arial" panose="020B0604020202020204" pitchFamily="34" charset="0"/>
                        </a:rPr>
                        <a:t>. Δημιουργείται όταν ο </a:t>
                      </a:r>
                      <a:r>
                        <a:rPr kumimoji="0" lang="el-GR" altLang="el-GR" sz="1600" b="0" i="1" u="none" strike="noStrike" cap="none" normalizeH="0" baseline="0" dirty="0" smtClean="0">
                          <a:ln>
                            <a:noFill/>
                          </a:ln>
                          <a:solidFill>
                            <a:schemeClr val="tx1"/>
                          </a:solidFill>
                          <a:effectLst/>
                          <a:latin typeface="Arial" panose="020B0604020202020204" pitchFamily="34" charset="0"/>
                        </a:rPr>
                        <a:t>Διασώστης</a:t>
                      </a:r>
                      <a:r>
                        <a:rPr kumimoji="0" lang="el-GR" altLang="el-GR" sz="1600" b="0" i="0" u="none" strike="noStrike" cap="none" normalizeH="0" baseline="0" dirty="0" smtClean="0">
                          <a:ln>
                            <a:noFill/>
                          </a:ln>
                          <a:solidFill>
                            <a:schemeClr val="tx1"/>
                          </a:solidFill>
                          <a:effectLst/>
                          <a:latin typeface="Arial" panose="020B0604020202020204" pitchFamily="34" charset="0"/>
                        </a:rPr>
                        <a:t> επιλέγει το κουμπί «</a:t>
                      </a:r>
                      <a:r>
                        <a:rPr kumimoji="0" lang="el-GR" altLang="el-GR" sz="1600" b="0" i="0" u="none" strike="noStrike" cap="none" normalizeH="0" baseline="0" dirty="0" err="1" smtClean="0">
                          <a:ln>
                            <a:noFill/>
                          </a:ln>
                          <a:solidFill>
                            <a:schemeClr val="tx1"/>
                          </a:solidFill>
                          <a:effectLst/>
                          <a:latin typeface="Arial" panose="020B0604020202020204" pitchFamily="34" charset="0"/>
                        </a:rPr>
                        <a:t>ΑνάφερεΠεριστατικό</a:t>
                      </a:r>
                      <a:r>
                        <a:rPr kumimoji="0" lang="el-GR" altLang="el-GR" sz="1600" b="0" i="0" u="none" strike="noStrike" cap="none" normalizeH="0" baseline="0" dirty="0" smtClean="0">
                          <a:ln>
                            <a:noFill/>
                          </a:ln>
                          <a:solidFill>
                            <a:schemeClr val="tx1"/>
                          </a:solidFill>
                          <a:effectLst/>
                          <a:latin typeface="Arial" panose="020B0604020202020204" pitchFamily="34" charset="0"/>
                        </a:rPr>
                        <a:t>». Δημιουργεί μία φόρμα «</a:t>
                      </a:r>
                      <a:r>
                        <a:rPr kumimoji="0" lang="el-GR" altLang="el-GR" sz="1600" b="0" i="0" u="none" strike="noStrike" cap="none" normalizeH="0" baseline="0" dirty="0" err="1" smtClean="0">
                          <a:ln>
                            <a:noFill/>
                          </a:ln>
                          <a:solidFill>
                            <a:schemeClr val="tx1"/>
                          </a:solidFill>
                          <a:effectLst/>
                          <a:latin typeface="Arial" panose="020B0604020202020204" pitchFamily="34" charset="0"/>
                        </a:rPr>
                        <a:t>ΦόρμαΑναφοράςΠεριστατικού</a:t>
                      </a:r>
                      <a:r>
                        <a:rPr kumimoji="0" lang="el-GR" altLang="el-GR" sz="1600" b="0" i="0" u="none" strike="noStrike" cap="none" normalizeH="0" baseline="0" dirty="0" smtClean="0">
                          <a:ln>
                            <a:noFill/>
                          </a:ln>
                          <a:solidFill>
                            <a:schemeClr val="tx1"/>
                          </a:solidFill>
                          <a:effectLst/>
                          <a:latin typeface="Arial" panose="020B0604020202020204" pitchFamily="34" charset="0"/>
                        </a:rPr>
                        <a:t>» και την παρουσιάζει στον </a:t>
                      </a:r>
                      <a:r>
                        <a:rPr kumimoji="0" lang="el-GR" altLang="el-GR" sz="1600" b="0" i="1" u="none" strike="noStrike" cap="none" normalizeH="0" baseline="0" dirty="0" smtClean="0">
                          <a:ln>
                            <a:noFill/>
                          </a:ln>
                          <a:solidFill>
                            <a:schemeClr val="tx1"/>
                          </a:solidFill>
                          <a:effectLst/>
                          <a:latin typeface="Arial" panose="020B0604020202020204" pitchFamily="34" charset="0"/>
                        </a:rPr>
                        <a:t>Διασώστη</a:t>
                      </a:r>
                      <a:r>
                        <a:rPr kumimoji="0" lang="el-GR" altLang="el-GR" sz="1600" b="0" i="0" u="none" strike="noStrike" cap="none" normalizeH="0" baseline="0" dirty="0" smtClean="0">
                          <a:ln>
                            <a:noFill/>
                          </a:ln>
                          <a:solidFill>
                            <a:schemeClr val="tx1"/>
                          </a:solidFill>
                          <a:effectLst/>
                          <a:latin typeface="Arial" panose="020B0604020202020204" pitchFamily="34" charset="0"/>
                        </a:rPr>
                        <a:t>. Μετά την υποβολή της φόρμας, το αντικείμενο συλλέγει από τη φόρμα την πληροφορία, δημιουργεί μία </a:t>
                      </a:r>
                      <a:r>
                        <a:rPr kumimoji="0" lang="el-GR" altLang="el-GR" sz="1600" b="0" i="0" u="none" strike="noStrike" cap="none" normalizeH="0" baseline="0" dirty="0" err="1" smtClean="0">
                          <a:ln>
                            <a:noFill/>
                          </a:ln>
                          <a:solidFill>
                            <a:schemeClr val="tx1"/>
                          </a:solidFill>
                          <a:effectLst/>
                          <a:latin typeface="Arial" panose="020B0604020202020204" pitchFamily="34" charset="0"/>
                        </a:rPr>
                        <a:t>ΑναφοράΠεριστατικού</a:t>
                      </a:r>
                      <a:r>
                        <a:rPr kumimoji="0" lang="el-GR" altLang="el-GR" sz="1600" b="0" i="0" u="none" strike="noStrike" cap="none" normalizeH="0" baseline="0" dirty="0" smtClean="0">
                          <a:ln>
                            <a:noFill/>
                          </a:ln>
                          <a:solidFill>
                            <a:schemeClr val="tx1"/>
                          </a:solidFill>
                          <a:effectLst/>
                          <a:latin typeface="Arial" panose="020B0604020202020204" pitchFamily="34" charset="0"/>
                        </a:rPr>
                        <a:t> και την προωθεί στον </a:t>
                      </a:r>
                      <a:r>
                        <a:rPr kumimoji="0" lang="el-GR" altLang="el-GR" sz="1600" b="0" i="1" u="none" strike="noStrike" cap="none" normalizeH="0" baseline="0" dirty="0" smtClean="0">
                          <a:ln>
                            <a:noFill/>
                          </a:ln>
                          <a:solidFill>
                            <a:schemeClr val="tx1"/>
                          </a:solidFill>
                          <a:effectLst/>
                          <a:latin typeface="Arial" panose="020B0604020202020204" pitchFamily="34" charset="0"/>
                        </a:rPr>
                        <a:t>Συντονιστή</a:t>
                      </a:r>
                      <a:r>
                        <a:rPr kumimoji="0" lang="el-GR" altLang="el-GR" sz="1600" b="0" i="0" u="none" strike="noStrike" cap="none" normalizeH="0" baseline="0" dirty="0" smtClean="0">
                          <a:ln>
                            <a:noFill/>
                          </a:ln>
                          <a:solidFill>
                            <a:schemeClr val="tx1"/>
                          </a:solidFill>
                          <a:effectLst/>
                          <a:latin typeface="Arial" panose="020B0604020202020204" pitchFamily="34" charset="0"/>
                        </a:rPr>
                        <a:t>. Κατόπιν αναμένει να ληφθεί αναγνώριση από τον </a:t>
                      </a:r>
                      <a:r>
                        <a:rPr kumimoji="0" lang="el-GR" altLang="el-GR" sz="1600" b="0" i="0" u="none" strike="noStrike" cap="none" normalizeH="0" baseline="0" dirty="0" err="1" smtClean="0">
                          <a:ln>
                            <a:noFill/>
                          </a:ln>
                          <a:solidFill>
                            <a:schemeClr val="tx1"/>
                          </a:solidFill>
                          <a:effectLst/>
                          <a:latin typeface="Arial" panose="020B0604020202020204" pitchFamily="34" charset="0"/>
                        </a:rPr>
                        <a:t>ΣταθμόςΣυντονιστή</a:t>
                      </a:r>
                      <a:r>
                        <a:rPr kumimoji="0" lang="el-GR" altLang="el-GR" sz="1600" b="0" i="0" u="none" strike="noStrike" cap="none" normalizeH="0" baseline="0" dirty="0" smtClean="0">
                          <a:ln>
                            <a:noFill/>
                          </a:ln>
                          <a:solidFill>
                            <a:schemeClr val="tx1"/>
                          </a:solidFill>
                          <a:effectLst/>
                          <a:latin typeface="Arial" panose="020B0604020202020204" pitchFamily="34" charset="0"/>
                        </a:rPr>
                        <a:t>. Όταν ληφθεί, το αντικείμενο ελέγχου δημιουργεί μία </a:t>
                      </a:r>
                      <a:r>
                        <a:rPr kumimoji="0" lang="el-GR" altLang="el-GR" sz="1600" b="0" i="0" u="none" strike="noStrike" cap="none" normalizeH="0" baseline="0" dirty="0" err="1" smtClean="0">
                          <a:ln>
                            <a:noFill/>
                          </a:ln>
                          <a:solidFill>
                            <a:schemeClr val="tx1"/>
                          </a:solidFill>
                          <a:effectLst/>
                          <a:latin typeface="Arial" panose="020B0604020202020204" pitchFamily="34" charset="0"/>
                        </a:rPr>
                        <a:t>ΑναγνώρισηΠαράδοσηςΑναφοράς</a:t>
                      </a:r>
                      <a:r>
                        <a:rPr kumimoji="0" lang="el-GR" altLang="el-GR" sz="1600" b="0" i="0" u="none" strike="noStrike" cap="none" normalizeH="0" baseline="0" dirty="0" smtClean="0">
                          <a:ln>
                            <a:noFill/>
                          </a:ln>
                          <a:solidFill>
                            <a:schemeClr val="tx1"/>
                          </a:solidFill>
                          <a:effectLst/>
                          <a:latin typeface="Arial" panose="020B0604020202020204" pitchFamily="34" charset="0"/>
                        </a:rPr>
                        <a:t> και την παρουσιάζει στον διασώστη.</a:t>
                      </a: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667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Διαχειρίσου</a:t>
                      </a:r>
                      <a:br>
                        <a:rPr kumimoji="0" lang="el-GR" altLang="el-GR" sz="1600" b="0" i="0" u="none" strike="noStrike" cap="none" normalizeH="0" baseline="0" smtClean="0">
                          <a:ln>
                            <a:noFill/>
                          </a:ln>
                          <a:solidFill>
                            <a:schemeClr val="tx1"/>
                          </a:solidFill>
                          <a:effectLst/>
                          <a:latin typeface="Arial" panose="020B0604020202020204" pitchFamily="34" charset="0"/>
                        </a:rPr>
                      </a:br>
                      <a:r>
                        <a:rPr kumimoji="0" lang="el-GR" altLang="el-GR" sz="1600" b="0" i="0" u="none" strike="noStrike" cap="none" normalizeH="0" baseline="0" smtClean="0">
                          <a:ln>
                            <a:noFill/>
                          </a:ln>
                          <a:solidFill>
                            <a:schemeClr val="tx1"/>
                          </a:solidFill>
                          <a:effectLst/>
                          <a:latin typeface="Arial" panose="020B0604020202020204" pitchFamily="34" charset="0"/>
                        </a:rPr>
                        <a:t>ΠεριστατικόΈλεγχος</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Διαχειρίζεται τη λειτουργία </a:t>
                      </a:r>
                      <a:r>
                        <a:rPr kumimoji="0" lang="el-GR" altLang="el-GR" sz="1600" b="0" i="0" u="none" strike="noStrike" cap="none" normalizeH="0" baseline="0" dirty="0" err="1" smtClean="0">
                          <a:ln>
                            <a:noFill/>
                          </a:ln>
                          <a:solidFill>
                            <a:schemeClr val="tx1"/>
                          </a:solidFill>
                          <a:effectLst/>
                          <a:latin typeface="Arial" panose="020B0604020202020204" pitchFamily="34" charset="0"/>
                        </a:rPr>
                        <a:t>ΑνάφερεΠεριστατικό</a:t>
                      </a:r>
                      <a:r>
                        <a:rPr kumimoji="0" lang="el-GR" altLang="el-GR" sz="1600" b="0" i="0" u="none" strike="noStrike" cap="none" normalizeH="0" baseline="0" dirty="0" smtClean="0">
                          <a:ln>
                            <a:noFill/>
                          </a:ln>
                          <a:solidFill>
                            <a:schemeClr val="tx1"/>
                          </a:solidFill>
                          <a:effectLst/>
                          <a:latin typeface="Arial" panose="020B0604020202020204" pitchFamily="34" charset="0"/>
                        </a:rPr>
                        <a:t> στον </a:t>
                      </a:r>
                      <a:r>
                        <a:rPr kumimoji="0" lang="el-GR" altLang="el-GR" sz="1600" b="0" i="0" u="none" strike="noStrike" cap="none" normalizeH="0" baseline="0" dirty="0" err="1" smtClean="0">
                          <a:ln>
                            <a:noFill/>
                          </a:ln>
                          <a:solidFill>
                            <a:schemeClr val="tx1"/>
                          </a:solidFill>
                          <a:effectLst/>
                          <a:latin typeface="Arial" panose="020B0604020202020204" pitchFamily="34" charset="0"/>
                        </a:rPr>
                        <a:t>ΣταθμόςΣυντονιστή</a:t>
                      </a:r>
                      <a:r>
                        <a:rPr kumimoji="0" lang="el-GR" altLang="el-GR" sz="1600" b="0" i="0" u="none" strike="noStrike" cap="none" normalizeH="0" baseline="0" dirty="0" smtClean="0">
                          <a:ln>
                            <a:noFill/>
                          </a:ln>
                          <a:solidFill>
                            <a:schemeClr val="tx1"/>
                          </a:solidFill>
                          <a:effectLst/>
                          <a:latin typeface="Arial" panose="020B0604020202020204" pitchFamily="34" charset="0"/>
                        </a:rPr>
                        <a:t>. Δημιουργείται όταν λαμβάνεται μία </a:t>
                      </a:r>
                      <a:r>
                        <a:rPr kumimoji="0" lang="el-GR" altLang="el-GR" sz="1600" b="0" i="0" u="none" strike="noStrike" cap="none" normalizeH="0" baseline="0" dirty="0" err="1" smtClean="0">
                          <a:ln>
                            <a:noFill/>
                          </a:ln>
                          <a:solidFill>
                            <a:schemeClr val="tx1"/>
                          </a:solidFill>
                          <a:effectLst/>
                          <a:latin typeface="Arial" panose="020B0604020202020204" pitchFamily="34" charset="0"/>
                        </a:rPr>
                        <a:t>ΑναφοράΠεριστατικού</a:t>
                      </a:r>
                      <a:r>
                        <a:rPr kumimoji="0" lang="el-GR" altLang="el-GR" sz="1600" b="0" i="0" u="none" strike="noStrike" cap="none" normalizeH="0" baseline="0" dirty="0" smtClean="0">
                          <a:ln>
                            <a:noFill/>
                          </a:ln>
                          <a:solidFill>
                            <a:schemeClr val="tx1"/>
                          </a:solidFill>
                          <a:effectLst/>
                          <a:latin typeface="Arial" panose="020B0604020202020204" pitchFamily="34" charset="0"/>
                        </a:rPr>
                        <a:t>. Στη συνέχεια δημιουργεί μία </a:t>
                      </a:r>
                      <a:r>
                        <a:rPr kumimoji="0" lang="el-GR" altLang="el-GR" sz="1600" b="0" i="0" u="none" strike="noStrike" cap="none" normalizeH="0" baseline="0" dirty="0" err="1" smtClean="0">
                          <a:ln>
                            <a:noFill/>
                          </a:ln>
                          <a:solidFill>
                            <a:schemeClr val="tx1"/>
                          </a:solidFill>
                          <a:effectLst/>
                          <a:latin typeface="Arial" panose="020B0604020202020204" pitchFamily="34" charset="0"/>
                        </a:rPr>
                        <a:t>ΦόρμαΔημιουργίαςΠεριστατικού</a:t>
                      </a:r>
                      <a:r>
                        <a:rPr kumimoji="0" lang="el-GR" altLang="el-GR" sz="1600" b="0" i="0" u="none" strike="noStrike" cap="none" normalizeH="0" baseline="0" dirty="0" smtClean="0">
                          <a:ln>
                            <a:noFill/>
                          </a:ln>
                          <a:solidFill>
                            <a:schemeClr val="tx1"/>
                          </a:solidFill>
                          <a:effectLst/>
                          <a:latin typeface="Arial" panose="020B0604020202020204" pitchFamily="34" charset="0"/>
                        </a:rPr>
                        <a:t> και την παρουσιάζει στον συντονιστή. Όταν ο συντονιστής έχει δημιουργήσει το περιστατικό, κατανείμει πόρους και έχει αποστείλει την αναγνώριση, το αντικείμενο ελέγχου προωθεί την αναγνώριση στον </a:t>
                      </a:r>
                      <a:r>
                        <a:rPr kumimoji="0" lang="el-GR" altLang="el-GR" sz="1600" b="0" i="0" u="none" strike="noStrike" cap="none" normalizeH="0" baseline="0" dirty="0" err="1" smtClean="0">
                          <a:ln>
                            <a:noFill/>
                          </a:ln>
                          <a:solidFill>
                            <a:schemeClr val="tx1"/>
                          </a:solidFill>
                          <a:effectLst/>
                          <a:latin typeface="Arial" panose="020B0604020202020204" pitchFamily="34" charset="0"/>
                        </a:rPr>
                        <a:t>ΣταθμόςΔιασώστη</a:t>
                      </a:r>
                      <a:r>
                        <a:rPr kumimoji="0" lang="el-GR" altLang="el-GR" sz="1600" b="0" i="0" u="none" strike="noStrike" cap="none" normalizeH="0" baseline="0" dirty="0" smtClean="0">
                          <a:ln>
                            <a:noFill/>
                          </a:ln>
                          <a:solidFill>
                            <a:schemeClr val="tx1"/>
                          </a:solidFill>
                          <a:effectLst/>
                          <a:latin typeface="Arial" panose="020B0604020202020204" pitchFamily="34" charset="0"/>
                        </a:rPr>
                        <a:t>.</a:t>
                      </a: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6034" name="Rectangle 2"/>
          <p:cNvSpPr>
            <a:spLocks noGrp="1" noChangeArrowheads="1"/>
          </p:cNvSpPr>
          <p:nvPr>
            <p:ph type="title"/>
          </p:nvPr>
        </p:nvSpPr>
        <p:spPr>
          <a:noFill/>
        </p:spPr>
        <p:txBody>
          <a:bodyPr lIns="18000" rIns="18000">
            <a:normAutofit fontScale="90000"/>
          </a:bodyPr>
          <a:lstStyle/>
          <a:p>
            <a:r>
              <a:rPr lang="el-GR" altLang="el-GR" sz="3200">
                <a:effectLst/>
              </a:rPr>
              <a:t>Απεικόνιση των περιπτώσεων χρήσης σε αντικείμενα μέσω διαγραμμάτων ακολουθίας (1)</a:t>
            </a:r>
            <a:endParaRPr lang="en-US" altLang="el-GR" sz="3200">
              <a:effectLst/>
            </a:endParaRPr>
          </a:p>
        </p:txBody>
      </p:sp>
      <p:sp>
        <p:nvSpPr>
          <p:cNvPr id="1196035" name="Rectangle 3"/>
          <p:cNvSpPr>
            <a:spLocks noGrp="1" noChangeArrowheads="1"/>
          </p:cNvSpPr>
          <p:nvPr>
            <p:ph idx="1"/>
          </p:nvPr>
        </p:nvSpPr>
        <p:spPr/>
        <p:txBody>
          <a:bodyPr/>
          <a:lstStyle/>
          <a:p>
            <a:r>
              <a:rPr lang="el-GR" altLang="el-GR" sz="2400"/>
              <a:t>Ένα διάγραμμα ακολουθίας δείχνει πώς η συμπεριφορά μιας περίπτωσης χρήσης (ή σεναρίου) κατανέμεται μεταξύ των αντικειμένων</a:t>
            </a:r>
          </a:p>
          <a:p>
            <a:pPr lvl="1"/>
            <a:r>
              <a:rPr lang="el-GR" altLang="el-GR" sz="2000"/>
              <a:t>Δεν είναι κατάλληλο μέσο για επικοινωνία με τους πελάτες, διότι περιλαμβάνουν περισσότερες σημειογραφίες που χρειάζονται τεχνολογικό υπόβαθρο</a:t>
            </a:r>
          </a:p>
          <a:p>
            <a:pPr lvl="1"/>
            <a:r>
              <a:rPr lang="el-GR" altLang="el-GR" sz="2000"/>
              <a:t>Αν υπάρχει η σχετική τεχνογνωσία στον πελάτη, τα διαγράμματα ακολουθίας μπορούν να χρησιμοποιηθούν και να είναι ακριβέστερα από τις περιπτώσεις χρήσης</a:t>
            </a:r>
          </a:p>
          <a:p>
            <a:pPr lvl="1"/>
            <a:r>
              <a:rPr lang="el-GR" altLang="el-GR" sz="2000"/>
              <a:t>Αν δεν υπάρχει η σχετική τεχνογνωσία στον πελάτη, τα διαγράμματα ακολουθίας χρησιμοποιούνται εσωτερικά από την ομάδα ανάπτυξης κατά τη μετάβαση από τις προδιαγραφές απαιτήσεων στο μοντέλο ανάλυσης</a:t>
            </a:r>
            <a:endParaRPr lang="en-US" altLang="el-GR" sz="2000"/>
          </a:p>
        </p:txBody>
      </p:sp>
      <p:sp>
        <p:nvSpPr>
          <p:cNvPr id="6" name="Slide Number Placeholder 5"/>
          <p:cNvSpPr>
            <a:spLocks noGrp="1"/>
          </p:cNvSpPr>
          <p:nvPr>
            <p:ph type="sldNum" sz="quarter" idx="12"/>
          </p:nvPr>
        </p:nvSpPr>
        <p:spPr/>
        <p:txBody>
          <a:bodyPr/>
          <a:lstStyle/>
          <a:p>
            <a:fld id="{1E51EFCE-4364-4796-A78C-0136B4343F3E}" type="slidenum">
              <a:rPr lang="el-GR" altLang="el-GR"/>
              <a:pPr/>
              <a:t>33</a:t>
            </a:fld>
            <a:endParaRPr lang="el-GR" altLang="el-G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0130" name="Rectangle 2"/>
          <p:cNvSpPr>
            <a:spLocks noGrp="1" noChangeArrowheads="1"/>
          </p:cNvSpPr>
          <p:nvPr>
            <p:ph type="title"/>
          </p:nvPr>
        </p:nvSpPr>
        <p:spPr>
          <a:noFill/>
        </p:spPr>
        <p:txBody>
          <a:bodyPr lIns="18000" rIns="18000">
            <a:normAutofit fontScale="90000"/>
          </a:bodyPr>
          <a:lstStyle/>
          <a:p>
            <a:r>
              <a:rPr lang="el-GR" altLang="el-GR" sz="3200">
                <a:effectLst/>
              </a:rPr>
              <a:t>Απεικόνιση των περιπτώσεων χρήσης σε αντικείμενα μέσω διαγραμμάτων ακολουθίας (2)</a:t>
            </a:r>
            <a:endParaRPr lang="en-US" altLang="el-GR" sz="3200">
              <a:effectLst/>
            </a:endParaRPr>
          </a:p>
        </p:txBody>
      </p:sp>
      <p:sp>
        <p:nvSpPr>
          <p:cNvPr id="1200131" name="Rectangle 3"/>
          <p:cNvSpPr>
            <a:spLocks noGrp="1" noChangeArrowheads="1"/>
          </p:cNvSpPr>
          <p:nvPr>
            <p:ph idx="1"/>
          </p:nvPr>
        </p:nvSpPr>
        <p:spPr/>
        <p:txBody>
          <a:bodyPr/>
          <a:lstStyle/>
          <a:p>
            <a:pPr>
              <a:spcBef>
                <a:spcPct val="0"/>
              </a:spcBef>
            </a:pPr>
            <a:r>
              <a:rPr lang="el-GR" altLang="el-GR" sz="2400"/>
              <a:t>Ένα διάγραμμα ακολουθίας έχει «στήλες» που αντιστοιχούν στις οντότητες που λαμβάνουν μέρος στη σχετική περίπτωση χρήσης</a:t>
            </a:r>
          </a:p>
          <a:p>
            <a:pPr>
              <a:spcBef>
                <a:spcPct val="0"/>
              </a:spcBef>
            </a:pPr>
            <a:r>
              <a:rPr lang="el-GR" altLang="el-GR" sz="2400"/>
              <a:t>Στη γενική περίπτωση:</a:t>
            </a:r>
          </a:p>
          <a:p>
            <a:pPr lvl="1">
              <a:spcBef>
                <a:spcPct val="0"/>
              </a:spcBef>
            </a:pPr>
            <a:r>
              <a:rPr lang="el-GR" altLang="el-GR" sz="2000"/>
              <a:t>Η πρώτη στήλη ενός διαγράμματος ακολουθίας αντιστοιχεί στον </a:t>
            </a:r>
            <a:r>
              <a:rPr lang="en-US" altLang="el-GR" sz="2000"/>
              <a:t>actor</a:t>
            </a:r>
            <a:r>
              <a:rPr lang="el-GR" altLang="el-GR" sz="2000"/>
              <a:t> που εκκινεί την περίπτωση χρήσης</a:t>
            </a:r>
          </a:p>
          <a:p>
            <a:pPr lvl="1">
              <a:spcBef>
                <a:spcPct val="0"/>
              </a:spcBef>
            </a:pPr>
            <a:r>
              <a:rPr lang="el-GR" altLang="el-GR" sz="2000"/>
              <a:t>Η δεύτερη στήλη αντιστοιχεί στο αντικείμενο ορίου που χρησιμοποιεί ο </a:t>
            </a:r>
            <a:r>
              <a:rPr lang="en-US" altLang="el-GR" sz="2000"/>
              <a:t>actor </a:t>
            </a:r>
            <a:r>
              <a:rPr lang="el-GR" altLang="el-GR" sz="2000"/>
              <a:t>για την εκκίνηση της περίπτωσης χρήσης</a:t>
            </a:r>
          </a:p>
          <a:p>
            <a:pPr lvl="1">
              <a:spcBef>
                <a:spcPct val="0"/>
              </a:spcBef>
            </a:pPr>
            <a:r>
              <a:rPr lang="el-GR" altLang="el-GR" sz="2000"/>
              <a:t>Η τρίτη στήλη αντιστοιχεί στο αντικείμενο ελέγχου που θα αποτελέσει το συνδετικό κρίκο μεταξύ αντικειμένων ορίου και αντικειμένων οντότητας</a:t>
            </a:r>
          </a:p>
          <a:p>
            <a:pPr lvl="1">
              <a:spcBef>
                <a:spcPct val="0"/>
              </a:spcBef>
            </a:pPr>
            <a:r>
              <a:rPr lang="el-GR" altLang="el-GR" sz="2000"/>
              <a:t>Το αντικείμενο ελέγχου μπορεί να δημιουργεί-ενεργοποιεί και άλλα αντικείμενα ορίου, να αλληλεπιδρά με άλλα αντικείμενα ελέγχου (εάν υπάρχουν) και να αλληλεπιδρά με αντικείμενα οντότητας</a:t>
            </a:r>
            <a:endParaRPr lang="en-US" altLang="el-GR" sz="2000"/>
          </a:p>
        </p:txBody>
      </p:sp>
      <p:sp>
        <p:nvSpPr>
          <p:cNvPr id="6" name="Slide Number Placeholder 5"/>
          <p:cNvSpPr>
            <a:spLocks noGrp="1"/>
          </p:cNvSpPr>
          <p:nvPr>
            <p:ph type="sldNum" sz="quarter" idx="12"/>
          </p:nvPr>
        </p:nvSpPr>
        <p:spPr/>
        <p:txBody>
          <a:bodyPr/>
          <a:lstStyle/>
          <a:p>
            <a:fld id="{6B287B8E-3EB4-4FFD-B9FD-9C225A8AD082}" type="slidenum">
              <a:rPr lang="el-GR" altLang="el-GR"/>
              <a:pPr/>
              <a:t>34</a:t>
            </a:fld>
            <a:endParaRPr lang="el-GR" altLang="el-G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1424" name="Rectangle 272"/>
          <p:cNvSpPr>
            <a:spLocks noGrp="1" noChangeArrowheads="1"/>
          </p:cNvSpPr>
          <p:nvPr>
            <p:ph type="title"/>
          </p:nvPr>
        </p:nvSpPr>
        <p:spPr>
          <a:xfrm>
            <a:off x="457200" y="233363"/>
            <a:ext cx="8229600" cy="404812"/>
          </a:xfrm>
        </p:spPr>
        <p:txBody>
          <a:bodyPr>
            <a:normAutofit fontScale="90000"/>
          </a:bodyPr>
          <a:lstStyle/>
          <a:p>
            <a:r>
              <a:rPr lang="el-GR" altLang="el-GR" sz="3600"/>
              <a:t>Παράδειγμα διαγράμματος ακολουθίας</a:t>
            </a:r>
            <a:endParaRPr lang="en-US" altLang="el-GR" sz="3600"/>
          </a:p>
        </p:txBody>
      </p:sp>
      <p:sp>
        <p:nvSpPr>
          <p:cNvPr id="92" name="Slide Number Placeholder 4"/>
          <p:cNvSpPr>
            <a:spLocks noGrp="1"/>
          </p:cNvSpPr>
          <p:nvPr>
            <p:ph type="sldNum" sz="quarter" idx="12"/>
          </p:nvPr>
        </p:nvSpPr>
        <p:spPr/>
        <p:txBody>
          <a:bodyPr/>
          <a:lstStyle/>
          <a:p>
            <a:fld id="{E2A5FA2A-95AB-4419-ACB0-B0CADB2CF6D8}" type="slidenum">
              <a:rPr lang="el-GR" altLang="el-GR"/>
              <a:pPr/>
              <a:t>35</a:t>
            </a:fld>
            <a:endParaRPr lang="el-GR" altLang="el-GR"/>
          </a:p>
        </p:txBody>
      </p:sp>
      <p:sp>
        <p:nvSpPr>
          <p:cNvPr id="1201346" name="Rectangle 115"/>
          <p:cNvSpPr>
            <a:spLocks noChangeArrowheads="1"/>
          </p:cNvSpPr>
          <p:nvPr/>
        </p:nvSpPr>
        <p:spPr bwMode="auto">
          <a:xfrm>
            <a:off x="746125" y="3743325"/>
            <a:ext cx="1422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500" b="1">
                <a:ea typeface="MS PGothic" panose="020B0600070205080204" pitchFamily="34" charset="-128"/>
              </a:rPr>
              <a:t>setName(name)</a:t>
            </a:r>
            <a:endParaRPr lang="en-US" altLang="el-GR" sz="2400" b="1">
              <a:latin typeface="Times" panose="02020603050405020304" pitchFamily="18" charset="0"/>
              <a:ea typeface="MS PGothic" panose="020B0600070205080204" pitchFamily="34" charset="-128"/>
            </a:endParaRPr>
          </a:p>
        </p:txBody>
      </p:sp>
      <p:sp>
        <p:nvSpPr>
          <p:cNvPr id="1201291" name="Freeform 7"/>
          <p:cNvSpPr>
            <a:spLocks/>
          </p:cNvSpPr>
          <p:nvPr/>
        </p:nvSpPr>
        <p:spPr bwMode="auto">
          <a:xfrm>
            <a:off x="7861300" y="5408613"/>
            <a:ext cx="1282700" cy="746125"/>
          </a:xfrm>
          <a:custGeom>
            <a:avLst/>
            <a:gdLst>
              <a:gd name="T0" fmla="*/ 0 w 753"/>
              <a:gd name="T1" fmla="*/ 0 h 470"/>
              <a:gd name="T2" fmla="*/ 0 w 753"/>
              <a:gd name="T3" fmla="*/ 470 h 470"/>
              <a:gd name="T4" fmla="*/ 1323 w 753"/>
              <a:gd name="T5" fmla="*/ 470 h 470"/>
              <a:gd name="T6" fmla="*/ 1323 w 753"/>
              <a:gd name="T7" fmla="*/ 0 h 470"/>
              <a:gd name="T8" fmla="*/ 0 w 753"/>
              <a:gd name="T9" fmla="*/ 0 h 470"/>
              <a:gd name="T10" fmla="*/ 0 w 753"/>
              <a:gd name="T11" fmla="*/ 0 h 470"/>
              <a:gd name="T12" fmla="*/ 0 60000 65536"/>
              <a:gd name="T13" fmla="*/ 0 60000 65536"/>
              <a:gd name="T14" fmla="*/ 0 60000 65536"/>
              <a:gd name="T15" fmla="*/ 0 60000 65536"/>
              <a:gd name="T16" fmla="*/ 0 60000 65536"/>
              <a:gd name="T17" fmla="*/ 0 60000 65536"/>
              <a:gd name="T18" fmla="*/ 0 w 753"/>
              <a:gd name="T19" fmla="*/ 0 h 470"/>
              <a:gd name="T20" fmla="*/ 753 w 753"/>
              <a:gd name="T21" fmla="*/ 470 h 470"/>
            </a:gdLst>
            <a:ahLst/>
            <a:cxnLst>
              <a:cxn ang="T12">
                <a:pos x="T0" y="T1"/>
              </a:cxn>
              <a:cxn ang="T13">
                <a:pos x="T2" y="T3"/>
              </a:cxn>
              <a:cxn ang="T14">
                <a:pos x="T4" y="T5"/>
              </a:cxn>
              <a:cxn ang="T15">
                <a:pos x="T6" y="T7"/>
              </a:cxn>
              <a:cxn ang="T16">
                <a:pos x="T8" y="T9"/>
              </a:cxn>
              <a:cxn ang="T17">
                <a:pos x="T10" y="T11"/>
              </a:cxn>
            </a:cxnLst>
            <a:rect l="T18" t="T19" r="T20" b="T21"/>
            <a:pathLst>
              <a:path w="753" h="470">
                <a:moveTo>
                  <a:pt x="0" y="0"/>
                </a:moveTo>
                <a:lnTo>
                  <a:pt x="0" y="470"/>
                </a:lnTo>
                <a:lnTo>
                  <a:pt x="753" y="470"/>
                </a:lnTo>
                <a:lnTo>
                  <a:pt x="753" y="0"/>
                </a:lnTo>
                <a:lnTo>
                  <a:pt x="0"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292" name="Rectangle 8"/>
          <p:cNvSpPr>
            <a:spLocks noChangeArrowheads="1"/>
          </p:cNvSpPr>
          <p:nvPr/>
        </p:nvSpPr>
        <p:spPr bwMode="auto">
          <a:xfrm>
            <a:off x="7861300" y="5408613"/>
            <a:ext cx="1282700" cy="746125"/>
          </a:xfrm>
          <a:prstGeom prst="rect">
            <a:avLst/>
          </a:prstGeom>
          <a:noFill/>
          <a:ln w="4826"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u="sng">
                <a:ea typeface="MS PGothic" panose="020B0600070205080204" pitchFamily="34" charset="-128"/>
              </a:rPr>
              <a:t>:Tournament</a:t>
            </a:r>
            <a:endParaRPr lang="de-DE" altLang="el-GR" sz="1800" u="sng">
              <a:ea typeface="MS PGothic" panose="020B0600070205080204" pitchFamily="34" charset="-128"/>
            </a:endParaRPr>
          </a:p>
        </p:txBody>
      </p:sp>
      <p:sp>
        <p:nvSpPr>
          <p:cNvPr id="1201294" name="Line 35"/>
          <p:cNvSpPr>
            <a:spLocks noChangeShapeType="1"/>
          </p:cNvSpPr>
          <p:nvPr/>
        </p:nvSpPr>
        <p:spPr bwMode="auto">
          <a:xfrm>
            <a:off x="8462963" y="6154738"/>
            <a:ext cx="1587" cy="377825"/>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295" name="Freeform 168"/>
          <p:cNvSpPr>
            <a:spLocks/>
          </p:cNvSpPr>
          <p:nvPr/>
        </p:nvSpPr>
        <p:spPr bwMode="auto">
          <a:xfrm>
            <a:off x="7721600" y="5707063"/>
            <a:ext cx="149225" cy="144462"/>
          </a:xfrm>
          <a:custGeom>
            <a:avLst/>
            <a:gdLst>
              <a:gd name="T0" fmla="*/ 148 w 88"/>
              <a:gd name="T1" fmla="*/ 46 h 91"/>
              <a:gd name="T2" fmla="*/ 0 w 88"/>
              <a:gd name="T3" fmla="*/ 0 h 91"/>
              <a:gd name="T4" fmla="*/ 0 w 88"/>
              <a:gd name="T5" fmla="*/ 91 h 91"/>
              <a:gd name="T6" fmla="*/ 148 w 88"/>
              <a:gd name="T7" fmla="*/ 46 h 91"/>
              <a:gd name="T8" fmla="*/ 0 60000 65536"/>
              <a:gd name="T9" fmla="*/ 0 60000 65536"/>
              <a:gd name="T10" fmla="*/ 0 60000 65536"/>
              <a:gd name="T11" fmla="*/ 0 60000 65536"/>
              <a:gd name="T12" fmla="*/ 0 w 88"/>
              <a:gd name="T13" fmla="*/ 0 h 91"/>
              <a:gd name="T14" fmla="*/ 88 w 88"/>
              <a:gd name="T15" fmla="*/ 91 h 91"/>
            </a:gdLst>
            <a:ahLst/>
            <a:cxnLst>
              <a:cxn ang="T8">
                <a:pos x="T0" y="T1"/>
              </a:cxn>
              <a:cxn ang="T9">
                <a:pos x="T2" y="T3"/>
              </a:cxn>
              <a:cxn ang="T10">
                <a:pos x="T4" y="T5"/>
              </a:cxn>
              <a:cxn ang="T11">
                <a:pos x="T6" y="T7"/>
              </a:cxn>
            </a:cxnLst>
            <a:rect l="T12" t="T13" r="T14" b="T15"/>
            <a:pathLst>
              <a:path w="88" h="91">
                <a:moveTo>
                  <a:pt x="88" y="46"/>
                </a:moveTo>
                <a:lnTo>
                  <a:pt x="0" y="0"/>
                </a:lnTo>
                <a:lnTo>
                  <a:pt x="0" y="91"/>
                </a:lnTo>
                <a:lnTo>
                  <a:pt x="88" y="46"/>
                </a:lnTo>
                <a:close/>
              </a:path>
            </a:pathLst>
          </a:custGeom>
          <a:solidFill>
            <a:schemeClr val="tx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297" name="Line 170"/>
          <p:cNvSpPr>
            <a:spLocks noChangeShapeType="1"/>
          </p:cNvSpPr>
          <p:nvPr/>
        </p:nvSpPr>
        <p:spPr bwMode="auto">
          <a:xfrm>
            <a:off x="7081838" y="5780088"/>
            <a:ext cx="731837" cy="1587"/>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298" name="Rectangle 171"/>
          <p:cNvSpPr>
            <a:spLocks noChangeArrowheads="1"/>
          </p:cNvSpPr>
          <p:nvPr/>
        </p:nvSpPr>
        <p:spPr bwMode="auto">
          <a:xfrm>
            <a:off x="7181850" y="5454650"/>
            <a:ext cx="5826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500" b="1">
                <a:ea typeface="MS PGothic" panose="020B0600070205080204" pitchFamily="34" charset="-128"/>
              </a:rPr>
              <a:t>«new»</a:t>
            </a:r>
            <a:endParaRPr lang="en-US" altLang="el-GR" sz="2400" b="1">
              <a:latin typeface="Times" panose="02020603050405020304" pitchFamily="18" charset="0"/>
              <a:ea typeface="MS PGothic" panose="020B0600070205080204" pitchFamily="34" charset="-128"/>
            </a:endParaRPr>
          </a:p>
        </p:txBody>
      </p:sp>
      <p:grpSp>
        <p:nvGrpSpPr>
          <p:cNvPr id="1201300" name="Group 172"/>
          <p:cNvGrpSpPr>
            <a:grpSpLocks/>
          </p:cNvGrpSpPr>
          <p:nvPr/>
        </p:nvGrpSpPr>
        <p:grpSpPr bwMode="auto">
          <a:xfrm>
            <a:off x="304800" y="762000"/>
            <a:ext cx="446088" cy="598488"/>
            <a:chOff x="428" y="533"/>
            <a:chExt cx="281" cy="377"/>
          </a:xfrm>
        </p:grpSpPr>
        <p:sp>
          <p:nvSpPr>
            <p:cNvPr id="1201301" name="Freeform 25"/>
            <p:cNvSpPr>
              <a:spLocks/>
            </p:cNvSpPr>
            <p:nvPr/>
          </p:nvSpPr>
          <p:spPr bwMode="auto">
            <a:xfrm>
              <a:off x="521" y="533"/>
              <a:ext cx="95" cy="95"/>
            </a:xfrm>
            <a:custGeom>
              <a:avLst/>
              <a:gdLst>
                <a:gd name="T0" fmla="*/ 0 w 95"/>
                <a:gd name="T1" fmla="*/ 50 h 95"/>
                <a:gd name="T2" fmla="*/ 0 w 95"/>
                <a:gd name="T3" fmla="*/ 55 h 95"/>
                <a:gd name="T4" fmla="*/ 2 w 95"/>
                <a:gd name="T5" fmla="*/ 60 h 95"/>
                <a:gd name="T6" fmla="*/ 2 w 95"/>
                <a:gd name="T7" fmla="*/ 65 h 95"/>
                <a:gd name="T8" fmla="*/ 5 w 95"/>
                <a:gd name="T9" fmla="*/ 70 h 95"/>
                <a:gd name="T10" fmla="*/ 8 w 95"/>
                <a:gd name="T11" fmla="*/ 73 h 95"/>
                <a:gd name="T12" fmla="*/ 10 w 95"/>
                <a:gd name="T13" fmla="*/ 78 h 95"/>
                <a:gd name="T14" fmla="*/ 15 w 95"/>
                <a:gd name="T15" fmla="*/ 80 h 95"/>
                <a:gd name="T16" fmla="*/ 18 w 95"/>
                <a:gd name="T17" fmla="*/ 85 h 95"/>
                <a:gd name="T18" fmla="*/ 23 w 95"/>
                <a:gd name="T19" fmla="*/ 88 h 95"/>
                <a:gd name="T20" fmla="*/ 28 w 95"/>
                <a:gd name="T21" fmla="*/ 90 h 95"/>
                <a:gd name="T22" fmla="*/ 30 w 95"/>
                <a:gd name="T23" fmla="*/ 90 h 95"/>
                <a:gd name="T24" fmla="*/ 35 w 95"/>
                <a:gd name="T25" fmla="*/ 93 h 95"/>
                <a:gd name="T26" fmla="*/ 40 w 95"/>
                <a:gd name="T27" fmla="*/ 93 h 95"/>
                <a:gd name="T28" fmla="*/ 45 w 95"/>
                <a:gd name="T29" fmla="*/ 93 h 95"/>
                <a:gd name="T30" fmla="*/ 50 w 95"/>
                <a:gd name="T31" fmla="*/ 93 h 95"/>
                <a:gd name="T32" fmla="*/ 55 w 95"/>
                <a:gd name="T33" fmla="*/ 93 h 95"/>
                <a:gd name="T34" fmla="*/ 60 w 95"/>
                <a:gd name="T35" fmla="*/ 93 h 95"/>
                <a:gd name="T36" fmla="*/ 65 w 95"/>
                <a:gd name="T37" fmla="*/ 90 h 95"/>
                <a:gd name="T38" fmla="*/ 70 w 95"/>
                <a:gd name="T39" fmla="*/ 88 h 95"/>
                <a:gd name="T40" fmla="*/ 73 w 95"/>
                <a:gd name="T41" fmla="*/ 85 h 95"/>
                <a:gd name="T42" fmla="*/ 78 w 95"/>
                <a:gd name="T43" fmla="*/ 83 h 95"/>
                <a:gd name="T44" fmla="*/ 80 w 95"/>
                <a:gd name="T45" fmla="*/ 80 h 95"/>
                <a:gd name="T46" fmla="*/ 85 w 95"/>
                <a:gd name="T47" fmla="*/ 75 h 95"/>
                <a:gd name="T48" fmla="*/ 88 w 95"/>
                <a:gd name="T49" fmla="*/ 73 h 95"/>
                <a:gd name="T50" fmla="*/ 90 w 95"/>
                <a:gd name="T51" fmla="*/ 68 h 95"/>
                <a:gd name="T52" fmla="*/ 90 w 95"/>
                <a:gd name="T53" fmla="*/ 63 h 95"/>
                <a:gd name="T54" fmla="*/ 93 w 95"/>
                <a:gd name="T55" fmla="*/ 58 h 95"/>
                <a:gd name="T56" fmla="*/ 93 w 95"/>
                <a:gd name="T57" fmla="*/ 53 h 95"/>
                <a:gd name="T58" fmla="*/ 93 w 95"/>
                <a:gd name="T59" fmla="*/ 48 h 95"/>
                <a:gd name="T60" fmla="*/ 93 w 95"/>
                <a:gd name="T61" fmla="*/ 43 h 95"/>
                <a:gd name="T62" fmla="*/ 93 w 95"/>
                <a:gd name="T63" fmla="*/ 38 h 95"/>
                <a:gd name="T64" fmla="*/ 93 w 95"/>
                <a:gd name="T65" fmla="*/ 35 h 95"/>
                <a:gd name="T66" fmla="*/ 90 w 95"/>
                <a:gd name="T67" fmla="*/ 30 h 95"/>
                <a:gd name="T68" fmla="*/ 88 w 95"/>
                <a:gd name="T69" fmla="*/ 25 h 95"/>
                <a:gd name="T70" fmla="*/ 85 w 95"/>
                <a:gd name="T71" fmla="*/ 20 h 95"/>
                <a:gd name="T72" fmla="*/ 83 w 95"/>
                <a:gd name="T73" fmla="*/ 18 h 95"/>
                <a:gd name="T74" fmla="*/ 80 w 95"/>
                <a:gd name="T75" fmla="*/ 13 h 95"/>
                <a:gd name="T76" fmla="*/ 75 w 95"/>
                <a:gd name="T77" fmla="*/ 10 h 95"/>
                <a:gd name="T78" fmla="*/ 73 w 95"/>
                <a:gd name="T79" fmla="*/ 8 h 95"/>
                <a:gd name="T80" fmla="*/ 68 w 95"/>
                <a:gd name="T81" fmla="*/ 5 h 95"/>
                <a:gd name="T82" fmla="*/ 63 w 95"/>
                <a:gd name="T83" fmla="*/ 3 h 95"/>
                <a:gd name="T84" fmla="*/ 58 w 95"/>
                <a:gd name="T85" fmla="*/ 3 h 95"/>
                <a:gd name="T86" fmla="*/ 53 w 95"/>
                <a:gd name="T87" fmla="*/ 0 h 95"/>
                <a:gd name="T88" fmla="*/ 48 w 95"/>
                <a:gd name="T89" fmla="*/ 0 h 95"/>
                <a:gd name="T90" fmla="*/ 43 w 95"/>
                <a:gd name="T91" fmla="*/ 0 h 95"/>
                <a:gd name="T92" fmla="*/ 38 w 95"/>
                <a:gd name="T93" fmla="*/ 0 h 95"/>
                <a:gd name="T94" fmla="*/ 35 w 95"/>
                <a:gd name="T95" fmla="*/ 3 h 95"/>
                <a:gd name="T96" fmla="*/ 30 w 95"/>
                <a:gd name="T97" fmla="*/ 3 h 95"/>
                <a:gd name="T98" fmla="*/ 25 w 95"/>
                <a:gd name="T99" fmla="*/ 5 h 95"/>
                <a:gd name="T100" fmla="*/ 20 w 95"/>
                <a:gd name="T101" fmla="*/ 8 h 95"/>
                <a:gd name="T102" fmla="*/ 18 w 95"/>
                <a:gd name="T103" fmla="*/ 10 h 95"/>
                <a:gd name="T104" fmla="*/ 13 w 95"/>
                <a:gd name="T105" fmla="*/ 15 h 95"/>
                <a:gd name="T106" fmla="*/ 10 w 95"/>
                <a:gd name="T107" fmla="*/ 18 h 95"/>
                <a:gd name="T108" fmla="*/ 8 w 95"/>
                <a:gd name="T109" fmla="*/ 23 h 95"/>
                <a:gd name="T110" fmla="*/ 5 w 95"/>
                <a:gd name="T111" fmla="*/ 28 h 95"/>
                <a:gd name="T112" fmla="*/ 2 w 95"/>
                <a:gd name="T113" fmla="*/ 30 h 95"/>
                <a:gd name="T114" fmla="*/ 2 w 95"/>
                <a:gd name="T115" fmla="*/ 35 h 95"/>
                <a:gd name="T116" fmla="*/ 0 w 95"/>
                <a:gd name="T117" fmla="*/ 40 h 95"/>
                <a:gd name="T118" fmla="*/ 0 w 95"/>
                <a:gd name="T119" fmla="*/ 45 h 9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95"/>
                <a:gd name="T181" fmla="*/ 0 h 95"/>
                <a:gd name="T182" fmla="*/ 95 w 95"/>
                <a:gd name="T183" fmla="*/ 95 h 9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95" h="95">
                  <a:moveTo>
                    <a:pt x="0" y="48"/>
                  </a:moveTo>
                  <a:lnTo>
                    <a:pt x="0" y="48"/>
                  </a:lnTo>
                  <a:lnTo>
                    <a:pt x="0" y="50"/>
                  </a:lnTo>
                  <a:lnTo>
                    <a:pt x="0" y="53"/>
                  </a:lnTo>
                  <a:lnTo>
                    <a:pt x="0" y="55"/>
                  </a:lnTo>
                  <a:lnTo>
                    <a:pt x="0" y="58"/>
                  </a:lnTo>
                  <a:lnTo>
                    <a:pt x="2" y="58"/>
                  </a:lnTo>
                  <a:lnTo>
                    <a:pt x="2" y="60"/>
                  </a:lnTo>
                  <a:lnTo>
                    <a:pt x="2" y="63"/>
                  </a:lnTo>
                  <a:lnTo>
                    <a:pt x="2" y="65"/>
                  </a:lnTo>
                  <a:lnTo>
                    <a:pt x="5" y="65"/>
                  </a:lnTo>
                  <a:lnTo>
                    <a:pt x="5" y="68"/>
                  </a:lnTo>
                  <a:lnTo>
                    <a:pt x="5" y="70"/>
                  </a:lnTo>
                  <a:lnTo>
                    <a:pt x="8" y="70"/>
                  </a:lnTo>
                  <a:lnTo>
                    <a:pt x="8" y="73"/>
                  </a:lnTo>
                  <a:lnTo>
                    <a:pt x="10" y="75"/>
                  </a:lnTo>
                  <a:lnTo>
                    <a:pt x="10" y="78"/>
                  </a:lnTo>
                  <a:lnTo>
                    <a:pt x="13" y="78"/>
                  </a:lnTo>
                  <a:lnTo>
                    <a:pt x="13" y="80"/>
                  </a:lnTo>
                  <a:lnTo>
                    <a:pt x="15" y="80"/>
                  </a:lnTo>
                  <a:lnTo>
                    <a:pt x="15" y="83"/>
                  </a:lnTo>
                  <a:lnTo>
                    <a:pt x="18" y="83"/>
                  </a:lnTo>
                  <a:lnTo>
                    <a:pt x="18" y="85"/>
                  </a:lnTo>
                  <a:lnTo>
                    <a:pt x="20" y="85"/>
                  </a:lnTo>
                  <a:lnTo>
                    <a:pt x="23" y="88"/>
                  </a:lnTo>
                  <a:lnTo>
                    <a:pt x="25" y="88"/>
                  </a:lnTo>
                  <a:lnTo>
                    <a:pt x="28" y="90"/>
                  </a:lnTo>
                  <a:lnTo>
                    <a:pt x="30" y="90"/>
                  </a:lnTo>
                  <a:lnTo>
                    <a:pt x="33" y="93"/>
                  </a:lnTo>
                  <a:lnTo>
                    <a:pt x="35" y="93"/>
                  </a:lnTo>
                  <a:lnTo>
                    <a:pt x="38" y="93"/>
                  </a:lnTo>
                  <a:lnTo>
                    <a:pt x="40" y="93"/>
                  </a:lnTo>
                  <a:lnTo>
                    <a:pt x="43" y="93"/>
                  </a:lnTo>
                  <a:lnTo>
                    <a:pt x="45" y="93"/>
                  </a:lnTo>
                  <a:lnTo>
                    <a:pt x="48" y="95"/>
                  </a:lnTo>
                  <a:lnTo>
                    <a:pt x="48" y="93"/>
                  </a:lnTo>
                  <a:lnTo>
                    <a:pt x="50" y="93"/>
                  </a:lnTo>
                  <a:lnTo>
                    <a:pt x="53" y="93"/>
                  </a:lnTo>
                  <a:lnTo>
                    <a:pt x="55" y="93"/>
                  </a:lnTo>
                  <a:lnTo>
                    <a:pt x="58" y="93"/>
                  </a:lnTo>
                  <a:lnTo>
                    <a:pt x="60" y="93"/>
                  </a:lnTo>
                  <a:lnTo>
                    <a:pt x="63" y="93"/>
                  </a:lnTo>
                  <a:lnTo>
                    <a:pt x="63" y="90"/>
                  </a:lnTo>
                  <a:lnTo>
                    <a:pt x="65" y="90"/>
                  </a:lnTo>
                  <a:lnTo>
                    <a:pt x="68" y="90"/>
                  </a:lnTo>
                  <a:lnTo>
                    <a:pt x="70" y="88"/>
                  </a:lnTo>
                  <a:lnTo>
                    <a:pt x="73" y="88"/>
                  </a:lnTo>
                  <a:lnTo>
                    <a:pt x="73" y="85"/>
                  </a:lnTo>
                  <a:lnTo>
                    <a:pt x="75" y="85"/>
                  </a:lnTo>
                  <a:lnTo>
                    <a:pt x="78" y="83"/>
                  </a:lnTo>
                  <a:lnTo>
                    <a:pt x="80" y="80"/>
                  </a:lnTo>
                  <a:lnTo>
                    <a:pt x="83" y="78"/>
                  </a:lnTo>
                  <a:lnTo>
                    <a:pt x="85" y="75"/>
                  </a:lnTo>
                  <a:lnTo>
                    <a:pt x="85" y="73"/>
                  </a:lnTo>
                  <a:lnTo>
                    <a:pt x="88" y="73"/>
                  </a:lnTo>
                  <a:lnTo>
                    <a:pt x="88" y="70"/>
                  </a:lnTo>
                  <a:lnTo>
                    <a:pt x="90" y="68"/>
                  </a:lnTo>
                  <a:lnTo>
                    <a:pt x="90" y="65"/>
                  </a:lnTo>
                  <a:lnTo>
                    <a:pt x="90" y="63"/>
                  </a:lnTo>
                  <a:lnTo>
                    <a:pt x="93" y="63"/>
                  </a:lnTo>
                  <a:lnTo>
                    <a:pt x="93" y="60"/>
                  </a:lnTo>
                  <a:lnTo>
                    <a:pt x="93" y="58"/>
                  </a:lnTo>
                  <a:lnTo>
                    <a:pt x="93" y="55"/>
                  </a:lnTo>
                  <a:lnTo>
                    <a:pt x="93" y="53"/>
                  </a:lnTo>
                  <a:lnTo>
                    <a:pt x="93" y="50"/>
                  </a:lnTo>
                  <a:lnTo>
                    <a:pt x="93" y="48"/>
                  </a:lnTo>
                  <a:lnTo>
                    <a:pt x="95" y="48"/>
                  </a:lnTo>
                  <a:lnTo>
                    <a:pt x="93" y="45"/>
                  </a:lnTo>
                  <a:lnTo>
                    <a:pt x="93" y="43"/>
                  </a:lnTo>
                  <a:lnTo>
                    <a:pt x="93" y="40"/>
                  </a:lnTo>
                  <a:lnTo>
                    <a:pt x="93" y="38"/>
                  </a:lnTo>
                  <a:lnTo>
                    <a:pt x="93" y="35"/>
                  </a:lnTo>
                  <a:lnTo>
                    <a:pt x="93" y="33"/>
                  </a:lnTo>
                  <a:lnTo>
                    <a:pt x="90" y="30"/>
                  </a:lnTo>
                  <a:lnTo>
                    <a:pt x="90" y="28"/>
                  </a:lnTo>
                  <a:lnTo>
                    <a:pt x="88" y="25"/>
                  </a:lnTo>
                  <a:lnTo>
                    <a:pt x="88" y="23"/>
                  </a:lnTo>
                  <a:lnTo>
                    <a:pt x="85" y="20"/>
                  </a:lnTo>
                  <a:lnTo>
                    <a:pt x="85" y="18"/>
                  </a:lnTo>
                  <a:lnTo>
                    <a:pt x="83" y="18"/>
                  </a:lnTo>
                  <a:lnTo>
                    <a:pt x="83" y="15"/>
                  </a:lnTo>
                  <a:lnTo>
                    <a:pt x="80" y="15"/>
                  </a:lnTo>
                  <a:lnTo>
                    <a:pt x="80" y="13"/>
                  </a:lnTo>
                  <a:lnTo>
                    <a:pt x="78" y="13"/>
                  </a:lnTo>
                  <a:lnTo>
                    <a:pt x="78" y="10"/>
                  </a:lnTo>
                  <a:lnTo>
                    <a:pt x="75" y="10"/>
                  </a:lnTo>
                  <a:lnTo>
                    <a:pt x="73" y="8"/>
                  </a:lnTo>
                  <a:lnTo>
                    <a:pt x="70" y="8"/>
                  </a:lnTo>
                  <a:lnTo>
                    <a:pt x="70" y="5"/>
                  </a:lnTo>
                  <a:lnTo>
                    <a:pt x="68" y="5"/>
                  </a:lnTo>
                  <a:lnTo>
                    <a:pt x="65" y="5"/>
                  </a:lnTo>
                  <a:lnTo>
                    <a:pt x="65" y="3"/>
                  </a:lnTo>
                  <a:lnTo>
                    <a:pt x="63" y="3"/>
                  </a:lnTo>
                  <a:lnTo>
                    <a:pt x="60" y="3"/>
                  </a:lnTo>
                  <a:lnTo>
                    <a:pt x="58" y="3"/>
                  </a:lnTo>
                  <a:lnTo>
                    <a:pt x="58" y="0"/>
                  </a:lnTo>
                  <a:lnTo>
                    <a:pt x="55" y="0"/>
                  </a:lnTo>
                  <a:lnTo>
                    <a:pt x="53" y="0"/>
                  </a:lnTo>
                  <a:lnTo>
                    <a:pt x="50" y="0"/>
                  </a:lnTo>
                  <a:lnTo>
                    <a:pt x="48" y="0"/>
                  </a:lnTo>
                  <a:lnTo>
                    <a:pt x="45" y="0"/>
                  </a:lnTo>
                  <a:lnTo>
                    <a:pt x="43" y="0"/>
                  </a:lnTo>
                  <a:lnTo>
                    <a:pt x="40" y="0"/>
                  </a:lnTo>
                  <a:lnTo>
                    <a:pt x="38" y="0"/>
                  </a:lnTo>
                  <a:lnTo>
                    <a:pt x="35" y="3"/>
                  </a:lnTo>
                  <a:lnTo>
                    <a:pt x="33" y="3"/>
                  </a:lnTo>
                  <a:lnTo>
                    <a:pt x="30" y="3"/>
                  </a:lnTo>
                  <a:lnTo>
                    <a:pt x="28" y="5"/>
                  </a:lnTo>
                  <a:lnTo>
                    <a:pt x="25" y="5"/>
                  </a:lnTo>
                  <a:lnTo>
                    <a:pt x="23" y="8"/>
                  </a:lnTo>
                  <a:lnTo>
                    <a:pt x="20" y="8"/>
                  </a:lnTo>
                  <a:lnTo>
                    <a:pt x="20" y="10"/>
                  </a:lnTo>
                  <a:lnTo>
                    <a:pt x="18" y="10"/>
                  </a:lnTo>
                  <a:lnTo>
                    <a:pt x="15" y="13"/>
                  </a:lnTo>
                  <a:lnTo>
                    <a:pt x="13" y="15"/>
                  </a:lnTo>
                  <a:lnTo>
                    <a:pt x="10" y="18"/>
                  </a:lnTo>
                  <a:lnTo>
                    <a:pt x="10" y="20"/>
                  </a:lnTo>
                  <a:lnTo>
                    <a:pt x="8" y="20"/>
                  </a:lnTo>
                  <a:lnTo>
                    <a:pt x="8" y="23"/>
                  </a:lnTo>
                  <a:lnTo>
                    <a:pt x="5" y="25"/>
                  </a:lnTo>
                  <a:lnTo>
                    <a:pt x="5" y="28"/>
                  </a:lnTo>
                  <a:lnTo>
                    <a:pt x="2" y="30"/>
                  </a:lnTo>
                  <a:lnTo>
                    <a:pt x="2" y="33"/>
                  </a:lnTo>
                  <a:lnTo>
                    <a:pt x="2" y="35"/>
                  </a:lnTo>
                  <a:lnTo>
                    <a:pt x="0" y="38"/>
                  </a:lnTo>
                  <a:lnTo>
                    <a:pt x="0" y="40"/>
                  </a:lnTo>
                  <a:lnTo>
                    <a:pt x="0" y="43"/>
                  </a:lnTo>
                  <a:lnTo>
                    <a:pt x="0" y="45"/>
                  </a:lnTo>
                  <a:lnTo>
                    <a:pt x="0" y="48"/>
                  </a:lnTo>
                  <a:close/>
                </a:path>
              </a:pathLst>
            </a:custGeom>
            <a:solidFill>
              <a:srgbClr val="FFFFFF"/>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02" name="Line 26"/>
            <p:cNvSpPr>
              <a:spLocks noChangeShapeType="1"/>
            </p:cNvSpPr>
            <p:nvPr/>
          </p:nvSpPr>
          <p:spPr bwMode="auto">
            <a:xfrm>
              <a:off x="428" y="691"/>
              <a:ext cx="281" cy="1"/>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03" name="Freeform 27"/>
            <p:cNvSpPr>
              <a:spLocks/>
            </p:cNvSpPr>
            <p:nvPr/>
          </p:nvSpPr>
          <p:spPr bwMode="auto">
            <a:xfrm>
              <a:off x="473" y="784"/>
              <a:ext cx="189" cy="126"/>
            </a:xfrm>
            <a:custGeom>
              <a:avLst/>
              <a:gdLst>
                <a:gd name="T0" fmla="*/ 0 w 189"/>
                <a:gd name="T1" fmla="*/ 126 h 126"/>
                <a:gd name="T2" fmla="*/ 96 w 189"/>
                <a:gd name="T3" fmla="*/ 0 h 126"/>
                <a:gd name="T4" fmla="*/ 189 w 189"/>
                <a:gd name="T5" fmla="*/ 126 h 126"/>
                <a:gd name="T6" fmla="*/ 0 60000 65536"/>
                <a:gd name="T7" fmla="*/ 0 60000 65536"/>
                <a:gd name="T8" fmla="*/ 0 60000 65536"/>
                <a:gd name="T9" fmla="*/ 0 w 189"/>
                <a:gd name="T10" fmla="*/ 0 h 126"/>
                <a:gd name="T11" fmla="*/ 189 w 189"/>
                <a:gd name="T12" fmla="*/ 126 h 126"/>
              </a:gdLst>
              <a:ahLst/>
              <a:cxnLst>
                <a:cxn ang="T6">
                  <a:pos x="T0" y="T1"/>
                </a:cxn>
                <a:cxn ang="T7">
                  <a:pos x="T2" y="T3"/>
                </a:cxn>
                <a:cxn ang="T8">
                  <a:pos x="T4" y="T5"/>
                </a:cxn>
              </a:cxnLst>
              <a:rect l="T9" t="T10" r="T11" b="T12"/>
              <a:pathLst>
                <a:path w="189" h="126">
                  <a:moveTo>
                    <a:pt x="0" y="126"/>
                  </a:moveTo>
                  <a:lnTo>
                    <a:pt x="96" y="0"/>
                  </a:lnTo>
                  <a:lnTo>
                    <a:pt x="189" y="126"/>
                  </a:lnTo>
                </a:path>
              </a:pathLst>
            </a:custGeom>
            <a:noFill/>
            <a:ln w="47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04" name="Line 28"/>
            <p:cNvSpPr>
              <a:spLocks noChangeShapeType="1"/>
            </p:cNvSpPr>
            <p:nvPr/>
          </p:nvSpPr>
          <p:spPr bwMode="auto">
            <a:xfrm flipV="1">
              <a:off x="569" y="628"/>
              <a:ext cx="1" cy="156"/>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05" name="Bogen 29"/>
            <p:cNvSpPr>
              <a:spLocks/>
            </p:cNvSpPr>
            <p:nvPr/>
          </p:nvSpPr>
          <p:spPr bwMode="auto">
            <a:xfrm>
              <a:off x="521" y="580"/>
              <a:ext cx="95" cy="49"/>
            </a:xfrm>
            <a:custGeom>
              <a:avLst/>
              <a:gdLst>
                <a:gd name="T0" fmla="*/ 0 w 43200"/>
                <a:gd name="T1" fmla="*/ 0 h 22069"/>
                <a:gd name="T2" fmla="*/ 0 w 43200"/>
                <a:gd name="T3" fmla="*/ 0 h 22069"/>
                <a:gd name="T4" fmla="*/ 0 w 43200"/>
                <a:gd name="T5" fmla="*/ 0 h 22069"/>
                <a:gd name="T6" fmla="*/ 0 60000 65536"/>
                <a:gd name="T7" fmla="*/ 0 60000 65536"/>
                <a:gd name="T8" fmla="*/ 0 60000 65536"/>
                <a:gd name="T9" fmla="*/ 0 w 43200"/>
                <a:gd name="T10" fmla="*/ 0 h 22069"/>
                <a:gd name="T11" fmla="*/ 43200 w 43200"/>
                <a:gd name="T12" fmla="*/ 22069 h 22069"/>
              </a:gdLst>
              <a:ahLst/>
              <a:cxnLst>
                <a:cxn ang="T6">
                  <a:pos x="T0" y="T1"/>
                </a:cxn>
                <a:cxn ang="T7">
                  <a:pos x="T2" y="T3"/>
                </a:cxn>
                <a:cxn ang="T8">
                  <a:pos x="T4" y="T5"/>
                </a:cxn>
              </a:cxnLst>
              <a:rect l="T9" t="T10" r="T11" b="T12"/>
              <a:pathLst>
                <a:path w="43200" h="22069" fill="none" extrusionOk="0">
                  <a:moveTo>
                    <a:pt x="43194" y="-1"/>
                  </a:moveTo>
                  <a:cubicBezTo>
                    <a:pt x="43198" y="156"/>
                    <a:pt x="43200" y="312"/>
                    <a:pt x="43200" y="469"/>
                  </a:cubicBezTo>
                  <a:cubicBezTo>
                    <a:pt x="43200" y="12398"/>
                    <a:pt x="33529" y="22069"/>
                    <a:pt x="21600" y="22069"/>
                  </a:cubicBezTo>
                  <a:cubicBezTo>
                    <a:pt x="9670" y="22069"/>
                    <a:pt x="0" y="12398"/>
                    <a:pt x="0" y="469"/>
                  </a:cubicBezTo>
                  <a:cubicBezTo>
                    <a:pt x="0" y="319"/>
                    <a:pt x="1" y="169"/>
                    <a:pt x="4" y="19"/>
                  </a:cubicBezTo>
                </a:path>
                <a:path w="43200" h="22069" stroke="0" extrusionOk="0">
                  <a:moveTo>
                    <a:pt x="43194" y="-1"/>
                  </a:moveTo>
                  <a:cubicBezTo>
                    <a:pt x="43198" y="156"/>
                    <a:pt x="43200" y="312"/>
                    <a:pt x="43200" y="469"/>
                  </a:cubicBezTo>
                  <a:cubicBezTo>
                    <a:pt x="43200" y="12398"/>
                    <a:pt x="33529" y="22069"/>
                    <a:pt x="21600" y="22069"/>
                  </a:cubicBezTo>
                  <a:cubicBezTo>
                    <a:pt x="9670" y="22069"/>
                    <a:pt x="0" y="12398"/>
                    <a:pt x="0" y="469"/>
                  </a:cubicBezTo>
                  <a:cubicBezTo>
                    <a:pt x="0" y="319"/>
                    <a:pt x="1" y="169"/>
                    <a:pt x="4" y="19"/>
                  </a:cubicBezTo>
                  <a:lnTo>
                    <a:pt x="21600" y="469"/>
                  </a:lnTo>
                  <a:close/>
                </a:path>
              </a:pathLst>
            </a:custGeom>
            <a:noFill/>
            <a:ln w="47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06" name="Bogen 30"/>
            <p:cNvSpPr>
              <a:spLocks/>
            </p:cNvSpPr>
            <p:nvPr/>
          </p:nvSpPr>
          <p:spPr bwMode="auto">
            <a:xfrm>
              <a:off x="522" y="533"/>
              <a:ext cx="95" cy="48"/>
            </a:xfrm>
            <a:custGeom>
              <a:avLst/>
              <a:gdLst>
                <a:gd name="T0" fmla="*/ 0 w 43189"/>
                <a:gd name="T1" fmla="*/ 0 h 21600"/>
                <a:gd name="T2" fmla="*/ 0 w 43189"/>
                <a:gd name="T3" fmla="*/ 0 h 21600"/>
                <a:gd name="T4" fmla="*/ 0 w 43189"/>
                <a:gd name="T5" fmla="*/ 0 h 21600"/>
                <a:gd name="T6" fmla="*/ 0 60000 65536"/>
                <a:gd name="T7" fmla="*/ 0 60000 65536"/>
                <a:gd name="T8" fmla="*/ 0 60000 65536"/>
                <a:gd name="T9" fmla="*/ 0 w 43189"/>
                <a:gd name="T10" fmla="*/ 0 h 21600"/>
                <a:gd name="T11" fmla="*/ 43189 w 43189"/>
                <a:gd name="T12" fmla="*/ 21600 h 21600"/>
              </a:gdLst>
              <a:ahLst/>
              <a:cxnLst>
                <a:cxn ang="T6">
                  <a:pos x="T0" y="T1"/>
                </a:cxn>
                <a:cxn ang="T7">
                  <a:pos x="T2" y="T3"/>
                </a:cxn>
                <a:cxn ang="T8">
                  <a:pos x="T4" y="T5"/>
                </a:cxn>
              </a:cxnLst>
              <a:rect l="T9" t="T10" r="T11" b="T12"/>
              <a:pathLst>
                <a:path w="43189" h="21600" fill="none" extrusionOk="0">
                  <a:moveTo>
                    <a:pt x="-1" y="21150"/>
                  </a:moveTo>
                  <a:cubicBezTo>
                    <a:pt x="244" y="9399"/>
                    <a:pt x="9840" y="-1"/>
                    <a:pt x="21595" y="-1"/>
                  </a:cubicBezTo>
                  <a:cubicBezTo>
                    <a:pt x="33341" y="-1"/>
                    <a:pt x="42934" y="9387"/>
                    <a:pt x="43189" y="21130"/>
                  </a:cubicBezTo>
                </a:path>
                <a:path w="43189" h="21600" stroke="0" extrusionOk="0">
                  <a:moveTo>
                    <a:pt x="-1" y="21150"/>
                  </a:moveTo>
                  <a:cubicBezTo>
                    <a:pt x="244" y="9399"/>
                    <a:pt x="9840" y="-1"/>
                    <a:pt x="21595" y="-1"/>
                  </a:cubicBezTo>
                  <a:cubicBezTo>
                    <a:pt x="33341" y="-1"/>
                    <a:pt x="42934" y="9387"/>
                    <a:pt x="43189" y="21130"/>
                  </a:cubicBezTo>
                  <a:lnTo>
                    <a:pt x="21595" y="21600"/>
                  </a:lnTo>
                  <a:close/>
                </a:path>
              </a:pathLst>
            </a:custGeom>
            <a:noFill/>
            <a:ln w="47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grpSp>
      <p:sp>
        <p:nvSpPr>
          <p:cNvPr id="1201307" name="Rectangle 32"/>
          <p:cNvSpPr>
            <a:spLocks noChangeArrowheads="1"/>
          </p:cNvSpPr>
          <p:nvPr/>
        </p:nvSpPr>
        <p:spPr bwMode="auto">
          <a:xfrm>
            <a:off x="180975" y="1358900"/>
            <a:ext cx="881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500" b="1"/>
              <a:t>League</a:t>
            </a:r>
            <a:br>
              <a:rPr lang="en-US" altLang="el-GR" sz="1500" b="1"/>
            </a:br>
            <a:r>
              <a:rPr lang="en-US" altLang="el-GR" sz="1500" b="1"/>
              <a:t>Owner</a:t>
            </a:r>
            <a:endParaRPr lang="en-US" altLang="el-GR" sz="2400" b="1">
              <a:latin typeface="Times" panose="02020603050405020304" pitchFamily="18" charset="0"/>
            </a:endParaRPr>
          </a:p>
        </p:txBody>
      </p:sp>
      <p:sp>
        <p:nvSpPr>
          <p:cNvPr id="1201308" name="Rectangle 98"/>
          <p:cNvSpPr>
            <a:spLocks noChangeArrowheads="1"/>
          </p:cNvSpPr>
          <p:nvPr/>
        </p:nvSpPr>
        <p:spPr bwMode="auto">
          <a:xfrm>
            <a:off x="476250" y="1898650"/>
            <a:ext cx="152400" cy="4267200"/>
          </a:xfrm>
          <a:prstGeom prst="rect">
            <a:avLst/>
          </a:prstGeom>
          <a:solidFill>
            <a:schemeClr val="tx1"/>
          </a:solidFill>
          <a:ln w="4763">
            <a:solidFill>
              <a:schemeClr val="tx1"/>
            </a:solidFill>
            <a:miter lim="800000"/>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12" name="Rectangle 21"/>
          <p:cNvSpPr>
            <a:spLocks noChangeArrowheads="1"/>
          </p:cNvSpPr>
          <p:nvPr/>
        </p:nvSpPr>
        <p:spPr bwMode="auto">
          <a:xfrm>
            <a:off x="1673225" y="908050"/>
            <a:ext cx="1684338" cy="749300"/>
          </a:xfrm>
          <a:prstGeom prst="rect">
            <a:avLst/>
          </a:prstGeom>
          <a:noFill/>
          <a:ln w="47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u="sng"/>
              <a:t>:</a:t>
            </a:r>
            <a:r>
              <a:rPr lang="en-US" altLang="el-GR" sz="1800" u="sng"/>
              <a:t>Tournament</a:t>
            </a:r>
            <a:br>
              <a:rPr lang="en-US" altLang="el-GR" sz="1800" u="sng"/>
            </a:br>
            <a:r>
              <a:rPr lang="en-US" altLang="el-GR" sz="1800" u="sng"/>
              <a:t>Boundary</a:t>
            </a:r>
          </a:p>
        </p:txBody>
      </p:sp>
      <p:sp>
        <p:nvSpPr>
          <p:cNvPr id="1201316" name="Line 69"/>
          <p:cNvSpPr>
            <a:spLocks noChangeShapeType="1"/>
          </p:cNvSpPr>
          <p:nvPr/>
        </p:nvSpPr>
        <p:spPr bwMode="auto">
          <a:xfrm>
            <a:off x="2393950" y="1647825"/>
            <a:ext cx="1588" cy="379413"/>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17" name="Line 70"/>
          <p:cNvSpPr>
            <a:spLocks noChangeShapeType="1"/>
          </p:cNvSpPr>
          <p:nvPr/>
        </p:nvSpPr>
        <p:spPr bwMode="auto">
          <a:xfrm>
            <a:off x="2384425" y="2185988"/>
            <a:ext cx="1588" cy="368300"/>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19" name="Line 71"/>
          <p:cNvSpPr>
            <a:spLocks noChangeShapeType="1"/>
          </p:cNvSpPr>
          <p:nvPr/>
        </p:nvSpPr>
        <p:spPr bwMode="auto">
          <a:xfrm>
            <a:off x="2327275" y="2647950"/>
            <a:ext cx="1588" cy="379413"/>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20" name="Line 72"/>
          <p:cNvSpPr>
            <a:spLocks noChangeShapeType="1"/>
          </p:cNvSpPr>
          <p:nvPr/>
        </p:nvSpPr>
        <p:spPr bwMode="auto">
          <a:xfrm>
            <a:off x="2327275" y="3175000"/>
            <a:ext cx="1588" cy="379413"/>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21" name="Freeform 97"/>
          <p:cNvSpPr>
            <a:spLocks/>
          </p:cNvSpPr>
          <p:nvPr/>
        </p:nvSpPr>
        <p:spPr bwMode="auto">
          <a:xfrm>
            <a:off x="2246313" y="2493963"/>
            <a:ext cx="152400" cy="1044575"/>
          </a:xfrm>
          <a:custGeom>
            <a:avLst/>
            <a:gdLst>
              <a:gd name="T0" fmla="*/ 0 w 96"/>
              <a:gd name="T1" fmla="*/ 0 h 658"/>
              <a:gd name="T2" fmla="*/ 0 w 96"/>
              <a:gd name="T3" fmla="*/ 658 h 658"/>
              <a:gd name="T4" fmla="*/ 96 w 96"/>
              <a:gd name="T5" fmla="*/ 658 h 658"/>
              <a:gd name="T6" fmla="*/ 96 w 96"/>
              <a:gd name="T7" fmla="*/ 0 h 658"/>
              <a:gd name="T8" fmla="*/ 0 w 96"/>
              <a:gd name="T9" fmla="*/ 0 h 658"/>
              <a:gd name="T10" fmla="*/ 0 w 96"/>
              <a:gd name="T11" fmla="*/ 0 h 658"/>
              <a:gd name="T12" fmla="*/ 0 60000 65536"/>
              <a:gd name="T13" fmla="*/ 0 60000 65536"/>
              <a:gd name="T14" fmla="*/ 0 60000 65536"/>
              <a:gd name="T15" fmla="*/ 0 60000 65536"/>
              <a:gd name="T16" fmla="*/ 0 60000 65536"/>
              <a:gd name="T17" fmla="*/ 0 60000 65536"/>
              <a:gd name="T18" fmla="*/ 0 w 96"/>
              <a:gd name="T19" fmla="*/ 0 h 658"/>
              <a:gd name="T20" fmla="*/ 96 w 96"/>
              <a:gd name="T21" fmla="*/ 658 h 658"/>
            </a:gdLst>
            <a:ahLst/>
            <a:cxnLst>
              <a:cxn ang="T12">
                <a:pos x="T0" y="T1"/>
              </a:cxn>
              <a:cxn ang="T13">
                <a:pos x="T2" y="T3"/>
              </a:cxn>
              <a:cxn ang="T14">
                <a:pos x="T4" y="T5"/>
              </a:cxn>
              <a:cxn ang="T15">
                <a:pos x="T6" y="T7"/>
              </a:cxn>
              <a:cxn ang="T16">
                <a:pos x="T8" y="T9"/>
              </a:cxn>
              <a:cxn ang="T17">
                <a:pos x="T10" y="T11"/>
              </a:cxn>
            </a:cxnLst>
            <a:rect l="T18" t="T19" r="T20" b="T21"/>
            <a:pathLst>
              <a:path w="96" h="658">
                <a:moveTo>
                  <a:pt x="0" y="0"/>
                </a:moveTo>
                <a:lnTo>
                  <a:pt x="0" y="658"/>
                </a:lnTo>
                <a:lnTo>
                  <a:pt x="96" y="658"/>
                </a:lnTo>
                <a:lnTo>
                  <a:pt x="96" y="0"/>
                </a:lnTo>
                <a:lnTo>
                  <a:pt x="0" y="0"/>
                </a:lnTo>
                <a:close/>
              </a:path>
            </a:pathLst>
          </a:custGeom>
          <a:solidFill>
            <a:srgbClr val="FFFFFF"/>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22" name="Rectangle 99"/>
          <p:cNvSpPr>
            <a:spLocks noChangeArrowheads="1"/>
          </p:cNvSpPr>
          <p:nvPr/>
        </p:nvSpPr>
        <p:spPr bwMode="auto">
          <a:xfrm>
            <a:off x="2246313" y="2493963"/>
            <a:ext cx="152400" cy="1044575"/>
          </a:xfrm>
          <a:prstGeom prst="rect">
            <a:avLst/>
          </a:prstGeom>
          <a:noFill/>
          <a:ln w="47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25" name="Freeform 100"/>
          <p:cNvSpPr>
            <a:spLocks/>
          </p:cNvSpPr>
          <p:nvPr/>
        </p:nvSpPr>
        <p:spPr bwMode="auto">
          <a:xfrm>
            <a:off x="2133600" y="2417763"/>
            <a:ext cx="144463" cy="142875"/>
          </a:xfrm>
          <a:custGeom>
            <a:avLst/>
            <a:gdLst>
              <a:gd name="T0" fmla="*/ 91 w 91"/>
              <a:gd name="T1" fmla="*/ 45 h 90"/>
              <a:gd name="T2" fmla="*/ 0 w 91"/>
              <a:gd name="T3" fmla="*/ 0 h 90"/>
              <a:gd name="T4" fmla="*/ 0 w 91"/>
              <a:gd name="T5" fmla="*/ 90 h 90"/>
              <a:gd name="T6" fmla="*/ 91 w 91"/>
              <a:gd name="T7" fmla="*/ 45 h 90"/>
              <a:gd name="T8" fmla="*/ 0 60000 65536"/>
              <a:gd name="T9" fmla="*/ 0 60000 65536"/>
              <a:gd name="T10" fmla="*/ 0 60000 65536"/>
              <a:gd name="T11" fmla="*/ 0 60000 65536"/>
              <a:gd name="T12" fmla="*/ 0 w 91"/>
              <a:gd name="T13" fmla="*/ 0 h 90"/>
              <a:gd name="T14" fmla="*/ 91 w 91"/>
              <a:gd name="T15" fmla="*/ 90 h 90"/>
            </a:gdLst>
            <a:ahLst/>
            <a:cxnLst>
              <a:cxn ang="T8">
                <a:pos x="T0" y="T1"/>
              </a:cxn>
              <a:cxn ang="T9">
                <a:pos x="T2" y="T3"/>
              </a:cxn>
              <a:cxn ang="T10">
                <a:pos x="T4" y="T5"/>
              </a:cxn>
              <a:cxn ang="T11">
                <a:pos x="T6" y="T7"/>
              </a:cxn>
            </a:cxnLst>
            <a:rect l="T12" t="T13" r="T14" b="T15"/>
            <a:pathLst>
              <a:path w="91" h="90">
                <a:moveTo>
                  <a:pt x="91" y="45"/>
                </a:moveTo>
                <a:lnTo>
                  <a:pt x="0" y="0"/>
                </a:lnTo>
                <a:lnTo>
                  <a:pt x="0" y="90"/>
                </a:lnTo>
                <a:lnTo>
                  <a:pt x="91" y="45"/>
                </a:lnTo>
                <a:close/>
              </a:path>
            </a:pathLst>
          </a:custGeom>
          <a:solidFill>
            <a:schemeClr val="tx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26" name="Line 102"/>
          <p:cNvSpPr>
            <a:spLocks noChangeShapeType="1"/>
          </p:cNvSpPr>
          <p:nvPr/>
        </p:nvSpPr>
        <p:spPr bwMode="auto">
          <a:xfrm>
            <a:off x="609600" y="2486025"/>
            <a:ext cx="1447800" cy="3175"/>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27" name="Rectangle 103"/>
          <p:cNvSpPr>
            <a:spLocks noChangeArrowheads="1"/>
          </p:cNvSpPr>
          <p:nvPr/>
        </p:nvSpPr>
        <p:spPr bwMode="auto">
          <a:xfrm>
            <a:off x="746125" y="1989138"/>
            <a:ext cx="1470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500" b="1">
                <a:ea typeface="MS PGothic" panose="020B0600070205080204" pitchFamily="34" charset="-128"/>
              </a:rPr>
              <a:t>newTournament</a:t>
            </a:r>
          </a:p>
          <a:p>
            <a:pPr eaLnBrk="0" hangingPunct="0"/>
            <a:r>
              <a:rPr lang="en-US" altLang="el-GR" sz="1500" b="1">
                <a:ea typeface="MS PGothic" panose="020B0600070205080204" pitchFamily="34" charset="-128"/>
              </a:rPr>
              <a:t>(league)</a:t>
            </a:r>
            <a:endParaRPr lang="en-US" altLang="el-GR" sz="2400" b="1">
              <a:latin typeface="Times" panose="02020603050405020304" pitchFamily="18" charset="0"/>
              <a:ea typeface="MS PGothic" panose="020B0600070205080204" pitchFamily="34" charset="-128"/>
            </a:endParaRPr>
          </a:p>
        </p:txBody>
      </p:sp>
      <p:sp>
        <p:nvSpPr>
          <p:cNvPr id="1201331" name="Rectangle 14"/>
          <p:cNvSpPr>
            <a:spLocks noChangeArrowheads="1"/>
          </p:cNvSpPr>
          <p:nvPr/>
        </p:nvSpPr>
        <p:spPr bwMode="auto">
          <a:xfrm>
            <a:off x="3581400" y="2438400"/>
            <a:ext cx="1485900" cy="896938"/>
          </a:xfrm>
          <a:prstGeom prst="rect">
            <a:avLst/>
          </a:prstGeom>
          <a:noFill/>
          <a:ln w="47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u="sng">
                <a:ea typeface="MS PGothic" panose="020B0600070205080204" pitchFamily="34" charset="-128"/>
              </a:rPr>
              <a:t>:</a:t>
            </a:r>
            <a:r>
              <a:rPr lang="en-US" altLang="el-GR" sz="1800" u="sng"/>
              <a:t>Create</a:t>
            </a:r>
            <a:br>
              <a:rPr lang="en-US" altLang="el-GR" sz="1800" u="sng"/>
            </a:br>
            <a:r>
              <a:rPr lang="en-US" altLang="el-GR" sz="1800" u="sng">
                <a:ea typeface="MS PGothic" panose="020B0600070205080204" pitchFamily="34" charset="-128"/>
              </a:rPr>
              <a:t>TournamentControl</a:t>
            </a:r>
          </a:p>
        </p:txBody>
      </p:sp>
      <p:sp>
        <p:nvSpPr>
          <p:cNvPr id="1201334" name="Freeform 104"/>
          <p:cNvSpPr>
            <a:spLocks/>
          </p:cNvSpPr>
          <p:nvPr/>
        </p:nvSpPr>
        <p:spPr bwMode="auto">
          <a:xfrm>
            <a:off x="3446463" y="2933700"/>
            <a:ext cx="160337" cy="169863"/>
          </a:xfrm>
          <a:custGeom>
            <a:avLst/>
            <a:gdLst>
              <a:gd name="T0" fmla="*/ 266 w 88"/>
              <a:gd name="T1" fmla="*/ 180 h 90"/>
              <a:gd name="T2" fmla="*/ 0 w 88"/>
              <a:gd name="T3" fmla="*/ 0 h 90"/>
              <a:gd name="T4" fmla="*/ 0 w 88"/>
              <a:gd name="T5" fmla="*/ 359 h 90"/>
              <a:gd name="T6" fmla="*/ 266 w 88"/>
              <a:gd name="T7" fmla="*/ 180 h 90"/>
              <a:gd name="T8" fmla="*/ 0 60000 65536"/>
              <a:gd name="T9" fmla="*/ 0 60000 65536"/>
              <a:gd name="T10" fmla="*/ 0 60000 65536"/>
              <a:gd name="T11" fmla="*/ 0 60000 65536"/>
              <a:gd name="T12" fmla="*/ 0 w 88"/>
              <a:gd name="T13" fmla="*/ 0 h 90"/>
              <a:gd name="T14" fmla="*/ 88 w 88"/>
              <a:gd name="T15" fmla="*/ 90 h 90"/>
            </a:gdLst>
            <a:ahLst/>
            <a:cxnLst>
              <a:cxn ang="T8">
                <a:pos x="T0" y="T1"/>
              </a:cxn>
              <a:cxn ang="T9">
                <a:pos x="T2" y="T3"/>
              </a:cxn>
              <a:cxn ang="T10">
                <a:pos x="T4" y="T5"/>
              </a:cxn>
              <a:cxn ang="T11">
                <a:pos x="T6" y="T7"/>
              </a:cxn>
            </a:cxnLst>
            <a:rect l="T12" t="T13" r="T14" b="T15"/>
            <a:pathLst>
              <a:path w="88" h="90">
                <a:moveTo>
                  <a:pt x="88" y="45"/>
                </a:moveTo>
                <a:lnTo>
                  <a:pt x="0" y="0"/>
                </a:lnTo>
                <a:lnTo>
                  <a:pt x="0" y="90"/>
                </a:lnTo>
                <a:lnTo>
                  <a:pt x="88" y="45"/>
                </a:lnTo>
                <a:close/>
              </a:path>
            </a:pathLst>
          </a:custGeom>
          <a:solidFill>
            <a:schemeClr val="tx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36" name="Line 106"/>
          <p:cNvSpPr>
            <a:spLocks noChangeShapeType="1"/>
          </p:cNvSpPr>
          <p:nvPr/>
        </p:nvSpPr>
        <p:spPr bwMode="auto">
          <a:xfrm>
            <a:off x="2546350" y="3024188"/>
            <a:ext cx="1090613" cy="1587"/>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37" name="Rectangle 107"/>
          <p:cNvSpPr>
            <a:spLocks noChangeArrowheads="1"/>
          </p:cNvSpPr>
          <p:nvPr/>
        </p:nvSpPr>
        <p:spPr bwMode="auto">
          <a:xfrm>
            <a:off x="2636838" y="2619375"/>
            <a:ext cx="58261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500" b="1">
                <a:ea typeface="MS PGothic" panose="020B0600070205080204" pitchFamily="34" charset="-128"/>
              </a:rPr>
              <a:t>«new»</a:t>
            </a:r>
            <a:endParaRPr lang="en-US" altLang="el-GR" sz="2400" b="1">
              <a:latin typeface="Times" panose="02020603050405020304" pitchFamily="18" charset="0"/>
              <a:ea typeface="MS PGothic" panose="020B0600070205080204" pitchFamily="34" charset="-128"/>
            </a:endParaRPr>
          </a:p>
        </p:txBody>
      </p:sp>
      <p:sp>
        <p:nvSpPr>
          <p:cNvPr id="1201339" name="Line 73"/>
          <p:cNvSpPr>
            <a:spLocks noChangeShapeType="1"/>
          </p:cNvSpPr>
          <p:nvPr/>
        </p:nvSpPr>
        <p:spPr bwMode="auto">
          <a:xfrm>
            <a:off x="2327275" y="3702050"/>
            <a:ext cx="1588" cy="377825"/>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40" name="Line 74"/>
          <p:cNvSpPr>
            <a:spLocks noChangeShapeType="1"/>
          </p:cNvSpPr>
          <p:nvPr/>
        </p:nvSpPr>
        <p:spPr bwMode="auto">
          <a:xfrm>
            <a:off x="2327275" y="4227513"/>
            <a:ext cx="1588" cy="379412"/>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41" name="Freeform 109"/>
          <p:cNvSpPr>
            <a:spLocks/>
          </p:cNvSpPr>
          <p:nvPr/>
        </p:nvSpPr>
        <p:spPr bwMode="auto">
          <a:xfrm>
            <a:off x="2246313" y="3989388"/>
            <a:ext cx="152400" cy="446087"/>
          </a:xfrm>
          <a:custGeom>
            <a:avLst/>
            <a:gdLst>
              <a:gd name="T0" fmla="*/ 0 w 96"/>
              <a:gd name="T1" fmla="*/ 0 h 281"/>
              <a:gd name="T2" fmla="*/ 0 w 96"/>
              <a:gd name="T3" fmla="*/ 281 h 281"/>
              <a:gd name="T4" fmla="*/ 96 w 96"/>
              <a:gd name="T5" fmla="*/ 281 h 281"/>
              <a:gd name="T6" fmla="*/ 96 w 96"/>
              <a:gd name="T7" fmla="*/ 0 h 281"/>
              <a:gd name="T8" fmla="*/ 0 w 96"/>
              <a:gd name="T9" fmla="*/ 0 h 281"/>
              <a:gd name="T10" fmla="*/ 0 w 96"/>
              <a:gd name="T11" fmla="*/ 0 h 281"/>
              <a:gd name="T12" fmla="*/ 0 60000 65536"/>
              <a:gd name="T13" fmla="*/ 0 60000 65536"/>
              <a:gd name="T14" fmla="*/ 0 60000 65536"/>
              <a:gd name="T15" fmla="*/ 0 60000 65536"/>
              <a:gd name="T16" fmla="*/ 0 60000 65536"/>
              <a:gd name="T17" fmla="*/ 0 60000 65536"/>
              <a:gd name="T18" fmla="*/ 0 w 96"/>
              <a:gd name="T19" fmla="*/ 0 h 281"/>
              <a:gd name="T20" fmla="*/ 96 w 96"/>
              <a:gd name="T21" fmla="*/ 281 h 281"/>
            </a:gdLst>
            <a:ahLst/>
            <a:cxnLst>
              <a:cxn ang="T12">
                <a:pos x="T0" y="T1"/>
              </a:cxn>
              <a:cxn ang="T13">
                <a:pos x="T2" y="T3"/>
              </a:cxn>
              <a:cxn ang="T14">
                <a:pos x="T4" y="T5"/>
              </a:cxn>
              <a:cxn ang="T15">
                <a:pos x="T6" y="T7"/>
              </a:cxn>
              <a:cxn ang="T16">
                <a:pos x="T8" y="T9"/>
              </a:cxn>
              <a:cxn ang="T17">
                <a:pos x="T10" y="T11"/>
              </a:cxn>
            </a:cxnLst>
            <a:rect l="T18" t="T19" r="T20" b="T21"/>
            <a:pathLst>
              <a:path w="96" h="281">
                <a:moveTo>
                  <a:pt x="0" y="0"/>
                </a:moveTo>
                <a:lnTo>
                  <a:pt x="0" y="281"/>
                </a:lnTo>
                <a:lnTo>
                  <a:pt x="96" y="281"/>
                </a:lnTo>
                <a:lnTo>
                  <a:pt x="96" y="0"/>
                </a:lnTo>
                <a:lnTo>
                  <a:pt x="0" y="0"/>
                </a:lnTo>
                <a:close/>
              </a:path>
            </a:pathLst>
          </a:custGeom>
          <a:solidFill>
            <a:srgbClr val="FFFFFF"/>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42" name="Rectangle 111"/>
          <p:cNvSpPr>
            <a:spLocks noChangeArrowheads="1"/>
          </p:cNvSpPr>
          <p:nvPr/>
        </p:nvSpPr>
        <p:spPr bwMode="auto">
          <a:xfrm>
            <a:off x="2246313" y="3989388"/>
            <a:ext cx="152400" cy="446087"/>
          </a:xfrm>
          <a:prstGeom prst="rect">
            <a:avLst/>
          </a:prstGeom>
          <a:noFill/>
          <a:ln w="47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43" name="Freeform 112"/>
          <p:cNvSpPr>
            <a:spLocks/>
          </p:cNvSpPr>
          <p:nvPr/>
        </p:nvSpPr>
        <p:spPr bwMode="auto">
          <a:xfrm>
            <a:off x="2143125" y="3916363"/>
            <a:ext cx="144463" cy="139700"/>
          </a:xfrm>
          <a:custGeom>
            <a:avLst/>
            <a:gdLst>
              <a:gd name="T0" fmla="*/ 91 w 91"/>
              <a:gd name="T1" fmla="*/ 46 h 88"/>
              <a:gd name="T2" fmla="*/ 0 w 91"/>
              <a:gd name="T3" fmla="*/ 0 h 88"/>
              <a:gd name="T4" fmla="*/ 0 w 91"/>
              <a:gd name="T5" fmla="*/ 88 h 88"/>
              <a:gd name="T6" fmla="*/ 91 w 91"/>
              <a:gd name="T7" fmla="*/ 46 h 88"/>
              <a:gd name="T8" fmla="*/ 0 60000 65536"/>
              <a:gd name="T9" fmla="*/ 0 60000 65536"/>
              <a:gd name="T10" fmla="*/ 0 60000 65536"/>
              <a:gd name="T11" fmla="*/ 0 60000 65536"/>
              <a:gd name="T12" fmla="*/ 0 w 91"/>
              <a:gd name="T13" fmla="*/ 0 h 88"/>
              <a:gd name="T14" fmla="*/ 91 w 91"/>
              <a:gd name="T15" fmla="*/ 88 h 88"/>
            </a:gdLst>
            <a:ahLst/>
            <a:cxnLst>
              <a:cxn ang="T8">
                <a:pos x="T0" y="T1"/>
              </a:cxn>
              <a:cxn ang="T9">
                <a:pos x="T2" y="T3"/>
              </a:cxn>
              <a:cxn ang="T10">
                <a:pos x="T4" y="T5"/>
              </a:cxn>
              <a:cxn ang="T11">
                <a:pos x="T6" y="T7"/>
              </a:cxn>
            </a:cxnLst>
            <a:rect l="T12" t="T13" r="T14" b="T15"/>
            <a:pathLst>
              <a:path w="91" h="88">
                <a:moveTo>
                  <a:pt x="91" y="46"/>
                </a:moveTo>
                <a:lnTo>
                  <a:pt x="0" y="0"/>
                </a:lnTo>
                <a:lnTo>
                  <a:pt x="0" y="88"/>
                </a:lnTo>
                <a:lnTo>
                  <a:pt x="91" y="46"/>
                </a:lnTo>
                <a:close/>
              </a:path>
            </a:pathLst>
          </a:custGeom>
          <a:solidFill>
            <a:schemeClr val="tx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45" name="Line 114"/>
          <p:cNvSpPr>
            <a:spLocks noChangeShapeType="1"/>
          </p:cNvSpPr>
          <p:nvPr/>
        </p:nvSpPr>
        <p:spPr bwMode="auto">
          <a:xfrm>
            <a:off x="611188" y="3968750"/>
            <a:ext cx="1533525" cy="23813"/>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48" name="Rectangle 118"/>
          <p:cNvSpPr>
            <a:spLocks noChangeArrowheads="1"/>
          </p:cNvSpPr>
          <p:nvPr/>
        </p:nvSpPr>
        <p:spPr bwMode="auto">
          <a:xfrm>
            <a:off x="2232025" y="4733925"/>
            <a:ext cx="152400" cy="447675"/>
          </a:xfrm>
          <a:prstGeom prst="rect">
            <a:avLst/>
          </a:prstGeom>
          <a:solidFill>
            <a:schemeClr val="tx1"/>
          </a:solidFill>
          <a:ln w="4763">
            <a:solidFill>
              <a:schemeClr val="tx1"/>
            </a:solidFill>
            <a:miter lim="800000"/>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49" name="Freeform 117"/>
          <p:cNvSpPr>
            <a:spLocks/>
          </p:cNvSpPr>
          <p:nvPr/>
        </p:nvSpPr>
        <p:spPr bwMode="auto">
          <a:xfrm>
            <a:off x="2143125" y="4662488"/>
            <a:ext cx="144463" cy="139700"/>
          </a:xfrm>
          <a:custGeom>
            <a:avLst/>
            <a:gdLst>
              <a:gd name="T0" fmla="*/ 91 w 91"/>
              <a:gd name="T1" fmla="*/ 43 h 88"/>
              <a:gd name="T2" fmla="*/ 0 w 91"/>
              <a:gd name="T3" fmla="*/ 0 h 88"/>
              <a:gd name="T4" fmla="*/ 0 w 91"/>
              <a:gd name="T5" fmla="*/ 88 h 88"/>
              <a:gd name="T6" fmla="*/ 91 w 91"/>
              <a:gd name="T7" fmla="*/ 43 h 88"/>
              <a:gd name="T8" fmla="*/ 0 60000 65536"/>
              <a:gd name="T9" fmla="*/ 0 60000 65536"/>
              <a:gd name="T10" fmla="*/ 0 60000 65536"/>
              <a:gd name="T11" fmla="*/ 0 60000 65536"/>
              <a:gd name="T12" fmla="*/ 0 w 91"/>
              <a:gd name="T13" fmla="*/ 0 h 88"/>
              <a:gd name="T14" fmla="*/ 91 w 91"/>
              <a:gd name="T15" fmla="*/ 88 h 88"/>
            </a:gdLst>
            <a:ahLst/>
            <a:cxnLst>
              <a:cxn ang="T8">
                <a:pos x="T0" y="T1"/>
              </a:cxn>
              <a:cxn ang="T9">
                <a:pos x="T2" y="T3"/>
              </a:cxn>
              <a:cxn ang="T10">
                <a:pos x="T4" y="T5"/>
              </a:cxn>
              <a:cxn ang="T11">
                <a:pos x="T6" y="T7"/>
              </a:cxn>
            </a:cxnLst>
            <a:rect l="T12" t="T13" r="T14" b="T15"/>
            <a:pathLst>
              <a:path w="91" h="88">
                <a:moveTo>
                  <a:pt x="91" y="43"/>
                </a:moveTo>
                <a:lnTo>
                  <a:pt x="0" y="0"/>
                </a:lnTo>
                <a:lnTo>
                  <a:pt x="0" y="88"/>
                </a:lnTo>
                <a:lnTo>
                  <a:pt x="91" y="43"/>
                </a:lnTo>
                <a:close/>
              </a:path>
            </a:pathLst>
          </a:custGeom>
          <a:solidFill>
            <a:schemeClr val="tx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50" name="Line 119"/>
          <p:cNvSpPr>
            <a:spLocks noChangeShapeType="1"/>
          </p:cNvSpPr>
          <p:nvPr/>
        </p:nvSpPr>
        <p:spPr bwMode="auto">
          <a:xfrm>
            <a:off x="609600" y="4724400"/>
            <a:ext cx="1533525" cy="7938"/>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52" name="Rectangle 121"/>
          <p:cNvSpPr>
            <a:spLocks noChangeArrowheads="1"/>
          </p:cNvSpPr>
          <p:nvPr/>
        </p:nvSpPr>
        <p:spPr bwMode="auto">
          <a:xfrm>
            <a:off x="746125" y="4284663"/>
            <a:ext cx="1327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500" b="1">
                <a:ea typeface="MS PGothic" panose="020B0600070205080204" pitchFamily="34" charset="-128"/>
              </a:rPr>
              <a:t>setMaxPlayers</a:t>
            </a:r>
          </a:p>
          <a:p>
            <a:pPr eaLnBrk="0" hangingPunct="0"/>
            <a:r>
              <a:rPr lang="en-US" altLang="el-GR" sz="1500" b="1">
                <a:ea typeface="MS PGothic" panose="020B0600070205080204" pitchFamily="34" charset="-128"/>
              </a:rPr>
              <a:t>(maxp)</a:t>
            </a:r>
            <a:endParaRPr lang="en-US" altLang="el-GR" sz="2400" b="1">
              <a:latin typeface="Times" panose="02020603050405020304" pitchFamily="18" charset="0"/>
              <a:ea typeface="MS PGothic" panose="020B0600070205080204" pitchFamily="34" charset="-128"/>
            </a:endParaRPr>
          </a:p>
        </p:txBody>
      </p:sp>
      <p:sp>
        <p:nvSpPr>
          <p:cNvPr id="1201356" name="Freeform 123"/>
          <p:cNvSpPr>
            <a:spLocks/>
          </p:cNvSpPr>
          <p:nvPr/>
        </p:nvSpPr>
        <p:spPr bwMode="auto">
          <a:xfrm>
            <a:off x="2143125" y="5411788"/>
            <a:ext cx="144463" cy="139700"/>
          </a:xfrm>
          <a:custGeom>
            <a:avLst/>
            <a:gdLst>
              <a:gd name="T0" fmla="*/ 91 w 91"/>
              <a:gd name="T1" fmla="*/ 46 h 88"/>
              <a:gd name="T2" fmla="*/ 0 w 91"/>
              <a:gd name="T3" fmla="*/ 0 h 88"/>
              <a:gd name="T4" fmla="*/ 0 w 91"/>
              <a:gd name="T5" fmla="*/ 88 h 88"/>
              <a:gd name="T6" fmla="*/ 91 w 91"/>
              <a:gd name="T7" fmla="*/ 46 h 88"/>
              <a:gd name="T8" fmla="*/ 0 60000 65536"/>
              <a:gd name="T9" fmla="*/ 0 60000 65536"/>
              <a:gd name="T10" fmla="*/ 0 60000 65536"/>
              <a:gd name="T11" fmla="*/ 0 60000 65536"/>
              <a:gd name="T12" fmla="*/ 0 w 91"/>
              <a:gd name="T13" fmla="*/ 0 h 88"/>
              <a:gd name="T14" fmla="*/ 91 w 91"/>
              <a:gd name="T15" fmla="*/ 88 h 88"/>
            </a:gdLst>
            <a:ahLst/>
            <a:cxnLst>
              <a:cxn ang="T8">
                <a:pos x="T0" y="T1"/>
              </a:cxn>
              <a:cxn ang="T9">
                <a:pos x="T2" y="T3"/>
              </a:cxn>
              <a:cxn ang="T10">
                <a:pos x="T4" y="T5"/>
              </a:cxn>
              <a:cxn ang="T11">
                <a:pos x="T6" y="T7"/>
              </a:cxn>
            </a:cxnLst>
            <a:rect l="T12" t="T13" r="T14" b="T15"/>
            <a:pathLst>
              <a:path w="91" h="88">
                <a:moveTo>
                  <a:pt x="91" y="46"/>
                </a:moveTo>
                <a:lnTo>
                  <a:pt x="0" y="0"/>
                </a:lnTo>
                <a:lnTo>
                  <a:pt x="0" y="88"/>
                </a:lnTo>
                <a:lnTo>
                  <a:pt x="91" y="46"/>
                </a:lnTo>
                <a:close/>
              </a:path>
            </a:pathLst>
          </a:custGeom>
          <a:solidFill>
            <a:schemeClr val="tx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57" name="Line 125"/>
          <p:cNvSpPr>
            <a:spLocks noChangeShapeType="1"/>
          </p:cNvSpPr>
          <p:nvPr/>
        </p:nvSpPr>
        <p:spPr bwMode="auto">
          <a:xfrm>
            <a:off x="609600" y="5480050"/>
            <a:ext cx="1533525" cy="1588"/>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59" name="Rectangle 127"/>
          <p:cNvSpPr>
            <a:spLocks noChangeArrowheads="1"/>
          </p:cNvSpPr>
          <p:nvPr/>
        </p:nvSpPr>
        <p:spPr bwMode="auto">
          <a:xfrm>
            <a:off x="836613" y="5229225"/>
            <a:ext cx="804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500" b="1">
                <a:ea typeface="MS PGothic" panose="020B0600070205080204" pitchFamily="34" charset="-128"/>
              </a:rPr>
              <a:t>commit()</a:t>
            </a:r>
            <a:endParaRPr lang="en-US" altLang="el-GR" sz="1800" b="1">
              <a:latin typeface="Times" panose="02020603050405020304" pitchFamily="18" charset="0"/>
              <a:ea typeface="MS PGothic" panose="020B0600070205080204" pitchFamily="34" charset="-128"/>
            </a:endParaRPr>
          </a:p>
        </p:txBody>
      </p:sp>
      <p:grpSp>
        <p:nvGrpSpPr>
          <p:cNvPr id="1201361" name="Group 205"/>
          <p:cNvGrpSpPr>
            <a:grpSpLocks/>
          </p:cNvGrpSpPr>
          <p:nvPr/>
        </p:nvGrpSpPr>
        <p:grpSpPr bwMode="auto">
          <a:xfrm>
            <a:off x="2246313" y="5484813"/>
            <a:ext cx="152400" cy="839787"/>
            <a:chOff x="1415" y="3455"/>
            <a:chExt cx="96" cy="529"/>
          </a:xfrm>
        </p:grpSpPr>
        <p:sp>
          <p:nvSpPr>
            <p:cNvPr id="1201362" name="Freeform 122"/>
            <p:cNvSpPr>
              <a:spLocks/>
            </p:cNvSpPr>
            <p:nvPr/>
          </p:nvSpPr>
          <p:spPr bwMode="auto">
            <a:xfrm>
              <a:off x="1415" y="3455"/>
              <a:ext cx="96" cy="281"/>
            </a:xfrm>
            <a:custGeom>
              <a:avLst/>
              <a:gdLst>
                <a:gd name="T0" fmla="*/ 0 w 96"/>
                <a:gd name="T1" fmla="*/ 0 h 281"/>
                <a:gd name="T2" fmla="*/ 0 w 96"/>
                <a:gd name="T3" fmla="*/ 281 h 281"/>
                <a:gd name="T4" fmla="*/ 96 w 96"/>
                <a:gd name="T5" fmla="*/ 281 h 281"/>
                <a:gd name="T6" fmla="*/ 96 w 96"/>
                <a:gd name="T7" fmla="*/ 0 h 281"/>
                <a:gd name="T8" fmla="*/ 0 w 96"/>
                <a:gd name="T9" fmla="*/ 0 h 281"/>
                <a:gd name="T10" fmla="*/ 0 w 96"/>
                <a:gd name="T11" fmla="*/ 0 h 281"/>
                <a:gd name="T12" fmla="*/ 0 60000 65536"/>
                <a:gd name="T13" fmla="*/ 0 60000 65536"/>
                <a:gd name="T14" fmla="*/ 0 60000 65536"/>
                <a:gd name="T15" fmla="*/ 0 60000 65536"/>
                <a:gd name="T16" fmla="*/ 0 60000 65536"/>
                <a:gd name="T17" fmla="*/ 0 60000 65536"/>
                <a:gd name="T18" fmla="*/ 0 w 96"/>
                <a:gd name="T19" fmla="*/ 0 h 281"/>
                <a:gd name="T20" fmla="*/ 96 w 96"/>
                <a:gd name="T21" fmla="*/ 281 h 281"/>
              </a:gdLst>
              <a:ahLst/>
              <a:cxnLst>
                <a:cxn ang="T12">
                  <a:pos x="T0" y="T1"/>
                </a:cxn>
                <a:cxn ang="T13">
                  <a:pos x="T2" y="T3"/>
                </a:cxn>
                <a:cxn ang="T14">
                  <a:pos x="T4" y="T5"/>
                </a:cxn>
                <a:cxn ang="T15">
                  <a:pos x="T6" y="T7"/>
                </a:cxn>
                <a:cxn ang="T16">
                  <a:pos x="T8" y="T9"/>
                </a:cxn>
                <a:cxn ang="T17">
                  <a:pos x="T10" y="T11"/>
                </a:cxn>
              </a:cxnLst>
              <a:rect l="T18" t="T19" r="T20" b="T21"/>
              <a:pathLst>
                <a:path w="96" h="281">
                  <a:moveTo>
                    <a:pt x="0" y="0"/>
                  </a:moveTo>
                  <a:lnTo>
                    <a:pt x="0" y="281"/>
                  </a:lnTo>
                  <a:lnTo>
                    <a:pt x="96" y="281"/>
                  </a:lnTo>
                  <a:lnTo>
                    <a:pt x="96" y="0"/>
                  </a:lnTo>
                  <a:lnTo>
                    <a:pt x="0" y="0"/>
                  </a:lnTo>
                  <a:close/>
                </a:path>
              </a:pathLst>
            </a:custGeom>
            <a:solidFill>
              <a:srgbClr val="FFFFFF"/>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63" name="Rectangle 124"/>
            <p:cNvSpPr>
              <a:spLocks noChangeArrowheads="1"/>
            </p:cNvSpPr>
            <p:nvPr/>
          </p:nvSpPr>
          <p:spPr bwMode="auto">
            <a:xfrm>
              <a:off x="1415" y="3455"/>
              <a:ext cx="96" cy="281"/>
            </a:xfrm>
            <a:prstGeom prst="rect">
              <a:avLst/>
            </a:prstGeom>
            <a:noFill/>
            <a:ln w="47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64" name="Line 76"/>
            <p:cNvSpPr>
              <a:spLocks noChangeShapeType="1"/>
            </p:cNvSpPr>
            <p:nvPr/>
          </p:nvSpPr>
          <p:spPr bwMode="auto">
            <a:xfrm>
              <a:off x="1466" y="3743"/>
              <a:ext cx="1" cy="241"/>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grpSp>
      <p:sp>
        <p:nvSpPr>
          <p:cNvPr id="1201365" name="Line 77"/>
          <p:cNvSpPr>
            <a:spLocks noChangeShapeType="1"/>
          </p:cNvSpPr>
          <p:nvPr/>
        </p:nvSpPr>
        <p:spPr bwMode="auto">
          <a:xfrm>
            <a:off x="2327275" y="6094413"/>
            <a:ext cx="1588" cy="382587"/>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66" name="Freeform 108"/>
          <p:cNvSpPr>
            <a:spLocks/>
          </p:cNvSpPr>
          <p:nvPr/>
        </p:nvSpPr>
        <p:spPr bwMode="auto">
          <a:xfrm>
            <a:off x="4241800" y="5484813"/>
            <a:ext cx="150813" cy="744537"/>
          </a:xfrm>
          <a:custGeom>
            <a:avLst/>
            <a:gdLst>
              <a:gd name="T0" fmla="*/ 0 w 95"/>
              <a:gd name="T1" fmla="*/ 0 h 469"/>
              <a:gd name="T2" fmla="*/ 0 w 95"/>
              <a:gd name="T3" fmla="*/ 2147483647 h 469"/>
              <a:gd name="T4" fmla="*/ 2147483647 w 95"/>
              <a:gd name="T5" fmla="*/ 2147483647 h 469"/>
              <a:gd name="T6" fmla="*/ 2147483647 w 95"/>
              <a:gd name="T7" fmla="*/ 0 h 469"/>
              <a:gd name="T8" fmla="*/ 0 w 95"/>
              <a:gd name="T9" fmla="*/ 0 h 469"/>
              <a:gd name="T10" fmla="*/ 0 w 95"/>
              <a:gd name="T11" fmla="*/ 0 h 469"/>
              <a:gd name="T12" fmla="*/ 0 60000 65536"/>
              <a:gd name="T13" fmla="*/ 0 60000 65536"/>
              <a:gd name="T14" fmla="*/ 0 60000 65536"/>
              <a:gd name="T15" fmla="*/ 0 60000 65536"/>
              <a:gd name="T16" fmla="*/ 0 60000 65536"/>
              <a:gd name="T17" fmla="*/ 0 60000 65536"/>
              <a:gd name="T18" fmla="*/ 0 w 95"/>
              <a:gd name="T19" fmla="*/ 0 h 469"/>
              <a:gd name="T20" fmla="*/ 95 w 95"/>
              <a:gd name="T21" fmla="*/ 469 h 469"/>
            </a:gdLst>
            <a:ahLst/>
            <a:cxnLst>
              <a:cxn ang="T12">
                <a:pos x="T0" y="T1"/>
              </a:cxn>
              <a:cxn ang="T13">
                <a:pos x="T2" y="T3"/>
              </a:cxn>
              <a:cxn ang="T14">
                <a:pos x="T4" y="T5"/>
              </a:cxn>
              <a:cxn ang="T15">
                <a:pos x="T6" y="T7"/>
              </a:cxn>
              <a:cxn ang="T16">
                <a:pos x="T8" y="T9"/>
              </a:cxn>
              <a:cxn ang="T17">
                <a:pos x="T10" y="T11"/>
              </a:cxn>
            </a:cxnLst>
            <a:rect l="T18" t="T19" r="T20" b="T21"/>
            <a:pathLst>
              <a:path w="95" h="469">
                <a:moveTo>
                  <a:pt x="0" y="0"/>
                </a:moveTo>
                <a:lnTo>
                  <a:pt x="0" y="469"/>
                </a:lnTo>
                <a:lnTo>
                  <a:pt x="95" y="469"/>
                </a:lnTo>
                <a:lnTo>
                  <a:pt x="95" y="0"/>
                </a:lnTo>
                <a:lnTo>
                  <a:pt x="0" y="0"/>
                </a:lnTo>
                <a:close/>
              </a:path>
            </a:pathLst>
          </a:custGeom>
          <a:solidFill>
            <a:srgbClr val="FFFFFF"/>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68" name="Line 59"/>
          <p:cNvSpPr>
            <a:spLocks noChangeShapeType="1"/>
          </p:cNvSpPr>
          <p:nvPr/>
        </p:nvSpPr>
        <p:spPr bwMode="auto">
          <a:xfrm>
            <a:off x="4306888" y="4443413"/>
            <a:ext cx="1587" cy="379412"/>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69" name="Line 60"/>
          <p:cNvSpPr>
            <a:spLocks noChangeShapeType="1"/>
          </p:cNvSpPr>
          <p:nvPr/>
        </p:nvSpPr>
        <p:spPr bwMode="auto">
          <a:xfrm>
            <a:off x="4306888" y="5138738"/>
            <a:ext cx="1587" cy="377825"/>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70" name="Line 61"/>
          <p:cNvSpPr>
            <a:spLocks noChangeShapeType="1"/>
          </p:cNvSpPr>
          <p:nvPr/>
        </p:nvSpPr>
        <p:spPr bwMode="auto">
          <a:xfrm>
            <a:off x="4244975" y="5684838"/>
            <a:ext cx="1588" cy="379412"/>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71" name="Rectangle 131"/>
          <p:cNvSpPr>
            <a:spLocks noChangeArrowheads="1"/>
          </p:cNvSpPr>
          <p:nvPr/>
        </p:nvSpPr>
        <p:spPr bwMode="auto">
          <a:xfrm>
            <a:off x="2457450" y="5408613"/>
            <a:ext cx="166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500" b="1">
                <a:ea typeface="MS PGothic" panose="020B0600070205080204" pitchFamily="34" charset="-128"/>
              </a:rPr>
              <a:t>createTournament</a:t>
            </a:r>
          </a:p>
          <a:p>
            <a:pPr eaLnBrk="0" hangingPunct="0"/>
            <a:r>
              <a:rPr lang="en-US" altLang="el-GR" sz="1500" b="1">
                <a:ea typeface="MS PGothic" panose="020B0600070205080204" pitchFamily="34" charset="-128"/>
              </a:rPr>
              <a:t>(name, maxp)</a:t>
            </a:r>
            <a:endParaRPr lang="en-US" altLang="el-GR" sz="2400" b="1">
              <a:latin typeface="Times" panose="02020603050405020304" pitchFamily="18" charset="0"/>
              <a:ea typeface="MS PGothic" panose="020B0600070205080204" pitchFamily="34" charset="-128"/>
            </a:endParaRPr>
          </a:p>
        </p:txBody>
      </p:sp>
      <p:sp>
        <p:nvSpPr>
          <p:cNvPr id="1201372" name="Freeform 128"/>
          <p:cNvSpPr>
            <a:spLocks/>
          </p:cNvSpPr>
          <p:nvPr/>
        </p:nvSpPr>
        <p:spPr bwMode="auto">
          <a:xfrm>
            <a:off x="4060825" y="5784850"/>
            <a:ext cx="144463" cy="142875"/>
          </a:xfrm>
          <a:custGeom>
            <a:avLst/>
            <a:gdLst>
              <a:gd name="T0" fmla="*/ 91 w 91"/>
              <a:gd name="T1" fmla="*/ 45 h 90"/>
              <a:gd name="T2" fmla="*/ 0 w 91"/>
              <a:gd name="T3" fmla="*/ 0 h 90"/>
              <a:gd name="T4" fmla="*/ 0 w 91"/>
              <a:gd name="T5" fmla="*/ 90 h 90"/>
              <a:gd name="T6" fmla="*/ 91 w 91"/>
              <a:gd name="T7" fmla="*/ 45 h 90"/>
              <a:gd name="T8" fmla="*/ 0 60000 65536"/>
              <a:gd name="T9" fmla="*/ 0 60000 65536"/>
              <a:gd name="T10" fmla="*/ 0 60000 65536"/>
              <a:gd name="T11" fmla="*/ 0 60000 65536"/>
              <a:gd name="T12" fmla="*/ 0 w 91"/>
              <a:gd name="T13" fmla="*/ 0 h 90"/>
              <a:gd name="T14" fmla="*/ 91 w 91"/>
              <a:gd name="T15" fmla="*/ 90 h 90"/>
            </a:gdLst>
            <a:ahLst/>
            <a:cxnLst>
              <a:cxn ang="T8">
                <a:pos x="T0" y="T1"/>
              </a:cxn>
              <a:cxn ang="T9">
                <a:pos x="T2" y="T3"/>
              </a:cxn>
              <a:cxn ang="T10">
                <a:pos x="T4" y="T5"/>
              </a:cxn>
              <a:cxn ang="T11">
                <a:pos x="T6" y="T7"/>
              </a:cxn>
            </a:cxnLst>
            <a:rect l="T12" t="T13" r="T14" b="T15"/>
            <a:pathLst>
              <a:path w="91" h="90">
                <a:moveTo>
                  <a:pt x="91" y="45"/>
                </a:moveTo>
                <a:lnTo>
                  <a:pt x="0" y="0"/>
                </a:lnTo>
                <a:lnTo>
                  <a:pt x="0" y="90"/>
                </a:lnTo>
                <a:lnTo>
                  <a:pt x="91" y="45"/>
                </a:lnTo>
                <a:close/>
              </a:path>
            </a:pathLst>
          </a:custGeom>
          <a:solidFill>
            <a:schemeClr val="tx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73" name="Line 130"/>
          <p:cNvSpPr>
            <a:spLocks noChangeShapeType="1"/>
          </p:cNvSpPr>
          <p:nvPr/>
        </p:nvSpPr>
        <p:spPr bwMode="auto">
          <a:xfrm flipV="1">
            <a:off x="2411413" y="5859463"/>
            <a:ext cx="1665287" cy="6350"/>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76" name="Rectangle 154"/>
          <p:cNvSpPr>
            <a:spLocks noChangeArrowheads="1"/>
          </p:cNvSpPr>
          <p:nvPr/>
        </p:nvSpPr>
        <p:spPr bwMode="auto">
          <a:xfrm>
            <a:off x="5859463" y="3698875"/>
            <a:ext cx="152400" cy="822325"/>
          </a:xfrm>
          <a:prstGeom prst="rect">
            <a:avLst/>
          </a:prstGeom>
          <a:solidFill>
            <a:schemeClr val="tx1"/>
          </a:solidFill>
          <a:ln w="4763">
            <a:solidFill>
              <a:schemeClr val="tx1"/>
            </a:solidFill>
            <a:miter lim="800000"/>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78" name="Freeform 153"/>
          <p:cNvSpPr>
            <a:spLocks/>
          </p:cNvSpPr>
          <p:nvPr/>
        </p:nvSpPr>
        <p:spPr bwMode="auto">
          <a:xfrm>
            <a:off x="5630863" y="3789363"/>
            <a:ext cx="142875" cy="144462"/>
          </a:xfrm>
          <a:custGeom>
            <a:avLst/>
            <a:gdLst>
              <a:gd name="T0" fmla="*/ 90 w 90"/>
              <a:gd name="T1" fmla="*/ 46 h 91"/>
              <a:gd name="T2" fmla="*/ 0 w 90"/>
              <a:gd name="T3" fmla="*/ 0 h 91"/>
              <a:gd name="T4" fmla="*/ 0 w 90"/>
              <a:gd name="T5" fmla="*/ 91 h 91"/>
              <a:gd name="T6" fmla="*/ 90 w 90"/>
              <a:gd name="T7" fmla="*/ 46 h 91"/>
              <a:gd name="T8" fmla="*/ 0 60000 65536"/>
              <a:gd name="T9" fmla="*/ 0 60000 65536"/>
              <a:gd name="T10" fmla="*/ 0 60000 65536"/>
              <a:gd name="T11" fmla="*/ 0 60000 65536"/>
              <a:gd name="T12" fmla="*/ 0 w 90"/>
              <a:gd name="T13" fmla="*/ 0 h 91"/>
              <a:gd name="T14" fmla="*/ 90 w 90"/>
              <a:gd name="T15" fmla="*/ 91 h 91"/>
            </a:gdLst>
            <a:ahLst/>
            <a:cxnLst>
              <a:cxn ang="T8">
                <a:pos x="T0" y="T1"/>
              </a:cxn>
              <a:cxn ang="T9">
                <a:pos x="T2" y="T3"/>
              </a:cxn>
              <a:cxn ang="T10">
                <a:pos x="T4" y="T5"/>
              </a:cxn>
              <a:cxn ang="T11">
                <a:pos x="T6" y="T7"/>
              </a:cxn>
            </a:cxnLst>
            <a:rect l="T12" t="T13" r="T14" b="T15"/>
            <a:pathLst>
              <a:path w="90" h="91">
                <a:moveTo>
                  <a:pt x="90" y="46"/>
                </a:moveTo>
                <a:lnTo>
                  <a:pt x="0" y="0"/>
                </a:lnTo>
                <a:lnTo>
                  <a:pt x="0" y="91"/>
                </a:lnTo>
                <a:lnTo>
                  <a:pt x="90" y="46"/>
                </a:lnTo>
                <a:close/>
              </a:path>
            </a:pathLst>
          </a:custGeom>
          <a:solidFill>
            <a:schemeClr val="tx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79" name="Line 155"/>
          <p:cNvSpPr>
            <a:spLocks noChangeShapeType="1"/>
          </p:cNvSpPr>
          <p:nvPr/>
        </p:nvSpPr>
        <p:spPr bwMode="auto">
          <a:xfrm>
            <a:off x="4211638" y="3857625"/>
            <a:ext cx="1427162" cy="1588"/>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81" name="Rectangle 157"/>
          <p:cNvSpPr>
            <a:spLocks noChangeArrowheads="1"/>
          </p:cNvSpPr>
          <p:nvPr/>
        </p:nvSpPr>
        <p:spPr bwMode="auto">
          <a:xfrm>
            <a:off x="4437063" y="3384550"/>
            <a:ext cx="12271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500" b="1">
                <a:ea typeface="MS PGothic" panose="020B0600070205080204" pitchFamily="34" charset="-128"/>
              </a:rPr>
              <a:t>checkMax</a:t>
            </a:r>
          </a:p>
          <a:p>
            <a:pPr eaLnBrk="0" hangingPunct="0"/>
            <a:r>
              <a:rPr lang="en-US" altLang="el-GR" sz="1500" b="1">
                <a:ea typeface="MS PGothic" panose="020B0600070205080204" pitchFamily="34" charset="-128"/>
              </a:rPr>
              <a:t>Tournament()</a:t>
            </a:r>
            <a:endParaRPr lang="en-US" altLang="el-GR" sz="2400" b="1">
              <a:latin typeface="Times" panose="02020603050405020304" pitchFamily="18" charset="0"/>
              <a:ea typeface="MS PGothic" panose="020B0600070205080204" pitchFamily="34" charset="-128"/>
            </a:endParaRPr>
          </a:p>
        </p:txBody>
      </p:sp>
      <p:sp>
        <p:nvSpPr>
          <p:cNvPr id="1201383" name="Line 57"/>
          <p:cNvSpPr>
            <a:spLocks noChangeShapeType="1"/>
          </p:cNvSpPr>
          <p:nvPr/>
        </p:nvSpPr>
        <p:spPr bwMode="auto">
          <a:xfrm>
            <a:off x="4252913" y="3438525"/>
            <a:ext cx="1587" cy="377825"/>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84" name="Line 58"/>
          <p:cNvSpPr>
            <a:spLocks noChangeShapeType="1"/>
          </p:cNvSpPr>
          <p:nvPr/>
        </p:nvSpPr>
        <p:spPr bwMode="auto">
          <a:xfrm>
            <a:off x="4252913" y="3963988"/>
            <a:ext cx="1587" cy="379412"/>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85" name="Freeform 158"/>
          <p:cNvSpPr>
            <a:spLocks/>
          </p:cNvSpPr>
          <p:nvPr/>
        </p:nvSpPr>
        <p:spPr bwMode="auto">
          <a:xfrm>
            <a:off x="4211638" y="3438525"/>
            <a:ext cx="150812" cy="896938"/>
          </a:xfrm>
          <a:custGeom>
            <a:avLst/>
            <a:gdLst>
              <a:gd name="T0" fmla="*/ 0 w 95"/>
              <a:gd name="T1" fmla="*/ 0 h 565"/>
              <a:gd name="T2" fmla="*/ 0 w 95"/>
              <a:gd name="T3" fmla="*/ 565 h 565"/>
              <a:gd name="T4" fmla="*/ 95 w 95"/>
              <a:gd name="T5" fmla="*/ 565 h 565"/>
              <a:gd name="T6" fmla="*/ 95 w 95"/>
              <a:gd name="T7" fmla="*/ 0 h 565"/>
              <a:gd name="T8" fmla="*/ 0 w 95"/>
              <a:gd name="T9" fmla="*/ 0 h 565"/>
              <a:gd name="T10" fmla="*/ 0 w 95"/>
              <a:gd name="T11" fmla="*/ 0 h 565"/>
              <a:gd name="T12" fmla="*/ 0 60000 65536"/>
              <a:gd name="T13" fmla="*/ 0 60000 65536"/>
              <a:gd name="T14" fmla="*/ 0 60000 65536"/>
              <a:gd name="T15" fmla="*/ 0 60000 65536"/>
              <a:gd name="T16" fmla="*/ 0 60000 65536"/>
              <a:gd name="T17" fmla="*/ 0 60000 65536"/>
              <a:gd name="T18" fmla="*/ 0 w 95"/>
              <a:gd name="T19" fmla="*/ 0 h 565"/>
              <a:gd name="T20" fmla="*/ 95 w 95"/>
              <a:gd name="T21" fmla="*/ 565 h 565"/>
            </a:gdLst>
            <a:ahLst/>
            <a:cxnLst>
              <a:cxn ang="T12">
                <a:pos x="T0" y="T1"/>
              </a:cxn>
              <a:cxn ang="T13">
                <a:pos x="T2" y="T3"/>
              </a:cxn>
              <a:cxn ang="T14">
                <a:pos x="T4" y="T5"/>
              </a:cxn>
              <a:cxn ang="T15">
                <a:pos x="T6" y="T7"/>
              </a:cxn>
              <a:cxn ang="T16">
                <a:pos x="T8" y="T9"/>
              </a:cxn>
              <a:cxn ang="T17">
                <a:pos x="T10" y="T11"/>
              </a:cxn>
            </a:cxnLst>
            <a:rect l="T18" t="T19" r="T20" b="T21"/>
            <a:pathLst>
              <a:path w="95" h="565">
                <a:moveTo>
                  <a:pt x="0" y="0"/>
                </a:moveTo>
                <a:lnTo>
                  <a:pt x="0" y="565"/>
                </a:lnTo>
                <a:lnTo>
                  <a:pt x="95" y="565"/>
                </a:lnTo>
                <a:lnTo>
                  <a:pt x="95" y="0"/>
                </a:lnTo>
                <a:lnTo>
                  <a:pt x="0" y="0"/>
                </a:lnTo>
                <a:close/>
              </a:path>
            </a:pathLst>
          </a:custGeom>
          <a:solidFill>
            <a:srgbClr val="FFFFFF"/>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88" name="Line 49"/>
          <p:cNvSpPr>
            <a:spLocks noChangeShapeType="1"/>
          </p:cNvSpPr>
          <p:nvPr/>
        </p:nvSpPr>
        <p:spPr bwMode="auto">
          <a:xfrm>
            <a:off x="7015163" y="5354638"/>
            <a:ext cx="1587" cy="382587"/>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89" name="Line 50"/>
          <p:cNvSpPr>
            <a:spLocks noChangeShapeType="1"/>
          </p:cNvSpPr>
          <p:nvPr/>
        </p:nvSpPr>
        <p:spPr bwMode="auto">
          <a:xfrm>
            <a:off x="7015163" y="6051550"/>
            <a:ext cx="1587" cy="382588"/>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90" name="Freeform 159"/>
          <p:cNvSpPr>
            <a:spLocks/>
          </p:cNvSpPr>
          <p:nvPr/>
        </p:nvSpPr>
        <p:spPr bwMode="auto">
          <a:xfrm>
            <a:off x="6935788" y="5732463"/>
            <a:ext cx="150812" cy="820737"/>
          </a:xfrm>
          <a:custGeom>
            <a:avLst/>
            <a:gdLst>
              <a:gd name="T0" fmla="*/ 0 w 95"/>
              <a:gd name="T1" fmla="*/ 0 h 517"/>
              <a:gd name="T2" fmla="*/ 0 w 95"/>
              <a:gd name="T3" fmla="*/ 517 h 517"/>
              <a:gd name="T4" fmla="*/ 95 w 95"/>
              <a:gd name="T5" fmla="*/ 517 h 517"/>
              <a:gd name="T6" fmla="*/ 95 w 95"/>
              <a:gd name="T7" fmla="*/ 0 h 517"/>
              <a:gd name="T8" fmla="*/ 0 w 95"/>
              <a:gd name="T9" fmla="*/ 0 h 517"/>
              <a:gd name="T10" fmla="*/ 0 w 95"/>
              <a:gd name="T11" fmla="*/ 0 h 517"/>
              <a:gd name="T12" fmla="*/ 0 60000 65536"/>
              <a:gd name="T13" fmla="*/ 0 60000 65536"/>
              <a:gd name="T14" fmla="*/ 0 60000 65536"/>
              <a:gd name="T15" fmla="*/ 0 60000 65536"/>
              <a:gd name="T16" fmla="*/ 0 60000 65536"/>
              <a:gd name="T17" fmla="*/ 0 60000 65536"/>
              <a:gd name="T18" fmla="*/ 0 w 95"/>
              <a:gd name="T19" fmla="*/ 0 h 517"/>
              <a:gd name="T20" fmla="*/ 95 w 95"/>
              <a:gd name="T21" fmla="*/ 517 h 517"/>
            </a:gdLst>
            <a:ahLst/>
            <a:cxnLst>
              <a:cxn ang="T12">
                <a:pos x="T0" y="T1"/>
              </a:cxn>
              <a:cxn ang="T13">
                <a:pos x="T2" y="T3"/>
              </a:cxn>
              <a:cxn ang="T14">
                <a:pos x="T4" y="T5"/>
              </a:cxn>
              <a:cxn ang="T15">
                <a:pos x="T6" y="T7"/>
              </a:cxn>
              <a:cxn ang="T16">
                <a:pos x="T8" y="T9"/>
              </a:cxn>
              <a:cxn ang="T17">
                <a:pos x="T10" y="T11"/>
              </a:cxn>
            </a:cxnLst>
            <a:rect l="T18" t="T19" r="T20" b="T21"/>
            <a:pathLst>
              <a:path w="95" h="517">
                <a:moveTo>
                  <a:pt x="0" y="0"/>
                </a:moveTo>
                <a:lnTo>
                  <a:pt x="0" y="517"/>
                </a:lnTo>
                <a:lnTo>
                  <a:pt x="95" y="517"/>
                </a:lnTo>
                <a:lnTo>
                  <a:pt x="95" y="0"/>
                </a:lnTo>
                <a:lnTo>
                  <a:pt x="0" y="0"/>
                </a:lnTo>
                <a:close/>
              </a:path>
            </a:pathLst>
          </a:custGeom>
          <a:solidFill>
            <a:srgbClr val="FFFFFF"/>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91" name="Rectangle 161"/>
          <p:cNvSpPr>
            <a:spLocks noChangeArrowheads="1"/>
          </p:cNvSpPr>
          <p:nvPr/>
        </p:nvSpPr>
        <p:spPr bwMode="auto">
          <a:xfrm>
            <a:off x="6935788" y="5732463"/>
            <a:ext cx="150812" cy="820737"/>
          </a:xfrm>
          <a:prstGeom prst="rect">
            <a:avLst/>
          </a:prstGeom>
          <a:noFill/>
          <a:ln w="47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92" name="Freeform 162"/>
          <p:cNvSpPr>
            <a:spLocks/>
          </p:cNvSpPr>
          <p:nvPr/>
        </p:nvSpPr>
        <p:spPr bwMode="auto">
          <a:xfrm>
            <a:off x="6831013" y="5845175"/>
            <a:ext cx="144462" cy="142875"/>
          </a:xfrm>
          <a:custGeom>
            <a:avLst/>
            <a:gdLst>
              <a:gd name="T0" fmla="*/ 91 w 91"/>
              <a:gd name="T1" fmla="*/ 45 h 90"/>
              <a:gd name="T2" fmla="*/ 0 w 91"/>
              <a:gd name="T3" fmla="*/ 0 h 90"/>
              <a:gd name="T4" fmla="*/ 0 w 91"/>
              <a:gd name="T5" fmla="*/ 90 h 90"/>
              <a:gd name="T6" fmla="*/ 91 w 91"/>
              <a:gd name="T7" fmla="*/ 45 h 90"/>
              <a:gd name="T8" fmla="*/ 0 60000 65536"/>
              <a:gd name="T9" fmla="*/ 0 60000 65536"/>
              <a:gd name="T10" fmla="*/ 0 60000 65536"/>
              <a:gd name="T11" fmla="*/ 0 60000 65536"/>
              <a:gd name="T12" fmla="*/ 0 w 91"/>
              <a:gd name="T13" fmla="*/ 0 h 90"/>
              <a:gd name="T14" fmla="*/ 91 w 91"/>
              <a:gd name="T15" fmla="*/ 90 h 90"/>
            </a:gdLst>
            <a:ahLst/>
            <a:cxnLst>
              <a:cxn ang="T8">
                <a:pos x="T0" y="T1"/>
              </a:cxn>
              <a:cxn ang="T9">
                <a:pos x="T2" y="T3"/>
              </a:cxn>
              <a:cxn ang="T10">
                <a:pos x="T4" y="T5"/>
              </a:cxn>
              <a:cxn ang="T11">
                <a:pos x="T6" y="T7"/>
              </a:cxn>
            </a:cxnLst>
            <a:rect l="T12" t="T13" r="T14" b="T15"/>
            <a:pathLst>
              <a:path w="91" h="90">
                <a:moveTo>
                  <a:pt x="91" y="45"/>
                </a:moveTo>
                <a:lnTo>
                  <a:pt x="0" y="0"/>
                </a:lnTo>
                <a:lnTo>
                  <a:pt x="0" y="90"/>
                </a:lnTo>
                <a:lnTo>
                  <a:pt x="91" y="45"/>
                </a:lnTo>
                <a:close/>
              </a:path>
            </a:pathLst>
          </a:custGeom>
          <a:solidFill>
            <a:schemeClr val="tx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394" name="Line 164"/>
          <p:cNvSpPr>
            <a:spLocks noChangeShapeType="1"/>
          </p:cNvSpPr>
          <p:nvPr/>
        </p:nvSpPr>
        <p:spPr bwMode="auto">
          <a:xfrm>
            <a:off x="4302125" y="5903913"/>
            <a:ext cx="2532063" cy="1587"/>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395" name="Rectangle 165"/>
          <p:cNvSpPr>
            <a:spLocks noChangeArrowheads="1"/>
          </p:cNvSpPr>
          <p:nvPr/>
        </p:nvSpPr>
        <p:spPr bwMode="auto">
          <a:xfrm>
            <a:off x="4481513" y="5229225"/>
            <a:ext cx="12287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500" b="1">
                <a:ea typeface="MS PGothic" panose="020B0600070205080204" pitchFamily="34" charset="-128"/>
              </a:rPr>
              <a:t>create</a:t>
            </a:r>
          </a:p>
          <a:p>
            <a:pPr eaLnBrk="0" hangingPunct="0"/>
            <a:r>
              <a:rPr lang="en-US" altLang="el-GR" sz="1500" b="1">
                <a:ea typeface="MS PGothic" panose="020B0600070205080204" pitchFamily="34" charset="-128"/>
              </a:rPr>
              <a:t>Tournament</a:t>
            </a:r>
          </a:p>
          <a:p>
            <a:pPr eaLnBrk="0" hangingPunct="0"/>
            <a:r>
              <a:rPr lang="en-US" altLang="el-GR" sz="1500" b="1">
                <a:ea typeface="MS PGothic" panose="020B0600070205080204" pitchFamily="34" charset="-128"/>
              </a:rPr>
              <a:t>(name, maxp)</a:t>
            </a:r>
            <a:endParaRPr lang="en-US" altLang="el-GR" sz="2400" b="1">
              <a:latin typeface="Times" panose="02020603050405020304" pitchFamily="18" charset="0"/>
              <a:ea typeface="MS PGothic" panose="020B0600070205080204" pitchFamily="34" charset="-128"/>
            </a:endParaRPr>
          </a:p>
        </p:txBody>
      </p:sp>
      <p:sp>
        <p:nvSpPr>
          <p:cNvPr id="1201399" name="Rectangle 135"/>
          <p:cNvSpPr>
            <a:spLocks noChangeArrowheads="1"/>
          </p:cNvSpPr>
          <p:nvPr/>
        </p:nvSpPr>
        <p:spPr bwMode="auto">
          <a:xfrm>
            <a:off x="5246688" y="863600"/>
            <a:ext cx="1195387" cy="749300"/>
          </a:xfrm>
          <a:prstGeom prst="rect">
            <a:avLst/>
          </a:prstGeom>
          <a:noFill/>
          <a:ln w="4826">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u="sng">
                <a:ea typeface="MS PGothic" panose="020B0600070205080204" pitchFamily="34" charset="-128"/>
              </a:rPr>
              <a:t>:Arena</a:t>
            </a:r>
          </a:p>
        </p:txBody>
      </p:sp>
      <p:sp>
        <p:nvSpPr>
          <p:cNvPr id="1201400" name="Line 140"/>
          <p:cNvSpPr>
            <a:spLocks noChangeShapeType="1"/>
          </p:cNvSpPr>
          <p:nvPr/>
        </p:nvSpPr>
        <p:spPr bwMode="auto">
          <a:xfrm>
            <a:off x="5943600" y="3192463"/>
            <a:ext cx="1588" cy="379412"/>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01" name="Line 137"/>
          <p:cNvSpPr>
            <a:spLocks noChangeShapeType="1"/>
          </p:cNvSpPr>
          <p:nvPr/>
        </p:nvSpPr>
        <p:spPr bwMode="auto">
          <a:xfrm>
            <a:off x="5943600" y="1612900"/>
            <a:ext cx="1588" cy="379413"/>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02" name="Line 138"/>
          <p:cNvSpPr>
            <a:spLocks noChangeShapeType="1"/>
          </p:cNvSpPr>
          <p:nvPr/>
        </p:nvSpPr>
        <p:spPr bwMode="auto">
          <a:xfrm>
            <a:off x="5943600" y="2139950"/>
            <a:ext cx="1588" cy="379413"/>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03" name="Line 139"/>
          <p:cNvSpPr>
            <a:spLocks noChangeShapeType="1"/>
          </p:cNvSpPr>
          <p:nvPr/>
        </p:nvSpPr>
        <p:spPr bwMode="auto">
          <a:xfrm>
            <a:off x="5943600" y="2665413"/>
            <a:ext cx="1588" cy="379412"/>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04" name="Line 142"/>
          <p:cNvSpPr>
            <a:spLocks noChangeShapeType="1"/>
          </p:cNvSpPr>
          <p:nvPr/>
        </p:nvSpPr>
        <p:spPr bwMode="auto">
          <a:xfrm>
            <a:off x="5943600" y="4589463"/>
            <a:ext cx="1588" cy="379412"/>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05" name="Line 143"/>
          <p:cNvSpPr>
            <a:spLocks noChangeShapeType="1"/>
          </p:cNvSpPr>
          <p:nvPr/>
        </p:nvSpPr>
        <p:spPr bwMode="auto">
          <a:xfrm>
            <a:off x="5943600" y="5208588"/>
            <a:ext cx="1588" cy="379412"/>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07" name="Line 145"/>
          <p:cNvSpPr>
            <a:spLocks noChangeShapeType="1"/>
          </p:cNvSpPr>
          <p:nvPr/>
        </p:nvSpPr>
        <p:spPr bwMode="auto">
          <a:xfrm>
            <a:off x="5943600" y="6069013"/>
            <a:ext cx="1588" cy="382587"/>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11" name="Freeform 10"/>
          <p:cNvSpPr>
            <a:spLocks/>
          </p:cNvSpPr>
          <p:nvPr/>
        </p:nvSpPr>
        <p:spPr bwMode="auto">
          <a:xfrm>
            <a:off x="6462713" y="863600"/>
            <a:ext cx="1195387" cy="749300"/>
          </a:xfrm>
          <a:custGeom>
            <a:avLst/>
            <a:gdLst>
              <a:gd name="T0" fmla="*/ 0 w 753"/>
              <a:gd name="T1" fmla="*/ 0 h 472"/>
              <a:gd name="T2" fmla="*/ 0 w 753"/>
              <a:gd name="T3" fmla="*/ 472 h 472"/>
              <a:gd name="T4" fmla="*/ 753 w 753"/>
              <a:gd name="T5" fmla="*/ 472 h 472"/>
              <a:gd name="T6" fmla="*/ 753 w 753"/>
              <a:gd name="T7" fmla="*/ 0 h 472"/>
              <a:gd name="T8" fmla="*/ 0 w 753"/>
              <a:gd name="T9" fmla="*/ 0 h 472"/>
              <a:gd name="T10" fmla="*/ 0 w 753"/>
              <a:gd name="T11" fmla="*/ 0 h 472"/>
              <a:gd name="T12" fmla="*/ 0 60000 65536"/>
              <a:gd name="T13" fmla="*/ 0 60000 65536"/>
              <a:gd name="T14" fmla="*/ 0 60000 65536"/>
              <a:gd name="T15" fmla="*/ 0 60000 65536"/>
              <a:gd name="T16" fmla="*/ 0 60000 65536"/>
              <a:gd name="T17" fmla="*/ 0 60000 65536"/>
              <a:gd name="T18" fmla="*/ 0 w 753"/>
              <a:gd name="T19" fmla="*/ 0 h 472"/>
              <a:gd name="T20" fmla="*/ 753 w 753"/>
              <a:gd name="T21" fmla="*/ 472 h 472"/>
            </a:gdLst>
            <a:ahLst/>
            <a:cxnLst>
              <a:cxn ang="T12">
                <a:pos x="T0" y="T1"/>
              </a:cxn>
              <a:cxn ang="T13">
                <a:pos x="T2" y="T3"/>
              </a:cxn>
              <a:cxn ang="T14">
                <a:pos x="T4" y="T5"/>
              </a:cxn>
              <a:cxn ang="T15">
                <a:pos x="T6" y="T7"/>
              </a:cxn>
              <a:cxn ang="T16">
                <a:pos x="T8" y="T9"/>
              </a:cxn>
              <a:cxn ang="T17">
                <a:pos x="T10" y="T11"/>
              </a:cxn>
            </a:cxnLst>
            <a:rect l="T18" t="T19" r="T20" b="T21"/>
            <a:pathLst>
              <a:path w="753" h="472">
                <a:moveTo>
                  <a:pt x="0" y="0"/>
                </a:moveTo>
                <a:lnTo>
                  <a:pt x="0" y="472"/>
                </a:lnTo>
                <a:lnTo>
                  <a:pt x="753" y="472"/>
                </a:lnTo>
                <a:lnTo>
                  <a:pt x="753" y="0"/>
                </a:lnTo>
                <a:lnTo>
                  <a:pt x="0"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Times" panose="02020603050405020304" pitchFamily="18" charset="0"/>
              <a:ea typeface="MS PGothic" panose="020B0600070205080204" pitchFamily="34" charset="-128"/>
            </a:endParaRPr>
          </a:p>
        </p:txBody>
      </p:sp>
      <p:sp>
        <p:nvSpPr>
          <p:cNvPr id="1201412" name="Rectangle 11"/>
          <p:cNvSpPr>
            <a:spLocks noChangeArrowheads="1"/>
          </p:cNvSpPr>
          <p:nvPr/>
        </p:nvSpPr>
        <p:spPr bwMode="auto">
          <a:xfrm>
            <a:off x="6462713" y="863600"/>
            <a:ext cx="1195387" cy="749300"/>
          </a:xfrm>
          <a:prstGeom prst="rect">
            <a:avLst/>
          </a:prstGeom>
          <a:noFill/>
          <a:ln w="4826"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u="sng">
                <a:ea typeface="MS PGothic" panose="020B0600070205080204" pitchFamily="34" charset="-128"/>
              </a:rPr>
              <a:t>:League</a:t>
            </a:r>
          </a:p>
        </p:txBody>
      </p:sp>
      <p:sp>
        <p:nvSpPr>
          <p:cNvPr id="1201414" name="Line 42"/>
          <p:cNvSpPr>
            <a:spLocks noChangeShapeType="1"/>
          </p:cNvSpPr>
          <p:nvPr/>
        </p:nvSpPr>
        <p:spPr bwMode="auto">
          <a:xfrm>
            <a:off x="7064375" y="1612900"/>
            <a:ext cx="1588" cy="379413"/>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15" name="Line 43"/>
          <p:cNvSpPr>
            <a:spLocks noChangeShapeType="1"/>
          </p:cNvSpPr>
          <p:nvPr/>
        </p:nvSpPr>
        <p:spPr bwMode="auto">
          <a:xfrm>
            <a:off x="7064375" y="2139950"/>
            <a:ext cx="1588" cy="379413"/>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16" name="Line 44"/>
          <p:cNvSpPr>
            <a:spLocks noChangeShapeType="1"/>
          </p:cNvSpPr>
          <p:nvPr/>
        </p:nvSpPr>
        <p:spPr bwMode="auto">
          <a:xfrm>
            <a:off x="7064375" y="2665413"/>
            <a:ext cx="1588" cy="379412"/>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17" name="Line 45"/>
          <p:cNvSpPr>
            <a:spLocks noChangeShapeType="1"/>
          </p:cNvSpPr>
          <p:nvPr/>
        </p:nvSpPr>
        <p:spPr bwMode="auto">
          <a:xfrm>
            <a:off x="7064375" y="3192463"/>
            <a:ext cx="1588" cy="379412"/>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18" name="Line 46"/>
          <p:cNvSpPr>
            <a:spLocks noChangeShapeType="1"/>
          </p:cNvSpPr>
          <p:nvPr/>
        </p:nvSpPr>
        <p:spPr bwMode="auto">
          <a:xfrm>
            <a:off x="7064375" y="3719513"/>
            <a:ext cx="1588" cy="377825"/>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19" name="Line 47"/>
          <p:cNvSpPr>
            <a:spLocks noChangeShapeType="1"/>
          </p:cNvSpPr>
          <p:nvPr/>
        </p:nvSpPr>
        <p:spPr bwMode="auto">
          <a:xfrm>
            <a:off x="7064375" y="4244975"/>
            <a:ext cx="1588" cy="379413"/>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20" name="Line 48"/>
          <p:cNvSpPr>
            <a:spLocks noChangeShapeType="1"/>
          </p:cNvSpPr>
          <p:nvPr/>
        </p:nvSpPr>
        <p:spPr bwMode="auto">
          <a:xfrm>
            <a:off x="7048500" y="4857750"/>
            <a:ext cx="1588" cy="379413"/>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01422" name="Line 62"/>
          <p:cNvSpPr>
            <a:spLocks noChangeShapeType="1"/>
          </p:cNvSpPr>
          <p:nvPr/>
        </p:nvSpPr>
        <p:spPr bwMode="auto">
          <a:xfrm>
            <a:off x="4302125" y="6327775"/>
            <a:ext cx="1588" cy="377825"/>
          </a:xfrm>
          <a:prstGeom prst="line">
            <a:avLst/>
          </a:prstGeom>
          <a:noFill/>
          <a:ln w="47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2178" name="Rectangle 2"/>
          <p:cNvSpPr>
            <a:spLocks noGrp="1" noChangeArrowheads="1"/>
          </p:cNvSpPr>
          <p:nvPr>
            <p:ph type="title"/>
          </p:nvPr>
        </p:nvSpPr>
        <p:spPr>
          <a:noFill/>
        </p:spPr>
        <p:txBody>
          <a:bodyPr lIns="18000" rIns="18000">
            <a:normAutofit fontScale="90000"/>
          </a:bodyPr>
          <a:lstStyle/>
          <a:p>
            <a:r>
              <a:rPr lang="el-GR" altLang="el-GR" sz="3200">
                <a:effectLst/>
              </a:rPr>
              <a:t>Απεικόνιση των περιπτώσεων χρήσης σε αντικείμενα μέσω διαγραμμάτων ακολουθίας (3)</a:t>
            </a:r>
            <a:endParaRPr lang="en-US" altLang="el-GR" sz="3200">
              <a:effectLst/>
            </a:endParaRPr>
          </a:p>
        </p:txBody>
      </p:sp>
      <p:sp>
        <p:nvSpPr>
          <p:cNvPr id="1202179" name="Rectangle 3"/>
          <p:cNvSpPr>
            <a:spLocks noGrp="1" noChangeArrowheads="1"/>
          </p:cNvSpPr>
          <p:nvPr>
            <p:ph idx="1"/>
          </p:nvPr>
        </p:nvSpPr>
        <p:spPr/>
        <p:txBody>
          <a:bodyPr/>
          <a:lstStyle/>
          <a:p>
            <a:pPr>
              <a:spcBef>
                <a:spcPct val="0"/>
              </a:spcBef>
            </a:pPr>
            <a:r>
              <a:rPr lang="el-GR" altLang="el-GR" sz="2800"/>
              <a:t>Το προηγούμενο διάγραμμα ακολουθίας εισάγει τρεις νέες κλάσεις:</a:t>
            </a:r>
          </a:p>
          <a:p>
            <a:pPr lvl="1">
              <a:spcBef>
                <a:spcPct val="0"/>
              </a:spcBef>
            </a:pPr>
            <a:r>
              <a:rPr lang="en-US" altLang="el-GR" sz="2400"/>
              <a:t>TournamentBoundary – </a:t>
            </a:r>
            <a:r>
              <a:rPr lang="el-GR" altLang="el-GR" sz="2400"/>
              <a:t>το όριο της περίπτωσης χρήσης. Περιλαμβάνει τις φόρμες και τα στοιχεία ελέγχου μέσω των οποίων γίνεται η διαχείριση του τουρνουά</a:t>
            </a:r>
          </a:p>
          <a:p>
            <a:pPr lvl="1">
              <a:spcBef>
                <a:spcPct val="0"/>
              </a:spcBef>
            </a:pPr>
            <a:r>
              <a:rPr lang="en-US" altLang="el-GR" sz="2400"/>
              <a:t>CreateTournamentControl – </a:t>
            </a:r>
            <a:r>
              <a:rPr lang="el-GR" altLang="el-GR" sz="2400"/>
              <a:t>το αντικείμενο ελέγχου για την υλοποίηση της περίπτωσης χρήσης </a:t>
            </a:r>
            <a:r>
              <a:rPr lang="el-GR" altLang="el-GR" sz="2400" i="1"/>
              <a:t>ΔημιούργησεΤουρνουά</a:t>
            </a:r>
            <a:endParaRPr lang="en-US" altLang="el-GR" sz="2400"/>
          </a:p>
          <a:p>
            <a:pPr lvl="1">
              <a:spcBef>
                <a:spcPct val="0"/>
              </a:spcBef>
            </a:pPr>
            <a:r>
              <a:rPr lang="en-US" altLang="el-GR" sz="2400" i="1"/>
              <a:t>Arena – </a:t>
            </a:r>
            <a:r>
              <a:rPr lang="el-GR" altLang="el-GR" sz="2400"/>
              <a:t>αντικείμενο οντότητας που δεν είχε προσδιοριστεί αρχικά.</a:t>
            </a:r>
          </a:p>
          <a:p>
            <a:pPr lvl="2">
              <a:spcBef>
                <a:spcPct val="0"/>
              </a:spcBef>
            </a:pPr>
            <a:r>
              <a:rPr lang="el-GR" altLang="el-GR" sz="2000"/>
              <a:t>Προκύπτει από την αναγκαιότητα ύπαρξης αντικειμένου που να διατηρεί το πλήθος των ενεργών τουρνουά</a:t>
            </a:r>
            <a:endParaRPr lang="en-US" altLang="el-GR" sz="2000"/>
          </a:p>
        </p:txBody>
      </p:sp>
      <p:sp>
        <p:nvSpPr>
          <p:cNvPr id="6" name="Slide Number Placeholder 5"/>
          <p:cNvSpPr>
            <a:spLocks noGrp="1"/>
          </p:cNvSpPr>
          <p:nvPr>
            <p:ph type="sldNum" sz="quarter" idx="12"/>
          </p:nvPr>
        </p:nvSpPr>
        <p:spPr/>
        <p:txBody>
          <a:bodyPr/>
          <a:lstStyle/>
          <a:p>
            <a:fld id="{B0957565-16CA-4D24-9DBF-7056A89EDA9A}" type="slidenum">
              <a:rPr lang="el-GR" altLang="el-GR"/>
              <a:pPr/>
              <a:t>36</a:t>
            </a:fld>
            <a:endParaRPr lang="el-GR" altLang="el-G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5250" name="Rectangle 2"/>
          <p:cNvSpPr>
            <a:spLocks noGrp="1" noChangeArrowheads="1"/>
          </p:cNvSpPr>
          <p:nvPr>
            <p:ph type="title"/>
          </p:nvPr>
        </p:nvSpPr>
        <p:spPr>
          <a:noFill/>
        </p:spPr>
        <p:txBody>
          <a:bodyPr lIns="18000" rIns="18000">
            <a:normAutofit fontScale="90000"/>
          </a:bodyPr>
          <a:lstStyle/>
          <a:p>
            <a:r>
              <a:rPr lang="el-GR" altLang="el-GR" sz="3200" dirty="0">
                <a:effectLst/>
              </a:rPr>
              <a:t>Παράδειγμα διαγράμματος ακολουθίας με περισσότερα από ένα αντικείμενα ελέγχου (1/3)</a:t>
            </a:r>
            <a:endParaRPr lang="en-US" altLang="el-GR" sz="3200" dirty="0">
              <a:effectLst/>
            </a:endParaRPr>
          </a:p>
        </p:txBody>
      </p:sp>
      <p:sp>
        <p:nvSpPr>
          <p:cNvPr id="6" name="Slide Number Placeholder 4"/>
          <p:cNvSpPr>
            <a:spLocks noGrp="1"/>
          </p:cNvSpPr>
          <p:nvPr>
            <p:ph type="sldNum" sz="quarter" idx="12"/>
          </p:nvPr>
        </p:nvSpPr>
        <p:spPr/>
        <p:txBody>
          <a:bodyPr/>
          <a:lstStyle/>
          <a:p>
            <a:fld id="{00E67719-34E1-43D0-B1FE-7FF3C08587B9}" type="slidenum">
              <a:rPr lang="el-GR" altLang="el-GR"/>
              <a:pPr/>
              <a:t>37</a:t>
            </a:fld>
            <a:endParaRPr lang="el-GR" altLang="el-GR"/>
          </a:p>
        </p:txBody>
      </p:sp>
      <p:pic>
        <p:nvPicPr>
          <p:cNvPr id="120525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338" y="1403775"/>
            <a:ext cx="8821737" cy="484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7298" name="Rectangle 2"/>
          <p:cNvSpPr>
            <a:spLocks noGrp="1" noChangeArrowheads="1"/>
          </p:cNvSpPr>
          <p:nvPr>
            <p:ph type="title"/>
          </p:nvPr>
        </p:nvSpPr>
        <p:spPr/>
        <p:txBody>
          <a:bodyPr>
            <a:normAutofit fontScale="90000"/>
          </a:bodyPr>
          <a:lstStyle/>
          <a:p>
            <a:r>
              <a:rPr lang="el-GR" altLang="el-GR" sz="3200" dirty="0">
                <a:effectLst/>
              </a:rPr>
              <a:t>Παράδειγμα διαγράμματος ακολουθίας με περισσότερα από ένα αντικείμενα ελέγχου (2/3)</a:t>
            </a:r>
            <a:endParaRPr lang="en-US" altLang="el-GR" sz="3200" dirty="0">
              <a:effectLst/>
            </a:endParaRPr>
          </a:p>
        </p:txBody>
      </p:sp>
      <p:sp>
        <p:nvSpPr>
          <p:cNvPr id="6" name="Slide Number Placeholder 5"/>
          <p:cNvSpPr>
            <a:spLocks noGrp="1"/>
          </p:cNvSpPr>
          <p:nvPr>
            <p:ph type="sldNum" sz="quarter" idx="12"/>
          </p:nvPr>
        </p:nvSpPr>
        <p:spPr/>
        <p:txBody>
          <a:bodyPr/>
          <a:lstStyle/>
          <a:p>
            <a:fld id="{CD696CBC-3B36-4473-931A-5F38231324C2}" type="slidenum">
              <a:rPr lang="el-GR" altLang="el-GR"/>
              <a:pPr/>
              <a:t>38</a:t>
            </a:fld>
            <a:endParaRPr lang="el-GR" altLang="el-GR"/>
          </a:p>
        </p:txBody>
      </p:sp>
      <p:graphicFrame>
        <p:nvGraphicFramePr>
          <p:cNvPr id="1207301" name="Object 5"/>
          <p:cNvGraphicFramePr>
            <a:graphicFrameLocks noGrp="1" noChangeAspect="1"/>
          </p:cNvGraphicFramePr>
          <p:nvPr>
            <p:ph idx="4294967295"/>
            <p:extLst>
              <p:ext uri="{D42A27DB-BD31-4B8C-83A1-F6EECF244321}">
                <p14:modId xmlns:p14="http://schemas.microsoft.com/office/powerpoint/2010/main" val="3603849257"/>
              </p:ext>
            </p:extLst>
          </p:nvPr>
        </p:nvGraphicFramePr>
        <p:xfrm>
          <a:off x="704850" y="1628775"/>
          <a:ext cx="8439150" cy="3779838"/>
        </p:xfrm>
        <a:graphic>
          <a:graphicData uri="http://schemas.openxmlformats.org/presentationml/2006/ole">
            <mc:AlternateContent xmlns:mc="http://schemas.openxmlformats.org/markup-compatibility/2006">
              <mc:Choice xmlns:v="urn:schemas-microsoft-com:vml" Requires="v">
                <p:oleObj spid="_x0000_s1207319" name="PHOTO-PAINT" r:id="rId3" imgW="4805182" imgH="2153143" progId="CorelPHOTOPAINT.Image.15">
                  <p:embed/>
                </p:oleObj>
              </mc:Choice>
              <mc:Fallback>
                <p:oleObj name="PHOTO-PAINT" r:id="rId3" imgW="4805182" imgH="2153143" progId="CorelPHOTOPAINT.Image.15">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850" y="1628775"/>
                        <a:ext cx="8439150" cy="3779838"/>
                      </a:xfrm>
                      <a:prstGeom prst="rect">
                        <a:avLst/>
                      </a:prstGeom>
                      <a:noFill/>
                      <a:ln>
                        <a:noFill/>
                      </a:ln>
                      <a:effectLs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0374" name="Rectangle 6"/>
          <p:cNvSpPr>
            <a:spLocks noGrp="1" noChangeArrowheads="1"/>
          </p:cNvSpPr>
          <p:nvPr>
            <p:ph type="title"/>
          </p:nvPr>
        </p:nvSpPr>
        <p:spPr/>
        <p:txBody>
          <a:bodyPr>
            <a:normAutofit fontScale="90000"/>
          </a:bodyPr>
          <a:lstStyle/>
          <a:p>
            <a:r>
              <a:rPr lang="el-GR" altLang="el-GR" sz="3200">
                <a:effectLst/>
              </a:rPr>
              <a:t>Παράδειγμα διαγράμματος ακολουθίας με περισσότερα από ένα αντικείμενα ελέγχου (3/3)</a:t>
            </a:r>
            <a:endParaRPr lang="en-US" altLang="el-GR" sz="3200">
              <a:effectLst/>
            </a:endParaRPr>
          </a:p>
        </p:txBody>
      </p:sp>
      <p:sp>
        <p:nvSpPr>
          <p:cNvPr id="6" name="Slide Number Placeholder 5"/>
          <p:cNvSpPr>
            <a:spLocks noGrp="1"/>
          </p:cNvSpPr>
          <p:nvPr>
            <p:ph type="sldNum" sz="quarter" idx="12"/>
          </p:nvPr>
        </p:nvSpPr>
        <p:spPr/>
        <p:txBody>
          <a:bodyPr/>
          <a:lstStyle/>
          <a:p>
            <a:fld id="{EB4C9B65-56BE-4C62-B83E-274DA316A65F}" type="slidenum">
              <a:rPr lang="el-GR" altLang="el-GR"/>
              <a:pPr/>
              <a:t>39</a:t>
            </a:fld>
            <a:endParaRPr lang="el-GR" altLang="el-GR"/>
          </a:p>
        </p:txBody>
      </p:sp>
      <p:graphicFrame>
        <p:nvGraphicFramePr>
          <p:cNvPr id="1210373" name="Object 5"/>
          <p:cNvGraphicFramePr>
            <a:graphicFrameLocks noGrp="1" noChangeAspect="1"/>
          </p:cNvGraphicFramePr>
          <p:nvPr>
            <p:ph idx="4294967295"/>
            <p:extLst>
              <p:ext uri="{D42A27DB-BD31-4B8C-83A1-F6EECF244321}">
                <p14:modId xmlns:p14="http://schemas.microsoft.com/office/powerpoint/2010/main" val="666118087"/>
              </p:ext>
            </p:extLst>
          </p:nvPr>
        </p:nvGraphicFramePr>
        <p:xfrm>
          <a:off x="180939" y="1493784"/>
          <a:ext cx="8769644" cy="4005445"/>
        </p:xfrm>
        <a:graphic>
          <a:graphicData uri="http://schemas.openxmlformats.org/presentationml/2006/ole">
            <mc:AlternateContent xmlns:mc="http://schemas.openxmlformats.org/markup-compatibility/2006">
              <mc:Choice xmlns:v="urn:schemas-microsoft-com:vml" Requires="v">
                <p:oleObj spid="_x0000_s1210392" name="PHOTO-PAINT" r:id="rId3" imgW="4274829" imgH="1952000" progId="CorelPHOTOPAINT.Image.15">
                  <p:embed/>
                </p:oleObj>
              </mc:Choice>
              <mc:Fallback>
                <p:oleObj name="PHOTO-PAINT" r:id="rId3" imgW="4274829" imgH="1952000" progId="CorelPHOTOPAINT.Image.15">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939" y="1493784"/>
                        <a:ext cx="8769644" cy="4005445"/>
                      </a:xfrm>
                      <a:prstGeom prst="rect">
                        <a:avLst/>
                      </a:prstGeom>
                      <a:noFill/>
                      <a:ln>
                        <a:noFill/>
                      </a:ln>
                      <a:effectLs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2242" name="Rectangle 2"/>
          <p:cNvSpPr>
            <a:spLocks noGrp="1" noChangeArrowheads="1"/>
          </p:cNvSpPr>
          <p:nvPr>
            <p:ph type="title"/>
          </p:nvPr>
        </p:nvSpPr>
        <p:spPr/>
        <p:txBody>
          <a:bodyPr>
            <a:normAutofit fontScale="90000"/>
          </a:bodyPr>
          <a:lstStyle/>
          <a:p>
            <a:r>
              <a:rPr lang="el-GR" altLang="el-GR"/>
              <a:t>Ανάδραση μεταξύ ανάλυσης και προδιαγραφής απαιτήσεων</a:t>
            </a:r>
            <a:endParaRPr lang="en-US" altLang="el-GR"/>
          </a:p>
        </p:txBody>
      </p:sp>
      <p:sp>
        <p:nvSpPr>
          <p:cNvPr id="1162243" name="Rectangle 3"/>
          <p:cNvSpPr>
            <a:spLocks noGrp="1" noChangeArrowheads="1"/>
          </p:cNvSpPr>
          <p:nvPr>
            <p:ph idx="1"/>
          </p:nvPr>
        </p:nvSpPr>
        <p:spPr>
          <a:xfrm>
            <a:off x="457200" y="1600200"/>
            <a:ext cx="8229600" cy="4978400"/>
          </a:xfrm>
        </p:spPr>
        <p:txBody>
          <a:bodyPr/>
          <a:lstStyle/>
          <a:p>
            <a:r>
              <a:rPr lang="el-GR" altLang="el-GR" sz="2800"/>
              <a:t>Το μοντέλο της ανάλυσης δεν είναι απαραίτητα κατανοητό από τους χρήστες</a:t>
            </a:r>
          </a:p>
          <a:p>
            <a:pPr lvl="1"/>
            <a:r>
              <a:rPr lang="el-GR" altLang="el-GR" sz="2400"/>
              <a:t>Αυτό καθιστά αναγκαίο το να ενημερώνονται οι προδιαγραφές απαιτήσεων όταν συλλεχθούν πρόσθετες πληροφορίες, αποσαφηνιστούν σημεία, επιλυθούν αμφισημίες</a:t>
            </a:r>
          </a:p>
          <a:p>
            <a:pPr lvl="1"/>
            <a:r>
              <a:rPr lang="el-GR" altLang="el-GR" sz="2400"/>
              <a:t>Αφού ενημερωθούν οι προδιαγραφές απαιτήσεων πρέπει να επαληθευθούν από τους χρήστες και τον πελάτη</a:t>
            </a:r>
          </a:p>
          <a:p>
            <a:r>
              <a:rPr lang="el-GR" altLang="el-GR" sz="2800"/>
              <a:t>Οι απαιτήσεις πρέπει πάντα να είναι πάντα επίκαιρες και κατανοητές από τους χρήστες και τον πελάτη</a:t>
            </a:r>
            <a:endParaRPr lang="en-US" altLang="el-GR" sz="2800"/>
          </a:p>
        </p:txBody>
      </p:sp>
      <p:sp>
        <p:nvSpPr>
          <p:cNvPr id="6" name="Slide Number Placeholder 5"/>
          <p:cNvSpPr>
            <a:spLocks noGrp="1"/>
          </p:cNvSpPr>
          <p:nvPr>
            <p:ph type="sldNum" sz="quarter" idx="12"/>
          </p:nvPr>
        </p:nvSpPr>
        <p:spPr/>
        <p:txBody>
          <a:bodyPr/>
          <a:lstStyle/>
          <a:p>
            <a:fld id="{2A43E786-C1D9-4DD1-A6F3-C09C85FAC21D}" type="slidenum">
              <a:rPr lang="el-GR" altLang="el-GR"/>
              <a:pPr/>
              <a:t>4</a:t>
            </a:fld>
            <a:endParaRPr lang="el-GR" altLang="el-G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3442" name="Rectangle 2"/>
          <p:cNvSpPr>
            <a:spLocks noGrp="1" noChangeArrowheads="1"/>
          </p:cNvSpPr>
          <p:nvPr>
            <p:ph type="title"/>
          </p:nvPr>
        </p:nvSpPr>
        <p:spPr>
          <a:noFill/>
        </p:spPr>
        <p:txBody>
          <a:bodyPr lIns="18000" rIns="18000">
            <a:normAutofit fontScale="90000"/>
          </a:bodyPr>
          <a:lstStyle/>
          <a:p>
            <a:r>
              <a:rPr lang="el-GR" altLang="el-GR" sz="3200">
                <a:effectLst/>
              </a:rPr>
              <a:t>Απεικόνιση των περιπτώσεων χρήσης σε αντικείμενα μέσω διαγραμμάτων ακολουθίας (4)</a:t>
            </a:r>
            <a:endParaRPr lang="en-US" altLang="el-GR" sz="3200">
              <a:effectLst/>
            </a:endParaRPr>
          </a:p>
        </p:txBody>
      </p:sp>
      <p:sp>
        <p:nvSpPr>
          <p:cNvPr id="1213443" name="Rectangle 3"/>
          <p:cNvSpPr>
            <a:spLocks noGrp="1" noChangeArrowheads="1"/>
          </p:cNvSpPr>
          <p:nvPr>
            <p:ph idx="1"/>
          </p:nvPr>
        </p:nvSpPr>
        <p:spPr/>
        <p:txBody>
          <a:bodyPr/>
          <a:lstStyle/>
          <a:p>
            <a:r>
              <a:rPr lang="el-GR" altLang="el-GR" sz="2400"/>
              <a:t>Στο προηγούμενο παράδειγμα εισάγεται η κλάση </a:t>
            </a:r>
            <a:r>
              <a:rPr lang="en-US" altLang="el-GR" sz="2400" i="1"/>
              <a:t>Acknowledgment</a:t>
            </a:r>
            <a:r>
              <a:rPr lang="en-US" altLang="el-GR" sz="2400"/>
              <a:t> </a:t>
            </a:r>
            <a:r>
              <a:rPr lang="el-GR" altLang="el-GR" sz="2400"/>
              <a:t>που δεν είχε αναδειχθεί στην πρώτη φάση δημιουργίας των αντικειμένων</a:t>
            </a:r>
          </a:p>
          <a:p>
            <a:pPr lvl="1"/>
            <a:r>
              <a:rPr lang="el-GR" altLang="el-GR" sz="2000"/>
              <a:t>Το </a:t>
            </a:r>
            <a:r>
              <a:rPr lang="en-US" altLang="el-GR" sz="2000" i="1"/>
              <a:t>Acknowledgment</a:t>
            </a:r>
            <a:r>
              <a:rPr lang="en-US" altLang="el-GR" sz="2000"/>
              <a:t> </a:t>
            </a:r>
            <a:r>
              <a:rPr lang="el-GR" altLang="el-GR" sz="2000"/>
              <a:t>είναι διαφορετικό από το </a:t>
            </a:r>
            <a:r>
              <a:rPr lang="en-US" altLang="el-GR" sz="2000" i="1"/>
              <a:t>AcknowledgmentNotice </a:t>
            </a:r>
            <a:r>
              <a:rPr lang="el-GR" altLang="el-GR" sz="2000"/>
              <a:t>μια και το πρώτο είναι αντικείμενο </a:t>
            </a:r>
            <a:r>
              <a:rPr lang="el-GR" altLang="el-GR" sz="2000" i="1"/>
              <a:t>οντότητας</a:t>
            </a:r>
            <a:r>
              <a:rPr lang="el-GR" altLang="el-GR" sz="2000"/>
              <a:t> που φέρει την πληροφορία που θα παρουσιάσει το δεύτερο (το οποίο είναι αντικείμενο </a:t>
            </a:r>
            <a:r>
              <a:rPr lang="el-GR" altLang="el-GR" sz="2000" i="1"/>
              <a:t>ορίου</a:t>
            </a:r>
            <a:r>
              <a:rPr lang="el-GR" altLang="el-GR" sz="2000"/>
              <a:t>)</a:t>
            </a:r>
          </a:p>
          <a:p>
            <a:r>
              <a:rPr lang="el-GR" altLang="el-GR" sz="2400"/>
              <a:t>Θα πρέπει επίσης να προσδιοριστεί το πληροφοριακό περιεχόμενο της κλάσης </a:t>
            </a:r>
            <a:r>
              <a:rPr lang="en-US" altLang="el-GR" sz="2400" i="1"/>
              <a:t>Acknowledgment</a:t>
            </a:r>
            <a:r>
              <a:rPr lang="en-US" altLang="el-GR" sz="2400"/>
              <a:t> </a:t>
            </a:r>
            <a:endParaRPr lang="el-GR" altLang="el-GR" sz="2400" i="1"/>
          </a:p>
          <a:p>
            <a:pPr lvl="1"/>
            <a:r>
              <a:rPr lang="el-GR" altLang="el-GR" sz="2000"/>
              <a:t>Αυτό γίνεται σε συνεργασία με τους χρήστες και τον πελάτη, και απαιτεί την ενημέρωση των προδιαγραφών απαιτήσεων</a:t>
            </a:r>
            <a:endParaRPr lang="en-US" altLang="el-GR" sz="2000"/>
          </a:p>
        </p:txBody>
      </p:sp>
      <p:sp>
        <p:nvSpPr>
          <p:cNvPr id="6" name="Slide Number Placeholder 5"/>
          <p:cNvSpPr>
            <a:spLocks noGrp="1"/>
          </p:cNvSpPr>
          <p:nvPr>
            <p:ph type="sldNum" sz="quarter" idx="12"/>
          </p:nvPr>
        </p:nvSpPr>
        <p:spPr/>
        <p:txBody>
          <a:bodyPr/>
          <a:lstStyle/>
          <a:p>
            <a:fld id="{1605F4EF-4794-4FAB-B443-49D3E8DD7A9B}" type="slidenum">
              <a:rPr lang="el-GR" altLang="el-GR"/>
              <a:pPr/>
              <a:t>40</a:t>
            </a:fld>
            <a:endParaRPr lang="el-GR" altLang="el-G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4466" name="Rectangle 2"/>
          <p:cNvSpPr>
            <a:spLocks noGrp="1" noChangeArrowheads="1"/>
          </p:cNvSpPr>
          <p:nvPr>
            <p:ph type="title"/>
          </p:nvPr>
        </p:nvSpPr>
        <p:spPr/>
        <p:txBody>
          <a:bodyPr>
            <a:normAutofit fontScale="90000"/>
          </a:bodyPr>
          <a:lstStyle/>
          <a:p>
            <a:r>
              <a:rPr lang="el-GR" altLang="el-GR"/>
              <a:t>Κανόνες σύνταξης διαγραμμάτων ακολουθίας</a:t>
            </a:r>
            <a:endParaRPr lang="en-US" altLang="el-GR"/>
          </a:p>
        </p:txBody>
      </p:sp>
      <p:sp>
        <p:nvSpPr>
          <p:cNvPr id="1214467" name="Rectangle 3"/>
          <p:cNvSpPr>
            <a:spLocks noGrp="1" noChangeArrowheads="1"/>
          </p:cNvSpPr>
          <p:nvPr>
            <p:ph idx="1"/>
          </p:nvPr>
        </p:nvSpPr>
        <p:spPr/>
        <p:txBody>
          <a:bodyPr/>
          <a:lstStyle/>
          <a:p>
            <a:pPr>
              <a:spcBef>
                <a:spcPct val="0"/>
              </a:spcBef>
            </a:pPr>
            <a:r>
              <a:rPr lang="el-GR" altLang="el-GR" sz="2000"/>
              <a:t>Η πρώτη στήλη ενός διαγράμματος ακολουθίας αντιστοιχεί στον </a:t>
            </a:r>
            <a:r>
              <a:rPr lang="en-US" altLang="el-GR" sz="2000"/>
              <a:t>actor</a:t>
            </a:r>
            <a:r>
              <a:rPr lang="el-GR" altLang="el-GR" sz="2000"/>
              <a:t> που εκκινεί την περίπτωση χρήσης</a:t>
            </a:r>
          </a:p>
          <a:p>
            <a:pPr>
              <a:spcBef>
                <a:spcPct val="0"/>
              </a:spcBef>
            </a:pPr>
            <a:r>
              <a:rPr lang="el-GR" altLang="el-GR" sz="2000"/>
              <a:t>Η δεύτερη στήλη αντιστοιχεί στο αντικείμενο ορίου που χρησιμοποιεί ο </a:t>
            </a:r>
            <a:r>
              <a:rPr lang="en-US" altLang="el-GR" sz="2000"/>
              <a:t>actor </a:t>
            </a:r>
            <a:r>
              <a:rPr lang="el-GR" altLang="el-GR" sz="2000"/>
              <a:t>για την εκκίνηση της περίπτωσης χρήσης</a:t>
            </a:r>
          </a:p>
          <a:p>
            <a:pPr>
              <a:spcBef>
                <a:spcPct val="0"/>
              </a:spcBef>
            </a:pPr>
            <a:r>
              <a:rPr lang="el-GR" altLang="el-GR" sz="2000"/>
              <a:t>Η τρίτη στήλη αντιστοιχεί στο αντικείμενο ελέγχου που θα διαχειριστεί την περίπτωση χρήσης</a:t>
            </a:r>
          </a:p>
          <a:p>
            <a:pPr>
              <a:spcBef>
                <a:spcPct val="0"/>
              </a:spcBef>
            </a:pPr>
            <a:r>
              <a:rPr lang="el-GR" altLang="el-GR" sz="2000"/>
              <a:t>Τα αντικείμενα ελέγχου δημιουργούνται από τα αντικείμενα ορίου που εκκινούν την περίπτωση χρήσης</a:t>
            </a:r>
          </a:p>
          <a:p>
            <a:pPr>
              <a:spcBef>
                <a:spcPct val="0"/>
              </a:spcBef>
            </a:pPr>
            <a:r>
              <a:rPr lang="el-GR" altLang="el-GR" sz="2000"/>
              <a:t>Πρόσθετα αντικείμενα ορίου δημιουργούνται από τα αντικείμενα ελέγχου</a:t>
            </a:r>
          </a:p>
          <a:p>
            <a:pPr>
              <a:spcBef>
                <a:spcPct val="0"/>
              </a:spcBef>
            </a:pPr>
            <a:r>
              <a:rPr lang="el-GR" altLang="el-GR" sz="2000"/>
              <a:t>Τα αντικείμενα οντότητας προσπελαύνονται από τα αντικείμενα ελέγχου και ορίου</a:t>
            </a:r>
          </a:p>
          <a:p>
            <a:pPr>
              <a:spcBef>
                <a:spcPct val="0"/>
              </a:spcBef>
            </a:pPr>
            <a:r>
              <a:rPr lang="el-GR" altLang="el-GR" sz="2000"/>
              <a:t>Τα αντικείμενα οντότητας </a:t>
            </a:r>
            <a:r>
              <a:rPr lang="el-GR" altLang="el-GR" sz="2000" i="1"/>
              <a:t>ΠΟΤΕ </a:t>
            </a:r>
            <a:r>
              <a:rPr lang="el-GR" altLang="el-GR" sz="2000"/>
              <a:t>δεν προσπελαύνουν αντικείμενα ορίου και ελέγχου</a:t>
            </a:r>
          </a:p>
          <a:p>
            <a:pPr lvl="1">
              <a:spcBef>
                <a:spcPct val="0"/>
              </a:spcBef>
            </a:pPr>
            <a:r>
              <a:rPr lang="el-GR" altLang="el-GR" sz="1800"/>
              <a:t>Με τον τρόπο αυτό καθίσταται δυνατή η επαναχρησιμοποίηση των αντικειμένων οντότητας σε πολλαπλές περιπτώσεις χρήσης</a:t>
            </a:r>
            <a:endParaRPr lang="en-US" altLang="el-GR" sz="1800"/>
          </a:p>
        </p:txBody>
      </p:sp>
      <p:sp>
        <p:nvSpPr>
          <p:cNvPr id="6" name="Slide Number Placeholder 5"/>
          <p:cNvSpPr>
            <a:spLocks noGrp="1"/>
          </p:cNvSpPr>
          <p:nvPr>
            <p:ph type="sldNum" sz="quarter" idx="12"/>
          </p:nvPr>
        </p:nvSpPr>
        <p:spPr/>
        <p:txBody>
          <a:bodyPr/>
          <a:lstStyle/>
          <a:p>
            <a:fld id="{412A75A3-16F9-41BB-B55F-557FEB55AC7E}" type="slidenum">
              <a:rPr lang="el-GR" altLang="el-GR"/>
              <a:pPr/>
              <a:t>41</a:t>
            </a:fld>
            <a:endParaRPr lang="el-GR" altLang="el-G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5490" name="Rectangle 2"/>
          <p:cNvSpPr>
            <a:spLocks noGrp="1" noChangeArrowheads="1"/>
          </p:cNvSpPr>
          <p:nvPr>
            <p:ph type="title"/>
          </p:nvPr>
        </p:nvSpPr>
        <p:spPr>
          <a:noFill/>
        </p:spPr>
        <p:txBody>
          <a:bodyPr lIns="18000" rIns="18000"/>
          <a:lstStyle/>
          <a:p>
            <a:r>
              <a:rPr lang="el-GR" altLang="el-GR" sz="4000"/>
              <a:t>Μοντελοποίηση διάδρασης μεταξύ αντικειμένων μέσω καρτών </a:t>
            </a:r>
            <a:r>
              <a:rPr lang="en-US" altLang="el-GR" sz="4000"/>
              <a:t>CRC</a:t>
            </a:r>
            <a:r>
              <a:rPr lang="el-GR" altLang="el-GR" sz="4000"/>
              <a:t> (1)</a:t>
            </a:r>
            <a:endParaRPr lang="en-US" altLang="el-GR" sz="4000"/>
          </a:p>
        </p:txBody>
      </p:sp>
      <p:sp>
        <p:nvSpPr>
          <p:cNvPr id="1215491" name="Rectangle 3"/>
          <p:cNvSpPr>
            <a:spLocks noGrp="1" noChangeArrowheads="1"/>
          </p:cNvSpPr>
          <p:nvPr>
            <p:ph idx="1"/>
          </p:nvPr>
        </p:nvSpPr>
        <p:spPr/>
        <p:txBody>
          <a:bodyPr/>
          <a:lstStyle/>
          <a:p>
            <a:r>
              <a:rPr lang="el-GR" altLang="el-GR" sz="2400"/>
              <a:t>Εναλλακτικός τρόπος για τον προσδιορισμό διαδράσεων μεταξύ αντικειμένων</a:t>
            </a:r>
          </a:p>
          <a:p>
            <a:r>
              <a:rPr lang="en-US" altLang="el-GR" sz="2400"/>
              <a:t>CRC: Classes-Responsibilities-Collaborations </a:t>
            </a:r>
            <a:r>
              <a:rPr lang="el-GR" altLang="el-GR" sz="2400"/>
              <a:t>/ κλάσεις, ευθύνες και συνεργασίες</a:t>
            </a:r>
          </a:p>
          <a:p>
            <a:pPr lvl="1"/>
            <a:r>
              <a:rPr lang="el-GR" altLang="el-GR" sz="2000"/>
              <a:t>Αρχικά χρησιμοποιήθηκαν για διδασκαλία του αντικειμενοστρεφούς μοντέλου</a:t>
            </a:r>
          </a:p>
          <a:p>
            <a:r>
              <a:rPr lang="el-GR" altLang="el-GR" sz="2400"/>
              <a:t>Κάθε κλάση αναπαρίσταται από μία κάρτα (η κάρτα </a:t>
            </a:r>
            <a:r>
              <a:rPr lang="en-US" altLang="el-GR" sz="2400"/>
              <a:t>CRC)</a:t>
            </a:r>
          </a:p>
          <a:p>
            <a:pPr lvl="1"/>
            <a:r>
              <a:rPr lang="el-GR" altLang="el-GR" sz="2000"/>
              <a:t>Στο πάνω μέρος αναγράφεται το όνομα της κλάσης</a:t>
            </a:r>
          </a:p>
          <a:p>
            <a:pPr lvl="1"/>
            <a:r>
              <a:rPr lang="el-GR" altLang="el-GR" sz="2000"/>
              <a:t>Οι </a:t>
            </a:r>
            <a:r>
              <a:rPr lang="el-GR" altLang="el-GR" sz="2000" i="1"/>
              <a:t>ευθύνες</a:t>
            </a:r>
            <a:r>
              <a:rPr lang="el-GR" altLang="el-GR" sz="2000"/>
              <a:t> της κλάσης αναγράφονται στο αριστερό μέρος</a:t>
            </a:r>
          </a:p>
          <a:p>
            <a:pPr lvl="1"/>
            <a:r>
              <a:rPr lang="el-GR" altLang="el-GR" sz="2000"/>
              <a:t>Οι κλάσεις που χρειάζεται για να φέρει σε πέρας τις ευθύνες της αναγράφονται στο δεξί μέρος</a:t>
            </a:r>
          </a:p>
        </p:txBody>
      </p:sp>
      <p:sp>
        <p:nvSpPr>
          <p:cNvPr id="6" name="Slide Number Placeholder 5"/>
          <p:cNvSpPr>
            <a:spLocks noGrp="1"/>
          </p:cNvSpPr>
          <p:nvPr>
            <p:ph type="sldNum" sz="quarter" idx="12"/>
          </p:nvPr>
        </p:nvSpPr>
        <p:spPr/>
        <p:txBody>
          <a:bodyPr/>
          <a:lstStyle/>
          <a:p>
            <a:fld id="{0B4C9E00-9E8D-4978-A24A-FEC1978467FC}" type="slidenum">
              <a:rPr lang="el-GR" altLang="el-GR"/>
              <a:pPr/>
              <a:t>42</a:t>
            </a:fld>
            <a:endParaRPr lang="el-GR" altLang="el-G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6514" name="Rectangle 2"/>
          <p:cNvSpPr>
            <a:spLocks noGrp="1" noChangeArrowheads="1"/>
          </p:cNvSpPr>
          <p:nvPr>
            <p:ph type="title"/>
          </p:nvPr>
        </p:nvSpPr>
        <p:spPr/>
        <p:txBody>
          <a:bodyPr/>
          <a:lstStyle/>
          <a:p>
            <a:r>
              <a:rPr lang="el-GR" altLang="el-GR" sz="4000"/>
              <a:t>Μοντελοποίηση διάδρασης μεταξύ αντικειμένων μέσω καρτών </a:t>
            </a:r>
            <a:r>
              <a:rPr lang="en-US" altLang="el-GR" sz="4000"/>
              <a:t>CRC</a:t>
            </a:r>
            <a:r>
              <a:rPr lang="el-GR" altLang="el-GR" sz="4000"/>
              <a:t> (2)</a:t>
            </a:r>
            <a:endParaRPr lang="en-US" altLang="el-GR" sz="4000"/>
          </a:p>
        </p:txBody>
      </p:sp>
      <p:sp>
        <p:nvSpPr>
          <p:cNvPr id="1216515" name="Rectangle 3"/>
          <p:cNvSpPr>
            <a:spLocks noGrp="1" noChangeArrowheads="1"/>
          </p:cNvSpPr>
          <p:nvPr>
            <p:ph idx="1"/>
          </p:nvPr>
        </p:nvSpPr>
        <p:spPr/>
        <p:txBody>
          <a:bodyPr/>
          <a:lstStyle/>
          <a:p>
            <a:r>
              <a:rPr lang="el-GR" altLang="el-GR" sz="2400"/>
              <a:t>Παραδείγματα καρτών</a:t>
            </a:r>
            <a:r>
              <a:rPr lang="en-US" altLang="el-GR" sz="2400"/>
              <a:t> CRC</a:t>
            </a:r>
          </a:p>
        </p:txBody>
      </p:sp>
      <p:sp>
        <p:nvSpPr>
          <p:cNvPr id="26" name="Slide Number Placeholder 5"/>
          <p:cNvSpPr>
            <a:spLocks noGrp="1"/>
          </p:cNvSpPr>
          <p:nvPr>
            <p:ph type="sldNum" sz="quarter" idx="12"/>
          </p:nvPr>
        </p:nvSpPr>
        <p:spPr/>
        <p:txBody>
          <a:bodyPr/>
          <a:lstStyle/>
          <a:p>
            <a:fld id="{75453346-DF5C-4713-A171-C80DB8F87070}" type="slidenum">
              <a:rPr lang="el-GR" altLang="el-GR"/>
              <a:pPr/>
              <a:t>43</a:t>
            </a:fld>
            <a:endParaRPr lang="el-GR" altLang="el-GR"/>
          </a:p>
        </p:txBody>
      </p:sp>
      <p:graphicFrame>
        <p:nvGraphicFramePr>
          <p:cNvPr id="1216559" name="Group 47"/>
          <p:cNvGraphicFramePr>
            <a:graphicFrameLocks noGrp="1"/>
          </p:cNvGraphicFramePr>
          <p:nvPr>
            <p:extLst>
              <p:ext uri="{D42A27DB-BD31-4B8C-83A1-F6EECF244321}">
                <p14:modId xmlns:p14="http://schemas.microsoft.com/office/powerpoint/2010/main" val="4020901493"/>
              </p:ext>
            </p:extLst>
          </p:nvPr>
        </p:nvGraphicFramePr>
        <p:xfrm>
          <a:off x="341313" y="2349500"/>
          <a:ext cx="8551862" cy="1889760"/>
        </p:xfrm>
        <a:graphic>
          <a:graphicData uri="http://schemas.openxmlformats.org/drawingml/2006/table">
            <a:tbl>
              <a:tblPr/>
              <a:tblGrid>
                <a:gridCol w="4635500"/>
                <a:gridCol w="3916362"/>
              </a:tblGrid>
              <a:tr h="225425">
                <a:tc gridSpan="2">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dirty="0" err="1" smtClean="0">
                          <a:ln>
                            <a:noFill/>
                          </a:ln>
                          <a:solidFill>
                            <a:schemeClr val="tx1"/>
                          </a:solidFill>
                          <a:effectLst/>
                          <a:latin typeface="Arial" panose="020B0604020202020204" pitchFamily="34" charset="0"/>
                        </a:rPr>
                        <a:t>ΑνάφερεΠεριστατικόΕλεγχος</a:t>
                      </a: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hMerge="1">
                  <a:txBody>
                    <a:bodyPr/>
                    <a:lstStyle/>
                    <a:p>
                      <a:endParaRPr lang="el-GR"/>
                    </a:p>
                  </a:txBody>
                  <a:tcPr/>
                </a:tc>
              </a:tr>
              <a:tr h="223838">
                <a:tc>
                  <a:txBody>
                    <a:bodyPr/>
                    <a:lstStyle>
                      <a:lvl1pPr marL="182563" indent="-182563">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182563" marR="0" lvl="0" indent="-182563"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1" i="0" u="none" strike="noStrike" cap="none" normalizeH="0" baseline="0" smtClean="0">
                          <a:ln>
                            <a:noFill/>
                          </a:ln>
                          <a:solidFill>
                            <a:schemeClr val="tx1"/>
                          </a:solidFill>
                          <a:effectLst/>
                          <a:latin typeface="Arial" panose="020B0604020202020204" pitchFamily="34" charset="0"/>
                        </a:rPr>
                        <a:t>Ευθύνες</a:t>
                      </a:r>
                    </a:p>
                    <a:p>
                      <a:pPr marL="182563" marR="0" lvl="0" indent="-182563"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2"/>
                        </a:buBlip>
                        <a:tabLst/>
                      </a:pPr>
                      <a:r>
                        <a:rPr kumimoji="0" lang="el-GR" altLang="el-GR" sz="2000" b="0" i="0" u="none" strike="noStrike" cap="none" normalizeH="0" baseline="0" smtClean="0">
                          <a:ln>
                            <a:noFill/>
                          </a:ln>
                          <a:solidFill>
                            <a:schemeClr val="tx1"/>
                          </a:solidFill>
                          <a:effectLst/>
                          <a:latin typeface="Arial" panose="020B0604020202020204" pitchFamily="34" charset="0"/>
                        </a:rPr>
                        <a:t>Συλλέγει είσοδο από τους διασώστες</a:t>
                      </a:r>
                    </a:p>
                    <a:p>
                      <a:pPr marL="182563" marR="0" lvl="0" indent="-182563"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2"/>
                        </a:buBlip>
                        <a:tabLst/>
                      </a:pPr>
                      <a:r>
                        <a:rPr kumimoji="0" lang="el-GR" altLang="el-GR" sz="2000" b="0" i="0" u="none" strike="noStrike" cap="none" normalizeH="0" baseline="0" smtClean="0">
                          <a:ln>
                            <a:noFill/>
                          </a:ln>
                          <a:solidFill>
                            <a:schemeClr val="tx1"/>
                          </a:solidFill>
                          <a:effectLst/>
                          <a:latin typeface="Arial" panose="020B0604020202020204" pitchFamily="34" charset="0"/>
                        </a:rPr>
                        <a:t>Ελέγχει την ακολουθία των φορμών κατά την αναφορά περιστατικών</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marL="274638" indent="-274638">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544513">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274638" marR="0" lvl="0" indent="-274638"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1" i="0" u="none" strike="noStrike" cap="none" normalizeH="0" baseline="0" dirty="0" smtClean="0">
                          <a:ln>
                            <a:noFill/>
                          </a:ln>
                          <a:solidFill>
                            <a:schemeClr val="tx1"/>
                          </a:solidFill>
                          <a:effectLst/>
                          <a:latin typeface="Arial" panose="020B0604020202020204" pitchFamily="34" charset="0"/>
                        </a:rPr>
                        <a:t>Συνεργάτες</a:t>
                      </a:r>
                    </a:p>
                    <a:p>
                      <a:pPr marL="274638" marR="0" lvl="0" indent="-274638"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2"/>
                        </a:buBlip>
                        <a:tabLst/>
                      </a:pPr>
                      <a:r>
                        <a:rPr kumimoji="0" lang="el-GR" altLang="el-GR" sz="2000" b="0" i="0" u="none" strike="noStrike" cap="none" normalizeH="0" baseline="0" dirty="0" err="1" smtClean="0">
                          <a:ln>
                            <a:noFill/>
                          </a:ln>
                          <a:solidFill>
                            <a:schemeClr val="tx1"/>
                          </a:solidFill>
                          <a:effectLst/>
                          <a:latin typeface="Arial" panose="020B0604020202020204" pitchFamily="34" charset="0"/>
                        </a:rPr>
                        <a:t>ΑναφοράΠεριστατικούΦόρμα</a:t>
                      </a:r>
                      <a:endParaRPr kumimoji="0" lang="el-GR" altLang="el-GR" sz="2000" b="0" i="0" u="none" strike="noStrike" cap="none" normalizeH="0" baseline="0" dirty="0" smtClean="0">
                        <a:ln>
                          <a:noFill/>
                        </a:ln>
                        <a:solidFill>
                          <a:schemeClr val="tx1"/>
                        </a:solidFill>
                        <a:effectLst/>
                        <a:latin typeface="Arial" panose="020B0604020202020204" pitchFamily="34" charset="0"/>
                      </a:endParaRPr>
                    </a:p>
                    <a:p>
                      <a:pPr marL="274638" marR="0" lvl="0" indent="-274638"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2"/>
                        </a:buBlip>
                        <a:tabLst/>
                      </a:pPr>
                      <a:r>
                        <a:rPr kumimoji="0" lang="el-GR" altLang="el-GR" sz="2000" b="0" i="0" u="none" strike="noStrike" cap="none" normalizeH="0" baseline="0" dirty="0" err="1" smtClean="0">
                          <a:ln>
                            <a:noFill/>
                          </a:ln>
                          <a:solidFill>
                            <a:schemeClr val="tx1"/>
                          </a:solidFill>
                          <a:effectLst/>
                          <a:latin typeface="Arial" panose="020B0604020202020204" pitchFamily="34" charset="0"/>
                        </a:rPr>
                        <a:t>ΑναφοράΠεριστατικού</a:t>
                      </a:r>
                      <a:endParaRPr kumimoji="0" lang="el-GR" altLang="el-GR" sz="2000" b="0" i="0" u="none" strike="noStrike" cap="none" normalizeH="0" baseline="0" dirty="0" smtClean="0">
                        <a:ln>
                          <a:noFill/>
                        </a:ln>
                        <a:solidFill>
                          <a:schemeClr val="tx1"/>
                        </a:solidFill>
                        <a:effectLst/>
                        <a:latin typeface="Arial" panose="020B0604020202020204" pitchFamily="34" charset="0"/>
                      </a:endParaRPr>
                    </a:p>
                    <a:p>
                      <a:pPr marL="274638" marR="0" lvl="0" indent="-274638"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2"/>
                        </a:buBlip>
                        <a:tabLst/>
                      </a:pPr>
                      <a:r>
                        <a:rPr kumimoji="0" lang="el-GR" altLang="el-GR" sz="2000" b="0" i="0" u="none" strike="noStrike" cap="none" normalizeH="0" baseline="0" dirty="0" err="1" smtClean="0">
                          <a:ln>
                            <a:noFill/>
                          </a:ln>
                          <a:solidFill>
                            <a:schemeClr val="tx1"/>
                          </a:solidFill>
                          <a:effectLst/>
                          <a:latin typeface="Arial" panose="020B0604020202020204" pitchFamily="34" charset="0"/>
                        </a:rPr>
                        <a:t>ΕιδοποίησηΑναγνώρισης</a:t>
                      </a: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graphicFrame>
        <p:nvGraphicFramePr>
          <p:cNvPr id="1216570" name="Group 58"/>
          <p:cNvGraphicFramePr>
            <a:graphicFrameLocks noGrp="1"/>
          </p:cNvGraphicFramePr>
          <p:nvPr>
            <p:extLst>
              <p:ext uri="{D42A27DB-BD31-4B8C-83A1-F6EECF244321}">
                <p14:modId xmlns:p14="http://schemas.microsoft.com/office/powerpoint/2010/main" val="994074196"/>
              </p:ext>
            </p:extLst>
          </p:nvPr>
        </p:nvGraphicFramePr>
        <p:xfrm>
          <a:off x="341313" y="4643438"/>
          <a:ext cx="8551862" cy="1463040"/>
        </p:xfrm>
        <a:graphic>
          <a:graphicData uri="http://schemas.openxmlformats.org/drawingml/2006/table">
            <a:tbl>
              <a:tblPr/>
              <a:tblGrid>
                <a:gridCol w="4635500"/>
                <a:gridCol w="3916362"/>
              </a:tblGrid>
              <a:tr h="225425">
                <a:tc gridSpan="2">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0" i="0" u="none" strike="noStrike" cap="none" normalizeH="0" baseline="0" dirty="0" smtClean="0">
                          <a:ln>
                            <a:noFill/>
                          </a:ln>
                          <a:solidFill>
                            <a:schemeClr val="tx1"/>
                          </a:solidFill>
                          <a:effectLst/>
                          <a:latin typeface="Arial" panose="020B0604020202020204" pitchFamily="34" charset="0"/>
                        </a:rPr>
                        <a:t>Περιστατικό</a:t>
                      </a: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hMerge="1">
                  <a:txBody>
                    <a:bodyPr/>
                    <a:lstStyle/>
                    <a:p>
                      <a:endParaRPr lang="el-GR"/>
                    </a:p>
                  </a:txBody>
                  <a:tcPr/>
                </a:tc>
              </a:tr>
              <a:tr h="223838">
                <a:tc>
                  <a:txBody>
                    <a:bodyPr/>
                    <a:lstStyle>
                      <a:lvl1pPr marL="182563" indent="-182563">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182563" marR="0" lvl="0" indent="-182563"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1" i="0" u="none" strike="noStrike" cap="none" normalizeH="0" baseline="0" dirty="0" smtClean="0">
                          <a:ln>
                            <a:noFill/>
                          </a:ln>
                          <a:solidFill>
                            <a:schemeClr val="tx1"/>
                          </a:solidFill>
                          <a:effectLst/>
                          <a:latin typeface="Arial" panose="020B0604020202020204" pitchFamily="34" charset="0"/>
                        </a:rPr>
                        <a:t>Ευθύνες</a:t>
                      </a:r>
                    </a:p>
                    <a:p>
                      <a:pPr marL="182563" marR="0" lvl="0" indent="-182563"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2"/>
                        </a:buBlip>
                        <a:tabLst/>
                      </a:pPr>
                      <a:r>
                        <a:rPr kumimoji="0" lang="el-GR" altLang="el-GR" sz="2000" b="0" i="0" u="none" strike="noStrike" cap="none" normalizeH="0" baseline="0" dirty="0" smtClean="0">
                          <a:ln>
                            <a:noFill/>
                          </a:ln>
                          <a:solidFill>
                            <a:schemeClr val="tx1"/>
                          </a:solidFill>
                          <a:effectLst/>
                          <a:latin typeface="Arial" panose="020B0604020202020204" pitchFamily="34" charset="0"/>
                        </a:rPr>
                        <a:t>Διαχειρίζεται όλες τις πληροφορίες που σχετίζονται με ένα περιστατικό</a:t>
                      </a: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marL="274638" indent="-274638">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544513">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274638" marR="0" lvl="0" indent="-274638"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000" b="1" i="0" u="none" strike="noStrike" cap="none" normalizeH="0" baseline="0" dirty="0" smtClean="0">
                          <a:ln>
                            <a:noFill/>
                          </a:ln>
                          <a:solidFill>
                            <a:schemeClr val="tx1"/>
                          </a:solidFill>
                          <a:effectLst/>
                          <a:latin typeface="Arial" panose="020B0604020202020204" pitchFamily="34" charset="0"/>
                        </a:rPr>
                        <a:t>Συνεργάτες</a:t>
                      </a:r>
                    </a:p>
                    <a:p>
                      <a:pPr marL="274638" marR="0" lvl="0" indent="-274638"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Blip>
                          <a:blip r:embed="rId2"/>
                        </a:buBlip>
                        <a:tabLst/>
                      </a:pPr>
                      <a:r>
                        <a:rPr kumimoji="0" lang="el-GR" altLang="el-GR" sz="2000" b="0" i="0" u="none" strike="noStrike" cap="none" normalizeH="0" baseline="0" dirty="0" smtClean="0">
                          <a:ln>
                            <a:noFill/>
                          </a:ln>
                          <a:solidFill>
                            <a:schemeClr val="tx1"/>
                          </a:solidFill>
                          <a:effectLst/>
                          <a:latin typeface="Arial" panose="020B0604020202020204" pitchFamily="34" charset="0"/>
                        </a:rPr>
                        <a:t>Πόρος</a:t>
                      </a: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2"/>
          <p:cNvSpPr>
            <a:spLocks noGrp="1" noChangeArrowheads="1"/>
          </p:cNvSpPr>
          <p:nvPr>
            <p:ph type="title"/>
          </p:nvPr>
        </p:nvSpPr>
        <p:spPr/>
        <p:txBody>
          <a:bodyPr/>
          <a:lstStyle/>
          <a:p>
            <a:r>
              <a:rPr lang="el-GR" altLang="el-GR" sz="4000"/>
              <a:t>Μοντελοποίηση διάδρασης μεταξύ αντικειμένων μέσω καρτών </a:t>
            </a:r>
            <a:r>
              <a:rPr lang="en-US" altLang="el-GR" sz="4000"/>
              <a:t>CRC</a:t>
            </a:r>
            <a:r>
              <a:rPr lang="el-GR" altLang="el-GR" sz="4000"/>
              <a:t> (3)</a:t>
            </a:r>
            <a:endParaRPr lang="en-US" altLang="el-GR" sz="4000"/>
          </a:p>
        </p:txBody>
      </p:sp>
      <p:sp>
        <p:nvSpPr>
          <p:cNvPr id="1218563" name="Rectangle 3"/>
          <p:cNvSpPr>
            <a:spLocks noGrp="1" noChangeArrowheads="1"/>
          </p:cNvSpPr>
          <p:nvPr>
            <p:ph idx="1"/>
          </p:nvPr>
        </p:nvSpPr>
        <p:spPr/>
        <p:txBody>
          <a:bodyPr/>
          <a:lstStyle/>
          <a:p>
            <a:r>
              <a:rPr lang="el-GR" altLang="el-GR" sz="2400"/>
              <a:t>Οι κάρτες χρησιμοποιούνται σε συνεδρίες μοντελοποίησης με ομάδες</a:t>
            </a:r>
          </a:p>
          <a:p>
            <a:r>
              <a:rPr lang="el-GR" altLang="el-GR" sz="2400"/>
              <a:t>Στις ομάδες μετέχουν στελέχη από την ομάδα ανάπτυξης και ειδικοί στο πεδίο της εφαρμογής, τα οποία εξετάζουν τα σενάρια και προσδιορίζουν τις κλάσεις που συμμετέχουν στην πραγματοποίηση του σεναρίου</a:t>
            </a:r>
          </a:p>
          <a:p>
            <a:r>
              <a:rPr lang="el-GR" altLang="el-GR" sz="2400"/>
              <a:t>Τρόπος διεξαγωγής της συνεδρίας:</a:t>
            </a:r>
          </a:p>
          <a:p>
            <a:pPr lvl="1"/>
            <a:r>
              <a:rPr lang="el-GR" altLang="el-GR" sz="2000"/>
              <a:t>Τοποθετείται μία κάρτα </a:t>
            </a:r>
            <a:r>
              <a:rPr lang="en-US" altLang="el-GR" sz="2000"/>
              <a:t>CRC </a:t>
            </a:r>
            <a:r>
              <a:rPr lang="el-GR" altLang="el-GR" sz="2000"/>
              <a:t>ανά στιγμιότυπο στο τραπέζι</a:t>
            </a:r>
          </a:p>
          <a:p>
            <a:pPr lvl="1"/>
            <a:r>
              <a:rPr lang="el-GR" altLang="el-GR" sz="2000"/>
              <a:t>Οι συμμετέχοντες διαπραγματεύονται τις ευθύνες του κάθε αντικειμένου</a:t>
            </a:r>
          </a:p>
          <a:p>
            <a:pPr lvl="1"/>
            <a:r>
              <a:rPr lang="el-GR" altLang="el-GR" sz="2000"/>
              <a:t>Οι στήλες των συνεργατών συμπληρώνονται καθώς προσδιορίζονται εξαρτήσεις με άλλες κάρτες </a:t>
            </a:r>
            <a:endParaRPr lang="en-US" altLang="el-GR" sz="2000"/>
          </a:p>
        </p:txBody>
      </p:sp>
      <p:sp>
        <p:nvSpPr>
          <p:cNvPr id="6" name="Slide Number Placeholder 5"/>
          <p:cNvSpPr>
            <a:spLocks noGrp="1"/>
          </p:cNvSpPr>
          <p:nvPr>
            <p:ph type="sldNum" sz="quarter" idx="12"/>
          </p:nvPr>
        </p:nvSpPr>
        <p:spPr/>
        <p:txBody>
          <a:bodyPr/>
          <a:lstStyle/>
          <a:p>
            <a:fld id="{BF715778-360B-4127-91B9-BCCCFB85B860}" type="slidenum">
              <a:rPr lang="el-GR" altLang="el-GR"/>
              <a:pPr/>
              <a:t>44</a:t>
            </a:fld>
            <a:endParaRPr lang="el-GR" altLang="el-G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9586" name="Rectangle 2"/>
          <p:cNvSpPr>
            <a:spLocks noGrp="1" noChangeArrowheads="1"/>
          </p:cNvSpPr>
          <p:nvPr>
            <p:ph type="title"/>
          </p:nvPr>
        </p:nvSpPr>
        <p:spPr/>
        <p:txBody>
          <a:bodyPr>
            <a:normAutofit fontScale="90000"/>
          </a:bodyPr>
          <a:lstStyle/>
          <a:p>
            <a:r>
              <a:rPr lang="el-GR" altLang="el-GR"/>
              <a:t>Διαγράμματα ακολουθίας έναντι καρτών </a:t>
            </a:r>
            <a:r>
              <a:rPr lang="en-US" altLang="el-GR"/>
              <a:t>CRC</a:t>
            </a:r>
          </a:p>
        </p:txBody>
      </p:sp>
      <p:sp>
        <p:nvSpPr>
          <p:cNvPr id="1219587" name="Rectangle 3"/>
          <p:cNvSpPr>
            <a:spLocks noGrp="1" noChangeArrowheads="1"/>
          </p:cNvSpPr>
          <p:nvPr>
            <p:ph idx="1"/>
          </p:nvPr>
        </p:nvSpPr>
        <p:spPr/>
        <p:txBody>
          <a:bodyPr/>
          <a:lstStyle/>
          <a:p>
            <a:r>
              <a:rPr lang="el-GR" altLang="el-GR" sz="2800">
                <a:effectLst/>
              </a:rPr>
              <a:t>Τα διαγράμματα </a:t>
            </a:r>
            <a:r>
              <a:rPr lang="en-US" altLang="el-GR" sz="2800">
                <a:effectLst/>
              </a:rPr>
              <a:t>CRC </a:t>
            </a:r>
            <a:r>
              <a:rPr lang="el-GR" altLang="el-GR" sz="2800">
                <a:effectLst/>
              </a:rPr>
              <a:t>και τα διαγράμματα ακολουθίας εξυπηρετούν τον ίδιο στόχο</a:t>
            </a:r>
          </a:p>
          <a:p>
            <a:pPr lvl="1"/>
            <a:r>
              <a:rPr lang="el-GR" altLang="el-GR" sz="2400">
                <a:effectLst/>
              </a:rPr>
              <a:t>Οι κάρτες </a:t>
            </a:r>
            <a:r>
              <a:rPr lang="en-US" altLang="el-GR" sz="2400">
                <a:effectLst/>
              </a:rPr>
              <a:t>CRC </a:t>
            </a:r>
            <a:r>
              <a:rPr lang="el-GR" altLang="el-GR" sz="2400">
                <a:effectLst/>
              </a:rPr>
              <a:t>είναι προτιμότερο εργαλείο για χρήση από ομάδες, κατά τη διαδικασία της εκλέπτυνσης και της επανεξέτασης ενός μοντέλου, καθώς δημιουργούνται και τροποποιούνται πιο εύκολα</a:t>
            </a:r>
          </a:p>
          <a:p>
            <a:pPr lvl="1"/>
            <a:r>
              <a:rPr lang="el-GR" altLang="el-GR" sz="2400">
                <a:effectLst/>
              </a:rPr>
              <a:t>Τα διαγράμματα ακολουθίας είναι προτιμότερο εργαλείο για εργασία από έναν μόνο προγραμματιστή ή για την τεκμηρίωση μιας ακολουθίας διαδράσεων, καθώς παρέχουν μεγαλύτερη ακρίβεια και έχουν πιο συμπυκνωμένη πληροφορία</a:t>
            </a:r>
          </a:p>
        </p:txBody>
      </p:sp>
      <p:sp>
        <p:nvSpPr>
          <p:cNvPr id="6" name="Slide Number Placeholder 5"/>
          <p:cNvSpPr>
            <a:spLocks noGrp="1"/>
          </p:cNvSpPr>
          <p:nvPr>
            <p:ph type="sldNum" sz="quarter" idx="12"/>
          </p:nvPr>
        </p:nvSpPr>
        <p:spPr/>
        <p:txBody>
          <a:bodyPr/>
          <a:lstStyle/>
          <a:p>
            <a:fld id="{179E6D69-8E97-40C5-8366-70D774754E7B}" type="slidenum">
              <a:rPr lang="el-GR" altLang="el-GR"/>
              <a:pPr/>
              <a:t>45</a:t>
            </a:fld>
            <a:endParaRPr lang="el-GR" altLang="el-G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0610" name="Rectangle 2"/>
          <p:cNvSpPr>
            <a:spLocks noGrp="1" noChangeArrowheads="1"/>
          </p:cNvSpPr>
          <p:nvPr>
            <p:ph type="title"/>
          </p:nvPr>
        </p:nvSpPr>
        <p:spPr/>
        <p:txBody>
          <a:bodyPr>
            <a:normAutofit fontScale="90000"/>
          </a:bodyPr>
          <a:lstStyle/>
          <a:p>
            <a:r>
              <a:rPr lang="el-GR" altLang="el-GR"/>
              <a:t>Προσδιορισμός συσχετίσεων (1)</a:t>
            </a:r>
            <a:endParaRPr lang="en-US" altLang="el-GR"/>
          </a:p>
        </p:txBody>
      </p:sp>
      <p:sp>
        <p:nvSpPr>
          <p:cNvPr id="1220611" name="Rectangle 3"/>
          <p:cNvSpPr>
            <a:spLocks noGrp="1" noChangeArrowheads="1"/>
          </p:cNvSpPr>
          <p:nvPr>
            <p:ph idx="1"/>
          </p:nvPr>
        </p:nvSpPr>
        <p:spPr/>
        <p:txBody>
          <a:bodyPr/>
          <a:lstStyle/>
          <a:p>
            <a:r>
              <a:rPr lang="el-GR" altLang="el-GR" sz="2800" dirty="0"/>
              <a:t>Μία συσχέτιση παρουσιάζει μία σχέση μεταξύ δύο ή περισσοτέρων κλάσεων</a:t>
            </a:r>
          </a:p>
          <a:p>
            <a:r>
              <a:rPr lang="el-GR" altLang="el-GR" sz="2800" dirty="0"/>
              <a:t>Ο προσδιορισμός τους είναι απαραίτητος γιατί:</a:t>
            </a:r>
          </a:p>
          <a:p>
            <a:pPr lvl="1"/>
            <a:r>
              <a:rPr lang="el-GR" altLang="el-GR" sz="2400" dirty="0"/>
              <a:t>Αποσαφηνίζει το μοντέλο της ανάλυσης, κάνοντας ρητές τις συσχετίσεις μεταξύ αντικειμένων (π.χ. μία </a:t>
            </a:r>
            <a:r>
              <a:rPr lang="el-GR" altLang="el-GR" sz="2400" dirty="0" err="1"/>
              <a:t>ΑναφοράΟεριστατικού</a:t>
            </a:r>
            <a:r>
              <a:rPr lang="el-GR" altLang="el-GR" sz="2400" dirty="0"/>
              <a:t> συμπληρώνεται από τον διασώστη ή τον συντονιστή)</a:t>
            </a:r>
          </a:p>
          <a:p>
            <a:pPr lvl="1"/>
            <a:r>
              <a:rPr lang="el-GR" altLang="el-GR" sz="2400" dirty="0"/>
              <a:t>Επιτρέπει στην ομάδα ανάπτυξης να προσδιορίσει </a:t>
            </a:r>
            <a:r>
              <a:rPr lang="el-GR" altLang="el-GR" sz="2400" i="1" dirty="0"/>
              <a:t>οριακές περιπτώσεις </a:t>
            </a:r>
            <a:r>
              <a:rPr lang="el-GR" altLang="el-GR" sz="2400" dirty="0"/>
              <a:t>(</a:t>
            </a:r>
            <a:r>
              <a:rPr lang="en-US" altLang="el-GR" sz="2400" dirty="0"/>
              <a:t>boundary cases) </a:t>
            </a:r>
            <a:r>
              <a:rPr lang="el-GR" altLang="el-GR" sz="2400" dirty="0"/>
              <a:t>που έχουν να κάνουν με τις συσχετίσεις</a:t>
            </a:r>
          </a:p>
          <a:p>
            <a:pPr lvl="2"/>
            <a:r>
              <a:rPr lang="el-GR" altLang="el-GR" sz="2000" dirty="0"/>
              <a:t>Π.χ. οι αναφορές περιστατικών γίνονται από έναν διασώστη. Μπορούν να γίνουν από </a:t>
            </a:r>
            <a:r>
              <a:rPr lang="el-GR" altLang="el-GR" sz="2000" i="1" dirty="0"/>
              <a:t>πάνω από έναν </a:t>
            </a:r>
            <a:r>
              <a:rPr lang="el-GR" altLang="el-GR" sz="2000" i="1" dirty="0" err="1"/>
              <a:t>διασώστες</a:t>
            </a:r>
            <a:r>
              <a:rPr lang="el-GR" altLang="el-GR" sz="2000" i="1" dirty="0"/>
              <a:t>;</a:t>
            </a:r>
            <a:r>
              <a:rPr lang="el-GR" altLang="el-GR" sz="2000" dirty="0"/>
              <a:t> Μπορούν να γίνουν από άτομα </a:t>
            </a:r>
            <a:r>
              <a:rPr lang="el-GR" altLang="el-GR" sz="2000" i="1" dirty="0"/>
              <a:t>εκτός του συστήματος</a:t>
            </a:r>
            <a:r>
              <a:rPr lang="el-GR" altLang="el-GR" sz="2000" dirty="0"/>
              <a:t> (πολίτες);</a:t>
            </a:r>
            <a:endParaRPr lang="en-US" altLang="el-GR" sz="2000" dirty="0"/>
          </a:p>
        </p:txBody>
      </p:sp>
      <p:sp>
        <p:nvSpPr>
          <p:cNvPr id="6" name="Slide Number Placeholder 5"/>
          <p:cNvSpPr>
            <a:spLocks noGrp="1"/>
          </p:cNvSpPr>
          <p:nvPr>
            <p:ph type="sldNum" sz="quarter" idx="12"/>
          </p:nvPr>
        </p:nvSpPr>
        <p:spPr/>
        <p:txBody>
          <a:bodyPr/>
          <a:lstStyle/>
          <a:p>
            <a:fld id="{FB3B2246-3669-494A-83C4-F67F785E28A2}" type="slidenum">
              <a:rPr lang="el-GR" altLang="el-GR"/>
              <a:pPr/>
              <a:t>46</a:t>
            </a:fld>
            <a:endParaRPr lang="el-GR" altLang="el-G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1634" name="Rectangle 2"/>
          <p:cNvSpPr>
            <a:spLocks noGrp="1" noChangeArrowheads="1"/>
          </p:cNvSpPr>
          <p:nvPr>
            <p:ph type="title"/>
          </p:nvPr>
        </p:nvSpPr>
        <p:spPr/>
        <p:txBody>
          <a:bodyPr>
            <a:normAutofit fontScale="90000"/>
          </a:bodyPr>
          <a:lstStyle/>
          <a:p>
            <a:r>
              <a:rPr lang="el-GR" altLang="el-GR"/>
              <a:t>Προσδιορισμός συσχετίσεων (2)</a:t>
            </a:r>
            <a:endParaRPr lang="en-US" altLang="el-GR"/>
          </a:p>
        </p:txBody>
      </p:sp>
      <p:sp>
        <p:nvSpPr>
          <p:cNvPr id="1221635" name="Rectangle 3"/>
          <p:cNvSpPr>
            <a:spLocks noGrp="1" noChangeArrowheads="1"/>
          </p:cNvSpPr>
          <p:nvPr>
            <p:ph idx="1"/>
          </p:nvPr>
        </p:nvSpPr>
        <p:spPr/>
        <p:txBody>
          <a:bodyPr/>
          <a:lstStyle/>
          <a:p>
            <a:pPr>
              <a:spcBef>
                <a:spcPct val="0"/>
              </a:spcBef>
            </a:pPr>
            <a:r>
              <a:rPr lang="el-GR" altLang="el-GR" sz="2800" dirty="0"/>
              <a:t>Κανόνες για τον προσδιορισμό συσχετίσεων </a:t>
            </a:r>
          </a:p>
          <a:p>
            <a:pPr lvl="1">
              <a:spcBef>
                <a:spcPct val="0"/>
              </a:spcBef>
            </a:pPr>
            <a:r>
              <a:rPr lang="el-GR" altLang="el-GR" sz="2400" dirty="0"/>
              <a:t>Εξετάζουμε τις ρηματικές φράσεις</a:t>
            </a:r>
          </a:p>
          <a:p>
            <a:pPr lvl="1">
              <a:spcBef>
                <a:spcPct val="0"/>
              </a:spcBef>
            </a:pPr>
            <a:r>
              <a:rPr lang="el-GR" altLang="el-GR" sz="2400" dirty="0"/>
              <a:t>Οι συσχετίσεις και οι ρόλοι στις συσχετίσεις πρέπει να ονοματίζονται με ακρίβεια</a:t>
            </a:r>
          </a:p>
          <a:p>
            <a:pPr lvl="1">
              <a:spcBef>
                <a:spcPct val="0"/>
              </a:spcBef>
            </a:pPr>
            <a:r>
              <a:rPr lang="el-GR" altLang="el-GR" sz="2400" dirty="0"/>
              <a:t>Αν είναι δυνατόν, χρησιμοποιούμε προσδιοριστές για να προσδιορίσουμε τα γνωρίσματα-κλειδιά</a:t>
            </a:r>
          </a:p>
          <a:p>
            <a:pPr lvl="1">
              <a:spcBef>
                <a:spcPct val="0"/>
              </a:spcBef>
            </a:pPr>
            <a:r>
              <a:rPr lang="el-GR" altLang="el-GR" sz="2400" dirty="0"/>
              <a:t>Συσχετίσεις που είναι δυνατό να συναχθούν από άλλες συσχετίσεις απαλείφονται</a:t>
            </a:r>
          </a:p>
          <a:p>
            <a:pPr lvl="1">
              <a:spcBef>
                <a:spcPct val="0"/>
              </a:spcBef>
            </a:pPr>
            <a:r>
              <a:rPr lang="el-GR" altLang="el-GR" sz="2400" dirty="0"/>
              <a:t>Δεν είναι απαραίτητο να ορίσουμε σε αυτή τη φάση την πολλαπλότητα των συσχετίσεων</a:t>
            </a:r>
          </a:p>
          <a:p>
            <a:pPr lvl="2">
              <a:spcBef>
                <a:spcPct val="0"/>
              </a:spcBef>
            </a:pPr>
            <a:r>
              <a:rPr lang="el-GR" altLang="el-GR" sz="2000" dirty="0"/>
              <a:t>Πρώτα πρέπει να οριστικοποιηθεί το σύνολο των συσχετίσεων</a:t>
            </a:r>
          </a:p>
          <a:p>
            <a:pPr lvl="2">
              <a:spcBef>
                <a:spcPct val="0"/>
              </a:spcBef>
            </a:pPr>
            <a:r>
              <a:rPr lang="el-GR" altLang="el-GR" sz="2000" dirty="0">
                <a:effectLst/>
              </a:rPr>
              <a:t>Η υπερβολική χρήση συσχετίσεων καθιστά δυσανάγνωστο το μοντέλο</a:t>
            </a:r>
            <a:endParaRPr lang="en-US" altLang="el-GR" sz="2000" dirty="0">
              <a:effectLst/>
            </a:endParaRPr>
          </a:p>
        </p:txBody>
      </p:sp>
      <p:sp>
        <p:nvSpPr>
          <p:cNvPr id="6" name="Slide Number Placeholder 5"/>
          <p:cNvSpPr>
            <a:spLocks noGrp="1"/>
          </p:cNvSpPr>
          <p:nvPr>
            <p:ph type="sldNum" sz="quarter" idx="12"/>
          </p:nvPr>
        </p:nvSpPr>
        <p:spPr/>
        <p:txBody>
          <a:bodyPr/>
          <a:lstStyle/>
          <a:p>
            <a:fld id="{72E97009-11C3-415F-AAE7-0B03AB76A017}" type="slidenum">
              <a:rPr lang="el-GR" altLang="el-GR"/>
              <a:pPr/>
              <a:t>47</a:t>
            </a:fld>
            <a:endParaRPr lang="el-GR" altLang="el-G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2658" name="Rectangle 2"/>
          <p:cNvSpPr>
            <a:spLocks noGrp="1" noChangeArrowheads="1"/>
          </p:cNvSpPr>
          <p:nvPr>
            <p:ph type="title"/>
          </p:nvPr>
        </p:nvSpPr>
        <p:spPr/>
        <p:txBody>
          <a:bodyPr>
            <a:normAutofit fontScale="90000"/>
          </a:bodyPr>
          <a:lstStyle/>
          <a:p>
            <a:r>
              <a:rPr lang="el-GR" altLang="el-GR"/>
              <a:t>Προσδιορισμός συσχετίσεων (3)</a:t>
            </a:r>
            <a:endParaRPr lang="en-US" altLang="el-GR"/>
          </a:p>
        </p:txBody>
      </p:sp>
      <p:sp>
        <p:nvSpPr>
          <p:cNvPr id="1222659" name="Rectangle 3"/>
          <p:cNvSpPr>
            <a:spLocks noGrp="1" noChangeArrowheads="1"/>
          </p:cNvSpPr>
          <p:nvPr>
            <p:ph idx="1"/>
          </p:nvPr>
        </p:nvSpPr>
        <p:spPr/>
        <p:txBody>
          <a:bodyPr/>
          <a:lstStyle/>
          <a:p>
            <a:r>
              <a:rPr lang="el-GR" altLang="el-GR" sz="2400"/>
              <a:t>Παράδειγμα εξάλειψης πλεονάζουσας συσχέτισης</a:t>
            </a:r>
            <a:endParaRPr lang="en-US" altLang="el-GR" sz="2400"/>
          </a:p>
        </p:txBody>
      </p:sp>
      <p:sp>
        <p:nvSpPr>
          <p:cNvPr id="24" name="Slide Number Placeholder 5"/>
          <p:cNvSpPr>
            <a:spLocks noGrp="1"/>
          </p:cNvSpPr>
          <p:nvPr>
            <p:ph type="sldNum" sz="quarter" idx="12"/>
          </p:nvPr>
        </p:nvSpPr>
        <p:spPr/>
        <p:txBody>
          <a:bodyPr/>
          <a:lstStyle/>
          <a:p>
            <a:fld id="{68903064-4029-43F0-A37E-7AD8B4F40941}" type="slidenum">
              <a:rPr lang="el-GR" altLang="el-GR"/>
              <a:pPr/>
              <a:t>48</a:t>
            </a:fld>
            <a:endParaRPr lang="el-GR" altLang="el-GR"/>
          </a:p>
        </p:txBody>
      </p:sp>
      <p:sp>
        <p:nvSpPr>
          <p:cNvPr id="1222660" name="Rectangle 4"/>
          <p:cNvSpPr>
            <a:spLocks noChangeArrowheads="1"/>
          </p:cNvSpPr>
          <p:nvPr/>
        </p:nvSpPr>
        <p:spPr bwMode="auto">
          <a:xfrm>
            <a:off x="836613" y="2438102"/>
            <a:ext cx="1935162"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Διασώστης</a:t>
            </a:r>
            <a:endParaRPr lang="en-US" altLang="el-GR" sz="1800"/>
          </a:p>
        </p:txBody>
      </p:sp>
      <p:sp>
        <p:nvSpPr>
          <p:cNvPr id="1222661" name="Rectangle 5"/>
          <p:cNvSpPr>
            <a:spLocks noChangeArrowheads="1"/>
          </p:cNvSpPr>
          <p:nvPr/>
        </p:nvSpPr>
        <p:spPr bwMode="auto">
          <a:xfrm>
            <a:off x="3446463" y="3877965"/>
            <a:ext cx="1935162" cy="6302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Περιστατικό</a:t>
            </a:r>
            <a:endParaRPr lang="en-US" altLang="el-GR" sz="1800"/>
          </a:p>
        </p:txBody>
      </p:sp>
      <p:sp>
        <p:nvSpPr>
          <p:cNvPr id="1222662" name="Rectangle 6"/>
          <p:cNvSpPr>
            <a:spLocks noChangeArrowheads="1"/>
          </p:cNvSpPr>
          <p:nvPr/>
        </p:nvSpPr>
        <p:spPr bwMode="auto">
          <a:xfrm>
            <a:off x="5786438" y="2438102"/>
            <a:ext cx="2474912"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ΑναφοράΠεριστατικού</a:t>
            </a:r>
            <a:endParaRPr lang="en-US" altLang="el-GR" sz="1800"/>
          </a:p>
        </p:txBody>
      </p:sp>
      <p:sp>
        <p:nvSpPr>
          <p:cNvPr id="1222663" name="Line 7"/>
          <p:cNvSpPr>
            <a:spLocks noChangeShapeType="1"/>
          </p:cNvSpPr>
          <p:nvPr/>
        </p:nvSpPr>
        <p:spPr bwMode="auto">
          <a:xfrm>
            <a:off x="1692275" y="3068340"/>
            <a:ext cx="1709738" cy="1169987"/>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22664" name="Text Box 8"/>
          <p:cNvSpPr txBox="1">
            <a:spLocks noChangeArrowheads="1"/>
          </p:cNvSpPr>
          <p:nvPr/>
        </p:nvSpPr>
        <p:spPr bwMode="auto">
          <a:xfrm>
            <a:off x="1509713" y="3609677"/>
            <a:ext cx="10937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αναφέρει</a:t>
            </a:r>
            <a:endParaRPr lang="en-US" altLang="el-GR" sz="1800"/>
          </a:p>
        </p:txBody>
      </p:sp>
      <p:sp>
        <p:nvSpPr>
          <p:cNvPr id="1222667" name="Line 11"/>
          <p:cNvSpPr>
            <a:spLocks noChangeShapeType="1"/>
          </p:cNvSpPr>
          <p:nvPr/>
        </p:nvSpPr>
        <p:spPr bwMode="auto">
          <a:xfrm flipH="1">
            <a:off x="5381625" y="3068340"/>
            <a:ext cx="1709738" cy="1169987"/>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22668" name="Text Box 12"/>
          <p:cNvSpPr txBox="1">
            <a:spLocks noChangeArrowheads="1"/>
          </p:cNvSpPr>
          <p:nvPr/>
        </p:nvSpPr>
        <p:spPr bwMode="auto">
          <a:xfrm>
            <a:off x="6280150" y="3609677"/>
            <a:ext cx="22526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προκαλείΔημιουργία</a:t>
            </a:r>
            <a:endParaRPr lang="en-US" altLang="el-GR" sz="1800"/>
          </a:p>
        </p:txBody>
      </p:sp>
      <p:sp>
        <p:nvSpPr>
          <p:cNvPr id="1222669" name="Text Box 13"/>
          <p:cNvSpPr txBox="1">
            <a:spLocks noChangeArrowheads="1"/>
          </p:cNvSpPr>
          <p:nvPr/>
        </p:nvSpPr>
        <p:spPr bwMode="auto">
          <a:xfrm>
            <a:off x="1422400" y="3068340"/>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endParaRPr lang="en-US" altLang="el-GR" sz="1800"/>
          </a:p>
        </p:txBody>
      </p:sp>
      <p:sp>
        <p:nvSpPr>
          <p:cNvPr id="1222670" name="Text Box 14"/>
          <p:cNvSpPr txBox="1">
            <a:spLocks noChangeArrowheads="1"/>
          </p:cNvSpPr>
          <p:nvPr/>
        </p:nvSpPr>
        <p:spPr bwMode="auto">
          <a:xfrm>
            <a:off x="2997200" y="419387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endParaRPr lang="en-US" altLang="el-GR" sz="1800"/>
          </a:p>
        </p:txBody>
      </p:sp>
      <p:sp>
        <p:nvSpPr>
          <p:cNvPr id="1222671" name="Text Box 15"/>
          <p:cNvSpPr txBox="1">
            <a:spLocks noChangeArrowheads="1"/>
          </p:cNvSpPr>
          <p:nvPr/>
        </p:nvSpPr>
        <p:spPr bwMode="auto">
          <a:xfrm>
            <a:off x="5472113" y="419387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endParaRPr lang="en-US" altLang="el-GR" sz="1800"/>
          </a:p>
        </p:txBody>
      </p:sp>
      <p:sp>
        <p:nvSpPr>
          <p:cNvPr id="1222672" name="Text Box 16"/>
          <p:cNvSpPr txBox="1">
            <a:spLocks noChangeArrowheads="1"/>
          </p:cNvSpPr>
          <p:nvPr/>
        </p:nvSpPr>
        <p:spPr bwMode="auto">
          <a:xfrm>
            <a:off x="7092950" y="3068340"/>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endParaRPr lang="en-US" altLang="el-GR" sz="1800"/>
          </a:p>
        </p:txBody>
      </p:sp>
      <p:sp>
        <p:nvSpPr>
          <p:cNvPr id="1222673" name="Line 17"/>
          <p:cNvSpPr>
            <a:spLocks noChangeShapeType="1"/>
          </p:cNvSpPr>
          <p:nvPr/>
        </p:nvSpPr>
        <p:spPr bwMode="auto">
          <a:xfrm>
            <a:off x="2771775" y="2663527"/>
            <a:ext cx="2970213"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22674" name="Text Box 18"/>
          <p:cNvSpPr txBox="1">
            <a:spLocks noChangeArrowheads="1"/>
          </p:cNvSpPr>
          <p:nvPr/>
        </p:nvSpPr>
        <p:spPr bwMode="auto">
          <a:xfrm>
            <a:off x="3806825" y="2754015"/>
            <a:ext cx="12414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συγγράφει</a:t>
            </a:r>
            <a:endParaRPr lang="en-US" altLang="el-GR" sz="1800"/>
          </a:p>
        </p:txBody>
      </p:sp>
      <p:sp>
        <p:nvSpPr>
          <p:cNvPr id="1222675" name="Text Box 19"/>
          <p:cNvSpPr txBox="1">
            <a:spLocks noChangeArrowheads="1"/>
          </p:cNvSpPr>
          <p:nvPr/>
        </p:nvSpPr>
        <p:spPr bwMode="auto">
          <a:xfrm>
            <a:off x="2816225" y="266352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endParaRPr lang="en-US" altLang="el-GR" sz="1800"/>
          </a:p>
        </p:txBody>
      </p:sp>
      <p:sp>
        <p:nvSpPr>
          <p:cNvPr id="1222676" name="Text Box 20"/>
          <p:cNvSpPr txBox="1">
            <a:spLocks noChangeArrowheads="1"/>
          </p:cNvSpPr>
          <p:nvPr/>
        </p:nvSpPr>
        <p:spPr bwMode="auto">
          <a:xfrm>
            <a:off x="5427663" y="2663527"/>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endParaRPr lang="en-US" altLang="el-GR" sz="1800"/>
          </a:p>
        </p:txBody>
      </p:sp>
      <p:sp>
        <p:nvSpPr>
          <p:cNvPr id="1222677" name="Text Box 21"/>
          <p:cNvSpPr txBox="1">
            <a:spLocks noChangeArrowheads="1"/>
          </p:cNvSpPr>
          <p:nvPr/>
        </p:nvSpPr>
        <p:spPr bwMode="auto">
          <a:xfrm>
            <a:off x="2411413" y="1988840"/>
            <a:ext cx="1431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συγγραφέας</a:t>
            </a:r>
            <a:endParaRPr lang="en-US" altLang="el-GR" sz="1800"/>
          </a:p>
        </p:txBody>
      </p:sp>
      <p:sp>
        <p:nvSpPr>
          <p:cNvPr id="1222678" name="Text Box 22"/>
          <p:cNvSpPr txBox="1">
            <a:spLocks noChangeArrowheads="1"/>
          </p:cNvSpPr>
          <p:nvPr/>
        </p:nvSpPr>
        <p:spPr bwMode="auto">
          <a:xfrm>
            <a:off x="4932363" y="1988840"/>
            <a:ext cx="1050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έγγραφο</a:t>
            </a:r>
            <a:endParaRPr lang="en-US" altLang="el-GR" sz="1800"/>
          </a:p>
        </p:txBody>
      </p:sp>
      <p:sp>
        <p:nvSpPr>
          <p:cNvPr id="1222679" name="Rectangle 23"/>
          <p:cNvSpPr>
            <a:spLocks noChangeArrowheads="1"/>
          </p:cNvSpPr>
          <p:nvPr/>
        </p:nvSpPr>
        <p:spPr bwMode="auto">
          <a:xfrm>
            <a:off x="611560" y="4649490"/>
            <a:ext cx="7921253" cy="1616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000" dirty="0">
                <a:effectLst/>
              </a:rPr>
              <a:t>Οι συσχετίσεις αυτές προκύπτουν από την ανάλυση του κειμένου της φυσικής γλώσσας</a:t>
            </a:r>
          </a:p>
          <a:p>
            <a:r>
              <a:rPr lang="el-GR" altLang="el-GR" sz="2000" dirty="0">
                <a:effectLst/>
              </a:rPr>
              <a:t>Ωστόσο ο «Διασώστης» συνδέεται άμεσα με την «</a:t>
            </a:r>
            <a:r>
              <a:rPr lang="el-GR" altLang="el-GR" sz="2000" dirty="0" err="1">
                <a:effectLst/>
              </a:rPr>
              <a:t>ΑναφοράΠεριστατικού</a:t>
            </a:r>
            <a:r>
              <a:rPr lang="el-GR" altLang="el-GR" sz="2000" dirty="0">
                <a:effectLst/>
              </a:rPr>
              <a:t>» οπότε η έμμεση συσχέτιση </a:t>
            </a:r>
            <a:r>
              <a:rPr lang="el-GR" altLang="el-GR" sz="2000" dirty="0" smtClean="0">
                <a:effectLst/>
              </a:rPr>
              <a:t>(</a:t>
            </a:r>
            <a:r>
              <a:rPr lang="el-GR" altLang="el-GR" sz="2000" dirty="0" err="1" smtClean="0">
                <a:effectLst/>
              </a:rPr>
              <a:t>προκαλείΔημιουργία</a:t>
            </a:r>
            <a:r>
              <a:rPr lang="el-GR" altLang="el-GR" sz="2000" dirty="0" smtClean="0">
                <a:effectLst/>
              </a:rPr>
              <a:t>) </a:t>
            </a:r>
            <a:r>
              <a:rPr lang="el-GR" altLang="el-GR" sz="2000" dirty="0">
                <a:effectLst/>
              </a:rPr>
              <a:t>απαλείφεται.</a:t>
            </a:r>
            <a:endParaRPr lang="en-US" altLang="el-GR" sz="2000" dirty="0">
              <a:effectLst/>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3682" name="Rectangle 2"/>
          <p:cNvSpPr>
            <a:spLocks noGrp="1" noChangeArrowheads="1"/>
          </p:cNvSpPr>
          <p:nvPr>
            <p:ph type="title"/>
          </p:nvPr>
        </p:nvSpPr>
        <p:spPr/>
        <p:txBody>
          <a:bodyPr>
            <a:normAutofit fontScale="90000"/>
          </a:bodyPr>
          <a:lstStyle/>
          <a:p>
            <a:r>
              <a:rPr lang="el-GR" altLang="el-GR"/>
              <a:t>Προσδιορισμός συσχετίσεων (4)</a:t>
            </a:r>
            <a:endParaRPr lang="en-US" altLang="el-GR"/>
          </a:p>
        </p:txBody>
      </p:sp>
      <p:sp>
        <p:nvSpPr>
          <p:cNvPr id="1223683" name="Rectangle 3"/>
          <p:cNvSpPr>
            <a:spLocks noGrp="1" noChangeArrowheads="1"/>
          </p:cNvSpPr>
          <p:nvPr>
            <p:ph idx="1"/>
          </p:nvPr>
        </p:nvSpPr>
        <p:spPr/>
        <p:txBody>
          <a:bodyPr/>
          <a:lstStyle/>
          <a:p>
            <a:pPr>
              <a:spcBef>
                <a:spcPct val="0"/>
              </a:spcBef>
            </a:pPr>
            <a:r>
              <a:rPr lang="el-GR" altLang="el-GR" sz="2400" dirty="0">
                <a:effectLst/>
              </a:rPr>
              <a:t>Τα περισσότερα αντικείμενα οντότητας διαθέτουν ένα χαρακτηριστικό μοναδικού προσδιορισμού που χρησιμοποιούν οι </a:t>
            </a:r>
            <a:r>
              <a:rPr lang="en-US" altLang="el-GR" sz="2400" dirty="0">
                <a:effectLst/>
              </a:rPr>
              <a:t>actors </a:t>
            </a:r>
            <a:r>
              <a:rPr lang="el-GR" altLang="el-GR" sz="2400" dirty="0">
                <a:effectLst/>
              </a:rPr>
              <a:t>για να τα προσπελάσουν</a:t>
            </a:r>
          </a:p>
          <a:p>
            <a:pPr lvl="1">
              <a:spcBef>
                <a:spcPct val="0"/>
              </a:spcBef>
            </a:pPr>
            <a:r>
              <a:rPr lang="el-GR" altLang="el-GR" sz="2000" dirty="0">
                <a:effectLst/>
              </a:rPr>
              <a:t>Π.χ. οι </a:t>
            </a:r>
            <a:r>
              <a:rPr lang="el-GR" altLang="el-GR" sz="2000" dirty="0" err="1">
                <a:effectLst/>
              </a:rPr>
              <a:t>διασώστες</a:t>
            </a:r>
            <a:r>
              <a:rPr lang="el-GR" altLang="el-GR" sz="2000" dirty="0">
                <a:effectLst/>
              </a:rPr>
              <a:t> και οι Συντονιστές έχουν αριθμό υπηρεσιακής ταυτότητας, στα περιστατικά και τις αναφορές αποδίδονται αριθμοί</a:t>
            </a:r>
          </a:p>
          <a:p>
            <a:pPr>
              <a:spcBef>
                <a:spcPct val="0"/>
              </a:spcBef>
            </a:pPr>
            <a:r>
              <a:rPr lang="el-GR" altLang="el-GR" sz="2400" dirty="0">
                <a:effectLst/>
              </a:rPr>
              <a:t>Όταν το μοντέλο κλάσεων είναι σχετικά πλήρες, η ομάδα ανάπτυξης πρέπει να εξετάσει πώς τα στιγμιότυπα της κάθε κλάσης προσδιορίζονται από τους </a:t>
            </a:r>
            <a:r>
              <a:rPr lang="en-US" altLang="el-GR" sz="2400" dirty="0">
                <a:effectLst/>
              </a:rPr>
              <a:t>actors </a:t>
            </a:r>
            <a:r>
              <a:rPr lang="el-GR" altLang="el-GR" sz="2400" dirty="0">
                <a:effectLst/>
              </a:rPr>
              <a:t>και σε ποια </a:t>
            </a:r>
            <a:r>
              <a:rPr lang="el-GR" altLang="el-GR" sz="2400" dirty="0" err="1">
                <a:effectLst/>
              </a:rPr>
              <a:t>συμφραζόμενα</a:t>
            </a:r>
            <a:endParaRPr lang="el-GR" altLang="el-GR" sz="2400" dirty="0">
              <a:effectLst/>
            </a:endParaRPr>
          </a:p>
          <a:p>
            <a:pPr lvl="1">
              <a:spcBef>
                <a:spcPct val="0"/>
              </a:spcBef>
            </a:pPr>
            <a:r>
              <a:rPr lang="el-GR" altLang="el-GR" sz="2000" dirty="0">
                <a:effectLst/>
              </a:rPr>
              <a:t>Π.χ. οι </a:t>
            </a:r>
            <a:r>
              <a:rPr lang="el-GR" altLang="el-GR" sz="2000" i="1" dirty="0">
                <a:effectLst/>
              </a:rPr>
              <a:t>αριθμοί υπηρεσιακής ταυτότητας </a:t>
            </a:r>
            <a:r>
              <a:rPr lang="el-GR" altLang="el-GR" sz="2000" dirty="0">
                <a:effectLst/>
              </a:rPr>
              <a:t>είναι μοναδικοί σε επίπεδο περιοχής; πόλης; χώρας; ηπείρου; υφηλίου;</a:t>
            </a:r>
          </a:p>
          <a:p>
            <a:pPr lvl="1">
              <a:spcBef>
                <a:spcPct val="0"/>
              </a:spcBef>
            </a:pPr>
            <a:r>
              <a:rPr lang="el-GR" altLang="el-GR" sz="2000" dirty="0">
                <a:effectLst/>
              </a:rPr>
              <a:t>Αν είναι μοναδικοί σε επίπεδο πόλης, πώς μπορεί το σύστημα να εντάξει Διασώστες από περισσότερες από μία πόλεις</a:t>
            </a:r>
            <a:r>
              <a:rPr lang="el-GR" altLang="el-GR" sz="2000" dirty="0" smtClean="0">
                <a:effectLst/>
              </a:rPr>
              <a:t>;</a:t>
            </a:r>
            <a:endParaRPr lang="el-GR" altLang="el-GR" sz="2000" dirty="0">
              <a:effectLst/>
            </a:endParaRPr>
          </a:p>
        </p:txBody>
      </p:sp>
      <p:sp>
        <p:nvSpPr>
          <p:cNvPr id="6" name="Slide Number Placeholder 5"/>
          <p:cNvSpPr>
            <a:spLocks noGrp="1"/>
          </p:cNvSpPr>
          <p:nvPr>
            <p:ph type="sldNum" sz="quarter" idx="12"/>
          </p:nvPr>
        </p:nvSpPr>
        <p:spPr/>
        <p:txBody>
          <a:bodyPr/>
          <a:lstStyle/>
          <a:p>
            <a:fld id="{AE61B379-949B-445B-B520-E1B893917F88}" type="slidenum">
              <a:rPr lang="el-GR" altLang="el-GR"/>
              <a:pPr/>
              <a:t>49</a:t>
            </a:fld>
            <a:endParaRPr lang="el-GR" alt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lide Number Placeholder 3"/>
          <p:cNvSpPr>
            <a:spLocks noGrp="1"/>
          </p:cNvSpPr>
          <p:nvPr>
            <p:ph type="sldNum" sz="quarter" idx="12"/>
          </p:nvPr>
        </p:nvSpPr>
        <p:spPr/>
        <p:txBody>
          <a:bodyPr/>
          <a:lstStyle/>
          <a:p>
            <a:fld id="{2B18EE7A-7507-47F9-B359-4A11853B313B}" type="slidenum">
              <a:rPr lang="el-GR" altLang="el-GR"/>
              <a:pPr/>
              <a:t>5</a:t>
            </a:fld>
            <a:endParaRPr lang="el-GR" altLang="el-GR"/>
          </a:p>
        </p:txBody>
      </p:sp>
      <p:sp>
        <p:nvSpPr>
          <p:cNvPr id="1164290" name="Rectangle 2"/>
          <p:cNvSpPr>
            <a:spLocks noGrp="1" noChangeArrowheads="1"/>
          </p:cNvSpPr>
          <p:nvPr>
            <p:ph type="title" idx="4294967295"/>
          </p:nvPr>
        </p:nvSpPr>
        <p:spPr>
          <a:xfrm>
            <a:off x="0" y="133350"/>
            <a:ext cx="8153400" cy="863600"/>
          </a:xfrm>
        </p:spPr>
        <p:txBody>
          <a:bodyPr lIns="90487" tIns="44450" rIns="90487" bIns="44450"/>
          <a:lstStyle/>
          <a:p>
            <a:r>
              <a:rPr lang="el-GR" altLang="el-GR"/>
              <a:t>Διαδικασία απαιτήσεων</a:t>
            </a:r>
            <a:endParaRPr lang="en-US" altLang="el-GR"/>
          </a:p>
        </p:txBody>
      </p:sp>
      <p:sp>
        <p:nvSpPr>
          <p:cNvPr id="1164291" name="Rectangle 97"/>
          <p:cNvSpPr>
            <a:spLocks noChangeArrowheads="1"/>
          </p:cNvSpPr>
          <p:nvPr/>
        </p:nvSpPr>
        <p:spPr bwMode="auto">
          <a:xfrm>
            <a:off x="4122738" y="998538"/>
            <a:ext cx="2370137" cy="674687"/>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Διατύπωση προβλήματος</a:t>
            </a:r>
            <a:endParaRPr lang="de-DE" altLang="el-GR" sz="1800"/>
          </a:p>
        </p:txBody>
      </p:sp>
      <p:sp>
        <p:nvSpPr>
          <p:cNvPr id="1164292" name="Line 109"/>
          <p:cNvSpPr>
            <a:spLocks noChangeShapeType="1"/>
          </p:cNvSpPr>
          <p:nvPr/>
        </p:nvSpPr>
        <p:spPr bwMode="auto">
          <a:xfrm flipH="1">
            <a:off x="1930400" y="1268413"/>
            <a:ext cx="2190750" cy="454025"/>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1164293" name="AutoShape 112"/>
          <p:cNvSpPr>
            <a:spLocks noChangeArrowheads="1"/>
          </p:cNvSpPr>
          <p:nvPr/>
        </p:nvSpPr>
        <p:spPr bwMode="auto">
          <a:xfrm>
            <a:off x="461963" y="1719263"/>
            <a:ext cx="2925762" cy="584200"/>
          </a:xfrm>
          <a:prstGeom prst="roundRect">
            <a:avLst>
              <a:gd name="adj" fmla="val 45065"/>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t>Εκμαίευση απαιτήσεων</a:t>
            </a:r>
            <a:endParaRPr lang="de-DE" altLang="el-GR" sz="1800"/>
          </a:p>
        </p:txBody>
      </p:sp>
      <p:grpSp>
        <p:nvGrpSpPr>
          <p:cNvPr id="6" name="Group 153"/>
          <p:cNvGrpSpPr>
            <a:grpSpLocks/>
          </p:cNvGrpSpPr>
          <p:nvPr/>
        </p:nvGrpSpPr>
        <p:grpSpPr bwMode="auto">
          <a:xfrm>
            <a:off x="928688" y="2306638"/>
            <a:ext cx="411162" cy="1903412"/>
            <a:chOff x="585" y="1353"/>
            <a:chExt cx="259" cy="1199"/>
          </a:xfrm>
        </p:grpSpPr>
        <p:sp>
          <p:nvSpPr>
            <p:cNvPr id="1164295" name="Line 110"/>
            <p:cNvSpPr>
              <a:spLocks noChangeShapeType="1"/>
            </p:cNvSpPr>
            <p:nvPr/>
          </p:nvSpPr>
          <p:spPr bwMode="auto">
            <a:xfrm>
              <a:off x="843" y="1353"/>
              <a:ext cx="1" cy="1180"/>
            </a:xfrm>
            <a:prstGeom prst="line">
              <a:avLst/>
            </a:prstGeom>
            <a:noFill/>
            <a:ln w="254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1164296" name="Line 118"/>
            <p:cNvSpPr>
              <a:spLocks noChangeShapeType="1"/>
            </p:cNvSpPr>
            <p:nvPr/>
          </p:nvSpPr>
          <p:spPr bwMode="auto">
            <a:xfrm>
              <a:off x="585" y="1353"/>
              <a:ext cx="2" cy="1199"/>
            </a:xfrm>
            <a:prstGeom prst="line">
              <a:avLst/>
            </a:prstGeom>
            <a:noFill/>
            <a:ln w="2540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grpSp>
      <p:sp>
        <p:nvSpPr>
          <p:cNvPr id="1164297" name="Rectangle 124"/>
          <p:cNvSpPr>
            <a:spLocks noChangeArrowheads="1"/>
          </p:cNvSpPr>
          <p:nvPr/>
        </p:nvSpPr>
        <p:spPr bwMode="auto">
          <a:xfrm>
            <a:off x="3651250" y="4764088"/>
            <a:ext cx="5176838" cy="1725612"/>
          </a:xfrm>
          <a:prstGeom prst="rect">
            <a:avLst/>
          </a:prstGeom>
          <a:noFill/>
          <a:ln w="492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MS PGothic" panose="020B0600070205080204" pitchFamily="34" charset="-128"/>
            </a:endParaRPr>
          </a:p>
        </p:txBody>
      </p:sp>
      <p:sp>
        <p:nvSpPr>
          <p:cNvPr id="1164302" name="Rectangle 119"/>
          <p:cNvSpPr>
            <a:spLocks noChangeArrowheads="1"/>
          </p:cNvSpPr>
          <p:nvPr/>
        </p:nvSpPr>
        <p:spPr bwMode="auto">
          <a:xfrm>
            <a:off x="3651250" y="2344738"/>
            <a:ext cx="5176838" cy="1762125"/>
          </a:xfrm>
          <a:prstGeom prst="rect">
            <a:avLst/>
          </a:prstGeom>
          <a:noFill/>
          <a:ln w="492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MS PGothic" panose="020B0600070205080204" pitchFamily="34" charset="-128"/>
            </a:endParaRPr>
          </a:p>
        </p:txBody>
      </p:sp>
      <p:sp>
        <p:nvSpPr>
          <p:cNvPr id="1164307" name="Rectangle 116"/>
          <p:cNvSpPr>
            <a:spLocks noChangeArrowheads="1"/>
          </p:cNvSpPr>
          <p:nvPr/>
        </p:nvSpPr>
        <p:spPr bwMode="auto">
          <a:xfrm>
            <a:off x="4122738" y="5049838"/>
            <a:ext cx="2563812" cy="55562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a:t>
            </a:r>
            <a:r>
              <a:rPr lang="el-GR" altLang="el-GR" sz="1800" u="sng"/>
              <a:t> δυναμικό μοντέλο</a:t>
            </a:r>
            <a:endParaRPr lang="de-DE" altLang="el-GR" sz="1800"/>
          </a:p>
        </p:txBody>
      </p:sp>
      <p:sp>
        <p:nvSpPr>
          <p:cNvPr id="1164308" name="Line 133"/>
          <p:cNvSpPr>
            <a:spLocks noChangeShapeType="1"/>
          </p:cNvSpPr>
          <p:nvPr/>
        </p:nvSpPr>
        <p:spPr bwMode="auto">
          <a:xfrm>
            <a:off x="1962150" y="4778375"/>
            <a:ext cx="2176463" cy="423863"/>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grpSp>
        <p:nvGrpSpPr>
          <p:cNvPr id="1164309" name="Group 21"/>
          <p:cNvGrpSpPr>
            <a:grpSpLocks/>
          </p:cNvGrpSpPr>
          <p:nvPr/>
        </p:nvGrpSpPr>
        <p:grpSpPr bwMode="auto">
          <a:xfrm>
            <a:off x="1962150" y="4778375"/>
            <a:ext cx="4724400" cy="1651000"/>
            <a:chOff x="1236" y="3010"/>
            <a:chExt cx="2976" cy="1040"/>
          </a:xfrm>
        </p:grpSpPr>
        <p:sp>
          <p:nvSpPr>
            <p:cNvPr id="1164310" name="Rectangle 106"/>
            <p:cNvSpPr>
              <a:spLocks noChangeArrowheads="1"/>
            </p:cNvSpPr>
            <p:nvPr/>
          </p:nvSpPr>
          <p:spPr bwMode="auto">
            <a:xfrm>
              <a:off x="2597" y="3634"/>
              <a:ext cx="1615" cy="416"/>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u="sng"/>
                <a:t>: μοντέλο αντικειμένων ανάλυσης</a:t>
              </a:r>
              <a:endParaRPr lang="de-DE" altLang="el-GR" sz="1800" u="sng"/>
            </a:p>
          </p:txBody>
        </p:sp>
        <p:sp>
          <p:nvSpPr>
            <p:cNvPr id="1164311" name="Line 134"/>
            <p:cNvSpPr>
              <a:spLocks noChangeShapeType="1"/>
            </p:cNvSpPr>
            <p:nvPr/>
          </p:nvSpPr>
          <p:spPr bwMode="auto">
            <a:xfrm>
              <a:off x="1236" y="3010"/>
              <a:ext cx="1369" cy="838"/>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grpSp>
      <p:sp>
        <p:nvSpPr>
          <p:cNvPr id="1164312" name="AutoShape 95"/>
          <p:cNvSpPr>
            <a:spLocks noChangeArrowheads="1"/>
          </p:cNvSpPr>
          <p:nvPr/>
        </p:nvSpPr>
        <p:spPr bwMode="auto">
          <a:xfrm>
            <a:off x="476250" y="4238625"/>
            <a:ext cx="2925763" cy="555625"/>
          </a:xfrm>
          <a:prstGeom prst="roundRect">
            <a:avLst>
              <a:gd name="adj" fmla="val 47324"/>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t>Ανάλυση</a:t>
            </a:r>
            <a:endParaRPr lang="de-DE" altLang="el-GR" sz="1800"/>
          </a:p>
        </p:txBody>
      </p:sp>
      <p:grpSp>
        <p:nvGrpSpPr>
          <p:cNvPr id="1164313" name="Group 157"/>
          <p:cNvGrpSpPr>
            <a:grpSpLocks/>
          </p:cNvGrpSpPr>
          <p:nvPr/>
        </p:nvGrpSpPr>
        <p:grpSpPr bwMode="auto">
          <a:xfrm>
            <a:off x="1930400" y="2889250"/>
            <a:ext cx="2176463" cy="1303338"/>
            <a:chOff x="1225" y="1712"/>
            <a:chExt cx="1371" cy="821"/>
          </a:xfrm>
        </p:grpSpPr>
        <p:sp>
          <p:nvSpPr>
            <p:cNvPr id="1164314" name="Line 135"/>
            <p:cNvSpPr>
              <a:spLocks noChangeShapeType="1"/>
            </p:cNvSpPr>
            <p:nvPr/>
          </p:nvSpPr>
          <p:spPr bwMode="auto">
            <a:xfrm flipH="1">
              <a:off x="1225" y="1712"/>
              <a:ext cx="1371" cy="821"/>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1164315" name="Line 136"/>
            <p:cNvSpPr>
              <a:spLocks noChangeShapeType="1"/>
            </p:cNvSpPr>
            <p:nvPr/>
          </p:nvSpPr>
          <p:spPr bwMode="auto">
            <a:xfrm flipH="1">
              <a:off x="1225" y="2192"/>
              <a:ext cx="1369" cy="341"/>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grpSp>
      <p:sp>
        <p:nvSpPr>
          <p:cNvPr id="1164316" name="Rectangle 103"/>
          <p:cNvSpPr>
            <a:spLocks noChangeArrowheads="1"/>
          </p:cNvSpPr>
          <p:nvPr/>
        </p:nvSpPr>
        <p:spPr bwMode="auto">
          <a:xfrm>
            <a:off x="4122738" y="2484438"/>
            <a:ext cx="2563812" cy="64452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a:t>
            </a:r>
            <a:r>
              <a:rPr lang="el-GR" altLang="el-GR" sz="1800" u="sng"/>
              <a:t> μη λειτουργικές απαιτήσεις</a:t>
            </a:r>
            <a:endParaRPr lang="de-DE" altLang="el-GR" sz="1800"/>
          </a:p>
        </p:txBody>
      </p:sp>
      <p:sp>
        <p:nvSpPr>
          <p:cNvPr id="1164317" name="Line 137"/>
          <p:cNvSpPr>
            <a:spLocks noChangeShapeType="1"/>
          </p:cNvSpPr>
          <p:nvPr/>
        </p:nvSpPr>
        <p:spPr bwMode="auto">
          <a:xfrm>
            <a:off x="1962150" y="2303463"/>
            <a:ext cx="2173288" cy="569912"/>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1164318" name="Rectangle 100"/>
          <p:cNvSpPr>
            <a:spLocks noChangeArrowheads="1"/>
          </p:cNvSpPr>
          <p:nvPr/>
        </p:nvSpPr>
        <p:spPr bwMode="auto">
          <a:xfrm>
            <a:off x="4122738" y="3384550"/>
            <a:ext cx="2563812" cy="55562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u="sng"/>
              <a:t>: λειτουργικό μοντέλο</a:t>
            </a:r>
            <a:endParaRPr lang="de-DE" altLang="el-GR" sz="1800" u="sng"/>
          </a:p>
        </p:txBody>
      </p:sp>
      <p:sp>
        <p:nvSpPr>
          <p:cNvPr id="1164319" name="Line 138"/>
          <p:cNvSpPr>
            <a:spLocks noChangeShapeType="1"/>
          </p:cNvSpPr>
          <p:nvPr/>
        </p:nvSpPr>
        <p:spPr bwMode="auto">
          <a:xfrm>
            <a:off x="1962150" y="2303463"/>
            <a:ext cx="2173288" cy="1331912"/>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grpSp>
        <p:nvGrpSpPr>
          <p:cNvPr id="23" name="Group 162"/>
          <p:cNvGrpSpPr>
            <a:grpSpLocks/>
          </p:cNvGrpSpPr>
          <p:nvPr/>
        </p:nvGrpSpPr>
        <p:grpSpPr bwMode="auto">
          <a:xfrm>
            <a:off x="280988" y="2605088"/>
            <a:ext cx="1631950" cy="1270000"/>
            <a:chOff x="177" y="1541"/>
            <a:chExt cx="1028" cy="800"/>
          </a:xfrm>
        </p:grpSpPr>
        <p:sp>
          <p:nvSpPr>
            <p:cNvPr id="1164321" name="AutoShape 158"/>
            <p:cNvSpPr>
              <a:spLocks noChangeArrowheads="1"/>
            </p:cNvSpPr>
            <p:nvPr/>
          </p:nvSpPr>
          <p:spPr bwMode="auto">
            <a:xfrm>
              <a:off x="907" y="1589"/>
              <a:ext cx="298" cy="752"/>
            </a:xfrm>
            <a:prstGeom prst="curvedLeftArrow">
              <a:avLst>
                <a:gd name="adj1" fmla="val 50470"/>
                <a:gd name="adj2" fmla="val 100940"/>
                <a:gd name="adj3" fmla="val 33333"/>
              </a:avLst>
            </a:prstGeom>
            <a:solidFill>
              <a:srgbClr val="0C0CCF"/>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MS PGothic" panose="020B0600070205080204" pitchFamily="34" charset="-128"/>
              </a:endParaRPr>
            </a:p>
          </p:txBody>
        </p:sp>
        <p:sp>
          <p:nvSpPr>
            <p:cNvPr id="1164322" name="AutoShape 159"/>
            <p:cNvSpPr>
              <a:spLocks noChangeArrowheads="1"/>
            </p:cNvSpPr>
            <p:nvPr/>
          </p:nvSpPr>
          <p:spPr bwMode="auto">
            <a:xfrm flipH="1" flipV="1">
              <a:off x="177" y="1541"/>
              <a:ext cx="298" cy="752"/>
            </a:xfrm>
            <a:prstGeom prst="curvedLeftArrow">
              <a:avLst>
                <a:gd name="adj1" fmla="val 50470"/>
                <a:gd name="adj2" fmla="val 100940"/>
                <a:gd name="adj3" fmla="val 33333"/>
              </a:avLst>
            </a:prstGeom>
            <a:solidFill>
              <a:srgbClr val="0C0CCF"/>
            </a:solidFill>
            <a:ln w="12700">
              <a:solidFill>
                <a:schemeClr val="tx1"/>
              </a:solidFill>
              <a:miter lim="800000"/>
              <a:headEnd/>
              <a:tailEnd/>
            </a:ln>
          </p:spPr>
          <p:txBody>
            <a:bodyPr rot="10800000"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MS PGothic" panose="020B0600070205080204" pitchFamily="34" charset="-128"/>
              </a:endParaRPr>
            </a:p>
          </p:txBody>
        </p:sp>
      </p:grpSp>
      <p:sp>
        <p:nvSpPr>
          <p:cNvPr id="53411" name="Text Box 163"/>
          <p:cNvSpPr txBox="1">
            <a:spLocks noChangeArrowheads="1"/>
          </p:cNvSpPr>
          <p:nvPr/>
        </p:nvSpPr>
        <p:spPr bwMode="auto">
          <a:xfrm>
            <a:off x="206375" y="5543550"/>
            <a:ext cx="2903538"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chemeClr val="tx1"/>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2200" b="1">
                <a:latin typeface="Century Gothic" panose="020B0502020202020204" pitchFamily="34" charset="0"/>
              </a:rPr>
              <a:t>Διάγραμμα δραστηριότητας </a:t>
            </a:r>
            <a:r>
              <a:rPr lang="en-US" altLang="el-GR" sz="2200" b="1">
                <a:latin typeface="Century Gothic" panose="020B0502020202020204" pitchFamily="34" charset="0"/>
              </a:rPr>
              <a:t>UML</a:t>
            </a:r>
          </a:p>
        </p:txBody>
      </p:sp>
      <p:sp>
        <p:nvSpPr>
          <p:cNvPr id="1164324" name="Text Box 36"/>
          <p:cNvSpPr txBox="1">
            <a:spLocks noChangeArrowheads="1"/>
          </p:cNvSpPr>
          <p:nvPr/>
        </p:nvSpPr>
        <p:spPr bwMode="auto">
          <a:xfrm>
            <a:off x="3787775" y="1982788"/>
            <a:ext cx="28543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Προδιαγραφή απαιτήσεων</a:t>
            </a:r>
          </a:p>
        </p:txBody>
      </p:sp>
      <p:sp>
        <p:nvSpPr>
          <p:cNvPr id="1164325" name="Text Box 37"/>
          <p:cNvSpPr txBox="1">
            <a:spLocks noChangeArrowheads="1"/>
          </p:cNvSpPr>
          <p:nvPr/>
        </p:nvSpPr>
        <p:spPr bwMode="auto">
          <a:xfrm>
            <a:off x="4032250" y="4373563"/>
            <a:ext cx="2108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Μοντέλο ανάλυσης</a:t>
            </a:r>
          </a:p>
        </p:txBody>
      </p:sp>
      <p:sp>
        <p:nvSpPr>
          <p:cNvPr id="1164326" name="Freeform 38"/>
          <p:cNvSpPr>
            <a:spLocks/>
          </p:cNvSpPr>
          <p:nvPr/>
        </p:nvSpPr>
        <p:spPr bwMode="auto">
          <a:xfrm>
            <a:off x="3627438" y="4373563"/>
            <a:ext cx="2682875" cy="360362"/>
          </a:xfrm>
          <a:custGeom>
            <a:avLst/>
            <a:gdLst>
              <a:gd name="T0" fmla="*/ 0 w 1690"/>
              <a:gd name="T1" fmla="*/ 227 h 227"/>
              <a:gd name="T2" fmla="*/ 131 w 1690"/>
              <a:gd name="T3" fmla="*/ 0 h 227"/>
              <a:gd name="T4" fmla="*/ 1559 w 1690"/>
              <a:gd name="T5" fmla="*/ 0 h 227"/>
              <a:gd name="T6" fmla="*/ 1690 w 1690"/>
              <a:gd name="T7" fmla="*/ 227 h 227"/>
            </a:gdLst>
            <a:ahLst/>
            <a:cxnLst>
              <a:cxn ang="0">
                <a:pos x="T0" y="T1"/>
              </a:cxn>
              <a:cxn ang="0">
                <a:pos x="T2" y="T3"/>
              </a:cxn>
              <a:cxn ang="0">
                <a:pos x="T4" y="T5"/>
              </a:cxn>
              <a:cxn ang="0">
                <a:pos x="T6" y="T7"/>
              </a:cxn>
            </a:cxnLst>
            <a:rect l="0" t="0" r="r" b="b"/>
            <a:pathLst>
              <a:path w="1690" h="227">
                <a:moveTo>
                  <a:pt x="0" y="227"/>
                </a:moveTo>
                <a:lnTo>
                  <a:pt x="131" y="0"/>
                </a:lnTo>
                <a:lnTo>
                  <a:pt x="1559" y="0"/>
                </a:lnTo>
                <a:lnTo>
                  <a:pt x="1690" y="227"/>
                </a:lnTo>
              </a:path>
            </a:pathLst>
          </a:custGeom>
          <a:noFill/>
          <a:ln w="38100" cap="flat" cmpd="sng">
            <a:solidFill>
              <a:schemeClr val="tx1"/>
            </a:solidFill>
            <a:prstDash val="solid"/>
            <a:round/>
            <a:headEnd type="none" w="med" len="me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64327" name="Freeform 39"/>
          <p:cNvSpPr>
            <a:spLocks/>
          </p:cNvSpPr>
          <p:nvPr/>
        </p:nvSpPr>
        <p:spPr bwMode="auto">
          <a:xfrm>
            <a:off x="3627438" y="1989138"/>
            <a:ext cx="3149600" cy="360362"/>
          </a:xfrm>
          <a:custGeom>
            <a:avLst/>
            <a:gdLst>
              <a:gd name="T0" fmla="*/ 0 w 1690"/>
              <a:gd name="T1" fmla="*/ 227 h 227"/>
              <a:gd name="T2" fmla="*/ 131 w 1690"/>
              <a:gd name="T3" fmla="*/ 0 h 227"/>
              <a:gd name="T4" fmla="*/ 1559 w 1690"/>
              <a:gd name="T5" fmla="*/ 0 h 227"/>
              <a:gd name="T6" fmla="*/ 1690 w 1690"/>
              <a:gd name="T7" fmla="*/ 227 h 227"/>
            </a:gdLst>
            <a:ahLst/>
            <a:cxnLst>
              <a:cxn ang="0">
                <a:pos x="T0" y="T1"/>
              </a:cxn>
              <a:cxn ang="0">
                <a:pos x="T2" y="T3"/>
              </a:cxn>
              <a:cxn ang="0">
                <a:pos x="T4" y="T5"/>
              </a:cxn>
              <a:cxn ang="0">
                <a:pos x="T6" y="T7"/>
              </a:cxn>
            </a:cxnLst>
            <a:rect l="0" t="0" r="r" b="b"/>
            <a:pathLst>
              <a:path w="1690" h="227">
                <a:moveTo>
                  <a:pt x="0" y="227"/>
                </a:moveTo>
                <a:lnTo>
                  <a:pt x="131" y="0"/>
                </a:lnTo>
                <a:lnTo>
                  <a:pt x="1559" y="0"/>
                </a:lnTo>
                <a:lnTo>
                  <a:pt x="1690" y="227"/>
                </a:lnTo>
              </a:path>
            </a:pathLst>
          </a:custGeom>
          <a:noFill/>
          <a:ln w="38100" cap="flat" cmpd="sng">
            <a:solidFill>
              <a:schemeClr val="tx1"/>
            </a:solidFill>
            <a:prstDash val="solid"/>
            <a:round/>
            <a:headEnd type="none" w="med" len="me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3682" name="Rectangle 2"/>
          <p:cNvSpPr>
            <a:spLocks noGrp="1" noChangeArrowheads="1"/>
          </p:cNvSpPr>
          <p:nvPr>
            <p:ph type="title"/>
          </p:nvPr>
        </p:nvSpPr>
        <p:spPr/>
        <p:txBody>
          <a:bodyPr>
            <a:normAutofit fontScale="90000"/>
          </a:bodyPr>
          <a:lstStyle/>
          <a:p>
            <a:r>
              <a:rPr lang="el-GR" altLang="el-GR" dirty="0"/>
              <a:t>Προσδιορισμός συσχετίσεων </a:t>
            </a:r>
            <a:r>
              <a:rPr lang="el-GR" altLang="el-GR" dirty="0" smtClean="0"/>
              <a:t>(</a:t>
            </a:r>
            <a:r>
              <a:rPr lang="en-US" altLang="el-GR" dirty="0" smtClean="0"/>
              <a:t>5</a:t>
            </a:r>
            <a:r>
              <a:rPr lang="el-GR" altLang="el-GR" dirty="0" smtClean="0"/>
              <a:t>)</a:t>
            </a:r>
            <a:endParaRPr lang="en-US" altLang="el-GR" dirty="0"/>
          </a:p>
        </p:txBody>
      </p:sp>
      <p:sp>
        <p:nvSpPr>
          <p:cNvPr id="1223683" name="Rectangle 3"/>
          <p:cNvSpPr>
            <a:spLocks noGrp="1" noChangeArrowheads="1"/>
          </p:cNvSpPr>
          <p:nvPr>
            <p:ph idx="1"/>
          </p:nvPr>
        </p:nvSpPr>
        <p:spPr/>
        <p:txBody>
          <a:bodyPr/>
          <a:lstStyle/>
          <a:p>
            <a:pPr>
              <a:spcBef>
                <a:spcPct val="0"/>
              </a:spcBef>
            </a:pPr>
            <a:r>
              <a:rPr lang="el-GR" altLang="el-GR" sz="2400" dirty="0"/>
              <a:t>Η τυπική εκτέλεση του βήματος αυτού είναι για κάθε κλάση να προσδιορίζεται η ακολουθία των συσχετίσεων που πρέπει να διασχισθούν για να εντοπισθεί ένα συγκεκριμένο στιγμιότυπο της κλάσης</a:t>
            </a:r>
            <a:endParaRPr lang="el-GR" altLang="el-GR" sz="2400" dirty="0"/>
          </a:p>
        </p:txBody>
      </p:sp>
      <p:sp>
        <p:nvSpPr>
          <p:cNvPr id="6" name="Slide Number Placeholder 5"/>
          <p:cNvSpPr>
            <a:spLocks noGrp="1"/>
          </p:cNvSpPr>
          <p:nvPr>
            <p:ph type="sldNum" sz="quarter" idx="12"/>
          </p:nvPr>
        </p:nvSpPr>
        <p:spPr/>
        <p:txBody>
          <a:bodyPr/>
          <a:lstStyle/>
          <a:p>
            <a:fld id="{AE61B379-949B-445B-B520-E1B893917F88}" type="slidenum">
              <a:rPr lang="el-GR" altLang="el-GR"/>
              <a:pPr/>
              <a:t>50</a:t>
            </a:fld>
            <a:endParaRPr lang="el-GR" altLang="el-GR"/>
          </a:p>
        </p:txBody>
      </p:sp>
    </p:spTree>
    <p:extLst>
      <p:ext uri="{BB962C8B-B14F-4D97-AF65-F5344CB8AC3E}">
        <p14:creationId xmlns:p14="http://schemas.microsoft.com/office/powerpoint/2010/main" val="22751123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4706" name="Rectangle 2"/>
          <p:cNvSpPr>
            <a:spLocks noGrp="1" noChangeArrowheads="1"/>
          </p:cNvSpPr>
          <p:nvPr>
            <p:ph type="title"/>
          </p:nvPr>
        </p:nvSpPr>
        <p:spPr/>
        <p:txBody>
          <a:bodyPr>
            <a:normAutofit fontScale="90000"/>
          </a:bodyPr>
          <a:lstStyle/>
          <a:p>
            <a:r>
              <a:rPr lang="el-GR" altLang="el-GR"/>
              <a:t>Προσδιορισμός συναθροίσεων (1)</a:t>
            </a:r>
            <a:endParaRPr lang="en-US" altLang="el-GR"/>
          </a:p>
        </p:txBody>
      </p:sp>
      <p:sp>
        <p:nvSpPr>
          <p:cNvPr id="1224707" name="Rectangle 3"/>
          <p:cNvSpPr>
            <a:spLocks noGrp="1" noChangeArrowheads="1"/>
          </p:cNvSpPr>
          <p:nvPr>
            <p:ph idx="1"/>
          </p:nvPr>
        </p:nvSpPr>
        <p:spPr>
          <a:xfrm>
            <a:off x="822959" y="1448781"/>
            <a:ext cx="8024516" cy="4815534"/>
          </a:xfrm>
        </p:spPr>
        <p:txBody>
          <a:bodyPr/>
          <a:lstStyle/>
          <a:p>
            <a:pPr>
              <a:spcBef>
                <a:spcPct val="0"/>
              </a:spcBef>
            </a:pPr>
            <a:r>
              <a:rPr lang="el-GR" altLang="el-GR" sz="2400" dirty="0"/>
              <a:t>Οι </a:t>
            </a:r>
            <a:r>
              <a:rPr lang="el-GR" altLang="el-GR" sz="2400" dirty="0" smtClean="0"/>
              <a:t>συναθροίσεις </a:t>
            </a:r>
            <a:r>
              <a:rPr lang="el-GR" altLang="el-GR" sz="2400" dirty="0"/>
              <a:t>είναι ειδικοί τύποι συσχετίσεων που δηλώνουν σχέσεις όλου-τμήματος</a:t>
            </a:r>
          </a:p>
          <a:p>
            <a:pPr lvl="1">
              <a:spcBef>
                <a:spcPct val="0"/>
              </a:spcBef>
            </a:pPr>
            <a:r>
              <a:rPr lang="el-GR" altLang="el-GR" sz="2000" dirty="0"/>
              <a:t>Π.χ. ένας σταθμός πολιτικής προστασίας συντίθεται από πυροσβέστες, πυροσβεστικά οχήματα, ασθενοφόρα και τραυματιοφορείς</a:t>
            </a:r>
          </a:p>
          <a:p>
            <a:pPr lvl="1">
              <a:spcBef>
                <a:spcPct val="0"/>
              </a:spcBef>
            </a:pPr>
            <a:r>
              <a:rPr lang="el-GR" altLang="el-GR" sz="2000" dirty="0"/>
              <a:t>Μία περιφέρεις συντίθεται από νομούς, που με τη σειρά τους απαρτίζονται από δήμους</a:t>
            </a:r>
          </a:p>
          <a:p>
            <a:pPr>
              <a:spcBef>
                <a:spcPct val="0"/>
              </a:spcBef>
            </a:pPr>
            <a:r>
              <a:rPr lang="el-GR" altLang="el-GR" sz="2400" dirty="0"/>
              <a:t>Υπάρχουν δύο είδη συνάθροισης:</a:t>
            </a:r>
          </a:p>
          <a:p>
            <a:pPr lvl="1">
              <a:spcBef>
                <a:spcPct val="0"/>
              </a:spcBef>
            </a:pPr>
            <a:r>
              <a:rPr lang="el-GR" altLang="el-GR" sz="2000" dirty="0"/>
              <a:t>Η </a:t>
            </a:r>
            <a:r>
              <a:rPr lang="el-GR" altLang="el-GR" sz="2000" i="1" dirty="0"/>
              <a:t>συνάθροιση σύνθεσης</a:t>
            </a:r>
            <a:r>
              <a:rPr lang="el-GR" altLang="el-GR" sz="2000" dirty="0"/>
              <a:t> που δείχνει ότι τα τμήματα εξαρτώνται από το όλον</a:t>
            </a:r>
          </a:p>
          <a:p>
            <a:pPr lvl="2">
              <a:spcBef>
                <a:spcPct val="0"/>
              </a:spcBef>
            </a:pPr>
            <a:r>
              <a:rPr lang="el-GR" altLang="el-GR" sz="1800" dirty="0"/>
              <a:t>Π.χ. ένας δήμος νοείται μόνο ως μέρος ενός νομού</a:t>
            </a:r>
          </a:p>
          <a:p>
            <a:pPr lvl="2">
              <a:spcBef>
                <a:spcPct val="0"/>
              </a:spcBef>
            </a:pPr>
            <a:r>
              <a:rPr lang="el-GR" altLang="el-GR" sz="1800" dirty="0"/>
              <a:t>Συμβολίζεται με έναν «γεμάτο» ρόμβο</a:t>
            </a:r>
          </a:p>
          <a:p>
            <a:pPr lvl="1">
              <a:spcBef>
                <a:spcPct val="0"/>
              </a:spcBef>
            </a:pPr>
            <a:r>
              <a:rPr lang="el-GR" altLang="el-GR" sz="2000" dirty="0"/>
              <a:t>Η </a:t>
            </a:r>
            <a:r>
              <a:rPr lang="el-GR" altLang="el-GR" sz="2000" i="1" dirty="0"/>
              <a:t>διαμοιραζόμενη συνάθροιση</a:t>
            </a:r>
            <a:r>
              <a:rPr lang="el-GR" altLang="el-GR" sz="2000" dirty="0"/>
              <a:t> (ή </a:t>
            </a:r>
            <a:r>
              <a:rPr lang="el-GR" altLang="el-GR" sz="2000" dirty="0" smtClean="0"/>
              <a:t>συσσωμάτωση</a:t>
            </a:r>
            <a:r>
              <a:rPr lang="el-GR" altLang="el-GR" sz="2000" dirty="0"/>
              <a:t>) όπου τα τμήματα υπάρχουν και ανεξάρτητα από το όλον</a:t>
            </a:r>
          </a:p>
          <a:p>
            <a:pPr lvl="2">
              <a:spcBef>
                <a:spcPct val="0"/>
              </a:spcBef>
            </a:pPr>
            <a:r>
              <a:rPr lang="el-GR" altLang="el-GR" sz="1800" dirty="0" smtClean="0"/>
              <a:t>Π.χ. </a:t>
            </a:r>
            <a:r>
              <a:rPr lang="el-GR" altLang="el-GR" sz="1800" dirty="0"/>
              <a:t>ένα πυροσβεστικό όχημα μπορεί να υπάρχει χωρίς τον σταθμό πολιτικής προστασίας ή να κατανεμηθεί σε άλλον σταθμό</a:t>
            </a:r>
          </a:p>
          <a:p>
            <a:pPr lvl="2">
              <a:spcBef>
                <a:spcPct val="0"/>
              </a:spcBef>
            </a:pPr>
            <a:r>
              <a:rPr lang="el-GR" altLang="el-GR" sz="1800" dirty="0"/>
              <a:t>Συμβολίζεται με έναν «κενό» ρόμβο</a:t>
            </a:r>
            <a:endParaRPr lang="en-US" altLang="el-GR" sz="1800" dirty="0"/>
          </a:p>
        </p:txBody>
      </p:sp>
      <p:sp>
        <p:nvSpPr>
          <p:cNvPr id="6" name="Slide Number Placeholder 5"/>
          <p:cNvSpPr>
            <a:spLocks noGrp="1"/>
          </p:cNvSpPr>
          <p:nvPr>
            <p:ph type="sldNum" sz="quarter" idx="12"/>
          </p:nvPr>
        </p:nvSpPr>
        <p:spPr/>
        <p:txBody>
          <a:bodyPr/>
          <a:lstStyle/>
          <a:p>
            <a:fld id="{77896D71-E487-489F-BB23-D09B731E4949}" type="slidenum">
              <a:rPr lang="el-GR" altLang="el-GR"/>
              <a:pPr/>
              <a:t>51</a:t>
            </a:fld>
            <a:endParaRPr lang="el-GR" altLang="el-G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5730" name="Rectangle 2"/>
          <p:cNvSpPr>
            <a:spLocks noGrp="1" noChangeArrowheads="1"/>
          </p:cNvSpPr>
          <p:nvPr>
            <p:ph type="title"/>
          </p:nvPr>
        </p:nvSpPr>
        <p:spPr>
          <a:xfrm>
            <a:off x="250825" y="277813"/>
            <a:ext cx="8642350" cy="1143000"/>
          </a:xfrm>
        </p:spPr>
        <p:txBody>
          <a:bodyPr/>
          <a:lstStyle/>
          <a:p>
            <a:r>
              <a:rPr lang="el-GR" altLang="el-GR"/>
              <a:t>Προσδιορισμός συναθροίσεων (2)</a:t>
            </a:r>
            <a:endParaRPr lang="en-US" altLang="el-GR"/>
          </a:p>
        </p:txBody>
      </p:sp>
      <p:sp>
        <p:nvSpPr>
          <p:cNvPr id="1225731" name="Rectangle 3"/>
          <p:cNvSpPr>
            <a:spLocks noGrp="1" noChangeArrowheads="1"/>
          </p:cNvSpPr>
          <p:nvPr>
            <p:ph idx="1"/>
          </p:nvPr>
        </p:nvSpPr>
        <p:spPr>
          <a:xfrm>
            <a:off x="457200" y="1600200"/>
            <a:ext cx="8229600" cy="884238"/>
          </a:xfrm>
        </p:spPr>
        <p:txBody>
          <a:bodyPr/>
          <a:lstStyle/>
          <a:p>
            <a:r>
              <a:rPr lang="el-GR" altLang="el-GR" sz="2400"/>
              <a:t>Παράδειγμα συνάθροισης σύνθεσης και διαμοιραζόμενης συνάθροισης</a:t>
            </a:r>
            <a:endParaRPr lang="en-US" altLang="el-GR" sz="2400"/>
          </a:p>
        </p:txBody>
      </p:sp>
      <p:sp>
        <p:nvSpPr>
          <p:cNvPr id="26" name="Slide Number Placeholder 5"/>
          <p:cNvSpPr>
            <a:spLocks noGrp="1"/>
          </p:cNvSpPr>
          <p:nvPr>
            <p:ph type="sldNum" sz="quarter" idx="12"/>
          </p:nvPr>
        </p:nvSpPr>
        <p:spPr/>
        <p:txBody>
          <a:bodyPr/>
          <a:lstStyle/>
          <a:p>
            <a:fld id="{CE79FD3B-A175-41B2-A3CF-021432A6A0ED}" type="slidenum">
              <a:rPr lang="el-GR" altLang="el-GR"/>
              <a:pPr/>
              <a:t>52</a:t>
            </a:fld>
            <a:endParaRPr lang="el-GR" altLang="el-GR"/>
          </a:p>
        </p:txBody>
      </p:sp>
      <p:sp>
        <p:nvSpPr>
          <p:cNvPr id="1225732" name="Rectangle 4"/>
          <p:cNvSpPr>
            <a:spLocks noChangeArrowheads="1"/>
          </p:cNvSpPr>
          <p:nvPr/>
        </p:nvSpPr>
        <p:spPr bwMode="auto">
          <a:xfrm>
            <a:off x="836613" y="2573905"/>
            <a:ext cx="1935162"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Περιφέρεια</a:t>
            </a:r>
            <a:endParaRPr lang="en-US" altLang="el-GR" sz="1800"/>
          </a:p>
        </p:txBody>
      </p:sp>
      <p:sp>
        <p:nvSpPr>
          <p:cNvPr id="1225733" name="Rectangle 5"/>
          <p:cNvSpPr>
            <a:spLocks noChangeArrowheads="1"/>
          </p:cNvSpPr>
          <p:nvPr/>
        </p:nvSpPr>
        <p:spPr bwMode="auto">
          <a:xfrm>
            <a:off x="836613" y="4059805"/>
            <a:ext cx="1935162"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Νομός</a:t>
            </a:r>
            <a:endParaRPr lang="en-US" altLang="el-GR" sz="1800"/>
          </a:p>
        </p:txBody>
      </p:sp>
      <p:sp>
        <p:nvSpPr>
          <p:cNvPr id="1225734" name="Rectangle 6"/>
          <p:cNvSpPr>
            <a:spLocks noChangeArrowheads="1"/>
          </p:cNvSpPr>
          <p:nvPr/>
        </p:nvSpPr>
        <p:spPr bwMode="auto">
          <a:xfrm>
            <a:off x="836613" y="5544118"/>
            <a:ext cx="1935162" cy="6302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Δήμος</a:t>
            </a:r>
            <a:endParaRPr lang="en-US" altLang="el-GR" sz="1800"/>
          </a:p>
        </p:txBody>
      </p:sp>
      <p:sp>
        <p:nvSpPr>
          <p:cNvPr id="1225735" name="AutoShape 7"/>
          <p:cNvSpPr>
            <a:spLocks noChangeArrowheads="1"/>
          </p:cNvSpPr>
          <p:nvPr/>
        </p:nvSpPr>
        <p:spPr bwMode="auto">
          <a:xfrm>
            <a:off x="1646238" y="3204143"/>
            <a:ext cx="223837" cy="225425"/>
          </a:xfrm>
          <a:prstGeom prst="diamond">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25736" name="Line 8"/>
          <p:cNvSpPr>
            <a:spLocks noChangeShapeType="1"/>
          </p:cNvSpPr>
          <p:nvPr/>
        </p:nvSpPr>
        <p:spPr bwMode="auto">
          <a:xfrm>
            <a:off x="1735138" y="3429568"/>
            <a:ext cx="0" cy="630237"/>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25737" name="AutoShape 9"/>
          <p:cNvSpPr>
            <a:spLocks noChangeArrowheads="1"/>
          </p:cNvSpPr>
          <p:nvPr/>
        </p:nvSpPr>
        <p:spPr bwMode="auto">
          <a:xfrm>
            <a:off x="1646238" y="4690043"/>
            <a:ext cx="223837" cy="225425"/>
          </a:xfrm>
          <a:prstGeom prst="diamond">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25738" name="Line 10"/>
          <p:cNvSpPr>
            <a:spLocks noChangeShapeType="1"/>
          </p:cNvSpPr>
          <p:nvPr/>
        </p:nvSpPr>
        <p:spPr bwMode="auto">
          <a:xfrm>
            <a:off x="1735138" y="4915468"/>
            <a:ext cx="0" cy="630237"/>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25739" name="Rectangle 11"/>
          <p:cNvSpPr>
            <a:spLocks noChangeArrowheads="1"/>
          </p:cNvSpPr>
          <p:nvPr/>
        </p:nvSpPr>
        <p:spPr bwMode="auto">
          <a:xfrm>
            <a:off x="4706938" y="2573905"/>
            <a:ext cx="2568575"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1800"/>
              <a:t>Σταθμός Πολιτικής Προστασίας</a:t>
            </a:r>
            <a:endParaRPr lang="en-US" altLang="el-GR" sz="1800"/>
          </a:p>
        </p:txBody>
      </p:sp>
      <p:sp>
        <p:nvSpPr>
          <p:cNvPr id="1225740" name="Rectangle 12"/>
          <p:cNvSpPr>
            <a:spLocks noChangeArrowheads="1"/>
          </p:cNvSpPr>
          <p:nvPr/>
        </p:nvSpPr>
        <p:spPr bwMode="auto">
          <a:xfrm>
            <a:off x="3222625" y="4059805"/>
            <a:ext cx="1935163"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Πυροσβέστης</a:t>
            </a:r>
            <a:endParaRPr lang="en-US" altLang="el-GR" sz="1800"/>
          </a:p>
        </p:txBody>
      </p:sp>
      <p:sp>
        <p:nvSpPr>
          <p:cNvPr id="1225741" name="Rectangle 13"/>
          <p:cNvSpPr>
            <a:spLocks noChangeArrowheads="1"/>
          </p:cNvSpPr>
          <p:nvPr/>
        </p:nvSpPr>
        <p:spPr bwMode="auto">
          <a:xfrm>
            <a:off x="3897313" y="5409180"/>
            <a:ext cx="1935162"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1800"/>
              <a:t>Πυροσβεστικό Όχημα</a:t>
            </a:r>
            <a:endParaRPr lang="en-US" altLang="el-GR" sz="1800"/>
          </a:p>
        </p:txBody>
      </p:sp>
      <p:sp>
        <p:nvSpPr>
          <p:cNvPr id="1225742" name="Rectangle 14"/>
          <p:cNvSpPr>
            <a:spLocks noChangeArrowheads="1"/>
          </p:cNvSpPr>
          <p:nvPr/>
        </p:nvSpPr>
        <p:spPr bwMode="auto">
          <a:xfrm>
            <a:off x="6102350" y="5409180"/>
            <a:ext cx="1935163"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Ασθενοφόρο</a:t>
            </a:r>
            <a:endParaRPr lang="en-US" altLang="el-GR" sz="1800"/>
          </a:p>
        </p:txBody>
      </p:sp>
      <p:sp>
        <p:nvSpPr>
          <p:cNvPr id="1225743" name="Rectangle 15"/>
          <p:cNvSpPr>
            <a:spLocks noChangeArrowheads="1"/>
          </p:cNvSpPr>
          <p:nvPr/>
        </p:nvSpPr>
        <p:spPr bwMode="auto">
          <a:xfrm>
            <a:off x="6867525" y="4059805"/>
            <a:ext cx="1935163"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Τραυματιοφορέας</a:t>
            </a:r>
            <a:endParaRPr lang="en-US" altLang="el-GR" sz="1800"/>
          </a:p>
        </p:txBody>
      </p:sp>
      <p:sp>
        <p:nvSpPr>
          <p:cNvPr id="1225744" name="AutoShape 16"/>
          <p:cNvSpPr>
            <a:spLocks noChangeArrowheads="1"/>
          </p:cNvSpPr>
          <p:nvPr/>
        </p:nvSpPr>
        <p:spPr bwMode="auto">
          <a:xfrm>
            <a:off x="4797425" y="3204143"/>
            <a:ext cx="223838" cy="225425"/>
          </a:xfrm>
          <a:prstGeom prst="diamond">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25745" name="Line 17"/>
          <p:cNvSpPr>
            <a:spLocks noChangeShapeType="1"/>
          </p:cNvSpPr>
          <p:nvPr/>
        </p:nvSpPr>
        <p:spPr bwMode="auto">
          <a:xfrm>
            <a:off x="4887913" y="3429568"/>
            <a:ext cx="0" cy="630237"/>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25746" name="AutoShape 18"/>
          <p:cNvSpPr>
            <a:spLocks noChangeArrowheads="1"/>
          </p:cNvSpPr>
          <p:nvPr/>
        </p:nvSpPr>
        <p:spPr bwMode="auto">
          <a:xfrm>
            <a:off x="7002463" y="3204143"/>
            <a:ext cx="223837" cy="225425"/>
          </a:xfrm>
          <a:prstGeom prst="diamond">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25747" name="Line 19"/>
          <p:cNvSpPr>
            <a:spLocks noChangeShapeType="1"/>
          </p:cNvSpPr>
          <p:nvPr/>
        </p:nvSpPr>
        <p:spPr bwMode="auto">
          <a:xfrm>
            <a:off x="7092950" y="3429568"/>
            <a:ext cx="0" cy="630237"/>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25748" name="AutoShape 20"/>
          <p:cNvSpPr>
            <a:spLocks noChangeArrowheads="1"/>
          </p:cNvSpPr>
          <p:nvPr/>
        </p:nvSpPr>
        <p:spPr bwMode="auto">
          <a:xfrm>
            <a:off x="5292725" y="3204143"/>
            <a:ext cx="223838" cy="225425"/>
          </a:xfrm>
          <a:prstGeom prst="diamond">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25749" name="Line 21"/>
          <p:cNvSpPr>
            <a:spLocks noChangeShapeType="1"/>
          </p:cNvSpPr>
          <p:nvPr/>
        </p:nvSpPr>
        <p:spPr bwMode="auto">
          <a:xfrm>
            <a:off x="5381625" y="3429568"/>
            <a:ext cx="0" cy="19351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25750" name="AutoShape 22"/>
          <p:cNvSpPr>
            <a:spLocks noChangeArrowheads="1"/>
          </p:cNvSpPr>
          <p:nvPr/>
        </p:nvSpPr>
        <p:spPr bwMode="auto">
          <a:xfrm>
            <a:off x="6372225" y="3204143"/>
            <a:ext cx="223838" cy="225425"/>
          </a:xfrm>
          <a:prstGeom prst="diamond">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25751" name="Line 23"/>
          <p:cNvSpPr>
            <a:spLocks noChangeShapeType="1"/>
          </p:cNvSpPr>
          <p:nvPr/>
        </p:nvSpPr>
        <p:spPr bwMode="auto">
          <a:xfrm>
            <a:off x="6461125" y="3429568"/>
            <a:ext cx="0" cy="19351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6754" name="Rectangle 2"/>
          <p:cNvSpPr>
            <a:spLocks noGrp="1" noChangeArrowheads="1"/>
          </p:cNvSpPr>
          <p:nvPr>
            <p:ph type="title"/>
          </p:nvPr>
        </p:nvSpPr>
        <p:spPr/>
        <p:txBody>
          <a:bodyPr>
            <a:normAutofit fontScale="90000"/>
          </a:bodyPr>
          <a:lstStyle/>
          <a:p>
            <a:r>
              <a:rPr lang="el-GR" altLang="el-GR"/>
              <a:t>Προσδιορισμός συναθροίσεων (3)</a:t>
            </a:r>
            <a:endParaRPr lang="en-US" altLang="el-GR"/>
          </a:p>
        </p:txBody>
      </p:sp>
      <p:sp>
        <p:nvSpPr>
          <p:cNvPr id="1226755" name="Rectangle 3"/>
          <p:cNvSpPr>
            <a:spLocks noGrp="1" noChangeArrowheads="1"/>
          </p:cNvSpPr>
          <p:nvPr>
            <p:ph idx="1"/>
          </p:nvPr>
        </p:nvSpPr>
        <p:spPr/>
        <p:txBody>
          <a:bodyPr/>
          <a:lstStyle/>
          <a:p>
            <a:pPr>
              <a:spcBef>
                <a:spcPct val="0"/>
              </a:spcBef>
            </a:pPr>
            <a:r>
              <a:rPr lang="el-GR" altLang="el-GR" dirty="0"/>
              <a:t>Οι συναθροίσεις προκύπτουν από τα ρήματα δηλωτικά κτήσης </a:t>
            </a:r>
            <a:r>
              <a:rPr lang="el-GR" altLang="el-GR" dirty="0" smtClean="0"/>
              <a:t>(«</a:t>
            </a:r>
            <a:r>
              <a:rPr lang="el-GR" altLang="el-GR" dirty="0"/>
              <a:t>Αποτελείται από», «περιλαμβάνει» ...)</a:t>
            </a:r>
          </a:p>
          <a:p>
            <a:pPr>
              <a:spcBef>
                <a:spcPct val="0"/>
              </a:spcBef>
            </a:pPr>
            <a:r>
              <a:rPr lang="el-GR" altLang="el-GR" dirty="0"/>
              <a:t>Το αν θα έχουμε συνάθροιση σύνθεσης ή διαμοιραζόμενης συνάθροισης εξαρτάται από τη σημασιολογία του μοντέλου</a:t>
            </a:r>
          </a:p>
          <a:p>
            <a:pPr>
              <a:spcBef>
                <a:spcPct val="0"/>
              </a:spcBef>
            </a:pPr>
            <a:r>
              <a:rPr lang="el-GR" altLang="el-GR" dirty="0"/>
              <a:t>Οι συναθροίσεις μας προσφέρουν πρόσθετη πληροφορία σε σχέση με τις απλές συσχετίσεις</a:t>
            </a:r>
          </a:p>
          <a:p>
            <a:pPr lvl="1">
              <a:spcBef>
                <a:spcPct val="0"/>
              </a:spcBef>
            </a:pPr>
            <a:r>
              <a:rPr lang="el-GR" altLang="el-GR" dirty="0"/>
              <a:t>Δίνουν το πώς οι σχέσεις «</a:t>
            </a:r>
            <a:r>
              <a:rPr lang="el-GR" altLang="el-GR" dirty="0" err="1"/>
              <a:t>περιέχεσθαι</a:t>
            </a:r>
            <a:r>
              <a:rPr lang="el-GR" altLang="el-GR" dirty="0"/>
              <a:t>» οργανώνονται σε μία ιεραρχία ή κατευθυνόμενο γράφο</a:t>
            </a:r>
          </a:p>
          <a:p>
            <a:pPr lvl="1">
              <a:spcBef>
                <a:spcPct val="0"/>
              </a:spcBef>
            </a:pPr>
            <a:r>
              <a:rPr lang="el-GR" altLang="el-GR" dirty="0"/>
              <a:t>Μπορούν να αξιοποιηθούν και σε επίπεδο διεπαφής χρήστη, π.χ. παρουσιάζουμε μία δενδροειδή δομή για να ξεκινήσουμε από επίπεδο περιφέρειας μετά να πάμε σε νομό και τελικά να εντοπίσουμε τον δήμο</a:t>
            </a:r>
          </a:p>
          <a:p>
            <a:pPr>
              <a:spcBef>
                <a:spcPct val="0"/>
              </a:spcBef>
            </a:pPr>
            <a:r>
              <a:rPr lang="el-GR" altLang="el-GR" dirty="0"/>
              <a:t>Αν δεν είναι σαφές εάν κάποια συσχέτιση είναι πράγματι όλου-τμήματος, είναι προτιμότερο να τη </a:t>
            </a:r>
            <a:r>
              <a:rPr lang="el-GR" altLang="el-GR" dirty="0" err="1"/>
              <a:t>μοντελοποιήσουμε</a:t>
            </a:r>
            <a:r>
              <a:rPr lang="el-GR" altLang="el-GR" dirty="0"/>
              <a:t> ως απλή συσχέτιση και να το επανεξετάσουμε όταν θα έχουμε κατανοήσει πληρέστερα το πεδίο της εφαρμογής</a:t>
            </a:r>
            <a:endParaRPr lang="en-US" altLang="el-GR" dirty="0"/>
          </a:p>
        </p:txBody>
      </p:sp>
      <p:sp>
        <p:nvSpPr>
          <p:cNvPr id="6" name="Slide Number Placeholder 5"/>
          <p:cNvSpPr>
            <a:spLocks noGrp="1"/>
          </p:cNvSpPr>
          <p:nvPr>
            <p:ph type="sldNum" sz="quarter" idx="12"/>
          </p:nvPr>
        </p:nvSpPr>
        <p:spPr/>
        <p:txBody>
          <a:bodyPr/>
          <a:lstStyle/>
          <a:p>
            <a:fld id="{E68965AD-3B22-49AE-AF69-1815D3E61BBA}" type="slidenum">
              <a:rPr lang="el-GR" altLang="el-GR"/>
              <a:pPr/>
              <a:t>53</a:t>
            </a:fld>
            <a:endParaRPr lang="el-GR" altLang="el-G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7778" name="Rectangle 2"/>
          <p:cNvSpPr>
            <a:spLocks noGrp="1" noChangeArrowheads="1"/>
          </p:cNvSpPr>
          <p:nvPr>
            <p:ph type="title"/>
          </p:nvPr>
        </p:nvSpPr>
        <p:spPr/>
        <p:txBody>
          <a:bodyPr>
            <a:normAutofit fontScale="90000"/>
          </a:bodyPr>
          <a:lstStyle/>
          <a:p>
            <a:r>
              <a:rPr lang="el-GR" altLang="el-GR"/>
              <a:t>Προσδιορισμός γνωρισμάτων (1)</a:t>
            </a:r>
            <a:endParaRPr lang="en-US" altLang="el-GR"/>
          </a:p>
        </p:txBody>
      </p:sp>
      <p:sp>
        <p:nvSpPr>
          <p:cNvPr id="1227779" name="Rectangle 3"/>
          <p:cNvSpPr>
            <a:spLocks noGrp="1" noChangeArrowheads="1"/>
          </p:cNvSpPr>
          <p:nvPr>
            <p:ph idx="1"/>
          </p:nvPr>
        </p:nvSpPr>
        <p:spPr/>
        <p:txBody>
          <a:bodyPr/>
          <a:lstStyle/>
          <a:p>
            <a:r>
              <a:rPr lang="el-GR" altLang="el-GR" sz="2400"/>
              <a:t>Τα γνωρίσματα είναι ιδιότητες των αντικειμένων</a:t>
            </a:r>
          </a:p>
          <a:p>
            <a:r>
              <a:rPr lang="el-GR" altLang="el-GR" sz="2400"/>
              <a:t>Κατά τον προσδιορισμό των γνωρισμάτων πρέπει να εξετάζονται μόνο τα γνωρίσματα που σχετίζονται με το σύστημα</a:t>
            </a:r>
          </a:p>
          <a:p>
            <a:pPr lvl="1"/>
            <a:r>
              <a:rPr lang="el-GR" altLang="el-GR" sz="2000"/>
              <a:t>Π.χ. ένας φοιτητής διαθέτει ΑΜΚΑ, που όμως δεν έχει σχέση με ένα σύστημα γραμματείας</a:t>
            </a:r>
          </a:p>
          <a:p>
            <a:r>
              <a:rPr lang="el-GR" altLang="el-GR" sz="2400"/>
              <a:t>Στα γνωρίσματα ΔΕΝ συμπεριλαμβάνονται οι ιδιότητες που αναπαρίστανται από κλάσεις</a:t>
            </a:r>
          </a:p>
          <a:p>
            <a:pPr lvl="1"/>
            <a:r>
              <a:rPr lang="el-GR" altLang="el-GR" sz="2000"/>
              <a:t>Π.χ. ο συγγραφέας μιας ΑναφοράςΠεριστατικού ΔΕΝ είναι γνώρισμα, αλλά αναπαρίσταται μέσω μίας συσχέτισης με την κλάση </a:t>
            </a:r>
            <a:r>
              <a:rPr lang="el-GR" altLang="el-GR" sz="2000" i="1"/>
              <a:t>Διασώστης</a:t>
            </a:r>
            <a:r>
              <a:rPr lang="el-GR" altLang="el-GR" sz="2000"/>
              <a:t>.</a:t>
            </a:r>
          </a:p>
          <a:p>
            <a:pPr lvl="1"/>
            <a:r>
              <a:rPr lang="el-GR" altLang="el-GR" sz="2000"/>
              <a:t>Πρώτα εντοπίζουμε τις συσχετίσεις και κατόπιν προχωρούμε στον προσδιορισμό των γνωρισμάτων</a:t>
            </a:r>
            <a:endParaRPr lang="en-US" altLang="el-GR" sz="2000"/>
          </a:p>
        </p:txBody>
      </p:sp>
      <p:sp>
        <p:nvSpPr>
          <p:cNvPr id="6" name="Slide Number Placeholder 5"/>
          <p:cNvSpPr>
            <a:spLocks noGrp="1"/>
          </p:cNvSpPr>
          <p:nvPr>
            <p:ph type="sldNum" sz="quarter" idx="12"/>
          </p:nvPr>
        </p:nvSpPr>
        <p:spPr/>
        <p:txBody>
          <a:bodyPr/>
          <a:lstStyle/>
          <a:p>
            <a:fld id="{1952678F-FDE4-4DA2-A532-D05A6D1ED740}" type="slidenum">
              <a:rPr lang="el-GR" altLang="el-GR"/>
              <a:pPr/>
              <a:t>54</a:t>
            </a:fld>
            <a:endParaRPr lang="el-GR" altLang="el-G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02" name="Rectangle 2"/>
          <p:cNvSpPr>
            <a:spLocks noGrp="1" noChangeArrowheads="1"/>
          </p:cNvSpPr>
          <p:nvPr>
            <p:ph type="title"/>
          </p:nvPr>
        </p:nvSpPr>
        <p:spPr/>
        <p:txBody>
          <a:bodyPr>
            <a:normAutofit fontScale="90000"/>
          </a:bodyPr>
          <a:lstStyle/>
          <a:p>
            <a:r>
              <a:rPr lang="el-GR" altLang="el-GR"/>
              <a:t>Προσδιορισμός γνωρισμάτων (2)</a:t>
            </a:r>
            <a:endParaRPr lang="en-US" altLang="el-GR"/>
          </a:p>
        </p:txBody>
      </p:sp>
      <p:sp>
        <p:nvSpPr>
          <p:cNvPr id="1228803" name="Rectangle 3"/>
          <p:cNvSpPr>
            <a:spLocks noGrp="1" noChangeArrowheads="1"/>
          </p:cNvSpPr>
          <p:nvPr>
            <p:ph idx="1"/>
          </p:nvPr>
        </p:nvSpPr>
        <p:spPr/>
        <p:txBody>
          <a:bodyPr/>
          <a:lstStyle/>
          <a:p>
            <a:r>
              <a:rPr lang="el-GR" altLang="el-GR" sz="2400"/>
              <a:t>Ιδιότητες των γνωρισμάτων</a:t>
            </a:r>
          </a:p>
          <a:p>
            <a:pPr lvl="1"/>
            <a:r>
              <a:rPr lang="el-GR" altLang="el-GR" sz="2000"/>
              <a:t>Ένα όνομα, που θα πρέπει να είναι κατατοπιστικό και χωρίς αμφισημίες</a:t>
            </a:r>
          </a:p>
          <a:p>
            <a:pPr lvl="2"/>
            <a:r>
              <a:rPr lang="el-GR" altLang="el-GR" sz="1800"/>
              <a:t>Π.χ. μία αναφορά περιστατικού μπορεί να έχει έναν τύπο αναφοράς (αρχική, αίτημα πόρου κ.λπ.) και έναν τύπο περιστατικού (φωτιά, τροχαίο κ.τ.λ.). Κανένα από τα δύο δεν πρέπει να ονομαστεί </a:t>
            </a:r>
            <a:r>
              <a:rPr lang="el-GR" altLang="el-GR" sz="1800" i="1"/>
              <a:t>τύπος</a:t>
            </a:r>
            <a:r>
              <a:rPr lang="el-GR" altLang="el-GR" sz="1800"/>
              <a:t>.</a:t>
            </a:r>
          </a:p>
          <a:p>
            <a:pPr lvl="1"/>
            <a:r>
              <a:rPr lang="el-GR" altLang="el-GR" sz="2000"/>
              <a:t>Μία σύντομη περιγραφή</a:t>
            </a:r>
          </a:p>
          <a:p>
            <a:pPr lvl="1"/>
            <a:r>
              <a:rPr lang="el-GR" altLang="el-GR" sz="2000"/>
              <a:t>Ένας τύπος, που ορίζει τις παραδεκτές τιμές του γνωρίσματος. Μπορεί να είναι ένας βασικός τύπος της </a:t>
            </a:r>
            <a:r>
              <a:rPr lang="en-US" altLang="el-GR" sz="2000"/>
              <a:t>UML, </a:t>
            </a:r>
            <a:r>
              <a:rPr lang="el-GR" altLang="el-GR" sz="2000"/>
              <a:t>μία απαρίθμηση κ.ο.κ.</a:t>
            </a:r>
            <a:endParaRPr lang="en-US" altLang="el-GR" sz="2000"/>
          </a:p>
        </p:txBody>
      </p:sp>
      <p:sp>
        <p:nvSpPr>
          <p:cNvPr id="6" name="Slide Number Placeholder 5"/>
          <p:cNvSpPr>
            <a:spLocks noGrp="1"/>
          </p:cNvSpPr>
          <p:nvPr>
            <p:ph type="sldNum" sz="quarter" idx="12"/>
          </p:nvPr>
        </p:nvSpPr>
        <p:spPr/>
        <p:txBody>
          <a:bodyPr/>
          <a:lstStyle/>
          <a:p>
            <a:fld id="{B8ED58AC-F54A-4200-BD3E-425C856F7DE2}" type="slidenum">
              <a:rPr lang="el-GR" altLang="el-GR"/>
              <a:pPr/>
              <a:t>55</a:t>
            </a:fld>
            <a:endParaRPr lang="el-GR" altLang="el-G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826" name="Rectangle 2"/>
          <p:cNvSpPr>
            <a:spLocks noGrp="1" noChangeArrowheads="1"/>
          </p:cNvSpPr>
          <p:nvPr>
            <p:ph type="title"/>
          </p:nvPr>
        </p:nvSpPr>
        <p:spPr/>
        <p:txBody>
          <a:bodyPr>
            <a:normAutofit fontScale="90000"/>
          </a:bodyPr>
          <a:lstStyle/>
          <a:p>
            <a:r>
              <a:rPr lang="el-GR" altLang="el-GR"/>
              <a:t>Προσδιορισμός γνωρισμάτων (3)</a:t>
            </a:r>
            <a:endParaRPr lang="en-US" altLang="el-GR"/>
          </a:p>
        </p:txBody>
      </p:sp>
      <p:sp>
        <p:nvSpPr>
          <p:cNvPr id="1229827" name="Rectangle 3"/>
          <p:cNvSpPr>
            <a:spLocks noGrp="1" noChangeArrowheads="1"/>
          </p:cNvSpPr>
          <p:nvPr>
            <p:ph idx="1"/>
          </p:nvPr>
        </p:nvSpPr>
        <p:spPr/>
        <p:txBody>
          <a:bodyPr/>
          <a:lstStyle/>
          <a:p>
            <a:pPr>
              <a:spcBef>
                <a:spcPct val="0"/>
              </a:spcBef>
            </a:pPr>
            <a:r>
              <a:rPr lang="el-GR" altLang="el-GR" sz="2800"/>
              <a:t>Τα γνωρίσματα μπορούν να προσδιοριστούν με τις ευρεστικές του </a:t>
            </a:r>
            <a:r>
              <a:rPr lang="en-US" altLang="el-GR" sz="2800"/>
              <a:t>Abbott</a:t>
            </a:r>
            <a:r>
              <a:rPr lang="el-GR" altLang="el-GR" sz="2800"/>
              <a:t>. Εξετάζονται:</a:t>
            </a:r>
            <a:endParaRPr lang="en-US" altLang="el-GR" sz="2800"/>
          </a:p>
          <a:p>
            <a:pPr lvl="1">
              <a:spcBef>
                <a:spcPct val="0"/>
              </a:spcBef>
            </a:pPr>
            <a:r>
              <a:rPr lang="el-GR" altLang="el-GR" sz="2400"/>
              <a:t>Ονοματική προτάσεις ακολουθούμενες από κτητικό</a:t>
            </a:r>
          </a:p>
          <a:p>
            <a:pPr lvl="2">
              <a:spcBef>
                <a:spcPct val="0"/>
              </a:spcBef>
            </a:pPr>
            <a:r>
              <a:rPr lang="el-GR" altLang="el-GR" sz="2000"/>
              <a:t>Π.χ. «η περιγραφή του περιστατικού»</a:t>
            </a:r>
          </a:p>
          <a:p>
            <a:pPr lvl="1">
              <a:spcBef>
                <a:spcPct val="0"/>
              </a:spcBef>
            </a:pPr>
            <a:r>
              <a:rPr lang="el-GR" altLang="el-GR" sz="2400"/>
              <a:t>Επιθετικές φράσεις</a:t>
            </a:r>
          </a:p>
          <a:p>
            <a:pPr lvl="2">
              <a:spcBef>
                <a:spcPct val="0"/>
              </a:spcBef>
            </a:pPr>
            <a:r>
              <a:rPr lang="el-GR" altLang="el-GR" sz="2000"/>
              <a:t>Κυρίως στα Αγγλικά (π.χ. </a:t>
            </a:r>
            <a:r>
              <a:rPr lang="en-US" altLang="el-GR" sz="2000"/>
              <a:t>emergency description)</a:t>
            </a:r>
          </a:p>
          <a:p>
            <a:pPr lvl="1">
              <a:spcBef>
                <a:spcPct val="0"/>
              </a:spcBef>
            </a:pPr>
            <a:r>
              <a:rPr lang="el-GR" altLang="el-GR" sz="2400"/>
              <a:t>Για τα αντικείμενα οντότητας, κάθε ιδιότητα που πρέπει να αποθηκεύεται από το σύστημα είναι υποψήφιο γνώρισμα</a:t>
            </a:r>
            <a:endParaRPr lang="en-US" altLang="el-GR" sz="2400"/>
          </a:p>
        </p:txBody>
      </p:sp>
      <p:sp>
        <p:nvSpPr>
          <p:cNvPr id="6" name="Slide Number Placeholder 5"/>
          <p:cNvSpPr>
            <a:spLocks noGrp="1"/>
          </p:cNvSpPr>
          <p:nvPr>
            <p:ph type="sldNum" sz="quarter" idx="12"/>
          </p:nvPr>
        </p:nvSpPr>
        <p:spPr/>
        <p:txBody>
          <a:bodyPr/>
          <a:lstStyle/>
          <a:p>
            <a:fld id="{3BB7D405-FCF9-40D3-86AD-1CBE1743FE58}" type="slidenum">
              <a:rPr lang="el-GR" altLang="el-GR"/>
              <a:pPr/>
              <a:t>56</a:t>
            </a:fld>
            <a:endParaRPr lang="el-GR" altLang="el-G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0850" name="Rectangle 2"/>
          <p:cNvSpPr>
            <a:spLocks noGrp="1" noChangeArrowheads="1"/>
          </p:cNvSpPr>
          <p:nvPr>
            <p:ph type="title"/>
          </p:nvPr>
        </p:nvSpPr>
        <p:spPr/>
        <p:txBody>
          <a:bodyPr>
            <a:normAutofit fontScale="90000"/>
          </a:bodyPr>
          <a:lstStyle/>
          <a:p>
            <a:r>
              <a:rPr lang="el-GR" altLang="el-GR"/>
              <a:t>Προσδιορισμός γνωρισμάτων (4)</a:t>
            </a:r>
            <a:endParaRPr lang="en-US" altLang="el-GR"/>
          </a:p>
        </p:txBody>
      </p:sp>
      <p:sp>
        <p:nvSpPr>
          <p:cNvPr id="1230851" name="Rectangle 3"/>
          <p:cNvSpPr>
            <a:spLocks noGrp="1" noChangeArrowheads="1"/>
          </p:cNvSpPr>
          <p:nvPr>
            <p:ph idx="1"/>
          </p:nvPr>
        </p:nvSpPr>
        <p:spPr/>
        <p:txBody>
          <a:bodyPr/>
          <a:lstStyle/>
          <a:p>
            <a:pPr>
              <a:spcBef>
                <a:spcPct val="0"/>
              </a:spcBef>
            </a:pPr>
            <a:r>
              <a:rPr lang="el-GR" altLang="el-GR" sz="2400"/>
              <a:t>Τα γνωρίσματα είναι το πιο «ασταθές» τμήμα του μοντέλου ανάλυσης</a:t>
            </a:r>
          </a:p>
          <a:p>
            <a:pPr lvl="1">
              <a:spcBef>
                <a:spcPct val="0"/>
              </a:spcBef>
            </a:pPr>
            <a:r>
              <a:rPr lang="el-GR" altLang="el-GR" sz="2000"/>
              <a:t>Πολύ συχνά γνωρίσματα ανακαλύπτονται και προστίθενται αργά στη διαδικασία ανάπτυξης, κυρίως κατά την αξιολόγηση του συστήματος από τους χρήστες</a:t>
            </a:r>
          </a:p>
          <a:p>
            <a:pPr lvl="1">
              <a:spcBef>
                <a:spcPct val="0"/>
              </a:spcBef>
            </a:pPr>
            <a:r>
              <a:rPr lang="el-GR" altLang="el-GR" sz="2000"/>
              <a:t>Η προσθήκη γνωρισμάτων συνήθως δεν επιφέρει σημαντικές αλλαγές στο σύστημα (εκτός αν σχετίζεται με την προσθήκη λειτουργικότητας)</a:t>
            </a:r>
          </a:p>
          <a:p>
            <a:pPr lvl="1">
              <a:spcBef>
                <a:spcPct val="0"/>
              </a:spcBef>
            </a:pPr>
            <a:r>
              <a:rPr lang="el-GR" altLang="el-GR" sz="2000"/>
              <a:t>Η ομάδα ανάπτυξης δεν πρέπει να δαπανά υπερβολικό χρόνο-προσπάθεια για τον προσδιορισμό και τη λεπτομερή περιγραφή των γνωρισμάτων που δεν είναι σημαντικά για το σύστημα</a:t>
            </a:r>
          </a:p>
          <a:p>
            <a:pPr lvl="2">
              <a:spcBef>
                <a:spcPct val="0"/>
              </a:spcBef>
            </a:pPr>
            <a:r>
              <a:rPr lang="el-GR" altLang="el-GR" sz="1800"/>
              <a:t>Τα γνωρίσματα αυτά θα προστεθούν χωρίς ιδιαίτερο πρόβλημα στη συνέχεια</a:t>
            </a:r>
            <a:endParaRPr lang="en-US" altLang="el-GR" sz="1800"/>
          </a:p>
        </p:txBody>
      </p:sp>
      <p:sp>
        <p:nvSpPr>
          <p:cNvPr id="6" name="Slide Number Placeholder 5"/>
          <p:cNvSpPr>
            <a:spLocks noGrp="1"/>
          </p:cNvSpPr>
          <p:nvPr>
            <p:ph type="sldNum" sz="quarter" idx="12"/>
          </p:nvPr>
        </p:nvSpPr>
        <p:spPr/>
        <p:txBody>
          <a:bodyPr/>
          <a:lstStyle/>
          <a:p>
            <a:fld id="{02903CF8-7550-4E77-964A-C5514AC1FFAE}" type="slidenum">
              <a:rPr lang="el-GR" altLang="el-GR"/>
              <a:pPr/>
              <a:t>57</a:t>
            </a:fld>
            <a:endParaRPr lang="el-GR" altLang="el-G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1874" name="Rectangle 2"/>
          <p:cNvSpPr>
            <a:spLocks noGrp="1" noChangeArrowheads="1"/>
          </p:cNvSpPr>
          <p:nvPr>
            <p:ph type="title"/>
          </p:nvPr>
        </p:nvSpPr>
        <p:spPr/>
        <p:txBody>
          <a:bodyPr>
            <a:normAutofit fontScale="90000"/>
          </a:bodyPr>
          <a:lstStyle/>
          <a:p>
            <a:r>
              <a:rPr lang="el-GR" altLang="el-GR" sz="3200">
                <a:effectLst/>
              </a:rPr>
              <a:t>Μοντελοποίηση συμπεριφοράς που εξαρτάται από την κατάσταση του αντικειμένου (1)</a:t>
            </a:r>
            <a:endParaRPr lang="en-US" altLang="el-GR" sz="3200">
              <a:effectLst/>
            </a:endParaRPr>
          </a:p>
        </p:txBody>
      </p:sp>
      <p:sp>
        <p:nvSpPr>
          <p:cNvPr id="1231875" name="Rectangle 3"/>
          <p:cNvSpPr>
            <a:spLocks noGrp="1" noChangeArrowheads="1"/>
          </p:cNvSpPr>
          <p:nvPr>
            <p:ph idx="1"/>
          </p:nvPr>
        </p:nvSpPr>
        <p:spPr/>
        <p:txBody>
          <a:bodyPr/>
          <a:lstStyle/>
          <a:p>
            <a:pPr>
              <a:spcBef>
                <a:spcPct val="0"/>
              </a:spcBef>
            </a:pPr>
            <a:r>
              <a:rPr lang="el-GR" altLang="el-GR" sz="2400"/>
              <a:t>Τα διαγράμματα μηχανής κατάστασης αναπαριστούν τη συμπεριφορά από την προοπτική ενός μοναδικού αντικειμένου</a:t>
            </a:r>
          </a:p>
          <a:p>
            <a:pPr>
              <a:spcBef>
                <a:spcPct val="0"/>
              </a:spcBef>
            </a:pPr>
            <a:r>
              <a:rPr lang="el-GR" altLang="el-GR" sz="2400"/>
              <a:t>Η αναπαράσταση αυτή είναι χρήσιμη, καθώς εξετάζοντας συγκεκριμένες καταστάσεις η ομάδα ανάπτυξης μπορεί να εντοπίσει νέες συμπεριφορές – και συνακόλουθα περιπτώσεις χρήσης που λείπουν</a:t>
            </a:r>
          </a:p>
          <a:p>
            <a:pPr lvl="1">
              <a:spcBef>
                <a:spcPct val="0"/>
              </a:spcBef>
            </a:pPr>
            <a:r>
              <a:rPr lang="el-GR" altLang="el-GR" sz="2000"/>
              <a:t>Π.χ. εξετάζουμε τις μεταβάσεις στο διάγραμμα μηχανής κατάστασης που προκαλούνται από ενέργειες χρήστη</a:t>
            </a:r>
          </a:p>
          <a:p>
            <a:pPr lvl="1">
              <a:spcBef>
                <a:spcPct val="0"/>
              </a:spcBef>
            </a:pPr>
            <a:r>
              <a:rPr lang="el-GR" altLang="el-GR" sz="2000"/>
              <a:t>Για όλες πρέπει να υπάρχει αντίστοιχο βήμα σε περίπτωση χρήσης που να προκαλεί τη μετάβαση</a:t>
            </a:r>
          </a:p>
        </p:txBody>
      </p:sp>
      <p:sp>
        <p:nvSpPr>
          <p:cNvPr id="6" name="Slide Number Placeholder 5"/>
          <p:cNvSpPr>
            <a:spLocks noGrp="1"/>
          </p:cNvSpPr>
          <p:nvPr>
            <p:ph type="sldNum" sz="quarter" idx="12"/>
          </p:nvPr>
        </p:nvSpPr>
        <p:spPr/>
        <p:txBody>
          <a:bodyPr/>
          <a:lstStyle/>
          <a:p>
            <a:fld id="{794789F7-0D0F-4B8C-948E-DB7EC8C2CA5E}" type="slidenum">
              <a:rPr lang="el-GR" altLang="el-GR"/>
              <a:pPr/>
              <a:t>58</a:t>
            </a:fld>
            <a:endParaRPr lang="el-GR" altLang="el-G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2898" name="Rectangle 2"/>
          <p:cNvSpPr>
            <a:spLocks noGrp="1" noChangeArrowheads="1"/>
          </p:cNvSpPr>
          <p:nvPr>
            <p:ph type="title"/>
          </p:nvPr>
        </p:nvSpPr>
        <p:spPr/>
        <p:txBody>
          <a:bodyPr>
            <a:normAutofit fontScale="90000"/>
          </a:bodyPr>
          <a:lstStyle/>
          <a:p>
            <a:r>
              <a:rPr lang="el-GR" altLang="el-GR" sz="3200">
                <a:effectLst/>
              </a:rPr>
              <a:t>Μοντελοποίηση συμπεριφοράς που εξαρτάται από την κατάσταση του αντικειμένου (2)</a:t>
            </a:r>
            <a:endParaRPr lang="en-US" altLang="el-GR" sz="3200">
              <a:effectLst/>
            </a:endParaRPr>
          </a:p>
        </p:txBody>
      </p:sp>
      <p:sp>
        <p:nvSpPr>
          <p:cNvPr id="1232899" name="Rectangle 3"/>
          <p:cNvSpPr>
            <a:spLocks noGrp="1" noChangeArrowheads="1"/>
          </p:cNvSpPr>
          <p:nvPr>
            <p:ph idx="1"/>
          </p:nvPr>
        </p:nvSpPr>
        <p:spPr/>
        <p:txBody>
          <a:bodyPr/>
          <a:lstStyle/>
          <a:p>
            <a:pPr>
              <a:spcBef>
                <a:spcPct val="0"/>
              </a:spcBef>
            </a:pPr>
            <a:r>
              <a:rPr lang="el-GR" altLang="el-GR" sz="2800"/>
              <a:t>Δεν είναι απαραίτητο να δημιουργήσουμε διαγράμματα μηχανής κατάστασης για όλα τα αντικείμενα</a:t>
            </a:r>
          </a:p>
          <a:p>
            <a:pPr lvl="1">
              <a:spcBef>
                <a:spcPct val="0"/>
              </a:spcBef>
            </a:pPr>
            <a:r>
              <a:rPr lang="el-GR" altLang="el-GR" sz="2400"/>
              <a:t>Μόνο για όσα έχουν μεγάλη διάρκεια ζωής και έχουν συμπεριφορά που εξαρτάται από την κατάστασή τους</a:t>
            </a:r>
          </a:p>
          <a:p>
            <a:pPr lvl="1">
              <a:spcBef>
                <a:spcPct val="0"/>
              </a:spcBef>
            </a:pPr>
            <a:r>
              <a:rPr lang="el-GR" altLang="el-GR" sz="2400"/>
              <a:t>Συχνό για αντικείμενα ελέγχου</a:t>
            </a:r>
          </a:p>
          <a:p>
            <a:pPr lvl="2">
              <a:spcBef>
                <a:spcPct val="0"/>
              </a:spcBef>
            </a:pPr>
            <a:r>
              <a:rPr lang="el-GR" altLang="el-GR" sz="2000"/>
              <a:t>Αυτά που ζουν περισσότερο από μία περίπτωση χρήσης, π.χ. το αντικείμενο ελέγχου ενός </a:t>
            </a:r>
            <a:r>
              <a:rPr lang="en-US" altLang="el-GR" sz="2000"/>
              <a:t>ATM (</a:t>
            </a:r>
            <a:r>
              <a:rPr lang="el-GR" altLang="el-GR" sz="2000"/>
              <a:t>διαφορετική λειτουργικότητα χωρίς εισηγμένη κάρτα, με εισηγμένη κάρτα, με εισηγμένο σωστό </a:t>
            </a:r>
            <a:r>
              <a:rPr lang="en-US" altLang="el-GR" sz="2000"/>
              <a:t>PIN </a:t>
            </a:r>
            <a:r>
              <a:rPr lang="el-GR" altLang="el-GR" sz="2000"/>
              <a:t>κ.λπ.)</a:t>
            </a:r>
          </a:p>
          <a:p>
            <a:pPr lvl="1">
              <a:spcBef>
                <a:spcPct val="0"/>
              </a:spcBef>
            </a:pPr>
            <a:r>
              <a:rPr lang="el-GR" altLang="el-GR" sz="2400"/>
              <a:t>Λιγότερο συχνό για αντικείμενα οντότητας</a:t>
            </a:r>
          </a:p>
          <a:p>
            <a:pPr lvl="2">
              <a:spcBef>
                <a:spcPct val="0"/>
              </a:spcBef>
            </a:pPr>
            <a:r>
              <a:rPr lang="el-GR" altLang="el-GR" sz="2000"/>
              <a:t>Π.χ. ένας λογαριασμός μπορεί να είναι στην «κανονική κατάσταση» ή «δεσμευμένος»</a:t>
            </a:r>
          </a:p>
          <a:p>
            <a:pPr lvl="1">
              <a:spcBef>
                <a:spcPct val="0"/>
              </a:spcBef>
            </a:pPr>
            <a:r>
              <a:rPr lang="el-GR" altLang="el-GR" sz="2400"/>
              <a:t>Σχεδόν ποτέ για αντικείμενα ορίου</a:t>
            </a:r>
            <a:endParaRPr lang="en-US" altLang="el-GR" sz="2400"/>
          </a:p>
        </p:txBody>
      </p:sp>
      <p:sp>
        <p:nvSpPr>
          <p:cNvPr id="6" name="Slide Number Placeholder 5"/>
          <p:cNvSpPr>
            <a:spLocks noGrp="1"/>
          </p:cNvSpPr>
          <p:nvPr>
            <p:ph type="sldNum" sz="quarter" idx="12"/>
          </p:nvPr>
        </p:nvSpPr>
        <p:spPr/>
        <p:txBody>
          <a:bodyPr/>
          <a:lstStyle/>
          <a:p>
            <a:fld id="{4824841C-8D02-4E11-8607-6435453DDA5C}" type="slidenum">
              <a:rPr lang="el-GR" altLang="el-GR"/>
              <a:pPr/>
              <a:t>59</a:t>
            </a:fld>
            <a:endParaRPr lang="el-GR" alt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338" name="Rectangle 2"/>
          <p:cNvSpPr>
            <a:spLocks noGrp="1" noChangeArrowheads="1"/>
          </p:cNvSpPr>
          <p:nvPr>
            <p:ph type="title"/>
          </p:nvPr>
        </p:nvSpPr>
        <p:spPr>
          <a:xfrm>
            <a:off x="457200" y="188913"/>
            <a:ext cx="8229600" cy="720725"/>
          </a:xfrm>
        </p:spPr>
        <p:txBody>
          <a:bodyPr/>
          <a:lstStyle/>
          <a:p>
            <a:r>
              <a:rPr lang="el-GR" altLang="el-GR"/>
              <a:t>Ανάλυση και λήψη αποφάσεων</a:t>
            </a:r>
            <a:endParaRPr lang="en-US" altLang="el-GR"/>
          </a:p>
        </p:txBody>
      </p:sp>
      <p:sp>
        <p:nvSpPr>
          <p:cNvPr id="1166339" name="Rectangle 3"/>
          <p:cNvSpPr>
            <a:spLocks noGrp="1" noChangeArrowheads="1"/>
          </p:cNvSpPr>
          <p:nvPr>
            <p:ph idx="1"/>
          </p:nvPr>
        </p:nvSpPr>
        <p:spPr>
          <a:xfrm>
            <a:off x="250825" y="954088"/>
            <a:ext cx="8686800" cy="5903912"/>
          </a:xfrm>
          <a:noFill/>
        </p:spPr>
        <p:txBody>
          <a:bodyPr lIns="18000" rIns="18000"/>
          <a:lstStyle/>
          <a:p>
            <a:pPr>
              <a:spcBef>
                <a:spcPct val="5000"/>
              </a:spcBef>
            </a:pPr>
            <a:r>
              <a:rPr lang="el-GR" altLang="el-GR" sz="2400">
                <a:effectLst/>
              </a:rPr>
              <a:t>Υπάρχει μία τάση τόσο οι χρήστες όσο και η ομάδα ανάπτυξης να αναβάλλουν τις δύσκολες αποφάσεις για αργότερα.</a:t>
            </a:r>
          </a:p>
          <a:p>
            <a:pPr>
              <a:spcBef>
                <a:spcPct val="5000"/>
              </a:spcBef>
            </a:pPr>
            <a:r>
              <a:rPr lang="el-GR" altLang="el-GR" sz="2400">
                <a:effectLst/>
              </a:rPr>
              <a:t>Μία απόφαση μπορεί να είναι δύσκολη γιατί:</a:t>
            </a:r>
          </a:p>
          <a:p>
            <a:pPr lvl="1">
              <a:spcBef>
                <a:spcPct val="5000"/>
              </a:spcBef>
            </a:pPr>
            <a:r>
              <a:rPr lang="el-GR" altLang="el-GR" sz="2000">
                <a:effectLst/>
              </a:rPr>
              <a:t>Δεν έχει κατανοηθεί αρκετά το πεδίο εφαρμογής</a:t>
            </a:r>
          </a:p>
          <a:p>
            <a:pPr lvl="1">
              <a:spcBef>
                <a:spcPct val="5000"/>
              </a:spcBef>
            </a:pPr>
            <a:r>
              <a:rPr lang="el-GR" altLang="el-GR" sz="2000">
                <a:effectLst/>
              </a:rPr>
              <a:t>Δεν υπάρχει επαρκής τεχνική γνώση</a:t>
            </a:r>
          </a:p>
          <a:p>
            <a:pPr lvl="1">
              <a:spcBef>
                <a:spcPct val="5000"/>
              </a:spcBef>
            </a:pPr>
            <a:r>
              <a:rPr lang="el-GR" altLang="el-GR" sz="2000">
                <a:effectLst/>
              </a:rPr>
              <a:t>Υπάρχει διαφωνία μεταξύ χρηστών και ομάδας ανάπτυξης</a:t>
            </a:r>
          </a:p>
          <a:p>
            <a:pPr>
              <a:spcBef>
                <a:spcPct val="5000"/>
              </a:spcBef>
            </a:pPr>
            <a:r>
              <a:rPr lang="el-GR" altLang="el-GR" sz="2400">
                <a:effectLst/>
              </a:rPr>
              <a:t>Η αναβολή των αποφάσεων επιτρέπει στο έργο να συνεχίσει και στους μετέχοντες να αποφύγουν την αντιπαράθεση</a:t>
            </a:r>
          </a:p>
          <a:p>
            <a:pPr lvl="1">
              <a:spcBef>
                <a:spcPct val="5000"/>
              </a:spcBef>
            </a:pPr>
            <a:r>
              <a:rPr lang="el-GR" altLang="el-GR" sz="2000">
                <a:effectLst/>
              </a:rPr>
              <a:t>Ωστόσο οι αποφάσεις θα πρέπει να ληφθούν κάποτε, συνηθέστατα με μεγαλύτερο κόστος απ’ ό,τι αν είχαν ληφθεί εγκαίρως καθώς τα ζητήματα θα ανακύψουν είτε στη φάση του ελέγχου είτε σε αυτή της αξιολόγησης των χρηστών</a:t>
            </a:r>
          </a:p>
          <a:p>
            <a:pPr>
              <a:spcBef>
                <a:spcPct val="5000"/>
              </a:spcBef>
            </a:pPr>
            <a:r>
              <a:rPr lang="el-GR" altLang="el-GR" sz="2400">
                <a:effectLst/>
              </a:rPr>
              <a:t>Η μετάφραση των προδιαγραφών απαιτήσεων σε ένα τυπικό ή ημι-τυπικό μοντέλο εξαναγκάζει την ομάδα ανάπτυξης να εντοπίσει και να επιλύσει τα δύσκολα ζητήματα νωρίς στη διαδικασία ανάπτυξης</a:t>
            </a:r>
            <a:endParaRPr lang="en-US" altLang="el-GR" sz="2400">
              <a:effectLst/>
            </a:endParaRPr>
          </a:p>
        </p:txBody>
      </p:sp>
      <p:sp>
        <p:nvSpPr>
          <p:cNvPr id="6" name="Slide Number Placeholder 5"/>
          <p:cNvSpPr>
            <a:spLocks noGrp="1"/>
          </p:cNvSpPr>
          <p:nvPr>
            <p:ph type="sldNum" sz="quarter" idx="12"/>
          </p:nvPr>
        </p:nvSpPr>
        <p:spPr/>
        <p:txBody>
          <a:bodyPr/>
          <a:lstStyle/>
          <a:p>
            <a:fld id="{BE7A9CC0-0CCF-463B-93EA-3A72EF9EF64D}" type="slidenum">
              <a:rPr lang="el-GR" altLang="el-GR"/>
              <a:pPr/>
              <a:t>6</a:t>
            </a:fld>
            <a:endParaRPr lang="el-GR" altLang="el-G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3922" name="Rectangle 2"/>
          <p:cNvSpPr>
            <a:spLocks noGrp="1" noChangeArrowheads="1"/>
          </p:cNvSpPr>
          <p:nvPr>
            <p:ph type="title"/>
          </p:nvPr>
        </p:nvSpPr>
        <p:spPr/>
        <p:txBody>
          <a:bodyPr>
            <a:normAutofit fontScale="90000"/>
          </a:bodyPr>
          <a:lstStyle/>
          <a:p>
            <a:r>
              <a:rPr lang="el-GR" altLang="el-GR" sz="3200">
                <a:effectLst/>
              </a:rPr>
              <a:t>Μοντελοποίηση συμπεριφοράς που εξαρτάται από την κατάσταση του αντικειμένου (3)</a:t>
            </a:r>
            <a:endParaRPr lang="en-US" altLang="el-GR" sz="3200">
              <a:effectLst/>
            </a:endParaRPr>
          </a:p>
        </p:txBody>
      </p:sp>
      <p:sp>
        <p:nvSpPr>
          <p:cNvPr id="7" name="Slide Number Placeholder 5"/>
          <p:cNvSpPr>
            <a:spLocks noGrp="1"/>
          </p:cNvSpPr>
          <p:nvPr>
            <p:ph type="sldNum" sz="quarter" idx="12"/>
          </p:nvPr>
        </p:nvSpPr>
        <p:spPr/>
        <p:txBody>
          <a:bodyPr/>
          <a:lstStyle/>
          <a:p>
            <a:fld id="{92B103B3-65FA-48E2-AEF8-EFA2724976D3}" type="slidenum">
              <a:rPr lang="el-GR" altLang="el-GR"/>
              <a:pPr/>
              <a:t>60</a:t>
            </a:fld>
            <a:endParaRPr lang="el-GR" altLang="el-GR"/>
          </a:p>
        </p:txBody>
      </p:sp>
      <p:sp>
        <p:nvSpPr>
          <p:cNvPr id="1233923" name="Rectangle 3"/>
          <p:cNvSpPr>
            <a:spLocks noGrp="1" noChangeArrowheads="1"/>
          </p:cNvSpPr>
          <p:nvPr>
            <p:ph idx="4294967295"/>
          </p:nvPr>
        </p:nvSpPr>
        <p:spPr>
          <a:xfrm>
            <a:off x="749300" y="1219332"/>
            <a:ext cx="8229600" cy="507737"/>
          </a:xfrm>
        </p:spPr>
        <p:txBody>
          <a:bodyPr/>
          <a:lstStyle/>
          <a:p>
            <a:r>
              <a:rPr lang="el-GR" altLang="el-GR" sz="2800" dirty="0"/>
              <a:t>Παράδειγμα διαγράμματος μηχανής κατάστασης</a:t>
            </a:r>
            <a:endParaRPr lang="en-US" altLang="el-GR" sz="2800" dirty="0"/>
          </a:p>
        </p:txBody>
      </p:sp>
      <p:pic>
        <p:nvPicPr>
          <p:cNvPr id="1233938"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75" y="1628775"/>
            <a:ext cx="8772525" cy="5040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4946" name="Rectangle 2"/>
          <p:cNvSpPr>
            <a:spLocks noGrp="1" noChangeArrowheads="1"/>
          </p:cNvSpPr>
          <p:nvPr>
            <p:ph type="title"/>
          </p:nvPr>
        </p:nvSpPr>
        <p:spPr/>
        <p:txBody>
          <a:bodyPr/>
          <a:lstStyle/>
          <a:p>
            <a:r>
              <a:rPr lang="el-GR" altLang="el-GR" sz="3600"/>
              <a:t>Μοντελοποίηση κληρονομικότητας (1)</a:t>
            </a:r>
            <a:endParaRPr lang="en-US" altLang="el-GR" sz="3600"/>
          </a:p>
        </p:txBody>
      </p:sp>
      <p:sp>
        <p:nvSpPr>
          <p:cNvPr id="1234947" name="Rectangle 3"/>
          <p:cNvSpPr>
            <a:spLocks noGrp="1" noChangeArrowheads="1"/>
          </p:cNvSpPr>
          <p:nvPr>
            <p:ph idx="1"/>
          </p:nvPr>
        </p:nvSpPr>
        <p:spPr/>
        <p:txBody>
          <a:bodyPr/>
          <a:lstStyle/>
          <a:p>
            <a:r>
              <a:rPr lang="el-GR" altLang="el-GR" sz="2800"/>
              <a:t>Η γενίκευση χρησιμοποιείται για την απαλοιφή του πλεονασμού</a:t>
            </a:r>
          </a:p>
          <a:p>
            <a:pPr lvl="1"/>
            <a:r>
              <a:rPr lang="el-GR" altLang="el-GR" sz="2400"/>
              <a:t>Αν δύο ή περισσότερες κλάσεις έχουν κοινή κατάσταση ή συμπεριφορά οργανώνονται κάτω από μία υπερκλάση</a:t>
            </a:r>
          </a:p>
          <a:p>
            <a:pPr lvl="2"/>
            <a:r>
              <a:rPr lang="el-GR" altLang="el-GR" sz="2000"/>
              <a:t>Για παράδειγμα οι </a:t>
            </a:r>
            <a:r>
              <a:rPr lang="el-GR" altLang="el-GR" sz="2000" i="1"/>
              <a:t>Διασώστες </a:t>
            </a:r>
            <a:r>
              <a:rPr lang="el-GR" altLang="el-GR" sz="2000"/>
              <a:t>και οι </a:t>
            </a:r>
            <a:r>
              <a:rPr lang="el-GR" altLang="el-GR" sz="2000" i="1"/>
              <a:t>Συντονιστές</a:t>
            </a:r>
            <a:r>
              <a:rPr lang="el-GR" altLang="el-GR" sz="2000"/>
              <a:t> είναι και οι δύο </a:t>
            </a:r>
            <a:r>
              <a:rPr lang="el-GR" altLang="el-GR" sz="2000" i="1"/>
              <a:t>ΥπάλληλοιΠολιτικήςΠροστασίας</a:t>
            </a:r>
            <a:endParaRPr lang="el-GR" altLang="el-GR" sz="2000"/>
          </a:p>
        </p:txBody>
      </p:sp>
      <p:sp>
        <p:nvSpPr>
          <p:cNvPr id="14" name="Slide Number Placeholder 5"/>
          <p:cNvSpPr>
            <a:spLocks noGrp="1"/>
          </p:cNvSpPr>
          <p:nvPr>
            <p:ph type="sldNum" sz="quarter" idx="12"/>
          </p:nvPr>
        </p:nvSpPr>
        <p:spPr/>
        <p:txBody>
          <a:bodyPr/>
          <a:lstStyle/>
          <a:p>
            <a:fld id="{AE6EF917-0850-443D-A9E3-9A4B29D3B4B6}" type="slidenum">
              <a:rPr lang="el-GR" altLang="el-GR"/>
              <a:pPr/>
              <a:t>61</a:t>
            </a:fld>
            <a:endParaRPr lang="el-GR" altLang="el-GR"/>
          </a:p>
        </p:txBody>
      </p:sp>
      <p:sp>
        <p:nvSpPr>
          <p:cNvPr id="1234948" name="Rectangle 4"/>
          <p:cNvSpPr>
            <a:spLocks noChangeArrowheads="1"/>
          </p:cNvSpPr>
          <p:nvPr/>
        </p:nvSpPr>
        <p:spPr bwMode="auto">
          <a:xfrm>
            <a:off x="927100" y="5476552"/>
            <a:ext cx="1935163"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Διασώστης</a:t>
            </a:r>
            <a:endParaRPr lang="en-US" altLang="el-GR" sz="1800"/>
          </a:p>
        </p:txBody>
      </p:sp>
      <p:sp>
        <p:nvSpPr>
          <p:cNvPr id="1234949" name="Rectangle 5"/>
          <p:cNvSpPr>
            <a:spLocks noChangeArrowheads="1"/>
          </p:cNvSpPr>
          <p:nvPr/>
        </p:nvSpPr>
        <p:spPr bwMode="auto">
          <a:xfrm>
            <a:off x="5337175" y="5476552"/>
            <a:ext cx="1935163"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Συντονιστής</a:t>
            </a:r>
            <a:endParaRPr lang="en-US" altLang="el-GR" sz="1800"/>
          </a:p>
        </p:txBody>
      </p:sp>
      <p:sp>
        <p:nvSpPr>
          <p:cNvPr id="1234950" name="Rectangle 6"/>
          <p:cNvSpPr>
            <a:spLocks noChangeArrowheads="1"/>
          </p:cNvSpPr>
          <p:nvPr/>
        </p:nvSpPr>
        <p:spPr bwMode="auto">
          <a:xfrm>
            <a:off x="2185988" y="3789040"/>
            <a:ext cx="3644900" cy="698500"/>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ΥπάλληλοςΠολιτικήςΠροστασίας</a:t>
            </a:r>
            <a:endParaRPr lang="en-US" altLang="el-GR" sz="1800"/>
          </a:p>
        </p:txBody>
      </p:sp>
      <p:sp>
        <p:nvSpPr>
          <p:cNvPr id="1234951" name="AutoShape 7"/>
          <p:cNvSpPr>
            <a:spLocks noChangeArrowheads="1"/>
          </p:cNvSpPr>
          <p:nvPr/>
        </p:nvSpPr>
        <p:spPr bwMode="auto">
          <a:xfrm>
            <a:off x="3806825" y="4531990"/>
            <a:ext cx="269875" cy="268287"/>
          </a:xfrm>
          <a:prstGeom prst="triangle">
            <a:avLst>
              <a:gd name="adj" fmla="val 50000"/>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34952" name="Line 8"/>
          <p:cNvSpPr>
            <a:spLocks noChangeShapeType="1"/>
          </p:cNvSpPr>
          <p:nvPr/>
        </p:nvSpPr>
        <p:spPr bwMode="auto">
          <a:xfrm>
            <a:off x="2006600" y="5117777"/>
            <a:ext cx="4321175"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34953" name="Line 9"/>
          <p:cNvSpPr>
            <a:spLocks noChangeShapeType="1"/>
          </p:cNvSpPr>
          <p:nvPr/>
        </p:nvSpPr>
        <p:spPr bwMode="auto">
          <a:xfrm>
            <a:off x="2006600" y="5117777"/>
            <a:ext cx="0" cy="3143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34954" name="Line 10"/>
          <p:cNvSpPr>
            <a:spLocks noChangeShapeType="1"/>
          </p:cNvSpPr>
          <p:nvPr/>
        </p:nvSpPr>
        <p:spPr bwMode="auto">
          <a:xfrm>
            <a:off x="6327775" y="5117777"/>
            <a:ext cx="0" cy="3143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34955" name="Line 11"/>
          <p:cNvSpPr>
            <a:spLocks noChangeShapeType="1"/>
          </p:cNvSpPr>
          <p:nvPr/>
        </p:nvSpPr>
        <p:spPr bwMode="auto">
          <a:xfrm>
            <a:off x="3941763" y="4803452"/>
            <a:ext cx="0" cy="3143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5970" name="Rectangle 2"/>
          <p:cNvSpPr>
            <a:spLocks noGrp="1" noChangeArrowheads="1"/>
          </p:cNvSpPr>
          <p:nvPr>
            <p:ph type="title"/>
          </p:nvPr>
        </p:nvSpPr>
        <p:spPr/>
        <p:txBody>
          <a:bodyPr/>
          <a:lstStyle/>
          <a:p>
            <a:r>
              <a:rPr lang="el-GR" altLang="el-GR" sz="3600"/>
              <a:t>Μοντελοποίηση κληρονομικότητας (2)</a:t>
            </a:r>
            <a:endParaRPr lang="en-US" altLang="el-GR" sz="3600"/>
          </a:p>
        </p:txBody>
      </p:sp>
      <p:sp>
        <p:nvSpPr>
          <p:cNvPr id="1235971" name="Rectangle 3"/>
          <p:cNvSpPr>
            <a:spLocks noGrp="1" noChangeArrowheads="1"/>
          </p:cNvSpPr>
          <p:nvPr>
            <p:ph idx="1"/>
          </p:nvPr>
        </p:nvSpPr>
        <p:spPr/>
        <p:txBody>
          <a:bodyPr/>
          <a:lstStyle/>
          <a:p>
            <a:pPr>
              <a:spcBef>
                <a:spcPct val="0"/>
              </a:spcBef>
            </a:pPr>
            <a:r>
              <a:rPr lang="el-GR" altLang="el-GR" sz="2800"/>
              <a:t>Ευρεστικές για εντοπισμό κληρονομικότητας</a:t>
            </a:r>
          </a:p>
          <a:p>
            <a:pPr lvl="1">
              <a:spcBef>
                <a:spcPct val="0"/>
              </a:spcBef>
            </a:pPr>
            <a:r>
              <a:rPr lang="el-GR" altLang="el-GR" sz="2400"/>
              <a:t>Όταν δύο κλάσεις διαφέρουν μόνο σε μερικά γνωρίσματα, συσχετίσεις και λειτουργίες τότε είναι υποψήφιες να οργανωθούν κάτω από μία υπερκλάση</a:t>
            </a:r>
          </a:p>
          <a:p>
            <a:pPr lvl="2">
              <a:spcBef>
                <a:spcPct val="0"/>
              </a:spcBef>
            </a:pPr>
            <a:r>
              <a:rPr lang="el-GR" altLang="el-GR" sz="2000"/>
              <a:t>Τα κοινά γνωρίσματα εντάσσονται στην υπερκλάση και τα διαφορετικά παραμένουν στις υποκλάσεις</a:t>
            </a:r>
          </a:p>
          <a:p>
            <a:pPr lvl="2">
              <a:spcBef>
                <a:spcPct val="0"/>
              </a:spcBef>
            </a:pPr>
            <a:r>
              <a:rPr lang="el-GR" altLang="el-GR" sz="2000"/>
              <a:t>Θα πρέπει η κατάταξη αυτή να έχει και νόημα – π.χ. μπορεί το «αυτοκίνητο», «φορτηγό» και «λεωφορείο» είναι λογικό να οργανωθούν κάτω από υπερκλάση, αλλά η ένταξη τής κλάσης «περιοδικό» γιατί έχει «αριθμόΚυκλοφορίας» δεν είναι λογική</a:t>
            </a:r>
          </a:p>
          <a:p>
            <a:pPr lvl="1">
              <a:spcBef>
                <a:spcPct val="0"/>
              </a:spcBef>
            </a:pPr>
            <a:r>
              <a:rPr lang="el-GR" altLang="el-GR" sz="2400"/>
              <a:t>Όταν μία κλάση παίζει πολλαπλούς ρόλους, τότε είναι υποψήφια να διασπαστεί σε υποκλάσεις</a:t>
            </a:r>
          </a:p>
          <a:p>
            <a:pPr lvl="2">
              <a:spcBef>
                <a:spcPct val="0"/>
              </a:spcBef>
            </a:pPr>
            <a:r>
              <a:rPr lang="el-GR" altLang="el-GR" sz="2000"/>
              <a:t>Π.χ. μία «δοσοληψία» σε ένα </a:t>
            </a:r>
            <a:r>
              <a:rPr lang="en-US" altLang="el-GR" sz="2000"/>
              <a:t>ATM </a:t>
            </a:r>
            <a:r>
              <a:rPr lang="el-GR" altLang="el-GR" sz="2000"/>
              <a:t>μπορεί να διασπαστεί σε «κατάθεση», «ανάληψη», «ερώτηση υπολοίπου», «πληρωμή λογαριασμού»</a:t>
            </a:r>
            <a:endParaRPr lang="en-US" altLang="el-GR" sz="2000"/>
          </a:p>
        </p:txBody>
      </p:sp>
      <p:sp>
        <p:nvSpPr>
          <p:cNvPr id="6" name="Slide Number Placeholder 5"/>
          <p:cNvSpPr>
            <a:spLocks noGrp="1"/>
          </p:cNvSpPr>
          <p:nvPr>
            <p:ph type="sldNum" sz="quarter" idx="12"/>
          </p:nvPr>
        </p:nvSpPr>
        <p:spPr/>
        <p:txBody>
          <a:bodyPr/>
          <a:lstStyle/>
          <a:p>
            <a:fld id="{102CEC26-0C22-4691-8694-3D13B194653D}" type="slidenum">
              <a:rPr lang="el-GR" altLang="el-GR"/>
              <a:pPr/>
              <a:t>62</a:t>
            </a:fld>
            <a:endParaRPr lang="el-GR" altLang="el-G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6994" name="Rectangle 2"/>
          <p:cNvSpPr>
            <a:spLocks noGrp="1" noChangeArrowheads="1"/>
          </p:cNvSpPr>
          <p:nvPr>
            <p:ph type="title"/>
          </p:nvPr>
        </p:nvSpPr>
        <p:spPr/>
        <p:txBody>
          <a:bodyPr>
            <a:normAutofit fontScale="90000"/>
          </a:bodyPr>
          <a:lstStyle/>
          <a:p>
            <a:r>
              <a:rPr lang="el-GR" altLang="el-GR"/>
              <a:t>Ανασκόπηση του μοντέλου ανάλυσης (1)</a:t>
            </a:r>
            <a:endParaRPr lang="en-US" altLang="el-GR"/>
          </a:p>
        </p:txBody>
      </p:sp>
      <p:sp>
        <p:nvSpPr>
          <p:cNvPr id="1236995" name="Rectangle 3"/>
          <p:cNvSpPr>
            <a:spLocks noGrp="1" noChangeArrowheads="1"/>
          </p:cNvSpPr>
          <p:nvPr>
            <p:ph idx="1"/>
          </p:nvPr>
        </p:nvSpPr>
        <p:spPr/>
        <p:txBody>
          <a:bodyPr/>
          <a:lstStyle/>
          <a:p>
            <a:pPr>
              <a:spcBef>
                <a:spcPct val="0"/>
              </a:spcBef>
            </a:pPr>
            <a:r>
              <a:rPr lang="el-GR" altLang="el-GR" sz="2400"/>
              <a:t>Το μοντέλο ανάλυσης κτίζεται επαυξητικά και επαναληπτικά</a:t>
            </a:r>
          </a:p>
          <a:p>
            <a:pPr lvl="1">
              <a:spcBef>
                <a:spcPct val="0"/>
              </a:spcBef>
            </a:pPr>
            <a:r>
              <a:rPr lang="el-GR" altLang="el-GR" sz="2000"/>
              <a:t>Σπάνια είναι σωστό από την πρώτη επανάληψη</a:t>
            </a:r>
          </a:p>
          <a:p>
            <a:pPr lvl="1">
              <a:spcBef>
                <a:spcPct val="0"/>
              </a:spcBef>
            </a:pPr>
            <a:r>
              <a:rPr lang="el-GR" altLang="el-GR" sz="2000"/>
              <a:t>Π.χ. ο εντοπισμός μιας παράλειψης στην ανάλυση, θα οδηγήσει στην προσθήκη ή στην επέκταση μιας περίπτωσης χρήσης, που με τη σειρά της θα οδηγήσει σε εκμαίευση περισσότερων πληροφοριών από τον χρήστη</a:t>
            </a:r>
          </a:p>
          <a:p>
            <a:pPr>
              <a:spcBef>
                <a:spcPct val="0"/>
              </a:spcBef>
            </a:pPr>
            <a:r>
              <a:rPr lang="el-GR" altLang="el-GR" sz="2400"/>
              <a:t>Το μοντέλο σταθεροποιείται όταν το πλήθος των αλλαγών είναι μικρό και έχουν τοπική επίδραση</a:t>
            </a:r>
          </a:p>
          <a:p>
            <a:pPr>
              <a:spcBef>
                <a:spcPct val="0"/>
              </a:spcBef>
            </a:pPr>
            <a:r>
              <a:rPr lang="el-GR" altLang="el-GR" sz="2400"/>
              <a:t>Τότε το μοντέλο ανάλυσης επιθεωρείται, πρώτα από την ομάδα ανάπτυξης και κατόπιν από την ομάδα ανάπτυξης και τους χρήστες-πελάτες</a:t>
            </a:r>
          </a:p>
        </p:txBody>
      </p:sp>
      <p:sp>
        <p:nvSpPr>
          <p:cNvPr id="6" name="Slide Number Placeholder 5"/>
          <p:cNvSpPr>
            <a:spLocks noGrp="1"/>
          </p:cNvSpPr>
          <p:nvPr>
            <p:ph type="sldNum" sz="quarter" idx="12"/>
          </p:nvPr>
        </p:nvSpPr>
        <p:spPr/>
        <p:txBody>
          <a:bodyPr/>
          <a:lstStyle/>
          <a:p>
            <a:fld id="{5713A4D5-AB16-468E-AA5F-2290BC0F50E1}" type="slidenum">
              <a:rPr lang="el-GR" altLang="el-GR"/>
              <a:pPr/>
              <a:t>63</a:t>
            </a:fld>
            <a:endParaRPr lang="el-GR" altLang="el-G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018" name="Rectangle 2"/>
          <p:cNvSpPr>
            <a:spLocks noGrp="1" noChangeArrowheads="1"/>
          </p:cNvSpPr>
          <p:nvPr>
            <p:ph type="title"/>
          </p:nvPr>
        </p:nvSpPr>
        <p:spPr/>
        <p:txBody>
          <a:bodyPr>
            <a:normAutofit fontScale="90000"/>
          </a:bodyPr>
          <a:lstStyle/>
          <a:p>
            <a:r>
              <a:rPr lang="el-GR" altLang="el-GR"/>
              <a:t>Ανασκόπηση του μοντέλου ανάλυσης (2)</a:t>
            </a:r>
            <a:endParaRPr lang="en-US" altLang="el-GR"/>
          </a:p>
        </p:txBody>
      </p:sp>
      <p:sp>
        <p:nvSpPr>
          <p:cNvPr id="1238019" name="Rectangle 3"/>
          <p:cNvSpPr>
            <a:spLocks noGrp="1" noChangeArrowheads="1"/>
          </p:cNvSpPr>
          <p:nvPr>
            <p:ph idx="1"/>
          </p:nvPr>
        </p:nvSpPr>
        <p:spPr/>
        <p:txBody>
          <a:bodyPr/>
          <a:lstStyle/>
          <a:p>
            <a:pPr>
              <a:spcBef>
                <a:spcPct val="0"/>
              </a:spcBef>
            </a:pPr>
            <a:r>
              <a:rPr lang="el-GR" altLang="el-GR" sz="2200" dirty="0"/>
              <a:t>Ο στόχος της ανασκόπησης είναι να διασφαλιστεί ότι η προδιαγραφή απαιτήσεων είναι </a:t>
            </a:r>
            <a:r>
              <a:rPr lang="el-GR" altLang="el-GR" sz="2200" i="1" dirty="0"/>
              <a:t>ορθή</a:t>
            </a:r>
            <a:r>
              <a:rPr lang="el-GR" altLang="el-GR" sz="2200" dirty="0"/>
              <a:t>, </a:t>
            </a:r>
            <a:r>
              <a:rPr lang="el-GR" altLang="el-GR" sz="2200" i="1" dirty="0"/>
              <a:t>πλήρης, συνεπής</a:t>
            </a:r>
            <a:r>
              <a:rPr lang="el-GR" altLang="el-GR" sz="2200" dirty="0"/>
              <a:t> και </a:t>
            </a:r>
            <a:r>
              <a:rPr lang="el-GR" altLang="el-GR" sz="2200" i="1" dirty="0"/>
              <a:t>απαλλαγμένη ασαφειών</a:t>
            </a:r>
          </a:p>
          <a:p>
            <a:pPr>
              <a:spcBef>
                <a:spcPct val="0"/>
              </a:spcBef>
            </a:pPr>
            <a:r>
              <a:rPr lang="el-GR" altLang="el-GR" sz="2200" dirty="0"/>
              <a:t>Επαληθεύεται επίσης ότι οι απαιτήσεις είναι </a:t>
            </a:r>
            <a:r>
              <a:rPr lang="el-GR" altLang="el-GR" sz="2200" i="1" dirty="0"/>
              <a:t>ρεαλιστικές</a:t>
            </a:r>
            <a:r>
              <a:rPr lang="el-GR" altLang="el-GR" sz="2200" dirty="0"/>
              <a:t> και </a:t>
            </a:r>
            <a:r>
              <a:rPr lang="el-GR" altLang="el-GR" sz="2200" i="1" dirty="0"/>
              <a:t>επαληθεύσιμες</a:t>
            </a:r>
            <a:endParaRPr lang="en-US" altLang="el-GR" sz="2200" dirty="0"/>
          </a:p>
          <a:p>
            <a:endParaRPr lang="el-GR" altLang="el-GR" sz="2400" dirty="0"/>
          </a:p>
          <a:p>
            <a:r>
              <a:rPr lang="el-GR" altLang="el-GR" sz="2400" dirty="0"/>
              <a:t>Είναι σχετικά βέβαιο ότι θα βρεθούν σφάλματα και παραλείψεις στη συνέχεια της διαδικασίας ανάπτυξης</a:t>
            </a:r>
          </a:p>
          <a:p>
            <a:pPr lvl="1"/>
            <a:r>
              <a:rPr lang="el-GR" altLang="el-GR" sz="2000" dirty="0"/>
              <a:t>Ο εντοπισμός των προβλημάτων όμως στο στάδιο αυτό είναι σημαντικός, καθώς μειώνει το κόστος και τον χρόνο που απαιτείται για την αντιμετώπισή τους σε μεταγενέστερο στάδιο</a:t>
            </a:r>
          </a:p>
          <a:p>
            <a:r>
              <a:rPr lang="el-GR" altLang="el-GR" sz="2400" dirty="0"/>
              <a:t>Υπάρχουν λίστες ερωτήσεων ελέγχου για διευκόλυνση της διαδικασίας</a:t>
            </a:r>
            <a:endParaRPr lang="en-US" altLang="el-GR" sz="2400" dirty="0"/>
          </a:p>
        </p:txBody>
      </p:sp>
      <p:sp>
        <p:nvSpPr>
          <p:cNvPr id="6" name="Slide Number Placeholder 5"/>
          <p:cNvSpPr>
            <a:spLocks noGrp="1"/>
          </p:cNvSpPr>
          <p:nvPr>
            <p:ph type="sldNum" sz="quarter" idx="12"/>
          </p:nvPr>
        </p:nvSpPr>
        <p:spPr/>
        <p:txBody>
          <a:bodyPr/>
          <a:lstStyle/>
          <a:p>
            <a:fld id="{C9689BFB-CDC0-448D-BC44-9115F9F60769}" type="slidenum">
              <a:rPr lang="el-GR" altLang="el-GR"/>
              <a:pPr/>
              <a:t>64</a:t>
            </a:fld>
            <a:endParaRPr lang="el-GR" altLang="el-G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42" name="Rectangle 2"/>
          <p:cNvSpPr>
            <a:spLocks noGrp="1" noChangeArrowheads="1"/>
          </p:cNvSpPr>
          <p:nvPr>
            <p:ph type="title"/>
          </p:nvPr>
        </p:nvSpPr>
        <p:spPr/>
        <p:txBody>
          <a:bodyPr>
            <a:normAutofit fontScale="90000"/>
          </a:bodyPr>
          <a:lstStyle/>
          <a:p>
            <a:r>
              <a:rPr lang="el-GR" altLang="el-GR"/>
              <a:t>Ανασκόπηση του μοντέλου ανάλυσης (3)</a:t>
            </a:r>
            <a:endParaRPr lang="en-US" altLang="el-GR"/>
          </a:p>
        </p:txBody>
      </p:sp>
      <p:sp>
        <p:nvSpPr>
          <p:cNvPr id="1239043" name="Rectangle 3"/>
          <p:cNvSpPr>
            <a:spLocks noGrp="1" noChangeArrowheads="1"/>
          </p:cNvSpPr>
          <p:nvPr>
            <p:ph idx="1"/>
          </p:nvPr>
        </p:nvSpPr>
        <p:spPr/>
        <p:txBody>
          <a:bodyPr/>
          <a:lstStyle/>
          <a:p>
            <a:r>
              <a:rPr lang="el-GR" altLang="el-GR" sz="2400"/>
              <a:t>Ερωτήσεις για τη διασφάλιση της </a:t>
            </a:r>
            <a:r>
              <a:rPr lang="el-GR" altLang="el-GR" sz="2400" i="1"/>
              <a:t>ορθότητας</a:t>
            </a:r>
            <a:r>
              <a:rPr lang="el-GR" altLang="el-GR" sz="2400"/>
              <a:t> του μοντέλου</a:t>
            </a:r>
          </a:p>
          <a:p>
            <a:pPr lvl="1"/>
            <a:r>
              <a:rPr lang="el-GR" altLang="el-GR" sz="2000"/>
              <a:t>Είναι η ορολογία για τα αντικείμενα οντότητας κατανοητή στους χρήστες;</a:t>
            </a:r>
          </a:p>
          <a:p>
            <a:pPr lvl="1"/>
            <a:r>
              <a:rPr lang="el-GR" altLang="el-GR" sz="2000"/>
              <a:t>Οι αφηρημένες κλάσεις αντιστοιχούν σε έννοιες που χρησιμοποιούν οι χρήστες (π.χ. «λογαριασμός» με υποκλάσεις «όψεως» «ταμιευτηρίου»);</a:t>
            </a:r>
          </a:p>
          <a:p>
            <a:pPr lvl="1"/>
            <a:r>
              <a:rPr lang="el-GR" altLang="el-GR" sz="2000"/>
              <a:t>Οι περιγραφές είναι σύμφωνες με τους ορισμούς που έχουν δώσει οι χρήστες;</a:t>
            </a:r>
          </a:p>
          <a:p>
            <a:pPr lvl="1"/>
            <a:r>
              <a:rPr lang="el-GR" altLang="el-GR" sz="2000"/>
              <a:t>Έχουν όλα τα αντικείμενα οντότητας και ορίου ονόματα που (α) είναι ονοματικές φράσεις και (β) δίνουν το σωστό νόημα;</a:t>
            </a:r>
          </a:p>
          <a:p>
            <a:pPr lvl="1"/>
            <a:r>
              <a:rPr lang="el-GR" altLang="el-GR" sz="2000"/>
              <a:t>Έχουν όλες οι περιπτώσεις χρήσης και τα αντικείμενα ελέγχου ονόματα που (α) είναι ρηματικές φράσεις και (β) δίνουν το σωστό νόημα;</a:t>
            </a:r>
          </a:p>
          <a:p>
            <a:pPr lvl="1"/>
            <a:r>
              <a:rPr lang="el-GR" altLang="el-GR" sz="2000"/>
              <a:t>Περιγράφονται και τυγχάνουν χειρισμού όλες οι περιπτώσεις σφαλμάτων;</a:t>
            </a:r>
            <a:endParaRPr lang="en-US" altLang="el-GR" sz="2000"/>
          </a:p>
        </p:txBody>
      </p:sp>
      <p:sp>
        <p:nvSpPr>
          <p:cNvPr id="6" name="Slide Number Placeholder 5"/>
          <p:cNvSpPr>
            <a:spLocks noGrp="1"/>
          </p:cNvSpPr>
          <p:nvPr>
            <p:ph type="sldNum" sz="quarter" idx="12"/>
          </p:nvPr>
        </p:nvSpPr>
        <p:spPr/>
        <p:txBody>
          <a:bodyPr/>
          <a:lstStyle/>
          <a:p>
            <a:fld id="{4934761E-C9F2-49BA-9220-326AA5EFBA1C}" type="slidenum">
              <a:rPr lang="el-GR" altLang="el-GR"/>
              <a:pPr/>
              <a:t>65</a:t>
            </a:fld>
            <a:endParaRPr lang="el-GR" altLang="el-G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1090" name="Rectangle 2"/>
          <p:cNvSpPr>
            <a:spLocks noGrp="1" noChangeArrowheads="1"/>
          </p:cNvSpPr>
          <p:nvPr>
            <p:ph type="title"/>
          </p:nvPr>
        </p:nvSpPr>
        <p:spPr/>
        <p:txBody>
          <a:bodyPr>
            <a:normAutofit fontScale="90000"/>
          </a:bodyPr>
          <a:lstStyle/>
          <a:p>
            <a:r>
              <a:rPr lang="el-GR" altLang="el-GR"/>
              <a:t>Ανασκόπηση του μοντέλου ανάλυσης (4)</a:t>
            </a:r>
            <a:endParaRPr lang="en-US" altLang="el-GR"/>
          </a:p>
        </p:txBody>
      </p:sp>
      <p:sp>
        <p:nvSpPr>
          <p:cNvPr id="1241091" name="Rectangle 3"/>
          <p:cNvSpPr>
            <a:spLocks noGrp="1" noChangeArrowheads="1"/>
          </p:cNvSpPr>
          <p:nvPr>
            <p:ph idx="1"/>
          </p:nvPr>
        </p:nvSpPr>
        <p:spPr/>
        <p:txBody>
          <a:bodyPr/>
          <a:lstStyle/>
          <a:p>
            <a:r>
              <a:rPr lang="el-GR" altLang="el-GR" sz="2400"/>
              <a:t>Ερωτήσεις για τη διασφάλιση της </a:t>
            </a:r>
            <a:r>
              <a:rPr lang="el-GR" altLang="el-GR" sz="2400" i="1"/>
              <a:t>πληρότητας</a:t>
            </a:r>
            <a:r>
              <a:rPr lang="el-GR" altLang="el-GR" sz="2400"/>
              <a:t> του μοντέλου</a:t>
            </a:r>
          </a:p>
          <a:p>
            <a:pPr lvl="1"/>
            <a:r>
              <a:rPr lang="el-GR" altLang="el-GR" sz="2000"/>
              <a:t>Για κάθε αντικείμενο: χρησιμοποιείται από κάποια περίπτωση χρήσης; Σε ποιά περίπτωση χρήσης δημιουργείται; τροποποιείται; καταστρέφεται; Μπορεί να προσπελαστεί από κάποιο αντικείμενο ορίου;</a:t>
            </a:r>
          </a:p>
          <a:p>
            <a:pPr lvl="1"/>
            <a:r>
              <a:rPr lang="el-GR" altLang="el-GR" sz="2000"/>
              <a:t>Για κάθε γνώρισμα: Πότε τίθεται η τιμή του; Πότε προσπελαύνεται; Ποιός είναι ο τύπος του; Πρέπει να είναι προσδιοριστής (</a:t>
            </a:r>
            <a:r>
              <a:rPr lang="en-US" altLang="el-GR" sz="2000"/>
              <a:t>qualifier);</a:t>
            </a:r>
          </a:p>
          <a:p>
            <a:pPr lvl="1"/>
            <a:r>
              <a:rPr lang="el-GR" altLang="el-GR" sz="2000"/>
              <a:t>Για κάθε συσχέτιση: πότε διασχίζεται; Γιατί επιλέχθηκε η συγκεκριμένη πολλαπλότητα; Μπορούν να χρησιμοποιηθούν προσδιοριστές σε συσχετίσεις ένα-προς-πολλά και πολλά-προς-πολλά;</a:t>
            </a:r>
          </a:p>
          <a:p>
            <a:pPr lvl="1"/>
            <a:r>
              <a:rPr lang="el-GR" altLang="el-GR" sz="2000"/>
              <a:t>Για κάθε αντικείμενο ελέγχου: διαθέτει τις κατάλληλες συσχετίσεις για να προσπελάσει τα αντικείμενα που μετέχουν στην σχετική περίπτωση χρήσης;</a:t>
            </a:r>
            <a:endParaRPr lang="en-US" altLang="el-GR" sz="2000"/>
          </a:p>
        </p:txBody>
      </p:sp>
      <p:sp>
        <p:nvSpPr>
          <p:cNvPr id="6" name="Slide Number Placeholder 5"/>
          <p:cNvSpPr>
            <a:spLocks noGrp="1"/>
          </p:cNvSpPr>
          <p:nvPr>
            <p:ph type="sldNum" sz="quarter" idx="12"/>
          </p:nvPr>
        </p:nvSpPr>
        <p:spPr/>
        <p:txBody>
          <a:bodyPr/>
          <a:lstStyle/>
          <a:p>
            <a:fld id="{97F72C3C-FD3A-4A2B-955D-151FF986053F}" type="slidenum">
              <a:rPr lang="el-GR" altLang="el-GR"/>
              <a:pPr/>
              <a:t>66</a:t>
            </a:fld>
            <a:endParaRPr lang="el-GR" altLang="el-G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2114" name="Rectangle 2"/>
          <p:cNvSpPr>
            <a:spLocks noGrp="1" noChangeArrowheads="1"/>
          </p:cNvSpPr>
          <p:nvPr>
            <p:ph type="title"/>
          </p:nvPr>
        </p:nvSpPr>
        <p:spPr/>
        <p:txBody>
          <a:bodyPr>
            <a:normAutofit fontScale="90000"/>
          </a:bodyPr>
          <a:lstStyle/>
          <a:p>
            <a:r>
              <a:rPr lang="el-GR" altLang="el-GR"/>
              <a:t>Ανασκόπηση του μοντέλου ανάλυσης (5)</a:t>
            </a:r>
            <a:endParaRPr lang="en-US" altLang="el-GR"/>
          </a:p>
        </p:txBody>
      </p:sp>
      <p:sp>
        <p:nvSpPr>
          <p:cNvPr id="1242115" name="Rectangle 3"/>
          <p:cNvSpPr>
            <a:spLocks noGrp="1" noChangeArrowheads="1"/>
          </p:cNvSpPr>
          <p:nvPr>
            <p:ph idx="1"/>
          </p:nvPr>
        </p:nvSpPr>
        <p:spPr/>
        <p:txBody>
          <a:bodyPr/>
          <a:lstStyle/>
          <a:p>
            <a:pPr>
              <a:spcBef>
                <a:spcPct val="0"/>
              </a:spcBef>
            </a:pPr>
            <a:r>
              <a:rPr lang="el-GR" altLang="el-GR" sz="2400"/>
              <a:t>Ερωτήσεις για τη διασφάλιση της </a:t>
            </a:r>
            <a:r>
              <a:rPr lang="el-GR" altLang="el-GR" sz="2400" i="1"/>
              <a:t>συνέπειας</a:t>
            </a:r>
            <a:r>
              <a:rPr lang="el-GR" altLang="el-GR" sz="2400"/>
              <a:t> του μοντέλου</a:t>
            </a:r>
          </a:p>
          <a:p>
            <a:pPr lvl="1">
              <a:spcBef>
                <a:spcPct val="0"/>
              </a:spcBef>
            </a:pPr>
            <a:r>
              <a:rPr lang="el-GR" altLang="el-GR" sz="2000"/>
              <a:t>Υπάρχουν πολλαπλές κλάσεις ή περιπτώσεις χρήσης με το ίδιο όνομα;</a:t>
            </a:r>
          </a:p>
          <a:p>
            <a:pPr lvl="1">
              <a:spcBef>
                <a:spcPct val="0"/>
              </a:spcBef>
            </a:pPr>
            <a:r>
              <a:rPr lang="el-GR" altLang="el-GR" sz="2000"/>
              <a:t>Οι οντότητες (περιπτώσεις χρήσης, κλάσεις, γνωρίσματα) με παρόμοια ονόματα αντιστοιχούν όντως σε παρόμοιες έννοιες;</a:t>
            </a:r>
          </a:p>
          <a:p>
            <a:pPr lvl="1">
              <a:spcBef>
                <a:spcPct val="0"/>
              </a:spcBef>
            </a:pPr>
            <a:r>
              <a:rPr lang="el-GR" altLang="el-GR" sz="2000"/>
              <a:t>Υπάρχουν αντικείμενα με παρόμοια γνωρίσματα και συσχετίσεις που δεν ανήκουν στην ίδια ιεραρχία εξειδίκευσης-γενίκευσης;</a:t>
            </a:r>
          </a:p>
          <a:p>
            <a:pPr>
              <a:spcBef>
                <a:spcPct val="0"/>
              </a:spcBef>
            </a:pPr>
            <a:r>
              <a:rPr lang="el-GR" altLang="el-GR" sz="2400"/>
              <a:t>Ερωτήσεις για τη διασφάλιση της </a:t>
            </a:r>
            <a:r>
              <a:rPr lang="el-GR" altLang="el-GR" sz="2400" i="1"/>
              <a:t>ρεαλιστικότητας</a:t>
            </a:r>
            <a:r>
              <a:rPr lang="el-GR" altLang="el-GR" sz="2400"/>
              <a:t> του μοντέλου</a:t>
            </a:r>
          </a:p>
          <a:p>
            <a:pPr lvl="1">
              <a:spcBef>
                <a:spcPct val="0"/>
              </a:spcBef>
            </a:pPr>
            <a:r>
              <a:rPr lang="el-GR" altLang="el-GR" sz="2000"/>
              <a:t>Υπάρχουν καινοτόμα χαρακτηριστικά στο σύστημα; Υπάρχουν μελέτες ή πρωτότυπα για τη διασφάλιση ότι είναι εφικτό να υλοποιηθούν;</a:t>
            </a:r>
          </a:p>
          <a:p>
            <a:pPr lvl="1">
              <a:spcBef>
                <a:spcPct val="0"/>
              </a:spcBef>
            </a:pPr>
            <a:r>
              <a:rPr lang="el-GR" altLang="el-GR" sz="2000"/>
              <a:t>Είναι δυνατόν να επιτευχθούν οι απαιτήσεις σε επιδόσεις και αξιοπιστία; Έχουν  επαληθευθεί οι απαιτήσεις αυτές από πρωτότυπα που έχουν τρέξει στο συγκεκριμένο υλικό;</a:t>
            </a:r>
            <a:endParaRPr lang="en-US" altLang="el-GR" sz="2000"/>
          </a:p>
        </p:txBody>
      </p:sp>
      <p:sp>
        <p:nvSpPr>
          <p:cNvPr id="6" name="Slide Number Placeholder 5"/>
          <p:cNvSpPr>
            <a:spLocks noGrp="1"/>
          </p:cNvSpPr>
          <p:nvPr>
            <p:ph type="sldNum" sz="quarter" idx="12"/>
          </p:nvPr>
        </p:nvSpPr>
        <p:spPr/>
        <p:txBody>
          <a:bodyPr/>
          <a:lstStyle/>
          <a:p>
            <a:fld id="{FF353305-A3CD-4A38-90FB-4A6E8B733EA5}" type="slidenum">
              <a:rPr lang="el-GR" altLang="el-GR"/>
              <a:pPr/>
              <a:t>67</a:t>
            </a:fld>
            <a:endParaRPr lang="el-GR" altLang="el-G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3138" name="Rectangle 2"/>
          <p:cNvSpPr>
            <a:spLocks noGrp="1" noChangeArrowheads="1"/>
          </p:cNvSpPr>
          <p:nvPr>
            <p:ph type="title"/>
          </p:nvPr>
        </p:nvSpPr>
        <p:spPr/>
        <p:txBody>
          <a:bodyPr/>
          <a:lstStyle/>
          <a:p>
            <a:r>
              <a:rPr lang="el-GR" altLang="el-GR"/>
              <a:t>Σύνοψη της ανάλυσης</a:t>
            </a:r>
            <a:endParaRPr lang="en-US" altLang="el-GR"/>
          </a:p>
        </p:txBody>
      </p:sp>
      <p:sp>
        <p:nvSpPr>
          <p:cNvPr id="1243139" name="Rectangle 3"/>
          <p:cNvSpPr>
            <a:spLocks noGrp="1" noChangeArrowheads="1"/>
          </p:cNvSpPr>
          <p:nvPr>
            <p:ph idx="1"/>
          </p:nvPr>
        </p:nvSpPr>
        <p:spPr/>
        <p:txBody>
          <a:bodyPr/>
          <a:lstStyle/>
          <a:p>
            <a:r>
              <a:rPr lang="el-GR" altLang="el-GR" sz="2400"/>
              <a:t>Η διαδικασία της ανάλυσης είναι ισχυρά επαναληπτική</a:t>
            </a:r>
          </a:p>
          <a:p>
            <a:pPr lvl="1"/>
            <a:r>
              <a:rPr lang="el-GR" altLang="el-GR" sz="2000"/>
              <a:t>Τμήματα λειτουργικότητας σκιαγραφούνται και προτείνονται στον πελάτη και τους χρήστες</a:t>
            </a:r>
          </a:p>
          <a:p>
            <a:pPr lvl="1"/>
            <a:r>
              <a:rPr lang="el-GR" altLang="el-GR" sz="2000"/>
              <a:t>Οι χρήστες προσθέτουν λειτουργικότητα, κάνουν παρατηρήσεις για την προτεινόμενη και τροποποιούν τις απαιτήσεις</a:t>
            </a:r>
          </a:p>
          <a:p>
            <a:pPr lvl="1"/>
            <a:r>
              <a:rPr lang="el-GR" altLang="el-GR" sz="2000"/>
              <a:t>Η ομάδα ανάπτυξης διερευνά τις μη λειτουργικές απαιτήσεις μέσω πρωτοτύπων και μελετών τεχνολογίας, και επίσης ελέγχει αν κάθε απαίτηση είναι εύλογη και χρήσιμη</a:t>
            </a:r>
          </a:p>
          <a:p>
            <a:pPr lvl="1"/>
            <a:r>
              <a:rPr lang="el-GR" altLang="el-GR" sz="2000"/>
              <a:t>Η επανάληψη τελειώνει όταν οι αλλαγές που προτείνονται είναι λίγες και επουσιώδεις</a:t>
            </a:r>
          </a:p>
          <a:p>
            <a:r>
              <a:rPr lang="el-GR" altLang="el-GR" sz="2400">
                <a:effectLst/>
              </a:rPr>
              <a:t>Στην αρχή, η διαδικασία εκμαίευσης απαιτήσεων μοιάζει με διαδικασία νοητικού καταιγισμού (</a:t>
            </a:r>
            <a:r>
              <a:rPr lang="en-US" altLang="el-GR" sz="2400">
                <a:effectLst/>
              </a:rPr>
              <a:t>brainstorming)</a:t>
            </a:r>
          </a:p>
          <a:p>
            <a:pPr lvl="1"/>
            <a:r>
              <a:rPr lang="el-GR" altLang="el-GR" sz="2000">
                <a:effectLst/>
              </a:rPr>
              <a:t>Καθώς η ανάπτυξη εξελίσσεται και οι απαιτήσεις γίνονται πιο συγκεκριμένες, το μοντέλο ανάλυσης επεκτείνεται και τροποποιείται ώστε να αντιμετωπισθεί η πολυπλοκότητα της πληροφορίας</a:t>
            </a:r>
          </a:p>
        </p:txBody>
      </p:sp>
      <p:sp>
        <p:nvSpPr>
          <p:cNvPr id="6" name="Slide Number Placeholder 5"/>
          <p:cNvSpPr>
            <a:spLocks noGrp="1"/>
          </p:cNvSpPr>
          <p:nvPr>
            <p:ph type="sldNum" sz="quarter" idx="12"/>
          </p:nvPr>
        </p:nvSpPr>
        <p:spPr/>
        <p:txBody>
          <a:bodyPr/>
          <a:lstStyle/>
          <a:p>
            <a:fld id="{7A4378CB-3636-4D43-8EE6-31ECEA6FCD9C}" type="slidenum">
              <a:rPr lang="el-GR" altLang="el-GR"/>
              <a:pPr/>
              <a:t>68</a:t>
            </a:fld>
            <a:endParaRPr lang="el-GR" altLang="el-G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4162" name="Rectangle 2"/>
          <p:cNvSpPr>
            <a:spLocks noGrp="1" noChangeArrowheads="1"/>
          </p:cNvSpPr>
          <p:nvPr>
            <p:ph type="title"/>
          </p:nvPr>
        </p:nvSpPr>
        <p:spPr>
          <a:xfrm>
            <a:off x="457200" y="142875"/>
            <a:ext cx="8229600" cy="406400"/>
          </a:xfrm>
        </p:spPr>
        <p:txBody>
          <a:bodyPr>
            <a:normAutofit fontScale="90000"/>
          </a:bodyPr>
          <a:lstStyle/>
          <a:p>
            <a:r>
              <a:rPr lang="el-GR" altLang="el-GR" sz="3600"/>
              <a:t>Διάγραμμα δραστηριοτήτων ανάλυσης</a:t>
            </a:r>
            <a:endParaRPr lang="en-US" altLang="el-GR" sz="3600"/>
          </a:p>
        </p:txBody>
      </p:sp>
      <p:sp>
        <p:nvSpPr>
          <p:cNvPr id="44" name="Slide Number Placeholder 4"/>
          <p:cNvSpPr>
            <a:spLocks noGrp="1"/>
          </p:cNvSpPr>
          <p:nvPr>
            <p:ph type="sldNum" sz="quarter" idx="12"/>
          </p:nvPr>
        </p:nvSpPr>
        <p:spPr/>
        <p:txBody>
          <a:bodyPr/>
          <a:lstStyle/>
          <a:p>
            <a:fld id="{A2ED16BB-9D0E-4145-AC5B-F4FA7F2326A8}" type="slidenum">
              <a:rPr lang="el-GR" altLang="el-GR"/>
              <a:pPr/>
              <a:t>69</a:t>
            </a:fld>
            <a:endParaRPr lang="el-GR" altLang="el-GR"/>
          </a:p>
        </p:txBody>
      </p:sp>
      <p:sp>
        <p:nvSpPr>
          <p:cNvPr id="1244164" name="AutoShape 4"/>
          <p:cNvSpPr>
            <a:spLocks noChangeArrowheads="1"/>
          </p:cNvSpPr>
          <p:nvPr/>
        </p:nvSpPr>
        <p:spPr bwMode="auto">
          <a:xfrm>
            <a:off x="3470275" y="819150"/>
            <a:ext cx="2116138" cy="5397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nchor="ctr"/>
          <a:lstStyle/>
          <a:p>
            <a:pPr algn="ctr"/>
            <a:r>
              <a:rPr lang="el-GR" altLang="el-GR" sz="1600"/>
              <a:t>Ορισμός περιπτώσεων χρήσης</a:t>
            </a:r>
            <a:endParaRPr lang="en-US" altLang="el-GR" sz="1600"/>
          </a:p>
        </p:txBody>
      </p:sp>
      <p:sp>
        <p:nvSpPr>
          <p:cNvPr id="1244165" name="AutoShape 5"/>
          <p:cNvSpPr>
            <a:spLocks noChangeArrowheads="1"/>
          </p:cNvSpPr>
          <p:nvPr/>
        </p:nvSpPr>
        <p:spPr bwMode="auto">
          <a:xfrm>
            <a:off x="3470275" y="1763713"/>
            <a:ext cx="2116138" cy="5397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nchor="ctr"/>
          <a:lstStyle/>
          <a:p>
            <a:pPr algn="ctr"/>
            <a:r>
              <a:rPr lang="el-GR" altLang="el-GR" sz="1600"/>
              <a:t>Ορισμός αντικειμένων που συμμετέχουν</a:t>
            </a:r>
            <a:endParaRPr lang="en-US" altLang="el-GR" sz="1600"/>
          </a:p>
        </p:txBody>
      </p:sp>
      <p:sp>
        <p:nvSpPr>
          <p:cNvPr id="1244166" name="AutoShape 6"/>
          <p:cNvSpPr>
            <a:spLocks noChangeArrowheads="1"/>
          </p:cNvSpPr>
          <p:nvPr/>
        </p:nvSpPr>
        <p:spPr bwMode="auto">
          <a:xfrm>
            <a:off x="611188" y="2708275"/>
            <a:ext cx="2116137" cy="5397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nchor="ctr"/>
          <a:lstStyle/>
          <a:p>
            <a:pPr algn="ctr"/>
            <a:r>
              <a:rPr lang="el-GR" altLang="el-GR" sz="1600"/>
              <a:t>Ορισμός αντικειμένων οντότητας</a:t>
            </a:r>
            <a:endParaRPr lang="en-US" altLang="el-GR" sz="1600"/>
          </a:p>
        </p:txBody>
      </p:sp>
      <p:sp>
        <p:nvSpPr>
          <p:cNvPr id="1244167" name="AutoShape 7"/>
          <p:cNvSpPr>
            <a:spLocks noChangeArrowheads="1"/>
          </p:cNvSpPr>
          <p:nvPr/>
        </p:nvSpPr>
        <p:spPr bwMode="auto">
          <a:xfrm>
            <a:off x="3470275" y="2708275"/>
            <a:ext cx="2116138" cy="5397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nchor="ctr"/>
          <a:lstStyle/>
          <a:p>
            <a:pPr algn="ctr"/>
            <a:r>
              <a:rPr lang="el-GR" altLang="el-GR" sz="1600"/>
              <a:t>Ορισμός αντικειμένων ορίου</a:t>
            </a:r>
            <a:endParaRPr lang="en-US" altLang="el-GR" sz="1600"/>
          </a:p>
        </p:txBody>
      </p:sp>
      <p:sp>
        <p:nvSpPr>
          <p:cNvPr id="1244168" name="AutoShape 8"/>
          <p:cNvSpPr>
            <a:spLocks noChangeArrowheads="1"/>
          </p:cNvSpPr>
          <p:nvPr/>
        </p:nvSpPr>
        <p:spPr bwMode="auto">
          <a:xfrm>
            <a:off x="6327775" y="2709863"/>
            <a:ext cx="2116138" cy="5397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nchor="ctr"/>
          <a:lstStyle/>
          <a:p>
            <a:pPr algn="ctr"/>
            <a:r>
              <a:rPr lang="el-GR" altLang="el-GR" sz="1600"/>
              <a:t>Ορισμός αντικειμένων ελέγχου</a:t>
            </a:r>
            <a:endParaRPr lang="en-US" altLang="el-GR" sz="1600"/>
          </a:p>
        </p:txBody>
      </p:sp>
      <p:sp>
        <p:nvSpPr>
          <p:cNvPr id="1244169" name="AutoShape 9"/>
          <p:cNvSpPr>
            <a:spLocks noChangeArrowheads="1"/>
          </p:cNvSpPr>
          <p:nvPr/>
        </p:nvSpPr>
        <p:spPr bwMode="auto">
          <a:xfrm>
            <a:off x="3470275" y="3652838"/>
            <a:ext cx="2116138" cy="5397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nchor="ctr"/>
          <a:lstStyle/>
          <a:p>
            <a:pPr algn="ctr"/>
            <a:r>
              <a:rPr lang="el-GR" altLang="el-GR" sz="1600"/>
              <a:t>Ορισμός αλληλεπιδράσεων</a:t>
            </a:r>
            <a:endParaRPr lang="en-US" altLang="el-GR" sz="1600"/>
          </a:p>
        </p:txBody>
      </p:sp>
      <p:sp>
        <p:nvSpPr>
          <p:cNvPr id="1244170" name="AutoShape 10"/>
          <p:cNvSpPr>
            <a:spLocks noChangeArrowheads="1"/>
          </p:cNvSpPr>
          <p:nvPr/>
        </p:nvSpPr>
        <p:spPr bwMode="auto">
          <a:xfrm>
            <a:off x="611188" y="4597400"/>
            <a:ext cx="2116137" cy="5397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nchor="ctr"/>
          <a:lstStyle/>
          <a:p>
            <a:pPr algn="ctr"/>
            <a:r>
              <a:rPr lang="el-GR" altLang="el-GR" sz="1600"/>
              <a:t>Ορισμός συσχετίσεων</a:t>
            </a:r>
            <a:endParaRPr lang="en-US" altLang="el-GR" sz="1600"/>
          </a:p>
        </p:txBody>
      </p:sp>
      <p:sp>
        <p:nvSpPr>
          <p:cNvPr id="1244171" name="AutoShape 11"/>
          <p:cNvSpPr>
            <a:spLocks noChangeArrowheads="1"/>
          </p:cNvSpPr>
          <p:nvPr/>
        </p:nvSpPr>
        <p:spPr bwMode="auto">
          <a:xfrm>
            <a:off x="3470275" y="4597400"/>
            <a:ext cx="2116138" cy="5397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nchor="ctr"/>
          <a:lstStyle/>
          <a:p>
            <a:pPr algn="ctr"/>
            <a:r>
              <a:rPr lang="el-GR" altLang="el-GR" sz="1600"/>
              <a:t>Ορισμός γνωρισμάτων</a:t>
            </a:r>
            <a:endParaRPr lang="en-US" altLang="el-GR" sz="1600"/>
          </a:p>
        </p:txBody>
      </p:sp>
      <p:sp>
        <p:nvSpPr>
          <p:cNvPr id="1244172" name="AutoShape 12"/>
          <p:cNvSpPr>
            <a:spLocks noChangeArrowheads="1"/>
          </p:cNvSpPr>
          <p:nvPr/>
        </p:nvSpPr>
        <p:spPr bwMode="auto">
          <a:xfrm>
            <a:off x="6327775" y="4598988"/>
            <a:ext cx="2339975" cy="5397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nchor="ctr"/>
          <a:lstStyle/>
          <a:p>
            <a:pPr algn="ctr"/>
            <a:r>
              <a:rPr lang="el-GR" altLang="el-GR" sz="1600"/>
              <a:t>Ορισμός συμπεριφοράς βάσει κατάστασης</a:t>
            </a:r>
            <a:endParaRPr lang="en-US" altLang="el-GR" sz="1600"/>
          </a:p>
        </p:txBody>
      </p:sp>
      <p:sp>
        <p:nvSpPr>
          <p:cNvPr id="1244173" name="AutoShape 13"/>
          <p:cNvSpPr>
            <a:spLocks noChangeArrowheads="1"/>
          </p:cNvSpPr>
          <p:nvPr/>
        </p:nvSpPr>
        <p:spPr bwMode="auto">
          <a:xfrm>
            <a:off x="3468688" y="5545138"/>
            <a:ext cx="2116137" cy="358775"/>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nchor="ctr"/>
          <a:lstStyle/>
          <a:p>
            <a:pPr algn="ctr"/>
            <a:r>
              <a:rPr lang="el-GR" altLang="el-GR" sz="1600"/>
              <a:t>Ενοποίηση μοντέλου</a:t>
            </a:r>
            <a:endParaRPr lang="en-US" altLang="el-GR" sz="1600"/>
          </a:p>
        </p:txBody>
      </p:sp>
      <p:sp>
        <p:nvSpPr>
          <p:cNvPr id="1244174" name="AutoShape 14"/>
          <p:cNvSpPr>
            <a:spLocks noChangeArrowheads="1"/>
          </p:cNvSpPr>
          <p:nvPr/>
        </p:nvSpPr>
        <p:spPr bwMode="auto">
          <a:xfrm>
            <a:off x="3470275" y="6272213"/>
            <a:ext cx="2116138" cy="5397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nchor="ctr"/>
          <a:lstStyle/>
          <a:p>
            <a:pPr algn="ctr"/>
            <a:r>
              <a:rPr lang="el-GR" altLang="el-GR" sz="1600"/>
              <a:t>Ανασκόπηση μοντέλου</a:t>
            </a:r>
            <a:endParaRPr lang="en-US" altLang="el-GR" sz="1600"/>
          </a:p>
        </p:txBody>
      </p:sp>
      <p:sp>
        <p:nvSpPr>
          <p:cNvPr id="1244175" name="Line 15"/>
          <p:cNvSpPr>
            <a:spLocks noChangeShapeType="1"/>
          </p:cNvSpPr>
          <p:nvPr/>
        </p:nvSpPr>
        <p:spPr bwMode="auto">
          <a:xfrm>
            <a:off x="4527550" y="1358900"/>
            <a:ext cx="0" cy="404813"/>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76" name="Line 16"/>
          <p:cNvSpPr>
            <a:spLocks noChangeShapeType="1"/>
          </p:cNvSpPr>
          <p:nvPr/>
        </p:nvSpPr>
        <p:spPr bwMode="auto">
          <a:xfrm>
            <a:off x="4527550" y="2303463"/>
            <a:ext cx="0" cy="404812"/>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77" name="Line 17"/>
          <p:cNvSpPr>
            <a:spLocks noChangeShapeType="1"/>
          </p:cNvSpPr>
          <p:nvPr/>
        </p:nvSpPr>
        <p:spPr bwMode="auto">
          <a:xfrm>
            <a:off x="4527550" y="3248025"/>
            <a:ext cx="0" cy="404813"/>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78" name="Line 18"/>
          <p:cNvSpPr>
            <a:spLocks noChangeShapeType="1"/>
          </p:cNvSpPr>
          <p:nvPr/>
        </p:nvSpPr>
        <p:spPr bwMode="auto">
          <a:xfrm>
            <a:off x="4527550" y="4192588"/>
            <a:ext cx="0" cy="404812"/>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79" name="Line 19"/>
          <p:cNvSpPr>
            <a:spLocks noChangeShapeType="1"/>
          </p:cNvSpPr>
          <p:nvPr/>
        </p:nvSpPr>
        <p:spPr bwMode="auto">
          <a:xfrm>
            <a:off x="4527550" y="5138738"/>
            <a:ext cx="0" cy="404812"/>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80" name="Line 20"/>
          <p:cNvSpPr>
            <a:spLocks noChangeShapeType="1"/>
          </p:cNvSpPr>
          <p:nvPr/>
        </p:nvSpPr>
        <p:spPr bwMode="auto">
          <a:xfrm>
            <a:off x="4527550" y="5903913"/>
            <a:ext cx="0" cy="404812"/>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86" name="Line 26"/>
          <p:cNvSpPr>
            <a:spLocks noChangeShapeType="1"/>
          </p:cNvSpPr>
          <p:nvPr/>
        </p:nvSpPr>
        <p:spPr bwMode="auto">
          <a:xfrm flipV="1">
            <a:off x="2754313" y="2973388"/>
            <a:ext cx="738187"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87" name="Line 27"/>
          <p:cNvSpPr>
            <a:spLocks noChangeShapeType="1"/>
          </p:cNvSpPr>
          <p:nvPr/>
        </p:nvSpPr>
        <p:spPr bwMode="auto">
          <a:xfrm flipV="1">
            <a:off x="5595938" y="2965450"/>
            <a:ext cx="739775"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88" name="Line 28"/>
          <p:cNvSpPr>
            <a:spLocks noChangeShapeType="1"/>
          </p:cNvSpPr>
          <p:nvPr/>
        </p:nvSpPr>
        <p:spPr bwMode="auto">
          <a:xfrm flipV="1">
            <a:off x="2741613" y="4727575"/>
            <a:ext cx="738187"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89" name="Line 29"/>
          <p:cNvSpPr>
            <a:spLocks noChangeShapeType="1"/>
          </p:cNvSpPr>
          <p:nvPr/>
        </p:nvSpPr>
        <p:spPr bwMode="auto">
          <a:xfrm flipV="1">
            <a:off x="5562600" y="4719638"/>
            <a:ext cx="777875"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90" name="Line 30"/>
          <p:cNvSpPr>
            <a:spLocks noChangeShapeType="1"/>
          </p:cNvSpPr>
          <p:nvPr/>
        </p:nvSpPr>
        <p:spPr bwMode="auto">
          <a:xfrm flipH="1" flipV="1">
            <a:off x="2741613" y="4914900"/>
            <a:ext cx="738187"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91" name="Line 31"/>
          <p:cNvSpPr>
            <a:spLocks noChangeShapeType="1"/>
          </p:cNvSpPr>
          <p:nvPr/>
        </p:nvSpPr>
        <p:spPr bwMode="auto">
          <a:xfrm flipH="1" flipV="1">
            <a:off x="5562600" y="4900613"/>
            <a:ext cx="777875"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1244197" name="Group 37"/>
          <p:cNvGrpSpPr>
            <a:grpSpLocks/>
          </p:cNvGrpSpPr>
          <p:nvPr/>
        </p:nvGrpSpPr>
        <p:grpSpPr bwMode="auto">
          <a:xfrm>
            <a:off x="1782763" y="2301875"/>
            <a:ext cx="2386012" cy="3241675"/>
            <a:chOff x="810" y="1450"/>
            <a:chExt cx="1674" cy="2042"/>
          </a:xfrm>
        </p:grpSpPr>
        <p:sp>
          <p:nvSpPr>
            <p:cNvPr id="1244181" name="Freeform 21"/>
            <p:cNvSpPr>
              <a:spLocks/>
            </p:cNvSpPr>
            <p:nvPr/>
          </p:nvSpPr>
          <p:spPr bwMode="auto">
            <a:xfrm>
              <a:off x="811" y="1450"/>
              <a:ext cx="1673" cy="227"/>
            </a:xfrm>
            <a:custGeom>
              <a:avLst/>
              <a:gdLst>
                <a:gd name="T0" fmla="*/ 1673 w 1673"/>
                <a:gd name="T1" fmla="*/ 0 h 227"/>
                <a:gd name="T2" fmla="*/ 1673 w 1673"/>
                <a:gd name="T3" fmla="*/ 114 h 227"/>
                <a:gd name="T4" fmla="*/ 0 w 1673"/>
                <a:gd name="T5" fmla="*/ 114 h 227"/>
                <a:gd name="T6" fmla="*/ 0 w 1673"/>
                <a:gd name="T7" fmla="*/ 227 h 227"/>
              </a:gdLst>
              <a:ahLst/>
              <a:cxnLst>
                <a:cxn ang="0">
                  <a:pos x="T0" y="T1"/>
                </a:cxn>
                <a:cxn ang="0">
                  <a:pos x="T2" y="T3"/>
                </a:cxn>
                <a:cxn ang="0">
                  <a:pos x="T4" y="T5"/>
                </a:cxn>
                <a:cxn ang="0">
                  <a:pos x="T6" y="T7"/>
                </a:cxn>
              </a:cxnLst>
              <a:rect l="0" t="0" r="r" b="b"/>
              <a:pathLst>
                <a:path w="1673" h="227">
                  <a:moveTo>
                    <a:pt x="1673" y="0"/>
                  </a:moveTo>
                  <a:lnTo>
                    <a:pt x="1673" y="114"/>
                  </a:lnTo>
                  <a:lnTo>
                    <a:pt x="0" y="114"/>
                  </a:lnTo>
                  <a:lnTo>
                    <a:pt x="0" y="227"/>
                  </a:lnTo>
                </a:path>
              </a:pathLst>
            </a:custGeom>
            <a:noFill/>
            <a:ln w="9525" cap="flat" cmpd="sng">
              <a:solidFill>
                <a:schemeClr val="tx1"/>
              </a:solidFill>
              <a:prstDash val="solid"/>
              <a:round/>
              <a:headEnd type="none" w="med" len="med"/>
              <a:tailEnd type="arrow"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84" name="Freeform 24"/>
            <p:cNvSpPr>
              <a:spLocks/>
            </p:cNvSpPr>
            <p:nvPr/>
          </p:nvSpPr>
          <p:spPr bwMode="auto">
            <a:xfrm>
              <a:off x="810" y="2643"/>
              <a:ext cx="1673" cy="227"/>
            </a:xfrm>
            <a:custGeom>
              <a:avLst/>
              <a:gdLst>
                <a:gd name="T0" fmla="*/ 1673 w 1673"/>
                <a:gd name="T1" fmla="*/ 0 h 227"/>
                <a:gd name="T2" fmla="*/ 1673 w 1673"/>
                <a:gd name="T3" fmla="*/ 114 h 227"/>
                <a:gd name="T4" fmla="*/ 0 w 1673"/>
                <a:gd name="T5" fmla="*/ 114 h 227"/>
                <a:gd name="T6" fmla="*/ 0 w 1673"/>
                <a:gd name="T7" fmla="*/ 227 h 227"/>
              </a:gdLst>
              <a:ahLst/>
              <a:cxnLst>
                <a:cxn ang="0">
                  <a:pos x="T0" y="T1"/>
                </a:cxn>
                <a:cxn ang="0">
                  <a:pos x="T2" y="T3"/>
                </a:cxn>
                <a:cxn ang="0">
                  <a:pos x="T4" y="T5"/>
                </a:cxn>
                <a:cxn ang="0">
                  <a:pos x="T6" y="T7"/>
                </a:cxn>
              </a:cxnLst>
              <a:rect l="0" t="0" r="r" b="b"/>
              <a:pathLst>
                <a:path w="1673" h="227">
                  <a:moveTo>
                    <a:pt x="1673" y="0"/>
                  </a:moveTo>
                  <a:lnTo>
                    <a:pt x="1673" y="114"/>
                  </a:lnTo>
                  <a:lnTo>
                    <a:pt x="0" y="114"/>
                  </a:lnTo>
                  <a:lnTo>
                    <a:pt x="0" y="227"/>
                  </a:lnTo>
                </a:path>
              </a:pathLst>
            </a:custGeom>
            <a:noFill/>
            <a:ln w="9525" cap="flat" cmpd="sng">
              <a:solidFill>
                <a:schemeClr val="tx1"/>
              </a:solidFill>
              <a:prstDash val="solid"/>
              <a:round/>
              <a:headEnd type="none" w="med" len="med"/>
              <a:tailEnd type="arrow"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92" name="Freeform 32"/>
            <p:cNvSpPr>
              <a:spLocks/>
            </p:cNvSpPr>
            <p:nvPr/>
          </p:nvSpPr>
          <p:spPr bwMode="auto">
            <a:xfrm flipV="1">
              <a:off x="810" y="2074"/>
              <a:ext cx="1673" cy="227"/>
            </a:xfrm>
            <a:custGeom>
              <a:avLst/>
              <a:gdLst>
                <a:gd name="T0" fmla="*/ 1673 w 1673"/>
                <a:gd name="T1" fmla="*/ 0 h 227"/>
                <a:gd name="T2" fmla="*/ 1673 w 1673"/>
                <a:gd name="T3" fmla="*/ 114 h 227"/>
                <a:gd name="T4" fmla="*/ 0 w 1673"/>
                <a:gd name="T5" fmla="*/ 114 h 227"/>
                <a:gd name="T6" fmla="*/ 0 w 1673"/>
                <a:gd name="T7" fmla="*/ 227 h 227"/>
              </a:gdLst>
              <a:ahLst/>
              <a:cxnLst>
                <a:cxn ang="0">
                  <a:pos x="T0" y="T1"/>
                </a:cxn>
                <a:cxn ang="0">
                  <a:pos x="T2" y="T3"/>
                </a:cxn>
                <a:cxn ang="0">
                  <a:pos x="T4" y="T5"/>
                </a:cxn>
                <a:cxn ang="0">
                  <a:pos x="T6" y="T7"/>
                </a:cxn>
              </a:cxnLst>
              <a:rect l="0" t="0" r="r" b="b"/>
              <a:pathLst>
                <a:path w="1673" h="227">
                  <a:moveTo>
                    <a:pt x="1673" y="0"/>
                  </a:moveTo>
                  <a:lnTo>
                    <a:pt x="1673" y="114"/>
                  </a:lnTo>
                  <a:lnTo>
                    <a:pt x="0" y="114"/>
                  </a:lnTo>
                  <a:lnTo>
                    <a:pt x="0" y="227"/>
                  </a:lnTo>
                </a:path>
              </a:pathLst>
            </a:custGeom>
            <a:noFill/>
            <a:ln w="9525" cap="flat" cmpd="sng">
              <a:solidFill>
                <a:schemeClr val="tx1"/>
              </a:solidFill>
              <a:prstDash val="solid"/>
              <a:round/>
              <a:headEnd type="arrow" w="lg" len="lg"/>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94" name="Freeform 34"/>
            <p:cNvSpPr>
              <a:spLocks/>
            </p:cNvSpPr>
            <p:nvPr/>
          </p:nvSpPr>
          <p:spPr bwMode="auto">
            <a:xfrm flipV="1">
              <a:off x="810" y="3265"/>
              <a:ext cx="1673" cy="227"/>
            </a:xfrm>
            <a:custGeom>
              <a:avLst/>
              <a:gdLst>
                <a:gd name="T0" fmla="*/ 1673 w 1673"/>
                <a:gd name="T1" fmla="*/ 0 h 227"/>
                <a:gd name="T2" fmla="*/ 1673 w 1673"/>
                <a:gd name="T3" fmla="*/ 114 h 227"/>
                <a:gd name="T4" fmla="*/ 0 w 1673"/>
                <a:gd name="T5" fmla="*/ 114 h 227"/>
                <a:gd name="T6" fmla="*/ 0 w 1673"/>
                <a:gd name="T7" fmla="*/ 227 h 227"/>
              </a:gdLst>
              <a:ahLst/>
              <a:cxnLst>
                <a:cxn ang="0">
                  <a:pos x="T0" y="T1"/>
                </a:cxn>
                <a:cxn ang="0">
                  <a:pos x="T2" y="T3"/>
                </a:cxn>
                <a:cxn ang="0">
                  <a:pos x="T4" y="T5"/>
                </a:cxn>
                <a:cxn ang="0">
                  <a:pos x="T6" y="T7"/>
                </a:cxn>
              </a:cxnLst>
              <a:rect l="0" t="0" r="r" b="b"/>
              <a:pathLst>
                <a:path w="1673" h="227">
                  <a:moveTo>
                    <a:pt x="1673" y="0"/>
                  </a:moveTo>
                  <a:lnTo>
                    <a:pt x="1673" y="114"/>
                  </a:lnTo>
                  <a:lnTo>
                    <a:pt x="0" y="114"/>
                  </a:lnTo>
                  <a:lnTo>
                    <a:pt x="0" y="227"/>
                  </a:lnTo>
                </a:path>
              </a:pathLst>
            </a:custGeom>
            <a:noFill/>
            <a:ln w="9525" cap="flat" cmpd="sng">
              <a:solidFill>
                <a:schemeClr val="tx1"/>
              </a:solidFill>
              <a:prstDash val="solid"/>
              <a:round/>
              <a:headEnd type="arrow" w="lg" len="lg"/>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1244182" name="Freeform 22"/>
          <p:cNvSpPr>
            <a:spLocks/>
          </p:cNvSpPr>
          <p:nvPr/>
        </p:nvSpPr>
        <p:spPr bwMode="auto">
          <a:xfrm flipH="1">
            <a:off x="4930775" y="2303463"/>
            <a:ext cx="2387600" cy="360362"/>
          </a:xfrm>
          <a:custGeom>
            <a:avLst/>
            <a:gdLst>
              <a:gd name="T0" fmla="*/ 1673 w 1673"/>
              <a:gd name="T1" fmla="*/ 0 h 227"/>
              <a:gd name="T2" fmla="*/ 1673 w 1673"/>
              <a:gd name="T3" fmla="*/ 114 h 227"/>
              <a:gd name="T4" fmla="*/ 0 w 1673"/>
              <a:gd name="T5" fmla="*/ 114 h 227"/>
              <a:gd name="T6" fmla="*/ 0 w 1673"/>
              <a:gd name="T7" fmla="*/ 227 h 227"/>
            </a:gdLst>
            <a:ahLst/>
            <a:cxnLst>
              <a:cxn ang="0">
                <a:pos x="T0" y="T1"/>
              </a:cxn>
              <a:cxn ang="0">
                <a:pos x="T2" y="T3"/>
              </a:cxn>
              <a:cxn ang="0">
                <a:pos x="T4" y="T5"/>
              </a:cxn>
              <a:cxn ang="0">
                <a:pos x="T6" y="T7"/>
              </a:cxn>
            </a:cxnLst>
            <a:rect l="0" t="0" r="r" b="b"/>
            <a:pathLst>
              <a:path w="1673" h="227">
                <a:moveTo>
                  <a:pt x="1673" y="0"/>
                </a:moveTo>
                <a:lnTo>
                  <a:pt x="1673" y="114"/>
                </a:lnTo>
                <a:lnTo>
                  <a:pt x="0" y="114"/>
                </a:lnTo>
                <a:lnTo>
                  <a:pt x="0" y="227"/>
                </a:lnTo>
              </a:path>
            </a:pathLst>
          </a:custGeom>
          <a:noFill/>
          <a:ln w="9525" cap="flat" cmpd="sng">
            <a:solidFill>
              <a:schemeClr val="tx1"/>
            </a:solidFill>
            <a:prstDash val="solid"/>
            <a:round/>
            <a:headEnd type="none" w="med" len="med"/>
            <a:tailEnd type="arrow"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85" name="Freeform 25"/>
          <p:cNvSpPr>
            <a:spLocks/>
          </p:cNvSpPr>
          <p:nvPr/>
        </p:nvSpPr>
        <p:spPr bwMode="auto">
          <a:xfrm flipH="1">
            <a:off x="4930775" y="4179888"/>
            <a:ext cx="2387600" cy="360362"/>
          </a:xfrm>
          <a:custGeom>
            <a:avLst/>
            <a:gdLst>
              <a:gd name="T0" fmla="*/ 1673 w 1673"/>
              <a:gd name="T1" fmla="*/ 0 h 227"/>
              <a:gd name="T2" fmla="*/ 1673 w 1673"/>
              <a:gd name="T3" fmla="*/ 114 h 227"/>
              <a:gd name="T4" fmla="*/ 0 w 1673"/>
              <a:gd name="T5" fmla="*/ 114 h 227"/>
              <a:gd name="T6" fmla="*/ 0 w 1673"/>
              <a:gd name="T7" fmla="*/ 227 h 227"/>
            </a:gdLst>
            <a:ahLst/>
            <a:cxnLst>
              <a:cxn ang="0">
                <a:pos x="T0" y="T1"/>
              </a:cxn>
              <a:cxn ang="0">
                <a:pos x="T2" y="T3"/>
              </a:cxn>
              <a:cxn ang="0">
                <a:pos x="T4" y="T5"/>
              </a:cxn>
              <a:cxn ang="0">
                <a:pos x="T6" y="T7"/>
              </a:cxn>
            </a:cxnLst>
            <a:rect l="0" t="0" r="r" b="b"/>
            <a:pathLst>
              <a:path w="1673" h="227">
                <a:moveTo>
                  <a:pt x="1673" y="0"/>
                </a:moveTo>
                <a:lnTo>
                  <a:pt x="1673" y="114"/>
                </a:lnTo>
                <a:lnTo>
                  <a:pt x="0" y="114"/>
                </a:lnTo>
                <a:lnTo>
                  <a:pt x="0" y="227"/>
                </a:lnTo>
              </a:path>
            </a:pathLst>
          </a:custGeom>
          <a:noFill/>
          <a:ln w="9525" cap="flat" cmpd="sng">
            <a:solidFill>
              <a:schemeClr val="tx1"/>
            </a:solidFill>
            <a:prstDash val="solid"/>
            <a:round/>
            <a:headEnd type="none" w="med" len="med"/>
            <a:tailEnd type="arrow"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93" name="Freeform 33"/>
          <p:cNvSpPr>
            <a:spLocks/>
          </p:cNvSpPr>
          <p:nvPr/>
        </p:nvSpPr>
        <p:spPr bwMode="auto">
          <a:xfrm flipH="1" flipV="1">
            <a:off x="4930775" y="3279775"/>
            <a:ext cx="2386013" cy="360363"/>
          </a:xfrm>
          <a:custGeom>
            <a:avLst/>
            <a:gdLst>
              <a:gd name="T0" fmla="*/ 1673 w 1673"/>
              <a:gd name="T1" fmla="*/ 0 h 227"/>
              <a:gd name="T2" fmla="*/ 1673 w 1673"/>
              <a:gd name="T3" fmla="*/ 114 h 227"/>
              <a:gd name="T4" fmla="*/ 0 w 1673"/>
              <a:gd name="T5" fmla="*/ 114 h 227"/>
              <a:gd name="T6" fmla="*/ 0 w 1673"/>
              <a:gd name="T7" fmla="*/ 227 h 227"/>
            </a:gdLst>
            <a:ahLst/>
            <a:cxnLst>
              <a:cxn ang="0">
                <a:pos x="T0" y="T1"/>
              </a:cxn>
              <a:cxn ang="0">
                <a:pos x="T2" y="T3"/>
              </a:cxn>
              <a:cxn ang="0">
                <a:pos x="T4" y="T5"/>
              </a:cxn>
              <a:cxn ang="0">
                <a:pos x="T6" y="T7"/>
              </a:cxn>
            </a:cxnLst>
            <a:rect l="0" t="0" r="r" b="b"/>
            <a:pathLst>
              <a:path w="1673" h="227">
                <a:moveTo>
                  <a:pt x="1673" y="0"/>
                </a:moveTo>
                <a:lnTo>
                  <a:pt x="1673" y="114"/>
                </a:lnTo>
                <a:lnTo>
                  <a:pt x="0" y="114"/>
                </a:lnTo>
                <a:lnTo>
                  <a:pt x="0" y="227"/>
                </a:lnTo>
              </a:path>
            </a:pathLst>
          </a:custGeom>
          <a:noFill/>
          <a:ln w="9525" cap="flat" cmpd="sng">
            <a:solidFill>
              <a:schemeClr val="tx1"/>
            </a:solidFill>
            <a:prstDash val="solid"/>
            <a:round/>
            <a:headEnd type="arrow" w="lg" len="lg"/>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95" name="Freeform 35"/>
          <p:cNvSpPr>
            <a:spLocks/>
          </p:cNvSpPr>
          <p:nvPr/>
        </p:nvSpPr>
        <p:spPr bwMode="auto">
          <a:xfrm flipH="1" flipV="1">
            <a:off x="4924425" y="5170488"/>
            <a:ext cx="2387600" cy="360362"/>
          </a:xfrm>
          <a:custGeom>
            <a:avLst/>
            <a:gdLst>
              <a:gd name="T0" fmla="*/ 1673 w 1673"/>
              <a:gd name="T1" fmla="*/ 0 h 227"/>
              <a:gd name="T2" fmla="*/ 1673 w 1673"/>
              <a:gd name="T3" fmla="*/ 114 h 227"/>
              <a:gd name="T4" fmla="*/ 0 w 1673"/>
              <a:gd name="T5" fmla="*/ 114 h 227"/>
              <a:gd name="T6" fmla="*/ 0 w 1673"/>
              <a:gd name="T7" fmla="*/ 227 h 227"/>
            </a:gdLst>
            <a:ahLst/>
            <a:cxnLst>
              <a:cxn ang="0">
                <a:pos x="T0" y="T1"/>
              </a:cxn>
              <a:cxn ang="0">
                <a:pos x="T2" y="T3"/>
              </a:cxn>
              <a:cxn ang="0">
                <a:pos x="T4" y="T5"/>
              </a:cxn>
              <a:cxn ang="0">
                <a:pos x="T6" y="T7"/>
              </a:cxn>
            </a:cxnLst>
            <a:rect l="0" t="0" r="r" b="b"/>
            <a:pathLst>
              <a:path w="1673" h="227">
                <a:moveTo>
                  <a:pt x="1673" y="0"/>
                </a:moveTo>
                <a:lnTo>
                  <a:pt x="1673" y="114"/>
                </a:lnTo>
                <a:lnTo>
                  <a:pt x="0" y="114"/>
                </a:lnTo>
                <a:lnTo>
                  <a:pt x="0" y="227"/>
                </a:lnTo>
              </a:path>
            </a:pathLst>
          </a:custGeom>
          <a:noFill/>
          <a:ln w="9525" cap="flat" cmpd="sng">
            <a:solidFill>
              <a:schemeClr val="tx1"/>
            </a:solidFill>
            <a:prstDash val="solid"/>
            <a:round/>
            <a:headEnd type="arrow" w="lg" len="lg"/>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199" name="Freeform 39"/>
          <p:cNvSpPr>
            <a:spLocks/>
          </p:cNvSpPr>
          <p:nvPr/>
        </p:nvSpPr>
        <p:spPr bwMode="auto">
          <a:xfrm>
            <a:off x="5607050" y="1133475"/>
            <a:ext cx="3105150" cy="1846263"/>
          </a:xfrm>
          <a:custGeom>
            <a:avLst/>
            <a:gdLst>
              <a:gd name="T0" fmla="*/ 1786 w 1956"/>
              <a:gd name="T1" fmla="*/ 1163 h 1163"/>
              <a:gd name="T2" fmla="*/ 1956 w 1956"/>
              <a:gd name="T3" fmla="*/ 1163 h 1163"/>
              <a:gd name="T4" fmla="*/ 1956 w 1956"/>
              <a:gd name="T5" fmla="*/ 0 h 1163"/>
              <a:gd name="T6" fmla="*/ 0 w 1956"/>
              <a:gd name="T7" fmla="*/ 0 h 1163"/>
            </a:gdLst>
            <a:ahLst/>
            <a:cxnLst>
              <a:cxn ang="0">
                <a:pos x="T0" y="T1"/>
              </a:cxn>
              <a:cxn ang="0">
                <a:pos x="T2" y="T3"/>
              </a:cxn>
              <a:cxn ang="0">
                <a:pos x="T4" y="T5"/>
              </a:cxn>
              <a:cxn ang="0">
                <a:pos x="T6" y="T7"/>
              </a:cxn>
            </a:cxnLst>
            <a:rect l="0" t="0" r="r" b="b"/>
            <a:pathLst>
              <a:path w="1956" h="1163">
                <a:moveTo>
                  <a:pt x="1786" y="1163"/>
                </a:moveTo>
                <a:lnTo>
                  <a:pt x="1956" y="1163"/>
                </a:lnTo>
                <a:lnTo>
                  <a:pt x="1956" y="0"/>
                </a:lnTo>
                <a:lnTo>
                  <a:pt x="0" y="0"/>
                </a:lnTo>
              </a:path>
            </a:pathLst>
          </a:custGeom>
          <a:noFill/>
          <a:ln w="9525" cap="flat" cmpd="sng">
            <a:solidFill>
              <a:schemeClr val="tx1"/>
            </a:solidFill>
            <a:prstDash val="solid"/>
            <a:round/>
            <a:headEnd type="none" w="med" len="med"/>
            <a:tailEnd type="arrow"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200" name="Freeform 40"/>
          <p:cNvSpPr>
            <a:spLocks/>
          </p:cNvSpPr>
          <p:nvPr/>
        </p:nvSpPr>
        <p:spPr bwMode="auto">
          <a:xfrm>
            <a:off x="341313" y="1943100"/>
            <a:ext cx="3105150" cy="1981200"/>
          </a:xfrm>
          <a:custGeom>
            <a:avLst/>
            <a:gdLst>
              <a:gd name="T0" fmla="*/ 1956 w 1956"/>
              <a:gd name="T1" fmla="*/ 1248 h 1248"/>
              <a:gd name="T2" fmla="*/ 0 w 1956"/>
              <a:gd name="T3" fmla="*/ 1248 h 1248"/>
              <a:gd name="T4" fmla="*/ 0 w 1956"/>
              <a:gd name="T5" fmla="*/ 0 h 1248"/>
              <a:gd name="T6" fmla="*/ 1956 w 1956"/>
              <a:gd name="T7" fmla="*/ 0 h 1248"/>
            </a:gdLst>
            <a:ahLst/>
            <a:cxnLst>
              <a:cxn ang="0">
                <a:pos x="T0" y="T1"/>
              </a:cxn>
              <a:cxn ang="0">
                <a:pos x="T2" y="T3"/>
              </a:cxn>
              <a:cxn ang="0">
                <a:pos x="T4" y="T5"/>
              </a:cxn>
              <a:cxn ang="0">
                <a:pos x="T6" y="T7"/>
              </a:cxn>
            </a:cxnLst>
            <a:rect l="0" t="0" r="r" b="b"/>
            <a:pathLst>
              <a:path w="1956" h="1248">
                <a:moveTo>
                  <a:pt x="1956" y="1248"/>
                </a:moveTo>
                <a:lnTo>
                  <a:pt x="0" y="1248"/>
                </a:lnTo>
                <a:lnTo>
                  <a:pt x="0" y="0"/>
                </a:lnTo>
                <a:lnTo>
                  <a:pt x="1956" y="0"/>
                </a:lnTo>
              </a:path>
            </a:pathLst>
          </a:custGeom>
          <a:noFill/>
          <a:ln w="9525" cap="flat" cmpd="sng">
            <a:solidFill>
              <a:schemeClr val="tx1"/>
            </a:solidFill>
            <a:prstDash val="solid"/>
            <a:round/>
            <a:headEnd type="none" w="med" len="med"/>
            <a:tailEnd type="arrow"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201" name="Freeform 41"/>
          <p:cNvSpPr>
            <a:spLocks/>
          </p:cNvSpPr>
          <p:nvPr/>
        </p:nvSpPr>
        <p:spPr bwMode="auto">
          <a:xfrm>
            <a:off x="115888" y="1089025"/>
            <a:ext cx="3330575" cy="3779838"/>
          </a:xfrm>
          <a:custGeom>
            <a:avLst/>
            <a:gdLst>
              <a:gd name="T0" fmla="*/ 284 w 2098"/>
              <a:gd name="T1" fmla="*/ 2381 h 2381"/>
              <a:gd name="T2" fmla="*/ 0 w 2098"/>
              <a:gd name="T3" fmla="*/ 2381 h 2381"/>
              <a:gd name="T4" fmla="*/ 0 w 2098"/>
              <a:gd name="T5" fmla="*/ 0 h 2381"/>
              <a:gd name="T6" fmla="*/ 2098 w 2098"/>
              <a:gd name="T7" fmla="*/ 0 h 2381"/>
            </a:gdLst>
            <a:ahLst/>
            <a:cxnLst>
              <a:cxn ang="0">
                <a:pos x="T0" y="T1"/>
              </a:cxn>
              <a:cxn ang="0">
                <a:pos x="T2" y="T3"/>
              </a:cxn>
              <a:cxn ang="0">
                <a:pos x="T4" y="T5"/>
              </a:cxn>
              <a:cxn ang="0">
                <a:pos x="T6" y="T7"/>
              </a:cxn>
            </a:cxnLst>
            <a:rect l="0" t="0" r="r" b="b"/>
            <a:pathLst>
              <a:path w="2098" h="2381">
                <a:moveTo>
                  <a:pt x="284" y="2381"/>
                </a:moveTo>
                <a:lnTo>
                  <a:pt x="0" y="2381"/>
                </a:lnTo>
                <a:lnTo>
                  <a:pt x="0" y="0"/>
                </a:lnTo>
                <a:lnTo>
                  <a:pt x="2098" y="0"/>
                </a:lnTo>
              </a:path>
            </a:pathLst>
          </a:custGeom>
          <a:noFill/>
          <a:ln w="9525" cap="flat" cmpd="sng">
            <a:solidFill>
              <a:schemeClr val="tx1"/>
            </a:solidFill>
            <a:prstDash val="solid"/>
            <a:round/>
            <a:headEnd type="none" w="med" len="med"/>
            <a:tailEnd type="arrow"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202" name="Freeform 42"/>
          <p:cNvSpPr>
            <a:spLocks/>
          </p:cNvSpPr>
          <p:nvPr/>
        </p:nvSpPr>
        <p:spPr bwMode="auto">
          <a:xfrm>
            <a:off x="5607050" y="908050"/>
            <a:ext cx="3375025" cy="5626100"/>
          </a:xfrm>
          <a:custGeom>
            <a:avLst/>
            <a:gdLst>
              <a:gd name="T0" fmla="*/ 0 w 2126"/>
              <a:gd name="T1" fmla="*/ 3544 h 3544"/>
              <a:gd name="T2" fmla="*/ 2126 w 2126"/>
              <a:gd name="T3" fmla="*/ 3544 h 3544"/>
              <a:gd name="T4" fmla="*/ 2126 w 2126"/>
              <a:gd name="T5" fmla="*/ 0 h 3544"/>
              <a:gd name="T6" fmla="*/ 0 w 2126"/>
              <a:gd name="T7" fmla="*/ 0 h 3544"/>
            </a:gdLst>
            <a:ahLst/>
            <a:cxnLst>
              <a:cxn ang="0">
                <a:pos x="T0" y="T1"/>
              </a:cxn>
              <a:cxn ang="0">
                <a:pos x="T2" y="T3"/>
              </a:cxn>
              <a:cxn ang="0">
                <a:pos x="T4" y="T5"/>
              </a:cxn>
              <a:cxn ang="0">
                <a:pos x="T6" y="T7"/>
              </a:cxn>
            </a:cxnLst>
            <a:rect l="0" t="0" r="r" b="b"/>
            <a:pathLst>
              <a:path w="2126" h="3544">
                <a:moveTo>
                  <a:pt x="0" y="3544"/>
                </a:moveTo>
                <a:lnTo>
                  <a:pt x="2126" y="3544"/>
                </a:lnTo>
                <a:lnTo>
                  <a:pt x="2126" y="0"/>
                </a:lnTo>
                <a:lnTo>
                  <a:pt x="0" y="0"/>
                </a:lnTo>
              </a:path>
            </a:pathLst>
          </a:custGeom>
          <a:noFill/>
          <a:ln w="9525" cap="flat" cmpd="sng">
            <a:solidFill>
              <a:schemeClr val="tx1"/>
            </a:solidFill>
            <a:prstDash val="solid"/>
            <a:round/>
            <a:headEnd type="none" w="med" len="med"/>
            <a:tailEnd type="arrow"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203" name="AutoShape 43"/>
          <p:cNvSpPr>
            <a:spLocks noChangeArrowheads="1"/>
          </p:cNvSpPr>
          <p:nvPr/>
        </p:nvSpPr>
        <p:spPr bwMode="auto">
          <a:xfrm flipV="1">
            <a:off x="206375" y="5859463"/>
            <a:ext cx="2655888" cy="809625"/>
          </a:xfrm>
          <a:prstGeom prst="foldedCorner">
            <a:avLst>
              <a:gd name="adj" fmla="val 12500"/>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Ορισμός προσδιοριστών, ιεραρχίας, απαλοιφή πλεονασμού</a:t>
            </a:r>
            <a:endParaRPr lang="en-US" altLang="el-GR" sz="1600"/>
          </a:p>
        </p:txBody>
      </p:sp>
      <p:sp>
        <p:nvSpPr>
          <p:cNvPr id="1244204" name="Line 44"/>
          <p:cNvSpPr>
            <a:spLocks noChangeShapeType="1"/>
          </p:cNvSpPr>
          <p:nvPr/>
        </p:nvSpPr>
        <p:spPr bwMode="auto">
          <a:xfrm flipV="1">
            <a:off x="2862263" y="5903913"/>
            <a:ext cx="584200" cy="3603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244205" name="Oval 45"/>
          <p:cNvSpPr>
            <a:spLocks noChangeArrowheads="1"/>
          </p:cNvSpPr>
          <p:nvPr/>
        </p:nvSpPr>
        <p:spPr bwMode="auto">
          <a:xfrm>
            <a:off x="2816225" y="6219825"/>
            <a:ext cx="90488" cy="134938"/>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3266" name="Rectangle 2"/>
          <p:cNvSpPr>
            <a:spLocks noGrp="1" noChangeArrowheads="1"/>
          </p:cNvSpPr>
          <p:nvPr>
            <p:ph type="title"/>
          </p:nvPr>
        </p:nvSpPr>
        <p:spPr/>
        <p:txBody>
          <a:bodyPr/>
          <a:lstStyle/>
          <a:p>
            <a:r>
              <a:rPr lang="el-GR" altLang="el-GR"/>
              <a:t>Το μοντέλο της ανάλυσης</a:t>
            </a:r>
            <a:endParaRPr lang="en-US" altLang="el-GR"/>
          </a:p>
        </p:txBody>
      </p:sp>
      <p:sp>
        <p:nvSpPr>
          <p:cNvPr id="1163267" name="Rectangle 3"/>
          <p:cNvSpPr>
            <a:spLocks noGrp="1" noChangeArrowheads="1"/>
          </p:cNvSpPr>
          <p:nvPr>
            <p:ph idx="1"/>
          </p:nvPr>
        </p:nvSpPr>
        <p:spPr>
          <a:xfrm>
            <a:off x="822960" y="1584325"/>
            <a:ext cx="8062278" cy="4770438"/>
          </a:xfrm>
        </p:spPr>
        <p:txBody>
          <a:bodyPr/>
          <a:lstStyle/>
          <a:p>
            <a:r>
              <a:rPr lang="el-GR" altLang="el-GR" sz="2800" dirty="0"/>
              <a:t>Το μοντέλο της ανάλυσης απαρτίζεται από τρία επί μέρους μοντέλα:</a:t>
            </a:r>
          </a:p>
          <a:p>
            <a:pPr lvl="1"/>
            <a:r>
              <a:rPr lang="el-GR" altLang="el-GR" sz="2400" dirty="0"/>
              <a:t>Το </a:t>
            </a:r>
            <a:r>
              <a:rPr lang="el-GR" altLang="el-GR" sz="2400" i="1" dirty="0"/>
              <a:t>λειτουργικό μοντέλο</a:t>
            </a:r>
            <a:r>
              <a:rPr lang="el-GR" altLang="el-GR" sz="2400" dirty="0"/>
              <a:t>, που περιλαμβάνει περιπτώσεις χρήσης και σενάρια</a:t>
            </a:r>
          </a:p>
          <a:p>
            <a:pPr lvl="1"/>
            <a:r>
              <a:rPr lang="el-GR" altLang="el-GR" sz="2400" dirty="0"/>
              <a:t>Το </a:t>
            </a:r>
            <a:r>
              <a:rPr lang="el-GR" altLang="el-GR" sz="2400" i="1" dirty="0"/>
              <a:t>μοντέλο αντικειμένων ανάλυσης</a:t>
            </a:r>
            <a:r>
              <a:rPr lang="el-GR" altLang="el-GR" sz="2400" dirty="0"/>
              <a:t> που περιλαμβάνει διαγράμματα κλάσεων και αντικειμένων</a:t>
            </a:r>
          </a:p>
          <a:p>
            <a:pPr lvl="1"/>
            <a:r>
              <a:rPr lang="el-GR" altLang="el-GR" sz="2400" dirty="0"/>
              <a:t>Το δυναμικό μοντέλο, που περιλαμβάνει διαγράμματα ακολουθίας και τα διαγράμματα μηχανής καταστάσεων</a:t>
            </a:r>
          </a:p>
          <a:p>
            <a:r>
              <a:rPr lang="el-GR" altLang="el-GR" sz="2800" dirty="0"/>
              <a:t>Θα εξετάσουμε το πώς εκλεπτύνεται το λειτουργικό μοντέλο για να εξαχθεί το μοντέλο αντικειμένων και το μοντέλο αντικειμένων</a:t>
            </a:r>
            <a:endParaRPr lang="en-US" altLang="el-GR" sz="2800" dirty="0"/>
          </a:p>
        </p:txBody>
      </p:sp>
      <p:sp>
        <p:nvSpPr>
          <p:cNvPr id="6" name="Slide Number Placeholder 5"/>
          <p:cNvSpPr>
            <a:spLocks noGrp="1"/>
          </p:cNvSpPr>
          <p:nvPr>
            <p:ph type="sldNum" sz="quarter" idx="12"/>
          </p:nvPr>
        </p:nvSpPr>
        <p:spPr/>
        <p:txBody>
          <a:bodyPr/>
          <a:lstStyle/>
          <a:p>
            <a:fld id="{360215BF-037B-41D9-BA55-1464D41D17F1}" type="slidenum">
              <a:rPr lang="el-GR" altLang="el-GR"/>
              <a:pPr/>
              <a:t>7</a:t>
            </a:fld>
            <a:endParaRPr lang="el-GR" altLang="el-G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6210" name="Rectangle 2"/>
          <p:cNvSpPr>
            <a:spLocks noGrp="1" noChangeArrowheads="1"/>
          </p:cNvSpPr>
          <p:nvPr>
            <p:ph type="title"/>
          </p:nvPr>
        </p:nvSpPr>
        <p:spPr/>
        <p:txBody>
          <a:bodyPr/>
          <a:lstStyle/>
          <a:p>
            <a:r>
              <a:rPr lang="el-GR" altLang="el-GR"/>
              <a:t>Διαχείριση της ανάλυσης</a:t>
            </a:r>
            <a:endParaRPr lang="en-US" altLang="el-GR"/>
          </a:p>
        </p:txBody>
      </p:sp>
      <p:sp>
        <p:nvSpPr>
          <p:cNvPr id="1246211" name="Rectangle 3"/>
          <p:cNvSpPr>
            <a:spLocks noGrp="1" noChangeArrowheads="1"/>
          </p:cNvSpPr>
          <p:nvPr>
            <p:ph idx="1"/>
          </p:nvPr>
        </p:nvSpPr>
        <p:spPr/>
        <p:txBody>
          <a:bodyPr/>
          <a:lstStyle/>
          <a:p>
            <a:pPr>
              <a:spcBef>
                <a:spcPct val="0"/>
              </a:spcBef>
            </a:pPr>
            <a:r>
              <a:rPr lang="el-GR" altLang="el-GR" sz="2400"/>
              <a:t>Ο βασικός στόχος είναι να διατηρηθεί η συνέπεια του μοντέλου ενώ εμπλέκονται πολλοί συμμετέχοντες επί μακρόν</a:t>
            </a:r>
          </a:p>
          <a:p>
            <a:pPr>
              <a:spcBef>
                <a:spcPct val="0"/>
              </a:spcBef>
            </a:pPr>
            <a:r>
              <a:rPr lang="el-GR" altLang="el-GR" sz="2400"/>
              <a:t>Στο τέλος πρέπει να παραχθεί το παραδοτέο της ανάλυσης, που πρέπει να περιγράφει πλήρως και συνεπώς το σύστημα με κατανοητό τρόπο</a:t>
            </a:r>
          </a:p>
          <a:p>
            <a:pPr>
              <a:spcBef>
                <a:spcPct val="0"/>
              </a:spcBef>
            </a:pPr>
            <a:r>
              <a:rPr lang="el-GR" altLang="el-GR" sz="2400"/>
              <a:t>Κύριες απόψεις της διαχείρισης:</a:t>
            </a:r>
          </a:p>
          <a:p>
            <a:pPr lvl="1">
              <a:spcBef>
                <a:spcPct val="0"/>
              </a:spcBef>
            </a:pPr>
            <a:r>
              <a:rPr lang="el-GR" altLang="el-GR" sz="2000"/>
              <a:t>Τεκμηρίωση της ανάλυσης</a:t>
            </a:r>
          </a:p>
          <a:p>
            <a:pPr lvl="1">
              <a:spcBef>
                <a:spcPct val="0"/>
              </a:spcBef>
            </a:pPr>
            <a:r>
              <a:rPr lang="el-GR" altLang="el-GR" sz="2000"/>
              <a:t>Ανάθεση αρμοδιοτήτων</a:t>
            </a:r>
          </a:p>
          <a:p>
            <a:pPr lvl="1">
              <a:spcBef>
                <a:spcPct val="0"/>
              </a:spcBef>
            </a:pPr>
            <a:r>
              <a:rPr lang="el-GR" altLang="el-GR" sz="2000"/>
              <a:t>Επικοινωνία στην ανάλυση</a:t>
            </a:r>
          </a:p>
          <a:p>
            <a:pPr lvl="1">
              <a:spcBef>
                <a:spcPct val="0"/>
              </a:spcBef>
            </a:pPr>
            <a:r>
              <a:rPr lang="el-GR" altLang="el-GR" sz="2000"/>
              <a:t>Επαναληπτική εξέταση προδιαγραφών και μοντέλου</a:t>
            </a:r>
          </a:p>
          <a:p>
            <a:pPr lvl="1">
              <a:spcBef>
                <a:spcPct val="0"/>
              </a:spcBef>
            </a:pPr>
            <a:r>
              <a:rPr lang="el-GR" altLang="el-GR" sz="2000"/>
              <a:t>Αποδοχή από τον πελάτη</a:t>
            </a:r>
            <a:endParaRPr lang="en-US" altLang="el-GR" sz="2000"/>
          </a:p>
        </p:txBody>
      </p:sp>
      <p:sp>
        <p:nvSpPr>
          <p:cNvPr id="6" name="Slide Number Placeholder 5"/>
          <p:cNvSpPr>
            <a:spLocks noGrp="1"/>
          </p:cNvSpPr>
          <p:nvPr>
            <p:ph type="sldNum" sz="quarter" idx="12"/>
          </p:nvPr>
        </p:nvSpPr>
        <p:spPr/>
        <p:txBody>
          <a:bodyPr/>
          <a:lstStyle/>
          <a:p>
            <a:fld id="{73972870-CE0B-4344-9B3F-92A41629A5AB}" type="slidenum">
              <a:rPr lang="el-GR" altLang="el-GR"/>
              <a:pPr/>
              <a:t>70</a:t>
            </a:fld>
            <a:endParaRPr lang="el-GR" altLang="el-G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7234" name="Rectangle 2"/>
          <p:cNvSpPr>
            <a:spLocks noGrp="1" noChangeArrowheads="1"/>
          </p:cNvSpPr>
          <p:nvPr>
            <p:ph type="title"/>
          </p:nvPr>
        </p:nvSpPr>
        <p:spPr/>
        <p:txBody>
          <a:bodyPr/>
          <a:lstStyle/>
          <a:p>
            <a:r>
              <a:rPr lang="el-GR" altLang="el-GR"/>
              <a:t>Τεκμηρίωση της ανάλυσης</a:t>
            </a:r>
            <a:endParaRPr lang="en-US" altLang="el-GR"/>
          </a:p>
        </p:txBody>
      </p:sp>
      <p:sp>
        <p:nvSpPr>
          <p:cNvPr id="1247235" name="Rectangle 3"/>
          <p:cNvSpPr>
            <a:spLocks noGrp="1" noChangeArrowheads="1"/>
          </p:cNvSpPr>
          <p:nvPr>
            <p:ph idx="1"/>
          </p:nvPr>
        </p:nvSpPr>
        <p:spPr>
          <a:xfrm>
            <a:off x="822959" y="1448781"/>
            <a:ext cx="7844496" cy="4815534"/>
          </a:xfrm>
        </p:spPr>
        <p:txBody>
          <a:bodyPr/>
          <a:lstStyle/>
          <a:p>
            <a:pPr>
              <a:spcBef>
                <a:spcPct val="0"/>
              </a:spcBef>
            </a:pPr>
            <a:r>
              <a:rPr lang="el-GR" altLang="el-GR" sz="2400" dirty="0"/>
              <a:t>Οι δραστηριότητες της εκμαίευσης απαιτήσεων και της ανάλυσης τεκμηριώνονται στο έγγραφο ανάλυσης απαιτήσεων (επόμενη διαφάνεια)</a:t>
            </a:r>
          </a:p>
          <a:p>
            <a:pPr lvl="1">
              <a:spcBef>
                <a:spcPct val="0"/>
              </a:spcBef>
            </a:pPr>
            <a:r>
              <a:rPr lang="el-GR" altLang="el-GR" sz="2000" dirty="0"/>
              <a:t>Οι ενότητες 1 έως και 3.5.2 συντάσσονται στη φάση της εκμαίευσης των απαιτήσεων</a:t>
            </a:r>
          </a:p>
          <a:p>
            <a:pPr lvl="1">
              <a:spcBef>
                <a:spcPct val="0"/>
              </a:spcBef>
            </a:pPr>
            <a:r>
              <a:rPr lang="el-GR" altLang="el-GR" sz="2000" dirty="0"/>
              <a:t>Στη φάση της ανάλυσης εστιαζόμαστε στα:</a:t>
            </a:r>
          </a:p>
          <a:p>
            <a:pPr lvl="2">
              <a:spcBef>
                <a:spcPct val="0"/>
              </a:spcBef>
            </a:pPr>
            <a:r>
              <a:rPr lang="el-GR" altLang="el-GR" sz="1800" dirty="0"/>
              <a:t>3.5.3 Μοντέλα αντικειμένων: τεκμηριώνει λεπτομερώς τα αντικείμενα που προσδιορίσαμε, τα γνωρίσματα, τις συσχετίσεις και (αρκετές από) τις λειτουργίες τους. Αποτυπώνονται με διαγράμματα κλάσεων και περιγραφές κειμένου </a:t>
            </a:r>
          </a:p>
          <a:p>
            <a:pPr lvl="2">
              <a:spcBef>
                <a:spcPct val="0"/>
              </a:spcBef>
            </a:pPr>
            <a:r>
              <a:rPr lang="el-GR" altLang="el-GR" sz="1800" dirty="0"/>
              <a:t>3.5.4 Δυναμικά μοντέλα: τεκμηριώνει τη συμπεριφορά του μοντέλου αντικειμένων χρησιμοποιώντας διαγράμματα μηχανής καταστάσεων και διαγράμματα ακολουθίας. Παρουσιάζει την ίδια πληροφορία με το μοντέλο περιπτώσεων χρήσης, αλλά είναι ακριβέστερο –ειδικότερα για περίπλοκες συμπεριφορές και περιπτώσεις χρήσης με πολλούς </a:t>
            </a:r>
            <a:r>
              <a:rPr lang="en-US" altLang="el-GR" sz="1800" dirty="0"/>
              <a:t>actors</a:t>
            </a:r>
          </a:p>
          <a:p>
            <a:pPr lvl="1">
              <a:spcBef>
                <a:spcPct val="0"/>
              </a:spcBef>
            </a:pPr>
            <a:r>
              <a:rPr lang="el-GR" altLang="el-GR" sz="2000" dirty="0"/>
              <a:t>Το έγγραφο ανάλυσης απαιτήσεων μπορεί να αλλάξει στη συνέχεια, πάντα όμως τηρούμε ιστορικό αλλαγών και τις προηγούμενες εκδόσεις</a:t>
            </a:r>
            <a:endParaRPr lang="en-US" altLang="el-GR" sz="2000" dirty="0"/>
          </a:p>
        </p:txBody>
      </p:sp>
      <p:sp>
        <p:nvSpPr>
          <p:cNvPr id="6" name="Slide Number Placeholder 5"/>
          <p:cNvSpPr>
            <a:spLocks noGrp="1"/>
          </p:cNvSpPr>
          <p:nvPr>
            <p:ph type="sldNum" sz="quarter" idx="12"/>
          </p:nvPr>
        </p:nvSpPr>
        <p:spPr/>
        <p:txBody>
          <a:bodyPr/>
          <a:lstStyle/>
          <a:p>
            <a:fld id="{237375FD-8CB1-4505-BE1E-85A54100243D}" type="slidenum">
              <a:rPr lang="el-GR" altLang="el-GR"/>
              <a:pPr/>
              <a:t>71</a:t>
            </a:fld>
            <a:endParaRPr lang="el-GR" altLang="el-G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8258" name="Rectangle 2"/>
          <p:cNvSpPr>
            <a:spLocks noGrp="1" noChangeArrowheads="1"/>
          </p:cNvSpPr>
          <p:nvPr>
            <p:ph type="title"/>
          </p:nvPr>
        </p:nvSpPr>
        <p:spPr>
          <a:noFill/>
        </p:spPr>
        <p:txBody>
          <a:bodyPr lIns="90487" tIns="44450" rIns="90487" bIns="44450">
            <a:normAutofit/>
          </a:bodyPr>
          <a:lstStyle/>
          <a:p>
            <a:r>
              <a:rPr lang="el-GR" altLang="el-GR" sz="4000"/>
              <a:t>Πρότυπο εγγράφου ανάλυσης απαιτήσεων</a:t>
            </a:r>
            <a:endParaRPr lang="en-US" altLang="el-GR" sz="4000"/>
          </a:p>
        </p:txBody>
      </p:sp>
      <p:sp>
        <p:nvSpPr>
          <p:cNvPr id="1248259" name="Rectangle 3"/>
          <p:cNvSpPr>
            <a:spLocks noGrp="1" noChangeArrowheads="1"/>
          </p:cNvSpPr>
          <p:nvPr>
            <p:ph idx="1"/>
          </p:nvPr>
        </p:nvSpPr>
        <p:spPr>
          <a:xfrm>
            <a:off x="822959" y="1358770"/>
            <a:ext cx="7543801" cy="4905545"/>
          </a:xfrm>
          <a:noFill/>
        </p:spPr>
        <p:txBody>
          <a:bodyPr lIns="90487" tIns="44450" rIns="90487" bIns="44450"/>
          <a:lstStyle/>
          <a:p>
            <a:pPr marL="285750" indent="-285750">
              <a:lnSpc>
                <a:spcPct val="100000"/>
              </a:lnSpc>
              <a:spcBef>
                <a:spcPts val="0"/>
              </a:spcBef>
              <a:spcAft>
                <a:spcPts val="0"/>
              </a:spcAft>
              <a:buFont typeface="Wingdings" panose="05000000000000000000" pitchFamily="2" charset="2"/>
              <a:buNone/>
            </a:pPr>
            <a:r>
              <a:rPr lang="en-US" altLang="el-GR" dirty="0"/>
              <a:t>1.	</a:t>
            </a:r>
            <a:r>
              <a:rPr lang="el-GR" altLang="el-GR" dirty="0"/>
              <a:t>Εισαγωγή</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2.	</a:t>
            </a:r>
            <a:r>
              <a:rPr lang="el-GR" altLang="el-GR" dirty="0"/>
              <a:t>Τρέχον σύστημα</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3.	</a:t>
            </a:r>
            <a:r>
              <a:rPr lang="el-GR" altLang="el-GR" dirty="0"/>
              <a:t>Προτεινόμενο σύστημα</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	3.1	</a:t>
            </a:r>
            <a:r>
              <a:rPr lang="el-GR" altLang="el-GR" dirty="0"/>
              <a:t>Επισκόπηση</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	3.2	</a:t>
            </a:r>
            <a:r>
              <a:rPr lang="el-GR" altLang="el-GR" dirty="0"/>
              <a:t>Λειτουργικές απαιτήσεις</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	3.3	</a:t>
            </a:r>
            <a:r>
              <a:rPr lang="el-GR" altLang="el-GR" dirty="0"/>
              <a:t>Μη λειτουργικές απαιτήσεις</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	3.4	</a:t>
            </a:r>
            <a:r>
              <a:rPr lang="el-GR" altLang="el-GR" dirty="0"/>
              <a:t>Περιορισμοί</a:t>
            </a:r>
            <a:r>
              <a:rPr lang="en-US" altLang="el-GR" dirty="0"/>
              <a:t> (“</a:t>
            </a:r>
            <a:r>
              <a:rPr lang="el-GR" altLang="el-GR" dirty="0" err="1"/>
              <a:t>ψεύδο</a:t>
            </a:r>
            <a:r>
              <a:rPr lang="el-GR" altLang="el-GR" dirty="0"/>
              <a:t>-απαιτήσεις</a:t>
            </a:r>
            <a:r>
              <a:rPr lang="en-US" altLang="el-GR" dirty="0"/>
              <a:t>”)  </a:t>
            </a:r>
          </a:p>
          <a:p>
            <a:pPr marL="285750" indent="-285750">
              <a:lnSpc>
                <a:spcPct val="100000"/>
              </a:lnSpc>
              <a:spcBef>
                <a:spcPts val="0"/>
              </a:spcBef>
              <a:spcAft>
                <a:spcPts val="0"/>
              </a:spcAft>
              <a:buFont typeface="Wingdings" panose="05000000000000000000" pitchFamily="2" charset="2"/>
              <a:buNone/>
            </a:pPr>
            <a:r>
              <a:rPr lang="en-US" altLang="el-GR" dirty="0"/>
              <a:t>	3.5	</a:t>
            </a:r>
            <a:r>
              <a:rPr lang="el-GR" altLang="el-GR" dirty="0"/>
              <a:t>Μοντέλα συστήματος</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		3.5.1 </a:t>
            </a:r>
            <a:r>
              <a:rPr lang="el-GR" altLang="el-GR" dirty="0"/>
              <a:t>Σενάρια</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		3.5.2 </a:t>
            </a:r>
            <a:r>
              <a:rPr lang="el-GR" altLang="el-GR" dirty="0"/>
              <a:t>Μοντέλα περιπτώσεων χρήσης</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		3.5.3 </a:t>
            </a:r>
            <a:r>
              <a:rPr lang="el-GR" altLang="el-GR" dirty="0"/>
              <a:t>Μοντέλα αντικειμένων</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		   3.5.3.1 </a:t>
            </a:r>
            <a:r>
              <a:rPr lang="el-GR" altLang="el-GR" dirty="0"/>
              <a:t>Λεξικό δεδομένων</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		   3.5.3.2 </a:t>
            </a:r>
            <a:r>
              <a:rPr lang="el-GR" altLang="el-GR" dirty="0"/>
              <a:t>Διάγραμμα κλάσεων</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		3.5.4 </a:t>
            </a:r>
            <a:r>
              <a:rPr lang="el-GR" altLang="el-GR" dirty="0"/>
              <a:t>Δυναμικά μοντέλα</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		3.5.5 </a:t>
            </a:r>
            <a:r>
              <a:rPr lang="el-GR" altLang="el-GR" dirty="0"/>
              <a:t>Διεπαφή χρήστη</a:t>
            </a:r>
            <a:endParaRPr lang="en-US" altLang="el-GR" dirty="0"/>
          </a:p>
          <a:p>
            <a:pPr marL="285750" indent="-285750">
              <a:lnSpc>
                <a:spcPct val="100000"/>
              </a:lnSpc>
              <a:spcBef>
                <a:spcPts val="0"/>
              </a:spcBef>
              <a:spcAft>
                <a:spcPts val="0"/>
              </a:spcAft>
              <a:buFont typeface="Wingdings" panose="05000000000000000000" pitchFamily="2" charset="2"/>
              <a:buNone/>
            </a:pPr>
            <a:r>
              <a:rPr lang="en-US" altLang="el-GR" dirty="0"/>
              <a:t>4. </a:t>
            </a:r>
            <a:r>
              <a:rPr lang="el-GR" altLang="el-GR" dirty="0"/>
              <a:t>Γλωσσάρι</a:t>
            </a:r>
            <a:endParaRPr lang="en-US" altLang="el-GR" b="1" dirty="0"/>
          </a:p>
        </p:txBody>
      </p:sp>
      <p:sp>
        <p:nvSpPr>
          <p:cNvPr id="6" name="Slide Number Placeholder 3"/>
          <p:cNvSpPr>
            <a:spLocks noGrp="1"/>
          </p:cNvSpPr>
          <p:nvPr>
            <p:ph type="sldNum" sz="quarter" idx="12"/>
          </p:nvPr>
        </p:nvSpPr>
        <p:spPr/>
        <p:txBody>
          <a:bodyPr/>
          <a:lstStyle/>
          <a:p>
            <a:fld id="{939AC581-1BAF-42ED-9824-F7C792AC9CA1}" type="slidenum">
              <a:rPr lang="el-GR" altLang="el-GR"/>
              <a:pPr/>
              <a:t>72</a:t>
            </a:fld>
            <a:endParaRPr lang="el-GR" altLang="el-GR"/>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0306" name="Rectangle 2"/>
          <p:cNvSpPr>
            <a:spLocks noGrp="1" noChangeArrowheads="1"/>
          </p:cNvSpPr>
          <p:nvPr>
            <p:ph type="title"/>
          </p:nvPr>
        </p:nvSpPr>
        <p:spPr/>
        <p:txBody>
          <a:bodyPr/>
          <a:lstStyle/>
          <a:p>
            <a:r>
              <a:rPr lang="el-GR" altLang="el-GR"/>
              <a:t>Ανάθεση αρμοδιοτήτων (1)</a:t>
            </a:r>
            <a:endParaRPr lang="en-US" altLang="el-GR"/>
          </a:p>
        </p:txBody>
      </p:sp>
      <p:sp>
        <p:nvSpPr>
          <p:cNvPr id="1250307" name="Rectangle 3"/>
          <p:cNvSpPr>
            <a:spLocks noGrp="1" noChangeArrowheads="1"/>
          </p:cNvSpPr>
          <p:nvPr>
            <p:ph idx="1"/>
          </p:nvPr>
        </p:nvSpPr>
        <p:spPr/>
        <p:txBody>
          <a:bodyPr/>
          <a:lstStyle/>
          <a:p>
            <a:r>
              <a:rPr lang="el-GR" altLang="el-GR" sz="2400"/>
              <a:t>Στην ανάλυση εμπλέκονται άτομα με διαφορετικό υπόβαθρο και δεξιότητες</a:t>
            </a:r>
          </a:p>
          <a:p>
            <a:pPr lvl="1"/>
            <a:r>
              <a:rPr lang="el-GR" altLang="el-GR" sz="2000"/>
              <a:t>Οι χρήστες παρέχουν τις γνώσεις για το πεδίο της εφαρμογής</a:t>
            </a:r>
          </a:p>
          <a:p>
            <a:pPr lvl="1"/>
            <a:r>
              <a:rPr lang="el-GR" altLang="el-GR" sz="2000"/>
              <a:t>Ο πελάτης χρηματοδοτεί το έργο και συντονίζει τους χρήστες</a:t>
            </a:r>
          </a:p>
          <a:p>
            <a:pPr lvl="1"/>
            <a:r>
              <a:rPr lang="el-GR" altLang="el-GR" sz="2000"/>
              <a:t>Οι αναλυτές εκμαιεύουν και τυποποιούν τη γνώση πεδίου της εφαρμογής</a:t>
            </a:r>
          </a:p>
          <a:p>
            <a:pPr lvl="1"/>
            <a:r>
              <a:rPr lang="el-GR" altLang="el-GR" sz="2000"/>
              <a:t>Τα στελέχη ανάπτυξης παρέχουν στοιχεία για την εφικτότητα και το κόστος</a:t>
            </a:r>
          </a:p>
          <a:p>
            <a:pPr lvl="1"/>
            <a:r>
              <a:rPr lang="el-GR" altLang="el-GR" sz="2000"/>
              <a:t>Ο υπεύθυνος έργου συντονίζει όλη την προσπάθεια από την πλευρά της ομάδας ανάπτυξης</a:t>
            </a:r>
          </a:p>
          <a:p>
            <a:r>
              <a:rPr lang="el-GR" altLang="el-GR" sz="2400"/>
              <a:t>Για τον καλύτερο συντονισμό της προσπάθειας, στα μεγάλα έργα χρησιμοποιούνται τρεις τύποι ρόλων: </a:t>
            </a:r>
            <a:r>
              <a:rPr lang="el-GR" altLang="el-GR" sz="2400" i="1"/>
              <a:t>δημιουργία πληροφορίας</a:t>
            </a:r>
            <a:r>
              <a:rPr lang="el-GR" altLang="el-GR" sz="2400"/>
              <a:t>, </a:t>
            </a:r>
            <a:r>
              <a:rPr lang="el-GR" altLang="el-GR" sz="2400" i="1"/>
              <a:t>ολοκλήρωση</a:t>
            </a:r>
            <a:r>
              <a:rPr lang="el-GR" altLang="el-GR" sz="2400"/>
              <a:t> και </a:t>
            </a:r>
            <a:r>
              <a:rPr lang="el-GR" altLang="el-GR" sz="2400" i="1"/>
              <a:t>ανασκόπηση</a:t>
            </a:r>
            <a:endParaRPr lang="el-GR" altLang="el-GR" sz="2400"/>
          </a:p>
        </p:txBody>
      </p:sp>
      <p:sp>
        <p:nvSpPr>
          <p:cNvPr id="6" name="Slide Number Placeholder 5"/>
          <p:cNvSpPr>
            <a:spLocks noGrp="1"/>
          </p:cNvSpPr>
          <p:nvPr>
            <p:ph type="sldNum" sz="quarter" idx="12"/>
          </p:nvPr>
        </p:nvSpPr>
        <p:spPr/>
        <p:txBody>
          <a:bodyPr/>
          <a:lstStyle/>
          <a:p>
            <a:fld id="{EF339F82-2B98-4C42-9E5C-BA0B374C2EAB}" type="slidenum">
              <a:rPr lang="el-GR" altLang="el-GR"/>
              <a:pPr/>
              <a:t>73</a:t>
            </a:fld>
            <a:endParaRPr lang="el-GR" altLang="el-G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1330" name="Rectangle 2"/>
          <p:cNvSpPr>
            <a:spLocks noGrp="1" noChangeArrowheads="1"/>
          </p:cNvSpPr>
          <p:nvPr>
            <p:ph type="title"/>
          </p:nvPr>
        </p:nvSpPr>
        <p:spPr/>
        <p:txBody>
          <a:bodyPr/>
          <a:lstStyle/>
          <a:p>
            <a:r>
              <a:rPr lang="el-GR" altLang="el-GR"/>
              <a:t>Ανάθεση αρμοδιοτήτων (2)</a:t>
            </a:r>
            <a:endParaRPr lang="en-US" altLang="el-GR"/>
          </a:p>
        </p:txBody>
      </p:sp>
      <p:sp>
        <p:nvSpPr>
          <p:cNvPr id="1251331" name="Rectangle 3"/>
          <p:cNvSpPr>
            <a:spLocks noGrp="1" noChangeArrowheads="1"/>
          </p:cNvSpPr>
          <p:nvPr>
            <p:ph idx="1"/>
          </p:nvPr>
        </p:nvSpPr>
        <p:spPr/>
        <p:txBody>
          <a:bodyPr/>
          <a:lstStyle/>
          <a:p>
            <a:r>
              <a:rPr lang="el-GR" altLang="el-GR" sz="2400"/>
              <a:t>Οι </a:t>
            </a:r>
            <a:r>
              <a:rPr lang="el-GR" altLang="el-GR" sz="2400" i="1"/>
              <a:t>τελικοί χρήστες</a:t>
            </a:r>
            <a:r>
              <a:rPr lang="el-GR" altLang="el-GR" sz="2400"/>
              <a:t> έχουν ρόλο δημιουργίας πληροφορίας</a:t>
            </a:r>
          </a:p>
          <a:p>
            <a:pPr lvl="1"/>
            <a:r>
              <a:rPr lang="el-GR" altLang="el-GR" sz="2000"/>
              <a:t>Περιγράφουν το τρέχον σύστημα το περιβάλλον του υπό ανάπτυξη συστήματος και τη λειτουργικότητα που πρέπει να υποστηρίζει</a:t>
            </a:r>
          </a:p>
          <a:p>
            <a:pPr lvl="1"/>
            <a:r>
              <a:rPr lang="el-GR" altLang="el-GR" sz="2000"/>
              <a:t>Κάθε τελικός χρήστης αντιστοιχεί σε έναν ή περισσότερους </a:t>
            </a:r>
            <a:r>
              <a:rPr lang="en-US" altLang="el-GR" sz="2000"/>
              <a:t>actors </a:t>
            </a:r>
            <a:r>
              <a:rPr lang="el-GR" altLang="el-GR" sz="2000"/>
              <a:t>και συνεισφέρει στη δημιουργία των σχετικών περιπτώσεων χρήσης</a:t>
            </a:r>
          </a:p>
          <a:p>
            <a:r>
              <a:rPr lang="el-GR" altLang="el-GR" sz="2400"/>
              <a:t>Ο </a:t>
            </a:r>
            <a:r>
              <a:rPr lang="el-GR" altLang="el-GR" sz="2400" i="1"/>
              <a:t>πελάτης</a:t>
            </a:r>
            <a:r>
              <a:rPr lang="el-GR" altLang="el-GR" sz="2400"/>
              <a:t> έχει ρόλο ολοκλήρωσης</a:t>
            </a:r>
          </a:p>
          <a:p>
            <a:pPr lvl="1"/>
            <a:r>
              <a:rPr lang="el-GR" altLang="el-GR" sz="2000"/>
              <a:t>Ορίζει την εμβέλεια του συστήματος, βάσεων των απαιτήσεων του χρήστη</a:t>
            </a:r>
          </a:p>
          <a:p>
            <a:pPr lvl="1"/>
            <a:r>
              <a:rPr lang="el-GR" altLang="el-GR" sz="2000"/>
              <a:t>Συνεισφέρει στην ολοκλήρωση των απαιτήσεων των χρηστών</a:t>
            </a:r>
          </a:p>
          <a:p>
            <a:pPr lvl="2"/>
            <a:r>
              <a:rPr lang="el-GR" altLang="el-GR" sz="1800"/>
              <a:t>Είτε αθροιστικά, καθώς διαφορετικοί χρήστες έχουν εικόνα μόνο για ένα τμήμα του συστήματος</a:t>
            </a:r>
          </a:p>
          <a:p>
            <a:pPr lvl="2"/>
            <a:r>
              <a:rPr lang="el-GR" altLang="el-GR" sz="1800"/>
              <a:t>Είτε επιλύοντας αντιθέσεις, καθώς διαφορετικοί χρήστες μπορεί να έχουν διαφορετική άποψη για το τι πρέπει να κάνει το σύστημα</a:t>
            </a:r>
          </a:p>
        </p:txBody>
      </p:sp>
      <p:sp>
        <p:nvSpPr>
          <p:cNvPr id="6" name="Slide Number Placeholder 5"/>
          <p:cNvSpPr>
            <a:spLocks noGrp="1"/>
          </p:cNvSpPr>
          <p:nvPr>
            <p:ph type="sldNum" sz="quarter" idx="12"/>
          </p:nvPr>
        </p:nvSpPr>
        <p:spPr/>
        <p:txBody>
          <a:bodyPr/>
          <a:lstStyle/>
          <a:p>
            <a:fld id="{C08D9BBC-0E35-4650-8B93-E90EF00F6B45}" type="slidenum">
              <a:rPr lang="el-GR" altLang="el-GR"/>
              <a:pPr/>
              <a:t>74</a:t>
            </a:fld>
            <a:endParaRPr lang="el-GR" altLang="el-G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2354" name="Rectangle 2"/>
          <p:cNvSpPr>
            <a:spLocks noGrp="1" noChangeArrowheads="1"/>
          </p:cNvSpPr>
          <p:nvPr>
            <p:ph type="title"/>
          </p:nvPr>
        </p:nvSpPr>
        <p:spPr/>
        <p:txBody>
          <a:bodyPr/>
          <a:lstStyle/>
          <a:p>
            <a:r>
              <a:rPr lang="el-GR" altLang="el-GR"/>
              <a:t>Ανάθεση αρμοδιοτήτων (3)</a:t>
            </a:r>
            <a:endParaRPr lang="en-US" altLang="el-GR"/>
          </a:p>
        </p:txBody>
      </p:sp>
      <p:sp>
        <p:nvSpPr>
          <p:cNvPr id="1252355" name="Rectangle 3"/>
          <p:cNvSpPr>
            <a:spLocks noGrp="1" noChangeArrowheads="1"/>
          </p:cNvSpPr>
          <p:nvPr>
            <p:ph idx="1"/>
          </p:nvPr>
        </p:nvSpPr>
        <p:spPr/>
        <p:txBody>
          <a:bodyPr/>
          <a:lstStyle/>
          <a:p>
            <a:pPr>
              <a:spcBef>
                <a:spcPct val="0"/>
              </a:spcBef>
            </a:pPr>
            <a:r>
              <a:rPr lang="el-GR" altLang="el-GR" sz="2400"/>
              <a:t>Ο </a:t>
            </a:r>
            <a:r>
              <a:rPr lang="el-GR" altLang="el-GR" sz="2400" i="1"/>
              <a:t>αναλυτής</a:t>
            </a:r>
            <a:r>
              <a:rPr lang="el-GR" altLang="el-GR" sz="2400"/>
              <a:t> έχει ρόλο</a:t>
            </a:r>
            <a:r>
              <a:rPr lang="el-GR" altLang="el-GR"/>
              <a:t> </a:t>
            </a:r>
            <a:r>
              <a:rPr lang="el-GR" altLang="el-GR" sz="2400"/>
              <a:t>δημιουργίας πληροφορίας</a:t>
            </a:r>
          </a:p>
          <a:p>
            <a:pPr lvl="1">
              <a:spcBef>
                <a:spcPct val="0"/>
              </a:spcBef>
            </a:pPr>
            <a:r>
              <a:rPr lang="el-GR" altLang="el-GR" sz="2000"/>
              <a:t>Μοντελοποιεί το τρέχον σύστημα και δίνει πληροφορίες για το νέο</a:t>
            </a:r>
          </a:p>
          <a:p>
            <a:pPr lvl="1">
              <a:spcBef>
                <a:spcPct val="0"/>
              </a:spcBef>
            </a:pPr>
            <a:r>
              <a:rPr lang="el-GR" altLang="el-GR" sz="2000"/>
              <a:t>Σε κάθε αναλυτή ανατίθεται αρχικά η λεπτομερής επεξεργασία κάποιων περιπτώσεων χρήσης</a:t>
            </a:r>
          </a:p>
          <a:p>
            <a:pPr lvl="2">
              <a:spcBef>
                <a:spcPct val="0"/>
              </a:spcBef>
            </a:pPr>
            <a:r>
              <a:rPr lang="el-GR" altLang="el-GR" sz="1800"/>
              <a:t>Από αυτή θα προκύψουν αντικείμενα, συσχετίσεις και γνωρίσματα</a:t>
            </a:r>
          </a:p>
          <a:p>
            <a:pPr lvl="1">
              <a:spcBef>
                <a:spcPct val="0"/>
              </a:spcBef>
            </a:pPr>
            <a:r>
              <a:rPr lang="el-GR" altLang="el-GR" sz="2000"/>
              <a:t>Ο αναλυτής συνήθως είναι στέλεχος της ομάδας ανάπτυξης με γνώση του πεδίου εφαρμογής</a:t>
            </a:r>
          </a:p>
          <a:p>
            <a:pPr>
              <a:spcBef>
                <a:spcPct val="0"/>
              </a:spcBef>
            </a:pPr>
            <a:r>
              <a:rPr lang="el-GR" altLang="el-GR" sz="2400"/>
              <a:t>Ο </a:t>
            </a:r>
            <a:r>
              <a:rPr lang="el-GR" altLang="el-GR" sz="2400" i="1"/>
              <a:t>αρχιτέκτονας συστήματος</a:t>
            </a:r>
            <a:r>
              <a:rPr lang="el-GR" altLang="el-GR" sz="2400"/>
              <a:t> έχει ρόλο ολοκλήρωσης</a:t>
            </a:r>
          </a:p>
          <a:p>
            <a:pPr lvl="1">
              <a:spcBef>
                <a:spcPct val="0"/>
              </a:spcBef>
            </a:pPr>
            <a:r>
              <a:rPr lang="el-GR" altLang="el-GR" sz="2000"/>
              <a:t>Ενοποιεί τις περιπτώσεις χρήσης και το μοντέλο αντικειμένων από την οπτική του συστήματος</a:t>
            </a:r>
          </a:p>
          <a:p>
            <a:pPr lvl="2">
              <a:spcBef>
                <a:spcPct val="0"/>
              </a:spcBef>
            </a:pPr>
            <a:r>
              <a:rPr lang="el-GR" altLang="el-GR" sz="1800"/>
              <a:t>Οι διάφοροι αναλυτές ακολουθούν διαφορετικά στυλ μοντελοποίησης και επίσης έχουν περιορισμένη οπτική, καθώς ασχολούνται με υποσύνολα του συστήματος</a:t>
            </a:r>
          </a:p>
          <a:p>
            <a:pPr lvl="2">
              <a:spcBef>
                <a:spcPct val="0"/>
              </a:spcBef>
            </a:pPr>
            <a:r>
              <a:rPr lang="el-GR" altLang="el-GR" sz="1800"/>
              <a:t>Μολονότι οι αναλυτές συνεργάζονται, θα πρέπει να υπάρχει σαφής ρόλος που θα έχει την αρμοδιότητα της ενοποίησης, θα καθορίζει τη φιλοσοφία του συστήματος και θα εντοπίζει ελλείψεις</a:t>
            </a:r>
            <a:endParaRPr lang="en-US" altLang="el-GR" sz="1800"/>
          </a:p>
        </p:txBody>
      </p:sp>
      <p:sp>
        <p:nvSpPr>
          <p:cNvPr id="6" name="Slide Number Placeholder 5"/>
          <p:cNvSpPr>
            <a:spLocks noGrp="1"/>
          </p:cNvSpPr>
          <p:nvPr>
            <p:ph type="sldNum" sz="quarter" idx="12"/>
          </p:nvPr>
        </p:nvSpPr>
        <p:spPr/>
        <p:txBody>
          <a:bodyPr/>
          <a:lstStyle/>
          <a:p>
            <a:fld id="{A226CF04-0E3F-4297-AC80-9C8B86EE8BF8}" type="slidenum">
              <a:rPr lang="el-GR" altLang="el-GR"/>
              <a:pPr/>
              <a:t>75</a:t>
            </a:fld>
            <a:endParaRPr lang="el-GR" altLang="el-G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3378" name="Rectangle 2"/>
          <p:cNvSpPr>
            <a:spLocks noGrp="1" noChangeArrowheads="1"/>
          </p:cNvSpPr>
          <p:nvPr>
            <p:ph type="title"/>
          </p:nvPr>
        </p:nvSpPr>
        <p:spPr/>
        <p:txBody>
          <a:bodyPr>
            <a:normAutofit/>
          </a:bodyPr>
          <a:lstStyle/>
          <a:p>
            <a:r>
              <a:rPr lang="el-GR" altLang="el-GR"/>
              <a:t>Ανάθεση αρμοδιοτήτων (4)</a:t>
            </a:r>
            <a:endParaRPr lang="en-US" altLang="el-GR"/>
          </a:p>
        </p:txBody>
      </p:sp>
      <p:sp>
        <p:nvSpPr>
          <p:cNvPr id="1253379" name="Rectangle 3"/>
          <p:cNvSpPr>
            <a:spLocks noGrp="1" noChangeArrowheads="1"/>
          </p:cNvSpPr>
          <p:nvPr>
            <p:ph idx="1"/>
          </p:nvPr>
        </p:nvSpPr>
        <p:spPr>
          <a:xfrm>
            <a:off x="386535" y="1223754"/>
            <a:ext cx="8550950" cy="5235783"/>
          </a:xfrm>
        </p:spPr>
        <p:txBody>
          <a:bodyPr/>
          <a:lstStyle/>
          <a:p>
            <a:pPr>
              <a:spcBef>
                <a:spcPct val="0"/>
              </a:spcBef>
            </a:pPr>
            <a:r>
              <a:rPr lang="el-GR" altLang="el-GR" sz="2400" dirty="0"/>
              <a:t>Ο </a:t>
            </a:r>
            <a:r>
              <a:rPr lang="el-GR" altLang="el-GR" sz="2400" i="1" dirty="0"/>
              <a:t>συντάκτης εγγράφων</a:t>
            </a:r>
            <a:r>
              <a:rPr lang="el-GR" altLang="el-GR" sz="2400" dirty="0"/>
              <a:t> έχει ρόλο ολοκλήρωσης</a:t>
            </a:r>
          </a:p>
          <a:p>
            <a:pPr lvl="1">
              <a:spcBef>
                <a:spcPct val="0"/>
              </a:spcBef>
            </a:pPr>
            <a:r>
              <a:rPr lang="el-GR" altLang="el-GR" sz="2000" dirty="0"/>
              <a:t>Συνθέτει τα κείμενα από τα επί μέρους τμήματα, ενοποιεί τη μορφή του κειμένου, δημιουργεί πίνακες περιεχομένων κ.λπ.</a:t>
            </a:r>
          </a:p>
          <a:p>
            <a:pPr>
              <a:spcBef>
                <a:spcPct val="0"/>
              </a:spcBef>
            </a:pPr>
            <a:r>
              <a:rPr lang="el-GR" altLang="el-GR" sz="2400" dirty="0"/>
              <a:t>Ο </a:t>
            </a:r>
            <a:r>
              <a:rPr lang="el-GR" altLang="el-GR" sz="2400" i="1" dirty="0"/>
              <a:t>διαχειριστής διαμορφώσεων</a:t>
            </a:r>
            <a:r>
              <a:rPr lang="el-GR" altLang="el-GR" sz="2400" dirty="0"/>
              <a:t> (</a:t>
            </a:r>
            <a:r>
              <a:rPr lang="en-US" altLang="el-GR" sz="2400" dirty="0"/>
              <a:t>configuration manager) </a:t>
            </a:r>
            <a:r>
              <a:rPr lang="el-GR" altLang="el-GR" sz="2400" dirty="0"/>
              <a:t>έχει ρόλο ολοκλήρωσης</a:t>
            </a:r>
          </a:p>
          <a:p>
            <a:pPr lvl="1">
              <a:spcBef>
                <a:spcPct val="0"/>
              </a:spcBef>
            </a:pPr>
            <a:r>
              <a:rPr lang="el-GR" altLang="el-GR" sz="2000" dirty="0"/>
              <a:t>Διατηρεί τις εκδόσεις και το ιστορικό αλλαγών</a:t>
            </a:r>
          </a:p>
          <a:p>
            <a:pPr lvl="1">
              <a:spcBef>
                <a:spcPct val="0"/>
              </a:spcBef>
            </a:pPr>
            <a:r>
              <a:rPr lang="el-GR" altLang="el-GR" sz="2000" dirty="0"/>
              <a:t>Φροντίζει για τη διατήρηση της </a:t>
            </a:r>
            <a:r>
              <a:rPr lang="el-GR" altLang="el-GR" sz="2000" dirty="0" err="1"/>
              <a:t>ιχνηλατησιμότητας</a:t>
            </a:r>
            <a:r>
              <a:rPr lang="el-GR" altLang="el-GR" sz="2000" dirty="0"/>
              <a:t> των πληροφοριών του εγγράφου ανάλυσης απαιτήσεων με άλλα έγγραφα (π.χ. σχεδιασμός συστήματος)</a:t>
            </a:r>
          </a:p>
          <a:p>
            <a:pPr>
              <a:spcBef>
                <a:spcPct val="0"/>
              </a:spcBef>
            </a:pPr>
            <a:r>
              <a:rPr lang="el-GR" altLang="el-GR" sz="2400" dirty="0"/>
              <a:t>Ο </a:t>
            </a:r>
            <a:r>
              <a:rPr lang="el-GR" altLang="el-GR" sz="2400" i="1" dirty="0"/>
              <a:t>επιθεωρητής</a:t>
            </a:r>
            <a:r>
              <a:rPr lang="el-GR" altLang="el-GR" sz="2400" dirty="0"/>
              <a:t> </a:t>
            </a:r>
            <a:r>
              <a:rPr lang="en-US" altLang="el-GR" sz="2400" dirty="0"/>
              <a:t>(reviewer) </a:t>
            </a:r>
            <a:r>
              <a:rPr lang="el-GR" altLang="el-GR" sz="2400" dirty="0"/>
              <a:t>είναι ένας ρόλος ολοκλήρωσης</a:t>
            </a:r>
          </a:p>
          <a:p>
            <a:pPr lvl="1">
              <a:spcBef>
                <a:spcPct val="0"/>
              </a:spcBef>
            </a:pPr>
            <a:r>
              <a:rPr lang="el-GR" altLang="el-GR" sz="2000" dirty="0"/>
              <a:t>Ελέγχει το έγγραφο ανάλυσης απαιτήσεων για ορθότητα, πληρότητα, συνέπεια και σαφήνεια</a:t>
            </a:r>
          </a:p>
          <a:p>
            <a:pPr lvl="1">
              <a:spcBef>
                <a:spcPct val="0"/>
              </a:spcBef>
            </a:pPr>
            <a:r>
              <a:rPr lang="el-GR" altLang="el-GR" sz="2000" dirty="0"/>
              <a:t>Ο ρόλος μπορεί να ανατίθεται σε χρήστες, πελάτες, στελέχη της ομάδας ανάπτυξης ή τρίτους</a:t>
            </a:r>
          </a:p>
          <a:p>
            <a:pPr lvl="2">
              <a:spcBef>
                <a:spcPct val="0"/>
              </a:spcBef>
            </a:pPr>
            <a:r>
              <a:rPr lang="el-GR" altLang="el-GR" sz="1800" dirty="0"/>
              <a:t>Οι τρίτοι που δεν έχουν εμπλακεί στην ανάπτυξη είναι καλοί υποψήφιοι για επιθεωρητές, διότι μπορούν καλύτερα να εντοπίσουν ασάφειες και περιοχές που χρειάζονται αποσαφήνιση</a:t>
            </a:r>
          </a:p>
        </p:txBody>
      </p:sp>
      <p:sp>
        <p:nvSpPr>
          <p:cNvPr id="6" name="Slide Number Placeholder 5"/>
          <p:cNvSpPr>
            <a:spLocks noGrp="1"/>
          </p:cNvSpPr>
          <p:nvPr>
            <p:ph type="sldNum" sz="quarter" idx="12"/>
          </p:nvPr>
        </p:nvSpPr>
        <p:spPr/>
        <p:txBody>
          <a:bodyPr/>
          <a:lstStyle/>
          <a:p>
            <a:fld id="{D1800724-6FC5-43DE-B37A-0E042B364E11}" type="slidenum">
              <a:rPr lang="el-GR" altLang="el-GR"/>
              <a:pPr/>
              <a:t>76</a:t>
            </a:fld>
            <a:endParaRPr lang="el-GR" altLang="el-G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4402" name="Rectangle 2"/>
          <p:cNvSpPr>
            <a:spLocks noGrp="1" noChangeArrowheads="1"/>
          </p:cNvSpPr>
          <p:nvPr>
            <p:ph type="title"/>
          </p:nvPr>
        </p:nvSpPr>
        <p:spPr/>
        <p:txBody>
          <a:bodyPr/>
          <a:lstStyle/>
          <a:p>
            <a:r>
              <a:rPr lang="el-GR" altLang="el-GR"/>
              <a:t>Ανάθεση αρμοδιοτήτων (5)</a:t>
            </a:r>
            <a:endParaRPr lang="en-US" altLang="el-GR"/>
          </a:p>
        </p:txBody>
      </p:sp>
      <p:sp>
        <p:nvSpPr>
          <p:cNvPr id="1254403" name="Rectangle 3"/>
          <p:cNvSpPr>
            <a:spLocks noGrp="1" noChangeArrowheads="1"/>
          </p:cNvSpPr>
          <p:nvPr>
            <p:ph idx="1"/>
          </p:nvPr>
        </p:nvSpPr>
        <p:spPr/>
        <p:txBody>
          <a:bodyPr/>
          <a:lstStyle/>
          <a:p>
            <a:r>
              <a:rPr lang="el-GR" altLang="el-GR" sz="2400"/>
              <a:t>Το πλήθος των χρηστών και αναλυτών που χρειάζονται για την εκμαίευση απαιτήσεων και την ανάλυση εξαρτάται από το μέγεθος του συστήματος</a:t>
            </a:r>
          </a:p>
          <a:p>
            <a:pPr lvl="1"/>
            <a:r>
              <a:rPr lang="el-GR" altLang="el-GR" sz="2000"/>
              <a:t>Πρέπει να υπάρχει πάντα ένας συντονιστής από την πλευρά του πελάτη και ένας από την πλευρά της ομάδας ανάπτυξης</a:t>
            </a:r>
          </a:p>
          <a:p>
            <a:r>
              <a:rPr lang="el-GR" altLang="el-GR" sz="2400"/>
              <a:t>Στο τέλος της διαδικασίας, το έγγραφο ανάλυσης απαιτήσεων πρέπει να είναι κατανοητό από </a:t>
            </a:r>
            <a:r>
              <a:rPr lang="el-GR" altLang="el-GR" sz="2400" i="1"/>
              <a:t>οποιοδήποτε μεμονωμένο άτομο</a:t>
            </a:r>
            <a:r>
              <a:rPr lang="el-GR" altLang="el-GR" sz="2400"/>
              <a:t> που διαθέτει γνώσεις στο πεδίο της εφαρμογής</a:t>
            </a:r>
            <a:endParaRPr lang="en-US" altLang="el-GR" sz="2400"/>
          </a:p>
        </p:txBody>
      </p:sp>
      <p:sp>
        <p:nvSpPr>
          <p:cNvPr id="6" name="Slide Number Placeholder 5"/>
          <p:cNvSpPr>
            <a:spLocks noGrp="1"/>
          </p:cNvSpPr>
          <p:nvPr>
            <p:ph type="sldNum" sz="quarter" idx="12"/>
          </p:nvPr>
        </p:nvSpPr>
        <p:spPr/>
        <p:txBody>
          <a:bodyPr/>
          <a:lstStyle/>
          <a:p>
            <a:fld id="{7A9ED01D-877F-4CC8-A7C8-3AE6032BE9EE}" type="slidenum">
              <a:rPr lang="el-GR" altLang="el-GR"/>
              <a:pPr/>
              <a:t>77</a:t>
            </a:fld>
            <a:endParaRPr lang="el-GR" altLang="el-G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5426" name="Rectangle 2"/>
          <p:cNvSpPr>
            <a:spLocks noGrp="1" noChangeArrowheads="1"/>
          </p:cNvSpPr>
          <p:nvPr>
            <p:ph type="title"/>
          </p:nvPr>
        </p:nvSpPr>
        <p:spPr/>
        <p:txBody>
          <a:bodyPr>
            <a:normAutofit fontScale="90000"/>
          </a:bodyPr>
          <a:lstStyle/>
          <a:p>
            <a:r>
              <a:rPr lang="el-GR" altLang="el-GR"/>
              <a:t>Η επικοινωνία στην ανάλυση (1)</a:t>
            </a:r>
            <a:endParaRPr lang="en-US" altLang="el-GR"/>
          </a:p>
        </p:txBody>
      </p:sp>
      <p:sp>
        <p:nvSpPr>
          <p:cNvPr id="1255427" name="Rectangle 3"/>
          <p:cNvSpPr>
            <a:spLocks noGrp="1" noChangeArrowheads="1"/>
          </p:cNvSpPr>
          <p:nvPr>
            <p:ph idx="1"/>
          </p:nvPr>
        </p:nvSpPr>
        <p:spPr/>
        <p:txBody>
          <a:bodyPr/>
          <a:lstStyle/>
          <a:p>
            <a:r>
              <a:rPr lang="el-GR" altLang="el-GR" sz="2400"/>
              <a:t>Χρειάζεται ιδιαίτερη προσοχή και επιμέλεια διότι:</a:t>
            </a:r>
          </a:p>
          <a:p>
            <a:pPr lvl="1"/>
            <a:r>
              <a:rPr lang="el-GR" altLang="el-GR" sz="2000"/>
              <a:t>Οι συμμετέχοντες έχουν διαφορετικά υπόβαθρα (και διαφορετικό λεξιλόγιο)</a:t>
            </a:r>
          </a:p>
          <a:p>
            <a:pPr lvl="1"/>
            <a:r>
              <a:rPr lang="el-GR" altLang="el-GR" sz="2000"/>
              <a:t>Οι μετέχοντες από την πλευρά του χρήστη (πελάτης, χρήστες, διοίκηση) μπορεί να έχουν διαφορετικές προσδοκίες από το σύστημα</a:t>
            </a:r>
          </a:p>
          <a:p>
            <a:pPr lvl="2"/>
            <a:r>
              <a:rPr lang="el-GR" altLang="el-GR" sz="1800"/>
              <a:t>Πιθανώς το ίδιο να ισχύει και για διαφορετικούς χρήστες σε μία ροή εργασιών</a:t>
            </a:r>
          </a:p>
          <a:p>
            <a:pPr lvl="1"/>
            <a:r>
              <a:rPr lang="el-GR" altLang="el-GR" sz="2000"/>
              <a:t>Οι ομάδες εργασίας είναι γενικά νεοσύστατες (δημιουργούνται με την έναρξη του έργου λογισμικού) και συνεπώς απαιτείται χρόνος μέχρι να μάθουν να δουλεύουν ως ομάδες</a:t>
            </a:r>
          </a:p>
          <a:p>
            <a:pPr lvl="1"/>
            <a:r>
              <a:rPr lang="el-GR" altLang="el-GR" sz="2000"/>
              <a:t>Το σύστημα εξελίσσεται και οι προδιαγραφές αλλάζουν.</a:t>
            </a:r>
          </a:p>
          <a:p>
            <a:pPr lvl="2"/>
            <a:r>
              <a:rPr lang="el-GR" altLang="el-GR" sz="1800"/>
              <a:t>Ειδικά όταν πρόκειται για εξ αρχής ανάπτυξη συστήματος, οι όροι και οι έννοιες μπορεί να αλλάζουν ορισμό πολύ συχνά.</a:t>
            </a:r>
            <a:endParaRPr lang="en-US" altLang="el-GR" sz="1800"/>
          </a:p>
        </p:txBody>
      </p:sp>
      <p:sp>
        <p:nvSpPr>
          <p:cNvPr id="6" name="Slide Number Placeholder 5"/>
          <p:cNvSpPr>
            <a:spLocks noGrp="1"/>
          </p:cNvSpPr>
          <p:nvPr>
            <p:ph type="sldNum" sz="quarter" idx="12"/>
          </p:nvPr>
        </p:nvSpPr>
        <p:spPr/>
        <p:txBody>
          <a:bodyPr/>
          <a:lstStyle/>
          <a:p>
            <a:fld id="{FC7EFF0D-115C-4D4C-9F6D-544D2D583E84}" type="slidenum">
              <a:rPr lang="el-GR" altLang="el-GR"/>
              <a:pPr/>
              <a:t>78</a:t>
            </a:fld>
            <a:endParaRPr lang="el-GR" altLang="el-G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6450" name="Rectangle 2"/>
          <p:cNvSpPr>
            <a:spLocks noGrp="1" noChangeArrowheads="1"/>
          </p:cNvSpPr>
          <p:nvPr>
            <p:ph type="title"/>
          </p:nvPr>
        </p:nvSpPr>
        <p:spPr/>
        <p:txBody>
          <a:bodyPr>
            <a:normAutofit fontScale="90000"/>
          </a:bodyPr>
          <a:lstStyle/>
          <a:p>
            <a:r>
              <a:rPr lang="el-GR" altLang="el-GR"/>
              <a:t>Η επικοινωνία στην ανάλυση (2)</a:t>
            </a:r>
            <a:endParaRPr lang="en-US" altLang="el-GR"/>
          </a:p>
        </p:txBody>
      </p:sp>
      <p:sp>
        <p:nvSpPr>
          <p:cNvPr id="1256451" name="Rectangle 3"/>
          <p:cNvSpPr>
            <a:spLocks noGrp="1" noChangeArrowheads="1"/>
          </p:cNvSpPr>
          <p:nvPr>
            <p:ph idx="1"/>
          </p:nvPr>
        </p:nvSpPr>
        <p:spPr>
          <a:xfrm>
            <a:off x="296525" y="1255044"/>
            <a:ext cx="8280920" cy="5204494"/>
          </a:xfrm>
        </p:spPr>
        <p:txBody>
          <a:bodyPr/>
          <a:lstStyle/>
          <a:p>
            <a:pPr>
              <a:spcBef>
                <a:spcPct val="0"/>
              </a:spcBef>
            </a:pPr>
            <a:r>
              <a:rPr lang="el-GR" altLang="el-GR" sz="2400" dirty="0"/>
              <a:t>Κανόνες για τη διαχείριση της πολυπλοκότητας και των αντικρουόμενων απόψεων για το σύστημα</a:t>
            </a:r>
          </a:p>
          <a:p>
            <a:pPr lvl="1">
              <a:spcBef>
                <a:spcPct val="0"/>
              </a:spcBef>
            </a:pPr>
            <a:r>
              <a:rPr lang="el-GR" altLang="el-GR" sz="2000" i="1" dirty="0"/>
              <a:t>Σαφής οριοθέτηση</a:t>
            </a:r>
            <a:r>
              <a:rPr lang="el-GR" altLang="el-GR" sz="2000" dirty="0"/>
              <a:t> </a:t>
            </a:r>
          </a:p>
          <a:p>
            <a:pPr lvl="2">
              <a:spcBef>
                <a:spcPct val="0"/>
              </a:spcBef>
            </a:pPr>
            <a:r>
              <a:rPr lang="el-GR" altLang="el-GR" sz="1800" dirty="0"/>
              <a:t>Πρέπει να ορίζονται ρόλοι (παροχή πληροφορίας, ολοκλήρωση, επιθεώρηση)</a:t>
            </a:r>
          </a:p>
          <a:p>
            <a:pPr lvl="2">
              <a:spcBef>
                <a:spcPct val="0"/>
              </a:spcBef>
            </a:pPr>
            <a:r>
              <a:rPr lang="el-GR" altLang="el-GR" sz="1800" dirty="0"/>
              <a:t>Πρέπει να ορίζονται δημόσιες και ιδιωτικές περιοχές διαλόγου, ώστε ο καθένας να λαμβάνει την πληροφορία που χρειάζεται – π.χ. ο πελάτης δεν πρέπει να έχει πρόσβαση στην εσωτερική επικοινωνία της ομάδας ανάπτυξης, ούτε η ομάδα ανάπτυξης να έχει πρόσβαση στις διαπραγματεύσεις με τον πελάτη</a:t>
            </a:r>
          </a:p>
          <a:p>
            <a:pPr lvl="1">
              <a:spcBef>
                <a:spcPct val="0"/>
              </a:spcBef>
            </a:pPr>
            <a:r>
              <a:rPr lang="el-GR" altLang="el-GR" sz="2000" i="1" dirty="0"/>
              <a:t>Ορισμός σαφών στόχων και κριτηρίων επιτυχίας.</a:t>
            </a:r>
          </a:p>
          <a:p>
            <a:pPr lvl="2">
              <a:spcBef>
                <a:spcPct val="0"/>
              </a:spcBef>
            </a:pPr>
            <a:r>
              <a:rPr lang="el-GR" altLang="el-GR" sz="1800" dirty="0"/>
              <a:t>Γίνεται σε συνεργασία από την ομάδα ανάπτυξης και τον πελάτη</a:t>
            </a:r>
          </a:p>
          <a:p>
            <a:pPr lvl="2">
              <a:spcBef>
                <a:spcPct val="0"/>
              </a:spcBef>
            </a:pPr>
            <a:r>
              <a:rPr lang="el-GR" altLang="el-GR" sz="1800" dirty="0"/>
              <a:t>Πιο εύκολο να αναβληθεί για το μέλλον, αλλά η αναβολή μπορεί να οδηγήσει σε σημαντικά προβλήματα</a:t>
            </a:r>
          </a:p>
          <a:p>
            <a:pPr lvl="1">
              <a:spcBef>
                <a:spcPct val="0"/>
              </a:spcBef>
            </a:pPr>
            <a:r>
              <a:rPr lang="el-GR" altLang="el-GR" sz="2000" dirty="0"/>
              <a:t>Χρήση νοητικού καταιγισμού (</a:t>
            </a:r>
            <a:r>
              <a:rPr lang="en-US" altLang="el-GR" sz="2000" dirty="0"/>
              <a:t>brainstorming)</a:t>
            </a:r>
          </a:p>
          <a:p>
            <a:pPr lvl="2">
              <a:spcBef>
                <a:spcPct val="0"/>
              </a:spcBef>
            </a:pPr>
            <a:r>
              <a:rPr lang="el-GR" altLang="el-GR" sz="1800" dirty="0"/>
              <a:t>Οι συσκέψεις όλων των συμμετεχόντων για την ταχεία δημιουργία λύσεων και ορισμών επιλύει αρκετά προβλήματα στην επικοινωνία</a:t>
            </a:r>
          </a:p>
          <a:p>
            <a:pPr lvl="2">
              <a:spcBef>
                <a:spcPct val="0"/>
              </a:spcBef>
            </a:pPr>
            <a:r>
              <a:rPr lang="el-GR" altLang="el-GR" sz="1800" dirty="0"/>
              <a:t>Το ίδιο συμβαίνει αν παραδοτέα και από τις δύο πλευρές επιθεωρούνται στην ίδια συνεδρία</a:t>
            </a:r>
            <a:endParaRPr lang="en-US" altLang="el-GR" sz="1800" dirty="0"/>
          </a:p>
        </p:txBody>
      </p:sp>
      <p:sp>
        <p:nvSpPr>
          <p:cNvPr id="6" name="Slide Number Placeholder 5"/>
          <p:cNvSpPr>
            <a:spLocks noGrp="1"/>
          </p:cNvSpPr>
          <p:nvPr>
            <p:ph type="sldNum" sz="quarter" idx="12"/>
          </p:nvPr>
        </p:nvSpPr>
        <p:spPr/>
        <p:txBody>
          <a:bodyPr/>
          <a:lstStyle/>
          <a:p>
            <a:fld id="{3DD819E1-2458-4F1B-A4D7-6DFB8C4642BA}" type="slidenum">
              <a:rPr lang="el-GR" altLang="el-GR"/>
              <a:pPr/>
              <a:t>79</a:t>
            </a:fld>
            <a:endParaRPr lang="el-GR" alt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62" name="Rectangle 2"/>
          <p:cNvSpPr>
            <a:spLocks noGrp="1" noChangeArrowheads="1"/>
          </p:cNvSpPr>
          <p:nvPr>
            <p:ph type="title"/>
          </p:nvPr>
        </p:nvSpPr>
        <p:spPr/>
        <p:txBody>
          <a:bodyPr/>
          <a:lstStyle/>
          <a:p>
            <a:r>
              <a:rPr lang="el-GR" altLang="el-GR"/>
              <a:t>Το μοντέλο της ανάλυσης</a:t>
            </a:r>
            <a:endParaRPr lang="en-US" altLang="el-GR"/>
          </a:p>
        </p:txBody>
      </p:sp>
      <p:sp>
        <p:nvSpPr>
          <p:cNvPr id="22" name="Slide Number Placeholder 4"/>
          <p:cNvSpPr>
            <a:spLocks noGrp="1"/>
          </p:cNvSpPr>
          <p:nvPr>
            <p:ph type="sldNum" sz="quarter" idx="12"/>
          </p:nvPr>
        </p:nvSpPr>
        <p:spPr/>
        <p:txBody>
          <a:bodyPr/>
          <a:lstStyle/>
          <a:p>
            <a:fld id="{2B9EB33D-67A7-45BA-9F2D-83E9C1F7E9E8}" type="slidenum">
              <a:rPr lang="el-GR" altLang="el-GR"/>
              <a:pPr/>
              <a:t>8</a:t>
            </a:fld>
            <a:endParaRPr lang="el-GR" altLang="el-GR"/>
          </a:p>
        </p:txBody>
      </p:sp>
      <p:sp>
        <p:nvSpPr>
          <p:cNvPr id="1167364" name="Rectangle 4"/>
          <p:cNvSpPr>
            <a:spLocks noChangeArrowheads="1"/>
          </p:cNvSpPr>
          <p:nvPr/>
        </p:nvSpPr>
        <p:spPr bwMode="auto">
          <a:xfrm>
            <a:off x="295275" y="3608388"/>
            <a:ext cx="2160588" cy="765175"/>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n-US" altLang="el-GR" sz="2000" u="sng"/>
              <a:t>functionalModel: Model</a:t>
            </a:r>
          </a:p>
        </p:txBody>
      </p:sp>
      <p:sp>
        <p:nvSpPr>
          <p:cNvPr id="1167365" name="Rectangle 5"/>
          <p:cNvSpPr>
            <a:spLocks noChangeArrowheads="1"/>
          </p:cNvSpPr>
          <p:nvPr/>
        </p:nvSpPr>
        <p:spPr bwMode="auto">
          <a:xfrm>
            <a:off x="2951163" y="5815013"/>
            <a:ext cx="2160587" cy="765175"/>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n-US" altLang="el-GR" sz="2000" u="sng"/>
              <a:t>analysisModel: Model</a:t>
            </a:r>
          </a:p>
        </p:txBody>
      </p:sp>
      <p:sp>
        <p:nvSpPr>
          <p:cNvPr id="1167366" name="Rectangle 6"/>
          <p:cNvSpPr>
            <a:spLocks noChangeArrowheads="1"/>
          </p:cNvSpPr>
          <p:nvPr/>
        </p:nvSpPr>
        <p:spPr bwMode="auto">
          <a:xfrm>
            <a:off x="2951163" y="3608388"/>
            <a:ext cx="2160587" cy="765175"/>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n-US" altLang="el-GR" sz="2000" u="sng"/>
              <a:t>objectModel: Model</a:t>
            </a:r>
          </a:p>
        </p:txBody>
      </p:sp>
      <p:sp>
        <p:nvSpPr>
          <p:cNvPr id="1167367" name="Rectangle 7"/>
          <p:cNvSpPr>
            <a:spLocks noChangeArrowheads="1"/>
          </p:cNvSpPr>
          <p:nvPr/>
        </p:nvSpPr>
        <p:spPr bwMode="auto">
          <a:xfrm>
            <a:off x="6551613" y="3608388"/>
            <a:ext cx="2249487" cy="765175"/>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l-GR" sz="2000" u="sng"/>
              <a:t>dynamicModel: Model</a:t>
            </a:r>
          </a:p>
        </p:txBody>
      </p:sp>
      <p:sp>
        <p:nvSpPr>
          <p:cNvPr id="1167368" name="Rectangle 8"/>
          <p:cNvSpPr>
            <a:spLocks noChangeArrowheads="1"/>
          </p:cNvSpPr>
          <p:nvPr/>
        </p:nvSpPr>
        <p:spPr bwMode="auto">
          <a:xfrm>
            <a:off x="296863" y="2168525"/>
            <a:ext cx="2160587" cy="765175"/>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n-US" altLang="el-GR" sz="2000" u="sng"/>
              <a:t>useCaseDiagram: View</a:t>
            </a:r>
          </a:p>
        </p:txBody>
      </p:sp>
      <p:sp>
        <p:nvSpPr>
          <p:cNvPr id="1167369" name="Rectangle 9"/>
          <p:cNvSpPr>
            <a:spLocks noChangeArrowheads="1"/>
          </p:cNvSpPr>
          <p:nvPr/>
        </p:nvSpPr>
        <p:spPr bwMode="auto">
          <a:xfrm>
            <a:off x="2906713" y="2168525"/>
            <a:ext cx="2160587" cy="765175"/>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n-US" altLang="el-GR" sz="2000" u="sng"/>
              <a:t>classDiagram: View</a:t>
            </a:r>
          </a:p>
        </p:txBody>
      </p:sp>
      <p:sp>
        <p:nvSpPr>
          <p:cNvPr id="1167370" name="Rectangle 10"/>
          <p:cNvSpPr>
            <a:spLocks noChangeArrowheads="1"/>
          </p:cNvSpPr>
          <p:nvPr/>
        </p:nvSpPr>
        <p:spPr bwMode="auto">
          <a:xfrm>
            <a:off x="5516563" y="2168525"/>
            <a:ext cx="1620837" cy="765175"/>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n-US" altLang="el-GR" sz="1800" u="sng"/>
              <a:t>stateMachine Diagram: View</a:t>
            </a:r>
          </a:p>
        </p:txBody>
      </p:sp>
      <p:sp>
        <p:nvSpPr>
          <p:cNvPr id="1167371" name="Rectangle 11"/>
          <p:cNvSpPr>
            <a:spLocks noChangeArrowheads="1"/>
          </p:cNvSpPr>
          <p:nvPr/>
        </p:nvSpPr>
        <p:spPr bwMode="auto">
          <a:xfrm>
            <a:off x="7451725" y="2168525"/>
            <a:ext cx="1620838" cy="765175"/>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n-US" altLang="el-GR" sz="1800" u="sng"/>
              <a:t>sequence Diagram: View</a:t>
            </a:r>
          </a:p>
        </p:txBody>
      </p:sp>
      <p:sp>
        <p:nvSpPr>
          <p:cNvPr id="1167372" name="AutoShape 12"/>
          <p:cNvSpPr>
            <a:spLocks noChangeArrowheads="1"/>
          </p:cNvSpPr>
          <p:nvPr/>
        </p:nvSpPr>
        <p:spPr bwMode="auto">
          <a:xfrm>
            <a:off x="3897313" y="5543550"/>
            <a:ext cx="225425" cy="225425"/>
          </a:xfrm>
          <a:prstGeom prst="diamond">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167373" name="Line 13"/>
          <p:cNvSpPr>
            <a:spLocks noChangeShapeType="1"/>
          </p:cNvSpPr>
          <p:nvPr/>
        </p:nvSpPr>
        <p:spPr bwMode="auto">
          <a:xfrm flipV="1">
            <a:off x="3986213" y="4373563"/>
            <a:ext cx="0" cy="1169987"/>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67374" name="Line 14"/>
          <p:cNvSpPr>
            <a:spLocks noChangeShapeType="1"/>
          </p:cNvSpPr>
          <p:nvPr/>
        </p:nvSpPr>
        <p:spPr bwMode="auto">
          <a:xfrm>
            <a:off x="1376363" y="5049838"/>
            <a:ext cx="6345237"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67375" name="Line 15"/>
          <p:cNvSpPr>
            <a:spLocks noChangeShapeType="1"/>
          </p:cNvSpPr>
          <p:nvPr/>
        </p:nvSpPr>
        <p:spPr bwMode="auto">
          <a:xfrm flipV="1">
            <a:off x="7721600" y="4373563"/>
            <a:ext cx="0" cy="6762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67376" name="Line 16"/>
          <p:cNvSpPr>
            <a:spLocks noChangeShapeType="1"/>
          </p:cNvSpPr>
          <p:nvPr/>
        </p:nvSpPr>
        <p:spPr bwMode="auto">
          <a:xfrm flipV="1">
            <a:off x="1376363" y="4373563"/>
            <a:ext cx="0" cy="6762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67377" name="Line 17"/>
          <p:cNvSpPr>
            <a:spLocks noChangeShapeType="1"/>
          </p:cNvSpPr>
          <p:nvPr/>
        </p:nvSpPr>
        <p:spPr bwMode="auto">
          <a:xfrm flipV="1">
            <a:off x="1376363" y="2933700"/>
            <a:ext cx="0" cy="6762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67378" name="Line 18"/>
          <p:cNvSpPr>
            <a:spLocks noChangeShapeType="1"/>
          </p:cNvSpPr>
          <p:nvPr/>
        </p:nvSpPr>
        <p:spPr bwMode="auto">
          <a:xfrm flipV="1">
            <a:off x="3986213" y="2933700"/>
            <a:ext cx="0" cy="6762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67379" name="Line 19"/>
          <p:cNvSpPr>
            <a:spLocks noChangeShapeType="1"/>
          </p:cNvSpPr>
          <p:nvPr/>
        </p:nvSpPr>
        <p:spPr bwMode="auto">
          <a:xfrm flipH="1" flipV="1">
            <a:off x="6281738" y="2933700"/>
            <a:ext cx="1304925" cy="674688"/>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67380" name="Line 20"/>
          <p:cNvSpPr>
            <a:spLocks noChangeShapeType="1"/>
          </p:cNvSpPr>
          <p:nvPr/>
        </p:nvSpPr>
        <p:spPr bwMode="auto">
          <a:xfrm flipV="1">
            <a:off x="7586663" y="2933700"/>
            <a:ext cx="720725" cy="674688"/>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7474" name="Rectangle 2"/>
          <p:cNvSpPr>
            <a:spLocks noGrp="1" noChangeArrowheads="1"/>
          </p:cNvSpPr>
          <p:nvPr>
            <p:ph type="title"/>
          </p:nvPr>
        </p:nvSpPr>
        <p:spPr/>
        <p:txBody>
          <a:bodyPr>
            <a:normAutofit fontScale="90000"/>
          </a:bodyPr>
          <a:lstStyle/>
          <a:p>
            <a:r>
              <a:rPr lang="el-GR" altLang="el-GR"/>
              <a:t>Η επικοινωνία στην ανάλυση (3)</a:t>
            </a:r>
            <a:endParaRPr lang="en-US" altLang="el-GR"/>
          </a:p>
        </p:txBody>
      </p:sp>
      <p:sp>
        <p:nvSpPr>
          <p:cNvPr id="1257475" name="Rectangle 3"/>
          <p:cNvSpPr>
            <a:spLocks noGrp="1" noChangeArrowheads="1"/>
          </p:cNvSpPr>
          <p:nvPr>
            <p:ph idx="1"/>
          </p:nvPr>
        </p:nvSpPr>
        <p:spPr/>
        <p:txBody>
          <a:bodyPr/>
          <a:lstStyle/>
          <a:p>
            <a:r>
              <a:rPr lang="el-GR" altLang="el-GR" sz="2400"/>
              <a:t>Κανόνες για τη διαχείριση της πολυπλοκότητας και των αντικρουόμενων απόψεων για το σύστημα</a:t>
            </a:r>
            <a:r>
              <a:rPr lang="el-GR" altLang="el-GR"/>
              <a:t> </a:t>
            </a:r>
          </a:p>
          <a:p>
            <a:pPr lvl="1"/>
            <a:r>
              <a:rPr lang="el-GR" altLang="el-GR" sz="2000"/>
              <a:t>Είναι σημαντικό να είναι όλοι ενημερωμένοι για την πιο πρόσφατη έκδοση των απαιτήσεων</a:t>
            </a:r>
          </a:p>
          <a:p>
            <a:pPr lvl="2"/>
            <a:r>
              <a:rPr lang="el-GR" altLang="el-GR" sz="1800"/>
              <a:t>Διαθεσιμότητα σε </a:t>
            </a:r>
            <a:r>
              <a:rPr lang="en-US" altLang="el-GR" sz="1800"/>
              <a:t>web site</a:t>
            </a:r>
          </a:p>
          <a:p>
            <a:pPr lvl="2"/>
            <a:r>
              <a:rPr lang="el-GR" altLang="el-GR" sz="1800"/>
              <a:t>Ειδοποιήσεις αλλαγής στις απαιτήσεις μέσω </a:t>
            </a:r>
            <a:r>
              <a:rPr lang="en-US" altLang="el-GR" sz="1800"/>
              <a:t>e-mail</a:t>
            </a:r>
          </a:p>
        </p:txBody>
      </p:sp>
      <p:sp>
        <p:nvSpPr>
          <p:cNvPr id="6" name="Slide Number Placeholder 5"/>
          <p:cNvSpPr>
            <a:spLocks noGrp="1"/>
          </p:cNvSpPr>
          <p:nvPr>
            <p:ph type="sldNum" sz="quarter" idx="12"/>
          </p:nvPr>
        </p:nvSpPr>
        <p:spPr/>
        <p:txBody>
          <a:bodyPr/>
          <a:lstStyle/>
          <a:p>
            <a:fld id="{9E493A35-BFD4-44F5-8C8A-FED7E6F00F25}" type="slidenum">
              <a:rPr lang="el-GR" altLang="el-GR"/>
              <a:pPr/>
              <a:t>80</a:t>
            </a:fld>
            <a:endParaRPr lang="el-GR" altLang="el-G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8498" name="Rectangle 2"/>
          <p:cNvSpPr>
            <a:spLocks noGrp="1" noChangeArrowheads="1"/>
          </p:cNvSpPr>
          <p:nvPr>
            <p:ph type="title"/>
          </p:nvPr>
        </p:nvSpPr>
        <p:spPr/>
        <p:txBody>
          <a:bodyPr>
            <a:normAutofit fontScale="90000"/>
          </a:bodyPr>
          <a:lstStyle/>
          <a:p>
            <a:r>
              <a:rPr lang="el-GR" altLang="el-GR"/>
              <a:t>Επαναληπτική εξέταση προδιαγραφών και μοντέλου</a:t>
            </a:r>
            <a:r>
              <a:rPr lang="en-US" altLang="el-GR"/>
              <a:t> (1)</a:t>
            </a:r>
          </a:p>
        </p:txBody>
      </p:sp>
      <p:sp>
        <p:nvSpPr>
          <p:cNvPr id="1258499" name="Rectangle 3"/>
          <p:cNvSpPr>
            <a:spLocks noGrp="1" noChangeArrowheads="1"/>
          </p:cNvSpPr>
          <p:nvPr>
            <p:ph idx="1"/>
          </p:nvPr>
        </p:nvSpPr>
        <p:spPr/>
        <p:txBody>
          <a:bodyPr/>
          <a:lstStyle/>
          <a:p>
            <a:r>
              <a:rPr lang="el-GR" altLang="el-GR" sz="2400"/>
              <a:t>Η ανάλυση είναι επαναληπτική και επαυξητική διαδικασία και λαμβάνει χώρα παράλληλα με άλλες δραστηριότητες, π.χ. σχεδιασμός και ανάπτυξη</a:t>
            </a:r>
          </a:p>
          <a:p>
            <a:pPr lvl="1"/>
            <a:r>
              <a:rPr lang="el-GR" altLang="el-GR" sz="2000"/>
              <a:t>Έτσι η χωρίς έλεγχο τροποποίηση και επέκταση της ανάλυσης μπορεί να οδηγήσει σε χαοτικές καταστάσεις</a:t>
            </a:r>
          </a:p>
          <a:p>
            <a:r>
              <a:rPr lang="el-GR" altLang="el-GR" sz="2400"/>
              <a:t>Οι επαναλήψεις και οι επαυξήσεις πρέπει να έχουν προσεκτική διαχείριση και να παρακολουθούνται οι αλλαγές από τη στιγμή που θα έχουμε την πρώτη έκδοση</a:t>
            </a:r>
          </a:p>
          <a:p>
            <a:r>
              <a:rPr lang="el-GR" altLang="el-GR" sz="2400"/>
              <a:t>Για την καλύτερη διαχείριση, μπορεί η διαχείριση των απαιτήσεων να οργανωθεί σε τρεις φάσεις</a:t>
            </a:r>
          </a:p>
          <a:p>
            <a:pPr lvl="1"/>
            <a:r>
              <a:rPr lang="el-GR" altLang="el-GR" sz="2000"/>
              <a:t>Νοητικός καταιγισμός</a:t>
            </a:r>
          </a:p>
          <a:p>
            <a:pPr lvl="1"/>
            <a:r>
              <a:rPr lang="el-GR" altLang="el-GR" sz="2000"/>
              <a:t>Παγίωση</a:t>
            </a:r>
          </a:p>
          <a:p>
            <a:pPr lvl="1"/>
            <a:r>
              <a:rPr lang="el-GR" altLang="el-GR" sz="2000"/>
              <a:t>Ωρίμανση</a:t>
            </a:r>
            <a:endParaRPr lang="en-US" altLang="el-GR" sz="2000"/>
          </a:p>
        </p:txBody>
      </p:sp>
      <p:sp>
        <p:nvSpPr>
          <p:cNvPr id="6" name="Slide Number Placeholder 5"/>
          <p:cNvSpPr>
            <a:spLocks noGrp="1"/>
          </p:cNvSpPr>
          <p:nvPr>
            <p:ph type="sldNum" sz="quarter" idx="12"/>
          </p:nvPr>
        </p:nvSpPr>
        <p:spPr/>
        <p:txBody>
          <a:bodyPr/>
          <a:lstStyle/>
          <a:p>
            <a:fld id="{9B608F35-8F92-4973-BEC2-B4CF68A181B9}" type="slidenum">
              <a:rPr lang="el-GR" altLang="el-GR"/>
              <a:pPr/>
              <a:t>81</a:t>
            </a:fld>
            <a:endParaRPr lang="el-GR" altLang="el-G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22" name="Rectangle 2"/>
          <p:cNvSpPr>
            <a:spLocks noGrp="1" noChangeArrowheads="1"/>
          </p:cNvSpPr>
          <p:nvPr>
            <p:ph type="title"/>
          </p:nvPr>
        </p:nvSpPr>
        <p:spPr/>
        <p:txBody>
          <a:bodyPr>
            <a:normAutofit fontScale="90000"/>
          </a:bodyPr>
          <a:lstStyle/>
          <a:p>
            <a:r>
              <a:rPr lang="el-GR" altLang="el-GR"/>
              <a:t>Επαναληπτική εξέταση προδιαγραφών και μοντέλου</a:t>
            </a:r>
            <a:r>
              <a:rPr lang="en-US" altLang="el-GR"/>
              <a:t> (</a:t>
            </a:r>
            <a:r>
              <a:rPr lang="el-GR" altLang="el-GR"/>
              <a:t>2</a:t>
            </a:r>
            <a:r>
              <a:rPr lang="en-US" altLang="el-GR"/>
              <a:t>)</a:t>
            </a:r>
          </a:p>
        </p:txBody>
      </p:sp>
      <p:sp>
        <p:nvSpPr>
          <p:cNvPr id="1259523" name="Rectangle 3"/>
          <p:cNvSpPr>
            <a:spLocks noGrp="1" noChangeArrowheads="1"/>
          </p:cNvSpPr>
          <p:nvPr>
            <p:ph idx="1"/>
          </p:nvPr>
        </p:nvSpPr>
        <p:spPr/>
        <p:txBody>
          <a:bodyPr/>
          <a:lstStyle/>
          <a:p>
            <a:pPr>
              <a:spcBef>
                <a:spcPct val="0"/>
              </a:spcBef>
            </a:pPr>
            <a:r>
              <a:rPr lang="el-GR" altLang="el-GR" sz="2400"/>
              <a:t>Νοητικός καταιγισμός</a:t>
            </a:r>
          </a:p>
          <a:p>
            <a:pPr lvl="1">
              <a:spcBef>
                <a:spcPct val="0"/>
              </a:spcBef>
            </a:pPr>
            <a:r>
              <a:rPr lang="el-GR" altLang="el-GR" sz="1800"/>
              <a:t>Χρησιμοποιείται πριν ξεκινήσει οποιαδήποτε άλλη διαδικασία (σχεδιασμός, ανάπτυξη)</a:t>
            </a:r>
          </a:p>
          <a:p>
            <a:pPr lvl="1">
              <a:spcBef>
                <a:spcPct val="0"/>
              </a:spcBef>
            </a:pPr>
            <a:r>
              <a:rPr lang="el-GR" altLang="el-GR" sz="1800"/>
              <a:t>Οτιδήποτε μπορεί να αλλάξει (οι έννοιες του πεδίου, οι όροι που χρησιμοποιούνται κ.τ.λ.)</a:t>
            </a:r>
          </a:p>
          <a:p>
            <a:pPr lvl="1">
              <a:spcBef>
                <a:spcPct val="0"/>
              </a:spcBef>
            </a:pPr>
            <a:r>
              <a:rPr lang="el-GR" altLang="el-GR" sz="1800"/>
              <a:t>Βασική ιδέα είναι να παραχθούν και να αξιολογηθούν πολλές ιδέες, χωρίς απαραίτητα να οργανωθούν</a:t>
            </a:r>
          </a:p>
          <a:p>
            <a:pPr lvl="1">
              <a:spcBef>
                <a:spcPct val="0"/>
              </a:spcBef>
            </a:pPr>
            <a:r>
              <a:rPr lang="el-GR" altLang="el-GR" sz="1800"/>
              <a:t>Μπορούμε να έχουμε συχνές επαναλήψεις</a:t>
            </a:r>
          </a:p>
          <a:p>
            <a:pPr>
              <a:spcBef>
                <a:spcPct val="0"/>
              </a:spcBef>
            </a:pPr>
            <a:r>
              <a:rPr lang="el-GR" altLang="el-GR" sz="2400"/>
              <a:t>Παγίωση</a:t>
            </a:r>
          </a:p>
          <a:p>
            <a:pPr lvl="1">
              <a:spcBef>
                <a:spcPct val="0"/>
              </a:spcBef>
            </a:pPr>
            <a:r>
              <a:rPr lang="el-GR" altLang="el-GR" sz="1800"/>
              <a:t>Η φάση αυτή ξεκινά όταν πελάτης και ομάδα ανάπτυξης συγκλίνουν προς μία ιδέα, καθορίζουν τα όρια του συστήματος και συμφωνούν στην ορολογία</a:t>
            </a:r>
          </a:p>
          <a:p>
            <a:pPr lvl="1">
              <a:spcBef>
                <a:spcPct val="0"/>
              </a:spcBef>
            </a:pPr>
            <a:r>
              <a:rPr lang="el-GR" altLang="el-GR" sz="1800"/>
              <a:t>Η λειτουργικότητα οργανώνεται σε ομάδες περιπτώσεων χρήσης με τις αντίστοιχες διεπαφές</a:t>
            </a:r>
          </a:p>
          <a:p>
            <a:pPr lvl="1">
              <a:spcBef>
                <a:spcPct val="0"/>
              </a:spcBef>
            </a:pPr>
            <a:r>
              <a:rPr lang="el-GR" altLang="el-GR" sz="1800"/>
              <a:t>Οι ομάδες περιπτώσεων χρήσης ανατίθενται σε διαφορετικές ομάδες για περαιτέρω λεπτομερειακή εργασία και εκλέπτυνση</a:t>
            </a:r>
          </a:p>
          <a:p>
            <a:pPr lvl="1">
              <a:spcBef>
                <a:spcPct val="0"/>
              </a:spcBef>
            </a:pPr>
            <a:r>
              <a:rPr lang="el-GR" altLang="el-GR" sz="1800"/>
              <a:t>Οι επαναλήψεις είναι συχνές, αλλά οι αλλαγές είναι τοπικές</a:t>
            </a:r>
            <a:endParaRPr lang="en-US" altLang="el-GR" sz="1800"/>
          </a:p>
        </p:txBody>
      </p:sp>
      <p:sp>
        <p:nvSpPr>
          <p:cNvPr id="6" name="Slide Number Placeholder 5"/>
          <p:cNvSpPr>
            <a:spLocks noGrp="1"/>
          </p:cNvSpPr>
          <p:nvPr>
            <p:ph type="sldNum" sz="quarter" idx="12"/>
          </p:nvPr>
        </p:nvSpPr>
        <p:spPr/>
        <p:txBody>
          <a:bodyPr/>
          <a:lstStyle/>
          <a:p>
            <a:fld id="{A26353B6-DEA3-43EF-AB2C-51FB68B19FAE}" type="slidenum">
              <a:rPr lang="el-GR" altLang="el-GR"/>
              <a:pPr/>
              <a:t>82</a:t>
            </a:fld>
            <a:endParaRPr lang="el-GR" altLang="el-G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546" name="Rectangle 2"/>
          <p:cNvSpPr>
            <a:spLocks noGrp="1" noChangeArrowheads="1"/>
          </p:cNvSpPr>
          <p:nvPr>
            <p:ph type="title"/>
          </p:nvPr>
        </p:nvSpPr>
        <p:spPr/>
        <p:txBody>
          <a:bodyPr>
            <a:normAutofit fontScale="90000"/>
          </a:bodyPr>
          <a:lstStyle/>
          <a:p>
            <a:r>
              <a:rPr lang="el-GR" altLang="el-GR"/>
              <a:t>Επαναληπτική εξέταση προδιαγραφών και μοντέλου</a:t>
            </a:r>
            <a:r>
              <a:rPr lang="en-US" altLang="el-GR"/>
              <a:t> (</a:t>
            </a:r>
            <a:r>
              <a:rPr lang="el-GR" altLang="el-GR"/>
              <a:t>3</a:t>
            </a:r>
            <a:r>
              <a:rPr lang="en-US" altLang="el-GR"/>
              <a:t>)</a:t>
            </a:r>
          </a:p>
        </p:txBody>
      </p:sp>
      <p:sp>
        <p:nvSpPr>
          <p:cNvPr id="1260547" name="Rectangle 3"/>
          <p:cNvSpPr>
            <a:spLocks noGrp="1" noChangeArrowheads="1"/>
          </p:cNvSpPr>
          <p:nvPr>
            <p:ph idx="1"/>
          </p:nvPr>
        </p:nvSpPr>
        <p:spPr>
          <a:xfrm>
            <a:off x="822959" y="1448781"/>
            <a:ext cx="7889501" cy="4815534"/>
          </a:xfrm>
        </p:spPr>
        <p:txBody>
          <a:bodyPr/>
          <a:lstStyle/>
          <a:p>
            <a:pPr>
              <a:spcBef>
                <a:spcPct val="0"/>
              </a:spcBef>
            </a:pPr>
            <a:r>
              <a:rPr lang="el-GR" altLang="el-GR" sz="2400" dirty="0"/>
              <a:t>Ωρίμανση (1)</a:t>
            </a:r>
          </a:p>
          <a:p>
            <a:pPr lvl="1">
              <a:spcBef>
                <a:spcPct val="0"/>
              </a:spcBef>
            </a:pPr>
            <a:r>
              <a:rPr lang="el-GR" altLang="el-GR" sz="2000" dirty="0"/>
              <a:t>Στη φάση αυτή οι αλλαγές σε υψηλό επίπεδο είναι δυνατές αλλά έχουν εκτενέστερες συνέπειες, οπότε γίνονται με προσοχή και πιο δύσκολα</a:t>
            </a:r>
          </a:p>
          <a:p>
            <a:pPr lvl="1">
              <a:spcBef>
                <a:spcPct val="0"/>
              </a:spcBef>
            </a:pPr>
            <a:r>
              <a:rPr lang="el-GR" altLang="el-GR" sz="2000" dirty="0"/>
              <a:t>Κάθε ομάδα είναι υπεύθυνη για τις περιπτώσεις χρήσης και το μοντέλο των αντικειμένων που αφορά τη λειτουργικότητα που της έχει ανατεθεί</a:t>
            </a:r>
          </a:p>
          <a:p>
            <a:pPr lvl="1">
              <a:spcBef>
                <a:spcPct val="0"/>
              </a:spcBef>
            </a:pPr>
            <a:r>
              <a:rPr lang="el-GR" altLang="el-GR" sz="2000" dirty="0"/>
              <a:t>Συγκροτείται μία οριζόντια ομάδα (</a:t>
            </a:r>
            <a:r>
              <a:rPr lang="el-GR" altLang="el-GR" sz="2000" i="1" dirty="0"/>
              <a:t>ομάδα αρχιτεκτονικής</a:t>
            </a:r>
            <a:r>
              <a:rPr lang="el-GR" altLang="el-GR" sz="2000" dirty="0"/>
              <a:t>) -συνήθως από αντιπρόσωπους των ομάδων- που εκτελεί την ολοκλήρωση των απαιτήσεων (ονοματολογία, συσχετίσεις κ.λπ.)</a:t>
            </a:r>
          </a:p>
          <a:p>
            <a:pPr lvl="1">
              <a:spcBef>
                <a:spcPct val="0"/>
              </a:spcBef>
            </a:pPr>
            <a:r>
              <a:rPr lang="el-GR" altLang="el-GR" sz="2000" dirty="0"/>
              <a:t>Όταν ο πελάτης </a:t>
            </a:r>
            <a:r>
              <a:rPr lang="el-GR" altLang="el-GR" sz="2000" i="1" dirty="0"/>
              <a:t>υπογράψει τις απαιτήσεις</a:t>
            </a:r>
            <a:r>
              <a:rPr lang="el-GR" altLang="el-GR" sz="2000" dirty="0"/>
              <a:t>, οι τροποποιήσεις πρέπει να αντιμετωπίζουν παραλείψεις και αλλαγές, όχι ευρύτερα ζητήματα</a:t>
            </a:r>
          </a:p>
          <a:p>
            <a:pPr lvl="2">
              <a:spcBef>
                <a:spcPct val="0"/>
              </a:spcBef>
            </a:pPr>
            <a:r>
              <a:rPr lang="el-GR" altLang="el-GR" sz="1800" dirty="0"/>
              <a:t>Η ομάδα αρχιτεκτονικής πρέπει να διασφαλίζει ότι δεν διακυβεύεται η συνέπεια του μοντέλου</a:t>
            </a:r>
          </a:p>
          <a:p>
            <a:pPr lvl="2">
              <a:spcBef>
                <a:spcPct val="0"/>
              </a:spcBef>
            </a:pPr>
            <a:r>
              <a:rPr lang="el-GR" altLang="el-GR" sz="1800" dirty="0"/>
              <a:t>Οι αλλαγές στις απαιτήσεις πρέπει να αντανακλώνται και στα μοντέλα σχεδίασης</a:t>
            </a:r>
          </a:p>
          <a:p>
            <a:pPr lvl="2">
              <a:spcBef>
                <a:spcPct val="0"/>
              </a:spcBef>
            </a:pPr>
            <a:r>
              <a:rPr lang="el-GR" altLang="el-GR" sz="1800" dirty="0"/>
              <a:t>Οι επαναλήψεις εκτελούνται πιο αργά και οι αλλαγές είναι τοπικές</a:t>
            </a:r>
            <a:endParaRPr lang="en-US" altLang="el-GR" sz="1800" dirty="0"/>
          </a:p>
        </p:txBody>
      </p:sp>
      <p:sp>
        <p:nvSpPr>
          <p:cNvPr id="6" name="Slide Number Placeholder 5"/>
          <p:cNvSpPr>
            <a:spLocks noGrp="1"/>
          </p:cNvSpPr>
          <p:nvPr>
            <p:ph type="sldNum" sz="quarter" idx="12"/>
          </p:nvPr>
        </p:nvSpPr>
        <p:spPr/>
        <p:txBody>
          <a:bodyPr/>
          <a:lstStyle/>
          <a:p>
            <a:fld id="{B1919147-D41A-41F9-BC2A-C3933FFB7DB3}" type="slidenum">
              <a:rPr lang="el-GR" altLang="el-GR"/>
              <a:pPr/>
              <a:t>83</a:t>
            </a:fld>
            <a:endParaRPr lang="el-GR" altLang="el-G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1570" name="Rectangle 2"/>
          <p:cNvSpPr>
            <a:spLocks noGrp="1" noChangeArrowheads="1"/>
          </p:cNvSpPr>
          <p:nvPr>
            <p:ph type="title"/>
          </p:nvPr>
        </p:nvSpPr>
        <p:spPr/>
        <p:txBody>
          <a:bodyPr>
            <a:normAutofit fontScale="90000"/>
          </a:bodyPr>
          <a:lstStyle/>
          <a:p>
            <a:r>
              <a:rPr lang="el-GR" altLang="el-GR"/>
              <a:t>Επαναληπτική εξέταση προδιαγραφών και μοντέλου</a:t>
            </a:r>
            <a:r>
              <a:rPr lang="en-US" altLang="el-GR"/>
              <a:t> (</a:t>
            </a:r>
            <a:r>
              <a:rPr lang="el-GR" altLang="el-GR"/>
              <a:t>4</a:t>
            </a:r>
            <a:r>
              <a:rPr lang="en-US" altLang="el-GR"/>
              <a:t>)</a:t>
            </a:r>
          </a:p>
        </p:txBody>
      </p:sp>
      <p:sp>
        <p:nvSpPr>
          <p:cNvPr id="1261571" name="Rectangle 3"/>
          <p:cNvSpPr>
            <a:spLocks noGrp="1" noChangeArrowheads="1"/>
          </p:cNvSpPr>
          <p:nvPr>
            <p:ph idx="1"/>
          </p:nvPr>
        </p:nvSpPr>
        <p:spPr/>
        <p:txBody>
          <a:bodyPr/>
          <a:lstStyle/>
          <a:p>
            <a:r>
              <a:rPr lang="el-GR" altLang="el-GR" sz="2400"/>
              <a:t>Ωριμότητα (2)</a:t>
            </a:r>
          </a:p>
          <a:p>
            <a:pPr lvl="1"/>
            <a:r>
              <a:rPr lang="el-GR" altLang="el-GR" sz="2000"/>
              <a:t>Οι αλλαγές οδηγούν συνήθως σε αύξηση της λειτουργικότητας</a:t>
            </a:r>
          </a:p>
          <a:p>
            <a:pPr lvl="1"/>
            <a:r>
              <a:rPr lang="el-GR" altLang="el-GR" sz="2000"/>
              <a:t>Οι αλλαγές όμως μπορεί να διακυβεύσουν την ακεραιότητα του συστήματος, εισάγοντας ασυνέπειες, αντίγραφα πληροφοριών, πλεοναστικές συσχετίσεις κ.λπ.</a:t>
            </a:r>
          </a:p>
          <a:p>
            <a:pPr lvl="1"/>
            <a:r>
              <a:rPr lang="el-GR" altLang="el-GR" sz="2000"/>
              <a:t>Τα προβλήματα είναι αποτέλεσμα της </a:t>
            </a:r>
            <a:r>
              <a:rPr lang="el-GR" altLang="el-GR" sz="2000" i="1"/>
              <a:t>απώλειας πληροφορίας για το έργο</a:t>
            </a:r>
            <a:endParaRPr lang="el-GR" altLang="el-GR" sz="2000"/>
          </a:p>
          <a:p>
            <a:pPr lvl="2"/>
            <a:r>
              <a:rPr lang="el-GR" altLang="el-GR" sz="1800"/>
              <a:t>Οι εξαρτήσεις μεταξύ λειτουργιών δεν καταγράφονται</a:t>
            </a:r>
          </a:p>
          <a:p>
            <a:pPr lvl="2"/>
            <a:r>
              <a:rPr lang="el-GR" altLang="el-GR" sz="1800"/>
              <a:t>Πολλές υποθέσεις δεν καταγράφονται ρητά και στη συνέχεια ξεχνιόνται</a:t>
            </a:r>
          </a:p>
          <a:p>
            <a:pPr lvl="2"/>
            <a:r>
              <a:rPr lang="el-GR" altLang="el-GR" sz="1800"/>
              <a:t>Συχνά οι αλλαγές γίνονται υπό την πίεση να υλοποιηθεί κάποια λειτουργικότητα, οδηγώντας σε επιφανειακή μόνο εξέταση των συνεπειών της αλλαγής</a:t>
            </a:r>
            <a:endParaRPr lang="en-US" altLang="el-GR" sz="1800"/>
          </a:p>
        </p:txBody>
      </p:sp>
      <p:sp>
        <p:nvSpPr>
          <p:cNvPr id="6" name="Slide Number Placeholder 5"/>
          <p:cNvSpPr>
            <a:spLocks noGrp="1"/>
          </p:cNvSpPr>
          <p:nvPr>
            <p:ph type="sldNum" sz="quarter" idx="12"/>
          </p:nvPr>
        </p:nvSpPr>
        <p:spPr/>
        <p:txBody>
          <a:bodyPr/>
          <a:lstStyle/>
          <a:p>
            <a:fld id="{E89B58D6-6F5E-4846-83CD-047CBE264EBC}" type="slidenum">
              <a:rPr lang="el-GR" altLang="el-GR"/>
              <a:pPr/>
              <a:t>84</a:t>
            </a:fld>
            <a:endParaRPr lang="el-GR" altLang="el-G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2594" name="Rectangle 2"/>
          <p:cNvSpPr>
            <a:spLocks noGrp="1" noChangeArrowheads="1"/>
          </p:cNvSpPr>
          <p:nvPr>
            <p:ph type="title"/>
          </p:nvPr>
        </p:nvSpPr>
        <p:spPr/>
        <p:txBody>
          <a:bodyPr>
            <a:normAutofit fontScale="90000"/>
          </a:bodyPr>
          <a:lstStyle/>
          <a:p>
            <a:r>
              <a:rPr lang="el-GR" altLang="el-GR"/>
              <a:t>Επαναληπτική εξέταση προδιαγραφών και μοντέλου</a:t>
            </a:r>
            <a:r>
              <a:rPr lang="en-US" altLang="el-GR"/>
              <a:t> (</a:t>
            </a:r>
            <a:r>
              <a:rPr lang="el-GR" altLang="el-GR"/>
              <a:t>5</a:t>
            </a:r>
            <a:r>
              <a:rPr lang="en-US" altLang="el-GR"/>
              <a:t>)</a:t>
            </a:r>
          </a:p>
        </p:txBody>
      </p:sp>
      <p:sp>
        <p:nvSpPr>
          <p:cNvPr id="1262595" name="Rectangle 3"/>
          <p:cNvSpPr>
            <a:spLocks noGrp="1" noChangeArrowheads="1"/>
          </p:cNvSpPr>
          <p:nvPr>
            <p:ph idx="1"/>
          </p:nvPr>
        </p:nvSpPr>
        <p:spPr/>
        <p:txBody>
          <a:bodyPr/>
          <a:lstStyle/>
          <a:p>
            <a:pPr>
              <a:spcBef>
                <a:spcPct val="0"/>
              </a:spcBef>
            </a:pPr>
            <a:r>
              <a:rPr lang="el-GR" altLang="el-GR" sz="2400"/>
              <a:t>Ωριμότητα (3)</a:t>
            </a:r>
          </a:p>
          <a:p>
            <a:pPr lvl="1">
              <a:spcBef>
                <a:spcPct val="0"/>
              </a:spcBef>
            </a:pPr>
            <a:r>
              <a:rPr lang="el-GR" altLang="el-GR" sz="2000"/>
              <a:t>Ερωτήσεις που πρέπει να απαντηθούν πριν εισαχθεί νέα λειτουργικότητα:</a:t>
            </a:r>
          </a:p>
          <a:p>
            <a:pPr lvl="2">
              <a:spcBef>
                <a:spcPct val="0"/>
              </a:spcBef>
            </a:pPr>
            <a:r>
              <a:rPr lang="el-GR" altLang="el-GR" sz="1800"/>
              <a:t>Ζητήθηκαν από τον πελάτη;</a:t>
            </a:r>
          </a:p>
          <a:p>
            <a:pPr lvl="2">
              <a:spcBef>
                <a:spcPct val="0"/>
              </a:spcBef>
            </a:pPr>
            <a:r>
              <a:rPr lang="el-GR" altLang="el-GR" sz="1800"/>
              <a:t>Είναι απαραίτητες ή μικροπροσθήκες;</a:t>
            </a:r>
          </a:p>
          <a:p>
            <a:pPr lvl="2">
              <a:spcBef>
                <a:spcPct val="0"/>
              </a:spcBef>
            </a:pPr>
            <a:r>
              <a:rPr lang="el-GR" altLang="el-GR" sz="1800"/>
              <a:t>Μήπως είναι σκόπιμο να υλοποιηθούν ως ένα βοηθητικό πρόγραμμα αντί να ενσωματωθούν στο βασικό σύστημα</a:t>
            </a:r>
          </a:p>
          <a:p>
            <a:pPr lvl="3">
              <a:spcBef>
                <a:spcPct val="0"/>
              </a:spcBef>
            </a:pPr>
            <a:r>
              <a:rPr lang="el-GR" altLang="el-GR" sz="1600"/>
              <a:t>Π.χ. προετοιμασία δεδομένων για εισαγωγή στο σύστημα</a:t>
            </a:r>
          </a:p>
          <a:p>
            <a:pPr lvl="2">
              <a:spcBef>
                <a:spcPct val="0"/>
              </a:spcBef>
            </a:pPr>
            <a:r>
              <a:rPr lang="el-GR" altLang="el-GR" sz="1800"/>
              <a:t>Πρόκειται για βασικές απαιτήσεις ή προαιρετική λειτουργικότητα;</a:t>
            </a:r>
          </a:p>
          <a:p>
            <a:pPr lvl="2">
              <a:spcBef>
                <a:spcPct val="0"/>
              </a:spcBef>
            </a:pPr>
            <a:r>
              <a:rPr lang="el-GR" altLang="el-GR" sz="1800"/>
              <a:t>Ποιές είναι οι επιπτώσεις των αλλαγών στις υπάρχουσες λειτουργικότητες αναφορικά με τη συνέπεια, τη διεπαφή και την αξιοπιστία;</a:t>
            </a:r>
          </a:p>
          <a:p>
            <a:pPr lvl="1">
              <a:spcBef>
                <a:spcPct val="0"/>
              </a:spcBef>
            </a:pPr>
            <a:r>
              <a:rPr lang="el-GR" altLang="el-GR" sz="2000"/>
              <a:t>Όταν οι αλλαγές είναι απαραίτητες:</a:t>
            </a:r>
          </a:p>
          <a:p>
            <a:pPr lvl="2">
              <a:spcBef>
                <a:spcPct val="0"/>
              </a:spcBef>
            </a:pPr>
            <a:r>
              <a:rPr lang="el-GR" altLang="el-GR" sz="1800"/>
              <a:t>Ο πελάτης και η ομάδα ανάπτυξης ορίζουν την εμβέλεια της αλλαγής, το επιθυμητό αποτέλεσμα και τροποποιούν το μοντέλο ανάλυσης</a:t>
            </a:r>
          </a:p>
          <a:p>
            <a:pPr lvl="2">
              <a:spcBef>
                <a:spcPct val="0"/>
              </a:spcBef>
            </a:pPr>
            <a:r>
              <a:rPr lang="el-GR" altLang="el-GR" sz="1800"/>
              <a:t>Ο ορισμός της νέας λειτουργικότητας είναι πιο εύκολος, μια και υπάρχει ήδη το πλήρες μοντέλο ανάλυσης (π.χ. έννοιες, ορολογία, πιθανόν κάποιες κλάσεις), η υλοποίηση ωστόσο είναι πιο δύσκολη</a:t>
            </a:r>
            <a:endParaRPr lang="en-US" altLang="el-GR" sz="1800"/>
          </a:p>
        </p:txBody>
      </p:sp>
      <p:sp>
        <p:nvSpPr>
          <p:cNvPr id="6" name="Slide Number Placeholder 5"/>
          <p:cNvSpPr>
            <a:spLocks noGrp="1"/>
          </p:cNvSpPr>
          <p:nvPr>
            <p:ph type="sldNum" sz="quarter" idx="12"/>
          </p:nvPr>
        </p:nvSpPr>
        <p:spPr/>
        <p:txBody>
          <a:bodyPr/>
          <a:lstStyle/>
          <a:p>
            <a:fld id="{F65C9410-8D5B-4257-81EF-AA098E32CE2C}" type="slidenum">
              <a:rPr lang="el-GR" altLang="el-GR"/>
              <a:pPr/>
              <a:t>85</a:t>
            </a:fld>
            <a:endParaRPr lang="el-GR" altLang="el-G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3618" name="Rectangle 2"/>
          <p:cNvSpPr>
            <a:spLocks noGrp="1" noChangeArrowheads="1"/>
          </p:cNvSpPr>
          <p:nvPr>
            <p:ph type="title"/>
          </p:nvPr>
        </p:nvSpPr>
        <p:spPr/>
        <p:txBody>
          <a:bodyPr>
            <a:normAutofit fontScale="90000"/>
          </a:bodyPr>
          <a:lstStyle/>
          <a:p>
            <a:r>
              <a:rPr lang="el-GR" altLang="el-GR"/>
              <a:t>Υπογραφή των απαιτήσεων από τον πελάτη (1)</a:t>
            </a:r>
            <a:endParaRPr lang="en-US" altLang="el-GR"/>
          </a:p>
        </p:txBody>
      </p:sp>
      <p:sp>
        <p:nvSpPr>
          <p:cNvPr id="1263619" name="Rectangle 3"/>
          <p:cNvSpPr>
            <a:spLocks noGrp="1" noChangeArrowheads="1"/>
          </p:cNvSpPr>
          <p:nvPr>
            <p:ph idx="1"/>
          </p:nvPr>
        </p:nvSpPr>
        <p:spPr/>
        <p:txBody>
          <a:bodyPr/>
          <a:lstStyle/>
          <a:p>
            <a:r>
              <a:rPr lang="el-GR" altLang="el-GR" sz="2400"/>
              <a:t>Η υπογραφή των απαιτήσεων (όπως περιγράφονται στο έγγραφο ανάλυσης απαιτήσεων) από τον πελάτη σηματοδοτεί την αποδοχή τους</a:t>
            </a:r>
          </a:p>
          <a:p>
            <a:r>
              <a:rPr lang="el-GR" altLang="el-GR" sz="2400"/>
              <a:t>Ο πελάτης και η ομάδα ανάπτυξης συμφωνούν στα ακόλουθα:</a:t>
            </a:r>
          </a:p>
          <a:p>
            <a:pPr lvl="1"/>
            <a:r>
              <a:rPr lang="el-GR" altLang="el-GR" sz="2000"/>
              <a:t>Στο γενικό μοντέλο του συστήματος</a:t>
            </a:r>
          </a:p>
          <a:p>
            <a:pPr lvl="1"/>
            <a:r>
              <a:rPr lang="el-GR" altLang="el-GR" sz="2000"/>
              <a:t>Στη λειτουργικότητα και στα χαρακτηριστικά του συστήματος</a:t>
            </a:r>
          </a:p>
          <a:p>
            <a:pPr lvl="1"/>
            <a:r>
              <a:rPr lang="el-GR" altLang="el-GR" sz="2000"/>
              <a:t>Σε μία λίστα προτεραιοτήτων</a:t>
            </a:r>
          </a:p>
          <a:p>
            <a:pPr lvl="1"/>
            <a:r>
              <a:rPr lang="el-GR" altLang="el-GR" sz="2000"/>
              <a:t>Σε μία διαδικασία αναθεώρησης</a:t>
            </a:r>
          </a:p>
          <a:p>
            <a:pPr lvl="1"/>
            <a:r>
              <a:rPr lang="el-GR" altLang="el-GR" sz="2000"/>
              <a:t>Σε μία λίστα κριτηρίων για την αποδοχή ή όχι του συστήματος</a:t>
            </a:r>
          </a:p>
          <a:p>
            <a:pPr lvl="1"/>
            <a:r>
              <a:rPr lang="el-GR" altLang="el-GR" sz="2000"/>
              <a:t>Στο χρονοδιάγραμμα και τον προϋπολογισμό</a:t>
            </a:r>
            <a:endParaRPr lang="en-US" altLang="el-GR" sz="2000"/>
          </a:p>
        </p:txBody>
      </p:sp>
      <p:sp>
        <p:nvSpPr>
          <p:cNvPr id="6" name="Slide Number Placeholder 5"/>
          <p:cNvSpPr>
            <a:spLocks noGrp="1"/>
          </p:cNvSpPr>
          <p:nvPr>
            <p:ph type="sldNum" sz="quarter" idx="12"/>
          </p:nvPr>
        </p:nvSpPr>
        <p:spPr/>
        <p:txBody>
          <a:bodyPr/>
          <a:lstStyle/>
          <a:p>
            <a:fld id="{E421EC99-6363-4D40-B81D-E2F588D2CCF7}" type="slidenum">
              <a:rPr lang="el-GR" altLang="el-GR"/>
              <a:pPr/>
              <a:t>86</a:t>
            </a:fld>
            <a:endParaRPr lang="el-GR" altLang="el-G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4642" name="Rectangle 2"/>
          <p:cNvSpPr>
            <a:spLocks noGrp="1" noChangeArrowheads="1"/>
          </p:cNvSpPr>
          <p:nvPr>
            <p:ph type="title"/>
          </p:nvPr>
        </p:nvSpPr>
        <p:spPr/>
        <p:txBody>
          <a:bodyPr>
            <a:normAutofit/>
          </a:bodyPr>
          <a:lstStyle/>
          <a:p>
            <a:r>
              <a:rPr lang="el-GR" altLang="el-GR" sz="3600"/>
              <a:t>Υπογραφή των απαιτήσεων από τον πελάτη (2)</a:t>
            </a:r>
            <a:endParaRPr lang="en-US" altLang="el-GR" sz="3600"/>
          </a:p>
        </p:txBody>
      </p:sp>
      <p:sp>
        <p:nvSpPr>
          <p:cNvPr id="1264643" name="Rectangle 3"/>
          <p:cNvSpPr>
            <a:spLocks noGrp="1" noChangeArrowheads="1"/>
          </p:cNvSpPr>
          <p:nvPr>
            <p:ph idx="1"/>
          </p:nvPr>
        </p:nvSpPr>
        <p:spPr>
          <a:xfrm>
            <a:off x="476545" y="1448781"/>
            <a:ext cx="8505945" cy="4815534"/>
          </a:xfrm>
          <a:noFill/>
        </p:spPr>
        <p:txBody>
          <a:bodyPr lIns="18000" rIns="18000"/>
          <a:lstStyle/>
          <a:p>
            <a:pPr>
              <a:spcBef>
                <a:spcPct val="0"/>
              </a:spcBef>
            </a:pPr>
            <a:r>
              <a:rPr lang="el-GR" altLang="el-GR" sz="2800" dirty="0"/>
              <a:t>Η ανάθεση προτεραιοτήτων είναι σημαντική</a:t>
            </a:r>
          </a:p>
          <a:p>
            <a:pPr lvl="1">
              <a:spcBef>
                <a:spcPct val="0"/>
              </a:spcBef>
            </a:pPr>
            <a:r>
              <a:rPr lang="el-GR" altLang="el-GR" sz="2400" dirty="0"/>
              <a:t>Επιτρέπει τον διαχωρισμό των ουσιωδών λειτουργικών από τις λιγότερο σημαντικές</a:t>
            </a:r>
          </a:p>
          <a:p>
            <a:pPr lvl="1">
              <a:spcBef>
                <a:spcPct val="0"/>
              </a:spcBef>
            </a:pPr>
            <a:r>
              <a:rPr lang="el-GR" altLang="el-GR" sz="2400" dirty="0"/>
              <a:t>Επιτρέπει την αυξητική παράδοση του συστήματος</a:t>
            </a:r>
          </a:p>
          <a:p>
            <a:pPr lvl="2">
              <a:spcBef>
                <a:spcPct val="0"/>
              </a:spcBef>
            </a:pPr>
            <a:r>
              <a:rPr lang="el-GR" altLang="el-GR" sz="2000" dirty="0"/>
              <a:t>Υψηλή προτεραιότητα: στην επόμενη έκδοση</a:t>
            </a:r>
          </a:p>
          <a:p>
            <a:pPr lvl="2">
              <a:spcBef>
                <a:spcPct val="0"/>
              </a:spcBef>
            </a:pPr>
            <a:r>
              <a:rPr lang="el-GR" altLang="el-GR" sz="2000" dirty="0"/>
              <a:t>Μεσαία προτεραιότητα: όχι στην επόμενη έκδοση, σε μεταγενέστερη</a:t>
            </a:r>
          </a:p>
          <a:p>
            <a:pPr lvl="2">
              <a:spcBef>
                <a:spcPct val="0"/>
              </a:spcBef>
            </a:pPr>
            <a:r>
              <a:rPr lang="el-GR" altLang="el-GR" sz="2000" dirty="0"/>
              <a:t>Χαμηλή προτεραιότητα: αν το επιτρέπουν οι πόροι, σε κάποια (αρκετά) μεταγενέστερη έκδοση</a:t>
            </a:r>
          </a:p>
          <a:p>
            <a:pPr lvl="2">
              <a:spcBef>
                <a:spcPct val="0"/>
              </a:spcBef>
            </a:pPr>
            <a:r>
              <a:rPr lang="el-GR" altLang="el-GR" sz="2000" i="1" dirty="0"/>
              <a:t>Μερικές φορές η εκτίμηση του κόστους αλλάζει τις προτεραιότητες!</a:t>
            </a:r>
          </a:p>
          <a:p>
            <a:pPr lvl="1">
              <a:spcBef>
                <a:spcPct val="0"/>
              </a:spcBef>
            </a:pPr>
            <a:r>
              <a:rPr lang="el-GR" altLang="el-GR" sz="2400" dirty="0"/>
              <a:t>Υπάρχουν και άλλες κλίμακες προτεραιοτήτων</a:t>
            </a:r>
          </a:p>
          <a:p>
            <a:pPr lvl="2">
              <a:spcBef>
                <a:spcPct val="0"/>
              </a:spcBef>
            </a:pPr>
            <a:r>
              <a:rPr lang="el-GR" altLang="el-GR" sz="2000" dirty="0"/>
              <a:t>Ουσιώδης – το σύστημα δεν είναι αποδεκτό χωρίς αυτή τη λειτουργικότητα</a:t>
            </a:r>
          </a:p>
          <a:p>
            <a:pPr lvl="2">
              <a:spcBef>
                <a:spcPct val="0"/>
              </a:spcBef>
            </a:pPr>
            <a:r>
              <a:rPr lang="el-GR" altLang="el-GR" sz="2000" dirty="0"/>
              <a:t>Υπό συνθήκη – θα βελτίωνε το προϊόν, αλλά το σύστημα είναι αποδεκτό και χωρίς αυτή τη λειτουργικότητα</a:t>
            </a:r>
          </a:p>
          <a:p>
            <a:pPr lvl="2">
              <a:spcBef>
                <a:spcPct val="0"/>
              </a:spcBef>
            </a:pPr>
            <a:r>
              <a:rPr lang="el-GR" altLang="el-GR" sz="2000" dirty="0"/>
              <a:t>Προαιρετική – μπορεί να αξίζει τον κόπο ή όχι</a:t>
            </a:r>
          </a:p>
        </p:txBody>
      </p:sp>
      <p:sp>
        <p:nvSpPr>
          <p:cNvPr id="6" name="Slide Number Placeholder 5"/>
          <p:cNvSpPr>
            <a:spLocks noGrp="1"/>
          </p:cNvSpPr>
          <p:nvPr>
            <p:ph type="sldNum" sz="quarter" idx="12"/>
          </p:nvPr>
        </p:nvSpPr>
        <p:spPr/>
        <p:txBody>
          <a:bodyPr/>
          <a:lstStyle/>
          <a:p>
            <a:fld id="{ECFB9957-DCCF-41BD-8811-7D63F03997BD}" type="slidenum">
              <a:rPr lang="el-GR" altLang="el-GR"/>
              <a:pPr/>
              <a:t>87</a:t>
            </a:fld>
            <a:endParaRPr lang="el-GR" altLang="el-G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666" name="Rectangle 2"/>
          <p:cNvSpPr>
            <a:spLocks noGrp="1" noChangeArrowheads="1"/>
          </p:cNvSpPr>
          <p:nvPr>
            <p:ph type="title"/>
          </p:nvPr>
        </p:nvSpPr>
        <p:spPr/>
        <p:txBody>
          <a:bodyPr/>
          <a:lstStyle/>
          <a:p>
            <a:r>
              <a:rPr lang="el-GR" altLang="el-GR" sz="3600"/>
              <a:t>Υπογραφή των απαιτήσεων από τον πελάτη (3)</a:t>
            </a:r>
            <a:endParaRPr lang="en-US" altLang="el-GR" sz="3600"/>
          </a:p>
        </p:txBody>
      </p:sp>
      <p:sp>
        <p:nvSpPr>
          <p:cNvPr id="1265667" name="Rectangle 3"/>
          <p:cNvSpPr>
            <a:spLocks noGrp="1" noChangeArrowheads="1"/>
          </p:cNvSpPr>
          <p:nvPr>
            <p:ph idx="1"/>
          </p:nvPr>
        </p:nvSpPr>
        <p:spPr/>
        <p:txBody>
          <a:bodyPr/>
          <a:lstStyle/>
          <a:p>
            <a:pPr>
              <a:spcBef>
                <a:spcPct val="0"/>
              </a:spcBef>
            </a:pPr>
            <a:r>
              <a:rPr lang="el-GR" altLang="el-GR" sz="2400"/>
              <a:t>Μετά την «οριστικοποίηση» των απαιτήσεων εκτιμάται με μεγαλύτερη λεπτομέρεια το κόστος του συστήματος και το χρονοδιάγραμμα</a:t>
            </a:r>
          </a:p>
          <a:p>
            <a:pPr lvl="1">
              <a:spcBef>
                <a:spcPct val="0"/>
              </a:spcBef>
            </a:pPr>
            <a:r>
              <a:rPr lang="el-GR" altLang="el-GR" sz="2000"/>
              <a:t>Αλλαγές μπορούν να γίνουν στη συνέχεια (λόγω παραλείψεων, σφαλμάτων, αλλαγών στο περιβάλλον ή στην πολιτική του οργανισμού), αλλά μόνο μέσα από τυπική διαδικασία αναθεώρησης</a:t>
            </a:r>
          </a:p>
          <a:p>
            <a:pPr lvl="1">
              <a:spcBef>
                <a:spcPct val="0"/>
              </a:spcBef>
            </a:pPr>
            <a:r>
              <a:rPr lang="el-GR" altLang="el-GR" sz="2000"/>
              <a:t>Η διαδικασία δεν χρειάζεται να είναι δύσκαμπτη ή γραφειοκρατική</a:t>
            </a:r>
          </a:p>
          <a:p>
            <a:pPr lvl="2">
              <a:spcBef>
                <a:spcPct val="0"/>
              </a:spcBef>
            </a:pPr>
            <a:r>
              <a:rPr lang="el-GR" altLang="el-GR" sz="1800"/>
              <a:t>Αρκεί να διατηρεί τη συνέπεια του μοντέλου, να παρακολουθεί την υλοποίηση των αλλαγών και να διαχέει την πληροφορία στην ομάδα ανάπτυξης</a:t>
            </a:r>
            <a:endParaRPr lang="en-US" altLang="el-GR" sz="1800"/>
          </a:p>
          <a:p>
            <a:endParaRPr lang="en-US" altLang="el-GR"/>
          </a:p>
        </p:txBody>
      </p:sp>
      <p:sp>
        <p:nvSpPr>
          <p:cNvPr id="6" name="Slide Number Placeholder 5"/>
          <p:cNvSpPr>
            <a:spLocks noGrp="1"/>
          </p:cNvSpPr>
          <p:nvPr>
            <p:ph type="sldNum" sz="quarter" idx="12"/>
          </p:nvPr>
        </p:nvSpPr>
        <p:spPr/>
        <p:txBody>
          <a:bodyPr/>
          <a:lstStyle/>
          <a:p>
            <a:fld id="{49C688BC-167D-40A0-9A06-8DD0A9E96464}" type="slidenum">
              <a:rPr lang="el-GR" altLang="el-GR"/>
              <a:pPr/>
              <a:t>88</a:t>
            </a:fld>
            <a:endParaRPr lang="el-GR" altLang="el-G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6690" name="Rectangle 2"/>
          <p:cNvSpPr>
            <a:spLocks noGrp="1" noChangeArrowheads="1"/>
          </p:cNvSpPr>
          <p:nvPr>
            <p:ph type="title"/>
          </p:nvPr>
        </p:nvSpPr>
        <p:spPr>
          <a:xfrm>
            <a:off x="457200" y="98425"/>
            <a:ext cx="8229600" cy="1081088"/>
          </a:xfrm>
        </p:spPr>
        <p:txBody>
          <a:bodyPr/>
          <a:lstStyle/>
          <a:p>
            <a:r>
              <a:rPr lang="el-GR" altLang="el-GR" sz="3200"/>
              <a:t>Υπογραφή των απαιτήσεων από τον πελάτη (4) – παράδειγμα διαδικασίας αναθεώρησης</a:t>
            </a:r>
            <a:endParaRPr lang="en-US" altLang="el-GR" sz="3200"/>
          </a:p>
        </p:txBody>
      </p:sp>
      <p:sp>
        <p:nvSpPr>
          <p:cNvPr id="6" name="Slide Number Placeholder 4"/>
          <p:cNvSpPr>
            <a:spLocks noGrp="1"/>
          </p:cNvSpPr>
          <p:nvPr>
            <p:ph type="sldNum" sz="quarter" idx="12"/>
          </p:nvPr>
        </p:nvSpPr>
        <p:spPr/>
        <p:txBody>
          <a:bodyPr/>
          <a:lstStyle/>
          <a:p>
            <a:fld id="{37EC0FDC-F456-4918-B9EC-8F74789858BA}" type="slidenum">
              <a:rPr lang="el-GR" altLang="el-GR"/>
              <a:pPr/>
              <a:t>89</a:t>
            </a:fld>
            <a:endParaRPr lang="el-GR" altLang="el-GR"/>
          </a:p>
        </p:txBody>
      </p:sp>
      <p:pic>
        <p:nvPicPr>
          <p:cNvPr id="126669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79513"/>
            <a:ext cx="9144000" cy="5678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9410" name="Rectangle 2"/>
          <p:cNvSpPr>
            <a:spLocks noGrp="1" noChangeArrowheads="1"/>
          </p:cNvSpPr>
          <p:nvPr>
            <p:ph type="title"/>
          </p:nvPr>
        </p:nvSpPr>
        <p:spPr/>
        <p:txBody>
          <a:bodyPr/>
          <a:lstStyle/>
          <a:p>
            <a:r>
              <a:rPr lang="el-GR" altLang="el-GR"/>
              <a:t>Έννοιες της ανάλυσης</a:t>
            </a:r>
            <a:endParaRPr lang="en-US" altLang="el-GR"/>
          </a:p>
        </p:txBody>
      </p:sp>
      <p:sp>
        <p:nvSpPr>
          <p:cNvPr id="1169411" name="Rectangle 3"/>
          <p:cNvSpPr>
            <a:spLocks noGrp="1" noChangeArrowheads="1"/>
          </p:cNvSpPr>
          <p:nvPr>
            <p:ph idx="1"/>
          </p:nvPr>
        </p:nvSpPr>
        <p:spPr/>
        <p:txBody>
          <a:bodyPr/>
          <a:lstStyle/>
          <a:p>
            <a:r>
              <a:rPr lang="el-GR" altLang="el-GR"/>
              <a:t>Οι βασικές έννοιες της ανάλυσης που θα συνοψισθούν είναι:</a:t>
            </a:r>
          </a:p>
          <a:p>
            <a:pPr lvl="1"/>
            <a:r>
              <a:rPr lang="el-GR" altLang="el-GR"/>
              <a:t>Τα μοντέλα αντικειμένων ανάλυσης και τα δυναμικά μοντέλα</a:t>
            </a:r>
          </a:p>
          <a:p>
            <a:pPr lvl="1"/>
            <a:r>
              <a:rPr lang="el-GR" altLang="el-GR"/>
              <a:t>Τα αντικείμενα οντότητας, ορίου και ελέγχου</a:t>
            </a:r>
          </a:p>
          <a:p>
            <a:pPr lvl="1"/>
            <a:r>
              <a:rPr lang="el-GR" altLang="el-GR"/>
              <a:t>Γενίκευση και εξειδίκευση</a:t>
            </a:r>
            <a:endParaRPr lang="en-US" altLang="el-GR"/>
          </a:p>
        </p:txBody>
      </p:sp>
      <p:sp>
        <p:nvSpPr>
          <p:cNvPr id="6" name="Slide Number Placeholder 5"/>
          <p:cNvSpPr>
            <a:spLocks noGrp="1"/>
          </p:cNvSpPr>
          <p:nvPr>
            <p:ph type="sldNum" sz="quarter" idx="12"/>
          </p:nvPr>
        </p:nvSpPr>
        <p:spPr/>
        <p:txBody>
          <a:bodyPr/>
          <a:lstStyle/>
          <a:p>
            <a:fld id="{AEA0FD1F-D1AF-4B1C-8DD5-67F624301133}" type="slidenum">
              <a:rPr lang="el-GR" altLang="el-GR"/>
              <a:pPr/>
              <a:t>9</a:t>
            </a:fld>
            <a:endParaRPr lang="el-GR" altLang="el-G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8738" name="Rectangle 2"/>
          <p:cNvSpPr>
            <a:spLocks noGrp="1" noChangeArrowheads="1"/>
          </p:cNvSpPr>
          <p:nvPr>
            <p:ph type="title"/>
          </p:nvPr>
        </p:nvSpPr>
        <p:spPr/>
        <p:txBody>
          <a:bodyPr/>
          <a:lstStyle/>
          <a:p>
            <a:r>
              <a:rPr lang="el-GR" altLang="el-GR" sz="3600"/>
              <a:t>Υπογραφή των απαιτήσεων από τον πελάτη (5)</a:t>
            </a:r>
            <a:endParaRPr lang="en-US" altLang="el-GR" sz="3600"/>
          </a:p>
        </p:txBody>
      </p:sp>
      <p:sp>
        <p:nvSpPr>
          <p:cNvPr id="1268739" name="Rectangle 3"/>
          <p:cNvSpPr>
            <a:spLocks noGrp="1" noChangeArrowheads="1"/>
          </p:cNvSpPr>
          <p:nvPr>
            <p:ph idx="1"/>
          </p:nvPr>
        </p:nvSpPr>
        <p:spPr/>
        <p:txBody>
          <a:bodyPr/>
          <a:lstStyle/>
          <a:p>
            <a:r>
              <a:rPr lang="el-GR" altLang="el-GR" sz="2400"/>
              <a:t>Πριν την υπογραφή, αναθεωρούνται τα κριτήρια αποδοχής</a:t>
            </a:r>
          </a:p>
          <a:p>
            <a:pPr lvl="1"/>
            <a:r>
              <a:rPr lang="el-GR" altLang="el-GR" sz="2000"/>
              <a:t>Έχουν διατυπωθεί με τη μορφή λειτουργικών και μη λειτουργικών απαιτήσεων αλλά εδώ συνοψίζονται και επικαιροποιούνται</a:t>
            </a:r>
          </a:p>
          <a:p>
            <a:r>
              <a:rPr lang="el-GR" altLang="el-GR" sz="2400"/>
              <a:t>Πριν την υπογραφή, αναθεωρούνται χρονοδιάγραμμα και προϋπολογισμός</a:t>
            </a:r>
          </a:p>
          <a:p>
            <a:pPr lvl="1"/>
            <a:r>
              <a:rPr lang="el-GR" altLang="el-GR" sz="2000"/>
              <a:t>Με βάση τις «τελικές» απαιτήσεις, τις προτεραιότητες, τα κριτήρια αποδοχής</a:t>
            </a:r>
          </a:p>
          <a:p>
            <a:endParaRPr lang="el-GR" altLang="el-GR" sz="2400"/>
          </a:p>
          <a:p>
            <a:r>
              <a:rPr lang="el-GR" altLang="el-GR" sz="2400"/>
              <a:t>Θεωρείται ότι η αποδοχή του εγγράφου ανάλυσης απαιτήσεων είναι η πιο σημαντική αποδοχή εγγράφου</a:t>
            </a:r>
          </a:p>
          <a:p>
            <a:pPr lvl="1"/>
            <a:r>
              <a:rPr lang="el-GR" altLang="el-GR" sz="2000"/>
              <a:t>Διότι από αυτό εξαρτώνται πολλές δραστηριότητες</a:t>
            </a:r>
            <a:endParaRPr lang="en-US" altLang="el-GR" sz="2000"/>
          </a:p>
        </p:txBody>
      </p:sp>
      <p:sp>
        <p:nvSpPr>
          <p:cNvPr id="6" name="Slide Number Placeholder 5"/>
          <p:cNvSpPr>
            <a:spLocks noGrp="1"/>
          </p:cNvSpPr>
          <p:nvPr>
            <p:ph type="sldNum" sz="quarter" idx="12"/>
          </p:nvPr>
        </p:nvSpPr>
        <p:spPr/>
        <p:txBody>
          <a:bodyPr/>
          <a:lstStyle/>
          <a:p>
            <a:fld id="{6E499EF0-C377-471C-A5A7-2C188774B1F3}" type="slidenum">
              <a:rPr lang="el-GR" altLang="el-GR"/>
              <a:pPr/>
              <a:t>90</a:t>
            </a:fld>
            <a:endParaRPr lang="el-GR" altLang="el-GR"/>
          </a:p>
        </p:txBody>
      </p:sp>
    </p:spTree>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05-exampleProblemStatement</Template>
  <TotalTime>16420</TotalTime>
  <Words>7526</Words>
  <Application>Microsoft Office PowerPoint</Application>
  <PresentationFormat>On-screen Show (4:3)</PresentationFormat>
  <Paragraphs>805</Paragraphs>
  <Slides>90</Slides>
  <Notes>2</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90</vt:i4>
      </vt:variant>
    </vt:vector>
  </HeadingPairs>
  <TitlesOfParts>
    <vt:vector size="100" baseType="lpstr">
      <vt:lpstr>MS PGothic</vt:lpstr>
      <vt:lpstr>Arial</vt:lpstr>
      <vt:lpstr>Calibri</vt:lpstr>
      <vt:lpstr>Calibri Light</vt:lpstr>
      <vt:lpstr>Century Gothic</vt:lpstr>
      <vt:lpstr>Palatino</vt:lpstr>
      <vt:lpstr>Times</vt:lpstr>
      <vt:lpstr>Wingdings</vt:lpstr>
      <vt:lpstr>Retrospect</vt:lpstr>
      <vt:lpstr>PHOTO-PAINT</vt:lpstr>
      <vt:lpstr>ΤΕΧΝΟΛΟΓΙΑ ΛΟΓΙΣΜΙΚΟΥ (SOFTWARE ENGINEERING)  Ανάλυση</vt:lpstr>
      <vt:lpstr>Εισαγωγή</vt:lpstr>
      <vt:lpstr>Εισαγωγή</vt:lpstr>
      <vt:lpstr>Ανάδραση μεταξύ ανάλυσης και προδιαγραφής απαιτήσεων</vt:lpstr>
      <vt:lpstr>Διαδικασία απαιτήσεων</vt:lpstr>
      <vt:lpstr>Ανάλυση και λήψη αποφάσεων</vt:lpstr>
      <vt:lpstr>Το μοντέλο της ανάλυσης</vt:lpstr>
      <vt:lpstr>Το μοντέλο της ανάλυσης</vt:lpstr>
      <vt:lpstr>Έννοιες της ανάλυσης</vt:lpstr>
      <vt:lpstr>Μοντέλα αντικειμένων ανάλυσης και δυναμικά μοντέλα (1)</vt:lpstr>
      <vt:lpstr>Μοντέλα αντικειμένων ανάλυσης και δυναμικά μοντέλα (2)</vt:lpstr>
      <vt:lpstr>Μοντέλα αντικειμένων ανάλυσης και δυναμικά μοντέλα (3)</vt:lpstr>
      <vt:lpstr>Παραδείγματα «καλών» και «κακών» αντικειμένων ανάλυσης</vt:lpstr>
      <vt:lpstr>Αντικείμενα οντότητας, ορίου και ελέγχου (1)</vt:lpstr>
      <vt:lpstr>Αντικείμενα οντότητας, ορίου και ελέγχου (2)</vt:lpstr>
      <vt:lpstr>Αντικείμενα οντότητας, ορίου και ελέγχου (3)</vt:lpstr>
      <vt:lpstr>Γενίκευση και εξειδίκευση (1)</vt:lpstr>
      <vt:lpstr>Γενίκευση και εξειδίκευση (2)</vt:lpstr>
      <vt:lpstr>Γενίκευση και εξειδίκευση (3)</vt:lpstr>
      <vt:lpstr>Δραστηριότητες ανάλυσης: από τις περιπτώσεις χρήσης στα αντικείμενα</vt:lpstr>
      <vt:lpstr>Προσδιορισμός αντικειμένων οντότητας (1)</vt:lpstr>
      <vt:lpstr>Προσδιορισμός αντικειμένων οντότητας (2)</vt:lpstr>
      <vt:lpstr>Προσδιορισμός αντικειμένων οντότητας (3)</vt:lpstr>
      <vt:lpstr>Προσδιορισμός αντικειμένων οντότητας (4)</vt:lpstr>
      <vt:lpstr>Προσδιορισμός αντικειμένων οντότητας (4)</vt:lpstr>
      <vt:lpstr>Προσδιορισμός αντικειμένων ορίου (1)</vt:lpstr>
      <vt:lpstr>Προσδιορισμός αντικειμένων ορίου (2)</vt:lpstr>
      <vt:lpstr>Προσδιορισμός αντικειμένων ορίου (3)</vt:lpstr>
      <vt:lpstr>Προσδιορισμός αντικειμένων ορίου (4)</vt:lpstr>
      <vt:lpstr>Προσδιορισμός αντικειμένων ελέγχου (1)</vt:lpstr>
      <vt:lpstr>Προσδιορισμός αντικειμένων ελέγχου (2)</vt:lpstr>
      <vt:lpstr>Προσδιορισμός αντικειμένων ελέγχου (3)</vt:lpstr>
      <vt:lpstr>Απεικόνιση των περιπτώσεων χρήσης σε αντικείμενα μέσω διαγραμμάτων ακολουθίας (1)</vt:lpstr>
      <vt:lpstr>Απεικόνιση των περιπτώσεων χρήσης σε αντικείμενα μέσω διαγραμμάτων ακολουθίας (2)</vt:lpstr>
      <vt:lpstr>Παράδειγμα διαγράμματος ακολουθίας</vt:lpstr>
      <vt:lpstr>Απεικόνιση των περιπτώσεων χρήσης σε αντικείμενα μέσω διαγραμμάτων ακολουθίας (3)</vt:lpstr>
      <vt:lpstr>Παράδειγμα διαγράμματος ακολουθίας με περισσότερα από ένα αντικείμενα ελέγχου (1/3)</vt:lpstr>
      <vt:lpstr>Παράδειγμα διαγράμματος ακολουθίας με περισσότερα από ένα αντικείμενα ελέγχου (2/3)</vt:lpstr>
      <vt:lpstr>Παράδειγμα διαγράμματος ακολουθίας με περισσότερα από ένα αντικείμενα ελέγχου (3/3)</vt:lpstr>
      <vt:lpstr>Απεικόνιση των περιπτώσεων χρήσης σε αντικείμενα μέσω διαγραμμάτων ακολουθίας (4)</vt:lpstr>
      <vt:lpstr>Κανόνες σύνταξης διαγραμμάτων ακολουθίας</vt:lpstr>
      <vt:lpstr>Μοντελοποίηση διάδρασης μεταξύ αντικειμένων μέσω καρτών CRC (1)</vt:lpstr>
      <vt:lpstr>Μοντελοποίηση διάδρασης μεταξύ αντικειμένων μέσω καρτών CRC (2)</vt:lpstr>
      <vt:lpstr>Μοντελοποίηση διάδρασης μεταξύ αντικειμένων μέσω καρτών CRC (3)</vt:lpstr>
      <vt:lpstr>Διαγράμματα ακολουθίας έναντι καρτών CRC</vt:lpstr>
      <vt:lpstr>Προσδιορισμός συσχετίσεων (1)</vt:lpstr>
      <vt:lpstr>Προσδιορισμός συσχετίσεων (2)</vt:lpstr>
      <vt:lpstr>Προσδιορισμός συσχετίσεων (3)</vt:lpstr>
      <vt:lpstr>Προσδιορισμός συσχετίσεων (4)</vt:lpstr>
      <vt:lpstr>Προσδιορισμός συσχετίσεων (5)</vt:lpstr>
      <vt:lpstr>Προσδιορισμός συναθροίσεων (1)</vt:lpstr>
      <vt:lpstr>Προσδιορισμός συναθροίσεων (2)</vt:lpstr>
      <vt:lpstr>Προσδιορισμός συναθροίσεων (3)</vt:lpstr>
      <vt:lpstr>Προσδιορισμός γνωρισμάτων (1)</vt:lpstr>
      <vt:lpstr>Προσδιορισμός γνωρισμάτων (2)</vt:lpstr>
      <vt:lpstr>Προσδιορισμός γνωρισμάτων (3)</vt:lpstr>
      <vt:lpstr>Προσδιορισμός γνωρισμάτων (4)</vt:lpstr>
      <vt:lpstr>Μοντελοποίηση συμπεριφοράς που εξαρτάται από την κατάσταση του αντικειμένου (1)</vt:lpstr>
      <vt:lpstr>Μοντελοποίηση συμπεριφοράς που εξαρτάται από την κατάσταση του αντικειμένου (2)</vt:lpstr>
      <vt:lpstr>Μοντελοποίηση συμπεριφοράς που εξαρτάται από την κατάσταση του αντικειμένου (3)</vt:lpstr>
      <vt:lpstr>Μοντελοποίηση κληρονομικότητας (1)</vt:lpstr>
      <vt:lpstr>Μοντελοποίηση κληρονομικότητας (2)</vt:lpstr>
      <vt:lpstr>Ανασκόπηση του μοντέλου ανάλυσης (1)</vt:lpstr>
      <vt:lpstr>Ανασκόπηση του μοντέλου ανάλυσης (2)</vt:lpstr>
      <vt:lpstr>Ανασκόπηση του μοντέλου ανάλυσης (3)</vt:lpstr>
      <vt:lpstr>Ανασκόπηση του μοντέλου ανάλυσης (4)</vt:lpstr>
      <vt:lpstr>Ανασκόπηση του μοντέλου ανάλυσης (5)</vt:lpstr>
      <vt:lpstr>Σύνοψη της ανάλυσης</vt:lpstr>
      <vt:lpstr>Διάγραμμα δραστηριοτήτων ανάλυσης</vt:lpstr>
      <vt:lpstr>Διαχείριση της ανάλυσης</vt:lpstr>
      <vt:lpstr>Τεκμηρίωση της ανάλυσης</vt:lpstr>
      <vt:lpstr>Πρότυπο εγγράφου ανάλυσης απαιτήσεων</vt:lpstr>
      <vt:lpstr>Ανάθεση αρμοδιοτήτων (1)</vt:lpstr>
      <vt:lpstr>Ανάθεση αρμοδιοτήτων (2)</vt:lpstr>
      <vt:lpstr>Ανάθεση αρμοδιοτήτων (3)</vt:lpstr>
      <vt:lpstr>Ανάθεση αρμοδιοτήτων (4)</vt:lpstr>
      <vt:lpstr>Ανάθεση αρμοδιοτήτων (5)</vt:lpstr>
      <vt:lpstr>Η επικοινωνία στην ανάλυση (1)</vt:lpstr>
      <vt:lpstr>Η επικοινωνία στην ανάλυση (2)</vt:lpstr>
      <vt:lpstr>Η επικοινωνία στην ανάλυση (3)</vt:lpstr>
      <vt:lpstr>Επαναληπτική εξέταση προδιαγραφών και μοντέλου (1)</vt:lpstr>
      <vt:lpstr>Επαναληπτική εξέταση προδιαγραφών και μοντέλου (2)</vt:lpstr>
      <vt:lpstr>Επαναληπτική εξέταση προδιαγραφών και μοντέλου (3)</vt:lpstr>
      <vt:lpstr>Επαναληπτική εξέταση προδιαγραφών και μοντέλου (4)</vt:lpstr>
      <vt:lpstr>Επαναληπτική εξέταση προδιαγραφών και μοντέλου (5)</vt:lpstr>
      <vt:lpstr>Υπογραφή των απαιτήσεων από τον πελάτη (1)</vt:lpstr>
      <vt:lpstr>Υπογραφή των απαιτήσεων από τον πελάτη (2)</vt:lpstr>
      <vt:lpstr>Υπογραφή των απαιτήσεων από τον πελάτη (3)</vt:lpstr>
      <vt:lpstr>Υπογραφή των απαιτήσεων από τον πελάτη (4) – παράδειγμα διαδικασίας αναθεώρησης</vt:lpstr>
      <vt:lpstr>Υπογραφή των απαιτήσεων από τον πελάτη (5)</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 Μοντέλα κύκλου ζωής</dc:title>
  <dc:creator>costas</dc:creator>
  <cp:lastModifiedBy>Costas Vassilakis</cp:lastModifiedBy>
  <cp:revision>1350</cp:revision>
  <dcterms:created xsi:type="dcterms:W3CDTF">2005-10-06T11:58:48Z</dcterms:created>
  <dcterms:modified xsi:type="dcterms:W3CDTF">2016-11-27T19:14:43Z</dcterms:modified>
</cp:coreProperties>
</file>