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</p:sldIdLst>
  <p:sldSz cx="9144000" cy="6858000" type="screen4x3"/>
  <p:notesSz cx="9144000" cy="6858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00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00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00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1/20/2015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00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1/20/2015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1/20/2015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0" y="188976"/>
            <a:ext cx="9144000" cy="1152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00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83670"/>
            <a:ext cx="8072119" cy="29648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00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3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3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3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3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35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553" y="1340770"/>
            <a:ext cx="800544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/>
              <a:t>ΚΙΝΔ</a:t>
            </a:r>
            <a:r>
              <a:rPr sz="2400" spc="-10" dirty="0"/>
              <a:t>Υ</a:t>
            </a:r>
            <a:r>
              <a:rPr sz="2400" dirty="0"/>
              <a:t>ΝΟΣ </a:t>
            </a:r>
            <a:r>
              <a:rPr sz="2400" spc="-15" dirty="0"/>
              <a:t>Ε</a:t>
            </a:r>
            <a:r>
              <a:rPr sz="2400" dirty="0"/>
              <a:t>ΠΙΤΟΚΙΩΝ</a:t>
            </a:r>
            <a:r>
              <a:rPr sz="2400" spc="-10" dirty="0"/>
              <a:t> </a:t>
            </a:r>
            <a:r>
              <a:rPr sz="2400" dirty="0"/>
              <a:t>ΚΑΙ </a:t>
            </a:r>
            <a:r>
              <a:rPr sz="2400" spc="5" dirty="0"/>
              <a:t>Μ</a:t>
            </a:r>
            <a:r>
              <a:rPr sz="2400" dirty="0"/>
              <a:t>ΕΘΟΔΟΙ</a:t>
            </a:r>
            <a:r>
              <a:rPr sz="2400" spc="-40" dirty="0"/>
              <a:t> </a:t>
            </a:r>
            <a:r>
              <a:rPr sz="2400" dirty="0"/>
              <a:t>ΜΕΤ</a:t>
            </a:r>
            <a:r>
              <a:rPr sz="2400" spc="-10" dirty="0"/>
              <a:t>Ρ</a:t>
            </a:r>
            <a:r>
              <a:rPr sz="2400" dirty="0"/>
              <a:t>ΗΣ</a:t>
            </a:r>
            <a:r>
              <a:rPr sz="2400" spc="-10" dirty="0"/>
              <a:t>Η</a:t>
            </a:r>
            <a:r>
              <a:rPr sz="2400" dirty="0"/>
              <a:t>Σ ΤΟΥ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684401" y="2228514"/>
            <a:ext cx="5773420" cy="15265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922019">
              <a:lnSpc>
                <a:spcPct val="100000"/>
              </a:lnSpc>
            </a:pP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2800" b="1" spc="-20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όδειγ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Ανοίγ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ατος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855344" marR="5080" indent="-843280" algn="ctr">
              <a:lnSpc>
                <a:spcPct val="140100"/>
              </a:lnSpc>
            </a:pPr>
            <a:r>
              <a:rPr lang="el-GR" sz="2800" b="1" spc="-5" dirty="0" smtClean="0">
                <a:solidFill>
                  <a:srgbClr val="00279F"/>
                </a:solidFill>
                <a:latin typeface="Times New Roman"/>
                <a:cs typeface="Times New Roman"/>
              </a:rPr>
              <a:t>Δρ. Δημητρόπουλος Παναγιώτης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5684" rIns="0" bIns="0" rtlCol="0">
            <a:spAutoFit/>
          </a:bodyPr>
          <a:lstStyle/>
          <a:p>
            <a:pPr marL="2171065">
              <a:lnSpc>
                <a:spcPct val="100000"/>
              </a:lnSpc>
            </a:pPr>
            <a:r>
              <a:rPr dirty="0"/>
              <a:t>Ορισ</a:t>
            </a:r>
            <a:r>
              <a:rPr spc="-10" dirty="0"/>
              <a:t>μ</a:t>
            </a:r>
            <a:r>
              <a:rPr dirty="0"/>
              <a:t>ός</a:t>
            </a:r>
            <a:r>
              <a:rPr spc="-40" dirty="0"/>
              <a:t> </a:t>
            </a:r>
            <a:r>
              <a:rPr dirty="0"/>
              <a:t>του</a:t>
            </a:r>
            <a:r>
              <a:rPr spc="-30" dirty="0"/>
              <a:t> </a:t>
            </a:r>
            <a:r>
              <a:rPr dirty="0"/>
              <a:t>Ανο</a:t>
            </a:r>
            <a:r>
              <a:rPr spc="-15" dirty="0"/>
              <a:t>ί</a:t>
            </a:r>
            <a:r>
              <a:rPr dirty="0"/>
              <a:t>γ</a:t>
            </a:r>
            <a:r>
              <a:rPr spc="-15" dirty="0"/>
              <a:t>μ</a:t>
            </a:r>
            <a:r>
              <a:rPr dirty="0"/>
              <a:t>ατος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47094"/>
            <a:ext cx="7882890" cy="3769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buFont typeface="Wingdings"/>
              <a:buChar char=""/>
              <a:tabLst>
                <a:tab pos="356235" algn="l"/>
                <a:tab pos="6923405" algn="l"/>
                <a:tab pos="7505700" algn="l"/>
              </a:tabLst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εργητικό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με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μαινό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ενο Επιτόκιο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(ΕΚ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).	Στην κατηγ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ρία</a:t>
            </a:r>
            <a:r>
              <a:rPr sz="24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αυτή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περιλ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μβάνο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ται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 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τοιχεία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εκ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ίνα του ενεργητικού τα οποία φέρουν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κυμαινόμενο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επιτόκ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ο.	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 επιτόκ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για τα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τοιχε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αυτά θα 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λλάζει κάθε 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φ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ορά που τα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επιτόκ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την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αγορά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αλλ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ά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ζο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8"/>
              </a:spcBef>
              <a:buClr>
                <a:srgbClr val="FF0000"/>
              </a:buClr>
              <a:buFont typeface="Wingdings"/>
              <a:buChar char=""/>
            </a:pPr>
            <a:endParaRPr sz="3250">
              <a:latin typeface="Times New Roman"/>
              <a:cs typeface="Times New Roman"/>
            </a:endParaRPr>
          </a:p>
          <a:p>
            <a:pPr marL="355600" marR="307340" indent="-342900">
              <a:lnSpc>
                <a:spcPts val="2590"/>
              </a:lnSpc>
              <a:buFont typeface="Wingdings"/>
              <a:buChar char=""/>
              <a:tabLst>
                <a:tab pos="356235" algn="l"/>
                <a:tab pos="3612515" algn="l"/>
                <a:tab pos="6179820" algn="l"/>
              </a:tabLst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εργ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τικό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με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Στα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ερό Ε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ιτόκιο</a:t>
            </a:r>
            <a:r>
              <a:rPr sz="2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(ΕΣ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).	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Στην κατηγορ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αυτή έχο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με</a:t>
            </a:r>
            <a:r>
              <a:rPr sz="2400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τοιχε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εκείνα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ου ενεργητικού που έχο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σταθερό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επιτόκ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 γ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μια σ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γκεκριμένη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περίοδ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.	Αλλαγές στα επ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τόκια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αγοράς δ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ρεάζο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 επιτόκιο του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ΕΣΕ.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5684" rIns="0" bIns="0" rtlCol="0">
            <a:spAutoFit/>
          </a:bodyPr>
          <a:lstStyle/>
          <a:p>
            <a:pPr marL="2171065">
              <a:lnSpc>
                <a:spcPct val="100000"/>
              </a:lnSpc>
            </a:pPr>
            <a:r>
              <a:rPr dirty="0"/>
              <a:t>Ορισ</a:t>
            </a:r>
            <a:r>
              <a:rPr spc="-10" dirty="0"/>
              <a:t>μ</a:t>
            </a:r>
            <a:r>
              <a:rPr dirty="0"/>
              <a:t>ός</a:t>
            </a:r>
            <a:r>
              <a:rPr spc="-40" dirty="0"/>
              <a:t> </a:t>
            </a:r>
            <a:r>
              <a:rPr dirty="0"/>
              <a:t>του</a:t>
            </a:r>
            <a:r>
              <a:rPr spc="-30" dirty="0"/>
              <a:t> </a:t>
            </a:r>
            <a:r>
              <a:rPr dirty="0"/>
              <a:t>Ανο</a:t>
            </a:r>
            <a:r>
              <a:rPr spc="-15" dirty="0"/>
              <a:t>ί</a:t>
            </a:r>
            <a:r>
              <a:rPr dirty="0"/>
              <a:t>γ</a:t>
            </a:r>
            <a:r>
              <a:rPr spc="-15" dirty="0"/>
              <a:t>μ</a:t>
            </a:r>
            <a:r>
              <a:rPr dirty="0"/>
              <a:t>ατος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647094"/>
            <a:ext cx="8676640" cy="3916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Πα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ητικό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με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μαινό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ενο Επιτόκιο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(ΠΚ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 marL="355600" marR="154305">
              <a:lnSpc>
                <a:spcPts val="2590"/>
              </a:lnSpc>
              <a:spcBef>
                <a:spcPts val="615"/>
              </a:spcBef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Στην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κατηγ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ρία αυ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ή περιλαμβάνονται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 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τοιχεία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εκείνα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του παθητικού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 οπ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ία φέρουν κυμαινόμενο</a:t>
            </a:r>
            <a:r>
              <a:rPr sz="2400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επιτόκ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ο.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 επιτόκ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για τα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τοιχε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αυτά θα 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λλάζει κάθε 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φ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ορά που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 επιτόκ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στ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αγορά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αλλ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ά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ζο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29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τικό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με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Στα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ερό Ε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ιτόκιο</a:t>
            </a:r>
            <a:r>
              <a:rPr sz="2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(ΠΣ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).</a:t>
            </a:r>
            <a:endParaRPr sz="2400">
              <a:latin typeface="Arial"/>
              <a:cs typeface="Arial"/>
            </a:endParaRPr>
          </a:p>
          <a:p>
            <a:pPr marL="355600" marR="5080">
              <a:lnSpc>
                <a:spcPts val="2590"/>
              </a:lnSpc>
              <a:spcBef>
                <a:spcPts val="615"/>
              </a:spcBef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Στην κατηγορία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τή έχου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τοιχε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εκείνα του παθητ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κού που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έ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χο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 σταθερό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επιτόκ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 γ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 μια 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υγκεκριμένη</a:t>
            </a:r>
            <a:r>
              <a:rPr sz="2400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περίοδ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410"/>
              </a:lnSpc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Αλλαγές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στα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επιτόκ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 αγοράς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εν επηρεάζουν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 επιτόκιο του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740"/>
              </a:lnSpc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ΠΣ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4544" rIns="0" bIns="0" rtlCol="0">
            <a:spAutoFit/>
          </a:bodyPr>
          <a:lstStyle/>
          <a:p>
            <a:pPr marL="5715" algn="ctr">
              <a:lnSpc>
                <a:spcPct val="100000"/>
              </a:lnSpc>
            </a:pPr>
            <a:r>
              <a:rPr dirty="0"/>
              <a:t>Ορισμός</a:t>
            </a:r>
            <a:r>
              <a:rPr spc="-40" dirty="0"/>
              <a:t> </a:t>
            </a:r>
            <a:r>
              <a:rPr dirty="0"/>
              <a:t>του</a:t>
            </a:r>
            <a:r>
              <a:rPr spc="-25" dirty="0"/>
              <a:t> </a:t>
            </a:r>
            <a:r>
              <a:rPr dirty="0"/>
              <a:t>Ανοί</a:t>
            </a:r>
            <a:r>
              <a:rPr spc="-15" dirty="0"/>
              <a:t>γ</a:t>
            </a:r>
            <a:r>
              <a:rPr dirty="0"/>
              <a:t>ματος</a:t>
            </a:r>
            <a:r>
              <a:rPr spc="-35" dirty="0"/>
              <a:t> </a:t>
            </a:r>
            <a:r>
              <a:rPr dirty="0"/>
              <a:t>και</a:t>
            </a:r>
            <a:r>
              <a:rPr spc="-20" dirty="0"/>
              <a:t> </a:t>
            </a:r>
            <a:r>
              <a:rPr dirty="0"/>
              <a:t>Καθαρής</a:t>
            </a:r>
          </a:p>
          <a:p>
            <a:pPr marL="5715" algn="ctr">
              <a:lnSpc>
                <a:spcPts val="3810"/>
              </a:lnSpc>
            </a:pPr>
            <a:r>
              <a:rPr dirty="0"/>
              <a:t>Θέσης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431194"/>
            <a:ext cx="8139430" cy="4466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ts val="2590"/>
              </a:lnSpc>
              <a:buFont typeface="Wingdings"/>
              <a:buChar char=""/>
              <a:tabLst>
                <a:tab pos="355600" algn="l"/>
                <a:tab pos="2949575" algn="l"/>
              </a:tabLst>
            </a:pP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«άν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ιγμ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»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μι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τράπεζας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ζεται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ως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δια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φ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ορά 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ξ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ύ του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 και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.	Έτ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ι: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1570"/>
              </a:spcBef>
              <a:tabLst>
                <a:tab pos="2571750" algn="l"/>
              </a:tabLst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Ά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οιγ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=	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ΚΕ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– 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ΠΚΕ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285"/>
              </a:spcBef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Κα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αρή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400" b="1" spc="4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24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= (Ε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Ε+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ΣΕ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15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-(ΠΚ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+ΠΣΕ)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ts val="2735"/>
              </a:lnSpc>
              <a:spcBef>
                <a:spcPts val="1605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Γενικά,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όσο μεγαλύτ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ρο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είν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 άνοιγμα τό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735"/>
              </a:lnSpc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γαλύτ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ρος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είναι ο κίνδ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νος επιτοκίων.</a:t>
            </a:r>
            <a:endParaRPr sz="2400">
              <a:latin typeface="Arial"/>
              <a:cs typeface="Arial"/>
            </a:endParaRPr>
          </a:p>
          <a:p>
            <a:pPr marL="437515" indent="-424815">
              <a:lnSpc>
                <a:spcPct val="100000"/>
              </a:lnSpc>
              <a:spcBef>
                <a:spcPts val="285"/>
              </a:spcBef>
              <a:buFont typeface="Wingdings"/>
              <a:buChar char=""/>
              <a:tabLst>
                <a:tab pos="438150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 άνο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γμα μπ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ρεί να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ίναι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ετικό, 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ρνητικό ή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μη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έν.</a:t>
            </a:r>
            <a:endParaRPr sz="2400">
              <a:latin typeface="Arial"/>
              <a:cs typeface="Arial"/>
            </a:endParaRPr>
          </a:p>
          <a:p>
            <a:pPr marL="355600" marR="149225" indent="-342900">
              <a:lnSpc>
                <a:spcPct val="90000"/>
              </a:lnSpc>
              <a:spcBef>
                <a:spcPts val="1895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Δεδο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νης</a:t>
            </a:r>
            <a:r>
              <a:rPr sz="2400" b="1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μιας 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εταβολ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ή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των επιτοκίων,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τα κ</a:t>
            </a:r>
            <a:r>
              <a:rPr sz="2400" b="1" spc="5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ρδη και</a:t>
            </a: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καθαρή θ</a:t>
            </a:r>
            <a:r>
              <a:rPr sz="2400" b="1" spc="4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της τράπεζας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θα αυξη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b="1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ή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θα μ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ιωθο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ανά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 με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αν το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άν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ιγμα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είναι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θε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ικό</a:t>
            </a: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ή αρνητικό.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4544" rIns="0" bIns="0" rtlCol="0">
            <a:spAutoFit/>
          </a:bodyPr>
          <a:lstStyle/>
          <a:p>
            <a:pPr marL="2540" algn="ctr">
              <a:lnSpc>
                <a:spcPct val="100000"/>
              </a:lnSpc>
            </a:pPr>
            <a:r>
              <a:rPr dirty="0"/>
              <a:t>Συ</a:t>
            </a:r>
            <a:r>
              <a:rPr spc="-15" dirty="0"/>
              <a:t>ν</a:t>
            </a:r>
            <a:r>
              <a:rPr dirty="0"/>
              <a:t>έ</a:t>
            </a:r>
            <a:r>
              <a:rPr spc="-15" dirty="0"/>
              <a:t>π</a:t>
            </a:r>
            <a:r>
              <a:rPr dirty="0"/>
              <a:t>εια τ</a:t>
            </a:r>
            <a:r>
              <a:rPr spc="-10" dirty="0"/>
              <a:t>η</a:t>
            </a:r>
            <a:r>
              <a:rPr dirty="0"/>
              <a:t>ς</a:t>
            </a:r>
            <a:r>
              <a:rPr spc="-15" dirty="0"/>
              <a:t> </a:t>
            </a:r>
            <a:r>
              <a:rPr dirty="0"/>
              <a:t>μεταβο</a:t>
            </a:r>
            <a:r>
              <a:rPr spc="-15" dirty="0"/>
              <a:t>λ</a:t>
            </a:r>
            <a:r>
              <a:rPr dirty="0"/>
              <a:t>ής</a:t>
            </a:r>
            <a:r>
              <a:rPr spc="-30" dirty="0"/>
              <a:t> </a:t>
            </a:r>
            <a:r>
              <a:rPr dirty="0"/>
              <a:t>των</a:t>
            </a:r>
            <a:r>
              <a:rPr spc="-35" dirty="0"/>
              <a:t> </a:t>
            </a:r>
            <a:r>
              <a:rPr dirty="0"/>
              <a:t>επι</a:t>
            </a:r>
            <a:r>
              <a:rPr spc="-10" dirty="0"/>
              <a:t>τ</a:t>
            </a:r>
            <a:r>
              <a:rPr dirty="0"/>
              <a:t>οκίων</a:t>
            </a:r>
          </a:p>
          <a:p>
            <a:pPr marL="2540" algn="ctr">
              <a:lnSpc>
                <a:spcPts val="3810"/>
              </a:lnSpc>
            </a:pPr>
            <a:r>
              <a:rPr dirty="0"/>
              <a:t>στα</a:t>
            </a:r>
            <a:r>
              <a:rPr spc="-25" dirty="0"/>
              <a:t> </a:t>
            </a:r>
            <a:r>
              <a:rPr dirty="0"/>
              <a:t>κέρδη</a:t>
            </a:r>
            <a:r>
              <a:rPr spc="-15" dirty="0"/>
              <a:t> </a:t>
            </a:r>
            <a:r>
              <a:rPr dirty="0"/>
              <a:t>και</a:t>
            </a:r>
            <a:r>
              <a:rPr spc="-15" dirty="0"/>
              <a:t> </a:t>
            </a:r>
            <a:r>
              <a:rPr dirty="0"/>
              <a:t>την</a:t>
            </a:r>
            <a:r>
              <a:rPr spc="-20" dirty="0"/>
              <a:t> </a:t>
            </a:r>
            <a:r>
              <a:rPr dirty="0"/>
              <a:t>καθαρή</a:t>
            </a:r>
            <a:r>
              <a:rPr spc="-30" dirty="0"/>
              <a:t> </a:t>
            </a:r>
            <a:r>
              <a:rPr dirty="0"/>
              <a:t>θ</a:t>
            </a:r>
            <a:r>
              <a:rPr spc="-10" dirty="0"/>
              <a:t>έ</a:t>
            </a:r>
            <a:r>
              <a:rPr dirty="0"/>
              <a:t>ση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59794"/>
            <a:ext cx="7950200" cy="3855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Δεδο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ένου του ανοίγματος,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μπορο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με</a:t>
            </a:r>
            <a:r>
              <a:rPr sz="2400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να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πολογίσο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με την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ταβολή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κέρ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 (ΔΚ)</a:t>
            </a:r>
            <a:r>
              <a:rPr sz="24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και σ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ην καθαρή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θέ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της τράπεζας (ΔΕ)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αν τα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πιτόκια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εταβληθο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στις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 πλε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ρές του ισολογισμο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8"/>
              </a:spcBef>
              <a:buClr>
                <a:srgbClr val="0000CC"/>
              </a:buClr>
              <a:buFont typeface="Wingdings"/>
              <a:buChar char=""/>
            </a:pP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"/>
              <a:tabLst>
                <a:tab pos="356235" algn="l"/>
                <a:tab pos="2440940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Συγκεκριμένα:	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ΔΚ</a:t>
            </a:r>
            <a:r>
              <a:rPr sz="2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= ΔΕ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= (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ΕΚ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 x Δr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1200" b="1" spc="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–</a:t>
            </a:r>
            <a:r>
              <a:rPr sz="28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ΠΚ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Δr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2300">
              <a:latin typeface="Times New Roman"/>
              <a:cs typeface="Times New Roman"/>
            </a:endParaRPr>
          </a:p>
          <a:p>
            <a:pPr marL="355600" marR="3904615">
              <a:lnSpc>
                <a:spcPct val="110000"/>
              </a:lnSpc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ΔΕ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ταβολή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καθαρής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spc="2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σης ΔΚ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ταβολή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ώ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240"/>
              </a:spcBef>
              <a:tabLst>
                <a:tab pos="884555" algn="l"/>
                <a:tab pos="1172210" algn="l"/>
              </a:tabLst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r</a:t>
            </a:r>
            <a:r>
              <a:rPr sz="1200" b="1" dirty="0">
                <a:solidFill>
                  <a:srgbClr val="0000CC"/>
                </a:solidFill>
                <a:latin typeface="Arial"/>
                <a:cs typeface="Arial"/>
              </a:rPr>
              <a:t>A	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=	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ταβολή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στοιχ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γη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ού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240"/>
              </a:spcBef>
              <a:tabLst>
                <a:tab pos="869315" algn="l"/>
                <a:tab pos="1155700" algn="l"/>
              </a:tabLst>
            </a:pP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Δr</a:t>
            </a:r>
            <a:r>
              <a:rPr sz="1200" b="1" dirty="0">
                <a:solidFill>
                  <a:srgbClr val="0000CC"/>
                </a:solidFill>
                <a:latin typeface="Arial"/>
                <a:cs typeface="Arial"/>
              </a:rPr>
              <a:t>L	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=	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βολή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στο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χ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παθ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τικ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8384" rIns="0" bIns="0" rtlCol="0">
            <a:spAutoFit/>
          </a:bodyPr>
          <a:lstStyle/>
          <a:p>
            <a:pPr marL="2152650">
              <a:lnSpc>
                <a:spcPts val="3810"/>
              </a:lnSpc>
            </a:pPr>
            <a:r>
              <a:rPr dirty="0"/>
              <a:t>Περι</a:t>
            </a:r>
            <a:r>
              <a:rPr spc="-15" dirty="0"/>
              <a:t>π</a:t>
            </a:r>
            <a:r>
              <a:rPr dirty="0"/>
              <a:t>τώσεις</a:t>
            </a:r>
            <a:r>
              <a:rPr spc="-50" dirty="0"/>
              <a:t> </a:t>
            </a:r>
            <a:r>
              <a:rPr dirty="0"/>
              <a:t>Ανο</a:t>
            </a:r>
            <a:r>
              <a:rPr spc="-15" dirty="0"/>
              <a:t>ί</a:t>
            </a:r>
            <a:r>
              <a:rPr dirty="0"/>
              <a:t>γ</a:t>
            </a:r>
            <a:r>
              <a:rPr spc="-15" dirty="0"/>
              <a:t>μ</a:t>
            </a:r>
            <a:r>
              <a:rPr dirty="0"/>
              <a:t>ατος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351550"/>
            <a:ext cx="7593330" cy="4657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82905" algn="l"/>
              </a:tabLst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α)	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Αν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ΕΚΕ &gt;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και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συ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επ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ώ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20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&gt;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,</a:t>
            </a:r>
            <a:r>
              <a:rPr sz="20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τότε:</a:t>
            </a:r>
            <a:endParaRPr sz="2000">
              <a:latin typeface="Arial"/>
              <a:cs typeface="Arial"/>
            </a:endParaRPr>
          </a:p>
          <a:p>
            <a:pPr marL="355600" marR="722630">
              <a:lnSpc>
                <a:spcPts val="2160"/>
              </a:lnSpc>
              <a:spcBef>
                <a:spcPts val="509"/>
              </a:spcBef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)</a:t>
            </a:r>
            <a:r>
              <a:rPr sz="2000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κέρδη</a:t>
            </a:r>
            <a:r>
              <a:rPr sz="20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ρή</a:t>
            </a:r>
            <a:r>
              <a:rPr sz="20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θέση</a:t>
            </a:r>
            <a:r>
              <a:rPr sz="20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θα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αυξηθούν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άν τα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τό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 αυξη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ού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ts val="2280"/>
              </a:lnSpc>
              <a:spcBef>
                <a:spcPts val="210"/>
              </a:spcBef>
              <a:buFont typeface="Arial"/>
              <a:buChar char="•"/>
              <a:tabLst>
                <a:tab pos="356235" algn="l"/>
              </a:tabLst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)</a:t>
            </a:r>
            <a:r>
              <a:rPr sz="2000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τα κέρ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θαρή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ση</a:t>
            </a:r>
            <a:r>
              <a:rPr sz="20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θα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θούν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ε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άν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πιτόκ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ts val="2280"/>
              </a:lnSpc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ωθού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81635" algn="l"/>
              </a:tabLst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β)	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Αν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ΕΚΕ &lt;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και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συ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επ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ώ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20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&lt;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,</a:t>
            </a:r>
            <a:r>
              <a:rPr sz="20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τότε:</a:t>
            </a:r>
            <a:endParaRPr sz="2000">
              <a:latin typeface="Arial"/>
              <a:cs typeface="Arial"/>
            </a:endParaRPr>
          </a:p>
          <a:p>
            <a:pPr marL="355600" marR="541655" indent="-342900">
              <a:lnSpc>
                <a:spcPts val="2160"/>
              </a:lnSpc>
              <a:spcBef>
                <a:spcPts val="509"/>
              </a:spcBef>
              <a:buChar char="•"/>
              <a:tabLst>
                <a:tab pos="356235" algn="l"/>
              </a:tabLst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)</a:t>
            </a:r>
            <a:r>
              <a:rPr sz="2000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κέρδη</a:t>
            </a:r>
            <a:r>
              <a:rPr sz="20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η κ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ρή</a:t>
            </a:r>
            <a:r>
              <a:rPr sz="20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θέση</a:t>
            </a:r>
            <a:r>
              <a:rPr sz="20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θα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ωθούν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άν τα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τό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 αυξη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ού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355600" marR="454659" indent="-342900">
              <a:lnSpc>
                <a:spcPts val="2160"/>
              </a:lnSpc>
              <a:spcBef>
                <a:spcPts val="480"/>
              </a:spcBef>
              <a:buFont typeface="Arial"/>
              <a:buChar char="•"/>
              <a:tabLst>
                <a:tab pos="356235" algn="l"/>
              </a:tabLst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)</a:t>
            </a:r>
            <a:r>
              <a:rPr sz="2000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κέρδη</a:t>
            </a:r>
            <a:r>
              <a:rPr sz="2000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η κ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ρή</a:t>
            </a:r>
            <a:r>
              <a:rPr sz="20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θέση</a:t>
            </a:r>
            <a:r>
              <a:rPr sz="20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θα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αυξηθούν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άν τα 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τό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 μ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ωθού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r>
              <a:rPr sz="20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Και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61315" algn="l"/>
                <a:tab pos="826135" algn="l"/>
                <a:tab pos="4213225" algn="l"/>
              </a:tabLst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γ)	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Αν	ΕΚΕ =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και</a:t>
            </a:r>
            <a:r>
              <a:rPr sz="20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συ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επ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ώ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20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G	=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,</a:t>
            </a:r>
            <a:r>
              <a:rPr sz="20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τότε:</a:t>
            </a:r>
            <a:endParaRPr sz="2000">
              <a:latin typeface="Arial"/>
              <a:cs typeface="Arial"/>
            </a:endParaRPr>
          </a:p>
          <a:p>
            <a:pPr marL="355600" marR="5080" indent="68580">
              <a:lnSpc>
                <a:spcPts val="2160"/>
              </a:lnSpc>
              <a:spcBef>
                <a:spcPts val="515"/>
              </a:spcBef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κέρδη</a:t>
            </a:r>
            <a:r>
              <a:rPr sz="20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η κ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ρή</a:t>
            </a:r>
            <a:r>
              <a:rPr sz="20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θέση</a:t>
            </a:r>
            <a:r>
              <a:rPr sz="20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ηρεάζ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νται</a:t>
            </a:r>
            <a:r>
              <a:rPr sz="20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από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τη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ταβο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ή των</a:t>
            </a:r>
            <a:r>
              <a:rPr sz="20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9190" rIns="0" bIns="0" rtlCol="0">
            <a:spAutoFit/>
          </a:bodyPr>
          <a:lstStyle/>
          <a:p>
            <a:pPr marL="3409950">
              <a:lnSpc>
                <a:spcPts val="3810"/>
              </a:lnSpc>
            </a:pPr>
            <a:r>
              <a:rPr dirty="0">
                <a:solidFill>
                  <a:srgbClr val="FF0000"/>
                </a:solidFill>
              </a:rPr>
              <a:t>Παράδειγ</a:t>
            </a:r>
            <a:r>
              <a:rPr spc="-15" dirty="0">
                <a:solidFill>
                  <a:srgbClr val="FF0000"/>
                </a:solidFill>
              </a:rPr>
              <a:t>μ</a:t>
            </a:r>
            <a:r>
              <a:rPr dirty="0">
                <a:solidFill>
                  <a:srgbClr val="FF0000"/>
                </a:solidFill>
              </a:rPr>
              <a:t>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229630"/>
            <a:ext cx="7161530" cy="1021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Ας</a:t>
            </a:r>
            <a:r>
              <a:rPr sz="20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οθέσου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ότι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τράπεζα</a:t>
            </a:r>
            <a:r>
              <a:rPr sz="20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έχ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τον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ουθο</a:t>
            </a:r>
            <a:r>
              <a:rPr sz="20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σο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σμό</a:t>
            </a:r>
            <a:r>
              <a:rPr sz="2000" spc="2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"/>
              </a:spcBef>
            </a:pPr>
            <a:endParaRPr sz="2750">
              <a:latin typeface="Times New Roman"/>
              <a:cs typeface="Times New Roman"/>
            </a:endParaRPr>
          </a:p>
          <a:p>
            <a:pPr marL="12700">
              <a:lnSpc>
                <a:spcPts val="2855"/>
              </a:lnSpc>
              <a:tabLst>
                <a:tab pos="2388870" algn="l"/>
                <a:tab pos="4786630" algn="l"/>
              </a:tabLst>
            </a:pP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εργητικό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Τράπεζα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Χ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Πα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ητικό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3987855"/>
            <a:ext cx="8746490" cy="2133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80795">
              <a:lnSpc>
                <a:spcPct val="100000"/>
              </a:lnSpc>
              <a:tabLst>
                <a:tab pos="1788795" algn="l"/>
                <a:tab pos="5880735" algn="l"/>
              </a:tabLst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1</a:t>
            </a:r>
            <a:r>
              <a:rPr sz="1800" b="1" spc="-10" dirty="0">
                <a:solidFill>
                  <a:srgbClr val="0000CC"/>
                </a:solidFill>
                <a:latin typeface="Arial"/>
                <a:cs typeface="Arial"/>
              </a:rPr>
              <a:t>8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0	εκατ.	1</a:t>
            </a:r>
            <a:r>
              <a:rPr sz="1800" b="1" spc="-10" dirty="0">
                <a:solidFill>
                  <a:srgbClr val="0000CC"/>
                </a:solidFill>
                <a:latin typeface="Arial"/>
                <a:cs typeface="Arial"/>
              </a:rPr>
              <a:t>8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0</a:t>
            </a:r>
            <a:r>
              <a:rPr sz="1800" b="1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εκατ.</a:t>
            </a:r>
            <a:endParaRPr sz="1800">
              <a:latin typeface="Arial"/>
              <a:cs typeface="Arial"/>
            </a:endParaRPr>
          </a:p>
          <a:p>
            <a:pPr marL="355600" marR="8255" indent="-342900">
              <a:lnSpc>
                <a:spcPct val="100000"/>
              </a:lnSpc>
              <a:spcBef>
                <a:spcPts val="470"/>
              </a:spcBef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τό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000" spc="1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Ε ε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ναι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8%,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Ε ε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ναι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9%,</a:t>
            </a:r>
            <a:r>
              <a:rPr sz="20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000" spc="1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ΠΚΕ ε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ναι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6%</a:t>
            </a:r>
            <a:r>
              <a:rPr sz="20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ι γ</a:t>
            </a:r>
            <a:r>
              <a:rPr sz="2000" spc="1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ΠΣΕ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είναι</a:t>
            </a:r>
            <a:r>
              <a:rPr sz="200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7%.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οθέτο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τας</a:t>
            </a:r>
            <a:r>
              <a:rPr sz="2000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ότι</a:t>
            </a:r>
            <a:r>
              <a:rPr sz="20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η τράπ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ζα</a:t>
            </a:r>
            <a:r>
              <a:rPr sz="20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έχ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ά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υς</a:t>
            </a:r>
            <a:r>
              <a:rPr sz="20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000" spc="1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ασμούς,</a:t>
            </a:r>
            <a:r>
              <a:rPr sz="200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μπορού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να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βρο</a:t>
            </a:r>
            <a:r>
              <a:rPr sz="2000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με</a:t>
            </a:r>
            <a:r>
              <a:rPr sz="20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κέρδη.</a:t>
            </a:r>
            <a:endParaRPr sz="2000">
              <a:latin typeface="Arial"/>
              <a:cs typeface="Arial"/>
            </a:endParaRPr>
          </a:p>
          <a:p>
            <a:pPr marL="824865" marR="5080" indent="-812800">
              <a:lnSpc>
                <a:spcPct val="100000"/>
              </a:lnSpc>
              <a:spcBef>
                <a:spcPts val="400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Παρατ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ή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ση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τα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ιχεία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3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γητικού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παθητικ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σταθε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ού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κί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 ( ΕΣΕ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ΠΣΕ)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δεν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χουν όλα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ίδια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περί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δο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λήξ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72453" y="3891445"/>
            <a:ext cx="1012190" cy="0"/>
          </a:xfrm>
          <a:custGeom>
            <a:avLst/>
            <a:gdLst/>
            <a:ahLst/>
            <a:cxnLst/>
            <a:rect l="l" t="t" r="r" b="b"/>
            <a:pathLst>
              <a:path w="1012190">
                <a:moveTo>
                  <a:pt x="0" y="0"/>
                </a:moveTo>
                <a:lnTo>
                  <a:pt x="1011936" y="0"/>
                </a:lnTo>
              </a:path>
            </a:pathLst>
          </a:custGeom>
          <a:ln w="20345">
            <a:solidFill>
              <a:srgbClr val="0000C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85115" y="2620065"/>
          <a:ext cx="6872577" cy="12713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0818"/>
                <a:gridCol w="1168272"/>
                <a:gridCol w="3339985"/>
                <a:gridCol w="1153502"/>
              </a:tblGrid>
              <a:tr h="342392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ΕΚΕ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80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εκατ.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015" algn="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Π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Κ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Ε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336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90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εκατ.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329183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ΕΣΕ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0 εκατ.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8760" algn="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ΠΣΕ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9079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70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εκατ.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599803">
                <a:tc>
                  <a:txBody>
                    <a:bodyPr/>
                    <a:lstStyle/>
                    <a:p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0345">
                      <a:solidFill>
                        <a:srgbClr val="0000C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.Θ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20</a:t>
                      </a:r>
                      <a:r>
                        <a:rPr sz="1800" b="1" spc="-10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00CC"/>
                          </a:solidFill>
                          <a:latin typeface="Arial"/>
                          <a:cs typeface="Arial"/>
                        </a:rPr>
                        <a:t>εκατ.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9547" rIns="0" bIns="0" rtlCol="0">
            <a:spAutoFit/>
          </a:bodyPr>
          <a:lstStyle/>
          <a:p>
            <a:pPr marL="472440">
              <a:lnSpc>
                <a:spcPct val="100000"/>
              </a:lnSpc>
            </a:pPr>
            <a:r>
              <a:rPr sz="2400" u="heavy" dirty="0">
                <a:solidFill>
                  <a:srgbClr val="FF0000"/>
                </a:solidFill>
              </a:rPr>
              <a:t>Π</a:t>
            </a:r>
            <a:r>
              <a:rPr sz="2400" u="heavy" spc="-10" dirty="0">
                <a:solidFill>
                  <a:srgbClr val="FF0000"/>
                </a:solidFill>
              </a:rPr>
              <a:t>ε</a:t>
            </a:r>
            <a:r>
              <a:rPr sz="2400" u="heavy" dirty="0">
                <a:solidFill>
                  <a:srgbClr val="FF0000"/>
                </a:solidFill>
              </a:rPr>
              <a:t>ρίπτωση</a:t>
            </a:r>
            <a:r>
              <a:rPr sz="2400" u="heavy" spc="-30" dirty="0">
                <a:solidFill>
                  <a:srgbClr val="FF0000"/>
                </a:solidFill>
              </a:rPr>
              <a:t> </a:t>
            </a:r>
            <a:r>
              <a:rPr sz="2400" u="heavy" spc="-5" dirty="0">
                <a:solidFill>
                  <a:srgbClr val="FF0000"/>
                </a:solidFill>
              </a:rPr>
              <a:t>1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33399"/>
                </a:solidFill>
              </a:rPr>
              <a:t>Τι</a:t>
            </a:r>
            <a:r>
              <a:rPr sz="2000" spc="-10" dirty="0">
                <a:solidFill>
                  <a:srgbClr val="333399"/>
                </a:solidFill>
              </a:rPr>
              <a:t> </a:t>
            </a:r>
            <a:r>
              <a:rPr sz="2000" spc="-15" dirty="0">
                <a:solidFill>
                  <a:srgbClr val="333399"/>
                </a:solidFill>
              </a:rPr>
              <a:t>θ</a:t>
            </a:r>
            <a:r>
              <a:rPr sz="2000" dirty="0">
                <a:solidFill>
                  <a:srgbClr val="333399"/>
                </a:solidFill>
              </a:rPr>
              <a:t>α</a:t>
            </a:r>
            <a:r>
              <a:rPr sz="2000" spc="-30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σ</a:t>
            </a:r>
            <a:r>
              <a:rPr sz="2000" spc="-10" dirty="0">
                <a:solidFill>
                  <a:srgbClr val="333399"/>
                </a:solidFill>
              </a:rPr>
              <a:t>υ</a:t>
            </a:r>
            <a:r>
              <a:rPr sz="2000" dirty="0">
                <a:solidFill>
                  <a:srgbClr val="333399"/>
                </a:solidFill>
              </a:rPr>
              <a:t>μβ</a:t>
            </a:r>
            <a:r>
              <a:rPr sz="2000" spc="-10" dirty="0">
                <a:solidFill>
                  <a:srgbClr val="333399"/>
                </a:solidFill>
              </a:rPr>
              <a:t>ε</a:t>
            </a:r>
            <a:r>
              <a:rPr sz="2000" dirty="0">
                <a:solidFill>
                  <a:srgbClr val="333399"/>
                </a:solidFill>
              </a:rPr>
              <a:t>ί</a:t>
            </a:r>
            <a:r>
              <a:rPr sz="2000" spc="-1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στα</a:t>
            </a:r>
            <a:r>
              <a:rPr sz="2000" spc="-40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κ</a:t>
            </a:r>
            <a:r>
              <a:rPr sz="2000" spc="35" dirty="0">
                <a:solidFill>
                  <a:srgbClr val="333399"/>
                </a:solidFill>
              </a:rPr>
              <a:t>έ</a:t>
            </a:r>
            <a:r>
              <a:rPr sz="2000" dirty="0">
                <a:solidFill>
                  <a:srgbClr val="333399"/>
                </a:solidFill>
              </a:rPr>
              <a:t>ρ</a:t>
            </a:r>
            <a:r>
              <a:rPr sz="2000" spc="-10" dirty="0">
                <a:solidFill>
                  <a:srgbClr val="333399"/>
                </a:solidFill>
              </a:rPr>
              <a:t>δ</a:t>
            </a:r>
            <a:r>
              <a:rPr sz="2000" dirty="0">
                <a:solidFill>
                  <a:srgbClr val="333399"/>
                </a:solidFill>
              </a:rPr>
              <a:t>η</a:t>
            </a:r>
            <a:r>
              <a:rPr sz="2000" spc="-5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αν</a:t>
            </a:r>
            <a:r>
              <a:rPr sz="2000" spc="-20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τα</a:t>
            </a:r>
            <a:r>
              <a:rPr sz="2000" spc="-3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επ</a:t>
            </a:r>
            <a:r>
              <a:rPr sz="2000" spc="-15" dirty="0">
                <a:solidFill>
                  <a:srgbClr val="333399"/>
                </a:solidFill>
              </a:rPr>
              <a:t>ι</a:t>
            </a:r>
            <a:r>
              <a:rPr sz="2000" dirty="0">
                <a:solidFill>
                  <a:srgbClr val="333399"/>
                </a:solidFill>
              </a:rPr>
              <a:t>τόκ</a:t>
            </a:r>
            <a:r>
              <a:rPr sz="2000" spc="-10" dirty="0">
                <a:solidFill>
                  <a:srgbClr val="333399"/>
                </a:solidFill>
              </a:rPr>
              <a:t>ι</a:t>
            </a:r>
            <a:r>
              <a:rPr sz="2000" dirty="0">
                <a:solidFill>
                  <a:srgbClr val="333399"/>
                </a:solidFill>
              </a:rPr>
              <a:t>α</a:t>
            </a:r>
            <a:r>
              <a:rPr sz="2000" spc="-1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αυ</a:t>
            </a:r>
            <a:r>
              <a:rPr sz="2000" spc="-10" dirty="0">
                <a:solidFill>
                  <a:srgbClr val="FF0000"/>
                </a:solidFill>
              </a:rPr>
              <a:t>ξ</a:t>
            </a:r>
            <a:r>
              <a:rPr sz="2000" dirty="0">
                <a:solidFill>
                  <a:srgbClr val="FF0000"/>
                </a:solidFill>
              </a:rPr>
              <a:t>η</a:t>
            </a:r>
            <a:r>
              <a:rPr sz="2000" spc="-10" dirty="0">
                <a:solidFill>
                  <a:srgbClr val="FF0000"/>
                </a:solidFill>
              </a:rPr>
              <a:t>θ</a:t>
            </a:r>
            <a:r>
              <a:rPr sz="2000" dirty="0">
                <a:solidFill>
                  <a:srgbClr val="FF0000"/>
                </a:solidFill>
              </a:rPr>
              <a:t>ούν</a:t>
            </a:r>
            <a:endParaRPr sz="2000">
              <a:latin typeface="Arial"/>
              <a:cs typeface="Arial"/>
            </a:endParaRPr>
          </a:p>
          <a:p>
            <a:pPr marL="472440">
              <a:lnSpc>
                <a:spcPct val="100000"/>
              </a:lnSpc>
            </a:pPr>
            <a:r>
              <a:rPr sz="2000" dirty="0">
                <a:solidFill>
                  <a:srgbClr val="333399"/>
                </a:solidFill>
              </a:rPr>
              <a:t>κα</a:t>
            </a:r>
            <a:r>
              <a:rPr sz="2000" spc="5" dirty="0">
                <a:solidFill>
                  <a:srgbClr val="333399"/>
                </a:solidFill>
              </a:rPr>
              <a:t>τ</a:t>
            </a:r>
            <a:r>
              <a:rPr sz="2000" dirty="0">
                <a:solidFill>
                  <a:srgbClr val="333399"/>
                </a:solidFill>
              </a:rPr>
              <a:t>ά</a:t>
            </a:r>
            <a:r>
              <a:rPr sz="2000" spc="-50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μ</a:t>
            </a:r>
            <a:r>
              <a:rPr sz="2000" spc="-10" dirty="0">
                <a:solidFill>
                  <a:srgbClr val="333399"/>
                </a:solidFill>
              </a:rPr>
              <a:t>ί</a:t>
            </a:r>
            <a:r>
              <a:rPr sz="2000" dirty="0">
                <a:solidFill>
                  <a:srgbClr val="333399"/>
                </a:solidFill>
              </a:rPr>
              <a:t>α</a:t>
            </a:r>
            <a:r>
              <a:rPr sz="2000" spc="-2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ποσοστιαία</a:t>
            </a:r>
            <a:r>
              <a:rPr sz="2000" spc="-4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μο</a:t>
            </a:r>
            <a:r>
              <a:rPr sz="2000" spc="-30" dirty="0">
                <a:solidFill>
                  <a:srgbClr val="333399"/>
                </a:solidFill>
              </a:rPr>
              <a:t>ν</a:t>
            </a:r>
            <a:r>
              <a:rPr sz="2000" dirty="0">
                <a:solidFill>
                  <a:srgbClr val="333399"/>
                </a:solidFill>
              </a:rPr>
              <a:t>άδα</a:t>
            </a:r>
            <a:r>
              <a:rPr sz="2000" spc="-1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τόσο</a:t>
            </a:r>
            <a:r>
              <a:rPr sz="2000" spc="-20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στο</a:t>
            </a:r>
            <a:r>
              <a:rPr sz="2000" spc="-2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ΕΚΕ όσο</a:t>
            </a:r>
            <a:r>
              <a:rPr sz="2000" spc="-20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και</a:t>
            </a:r>
            <a:r>
              <a:rPr sz="2000" spc="-20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στο</a:t>
            </a:r>
            <a:r>
              <a:rPr sz="2000" spc="-2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Π</a:t>
            </a:r>
            <a:r>
              <a:rPr sz="2000" spc="5" dirty="0">
                <a:solidFill>
                  <a:srgbClr val="333399"/>
                </a:solidFill>
              </a:rPr>
              <a:t>Κ</a:t>
            </a:r>
            <a:r>
              <a:rPr sz="2000" dirty="0">
                <a:solidFill>
                  <a:srgbClr val="333399"/>
                </a:solidFill>
              </a:rPr>
              <a:t>Ε;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78739" y="1656619"/>
            <a:ext cx="8446135" cy="3427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Βρίσ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με</a:t>
            </a:r>
            <a:r>
              <a:rPr sz="24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την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αλλαγή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στα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5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οδα</a:t>
            </a:r>
            <a:r>
              <a:rPr sz="24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και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40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ξοδ</a:t>
            </a:r>
            <a:r>
              <a:rPr sz="2400" b="1" spc="1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6743700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ταβ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λή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στα </a:t>
            </a:r>
            <a:r>
              <a:rPr sz="24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σο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είναι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0,8 εκ.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(=80 εκ.	x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0,01), 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νώ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tabLst>
                <a:tab pos="1969770" algn="l"/>
                <a:tab pos="3797935" algn="l"/>
                <a:tab pos="5238750" algn="l"/>
                <a:tab pos="5577205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στα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5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ξοδα	ε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ναι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0,9 ε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.	(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= 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9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0 εκ.	x	0,01).</a:t>
            </a:r>
            <a:endParaRPr sz="2400">
              <a:latin typeface="Arial"/>
              <a:cs typeface="Arial"/>
            </a:endParaRPr>
          </a:p>
          <a:p>
            <a:pPr marL="355600" marR="546735" indent="-342900">
              <a:lnSpc>
                <a:spcPts val="2300"/>
              </a:lnSpc>
              <a:spcBef>
                <a:spcPts val="1760"/>
              </a:spcBef>
              <a:buFont typeface="Arial"/>
              <a:buChar char="•"/>
              <a:tabLst>
                <a:tab pos="355600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Συ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επώς,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τα κ</a:t>
            </a:r>
            <a:r>
              <a:rPr sz="2400" b="1" spc="5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ρδη</a:t>
            </a:r>
            <a:r>
              <a:rPr sz="2400" b="1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και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καθαρή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400" b="1" spc="5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ση</a:t>
            </a:r>
            <a:r>
              <a:rPr sz="2400" b="1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της τράπεζας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μειώνο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ται</a:t>
            </a:r>
            <a:r>
              <a:rPr sz="24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κατά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 €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10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0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.000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Font typeface="Arial"/>
              <a:buChar char="•"/>
            </a:pPr>
            <a:endParaRPr sz="21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Ή,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σύ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φωνα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με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παραπάνω : αφού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Δr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1100" b="1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4176395" algn="l"/>
                <a:tab pos="4514850" algn="l"/>
              </a:tabLst>
            </a:pP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•	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ΔΚ=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ΔΕ =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x 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-10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εκ.	x	0,01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-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 €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10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0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.000.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9547" rIns="0" bIns="0" rtlCol="0">
            <a:spAutoFit/>
          </a:bodyPr>
          <a:lstStyle/>
          <a:p>
            <a:pPr marL="472440">
              <a:lnSpc>
                <a:spcPct val="100000"/>
              </a:lnSpc>
            </a:pPr>
            <a:r>
              <a:rPr sz="2400" u="heavy" dirty="0">
                <a:solidFill>
                  <a:srgbClr val="FF0000"/>
                </a:solidFill>
              </a:rPr>
              <a:t>Π</a:t>
            </a:r>
            <a:r>
              <a:rPr sz="2400" u="heavy" spc="-10" dirty="0">
                <a:solidFill>
                  <a:srgbClr val="FF0000"/>
                </a:solidFill>
              </a:rPr>
              <a:t>ε</a:t>
            </a:r>
            <a:r>
              <a:rPr sz="2400" u="heavy" dirty="0">
                <a:solidFill>
                  <a:srgbClr val="FF0000"/>
                </a:solidFill>
              </a:rPr>
              <a:t>ρίπτωση</a:t>
            </a:r>
            <a:r>
              <a:rPr sz="2400" u="heavy" spc="-30" dirty="0">
                <a:solidFill>
                  <a:srgbClr val="FF0000"/>
                </a:solidFill>
              </a:rPr>
              <a:t> </a:t>
            </a:r>
            <a:r>
              <a:rPr sz="2400" u="heavy" dirty="0">
                <a:solidFill>
                  <a:srgbClr val="FF0000"/>
                </a:solidFill>
              </a:rPr>
              <a:t>2</a:t>
            </a:r>
            <a:r>
              <a:rPr sz="2400" u="heavy" spc="-15" dirty="0">
                <a:solidFill>
                  <a:srgbClr val="FF0000"/>
                </a:solidFill>
              </a:rPr>
              <a:t> 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33399"/>
                </a:solidFill>
              </a:rPr>
              <a:t>Τι</a:t>
            </a:r>
            <a:r>
              <a:rPr sz="2000" spc="-10" dirty="0">
                <a:solidFill>
                  <a:srgbClr val="333399"/>
                </a:solidFill>
              </a:rPr>
              <a:t> </a:t>
            </a:r>
            <a:r>
              <a:rPr sz="2000" spc="-15" dirty="0">
                <a:solidFill>
                  <a:srgbClr val="333399"/>
                </a:solidFill>
              </a:rPr>
              <a:t>θ</a:t>
            </a:r>
            <a:r>
              <a:rPr sz="2000" dirty="0">
                <a:solidFill>
                  <a:srgbClr val="333399"/>
                </a:solidFill>
              </a:rPr>
              <a:t>α</a:t>
            </a:r>
            <a:r>
              <a:rPr sz="2000" spc="-1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σ</a:t>
            </a:r>
            <a:r>
              <a:rPr sz="2000" spc="-10" dirty="0">
                <a:solidFill>
                  <a:srgbClr val="333399"/>
                </a:solidFill>
              </a:rPr>
              <a:t>υ</a:t>
            </a:r>
            <a:r>
              <a:rPr sz="2000" dirty="0">
                <a:solidFill>
                  <a:srgbClr val="333399"/>
                </a:solidFill>
              </a:rPr>
              <a:t>μβ</a:t>
            </a:r>
            <a:r>
              <a:rPr sz="2000" spc="-10" dirty="0">
                <a:solidFill>
                  <a:srgbClr val="333399"/>
                </a:solidFill>
              </a:rPr>
              <a:t>ε</a:t>
            </a:r>
            <a:r>
              <a:rPr sz="2000" dirty="0">
                <a:solidFill>
                  <a:srgbClr val="333399"/>
                </a:solidFill>
              </a:rPr>
              <a:t>ί</a:t>
            </a:r>
            <a:r>
              <a:rPr sz="2000" spc="-2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στα</a:t>
            </a:r>
            <a:r>
              <a:rPr sz="2000" spc="-40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κ</a:t>
            </a:r>
            <a:r>
              <a:rPr sz="2000" spc="35" dirty="0">
                <a:solidFill>
                  <a:srgbClr val="333399"/>
                </a:solidFill>
              </a:rPr>
              <a:t>έ</a:t>
            </a:r>
            <a:r>
              <a:rPr sz="2000" dirty="0">
                <a:solidFill>
                  <a:srgbClr val="333399"/>
                </a:solidFill>
              </a:rPr>
              <a:t>ρ</a:t>
            </a:r>
            <a:r>
              <a:rPr sz="2000" spc="-10" dirty="0">
                <a:solidFill>
                  <a:srgbClr val="333399"/>
                </a:solidFill>
              </a:rPr>
              <a:t>δ</a:t>
            </a:r>
            <a:r>
              <a:rPr sz="2000" dirty="0">
                <a:solidFill>
                  <a:srgbClr val="333399"/>
                </a:solidFill>
              </a:rPr>
              <a:t>η</a:t>
            </a:r>
            <a:r>
              <a:rPr sz="2000" spc="-5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αν</a:t>
            </a:r>
            <a:r>
              <a:rPr sz="2000" spc="-20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τα</a:t>
            </a:r>
            <a:r>
              <a:rPr sz="2000" spc="-2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επ</a:t>
            </a:r>
            <a:r>
              <a:rPr sz="2000" spc="-15" dirty="0">
                <a:solidFill>
                  <a:srgbClr val="333399"/>
                </a:solidFill>
              </a:rPr>
              <a:t>ι</a:t>
            </a:r>
            <a:r>
              <a:rPr sz="2000" dirty="0">
                <a:solidFill>
                  <a:srgbClr val="333399"/>
                </a:solidFill>
              </a:rPr>
              <a:t>τόκ</a:t>
            </a:r>
            <a:r>
              <a:rPr sz="2000" spc="-10" dirty="0">
                <a:solidFill>
                  <a:srgbClr val="333399"/>
                </a:solidFill>
              </a:rPr>
              <a:t>ι</a:t>
            </a:r>
            <a:r>
              <a:rPr sz="2000" dirty="0">
                <a:solidFill>
                  <a:srgbClr val="333399"/>
                </a:solidFill>
              </a:rPr>
              <a:t>α</a:t>
            </a:r>
            <a:r>
              <a:rPr sz="2000" spc="-2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FF0000"/>
                </a:solidFill>
              </a:rPr>
              <a:t>μ</a:t>
            </a:r>
            <a:r>
              <a:rPr sz="2000" spc="-10" dirty="0">
                <a:solidFill>
                  <a:srgbClr val="FF0000"/>
                </a:solidFill>
              </a:rPr>
              <a:t>ε</a:t>
            </a:r>
            <a:r>
              <a:rPr sz="2000" dirty="0">
                <a:solidFill>
                  <a:srgbClr val="FF0000"/>
                </a:solidFill>
              </a:rPr>
              <a:t>ι</a:t>
            </a:r>
            <a:r>
              <a:rPr sz="2000" spc="-30" dirty="0">
                <a:solidFill>
                  <a:srgbClr val="FF0000"/>
                </a:solidFill>
              </a:rPr>
              <a:t>ω</a:t>
            </a:r>
            <a:r>
              <a:rPr sz="2000" dirty="0">
                <a:solidFill>
                  <a:srgbClr val="FF0000"/>
                </a:solidFill>
              </a:rPr>
              <a:t>θ</a:t>
            </a:r>
            <a:r>
              <a:rPr sz="2000" spc="-10" dirty="0">
                <a:solidFill>
                  <a:srgbClr val="FF0000"/>
                </a:solidFill>
              </a:rPr>
              <a:t>ο</a:t>
            </a:r>
            <a:r>
              <a:rPr sz="2000" dirty="0">
                <a:solidFill>
                  <a:srgbClr val="FF0000"/>
                </a:solidFill>
              </a:rPr>
              <a:t>ύν</a:t>
            </a:r>
            <a:endParaRPr sz="2000">
              <a:latin typeface="Arial"/>
              <a:cs typeface="Arial"/>
            </a:endParaRPr>
          </a:p>
          <a:p>
            <a:pPr marL="472440">
              <a:lnSpc>
                <a:spcPct val="100000"/>
              </a:lnSpc>
            </a:pPr>
            <a:r>
              <a:rPr sz="2000" dirty="0">
                <a:solidFill>
                  <a:srgbClr val="333399"/>
                </a:solidFill>
              </a:rPr>
              <a:t>κα</a:t>
            </a:r>
            <a:r>
              <a:rPr sz="2000" spc="5" dirty="0">
                <a:solidFill>
                  <a:srgbClr val="333399"/>
                </a:solidFill>
              </a:rPr>
              <a:t>τ</a:t>
            </a:r>
            <a:r>
              <a:rPr sz="2000" dirty="0">
                <a:solidFill>
                  <a:srgbClr val="333399"/>
                </a:solidFill>
              </a:rPr>
              <a:t>ά</a:t>
            </a:r>
            <a:r>
              <a:rPr sz="2000" spc="-50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μ</a:t>
            </a:r>
            <a:r>
              <a:rPr sz="2000" spc="-10" dirty="0">
                <a:solidFill>
                  <a:srgbClr val="333399"/>
                </a:solidFill>
              </a:rPr>
              <a:t>ί</a:t>
            </a:r>
            <a:r>
              <a:rPr sz="2000" dirty="0">
                <a:solidFill>
                  <a:srgbClr val="333399"/>
                </a:solidFill>
              </a:rPr>
              <a:t>α</a:t>
            </a:r>
            <a:r>
              <a:rPr sz="2000" spc="-2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ποσοστιαία</a:t>
            </a:r>
            <a:r>
              <a:rPr sz="2000" spc="-4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μο</a:t>
            </a:r>
            <a:r>
              <a:rPr sz="2000" spc="-30" dirty="0">
                <a:solidFill>
                  <a:srgbClr val="333399"/>
                </a:solidFill>
              </a:rPr>
              <a:t>ν</a:t>
            </a:r>
            <a:r>
              <a:rPr sz="2000" dirty="0">
                <a:solidFill>
                  <a:srgbClr val="333399"/>
                </a:solidFill>
              </a:rPr>
              <a:t>άδα</a:t>
            </a:r>
            <a:r>
              <a:rPr sz="2000" spc="-1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τόσο</a:t>
            </a:r>
            <a:r>
              <a:rPr sz="2000" spc="-20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στο</a:t>
            </a:r>
            <a:r>
              <a:rPr sz="2000" spc="-2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ΕΚΕ όσο</a:t>
            </a:r>
            <a:r>
              <a:rPr sz="2000" spc="-20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και</a:t>
            </a:r>
            <a:r>
              <a:rPr sz="2000" spc="-20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στο</a:t>
            </a:r>
            <a:r>
              <a:rPr sz="2000" spc="-25" dirty="0">
                <a:solidFill>
                  <a:srgbClr val="333399"/>
                </a:solidFill>
              </a:rPr>
              <a:t> </a:t>
            </a:r>
            <a:r>
              <a:rPr sz="2000" dirty="0">
                <a:solidFill>
                  <a:srgbClr val="333399"/>
                </a:solidFill>
              </a:rPr>
              <a:t>Π</a:t>
            </a:r>
            <a:r>
              <a:rPr sz="2000" spc="5" dirty="0">
                <a:solidFill>
                  <a:srgbClr val="333399"/>
                </a:solidFill>
              </a:rPr>
              <a:t>Κ</a:t>
            </a:r>
            <a:r>
              <a:rPr sz="2000" dirty="0">
                <a:solidFill>
                  <a:srgbClr val="333399"/>
                </a:solidFill>
              </a:rPr>
              <a:t>Ε;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78739" y="2004098"/>
            <a:ext cx="8732520" cy="3580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σύ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φω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με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τα παρα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άνω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: αφ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Δr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1100" b="1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4176395" algn="l"/>
                <a:tab pos="5843905" algn="l"/>
              </a:tabLst>
            </a:pP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•	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ΔΚ=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ΔΕ =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x 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-10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εκ.	x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(-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0,01) =	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€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10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0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.000.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85100"/>
              </a:lnSpc>
              <a:buFont typeface="Arial"/>
              <a:buChar char="•"/>
              <a:tabLst>
                <a:tab pos="355600" algn="l"/>
              </a:tabLst>
            </a:pP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ρίπτωση</a:t>
            </a:r>
            <a:r>
              <a:rPr sz="2400" b="1" u="heavy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FF0000"/>
                </a:solidFill>
                <a:latin typeface="Arial"/>
                <a:cs typeface="Arial"/>
              </a:rPr>
              <a:t>3: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spc="-4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θα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συ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βεί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αν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τόκ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αυξη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ούν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 το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ΕΚΕ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κα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τρ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ις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ποσοστιαί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μο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άδες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20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050" b="1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105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+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z="2000" b="1" spc="-40" dirty="0">
                <a:solidFill>
                  <a:srgbClr val="FF0000"/>
                </a:solidFill>
                <a:latin typeface="Arial"/>
                <a:cs typeface="Arial"/>
              </a:rPr>
              <a:t>%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)</a:t>
            </a:r>
            <a:r>
              <a:rPr sz="2000" b="1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και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για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 κα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</a:t>
            </a:r>
            <a:r>
              <a:rPr sz="20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δύο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ποσοστιαί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μο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άδες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15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Δr</a:t>
            </a:r>
            <a:r>
              <a:rPr sz="1050" b="1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105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sz="2000" b="1" spc="10" dirty="0">
                <a:solidFill>
                  <a:srgbClr val="FF0000"/>
                </a:solidFill>
                <a:latin typeface="Arial"/>
                <a:cs typeface="Arial"/>
              </a:rPr>
              <a:t>+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z="2000" b="1" spc="-40" dirty="0">
                <a:solidFill>
                  <a:srgbClr val="FF0000"/>
                </a:solidFill>
                <a:latin typeface="Arial"/>
                <a:cs typeface="Arial"/>
              </a:rPr>
              <a:t>%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);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</a:pP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52755" algn="l"/>
              </a:tabLst>
            </a:pP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•	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ΔΚ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ΔΕ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= 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8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0</a:t>
            </a:r>
            <a:r>
              <a:rPr sz="2400" b="1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0,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0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2 + 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9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0 x 0,01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 1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,6 –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0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,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9 = 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0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,7</a:t>
            </a:r>
            <a:endParaRPr sz="2400">
              <a:latin typeface="Arial"/>
              <a:cs typeface="Arial"/>
            </a:endParaRPr>
          </a:p>
          <a:p>
            <a:pPr marL="1094740">
              <a:lnSpc>
                <a:spcPct val="100000"/>
              </a:lnSpc>
              <a:spcBef>
                <a:spcPts val="385"/>
              </a:spcBef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€7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0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0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.000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5684" rIns="0" bIns="0" rtlCol="0">
            <a:spAutoFit/>
          </a:bodyPr>
          <a:lstStyle/>
          <a:p>
            <a:pPr marL="3228975">
              <a:lnSpc>
                <a:spcPct val="100000"/>
              </a:lnSpc>
            </a:pPr>
            <a:r>
              <a:rPr dirty="0"/>
              <a:t>Γε</a:t>
            </a:r>
            <a:r>
              <a:rPr spc="-10" dirty="0"/>
              <a:t>ν</a:t>
            </a:r>
            <a:r>
              <a:rPr dirty="0"/>
              <a:t>ικεύο</a:t>
            </a:r>
            <a:r>
              <a:rPr spc="-15" dirty="0"/>
              <a:t>ν</a:t>
            </a:r>
            <a:r>
              <a:rPr dirty="0"/>
              <a:t>τας: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9144" y="1592230"/>
            <a:ext cx="7030720" cy="4464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9250" indent="-336550">
              <a:lnSpc>
                <a:spcPct val="100000"/>
              </a:lnSpc>
              <a:buAutoNum type="arabicPeriod"/>
              <a:tabLst>
                <a:tab pos="349885" algn="l"/>
                <a:tab pos="1179195" algn="l"/>
              </a:tabLst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Εά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:	ΕΚΕ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(Δ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r>
              <a:rPr sz="24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ΚΕ (</a:t>
            </a:r>
            <a:r>
              <a:rPr sz="2400" b="1" spc="10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 marL="583565" marR="137160" indent="-571500">
              <a:lnSpc>
                <a:spcPts val="2600"/>
              </a:lnSpc>
              <a:spcBef>
                <a:spcPts val="605"/>
              </a:spcBef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)</a:t>
            </a:r>
            <a:r>
              <a:rPr sz="24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 κέρ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και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 καθαρή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έση θα 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υξηθο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 εάν τα επιτόκ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αυξηθούν.</a:t>
            </a:r>
            <a:endParaRPr sz="2400">
              <a:latin typeface="Arial"/>
              <a:cs typeface="Arial"/>
            </a:endParaRPr>
          </a:p>
          <a:p>
            <a:pPr marL="583565" marR="99695" indent="-571500">
              <a:lnSpc>
                <a:spcPts val="2590"/>
              </a:lnSpc>
              <a:spcBef>
                <a:spcPts val="575"/>
              </a:spcBef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ι)</a:t>
            </a:r>
            <a:r>
              <a:rPr sz="24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 κέρ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 και η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θαρή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έση θα με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ωθ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ύν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εάν τα επιτόκ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μειωθο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ν.</a:t>
            </a:r>
            <a:endParaRPr sz="2400">
              <a:latin typeface="Arial"/>
              <a:cs typeface="Arial"/>
            </a:endParaRPr>
          </a:p>
          <a:p>
            <a:pPr marL="349250" indent="-336550">
              <a:lnSpc>
                <a:spcPct val="100000"/>
              </a:lnSpc>
              <a:spcBef>
                <a:spcPts val="250"/>
              </a:spcBef>
              <a:buAutoNum type="arabicPeriod" startAt="2"/>
              <a:tabLst>
                <a:tab pos="349885" algn="l"/>
              </a:tabLst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Εά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: 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ΚΕ (</a:t>
            </a:r>
            <a:r>
              <a:rPr sz="2400" b="1" spc="10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r>
              <a:rPr sz="24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&lt;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2400" b="1" spc="10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 marL="583565" marR="166370" indent="-571500">
              <a:lnSpc>
                <a:spcPts val="2590"/>
              </a:lnSpc>
              <a:spcBef>
                <a:spcPts val="615"/>
              </a:spcBef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)</a:t>
            </a:r>
            <a:r>
              <a:rPr sz="24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 κέρ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και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 καθαρή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έση θα με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ωθ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ύν</a:t>
            </a:r>
            <a:r>
              <a:rPr sz="2400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εάν τα επιτόκ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αυξηθούν.</a:t>
            </a:r>
            <a:endParaRPr sz="2400">
              <a:latin typeface="Arial"/>
              <a:cs typeface="Arial"/>
            </a:endParaRPr>
          </a:p>
          <a:p>
            <a:pPr marL="583565" marR="68580" indent="-571500">
              <a:lnSpc>
                <a:spcPts val="2590"/>
              </a:lnSpc>
              <a:spcBef>
                <a:spcPts val="575"/>
              </a:spcBef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ι)</a:t>
            </a:r>
            <a:r>
              <a:rPr sz="24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 κέρ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 και η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θαρή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έση θα 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υξηθο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 εάν τα επιτόκ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μειωθο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ν.</a:t>
            </a:r>
            <a:endParaRPr sz="2400">
              <a:latin typeface="Arial"/>
              <a:cs typeface="Arial"/>
            </a:endParaRPr>
          </a:p>
          <a:p>
            <a:pPr marL="349250" indent="-336550">
              <a:lnSpc>
                <a:spcPct val="100000"/>
              </a:lnSpc>
              <a:spcBef>
                <a:spcPts val="250"/>
              </a:spcBef>
              <a:buAutoNum type="arabicPeriod" startAt="3"/>
              <a:tabLst>
                <a:tab pos="349885" algn="l"/>
              </a:tabLst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ά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ν: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4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r>
              <a:rPr sz="24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 marL="583565">
              <a:lnSpc>
                <a:spcPct val="100000"/>
              </a:lnSpc>
              <a:spcBef>
                <a:spcPts val="285"/>
              </a:spcBef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κέρδη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 η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θαρή</a:t>
            </a:r>
            <a:r>
              <a:rPr sz="24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θέ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δε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θα μεταβληθούν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48155" y="321563"/>
            <a:ext cx="6865620" cy="6614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74280" y="321563"/>
            <a:ext cx="652272" cy="661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03120" y="824483"/>
            <a:ext cx="5039867" cy="58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11907" y="1310639"/>
            <a:ext cx="4643628" cy="1158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67500" y="824483"/>
            <a:ext cx="579120" cy="5821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71131" y="824483"/>
            <a:ext cx="574548" cy="5821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95287" y="333438"/>
            <a:ext cx="8426450" cy="1151255"/>
          </a:xfrm>
          <a:prstGeom prst="rect">
            <a:avLst/>
          </a:prstGeom>
          <a:ln w="38100">
            <a:solidFill>
              <a:srgbClr val="CC99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200" b="1" dirty="0">
                <a:solidFill>
                  <a:srgbClr val="333399"/>
                </a:solidFill>
                <a:latin typeface="Arial"/>
                <a:cs typeface="Arial"/>
              </a:rPr>
              <a:t>Διαχείριση</a:t>
            </a:r>
            <a:r>
              <a:rPr sz="3200" b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333399"/>
                </a:solidFill>
                <a:latin typeface="Arial"/>
                <a:cs typeface="Arial"/>
              </a:rPr>
              <a:t>Κινδύ</a:t>
            </a:r>
            <a:r>
              <a:rPr sz="3200" b="1" spc="-1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3200" b="1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32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333399"/>
                </a:solidFill>
                <a:latin typeface="Arial"/>
                <a:cs typeface="Arial"/>
              </a:rPr>
              <a:t>Επ</a:t>
            </a:r>
            <a:r>
              <a:rPr sz="32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3200" b="1" dirty="0">
                <a:solidFill>
                  <a:srgbClr val="333399"/>
                </a:solidFill>
                <a:latin typeface="Arial"/>
                <a:cs typeface="Arial"/>
              </a:rPr>
              <a:t>τοκίο</a:t>
            </a:r>
            <a:r>
              <a:rPr sz="3200" b="1" spc="-1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3200" b="1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2800" b="1" u="heavy" spc="-5" dirty="0">
                <a:solidFill>
                  <a:srgbClr val="FF0000"/>
                </a:solidFill>
                <a:latin typeface="Arial"/>
                <a:cs typeface="Arial"/>
              </a:rPr>
              <a:t>Δι</a:t>
            </a:r>
            <a:r>
              <a:rPr sz="2800" b="1" u="heavy" spc="-20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800" b="1" u="heavy" spc="-5" dirty="0">
                <a:solidFill>
                  <a:srgbClr val="FF0000"/>
                </a:solidFill>
                <a:latin typeface="Arial"/>
                <a:cs typeface="Arial"/>
              </a:rPr>
              <a:t>χείριση</a:t>
            </a:r>
            <a:r>
              <a:rPr sz="2800" b="1" u="heavy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latin typeface="Arial"/>
                <a:cs typeface="Arial"/>
              </a:rPr>
              <a:t>του Ανοίγματος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2742" y="1840653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5034" y="1840577"/>
            <a:ext cx="7195820" cy="447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31445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γεθος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οίγ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δεί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γεθος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κι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 που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αλαμβ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άπεζα:</a:t>
            </a:r>
            <a:endParaRPr sz="1600">
              <a:latin typeface="Arial"/>
              <a:cs typeface="Arial"/>
            </a:endParaRPr>
          </a:p>
          <a:p>
            <a:pPr marL="368935" marR="170815">
              <a:lnSpc>
                <a:spcPct val="100000"/>
              </a:lnSpc>
              <a:spcBef>
                <a:spcPts val="384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μιας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ταβ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λής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κί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όσο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γαλύ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600" b="1" spc="-3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αι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 ά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εγαλ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θα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αβ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λή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καθα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 από 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άπεζας</a:t>
            </a:r>
            <a:endParaRPr sz="1600">
              <a:latin typeface="Arial"/>
              <a:cs typeface="Arial"/>
            </a:endParaRPr>
          </a:p>
          <a:p>
            <a:pPr marL="368935" marR="5080">
              <a:lnSpc>
                <a:spcPct val="100000"/>
              </a:lnSpc>
              <a:spcBef>
                <a:spcPts val="384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άπεζα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μπ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δοσ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οπ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σαρ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ζ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 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οίγ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ατ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στην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με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όμ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κί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κί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.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αμ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 τα επι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θα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αυξ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θούν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ει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θ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ύν)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θα πρ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πει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αυξ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σει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ει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τη τι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οίγματ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ζ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ισ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αθ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ίσ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ει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πλ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ον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κί</a:t>
            </a:r>
            <a:r>
              <a:rPr sz="1600" b="1" spc="-5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0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καθιστ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τη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οί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μα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7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δε</a:t>
            </a:r>
            <a:r>
              <a:rPr sz="1600" b="1" spc="-3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ική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Στ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ατηγι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ς που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δε</a:t>
            </a:r>
            <a:r>
              <a:rPr sz="1600" b="1" spc="-3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ίζουν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το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ά</a:t>
            </a:r>
            <a:r>
              <a:rPr sz="1600" b="1" spc="-4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οιγμ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368935" marR="6350">
              <a:lnSpc>
                <a:spcPct val="110000"/>
              </a:lnSpc>
              <a:spcBef>
                <a:spcPts val="190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ιοδικοί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πολογισ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οί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οίγ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σε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μι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ρά</a:t>
            </a:r>
            <a:r>
              <a:rPr sz="16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χρο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ικά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διαστή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ατα Σύ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ιχε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παθητικ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που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μπ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 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ατι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ολ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γηθο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τσι 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στε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περι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δικό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οι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μα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7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→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στο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endParaRPr sz="1600">
              <a:latin typeface="Arial"/>
              <a:cs typeface="Arial"/>
            </a:endParaRPr>
          </a:p>
          <a:p>
            <a:pPr marL="368935" marR="6350">
              <a:lnSpc>
                <a:spcPct val="100000"/>
              </a:lnSpc>
              <a:spcBef>
                <a:spcPts val="385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Χρησι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οπ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ίηση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αλ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ών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ός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ισολ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γισμ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για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άθμ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 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κι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[π.χ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ταλλαγή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κί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in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erest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rate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s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w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ap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s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]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9942" y="2377101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9942" y="3157643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2742" y="4181778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2742" y="4718473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9942" y="5011080"/>
            <a:ext cx="206375" cy="520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59942" y="5840492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9888" y="411480"/>
            <a:ext cx="6397752" cy="661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48143" y="411480"/>
            <a:ext cx="652272" cy="661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5287" y="285750"/>
            <a:ext cx="8353425" cy="1000125"/>
          </a:xfrm>
          <a:prstGeom prst="rect">
            <a:avLst/>
          </a:prstGeom>
          <a:ln w="38100">
            <a:solidFill>
              <a:srgbClr val="00999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28090">
              <a:lnSpc>
                <a:spcPct val="100000"/>
              </a:lnSpc>
            </a:pPr>
            <a:r>
              <a:rPr dirty="0">
                <a:solidFill>
                  <a:srgbClr val="333399"/>
                </a:solidFill>
              </a:rPr>
              <a:t>Αρχές</a:t>
            </a:r>
            <a:r>
              <a:rPr spc="-30" dirty="0">
                <a:solidFill>
                  <a:srgbClr val="333399"/>
                </a:solidFill>
              </a:rPr>
              <a:t> </a:t>
            </a:r>
            <a:r>
              <a:rPr dirty="0">
                <a:solidFill>
                  <a:srgbClr val="333399"/>
                </a:solidFill>
              </a:rPr>
              <a:t>Τρα</a:t>
            </a:r>
            <a:r>
              <a:rPr spc="-15" dirty="0">
                <a:solidFill>
                  <a:srgbClr val="333399"/>
                </a:solidFill>
              </a:rPr>
              <a:t>π</a:t>
            </a:r>
            <a:r>
              <a:rPr dirty="0">
                <a:solidFill>
                  <a:srgbClr val="333399"/>
                </a:solidFill>
              </a:rPr>
              <a:t>εζικής</a:t>
            </a:r>
            <a:r>
              <a:rPr spc="-35" dirty="0">
                <a:solidFill>
                  <a:srgbClr val="333399"/>
                </a:solidFill>
              </a:rPr>
              <a:t> </a:t>
            </a:r>
            <a:r>
              <a:rPr dirty="0">
                <a:solidFill>
                  <a:srgbClr val="333399"/>
                </a:solidFill>
              </a:rPr>
              <a:t>Διοικητ</a:t>
            </a:r>
            <a:r>
              <a:rPr spc="-15" dirty="0">
                <a:solidFill>
                  <a:srgbClr val="333399"/>
                </a:solidFill>
              </a:rPr>
              <a:t>ι</a:t>
            </a:r>
            <a:r>
              <a:rPr dirty="0">
                <a:solidFill>
                  <a:srgbClr val="333399"/>
                </a:solidFill>
              </a:rPr>
              <a:t>κής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86639" y="1556808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8652" y="1556732"/>
            <a:ext cx="7889240" cy="472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Στόχος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άπεζας: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γιστη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δυ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απόδοση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ιδί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κε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αλα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ων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μι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ρο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δυ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ατό</a:t>
            </a:r>
            <a:r>
              <a:rPr sz="1600" b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κί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6639" y="2386245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8652" y="2386169"/>
            <a:ext cx="594042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ιμε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π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ζ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ει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δε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νο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κί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απ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λει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διαθεσί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6639" y="2971385"/>
            <a:ext cx="13843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I.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8652" y="2971385"/>
            <a:ext cx="7266305" cy="716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Διαχεί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ιση</a:t>
            </a:r>
            <a:r>
              <a:rPr sz="1600" b="1" u="heavy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u="heavy" spc="-1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στ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u="heavy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ας</a:t>
            </a:r>
            <a:r>
              <a:rPr sz="1600" b="1" spc="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liq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idity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ma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ageme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διατή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ηση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ργ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ών 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ιχεί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ψ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λής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για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μπ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π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ει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τη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ζ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 διαθεσίμ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καταθε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6639" y="4044535"/>
            <a:ext cx="19494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II.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8652" y="4044535"/>
            <a:ext cx="438531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Διαχεί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ιση</a:t>
            </a:r>
            <a:r>
              <a:rPr sz="1600" b="1" u="heavy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u="heavy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u="heavy" spc="0" dirty="0">
                <a:solidFill>
                  <a:srgbClr val="FF0000"/>
                </a:solidFill>
                <a:latin typeface="Arial"/>
                <a:cs typeface="Arial"/>
              </a:rPr>
              <a:t>γ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1600" b="1" u="heavy" dirty="0">
                <a:solidFill>
                  <a:srgbClr val="FF0000"/>
                </a:solidFill>
                <a:latin typeface="Arial"/>
                <a:cs typeface="Arial"/>
              </a:rPr>
              <a:t>κο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600" b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asset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ma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ageme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01344" y="4337143"/>
            <a:ext cx="6842125" cy="5213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0065" indent="-507365">
              <a:lnSpc>
                <a:spcPct val="100000"/>
              </a:lnSpc>
              <a:buClr>
                <a:srgbClr val="FF0000"/>
              </a:buClr>
              <a:buFont typeface="Wingdings"/>
              <a:buChar char=""/>
              <a:tabLst>
                <a:tab pos="520700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Διαχεί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ιση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πιστ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ικού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κι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credit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risk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ma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ageme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520065" indent="-507365">
              <a:lnSpc>
                <a:spcPct val="100000"/>
              </a:lnSpc>
              <a:spcBef>
                <a:spcPts val="380"/>
              </a:spcBef>
              <a:buClr>
                <a:srgbClr val="FF0000"/>
              </a:buClr>
              <a:buFont typeface="Wingdings"/>
              <a:buChar char=""/>
              <a:tabLst>
                <a:tab pos="520700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Διαχεί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ιση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κιακ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κι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7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in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eres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t-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600" b="1" spc="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te</a:t>
            </a:r>
            <a:r>
              <a:rPr sz="16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risk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ma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ageme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6639" y="5214974"/>
            <a:ext cx="252729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II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I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98652" y="5214974"/>
            <a:ext cx="434721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Διαχεί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ιση</a:t>
            </a:r>
            <a:r>
              <a:rPr sz="1600" b="1" u="heavy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παθη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ικ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6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lia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ility</a:t>
            </a:r>
            <a:r>
              <a:rPr sz="16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t)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6639" y="5800488"/>
            <a:ext cx="704532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89584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IV.	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Διαχεί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ιση</a:t>
            </a:r>
            <a:r>
              <a:rPr sz="1600" b="1" u="heavy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κε</a:t>
            </a:r>
            <a:r>
              <a:rPr sz="1600" b="1" u="heavy" spc="-25" dirty="0">
                <a:solidFill>
                  <a:srgbClr val="FF0000"/>
                </a:solidFill>
                <a:latin typeface="Arial"/>
                <a:cs typeface="Arial"/>
              </a:rPr>
              <a:t>φ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αλαιακής</a:t>
            </a:r>
            <a:r>
              <a:rPr sz="1600" b="1" u="heavy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επάρκ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ιας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capi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al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ade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q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uacy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ma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ageme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6023" rIns="0" bIns="0" rtlCol="0">
            <a:spAutoFit/>
          </a:bodyPr>
          <a:lstStyle/>
          <a:p>
            <a:pPr marL="678815">
              <a:lnSpc>
                <a:spcPct val="100000"/>
              </a:lnSpc>
            </a:pPr>
            <a:r>
              <a:rPr sz="2800" u="heavy" spc="-5" dirty="0">
                <a:solidFill>
                  <a:srgbClr val="FF0000"/>
                </a:solidFill>
              </a:rPr>
              <a:t>Π</a:t>
            </a:r>
            <a:r>
              <a:rPr sz="2800" u="heavy" spc="-15" dirty="0">
                <a:solidFill>
                  <a:srgbClr val="FF0000"/>
                </a:solidFill>
              </a:rPr>
              <a:t>α</a:t>
            </a:r>
            <a:r>
              <a:rPr sz="2800" u="heavy" spc="-5" dirty="0">
                <a:solidFill>
                  <a:srgbClr val="FF0000"/>
                </a:solidFill>
              </a:rPr>
              <a:t>ρ</a:t>
            </a:r>
            <a:r>
              <a:rPr sz="2800" u="heavy" spc="-15" dirty="0">
                <a:solidFill>
                  <a:srgbClr val="FF0000"/>
                </a:solidFill>
              </a:rPr>
              <a:t>ά</a:t>
            </a:r>
            <a:r>
              <a:rPr sz="2800" u="heavy" spc="-5" dirty="0">
                <a:solidFill>
                  <a:srgbClr val="FF0000"/>
                </a:solidFill>
              </a:rPr>
              <a:t>δειγ</a:t>
            </a:r>
            <a:r>
              <a:rPr sz="2800" u="heavy" dirty="0">
                <a:solidFill>
                  <a:srgbClr val="FF0000"/>
                </a:solidFill>
              </a:rPr>
              <a:t>μ</a:t>
            </a:r>
            <a:r>
              <a:rPr sz="2800" u="heavy" spc="-5" dirty="0">
                <a:solidFill>
                  <a:srgbClr val="FF0000"/>
                </a:solidFill>
              </a:rPr>
              <a:t>α</a:t>
            </a:r>
            <a:r>
              <a:rPr sz="2800" spc="20" dirty="0">
                <a:solidFill>
                  <a:srgbClr val="FF0000"/>
                </a:solidFill>
              </a:rPr>
              <a:t> </a:t>
            </a:r>
            <a:r>
              <a:rPr sz="2800" spc="-5" dirty="0">
                <a:solidFill>
                  <a:srgbClr val="333399"/>
                </a:solidFill>
              </a:rPr>
              <a:t>υπ</a:t>
            </a:r>
            <a:r>
              <a:rPr sz="2800" spc="-20" dirty="0">
                <a:solidFill>
                  <a:srgbClr val="333399"/>
                </a:solidFill>
              </a:rPr>
              <a:t>ο</a:t>
            </a:r>
            <a:r>
              <a:rPr sz="2800" spc="-5" dirty="0">
                <a:solidFill>
                  <a:srgbClr val="333399"/>
                </a:solidFill>
              </a:rPr>
              <a:t>λογισμού</a:t>
            </a:r>
            <a:r>
              <a:rPr sz="2800" spc="20" dirty="0">
                <a:solidFill>
                  <a:srgbClr val="333399"/>
                </a:solidFill>
              </a:rPr>
              <a:t> </a:t>
            </a:r>
            <a:r>
              <a:rPr sz="2800" spc="-5" dirty="0">
                <a:solidFill>
                  <a:srgbClr val="333399"/>
                </a:solidFill>
              </a:rPr>
              <a:t>του Ανοίγματος</a:t>
            </a:r>
            <a:r>
              <a:rPr sz="2800" spc="10" dirty="0">
                <a:solidFill>
                  <a:srgbClr val="333399"/>
                </a:solidFill>
              </a:rPr>
              <a:t> </a:t>
            </a:r>
            <a:r>
              <a:rPr sz="2800" spc="-5" dirty="0">
                <a:solidFill>
                  <a:srgbClr val="333399"/>
                </a:solidFill>
              </a:rPr>
              <a:t>για</a:t>
            </a:r>
            <a:endParaRPr sz="2800"/>
          </a:p>
          <a:p>
            <a:pPr marL="2141220">
              <a:lnSpc>
                <a:spcPct val="100000"/>
              </a:lnSpc>
            </a:pPr>
            <a:r>
              <a:rPr sz="2800" spc="-5" dirty="0">
                <a:solidFill>
                  <a:srgbClr val="FF0000"/>
                </a:solidFill>
              </a:rPr>
              <a:t>διαφορετικ</a:t>
            </a:r>
            <a:r>
              <a:rPr sz="2800" spc="50" dirty="0">
                <a:solidFill>
                  <a:srgbClr val="FF0000"/>
                </a:solidFill>
              </a:rPr>
              <a:t>έ</a:t>
            </a:r>
            <a:r>
              <a:rPr sz="2800" spc="-5" dirty="0">
                <a:solidFill>
                  <a:srgbClr val="FF0000"/>
                </a:solidFill>
              </a:rPr>
              <a:t>ς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spc="-5" dirty="0">
                <a:solidFill>
                  <a:srgbClr val="333399"/>
                </a:solidFill>
              </a:rPr>
              <a:t>χρ</a:t>
            </a:r>
            <a:r>
              <a:rPr sz="2800" spc="-15" dirty="0">
                <a:solidFill>
                  <a:srgbClr val="333399"/>
                </a:solidFill>
              </a:rPr>
              <a:t>ο</a:t>
            </a:r>
            <a:r>
              <a:rPr sz="2800" spc="-5" dirty="0">
                <a:solidFill>
                  <a:srgbClr val="333399"/>
                </a:solidFill>
              </a:rPr>
              <a:t>νικ</a:t>
            </a:r>
            <a:r>
              <a:rPr sz="2800" spc="70" dirty="0">
                <a:solidFill>
                  <a:srgbClr val="333399"/>
                </a:solidFill>
              </a:rPr>
              <a:t>έ</a:t>
            </a:r>
            <a:r>
              <a:rPr sz="2800" spc="-5" dirty="0">
                <a:solidFill>
                  <a:srgbClr val="333399"/>
                </a:solidFill>
              </a:rPr>
              <a:t>ς</a:t>
            </a:r>
            <a:r>
              <a:rPr sz="2800" spc="-50" dirty="0">
                <a:solidFill>
                  <a:srgbClr val="333399"/>
                </a:solidFill>
              </a:rPr>
              <a:t> </a:t>
            </a:r>
            <a:r>
              <a:rPr sz="2800" spc="-5" dirty="0">
                <a:solidFill>
                  <a:srgbClr val="333399"/>
                </a:solidFill>
              </a:rPr>
              <a:t>περιό</a:t>
            </a:r>
            <a:r>
              <a:rPr sz="2800" spc="-15" dirty="0">
                <a:solidFill>
                  <a:srgbClr val="333399"/>
                </a:solidFill>
              </a:rPr>
              <a:t>δ</a:t>
            </a:r>
            <a:r>
              <a:rPr sz="2800" spc="-5" dirty="0">
                <a:solidFill>
                  <a:srgbClr val="333399"/>
                </a:solidFill>
              </a:rPr>
              <a:t>ους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35940" y="2039985"/>
            <a:ext cx="252729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48486" y="2039890"/>
            <a:ext cx="6821805" cy="585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θ</a:t>
            </a:r>
            <a:r>
              <a:rPr sz="20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2000" b="1" spc="-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20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οίγ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ος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της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τράπεζας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ξ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αρτ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ά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0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από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χ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ή π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οδο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για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την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οποία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υπολογίζεται</a:t>
            </a:r>
            <a:r>
              <a:rPr sz="2000" b="1"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οιγ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3076686"/>
            <a:ext cx="252729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48486" y="3076591"/>
            <a:ext cx="6908800" cy="58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οιγ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ει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την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π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θα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20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καθαρή</a:t>
            </a:r>
            <a:r>
              <a:rPr sz="2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ροή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αθε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 και</a:t>
            </a:r>
            <a:r>
              <a:rPr sz="2000" b="1"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τον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δυ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2000" b="1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υστότητ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4113260"/>
            <a:ext cx="252729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48486" y="4113165"/>
            <a:ext cx="7066280" cy="889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τράπεζα</a:t>
            </a:r>
            <a:r>
              <a:rPr sz="20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λαμβ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πληρο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φ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ορ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ες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από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οιγ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 και</a:t>
            </a:r>
            <a:r>
              <a:rPr sz="20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στη συ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spc="4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ια</a:t>
            </a:r>
            <a:r>
              <a:rPr sz="2000" b="1" spc="-7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τις</a:t>
            </a:r>
            <a:r>
              <a:rPr sz="20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αξιοπο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για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</a:t>
            </a:r>
            <a:r>
              <a:rPr sz="20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αχε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ση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στοιχ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του ε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γη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ού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παθητι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ού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8156" rIns="0" bIns="0" rtlCol="0">
            <a:spAutoFit/>
          </a:bodyPr>
          <a:lstStyle/>
          <a:p>
            <a:pPr marL="3409950">
              <a:lnSpc>
                <a:spcPct val="100000"/>
              </a:lnSpc>
            </a:pPr>
            <a:r>
              <a:rPr dirty="0">
                <a:solidFill>
                  <a:srgbClr val="FF0000"/>
                </a:solidFill>
              </a:rPr>
              <a:t>Παράδειγ</a:t>
            </a:r>
            <a:r>
              <a:rPr spc="-15" dirty="0">
                <a:solidFill>
                  <a:srgbClr val="FF0000"/>
                </a:solidFill>
              </a:rPr>
              <a:t>μ</a:t>
            </a:r>
            <a:r>
              <a:rPr dirty="0">
                <a:solidFill>
                  <a:srgbClr val="FF0000"/>
                </a:solidFill>
              </a:rPr>
              <a:t>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43075" y="1633984"/>
            <a:ext cx="2486660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300" dirty="0">
                <a:solidFill>
                  <a:srgbClr val="001F5F"/>
                </a:solidFill>
                <a:latin typeface="Times New Roman"/>
                <a:cs typeface="Times New Roman"/>
              </a:rPr>
              <a:t>Ά</a:t>
            </a:r>
            <a:r>
              <a:rPr sz="1800" b="1" spc="190" dirty="0">
                <a:solidFill>
                  <a:srgbClr val="001F5F"/>
                </a:solidFill>
                <a:latin typeface="Times New Roman"/>
                <a:cs typeface="Times New Roman"/>
              </a:rPr>
              <a:t>ν</a:t>
            </a:r>
            <a:r>
              <a:rPr sz="1800" b="1" spc="210" dirty="0">
                <a:solidFill>
                  <a:srgbClr val="001F5F"/>
                </a:solidFill>
                <a:latin typeface="Times New Roman"/>
                <a:cs typeface="Times New Roman"/>
              </a:rPr>
              <a:t>ο</a:t>
            </a:r>
            <a:r>
              <a:rPr sz="1800" b="1" spc="135" dirty="0">
                <a:solidFill>
                  <a:srgbClr val="001F5F"/>
                </a:solidFill>
                <a:latin typeface="Times New Roman"/>
                <a:cs typeface="Times New Roman"/>
              </a:rPr>
              <a:t>ι</a:t>
            </a:r>
            <a:r>
              <a:rPr sz="1800" b="1" spc="220" dirty="0">
                <a:solidFill>
                  <a:srgbClr val="001F5F"/>
                </a:solidFill>
                <a:latin typeface="Times New Roman"/>
                <a:cs typeface="Times New Roman"/>
              </a:rPr>
              <a:t>γμα</a:t>
            </a:r>
            <a:r>
              <a:rPr sz="1800" b="1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145" dirty="0">
                <a:solidFill>
                  <a:srgbClr val="001F5F"/>
                </a:solidFill>
                <a:latin typeface="Times New Roman"/>
                <a:cs typeface="Times New Roman"/>
              </a:rPr>
              <a:t>(</a:t>
            </a:r>
            <a:r>
              <a:rPr sz="1800" b="1" spc="200" dirty="0">
                <a:solidFill>
                  <a:srgbClr val="001F5F"/>
                </a:solidFill>
                <a:latin typeface="Times New Roman"/>
                <a:cs typeface="Times New Roman"/>
              </a:rPr>
              <a:t>σε</a:t>
            </a:r>
            <a:r>
              <a:rPr sz="1800" b="1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185" dirty="0">
                <a:solidFill>
                  <a:srgbClr val="001F5F"/>
                </a:solidFill>
                <a:latin typeface="Times New Roman"/>
                <a:cs typeface="Times New Roman"/>
              </a:rPr>
              <a:t>εκατ.</a:t>
            </a:r>
            <a:r>
              <a:rPr sz="1800" b="1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220" dirty="0">
                <a:solidFill>
                  <a:srgbClr val="001F5F"/>
                </a:solidFill>
                <a:latin typeface="Times New Roman"/>
                <a:cs typeface="Times New Roman"/>
              </a:rPr>
              <a:t>€</a:t>
            </a:r>
            <a:r>
              <a:rPr sz="1800" b="1" spc="140" dirty="0">
                <a:solidFill>
                  <a:srgbClr val="001F5F"/>
                </a:solidFill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676329" y="1879110"/>
          <a:ext cx="6219912" cy="45923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0487"/>
                <a:gridCol w="1265304"/>
                <a:gridCol w="1328129"/>
                <a:gridCol w="1317573"/>
                <a:gridCol w="1408419"/>
              </a:tblGrid>
              <a:tr h="540564">
                <a:tc>
                  <a:txBody>
                    <a:bodyPr/>
                    <a:lstStyle/>
                    <a:p>
                      <a:pPr marL="28511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6921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Ενεργητ</a:t>
                      </a:r>
                      <a:r>
                        <a:rPr sz="1400" b="1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4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κό </a:t>
                      </a:r>
                      <a:r>
                        <a:rPr sz="14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(A</a:t>
                      </a:r>
                      <a:r>
                        <a:rPr sz="14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163195">
                        <a:lnSpc>
                          <a:spcPts val="1889"/>
                        </a:lnSpc>
                      </a:pPr>
                      <a:r>
                        <a:rPr sz="1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6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θ</a:t>
                      </a:r>
                      <a:r>
                        <a:rPr sz="1600" b="1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τικo (L)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220979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Ά</a:t>
                      </a: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γμα (G)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67310">
                        <a:lnSpc>
                          <a:spcPts val="1889"/>
                        </a:lnSpc>
                      </a:pPr>
                      <a:r>
                        <a:rPr sz="1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600" b="1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θ</a:t>
                      </a:r>
                      <a:r>
                        <a:rPr sz="1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ροι</a:t>
                      </a:r>
                      <a:r>
                        <a:rPr sz="16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1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τικό άνο</a:t>
                      </a:r>
                      <a:r>
                        <a:rPr sz="16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6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γμα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2814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0336">
                <a:tc>
                  <a:txBody>
                    <a:bodyPr/>
                    <a:lstStyle/>
                    <a:p>
                      <a:pPr marL="72390">
                        <a:lnSpc>
                          <a:spcPts val="2135"/>
                        </a:lnSpc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2390">
                        <a:lnSpc>
                          <a:spcPts val="2135"/>
                        </a:lnSpc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ημέρα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4769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9790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-10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-10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2814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8117">
                <a:tc>
                  <a:txBody>
                    <a:bodyPr/>
                    <a:lstStyle/>
                    <a:p>
                      <a:pPr marL="72390" marR="268605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Έ</a:t>
                      </a:r>
                      <a:r>
                        <a:rPr sz="1800" b="1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ω</a:t>
                      </a: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ς 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2390">
                        <a:lnSpc>
                          <a:spcPts val="2045"/>
                        </a:lnSpc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μή</a:t>
                      </a: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ες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4769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40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9790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-10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-20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2814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0336">
                <a:tc>
                  <a:txBody>
                    <a:bodyPr/>
                    <a:lstStyle/>
                    <a:p>
                      <a:pPr marL="72390">
                        <a:lnSpc>
                          <a:spcPts val="2135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3-</a:t>
                      </a: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2390">
                        <a:lnSpc>
                          <a:spcPts val="2135"/>
                        </a:lnSpc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μή</a:t>
                      </a: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ες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4769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70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85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9790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-15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-35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2814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0336">
                <a:tc>
                  <a:txBody>
                    <a:bodyPr/>
                    <a:lstStyle/>
                    <a:p>
                      <a:pPr marL="72390">
                        <a:lnSpc>
                          <a:spcPts val="2135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6-12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2390">
                        <a:lnSpc>
                          <a:spcPts val="2135"/>
                        </a:lnSpc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μή</a:t>
                      </a: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ες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4769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90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70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4769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6040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-15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2814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0564">
                <a:tc>
                  <a:txBody>
                    <a:bodyPr/>
                    <a:lstStyle/>
                    <a:p>
                      <a:pPr marL="72390">
                        <a:lnSpc>
                          <a:spcPts val="2135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1-</a:t>
                      </a: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2390">
                        <a:lnSpc>
                          <a:spcPts val="2135"/>
                        </a:lnSpc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έτη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4769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40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4769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7310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2814">
                      <a:solidFill>
                        <a:srgbClr val="000000"/>
                      </a:solidFill>
                      <a:prstDash val="solid"/>
                    </a:lnR>
                    <a:lnT w="5457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7798">
                <a:tc>
                  <a:txBody>
                    <a:bodyPr/>
                    <a:lstStyle/>
                    <a:p>
                      <a:pPr marL="72390" marR="104139" algn="just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Πάνω α</a:t>
                      </a:r>
                      <a:r>
                        <a:rPr sz="1800" b="1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ό</a:t>
                      </a:r>
                      <a:r>
                        <a:rPr sz="1800" b="1" spc="1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5 έτη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4769" algn="r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5405" algn="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7310" algn="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2814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2897">
                <a:tc>
                  <a:txBody>
                    <a:bodyPr/>
                    <a:lstStyle/>
                    <a:p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0095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260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4230">
                        <a:lnSpc>
                          <a:spcPct val="100000"/>
                        </a:lnSpc>
                      </a:pP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260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6755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755">
                      <a:solidFill>
                        <a:srgbClr val="000000"/>
                      </a:solidFill>
                      <a:prstDash val="solid"/>
                    </a:lnL>
                    <a:lnR w="2814">
                      <a:solidFill>
                        <a:srgbClr val="000000"/>
                      </a:solidFill>
                      <a:prstDash val="solid"/>
                    </a:lnR>
                    <a:lnT w="5458">
                      <a:solidFill>
                        <a:srgbClr val="000000"/>
                      </a:solidFill>
                      <a:prstDash val="solid"/>
                    </a:lnT>
                    <a:lnB w="545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9583" rIns="0" bIns="0" rtlCol="0">
            <a:spAutoFit/>
          </a:bodyPr>
          <a:lstStyle/>
          <a:p>
            <a:pPr marL="3409950">
              <a:lnSpc>
                <a:spcPct val="100000"/>
              </a:lnSpc>
            </a:pPr>
            <a:r>
              <a:rPr dirty="0">
                <a:solidFill>
                  <a:srgbClr val="FF0000"/>
                </a:solidFill>
              </a:rPr>
              <a:t>Παρ</a:t>
            </a:r>
            <a:r>
              <a:rPr spc="-15" dirty="0">
                <a:solidFill>
                  <a:srgbClr val="FF0000"/>
                </a:solidFill>
              </a:rPr>
              <a:t>ά</a:t>
            </a:r>
            <a:r>
              <a:rPr dirty="0">
                <a:solidFill>
                  <a:srgbClr val="FF0000"/>
                </a:solidFill>
              </a:rPr>
              <a:t>δειγ</a:t>
            </a:r>
            <a:r>
              <a:rPr spc="-20" dirty="0">
                <a:solidFill>
                  <a:srgbClr val="FF0000"/>
                </a:solidFill>
              </a:rPr>
              <a:t>μ</a:t>
            </a:r>
            <a:r>
              <a:rPr dirty="0">
                <a:solidFill>
                  <a:srgbClr val="FF0000"/>
                </a:solidFill>
              </a:rPr>
              <a:t>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13170"/>
            <a:ext cx="8027670" cy="36944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321310" indent="-342900">
              <a:lnSpc>
                <a:spcPct val="80000"/>
              </a:lnSpc>
              <a:buFont typeface="Wingdings"/>
              <a:buChar char=""/>
              <a:tabLst>
                <a:tab pos="356235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Α.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τά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πόσο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θα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ταβληθ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καθαρό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ακό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σόδ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μα της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τράπεζας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εάν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την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επομ</a:t>
            </a:r>
            <a:r>
              <a:rPr sz="2000" b="1" spc="3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ημ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ρα</a:t>
            </a:r>
            <a:r>
              <a:rPr sz="2000" b="1" spc="-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τόκ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αυξη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ούν κατά</a:t>
            </a:r>
            <a:r>
              <a:rPr sz="20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1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%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0000CC"/>
              </a:buClr>
              <a:buFont typeface="Wingdings"/>
              <a:buChar char=""/>
            </a:pPr>
            <a:endParaRPr sz="205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G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-€10.000.000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ΔΚ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G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Δ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r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-10.000.000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0,01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-€10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0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.000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25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80000"/>
              </a:lnSpc>
              <a:buFont typeface="Wingdings"/>
              <a:buChar char=""/>
              <a:tabLst>
                <a:tab pos="356235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Β.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Κα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πό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βλη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εί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κα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αρό</a:t>
            </a:r>
            <a:r>
              <a:rPr sz="20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ακό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δη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της τράπεζας</a:t>
            </a:r>
            <a:r>
              <a:rPr sz="20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εάν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τά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από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χ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σο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τόκ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αυξη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εί κα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</a:t>
            </a:r>
            <a:r>
              <a:rPr sz="20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1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%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205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G=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-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€15.000.000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ΔΚ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-15.000.000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x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0,01=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-€150.000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304800"/>
            <a:ext cx="8714105" cy="1524000"/>
          </a:xfrm>
          <a:custGeom>
            <a:avLst/>
            <a:gdLst/>
            <a:ahLst/>
            <a:cxnLst/>
            <a:rect l="l" t="t" r="r" b="b"/>
            <a:pathLst>
              <a:path w="8714105" h="1524000">
                <a:moveTo>
                  <a:pt x="0" y="1524000"/>
                </a:moveTo>
                <a:lnTo>
                  <a:pt x="8713851" y="1524000"/>
                </a:lnTo>
                <a:lnTo>
                  <a:pt x="8713851" y="0"/>
                </a:lnTo>
                <a:lnTo>
                  <a:pt x="0" y="0"/>
                </a:lnTo>
                <a:lnTo>
                  <a:pt x="0" y="1524000"/>
                </a:lnTo>
                <a:close/>
              </a:path>
            </a:pathLst>
          </a:custGeom>
          <a:ln w="38100">
            <a:solidFill>
              <a:srgbClr val="CC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3756" y="312420"/>
            <a:ext cx="8634984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8036" y="739140"/>
            <a:ext cx="7167372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79919" y="739140"/>
            <a:ext cx="2037587" cy="5821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87852" y="1165860"/>
            <a:ext cx="1933955" cy="5821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46320" y="1165860"/>
            <a:ext cx="594360" cy="5821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65191" y="1165860"/>
            <a:ext cx="850391" cy="5821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40096" y="1165860"/>
            <a:ext cx="574548" cy="5821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96925" y="484931"/>
            <a:ext cx="8179434" cy="1209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4445" algn="ctr">
              <a:lnSpc>
                <a:spcPct val="100000"/>
              </a:lnSpc>
            </a:pPr>
            <a:r>
              <a:rPr sz="2800" spc="-5" dirty="0"/>
              <a:t>Δια</a:t>
            </a:r>
            <a:r>
              <a:rPr sz="2800" spc="-15" dirty="0"/>
              <a:t>χ</a:t>
            </a:r>
            <a:r>
              <a:rPr sz="2800" spc="-5" dirty="0"/>
              <a:t>είριση Κινδύ</a:t>
            </a:r>
            <a:r>
              <a:rPr sz="2800" spc="0" dirty="0"/>
              <a:t>ν</a:t>
            </a:r>
            <a:r>
              <a:rPr sz="2800" spc="-5" dirty="0"/>
              <a:t>ου</a:t>
            </a:r>
            <a:r>
              <a:rPr sz="2800" spc="10" dirty="0"/>
              <a:t> </a:t>
            </a:r>
            <a:r>
              <a:rPr sz="2800" spc="-5" dirty="0"/>
              <a:t>Ε</a:t>
            </a:r>
            <a:r>
              <a:rPr sz="2800" spc="-20" dirty="0"/>
              <a:t>π</a:t>
            </a:r>
            <a:r>
              <a:rPr sz="2800" spc="-5" dirty="0"/>
              <a:t>ιτοκίου:</a:t>
            </a:r>
            <a:r>
              <a:rPr sz="2800" spc="15" dirty="0"/>
              <a:t> </a:t>
            </a:r>
            <a:r>
              <a:rPr sz="2800" spc="-5" dirty="0"/>
              <a:t>Η</a:t>
            </a:r>
            <a:r>
              <a:rPr sz="2800" spc="5" dirty="0"/>
              <a:t> </a:t>
            </a:r>
            <a:r>
              <a:rPr sz="2800" spc="-5" dirty="0"/>
              <a:t>Μ</a:t>
            </a:r>
            <a:r>
              <a:rPr sz="2800" spc="50" dirty="0"/>
              <a:t>έ</a:t>
            </a:r>
            <a:r>
              <a:rPr sz="2800" spc="-5" dirty="0"/>
              <a:t>θοδ</a:t>
            </a:r>
            <a:r>
              <a:rPr sz="2800" spc="-20" dirty="0"/>
              <a:t>ο</a:t>
            </a:r>
            <a:r>
              <a:rPr sz="2800" spc="-5" dirty="0"/>
              <a:t>ς</a:t>
            </a:r>
            <a:r>
              <a:rPr sz="2800" spc="-40" dirty="0"/>
              <a:t> </a:t>
            </a:r>
            <a:r>
              <a:rPr sz="2800" spc="-5" dirty="0"/>
              <a:t>του Δείκτη</a:t>
            </a:r>
            <a:r>
              <a:rPr sz="2800" spc="-15" dirty="0"/>
              <a:t> </a:t>
            </a:r>
            <a:r>
              <a:rPr sz="2800" spc="-5" dirty="0"/>
              <a:t>Μ</a:t>
            </a:r>
            <a:r>
              <a:rPr sz="2800" spc="50" dirty="0"/>
              <a:t>έ</a:t>
            </a:r>
            <a:r>
              <a:rPr sz="2800" spc="-5" dirty="0"/>
              <a:t>σ</a:t>
            </a:r>
            <a:r>
              <a:rPr sz="2800" spc="-15" dirty="0"/>
              <a:t>η</a:t>
            </a:r>
            <a:r>
              <a:rPr sz="2800" spc="-5" dirty="0"/>
              <a:t>ς</a:t>
            </a:r>
            <a:r>
              <a:rPr sz="2800" spc="-40" dirty="0"/>
              <a:t> </a:t>
            </a:r>
            <a:r>
              <a:rPr sz="2800" spc="-5" dirty="0"/>
              <a:t>Σταθμισμ</a:t>
            </a:r>
            <a:r>
              <a:rPr sz="2800" spc="45" dirty="0"/>
              <a:t>έ</a:t>
            </a:r>
            <a:r>
              <a:rPr sz="2800" spc="-5" dirty="0"/>
              <a:t>νης</a:t>
            </a:r>
            <a:r>
              <a:rPr sz="2800" spc="-50" dirty="0"/>
              <a:t> </a:t>
            </a:r>
            <a:r>
              <a:rPr sz="2800" spc="-5" dirty="0"/>
              <a:t>Διά</a:t>
            </a:r>
            <a:r>
              <a:rPr sz="2800" spc="-20" dirty="0"/>
              <a:t>ρ</a:t>
            </a:r>
            <a:r>
              <a:rPr sz="2800" spc="-5" dirty="0"/>
              <a:t>κειας</a:t>
            </a:r>
            <a:r>
              <a:rPr sz="2800" spc="20" dirty="0"/>
              <a:t> </a:t>
            </a:r>
            <a:r>
              <a:rPr sz="2800" spc="10" dirty="0"/>
              <a:t>(</a:t>
            </a:r>
            <a:r>
              <a:rPr sz="2800" spc="-5" dirty="0">
                <a:latin typeface="Arial"/>
                <a:cs typeface="Arial"/>
              </a:rPr>
              <a:t>Durat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on Anal</a:t>
            </a:r>
            <a:r>
              <a:rPr sz="2800" spc="-40" dirty="0">
                <a:latin typeface="Arial"/>
                <a:cs typeface="Arial"/>
              </a:rPr>
              <a:t>y</a:t>
            </a:r>
            <a:r>
              <a:rPr sz="2800" spc="-5" dirty="0">
                <a:latin typeface="Arial"/>
                <a:cs typeface="Arial"/>
              </a:rPr>
              <a:t>si</a:t>
            </a:r>
            <a:r>
              <a:rPr sz="2800" spc="0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-</a:t>
            </a:r>
            <a:r>
              <a:rPr sz="2800" spc="-10" dirty="0">
                <a:latin typeface="Arial"/>
                <a:cs typeface="Arial"/>
              </a:rPr>
              <a:t>D)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7340" y="1961150"/>
            <a:ext cx="799401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24865" indent="-812165">
              <a:lnSpc>
                <a:spcPts val="2380"/>
              </a:lnSpc>
              <a:buFont typeface="Wingdings"/>
              <a:buChar char=""/>
              <a:tabLst>
                <a:tab pos="825500" algn="l"/>
              </a:tabLst>
            </a:pP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Αποτελεί</a:t>
            </a:r>
            <a:r>
              <a:rPr sz="20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αλ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λ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ακ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ή</a:t>
            </a:r>
            <a:r>
              <a:rPr sz="2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000" b="1" spc="40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ηση</a:t>
            </a:r>
            <a:r>
              <a:rPr sz="20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δύ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20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επ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τοκ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7340" y="2619486"/>
            <a:ext cx="252729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9936" y="2619391"/>
            <a:ext cx="7391400" cy="828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ts val="2160"/>
              </a:lnSpc>
            </a:pP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Μετράει</a:t>
            </a:r>
            <a:r>
              <a:rPr sz="2000" b="1" spc="-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την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αισ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ησ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0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της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αγοραίας</a:t>
            </a:r>
            <a:r>
              <a:rPr sz="2000" b="1"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αξίας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20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συ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όλου </a:t>
            </a:r>
            <a:r>
              <a:rPr sz="2000" b="1" spc="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 στοιχ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γη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ού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παθητι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ού</a:t>
            </a:r>
            <a:r>
              <a:rPr sz="20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στις</a:t>
            </a:r>
            <a:r>
              <a:rPr sz="20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ταβολ</a:t>
            </a:r>
            <a:r>
              <a:rPr sz="2000" b="1" spc="3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ς του</a:t>
            </a:r>
            <a:r>
              <a:rPr sz="20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επ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τοκ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ου.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7340" y="3838693"/>
            <a:ext cx="252729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19936" y="3838598"/>
            <a:ext cx="7118350" cy="829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160"/>
              </a:lnSpc>
            </a:pP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ος</a:t>
            </a:r>
            <a:r>
              <a:rPr sz="20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επ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τοκ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αυ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ξ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ά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ει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πε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τερο</a:t>
            </a:r>
            <a:r>
              <a:rPr sz="20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φ</a:t>
            </a:r>
            <a:r>
              <a:rPr sz="2000" b="1" spc="40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0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η 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ή π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οδος</a:t>
            </a:r>
            <a:r>
              <a:rPr sz="20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από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την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τί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2000" b="1"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 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ρο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07340" y="5058140"/>
            <a:ext cx="252729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19936" y="5058045"/>
            <a:ext cx="7479665" cy="829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0100"/>
              </a:lnSpc>
            </a:pP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πλήρης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τι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τάθμ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ση</a:t>
            </a:r>
            <a:r>
              <a:rPr sz="20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χ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ου</a:t>
            </a:r>
            <a:r>
              <a:rPr sz="20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20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γ</a:t>
            </a:r>
            <a:r>
              <a:rPr sz="2000" b="1" spc="40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ους</a:t>
            </a:r>
            <a:r>
              <a:rPr sz="20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 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20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ρο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spc="4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ει</a:t>
            </a:r>
            <a:r>
              <a:rPr sz="2000" b="1" spc="-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αποτ</a:t>
            </a:r>
            <a:r>
              <a:rPr sz="20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λεσ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spc="-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ταβολ</a:t>
            </a:r>
            <a:r>
              <a:rPr sz="2000" b="1" spc="2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2000" b="1" spc="-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του επ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τοκ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2000" b="1"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μην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επη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εάζουν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την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καθαρή</a:t>
            </a:r>
            <a:r>
              <a:rPr sz="2000" b="1"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θ</a:t>
            </a:r>
            <a:r>
              <a:rPr sz="2000" b="1" spc="3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2000" b="1" spc="-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της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τράπεζα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1227" y="304800"/>
            <a:ext cx="7906511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52016" y="731519"/>
            <a:ext cx="2353056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9584" y="731519"/>
            <a:ext cx="3497579" cy="5821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51676" y="731519"/>
            <a:ext cx="595883" cy="5821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72071" y="731519"/>
            <a:ext cx="850392" cy="5821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6023" rIns="0" bIns="0" rtlCol="0">
            <a:spAutoFit/>
          </a:bodyPr>
          <a:lstStyle/>
          <a:p>
            <a:pPr marL="1905" algn="ctr">
              <a:lnSpc>
                <a:spcPct val="100000"/>
              </a:lnSpc>
            </a:pPr>
            <a:r>
              <a:rPr sz="2800" spc="-5" dirty="0"/>
              <a:t>Η</a:t>
            </a:r>
            <a:r>
              <a:rPr sz="2800" spc="-15" dirty="0"/>
              <a:t> </a:t>
            </a:r>
            <a:r>
              <a:rPr sz="2800" spc="-5" dirty="0"/>
              <a:t>Μ</a:t>
            </a:r>
            <a:r>
              <a:rPr sz="2800" spc="45" dirty="0"/>
              <a:t>έ</a:t>
            </a:r>
            <a:r>
              <a:rPr sz="2800" spc="-5" dirty="0"/>
              <a:t>θο</a:t>
            </a:r>
            <a:r>
              <a:rPr sz="2800" spc="-20" dirty="0"/>
              <a:t>δ</a:t>
            </a:r>
            <a:r>
              <a:rPr sz="2800" spc="-5" dirty="0"/>
              <a:t>ος</a:t>
            </a:r>
            <a:r>
              <a:rPr sz="2800" spc="-35" dirty="0"/>
              <a:t> </a:t>
            </a:r>
            <a:r>
              <a:rPr sz="2800" spc="-5" dirty="0"/>
              <a:t>του Δείκτη</a:t>
            </a:r>
            <a:r>
              <a:rPr sz="2800" spc="-10" dirty="0"/>
              <a:t> </a:t>
            </a:r>
            <a:r>
              <a:rPr sz="2800" spc="-5" dirty="0"/>
              <a:t>Μ</a:t>
            </a:r>
            <a:r>
              <a:rPr sz="2800" spc="50" dirty="0"/>
              <a:t>έ</a:t>
            </a:r>
            <a:r>
              <a:rPr sz="2800" spc="-5" dirty="0"/>
              <a:t>σ</a:t>
            </a:r>
            <a:r>
              <a:rPr sz="2800" spc="-15" dirty="0"/>
              <a:t>η</a:t>
            </a:r>
            <a:r>
              <a:rPr sz="2800" spc="-5" dirty="0"/>
              <a:t>ς</a:t>
            </a:r>
            <a:r>
              <a:rPr sz="2800" spc="-40" dirty="0"/>
              <a:t> </a:t>
            </a:r>
            <a:r>
              <a:rPr sz="2800" spc="-5" dirty="0"/>
              <a:t>Σταθμισ</a:t>
            </a:r>
            <a:r>
              <a:rPr sz="2800" spc="-20" dirty="0"/>
              <a:t>μ</a:t>
            </a:r>
            <a:r>
              <a:rPr sz="2800" spc="50" dirty="0"/>
              <a:t>έ</a:t>
            </a:r>
            <a:r>
              <a:rPr sz="2800" spc="-5" dirty="0"/>
              <a:t>νης</a:t>
            </a:r>
            <a:endParaRPr sz="2800"/>
          </a:p>
          <a:p>
            <a:pPr marL="1905" algn="ctr">
              <a:lnSpc>
                <a:spcPct val="100000"/>
              </a:lnSpc>
            </a:pPr>
            <a:r>
              <a:rPr sz="2800" spc="-5" dirty="0"/>
              <a:t>Διάρκειας (</a:t>
            </a:r>
            <a:r>
              <a:rPr sz="2800" spc="-5" dirty="0">
                <a:latin typeface="Arial"/>
                <a:cs typeface="Arial"/>
              </a:rPr>
              <a:t>Dura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ion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Ana</a:t>
            </a:r>
            <a:r>
              <a:rPr sz="2800" spc="0" dirty="0">
                <a:latin typeface="Arial"/>
                <a:cs typeface="Arial"/>
              </a:rPr>
              <a:t>l</a:t>
            </a:r>
            <a:r>
              <a:rPr sz="2800" spc="-40" dirty="0">
                <a:latin typeface="Arial"/>
                <a:cs typeface="Arial"/>
              </a:rPr>
              <a:t>y</a:t>
            </a:r>
            <a:r>
              <a:rPr sz="2800" spc="-5" dirty="0">
                <a:latin typeface="Arial"/>
                <a:cs typeface="Arial"/>
              </a:rPr>
              <a:t>si</a:t>
            </a:r>
            <a:r>
              <a:rPr sz="2800" spc="10" dirty="0">
                <a:latin typeface="Arial"/>
                <a:cs typeface="Arial"/>
              </a:rPr>
              <a:t>s</a:t>
            </a:r>
            <a:r>
              <a:rPr sz="2800" spc="5" dirty="0">
                <a:latin typeface="Arial"/>
                <a:cs typeface="Arial"/>
              </a:rPr>
              <a:t>-</a:t>
            </a:r>
            <a:r>
              <a:rPr sz="2800" spc="-10" dirty="0">
                <a:latin typeface="Arial"/>
                <a:cs typeface="Arial"/>
              </a:rPr>
              <a:t>D)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1643745"/>
            <a:ext cx="252729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48486" y="1643650"/>
            <a:ext cx="7226300" cy="829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0100"/>
              </a:lnSpc>
            </a:pP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Δε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κτης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σης</a:t>
            </a:r>
            <a:r>
              <a:rPr sz="2000" b="1" spc="-7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Διά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ιας</a:t>
            </a:r>
            <a:r>
              <a:rPr sz="20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αι ο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000" b="1" spc="40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ος</a:t>
            </a:r>
            <a:r>
              <a:rPr sz="20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στ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ός</a:t>
            </a:r>
            <a:r>
              <a:rPr sz="2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ος που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άζε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αι</a:t>
            </a:r>
            <a:r>
              <a:rPr sz="20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καλυ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φ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20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το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αρχ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κό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κόστος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ός 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ηματοδ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τικ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2000" b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π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ϊ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940" y="2863326"/>
            <a:ext cx="252729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48486" y="2863231"/>
            <a:ext cx="6494145" cy="1103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0000"/>
              </a:lnSpc>
            </a:pP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spc="4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οδος</a:t>
            </a:r>
            <a:r>
              <a:rPr sz="2000" b="1" spc="-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Δε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κτη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ησ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μοπο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spc="4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σο</a:t>
            </a:r>
            <a:r>
              <a:rPr sz="2000" b="1" spc="-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θ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ό 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άρκ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ιας</a:t>
            </a:r>
            <a:r>
              <a:rPr sz="20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στοιχ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γη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ού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και παθητι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ού</a:t>
            </a:r>
            <a:r>
              <a:rPr sz="2000" b="1" spc="-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της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τράπεζας</a:t>
            </a:r>
            <a:r>
              <a:rPr sz="2000" b="1" spc="-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για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βρ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θ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τι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ρά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η κα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αρή</a:t>
            </a:r>
            <a:r>
              <a:rPr sz="2000" b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της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θ</a:t>
            </a:r>
            <a:r>
              <a:rPr sz="2000" b="1" spc="2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2000" b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στις</a:t>
            </a:r>
            <a:r>
              <a:rPr sz="20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βο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2000" b="1" spc="3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2000" b="1" spc="-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επ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τοκ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5940" y="4357099"/>
            <a:ext cx="252729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48486" y="4357005"/>
            <a:ext cx="7141845" cy="1652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01600">
              <a:lnSpc>
                <a:spcPct val="90000"/>
              </a:lnSpc>
              <a:tabLst>
                <a:tab pos="3143250" algn="l"/>
              </a:tabLst>
            </a:pP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Συγκ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spc="3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α,</a:t>
            </a:r>
            <a:r>
              <a:rPr sz="2000" b="1"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 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κτης	της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θ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spc="1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ης</a:t>
            </a:r>
            <a:r>
              <a:rPr sz="20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άρκ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ιας</a:t>
            </a:r>
            <a:r>
              <a:rPr sz="20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ός πε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ιο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ακού</a:t>
            </a:r>
            <a:r>
              <a:rPr sz="2000" b="1"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στοιχ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ίου</a:t>
            </a:r>
            <a:r>
              <a:rPr sz="20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(D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ορ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ζετ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θ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spc="1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 άθρο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σμα</a:t>
            </a:r>
            <a:r>
              <a:rPr sz="2000" b="1" spc="-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πε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ιό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spc="4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λήξη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2000" b="1" spc="1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με</a:t>
            </a:r>
            <a:r>
              <a:rPr sz="20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τελ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στή στάθ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ης</a:t>
            </a:r>
            <a:r>
              <a:rPr sz="2000" b="1" spc="-7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για</a:t>
            </a:r>
            <a:r>
              <a:rPr sz="20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κά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πε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δο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την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παρ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αξ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της 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ηματοροής</a:t>
            </a:r>
            <a:r>
              <a:rPr sz="20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της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πε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ιό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ου,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20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κλάσμα</a:t>
            </a:r>
            <a:r>
              <a:rPr sz="20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της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τρ</a:t>
            </a:r>
            <a:r>
              <a:rPr sz="2000" b="1" spc="3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ουσ</a:t>
            </a:r>
            <a:r>
              <a:rPr sz="2000" b="1" spc="-1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ς τι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ής</a:t>
            </a:r>
            <a:r>
              <a:rPr sz="20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20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πε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ιο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ακού</a:t>
            </a:r>
            <a:r>
              <a:rPr sz="20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στοιχ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333399"/>
                </a:solidFill>
                <a:latin typeface="Arial"/>
                <a:cs typeface="Arial"/>
              </a:rPr>
              <a:t>ίου.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8483" rIns="0" bIns="0" rtlCol="0">
            <a:spAutoFit/>
          </a:bodyPr>
          <a:lstStyle/>
          <a:p>
            <a:pPr marL="842010">
              <a:lnSpc>
                <a:spcPts val="3810"/>
              </a:lnSpc>
            </a:pPr>
            <a:r>
              <a:rPr dirty="0"/>
              <a:t>Τύ</a:t>
            </a:r>
            <a:r>
              <a:rPr spc="-10" dirty="0"/>
              <a:t>π</a:t>
            </a:r>
            <a:r>
              <a:rPr dirty="0"/>
              <a:t>ος</a:t>
            </a:r>
            <a:r>
              <a:rPr spc="-30" dirty="0"/>
              <a:t> </a:t>
            </a:r>
            <a:r>
              <a:rPr dirty="0"/>
              <a:t>της</a:t>
            </a:r>
            <a:r>
              <a:rPr spc="-15" dirty="0"/>
              <a:t> </a:t>
            </a:r>
            <a:r>
              <a:rPr dirty="0"/>
              <a:t>Στα</a:t>
            </a:r>
            <a:r>
              <a:rPr spc="-15" dirty="0"/>
              <a:t>θ</a:t>
            </a:r>
            <a:r>
              <a:rPr dirty="0"/>
              <a:t>μισμ</a:t>
            </a:r>
            <a:r>
              <a:rPr spc="-15" dirty="0"/>
              <a:t>έ</a:t>
            </a:r>
            <a:r>
              <a:rPr dirty="0"/>
              <a:t>νης</a:t>
            </a:r>
            <a:r>
              <a:rPr spc="-25" dirty="0"/>
              <a:t> </a:t>
            </a:r>
            <a:r>
              <a:rPr dirty="0"/>
              <a:t>Διάρκειας</a:t>
            </a:r>
            <a:r>
              <a:rPr spc="-35" dirty="0"/>
              <a:t> (</a:t>
            </a:r>
            <a:r>
              <a:rPr dirty="0">
                <a:latin typeface="Arial"/>
                <a:cs typeface="Arial"/>
              </a:rPr>
              <a:t>D)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382030"/>
            <a:ext cx="739584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για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τον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πολογισ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στ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1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ης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άρκ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ιας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ός χ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ηματοοι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κού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προ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ϊ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τος χ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ησ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μοπο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ται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 τύπος: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96468" y="3075815"/>
            <a:ext cx="775335" cy="0"/>
          </a:xfrm>
          <a:custGeom>
            <a:avLst/>
            <a:gdLst/>
            <a:ahLst/>
            <a:cxnLst/>
            <a:rect l="l" t="t" r="r" b="b"/>
            <a:pathLst>
              <a:path w="775335">
                <a:moveTo>
                  <a:pt x="0" y="0"/>
                </a:moveTo>
                <a:lnTo>
                  <a:pt x="774729" y="0"/>
                </a:lnTo>
              </a:path>
            </a:pathLst>
          </a:custGeom>
          <a:ln w="97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8703" y="4534646"/>
            <a:ext cx="775335" cy="0"/>
          </a:xfrm>
          <a:custGeom>
            <a:avLst/>
            <a:gdLst/>
            <a:ahLst/>
            <a:cxnLst/>
            <a:rect l="l" t="t" r="r" b="b"/>
            <a:pathLst>
              <a:path w="775335">
                <a:moveTo>
                  <a:pt x="0" y="0"/>
                </a:moveTo>
                <a:lnTo>
                  <a:pt x="775246" y="0"/>
                </a:lnTo>
              </a:path>
            </a:pathLst>
          </a:custGeom>
          <a:ln w="97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73338" y="4932507"/>
            <a:ext cx="905510" cy="631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9220">
              <a:lnSpc>
                <a:spcPts val="730"/>
              </a:lnSpc>
            </a:pPr>
            <a:r>
              <a:rPr sz="1050" i="1" spc="45" dirty="0">
                <a:latin typeface="Times New Roman"/>
                <a:cs typeface="Times New Roman"/>
              </a:rPr>
              <a:t>n</a:t>
            </a: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2770"/>
              </a:lnSpc>
            </a:pPr>
            <a:r>
              <a:rPr sz="4125" spc="540" baseline="-8080" dirty="0">
                <a:latin typeface="Symbol"/>
                <a:cs typeface="Symbol"/>
              </a:rPr>
              <a:t></a:t>
            </a:r>
            <a:r>
              <a:rPr sz="1850" i="1" spc="30" dirty="0">
                <a:latin typeface="Times New Roman"/>
                <a:cs typeface="Times New Roman"/>
              </a:rPr>
              <a:t>w</a:t>
            </a:r>
            <a:r>
              <a:rPr sz="1575" i="1" spc="37" baseline="-23809" dirty="0">
                <a:latin typeface="Times New Roman"/>
                <a:cs typeface="Times New Roman"/>
              </a:rPr>
              <a:t>t</a:t>
            </a:r>
            <a:r>
              <a:rPr sz="1575" i="1" baseline="-23809" dirty="0">
                <a:latin typeface="Times New Roman"/>
                <a:cs typeface="Times New Roman"/>
              </a:rPr>
              <a:t>  </a:t>
            </a:r>
            <a:r>
              <a:rPr sz="1575" i="1" spc="-172" baseline="-23809" dirty="0">
                <a:latin typeface="Times New Roman"/>
                <a:cs typeface="Times New Roman"/>
              </a:rPr>
              <a:t> </a:t>
            </a:r>
            <a:r>
              <a:rPr sz="1850" spc="60" dirty="0">
                <a:latin typeface="Symbol"/>
                <a:cs typeface="Symbol"/>
              </a:rPr>
              <a:t></a:t>
            </a:r>
            <a:r>
              <a:rPr sz="1850" spc="-195" dirty="0">
                <a:latin typeface="Times New Roman"/>
                <a:cs typeface="Times New Roman"/>
              </a:rPr>
              <a:t> </a:t>
            </a:r>
            <a:r>
              <a:rPr sz="1850" spc="55" dirty="0">
                <a:latin typeface="Times New Roman"/>
                <a:cs typeface="Times New Roman"/>
              </a:rPr>
              <a:t>1</a:t>
            </a:r>
            <a:endParaRPr sz="1850">
              <a:latin typeface="Times New Roman"/>
              <a:cs typeface="Times New Roman"/>
            </a:endParaRPr>
          </a:p>
          <a:p>
            <a:pPr marL="48895">
              <a:lnSpc>
                <a:spcPct val="100000"/>
              </a:lnSpc>
              <a:spcBef>
                <a:spcPts val="185"/>
              </a:spcBef>
            </a:pPr>
            <a:r>
              <a:rPr sz="1050" i="1" spc="25" dirty="0">
                <a:latin typeface="Times New Roman"/>
                <a:cs typeface="Times New Roman"/>
              </a:rPr>
              <a:t>t</a:t>
            </a:r>
            <a:r>
              <a:rPr sz="1050" i="1" spc="-140" dirty="0">
                <a:latin typeface="Times New Roman"/>
                <a:cs typeface="Times New Roman"/>
              </a:rPr>
              <a:t> </a:t>
            </a:r>
            <a:r>
              <a:rPr sz="1050" spc="20" dirty="0">
                <a:latin typeface="Symbol"/>
                <a:cs typeface="Symbol"/>
              </a:rPr>
              <a:t></a:t>
            </a:r>
            <a:r>
              <a:rPr sz="1050" spc="45" dirty="0">
                <a:latin typeface="Times New Roman"/>
                <a:cs typeface="Times New Roman"/>
              </a:rPr>
              <a:t>1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8514" y="4225063"/>
            <a:ext cx="6352540" cy="427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7365">
              <a:lnSpc>
                <a:spcPts val="1705"/>
              </a:lnSpc>
            </a:pPr>
            <a:r>
              <a:rPr sz="1850" i="1" spc="75" dirty="0">
                <a:latin typeface="Times New Roman"/>
                <a:cs typeface="Times New Roman"/>
              </a:rPr>
              <a:t>C </a:t>
            </a:r>
            <a:r>
              <a:rPr sz="1850" i="1" spc="-70" dirty="0">
                <a:latin typeface="Times New Roman"/>
                <a:cs typeface="Times New Roman"/>
              </a:rPr>
              <a:t> </a:t>
            </a:r>
            <a:r>
              <a:rPr sz="1850" spc="120" dirty="0">
                <a:latin typeface="Symbol"/>
                <a:cs typeface="Symbol"/>
              </a:rPr>
              <a:t></a:t>
            </a:r>
            <a:r>
              <a:rPr sz="1850" i="1" spc="70" dirty="0">
                <a:latin typeface="Times New Roman"/>
                <a:cs typeface="Times New Roman"/>
              </a:rPr>
              <a:t>V</a:t>
            </a: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ts val="1825"/>
              </a:lnSpc>
              <a:tabLst>
                <a:tab pos="675005" algn="l"/>
                <a:tab pos="1072515" algn="l"/>
              </a:tabLst>
            </a:pPr>
            <a:r>
              <a:rPr sz="1850" i="1" spc="75" dirty="0">
                <a:latin typeface="Times New Roman"/>
                <a:cs typeface="Times New Roman"/>
              </a:rPr>
              <a:t>w </a:t>
            </a:r>
            <a:r>
              <a:rPr sz="1850" i="1" spc="25" dirty="0">
                <a:latin typeface="Times New Roman"/>
                <a:cs typeface="Times New Roman"/>
              </a:rPr>
              <a:t> </a:t>
            </a:r>
            <a:r>
              <a:rPr sz="1850" spc="60" dirty="0">
                <a:latin typeface="Symbol"/>
                <a:cs typeface="Symbol"/>
              </a:rPr>
              <a:t>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575" i="1" spc="37" baseline="42328" dirty="0">
                <a:latin typeface="Times New Roman"/>
                <a:cs typeface="Times New Roman"/>
              </a:rPr>
              <a:t>t</a:t>
            </a:r>
            <a:r>
              <a:rPr sz="1575" i="1" baseline="42328" dirty="0">
                <a:latin typeface="Times New Roman"/>
                <a:cs typeface="Times New Roman"/>
              </a:rPr>
              <a:t>	</a:t>
            </a:r>
            <a:r>
              <a:rPr sz="1575" spc="120" baseline="42328" dirty="0">
                <a:latin typeface="Times New Roman"/>
                <a:cs typeface="Times New Roman"/>
              </a:rPr>
              <a:t>0</a:t>
            </a:r>
            <a:r>
              <a:rPr sz="1575" spc="67" baseline="42328" dirty="0">
                <a:latin typeface="Times New Roman"/>
                <a:cs typeface="Times New Roman"/>
              </a:rPr>
              <a:t>,</a:t>
            </a:r>
            <a:r>
              <a:rPr sz="1575" i="1" spc="37" baseline="42328" dirty="0">
                <a:latin typeface="Times New Roman"/>
                <a:cs typeface="Times New Roman"/>
              </a:rPr>
              <a:t>t</a:t>
            </a:r>
            <a:r>
              <a:rPr sz="1575" i="1" baseline="42328" dirty="0">
                <a:latin typeface="Times New Roman"/>
                <a:cs typeface="Times New Roman"/>
              </a:rPr>
              <a:t> </a:t>
            </a:r>
            <a:r>
              <a:rPr sz="1575" i="1" spc="67" baseline="42328" dirty="0">
                <a:latin typeface="Times New Roman"/>
                <a:cs typeface="Times New Roman"/>
              </a:rPr>
              <a:t> </a:t>
            </a:r>
            <a:r>
              <a:rPr sz="1850" spc="60" dirty="0">
                <a:latin typeface="Times New Roman"/>
                <a:cs typeface="Times New Roman"/>
              </a:rPr>
              <a:t>,</a:t>
            </a:r>
            <a:r>
              <a:rPr sz="1950" i="1" spc="70" dirty="0">
                <a:latin typeface="Symbol"/>
                <a:cs typeface="Symbol"/>
              </a:rPr>
              <a:t></a:t>
            </a:r>
            <a:r>
              <a:rPr sz="1950" i="1" spc="5" dirty="0">
                <a:latin typeface="Symbol"/>
                <a:cs typeface="Symbol"/>
              </a:rPr>
              <a:t></a:t>
            </a:r>
            <a:r>
              <a:rPr sz="1950" i="1" spc="-180" dirty="0">
                <a:latin typeface="Times New Roman"/>
                <a:cs typeface="Times New Roman"/>
              </a:rPr>
              <a:t> </a:t>
            </a:r>
            <a:r>
              <a:rPr sz="1950" i="1" spc="-200" dirty="0">
                <a:latin typeface="Symbol"/>
                <a:cs typeface="Symbol"/>
              </a:rPr>
              <a:t></a:t>
            </a:r>
            <a:r>
              <a:rPr sz="1950" i="1" spc="15" dirty="0">
                <a:latin typeface="Symbol"/>
                <a:cs typeface="Symbol"/>
              </a:rPr>
              <a:t></a:t>
            </a:r>
            <a:r>
              <a:rPr sz="1950" i="1" spc="120" dirty="0">
                <a:latin typeface="Symbol"/>
                <a:cs typeface="Symbol"/>
              </a:rPr>
              <a:t></a:t>
            </a:r>
            <a:r>
              <a:rPr sz="1950" i="1" spc="-45" dirty="0">
                <a:latin typeface="Symbol"/>
                <a:cs typeface="Symbol"/>
              </a:rPr>
              <a:t></a:t>
            </a:r>
            <a:r>
              <a:rPr sz="1950" i="1" spc="-210" dirty="0">
                <a:latin typeface="Symbol"/>
                <a:cs typeface="Symbol"/>
              </a:rPr>
              <a:t></a:t>
            </a:r>
            <a:r>
              <a:rPr sz="1950" i="1" spc="-95" dirty="0">
                <a:latin typeface="Symbol"/>
                <a:cs typeface="Symbol"/>
              </a:rPr>
              <a:t></a:t>
            </a:r>
            <a:r>
              <a:rPr sz="1950" i="1" spc="-210" dirty="0">
                <a:latin typeface="Symbol"/>
                <a:cs typeface="Symbol"/>
              </a:rPr>
              <a:t></a:t>
            </a:r>
            <a:r>
              <a:rPr sz="1950" i="1" spc="-200" dirty="0">
                <a:latin typeface="Symbol"/>
                <a:cs typeface="Symbol"/>
              </a:rPr>
              <a:t></a:t>
            </a:r>
            <a:r>
              <a:rPr sz="1950" i="1" spc="5" dirty="0">
                <a:latin typeface="Symbol"/>
                <a:cs typeface="Symbol"/>
              </a:rPr>
              <a:t></a:t>
            </a:r>
            <a:r>
              <a:rPr sz="1950" i="1" spc="225" dirty="0">
                <a:latin typeface="Times New Roman"/>
                <a:cs typeface="Times New Roman"/>
              </a:rPr>
              <a:t> </a:t>
            </a:r>
            <a:r>
              <a:rPr sz="1850" i="1" spc="40" dirty="0">
                <a:latin typeface="Times New Roman"/>
                <a:cs typeface="Times New Roman"/>
              </a:rPr>
              <a:t>έ</a:t>
            </a:r>
            <a:r>
              <a:rPr sz="1950" i="1" spc="5" dirty="0">
                <a:latin typeface="Symbol"/>
                <a:cs typeface="Symbol"/>
              </a:rPr>
              <a:t></a:t>
            </a:r>
            <a:r>
              <a:rPr sz="1950" i="1" spc="75" dirty="0">
                <a:latin typeface="Times New Roman"/>
                <a:cs typeface="Times New Roman"/>
              </a:rPr>
              <a:t> </a:t>
            </a:r>
            <a:r>
              <a:rPr sz="1950" i="1" spc="-200" dirty="0">
                <a:latin typeface="Symbol"/>
                <a:cs typeface="Symbol"/>
              </a:rPr>
              <a:t></a:t>
            </a:r>
            <a:r>
              <a:rPr sz="1950" i="1" spc="140" dirty="0">
                <a:latin typeface="Symbol"/>
                <a:cs typeface="Symbol"/>
              </a:rPr>
              <a:t></a:t>
            </a:r>
            <a:r>
              <a:rPr sz="1850" i="1" spc="45" dirty="0">
                <a:latin typeface="Times New Roman"/>
                <a:cs typeface="Times New Roman"/>
              </a:rPr>
              <a:t>ά</a:t>
            </a:r>
            <a:r>
              <a:rPr sz="1950" i="1" spc="-45" dirty="0">
                <a:latin typeface="Symbol"/>
                <a:cs typeface="Symbol"/>
              </a:rPr>
              <a:t></a:t>
            </a:r>
            <a:r>
              <a:rPr sz="1950" i="1" spc="15" dirty="0">
                <a:latin typeface="Symbol"/>
                <a:cs typeface="Symbol"/>
              </a:rPr>
              <a:t></a:t>
            </a:r>
            <a:r>
              <a:rPr sz="1950" i="1" spc="5" dirty="0">
                <a:latin typeface="Symbol"/>
                <a:cs typeface="Symbol"/>
              </a:rPr>
              <a:t></a:t>
            </a:r>
            <a:r>
              <a:rPr sz="1950" i="1" spc="-195" dirty="0">
                <a:latin typeface="Symbol"/>
                <a:cs typeface="Symbol"/>
              </a:rPr>
              <a:t></a:t>
            </a:r>
            <a:r>
              <a:rPr sz="1950" i="1" spc="-35" dirty="0">
                <a:latin typeface="Symbol"/>
                <a:cs typeface="Symbol"/>
              </a:rPr>
              <a:t></a:t>
            </a:r>
            <a:r>
              <a:rPr sz="1950" i="1" spc="5" dirty="0">
                <a:latin typeface="Symbol"/>
                <a:cs typeface="Symbol"/>
              </a:rPr>
              <a:t></a:t>
            </a:r>
            <a:r>
              <a:rPr sz="1950" i="1" dirty="0">
                <a:latin typeface="Times New Roman"/>
                <a:cs typeface="Times New Roman"/>
              </a:rPr>
              <a:t> </a:t>
            </a:r>
            <a:r>
              <a:rPr sz="1950" i="1" spc="-165" dirty="0">
                <a:latin typeface="Times New Roman"/>
                <a:cs typeface="Times New Roman"/>
              </a:rPr>
              <a:t> </a:t>
            </a:r>
            <a:r>
              <a:rPr sz="1950" i="1" spc="-15" dirty="0">
                <a:latin typeface="Symbol"/>
                <a:cs typeface="Symbol"/>
              </a:rPr>
              <a:t></a:t>
            </a:r>
            <a:r>
              <a:rPr sz="1850" i="1" spc="45" dirty="0">
                <a:latin typeface="Times New Roman"/>
                <a:cs typeface="Times New Roman"/>
              </a:rPr>
              <a:t>ά</a:t>
            </a:r>
            <a:r>
              <a:rPr sz="1950" i="1" spc="-45" dirty="0">
                <a:latin typeface="Symbol"/>
                <a:cs typeface="Symbol"/>
              </a:rPr>
              <a:t></a:t>
            </a:r>
            <a:r>
              <a:rPr sz="1950" i="1" spc="5" dirty="0">
                <a:latin typeface="Symbol"/>
                <a:cs typeface="Symbol"/>
              </a:rPr>
              <a:t></a:t>
            </a:r>
            <a:r>
              <a:rPr sz="1950" i="1" spc="80" dirty="0">
                <a:latin typeface="Times New Roman"/>
                <a:cs typeface="Times New Roman"/>
              </a:rPr>
              <a:t> </a:t>
            </a:r>
            <a:r>
              <a:rPr sz="1950" i="1" spc="-95" dirty="0">
                <a:latin typeface="Symbol"/>
                <a:cs typeface="Symbol"/>
              </a:rPr>
              <a:t></a:t>
            </a:r>
            <a:r>
              <a:rPr sz="1950" i="1" spc="-210" dirty="0">
                <a:latin typeface="Symbol"/>
                <a:cs typeface="Symbol"/>
              </a:rPr>
              <a:t></a:t>
            </a:r>
            <a:r>
              <a:rPr sz="1950" i="1" spc="70" dirty="0">
                <a:latin typeface="Symbol"/>
                <a:cs typeface="Symbol"/>
              </a:rPr>
              <a:t></a:t>
            </a:r>
            <a:r>
              <a:rPr sz="1950" i="1" spc="5" dirty="0">
                <a:latin typeface="Symbol"/>
                <a:cs typeface="Symbol"/>
              </a:rPr>
              <a:t></a:t>
            </a:r>
            <a:r>
              <a:rPr sz="1950" i="1" spc="-280" dirty="0">
                <a:latin typeface="Times New Roman"/>
                <a:cs typeface="Times New Roman"/>
              </a:rPr>
              <a:t> </a:t>
            </a:r>
            <a:r>
              <a:rPr sz="1850" i="1" spc="50" dirty="0">
                <a:latin typeface="Times New Roman"/>
                <a:cs typeface="Times New Roman"/>
              </a:rPr>
              <a:t>ό</a:t>
            </a:r>
            <a:r>
              <a:rPr sz="1950" i="1" spc="-155" dirty="0">
                <a:latin typeface="Symbol"/>
                <a:cs typeface="Symbol"/>
              </a:rPr>
              <a:t></a:t>
            </a:r>
            <a:r>
              <a:rPr sz="1950" i="1" spc="70" dirty="0">
                <a:latin typeface="Symbol"/>
                <a:cs typeface="Symbol"/>
              </a:rPr>
              <a:t></a:t>
            </a:r>
            <a:r>
              <a:rPr sz="1950" i="1" spc="10" dirty="0">
                <a:latin typeface="Symbol"/>
                <a:cs typeface="Symbol"/>
              </a:rPr>
              <a:t></a:t>
            </a:r>
            <a:r>
              <a:rPr sz="1950" i="1" spc="-285" dirty="0">
                <a:latin typeface="Times New Roman"/>
                <a:cs typeface="Times New Roman"/>
              </a:rPr>
              <a:t> </a:t>
            </a:r>
            <a:r>
              <a:rPr sz="1850" spc="25" dirty="0">
                <a:latin typeface="Times New Roman"/>
                <a:cs typeface="Times New Roman"/>
              </a:rPr>
              <a:t>,</a:t>
            </a:r>
            <a:r>
              <a:rPr sz="1850" spc="-204" dirty="0">
                <a:latin typeface="Times New Roman"/>
                <a:cs typeface="Times New Roman"/>
              </a:rPr>
              <a:t> </a:t>
            </a:r>
            <a:r>
              <a:rPr sz="1950" i="1" spc="65" dirty="0">
                <a:latin typeface="Symbol"/>
                <a:cs typeface="Symbol"/>
              </a:rPr>
              <a:t>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0050" y="3823761"/>
            <a:ext cx="8768080" cy="289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00050" algn="l"/>
              </a:tabLst>
            </a:pPr>
            <a:r>
              <a:rPr sz="1850" i="1" spc="70" dirty="0">
                <a:latin typeface="Times New Roman"/>
                <a:cs typeface="Times New Roman"/>
              </a:rPr>
              <a:t>V	</a:t>
            </a:r>
            <a:r>
              <a:rPr sz="1850" spc="60" dirty="0">
                <a:latin typeface="Symbol"/>
                <a:cs typeface="Symbol"/>
              </a:rPr>
              <a:t></a:t>
            </a:r>
            <a:r>
              <a:rPr sz="1850" spc="-55" dirty="0">
                <a:latin typeface="Times New Roman"/>
                <a:cs typeface="Times New Roman"/>
              </a:rPr>
              <a:t> </a:t>
            </a:r>
            <a:r>
              <a:rPr sz="1850" spc="-85" dirty="0">
                <a:latin typeface="Times New Roman"/>
                <a:cs typeface="Times New Roman"/>
              </a:rPr>
              <a:t>(</a:t>
            </a:r>
            <a:r>
              <a:rPr sz="1850" spc="55" dirty="0">
                <a:latin typeface="Times New Roman"/>
                <a:cs typeface="Times New Roman"/>
              </a:rPr>
              <a:t>1</a:t>
            </a:r>
            <a:r>
              <a:rPr sz="1850" spc="-305" dirty="0">
                <a:latin typeface="Times New Roman"/>
                <a:cs typeface="Times New Roman"/>
              </a:rPr>
              <a:t> </a:t>
            </a:r>
            <a:r>
              <a:rPr sz="1850" spc="60" dirty="0">
                <a:latin typeface="Symbol"/>
                <a:cs typeface="Symbol"/>
              </a:rPr>
              <a:t></a:t>
            </a:r>
            <a:r>
              <a:rPr sz="1850" spc="-75" dirty="0">
                <a:latin typeface="Times New Roman"/>
                <a:cs typeface="Times New Roman"/>
              </a:rPr>
              <a:t> </a:t>
            </a:r>
            <a:r>
              <a:rPr sz="1850" i="1" spc="135" dirty="0">
                <a:latin typeface="Times New Roman"/>
                <a:cs typeface="Times New Roman"/>
              </a:rPr>
              <a:t>r</a:t>
            </a:r>
            <a:r>
              <a:rPr sz="1850" spc="95" dirty="0">
                <a:latin typeface="Times New Roman"/>
                <a:cs typeface="Times New Roman"/>
              </a:rPr>
              <a:t>)</a:t>
            </a:r>
            <a:r>
              <a:rPr sz="1575" spc="30" baseline="44973" dirty="0">
                <a:latin typeface="Symbol"/>
                <a:cs typeface="Symbol"/>
              </a:rPr>
              <a:t></a:t>
            </a:r>
            <a:r>
              <a:rPr sz="1575" spc="157" baseline="44973" dirty="0">
                <a:latin typeface="Times New Roman"/>
                <a:cs typeface="Times New Roman"/>
              </a:rPr>
              <a:t>1</a:t>
            </a:r>
            <a:r>
              <a:rPr sz="1850" spc="-15" dirty="0">
                <a:latin typeface="Times New Roman"/>
                <a:cs typeface="Times New Roman"/>
              </a:rPr>
              <a:t>,</a:t>
            </a:r>
            <a:r>
              <a:rPr sz="1950" i="1" spc="10" dirty="0">
                <a:latin typeface="Symbol"/>
                <a:cs typeface="Symbol"/>
              </a:rPr>
              <a:t></a:t>
            </a:r>
            <a:r>
              <a:rPr sz="1950" i="1" spc="-90" dirty="0">
                <a:latin typeface="Times New Roman"/>
                <a:cs typeface="Times New Roman"/>
              </a:rPr>
              <a:t> </a:t>
            </a:r>
            <a:r>
              <a:rPr sz="1950" i="1" spc="-95" dirty="0">
                <a:latin typeface="Symbol"/>
                <a:cs typeface="Symbol"/>
              </a:rPr>
              <a:t></a:t>
            </a:r>
            <a:r>
              <a:rPr sz="1950" i="1" spc="75" dirty="0">
                <a:latin typeface="Symbol"/>
                <a:cs typeface="Symbol"/>
              </a:rPr>
              <a:t></a:t>
            </a:r>
            <a:r>
              <a:rPr sz="1950" i="1" spc="70" dirty="0">
                <a:latin typeface="Symbol"/>
                <a:cs typeface="Symbol"/>
              </a:rPr>
              <a:t></a:t>
            </a:r>
            <a:r>
              <a:rPr sz="1950" i="1" spc="-70" dirty="0">
                <a:latin typeface="Symbol"/>
                <a:cs typeface="Symbol"/>
              </a:rPr>
              <a:t></a:t>
            </a:r>
            <a:r>
              <a:rPr sz="1850" i="1" spc="45" dirty="0">
                <a:latin typeface="Times New Roman"/>
                <a:cs typeface="Times New Roman"/>
              </a:rPr>
              <a:t>ύ</a:t>
            </a:r>
            <a:r>
              <a:rPr sz="1950" i="1" spc="-200" dirty="0">
                <a:latin typeface="Symbol"/>
                <a:cs typeface="Symbol"/>
              </a:rPr>
              <a:t></a:t>
            </a:r>
            <a:r>
              <a:rPr sz="1950" i="1" spc="10" dirty="0">
                <a:latin typeface="Symbol"/>
                <a:cs typeface="Symbol"/>
              </a:rPr>
              <a:t></a:t>
            </a:r>
            <a:r>
              <a:rPr sz="1950" i="1" spc="145" dirty="0">
                <a:latin typeface="Times New Roman"/>
                <a:cs typeface="Times New Roman"/>
              </a:rPr>
              <a:t> </a:t>
            </a:r>
            <a:r>
              <a:rPr sz="1950" i="1" spc="75" dirty="0">
                <a:latin typeface="Symbol"/>
                <a:cs typeface="Symbol"/>
              </a:rPr>
              <a:t></a:t>
            </a:r>
            <a:r>
              <a:rPr sz="1950" i="1" spc="-110" dirty="0">
                <a:latin typeface="Symbol"/>
                <a:cs typeface="Symbol"/>
              </a:rPr>
              <a:t></a:t>
            </a:r>
            <a:r>
              <a:rPr sz="1850" i="1" spc="30" dirty="0">
                <a:latin typeface="Times New Roman"/>
                <a:cs typeface="Times New Roman"/>
              </a:rPr>
              <a:t>ί</a:t>
            </a:r>
            <a:r>
              <a:rPr sz="1950" i="1" spc="10" dirty="0">
                <a:latin typeface="Symbol"/>
                <a:cs typeface="Symbol"/>
              </a:rPr>
              <a:t></a:t>
            </a:r>
            <a:r>
              <a:rPr sz="1950" i="1" spc="45" dirty="0">
                <a:latin typeface="Times New Roman"/>
                <a:cs typeface="Times New Roman"/>
              </a:rPr>
              <a:t> </a:t>
            </a:r>
            <a:r>
              <a:rPr sz="1950" i="1" spc="-210" dirty="0">
                <a:latin typeface="Symbol"/>
                <a:cs typeface="Symbol"/>
              </a:rPr>
              <a:t></a:t>
            </a:r>
            <a:r>
              <a:rPr sz="1950" i="1" spc="5" dirty="0">
                <a:latin typeface="Symbol"/>
                <a:cs typeface="Symbol"/>
              </a:rPr>
              <a:t></a:t>
            </a:r>
            <a:r>
              <a:rPr sz="1950" i="1" spc="-270" dirty="0">
                <a:latin typeface="Times New Roman"/>
                <a:cs typeface="Times New Roman"/>
              </a:rPr>
              <a:t> </a:t>
            </a:r>
            <a:r>
              <a:rPr sz="1850" i="1" spc="45" dirty="0">
                <a:latin typeface="Times New Roman"/>
                <a:cs typeface="Times New Roman"/>
              </a:rPr>
              <a:t>ό</a:t>
            </a:r>
            <a:r>
              <a:rPr sz="1950" i="1" spc="5" dirty="0">
                <a:latin typeface="Symbol"/>
                <a:cs typeface="Symbol"/>
              </a:rPr>
              <a:t></a:t>
            </a:r>
            <a:r>
              <a:rPr sz="1950" i="1" spc="140" dirty="0">
                <a:latin typeface="Times New Roman"/>
                <a:cs typeface="Times New Roman"/>
              </a:rPr>
              <a:t> </a:t>
            </a:r>
            <a:r>
              <a:rPr sz="1950" i="1" spc="-210" dirty="0">
                <a:latin typeface="Symbol"/>
                <a:cs typeface="Symbol"/>
              </a:rPr>
              <a:t></a:t>
            </a:r>
            <a:r>
              <a:rPr sz="1950" i="1" spc="15" dirty="0">
                <a:latin typeface="Symbol"/>
                <a:cs typeface="Symbol"/>
              </a:rPr>
              <a:t></a:t>
            </a:r>
            <a:r>
              <a:rPr sz="1950" i="1" spc="10" dirty="0">
                <a:latin typeface="Symbol"/>
                <a:cs typeface="Symbol"/>
              </a:rPr>
              <a:t></a:t>
            </a:r>
            <a:r>
              <a:rPr sz="1950" i="1" spc="-300" dirty="0">
                <a:latin typeface="Times New Roman"/>
                <a:cs typeface="Times New Roman"/>
              </a:rPr>
              <a:t> </a:t>
            </a:r>
            <a:r>
              <a:rPr sz="1850" i="1" spc="80" dirty="0">
                <a:latin typeface="Times New Roman"/>
                <a:cs typeface="Times New Roman"/>
              </a:rPr>
              <a:t>ώ</a:t>
            </a:r>
            <a:r>
              <a:rPr sz="1850" i="1" spc="-190" dirty="0">
                <a:latin typeface="Times New Roman"/>
                <a:cs typeface="Times New Roman"/>
              </a:rPr>
              <a:t> </a:t>
            </a:r>
            <a:r>
              <a:rPr sz="1950" i="1" spc="-95" dirty="0">
                <a:latin typeface="Symbol"/>
                <a:cs typeface="Symbol"/>
              </a:rPr>
              <a:t></a:t>
            </a:r>
            <a:r>
              <a:rPr sz="1950" i="1" spc="70" dirty="0">
                <a:latin typeface="Symbol"/>
                <a:cs typeface="Symbol"/>
              </a:rPr>
              <a:t></a:t>
            </a:r>
            <a:r>
              <a:rPr sz="1950" i="1" spc="10" dirty="0">
                <a:latin typeface="Symbol"/>
                <a:cs typeface="Symbol"/>
              </a:rPr>
              <a:t></a:t>
            </a:r>
            <a:r>
              <a:rPr sz="1950" i="1" spc="-110" dirty="0">
                <a:latin typeface="Times New Roman"/>
                <a:cs typeface="Times New Roman"/>
              </a:rPr>
              <a:t> </a:t>
            </a:r>
            <a:r>
              <a:rPr sz="1950" i="1" spc="-45" dirty="0">
                <a:latin typeface="Symbol"/>
                <a:cs typeface="Symbol"/>
              </a:rPr>
              <a:t></a:t>
            </a:r>
            <a:r>
              <a:rPr sz="1950" i="1" spc="10" dirty="0">
                <a:latin typeface="Symbol"/>
                <a:cs typeface="Symbol"/>
              </a:rPr>
              <a:t></a:t>
            </a:r>
            <a:r>
              <a:rPr sz="1950" i="1" spc="145" dirty="0">
                <a:latin typeface="Times New Roman"/>
                <a:cs typeface="Times New Roman"/>
              </a:rPr>
              <a:t> </a:t>
            </a:r>
            <a:r>
              <a:rPr sz="1950" i="1" spc="10" dirty="0">
                <a:latin typeface="Symbol"/>
                <a:cs typeface="Symbol"/>
              </a:rPr>
              <a:t></a:t>
            </a:r>
            <a:r>
              <a:rPr sz="1850" i="1" spc="45" dirty="0">
                <a:latin typeface="Times New Roman"/>
                <a:cs typeface="Times New Roman"/>
              </a:rPr>
              <a:t>ά</a:t>
            </a:r>
            <a:r>
              <a:rPr sz="1950" i="1" spc="70" dirty="0">
                <a:latin typeface="Symbol"/>
                <a:cs typeface="Symbol"/>
              </a:rPr>
              <a:t></a:t>
            </a:r>
            <a:r>
              <a:rPr sz="1950" i="1" spc="15" dirty="0">
                <a:latin typeface="Symbol"/>
                <a:cs typeface="Symbol"/>
              </a:rPr>
              <a:t></a:t>
            </a:r>
            <a:r>
              <a:rPr sz="1950" i="1" spc="5" dirty="0">
                <a:latin typeface="Symbol"/>
                <a:cs typeface="Symbol"/>
              </a:rPr>
              <a:t></a:t>
            </a:r>
            <a:r>
              <a:rPr sz="1950" i="1" spc="35" dirty="0">
                <a:latin typeface="Times New Roman"/>
                <a:cs typeface="Times New Roman"/>
              </a:rPr>
              <a:t> </a:t>
            </a:r>
            <a:r>
              <a:rPr sz="1850" i="1" spc="30" dirty="0">
                <a:latin typeface="Times New Roman"/>
                <a:cs typeface="Times New Roman"/>
              </a:rPr>
              <a:t>t</a:t>
            </a:r>
            <a:r>
              <a:rPr sz="1850" i="1" spc="-75" dirty="0">
                <a:latin typeface="Times New Roman"/>
                <a:cs typeface="Times New Roman"/>
              </a:rPr>
              <a:t> </a:t>
            </a:r>
            <a:r>
              <a:rPr sz="1950" i="1" spc="-95" dirty="0">
                <a:latin typeface="Symbol"/>
                <a:cs typeface="Symbol"/>
              </a:rPr>
              <a:t></a:t>
            </a:r>
            <a:r>
              <a:rPr sz="1950" i="1" spc="-210" dirty="0">
                <a:latin typeface="Symbol"/>
                <a:cs typeface="Symbol"/>
              </a:rPr>
              <a:t></a:t>
            </a:r>
            <a:r>
              <a:rPr sz="1950" i="1" spc="70" dirty="0">
                <a:latin typeface="Symbol"/>
                <a:cs typeface="Symbol"/>
              </a:rPr>
              <a:t></a:t>
            </a:r>
            <a:r>
              <a:rPr sz="1950" i="1" spc="5" dirty="0">
                <a:latin typeface="Symbol"/>
                <a:cs typeface="Symbol"/>
              </a:rPr>
              <a:t></a:t>
            </a:r>
            <a:r>
              <a:rPr sz="1950" i="1" spc="-275" dirty="0">
                <a:latin typeface="Times New Roman"/>
                <a:cs typeface="Times New Roman"/>
              </a:rPr>
              <a:t> </a:t>
            </a:r>
            <a:r>
              <a:rPr sz="1850" i="1" spc="50" dirty="0">
                <a:latin typeface="Times New Roman"/>
                <a:cs typeface="Times New Roman"/>
              </a:rPr>
              <a:t>ό</a:t>
            </a:r>
            <a:r>
              <a:rPr sz="1950" i="1" spc="-155" dirty="0">
                <a:latin typeface="Symbol"/>
                <a:cs typeface="Symbol"/>
              </a:rPr>
              <a:t></a:t>
            </a:r>
            <a:r>
              <a:rPr sz="1950" i="1" spc="70" dirty="0">
                <a:latin typeface="Symbol"/>
                <a:cs typeface="Symbol"/>
              </a:rPr>
              <a:t></a:t>
            </a:r>
            <a:r>
              <a:rPr sz="1950" i="1" spc="15" dirty="0">
                <a:latin typeface="Symbol"/>
                <a:cs typeface="Symbol"/>
              </a:rPr>
              <a:t></a:t>
            </a:r>
            <a:r>
              <a:rPr sz="1950" i="1" spc="5" dirty="0">
                <a:latin typeface="Symbol"/>
                <a:cs typeface="Symbol"/>
              </a:rPr>
              <a:t></a:t>
            </a:r>
            <a:r>
              <a:rPr sz="1950" i="1" spc="135" dirty="0">
                <a:latin typeface="Times New Roman"/>
                <a:cs typeface="Times New Roman"/>
              </a:rPr>
              <a:t> </a:t>
            </a:r>
            <a:r>
              <a:rPr sz="1950" i="1" spc="75" dirty="0">
                <a:latin typeface="Symbol"/>
                <a:cs typeface="Symbol"/>
              </a:rPr>
              <a:t></a:t>
            </a:r>
            <a:r>
              <a:rPr sz="1950" i="1" spc="-114" dirty="0">
                <a:latin typeface="Symbol"/>
                <a:cs typeface="Symbol"/>
              </a:rPr>
              <a:t></a:t>
            </a:r>
            <a:r>
              <a:rPr sz="1850" i="1" spc="55" dirty="0">
                <a:latin typeface="Times New Roman"/>
                <a:cs typeface="Times New Roman"/>
              </a:rPr>
              <a:t>ό</a:t>
            </a:r>
            <a:r>
              <a:rPr sz="1850" i="1" spc="-204" dirty="0">
                <a:latin typeface="Times New Roman"/>
                <a:cs typeface="Times New Roman"/>
              </a:rPr>
              <a:t> </a:t>
            </a:r>
            <a:r>
              <a:rPr sz="1950" i="1" spc="-35" dirty="0">
                <a:latin typeface="Symbol"/>
                <a:cs typeface="Symbol"/>
              </a:rPr>
              <a:t></a:t>
            </a:r>
            <a:r>
              <a:rPr sz="1850" i="1" spc="55" dirty="0">
                <a:latin typeface="Times New Roman"/>
                <a:cs typeface="Times New Roman"/>
              </a:rPr>
              <a:t>ή</a:t>
            </a:r>
            <a:r>
              <a:rPr sz="1950" i="1" spc="15" dirty="0">
                <a:latin typeface="Symbol"/>
                <a:cs typeface="Symbol"/>
              </a:rPr>
              <a:t></a:t>
            </a:r>
            <a:r>
              <a:rPr sz="1950" i="1" spc="-210" dirty="0">
                <a:latin typeface="Symbol"/>
                <a:cs typeface="Symbol"/>
              </a:rPr>
              <a:t></a:t>
            </a:r>
            <a:r>
              <a:rPr sz="1950" i="1" spc="70" dirty="0">
                <a:latin typeface="Symbol"/>
                <a:cs typeface="Symbol"/>
              </a:rPr>
              <a:t></a:t>
            </a:r>
            <a:r>
              <a:rPr sz="1950" i="1" spc="10" dirty="0">
                <a:latin typeface="Symbol"/>
                <a:cs typeface="Symbol"/>
              </a:rPr>
              <a:t>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5925" y="3236382"/>
            <a:ext cx="703580" cy="494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ct val="100000"/>
              </a:lnSpc>
            </a:pPr>
            <a:r>
              <a:rPr sz="1050" i="1" spc="25" dirty="0">
                <a:latin typeface="Times New Roman"/>
                <a:cs typeface="Times New Roman"/>
              </a:rPr>
              <a:t>t</a:t>
            </a:r>
            <a:r>
              <a:rPr sz="1050" i="1" spc="-140" dirty="0">
                <a:latin typeface="Times New Roman"/>
                <a:cs typeface="Times New Roman"/>
              </a:rPr>
              <a:t> </a:t>
            </a:r>
            <a:r>
              <a:rPr sz="1050" spc="20" dirty="0">
                <a:latin typeface="Symbol"/>
                <a:cs typeface="Symbol"/>
              </a:rPr>
              <a:t></a:t>
            </a:r>
            <a:r>
              <a:rPr sz="1050" spc="45" dirty="0">
                <a:latin typeface="Times New Roman"/>
                <a:cs typeface="Times New Roman"/>
              </a:rPr>
              <a:t>1</a:t>
            </a:r>
            <a:endParaRPr sz="1050">
              <a:latin typeface="Times New Roman"/>
              <a:cs typeface="Times New Roman"/>
            </a:endParaRPr>
          </a:p>
          <a:p>
            <a:pPr marR="22225" algn="r">
              <a:lnSpc>
                <a:spcPct val="100000"/>
              </a:lnSpc>
              <a:spcBef>
                <a:spcPts val="280"/>
              </a:spcBef>
            </a:pPr>
            <a:r>
              <a:rPr sz="1850" i="1" spc="50" dirty="0">
                <a:latin typeface="Times New Roman"/>
                <a:cs typeface="Times New Roman"/>
              </a:rPr>
              <a:t>ό</a:t>
            </a:r>
            <a:r>
              <a:rPr sz="1950" i="1" spc="-95" dirty="0">
                <a:latin typeface="Symbol"/>
                <a:cs typeface="Symbol"/>
              </a:rPr>
              <a:t></a:t>
            </a:r>
            <a:r>
              <a:rPr sz="1950" i="1" spc="70" dirty="0">
                <a:latin typeface="Symbol"/>
                <a:cs typeface="Symbol"/>
              </a:rPr>
              <a:t></a:t>
            </a:r>
            <a:r>
              <a:rPr sz="1950" i="1" spc="10" dirty="0">
                <a:latin typeface="Symbol"/>
                <a:cs typeface="Symbol"/>
              </a:rPr>
              <a:t></a:t>
            </a:r>
            <a:r>
              <a:rPr sz="1950" i="1" spc="-75" dirty="0">
                <a:latin typeface="Times New Roman"/>
                <a:cs typeface="Times New Roman"/>
              </a:rPr>
              <a:t> </a:t>
            </a:r>
            <a:r>
              <a:rPr sz="1850" spc="30" dirty="0">
                <a:latin typeface="Times New Roman"/>
                <a:cs typeface="Times New Roman"/>
              </a:rPr>
              <a:t>: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70386" y="2885973"/>
            <a:ext cx="1433195" cy="37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35" dirty="0">
                <a:latin typeface="Times New Roman"/>
                <a:cs typeface="Times New Roman"/>
              </a:rPr>
              <a:t>]</a:t>
            </a:r>
            <a:r>
              <a:rPr sz="1850" spc="-285" dirty="0">
                <a:latin typeface="Times New Roman"/>
                <a:cs typeface="Times New Roman"/>
              </a:rPr>
              <a:t> </a:t>
            </a:r>
            <a:r>
              <a:rPr sz="1850" spc="60" dirty="0">
                <a:latin typeface="Symbol"/>
                <a:cs typeface="Symbol"/>
              </a:rPr>
              <a:t></a:t>
            </a:r>
            <a:r>
              <a:rPr sz="1850" spc="-215" dirty="0">
                <a:latin typeface="Times New Roman"/>
                <a:cs typeface="Times New Roman"/>
              </a:rPr>
              <a:t> </a:t>
            </a:r>
            <a:r>
              <a:rPr sz="1850" i="1" spc="30" dirty="0">
                <a:latin typeface="Times New Roman"/>
                <a:cs typeface="Times New Roman"/>
              </a:rPr>
              <a:t>t</a:t>
            </a:r>
            <a:r>
              <a:rPr sz="1850" i="1" spc="70" dirty="0">
                <a:latin typeface="Times New Roman"/>
                <a:cs typeface="Times New Roman"/>
              </a:rPr>
              <a:t> </a:t>
            </a:r>
            <a:r>
              <a:rPr sz="1850" spc="60" dirty="0">
                <a:latin typeface="Symbol"/>
                <a:cs typeface="Symbol"/>
              </a:rPr>
              <a:t></a:t>
            </a:r>
            <a:r>
              <a:rPr sz="1850" spc="-35" dirty="0">
                <a:latin typeface="Times New Roman"/>
                <a:cs typeface="Times New Roman"/>
              </a:rPr>
              <a:t> </a:t>
            </a:r>
            <a:r>
              <a:rPr sz="4125" spc="532" baseline="-8080" dirty="0">
                <a:latin typeface="Symbol"/>
                <a:cs typeface="Symbol"/>
              </a:rPr>
              <a:t></a:t>
            </a:r>
            <a:r>
              <a:rPr sz="1850" i="1" spc="75" dirty="0">
                <a:latin typeface="Times New Roman"/>
                <a:cs typeface="Times New Roman"/>
              </a:rPr>
              <a:t>w</a:t>
            </a:r>
            <a:r>
              <a:rPr sz="1850" i="1" dirty="0">
                <a:latin typeface="Times New Roman"/>
                <a:cs typeface="Times New Roman"/>
              </a:rPr>
              <a:t> </a:t>
            </a:r>
            <a:r>
              <a:rPr sz="1850" i="1" spc="-114" dirty="0">
                <a:latin typeface="Times New Roman"/>
                <a:cs typeface="Times New Roman"/>
              </a:rPr>
              <a:t> </a:t>
            </a:r>
            <a:r>
              <a:rPr sz="1850" spc="60" dirty="0">
                <a:latin typeface="Symbol"/>
                <a:cs typeface="Symbol"/>
              </a:rPr>
              <a:t></a:t>
            </a:r>
            <a:r>
              <a:rPr sz="1850" spc="-215" dirty="0">
                <a:latin typeface="Times New Roman"/>
                <a:cs typeface="Times New Roman"/>
              </a:rPr>
              <a:t> </a:t>
            </a:r>
            <a:r>
              <a:rPr sz="1850" i="1" spc="30" dirty="0">
                <a:latin typeface="Times New Roman"/>
                <a:cs typeface="Times New Roman"/>
              </a:rPr>
              <a:t>t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9058" y="2933289"/>
            <a:ext cx="109220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35" dirty="0">
                <a:latin typeface="Times New Roman"/>
                <a:cs typeface="Times New Roman"/>
              </a:rPr>
              <a:t>[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4276" y="4572725"/>
            <a:ext cx="213360" cy="299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i="1" spc="-229" dirty="0">
                <a:latin typeface="Times New Roman"/>
                <a:cs typeface="Times New Roman"/>
              </a:rPr>
              <a:t>P</a:t>
            </a:r>
            <a:r>
              <a:rPr sz="1575" spc="67" baseline="-23809" dirty="0">
                <a:latin typeface="Times New Roman"/>
                <a:cs typeface="Times New Roman"/>
              </a:rPr>
              <a:t>0</a:t>
            </a:r>
            <a:endParaRPr sz="1575" baseline="-23809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3401" y="3989649"/>
            <a:ext cx="184150" cy="162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80" dirty="0">
                <a:latin typeface="Times New Roman"/>
                <a:cs typeface="Times New Roman"/>
              </a:rPr>
              <a:t>0</a:t>
            </a:r>
            <a:r>
              <a:rPr sz="1050" spc="45" dirty="0">
                <a:latin typeface="Times New Roman"/>
                <a:cs typeface="Times New Roman"/>
              </a:rPr>
              <a:t>,</a:t>
            </a:r>
            <a:r>
              <a:rPr sz="1050" i="1" spc="25" dirty="0">
                <a:latin typeface="Times New Roman"/>
                <a:cs typeface="Times New Roman"/>
              </a:rPr>
              <a:t>t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10640" y="3236382"/>
            <a:ext cx="23177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i="1" spc="25" dirty="0">
                <a:latin typeface="Times New Roman"/>
                <a:cs typeface="Times New Roman"/>
              </a:rPr>
              <a:t>t</a:t>
            </a:r>
            <a:r>
              <a:rPr sz="1050" i="1" spc="-140" dirty="0">
                <a:latin typeface="Times New Roman"/>
                <a:cs typeface="Times New Roman"/>
              </a:rPr>
              <a:t> </a:t>
            </a:r>
            <a:r>
              <a:rPr sz="1050" spc="20" dirty="0">
                <a:latin typeface="Symbol"/>
                <a:cs typeface="Symbol"/>
              </a:rPr>
              <a:t></a:t>
            </a:r>
            <a:r>
              <a:rPr sz="1050" spc="45" dirty="0">
                <a:latin typeface="Times New Roman"/>
                <a:cs typeface="Times New Roman"/>
              </a:rPr>
              <a:t>1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72021" y="3113992"/>
            <a:ext cx="213360" cy="299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i="1" spc="-229" dirty="0">
                <a:latin typeface="Times New Roman"/>
                <a:cs typeface="Times New Roman"/>
              </a:rPr>
              <a:t>P</a:t>
            </a:r>
            <a:r>
              <a:rPr sz="1575" spc="67" baseline="-23809" dirty="0">
                <a:latin typeface="Times New Roman"/>
                <a:cs typeface="Times New Roman"/>
              </a:rPr>
              <a:t>0</a:t>
            </a:r>
            <a:endParaRPr sz="1575" baseline="-23809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55615" y="2906893"/>
            <a:ext cx="184150" cy="162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80" dirty="0">
                <a:latin typeface="Times New Roman"/>
                <a:cs typeface="Times New Roman"/>
              </a:rPr>
              <a:t>0</a:t>
            </a:r>
            <a:r>
              <a:rPr sz="1050" spc="35" dirty="0">
                <a:latin typeface="Times New Roman"/>
                <a:cs typeface="Times New Roman"/>
              </a:rPr>
              <a:t>,</a:t>
            </a:r>
            <a:r>
              <a:rPr sz="1050" i="1" spc="25" dirty="0">
                <a:latin typeface="Times New Roman"/>
                <a:cs typeface="Times New Roman"/>
              </a:rPr>
              <a:t>t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1535" y="2765746"/>
            <a:ext cx="599440" cy="264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i="1" spc="75" dirty="0">
                <a:latin typeface="Times New Roman"/>
                <a:cs typeface="Times New Roman"/>
              </a:rPr>
              <a:t>C </a:t>
            </a:r>
            <a:r>
              <a:rPr sz="1850" i="1" spc="-70" dirty="0">
                <a:latin typeface="Times New Roman"/>
                <a:cs typeface="Times New Roman"/>
              </a:rPr>
              <a:t> </a:t>
            </a:r>
            <a:r>
              <a:rPr sz="1850" spc="120" dirty="0">
                <a:latin typeface="Symbol"/>
                <a:cs typeface="Symbol"/>
              </a:rPr>
              <a:t></a:t>
            </a:r>
            <a:r>
              <a:rPr sz="1850" i="1" spc="70" dirty="0">
                <a:latin typeface="Times New Roman"/>
                <a:cs typeface="Times New Roman"/>
              </a:rPr>
              <a:t>V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1100" y="2929544"/>
            <a:ext cx="401320" cy="264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i="1" spc="85" dirty="0">
                <a:latin typeface="Times New Roman"/>
                <a:cs typeface="Times New Roman"/>
              </a:rPr>
              <a:t>D</a:t>
            </a:r>
            <a:r>
              <a:rPr sz="1850" i="1" spc="-5" dirty="0">
                <a:latin typeface="Times New Roman"/>
                <a:cs typeface="Times New Roman"/>
              </a:rPr>
              <a:t> </a:t>
            </a:r>
            <a:r>
              <a:rPr sz="1850" spc="60" dirty="0">
                <a:latin typeface="Symbol"/>
                <a:cs typeface="Symbol"/>
              </a:rPr>
              <a:t></a:t>
            </a:r>
            <a:endParaRPr sz="1850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1678" y="2769909"/>
            <a:ext cx="293370" cy="494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940"/>
              </a:lnSpc>
            </a:pPr>
            <a:r>
              <a:rPr sz="1050" i="1" spc="45" dirty="0">
                <a:latin typeface="Times New Roman"/>
                <a:cs typeface="Times New Roman"/>
              </a:rPr>
              <a:t>n</a:t>
            </a:r>
            <a:endParaRPr sz="1050">
              <a:latin typeface="Times New Roman"/>
              <a:cs typeface="Times New Roman"/>
            </a:endParaRPr>
          </a:p>
          <a:p>
            <a:pPr algn="ctr">
              <a:lnSpc>
                <a:spcPts val="2980"/>
              </a:lnSpc>
            </a:pPr>
            <a:r>
              <a:rPr sz="2750" spc="145" dirty="0">
                <a:latin typeface="Symbol"/>
                <a:cs typeface="Symbol"/>
              </a:rPr>
              <a:t>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9977" y="4529327"/>
            <a:ext cx="66040" cy="162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i="1" spc="25" dirty="0">
                <a:latin typeface="Times New Roman"/>
                <a:cs typeface="Times New Roman"/>
              </a:rPr>
              <a:t>t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71115" y="2769909"/>
            <a:ext cx="98425" cy="162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i="1" spc="45" dirty="0">
                <a:latin typeface="Times New Roman"/>
                <a:cs typeface="Times New Roman"/>
              </a:rPr>
              <a:t>n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831276" y="3070108"/>
            <a:ext cx="66040" cy="162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i="1" spc="25" dirty="0">
                <a:latin typeface="Times New Roman"/>
                <a:cs typeface="Times New Roman"/>
              </a:rPr>
              <a:t>t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59210" y="2906893"/>
            <a:ext cx="66040" cy="162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i="1" spc="25" dirty="0">
                <a:latin typeface="Times New Roman"/>
                <a:cs typeface="Times New Roman"/>
              </a:rPr>
              <a:t>t</a:t>
            </a:r>
            <a:endParaRPr sz="10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758" y="585216"/>
            <a:ext cx="1831975" cy="0"/>
          </a:xfrm>
          <a:custGeom>
            <a:avLst/>
            <a:gdLst/>
            <a:ahLst/>
            <a:cxnLst/>
            <a:rect l="l" t="t" r="r" b="b"/>
            <a:pathLst>
              <a:path w="1831975">
                <a:moveTo>
                  <a:pt x="0" y="0"/>
                </a:moveTo>
                <a:lnTo>
                  <a:pt x="1831848" y="0"/>
                </a:lnTo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9115" rIns="0" bIns="0" rtlCol="0">
            <a:spAutoFit/>
          </a:bodyPr>
          <a:lstStyle/>
          <a:p>
            <a:pPr marL="611505">
              <a:lnSpc>
                <a:spcPct val="100000"/>
              </a:lnSpc>
            </a:pPr>
            <a:r>
              <a:rPr sz="2000" dirty="0">
                <a:solidFill>
                  <a:srgbClr val="FF0000"/>
                </a:solidFill>
              </a:rPr>
              <a:t>Π</a:t>
            </a:r>
            <a:r>
              <a:rPr sz="2000" spc="5" dirty="0">
                <a:solidFill>
                  <a:srgbClr val="FF0000"/>
                </a:solidFill>
              </a:rPr>
              <a:t>α</a:t>
            </a:r>
            <a:r>
              <a:rPr sz="2000" dirty="0">
                <a:solidFill>
                  <a:srgbClr val="FF0000"/>
                </a:solidFill>
              </a:rPr>
              <a:t>ράδ</a:t>
            </a:r>
            <a:r>
              <a:rPr sz="2000" spc="-10" dirty="0">
                <a:solidFill>
                  <a:srgbClr val="FF0000"/>
                </a:solidFill>
              </a:rPr>
              <a:t>ε</a:t>
            </a:r>
            <a:r>
              <a:rPr sz="2000" dirty="0">
                <a:solidFill>
                  <a:srgbClr val="FF0000"/>
                </a:solidFill>
              </a:rPr>
              <a:t>ιγμα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spc="5" dirty="0">
                <a:solidFill>
                  <a:srgbClr val="FF0000"/>
                </a:solidFill>
              </a:rPr>
              <a:t>1</a:t>
            </a:r>
            <a:r>
              <a:rPr sz="1950" spc="22" baseline="25641" dirty="0">
                <a:solidFill>
                  <a:srgbClr val="FF0000"/>
                </a:solidFill>
              </a:rPr>
              <a:t>ο</a:t>
            </a:r>
            <a:r>
              <a:rPr sz="1950" baseline="25641" dirty="0">
                <a:solidFill>
                  <a:srgbClr val="FF0000"/>
                </a:solidFill>
              </a:rPr>
              <a:t> </a:t>
            </a:r>
            <a:r>
              <a:rPr sz="1950" spc="-277" baseline="25641" dirty="0">
                <a:solidFill>
                  <a:srgbClr val="FF0000"/>
                </a:solidFill>
              </a:rPr>
              <a:t> </a:t>
            </a:r>
            <a:r>
              <a:rPr sz="1800" dirty="0"/>
              <a:t>: Να</a:t>
            </a:r>
            <a:r>
              <a:rPr sz="1800" spc="10" dirty="0"/>
              <a:t> </a:t>
            </a:r>
            <a:r>
              <a:rPr sz="1800" dirty="0"/>
              <a:t>υπολογισθεί η</a:t>
            </a:r>
            <a:r>
              <a:rPr sz="1800" spc="-10" dirty="0"/>
              <a:t> </a:t>
            </a:r>
            <a:r>
              <a:rPr sz="1800" dirty="0"/>
              <a:t>σταθμισμ</a:t>
            </a:r>
            <a:r>
              <a:rPr sz="1800" spc="40" dirty="0"/>
              <a:t>έ</a:t>
            </a:r>
            <a:r>
              <a:rPr sz="1800" spc="-45" dirty="0"/>
              <a:t>ν</a:t>
            </a:r>
            <a:r>
              <a:rPr sz="1800" dirty="0"/>
              <a:t>η διάρκεια</a:t>
            </a:r>
            <a:r>
              <a:rPr sz="1800" spc="-10" dirty="0"/>
              <a:t> </a:t>
            </a:r>
            <a:r>
              <a:rPr sz="1800" dirty="0"/>
              <a:t>ε</a:t>
            </a:r>
            <a:r>
              <a:rPr sz="1800" spc="-45" dirty="0"/>
              <a:t>ν</a:t>
            </a:r>
            <a:r>
              <a:rPr sz="1800" dirty="0"/>
              <a:t>ός</a:t>
            </a:r>
            <a:r>
              <a:rPr sz="1800" spc="40" dirty="0"/>
              <a:t> </a:t>
            </a:r>
            <a:r>
              <a:rPr sz="1800" dirty="0"/>
              <a:t>εξα</a:t>
            </a:r>
            <a:r>
              <a:rPr sz="1800" spc="-10" dirty="0"/>
              <a:t>ε</a:t>
            </a:r>
            <a:r>
              <a:rPr sz="1800" dirty="0"/>
              <a:t>τούς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291185" y="626553"/>
            <a:ext cx="8559165" cy="832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ομ</a:t>
            </a:r>
            <a:r>
              <a:rPr sz="1800" b="1" spc="5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1800" b="1" spc="-10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όγο</a:t>
            </a:r>
            <a:r>
              <a:rPr sz="1800" b="1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,</a:t>
            </a:r>
            <a:r>
              <a:rPr sz="18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1800" b="1" spc="-4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ομαστικής</a:t>
            </a:r>
            <a:r>
              <a:rPr sz="1800" b="1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αξίας</a:t>
            </a:r>
            <a:r>
              <a:rPr sz="1800" b="1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00CC"/>
                </a:solidFill>
                <a:latin typeface="Arial"/>
                <a:cs typeface="Arial"/>
              </a:rPr>
              <a:t>€1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.0</a:t>
            </a:r>
            <a:r>
              <a:rPr sz="1800" b="1" spc="-10" dirty="0">
                <a:solidFill>
                  <a:srgbClr val="0000CC"/>
                </a:solidFill>
                <a:latin typeface="Arial"/>
                <a:cs typeface="Arial"/>
              </a:rPr>
              <a:t>00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, ο</a:t>
            </a:r>
            <a:r>
              <a:rPr sz="1800" b="1" spc="-4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ομαστικού</a:t>
            </a:r>
            <a:r>
              <a:rPr sz="1800" b="1" spc="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επιτοκίου</a:t>
            </a:r>
            <a:r>
              <a:rPr sz="18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00CC"/>
                </a:solidFill>
                <a:latin typeface="Arial"/>
                <a:cs typeface="Arial"/>
              </a:rPr>
              <a:t>8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%</a:t>
            </a:r>
            <a:r>
              <a:rPr sz="1800" b="1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και</a:t>
            </a:r>
            <a:r>
              <a:rPr sz="18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απόδοση</a:t>
            </a:r>
            <a:endParaRPr sz="1800">
              <a:latin typeface="Arial"/>
              <a:cs typeface="Arial"/>
            </a:endParaRPr>
          </a:p>
          <a:p>
            <a:pPr marL="1270" algn="ctr">
              <a:lnSpc>
                <a:spcPts val="2155"/>
              </a:lnSpc>
            </a:pP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στη</a:t>
            </a:r>
            <a:r>
              <a:rPr sz="18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λήξη</a:t>
            </a:r>
            <a:r>
              <a:rPr sz="18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8</a:t>
            </a:r>
            <a:r>
              <a:rPr sz="1800" b="1" spc="-25" dirty="0">
                <a:solidFill>
                  <a:srgbClr val="0000CC"/>
                </a:solidFill>
                <a:latin typeface="Arial"/>
                <a:cs typeface="Arial"/>
              </a:rPr>
              <a:t>%</a:t>
            </a:r>
            <a:r>
              <a:rPr sz="18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3810" algn="ctr">
              <a:lnSpc>
                <a:spcPts val="2395"/>
              </a:lnSpc>
            </a:pP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ΠΙΝΑΚ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81000" y="1752354"/>
          <a:ext cx="8219816" cy="41424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141"/>
                <a:gridCol w="897100"/>
                <a:gridCol w="196201"/>
                <a:gridCol w="1503933"/>
                <a:gridCol w="955801"/>
                <a:gridCol w="1369314"/>
                <a:gridCol w="150495"/>
                <a:gridCol w="943736"/>
                <a:gridCol w="1141095"/>
              </a:tblGrid>
              <a:tr h="215393">
                <a:tc>
                  <a:txBody>
                    <a:bodyPr/>
                    <a:lstStyle/>
                    <a:p>
                      <a:pPr marL="14986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ΟΔΟΣ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7801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ΧΡΗ</a:t>
                      </a:r>
                      <a:r>
                        <a:rPr sz="1000" b="1" spc="1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Ο  </a:t>
                      </a:r>
                      <a:r>
                        <a:rPr sz="1000" b="1" spc="3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801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ΥΝΤ</a:t>
                      </a:r>
                      <a:r>
                        <a:rPr sz="1000" b="1" spc="-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000" b="1" spc="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ΕΣΤ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ΠΑΡΟΥΣΑ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ΥΝΤ</a:t>
                      </a:r>
                      <a:r>
                        <a:rPr sz="1000" b="1" spc="-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000" b="1" spc="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ΕΣΤ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3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15113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(ΠΑΡΟΥΣΑ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3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ΚΥΡ</a:t>
                      </a: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93707">
                <a:tc rowSpan="2"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7801">
                      <a:solidFill>
                        <a:srgbClr val="000000"/>
                      </a:solidFill>
                      <a:prstDash val="solid"/>
                    </a:lnR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2476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ΡΟΗ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801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ΠΡΟ</a:t>
                      </a:r>
                      <a:r>
                        <a:rPr sz="1000" b="1" spc="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ΞΟΦ</a:t>
                      </a:r>
                      <a:r>
                        <a:rPr sz="1000" b="1" spc="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8702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ΑΞ</a:t>
                      </a: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Α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ΣΤ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000" b="1" spc="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Θ</a:t>
                      </a:r>
                      <a:r>
                        <a:rPr sz="1000" b="1" spc="1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ΙΣ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ΗΣ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3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29146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ΑΞ</a:t>
                      </a:r>
                      <a:r>
                        <a:rPr sz="10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Α) </a:t>
                      </a:r>
                      <a:r>
                        <a:rPr sz="1000" b="1" spc="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x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3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sz="1400" b="1" spc="-6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b="1" baseline="-15432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t  </a:t>
                      </a:r>
                      <a:r>
                        <a:rPr sz="1400" b="1" spc="10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400" b="1" spc="9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spc="10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4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400" b="1" spc="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63948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7801">
                      <a:solidFill>
                        <a:srgbClr val="000000"/>
                      </a:solidFill>
                      <a:prstDash val="solid"/>
                    </a:lnR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136525" algn="ctr">
                        <a:lnSpc>
                          <a:spcPct val="100000"/>
                        </a:lnSpc>
                      </a:pPr>
                      <a:r>
                        <a:rPr sz="1400" b="1" spc="12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350" b="1" baseline="-15432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1350" baseline="-15432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801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100" b="1" baseline="992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V</a:t>
                      </a:r>
                      <a:r>
                        <a:rPr sz="2100" b="1" spc="-254" baseline="992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9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900" b="1" spc="-1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 algn="ctr">
                        <a:lnSpc>
                          <a:spcPts val="1330"/>
                        </a:lnSpc>
                      </a:pPr>
                      <a:r>
                        <a:rPr sz="2100" b="1" baseline="992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100" b="1" spc="209" baseline="992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b="1" baseline="992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V</a:t>
                      </a:r>
                      <a:r>
                        <a:rPr sz="2100" b="1" spc="-254" baseline="992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9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900" b="1" spc="-1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5085" algn="ctr">
                        <a:lnSpc>
                          <a:spcPts val="730"/>
                        </a:lnSpc>
                      </a:pPr>
                      <a:r>
                        <a:rPr sz="9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(1/</a:t>
                      </a:r>
                      <a:r>
                        <a:rPr sz="1200" b="1" spc="5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200" b="1" spc="-10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200" b="1" spc="-19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xC </a:t>
                      </a:r>
                      <a:r>
                        <a:rPr sz="1200" b="1" spc="-7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baseline="-1041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t </a:t>
                      </a:r>
                      <a:r>
                        <a:rPr sz="1200" b="1" spc="52" baseline="-1041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8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V</a:t>
                      </a:r>
                      <a:r>
                        <a:rPr sz="1200" b="1" spc="7" baseline="-1041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200" b="1" baseline="-1041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,   </a:t>
                      </a:r>
                      <a:r>
                        <a:rPr sz="1200" b="1" spc="-15" baseline="-1041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baseline="-1041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1200" baseline="-10416">
                        <a:latin typeface="Times New Roman"/>
                        <a:cs typeface="Times New Roman"/>
                      </a:endParaRPr>
                    </a:p>
                    <a:p>
                      <a:pPr marR="1270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b="1" spc="-12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sz="1200" b="1" spc="-6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baseline="-1736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1200" baseline="-1736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3">
                      <a:solidFill>
                        <a:srgbClr val="000000"/>
                      </a:solidFill>
                      <a:prstDash val="solid"/>
                    </a:lnR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9080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(Π</a:t>
                      </a:r>
                      <a:r>
                        <a:rPr sz="1000" b="1" spc="-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ΡΙΟΔΟ)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6350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sz="1400" b="1" spc="-8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b="1" baseline="-15432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t </a:t>
                      </a:r>
                      <a:r>
                        <a:rPr sz="1350" b="1" spc="22" baseline="-15432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3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400" b="1" spc="-20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CX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6136">
                <a:tc>
                  <a:txBody>
                    <a:bodyPr/>
                    <a:lstStyle/>
                    <a:p>
                      <a:pPr marR="1714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7801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80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801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(1,0</a:t>
                      </a:r>
                      <a:r>
                        <a:rPr sz="12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)  </a:t>
                      </a:r>
                      <a:r>
                        <a:rPr sz="1200" b="1" spc="-1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75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b="1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200" b="1" spc="-165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b="1" spc="-1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0,926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5904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74,07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0,07407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3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0,07407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3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0,14815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4231">
                <a:tc>
                  <a:txBody>
                    <a:bodyPr/>
                    <a:lstStyle/>
                    <a:p>
                      <a:pPr marR="1714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7801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80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801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(1,0</a:t>
                      </a:r>
                      <a:r>
                        <a:rPr sz="12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)  </a:t>
                      </a:r>
                      <a:r>
                        <a:rPr sz="1200" b="1" spc="-1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75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b="1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200" b="1" spc="-165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b="1" spc="-1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0,857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5904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68,59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0,06859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3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0,13718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3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r>
                        <a:rPr sz="1200" b="1" spc="-6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152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5030">
                <a:tc>
                  <a:txBody>
                    <a:bodyPr/>
                    <a:lstStyle/>
                    <a:p>
                      <a:pPr marR="1714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7801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741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80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801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741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(1,0</a:t>
                      </a:r>
                      <a:r>
                        <a:rPr sz="12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)  </a:t>
                      </a:r>
                      <a:r>
                        <a:rPr sz="1200" b="1" spc="-1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75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b="1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200" b="1" spc="-165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b="1" spc="-1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 </a:t>
                      </a:r>
                      <a:r>
                        <a:rPr sz="1200" b="1" spc="-10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794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741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5904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63,51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741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0,06351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3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741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0,19053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3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741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0,76208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741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5209">
                <a:tc>
                  <a:txBody>
                    <a:bodyPr/>
                    <a:lstStyle/>
                    <a:p>
                      <a:pPr marR="1714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7801">
                      <a:solidFill>
                        <a:srgbClr val="000000"/>
                      </a:solidFill>
                      <a:prstDash val="solid"/>
                    </a:lnR>
                    <a:lnT w="7410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80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801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7410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(1,0</a:t>
                      </a:r>
                      <a:r>
                        <a:rPr sz="12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)  </a:t>
                      </a:r>
                      <a:r>
                        <a:rPr sz="1200" b="1" spc="-1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75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b="1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200" b="1" spc="-165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b="1" spc="-1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0,735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7410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5904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58,80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7410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0,05880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3">
                      <a:solidFill>
                        <a:srgbClr val="000000"/>
                      </a:solidFill>
                      <a:prstDash val="solid"/>
                    </a:lnR>
                    <a:lnT w="7410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0,23520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3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7410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1,17605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7410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6009">
                <a:tc>
                  <a:txBody>
                    <a:bodyPr/>
                    <a:lstStyle/>
                    <a:p>
                      <a:pPr marR="1714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7801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80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801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(1,0</a:t>
                      </a:r>
                      <a:r>
                        <a:rPr sz="12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)  </a:t>
                      </a:r>
                      <a:r>
                        <a:rPr sz="1200" b="1" spc="-1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75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b="1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200" b="1" spc="-165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b="1" spc="-1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0,681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5904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54,45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0,05445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3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0,27225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3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1,63340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6136">
                <a:tc>
                  <a:txBody>
                    <a:bodyPr/>
                    <a:lstStyle/>
                    <a:p>
                      <a:pPr marR="1714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7801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1.080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801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(1,0</a:t>
                      </a:r>
                      <a:r>
                        <a:rPr sz="12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)  </a:t>
                      </a:r>
                      <a:r>
                        <a:rPr sz="1200" b="1" spc="-1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75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b="1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200" b="1" spc="-165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b="1" spc="-1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0,630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01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680,58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0,68058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3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4,08348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3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28,58449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6009">
                <a:tc gridSpan="4">
                  <a:txBody>
                    <a:bodyPr/>
                    <a:lstStyle/>
                    <a:p>
                      <a:pPr marR="162560" algn="ctr">
                        <a:lnSpc>
                          <a:spcPct val="100000"/>
                        </a:lnSpc>
                      </a:pPr>
                      <a:r>
                        <a:rPr sz="1200" b="1" spc="-7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Θ</a:t>
                      </a:r>
                      <a:r>
                        <a:rPr sz="1200" b="1" spc="-1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ΟΙΣ</a:t>
                      </a:r>
                      <a:r>
                        <a:rPr sz="1200" b="1" spc="-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Α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525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1.000,00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3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4,99271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3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32,71569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6135">
                <a:tc gridSpan="2">
                  <a:txBody>
                    <a:bodyPr/>
                    <a:lstStyle/>
                    <a:p>
                      <a:pPr marL="105156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D </a:t>
                      </a:r>
                      <a:r>
                        <a:rPr sz="1200" b="1" spc="-9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=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4,99271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tabLst>
                          <a:tab pos="1902460" algn="l"/>
                          <a:tab pos="2567305" algn="l"/>
                        </a:tabLst>
                      </a:pP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1200" b="1" spc="-5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D </a:t>
                      </a:r>
                      <a:r>
                        <a:rPr sz="1200" b="1" spc="-5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b="1" spc="-12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4,9927  </a:t>
                      </a:r>
                      <a:r>
                        <a:rPr sz="1200" b="1" spc="-4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1/(1,08</a:t>
                      </a:r>
                      <a:r>
                        <a:rPr sz="12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=	4,62288	, </a:t>
                      </a:r>
                      <a:r>
                        <a:rPr sz="1200" b="1" spc="-5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X </a:t>
                      </a:r>
                      <a:r>
                        <a:rPr sz="1200" b="1" spc="-13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b="1" spc="-14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32,71569/(1,08)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</a:pPr>
                      <a:r>
                        <a:rPr sz="1200" b="1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200" b="1" spc="-165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1200" b="1" spc="-12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28,04843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88988">
                <a:tc gridSpan="9">
                  <a:txBody>
                    <a:bodyPr/>
                    <a:lstStyle/>
                    <a:p>
                      <a:pPr marL="2553335">
                        <a:lnSpc>
                          <a:spcPct val="100000"/>
                        </a:lnSpc>
                      </a:pPr>
                      <a:r>
                        <a:rPr sz="15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Δ</a:t>
                      </a:r>
                      <a:r>
                        <a:rPr sz="1500" b="1" spc="-16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17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500" b="1" spc="10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5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P </a:t>
                      </a:r>
                      <a:r>
                        <a:rPr sz="1500" b="1" spc="17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50" b="1" baseline="5555" dirty="0">
                          <a:latin typeface="Symbol"/>
                          <a:cs typeface="Symbol"/>
                        </a:rPr>
                        <a:t></a:t>
                      </a:r>
                      <a:r>
                        <a:rPr sz="2250" b="1" baseline="55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50" b="1" spc="-270" baseline="55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114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5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MD </a:t>
                      </a:r>
                      <a:r>
                        <a:rPr sz="1500" b="1" spc="5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Δ</a:t>
                      </a:r>
                      <a:r>
                        <a:rPr sz="1500" b="1" spc="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500" b="1" spc="114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500" b="1" spc="-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500" b="1" spc="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5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500" b="1" spc="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)  </a:t>
                      </a:r>
                      <a:r>
                        <a:rPr sz="1500" b="1" spc="-16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5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X </a:t>
                      </a:r>
                      <a:r>
                        <a:rPr sz="1500" b="1" spc="12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(Δ</a:t>
                      </a:r>
                      <a:r>
                        <a:rPr sz="1500" b="1" spc="1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14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500" b="1" spc="10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500" b="1" baseline="41666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500" baseline="41666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752">
                      <a:solidFill>
                        <a:srgbClr val="000000"/>
                      </a:solidFill>
                      <a:prstDash val="solid"/>
                    </a:lnL>
                    <a:lnR w="9752">
                      <a:solidFill>
                        <a:srgbClr val="000000"/>
                      </a:solidFill>
                      <a:prstDash val="solid"/>
                    </a:lnR>
                    <a:lnT w="9262">
                      <a:solidFill>
                        <a:srgbClr val="000000"/>
                      </a:solidFill>
                      <a:prstDash val="solid"/>
                    </a:lnT>
                    <a:lnB w="9262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9190" y="415519"/>
            <a:ext cx="7112634" cy="895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Durat</a:t>
            </a:r>
            <a:r>
              <a:rPr spc="-15" dirty="0">
                <a:latin typeface="Arial"/>
                <a:cs typeface="Arial"/>
              </a:rPr>
              <a:t>i</a:t>
            </a:r>
            <a:r>
              <a:rPr dirty="0">
                <a:latin typeface="Arial"/>
                <a:cs typeface="Arial"/>
              </a:rPr>
              <a:t>on</a:t>
            </a:r>
            <a:r>
              <a:rPr spc="-40" dirty="0">
                <a:latin typeface="Arial"/>
                <a:cs typeface="Arial"/>
              </a:rPr>
              <a:t> </a:t>
            </a:r>
            <a:r>
              <a:rPr dirty="0"/>
              <a:t>σαν</a:t>
            </a:r>
            <a:r>
              <a:rPr spc="-35" dirty="0"/>
              <a:t> </a:t>
            </a:r>
            <a:r>
              <a:rPr dirty="0"/>
              <a:t>ελ</a:t>
            </a:r>
            <a:r>
              <a:rPr spc="-10" dirty="0"/>
              <a:t>α</a:t>
            </a:r>
            <a:r>
              <a:rPr dirty="0"/>
              <a:t>στικότ</a:t>
            </a:r>
            <a:r>
              <a:rPr spc="-15" dirty="0"/>
              <a:t>η</a:t>
            </a:r>
            <a:r>
              <a:rPr dirty="0"/>
              <a:t>τα</a:t>
            </a:r>
            <a:r>
              <a:rPr spc="-45" dirty="0"/>
              <a:t> </a:t>
            </a:r>
            <a:r>
              <a:rPr dirty="0"/>
              <a:t>της</a:t>
            </a:r>
            <a:r>
              <a:rPr spc="-20" dirty="0"/>
              <a:t> </a:t>
            </a:r>
            <a:r>
              <a:rPr dirty="0"/>
              <a:t>τι</a:t>
            </a:r>
            <a:r>
              <a:rPr spc="-15" dirty="0"/>
              <a:t>μ</a:t>
            </a:r>
            <a:r>
              <a:rPr dirty="0"/>
              <a:t>ής</a:t>
            </a:r>
          </a:p>
          <a:p>
            <a:pPr algn="ctr">
              <a:lnSpc>
                <a:spcPts val="3810"/>
              </a:lnSpc>
            </a:pPr>
            <a:r>
              <a:rPr dirty="0"/>
              <a:t>της</a:t>
            </a:r>
            <a:r>
              <a:rPr spc="-30" dirty="0"/>
              <a:t> </a:t>
            </a:r>
            <a:r>
              <a:rPr dirty="0"/>
              <a:t>ομο</a:t>
            </a:r>
            <a:r>
              <a:rPr spc="-15" dirty="0"/>
              <a:t>λ</a:t>
            </a:r>
            <a:r>
              <a:rPr dirty="0"/>
              <a:t>ογ</a:t>
            </a:r>
            <a:r>
              <a:rPr spc="-10" dirty="0"/>
              <a:t>ί</a:t>
            </a:r>
            <a:r>
              <a:rPr dirty="0"/>
              <a:t>ας</a:t>
            </a:r>
          </a:p>
        </p:txBody>
      </p:sp>
      <p:sp>
        <p:nvSpPr>
          <p:cNvPr id="3" name="object 3"/>
          <p:cNvSpPr/>
          <p:nvPr/>
        </p:nvSpPr>
        <p:spPr>
          <a:xfrm>
            <a:off x="5547233" y="3170173"/>
            <a:ext cx="853440" cy="1905"/>
          </a:xfrm>
          <a:custGeom>
            <a:avLst/>
            <a:gdLst/>
            <a:ahLst/>
            <a:cxnLst/>
            <a:rect l="l" t="t" r="r" b="b"/>
            <a:pathLst>
              <a:path w="853439" h="1905">
                <a:moveTo>
                  <a:pt x="0" y="0"/>
                </a:moveTo>
                <a:lnTo>
                  <a:pt x="853313" y="1650"/>
                </a:lnTo>
              </a:path>
            </a:pathLst>
          </a:custGeom>
          <a:ln w="111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8000" y="1641022"/>
            <a:ext cx="8747125" cy="274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200150">
              <a:lnSpc>
                <a:spcPct val="119200"/>
              </a:lnSpc>
            </a:pP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Η</a:t>
            </a:r>
            <a:r>
              <a:rPr sz="2000" b="1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τιμή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ή η</a:t>
            </a:r>
            <a:r>
              <a:rPr sz="20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τρ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έ</a:t>
            </a:r>
            <a:r>
              <a:rPr sz="2000" b="1" spc="-65" dirty="0">
                <a:solidFill>
                  <a:srgbClr val="0000FF"/>
                </a:solidFill>
                <a:latin typeface="Times New Roman"/>
                <a:cs typeface="Times New Roman"/>
              </a:rPr>
              <a:t>χ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υ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σα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α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ξ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ία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της ο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μ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ολογίας</a:t>
            </a:r>
            <a:r>
              <a:rPr sz="2000" b="1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ορίζεται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spc="-40" dirty="0">
                <a:solidFill>
                  <a:srgbClr val="0000FF"/>
                </a:solidFill>
                <a:latin typeface="Times New Roman"/>
                <a:cs typeface="Times New Roman"/>
              </a:rPr>
              <a:t>ω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ς</a:t>
            </a:r>
            <a:r>
              <a:rPr sz="2000" b="1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το</a:t>
            </a:r>
            <a:r>
              <a:rPr sz="20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άθ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σμα της 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π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α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ύ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σας</a:t>
            </a:r>
            <a:r>
              <a:rPr sz="2000" b="1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α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ξ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ίας τ</a:t>
            </a:r>
            <a:r>
              <a:rPr sz="2000" b="1" spc="-40" dirty="0">
                <a:solidFill>
                  <a:srgbClr val="0000FF"/>
                </a:solidFill>
                <a:latin typeface="Times New Roman"/>
                <a:cs typeface="Times New Roman"/>
              </a:rPr>
              <a:t>ω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ν</a:t>
            </a:r>
            <a:r>
              <a:rPr sz="20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αναμεν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ό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με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ν</a:t>
            </a:r>
            <a:r>
              <a:rPr sz="2000" b="1" spc="-40" dirty="0">
                <a:solidFill>
                  <a:srgbClr val="0000FF"/>
                </a:solidFill>
                <a:latin typeface="Times New Roman"/>
                <a:cs typeface="Times New Roman"/>
              </a:rPr>
              <a:t>ω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ν</a:t>
            </a:r>
            <a:r>
              <a:rPr sz="2000" b="1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χρηματι</a:t>
            </a:r>
            <a:r>
              <a:rPr sz="2000" b="1" spc="-60" dirty="0">
                <a:solidFill>
                  <a:srgbClr val="0000FF"/>
                </a:solidFill>
                <a:latin typeface="Times New Roman"/>
                <a:cs typeface="Times New Roman"/>
              </a:rPr>
              <a:t>κ</a:t>
            </a:r>
            <a:r>
              <a:rPr sz="2000" b="1" spc="-40" dirty="0">
                <a:solidFill>
                  <a:srgbClr val="0000FF"/>
                </a:solidFill>
                <a:latin typeface="Times New Roman"/>
                <a:cs typeface="Times New Roman"/>
              </a:rPr>
              <a:t>ώ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ν</a:t>
            </a:r>
            <a:r>
              <a:rPr sz="20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ρο</a:t>
            </a:r>
            <a:r>
              <a:rPr sz="2000" b="1" spc="-35" dirty="0">
                <a:solidFill>
                  <a:srgbClr val="0000FF"/>
                </a:solidFill>
                <a:latin typeface="Times New Roman"/>
                <a:cs typeface="Times New Roman"/>
              </a:rPr>
              <a:t>ώ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ν</a:t>
            </a:r>
            <a:r>
              <a:rPr sz="20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της,</a:t>
            </a:r>
            <a:r>
              <a:rPr sz="20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spc="-40" dirty="0">
                <a:solidFill>
                  <a:srgbClr val="0000FF"/>
                </a:solidFill>
                <a:latin typeface="Times New Roman"/>
                <a:cs typeface="Times New Roman"/>
              </a:rPr>
              <a:t>ω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ς</a:t>
            </a:r>
            <a:r>
              <a:rPr sz="2000" b="1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2000" b="1" spc="-60" dirty="0">
                <a:solidFill>
                  <a:srgbClr val="0000FF"/>
                </a:solidFill>
                <a:latin typeface="Times New Roman"/>
                <a:cs typeface="Times New Roman"/>
              </a:rPr>
              <a:t>ξ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ής: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750">
              <a:latin typeface="Times New Roman"/>
              <a:cs typeface="Times New Roman"/>
            </a:endParaRPr>
          </a:p>
          <a:p>
            <a:pPr marL="2817495">
              <a:lnSpc>
                <a:spcPct val="100000"/>
              </a:lnSpc>
              <a:tabLst>
                <a:tab pos="4263390" algn="l"/>
                <a:tab pos="4827905" algn="l"/>
                <a:tab pos="5551805" algn="l"/>
              </a:tabLst>
            </a:pPr>
            <a:r>
              <a:rPr sz="3600" i="1" baseline="-26620" dirty="0">
                <a:latin typeface="Times New Roman"/>
                <a:cs typeface="Times New Roman"/>
              </a:rPr>
              <a:t>P</a:t>
            </a:r>
            <a:r>
              <a:rPr sz="3600" i="1" spc="-397" baseline="-26620" dirty="0">
                <a:latin typeface="Times New Roman"/>
                <a:cs typeface="Times New Roman"/>
              </a:rPr>
              <a:t> </a:t>
            </a:r>
            <a:r>
              <a:rPr sz="3600" baseline="-20833" dirty="0">
                <a:latin typeface="Symbol"/>
                <a:cs typeface="Symbol"/>
              </a:rPr>
              <a:t></a:t>
            </a:r>
            <a:r>
              <a:rPr sz="3600" spc="-427" baseline="-20833" dirty="0">
                <a:latin typeface="Times New Roman"/>
                <a:cs typeface="Times New Roman"/>
              </a:rPr>
              <a:t> </a:t>
            </a:r>
            <a:r>
              <a:rPr sz="2400" i="1" u="heavy" dirty="0">
                <a:latin typeface="Times New Roman"/>
                <a:cs typeface="Times New Roman"/>
              </a:rPr>
              <a:t> </a:t>
            </a:r>
            <a:r>
              <a:rPr sz="2400" i="1" u="heavy" spc="-55" dirty="0">
                <a:latin typeface="Times New Roman"/>
                <a:cs typeface="Times New Roman"/>
              </a:rPr>
              <a:t> </a:t>
            </a:r>
            <a:r>
              <a:rPr sz="2400" i="1" u="heavy" dirty="0">
                <a:latin typeface="Times New Roman"/>
                <a:cs typeface="Times New Roman"/>
              </a:rPr>
              <a:t>C </a:t>
            </a:r>
            <a:r>
              <a:rPr sz="2400" i="1" u="heavy" spc="265" dirty="0">
                <a:latin typeface="Times New Roman"/>
                <a:cs typeface="Times New Roman"/>
              </a:rPr>
              <a:t> </a:t>
            </a:r>
            <a:r>
              <a:rPr sz="3600" baseline="-20833" dirty="0">
                <a:latin typeface="Symbol"/>
                <a:cs typeface="Symbol"/>
              </a:rPr>
              <a:t></a:t>
            </a:r>
            <a:r>
              <a:rPr sz="3600" spc="-577" baseline="-20833" dirty="0">
                <a:latin typeface="Times New Roman"/>
                <a:cs typeface="Times New Roman"/>
              </a:rPr>
              <a:t> </a:t>
            </a:r>
            <a:r>
              <a:rPr sz="2400" i="1" u="heavy" dirty="0">
                <a:latin typeface="Times New Roman"/>
                <a:cs typeface="Times New Roman"/>
              </a:rPr>
              <a:t> 	C 	</a:t>
            </a:r>
            <a:r>
              <a:rPr sz="3600" spc="150" baseline="-20833" dirty="0">
                <a:latin typeface="Symbol"/>
                <a:cs typeface="Symbol"/>
              </a:rPr>
              <a:t></a:t>
            </a:r>
            <a:r>
              <a:rPr sz="3600" baseline="-26620" dirty="0">
                <a:latin typeface="Times New Roman"/>
                <a:cs typeface="Times New Roman"/>
              </a:rPr>
              <a:t>..</a:t>
            </a:r>
            <a:r>
              <a:rPr sz="3600" spc="15" baseline="-26620" dirty="0">
                <a:latin typeface="Times New Roman"/>
                <a:cs typeface="Times New Roman"/>
              </a:rPr>
              <a:t>.</a:t>
            </a:r>
            <a:r>
              <a:rPr sz="3600" baseline="-20833" dirty="0">
                <a:latin typeface="Symbol"/>
                <a:cs typeface="Symbol"/>
              </a:rPr>
              <a:t></a:t>
            </a:r>
            <a:r>
              <a:rPr sz="3600" baseline="-20833" dirty="0">
                <a:latin typeface="Times New Roman"/>
                <a:cs typeface="Times New Roman"/>
              </a:rPr>
              <a:t>	</a:t>
            </a:r>
            <a:r>
              <a:rPr sz="3600" i="1" baseline="9259" dirty="0">
                <a:latin typeface="Times New Roman"/>
                <a:cs typeface="Times New Roman"/>
              </a:rPr>
              <a:t>C</a:t>
            </a:r>
            <a:r>
              <a:rPr sz="3600" i="1" spc="-509" baseline="9259" dirty="0">
                <a:latin typeface="Times New Roman"/>
                <a:cs typeface="Times New Roman"/>
              </a:rPr>
              <a:t> </a:t>
            </a:r>
            <a:r>
              <a:rPr sz="3600" baseline="16203" dirty="0">
                <a:latin typeface="Symbol"/>
                <a:cs typeface="Symbol"/>
              </a:rPr>
              <a:t></a:t>
            </a:r>
            <a:r>
              <a:rPr sz="3600" spc="-450" baseline="16203" dirty="0">
                <a:latin typeface="Times New Roman"/>
                <a:cs typeface="Times New Roman"/>
              </a:rPr>
              <a:t> </a:t>
            </a:r>
            <a:r>
              <a:rPr sz="3600" i="1" baseline="9259" dirty="0">
                <a:latin typeface="Times New Roman"/>
                <a:cs typeface="Times New Roman"/>
              </a:rPr>
              <a:t>F</a:t>
            </a:r>
            <a:endParaRPr sz="3600" baseline="9259">
              <a:latin typeface="Times New Roman"/>
              <a:cs typeface="Times New Roman"/>
            </a:endParaRPr>
          </a:p>
          <a:p>
            <a:pPr marL="3249295">
              <a:lnSpc>
                <a:spcPct val="100000"/>
              </a:lnSpc>
              <a:spcBef>
                <a:spcPts val="270"/>
              </a:spcBef>
              <a:tabLst>
                <a:tab pos="4003675" algn="l"/>
                <a:tab pos="5452745" algn="l"/>
              </a:tabLst>
            </a:pPr>
            <a:r>
              <a:rPr sz="3600" baseline="1157" dirty="0">
                <a:latin typeface="Times New Roman"/>
                <a:cs typeface="Times New Roman"/>
              </a:rPr>
              <a:t>1</a:t>
            </a:r>
            <a:r>
              <a:rPr sz="3600" spc="-419" baseline="1157" dirty="0">
                <a:latin typeface="Times New Roman"/>
                <a:cs typeface="Times New Roman"/>
              </a:rPr>
              <a:t> </a:t>
            </a:r>
            <a:r>
              <a:rPr sz="3600" spc="-82" baseline="6944" dirty="0">
                <a:latin typeface="Symbol"/>
                <a:cs typeface="Symbol"/>
              </a:rPr>
              <a:t></a:t>
            </a:r>
            <a:r>
              <a:rPr sz="3600" i="1" baseline="1157" dirty="0">
                <a:latin typeface="Times New Roman"/>
                <a:cs typeface="Times New Roman"/>
              </a:rPr>
              <a:t>r	</a:t>
            </a:r>
            <a:r>
              <a:rPr sz="2400" spc="-290" dirty="0">
                <a:latin typeface="Times New Roman"/>
                <a:cs typeface="Times New Roman"/>
              </a:rPr>
              <a:t>(</a:t>
            </a:r>
            <a:r>
              <a:rPr sz="2400" spc="40" dirty="0">
                <a:latin typeface="Times New Roman"/>
                <a:cs typeface="Times New Roman"/>
              </a:rPr>
              <a:t>1</a:t>
            </a:r>
            <a:r>
              <a:rPr sz="3600" baseline="6944" dirty="0">
                <a:latin typeface="Symbol"/>
                <a:cs typeface="Symbol"/>
              </a:rPr>
              <a:t></a:t>
            </a:r>
            <a:r>
              <a:rPr sz="3600" spc="-562" baseline="6944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r</a:t>
            </a:r>
            <a:r>
              <a:rPr sz="2400" spc="45" dirty="0">
                <a:latin typeface="Times New Roman"/>
                <a:cs typeface="Times New Roman"/>
              </a:rPr>
              <a:t>)</a:t>
            </a:r>
            <a:r>
              <a:rPr sz="2100" baseline="45634" dirty="0">
                <a:latin typeface="Times New Roman"/>
                <a:cs typeface="Times New Roman"/>
              </a:rPr>
              <a:t>2	</a:t>
            </a:r>
            <a:r>
              <a:rPr sz="2400" spc="-290" dirty="0">
                <a:latin typeface="Times New Roman"/>
                <a:cs typeface="Times New Roman"/>
              </a:rPr>
              <a:t>(</a:t>
            </a:r>
            <a:r>
              <a:rPr sz="2400" spc="25" dirty="0">
                <a:latin typeface="Times New Roman"/>
                <a:cs typeface="Times New Roman"/>
              </a:rPr>
              <a:t>1</a:t>
            </a:r>
            <a:r>
              <a:rPr sz="3600" baseline="6944" dirty="0">
                <a:latin typeface="Symbol"/>
                <a:cs typeface="Symbol"/>
              </a:rPr>
              <a:t></a:t>
            </a:r>
            <a:r>
              <a:rPr sz="3600" spc="-540" baseline="6944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r</a:t>
            </a:r>
            <a:r>
              <a:rPr sz="2400" spc="55" dirty="0">
                <a:latin typeface="Times New Roman"/>
                <a:cs typeface="Times New Roman"/>
              </a:rPr>
              <a:t>)</a:t>
            </a:r>
            <a:r>
              <a:rPr sz="2100" i="1" baseline="45634" dirty="0">
                <a:latin typeface="Times New Roman"/>
                <a:cs typeface="Times New Roman"/>
              </a:rPr>
              <a:t>n</a:t>
            </a:r>
            <a:endParaRPr sz="2100" baseline="45634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3600" b="1" baseline="3472" dirty="0">
                <a:solidFill>
                  <a:srgbClr val="0000FF"/>
                </a:solidFill>
                <a:latin typeface="Times New Roman"/>
                <a:cs typeface="Times New Roman"/>
              </a:rPr>
              <a:t>H</a:t>
            </a:r>
            <a:r>
              <a:rPr sz="3600" b="1" spc="-120" baseline="3472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μετ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αβολή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της α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ξ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ίας του</a:t>
            </a:r>
            <a:r>
              <a:rPr sz="20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μ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ολόγ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υ</a:t>
            </a:r>
            <a:r>
              <a:rPr sz="2000" b="1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σε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μια</a:t>
            </a:r>
            <a:r>
              <a:rPr sz="2000" b="1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μικρή 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μ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εταβολή</a:t>
            </a:r>
            <a:r>
              <a:rPr sz="2000" b="1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του</a:t>
            </a:r>
            <a:r>
              <a:rPr sz="20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επ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ι</a:t>
            </a:r>
            <a:r>
              <a:rPr sz="2000" b="1" spc="-55" dirty="0">
                <a:solidFill>
                  <a:srgbClr val="0000FF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οκ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ο</a:t>
            </a:r>
            <a:r>
              <a:rPr sz="2000" b="1" spc="-5" dirty="0">
                <a:solidFill>
                  <a:srgbClr val="0000FF"/>
                </a:solidFill>
                <a:latin typeface="Arial"/>
                <a:cs typeface="Arial"/>
              </a:rPr>
              <a:t>υ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,</a:t>
            </a:r>
            <a:r>
              <a:rPr sz="2000" b="1" spc="-3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600" b="1" spc="-7" baseline="3472" dirty="0">
                <a:solidFill>
                  <a:srgbClr val="0000FF"/>
                </a:solidFill>
                <a:latin typeface="Times New Roman"/>
                <a:cs typeface="Times New Roman"/>
              </a:rPr>
              <a:t>d</a:t>
            </a:r>
            <a:r>
              <a:rPr sz="3600" b="1" spc="7" baseline="3472" dirty="0">
                <a:solidFill>
                  <a:srgbClr val="0000FF"/>
                </a:solidFill>
                <a:latin typeface="Times New Roman"/>
                <a:cs typeface="Times New Roman"/>
              </a:rPr>
              <a:t>r</a:t>
            </a:r>
            <a:r>
              <a:rPr sz="3600" b="1" baseline="3472" dirty="0">
                <a:solidFill>
                  <a:srgbClr val="0000FF"/>
                </a:solidFill>
                <a:latin typeface="Times New Roman"/>
                <a:cs typeface="Times New Roman"/>
              </a:rPr>
              <a:t>,</a:t>
            </a:r>
            <a:endParaRPr sz="3600" baseline="3472">
              <a:latin typeface="Times New Roman"/>
              <a:cs typeface="Times New Roman"/>
            </a:endParaRPr>
          </a:p>
          <a:p>
            <a:pPr marL="122555">
              <a:lnSpc>
                <a:spcPct val="100000"/>
              </a:lnSpc>
              <a:spcBef>
                <a:spcPts val="400"/>
              </a:spcBef>
            </a:pP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υπολ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γίζεται</a:t>
            </a:r>
            <a:r>
              <a:rPr sz="2000" b="1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α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π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ό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την</a:t>
            </a:r>
            <a:r>
              <a:rPr sz="2000" b="1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π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2000" b="1" spc="-30" dirty="0">
                <a:solidFill>
                  <a:srgbClr val="0000FF"/>
                </a:solidFill>
                <a:latin typeface="Times New Roman"/>
                <a:cs typeface="Times New Roman"/>
              </a:rPr>
              <a:t>ώ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τη</a:t>
            </a:r>
            <a:r>
              <a:rPr sz="2000" b="1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π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α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άγ</a:t>
            </a:r>
            <a:r>
              <a:rPr sz="2000" b="1" spc="-40" dirty="0">
                <a:solidFill>
                  <a:srgbClr val="0000FF"/>
                </a:solidFill>
                <a:latin typeface="Times New Roman"/>
                <a:cs typeface="Times New Roman"/>
              </a:rPr>
              <a:t>ω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γο</a:t>
            </a:r>
            <a:r>
              <a:rPr sz="2000" b="1" spc="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της τιμ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ή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ς </a:t>
            </a:r>
            <a:r>
              <a:rPr sz="2000" b="1" spc="-40" dirty="0">
                <a:solidFill>
                  <a:srgbClr val="0000FF"/>
                </a:solidFill>
                <a:latin typeface="Times New Roman"/>
                <a:cs typeface="Times New Roman"/>
              </a:rPr>
              <a:t>ω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ς</a:t>
            </a:r>
            <a:r>
              <a:rPr sz="2000" b="1" spc="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π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ρος</a:t>
            </a:r>
            <a:r>
              <a:rPr sz="20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το</a:t>
            </a:r>
            <a:r>
              <a:rPr sz="20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π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ιτ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ό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κιο: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04108" y="4793996"/>
            <a:ext cx="756285" cy="1905"/>
          </a:xfrm>
          <a:custGeom>
            <a:avLst/>
            <a:gdLst/>
            <a:ahLst/>
            <a:cxnLst/>
            <a:rect l="l" t="t" r="r" b="b"/>
            <a:pathLst>
              <a:path w="756285" h="1904">
                <a:moveTo>
                  <a:pt x="0" y="0"/>
                </a:moveTo>
                <a:lnTo>
                  <a:pt x="756030" y="1650"/>
                </a:lnTo>
              </a:path>
            </a:pathLst>
          </a:custGeom>
          <a:ln w="111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21378" y="4793996"/>
            <a:ext cx="744855" cy="1905"/>
          </a:xfrm>
          <a:custGeom>
            <a:avLst/>
            <a:gdLst/>
            <a:ahLst/>
            <a:cxnLst/>
            <a:rect l="l" t="t" r="r" b="b"/>
            <a:pathLst>
              <a:path w="744854" h="1904">
                <a:moveTo>
                  <a:pt x="0" y="0"/>
                </a:moveTo>
                <a:lnTo>
                  <a:pt x="744601" y="1650"/>
                </a:lnTo>
              </a:path>
            </a:pathLst>
          </a:custGeom>
          <a:ln w="111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37554" y="4793996"/>
            <a:ext cx="1282065" cy="1905"/>
          </a:xfrm>
          <a:custGeom>
            <a:avLst/>
            <a:gdLst/>
            <a:ahLst/>
            <a:cxnLst/>
            <a:rect l="l" t="t" r="r" b="b"/>
            <a:pathLst>
              <a:path w="1282065" h="1904">
                <a:moveTo>
                  <a:pt x="0" y="0"/>
                </a:moveTo>
                <a:lnTo>
                  <a:pt x="1281684" y="1650"/>
                </a:lnTo>
              </a:path>
            </a:pathLst>
          </a:custGeom>
          <a:ln w="111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984875" y="4803116"/>
            <a:ext cx="992505" cy="400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290" dirty="0">
                <a:latin typeface="Times New Roman"/>
                <a:cs typeface="Times New Roman"/>
              </a:rPr>
              <a:t>(</a:t>
            </a:r>
            <a:r>
              <a:rPr sz="2400" spc="35" dirty="0">
                <a:latin typeface="Times New Roman"/>
                <a:cs typeface="Times New Roman"/>
              </a:rPr>
              <a:t>1</a:t>
            </a:r>
            <a:r>
              <a:rPr sz="3600" baseline="6944" dirty="0">
                <a:latin typeface="Symbol"/>
                <a:cs typeface="Symbol"/>
              </a:rPr>
              <a:t></a:t>
            </a:r>
            <a:r>
              <a:rPr sz="3600" spc="-562" baseline="6944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r</a:t>
            </a:r>
            <a:r>
              <a:rPr sz="2400" spc="-35" dirty="0">
                <a:latin typeface="Times New Roman"/>
                <a:cs typeface="Times New Roman"/>
              </a:rPr>
              <a:t>)</a:t>
            </a:r>
            <a:r>
              <a:rPr sz="2100" i="1" baseline="45634" dirty="0">
                <a:latin typeface="Times New Roman"/>
                <a:cs typeface="Times New Roman"/>
              </a:rPr>
              <a:t>n </a:t>
            </a:r>
            <a:r>
              <a:rPr sz="2100" i="1" spc="-187" baseline="45634" dirty="0">
                <a:latin typeface="Times New Roman"/>
                <a:cs typeface="Times New Roman"/>
              </a:rPr>
              <a:t> </a:t>
            </a:r>
            <a:r>
              <a:rPr sz="2100" spc="-179" baseline="53571" dirty="0">
                <a:latin typeface="Symbol"/>
                <a:cs typeface="Symbol"/>
              </a:rPr>
              <a:t></a:t>
            </a:r>
            <a:r>
              <a:rPr sz="2100" baseline="45634" dirty="0">
                <a:latin typeface="Times New Roman"/>
                <a:cs typeface="Times New Roman"/>
              </a:rPr>
              <a:t>1</a:t>
            </a:r>
            <a:endParaRPr sz="2100" baseline="45634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35655" y="4826030"/>
            <a:ext cx="2327910" cy="37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82930" algn="l"/>
                <a:tab pos="1598930" algn="l"/>
              </a:tabLst>
            </a:pPr>
            <a:r>
              <a:rPr sz="2400" i="1" spc="-5" dirty="0">
                <a:latin typeface="Times New Roman"/>
                <a:cs typeface="Times New Roman"/>
              </a:rPr>
              <a:t>d</a:t>
            </a:r>
            <a:r>
              <a:rPr sz="2400" i="1" dirty="0">
                <a:latin typeface="Times New Roman"/>
                <a:cs typeface="Times New Roman"/>
              </a:rPr>
              <a:t>r	</a:t>
            </a:r>
            <a:r>
              <a:rPr sz="2400" spc="-305" dirty="0">
                <a:latin typeface="Times New Roman"/>
                <a:cs typeface="Times New Roman"/>
              </a:rPr>
              <a:t>(</a:t>
            </a:r>
            <a:r>
              <a:rPr sz="2400" spc="35" dirty="0">
                <a:latin typeface="Times New Roman"/>
                <a:cs typeface="Times New Roman"/>
              </a:rPr>
              <a:t>1</a:t>
            </a:r>
            <a:r>
              <a:rPr sz="3600" baseline="6944" dirty="0">
                <a:latin typeface="Symbol"/>
                <a:cs typeface="Symbol"/>
              </a:rPr>
              <a:t></a:t>
            </a:r>
            <a:r>
              <a:rPr sz="3600" spc="-540" baseline="6944" dirty="0">
                <a:latin typeface="Times New Roman"/>
                <a:cs typeface="Times New Roman"/>
              </a:rPr>
              <a:t> </a:t>
            </a:r>
            <a:r>
              <a:rPr sz="2400" i="1" spc="-30" dirty="0">
                <a:latin typeface="Times New Roman"/>
                <a:cs typeface="Times New Roman"/>
              </a:rPr>
              <a:t>r</a:t>
            </a:r>
            <a:r>
              <a:rPr sz="2400" spc="-50" dirty="0">
                <a:latin typeface="Times New Roman"/>
                <a:cs typeface="Times New Roman"/>
              </a:rPr>
              <a:t>)</a:t>
            </a:r>
            <a:r>
              <a:rPr sz="2100" baseline="45634" dirty="0">
                <a:latin typeface="Times New Roman"/>
                <a:cs typeface="Times New Roman"/>
              </a:rPr>
              <a:t>2	</a:t>
            </a:r>
            <a:r>
              <a:rPr sz="2400" spc="-290" dirty="0">
                <a:latin typeface="Times New Roman"/>
                <a:cs typeface="Times New Roman"/>
              </a:rPr>
              <a:t>(</a:t>
            </a:r>
            <a:r>
              <a:rPr sz="2400" spc="20" dirty="0">
                <a:latin typeface="Times New Roman"/>
                <a:cs typeface="Times New Roman"/>
              </a:rPr>
              <a:t>1</a:t>
            </a:r>
            <a:r>
              <a:rPr sz="3600" baseline="6944" dirty="0">
                <a:latin typeface="Symbol"/>
                <a:cs typeface="Symbol"/>
              </a:rPr>
              <a:t></a:t>
            </a:r>
            <a:r>
              <a:rPr sz="3600" spc="-540" baseline="6944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r</a:t>
            </a:r>
            <a:r>
              <a:rPr sz="2400" spc="-85" dirty="0">
                <a:latin typeface="Times New Roman"/>
                <a:cs typeface="Times New Roman"/>
              </a:rPr>
              <a:t>)</a:t>
            </a:r>
            <a:r>
              <a:rPr sz="2100" baseline="45634" dirty="0">
                <a:latin typeface="Times New Roman"/>
                <a:cs typeface="Times New Roman"/>
              </a:rPr>
              <a:t>3</a:t>
            </a:r>
            <a:endParaRPr sz="2100" baseline="45634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11272" y="4392352"/>
            <a:ext cx="4324350" cy="567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409065" algn="l"/>
                <a:tab pos="1733550" algn="l"/>
                <a:tab pos="2415540" algn="l"/>
              </a:tabLst>
            </a:pPr>
            <a:r>
              <a:rPr sz="2400" i="1" u="heavy" dirty="0">
                <a:latin typeface="Times New Roman"/>
                <a:cs typeface="Times New Roman"/>
              </a:rPr>
              <a:t>dP</a:t>
            </a:r>
            <a:r>
              <a:rPr sz="2400" i="1" spc="-330" dirty="0">
                <a:latin typeface="Times New Roman"/>
                <a:cs typeface="Times New Roman"/>
              </a:rPr>
              <a:t> </a:t>
            </a:r>
            <a:r>
              <a:rPr sz="3600" baseline="-28935" dirty="0">
                <a:latin typeface="Symbol"/>
                <a:cs typeface="Symbol"/>
              </a:rPr>
              <a:t></a:t>
            </a:r>
            <a:r>
              <a:rPr sz="3600" baseline="-28935" dirty="0">
                <a:latin typeface="Times New Roman"/>
                <a:cs typeface="Times New Roman"/>
              </a:rPr>
              <a:t>	</a:t>
            </a:r>
            <a:r>
              <a:rPr sz="3600" baseline="-28935" dirty="0">
                <a:latin typeface="Symbol"/>
                <a:cs typeface="Symbol"/>
              </a:rPr>
              <a:t></a:t>
            </a:r>
            <a:r>
              <a:rPr sz="3600" baseline="-28935" dirty="0">
                <a:latin typeface="Times New Roman"/>
                <a:cs typeface="Times New Roman"/>
              </a:rPr>
              <a:t>	</a:t>
            </a:r>
            <a:r>
              <a:rPr sz="3600" spc="300" baseline="6944" dirty="0">
                <a:latin typeface="Symbol"/>
                <a:cs typeface="Symbol"/>
              </a:rPr>
              <a:t></a:t>
            </a:r>
            <a:r>
              <a:rPr sz="2400" spc="-220" dirty="0">
                <a:latin typeface="Times New Roman"/>
                <a:cs typeface="Times New Roman"/>
              </a:rPr>
              <a:t>2</a:t>
            </a:r>
            <a:r>
              <a:rPr sz="2400" i="1" dirty="0">
                <a:latin typeface="Times New Roman"/>
                <a:cs typeface="Times New Roman"/>
              </a:rPr>
              <a:t>C	</a:t>
            </a:r>
            <a:r>
              <a:rPr sz="3600" spc="165" baseline="-28935" dirty="0">
                <a:latin typeface="Symbol"/>
                <a:cs typeface="Symbol"/>
              </a:rPr>
              <a:t></a:t>
            </a:r>
            <a:r>
              <a:rPr sz="3600" baseline="-35879" dirty="0">
                <a:latin typeface="Times New Roman"/>
                <a:cs typeface="Times New Roman"/>
              </a:rPr>
              <a:t>...</a:t>
            </a:r>
            <a:r>
              <a:rPr sz="3600" baseline="-28935" dirty="0">
                <a:latin typeface="Symbol"/>
                <a:cs typeface="Symbol"/>
              </a:rPr>
              <a:t></a:t>
            </a:r>
            <a:r>
              <a:rPr sz="3600" spc="-292" baseline="-28935" dirty="0">
                <a:latin typeface="Times New Roman"/>
                <a:cs typeface="Times New Roman"/>
              </a:rPr>
              <a:t> </a:t>
            </a:r>
            <a:r>
              <a:rPr sz="3600" baseline="-4629" dirty="0">
                <a:latin typeface="Symbol"/>
                <a:cs typeface="Symbol"/>
              </a:rPr>
              <a:t></a:t>
            </a:r>
            <a:r>
              <a:rPr sz="3600" spc="-562" baseline="-4629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n</a:t>
            </a:r>
            <a:r>
              <a:rPr sz="2400" i="1" spc="229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(</a:t>
            </a:r>
            <a:r>
              <a:rPr sz="2400" i="1" dirty="0">
                <a:latin typeface="Times New Roman"/>
                <a:cs typeface="Times New Roman"/>
              </a:rPr>
              <a:t>C</a:t>
            </a:r>
            <a:r>
              <a:rPr sz="2400" i="1" spc="-335" dirty="0">
                <a:latin typeface="Times New Roman"/>
                <a:cs typeface="Times New Roman"/>
              </a:rPr>
              <a:t> </a:t>
            </a:r>
            <a:r>
              <a:rPr sz="3600" baseline="6944" dirty="0">
                <a:latin typeface="Symbol"/>
                <a:cs typeface="Symbol"/>
              </a:rPr>
              <a:t></a:t>
            </a:r>
            <a:r>
              <a:rPr sz="3600" spc="-465" baseline="6944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86734" y="4392352"/>
            <a:ext cx="414020" cy="370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135" dirty="0">
                <a:latin typeface="Symbol"/>
                <a:cs typeface="Symbol"/>
              </a:rPr>
              <a:t></a:t>
            </a:r>
            <a:r>
              <a:rPr sz="3600" i="1" baseline="-6944" dirty="0">
                <a:latin typeface="Times New Roman"/>
                <a:cs typeface="Times New Roman"/>
              </a:rPr>
              <a:t>C</a:t>
            </a:r>
            <a:endParaRPr sz="3600" baseline="-6944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3383" rIns="0" bIns="0" rtlCol="0">
            <a:spAutoFit/>
          </a:bodyPr>
          <a:lstStyle/>
          <a:p>
            <a:pPr marL="1960245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Duration</a:t>
            </a:r>
            <a:r>
              <a:rPr spc="-55" dirty="0">
                <a:latin typeface="Arial"/>
                <a:cs typeface="Arial"/>
              </a:rPr>
              <a:t> </a:t>
            </a:r>
            <a:r>
              <a:rPr dirty="0"/>
              <a:t>σαν</a:t>
            </a:r>
            <a:r>
              <a:rPr spc="-30" dirty="0"/>
              <a:t> </a:t>
            </a:r>
            <a:r>
              <a:rPr dirty="0"/>
              <a:t>ελαστικότ</a:t>
            </a:r>
            <a:r>
              <a:rPr spc="-10" dirty="0"/>
              <a:t>η</a:t>
            </a:r>
            <a:r>
              <a:rPr dirty="0"/>
              <a:t>τα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6900" y="2247638"/>
            <a:ext cx="327469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Βγά</a:t>
            </a:r>
            <a:r>
              <a:rPr sz="2200" spc="-85" dirty="0">
                <a:latin typeface="Times New Roman"/>
                <a:cs typeface="Times New Roman"/>
              </a:rPr>
              <a:t>ζ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τας </a:t>
            </a:r>
            <a:r>
              <a:rPr sz="2200" spc="-55" dirty="0">
                <a:latin typeface="Times New Roman"/>
                <a:cs typeface="Times New Roman"/>
              </a:rPr>
              <a:t>κ</a:t>
            </a:r>
            <a:r>
              <a:rPr sz="2200" spc="-5" dirty="0">
                <a:latin typeface="Times New Roman"/>
                <a:cs typeface="Times New Roman"/>
              </a:rPr>
              <a:t>οινό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πα</a:t>
            </a:r>
            <a:r>
              <a:rPr sz="2200" spc="-15" dirty="0">
                <a:latin typeface="Times New Roman"/>
                <a:cs typeface="Times New Roman"/>
              </a:rPr>
              <a:t>ρ</a:t>
            </a:r>
            <a:r>
              <a:rPr sz="2200" spc="-5" dirty="0">
                <a:latin typeface="Times New Roman"/>
                <a:cs typeface="Times New Roman"/>
              </a:rPr>
              <a:t>άγ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57651" y="2906648"/>
            <a:ext cx="565150" cy="1905"/>
          </a:xfrm>
          <a:custGeom>
            <a:avLst/>
            <a:gdLst/>
            <a:ahLst/>
            <a:cxnLst/>
            <a:rect l="l" t="t" r="r" b="b"/>
            <a:pathLst>
              <a:path w="565150" h="1905">
                <a:moveTo>
                  <a:pt x="0" y="0"/>
                </a:moveTo>
                <a:lnTo>
                  <a:pt x="565150" y="165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13400" y="2906648"/>
            <a:ext cx="951230" cy="1905"/>
          </a:xfrm>
          <a:custGeom>
            <a:avLst/>
            <a:gdLst/>
            <a:ahLst/>
            <a:cxnLst/>
            <a:rect l="l" t="t" r="r" b="b"/>
            <a:pathLst>
              <a:path w="951229" h="1905">
                <a:moveTo>
                  <a:pt x="0" y="0"/>
                </a:moveTo>
                <a:lnTo>
                  <a:pt x="950976" y="165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567043" y="2819153"/>
            <a:ext cx="118110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-5" dirty="0">
                <a:latin typeface="Symbol"/>
                <a:cs typeface="Symbol"/>
              </a:rPr>
              <a:t>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67043" y="2996825"/>
            <a:ext cx="118110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-5" dirty="0">
                <a:latin typeface="Symbol"/>
                <a:cs typeface="Symbol"/>
              </a:rPr>
              <a:t>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45484" y="2590172"/>
            <a:ext cx="2939415" cy="457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5"/>
              </a:lnSpc>
              <a:tabLst>
                <a:tab pos="429895" algn="l"/>
                <a:tab pos="810895" algn="l"/>
                <a:tab pos="1343660" algn="l"/>
                <a:tab pos="1493520" algn="l"/>
                <a:tab pos="1887220" algn="l"/>
              </a:tabLst>
            </a:pPr>
            <a:r>
              <a:rPr sz="1900" i="1" spc="-5" dirty="0">
                <a:latin typeface="Times New Roman"/>
                <a:cs typeface="Times New Roman"/>
              </a:rPr>
              <a:t>C	</a:t>
            </a:r>
            <a:r>
              <a:rPr sz="2850" spc="-7" baseline="-29239" dirty="0">
                <a:latin typeface="Symbol"/>
                <a:cs typeface="Symbol"/>
              </a:rPr>
              <a:t></a:t>
            </a:r>
            <a:r>
              <a:rPr sz="2850" spc="-277" baseline="-29239" dirty="0">
                <a:latin typeface="Times New Roman"/>
                <a:cs typeface="Times New Roman"/>
              </a:rPr>
              <a:t> </a:t>
            </a:r>
            <a:r>
              <a:rPr sz="1900" u="sng" spc="-5" dirty="0">
                <a:latin typeface="Times New Roman"/>
                <a:cs typeface="Times New Roman"/>
              </a:rPr>
              <a:t> </a:t>
            </a:r>
            <a:r>
              <a:rPr sz="1900" u="sng" dirty="0">
                <a:latin typeface="Times New Roman"/>
                <a:cs typeface="Times New Roman"/>
              </a:rPr>
              <a:t>	</a:t>
            </a:r>
            <a:r>
              <a:rPr sz="1900" u="sng" spc="-105" dirty="0">
                <a:latin typeface="Times New Roman"/>
                <a:cs typeface="Times New Roman"/>
              </a:rPr>
              <a:t>2</a:t>
            </a:r>
            <a:r>
              <a:rPr sz="1900" i="1" u="sng" spc="-5" dirty="0">
                <a:latin typeface="Times New Roman"/>
                <a:cs typeface="Times New Roman"/>
              </a:rPr>
              <a:t>C </a:t>
            </a:r>
            <a:r>
              <a:rPr sz="1900" i="1" u="sng" dirty="0">
                <a:latin typeface="Times New Roman"/>
                <a:cs typeface="Times New Roman"/>
              </a:rPr>
              <a:t>	</a:t>
            </a:r>
            <a:r>
              <a:rPr sz="1900" i="1" dirty="0">
                <a:latin typeface="Times New Roman"/>
                <a:cs typeface="Times New Roman"/>
              </a:rPr>
              <a:t>	</a:t>
            </a:r>
            <a:r>
              <a:rPr sz="2850" baseline="-35087" dirty="0">
                <a:latin typeface="Times New Roman"/>
                <a:cs typeface="Times New Roman"/>
              </a:rPr>
              <a:t>..</a:t>
            </a:r>
            <a:r>
              <a:rPr sz="2850" spc="-7" baseline="-35087" dirty="0">
                <a:latin typeface="Times New Roman"/>
                <a:cs typeface="Times New Roman"/>
              </a:rPr>
              <a:t>.</a:t>
            </a:r>
            <a:r>
              <a:rPr sz="2850" baseline="-35087" dirty="0">
                <a:latin typeface="Times New Roman"/>
                <a:cs typeface="Times New Roman"/>
              </a:rPr>
              <a:t>	</a:t>
            </a:r>
            <a:r>
              <a:rPr sz="1900" i="1" spc="-5" dirty="0">
                <a:latin typeface="Times New Roman"/>
                <a:cs typeface="Times New Roman"/>
              </a:rPr>
              <a:t>n</a:t>
            </a:r>
            <a:r>
              <a:rPr sz="1900" i="1" dirty="0">
                <a:latin typeface="Times New Roman"/>
                <a:cs typeface="Times New Roman"/>
              </a:rPr>
              <a:t> </a:t>
            </a:r>
            <a:r>
              <a:rPr sz="1900" i="1" spc="-125" dirty="0">
                <a:latin typeface="Times New Roman"/>
                <a:cs typeface="Times New Roman"/>
              </a:rPr>
              <a:t> </a:t>
            </a:r>
            <a:r>
              <a:rPr sz="1900" spc="-65" dirty="0">
                <a:latin typeface="Times New Roman"/>
                <a:cs typeface="Times New Roman"/>
              </a:rPr>
              <a:t>(</a:t>
            </a:r>
            <a:r>
              <a:rPr sz="1900" i="1" spc="-5" dirty="0">
                <a:latin typeface="Times New Roman"/>
                <a:cs typeface="Times New Roman"/>
              </a:rPr>
              <a:t>C</a:t>
            </a:r>
            <a:r>
              <a:rPr sz="1900" i="1" spc="-120" dirty="0">
                <a:latin typeface="Times New Roman"/>
                <a:cs typeface="Times New Roman"/>
              </a:rPr>
              <a:t> </a:t>
            </a:r>
            <a:r>
              <a:rPr sz="2850" spc="-7" baseline="5847" dirty="0">
                <a:latin typeface="Symbol"/>
                <a:cs typeface="Symbol"/>
              </a:rPr>
              <a:t></a:t>
            </a:r>
            <a:r>
              <a:rPr sz="2850" spc="-157" baseline="5847" dirty="0">
                <a:latin typeface="Times New Roman"/>
                <a:cs typeface="Times New Roman"/>
              </a:rPr>
              <a:t> </a:t>
            </a:r>
            <a:r>
              <a:rPr sz="1900" i="1" spc="105" dirty="0">
                <a:latin typeface="Times New Roman"/>
                <a:cs typeface="Times New Roman"/>
              </a:rPr>
              <a:t>F</a:t>
            </a:r>
            <a:r>
              <a:rPr sz="1900" spc="145" dirty="0">
                <a:latin typeface="Times New Roman"/>
                <a:cs typeface="Times New Roman"/>
              </a:rPr>
              <a:t>)</a:t>
            </a:r>
            <a:r>
              <a:rPr sz="2850" spc="-7" baseline="8771" dirty="0">
                <a:latin typeface="Symbol"/>
                <a:cs typeface="Symbol"/>
              </a:rPr>
              <a:t></a:t>
            </a:r>
            <a:endParaRPr sz="2850" baseline="8771">
              <a:latin typeface="Symbol"/>
              <a:cs typeface="Symbol"/>
            </a:endParaRPr>
          </a:p>
          <a:p>
            <a:pPr marL="222250" algn="ctr">
              <a:lnSpc>
                <a:spcPts val="1635"/>
              </a:lnSpc>
              <a:tabLst>
                <a:tab pos="581025" algn="l"/>
              </a:tabLst>
            </a:pPr>
            <a:r>
              <a:rPr sz="1900" spc="-5" dirty="0">
                <a:latin typeface="Symbol"/>
                <a:cs typeface="Symbol"/>
              </a:rPr>
              <a:t></a:t>
            </a:r>
            <a:r>
              <a:rPr sz="1900" spc="-5" dirty="0">
                <a:latin typeface="Times New Roman"/>
                <a:cs typeface="Times New Roman"/>
              </a:rPr>
              <a:t>	</a:t>
            </a:r>
            <a:r>
              <a:rPr sz="1900" spc="-5" dirty="0">
                <a:latin typeface="Symbol"/>
                <a:cs typeface="Symbol"/>
              </a:rPr>
              <a:t>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51986" y="2819153"/>
            <a:ext cx="118110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-5" dirty="0">
                <a:latin typeface="Symbol"/>
                <a:cs typeface="Symbol"/>
              </a:rPr>
              <a:t>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89833" y="2936448"/>
            <a:ext cx="2015489" cy="327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372870" algn="l"/>
              </a:tabLst>
            </a:pPr>
            <a:r>
              <a:rPr sz="2850" spc="179" baseline="1461" dirty="0">
                <a:latin typeface="Times New Roman"/>
                <a:cs typeface="Times New Roman"/>
              </a:rPr>
              <a:t>1</a:t>
            </a:r>
            <a:r>
              <a:rPr sz="2850" spc="-7" baseline="7309" dirty="0">
                <a:latin typeface="Symbol"/>
                <a:cs typeface="Symbol"/>
              </a:rPr>
              <a:t></a:t>
            </a:r>
            <a:r>
              <a:rPr sz="2850" spc="-240" baseline="7309" dirty="0">
                <a:latin typeface="Times New Roman"/>
                <a:cs typeface="Times New Roman"/>
              </a:rPr>
              <a:t> </a:t>
            </a:r>
            <a:r>
              <a:rPr sz="2850" i="1" spc="-7" baseline="1461" dirty="0">
                <a:latin typeface="Times New Roman"/>
                <a:cs typeface="Times New Roman"/>
              </a:rPr>
              <a:t>r</a:t>
            </a:r>
            <a:r>
              <a:rPr sz="2850" i="1" spc="-15" baseline="1461" dirty="0">
                <a:latin typeface="Times New Roman"/>
                <a:cs typeface="Times New Roman"/>
              </a:rPr>
              <a:t> </a:t>
            </a:r>
            <a:r>
              <a:rPr sz="2850" spc="150" baseline="-5847" dirty="0">
                <a:latin typeface="Symbol"/>
                <a:cs typeface="Symbol"/>
              </a:rPr>
              <a:t></a:t>
            </a:r>
            <a:r>
              <a:rPr sz="2850" spc="-300" baseline="1461" dirty="0">
                <a:latin typeface="Times New Roman"/>
                <a:cs typeface="Times New Roman"/>
              </a:rPr>
              <a:t>(</a:t>
            </a:r>
            <a:r>
              <a:rPr sz="2850" spc="179" baseline="1461" dirty="0">
                <a:latin typeface="Times New Roman"/>
                <a:cs typeface="Times New Roman"/>
              </a:rPr>
              <a:t>1</a:t>
            </a:r>
            <a:r>
              <a:rPr sz="2850" spc="-7" baseline="7309" dirty="0">
                <a:latin typeface="Symbol"/>
                <a:cs typeface="Symbol"/>
              </a:rPr>
              <a:t></a:t>
            </a:r>
            <a:r>
              <a:rPr sz="2850" spc="-232" baseline="7309" dirty="0">
                <a:latin typeface="Times New Roman"/>
                <a:cs typeface="Times New Roman"/>
              </a:rPr>
              <a:t> </a:t>
            </a:r>
            <a:r>
              <a:rPr sz="2850" i="1" spc="75" baseline="1461" dirty="0">
                <a:latin typeface="Times New Roman"/>
                <a:cs typeface="Times New Roman"/>
              </a:rPr>
              <a:t>r</a:t>
            </a:r>
            <a:r>
              <a:rPr sz="2850" spc="-7" baseline="1461" dirty="0">
                <a:latin typeface="Times New Roman"/>
                <a:cs typeface="Times New Roman"/>
              </a:rPr>
              <a:t>)</a:t>
            </a:r>
            <a:r>
              <a:rPr sz="2850" baseline="1461" dirty="0">
                <a:latin typeface="Times New Roman"/>
                <a:cs typeface="Times New Roman"/>
              </a:rPr>
              <a:t>	</a:t>
            </a:r>
            <a:r>
              <a:rPr sz="1900" spc="-204" dirty="0">
                <a:latin typeface="Times New Roman"/>
                <a:cs typeface="Times New Roman"/>
              </a:rPr>
              <a:t>(</a:t>
            </a:r>
            <a:r>
              <a:rPr sz="1900" spc="120" dirty="0">
                <a:latin typeface="Times New Roman"/>
                <a:cs typeface="Times New Roman"/>
              </a:rPr>
              <a:t>1</a:t>
            </a:r>
            <a:r>
              <a:rPr sz="2850" spc="-7" baseline="5847" dirty="0">
                <a:latin typeface="Symbol"/>
                <a:cs typeface="Symbol"/>
              </a:rPr>
              <a:t></a:t>
            </a:r>
            <a:r>
              <a:rPr sz="2850" spc="-232" baseline="5847" dirty="0">
                <a:latin typeface="Times New Roman"/>
                <a:cs typeface="Times New Roman"/>
              </a:rPr>
              <a:t> </a:t>
            </a:r>
            <a:r>
              <a:rPr sz="1900" i="1" spc="50" dirty="0">
                <a:latin typeface="Times New Roman"/>
                <a:cs typeface="Times New Roman"/>
              </a:rPr>
              <a:t>r</a:t>
            </a:r>
            <a:r>
              <a:rPr sz="1900" spc="85" dirty="0">
                <a:latin typeface="Times New Roman"/>
                <a:cs typeface="Times New Roman"/>
              </a:rPr>
              <a:t>)</a:t>
            </a:r>
            <a:r>
              <a:rPr sz="1650" baseline="45454" dirty="0">
                <a:latin typeface="Times New Roman"/>
                <a:cs typeface="Times New Roman"/>
              </a:rPr>
              <a:t>2</a:t>
            </a:r>
            <a:endParaRPr sz="1650" baseline="45454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27529" y="2590172"/>
            <a:ext cx="1242695" cy="428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i="1" u="sng" spc="-10" dirty="0">
                <a:latin typeface="Times New Roman"/>
                <a:cs typeface="Times New Roman"/>
              </a:rPr>
              <a:t>d</a:t>
            </a:r>
            <a:r>
              <a:rPr sz="1900" i="1" u="sng" spc="-5" dirty="0">
                <a:latin typeface="Times New Roman"/>
                <a:cs typeface="Times New Roman"/>
              </a:rPr>
              <a:t>P</a:t>
            </a:r>
            <a:r>
              <a:rPr sz="1900" i="1" spc="30" dirty="0">
                <a:latin typeface="Times New Roman"/>
                <a:cs typeface="Times New Roman"/>
              </a:rPr>
              <a:t> </a:t>
            </a:r>
            <a:r>
              <a:rPr sz="2850" spc="-7" baseline="-29239" dirty="0">
                <a:latin typeface="Symbol"/>
                <a:cs typeface="Symbol"/>
              </a:rPr>
              <a:t></a:t>
            </a:r>
            <a:r>
              <a:rPr sz="2850" spc="-120" baseline="-29239" dirty="0">
                <a:latin typeface="Times New Roman"/>
                <a:cs typeface="Times New Roman"/>
              </a:rPr>
              <a:t> </a:t>
            </a:r>
            <a:r>
              <a:rPr sz="2850" spc="225" baseline="-29239" dirty="0">
                <a:latin typeface="Symbol"/>
                <a:cs typeface="Symbol"/>
              </a:rPr>
              <a:t></a:t>
            </a:r>
            <a:r>
              <a:rPr sz="1900" u="sng" spc="-5" dirty="0">
                <a:latin typeface="Times New Roman"/>
                <a:cs typeface="Times New Roman"/>
              </a:rPr>
              <a:t> </a:t>
            </a:r>
            <a:r>
              <a:rPr sz="1900" u="sng" dirty="0">
                <a:latin typeface="Times New Roman"/>
                <a:cs typeface="Times New Roman"/>
              </a:rPr>
              <a:t> </a:t>
            </a:r>
            <a:r>
              <a:rPr sz="1900" u="sng" spc="-210" dirty="0">
                <a:latin typeface="Times New Roman"/>
                <a:cs typeface="Times New Roman"/>
              </a:rPr>
              <a:t> </a:t>
            </a:r>
            <a:r>
              <a:rPr sz="1900" u="sng" spc="-5" dirty="0">
                <a:latin typeface="Times New Roman"/>
                <a:cs typeface="Times New Roman"/>
              </a:rPr>
              <a:t>1 </a:t>
            </a:r>
            <a:r>
              <a:rPr sz="1900" u="sng" dirty="0">
                <a:latin typeface="Times New Roman"/>
                <a:cs typeface="Times New Roman"/>
              </a:rPr>
              <a:t> </a:t>
            </a:r>
            <a:r>
              <a:rPr sz="1900" u="sng" spc="10" dirty="0">
                <a:latin typeface="Times New Roman"/>
                <a:cs typeface="Times New Roman"/>
              </a:rPr>
              <a:t> </a:t>
            </a:r>
            <a:r>
              <a:rPr sz="2850" spc="-7" baseline="8771" dirty="0">
                <a:latin typeface="Symbol"/>
                <a:cs typeface="Symbol"/>
              </a:rPr>
              <a:t></a:t>
            </a:r>
            <a:endParaRPr sz="2850" baseline="8771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16015" y="2937972"/>
            <a:ext cx="657860" cy="3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-190" dirty="0">
                <a:latin typeface="Times New Roman"/>
                <a:cs typeface="Times New Roman"/>
              </a:rPr>
              <a:t>(</a:t>
            </a:r>
            <a:r>
              <a:rPr sz="1900" spc="120" dirty="0">
                <a:latin typeface="Times New Roman"/>
                <a:cs typeface="Times New Roman"/>
              </a:rPr>
              <a:t>1</a:t>
            </a:r>
            <a:r>
              <a:rPr sz="2850" spc="-7" baseline="5847" dirty="0">
                <a:latin typeface="Symbol"/>
                <a:cs typeface="Symbol"/>
              </a:rPr>
              <a:t></a:t>
            </a:r>
            <a:r>
              <a:rPr sz="2850" spc="-247" baseline="5847" dirty="0">
                <a:latin typeface="Times New Roman"/>
                <a:cs typeface="Times New Roman"/>
              </a:rPr>
              <a:t> </a:t>
            </a:r>
            <a:r>
              <a:rPr sz="1900" i="1" spc="70" dirty="0">
                <a:latin typeface="Times New Roman"/>
                <a:cs typeface="Times New Roman"/>
              </a:rPr>
              <a:t>r</a:t>
            </a:r>
            <a:r>
              <a:rPr sz="1900" spc="95" dirty="0">
                <a:latin typeface="Times New Roman"/>
                <a:cs typeface="Times New Roman"/>
              </a:rPr>
              <a:t>)</a:t>
            </a:r>
            <a:r>
              <a:rPr sz="1650" i="1" baseline="45454" dirty="0">
                <a:latin typeface="Times New Roman"/>
                <a:cs typeface="Times New Roman"/>
              </a:rPr>
              <a:t>n</a:t>
            </a:r>
            <a:endParaRPr sz="1650" baseline="45454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48229" y="2967397"/>
            <a:ext cx="240029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i="1" spc="-5" dirty="0">
                <a:latin typeface="Times New Roman"/>
                <a:cs typeface="Times New Roman"/>
              </a:rPr>
              <a:t>dr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6900" y="3322692"/>
            <a:ext cx="7955280" cy="623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510"/>
              </a:lnSpc>
            </a:pPr>
            <a:r>
              <a:rPr sz="2200" spc="-40" dirty="0">
                <a:latin typeface="Times New Roman"/>
                <a:cs typeface="Times New Roman"/>
              </a:rPr>
              <a:t>Σ</a:t>
            </a:r>
            <a:r>
              <a:rPr sz="2200" spc="-5" dirty="0">
                <a:latin typeface="Times New Roman"/>
                <a:cs typeface="Times New Roman"/>
              </a:rPr>
              <a:t>τη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</a:t>
            </a:r>
            <a:r>
              <a:rPr sz="2200" spc="50" dirty="0">
                <a:latin typeface="Times New Roman"/>
                <a:cs typeface="Times New Roman"/>
              </a:rPr>
              <a:t>υ</a:t>
            </a:r>
            <a:r>
              <a:rPr sz="2200" spc="-5" dirty="0">
                <a:latin typeface="Times New Roman"/>
                <a:cs typeface="Times New Roman"/>
              </a:rPr>
              <a:t>νέχεια, </a:t>
            </a:r>
            <a:r>
              <a:rPr sz="2200" spc="-15" dirty="0">
                <a:latin typeface="Times New Roman"/>
                <a:cs typeface="Times New Roman"/>
              </a:rPr>
              <a:t>χ</a:t>
            </a:r>
            <a:r>
              <a:rPr sz="2200" spc="-5" dirty="0">
                <a:latin typeface="Times New Roman"/>
                <a:cs typeface="Times New Roman"/>
              </a:rPr>
              <a:t>ρησιμοποι</a:t>
            </a:r>
            <a:r>
              <a:rPr sz="2200" spc="-15" dirty="0">
                <a:latin typeface="Times New Roman"/>
                <a:cs typeface="Times New Roman"/>
              </a:rPr>
              <a:t>ώ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ας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5" dirty="0">
                <a:latin typeface="Times New Roman"/>
                <a:cs typeface="Times New Roman"/>
              </a:rPr>
              <a:t>ν τύπο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</a:t>
            </a:r>
            <a:r>
              <a:rPr sz="220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αθμισμένης δ</a:t>
            </a:r>
            <a:r>
              <a:rPr sz="2200" spc="-15" dirty="0">
                <a:latin typeface="Times New Roman"/>
                <a:cs typeface="Times New Roman"/>
              </a:rPr>
              <a:t>ι</a:t>
            </a:r>
            <a:r>
              <a:rPr sz="2200" spc="-5" dirty="0">
                <a:latin typeface="Times New Roman"/>
                <a:cs typeface="Times New Roman"/>
              </a:rPr>
              <a:t>άρκεια</a:t>
            </a:r>
            <a:r>
              <a:rPr sz="2200" spc="-20" dirty="0">
                <a:latin typeface="Times New Roman"/>
                <a:cs typeface="Times New Roman"/>
              </a:rPr>
              <a:t>ς</a:t>
            </a:r>
            <a:r>
              <a:rPr sz="2200" spc="-5" dirty="0">
                <a:latin typeface="Times New Roman"/>
                <a:cs typeface="Times New Roman"/>
              </a:rPr>
              <a:t>, δια</a:t>
            </a:r>
            <a:r>
              <a:rPr sz="2200" spc="-15" dirty="0">
                <a:latin typeface="Times New Roman"/>
                <a:cs typeface="Times New Roman"/>
              </a:rPr>
              <a:t>π</a:t>
            </a:r>
            <a:r>
              <a:rPr sz="2200" spc="-5" dirty="0">
                <a:latin typeface="Times New Roman"/>
                <a:cs typeface="Times New Roman"/>
              </a:rPr>
              <a:t>ιστώνεται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767451" y="4240148"/>
            <a:ext cx="744855" cy="1905"/>
          </a:xfrm>
          <a:custGeom>
            <a:avLst/>
            <a:gdLst/>
            <a:ahLst/>
            <a:cxnLst/>
            <a:rect l="l" t="t" r="r" b="b"/>
            <a:pathLst>
              <a:path w="744854" h="1904">
                <a:moveTo>
                  <a:pt x="0" y="0"/>
                </a:moveTo>
                <a:lnTo>
                  <a:pt x="744474" y="1650"/>
                </a:lnTo>
              </a:path>
            </a:pathLst>
          </a:custGeom>
          <a:ln w="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445257" y="4301278"/>
            <a:ext cx="4160520" cy="606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93420" algn="l"/>
                <a:tab pos="1001394" algn="l"/>
                <a:tab pos="1652270" algn="l"/>
                <a:tab pos="2017395" algn="l"/>
                <a:tab pos="3333750" algn="l"/>
                <a:tab pos="3698875" algn="l"/>
                <a:tab pos="4147185" algn="l"/>
              </a:tabLst>
            </a:pPr>
            <a:r>
              <a:rPr sz="2850" i="1" spc="-7" baseline="-35087" dirty="0">
                <a:latin typeface="Times New Roman"/>
                <a:cs typeface="Times New Roman"/>
              </a:rPr>
              <a:t>D</a:t>
            </a:r>
            <a:r>
              <a:rPr sz="2850" i="1" spc="-104" baseline="-35087" dirty="0">
                <a:latin typeface="Times New Roman"/>
                <a:cs typeface="Times New Roman"/>
              </a:rPr>
              <a:t> </a:t>
            </a:r>
            <a:r>
              <a:rPr sz="2850" spc="-7" baseline="-29239" dirty="0">
                <a:latin typeface="Symbol"/>
                <a:cs typeface="Symbol"/>
              </a:rPr>
              <a:t></a:t>
            </a:r>
            <a:r>
              <a:rPr sz="2850" spc="-150" baseline="-29239" dirty="0">
                <a:latin typeface="Times New Roman"/>
                <a:cs typeface="Times New Roman"/>
              </a:rPr>
              <a:t> </a:t>
            </a:r>
            <a:r>
              <a:rPr sz="2850" u="sng" spc="-7" baseline="1461" dirty="0">
                <a:latin typeface="Times New Roman"/>
                <a:cs typeface="Times New Roman"/>
              </a:rPr>
              <a:t> </a:t>
            </a:r>
            <a:r>
              <a:rPr sz="2850" u="sng" baseline="1461" dirty="0">
                <a:latin typeface="Times New Roman"/>
                <a:cs typeface="Times New Roman"/>
              </a:rPr>
              <a:t>	</a:t>
            </a:r>
            <a:r>
              <a:rPr sz="2850" u="sng" spc="-7" baseline="1461" dirty="0">
                <a:latin typeface="Times New Roman"/>
                <a:cs typeface="Times New Roman"/>
              </a:rPr>
              <a:t>1 </a:t>
            </a:r>
            <a:r>
              <a:rPr sz="2850" u="sng" baseline="1461" dirty="0">
                <a:latin typeface="Times New Roman"/>
                <a:cs typeface="Times New Roman"/>
              </a:rPr>
              <a:t>	</a:t>
            </a:r>
            <a:r>
              <a:rPr sz="2850" i="1" u="sng" spc="-7" baseline="1461" dirty="0">
                <a:latin typeface="Times New Roman"/>
                <a:cs typeface="Times New Roman"/>
              </a:rPr>
              <a:t>r </a:t>
            </a:r>
            <a:r>
              <a:rPr sz="2850" i="1" u="sng" baseline="1461" dirty="0">
                <a:latin typeface="Times New Roman"/>
                <a:cs typeface="Times New Roman"/>
              </a:rPr>
              <a:t>	</a:t>
            </a:r>
            <a:r>
              <a:rPr sz="1900" u="sng" spc="-190" dirty="0">
                <a:latin typeface="Times New Roman"/>
                <a:cs typeface="Times New Roman"/>
              </a:rPr>
              <a:t>(</a:t>
            </a:r>
            <a:r>
              <a:rPr sz="1900" u="sng" spc="-5" dirty="0">
                <a:latin typeface="Times New Roman"/>
                <a:cs typeface="Times New Roman"/>
              </a:rPr>
              <a:t>1 </a:t>
            </a:r>
            <a:r>
              <a:rPr sz="1900" u="sng" dirty="0">
                <a:latin typeface="Times New Roman"/>
                <a:cs typeface="Times New Roman"/>
              </a:rPr>
              <a:t>	</a:t>
            </a:r>
            <a:r>
              <a:rPr sz="1900" i="1" u="sng" spc="50" dirty="0">
                <a:latin typeface="Times New Roman"/>
                <a:cs typeface="Times New Roman"/>
              </a:rPr>
              <a:t>r</a:t>
            </a:r>
            <a:r>
              <a:rPr sz="1900" u="sng" spc="-5" dirty="0">
                <a:latin typeface="Times New Roman"/>
                <a:cs typeface="Times New Roman"/>
              </a:rPr>
              <a:t>) </a:t>
            </a:r>
            <a:r>
              <a:rPr sz="1900" u="sng" dirty="0">
                <a:latin typeface="Times New Roman"/>
                <a:cs typeface="Times New Roman"/>
              </a:rPr>
              <a:t>	</a:t>
            </a:r>
            <a:r>
              <a:rPr sz="1900" u="sng" spc="-190" dirty="0">
                <a:latin typeface="Times New Roman"/>
                <a:cs typeface="Times New Roman"/>
              </a:rPr>
              <a:t>(</a:t>
            </a:r>
            <a:r>
              <a:rPr sz="1900" u="sng" spc="-5" dirty="0">
                <a:latin typeface="Times New Roman"/>
                <a:cs typeface="Times New Roman"/>
              </a:rPr>
              <a:t>1 </a:t>
            </a:r>
            <a:r>
              <a:rPr sz="1900" u="sng" dirty="0">
                <a:latin typeface="Times New Roman"/>
                <a:cs typeface="Times New Roman"/>
              </a:rPr>
              <a:t>	</a:t>
            </a:r>
            <a:r>
              <a:rPr sz="1900" i="1" u="sng" spc="50" dirty="0">
                <a:latin typeface="Times New Roman"/>
                <a:cs typeface="Times New Roman"/>
              </a:rPr>
              <a:t>r</a:t>
            </a:r>
            <a:r>
              <a:rPr sz="1900" u="sng" spc="-5" dirty="0">
                <a:latin typeface="Times New Roman"/>
                <a:cs typeface="Times New Roman"/>
              </a:rPr>
              <a:t>) </a:t>
            </a:r>
            <a:r>
              <a:rPr sz="1900" u="sng" dirty="0">
                <a:latin typeface="Times New Roman"/>
                <a:cs typeface="Times New Roman"/>
              </a:rPr>
              <a:t>	</a:t>
            </a:r>
            <a:endParaRPr sz="1900">
              <a:latin typeface="Times New Roman"/>
              <a:cs typeface="Times New Roman"/>
            </a:endParaRPr>
          </a:p>
          <a:p>
            <a:pPr marL="365760" algn="ctr">
              <a:lnSpc>
                <a:spcPct val="100000"/>
              </a:lnSpc>
              <a:spcBef>
                <a:spcPts val="359"/>
              </a:spcBef>
            </a:pPr>
            <a:r>
              <a:rPr sz="1900" i="1" spc="-5" dirty="0">
                <a:latin typeface="Times New Roman"/>
                <a:cs typeface="Times New Roman"/>
              </a:rPr>
              <a:t>P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46958" y="3935229"/>
            <a:ext cx="3659504" cy="446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635"/>
              </a:lnSpc>
              <a:tabLst>
                <a:tab pos="922019" algn="l"/>
                <a:tab pos="1223645" algn="l"/>
                <a:tab pos="1482725" algn="l"/>
                <a:tab pos="1963420" algn="l"/>
                <a:tab pos="2114550" algn="l"/>
                <a:tab pos="2490470" algn="l"/>
                <a:tab pos="2931795" algn="l"/>
              </a:tabLst>
            </a:pPr>
            <a:r>
              <a:rPr sz="2850" spc="30" baseline="-35087" dirty="0">
                <a:latin typeface="Times New Roman"/>
                <a:cs typeface="Times New Roman"/>
              </a:rPr>
              <a:t>1</a:t>
            </a:r>
            <a:r>
              <a:rPr sz="2850" spc="-7" baseline="-29239" dirty="0">
                <a:latin typeface="Symbol"/>
                <a:cs typeface="Symbol"/>
              </a:rPr>
              <a:t></a:t>
            </a:r>
            <a:r>
              <a:rPr sz="2850" spc="-382" baseline="-29239" dirty="0">
                <a:latin typeface="Times New Roman"/>
                <a:cs typeface="Times New Roman"/>
              </a:rPr>
              <a:t> </a:t>
            </a:r>
            <a:r>
              <a:rPr sz="1900" i="1" u="sng" spc="-5" dirty="0">
                <a:latin typeface="Times New Roman"/>
                <a:cs typeface="Times New Roman"/>
              </a:rPr>
              <a:t> </a:t>
            </a:r>
            <a:r>
              <a:rPr sz="1900" i="1" u="sng" spc="35" dirty="0">
                <a:latin typeface="Times New Roman"/>
                <a:cs typeface="Times New Roman"/>
              </a:rPr>
              <a:t> </a:t>
            </a:r>
            <a:r>
              <a:rPr sz="1900" i="1" u="sng" spc="-5" dirty="0">
                <a:latin typeface="Times New Roman"/>
                <a:cs typeface="Times New Roman"/>
              </a:rPr>
              <a:t>C </a:t>
            </a:r>
            <a:r>
              <a:rPr sz="1900" i="1" u="sng" dirty="0">
                <a:latin typeface="Times New Roman"/>
                <a:cs typeface="Times New Roman"/>
              </a:rPr>
              <a:t> </a:t>
            </a:r>
            <a:r>
              <a:rPr sz="1900" i="1" u="sng" spc="35" dirty="0">
                <a:latin typeface="Times New Roman"/>
                <a:cs typeface="Times New Roman"/>
              </a:rPr>
              <a:t> </a:t>
            </a:r>
            <a:r>
              <a:rPr sz="1900" i="1" dirty="0">
                <a:latin typeface="Times New Roman"/>
                <a:cs typeface="Times New Roman"/>
              </a:rPr>
              <a:t>	</a:t>
            </a:r>
            <a:r>
              <a:rPr sz="2850" spc="-7" baseline="-35087" dirty="0">
                <a:latin typeface="Times New Roman"/>
                <a:cs typeface="Times New Roman"/>
              </a:rPr>
              <a:t>2</a:t>
            </a:r>
            <a:r>
              <a:rPr sz="2850" baseline="-35087" dirty="0">
                <a:latin typeface="Times New Roman"/>
                <a:cs typeface="Times New Roman"/>
              </a:rPr>
              <a:t>	</a:t>
            </a:r>
            <a:r>
              <a:rPr sz="1900" i="1" u="sng" spc="-5" dirty="0">
                <a:latin typeface="Times New Roman"/>
                <a:cs typeface="Times New Roman"/>
              </a:rPr>
              <a:t> </a:t>
            </a:r>
            <a:r>
              <a:rPr sz="1900" i="1" u="sng" dirty="0">
                <a:latin typeface="Times New Roman"/>
                <a:cs typeface="Times New Roman"/>
              </a:rPr>
              <a:t>	</a:t>
            </a:r>
            <a:r>
              <a:rPr sz="1900" i="1" u="sng" spc="-5" dirty="0">
                <a:latin typeface="Times New Roman"/>
                <a:cs typeface="Times New Roman"/>
              </a:rPr>
              <a:t>C </a:t>
            </a:r>
            <a:r>
              <a:rPr sz="1900" i="1" u="sng" dirty="0">
                <a:latin typeface="Times New Roman"/>
                <a:cs typeface="Times New Roman"/>
              </a:rPr>
              <a:t>	</a:t>
            </a:r>
            <a:r>
              <a:rPr sz="1900" i="1" dirty="0">
                <a:latin typeface="Times New Roman"/>
                <a:cs typeface="Times New Roman"/>
              </a:rPr>
              <a:t>	</a:t>
            </a:r>
            <a:r>
              <a:rPr sz="2850" baseline="-35087" dirty="0">
                <a:latin typeface="Times New Roman"/>
                <a:cs typeface="Times New Roman"/>
              </a:rPr>
              <a:t>..</a:t>
            </a:r>
            <a:r>
              <a:rPr sz="2850" spc="-7" baseline="-35087" dirty="0">
                <a:latin typeface="Times New Roman"/>
                <a:cs typeface="Times New Roman"/>
              </a:rPr>
              <a:t>.</a:t>
            </a:r>
            <a:r>
              <a:rPr sz="2850" baseline="-35087" dirty="0">
                <a:latin typeface="Times New Roman"/>
                <a:cs typeface="Times New Roman"/>
              </a:rPr>
              <a:t>	</a:t>
            </a:r>
            <a:r>
              <a:rPr sz="2850" i="1" spc="-7" baseline="-35087" dirty="0">
                <a:latin typeface="Times New Roman"/>
                <a:cs typeface="Times New Roman"/>
              </a:rPr>
              <a:t>n</a:t>
            </a:r>
            <a:r>
              <a:rPr sz="2850" i="1" baseline="-35087" dirty="0">
                <a:latin typeface="Times New Roman"/>
                <a:cs typeface="Times New Roman"/>
              </a:rPr>
              <a:t>	</a:t>
            </a:r>
            <a:r>
              <a:rPr sz="1900" spc="-50" dirty="0">
                <a:latin typeface="Times New Roman"/>
                <a:cs typeface="Times New Roman"/>
              </a:rPr>
              <a:t>(</a:t>
            </a:r>
            <a:r>
              <a:rPr sz="1900" i="1" spc="-5" dirty="0">
                <a:latin typeface="Times New Roman"/>
                <a:cs typeface="Times New Roman"/>
              </a:rPr>
              <a:t>C</a:t>
            </a:r>
            <a:r>
              <a:rPr sz="1900" i="1" spc="-114" dirty="0">
                <a:latin typeface="Times New Roman"/>
                <a:cs typeface="Times New Roman"/>
              </a:rPr>
              <a:t> </a:t>
            </a:r>
            <a:r>
              <a:rPr sz="2850" spc="-7" baseline="5847" dirty="0">
                <a:latin typeface="Symbol"/>
                <a:cs typeface="Symbol"/>
              </a:rPr>
              <a:t></a:t>
            </a:r>
            <a:r>
              <a:rPr sz="2850" spc="-157" baseline="5847" dirty="0">
                <a:latin typeface="Times New Roman"/>
                <a:cs typeface="Times New Roman"/>
              </a:rPr>
              <a:t> </a:t>
            </a:r>
            <a:r>
              <a:rPr sz="1900" i="1" spc="95" dirty="0">
                <a:latin typeface="Times New Roman"/>
                <a:cs typeface="Times New Roman"/>
              </a:rPr>
              <a:t>F</a:t>
            </a:r>
            <a:r>
              <a:rPr sz="1900" spc="-5" dirty="0">
                <a:latin typeface="Times New Roman"/>
                <a:cs typeface="Times New Roman"/>
              </a:rPr>
              <a:t>)</a:t>
            </a:r>
            <a:endParaRPr sz="1900">
              <a:latin typeface="Times New Roman"/>
              <a:cs typeface="Times New Roman"/>
            </a:endParaRPr>
          </a:p>
          <a:p>
            <a:pPr marR="635" algn="ctr">
              <a:lnSpc>
                <a:spcPts val="1635"/>
              </a:lnSpc>
              <a:tabLst>
                <a:tab pos="312420" algn="l"/>
                <a:tab pos="1207770" algn="l"/>
                <a:tab pos="1565275" algn="l"/>
                <a:tab pos="1993900" algn="l"/>
              </a:tabLst>
            </a:pPr>
            <a:r>
              <a:rPr sz="1900" spc="-5" dirty="0">
                <a:latin typeface="Symbol"/>
                <a:cs typeface="Symbol"/>
              </a:rPr>
              <a:t></a:t>
            </a:r>
            <a:r>
              <a:rPr sz="1900" spc="-5" dirty="0">
                <a:latin typeface="Times New Roman"/>
                <a:cs typeface="Times New Roman"/>
              </a:rPr>
              <a:t>	</a:t>
            </a:r>
            <a:r>
              <a:rPr sz="1900" spc="-5" dirty="0">
                <a:latin typeface="Symbol"/>
                <a:cs typeface="Symbol"/>
              </a:rPr>
              <a:t></a:t>
            </a:r>
            <a:r>
              <a:rPr sz="1900" spc="-5" dirty="0">
                <a:latin typeface="Times New Roman"/>
                <a:cs typeface="Times New Roman"/>
              </a:rPr>
              <a:t>	</a:t>
            </a:r>
            <a:r>
              <a:rPr sz="1900" spc="-5" dirty="0">
                <a:latin typeface="Symbol"/>
                <a:cs typeface="Symbol"/>
              </a:rPr>
              <a:t></a:t>
            </a:r>
            <a:r>
              <a:rPr sz="1900" spc="-5" dirty="0">
                <a:latin typeface="Times New Roman"/>
                <a:cs typeface="Times New Roman"/>
              </a:rPr>
              <a:t>	</a:t>
            </a:r>
            <a:r>
              <a:rPr sz="1900" spc="-5" dirty="0">
                <a:latin typeface="Symbol"/>
                <a:cs typeface="Symbol"/>
              </a:rPr>
              <a:t></a:t>
            </a:r>
            <a:r>
              <a:rPr sz="1900" spc="-5" dirty="0">
                <a:latin typeface="Times New Roman"/>
                <a:cs typeface="Times New Roman"/>
              </a:rPr>
              <a:t>	</a:t>
            </a:r>
            <a:r>
              <a:rPr sz="1900" spc="-5" dirty="0">
                <a:latin typeface="Symbol"/>
                <a:cs typeface="Symbol"/>
              </a:rPr>
              <a:t>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45914" y="4270329"/>
            <a:ext cx="1778635" cy="167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695450" algn="l"/>
              </a:tabLst>
            </a:pPr>
            <a:r>
              <a:rPr sz="1100" dirty="0">
                <a:latin typeface="Times New Roman"/>
                <a:cs typeface="Times New Roman"/>
              </a:rPr>
              <a:t>2	</a:t>
            </a:r>
            <a:r>
              <a:rPr sz="1100" i="1" dirty="0">
                <a:latin typeface="Times New Roman"/>
                <a:cs typeface="Times New Roman"/>
              </a:rPr>
              <a:t>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263010" y="4271779"/>
            <a:ext cx="2855595" cy="271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28700" algn="l"/>
                <a:tab pos="2709545" algn="l"/>
              </a:tabLst>
            </a:pPr>
            <a:r>
              <a:rPr sz="2850" spc="-7" baseline="1461" dirty="0">
                <a:latin typeface="Symbol"/>
                <a:cs typeface="Symbol"/>
              </a:rPr>
              <a:t></a:t>
            </a:r>
            <a:r>
              <a:rPr sz="2850" spc="-7" baseline="1461" dirty="0">
                <a:latin typeface="Times New Roman"/>
                <a:cs typeface="Times New Roman"/>
              </a:rPr>
              <a:t>	</a:t>
            </a:r>
            <a:r>
              <a:rPr sz="1900" spc="-5" dirty="0">
                <a:latin typeface="Symbol"/>
                <a:cs typeface="Symbol"/>
              </a:rPr>
              <a:t></a:t>
            </a:r>
            <a:r>
              <a:rPr sz="1900" spc="-5" dirty="0">
                <a:latin typeface="Times New Roman"/>
                <a:cs typeface="Times New Roman"/>
              </a:rPr>
              <a:t>	</a:t>
            </a:r>
            <a:r>
              <a:rPr sz="1900" spc="-5" dirty="0">
                <a:latin typeface="Symbol"/>
                <a:cs typeface="Symbol"/>
              </a:rPr>
              <a:t></a:t>
            </a:r>
            <a:endParaRPr sz="19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5684" rIns="0" bIns="0" rtlCol="0">
            <a:spAutoFit/>
          </a:bodyPr>
          <a:lstStyle/>
          <a:p>
            <a:pPr marL="1960245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Duration</a:t>
            </a:r>
            <a:r>
              <a:rPr spc="-55" dirty="0">
                <a:latin typeface="Arial"/>
                <a:cs typeface="Arial"/>
              </a:rPr>
              <a:t> </a:t>
            </a:r>
            <a:r>
              <a:rPr dirty="0"/>
              <a:t>σαν</a:t>
            </a:r>
            <a:r>
              <a:rPr spc="-30" dirty="0"/>
              <a:t> </a:t>
            </a:r>
            <a:r>
              <a:rPr dirty="0"/>
              <a:t>ελαστικότ</a:t>
            </a:r>
            <a:r>
              <a:rPr spc="-10" dirty="0"/>
              <a:t>η</a:t>
            </a:r>
            <a:r>
              <a:rPr dirty="0"/>
              <a:t>τα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6900" y="2528322"/>
            <a:ext cx="7803515" cy="1271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96200"/>
              </a:lnSpc>
            </a:pPr>
            <a:r>
              <a:rPr sz="2050" spc="5" dirty="0">
                <a:latin typeface="Times New Roman"/>
                <a:cs typeface="Times New Roman"/>
              </a:rPr>
              <a:t>Από</a:t>
            </a:r>
            <a:r>
              <a:rPr sz="2050" spc="135" dirty="0">
                <a:latin typeface="Times New Roman"/>
                <a:cs typeface="Times New Roman"/>
              </a:rPr>
              <a:t> </a:t>
            </a:r>
            <a:r>
              <a:rPr sz="2050" dirty="0">
                <a:latin typeface="Times New Roman"/>
                <a:cs typeface="Times New Roman"/>
              </a:rPr>
              <a:t>τις</a:t>
            </a:r>
            <a:r>
              <a:rPr sz="2050" spc="120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δ</a:t>
            </a:r>
            <a:r>
              <a:rPr sz="2050" spc="10" dirty="0">
                <a:latin typeface="Times New Roman"/>
                <a:cs typeface="Times New Roman"/>
              </a:rPr>
              <a:t>ύ</a:t>
            </a:r>
            <a:r>
              <a:rPr sz="2050" spc="5" dirty="0">
                <a:latin typeface="Times New Roman"/>
                <a:cs typeface="Times New Roman"/>
              </a:rPr>
              <a:t>ο</a:t>
            </a:r>
            <a:r>
              <a:rPr sz="2050" spc="114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παραπά</a:t>
            </a:r>
            <a:r>
              <a:rPr sz="2050" spc="10" dirty="0">
                <a:latin typeface="Times New Roman"/>
                <a:cs typeface="Times New Roman"/>
              </a:rPr>
              <a:t>ν</a:t>
            </a:r>
            <a:r>
              <a:rPr sz="2050" spc="5" dirty="0">
                <a:latin typeface="Times New Roman"/>
                <a:cs typeface="Times New Roman"/>
              </a:rPr>
              <a:t>ω</a:t>
            </a:r>
            <a:r>
              <a:rPr sz="2050" spc="110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εξισ</a:t>
            </a:r>
            <a:r>
              <a:rPr sz="2050" spc="10" dirty="0">
                <a:latin typeface="Times New Roman"/>
                <a:cs typeface="Times New Roman"/>
              </a:rPr>
              <a:t>ώ</a:t>
            </a:r>
            <a:r>
              <a:rPr sz="2050" dirty="0">
                <a:latin typeface="Times New Roman"/>
                <a:cs typeface="Times New Roman"/>
              </a:rPr>
              <a:t>σεις,</a:t>
            </a:r>
            <a:r>
              <a:rPr sz="2050" spc="100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σ</a:t>
            </a:r>
            <a:r>
              <a:rPr sz="2050" spc="10" dirty="0">
                <a:latin typeface="Times New Roman"/>
                <a:cs typeface="Times New Roman"/>
              </a:rPr>
              <a:t>υμ</a:t>
            </a:r>
            <a:r>
              <a:rPr sz="2050" spc="5" dirty="0">
                <a:latin typeface="Times New Roman"/>
                <a:cs typeface="Times New Roman"/>
              </a:rPr>
              <a:t>περαίνετ</a:t>
            </a:r>
            <a:r>
              <a:rPr sz="2050" dirty="0">
                <a:latin typeface="Times New Roman"/>
                <a:cs typeface="Times New Roman"/>
              </a:rPr>
              <a:t>αι</a:t>
            </a:r>
            <a:r>
              <a:rPr sz="2050" spc="100" dirty="0">
                <a:latin typeface="Times New Roman"/>
                <a:cs typeface="Times New Roman"/>
              </a:rPr>
              <a:t> </a:t>
            </a:r>
            <a:r>
              <a:rPr sz="2050" spc="15" dirty="0">
                <a:latin typeface="Times New Roman"/>
                <a:cs typeface="Times New Roman"/>
              </a:rPr>
              <a:t>ό</a:t>
            </a:r>
            <a:r>
              <a:rPr sz="2050" dirty="0">
                <a:latin typeface="Times New Roman"/>
                <a:cs typeface="Times New Roman"/>
              </a:rPr>
              <a:t>τι</a:t>
            </a:r>
            <a:r>
              <a:rPr sz="2050" spc="105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η</a:t>
            </a:r>
            <a:r>
              <a:rPr sz="2050" spc="105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αλ</a:t>
            </a:r>
            <a:r>
              <a:rPr sz="2050" spc="10" dirty="0">
                <a:latin typeface="Times New Roman"/>
                <a:cs typeface="Times New Roman"/>
              </a:rPr>
              <a:t>λ</a:t>
            </a:r>
            <a:r>
              <a:rPr sz="2050" spc="5" dirty="0">
                <a:latin typeface="Times New Roman"/>
                <a:cs typeface="Times New Roman"/>
              </a:rPr>
              <a:t>α</a:t>
            </a:r>
            <a:r>
              <a:rPr sz="2050" spc="10" dirty="0">
                <a:latin typeface="Times New Roman"/>
                <a:cs typeface="Times New Roman"/>
              </a:rPr>
              <a:t>γ</a:t>
            </a:r>
            <a:r>
              <a:rPr sz="2050" spc="5" dirty="0">
                <a:latin typeface="Times New Roman"/>
                <a:cs typeface="Times New Roman"/>
              </a:rPr>
              <a:t>ή</a:t>
            </a:r>
            <a:r>
              <a:rPr sz="2050" spc="105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της</a:t>
            </a:r>
            <a:r>
              <a:rPr sz="2050" spc="105" dirty="0">
                <a:latin typeface="Times New Roman"/>
                <a:cs typeface="Times New Roman"/>
              </a:rPr>
              <a:t> </a:t>
            </a:r>
            <a:r>
              <a:rPr sz="2050" dirty="0">
                <a:latin typeface="Times New Roman"/>
                <a:cs typeface="Times New Roman"/>
              </a:rPr>
              <a:t>τι</a:t>
            </a:r>
            <a:r>
              <a:rPr sz="2050" spc="10" dirty="0">
                <a:latin typeface="Times New Roman"/>
                <a:cs typeface="Times New Roman"/>
              </a:rPr>
              <a:t>μ</a:t>
            </a:r>
            <a:r>
              <a:rPr sz="2050" spc="5" dirty="0">
                <a:latin typeface="Times New Roman"/>
                <a:cs typeface="Times New Roman"/>
              </a:rPr>
              <a:t>ής</a:t>
            </a:r>
            <a:r>
              <a:rPr sz="2050" dirty="0">
                <a:latin typeface="Times New Roman"/>
                <a:cs typeface="Times New Roman"/>
              </a:rPr>
              <a:t> και</a:t>
            </a:r>
            <a:r>
              <a:rPr sz="2050" spc="114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η</a:t>
            </a:r>
            <a:r>
              <a:rPr sz="2050" spc="120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σταθ</a:t>
            </a:r>
            <a:r>
              <a:rPr sz="2050" spc="10" dirty="0">
                <a:latin typeface="Times New Roman"/>
                <a:cs typeface="Times New Roman"/>
              </a:rPr>
              <a:t>μ</a:t>
            </a:r>
            <a:r>
              <a:rPr sz="2050" dirty="0">
                <a:latin typeface="Times New Roman"/>
                <a:cs typeface="Times New Roman"/>
              </a:rPr>
              <a:t>ισ</a:t>
            </a:r>
            <a:r>
              <a:rPr sz="2050" spc="10" dirty="0">
                <a:latin typeface="Times New Roman"/>
                <a:cs typeface="Times New Roman"/>
              </a:rPr>
              <a:t>μ</a:t>
            </a:r>
            <a:r>
              <a:rPr sz="2050" spc="5" dirty="0">
                <a:latin typeface="Times New Roman"/>
                <a:cs typeface="Times New Roman"/>
              </a:rPr>
              <a:t>ένη</a:t>
            </a:r>
            <a:r>
              <a:rPr sz="2050" spc="120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διά</a:t>
            </a:r>
            <a:r>
              <a:rPr sz="2050" spc="-5" dirty="0">
                <a:latin typeface="Times New Roman"/>
                <a:cs typeface="Times New Roman"/>
              </a:rPr>
              <a:t>ρ</a:t>
            </a:r>
            <a:r>
              <a:rPr sz="2050" spc="5" dirty="0">
                <a:latin typeface="Times New Roman"/>
                <a:cs typeface="Times New Roman"/>
              </a:rPr>
              <a:t>κεια</a:t>
            </a:r>
            <a:r>
              <a:rPr sz="2050" spc="114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της</a:t>
            </a:r>
            <a:r>
              <a:rPr sz="2050" spc="125" dirty="0">
                <a:latin typeface="Times New Roman"/>
                <a:cs typeface="Times New Roman"/>
              </a:rPr>
              <a:t> </a:t>
            </a:r>
            <a:r>
              <a:rPr sz="2050" spc="15" dirty="0">
                <a:latin typeface="Times New Roman"/>
                <a:cs typeface="Times New Roman"/>
              </a:rPr>
              <a:t>ο</a:t>
            </a:r>
            <a:r>
              <a:rPr sz="2050" spc="10" dirty="0">
                <a:latin typeface="Times New Roman"/>
                <a:cs typeface="Times New Roman"/>
              </a:rPr>
              <a:t>μ</a:t>
            </a:r>
            <a:r>
              <a:rPr sz="2050" spc="15" dirty="0">
                <a:latin typeface="Times New Roman"/>
                <a:cs typeface="Times New Roman"/>
              </a:rPr>
              <a:t>ο</a:t>
            </a:r>
            <a:r>
              <a:rPr sz="2050" spc="10" dirty="0">
                <a:latin typeface="Times New Roman"/>
                <a:cs typeface="Times New Roman"/>
              </a:rPr>
              <a:t>λ</a:t>
            </a:r>
            <a:r>
              <a:rPr sz="2050" spc="15" dirty="0">
                <a:latin typeface="Times New Roman"/>
                <a:cs typeface="Times New Roman"/>
              </a:rPr>
              <a:t>ο</a:t>
            </a:r>
            <a:r>
              <a:rPr sz="2050" spc="10" dirty="0">
                <a:latin typeface="Times New Roman"/>
                <a:cs typeface="Times New Roman"/>
              </a:rPr>
              <a:t>γ</a:t>
            </a:r>
            <a:r>
              <a:rPr sz="2050" dirty="0">
                <a:latin typeface="Times New Roman"/>
                <a:cs typeface="Times New Roman"/>
              </a:rPr>
              <a:t>ίας</a:t>
            </a:r>
            <a:r>
              <a:rPr sz="2050" spc="114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σ</a:t>
            </a:r>
            <a:r>
              <a:rPr sz="2050" spc="10" dirty="0">
                <a:latin typeface="Times New Roman"/>
                <a:cs typeface="Times New Roman"/>
              </a:rPr>
              <a:t>υν</a:t>
            </a:r>
            <a:r>
              <a:rPr sz="2050" spc="5" dirty="0">
                <a:latin typeface="Times New Roman"/>
                <a:cs typeface="Times New Roman"/>
              </a:rPr>
              <a:t>δέ</a:t>
            </a:r>
            <a:r>
              <a:rPr sz="2050" spc="15" dirty="0">
                <a:latin typeface="Times New Roman"/>
                <a:cs typeface="Times New Roman"/>
              </a:rPr>
              <a:t>ο</a:t>
            </a:r>
            <a:r>
              <a:rPr sz="2050" spc="10" dirty="0">
                <a:latin typeface="Times New Roman"/>
                <a:cs typeface="Times New Roman"/>
              </a:rPr>
              <a:t>ν</a:t>
            </a:r>
            <a:r>
              <a:rPr sz="2050" dirty="0">
                <a:latin typeface="Times New Roman"/>
                <a:cs typeface="Times New Roman"/>
              </a:rPr>
              <a:t>ται</a:t>
            </a:r>
            <a:r>
              <a:rPr sz="2050" spc="100" dirty="0">
                <a:latin typeface="Times New Roman"/>
                <a:cs typeface="Times New Roman"/>
              </a:rPr>
              <a:t> </a:t>
            </a:r>
            <a:r>
              <a:rPr sz="2050" spc="10" dirty="0">
                <a:latin typeface="Times New Roman"/>
                <a:cs typeface="Times New Roman"/>
              </a:rPr>
              <a:t>μ</a:t>
            </a:r>
            <a:r>
              <a:rPr sz="2050" spc="5" dirty="0">
                <a:latin typeface="Times New Roman"/>
                <a:cs typeface="Times New Roman"/>
              </a:rPr>
              <a:t>ε</a:t>
            </a:r>
            <a:r>
              <a:rPr sz="2050" spc="105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την</a:t>
            </a:r>
            <a:r>
              <a:rPr sz="2050" spc="114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ακ</a:t>
            </a:r>
            <a:r>
              <a:rPr sz="2050" spc="20" dirty="0">
                <a:latin typeface="Times New Roman"/>
                <a:cs typeface="Times New Roman"/>
              </a:rPr>
              <a:t>ό</a:t>
            </a:r>
            <a:r>
              <a:rPr sz="2050" spc="10" dirty="0">
                <a:latin typeface="Times New Roman"/>
                <a:cs typeface="Times New Roman"/>
              </a:rPr>
              <a:t>λ</a:t>
            </a:r>
            <a:r>
              <a:rPr sz="2050" spc="15" dirty="0">
                <a:latin typeface="Times New Roman"/>
                <a:cs typeface="Times New Roman"/>
              </a:rPr>
              <a:t>ο</a:t>
            </a:r>
            <a:r>
              <a:rPr sz="2050" spc="5" dirty="0">
                <a:latin typeface="Times New Roman"/>
                <a:cs typeface="Times New Roman"/>
              </a:rPr>
              <a:t>υθη</a:t>
            </a:r>
            <a:r>
              <a:rPr sz="2050" dirty="0">
                <a:latin typeface="Times New Roman"/>
                <a:cs typeface="Times New Roman"/>
              </a:rPr>
              <a:t> σ</a:t>
            </a:r>
            <a:r>
              <a:rPr sz="2050" spc="10" dirty="0">
                <a:latin typeface="Times New Roman"/>
                <a:cs typeface="Times New Roman"/>
              </a:rPr>
              <a:t>χ</a:t>
            </a:r>
            <a:r>
              <a:rPr sz="2050" spc="5" dirty="0">
                <a:latin typeface="Times New Roman"/>
                <a:cs typeface="Times New Roman"/>
              </a:rPr>
              <a:t>έση</a:t>
            </a:r>
            <a:r>
              <a:rPr sz="2050" dirty="0">
                <a:latin typeface="Times New Roman"/>
                <a:cs typeface="Times New Roman"/>
              </a:rPr>
              <a:t> :</a:t>
            </a:r>
            <a:endParaRPr sz="2050">
              <a:latin typeface="Times New Roman"/>
              <a:cs typeface="Times New Roman"/>
            </a:endParaRPr>
          </a:p>
          <a:p>
            <a:pPr marL="18415" algn="ctr">
              <a:lnSpc>
                <a:spcPct val="100000"/>
              </a:lnSpc>
              <a:spcBef>
                <a:spcPts val="240"/>
              </a:spcBef>
            </a:pPr>
            <a:r>
              <a:rPr sz="2550" i="1" u="sng" spc="44" baseline="35947" dirty="0">
                <a:latin typeface="Times New Roman"/>
                <a:cs typeface="Times New Roman"/>
              </a:rPr>
              <a:t>d</a:t>
            </a:r>
            <a:r>
              <a:rPr sz="2550" i="1" u="sng" spc="7" baseline="35947" dirty="0">
                <a:latin typeface="Times New Roman"/>
                <a:cs typeface="Times New Roman"/>
              </a:rPr>
              <a:t>P</a:t>
            </a:r>
            <a:r>
              <a:rPr sz="2550" i="1" baseline="35947" dirty="0">
                <a:latin typeface="Times New Roman"/>
                <a:cs typeface="Times New Roman"/>
              </a:rPr>
              <a:t> </a:t>
            </a:r>
            <a:r>
              <a:rPr sz="2550" i="1" spc="-307" baseline="35947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Symbol"/>
                <a:cs typeface="Symbol"/>
              </a:rPr>
              <a:t></a:t>
            </a:r>
            <a:r>
              <a:rPr sz="1700" spc="70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Symbol"/>
                <a:cs typeface="Symbol"/>
              </a:rPr>
              <a:t></a:t>
            </a:r>
            <a:r>
              <a:rPr sz="1700" spc="-130" dirty="0">
                <a:latin typeface="Times New Roman"/>
                <a:cs typeface="Times New Roman"/>
              </a:rPr>
              <a:t> </a:t>
            </a:r>
            <a:r>
              <a:rPr sz="2550" u="sng" baseline="35947" dirty="0">
                <a:latin typeface="Times New Roman"/>
                <a:cs typeface="Times New Roman"/>
              </a:rPr>
              <a:t>  </a:t>
            </a:r>
            <a:r>
              <a:rPr sz="2550" u="sng" spc="-165" baseline="35947" dirty="0">
                <a:latin typeface="Times New Roman"/>
                <a:cs typeface="Times New Roman"/>
              </a:rPr>
              <a:t> </a:t>
            </a:r>
            <a:r>
              <a:rPr sz="2550" u="sng" spc="7" baseline="35947" dirty="0">
                <a:latin typeface="Times New Roman"/>
                <a:cs typeface="Times New Roman"/>
              </a:rPr>
              <a:t>1 </a:t>
            </a:r>
            <a:r>
              <a:rPr sz="2550" u="sng" baseline="35947" dirty="0">
                <a:latin typeface="Times New Roman"/>
                <a:cs typeface="Times New Roman"/>
              </a:rPr>
              <a:t> </a:t>
            </a:r>
            <a:r>
              <a:rPr sz="2550" u="sng" spc="217" baseline="35947" dirty="0">
                <a:latin typeface="Times New Roman"/>
                <a:cs typeface="Times New Roman"/>
              </a:rPr>
              <a:t> </a:t>
            </a:r>
            <a:r>
              <a:rPr sz="2350" spc="-245" dirty="0">
                <a:latin typeface="Symbol"/>
                <a:cs typeface="Symbol"/>
              </a:rPr>
              <a:t></a:t>
            </a:r>
            <a:r>
              <a:rPr sz="1700" i="1" spc="5" dirty="0">
                <a:latin typeface="Times New Roman"/>
                <a:cs typeface="Times New Roman"/>
              </a:rPr>
              <a:t>P</a:t>
            </a:r>
            <a:r>
              <a:rPr sz="1700" i="1" spc="-120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Symbol"/>
                <a:cs typeface="Symbol"/>
              </a:rPr>
              <a:t>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i="1" spc="110" dirty="0">
                <a:latin typeface="Times New Roman"/>
                <a:cs typeface="Times New Roman"/>
              </a:rPr>
              <a:t>D</a:t>
            </a:r>
            <a:r>
              <a:rPr sz="2350" spc="-240" dirty="0">
                <a:latin typeface="Symbol"/>
                <a:cs typeface="Symbol"/>
              </a:rPr>
              <a:t></a:t>
            </a:r>
            <a:endParaRPr sz="235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36396" y="3712243"/>
            <a:ext cx="1059815" cy="247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52780" algn="l"/>
              </a:tabLst>
            </a:pPr>
            <a:r>
              <a:rPr sz="1700" i="1" spc="30" dirty="0">
                <a:latin typeface="Times New Roman"/>
                <a:cs typeface="Times New Roman"/>
              </a:rPr>
              <a:t>d</a:t>
            </a:r>
            <a:r>
              <a:rPr sz="1700" i="1" spc="5" dirty="0">
                <a:latin typeface="Times New Roman"/>
                <a:cs typeface="Times New Roman"/>
              </a:rPr>
              <a:t>r</a:t>
            </a:r>
            <a:r>
              <a:rPr sz="1700" i="1" dirty="0">
                <a:latin typeface="Times New Roman"/>
                <a:cs typeface="Times New Roman"/>
              </a:rPr>
              <a:t>	</a:t>
            </a:r>
            <a:r>
              <a:rPr sz="1700" spc="5" dirty="0">
                <a:latin typeface="Times New Roman"/>
                <a:cs typeface="Times New Roman"/>
              </a:rPr>
              <a:t>1</a:t>
            </a:r>
            <a:r>
              <a:rPr sz="1700" spc="-204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Symbol"/>
                <a:cs typeface="Symbol"/>
              </a:rPr>
              <a:t>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i="1" spc="5" dirty="0">
                <a:latin typeface="Times New Roman"/>
                <a:cs typeface="Times New Roman"/>
              </a:rPr>
              <a:t>r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8966" y="4560182"/>
            <a:ext cx="280035" cy="0"/>
          </a:xfrm>
          <a:custGeom>
            <a:avLst/>
            <a:gdLst/>
            <a:ahLst/>
            <a:cxnLst/>
            <a:rect l="l" t="t" r="r" b="b"/>
            <a:pathLst>
              <a:path w="280034">
                <a:moveTo>
                  <a:pt x="0" y="0"/>
                </a:moveTo>
                <a:lnTo>
                  <a:pt x="279594" y="0"/>
                </a:lnTo>
              </a:path>
            </a:pathLst>
          </a:custGeom>
          <a:ln w="46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4200" y="5110159"/>
            <a:ext cx="409575" cy="0"/>
          </a:xfrm>
          <a:custGeom>
            <a:avLst/>
            <a:gdLst/>
            <a:ahLst/>
            <a:cxnLst/>
            <a:rect l="l" t="t" r="r" b="b"/>
            <a:pathLst>
              <a:path w="409575">
                <a:moveTo>
                  <a:pt x="0" y="0"/>
                </a:moveTo>
                <a:lnTo>
                  <a:pt x="409126" y="0"/>
                </a:lnTo>
              </a:path>
            </a:pathLst>
          </a:custGeom>
          <a:ln w="46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96900" y="4009157"/>
            <a:ext cx="579755" cy="523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65"/>
              </a:lnSpc>
            </a:pPr>
            <a:r>
              <a:rPr sz="2050" dirty="0">
                <a:latin typeface="Times New Roman"/>
                <a:cs typeface="Times New Roman"/>
              </a:rPr>
              <a:t>ή:</a:t>
            </a:r>
            <a:endParaRPr sz="2050">
              <a:latin typeface="Times New Roman"/>
              <a:cs typeface="Times New Roman"/>
            </a:endParaRPr>
          </a:p>
          <a:p>
            <a:pPr marL="316865">
              <a:lnSpc>
                <a:spcPts val="1945"/>
              </a:lnSpc>
            </a:pPr>
            <a:r>
              <a:rPr sz="1700" i="1" spc="25" dirty="0">
                <a:latin typeface="Times New Roman"/>
                <a:cs typeface="Times New Roman"/>
              </a:rPr>
              <a:t>dP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2871" y="4597715"/>
            <a:ext cx="1017269" cy="335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09270" algn="l"/>
              </a:tabLst>
            </a:pPr>
            <a:r>
              <a:rPr sz="1700" i="1" u="sng" spc="5" dirty="0">
                <a:latin typeface="Times New Roman"/>
                <a:cs typeface="Times New Roman"/>
              </a:rPr>
              <a:t>  </a:t>
            </a:r>
            <a:r>
              <a:rPr sz="1700" i="1" u="sng" spc="-40" dirty="0">
                <a:latin typeface="Times New Roman"/>
                <a:cs typeface="Times New Roman"/>
              </a:rPr>
              <a:t> </a:t>
            </a:r>
            <a:r>
              <a:rPr sz="1700" i="1" u="sng" spc="15" dirty="0">
                <a:latin typeface="Times New Roman"/>
                <a:cs typeface="Times New Roman"/>
              </a:rPr>
              <a:t>P </a:t>
            </a:r>
            <a:r>
              <a:rPr sz="1700" i="1" u="sng" dirty="0">
                <a:latin typeface="Times New Roman"/>
                <a:cs typeface="Times New Roman"/>
              </a:rPr>
              <a:t>	</a:t>
            </a:r>
            <a:r>
              <a:rPr sz="2550" spc="30" baseline="-22875" dirty="0">
                <a:latin typeface="Symbol"/>
                <a:cs typeface="Symbol"/>
              </a:rPr>
              <a:t></a:t>
            </a:r>
            <a:r>
              <a:rPr sz="2550" spc="75" baseline="-22875" dirty="0">
                <a:latin typeface="Times New Roman"/>
                <a:cs typeface="Times New Roman"/>
              </a:rPr>
              <a:t> </a:t>
            </a:r>
            <a:r>
              <a:rPr sz="2550" spc="202" baseline="-22875" dirty="0">
                <a:latin typeface="Symbol"/>
                <a:cs typeface="Symbol"/>
              </a:rPr>
              <a:t></a:t>
            </a:r>
            <a:r>
              <a:rPr sz="2550" i="1" spc="37" baseline="-22875" dirty="0">
                <a:latin typeface="Times New Roman"/>
                <a:cs typeface="Times New Roman"/>
              </a:rPr>
              <a:t>D</a:t>
            </a:r>
            <a:endParaRPr sz="2550" baseline="-22875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2176" y="5143699"/>
            <a:ext cx="420370" cy="250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15" dirty="0">
                <a:latin typeface="Times New Roman"/>
                <a:cs typeface="Times New Roman"/>
              </a:rPr>
              <a:t>1</a:t>
            </a:r>
            <a:r>
              <a:rPr sz="1700" spc="-220" dirty="0">
                <a:latin typeface="Times New Roman"/>
                <a:cs typeface="Times New Roman"/>
              </a:rPr>
              <a:t> </a:t>
            </a:r>
            <a:r>
              <a:rPr sz="1700" spc="20" dirty="0">
                <a:latin typeface="Symbol"/>
                <a:cs typeface="Symbol"/>
              </a:rPr>
              <a:t>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i="1" spc="15" dirty="0">
                <a:latin typeface="Times New Roman"/>
                <a:cs typeface="Times New Roman"/>
              </a:rPr>
              <a:t>r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2612" y="4835883"/>
            <a:ext cx="226060" cy="2463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i="1" spc="25" dirty="0">
                <a:latin typeface="Times New Roman"/>
                <a:cs typeface="Times New Roman"/>
              </a:rPr>
              <a:t>dr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6176" y="521208"/>
            <a:ext cx="7985759" cy="661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092440" y="521208"/>
            <a:ext cx="652272" cy="661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8625" y="500062"/>
            <a:ext cx="8388350" cy="792480"/>
          </a:xfrm>
          <a:prstGeom prst="rect">
            <a:avLst/>
          </a:prstGeom>
          <a:ln w="38100">
            <a:solidFill>
              <a:srgbClr val="CC99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50850">
              <a:lnSpc>
                <a:spcPct val="100000"/>
              </a:lnSpc>
            </a:pPr>
            <a:r>
              <a:rPr dirty="0">
                <a:solidFill>
                  <a:srgbClr val="333399"/>
                </a:solidFill>
              </a:rPr>
              <a:t>Διαχείριση</a:t>
            </a:r>
            <a:r>
              <a:rPr spc="-60" dirty="0">
                <a:solidFill>
                  <a:srgbClr val="333399"/>
                </a:solidFill>
              </a:rPr>
              <a:t> </a:t>
            </a:r>
            <a:r>
              <a:rPr dirty="0">
                <a:solidFill>
                  <a:srgbClr val="333399"/>
                </a:solidFill>
              </a:rPr>
              <a:t>Ενερ</a:t>
            </a:r>
            <a:r>
              <a:rPr spc="-15" dirty="0">
                <a:solidFill>
                  <a:srgbClr val="333399"/>
                </a:solidFill>
              </a:rPr>
              <a:t>γ</a:t>
            </a:r>
            <a:r>
              <a:rPr dirty="0">
                <a:solidFill>
                  <a:srgbClr val="333399"/>
                </a:solidFill>
              </a:rPr>
              <a:t>ητικού</a:t>
            </a:r>
            <a:r>
              <a:rPr spc="-40" dirty="0">
                <a:solidFill>
                  <a:srgbClr val="333399"/>
                </a:solidFill>
              </a:rPr>
              <a:t> </a:t>
            </a:r>
            <a:r>
              <a:rPr dirty="0">
                <a:solidFill>
                  <a:srgbClr val="333399"/>
                </a:solidFill>
              </a:rPr>
              <a:t>και Πα</a:t>
            </a:r>
            <a:r>
              <a:rPr spc="-15" dirty="0">
                <a:solidFill>
                  <a:srgbClr val="333399"/>
                </a:solidFill>
              </a:rPr>
              <a:t>θ</a:t>
            </a:r>
            <a:r>
              <a:rPr dirty="0">
                <a:solidFill>
                  <a:srgbClr val="333399"/>
                </a:solidFill>
              </a:rPr>
              <a:t>ητικού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79093" y="1471522"/>
            <a:ext cx="311150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23900" indent="-711200">
              <a:lnSpc>
                <a:spcPct val="100000"/>
              </a:lnSpc>
              <a:buFont typeface="Wingdings"/>
              <a:buChar char=""/>
              <a:tabLst>
                <a:tab pos="724535" algn="l"/>
              </a:tabLst>
            </a:pPr>
            <a:r>
              <a:rPr sz="1600" b="1" u="heavy" spc="-5" dirty="0">
                <a:solidFill>
                  <a:srgbClr val="333399"/>
                </a:solidFill>
                <a:latin typeface="Arial"/>
                <a:cs typeface="Arial"/>
              </a:rPr>
              <a:t>Διαχεί</a:t>
            </a:r>
            <a:r>
              <a:rPr sz="1600" b="1" u="heavy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u="heavy" spc="-5" dirty="0">
                <a:solidFill>
                  <a:srgbClr val="333399"/>
                </a:solidFill>
                <a:latin typeface="Arial"/>
                <a:cs typeface="Arial"/>
              </a:rPr>
              <a:t>ιση</a:t>
            </a:r>
            <a:r>
              <a:rPr sz="1600" b="1" u="heavy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u="heavy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u="heavy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u="heavy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u="heavy" spc="-5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u="heavy" spc="-10" dirty="0">
                <a:solidFill>
                  <a:srgbClr val="333399"/>
                </a:solidFill>
                <a:latin typeface="Arial"/>
                <a:cs typeface="Arial"/>
              </a:rPr>
              <a:t>ητ</a:t>
            </a:r>
            <a:r>
              <a:rPr sz="1600" b="1" u="heavy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u="heavy" dirty="0">
                <a:solidFill>
                  <a:srgbClr val="333399"/>
                </a:solidFill>
                <a:latin typeface="Arial"/>
                <a:cs typeface="Arial"/>
              </a:rPr>
              <a:t>κο</a:t>
            </a:r>
            <a:r>
              <a:rPr sz="1600" b="1" u="heavy" spc="-5" dirty="0">
                <a:solidFill>
                  <a:srgbClr val="333399"/>
                </a:solidFill>
                <a:latin typeface="Arial"/>
                <a:cs typeface="Arial"/>
              </a:rPr>
              <a:t>ύ: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9093" y="2008293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90826" y="2008217"/>
            <a:ext cx="7401559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άπεζα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χει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εις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χους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στη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δια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ιση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ς,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79093" y="2544665"/>
            <a:ext cx="13843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I.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90826" y="2544665"/>
            <a:ext cx="714375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γιστη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ατή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απόδοση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χορ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γήσε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επε</a:t>
            </a:r>
            <a:r>
              <a:rPr sz="1600" b="1" spc="-3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ων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που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κά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ει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79093" y="3081367"/>
            <a:ext cx="19494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II.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90826" y="3081367"/>
            <a:ext cx="7347584" cy="447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730"/>
              </a:lnSpc>
            </a:pP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χαμ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λό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δυ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ατό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κί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(de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f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ault</a:t>
            </a:r>
            <a:r>
              <a:rPr sz="16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risk)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στις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χορ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γήσεις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επε</a:t>
            </a:r>
            <a:r>
              <a:rPr sz="1600" b="1" spc="-3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ει που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κά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ει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– δια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οποί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χαρ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οφ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λακ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9093" y="3837271"/>
            <a:ext cx="252729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II</a:t>
            </a:r>
            <a:r>
              <a:rPr sz="1600" b="1" spc="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90826" y="3837271"/>
            <a:ext cx="7341870" cy="1155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85800">
              <a:lnSpc>
                <a:spcPts val="173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ικα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οπ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ιητική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τα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διατη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ιχεία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ψ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λής 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τα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π.χ.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ολ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γίες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οσί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90100"/>
              </a:lnSpc>
              <a:spcBef>
                <a:spcPts val="355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Όσο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γαλύ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ος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βαθμ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ας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ός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ιχεί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 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σο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κί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τητ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σο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χαμ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αι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απόδοσή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79093" y="4325027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5684" rIns="0" bIns="0" rtlCol="0">
            <a:spAutoFit/>
          </a:bodyPr>
          <a:lstStyle/>
          <a:p>
            <a:pPr marL="1960245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Duration</a:t>
            </a:r>
            <a:r>
              <a:rPr spc="-55" dirty="0">
                <a:latin typeface="Arial"/>
                <a:cs typeface="Arial"/>
              </a:rPr>
              <a:t> </a:t>
            </a:r>
            <a:r>
              <a:rPr dirty="0"/>
              <a:t>σαν</a:t>
            </a:r>
            <a:r>
              <a:rPr spc="-30" dirty="0"/>
              <a:t> </a:t>
            </a:r>
            <a:r>
              <a:rPr dirty="0"/>
              <a:t>ελαστικότ</a:t>
            </a:r>
            <a:r>
              <a:rPr spc="-10" dirty="0"/>
              <a:t>η</a:t>
            </a:r>
            <a:r>
              <a:rPr dirty="0"/>
              <a:t>τα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9700" y="1760109"/>
            <a:ext cx="7500620" cy="1419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spc="-9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ρω</a:t>
            </a:r>
            <a:r>
              <a:rPr sz="20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ξ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ση </a:t>
            </a:r>
            <a:r>
              <a:rPr sz="2000" b="1" spc="-6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αρου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ιάζει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-6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αθμ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1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άρκ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ια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endParaRPr sz="2000">
              <a:latin typeface="Arial"/>
              <a:cs typeface="Arial"/>
            </a:endParaRPr>
          </a:p>
          <a:p>
            <a:pPr marL="56515" marR="31115" algn="ctr">
              <a:lnSpc>
                <a:spcPct val="181300"/>
              </a:lnSpc>
              <a:spcBef>
                <a:spcPts val="270"/>
              </a:spcBef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2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ασ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8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spc="-65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ας</a:t>
            </a:r>
            <a:r>
              <a:rPr sz="2000" b="1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αξίας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ομο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ογίας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προς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 επ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τόκ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ο.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Πιο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χ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ρή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μο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φ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ή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ξ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σης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αι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 α</a:t>
            </a:r>
            <a:r>
              <a:rPr sz="2000" b="1" spc="-8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ου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spc="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16605" y="4312158"/>
            <a:ext cx="234950" cy="1905"/>
          </a:xfrm>
          <a:custGeom>
            <a:avLst/>
            <a:gdLst/>
            <a:ahLst/>
            <a:cxnLst/>
            <a:rect l="l" t="t" r="r" b="b"/>
            <a:pathLst>
              <a:path w="234950" h="1904">
                <a:moveTo>
                  <a:pt x="0" y="0"/>
                </a:moveTo>
                <a:lnTo>
                  <a:pt x="234695" y="1651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05657" y="4312158"/>
            <a:ext cx="344805" cy="1905"/>
          </a:xfrm>
          <a:custGeom>
            <a:avLst/>
            <a:gdLst/>
            <a:ahLst/>
            <a:cxnLst/>
            <a:rect l="l" t="t" r="r" b="b"/>
            <a:pathLst>
              <a:path w="344804" h="1904">
                <a:moveTo>
                  <a:pt x="0" y="0"/>
                </a:moveTo>
                <a:lnTo>
                  <a:pt x="344804" y="1651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50334" y="4245338"/>
            <a:ext cx="13271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5" dirty="0">
                <a:latin typeface="Symbol"/>
                <a:cs typeface="Symbol"/>
              </a:rPr>
              <a:t>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12565" y="4352399"/>
            <a:ext cx="570865" cy="339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275" dirty="0">
                <a:latin typeface="Symbol"/>
                <a:cs typeface="Symbol"/>
              </a:rPr>
              <a:t></a:t>
            </a:r>
            <a:r>
              <a:rPr sz="3300" spc="-292" baseline="1262" dirty="0">
                <a:latin typeface="Times New Roman"/>
                <a:cs typeface="Times New Roman"/>
              </a:rPr>
              <a:t>1</a:t>
            </a:r>
            <a:r>
              <a:rPr sz="3300" spc="-112" baseline="6313" dirty="0">
                <a:latin typeface="Symbol"/>
                <a:cs typeface="Symbol"/>
              </a:rPr>
              <a:t></a:t>
            </a:r>
            <a:r>
              <a:rPr sz="3300" i="1" spc="-52" baseline="1262" dirty="0">
                <a:latin typeface="Times New Roman"/>
                <a:cs typeface="Times New Roman"/>
              </a:rPr>
              <a:t>r</a:t>
            </a:r>
            <a:r>
              <a:rPr sz="2200" spc="-5" dirty="0">
                <a:latin typeface="Symbol"/>
                <a:cs typeface="Symbol"/>
              </a:rPr>
              <a:t>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16479" y="3973177"/>
            <a:ext cx="1266825" cy="317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08660" algn="l"/>
              </a:tabLst>
            </a:pPr>
            <a:r>
              <a:rPr sz="2200" i="1" dirty="0">
                <a:latin typeface="Times New Roman"/>
                <a:cs typeface="Times New Roman"/>
              </a:rPr>
              <a:t>d</a:t>
            </a:r>
            <a:r>
              <a:rPr sz="2200" i="1" spc="-5" dirty="0">
                <a:latin typeface="Times New Roman"/>
                <a:cs typeface="Times New Roman"/>
              </a:rPr>
              <a:t>P</a:t>
            </a:r>
            <a:r>
              <a:rPr sz="2200" i="1" dirty="0">
                <a:latin typeface="Times New Roman"/>
                <a:cs typeface="Times New Roman"/>
              </a:rPr>
              <a:t>	</a:t>
            </a:r>
            <a:r>
              <a:rPr sz="3300" spc="-7" baseline="1262" dirty="0">
                <a:latin typeface="Symbol"/>
                <a:cs typeface="Symbol"/>
              </a:rPr>
              <a:t></a:t>
            </a:r>
            <a:r>
              <a:rPr sz="3300" spc="-135" baseline="1262" dirty="0">
                <a:latin typeface="Times New Roman"/>
                <a:cs typeface="Times New Roman"/>
              </a:rPr>
              <a:t> </a:t>
            </a:r>
            <a:r>
              <a:rPr sz="2200" i="1" dirty="0">
                <a:latin typeface="Times New Roman"/>
                <a:cs typeface="Times New Roman"/>
              </a:rPr>
              <a:t>d</a:t>
            </a:r>
            <a:r>
              <a:rPr sz="2200" i="1" spc="175" dirty="0">
                <a:latin typeface="Times New Roman"/>
                <a:cs typeface="Times New Roman"/>
              </a:rPr>
              <a:t>r</a:t>
            </a:r>
            <a:r>
              <a:rPr sz="3300" spc="-7" baseline="1262" dirty="0">
                <a:latin typeface="Symbol"/>
                <a:cs typeface="Symbol"/>
              </a:rPr>
              <a:t></a:t>
            </a:r>
            <a:endParaRPr sz="3300" baseline="1262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96260" y="4131419"/>
            <a:ext cx="549275" cy="418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dirty="0">
                <a:latin typeface="Symbol"/>
                <a:cs typeface="Symbol"/>
              </a:rPr>
              <a:t></a:t>
            </a:r>
            <a:r>
              <a:rPr sz="2200" spc="-305" dirty="0">
                <a:latin typeface="Symbol"/>
                <a:cs typeface="Symbol"/>
              </a:rPr>
              <a:t></a:t>
            </a:r>
            <a:r>
              <a:rPr sz="3300" i="1" spc="-652" baseline="-5050" dirty="0">
                <a:latin typeface="Times New Roman"/>
                <a:cs typeface="Times New Roman"/>
              </a:rPr>
              <a:t>D</a:t>
            </a:r>
            <a:r>
              <a:rPr sz="3300" spc="-7" baseline="-22727" dirty="0">
                <a:latin typeface="Symbol"/>
                <a:cs typeface="Symbol"/>
              </a:rPr>
              <a:t></a:t>
            </a:r>
            <a:endParaRPr sz="3300" baseline="-22727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66770" y="4385174"/>
            <a:ext cx="19621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i="1" spc="-5" dirty="0">
                <a:latin typeface="Times New Roman"/>
                <a:cs typeface="Times New Roman"/>
              </a:rPr>
              <a:t>P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9700" y="4753157"/>
            <a:ext cx="7821930" cy="659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4400"/>
              </a:lnSpc>
            </a:pP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Ο</a:t>
            </a:r>
            <a:r>
              <a:rPr sz="2000" b="1" spc="-2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π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α</a:t>
            </a:r>
            <a:r>
              <a:rPr sz="20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α</a:t>
            </a:r>
            <a:r>
              <a:rPr sz="20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π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άνω</a:t>
            </a:r>
            <a:r>
              <a:rPr sz="20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τύπος γενικεύεται</a:t>
            </a:r>
            <a:r>
              <a:rPr sz="2000" b="1" spc="-2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000" b="1" spc="-60" dirty="0">
                <a:solidFill>
                  <a:srgbClr val="0000CC"/>
                </a:solidFill>
                <a:latin typeface="Times New Roman"/>
                <a:cs typeface="Times New Roman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αι</a:t>
            </a:r>
            <a:r>
              <a:rPr sz="20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ισχύει</a:t>
            </a:r>
            <a:r>
              <a:rPr sz="20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για </a:t>
            </a:r>
            <a:r>
              <a:rPr sz="2000" b="1" spc="5" dirty="0">
                <a:solidFill>
                  <a:srgbClr val="0000CC"/>
                </a:solidFill>
                <a:latin typeface="Times New Roman"/>
                <a:cs typeface="Times New Roman"/>
              </a:rPr>
              <a:t>ο</a:t>
            </a:r>
            <a:r>
              <a:rPr sz="20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π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ο</a:t>
            </a:r>
            <a:r>
              <a:rPr sz="2000" b="1" spc="5" dirty="0">
                <a:solidFill>
                  <a:srgbClr val="0000CC"/>
                </a:solidFill>
                <a:latin typeface="Times New Roman"/>
                <a:cs typeface="Times New Roman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ο</a:t>
            </a:r>
            <a:r>
              <a:rPr sz="2000" b="1" spc="5" dirty="0">
                <a:solidFill>
                  <a:srgbClr val="0000CC"/>
                </a:solidFill>
                <a:latin typeface="Times New Roman"/>
                <a:cs typeface="Times New Roman"/>
              </a:rPr>
              <a:t>δ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ήποτε</a:t>
            </a:r>
            <a:r>
              <a:rPr sz="2000" b="1" spc="-3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στ</a:t>
            </a:r>
            <a:r>
              <a:rPr sz="2000" b="1" spc="5" dirty="0">
                <a:solidFill>
                  <a:srgbClr val="0000CC"/>
                </a:solidFill>
                <a:latin typeface="Times New Roman"/>
                <a:cs typeface="Times New Roman"/>
              </a:rPr>
              <a:t>ο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ιχείο</a:t>
            </a:r>
            <a:r>
              <a:rPr sz="2000" b="1" spc="-1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έχ</a:t>
            </a:r>
            <a:r>
              <a:rPr sz="20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ι σταθ</a:t>
            </a:r>
            <a:r>
              <a:rPr sz="20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ρ</a:t>
            </a:r>
            <a:r>
              <a:rPr sz="20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ς μελλο</a:t>
            </a:r>
            <a:r>
              <a:rPr sz="2000" b="1" spc="5" dirty="0">
                <a:solidFill>
                  <a:srgbClr val="0000CC"/>
                </a:solidFill>
                <a:latin typeface="Times New Roman"/>
                <a:cs typeface="Times New Roman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τικές</a:t>
            </a:r>
            <a:r>
              <a:rPr sz="2000" b="1" spc="-3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CC"/>
                </a:solidFill>
                <a:latin typeface="Times New Roman"/>
                <a:cs typeface="Times New Roman"/>
              </a:rPr>
              <a:t>ροές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5454" y="654526"/>
            <a:ext cx="7614284" cy="920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/>
              <a:t>Χρήσιμοι</a:t>
            </a:r>
            <a:r>
              <a:rPr spc="-40" dirty="0"/>
              <a:t> </a:t>
            </a:r>
            <a:r>
              <a:rPr dirty="0"/>
              <a:t>Τύποι</a:t>
            </a:r>
            <a:r>
              <a:rPr spc="-10" dirty="0"/>
              <a:t> </a:t>
            </a:r>
            <a:r>
              <a:rPr dirty="0"/>
              <a:t>Υπολο</a:t>
            </a:r>
            <a:r>
              <a:rPr spc="-15" dirty="0"/>
              <a:t>γ</a:t>
            </a:r>
            <a:r>
              <a:rPr dirty="0"/>
              <a:t>ισμού</a:t>
            </a:r>
            <a:r>
              <a:rPr spc="-65" dirty="0"/>
              <a:t> </a:t>
            </a:r>
            <a:r>
              <a:rPr dirty="0">
                <a:latin typeface="Arial"/>
                <a:cs typeface="Arial"/>
              </a:rPr>
              <a:t>Duration</a:t>
            </a:r>
          </a:p>
          <a:p>
            <a:pPr marL="1905" algn="ctr">
              <a:lnSpc>
                <a:spcPct val="100000"/>
              </a:lnSpc>
            </a:pPr>
            <a:r>
              <a:rPr b="0" dirty="0">
                <a:solidFill>
                  <a:srgbClr val="FF0000"/>
                </a:solidFill>
                <a:latin typeface="Arial"/>
                <a:cs typeface="Arial"/>
              </a:rPr>
              <a:t>Dur</a:t>
            </a:r>
            <a:r>
              <a:rPr b="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b="0" dirty="0">
                <a:solidFill>
                  <a:srgbClr val="FF0000"/>
                </a:solidFill>
                <a:latin typeface="Arial"/>
                <a:cs typeface="Arial"/>
              </a:rPr>
              <a:t>ti</a:t>
            </a:r>
            <a:r>
              <a:rPr b="0" spc="-15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b="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b="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0" dirty="0">
                <a:solidFill>
                  <a:srgbClr val="FF0000"/>
                </a:solidFill>
                <a:latin typeface="Arial"/>
                <a:cs typeface="Arial"/>
              </a:rPr>
              <a:t>ράντας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6900" y="2083890"/>
            <a:ext cx="7823200" cy="1030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41500"/>
              </a:lnSpc>
            </a:pPr>
            <a:r>
              <a:rPr sz="1800" dirty="0">
                <a:latin typeface="Times New Roman"/>
                <a:cs typeface="Times New Roman"/>
              </a:rPr>
              <a:t>Παρ</a:t>
            </a:r>
            <a:r>
              <a:rPr sz="1800" spc="5" dirty="0">
                <a:latin typeface="Times New Roman"/>
                <a:cs typeface="Times New Roman"/>
              </a:rPr>
              <a:t>α</a:t>
            </a:r>
            <a:r>
              <a:rPr sz="1800" dirty="0">
                <a:latin typeface="Times New Roman"/>
                <a:cs typeface="Times New Roman"/>
              </a:rPr>
              <a:t>τ</a:t>
            </a:r>
            <a:r>
              <a:rPr sz="1800" spc="-10" dirty="0">
                <a:latin typeface="Times New Roman"/>
                <a:cs typeface="Times New Roman"/>
              </a:rPr>
              <a:t>η</a:t>
            </a:r>
            <a:r>
              <a:rPr sz="1800" dirty="0">
                <a:latin typeface="Times New Roman"/>
                <a:cs typeface="Times New Roman"/>
              </a:rPr>
              <a:t>ρήσατε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ότι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αν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σε </a:t>
            </a:r>
            <a:r>
              <a:rPr sz="1800" spc="-10" dirty="0">
                <a:latin typeface="Times New Roman"/>
                <a:cs typeface="Times New Roman"/>
              </a:rPr>
              <a:t>μ</a:t>
            </a:r>
            <a:r>
              <a:rPr sz="1800" dirty="0">
                <a:latin typeface="Times New Roman"/>
                <a:cs typeface="Times New Roman"/>
              </a:rPr>
              <a:t>ια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ομολογ</a:t>
            </a:r>
            <a:r>
              <a:rPr sz="1800" spc="-10" dirty="0">
                <a:latin typeface="Times New Roman"/>
                <a:cs typeface="Times New Roman"/>
              </a:rPr>
              <a:t>ί</a:t>
            </a:r>
            <a:r>
              <a:rPr sz="1800" dirty="0">
                <a:latin typeface="Times New Roman"/>
                <a:cs typeface="Times New Roman"/>
              </a:rPr>
              <a:t>α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σταθε</a:t>
            </a:r>
            <a:r>
              <a:rPr sz="1800" spc="5" dirty="0">
                <a:latin typeface="Times New Roman"/>
                <a:cs typeface="Times New Roman"/>
              </a:rPr>
              <a:t>ρ</a:t>
            </a:r>
            <a:r>
              <a:rPr sz="1800" dirty="0">
                <a:latin typeface="Times New Roman"/>
                <a:cs typeface="Times New Roman"/>
              </a:rPr>
              <a:t>ού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επι</a:t>
            </a:r>
            <a:r>
              <a:rPr sz="1800" spc="-315" dirty="0">
                <a:latin typeface="Times New Roman"/>
                <a:cs typeface="Times New Roman"/>
              </a:rPr>
              <a:t>τ</a:t>
            </a:r>
            <a:r>
              <a:rPr sz="1800" dirty="0">
                <a:latin typeface="Times New Roman"/>
                <a:cs typeface="Times New Roman"/>
              </a:rPr>
              <a:t>οκίου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α</a:t>
            </a:r>
            <a:r>
              <a:rPr sz="1800" spc="5" dirty="0">
                <a:latin typeface="Times New Roman"/>
                <a:cs typeface="Times New Roman"/>
              </a:rPr>
              <a:t>φ</a:t>
            </a:r>
            <a:r>
              <a:rPr sz="1800" dirty="0">
                <a:latin typeface="Times New Roman"/>
                <a:cs typeface="Times New Roman"/>
              </a:rPr>
              <a:t>αιρέσουμε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το ποσό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τ</a:t>
            </a:r>
            <a:r>
              <a:rPr sz="1800" spc="-10" dirty="0">
                <a:latin typeface="Times New Roman"/>
                <a:cs typeface="Times New Roman"/>
              </a:rPr>
              <a:t>η</a:t>
            </a:r>
            <a:r>
              <a:rPr sz="1800" dirty="0">
                <a:latin typeface="Times New Roman"/>
                <a:cs typeface="Times New Roman"/>
              </a:rPr>
              <a:t>ς ονομαστικής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αξίας,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F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που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προ</a:t>
            </a:r>
            <a:r>
              <a:rPr sz="1800" spc="5" dirty="0">
                <a:latin typeface="Times New Roman"/>
                <a:cs typeface="Times New Roman"/>
              </a:rPr>
              <a:t>σ</a:t>
            </a:r>
            <a:r>
              <a:rPr sz="1800" dirty="0">
                <a:latin typeface="Times New Roman"/>
                <a:cs typeface="Times New Roman"/>
              </a:rPr>
              <a:t>φέρεται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στη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λή</a:t>
            </a:r>
            <a:r>
              <a:rPr sz="1800" dirty="0">
                <a:latin typeface="Times New Roman"/>
                <a:cs typeface="Times New Roman"/>
              </a:rPr>
              <a:t>ξη, </a:t>
            </a:r>
            <a:r>
              <a:rPr sz="1800" spc="-10" dirty="0">
                <a:latin typeface="Times New Roman"/>
                <a:cs typeface="Times New Roman"/>
              </a:rPr>
              <a:t>τ</a:t>
            </a:r>
            <a:r>
              <a:rPr sz="1800" dirty="0">
                <a:latin typeface="Times New Roman"/>
                <a:cs typeface="Times New Roman"/>
              </a:rPr>
              <a:t>ότε κατα</a:t>
            </a:r>
            <a:r>
              <a:rPr sz="1800" spc="-10" dirty="0">
                <a:latin typeface="Times New Roman"/>
                <a:cs typeface="Times New Roman"/>
              </a:rPr>
              <a:t>λή</a:t>
            </a:r>
            <a:r>
              <a:rPr sz="1800" dirty="0">
                <a:latin typeface="Times New Roman"/>
                <a:cs typeface="Times New Roman"/>
              </a:rPr>
              <a:t>γο</a:t>
            </a:r>
            <a:r>
              <a:rPr sz="1800" spc="-10" dirty="0">
                <a:latin typeface="Times New Roman"/>
                <a:cs typeface="Times New Roman"/>
              </a:rPr>
              <a:t>υ</a:t>
            </a:r>
            <a:r>
              <a:rPr sz="1800" dirty="0">
                <a:latin typeface="Times New Roman"/>
                <a:cs typeface="Times New Roman"/>
              </a:rPr>
              <a:t>με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σε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μ</a:t>
            </a:r>
            <a:r>
              <a:rPr sz="1800" spc="-10" dirty="0">
                <a:latin typeface="Times New Roman"/>
                <a:cs typeface="Times New Roman"/>
              </a:rPr>
              <a:t>ι</a:t>
            </a:r>
            <a:r>
              <a:rPr sz="1800" dirty="0">
                <a:latin typeface="Times New Roman"/>
                <a:cs typeface="Times New Roman"/>
              </a:rPr>
              <a:t>α χρονική ροή.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6900" y="3255465"/>
            <a:ext cx="5676265" cy="416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150"/>
              </a:lnSpc>
            </a:pPr>
            <a:r>
              <a:rPr sz="2700" baseline="1543" dirty="0">
                <a:latin typeface="Times New Roman"/>
                <a:cs typeface="Times New Roman"/>
              </a:rPr>
              <a:t>Η</a:t>
            </a:r>
            <a:r>
              <a:rPr sz="2700" spc="-15" baseline="1543" dirty="0">
                <a:latin typeface="Times New Roman"/>
                <a:cs typeface="Times New Roman"/>
              </a:rPr>
              <a:t> </a:t>
            </a:r>
            <a:r>
              <a:rPr sz="2700" baseline="1543" dirty="0">
                <a:latin typeface="Times New Roman"/>
                <a:cs typeface="Times New Roman"/>
              </a:rPr>
              <a:t>π</a:t>
            </a:r>
            <a:r>
              <a:rPr sz="2700" spc="7" baseline="1543" dirty="0">
                <a:latin typeface="Times New Roman"/>
                <a:cs typeface="Times New Roman"/>
              </a:rPr>
              <a:t>α</a:t>
            </a:r>
            <a:r>
              <a:rPr sz="2700" baseline="1543" dirty="0">
                <a:latin typeface="Times New Roman"/>
                <a:cs typeface="Times New Roman"/>
              </a:rPr>
              <a:t>ρούσα</a:t>
            </a:r>
            <a:r>
              <a:rPr sz="2700" spc="-22" baseline="1543" dirty="0">
                <a:latin typeface="Times New Roman"/>
                <a:cs typeface="Times New Roman"/>
              </a:rPr>
              <a:t> </a:t>
            </a:r>
            <a:r>
              <a:rPr sz="2700" baseline="1543" dirty="0">
                <a:latin typeface="Times New Roman"/>
                <a:cs typeface="Times New Roman"/>
              </a:rPr>
              <a:t>αξία</a:t>
            </a:r>
            <a:r>
              <a:rPr sz="2700" spc="-30" baseline="1543" dirty="0">
                <a:latin typeface="Times New Roman"/>
                <a:cs typeface="Times New Roman"/>
              </a:rPr>
              <a:t> </a:t>
            </a:r>
            <a:r>
              <a:rPr sz="2700" baseline="1543" dirty="0">
                <a:latin typeface="Times New Roman"/>
                <a:cs typeface="Times New Roman"/>
              </a:rPr>
              <a:t>μ</a:t>
            </a:r>
            <a:r>
              <a:rPr sz="2700" spc="-15" baseline="1543" dirty="0">
                <a:latin typeface="Times New Roman"/>
                <a:cs typeface="Times New Roman"/>
              </a:rPr>
              <a:t>ι</a:t>
            </a:r>
            <a:r>
              <a:rPr sz="2700" baseline="1543" dirty="0">
                <a:latin typeface="Times New Roman"/>
                <a:cs typeface="Times New Roman"/>
              </a:rPr>
              <a:t>ας χ</a:t>
            </a:r>
            <a:r>
              <a:rPr sz="2700" spc="7" baseline="1543" dirty="0">
                <a:latin typeface="Times New Roman"/>
                <a:cs typeface="Times New Roman"/>
              </a:rPr>
              <a:t>ρ</a:t>
            </a:r>
            <a:r>
              <a:rPr sz="2700" baseline="1543" dirty="0">
                <a:latin typeface="Times New Roman"/>
                <a:cs typeface="Times New Roman"/>
              </a:rPr>
              <a:t>ονικής</a:t>
            </a:r>
            <a:r>
              <a:rPr sz="2700" spc="-7" baseline="1543" dirty="0">
                <a:latin typeface="Times New Roman"/>
                <a:cs typeface="Times New Roman"/>
              </a:rPr>
              <a:t> </a:t>
            </a:r>
            <a:r>
              <a:rPr sz="2700" baseline="1543" dirty="0">
                <a:latin typeface="Times New Roman"/>
                <a:cs typeface="Times New Roman"/>
              </a:rPr>
              <a:t>ροής</a:t>
            </a:r>
            <a:r>
              <a:rPr sz="2700" spc="-15" baseline="1543" dirty="0">
                <a:latin typeface="Times New Roman"/>
                <a:cs typeface="Times New Roman"/>
              </a:rPr>
              <a:t> </a:t>
            </a:r>
            <a:r>
              <a:rPr sz="2700" baseline="1543" dirty="0">
                <a:latin typeface="Times New Roman"/>
                <a:cs typeface="Times New Roman"/>
              </a:rPr>
              <a:t>είναι</a:t>
            </a:r>
            <a:r>
              <a:rPr sz="2700" spc="-15" baseline="1543" dirty="0">
                <a:latin typeface="Times New Roman"/>
                <a:cs typeface="Times New Roman"/>
              </a:rPr>
              <a:t> </a:t>
            </a:r>
            <a:r>
              <a:rPr sz="2700" baseline="1543" dirty="0">
                <a:latin typeface="Times New Roman"/>
                <a:cs typeface="Times New Roman"/>
              </a:rPr>
              <a:t>:</a:t>
            </a:r>
            <a:r>
              <a:rPr sz="2700" spc="-179" baseline="1543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P</a:t>
            </a:r>
            <a:r>
              <a:rPr sz="1800" i="1" spc="20" dirty="0">
                <a:latin typeface="Times New Roman"/>
                <a:cs typeface="Times New Roman"/>
              </a:rPr>
              <a:t> </a:t>
            </a:r>
            <a:r>
              <a:rPr sz="2700" baseline="6172" dirty="0">
                <a:latin typeface="Symbol"/>
                <a:cs typeface="Symbol"/>
              </a:rPr>
              <a:t></a:t>
            </a:r>
            <a:r>
              <a:rPr sz="2700" spc="240" baseline="6172" dirty="0">
                <a:latin typeface="Times New Roman"/>
                <a:cs typeface="Times New Roman"/>
              </a:rPr>
              <a:t> </a:t>
            </a:r>
            <a:r>
              <a:rPr sz="2700" i="1" u="sng" baseline="40123" dirty="0">
                <a:latin typeface="Times New Roman"/>
                <a:cs typeface="Times New Roman"/>
              </a:rPr>
              <a:t>C</a:t>
            </a:r>
            <a:r>
              <a:rPr sz="2700" i="1" spc="-44" baseline="40123" dirty="0">
                <a:latin typeface="Times New Roman"/>
                <a:cs typeface="Times New Roman"/>
              </a:rPr>
              <a:t> </a:t>
            </a:r>
            <a:r>
              <a:rPr sz="2700" spc="202" baseline="6172" dirty="0">
                <a:latin typeface="Symbol"/>
                <a:cs typeface="Symbol"/>
              </a:rPr>
              <a:t></a:t>
            </a:r>
            <a:r>
              <a:rPr sz="4050" spc="-600" baseline="3086" dirty="0">
                <a:latin typeface="Symbol"/>
                <a:cs typeface="Symbol"/>
              </a:rPr>
              <a:t></a:t>
            </a:r>
            <a:r>
              <a:rPr sz="1800" spc="-130" dirty="0">
                <a:latin typeface="Times New Roman"/>
                <a:cs typeface="Times New Roman"/>
              </a:rPr>
              <a:t>1</a:t>
            </a:r>
            <a:r>
              <a:rPr sz="2700" spc="52" baseline="6172" dirty="0">
                <a:latin typeface="Symbol"/>
                <a:cs typeface="Symbol"/>
              </a:rPr>
              <a:t></a:t>
            </a:r>
            <a:r>
              <a:rPr sz="1800" spc="-80" dirty="0">
                <a:latin typeface="Times New Roman"/>
                <a:cs typeface="Times New Roman"/>
              </a:rPr>
              <a:t>(</a:t>
            </a:r>
            <a:r>
              <a:rPr sz="1800" spc="-130" dirty="0">
                <a:latin typeface="Times New Roman"/>
                <a:cs typeface="Times New Roman"/>
              </a:rPr>
              <a:t>1</a:t>
            </a:r>
            <a:r>
              <a:rPr sz="2700" baseline="6172" dirty="0">
                <a:latin typeface="Symbol"/>
                <a:cs typeface="Symbol"/>
              </a:rPr>
              <a:t></a:t>
            </a:r>
            <a:r>
              <a:rPr sz="2700" spc="-150" baseline="6172" dirty="0">
                <a:latin typeface="Times New Roman"/>
                <a:cs typeface="Times New Roman"/>
              </a:rPr>
              <a:t> </a:t>
            </a:r>
            <a:r>
              <a:rPr sz="1800" i="1" spc="85" dirty="0">
                <a:latin typeface="Times New Roman"/>
                <a:cs typeface="Times New Roman"/>
              </a:rPr>
              <a:t>r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-290" dirty="0">
                <a:latin typeface="Times New Roman"/>
                <a:cs typeface="Times New Roman"/>
              </a:rPr>
              <a:t> </a:t>
            </a:r>
            <a:r>
              <a:rPr sz="1500" spc="-7" baseline="55555" dirty="0">
                <a:latin typeface="Symbol"/>
                <a:cs typeface="Symbol"/>
              </a:rPr>
              <a:t></a:t>
            </a:r>
            <a:r>
              <a:rPr sz="1500" spc="-52" baseline="55555" dirty="0">
                <a:latin typeface="Times New Roman"/>
                <a:cs typeface="Times New Roman"/>
              </a:rPr>
              <a:t> </a:t>
            </a:r>
            <a:r>
              <a:rPr sz="1500" i="1" spc="-7" baseline="50000" dirty="0">
                <a:latin typeface="Times New Roman"/>
                <a:cs typeface="Times New Roman"/>
              </a:rPr>
              <a:t>n</a:t>
            </a:r>
            <a:endParaRPr sz="1500" baseline="50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39966" y="3302540"/>
            <a:ext cx="36576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dirty="0">
                <a:latin typeface="Symbol"/>
                <a:cs typeface="Symbol"/>
              </a:rPr>
              <a:t></a:t>
            </a:r>
            <a:r>
              <a:rPr sz="2700" baseline="1543" dirty="0">
                <a:latin typeface="Symbol"/>
                <a:cs typeface="Symbol"/>
              </a:rPr>
              <a:t></a:t>
            </a:r>
            <a:endParaRPr sz="2700" baseline="1543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11039" y="3571568"/>
            <a:ext cx="1149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64051" y="4865623"/>
            <a:ext cx="238125" cy="1905"/>
          </a:xfrm>
          <a:custGeom>
            <a:avLst/>
            <a:gdLst/>
            <a:ahLst/>
            <a:cxnLst/>
            <a:rect l="l" t="t" r="r" b="b"/>
            <a:pathLst>
              <a:path w="238125" h="1904">
                <a:moveTo>
                  <a:pt x="0" y="0"/>
                </a:moveTo>
                <a:lnTo>
                  <a:pt x="238125" y="165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49325" y="3964666"/>
            <a:ext cx="2002155" cy="412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50"/>
              </a:lnSpc>
            </a:pPr>
            <a:r>
              <a:rPr sz="2700" i="1" u="sng" baseline="33950" dirty="0">
                <a:latin typeface="Times New Roman"/>
                <a:cs typeface="Times New Roman"/>
              </a:rPr>
              <a:t>dP</a:t>
            </a:r>
            <a:r>
              <a:rPr sz="2700" i="1" spc="240" baseline="33950" dirty="0">
                <a:latin typeface="Times New Roman"/>
                <a:cs typeface="Times New Roman"/>
              </a:rPr>
              <a:t> </a:t>
            </a:r>
            <a:r>
              <a:rPr sz="2700" baseline="6172" dirty="0">
                <a:latin typeface="Symbol"/>
                <a:cs typeface="Symbol"/>
              </a:rPr>
              <a:t></a:t>
            </a:r>
            <a:r>
              <a:rPr sz="2700" spc="-7" baseline="6172" dirty="0">
                <a:latin typeface="Times New Roman"/>
                <a:cs typeface="Times New Roman"/>
              </a:rPr>
              <a:t> </a:t>
            </a:r>
            <a:r>
              <a:rPr sz="2700" baseline="6172" dirty="0">
                <a:latin typeface="Symbol"/>
                <a:cs typeface="Symbol"/>
              </a:rPr>
              <a:t></a:t>
            </a:r>
            <a:r>
              <a:rPr sz="2700" spc="-359" baseline="6172" dirty="0">
                <a:latin typeface="Times New Roman"/>
                <a:cs typeface="Times New Roman"/>
              </a:rPr>
              <a:t> </a:t>
            </a:r>
            <a:r>
              <a:rPr sz="2700" i="1" u="sng" spc="-187" baseline="33950" dirty="0">
                <a:latin typeface="Times New Roman"/>
                <a:cs typeface="Times New Roman"/>
              </a:rPr>
              <a:t> </a:t>
            </a:r>
            <a:r>
              <a:rPr sz="2700" i="1" u="sng" baseline="33950" dirty="0">
                <a:latin typeface="Times New Roman"/>
                <a:cs typeface="Times New Roman"/>
              </a:rPr>
              <a:t>C</a:t>
            </a:r>
            <a:r>
              <a:rPr sz="2700" i="1" spc="277" baseline="33950" dirty="0">
                <a:latin typeface="Times New Roman"/>
                <a:cs typeface="Times New Roman"/>
              </a:rPr>
              <a:t> </a:t>
            </a:r>
            <a:r>
              <a:rPr sz="4350" spc="-1095" baseline="5747" dirty="0">
                <a:latin typeface="Symbol"/>
                <a:cs typeface="Symbol"/>
              </a:rPr>
              <a:t></a:t>
            </a:r>
            <a:r>
              <a:rPr sz="1800" dirty="0">
                <a:latin typeface="Times New Roman"/>
                <a:cs typeface="Times New Roman"/>
              </a:rPr>
              <a:t>1</a:t>
            </a:r>
            <a:r>
              <a:rPr sz="1800" spc="-280" dirty="0">
                <a:latin typeface="Times New Roman"/>
                <a:cs typeface="Times New Roman"/>
              </a:rPr>
              <a:t> </a:t>
            </a:r>
            <a:r>
              <a:rPr sz="2700" baseline="6172" dirty="0">
                <a:latin typeface="Symbol"/>
                <a:cs typeface="Symbol"/>
              </a:rPr>
              <a:t></a:t>
            </a:r>
            <a:r>
              <a:rPr sz="2700" spc="-209" baseline="6172" dirty="0">
                <a:latin typeface="Times New Roman"/>
                <a:cs typeface="Times New Roman"/>
              </a:rPr>
              <a:t> </a:t>
            </a:r>
            <a:r>
              <a:rPr sz="1800" spc="-165" dirty="0">
                <a:latin typeface="Times New Roman"/>
                <a:cs typeface="Times New Roman"/>
              </a:rPr>
              <a:t>(</a:t>
            </a:r>
            <a:r>
              <a:rPr sz="1800" dirty="0">
                <a:latin typeface="Times New Roman"/>
                <a:cs typeface="Times New Roman"/>
              </a:rPr>
              <a:t>1</a:t>
            </a:r>
            <a:r>
              <a:rPr sz="1800" spc="-280" dirty="0">
                <a:latin typeface="Times New Roman"/>
                <a:cs typeface="Times New Roman"/>
              </a:rPr>
              <a:t> </a:t>
            </a:r>
            <a:r>
              <a:rPr sz="2700" baseline="6172" dirty="0">
                <a:latin typeface="Symbol"/>
                <a:cs typeface="Symbol"/>
              </a:rPr>
              <a:t></a:t>
            </a:r>
            <a:r>
              <a:rPr sz="2700" spc="-135" baseline="6172" dirty="0">
                <a:latin typeface="Times New Roman"/>
                <a:cs typeface="Times New Roman"/>
              </a:rPr>
              <a:t> </a:t>
            </a:r>
            <a:r>
              <a:rPr sz="1800" i="1" spc="110" dirty="0">
                <a:latin typeface="Times New Roman"/>
                <a:cs typeface="Times New Roman"/>
              </a:rPr>
              <a:t>r</a:t>
            </a:r>
            <a:r>
              <a:rPr sz="1800" spc="120" dirty="0">
                <a:latin typeface="Times New Roman"/>
                <a:cs typeface="Times New Roman"/>
              </a:rPr>
              <a:t>)</a:t>
            </a:r>
            <a:r>
              <a:rPr sz="1500" spc="-7" baseline="55555" dirty="0">
                <a:latin typeface="Symbol"/>
                <a:cs typeface="Symbol"/>
              </a:rPr>
              <a:t></a:t>
            </a:r>
            <a:r>
              <a:rPr sz="1500" spc="-247" baseline="55555" dirty="0">
                <a:latin typeface="Times New Roman"/>
                <a:cs typeface="Times New Roman"/>
              </a:rPr>
              <a:t> </a:t>
            </a:r>
            <a:r>
              <a:rPr sz="1500" i="1" spc="-7" baseline="50000" dirty="0">
                <a:latin typeface="Times New Roman"/>
                <a:cs typeface="Times New Roman"/>
              </a:rPr>
              <a:t>n</a:t>
            </a:r>
            <a:endParaRPr sz="1500" baseline="50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29229" y="3964666"/>
            <a:ext cx="2885440" cy="412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847725" algn="l"/>
              </a:tabLst>
            </a:pPr>
            <a:r>
              <a:rPr sz="4350" spc="-434" baseline="1915" dirty="0">
                <a:latin typeface="Symbol"/>
                <a:cs typeface="Symbol"/>
              </a:rPr>
              <a:t></a:t>
            </a:r>
            <a:r>
              <a:rPr sz="1800" dirty="0">
                <a:latin typeface="Symbol"/>
                <a:cs typeface="Symbol"/>
              </a:rPr>
              <a:t>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2700" i="1" u="sng" baseline="27777" dirty="0">
                <a:latin typeface="Times New Roman"/>
                <a:cs typeface="Times New Roman"/>
              </a:rPr>
              <a:t>C</a:t>
            </a:r>
            <a:r>
              <a:rPr sz="2700" i="1" spc="52" baseline="27777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</a:t>
            </a:r>
            <a:r>
              <a:rPr sz="1800" spc="-150" dirty="0">
                <a:latin typeface="Times New Roman"/>
                <a:cs typeface="Times New Roman"/>
              </a:rPr>
              <a:t> </a:t>
            </a:r>
            <a:r>
              <a:rPr sz="2700" i="1" baseline="-6172" dirty="0">
                <a:latin typeface="Times New Roman"/>
                <a:cs typeface="Times New Roman"/>
              </a:rPr>
              <a:t>n	</a:t>
            </a:r>
            <a:r>
              <a:rPr sz="1800" dirty="0">
                <a:latin typeface="Symbol"/>
                <a:cs typeface="Symbol"/>
              </a:rPr>
              <a:t></a:t>
            </a:r>
            <a:r>
              <a:rPr sz="1800" spc="-200" dirty="0">
                <a:latin typeface="Times New Roman"/>
                <a:cs typeface="Times New Roman"/>
              </a:rPr>
              <a:t> </a:t>
            </a:r>
            <a:r>
              <a:rPr sz="2700" spc="-247" baseline="-6172" dirty="0">
                <a:latin typeface="Times New Roman"/>
                <a:cs typeface="Times New Roman"/>
              </a:rPr>
              <a:t>(</a:t>
            </a:r>
            <a:r>
              <a:rPr sz="2700" baseline="-6172" dirty="0">
                <a:latin typeface="Times New Roman"/>
                <a:cs typeface="Times New Roman"/>
              </a:rPr>
              <a:t>1</a:t>
            </a:r>
            <a:r>
              <a:rPr sz="2700" spc="-419" baseline="-6172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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2700" i="1" spc="142" baseline="-6172" dirty="0">
                <a:latin typeface="Times New Roman"/>
                <a:cs typeface="Times New Roman"/>
              </a:rPr>
              <a:t>r</a:t>
            </a:r>
            <a:r>
              <a:rPr sz="2700" spc="202" baseline="-6172" dirty="0">
                <a:latin typeface="Times New Roman"/>
                <a:cs typeface="Times New Roman"/>
              </a:rPr>
              <a:t>)</a:t>
            </a:r>
            <a:r>
              <a:rPr sz="1500" spc="-7" baseline="47222" dirty="0">
                <a:latin typeface="Symbol"/>
                <a:cs typeface="Symbol"/>
              </a:rPr>
              <a:t></a:t>
            </a:r>
            <a:r>
              <a:rPr sz="1500" spc="-247" baseline="47222" dirty="0">
                <a:latin typeface="Times New Roman"/>
                <a:cs typeface="Times New Roman"/>
              </a:rPr>
              <a:t> </a:t>
            </a:r>
            <a:r>
              <a:rPr sz="1500" i="1" spc="-7" baseline="38888" dirty="0">
                <a:latin typeface="Times New Roman"/>
                <a:cs typeface="Times New Roman"/>
              </a:rPr>
              <a:t>n</a:t>
            </a:r>
            <a:r>
              <a:rPr sz="1500" i="1" baseline="38888" dirty="0">
                <a:latin typeface="Times New Roman"/>
                <a:cs typeface="Times New Roman"/>
              </a:rPr>
              <a:t> </a:t>
            </a:r>
            <a:r>
              <a:rPr sz="1500" i="1" spc="112" baseline="38888" dirty="0">
                <a:latin typeface="Times New Roman"/>
                <a:cs typeface="Times New Roman"/>
              </a:rPr>
              <a:t> </a:t>
            </a:r>
            <a:r>
              <a:rPr sz="1500" spc="-60" baseline="47222" dirty="0">
                <a:latin typeface="Symbol"/>
                <a:cs typeface="Symbol"/>
              </a:rPr>
              <a:t></a:t>
            </a:r>
            <a:r>
              <a:rPr sz="1500" spc="-7" baseline="38888" dirty="0">
                <a:latin typeface="Times New Roman"/>
                <a:cs typeface="Times New Roman"/>
              </a:rPr>
              <a:t>1</a:t>
            </a:r>
            <a:r>
              <a:rPr sz="1500" spc="-209" baseline="38888" dirty="0">
                <a:latin typeface="Times New Roman"/>
                <a:cs typeface="Times New Roman"/>
              </a:rPr>
              <a:t> </a:t>
            </a:r>
            <a:r>
              <a:rPr sz="2700" spc="-135" baseline="-6172" dirty="0">
                <a:latin typeface="Times New Roman"/>
                <a:cs typeface="Times New Roman"/>
              </a:rPr>
              <a:t>.</a:t>
            </a:r>
            <a:r>
              <a:rPr sz="1800" spc="-25" dirty="0">
                <a:latin typeface="Symbol"/>
                <a:cs typeface="Symbol"/>
              </a:rPr>
              <a:t></a:t>
            </a:r>
            <a:r>
              <a:rPr sz="1900" i="1" spc="-85" dirty="0">
                <a:latin typeface="Symbol"/>
                <a:cs typeface="Symbol"/>
              </a:rPr>
              <a:t></a:t>
            </a:r>
            <a:r>
              <a:rPr sz="1900" i="1" spc="-55" dirty="0">
                <a:latin typeface="Symbol"/>
                <a:cs typeface="Symbol"/>
              </a:rPr>
              <a:t></a:t>
            </a:r>
            <a:r>
              <a:rPr sz="1900" i="1" spc="-95" dirty="0">
                <a:latin typeface="Symbol"/>
                <a:cs typeface="Symbol"/>
              </a:rPr>
              <a:t></a:t>
            </a:r>
            <a:r>
              <a:rPr sz="2700" i="1" spc="-22" baseline="-6172" dirty="0">
                <a:latin typeface="Times New Roman"/>
                <a:cs typeface="Times New Roman"/>
              </a:rPr>
              <a:t>έ</a:t>
            </a:r>
            <a:r>
              <a:rPr sz="1900" i="1" spc="-25" dirty="0">
                <a:latin typeface="Symbol"/>
                <a:cs typeface="Symbol"/>
              </a:rPr>
              <a:t></a:t>
            </a:r>
            <a:r>
              <a:rPr sz="1900" i="1" spc="-155" dirty="0">
                <a:latin typeface="Symbol"/>
                <a:cs typeface="Symbol"/>
              </a:rPr>
              <a:t></a:t>
            </a:r>
            <a:r>
              <a:rPr sz="1900" i="1" spc="-45" dirty="0">
                <a:latin typeface="Symbol"/>
                <a:cs typeface="Symbol"/>
              </a:rPr>
              <a:t>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08605" y="4882368"/>
            <a:ext cx="1015365" cy="4102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50"/>
              </a:lnSpc>
            </a:pPr>
            <a:r>
              <a:rPr sz="2700" i="1" u="sng" baseline="33950" dirty="0">
                <a:latin typeface="Times New Roman"/>
                <a:cs typeface="Times New Roman"/>
              </a:rPr>
              <a:t>C</a:t>
            </a:r>
            <a:r>
              <a:rPr sz="2700" i="1" spc="-60" baseline="33950" dirty="0">
                <a:latin typeface="Times New Roman"/>
                <a:cs typeface="Times New Roman"/>
              </a:rPr>
              <a:t> </a:t>
            </a:r>
            <a:r>
              <a:rPr sz="4350" spc="-1117" baseline="5747" dirty="0">
                <a:latin typeface="Symbol"/>
                <a:cs typeface="Symbol"/>
              </a:rPr>
              <a:t></a:t>
            </a:r>
            <a:r>
              <a:rPr sz="1800" dirty="0">
                <a:latin typeface="Times New Roman"/>
                <a:cs typeface="Times New Roman"/>
              </a:rPr>
              <a:t>1</a:t>
            </a:r>
            <a:r>
              <a:rPr sz="1800" spc="-275" dirty="0">
                <a:latin typeface="Times New Roman"/>
                <a:cs typeface="Times New Roman"/>
              </a:rPr>
              <a:t> </a:t>
            </a:r>
            <a:r>
              <a:rPr sz="2700" baseline="6172" dirty="0">
                <a:latin typeface="Symbol"/>
                <a:cs typeface="Symbol"/>
              </a:rPr>
              <a:t></a:t>
            </a:r>
            <a:r>
              <a:rPr sz="2700" spc="-217" baseline="6172" dirty="0">
                <a:latin typeface="Times New Roman"/>
                <a:cs typeface="Times New Roman"/>
              </a:rPr>
              <a:t> </a:t>
            </a:r>
            <a:r>
              <a:rPr sz="1800" spc="-150" dirty="0">
                <a:latin typeface="Times New Roman"/>
                <a:cs typeface="Times New Roman"/>
              </a:rPr>
              <a:t>(</a:t>
            </a:r>
            <a:r>
              <a:rPr sz="1800" dirty="0">
                <a:latin typeface="Times New Roman"/>
                <a:cs typeface="Times New Roman"/>
              </a:rPr>
              <a:t>1</a:t>
            </a:r>
            <a:r>
              <a:rPr sz="1800" spc="-275" dirty="0">
                <a:latin typeface="Times New Roman"/>
                <a:cs typeface="Times New Roman"/>
              </a:rPr>
              <a:t> </a:t>
            </a:r>
            <a:r>
              <a:rPr sz="2700" baseline="6172" dirty="0">
                <a:latin typeface="Symbol"/>
                <a:cs typeface="Symbol"/>
              </a:rPr>
              <a:t></a:t>
            </a:r>
            <a:r>
              <a:rPr sz="2700" spc="-135" baseline="6172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50360" y="4882368"/>
            <a:ext cx="148590" cy="394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900" dirty="0">
                <a:latin typeface="Symbol"/>
                <a:cs typeface="Symbol"/>
              </a:rPr>
              <a:t></a:t>
            </a:r>
            <a:endParaRPr sz="29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94003" y="4269174"/>
            <a:ext cx="3197860" cy="742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5575">
              <a:lnSpc>
                <a:spcPct val="100000"/>
              </a:lnSpc>
            </a:pPr>
            <a:r>
              <a:rPr sz="2700" i="1" baseline="-27777" dirty="0">
                <a:latin typeface="Times New Roman"/>
                <a:cs typeface="Times New Roman"/>
              </a:rPr>
              <a:t>r</a:t>
            </a:r>
            <a:r>
              <a:rPr sz="2700" i="1" spc="-345" baseline="-27777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  <a:tabLst>
                <a:tab pos="582295" algn="l"/>
                <a:tab pos="1094740" algn="l"/>
                <a:tab pos="1597025" algn="l"/>
                <a:tab pos="2579370" algn="l"/>
              </a:tabLst>
            </a:pPr>
            <a:r>
              <a:rPr sz="1800" u="sng" dirty="0">
                <a:latin typeface="Times New Roman"/>
                <a:cs typeface="Times New Roman"/>
              </a:rPr>
              <a:t>1</a:t>
            </a:r>
            <a:r>
              <a:rPr sz="1800" u="sng" spc="-275" dirty="0">
                <a:latin typeface="Times New Roman"/>
                <a:cs typeface="Times New Roman"/>
              </a:rPr>
              <a:t> </a:t>
            </a:r>
            <a:r>
              <a:rPr sz="2700" u="sng" baseline="6172" dirty="0">
                <a:latin typeface="Symbol"/>
                <a:cs typeface="Symbol"/>
              </a:rPr>
              <a:t></a:t>
            </a:r>
            <a:r>
              <a:rPr sz="2700" u="sng" spc="-135" baseline="6172" dirty="0">
                <a:latin typeface="Times New Roman"/>
                <a:cs typeface="Times New Roman"/>
              </a:rPr>
              <a:t> </a:t>
            </a:r>
            <a:r>
              <a:rPr sz="1800" i="1" u="sng" dirty="0">
                <a:latin typeface="Times New Roman"/>
                <a:cs typeface="Times New Roman"/>
              </a:rPr>
              <a:t>r</a:t>
            </a:r>
            <a:r>
              <a:rPr sz="1800" i="1" dirty="0">
                <a:latin typeface="Times New Roman"/>
                <a:cs typeface="Times New Roman"/>
              </a:rPr>
              <a:t>	</a:t>
            </a:r>
            <a:r>
              <a:rPr sz="1800" i="1" u="sng" dirty="0">
                <a:latin typeface="Times New Roman"/>
                <a:cs typeface="Times New Roman"/>
              </a:rPr>
              <a:t>dP</a:t>
            </a:r>
            <a:r>
              <a:rPr sz="1800" i="1" dirty="0">
                <a:latin typeface="Times New Roman"/>
                <a:cs typeface="Times New Roman"/>
              </a:rPr>
              <a:t>	</a:t>
            </a:r>
            <a:r>
              <a:rPr sz="1800" u="sng" dirty="0">
                <a:latin typeface="Times New Roman"/>
                <a:cs typeface="Times New Roman"/>
              </a:rPr>
              <a:t> 	1</a:t>
            </a:r>
            <a:r>
              <a:rPr sz="1800" u="sng" spc="-275" dirty="0">
                <a:latin typeface="Times New Roman"/>
                <a:cs typeface="Times New Roman"/>
              </a:rPr>
              <a:t> </a:t>
            </a:r>
            <a:r>
              <a:rPr sz="2700" u="sng" baseline="6172" dirty="0">
                <a:latin typeface="Symbol"/>
                <a:cs typeface="Symbol"/>
              </a:rPr>
              <a:t></a:t>
            </a:r>
            <a:r>
              <a:rPr sz="2700" u="sng" spc="-135" baseline="6172" dirty="0">
                <a:latin typeface="Times New Roman"/>
                <a:cs typeface="Times New Roman"/>
              </a:rPr>
              <a:t> </a:t>
            </a:r>
            <a:r>
              <a:rPr sz="1800" i="1" u="sng" dirty="0">
                <a:latin typeface="Times New Roman"/>
                <a:cs typeface="Times New Roman"/>
              </a:rPr>
              <a:t>r 	</a:t>
            </a:r>
            <a:r>
              <a:rPr sz="2700" baseline="-38580" dirty="0">
                <a:latin typeface="Symbol"/>
                <a:cs typeface="Symbol"/>
              </a:rPr>
              <a:t></a:t>
            </a:r>
            <a:r>
              <a:rPr sz="2700" spc="-217" baseline="-3858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C</a:t>
            </a:r>
            <a:r>
              <a:rPr sz="1800" i="1" spc="185" dirty="0">
                <a:latin typeface="Times New Roman"/>
                <a:cs typeface="Times New Roman"/>
              </a:rPr>
              <a:t> </a:t>
            </a:r>
            <a:r>
              <a:rPr sz="4350" spc="-1095" baseline="-15325" dirty="0">
                <a:latin typeface="Symbol"/>
                <a:cs typeface="Symbol"/>
              </a:rPr>
              <a:t></a:t>
            </a:r>
            <a:r>
              <a:rPr sz="2700" baseline="-33950" dirty="0">
                <a:latin typeface="Times New Roman"/>
                <a:cs typeface="Times New Roman"/>
              </a:rPr>
              <a:t>1</a:t>
            </a:r>
            <a:endParaRPr sz="2700" baseline="-339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60289" y="4590145"/>
            <a:ext cx="148590" cy="394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900" dirty="0">
                <a:latin typeface="Symbol"/>
                <a:cs typeface="Symbol"/>
              </a:rPr>
              <a:t></a:t>
            </a:r>
            <a:endParaRPr sz="2900">
              <a:latin typeface="Symbol"/>
              <a:cs typeface="Symbo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29104" y="5792373"/>
            <a:ext cx="28448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145" dirty="0">
                <a:latin typeface="Symbol"/>
                <a:cs typeface="Symbol"/>
              </a:rPr>
              <a:t></a:t>
            </a:r>
            <a:r>
              <a:rPr sz="2700" baseline="-6172" dirty="0">
                <a:latin typeface="Times New Roman"/>
                <a:cs typeface="Times New Roman"/>
              </a:rPr>
              <a:t>1</a:t>
            </a:r>
            <a:endParaRPr sz="2700" baseline="-6172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74852" y="5787052"/>
            <a:ext cx="1138555" cy="28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9745" algn="l"/>
              </a:tabLst>
            </a:pPr>
            <a:r>
              <a:rPr sz="1800" i="1" dirty="0">
                <a:latin typeface="Times New Roman"/>
                <a:cs typeface="Times New Roman"/>
              </a:rPr>
              <a:t>r	</a:t>
            </a:r>
            <a:r>
              <a:rPr sz="1800" spc="-150" dirty="0">
                <a:latin typeface="Times New Roman"/>
                <a:cs typeface="Times New Roman"/>
              </a:rPr>
              <a:t>(</a:t>
            </a:r>
            <a:r>
              <a:rPr sz="1800" dirty="0">
                <a:latin typeface="Times New Roman"/>
                <a:cs typeface="Times New Roman"/>
              </a:rPr>
              <a:t>1</a:t>
            </a:r>
            <a:r>
              <a:rPr sz="1800" spc="-275" dirty="0">
                <a:latin typeface="Times New Roman"/>
                <a:cs typeface="Times New Roman"/>
              </a:rPr>
              <a:t> </a:t>
            </a:r>
            <a:r>
              <a:rPr sz="2700" baseline="6172" dirty="0">
                <a:latin typeface="Symbol"/>
                <a:cs typeface="Symbol"/>
              </a:rPr>
              <a:t></a:t>
            </a:r>
            <a:r>
              <a:rPr sz="2700" spc="-135" baseline="6172" dirty="0">
                <a:latin typeface="Times New Roman"/>
                <a:cs typeface="Times New Roman"/>
              </a:rPr>
              <a:t> </a:t>
            </a:r>
            <a:r>
              <a:rPr sz="1800" i="1" spc="95" dirty="0">
                <a:latin typeface="Times New Roman"/>
                <a:cs typeface="Times New Roman"/>
              </a:rPr>
              <a:t>r</a:t>
            </a:r>
            <a:r>
              <a:rPr sz="1800" spc="145" dirty="0">
                <a:latin typeface="Times New Roman"/>
                <a:cs typeface="Times New Roman"/>
              </a:rPr>
              <a:t>)</a:t>
            </a:r>
            <a:r>
              <a:rPr sz="1500" i="1" spc="-7" baseline="50000" dirty="0">
                <a:latin typeface="Times New Roman"/>
                <a:cs typeface="Times New Roman"/>
              </a:rPr>
              <a:t>n</a:t>
            </a:r>
            <a:endParaRPr sz="1500" baseline="50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0427" y="5471723"/>
            <a:ext cx="1929130" cy="395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37615" algn="l"/>
                <a:tab pos="1915795" algn="l"/>
              </a:tabLst>
            </a:pPr>
            <a:r>
              <a:rPr sz="2700" baseline="-27777" dirty="0">
                <a:latin typeface="Symbol"/>
                <a:cs typeface="Symbol"/>
              </a:rPr>
              <a:t></a:t>
            </a:r>
            <a:r>
              <a:rPr sz="2700" spc="-60" baseline="-27777" dirty="0">
                <a:latin typeface="Times New Roman"/>
                <a:cs typeface="Times New Roman"/>
              </a:rPr>
              <a:t> </a:t>
            </a:r>
            <a:r>
              <a:rPr sz="1800" u="sng" dirty="0">
                <a:latin typeface="Times New Roman"/>
                <a:cs typeface="Times New Roman"/>
              </a:rPr>
              <a:t>1</a:t>
            </a:r>
            <a:r>
              <a:rPr sz="1800" u="sng" spc="-275" dirty="0">
                <a:latin typeface="Times New Roman"/>
                <a:cs typeface="Times New Roman"/>
              </a:rPr>
              <a:t> </a:t>
            </a:r>
            <a:r>
              <a:rPr sz="2700" u="sng" baseline="6172" dirty="0">
                <a:latin typeface="Symbol"/>
                <a:cs typeface="Symbol"/>
              </a:rPr>
              <a:t></a:t>
            </a:r>
            <a:r>
              <a:rPr sz="2700" u="sng" spc="-135" baseline="6172" dirty="0">
                <a:latin typeface="Times New Roman"/>
                <a:cs typeface="Times New Roman"/>
              </a:rPr>
              <a:t> </a:t>
            </a:r>
            <a:r>
              <a:rPr sz="1800" i="1" u="sng" dirty="0">
                <a:latin typeface="Times New Roman"/>
                <a:cs typeface="Times New Roman"/>
              </a:rPr>
              <a:t>r</a:t>
            </a:r>
            <a:r>
              <a:rPr sz="1800" i="1" spc="120" dirty="0">
                <a:latin typeface="Times New Roman"/>
                <a:cs typeface="Times New Roman"/>
              </a:rPr>
              <a:t> </a:t>
            </a:r>
            <a:r>
              <a:rPr sz="2700" baseline="-27777" dirty="0">
                <a:latin typeface="Symbol"/>
                <a:cs typeface="Symbol"/>
              </a:rPr>
              <a:t></a:t>
            </a:r>
            <a:r>
              <a:rPr sz="2700" spc="-172" baseline="-27777" dirty="0">
                <a:latin typeface="Times New Roman"/>
                <a:cs typeface="Times New Roman"/>
              </a:rPr>
              <a:t> </a:t>
            </a:r>
            <a:r>
              <a:rPr sz="1800" i="1" u="sng" dirty="0">
                <a:latin typeface="Times New Roman"/>
                <a:cs typeface="Times New Roman"/>
              </a:rPr>
              <a:t> 	n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44767" y="4697557"/>
            <a:ext cx="886460" cy="478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i="1" spc="150" baseline="-30864" dirty="0">
                <a:latin typeface="Times New Roman"/>
                <a:cs typeface="Times New Roman"/>
              </a:rPr>
              <a:t>r</a:t>
            </a:r>
            <a:r>
              <a:rPr sz="2700" spc="202" baseline="-30864" dirty="0">
                <a:latin typeface="Times New Roman"/>
                <a:cs typeface="Times New Roman"/>
              </a:rPr>
              <a:t>)</a:t>
            </a:r>
            <a:r>
              <a:rPr sz="1000" spc="-5" dirty="0">
                <a:latin typeface="Symbol"/>
                <a:cs typeface="Symbol"/>
              </a:rPr>
              <a:t></a:t>
            </a:r>
            <a:r>
              <a:rPr sz="1000" spc="-160" dirty="0">
                <a:latin typeface="Times New Roman"/>
                <a:cs typeface="Times New Roman"/>
              </a:rPr>
              <a:t> </a:t>
            </a:r>
            <a:r>
              <a:rPr sz="1500" i="1" spc="-7" baseline="-5555" dirty="0">
                <a:latin typeface="Times New Roman"/>
                <a:cs typeface="Times New Roman"/>
              </a:rPr>
              <a:t>n</a:t>
            </a:r>
            <a:r>
              <a:rPr sz="1500" i="1" baseline="-5555" dirty="0">
                <a:latin typeface="Times New Roman"/>
                <a:cs typeface="Times New Roman"/>
              </a:rPr>
              <a:t> </a:t>
            </a:r>
            <a:r>
              <a:rPr sz="1500" i="1" spc="112" baseline="-5555" dirty="0">
                <a:latin typeface="Times New Roman"/>
                <a:cs typeface="Times New Roman"/>
              </a:rPr>
              <a:t> </a:t>
            </a:r>
            <a:r>
              <a:rPr sz="1000" spc="-45" dirty="0">
                <a:latin typeface="Symbol"/>
                <a:cs typeface="Symbol"/>
              </a:rPr>
              <a:t></a:t>
            </a:r>
            <a:r>
              <a:rPr sz="1500" spc="-7" baseline="-5555" dirty="0">
                <a:latin typeface="Times New Roman"/>
                <a:cs typeface="Times New Roman"/>
              </a:rPr>
              <a:t>1</a:t>
            </a:r>
            <a:r>
              <a:rPr sz="1500" spc="-37" baseline="-5555" dirty="0">
                <a:latin typeface="Times New Roman"/>
                <a:cs typeface="Times New Roman"/>
              </a:rPr>
              <a:t> </a:t>
            </a:r>
            <a:r>
              <a:rPr sz="2700" baseline="-35493" dirty="0">
                <a:latin typeface="Symbol"/>
                <a:cs typeface="Symbol"/>
              </a:rPr>
              <a:t></a:t>
            </a:r>
            <a:r>
              <a:rPr sz="2700" spc="-60" baseline="-35493" dirty="0">
                <a:latin typeface="Times New Roman"/>
                <a:cs typeface="Times New Roman"/>
              </a:rPr>
              <a:t> </a:t>
            </a:r>
            <a:r>
              <a:rPr sz="2700" baseline="-26234" dirty="0">
                <a:latin typeface="Symbol"/>
                <a:cs typeface="Symbol"/>
              </a:rPr>
              <a:t></a:t>
            </a:r>
            <a:endParaRPr sz="2700" baseline="-26234">
              <a:latin typeface="Symbol"/>
              <a:cs typeface="Symbol"/>
            </a:endParaRPr>
          </a:p>
          <a:p>
            <a:pPr marL="582295">
              <a:lnSpc>
                <a:spcPct val="100000"/>
              </a:lnSpc>
              <a:spcBef>
                <a:spcPts val="265"/>
              </a:spcBef>
            </a:pPr>
            <a:r>
              <a:rPr sz="1800" dirty="0">
                <a:latin typeface="Symbol"/>
                <a:cs typeface="Symbol"/>
              </a:rPr>
              <a:t>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936741" y="4746572"/>
            <a:ext cx="54038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800" i="1" dirty="0">
                <a:latin typeface="Times New Roman"/>
                <a:cs typeface="Times New Roman"/>
              </a:rPr>
              <a:t>n	</a:t>
            </a:r>
            <a:r>
              <a:rPr sz="1800" spc="-165" dirty="0">
                <a:latin typeface="Times New Roman"/>
                <a:cs typeface="Times New Roman"/>
              </a:rPr>
              <a:t>(</a:t>
            </a:r>
            <a:r>
              <a:rPr sz="1800" dirty="0">
                <a:latin typeface="Times New Roman"/>
                <a:cs typeface="Times New Roman"/>
              </a:rPr>
              <a:t>1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53839" y="4697557"/>
            <a:ext cx="730250" cy="303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190" algn="l"/>
              </a:tabLst>
            </a:pPr>
            <a:r>
              <a:rPr sz="1800" spc="-165" dirty="0">
                <a:latin typeface="Times New Roman"/>
                <a:cs typeface="Times New Roman"/>
              </a:rPr>
              <a:t>(</a:t>
            </a:r>
            <a:r>
              <a:rPr sz="1800" dirty="0">
                <a:latin typeface="Times New Roman"/>
                <a:cs typeface="Times New Roman"/>
              </a:rPr>
              <a:t>1	</a:t>
            </a:r>
            <a:r>
              <a:rPr sz="1800" i="1" spc="95" dirty="0">
                <a:latin typeface="Times New Roman"/>
                <a:cs typeface="Times New Roman"/>
              </a:rPr>
              <a:t>r</a:t>
            </a:r>
            <a:r>
              <a:rPr sz="1800" spc="125" dirty="0">
                <a:latin typeface="Times New Roman"/>
                <a:cs typeface="Times New Roman"/>
              </a:rPr>
              <a:t>)</a:t>
            </a:r>
            <a:r>
              <a:rPr sz="1500" spc="-7" baseline="55555" dirty="0">
                <a:latin typeface="Symbol"/>
                <a:cs typeface="Symbol"/>
              </a:rPr>
              <a:t></a:t>
            </a:r>
            <a:r>
              <a:rPr sz="1500" spc="-225" baseline="55555" dirty="0">
                <a:latin typeface="Times New Roman"/>
                <a:cs typeface="Times New Roman"/>
              </a:rPr>
              <a:t> </a:t>
            </a:r>
            <a:r>
              <a:rPr sz="1500" i="1" spc="-7" baseline="50000" dirty="0">
                <a:latin typeface="Times New Roman"/>
                <a:cs typeface="Times New Roman"/>
              </a:rPr>
              <a:t>n</a:t>
            </a:r>
            <a:endParaRPr sz="1500" baseline="50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10509" y="4989529"/>
            <a:ext cx="188595" cy="303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spc="202" baseline="-30864" dirty="0">
                <a:latin typeface="Times New Roman"/>
                <a:cs typeface="Times New Roman"/>
              </a:rPr>
              <a:t>)</a:t>
            </a:r>
            <a:r>
              <a:rPr sz="1000" spc="-5" dirty="0">
                <a:latin typeface="Symbol"/>
                <a:cs typeface="Symbol"/>
              </a:rPr>
              <a:t></a:t>
            </a:r>
            <a:endParaRPr sz="1000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85335" y="4893125"/>
            <a:ext cx="889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06943" y="4718918"/>
            <a:ext cx="15113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Symbol"/>
                <a:cs typeface="Symbol"/>
              </a:rPr>
              <a:t>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214743" y="4593569"/>
            <a:ext cx="13843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Symbol"/>
                <a:cs typeface="Symbol"/>
              </a:rPr>
              <a:t>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485134" y="4922118"/>
            <a:ext cx="597535" cy="257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63220" algn="l"/>
              </a:tabLst>
            </a:pPr>
            <a:r>
              <a:rPr sz="1000" i="1" spc="-5" dirty="0">
                <a:latin typeface="Times New Roman"/>
                <a:cs typeface="Times New Roman"/>
              </a:rPr>
              <a:t>n	</a:t>
            </a:r>
            <a:r>
              <a:rPr sz="1800" spc="145" dirty="0">
                <a:latin typeface="Symbol"/>
                <a:cs typeface="Symbol"/>
              </a:rPr>
              <a:t></a:t>
            </a:r>
            <a:r>
              <a:rPr sz="1800" i="1" dirty="0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745484" y="4593569"/>
            <a:ext cx="229235" cy="379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baseline="-30864" dirty="0">
                <a:latin typeface="Symbol"/>
                <a:cs typeface="Symbol"/>
              </a:rPr>
              <a:t></a:t>
            </a:r>
            <a:r>
              <a:rPr sz="2700" spc="-284" baseline="-3086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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92392" y="4718918"/>
            <a:ext cx="432434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3370" algn="l"/>
              </a:tabLst>
            </a:pPr>
            <a:r>
              <a:rPr sz="1800" dirty="0">
                <a:latin typeface="Symbol"/>
                <a:cs typeface="Symbol"/>
              </a:rPr>
              <a:t>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dirty="0">
                <a:latin typeface="Symbol"/>
                <a:cs typeface="Symbol"/>
              </a:rPr>
              <a:t>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46014" y="4718918"/>
            <a:ext cx="47815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07670" algn="l"/>
              </a:tabLst>
            </a:pPr>
            <a:r>
              <a:rPr sz="1800" dirty="0">
                <a:latin typeface="Symbol"/>
                <a:cs typeface="Symbol"/>
              </a:rPr>
              <a:t>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dirty="0">
                <a:latin typeface="Symbol"/>
                <a:cs typeface="Symbol"/>
              </a:rPr>
              <a:t>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45863" y="4718918"/>
            <a:ext cx="15113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Symbol"/>
                <a:cs typeface="Symbol"/>
              </a:rPr>
              <a:t>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388611" y="4718918"/>
            <a:ext cx="15113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Symbol"/>
                <a:cs typeface="Symbol"/>
              </a:rPr>
              <a:t>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95880" y="4718918"/>
            <a:ext cx="15113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Symbol"/>
                <a:cs typeface="Symbol"/>
              </a:rPr>
              <a:t>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62075" y="4718918"/>
            <a:ext cx="87503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804545" algn="l"/>
              </a:tabLst>
            </a:pPr>
            <a:r>
              <a:rPr sz="1800" dirty="0">
                <a:latin typeface="Symbol"/>
                <a:cs typeface="Symbol"/>
              </a:rPr>
              <a:t>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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dirty="0">
                <a:latin typeface="Symbol"/>
                <a:cs typeface="Symbol"/>
              </a:rPr>
              <a:t>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662040" y="4922721"/>
            <a:ext cx="1149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626989" y="4605221"/>
            <a:ext cx="1784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i="1" u="sng" dirty="0">
                <a:latin typeface="Times New Roman"/>
                <a:cs typeface="Times New Roman"/>
              </a:rPr>
              <a:t>C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43657" y="5214830"/>
            <a:ext cx="11493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43405" y="4922721"/>
            <a:ext cx="67056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53390" algn="l"/>
              </a:tabLst>
            </a:pPr>
            <a:r>
              <a:rPr sz="1800" i="1" dirty="0">
                <a:latin typeface="Times New Roman"/>
                <a:cs typeface="Times New Roman"/>
              </a:rPr>
              <a:t>P	dr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38352" y="4746572"/>
            <a:ext cx="1905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>
                <a:latin typeface="Times New Roman"/>
                <a:cs typeface="Times New Roman"/>
              </a:rPr>
              <a:t>D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034410" y="4297128"/>
            <a:ext cx="11493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70051" y="4297128"/>
            <a:ext cx="228600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i="1" spc="-5" dirty="0">
                <a:latin typeface="Times New Roman"/>
                <a:cs typeface="Times New Roman"/>
              </a:rPr>
              <a:t>dr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540243" y="4807445"/>
            <a:ext cx="25463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800" dirty="0">
                <a:latin typeface="Arial"/>
                <a:cs typeface="Arial"/>
              </a:rPr>
              <a:t>L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6703" rIns="0" bIns="0" rtlCol="0">
            <a:spAutoFit/>
          </a:bodyPr>
          <a:lstStyle/>
          <a:p>
            <a:pPr marL="154305" algn="ctr">
              <a:lnSpc>
                <a:spcPct val="100000"/>
              </a:lnSpc>
            </a:pPr>
            <a:r>
              <a:rPr dirty="0"/>
              <a:t>Χρήσιμοι</a:t>
            </a:r>
            <a:r>
              <a:rPr spc="-50" dirty="0"/>
              <a:t> </a:t>
            </a:r>
            <a:r>
              <a:rPr dirty="0"/>
              <a:t>Τύ</a:t>
            </a:r>
            <a:r>
              <a:rPr spc="-10" dirty="0"/>
              <a:t>π</a:t>
            </a:r>
            <a:r>
              <a:rPr dirty="0"/>
              <a:t>οι Υ</a:t>
            </a:r>
            <a:r>
              <a:rPr spc="-15" dirty="0"/>
              <a:t>π</a:t>
            </a:r>
            <a:r>
              <a:rPr dirty="0"/>
              <a:t>ολο</a:t>
            </a:r>
            <a:r>
              <a:rPr spc="-10" dirty="0"/>
              <a:t>γ</a:t>
            </a:r>
            <a:r>
              <a:rPr dirty="0"/>
              <a:t>ισμού</a:t>
            </a:r>
            <a:r>
              <a:rPr spc="-80" dirty="0"/>
              <a:t> </a:t>
            </a:r>
            <a:r>
              <a:rPr dirty="0">
                <a:latin typeface="Arial"/>
                <a:cs typeface="Arial"/>
              </a:rPr>
              <a:t>Duration</a:t>
            </a:r>
          </a:p>
          <a:p>
            <a:pPr marL="156210" algn="ctr">
              <a:lnSpc>
                <a:spcPct val="100000"/>
              </a:lnSpc>
              <a:spcBef>
                <a:spcPts val="30"/>
              </a:spcBef>
            </a:pPr>
            <a:r>
              <a:rPr sz="2400" dirty="0">
                <a:latin typeface="Arial"/>
                <a:cs typeface="Arial"/>
              </a:rPr>
              <a:t>Duration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</a:rPr>
              <a:t>διηνεκούς </a:t>
            </a:r>
            <a:r>
              <a:rPr sz="2400" spc="-10" dirty="0">
                <a:solidFill>
                  <a:srgbClr val="FF0000"/>
                </a:solidFill>
              </a:rPr>
              <a:t>ο</a:t>
            </a:r>
            <a:r>
              <a:rPr sz="2400" dirty="0">
                <a:solidFill>
                  <a:srgbClr val="FF0000"/>
                </a:solidFill>
              </a:rPr>
              <a:t>μολογίας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20470" y="1909263"/>
            <a:ext cx="7759700" cy="0"/>
          </a:xfrm>
          <a:custGeom>
            <a:avLst/>
            <a:gdLst/>
            <a:ahLst/>
            <a:cxnLst/>
            <a:rect l="l" t="t" r="r" b="b"/>
            <a:pathLst>
              <a:path w="7759700">
                <a:moveTo>
                  <a:pt x="0" y="0"/>
                </a:moveTo>
                <a:lnTo>
                  <a:pt x="7759509" y="0"/>
                </a:lnTo>
              </a:path>
            </a:pathLst>
          </a:custGeom>
          <a:ln w="86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06054" y="1945944"/>
            <a:ext cx="7583805" cy="743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96400"/>
              </a:lnSpc>
            </a:pP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Ποια </a:t>
            </a:r>
            <a:r>
              <a:rPr sz="1700" b="1" spc="18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ί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ναι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8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η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8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τι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μ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ή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204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P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, </a:t>
            </a:r>
            <a:r>
              <a:rPr sz="1700" b="1" spc="18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κ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αι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8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ποια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7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ί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ναι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6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η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6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σταθμισ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μ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έ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νη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6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δι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άρκ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α,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6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D,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6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ν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τό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κ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ου γ</a:t>
            </a:r>
            <a:r>
              <a:rPr sz="1700" b="1" spc="20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α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μμ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ατίου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που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πλη</a:t>
            </a:r>
            <a:r>
              <a:rPr sz="1700" b="1" spc="20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17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ώ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νει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1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700" b="1" spc="20" dirty="0">
                <a:solidFill>
                  <a:srgbClr val="0000FF"/>
                </a:solidFill>
                <a:latin typeface="Times New Roman"/>
                <a:cs typeface="Times New Roman"/>
              </a:rPr>
              <a:t>κ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ατ.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υρ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ώ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το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χ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όνο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κ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αι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δε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λήγ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ει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ποτ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έ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, </a:t>
            </a:r>
            <a:r>
              <a:rPr sz="17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αν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το ε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π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ιτό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κ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ιο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ί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ν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αι 1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5</a:t>
            </a:r>
            <a:r>
              <a:rPr sz="17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%;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6054" y="2701356"/>
            <a:ext cx="626745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Λύ</a:t>
            </a:r>
            <a:r>
              <a:rPr sz="20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σ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η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70821" y="2731223"/>
            <a:ext cx="681990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48285" algn="l"/>
                <a:tab pos="2102485" algn="l"/>
                <a:tab pos="2574290" algn="l"/>
                <a:tab pos="3181350" algn="l"/>
                <a:tab pos="3637915" algn="l"/>
                <a:tab pos="4122420" algn="l"/>
                <a:tab pos="4693920" algn="l"/>
                <a:tab pos="5790565" algn="l"/>
              </a:tabLst>
            </a:pP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:	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Χ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ησι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μ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οποι</a:t>
            </a:r>
            <a:r>
              <a:rPr sz="17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ώ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ντας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τον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τύπο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γ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ια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την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αξ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ία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δι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η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νε</a:t>
            </a:r>
            <a:r>
              <a:rPr sz="1700" b="1" spc="20" dirty="0">
                <a:solidFill>
                  <a:srgbClr val="0000FF"/>
                </a:solidFill>
                <a:latin typeface="Times New Roman"/>
                <a:cs typeface="Times New Roman"/>
              </a:rPr>
              <a:t>κ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ούς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μ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ολογί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α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ς: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5912" y="2952530"/>
            <a:ext cx="4867275" cy="383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i="1" spc="5" dirty="0">
                <a:latin typeface="Times New Roman"/>
                <a:cs typeface="Times New Roman"/>
              </a:rPr>
              <a:t>P</a:t>
            </a:r>
            <a:r>
              <a:rPr sz="1650" i="1" spc="100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Symbol"/>
                <a:cs typeface="Symbol"/>
              </a:rPr>
              <a:t></a:t>
            </a:r>
            <a:r>
              <a:rPr sz="1650" spc="155" dirty="0">
                <a:latin typeface="Times New Roman"/>
                <a:cs typeface="Times New Roman"/>
              </a:rPr>
              <a:t> </a:t>
            </a:r>
            <a:r>
              <a:rPr sz="2475" i="1" u="sng" spc="15" baseline="35353" dirty="0">
                <a:latin typeface="Times New Roman"/>
                <a:cs typeface="Times New Roman"/>
              </a:rPr>
              <a:t>C</a:t>
            </a:r>
            <a:r>
              <a:rPr sz="2475" i="1" baseline="35353" dirty="0">
                <a:latin typeface="Times New Roman"/>
                <a:cs typeface="Times New Roman"/>
              </a:rPr>
              <a:t> </a:t>
            </a:r>
            <a:r>
              <a:rPr sz="2475" i="1" spc="-240" baseline="35353" dirty="0">
                <a:latin typeface="Times New Roman"/>
                <a:cs typeface="Times New Roman"/>
              </a:rPr>
              <a:t> </a:t>
            </a:r>
            <a:r>
              <a:rPr sz="1650" spc="15" dirty="0">
                <a:latin typeface="Symbol"/>
                <a:cs typeface="Symbol"/>
              </a:rPr>
              <a:t></a:t>
            </a:r>
            <a:r>
              <a:rPr sz="1650" spc="140" dirty="0">
                <a:latin typeface="Times New Roman"/>
                <a:cs typeface="Times New Roman"/>
              </a:rPr>
              <a:t> </a:t>
            </a:r>
            <a:r>
              <a:rPr sz="1650" i="1" spc="5" dirty="0">
                <a:latin typeface="Times New Roman"/>
                <a:cs typeface="Times New Roman"/>
              </a:rPr>
              <a:t>P</a:t>
            </a:r>
            <a:r>
              <a:rPr sz="1650" i="1" spc="100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Symbol"/>
                <a:cs typeface="Symbol"/>
              </a:rPr>
              <a:t></a:t>
            </a:r>
            <a:r>
              <a:rPr sz="1650" spc="20" dirty="0">
                <a:latin typeface="Times New Roman"/>
                <a:cs typeface="Times New Roman"/>
              </a:rPr>
              <a:t> </a:t>
            </a:r>
            <a:r>
              <a:rPr sz="2475" u="sng" spc="-240" baseline="35353" dirty="0">
                <a:latin typeface="Times New Roman"/>
                <a:cs typeface="Times New Roman"/>
              </a:rPr>
              <a:t>1</a:t>
            </a:r>
            <a:r>
              <a:rPr sz="2625" i="1" u="sng" spc="-300" baseline="33333" dirty="0">
                <a:latin typeface="Symbol"/>
                <a:cs typeface="Symbol"/>
              </a:rPr>
              <a:t></a:t>
            </a:r>
            <a:r>
              <a:rPr sz="2625" i="1" u="sng" spc="52" baseline="33333" dirty="0">
                <a:latin typeface="Symbol"/>
                <a:cs typeface="Symbol"/>
              </a:rPr>
              <a:t></a:t>
            </a:r>
            <a:r>
              <a:rPr sz="2625" i="1" u="sng" spc="44" baseline="33333" dirty="0">
                <a:latin typeface="Symbol"/>
                <a:cs typeface="Symbol"/>
              </a:rPr>
              <a:t></a:t>
            </a:r>
            <a:r>
              <a:rPr sz="2625" i="1" u="sng" spc="-60" baseline="33333" dirty="0">
                <a:latin typeface="Symbol"/>
                <a:cs typeface="Symbol"/>
              </a:rPr>
              <a:t></a:t>
            </a:r>
            <a:r>
              <a:rPr sz="2625" i="1" spc="-307" baseline="33333" dirty="0">
                <a:latin typeface="Times New Roman"/>
                <a:cs typeface="Times New Roman"/>
              </a:rPr>
              <a:t> </a:t>
            </a:r>
            <a:r>
              <a:rPr sz="2475" u="sng" baseline="35353" dirty="0">
                <a:latin typeface="Times New Roman"/>
                <a:cs typeface="Times New Roman"/>
              </a:rPr>
              <a:t>.</a:t>
            </a:r>
            <a:r>
              <a:rPr sz="2475" spc="135" baseline="35353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Symbol"/>
                <a:cs typeface="Symbol"/>
              </a:rPr>
              <a:t></a:t>
            </a:r>
            <a:r>
              <a:rPr sz="1650" spc="20" dirty="0">
                <a:latin typeface="Times New Roman"/>
                <a:cs typeface="Times New Roman"/>
              </a:rPr>
              <a:t> </a:t>
            </a:r>
            <a:r>
              <a:rPr sz="2475" u="sng" spc="44" baseline="35353" dirty="0">
                <a:latin typeface="Times New Roman"/>
                <a:cs typeface="Times New Roman"/>
              </a:rPr>
              <a:t>1</a:t>
            </a:r>
            <a:r>
              <a:rPr sz="2475" u="sng" spc="15" baseline="35353" dirty="0">
                <a:latin typeface="Times New Roman"/>
                <a:cs typeface="Times New Roman"/>
              </a:rPr>
              <a:t>.</a:t>
            </a:r>
            <a:r>
              <a:rPr sz="2475" u="sng" spc="44" baseline="35353" dirty="0">
                <a:latin typeface="Times New Roman"/>
                <a:cs typeface="Times New Roman"/>
              </a:rPr>
              <a:t>000</a:t>
            </a:r>
            <a:r>
              <a:rPr sz="2475" u="sng" spc="15" baseline="35353" dirty="0">
                <a:latin typeface="Times New Roman"/>
                <a:cs typeface="Times New Roman"/>
              </a:rPr>
              <a:t>.</a:t>
            </a:r>
            <a:r>
              <a:rPr sz="2475" u="sng" spc="44" baseline="35353" dirty="0">
                <a:latin typeface="Times New Roman"/>
                <a:cs typeface="Times New Roman"/>
              </a:rPr>
              <a:t>00</a:t>
            </a:r>
            <a:r>
              <a:rPr sz="2475" u="sng" spc="7" baseline="35353" dirty="0">
                <a:latin typeface="Times New Roman"/>
                <a:cs typeface="Times New Roman"/>
              </a:rPr>
              <a:t>0</a:t>
            </a:r>
            <a:r>
              <a:rPr sz="2475" spc="232" baseline="35353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Symbol"/>
                <a:cs typeface="Symbol"/>
              </a:rPr>
              <a:t></a:t>
            </a:r>
            <a:r>
              <a:rPr sz="1650" spc="40" dirty="0">
                <a:latin typeface="Times New Roman"/>
                <a:cs typeface="Times New Roman"/>
              </a:rPr>
              <a:t> </a:t>
            </a:r>
            <a:r>
              <a:rPr sz="1650" spc="30" dirty="0">
                <a:latin typeface="Times New Roman"/>
                <a:cs typeface="Times New Roman"/>
              </a:rPr>
              <a:t>6</a:t>
            </a:r>
            <a:r>
              <a:rPr sz="1650" spc="10" dirty="0">
                <a:latin typeface="Times New Roman"/>
                <a:cs typeface="Times New Roman"/>
              </a:rPr>
              <a:t>.</a:t>
            </a:r>
            <a:r>
              <a:rPr sz="1650" spc="30" dirty="0">
                <a:latin typeface="Times New Roman"/>
                <a:cs typeface="Times New Roman"/>
              </a:rPr>
              <a:t>666</a:t>
            </a:r>
            <a:r>
              <a:rPr sz="1650" spc="10" dirty="0">
                <a:latin typeface="Times New Roman"/>
                <a:cs typeface="Times New Roman"/>
              </a:rPr>
              <a:t>.</a:t>
            </a:r>
            <a:r>
              <a:rPr sz="1650" spc="30" dirty="0">
                <a:latin typeface="Times New Roman"/>
                <a:cs typeface="Times New Roman"/>
              </a:rPr>
              <a:t>66</a:t>
            </a:r>
            <a:r>
              <a:rPr sz="1650" dirty="0">
                <a:latin typeface="Times New Roman"/>
                <a:cs typeface="Times New Roman"/>
              </a:rPr>
              <a:t>6</a:t>
            </a:r>
            <a:r>
              <a:rPr sz="1650" spc="10" dirty="0">
                <a:latin typeface="Times New Roman"/>
                <a:cs typeface="Times New Roman"/>
              </a:rPr>
              <a:t>,</a:t>
            </a:r>
            <a:r>
              <a:rPr sz="1650" spc="30" dirty="0">
                <a:latin typeface="Times New Roman"/>
                <a:cs typeface="Times New Roman"/>
              </a:rPr>
              <a:t>6</a:t>
            </a:r>
            <a:r>
              <a:rPr sz="1650" spc="5" dirty="0">
                <a:latin typeface="Times New Roman"/>
                <a:cs typeface="Times New Roman"/>
              </a:rPr>
              <a:t>7</a:t>
            </a:r>
            <a:r>
              <a:rPr sz="1750" i="1" spc="-200" dirty="0">
                <a:latin typeface="Symbol"/>
                <a:cs typeface="Symbol"/>
              </a:rPr>
              <a:t></a:t>
            </a:r>
            <a:r>
              <a:rPr sz="1750" i="1" spc="-10" dirty="0">
                <a:latin typeface="Symbol"/>
                <a:cs typeface="Symbol"/>
              </a:rPr>
              <a:t></a:t>
            </a:r>
            <a:r>
              <a:rPr sz="1750" i="1" spc="-50" dirty="0">
                <a:latin typeface="Symbol"/>
                <a:cs typeface="Symbol"/>
              </a:rPr>
              <a:t></a:t>
            </a:r>
            <a:r>
              <a:rPr sz="1750" i="1" spc="-245" dirty="0">
                <a:latin typeface="Times New Roman"/>
                <a:cs typeface="Times New Roman"/>
              </a:rPr>
              <a:t> </a:t>
            </a:r>
            <a:r>
              <a:rPr sz="1650" i="1" spc="10" dirty="0">
                <a:latin typeface="Times New Roman"/>
                <a:cs typeface="Times New Roman"/>
              </a:rPr>
              <a:t>ώ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62608" y="3264193"/>
            <a:ext cx="2331720" cy="236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110615" algn="l"/>
                <a:tab pos="1960245" algn="l"/>
              </a:tabLst>
            </a:pPr>
            <a:r>
              <a:rPr sz="1650" i="1" spc="5" dirty="0">
                <a:latin typeface="Times New Roman"/>
                <a:cs typeface="Times New Roman"/>
              </a:rPr>
              <a:t>r	r	</a:t>
            </a:r>
            <a:r>
              <a:rPr sz="1650" spc="5" dirty="0">
                <a:latin typeface="Times New Roman"/>
                <a:cs typeface="Times New Roman"/>
              </a:rPr>
              <a:t>0</a:t>
            </a:r>
            <a:r>
              <a:rPr sz="1650" spc="-150" dirty="0">
                <a:latin typeface="Times New Roman"/>
                <a:cs typeface="Times New Roman"/>
              </a:rPr>
              <a:t>,</a:t>
            </a:r>
            <a:r>
              <a:rPr sz="1650" spc="30" dirty="0">
                <a:latin typeface="Times New Roman"/>
                <a:cs typeface="Times New Roman"/>
              </a:rPr>
              <a:t>15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6054" y="3752447"/>
            <a:ext cx="2403475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Επίσης ε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ί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ναι 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γ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ν</a:t>
            </a:r>
            <a:r>
              <a:rPr sz="17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ω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στό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ότι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: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27466" y="3832471"/>
            <a:ext cx="271780" cy="0"/>
          </a:xfrm>
          <a:custGeom>
            <a:avLst/>
            <a:gdLst/>
            <a:ahLst/>
            <a:cxnLst/>
            <a:rect l="l" t="t" r="r" b="b"/>
            <a:pathLst>
              <a:path w="271779">
                <a:moveTo>
                  <a:pt x="0" y="0"/>
                </a:moveTo>
                <a:lnTo>
                  <a:pt x="271707" y="0"/>
                </a:lnTo>
              </a:path>
            </a:pathLst>
          </a:custGeom>
          <a:ln w="90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62817" y="3832471"/>
            <a:ext cx="398145" cy="0"/>
          </a:xfrm>
          <a:custGeom>
            <a:avLst/>
            <a:gdLst/>
            <a:ahLst/>
            <a:cxnLst/>
            <a:rect l="l" t="t" r="r" b="b"/>
            <a:pathLst>
              <a:path w="398145">
                <a:moveTo>
                  <a:pt x="0" y="0"/>
                </a:moveTo>
                <a:lnTo>
                  <a:pt x="397681" y="0"/>
                </a:lnTo>
              </a:path>
            </a:pathLst>
          </a:custGeom>
          <a:ln w="90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67391" y="3826584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667" y="0"/>
                </a:lnTo>
              </a:path>
            </a:pathLst>
          </a:custGeom>
          <a:ln w="90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574987" y="3693319"/>
            <a:ext cx="967740" cy="260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75" spc="7" baseline="-6734" dirty="0">
                <a:latin typeface="Symbol"/>
                <a:cs typeface="Symbol"/>
              </a:rPr>
              <a:t></a:t>
            </a:r>
            <a:r>
              <a:rPr sz="2475" spc="202" baseline="-6734" dirty="0">
                <a:latin typeface="Times New Roman"/>
                <a:cs typeface="Times New Roman"/>
              </a:rPr>
              <a:t> </a:t>
            </a:r>
            <a:r>
              <a:rPr sz="1650" spc="10" dirty="0">
                <a:latin typeface="Symbol"/>
                <a:cs typeface="Symbol"/>
              </a:rPr>
              <a:t></a:t>
            </a:r>
            <a:r>
              <a:rPr sz="1650" spc="145" dirty="0">
                <a:latin typeface="Times New Roman"/>
                <a:cs typeface="Times New Roman"/>
              </a:rPr>
              <a:t> </a:t>
            </a:r>
            <a:r>
              <a:rPr sz="1650" i="1" spc="5" dirty="0">
                <a:latin typeface="Times New Roman"/>
                <a:cs typeface="Times New Roman"/>
              </a:rPr>
              <a:t>D</a:t>
            </a:r>
            <a:r>
              <a:rPr sz="1650" i="1" spc="105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Symbol"/>
                <a:cs typeface="Symbol"/>
              </a:rPr>
              <a:t></a:t>
            </a:r>
            <a:r>
              <a:rPr sz="1650" spc="65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Symbol"/>
                <a:cs typeface="Symbol"/>
              </a:rPr>
              <a:t>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37736" y="3865038"/>
            <a:ext cx="643890" cy="262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75" spc="7" baseline="-6734" dirty="0">
                <a:latin typeface="Symbol"/>
                <a:cs typeface="Symbol"/>
              </a:rPr>
              <a:t></a:t>
            </a:r>
            <a:r>
              <a:rPr sz="2475" spc="-359" baseline="-6734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Times New Roman"/>
                <a:cs typeface="Times New Roman"/>
              </a:rPr>
              <a:t>1</a:t>
            </a:r>
            <a:r>
              <a:rPr sz="1650" spc="-204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Symbol"/>
                <a:cs typeface="Symbol"/>
              </a:rPr>
              <a:t></a:t>
            </a:r>
            <a:r>
              <a:rPr sz="1650" spc="-15" dirty="0">
                <a:latin typeface="Times New Roman"/>
                <a:cs typeface="Times New Roman"/>
              </a:rPr>
              <a:t> </a:t>
            </a:r>
            <a:r>
              <a:rPr sz="1650" i="1" spc="5" dirty="0">
                <a:latin typeface="Times New Roman"/>
                <a:cs typeface="Times New Roman"/>
              </a:rPr>
              <a:t>r</a:t>
            </a:r>
            <a:r>
              <a:rPr sz="1650" i="1" spc="-5" dirty="0">
                <a:latin typeface="Times New Roman"/>
                <a:cs typeface="Times New Roman"/>
              </a:rPr>
              <a:t> </a:t>
            </a:r>
            <a:r>
              <a:rPr sz="2475" spc="7" baseline="-6734" dirty="0">
                <a:latin typeface="Symbol"/>
                <a:cs typeface="Symbol"/>
              </a:rPr>
              <a:t></a:t>
            </a:r>
            <a:endParaRPr sz="2475" baseline="-6734">
              <a:latin typeface="Symbol"/>
              <a:cs typeface="Symbo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37736" y="3581541"/>
            <a:ext cx="643890" cy="236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49275" algn="l"/>
              </a:tabLst>
            </a:pPr>
            <a:r>
              <a:rPr sz="1650" spc="5" dirty="0">
                <a:latin typeface="Symbol"/>
                <a:cs typeface="Symbol"/>
              </a:rPr>
              <a:t></a:t>
            </a:r>
            <a:r>
              <a:rPr sz="1650" spc="5" dirty="0">
                <a:latin typeface="Times New Roman"/>
                <a:cs typeface="Times New Roman"/>
              </a:rPr>
              <a:t>	</a:t>
            </a:r>
            <a:r>
              <a:rPr sz="1650" spc="5" dirty="0">
                <a:latin typeface="Symbol"/>
                <a:cs typeface="Symbol"/>
              </a:rPr>
              <a:t>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51182" y="3699287"/>
            <a:ext cx="693420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spc="5" dirty="0">
                <a:latin typeface="Symbol"/>
                <a:cs typeface="Symbol"/>
              </a:rPr>
              <a:t></a:t>
            </a:r>
            <a:r>
              <a:rPr sz="1650" spc="65" dirty="0">
                <a:latin typeface="Times New Roman"/>
                <a:cs typeface="Times New Roman"/>
              </a:rPr>
              <a:t> </a:t>
            </a:r>
            <a:r>
              <a:rPr sz="1650" spc="135" dirty="0">
                <a:latin typeface="Symbol"/>
                <a:cs typeface="Symbol"/>
              </a:rPr>
              <a:t></a:t>
            </a:r>
            <a:r>
              <a:rPr sz="1650" i="1" spc="10" dirty="0">
                <a:latin typeface="Times New Roman"/>
                <a:cs typeface="Times New Roman"/>
              </a:rPr>
              <a:t>D</a:t>
            </a:r>
            <a:r>
              <a:rPr sz="1650" i="1" spc="-85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Symbol"/>
                <a:cs typeface="Symbol"/>
              </a:rPr>
              <a:t></a:t>
            </a:r>
            <a:r>
              <a:rPr sz="1650" spc="-185" dirty="0">
                <a:latin typeface="Times New Roman"/>
                <a:cs typeface="Times New Roman"/>
              </a:rPr>
              <a:t> </a:t>
            </a:r>
            <a:r>
              <a:rPr sz="2475" spc="7" baseline="-5050" dirty="0">
                <a:latin typeface="Symbol"/>
                <a:cs typeface="Symbol"/>
              </a:rPr>
              <a:t></a:t>
            </a:r>
            <a:endParaRPr sz="2475" baseline="-5050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29629" y="3569066"/>
            <a:ext cx="1339215" cy="236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130935" algn="l"/>
              </a:tabLst>
            </a:pPr>
            <a:r>
              <a:rPr sz="1650" i="1" spc="30" dirty="0">
                <a:latin typeface="Times New Roman"/>
                <a:cs typeface="Times New Roman"/>
              </a:rPr>
              <a:t>d</a:t>
            </a:r>
            <a:r>
              <a:rPr sz="1650" i="1" spc="5" dirty="0">
                <a:latin typeface="Times New Roman"/>
                <a:cs typeface="Times New Roman"/>
              </a:rPr>
              <a:t>P</a:t>
            </a:r>
            <a:r>
              <a:rPr sz="1650" i="1" dirty="0">
                <a:latin typeface="Times New Roman"/>
                <a:cs typeface="Times New Roman"/>
              </a:rPr>
              <a:t>	</a:t>
            </a:r>
            <a:r>
              <a:rPr sz="1650" i="1" spc="30" dirty="0">
                <a:latin typeface="Times New Roman"/>
                <a:cs typeface="Times New Roman"/>
              </a:rPr>
              <a:t>dr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87632" y="3868414"/>
            <a:ext cx="154940" cy="236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i="1" spc="5" dirty="0">
                <a:latin typeface="Times New Roman"/>
                <a:cs typeface="Times New Roman"/>
              </a:rPr>
              <a:t>P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04504" y="3693319"/>
            <a:ext cx="634365" cy="2400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dirty="0">
                <a:latin typeface="Symbol"/>
                <a:cs typeface="Symbol"/>
              </a:rPr>
              <a:t></a:t>
            </a:r>
            <a:r>
              <a:rPr sz="1650" spc="-160" dirty="0">
                <a:latin typeface="Times New Roman"/>
                <a:cs typeface="Times New Roman"/>
              </a:rPr>
              <a:t> </a:t>
            </a:r>
            <a:r>
              <a:rPr sz="1650" spc="-130" dirty="0">
                <a:latin typeface="Times New Roman"/>
                <a:cs typeface="Times New Roman"/>
              </a:rPr>
              <a:t>(</a:t>
            </a:r>
            <a:r>
              <a:rPr sz="1650" spc="5" dirty="0">
                <a:latin typeface="Times New Roman"/>
                <a:cs typeface="Times New Roman"/>
              </a:rPr>
              <a:t>1</a:t>
            </a:r>
            <a:r>
              <a:rPr sz="1650" spc="-195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Symbol"/>
                <a:cs typeface="Symbol"/>
              </a:rPr>
              <a:t></a:t>
            </a:r>
            <a:r>
              <a:rPr sz="1650" spc="-10" dirty="0">
                <a:latin typeface="Times New Roman"/>
                <a:cs typeface="Times New Roman"/>
              </a:rPr>
              <a:t> </a:t>
            </a:r>
            <a:r>
              <a:rPr sz="1650" i="1" spc="130" dirty="0">
                <a:latin typeface="Times New Roman"/>
                <a:cs typeface="Times New Roman"/>
              </a:rPr>
              <a:t>r</a:t>
            </a:r>
            <a:r>
              <a:rPr sz="1650" dirty="0">
                <a:latin typeface="Times New Roman"/>
                <a:cs typeface="Times New Roman"/>
              </a:rPr>
              <a:t>)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69192" y="3563453"/>
            <a:ext cx="598805" cy="236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i="1" spc="30" dirty="0">
                <a:latin typeface="Times New Roman"/>
                <a:cs typeface="Times New Roman"/>
              </a:rPr>
              <a:t>d</a:t>
            </a:r>
            <a:r>
              <a:rPr sz="1650" i="1" spc="5" dirty="0">
                <a:latin typeface="Times New Roman"/>
                <a:cs typeface="Times New Roman"/>
              </a:rPr>
              <a:t>P</a:t>
            </a:r>
            <a:r>
              <a:rPr sz="1650" i="1" spc="-90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/</a:t>
            </a:r>
            <a:r>
              <a:rPr sz="1650" spc="-95" dirty="0">
                <a:latin typeface="Times New Roman"/>
                <a:cs typeface="Times New Roman"/>
              </a:rPr>
              <a:t> </a:t>
            </a:r>
            <a:r>
              <a:rPr sz="1650" i="1" spc="30" dirty="0">
                <a:latin typeface="Times New Roman"/>
                <a:cs typeface="Times New Roman"/>
              </a:rPr>
              <a:t>dr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95947" y="3861985"/>
            <a:ext cx="154940" cy="236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i="1" spc="5" dirty="0">
                <a:latin typeface="Times New Roman"/>
                <a:cs typeface="Times New Roman"/>
              </a:rPr>
              <a:t>P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776326" y="4195674"/>
            <a:ext cx="259079" cy="355600"/>
          </a:xfrm>
          <a:custGeom>
            <a:avLst/>
            <a:gdLst/>
            <a:ahLst/>
            <a:cxnLst/>
            <a:rect l="l" t="t" r="r" b="b"/>
            <a:pathLst>
              <a:path w="259080" h="355600">
                <a:moveTo>
                  <a:pt x="259073" y="0"/>
                </a:moveTo>
                <a:lnTo>
                  <a:pt x="0" y="355051"/>
                </a:lnTo>
              </a:path>
            </a:pathLst>
          </a:custGeom>
          <a:ln w="4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52328" y="4603711"/>
            <a:ext cx="239395" cy="328930"/>
          </a:xfrm>
          <a:custGeom>
            <a:avLst/>
            <a:gdLst/>
            <a:ahLst/>
            <a:cxnLst/>
            <a:rect l="l" t="t" r="r" b="b"/>
            <a:pathLst>
              <a:path w="239394" h="328929">
                <a:moveTo>
                  <a:pt x="239134" y="0"/>
                </a:moveTo>
                <a:lnTo>
                  <a:pt x="0" y="328331"/>
                </a:lnTo>
              </a:path>
            </a:pathLst>
          </a:custGeom>
          <a:ln w="4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572519" y="4576991"/>
            <a:ext cx="561340" cy="0"/>
          </a:xfrm>
          <a:custGeom>
            <a:avLst/>
            <a:gdLst/>
            <a:ahLst/>
            <a:cxnLst/>
            <a:rect l="l" t="t" r="r" b="b"/>
            <a:pathLst>
              <a:path w="561339">
                <a:moveTo>
                  <a:pt x="0" y="0"/>
                </a:moveTo>
                <a:lnTo>
                  <a:pt x="560724" y="0"/>
                </a:lnTo>
              </a:path>
            </a:pathLst>
          </a:custGeom>
          <a:ln w="90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954913" y="4413958"/>
            <a:ext cx="237490" cy="326390"/>
          </a:xfrm>
          <a:custGeom>
            <a:avLst/>
            <a:gdLst/>
            <a:ahLst/>
            <a:cxnLst/>
            <a:rect l="l" t="t" r="r" b="b"/>
            <a:pathLst>
              <a:path w="237489" h="326389">
                <a:moveTo>
                  <a:pt x="237267" y="0"/>
                </a:moveTo>
                <a:lnTo>
                  <a:pt x="0" y="326067"/>
                </a:lnTo>
              </a:path>
            </a:pathLst>
          </a:custGeom>
          <a:ln w="90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246546" y="4442402"/>
            <a:ext cx="574675" cy="242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spc="15" dirty="0">
                <a:latin typeface="Symbol"/>
                <a:cs typeface="Symbol"/>
              </a:rPr>
              <a:t></a:t>
            </a:r>
            <a:r>
              <a:rPr sz="1650" spc="10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Times New Roman"/>
                <a:cs typeface="Times New Roman"/>
              </a:rPr>
              <a:t>7,</a:t>
            </a:r>
            <a:r>
              <a:rPr sz="1650" spc="25" dirty="0">
                <a:latin typeface="Times New Roman"/>
                <a:cs typeface="Times New Roman"/>
              </a:rPr>
              <a:t>67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19436" y="4309711"/>
            <a:ext cx="2168525" cy="375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75" i="1" spc="15" baseline="21885" dirty="0">
                <a:latin typeface="Times New Roman"/>
                <a:cs typeface="Times New Roman"/>
              </a:rPr>
              <a:t>r</a:t>
            </a:r>
            <a:r>
              <a:rPr sz="2475" i="1" spc="-390" baseline="21885" dirty="0">
                <a:latin typeface="Times New Roman"/>
                <a:cs typeface="Times New Roman"/>
              </a:rPr>
              <a:t> </a:t>
            </a:r>
            <a:r>
              <a:rPr sz="1425" spc="22" baseline="81871" dirty="0">
                <a:latin typeface="Times New Roman"/>
                <a:cs typeface="Times New Roman"/>
              </a:rPr>
              <a:t>2</a:t>
            </a:r>
            <a:r>
              <a:rPr sz="1425" baseline="81871" dirty="0">
                <a:latin typeface="Times New Roman"/>
                <a:cs typeface="Times New Roman"/>
              </a:rPr>
              <a:t>  </a:t>
            </a:r>
            <a:r>
              <a:rPr sz="1425" spc="-172" baseline="81871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Symbol"/>
                <a:cs typeface="Symbol"/>
              </a:rPr>
              <a:t></a:t>
            </a:r>
            <a:r>
              <a:rPr sz="1650" spc="-170" dirty="0">
                <a:latin typeface="Times New Roman"/>
                <a:cs typeface="Times New Roman"/>
              </a:rPr>
              <a:t> </a:t>
            </a:r>
            <a:r>
              <a:rPr sz="1650" spc="-75" dirty="0">
                <a:latin typeface="Times New Roman"/>
                <a:cs typeface="Times New Roman"/>
              </a:rPr>
              <a:t>(</a:t>
            </a:r>
            <a:r>
              <a:rPr sz="1650" spc="15" dirty="0">
                <a:latin typeface="Times New Roman"/>
                <a:cs typeface="Times New Roman"/>
              </a:rPr>
              <a:t>1</a:t>
            </a:r>
            <a:r>
              <a:rPr sz="1650" spc="-185" dirty="0">
                <a:latin typeface="Times New Roman"/>
                <a:cs typeface="Times New Roman"/>
              </a:rPr>
              <a:t> </a:t>
            </a:r>
            <a:r>
              <a:rPr sz="1650" spc="15" dirty="0">
                <a:latin typeface="Symbol"/>
                <a:cs typeface="Symbol"/>
              </a:rPr>
              <a:t></a:t>
            </a:r>
            <a:r>
              <a:rPr sz="1650" spc="-10" dirty="0">
                <a:latin typeface="Times New Roman"/>
                <a:cs typeface="Times New Roman"/>
              </a:rPr>
              <a:t> </a:t>
            </a:r>
            <a:r>
              <a:rPr sz="1650" i="1" spc="110" dirty="0">
                <a:latin typeface="Times New Roman"/>
                <a:cs typeface="Times New Roman"/>
              </a:rPr>
              <a:t>r</a:t>
            </a:r>
            <a:r>
              <a:rPr sz="1650" spc="10" dirty="0">
                <a:latin typeface="Times New Roman"/>
                <a:cs typeface="Times New Roman"/>
              </a:rPr>
              <a:t>)</a:t>
            </a:r>
            <a:r>
              <a:rPr sz="1650" spc="35" dirty="0">
                <a:latin typeface="Times New Roman"/>
                <a:cs typeface="Times New Roman"/>
              </a:rPr>
              <a:t> </a:t>
            </a:r>
            <a:r>
              <a:rPr sz="1650" spc="15" dirty="0">
                <a:latin typeface="Symbol"/>
                <a:cs typeface="Symbol"/>
              </a:rPr>
              <a:t></a:t>
            </a:r>
            <a:r>
              <a:rPr sz="1650" spc="20" dirty="0">
                <a:latin typeface="Times New Roman"/>
                <a:cs typeface="Times New Roman"/>
              </a:rPr>
              <a:t> </a:t>
            </a:r>
            <a:r>
              <a:rPr sz="2475" u="sng" spc="22" baseline="35353" dirty="0">
                <a:latin typeface="Times New Roman"/>
                <a:cs typeface="Times New Roman"/>
              </a:rPr>
              <a:t>1</a:t>
            </a:r>
            <a:r>
              <a:rPr sz="2475" u="sng" spc="-284" baseline="35353" dirty="0">
                <a:latin typeface="Times New Roman"/>
                <a:cs typeface="Times New Roman"/>
              </a:rPr>
              <a:t> </a:t>
            </a:r>
            <a:r>
              <a:rPr sz="2475" u="sng" spc="22" baseline="35353" dirty="0">
                <a:latin typeface="Symbol"/>
                <a:cs typeface="Symbol"/>
              </a:rPr>
              <a:t></a:t>
            </a:r>
            <a:r>
              <a:rPr sz="2475" u="sng" spc="-22" baseline="35353" dirty="0">
                <a:latin typeface="Times New Roman"/>
                <a:cs typeface="Times New Roman"/>
              </a:rPr>
              <a:t> </a:t>
            </a:r>
            <a:r>
              <a:rPr sz="2475" i="1" u="sng" spc="15" baseline="35353" dirty="0">
                <a:latin typeface="Times New Roman"/>
                <a:cs typeface="Times New Roman"/>
              </a:rPr>
              <a:t>r</a:t>
            </a:r>
            <a:r>
              <a:rPr sz="2475" i="1" baseline="35353" dirty="0">
                <a:latin typeface="Times New Roman"/>
                <a:cs typeface="Times New Roman"/>
              </a:rPr>
              <a:t> </a:t>
            </a:r>
            <a:r>
              <a:rPr sz="2475" i="1" spc="-277" baseline="35353" dirty="0">
                <a:latin typeface="Times New Roman"/>
                <a:cs typeface="Times New Roman"/>
              </a:rPr>
              <a:t> </a:t>
            </a:r>
            <a:r>
              <a:rPr sz="1650" spc="15" dirty="0">
                <a:latin typeface="Symbol"/>
                <a:cs typeface="Symbol"/>
              </a:rPr>
              <a:t></a:t>
            </a:r>
            <a:r>
              <a:rPr sz="1650" spc="-125" dirty="0">
                <a:latin typeface="Times New Roman"/>
                <a:cs typeface="Times New Roman"/>
              </a:rPr>
              <a:t> </a:t>
            </a:r>
            <a:r>
              <a:rPr sz="1650" spc="15" dirty="0">
                <a:latin typeface="Times New Roman"/>
                <a:cs typeface="Times New Roman"/>
              </a:rPr>
              <a:t>1</a:t>
            </a:r>
            <a:r>
              <a:rPr sz="1650" spc="-190" dirty="0">
                <a:latin typeface="Times New Roman"/>
                <a:cs typeface="Times New Roman"/>
              </a:rPr>
              <a:t> </a:t>
            </a:r>
            <a:r>
              <a:rPr sz="1650" spc="15" dirty="0">
                <a:latin typeface="Symbol"/>
                <a:cs typeface="Symbol"/>
              </a:rPr>
              <a:t></a:t>
            </a:r>
            <a:r>
              <a:rPr sz="1650" spc="150" dirty="0">
                <a:latin typeface="Times New Roman"/>
                <a:cs typeface="Times New Roman"/>
              </a:rPr>
              <a:t> </a:t>
            </a:r>
            <a:r>
              <a:rPr sz="2475" spc="22" baseline="13468" dirty="0">
                <a:latin typeface="Times New Roman"/>
                <a:cs typeface="Times New Roman"/>
              </a:rPr>
              <a:t>1</a:t>
            </a:r>
            <a:endParaRPr sz="2475" baseline="13468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75661" y="4174092"/>
            <a:ext cx="325755" cy="291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0180" indent="-157480">
              <a:lnSpc>
                <a:spcPct val="100000"/>
              </a:lnSpc>
              <a:buFont typeface="Symbol"/>
              <a:buChar char=""/>
              <a:tabLst>
                <a:tab pos="170815" algn="l"/>
              </a:tabLst>
            </a:pPr>
            <a:r>
              <a:rPr sz="1650" i="1" spc="20" dirty="0">
                <a:latin typeface="Times New Roman"/>
                <a:cs typeface="Times New Roman"/>
              </a:rPr>
              <a:t>C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34589" y="4442402"/>
            <a:ext cx="810895" cy="242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spc="30" dirty="0">
                <a:latin typeface="Symbol"/>
                <a:cs typeface="Symbol"/>
              </a:rPr>
              <a:t></a:t>
            </a:r>
            <a:r>
              <a:rPr sz="1650" spc="80" dirty="0">
                <a:latin typeface="Times New Roman"/>
                <a:cs typeface="Times New Roman"/>
              </a:rPr>
              <a:t> </a:t>
            </a:r>
            <a:r>
              <a:rPr sz="1650" i="1" spc="20" dirty="0">
                <a:latin typeface="Times New Roman"/>
                <a:cs typeface="Times New Roman"/>
              </a:rPr>
              <a:t>D</a:t>
            </a:r>
            <a:r>
              <a:rPr sz="1650" i="1" spc="85" dirty="0">
                <a:latin typeface="Times New Roman"/>
                <a:cs typeface="Times New Roman"/>
              </a:rPr>
              <a:t> </a:t>
            </a:r>
            <a:r>
              <a:rPr sz="1650" spc="15" dirty="0">
                <a:latin typeface="Symbol"/>
                <a:cs typeface="Symbol"/>
              </a:rPr>
              <a:t></a:t>
            </a:r>
            <a:r>
              <a:rPr sz="1650" spc="50" dirty="0">
                <a:latin typeface="Times New Roman"/>
                <a:cs typeface="Times New Roman"/>
              </a:rPr>
              <a:t> </a:t>
            </a:r>
            <a:r>
              <a:rPr sz="1650" spc="15" dirty="0">
                <a:latin typeface="Symbol"/>
                <a:cs typeface="Symbol"/>
              </a:rPr>
              <a:t>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80332" y="4555409"/>
            <a:ext cx="108585" cy="239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i="1" spc="10" dirty="0">
                <a:latin typeface="Times New Roman"/>
                <a:cs typeface="Times New Roman"/>
              </a:rPr>
              <a:t>r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170050" y="4611565"/>
            <a:ext cx="108585" cy="239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i="1" spc="10" dirty="0">
                <a:latin typeface="Times New Roman"/>
                <a:cs typeface="Times New Roman"/>
              </a:rPr>
              <a:t>r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75046" y="4747426"/>
            <a:ext cx="108585" cy="239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i="1" spc="10" dirty="0">
                <a:latin typeface="Times New Roman"/>
                <a:cs typeface="Times New Roman"/>
              </a:rPr>
              <a:t>r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688893" y="4582129"/>
            <a:ext cx="168275" cy="239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i="1" spc="20" dirty="0">
                <a:latin typeface="Times New Roman"/>
                <a:cs typeface="Times New Roman"/>
              </a:rPr>
              <a:t>C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40350" y="4498779"/>
            <a:ext cx="69596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χ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όνια.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06054" y="5044489"/>
            <a:ext cx="7587615" cy="497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989"/>
              </a:lnSpc>
            </a:pP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17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ώ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τηση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-2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:</a:t>
            </a:r>
            <a:r>
              <a:rPr sz="1700" b="1" spc="204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Γ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ιατί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-2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η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-2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σταθμισ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μ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έ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νη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-2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δι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άρκ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ια</a:t>
            </a:r>
            <a:r>
              <a:rPr sz="1700" b="1" spc="19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ί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ναι</a:t>
            </a:r>
            <a:r>
              <a:rPr sz="1700" b="1" spc="19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πεπερασμέν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η,</a:t>
            </a:r>
            <a:r>
              <a:rPr sz="1700" b="1" spc="19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30" dirty="0">
                <a:solidFill>
                  <a:srgbClr val="0000FF"/>
                </a:solidFill>
                <a:latin typeface="Times New Roman"/>
                <a:cs typeface="Times New Roman"/>
              </a:rPr>
              <a:t>τ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η</a:t>
            </a:r>
            <a:r>
              <a:rPr sz="1700" b="1" spc="19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στιγ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μ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ή</a:t>
            </a:r>
            <a:r>
              <a:rPr sz="1700" b="1" spc="19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που</a:t>
            </a:r>
            <a:r>
              <a:rPr sz="1700" b="1" spc="19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η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 δι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άρκ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ια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 έ</a:t>
            </a:r>
            <a:r>
              <a:rPr sz="17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ω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ς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τη 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λήξη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 ε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ί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ναι το</a:t>
            </a:r>
            <a:r>
              <a:rPr sz="17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7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ά</a:t>
            </a:r>
            <a:r>
              <a:rPr sz="17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πε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1700" b="1" spc="20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17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ο;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20470" y="5557684"/>
            <a:ext cx="7759700" cy="0"/>
          </a:xfrm>
          <a:custGeom>
            <a:avLst/>
            <a:gdLst/>
            <a:ahLst/>
            <a:cxnLst/>
            <a:rect l="l" t="t" r="r" b="b"/>
            <a:pathLst>
              <a:path w="7759700">
                <a:moveTo>
                  <a:pt x="0" y="0"/>
                </a:moveTo>
                <a:lnTo>
                  <a:pt x="7759509" y="0"/>
                </a:lnTo>
              </a:path>
            </a:pathLst>
          </a:custGeom>
          <a:ln w="86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16167" y="1904961"/>
            <a:ext cx="0" cy="3657600"/>
          </a:xfrm>
          <a:custGeom>
            <a:avLst/>
            <a:gdLst/>
            <a:ahLst/>
            <a:cxnLst/>
            <a:rect l="l" t="t" r="r" b="b"/>
            <a:pathLst>
              <a:path h="3657600">
                <a:moveTo>
                  <a:pt x="0" y="0"/>
                </a:moveTo>
                <a:lnTo>
                  <a:pt x="0" y="3657025"/>
                </a:lnTo>
              </a:path>
            </a:pathLst>
          </a:custGeom>
          <a:ln w="86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380891" y="1905051"/>
            <a:ext cx="0" cy="3656965"/>
          </a:xfrm>
          <a:custGeom>
            <a:avLst/>
            <a:gdLst/>
            <a:ahLst/>
            <a:cxnLst/>
            <a:rect l="l" t="t" r="r" b="b"/>
            <a:pathLst>
              <a:path h="3656965">
                <a:moveTo>
                  <a:pt x="0" y="0"/>
                </a:moveTo>
                <a:lnTo>
                  <a:pt x="0" y="36569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2423" rIns="0" bIns="0" rtlCol="0">
            <a:spAutoFit/>
          </a:bodyPr>
          <a:lstStyle/>
          <a:p>
            <a:pPr marL="153035" algn="ctr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Χρ</a:t>
            </a:r>
            <a:r>
              <a:rPr b="0" spc="-10" dirty="0">
                <a:latin typeface="Arial"/>
                <a:cs typeface="Arial"/>
              </a:rPr>
              <a:t>ή</a:t>
            </a:r>
            <a:r>
              <a:rPr b="0" dirty="0">
                <a:latin typeface="Arial"/>
                <a:cs typeface="Arial"/>
              </a:rPr>
              <a:t>σιμοι</a:t>
            </a:r>
            <a:r>
              <a:rPr b="0" spc="-1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Τύ</a:t>
            </a:r>
            <a:r>
              <a:rPr b="0" spc="-15" dirty="0">
                <a:latin typeface="Arial"/>
                <a:cs typeface="Arial"/>
              </a:rPr>
              <a:t>π</a:t>
            </a:r>
            <a:r>
              <a:rPr b="0" dirty="0">
                <a:latin typeface="Arial"/>
                <a:cs typeface="Arial"/>
              </a:rPr>
              <a:t>οι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Υπ</a:t>
            </a:r>
            <a:r>
              <a:rPr b="0" spc="-15" dirty="0">
                <a:latin typeface="Arial"/>
                <a:cs typeface="Arial"/>
              </a:rPr>
              <a:t>ο</a:t>
            </a:r>
            <a:r>
              <a:rPr b="0" dirty="0">
                <a:latin typeface="Arial"/>
                <a:cs typeface="Arial"/>
              </a:rPr>
              <a:t>λογισμού</a:t>
            </a:r>
            <a:r>
              <a:rPr b="0" spc="-1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Dur</a:t>
            </a:r>
            <a:r>
              <a:rPr b="0" spc="-15" dirty="0">
                <a:latin typeface="Arial"/>
                <a:cs typeface="Arial"/>
              </a:rPr>
              <a:t>a</a:t>
            </a:r>
            <a:r>
              <a:rPr b="0" dirty="0">
                <a:latin typeface="Arial"/>
                <a:cs typeface="Arial"/>
              </a:rPr>
              <a:t>ti</a:t>
            </a:r>
            <a:r>
              <a:rPr b="0" spc="-15" dirty="0">
                <a:latin typeface="Arial"/>
                <a:cs typeface="Arial"/>
              </a:rPr>
              <a:t>o</a:t>
            </a:r>
            <a:r>
              <a:rPr b="0" dirty="0">
                <a:latin typeface="Arial"/>
                <a:cs typeface="Arial"/>
              </a:rPr>
              <a:t>n</a:t>
            </a:r>
          </a:p>
          <a:p>
            <a:pPr marL="153035" algn="ctr">
              <a:lnSpc>
                <a:spcPct val="100000"/>
              </a:lnSpc>
              <a:spcBef>
                <a:spcPts val="15"/>
              </a:spcBef>
            </a:pP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Durat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on</a:t>
            </a:r>
            <a:r>
              <a:rPr sz="28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00"/>
                </a:solidFill>
              </a:rPr>
              <a:t>Ομολογίας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5777" y="2097250"/>
            <a:ext cx="5700395" cy="996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395"/>
              </a:lnSpc>
            </a:pP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Η</a:t>
            </a:r>
            <a:r>
              <a:rPr sz="2400" b="1" spc="-2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τι</a:t>
            </a:r>
            <a:r>
              <a:rPr sz="24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μ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ή</a:t>
            </a:r>
            <a:r>
              <a:rPr sz="2400" b="1" spc="1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της</a:t>
            </a:r>
            <a:r>
              <a:rPr sz="2400" b="1" spc="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ομολογίας</a:t>
            </a:r>
            <a:r>
              <a:rPr sz="2400" b="1" spc="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δίν</a:t>
            </a:r>
            <a:r>
              <a:rPr sz="24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ε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ται</a:t>
            </a:r>
            <a:r>
              <a:rPr sz="2400" b="1" spc="2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α</a:t>
            </a:r>
            <a:r>
              <a:rPr sz="2400" b="1" spc="5" dirty="0">
                <a:solidFill>
                  <a:srgbClr val="0000CC"/>
                </a:solidFill>
                <a:latin typeface="Times New Roman"/>
                <a:cs typeface="Times New Roman"/>
              </a:rPr>
              <a:t>π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ό</a:t>
            </a:r>
            <a:r>
              <a:rPr sz="2400" b="1" spc="-1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τον τύ</a:t>
            </a:r>
            <a:r>
              <a:rPr sz="2400" b="1" spc="5" dirty="0">
                <a:solidFill>
                  <a:srgbClr val="0000CC"/>
                </a:solidFill>
                <a:latin typeface="Times New Roman"/>
                <a:cs typeface="Times New Roman"/>
              </a:rPr>
              <a:t>π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ο:</a:t>
            </a:r>
            <a:endParaRPr sz="2400">
              <a:latin typeface="Times New Roman"/>
              <a:cs typeface="Times New Roman"/>
            </a:endParaRPr>
          </a:p>
          <a:p>
            <a:pPr marL="2395855">
              <a:lnSpc>
                <a:spcPts val="3700"/>
              </a:lnSpc>
            </a:pPr>
            <a:r>
              <a:rPr sz="3150" i="1" baseline="-6613" dirty="0">
                <a:latin typeface="Times New Roman"/>
                <a:cs typeface="Times New Roman"/>
              </a:rPr>
              <a:t>P</a:t>
            </a:r>
            <a:r>
              <a:rPr sz="3150" i="1" spc="-352" baseline="-6613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Symbol"/>
                <a:cs typeface="Symbol"/>
              </a:rPr>
              <a:t></a:t>
            </a:r>
            <a:r>
              <a:rPr sz="2100" spc="-155" dirty="0">
                <a:latin typeface="Times New Roman"/>
                <a:cs typeface="Times New Roman"/>
              </a:rPr>
              <a:t> </a:t>
            </a:r>
            <a:r>
              <a:rPr sz="3150" i="1" u="sng" baseline="30423" dirty="0">
                <a:latin typeface="Times New Roman"/>
                <a:cs typeface="Times New Roman"/>
              </a:rPr>
              <a:t>C</a:t>
            </a:r>
            <a:r>
              <a:rPr sz="3150" i="1" spc="-457" baseline="30423" dirty="0">
                <a:latin typeface="Times New Roman"/>
                <a:cs typeface="Times New Roman"/>
              </a:rPr>
              <a:t> </a:t>
            </a:r>
            <a:r>
              <a:rPr sz="3900" spc="-415" dirty="0">
                <a:latin typeface="Symbol"/>
                <a:cs typeface="Symbol"/>
              </a:rPr>
              <a:t></a:t>
            </a:r>
            <a:r>
              <a:rPr sz="2100" spc="5" dirty="0">
                <a:latin typeface="Symbol"/>
                <a:cs typeface="Symbol"/>
              </a:rPr>
              <a:t></a:t>
            </a:r>
            <a:r>
              <a:rPr sz="2100" spc="-525" dirty="0">
                <a:latin typeface="Symbol"/>
                <a:cs typeface="Symbol"/>
              </a:rPr>
              <a:t></a:t>
            </a:r>
            <a:r>
              <a:rPr sz="2800" spc="-575" dirty="0">
                <a:latin typeface="Symbol"/>
                <a:cs typeface="Symbol"/>
              </a:rPr>
              <a:t></a:t>
            </a:r>
            <a:r>
              <a:rPr sz="3150" spc="37" baseline="-6613" dirty="0">
                <a:latin typeface="Times New Roman"/>
                <a:cs typeface="Times New Roman"/>
              </a:rPr>
              <a:t>1</a:t>
            </a:r>
            <a:r>
              <a:rPr sz="2100" dirty="0">
                <a:latin typeface="Symbol"/>
                <a:cs typeface="Symbol"/>
              </a:rPr>
              <a:t></a:t>
            </a:r>
            <a:r>
              <a:rPr sz="2100" spc="-330" dirty="0">
                <a:latin typeface="Times New Roman"/>
                <a:cs typeface="Times New Roman"/>
              </a:rPr>
              <a:t> </a:t>
            </a:r>
            <a:r>
              <a:rPr sz="3150" i="1" spc="67" baseline="-6613" dirty="0">
                <a:latin typeface="Times New Roman"/>
                <a:cs typeface="Times New Roman"/>
              </a:rPr>
              <a:t>r</a:t>
            </a:r>
            <a:r>
              <a:rPr sz="2800" spc="-350" dirty="0">
                <a:latin typeface="Symbol"/>
                <a:cs typeface="Symbol"/>
              </a:rPr>
              <a:t></a:t>
            </a:r>
            <a:r>
              <a:rPr sz="1800" spc="-37" baseline="50925" dirty="0">
                <a:latin typeface="Symbol"/>
                <a:cs typeface="Symbol"/>
              </a:rPr>
              <a:t></a:t>
            </a:r>
            <a:r>
              <a:rPr sz="1800" i="1" baseline="43981" dirty="0">
                <a:latin typeface="Times New Roman"/>
                <a:cs typeface="Times New Roman"/>
              </a:rPr>
              <a:t>n </a:t>
            </a:r>
            <a:r>
              <a:rPr sz="1800" i="1" spc="165" baseline="43981" dirty="0">
                <a:latin typeface="Times New Roman"/>
                <a:cs typeface="Times New Roman"/>
              </a:rPr>
              <a:t> </a:t>
            </a:r>
            <a:r>
              <a:rPr sz="3900" spc="-655" dirty="0">
                <a:latin typeface="Symbol"/>
                <a:cs typeface="Symbol"/>
              </a:rPr>
              <a:t></a:t>
            </a:r>
            <a:r>
              <a:rPr sz="2100" dirty="0">
                <a:latin typeface="Symbol"/>
                <a:cs typeface="Symbol"/>
              </a:rPr>
              <a:t></a:t>
            </a:r>
            <a:r>
              <a:rPr sz="2100" spc="-265" dirty="0">
                <a:latin typeface="Times New Roman"/>
                <a:cs typeface="Times New Roman"/>
              </a:rPr>
              <a:t> </a:t>
            </a:r>
            <a:r>
              <a:rPr sz="3150" i="1" baseline="-6613" dirty="0">
                <a:latin typeface="Times New Roman"/>
                <a:cs typeface="Times New Roman"/>
              </a:rPr>
              <a:t>F</a:t>
            </a:r>
            <a:r>
              <a:rPr sz="3150" i="1" spc="-450" baseline="-6613" dirty="0">
                <a:latin typeface="Times New Roman"/>
                <a:cs typeface="Times New Roman"/>
              </a:rPr>
              <a:t> </a:t>
            </a:r>
            <a:r>
              <a:rPr sz="2100" spc="160" dirty="0">
                <a:latin typeface="Symbol"/>
                <a:cs typeface="Symbol"/>
              </a:rPr>
              <a:t></a:t>
            </a:r>
            <a:r>
              <a:rPr sz="2800" spc="-575" dirty="0">
                <a:latin typeface="Symbol"/>
                <a:cs typeface="Symbol"/>
              </a:rPr>
              <a:t></a:t>
            </a:r>
            <a:r>
              <a:rPr sz="3150" spc="37" baseline="-6613" dirty="0">
                <a:latin typeface="Times New Roman"/>
                <a:cs typeface="Times New Roman"/>
              </a:rPr>
              <a:t>1</a:t>
            </a:r>
            <a:r>
              <a:rPr sz="2100" dirty="0">
                <a:latin typeface="Symbol"/>
                <a:cs typeface="Symbol"/>
              </a:rPr>
              <a:t></a:t>
            </a:r>
            <a:r>
              <a:rPr sz="2100" spc="-330" dirty="0">
                <a:latin typeface="Times New Roman"/>
                <a:cs typeface="Times New Roman"/>
              </a:rPr>
              <a:t> </a:t>
            </a:r>
            <a:r>
              <a:rPr sz="3150" i="1" spc="67" baseline="-6613" dirty="0">
                <a:latin typeface="Times New Roman"/>
                <a:cs typeface="Times New Roman"/>
              </a:rPr>
              <a:t>r</a:t>
            </a:r>
            <a:r>
              <a:rPr sz="2800" spc="-350" dirty="0">
                <a:latin typeface="Symbol"/>
                <a:cs typeface="Symbol"/>
              </a:rPr>
              <a:t></a:t>
            </a:r>
            <a:r>
              <a:rPr sz="1800" spc="-37" baseline="50925" dirty="0">
                <a:latin typeface="Symbol"/>
                <a:cs typeface="Symbol"/>
              </a:rPr>
              <a:t></a:t>
            </a:r>
            <a:r>
              <a:rPr sz="1800" i="1" baseline="43981" dirty="0">
                <a:latin typeface="Times New Roman"/>
                <a:cs typeface="Times New Roman"/>
              </a:rPr>
              <a:t>n</a:t>
            </a:r>
            <a:endParaRPr sz="1800" baseline="43981">
              <a:latin typeface="Times New Roman"/>
              <a:cs typeface="Times New Roman"/>
            </a:endParaRPr>
          </a:p>
          <a:p>
            <a:pPr marL="52705" algn="ctr">
              <a:lnSpc>
                <a:spcPts val="2025"/>
              </a:lnSpc>
            </a:pPr>
            <a:r>
              <a:rPr sz="2100" i="1" dirty="0">
                <a:latin typeface="Times New Roman"/>
                <a:cs typeface="Times New Roman"/>
              </a:rPr>
              <a:t>r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5777" y="3107027"/>
            <a:ext cx="619252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Η</a:t>
            </a:r>
            <a:r>
              <a:rPr sz="2400" b="1" spc="-2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σταθμισμ</a:t>
            </a:r>
            <a:r>
              <a:rPr sz="2400" b="1" spc="-15" dirty="0">
                <a:solidFill>
                  <a:srgbClr val="0000CC"/>
                </a:solidFill>
                <a:latin typeface="Times New Roman"/>
                <a:cs typeface="Times New Roman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νη</a:t>
            </a:r>
            <a:r>
              <a:rPr sz="2400" b="1" spc="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διάρκεια</a:t>
            </a:r>
            <a:r>
              <a:rPr sz="2400" b="1" spc="2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δίν</a:t>
            </a:r>
            <a:r>
              <a:rPr sz="24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ε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ται</a:t>
            </a:r>
            <a:r>
              <a:rPr sz="2400" b="1" spc="2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α</a:t>
            </a:r>
            <a:r>
              <a:rPr sz="2400" b="1" spc="5" dirty="0">
                <a:solidFill>
                  <a:srgbClr val="0000CC"/>
                </a:solidFill>
                <a:latin typeface="Times New Roman"/>
                <a:cs typeface="Times New Roman"/>
              </a:rPr>
              <a:t>π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ό</a:t>
            </a:r>
            <a:r>
              <a:rPr sz="2400" b="1" spc="-1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τον τύ</a:t>
            </a:r>
            <a:r>
              <a:rPr sz="2400" b="1" spc="5" dirty="0">
                <a:solidFill>
                  <a:srgbClr val="0000CC"/>
                </a:solidFill>
                <a:latin typeface="Times New Roman"/>
                <a:cs typeface="Times New Roman"/>
              </a:rPr>
              <a:t>π</a:t>
            </a:r>
            <a:r>
              <a:rPr sz="2400" b="1" dirty="0">
                <a:solidFill>
                  <a:srgbClr val="0000CC"/>
                </a:solidFill>
                <a:latin typeface="Times New Roman"/>
                <a:cs typeface="Times New Roman"/>
              </a:rPr>
              <a:t>ο 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65500" y="3740150"/>
            <a:ext cx="409575" cy="1905"/>
          </a:xfrm>
          <a:custGeom>
            <a:avLst/>
            <a:gdLst/>
            <a:ahLst/>
            <a:cxnLst/>
            <a:rect l="l" t="t" r="r" b="b"/>
            <a:pathLst>
              <a:path w="409575" h="1904">
                <a:moveTo>
                  <a:pt x="0" y="0"/>
                </a:moveTo>
                <a:lnTo>
                  <a:pt x="409575" y="165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98976" y="3740150"/>
            <a:ext cx="1748155" cy="1905"/>
          </a:xfrm>
          <a:custGeom>
            <a:avLst/>
            <a:gdLst/>
            <a:ahLst/>
            <a:cxnLst/>
            <a:rect l="l" t="t" r="r" b="b"/>
            <a:pathLst>
              <a:path w="1748154" h="1904">
                <a:moveTo>
                  <a:pt x="0" y="0"/>
                </a:moveTo>
                <a:lnTo>
                  <a:pt x="1747774" y="165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167633" y="3317554"/>
            <a:ext cx="2559685" cy="538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972819" algn="l"/>
              </a:tabLst>
            </a:pPr>
            <a:r>
              <a:rPr sz="3150" baseline="-29100" dirty="0">
                <a:latin typeface="Symbol"/>
                <a:cs typeface="Symbol"/>
              </a:rPr>
              <a:t></a:t>
            </a:r>
            <a:r>
              <a:rPr sz="3150" spc="-442" baseline="-29100" dirty="0">
                <a:latin typeface="Times New Roman"/>
                <a:cs typeface="Times New Roman"/>
              </a:rPr>
              <a:t> </a:t>
            </a:r>
            <a:r>
              <a:rPr sz="2100" spc="25" dirty="0">
                <a:latin typeface="Times New Roman"/>
                <a:cs typeface="Times New Roman"/>
              </a:rPr>
              <a:t>1</a:t>
            </a:r>
            <a:r>
              <a:rPr sz="3150" baseline="5291" dirty="0">
                <a:latin typeface="Symbol"/>
                <a:cs typeface="Symbol"/>
              </a:rPr>
              <a:t></a:t>
            </a:r>
            <a:r>
              <a:rPr sz="3150" spc="-472" baseline="5291" dirty="0">
                <a:latin typeface="Times New Roman"/>
                <a:cs typeface="Times New Roman"/>
              </a:rPr>
              <a:t> </a:t>
            </a:r>
            <a:r>
              <a:rPr sz="2100" i="1" dirty="0">
                <a:latin typeface="Times New Roman"/>
                <a:cs typeface="Times New Roman"/>
              </a:rPr>
              <a:t>r</a:t>
            </a:r>
            <a:r>
              <a:rPr sz="2100" i="1" spc="-70" dirty="0">
                <a:latin typeface="Times New Roman"/>
                <a:cs typeface="Times New Roman"/>
              </a:rPr>
              <a:t> </a:t>
            </a:r>
            <a:r>
              <a:rPr sz="3150" baseline="-29100" dirty="0">
                <a:latin typeface="Symbol"/>
                <a:cs typeface="Symbol"/>
              </a:rPr>
              <a:t></a:t>
            </a:r>
            <a:r>
              <a:rPr sz="3150" baseline="-29100" dirty="0">
                <a:latin typeface="Times New Roman"/>
                <a:cs typeface="Times New Roman"/>
              </a:rPr>
              <a:t>	</a:t>
            </a:r>
            <a:r>
              <a:rPr sz="2100" i="1" dirty="0">
                <a:latin typeface="Times New Roman"/>
                <a:cs typeface="Times New Roman"/>
              </a:rPr>
              <a:t>n</a:t>
            </a:r>
            <a:r>
              <a:rPr sz="2100" i="1" spc="-240" dirty="0">
                <a:latin typeface="Times New Roman"/>
                <a:cs typeface="Times New Roman"/>
              </a:rPr>
              <a:t> </a:t>
            </a:r>
            <a:r>
              <a:rPr sz="3150" spc="240" baseline="5291" dirty="0">
                <a:latin typeface="Symbol"/>
                <a:cs typeface="Symbol"/>
              </a:rPr>
              <a:t></a:t>
            </a:r>
            <a:r>
              <a:rPr sz="4200" spc="-622" baseline="4960" dirty="0">
                <a:latin typeface="Symbol"/>
                <a:cs typeface="Symbol"/>
              </a:rPr>
              <a:t></a:t>
            </a:r>
            <a:r>
              <a:rPr sz="2100" i="1" dirty="0">
                <a:latin typeface="Times New Roman"/>
                <a:cs typeface="Times New Roman"/>
              </a:rPr>
              <a:t>c</a:t>
            </a:r>
            <a:r>
              <a:rPr sz="2100" i="1" spc="-295" dirty="0">
                <a:latin typeface="Times New Roman"/>
                <a:cs typeface="Times New Roman"/>
              </a:rPr>
              <a:t> </a:t>
            </a:r>
            <a:r>
              <a:rPr sz="3150" spc="254" baseline="5291" dirty="0">
                <a:latin typeface="Symbol"/>
                <a:cs typeface="Symbol"/>
              </a:rPr>
              <a:t></a:t>
            </a:r>
            <a:r>
              <a:rPr sz="2100" i="1" spc="45" dirty="0">
                <a:latin typeface="Times New Roman"/>
                <a:cs typeface="Times New Roman"/>
              </a:rPr>
              <a:t>r</a:t>
            </a:r>
            <a:r>
              <a:rPr sz="4200" spc="-225" baseline="4960" dirty="0">
                <a:latin typeface="Symbol"/>
                <a:cs typeface="Symbol"/>
              </a:rPr>
              <a:t></a:t>
            </a:r>
            <a:r>
              <a:rPr sz="3150" spc="254" baseline="5291" dirty="0">
                <a:latin typeface="Symbol"/>
                <a:cs typeface="Symbol"/>
              </a:rPr>
              <a:t></a:t>
            </a:r>
            <a:r>
              <a:rPr sz="2100" spc="-254" dirty="0">
                <a:latin typeface="Times New Roman"/>
                <a:cs typeface="Times New Roman"/>
              </a:rPr>
              <a:t>(</a:t>
            </a:r>
            <a:r>
              <a:rPr sz="2100" spc="25" dirty="0">
                <a:latin typeface="Times New Roman"/>
                <a:cs typeface="Times New Roman"/>
              </a:rPr>
              <a:t>1</a:t>
            </a:r>
            <a:r>
              <a:rPr sz="3150" baseline="5291" dirty="0">
                <a:latin typeface="Symbol"/>
                <a:cs typeface="Symbol"/>
              </a:rPr>
              <a:t></a:t>
            </a:r>
            <a:r>
              <a:rPr sz="3150" spc="-494" baseline="5291" dirty="0">
                <a:latin typeface="Times New Roman"/>
                <a:cs typeface="Times New Roman"/>
              </a:rPr>
              <a:t> </a:t>
            </a:r>
            <a:r>
              <a:rPr sz="2100" i="1" spc="-20" dirty="0">
                <a:latin typeface="Times New Roman"/>
                <a:cs typeface="Times New Roman"/>
              </a:rPr>
              <a:t>r</a:t>
            </a:r>
            <a:r>
              <a:rPr sz="2100" dirty="0">
                <a:latin typeface="Times New Roman"/>
                <a:cs typeface="Times New Roman"/>
              </a:rPr>
              <a:t>)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99738" y="3812563"/>
            <a:ext cx="1764030" cy="292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5920" algn="l"/>
                <a:tab pos="855344" algn="l"/>
                <a:tab pos="1167765" algn="l"/>
                <a:tab pos="1560195" algn="l"/>
              </a:tabLst>
            </a:pPr>
            <a:r>
              <a:rPr sz="2100" spc="-265" dirty="0">
                <a:latin typeface="Times New Roman"/>
                <a:cs typeface="Times New Roman"/>
              </a:rPr>
              <a:t>(</a:t>
            </a:r>
            <a:r>
              <a:rPr sz="2100" dirty="0">
                <a:latin typeface="Times New Roman"/>
                <a:cs typeface="Times New Roman"/>
              </a:rPr>
              <a:t>1	</a:t>
            </a:r>
            <a:r>
              <a:rPr sz="2100" i="1" spc="-20" dirty="0">
                <a:latin typeface="Times New Roman"/>
                <a:cs typeface="Times New Roman"/>
              </a:rPr>
              <a:t>r</a:t>
            </a:r>
            <a:r>
              <a:rPr sz="2100" dirty="0">
                <a:latin typeface="Times New Roman"/>
                <a:cs typeface="Times New Roman"/>
              </a:rPr>
              <a:t>)	</a:t>
            </a:r>
            <a:r>
              <a:rPr sz="2100" i="1" dirty="0">
                <a:latin typeface="Times New Roman"/>
                <a:cs typeface="Times New Roman"/>
              </a:rPr>
              <a:t>c	</a:t>
            </a:r>
            <a:r>
              <a:rPr sz="2100" spc="-100" dirty="0">
                <a:latin typeface="Times New Roman"/>
                <a:cs typeface="Times New Roman"/>
              </a:rPr>
              <a:t>(</a:t>
            </a:r>
            <a:r>
              <a:rPr sz="2100" i="1" dirty="0">
                <a:latin typeface="Times New Roman"/>
                <a:cs typeface="Times New Roman"/>
              </a:rPr>
              <a:t>c	</a:t>
            </a:r>
            <a:r>
              <a:rPr sz="2100" i="1" spc="-20" dirty="0">
                <a:latin typeface="Times New Roman"/>
                <a:cs typeface="Times New Roman"/>
              </a:rPr>
              <a:t>r</a:t>
            </a:r>
            <a:r>
              <a:rPr sz="2100" dirty="0">
                <a:latin typeface="Times New Roman"/>
                <a:cs typeface="Times New Roman"/>
              </a:rPr>
              <a:t>)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10534" y="3807610"/>
            <a:ext cx="129539" cy="292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i="1" dirty="0">
                <a:latin typeface="Times New Roman"/>
                <a:cs typeface="Times New Roman"/>
              </a:rPr>
              <a:t>r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42082" y="3596409"/>
            <a:ext cx="218440" cy="292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i="1" dirty="0">
                <a:latin typeface="Times New Roman"/>
                <a:cs typeface="Times New Roman"/>
              </a:rPr>
              <a:t>D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60189" y="3773981"/>
            <a:ext cx="1016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i="1" dirty="0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91761" y="3779601"/>
            <a:ext cx="1359535" cy="292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75945" algn="l"/>
                <a:tab pos="810895" algn="l"/>
                <a:tab pos="1200150" algn="l"/>
              </a:tabLst>
            </a:pPr>
            <a:r>
              <a:rPr sz="2100" dirty="0">
                <a:latin typeface="Symbol"/>
                <a:cs typeface="Symbol"/>
              </a:rPr>
              <a:t>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dirty="0">
                <a:latin typeface="Symbol"/>
                <a:cs typeface="Symbol"/>
              </a:rPr>
              <a:t>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dirty="0">
                <a:latin typeface="Symbol"/>
                <a:cs typeface="Symbol"/>
              </a:rPr>
              <a:t>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dirty="0">
                <a:latin typeface="Symbol"/>
                <a:cs typeface="Symbol"/>
              </a:rPr>
              <a:t></a:t>
            </a:r>
            <a:endParaRPr sz="21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4544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Durat</a:t>
            </a:r>
            <a:r>
              <a:rPr spc="-15" dirty="0">
                <a:latin typeface="Arial"/>
                <a:cs typeface="Arial"/>
              </a:rPr>
              <a:t>i</a:t>
            </a:r>
            <a:r>
              <a:rPr dirty="0">
                <a:latin typeface="Arial"/>
                <a:cs typeface="Arial"/>
              </a:rPr>
              <a:t>on</a:t>
            </a:r>
            <a:r>
              <a:rPr spc="-40" dirty="0"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</a:rPr>
              <a:t>ομ</a:t>
            </a:r>
            <a:r>
              <a:rPr spc="-15" dirty="0">
                <a:solidFill>
                  <a:srgbClr val="FF0000"/>
                </a:solidFill>
              </a:rPr>
              <a:t>ο</a:t>
            </a:r>
            <a:r>
              <a:rPr dirty="0">
                <a:solidFill>
                  <a:srgbClr val="FF0000"/>
                </a:solidFill>
              </a:rPr>
              <a:t>λ</a:t>
            </a:r>
            <a:r>
              <a:rPr spc="-10" dirty="0">
                <a:solidFill>
                  <a:srgbClr val="FF0000"/>
                </a:solidFill>
              </a:rPr>
              <a:t>ο</a:t>
            </a:r>
            <a:r>
              <a:rPr dirty="0">
                <a:solidFill>
                  <a:srgbClr val="FF0000"/>
                </a:solidFill>
              </a:rPr>
              <a:t>γ</a:t>
            </a:r>
            <a:r>
              <a:rPr spc="-10" dirty="0">
                <a:solidFill>
                  <a:srgbClr val="FF0000"/>
                </a:solidFill>
              </a:rPr>
              <a:t>ί</a:t>
            </a:r>
            <a:r>
              <a:rPr dirty="0">
                <a:solidFill>
                  <a:srgbClr val="FF0000"/>
                </a:solidFill>
              </a:rPr>
              <a:t>ας</a:t>
            </a:r>
            <a:r>
              <a:rPr spc="-3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τελ</a:t>
            </a:r>
            <a:r>
              <a:rPr spc="-15" dirty="0">
                <a:solidFill>
                  <a:srgbClr val="FF0000"/>
                </a:solidFill>
              </a:rPr>
              <a:t>ι</a:t>
            </a:r>
            <a:r>
              <a:rPr dirty="0">
                <a:solidFill>
                  <a:srgbClr val="FF0000"/>
                </a:solidFill>
              </a:rPr>
              <a:t>κής</a:t>
            </a:r>
            <a:r>
              <a:rPr spc="-3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α</a:t>
            </a:r>
            <a:r>
              <a:rPr spc="-15" dirty="0">
                <a:solidFill>
                  <a:srgbClr val="FF0000"/>
                </a:solidFill>
              </a:rPr>
              <a:t>π</a:t>
            </a:r>
            <a:r>
              <a:rPr dirty="0">
                <a:solidFill>
                  <a:srgbClr val="FF0000"/>
                </a:solidFill>
              </a:rPr>
              <a:t>όδοσης</a:t>
            </a:r>
          </a:p>
          <a:p>
            <a:pPr marL="635" algn="ctr">
              <a:lnSpc>
                <a:spcPts val="3810"/>
              </a:lnSpc>
            </a:pPr>
            <a:r>
              <a:rPr dirty="0">
                <a:latin typeface="Arial"/>
                <a:cs typeface="Arial"/>
              </a:rPr>
              <a:t>(zero</a:t>
            </a:r>
            <a:r>
              <a:rPr spc="-4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cou</a:t>
            </a:r>
            <a:r>
              <a:rPr spc="-10" dirty="0">
                <a:latin typeface="Arial"/>
                <a:cs typeface="Arial"/>
              </a:rPr>
              <a:t>p</a:t>
            </a:r>
            <a:r>
              <a:rPr dirty="0">
                <a:latin typeface="Arial"/>
                <a:cs typeface="Arial"/>
              </a:rPr>
              <a:t>on</a:t>
            </a:r>
            <a:r>
              <a:rPr spc="-30" dirty="0">
                <a:latin typeface="Arial"/>
                <a:cs typeface="Arial"/>
              </a:rPr>
              <a:t> </a:t>
            </a:r>
            <a:r>
              <a:rPr dirty="0"/>
              <a:t>ή</a:t>
            </a:r>
            <a:r>
              <a:rPr spc="-20" dirty="0"/>
              <a:t> </a:t>
            </a:r>
            <a:r>
              <a:rPr dirty="0">
                <a:latin typeface="Arial"/>
                <a:cs typeface="Arial"/>
              </a:rPr>
              <a:t>de</a:t>
            </a:r>
            <a:r>
              <a:rPr spc="-15" dirty="0">
                <a:latin typeface="Arial"/>
                <a:cs typeface="Arial"/>
              </a:rPr>
              <a:t>e</a:t>
            </a:r>
            <a:r>
              <a:rPr dirty="0">
                <a:latin typeface="Arial"/>
                <a:cs typeface="Arial"/>
              </a:rPr>
              <a:t>p</a:t>
            </a:r>
            <a:r>
              <a:rPr spc="-1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s</a:t>
            </a:r>
            <a:r>
              <a:rPr dirty="0">
                <a:latin typeface="Arial"/>
                <a:cs typeface="Arial"/>
              </a:rPr>
              <a:t>cou</a:t>
            </a:r>
            <a:r>
              <a:rPr spc="-10" dirty="0">
                <a:latin typeface="Arial"/>
                <a:cs typeface="Arial"/>
              </a:rPr>
              <a:t>n</a:t>
            </a:r>
            <a:r>
              <a:rPr dirty="0">
                <a:latin typeface="Arial"/>
                <a:cs typeface="Arial"/>
              </a:rPr>
              <a:t>t</a:t>
            </a:r>
            <a:r>
              <a:rPr spc="-4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bond)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96370"/>
            <a:ext cx="7922259" cy="3536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Για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λογίες</a:t>
            </a:r>
            <a:r>
              <a:rPr sz="2400" spc="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χωρίς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τοκομ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διο,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ή γ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 έντοκα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γραμμάτια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ελλ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νικού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Δημ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σίο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,</a:t>
            </a:r>
            <a:r>
              <a:rPr sz="2400" spc="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=0.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marR="335915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Συνεπώ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, ο τύπ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ς της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σταθμισμ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spc="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διάρκειας απλοποιείτ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σε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,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γεγονός που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δεν πρέπει να μας εκπ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ή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μια και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άρχει 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νο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μια ρο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ή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,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 χρονική περίοδο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t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+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 n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"/>
              </a:spcBef>
              <a:buClr>
                <a:srgbClr val="0000CC"/>
              </a:buClr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τύπ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τιμή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,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επίση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,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απλοποιείτ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σε</a:t>
            </a:r>
            <a:r>
              <a:rPr sz="2400" spc="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=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F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(1 +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)</a:t>
            </a:r>
            <a:r>
              <a:rPr sz="2400" spc="-15" baseline="24305" dirty="0">
                <a:solidFill>
                  <a:srgbClr val="0000CC"/>
                </a:solidFill>
                <a:latin typeface="Arial"/>
                <a:cs typeface="Arial"/>
              </a:rPr>
              <a:t>-</a:t>
            </a:r>
            <a:r>
              <a:rPr sz="2400" spc="-7" baseline="24305" dirty="0">
                <a:solidFill>
                  <a:srgbClr val="0000CC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1844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Χρ</a:t>
            </a:r>
            <a:r>
              <a:rPr b="0" spc="-10" dirty="0">
                <a:latin typeface="Arial"/>
                <a:cs typeface="Arial"/>
              </a:rPr>
              <a:t>ή</a:t>
            </a:r>
            <a:r>
              <a:rPr b="0" dirty="0">
                <a:latin typeface="Arial"/>
                <a:cs typeface="Arial"/>
              </a:rPr>
              <a:t>σιμοι</a:t>
            </a:r>
            <a:r>
              <a:rPr b="0" spc="-1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Τύ</a:t>
            </a:r>
            <a:r>
              <a:rPr b="0" spc="-15" dirty="0">
                <a:latin typeface="Arial"/>
                <a:cs typeface="Arial"/>
              </a:rPr>
              <a:t>π</a:t>
            </a:r>
            <a:r>
              <a:rPr b="0" dirty="0">
                <a:latin typeface="Arial"/>
                <a:cs typeface="Arial"/>
              </a:rPr>
              <a:t>οι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Υπ</a:t>
            </a:r>
            <a:r>
              <a:rPr b="0" spc="-15" dirty="0">
                <a:latin typeface="Arial"/>
                <a:cs typeface="Arial"/>
              </a:rPr>
              <a:t>ο</a:t>
            </a:r>
            <a:r>
              <a:rPr b="0" dirty="0">
                <a:latin typeface="Arial"/>
                <a:cs typeface="Arial"/>
              </a:rPr>
              <a:t>λογισμού</a:t>
            </a:r>
            <a:r>
              <a:rPr b="0" spc="-1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Dur</a:t>
            </a:r>
            <a:r>
              <a:rPr b="0" spc="-15" dirty="0">
                <a:latin typeface="Arial"/>
                <a:cs typeface="Arial"/>
              </a:rPr>
              <a:t>a</a:t>
            </a:r>
            <a:r>
              <a:rPr b="0" dirty="0">
                <a:latin typeface="Arial"/>
                <a:cs typeface="Arial"/>
              </a:rPr>
              <a:t>ti</a:t>
            </a:r>
            <a:r>
              <a:rPr b="0" spc="-15" dirty="0">
                <a:latin typeface="Arial"/>
                <a:cs typeface="Arial"/>
              </a:rPr>
              <a:t>o</a:t>
            </a:r>
            <a:r>
              <a:rPr b="0" dirty="0">
                <a:latin typeface="Arial"/>
                <a:cs typeface="Arial"/>
              </a:rPr>
              <a:t>n</a:t>
            </a:r>
          </a:p>
          <a:p>
            <a:pPr marL="1905" algn="ctr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Duration</a:t>
            </a:r>
            <a:r>
              <a:rPr spc="-45" dirty="0"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</a:rPr>
              <a:t>ομο</a:t>
            </a:r>
            <a:r>
              <a:rPr spc="-15" dirty="0">
                <a:solidFill>
                  <a:srgbClr val="FF0000"/>
                </a:solidFill>
              </a:rPr>
              <a:t>λ</a:t>
            </a:r>
            <a:r>
              <a:rPr dirty="0">
                <a:solidFill>
                  <a:srgbClr val="FF0000"/>
                </a:solidFill>
              </a:rPr>
              <a:t>ογ</a:t>
            </a:r>
            <a:r>
              <a:rPr spc="-10" dirty="0">
                <a:solidFill>
                  <a:srgbClr val="FF0000"/>
                </a:solidFill>
              </a:rPr>
              <a:t>ί</a:t>
            </a:r>
            <a:r>
              <a:rPr dirty="0">
                <a:solidFill>
                  <a:srgbClr val="FF0000"/>
                </a:solidFill>
              </a:rPr>
              <a:t>ας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στο</a:t>
            </a:r>
            <a:r>
              <a:rPr spc="-2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άρτιο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4727" y="2246357"/>
            <a:ext cx="7099934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679440" algn="l"/>
              </a:tabLst>
            </a:pPr>
            <a:r>
              <a:rPr sz="2400" spc="-85" dirty="0">
                <a:solidFill>
                  <a:srgbClr val="0000CC"/>
                </a:solidFill>
                <a:latin typeface="Times New Roman"/>
                <a:cs typeface="Times New Roman"/>
              </a:rPr>
              <a:t>Γ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ια ομολο</a:t>
            </a:r>
            <a:r>
              <a:rPr sz="2400" spc="-15" dirty="0">
                <a:solidFill>
                  <a:srgbClr val="0000CC"/>
                </a:solidFill>
                <a:latin typeface="Times New Roman"/>
                <a:cs typeface="Times New Roman"/>
              </a:rPr>
              <a:t>γ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ίες</a:t>
            </a:r>
            <a:r>
              <a:rPr sz="2400" spc="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που ε</a:t>
            </a:r>
            <a:r>
              <a:rPr sz="2400" spc="-55" dirty="0">
                <a:solidFill>
                  <a:srgbClr val="0000CC"/>
                </a:solidFill>
                <a:latin typeface="Times New Roman"/>
                <a:cs typeface="Times New Roman"/>
              </a:rPr>
              <a:t>κ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δίδο</a:t>
            </a:r>
            <a:r>
              <a:rPr sz="2400" spc="-15" dirty="0">
                <a:solidFill>
                  <a:srgbClr val="0000CC"/>
                </a:solidFill>
                <a:latin typeface="Times New Roman"/>
                <a:cs typeface="Times New Roman"/>
              </a:rPr>
              <a:t>ν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ται</a:t>
            </a:r>
            <a:r>
              <a:rPr sz="2400" spc="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στο άρτιο, c=</a:t>
            </a:r>
            <a:r>
              <a:rPr sz="2400" spc="-100" dirty="0">
                <a:solidFill>
                  <a:srgbClr val="0000CC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,	ο </a:t>
            </a:r>
            <a:r>
              <a:rPr sz="2400" spc="-10" dirty="0">
                <a:solidFill>
                  <a:srgbClr val="0000CC"/>
                </a:solidFill>
                <a:latin typeface="Times New Roman"/>
                <a:cs typeface="Times New Roman"/>
              </a:rPr>
              <a:t>τ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ύπος</a:t>
            </a:r>
            <a:r>
              <a:rPr sz="2400" spc="-1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της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3100" y="2675100"/>
            <a:ext cx="5107940" cy="794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6800"/>
              </a:lnSpc>
            </a:pP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σταθμισμένης</a:t>
            </a:r>
            <a:r>
              <a:rPr sz="2400" spc="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διάρκειας</a:t>
            </a:r>
            <a:r>
              <a:rPr sz="2400" spc="1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απλοποιείται</a:t>
            </a:r>
            <a:r>
              <a:rPr sz="2400" spc="2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σε: ο</a:t>
            </a:r>
            <a:r>
              <a:rPr sz="2400" spc="-1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τύπος </a:t>
            </a:r>
            <a:r>
              <a:rPr sz="2400" spc="-15" dirty="0">
                <a:solidFill>
                  <a:srgbClr val="0000CC"/>
                </a:solidFill>
                <a:latin typeface="Times New Roman"/>
                <a:cs typeface="Times New Roman"/>
              </a:rPr>
              <a:t>τ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ης</a:t>
            </a:r>
            <a:r>
              <a:rPr sz="2400" spc="-20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τιμής</a:t>
            </a:r>
            <a:r>
              <a:rPr sz="2400" spc="-1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σε</a:t>
            </a:r>
            <a:r>
              <a:rPr sz="2400" spc="1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:</a:t>
            </a:r>
            <a:r>
              <a:rPr sz="2400" spc="-204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3450" i="1" spc="37" baseline="2415" dirty="0">
                <a:latin typeface="Times New Roman"/>
                <a:cs typeface="Times New Roman"/>
              </a:rPr>
              <a:t>P</a:t>
            </a:r>
            <a:r>
              <a:rPr sz="3450" i="1" spc="44" baseline="2415" dirty="0">
                <a:latin typeface="Times New Roman"/>
                <a:cs typeface="Times New Roman"/>
              </a:rPr>
              <a:t>=F</a:t>
            </a:r>
            <a:r>
              <a:rPr sz="3450" baseline="2415" dirty="0">
                <a:latin typeface="Times New Roman"/>
                <a:cs typeface="Times New Roman"/>
              </a:rPr>
              <a:t>.</a:t>
            </a:r>
            <a:endParaRPr sz="3450" baseline="2415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22390" y="2541602"/>
            <a:ext cx="1918335" cy="4292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040"/>
              </a:lnSpc>
            </a:pPr>
            <a:r>
              <a:rPr sz="1700" i="1" dirty="0">
                <a:latin typeface="Times New Roman"/>
                <a:cs typeface="Times New Roman"/>
              </a:rPr>
              <a:t>D</a:t>
            </a:r>
            <a:r>
              <a:rPr sz="1700" i="1" spc="90" dirty="0">
                <a:latin typeface="Times New Roman"/>
                <a:cs typeface="Times New Roman"/>
              </a:rPr>
              <a:t> </a:t>
            </a:r>
            <a:r>
              <a:rPr sz="2550" baseline="6535" dirty="0">
                <a:latin typeface="Symbol"/>
                <a:cs typeface="Symbol"/>
              </a:rPr>
              <a:t></a:t>
            </a:r>
            <a:r>
              <a:rPr sz="2550" spc="165" baseline="6535" dirty="0">
                <a:latin typeface="Times New Roman"/>
                <a:cs typeface="Times New Roman"/>
              </a:rPr>
              <a:t> </a:t>
            </a:r>
            <a:r>
              <a:rPr sz="2550" u="sng" spc="-97" baseline="40849" dirty="0">
                <a:latin typeface="Times New Roman"/>
                <a:cs typeface="Times New Roman"/>
              </a:rPr>
              <a:t>1</a:t>
            </a:r>
            <a:r>
              <a:rPr sz="2550" u="sng" baseline="47385" dirty="0">
                <a:latin typeface="Symbol"/>
                <a:cs typeface="Symbol"/>
              </a:rPr>
              <a:t></a:t>
            </a:r>
            <a:r>
              <a:rPr sz="2550" u="sng" spc="-37" baseline="47385" dirty="0">
                <a:latin typeface="Times New Roman"/>
                <a:cs typeface="Times New Roman"/>
              </a:rPr>
              <a:t> </a:t>
            </a:r>
            <a:r>
              <a:rPr sz="2550" i="1" u="sng" baseline="40849" dirty="0">
                <a:latin typeface="Times New Roman"/>
                <a:cs typeface="Times New Roman"/>
              </a:rPr>
              <a:t>r</a:t>
            </a:r>
            <a:r>
              <a:rPr sz="2550" i="1" spc="142" baseline="40849" dirty="0">
                <a:latin typeface="Times New Roman"/>
                <a:cs typeface="Times New Roman"/>
              </a:rPr>
              <a:t> </a:t>
            </a:r>
            <a:r>
              <a:rPr sz="2550" baseline="6535" dirty="0">
                <a:latin typeface="Symbol"/>
                <a:cs typeface="Symbol"/>
              </a:rPr>
              <a:t></a:t>
            </a:r>
            <a:r>
              <a:rPr sz="2550" spc="-397" baseline="6535" dirty="0">
                <a:latin typeface="Times New Roman"/>
                <a:cs typeface="Times New Roman"/>
              </a:rPr>
              <a:t> </a:t>
            </a:r>
            <a:r>
              <a:rPr sz="3900" spc="-555" baseline="2136" dirty="0">
                <a:latin typeface="Symbol"/>
                <a:cs typeface="Symbol"/>
              </a:rPr>
              <a:t></a:t>
            </a:r>
            <a:r>
              <a:rPr sz="1700" spc="-65" dirty="0">
                <a:latin typeface="Times New Roman"/>
                <a:cs typeface="Times New Roman"/>
              </a:rPr>
              <a:t>1</a:t>
            </a:r>
            <a:r>
              <a:rPr sz="2550" spc="127" baseline="6535" dirty="0">
                <a:latin typeface="Symbol"/>
                <a:cs typeface="Symbol"/>
              </a:rPr>
              <a:t></a:t>
            </a:r>
            <a:r>
              <a:rPr sz="1700" spc="-45" dirty="0">
                <a:latin typeface="Times New Roman"/>
                <a:cs typeface="Times New Roman"/>
              </a:rPr>
              <a:t>(</a:t>
            </a:r>
            <a:r>
              <a:rPr sz="1700" spc="-65" dirty="0">
                <a:latin typeface="Times New Roman"/>
                <a:cs typeface="Times New Roman"/>
              </a:rPr>
              <a:t>1</a:t>
            </a:r>
            <a:r>
              <a:rPr sz="2550" baseline="6535" dirty="0">
                <a:latin typeface="Symbol"/>
                <a:cs typeface="Symbol"/>
              </a:rPr>
              <a:t></a:t>
            </a:r>
            <a:r>
              <a:rPr sz="2550" spc="-37" baseline="6535" dirty="0">
                <a:latin typeface="Times New Roman"/>
                <a:cs typeface="Times New Roman"/>
              </a:rPr>
              <a:t> </a:t>
            </a:r>
            <a:r>
              <a:rPr sz="1700" i="1" spc="135" dirty="0">
                <a:latin typeface="Times New Roman"/>
                <a:cs typeface="Times New Roman"/>
              </a:rPr>
              <a:t>r</a:t>
            </a:r>
            <a:r>
              <a:rPr sz="1700" dirty="0">
                <a:latin typeface="Times New Roman"/>
                <a:cs typeface="Times New Roman"/>
              </a:rPr>
              <a:t>)</a:t>
            </a:r>
            <a:r>
              <a:rPr sz="1700" spc="-229" dirty="0">
                <a:latin typeface="Times New Roman"/>
                <a:cs typeface="Times New Roman"/>
              </a:rPr>
              <a:t> </a:t>
            </a:r>
            <a:r>
              <a:rPr sz="1500" spc="-7" baseline="50000" dirty="0">
                <a:latin typeface="Symbol"/>
                <a:cs typeface="Symbol"/>
              </a:rPr>
              <a:t></a:t>
            </a:r>
            <a:r>
              <a:rPr sz="1500" spc="-75" baseline="50000" dirty="0">
                <a:latin typeface="Times New Roman"/>
                <a:cs typeface="Times New Roman"/>
              </a:rPr>
              <a:t> </a:t>
            </a:r>
            <a:r>
              <a:rPr sz="1500" i="1" spc="-7" baseline="44444" dirty="0">
                <a:latin typeface="Times New Roman"/>
                <a:cs typeface="Times New Roman"/>
              </a:rPr>
              <a:t>n</a:t>
            </a:r>
            <a:endParaRPr sz="1500" baseline="44444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08797" y="2614553"/>
            <a:ext cx="593090" cy="391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900" baseline="5341" dirty="0">
                <a:latin typeface="Symbol"/>
                <a:cs typeface="Symbol"/>
              </a:rPr>
              <a:t></a:t>
            </a:r>
            <a:r>
              <a:rPr sz="3900" spc="-217" baseline="5341" dirty="0"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00CC"/>
                </a:solidFill>
                <a:latin typeface="Times New Roman"/>
                <a:cs typeface="Times New Roman"/>
              </a:rPr>
              <a:t>κ</a:t>
            </a:r>
            <a:r>
              <a:rPr sz="2400" dirty="0">
                <a:solidFill>
                  <a:srgbClr val="0000CC"/>
                </a:solidFill>
                <a:latin typeface="Times New Roman"/>
                <a:cs typeface="Times New Roman"/>
              </a:rPr>
              <a:t>αι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74967" y="2875132"/>
            <a:ext cx="109855" cy="241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i="1" dirty="0">
                <a:latin typeface="Times New Roman"/>
                <a:cs typeface="Times New Roman"/>
              </a:rPr>
              <a:t>r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5454" y="814546"/>
            <a:ext cx="7614284" cy="8616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Χρήσιμοι</a:t>
            </a:r>
            <a:r>
              <a:rPr spc="-40" dirty="0"/>
              <a:t> </a:t>
            </a:r>
            <a:r>
              <a:rPr dirty="0"/>
              <a:t>Τύποι</a:t>
            </a:r>
            <a:r>
              <a:rPr spc="-10" dirty="0"/>
              <a:t> </a:t>
            </a:r>
            <a:r>
              <a:rPr dirty="0"/>
              <a:t>Υπολο</a:t>
            </a:r>
            <a:r>
              <a:rPr spc="-15" dirty="0"/>
              <a:t>γ</a:t>
            </a:r>
            <a:r>
              <a:rPr dirty="0"/>
              <a:t>ισμού</a:t>
            </a:r>
            <a:r>
              <a:rPr spc="-65" dirty="0"/>
              <a:t> </a:t>
            </a:r>
            <a:r>
              <a:rPr dirty="0">
                <a:latin typeface="Arial"/>
                <a:cs typeface="Arial"/>
              </a:rPr>
              <a:t>Duration</a:t>
            </a:r>
          </a:p>
          <a:p>
            <a:pPr marL="42545">
              <a:lnSpc>
                <a:spcPct val="100000"/>
              </a:lnSpc>
              <a:spcBef>
                <a:spcPts val="15"/>
              </a:spcBef>
            </a:pPr>
            <a:r>
              <a:rPr sz="2800" spc="-5" dirty="0">
                <a:latin typeface="Arial"/>
                <a:cs typeface="Arial"/>
              </a:rPr>
              <a:t>Dura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ion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/>
              <a:t>ομολογίας</a:t>
            </a:r>
            <a:r>
              <a:rPr sz="2800" spc="25" dirty="0"/>
              <a:t> </a:t>
            </a:r>
            <a:r>
              <a:rPr sz="2800" spc="-5" dirty="0">
                <a:solidFill>
                  <a:srgbClr val="FF0000"/>
                </a:solidFill>
              </a:rPr>
              <a:t>κυ</a:t>
            </a:r>
            <a:r>
              <a:rPr sz="2800" dirty="0">
                <a:solidFill>
                  <a:srgbClr val="FF0000"/>
                </a:solidFill>
              </a:rPr>
              <a:t>μ</a:t>
            </a:r>
            <a:r>
              <a:rPr sz="2800" spc="-5" dirty="0">
                <a:solidFill>
                  <a:srgbClr val="FF0000"/>
                </a:solidFill>
              </a:rPr>
              <a:t>αινόμ</a:t>
            </a:r>
            <a:r>
              <a:rPr sz="2800" dirty="0">
                <a:solidFill>
                  <a:srgbClr val="FF0000"/>
                </a:solidFill>
              </a:rPr>
              <a:t>ε</a:t>
            </a:r>
            <a:r>
              <a:rPr sz="2800" spc="-5" dirty="0">
                <a:solidFill>
                  <a:srgbClr val="FF0000"/>
                </a:solidFill>
              </a:rPr>
              <a:t>νου</a:t>
            </a:r>
            <a:r>
              <a:rPr sz="2800" dirty="0">
                <a:solidFill>
                  <a:srgbClr val="FF0000"/>
                </a:solidFill>
              </a:rPr>
              <a:t> </a:t>
            </a:r>
            <a:r>
              <a:rPr sz="2800" spc="-5" dirty="0">
                <a:solidFill>
                  <a:srgbClr val="FF0000"/>
                </a:solidFill>
              </a:rPr>
              <a:t>επιτοκίου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7544" y="2438685"/>
            <a:ext cx="727265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Η</a:t>
            </a:r>
            <a:r>
              <a:rPr sz="2400" spc="15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σταθμ</a:t>
            </a:r>
            <a:r>
              <a:rPr sz="2400" spc="10" dirty="0">
                <a:solidFill>
                  <a:srgbClr val="0000FF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σμένη</a:t>
            </a:r>
            <a:r>
              <a:rPr sz="2400" spc="16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διάρ</a:t>
            </a:r>
            <a:r>
              <a:rPr sz="2400" spc="-10" dirty="0">
                <a:solidFill>
                  <a:srgbClr val="0000FF"/>
                </a:solidFill>
                <a:latin typeface="Arial"/>
                <a:cs typeface="Arial"/>
              </a:rPr>
              <a:t>κ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εια</a:t>
            </a:r>
            <a:r>
              <a:rPr sz="2400" spc="17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ε</a:t>
            </a:r>
            <a:r>
              <a:rPr sz="2400" spc="15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δάνεια</a:t>
            </a:r>
            <a:r>
              <a:rPr sz="2400" spc="15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και</a:t>
            </a:r>
            <a:r>
              <a:rPr sz="2400" spc="16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ομ</a:t>
            </a:r>
            <a:r>
              <a:rPr sz="2400" spc="-10" dirty="0">
                <a:solidFill>
                  <a:srgbClr val="0000FF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λογί</a:t>
            </a:r>
            <a:r>
              <a:rPr sz="2400" spc="10" dirty="0">
                <a:solidFill>
                  <a:srgbClr val="0000FF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ς</a:t>
            </a:r>
            <a:r>
              <a:rPr sz="2400" spc="16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των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7544" y="2804445"/>
            <a:ext cx="509079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48410" algn="l"/>
                <a:tab pos="1772920" algn="l"/>
                <a:tab pos="3100705" algn="l"/>
                <a:tab pos="3498215" algn="l"/>
              </a:tabLst>
            </a:pP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οποίων	τα	επιτόκ</a:t>
            </a:r>
            <a:r>
              <a:rPr sz="2400" spc="5" dirty="0">
                <a:solidFill>
                  <a:srgbClr val="0000FF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α	ή	τοκομερ</a:t>
            </a:r>
            <a:r>
              <a:rPr sz="2400" spc="5" dirty="0">
                <a:solidFill>
                  <a:srgbClr val="0000FF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δια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72809" y="2804445"/>
            <a:ext cx="1974850" cy="696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154" marR="5080" indent="-212090">
              <a:lnSpc>
                <a:spcPct val="100000"/>
              </a:lnSpc>
            </a:pP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μετα</a:t>
            </a:r>
            <a:r>
              <a:rPr sz="2400" spc="-15" dirty="0">
                <a:solidFill>
                  <a:srgbClr val="0000FF"/>
                </a:solidFill>
                <a:latin typeface="Arial"/>
                <a:cs typeface="Arial"/>
              </a:rPr>
              <a:t>β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άλλονται σ</a:t>
            </a:r>
            <a:r>
              <a:rPr sz="2400" spc="-10" dirty="0">
                <a:solidFill>
                  <a:srgbClr val="0000FF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νηθ</a:t>
            </a:r>
            <a:r>
              <a:rPr sz="2400" spc="10" dirty="0">
                <a:solidFill>
                  <a:srgbClr val="0000FF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σμένο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7544" y="3170586"/>
            <a:ext cx="532003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693545" algn="l"/>
                <a:tab pos="2365375" algn="l"/>
                <a:tab pos="4490720" algn="l"/>
                <a:tab pos="5016500" algn="l"/>
              </a:tabLst>
            </a:pP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διαχρονικά	δ</a:t>
            </a:r>
            <a:r>
              <a:rPr sz="2400" spc="-10" dirty="0">
                <a:solidFill>
                  <a:srgbClr val="0000FF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ν	</a:t>
            </a:r>
            <a:r>
              <a:rPr sz="2400" spc="-20" dirty="0">
                <a:solidFill>
                  <a:srgbClr val="0000FF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πολογίζονται	</a:t>
            </a:r>
            <a:r>
              <a:rPr sz="2400" spc="-5" dirty="0">
                <a:solidFill>
                  <a:srgbClr val="0000FF"/>
                </a:solidFill>
                <a:latin typeface="Arial"/>
                <a:cs typeface="Arial"/>
              </a:rPr>
              <a:t>μ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ε	το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77544" y="3536346"/>
            <a:ext cx="7273925" cy="1061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τρόπ</a:t>
            </a:r>
            <a:r>
              <a:rPr sz="2400" spc="-5" dirty="0">
                <a:solidFill>
                  <a:srgbClr val="0000FF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.</a:t>
            </a:r>
            <a:r>
              <a:rPr sz="2400" spc="5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Στην</a:t>
            </a:r>
            <a:r>
              <a:rPr sz="2400" spc="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πλειονότητα</a:t>
            </a:r>
            <a:r>
              <a:rPr sz="2400" spc="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αυτών</a:t>
            </a:r>
            <a:r>
              <a:rPr sz="2400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των</a:t>
            </a:r>
            <a:r>
              <a:rPr sz="2400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περιπτ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ώ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σεων,</a:t>
            </a:r>
            <a:r>
              <a:rPr sz="2400" spc="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η στα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400" spc="10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σμέ</a:t>
            </a:r>
            <a:r>
              <a:rPr sz="2400" spc="1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2400" spc="2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διάρκεια</a:t>
            </a:r>
            <a:r>
              <a:rPr sz="2400" spc="2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ισούται</a:t>
            </a:r>
            <a:r>
              <a:rPr sz="2400" spc="2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spc="2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τη</a:t>
            </a:r>
            <a:r>
              <a:rPr sz="2400" spc="25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χρονική</a:t>
            </a:r>
            <a:r>
              <a:rPr sz="2400" spc="2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πε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ίοδο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έω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ς την αν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προσαρμογή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του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τόκου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ή τοκομ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δίου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44744" rIns="0" bIns="0" rtlCol="0">
            <a:spAutoFit/>
          </a:bodyPr>
          <a:lstStyle/>
          <a:p>
            <a:pPr marL="1602105">
              <a:lnSpc>
                <a:spcPct val="100000"/>
              </a:lnSpc>
            </a:pPr>
            <a:r>
              <a:rPr sz="3600" dirty="0"/>
              <a:t>Κ</a:t>
            </a:r>
            <a:r>
              <a:rPr sz="3600" spc="5" dirty="0"/>
              <a:t>υ</a:t>
            </a:r>
            <a:r>
              <a:rPr sz="3600" dirty="0"/>
              <a:t>ρτότητα</a:t>
            </a:r>
            <a:r>
              <a:rPr sz="3600" spc="-5" dirty="0"/>
              <a:t> </a:t>
            </a:r>
            <a:r>
              <a:rPr sz="3600" dirty="0">
                <a:latin typeface="Arial"/>
                <a:cs typeface="Arial"/>
              </a:rPr>
              <a:t>[convexity (CX)]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83670"/>
            <a:ext cx="7950200" cy="3622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tabLst>
                <a:tab pos="1869439" algn="l"/>
                <a:tab pos="2349500" algn="l"/>
                <a:tab pos="6689090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τύπ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διάρκειας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περιγράφει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ια</a:t>
            </a:r>
            <a:r>
              <a:rPr sz="2400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γραμμική σχέ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η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ταξύ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ταβολ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ή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τιμής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του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ολ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γου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και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του επιτοκ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ου.	Ο</a:t>
            </a:r>
            <a:r>
              <a:rPr sz="2400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τύπ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αυτός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δεν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λαμβάνει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πόψη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την κυρτότητα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που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υπάρχει 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ξ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ύ παρού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ξ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ίας</a:t>
            </a:r>
            <a:r>
              <a:rPr sz="24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(τ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μή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) και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επιτοκ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ου.	Είν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νατόν να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άρουμε μια μαθηματική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σχέ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 οποία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ας π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ρέχει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μια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αλύτερη προσ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γγιση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μεταβολής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της τιμής</a:t>
            </a:r>
            <a:r>
              <a:rPr sz="2400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του ομ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λόγου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όταν η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απ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ιτού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ενη απόδο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(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yi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)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μεταβάλλετα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.	Μια τέτοια προσέγγιση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μπορεί να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ίνει με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την πολυων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μική σειρά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ου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Tay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o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r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5684" rIns="0" bIns="0" rtlCol="0">
            <a:spAutoFit/>
          </a:bodyPr>
          <a:lstStyle/>
          <a:p>
            <a:pPr marL="1936114">
              <a:lnSpc>
                <a:spcPct val="100000"/>
              </a:lnSpc>
            </a:pPr>
            <a:r>
              <a:rPr dirty="0"/>
              <a:t>Κυ</a:t>
            </a:r>
            <a:r>
              <a:rPr spc="-10" dirty="0"/>
              <a:t>ρ</a:t>
            </a:r>
            <a:r>
              <a:rPr dirty="0"/>
              <a:t>τότ</a:t>
            </a:r>
            <a:r>
              <a:rPr spc="-10" dirty="0"/>
              <a:t>η</a:t>
            </a:r>
            <a:r>
              <a:rPr dirty="0"/>
              <a:t>τα</a:t>
            </a:r>
            <a:r>
              <a:rPr spc="-55" dirty="0"/>
              <a:t> </a:t>
            </a:r>
            <a:r>
              <a:rPr dirty="0">
                <a:latin typeface="Arial"/>
                <a:cs typeface="Arial"/>
              </a:rPr>
              <a:t>[co</a:t>
            </a:r>
            <a:r>
              <a:rPr spc="-15" dirty="0">
                <a:latin typeface="Arial"/>
                <a:cs typeface="Arial"/>
              </a:rPr>
              <a:t>n</a:t>
            </a:r>
            <a:r>
              <a:rPr dirty="0">
                <a:latin typeface="Arial"/>
                <a:cs typeface="Arial"/>
              </a:rPr>
              <a:t>v</a:t>
            </a:r>
            <a:r>
              <a:rPr spc="-15" dirty="0">
                <a:latin typeface="Arial"/>
                <a:cs typeface="Arial"/>
              </a:rPr>
              <a:t>e</a:t>
            </a:r>
            <a:r>
              <a:rPr dirty="0">
                <a:latin typeface="Arial"/>
                <a:cs typeface="Arial"/>
              </a:rPr>
              <a:t>x</a:t>
            </a:r>
            <a:r>
              <a:rPr spc="-10" dirty="0">
                <a:latin typeface="Arial"/>
                <a:cs typeface="Arial"/>
              </a:rPr>
              <a:t>i</a:t>
            </a:r>
            <a:r>
              <a:rPr dirty="0">
                <a:latin typeface="Arial"/>
                <a:cs typeface="Arial"/>
              </a:rPr>
              <a:t>ty</a:t>
            </a:r>
            <a:r>
              <a:rPr spc="-3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(CX)]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2140" y="1912270"/>
            <a:ext cx="791845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Για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παράδειγμα,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 ανάπτυγμα</a:t>
            </a:r>
            <a:r>
              <a:rPr sz="24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β΄ βαθμού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ναι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εξής: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2140" y="2790475"/>
            <a:ext cx="13208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76825" y="2790475"/>
            <a:ext cx="39814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400" spc="-5" dirty="0">
                <a:solidFill>
                  <a:srgbClr val="0000CC"/>
                </a:solidFill>
                <a:latin typeface="Arial"/>
                <a:cs typeface="Arial"/>
              </a:rPr>
              <a:t>1)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2140" y="3668305"/>
            <a:ext cx="6673850" cy="696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ρώντας</a:t>
            </a:r>
            <a:r>
              <a:rPr sz="2400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και τις δ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 πλε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ρές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με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την τιμή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(Ρ)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ρνου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την ποσο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τια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μεταβολή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τιμή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2140" y="4912136"/>
            <a:ext cx="13208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31333" y="4912136"/>
            <a:ext cx="39814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(2)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09118" y="2713754"/>
            <a:ext cx="114300" cy="173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" spc="120" dirty="0">
                <a:latin typeface="Times New Roman"/>
                <a:cs typeface="Times New Roman"/>
              </a:rPr>
              <a:t>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78361" y="2909104"/>
            <a:ext cx="676910" cy="307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195" dirty="0">
                <a:latin typeface="Times New Roman"/>
                <a:cs typeface="Times New Roman"/>
              </a:rPr>
              <a:t>2 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i="1" spc="180" dirty="0">
                <a:latin typeface="Times New Roman"/>
                <a:cs typeface="Times New Roman"/>
              </a:rPr>
              <a:t>d</a:t>
            </a:r>
            <a:r>
              <a:rPr sz="2000" i="1" spc="300" dirty="0">
                <a:latin typeface="Times New Roman"/>
                <a:cs typeface="Times New Roman"/>
              </a:rPr>
              <a:t>r</a:t>
            </a:r>
            <a:r>
              <a:rPr sz="1725" spc="179" baseline="43478" dirty="0">
                <a:latin typeface="Times New Roman"/>
                <a:cs typeface="Times New Roman"/>
              </a:rPr>
              <a:t>2</a:t>
            </a:r>
            <a:endParaRPr sz="1725" baseline="43478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00786" y="2556330"/>
            <a:ext cx="114300" cy="173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" spc="120" dirty="0">
                <a:latin typeface="Times New Roman"/>
                <a:cs typeface="Times New Roman"/>
              </a:rPr>
              <a:t>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73783" y="2584867"/>
            <a:ext cx="3253104" cy="436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155" dirty="0">
                <a:latin typeface="Symbol"/>
                <a:cs typeface="Symbol"/>
              </a:rPr>
              <a:t></a:t>
            </a:r>
            <a:r>
              <a:rPr sz="2000" spc="215" dirty="0">
                <a:latin typeface="Symbol"/>
                <a:cs typeface="Symbol"/>
              </a:rPr>
              <a:t>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215" dirty="0">
                <a:latin typeface="Symbol"/>
                <a:cs typeface="Symbol"/>
              </a:rPr>
              <a:t>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3000" i="1" u="sng" spc="270" baseline="34722" dirty="0">
                <a:latin typeface="Times New Roman"/>
                <a:cs typeface="Times New Roman"/>
              </a:rPr>
              <a:t>d</a:t>
            </a:r>
            <a:r>
              <a:rPr sz="3000" i="1" u="sng" spc="352" baseline="34722" dirty="0">
                <a:latin typeface="Times New Roman"/>
                <a:cs typeface="Times New Roman"/>
              </a:rPr>
              <a:t>P</a:t>
            </a:r>
            <a:r>
              <a:rPr sz="3000" i="1" spc="60" baseline="34722" dirty="0">
                <a:latin typeface="Times New Roman"/>
                <a:cs typeface="Times New Roman"/>
              </a:rPr>
              <a:t> </a:t>
            </a:r>
            <a:r>
              <a:rPr sz="2000" spc="95" dirty="0">
                <a:latin typeface="Symbol"/>
                <a:cs typeface="Symbol"/>
              </a:rPr>
              <a:t></a:t>
            </a:r>
            <a:r>
              <a:rPr sz="2000" spc="-190" dirty="0">
                <a:latin typeface="Times New Roman"/>
                <a:cs typeface="Times New Roman"/>
              </a:rPr>
              <a:t> </a:t>
            </a:r>
            <a:r>
              <a:rPr sz="2000" spc="229" dirty="0">
                <a:latin typeface="Symbol"/>
                <a:cs typeface="Symbol"/>
              </a:rPr>
              <a:t></a:t>
            </a:r>
            <a:r>
              <a:rPr sz="2000" i="1" spc="150" dirty="0">
                <a:latin typeface="Times New Roman"/>
                <a:cs typeface="Times New Roman"/>
              </a:rPr>
              <a:t>r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spc="215" dirty="0">
                <a:latin typeface="Symbol"/>
                <a:cs typeface="Symbol"/>
              </a:rPr>
              <a:t>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3000" u="sng" spc="292" baseline="34722" dirty="0">
                <a:latin typeface="Times New Roman"/>
                <a:cs typeface="Times New Roman"/>
              </a:rPr>
              <a:t>1</a:t>
            </a:r>
            <a:r>
              <a:rPr sz="3000" spc="202" baseline="34722" dirty="0">
                <a:latin typeface="Times New Roman"/>
                <a:cs typeface="Times New Roman"/>
              </a:rPr>
              <a:t> </a:t>
            </a:r>
            <a:r>
              <a:rPr sz="3000" i="1" u="sng" spc="217" baseline="34722" dirty="0">
                <a:latin typeface="Times New Roman"/>
                <a:cs typeface="Times New Roman"/>
              </a:rPr>
              <a:t>d </a:t>
            </a:r>
            <a:r>
              <a:rPr sz="3000" i="1" u="sng" spc="75" baseline="34722" dirty="0">
                <a:latin typeface="Times New Roman"/>
                <a:cs typeface="Times New Roman"/>
              </a:rPr>
              <a:t> </a:t>
            </a:r>
            <a:r>
              <a:rPr sz="3000" i="1" u="sng" spc="352" baseline="34722" dirty="0">
                <a:latin typeface="Times New Roman"/>
                <a:cs typeface="Times New Roman"/>
              </a:rPr>
              <a:t>P</a:t>
            </a:r>
            <a:r>
              <a:rPr sz="3000" i="1" spc="44" baseline="34722" dirty="0">
                <a:latin typeface="Times New Roman"/>
                <a:cs typeface="Times New Roman"/>
              </a:rPr>
              <a:t> </a:t>
            </a:r>
            <a:r>
              <a:rPr sz="2000" spc="95" dirty="0">
                <a:latin typeface="Symbol"/>
                <a:cs typeface="Symbol"/>
              </a:rPr>
              <a:t></a:t>
            </a:r>
            <a:r>
              <a:rPr sz="2000" spc="-240" dirty="0">
                <a:latin typeface="Times New Roman"/>
                <a:cs typeface="Times New Roman"/>
              </a:rPr>
              <a:t> </a:t>
            </a:r>
            <a:r>
              <a:rPr sz="2000" spc="204" dirty="0">
                <a:latin typeface="Times New Roman"/>
                <a:cs typeface="Times New Roman"/>
              </a:rPr>
              <a:t>(</a:t>
            </a:r>
            <a:r>
              <a:rPr sz="2000" spc="225" dirty="0">
                <a:latin typeface="Symbol"/>
                <a:cs typeface="Symbol"/>
              </a:rPr>
              <a:t></a:t>
            </a:r>
            <a:r>
              <a:rPr sz="2000" i="1" spc="265" dirty="0">
                <a:latin typeface="Times New Roman"/>
                <a:cs typeface="Times New Roman"/>
              </a:rPr>
              <a:t>r</a:t>
            </a:r>
            <a:r>
              <a:rPr sz="2000" spc="13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82571" y="2937641"/>
            <a:ext cx="292735" cy="279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i="1" spc="155" dirty="0">
                <a:latin typeface="Times New Roman"/>
                <a:cs typeface="Times New Roman"/>
              </a:rPr>
              <a:t>dr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13832" y="4805997"/>
            <a:ext cx="3737610" cy="524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u="sng" spc="-330" baseline="34722" dirty="0">
                <a:latin typeface="Symbol"/>
                <a:cs typeface="Symbol"/>
              </a:rPr>
              <a:t></a:t>
            </a:r>
            <a:r>
              <a:rPr sz="3600" i="1" u="sng" spc="-284" baseline="34722" dirty="0">
                <a:latin typeface="Times New Roman"/>
                <a:cs typeface="Times New Roman"/>
              </a:rPr>
              <a:t>P</a:t>
            </a:r>
            <a:r>
              <a:rPr sz="3600" i="1" spc="120" baseline="34722" dirty="0">
                <a:latin typeface="Times New Roman"/>
                <a:cs typeface="Times New Roman"/>
              </a:rPr>
              <a:t> </a:t>
            </a:r>
            <a:r>
              <a:rPr sz="2400" spc="-170" dirty="0">
                <a:latin typeface="Symbol"/>
                <a:cs typeface="Symbol"/>
              </a:rPr>
              <a:t>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3600" i="1" u="sng" spc="-277" baseline="34722" dirty="0">
                <a:latin typeface="Times New Roman"/>
                <a:cs typeface="Times New Roman"/>
              </a:rPr>
              <a:t>d</a:t>
            </a:r>
            <a:r>
              <a:rPr sz="3600" i="1" u="sng" spc="-284" baseline="34722" dirty="0">
                <a:latin typeface="Times New Roman"/>
                <a:cs typeface="Times New Roman"/>
              </a:rPr>
              <a:t>P</a:t>
            </a:r>
            <a:r>
              <a:rPr sz="3600" i="1" spc="-135" baseline="34722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Symbol"/>
                <a:cs typeface="Symbol"/>
              </a:rPr>
              <a:t></a:t>
            </a:r>
            <a:r>
              <a:rPr sz="2400" spc="-254" dirty="0">
                <a:latin typeface="Times New Roman"/>
                <a:cs typeface="Times New Roman"/>
              </a:rPr>
              <a:t> </a:t>
            </a:r>
            <a:r>
              <a:rPr sz="3600" u="sng" spc="-457" baseline="34722" dirty="0">
                <a:latin typeface="Times New Roman"/>
                <a:cs typeface="Times New Roman"/>
              </a:rPr>
              <a:t> </a:t>
            </a:r>
            <a:r>
              <a:rPr sz="3600" u="sng" spc="-232" baseline="34722" dirty="0">
                <a:latin typeface="Times New Roman"/>
                <a:cs typeface="Times New Roman"/>
              </a:rPr>
              <a:t>1</a:t>
            </a:r>
            <a:r>
              <a:rPr sz="3600" spc="15" baseline="34722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Symbol"/>
                <a:cs typeface="Symbol"/>
              </a:rPr>
              <a:t></a:t>
            </a:r>
            <a:r>
              <a:rPr sz="2400" spc="-295" dirty="0">
                <a:latin typeface="Times New Roman"/>
                <a:cs typeface="Times New Roman"/>
              </a:rPr>
              <a:t> </a:t>
            </a:r>
            <a:r>
              <a:rPr sz="2400" spc="-215" dirty="0">
                <a:latin typeface="Symbol"/>
                <a:cs typeface="Symbol"/>
              </a:rPr>
              <a:t></a:t>
            </a:r>
            <a:r>
              <a:rPr sz="2400" i="1" spc="-120" dirty="0">
                <a:latin typeface="Times New Roman"/>
                <a:cs typeface="Times New Roman"/>
              </a:rPr>
              <a:t>r</a:t>
            </a:r>
            <a:r>
              <a:rPr sz="2400" i="1" spc="-165" dirty="0">
                <a:latin typeface="Times New Roman"/>
                <a:cs typeface="Times New Roman"/>
              </a:rPr>
              <a:t> </a:t>
            </a:r>
            <a:r>
              <a:rPr sz="2400" spc="-170" dirty="0">
                <a:latin typeface="Symbol"/>
                <a:cs typeface="Symbol"/>
              </a:rPr>
              <a:t>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3600" u="sng" spc="-232" baseline="34722" dirty="0">
                <a:latin typeface="Times New Roman"/>
                <a:cs typeface="Times New Roman"/>
              </a:rPr>
              <a:t>1</a:t>
            </a:r>
            <a:r>
              <a:rPr sz="3600" spc="-262" baseline="34722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Symbol"/>
                <a:cs typeface="Symbol"/>
              </a:rPr>
              <a:t></a:t>
            </a:r>
            <a:r>
              <a:rPr sz="2400" spc="-254" dirty="0">
                <a:latin typeface="Times New Roman"/>
                <a:cs typeface="Times New Roman"/>
              </a:rPr>
              <a:t> </a:t>
            </a:r>
            <a:r>
              <a:rPr sz="3600" u="sng" spc="-457" baseline="34722" dirty="0">
                <a:latin typeface="Times New Roman"/>
                <a:cs typeface="Times New Roman"/>
              </a:rPr>
              <a:t> </a:t>
            </a:r>
            <a:r>
              <a:rPr sz="3600" u="sng" spc="-232" baseline="34722" dirty="0">
                <a:latin typeface="Times New Roman"/>
                <a:cs typeface="Times New Roman"/>
              </a:rPr>
              <a:t>1</a:t>
            </a:r>
            <a:r>
              <a:rPr sz="3600" spc="15" baseline="34722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Symbol"/>
                <a:cs typeface="Symbol"/>
              </a:rPr>
              <a:t>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3600" i="1" u="sng" spc="-172" baseline="34722" dirty="0">
                <a:latin typeface="Times New Roman"/>
                <a:cs typeface="Times New Roman"/>
              </a:rPr>
              <a:t>d </a:t>
            </a:r>
            <a:r>
              <a:rPr sz="3600" i="1" u="sng" spc="-209" baseline="34722" dirty="0">
                <a:latin typeface="Times New Roman"/>
                <a:cs typeface="Times New Roman"/>
              </a:rPr>
              <a:t> </a:t>
            </a:r>
            <a:r>
              <a:rPr sz="3600" i="1" u="sng" spc="-284" baseline="34722" dirty="0">
                <a:latin typeface="Times New Roman"/>
                <a:cs typeface="Times New Roman"/>
              </a:rPr>
              <a:t>P</a:t>
            </a:r>
            <a:r>
              <a:rPr sz="3600" i="1" spc="-172" baseline="34722" dirty="0">
                <a:latin typeface="Times New Roman"/>
                <a:cs typeface="Times New Roman"/>
              </a:rPr>
              <a:t> </a:t>
            </a:r>
            <a:r>
              <a:rPr sz="2400" spc="-80" dirty="0">
                <a:latin typeface="Symbol"/>
                <a:cs typeface="Symbol"/>
              </a:rPr>
              <a:t></a:t>
            </a:r>
            <a:r>
              <a:rPr sz="2400" spc="-34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(</a:t>
            </a:r>
            <a:r>
              <a:rPr sz="2400" spc="-220" dirty="0">
                <a:latin typeface="Symbol"/>
                <a:cs typeface="Symbol"/>
              </a:rPr>
              <a:t></a:t>
            </a:r>
            <a:r>
              <a:rPr sz="2400" i="1" spc="-30" dirty="0">
                <a:latin typeface="Times New Roman"/>
                <a:cs typeface="Times New Roman"/>
              </a:rPr>
              <a:t>r</a:t>
            </a:r>
            <a:r>
              <a:rPr sz="2400" spc="-10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09794" y="5200182"/>
            <a:ext cx="1064260" cy="365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34010" algn="l"/>
                <a:tab pos="723900" algn="l"/>
              </a:tabLst>
            </a:pPr>
            <a:r>
              <a:rPr sz="2400" spc="-155" dirty="0">
                <a:latin typeface="Times New Roman"/>
                <a:cs typeface="Times New Roman"/>
              </a:rPr>
              <a:t>2	</a:t>
            </a:r>
            <a:r>
              <a:rPr sz="2400" i="1" spc="-190" dirty="0">
                <a:latin typeface="Times New Roman"/>
                <a:cs typeface="Times New Roman"/>
              </a:rPr>
              <a:t>P	</a:t>
            </a:r>
            <a:r>
              <a:rPr sz="2400" i="1" spc="-185" dirty="0">
                <a:latin typeface="Times New Roman"/>
                <a:cs typeface="Times New Roman"/>
              </a:rPr>
              <a:t>d</a:t>
            </a:r>
            <a:r>
              <a:rPr sz="2400" i="1" dirty="0">
                <a:latin typeface="Times New Roman"/>
                <a:cs typeface="Times New Roman"/>
              </a:rPr>
              <a:t>r</a:t>
            </a:r>
            <a:r>
              <a:rPr sz="2100" spc="-135" baseline="43650" dirty="0">
                <a:latin typeface="Times New Roman"/>
                <a:cs typeface="Times New Roman"/>
              </a:rPr>
              <a:t>2</a:t>
            </a:r>
            <a:endParaRPr sz="2100" baseline="436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48780" y="4776160"/>
            <a:ext cx="1035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9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97244" y="5234890"/>
            <a:ext cx="1233170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95630" algn="l"/>
                <a:tab pos="1056640" algn="l"/>
              </a:tabLst>
            </a:pPr>
            <a:r>
              <a:rPr sz="2400" i="1" spc="-190" dirty="0">
                <a:latin typeface="Times New Roman"/>
                <a:cs typeface="Times New Roman"/>
              </a:rPr>
              <a:t>P	</a:t>
            </a:r>
            <a:r>
              <a:rPr sz="2400" i="1" spc="-185" dirty="0">
                <a:latin typeface="Times New Roman"/>
                <a:cs typeface="Times New Roman"/>
              </a:rPr>
              <a:t>d</a:t>
            </a:r>
            <a:r>
              <a:rPr sz="2400" i="1" spc="-120" dirty="0">
                <a:latin typeface="Times New Roman"/>
                <a:cs typeface="Times New Roman"/>
              </a:rPr>
              <a:t>r</a:t>
            </a:r>
            <a:r>
              <a:rPr sz="2400" i="1" dirty="0">
                <a:latin typeface="Times New Roman"/>
                <a:cs typeface="Times New Roman"/>
              </a:rPr>
              <a:t>	</a:t>
            </a:r>
            <a:r>
              <a:rPr sz="2400" i="1" spc="-190" dirty="0">
                <a:latin typeface="Times New Roman"/>
                <a:cs typeface="Times New Roman"/>
              </a:rPr>
              <a:t>P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61335" y="140938"/>
            <a:ext cx="4418330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Κυρτότ</a:t>
            </a:r>
            <a:r>
              <a:rPr spc="-10" dirty="0"/>
              <a:t>η</a:t>
            </a:r>
            <a:r>
              <a:rPr dirty="0"/>
              <a:t>τα</a:t>
            </a:r>
            <a:r>
              <a:rPr spc="-55" dirty="0"/>
              <a:t> </a:t>
            </a:r>
            <a:r>
              <a:rPr dirty="0"/>
              <a:t>(</a:t>
            </a:r>
            <a:r>
              <a:rPr dirty="0">
                <a:latin typeface="Arial"/>
                <a:cs typeface="Arial"/>
              </a:rPr>
              <a:t>Conv</a:t>
            </a:r>
            <a:r>
              <a:rPr spc="-15" dirty="0">
                <a:latin typeface="Arial"/>
                <a:cs typeface="Arial"/>
              </a:rPr>
              <a:t>e</a:t>
            </a:r>
            <a:r>
              <a:rPr dirty="0">
                <a:latin typeface="Arial"/>
                <a:cs typeface="Arial"/>
              </a:rPr>
              <a:t>xit</a:t>
            </a:r>
            <a:r>
              <a:rPr spc="-10" dirty="0">
                <a:latin typeface="Arial"/>
                <a:cs typeface="Arial"/>
              </a:rPr>
              <a:t>y</a:t>
            </a:r>
            <a:r>
              <a:rPr dirty="0">
                <a:latin typeface="Arial"/>
                <a:cs typeface="Arial"/>
              </a:rPr>
              <a:t>)</a:t>
            </a:r>
          </a:p>
        </p:txBody>
      </p:sp>
      <p:sp>
        <p:nvSpPr>
          <p:cNvPr id="3" name="object 3"/>
          <p:cNvSpPr/>
          <p:nvPr/>
        </p:nvSpPr>
        <p:spPr>
          <a:xfrm>
            <a:off x="4521200" y="1125474"/>
            <a:ext cx="135255" cy="1905"/>
          </a:xfrm>
          <a:custGeom>
            <a:avLst/>
            <a:gdLst/>
            <a:ahLst/>
            <a:cxnLst/>
            <a:rect l="l" t="t" r="r" b="b"/>
            <a:pathLst>
              <a:path w="135254" h="1905">
                <a:moveTo>
                  <a:pt x="0" y="0"/>
                </a:moveTo>
                <a:lnTo>
                  <a:pt x="135000" y="152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97476" y="1125474"/>
            <a:ext cx="411480" cy="1905"/>
          </a:xfrm>
          <a:custGeom>
            <a:avLst/>
            <a:gdLst/>
            <a:ahLst/>
            <a:cxnLst/>
            <a:rect l="l" t="t" r="r" b="b"/>
            <a:pathLst>
              <a:path w="411479" h="1905">
                <a:moveTo>
                  <a:pt x="0" y="0"/>
                </a:moveTo>
                <a:lnTo>
                  <a:pt x="411099" y="152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31689" y="912112"/>
            <a:ext cx="533400" cy="403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spc="-229" dirty="0">
                <a:latin typeface="Times New Roman"/>
                <a:cs typeface="Times New Roman"/>
              </a:rPr>
              <a:t>(</a:t>
            </a:r>
            <a:r>
              <a:rPr sz="3900" spc="-780" baseline="5341" dirty="0">
                <a:latin typeface="Symbol"/>
                <a:cs typeface="Symbol"/>
              </a:rPr>
              <a:t></a:t>
            </a:r>
            <a:r>
              <a:rPr sz="2600" i="1" spc="-215" dirty="0">
                <a:latin typeface="Times New Roman"/>
                <a:cs typeface="Times New Roman"/>
              </a:rPr>
              <a:t>r</a:t>
            </a:r>
            <a:r>
              <a:rPr sz="2600" spc="-135" dirty="0">
                <a:latin typeface="Times New Roman"/>
                <a:cs typeface="Times New Roman"/>
              </a:rPr>
              <a:t>)</a:t>
            </a:r>
            <a:r>
              <a:rPr sz="2250" baseline="46296" dirty="0">
                <a:latin typeface="Times New Roman"/>
                <a:cs typeface="Times New Roman"/>
              </a:rPr>
              <a:t>2</a:t>
            </a:r>
            <a:endParaRPr sz="2250" baseline="46296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71138" y="1168779"/>
            <a:ext cx="131127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64540" algn="l"/>
              </a:tabLst>
            </a:pPr>
            <a:r>
              <a:rPr sz="3900" i="1" baseline="1068" dirty="0">
                <a:latin typeface="Times New Roman"/>
                <a:cs typeface="Times New Roman"/>
              </a:rPr>
              <a:t>dr	</a:t>
            </a:r>
            <a:r>
              <a:rPr sz="3900" baseline="1068" dirty="0">
                <a:latin typeface="Times New Roman"/>
                <a:cs typeface="Times New Roman"/>
              </a:rPr>
              <a:t>2</a:t>
            </a:r>
            <a:r>
              <a:rPr sz="3900" spc="-480" baseline="1068" dirty="0">
                <a:latin typeface="Times New Roman"/>
                <a:cs typeface="Times New Roman"/>
              </a:rPr>
              <a:t> </a:t>
            </a:r>
            <a:r>
              <a:rPr sz="2600" i="1" spc="5" dirty="0">
                <a:latin typeface="Times New Roman"/>
                <a:cs typeface="Times New Roman"/>
              </a:rPr>
              <a:t>d</a:t>
            </a:r>
            <a:r>
              <a:rPr sz="2600" i="1" spc="-509" dirty="0">
                <a:latin typeface="Times New Roman"/>
                <a:cs typeface="Times New Roman"/>
              </a:rPr>
              <a:t>r</a:t>
            </a:r>
            <a:r>
              <a:rPr sz="2250" baseline="46296" dirty="0">
                <a:latin typeface="Times New Roman"/>
                <a:cs typeface="Times New Roman"/>
              </a:rPr>
              <a:t>2</a:t>
            </a:r>
            <a:endParaRPr sz="2250" baseline="46296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48785" y="710563"/>
            <a:ext cx="142303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964565" algn="l"/>
              </a:tabLst>
            </a:pPr>
            <a:r>
              <a:rPr sz="2600" i="1" u="sng" spc="5" dirty="0">
                <a:latin typeface="Times New Roman"/>
                <a:cs typeface="Times New Roman"/>
              </a:rPr>
              <a:t>d</a:t>
            </a:r>
            <a:r>
              <a:rPr sz="2600" i="1" u="sng" dirty="0">
                <a:latin typeface="Times New Roman"/>
                <a:cs typeface="Times New Roman"/>
              </a:rPr>
              <a:t>P</a:t>
            </a:r>
            <a:r>
              <a:rPr sz="2600" i="1" dirty="0">
                <a:latin typeface="Times New Roman"/>
                <a:cs typeface="Times New Roman"/>
              </a:rPr>
              <a:t>	</a:t>
            </a:r>
            <a:r>
              <a:rPr sz="2600" i="1" spc="-105" dirty="0">
                <a:latin typeface="Times New Roman"/>
                <a:cs typeface="Times New Roman"/>
              </a:rPr>
              <a:t>d</a:t>
            </a:r>
            <a:r>
              <a:rPr sz="2250" spc="-60" baseline="46296" dirty="0">
                <a:latin typeface="Times New Roman"/>
                <a:cs typeface="Times New Roman"/>
              </a:rPr>
              <a:t>2</a:t>
            </a:r>
            <a:r>
              <a:rPr sz="2600" i="1" dirty="0">
                <a:latin typeface="Times New Roman"/>
                <a:cs typeface="Times New Roman"/>
              </a:rPr>
              <a:t>P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10560" y="756618"/>
            <a:ext cx="150050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854075" algn="l"/>
              </a:tabLst>
            </a:pPr>
            <a:r>
              <a:rPr sz="2600" spc="-509" dirty="0">
                <a:latin typeface="Symbol"/>
                <a:cs typeface="Symbol"/>
              </a:rPr>
              <a:t></a:t>
            </a:r>
            <a:r>
              <a:rPr sz="3900" i="1" spc="-30" baseline="-5341" dirty="0">
                <a:latin typeface="Times New Roman"/>
                <a:cs typeface="Times New Roman"/>
              </a:rPr>
              <a:t>P</a:t>
            </a:r>
            <a:r>
              <a:rPr sz="2600" dirty="0">
                <a:latin typeface="Symbol"/>
                <a:cs typeface="Symbol"/>
              </a:rPr>
              <a:t>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520" dirty="0">
                <a:latin typeface="Symbol"/>
                <a:cs typeface="Symbol"/>
              </a:rPr>
              <a:t></a:t>
            </a:r>
            <a:r>
              <a:rPr sz="3900" i="1" spc="179" baseline="-5341" dirty="0">
                <a:latin typeface="Times New Roman"/>
                <a:cs typeface="Times New Roman"/>
              </a:rPr>
              <a:t>r</a:t>
            </a:r>
            <a:r>
              <a:rPr sz="2600" spc="40" dirty="0">
                <a:latin typeface="Symbol"/>
                <a:cs typeface="Symbol"/>
              </a:rPr>
              <a:t></a:t>
            </a:r>
            <a:r>
              <a:rPr sz="3900" baseline="28846" dirty="0">
                <a:latin typeface="Times New Roman"/>
                <a:cs typeface="Times New Roman"/>
              </a:rPr>
              <a:t>1</a:t>
            </a:r>
            <a:endParaRPr sz="3900" baseline="28846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100" y="1564973"/>
            <a:ext cx="77089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Times New Roman"/>
                <a:cs typeface="Times New Roman"/>
              </a:rPr>
              <a:t>ό</a:t>
            </a:r>
            <a:r>
              <a:rPr sz="2600" spc="5" dirty="0">
                <a:latin typeface="Times New Roman"/>
                <a:cs typeface="Times New Roman"/>
              </a:rPr>
              <a:t>π</a:t>
            </a:r>
            <a:r>
              <a:rPr sz="2600" dirty="0">
                <a:latin typeface="Times New Roman"/>
                <a:cs typeface="Times New Roman"/>
              </a:rPr>
              <a:t>ου,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09750" y="2426842"/>
            <a:ext cx="409575" cy="1905"/>
          </a:xfrm>
          <a:custGeom>
            <a:avLst/>
            <a:gdLst/>
            <a:ahLst/>
            <a:cxnLst/>
            <a:rect l="l" t="t" r="r" b="b"/>
            <a:pathLst>
              <a:path w="409575" h="1905">
                <a:moveTo>
                  <a:pt x="0" y="0"/>
                </a:moveTo>
                <a:lnTo>
                  <a:pt x="409575" y="152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56025" y="2426842"/>
            <a:ext cx="949325" cy="1905"/>
          </a:xfrm>
          <a:custGeom>
            <a:avLst/>
            <a:gdLst/>
            <a:ahLst/>
            <a:cxnLst/>
            <a:rect l="l" t="t" r="r" b="b"/>
            <a:pathLst>
              <a:path w="949325" h="1905">
                <a:moveTo>
                  <a:pt x="0" y="0"/>
                </a:moveTo>
                <a:lnTo>
                  <a:pt x="949325" y="152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644388" y="2159442"/>
            <a:ext cx="289560" cy="520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900" spc="-705" dirty="0">
                <a:latin typeface="Symbol"/>
                <a:cs typeface="Symbol"/>
              </a:rPr>
              <a:t></a:t>
            </a:r>
            <a:endParaRPr sz="3900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77915" y="2640969"/>
            <a:ext cx="236854" cy="240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i="1" spc="-20" dirty="0">
                <a:latin typeface="Times New Roman"/>
                <a:cs typeface="Times New Roman"/>
              </a:rPr>
              <a:t>t</a:t>
            </a:r>
            <a:r>
              <a:rPr sz="2250" spc="-472" baseline="5555" dirty="0">
                <a:latin typeface="Symbol"/>
                <a:cs typeface="Symbol"/>
              </a:rPr>
              <a:t></a:t>
            </a:r>
            <a:r>
              <a:rPr sz="1500" dirty="0">
                <a:latin typeface="Times New Roman"/>
                <a:cs typeface="Times New Roman"/>
              </a:rPr>
              <a:t>1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34019" y="2221996"/>
            <a:ext cx="193675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spc="-105" dirty="0">
                <a:latin typeface="Symbol"/>
                <a:cs typeface="Symbol"/>
              </a:rPr>
              <a:t>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533893" y="2471043"/>
            <a:ext cx="20701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Symbol"/>
                <a:cs typeface="Symbol"/>
              </a:rPr>
              <a:t>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89040" y="2221996"/>
            <a:ext cx="1166495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01650" algn="l"/>
              </a:tabLst>
            </a:pPr>
            <a:r>
              <a:rPr sz="2600" dirty="0">
                <a:latin typeface="Symbol"/>
                <a:cs typeface="Symbol"/>
              </a:rPr>
              <a:t>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dirty="0">
                <a:latin typeface="Symbol"/>
                <a:cs typeface="Symbol"/>
              </a:rPr>
              <a:t></a:t>
            </a:r>
            <a:r>
              <a:rPr sz="2600" spc="19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</a:t>
            </a:r>
            <a:r>
              <a:rPr sz="2600" dirty="0">
                <a:latin typeface="Symbol"/>
                <a:cs typeface="Symbol"/>
              </a:rPr>
              <a:t>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25236" y="2471043"/>
            <a:ext cx="20701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Symbol"/>
                <a:cs typeface="Symbol"/>
              </a:rPr>
              <a:t>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58639" y="2221996"/>
            <a:ext cx="38989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spc="5" dirty="0">
                <a:latin typeface="Symbol"/>
                <a:cs typeface="Symbol"/>
              </a:rPr>
              <a:t></a:t>
            </a:r>
            <a:r>
              <a:rPr sz="2600" dirty="0">
                <a:latin typeface="Symbol"/>
                <a:cs typeface="Symbol"/>
              </a:rPr>
              <a:t>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07763" y="2283591"/>
            <a:ext cx="152400" cy="648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10"/>
              </a:lnSpc>
            </a:pPr>
            <a:r>
              <a:rPr sz="2600" dirty="0">
                <a:latin typeface="Symbol"/>
                <a:cs typeface="Symbol"/>
              </a:rPr>
              <a:t></a:t>
            </a:r>
            <a:endParaRPr sz="2600">
              <a:latin typeface="Symbol"/>
              <a:cs typeface="Symbol"/>
            </a:endParaRPr>
          </a:p>
          <a:p>
            <a:pPr marL="12700">
              <a:lnSpc>
                <a:spcPts val="2710"/>
              </a:lnSpc>
            </a:pPr>
            <a:r>
              <a:rPr sz="2600" dirty="0">
                <a:latin typeface="Symbol"/>
                <a:cs typeface="Symbol"/>
              </a:rPr>
              <a:t>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63136" y="1977775"/>
            <a:ext cx="1097280" cy="44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i="1" dirty="0">
                <a:latin typeface="Times New Roman"/>
                <a:cs typeface="Times New Roman"/>
              </a:rPr>
              <a:t>n</a:t>
            </a:r>
            <a:r>
              <a:rPr sz="2600" i="1" spc="-190" dirty="0">
                <a:latin typeface="Times New Roman"/>
                <a:cs typeface="Times New Roman"/>
              </a:rPr>
              <a:t> </a:t>
            </a:r>
            <a:r>
              <a:rPr sz="2600" spc="-295" dirty="0">
                <a:latin typeface="Times New Roman"/>
                <a:cs typeface="Times New Roman"/>
              </a:rPr>
              <a:t>(</a:t>
            </a:r>
            <a:r>
              <a:rPr sz="2600" i="1" spc="-100" dirty="0">
                <a:latin typeface="Times New Roman"/>
                <a:cs typeface="Times New Roman"/>
              </a:rPr>
              <a:t>C</a:t>
            </a:r>
            <a:r>
              <a:rPr sz="3900" spc="-52" baseline="6410" dirty="0">
                <a:latin typeface="Symbol"/>
                <a:cs typeface="Symbol"/>
              </a:rPr>
              <a:t></a:t>
            </a:r>
            <a:r>
              <a:rPr sz="2600" i="1" spc="-315" dirty="0">
                <a:latin typeface="Times New Roman"/>
                <a:cs typeface="Times New Roman"/>
              </a:rPr>
              <a:t>F</a:t>
            </a:r>
            <a:r>
              <a:rPr sz="2600" spc="-85" dirty="0">
                <a:latin typeface="Times New Roman"/>
                <a:cs typeface="Times New Roman"/>
              </a:rPr>
              <a:t>)</a:t>
            </a:r>
            <a:r>
              <a:rPr sz="3900" baseline="12820" dirty="0">
                <a:latin typeface="Symbol"/>
                <a:cs typeface="Symbol"/>
              </a:rPr>
              <a:t></a:t>
            </a:r>
            <a:endParaRPr sz="3900" baseline="12820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0252" y="2214376"/>
            <a:ext cx="1866264" cy="691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3850">
              <a:lnSpc>
                <a:spcPts val="2680"/>
              </a:lnSpc>
              <a:tabLst>
                <a:tab pos="1114425" algn="l"/>
                <a:tab pos="1671320" algn="l"/>
              </a:tabLst>
            </a:pPr>
            <a:r>
              <a:rPr sz="2600" spc="5" dirty="0">
                <a:latin typeface="Symbol"/>
                <a:cs typeface="Symbol"/>
              </a:rPr>
              <a:t></a:t>
            </a:r>
            <a:r>
              <a:rPr sz="3900" baseline="1068" dirty="0">
                <a:latin typeface="Symbol"/>
                <a:cs typeface="Symbol"/>
              </a:rPr>
              <a:t></a:t>
            </a:r>
            <a:r>
              <a:rPr sz="3900" baseline="1068" dirty="0">
                <a:latin typeface="Times New Roman"/>
                <a:cs typeface="Times New Roman"/>
              </a:rPr>
              <a:t>	</a:t>
            </a:r>
            <a:r>
              <a:rPr sz="3900" baseline="-14957" dirty="0">
                <a:latin typeface="Symbol"/>
                <a:cs typeface="Symbol"/>
              </a:rPr>
              <a:t></a:t>
            </a:r>
            <a:r>
              <a:rPr sz="3900" baseline="-14957" dirty="0">
                <a:latin typeface="Times New Roman"/>
                <a:cs typeface="Times New Roman"/>
              </a:rPr>
              <a:t>	</a:t>
            </a:r>
            <a:r>
              <a:rPr sz="2600" dirty="0">
                <a:latin typeface="Symbol"/>
                <a:cs typeface="Symbol"/>
              </a:rPr>
              <a:t></a:t>
            </a:r>
            <a:endParaRPr sz="2600">
              <a:latin typeface="Symbol"/>
              <a:cs typeface="Symbol"/>
            </a:endParaRPr>
          </a:p>
          <a:p>
            <a:pPr marL="12700">
              <a:lnSpc>
                <a:spcPts val="2680"/>
              </a:lnSpc>
              <a:tabLst>
                <a:tab pos="653415" algn="l"/>
              </a:tabLst>
            </a:pPr>
            <a:r>
              <a:rPr sz="2600" i="1" spc="5" dirty="0">
                <a:latin typeface="Times New Roman"/>
                <a:cs typeface="Times New Roman"/>
              </a:rPr>
              <a:t>d</a:t>
            </a:r>
            <a:r>
              <a:rPr sz="2600" i="1" dirty="0">
                <a:latin typeface="Times New Roman"/>
                <a:cs typeface="Times New Roman"/>
              </a:rPr>
              <a:t>r	</a:t>
            </a:r>
            <a:r>
              <a:rPr sz="2600" spc="-229" dirty="0">
                <a:latin typeface="Times New Roman"/>
                <a:cs typeface="Times New Roman"/>
              </a:rPr>
              <a:t>1</a:t>
            </a:r>
            <a:r>
              <a:rPr sz="3900" spc="-104" baseline="6410" dirty="0">
                <a:latin typeface="Symbol"/>
                <a:cs typeface="Symbol"/>
              </a:rPr>
              <a:t></a:t>
            </a:r>
            <a:r>
              <a:rPr sz="2600" i="1" spc="175" dirty="0">
                <a:latin typeface="Times New Roman"/>
                <a:cs typeface="Times New Roman"/>
              </a:rPr>
              <a:t>r</a:t>
            </a:r>
            <a:r>
              <a:rPr sz="3900" spc="-487" baseline="-7478" dirty="0">
                <a:latin typeface="Symbol"/>
                <a:cs typeface="Symbol"/>
              </a:rPr>
              <a:t></a:t>
            </a:r>
            <a:r>
              <a:rPr sz="2600" spc="-229" dirty="0">
                <a:latin typeface="Times New Roman"/>
                <a:cs typeface="Times New Roman"/>
              </a:rPr>
              <a:t>1</a:t>
            </a:r>
            <a:r>
              <a:rPr sz="3900" spc="-104" baseline="6410" dirty="0">
                <a:latin typeface="Symbol"/>
                <a:cs typeface="Symbol"/>
              </a:rPr>
              <a:t></a:t>
            </a:r>
            <a:r>
              <a:rPr sz="2600" i="1" dirty="0">
                <a:latin typeface="Times New Roman"/>
                <a:cs typeface="Times New Roman"/>
              </a:rPr>
              <a:t>r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9526" y="2003683"/>
            <a:ext cx="2642235" cy="414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78815" algn="l"/>
                <a:tab pos="1861820" algn="l"/>
                <a:tab pos="2073275" algn="l"/>
                <a:tab pos="2628265" algn="l"/>
              </a:tabLst>
            </a:pPr>
            <a:r>
              <a:rPr sz="2600" i="1" u="sng" spc="5" dirty="0">
                <a:latin typeface="Times New Roman"/>
                <a:cs typeface="Times New Roman"/>
              </a:rPr>
              <a:t>d</a:t>
            </a:r>
            <a:r>
              <a:rPr sz="2600" i="1" u="sng" dirty="0">
                <a:latin typeface="Times New Roman"/>
                <a:cs typeface="Times New Roman"/>
              </a:rPr>
              <a:t>P</a:t>
            </a:r>
            <a:r>
              <a:rPr sz="2600" i="1" dirty="0">
                <a:latin typeface="Times New Roman"/>
                <a:cs typeface="Times New Roman"/>
              </a:rPr>
              <a:t>	</a:t>
            </a:r>
            <a:r>
              <a:rPr sz="2600" u="sng" dirty="0">
                <a:latin typeface="Times New Roman"/>
                <a:cs typeface="Times New Roman"/>
              </a:rPr>
              <a:t> </a:t>
            </a:r>
            <a:r>
              <a:rPr sz="2600" u="sng" spc="-90" dirty="0">
                <a:latin typeface="Times New Roman"/>
                <a:cs typeface="Times New Roman"/>
              </a:rPr>
              <a:t> </a:t>
            </a:r>
            <a:r>
              <a:rPr sz="2600" u="sng" dirty="0">
                <a:latin typeface="Times New Roman"/>
                <a:cs typeface="Times New Roman"/>
              </a:rPr>
              <a:t>1 </a:t>
            </a:r>
            <a:r>
              <a:rPr sz="2600" u="sng" spc="-229" dirty="0">
                <a:latin typeface="Times New Roman"/>
                <a:cs typeface="Times New Roman"/>
              </a:rPr>
              <a:t> </a:t>
            </a:r>
            <a:r>
              <a:rPr sz="3900" baseline="8547" dirty="0">
                <a:latin typeface="Symbol"/>
                <a:cs typeface="Symbol"/>
              </a:rPr>
              <a:t></a:t>
            </a:r>
            <a:r>
              <a:rPr sz="3900" spc="89" baseline="8547" dirty="0">
                <a:latin typeface="Times New Roman"/>
                <a:cs typeface="Times New Roman"/>
              </a:rPr>
              <a:t> </a:t>
            </a:r>
            <a:r>
              <a:rPr sz="2600" i="1" dirty="0">
                <a:latin typeface="Times New Roman"/>
                <a:cs typeface="Times New Roman"/>
              </a:rPr>
              <a:t>C	</a:t>
            </a:r>
            <a:r>
              <a:rPr sz="2600" u="sng" dirty="0">
                <a:latin typeface="Times New Roman"/>
                <a:cs typeface="Times New Roman"/>
              </a:rPr>
              <a:t> 	</a:t>
            </a:r>
            <a:r>
              <a:rPr sz="2600" u="sng" spc="-455" dirty="0">
                <a:latin typeface="Times New Roman"/>
                <a:cs typeface="Times New Roman"/>
              </a:rPr>
              <a:t>2</a:t>
            </a:r>
            <a:r>
              <a:rPr sz="2600" i="1" u="sng" dirty="0">
                <a:latin typeface="Times New Roman"/>
                <a:cs typeface="Times New Roman"/>
              </a:rPr>
              <a:t>C 	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50284" y="2472053"/>
            <a:ext cx="490855" cy="401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900" spc="-104" baseline="-20299" dirty="0">
                <a:latin typeface="Symbol"/>
                <a:cs typeface="Symbol"/>
              </a:rPr>
              <a:t></a:t>
            </a:r>
            <a:r>
              <a:rPr sz="3900" i="1" baseline="-26709" dirty="0">
                <a:latin typeface="Times New Roman"/>
                <a:cs typeface="Times New Roman"/>
              </a:rPr>
              <a:t>r</a:t>
            </a:r>
            <a:r>
              <a:rPr sz="3900" i="1" spc="-172" baseline="-26709" dirty="0">
                <a:latin typeface="Times New Roman"/>
                <a:cs typeface="Times New Roman"/>
              </a:rPr>
              <a:t> </a:t>
            </a:r>
            <a:r>
              <a:rPr sz="1500" i="1" dirty="0">
                <a:latin typeface="Times New Roman"/>
                <a:cs typeface="Times New Roman"/>
              </a:rPr>
              <a:t>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164585" y="2221996"/>
            <a:ext cx="610235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15290" algn="l"/>
              </a:tabLst>
            </a:pPr>
            <a:r>
              <a:rPr sz="2600" dirty="0">
                <a:latin typeface="Symbol"/>
                <a:cs typeface="Symbol"/>
              </a:rPr>
              <a:t>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dirty="0">
                <a:latin typeface="Symbol"/>
                <a:cs typeface="Symbol"/>
              </a:rPr>
              <a:t>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638805" y="2477139"/>
            <a:ext cx="20701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Symbol"/>
                <a:cs typeface="Symbol"/>
              </a:rPr>
              <a:t>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192712" y="2034030"/>
            <a:ext cx="629920" cy="383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u="sng" dirty="0">
                <a:latin typeface="Times New Roman"/>
                <a:cs typeface="Times New Roman"/>
              </a:rPr>
              <a:t> </a:t>
            </a:r>
            <a:r>
              <a:rPr sz="2600" u="sng" spc="-85" dirty="0">
                <a:latin typeface="Times New Roman"/>
                <a:cs typeface="Times New Roman"/>
              </a:rPr>
              <a:t> </a:t>
            </a:r>
            <a:r>
              <a:rPr sz="2600" u="sng" dirty="0">
                <a:latin typeface="Times New Roman"/>
                <a:cs typeface="Times New Roman"/>
              </a:rPr>
              <a:t>1 </a:t>
            </a:r>
            <a:r>
              <a:rPr sz="2600" u="sng" spc="100" dirty="0">
                <a:latin typeface="Times New Roman"/>
                <a:cs typeface="Times New Roman"/>
              </a:rPr>
              <a:t> </a:t>
            </a:r>
            <a:r>
              <a:rPr sz="2250" i="1" baseline="40740" dirty="0">
                <a:latin typeface="Times New Roman"/>
                <a:cs typeface="Times New Roman"/>
              </a:rPr>
              <a:t>n</a:t>
            </a:r>
            <a:endParaRPr sz="2250" baseline="4074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84519" y="2438271"/>
            <a:ext cx="567690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96240" algn="l"/>
              </a:tabLst>
            </a:pPr>
            <a:r>
              <a:rPr sz="1500" i="1" dirty="0">
                <a:latin typeface="Times New Roman"/>
                <a:cs typeface="Times New Roman"/>
              </a:rPr>
              <a:t>t	</a:t>
            </a:r>
            <a:r>
              <a:rPr sz="1500" spc="-204" dirty="0">
                <a:latin typeface="Times New Roman"/>
                <a:cs typeface="Times New Roman"/>
              </a:rPr>
              <a:t>0</a:t>
            </a:r>
            <a:r>
              <a:rPr sz="1500" spc="-100" dirty="0">
                <a:latin typeface="Times New Roman"/>
                <a:cs typeface="Times New Roman"/>
              </a:rPr>
              <a:t>,</a:t>
            </a:r>
            <a:r>
              <a:rPr sz="1500" i="1" dirty="0">
                <a:latin typeface="Times New Roman"/>
                <a:cs typeface="Times New Roman"/>
              </a:rPr>
              <a:t>t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861172" y="2262584"/>
            <a:ext cx="60579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3695" algn="l"/>
              </a:tabLst>
            </a:pPr>
            <a:r>
              <a:rPr sz="2600" i="1" dirty="0">
                <a:latin typeface="Times New Roman"/>
                <a:cs typeface="Times New Roman"/>
              </a:rPr>
              <a:t>P	D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397242" y="2511631"/>
            <a:ext cx="46228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20675" algn="l"/>
              </a:tabLst>
            </a:pPr>
            <a:r>
              <a:rPr sz="2600" dirty="0">
                <a:latin typeface="Times New Roman"/>
                <a:cs typeface="Times New Roman"/>
              </a:rPr>
              <a:t>1	</a:t>
            </a:r>
            <a:r>
              <a:rPr sz="2600" i="1" dirty="0">
                <a:latin typeface="Times New Roman"/>
                <a:cs typeface="Times New Roman"/>
              </a:rPr>
              <a:t>r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933692" y="2262584"/>
            <a:ext cx="117475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i="1" dirty="0">
                <a:latin typeface="Times New Roman"/>
                <a:cs typeface="Times New Roman"/>
              </a:rPr>
              <a:t>t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908040" y="2262584"/>
            <a:ext cx="686435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i="1" dirty="0">
                <a:latin typeface="Times New Roman"/>
                <a:cs typeface="Times New Roman"/>
              </a:rPr>
              <a:t>CF</a:t>
            </a:r>
            <a:r>
              <a:rPr sz="2600" i="1" spc="130" dirty="0">
                <a:latin typeface="Times New Roman"/>
                <a:cs typeface="Times New Roman"/>
              </a:rPr>
              <a:t> </a:t>
            </a:r>
            <a:r>
              <a:rPr sz="2600" i="1" spc="-505" dirty="0">
                <a:latin typeface="Times New Roman"/>
                <a:cs typeface="Times New Roman"/>
              </a:rPr>
              <a:t>V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188711" y="2511631"/>
            <a:ext cx="464184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21945" algn="l"/>
              </a:tabLst>
            </a:pPr>
            <a:r>
              <a:rPr sz="2600" dirty="0">
                <a:latin typeface="Times New Roman"/>
                <a:cs typeface="Times New Roman"/>
              </a:rPr>
              <a:t>1	</a:t>
            </a:r>
            <a:r>
              <a:rPr sz="2600" i="1" dirty="0">
                <a:latin typeface="Times New Roman"/>
                <a:cs typeface="Times New Roman"/>
              </a:rPr>
              <a:t>r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446782" y="2517727"/>
            <a:ext cx="201422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190" algn="l"/>
                <a:tab pos="1423670" algn="l"/>
                <a:tab pos="1891030" algn="l"/>
              </a:tabLst>
            </a:pPr>
            <a:r>
              <a:rPr sz="2600" spc="-434" dirty="0">
                <a:latin typeface="Times New Roman"/>
                <a:cs typeface="Times New Roman"/>
              </a:rPr>
              <a:t>(</a:t>
            </a:r>
            <a:r>
              <a:rPr sz="2600" dirty="0">
                <a:latin typeface="Times New Roman"/>
                <a:cs typeface="Times New Roman"/>
              </a:rPr>
              <a:t>1	</a:t>
            </a:r>
            <a:r>
              <a:rPr sz="2600" i="1" spc="-215" dirty="0">
                <a:latin typeface="Times New Roman"/>
                <a:cs typeface="Times New Roman"/>
              </a:rPr>
              <a:t>r</a:t>
            </a:r>
            <a:r>
              <a:rPr sz="2600" dirty="0">
                <a:latin typeface="Times New Roman"/>
                <a:cs typeface="Times New Roman"/>
              </a:rPr>
              <a:t>)	</a:t>
            </a:r>
            <a:r>
              <a:rPr sz="2600" spc="-434" dirty="0">
                <a:latin typeface="Times New Roman"/>
                <a:cs typeface="Times New Roman"/>
              </a:rPr>
              <a:t>(</a:t>
            </a:r>
            <a:r>
              <a:rPr sz="2600" dirty="0">
                <a:latin typeface="Times New Roman"/>
                <a:cs typeface="Times New Roman"/>
              </a:rPr>
              <a:t>1	)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005708" y="2470529"/>
            <a:ext cx="12065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dirty="0">
                <a:latin typeface="Times New Roman"/>
                <a:cs typeface="Times New Roman"/>
              </a:rPr>
              <a:t>2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400988" y="2061417"/>
            <a:ext cx="52451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11175" algn="l"/>
              </a:tabLst>
            </a:pPr>
            <a:r>
              <a:rPr sz="2600" u="sng" dirty="0">
                <a:latin typeface="Times New Roman"/>
                <a:cs typeface="Times New Roman"/>
              </a:rPr>
              <a:t> </a:t>
            </a:r>
            <a:r>
              <a:rPr sz="2600" u="sng" spc="-95" dirty="0">
                <a:latin typeface="Times New Roman"/>
                <a:cs typeface="Times New Roman"/>
              </a:rPr>
              <a:t> </a:t>
            </a:r>
            <a:r>
              <a:rPr sz="2600" u="sng" dirty="0">
                <a:latin typeface="Times New Roman"/>
                <a:cs typeface="Times New Roman"/>
              </a:rPr>
              <a:t>1 	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315461" y="2350145"/>
            <a:ext cx="27813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spc="535" dirty="0">
                <a:latin typeface="Arial"/>
                <a:cs typeface="Arial"/>
              </a:rPr>
              <a:t>L</a:t>
            </a:r>
            <a:endParaRPr sz="26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76262" y="3434841"/>
            <a:ext cx="405130" cy="1905"/>
          </a:xfrm>
          <a:custGeom>
            <a:avLst/>
            <a:gdLst/>
            <a:ahLst/>
            <a:cxnLst/>
            <a:rect l="l" t="t" r="r" b="b"/>
            <a:pathLst>
              <a:path w="405130" h="1904">
                <a:moveTo>
                  <a:pt x="0" y="0"/>
                </a:moveTo>
                <a:lnTo>
                  <a:pt x="404812" y="152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35253" y="3172267"/>
            <a:ext cx="3951604" cy="520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958215" algn="l"/>
              </a:tabLst>
            </a:pPr>
            <a:r>
              <a:rPr sz="2250" baseline="-25925" dirty="0">
                <a:latin typeface="Times New Roman"/>
                <a:cs typeface="Times New Roman"/>
              </a:rPr>
              <a:t>2 </a:t>
            </a:r>
            <a:r>
              <a:rPr sz="2250" spc="104" baseline="-25925" dirty="0">
                <a:latin typeface="Times New Roman"/>
                <a:cs typeface="Times New Roman"/>
              </a:rPr>
              <a:t> </a:t>
            </a:r>
            <a:r>
              <a:rPr sz="3900" baseline="1068" dirty="0">
                <a:latin typeface="Symbol"/>
                <a:cs typeface="Symbol"/>
              </a:rPr>
              <a:t></a:t>
            </a:r>
            <a:r>
              <a:rPr sz="3900" baseline="1068" dirty="0">
                <a:latin typeface="Times New Roman"/>
                <a:cs typeface="Times New Roman"/>
              </a:rPr>
              <a:t>	</a:t>
            </a:r>
            <a:r>
              <a:rPr sz="2250" baseline="-25925" dirty="0">
                <a:latin typeface="Times New Roman"/>
                <a:cs typeface="Times New Roman"/>
              </a:rPr>
              <a:t>2</a:t>
            </a:r>
            <a:r>
              <a:rPr sz="2250" spc="-22" baseline="-25925" dirty="0">
                <a:latin typeface="Times New Roman"/>
                <a:cs typeface="Times New Roman"/>
              </a:rPr>
              <a:t> </a:t>
            </a:r>
            <a:r>
              <a:rPr sz="5850" spc="-1117" baseline="-4273" dirty="0">
                <a:latin typeface="Symbol"/>
                <a:cs typeface="Symbol"/>
              </a:rPr>
              <a:t></a:t>
            </a:r>
            <a:r>
              <a:rPr sz="2600" i="1" dirty="0">
                <a:latin typeface="Times New Roman"/>
                <a:cs typeface="Times New Roman"/>
              </a:rPr>
              <a:t>C</a:t>
            </a:r>
            <a:r>
              <a:rPr sz="2600" i="1" spc="-1185" dirty="0">
                <a:latin typeface="Times New Roman"/>
                <a:cs typeface="Times New Roman"/>
              </a:rPr>
              <a:t>F</a:t>
            </a:r>
            <a:r>
              <a:rPr sz="2250" i="1" baseline="-18518" dirty="0">
                <a:latin typeface="Times New Roman"/>
                <a:cs typeface="Times New Roman"/>
              </a:rPr>
              <a:t>t</a:t>
            </a:r>
            <a:r>
              <a:rPr sz="2250" i="1" spc="30" baseline="-18518" dirty="0">
                <a:latin typeface="Times New Roman"/>
                <a:cs typeface="Times New Roman"/>
              </a:rPr>
              <a:t> </a:t>
            </a:r>
            <a:r>
              <a:rPr sz="3900" spc="-502" baseline="6410" dirty="0">
                <a:latin typeface="Symbol"/>
                <a:cs typeface="Symbol"/>
              </a:rPr>
              <a:t></a:t>
            </a:r>
            <a:r>
              <a:rPr sz="2600" i="1" spc="-530" dirty="0">
                <a:latin typeface="Times New Roman"/>
                <a:cs typeface="Times New Roman"/>
              </a:rPr>
              <a:t>V</a:t>
            </a:r>
            <a:r>
              <a:rPr sz="2250" spc="-300" baseline="-16666" dirty="0">
                <a:latin typeface="Times New Roman"/>
                <a:cs typeface="Times New Roman"/>
              </a:rPr>
              <a:t>0</a:t>
            </a:r>
            <a:r>
              <a:rPr sz="2250" spc="-150" baseline="-16666" dirty="0">
                <a:latin typeface="Times New Roman"/>
                <a:cs typeface="Times New Roman"/>
              </a:rPr>
              <a:t>,</a:t>
            </a:r>
            <a:r>
              <a:rPr sz="2250" i="1" baseline="-18518" dirty="0">
                <a:latin typeface="Times New Roman"/>
                <a:cs typeface="Times New Roman"/>
              </a:rPr>
              <a:t>t</a:t>
            </a:r>
            <a:r>
              <a:rPr sz="2250" i="1" spc="22" baseline="-18518" dirty="0">
                <a:latin typeface="Times New Roman"/>
                <a:cs typeface="Times New Roman"/>
              </a:rPr>
              <a:t> </a:t>
            </a:r>
            <a:r>
              <a:rPr sz="3900" spc="-345" baseline="6410" dirty="0">
                <a:latin typeface="Symbol"/>
                <a:cs typeface="Symbol"/>
              </a:rPr>
              <a:t></a:t>
            </a:r>
            <a:r>
              <a:rPr sz="2600" i="1" spc="-125" dirty="0">
                <a:latin typeface="Times New Roman"/>
                <a:cs typeface="Times New Roman"/>
              </a:rPr>
              <a:t>t</a:t>
            </a:r>
            <a:r>
              <a:rPr sz="2600" spc="-295" dirty="0">
                <a:latin typeface="Times New Roman"/>
                <a:cs typeface="Times New Roman"/>
              </a:rPr>
              <a:t>(</a:t>
            </a:r>
            <a:r>
              <a:rPr sz="2600" i="1" spc="200" dirty="0">
                <a:latin typeface="Times New Roman"/>
                <a:cs typeface="Times New Roman"/>
              </a:rPr>
              <a:t>t</a:t>
            </a:r>
            <a:r>
              <a:rPr sz="3900" spc="-442" baseline="6410" dirty="0">
                <a:latin typeface="Symbol"/>
                <a:cs typeface="Symbol"/>
              </a:rPr>
              <a:t></a:t>
            </a:r>
            <a:r>
              <a:rPr sz="2600" spc="-565" dirty="0">
                <a:latin typeface="Times New Roman"/>
                <a:cs typeface="Times New Roman"/>
              </a:rPr>
              <a:t>1</a:t>
            </a:r>
            <a:r>
              <a:rPr sz="2600" spc="165" dirty="0">
                <a:latin typeface="Times New Roman"/>
                <a:cs typeface="Times New Roman"/>
              </a:rPr>
              <a:t>)</a:t>
            </a:r>
            <a:r>
              <a:rPr sz="3900" spc="67" baseline="6410" dirty="0">
                <a:latin typeface="Symbol"/>
                <a:cs typeface="Symbol"/>
              </a:rPr>
              <a:t></a:t>
            </a:r>
            <a:r>
              <a:rPr sz="2600" i="1" spc="-270" dirty="0">
                <a:latin typeface="Times New Roman"/>
                <a:cs typeface="Times New Roman"/>
              </a:rPr>
              <a:t>P</a:t>
            </a:r>
            <a:r>
              <a:rPr sz="3900" spc="-345" baseline="6410" dirty="0">
                <a:latin typeface="Symbol"/>
                <a:cs typeface="Symbol"/>
              </a:rPr>
              <a:t></a:t>
            </a:r>
            <a:r>
              <a:rPr sz="2600" i="1" dirty="0">
                <a:latin typeface="Times New Roman"/>
                <a:cs typeface="Times New Roman"/>
              </a:rPr>
              <a:t>CX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954529" y="3646173"/>
            <a:ext cx="234950" cy="240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i="1" spc="-20" dirty="0">
                <a:latin typeface="Times New Roman"/>
                <a:cs typeface="Times New Roman"/>
              </a:rPr>
              <a:t>t</a:t>
            </a:r>
            <a:r>
              <a:rPr sz="2250" spc="-487" baseline="5555" dirty="0">
                <a:latin typeface="Symbol"/>
                <a:cs typeface="Symbol"/>
              </a:rPr>
              <a:t></a:t>
            </a:r>
            <a:r>
              <a:rPr sz="1500" dirty="0">
                <a:latin typeface="Times New Roman"/>
                <a:cs typeface="Times New Roman"/>
              </a:rPr>
              <a:t>1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419605" y="3483868"/>
            <a:ext cx="20701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Symbol"/>
                <a:cs typeface="Symbol"/>
              </a:rPr>
              <a:t>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79526" y="3025265"/>
            <a:ext cx="1519555" cy="403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45795" algn="l"/>
                <a:tab pos="930275" algn="l"/>
                <a:tab pos="1403350" algn="l"/>
              </a:tabLst>
            </a:pPr>
            <a:r>
              <a:rPr sz="2600" i="1" spc="-130" dirty="0">
                <a:latin typeface="Times New Roman"/>
                <a:cs typeface="Times New Roman"/>
              </a:rPr>
              <a:t>d</a:t>
            </a:r>
            <a:r>
              <a:rPr sz="2250" spc="-60" baseline="46296" dirty="0">
                <a:latin typeface="Times New Roman"/>
                <a:cs typeface="Times New Roman"/>
              </a:rPr>
              <a:t>2</a:t>
            </a:r>
            <a:r>
              <a:rPr sz="2600" i="1" dirty="0">
                <a:latin typeface="Times New Roman"/>
                <a:cs typeface="Times New Roman"/>
              </a:rPr>
              <a:t>P	</a:t>
            </a:r>
            <a:r>
              <a:rPr sz="2600" u="sng" dirty="0">
                <a:latin typeface="Times New Roman"/>
                <a:cs typeface="Times New Roman"/>
              </a:rPr>
              <a:t> 	1 	</a:t>
            </a:r>
            <a:r>
              <a:rPr sz="2250" i="1" baseline="40740" dirty="0">
                <a:latin typeface="Times New Roman"/>
                <a:cs typeface="Times New Roman"/>
              </a:rPr>
              <a:t>n</a:t>
            </a:r>
            <a:endParaRPr sz="2250" baseline="4074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08177" y="3524456"/>
            <a:ext cx="1217295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33095" algn="l"/>
                <a:tab pos="993140" algn="l"/>
              </a:tabLst>
            </a:pPr>
            <a:r>
              <a:rPr sz="2600" i="1" spc="5" dirty="0">
                <a:latin typeface="Times New Roman"/>
                <a:cs typeface="Times New Roman"/>
              </a:rPr>
              <a:t>d</a:t>
            </a:r>
            <a:r>
              <a:rPr sz="2600" i="1" dirty="0">
                <a:latin typeface="Times New Roman"/>
                <a:cs typeface="Times New Roman"/>
              </a:rPr>
              <a:t>r	</a:t>
            </a:r>
            <a:r>
              <a:rPr sz="2600" spc="-434" dirty="0">
                <a:latin typeface="Times New Roman"/>
                <a:cs typeface="Times New Roman"/>
              </a:rPr>
              <a:t>(</a:t>
            </a:r>
            <a:r>
              <a:rPr sz="2600" dirty="0">
                <a:latin typeface="Times New Roman"/>
                <a:cs typeface="Times New Roman"/>
              </a:rPr>
              <a:t>1	</a:t>
            </a:r>
            <a:r>
              <a:rPr sz="2600" i="1" spc="-225" dirty="0">
                <a:latin typeface="Times New Roman"/>
                <a:cs typeface="Times New Roman"/>
              </a:rPr>
              <a:t>r</a:t>
            </a:r>
            <a:r>
              <a:rPr sz="2600" dirty="0">
                <a:latin typeface="Times New Roman"/>
                <a:cs typeface="Times New Roman"/>
              </a:rPr>
              <a:t>)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127125" y="4774691"/>
            <a:ext cx="666750" cy="1905"/>
          </a:xfrm>
          <a:custGeom>
            <a:avLst/>
            <a:gdLst/>
            <a:ahLst/>
            <a:cxnLst/>
            <a:rect l="l" t="t" r="r" b="b"/>
            <a:pathLst>
              <a:path w="666750" h="1904">
                <a:moveTo>
                  <a:pt x="0" y="0"/>
                </a:moveTo>
                <a:lnTo>
                  <a:pt x="666750" y="1523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27100" y="3948518"/>
            <a:ext cx="476250" cy="1020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spc="-30" dirty="0">
                <a:latin typeface="Times New Roman"/>
                <a:cs typeface="Times New Roman"/>
              </a:rPr>
              <a:t>κ</a:t>
            </a:r>
            <a:r>
              <a:rPr sz="2600" dirty="0">
                <a:latin typeface="Times New Roman"/>
                <a:cs typeface="Times New Roman"/>
              </a:rPr>
              <a:t>αι</a:t>
            </a:r>
            <a:endParaRPr sz="2600">
              <a:latin typeface="Times New Roman"/>
              <a:cs typeface="Times New Roman"/>
            </a:endParaRPr>
          </a:p>
          <a:p>
            <a:pPr marL="39370">
              <a:lnSpc>
                <a:spcPct val="100000"/>
              </a:lnSpc>
              <a:spcBef>
                <a:spcPts val="2105"/>
              </a:spcBef>
            </a:pPr>
            <a:r>
              <a:rPr sz="2600" i="1" dirty="0">
                <a:latin typeface="Times New Roman"/>
                <a:cs typeface="Times New Roman"/>
              </a:rPr>
              <a:t>CX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096636" y="4513772"/>
            <a:ext cx="1275715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660"/>
              </a:lnSpc>
            </a:pPr>
            <a:r>
              <a:rPr sz="5850" spc="-989" baseline="-4985" dirty="0">
                <a:latin typeface="Symbol"/>
                <a:cs typeface="Symbol"/>
              </a:rPr>
              <a:t></a:t>
            </a:r>
            <a:r>
              <a:rPr sz="2600" i="1" spc="-615" dirty="0">
                <a:latin typeface="Times New Roman"/>
                <a:cs typeface="Times New Roman"/>
              </a:rPr>
              <a:t>w</a:t>
            </a:r>
            <a:r>
              <a:rPr sz="2250" i="1" baseline="-18518" dirty="0">
                <a:latin typeface="Times New Roman"/>
                <a:cs typeface="Times New Roman"/>
              </a:rPr>
              <a:t>t</a:t>
            </a:r>
            <a:r>
              <a:rPr sz="2250" i="1" spc="-292" baseline="-18518" dirty="0">
                <a:latin typeface="Times New Roman"/>
                <a:cs typeface="Times New Roman"/>
              </a:rPr>
              <a:t> </a:t>
            </a:r>
            <a:r>
              <a:rPr sz="2600" spc="-295" dirty="0">
                <a:latin typeface="Times New Roman"/>
                <a:cs typeface="Times New Roman"/>
              </a:rPr>
              <a:t>(</a:t>
            </a:r>
            <a:r>
              <a:rPr sz="2600" i="1" spc="-125" dirty="0">
                <a:latin typeface="Times New Roman"/>
                <a:cs typeface="Times New Roman"/>
              </a:rPr>
              <a:t>t</a:t>
            </a:r>
            <a:r>
              <a:rPr sz="2600" spc="-5" dirty="0">
                <a:latin typeface="Times New Roman"/>
                <a:cs typeface="Times New Roman"/>
              </a:rPr>
              <a:t>)</a:t>
            </a:r>
            <a:r>
              <a:rPr sz="2600" spc="-580" dirty="0">
                <a:latin typeface="Times New Roman"/>
                <a:cs typeface="Times New Roman"/>
              </a:rPr>
              <a:t>(</a:t>
            </a:r>
            <a:r>
              <a:rPr sz="2600" i="1" spc="200" dirty="0">
                <a:latin typeface="Times New Roman"/>
                <a:cs typeface="Times New Roman"/>
              </a:rPr>
              <a:t>t</a:t>
            </a:r>
            <a:r>
              <a:rPr sz="3900" spc="-442" baseline="5341" dirty="0">
                <a:latin typeface="Symbol"/>
                <a:cs typeface="Symbol"/>
              </a:rPr>
              <a:t></a:t>
            </a:r>
            <a:r>
              <a:rPr sz="2600" spc="-565" dirty="0">
                <a:latin typeface="Times New Roman"/>
                <a:cs typeface="Times New Roman"/>
              </a:rPr>
              <a:t>1</a:t>
            </a:r>
            <a:r>
              <a:rPr sz="2600" dirty="0">
                <a:latin typeface="Times New Roman"/>
                <a:cs typeface="Times New Roman"/>
              </a:rPr>
              <a:t>)</a:t>
            </a:r>
            <a:endParaRPr sz="2600">
              <a:latin typeface="Times New Roman"/>
              <a:cs typeface="Times New Roman"/>
            </a:endParaRPr>
          </a:p>
          <a:p>
            <a:pPr marL="44450">
              <a:lnSpc>
                <a:spcPts val="1780"/>
              </a:lnSpc>
            </a:pPr>
            <a:r>
              <a:rPr sz="1500" i="1" dirty="0">
                <a:latin typeface="Times New Roman"/>
                <a:cs typeface="Times New Roman"/>
              </a:rPr>
              <a:t>t</a:t>
            </a:r>
            <a:r>
              <a:rPr sz="1500" i="1" spc="1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1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037079" y="4513772"/>
            <a:ext cx="2379345" cy="5213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62455" algn="l"/>
              </a:tabLst>
            </a:pPr>
            <a:r>
              <a:rPr sz="3900" spc="-472" baseline="-11752" dirty="0">
                <a:latin typeface="Symbol"/>
                <a:cs typeface="Symbol"/>
              </a:rPr>
              <a:t></a:t>
            </a:r>
            <a:r>
              <a:rPr sz="5850" spc="-1064" baseline="-4985" dirty="0">
                <a:latin typeface="Symbol"/>
                <a:cs typeface="Symbol"/>
              </a:rPr>
              <a:t></a:t>
            </a:r>
            <a:r>
              <a:rPr sz="2600" spc="-295" dirty="0">
                <a:latin typeface="Times New Roman"/>
                <a:cs typeface="Times New Roman"/>
              </a:rPr>
              <a:t>(</a:t>
            </a:r>
            <a:r>
              <a:rPr sz="2600" i="1" dirty="0">
                <a:latin typeface="Times New Roman"/>
                <a:cs typeface="Times New Roman"/>
              </a:rPr>
              <a:t>C</a:t>
            </a:r>
            <a:r>
              <a:rPr sz="2600" i="1" spc="-1180" dirty="0">
                <a:latin typeface="Times New Roman"/>
                <a:cs typeface="Times New Roman"/>
              </a:rPr>
              <a:t>F</a:t>
            </a:r>
            <a:r>
              <a:rPr sz="2250" i="1" baseline="-18518" dirty="0">
                <a:latin typeface="Times New Roman"/>
                <a:cs typeface="Times New Roman"/>
              </a:rPr>
              <a:t>t</a:t>
            </a:r>
            <a:r>
              <a:rPr sz="2250" i="1" spc="-292" baseline="-18518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)</a:t>
            </a:r>
            <a:r>
              <a:rPr sz="2600" spc="-710" dirty="0">
                <a:latin typeface="Times New Roman"/>
                <a:cs typeface="Times New Roman"/>
              </a:rPr>
              <a:t>(</a:t>
            </a:r>
            <a:r>
              <a:rPr sz="2600" i="1" spc="-520" dirty="0">
                <a:latin typeface="Times New Roman"/>
                <a:cs typeface="Times New Roman"/>
              </a:rPr>
              <a:t>V</a:t>
            </a:r>
            <a:r>
              <a:rPr sz="2250" spc="-307" baseline="-18518" dirty="0">
                <a:latin typeface="Times New Roman"/>
                <a:cs typeface="Times New Roman"/>
              </a:rPr>
              <a:t>0</a:t>
            </a:r>
            <a:r>
              <a:rPr sz="2250" spc="-172" baseline="-18518" dirty="0">
                <a:latin typeface="Times New Roman"/>
                <a:cs typeface="Times New Roman"/>
              </a:rPr>
              <a:t>,</a:t>
            </a:r>
            <a:r>
              <a:rPr sz="2250" i="1" baseline="-18518" dirty="0">
                <a:latin typeface="Times New Roman"/>
                <a:cs typeface="Times New Roman"/>
              </a:rPr>
              <a:t>t</a:t>
            </a:r>
            <a:r>
              <a:rPr sz="2250" i="1" spc="-292" baseline="-18518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)</a:t>
            </a:r>
            <a:r>
              <a:rPr sz="2600" spc="-585" dirty="0">
                <a:latin typeface="Times New Roman"/>
                <a:cs typeface="Times New Roman"/>
              </a:rPr>
              <a:t>(</a:t>
            </a:r>
            <a:r>
              <a:rPr sz="2600" i="1" spc="-125" dirty="0">
                <a:latin typeface="Times New Roman"/>
                <a:cs typeface="Times New Roman"/>
              </a:rPr>
              <a:t>t</a:t>
            </a:r>
            <a:r>
              <a:rPr sz="2600" spc="-5" dirty="0">
                <a:latin typeface="Times New Roman"/>
                <a:cs typeface="Times New Roman"/>
              </a:rPr>
              <a:t>)</a:t>
            </a:r>
            <a:r>
              <a:rPr sz="2600" spc="-595" dirty="0">
                <a:latin typeface="Times New Roman"/>
                <a:cs typeface="Times New Roman"/>
              </a:rPr>
              <a:t>(</a:t>
            </a:r>
            <a:r>
              <a:rPr sz="2600" i="1" dirty="0">
                <a:latin typeface="Times New Roman"/>
                <a:cs typeface="Times New Roman"/>
              </a:rPr>
              <a:t>t	</a:t>
            </a:r>
            <a:r>
              <a:rPr sz="2600" spc="-570" dirty="0">
                <a:latin typeface="Times New Roman"/>
                <a:cs typeface="Times New Roman"/>
              </a:rPr>
              <a:t>1</a:t>
            </a:r>
            <a:r>
              <a:rPr sz="2600" spc="-245" dirty="0">
                <a:latin typeface="Times New Roman"/>
                <a:cs typeface="Times New Roman"/>
              </a:rPr>
              <a:t>)</a:t>
            </a:r>
            <a:r>
              <a:rPr sz="3900" spc="254" baseline="-7478" dirty="0">
                <a:latin typeface="Symbol"/>
                <a:cs typeface="Symbol"/>
              </a:rPr>
              <a:t></a:t>
            </a:r>
            <a:r>
              <a:rPr sz="3900" baseline="5341" dirty="0">
                <a:latin typeface="Symbol"/>
                <a:cs typeface="Symbol"/>
              </a:rPr>
              <a:t></a:t>
            </a:r>
            <a:endParaRPr sz="3900" baseline="5341">
              <a:latin typeface="Symbol"/>
              <a:cs typeface="Symbo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179314" y="4986404"/>
            <a:ext cx="8953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-325" dirty="0">
                <a:latin typeface="Symbol"/>
                <a:cs typeface="Symbol"/>
              </a:rPr>
              <a:t>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25727" y="4858346"/>
            <a:ext cx="1267460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2745" algn="l"/>
                <a:tab pos="731520" algn="l"/>
              </a:tabLst>
            </a:pPr>
            <a:r>
              <a:rPr sz="3900" spc="-652" baseline="2136" dirty="0">
                <a:latin typeface="Times New Roman"/>
                <a:cs typeface="Times New Roman"/>
              </a:rPr>
              <a:t>(</a:t>
            </a:r>
            <a:r>
              <a:rPr sz="3900" baseline="2136" dirty="0">
                <a:latin typeface="Times New Roman"/>
                <a:cs typeface="Times New Roman"/>
              </a:rPr>
              <a:t>1	</a:t>
            </a:r>
            <a:r>
              <a:rPr sz="3900" i="1" spc="-345" baseline="2136" dirty="0">
                <a:latin typeface="Times New Roman"/>
                <a:cs typeface="Times New Roman"/>
              </a:rPr>
              <a:t>r</a:t>
            </a:r>
            <a:r>
              <a:rPr sz="3900" baseline="2136" dirty="0">
                <a:latin typeface="Times New Roman"/>
                <a:cs typeface="Times New Roman"/>
              </a:rPr>
              <a:t>)	</a:t>
            </a:r>
            <a:r>
              <a:rPr sz="3900" i="1" spc="-127" baseline="3205" dirty="0">
                <a:latin typeface="Times New Roman"/>
                <a:cs typeface="Times New Roman"/>
              </a:rPr>
              <a:t>P</a:t>
            </a:r>
            <a:r>
              <a:rPr sz="3900" spc="-75" baseline="-1068" dirty="0">
                <a:latin typeface="Symbol"/>
                <a:cs typeface="Symbol"/>
              </a:rPr>
              <a:t></a:t>
            </a:r>
            <a:r>
              <a:rPr sz="2250" i="1" spc="-44" baseline="-5555" dirty="0">
                <a:latin typeface="Times New Roman"/>
                <a:cs typeface="Times New Roman"/>
              </a:rPr>
              <a:t>t</a:t>
            </a:r>
            <a:r>
              <a:rPr sz="1500" spc="-315" dirty="0">
                <a:latin typeface="Symbol"/>
                <a:cs typeface="Symbol"/>
              </a:rPr>
              <a:t></a:t>
            </a:r>
            <a:r>
              <a:rPr sz="2250" baseline="-5555" dirty="0">
                <a:latin typeface="Times New Roman"/>
                <a:cs typeface="Times New Roman"/>
              </a:rPr>
              <a:t>1</a:t>
            </a:r>
            <a:endParaRPr sz="2250" baseline="-5555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593463" y="4825624"/>
            <a:ext cx="20701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Symbol"/>
                <a:cs typeface="Symbol"/>
              </a:rPr>
              <a:t>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060063" y="4905380"/>
            <a:ext cx="15240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Symbol"/>
                <a:cs typeface="Symbol"/>
              </a:rPr>
              <a:t>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740911" y="4350643"/>
            <a:ext cx="471805" cy="57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2440"/>
              </a:lnSpc>
            </a:pPr>
            <a:r>
              <a:rPr sz="2600" dirty="0">
                <a:latin typeface="Symbol"/>
                <a:cs typeface="Symbol"/>
              </a:rPr>
              <a:t></a:t>
            </a:r>
            <a:endParaRPr sz="2600">
              <a:latin typeface="Symbol"/>
              <a:cs typeface="Symbol"/>
            </a:endParaRPr>
          </a:p>
          <a:p>
            <a:pPr marL="12700">
              <a:lnSpc>
                <a:spcPts val="2440"/>
              </a:lnSpc>
            </a:pPr>
            <a:r>
              <a:rPr sz="2600" dirty="0">
                <a:latin typeface="Symbol"/>
                <a:cs typeface="Symbol"/>
              </a:rPr>
              <a:t>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854454" y="4376551"/>
            <a:ext cx="446405" cy="394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900" u="sng" spc="202" baseline="-23504" dirty="0">
                <a:latin typeface="Times New Roman"/>
                <a:cs typeface="Times New Roman"/>
              </a:rPr>
              <a:t>1</a:t>
            </a:r>
            <a:r>
              <a:rPr sz="3900" spc="187" baseline="-18162" dirty="0">
                <a:latin typeface="Symbol"/>
                <a:cs typeface="Symbol"/>
              </a:rPr>
              <a:t></a:t>
            </a:r>
            <a:r>
              <a:rPr sz="1500" i="1" dirty="0">
                <a:latin typeface="Times New Roman"/>
                <a:cs typeface="Times New Roman"/>
              </a:rPr>
              <a:t>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316227" y="4825624"/>
            <a:ext cx="20701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Symbol"/>
                <a:cs typeface="Symbol"/>
              </a:rPr>
              <a:t>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30351" y="4573528"/>
            <a:ext cx="20701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Symbol"/>
                <a:cs typeface="Symbol"/>
              </a:rPr>
              <a:t>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386262" y="4388356"/>
            <a:ext cx="885190" cy="382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7180" algn="l"/>
                <a:tab pos="769620" algn="l"/>
              </a:tabLst>
            </a:pPr>
            <a:r>
              <a:rPr sz="2600" u="sng" dirty="0">
                <a:latin typeface="Times New Roman"/>
                <a:cs typeface="Times New Roman"/>
              </a:rPr>
              <a:t> 	1 	</a:t>
            </a:r>
            <a:r>
              <a:rPr sz="2250" i="1" baseline="40740" dirty="0">
                <a:latin typeface="Times New Roman"/>
                <a:cs typeface="Times New Roman"/>
              </a:rPr>
              <a:t>n</a:t>
            </a:r>
            <a:endParaRPr sz="2250" baseline="4074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402963" y="4864687"/>
            <a:ext cx="578485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2745" algn="l"/>
              </a:tabLst>
            </a:pPr>
            <a:r>
              <a:rPr sz="2600" spc="-434" dirty="0">
                <a:latin typeface="Times New Roman"/>
                <a:cs typeface="Times New Roman"/>
              </a:rPr>
              <a:t>(</a:t>
            </a:r>
            <a:r>
              <a:rPr sz="2600" dirty="0">
                <a:latin typeface="Times New Roman"/>
                <a:cs typeface="Times New Roman"/>
              </a:rPr>
              <a:t>1	</a:t>
            </a:r>
            <a:r>
              <a:rPr sz="2600" i="1" spc="-225" dirty="0">
                <a:latin typeface="Times New Roman"/>
                <a:cs typeface="Times New Roman"/>
              </a:rPr>
              <a:t>r</a:t>
            </a:r>
            <a:r>
              <a:rPr sz="2600" spc="-145" dirty="0">
                <a:latin typeface="Times New Roman"/>
                <a:cs typeface="Times New Roman"/>
              </a:rPr>
              <a:t>)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955540" y="4818759"/>
            <a:ext cx="12065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dirty="0">
                <a:latin typeface="Times New Roman"/>
                <a:cs typeface="Times New Roman"/>
              </a:rPr>
              <a:t>2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678304" y="4818759"/>
            <a:ext cx="12065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dirty="0">
                <a:latin typeface="Times New Roman"/>
                <a:cs typeface="Times New Roman"/>
              </a:rPr>
              <a:t>2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392427" y="4414218"/>
            <a:ext cx="191135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Times New Roman"/>
                <a:cs typeface="Times New Roman"/>
              </a:rPr>
              <a:t>1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544818" y="4601679"/>
            <a:ext cx="1956435" cy="356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Times New Roman"/>
                <a:cs typeface="Times New Roman"/>
              </a:rPr>
              <a:t>,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ορίζε</a:t>
            </a:r>
            <a:r>
              <a:rPr sz="2600" spc="-15" dirty="0">
                <a:latin typeface="Times New Roman"/>
                <a:cs typeface="Times New Roman"/>
              </a:rPr>
              <a:t>τ</a:t>
            </a:r>
            <a:r>
              <a:rPr sz="2600" dirty="0">
                <a:latin typeface="Times New Roman"/>
                <a:cs typeface="Times New Roman"/>
              </a:rPr>
              <a:t>αι ως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ο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27100" y="5314877"/>
            <a:ext cx="339852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Times New Roman"/>
                <a:cs typeface="Times New Roman"/>
              </a:rPr>
              <a:t>συν</a:t>
            </a:r>
            <a:r>
              <a:rPr sz="2600" spc="-10" dirty="0">
                <a:latin typeface="Times New Roman"/>
                <a:cs typeface="Times New Roman"/>
              </a:rPr>
              <a:t>τ</a:t>
            </a:r>
            <a:r>
              <a:rPr sz="2600" dirty="0">
                <a:latin typeface="Times New Roman"/>
                <a:cs typeface="Times New Roman"/>
              </a:rPr>
              <a:t>ελεσ</a:t>
            </a:r>
            <a:r>
              <a:rPr sz="2600" spc="-10" dirty="0">
                <a:latin typeface="Times New Roman"/>
                <a:cs typeface="Times New Roman"/>
              </a:rPr>
              <a:t>τ</a:t>
            </a:r>
            <a:r>
              <a:rPr sz="2600" dirty="0">
                <a:latin typeface="Times New Roman"/>
                <a:cs typeface="Times New Roman"/>
              </a:rPr>
              <a:t>ής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κ</a:t>
            </a:r>
            <a:r>
              <a:rPr sz="2600" spc="-15" dirty="0">
                <a:latin typeface="Times New Roman"/>
                <a:cs typeface="Times New Roman"/>
              </a:rPr>
              <a:t>υ</a:t>
            </a:r>
            <a:r>
              <a:rPr sz="2600" dirty="0">
                <a:latin typeface="Times New Roman"/>
                <a:cs typeface="Times New Roman"/>
              </a:rPr>
              <a:t>ρτότ</a:t>
            </a:r>
            <a:r>
              <a:rPr sz="2600" spc="-10" dirty="0">
                <a:latin typeface="Times New Roman"/>
                <a:cs typeface="Times New Roman"/>
              </a:rPr>
              <a:t>η</a:t>
            </a:r>
            <a:r>
              <a:rPr sz="2600" dirty="0">
                <a:latin typeface="Times New Roman"/>
                <a:cs typeface="Times New Roman"/>
              </a:rPr>
              <a:t>τας.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5883" y="283463"/>
            <a:ext cx="7985759" cy="6614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042147" y="283463"/>
            <a:ext cx="652272" cy="661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9387" y="188976"/>
            <a:ext cx="8785225" cy="936625"/>
          </a:xfrm>
          <a:prstGeom prst="rect">
            <a:avLst/>
          </a:prstGeom>
          <a:ln w="38100">
            <a:solidFill>
              <a:srgbClr val="CC99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50240">
              <a:lnSpc>
                <a:spcPct val="100000"/>
              </a:lnSpc>
            </a:pPr>
            <a:r>
              <a:rPr dirty="0">
                <a:solidFill>
                  <a:srgbClr val="333399"/>
                </a:solidFill>
              </a:rPr>
              <a:t>Διαχείριση</a:t>
            </a:r>
            <a:r>
              <a:rPr spc="-60" dirty="0">
                <a:solidFill>
                  <a:srgbClr val="333399"/>
                </a:solidFill>
              </a:rPr>
              <a:t> </a:t>
            </a:r>
            <a:r>
              <a:rPr dirty="0">
                <a:solidFill>
                  <a:srgbClr val="333399"/>
                </a:solidFill>
              </a:rPr>
              <a:t>Ενερ</a:t>
            </a:r>
            <a:r>
              <a:rPr spc="-15" dirty="0">
                <a:solidFill>
                  <a:srgbClr val="333399"/>
                </a:solidFill>
              </a:rPr>
              <a:t>γ</a:t>
            </a:r>
            <a:r>
              <a:rPr dirty="0">
                <a:solidFill>
                  <a:srgbClr val="333399"/>
                </a:solidFill>
              </a:rPr>
              <a:t>ητικού</a:t>
            </a:r>
            <a:r>
              <a:rPr spc="-40" dirty="0">
                <a:solidFill>
                  <a:srgbClr val="333399"/>
                </a:solidFill>
              </a:rPr>
              <a:t> </a:t>
            </a:r>
            <a:r>
              <a:rPr dirty="0">
                <a:solidFill>
                  <a:srgbClr val="333399"/>
                </a:solidFill>
              </a:rPr>
              <a:t>και Πα</a:t>
            </a:r>
            <a:r>
              <a:rPr spc="-15" dirty="0">
                <a:solidFill>
                  <a:srgbClr val="333399"/>
                </a:solidFill>
              </a:rPr>
              <a:t>θ</a:t>
            </a:r>
            <a:r>
              <a:rPr dirty="0">
                <a:solidFill>
                  <a:srgbClr val="333399"/>
                </a:solidFill>
              </a:rPr>
              <a:t>ητικού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93191" y="1696127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05203" y="1696051"/>
            <a:ext cx="219837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u="heavy" spc="-5" dirty="0">
                <a:solidFill>
                  <a:srgbClr val="333399"/>
                </a:solidFill>
                <a:latin typeface="Arial"/>
                <a:cs typeface="Arial"/>
              </a:rPr>
              <a:t>Διαχεί</a:t>
            </a:r>
            <a:r>
              <a:rPr sz="1600" b="1" u="heavy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u="heavy" spc="-5" dirty="0">
                <a:solidFill>
                  <a:srgbClr val="333399"/>
                </a:solidFill>
                <a:latin typeface="Arial"/>
                <a:cs typeface="Arial"/>
              </a:rPr>
              <a:t>ιση</a:t>
            </a:r>
            <a:r>
              <a:rPr sz="1600" b="1" u="heavy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333399"/>
                </a:solidFill>
                <a:latin typeface="Arial"/>
                <a:cs typeface="Arial"/>
              </a:rPr>
              <a:t>Παθητι</a:t>
            </a:r>
            <a:r>
              <a:rPr sz="1600" b="1" u="heavy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u="heavy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u="heavy" spc="-1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u="heavy" spc="-5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3191" y="2281343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05203" y="2281267"/>
            <a:ext cx="6884034" cy="383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90525" algn="just">
              <a:lnSpc>
                <a:spcPct val="100000"/>
              </a:lnSpc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Πριν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από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τη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δεκαε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ία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’60,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οι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άπεζες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θε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ρούσ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παθητικό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δεδο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παθο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ίσουν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«ά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 διάρθρ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ς»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80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3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ς,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τά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τη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δεκαε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’60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οι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άπεζες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άρχισ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7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εξα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αι από τις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καταθ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σεις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για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τλ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κε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αλα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ων</a:t>
            </a:r>
            <a:endParaRPr sz="1600">
              <a:latin typeface="Arial"/>
              <a:cs typeface="Arial"/>
            </a:endParaRPr>
          </a:p>
          <a:p>
            <a:pPr marL="12700" marR="5715">
              <a:lnSpc>
                <a:spcPct val="100000"/>
              </a:lnSpc>
              <a:spcBef>
                <a:spcPts val="380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ράπεζα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σδιο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ίζει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γεθος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θμό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υξης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 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κο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τα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αγκαία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κε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άλαια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από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παθητικό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ς, 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δίδο</a:t>
            </a:r>
            <a:r>
              <a:rPr sz="1600" b="1" spc="-5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ες</a:t>
            </a:r>
            <a:r>
              <a:rPr sz="16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χρε</a:t>
            </a:r>
            <a:r>
              <a:rPr sz="1600" b="1" spc="-40" dirty="0">
                <a:solidFill>
                  <a:srgbClr val="FF0000"/>
                </a:solidFill>
                <a:latin typeface="Arial"/>
                <a:cs typeface="Arial"/>
              </a:rPr>
              <a:t>ώ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1600" b="1" spc="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lia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b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ili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ies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π.χ.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πισ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π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 καταθ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σε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(certi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f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icates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of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de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p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osi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s),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μό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από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τη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διατ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απεζική αγορά,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κ.α.</a:t>
            </a:r>
            <a:endParaRPr sz="1600">
              <a:latin typeface="Arial"/>
              <a:cs typeface="Arial"/>
            </a:endParaRPr>
          </a:p>
          <a:p>
            <a:pPr marL="12700" marR="231140">
              <a:lnSpc>
                <a:spcPct val="100000"/>
              </a:lnSpc>
              <a:spcBef>
                <a:spcPts val="384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αν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πάρχο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δο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όρες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καιρίες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χορ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γήσ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άπεζα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μπ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σθ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από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επιχειρήσ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ς,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ιδι</a:t>
            </a:r>
            <a:r>
              <a:rPr sz="1600" b="1" spc="-3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τες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άλλες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άπεζες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για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τις ικα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οπ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endParaRPr sz="1600">
              <a:latin typeface="Arial"/>
              <a:cs typeface="Arial"/>
            </a:endParaRPr>
          </a:p>
          <a:p>
            <a:pPr marL="67310">
              <a:lnSpc>
                <a:spcPct val="100000"/>
              </a:lnSpc>
              <a:spcBef>
                <a:spcPts val="385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ήμ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6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οι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ζ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ες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δια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χ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ει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ίζο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ται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γ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τικό</a:t>
            </a:r>
            <a:r>
              <a:rPr sz="1600" b="1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και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παθητικό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ισολ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γισμού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για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επίτ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ξη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ς.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3191" y="3061885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3191" y="3598333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3191" y="4866682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3191" y="5647002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5684" rIns="0" bIns="0" rtlCol="0">
            <a:spAutoFit/>
          </a:bodyPr>
          <a:lstStyle/>
          <a:p>
            <a:pPr marL="2375535">
              <a:lnSpc>
                <a:spcPct val="100000"/>
              </a:lnSpc>
            </a:pPr>
            <a:r>
              <a:rPr dirty="0"/>
              <a:t>Κυ</a:t>
            </a:r>
            <a:r>
              <a:rPr spc="-10" dirty="0"/>
              <a:t>ρ</a:t>
            </a:r>
            <a:r>
              <a:rPr dirty="0"/>
              <a:t>τότ</a:t>
            </a:r>
            <a:r>
              <a:rPr spc="-10" dirty="0"/>
              <a:t>η</a:t>
            </a:r>
            <a:r>
              <a:rPr dirty="0"/>
              <a:t>τα</a:t>
            </a:r>
            <a:r>
              <a:rPr spc="-60" dirty="0"/>
              <a:t> </a:t>
            </a:r>
            <a:r>
              <a:rPr dirty="0"/>
              <a:t>(</a:t>
            </a:r>
            <a:r>
              <a:rPr dirty="0">
                <a:latin typeface="Arial"/>
                <a:cs typeface="Arial"/>
              </a:rPr>
              <a:t>Con</a:t>
            </a:r>
            <a:r>
              <a:rPr spc="-15" dirty="0">
                <a:latin typeface="Arial"/>
                <a:cs typeface="Arial"/>
              </a:rPr>
              <a:t>v</a:t>
            </a:r>
            <a:r>
              <a:rPr dirty="0">
                <a:latin typeface="Arial"/>
                <a:cs typeface="Arial"/>
              </a:rPr>
              <a:t>e</a:t>
            </a:r>
            <a:r>
              <a:rPr spc="-15" dirty="0">
                <a:latin typeface="Arial"/>
                <a:cs typeface="Arial"/>
              </a:rPr>
              <a:t>x</a:t>
            </a:r>
            <a:r>
              <a:rPr dirty="0">
                <a:latin typeface="Arial"/>
                <a:cs typeface="Arial"/>
              </a:rPr>
              <a:t>it</a:t>
            </a:r>
            <a:r>
              <a:rPr spc="-10" dirty="0">
                <a:latin typeface="Arial"/>
                <a:cs typeface="Arial"/>
              </a:rPr>
              <a:t>y</a:t>
            </a:r>
            <a:r>
              <a:rPr dirty="0">
                <a:latin typeface="Arial"/>
                <a:cs typeface="Arial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8125" y="2003422"/>
            <a:ext cx="1215390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270" dirty="0">
                <a:latin typeface="Times New Roman"/>
                <a:cs typeface="Times New Roman"/>
              </a:rPr>
              <a:t>Σ</a:t>
            </a:r>
            <a:r>
              <a:rPr sz="2000" spc="225" dirty="0">
                <a:latin typeface="Times New Roman"/>
                <a:cs typeface="Times New Roman"/>
              </a:rPr>
              <a:t>υν</a:t>
            </a:r>
            <a:r>
              <a:rPr sz="2000" spc="200" dirty="0">
                <a:latin typeface="Times New Roman"/>
                <a:cs typeface="Times New Roman"/>
              </a:rPr>
              <a:t>ε</a:t>
            </a:r>
            <a:r>
              <a:rPr sz="2000" spc="235" dirty="0">
                <a:latin typeface="Times New Roman"/>
                <a:cs typeface="Times New Roman"/>
              </a:rPr>
              <a:t>π</a:t>
            </a:r>
            <a:r>
              <a:rPr sz="2000" spc="325" dirty="0">
                <a:latin typeface="Times New Roman"/>
                <a:cs typeface="Times New Roman"/>
              </a:rPr>
              <a:t>ώ</a:t>
            </a:r>
            <a:r>
              <a:rPr sz="2000" spc="165" dirty="0">
                <a:latin typeface="Times New Roman"/>
                <a:cs typeface="Times New Roman"/>
              </a:rPr>
              <a:t>ς,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732" y="2290181"/>
            <a:ext cx="7025640" cy="352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75" u="sng" spc="337" baseline="38314" dirty="0">
                <a:latin typeface="Symbol"/>
                <a:cs typeface="Symbol"/>
              </a:rPr>
              <a:t></a:t>
            </a:r>
            <a:r>
              <a:rPr sz="2175" i="1" u="sng" spc="337" baseline="38314" dirty="0">
                <a:latin typeface="Times New Roman"/>
                <a:cs typeface="Times New Roman"/>
              </a:rPr>
              <a:t>P</a:t>
            </a:r>
            <a:r>
              <a:rPr sz="2175" i="1" spc="337" baseline="38314" dirty="0">
                <a:latin typeface="Times New Roman"/>
                <a:cs typeface="Times New Roman"/>
              </a:rPr>
              <a:t> </a:t>
            </a:r>
            <a:r>
              <a:rPr sz="2175" i="1" spc="-82" baseline="38314" dirty="0">
                <a:latin typeface="Times New Roman"/>
                <a:cs typeface="Times New Roman"/>
              </a:rPr>
              <a:t> </a:t>
            </a:r>
            <a:r>
              <a:rPr sz="2175" spc="307" baseline="1915" dirty="0">
                <a:latin typeface="Symbol"/>
                <a:cs typeface="Symbol"/>
              </a:rPr>
              <a:t></a:t>
            </a:r>
            <a:r>
              <a:rPr sz="2175" spc="195" baseline="1915" dirty="0">
                <a:latin typeface="Times New Roman"/>
                <a:cs typeface="Times New Roman"/>
              </a:rPr>
              <a:t> </a:t>
            </a:r>
            <a:r>
              <a:rPr sz="2175" spc="480" baseline="1915" dirty="0">
                <a:latin typeface="Symbol"/>
                <a:cs typeface="Symbol"/>
              </a:rPr>
              <a:t></a:t>
            </a:r>
            <a:r>
              <a:rPr sz="2175" i="1" spc="405" baseline="1915" dirty="0">
                <a:latin typeface="Times New Roman"/>
                <a:cs typeface="Times New Roman"/>
              </a:rPr>
              <a:t>D</a:t>
            </a:r>
            <a:r>
              <a:rPr sz="2175" i="1" spc="-67" baseline="1915" dirty="0">
                <a:latin typeface="Times New Roman"/>
                <a:cs typeface="Times New Roman"/>
              </a:rPr>
              <a:t> </a:t>
            </a:r>
            <a:r>
              <a:rPr sz="2175" u="sng" spc="135" baseline="38314" dirty="0">
                <a:latin typeface="Times New Roman"/>
                <a:cs typeface="Times New Roman"/>
              </a:rPr>
              <a:t> </a:t>
            </a:r>
            <a:r>
              <a:rPr sz="2175" u="sng" spc="-142" baseline="38314" dirty="0">
                <a:latin typeface="Times New Roman"/>
                <a:cs typeface="Times New Roman"/>
              </a:rPr>
              <a:t> </a:t>
            </a:r>
            <a:r>
              <a:rPr sz="2175" u="sng" spc="337" baseline="38314" dirty="0">
                <a:latin typeface="Symbol"/>
                <a:cs typeface="Symbol"/>
              </a:rPr>
              <a:t></a:t>
            </a:r>
            <a:r>
              <a:rPr sz="2175" i="1" u="sng" spc="172" baseline="38314" dirty="0">
                <a:latin typeface="Times New Roman"/>
                <a:cs typeface="Times New Roman"/>
              </a:rPr>
              <a:t>r </a:t>
            </a:r>
            <a:r>
              <a:rPr sz="2175" i="1" u="sng" baseline="38314" dirty="0">
                <a:latin typeface="Times New Roman"/>
                <a:cs typeface="Times New Roman"/>
              </a:rPr>
              <a:t> </a:t>
            </a:r>
            <a:r>
              <a:rPr sz="2175" i="1" u="sng" spc="37" baseline="38314" dirty="0">
                <a:latin typeface="Times New Roman"/>
                <a:cs typeface="Times New Roman"/>
              </a:rPr>
              <a:t> </a:t>
            </a:r>
            <a:r>
              <a:rPr sz="2175" spc="307" baseline="1915" dirty="0">
                <a:latin typeface="Symbol"/>
                <a:cs typeface="Symbol"/>
              </a:rPr>
              <a:t></a:t>
            </a:r>
            <a:r>
              <a:rPr sz="2175" spc="247" baseline="1915" dirty="0">
                <a:latin typeface="Times New Roman"/>
                <a:cs typeface="Times New Roman"/>
              </a:rPr>
              <a:t> </a:t>
            </a:r>
            <a:r>
              <a:rPr sz="2175" u="sng" spc="277" baseline="38314" dirty="0">
                <a:latin typeface="Times New Roman"/>
                <a:cs typeface="Times New Roman"/>
              </a:rPr>
              <a:t>1</a:t>
            </a:r>
            <a:r>
              <a:rPr sz="2175" spc="-7" baseline="38314" dirty="0">
                <a:latin typeface="Times New Roman"/>
                <a:cs typeface="Times New Roman"/>
              </a:rPr>
              <a:t> </a:t>
            </a:r>
            <a:r>
              <a:rPr sz="2175" i="1" spc="405" baseline="1915" dirty="0">
                <a:latin typeface="Times New Roman"/>
                <a:cs typeface="Times New Roman"/>
              </a:rPr>
              <a:t>C</a:t>
            </a:r>
            <a:r>
              <a:rPr sz="2175" i="1" spc="337" baseline="1915" dirty="0">
                <a:latin typeface="Times New Roman"/>
                <a:cs typeface="Times New Roman"/>
              </a:rPr>
              <a:t>X</a:t>
            </a:r>
            <a:r>
              <a:rPr sz="2175" i="1" spc="-75" baseline="1915" dirty="0">
                <a:latin typeface="Times New Roman"/>
                <a:cs typeface="Times New Roman"/>
              </a:rPr>
              <a:t> </a:t>
            </a:r>
            <a:r>
              <a:rPr sz="2175" spc="254" baseline="1915" dirty="0">
                <a:latin typeface="Times New Roman"/>
                <a:cs typeface="Times New Roman"/>
              </a:rPr>
              <a:t>(</a:t>
            </a:r>
            <a:r>
              <a:rPr sz="2175" spc="337" baseline="1915" dirty="0">
                <a:latin typeface="Symbol"/>
                <a:cs typeface="Symbol"/>
              </a:rPr>
              <a:t></a:t>
            </a:r>
            <a:r>
              <a:rPr sz="2175" i="1" spc="390" baseline="1915" dirty="0">
                <a:latin typeface="Times New Roman"/>
                <a:cs typeface="Times New Roman"/>
              </a:rPr>
              <a:t>r</a:t>
            </a:r>
            <a:r>
              <a:rPr sz="2175" spc="179" baseline="1915" dirty="0">
                <a:latin typeface="Times New Roman"/>
                <a:cs typeface="Times New Roman"/>
              </a:rPr>
              <a:t>)</a:t>
            </a:r>
            <a:r>
              <a:rPr sz="2175" spc="-315" baseline="1915" dirty="0">
                <a:latin typeface="Times New Roman"/>
                <a:cs typeface="Times New Roman"/>
              </a:rPr>
              <a:t> </a:t>
            </a:r>
            <a:r>
              <a:rPr sz="1275" spc="157" baseline="45751" dirty="0">
                <a:latin typeface="Times New Roman"/>
                <a:cs typeface="Times New Roman"/>
              </a:rPr>
              <a:t>2</a:t>
            </a:r>
            <a:r>
              <a:rPr sz="1275" baseline="45751" dirty="0">
                <a:latin typeface="Times New Roman"/>
                <a:cs typeface="Times New Roman"/>
              </a:rPr>
              <a:t>  </a:t>
            </a:r>
            <a:r>
              <a:rPr sz="1275" spc="127" baseline="45751" dirty="0">
                <a:latin typeface="Times New Roman"/>
                <a:cs typeface="Times New Roman"/>
              </a:rPr>
              <a:t> </a:t>
            </a:r>
            <a:r>
              <a:rPr sz="2175" spc="307" baseline="1915" dirty="0">
                <a:latin typeface="Symbol"/>
                <a:cs typeface="Symbol"/>
              </a:rPr>
              <a:t></a:t>
            </a:r>
            <a:r>
              <a:rPr sz="2175" spc="187" baseline="1915" dirty="0">
                <a:latin typeface="Times New Roman"/>
                <a:cs typeface="Times New Roman"/>
              </a:rPr>
              <a:t> </a:t>
            </a:r>
            <a:r>
              <a:rPr sz="2175" spc="434" baseline="1915" dirty="0">
                <a:latin typeface="Symbol"/>
                <a:cs typeface="Symbol"/>
              </a:rPr>
              <a:t></a:t>
            </a:r>
            <a:r>
              <a:rPr sz="2175" i="1" spc="517" baseline="1915" dirty="0">
                <a:latin typeface="Times New Roman"/>
                <a:cs typeface="Times New Roman"/>
              </a:rPr>
              <a:t>M</a:t>
            </a:r>
            <a:r>
              <a:rPr sz="2175" i="1" spc="427" baseline="1915" dirty="0">
                <a:latin typeface="Times New Roman"/>
                <a:cs typeface="Times New Roman"/>
              </a:rPr>
              <a:t>D</a:t>
            </a:r>
            <a:r>
              <a:rPr sz="2175" spc="262" baseline="1915" dirty="0">
                <a:latin typeface="Times New Roman"/>
                <a:cs typeface="Times New Roman"/>
              </a:rPr>
              <a:t>(</a:t>
            </a:r>
            <a:r>
              <a:rPr sz="2175" spc="337" baseline="1915" dirty="0">
                <a:latin typeface="Symbol"/>
                <a:cs typeface="Symbol"/>
              </a:rPr>
              <a:t></a:t>
            </a:r>
            <a:r>
              <a:rPr sz="2175" i="1" spc="390" baseline="1915" dirty="0">
                <a:latin typeface="Times New Roman"/>
                <a:cs typeface="Times New Roman"/>
              </a:rPr>
              <a:t>r</a:t>
            </a:r>
            <a:r>
              <a:rPr sz="2175" spc="179" baseline="1915" dirty="0">
                <a:latin typeface="Times New Roman"/>
                <a:cs typeface="Times New Roman"/>
              </a:rPr>
              <a:t>)</a:t>
            </a:r>
            <a:r>
              <a:rPr sz="2175" spc="7" baseline="1915" dirty="0">
                <a:latin typeface="Times New Roman"/>
                <a:cs typeface="Times New Roman"/>
              </a:rPr>
              <a:t> </a:t>
            </a:r>
            <a:r>
              <a:rPr sz="2175" spc="307" baseline="1915" dirty="0">
                <a:latin typeface="Symbol"/>
                <a:cs typeface="Symbol"/>
              </a:rPr>
              <a:t></a:t>
            </a:r>
            <a:r>
              <a:rPr sz="2175" spc="247" baseline="1915" dirty="0">
                <a:latin typeface="Times New Roman"/>
                <a:cs typeface="Times New Roman"/>
              </a:rPr>
              <a:t> </a:t>
            </a:r>
            <a:r>
              <a:rPr sz="2175" u="sng" spc="277" baseline="38314" dirty="0">
                <a:latin typeface="Times New Roman"/>
                <a:cs typeface="Times New Roman"/>
              </a:rPr>
              <a:t>1</a:t>
            </a:r>
            <a:r>
              <a:rPr sz="2175" spc="-7" baseline="38314" dirty="0">
                <a:latin typeface="Times New Roman"/>
                <a:cs typeface="Times New Roman"/>
              </a:rPr>
              <a:t> </a:t>
            </a:r>
            <a:r>
              <a:rPr sz="2175" i="1" spc="405" baseline="1915" dirty="0">
                <a:latin typeface="Times New Roman"/>
                <a:cs typeface="Times New Roman"/>
              </a:rPr>
              <a:t>C</a:t>
            </a:r>
            <a:r>
              <a:rPr sz="2175" i="1" spc="337" baseline="1915" dirty="0">
                <a:latin typeface="Times New Roman"/>
                <a:cs typeface="Times New Roman"/>
              </a:rPr>
              <a:t>X</a:t>
            </a:r>
            <a:r>
              <a:rPr sz="2175" i="1" spc="-82" baseline="1915" dirty="0">
                <a:latin typeface="Times New Roman"/>
                <a:cs typeface="Times New Roman"/>
              </a:rPr>
              <a:t> </a:t>
            </a:r>
            <a:r>
              <a:rPr sz="2175" spc="254" baseline="1915" dirty="0">
                <a:latin typeface="Times New Roman"/>
                <a:cs typeface="Times New Roman"/>
              </a:rPr>
              <a:t>(</a:t>
            </a:r>
            <a:r>
              <a:rPr sz="2175" spc="337" baseline="1915" dirty="0">
                <a:latin typeface="Symbol"/>
                <a:cs typeface="Symbol"/>
              </a:rPr>
              <a:t></a:t>
            </a:r>
            <a:r>
              <a:rPr sz="2175" i="1" spc="390" baseline="1915" dirty="0">
                <a:latin typeface="Times New Roman"/>
                <a:cs typeface="Times New Roman"/>
              </a:rPr>
              <a:t>r</a:t>
            </a:r>
            <a:r>
              <a:rPr sz="2175" spc="179" baseline="1915" dirty="0">
                <a:latin typeface="Times New Roman"/>
                <a:cs typeface="Times New Roman"/>
              </a:rPr>
              <a:t>)</a:t>
            </a:r>
            <a:r>
              <a:rPr sz="2175" spc="-322" baseline="1915" dirty="0">
                <a:latin typeface="Times New Roman"/>
                <a:cs typeface="Times New Roman"/>
              </a:rPr>
              <a:t> </a:t>
            </a:r>
            <a:r>
              <a:rPr sz="1275" spc="157" baseline="45751" dirty="0">
                <a:latin typeface="Times New Roman"/>
                <a:cs typeface="Times New Roman"/>
              </a:rPr>
              <a:t>2</a:t>
            </a:r>
            <a:r>
              <a:rPr sz="1275" baseline="45751" dirty="0">
                <a:latin typeface="Times New Roman"/>
                <a:cs typeface="Times New Roman"/>
              </a:rPr>
              <a:t> </a:t>
            </a:r>
            <a:r>
              <a:rPr sz="1275" spc="44" baseline="45751" dirty="0">
                <a:latin typeface="Times New Roman"/>
                <a:cs typeface="Times New Roman"/>
              </a:rPr>
              <a:t> </a:t>
            </a:r>
            <a:r>
              <a:rPr sz="2000" spc="110" dirty="0">
                <a:latin typeface="Times New Roman"/>
                <a:cs typeface="Times New Roman"/>
              </a:rPr>
              <a:t>,</a:t>
            </a:r>
            <a:r>
              <a:rPr sz="2000" spc="250" dirty="0">
                <a:latin typeface="Times New Roman"/>
                <a:cs typeface="Times New Roman"/>
              </a:rPr>
              <a:t>ό</a:t>
            </a:r>
            <a:r>
              <a:rPr sz="2000" spc="235" dirty="0">
                <a:latin typeface="Times New Roman"/>
                <a:cs typeface="Times New Roman"/>
              </a:rPr>
              <a:t>π</a:t>
            </a:r>
            <a:r>
              <a:rPr sz="2000" spc="250" dirty="0">
                <a:latin typeface="Times New Roman"/>
                <a:cs typeface="Times New Roman"/>
              </a:rPr>
              <a:t>ο</a:t>
            </a:r>
            <a:r>
              <a:rPr sz="2000" spc="285" dirty="0">
                <a:latin typeface="Times New Roman"/>
                <a:cs typeface="Times New Roman"/>
              </a:rPr>
              <a:t>υ</a:t>
            </a:r>
            <a:r>
              <a:rPr sz="2175" i="1" spc="517" baseline="1915" dirty="0">
                <a:latin typeface="Times New Roman"/>
                <a:cs typeface="Times New Roman"/>
              </a:rPr>
              <a:t>M</a:t>
            </a:r>
            <a:r>
              <a:rPr sz="2175" i="1" spc="405" baseline="1915" dirty="0">
                <a:latin typeface="Times New Roman"/>
                <a:cs typeface="Times New Roman"/>
              </a:rPr>
              <a:t>D</a:t>
            </a:r>
            <a:r>
              <a:rPr sz="2175" i="1" spc="165" baseline="1915" dirty="0">
                <a:latin typeface="Times New Roman"/>
                <a:cs typeface="Times New Roman"/>
              </a:rPr>
              <a:t> </a:t>
            </a:r>
            <a:r>
              <a:rPr sz="2175" spc="307" baseline="1915" dirty="0">
                <a:latin typeface="Symbol"/>
                <a:cs typeface="Symbol"/>
              </a:rPr>
              <a:t></a:t>
            </a:r>
            <a:r>
              <a:rPr sz="2175" spc="232" baseline="1915" dirty="0">
                <a:latin typeface="Times New Roman"/>
                <a:cs typeface="Times New Roman"/>
              </a:rPr>
              <a:t> </a:t>
            </a:r>
            <a:r>
              <a:rPr sz="2175" i="1" u="sng" spc="135" baseline="38314" dirty="0">
                <a:latin typeface="Times New Roman"/>
                <a:cs typeface="Times New Roman"/>
              </a:rPr>
              <a:t> </a:t>
            </a:r>
            <a:r>
              <a:rPr sz="2175" i="1" u="sng" baseline="38314" dirty="0">
                <a:latin typeface="Times New Roman"/>
                <a:cs typeface="Times New Roman"/>
              </a:rPr>
              <a:t> </a:t>
            </a:r>
            <a:r>
              <a:rPr sz="2175" i="1" u="sng" spc="-209" baseline="38314" dirty="0">
                <a:latin typeface="Times New Roman"/>
                <a:cs typeface="Times New Roman"/>
              </a:rPr>
              <a:t> </a:t>
            </a:r>
            <a:r>
              <a:rPr sz="2175" i="1" u="sng" spc="270" baseline="38314" dirty="0">
                <a:latin typeface="Times New Roman"/>
                <a:cs typeface="Times New Roman"/>
              </a:rPr>
              <a:t>D </a:t>
            </a:r>
            <a:r>
              <a:rPr sz="2175" i="1" u="sng" baseline="38314" dirty="0">
                <a:latin typeface="Times New Roman"/>
                <a:cs typeface="Times New Roman"/>
              </a:rPr>
              <a:t>  </a:t>
            </a:r>
            <a:r>
              <a:rPr sz="2175" i="1" u="sng" spc="-217" baseline="38314" dirty="0">
                <a:latin typeface="Times New Roman"/>
                <a:cs typeface="Times New Roman"/>
              </a:rPr>
              <a:t> </a:t>
            </a:r>
            <a:r>
              <a:rPr sz="2175" i="1" spc="-179" baseline="38314" dirty="0">
                <a:latin typeface="Times New Roman"/>
                <a:cs typeface="Times New Roman"/>
              </a:rPr>
              <a:t> </a:t>
            </a:r>
            <a:r>
              <a:rPr sz="2000" spc="130" dirty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84559" y="2555022"/>
            <a:ext cx="1677035" cy="5149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4475">
              <a:lnSpc>
                <a:spcPts val="1739"/>
              </a:lnSpc>
            </a:pPr>
            <a:r>
              <a:rPr sz="1450" spc="185" dirty="0">
                <a:latin typeface="Times New Roman"/>
                <a:cs typeface="Times New Roman"/>
              </a:rPr>
              <a:t>2</a:t>
            </a: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ts val="2400"/>
              </a:lnSpc>
            </a:pPr>
            <a:r>
              <a:rPr sz="2000" spc="260" dirty="0">
                <a:latin typeface="Times New Roman"/>
                <a:cs typeface="Times New Roman"/>
              </a:rPr>
              <a:t>σ</a:t>
            </a:r>
            <a:r>
              <a:rPr sz="2000" spc="180" dirty="0">
                <a:latin typeface="Times New Roman"/>
                <a:cs typeface="Times New Roman"/>
              </a:rPr>
              <a:t>τ</a:t>
            </a:r>
            <a:r>
              <a:rPr sz="2000" spc="254" dirty="0">
                <a:latin typeface="Times New Roman"/>
                <a:cs typeface="Times New Roman"/>
              </a:rPr>
              <a:t>α</a:t>
            </a:r>
            <a:r>
              <a:rPr sz="2000" spc="240" dirty="0">
                <a:latin typeface="Times New Roman"/>
                <a:cs typeface="Times New Roman"/>
              </a:rPr>
              <a:t>θ</a:t>
            </a:r>
            <a:r>
              <a:rPr sz="2000" spc="250" dirty="0">
                <a:latin typeface="Times New Roman"/>
                <a:cs typeface="Times New Roman"/>
              </a:rPr>
              <a:t>μ</a:t>
            </a:r>
            <a:r>
              <a:rPr sz="2000" spc="140" dirty="0">
                <a:latin typeface="Times New Roman"/>
                <a:cs typeface="Times New Roman"/>
              </a:rPr>
              <a:t>ι</a:t>
            </a:r>
            <a:r>
              <a:rPr sz="2000" spc="254" dirty="0">
                <a:latin typeface="Times New Roman"/>
                <a:cs typeface="Times New Roman"/>
              </a:rPr>
              <a:t>σμ</a:t>
            </a:r>
            <a:r>
              <a:rPr sz="2000" spc="200" dirty="0">
                <a:latin typeface="Times New Roman"/>
                <a:cs typeface="Times New Roman"/>
              </a:rPr>
              <a:t>έ</a:t>
            </a:r>
            <a:r>
              <a:rPr sz="2000" spc="215" dirty="0">
                <a:latin typeface="Times New Roman"/>
                <a:cs typeface="Times New Roman"/>
              </a:rPr>
              <a:t>ν</a:t>
            </a:r>
            <a:r>
              <a:rPr sz="2000" spc="270" dirty="0">
                <a:latin typeface="Times New Roman"/>
                <a:cs typeface="Times New Roman"/>
              </a:rPr>
              <a:t>η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2534" y="2552065"/>
            <a:ext cx="829310" cy="213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00405" algn="l"/>
              </a:tabLst>
            </a:pPr>
            <a:r>
              <a:rPr sz="1450" spc="185" dirty="0">
                <a:latin typeface="Times New Roman"/>
                <a:cs typeface="Times New Roman"/>
              </a:rPr>
              <a:t>1</a:t>
            </a:r>
            <a:r>
              <a:rPr sz="1450" spc="-160" dirty="0">
                <a:latin typeface="Times New Roman"/>
                <a:cs typeface="Times New Roman"/>
              </a:rPr>
              <a:t> </a:t>
            </a:r>
            <a:r>
              <a:rPr sz="1450" spc="204" dirty="0">
                <a:latin typeface="Symbol"/>
                <a:cs typeface="Symbol"/>
              </a:rPr>
              <a:t></a:t>
            </a:r>
            <a:r>
              <a:rPr sz="1450" spc="40" dirty="0">
                <a:latin typeface="Times New Roman"/>
                <a:cs typeface="Times New Roman"/>
              </a:rPr>
              <a:t> </a:t>
            </a:r>
            <a:r>
              <a:rPr sz="1450" i="1" spc="145" dirty="0">
                <a:latin typeface="Times New Roman"/>
                <a:cs typeface="Times New Roman"/>
              </a:rPr>
              <a:t>r</a:t>
            </a:r>
            <a:r>
              <a:rPr sz="1450" i="1" dirty="0">
                <a:latin typeface="Times New Roman"/>
                <a:cs typeface="Times New Roman"/>
              </a:rPr>
              <a:t>	</a:t>
            </a:r>
            <a:r>
              <a:rPr sz="1450" spc="185" dirty="0">
                <a:latin typeface="Times New Roman"/>
                <a:cs typeface="Times New Roman"/>
              </a:rPr>
              <a:t>2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7512" y="2555022"/>
            <a:ext cx="167005" cy="210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50" i="1" spc="225" dirty="0">
                <a:latin typeface="Times New Roman"/>
                <a:cs typeface="Times New Roman"/>
              </a:rPr>
              <a:t>P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00806" y="2552065"/>
            <a:ext cx="1229360" cy="517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5815">
              <a:lnSpc>
                <a:spcPts val="1739"/>
              </a:lnSpc>
            </a:pPr>
            <a:r>
              <a:rPr sz="1450" spc="185" dirty="0">
                <a:latin typeface="Times New Roman"/>
                <a:cs typeface="Times New Roman"/>
              </a:rPr>
              <a:t>1</a:t>
            </a:r>
            <a:r>
              <a:rPr sz="1450" spc="-160" dirty="0">
                <a:latin typeface="Times New Roman"/>
                <a:cs typeface="Times New Roman"/>
              </a:rPr>
              <a:t> </a:t>
            </a:r>
            <a:r>
              <a:rPr sz="1450" spc="204" dirty="0">
                <a:latin typeface="Symbol"/>
                <a:cs typeface="Symbol"/>
              </a:rPr>
              <a:t></a:t>
            </a:r>
            <a:r>
              <a:rPr sz="1450" spc="40" dirty="0">
                <a:latin typeface="Times New Roman"/>
                <a:cs typeface="Times New Roman"/>
              </a:rPr>
              <a:t> </a:t>
            </a:r>
            <a:r>
              <a:rPr sz="1450" i="1" spc="145" dirty="0">
                <a:latin typeface="Times New Roman"/>
                <a:cs typeface="Times New Roman"/>
              </a:rPr>
              <a:t>r</a:t>
            </a: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ts val="2400"/>
              </a:lnSpc>
            </a:pPr>
            <a:r>
              <a:rPr sz="2000" spc="235" dirty="0">
                <a:latin typeface="Times New Roman"/>
                <a:cs typeface="Times New Roman"/>
              </a:rPr>
              <a:t>δ</a:t>
            </a:r>
            <a:r>
              <a:rPr sz="2000" spc="140" dirty="0">
                <a:latin typeface="Times New Roman"/>
                <a:cs typeface="Times New Roman"/>
              </a:rPr>
              <a:t>ι</a:t>
            </a:r>
            <a:r>
              <a:rPr sz="2000" spc="250" dirty="0">
                <a:latin typeface="Times New Roman"/>
                <a:cs typeface="Times New Roman"/>
              </a:rPr>
              <a:t>ά</a:t>
            </a:r>
            <a:r>
              <a:rPr sz="2000" spc="229" dirty="0">
                <a:latin typeface="Times New Roman"/>
                <a:cs typeface="Times New Roman"/>
              </a:rPr>
              <a:t>ρ</a:t>
            </a:r>
            <a:r>
              <a:rPr sz="2000" spc="235" dirty="0">
                <a:latin typeface="Times New Roman"/>
                <a:cs typeface="Times New Roman"/>
              </a:rPr>
              <a:t>κ</a:t>
            </a:r>
            <a:r>
              <a:rPr sz="2000" spc="200" dirty="0">
                <a:latin typeface="Times New Roman"/>
                <a:cs typeface="Times New Roman"/>
              </a:rPr>
              <a:t>ε</a:t>
            </a:r>
            <a:r>
              <a:rPr sz="2000" spc="204" dirty="0">
                <a:latin typeface="Times New Roman"/>
                <a:cs typeface="Times New Roman"/>
              </a:rPr>
              <a:t>ια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8125" y="2788289"/>
            <a:ext cx="1462405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250" dirty="0">
                <a:latin typeface="Times New Roman"/>
                <a:cs typeface="Times New Roman"/>
              </a:rPr>
              <a:t>ο</a:t>
            </a:r>
            <a:r>
              <a:rPr sz="2000" spc="215" dirty="0">
                <a:latin typeface="Times New Roman"/>
                <a:cs typeface="Times New Roman"/>
              </a:rPr>
              <a:t>ν</a:t>
            </a:r>
            <a:r>
              <a:rPr sz="2000" spc="250" dirty="0">
                <a:latin typeface="Times New Roman"/>
                <a:cs typeface="Times New Roman"/>
              </a:rPr>
              <a:t>ομ</a:t>
            </a:r>
            <a:r>
              <a:rPr sz="2000" spc="254" dirty="0">
                <a:latin typeface="Times New Roman"/>
                <a:cs typeface="Times New Roman"/>
              </a:rPr>
              <a:t>ά</a:t>
            </a:r>
            <a:r>
              <a:rPr sz="2000" spc="195" dirty="0">
                <a:latin typeface="Times New Roman"/>
                <a:cs typeface="Times New Roman"/>
              </a:rPr>
              <a:t>ζ</a:t>
            </a:r>
            <a:r>
              <a:rPr sz="2000" spc="200" dirty="0">
                <a:latin typeface="Times New Roman"/>
                <a:cs typeface="Times New Roman"/>
              </a:rPr>
              <a:t>ε</a:t>
            </a:r>
            <a:r>
              <a:rPr sz="2000" spc="180" dirty="0">
                <a:latin typeface="Times New Roman"/>
                <a:cs typeface="Times New Roman"/>
              </a:rPr>
              <a:t>τ</a:t>
            </a:r>
            <a:r>
              <a:rPr sz="2000" spc="254" dirty="0">
                <a:latin typeface="Times New Roman"/>
                <a:cs typeface="Times New Roman"/>
              </a:rPr>
              <a:t>α</a:t>
            </a:r>
            <a:r>
              <a:rPr sz="2000" spc="140" dirty="0">
                <a:latin typeface="Times New Roman"/>
                <a:cs typeface="Times New Roman"/>
              </a:rPr>
              <a:t>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42674" y="2788289"/>
            <a:ext cx="2103120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235" dirty="0">
                <a:latin typeface="Times New Roman"/>
                <a:cs typeface="Times New Roman"/>
              </a:rPr>
              <a:t>π</a:t>
            </a:r>
            <a:r>
              <a:rPr sz="2000" spc="229" dirty="0">
                <a:latin typeface="Times New Roman"/>
                <a:cs typeface="Times New Roman"/>
              </a:rPr>
              <a:t>ρ</a:t>
            </a:r>
            <a:r>
              <a:rPr sz="2000" spc="250" dirty="0">
                <a:latin typeface="Times New Roman"/>
                <a:cs typeface="Times New Roman"/>
              </a:rPr>
              <a:t>ο</a:t>
            </a:r>
            <a:r>
              <a:rPr sz="2000" spc="260" dirty="0">
                <a:latin typeface="Times New Roman"/>
                <a:cs typeface="Times New Roman"/>
              </a:rPr>
              <a:t>σ</a:t>
            </a:r>
            <a:r>
              <a:rPr sz="2000" spc="254" dirty="0">
                <a:latin typeface="Times New Roman"/>
                <a:cs typeface="Times New Roman"/>
              </a:rPr>
              <a:t>α</a:t>
            </a:r>
            <a:r>
              <a:rPr sz="2000" spc="229" dirty="0">
                <a:latin typeface="Times New Roman"/>
                <a:cs typeface="Times New Roman"/>
              </a:rPr>
              <a:t>ρ</a:t>
            </a:r>
            <a:r>
              <a:rPr sz="2000" spc="250" dirty="0">
                <a:latin typeface="Times New Roman"/>
                <a:cs typeface="Times New Roman"/>
              </a:rPr>
              <a:t>μο</a:t>
            </a:r>
            <a:r>
              <a:rPr sz="2000" spc="260" dirty="0">
                <a:latin typeface="Times New Roman"/>
                <a:cs typeface="Times New Roman"/>
              </a:rPr>
              <a:t>σ</a:t>
            </a:r>
            <a:r>
              <a:rPr sz="2000" spc="250" dirty="0">
                <a:latin typeface="Times New Roman"/>
                <a:cs typeface="Times New Roman"/>
              </a:rPr>
              <a:t>μ</a:t>
            </a:r>
            <a:r>
              <a:rPr sz="2000" spc="200" dirty="0">
                <a:latin typeface="Times New Roman"/>
                <a:cs typeface="Times New Roman"/>
              </a:rPr>
              <a:t>έ</a:t>
            </a:r>
            <a:r>
              <a:rPr sz="2000" spc="215" dirty="0">
                <a:latin typeface="Times New Roman"/>
                <a:cs typeface="Times New Roman"/>
              </a:rPr>
              <a:t>ν</a:t>
            </a:r>
            <a:r>
              <a:rPr sz="2000" spc="270" dirty="0">
                <a:latin typeface="Times New Roman"/>
                <a:cs typeface="Times New Roman"/>
              </a:rPr>
              <a:t>η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67791" y="2788289"/>
            <a:ext cx="1313180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165" dirty="0">
                <a:latin typeface="Times New Roman"/>
                <a:cs typeface="Times New Roman"/>
              </a:rPr>
              <a:t>(</a:t>
            </a:r>
            <a:r>
              <a:rPr sz="2000" spc="420" dirty="0">
                <a:latin typeface="Times New Roman"/>
                <a:cs typeface="Times New Roman"/>
              </a:rPr>
              <a:t>M</a:t>
            </a:r>
            <a:r>
              <a:rPr sz="2000" spc="210" dirty="0">
                <a:latin typeface="Times New Roman"/>
                <a:cs typeface="Times New Roman"/>
              </a:rPr>
              <a:t>odi</a:t>
            </a:r>
            <a:r>
              <a:rPr sz="2000" spc="155" dirty="0">
                <a:latin typeface="Times New Roman"/>
                <a:cs typeface="Times New Roman"/>
              </a:rPr>
              <a:t>fi</a:t>
            </a:r>
            <a:r>
              <a:rPr sz="2000" spc="204" dirty="0">
                <a:latin typeface="Times New Roman"/>
                <a:cs typeface="Times New Roman"/>
              </a:rPr>
              <a:t>e</a:t>
            </a:r>
            <a:r>
              <a:rPr sz="2000" spc="260" dirty="0">
                <a:latin typeface="Times New Roman"/>
                <a:cs typeface="Times New Roman"/>
              </a:rPr>
              <a:t>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8125" y="3082811"/>
            <a:ext cx="2088514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345" dirty="0">
                <a:latin typeface="Times New Roman"/>
                <a:cs typeface="Times New Roman"/>
              </a:rPr>
              <a:t>D</a:t>
            </a:r>
            <a:r>
              <a:rPr sz="2000" spc="250" dirty="0">
                <a:latin typeface="Times New Roman"/>
                <a:cs typeface="Times New Roman"/>
              </a:rPr>
              <a:t>u</a:t>
            </a:r>
            <a:r>
              <a:rPr sz="2000" spc="180" dirty="0">
                <a:latin typeface="Times New Roman"/>
                <a:cs typeface="Times New Roman"/>
              </a:rPr>
              <a:t>ra</a:t>
            </a:r>
            <a:r>
              <a:rPr sz="2000" spc="170" dirty="0">
                <a:latin typeface="Times New Roman"/>
                <a:cs typeface="Times New Roman"/>
              </a:rPr>
              <a:t>tio</a:t>
            </a:r>
            <a:r>
              <a:rPr sz="2000" spc="260" dirty="0">
                <a:latin typeface="Times New Roman"/>
                <a:cs typeface="Times New Roman"/>
              </a:rPr>
              <a:t>n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spc="270" dirty="0">
                <a:latin typeface="Times New Roman"/>
                <a:cs typeface="Times New Roman"/>
              </a:rPr>
              <a:t>ή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spc="420" dirty="0">
                <a:latin typeface="Times New Roman"/>
                <a:cs typeface="Times New Roman"/>
              </a:rPr>
              <a:t>M</a:t>
            </a:r>
            <a:r>
              <a:rPr sz="2000" spc="350" dirty="0">
                <a:latin typeface="Times New Roman"/>
                <a:cs typeface="Times New Roman"/>
              </a:rPr>
              <a:t>D</a:t>
            </a:r>
            <a:r>
              <a:rPr sz="2000" spc="17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0902" rIns="0" bIns="0" rtlCol="0">
            <a:spAutoFit/>
          </a:bodyPr>
          <a:lstStyle/>
          <a:p>
            <a:pPr marL="2583815">
              <a:lnSpc>
                <a:spcPts val="3810"/>
              </a:lnSpc>
            </a:pPr>
            <a:r>
              <a:rPr b="0" dirty="0">
                <a:latin typeface="Arial"/>
                <a:cs typeface="Arial"/>
              </a:rPr>
              <a:t>Κυρτότητα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spc="-20" dirty="0">
                <a:latin typeface="Arial"/>
                <a:cs typeface="Arial"/>
              </a:rPr>
              <a:t>(</a:t>
            </a:r>
            <a:r>
              <a:rPr b="0" dirty="0">
                <a:latin typeface="Arial"/>
                <a:cs typeface="Arial"/>
              </a:rPr>
              <a:t>con</a:t>
            </a:r>
            <a:r>
              <a:rPr b="0" spc="5" dirty="0">
                <a:latin typeface="Arial"/>
                <a:cs typeface="Arial"/>
              </a:rPr>
              <a:t>v</a:t>
            </a:r>
            <a:r>
              <a:rPr b="0" dirty="0">
                <a:latin typeface="Arial"/>
                <a:cs typeface="Arial"/>
              </a:rPr>
              <a:t>exit</a:t>
            </a:r>
            <a:r>
              <a:rPr b="0" spc="-5" dirty="0">
                <a:latin typeface="Arial"/>
                <a:cs typeface="Arial"/>
              </a:rPr>
              <a:t>y</a:t>
            </a:r>
            <a:r>
              <a:rPr b="0" dirty="0">
                <a:latin typeface="Arial"/>
                <a:cs typeface="Arial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091265"/>
            <a:ext cx="8105140" cy="558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51180">
              <a:lnSpc>
                <a:spcPts val="2350"/>
              </a:lnSpc>
            </a:pPr>
            <a:r>
              <a:rPr sz="2050" b="1" u="heavy" spc="-140" dirty="0">
                <a:latin typeface="Times New Roman"/>
                <a:cs typeface="Times New Roman"/>
              </a:rPr>
              <a:t>Πα</a:t>
            </a:r>
            <a:r>
              <a:rPr sz="2050" b="1" u="heavy" spc="-105" dirty="0">
                <a:latin typeface="Times New Roman"/>
                <a:cs typeface="Times New Roman"/>
              </a:rPr>
              <a:t>ρ</a:t>
            </a:r>
            <a:r>
              <a:rPr sz="2050" b="1" u="heavy" spc="-95" dirty="0">
                <a:latin typeface="Times New Roman"/>
                <a:cs typeface="Times New Roman"/>
              </a:rPr>
              <a:t>άδειγ</a:t>
            </a:r>
            <a:r>
              <a:rPr sz="2050" b="1" u="heavy" spc="-114" dirty="0">
                <a:latin typeface="Times New Roman"/>
                <a:cs typeface="Times New Roman"/>
              </a:rPr>
              <a:t>μα</a:t>
            </a:r>
            <a:r>
              <a:rPr sz="2050" spc="-60" dirty="0">
                <a:latin typeface="Times New Roman"/>
                <a:cs typeface="Times New Roman"/>
              </a:rPr>
              <a:t>:</a:t>
            </a:r>
            <a:r>
              <a:rPr sz="2050" spc="204" dirty="0">
                <a:latin typeface="Times New Roman"/>
                <a:cs typeface="Times New Roman"/>
              </a:rPr>
              <a:t> </a:t>
            </a:r>
            <a:r>
              <a:rPr sz="2050" spc="-155" dirty="0">
                <a:latin typeface="Times New Roman"/>
                <a:cs typeface="Times New Roman"/>
              </a:rPr>
              <a:t>Έ</a:t>
            </a:r>
            <a:r>
              <a:rPr sz="2050" spc="-114" dirty="0">
                <a:latin typeface="Times New Roman"/>
                <a:cs typeface="Times New Roman"/>
              </a:rPr>
              <a:t>στω</a:t>
            </a:r>
            <a:r>
              <a:rPr sz="2050" spc="200" dirty="0">
                <a:latin typeface="Times New Roman"/>
                <a:cs typeface="Times New Roman"/>
              </a:rPr>
              <a:t> </a:t>
            </a:r>
            <a:r>
              <a:rPr sz="2050" spc="-105" dirty="0">
                <a:latin typeface="Times New Roman"/>
                <a:cs typeface="Times New Roman"/>
              </a:rPr>
              <a:t>ό</a:t>
            </a:r>
            <a:r>
              <a:rPr sz="2050" spc="-95" dirty="0">
                <a:latin typeface="Times New Roman"/>
                <a:cs typeface="Times New Roman"/>
              </a:rPr>
              <a:t>τ</a:t>
            </a:r>
            <a:r>
              <a:rPr sz="2050" spc="-60" dirty="0">
                <a:latin typeface="Times New Roman"/>
                <a:cs typeface="Times New Roman"/>
              </a:rPr>
              <a:t>ι</a:t>
            </a:r>
            <a:r>
              <a:rPr sz="2050" spc="200" dirty="0">
                <a:latin typeface="Times New Roman"/>
                <a:cs typeface="Times New Roman"/>
              </a:rPr>
              <a:t> </a:t>
            </a:r>
            <a:r>
              <a:rPr sz="2050" spc="-80" dirty="0">
                <a:latin typeface="Times New Roman"/>
                <a:cs typeface="Times New Roman"/>
              </a:rPr>
              <a:t>r</a:t>
            </a:r>
            <a:r>
              <a:rPr sz="2050" spc="-120" dirty="0">
                <a:latin typeface="Times New Roman"/>
                <a:cs typeface="Times New Roman"/>
              </a:rPr>
              <a:t>=</a:t>
            </a:r>
            <a:r>
              <a:rPr sz="2050" spc="170" dirty="0">
                <a:latin typeface="Times New Roman"/>
                <a:cs typeface="Times New Roman"/>
              </a:rPr>
              <a:t> </a:t>
            </a:r>
            <a:r>
              <a:rPr sz="2050" spc="-105" dirty="0">
                <a:latin typeface="Times New Roman"/>
                <a:cs typeface="Times New Roman"/>
              </a:rPr>
              <a:t>8</a:t>
            </a:r>
            <a:r>
              <a:rPr sz="2050" spc="-190" dirty="0">
                <a:latin typeface="Times New Roman"/>
                <a:cs typeface="Times New Roman"/>
              </a:rPr>
              <a:t>%</a:t>
            </a:r>
            <a:r>
              <a:rPr sz="2050" spc="-55" dirty="0">
                <a:latin typeface="Times New Roman"/>
                <a:cs typeface="Times New Roman"/>
              </a:rPr>
              <a:t>,</a:t>
            </a:r>
            <a:r>
              <a:rPr sz="2050" spc="180" dirty="0">
                <a:latin typeface="Times New Roman"/>
                <a:cs typeface="Times New Roman"/>
              </a:rPr>
              <a:t> </a:t>
            </a:r>
            <a:r>
              <a:rPr sz="2050" spc="-90" dirty="0">
                <a:latin typeface="Times New Roman"/>
                <a:cs typeface="Times New Roman"/>
              </a:rPr>
              <a:t>έ</a:t>
            </a:r>
            <a:r>
              <a:rPr sz="2050" spc="-105" dirty="0">
                <a:latin typeface="Times New Roman"/>
                <a:cs typeface="Times New Roman"/>
              </a:rPr>
              <a:t>χουμ</a:t>
            </a:r>
            <a:r>
              <a:rPr sz="2050" spc="-90" dirty="0">
                <a:latin typeface="Times New Roman"/>
                <a:cs typeface="Times New Roman"/>
              </a:rPr>
              <a:t>ε</a:t>
            </a:r>
            <a:r>
              <a:rPr sz="2050" spc="180" dirty="0">
                <a:latin typeface="Times New Roman"/>
                <a:cs typeface="Times New Roman"/>
              </a:rPr>
              <a:t> </a:t>
            </a:r>
            <a:r>
              <a:rPr sz="2050" spc="-85" dirty="0">
                <a:latin typeface="Times New Roman"/>
                <a:cs typeface="Times New Roman"/>
              </a:rPr>
              <a:t>τ</a:t>
            </a:r>
            <a:r>
              <a:rPr sz="2050" spc="-125" dirty="0">
                <a:latin typeface="Times New Roman"/>
                <a:cs typeface="Times New Roman"/>
              </a:rPr>
              <a:t>η</a:t>
            </a:r>
            <a:r>
              <a:rPr sz="2050" spc="-95" dirty="0">
                <a:latin typeface="Times New Roman"/>
                <a:cs typeface="Times New Roman"/>
              </a:rPr>
              <a:t>ν</a:t>
            </a:r>
            <a:r>
              <a:rPr sz="2050" spc="175" dirty="0">
                <a:latin typeface="Times New Roman"/>
                <a:cs typeface="Times New Roman"/>
              </a:rPr>
              <a:t> </a:t>
            </a:r>
            <a:r>
              <a:rPr sz="2050" spc="-90" dirty="0">
                <a:latin typeface="Times New Roman"/>
                <a:cs typeface="Times New Roman"/>
              </a:rPr>
              <a:t>ε</a:t>
            </a:r>
            <a:r>
              <a:rPr sz="2050" spc="-100" dirty="0">
                <a:latin typeface="Times New Roman"/>
                <a:cs typeface="Times New Roman"/>
              </a:rPr>
              <a:t>υ</a:t>
            </a:r>
            <a:r>
              <a:rPr sz="2050" spc="-114" dirty="0">
                <a:latin typeface="Times New Roman"/>
                <a:cs typeface="Times New Roman"/>
              </a:rPr>
              <a:t>ρωο</a:t>
            </a:r>
            <a:r>
              <a:rPr sz="2050" spc="-110" dirty="0">
                <a:latin typeface="Times New Roman"/>
                <a:cs typeface="Times New Roman"/>
              </a:rPr>
              <a:t>μ</a:t>
            </a:r>
            <a:r>
              <a:rPr sz="2050" spc="-105" dirty="0">
                <a:latin typeface="Times New Roman"/>
                <a:cs typeface="Times New Roman"/>
              </a:rPr>
              <a:t>ο</a:t>
            </a:r>
            <a:r>
              <a:rPr sz="2050" spc="-120" dirty="0">
                <a:latin typeface="Times New Roman"/>
                <a:cs typeface="Times New Roman"/>
              </a:rPr>
              <a:t>λ</a:t>
            </a:r>
            <a:r>
              <a:rPr sz="2050" spc="-105" dirty="0">
                <a:latin typeface="Times New Roman"/>
                <a:cs typeface="Times New Roman"/>
              </a:rPr>
              <a:t>ογ</a:t>
            </a:r>
            <a:r>
              <a:rPr sz="2050" spc="-85" dirty="0">
                <a:latin typeface="Times New Roman"/>
                <a:cs typeface="Times New Roman"/>
              </a:rPr>
              <a:t>ία</a:t>
            </a:r>
            <a:r>
              <a:rPr sz="2050" spc="175" dirty="0">
                <a:latin typeface="Times New Roman"/>
                <a:cs typeface="Times New Roman"/>
              </a:rPr>
              <a:t> </a:t>
            </a:r>
            <a:r>
              <a:rPr sz="2050" spc="-85" dirty="0">
                <a:latin typeface="Times New Roman"/>
                <a:cs typeface="Times New Roman"/>
              </a:rPr>
              <a:t>τ</a:t>
            </a:r>
            <a:r>
              <a:rPr sz="2050" spc="-114" dirty="0">
                <a:latin typeface="Times New Roman"/>
                <a:cs typeface="Times New Roman"/>
              </a:rPr>
              <a:t>ο</a:t>
            </a:r>
            <a:r>
              <a:rPr sz="2050" spc="-105" dirty="0">
                <a:latin typeface="Times New Roman"/>
                <a:cs typeface="Times New Roman"/>
              </a:rPr>
              <a:t>υ</a:t>
            </a:r>
            <a:r>
              <a:rPr sz="2050" spc="185" dirty="0">
                <a:latin typeface="Times New Roman"/>
                <a:cs typeface="Times New Roman"/>
              </a:rPr>
              <a:t> </a:t>
            </a:r>
            <a:r>
              <a:rPr sz="2050" spc="-125" dirty="0">
                <a:latin typeface="Times New Roman"/>
                <a:cs typeface="Times New Roman"/>
              </a:rPr>
              <a:t>π</a:t>
            </a:r>
            <a:r>
              <a:rPr sz="2050" spc="-105" dirty="0">
                <a:latin typeface="Times New Roman"/>
                <a:cs typeface="Times New Roman"/>
              </a:rPr>
              <a:t>ρο</a:t>
            </a:r>
            <a:r>
              <a:rPr sz="2050" spc="-114" dirty="0">
                <a:latin typeface="Times New Roman"/>
                <a:cs typeface="Times New Roman"/>
              </a:rPr>
              <a:t>ηγ</a:t>
            </a:r>
            <a:r>
              <a:rPr sz="2050" spc="-105" dirty="0">
                <a:latin typeface="Times New Roman"/>
                <a:cs typeface="Times New Roman"/>
              </a:rPr>
              <a:t>ούμ</a:t>
            </a:r>
            <a:r>
              <a:rPr sz="2050" spc="-95" dirty="0">
                <a:latin typeface="Times New Roman"/>
                <a:cs typeface="Times New Roman"/>
              </a:rPr>
              <a:t>εν</a:t>
            </a:r>
            <a:r>
              <a:rPr sz="2050" spc="-114" dirty="0">
                <a:latin typeface="Times New Roman"/>
                <a:cs typeface="Times New Roman"/>
              </a:rPr>
              <a:t>ο</a:t>
            </a:r>
            <a:r>
              <a:rPr sz="2050" spc="-105" dirty="0">
                <a:latin typeface="Times New Roman"/>
                <a:cs typeface="Times New Roman"/>
              </a:rPr>
              <a:t>υ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125" dirty="0">
                <a:latin typeface="Times New Roman"/>
                <a:cs typeface="Times New Roman"/>
              </a:rPr>
              <a:t>π</a:t>
            </a:r>
            <a:r>
              <a:rPr sz="2050" spc="-120" dirty="0">
                <a:latin typeface="Times New Roman"/>
                <a:cs typeface="Times New Roman"/>
              </a:rPr>
              <a:t>α</a:t>
            </a:r>
            <a:r>
              <a:rPr sz="2050" spc="-105" dirty="0">
                <a:latin typeface="Times New Roman"/>
                <a:cs typeface="Times New Roman"/>
              </a:rPr>
              <a:t>ρ</a:t>
            </a:r>
            <a:r>
              <a:rPr sz="2050" spc="-120" dirty="0">
                <a:latin typeface="Times New Roman"/>
                <a:cs typeface="Times New Roman"/>
              </a:rPr>
              <a:t>α</a:t>
            </a:r>
            <a:r>
              <a:rPr sz="2050" spc="-85" dirty="0">
                <a:latin typeface="Times New Roman"/>
                <a:cs typeface="Times New Roman"/>
              </a:rPr>
              <a:t>δεί</a:t>
            </a:r>
            <a:r>
              <a:rPr sz="2050" spc="-105" dirty="0">
                <a:latin typeface="Times New Roman"/>
                <a:cs typeface="Times New Roman"/>
              </a:rPr>
              <a:t>γ</a:t>
            </a:r>
            <a:r>
              <a:rPr sz="2050" spc="-110" dirty="0">
                <a:latin typeface="Times New Roman"/>
                <a:cs typeface="Times New Roman"/>
              </a:rPr>
              <a:t>μ</a:t>
            </a:r>
            <a:r>
              <a:rPr sz="2050" spc="-120" dirty="0">
                <a:latin typeface="Times New Roman"/>
                <a:cs typeface="Times New Roman"/>
              </a:rPr>
              <a:t>α</a:t>
            </a:r>
            <a:r>
              <a:rPr sz="2050" spc="-85" dirty="0">
                <a:latin typeface="Times New Roman"/>
                <a:cs typeface="Times New Roman"/>
              </a:rPr>
              <a:t>τ</a:t>
            </a:r>
            <a:r>
              <a:rPr sz="2050" spc="-114" dirty="0">
                <a:latin typeface="Times New Roman"/>
                <a:cs typeface="Times New Roman"/>
              </a:rPr>
              <a:t>ο</a:t>
            </a:r>
            <a:r>
              <a:rPr sz="2050" spc="-80" dirty="0">
                <a:latin typeface="Times New Roman"/>
                <a:cs typeface="Times New Roman"/>
              </a:rPr>
              <a:t>ς</a:t>
            </a:r>
            <a:r>
              <a:rPr sz="2050" spc="-55" dirty="0">
                <a:latin typeface="Times New Roman"/>
                <a:cs typeface="Times New Roman"/>
              </a:rPr>
              <a:t>, </a:t>
            </a:r>
            <a:r>
              <a:rPr sz="2050" spc="-105" dirty="0">
                <a:latin typeface="Times New Roman"/>
                <a:cs typeface="Times New Roman"/>
              </a:rPr>
              <a:t>ό</a:t>
            </a:r>
            <a:r>
              <a:rPr sz="2050" spc="-125" dirty="0">
                <a:latin typeface="Times New Roman"/>
                <a:cs typeface="Times New Roman"/>
              </a:rPr>
              <a:t>π</a:t>
            </a:r>
            <a:r>
              <a:rPr sz="2050" spc="-105" dirty="0">
                <a:latin typeface="Times New Roman"/>
                <a:cs typeface="Times New Roman"/>
              </a:rPr>
              <a:t>ου</a:t>
            </a:r>
            <a:r>
              <a:rPr sz="2050" spc="-50" dirty="0">
                <a:latin typeface="Times New Roman"/>
                <a:cs typeface="Times New Roman"/>
              </a:rPr>
              <a:t> </a:t>
            </a:r>
            <a:r>
              <a:rPr sz="2050" spc="-95" dirty="0">
                <a:latin typeface="Times New Roman"/>
                <a:cs typeface="Times New Roman"/>
              </a:rPr>
              <a:t>c</a:t>
            </a:r>
            <a:r>
              <a:rPr sz="2050" spc="-65" dirty="0">
                <a:latin typeface="Times New Roman"/>
                <a:cs typeface="Times New Roman"/>
              </a:rPr>
              <a:t> </a:t>
            </a:r>
            <a:r>
              <a:rPr sz="2050" spc="-130" dirty="0">
                <a:latin typeface="Times New Roman"/>
                <a:cs typeface="Times New Roman"/>
              </a:rPr>
              <a:t>=</a:t>
            </a:r>
            <a:r>
              <a:rPr sz="2050" spc="-105" dirty="0">
                <a:latin typeface="Times New Roman"/>
                <a:cs typeface="Times New Roman"/>
              </a:rPr>
              <a:t>8</a:t>
            </a:r>
            <a:r>
              <a:rPr sz="2050" spc="-190" dirty="0">
                <a:latin typeface="Times New Roman"/>
                <a:cs typeface="Times New Roman"/>
              </a:rPr>
              <a:t>%</a:t>
            </a:r>
            <a:r>
              <a:rPr sz="2050" spc="-55" dirty="0">
                <a:latin typeface="Times New Roman"/>
                <a:cs typeface="Times New Roman"/>
              </a:rPr>
              <a:t>, </a:t>
            </a:r>
            <a:r>
              <a:rPr sz="2050" spc="-135" dirty="0">
                <a:latin typeface="Times New Roman"/>
                <a:cs typeface="Times New Roman"/>
              </a:rPr>
              <a:t>F</a:t>
            </a:r>
            <a:r>
              <a:rPr sz="2050" spc="-130" dirty="0">
                <a:latin typeface="Times New Roman"/>
                <a:cs typeface="Times New Roman"/>
              </a:rPr>
              <a:t>=</a:t>
            </a:r>
            <a:r>
              <a:rPr sz="2050" spc="-95" dirty="0">
                <a:latin typeface="Times New Roman"/>
                <a:cs typeface="Times New Roman"/>
              </a:rPr>
              <a:t>1.000</a:t>
            </a:r>
            <a:r>
              <a:rPr sz="2050" spc="-60" dirty="0">
                <a:latin typeface="Times New Roman"/>
                <a:cs typeface="Times New Roman"/>
              </a:rPr>
              <a:t> </a:t>
            </a:r>
            <a:r>
              <a:rPr sz="2050" spc="-90" dirty="0">
                <a:latin typeface="Times New Roman"/>
                <a:cs typeface="Times New Roman"/>
              </a:rPr>
              <a:t>ε</a:t>
            </a:r>
            <a:r>
              <a:rPr sz="2050" spc="-100" dirty="0">
                <a:latin typeface="Times New Roman"/>
                <a:cs typeface="Times New Roman"/>
              </a:rPr>
              <a:t>υρώ,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114" dirty="0">
                <a:latin typeface="Times New Roman"/>
                <a:cs typeface="Times New Roman"/>
              </a:rPr>
              <a:t>Ρ</a:t>
            </a:r>
            <a:r>
              <a:rPr sz="2050" spc="-120" dirty="0">
                <a:latin typeface="Times New Roman"/>
                <a:cs typeface="Times New Roman"/>
              </a:rPr>
              <a:t>=</a:t>
            </a:r>
            <a:r>
              <a:rPr sz="2050" spc="-65" dirty="0">
                <a:latin typeface="Times New Roman"/>
                <a:cs typeface="Times New Roman"/>
              </a:rPr>
              <a:t> </a:t>
            </a:r>
            <a:r>
              <a:rPr sz="2050" spc="-95" dirty="0">
                <a:latin typeface="Times New Roman"/>
                <a:cs typeface="Times New Roman"/>
              </a:rPr>
              <a:t>1.000</a:t>
            </a:r>
            <a:r>
              <a:rPr sz="2050" spc="-60" dirty="0">
                <a:latin typeface="Times New Roman"/>
                <a:cs typeface="Times New Roman"/>
              </a:rPr>
              <a:t> </a:t>
            </a:r>
            <a:r>
              <a:rPr sz="2050" spc="-90" dirty="0">
                <a:latin typeface="Times New Roman"/>
                <a:cs typeface="Times New Roman"/>
              </a:rPr>
              <a:t>ε</a:t>
            </a:r>
            <a:r>
              <a:rPr sz="2050" spc="-100" dirty="0">
                <a:latin typeface="Times New Roman"/>
                <a:cs typeface="Times New Roman"/>
              </a:rPr>
              <a:t>υ</a:t>
            </a:r>
            <a:r>
              <a:rPr sz="2050" spc="-125" dirty="0">
                <a:latin typeface="Times New Roman"/>
                <a:cs typeface="Times New Roman"/>
              </a:rPr>
              <a:t>ρώ</a:t>
            </a:r>
            <a:r>
              <a:rPr sz="2050" dirty="0">
                <a:latin typeface="Times New Roman"/>
                <a:cs typeface="Times New Roman"/>
              </a:rPr>
              <a:t> </a:t>
            </a:r>
            <a:r>
              <a:rPr sz="2050" spc="-105" dirty="0">
                <a:latin typeface="Times New Roman"/>
                <a:cs typeface="Times New Roman"/>
              </a:rPr>
              <a:t> </a:t>
            </a:r>
            <a:r>
              <a:rPr sz="2050" spc="-120" dirty="0">
                <a:latin typeface="Times New Roman"/>
                <a:cs typeface="Times New Roman"/>
              </a:rPr>
              <a:t>κα</a:t>
            </a:r>
            <a:r>
              <a:rPr sz="2050" spc="-60" dirty="0">
                <a:latin typeface="Times New Roman"/>
                <a:cs typeface="Times New Roman"/>
              </a:rPr>
              <a:t>ι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155" dirty="0">
                <a:latin typeface="Times New Roman"/>
                <a:cs typeface="Times New Roman"/>
              </a:rPr>
              <a:t>D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135" dirty="0">
                <a:latin typeface="Times New Roman"/>
                <a:cs typeface="Times New Roman"/>
              </a:rPr>
              <a:t>=</a:t>
            </a:r>
            <a:r>
              <a:rPr sz="2050" spc="-95" dirty="0">
                <a:latin typeface="Times New Roman"/>
                <a:cs typeface="Times New Roman"/>
              </a:rPr>
              <a:t>4,99</a:t>
            </a:r>
            <a:r>
              <a:rPr sz="2050" spc="-55" dirty="0">
                <a:latin typeface="Times New Roman"/>
                <a:cs typeface="Times New Roman"/>
              </a:rPr>
              <a:t> </a:t>
            </a:r>
            <a:r>
              <a:rPr sz="2050" spc="-110" dirty="0">
                <a:latin typeface="Times New Roman"/>
                <a:cs typeface="Times New Roman"/>
              </a:rPr>
              <a:t>χ</a:t>
            </a:r>
            <a:r>
              <a:rPr sz="2050" spc="-90" dirty="0">
                <a:latin typeface="Times New Roman"/>
                <a:cs typeface="Times New Roman"/>
              </a:rPr>
              <a:t>ρ</a:t>
            </a:r>
            <a:r>
              <a:rPr sz="2050" spc="-110" dirty="0">
                <a:latin typeface="Times New Roman"/>
                <a:cs typeface="Times New Roman"/>
              </a:rPr>
              <a:t>ό</a:t>
            </a:r>
            <a:r>
              <a:rPr sz="2050" spc="-80" dirty="0">
                <a:latin typeface="Times New Roman"/>
                <a:cs typeface="Times New Roman"/>
              </a:rPr>
              <a:t>νι</a:t>
            </a:r>
            <a:r>
              <a:rPr sz="2050" spc="-125" dirty="0">
                <a:latin typeface="Times New Roman"/>
                <a:cs typeface="Times New Roman"/>
              </a:rPr>
              <a:t>α</a:t>
            </a:r>
            <a:r>
              <a:rPr sz="2050" spc="-55" dirty="0">
                <a:latin typeface="Times New Roman"/>
                <a:cs typeface="Times New Roman"/>
              </a:rPr>
              <a:t>.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72356" y="2570906"/>
            <a:ext cx="80835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50" spc="-125" dirty="0">
                <a:latin typeface="Times New Roman"/>
                <a:cs typeface="Times New Roman"/>
              </a:rPr>
              <a:t>Σ</a:t>
            </a:r>
            <a:r>
              <a:rPr sz="2050" spc="-110" dirty="0">
                <a:latin typeface="Times New Roman"/>
                <a:cs typeface="Times New Roman"/>
              </a:rPr>
              <a:t>χ</a:t>
            </a:r>
            <a:r>
              <a:rPr sz="2050" spc="-120" dirty="0">
                <a:latin typeface="Times New Roman"/>
                <a:cs typeface="Times New Roman"/>
              </a:rPr>
              <a:t>ή</a:t>
            </a:r>
            <a:r>
              <a:rPr sz="2050" spc="-110" dirty="0">
                <a:latin typeface="Times New Roman"/>
                <a:cs typeface="Times New Roman"/>
              </a:rPr>
              <a:t>μα</a:t>
            </a:r>
            <a:r>
              <a:rPr sz="2050" spc="-65" dirty="0">
                <a:latin typeface="Times New Roman"/>
                <a:cs typeface="Times New Roman"/>
              </a:rPr>
              <a:t> </a:t>
            </a:r>
            <a:r>
              <a:rPr sz="2050" spc="-105" dirty="0">
                <a:latin typeface="Times New Roman"/>
                <a:cs typeface="Times New Roman"/>
              </a:rPr>
              <a:t>3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4726" y="2849315"/>
            <a:ext cx="4829395" cy="3212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24726" y="6096446"/>
            <a:ext cx="4829810" cy="0"/>
          </a:xfrm>
          <a:custGeom>
            <a:avLst/>
            <a:gdLst/>
            <a:ahLst/>
            <a:cxnLst/>
            <a:rect l="l" t="t" r="r" b="b"/>
            <a:pathLst>
              <a:path w="4829810">
                <a:moveTo>
                  <a:pt x="0" y="0"/>
                </a:moveTo>
                <a:lnTo>
                  <a:pt x="4829395" y="0"/>
                </a:lnTo>
              </a:path>
            </a:pathLst>
          </a:custGeom>
          <a:ln w="129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8514" rIns="0" bIns="0" rtlCol="0">
            <a:spAutoFit/>
          </a:bodyPr>
          <a:lstStyle/>
          <a:p>
            <a:pPr marL="3678554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Convexity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9177" y="1649628"/>
            <a:ext cx="439356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u="heavy" spc="-5" dirty="0">
                <a:latin typeface="Times New Roman"/>
                <a:cs typeface="Times New Roman"/>
              </a:rPr>
              <a:t>Πρόβλεψη</a:t>
            </a:r>
            <a:r>
              <a:rPr sz="2800" b="1" u="heavy" spc="-20" dirty="0"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latin typeface="Times New Roman"/>
                <a:cs typeface="Times New Roman"/>
              </a:rPr>
              <a:t>του υ</a:t>
            </a:r>
            <a:r>
              <a:rPr sz="2800" b="1" u="heavy" dirty="0">
                <a:latin typeface="Times New Roman"/>
                <a:cs typeface="Times New Roman"/>
              </a:rPr>
              <a:t>π</a:t>
            </a:r>
            <a:r>
              <a:rPr sz="2800" b="1" u="heavy" spc="-5" dirty="0">
                <a:latin typeface="Times New Roman"/>
                <a:cs typeface="Times New Roman"/>
              </a:rPr>
              <a:t>οδ</a:t>
            </a:r>
            <a:r>
              <a:rPr sz="2800" b="1" u="heavy" dirty="0">
                <a:latin typeface="Times New Roman"/>
                <a:cs typeface="Times New Roman"/>
              </a:rPr>
              <a:t>ε</a:t>
            </a:r>
            <a:r>
              <a:rPr sz="2800" b="1" u="heavy" spc="-5" dirty="0">
                <a:latin typeface="Times New Roman"/>
                <a:cs typeface="Times New Roman"/>
              </a:rPr>
              <a:t>ίγμ</a:t>
            </a:r>
            <a:r>
              <a:rPr sz="2800" b="1" u="heavy" spc="-15" dirty="0">
                <a:latin typeface="Times New Roman"/>
                <a:cs typeface="Times New Roman"/>
              </a:rPr>
              <a:t>α</a:t>
            </a:r>
            <a:r>
              <a:rPr sz="2800" b="1" spc="-5" dirty="0">
                <a:latin typeface="Times New Roman"/>
                <a:cs typeface="Times New Roman"/>
              </a:rPr>
              <a:t>τος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2004" y="2387699"/>
            <a:ext cx="314007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Δr</a:t>
            </a:r>
            <a:r>
              <a:rPr sz="2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&gt;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0 α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π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ό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8%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στο 10%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54550" y="2598801"/>
            <a:ext cx="313055" cy="1905"/>
          </a:xfrm>
          <a:custGeom>
            <a:avLst/>
            <a:gdLst/>
            <a:ahLst/>
            <a:cxnLst/>
            <a:rect l="l" t="t" r="r" b="b"/>
            <a:pathLst>
              <a:path w="313054" h="1905">
                <a:moveTo>
                  <a:pt x="0" y="0"/>
                </a:moveTo>
                <a:lnTo>
                  <a:pt x="312800" y="152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23865" y="2266269"/>
            <a:ext cx="3523615" cy="5118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150" baseline="7936" dirty="0">
                <a:latin typeface="Symbol"/>
                <a:cs typeface="Symbol"/>
              </a:rPr>
              <a:t></a:t>
            </a:r>
            <a:r>
              <a:rPr sz="3150" spc="-315" baseline="7936" dirty="0">
                <a:latin typeface="Times New Roman"/>
                <a:cs typeface="Times New Roman"/>
              </a:rPr>
              <a:t> </a:t>
            </a:r>
            <a:r>
              <a:rPr sz="3150" spc="-254" baseline="7936" dirty="0">
                <a:latin typeface="Symbol"/>
                <a:cs typeface="Symbol"/>
              </a:rPr>
              <a:t></a:t>
            </a:r>
            <a:r>
              <a:rPr sz="3150" spc="-247" baseline="1322" dirty="0">
                <a:latin typeface="Times New Roman"/>
                <a:cs typeface="Times New Roman"/>
              </a:rPr>
              <a:t>4</a:t>
            </a:r>
            <a:r>
              <a:rPr sz="3150" spc="-150" baseline="1322" dirty="0">
                <a:latin typeface="Times New Roman"/>
                <a:cs typeface="Times New Roman"/>
              </a:rPr>
              <a:t>,</a:t>
            </a:r>
            <a:r>
              <a:rPr sz="3150" spc="7" baseline="1322" dirty="0">
                <a:latin typeface="Times New Roman"/>
                <a:cs typeface="Times New Roman"/>
              </a:rPr>
              <a:t>9</a:t>
            </a:r>
            <a:r>
              <a:rPr sz="3150" spc="-44" baseline="1322" dirty="0">
                <a:latin typeface="Times New Roman"/>
                <a:cs typeface="Times New Roman"/>
              </a:rPr>
              <a:t>9</a:t>
            </a:r>
            <a:r>
              <a:rPr sz="3150" spc="217" baseline="7936" dirty="0">
                <a:latin typeface="Symbol"/>
                <a:cs typeface="Symbol"/>
              </a:rPr>
              <a:t></a:t>
            </a:r>
            <a:r>
              <a:rPr sz="3150" baseline="5291" dirty="0">
                <a:latin typeface="Symbol"/>
                <a:cs typeface="Symbol"/>
              </a:rPr>
              <a:t></a:t>
            </a:r>
            <a:r>
              <a:rPr sz="3150" spc="-450" baseline="5291" dirty="0">
                <a:latin typeface="Times New Roman"/>
                <a:cs typeface="Times New Roman"/>
              </a:rPr>
              <a:t> </a:t>
            </a:r>
            <a:r>
              <a:rPr sz="3150" spc="-262" baseline="35714" dirty="0">
                <a:latin typeface="Times New Roman"/>
                <a:cs typeface="Times New Roman"/>
              </a:rPr>
              <a:t>0</a:t>
            </a:r>
            <a:r>
              <a:rPr sz="3150" spc="-97" baseline="35714" dirty="0">
                <a:latin typeface="Times New Roman"/>
                <a:cs typeface="Times New Roman"/>
              </a:rPr>
              <a:t>,</a:t>
            </a:r>
            <a:r>
              <a:rPr sz="3150" spc="7" baseline="35714" dirty="0">
                <a:latin typeface="Times New Roman"/>
                <a:cs typeface="Times New Roman"/>
              </a:rPr>
              <a:t>02</a:t>
            </a:r>
            <a:r>
              <a:rPr sz="3150" baseline="41005" dirty="0">
                <a:latin typeface="Symbol"/>
                <a:cs typeface="Symbol"/>
              </a:rPr>
              <a:t></a:t>
            </a:r>
            <a:r>
              <a:rPr sz="3150" spc="-254" baseline="41005" dirty="0">
                <a:latin typeface="Times New Roman"/>
                <a:cs typeface="Times New Roman"/>
              </a:rPr>
              <a:t> </a:t>
            </a:r>
            <a:r>
              <a:rPr sz="3150" baseline="7936" dirty="0">
                <a:latin typeface="Symbol"/>
                <a:cs typeface="Symbol"/>
              </a:rPr>
              <a:t></a:t>
            </a:r>
            <a:r>
              <a:rPr sz="3150" spc="-307" baseline="7936" dirty="0">
                <a:latin typeface="Times New Roman"/>
                <a:cs typeface="Times New Roman"/>
              </a:rPr>
              <a:t> </a:t>
            </a:r>
            <a:r>
              <a:rPr sz="3150" spc="-254" baseline="7936" dirty="0">
                <a:latin typeface="Symbol"/>
                <a:cs typeface="Symbol"/>
              </a:rPr>
              <a:t></a:t>
            </a:r>
            <a:r>
              <a:rPr sz="3150" spc="-247" baseline="1322" dirty="0">
                <a:latin typeface="Times New Roman"/>
                <a:cs typeface="Times New Roman"/>
              </a:rPr>
              <a:t>9</a:t>
            </a:r>
            <a:r>
              <a:rPr sz="3150" spc="-75" baseline="1322" dirty="0">
                <a:latin typeface="Times New Roman"/>
                <a:cs typeface="Times New Roman"/>
              </a:rPr>
              <a:t>,</a:t>
            </a:r>
            <a:r>
              <a:rPr sz="3150" spc="7" baseline="1322" dirty="0">
                <a:latin typeface="Times New Roman"/>
                <a:cs typeface="Times New Roman"/>
              </a:rPr>
              <a:t>240</a:t>
            </a:r>
            <a:r>
              <a:rPr sz="3150" spc="-885" baseline="1322" dirty="0">
                <a:latin typeface="Times New Roman"/>
                <a:cs typeface="Times New Roman"/>
              </a:rPr>
              <a:t>7</a:t>
            </a:r>
            <a:r>
              <a:rPr sz="3150" spc="52" baseline="1322" dirty="0">
                <a:latin typeface="Times New Roman"/>
                <a:cs typeface="Times New Roman"/>
              </a:rPr>
              <a:t>%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Άρα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52540" y="2666134"/>
            <a:ext cx="697865" cy="30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150" baseline="-3968" dirty="0">
                <a:latin typeface="Symbol"/>
                <a:cs typeface="Symbol"/>
              </a:rPr>
              <a:t></a:t>
            </a:r>
            <a:r>
              <a:rPr sz="3150" spc="-442" baseline="-3968" dirty="0">
                <a:latin typeface="Times New Roman"/>
                <a:cs typeface="Times New Roman"/>
              </a:rPr>
              <a:t> </a:t>
            </a:r>
            <a:r>
              <a:rPr sz="2100" spc="-315" dirty="0">
                <a:latin typeface="Times New Roman"/>
                <a:cs typeface="Times New Roman"/>
              </a:rPr>
              <a:t>1</a:t>
            </a:r>
            <a:r>
              <a:rPr sz="2100" spc="-80" dirty="0">
                <a:latin typeface="Times New Roman"/>
                <a:cs typeface="Times New Roman"/>
              </a:rPr>
              <a:t>,</a:t>
            </a:r>
            <a:r>
              <a:rPr sz="2100" spc="5" dirty="0">
                <a:latin typeface="Times New Roman"/>
                <a:cs typeface="Times New Roman"/>
              </a:rPr>
              <a:t>0</a:t>
            </a:r>
            <a:r>
              <a:rPr sz="2100" spc="155" dirty="0">
                <a:latin typeface="Times New Roman"/>
                <a:cs typeface="Times New Roman"/>
              </a:rPr>
              <a:t>8</a:t>
            </a:r>
            <a:r>
              <a:rPr sz="3150" baseline="-3968" dirty="0">
                <a:latin typeface="Symbol"/>
                <a:cs typeface="Symbol"/>
              </a:rPr>
              <a:t></a:t>
            </a:r>
            <a:endParaRPr sz="3150" baseline="-3968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52540" y="2266269"/>
            <a:ext cx="698500" cy="462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82295" algn="l"/>
              </a:tabLst>
            </a:pPr>
            <a:r>
              <a:rPr sz="2100" spc="85" dirty="0">
                <a:latin typeface="Symbol"/>
                <a:cs typeface="Symbol"/>
              </a:rPr>
              <a:t></a:t>
            </a:r>
            <a:r>
              <a:rPr sz="2100" u="sng" dirty="0">
                <a:latin typeface="Times New Roman"/>
                <a:cs typeface="Times New Roman"/>
              </a:rPr>
              <a:t> 	</a:t>
            </a:r>
            <a:r>
              <a:rPr sz="3150" baseline="-35714" dirty="0">
                <a:latin typeface="Symbol"/>
                <a:cs typeface="Symbol"/>
              </a:rPr>
              <a:t></a:t>
            </a:r>
            <a:endParaRPr sz="3150" baseline="-35714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56835" y="2263221"/>
            <a:ext cx="330200" cy="32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spc="-175" dirty="0">
                <a:latin typeface="Symbol"/>
                <a:cs typeface="Symbol"/>
              </a:rPr>
              <a:t></a:t>
            </a:r>
            <a:r>
              <a:rPr sz="3150" i="1" baseline="-5291" dirty="0">
                <a:latin typeface="Times New Roman"/>
                <a:cs typeface="Times New Roman"/>
              </a:rPr>
              <a:t>P</a:t>
            </a:r>
            <a:endParaRPr sz="3150" baseline="-5291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50511" y="2428198"/>
            <a:ext cx="288925" cy="292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dirty="0">
                <a:latin typeface="Symbol"/>
                <a:cs typeface="Symbol"/>
              </a:rPr>
              <a:t>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31511" y="2666134"/>
            <a:ext cx="188595" cy="292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i="1" dirty="0">
                <a:latin typeface="Times New Roman"/>
                <a:cs typeface="Times New Roman"/>
              </a:rPr>
              <a:t>P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3853" y="3238735"/>
            <a:ext cx="5045075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902075" algn="l"/>
              </a:tabLst>
            </a:pPr>
            <a:r>
              <a:rPr sz="2400" dirty="0">
                <a:latin typeface="Times New Roman"/>
                <a:cs typeface="Times New Roman"/>
              </a:rPr>
              <a:t>νέα </a:t>
            </a:r>
            <a:r>
              <a:rPr sz="2400" spc="-15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ιμή Ρ= 907,</a:t>
            </a:r>
            <a:r>
              <a:rPr sz="2400" spc="-10" dirty="0">
                <a:latin typeface="Times New Roman"/>
                <a:cs typeface="Times New Roman"/>
              </a:rPr>
              <a:t>5</a:t>
            </a:r>
            <a:r>
              <a:rPr sz="2400" dirty="0">
                <a:latin typeface="Times New Roman"/>
                <a:cs typeface="Times New Roman"/>
              </a:rPr>
              <a:t>43 ευρώ στο	σημείο Β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23457" y="3170825"/>
            <a:ext cx="179451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του σχ</a:t>
            </a:r>
            <a:r>
              <a:rPr sz="2400" spc="5" dirty="0">
                <a:latin typeface="Times New Roman"/>
                <a:cs typeface="Times New Roman"/>
              </a:rPr>
              <a:t>ή</a:t>
            </a:r>
            <a:r>
              <a:rPr sz="2400" dirty="0">
                <a:latin typeface="Times New Roman"/>
                <a:cs typeface="Times New Roman"/>
              </a:rPr>
              <a:t>ματο</a:t>
            </a:r>
            <a:r>
              <a:rPr sz="2400" spc="-15" dirty="0">
                <a:latin typeface="Times New Roman"/>
                <a:cs typeface="Times New Roman"/>
              </a:rPr>
              <a:t>ς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78204" y="4059273"/>
            <a:ext cx="298767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Δr</a:t>
            </a:r>
            <a:r>
              <a:rPr sz="2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&lt;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0 α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π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ό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8%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στο 6%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498975" y="4195698"/>
            <a:ext cx="314325" cy="1905"/>
          </a:xfrm>
          <a:custGeom>
            <a:avLst/>
            <a:gdLst/>
            <a:ahLst/>
            <a:cxnLst/>
            <a:rect l="l" t="t" r="r" b="b"/>
            <a:pathLst>
              <a:path w="314325" h="1904">
                <a:moveTo>
                  <a:pt x="0" y="0"/>
                </a:moveTo>
                <a:lnTo>
                  <a:pt x="314325" y="165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16600" y="4195698"/>
            <a:ext cx="558800" cy="1905"/>
          </a:xfrm>
          <a:custGeom>
            <a:avLst/>
            <a:gdLst/>
            <a:ahLst/>
            <a:cxnLst/>
            <a:rect l="l" t="t" r="r" b="b"/>
            <a:pathLst>
              <a:path w="558800" h="1904">
                <a:moveTo>
                  <a:pt x="0" y="0"/>
                </a:moveTo>
                <a:lnTo>
                  <a:pt x="558800" y="165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194809" y="4050873"/>
            <a:ext cx="2303145" cy="504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80"/>
              </a:lnSpc>
              <a:tabLst>
                <a:tab pos="688975" algn="l"/>
              </a:tabLst>
            </a:pPr>
            <a:r>
              <a:rPr sz="2100" dirty="0">
                <a:latin typeface="Symbol"/>
                <a:cs typeface="Symbol"/>
              </a:rPr>
              <a:t>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dirty="0">
                <a:latin typeface="Symbol"/>
                <a:cs typeface="Symbol"/>
              </a:rPr>
              <a:t></a:t>
            </a:r>
            <a:r>
              <a:rPr sz="2100" spc="-155" dirty="0">
                <a:latin typeface="Times New Roman"/>
                <a:cs typeface="Times New Roman"/>
              </a:rPr>
              <a:t> </a:t>
            </a:r>
            <a:r>
              <a:rPr sz="2100" spc="-90" dirty="0">
                <a:latin typeface="Symbol"/>
                <a:cs typeface="Symbol"/>
              </a:rPr>
              <a:t></a:t>
            </a:r>
            <a:r>
              <a:rPr sz="3150" spc="-172" baseline="-5291" dirty="0">
                <a:latin typeface="Times New Roman"/>
                <a:cs typeface="Times New Roman"/>
              </a:rPr>
              <a:t>4</a:t>
            </a:r>
            <a:r>
              <a:rPr sz="3150" spc="-150" baseline="-5291" dirty="0">
                <a:latin typeface="Times New Roman"/>
                <a:cs typeface="Times New Roman"/>
              </a:rPr>
              <a:t>,</a:t>
            </a:r>
            <a:r>
              <a:rPr sz="3150" spc="7" baseline="-5291" dirty="0">
                <a:latin typeface="Times New Roman"/>
                <a:cs typeface="Times New Roman"/>
              </a:rPr>
              <a:t>9</a:t>
            </a:r>
            <a:r>
              <a:rPr sz="3150" spc="-502" baseline="-5291" dirty="0">
                <a:latin typeface="Times New Roman"/>
                <a:cs typeface="Times New Roman"/>
              </a:rPr>
              <a:t>9</a:t>
            </a:r>
            <a:r>
              <a:rPr sz="2100" dirty="0">
                <a:latin typeface="Symbol"/>
                <a:cs typeface="Symbol"/>
              </a:rPr>
              <a:t></a:t>
            </a:r>
            <a:endParaRPr sz="2100">
              <a:latin typeface="Symbol"/>
              <a:cs typeface="Symbol"/>
            </a:endParaRPr>
          </a:p>
          <a:p>
            <a:pPr marL="401320">
              <a:lnSpc>
                <a:spcPts val="2080"/>
              </a:lnSpc>
              <a:tabLst>
                <a:tab pos="1503045" algn="l"/>
              </a:tabLst>
            </a:pPr>
            <a:r>
              <a:rPr sz="2100" i="1" dirty="0">
                <a:latin typeface="Times New Roman"/>
                <a:cs typeface="Times New Roman"/>
              </a:rPr>
              <a:t>P	</a:t>
            </a:r>
            <a:r>
              <a:rPr sz="3150" baseline="9259" dirty="0">
                <a:latin typeface="Symbol"/>
                <a:cs typeface="Symbol"/>
              </a:rPr>
              <a:t></a:t>
            </a:r>
            <a:r>
              <a:rPr sz="3150" baseline="9259" dirty="0">
                <a:latin typeface="Times New Roman"/>
                <a:cs typeface="Times New Roman"/>
              </a:rPr>
              <a:t> </a:t>
            </a:r>
            <a:r>
              <a:rPr sz="3150" spc="-390" baseline="9259" dirty="0">
                <a:latin typeface="Times New Roman"/>
                <a:cs typeface="Times New Roman"/>
              </a:rPr>
              <a:t> </a:t>
            </a:r>
            <a:r>
              <a:rPr sz="2100" spc="-290" dirty="0">
                <a:latin typeface="Times New Roman"/>
                <a:cs typeface="Times New Roman"/>
              </a:rPr>
              <a:t>1</a:t>
            </a:r>
            <a:r>
              <a:rPr sz="2100" spc="-90" dirty="0">
                <a:latin typeface="Times New Roman"/>
                <a:cs typeface="Times New Roman"/>
              </a:rPr>
              <a:t>,</a:t>
            </a:r>
            <a:r>
              <a:rPr sz="2100" spc="5" dirty="0">
                <a:latin typeface="Times New Roman"/>
                <a:cs typeface="Times New Roman"/>
              </a:rPr>
              <a:t>0</a:t>
            </a:r>
            <a:r>
              <a:rPr sz="2100" dirty="0">
                <a:latin typeface="Times New Roman"/>
                <a:cs typeface="Times New Roman"/>
              </a:rPr>
              <a:t>8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3150" baseline="9259" dirty="0">
                <a:latin typeface="Symbol"/>
                <a:cs typeface="Symbol"/>
              </a:rPr>
              <a:t></a:t>
            </a:r>
            <a:endParaRPr sz="3150" baseline="9259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85790" y="3860373"/>
            <a:ext cx="812165" cy="32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150" spc="382" baseline="3968" dirty="0">
                <a:latin typeface="Symbol"/>
                <a:cs typeface="Symbol"/>
              </a:rPr>
              <a:t></a:t>
            </a:r>
            <a:r>
              <a:rPr sz="3150" spc="-142" baseline="5291" dirty="0">
                <a:latin typeface="Symbol"/>
                <a:cs typeface="Symbol"/>
              </a:rPr>
              <a:t></a:t>
            </a:r>
            <a:r>
              <a:rPr sz="2100" spc="-175" dirty="0">
                <a:latin typeface="Times New Roman"/>
                <a:cs typeface="Times New Roman"/>
              </a:rPr>
              <a:t>0</a:t>
            </a:r>
            <a:r>
              <a:rPr sz="2100" spc="-100" dirty="0">
                <a:latin typeface="Times New Roman"/>
                <a:cs typeface="Times New Roman"/>
              </a:rPr>
              <a:t>,</a:t>
            </a:r>
            <a:r>
              <a:rPr sz="2100" spc="5" dirty="0">
                <a:latin typeface="Times New Roman"/>
                <a:cs typeface="Times New Roman"/>
              </a:rPr>
              <a:t>0</a:t>
            </a:r>
            <a:r>
              <a:rPr sz="2100" spc="-145" dirty="0">
                <a:latin typeface="Times New Roman"/>
                <a:cs typeface="Times New Roman"/>
              </a:rPr>
              <a:t>2</a:t>
            </a:r>
            <a:r>
              <a:rPr sz="3150" baseline="3968" dirty="0">
                <a:latin typeface="Symbol"/>
                <a:cs typeface="Symbol"/>
              </a:rPr>
              <a:t></a:t>
            </a:r>
            <a:endParaRPr sz="3150" baseline="3968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85790" y="4068526"/>
            <a:ext cx="128270" cy="292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dirty="0">
                <a:latin typeface="Symbol"/>
                <a:cs typeface="Symbol"/>
              </a:rPr>
              <a:t>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370065" y="4050873"/>
            <a:ext cx="539115" cy="309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150" baseline="-3968" dirty="0">
                <a:latin typeface="Symbol"/>
                <a:cs typeface="Symbol"/>
              </a:rPr>
              <a:t></a:t>
            </a:r>
            <a:r>
              <a:rPr sz="3150" spc="44" baseline="-3968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Symbol"/>
                <a:cs typeface="Symbol"/>
              </a:rPr>
              <a:t></a:t>
            </a:r>
            <a:r>
              <a:rPr sz="2100" spc="-1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Symbol"/>
                <a:cs typeface="Symbol"/>
              </a:rPr>
              <a:t>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04435" y="3860373"/>
            <a:ext cx="330200" cy="32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spc="-175" dirty="0">
                <a:latin typeface="Symbol"/>
                <a:cs typeface="Symbol"/>
              </a:rPr>
              <a:t></a:t>
            </a:r>
            <a:r>
              <a:rPr sz="3150" i="1" baseline="-5291" dirty="0">
                <a:latin typeface="Times New Roman"/>
                <a:cs typeface="Times New Roman"/>
              </a:rPr>
              <a:t>P</a:t>
            </a:r>
            <a:endParaRPr sz="3150" baseline="-5291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71843" y="4082311"/>
            <a:ext cx="885825" cy="292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spc="-114" dirty="0">
                <a:latin typeface="Times New Roman"/>
                <a:cs typeface="Times New Roman"/>
              </a:rPr>
              <a:t>9</a:t>
            </a:r>
            <a:r>
              <a:rPr sz="2100" spc="-100" dirty="0">
                <a:latin typeface="Times New Roman"/>
                <a:cs typeface="Times New Roman"/>
              </a:rPr>
              <a:t>,</a:t>
            </a:r>
            <a:r>
              <a:rPr sz="2100" spc="5" dirty="0">
                <a:latin typeface="Times New Roman"/>
                <a:cs typeface="Times New Roman"/>
              </a:rPr>
              <a:t>245</a:t>
            </a:r>
            <a:r>
              <a:rPr sz="2100" spc="-560" dirty="0">
                <a:latin typeface="Times New Roman"/>
                <a:cs typeface="Times New Roman"/>
              </a:rPr>
              <a:t>7</a:t>
            </a:r>
            <a:r>
              <a:rPr sz="2100" dirty="0">
                <a:latin typeface="Times New Roman"/>
                <a:cs typeface="Times New Roman"/>
              </a:rPr>
              <a:t>%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745094" y="4018804"/>
            <a:ext cx="80200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.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Άρα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63853" y="4845955"/>
            <a:ext cx="6271895" cy="382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947410" algn="l"/>
              </a:tabLst>
            </a:pPr>
            <a:r>
              <a:rPr sz="2800" spc="-5" dirty="0">
                <a:latin typeface="Times New Roman"/>
                <a:cs typeface="Times New Roman"/>
              </a:rPr>
              <a:t>νέα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τι</a:t>
            </a:r>
            <a:r>
              <a:rPr sz="2800" dirty="0">
                <a:latin typeface="Times New Roman"/>
                <a:cs typeface="Times New Roman"/>
              </a:rPr>
              <a:t>μ</a:t>
            </a:r>
            <a:r>
              <a:rPr sz="2800" spc="-5" dirty="0">
                <a:latin typeface="Times New Roman"/>
                <a:cs typeface="Times New Roman"/>
              </a:rPr>
              <a:t>ή: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Ρ=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1.</a:t>
            </a:r>
            <a:r>
              <a:rPr sz="2800" dirty="0">
                <a:latin typeface="Times New Roman"/>
                <a:cs typeface="Times New Roman"/>
              </a:rPr>
              <a:t>0</a:t>
            </a:r>
            <a:r>
              <a:rPr sz="2800" spc="-5" dirty="0">
                <a:latin typeface="Times New Roman"/>
                <a:cs typeface="Times New Roman"/>
              </a:rPr>
              <a:t>9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,4</a:t>
            </a:r>
            <a:r>
              <a:rPr sz="2800" dirty="0">
                <a:latin typeface="Times New Roman"/>
                <a:cs typeface="Times New Roman"/>
              </a:rPr>
              <a:t>5</a:t>
            </a:r>
            <a:r>
              <a:rPr sz="2800" spc="-5" dirty="0">
                <a:latin typeface="Times New Roman"/>
                <a:cs typeface="Times New Roman"/>
              </a:rPr>
              <a:t>7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ευρώ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σ</a:t>
            </a:r>
            <a:r>
              <a:rPr sz="2800" dirty="0">
                <a:latin typeface="Times New Roman"/>
                <a:cs typeface="Times New Roman"/>
              </a:rPr>
              <a:t>τ</a:t>
            </a:r>
            <a:r>
              <a:rPr sz="2800" spc="-5" dirty="0">
                <a:latin typeface="Times New Roman"/>
                <a:cs typeface="Times New Roman"/>
              </a:rPr>
              <a:t>ο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σημ</a:t>
            </a:r>
            <a:r>
              <a:rPr sz="2800" dirty="0">
                <a:latin typeface="Times New Roman"/>
                <a:cs typeface="Times New Roman"/>
              </a:rPr>
              <a:t>ε</a:t>
            </a:r>
            <a:r>
              <a:rPr sz="2800" spc="-5" dirty="0">
                <a:latin typeface="Times New Roman"/>
                <a:cs typeface="Times New Roman"/>
              </a:rPr>
              <a:t>ίο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Δ.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3079" rIns="0" bIns="0" rtlCol="0">
            <a:spAutoFit/>
          </a:bodyPr>
          <a:lstStyle/>
          <a:p>
            <a:pPr marL="2373630">
              <a:lnSpc>
                <a:spcPts val="3810"/>
              </a:lnSpc>
            </a:pPr>
            <a:r>
              <a:rPr dirty="0"/>
              <a:t>Κυρτότητα</a:t>
            </a:r>
            <a:r>
              <a:rPr spc="-45" dirty="0"/>
              <a:t> </a:t>
            </a:r>
            <a:r>
              <a:rPr spc="-20" dirty="0"/>
              <a:t>(</a:t>
            </a:r>
            <a:r>
              <a:rPr dirty="0">
                <a:latin typeface="Arial"/>
                <a:cs typeface="Arial"/>
              </a:rPr>
              <a:t>Convexit</a:t>
            </a:r>
            <a:r>
              <a:rPr spc="-25" dirty="0">
                <a:latin typeface="Arial"/>
                <a:cs typeface="Arial"/>
              </a:rPr>
              <a:t>y</a:t>
            </a:r>
            <a:r>
              <a:rPr dirty="0">
                <a:latin typeface="Arial"/>
                <a:cs typeface="Arial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1725" y="1120981"/>
            <a:ext cx="4369435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110"/>
              </a:lnSpc>
            </a:pPr>
            <a:r>
              <a:rPr sz="2600" b="1" u="heavy" dirty="0">
                <a:solidFill>
                  <a:srgbClr val="FF0000"/>
                </a:solidFill>
                <a:latin typeface="Times New Roman"/>
                <a:cs typeface="Times New Roman"/>
              </a:rPr>
              <a:t>Πραγματική</a:t>
            </a:r>
            <a:r>
              <a:rPr sz="2600" b="1" u="heavy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u="heavy" dirty="0">
                <a:solidFill>
                  <a:srgbClr val="FF0000"/>
                </a:solidFill>
                <a:latin typeface="Times New Roman"/>
                <a:cs typeface="Times New Roman"/>
              </a:rPr>
              <a:t>αλ</a:t>
            </a:r>
            <a:r>
              <a:rPr sz="2600" b="1" u="heavy" spc="5" dirty="0">
                <a:solidFill>
                  <a:srgbClr val="FF0000"/>
                </a:solidFill>
                <a:latin typeface="Times New Roman"/>
                <a:cs typeface="Times New Roman"/>
              </a:rPr>
              <a:t>λ</a:t>
            </a:r>
            <a:r>
              <a:rPr sz="2600" b="1" u="heavy" dirty="0">
                <a:solidFill>
                  <a:srgbClr val="FF0000"/>
                </a:solidFill>
                <a:latin typeface="Times New Roman"/>
                <a:cs typeface="Times New Roman"/>
              </a:rPr>
              <a:t>αγή</a:t>
            </a:r>
            <a:r>
              <a:rPr sz="2600" b="1" u="heavy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u="heavy" dirty="0">
                <a:solidFill>
                  <a:srgbClr val="FF0000"/>
                </a:solidFill>
                <a:latin typeface="Times New Roman"/>
                <a:cs typeface="Times New Roman"/>
              </a:rPr>
              <a:t>στην τ</a:t>
            </a:r>
            <a:r>
              <a:rPr sz="2600" b="1" u="heavy" spc="-15" dirty="0">
                <a:solidFill>
                  <a:srgbClr val="FF0000"/>
                </a:solidFill>
                <a:latin typeface="Times New Roman"/>
                <a:cs typeface="Times New Roman"/>
              </a:rPr>
              <a:t>ι</a:t>
            </a:r>
            <a:r>
              <a:rPr sz="2600" b="1" u="heavy" dirty="0">
                <a:solidFill>
                  <a:srgbClr val="FF0000"/>
                </a:solidFill>
                <a:latin typeface="Times New Roman"/>
                <a:cs typeface="Times New Roman"/>
              </a:rPr>
              <a:t>μή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9307" y="1882474"/>
            <a:ext cx="72009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Times New Roman"/>
                <a:cs typeface="Times New Roman"/>
              </a:rPr>
              <a:t>Όταν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14854" y="1709378"/>
            <a:ext cx="6255385" cy="529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105"/>
              </a:lnSpc>
              <a:tabLst>
                <a:tab pos="1173480" algn="l"/>
              </a:tabLst>
            </a:pPr>
            <a:r>
              <a:rPr sz="3900" spc="412" baseline="2136" dirty="0">
                <a:latin typeface="Times New Roman"/>
                <a:cs typeface="Times New Roman"/>
              </a:rPr>
              <a:t>r</a:t>
            </a:r>
            <a:r>
              <a:rPr sz="3000" baseline="6944" dirty="0">
                <a:latin typeface="Symbol"/>
                <a:cs typeface="Symbol"/>
              </a:rPr>
              <a:t></a:t>
            </a:r>
            <a:r>
              <a:rPr sz="3000" spc="-337" baseline="6944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65" dirty="0">
                <a:latin typeface="Times New Roman"/>
                <a:cs typeface="Times New Roman"/>
              </a:rPr>
              <a:t>0</a:t>
            </a:r>
            <a:r>
              <a:rPr sz="2000" spc="-5" dirty="0">
                <a:latin typeface="Times New Roman"/>
                <a:cs typeface="Times New Roman"/>
              </a:rPr>
              <a:t>%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254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P	</a:t>
            </a:r>
            <a:r>
              <a:rPr sz="3000" baseline="6944" dirty="0">
                <a:latin typeface="Symbol"/>
                <a:cs typeface="Symbol"/>
              </a:rPr>
              <a:t></a:t>
            </a:r>
            <a:r>
              <a:rPr sz="3000" spc="-44" baseline="6944" dirty="0">
                <a:latin typeface="Times New Roman"/>
                <a:cs typeface="Times New Roman"/>
              </a:rPr>
              <a:t> </a:t>
            </a:r>
            <a:r>
              <a:rPr sz="3000" u="sng" baseline="40277" dirty="0">
                <a:latin typeface="Times New Roman"/>
                <a:cs typeface="Times New Roman"/>
              </a:rPr>
              <a:t> </a:t>
            </a:r>
            <a:r>
              <a:rPr sz="3000" u="sng" spc="-412" baseline="40277" dirty="0">
                <a:latin typeface="Times New Roman"/>
                <a:cs typeface="Times New Roman"/>
              </a:rPr>
              <a:t> </a:t>
            </a:r>
            <a:r>
              <a:rPr sz="3000" u="sng" spc="7" baseline="40277" dirty="0">
                <a:latin typeface="Times New Roman"/>
                <a:cs typeface="Times New Roman"/>
              </a:rPr>
              <a:t>80</a:t>
            </a:r>
            <a:r>
              <a:rPr sz="3000" u="sng" baseline="40277" dirty="0">
                <a:latin typeface="Times New Roman"/>
                <a:cs typeface="Times New Roman"/>
              </a:rPr>
              <a:t> </a:t>
            </a:r>
            <a:r>
              <a:rPr sz="3000" u="sng" spc="44" baseline="40277" dirty="0">
                <a:latin typeface="Times New Roman"/>
                <a:cs typeface="Times New Roman"/>
              </a:rPr>
              <a:t> </a:t>
            </a:r>
            <a:r>
              <a:rPr sz="3000" baseline="6944" dirty="0">
                <a:latin typeface="Symbol"/>
                <a:cs typeface="Symbol"/>
              </a:rPr>
              <a:t></a:t>
            </a:r>
            <a:r>
              <a:rPr sz="3000" spc="-390" baseline="6944" dirty="0">
                <a:latin typeface="Times New Roman"/>
                <a:cs typeface="Times New Roman"/>
              </a:rPr>
              <a:t> </a:t>
            </a:r>
            <a:r>
              <a:rPr sz="5400" spc="-907" baseline="9259" dirty="0">
                <a:latin typeface="Symbol"/>
                <a:cs typeface="Symbol"/>
              </a:rPr>
              <a:t></a:t>
            </a:r>
            <a:r>
              <a:rPr sz="2000" spc="-190" dirty="0">
                <a:latin typeface="Times New Roman"/>
                <a:cs typeface="Times New Roman"/>
              </a:rPr>
              <a:t>1</a:t>
            </a:r>
            <a:r>
              <a:rPr sz="3000" baseline="6944" dirty="0">
                <a:latin typeface="Symbol"/>
                <a:cs typeface="Symbol"/>
              </a:rPr>
              <a:t></a:t>
            </a:r>
            <a:r>
              <a:rPr sz="3000" spc="-247" baseline="6944" dirty="0">
                <a:latin typeface="Times New Roman"/>
                <a:cs typeface="Times New Roman"/>
              </a:rPr>
              <a:t> </a:t>
            </a:r>
            <a:r>
              <a:rPr sz="3900" spc="-705" baseline="8547" dirty="0">
                <a:latin typeface="Symbol"/>
                <a:cs typeface="Symbol"/>
              </a:rPr>
              <a:t></a:t>
            </a:r>
            <a:r>
              <a:rPr sz="2000" spc="-215" dirty="0">
                <a:latin typeface="Times New Roman"/>
                <a:cs typeface="Times New Roman"/>
              </a:rPr>
              <a:t>1</a:t>
            </a:r>
            <a:r>
              <a:rPr sz="2000" spc="-200" dirty="0">
                <a:latin typeface="Times New Roman"/>
                <a:cs typeface="Times New Roman"/>
              </a:rPr>
              <a:t>,</a:t>
            </a:r>
            <a:r>
              <a:rPr sz="2000" spc="-120" dirty="0">
                <a:latin typeface="Times New Roman"/>
                <a:cs typeface="Times New Roman"/>
              </a:rPr>
              <a:t>1</a:t>
            </a:r>
            <a:r>
              <a:rPr sz="3900" spc="-330" baseline="8547" dirty="0">
                <a:latin typeface="Symbol"/>
                <a:cs typeface="Symbol"/>
              </a:rPr>
              <a:t></a:t>
            </a:r>
            <a:r>
              <a:rPr sz="1800" spc="22" baseline="57870" dirty="0">
                <a:latin typeface="Symbol"/>
                <a:cs typeface="Symbol"/>
              </a:rPr>
              <a:t></a:t>
            </a:r>
            <a:r>
              <a:rPr sz="1800" baseline="53240" dirty="0">
                <a:latin typeface="Times New Roman"/>
                <a:cs typeface="Times New Roman"/>
              </a:rPr>
              <a:t>6</a:t>
            </a:r>
            <a:r>
              <a:rPr sz="1800" spc="-44" baseline="53240" dirty="0">
                <a:latin typeface="Times New Roman"/>
                <a:cs typeface="Times New Roman"/>
              </a:rPr>
              <a:t> </a:t>
            </a:r>
            <a:r>
              <a:rPr sz="5400" spc="-705" baseline="9259" dirty="0">
                <a:latin typeface="Symbol"/>
                <a:cs typeface="Symbol"/>
              </a:rPr>
              <a:t></a:t>
            </a:r>
            <a:r>
              <a:rPr sz="3000" baseline="6944" dirty="0">
                <a:latin typeface="Symbol"/>
                <a:cs typeface="Symbol"/>
              </a:rPr>
              <a:t></a:t>
            </a:r>
            <a:r>
              <a:rPr sz="3000" spc="-254" baseline="6944" dirty="0">
                <a:latin typeface="Times New Roman"/>
                <a:cs typeface="Times New Roman"/>
              </a:rPr>
              <a:t> </a:t>
            </a:r>
            <a:r>
              <a:rPr sz="3000" u="sng" spc="-37" baseline="40277" dirty="0">
                <a:latin typeface="Times New Roman"/>
                <a:cs typeface="Times New Roman"/>
              </a:rPr>
              <a:t>1</a:t>
            </a:r>
            <a:r>
              <a:rPr sz="3000" u="sng" spc="-30" baseline="40277" dirty="0">
                <a:latin typeface="Times New Roman"/>
                <a:cs typeface="Times New Roman"/>
              </a:rPr>
              <a:t>.</a:t>
            </a:r>
            <a:r>
              <a:rPr sz="3000" u="sng" spc="7" baseline="40277" dirty="0">
                <a:latin typeface="Times New Roman"/>
                <a:cs typeface="Times New Roman"/>
              </a:rPr>
              <a:t>00</a:t>
            </a:r>
            <a:r>
              <a:rPr sz="3000" u="sng" baseline="40277" dirty="0">
                <a:latin typeface="Times New Roman"/>
                <a:cs typeface="Times New Roman"/>
              </a:rPr>
              <a:t>0</a:t>
            </a:r>
            <a:r>
              <a:rPr sz="3000" spc="89" baseline="40277" dirty="0">
                <a:latin typeface="Times New Roman"/>
                <a:cs typeface="Times New Roman"/>
              </a:rPr>
              <a:t> </a:t>
            </a:r>
            <a:r>
              <a:rPr sz="3000" baseline="6944" dirty="0">
                <a:latin typeface="Symbol"/>
                <a:cs typeface="Symbol"/>
              </a:rPr>
              <a:t></a:t>
            </a:r>
            <a:r>
              <a:rPr sz="3000" spc="-127" baseline="6944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91</a:t>
            </a:r>
            <a:r>
              <a:rPr sz="2000" spc="-120" dirty="0">
                <a:latin typeface="Times New Roman"/>
                <a:cs typeface="Times New Roman"/>
              </a:rPr>
              <a:t>2</a:t>
            </a:r>
            <a:r>
              <a:rPr sz="2000" spc="-75" dirty="0">
                <a:latin typeface="Times New Roman"/>
                <a:cs typeface="Times New Roman"/>
              </a:rPr>
              <a:t>,</a:t>
            </a:r>
            <a:r>
              <a:rPr sz="2000" spc="5" dirty="0">
                <a:latin typeface="Times New Roman"/>
                <a:cs typeface="Times New Roman"/>
              </a:rPr>
              <a:t>89</a:t>
            </a:r>
            <a:r>
              <a:rPr sz="2000" dirty="0">
                <a:latin typeface="Times New Roman"/>
                <a:cs typeface="Times New Roman"/>
              </a:rPr>
              <a:t>5 </a:t>
            </a:r>
            <a:r>
              <a:rPr sz="2000" spc="-140" dirty="0">
                <a:latin typeface="Times New Roman"/>
                <a:cs typeface="Times New Roman"/>
              </a:rPr>
              <a:t> </a:t>
            </a:r>
            <a:r>
              <a:rPr sz="3900" baseline="2136" dirty="0">
                <a:latin typeface="Times New Roman"/>
                <a:cs typeface="Times New Roman"/>
              </a:rPr>
              <a:t>ευρώ, στο</a:t>
            </a:r>
            <a:endParaRPr sz="3900" baseline="2136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00903" y="2149143"/>
            <a:ext cx="508634" cy="319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175" dirty="0">
                <a:latin typeface="Times New Roman"/>
                <a:cs typeface="Times New Roman"/>
              </a:rPr>
              <a:t>(</a:t>
            </a:r>
            <a:r>
              <a:rPr sz="2000" spc="-215" dirty="0">
                <a:latin typeface="Times New Roman"/>
                <a:cs typeface="Times New Roman"/>
              </a:rPr>
              <a:t>1</a:t>
            </a:r>
            <a:r>
              <a:rPr sz="2000" spc="-200" dirty="0">
                <a:latin typeface="Times New Roman"/>
                <a:cs typeface="Times New Roman"/>
              </a:rPr>
              <a:t>,</a:t>
            </a:r>
            <a:r>
              <a:rPr sz="2000" spc="-175" dirty="0">
                <a:latin typeface="Times New Roman"/>
                <a:cs typeface="Times New Roman"/>
              </a:rPr>
              <a:t>1</a:t>
            </a:r>
            <a:r>
              <a:rPr sz="2000" spc="114" dirty="0">
                <a:latin typeface="Times New Roman"/>
                <a:cs typeface="Times New Roman"/>
              </a:rPr>
              <a:t>)</a:t>
            </a:r>
            <a:r>
              <a:rPr sz="1800" baseline="43981" dirty="0">
                <a:latin typeface="Times New Roman"/>
                <a:cs typeface="Times New Roman"/>
              </a:rPr>
              <a:t>6</a:t>
            </a:r>
            <a:endParaRPr sz="1800" baseline="43981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93185" y="2182804"/>
            <a:ext cx="44132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50" dirty="0">
                <a:latin typeface="Times New Roman"/>
                <a:cs typeface="Times New Roman"/>
              </a:rPr>
              <a:t>0</a:t>
            </a:r>
            <a:r>
              <a:rPr sz="2000" spc="-200" dirty="0">
                <a:latin typeface="Times New Roman"/>
                <a:cs typeface="Times New Roman"/>
              </a:rPr>
              <a:t>,</a:t>
            </a:r>
            <a:r>
              <a:rPr sz="2000" spc="5" dirty="0">
                <a:latin typeface="Times New Roman"/>
                <a:cs typeface="Times New Roman"/>
              </a:rPr>
              <a:t>10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0363" y="2812749"/>
            <a:ext cx="5593715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Times New Roman"/>
                <a:cs typeface="Times New Roman"/>
              </a:rPr>
              <a:t>σημείο</a:t>
            </a:r>
            <a:r>
              <a:rPr sz="2600" spc="114" dirty="0">
                <a:latin typeface="Times New Roman"/>
                <a:cs typeface="Times New Roman"/>
              </a:rPr>
              <a:t> </a:t>
            </a:r>
            <a:r>
              <a:rPr sz="3900" b="1" spc="-172" baseline="1068" dirty="0">
                <a:latin typeface="Times New Roman"/>
                <a:cs typeface="Times New Roman"/>
              </a:rPr>
              <a:t>Γ</a:t>
            </a:r>
            <a:r>
              <a:rPr sz="2600" dirty="0">
                <a:latin typeface="Times New Roman"/>
                <a:cs typeface="Times New Roman"/>
              </a:rPr>
              <a:t>,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λάθος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υποδείγματος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5,</a:t>
            </a:r>
            <a:r>
              <a:rPr sz="2600" spc="5" dirty="0">
                <a:latin typeface="Times New Roman"/>
                <a:cs typeface="Times New Roman"/>
              </a:rPr>
              <a:t>3</a:t>
            </a:r>
            <a:r>
              <a:rPr sz="2600" dirty="0">
                <a:latin typeface="Times New Roman"/>
                <a:cs typeface="Times New Roman"/>
              </a:rPr>
              <a:t>5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ε</a:t>
            </a:r>
            <a:r>
              <a:rPr sz="2600" spc="45" dirty="0">
                <a:latin typeface="Times New Roman"/>
                <a:cs typeface="Times New Roman"/>
              </a:rPr>
              <a:t>υ</a:t>
            </a:r>
            <a:r>
              <a:rPr sz="2600" dirty="0">
                <a:latin typeface="Times New Roman"/>
                <a:cs typeface="Times New Roman"/>
              </a:rPr>
              <a:t>ρώ.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41475" y="3597990"/>
            <a:ext cx="72009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Times New Roman"/>
                <a:cs typeface="Times New Roman"/>
              </a:rPr>
              <a:t>Όταν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53461" y="3424894"/>
            <a:ext cx="6134735" cy="529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120"/>
              </a:lnSpc>
            </a:pPr>
            <a:r>
              <a:rPr sz="3900" spc="-22" baseline="2136" dirty="0">
                <a:latin typeface="Times New Roman"/>
                <a:cs typeface="Times New Roman"/>
              </a:rPr>
              <a:t>r</a:t>
            </a:r>
            <a:r>
              <a:rPr sz="3900" baseline="2136" dirty="0">
                <a:latin typeface="Times New Roman"/>
                <a:cs typeface="Times New Roman"/>
              </a:rPr>
              <a:t>=6%,</a:t>
            </a:r>
            <a:r>
              <a:rPr sz="3900" spc="-457" baseline="2136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P</a:t>
            </a:r>
            <a:r>
              <a:rPr sz="2000" i="1" spc="15" dirty="0">
                <a:latin typeface="Times New Roman"/>
                <a:cs typeface="Times New Roman"/>
              </a:rPr>
              <a:t> </a:t>
            </a:r>
            <a:r>
              <a:rPr sz="3000" baseline="6944" dirty="0">
                <a:latin typeface="Symbol"/>
                <a:cs typeface="Symbol"/>
              </a:rPr>
              <a:t></a:t>
            </a:r>
            <a:r>
              <a:rPr sz="3000" spc="-22" baseline="6944" dirty="0">
                <a:latin typeface="Times New Roman"/>
                <a:cs typeface="Times New Roman"/>
              </a:rPr>
              <a:t> </a:t>
            </a:r>
            <a:r>
              <a:rPr sz="3000" u="sng" baseline="40277" dirty="0">
                <a:latin typeface="Times New Roman"/>
                <a:cs typeface="Times New Roman"/>
              </a:rPr>
              <a:t> </a:t>
            </a:r>
            <a:r>
              <a:rPr sz="3000" u="sng" spc="-262" baseline="40277" dirty="0">
                <a:latin typeface="Times New Roman"/>
                <a:cs typeface="Times New Roman"/>
              </a:rPr>
              <a:t> </a:t>
            </a:r>
            <a:r>
              <a:rPr sz="3000" u="sng" spc="7" baseline="40277" dirty="0">
                <a:latin typeface="Times New Roman"/>
                <a:cs typeface="Times New Roman"/>
              </a:rPr>
              <a:t>80</a:t>
            </a:r>
            <a:r>
              <a:rPr sz="3000" u="sng" baseline="40277" dirty="0">
                <a:latin typeface="Times New Roman"/>
                <a:cs typeface="Times New Roman"/>
              </a:rPr>
              <a:t> </a:t>
            </a:r>
            <a:r>
              <a:rPr sz="3000" u="sng" spc="165" baseline="40277" dirty="0">
                <a:latin typeface="Times New Roman"/>
                <a:cs typeface="Times New Roman"/>
              </a:rPr>
              <a:t> </a:t>
            </a:r>
            <a:r>
              <a:rPr sz="3000" baseline="6944" dirty="0">
                <a:latin typeface="Symbol"/>
                <a:cs typeface="Symbol"/>
              </a:rPr>
              <a:t></a:t>
            </a:r>
            <a:r>
              <a:rPr sz="3000" spc="-382" baseline="6944" dirty="0">
                <a:latin typeface="Times New Roman"/>
                <a:cs typeface="Times New Roman"/>
              </a:rPr>
              <a:t> </a:t>
            </a:r>
            <a:r>
              <a:rPr sz="5400" spc="-330" baseline="9259" dirty="0">
                <a:latin typeface="Symbol"/>
                <a:cs typeface="Symbol"/>
              </a:rPr>
              <a:t></a:t>
            </a:r>
            <a:r>
              <a:rPr sz="2000" spc="-575" dirty="0">
                <a:latin typeface="Times New Roman"/>
                <a:cs typeface="Times New Roman"/>
              </a:rPr>
              <a:t>1</a:t>
            </a:r>
            <a:r>
              <a:rPr sz="3000" baseline="6944" dirty="0">
                <a:latin typeface="Symbol"/>
                <a:cs typeface="Symbol"/>
              </a:rPr>
              <a:t></a:t>
            </a:r>
            <a:r>
              <a:rPr sz="3000" spc="-254" baseline="6944" dirty="0">
                <a:latin typeface="Times New Roman"/>
                <a:cs typeface="Times New Roman"/>
              </a:rPr>
              <a:t> </a:t>
            </a:r>
            <a:r>
              <a:rPr sz="3900" spc="-727" baseline="8547" dirty="0">
                <a:latin typeface="Symbol"/>
                <a:cs typeface="Symbol"/>
              </a:rPr>
              <a:t></a:t>
            </a:r>
            <a:r>
              <a:rPr sz="2000" spc="-200" dirty="0">
                <a:latin typeface="Times New Roman"/>
                <a:cs typeface="Times New Roman"/>
              </a:rPr>
              <a:t>1</a:t>
            </a:r>
            <a:r>
              <a:rPr sz="2000" spc="-20" dirty="0">
                <a:latin typeface="Times New Roman"/>
                <a:cs typeface="Times New Roman"/>
              </a:rPr>
              <a:t>,</a:t>
            </a:r>
            <a:r>
              <a:rPr sz="2000" spc="5" dirty="0">
                <a:latin typeface="Times New Roman"/>
                <a:cs typeface="Times New Roman"/>
              </a:rPr>
              <a:t>06</a:t>
            </a:r>
            <a:r>
              <a:rPr sz="3900" spc="-330" baseline="8547" dirty="0">
                <a:latin typeface="Symbol"/>
                <a:cs typeface="Symbol"/>
              </a:rPr>
              <a:t></a:t>
            </a:r>
            <a:r>
              <a:rPr sz="1800" spc="22" baseline="57870" dirty="0">
                <a:latin typeface="Symbol"/>
                <a:cs typeface="Symbol"/>
              </a:rPr>
              <a:t></a:t>
            </a:r>
            <a:r>
              <a:rPr sz="1800" baseline="50925" dirty="0">
                <a:latin typeface="Times New Roman"/>
                <a:cs typeface="Times New Roman"/>
              </a:rPr>
              <a:t>6</a:t>
            </a:r>
            <a:r>
              <a:rPr sz="1800" spc="-44" baseline="50925" dirty="0">
                <a:latin typeface="Times New Roman"/>
                <a:cs typeface="Times New Roman"/>
              </a:rPr>
              <a:t> </a:t>
            </a:r>
            <a:r>
              <a:rPr sz="5400" spc="-705" baseline="9259" dirty="0">
                <a:latin typeface="Symbol"/>
                <a:cs typeface="Symbol"/>
              </a:rPr>
              <a:t></a:t>
            </a:r>
            <a:r>
              <a:rPr sz="3000" baseline="6944" dirty="0">
                <a:latin typeface="Symbol"/>
                <a:cs typeface="Symbol"/>
              </a:rPr>
              <a:t></a:t>
            </a:r>
            <a:r>
              <a:rPr sz="3000" spc="-195" baseline="6944" dirty="0">
                <a:latin typeface="Times New Roman"/>
                <a:cs typeface="Times New Roman"/>
              </a:rPr>
              <a:t> </a:t>
            </a:r>
            <a:r>
              <a:rPr sz="3000" u="sng" spc="60" baseline="40277" dirty="0">
                <a:latin typeface="Times New Roman"/>
                <a:cs typeface="Times New Roman"/>
              </a:rPr>
              <a:t> </a:t>
            </a:r>
            <a:r>
              <a:rPr sz="3000" u="sng" spc="-37" baseline="40277" dirty="0">
                <a:latin typeface="Times New Roman"/>
                <a:cs typeface="Times New Roman"/>
              </a:rPr>
              <a:t>1</a:t>
            </a:r>
            <a:r>
              <a:rPr sz="3000" u="sng" spc="-30" baseline="40277" dirty="0">
                <a:latin typeface="Times New Roman"/>
                <a:cs typeface="Times New Roman"/>
              </a:rPr>
              <a:t>.</a:t>
            </a:r>
            <a:r>
              <a:rPr sz="3000" u="sng" spc="7" baseline="40277" dirty="0">
                <a:latin typeface="Times New Roman"/>
                <a:cs typeface="Times New Roman"/>
              </a:rPr>
              <a:t>000</a:t>
            </a:r>
            <a:r>
              <a:rPr sz="3000" u="sng" baseline="40277" dirty="0">
                <a:latin typeface="Times New Roman"/>
                <a:cs typeface="Times New Roman"/>
              </a:rPr>
              <a:t> </a:t>
            </a:r>
            <a:r>
              <a:rPr sz="3000" u="sng" spc="82" baseline="40277" dirty="0">
                <a:latin typeface="Times New Roman"/>
                <a:cs typeface="Times New Roman"/>
              </a:rPr>
              <a:t> </a:t>
            </a:r>
            <a:r>
              <a:rPr sz="3000" baseline="6944" dirty="0">
                <a:latin typeface="Symbol"/>
                <a:cs typeface="Symbol"/>
              </a:rPr>
              <a:t></a:t>
            </a:r>
            <a:r>
              <a:rPr sz="3000" spc="-337" baseline="6944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1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09</a:t>
            </a:r>
            <a:r>
              <a:rPr sz="2000" spc="-150" dirty="0">
                <a:latin typeface="Times New Roman"/>
                <a:cs typeface="Times New Roman"/>
              </a:rPr>
              <a:t>8</a:t>
            </a:r>
            <a:r>
              <a:rPr sz="2000" spc="-50" dirty="0">
                <a:latin typeface="Times New Roman"/>
                <a:cs typeface="Times New Roman"/>
              </a:rPr>
              <a:t>,</a:t>
            </a:r>
            <a:r>
              <a:rPr sz="2000" spc="5" dirty="0">
                <a:latin typeface="Times New Roman"/>
                <a:cs typeface="Times New Roman"/>
              </a:rPr>
              <a:t>34</a:t>
            </a:r>
            <a:r>
              <a:rPr sz="2000" dirty="0">
                <a:latin typeface="Times New Roman"/>
                <a:cs typeface="Times New Roman"/>
              </a:rPr>
              <a:t>7 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3900" baseline="2136" dirty="0">
                <a:latin typeface="Times New Roman"/>
                <a:cs typeface="Times New Roman"/>
              </a:rPr>
              <a:t>ευ</a:t>
            </a:r>
            <a:r>
              <a:rPr sz="3900" spc="-22" baseline="2136" dirty="0">
                <a:latin typeface="Times New Roman"/>
                <a:cs typeface="Times New Roman"/>
              </a:rPr>
              <a:t>ρ</a:t>
            </a:r>
            <a:r>
              <a:rPr sz="3900" baseline="2136" dirty="0">
                <a:latin typeface="Times New Roman"/>
                <a:cs typeface="Times New Roman"/>
              </a:rPr>
              <a:t>ώ,</a:t>
            </a:r>
            <a:endParaRPr sz="3900" baseline="2136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44285" y="3864532"/>
            <a:ext cx="673735" cy="317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185" dirty="0">
                <a:latin typeface="Times New Roman"/>
                <a:cs typeface="Times New Roman"/>
              </a:rPr>
              <a:t>(</a:t>
            </a:r>
            <a:r>
              <a:rPr sz="2000" spc="-204" dirty="0">
                <a:latin typeface="Times New Roman"/>
                <a:cs typeface="Times New Roman"/>
              </a:rPr>
              <a:t>1</a:t>
            </a:r>
            <a:r>
              <a:rPr sz="2000" spc="-20" dirty="0">
                <a:latin typeface="Times New Roman"/>
                <a:cs typeface="Times New Roman"/>
              </a:rPr>
              <a:t>,</a:t>
            </a:r>
            <a:r>
              <a:rPr sz="2000" spc="5" dirty="0">
                <a:latin typeface="Times New Roman"/>
                <a:cs typeface="Times New Roman"/>
              </a:rPr>
              <a:t>0</a:t>
            </a:r>
            <a:r>
              <a:rPr sz="2000" spc="-65" dirty="0">
                <a:latin typeface="Times New Roman"/>
                <a:cs typeface="Times New Roman"/>
              </a:rPr>
              <a:t>6</a:t>
            </a:r>
            <a:r>
              <a:rPr sz="2000" spc="114" dirty="0">
                <a:latin typeface="Times New Roman"/>
                <a:cs typeface="Times New Roman"/>
              </a:rPr>
              <a:t>)</a:t>
            </a:r>
            <a:r>
              <a:rPr sz="1800" baseline="43981" dirty="0">
                <a:latin typeface="Times New Roman"/>
                <a:cs typeface="Times New Roman"/>
              </a:rPr>
              <a:t>6</a:t>
            </a:r>
            <a:endParaRPr sz="1800" baseline="43981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56101" y="3898193"/>
            <a:ext cx="464184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65" dirty="0">
                <a:latin typeface="Times New Roman"/>
                <a:cs typeface="Times New Roman"/>
              </a:rPr>
              <a:t>0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5" dirty="0">
                <a:latin typeface="Times New Roman"/>
                <a:cs typeface="Times New Roman"/>
              </a:rPr>
              <a:t>06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36319" y="4526114"/>
            <a:ext cx="6242685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Times New Roman"/>
                <a:cs typeface="Times New Roman"/>
              </a:rPr>
              <a:t>στο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ση</a:t>
            </a:r>
            <a:r>
              <a:rPr sz="2600" spc="-15" dirty="0">
                <a:latin typeface="Times New Roman"/>
                <a:cs typeface="Times New Roman"/>
              </a:rPr>
              <a:t>μ</a:t>
            </a:r>
            <a:r>
              <a:rPr sz="2600" dirty="0">
                <a:latin typeface="Times New Roman"/>
                <a:cs typeface="Times New Roman"/>
              </a:rPr>
              <a:t>είο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3900" b="1" spc="-7" baseline="1068" dirty="0">
                <a:latin typeface="Times New Roman"/>
                <a:cs typeface="Times New Roman"/>
              </a:rPr>
              <a:t>Ε</a:t>
            </a:r>
            <a:r>
              <a:rPr sz="2600" dirty="0">
                <a:latin typeface="Times New Roman"/>
                <a:cs typeface="Times New Roman"/>
              </a:rPr>
              <a:t>,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λά</a:t>
            </a:r>
            <a:r>
              <a:rPr sz="2600" spc="5" dirty="0">
                <a:latin typeface="Times New Roman"/>
                <a:cs typeface="Times New Roman"/>
              </a:rPr>
              <a:t>θο</a:t>
            </a:r>
            <a:r>
              <a:rPr sz="2600" dirty="0">
                <a:latin typeface="Times New Roman"/>
                <a:cs typeface="Times New Roman"/>
              </a:rPr>
              <a:t>ς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υπ</a:t>
            </a:r>
            <a:r>
              <a:rPr sz="2600" spc="10" dirty="0">
                <a:latin typeface="Times New Roman"/>
                <a:cs typeface="Times New Roman"/>
              </a:rPr>
              <a:t>ο</a:t>
            </a:r>
            <a:r>
              <a:rPr sz="2600" dirty="0">
                <a:latin typeface="Times New Roman"/>
                <a:cs typeface="Times New Roman"/>
              </a:rPr>
              <a:t>δείγματ</a:t>
            </a:r>
            <a:r>
              <a:rPr sz="2600" spc="10" dirty="0">
                <a:latin typeface="Times New Roman"/>
                <a:cs typeface="Times New Roman"/>
              </a:rPr>
              <a:t>ο</a:t>
            </a:r>
            <a:r>
              <a:rPr sz="2600" dirty="0">
                <a:latin typeface="Times New Roman"/>
                <a:cs typeface="Times New Roman"/>
              </a:rPr>
              <a:t>ς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5</a:t>
            </a:r>
            <a:r>
              <a:rPr sz="2600" dirty="0">
                <a:latin typeface="Times New Roman"/>
                <a:cs typeface="Times New Roman"/>
              </a:rPr>
              <a:t>,89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ευρώ 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8766" rIns="0" bIns="0" rtlCol="0">
            <a:spAutoFit/>
          </a:bodyPr>
          <a:lstStyle/>
          <a:p>
            <a:pPr marL="2375535">
              <a:lnSpc>
                <a:spcPts val="3810"/>
              </a:lnSpc>
            </a:pPr>
            <a:r>
              <a:rPr dirty="0"/>
              <a:t>Κυρτότ</a:t>
            </a:r>
            <a:r>
              <a:rPr spc="-10" dirty="0"/>
              <a:t>η</a:t>
            </a:r>
            <a:r>
              <a:rPr dirty="0"/>
              <a:t>τα</a:t>
            </a:r>
            <a:r>
              <a:rPr spc="-55" dirty="0"/>
              <a:t> </a:t>
            </a:r>
            <a:r>
              <a:rPr dirty="0"/>
              <a:t>(</a:t>
            </a:r>
            <a:r>
              <a:rPr dirty="0">
                <a:latin typeface="Arial"/>
                <a:cs typeface="Arial"/>
              </a:rPr>
              <a:t>Conv</a:t>
            </a:r>
            <a:r>
              <a:rPr spc="-15" dirty="0">
                <a:latin typeface="Arial"/>
                <a:cs typeface="Arial"/>
              </a:rPr>
              <a:t>e</a:t>
            </a:r>
            <a:r>
              <a:rPr dirty="0">
                <a:latin typeface="Arial"/>
                <a:cs typeface="Arial"/>
              </a:rPr>
              <a:t>xit</a:t>
            </a:r>
            <a:r>
              <a:rPr spc="-10" dirty="0">
                <a:latin typeface="Arial"/>
                <a:cs typeface="Arial"/>
              </a:rPr>
              <a:t>y</a:t>
            </a:r>
            <a:r>
              <a:rPr dirty="0">
                <a:latin typeface="Arial"/>
                <a:cs typeface="Arial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540" y="1287034"/>
            <a:ext cx="7616825" cy="594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3535">
              <a:lnSpc>
                <a:spcPct val="111500"/>
              </a:lnSpc>
              <a:tabLst>
                <a:tab pos="463550" algn="l"/>
                <a:tab pos="1736089" algn="l"/>
                <a:tab pos="2224405" algn="l"/>
                <a:tab pos="3522979" algn="l"/>
                <a:tab pos="4032250" algn="l"/>
                <a:tab pos="4583430" algn="l"/>
                <a:tab pos="5876290" algn="l"/>
                <a:tab pos="6313805" algn="l"/>
              </a:tabLst>
            </a:pPr>
            <a:r>
              <a:rPr sz="2000" b="1" dirty="0">
                <a:latin typeface="Arial"/>
                <a:cs typeface="Arial"/>
              </a:rPr>
              <a:t>1.		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8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κυ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8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αι</a:t>
            </a:r>
            <a:r>
              <a:rPr sz="2000" b="1" spc="8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θυμη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ή</a:t>
            </a:r>
            <a:r>
              <a:rPr sz="2000" b="1" spc="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ον</a:t>
            </a:r>
            <a:r>
              <a:rPr sz="2000" b="1" spc="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000" b="1" spc="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δυ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ή</a:t>
            </a:r>
            <a:r>
              <a:rPr sz="2000" b="1" spc="8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πρ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ώ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, λειτου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γεί	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ς	ασ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φ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	γ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	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ον	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000" b="1" spc="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δυ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ή	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	περιόδους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7744" y="1918993"/>
            <a:ext cx="1351915" cy="890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οδ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ώ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 επίδραση ομο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όγ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00629" y="1918993"/>
            <a:ext cx="5882005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524635" algn="l"/>
                <a:tab pos="2115820" algn="l"/>
                <a:tab pos="3515360" algn="l"/>
                <a:tab pos="4638675" algn="l"/>
                <a:tab pos="5129530" algn="l"/>
              </a:tabLst>
            </a:pP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πιτοκί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,	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αι	δε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,	αυ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ξ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ει	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	θετ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κή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86914" y="2224040"/>
            <a:ext cx="589597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11505" algn="l"/>
                <a:tab pos="1855470" algn="l"/>
                <a:tab pos="2519680" algn="l"/>
                <a:tab pos="3938904" algn="l"/>
                <a:tab pos="4721225" algn="l"/>
                <a:tab pos="5412740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της	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αθόδου	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	επιτ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κί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	σ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ην	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ιμή	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4540" y="2894600"/>
            <a:ext cx="7617459" cy="1865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buFont typeface="Arial"/>
              <a:buAutoNum type="arabicPeriod" startAt="2"/>
              <a:tabLst>
                <a:tab pos="374650" algn="l"/>
              </a:tabLst>
            </a:pP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σο </a:t>
            </a:r>
            <a:r>
              <a:rPr sz="2000" b="1" spc="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ερη </a:t>
            </a:r>
            <a:r>
              <a:rPr sz="2000" b="1" spc="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αι </a:t>
            </a:r>
            <a:r>
              <a:rPr sz="2000" b="1" spc="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 </a:t>
            </a:r>
            <a:r>
              <a:rPr sz="2000" b="1" spc="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ταβολή </a:t>
            </a:r>
            <a:r>
              <a:rPr sz="2000" b="1" spc="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υ </a:t>
            </a:r>
            <a:r>
              <a:rPr sz="2000" b="1" spc="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ου </a:t>
            </a:r>
            <a:r>
              <a:rPr sz="2000" b="1" spc="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ή </a:t>
            </a:r>
            <a:r>
              <a:rPr sz="2000" b="1" spc="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 μεγ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ερη </a:t>
            </a:r>
            <a:r>
              <a:rPr sz="2000" b="1" spc="-2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εί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αι </a:t>
            </a:r>
            <a:r>
              <a:rPr sz="2000" b="1" spc="-204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 </a:t>
            </a:r>
            <a:r>
              <a:rPr sz="2000" b="1" spc="-204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κυ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τότη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α, </a:t>
            </a:r>
            <a:r>
              <a:rPr sz="2000" b="1" spc="-2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σο </a:t>
            </a:r>
            <a:r>
              <a:rPr sz="2000" b="1" spc="-2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μεγ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ερο </a:t>
            </a:r>
            <a:r>
              <a:rPr sz="2000" b="1" spc="-229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 </a:t>
            </a:r>
            <a:r>
              <a:rPr sz="2000" b="1" spc="-204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λά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ς προ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3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γισ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000" b="1" spc="10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9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114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Χ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9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που</a:t>
            </a:r>
            <a:r>
              <a:rPr sz="2000" b="1" spc="1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χρη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οποιεί</a:t>
            </a:r>
            <a:r>
              <a:rPr sz="2000" b="1" spc="8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απο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λει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</a:t>
            </a:r>
            <a:r>
              <a:rPr sz="2000" b="1" spc="8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τη 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θμ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3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    </a:t>
            </a:r>
            <a:r>
              <a:rPr sz="20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άρκε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    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    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ην    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εξουδε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3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ση    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ου επιτ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κιακού</a:t>
            </a:r>
            <a:r>
              <a:rPr sz="2000" b="1" spc="-7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κι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δύ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431800" indent="-419100">
              <a:lnSpc>
                <a:spcPct val="100000"/>
              </a:lnSpc>
              <a:spcBef>
                <a:spcPts val="480"/>
              </a:spcBef>
              <a:buFont typeface="Arial"/>
              <a:buAutoNum type="arabicPeriod" startAt="2"/>
              <a:tabLst>
                <a:tab pos="432434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οι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οι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ίτ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οι</a:t>
            </a:r>
            <a:r>
              <a:rPr sz="20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με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αθερό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σόδημα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χουν</a:t>
            </a:r>
            <a:r>
              <a:rPr sz="2000" b="1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κυρτό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1057" y="1013555"/>
            <a:ext cx="4418330" cy="4070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810"/>
              </a:lnSpc>
            </a:pPr>
            <a:r>
              <a:rPr dirty="0"/>
              <a:t>Κυρτότητα</a:t>
            </a:r>
            <a:r>
              <a:rPr spc="-45" dirty="0"/>
              <a:t> </a:t>
            </a:r>
            <a:r>
              <a:rPr spc="-20" dirty="0"/>
              <a:t>(</a:t>
            </a:r>
            <a:r>
              <a:rPr dirty="0">
                <a:latin typeface="Arial"/>
                <a:cs typeface="Arial"/>
              </a:rPr>
              <a:t>Convexit</a:t>
            </a:r>
            <a:r>
              <a:rPr spc="-25" dirty="0">
                <a:latin typeface="Arial"/>
                <a:cs typeface="Arial"/>
              </a:rPr>
              <a:t>y</a:t>
            </a:r>
            <a:r>
              <a:rPr dirty="0">
                <a:latin typeface="Arial"/>
                <a:cs typeface="Arial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792266"/>
            <a:ext cx="8258809" cy="512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755" marR="5080" indent="-59690">
              <a:lnSpc>
                <a:spcPts val="2140"/>
              </a:lnSpc>
            </a:pPr>
            <a:r>
              <a:rPr sz="1900" spc="-5" dirty="0">
                <a:latin typeface="Times New Roman"/>
                <a:cs typeface="Times New Roman"/>
              </a:rPr>
              <a:t>Η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κυρτό</a:t>
            </a:r>
            <a:r>
              <a:rPr sz="1900" spc="-15" dirty="0">
                <a:latin typeface="Times New Roman"/>
                <a:cs typeface="Times New Roman"/>
              </a:rPr>
              <a:t>τ</a:t>
            </a:r>
            <a:r>
              <a:rPr sz="1900" spc="-5" dirty="0">
                <a:latin typeface="Times New Roman"/>
                <a:cs typeface="Times New Roman"/>
              </a:rPr>
              <a:t>ητα</a:t>
            </a:r>
            <a:r>
              <a:rPr sz="1900" spc="10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C</a:t>
            </a:r>
            <a:r>
              <a:rPr sz="1900" spc="-5" dirty="0">
                <a:latin typeface="Times New Roman"/>
                <a:cs typeface="Times New Roman"/>
              </a:rPr>
              <a:t>X</a:t>
            </a:r>
            <a:r>
              <a:rPr sz="1900" spc="25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τ</a:t>
            </a:r>
            <a:r>
              <a:rPr sz="1900" spc="-5" dirty="0">
                <a:latin typeface="Times New Roman"/>
                <a:cs typeface="Times New Roman"/>
              </a:rPr>
              <a:t>ου ε</a:t>
            </a:r>
            <a:r>
              <a:rPr sz="1900" spc="-85" dirty="0">
                <a:latin typeface="Times New Roman"/>
                <a:cs typeface="Times New Roman"/>
              </a:rPr>
              <a:t>ξ</a:t>
            </a:r>
            <a:r>
              <a:rPr sz="1900" spc="-5" dirty="0">
                <a:latin typeface="Times New Roman"/>
                <a:cs typeface="Times New Roman"/>
              </a:rPr>
              <a:t>αε</a:t>
            </a:r>
            <a:r>
              <a:rPr sz="1900" spc="-15" dirty="0">
                <a:latin typeface="Times New Roman"/>
                <a:cs typeface="Times New Roman"/>
              </a:rPr>
              <a:t>τ</a:t>
            </a:r>
            <a:r>
              <a:rPr sz="1900" spc="-5" dirty="0">
                <a:latin typeface="Times New Roman"/>
                <a:cs typeface="Times New Roman"/>
              </a:rPr>
              <a:t>ούς</a:t>
            </a:r>
            <a:r>
              <a:rPr sz="1900" spc="4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ε</a:t>
            </a:r>
            <a:r>
              <a:rPr sz="1900" spc="-15" dirty="0">
                <a:latin typeface="Times New Roman"/>
                <a:cs typeface="Times New Roman"/>
              </a:rPr>
              <a:t>υ</a:t>
            </a:r>
            <a:r>
              <a:rPr sz="1900" spc="-5" dirty="0">
                <a:latin typeface="Times New Roman"/>
                <a:cs typeface="Times New Roman"/>
              </a:rPr>
              <a:t>ρω</a:t>
            </a:r>
            <a:r>
              <a:rPr sz="1900" spc="-204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-</a:t>
            </a:r>
            <a:r>
              <a:rPr sz="1900" spc="-5" dirty="0">
                <a:latin typeface="Times New Roman"/>
                <a:cs typeface="Times New Roman"/>
              </a:rPr>
              <a:t>ομο</a:t>
            </a:r>
            <a:r>
              <a:rPr sz="1900" dirty="0">
                <a:latin typeface="Times New Roman"/>
                <a:cs typeface="Times New Roman"/>
              </a:rPr>
              <a:t>λ</a:t>
            </a:r>
            <a:r>
              <a:rPr sz="1900" spc="-5" dirty="0">
                <a:latin typeface="Times New Roman"/>
                <a:cs typeface="Times New Roman"/>
              </a:rPr>
              <a:t>όγου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τ</a:t>
            </a:r>
            <a:r>
              <a:rPr sz="1900" spc="-5" dirty="0">
                <a:latin typeface="Times New Roman"/>
                <a:cs typeface="Times New Roman"/>
              </a:rPr>
              <a:t>ου Π</a:t>
            </a:r>
            <a:r>
              <a:rPr sz="1900" dirty="0">
                <a:latin typeface="Times New Roman"/>
                <a:cs typeface="Times New Roman"/>
              </a:rPr>
              <a:t>ί</a:t>
            </a:r>
            <a:r>
              <a:rPr sz="1900" spc="-5" dirty="0">
                <a:latin typeface="Times New Roman"/>
                <a:cs typeface="Times New Roman"/>
              </a:rPr>
              <a:t>να</a:t>
            </a:r>
            <a:r>
              <a:rPr sz="1900" spc="-15" dirty="0">
                <a:latin typeface="Times New Roman"/>
                <a:cs typeface="Times New Roman"/>
              </a:rPr>
              <a:t>κ</a:t>
            </a:r>
            <a:r>
              <a:rPr sz="1900" spc="-5" dirty="0">
                <a:latin typeface="Times New Roman"/>
                <a:cs typeface="Times New Roman"/>
              </a:rPr>
              <a:t>α</a:t>
            </a:r>
            <a:r>
              <a:rPr sz="1900" spc="18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1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μπορεί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να </a:t>
            </a:r>
            <a:r>
              <a:rPr sz="1900" dirty="0">
                <a:latin typeface="Times New Roman"/>
                <a:cs typeface="Times New Roman"/>
              </a:rPr>
              <a:t>μ</a:t>
            </a:r>
            <a:r>
              <a:rPr sz="1900" spc="-5" dirty="0">
                <a:latin typeface="Times New Roman"/>
                <a:cs typeface="Times New Roman"/>
              </a:rPr>
              <a:t>ε</a:t>
            </a:r>
            <a:r>
              <a:rPr sz="1900" spc="-20" dirty="0">
                <a:latin typeface="Times New Roman"/>
                <a:cs typeface="Times New Roman"/>
              </a:rPr>
              <a:t>τ</a:t>
            </a:r>
            <a:r>
              <a:rPr sz="1900" spc="-5" dirty="0">
                <a:latin typeface="Times New Roman"/>
                <a:cs typeface="Times New Roman"/>
              </a:rPr>
              <a:t>ρηθεί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ως ε</a:t>
            </a:r>
            <a:r>
              <a:rPr sz="1900" spc="-15" dirty="0">
                <a:latin typeface="Times New Roman"/>
                <a:cs typeface="Times New Roman"/>
              </a:rPr>
              <a:t>ξ</a:t>
            </a:r>
            <a:r>
              <a:rPr sz="1900" spc="-5" dirty="0">
                <a:latin typeface="Times New Roman"/>
                <a:cs typeface="Times New Roman"/>
              </a:rPr>
              <a:t>ή</a:t>
            </a:r>
            <a:r>
              <a:rPr sz="1900" dirty="0">
                <a:latin typeface="Times New Roman"/>
                <a:cs typeface="Times New Roman"/>
              </a:rPr>
              <a:t>ς</a:t>
            </a:r>
            <a:r>
              <a:rPr sz="1900" spc="-5" dirty="0">
                <a:latin typeface="Times New Roman"/>
                <a:cs typeface="Times New Roman"/>
              </a:rPr>
              <a:t>: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3151" y="2315597"/>
            <a:ext cx="394970" cy="743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ct val="100000"/>
              </a:lnSpc>
            </a:pPr>
            <a:r>
              <a:rPr sz="1900" spc="-5" dirty="0">
                <a:latin typeface="Symbol"/>
                <a:cs typeface="Symbol"/>
              </a:rPr>
              <a:t></a:t>
            </a:r>
            <a:endParaRPr sz="1900">
              <a:latin typeface="Symbol"/>
              <a:cs typeface="Symbol"/>
            </a:endParaRPr>
          </a:p>
          <a:p>
            <a:pPr marR="67945" algn="r">
              <a:lnSpc>
                <a:spcPct val="100000"/>
              </a:lnSpc>
              <a:spcBef>
                <a:spcPts val="1445"/>
              </a:spcBef>
            </a:pPr>
            <a:r>
              <a:rPr sz="1900" i="1" spc="-10" dirty="0">
                <a:latin typeface="Times New Roman"/>
                <a:cs typeface="Times New Roman"/>
              </a:rPr>
              <a:t>CX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97076" y="2341669"/>
            <a:ext cx="4600575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-5" dirty="0">
                <a:latin typeface="Times New Roman"/>
                <a:cs typeface="Times New Roman"/>
              </a:rPr>
              <a:t>Χρησ</a:t>
            </a:r>
            <a:r>
              <a:rPr sz="1900" dirty="0">
                <a:latin typeface="Times New Roman"/>
                <a:cs typeface="Times New Roman"/>
              </a:rPr>
              <a:t>ι</a:t>
            </a:r>
            <a:r>
              <a:rPr sz="1900" spc="-5" dirty="0">
                <a:latin typeface="Times New Roman"/>
                <a:cs typeface="Times New Roman"/>
              </a:rPr>
              <a:t>μοποιών</a:t>
            </a:r>
            <a:r>
              <a:rPr sz="1900" spc="-20" dirty="0">
                <a:latin typeface="Times New Roman"/>
                <a:cs typeface="Times New Roman"/>
              </a:rPr>
              <a:t>τ</a:t>
            </a:r>
            <a:r>
              <a:rPr sz="1900" spc="-5" dirty="0">
                <a:latin typeface="Times New Roman"/>
                <a:cs typeface="Times New Roman"/>
              </a:rPr>
              <a:t>ας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τ</a:t>
            </a:r>
            <a:r>
              <a:rPr sz="1900" spc="-5" dirty="0">
                <a:latin typeface="Times New Roman"/>
                <a:cs typeface="Times New Roman"/>
              </a:rPr>
              <a:t>ον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ορ</a:t>
            </a:r>
            <a:r>
              <a:rPr sz="1900" dirty="0">
                <a:latin typeface="Times New Roman"/>
                <a:cs typeface="Times New Roman"/>
              </a:rPr>
              <a:t>ι</a:t>
            </a:r>
            <a:r>
              <a:rPr sz="1900" spc="-5" dirty="0">
                <a:latin typeface="Times New Roman"/>
                <a:cs typeface="Times New Roman"/>
              </a:rPr>
              <a:t>σμό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15" dirty="0">
                <a:latin typeface="Times New Roman"/>
                <a:cs typeface="Times New Roman"/>
              </a:rPr>
              <a:t>τ</a:t>
            </a:r>
            <a:r>
              <a:rPr sz="1900" spc="-5" dirty="0">
                <a:latin typeface="Times New Roman"/>
                <a:cs typeface="Times New Roman"/>
              </a:rPr>
              <a:t>ης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κυρτό</a:t>
            </a:r>
            <a:r>
              <a:rPr sz="1900" spc="-15" dirty="0">
                <a:latin typeface="Times New Roman"/>
                <a:cs typeface="Times New Roman"/>
              </a:rPr>
              <a:t>τ</a:t>
            </a:r>
            <a:r>
              <a:rPr sz="1900" spc="-5" dirty="0">
                <a:latin typeface="Times New Roman"/>
                <a:cs typeface="Times New Roman"/>
              </a:rPr>
              <a:t>ητας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: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50285" y="2644944"/>
            <a:ext cx="1049020" cy="400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1490" algn="l"/>
                <a:tab pos="925194" algn="l"/>
              </a:tabLst>
            </a:pPr>
            <a:r>
              <a:rPr sz="2850" spc="-7" baseline="-27777" dirty="0">
                <a:latin typeface="Symbol"/>
                <a:cs typeface="Symbol"/>
              </a:rPr>
              <a:t></a:t>
            </a:r>
            <a:r>
              <a:rPr sz="2850" spc="-7" baseline="-27777" dirty="0">
                <a:latin typeface="Times New Roman"/>
                <a:cs typeface="Times New Roman"/>
              </a:rPr>
              <a:t> </a:t>
            </a:r>
            <a:r>
              <a:rPr sz="1900" u="sng" spc="-5" dirty="0">
                <a:latin typeface="Times New Roman"/>
                <a:cs typeface="Times New Roman"/>
              </a:rPr>
              <a:t> 	1 	</a:t>
            </a:r>
            <a:r>
              <a:rPr sz="3900" baseline="-20299" dirty="0">
                <a:latin typeface="Symbol"/>
                <a:cs typeface="Symbol"/>
              </a:rPr>
              <a:t></a:t>
            </a:r>
            <a:endParaRPr sz="3900" baseline="-20299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4326" y="2644944"/>
            <a:ext cx="1241425" cy="45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12445" algn="l"/>
                <a:tab pos="974725" algn="l"/>
              </a:tabLst>
            </a:pPr>
            <a:r>
              <a:rPr sz="2850" spc="-7" baseline="-27777" dirty="0">
                <a:latin typeface="Symbol"/>
                <a:cs typeface="Symbol"/>
              </a:rPr>
              <a:t></a:t>
            </a:r>
            <a:r>
              <a:rPr sz="2850" spc="7" baseline="-27777" dirty="0">
                <a:latin typeface="Times New Roman"/>
                <a:cs typeface="Times New Roman"/>
              </a:rPr>
              <a:t> </a:t>
            </a:r>
            <a:r>
              <a:rPr sz="1900" u="sng" spc="-5" dirty="0">
                <a:latin typeface="Times New Roman"/>
                <a:cs typeface="Times New Roman"/>
              </a:rPr>
              <a:t> </a:t>
            </a:r>
            <a:r>
              <a:rPr sz="1900" u="sng" dirty="0">
                <a:latin typeface="Times New Roman"/>
                <a:cs typeface="Times New Roman"/>
              </a:rPr>
              <a:t>	</a:t>
            </a:r>
            <a:r>
              <a:rPr sz="1900" u="sng" spc="-5" dirty="0">
                <a:latin typeface="Times New Roman"/>
                <a:cs typeface="Times New Roman"/>
              </a:rPr>
              <a:t>1 </a:t>
            </a:r>
            <a:r>
              <a:rPr sz="1900" u="sng" dirty="0">
                <a:latin typeface="Times New Roman"/>
                <a:cs typeface="Times New Roman"/>
              </a:rPr>
              <a:t>	</a:t>
            </a:r>
            <a:r>
              <a:rPr sz="4200" spc="-7" baseline="-26785" dirty="0">
                <a:latin typeface="Symbol"/>
                <a:cs typeface="Symbol"/>
              </a:rPr>
              <a:t></a:t>
            </a:r>
            <a:endParaRPr sz="4200" baseline="-26785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83155" y="3072384"/>
            <a:ext cx="219710" cy="182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i="1" dirty="0">
                <a:latin typeface="Times New Roman"/>
                <a:cs typeface="Times New Roman"/>
              </a:rPr>
              <a:t>t</a:t>
            </a:r>
            <a:r>
              <a:rPr sz="1100" i="1" spc="-160" dirty="0">
                <a:latin typeface="Times New Roman"/>
                <a:cs typeface="Times New Roman"/>
              </a:rPr>
              <a:t> </a:t>
            </a:r>
            <a:r>
              <a:rPr sz="1650" spc="-89" baseline="5050" dirty="0">
                <a:latin typeface="Symbol"/>
                <a:cs typeface="Symbol"/>
              </a:rPr>
              <a:t></a:t>
            </a:r>
            <a:r>
              <a:rPr sz="1100" dirty="0">
                <a:latin typeface="Times New Roman"/>
                <a:cs typeface="Times New Roman"/>
              </a:rPr>
              <a:t>1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20047" y="2763272"/>
            <a:ext cx="158115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-5" dirty="0">
                <a:latin typeface="Symbol"/>
                <a:cs typeface="Symbol"/>
              </a:rPr>
              <a:t>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60314" y="2763272"/>
            <a:ext cx="1898014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52600" algn="l"/>
              </a:tabLst>
            </a:pPr>
            <a:r>
              <a:rPr sz="1900" spc="-5" dirty="0">
                <a:latin typeface="Symbol"/>
                <a:cs typeface="Symbol"/>
              </a:rPr>
              <a:t></a:t>
            </a:r>
            <a:r>
              <a:rPr sz="1900" spc="-5" dirty="0">
                <a:latin typeface="Times New Roman"/>
                <a:cs typeface="Times New Roman"/>
              </a:rPr>
              <a:t>	</a:t>
            </a:r>
            <a:r>
              <a:rPr sz="1900" spc="-5" dirty="0">
                <a:latin typeface="Symbol"/>
                <a:cs typeface="Symbol"/>
              </a:rPr>
              <a:t>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48457" y="2763272"/>
            <a:ext cx="158115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-5" dirty="0">
                <a:latin typeface="Symbol"/>
                <a:cs typeface="Symbol"/>
              </a:rPr>
              <a:t>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01877" y="2950725"/>
            <a:ext cx="158115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-5" dirty="0">
                <a:latin typeface="Symbol"/>
                <a:cs typeface="Symbol"/>
              </a:rPr>
              <a:t>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40179" y="2623774"/>
            <a:ext cx="9588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Times New Roman"/>
                <a:cs typeface="Times New Roman"/>
              </a:rPr>
              <a:t>6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61105" y="2945973"/>
            <a:ext cx="654685" cy="3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-165" dirty="0">
                <a:latin typeface="Times New Roman"/>
                <a:cs typeface="Times New Roman"/>
              </a:rPr>
              <a:t>(</a:t>
            </a:r>
            <a:r>
              <a:rPr sz="1900" spc="-180" dirty="0">
                <a:latin typeface="Times New Roman"/>
                <a:cs typeface="Times New Roman"/>
              </a:rPr>
              <a:t>1</a:t>
            </a:r>
            <a:r>
              <a:rPr sz="1900" spc="0" dirty="0">
                <a:latin typeface="Times New Roman"/>
                <a:cs typeface="Times New Roman"/>
              </a:rPr>
              <a:t>,</a:t>
            </a:r>
            <a:r>
              <a:rPr sz="1900" spc="-10" dirty="0">
                <a:latin typeface="Times New Roman"/>
                <a:cs typeface="Times New Roman"/>
              </a:rPr>
              <a:t>0</a:t>
            </a:r>
            <a:r>
              <a:rPr sz="1900" spc="-30" dirty="0">
                <a:latin typeface="Times New Roman"/>
                <a:cs typeface="Times New Roman"/>
              </a:rPr>
              <a:t>8</a:t>
            </a:r>
            <a:r>
              <a:rPr sz="1900" spc="145" dirty="0">
                <a:latin typeface="Times New Roman"/>
                <a:cs typeface="Times New Roman"/>
              </a:rPr>
              <a:t>)</a:t>
            </a:r>
            <a:r>
              <a:rPr sz="1650" baseline="45454" dirty="0">
                <a:latin typeface="Times New Roman"/>
                <a:cs typeface="Times New Roman"/>
              </a:rPr>
              <a:t>2</a:t>
            </a:r>
            <a:endParaRPr sz="1650" baseline="45454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95552" y="2945973"/>
            <a:ext cx="695960" cy="3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03225" algn="l"/>
              </a:tabLst>
            </a:pPr>
            <a:r>
              <a:rPr sz="1900" spc="-165" dirty="0">
                <a:latin typeface="Times New Roman"/>
                <a:cs typeface="Times New Roman"/>
              </a:rPr>
              <a:t>(</a:t>
            </a:r>
            <a:r>
              <a:rPr sz="1900" spc="-5" dirty="0">
                <a:latin typeface="Times New Roman"/>
                <a:cs typeface="Times New Roman"/>
              </a:rPr>
              <a:t>1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i="1" spc="110" dirty="0">
                <a:latin typeface="Times New Roman"/>
                <a:cs typeface="Times New Roman"/>
              </a:rPr>
              <a:t>r</a:t>
            </a:r>
            <a:r>
              <a:rPr sz="1900" spc="145" dirty="0">
                <a:latin typeface="Times New Roman"/>
                <a:cs typeface="Times New Roman"/>
              </a:rPr>
              <a:t>)</a:t>
            </a:r>
            <a:r>
              <a:rPr sz="1650" baseline="45454" dirty="0">
                <a:latin typeface="Times New Roman"/>
                <a:cs typeface="Times New Roman"/>
              </a:rPr>
              <a:t>2</a:t>
            </a:r>
            <a:endParaRPr sz="1650" baseline="45454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28059" y="2792772"/>
            <a:ext cx="4970780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24025" algn="l"/>
                <a:tab pos="3463925" algn="l"/>
              </a:tabLst>
            </a:pPr>
            <a:r>
              <a:rPr sz="1900" spc="25" dirty="0">
                <a:latin typeface="Times New Roman"/>
                <a:cs typeface="Times New Roman"/>
              </a:rPr>
              <a:t>(</a:t>
            </a:r>
            <a:r>
              <a:rPr sz="1900" spc="-45" dirty="0">
                <a:latin typeface="Times New Roman"/>
                <a:cs typeface="Times New Roman"/>
              </a:rPr>
              <a:t>0</a:t>
            </a:r>
            <a:r>
              <a:rPr sz="1900" spc="0" dirty="0">
                <a:latin typeface="Times New Roman"/>
                <a:cs typeface="Times New Roman"/>
              </a:rPr>
              <a:t>,</a:t>
            </a:r>
            <a:r>
              <a:rPr sz="1900" spc="-5" dirty="0">
                <a:latin typeface="Times New Roman"/>
                <a:cs typeface="Times New Roman"/>
              </a:rPr>
              <a:t>0740</a:t>
            </a:r>
            <a:r>
              <a:rPr sz="1900" spc="75" dirty="0">
                <a:latin typeface="Times New Roman"/>
                <a:cs typeface="Times New Roman"/>
              </a:rPr>
              <a:t>7</a:t>
            </a:r>
            <a:r>
              <a:rPr sz="1900" spc="-5" dirty="0">
                <a:latin typeface="Times New Roman"/>
                <a:cs typeface="Times New Roman"/>
              </a:rPr>
              <a:t>)</a:t>
            </a:r>
            <a:r>
              <a:rPr sz="1900" spc="-175" dirty="0">
                <a:latin typeface="Times New Roman"/>
                <a:cs typeface="Times New Roman"/>
              </a:rPr>
              <a:t>(</a:t>
            </a:r>
            <a:r>
              <a:rPr sz="1900" spc="-140" dirty="0">
                <a:latin typeface="Times New Roman"/>
                <a:cs typeface="Times New Roman"/>
              </a:rPr>
              <a:t>1</a:t>
            </a:r>
            <a:r>
              <a:rPr sz="1900" spc="-5" dirty="0">
                <a:latin typeface="Times New Roman"/>
                <a:cs typeface="Times New Roman"/>
              </a:rPr>
              <a:t>)</a:t>
            </a:r>
            <a:r>
              <a:rPr sz="1900" spc="35" dirty="0">
                <a:latin typeface="Times New Roman"/>
                <a:cs typeface="Times New Roman"/>
              </a:rPr>
              <a:t>(</a:t>
            </a:r>
            <a:r>
              <a:rPr sz="1900" spc="0" dirty="0">
                <a:latin typeface="Times New Roman"/>
                <a:cs typeface="Times New Roman"/>
              </a:rPr>
              <a:t>2</a:t>
            </a:r>
            <a:r>
              <a:rPr sz="1900" spc="-5" dirty="0">
                <a:latin typeface="Times New Roman"/>
                <a:cs typeface="Times New Roman"/>
              </a:rPr>
              <a:t>)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25" dirty="0">
                <a:latin typeface="Times New Roman"/>
                <a:cs typeface="Times New Roman"/>
              </a:rPr>
              <a:t>(</a:t>
            </a:r>
            <a:r>
              <a:rPr sz="1900" spc="-30" dirty="0">
                <a:latin typeface="Times New Roman"/>
                <a:cs typeface="Times New Roman"/>
              </a:rPr>
              <a:t>0</a:t>
            </a:r>
            <a:r>
              <a:rPr sz="1900" spc="-5" dirty="0">
                <a:latin typeface="Times New Roman"/>
                <a:cs typeface="Times New Roman"/>
              </a:rPr>
              <a:t>,0685</a:t>
            </a:r>
            <a:r>
              <a:rPr sz="1900" spc="35" dirty="0">
                <a:latin typeface="Times New Roman"/>
                <a:cs typeface="Times New Roman"/>
              </a:rPr>
              <a:t>9</a:t>
            </a:r>
            <a:r>
              <a:rPr sz="1900" spc="-5" dirty="0">
                <a:latin typeface="Times New Roman"/>
                <a:cs typeface="Times New Roman"/>
              </a:rPr>
              <a:t>)</a:t>
            </a:r>
            <a:r>
              <a:rPr sz="1900" spc="50" dirty="0">
                <a:latin typeface="Times New Roman"/>
                <a:cs typeface="Times New Roman"/>
              </a:rPr>
              <a:t>(</a:t>
            </a:r>
            <a:r>
              <a:rPr sz="1900" spc="-5" dirty="0">
                <a:latin typeface="Times New Roman"/>
                <a:cs typeface="Times New Roman"/>
              </a:rPr>
              <a:t>2)</a:t>
            </a:r>
            <a:r>
              <a:rPr sz="1900" spc="-10" dirty="0">
                <a:latin typeface="Times New Roman"/>
                <a:cs typeface="Times New Roman"/>
              </a:rPr>
              <a:t>(</a:t>
            </a:r>
            <a:r>
              <a:rPr sz="1900" spc="-55" dirty="0">
                <a:latin typeface="Times New Roman"/>
                <a:cs typeface="Times New Roman"/>
              </a:rPr>
              <a:t>3</a:t>
            </a:r>
            <a:r>
              <a:rPr sz="1900" spc="-5" dirty="0">
                <a:latin typeface="Times New Roman"/>
                <a:cs typeface="Times New Roman"/>
              </a:rPr>
              <a:t>)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5" dirty="0">
                <a:latin typeface="Times New Roman"/>
                <a:cs typeface="Times New Roman"/>
              </a:rPr>
              <a:t>(</a:t>
            </a:r>
            <a:r>
              <a:rPr sz="1900" spc="-30" dirty="0">
                <a:latin typeface="Times New Roman"/>
                <a:cs typeface="Times New Roman"/>
              </a:rPr>
              <a:t>0</a:t>
            </a:r>
            <a:r>
              <a:rPr sz="1900" spc="-5" dirty="0">
                <a:latin typeface="Times New Roman"/>
                <a:cs typeface="Times New Roman"/>
              </a:rPr>
              <a:t>,0635</a:t>
            </a:r>
            <a:r>
              <a:rPr sz="1900" spc="-100" dirty="0">
                <a:latin typeface="Times New Roman"/>
                <a:cs typeface="Times New Roman"/>
              </a:rPr>
              <a:t>1</a:t>
            </a:r>
            <a:r>
              <a:rPr sz="1900" spc="-5" dirty="0">
                <a:latin typeface="Times New Roman"/>
                <a:cs typeface="Times New Roman"/>
              </a:rPr>
              <a:t>)</a:t>
            </a:r>
            <a:r>
              <a:rPr sz="1900" spc="-10" dirty="0">
                <a:latin typeface="Times New Roman"/>
                <a:cs typeface="Times New Roman"/>
              </a:rPr>
              <a:t>(</a:t>
            </a:r>
            <a:r>
              <a:rPr sz="1900" spc="-70" dirty="0">
                <a:latin typeface="Times New Roman"/>
                <a:cs typeface="Times New Roman"/>
              </a:rPr>
              <a:t>3</a:t>
            </a:r>
            <a:r>
              <a:rPr sz="1900" spc="-5" dirty="0">
                <a:latin typeface="Times New Roman"/>
                <a:cs typeface="Times New Roman"/>
              </a:rPr>
              <a:t>)</a:t>
            </a:r>
            <a:r>
              <a:rPr sz="1900" spc="50" dirty="0">
                <a:latin typeface="Times New Roman"/>
                <a:cs typeface="Times New Roman"/>
              </a:rPr>
              <a:t>(</a:t>
            </a:r>
            <a:r>
              <a:rPr sz="1900" spc="-5" dirty="0">
                <a:latin typeface="Times New Roman"/>
                <a:cs typeface="Times New Roman"/>
              </a:rPr>
              <a:t>4)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41982" y="2792772"/>
            <a:ext cx="872490" cy="295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75640" algn="l"/>
              </a:tabLst>
            </a:pPr>
            <a:r>
              <a:rPr sz="1900" i="1" spc="-35" dirty="0">
                <a:latin typeface="Times New Roman"/>
                <a:cs typeface="Times New Roman"/>
              </a:rPr>
              <a:t>w</a:t>
            </a:r>
            <a:r>
              <a:rPr sz="1650" i="1" spc="225" baseline="-20202" dirty="0">
                <a:latin typeface="Times New Roman"/>
                <a:cs typeface="Times New Roman"/>
              </a:rPr>
              <a:t>t</a:t>
            </a:r>
            <a:r>
              <a:rPr sz="1900" i="1" spc="125" dirty="0">
                <a:latin typeface="Times New Roman"/>
                <a:cs typeface="Times New Roman"/>
              </a:rPr>
              <a:t>t</a:t>
            </a:r>
            <a:r>
              <a:rPr sz="1900" spc="-10" dirty="0">
                <a:latin typeface="Times New Roman"/>
                <a:cs typeface="Times New Roman"/>
              </a:rPr>
              <a:t>(</a:t>
            </a:r>
            <a:r>
              <a:rPr sz="1900" i="1" spc="-5" dirty="0">
                <a:latin typeface="Times New Roman"/>
                <a:cs typeface="Times New Roman"/>
              </a:rPr>
              <a:t>t</a:t>
            </a:r>
            <a:r>
              <a:rPr sz="1900" i="1" dirty="0">
                <a:latin typeface="Times New Roman"/>
                <a:cs typeface="Times New Roman"/>
              </a:rPr>
              <a:t>	</a:t>
            </a:r>
            <a:r>
              <a:rPr sz="1900" spc="-140" dirty="0">
                <a:latin typeface="Times New Roman"/>
                <a:cs typeface="Times New Roman"/>
              </a:rPr>
              <a:t>1</a:t>
            </a:r>
            <a:r>
              <a:rPr sz="1900" spc="-5" dirty="0">
                <a:latin typeface="Times New Roman"/>
                <a:cs typeface="Times New Roman"/>
              </a:rPr>
              <a:t>)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9551" y="3311100"/>
            <a:ext cx="7905750" cy="581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65"/>
              </a:lnSpc>
              <a:tabLst>
                <a:tab pos="5567680" algn="l"/>
                <a:tab pos="6002655" algn="l"/>
              </a:tabLst>
            </a:pPr>
            <a:r>
              <a:rPr sz="2700" baseline="6172" dirty="0">
                <a:latin typeface="Symbol"/>
                <a:cs typeface="Symbol"/>
              </a:rPr>
              <a:t></a:t>
            </a:r>
            <a:r>
              <a:rPr sz="2700" spc="-37" baseline="6172" dirty="0">
                <a:latin typeface="Times New Roman"/>
                <a:cs typeface="Times New Roman"/>
              </a:rPr>
              <a:t> </a:t>
            </a:r>
            <a:r>
              <a:rPr sz="1800" spc="35" dirty="0">
                <a:latin typeface="Times New Roman"/>
                <a:cs typeface="Times New Roman"/>
              </a:rPr>
              <a:t>(</a:t>
            </a:r>
            <a:r>
              <a:rPr sz="1800" spc="-15" dirty="0">
                <a:latin typeface="Times New Roman"/>
                <a:cs typeface="Times New Roman"/>
              </a:rPr>
              <a:t>0</a:t>
            </a:r>
            <a:r>
              <a:rPr sz="1800" dirty="0">
                <a:latin typeface="Times New Roman"/>
                <a:cs typeface="Times New Roman"/>
              </a:rPr>
              <a:t>,0588</a:t>
            </a:r>
            <a:r>
              <a:rPr sz="1800" spc="85" dirty="0">
                <a:latin typeface="Times New Roman"/>
                <a:cs typeface="Times New Roman"/>
              </a:rPr>
              <a:t>0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50" dirty="0">
                <a:latin typeface="Times New Roman"/>
                <a:cs typeface="Times New Roman"/>
              </a:rPr>
              <a:t>(</a:t>
            </a:r>
            <a:r>
              <a:rPr sz="1800" spc="25" dirty="0">
                <a:latin typeface="Times New Roman"/>
                <a:cs typeface="Times New Roman"/>
              </a:rPr>
              <a:t>4</a:t>
            </a:r>
            <a:r>
              <a:rPr sz="1800" dirty="0">
                <a:latin typeface="Times New Roman"/>
                <a:cs typeface="Times New Roman"/>
              </a:rPr>
              <a:t>)(</a:t>
            </a:r>
            <a:r>
              <a:rPr sz="1800" spc="-15" dirty="0">
                <a:latin typeface="Times New Roman"/>
                <a:cs typeface="Times New Roman"/>
              </a:rPr>
              <a:t>5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2700" baseline="6172" dirty="0">
                <a:latin typeface="Symbol"/>
                <a:cs typeface="Symbol"/>
              </a:rPr>
              <a:t></a:t>
            </a:r>
            <a:r>
              <a:rPr sz="2700" spc="-44" baseline="6172" dirty="0">
                <a:latin typeface="Times New Roman"/>
                <a:cs typeface="Times New Roman"/>
              </a:rPr>
              <a:t> </a:t>
            </a:r>
            <a:r>
              <a:rPr sz="1800" spc="25" dirty="0">
                <a:latin typeface="Times New Roman"/>
                <a:cs typeface="Times New Roman"/>
              </a:rPr>
              <a:t>(</a:t>
            </a:r>
            <a:r>
              <a:rPr sz="1800" spc="-15" dirty="0">
                <a:latin typeface="Times New Roman"/>
                <a:cs typeface="Times New Roman"/>
              </a:rPr>
              <a:t>0</a:t>
            </a:r>
            <a:r>
              <a:rPr sz="1800" spc="10" dirty="0">
                <a:latin typeface="Times New Roman"/>
                <a:cs typeface="Times New Roman"/>
              </a:rPr>
              <a:t>,</a:t>
            </a:r>
            <a:r>
              <a:rPr sz="1800" dirty="0">
                <a:latin typeface="Times New Roman"/>
                <a:cs typeface="Times New Roman"/>
              </a:rPr>
              <a:t>0544</a:t>
            </a:r>
            <a:r>
              <a:rPr sz="1800" spc="50" dirty="0">
                <a:latin typeface="Times New Roman"/>
                <a:cs typeface="Times New Roman"/>
              </a:rPr>
              <a:t>5</a:t>
            </a:r>
            <a:r>
              <a:rPr sz="1800" dirty="0">
                <a:latin typeface="Times New Roman"/>
                <a:cs typeface="Times New Roman"/>
              </a:rPr>
              <a:t>)(</a:t>
            </a:r>
            <a:r>
              <a:rPr sz="1800" spc="-15" dirty="0">
                <a:latin typeface="Times New Roman"/>
                <a:cs typeface="Times New Roman"/>
              </a:rPr>
              <a:t>5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35" dirty="0">
                <a:latin typeface="Times New Roman"/>
                <a:cs typeface="Times New Roman"/>
              </a:rPr>
              <a:t>(</a:t>
            </a:r>
            <a:r>
              <a:rPr sz="1800" spc="10" dirty="0">
                <a:latin typeface="Times New Roman"/>
                <a:cs typeface="Times New Roman"/>
              </a:rPr>
              <a:t>6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2700" baseline="6172" dirty="0">
                <a:latin typeface="Symbol"/>
                <a:cs typeface="Symbol"/>
              </a:rPr>
              <a:t></a:t>
            </a:r>
            <a:r>
              <a:rPr sz="2700" spc="-44" baseline="6172" dirty="0">
                <a:latin typeface="Times New Roman"/>
                <a:cs typeface="Times New Roman"/>
              </a:rPr>
              <a:t> </a:t>
            </a:r>
            <a:r>
              <a:rPr sz="1800" spc="20" dirty="0">
                <a:latin typeface="Times New Roman"/>
                <a:cs typeface="Times New Roman"/>
              </a:rPr>
              <a:t>(</a:t>
            </a:r>
            <a:r>
              <a:rPr sz="1800" spc="-15" dirty="0">
                <a:latin typeface="Times New Roman"/>
                <a:cs typeface="Times New Roman"/>
              </a:rPr>
              <a:t>0</a:t>
            </a:r>
            <a:r>
              <a:rPr sz="1800" spc="10" dirty="0">
                <a:latin typeface="Times New Roman"/>
                <a:cs typeface="Times New Roman"/>
              </a:rPr>
              <a:t>,</a:t>
            </a:r>
            <a:r>
              <a:rPr sz="1800" dirty="0">
                <a:latin typeface="Times New Roman"/>
                <a:cs typeface="Times New Roman"/>
              </a:rPr>
              <a:t>6805</a:t>
            </a:r>
            <a:r>
              <a:rPr sz="1800" spc="50" dirty="0">
                <a:latin typeface="Times New Roman"/>
                <a:cs typeface="Times New Roman"/>
              </a:rPr>
              <a:t>8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25" dirty="0">
                <a:latin typeface="Times New Roman"/>
                <a:cs typeface="Times New Roman"/>
              </a:rPr>
              <a:t>(</a:t>
            </a:r>
            <a:r>
              <a:rPr sz="1800" spc="20" dirty="0">
                <a:latin typeface="Times New Roman"/>
                <a:cs typeface="Times New Roman"/>
              </a:rPr>
              <a:t>6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25" dirty="0">
                <a:latin typeface="Times New Roman"/>
                <a:cs typeface="Times New Roman"/>
              </a:rPr>
              <a:t>(</a:t>
            </a:r>
            <a:r>
              <a:rPr sz="1800" spc="50" dirty="0">
                <a:latin typeface="Times New Roman"/>
                <a:cs typeface="Times New Roman"/>
              </a:rPr>
              <a:t>7</a:t>
            </a:r>
            <a:r>
              <a:rPr sz="1800" spc="45" dirty="0">
                <a:latin typeface="Times New Roman"/>
                <a:cs typeface="Times New Roman"/>
              </a:rPr>
              <a:t>)</a:t>
            </a:r>
            <a:r>
              <a:rPr sz="3600" baseline="5787" dirty="0">
                <a:latin typeface="Symbol"/>
                <a:cs typeface="Symbol"/>
              </a:rPr>
              <a:t></a:t>
            </a:r>
            <a:r>
              <a:rPr sz="2700" baseline="6172" dirty="0">
                <a:latin typeface="Symbol"/>
                <a:cs typeface="Symbol"/>
              </a:rPr>
              <a:t></a:t>
            </a:r>
            <a:r>
              <a:rPr sz="2700" spc="-75" baseline="6172" dirty="0">
                <a:latin typeface="Times New Roman"/>
                <a:cs typeface="Times New Roman"/>
              </a:rPr>
              <a:t> </a:t>
            </a:r>
            <a:r>
              <a:rPr sz="2700" u="sng" baseline="33950" dirty="0">
                <a:latin typeface="Times New Roman"/>
                <a:cs typeface="Times New Roman"/>
              </a:rPr>
              <a:t> 	1 	</a:t>
            </a:r>
            <a:r>
              <a:rPr sz="2700" baseline="6172" dirty="0">
                <a:latin typeface="Symbol"/>
                <a:cs typeface="Symbol"/>
              </a:rPr>
              <a:t></a:t>
            </a:r>
            <a:r>
              <a:rPr sz="2700" spc="-209" baseline="6172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32</a:t>
            </a:r>
            <a:r>
              <a:rPr sz="1800" spc="10" dirty="0">
                <a:latin typeface="Times New Roman"/>
                <a:cs typeface="Times New Roman"/>
              </a:rPr>
              <a:t>,</a:t>
            </a:r>
            <a:r>
              <a:rPr sz="1800" dirty="0">
                <a:latin typeface="Times New Roman"/>
                <a:cs typeface="Times New Roman"/>
              </a:rPr>
              <a:t>7157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2700" baseline="6172" dirty="0">
                <a:latin typeface="Symbol"/>
                <a:cs typeface="Symbol"/>
              </a:rPr>
              <a:t></a:t>
            </a:r>
            <a:r>
              <a:rPr sz="2700" spc="-44" baseline="6172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r>
              <a:rPr sz="1800" spc="-30" dirty="0">
                <a:latin typeface="Times New Roman"/>
                <a:cs typeface="Times New Roman"/>
              </a:rPr>
              <a:t>8</a:t>
            </a:r>
            <a:r>
              <a:rPr sz="1800" dirty="0">
                <a:latin typeface="Times New Roman"/>
                <a:cs typeface="Times New Roman"/>
              </a:rPr>
              <a:t>,0484</a:t>
            </a:r>
            <a:endParaRPr sz="1800">
              <a:latin typeface="Times New Roman"/>
              <a:cs typeface="Times New Roman"/>
            </a:endParaRPr>
          </a:p>
          <a:p>
            <a:pPr marR="1988185" algn="r">
              <a:lnSpc>
                <a:spcPts val="1745"/>
              </a:lnSpc>
            </a:pPr>
            <a:r>
              <a:rPr sz="1800" spc="-155" dirty="0">
                <a:latin typeface="Times New Roman"/>
                <a:cs typeface="Times New Roman"/>
              </a:rPr>
              <a:t>(</a:t>
            </a:r>
            <a:r>
              <a:rPr sz="1800" spc="-150" dirty="0">
                <a:latin typeface="Times New Roman"/>
                <a:cs typeface="Times New Roman"/>
              </a:rPr>
              <a:t>1</a:t>
            </a:r>
            <a:r>
              <a:rPr sz="1800" spc="10" dirty="0">
                <a:latin typeface="Times New Roman"/>
                <a:cs typeface="Times New Roman"/>
              </a:rPr>
              <a:t>,</a:t>
            </a:r>
            <a:r>
              <a:rPr sz="1800" dirty="0">
                <a:latin typeface="Times New Roman"/>
                <a:cs typeface="Times New Roman"/>
              </a:rPr>
              <a:t>08)</a:t>
            </a:r>
            <a:r>
              <a:rPr sz="1800" spc="-275" dirty="0">
                <a:latin typeface="Times New Roman"/>
                <a:cs typeface="Times New Roman"/>
              </a:rPr>
              <a:t> </a:t>
            </a:r>
            <a:r>
              <a:rPr sz="1500" spc="-7" baseline="50000" dirty="0">
                <a:latin typeface="Times New Roman"/>
                <a:cs typeface="Times New Roman"/>
              </a:rPr>
              <a:t>2</a:t>
            </a:r>
            <a:endParaRPr sz="1500" baseline="50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5684" rIns="0" bIns="0" rtlCol="0">
            <a:spAutoFit/>
          </a:bodyPr>
          <a:lstStyle/>
          <a:p>
            <a:pPr marL="2541270">
              <a:lnSpc>
                <a:spcPct val="100000"/>
              </a:lnSpc>
            </a:pPr>
            <a:r>
              <a:rPr dirty="0"/>
              <a:t>Ιδιό</a:t>
            </a:r>
            <a:r>
              <a:rPr spc="-10" dirty="0"/>
              <a:t>τ</a:t>
            </a:r>
            <a:r>
              <a:rPr dirty="0"/>
              <a:t>ητες</a:t>
            </a:r>
            <a:r>
              <a:rPr spc="-55" dirty="0"/>
              <a:t> </a:t>
            </a:r>
            <a:r>
              <a:rPr dirty="0"/>
              <a:t>κυ</a:t>
            </a:r>
            <a:r>
              <a:rPr spc="-15" dirty="0"/>
              <a:t>ρ</a:t>
            </a:r>
            <a:r>
              <a:rPr dirty="0"/>
              <a:t>τότ</a:t>
            </a:r>
            <a:r>
              <a:rPr spc="-10" dirty="0"/>
              <a:t>η</a:t>
            </a:r>
            <a:r>
              <a:rPr dirty="0"/>
              <a:t>τας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963690"/>
            <a:ext cx="23812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1.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60094" y="1963690"/>
            <a:ext cx="201358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45490" algn="l"/>
                <a:tab pos="1844675" algn="l"/>
              </a:tabLst>
            </a:pP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Ό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σο	αυ</a:t>
            </a:r>
            <a:r>
              <a:rPr sz="2000" b="1" spc="-15" dirty="0">
                <a:solidFill>
                  <a:srgbClr val="0000FF"/>
                </a:solidFill>
                <a:latin typeface="Arial"/>
                <a:cs typeface="Arial"/>
              </a:rPr>
              <a:t>ξ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ά</a:t>
            </a:r>
            <a:r>
              <a:rPr sz="2000" b="1" spc="-20" dirty="0">
                <a:solidFill>
                  <a:srgbClr val="0000FF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ει	η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44366" y="1963690"/>
            <a:ext cx="991869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χ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ρ</a:t>
            </a:r>
            <a:r>
              <a:rPr sz="2000" b="1" spc="10" dirty="0">
                <a:solidFill>
                  <a:srgbClr val="0000FF"/>
                </a:solidFill>
                <a:latin typeface="Arial"/>
                <a:cs typeface="Arial"/>
              </a:rPr>
              <a:t>ο</a:t>
            </a:r>
            <a:r>
              <a:rPr sz="2000" b="1" spc="-25" dirty="0">
                <a:solidFill>
                  <a:srgbClr val="0000FF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ή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07433" y="1963690"/>
            <a:ext cx="112204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ιά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ρ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α,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96736" y="1963690"/>
            <a:ext cx="172212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806450" algn="l"/>
              </a:tabLst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τόσο	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υ</a:t>
            </a:r>
            <a:r>
              <a:rPr sz="2000" b="1" spc="-20" dirty="0">
                <a:solidFill>
                  <a:srgbClr val="0000FF"/>
                </a:solidFill>
                <a:latin typeface="Arial"/>
                <a:cs typeface="Arial"/>
              </a:rPr>
              <a:t>ξ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ά</a:t>
            </a:r>
            <a:r>
              <a:rPr sz="2000" b="1" spc="-20" dirty="0">
                <a:solidFill>
                  <a:srgbClr val="0000FF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ει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88402" y="1963690"/>
            <a:ext cx="745490" cy="951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563880" algn="l"/>
              </a:tabLst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και	η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"/>
              </a:spcBef>
            </a:pPr>
            <a:endParaRPr sz="2500">
              <a:latin typeface="Times New Roman"/>
              <a:cs typeface="Times New Roman"/>
            </a:endParaRPr>
          </a:p>
          <a:p>
            <a:pPr marL="120014" algn="ctr">
              <a:lnSpc>
                <a:spcPct val="100000"/>
              </a:lnSpc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τόσο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74394" y="2268624"/>
            <a:ext cx="135255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κ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υ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ρτότητ</a:t>
            </a:r>
            <a:r>
              <a:rPr sz="2000" b="1" spc="-5" dirty="0">
                <a:solidFill>
                  <a:srgbClr val="0000FF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9740" y="2634631"/>
            <a:ext cx="23812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2.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74394" y="2634631"/>
            <a:ext cx="214503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22630" algn="l"/>
              </a:tabLst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Όσο	μ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εγ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α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λ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ύτερο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62298" y="2634631"/>
            <a:ext cx="1913889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52755" algn="l"/>
              </a:tabLst>
            </a:pPr>
            <a:r>
              <a:rPr sz="2000" b="1" spc="5" dirty="0">
                <a:solidFill>
                  <a:srgbClr val="0000FF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ο	τ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ο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κομ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ρ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ο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21477" y="2634631"/>
            <a:ext cx="2044064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97230" algn="l"/>
              </a:tabLst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ια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ς	ομολογί</a:t>
            </a:r>
            <a:r>
              <a:rPr sz="2000" b="1" spc="-15" dirty="0">
                <a:solidFill>
                  <a:srgbClr val="0000FF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ς,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74394" y="2939431"/>
            <a:ext cx="350012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κ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ότερη</a:t>
            </a:r>
            <a:r>
              <a:rPr sz="2000" b="1" spc="-3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ί</a:t>
            </a:r>
            <a:r>
              <a:rPr sz="2000" b="1" spc="-25" dirty="0">
                <a:solidFill>
                  <a:srgbClr val="0000FF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αι</a:t>
            </a:r>
            <a:r>
              <a:rPr sz="2000" b="1" spc="-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η</a:t>
            </a:r>
            <a:r>
              <a:rPr sz="2000" b="1" spc="-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κυ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τότη</a:t>
            </a:r>
            <a:r>
              <a:rPr sz="2000" b="1" spc="10" dirty="0">
                <a:solidFill>
                  <a:srgbClr val="0000FF"/>
                </a:solidFill>
                <a:latin typeface="Arial"/>
                <a:cs typeface="Arial"/>
              </a:rPr>
              <a:t>τα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9740" y="3305191"/>
            <a:ext cx="23812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3.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07338" y="3305191"/>
            <a:ext cx="470217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54990" algn="l"/>
                <a:tab pos="1175385" algn="l"/>
                <a:tab pos="1838325" algn="l"/>
                <a:tab pos="3592829" algn="l"/>
              </a:tabLst>
            </a:pPr>
            <a:r>
              <a:rPr sz="2000" b="1" spc="-5" dirty="0">
                <a:solidFill>
                  <a:srgbClr val="0000FF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ε	την	ί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δ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ια	</a:t>
            </a:r>
            <a:r>
              <a:rPr sz="2000" b="1" spc="-15" dirty="0">
                <a:solidFill>
                  <a:srgbClr val="0000FF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τα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μ</a:t>
            </a:r>
            <a:r>
              <a:rPr sz="2000" b="1" spc="-20" dirty="0">
                <a:solidFill>
                  <a:srgbClr val="0000FF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σ</a:t>
            </a:r>
            <a:r>
              <a:rPr sz="2000" b="1" spc="-30" dirty="0">
                <a:solidFill>
                  <a:srgbClr val="0000FF"/>
                </a:solidFill>
                <a:latin typeface="Arial"/>
                <a:cs typeface="Arial"/>
              </a:rPr>
              <a:t>μ</a:t>
            </a:r>
            <a:r>
              <a:rPr sz="2000" b="1" spc="40" dirty="0">
                <a:solidFill>
                  <a:srgbClr val="0000FF"/>
                </a:solidFill>
                <a:latin typeface="Arial"/>
                <a:cs typeface="Arial"/>
              </a:rPr>
              <a:t>έ</a:t>
            </a:r>
            <a:r>
              <a:rPr sz="2000" b="1" spc="-25" dirty="0">
                <a:solidFill>
                  <a:srgbClr val="0000FF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η	δ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άρκ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ε</a:t>
            </a:r>
            <a:r>
              <a:rPr sz="2000" b="1" spc="-20" dirty="0">
                <a:solidFill>
                  <a:srgbClr val="0000FF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α,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95440" y="3305191"/>
            <a:ext cx="125222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5" dirty="0">
                <a:solidFill>
                  <a:srgbClr val="0000FF"/>
                </a:solidFill>
                <a:latin typeface="Arial"/>
                <a:cs typeface="Arial"/>
              </a:rPr>
              <a:t>ο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μολογί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ς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32954" y="3305191"/>
            <a:ext cx="899794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τ</a:t>
            </a:r>
            <a:r>
              <a:rPr sz="2000" b="1" spc="-20" dirty="0">
                <a:solidFill>
                  <a:srgbClr val="0000FF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λικ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ή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ς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74394" y="3609991"/>
            <a:ext cx="5469890" cy="585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απόδοσης</a:t>
            </a:r>
            <a:r>
              <a:rPr sz="2000" b="1" spc="-4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(π</a:t>
            </a:r>
            <a:r>
              <a:rPr sz="2000" b="1" spc="5" dirty="0">
                <a:solidFill>
                  <a:srgbClr val="0000FF"/>
                </a:solidFill>
                <a:latin typeface="Arial"/>
                <a:cs typeface="Arial"/>
              </a:rPr>
              <a:t>χ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.</a:t>
            </a:r>
            <a:r>
              <a:rPr sz="2000" b="1" spc="-2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spc="40" dirty="0">
                <a:solidFill>
                  <a:srgbClr val="0000FF"/>
                </a:solidFill>
                <a:latin typeface="Arial"/>
                <a:cs typeface="Arial"/>
              </a:rPr>
              <a:t>έ</a:t>
            </a:r>
            <a:r>
              <a:rPr sz="2000" b="1" spc="-25" dirty="0">
                <a:solidFill>
                  <a:srgbClr val="0000FF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τοκα</a:t>
            </a:r>
            <a:r>
              <a:rPr sz="2000" b="1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γραμμάτια)</a:t>
            </a:r>
            <a:r>
              <a:rPr sz="2000" b="1" spc="-5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spc="40" dirty="0">
                <a:solidFill>
                  <a:srgbClr val="0000FF"/>
                </a:solidFill>
                <a:latin typeface="Arial"/>
                <a:cs typeface="Arial"/>
              </a:rPr>
              <a:t>έ</a:t>
            </a:r>
            <a:r>
              <a:rPr sz="2000" b="1" spc="-15" dirty="0">
                <a:solidFill>
                  <a:srgbClr val="0000FF"/>
                </a:solidFill>
                <a:latin typeface="Arial"/>
                <a:cs typeface="Arial"/>
              </a:rPr>
              <a:t>χ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ουν κυ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τότη</a:t>
            </a:r>
            <a:r>
              <a:rPr sz="2000" b="1" spc="10" dirty="0">
                <a:solidFill>
                  <a:srgbClr val="0000FF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α</a:t>
            </a:r>
            <a:r>
              <a:rPr sz="2000" b="1" spc="-6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από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τις</a:t>
            </a:r>
            <a:r>
              <a:rPr sz="2000" b="1" spc="-3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ομολογί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ς</a:t>
            </a:r>
            <a:r>
              <a:rPr sz="2000" b="1" spc="-1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τοκομ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ρ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ι</a:t>
            </a:r>
            <a:r>
              <a:rPr sz="2000" b="1" spc="5" dirty="0">
                <a:solidFill>
                  <a:srgbClr val="0000FF"/>
                </a:solidFill>
                <a:latin typeface="Arial"/>
                <a:cs typeface="Arial"/>
              </a:rPr>
              <a:t>ο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61809" y="3609991"/>
            <a:ext cx="125285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κ</a:t>
            </a:r>
            <a:r>
              <a:rPr sz="2000" b="1" spc="-10" dirty="0">
                <a:solidFill>
                  <a:srgbClr val="0000FF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FF"/>
                </a:solidFill>
                <a:latin typeface="Arial"/>
                <a:cs typeface="Arial"/>
              </a:rPr>
              <a:t>ότερη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2" rIns="0" bIns="0" rtlCol="0">
            <a:spAutoFit/>
          </a:bodyPr>
          <a:lstStyle/>
          <a:p>
            <a:pPr marL="472440">
              <a:lnSpc>
                <a:spcPts val="3329"/>
              </a:lnSpc>
            </a:pPr>
            <a:r>
              <a:rPr sz="2800" spc="-5" dirty="0">
                <a:solidFill>
                  <a:srgbClr val="FF0000"/>
                </a:solidFill>
              </a:rPr>
              <a:t>Εφ</a:t>
            </a:r>
            <a:r>
              <a:rPr sz="2800" spc="-15" dirty="0">
                <a:solidFill>
                  <a:srgbClr val="FF0000"/>
                </a:solidFill>
              </a:rPr>
              <a:t>α</a:t>
            </a:r>
            <a:r>
              <a:rPr sz="2800" spc="-5" dirty="0">
                <a:solidFill>
                  <a:srgbClr val="FF0000"/>
                </a:solidFill>
              </a:rPr>
              <a:t>ρμογή</a:t>
            </a:r>
            <a:r>
              <a:rPr sz="2800" spc="5" dirty="0">
                <a:solidFill>
                  <a:srgbClr val="FF0000"/>
                </a:solidFill>
              </a:rPr>
              <a:t> </a:t>
            </a:r>
            <a:r>
              <a:rPr sz="2400" dirty="0">
                <a:latin typeface="Arial"/>
                <a:cs typeface="Arial"/>
              </a:rPr>
              <a:t>: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/>
              <a:t>Ε</a:t>
            </a:r>
            <a:r>
              <a:rPr sz="2400" spc="-10" dirty="0"/>
              <a:t>ξ</a:t>
            </a:r>
            <a:r>
              <a:rPr sz="2400" dirty="0"/>
              <a:t>ο</a:t>
            </a:r>
            <a:r>
              <a:rPr sz="2400" spc="-10" dirty="0"/>
              <a:t>υ</a:t>
            </a:r>
            <a:r>
              <a:rPr sz="2400" dirty="0"/>
              <a:t>δε</a:t>
            </a:r>
            <a:r>
              <a:rPr sz="2400" spc="-10" dirty="0"/>
              <a:t>τ</a:t>
            </a:r>
            <a:r>
              <a:rPr sz="2400" spc="55" dirty="0"/>
              <a:t>έ</a:t>
            </a:r>
            <a:r>
              <a:rPr sz="2400" dirty="0"/>
              <a:t>ρωση</a:t>
            </a:r>
            <a:r>
              <a:rPr sz="2400" spc="-50" dirty="0"/>
              <a:t> </a:t>
            </a:r>
            <a:r>
              <a:rPr sz="2400" dirty="0"/>
              <a:t>Κιν</a:t>
            </a:r>
            <a:r>
              <a:rPr sz="2400" spc="-10" dirty="0"/>
              <a:t>δ</a:t>
            </a:r>
            <a:r>
              <a:rPr sz="2400" dirty="0"/>
              <a:t>ύ</a:t>
            </a:r>
            <a:r>
              <a:rPr sz="2400" spc="-10" dirty="0"/>
              <a:t>ν</a:t>
            </a:r>
            <a:r>
              <a:rPr sz="2400" dirty="0"/>
              <a:t>ου</a:t>
            </a:r>
            <a:r>
              <a:rPr sz="2400" spc="5" dirty="0"/>
              <a:t> </a:t>
            </a:r>
            <a:r>
              <a:rPr sz="2400" dirty="0"/>
              <a:t>Ε</a:t>
            </a:r>
            <a:r>
              <a:rPr sz="2400" spc="-10" dirty="0"/>
              <a:t>π</a:t>
            </a:r>
            <a:r>
              <a:rPr sz="2400" dirty="0"/>
              <a:t>ιτοκίου</a:t>
            </a:r>
            <a:r>
              <a:rPr sz="2400" spc="-30" dirty="0"/>
              <a:t> </a:t>
            </a:r>
            <a:r>
              <a:rPr sz="2400" dirty="0"/>
              <a:t>στον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1109630"/>
            <a:ext cx="7324725" cy="8807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Ισολ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γισμό</a:t>
            </a:r>
            <a:r>
              <a:rPr sz="24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ενός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Χρη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ατοπιστωτικού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Ιδρύμα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ος</a:t>
            </a:r>
            <a:endParaRPr sz="2400">
              <a:latin typeface="Arial"/>
              <a:cs typeface="Arial"/>
            </a:endParaRPr>
          </a:p>
          <a:p>
            <a:pPr marL="567055">
              <a:lnSpc>
                <a:spcPts val="2635"/>
              </a:lnSpc>
              <a:spcBef>
                <a:spcPts val="1870"/>
              </a:spcBef>
            </a:pPr>
            <a:r>
              <a:rPr sz="2200" spc="-280" dirty="0">
                <a:latin typeface="Times New Roman"/>
                <a:cs typeface="Times New Roman"/>
              </a:rPr>
              <a:t>Με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-175" dirty="0">
                <a:latin typeface="Times New Roman"/>
                <a:cs typeface="Times New Roman"/>
              </a:rPr>
              <a:t>τ</a:t>
            </a:r>
            <a:r>
              <a:rPr sz="2200" spc="-240" dirty="0">
                <a:latin typeface="Times New Roman"/>
                <a:cs typeface="Times New Roman"/>
              </a:rPr>
              <a:t>η</a:t>
            </a:r>
            <a:r>
              <a:rPr sz="2200" spc="-195" dirty="0">
                <a:latin typeface="Times New Roman"/>
                <a:cs typeface="Times New Roman"/>
              </a:rPr>
              <a:t>ν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-114" dirty="0">
                <a:latin typeface="Times New Roman"/>
                <a:cs typeface="Times New Roman"/>
              </a:rPr>
              <a:t>ί</a:t>
            </a:r>
            <a:r>
              <a:rPr sz="2200" spc="-215" dirty="0">
                <a:latin typeface="Times New Roman"/>
                <a:cs typeface="Times New Roman"/>
              </a:rPr>
              <a:t>δ</a:t>
            </a:r>
            <a:r>
              <a:rPr sz="2200" spc="-170" dirty="0">
                <a:latin typeface="Times New Roman"/>
                <a:cs typeface="Times New Roman"/>
              </a:rPr>
              <a:t>ια</a:t>
            </a:r>
            <a:r>
              <a:rPr sz="2200" spc="-114" dirty="0">
                <a:latin typeface="Times New Roman"/>
                <a:cs typeface="Times New Roman"/>
              </a:rPr>
              <a:t> </a:t>
            </a:r>
            <a:r>
              <a:rPr sz="2200" spc="-220" dirty="0">
                <a:latin typeface="Times New Roman"/>
                <a:cs typeface="Times New Roman"/>
              </a:rPr>
              <a:t>λ</a:t>
            </a:r>
            <a:r>
              <a:rPr sz="2200" spc="-215" dirty="0">
                <a:latin typeface="Times New Roman"/>
                <a:cs typeface="Times New Roman"/>
              </a:rPr>
              <a:t>ο</a:t>
            </a:r>
            <a:r>
              <a:rPr sz="2200" spc="-200" dirty="0">
                <a:latin typeface="Times New Roman"/>
                <a:cs typeface="Times New Roman"/>
              </a:rPr>
              <a:t>γ</a:t>
            </a:r>
            <a:r>
              <a:rPr sz="2200" spc="-114" dirty="0">
                <a:latin typeface="Times New Roman"/>
                <a:cs typeface="Times New Roman"/>
              </a:rPr>
              <a:t>ι</a:t>
            </a:r>
            <a:r>
              <a:rPr sz="2200" spc="-229" dirty="0">
                <a:latin typeface="Times New Roman"/>
                <a:cs typeface="Times New Roman"/>
              </a:rPr>
              <a:t>κή</a:t>
            </a:r>
            <a:r>
              <a:rPr sz="2200" spc="-110" dirty="0">
                <a:latin typeface="Times New Roman"/>
                <a:cs typeface="Times New Roman"/>
              </a:rPr>
              <a:t>, </a:t>
            </a:r>
            <a:r>
              <a:rPr sz="2200" spc="-180" dirty="0">
                <a:latin typeface="Times New Roman"/>
                <a:cs typeface="Times New Roman"/>
              </a:rPr>
              <a:t>για</a:t>
            </a:r>
            <a:r>
              <a:rPr sz="2200" spc="-120" dirty="0">
                <a:latin typeface="Times New Roman"/>
                <a:cs typeface="Times New Roman"/>
              </a:rPr>
              <a:t> </a:t>
            </a:r>
            <a:r>
              <a:rPr sz="2200" spc="-195" dirty="0">
                <a:latin typeface="Times New Roman"/>
                <a:cs typeface="Times New Roman"/>
              </a:rPr>
              <a:t>το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-180" dirty="0">
                <a:latin typeface="Times New Roman"/>
                <a:cs typeface="Times New Roman"/>
              </a:rPr>
              <a:t>ε</a:t>
            </a:r>
            <a:r>
              <a:rPr sz="2200" spc="-204" dirty="0">
                <a:latin typeface="Times New Roman"/>
                <a:cs typeface="Times New Roman"/>
              </a:rPr>
              <a:t>ν</a:t>
            </a:r>
            <a:r>
              <a:rPr sz="2200" spc="-195" dirty="0">
                <a:latin typeface="Times New Roman"/>
                <a:cs typeface="Times New Roman"/>
              </a:rPr>
              <a:t>εργ</a:t>
            </a:r>
            <a:r>
              <a:rPr sz="2200" spc="-240" dirty="0">
                <a:latin typeface="Times New Roman"/>
                <a:cs typeface="Times New Roman"/>
              </a:rPr>
              <a:t>η</a:t>
            </a:r>
            <a:r>
              <a:rPr sz="2200" spc="-145" dirty="0">
                <a:latin typeface="Times New Roman"/>
                <a:cs typeface="Times New Roman"/>
              </a:rPr>
              <a:t>τι</a:t>
            </a:r>
            <a:r>
              <a:rPr sz="2200" spc="-235" dirty="0">
                <a:latin typeface="Times New Roman"/>
                <a:cs typeface="Times New Roman"/>
              </a:rPr>
              <a:t>κ</a:t>
            </a:r>
            <a:r>
              <a:rPr sz="2200" spc="-215" dirty="0">
                <a:latin typeface="Times New Roman"/>
                <a:cs typeface="Times New Roman"/>
              </a:rPr>
              <a:t>ό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-235" dirty="0">
                <a:latin typeface="Times New Roman"/>
                <a:cs typeface="Times New Roman"/>
              </a:rPr>
              <a:t>κα</a:t>
            </a:r>
            <a:r>
              <a:rPr sz="2200" spc="-114" dirty="0">
                <a:latin typeface="Times New Roman"/>
                <a:cs typeface="Times New Roman"/>
              </a:rPr>
              <a:t>ι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-155" dirty="0">
                <a:latin typeface="Times New Roman"/>
                <a:cs typeface="Times New Roman"/>
              </a:rPr>
              <a:t>τις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-210" dirty="0">
                <a:latin typeface="Times New Roman"/>
                <a:cs typeface="Times New Roman"/>
              </a:rPr>
              <a:t>υ</a:t>
            </a:r>
            <a:r>
              <a:rPr sz="2200" spc="-235" dirty="0">
                <a:latin typeface="Times New Roman"/>
                <a:cs typeface="Times New Roman"/>
              </a:rPr>
              <a:t>π</a:t>
            </a:r>
            <a:r>
              <a:rPr sz="2200" spc="-215" dirty="0">
                <a:latin typeface="Times New Roman"/>
                <a:cs typeface="Times New Roman"/>
              </a:rPr>
              <a:t>ο</a:t>
            </a:r>
            <a:r>
              <a:rPr sz="2200" spc="-204" dirty="0">
                <a:latin typeface="Times New Roman"/>
                <a:cs typeface="Times New Roman"/>
              </a:rPr>
              <a:t>χ</a:t>
            </a:r>
            <a:r>
              <a:rPr sz="2200" spc="-200" dirty="0">
                <a:latin typeface="Times New Roman"/>
                <a:cs typeface="Times New Roman"/>
              </a:rPr>
              <a:t>ρεώσεις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190" dirty="0">
                <a:latin typeface="Times New Roman"/>
                <a:cs typeface="Times New Roman"/>
              </a:rPr>
              <a:t>ενός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-310" dirty="0">
                <a:latin typeface="Times New Roman"/>
                <a:cs typeface="Times New Roman"/>
              </a:rPr>
              <a:t>Χ</a:t>
            </a:r>
            <a:r>
              <a:rPr sz="2200" spc="-190" dirty="0">
                <a:latin typeface="Times New Roman"/>
                <a:cs typeface="Times New Roman"/>
              </a:rPr>
              <a:t>Ι</a:t>
            </a:r>
            <a:r>
              <a:rPr sz="2200" spc="-110" dirty="0">
                <a:latin typeface="Times New Roman"/>
                <a:cs typeface="Times New Roman"/>
              </a:rPr>
              <a:t>, </a:t>
            </a:r>
            <a:r>
              <a:rPr sz="2200" spc="-170" dirty="0">
                <a:latin typeface="Times New Roman"/>
                <a:cs typeface="Times New Roman"/>
              </a:rPr>
              <a:t>ισχύει: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96523" y="2689263"/>
            <a:ext cx="489584" cy="334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0489" indent="-97790">
              <a:lnSpc>
                <a:spcPct val="100000"/>
              </a:lnSpc>
              <a:buFont typeface="Symbol"/>
              <a:buChar char=""/>
              <a:tabLst>
                <a:tab pos="111125" algn="l"/>
              </a:tabLst>
            </a:pPr>
            <a:r>
              <a:rPr sz="3225" i="1" spc="-187" baseline="-25839" dirty="0">
                <a:latin typeface="Times New Roman"/>
                <a:cs typeface="Times New Roman"/>
              </a:rPr>
              <a:t>D</a:t>
            </a:r>
            <a:r>
              <a:rPr sz="1250" spc="-85" dirty="0">
                <a:latin typeface="Times New Roman"/>
                <a:cs typeface="Times New Roman"/>
              </a:rPr>
              <a:t>(</a:t>
            </a:r>
            <a:r>
              <a:rPr sz="1250" spc="-195" dirty="0">
                <a:latin typeface="Times New Roman"/>
                <a:cs typeface="Times New Roman"/>
              </a:rPr>
              <a:t> </a:t>
            </a:r>
            <a:r>
              <a:rPr sz="1250" i="1" spc="-45" dirty="0">
                <a:latin typeface="Times New Roman"/>
                <a:cs typeface="Times New Roman"/>
              </a:rPr>
              <a:t>L</a:t>
            </a:r>
            <a:r>
              <a:rPr sz="1250" spc="-85" dirty="0">
                <a:latin typeface="Times New Roman"/>
                <a:cs typeface="Times New Roman"/>
              </a:rPr>
              <a:t>)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58049" y="2689263"/>
            <a:ext cx="3209925" cy="38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14"/>
              </a:lnSpc>
              <a:tabLst>
                <a:tab pos="541655" algn="l"/>
                <a:tab pos="1625600" algn="l"/>
              </a:tabLst>
            </a:pPr>
            <a:r>
              <a:rPr sz="2150" spc="-229" dirty="0">
                <a:latin typeface="Symbol"/>
                <a:cs typeface="Symbol"/>
              </a:rPr>
              <a:t></a:t>
            </a:r>
            <a:r>
              <a:rPr sz="2150" spc="-25" dirty="0">
                <a:latin typeface="Times New Roman"/>
                <a:cs typeface="Times New Roman"/>
              </a:rPr>
              <a:t> </a:t>
            </a:r>
            <a:r>
              <a:rPr sz="2150" i="1" spc="-280" dirty="0">
                <a:latin typeface="Times New Roman"/>
                <a:cs typeface="Times New Roman"/>
              </a:rPr>
              <a:t>w</a:t>
            </a:r>
            <a:r>
              <a:rPr sz="2150" i="1" dirty="0">
                <a:latin typeface="Times New Roman"/>
                <a:cs typeface="Times New Roman"/>
              </a:rPr>
              <a:t>	</a:t>
            </a:r>
            <a:r>
              <a:rPr sz="2150" spc="-305" dirty="0">
                <a:latin typeface="Symbol"/>
                <a:cs typeface="Symbol"/>
              </a:rPr>
              <a:t></a:t>
            </a:r>
            <a:r>
              <a:rPr sz="2150" spc="-200" dirty="0">
                <a:latin typeface="Times New Roman"/>
                <a:cs typeface="Times New Roman"/>
              </a:rPr>
              <a:t> </a:t>
            </a:r>
            <a:r>
              <a:rPr sz="2150" i="1" spc="-130" dirty="0">
                <a:latin typeface="Times New Roman"/>
                <a:cs typeface="Times New Roman"/>
              </a:rPr>
              <a:t>D</a:t>
            </a:r>
            <a:r>
              <a:rPr sz="1875" spc="-127" baseline="44444" dirty="0">
                <a:latin typeface="Times New Roman"/>
                <a:cs typeface="Times New Roman"/>
              </a:rPr>
              <a:t>(</a:t>
            </a:r>
            <a:r>
              <a:rPr sz="1875" spc="-284" baseline="44444" dirty="0">
                <a:latin typeface="Times New Roman"/>
                <a:cs typeface="Times New Roman"/>
              </a:rPr>
              <a:t> </a:t>
            </a:r>
            <a:r>
              <a:rPr sz="1875" i="1" spc="-67" baseline="44444" dirty="0">
                <a:latin typeface="Times New Roman"/>
                <a:cs typeface="Times New Roman"/>
              </a:rPr>
              <a:t>L</a:t>
            </a:r>
            <a:r>
              <a:rPr sz="1875" spc="-127" baseline="44444" dirty="0">
                <a:latin typeface="Times New Roman"/>
                <a:cs typeface="Times New Roman"/>
              </a:rPr>
              <a:t>)</a:t>
            </a:r>
            <a:r>
              <a:rPr sz="1875" baseline="44444" dirty="0">
                <a:latin typeface="Times New Roman"/>
                <a:cs typeface="Times New Roman"/>
              </a:rPr>
              <a:t> </a:t>
            </a:r>
            <a:r>
              <a:rPr sz="1875" spc="-37" baseline="44444" dirty="0">
                <a:latin typeface="Times New Roman"/>
                <a:cs typeface="Times New Roman"/>
              </a:rPr>
              <a:t> </a:t>
            </a:r>
            <a:r>
              <a:rPr sz="2150" spc="-229" dirty="0">
                <a:latin typeface="Symbol"/>
                <a:cs typeface="Symbol"/>
              </a:rPr>
              <a:t></a:t>
            </a:r>
            <a:r>
              <a:rPr sz="2150" spc="-110" dirty="0">
                <a:latin typeface="Times New Roman"/>
                <a:cs typeface="Times New Roman"/>
              </a:rPr>
              <a:t> </a:t>
            </a:r>
            <a:r>
              <a:rPr sz="2150" i="1" spc="-280" dirty="0">
                <a:latin typeface="Times New Roman"/>
                <a:cs typeface="Times New Roman"/>
              </a:rPr>
              <a:t>w</a:t>
            </a:r>
            <a:r>
              <a:rPr sz="2150" i="1" dirty="0">
                <a:latin typeface="Times New Roman"/>
                <a:cs typeface="Times New Roman"/>
              </a:rPr>
              <a:t>	</a:t>
            </a:r>
            <a:r>
              <a:rPr sz="2150" spc="-305" dirty="0">
                <a:latin typeface="Symbol"/>
                <a:cs typeface="Symbol"/>
              </a:rPr>
              <a:t></a:t>
            </a:r>
            <a:r>
              <a:rPr sz="2150" spc="-200" dirty="0">
                <a:latin typeface="Times New Roman"/>
                <a:cs typeface="Times New Roman"/>
              </a:rPr>
              <a:t> </a:t>
            </a:r>
            <a:r>
              <a:rPr sz="2150" i="1" spc="-130" dirty="0">
                <a:latin typeface="Times New Roman"/>
                <a:cs typeface="Times New Roman"/>
              </a:rPr>
              <a:t>D</a:t>
            </a:r>
            <a:r>
              <a:rPr sz="1875" spc="-127" baseline="44444" dirty="0">
                <a:latin typeface="Times New Roman"/>
                <a:cs typeface="Times New Roman"/>
              </a:rPr>
              <a:t>(</a:t>
            </a:r>
            <a:r>
              <a:rPr sz="1875" spc="-292" baseline="44444" dirty="0">
                <a:latin typeface="Times New Roman"/>
                <a:cs typeface="Times New Roman"/>
              </a:rPr>
              <a:t> </a:t>
            </a:r>
            <a:r>
              <a:rPr sz="1875" i="1" spc="-67" baseline="44444" dirty="0">
                <a:latin typeface="Times New Roman"/>
                <a:cs typeface="Times New Roman"/>
              </a:rPr>
              <a:t>L</a:t>
            </a:r>
            <a:r>
              <a:rPr sz="1875" spc="-127" baseline="44444" dirty="0">
                <a:latin typeface="Times New Roman"/>
                <a:cs typeface="Times New Roman"/>
              </a:rPr>
              <a:t>)</a:t>
            </a:r>
            <a:r>
              <a:rPr sz="1875" baseline="44444" dirty="0">
                <a:latin typeface="Times New Roman"/>
                <a:cs typeface="Times New Roman"/>
              </a:rPr>
              <a:t> </a:t>
            </a:r>
            <a:r>
              <a:rPr sz="1875" spc="-37" baseline="44444" dirty="0">
                <a:latin typeface="Times New Roman"/>
                <a:cs typeface="Times New Roman"/>
              </a:rPr>
              <a:t> </a:t>
            </a:r>
            <a:r>
              <a:rPr sz="2150" spc="-229" dirty="0">
                <a:latin typeface="Symbol"/>
                <a:cs typeface="Symbol"/>
              </a:rPr>
              <a:t></a:t>
            </a:r>
            <a:r>
              <a:rPr sz="2150" spc="-245" dirty="0">
                <a:latin typeface="Times New Roman"/>
                <a:cs typeface="Times New Roman"/>
              </a:rPr>
              <a:t> </a:t>
            </a:r>
            <a:r>
              <a:rPr sz="2150" spc="-95" dirty="0">
                <a:latin typeface="Times New Roman"/>
                <a:cs typeface="Times New Roman"/>
              </a:rPr>
              <a:t>.....</a:t>
            </a:r>
            <a:r>
              <a:rPr sz="2150" spc="-105" dirty="0">
                <a:latin typeface="Times New Roman"/>
                <a:cs typeface="Times New Roman"/>
              </a:rPr>
              <a:t>.</a:t>
            </a:r>
            <a:r>
              <a:rPr sz="2150" spc="-295" dirty="0">
                <a:latin typeface="Times New Roman"/>
                <a:cs typeface="Times New Roman"/>
              </a:rPr>
              <a:t> </a:t>
            </a:r>
            <a:r>
              <a:rPr sz="2150" spc="-229" dirty="0">
                <a:latin typeface="Symbol"/>
                <a:cs typeface="Symbol"/>
              </a:rPr>
              <a:t></a:t>
            </a:r>
            <a:r>
              <a:rPr sz="2150" spc="-105" dirty="0">
                <a:latin typeface="Times New Roman"/>
                <a:cs typeface="Times New Roman"/>
              </a:rPr>
              <a:t> </a:t>
            </a:r>
            <a:r>
              <a:rPr sz="2150" i="1" spc="-280" dirty="0">
                <a:latin typeface="Times New Roman"/>
                <a:cs typeface="Times New Roman"/>
              </a:rPr>
              <a:t>w</a:t>
            </a:r>
            <a:endParaRPr sz="2150">
              <a:latin typeface="Times New Roman"/>
              <a:cs typeface="Times New Roman"/>
            </a:endParaRPr>
          </a:p>
          <a:p>
            <a:pPr marL="334010">
              <a:lnSpc>
                <a:spcPts val="935"/>
              </a:lnSpc>
              <a:tabLst>
                <a:tab pos="790575" algn="l"/>
                <a:tab pos="1407160" algn="l"/>
                <a:tab pos="1889125" algn="l"/>
                <a:tab pos="3023235" algn="l"/>
              </a:tabLst>
            </a:pPr>
            <a:r>
              <a:rPr sz="1250" spc="-95" dirty="0">
                <a:latin typeface="Times New Roman"/>
                <a:cs typeface="Times New Roman"/>
              </a:rPr>
              <a:t>1</a:t>
            </a:r>
            <a:r>
              <a:rPr sz="1250" i="1" spc="-135" dirty="0">
                <a:latin typeface="Times New Roman"/>
                <a:cs typeface="Times New Roman"/>
              </a:rPr>
              <a:t>L</a:t>
            </a:r>
            <a:r>
              <a:rPr sz="1250" i="1" dirty="0">
                <a:latin typeface="Times New Roman"/>
                <a:cs typeface="Times New Roman"/>
              </a:rPr>
              <a:t>	</a:t>
            </a:r>
            <a:r>
              <a:rPr sz="1250" spc="-125" dirty="0">
                <a:latin typeface="Times New Roman"/>
                <a:cs typeface="Times New Roman"/>
              </a:rPr>
              <a:t>1</a:t>
            </a:r>
            <a:r>
              <a:rPr sz="1250" dirty="0">
                <a:latin typeface="Times New Roman"/>
                <a:cs typeface="Times New Roman"/>
              </a:rPr>
              <a:t>	</a:t>
            </a:r>
            <a:r>
              <a:rPr sz="1250" spc="-125" dirty="0">
                <a:latin typeface="Times New Roman"/>
                <a:cs typeface="Times New Roman"/>
              </a:rPr>
              <a:t>2</a:t>
            </a:r>
            <a:r>
              <a:rPr sz="1250" spc="-204" dirty="0">
                <a:latin typeface="Times New Roman"/>
                <a:cs typeface="Times New Roman"/>
              </a:rPr>
              <a:t> </a:t>
            </a:r>
            <a:r>
              <a:rPr sz="1250" i="1" spc="-135" dirty="0">
                <a:latin typeface="Times New Roman"/>
                <a:cs typeface="Times New Roman"/>
              </a:rPr>
              <a:t>L</a:t>
            </a:r>
            <a:r>
              <a:rPr sz="1250" i="1" dirty="0">
                <a:latin typeface="Times New Roman"/>
                <a:cs typeface="Times New Roman"/>
              </a:rPr>
              <a:t>	</a:t>
            </a:r>
            <a:r>
              <a:rPr sz="1250" spc="-125" dirty="0">
                <a:latin typeface="Times New Roman"/>
                <a:cs typeface="Times New Roman"/>
              </a:rPr>
              <a:t>2</a:t>
            </a:r>
            <a:r>
              <a:rPr sz="1250" dirty="0">
                <a:latin typeface="Times New Roman"/>
                <a:cs typeface="Times New Roman"/>
              </a:rPr>
              <a:t>	</a:t>
            </a:r>
            <a:r>
              <a:rPr sz="1250" i="1" spc="-90" dirty="0">
                <a:latin typeface="Times New Roman"/>
                <a:cs typeface="Times New Roman"/>
              </a:rPr>
              <a:t>NL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96941" y="2197712"/>
            <a:ext cx="497205" cy="334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0489" indent="-97790">
              <a:lnSpc>
                <a:spcPct val="100000"/>
              </a:lnSpc>
              <a:buFont typeface="Symbol"/>
              <a:buChar char=""/>
              <a:tabLst>
                <a:tab pos="111125" algn="l"/>
              </a:tabLst>
            </a:pPr>
            <a:r>
              <a:rPr sz="3225" i="1" spc="-195" baseline="-25839" dirty="0">
                <a:latin typeface="Times New Roman"/>
                <a:cs typeface="Times New Roman"/>
              </a:rPr>
              <a:t>D</a:t>
            </a:r>
            <a:r>
              <a:rPr sz="1250" spc="-85" dirty="0">
                <a:latin typeface="Times New Roman"/>
                <a:cs typeface="Times New Roman"/>
              </a:rPr>
              <a:t>(</a:t>
            </a:r>
            <a:r>
              <a:rPr sz="1250" spc="-145" dirty="0">
                <a:latin typeface="Times New Roman"/>
                <a:cs typeface="Times New Roman"/>
              </a:rPr>
              <a:t> </a:t>
            </a:r>
            <a:r>
              <a:rPr sz="1250" i="1" spc="-100" dirty="0">
                <a:latin typeface="Times New Roman"/>
                <a:cs typeface="Times New Roman"/>
              </a:rPr>
              <a:t>A</a:t>
            </a:r>
            <a:r>
              <a:rPr sz="1250" spc="-85" dirty="0">
                <a:latin typeface="Times New Roman"/>
                <a:cs typeface="Times New Roman"/>
              </a:rPr>
              <a:t>)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24303" y="2197712"/>
            <a:ext cx="324993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14"/>
              </a:lnSpc>
              <a:tabLst>
                <a:tab pos="549910" algn="l"/>
                <a:tab pos="1650364" algn="l"/>
              </a:tabLst>
            </a:pPr>
            <a:r>
              <a:rPr sz="2150" spc="-229" dirty="0">
                <a:latin typeface="Symbol"/>
                <a:cs typeface="Symbol"/>
              </a:rPr>
              <a:t></a:t>
            </a:r>
            <a:r>
              <a:rPr sz="2150" spc="-30" dirty="0">
                <a:latin typeface="Times New Roman"/>
                <a:cs typeface="Times New Roman"/>
              </a:rPr>
              <a:t> </a:t>
            </a:r>
            <a:r>
              <a:rPr sz="2150" i="1" spc="-280" dirty="0">
                <a:latin typeface="Times New Roman"/>
                <a:cs typeface="Times New Roman"/>
              </a:rPr>
              <a:t>w</a:t>
            </a:r>
            <a:r>
              <a:rPr sz="2150" i="1" dirty="0">
                <a:latin typeface="Times New Roman"/>
                <a:cs typeface="Times New Roman"/>
              </a:rPr>
              <a:t>	</a:t>
            </a:r>
            <a:r>
              <a:rPr sz="2150" spc="-305" dirty="0">
                <a:latin typeface="Symbol"/>
                <a:cs typeface="Symbol"/>
              </a:rPr>
              <a:t></a:t>
            </a:r>
            <a:r>
              <a:rPr sz="2150" spc="-200" dirty="0">
                <a:latin typeface="Times New Roman"/>
                <a:cs typeface="Times New Roman"/>
              </a:rPr>
              <a:t> </a:t>
            </a:r>
            <a:r>
              <a:rPr sz="2150" i="1" spc="-125" dirty="0">
                <a:latin typeface="Times New Roman"/>
                <a:cs typeface="Times New Roman"/>
              </a:rPr>
              <a:t>D</a:t>
            </a:r>
            <a:r>
              <a:rPr sz="1875" spc="-127" baseline="44444" dirty="0">
                <a:latin typeface="Times New Roman"/>
                <a:cs typeface="Times New Roman"/>
              </a:rPr>
              <a:t>(</a:t>
            </a:r>
            <a:r>
              <a:rPr sz="1875" spc="-217" baseline="44444" dirty="0">
                <a:latin typeface="Times New Roman"/>
                <a:cs typeface="Times New Roman"/>
              </a:rPr>
              <a:t> </a:t>
            </a:r>
            <a:r>
              <a:rPr sz="1875" i="1" spc="-157" baseline="44444" dirty="0">
                <a:latin typeface="Times New Roman"/>
                <a:cs typeface="Times New Roman"/>
              </a:rPr>
              <a:t>A</a:t>
            </a:r>
            <a:r>
              <a:rPr sz="1875" spc="-127" baseline="44444" dirty="0">
                <a:latin typeface="Times New Roman"/>
                <a:cs typeface="Times New Roman"/>
              </a:rPr>
              <a:t>)</a:t>
            </a:r>
            <a:r>
              <a:rPr sz="1875" baseline="44444" dirty="0">
                <a:latin typeface="Times New Roman"/>
                <a:cs typeface="Times New Roman"/>
              </a:rPr>
              <a:t> </a:t>
            </a:r>
            <a:r>
              <a:rPr sz="1875" spc="-37" baseline="44444" dirty="0">
                <a:latin typeface="Times New Roman"/>
                <a:cs typeface="Times New Roman"/>
              </a:rPr>
              <a:t> </a:t>
            </a:r>
            <a:r>
              <a:rPr sz="2150" spc="-229" dirty="0">
                <a:latin typeface="Symbol"/>
                <a:cs typeface="Symbol"/>
              </a:rPr>
              <a:t></a:t>
            </a:r>
            <a:r>
              <a:rPr sz="2150" spc="-105" dirty="0">
                <a:latin typeface="Times New Roman"/>
                <a:cs typeface="Times New Roman"/>
              </a:rPr>
              <a:t> </a:t>
            </a:r>
            <a:r>
              <a:rPr sz="2150" i="1" spc="-280" dirty="0">
                <a:latin typeface="Times New Roman"/>
                <a:cs typeface="Times New Roman"/>
              </a:rPr>
              <a:t>w</a:t>
            </a:r>
            <a:r>
              <a:rPr sz="2150" i="1" dirty="0">
                <a:latin typeface="Times New Roman"/>
                <a:cs typeface="Times New Roman"/>
              </a:rPr>
              <a:t>	</a:t>
            </a:r>
            <a:r>
              <a:rPr sz="2150" spc="-305" dirty="0">
                <a:latin typeface="Symbol"/>
                <a:cs typeface="Symbol"/>
              </a:rPr>
              <a:t></a:t>
            </a:r>
            <a:r>
              <a:rPr sz="2150" spc="-200" dirty="0">
                <a:latin typeface="Times New Roman"/>
                <a:cs typeface="Times New Roman"/>
              </a:rPr>
              <a:t> </a:t>
            </a:r>
            <a:r>
              <a:rPr sz="2150" i="1" spc="-125" dirty="0">
                <a:latin typeface="Times New Roman"/>
                <a:cs typeface="Times New Roman"/>
              </a:rPr>
              <a:t>D</a:t>
            </a:r>
            <a:r>
              <a:rPr sz="1875" spc="-127" baseline="44444" dirty="0">
                <a:latin typeface="Times New Roman"/>
                <a:cs typeface="Times New Roman"/>
              </a:rPr>
              <a:t>(</a:t>
            </a:r>
            <a:r>
              <a:rPr sz="1875" spc="-217" baseline="44444" dirty="0">
                <a:latin typeface="Times New Roman"/>
                <a:cs typeface="Times New Roman"/>
              </a:rPr>
              <a:t> </a:t>
            </a:r>
            <a:r>
              <a:rPr sz="1875" i="1" spc="-157" baseline="44444" dirty="0">
                <a:latin typeface="Times New Roman"/>
                <a:cs typeface="Times New Roman"/>
              </a:rPr>
              <a:t>A</a:t>
            </a:r>
            <a:r>
              <a:rPr sz="1875" spc="-127" baseline="44444" dirty="0">
                <a:latin typeface="Times New Roman"/>
                <a:cs typeface="Times New Roman"/>
              </a:rPr>
              <a:t>)</a:t>
            </a:r>
            <a:r>
              <a:rPr sz="1875" baseline="44444" dirty="0">
                <a:latin typeface="Times New Roman"/>
                <a:cs typeface="Times New Roman"/>
              </a:rPr>
              <a:t> </a:t>
            </a:r>
            <a:r>
              <a:rPr sz="1875" spc="-37" baseline="44444" dirty="0">
                <a:latin typeface="Times New Roman"/>
                <a:cs typeface="Times New Roman"/>
              </a:rPr>
              <a:t> </a:t>
            </a:r>
            <a:r>
              <a:rPr sz="2150" spc="-229" dirty="0">
                <a:latin typeface="Symbol"/>
                <a:cs typeface="Symbol"/>
              </a:rPr>
              <a:t></a:t>
            </a:r>
            <a:r>
              <a:rPr sz="2150" spc="-245" dirty="0">
                <a:latin typeface="Times New Roman"/>
                <a:cs typeface="Times New Roman"/>
              </a:rPr>
              <a:t> </a:t>
            </a:r>
            <a:r>
              <a:rPr sz="2150" spc="-95" dirty="0">
                <a:latin typeface="Times New Roman"/>
                <a:cs typeface="Times New Roman"/>
              </a:rPr>
              <a:t>.....</a:t>
            </a:r>
            <a:r>
              <a:rPr sz="2150" spc="-105" dirty="0">
                <a:latin typeface="Times New Roman"/>
                <a:cs typeface="Times New Roman"/>
              </a:rPr>
              <a:t>.</a:t>
            </a:r>
            <a:r>
              <a:rPr sz="2150" spc="-295" dirty="0">
                <a:latin typeface="Times New Roman"/>
                <a:cs typeface="Times New Roman"/>
              </a:rPr>
              <a:t> </a:t>
            </a:r>
            <a:r>
              <a:rPr sz="2150" spc="-229" dirty="0">
                <a:latin typeface="Symbol"/>
                <a:cs typeface="Symbol"/>
              </a:rPr>
              <a:t></a:t>
            </a:r>
            <a:r>
              <a:rPr sz="2150" spc="-105" dirty="0">
                <a:latin typeface="Times New Roman"/>
                <a:cs typeface="Times New Roman"/>
              </a:rPr>
              <a:t> </a:t>
            </a:r>
            <a:r>
              <a:rPr sz="2150" i="1" spc="-280" dirty="0">
                <a:latin typeface="Times New Roman"/>
                <a:cs typeface="Times New Roman"/>
              </a:rPr>
              <a:t>w</a:t>
            </a:r>
            <a:endParaRPr sz="2150">
              <a:latin typeface="Times New Roman"/>
              <a:cs typeface="Times New Roman"/>
            </a:endParaRPr>
          </a:p>
          <a:p>
            <a:pPr marL="334010">
              <a:lnSpc>
                <a:spcPts val="935"/>
              </a:lnSpc>
              <a:tabLst>
                <a:tab pos="798195" algn="l"/>
                <a:tab pos="1423670" algn="l"/>
                <a:tab pos="1913255" algn="l"/>
                <a:tab pos="3056255" algn="l"/>
              </a:tabLst>
            </a:pPr>
            <a:r>
              <a:rPr sz="1250" spc="-45" dirty="0">
                <a:latin typeface="Times New Roman"/>
                <a:cs typeface="Times New Roman"/>
              </a:rPr>
              <a:t>1</a:t>
            </a:r>
            <a:r>
              <a:rPr sz="1250" i="1" spc="-150" dirty="0">
                <a:latin typeface="Times New Roman"/>
                <a:cs typeface="Times New Roman"/>
              </a:rPr>
              <a:t>A</a:t>
            </a:r>
            <a:r>
              <a:rPr sz="1250" i="1" dirty="0">
                <a:latin typeface="Times New Roman"/>
                <a:cs typeface="Times New Roman"/>
              </a:rPr>
              <a:t>	</a:t>
            </a:r>
            <a:r>
              <a:rPr sz="1250" spc="-125" dirty="0">
                <a:latin typeface="Times New Roman"/>
                <a:cs typeface="Times New Roman"/>
              </a:rPr>
              <a:t>1</a:t>
            </a:r>
            <a:r>
              <a:rPr sz="1250" dirty="0">
                <a:latin typeface="Times New Roman"/>
                <a:cs typeface="Times New Roman"/>
              </a:rPr>
              <a:t>	</a:t>
            </a:r>
            <a:r>
              <a:rPr sz="1250" spc="-125" dirty="0">
                <a:latin typeface="Times New Roman"/>
                <a:cs typeface="Times New Roman"/>
              </a:rPr>
              <a:t>2</a:t>
            </a:r>
            <a:r>
              <a:rPr sz="1250" spc="-155" dirty="0">
                <a:latin typeface="Times New Roman"/>
                <a:cs typeface="Times New Roman"/>
              </a:rPr>
              <a:t> </a:t>
            </a:r>
            <a:r>
              <a:rPr sz="1250" i="1" spc="-150" dirty="0">
                <a:latin typeface="Times New Roman"/>
                <a:cs typeface="Times New Roman"/>
              </a:rPr>
              <a:t>A</a:t>
            </a:r>
            <a:r>
              <a:rPr sz="1250" i="1" dirty="0">
                <a:latin typeface="Times New Roman"/>
                <a:cs typeface="Times New Roman"/>
              </a:rPr>
              <a:t>	</a:t>
            </a:r>
            <a:r>
              <a:rPr sz="1250" spc="-125" dirty="0">
                <a:latin typeface="Times New Roman"/>
                <a:cs typeface="Times New Roman"/>
              </a:rPr>
              <a:t>2</a:t>
            </a:r>
            <a:r>
              <a:rPr sz="1250" dirty="0">
                <a:latin typeface="Times New Roman"/>
                <a:cs typeface="Times New Roman"/>
              </a:rPr>
              <a:t>	</a:t>
            </a:r>
            <a:r>
              <a:rPr sz="1250" i="1" spc="-95" dirty="0">
                <a:latin typeface="Times New Roman"/>
                <a:cs typeface="Times New Roman"/>
              </a:rPr>
              <a:t>NA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63195" y="2883104"/>
            <a:ext cx="111125" cy="187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i="1" spc="-165" dirty="0">
                <a:latin typeface="Times New Roman"/>
                <a:cs typeface="Times New Roman"/>
              </a:rPr>
              <a:t>K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02966" y="2875972"/>
            <a:ext cx="760730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i="1" spc="-165" dirty="0">
                <a:latin typeface="Symbol"/>
                <a:cs typeface="Symbol"/>
              </a:rPr>
              <a:t></a:t>
            </a:r>
            <a:r>
              <a:rPr sz="1300" i="1" spc="-270" dirty="0">
                <a:latin typeface="Symbol"/>
                <a:cs typeface="Symbol"/>
              </a:rPr>
              <a:t></a:t>
            </a:r>
            <a:r>
              <a:rPr sz="1300" i="1" spc="-125" dirty="0">
                <a:latin typeface="Symbol"/>
                <a:cs typeface="Symbol"/>
              </a:rPr>
              <a:t></a:t>
            </a:r>
            <a:r>
              <a:rPr sz="1300" i="1" spc="-90" dirty="0">
                <a:latin typeface="Symbol"/>
                <a:cs typeface="Symbol"/>
              </a:rPr>
              <a:t></a:t>
            </a:r>
            <a:r>
              <a:rPr sz="1250" i="1" spc="-155" dirty="0">
                <a:latin typeface="Times New Roman"/>
                <a:cs typeface="Times New Roman"/>
              </a:rPr>
              <a:t>ώ</a:t>
            </a:r>
            <a:r>
              <a:rPr sz="1300" i="1" spc="-200" dirty="0">
                <a:latin typeface="Symbol"/>
                <a:cs typeface="Symbol"/>
              </a:rPr>
              <a:t></a:t>
            </a:r>
            <a:r>
              <a:rPr sz="1300" i="1" spc="-130" dirty="0">
                <a:latin typeface="Symbol"/>
                <a:cs typeface="Symbol"/>
              </a:rPr>
              <a:t></a:t>
            </a:r>
            <a:r>
              <a:rPr sz="1300" i="1" spc="-135" dirty="0">
                <a:latin typeface="Symbol"/>
                <a:cs typeface="Symbol"/>
              </a:rPr>
              <a:t></a:t>
            </a:r>
            <a:r>
              <a:rPr sz="1300" i="1" spc="-130" dirty="0">
                <a:latin typeface="Symbol"/>
                <a:cs typeface="Symbol"/>
              </a:rPr>
              <a:t></a:t>
            </a:r>
            <a:endParaRPr sz="13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66224" y="2391318"/>
            <a:ext cx="111125" cy="187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i="1" spc="-165" dirty="0">
                <a:latin typeface="Times New Roman"/>
                <a:cs typeface="Times New Roman"/>
              </a:rPr>
              <a:t>N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10891" y="2384186"/>
            <a:ext cx="647065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i="1" spc="-130" dirty="0">
                <a:latin typeface="Symbol"/>
                <a:cs typeface="Symbol"/>
              </a:rPr>
              <a:t></a:t>
            </a:r>
            <a:r>
              <a:rPr sz="1300" i="1" spc="-95" dirty="0">
                <a:latin typeface="Symbol"/>
                <a:cs typeface="Symbol"/>
              </a:rPr>
              <a:t></a:t>
            </a:r>
            <a:r>
              <a:rPr sz="1300" i="1" spc="-130" dirty="0">
                <a:latin typeface="Symbol"/>
                <a:cs typeface="Symbol"/>
              </a:rPr>
              <a:t></a:t>
            </a:r>
            <a:r>
              <a:rPr sz="1300" i="1" spc="-125" dirty="0">
                <a:latin typeface="Symbol"/>
                <a:cs typeface="Symbol"/>
              </a:rPr>
              <a:t></a:t>
            </a:r>
            <a:r>
              <a:rPr sz="1300" i="1" spc="-95" dirty="0">
                <a:latin typeface="Symbol"/>
                <a:cs typeface="Symbol"/>
              </a:rPr>
              <a:t></a:t>
            </a:r>
            <a:r>
              <a:rPr sz="1300" i="1" spc="-200" dirty="0">
                <a:latin typeface="Symbol"/>
                <a:cs typeface="Symbol"/>
              </a:rPr>
              <a:t></a:t>
            </a:r>
            <a:r>
              <a:rPr sz="1300" i="1" spc="-130" dirty="0">
                <a:latin typeface="Symbol"/>
                <a:cs typeface="Symbol"/>
              </a:rPr>
              <a:t></a:t>
            </a:r>
            <a:r>
              <a:rPr sz="1300" i="1" spc="-135" dirty="0">
                <a:latin typeface="Symbol"/>
                <a:cs typeface="Symbol"/>
              </a:rPr>
              <a:t></a:t>
            </a:r>
            <a:r>
              <a:rPr sz="1300" i="1" spc="-170" dirty="0">
                <a:latin typeface="Symbol"/>
                <a:cs typeface="Symbol"/>
              </a:rPr>
              <a:t></a:t>
            </a:r>
            <a:r>
              <a:rPr sz="1250" i="1" spc="-125" dirty="0">
                <a:latin typeface="Times New Roman"/>
                <a:cs typeface="Times New Roman"/>
              </a:rPr>
              <a:t>ό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52455" y="2720331"/>
            <a:ext cx="184785" cy="303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50" i="1" spc="-305" dirty="0">
                <a:latin typeface="Times New Roman"/>
                <a:cs typeface="Times New Roman"/>
              </a:rPr>
              <a:t>D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52455" y="2228545"/>
            <a:ext cx="184785" cy="303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50" i="1" spc="-305" dirty="0">
                <a:latin typeface="Times New Roman"/>
                <a:cs typeface="Times New Roman"/>
              </a:rPr>
              <a:t>D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9300" y="3368125"/>
            <a:ext cx="474345" cy="309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215" dirty="0">
                <a:latin typeface="Times New Roman"/>
                <a:cs typeface="Times New Roman"/>
              </a:rPr>
              <a:t>ό</a:t>
            </a:r>
            <a:r>
              <a:rPr sz="2200" spc="-235" dirty="0">
                <a:latin typeface="Times New Roman"/>
                <a:cs typeface="Times New Roman"/>
              </a:rPr>
              <a:t>π</a:t>
            </a:r>
            <a:r>
              <a:rPr sz="2200" spc="-215" dirty="0">
                <a:latin typeface="Times New Roman"/>
                <a:cs typeface="Times New Roman"/>
              </a:rPr>
              <a:t>ου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88155" y="3273752"/>
            <a:ext cx="277495" cy="339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40"/>
              </a:lnSpc>
            </a:pPr>
            <a:r>
              <a:rPr sz="3150" i="1" spc="-494" baseline="14550" dirty="0">
                <a:latin typeface="Times New Roman"/>
                <a:cs typeface="Times New Roman"/>
              </a:rPr>
              <a:t>w</a:t>
            </a:r>
            <a:r>
              <a:rPr sz="1200" i="1" spc="-80" dirty="0">
                <a:latin typeface="Times New Roman"/>
                <a:cs typeface="Times New Roman"/>
              </a:rPr>
              <a:t>iA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62999" y="3243731"/>
            <a:ext cx="4099560" cy="434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229" dirty="0">
                <a:latin typeface="Times New Roman"/>
                <a:cs typeface="Times New Roman"/>
              </a:rPr>
              <a:t>κα</a:t>
            </a:r>
            <a:r>
              <a:rPr sz="2200" spc="-114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240" dirty="0">
                <a:latin typeface="Times New Roman"/>
                <a:cs typeface="Times New Roman"/>
              </a:rPr>
              <a:t> </a:t>
            </a:r>
            <a:r>
              <a:rPr sz="3150" i="1" spc="-375" baseline="22486" dirty="0">
                <a:latin typeface="Times New Roman"/>
                <a:cs typeface="Times New Roman"/>
              </a:rPr>
              <a:t>w</a:t>
            </a:r>
            <a:r>
              <a:rPr sz="1800" i="1" spc="-67" baseline="13888" dirty="0">
                <a:latin typeface="Times New Roman"/>
                <a:cs typeface="Times New Roman"/>
              </a:rPr>
              <a:t>i</a:t>
            </a:r>
            <a:r>
              <a:rPr sz="1800" i="1" spc="-187" baseline="13888" dirty="0">
                <a:latin typeface="Times New Roman"/>
                <a:cs typeface="Times New Roman"/>
              </a:rPr>
              <a:t>L</a:t>
            </a:r>
            <a:r>
              <a:rPr sz="1800" i="1" baseline="13888" dirty="0">
                <a:latin typeface="Times New Roman"/>
                <a:cs typeface="Times New Roman"/>
              </a:rPr>
              <a:t>  </a:t>
            </a:r>
            <a:r>
              <a:rPr sz="1800" i="1" spc="104" baseline="13888" dirty="0">
                <a:latin typeface="Times New Roman"/>
                <a:cs typeface="Times New Roman"/>
              </a:rPr>
              <a:t> </a:t>
            </a:r>
            <a:r>
              <a:rPr sz="2200" spc="-165" dirty="0">
                <a:latin typeface="Times New Roman"/>
                <a:cs typeface="Times New Roman"/>
              </a:rPr>
              <a:t>είν</a:t>
            </a:r>
            <a:r>
              <a:rPr sz="2200" spc="-240" dirty="0">
                <a:latin typeface="Times New Roman"/>
                <a:cs typeface="Times New Roman"/>
              </a:rPr>
              <a:t>α</a:t>
            </a:r>
            <a:r>
              <a:rPr sz="2200" spc="-114" dirty="0">
                <a:latin typeface="Times New Roman"/>
                <a:cs typeface="Times New Roman"/>
              </a:rPr>
              <a:t>ι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225" dirty="0">
                <a:latin typeface="Times New Roman"/>
                <a:cs typeface="Times New Roman"/>
              </a:rPr>
              <a:t>η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235" dirty="0">
                <a:latin typeface="Times New Roman"/>
                <a:cs typeface="Times New Roman"/>
              </a:rPr>
              <a:t>πα</a:t>
            </a:r>
            <a:r>
              <a:rPr sz="2200" spc="-215" dirty="0">
                <a:latin typeface="Times New Roman"/>
                <a:cs typeface="Times New Roman"/>
              </a:rPr>
              <a:t>ρο</a:t>
            </a:r>
            <a:r>
              <a:rPr sz="2200" spc="-204" dirty="0">
                <a:latin typeface="Times New Roman"/>
                <a:cs typeface="Times New Roman"/>
              </a:rPr>
              <a:t>ύ</a:t>
            </a:r>
            <a:r>
              <a:rPr sz="2200" spc="-229" dirty="0">
                <a:latin typeface="Times New Roman"/>
                <a:cs typeface="Times New Roman"/>
              </a:rPr>
              <a:t>σα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235" dirty="0">
                <a:latin typeface="Times New Roman"/>
                <a:cs typeface="Times New Roman"/>
              </a:rPr>
              <a:t>α</a:t>
            </a:r>
            <a:r>
              <a:rPr sz="2200" spc="-180" dirty="0">
                <a:latin typeface="Times New Roman"/>
                <a:cs typeface="Times New Roman"/>
              </a:rPr>
              <a:t>ξία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75" dirty="0">
                <a:latin typeface="Times New Roman"/>
                <a:cs typeface="Times New Roman"/>
              </a:rPr>
              <a:t>τ</a:t>
            </a:r>
            <a:r>
              <a:rPr sz="2200" spc="-225" dirty="0">
                <a:latin typeface="Times New Roman"/>
                <a:cs typeface="Times New Roman"/>
              </a:rPr>
              <a:t>ο</a:t>
            </a:r>
            <a:r>
              <a:rPr sz="2200" spc="-215" dirty="0">
                <a:latin typeface="Times New Roman"/>
                <a:cs typeface="Times New Roman"/>
              </a:rPr>
              <a:t>υ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204" dirty="0">
                <a:latin typeface="Times New Roman"/>
                <a:cs typeface="Times New Roman"/>
              </a:rPr>
              <a:t>στ</a:t>
            </a:r>
            <a:r>
              <a:rPr sz="2200" spc="-860" dirty="0">
                <a:latin typeface="Times New Roman"/>
                <a:cs typeface="Times New Roman"/>
              </a:rPr>
              <a:t>ο</a:t>
            </a:r>
            <a:r>
              <a:rPr sz="3075" i="1" spc="-179" baseline="29810" dirty="0">
                <a:latin typeface="Times New Roman"/>
                <a:cs typeface="Times New Roman"/>
              </a:rPr>
              <a:t>i</a:t>
            </a:r>
            <a:r>
              <a:rPr sz="3075" i="1" spc="-487" baseline="29810" dirty="0">
                <a:latin typeface="Times New Roman"/>
                <a:cs typeface="Times New Roman"/>
              </a:rPr>
              <a:t> </a:t>
            </a:r>
            <a:r>
              <a:rPr sz="2200" spc="-114" dirty="0">
                <a:latin typeface="Times New Roman"/>
                <a:cs typeface="Times New Roman"/>
              </a:rPr>
              <a:t>ι</a:t>
            </a:r>
            <a:r>
              <a:rPr sz="2200" spc="-204" dirty="0">
                <a:latin typeface="Times New Roman"/>
                <a:cs typeface="Times New Roman"/>
              </a:rPr>
              <a:t>χ</a:t>
            </a:r>
            <a:r>
              <a:rPr sz="2200" spc="-185" dirty="0">
                <a:latin typeface="Times New Roman"/>
                <a:cs typeface="Times New Roman"/>
              </a:rPr>
              <a:t>είου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44315" y="3368125"/>
            <a:ext cx="2508885" cy="309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235" dirty="0">
                <a:latin typeface="Times New Roman"/>
                <a:cs typeface="Times New Roman"/>
              </a:rPr>
              <a:t>π</a:t>
            </a:r>
            <a:r>
              <a:rPr sz="2200" spc="-200" dirty="0">
                <a:latin typeface="Times New Roman"/>
                <a:cs typeface="Times New Roman"/>
              </a:rPr>
              <a:t>ρος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200" dirty="0">
                <a:latin typeface="Times New Roman"/>
                <a:cs typeface="Times New Roman"/>
              </a:rPr>
              <a:t>τη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235" dirty="0">
                <a:latin typeface="Times New Roman"/>
                <a:cs typeface="Times New Roman"/>
              </a:rPr>
              <a:t>σ</a:t>
            </a:r>
            <a:r>
              <a:rPr sz="2200" spc="-210" dirty="0">
                <a:latin typeface="Times New Roman"/>
                <a:cs typeface="Times New Roman"/>
              </a:rPr>
              <a:t>υ</a:t>
            </a:r>
            <a:r>
              <a:rPr sz="2200" spc="-195" dirty="0">
                <a:latin typeface="Times New Roman"/>
                <a:cs typeface="Times New Roman"/>
              </a:rPr>
              <a:t>ν</a:t>
            </a:r>
            <a:r>
              <a:rPr sz="2200" spc="-225" dirty="0">
                <a:latin typeface="Times New Roman"/>
                <a:cs typeface="Times New Roman"/>
              </a:rPr>
              <a:t>ολ</a:t>
            </a:r>
            <a:r>
              <a:rPr sz="2200" spc="-114" dirty="0">
                <a:latin typeface="Times New Roman"/>
                <a:cs typeface="Times New Roman"/>
              </a:rPr>
              <a:t>ι</a:t>
            </a:r>
            <a:r>
              <a:rPr sz="2200" spc="-229" dirty="0">
                <a:latin typeface="Times New Roman"/>
                <a:cs typeface="Times New Roman"/>
              </a:rPr>
              <a:t>κ</a:t>
            </a:r>
            <a:r>
              <a:rPr sz="2200" spc="-225" dirty="0">
                <a:latin typeface="Times New Roman"/>
                <a:cs typeface="Times New Roman"/>
              </a:rPr>
              <a:t>ή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235" dirty="0">
                <a:latin typeface="Times New Roman"/>
                <a:cs typeface="Times New Roman"/>
              </a:rPr>
              <a:t>α</a:t>
            </a:r>
            <a:r>
              <a:rPr sz="2200" spc="-180" dirty="0">
                <a:latin typeface="Times New Roman"/>
                <a:cs typeface="Times New Roman"/>
              </a:rPr>
              <a:t>ξία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75" dirty="0">
                <a:latin typeface="Times New Roman"/>
                <a:cs typeface="Times New Roman"/>
              </a:rPr>
              <a:t>τ</a:t>
            </a:r>
            <a:r>
              <a:rPr sz="2200" spc="-225" dirty="0">
                <a:latin typeface="Times New Roman"/>
                <a:cs typeface="Times New Roman"/>
              </a:rPr>
              <a:t>ο</a:t>
            </a:r>
            <a:r>
              <a:rPr sz="2200" spc="-215" dirty="0">
                <a:latin typeface="Times New Roman"/>
                <a:cs typeface="Times New Roman"/>
              </a:rPr>
              <a:t>υ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9300" y="3931042"/>
            <a:ext cx="2364740" cy="1209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 marR="5080" indent="-93980">
              <a:lnSpc>
                <a:spcPct val="129900"/>
              </a:lnSpc>
            </a:pPr>
            <a:r>
              <a:rPr sz="2200" spc="-220" dirty="0">
                <a:latin typeface="Times New Roman"/>
                <a:cs typeface="Times New Roman"/>
              </a:rPr>
              <a:t>χα</a:t>
            </a:r>
            <a:r>
              <a:rPr sz="2200" spc="-195" dirty="0">
                <a:latin typeface="Times New Roman"/>
                <a:cs typeface="Times New Roman"/>
              </a:rPr>
              <a:t>ρτ</a:t>
            </a:r>
            <a:r>
              <a:rPr sz="2200" spc="-225" dirty="0">
                <a:latin typeface="Times New Roman"/>
                <a:cs typeface="Times New Roman"/>
              </a:rPr>
              <a:t>ο</a:t>
            </a:r>
            <a:r>
              <a:rPr sz="2200" spc="-250" dirty="0">
                <a:latin typeface="Times New Roman"/>
                <a:cs typeface="Times New Roman"/>
              </a:rPr>
              <a:t>φ</a:t>
            </a:r>
            <a:r>
              <a:rPr sz="2200" spc="-204" dirty="0">
                <a:latin typeface="Times New Roman"/>
                <a:cs typeface="Times New Roman"/>
              </a:rPr>
              <a:t>υ</a:t>
            </a:r>
            <a:r>
              <a:rPr sz="2200" spc="-229" dirty="0">
                <a:latin typeface="Times New Roman"/>
                <a:cs typeface="Times New Roman"/>
              </a:rPr>
              <a:t>λακ</a:t>
            </a:r>
            <a:r>
              <a:rPr sz="2200" spc="-165" dirty="0">
                <a:latin typeface="Times New Roman"/>
                <a:cs typeface="Times New Roman"/>
              </a:rPr>
              <a:t>ίου,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spc="-204" dirty="0">
                <a:latin typeface="Times New Roman"/>
                <a:cs typeface="Times New Roman"/>
              </a:rPr>
              <a:t>δ</a:t>
            </a:r>
            <a:r>
              <a:rPr sz="2200" spc="-229" dirty="0">
                <a:latin typeface="Times New Roman"/>
                <a:cs typeface="Times New Roman"/>
              </a:rPr>
              <a:t>ηλα</a:t>
            </a:r>
            <a:r>
              <a:rPr sz="2200" spc="-215" dirty="0">
                <a:latin typeface="Times New Roman"/>
                <a:cs typeface="Times New Roman"/>
              </a:rPr>
              <a:t>δή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150" i="1" spc="-370" dirty="0">
                <a:latin typeface="Times New Roman"/>
                <a:cs typeface="Times New Roman"/>
              </a:rPr>
              <a:t>w</a:t>
            </a:r>
            <a:r>
              <a:rPr sz="1875" spc="-67" baseline="-24444" dirty="0">
                <a:latin typeface="Times New Roman"/>
                <a:cs typeface="Times New Roman"/>
              </a:rPr>
              <a:t>1</a:t>
            </a:r>
            <a:r>
              <a:rPr sz="1875" i="1" spc="-225" baseline="-24444" dirty="0">
                <a:latin typeface="Times New Roman"/>
                <a:cs typeface="Times New Roman"/>
              </a:rPr>
              <a:t>A</a:t>
            </a:r>
            <a:r>
              <a:rPr sz="1875" i="1" baseline="-24444" dirty="0">
                <a:latin typeface="Times New Roman"/>
                <a:cs typeface="Times New Roman"/>
              </a:rPr>
              <a:t> </a:t>
            </a:r>
            <a:r>
              <a:rPr sz="1875" i="1" spc="-60" baseline="-24444" dirty="0">
                <a:latin typeface="Times New Roman"/>
                <a:cs typeface="Times New Roman"/>
              </a:rPr>
              <a:t> </a:t>
            </a:r>
            <a:r>
              <a:rPr sz="2150" spc="-240" dirty="0">
                <a:latin typeface="Symbol"/>
                <a:cs typeface="Symbol"/>
              </a:rPr>
              <a:t></a:t>
            </a:r>
            <a:r>
              <a:rPr sz="2150" spc="-110" dirty="0">
                <a:latin typeface="Times New Roman"/>
                <a:cs typeface="Times New Roman"/>
              </a:rPr>
              <a:t> </a:t>
            </a:r>
            <a:r>
              <a:rPr sz="2150" i="1" spc="-260" dirty="0">
                <a:latin typeface="Times New Roman"/>
                <a:cs typeface="Times New Roman"/>
              </a:rPr>
              <a:t>w</a:t>
            </a:r>
            <a:r>
              <a:rPr sz="1875" spc="-187" baseline="-24444" dirty="0">
                <a:latin typeface="Times New Roman"/>
                <a:cs typeface="Times New Roman"/>
              </a:rPr>
              <a:t>2</a:t>
            </a:r>
            <a:r>
              <a:rPr sz="1875" spc="-225" baseline="-24444" dirty="0">
                <a:latin typeface="Times New Roman"/>
                <a:cs typeface="Times New Roman"/>
              </a:rPr>
              <a:t> </a:t>
            </a:r>
            <a:r>
              <a:rPr sz="1875" i="1" spc="-225" baseline="-24444" dirty="0">
                <a:latin typeface="Times New Roman"/>
                <a:cs typeface="Times New Roman"/>
              </a:rPr>
              <a:t>A</a:t>
            </a:r>
            <a:r>
              <a:rPr sz="1875" i="1" baseline="-24444" dirty="0">
                <a:latin typeface="Times New Roman"/>
                <a:cs typeface="Times New Roman"/>
              </a:rPr>
              <a:t> </a:t>
            </a:r>
            <a:r>
              <a:rPr sz="1875" i="1" spc="-67" baseline="-24444" dirty="0">
                <a:latin typeface="Times New Roman"/>
                <a:cs typeface="Times New Roman"/>
              </a:rPr>
              <a:t> </a:t>
            </a:r>
            <a:r>
              <a:rPr sz="2150" spc="-240" dirty="0">
                <a:latin typeface="Symbol"/>
                <a:cs typeface="Symbol"/>
              </a:rPr>
              <a:t></a:t>
            </a:r>
            <a:r>
              <a:rPr sz="2150" spc="-245" dirty="0">
                <a:latin typeface="Times New Roman"/>
                <a:cs typeface="Times New Roman"/>
              </a:rPr>
              <a:t> </a:t>
            </a:r>
            <a:r>
              <a:rPr sz="2150" spc="-100" dirty="0">
                <a:latin typeface="Times New Roman"/>
                <a:cs typeface="Times New Roman"/>
              </a:rPr>
              <a:t>....</a:t>
            </a:r>
            <a:r>
              <a:rPr sz="2150" spc="-110" dirty="0">
                <a:latin typeface="Times New Roman"/>
                <a:cs typeface="Times New Roman"/>
              </a:rPr>
              <a:t>.</a:t>
            </a:r>
            <a:r>
              <a:rPr sz="2150" spc="-290" dirty="0">
                <a:latin typeface="Times New Roman"/>
                <a:cs typeface="Times New Roman"/>
              </a:rPr>
              <a:t> </a:t>
            </a:r>
            <a:r>
              <a:rPr sz="2150" spc="-240" dirty="0">
                <a:latin typeface="Symbol"/>
                <a:cs typeface="Symbol"/>
              </a:rPr>
              <a:t></a:t>
            </a:r>
            <a:r>
              <a:rPr sz="2150" spc="-105" dirty="0">
                <a:latin typeface="Times New Roman"/>
                <a:cs typeface="Times New Roman"/>
              </a:rPr>
              <a:t> </a:t>
            </a:r>
            <a:r>
              <a:rPr sz="2150" i="1" spc="-215" dirty="0">
                <a:latin typeface="Times New Roman"/>
                <a:cs typeface="Times New Roman"/>
              </a:rPr>
              <a:t>w</a:t>
            </a:r>
            <a:r>
              <a:rPr sz="1875" i="1" spc="-150" baseline="-24444" dirty="0">
                <a:latin typeface="Times New Roman"/>
                <a:cs typeface="Times New Roman"/>
              </a:rPr>
              <a:t>N</a:t>
            </a:r>
            <a:r>
              <a:rPr sz="1875" i="1" spc="-225" baseline="-24444" dirty="0">
                <a:latin typeface="Times New Roman"/>
                <a:cs typeface="Times New Roman"/>
              </a:rPr>
              <a:t>A</a:t>
            </a:r>
            <a:r>
              <a:rPr sz="1875" i="1" baseline="-24444" dirty="0">
                <a:latin typeface="Times New Roman"/>
                <a:cs typeface="Times New Roman"/>
              </a:rPr>
              <a:t> </a:t>
            </a:r>
            <a:r>
              <a:rPr sz="1875" i="1" spc="30" baseline="-24444" dirty="0">
                <a:latin typeface="Times New Roman"/>
                <a:cs typeface="Times New Roman"/>
              </a:rPr>
              <a:t> </a:t>
            </a:r>
            <a:r>
              <a:rPr sz="2150" spc="-240" dirty="0">
                <a:latin typeface="Symbol"/>
                <a:cs typeface="Symbol"/>
              </a:rPr>
              <a:t></a:t>
            </a:r>
            <a:r>
              <a:rPr sz="2150" spc="-240" dirty="0">
                <a:latin typeface="Times New Roman"/>
                <a:cs typeface="Times New Roman"/>
              </a:rPr>
              <a:t> </a:t>
            </a:r>
            <a:r>
              <a:rPr sz="2150" spc="-165" dirty="0">
                <a:latin typeface="Times New Roman"/>
                <a:cs typeface="Times New Roman"/>
              </a:rPr>
              <a:t>1 </a:t>
            </a:r>
            <a:r>
              <a:rPr sz="2150" i="1" spc="-370" dirty="0">
                <a:latin typeface="Times New Roman"/>
                <a:cs typeface="Times New Roman"/>
              </a:rPr>
              <a:t>w</a:t>
            </a:r>
            <a:r>
              <a:rPr sz="1875" spc="-135" baseline="-24444" dirty="0">
                <a:latin typeface="Times New Roman"/>
                <a:cs typeface="Times New Roman"/>
              </a:rPr>
              <a:t>1</a:t>
            </a:r>
            <a:r>
              <a:rPr sz="1875" i="1" spc="-209" baseline="-24444" dirty="0">
                <a:latin typeface="Times New Roman"/>
                <a:cs typeface="Times New Roman"/>
              </a:rPr>
              <a:t>L</a:t>
            </a:r>
            <a:r>
              <a:rPr sz="1875" i="1" baseline="-24444" dirty="0">
                <a:latin typeface="Times New Roman"/>
                <a:cs typeface="Times New Roman"/>
              </a:rPr>
              <a:t> </a:t>
            </a:r>
            <a:r>
              <a:rPr sz="1875" i="1" spc="-15" baseline="-24444" dirty="0">
                <a:latin typeface="Times New Roman"/>
                <a:cs typeface="Times New Roman"/>
              </a:rPr>
              <a:t> </a:t>
            </a:r>
            <a:r>
              <a:rPr sz="2150" spc="-240" dirty="0">
                <a:latin typeface="Symbol"/>
                <a:cs typeface="Symbol"/>
              </a:rPr>
              <a:t></a:t>
            </a:r>
            <a:r>
              <a:rPr sz="2150" spc="-110" dirty="0">
                <a:latin typeface="Times New Roman"/>
                <a:cs typeface="Times New Roman"/>
              </a:rPr>
              <a:t> </a:t>
            </a:r>
            <a:r>
              <a:rPr sz="2150" i="1" spc="-260" dirty="0">
                <a:latin typeface="Times New Roman"/>
                <a:cs typeface="Times New Roman"/>
              </a:rPr>
              <a:t>w</a:t>
            </a:r>
            <a:r>
              <a:rPr sz="1875" spc="-187" baseline="-24444" dirty="0">
                <a:latin typeface="Times New Roman"/>
                <a:cs typeface="Times New Roman"/>
              </a:rPr>
              <a:t>2</a:t>
            </a:r>
            <a:r>
              <a:rPr sz="1875" spc="-300" baseline="-24444" dirty="0">
                <a:latin typeface="Times New Roman"/>
                <a:cs typeface="Times New Roman"/>
              </a:rPr>
              <a:t> </a:t>
            </a:r>
            <a:r>
              <a:rPr sz="1875" i="1" spc="-209" baseline="-24444" dirty="0">
                <a:latin typeface="Times New Roman"/>
                <a:cs typeface="Times New Roman"/>
              </a:rPr>
              <a:t>L</a:t>
            </a:r>
            <a:r>
              <a:rPr sz="1875" i="1" baseline="-24444" dirty="0">
                <a:latin typeface="Times New Roman"/>
                <a:cs typeface="Times New Roman"/>
              </a:rPr>
              <a:t> </a:t>
            </a:r>
            <a:r>
              <a:rPr sz="1875" i="1" spc="-15" baseline="-24444" dirty="0">
                <a:latin typeface="Times New Roman"/>
                <a:cs typeface="Times New Roman"/>
              </a:rPr>
              <a:t> </a:t>
            </a:r>
            <a:r>
              <a:rPr sz="2150" spc="-240" dirty="0">
                <a:latin typeface="Symbol"/>
                <a:cs typeface="Symbol"/>
              </a:rPr>
              <a:t></a:t>
            </a:r>
            <a:r>
              <a:rPr sz="2150" spc="-245" dirty="0">
                <a:latin typeface="Times New Roman"/>
                <a:cs typeface="Times New Roman"/>
              </a:rPr>
              <a:t> </a:t>
            </a:r>
            <a:r>
              <a:rPr sz="2150" spc="-100" dirty="0">
                <a:latin typeface="Times New Roman"/>
                <a:cs typeface="Times New Roman"/>
              </a:rPr>
              <a:t>....</a:t>
            </a:r>
            <a:r>
              <a:rPr sz="2150" spc="-110" dirty="0">
                <a:latin typeface="Times New Roman"/>
                <a:cs typeface="Times New Roman"/>
              </a:rPr>
              <a:t>.</a:t>
            </a:r>
            <a:r>
              <a:rPr sz="2150" spc="-290" dirty="0">
                <a:latin typeface="Times New Roman"/>
                <a:cs typeface="Times New Roman"/>
              </a:rPr>
              <a:t> </a:t>
            </a:r>
            <a:r>
              <a:rPr sz="2150" spc="-240" dirty="0">
                <a:latin typeface="Symbol"/>
                <a:cs typeface="Symbol"/>
              </a:rPr>
              <a:t></a:t>
            </a:r>
            <a:r>
              <a:rPr sz="2150" spc="-110" dirty="0">
                <a:latin typeface="Times New Roman"/>
                <a:cs typeface="Times New Roman"/>
              </a:rPr>
              <a:t> </a:t>
            </a:r>
            <a:r>
              <a:rPr sz="2150" i="1" spc="-229" dirty="0">
                <a:latin typeface="Times New Roman"/>
                <a:cs typeface="Times New Roman"/>
              </a:rPr>
              <a:t>w</a:t>
            </a:r>
            <a:r>
              <a:rPr sz="1875" i="1" spc="-150" baseline="-24444" dirty="0">
                <a:latin typeface="Times New Roman"/>
                <a:cs typeface="Times New Roman"/>
              </a:rPr>
              <a:t>K</a:t>
            </a:r>
            <a:r>
              <a:rPr sz="1875" i="1" spc="-209" baseline="-24444" dirty="0">
                <a:latin typeface="Times New Roman"/>
                <a:cs typeface="Times New Roman"/>
              </a:rPr>
              <a:t>L</a:t>
            </a:r>
            <a:r>
              <a:rPr sz="1875" i="1" baseline="-24444" dirty="0">
                <a:latin typeface="Times New Roman"/>
                <a:cs typeface="Times New Roman"/>
              </a:rPr>
              <a:t> </a:t>
            </a:r>
            <a:r>
              <a:rPr sz="1875" i="1" spc="82" baseline="-24444" dirty="0">
                <a:latin typeface="Times New Roman"/>
                <a:cs typeface="Times New Roman"/>
              </a:rPr>
              <a:t> </a:t>
            </a:r>
            <a:r>
              <a:rPr sz="2150" spc="-240" dirty="0">
                <a:latin typeface="Symbol"/>
                <a:cs typeface="Symbol"/>
              </a:rPr>
              <a:t></a:t>
            </a:r>
            <a:r>
              <a:rPr sz="2150" spc="-240" dirty="0">
                <a:latin typeface="Times New Roman"/>
                <a:cs typeface="Times New Roman"/>
              </a:rPr>
              <a:t> </a:t>
            </a:r>
            <a:r>
              <a:rPr sz="2150" spc="-215" dirty="0">
                <a:latin typeface="Times New Roman"/>
                <a:cs typeface="Times New Roman"/>
              </a:rPr>
              <a:t>1</a:t>
            </a:r>
            <a:endParaRPr sz="21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373" y="548043"/>
            <a:ext cx="8446770" cy="696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dirty="0"/>
              <a:t>Ε</a:t>
            </a:r>
            <a:r>
              <a:rPr sz="2400" spc="-10" dirty="0"/>
              <a:t>ξ</a:t>
            </a:r>
            <a:r>
              <a:rPr sz="2400" dirty="0"/>
              <a:t>ο</a:t>
            </a:r>
            <a:r>
              <a:rPr sz="2400" spc="-10" dirty="0"/>
              <a:t>υ</a:t>
            </a:r>
            <a:r>
              <a:rPr sz="2400" dirty="0"/>
              <a:t>δε</a:t>
            </a:r>
            <a:r>
              <a:rPr sz="2400" spc="-10" dirty="0"/>
              <a:t>τ</a:t>
            </a:r>
            <a:r>
              <a:rPr sz="2400" spc="55" dirty="0"/>
              <a:t>έ</a:t>
            </a:r>
            <a:r>
              <a:rPr sz="2400" dirty="0"/>
              <a:t>ρω</a:t>
            </a:r>
            <a:r>
              <a:rPr sz="2400" spc="-15" dirty="0"/>
              <a:t>σ</a:t>
            </a:r>
            <a:r>
              <a:rPr sz="2400" dirty="0"/>
              <a:t>η</a:t>
            </a:r>
            <a:r>
              <a:rPr sz="2400" spc="-50" dirty="0"/>
              <a:t> </a:t>
            </a:r>
            <a:r>
              <a:rPr sz="2400" dirty="0"/>
              <a:t>Κιν</a:t>
            </a:r>
            <a:r>
              <a:rPr sz="2400" spc="-10" dirty="0"/>
              <a:t>δ</a:t>
            </a:r>
            <a:r>
              <a:rPr sz="2400" dirty="0"/>
              <a:t>ύ</a:t>
            </a:r>
            <a:r>
              <a:rPr sz="2400" spc="-10" dirty="0"/>
              <a:t>ν</a:t>
            </a:r>
            <a:r>
              <a:rPr sz="2400" dirty="0"/>
              <a:t>ου</a:t>
            </a:r>
            <a:r>
              <a:rPr sz="2400" spc="5" dirty="0"/>
              <a:t> </a:t>
            </a:r>
            <a:r>
              <a:rPr sz="2400" dirty="0"/>
              <a:t>Ε</a:t>
            </a:r>
            <a:r>
              <a:rPr sz="2400" spc="-10" dirty="0"/>
              <a:t>π</a:t>
            </a:r>
            <a:r>
              <a:rPr sz="2400" dirty="0"/>
              <a:t>ιτοκίου</a:t>
            </a:r>
            <a:r>
              <a:rPr sz="2400" spc="-30" dirty="0"/>
              <a:t> </a:t>
            </a:r>
            <a:r>
              <a:rPr sz="2400" dirty="0"/>
              <a:t>στον</a:t>
            </a:r>
            <a:r>
              <a:rPr sz="2400" spc="-10" dirty="0"/>
              <a:t> </a:t>
            </a:r>
            <a:r>
              <a:rPr sz="2400" dirty="0"/>
              <a:t>Ισολ</a:t>
            </a:r>
            <a:r>
              <a:rPr sz="2400" spc="-10" dirty="0"/>
              <a:t>ο</a:t>
            </a:r>
            <a:r>
              <a:rPr sz="2400" dirty="0"/>
              <a:t>γισμό</a:t>
            </a:r>
            <a:r>
              <a:rPr sz="2400" spc="-45" dirty="0"/>
              <a:t> </a:t>
            </a:r>
            <a:r>
              <a:rPr sz="2400" dirty="0"/>
              <a:t>εν</a:t>
            </a:r>
            <a:r>
              <a:rPr sz="2400" spc="-10" dirty="0"/>
              <a:t>ό</a:t>
            </a:r>
            <a:r>
              <a:rPr sz="2400" dirty="0"/>
              <a:t>ς</a:t>
            </a:r>
            <a:endParaRPr sz="2400"/>
          </a:p>
          <a:p>
            <a:pPr marL="2540" algn="ctr">
              <a:lnSpc>
                <a:spcPct val="100000"/>
              </a:lnSpc>
            </a:pPr>
            <a:r>
              <a:rPr sz="2400" dirty="0"/>
              <a:t>Χρη</a:t>
            </a:r>
            <a:r>
              <a:rPr sz="2400" spc="-10" dirty="0"/>
              <a:t>μ</a:t>
            </a:r>
            <a:r>
              <a:rPr sz="2400" dirty="0"/>
              <a:t>ατοπιστωτικού</a:t>
            </a:r>
            <a:r>
              <a:rPr sz="2400" spc="-25" dirty="0"/>
              <a:t> </a:t>
            </a:r>
            <a:r>
              <a:rPr sz="2400" dirty="0"/>
              <a:t>Ιδρύμα</a:t>
            </a:r>
            <a:r>
              <a:rPr sz="2400" spc="-10" dirty="0"/>
              <a:t>τ</a:t>
            </a:r>
            <a:r>
              <a:rPr sz="2400" dirty="0"/>
              <a:t>ος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535940" y="2101231"/>
            <a:ext cx="6369685" cy="58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6235" algn="l"/>
                <a:tab pos="1265555" algn="l"/>
                <a:tab pos="1644650" algn="l"/>
                <a:tab pos="1995170" algn="l"/>
                <a:tab pos="2682875" algn="l"/>
                <a:tab pos="3294379" algn="l"/>
                <a:tab pos="4952365" algn="l"/>
                <a:tab pos="5695950" algn="l"/>
                <a:tab pos="6200775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τω	Α	η	αξ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	του	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γη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ού	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ός	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ΧΙ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,	L υποχ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ώ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,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και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αξία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καθαρής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spc="3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5169" y="2101231"/>
            <a:ext cx="153289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62585" algn="l"/>
                <a:tab pos="1050290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	αξ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	τ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3503311"/>
            <a:ext cx="8072755" cy="890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Από</a:t>
            </a:r>
            <a:r>
              <a:rPr sz="2000" b="1" spc="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την</a:t>
            </a:r>
            <a:r>
              <a:rPr sz="2000" b="1" spc="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10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στή</a:t>
            </a:r>
            <a:r>
              <a:rPr sz="2000" b="1" spc="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του</a:t>
            </a:r>
            <a:r>
              <a:rPr sz="2000" b="1" spc="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σο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ογι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μού</a:t>
            </a:r>
            <a:r>
              <a:rPr sz="2000" b="1" spc="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A=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L+E</a:t>
            </a:r>
            <a:r>
              <a:rPr sz="2000" b="1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προ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τει ότι </a:t>
            </a:r>
            <a:r>
              <a:rPr sz="2000" b="1" spc="-254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=Δ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+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ΔL </a:t>
            </a:r>
            <a:r>
              <a:rPr sz="2000" b="1" spc="-2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ΔL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, </a:t>
            </a:r>
            <a:r>
              <a:rPr sz="2000" b="1" spc="-2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όπου </a:t>
            </a:r>
            <a:r>
              <a:rPr sz="2000" b="1" spc="-2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 </a:t>
            </a:r>
            <a:r>
              <a:rPr sz="2000" b="1" spc="-254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αι </a:t>
            </a:r>
            <a:r>
              <a:rPr sz="2000" b="1" spc="-2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 </a:t>
            </a:r>
            <a:r>
              <a:rPr sz="2000" b="1" spc="-2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τελ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εσ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τής </a:t>
            </a:r>
            <a:r>
              <a:rPr sz="2000" b="1" spc="-229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ής 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ταβολή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8968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2400" dirty="0"/>
              <a:t>Ε</a:t>
            </a:r>
            <a:r>
              <a:rPr sz="2400" spc="-10" dirty="0"/>
              <a:t>ξ</a:t>
            </a:r>
            <a:r>
              <a:rPr sz="2400" dirty="0"/>
              <a:t>ο</a:t>
            </a:r>
            <a:r>
              <a:rPr sz="2400" spc="-10" dirty="0"/>
              <a:t>υ</a:t>
            </a:r>
            <a:r>
              <a:rPr sz="2400" dirty="0"/>
              <a:t>δε</a:t>
            </a:r>
            <a:r>
              <a:rPr sz="2400" spc="-10" dirty="0"/>
              <a:t>τ</a:t>
            </a:r>
            <a:r>
              <a:rPr sz="2400" spc="55" dirty="0"/>
              <a:t>έ</a:t>
            </a:r>
            <a:r>
              <a:rPr sz="2400" dirty="0"/>
              <a:t>ρω</a:t>
            </a:r>
            <a:r>
              <a:rPr sz="2400" spc="-10" dirty="0"/>
              <a:t>σ</a:t>
            </a:r>
            <a:r>
              <a:rPr sz="2400" dirty="0"/>
              <a:t>η</a:t>
            </a:r>
            <a:r>
              <a:rPr sz="2400" spc="-50" dirty="0"/>
              <a:t> </a:t>
            </a:r>
            <a:r>
              <a:rPr sz="2400" dirty="0"/>
              <a:t>Κιν</a:t>
            </a:r>
            <a:r>
              <a:rPr sz="2400" spc="-10" dirty="0"/>
              <a:t>δ</a:t>
            </a:r>
            <a:r>
              <a:rPr sz="2400" dirty="0"/>
              <a:t>ύ</a:t>
            </a:r>
            <a:r>
              <a:rPr sz="2400" spc="-10" dirty="0"/>
              <a:t>ν</a:t>
            </a:r>
            <a:r>
              <a:rPr sz="2400" dirty="0"/>
              <a:t>ου</a:t>
            </a:r>
            <a:r>
              <a:rPr sz="2400" spc="5" dirty="0"/>
              <a:t> </a:t>
            </a:r>
            <a:r>
              <a:rPr sz="2400" dirty="0"/>
              <a:t>Ε</a:t>
            </a:r>
            <a:r>
              <a:rPr sz="2400" spc="-10" dirty="0"/>
              <a:t>π</a:t>
            </a:r>
            <a:r>
              <a:rPr sz="2400" dirty="0"/>
              <a:t>ιτοκίου</a:t>
            </a:r>
            <a:r>
              <a:rPr sz="2400" spc="-30" dirty="0"/>
              <a:t> </a:t>
            </a:r>
            <a:r>
              <a:rPr sz="2400" dirty="0"/>
              <a:t>στον</a:t>
            </a:r>
            <a:r>
              <a:rPr sz="2400" spc="-10" dirty="0"/>
              <a:t> </a:t>
            </a:r>
            <a:r>
              <a:rPr sz="2400" dirty="0"/>
              <a:t>Ισολ</a:t>
            </a:r>
            <a:r>
              <a:rPr sz="2400" spc="-10" dirty="0"/>
              <a:t>ο</a:t>
            </a:r>
            <a:r>
              <a:rPr sz="2400" dirty="0"/>
              <a:t>γισμό</a:t>
            </a:r>
            <a:endParaRPr sz="2400"/>
          </a:p>
          <a:p>
            <a:pPr marL="635" algn="ctr">
              <a:lnSpc>
                <a:spcPct val="100000"/>
              </a:lnSpc>
            </a:pPr>
            <a:r>
              <a:rPr sz="2400" dirty="0"/>
              <a:t>ενός</a:t>
            </a:r>
            <a:r>
              <a:rPr sz="2400" spc="-25" dirty="0"/>
              <a:t> </a:t>
            </a:r>
            <a:r>
              <a:rPr sz="2400" dirty="0"/>
              <a:t>Χρη</a:t>
            </a:r>
            <a:r>
              <a:rPr sz="2400" spc="-10" dirty="0"/>
              <a:t>μ</a:t>
            </a:r>
            <a:r>
              <a:rPr sz="2400" dirty="0"/>
              <a:t>ατοπιστωτι</a:t>
            </a:r>
            <a:r>
              <a:rPr sz="2400" spc="5" dirty="0"/>
              <a:t>κ</a:t>
            </a:r>
            <a:r>
              <a:rPr sz="2400" dirty="0"/>
              <a:t>ού</a:t>
            </a:r>
            <a:r>
              <a:rPr sz="2400" spc="-10" dirty="0"/>
              <a:t> </a:t>
            </a:r>
            <a:r>
              <a:rPr sz="2400" dirty="0"/>
              <a:t>Ιδρύ</a:t>
            </a:r>
            <a:r>
              <a:rPr sz="2400" spc="-15" dirty="0"/>
              <a:t>μ</a:t>
            </a:r>
            <a:r>
              <a:rPr sz="2400" dirty="0"/>
              <a:t>ατος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673100" y="2466903"/>
            <a:ext cx="7713345" cy="552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90"/>
              </a:lnSpc>
            </a:pP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Σύμ</a:t>
            </a:r>
            <a:r>
              <a:rPr sz="2000" b="1" spc="-25" dirty="0">
                <a:solidFill>
                  <a:srgbClr val="0000FF"/>
                </a:solidFill>
                <a:latin typeface="Times New Roman"/>
                <a:cs typeface="Times New Roman"/>
              </a:rPr>
              <a:t>φ</a:t>
            </a:r>
            <a:r>
              <a:rPr sz="2000" b="1" spc="-40" dirty="0">
                <a:solidFill>
                  <a:srgbClr val="0000FF"/>
                </a:solidFill>
                <a:latin typeface="Times New Roman"/>
                <a:cs typeface="Times New Roman"/>
              </a:rPr>
              <a:t>ω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να</a:t>
            </a:r>
            <a:r>
              <a:rPr sz="20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με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το</a:t>
            </a:r>
            <a:r>
              <a:rPr sz="20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υπό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δ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ειγμα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της σταθμισ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μ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ένης</a:t>
            </a:r>
            <a:r>
              <a:rPr sz="2000" b="1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διά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κειας, οι</a:t>
            </a:r>
            <a:r>
              <a:rPr sz="20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π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σ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σ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τιαίες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150"/>
              </a:lnSpc>
            </a:pP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μετα</a:t>
            </a:r>
            <a:r>
              <a:rPr sz="1800" b="1" spc="-60" dirty="0">
                <a:solidFill>
                  <a:srgbClr val="0000FF"/>
                </a:solidFill>
                <a:latin typeface="Times New Roman"/>
                <a:cs typeface="Times New Roman"/>
              </a:rPr>
              <a:t>β</a:t>
            </a:r>
            <a:r>
              <a:rPr sz="1800" b="1" spc="-25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λές ενερ</a:t>
            </a:r>
            <a:r>
              <a:rPr sz="18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γ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ητι</a:t>
            </a:r>
            <a:r>
              <a:rPr sz="180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κ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ού</a:t>
            </a:r>
            <a:r>
              <a:rPr sz="18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κ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αι υπ</a:t>
            </a:r>
            <a:r>
              <a:rPr sz="1800" b="1" spc="-30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χ</a:t>
            </a:r>
            <a:r>
              <a:rPr sz="18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8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ώ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σεων</a:t>
            </a:r>
            <a:r>
              <a:rPr sz="1800" b="1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είν</a:t>
            </a:r>
            <a:r>
              <a:rPr sz="18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α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1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68575" y="3458083"/>
            <a:ext cx="294005" cy="1905"/>
          </a:xfrm>
          <a:custGeom>
            <a:avLst/>
            <a:gdLst/>
            <a:ahLst/>
            <a:cxnLst/>
            <a:rect l="l" t="t" r="r" b="b"/>
            <a:pathLst>
              <a:path w="294005" h="1904">
                <a:moveTo>
                  <a:pt x="0" y="0"/>
                </a:moveTo>
                <a:lnTo>
                  <a:pt x="293750" y="190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52975" y="3458083"/>
            <a:ext cx="290830" cy="1905"/>
          </a:xfrm>
          <a:custGeom>
            <a:avLst/>
            <a:gdLst/>
            <a:ahLst/>
            <a:cxnLst/>
            <a:rect l="l" t="t" r="r" b="b"/>
            <a:pathLst>
              <a:path w="290829" h="1904">
                <a:moveTo>
                  <a:pt x="0" y="0"/>
                </a:moveTo>
                <a:lnTo>
                  <a:pt x="290575" y="1904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725414" y="3268959"/>
            <a:ext cx="884555" cy="299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18795" algn="l"/>
              </a:tabLst>
            </a:pPr>
            <a:r>
              <a:rPr sz="2700" spc="-315" baseline="-18518" dirty="0">
                <a:latin typeface="Symbol"/>
                <a:cs typeface="Symbol"/>
              </a:rPr>
              <a:t></a:t>
            </a:r>
            <a:r>
              <a:rPr sz="2700" spc="-359" baseline="-18518" dirty="0">
                <a:latin typeface="Times New Roman"/>
                <a:cs typeface="Times New Roman"/>
              </a:rPr>
              <a:t> </a:t>
            </a:r>
            <a:r>
              <a:rPr sz="2700" baseline="-15432" dirty="0">
                <a:latin typeface="Symbol"/>
                <a:cs typeface="Symbol"/>
              </a:rPr>
              <a:t></a:t>
            </a:r>
            <a:r>
              <a:rPr sz="2700" spc="-412" baseline="-15432" dirty="0">
                <a:latin typeface="Times New Roman"/>
                <a:cs typeface="Times New Roman"/>
              </a:rPr>
              <a:t> </a:t>
            </a:r>
            <a:r>
              <a:rPr sz="1000" i="1" u="sng" spc="-5" dirty="0">
                <a:latin typeface="Times New Roman"/>
                <a:cs typeface="Times New Roman"/>
              </a:rPr>
              <a:t> </a:t>
            </a:r>
            <a:r>
              <a:rPr sz="1000" i="1" u="sng" dirty="0">
                <a:latin typeface="Times New Roman"/>
                <a:cs typeface="Times New Roman"/>
              </a:rPr>
              <a:t>	</a:t>
            </a:r>
            <a:r>
              <a:rPr sz="1000" i="1" u="sng" spc="-5" dirty="0">
                <a:latin typeface="Times New Roman"/>
                <a:cs typeface="Times New Roman"/>
              </a:rPr>
              <a:t>L </a:t>
            </a:r>
            <a:r>
              <a:rPr sz="1000" i="1" u="sng" dirty="0">
                <a:latin typeface="Times New Roman"/>
                <a:cs typeface="Times New Roman"/>
              </a:rPr>
              <a:t>   </a:t>
            </a:r>
            <a:r>
              <a:rPr sz="1000" i="1" u="sng" spc="-50" dirty="0">
                <a:latin typeface="Times New Roman"/>
                <a:cs typeface="Times New Roman"/>
              </a:rPr>
              <a:t> </a:t>
            </a:r>
            <a:r>
              <a:rPr sz="2700" spc="-120" baseline="-15432" dirty="0">
                <a:latin typeface="Symbol"/>
                <a:cs typeface="Symbol"/>
              </a:rPr>
              <a:t></a:t>
            </a:r>
            <a:r>
              <a:rPr sz="2700" baseline="-26234" dirty="0">
                <a:latin typeface="Times New Roman"/>
                <a:cs typeface="Times New Roman"/>
              </a:rPr>
              <a:t>.</a:t>
            </a:r>
            <a:endParaRPr sz="2700" baseline="-26234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09615" y="3386057"/>
            <a:ext cx="530860" cy="38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spc="209" baseline="30864" dirty="0">
                <a:latin typeface="Symbol"/>
                <a:cs typeface="Symbol"/>
              </a:rPr>
              <a:t></a:t>
            </a:r>
            <a:r>
              <a:rPr sz="1800" dirty="0">
                <a:latin typeface="Times New Roman"/>
                <a:cs typeface="Times New Roman"/>
              </a:rPr>
              <a:t>1</a:t>
            </a:r>
            <a:r>
              <a:rPr sz="1800" spc="-265" dirty="0">
                <a:latin typeface="Times New Roman"/>
                <a:cs typeface="Times New Roman"/>
              </a:rPr>
              <a:t> </a:t>
            </a:r>
            <a:r>
              <a:rPr sz="2700" baseline="6172" dirty="0">
                <a:latin typeface="Symbol"/>
                <a:cs typeface="Symbol"/>
              </a:rPr>
              <a:t></a:t>
            </a:r>
            <a:r>
              <a:rPr sz="2700" spc="-135" baseline="6172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37534" y="3386057"/>
            <a:ext cx="528955" cy="38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spc="217" baseline="30864" dirty="0">
                <a:latin typeface="Symbol"/>
                <a:cs typeface="Symbol"/>
              </a:rPr>
              <a:t></a:t>
            </a:r>
            <a:r>
              <a:rPr sz="1800" dirty="0">
                <a:latin typeface="Times New Roman"/>
                <a:cs typeface="Times New Roman"/>
              </a:rPr>
              <a:t>1</a:t>
            </a:r>
            <a:r>
              <a:rPr sz="1800" spc="-275" dirty="0">
                <a:latin typeface="Times New Roman"/>
                <a:cs typeface="Times New Roman"/>
              </a:rPr>
              <a:t> </a:t>
            </a:r>
            <a:r>
              <a:rPr sz="2700" baseline="6172" dirty="0">
                <a:latin typeface="Symbol"/>
                <a:cs typeface="Symbol"/>
              </a:rPr>
              <a:t></a:t>
            </a:r>
            <a:r>
              <a:rPr sz="2700" spc="-135" baseline="6172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49695" y="3386057"/>
            <a:ext cx="113664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Symbol"/>
                <a:cs typeface="Symbol"/>
              </a:rPr>
              <a:t>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09615" y="3553566"/>
            <a:ext cx="753745" cy="265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07365" algn="l"/>
              </a:tabLst>
            </a:pPr>
            <a:r>
              <a:rPr sz="1800" dirty="0">
                <a:latin typeface="Symbol"/>
                <a:cs typeface="Symbol"/>
              </a:rPr>
              <a:t>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500" i="1" spc="-7" baseline="-11111" dirty="0">
                <a:latin typeface="Times New Roman"/>
                <a:cs typeface="Times New Roman"/>
              </a:rPr>
              <a:t>L </a:t>
            </a:r>
            <a:r>
              <a:rPr sz="1500" i="1" spc="127" baseline="-11111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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49695" y="3099414"/>
            <a:ext cx="113664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Symbol"/>
                <a:cs typeface="Symbol"/>
              </a:rPr>
              <a:t>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57165" y="3099414"/>
            <a:ext cx="1508760" cy="302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64895" algn="l"/>
              </a:tabLst>
            </a:pPr>
            <a:r>
              <a:rPr sz="1800" spc="-30" dirty="0">
                <a:latin typeface="Symbol"/>
                <a:cs typeface="Symbol"/>
              </a:rPr>
              <a:t></a:t>
            </a:r>
            <a:r>
              <a:rPr sz="2700" i="1" baseline="-6172" dirty="0">
                <a:latin typeface="Times New Roman"/>
                <a:cs typeface="Times New Roman"/>
              </a:rPr>
              <a:t>L	</a:t>
            </a:r>
            <a:r>
              <a:rPr sz="2700" baseline="4629" dirty="0">
                <a:latin typeface="Symbol"/>
                <a:cs typeface="Symbol"/>
              </a:rPr>
              <a:t></a:t>
            </a:r>
            <a:r>
              <a:rPr sz="2700" baseline="4629" dirty="0">
                <a:latin typeface="Times New Roman"/>
                <a:cs typeface="Times New Roman"/>
              </a:rPr>
              <a:t> </a:t>
            </a:r>
            <a:r>
              <a:rPr sz="2700" spc="30" baseline="4629" dirty="0">
                <a:latin typeface="Times New Roman"/>
                <a:cs typeface="Times New Roman"/>
              </a:rPr>
              <a:t> </a:t>
            </a:r>
            <a:r>
              <a:rPr sz="2700" spc="-44" baseline="1543" dirty="0">
                <a:latin typeface="Symbol"/>
                <a:cs typeface="Symbol"/>
              </a:rPr>
              <a:t></a:t>
            </a:r>
            <a:r>
              <a:rPr sz="2700" i="1" baseline="-4629" dirty="0">
                <a:latin typeface="Times New Roman"/>
                <a:cs typeface="Times New Roman"/>
              </a:rPr>
              <a:t>r</a:t>
            </a:r>
            <a:endParaRPr sz="2700" baseline="-4629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98160" y="3281790"/>
            <a:ext cx="509905" cy="286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Symbol"/>
                <a:cs typeface="Symbol"/>
              </a:rPr>
              <a:t>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85" dirty="0">
                <a:latin typeface="Symbol"/>
                <a:cs typeface="Symbol"/>
              </a:rPr>
              <a:t></a:t>
            </a:r>
            <a:r>
              <a:rPr sz="2700" i="1" baseline="-6172" dirty="0">
                <a:latin typeface="Times New Roman"/>
                <a:cs typeface="Times New Roman"/>
              </a:rPr>
              <a:t>D</a:t>
            </a:r>
            <a:endParaRPr sz="2700" baseline="-6172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85234" y="3386057"/>
            <a:ext cx="113664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Symbol"/>
                <a:cs typeface="Symbol"/>
              </a:rPr>
              <a:t>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16682" y="3268959"/>
            <a:ext cx="1809114" cy="299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48970" algn="l"/>
                <a:tab pos="1160145" algn="l"/>
              </a:tabLst>
            </a:pPr>
            <a:r>
              <a:rPr sz="1800" dirty="0">
                <a:latin typeface="Symbol"/>
                <a:cs typeface="Symbol"/>
              </a:rPr>
              <a:t>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85" dirty="0">
                <a:latin typeface="Symbol"/>
                <a:cs typeface="Symbol"/>
              </a:rPr>
              <a:t></a:t>
            </a:r>
            <a:r>
              <a:rPr sz="2700" i="1" baseline="-6172" dirty="0">
                <a:latin typeface="Times New Roman"/>
                <a:cs typeface="Times New Roman"/>
              </a:rPr>
              <a:t>D	</a:t>
            </a:r>
            <a:r>
              <a:rPr sz="1800" spc="-210" dirty="0">
                <a:latin typeface="Symbol"/>
                <a:cs typeface="Symbol"/>
              </a:rPr>
              <a:t></a:t>
            </a:r>
            <a:r>
              <a:rPr sz="1800" spc="-240" dirty="0">
                <a:latin typeface="Times New Roman"/>
                <a:cs typeface="Times New Roman"/>
              </a:rPr>
              <a:t> </a:t>
            </a:r>
            <a:r>
              <a:rPr sz="2700" baseline="3086" dirty="0">
                <a:latin typeface="Symbol"/>
                <a:cs typeface="Symbol"/>
              </a:rPr>
              <a:t></a:t>
            </a:r>
            <a:r>
              <a:rPr sz="2700" spc="-412" baseline="3086" dirty="0">
                <a:latin typeface="Times New Roman"/>
                <a:cs typeface="Times New Roman"/>
              </a:rPr>
              <a:t> </a:t>
            </a:r>
            <a:r>
              <a:rPr sz="1500" i="1" u="sng" spc="-7" baseline="33333" dirty="0">
                <a:latin typeface="Times New Roman"/>
                <a:cs typeface="Times New Roman"/>
              </a:rPr>
              <a:t> </a:t>
            </a:r>
            <a:r>
              <a:rPr sz="1500" i="1" u="sng" baseline="33333" dirty="0">
                <a:latin typeface="Times New Roman"/>
                <a:cs typeface="Times New Roman"/>
              </a:rPr>
              <a:t>	</a:t>
            </a:r>
            <a:r>
              <a:rPr sz="1500" i="1" u="sng" spc="-7" baseline="33333" dirty="0">
                <a:latin typeface="Times New Roman"/>
                <a:cs typeface="Times New Roman"/>
              </a:rPr>
              <a:t>A </a:t>
            </a:r>
            <a:r>
              <a:rPr sz="1500" i="1" u="sng" baseline="33333" dirty="0">
                <a:latin typeface="Times New Roman"/>
                <a:cs typeface="Times New Roman"/>
              </a:rPr>
              <a:t>   </a:t>
            </a:r>
            <a:r>
              <a:rPr sz="1500" i="1" u="sng" spc="-135" baseline="33333" dirty="0">
                <a:latin typeface="Times New Roman"/>
                <a:cs typeface="Times New Roman"/>
              </a:rPr>
              <a:t> </a:t>
            </a:r>
            <a:r>
              <a:rPr sz="2700" spc="-179" baseline="3086" dirty="0">
                <a:latin typeface="Symbol"/>
                <a:cs typeface="Symbol"/>
              </a:rPr>
              <a:t></a:t>
            </a:r>
            <a:r>
              <a:rPr sz="1900" i="1" spc="-85" dirty="0">
                <a:latin typeface="Symbol"/>
                <a:cs typeface="Symbol"/>
              </a:rPr>
              <a:t></a:t>
            </a:r>
            <a:r>
              <a:rPr sz="1900" i="1" spc="-50" dirty="0">
                <a:latin typeface="Symbol"/>
                <a:cs typeface="Symbol"/>
              </a:rPr>
              <a:t>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37534" y="3553566"/>
            <a:ext cx="761365" cy="265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14350" algn="l"/>
              </a:tabLst>
            </a:pPr>
            <a:r>
              <a:rPr sz="1800" dirty="0">
                <a:latin typeface="Symbol"/>
                <a:cs typeface="Symbol"/>
              </a:rPr>
              <a:t>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500" i="1" spc="-7" baseline="-11111" dirty="0">
                <a:latin typeface="Times New Roman"/>
                <a:cs typeface="Times New Roman"/>
              </a:rPr>
              <a:t>A </a:t>
            </a:r>
            <a:r>
              <a:rPr sz="1500" i="1" spc="60" baseline="-11111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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85234" y="3099414"/>
            <a:ext cx="113664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Symbol"/>
                <a:cs typeface="Symbol"/>
              </a:rPr>
              <a:t>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72257" y="3099414"/>
            <a:ext cx="1521460" cy="302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77595" algn="l"/>
              </a:tabLst>
            </a:pPr>
            <a:r>
              <a:rPr sz="1800" spc="-30" dirty="0">
                <a:latin typeface="Symbol"/>
                <a:cs typeface="Symbol"/>
              </a:rPr>
              <a:t></a:t>
            </a:r>
            <a:r>
              <a:rPr sz="2700" i="1" baseline="-6172" dirty="0">
                <a:latin typeface="Times New Roman"/>
                <a:cs typeface="Times New Roman"/>
              </a:rPr>
              <a:t>A	</a:t>
            </a:r>
            <a:r>
              <a:rPr sz="2700" baseline="4629" dirty="0">
                <a:latin typeface="Symbol"/>
                <a:cs typeface="Symbol"/>
              </a:rPr>
              <a:t></a:t>
            </a:r>
            <a:r>
              <a:rPr sz="2700" baseline="4629" dirty="0">
                <a:latin typeface="Times New Roman"/>
                <a:cs typeface="Times New Roman"/>
              </a:rPr>
              <a:t> </a:t>
            </a:r>
            <a:r>
              <a:rPr sz="2700" spc="30" baseline="4629" dirty="0">
                <a:latin typeface="Times New Roman"/>
                <a:cs typeface="Times New Roman"/>
              </a:rPr>
              <a:t> </a:t>
            </a:r>
            <a:r>
              <a:rPr sz="2700" spc="-44" baseline="1543" dirty="0">
                <a:latin typeface="Symbol"/>
                <a:cs typeface="Symbol"/>
              </a:rPr>
              <a:t></a:t>
            </a:r>
            <a:r>
              <a:rPr sz="2700" i="1" baseline="-4629" dirty="0">
                <a:latin typeface="Times New Roman"/>
                <a:cs typeface="Times New Roman"/>
              </a:rPr>
              <a:t>r</a:t>
            </a:r>
            <a:endParaRPr sz="2700" baseline="-4629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585840" y="3460184"/>
            <a:ext cx="9588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spc="-5" dirty="0">
                <a:latin typeface="Times New Roman"/>
                <a:cs typeface="Times New Roman"/>
              </a:rPr>
              <a:t>L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11982" y="3460184"/>
            <a:ext cx="1028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spc="-5" dirty="0">
                <a:latin typeface="Times New Roman"/>
                <a:cs typeface="Times New Roman"/>
              </a:rPr>
              <a:t>A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28413" y="3518609"/>
            <a:ext cx="1530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>
                <a:latin typeface="Times New Roman"/>
                <a:cs typeface="Times New Roman"/>
              </a:rPr>
              <a:t>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48457" y="3518609"/>
            <a:ext cx="1651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>
                <a:latin typeface="Times New Roman"/>
                <a:cs typeface="Times New Roman"/>
              </a:rPr>
              <a:t>A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287" y="188976"/>
            <a:ext cx="8353425" cy="936625"/>
          </a:xfrm>
          <a:custGeom>
            <a:avLst/>
            <a:gdLst/>
            <a:ahLst/>
            <a:cxnLst/>
            <a:rect l="l" t="t" r="r" b="b"/>
            <a:pathLst>
              <a:path w="8353425" h="936625">
                <a:moveTo>
                  <a:pt x="0" y="936625"/>
                </a:moveTo>
                <a:lnTo>
                  <a:pt x="8353425" y="936625"/>
                </a:lnTo>
                <a:lnTo>
                  <a:pt x="8353425" y="0"/>
                </a:lnTo>
                <a:lnTo>
                  <a:pt x="0" y="0"/>
                </a:lnTo>
                <a:lnTo>
                  <a:pt x="0" y="936625"/>
                </a:lnTo>
                <a:close/>
              </a:path>
            </a:pathLst>
          </a:custGeom>
          <a:ln w="38100">
            <a:solidFill>
              <a:srgbClr val="CC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19015" y="0"/>
            <a:ext cx="652272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0391" y="283463"/>
            <a:ext cx="7475220" cy="661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86116" y="283463"/>
            <a:ext cx="652272" cy="6614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19015" y="771144"/>
            <a:ext cx="652272" cy="6614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6955" rIns="0" bIns="0" rtlCol="0">
            <a:spAutoFit/>
          </a:bodyPr>
          <a:lstStyle/>
          <a:p>
            <a:pPr marL="1102995">
              <a:lnSpc>
                <a:spcPct val="100000"/>
              </a:lnSpc>
            </a:pPr>
            <a:r>
              <a:rPr dirty="0">
                <a:solidFill>
                  <a:srgbClr val="333399"/>
                </a:solidFill>
              </a:rPr>
              <a:t>Διαχείριση</a:t>
            </a:r>
            <a:r>
              <a:rPr spc="-60" dirty="0">
                <a:solidFill>
                  <a:srgbClr val="333399"/>
                </a:solidFill>
              </a:rPr>
              <a:t> </a:t>
            </a:r>
            <a:r>
              <a:rPr dirty="0">
                <a:solidFill>
                  <a:srgbClr val="333399"/>
                </a:solidFill>
              </a:rPr>
              <a:t>Κεφαλαιακ</a:t>
            </a:r>
            <a:r>
              <a:rPr spc="-10" dirty="0">
                <a:solidFill>
                  <a:srgbClr val="333399"/>
                </a:solidFill>
              </a:rPr>
              <a:t>ή</a:t>
            </a:r>
            <a:r>
              <a:rPr dirty="0">
                <a:solidFill>
                  <a:srgbClr val="333399"/>
                </a:solidFill>
              </a:rPr>
              <a:t>ς</a:t>
            </a:r>
            <a:r>
              <a:rPr spc="-35" dirty="0">
                <a:solidFill>
                  <a:srgbClr val="333399"/>
                </a:solidFill>
              </a:rPr>
              <a:t> </a:t>
            </a:r>
            <a:r>
              <a:rPr dirty="0">
                <a:solidFill>
                  <a:srgbClr val="333399"/>
                </a:solidFill>
              </a:rPr>
              <a:t>Επ</a:t>
            </a:r>
            <a:r>
              <a:rPr spc="-10" dirty="0">
                <a:solidFill>
                  <a:srgbClr val="333399"/>
                </a:solidFill>
              </a:rPr>
              <a:t>ά</a:t>
            </a:r>
            <a:r>
              <a:rPr dirty="0">
                <a:solidFill>
                  <a:srgbClr val="333399"/>
                </a:solidFill>
              </a:rPr>
              <a:t>ρκειας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58267" y="1414793"/>
            <a:ext cx="2292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69975" y="1414708"/>
            <a:ext cx="6661150" cy="802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939"/>
              </a:lnSpc>
            </a:pP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800" b="1" u="heavy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απόφαση</a:t>
            </a:r>
            <a:r>
              <a:rPr sz="1800" b="1" u="heavy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για</a:t>
            </a:r>
            <a:r>
              <a:rPr sz="1800" b="1" u="heavy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το </a:t>
            </a:r>
            <a:r>
              <a:rPr sz="1800" b="1" u="heavy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800" b="1" u="heavy" spc="40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800" b="1" u="heavy" dirty="0">
                <a:solidFill>
                  <a:srgbClr val="FF0000"/>
                </a:solidFill>
                <a:latin typeface="Arial"/>
                <a:cs typeface="Arial"/>
              </a:rPr>
              <a:t>γ</a:t>
            </a:r>
            <a:r>
              <a:rPr sz="1800" b="1" u="heavy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800" b="1" u="heavy" dirty="0">
                <a:solidFill>
                  <a:srgbClr val="FF0000"/>
                </a:solidFill>
                <a:latin typeface="Arial"/>
                <a:cs typeface="Arial"/>
              </a:rPr>
              <a:t>θος</a:t>
            </a:r>
            <a:r>
              <a:rPr sz="1800" b="1" u="heavy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του </a:t>
            </a:r>
            <a:r>
              <a:rPr sz="1800" b="1" u="heavy" spc="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u="heavy" spc="-10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u="heavy" spc="-10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αίου της τράπ</a:t>
            </a:r>
            <a:r>
              <a:rPr sz="1800" b="1" u="heavy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ζας εί</a:t>
            </a:r>
            <a:r>
              <a:rPr sz="1800" b="1" u="heavy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αι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u="heavy" spc="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μα</a:t>
            </a:r>
            <a:r>
              <a:rPr sz="1800" b="1" u="heavy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τι</a:t>
            </a:r>
            <a:r>
              <a:rPr sz="1800" b="1" u="heavy" spc="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800" b="1" u="heavy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u="heavy" dirty="0">
                <a:solidFill>
                  <a:srgbClr val="333399"/>
                </a:solidFill>
                <a:latin typeface="Arial"/>
                <a:cs typeface="Arial"/>
              </a:rPr>
              <a:t>γιατί: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περι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ρίζει</a:t>
            </a:r>
            <a:r>
              <a:rPr sz="18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τις πιθα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ότητες</a:t>
            </a:r>
            <a:r>
              <a:rPr sz="18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πτ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ώ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χ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υσης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της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τράπεζας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8267" y="1963347"/>
            <a:ext cx="22796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1)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8267" y="2567233"/>
            <a:ext cx="22796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2)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69975" y="2567233"/>
            <a:ext cx="7669530" cy="3519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939"/>
              </a:lnSpc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επηρεάζει</a:t>
            </a:r>
            <a:r>
              <a:rPr sz="18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την απόδ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ση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ιδ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κεφ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της τράπεζ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↑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800" b="1" spc="4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θος κεφ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υ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→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↓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απόδ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μετοχι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ού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κεφ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Δείκτες</a:t>
            </a:r>
            <a:r>
              <a:rPr sz="18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κερδ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φορ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ας:</a:t>
            </a:r>
            <a:endParaRPr sz="1800">
              <a:latin typeface="Arial"/>
              <a:cs typeface="Arial"/>
            </a:endParaRPr>
          </a:p>
          <a:p>
            <a:pPr marL="722630" indent="-507365">
              <a:lnSpc>
                <a:spcPct val="100000"/>
              </a:lnSpc>
              <a:spcBef>
                <a:spcPts val="215"/>
              </a:spcBef>
              <a:buFont typeface="Wingdings"/>
              <a:buChar char=""/>
              <a:tabLst>
                <a:tab pos="723265" algn="l"/>
              </a:tabLst>
            </a:pPr>
            <a:r>
              <a:rPr sz="1800" b="1" spc="-5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πόδοση</a:t>
            </a:r>
            <a:r>
              <a:rPr sz="18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ερ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ητι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ού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turn</a:t>
            </a:r>
            <a:r>
              <a:rPr sz="18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on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tal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s,</a:t>
            </a:r>
            <a:r>
              <a:rPr sz="18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RO</a:t>
            </a:r>
            <a:r>
              <a:rPr sz="1800" b="1" spc="-4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r>
              <a:rPr sz="18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367665">
              <a:lnSpc>
                <a:spcPct val="100000"/>
              </a:lnSpc>
              <a:spcBef>
                <a:spcPts val="215"/>
              </a:spcBef>
            </a:pP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ROA</a:t>
            </a:r>
            <a:r>
              <a:rPr sz="18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=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καθ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ρά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spc="3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ρδ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σύ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ολο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spc="-5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ερ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ητικού</a:t>
            </a:r>
            <a:endParaRPr sz="1800">
              <a:latin typeface="Arial"/>
              <a:cs typeface="Arial"/>
            </a:endParaRPr>
          </a:p>
          <a:p>
            <a:pPr marL="367665">
              <a:lnSpc>
                <a:spcPct val="100000"/>
              </a:lnSpc>
              <a:spcBef>
                <a:spcPts val="215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μας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πληρ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φορεί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πόσο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αποτελ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ατικά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ιτ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υρ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η τράπ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ζα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2250">
              <a:latin typeface="Times New Roman"/>
              <a:cs typeface="Times New Roman"/>
            </a:endParaRPr>
          </a:p>
          <a:p>
            <a:pPr marL="722630" indent="-507365">
              <a:lnSpc>
                <a:spcPct val="100000"/>
              </a:lnSpc>
              <a:buFont typeface="Wingdings"/>
              <a:buChar char=""/>
              <a:tabLst>
                <a:tab pos="723265" algn="l"/>
              </a:tabLst>
            </a:pPr>
            <a:r>
              <a:rPr sz="1800" b="1" spc="-5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πόδοση</a:t>
            </a:r>
            <a:r>
              <a:rPr sz="18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ιδ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κεφ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(R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turn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of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Eq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it</a:t>
            </a: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OE)</a:t>
            </a:r>
            <a:endParaRPr sz="1800">
              <a:latin typeface="Arial"/>
              <a:cs typeface="Arial"/>
            </a:endParaRPr>
          </a:p>
          <a:p>
            <a:pPr marL="367665">
              <a:lnSpc>
                <a:spcPct val="100000"/>
              </a:lnSpc>
              <a:spcBef>
                <a:spcPts val="215"/>
              </a:spcBef>
            </a:pP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ROE</a:t>
            </a:r>
            <a:r>
              <a:rPr sz="1800" b="1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=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καθαρά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spc="4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8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ίδ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κεφ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ια</a:t>
            </a:r>
            <a:endParaRPr sz="1800">
              <a:latin typeface="Arial"/>
              <a:cs typeface="Arial"/>
            </a:endParaRPr>
          </a:p>
          <a:p>
            <a:pPr marL="722630" indent="-507365">
              <a:lnSpc>
                <a:spcPct val="100000"/>
              </a:lnSpc>
              <a:spcBef>
                <a:spcPts val="219"/>
              </a:spcBef>
              <a:buFont typeface="Wingdings"/>
              <a:buChar char=""/>
              <a:tabLst>
                <a:tab pos="723265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Πο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λλ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απ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ασιαστής</a:t>
            </a:r>
            <a:r>
              <a:rPr sz="18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ιδί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κε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αίων</a:t>
            </a:r>
            <a:r>
              <a:rPr sz="18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quity</a:t>
            </a:r>
            <a:r>
              <a:rPr sz="18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multi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li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r)</a:t>
            </a:r>
            <a:endParaRPr sz="1800">
              <a:latin typeface="Arial"/>
              <a:cs typeface="Arial"/>
            </a:endParaRPr>
          </a:p>
          <a:p>
            <a:pPr marL="367665">
              <a:lnSpc>
                <a:spcPct val="100000"/>
              </a:lnSpc>
              <a:spcBef>
                <a:spcPts val="215"/>
              </a:spcBef>
              <a:tabLst>
                <a:tab pos="1033780" algn="l"/>
              </a:tabLst>
            </a:pPr>
            <a:r>
              <a:rPr sz="1800" b="1" i="1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1800" b="1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=	Σύ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ολο</a:t>
            </a:r>
            <a:r>
              <a:rPr sz="18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ερ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ητι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ού</a:t>
            </a:r>
            <a:r>
              <a:rPr sz="18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ίδ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κεφ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ια</a:t>
            </a:r>
            <a:r>
              <a:rPr sz="18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→</a:t>
            </a:r>
            <a:endParaRPr sz="1800">
              <a:latin typeface="Arial"/>
              <a:cs typeface="Arial"/>
            </a:endParaRPr>
          </a:p>
          <a:p>
            <a:pPr marL="367665">
              <a:lnSpc>
                <a:spcPct val="100000"/>
              </a:lnSpc>
              <a:spcBef>
                <a:spcPts val="215"/>
              </a:spcBef>
            </a:pP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ROE</a:t>
            </a:r>
            <a:r>
              <a:rPr sz="1800" b="1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sz="1800" b="1" i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ROA x EM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8267" y="3115958"/>
            <a:ext cx="2292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5467" y="3719469"/>
            <a:ext cx="130810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0000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5467" y="4926724"/>
            <a:ext cx="13017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0000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5467" y="5530558"/>
            <a:ext cx="130175" cy="556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0000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dirty="0">
                <a:solidFill>
                  <a:srgbClr val="FF0000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7905" y="548043"/>
            <a:ext cx="7797800" cy="2312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ξ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δε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b="1" spc="5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ρω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Κιν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ου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ιτοκίου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στον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Ισολ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γισμό</a:t>
            </a:r>
            <a:endParaRPr sz="2400">
              <a:latin typeface="Arial"/>
              <a:cs typeface="Arial"/>
            </a:endParaRPr>
          </a:p>
          <a:p>
            <a:pPr marL="120014" indent="1102360">
              <a:lnSpc>
                <a:spcPct val="100000"/>
              </a:lnSpc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ενός</a:t>
            </a: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Χρη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ατοπιστωτι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ού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Ιδρύ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ατος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2650">
              <a:latin typeface="Times New Roman"/>
              <a:cs typeface="Times New Roman"/>
            </a:endParaRPr>
          </a:p>
          <a:p>
            <a:pPr marL="120014" marR="5080">
              <a:lnSpc>
                <a:spcPct val="96200"/>
              </a:lnSpc>
            </a:pPr>
            <a:r>
              <a:rPr sz="1950" b="1" spc="-140" dirty="0">
                <a:solidFill>
                  <a:srgbClr val="0000FF"/>
                </a:solidFill>
                <a:latin typeface="Times New Roman"/>
                <a:cs typeface="Times New Roman"/>
              </a:rPr>
              <a:t>Υ</a:t>
            </a:r>
            <a:r>
              <a:rPr sz="195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πο</a:t>
            </a:r>
            <a:r>
              <a:rPr sz="1950" b="1" spc="-105" dirty="0">
                <a:solidFill>
                  <a:srgbClr val="0000FF"/>
                </a:solidFill>
                <a:latin typeface="Times New Roman"/>
                <a:cs typeface="Times New Roman"/>
              </a:rPr>
              <a:t>θ</a:t>
            </a:r>
            <a:r>
              <a:rPr sz="1950" b="1" spc="-70" dirty="0">
                <a:solidFill>
                  <a:srgbClr val="0000FF"/>
                </a:solidFill>
                <a:latin typeface="Times New Roman"/>
                <a:cs typeface="Times New Roman"/>
              </a:rPr>
              <a:t>έ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το</a:t>
            </a:r>
            <a:r>
              <a:rPr sz="1950" b="1" spc="-75" dirty="0">
                <a:solidFill>
                  <a:srgbClr val="0000FF"/>
                </a:solidFill>
                <a:latin typeface="Times New Roman"/>
                <a:cs typeface="Times New Roman"/>
              </a:rPr>
              <a:t>ν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τ</a:t>
            </a:r>
            <a:r>
              <a:rPr sz="1950" b="1" spc="-105" dirty="0">
                <a:solidFill>
                  <a:srgbClr val="0000FF"/>
                </a:solidFill>
                <a:latin typeface="Times New Roman"/>
                <a:cs typeface="Times New Roman"/>
              </a:rPr>
              <a:t>α</a:t>
            </a:r>
            <a:r>
              <a:rPr sz="1950" b="1" spc="-70" dirty="0">
                <a:solidFill>
                  <a:srgbClr val="0000FF"/>
                </a:solidFill>
                <a:latin typeface="Times New Roman"/>
                <a:cs typeface="Times New Roman"/>
              </a:rPr>
              <a:t>ς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ό</a:t>
            </a:r>
            <a:r>
              <a:rPr sz="1950" b="1" spc="-90" dirty="0">
                <a:solidFill>
                  <a:srgbClr val="0000FF"/>
                </a:solidFill>
                <a:latin typeface="Times New Roman"/>
                <a:cs typeface="Times New Roman"/>
              </a:rPr>
              <a:t>τ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0" dirty="0">
                <a:solidFill>
                  <a:srgbClr val="0000FF"/>
                </a:solidFill>
                <a:latin typeface="Times New Roman"/>
                <a:cs typeface="Times New Roman"/>
              </a:rPr>
              <a:t>τ</a:t>
            </a:r>
            <a:r>
              <a:rPr sz="1950" b="1" spc="-85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0" dirty="0">
                <a:solidFill>
                  <a:srgbClr val="0000FF"/>
                </a:solidFill>
                <a:latin typeface="Times New Roman"/>
                <a:cs typeface="Times New Roman"/>
              </a:rPr>
              <a:t>επ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ί</a:t>
            </a:r>
            <a:r>
              <a:rPr sz="1950" b="1" spc="-105" dirty="0">
                <a:solidFill>
                  <a:srgbClr val="0000FF"/>
                </a:solidFill>
                <a:latin typeface="Times New Roman"/>
                <a:cs typeface="Times New Roman"/>
              </a:rPr>
              <a:t>π</a:t>
            </a:r>
            <a:r>
              <a:rPr sz="1950" b="1" spc="-70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95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δ</a:t>
            </a:r>
            <a:r>
              <a:rPr sz="1950" b="1" spc="-85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τ</a:t>
            </a:r>
            <a:r>
              <a:rPr sz="195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ων</a:t>
            </a:r>
            <a:r>
              <a:rPr sz="1950" b="1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70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950" b="1" spc="-105" dirty="0">
                <a:solidFill>
                  <a:srgbClr val="0000FF"/>
                </a:solidFill>
                <a:latin typeface="Times New Roman"/>
                <a:cs typeface="Times New Roman"/>
              </a:rPr>
              <a:t>π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το</a:t>
            </a:r>
            <a:r>
              <a:rPr sz="1950" b="1" spc="-85" dirty="0">
                <a:solidFill>
                  <a:srgbClr val="0000FF"/>
                </a:solidFill>
                <a:latin typeface="Times New Roman"/>
                <a:cs typeface="Times New Roman"/>
              </a:rPr>
              <a:t>κίων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κ</a:t>
            </a:r>
            <a:r>
              <a:rPr sz="1950" b="1" spc="-105" dirty="0">
                <a:solidFill>
                  <a:srgbClr val="0000FF"/>
                </a:solidFill>
                <a:latin typeface="Times New Roman"/>
                <a:cs typeface="Times New Roman"/>
              </a:rPr>
              <a:t>αθ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ώς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κ</a:t>
            </a:r>
            <a:r>
              <a:rPr sz="1950" b="1" spc="-110" dirty="0">
                <a:solidFill>
                  <a:srgbClr val="0000FF"/>
                </a:solidFill>
                <a:latin typeface="Times New Roman"/>
                <a:cs typeface="Times New Roman"/>
              </a:rPr>
              <a:t>α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1950" b="1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μ</a:t>
            </a:r>
            <a:r>
              <a:rPr sz="1950" b="1" spc="-90" dirty="0">
                <a:solidFill>
                  <a:srgbClr val="0000FF"/>
                </a:solidFill>
                <a:latin typeface="Times New Roman"/>
                <a:cs typeface="Times New Roman"/>
              </a:rPr>
              <a:t>εταβ</a:t>
            </a:r>
            <a:r>
              <a:rPr sz="195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ολ</a:t>
            </a:r>
            <a:r>
              <a:rPr sz="1950" b="1" spc="-70" dirty="0">
                <a:solidFill>
                  <a:srgbClr val="0000FF"/>
                </a:solidFill>
                <a:latin typeface="Times New Roman"/>
                <a:cs typeface="Times New Roman"/>
              </a:rPr>
              <a:t>ές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του</a:t>
            </a:r>
            <a:r>
              <a:rPr sz="1950" b="1" spc="-70" dirty="0">
                <a:solidFill>
                  <a:srgbClr val="0000FF"/>
                </a:solidFill>
                <a:latin typeface="Times New Roman"/>
                <a:cs typeface="Times New Roman"/>
              </a:rPr>
              <a:t>ς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80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ί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να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ί</a:t>
            </a:r>
            <a:r>
              <a:rPr sz="195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δ</a:t>
            </a:r>
            <a:r>
              <a:rPr sz="1950" b="1" spc="-75" dirty="0">
                <a:solidFill>
                  <a:srgbClr val="0000FF"/>
                </a:solidFill>
                <a:latin typeface="Times New Roman"/>
                <a:cs typeface="Times New Roman"/>
              </a:rPr>
              <a:t>ια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0" dirty="0">
                <a:solidFill>
                  <a:srgbClr val="0000FF"/>
                </a:solidFill>
                <a:latin typeface="Times New Roman"/>
                <a:cs typeface="Times New Roman"/>
              </a:rPr>
              <a:t>γ</a:t>
            </a:r>
            <a:r>
              <a:rPr sz="1950" b="1" spc="-75" dirty="0">
                <a:solidFill>
                  <a:srgbClr val="0000FF"/>
                </a:solidFill>
                <a:latin typeface="Times New Roman"/>
                <a:cs typeface="Times New Roman"/>
              </a:rPr>
              <a:t>ια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τα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110" dirty="0">
                <a:solidFill>
                  <a:srgbClr val="0000FF"/>
                </a:solidFill>
                <a:latin typeface="Times New Roman"/>
                <a:cs typeface="Times New Roman"/>
              </a:rPr>
              <a:t>σ</a:t>
            </a:r>
            <a:r>
              <a:rPr sz="1950" b="1" spc="-90" dirty="0">
                <a:solidFill>
                  <a:srgbClr val="0000FF"/>
                </a:solidFill>
                <a:latin typeface="Times New Roman"/>
                <a:cs typeface="Times New Roman"/>
              </a:rPr>
              <a:t>το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χ</a:t>
            </a:r>
            <a:r>
              <a:rPr sz="1950" b="1" spc="-70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950" b="1" spc="-65" dirty="0">
                <a:solidFill>
                  <a:srgbClr val="0000FF"/>
                </a:solidFill>
                <a:latin typeface="Times New Roman"/>
                <a:cs typeface="Times New Roman"/>
              </a:rPr>
              <a:t>ί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α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το</a:t>
            </a:r>
            <a:r>
              <a:rPr sz="1950" b="1" spc="-85" dirty="0">
                <a:solidFill>
                  <a:srgbClr val="0000FF"/>
                </a:solidFill>
                <a:latin typeface="Times New Roman"/>
                <a:cs typeface="Times New Roman"/>
              </a:rPr>
              <a:t>υ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80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950" b="1" spc="-75" dirty="0">
                <a:solidFill>
                  <a:srgbClr val="0000FF"/>
                </a:solidFill>
                <a:latin typeface="Times New Roman"/>
                <a:cs typeface="Times New Roman"/>
              </a:rPr>
              <a:t>ν</a:t>
            </a:r>
            <a:r>
              <a:rPr sz="1950" b="1" spc="-80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950" b="1" spc="-85" dirty="0">
                <a:solidFill>
                  <a:srgbClr val="0000FF"/>
                </a:solidFill>
                <a:latin typeface="Times New Roman"/>
                <a:cs typeface="Times New Roman"/>
              </a:rPr>
              <a:t>ργ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ητ</a:t>
            </a:r>
            <a:r>
              <a:rPr sz="1950" b="1" spc="-75" dirty="0">
                <a:solidFill>
                  <a:srgbClr val="0000FF"/>
                </a:solidFill>
                <a:latin typeface="Times New Roman"/>
                <a:cs typeface="Times New Roman"/>
              </a:rPr>
              <a:t>ικ</a:t>
            </a:r>
            <a:r>
              <a:rPr sz="195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ο</a:t>
            </a:r>
            <a:r>
              <a:rPr sz="1950" b="1" spc="-85" dirty="0">
                <a:solidFill>
                  <a:srgbClr val="0000FF"/>
                </a:solidFill>
                <a:latin typeface="Times New Roman"/>
                <a:cs typeface="Times New Roman"/>
              </a:rPr>
              <a:t>ύ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κ</a:t>
            </a:r>
            <a:r>
              <a:rPr sz="1950" b="1" spc="-110" dirty="0">
                <a:solidFill>
                  <a:srgbClr val="0000FF"/>
                </a:solidFill>
                <a:latin typeface="Times New Roman"/>
                <a:cs typeface="Times New Roman"/>
              </a:rPr>
              <a:t>α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0" dirty="0">
                <a:solidFill>
                  <a:srgbClr val="0000FF"/>
                </a:solidFill>
                <a:latin typeface="Times New Roman"/>
                <a:cs typeface="Times New Roman"/>
              </a:rPr>
              <a:t>τ</a:t>
            </a:r>
            <a:r>
              <a:rPr sz="195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ων</a:t>
            </a:r>
            <a:r>
              <a:rPr sz="1950" b="1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υπο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χρεώ</a:t>
            </a:r>
            <a:r>
              <a:rPr sz="1950" b="1" spc="-105" dirty="0">
                <a:solidFill>
                  <a:srgbClr val="0000FF"/>
                </a:solidFill>
                <a:latin typeface="Times New Roman"/>
                <a:cs typeface="Times New Roman"/>
              </a:rPr>
              <a:t>σ</a:t>
            </a:r>
            <a:r>
              <a:rPr sz="1950" b="1" spc="-80" dirty="0">
                <a:solidFill>
                  <a:srgbClr val="0000FF"/>
                </a:solidFill>
                <a:latin typeface="Times New Roman"/>
                <a:cs typeface="Times New Roman"/>
              </a:rPr>
              <a:t>εων,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δηλαδ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ή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ό</a:t>
            </a:r>
            <a:r>
              <a:rPr sz="1950" b="1" spc="-90" dirty="0">
                <a:solidFill>
                  <a:srgbClr val="0000FF"/>
                </a:solidFill>
                <a:latin typeface="Times New Roman"/>
                <a:cs typeface="Times New Roman"/>
              </a:rPr>
              <a:t>τ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1950" b="1" spc="-6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r</a:t>
            </a:r>
            <a:r>
              <a:rPr sz="1950" b="1" spc="-82" baseline="-10683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1950" b="1" spc="-105" dirty="0">
                <a:solidFill>
                  <a:srgbClr val="0000FF"/>
                </a:solidFill>
                <a:latin typeface="Times New Roman"/>
                <a:cs typeface="Times New Roman"/>
              </a:rPr>
              <a:t>=</a:t>
            </a:r>
            <a:r>
              <a:rPr sz="1950" b="1" spc="-90" dirty="0">
                <a:solidFill>
                  <a:srgbClr val="0000FF"/>
                </a:solidFill>
                <a:latin typeface="Times New Roman"/>
                <a:cs typeface="Times New Roman"/>
              </a:rPr>
              <a:t>r</a:t>
            </a:r>
            <a:r>
              <a:rPr sz="1950" b="1" spc="-112" baseline="-10683" dirty="0">
                <a:solidFill>
                  <a:srgbClr val="0000FF"/>
                </a:solidFill>
                <a:latin typeface="Times New Roman"/>
                <a:cs typeface="Times New Roman"/>
              </a:rPr>
              <a:t>L</a:t>
            </a:r>
            <a:r>
              <a:rPr sz="1950" b="1" spc="-105" dirty="0">
                <a:solidFill>
                  <a:srgbClr val="0000FF"/>
                </a:solidFill>
                <a:latin typeface="Times New Roman"/>
                <a:cs typeface="Times New Roman"/>
              </a:rPr>
              <a:t>=</a:t>
            </a:r>
            <a:r>
              <a:rPr sz="1950" b="1" spc="-75" dirty="0">
                <a:solidFill>
                  <a:srgbClr val="0000FF"/>
                </a:solidFill>
                <a:latin typeface="Times New Roman"/>
                <a:cs typeface="Times New Roman"/>
              </a:rPr>
              <a:t>r</a:t>
            </a:r>
            <a:r>
              <a:rPr sz="1950" b="1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κ</a:t>
            </a:r>
            <a:r>
              <a:rPr sz="1950" b="1" spc="-105" dirty="0">
                <a:solidFill>
                  <a:srgbClr val="0000FF"/>
                </a:solidFill>
                <a:latin typeface="Times New Roman"/>
                <a:cs typeface="Times New Roman"/>
              </a:rPr>
              <a:t>α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110" dirty="0">
                <a:solidFill>
                  <a:srgbClr val="0000FF"/>
                </a:solidFill>
                <a:latin typeface="Times New Roman"/>
                <a:cs typeface="Times New Roman"/>
              </a:rPr>
              <a:t>Δ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r</a:t>
            </a:r>
            <a:r>
              <a:rPr sz="1950" b="1" spc="-82" baseline="-10683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1950" b="1" spc="-105" dirty="0">
                <a:solidFill>
                  <a:srgbClr val="0000FF"/>
                </a:solidFill>
                <a:latin typeface="Times New Roman"/>
                <a:cs typeface="Times New Roman"/>
              </a:rPr>
              <a:t>=</a:t>
            </a:r>
            <a:r>
              <a:rPr sz="1950" b="1" spc="-110" dirty="0">
                <a:solidFill>
                  <a:srgbClr val="0000FF"/>
                </a:solidFill>
                <a:latin typeface="Times New Roman"/>
                <a:cs typeface="Times New Roman"/>
              </a:rPr>
              <a:t>Δ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r</a:t>
            </a:r>
            <a:r>
              <a:rPr sz="1950" b="1" spc="-112" baseline="-10683" dirty="0">
                <a:solidFill>
                  <a:srgbClr val="0000FF"/>
                </a:solidFill>
                <a:latin typeface="Times New Roman"/>
                <a:cs typeface="Times New Roman"/>
              </a:rPr>
              <a:t>L</a:t>
            </a:r>
            <a:r>
              <a:rPr sz="1950" b="1" spc="-105" dirty="0">
                <a:solidFill>
                  <a:srgbClr val="0000FF"/>
                </a:solidFill>
                <a:latin typeface="Times New Roman"/>
                <a:cs typeface="Times New Roman"/>
              </a:rPr>
              <a:t>=</a:t>
            </a:r>
            <a:r>
              <a:rPr sz="1950" b="1" spc="-110" dirty="0">
                <a:solidFill>
                  <a:srgbClr val="0000FF"/>
                </a:solidFill>
                <a:latin typeface="Times New Roman"/>
                <a:cs typeface="Times New Roman"/>
              </a:rPr>
              <a:t>Δ</a:t>
            </a:r>
            <a:r>
              <a:rPr sz="1950" b="1" spc="-90" dirty="0">
                <a:solidFill>
                  <a:srgbClr val="0000FF"/>
                </a:solidFill>
                <a:latin typeface="Times New Roman"/>
                <a:cs typeface="Times New Roman"/>
              </a:rPr>
              <a:t>r</a:t>
            </a:r>
            <a:r>
              <a:rPr sz="1950" b="1" spc="-45" dirty="0">
                <a:solidFill>
                  <a:srgbClr val="0000FF"/>
                </a:solidFill>
                <a:latin typeface="Times New Roman"/>
                <a:cs typeface="Times New Roman"/>
              </a:rPr>
              <a:t>,</a:t>
            </a:r>
            <a:r>
              <a:rPr sz="195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95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π</a:t>
            </a:r>
            <a:r>
              <a:rPr sz="1950" b="1" spc="-90" dirty="0">
                <a:solidFill>
                  <a:srgbClr val="0000FF"/>
                </a:solidFill>
                <a:latin typeface="Times New Roman"/>
                <a:cs typeface="Times New Roman"/>
              </a:rPr>
              <a:t>ρ</a:t>
            </a:r>
            <a:r>
              <a:rPr sz="195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οκύπτ</a:t>
            </a:r>
            <a:r>
              <a:rPr sz="1950" b="1" spc="-70" dirty="0">
                <a:solidFill>
                  <a:srgbClr val="0000FF"/>
                </a:solidFill>
                <a:latin typeface="Times New Roman"/>
                <a:cs typeface="Times New Roman"/>
              </a:rPr>
              <a:t>ε</a:t>
            </a:r>
            <a:r>
              <a:rPr sz="1950" b="1" spc="-65" dirty="0">
                <a:solidFill>
                  <a:srgbClr val="0000FF"/>
                </a:solidFill>
                <a:latin typeface="Times New Roman"/>
                <a:cs typeface="Times New Roman"/>
              </a:rPr>
              <a:t>ι</a:t>
            </a:r>
            <a:r>
              <a:rPr sz="195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: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5500" y="3007965"/>
            <a:ext cx="461009" cy="1019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5"/>
              </a:lnSpc>
            </a:pPr>
            <a:r>
              <a:rPr sz="7800" spc="-320" dirty="0">
                <a:latin typeface="Symbol"/>
                <a:cs typeface="Symbol"/>
              </a:rPr>
              <a:t></a:t>
            </a:r>
            <a:endParaRPr sz="7800">
              <a:latin typeface="Symbol"/>
              <a:cs typeface="Symbo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07250" y="3404598"/>
            <a:ext cx="409575" cy="0"/>
          </a:xfrm>
          <a:custGeom>
            <a:avLst/>
            <a:gdLst/>
            <a:ahLst/>
            <a:cxnLst/>
            <a:rect l="l" t="t" r="r" b="b"/>
            <a:pathLst>
              <a:path w="409575">
                <a:moveTo>
                  <a:pt x="0" y="0"/>
                </a:moveTo>
                <a:lnTo>
                  <a:pt x="409145" y="0"/>
                </a:lnTo>
              </a:path>
            </a:pathLst>
          </a:custGeom>
          <a:ln w="102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97441" y="3404598"/>
            <a:ext cx="174625" cy="0"/>
          </a:xfrm>
          <a:custGeom>
            <a:avLst/>
            <a:gdLst/>
            <a:ahLst/>
            <a:cxnLst/>
            <a:rect l="l" t="t" r="r" b="b"/>
            <a:pathLst>
              <a:path w="174625">
                <a:moveTo>
                  <a:pt x="0" y="0"/>
                </a:moveTo>
                <a:lnTo>
                  <a:pt x="174362" y="0"/>
                </a:lnTo>
              </a:path>
            </a:pathLst>
          </a:custGeom>
          <a:ln w="102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96762" y="3404598"/>
            <a:ext cx="409575" cy="0"/>
          </a:xfrm>
          <a:custGeom>
            <a:avLst/>
            <a:gdLst/>
            <a:ahLst/>
            <a:cxnLst/>
            <a:rect l="l" t="t" r="r" b="b"/>
            <a:pathLst>
              <a:path w="409575">
                <a:moveTo>
                  <a:pt x="0" y="0"/>
                </a:moveTo>
                <a:lnTo>
                  <a:pt x="409518" y="0"/>
                </a:lnTo>
              </a:path>
            </a:pathLst>
          </a:custGeom>
          <a:ln w="102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23049" y="4138540"/>
            <a:ext cx="409575" cy="0"/>
          </a:xfrm>
          <a:custGeom>
            <a:avLst/>
            <a:gdLst/>
            <a:ahLst/>
            <a:cxnLst/>
            <a:rect l="l" t="t" r="r" b="b"/>
            <a:pathLst>
              <a:path w="409575">
                <a:moveTo>
                  <a:pt x="0" y="0"/>
                </a:moveTo>
                <a:lnTo>
                  <a:pt x="409518" y="0"/>
                </a:lnTo>
              </a:path>
            </a:pathLst>
          </a:custGeom>
          <a:ln w="102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60002" y="4138540"/>
            <a:ext cx="174625" cy="0"/>
          </a:xfrm>
          <a:custGeom>
            <a:avLst/>
            <a:gdLst/>
            <a:ahLst/>
            <a:cxnLst/>
            <a:rect l="l" t="t" r="r" b="b"/>
            <a:pathLst>
              <a:path w="174625">
                <a:moveTo>
                  <a:pt x="0" y="0"/>
                </a:moveTo>
                <a:lnTo>
                  <a:pt x="174175" y="0"/>
                </a:lnTo>
              </a:path>
            </a:pathLst>
          </a:custGeom>
          <a:ln w="102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975544" y="3175281"/>
            <a:ext cx="1715770" cy="369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66420" algn="l"/>
                <a:tab pos="1337310" algn="l"/>
              </a:tabLst>
            </a:pPr>
            <a:r>
              <a:rPr sz="2650" spc="-300" dirty="0">
                <a:latin typeface="Symbol"/>
                <a:cs typeface="Symbol"/>
              </a:rPr>
              <a:t></a:t>
            </a:r>
            <a:r>
              <a:rPr sz="2650" spc="-300" dirty="0">
                <a:latin typeface="Times New Roman"/>
                <a:cs typeface="Times New Roman"/>
              </a:rPr>
              <a:t>	</a:t>
            </a:r>
            <a:r>
              <a:rPr sz="1950" spc="-250" dirty="0">
                <a:latin typeface="Symbol"/>
                <a:cs typeface="Symbol"/>
              </a:rPr>
              <a:t></a:t>
            </a:r>
            <a:r>
              <a:rPr sz="1950" spc="-80" dirty="0">
                <a:latin typeface="Times New Roman"/>
                <a:cs typeface="Times New Roman"/>
              </a:rPr>
              <a:t> </a:t>
            </a:r>
            <a:r>
              <a:rPr sz="1950" i="1" spc="-105" dirty="0">
                <a:latin typeface="Times New Roman"/>
                <a:cs typeface="Times New Roman"/>
              </a:rPr>
              <a:t>A</a:t>
            </a:r>
            <a:r>
              <a:rPr sz="1950" i="1" spc="-195" dirty="0">
                <a:latin typeface="Times New Roman"/>
                <a:cs typeface="Times New Roman"/>
              </a:rPr>
              <a:t> </a:t>
            </a:r>
            <a:r>
              <a:rPr sz="1950" spc="-95" dirty="0">
                <a:latin typeface="Symbol"/>
                <a:cs typeface="Symbol"/>
              </a:rPr>
              <a:t></a:t>
            </a:r>
            <a:r>
              <a:rPr sz="1950" spc="-60" dirty="0">
                <a:latin typeface="Times New Roman"/>
                <a:cs typeface="Times New Roman"/>
              </a:rPr>
              <a:t> </a:t>
            </a:r>
            <a:r>
              <a:rPr sz="1950" i="1" spc="-125" dirty="0">
                <a:latin typeface="Times New Roman"/>
                <a:cs typeface="Times New Roman"/>
              </a:rPr>
              <a:t>D</a:t>
            </a:r>
            <a:r>
              <a:rPr sz="1950" i="1" dirty="0">
                <a:latin typeface="Times New Roman"/>
                <a:cs typeface="Times New Roman"/>
              </a:rPr>
              <a:t>	</a:t>
            </a:r>
            <a:r>
              <a:rPr sz="1950" spc="-250" dirty="0">
                <a:latin typeface="Symbol"/>
                <a:cs typeface="Symbol"/>
              </a:rPr>
              <a:t></a:t>
            </a:r>
            <a:r>
              <a:rPr sz="1950" spc="-165" dirty="0">
                <a:latin typeface="Times New Roman"/>
                <a:cs typeface="Times New Roman"/>
              </a:rPr>
              <a:t> </a:t>
            </a:r>
            <a:r>
              <a:rPr sz="1950" i="1" spc="-45" dirty="0">
                <a:latin typeface="Times New Roman"/>
                <a:cs typeface="Times New Roman"/>
              </a:rPr>
              <a:t>L</a:t>
            </a:r>
            <a:r>
              <a:rPr sz="2650" spc="-509" dirty="0">
                <a:latin typeface="Symbol"/>
                <a:cs typeface="Symbol"/>
              </a:rPr>
              <a:t></a:t>
            </a:r>
            <a:r>
              <a:rPr sz="2925" spc="-104" baseline="-4273" dirty="0">
                <a:latin typeface="Symbol"/>
                <a:cs typeface="Symbol"/>
              </a:rPr>
              <a:t></a:t>
            </a:r>
            <a:endParaRPr sz="2925" baseline="-4273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58761" y="3909222"/>
            <a:ext cx="1948180" cy="394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spc="-95" dirty="0">
                <a:latin typeface="Symbol"/>
                <a:cs typeface="Symbol"/>
              </a:rPr>
              <a:t></a:t>
            </a:r>
            <a:r>
              <a:rPr sz="1950" spc="-30" dirty="0">
                <a:latin typeface="Times New Roman"/>
                <a:cs typeface="Times New Roman"/>
              </a:rPr>
              <a:t> </a:t>
            </a:r>
            <a:r>
              <a:rPr sz="1950" spc="-130" dirty="0">
                <a:latin typeface="Symbol"/>
                <a:cs typeface="Symbol"/>
              </a:rPr>
              <a:t></a:t>
            </a:r>
            <a:r>
              <a:rPr sz="2650" spc="-335" dirty="0">
                <a:latin typeface="Symbol"/>
                <a:cs typeface="Symbol"/>
              </a:rPr>
              <a:t></a:t>
            </a:r>
            <a:r>
              <a:rPr sz="1950" i="1" spc="-35" dirty="0">
                <a:latin typeface="Times New Roman"/>
                <a:cs typeface="Times New Roman"/>
              </a:rPr>
              <a:t>D</a:t>
            </a:r>
            <a:r>
              <a:rPr sz="1650" i="1" spc="-60" baseline="-25252" dirty="0">
                <a:latin typeface="Times New Roman"/>
                <a:cs typeface="Times New Roman"/>
              </a:rPr>
              <a:t>A</a:t>
            </a:r>
            <a:r>
              <a:rPr sz="1650" i="1" baseline="-25252" dirty="0">
                <a:latin typeface="Times New Roman"/>
                <a:cs typeface="Times New Roman"/>
              </a:rPr>
              <a:t> </a:t>
            </a:r>
            <a:r>
              <a:rPr sz="1650" i="1" spc="15" baseline="-25252" dirty="0">
                <a:latin typeface="Times New Roman"/>
                <a:cs typeface="Times New Roman"/>
              </a:rPr>
              <a:t> </a:t>
            </a:r>
            <a:r>
              <a:rPr sz="1950" spc="-95" dirty="0">
                <a:latin typeface="Symbol"/>
                <a:cs typeface="Symbol"/>
              </a:rPr>
              <a:t></a:t>
            </a:r>
            <a:r>
              <a:rPr sz="1950" spc="-140" dirty="0">
                <a:latin typeface="Times New Roman"/>
                <a:cs typeface="Times New Roman"/>
              </a:rPr>
              <a:t> </a:t>
            </a:r>
            <a:r>
              <a:rPr sz="1950" i="1" spc="-80" dirty="0">
                <a:latin typeface="Times New Roman"/>
                <a:cs typeface="Times New Roman"/>
              </a:rPr>
              <a:t>k</a:t>
            </a:r>
            <a:r>
              <a:rPr sz="1950" i="1" spc="-90" dirty="0">
                <a:latin typeface="Times New Roman"/>
                <a:cs typeface="Times New Roman"/>
              </a:rPr>
              <a:t> </a:t>
            </a:r>
            <a:r>
              <a:rPr sz="1950" spc="-250" dirty="0">
                <a:latin typeface="Symbol"/>
                <a:cs typeface="Symbol"/>
              </a:rPr>
              <a:t></a:t>
            </a:r>
            <a:r>
              <a:rPr sz="1950" spc="-160" dirty="0">
                <a:latin typeface="Times New Roman"/>
                <a:cs typeface="Times New Roman"/>
              </a:rPr>
              <a:t> </a:t>
            </a:r>
            <a:r>
              <a:rPr sz="1950" i="1" spc="-90" dirty="0">
                <a:latin typeface="Times New Roman"/>
                <a:cs typeface="Times New Roman"/>
              </a:rPr>
              <a:t>D</a:t>
            </a:r>
            <a:r>
              <a:rPr sz="1650" i="1" spc="-52" baseline="-25252" dirty="0">
                <a:latin typeface="Times New Roman"/>
                <a:cs typeface="Times New Roman"/>
              </a:rPr>
              <a:t>L</a:t>
            </a:r>
            <a:r>
              <a:rPr sz="1650" i="1" spc="22" baseline="-25252" dirty="0">
                <a:latin typeface="Times New Roman"/>
                <a:cs typeface="Times New Roman"/>
              </a:rPr>
              <a:t> </a:t>
            </a:r>
            <a:r>
              <a:rPr sz="2650" spc="-235" dirty="0">
                <a:latin typeface="Symbol"/>
                <a:cs typeface="Symbol"/>
              </a:rPr>
              <a:t></a:t>
            </a:r>
            <a:r>
              <a:rPr sz="1950" spc="-250" dirty="0">
                <a:latin typeface="Symbol"/>
                <a:cs typeface="Symbol"/>
              </a:rPr>
              <a:t></a:t>
            </a:r>
            <a:r>
              <a:rPr sz="1950" spc="-75" dirty="0">
                <a:latin typeface="Times New Roman"/>
                <a:cs typeface="Times New Roman"/>
              </a:rPr>
              <a:t> </a:t>
            </a:r>
            <a:r>
              <a:rPr sz="1950" i="1" spc="-105" dirty="0">
                <a:latin typeface="Times New Roman"/>
                <a:cs typeface="Times New Roman"/>
              </a:rPr>
              <a:t>A</a:t>
            </a:r>
            <a:r>
              <a:rPr sz="1950" i="1" spc="-280" dirty="0">
                <a:latin typeface="Times New Roman"/>
                <a:cs typeface="Times New Roman"/>
              </a:rPr>
              <a:t> </a:t>
            </a:r>
            <a:r>
              <a:rPr sz="1950" spc="-250" dirty="0">
                <a:latin typeface="Symbol"/>
                <a:cs typeface="Symbol"/>
              </a:rPr>
              <a:t></a:t>
            </a:r>
            <a:r>
              <a:rPr sz="1950" spc="-270" dirty="0">
                <a:latin typeface="Times New Roman"/>
                <a:cs typeface="Times New Roman"/>
              </a:rPr>
              <a:t> </a:t>
            </a:r>
            <a:r>
              <a:rPr sz="2925" spc="-104" baseline="-4273" dirty="0">
                <a:latin typeface="Symbol"/>
                <a:cs typeface="Symbol"/>
              </a:rPr>
              <a:t></a:t>
            </a:r>
            <a:endParaRPr sz="2925" baseline="-4273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82622" y="3975170"/>
            <a:ext cx="1498600" cy="480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9"/>
              </a:lnSpc>
              <a:tabLst>
                <a:tab pos="1214120" algn="l"/>
              </a:tabLst>
            </a:pPr>
            <a:r>
              <a:rPr sz="1950" i="1" spc="-95" dirty="0">
                <a:latin typeface="Times New Roman"/>
                <a:cs typeface="Times New Roman"/>
              </a:rPr>
              <a:t>ό</a:t>
            </a:r>
            <a:r>
              <a:rPr sz="2000" i="1" spc="-220" dirty="0">
                <a:latin typeface="Symbol"/>
                <a:cs typeface="Symbol"/>
              </a:rPr>
              <a:t></a:t>
            </a:r>
            <a:r>
              <a:rPr sz="2000" i="1" spc="-75" dirty="0">
                <a:latin typeface="Symbol"/>
                <a:cs typeface="Symbol"/>
              </a:rPr>
              <a:t></a:t>
            </a:r>
            <a:r>
              <a:rPr sz="2000" i="1" spc="-130" dirty="0">
                <a:latin typeface="Symbol"/>
                <a:cs typeface="Symbol"/>
              </a:rPr>
              <a:t>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75" dirty="0">
                <a:latin typeface="Times New Roman"/>
                <a:cs typeface="Times New Roman"/>
              </a:rPr>
              <a:t> </a:t>
            </a:r>
            <a:r>
              <a:rPr sz="1950" i="1" spc="-80" dirty="0">
                <a:latin typeface="Times New Roman"/>
                <a:cs typeface="Times New Roman"/>
              </a:rPr>
              <a:t>k</a:t>
            </a:r>
            <a:r>
              <a:rPr sz="1950" i="1" spc="100" dirty="0">
                <a:latin typeface="Times New Roman"/>
                <a:cs typeface="Times New Roman"/>
              </a:rPr>
              <a:t> </a:t>
            </a:r>
            <a:r>
              <a:rPr sz="1950" spc="-95" dirty="0">
                <a:latin typeface="Symbol"/>
                <a:cs typeface="Symbol"/>
              </a:rPr>
              <a:t></a:t>
            </a:r>
            <a:r>
              <a:rPr sz="1950" dirty="0">
                <a:latin typeface="Times New Roman"/>
                <a:cs typeface="Times New Roman"/>
              </a:rPr>
              <a:t>	</a:t>
            </a:r>
            <a:r>
              <a:rPr sz="1950" spc="-95" dirty="0">
                <a:latin typeface="Symbol"/>
                <a:cs typeface="Symbol"/>
              </a:rPr>
              <a:t></a:t>
            </a:r>
            <a:r>
              <a:rPr sz="1950" spc="-225" dirty="0">
                <a:latin typeface="Times New Roman"/>
                <a:cs typeface="Times New Roman"/>
              </a:rPr>
              <a:t> </a:t>
            </a:r>
            <a:r>
              <a:rPr sz="1950" spc="-90" dirty="0">
                <a:latin typeface="Times New Roman"/>
                <a:cs typeface="Times New Roman"/>
              </a:rPr>
              <a:t>1</a:t>
            </a:r>
            <a:endParaRPr sz="1950">
              <a:latin typeface="Times New Roman"/>
              <a:cs typeface="Times New Roman"/>
            </a:endParaRPr>
          </a:p>
          <a:p>
            <a:pPr marR="342265" algn="r">
              <a:lnSpc>
                <a:spcPts val="1930"/>
              </a:lnSpc>
            </a:pPr>
            <a:r>
              <a:rPr sz="1950" i="1" spc="-105" dirty="0">
                <a:latin typeface="Times New Roman"/>
                <a:cs typeface="Times New Roman"/>
              </a:rPr>
              <a:t>A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94729" y="4178066"/>
            <a:ext cx="661670" cy="302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925" spc="120" baseline="-7122" dirty="0">
                <a:latin typeface="Symbol"/>
                <a:cs typeface="Symbol"/>
              </a:rPr>
              <a:t></a:t>
            </a:r>
            <a:r>
              <a:rPr sz="1950" spc="-90" dirty="0">
                <a:latin typeface="Times New Roman"/>
                <a:cs typeface="Times New Roman"/>
              </a:rPr>
              <a:t>1</a:t>
            </a:r>
            <a:r>
              <a:rPr sz="1950" spc="-300" dirty="0">
                <a:latin typeface="Times New Roman"/>
                <a:cs typeface="Times New Roman"/>
              </a:rPr>
              <a:t> </a:t>
            </a:r>
            <a:r>
              <a:rPr sz="1950" spc="-95" dirty="0">
                <a:latin typeface="Symbol"/>
                <a:cs typeface="Symbol"/>
              </a:rPr>
              <a:t></a:t>
            </a:r>
            <a:r>
              <a:rPr sz="1950" spc="-114" dirty="0">
                <a:latin typeface="Times New Roman"/>
                <a:cs typeface="Times New Roman"/>
              </a:rPr>
              <a:t> </a:t>
            </a:r>
            <a:r>
              <a:rPr sz="1950" i="1" spc="-70" dirty="0">
                <a:latin typeface="Times New Roman"/>
                <a:cs typeface="Times New Roman"/>
              </a:rPr>
              <a:t>r</a:t>
            </a:r>
            <a:r>
              <a:rPr sz="1950" i="1" spc="-125" dirty="0">
                <a:latin typeface="Times New Roman"/>
                <a:cs typeface="Times New Roman"/>
              </a:rPr>
              <a:t> </a:t>
            </a:r>
            <a:r>
              <a:rPr sz="2925" spc="-104" baseline="-7122" dirty="0">
                <a:latin typeface="Symbol"/>
                <a:cs typeface="Symbol"/>
              </a:rPr>
              <a:t></a:t>
            </a:r>
            <a:endParaRPr sz="2925" baseline="-7122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68442" y="3271373"/>
            <a:ext cx="661670" cy="476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50"/>
              </a:lnSpc>
            </a:pPr>
            <a:r>
              <a:rPr sz="1950" spc="-70" dirty="0">
                <a:latin typeface="Symbol"/>
                <a:cs typeface="Symbol"/>
              </a:rPr>
              <a:t></a:t>
            </a:r>
            <a:endParaRPr sz="1950">
              <a:latin typeface="Symbol"/>
              <a:cs typeface="Symbol"/>
            </a:endParaRPr>
          </a:p>
          <a:p>
            <a:pPr marL="118745">
              <a:lnSpc>
                <a:spcPts val="1850"/>
              </a:lnSpc>
            </a:pPr>
            <a:r>
              <a:rPr sz="1950" spc="-90" dirty="0">
                <a:latin typeface="Times New Roman"/>
                <a:cs typeface="Times New Roman"/>
              </a:rPr>
              <a:t>1</a:t>
            </a:r>
            <a:r>
              <a:rPr sz="1950" spc="-300" dirty="0">
                <a:latin typeface="Times New Roman"/>
                <a:cs typeface="Times New Roman"/>
              </a:rPr>
              <a:t> </a:t>
            </a:r>
            <a:r>
              <a:rPr sz="1950" spc="-95" dirty="0">
                <a:latin typeface="Symbol"/>
                <a:cs typeface="Symbol"/>
              </a:rPr>
              <a:t></a:t>
            </a:r>
            <a:r>
              <a:rPr sz="1950" spc="-114" dirty="0">
                <a:latin typeface="Times New Roman"/>
                <a:cs typeface="Times New Roman"/>
              </a:rPr>
              <a:t> </a:t>
            </a:r>
            <a:r>
              <a:rPr sz="1950" i="1" spc="-70" dirty="0">
                <a:latin typeface="Times New Roman"/>
                <a:cs typeface="Times New Roman"/>
              </a:rPr>
              <a:t>r</a:t>
            </a:r>
            <a:r>
              <a:rPr sz="1950" i="1" spc="-125" dirty="0">
                <a:latin typeface="Times New Roman"/>
                <a:cs typeface="Times New Roman"/>
              </a:rPr>
              <a:t> </a:t>
            </a:r>
            <a:r>
              <a:rPr sz="2925" spc="-104" baseline="-7122" dirty="0">
                <a:latin typeface="Symbol"/>
                <a:cs typeface="Symbol"/>
              </a:rPr>
              <a:t></a:t>
            </a:r>
            <a:endParaRPr sz="2925" baseline="-7122">
              <a:latin typeface="Symbol"/>
              <a:cs typeface="Symbo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85226" y="3444636"/>
            <a:ext cx="555625" cy="302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spc="-90" dirty="0">
                <a:latin typeface="Times New Roman"/>
                <a:cs typeface="Times New Roman"/>
              </a:rPr>
              <a:t>1</a:t>
            </a:r>
            <a:r>
              <a:rPr sz="1950" spc="-300" dirty="0">
                <a:latin typeface="Times New Roman"/>
                <a:cs typeface="Times New Roman"/>
              </a:rPr>
              <a:t> </a:t>
            </a:r>
            <a:r>
              <a:rPr sz="1950" spc="-95" dirty="0">
                <a:latin typeface="Symbol"/>
                <a:cs typeface="Symbol"/>
              </a:rPr>
              <a:t></a:t>
            </a:r>
            <a:r>
              <a:rPr sz="1950" spc="-114" dirty="0">
                <a:latin typeface="Times New Roman"/>
                <a:cs typeface="Times New Roman"/>
              </a:rPr>
              <a:t> </a:t>
            </a:r>
            <a:r>
              <a:rPr sz="1950" i="1" spc="-70" dirty="0">
                <a:latin typeface="Times New Roman"/>
                <a:cs typeface="Times New Roman"/>
              </a:rPr>
              <a:t>r</a:t>
            </a:r>
            <a:r>
              <a:rPr sz="1950" i="1" spc="-120" dirty="0">
                <a:latin typeface="Times New Roman"/>
                <a:cs typeface="Times New Roman"/>
              </a:rPr>
              <a:t> </a:t>
            </a:r>
            <a:r>
              <a:rPr sz="2925" spc="-104" baseline="-7122" dirty="0">
                <a:latin typeface="Symbol"/>
                <a:cs typeface="Symbol"/>
              </a:rPr>
              <a:t></a:t>
            </a:r>
            <a:endParaRPr sz="2925" baseline="-7122">
              <a:latin typeface="Symbol"/>
              <a:cs typeface="Symbo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44110" y="4005314"/>
            <a:ext cx="112395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spc="-70" dirty="0">
                <a:latin typeface="Symbol"/>
                <a:cs typeface="Symbol"/>
              </a:rPr>
              <a:t>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94729" y="3827962"/>
            <a:ext cx="661670" cy="292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925" spc="-104" baseline="-4273" dirty="0">
                <a:latin typeface="Symbol"/>
                <a:cs typeface="Symbol"/>
              </a:rPr>
              <a:t></a:t>
            </a:r>
            <a:r>
              <a:rPr sz="2925" spc="-104" baseline="-4273" dirty="0">
                <a:latin typeface="Times New Roman"/>
                <a:cs typeface="Times New Roman"/>
              </a:rPr>
              <a:t> </a:t>
            </a:r>
            <a:r>
              <a:rPr sz="2925" spc="-75" baseline="-4273" dirty="0">
                <a:latin typeface="Times New Roman"/>
                <a:cs typeface="Times New Roman"/>
              </a:rPr>
              <a:t> </a:t>
            </a:r>
            <a:r>
              <a:rPr sz="1950" spc="-114" dirty="0">
                <a:latin typeface="Symbol"/>
                <a:cs typeface="Symbol"/>
              </a:rPr>
              <a:t></a:t>
            </a:r>
            <a:r>
              <a:rPr sz="1950" i="1" spc="-70" dirty="0">
                <a:latin typeface="Times New Roman"/>
                <a:cs typeface="Times New Roman"/>
              </a:rPr>
              <a:t>r</a:t>
            </a:r>
            <a:r>
              <a:rPr sz="1950" i="1" dirty="0">
                <a:latin typeface="Times New Roman"/>
                <a:cs typeface="Times New Roman"/>
              </a:rPr>
              <a:t> </a:t>
            </a:r>
            <a:r>
              <a:rPr sz="1950" i="1" spc="-35" dirty="0">
                <a:latin typeface="Times New Roman"/>
                <a:cs typeface="Times New Roman"/>
              </a:rPr>
              <a:t> </a:t>
            </a:r>
            <a:r>
              <a:rPr sz="2925" spc="-104" baseline="-4273" dirty="0">
                <a:latin typeface="Symbol"/>
                <a:cs typeface="Symbol"/>
              </a:rPr>
              <a:t></a:t>
            </a:r>
            <a:endParaRPr sz="2925" baseline="-4273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012803" y="3094532"/>
            <a:ext cx="1998980" cy="450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03860" algn="l"/>
                <a:tab pos="1717039" algn="l"/>
              </a:tabLst>
            </a:pPr>
            <a:r>
              <a:rPr sz="1950" spc="-95" dirty="0">
                <a:latin typeface="Symbol"/>
                <a:cs typeface="Symbol"/>
              </a:rPr>
              <a:t></a:t>
            </a:r>
            <a:r>
              <a:rPr sz="1950" spc="-95" dirty="0">
                <a:latin typeface="Times New Roman"/>
                <a:cs typeface="Times New Roman"/>
              </a:rPr>
              <a:t>	</a:t>
            </a:r>
            <a:r>
              <a:rPr sz="1950" i="1" spc="-125" dirty="0">
                <a:latin typeface="Times New Roman"/>
                <a:cs typeface="Times New Roman"/>
              </a:rPr>
              <a:t>D </a:t>
            </a:r>
            <a:r>
              <a:rPr sz="1950" i="1" spc="-55" dirty="0">
                <a:latin typeface="Times New Roman"/>
                <a:cs typeface="Times New Roman"/>
              </a:rPr>
              <a:t> </a:t>
            </a:r>
            <a:r>
              <a:rPr sz="2925" spc="-104" baseline="31339" dirty="0">
                <a:latin typeface="Symbol"/>
                <a:cs typeface="Symbol"/>
              </a:rPr>
              <a:t></a:t>
            </a:r>
            <a:r>
              <a:rPr sz="2925" spc="-270" baseline="31339" dirty="0">
                <a:latin typeface="Times New Roman"/>
                <a:cs typeface="Times New Roman"/>
              </a:rPr>
              <a:t> </a:t>
            </a:r>
            <a:r>
              <a:rPr sz="1950" spc="-250" dirty="0">
                <a:latin typeface="Symbol"/>
                <a:cs typeface="Symbol"/>
              </a:rPr>
              <a:t></a:t>
            </a:r>
            <a:r>
              <a:rPr sz="1950" spc="-75" dirty="0">
                <a:latin typeface="Times New Roman"/>
                <a:cs typeface="Times New Roman"/>
              </a:rPr>
              <a:t> </a:t>
            </a:r>
            <a:r>
              <a:rPr sz="1950" i="1" spc="-105" dirty="0">
                <a:latin typeface="Times New Roman"/>
                <a:cs typeface="Times New Roman"/>
              </a:rPr>
              <a:t>A</a:t>
            </a:r>
            <a:r>
              <a:rPr sz="1950" i="1" spc="-280" dirty="0">
                <a:latin typeface="Times New Roman"/>
                <a:cs typeface="Times New Roman"/>
              </a:rPr>
              <a:t> </a:t>
            </a:r>
            <a:r>
              <a:rPr sz="1950" spc="-250" dirty="0">
                <a:latin typeface="Symbol"/>
                <a:cs typeface="Symbol"/>
              </a:rPr>
              <a:t></a:t>
            </a:r>
            <a:r>
              <a:rPr sz="1950" spc="-270" dirty="0">
                <a:latin typeface="Times New Roman"/>
                <a:cs typeface="Times New Roman"/>
              </a:rPr>
              <a:t> </a:t>
            </a:r>
            <a:r>
              <a:rPr sz="2925" spc="-104" baseline="31339" dirty="0">
                <a:latin typeface="Symbol"/>
                <a:cs typeface="Symbol"/>
              </a:rPr>
              <a:t></a:t>
            </a:r>
            <a:r>
              <a:rPr sz="2925" baseline="31339" dirty="0">
                <a:latin typeface="Times New Roman"/>
                <a:cs typeface="Times New Roman"/>
              </a:rPr>
              <a:t> </a:t>
            </a:r>
            <a:r>
              <a:rPr sz="2925" spc="-75" baseline="31339" dirty="0">
                <a:latin typeface="Times New Roman"/>
                <a:cs typeface="Times New Roman"/>
              </a:rPr>
              <a:t> </a:t>
            </a:r>
            <a:r>
              <a:rPr sz="2925" spc="-157" baseline="35612" dirty="0">
                <a:latin typeface="Symbol"/>
                <a:cs typeface="Symbol"/>
              </a:rPr>
              <a:t></a:t>
            </a:r>
            <a:r>
              <a:rPr sz="2925" baseline="35612" dirty="0">
                <a:latin typeface="Times New Roman"/>
                <a:cs typeface="Times New Roman"/>
              </a:rPr>
              <a:t>	</a:t>
            </a:r>
            <a:r>
              <a:rPr sz="2925" spc="-104" baseline="-4273" dirty="0">
                <a:latin typeface="Symbol"/>
                <a:cs typeface="Symbol"/>
              </a:rPr>
              <a:t></a:t>
            </a:r>
            <a:r>
              <a:rPr sz="2925" spc="-60" baseline="-4273" dirty="0">
                <a:latin typeface="Times New Roman"/>
                <a:cs typeface="Times New Roman"/>
              </a:rPr>
              <a:t> </a:t>
            </a:r>
            <a:r>
              <a:rPr sz="1950" spc="-95" dirty="0">
                <a:latin typeface="Symbol"/>
                <a:cs typeface="Symbol"/>
              </a:rPr>
              <a:t>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17823" y="3112420"/>
            <a:ext cx="112395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spc="-70" dirty="0">
                <a:latin typeface="Symbol"/>
                <a:cs typeface="Symbol"/>
              </a:rPr>
              <a:t>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68442" y="3474280"/>
            <a:ext cx="112395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spc="-70" dirty="0">
                <a:latin typeface="Symbol"/>
                <a:cs typeface="Symbol"/>
              </a:rPr>
              <a:t>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84330" y="3350082"/>
            <a:ext cx="112395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spc="-70" dirty="0">
                <a:latin typeface="Symbol"/>
                <a:cs typeface="Symbol"/>
              </a:rPr>
              <a:t>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84330" y="3474280"/>
            <a:ext cx="112395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spc="-70" dirty="0">
                <a:latin typeface="Symbol"/>
                <a:cs typeface="Symbol"/>
              </a:rPr>
              <a:t>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587807" y="3350082"/>
            <a:ext cx="112395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spc="-70" dirty="0">
                <a:latin typeface="Symbol"/>
                <a:cs typeface="Symbol"/>
              </a:rPr>
              <a:t>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87807" y="3474280"/>
            <a:ext cx="112395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spc="-70" dirty="0">
                <a:latin typeface="Symbol"/>
                <a:cs typeface="Symbol"/>
              </a:rPr>
              <a:t>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28311" y="3112420"/>
            <a:ext cx="746760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925" spc="-104" baseline="-4273" dirty="0">
                <a:latin typeface="Symbol"/>
                <a:cs typeface="Symbol"/>
              </a:rPr>
              <a:t></a:t>
            </a:r>
            <a:r>
              <a:rPr sz="2925" spc="-67" baseline="-4273" dirty="0">
                <a:latin typeface="Times New Roman"/>
                <a:cs typeface="Times New Roman"/>
              </a:rPr>
              <a:t> </a:t>
            </a:r>
            <a:r>
              <a:rPr sz="1950" spc="-95" dirty="0">
                <a:latin typeface="Symbol"/>
                <a:cs typeface="Symbol"/>
              </a:rPr>
              <a:t></a:t>
            </a:r>
            <a:r>
              <a:rPr sz="1950" spc="-30" dirty="0">
                <a:latin typeface="Times New Roman"/>
                <a:cs typeface="Times New Roman"/>
              </a:rPr>
              <a:t> </a:t>
            </a:r>
            <a:r>
              <a:rPr sz="1950" spc="-25" dirty="0">
                <a:latin typeface="Symbol"/>
                <a:cs typeface="Symbol"/>
              </a:rPr>
              <a:t></a:t>
            </a:r>
            <a:r>
              <a:rPr sz="2925" spc="30" baseline="31339" dirty="0">
                <a:latin typeface="Symbol"/>
                <a:cs typeface="Symbol"/>
              </a:rPr>
              <a:t></a:t>
            </a:r>
            <a:r>
              <a:rPr sz="1950" i="1" spc="-125" dirty="0">
                <a:latin typeface="Times New Roman"/>
                <a:cs typeface="Times New Roman"/>
              </a:rPr>
              <a:t>D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78930" y="3094532"/>
            <a:ext cx="661670" cy="291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925" spc="-104" baseline="-4273" dirty="0">
                <a:latin typeface="Symbol"/>
                <a:cs typeface="Symbol"/>
              </a:rPr>
              <a:t></a:t>
            </a:r>
            <a:r>
              <a:rPr sz="2925" spc="-104" baseline="-4273" dirty="0">
                <a:latin typeface="Times New Roman"/>
                <a:cs typeface="Times New Roman"/>
              </a:rPr>
              <a:t> </a:t>
            </a:r>
            <a:r>
              <a:rPr sz="2925" spc="-75" baseline="-4273" dirty="0">
                <a:latin typeface="Times New Roman"/>
                <a:cs typeface="Times New Roman"/>
              </a:rPr>
              <a:t> </a:t>
            </a:r>
            <a:r>
              <a:rPr sz="1950" spc="-120" dirty="0">
                <a:latin typeface="Symbol"/>
                <a:cs typeface="Symbol"/>
              </a:rPr>
              <a:t></a:t>
            </a:r>
            <a:r>
              <a:rPr sz="1950" i="1" spc="-70" dirty="0">
                <a:latin typeface="Times New Roman"/>
                <a:cs typeface="Times New Roman"/>
              </a:rPr>
              <a:t>r</a:t>
            </a:r>
            <a:r>
              <a:rPr sz="1950" i="1" dirty="0">
                <a:latin typeface="Times New Roman"/>
                <a:cs typeface="Times New Roman"/>
              </a:rPr>
              <a:t> </a:t>
            </a:r>
            <a:r>
              <a:rPr sz="1950" i="1" spc="-30" dirty="0">
                <a:latin typeface="Times New Roman"/>
                <a:cs typeface="Times New Roman"/>
              </a:rPr>
              <a:t> </a:t>
            </a:r>
            <a:r>
              <a:rPr sz="2925" spc="-104" baseline="-4273" dirty="0">
                <a:latin typeface="Symbol"/>
                <a:cs typeface="Symbol"/>
              </a:rPr>
              <a:t></a:t>
            </a:r>
            <a:endParaRPr sz="2925" baseline="-4273">
              <a:latin typeface="Symbol"/>
              <a:cs typeface="Symbo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78930" y="3474280"/>
            <a:ext cx="112395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spc="-70" dirty="0">
                <a:latin typeface="Symbol"/>
                <a:cs typeface="Symbol"/>
              </a:rPr>
              <a:t>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58761" y="3250928"/>
            <a:ext cx="943610" cy="277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spc="-120" dirty="0">
                <a:latin typeface="Symbol"/>
                <a:cs typeface="Symbol"/>
              </a:rPr>
              <a:t></a:t>
            </a:r>
            <a:r>
              <a:rPr sz="1950" i="1" spc="-105" dirty="0">
                <a:latin typeface="Times New Roman"/>
                <a:cs typeface="Times New Roman"/>
              </a:rPr>
              <a:t>E</a:t>
            </a:r>
            <a:r>
              <a:rPr sz="1950" i="1" spc="50" dirty="0">
                <a:latin typeface="Times New Roman"/>
                <a:cs typeface="Times New Roman"/>
              </a:rPr>
              <a:t> </a:t>
            </a:r>
            <a:r>
              <a:rPr sz="1950" spc="-95" dirty="0">
                <a:latin typeface="Symbol"/>
                <a:cs typeface="Symbol"/>
              </a:rPr>
              <a:t></a:t>
            </a:r>
            <a:r>
              <a:rPr sz="1950" dirty="0">
                <a:latin typeface="Times New Roman"/>
                <a:cs typeface="Times New Roman"/>
              </a:rPr>
              <a:t> </a:t>
            </a:r>
            <a:r>
              <a:rPr sz="1950" spc="-100" dirty="0">
                <a:latin typeface="Times New Roman"/>
                <a:cs typeface="Times New Roman"/>
              </a:rPr>
              <a:t> </a:t>
            </a:r>
            <a:r>
              <a:rPr sz="1950" spc="-95" dirty="0">
                <a:latin typeface="Symbol"/>
                <a:cs typeface="Symbol"/>
              </a:rPr>
              <a:t></a:t>
            </a:r>
            <a:r>
              <a:rPr sz="1950" spc="-85" dirty="0">
                <a:latin typeface="Times New Roman"/>
                <a:cs typeface="Times New Roman"/>
              </a:rPr>
              <a:t> </a:t>
            </a:r>
            <a:r>
              <a:rPr sz="1950" i="1" spc="-125" dirty="0">
                <a:latin typeface="Times New Roman"/>
                <a:cs typeface="Times New Roman"/>
              </a:rPr>
              <a:t>D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076580" y="3831919"/>
            <a:ext cx="151130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i="1" spc="-95" dirty="0">
                <a:latin typeface="Times New Roman"/>
                <a:cs typeface="Times New Roman"/>
              </a:rPr>
              <a:t>L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213646" y="3098489"/>
            <a:ext cx="1409700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308735" algn="l"/>
              </a:tabLst>
            </a:pPr>
            <a:r>
              <a:rPr sz="1950" i="1" spc="-95" dirty="0">
                <a:latin typeface="Times New Roman"/>
                <a:cs typeface="Times New Roman"/>
              </a:rPr>
              <a:t>L	</a:t>
            </a:r>
            <a:r>
              <a:rPr sz="1950" i="1" spc="-70" dirty="0">
                <a:latin typeface="Times New Roman"/>
                <a:cs typeface="Times New Roman"/>
              </a:rPr>
              <a:t>r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217375" y="3448593"/>
            <a:ext cx="163830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i="1" spc="-105" dirty="0">
                <a:latin typeface="Times New Roman"/>
                <a:cs typeface="Times New Roman"/>
              </a:rPr>
              <a:t>A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572813" y="3399764"/>
            <a:ext cx="99060" cy="170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i="1" spc="-35" dirty="0">
                <a:latin typeface="Times New Roman"/>
                <a:cs typeface="Times New Roman"/>
              </a:rPr>
              <a:t>L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860819" y="3399764"/>
            <a:ext cx="106045" cy="170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i="1" spc="-40" dirty="0">
                <a:latin typeface="Times New Roman"/>
                <a:cs typeface="Times New Roman"/>
              </a:rPr>
              <a:t>A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161020" y="3399764"/>
            <a:ext cx="99060" cy="170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i="1" spc="-35" dirty="0">
                <a:latin typeface="Times New Roman"/>
                <a:cs typeface="Times New Roman"/>
              </a:rPr>
              <a:t>L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87934" y="3399764"/>
            <a:ext cx="106045" cy="170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i="1" spc="-40" dirty="0">
                <a:latin typeface="Times New Roman"/>
                <a:cs typeface="Times New Roman"/>
              </a:rPr>
              <a:t>A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5090" rIns="0" bIns="0" rtlCol="0">
            <a:spAutoFit/>
          </a:bodyPr>
          <a:lstStyle/>
          <a:p>
            <a:pPr marL="3409950">
              <a:lnSpc>
                <a:spcPct val="100000"/>
              </a:lnSpc>
            </a:pPr>
            <a:r>
              <a:rPr dirty="0">
                <a:solidFill>
                  <a:srgbClr val="FF0000"/>
                </a:solidFill>
              </a:rPr>
              <a:t>Παράδειγ</a:t>
            </a:r>
            <a:r>
              <a:rPr spc="-15" dirty="0">
                <a:solidFill>
                  <a:srgbClr val="FF0000"/>
                </a:solidFill>
              </a:rPr>
              <a:t>μ</a:t>
            </a:r>
            <a:r>
              <a:rPr dirty="0">
                <a:solidFill>
                  <a:srgbClr val="FF0000"/>
                </a:solidFill>
              </a:rPr>
              <a:t>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74130"/>
            <a:ext cx="7718425" cy="2658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τω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ότι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γη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ας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τράπεζας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χ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ετ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7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σε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€800.000.000</a:t>
            </a:r>
            <a:r>
              <a:rPr sz="20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με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άρκ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ια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6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,</a:t>
            </a:r>
            <a:r>
              <a:rPr sz="2000" b="1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ώ</a:t>
            </a:r>
            <a:r>
              <a:rPr sz="2000" b="1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παθητι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αι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€700.000.000</a:t>
            </a:r>
            <a:r>
              <a:rPr sz="20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με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άρκ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ια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3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καθαρή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spc="3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αι</a:t>
            </a:r>
            <a:r>
              <a:rPr sz="2000" b="1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€100.000.000.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7"/>
              </a:spcBef>
              <a:buClr>
                <a:srgbClr val="0000CC"/>
              </a:buClr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Κα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πό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θα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βλη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εί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κα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αρή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spc="3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τράπεζας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αν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τόκ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αυξη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ούν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από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12%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σε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13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%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9771" rIns="0" bIns="0" rtlCol="0">
            <a:spAutoFit/>
          </a:bodyPr>
          <a:lstStyle/>
          <a:p>
            <a:pPr marL="3409950">
              <a:lnSpc>
                <a:spcPct val="100000"/>
              </a:lnSpc>
            </a:pPr>
            <a:r>
              <a:rPr dirty="0">
                <a:solidFill>
                  <a:srgbClr val="FF0000"/>
                </a:solidFill>
              </a:rPr>
              <a:t>Παράδειγ</a:t>
            </a:r>
            <a:r>
              <a:rPr spc="-15" dirty="0">
                <a:solidFill>
                  <a:srgbClr val="FF0000"/>
                </a:solidFill>
              </a:rPr>
              <a:t>μ</a:t>
            </a:r>
            <a:r>
              <a:rPr dirty="0">
                <a:solidFill>
                  <a:srgbClr val="FF0000"/>
                </a:solidFill>
              </a:rPr>
              <a:t>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47006" y="2488638"/>
            <a:ext cx="107314" cy="350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550" spc="-210" dirty="0">
                <a:latin typeface="Symbol"/>
                <a:cs typeface="Symbol"/>
              </a:rPr>
              <a:t></a:t>
            </a:r>
            <a:endParaRPr sz="255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2491" y="2479568"/>
            <a:ext cx="493395" cy="362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dirty="0">
                <a:latin typeface="Symbol"/>
                <a:cs typeface="Symbol"/>
              </a:rPr>
              <a:t></a:t>
            </a:r>
            <a:r>
              <a:rPr sz="1950" spc="-170" dirty="0">
                <a:latin typeface="Times New Roman"/>
                <a:cs typeface="Times New Roman"/>
              </a:rPr>
              <a:t> </a:t>
            </a:r>
            <a:r>
              <a:rPr sz="1950" spc="145" dirty="0">
                <a:latin typeface="Times New Roman"/>
                <a:cs typeface="Times New Roman"/>
              </a:rPr>
              <a:t>k</a:t>
            </a:r>
            <a:r>
              <a:rPr sz="2550" spc="-330" dirty="0">
                <a:latin typeface="Symbol"/>
                <a:cs typeface="Symbol"/>
              </a:rPr>
              <a:t></a:t>
            </a:r>
            <a:r>
              <a:rPr sz="2650" spc="-245" dirty="0">
                <a:latin typeface="Symbol"/>
                <a:cs typeface="Symbol"/>
              </a:rPr>
              <a:t></a:t>
            </a:r>
            <a:endParaRPr sz="26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8178" y="2479568"/>
            <a:ext cx="1501140" cy="362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108710" algn="l"/>
              </a:tabLst>
            </a:pPr>
            <a:r>
              <a:rPr sz="1950" spc="35" dirty="0">
                <a:latin typeface="Times New Roman"/>
                <a:cs typeface="Times New Roman"/>
              </a:rPr>
              <a:t>Δ</a:t>
            </a:r>
            <a:r>
              <a:rPr sz="1950" spc="5" dirty="0">
                <a:latin typeface="Times New Roman"/>
                <a:cs typeface="Times New Roman"/>
              </a:rPr>
              <a:t>E</a:t>
            </a:r>
            <a:r>
              <a:rPr sz="1950" spc="-13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=</a:t>
            </a:r>
            <a:r>
              <a:rPr sz="1950" spc="-11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-</a:t>
            </a:r>
            <a:r>
              <a:rPr sz="1950" spc="-225" dirty="0">
                <a:latin typeface="Times New Roman"/>
                <a:cs typeface="Times New Roman"/>
              </a:rPr>
              <a:t> </a:t>
            </a:r>
            <a:r>
              <a:rPr sz="2650" spc="-350" dirty="0">
                <a:latin typeface="Symbol"/>
                <a:cs typeface="Symbol"/>
              </a:rPr>
              <a:t></a:t>
            </a:r>
            <a:r>
              <a:rPr sz="1950" spc="5" dirty="0">
                <a:latin typeface="Times New Roman"/>
                <a:cs typeface="Times New Roman"/>
              </a:rPr>
              <a:t>D</a:t>
            </a:r>
            <a:r>
              <a:rPr sz="1950" dirty="0">
                <a:latin typeface="Times New Roman"/>
                <a:cs typeface="Times New Roman"/>
              </a:rPr>
              <a:t>	- </a:t>
            </a:r>
            <a:r>
              <a:rPr sz="1950" spc="-60" dirty="0">
                <a:latin typeface="Times New Roman"/>
                <a:cs typeface="Times New Roman"/>
              </a:rPr>
              <a:t> </a:t>
            </a:r>
            <a:r>
              <a:rPr sz="1950" spc="5" dirty="0">
                <a:latin typeface="Times New Roman"/>
                <a:cs typeface="Times New Roman"/>
              </a:rPr>
              <a:t>D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01614" y="2629778"/>
            <a:ext cx="814705" cy="401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925" spc="240" baseline="25641" dirty="0">
                <a:latin typeface="Symbol"/>
                <a:cs typeface="Symbol"/>
              </a:rPr>
              <a:t></a:t>
            </a:r>
            <a:r>
              <a:rPr sz="2550" spc="-459" dirty="0">
                <a:latin typeface="Symbol"/>
                <a:cs typeface="Symbol"/>
              </a:rPr>
              <a:t></a:t>
            </a:r>
            <a:r>
              <a:rPr sz="1950" dirty="0">
                <a:latin typeface="Times New Roman"/>
                <a:cs typeface="Times New Roman"/>
              </a:rPr>
              <a:t>1</a:t>
            </a:r>
            <a:r>
              <a:rPr sz="1950" spc="-29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+</a:t>
            </a:r>
            <a:r>
              <a:rPr sz="1950" spc="-110" dirty="0">
                <a:latin typeface="Times New Roman"/>
                <a:cs typeface="Times New Roman"/>
              </a:rPr>
              <a:t> </a:t>
            </a:r>
            <a:r>
              <a:rPr sz="1950" spc="130" dirty="0">
                <a:latin typeface="Times New Roman"/>
                <a:cs typeface="Times New Roman"/>
              </a:rPr>
              <a:t>r</a:t>
            </a:r>
            <a:r>
              <a:rPr sz="2550" spc="-160" dirty="0">
                <a:latin typeface="Symbol"/>
                <a:cs typeface="Symbol"/>
              </a:rPr>
              <a:t></a:t>
            </a:r>
            <a:r>
              <a:rPr sz="2925" baseline="25641" dirty="0">
                <a:latin typeface="Symbol"/>
                <a:cs typeface="Symbol"/>
              </a:rPr>
              <a:t></a:t>
            </a:r>
            <a:endParaRPr sz="2925" baseline="25641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6427" y="3503995"/>
            <a:ext cx="5495290" cy="619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95"/>
              </a:lnSpc>
            </a:pPr>
            <a:r>
              <a:rPr sz="1950" dirty="0">
                <a:latin typeface="Times New Roman"/>
                <a:cs typeface="Times New Roman"/>
              </a:rPr>
              <a:t>=</a:t>
            </a:r>
            <a:r>
              <a:rPr sz="1950" spc="-11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-</a:t>
            </a:r>
            <a:r>
              <a:rPr sz="1950" spc="-220" dirty="0">
                <a:latin typeface="Times New Roman"/>
                <a:cs typeface="Times New Roman"/>
              </a:rPr>
              <a:t> </a:t>
            </a:r>
            <a:r>
              <a:rPr sz="2650" spc="-380" dirty="0">
                <a:latin typeface="Symbol"/>
                <a:cs typeface="Symbol"/>
              </a:rPr>
              <a:t></a:t>
            </a:r>
            <a:r>
              <a:rPr sz="1950" dirty="0">
                <a:latin typeface="Times New Roman"/>
                <a:cs typeface="Times New Roman"/>
              </a:rPr>
              <a:t>6</a:t>
            </a:r>
            <a:r>
              <a:rPr sz="1950" spc="-16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-</a:t>
            </a:r>
            <a:r>
              <a:rPr sz="1950" spc="-180" dirty="0">
                <a:latin typeface="Times New Roman"/>
                <a:cs typeface="Times New Roman"/>
              </a:rPr>
              <a:t> </a:t>
            </a:r>
            <a:r>
              <a:rPr sz="2550" spc="-280" dirty="0">
                <a:latin typeface="Symbol"/>
                <a:cs typeface="Symbol"/>
              </a:rPr>
              <a:t></a:t>
            </a:r>
            <a:r>
              <a:rPr sz="1950" spc="-10" dirty="0">
                <a:latin typeface="Times New Roman"/>
                <a:cs typeface="Times New Roman"/>
              </a:rPr>
              <a:t>0,878</a:t>
            </a:r>
            <a:r>
              <a:rPr sz="1950" dirty="0">
                <a:latin typeface="Times New Roman"/>
                <a:cs typeface="Times New Roman"/>
              </a:rPr>
              <a:t>5</a:t>
            </a:r>
            <a:r>
              <a:rPr sz="1950" spc="-29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Symbol"/>
                <a:cs typeface="Symbol"/>
              </a:rPr>
              <a:t></a:t>
            </a:r>
            <a:r>
              <a:rPr sz="1950" spc="-229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3</a:t>
            </a:r>
            <a:r>
              <a:rPr sz="2550" spc="-330" dirty="0">
                <a:latin typeface="Symbol"/>
                <a:cs typeface="Symbol"/>
              </a:rPr>
              <a:t></a:t>
            </a:r>
            <a:r>
              <a:rPr sz="2650" spc="-200" dirty="0">
                <a:latin typeface="Symbol"/>
                <a:cs typeface="Symbol"/>
              </a:rPr>
              <a:t></a:t>
            </a:r>
            <a:r>
              <a:rPr sz="1950" dirty="0">
                <a:latin typeface="Symbol"/>
                <a:cs typeface="Symbol"/>
              </a:rPr>
              <a:t></a:t>
            </a:r>
            <a:r>
              <a:rPr sz="1950" spc="-265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800.000.0</a:t>
            </a:r>
            <a:r>
              <a:rPr sz="1950" spc="-20" dirty="0">
                <a:latin typeface="Times New Roman"/>
                <a:cs typeface="Times New Roman"/>
              </a:rPr>
              <a:t>0</a:t>
            </a:r>
            <a:r>
              <a:rPr sz="1950" dirty="0">
                <a:latin typeface="Times New Roman"/>
                <a:cs typeface="Times New Roman"/>
              </a:rPr>
              <a:t>0</a:t>
            </a:r>
            <a:r>
              <a:rPr sz="1950" spc="-254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Symbol"/>
                <a:cs typeface="Symbol"/>
              </a:rPr>
              <a:t></a:t>
            </a:r>
            <a:r>
              <a:rPr sz="1950" spc="-40" dirty="0">
                <a:latin typeface="Times New Roman"/>
                <a:cs typeface="Times New Roman"/>
              </a:rPr>
              <a:t> </a:t>
            </a:r>
            <a:r>
              <a:rPr sz="2925" u="sng" spc="-15" baseline="34188" dirty="0">
                <a:latin typeface="Times New Roman"/>
                <a:cs typeface="Times New Roman"/>
              </a:rPr>
              <a:t>0,0</a:t>
            </a:r>
            <a:r>
              <a:rPr sz="2925" u="sng" baseline="34188" dirty="0">
                <a:latin typeface="Times New Roman"/>
                <a:cs typeface="Times New Roman"/>
              </a:rPr>
              <a:t>1</a:t>
            </a:r>
            <a:r>
              <a:rPr sz="2925" baseline="34188" dirty="0">
                <a:latin typeface="Times New Roman"/>
                <a:cs typeface="Times New Roman"/>
              </a:rPr>
              <a:t> </a:t>
            </a:r>
            <a:r>
              <a:rPr sz="2925" spc="-195" baseline="34188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=</a:t>
            </a:r>
            <a:r>
              <a:rPr sz="1950" spc="-11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-</a:t>
            </a:r>
            <a:r>
              <a:rPr sz="1950" spc="-140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24.107.14</a:t>
            </a:r>
            <a:r>
              <a:rPr sz="1950" dirty="0">
                <a:latin typeface="Times New Roman"/>
                <a:cs typeface="Times New Roman"/>
              </a:rPr>
              <a:t>3</a:t>
            </a:r>
            <a:endParaRPr sz="1950">
              <a:latin typeface="Times New Roman"/>
              <a:cs typeface="Times New Roman"/>
            </a:endParaRPr>
          </a:p>
          <a:p>
            <a:pPr marL="3495040">
              <a:lnSpc>
                <a:spcPts val="1855"/>
              </a:lnSpc>
            </a:pPr>
            <a:r>
              <a:rPr sz="1950" spc="-10" dirty="0">
                <a:latin typeface="Times New Roman"/>
                <a:cs typeface="Times New Roman"/>
              </a:rPr>
              <a:t>1,1</a:t>
            </a:r>
            <a:r>
              <a:rPr sz="1950" dirty="0">
                <a:latin typeface="Times New Roman"/>
                <a:cs typeface="Times New Roman"/>
              </a:rPr>
              <a:t>2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35825" y="2393813"/>
            <a:ext cx="1380490" cy="436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925" baseline="-34188" dirty="0">
                <a:latin typeface="Symbol"/>
                <a:cs typeface="Symbol"/>
              </a:rPr>
              <a:t></a:t>
            </a:r>
            <a:r>
              <a:rPr sz="2925" spc="-254" baseline="-34188" dirty="0">
                <a:latin typeface="Times New Roman"/>
                <a:cs typeface="Times New Roman"/>
              </a:rPr>
              <a:t> </a:t>
            </a:r>
            <a:r>
              <a:rPr sz="2925" spc="7" baseline="-34188" dirty="0">
                <a:latin typeface="Times New Roman"/>
                <a:cs typeface="Times New Roman"/>
              </a:rPr>
              <a:t>A</a:t>
            </a:r>
            <a:r>
              <a:rPr sz="2925" spc="-307" baseline="-34188" dirty="0">
                <a:latin typeface="Times New Roman"/>
                <a:cs typeface="Times New Roman"/>
              </a:rPr>
              <a:t> </a:t>
            </a:r>
            <a:r>
              <a:rPr sz="2925" baseline="-34188" dirty="0">
                <a:latin typeface="Symbol"/>
                <a:cs typeface="Symbol"/>
              </a:rPr>
              <a:t></a:t>
            </a:r>
            <a:r>
              <a:rPr sz="2925" spc="-307" baseline="-34188" dirty="0">
                <a:latin typeface="Times New Roman"/>
                <a:cs typeface="Times New Roman"/>
              </a:rPr>
              <a:t> </a:t>
            </a:r>
            <a:r>
              <a:rPr sz="2925" spc="97" baseline="1424" dirty="0">
                <a:latin typeface="Symbol"/>
                <a:cs typeface="Symbol"/>
              </a:rPr>
              <a:t></a:t>
            </a:r>
            <a:r>
              <a:rPr sz="1950" u="sng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 </a:t>
            </a:r>
            <a:r>
              <a:rPr sz="1950" spc="-180" dirty="0">
                <a:latin typeface="Times New Roman"/>
                <a:cs typeface="Times New Roman"/>
              </a:rPr>
              <a:t> </a:t>
            </a:r>
            <a:r>
              <a:rPr sz="1950" u="sng" spc="30" dirty="0">
                <a:latin typeface="Times New Roman"/>
                <a:cs typeface="Times New Roman"/>
              </a:rPr>
              <a:t>Δr</a:t>
            </a:r>
            <a:r>
              <a:rPr sz="1950" u="sng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 </a:t>
            </a:r>
            <a:r>
              <a:rPr sz="1950" spc="-95" dirty="0">
                <a:latin typeface="Times New Roman"/>
                <a:cs typeface="Times New Roman"/>
              </a:rPr>
              <a:t> </a:t>
            </a:r>
            <a:r>
              <a:rPr sz="2925" baseline="1424" dirty="0">
                <a:latin typeface="Symbol"/>
                <a:cs typeface="Symbol"/>
              </a:rPr>
              <a:t></a:t>
            </a:r>
            <a:endParaRPr sz="2925" baseline="1424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14604" y="2702865"/>
            <a:ext cx="114300" cy="169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20" dirty="0">
                <a:latin typeface="Times New Roman"/>
                <a:cs typeface="Times New Roman"/>
              </a:rPr>
              <a:t>L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54323" y="2702865"/>
            <a:ext cx="130175" cy="169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25" dirty="0">
                <a:latin typeface="Times New Roman"/>
                <a:cs typeface="Times New Roman"/>
              </a:rPr>
              <a:t>A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94976" y="2799267"/>
            <a:ext cx="121285" cy="272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dirty="0">
                <a:latin typeface="Symbol"/>
                <a:cs typeface="Symbol"/>
              </a:rPr>
              <a:t>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01614" y="2799267"/>
            <a:ext cx="121285" cy="272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dirty="0">
                <a:latin typeface="Symbol"/>
                <a:cs typeface="Symbol"/>
              </a:rPr>
              <a:t></a:t>
            </a:r>
            <a:endParaRPr sz="195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00227"/>
            <a:ext cx="9144000" cy="499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48383" y="665987"/>
            <a:ext cx="813816" cy="499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53767" y="665987"/>
            <a:ext cx="5669280" cy="4998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14616" y="665987"/>
            <a:ext cx="493775" cy="4998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ln w="38100">
            <a:solidFill>
              <a:srgbClr val="CC99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718945" marR="149860" indent="-1562735">
              <a:lnSpc>
                <a:spcPct val="100000"/>
              </a:lnSpc>
            </a:pPr>
            <a:r>
              <a:rPr sz="2400" dirty="0">
                <a:solidFill>
                  <a:srgbClr val="333399"/>
                </a:solidFill>
              </a:rPr>
              <a:t>Εφαρ</a:t>
            </a:r>
            <a:r>
              <a:rPr sz="2400" spc="-10" dirty="0">
                <a:solidFill>
                  <a:srgbClr val="333399"/>
                </a:solidFill>
              </a:rPr>
              <a:t>μ</a:t>
            </a:r>
            <a:r>
              <a:rPr sz="2400" dirty="0">
                <a:solidFill>
                  <a:srgbClr val="333399"/>
                </a:solidFill>
              </a:rPr>
              <a:t>ογή</a:t>
            </a:r>
            <a:r>
              <a:rPr sz="2400" spc="-30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333399"/>
                </a:solidFill>
              </a:rPr>
              <a:t>Διαχείρ</a:t>
            </a:r>
            <a:r>
              <a:rPr sz="2400" spc="5" dirty="0">
                <a:solidFill>
                  <a:srgbClr val="333399"/>
                </a:solidFill>
              </a:rPr>
              <a:t>ι</a:t>
            </a:r>
            <a:r>
              <a:rPr sz="2400" dirty="0">
                <a:solidFill>
                  <a:srgbClr val="333399"/>
                </a:solidFill>
              </a:rPr>
              <a:t>σης</a:t>
            </a:r>
            <a:r>
              <a:rPr sz="2400" spc="-35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333399"/>
                </a:solidFill>
              </a:rPr>
              <a:t>Κινδ</a:t>
            </a:r>
            <a:r>
              <a:rPr sz="2400" spc="-10" dirty="0">
                <a:solidFill>
                  <a:srgbClr val="333399"/>
                </a:solidFill>
              </a:rPr>
              <a:t>ύ</a:t>
            </a:r>
            <a:r>
              <a:rPr sz="2400" dirty="0">
                <a:solidFill>
                  <a:srgbClr val="333399"/>
                </a:solidFill>
              </a:rPr>
              <a:t>νου Επιτ</a:t>
            </a:r>
            <a:r>
              <a:rPr sz="2400" spc="-10" dirty="0">
                <a:solidFill>
                  <a:srgbClr val="333399"/>
                </a:solidFill>
              </a:rPr>
              <a:t>ο</a:t>
            </a:r>
            <a:r>
              <a:rPr sz="2400" dirty="0">
                <a:solidFill>
                  <a:srgbClr val="333399"/>
                </a:solidFill>
              </a:rPr>
              <a:t>κ</a:t>
            </a:r>
            <a:r>
              <a:rPr sz="2400" spc="5" dirty="0">
                <a:solidFill>
                  <a:srgbClr val="333399"/>
                </a:solidFill>
              </a:rPr>
              <a:t>ί</a:t>
            </a:r>
            <a:r>
              <a:rPr sz="2400" dirty="0">
                <a:solidFill>
                  <a:srgbClr val="333399"/>
                </a:solidFill>
              </a:rPr>
              <a:t>ου</a:t>
            </a:r>
            <a:r>
              <a:rPr sz="2400" spc="-30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333399"/>
                </a:solidFill>
              </a:rPr>
              <a:t>μια</a:t>
            </a:r>
            <a:r>
              <a:rPr sz="2400" spc="-10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333399"/>
                </a:solidFill>
              </a:rPr>
              <a:t>Τράπεζας</a:t>
            </a:r>
            <a:r>
              <a:rPr sz="2400" spc="-25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333399"/>
                </a:solidFill>
              </a:rPr>
              <a:t>με </a:t>
            </a:r>
            <a:r>
              <a:rPr sz="2400" spc="-5" dirty="0">
                <a:solidFill>
                  <a:srgbClr val="333399"/>
                </a:solidFill>
              </a:rPr>
              <a:t>τ</a:t>
            </a:r>
            <a:r>
              <a:rPr sz="2400" dirty="0">
                <a:solidFill>
                  <a:srgbClr val="333399"/>
                </a:solidFill>
              </a:rPr>
              <a:t>η</a:t>
            </a:r>
            <a:r>
              <a:rPr sz="2400" spc="-10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Μ</a:t>
            </a:r>
            <a:r>
              <a:rPr sz="2400" spc="45" dirty="0">
                <a:solidFill>
                  <a:srgbClr val="FF0000"/>
                </a:solidFill>
              </a:rPr>
              <a:t>έ</a:t>
            </a:r>
            <a:r>
              <a:rPr sz="2400" dirty="0">
                <a:solidFill>
                  <a:srgbClr val="FF0000"/>
                </a:solidFill>
              </a:rPr>
              <a:t>θοδο</a:t>
            </a:r>
            <a:r>
              <a:rPr sz="2400" spc="-6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του</a:t>
            </a:r>
            <a:r>
              <a:rPr sz="2400" spc="-1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Δεί</a:t>
            </a:r>
            <a:r>
              <a:rPr sz="2400" spc="5" dirty="0">
                <a:solidFill>
                  <a:srgbClr val="FF0000"/>
                </a:solidFill>
              </a:rPr>
              <a:t>κ</a:t>
            </a:r>
            <a:r>
              <a:rPr sz="2400" dirty="0">
                <a:solidFill>
                  <a:srgbClr val="FF0000"/>
                </a:solidFill>
              </a:rPr>
              <a:t>τη</a:t>
            </a:r>
            <a:r>
              <a:rPr sz="2400" spc="-2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Μ</a:t>
            </a:r>
            <a:r>
              <a:rPr sz="2400" spc="60" dirty="0">
                <a:solidFill>
                  <a:srgbClr val="FF0000"/>
                </a:solidFill>
              </a:rPr>
              <a:t>έ</a:t>
            </a:r>
            <a:r>
              <a:rPr sz="2400" spc="-10" dirty="0">
                <a:solidFill>
                  <a:srgbClr val="FF0000"/>
                </a:solidFill>
              </a:rPr>
              <a:t>σ</a:t>
            </a:r>
            <a:r>
              <a:rPr sz="2400" dirty="0">
                <a:solidFill>
                  <a:srgbClr val="FF0000"/>
                </a:solidFill>
              </a:rPr>
              <a:t>ης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Διάρκειας</a:t>
            </a:r>
            <a:endParaRPr sz="2400"/>
          </a:p>
        </p:txBody>
      </p:sp>
      <p:sp>
        <p:nvSpPr>
          <p:cNvPr id="7" name="object 7"/>
          <p:cNvSpPr txBox="1"/>
          <p:nvPr/>
        </p:nvSpPr>
        <p:spPr>
          <a:xfrm>
            <a:off x="547217" y="1767501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59535" y="1767425"/>
            <a:ext cx="6607809" cy="5213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Παράδειγ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πολογισ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ού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σης διάρκ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ιας:</a:t>
            </a:r>
            <a:endParaRPr sz="16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  <a:spcBef>
                <a:spcPts val="385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α)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επι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τικού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παθη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Dj)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4417" y="2060116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417" y="2645579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16151" y="2645503"/>
            <a:ext cx="631825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β)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όλου</a:t>
            </a:r>
            <a:r>
              <a:rPr sz="1600" b="1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απαιτ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ποχρε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ων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100" b="1" spc="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7217" y="3230795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59535" y="3230719"/>
            <a:ext cx="355727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Υποθ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με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άπεζα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ΑΑ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χει: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04417" y="3816265"/>
            <a:ext cx="184785" cy="520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FF0000"/>
                </a:solidFill>
                <a:latin typeface="Wingdings"/>
                <a:cs typeface="Wingdings"/>
              </a:rPr>
              <a:t></a:t>
            </a: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1600" spc="-5" dirty="0">
                <a:solidFill>
                  <a:srgbClr val="FF0000"/>
                </a:solidFill>
                <a:latin typeface="Wingdings"/>
                <a:cs typeface="Wingdings"/>
              </a:rPr>
              <a:t>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16151" y="3816189"/>
            <a:ext cx="6804659" cy="266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Διαθ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σιμα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€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300</a:t>
            </a:r>
            <a:endParaRPr sz="1600">
              <a:latin typeface="Arial"/>
              <a:cs typeface="Arial"/>
            </a:endParaRPr>
          </a:p>
          <a:p>
            <a:pPr marL="12700" marR="274955">
              <a:lnSpc>
                <a:spcPct val="100000"/>
              </a:lnSpc>
              <a:spcBef>
                <a:spcPts val="384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Δά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εια</a:t>
            </a:r>
            <a:r>
              <a:rPr sz="1600" b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παρο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€2.000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διάρκ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λήξ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3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τη</a:t>
            </a:r>
            <a:r>
              <a:rPr sz="16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κιο 10%</a:t>
            </a:r>
            <a:endParaRPr sz="1600">
              <a:latin typeface="Arial"/>
              <a:cs typeface="Arial"/>
            </a:endParaRPr>
          </a:p>
          <a:p>
            <a:pPr marL="12700" marR="262890">
              <a:lnSpc>
                <a:spcPct val="100000"/>
              </a:lnSpc>
              <a:spcBef>
                <a:spcPts val="380"/>
              </a:spcBef>
            </a:pP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λογα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οσί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παρο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αξίας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€1.500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διάρκ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λήξ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5 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τη</a:t>
            </a:r>
            <a:r>
              <a:rPr sz="16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κιο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8%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εσ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ιακ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ς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αταθ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σε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16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αξίας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€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2.700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διάρ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εια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1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ος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 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κιο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5%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84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Πιστ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ποιη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ικά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καταθ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σε</a:t>
            </a:r>
            <a:r>
              <a:rPr sz="1600" b="1" spc="-25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παρο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€ 1.000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διάρκ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λήξ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 4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τη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κιο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6%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Μετ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χικό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Κε</a:t>
            </a:r>
            <a:r>
              <a:rPr sz="1600" b="1" spc="-25" dirty="0">
                <a:solidFill>
                  <a:srgbClr val="FF0000"/>
                </a:solidFill>
                <a:latin typeface="Arial"/>
                <a:cs typeface="Arial"/>
              </a:rPr>
              <a:t>φ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άλαιο</a:t>
            </a:r>
            <a:r>
              <a:rPr sz="1600" b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€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100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04417" y="4645321"/>
            <a:ext cx="18478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FF0000"/>
                </a:solidFill>
                <a:latin typeface="Wingdings"/>
                <a:cs typeface="Wingdings"/>
              </a:rPr>
              <a:t>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04417" y="5181903"/>
            <a:ext cx="18542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FF0000"/>
                </a:solidFill>
                <a:latin typeface="Wingdings"/>
                <a:cs typeface="Wingdings"/>
              </a:rPr>
              <a:t>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04417" y="5718572"/>
            <a:ext cx="18478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FF0000"/>
                </a:solidFill>
                <a:latin typeface="Wingdings"/>
                <a:cs typeface="Wingdings"/>
              </a:rPr>
              <a:t>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04417" y="6255020"/>
            <a:ext cx="18478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FF0000"/>
                </a:solidFill>
                <a:latin typeface="Wingdings"/>
                <a:cs typeface="Wingdings"/>
              </a:rPr>
              <a:t>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104" y="120395"/>
            <a:ext cx="5154168" cy="4998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96840" y="120395"/>
            <a:ext cx="3675888" cy="4998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89732" y="486155"/>
            <a:ext cx="2863596" cy="4998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68040" y="900683"/>
            <a:ext cx="2534412" cy="1112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44896" y="486155"/>
            <a:ext cx="493775" cy="499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0825" y="115951"/>
            <a:ext cx="8714105" cy="936625"/>
          </a:xfrm>
          <a:prstGeom prst="rect">
            <a:avLst/>
          </a:prstGeom>
          <a:ln w="38100">
            <a:solidFill>
              <a:srgbClr val="CC99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110230" marR="363855" indent="-2739390">
              <a:lnSpc>
                <a:spcPct val="100000"/>
              </a:lnSpc>
            </a:pPr>
            <a:r>
              <a:rPr sz="2400" dirty="0">
                <a:solidFill>
                  <a:srgbClr val="333399"/>
                </a:solidFill>
              </a:rPr>
              <a:t>Διαχείρ</a:t>
            </a:r>
            <a:r>
              <a:rPr sz="2400" spc="5" dirty="0">
                <a:solidFill>
                  <a:srgbClr val="333399"/>
                </a:solidFill>
              </a:rPr>
              <a:t>ι</a:t>
            </a:r>
            <a:r>
              <a:rPr sz="2400" dirty="0">
                <a:solidFill>
                  <a:srgbClr val="333399"/>
                </a:solidFill>
              </a:rPr>
              <a:t>ση</a:t>
            </a:r>
            <a:r>
              <a:rPr sz="2400" spc="-60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333399"/>
                </a:solidFill>
              </a:rPr>
              <a:t>Κινδ</a:t>
            </a:r>
            <a:r>
              <a:rPr sz="2400" spc="-10" dirty="0">
                <a:solidFill>
                  <a:srgbClr val="333399"/>
                </a:solidFill>
              </a:rPr>
              <a:t>ύ</a:t>
            </a:r>
            <a:r>
              <a:rPr sz="2400" dirty="0">
                <a:solidFill>
                  <a:srgbClr val="333399"/>
                </a:solidFill>
              </a:rPr>
              <a:t>νου Επιτ</a:t>
            </a:r>
            <a:r>
              <a:rPr sz="2400" spc="-10" dirty="0">
                <a:solidFill>
                  <a:srgbClr val="333399"/>
                </a:solidFill>
              </a:rPr>
              <a:t>ο</a:t>
            </a:r>
            <a:r>
              <a:rPr sz="2400" dirty="0">
                <a:solidFill>
                  <a:srgbClr val="333399"/>
                </a:solidFill>
              </a:rPr>
              <a:t>κ</a:t>
            </a:r>
            <a:r>
              <a:rPr sz="2400" spc="5" dirty="0">
                <a:solidFill>
                  <a:srgbClr val="333399"/>
                </a:solidFill>
              </a:rPr>
              <a:t>ί</a:t>
            </a:r>
            <a:r>
              <a:rPr sz="2400" dirty="0">
                <a:solidFill>
                  <a:srgbClr val="333399"/>
                </a:solidFill>
              </a:rPr>
              <a:t>ο</a:t>
            </a:r>
            <a:r>
              <a:rPr sz="2400" spc="-10" dirty="0">
                <a:solidFill>
                  <a:srgbClr val="333399"/>
                </a:solidFill>
              </a:rPr>
              <a:t>υ</a:t>
            </a:r>
            <a:r>
              <a:rPr sz="2400" dirty="0">
                <a:solidFill>
                  <a:srgbClr val="333399"/>
                </a:solidFill>
              </a:rPr>
              <a:t>:</a:t>
            </a:r>
            <a:r>
              <a:rPr sz="2400" spc="10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Η Μ</a:t>
            </a:r>
            <a:r>
              <a:rPr sz="2400" spc="45" dirty="0">
                <a:solidFill>
                  <a:srgbClr val="FF0000"/>
                </a:solidFill>
              </a:rPr>
              <a:t>έ</a:t>
            </a:r>
            <a:r>
              <a:rPr sz="2400" dirty="0">
                <a:solidFill>
                  <a:srgbClr val="FF0000"/>
                </a:solidFill>
              </a:rPr>
              <a:t>θοδ</a:t>
            </a:r>
            <a:r>
              <a:rPr sz="2400" spc="-10" dirty="0">
                <a:solidFill>
                  <a:srgbClr val="FF0000"/>
                </a:solidFill>
              </a:rPr>
              <a:t>ο</a:t>
            </a:r>
            <a:r>
              <a:rPr sz="2400" dirty="0">
                <a:solidFill>
                  <a:srgbClr val="FF0000"/>
                </a:solidFill>
              </a:rPr>
              <a:t>ς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του Δείκτη </a:t>
            </a:r>
            <a:r>
              <a:rPr sz="2400" u="heavy" spc="-10" dirty="0">
                <a:solidFill>
                  <a:srgbClr val="FF0000"/>
                </a:solidFill>
              </a:rPr>
              <a:t>Μ</a:t>
            </a:r>
            <a:r>
              <a:rPr sz="2400" u="heavy" spc="40" dirty="0">
                <a:solidFill>
                  <a:srgbClr val="FF0000"/>
                </a:solidFill>
              </a:rPr>
              <a:t>έ</a:t>
            </a:r>
            <a:r>
              <a:rPr sz="2400" u="heavy" dirty="0">
                <a:solidFill>
                  <a:srgbClr val="FF0000"/>
                </a:solidFill>
              </a:rPr>
              <a:t>σης</a:t>
            </a:r>
            <a:r>
              <a:rPr sz="2400" u="heavy" spc="-60" dirty="0">
                <a:solidFill>
                  <a:srgbClr val="FF0000"/>
                </a:solidFill>
              </a:rPr>
              <a:t> </a:t>
            </a:r>
            <a:r>
              <a:rPr sz="2400" u="heavy" dirty="0">
                <a:solidFill>
                  <a:srgbClr val="FF0000"/>
                </a:solidFill>
              </a:rPr>
              <a:t>Διάρκειας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78739" y="1192877"/>
            <a:ext cx="31019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Υπολ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γισμ</a:t>
            </a:r>
            <a:r>
              <a:rPr sz="1600" b="1" u="heavy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1600" b="1" u="heavy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u="heavy" spc="-30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u="heavy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Dj,</a:t>
            </a:r>
            <a:r>
              <a:rPr sz="1600" b="1" u="heavy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u="heavy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1100" b="1" u="heavy" spc="-1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και</a:t>
            </a:r>
            <a:r>
              <a:rPr sz="1600" b="1" u="heavy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u="heavy" spc="-1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u="heavy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1600" b="1" u="heavy" spc="-5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7217" y="5312365"/>
            <a:ext cx="434340" cy="0"/>
          </a:xfrm>
          <a:custGeom>
            <a:avLst/>
            <a:gdLst/>
            <a:ahLst/>
            <a:cxnLst/>
            <a:rect l="l" t="t" r="r" b="b"/>
            <a:pathLst>
              <a:path w="434340">
                <a:moveTo>
                  <a:pt x="0" y="0"/>
                </a:moveTo>
                <a:lnTo>
                  <a:pt x="434058" y="0"/>
                </a:lnTo>
              </a:path>
            </a:pathLst>
          </a:custGeom>
          <a:ln w="8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10485" y="5312365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4">
                <a:moveTo>
                  <a:pt x="0" y="0"/>
                </a:moveTo>
                <a:lnTo>
                  <a:pt x="429868" y="0"/>
                </a:lnTo>
              </a:path>
            </a:pathLst>
          </a:custGeom>
          <a:ln w="8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9544" y="6436149"/>
            <a:ext cx="434340" cy="0"/>
          </a:xfrm>
          <a:custGeom>
            <a:avLst/>
            <a:gdLst/>
            <a:ahLst/>
            <a:cxnLst/>
            <a:rect l="l" t="t" r="r" b="b"/>
            <a:pathLst>
              <a:path w="434340">
                <a:moveTo>
                  <a:pt x="0" y="0"/>
                </a:moveTo>
                <a:lnTo>
                  <a:pt x="434058" y="0"/>
                </a:lnTo>
              </a:path>
            </a:pathLst>
          </a:custGeom>
          <a:ln w="8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85866" y="6436149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4">
                <a:moveTo>
                  <a:pt x="0" y="0"/>
                </a:moveTo>
                <a:lnTo>
                  <a:pt x="429884" y="0"/>
                </a:lnTo>
              </a:path>
            </a:pathLst>
          </a:custGeom>
          <a:ln w="8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135582" y="6302688"/>
            <a:ext cx="2188845" cy="234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5" dirty="0">
                <a:latin typeface="Symbol"/>
                <a:cs typeface="Symbol"/>
              </a:rPr>
              <a:t></a:t>
            </a:r>
            <a:r>
              <a:rPr sz="1550" spc="-220" dirty="0">
                <a:latin typeface="Times New Roman"/>
                <a:cs typeface="Times New Roman"/>
              </a:rPr>
              <a:t> </a:t>
            </a:r>
            <a:r>
              <a:rPr sz="1550" spc="-140" dirty="0">
                <a:latin typeface="Times New Roman"/>
                <a:cs typeface="Times New Roman"/>
              </a:rPr>
              <a:t>3</a:t>
            </a:r>
            <a:r>
              <a:rPr sz="1550" spc="-50" dirty="0">
                <a:latin typeface="Times New Roman"/>
                <a:cs typeface="Times New Roman"/>
              </a:rPr>
              <a:t>,</a:t>
            </a:r>
            <a:r>
              <a:rPr sz="1550" spc="-55" dirty="0">
                <a:latin typeface="Times New Roman"/>
                <a:cs typeface="Times New Roman"/>
              </a:rPr>
              <a:t>6</a:t>
            </a:r>
            <a:r>
              <a:rPr sz="1550" spc="-50" dirty="0">
                <a:latin typeface="Times New Roman"/>
                <a:cs typeface="Times New Roman"/>
              </a:rPr>
              <a:t>7</a:t>
            </a:r>
            <a:r>
              <a:rPr sz="1550" spc="-90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</a:t>
            </a:r>
            <a:r>
              <a:rPr sz="1550" spc="-85" dirty="0">
                <a:latin typeface="Times New Roman"/>
                <a:cs typeface="Times New Roman"/>
              </a:rPr>
              <a:t> </a:t>
            </a:r>
            <a:r>
              <a:rPr sz="1550" spc="-65" dirty="0">
                <a:latin typeface="Times New Roman"/>
                <a:cs typeface="Times New Roman"/>
              </a:rPr>
              <a:t>0,</a:t>
            </a:r>
            <a:r>
              <a:rPr sz="1550" spc="-55" dirty="0">
                <a:latin typeface="Times New Roman"/>
                <a:cs typeface="Times New Roman"/>
              </a:rPr>
              <a:t>7</a:t>
            </a:r>
            <a:r>
              <a:rPr sz="1550" spc="-50" dirty="0">
                <a:latin typeface="Times New Roman"/>
                <a:cs typeface="Times New Roman"/>
              </a:rPr>
              <a:t>3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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-80" dirty="0">
                <a:latin typeface="Times New Roman"/>
                <a:cs typeface="Times New Roman"/>
              </a:rPr>
              <a:t>0</a:t>
            </a:r>
            <a:r>
              <a:rPr sz="1550" spc="-50" dirty="0">
                <a:latin typeface="Times New Roman"/>
                <a:cs typeface="Times New Roman"/>
              </a:rPr>
              <a:t>,</a:t>
            </a:r>
            <a:r>
              <a:rPr sz="1550" spc="-55" dirty="0">
                <a:latin typeface="Times New Roman"/>
                <a:cs typeface="Times New Roman"/>
              </a:rPr>
              <a:t>9</a:t>
            </a:r>
            <a:r>
              <a:rPr sz="1550" spc="-50" dirty="0">
                <a:latin typeface="Times New Roman"/>
                <a:cs typeface="Times New Roman"/>
              </a:rPr>
              <a:t>9</a:t>
            </a:r>
            <a:r>
              <a:rPr sz="1550" spc="-90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</a:t>
            </a:r>
            <a:r>
              <a:rPr sz="1550" spc="-190" dirty="0">
                <a:latin typeface="Times New Roman"/>
                <a:cs typeface="Times New Roman"/>
              </a:rPr>
              <a:t> 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50" dirty="0">
                <a:latin typeface="Times New Roman"/>
                <a:cs typeface="Times New Roman"/>
              </a:rPr>
              <a:t>,</a:t>
            </a:r>
            <a:r>
              <a:rPr sz="1550" spc="-55" dirty="0">
                <a:latin typeface="Times New Roman"/>
                <a:cs typeface="Times New Roman"/>
              </a:rPr>
              <a:t>7</a:t>
            </a:r>
            <a:r>
              <a:rPr sz="1550" spc="-50" dirty="0">
                <a:latin typeface="Times New Roman"/>
                <a:cs typeface="Times New Roman"/>
              </a:rPr>
              <a:t>2</a:t>
            </a:r>
            <a:r>
              <a:rPr sz="1550" spc="-75" dirty="0">
                <a:latin typeface="Times New Roman"/>
                <a:cs typeface="Times New Roman"/>
              </a:rPr>
              <a:t> </a:t>
            </a:r>
            <a:r>
              <a:rPr sz="1550" i="1" spc="-40" dirty="0">
                <a:latin typeface="Times New Roman"/>
                <a:cs typeface="Times New Roman"/>
              </a:rPr>
              <a:t>έ</a:t>
            </a:r>
            <a:r>
              <a:rPr sz="1600" i="1" spc="-114" dirty="0">
                <a:latin typeface="Symbol"/>
                <a:cs typeface="Symbol"/>
              </a:rPr>
              <a:t>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60646" y="5178904"/>
            <a:ext cx="2046605" cy="234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5" dirty="0">
                <a:latin typeface="Symbol"/>
                <a:cs typeface="Symbol"/>
              </a:rPr>
              <a:t></a:t>
            </a:r>
            <a:r>
              <a:rPr sz="1550" spc="-195" dirty="0">
                <a:latin typeface="Times New Roman"/>
                <a:cs typeface="Times New Roman"/>
              </a:rPr>
              <a:t> </a:t>
            </a:r>
            <a:r>
              <a:rPr sz="1550" spc="-75" dirty="0">
                <a:latin typeface="Times New Roman"/>
                <a:cs typeface="Times New Roman"/>
              </a:rPr>
              <a:t>4</a:t>
            </a:r>
            <a:r>
              <a:rPr sz="1550" spc="-55" dirty="0">
                <a:latin typeface="Times New Roman"/>
                <a:cs typeface="Times New Roman"/>
              </a:rPr>
              <a:t>,</a:t>
            </a:r>
            <a:r>
              <a:rPr sz="1550" spc="-50" dirty="0">
                <a:latin typeface="Times New Roman"/>
                <a:cs typeface="Times New Roman"/>
              </a:rPr>
              <a:t>3</a:t>
            </a:r>
            <a:r>
              <a:rPr sz="1550" spc="-150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</a:t>
            </a:r>
            <a:r>
              <a:rPr sz="1550" spc="-190" dirty="0">
                <a:latin typeface="Times New Roman"/>
                <a:cs typeface="Times New Roman"/>
              </a:rPr>
              <a:t> 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20" dirty="0">
                <a:latin typeface="Times New Roman"/>
                <a:cs typeface="Times New Roman"/>
              </a:rPr>
              <a:t>,</a:t>
            </a:r>
            <a:r>
              <a:rPr sz="1550" spc="-55" dirty="0">
                <a:latin typeface="Times New Roman"/>
                <a:cs typeface="Times New Roman"/>
              </a:rPr>
              <a:t>4</a:t>
            </a:r>
            <a:r>
              <a:rPr sz="1550" spc="-50" dirty="0">
                <a:latin typeface="Times New Roman"/>
                <a:cs typeface="Times New Roman"/>
              </a:rPr>
              <a:t>3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</a:t>
            </a:r>
            <a:r>
              <a:rPr sz="1550" spc="-250" dirty="0">
                <a:latin typeface="Times New Roman"/>
                <a:cs typeface="Times New Roman"/>
              </a:rPr>
              <a:t> 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50" dirty="0">
                <a:latin typeface="Times New Roman"/>
                <a:cs typeface="Times New Roman"/>
              </a:rPr>
              <a:t>,</a:t>
            </a:r>
            <a:r>
              <a:rPr sz="1550" spc="-55" dirty="0">
                <a:latin typeface="Times New Roman"/>
                <a:cs typeface="Times New Roman"/>
              </a:rPr>
              <a:t>7</a:t>
            </a:r>
            <a:r>
              <a:rPr sz="1550" spc="-50" dirty="0">
                <a:latin typeface="Times New Roman"/>
                <a:cs typeface="Times New Roman"/>
              </a:rPr>
              <a:t>0</a:t>
            </a:r>
            <a:r>
              <a:rPr sz="1550" spc="-90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</a:t>
            </a:r>
            <a:r>
              <a:rPr sz="1550" spc="-85" dirty="0">
                <a:latin typeface="Times New Roman"/>
                <a:cs typeface="Times New Roman"/>
              </a:rPr>
              <a:t> </a:t>
            </a:r>
            <a:r>
              <a:rPr sz="1550" spc="-135" dirty="0">
                <a:latin typeface="Times New Roman"/>
                <a:cs typeface="Times New Roman"/>
              </a:rPr>
              <a:t>3</a:t>
            </a:r>
            <a:r>
              <a:rPr sz="1550" spc="-155" dirty="0">
                <a:latin typeface="Times New Roman"/>
                <a:cs typeface="Times New Roman"/>
              </a:rPr>
              <a:t>,</a:t>
            </a:r>
            <a:r>
              <a:rPr sz="1550" spc="-55" dirty="0">
                <a:latin typeface="Times New Roman"/>
                <a:cs typeface="Times New Roman"/>
              </a:rPr>
              <a:t>1</a:t>
            </a:r>
            <a:r>
              <a:rPr sz="1550" spc="-50" dirty="0">
                <a:latin typeface="Times New Roman"/>
                <a:cs typeface="Times New Roman"/>
              </a:rPr>
              <a:t>3</a:t>
            </a:r>
            <a:r>
              <a:rPr sz="1550" spc="-135" dirty="0">
                <a:latin typeface="Times New Roman"/>
                <a:cs typeface="Times New Roman"/>
              </a:rPr>
              <a:t> </a:t>
            </a:r>
            <a:r>
              <a:rPr sz="1550" i="1" spc="-40" dirty="0">
                <a:latin typeface="Times New Roman"/>
                <a:cs typeface="Times New Roman"/>
              </a:rPr>
              <a:t>έ</a:t>
            </a:r>
            <a:r>
              <a:rPr sz="1600" i="1" spc="-114" dirty="0">
                <a:latin typeface="Symbol"/>
                <a:cs typeface="Symbol"/>
              </a:rPr>
              <a:t>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5765" y="3900271"/>
            <a:ext cx="8125459" cy="350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325" spc="-89" baseline="-34050" dirty="0">
                <a:latin typeface="Symbol"/>
                <a:cs typeface="Symbol"/>
              </a:rPr>
              <a:t></a:t>
            </a:r>
            <a:r>
              <a:rPr sz="2400" i="1" spc="-75" baseline="-32986" dirty="0">
                <a:latin typeface="Symbol"/>
                <a:cs typeface="Symbol"/>
              </a:rPr>
              <a:t></a:t>
            </a:r>
            <a:r>
              <a:rPr sz="2400" i="1" spc="-359" baseline="-32986" dirty="0">
                <a:latin typeface="Symbol"/>
                <a:cs typeface="Symbol"/>
              </a:rPr>
              <a:t></a:t>
            </a:r>
            <a:r>
              <a:rPr sz="2400" i="1" spc="-97" baseline="-32986" dirty="0">
                <a:latin typeface="Symbol"/>
                <a:cs typeface="Symbol"/>
              </a:rPr>
              <a:t></a:t>
            </a:r>
            <a:r>
              <a:rPr sz="2400" i="1" spc="-165" baseline="-32986" dirty="0">
                <a:latin typeface="Times New Roman"/>
                <a:cs typeface="Times New Roman"/>
              </a:rPr>
              <a:t> </a:t>
            </a:r>
            <a:r>
              <a:rPr sz="2325" spc="-37" baseline="-34050" dirty="0">
                <a:latin typeface="Times New Roman"/>
                <a:cs typeface="Times New Roman"/>
              </a:rPr>
              <a:t>.</a:t>
            </a:r>
            <a:r>
              <a:rPr sz="2325" spc="-179" baseline="-34050" dirty="0">
                <a:latin typeface="Times New Roman"/>
                <a:cs typeface="Times New Roman"/>
              </a:rPr>
              <a:t> </a:t>
            </a:r>
            <a:r>
              <a:rPr sz="2325" spc="-120" baseline="-34050" dirty="0">
                <a:latin typeface="Symbol"/>
                <a:cs typeface="Symbol"/>
              </a:rPr>
              <a:t></a:t>
            </a:r>
            <a:r>
              <a:rPr sz="2400" i="1" spc="-75" baseline="-32986" dirty="0">
                <a:latin typeface="Symbol"/>
                <a:cs typeface="Symbol"/>
              </a:rPr>
              <a:t></a:t>
            </a:r>
            <a:r>
              <a:rPr sz="2400" i="1" spc="-150" baseline="-32986" dirty="0">
                <a:latin typeface="Symbol"/>
                <a:cs typeface="Symbol"/>
              </a:rPr>
              <a:t></a:t>
            </a:r>
            <a:r>
              <a:rPr sz="2400" i="1" spc="-75" baseline="-32986" dirty="0">
                <a:latin typeface="Symbol"/>
                <a:cs typeface="Symbol"/>
              </a:rPr>
              <a:t></a:t>
            </a:r>
            <a:r>
              <a:rPr sz="2400" i="1" spc="-277" baseline="-32986" dirty="0">
                <a:latin typeface="Symbol"/>
                <a:cs typeface="Symbol"/>
              </a:rPr>
              <a:t></a:t>
            </a:r>
            <a:r>
              <a:rPr sz="2325" i="1" spc="-60" baseline="-34050" dirty="0">
                <a:latin typeface="Times New Roman"/>
                <a:cs typeface="Times New Roman"/>
              </a:rPr>
              <a:t>έ</a:t>
            </a:r>
            <a:r>
              <a:rPr sz="2400" i="1" spc="-367" baseline="-32986" dirty="0">
                <a:latin typeface="Symbol"/>
                <a:cs typeface="Symbol"/>
              </a:rPr>
              <a:t></a:t>
            </a:r>
            <a:r>
              <a:rPr sz="2400" i="1" spc="-337" baseline="-32986" dirty="0">
                <a:latin typeface="Symbol"/>
                <a:cs typeface="Symbol"/>
              </a:rPr>
              <a:t></a:t>
            </a:r>
            <a:r>
              <a:rPr sz="2400" i="1" spc="-202" baseline="-32986" dirty="0">
                <a:latin typeface="Symbol"/>
                <a:cs typeface="Symbol"/>
              </a:rPr>
              <a:t></a:t>
            </a:r>
            <a:r>
              <a:rPr sz="2400" i="1" spc="-120" baseline="-32986" dirty="0">
                <a:latin typeface="Symbol"/>
                <a:cs typeface="Symbol"/>
              </a:rPr>
              <a:t></a:t>
            </a:r>
            <a:r>
              <a:rPr sz="2400" i="1" baseline="-32986" dirty="0">
                <a:latin typeface="Times New Roman"/>
                <a:cs typeface="Times New Roman"/>
              </a:rPr>
              <a:t> </a:t>
            </a:r>
            <a:r>
              <a:rPr sz="2400" i="1" spc="-135" baseline="-32986" dirty="0">
                <a:latin typeface="Times New Roman"/>
                <a:cs typeface="Times New Roman"/>
              </a:rPr>
              <a:t> </a:t>
            </a:r>
            <a:r>
              <a:rPr sz="2325" spc="-44" baseline="-34050" dirty="0">
                <a:latin typeface="Times New Roman"/>
                <a:cs typeface="Times New Roman"/>
              </a:rPr>
              <a:t>:</a:t>
            </a:r>
            <a:r>
              <a:rPr sz="2325" spc="-150" baseline="-34050" dirty="0">
                <a:latin typeface="Times New Roman"/>
                <a:cs typeface="Times New Roman"/>
              </a:rPr>
              <a:t> </a:t>
            </a:r>
            <a:r>
              <a:rPr sz="2325" i="1" spc="-104" baseline="-34050" dirty="0">
                <a:latin typeface="Times New Roman"/>
                <a:cs typeface="Times New Roman"/>
              </a:rPr>
              <a:t>D</a:t>
            </a:r>
            <a:r>
              <a:rPr sz="2325" i="1" spc="-75" baseline="-34050" dirty="0">
                <a:latin typeface="Times New Roman"/>
                <a:cs typeface="Times New Roman"/>
              </a:rPr>
              <a:t> </a:t>
            </a:r>
            <a:r>
              <a:rPr sz="2325" spc="-82" baseline="-34050" dirty="0">
                <a:latin typeface="Symbol"/>
                <a:cs typeface="Symbol"/>
              </a:rPr>
              <a:t></a:t>
            </a:r>
            <a:r>
              <a:rPr sz="2325" spc="52" baseline="-34050" dirty="0">
                <a:latin typeface="Times New Roman"/>
                <a:cs typeface="Times New Roman"/>
              </a:rPr>
              <a:t> </a:t>
            </a:r>
            <a:r>
              <a:rPr sz="1550" u="sng" spc="-15" dirty="0">
                <a:latin typeface="Times New Roman"/>
                <a:cs typeface="Times New Roman"/>
              </a:rPr>
              <a:t>(</a:t>
            </a:r>
            <a:r>
              <a:rPr sz="1550" u="sng" spc="-55" dirty="0">
                <a:latin typeface="Times New Roman"/>
                <a:cs typeface="Times New Roman"/>
              </a:rPr>
              <a:t>60</a:t>
            </a:r>
            <a:r>
              <a:rPr sz="1550" u="sng" spc="-204" dirty="0">
                <a:latin typeface="Times New Roman"/>
                <a:cs typeface="Times New Roman"/>
              </a:rPr>
              <a:t> </a:t>
            </a:r>
            <a:r>
              <a:rPr sz="1550" u="sng" spc="-30" dirty="0">
                <a:latin typeface="Times New Roman"/>
                <a:cs typeface="Times New Roman"/>
              </a:rPr>
              <a:t>/</a:t>
            </a:r>
            <a:r>
              <a:rPr sz="1550" u="sng" spc="-315" dirty="0">
                <a:latin typeface="Times New Roman"/>
                <a:cs typeface="Times New Roman"/>
              </a:rPr>
              <a:t> </a:t>
            </a:r>
            <a:r>
              <a:rPr sz="1550" u="sng" spc="-200" dirty="0">
                <a:latin typeface="Times New Roman"/>
                <a:cs typeface="Times New Roman"/>
              </a:rPr>
              <a:t>1</a:t>
            </a:r>
            <a:r>
              <a:rPr sz="1550" u="sng" spc="-50" dirty="0">
                <a:latin typeface="Times New Roman"/>
                <a:cs typeface="Times New Roman"/>
              </a:rPr>
              <a:t>,</a:t>
            </a:r>
            <a:r>
              <a:rPr sz="1550" u="sng" spc="-55" dirty="0">
                <a:latin typeface="Times New Roman"/>
                <a:cs typeface="Times New Roman"/>
              </a:rPr>
              <a:t>0</a:t>
            </a:r>
            <a:r>
              <a:rPr sz="1550" u="sng" spc="-30" dirty="0">
                <a:latin typeface="Times New Roman"/>
                <a:cs typeface="Times New Roman"/>
              </a:rPr>
              <a:t>6</a:t>
            </a:r>
            <a:r>
              <a:rPr sz="1550" u="sng" spc="-35" dirty="0">
                <a:latin typeface="Times New Roman"/>
                <a:cs typeface="Times New Roman"/>
              </a:rPr>
              <a:t>)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0" dirty="0">
                <a:latin typeface="Symbol"/>
                <a:cs typeface="Symbol"/>
              </a:rPr>
              <a:t></a:t>
            </a:r>
            <a:r>
              <a:rPr sz="1550" u="sng" spc="-50" dirty="0">
                <a:latin typeface="Times New Roman"/>
                <a:cs typeface="Times New Roman"/>
              </a:rPr>
              <a:t>1</a:t>
            </a:r>
            <a:r>
              <a:rPr sz="1550" u="sng" spc="-275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</a:t>
            </a:r>
            <a:r>
              <a:rPr sz="1550" u="sng" spc="-145" dirty="0">
                <a:latin typeface="Times New Roman"/>
                <a:cs typeface="Times New Roman"/>
              </a:rPr>
              <a:t> </a:t>
            </a:r>
            <a:r>
              <a:rPr sz="1550" u="sng" spc="-20" dirty="0">
                <a:latin typeface="Times New Roman"/>
                <a:cs typeface="Times New Roman"/>
              </a:rPr>
              <a:t>(</a:t>
            </a:r>
            <a:r>
              <a:rPr sz="1550" u="sng" spc="-55" dirty="0">
                <a:latin typeface="Times New Roman"/>
                <a:cs typeface="Times New Roman"/>
              </a:rPr>
              <a:t>60</a:t>
            </a:r>
            <a:r>
              <a:rPr sz="1550" u="sng" spc="-204" dirty="0">
                <a:latin typeface="Times New Roman"/>
                <a:cs typeface="Times New Roman"/>
              </a:rPr>
              <a:t> </a:t>
            </a:r>
            <a:r>
              <a:rPr sz="1550" u="sng" spc="-30" dirty="0">
                <a:latin typeface="Times New Roman"/>
                <a:cs typeface="Times New Roman"/>
              </a:rPr>
              <a:t>/</a:t>
            </a:r>
            <a:r>
              <a:rPr sz="1550" u="sng" spc="-310" dirty="0">
                <a:latin typeface="Times New Roman"/>
                <a:cs typeface="Times New Roman"/>
              </a:rPr>
              <a:t> </a:t>
            </a:r>
            <a:r>
              <a:rPr sz="1550" u="sng" spc="-200" dirty="0">
                <a:latin typeface="Times New Roman"/>
                <a:cs typeface="Times New Roman"/>
              </a:rPr>
              <a:t>1</a:t>
            </a:r>
            <a:r>
              <a:rPr sz="1550" u="sng" spc="-50" dirty="0">
                <a:latin typeface="Times New Roman"/>
                <a:cs typeface="Times New Roman"/>
              </a:rPr>
              <a:t>,</a:t>
            </a:r>
            <a:r>
              <a:rPr sz="1550" u="sng" spc="-55" dirty="0">
                <a:latin typeface="Times New Roman"/>
                <a:cs typeface="Times New Roman"/>
              </a:rPr>
              <a:t>06</a:t>
            </a:r>
            <a:r>
              <a:rPr sz="1550" u="sng" spc="-25" dirty="0">
                <a:latin typeface="Times New Roman"/>
                <a:cs typeface="Times New Roman"/>
              </a:rPr>
              <a:t> </a:t>
            </a:r>
            <a:r>
              <a:rPr sz="1550" u="sng" spc="-114" dirty="0">
                <a:latin typeface="Times New Roman"/>
                <a:cs typeface="Times New Roman"/>
              </a:rPr>
              <a:t> </a:t>
            </a:r>
            <a:r>
              <a:rPr sz="1550" u="sng" spc="-35" dirty="0">
                <a:latin typeface="Times New Roman"/>
                <a:cs typeface="Times New Roman"/>
              </a:rPr>
              <a:t>)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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-50" dirty="0">
                <a:latin typeface="Times New Roman"/>
                <a:cs typeface="Times New Roman"/>
              </a:rPr>
              <a:t>2</a:t>
            </a:r>
            <a:r>
              <a:rPr sz="1550" u="sng" spc="-150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</a:t>
            </a:r>
            <a:r>
              <a:rPr sz="1550" u="sng" spc="-150" dirty="0">
                <a:latin typeface="Times New Roman"/>
                <a:cs typeface="Times New Roman"/>
              </a:rPr>
              <a:t> </a:t>
            </a:r>
            <a:r>
              <a:rPr sz="1550" u="sng" spc="-15" dirty="0">
                <a:latin typeface="Times New Roman"/>
                <a:cs typeface="Times New Roman"/>
              </a:rPr>
              <a:t>(</a:t>
            </a:r>
            <a:r>
              <a:rPr sz="1550" u="sng" spc="-55" dirty="0">
                <a:latin typeface="Times New Roman"/>
                <a:cs typeface="Times New Roman"/>
              </a:rPr>
              <a:t>60</a:t>
            </a:r>
            <a:r>
              <a:rPr sz="1550" u="sng" spc="-204" dirty="0">
                <a:latin typeface="Times New Roman"/>
                <a:cs typeface="Times New Roman"/>
              </a:rPr>
              <a:t> </a:t>
            </a:r>
            <a:r>
              <a:rPr sz="1550" u="sng" spc="-30" dirty="0">
                <a:latin typeface="Times New Roman"/>
                <a:cs typeface="Times New Roman"/>
              </a:rPr>
              <a:t>/</a:t>
            </a:r>
            <a:r>
              <a:rPr sz="1550" u="sng" spc="-310" dirty="0">
                <a:latin typeface="Times New Roman"/>
                <a:cs typeface="Times New Roman"/>
              </a:rPr>
              <a:t> </a:t>
            </a:r>
            <a:r>
              <a:rPr sz="1550" u="sng" spc="-200" dirty="0">
                <a:latin typeface="Times New Roman"/>
                <a:cs typeface="Times New Roman"/>
              </a:rPr>
              <a:t>1</a:t>
            </a:r>
            <a:r>
              <a:rPr sz="1550" u="sng" spc="-50" dirty="0">
                <a:latin typeface="Times New Roman"/>
                <a:cs typeface="Times New Roman"/>
              </a:rPr>
              <a:t>,</a:t>
            </a:r>
            <a:r>
              <a:rPr sz="1550" u="sng" spc="-55" dirty="0">
                <a:latin typeface="Times New Roman"/>
                <a:cs typeface="Times New Roman"/>
              </a:rPr>
              <a:t>06</a:t>
            </a:r>
            <a:r>
              <a:rPr sz="1550" u="sng" spc="-25" dirty="0">
                <a:latin typeface="Times New Roman"/>
                <a:cs typeface="Times New Roman"/>
              </a:rPr>
              <a:t> </a:t>
            </a:r>
            <a:r>
              <a:rPr sz="1550" u="sng" spc="-170" dirty="0">
                <a:latin typeface="Times New Roman"/>
                <a:cs typeface="Times New Roman"/>
              </a:rPr>
              <a:t> </a:t>
            </a:r>
            <a:r>
              <a:rPr sz="1550" u="sng" spc="-35" dirty="0">
                <a:latin typeface="Times New Roman"/>
                <a:cs typeface="Times New Roman"/>
              </a:rPr>
              <a:t>)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</a:t>
            </a:r>
            <a:r>
              <a:rPr sz="1550" u="sng" spc="-225" dirty="0">
                <a:latin typeface="Times New Roman"/>
                <a:cs typeface="Times New Roman"/>
              </a:rPr>
              <a:t> </a:t>
            </a:r>
            <a:r>
              <a:rPr sz="1550" u="sng" spc="-50" dirty="0">
                <a:latin typeface="Times New Roman"/>
                <a:cs typeface="Times New Roman"/>
              </a:rPr>
              <a:t>3</a:t>
            </a:r>
            <a:r>
              <a:rPr sz="1550" u="sng" spc="-210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</a:t>
            </a:r>
            <a:r>
              <a:rPr sz="1550" u="sng" spc="-150" dirty="0">
                <a:latin typeface="Times New Roman"/>
                <a:cs typeface="Times New Roman"/>
              </a:rPr>
              <a:t> </a:t>
            </a:r>
            <a:r>
              <a:rPr sz="1550" u="sng" spc="-120" dirty="0">
                <a:latin typeface="Times New Roman"/>
                <a:cs typeface="Times New Roman"/>
              </a:rPr>
              <a:t>(</a:t>
            </a:r>
            <a:r>
              <a:rPr sz="1550" u="sng" spc="-50" dirty="0">
                <a:latin typeface="Times New Roman"/>
                <a:cs typeface="Times New Roman"/>
              </a:rPr>
              <a:t>1.060</a:t>
            </a:r>
            <a:r>
              <a:rPr sz="1550" u="sng" spc="-210" dirty="0">
                <a:latin typeface="Times New Roman"/>
                <a:cs typeface="Times New Roman"/>
              </a:rPr>
              <a:t> </a:t>
            </a:r>
            <a:r>
              <a:rPr sz="1550" u="sng" spc="-30" dirty="0">
                <a:latin typeface="Times New Roman"/>
                <a:cs typeface="Times New Roman"/>
              </a:rPr>
              <a:t>/</a:t>
            </a:r>
            <a:r>
              <a:rPr sz="1550" u="sng" spc="-310" dirty="0">
                <a:latin typeface="Times New Roman"/>
                <a:cs typeface="Times New Roman"/>
              </a:rPr>
              <a:t> </a:t>
            </a:r>
            <a:r>
              <a:rPr sz="1550" u="sng" spc="-195" dirty="0">
                <a:latin typeface="Times New Roman"/>
                <a:cs typeface="Times New Roman"/>
              </a:rPr>
              <a:t>1</a:t>
            </a:r>
            <a:r>
              <a:rPr sz="1550" u="sng" spc="-50" dirty="0">
                <a:latin typeface="Times New Roman"/>
                <a:cs typeface="Times New Roman"/>
              </a:rPr>
              <a:t>,</a:t>
            </a:r>
            <a:r>
              <a:rPr sz="1550" u="sng" spc="-55" dirty="0">
                <a:latin typeface="Times New Roman"/>
                <a:cs typeface="Times New Roman"/>
              </a:rPr>
              <a:t>06</a:t>
            </a:r>
            <a:r>
              <a:rPr sz="1550" u="sng" spc="-25" dirty="0">
                <a:latin typeface="Times New Roman"/>
                <a:cs typeface="Times New Roman"/>
              </a:rPr>
              <a:t> </a:t>
            </a:r>
            <a:r>
              <a:rPr sz="1550" u="sng" spc="-114" dirty="0">
                <a:latin typeface="Times New Roman"/>
                <a:cs typeface="Times New Roman"/>
              </a:rPr>
              <a:t> </a:t>
            </a:r>
            <a:r>
              <a:rPr sz="1550" u="sng" spc="-35" dirty="0">
                <a:latin typeface="Times New Roman"/>
                <a:cs typeface="Times New Roman"/>
              </a:rPr>
              <a:t>)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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-50" dirty="0">
                <a:latin typeface="Times New Roman"/>
                <a:cs typeface="Times New Roman"/>
              </a:rPr>
              <a:t>4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2325" spc="-82" baseline="-34050" dirty="0">
                <a:latin typeface="Symbol"/>
                <a:cs typeface="Symbol"/>
              </a:rPr>
              <a:t></a:t>
            </a:r>
            <a:r>
              <a:rPr sz="2325" spc="97" baseline="-34050" dirty="0">
                <a:latin typeface="Times New Roman"/>
                <a:cs typeface="Times New Roman"/>
              </a:rPr>
              <a:t> </a:t>
            </a:r>
            <a:r>
              <a:rPr sz="1550" u="sng" spc="-50" dirty="0">
                <a:latin typeface="Times New Roman"/>
                <a:cs typeface="Times New Roman"/>
              </a:rPr>
              <a:t>2</a:t>
            </a:r>
            <a:r>
              <a:rPr sz="1550" u="sng" spc="-45" dirty="0">
                <a:latin typeface="Times New Roman"/>
                <a:cs typeface="Times New Roman"/>
              </a:rPr>
              <a:t>.05</a:t>
            </a:r>
            <a:r>
              <a:rPr sz="1550" u="sng" spc="-50" dirty="0">
                <a:latin typeface="Times New Roman"/>
                <a:cs typeface="Times New Roman"/>
              </a:rPr>
              <a:t>8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2325" spc="-82" baseline="-34050" dirty="0">
                <a:latin typeface="Symbol"/>
                <a:cs typeface="Symbol"/>
              </a:rPr>
              <a:t></a:t>
            </a:r>
            <a:r>
              <a:rPr sz="2325" spc="-127" baseline="-34050" dirty="0">
                <a:latin typeface="Times New Roman"/>
                <a:cs typeface="Times New Roman"/>
              </a:rPr>
              <a:t> </a:t>
            </a:r>
            <a:r>
              <a:rPr sz="2325" spc="-75" baseline="-34050" dirty="0">
                <a:latin typeface="Times New Roman"/>
                <a:cs typeface="Times New Roman"/>
              </a:rPr>
              <a:t>3</a:t>
            </a:r>
            <a:r>
              <a:rPr sz="2325" spc="-67" baseline="-34050" dirty="0">
                <a:latin typeface="Times New Roman"/>
                <a:cs typeface="Times New Roman"/>
              </a:rPr>
              <a:t>.6</a:t>
            </a:r>
            <a:r>
              <a:rPr sz="2325" spc="-75" baseline="-34050" dirty="0">
                <a:latin typeface="Times New Roman"/>
                <a:cs typeface="Times New Roman"/>
              </a:rPr>
              <a:t>7</a:t>
            </a:r>
            <a:r>
              <a:rPr sz="2325" spc="22" baseline="-34050" dirty="0">
                <a:latin typeface="Times New Roman"/>
                <a:cs typeface="Times New Roman"/>
              </a:rPr>
              <a:t> </a:t>
            </a:r>
            <a:r>
              <a:rPr sz="2325" i="1" spc="-60" baseline="-34050" dirty="0">
                <a:latin typeface="Times New Roman"/>
                <a:cs typeface="Times New Roman"/>
              </a:rPr>
              <a:t>έ</a:t>
            </a:r>
            <a:r>
              <a:rPr sz="2400" i="1" spc="-172" baseline="-32986" dirty="0">
                <a:latin typeface="Symbol"/>
                <a:cs typeface="Symbol"/>
              </a:rPr>
              <a:t></a:t>
            </a:r>
            <a:endParaRPr sz="2400" baseline="-32986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1932" y="2711022"/>
            <a:ext cx="8690610" cy="350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325" spc="-120" baseline="-34050" dirty="0">
                <a:latin typeface="Symbol"/>
                <a:cs typeface="Symbol"/>
              </a:rPr>
              <a:t></a:t>
            </a:r>
            <a:r>
              <a:rPr sz="2400" i="1" spc="-142" baseline="-32986" dirty="0">
                <a:latin typeface="Symbol"/>
                <a:cs typeface="Symbol"/>
              </a:rPr>
              <a:t></a:t>
            </a:r>
            <a:r>
              <a:rPr sz="2325" i="1" spc="-82" baseline="-34050" dirty="0">
                <a:latin typeface="Times New Roman"/>
                <a:cs typeface="Times New Roman"/>
              </a:rPr>
              <a:t>ό</a:t>
            </a:r>
            <a:r>
              <a:rPr sz="2400" i="1" spc="-232" baseline="-32986" dirty="0">
                <a:latin typeface="Symbol"/>
                <a:cs typeface="Symbol"/>
              </a:rPr>
              <a:t></a:t>
            </a:r>
            <a:r>
              <a:rPr sz="2400" i="1" spc="-52" baseline="-32986" dirty="0">
                <a:latin typeface="Symbol"/>
                <a:cs typeface="Symbol"/>
              </a:rPr>
              <a:t></a:t>
            </a:r>
            <a:r>
              <a:rPr sz="2400" i="1" spc="-120" baseline="-32986" dirty="0">
                <a:latin typeface="Symbol"/>
                <a:cs typeface="Symbol"/>
              </a:rPr>
              <a:t></a:t>
            </a:r>
            <a:r>
              <a:rPr sz="2400" i="1" spc="-44" baseline="-32986" dirty="0">
                <a:latin typeface="Times New Roman"/>
                <a:cs typeface="Times New Roman"/>
              </a:rPr>
              <a:t> </a:t>
            </a:r>
            <a:r>
              <a:rPr sz="2325" spc="-44" baseline="-34050" dirty="0">
                <a:latin typeface="Times New Roman"/>
                <a:cs typeface="Times New Roman"/>
              </a:rPr>
              <a:t>:</a:t>
            </a:r>
            <a:r>
              <a:rPr sz="2325" spc="-150" baseline="-34050" dirty="0">
                <a:latin typeface="Times New Roman"/>
                <a:cs typeface="Times New Roman"/>
              </a:rPr>
              <a:t> </a:t>
            </a:r>
            <a:r>
              <a:rPr sz="2325" i="1" spc="-104" baseline="-34050" dirty="0">
                <a:latin typeface="Times New Roman"/>
                <a:cs typeface="Times New Roman"/>
              </a:rPr>
              <a:t>D</a:t>
            </a:r>
            <a:r>
              <a:rPr sz="2325" i="1" spc="-75" baseline="-34050" dirty="0">
                <a:latin typeface="Times New Roman"/>
                <a:cs typeface="Times New Roman"/>
              </a:rPr>
              <a:t> </a:t>
            </a:r>
            <a:r>
              <a:rPr sz="2325" spc="-82" baseline="-34050" dirty="0">
                <a:latin typeface="Symbol"/>
                <a:cs typeface="Symbol"/>
              </a:rPr>
              <a:t></a:t>
            </a:r>
            <a:r>
              <a:rPr sz="2325" spc="52" baseline="-34050" dirty="0">
                <a:latin typeface="Times New Roman"/>
                <a:cs typeface="Times New Roman"/>
              </a:rPr>
              <a:t> </a:t>
            </a:r>
            <a:r>
              <a:rPr sz="1550" u="sng" spc="-120" dirty="0">
                <a:latin typeface="Times New Roman"/>
                <a:cs typeface="Times New Roman"/>
              </a:rPr>
              <a:t>(</a:t>
            </a:r>
            <a:r>
              <a:rPr sz="1550" u="sng" spc="-55" dirty="0">
                <a:latin typeface="Times New Roman"/>
                <a:cs typeface="Times New Roman"/>
              </a:rPr>
              <a:t>120</a:t>
            </a:r>
            <a:r>
              <a:rPr sz="1550" u="sng" spc="-204" dirty="0">
                <a:latin typeface="Times New Roman"/>
                <a:cs typeface="Times New Roman"/>
              </a:rPr>
              <a:t> </a:t>
            </a:r>
            <a:r>
              <a:rPr sz="1550" u="sng" spc="-30" dirty="0">
                <a:latin typeface="Times New Roman"/>
                <a:cs typeface="Times New Roman"/>
              </a:rPr>
              <a:t>/</a:t>
            </a:r>
            <a:r>
              <a:rPr sz="1550" u="sng" spc="-310" dirty="0">
                <a:latin typeface="Times New Roman"/>
                <a:cs typeface="Times New Roman"/>
              </a:rPr>
              <a:t> </a:t>
            </a:r>
            <a:r>
              <a:rPr sz="1550" u="sng" spc="-200" dirty="0">
                <a:latin typeface="Times New Roman"/>
                <a:cs typeface="Times New Roman"/>
              </a:rPr>
              <a:t>1</a:t>
            </a:r>
            <a:r>
              <a:rPr sz="1550" u="sng" spc="-55" dirty="0">
                <a:latin typeface="Times New Roman"/>
                <a:cs typeface="Times New Roman"/>
              </a:rPr>
              <a:t>,0</a:t>
            </a:r>
            <a:r>
              <a:rPr sz="1550" u="sng" spc="-45" dirty="0">
                <a:latin typeface="Times New Roman"/>
                <a:cs typeface="Times New Roman"/>
              </a:rPr>
              <a:t>8</a:t>
            </a:r>
            <a:r>
              <a:rPr sz="1550" u="sng" spc="-35" dirty="0">
                <a:latin typeface="Times New Roman"/>
                <a:cs typeface="Times New Roman"/>
              </a:rPr>
              <a:t>)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0" dirty="0">
                <a:latin typeface="Symbol"/>
                <a:cs typeface="Symbol"/>
              </a:rPr>
              <a:t></a:t>
            </a:r>
            <a:r>
              <a:rPr sz="1550" u="sng" spc="-50" dirty="0">
                <a:latin typeface="Times New Roman"/>
                <a:cs typeface="Times New Roman"/>
              </a:rPr>
              <a:t>1</a:t>
            </a:r>
            <a:r>
              <a:rPr sz="1550" u="sng" spc="-275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</a:t>
            </a:r>
            <a:r>
              <a:rPr sz="1550" u="sng" spc="-145" dirty="0">
                <a:latin typeface="Times New Roman"/>
                <a:cs typeface="Times New Roman"/>
              </a:rPr>
              <a:t> </a:t>
            </a:r>
            <a:r>
              <a:rPr sz="1550" u="sng" spc="-125" dirty="0">
                <a:latin typeface="Times New Roman"/>
                <a:cs typeface="Times New Roman"/>
              </a:rPr>
              <a:t>(</a:t>
            </a:r>
            <a:r>
              <a:rPr sz="1550" u="sng" spc="-55" dirty="0">
                <a:latin typeface="Times New Roman"/>
                <a:cs typeface="Times New Roman"/>
              </a:rPr>
              <a:t>120</a:t>
            </a:r>
            <a:r>
              <a:rPr sz="1550" u="sng" spc="-210" dirty="0">
                <a:latin typeface="Times New Roman"/>
                <a:cs typeface="Times New Roman"/>
              </a:rPr>
              <a:t> </a:t>
            </a:r>
            <a:r>
              <a:rPr sz="1550" u="sng" spc="-30" dirty="0">
                <a:latin typeface="Times New Roman"/>
                <a:cs typeface="Times New Roman"/>
              </a:rPr>
              <a:t>/</a:t>
            </a:r>
            <a:r>
              <a:rPr sz="1550" u="sng" spc="-310" dirty="0">
                <a:latin typeface="Times New Roman"/>
                <a:cs typeface="Times New Roman"/>
              </a:rPr>
              <a:t> </a:t>
            </a:r>
            <a:r>
              <a:rPr sz="1550" u="sng" spc="-200" dirty="0">
                <a:latin typeface="Times New Roman"/>
                <a:cs typeface="Times New Roman"/>
              </a:rPr>
              <a:t>1</a:t>
            </a:r>
            <a:r>
              <a:rPr sz="1550" u="sng" spc="-50" dirty="0">
                <a:latin typeface="Times New Roman"/>
                <a:cs typeface="Times New Roman"/>
              </a:rPr>
              <a:t>,</a:t>
            </a:r>
            <a:r>
              <a:rPr sz="1550" u="sng" spc="-55" dirty="0">
                <a:latin typeface="Times New Roman"/>
                <a:cs typeface="Times New Roman"/>
              </a:rPr>
              <a:t>08</a:t>
            </a:r>
            <a:r>
              <a:rPr sz="1550" u="sng" spc="-25" dirty="0">
                <a:latin typeface="Times New Roman"/>
                <a:cs typeface="Times New Roman"/>
              </a:rPr>
              <a:t> </a:t>
            </a:r>
            <a:r>
              <a:rPr sz="1550" u="sng" spc="-130" dirty="0">
                <a:latin typeface="Times New Roman"/>
                <a:cs typeface="Times New Roman"/>
              </a:rPr>
              <a:t> </a:t>
            </a:r>
            <a:r>
              <a:rPr sz="1550" u="sng" spc="-35" dirty="0">
                <a:latin typeface="Times New Roman"/>
                <a:cs typeface="Times New Roman"/>
              </a:rPr>
              <a:t>)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</a:t>
            </a:r>
            <a:r>
              <a:rPr sz="1550" u="sng" spc="-190" dirty="0">
                <a:latin typeface="Times New Roman"/>
                <a:cs typeface="Times New Roman"/>
              </a:rPr>
              <a:t> </a:t>
            </a:r>
            <a:r>
              <a:rPr sz="1550" u="sng" spc="-50" dirty="0">
                <a:latin typeface="Times New Roman"/>
                <a:cs typeface="Times New Roman"/>
              </a:rPr>
              <a:t>2</a:t>
            </a:r>
            <a:r>
              <a:rPr sz="1550" u="sng" spc="-150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</a:t>
            </a:r>
            <a:r>
              <a:rPr sz="1550" u="sng" spc="-150" dirty="0">
                <a:latin typeface="Times New Roman"/>
                <a:cs typeface="Times New Roman"/>
              </a:rPr>
              <a:t> </a:t>
            </a:r>
            <a:r>
              <a:rPr sz="1550" u="sng" spc="-120" dirty="0">
                <a:latin typeface="Times New Roman"/>
                <a:cs typeface="Times New Roman"/>
              </a:rPr>
              <a:t>(</a:t>
            </a:r>
            <a:r>
              <a:rPr sz="1550" u="sng" spc="-55" dirty="0">
                <a:latin typeface="Times New Roman"/>
                <a:cs typeface="Times New Roman"/>
              </a:rPr>
              <a:t>120</a:t>
            </a:r>
            <a:r>
              <a:rPr sz="1550" u="sng" spc="-204" dirty="0">
                <a:latin typeface="Times New Roman"/>
                <a:cs typeface="Times New Roman"/>
              </a:rPr>
              <a:t> </a:t>
            </a:r>
            <a:r>
              <a:rPr sz="1550" u="sng" spc="-30" dirty="0">
                <a:latin typeface="Times New Roman"/>
                <a:cs typeface="Times New Roman"/>
              </a:rPr>
              <a:t>/</a:t>
            </a:r>
            <a:r>
              <a:rPr sz="1550" u="sng" spc="-310" dirty="0">
                <a:latin typeface="Times New Roman"/>
                <a:cs typeface="Times New Roman"/>
              </a:rPr>
              <a:t> </a:t>
            </a:r>
            <a:r>
              <a:rPr sz="1550" u="sng" spc="-200" dirty="0">
                <a:latin typeface="Times New Roman"/>
                <a:cs typeface="Times New Roman"/>
              </a:rPr>
              <a:t>1</a:t>
            </a:r>
            <a:r>
              <a:rPr sz="1550" u="sng" spc="-50" dirty="0">
                <a:latin typeface="Times New Roman"/>
                <a:cs typeface="Times New Roman"/>
              </a:rPr>
              <a:t>,</a:t>
            </a:r>
            <a:r>
              <a:rPr sz="1550" u="sng" spc="-55" dirty="0">
                <a:latin typeface="Times New Roman"/>
                <a:cs typeface="Times New Roman"/>
              </a:rPr>
              <a:t>08</a:t>
            </a:r>
            <a:r>
              <a:rPr sz="1550" u="sng" spc="-25" dirty="0">
                <a:latin typeface="Times New Roman"/>
                <a:cs typeface="Times New Roman"/>
              </a:rPr>
              <a:t> </a:t>
            </a:r>
            <a:r>
              <a:rPr sz="1550" u="sng" spc="-185" dirty="0">
                <a:latin typeface="Times New Roman"/>
                <a:cs typeface="Times New Roman"/>
              </a:rPr>
              <a:t> </a:t>
            </a:r>
            <a:r>
              <a:rPr sz="1550" u="sng" spc="-35" dirty="0">
                <a:latin typeface="Times New Roman"/>
                <a:cs typeface="Times New Roman"/>
              </a:rPr>
              <a:t>)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</a:t>
            </a:r>
            <a:r>
              <a:rPr sz="1550" u="sng" spc="-220" dirty="0">
                <a:latin typeface="Times New Roman"/>
                <a:cs typeface="Times New Roman"/>
              </a:rPr>
              <a:t> </a:t>
            </a:r>
            <a:r>
              <a:rPr sz="1550" u="sng" spc="-50" dirty="0">
                <a:latin typeface="Times New Roman"/>
                <a:cs typeface="Times New Roman"/>
              </a:rPr>
              <a:t>3</a:t>
            </a:r>
            <a:r>
              <a:rPr sz="1550" u="sng" spc="-215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</a:t>
            </a:r>
            <a:r>
              <a:rPr sz="1550" u="sng" spc="-145" dirty="0">
                <a:latin typeface="Times New Roman"/>
                <a:cs typeface="Times New Roman"/>
              </a:rPr>
              <a:t> </a:t>
            </a:r>
            <a:r>
              <a:rPr sz="1550" u="sng" spc="-125" dirty="0">
                <a:latin typeface="Times New Roman"/>
                <a:cs typeface="Times New Roman"/>
              </a:rPr>
              <a:t>(</a:t>
            </a:r>
            <a:r>
              <a:rPr sz="1550" u="sng" spc="-55" dirty="0">
                <a:latin typeface="Times New Roman"/>
                <a:cs typeface="Times New Roman"/>
              </a:rPr>
              <a:t>120</a:t>
            </a:r>
            <a:r>
              <a:rPr sz="1550" u="sng" spc="-210" dirty="0">
                <a:latin typeface="Times New Roman"/>
                <a:cs typeface="Times New Roman"/>
              </a:rPr>
              <a:t> </a:t>
            </a:r>
            <a:r>
              <a:rPr sz="1550" u="sng" spc="-30" dirty="0">
                <a:latin typeface="Times New Roman"/>
                <a:cs typeface="Times New Roman"/>
              </a:rPr>
              <a:t>/</a:t>
            </a:r>
            <a:r>
              <a:rPr sz="1550" u="sng" spc="-310" dirty="0">
                <a:latin typeface="Times New Roman"/>
                <a:cs typeface="Times New Roman"/>
              </a:rPr>
              <a:t> </a:t>
            </a:r>
            <a:r>
              <a:rPr sz="1550" u="sng" spc="-200" dirty="0">
                <a:latin typeface="Times New Roman"/>
                <a:cs typeface="Times New Roman"/>
              </a:rPr>
              <a:t>1</a:t>
            </a:r>
            <a:r>
              <a:rPr sz="1550" u="sng" spc="-50" dirty="0">
                <a:latin typeface="Times New Roman"/>
                <a:cs typeface="Times New Roman"/>
              </a:rPr>
              <a:t>,</a:t>
            </a:r>
            <a:r>
              <a:rPr sz="1550" u="sng" spc="-55" dirty="0">
                <a:latin typeface="Times New Roman"/>
                <a:cs typeface="Times New Roman"/>
              </a:rPr>
              <a:t>08</a:t>
            </a:r>
            <a:r>
              <a:rPr sz="1550" u="sng" spc="-25" dirty="0">
                <a:latin typeface="Times New Roman"/>
                <a:cs typeface="Times New Roman"/>
              </a:rPr>
              <a:t> </a:t>
            </a:r>
            <a:r>
              <a:rPr sz="1550" u="sng" spc="-130" dirty="0">
                <a:latin typeface="Times New Roman"/>
                <a:cs typeface="Times New Roman"/>
              </a:rPr>
              <a:t> </a:t>
            </a:r>
            <a:r>
              <a:rPr sz="1550" u="sng" spc="-35" dirty="0">
                <a:latin typeface="Times New Roman"/>
                <a:cs typeface="Times New Roman"/>
              </a:rPr>
              <a:t>)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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-50" dirty="0">
                <a:latin typeface="Times New Roman"/>
                <a:cs typeface="Times New Roman"/>
              </a:rPr>
              <a:t>4</a:t>
            </a:r>
            <a:r>
              <a:rPr sz="1550" u="sng" spc="-150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</a:t>
            </a:r>
            <a:r>
              <a:rPr sz="1550" u="sng" spc="-150" dirty="0">
                <a:latin typeface="Times New Roman"/>
                <a:cs typeface="Times New Roman"/>
              </a:rPr>
              <a:t> </a:t>
            </a:r>
            <a:r>
              <a:rPr sz="1550" u="sng" spc="-120" dirty="0">
                <a:latin typeface="Times New Roman"/>
                <a:cs typeface="Times New Roman"/>
              </a:rPr>
              <a:t>(</a:t>
            </a:r>
            <a:r>
              <a:rPr sz="1550" u="sng" spc="-50" dirty="0">
                <a:latin typeface="Times New Roman"/>
                <a:cs typeface="Times New Roman"/>
              </a:rPr>
              <a:t>1.620</a:t>
            </a:r>
            <a:r>
              <a:rPr sz="1550" u="sng" spc="-210" dirty="0">
                <a:latin typeface="Times New Roman"/>
                <a:cs typeface="Times New Roman"/>
              </a:rPr>
              <a:t> </a:t>
            </a:r>
            <a:r>
              <a:rPr sz="1550" u="sng" spc="-30" dirty="0">
                <a:latin typeface="Times New Roman"/>
                <a:cs typeface="Times New Roman"/>
              </a:rPr>
              <a:t>/</a:t>
            </a:r>
            <a:r>
              <a:rPr sz="1550" u="sng" spc="-310" dirty="0">
                <a:latin typeface="Times New Roman"/>
                <a:cs typeface="Times New Roman"/>
              </a:rPr>
              <a:t> </a:t>
            </a:r>
            <a:r>
              <a:rPr sz="1550" u="sng" spc="-200" dirty="0">
                <a:latin typeface="Times New Roman"/>
                <a:cs typeface="Times New Roman"/>
              </a:rPr>
              <a:t>1</a:t>
            </a:r>
            <a:r>
              <a:rPr sz="1550" u="sng" spc="-50" dirty="0">
                <a:latin typeface="Times New Roman"/>
                <a:cs typeface="Times New Roman"/>
              </a:rPr>
              <a:t>,</a:t>
            </a:r>
            <a:r>
              <a:rPr sz="1550" u="sng" spc="-55" dirty="0">
                <a:latin typeface="Times New Roman"/>
                <a:cs typeface="Times New Roman"/>
              </a:rPr>
              <a:t>08</a:t>
            </a:r>
            <a:r>
              <a:rPr sz="1550" u="sng" spc="-25" dirty="0">
                <a:latin typeface="Times New Roman"/>
                <a:cs typeface="Times New Roman"/>
              </a:rPr>
              <a:t> </a:t>
            </a:r>
            <a:r>
              <a:rPr sz="1550" u="sng" spc="-185" dirty="0">
                <a:latin typeface="Times New Roman"/>
                <a:cs typeface="Times New Roman"/>
              </a:rPr>
              <a:t> </a:t>
            </a:r>
            <a:r>
              <a:rPr sz="1550" u="sng" spc="-35" dirty="0">
                <a:latin typeface="Times New Roman"/>
                <a:cs typeface="Times New Roman"/>
              </a:rPr>
              <a:t>)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</a:t>
            </a:r>
            <a:r>
              <a:rPr sz="1550" spc="-240" dirty="0">
                <a:latin typeface="Times New Roman"/>
                <a:cs typeface="Times New Roman"/>
              </a:rPr>
              <a:t> </a:t>
            </a:r>
            <a:r>
              <a:rPr sz="1550" u="sng" spc="-50" dirty="0">
                <a:latin typeface="Times New Roman"/>
                <a:cs typeface="Times New Roman"/>
              </a:rPr>
              <a:t>5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2325" spc="-82" baseline="-34050" dirty="0">
                <a:latin typeface="Symbol"/>
                <a:cs typeface="Symbol"/>
              </a:rPr>
              <a:t></a:t>
            </a:r>
            <a:r>
              <a:rPr sz="2325" spc="52" baseline="-34050" dirty="0">
                <a:latin typeface="Times New Roman"/>
                <a:cs typeface="Times New Roman"/>
              </a:rPr>
              <a:t> </a:t>
            </a:r>
            <a:r>
              <a:rPr sz="1550" u="sng" spc="-50" dirty="0">
                <a:latin typeface="Times New Roman"/>
                <a:cs typeface="Times New Roman"/>
              </a:rPr>
              <a:t>6.468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2325" spc="-82" baseline="-34050" dirty="0">
                <a:latin typeface="Symbol"/>
                <a:cs typeface="Symbol"/>
              </a:rPr>
              <a:t></a:t>
            </a:r>
            <a:r>
              <a:rPr sz="2325" spc="-82" baseline="-34050" dirty="0">
                <a:latin typeface="Times New Roman"/>
                <a:cs typeface="Times New Roman"/>
              </a:rPr>
              <a:t> </a:t>
            </a:r>
            <a:r>
              <a:rPr sz="2325" spc="-112" baseline="-34050" dirty="0">
                <a:latin typeface="Times New Roman"/>
                <a:cs typeface="Times New Roman"/>
              </a:rPr>
              <a:t>4</a:t>
            </a:r>
            <a:r>
              <a:rPr sz="2325" spc="-82" baseline="-34050" dirty="0">
                <a:latin typeface="Times New Roman"/>
                <a:cs typeface="Times New Roman"/>
              </a:rPr>
              <a:t>,</a:t>
            </a:r>
            <a:r>
              <a:rPr sz="2325" spc="-75" baseline="-34050" dirty="0">
                <a:latin typeface="Times New Roman"/>
                <a:cs typeface="Times New Roman"/>
              </a:rPr>
              <a:t>3</a:t>
            </a:r>
            <a:r>
              <a:rPr sz="2325" spc="-60" baseline="-34050" dirty="0">
                <a:latin typeface="Times New Roman"/>
                <a:cs typeface="Times New Roman"/>
              </a:rPr>
              <a:t> </a:t>
            </a:r>
            <a:r>
              <a:rPr sz="2325" i="1" spc="-60" baseline="-34050" dirty="0">
                <a:latin typeface="Times New Roman"/>
                <a:cs typeface="Times New Roman"/>
              </a:rPr>
              <a:t>έ</a:t>
            </a:r>
            <a:r>
              <a:rPr sz="2400" i="1" spc="-172" baseline="-32986" dirty="0">
                <a:latin typeface="Symbol"/>
                <a:cs typeface="Symbol"/>
              </a:rPr>
              <a:t></a:t>
            </a:r>
            <a:endParaRPr sz="2400" baseline="-32986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5765" y="1522103"/>
            <a:ext cx="5800090" cy="350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325" spc="-89" baseline="-34050" dirty="0">
                <a:latin typeface="Symbol"/>
                <a:cs typeface="Symbol"/>
              </a:rPr>
              <a:t></a:t>
            </a:r>
            <a:r>
              <a:rPr sz="2325" i="1" spc="-89" baseline="-34050" dirty="0">
                <a:latin typeface="Times New Roman"/>
                <a:cs typeface="Times New Roman"/>
              </a:rPr>
              <a:t>ά</a:t>
            </a:r>
            <a:r>
              <a:rPr sz="2400" i="1" spc="0" baseline="-32986" dirty="0">
                <a:latin typeface="Symbol"/>
                <a:cs typeface="Symbol"/>
              </a:rPr>
              <a:t></a:t>
            </a:r>
            <a:r>
              <a:rPr sz="2400" i="1" spc="-337" baseline="-32986" dirty="0">
                <a:latin typeface="Symbol"/>
                <a:cs typeface="Symbol"/>
              </a:rPr>
              <a:t></a:t>
            </a:r>
            <a:r>
              <a:rPr sz="2400" i="1" spc="-104" baseline="-32986" dirty="0">
                <a:latin typeface="Symbol"/>
                <a:cs typeface="Symbol"/>
              </a:rPr>
              <a:t></a:t>
            </a:r>
            <a:r>
              <a:rPr sz="2400" i="1" spc="44" baseline="-32986" dirty="0">
                <a:latin typeface="Times New Roman"/>
                <a:cs typeface="Times New Roman"/>
              </a:rPr>
              <a:t> </a:t>
            </a:r>
            <a:r>
              <a:rPr sz="2325" spc="-44" baseline="-34050" dirty="0">
                <a:latin typeface="Times New Roman"/>
                <a:cs typeface="Times New Roman"/>
              </a:rPr>
              <a:t>:</a:t>
            </a:r>
            <a:r>
              <a:rPr sz="2325" spc="-150" baseline="-34050" dirty="0">
                <a:latin typeface="Times New Roman"/>
                <a:cs typeface="Times New Roman"/>
              </a:rPr>
              <a:t> </a:t>
            </a:r>
            <a:r>
              <a:rPr sz="2325" i="1" spc="-104" baseline="-34050" dirty="0">
                <a:latin typeface="Times New Roman"/>
                <a:cs typeface="Times New Roman"/>
              </a:rPr>
              <a:t>D</a:t>
            </a:r>
            <a:r>
              <a:rPr sz="2325" i="1" spc="-75" baseline="-34050" dirty="0">
                <a:latin typeface="Times New Roman"/>
                <a:cs typeface="Times New Roman"/>
              </a:rPr>
              <a:t> </a:t>
            </a:r>
            <a:r>
              <a:rPr sz="2325" spc="-82" baseline="-34050" dirty="0">
                <a:latin typeface="Symbol"/>
                <a:cs typeface="Symbol"/>
              </a:rPr>
              <a:t></a:t>
            </a:r>
            <a:r>
              <a:rPr sz="2325" spc="52" baseline="-34050" dirty="0">
                <a:latin typeface="Times New Roman"/>
                <a:cs typeface="Times New Roman"/>
              </a:rPr>
              <a:t> </a:t>
            </a:r>
            <a:r>
              <a:rPr sz="1550" u="sng" spc="15" dirty="0">
                <a:latin typeface="Times New Roman"/>
                <a:cs typeface="Times New Roman"/>
              </a:rPr>
              <a:t>(</a:t>
            </a:r>
            <a:r>
              <a:rPr sz="1550" u="sng" spc="-55" dirty="0">
                <a:latin typeface="Times New Roman"/>
                <a:cs typeface="Times New Roman"/>
              </a:rPr>
              <a:t>200</a:t>
            </a:r>
            <a:r>
              <a:rPr sz="1550" u="sng" spc="-204" dirty="0">
                <a:latin typeface="Times New Roman"/>
                <a:cs typeface="Times New Roman"/>
              </a:rPr>
              <a:t> </a:t>
            </a:r>
            <a:r>
              <a:rPr sz="1550" u="sng" spc="-30" dirty="0">
                <a:latin typeface="Times New Roman"/>
                <a:cs typeface="Times New Roman"/>
              </a:rPr>
              <a:t>/</a:t>
            </a:r>
            <a:r>
              <a:rPr sz="1550" u="sng" spc="-315" dirty="0">
                <a:latin typeface="Times New Roman"/>
                <a:cs typeface="Times New Roman"/>
              </a:rPr>
              <a:t> </a:t>
            </a:r>
            <a:r>
              <a:rPr sz="1550" u="sng" spc="-195" dirty="0">
                <a:latin typeface="Times New Roman"/>
                <a:cs typeface="Times New Roman"/>
              </a:rPr>
              <a:t>1</a:t>
            </a:r>
            <a:r>
              <a:rPr sz="1550" u="sng" spc="-155" dirty="0">
                <a:latin typeface="Times New Roman"/>
                <a:cs typeface="Times New Roman"/>
              </a:rPr>
              <a:t>,</a:t>
            </a:r>
            <a:r>
              <a:rPr sz="1550" u="sng" spc="-150" dirty="0">
                <a:latin typeface="Times New Roman"/>
                <a:cs typeface="Times New Roman"/>
              </a:rPr>
              <a:t>1</a:t>
            </a:r>
            <a:r>
              <a:rPr sz="1550" u="sng" spc="-35" dirty="0">
                <a:latin typeface="Times New Roman"/>
                <a:cs typeface="Times New Roman"/>
              </a:rPr>
              <a:t>)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0" dirty="0">
                <a:latin typeface="Symbol"/>
                <a:cs typeface="Symbol"/>
              </a:rPr>
              <a:t></a:t>
            </a:r>
            <a:r>
              <a:rPr sz="1550" u="sng" spc="-50" dirty="0">
                <a:latin typeface="Times New Roman"/>
                <a:cs typeface="Times New Roman"/>
              </a:rPr>
              <a:t>1</a:t>
            </a:r>
            <a:r>
              <a:rPr sz="1550" u="sng" spc="-270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</a:t>
            </a:r>
            <a:r>
              <a:rPr sz="1550" u="sng" spc="-150" dirty="0">
                <a:latin typeface="Times New Roman"/>
                <a:cs typeface="Times New Roman"/>
              </a:rPr>
              <a:t> </a:t>
            </a:r>
            <a:r>
              <a:rPr sz="1550" u="sng" spc="15" dirty="0">
                <a:latin typeface="Times New Roman"/>
                <a:cs typeface="Times New Roman"/>
              </a:rPr>
              <a:t>(</a:t>
            </a:r>
            <a:r>
              <a:rPr sz="1550" u="sng" spc="-55" dirty="0">
                <a:latin typeface="Times New Roman"/>
                <a:cs typeface="Times New Roman"/>
              </a:rPr>
              <a:t>200</a:t>
            </a:r>
            <a:r>
              <a:rPr sz="1550" u="sng" spc="-204" dirty="0">
                <a:latin typeface="Times New Roman"/>
                <a:cs typeface="Times New Roman"/>
              </a:rPr>
              <a:t> </a:t>
            </a:r>
            <a:r>
              <a:rPr sz="1550" u="sng" spc="-30" dirty="0">
                <a:latin typeface="Times New Roman"/>
                <a:cs typeface="Times New Roman"/>
              </a:rPr>
              <a:t>/</a:t>
            </a:r>
            <a:r>
              <a:rPr sz="1550" u="sng" spc="-315" dirty="0">
                <a:latin typeface="Times New Roman"/>
                <a:cs typeface="Times New Roman"/>
              </a:rPr>
              <a:t> </a:t>
            </a:r>
            <a:r>
              <a:rPr sz="1550" u="sng" spc="-195" dirty="0">
                <a:latin typeface="Times New Roman"/>
                <a:cs typeface="Times New Roman"/>
              </a:rPr>
              <a:t>1</a:t>
            </a:r>
            <a:r>
              <a:rPr sz="1550" u="sng" spc="-160" dirty="0">
                <a:latin typeface="Times New Roman"/>
                <a:cs typeface="Times New Roman"/>
              </a:rPr>
              <a:t>,</a:t>
            </a:r>
            <a:r>
              <a:rPr sz="1550" u="sng" spc="-40" dirty="0">
                <a:latin typeface="Times New Roman"/>
                <a:cs typeface="Times New Roman"/>
              </a:rPr>
              <a:t>1 </a:t>
            </a:r>
            <a:r>
              <a:rPr sz="1550" u="sng" spc="-240" dirty="0">
                <a:latin typeface="Times New Roman"/>
                <a:cs typeface="Times New Roman"/>
              </a:rPr>
              <a:t> </a:t>
            </a:r>
            <a:r>
              <a:rPr sz="1550" u="sng" spc="-35" dirty="0">
                <a:latin typeface="Times New Roman"/>
                <a:cs typeface="Times New Roman"/>
              </a:rPr>
              <a:t>)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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-50" dirty="0">
                <a:latin typeface="Times New Roman"/>
                <a:cs typeface="Times New Roman"/>
              </a:rPr>
              <a:t>2</a:t>
            </a:r>
            <a:r>
              <a:rPr sz="1550" u="sng" spc="-150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</a:t>
            </a:r>
            <a:r>
              <a:rPr sz="1550" u="sng" spc="-150" dirty="0">
                <a:latin typeface="Times New Roman"/>
                <a:cs typeface="Times New Roman"/>
              </a:rPr>
              <a:t> </a:t>
            </a:r>
            <a:r>
              <a:rPr sz="1550" u="sng" spc="15" dirty="0">
                <a:latin typeface="Times New Roman"/>
                <a:cs typeface="Times New Roman"/>
              </a:rPr>
              <a:t>(</a:t>
            </a:r>
            <a:r>
              <a:rPr sz="1550" u="sng" spc="-50" dirty="0">
                <a:latin typeface="Times New Roman"/>
                <a:cs typeface="Times New Roman"/>
              </a:rPr>
              <a:t>2.200</a:t>
            </a:r>
            <a:r>
              <a:rPr sz="1550" u="sng" spc="-204" dirty="0">
                <a:latin typeface="Times New Roman"/>
                <a:cs typeface="Times New Roman"/>
              </a:rPr>
              <a:t> </a:t>
            </a:r>
            <a:r>
              <a:rPr sz="1550" u="sng" spc="-30" dirty="0">
                <a:latin typeface="Times New Roman"/>
                <a:cs typeface="Times New Roman"/>
              </a:rPr>
              <a:t>/</a:t>
            </a:r>
            <a:r>
              <a:rPr sz="1550" u="sng" spc="-310" dirty="0">
                <a:latin typeface="Times New Roman"/>
                <a:cs typeface="Times New Roman"/>
              </a:rPr>
              <a:t> </a:t>
            </a:r>
            <a:r>
              <a:rPr sz="1550" u="sng" spc="-200" dirty="0">
                <a:latin typeface="Times New Roman"/>
                <a:cs typeface="Times New Roman"/>
              </a:rPr>
              <a:t>1</a:t>
            </a:r>
            <a:r>
              <a:rPr sz="1550" u="sng" spc="-155" dirty="0">
                <a:latin typeface="Times New Roman"/>
                <a:cs typeface="Times New Roman"/>
              </a:rPr>
              <a:t>,</a:t>
            </a:r>
            <a:r>
              <a:rPr sz="1550" u="sng" spc="-50" dirty="0">
                <a:latin typeface="Times New Roman"/>
                <a:cs typeface="Times New Roman"/>
              </a:rPr>
              <a:t>1</a:t>
            </a:r>
            <a:r>
              <a:rPr sz="1550" u="sng" spc="70" dirty="0">
                <a:latin typeface="Times New Roman"/>
                <a:cs typeface="Times New Roman"/>
              </a:rPr>
              <a:t> </a:t>
            </a:r>
            <a:r>
              <a:rPr sz="1550" u="sng" spc="-35" dirty="0">
                <a:latin typeface="Times New Roman"/>
                <a:cs typeface="Times New Roman"/>
              </a:rPr>
              <a:t>)</a:t>
            </a:r>
            <a:r>
              <a:rPr sz="1550" u="sng" spc="-195" dirty="0">
                <a:latin typeface="Times New Roman"/>
                <a:cs typeface="Times New Roman"/>
              </a:rPr>
              <a:t> </a:t>
            </a:r>
            <a:r>
              <a:rPr sz="1550" u="sng" spc="-55" dirty="0">
                <a:latin typeface="Symbol"/>
                <a:cs typeface="Symbol"/>
              </a:rPr>
              <a:t></a:t>
            </a:r>
            <a:r>
              <a:rPr sz="1550" u="sng" spc="-220" dirty="0">
                <a:latin typeface="Times New Roman"/>
                <a:cs typeface="Times New Roman"/>
              </a:rPr>
              <a:t> </a:t>
            </a:r>
            <a:r>
              <a:rPr sz="1550" u="sng" spc="-50" dirty="0">
                <a:latin typeface="Times New Roman"/>
                <a:cs typeface="Times New Roman"/>
              </a:rPr>
              <a:t>3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2325" spc="-82" baseline="-34050" dirty="0">
                <a:latin typeface="Symbol"/>
                <a:cs typeface="Symbol"/>
              </a:rPr>
              <a:t></a:t>
            </a:r>
            <a:r>
              <a:rPr sz="2325" spc="30" baseline="-34050" dirty="0">
                <a:latin typeface="Times New Roman"/>
                <a:cs typeface="Times New Roman"/>
              </a:rPr>
              <a:t> </a:t>
            </a:r>
            <a:r>
              <a:rPr sz="1550" u="sng" spc="-50" dirty="0">
                <a:latin typeface="Times New Roman"/>
                <a:cs typeface="Times New Roman"/>
              </a:rPr>
              <a:t>5.471</a:t>
            </a:r>
            <a:r>
              <a:rPr sz="1550" spc="-85" dirty="0">
                <a:latin typeface="Times New Roman"/>
                <a:cs typeface="Times New Roman"/>
              </a:rPr>
              <a:t> </a:t>
            </a:r>
            <a:r>
              <a:rPr sz="2325" spc="-82" baseline="-34050" dirty="0">
                <a:latin typeface="Symbol"/>
                <a:cs typeface="Symbol"/>
              </a:rPr>
              <a:t></a:t>
            </a:r>
            <a:r>
              <a:rPr sz="2325" spc="-82" baseline="-34050" dirty="0">
                <a:latin typeface="Times New Roman"/>
                <a:cs typeface="Times New Roman"/>
              </a:rPr>
              <a:t> </a:t>
            </a:r>
            <a:r>
              <a:rPr sz="2325" spc="-120" baseline="-34050" dirty="0">
                <a:latin typeface="Times New Roman"/>
                <a:cs typeface="Times New Roman"/>
              </a:rPr>
              <a:t>2</a:t>
            </a:r>
            <a:r>
              <a:rPr sz="2325" spc="-75" baseline="-34050" dirty="0">
                <a:latin typeface="Times New Roman"/>
                <a:cs typeface="Times New Roman"/>
              </a:rPr>
              <a:t>,</a:t>
            </a:r>
            <a:r>
              <a:rPr sz="2325" spc="-82" baseline="-34050" dirty="0">
                <a:latin typeface="Times New Roman"/>
                <a:cs typeface="Times New Roman"/>
              </a:rPr>
              <a:t>7</a:t>
            </a:r>
            <a:r>
              <a:rPr sz="2325" spc="-75" baseline="-34050" dirty="0">
                <a:latin typeface="Times New Roman"/>
                <a:cs typeface="Times New Roman"/>
              </a:rPr>
              <a:t>3</a:t>
            </a:r>
            <a:r>
              <a:rPr sz="2325" spc="-60" baseline="-34050" dirty="0">
                <a:latin typeface="Times New Roman"/>
                <a:cs typeface="Times New Roman"/>
              </a:rPr>
              <a:t> </a:t>
            </a:r>
            <a:r>
              <a:rPr sz="2325" i="1" spc="-67" baseline="-34050" dirty="0">
                <a:latin typeface="Times New Roman"/>
                <a:cs typeface="Times New Roman"/>
              </a:rPr>
              <a:t>έ</a:t>
            </a:r>
            <a:r>
              <a:rPr sz="2400" i="1" spc="-172" baseline="-32986" dirty="0">
                <a:latin typeface="Symbol"/>
                <a:cs typeface="Symbol"/>
              </a:rPr>
              <a:t></a:t>
            </a:r>
            <a:endParaRPr sz="2400" baseline="-32986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19600" y="6310348"/>
            <a:ext cx="376555" cy="260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i="1" spc="-80" dirty="0">
                <a:latin typeface="Times New Roman"/>
                <a:cs typeface="Times New Roman"/>
              </a:rPr>
              <a:t>D</a:t>
            </a:r>
            <a:r>
              <a:rPr sz="1350" i="1" spc="-44" baseline="-24691" dirty="0">
                <a:latin typeface="Times New Roman"/>
                <a:cs typeface="Times New Roman"/>
              </a:rPr>
              <a:t>L</a:t>
            </a:r>
            <a:r>
              <a:rPr sz="1350" i="1" baseline="-24691" dirty="0">
                <a:latin typeface="Times New Roman"/>
                <a:cs typeface="Times New Roman"/>
              </a:rPr>
              <a:t> </a:t>
            </a:r>
            <a:r>
              <a:rPr sz="1350" i="1" spc="-7" baseline="-24691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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9600" y="5186564"/>
            <a:ext cx="384175" cy="260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i="1" spc="-45" dirty="0">
                <a:latin typeface="Times New Roman"/>
                <a:cs typeface="Times New Roman"/>
              </a:rPr>
              <a:t>D</a:t>
            </a:r>
            <a:r>
              <a:rPr sz="1350" i="1" spc="-52" baseline="-24691" dirty="0">
                <a:latin typeface="Times New Roman"/>
                <a:cs typeface="Times New Roman"/>
              </a:rPr>
              <a:t>A</a:t>
            </a:r>
            <a:r>
              <a:rPr sz="1350" i="1" baseline="-24691" dirty="0">
                <a:latin typeface="Times New Roman"/>
                <a:cs typeface="Times New Roman"/>
              </a:rPr>
              <a:t> </a:t>
            </a:r>
            <a:r>
              <a:rPr sz="1350" i="1" spc="-37" baseline="-24691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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80823" y="6466463"/>
            <a:ext cx="4400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0" dirty="0">
                <a:latin typeface="Times New Roman"/>
                <a:cs typeface="Times New Roman"/>
              </a:rPr>
              <a:t>3.700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73933" y="6190258"/>
            <a:ext cx="4400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5" dirty="0">
                <a:latin typeface="Times New Roman"/>
                <a:cs typeface="Times New Roman"/>
              </a:rPr>
              <a:t>1</a:t>
            </a:r>
            <a:r>
              <a:rPr sz="1550" spc="-25" dirty="0">
                <a:latin typeface="Times New Roman"/>
                <a:cs typeface="Times New Roman"/>
              </a:rPr>
              <a:t>.</a:t>
            </a:r>
            <a:r>
              <a:rPr sz="1550" spc="-55" dirty="0">
                <a:latin typeface="Times New Roman"/>
                <a:cs typeface="Times New Roman"/>
              </a:rPr>
              <a:t>000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83496" y="6310348"/>
            <a:ext cx="476250" cy="2273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0" dirty="0">
                <a:latin typeface="Symbol"/>
                <a:cs typeface="Symbol"/>
              </a:rPr>
              <a:t></a:t>
            </a:r>
            <a:r>
              <a:rPr sz="1550" spc="-195" dirty="0">
                <a:latin typeface="Times New Roman"/>
                <a:cs typeface="Times New Roman"/>
              </a:rPr>
              <a:t>1</a:t>
            </a:r>
            <a:r>
              <a:rPr sz="1550" spc="-50" dirty="0">
                <a:latin typeface="Times New Roman"/>
                <a:cs typeface="Times New Roman"/>
              </a:rPr>
              <a:t>,0</a:t>
            </a:r>
            <a:r>
              <a:rPr sz="1550" spc="-150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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26435" y="6466463"/>
            <a:ext cx="4400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0" dirty="0">
                <a:latin typeface="Times New Roman"/>
                <a:cs typeface="Times New Roman"/>
              </a:rPr>
              <a:t>3.700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28353" y="6190258"/>
            <a:ext cx="4400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0" dirty="0">
                <a:latin typeface="Times New Roman"/>
                <a:cs typeface="Times New Roman"/>
              </a:rPr>
              <a:t>2.700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805442" y="5342679"/>
            <a:ext cx="4400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0" dirty="0">
                <a:latin typeface="Times New Roman"/>
                <a:cs typeface="Times New Roman"/>
              </a:rPr>
              <a:t>3.800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98552" y="5066474"/>
            <a:ext cx="4400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0" dirty="0">
                <a:latin typeface="Times New Roman"/>
                <a:cs typeface="Times New Roman"/>
              </a:rPr>
              <a:t>1.500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91169" y="5186564"/>
            <a:ext cx="593725" cy="2273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5" dirty="0">
                <a:latin typeface="Symbol"/>
                <a:cs typeface="Symbol"/>
              </a:rPr>
              <a:t></a:t>
            </a:r>
            <a:r>
              <a:rPr sz="1550" spc="-190" dirty="0">
                <a:latin typeface="Times New Roman"/>
                <a:cs typeface="Times New Roman"/>
              </a:rPr>
              <a:t> </a:t>
            </a:r>
            <a:r>
              <a:rPr sz="1550" spc="-65" dirty="0">
                <a:latin typeface="Times New Roman"/>
                <a:cs typeface="Times New Roman"/>
              </a:rPr>
              <a:t>2,</a:t>
            </a:r>
            <a:r>
              <a:rPr sz="1550" spc="-55" dirty="0">
                <a:latin typeface="Times New Roman"/>
                <a:cs typeface="Times New Roman"/>
              </a:rPr>
              <a:t>7</a:t>
            </a:r>
            <a:r>
              <a:rPr sz="1550" spc="-50" dirty="0">
                <a:latin typeface="Times New Roman"/>
                <a:cs typeface="Times New Roman"/>
              </a:rPr>
              <a:t>3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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34108" y="5342679"/>
            <a:ext cx="4400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0" dirty="0">
                <a:latin typeface="Times New Roman"/>
                <a:cs typeface="Times New Roman"/>
              </a:rPr>
              <a:t>3.800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36026" y="5066474"/>
            <a:ext cx="4400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0" dirty="0">
                <a:latin typeface="Times New Roman"/>
                <a:cs typeface="Times New Roman"/>
              </a:rPr>
              <a:t>2.000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167930" y="4179319"/>
            <a:ext cx="4400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0" dirty="0">
                <a:latin typeface="Times New Roman"/>
                <a:cs typeface="Times New Roman"/>
              </a:rPr>
              <a:t>1.000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771032" y="4157247"/>
            <a:ext cx="3753485" cy="2463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15" dirty="0">
                <a:latin typeface="Times New Roman"/>
                <a:cs typeface="Times New Roman"/>
              </a:rPr>
              <a:t>(</a:t>
            </a:r>
            <a:r>
              <a:rPr sz="1550" spc="-55" dirty="0">
                <a:latin typeface="Times New Roman"/>
                <a:cs typeface="Times New Roman"/>
              </a:rPr>
              <a:t>6</a:t>
            </a:r>
            <a:r>
              <a:rPr sz="1550" spc="-50" dirty="0">
                <a:latin typeface="Times New Roman"/>
                <a:cs typeface="Times New Roman"/>
              </a:rPr>
              <a:t>0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45" dirty="0">
                <a:latin typeface="Times New Roman"/>
                <a:cs typeface="Times New Roman"/>
              </a:rPr>
              <a:t>/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55" dirty="0">
                <a:latin typeface="Times New Roman"/>
                <a:cs typeface="Times New Roman"/>
              </a:rPr>
              <a:t>,0</a:t>
            </a:r>
            <a:r>
              <a:rPr sz="1550" spc="-30" dirty="0">
                <a:latin typeface="Times New Roman"/>
                <a:cs typeface="Times New Roman"/>
              </a:rPr>
              <a:t>6</a:t>
            </a:r>
            <a:r>
              <a:rPr sz="1550" spc="-35" dirty="0">
                <a:latin typeface="Times New Roman"/>
                <a:cs typeface="Times New Roman"/>
              </a:rPr>
              <a:t>)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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-15" dirty="0">
                <a:latin typeface="Times New Roman"/>
                <a:cs typeface="Times New Roman"/>
              </a:rPr>
              <a:t>(</a:t>
            </a:r>
            <a:r>
              <a:rPr sz="1550" spc="-55" dirty="0">
                <a:latin typeface="Times New Roman"/>
                <a:cs typeface="Times New Roman"/>
              </a:rPr>
              <a:t>6</a:t>
            </a:r>
            <a:r>
              <a:rPr sz="1550" spc="-50" dirty="0">
                <a:latin typeface="Times New Roman"/>
                <a:cs typeface="Times New Roman"/>
              </a:rPr>
              <a:t>0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50" dirty="0">
                <a:latin typeface="Times New Roman"/>
                <a:cs typeface="Times New Roman"/>
              </a:rPr>
              <a:t>/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50" dirty="0">
                <a:latin typeface="Times New Roman"/>
                <a:cs typeface="Times New Roman"/>
              </a:rPr>
              <a:t>,</a:t>
            </a:r>
            <a:r>
              <a:rPr sz="1550" spc="-55" dirty="0">
                <a:latin typeface="Times New Roman"/>
                <a:cs typeface="Times New Roman"/>
              </a:rPr>
              <a:t>0</a:t>
            </a:r>
            <a:r>
              <a:rPr sz="1550" spc="-5" dirty="0">
                <a:latin typeface="Times New Roman"/>
                <a:cs typeface="Times New Roman"/>
              </a:rPr>
              <a:t>6</a:t>
            </a:r>
            <a:r>
              <a:rPr sz="1350" spc="-44" baseline="43209" dirty="0">
                <a:latin typeface="Times New Roman"/>
                <a:cs typeface="Times New Roman"/>
              </a:rPr>
              <a:t>2</a:t>
            </a:r>
            <a:r>
              <a:rPr sz="1350" spc="-97" baseline="43209" dirty="0">
                <a:latin typeface="Times New Roman"/>
                <a:cs typeface="Times New Roman"/>
              </a:rPr>
              <a:t> </a:t>
            </a:r>
            <a:r>
              <a:rPr sz="1550" spc="-35" dirty="0">
                <a:latin typeface="Times New Roman"/>
                <a:cs typeface="Times New Roman"/>
              </a:rPr>
              <a:t>)</a:t>
            </a:r>
            <a:r>
              <a:rPr sz="1550" spc="-150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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-15" dirty="0">
                <a:latin typeface="Times New Roman"/>
                <a:cs typeface="Times New Roman"/>
              </a:rPr>
              <a:t>(</a:t>
            </a:r>
            <a:r>
              <a:rPr sz="1550" spc="-55" dirty="0">
                <a:latin typeface="Times New Roman"/>
                <a:cs typeface="Times New Roman"/>
              </a:rPr>
              <a:t>6</a:t>
            </a:r>
            <a:r>
              <a:rPr sz="1550" spc="-50" dirty="0">
                <a:latin typeface="Times New Roman"/>
                <a:cs typeface="Times New Roman"/>
              </a:rPr>
              <a:t>0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45" dirty="0">
                <a:latin typeface="Times New Roman"/>
                <a:cs typeface="Times New Roman"/>
              </a:rPr>
              <a:t>/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50" dirty="0">
                <a:latin typeface="Times New Roman"/>
                <a:cs typeface="Times New Roman"/>
              </a:rPr>
              <a:t>,</a:t>
            </a:r>
            <a:r>
              <a:rPr sz="1550" spc="-55" dirty="0">
                <a:latin typeface="Times New Roman"/>
                <a:cs typeface="Times New Roman"/>
              </a:rPr>
              <a:t>0</a:t>
            </a:r>
            <a:r>
              <a:rPr sz="1550" spc="-30" dirty="0">
                <a:latin typeface="Times New Roman"/>
                <a:cs typeface="Times New Roman"/>
              </a:rPr>
              <a:t>6</a:t>
            </a:r>
            <a:r>
              <a:rPr sz="1350" spc="-44" baseline="43209" dirty="0">
                <a:latin typeface="Times New Roman"/>
                <a:cs typeface="Times New Roman"/>
              </a:rPr>
              <a:t>3</a:t>
            </a:r>
            <a:r>
              <a:rPr sz="1350" spc="-142" baseline="43209" dirty="0">
                <a:latin typeface="Times New Roman"/>
                <a:cs typeface="Times New Roman"/>
              </a:rPr>
              <a:t> </a:t>
            </a:r>
            <a:r>
              <a:rPr sz="1550" spc="-35" dirty="0">
                <a:latin typeface="Times New Roman"/>
                <a:cs typeface="Times New Roman"/>
              </a:rPr>
              <a:t>)</a:t>
            </a:r>
            <a:r>
              <a:rPr sz="1550" spc="-150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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-125" dirty="0">
                <a:latin typeface="Times New Roman"/>
                <a:cs typeface="Times New Roman"/>
              </a:rPr>
              <a:t>(</a:t>
            </a:r>
            <a:r>
              <a:rPr sz="1550" spc="-50" dirty="0">
                <a:latin typeface="Times New Roman"/>
                <a:cs typeface="Times New Roman"/>
              </a:rPr>
              <a:t>1.060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45" dirty="0">
                <a:latin typeface="Times New Roman"/>
                <a:cs typeface="Times New Roman"/>
              </a:rPr>
              <a:t>/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55" dirty="0">
                <a:latin typeface="Times New Roman"/>
                <a:cs typeface="Times New Roman"/>
              </a:rPr>
              <a:t>,0</a:t>
            </a:r>
            <a:r>
              <a:rPr sz="1550" spc="-5" dirty="0">
                <a:latin typeface="Times New Roman"/>
                <a:cs typeface="Times New Roman"/>
              </a:rPr>
              <a:t>6</a:t>
            </a:r>
            <a:r>
              <a:rPr sz="1350" spc="-44" baseline="43209" dirty="0">
                <a:latin typeface="Times New Roman"/>
                <a:cs typeface="Times New Roman"/>
              </a:rPr>
              <a:t>4</a:t>
            </a:r>
            <a:r>
              <a:rPr sz="1350" spc="-97" baseline="43209" dirty="0">
                <a:latin typeface="Times New Roman"/>
                <a:cs typeface="Times New Roman"/>
              </a:rPr>
              <a:t> </a:t>
            </a:r>
            <a:r>
              <a:rPr sz="1550" spc="-35" dirty="0">
                <a:latin typeface="Times New Roman"/>
                <a:cs typeface="Times New Roman"/>
              </a:rPr>
              <a:t>)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833150" y="2990400"/>
            <a:ext cx="44005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0" dirty="0">
                <a:latin typeface="Times New Roman"/>
                <a:cs typeface="Times New Roman"/>
              </a:rPr>
              <a:t>1.500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102589" y="2967998"/>
            <a:ext cx="4940935" cy="247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5" dirty="0">
                <a:latin typeface="Times New Roman"/>
                <a:cs typeface="Times New Roman"/>
              </a:rPr>
              <a:t>12</a:t>
            </a:r>
            <a:r>
              <a:rPr sz="1550" spc="-50" dirty="0">
                <a:latin typeface="Times New Roman"/>
                <a:cs typeface="Times New Roman"/>
              </a:rPr>
              <a:t>0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45" dirty="0">
                <a:latin typeface="Times New Roman"/>
                <a:cs typeface="Times New Roman"/>
              </a:rPr>
              <a:t>/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55" dirty="0">
                <a:latin typeface="Times New Roman"/>
                <a:cs typeface="Times New Roman"/>
              </a:rPr>
              <a:t>,0</a:t>
            </a:r>
            <a:r>
              <a:rPr sz="1550" spc="-45" dirty="0">
                <a:latin typeface="Times New Roman"/>
                <a:cs typeface="Times New Roman"/>
              </a:rPr>
              <a:t>8</a:t>
            </a:r>
            <a:r>
              <a:rPr sz="1550" spc="-35" dirty="0">
                <a:latin typeface="Times New Roman"/>
                <a:cs typeface="Times New Roman"/>
              </a:rPr>
              <a:t>)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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-120" dirty="0">
                <a:latin typeface="Times New Roman"/>
                <a:cs typeface="Times New Roman"/>
              </a:rPr>
              <a:t>(</a:t>
            </a:r>
            <a:r>
              <a:rPr sz="1550" spc="-55" dirty="0">
                <a:latin typeface="Times New Roman"/>
                <a:cs typeface="Times New Roman"/>
              </a:rPr>
              <a:t>12</a:t>
            </a:r>
            <a:r>
              <a:rPr sz="1550" spc="-50" dirty="0">
                <a:latin typeface="Times New Roman"/>
                <a:cs typeface="Times New Roman"/>
              </a:rPr>
              <a:t>0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45" dirty="0">
                <a:latin typeface="Times New Roman"/>
                <a:cs typeface="Times New Roman"/>
              </a:rPr>
              <a:t>/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55" dirty="0">
                <a:latin typeface="Times New Roman"/>
                <a:cs typeface="Times New Roman"/>
              </a:rPr>
              <a:t>,0</a:t>
            </a:r>
            <a:r>
              <a:rPr sz="1550" spc="-20" dirty="0">
                <a:latin typeface="Times New Roman"/>
                <a:cs typeface="Times New Roman"/>
              </a:rPr>
              <a:t>8</a:t>
            </a:r>
            <a:r>
              <a:rPr sz="1350" spc="-44" baseline="43209" dirty="0">
                <a:latin typeface="Times New Roman"/>
                <a:cs typeface="Times New Roman"/>
              </a:rPr>
              <a:t>2</a:t>
            </a:r>
            <a:r>
              <a:rPr sz="1350" spc="-97" baseline="43209" dirty="0">
                <a:latin typeface="Times New Roman"/>
                <a:cs typeface="Times New Roman"/>
              </a:rPr>
              <a:t> </a:t>
            </a:r>
            <a:r>
              <a:rPr sz="1550" spc="-35" dirty="0">
                <a:latin typeface="Times New Roman"/>
                <a:cs typeface="Times New Roman"/>
              </a:rPr>
              <a:t>)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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-120" dirty="0">
                <a:latin typeface="Times New Roman"/>
                <a:cs typeface="Times New Roman"/>
              </a:rPr>
              <a:t>(</a:t>
            </a:r>
            <a:r>
              <a:rPr sz="1550" spc="-55" dirty="0">
                <a:latin typeface="Times New Roman"/>
                <a:cs typeface="Times New Roman"/>
              </a:rPr>
              <a:t>12</a:t>
            </a:r>
            <a:r>
              <a:rPr sz="1550" spc="-50" dirty="0">
                <a:latin typeface="Times New Roman"/>
                <a:cs typeface="Times New Roman"/>
              </a:rPr>
              <a:t>0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45" dirty="0">
                <a:latin typeface="Times New Roman"/>
                <a:cs typeface="Times New Roman"/>
              </a:rPr>
              <a:t>/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55" dirty="0">
                <a:latin typeface="Times New Roman"/>
                <a:cs typeface="Times New Roman"/>
              </a:rPr>
              <a:t>,0</a:t>
            </a:r>
            <a:r>
              <a:rPr sz="1550" spc="-40" dirty="0">
                <a:latin typeface="Times New Roman"/>
                <a:cs typeface="Times New Roman"/>
              </a:rPr>
              <a:t>8</a:t>
            </a:r>
            <a:r>
              <a:rPr sz="1350" spc="-44" baseline="43209" dirty="0">
                <a:latin typeface="Times New Roman"/>
                <a:cs typeface="Times New Roman"/>
              </a:rPr>
              <a:t>3</a:t>
            </a:r>
            <a:r>
              <a:rPr sz="1350" spc="-142" baseline="43209" dirty="0">
                <a:latin typeface="Times New Roman"/>
                <a:cs typeface="Times New Roman"/>
              </a:rPr>
              <a:t> </a:t>
            </a:r>
            <a:r>
              <a:rPr sz="1550" spc="-35" dirty="0">
                <a:latin typeface="Times New Roman"/>
                <a:cs typeface="Times New Roman"/>
              </a:rPr>
              <a:t>)</a:t>
            </a:r>
            <a:r>
              <a:rPr sz="1550" spc="-150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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-120" dirty="0">
                <a:latin typeface="Times New Roman"/>
                <a:cs typeface="Times New Roman"/>
              </a:rPr>
              <a:t>(</a:t>
            </a:r>
            <a:r>
              <a:rPr sz="1550" spc="-55" dirty="0">
                <a:latin typeface="Times New Roman"/>
                <a:cs typeface="Times New Roman"/>
              </a:rPr>
              <a:t>12</a:t>
            </a:r>
            <a:r>
              <a:rPr sz="1550" spc="-50" dirty="0">
                <a:latin typeface="Times New Roman"/>
                <a:cs typeface="Times New Roman"/>
              </a:rPr>
              <a:t>0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45" dirty="0">
                <a:latin typeface="Times New Roman"/>
                <a:cs typeface="Times New Roman"/>
              </a:rPr>
              <a:t>/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50" dirty="0">
                <a:latin typeface="Times New Roman"/>
                <a:cs typeface="Times New Roman"/>
              </a:rPr>
              <a:t>,</a:t>
            </a:r>
            <a:r>
              <a:rPr sz="1550" spc="-55" dirty="0">
                <a:latin typeface="Times New Roman"/>
                <a:cs typeface="Times New Roman"/>
              </a:rPr>
              <a:t>0</a:t>
            </a:r>
            <a:r>
              <a:rPr sz="1550" spc="-25" dirty="0">
                <a:latin typeface="Times New Roman"/>
                <a:cs typeface="Times New Roman"/>
              </a:rPr>
              <a:t>8</a:t>
            </a:r>
            <a:r>
              <a:rPr sz="1350" spc="-44" baseline="43209" dirty="0">
                <a:latin typeface="Times New Roman"/>
                <a:cs typeface="Times New Roman"/>
              </a:rPr>
              <a:t>4</a:t>
            </a:r>
            <a:r>
              <a:rPr sz="1350" spc="-97" baseline="43209" dirty="0">
                <a:latin typeface="Times New Roman"/>
                <a:cs typeface="Times New Roman"/>
              </a:rPr>
              <a:t> </a:t>
            </a:r>
            <a:r>
              <a:rPr sz="1550" spc="-35" dirty="0">
                <a:latin typeface="Times New Roman"/>
                <a:cs typeface="Times New Roman"/>
              </a:rPr>
              <a:t>)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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-120" dirty="0">
                <a:latin typeface="Times New Roman"/>
                <a:cs typeface="Times New Roman"/>
              </a:rPr>
              <a:t>(</a:t>
            </a:r>
            <a:r>
              <a:rPr sz="1550" spc="-50" dirty="0">
                <a:latin typeface="Times New Roman"/>
                <a:cs typeface="Times New Roman"/>
              </a:rPr>
              <a:t>1.620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50" dirty="0">
                <a:latin typeface="Times New Roman"/>
                <a:cs typeface="Times New Roman"/>
              </a:rPr>
              <a:t>/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50" dirty="0">
                <a:latin typeface="Times New Roman"/>
                <a:cs typeface="Times New Roman"/>
              </a:rPr>
              <a:t>,</a:t>
            </a:r>
            <a:r>
              <a:rPr sz="1550" spc="-55" dirty="0">
                <a:latin typeface="Times New Roman"/>
                <a:cs typeface="Times New Roman"/>
              </a:rPr>
              <a:t>0</a:t>
            </a:r>
            <a:r>
              <a:rPr sz="1550" spc="-50" dirty="0">
                <a:latin typeface="Times New Roman"/>
                <a:cs typeface="Times New Roman"/>
              </a:rPr>
              <a:t>8</a:t>
            </a:r>
            <a:r>
              <a:rPr sz="1350" spc="-44" baseline="43209" dirty="0">
                <a:latin typeface="Times New Roman"/>
                <a:cs typeface="Times New Roman"/>
              </a:rPr>
              <a:t>5</a:t>
            </a:r>
            <a:r>
              <a:rPr sz="1350" spc="-135" baseline="43209" dirty="0">
                <a:latin typeface="Times New Roman"/>
                <a:cs typeface="Times New Roman"/>
              </a:rPr>
              <a:t> </a:t>
            </a:r>
            <a:r>
              <a:rPr sz="1550" spc="-35" dirty="0">
                <a:latin typeface="Times New Roman"/>
                <a:cs typeface="Times New Roman"/>
              </a:rPr>
              <a:t>)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894059" y="1801480"/>
            <a:ext cx="39370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5" dirty="0">
                <a:latin typeface="Times New Roman"/>
                <a:cs typeface="Times New Roman"/>
              </a:rPr>
              <a:t>2000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726076" y="1779078"/>
            <a:ext cx="2592705" cy="247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-55" dirty="0">
                <a:latin typeface="Times New Roman"/>
                <a:cs typeface="Times New Roman"/>
              </a:rPr>
              <a:t>20</a:t>
            </a:r>
            <a:r>
              <a:rPr sz="1550" spc="-50" dirty="0">
                <a:latin typeface="Times New Roman"/>
                <a:cs typeface="Times New Roman"/>
              </a:rPr>
              <a:t>0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50" dirty="0">
                <a:latin typeface="Times New Roman"/>
                <a:cs typeface="Times New Roman"/>
              </a:rPr>
              <a:t>/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155" dirty="0">
                <a:latin typeface="Times New Roman"/>
                <a:cs typeface="Times New Roman"/>
              </a:rPr>
              <a:t>,</a:t>
            </a:r>
            <a:r>
              <a:rPr sz="1550" spc="-150" dirty="0">
                <a:latin typeface="Times New Roman"/>
                <a:cs typeface="Times New Roman"/>
              </a:rPr>
              <a:t>1</a:t>
            </a:r>
            <a:r>
              <a:rPr sz="1550" spc="-35" dirty="0">
                <a:latin typeface="Times New Roman"/>
                <a:cs typeface="Times New Roman"/>
              </a:rPr>
              <a:t>)</a:t>
            </a:r>
            <a:r>
              <a:rPr sz="1550" spc="-150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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(</a:t>
            </a:r>
            <a:r>
              <a:rPr sz="1550" spc="-55" dirty="0">
                <a:latin typeface="Times New Roman"/>
                <a:cs typeface="Times New Roman"/>
              </a:rPr>
              <a:t>20</a:t>
            </a:r>
            <a:r>
              <a:rPr sz="1550" spc="-50" dirty="0">
                <a:latin typeface="Times New Roman"/>
                <a:cs typeface="Times New Roman"/>
              </a:rPr>
              <a:t>0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45" dirty="0">
                <a:latin typeface="Times New Roman"/>
                <a:cs typeface="Times New Roman"/>
              </a:rPr>
              <a:t>/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155" dirty="0">
                <a:latin typeface="Times New Roman"/>
                <a:cs typeface="Times New Roman"/>
              </a:rPr>
              <a:t>,</a:t>
            </a:r>
            <a:r>
              <a:rPr sz="1550" spc="-130" dirty="0">
                <a:latin typeface="Times New Roman"/>
                <a:cs typeface="Times New Roman"/>
              </a:rPr>
              <a:t>1</a:t>
            </a:r>
            <a:r>
              <a:rPr sz="1350" spc="-44" baseline="43209" dirty="0">
                <a:latin typeface="Times New Roman"/>
                <a:cs typeface="Times New Roman"/>
              </a:rPr>
              <a:t>2</a:t>
            </a:r>
            <a:r>
              <a:rPr sz="1350" spc="-97" baseline="43209" dirty="0">
                <a:latin typeface="Times New Roman"/>
                <a:cs typeface="Times New Roman"/>
              </a:rPr>
              <a:t> </a:t>
            </a:r>
            <a:r>
              <a:rPr sz="1550" spc="-35" dirty="0">
                <a:latin typeface="Times New Roman"/>
                <a:cs typeface="Times New Roman"/>
              </a:rPr>
              <a:t>)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-55" dirty="0">
                <a:latin typeface="Symbol"/>
                <a:cs typeface="Symbol"/>
              </a:rPr>
              <a:t></a:t>
            </a:r>
            <a:r>
              <a:rPr sz="1550" spc="-14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(</a:t>
            </a:r>
            <a:r>
              <a:rPr sz="1550" spc="-50" dirty="0">
                <a:latin typeface="Times New Roman"/>
                <a:cs typeface="Times New Roman"/>
              </a:rPr>
              <a:t>2.200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spc="45" dirty="0">
                <a:latin typeface="Times New Roman"/>
                <a:cs typeface="Times New Roman"/>
              </a:rPr>
              <a:t>/</a:t>
            </a:r>
            <a:r>
              <a:rPr sz="1550" spc="-200" dirty="0">
                <a:latin typeface="Times New Roman"/>
                <a:cs typeface="Times New Roman"/>
              </a:rPr>
              <a:t>1</a:t>
            </a:r>
            <a:r>
              <a:rPr sz="1550" spc="-155" dirty="0">
                <a:latin typeface="Times New Roman"/>
                <a:cs typeface="Times New Roman"/>
              </a:rPr>
              <a:t>,</a:t>
            </a:r>
            <a:r>
              <a:rPr sz="1550" spc="-150" dirty="0">
                <a:latin typeface="Times New Roman"/>
                <a:cs typeface="Times New Roman"/>
              </a:rPr>
              <a:t>1</a:t>
            </a:r>
            <a:r>
              <a:rPr sz="1350" spc="-44" baseline="43209" dirty="0">
                <a:latin typeface="Times New Roman"/>
                <a:cs typeface="Times New Roman"/>
              </a:rPr>
              <a:t>3</a:t>
            </a:r>
            <a:r>
              <a:rPr sz="1350" spc="-142" baseline="43209" dirty="0">
                <a:latin typeface="Times New Roman"/>
                <a:cs typeface="Times New Roman"/>
              </a:rPr>
              <a:t> </a:t>
            </a:r>
            <a:r>
              <a:rPr sz="1550" spc="-35" dirty="0">
                <a:latin typeface="Times New Roman"/>
                <a:cs typeface="Times New Roman"/>
              </a:rPr>
              <a:t>)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199738" y="3881041"/>
            <a:ext cx="1464310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397000" algn="l"/>
              </a:tabLst>
            </a:pPr>
            <a:r>
              <a:rPr sz="900" spc="-30" dirty="0">
                <a:latin typeface="Times New Roman"/>
                <a:cs typeface="Times New Roman"/>
              </a:rPr>
              <a:t>3	4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018761" y="3881041"/>
            <a:ext cx="7937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30" dirty="0">
                <a:latin typeface="Times New Roman"/>
                <a:cs typeface="Times New Roman"/>
              </a:rPr>
              <a:t>2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871096" y="2692122"/>
            <a:ext cx="14751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407795" algn="l"/>
              </a:tabLst>
            </a:pPr>
            <a:r>
              <a:rPr sz="900" spc="-30" dirty="0">
                <a:latin typeface="Times New Roman"/>
                <a:cs typeface="Times New Roman"/>
              </a:rPr>
              <a:t>4	5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626897" y="2692122"/>
            <a:ext cx="7937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30" dirty="0">
                <a:latin typeface="Times New Roman"/>
                <a:cs typeface="Times New Roman"/>
              </a:rPr>
              <a:t>3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369193" y="2692122"/>
            <a:ext cx="7937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30" dirty="0">
                <a:latin typeface="Times New Roman"/>
                <a:cs typeface="Times New Roman"/>
              </a:rPr>
              <a:t>2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304338" y="1502873"/>
            <a:ext cx="7937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30" dirty="0">
                <a:latin typeface="Times New Roman"/>
                <a:cs typeface="Times New Roman"/>
              </a:rPr>
              <a:t>3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009805" y="1502873"/>
            <a:ext cx="7937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30" dirty="0">
                <a:latin typeface="Times New Roman"/>
                <a:cs typeface="Times New Roman"/>
              </a:rPr>
              <a:t>2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9475" y="192023"/>
            <a:ext cx="5154168" cy="499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25211" y="192023"/>
            <a:ext cx="3675888" cy="499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22475" y="557783"/>
            <a:ext cx="3046476" cy="4998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60520" y="557783"/>
            <a:ext cx="2993135" cy="4998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45223" y="557783"/>
            <a:ext cx="510540" cy="499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47331" y="557783"/>
            <a:ext cx="729996" cy="4998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00783" y="973836"/>
            <a:ext cx="5725668" cy="1112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68895" y="557783"/>
            <a:ext cx="493775" cy="4998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7950" y="188976"/>
            <a:ext cx="8856980" cy="936625"/>
          </a:xfrm>
          <a:prstGeom prst="rect">
            <a:avLst/>
          </a:prstGeom>
          <a:ln w="38100">
            <a:solidFill>
              <a:srgbClr val="CC99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Διαχείριση</a:t>
            </a:r>
            <a:r>
              <a:rPr sz="2400" b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Κιν</a:t>
            </a:r>
            <a:r>
              <a:rPr sz="2400" b="1" spc="-10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2400" b="1" spc="-1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24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2400" b="1" spc="-10" dirty="0">
                <a:solidFill>
                  <a:srgbClr val="333399"/>
                </a:solidFill>
                <a:latin typeface="Arial"/>
                <a:cs typeface="Arial"/>
              </a:rPr>
              <a:t>π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ιτοκίου: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Η Μ</a:t>
            </a:r>
            <a:r>
              <a:rPr sz="2400" b="1" spc="40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24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Δείκτη</a:t>
            </a:r>
            <a:endParaRPr sz="24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400" b="1" u="heavy" spc="40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σης</a:t>
            </a:r>
            <a:r>
              <a:rPr sz="2400" b="1" u="heavy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Διάρκειας</a:t>
            </a:r>
            <a:r>
              <a:rPr sz="2400" b="1" u="heavy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spc="1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Duration</a:t>
            </a:r>
            <a:r>
              <a:rPr sz="2400" b="1" u="heavy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b="1" u="heavy" spc="-2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si</a:t>
            </a:r>
            <a:r>
              <a:rPr sz="2400" b="1" u="heavy" spc="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2400" b="1" u="heavy" spc="-5" dirty="0">
                <a:solidFill>
                  <a:srgbClr val="FF0000"/>
                </a:solidFill>
                <a:latin typeface="Arial"/>
                <a:cs typeface="Arial"/>
              </a:rPr>
              <a:t>D)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5434" y="1335498"/>
            <a:ext cx="391287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Υποθε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ικ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Ισολ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γισμ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άπεζας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376237" y="1897126"/>
          <a:ext cx="8353488" cy="43522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4188"/>
                <a:gridCol w="695325"/>
                <a:gridCol w="1044575"/>
                <a:gridCol w="1114425"/>
                <a:gridCol w="1530350"/>
                <a:gridCol w="695325"/>
                <a:gridCol w="974725"/>
                <a:gridCol w="1044575"/>
              </a:tblGrid>
              <a:tr h="579120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Ενεργητ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ό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17208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Παρ. Αξία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ιτόκιο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Διάρ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εια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θ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ητ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ό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17145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Παρ. Αξία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ιτόκιο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Διάρ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εια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Διαθέσιμα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260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300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1465" marR="150495" indent="-13589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Προθεσμιακές </a:t>
                      </a:r>
                      <a:r>
                        <a:rPr sz="1600" spc="-1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αταθέσεις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2.7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5%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1,00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έτος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</a:tr>
              <a:tr h="706373">
                <a:tc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Δάνεια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2.0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6865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10%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2,73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έτη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015" marR="137795" indent="-10223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Πισ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οποιη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ά </a:t>
                      </a:r>
                      <a:r>
                        <a:rPr sz="1600" spc="-1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αταθέσε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ω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1.0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6%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έτη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217804" marR="210820" indent="1333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Ομόλογα δ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μοσί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υ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1.5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8%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0190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έτη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035" marR="145415" indent="27686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Σύ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ολο υπ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ρε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ώ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εω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3.7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1,72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έτη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</a:tr>
              <a:tr h="746125">
                <a:tc>
                  <a:txBody>
                    <a:bodyPr/>
                    <a:lstStyle/>
                    <a:p>
                      <a:pPr marL="88265" marR="80010" indent="20383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Σύ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ολο απα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τήσε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ω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3.5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6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έτη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600" b="1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θ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αρή</a:t>
                      </a:r>
                      <a:r>
                        <a:rPr sz="1600" b="1" spc="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Θ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έση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</a:tr>
              <a:tr h="9204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ύνολο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Ενε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γ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600" spc="-3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ού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3.800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ύνολο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Παθη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600" spc="-3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ού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3.800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7680" y="300227"/>
            <a:ext cx="5154168" cy="499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33415" y="300227"/>
            <a:ext cx="3675888" cy="499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30679" y="665987"/>
            <a:ext cx="3046475" cy="4998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68723" y="665987"/>
            <a:ext cx="2993135" cy="4998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53428" y="665987"/>
            <a:ext cx="510540" cy="499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55535" y="665987"/>
            <a:ext cx="729996" cy="4998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07464" y="1080516"/>
            <a:ext cx="5725668" cy="1112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77100" y="665987"/>
            <a:ext cx="493775" cy="4998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95287" y="260413"/>
            <a:ext cx="8498205" cy="1008380"/>
          </a:xfrm>
          <a:prstGeom prst="rect">
            <a:avLst/>
          </a:prstGeom>
          <a:ln w="38100">
            <a:solidFill>
              <a:srgbClr val="CC99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Διαχείρ</a:t>
            </a:r>
            <a:r>
              <a:rPr sz="2400" b="1" spc="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2400" b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Κινδ</a:t>
            </a:r>
            <a:r>
              <a:rPr sz="2400" b="1" spc="-10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νου Επιτ</a:t>
            </a:r>
            <a:r>
              <a:rPr sz="24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4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4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24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Η Μ</a:t>
            </a:r>
            <a:r>
              <a:rPr sz="2400" b="1" spc="4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θοδ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24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του Δείκτη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400" b="1" u="heavy" spc="40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σης</a:t>
            </a:r>
            <a:r>
              <a:rPr sz="2400" b="1" u="heavy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Διάρκειας</a:t>
            </a:r>
            <a:r>
              <a:rPr sz="2400" b="1" u="heavy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spc="1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ration</a:t>
            </a:r>
            <a:r>
              <a:rPr sz="2400" b="1" u="heavy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al</a:t>
            </a:r>
            <a:r>
              <a:rPr sz="2400" b="1" u="heavy" spc="-3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si</a:t>
            </a:r>
            <a:r>
              <a:rPr sz="2400" b="1" u="heavy" spc="-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D)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739" y="1767501"/>
            <a:ext cx="206375" cy="5213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1336" y="1767425"/>
            <a:ext cx="7741920" cy="4179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100" b="1" spc="1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3,13 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τη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&gt;</a:t>
            </a:r>
            <a:r>
              <a:rPr sz="16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333399"/>
                </a:solidFill>
                <a:latin typeface="Arial"/>
                <a:cs typeface="Arial"/>
              </a:rPr>
              <a:t>L</a:t>
            </a:r>
            <a:r>
              <a:rPr sz="1100" b="1" spc="1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1,72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endParaRPr sz="1600">
              <a:latin typeface="Arial"/>
              <a:cs typeface="Arial"/>
            </a:endParaRPr>
          </a:p>
          <a:p>
            <a:pPr marL="12700" marR="106680" indent="101600">
              <a:lnSpc>
                <a:spcPct val="100000"/>
              </a:lnSpc>
              <a:spcBef>
                <a:spcPts val="385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εδο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ης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ης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σχ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αξύ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100" b="1" spc="1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r>
              <a:rPr sz="1100" b="1" spc="-5" dirty="0">
                <a:solidFill>
                  <a:srgbClr val="333399"/>
                </a:solidFill>
                <a:latin typeface="Arial"/>
                <a:cs typeface="Arial"/>
              </a:rPr>
              <a:t>L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1600" b="1" spc="-40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16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επ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εά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ζ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ει</a:t>
            </a:r>
            <a:r>
              <a:rPr sz="16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ην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πα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σα (αγο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αία)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αξία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ιχε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ων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ργ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ικού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παθητικ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μια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ταβ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λή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όλ</a:t>
            </a:r>
            <a:r>
              <a:rPr sz="1600" b="1" spc="-25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ς;</a:t>
            </a:r>
            <a:endParaRPr sz="1600">
              <a:latin typeface="Arial"/>
              <a:cs typeface="Arial"/>
            </a:endParaRPr>
          </a:p>
          <a:p>
            <a:pPr marL="12700" marR="1066165">
              <a:lnSpc>
                <a:spcPct val="100000"/>
              </a:lnSpc>
              <a:spcBef>
                <a:spcPts val="384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1600" b="1" spc="-35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επη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εάζε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αι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αξία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χικ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6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κε</a:t>
            </a:r>
            <a:r>
              <a:rPr sz="1600" b="1" spc="-25" dirty="0">
                <a:solidFill>
                  <a:srgbClr val="FF0000"/>
                </a:solidFill>
                <a:latin typeface="Arial"/>
                <a:cs typeface="Arial"/>
              </a:rPr>
              <a:t>φ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αλαί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άπεζας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αν 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ταβάλλο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αι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τα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κια;</a:t>
            </a:r>
            <a:endParaRPr sz="1600">
              <a:latin typeface="Arial"/>
              <a:cs typeface="Arial"/>
            </a:endParaRPr>
          </a:p>
          <a:p>
            <a:pPr marL="12700" marR="156845">
              <a:lnSpc>
                <a:spcPct val="100000"/>
              </a:lnSpc>
              <a:spcBef>
                <a:spcPts val="384"/>
              </a:spcBef>
            </a:pPr>
            <a:r>
              <a:rPr sz="1600" b="1" spc="-5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ποθ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με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όλα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τα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κια</a:t>
            </a:r>
            <a:r>
              <a:rPr sz="16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ιχε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ων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παθητικ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-ε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κο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 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αυξ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ά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νται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κατά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Δi=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+</a:t>
            </a:r>
            <a:r>
              <a:rPr sz="1600" b="1" spc="0" dirty="0">
                <a:solidFill>
                  <a:srgbClr val="FF0000"/>
                </a:solidFill>
                <a:latin typeface="Arial"/>
                <a:cs typeface="Arial"/>
              </a:rPr>
              <a:t>1%</a:t>
            </a:r>
            <a:endParaRPr sz="1600">
              <a:latin typeface="Arial"/>
              <a:cs typeface="Arial"/>
            </a:endParaRPr>
          </a:p>
          <a:p>
            <a:pPr marL="12700" marR="511175">
              <a:lnSpc>
                <a:spcPct val="100000"/>
              </a:lnSpc>
              <a:spcBef>
                <a:spcPts val="384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Στην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δια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ια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ϋ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πολο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ζο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οι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δείκ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ες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100" b="1" spc="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1100" b="1" spc="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 παρο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χικ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κε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αλαίου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80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Ση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εί</a:t>
            </a:r>
            <a:r>
              <a:rPr sz="1600" b="1" spc="-40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ση</a:t>
            </a:r>
            <a:r>
              <a:rPr sz="1600" b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:η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παρο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σα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θεσ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ια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καταθ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σε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αν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κιο ή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5%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αν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€2.700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→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ελλο</a:t>
            </a:r>
            <a:r>
              <a:rPr sz="1600" b="1" spc="-3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στο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λος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 2.70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0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x(1+0,05)=</a:t>
            </a:r>
            <a:endParaRPr sz="1600">
              <a:latin typeface="Arial"/>
              <a:cs typeface="Arial"/>
            </a:endParaRPr>
          </a:p>
          <a:p>
            <a:pPr marL="12700" marR="1275080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€2.835, συ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π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παρο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σα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αξία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40" dirty="0">
                <a:solidFill>
                  <a:srgbClr val="FF0000"/>
                </a:solidFill>
                <a:latin typeface="Arial"/>
                <a:cs typeface="Arial"/>
              </a:rPr>
              <a:t>ώ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ρα</a:t>
            </a:r>
            <a:r>
              <a:rPr sz="16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που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το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κιο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εί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αι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6%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= 2.835/(1+0,06)</a:t>
            </a:r>
            <a:r>
              <a:rPr sz="16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2.674,5</a:t>
            </a:r>
            <a:endParaRPr sz="1600">
              <a:latin typeface="Arial"/>
              <a:cs typeface="Arial"/>
            </a:endParaRPr>
          </a:p>
          <a:p>
            <a:pPr marL="12700" marR="104139">
              <a:lnSpc>
                <a:spcPct val="100000"/>
              </a:lnSpc>
              <a:spcBef>
                <a:spcPts val="380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Ση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εί</a:t>
            </a:r>
            <a:r>
              <a:rPr sz="1600" b="1" spc="-40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ση</a:t>
            </a:r>
            <a:r>
              <a:rPr sz="1600" b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παρο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χικ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κε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αλαί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sz="16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παρο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σα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όλου 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ργ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ών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ιχε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16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παρο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λο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ποχρ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739" y="2840651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739" y="3377098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739" y="3913801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739" y="4450248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739" y="5474732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387" y="115887"/>
            <a:ext cx="8785225" cy="865505"/>
          </a:xfrm>
          <a:custGeom>
            <a:avLst/>
            <a:gdLst/>
            <a:ahLst/>
            <a:cxnLst/>
            <a:rect l="l" t="t" r="r" b="b"/>
            <a:pathLst>
              <a:path w="8785225" h="865505">
                <a:moveTo>
                  <a:pt x="0" y="865187"/>
                </a:moveTo>
                <a:lnTo>
                  <a:pt x="8785225" y="865187"/>
                </a:lnTo>
                <a:lnTo>
                  <a:pt x="8785225" y="0"/>
                </a:lnTo>
                <a:lnTo>
                  <a:pt x="0" y="0"/>
                </a:lnTo>
                <a:lnTo>
                  <a:pt x="0" y="865187"/>
                </a:lnTo>
                <a:close/>
              </a:path>
            </a:pathLst>
          </a:custGeom>
          <a:ln w="38100">
            <a:solidFill>
              <a:srgbClr val="CC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4527" y="83819"/>
            <a:ext cx="5154168" cy="4998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60264" y="83819"/>
            <a:ext cx="3675888" cy="4998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19072" y="449580"/>
            <a:ext cx="3046476" cy="4998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57115" y="449580"/>
            <a:ext cx="3095243" cy="4998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97379" y="865632"/>
            <a:ext cx="5404104" cy="1112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43928" y="449580"/>
            <a:ext cx="493775" cy="4998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9445" marR="5080" indent="-1304925">
              <a:lnSpc>
                <a:spcPct val="100000"/>
              </a:lnSpc>
            </a:pPr>
            <a:r>
              <a:rPr sz="2400" dirty="0">
                <a:solidFill>
                  <a:srgbClr val="333399"/>
                </a:solidFill>
              </a:rPr>
              <a:t>Διαχείρ</a:t>
            </a:r>
            <a:r>
              <a:rPr sz="2400" spc="5" dirty="0">
                <a:solidFill>
                  <a:srgbClr val="333399"/>
                </a:solidFill>
              </a:rPr>
              <a:t>ι</a:t>
            </a:r>
            <a:r>
              <a:rPr sz="2400" dirty="0">
                <a:solidFill>
                  <a:srgbClr val="333399"/>
                </a:solidFill>
              </a:rPr>
              <a:t>ση</a:t>
            </a:r>
            <a:r>
              <a:rPr sz="2400" spc="-60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333399"/>
                </a:solidFill>
              </a:rPr>
              <a:t>Κινδ</a:t>
            </a:r>
            <a:r>
              <a:rPr sz="2400" spc="-10" dirty="0">
                <a:solidFill>
                  <a:srgbClr val="333399"/>
                </a:solidFill>
              </a:rPr>
              <a:t>ύ</a:t>
            </a:r>
            <a:r>
              <a:rPr sz="2400" dirty="0">
                <a:solidFill>
                  <a:srgbClr val="333399"/>
                </a:solidFill>
              </a:rPr>
              <a:t>νου Επιτ</a:t>
            </a:r>
            <a:r>
              <a:rPr sz="2400" spc="-10" dirty="0">
                <a:solidFill>
                  <a:srgbClr val="333399"/>
                </a:solidFill>
              </a:rPr>
              <a:t>ο</a:t>
            </a:r>
            <a:r>
              <a:rPr sz="2400" dirty="0">
                <a:solidFill>
                  <a:srgbClr val="333399"/>
                </a:solidFill>
              </a:rPr>
              <a:t>κ</a:t>
            </a:r>
            <a:r>
              <a:rPr sz="2400" spc="5" dirty="0">
                <a:solidFill>
                  <a:srgbClr val="333399"/>
                </a:solidFill>
              </a:rPr>
              <a:t>ί</a:t>
            </a:r>
            <a:r>
              <a:rPr sz="2400" dirty="0">
                <a:solidFill>
                  <a:srgbClr val="333399"/>
                </a:solidFill>
              </a:rPr>
              <a:t>ο</a:t>
            </a:r>
            <a:r>
              <a:rPr sz="2400" spc="-10" dirty="0">
                <a:solidFill>
                  <a:srgbClr val="333399"/>
                </a:solidFill>
              </a:rPr>
              <a:t>υ</a:t>
            </a:r>
            <a:r>
              <a:rPr sz="2400" dirty="0">
                <a:solidFill>
                  <a:srgbClr val="333399"/>
                </a:solidFill>
              </a:rPr>
              <a:t>:</a:t>
            </a:r>
            <a:r>
              <a:rPr sz="2400" spc="10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Η Μ</a:t>
            </a:r>
            <a:r>
              <a:rPr sz="2400" spc="45" dirty="0">
                <a:solidFill>
                  <a:srgbClr val="FF0000"/>
                </a:solidFill>
              </a:rPr>
              <a:t>έ</a:t>
            </a:r>
            <a:r>
              <a:rPr sz="2400" dirty="0">
                <a:solidFill>
                  <a:srgbClr val="FF0000"/>
                </a:solidFill>
              </a:rPr>
              <a:t>θοδ</a:t>
            </a:r>
            <a:r>
              <a:rPr sz="2400" spc="-10" dirty="0">
                <a:solidFill>
                  <a:srgbClr val="FF0000"/>
                </a:solidFill>
              </a:rPr>
              <a:t>ο</a:t>
            </a:r>
            <a:r>
              <a:rPr sz="2400" dirty="0">
                <a:solidFill>
                  <a:srgbClr val="FF0000"/>
                </a:solidFill>
              </a:rPr>
              <a:t>ς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του Δείκτη </a:t>
            </a:r>
            <a:r>
              <a:rPr sz="2400" u="heavy" spc="-10" dirty="0">
                <a:solidFill>
                  <a:srgbClr val="FF0000"/>
                </a:solidFill>
              </a:rPr>
              <a:t>Μ</a:t>
            </a:r>
            <a:r>
              <a:rPr sz="2400" u="heavy" spc="40" dirty="0">
                <a:solidFill>
                  <a:srgbClr val="FF0000"/>
                </a:solidFill>
              </a:rPr>
              <a:t>έ</a:t>
            </a:r>
            <a:r>
              <a:rPr sz="2400" u="heavy" dirty="0">
                <a:solidFill>
                  <a:srgbClr val="FF0000"/>
                </a:solidFill>
              </a:rPr>
              <a:t>σης</a:t>
            </a:r>
            <a:r>
              <a:rPr sz="2400" u="heavy" spc="-60" dirty="0">
                <a:solidFill>
                  <a:srgbClr val="FF0000"/>
                </a:solidFill>
              </a:rPr>
              <a:t> </a:t>
            </a:r>
            <a:r>
              <a:rPr sz="2400" u="heavy" dirty="0">
                <a:solidFill>
                  <a:srgbClr val="FF0000"/>
                </a:solidFill>
              </a:rPr>
              <a:t>Διάρκειας</a:t>
            </a:r>
            <a:r>
              <a:rPr sz="2400" u="heavy" spc="-30" dirty="0">
                <a:solidFill>
                  <a:srgbClr val="FF0000"/>
                </a:solidFill>
              </a:rPr>
              <a:t> </a:t>
            </a:r>
            <a:r>
              <a:rPr sz="2400" u="heavy" spc="10" dirty="0">
                <a:solidFill>
                  <a:srgbClr val="FF0000"/>
                </a:solidFill>
              </a:rPr>
              <a:t>(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Duration</a:t>
            </a:r>
            <a:r>
              <a:rPr sz="2400" u="heavy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400" u="heavy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u="heavy" spc="-2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sis)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39" y="1176798"/>
            <a:ext cx="438150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u="heavy" spc="-5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000" u="heavy" spc="-10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ξηση</a:t>
            </a:r>
            <a:r>
              <a:rPr sz="2000" u="heavy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όλ</a:t>
            </a:r>
            <a:r>
              <a:rPr sz="2000" u="heavy" spc="-5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ων</a:t>
            </a:r>
            <a:r>
              <a:rPr sz="2000" u="heavy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2000" u="heavy" spc="-10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u="heavy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2000" u="heavy" spc="-10" dirty="0">
                <a:solidFill>
                  <a:srgbClr val="FF0000"/>
                </a:solidFill>
                <a:latin typeface="Arial"/>
                <a:cs typeface="Arial"/>
              </a:rPr>
              <a:t>π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000" u="heavy" spc="-5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τοκ</a:t>
            </a:r>
            <a:r>
              <a:rPr sz="2000" u="heavy" spc="-5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2000" u="heavy" spc="-5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ων</a:t>
            </a:r>
            <a:r>
              <a:rPr sz="2000" u="heavy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κα</a:t>
            </a:r>
            <a:r>
              <a:rPr sz="2000" u="heavy" spc="-5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τά</a:t>
            </a:r>
            <a:r>
              <a:rPr sz="2000" u="heavy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FF0000"/>
                </a:solidFill>
                <a:latin typeface="Arial"/>
                <a:cs typeface="Arial"/>
              </a:rPr>
              <a:t>1%; 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5340" y="5114180"/>
            <a:ext cx="414655" cy="0"/>
          </a:xfrm>
          <a:custGeom>
            <a:avLst/>
            <a:gdLst/>
            <a:ahLst/>
            <a:cxnLst/>
            <a:rect l="l" t="t" r="r" b="b"/>
            <a:pathLst>
              <a:path w="414655">
                <a:moveTo>
                  <a:pt x="0" y="0"/>
                </a:moveTo>
                <a:lnTo>
                  <a:pt x="414107" y="0"/>
                </a:lnTo>
              </a:path>
            </a:pathLst>
          </a:custGeom>
          <a:ln w="75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71527" y="5114180"/>
            <a:ext cx="414020" cy="0"/>
          </a:xfrm>
          <a:custGeom>
            <a:avLst/>
            <a:gdLst/>
            <a:ahLst/>
            <a:cxnLst/>
            <a:rect l="l" t="t" r="r" b="b"/>
            <a:pathLst>
              <a:path w="414019">
                <a:moveTo>
                  <a:pt x="0" y="0"/>
                </a:moveTo>
                <a:lnTo>
                  <a:pt x="413686" y="0"/>
                </a:lnTo>
              </a:path>
            </a:pathLst>
          </a:custGeom>
          <a:ln w="75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17821" y="6137329"/>
            <a:ext cx="470534" cy="0"/>
          </a:xfrm>
          <a:custGeom>
            <a:avLst/>
            <a:gdLst/>
            <a:ahLst/>
            <a:cxnLst/>
            <a:rect l="l" t="t" r="r" b="b"/>
            <a:pathLst>
              <a:path w="470534">
                <a:moveTo>
                  <a:pt x="0" y="0"/>
                </a:moveTo>
                <a:lnTo>
                  <a:pt x="470488" y="0"/>
                </a:lnTo>
              </a:path>
            </a:pathLst>
          </a:custGeom>
          <a:ln w="75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00123" y="6137329"/>
            <a:ext cx="421640" cy="0"/>
          </a:xfrm>
          <a:custGeom>
            <a:avLst/>
            <a:gdLst/>
            <a:ahLst/>
            <a:cxnLst/>
            <a:rect l="l" t="t" r="r" b="b"/>
            <a:pathLst>
              <a:path w="421639">
                <a:moveTo>
                  <a:pt x="0" y="0"/>
                </a:moveTo>
                <a:lnTo>
                  <a:pt x="421326" y="0"/>
                </a:lnTo>
              </a:path>
            </a:pathLst>
          </a:custGeom>
          <a:ln w="75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140632" y="6013604"/>
            <a:ext cx="2312670" cy="217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10" dirty="0">
                <a:latin typeface="Symbol"/>
                <a:cs typeface="Symbol"/>
              </a:rPr>
              <a:t></a:t>
            </a:r>
            <a:r>
              <a:rPr sz="1400" spc="-185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Times New Roman"/>
                <a:cs typeface="Times New Roman"/>
              </a:rPr>
              <a:t>3</a:t>
            </a:r>
            <a:r>
              <a:rPr sz="1400" spc="-20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6</a:t>
            </a:r>
            <a:r>
              <a:rPr sz="1400" spc="10" dirty="0">
                <a:latin typeface="Times New Roman"/>
                <a:cs typeface="Times New Roman"/>
              </a:rPr>
              <a:t>7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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0,</a:t>
            </a:r>
            <a:r>
              <a:rPr sz="1400" spc="5" dirty="0">
                <a:latin typeface="Times New Roman"/>
                <a:cs typeface="Times New Roman"/>
              </a:rPr>
              <a:t>73</a:t>
            </a:r>
            <a:r>
              <a:rPr sz="1400" spc="10" dirty="0">
                <a:latin typeface="Times New Roman"/>
                <a:cs typeface="Times New Roman"/>
              </a:rPr>
              <a:t>5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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0,</a:t>
            </a:r>
            <a:r>
              <a:rPr sz="1400" spc="5" dirty="0">
                <a:latin typeface="Times New Roman"/>
                <a:cs typeface="Times New Roman"/>
              </a:rPr>
              <a:t>97</a:t>
            </a:r>
            <a:r>
              <a:rPr sz="1400" spc="10" dirty="0">
                <a:latin typeface="Times New Roman"/>
                <a:cs typeface="Times New Roman"/>
              </a:rPr>
              <a:t>4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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25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7</a:t>
            </a:r>
            <a:r>
              <a:rPr sz="1400" spc="10" dirty="0">
                <a:latin typeface="Times New Roman"/>
                <a:cs typeface="Times New Roman"/>
              </a:rPr>
              <a:t>1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i="1" spc="10" dirty="0">
                <a:latin typeface="Times New Roman"/>
                <a:cs typeface="Times New Roman"/>
              </a:rPr>
              <a:t>έ</a:t>
            </a:r>
            <a:r>
              <a:rPr sz="1500" i="1" spc="-75" dirty="0">
                <a:latin typeface="Symbol"/>
                <a:cs typeface="Symbol"/>
              </a:rPr>
              <a:t>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04547" y="4990455"/>
            <a:ext cx="2014220" cy="217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10" dirty="0">
                <a:latin typeface="Symbol"/>
                <a:cs typeface="Symbol"/>
              </a:rPr>
              <a:t></a:t>
            </a:r>
            <a:r>
              <a:rPr sz="1400" spc="-1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4,</a:t>
            </a:r>
            <a:r>
              <a:rPr sz="1400" spc="10" dirty="0">
                <a:latin typeface="Times New Roman"/>
                <a:cs typeface="Times New Roman"/>
              </a:rPr>
              <a:t>3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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10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4</a:t>
            </a:r>
            <a:r>
              <a:rPr sz="1400" spc="10" dirty="0">
                <a:latin typeface="Times New Roman"/>
                <a:cs typeface="Times New Roman"/>
              </a:rPr>
              <a:t>7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</a:t>
            </a:r>
            <a:r>
              <a:rPr sz="1400" spc="-215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Times New Roman"/>
                <a:cs typeface="Times New Roman"/>
              </a:rPr>
              <a:t>1</a:t>
            </a:r>
            <a:r>
              <a:rPr sz="1400" spc="-20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6</a:t>
            </a:r>
            <a:r>
              <a:rPr sz="1400" spc="10" dirty="0">
                <a:latin typeface="Times New Roman"/>
                <a:cs typeface="Times New Roman"/>
              </a:rPr>
              <a:t>8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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75" dirty="0">
                <a:latin typeface="Times New Roman"/>
                <a:cs typeface="Times New Roman"/>
              </a:rPr>
              <a:t>3</a:t>
            </a:r>
            <a:r>
              <a:rPr sz="1400" spc="-125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1</a:t>
            </a:r>
            <a:r>
              <a:rPr sz="1400" spc="10" dirty="0">
                <a:latin typeface="Times New Roman"/>
                <a:cs typeface="Times New Roman"/>
              </a:rPr>
              <a:t>5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i="1" spc="10" dirty="0">
                <a:latin typeface="Times New Roman"/>
                <a:cs typeface="Times New Roman"/>
              </a:rPr>
              <a:t>έ</a:t>
            </a:r>
            <a:r>
              <a:rPr sz="1500" i="1" spc="-75" dirty="0">
                <a:latin typeface="Symbol"/>
                <a:cs typeface="Symbol"/>
              </a:rPr>
              <a:t>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2054" y="3827403"/>
            <a:ext cx="7961630" cy="321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spc="44" baseline="-35714" dirty="0">
                <a:latin typeface="Symbol"/>
                <a:cs typeface="Symbol"/>
              </a:rPr>
              <a:t></a:t>
            </a:r>
            <a:r>
              <a:rPr sz="2250" i="1" spc="-37" baseline="-33333" dirty="0">
                <a:latin typeface="Symbol"/>
                <a:cs typeface="Symbol"/>
              </a:rPr>
              <a:t></a:t>
            </a:r>
            <a:r>
              <a:rPr sz="2250" i="1" spc="-292" baseline="-33333" dirty="0">
                <a:latin typeface="Symbol"/>
                <a:cs typeface="Symbol"/>
              </a:rPr>
              <a:t></a:t>
            </a:r>
            <a:r>
              <a:rPr sz="2250" i="1" spc="-52" baseline="-33333" dirty="0">
                <a:latin typeface="Symbol"/>
                <a:cs typeface="Symbol"/>
              </a:rPr>
              <a:t></a:t>
            </a:r>
            <a:r>
              <a:rPr sz="2250" i="1" spc="-135" baseline="-33333" dirty="0">
                <a:latin typeface="Times New Roman"/>
                <a:cs typeface="Times New Roman"/>
              </a:rPr>
              <a:t> </a:t>
            </a:r>
            <a:r>
              <a:rPr sz="2100" spc="7" baseline="-35714" dirty="0">
                <a:latin typeface="Times New Roman"/>
                <a:cs typeface="Times New Roman"/>
              </a:rPr>
              <a:t>.</a:t>
            </a:r>
            <a:r>
              <a:rPr sz="2100" spc="-135" baseline="-35714" dirty="0">
                <a:latin typeface="Times New Roman"/>
                <a:cs typeface="Times New Roman"/>
              </a:rPr>
              <a:t> </a:t>
            </a:r>
            <a:r>
              <a:rPr sz="2100" spc="7" baseline="-35714" dirty="0">
                <a:latin typeface="Symbol"/>
                <a:cs typeface="Symbol"/>
              </a:rPr>
              <a:t></a:t>
            </a:r>
            <a:r>
              <a:rPr sz="2250" i="1" spc="-7" baseline="-33333" dirty="0">
                <a:latin typeface="Symbol"/>
                <a:cs typeface="Symbol"/>
              </a:rPr>
              <a:t></a:t>
            </a:r>
            <a:r>
              <a:rPr sz="2250" i="1" spc="-104" baseline="-33333" dirty="0">
                <a:latin typeface="Symbol"/>
                <a:cs typeface="Symbol"/>
              </a:rPr>
              <a:t></a:t>
            </a:r>
            <a:r>
              <a:rPr sz="2250" i="1" spc="-7" baseline="-33333" dirty="0">
                <a:latin typeface="Symbol"/>
                <a:cs typeface="Symbol"/>
              </a:rPr>
              <a:t></a:t>
            </a:r>
            <a:r>
              <a:rPr sz="2250" i="1" spc="-217" baseline="-33333" dirty="0">
                <a:latin typeface="Symbol"/>
                <a:cs typeface="Symbol"/>
              </a:rPr>
              <a:t></a:t>
            </a:r>
            <a:r>
              <a:rPr sz="2100" i="1" spc="15" baseline="-35714" dirty="0">
                <a:latin typeface="Times New Roman"/>
                <a:cs typeface="Times New Roman"/>
              </a:rPr>
              <a:t>έ</a:t>
            </a:r>
            <a:r>
              <a:rPr sz="2250" i="1" spc="-292" baseline="-33333" dirty="0">
                <a:latin typeface="Symbol"/>
                <a:cs typeface="Symbol"/>
              </a:rPr>
              <a:t></a:t>
            </a:r>
            <a:r>
              <a:rPr sz="2250" i="1" spc="-284" baseline="-33333" dirty="0">
                <a:latin typeface="Symbol"/>
                <a:cs typeface="Symbol"/>
              </a:rPr>
              <a:t></a:t>
            </a:r>
            <a:r>
              <a:rPr sz="2250" i="1" spc="-135" baseline="-33333" dirty="0">
                <a:latin typeface="Symbol"/>
                <a:cs typeface="Symbol"/>
              </a:rPr>
              <a:t></a:t>
            </a:r>
            <a:r>
              <a:rPr sz="2250" i="1" spc="-60" baseline="-33333" dirty="0">
                <a:latin typeface="Symbol"/>
                <a:cs typeface="Symbol"/>
              </a:rPr>
              <a:t></a:t>
            </a:r>
            <a:r>
              <a:rPr sz="2250" i="1" baseline="-33333" dirty="0">
                <a:latin typeface="Times New Roman"/>
                <a:cs typeface="Times New Roman"/>
              </a:rPr>
              <a:t> </a:t>
            </a:r>
            <a:r>
              <a:rPr sz="2250" i="1" spc="-82" baseline="-33333" dirty="0">
                <a:latin typeface="Times New Roman"/>
                <a:cs typeface="Times New Roman"/>
              </a:rPr>
              <a:t> </a:t>
            </a:r>
            <a:r>
              <a:rPr sz="2100" spc="7" baseline="-35714" dirty="0">
                <a:latin typeface="Times New Roman"/>
                <a:cs typeface="Times New Roman"/>
              </a:rPr>
              <a:t>:</a:t>
            </a:r>
            <a:r>
              <a:rPr sz="2100" spc="-104" baseline="-35714" dirty="0">
                <a:latin typeface="Times New Roman"/>
                <a:cs typeface="Times New Roman"/>
              </a:rPr>
              <a:t> </a:t>
            </a:r>
            <a:r>
              <a:rPr sz="2100" i="1" spc="22" baseline="-35714" dirty="0">
                <a:latin typeface="Times New Roman"/>
                <a:cs typeface="Times New Roman"/>
              </a:rPr>
              <a:t>D</a:t>
            </a:r>
            <a:r>
              <a:rPr sz="2100" i="1" spc="-30" baseline="-35714" dirty="0">
                <a:latin typeface="Times New Roman"/>
                <a:cs typeface="Times New Roman"/>
              </a:rPr>
              <a:t> </a:t>
            </a:r>
            <a:r>
              <a:rPr sz="2100" spc="15" baseline="-35714" dirty="0">
                <a:latin typeface="Symbol"/>
                <a:cs typeface="Symbol"/>
              </a:rPr>
              <a:t></a:t>
            </a:r>
            <a:r>
              <a:rPr sz="2100" spc="97" baseline="-35714" dirty="0">
                <a:latin typeface="Times New Roman"/>
                <a:cs typeface="Times New Roman"/>
              </a:rPr>
              <a:t> </a:t>
            </a:r>
            <a:r>
              <a:rPr sz="1400" u="sng" spc="25" dirty="0">
                <a:latin typeface="Times New Roman"/>
                <a:cs typeface="Times New Roman"/>
              </a:rPr>
              <a:t>(</a:t>
            </a:r>
            <a:r>
              <a:rPr sz="1400" u="sng" spc="5" dirty="0">
                <a:latin typeface="Times New Roman"/>
                <a:cs typeface="Times New Roman"/>
              </a:rPr>
              <a:t>60</a:t>
            </a:r>
            <a:r>
              <a:rPr sz="1400" u="sng" spc="-17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/</a:t>
            </a:r>
            <a:r>
              <a:rPr sz="1400" u="sng" spc="-280" dirty="0">
                <a:latin typeface="Times New Roman"/>
                <a:cs typeface="Times New Roman"/>
              </a:rPr>
              <a:t> </a:t>
            </a:r>
            <a:r>
              <a:rPr sz="1400" u="sng" spc="-135" dirty="0">
                <a:latin typeface="Times New Roman"/>
                <a:cs typeface="Times New Roman"/>
              </a:rPr>
              <a:t>1</a:t>
            </a:r>
            <a:r>
              <a:rPr sz="1400" u="sng" spc="-20" dirty="0">
                <a:latin typeface="Times New Roman"/>
                <a:cs typeface="Times New Roman"/>
              </a:rPr>
              <a:t>,</a:t>
            </a:r>
            <a:r>
              <a:rPr sz="1400" u="sng" spc="5" dirty="0">
                <a:latin typeface="Times New Roman"/>
                <a:cs typeface="Times New Roman"/>
              </a:rPr>
              <a:t>0</a:t>
            </a:r>
            <a:r>
              <a:rPr sz="1400" u="sng" spc="25" dirty="0">
                <a:latin typeface="Times New Roman"/>
                <a:cs typeface="Times New Roman"/>
              </a:rPr>
              <a:t>7</a:t>
            </a:r>
            <a:r>
              <a:rPr sz="1400" u="sng" spc="5" dirty="0">
                <a:latin typeface="Times New Roman"/>
                <a:cs typeface="Times New Roman"/>
              </a:rPr>
              <a:t>)</a:t>
            </a:r>
            <a:r>
              <a:rPr sz="1400" u="sng" spc="-160" dirty="0">
                <a:latin typeface="Times New Roman"/>
                <a:cs typeface="Times New Roman"/>
              </a:rPr>
              <a:t> </a:t>
            </a:r>
            <a:r>
              <a:rPr sz="1400" u="sng" spc="70" dirty="0">
                <a:latin typeface="Symbol"/>
                <a:cs typeface="Symbol"/>
              </a:rPr>
              <a:t></a:t>
            </a:r>
            <a:r>
              <a:rPr sz="1400" u="sng" spc="10" dirty="0">
                <a:latin typeface="Times New Roman"/>
                <a:cs typeface="Times New Roman"/>
              </a:rPr>
              <a:t>1</a:t>
            </a:r>
            <a:r>
              <a:rPr sz="1400" u="sng" spc="-24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</a:t>
            </a:r>
            <a:r>
              <a:rPr sz="1400" u="sng" spc="-114" dirty="0">
                <a:latin typeface="Times New Roman"/>
                <a:cs typeface="Times New Roman"/>
              </a:rPr>
              <a:t> </a:t>
            </a:r>
            <a:r>
              <a:rPr sz="1400" u="sng" spc="20" dirty="0">
                <a:latin typeface="Times New Roman"/>
                <a:cs typeface="Times New Roman"/>
              </a:rPr>
              <a:t>(</a:t>
            </a:r>
            <a:r>
              <a:rPr sz="1400" u="sng" spc="5" dirty="0">
                <a:latin typeface="Times New Roman"/>
                <a:cs typeface="Times New Roman"/>
              </a:rPr>
              <a:t>60</a:t>
            </a:r>
            <a:r>
              <a:rPr sz="1400" u="sng" spc="-17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/</a:t>
            </a:r>
            <a:r>
              <a:rPr sz="1400" u="sng" spc="-275" dirty="0">
                <a:latin typeface="Times New Roman"/>
                <a:cs typeface="Times New Roman"/>
              </a:rPr>
              <a:t> </a:t>
            </a:r>
            <a:r>
              <a:rPr sz="1400" u="sng" spc="-135" dirty="0">
                <a:latin typeface="Times New Roman"/>
                <a:cs typeface="Times New Roman"/>
              </a:rPr>
              <a:t>1</a:t>
            </a:r>
            <a:r>
              <a:rPr sz="1400" u="sng" spc="-20" dirty="0">
                <a:latin typeface="Times New Roman"/>
                <a:cs typeface="Times New Roman"/>
              </a:rPr>
              <a:t>,</a:t>
            </a:r>
            <a:r>
              <a:rPr sz="1400" u="sng" spc="5" dirty="0">
                <a:latin typeface="Times New Roman"/>
                <a:cs typeface="Times New Roman"/>
              </a:rPr>
              <a:t>07 </a:t>
            </a:r>
            <a:r>
              <a:rPr sz="1400" u="sng" spc="-8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)</a:t>
            </a:r>
            <a:r>
              <a:rPr sz="1400" u="sng" spc="-16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</a:t>
            </a:r>
            <a:r>
              <a:rPr sz="1400" u="sng" spc="-16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Times New Roman"/>
                <a:cs typeface="Times New Roman"/>
              </a:rPr>
              <a:t>2</a:t>
            </a:r>
            <a:r>
              <a:rPr sz="1400" u="sng" spc="-114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</a:t>
            </a:r>
            <a:r>
              <a:rPr sz="1400" u="sng" spc="-114" dirty="0">
                <a:latin typeface="Times New Roman"/>
                <a:cs typeface="Times New Roman"/>
              </a:rPr>
              <a:t> </a:t>
            </a:r>
            <a:r>
              <a:rPr sz="1400" u="sng" spc="25" dirty="0">
                <a:latin typeface="Times New Roman"/>
                <a:cs typeface="Times New Roman"/>
              </a:rPr>
              <a:t>(</a:t>
            </a:r>
            <a:r>
              <a:rPr sz="1400" u="sng" spc="5" dirty="0">
                <a:latin typeface="Times New Roman"/>
                <a:cs typeface="Times New Roman"/>
              </a:rPr>
              <a:t>60</a:t>
            </a:r>
            <a:r>
              <a:rPr sz="1400" u="sng" spc="-17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/</a:t>
            </a:r>
            <a:r>
              <a:rPr sz="1400" u="sng" spc="-275" dirty="0">
                <a:latin typeface="Times New Roman"/>
                <a:cs typeface="Times New Roman"/>
              </a:rPr>
              <a:t> </a:t>
            </a:r>
            <a:r>
              <a:rPr sz="1400" u="sng" spc="-140" dirty="0">
                <a:latin typeface="Times New Roman"/>
                <a:cs typeface="Times New Roman"/>
              </a:rPr>
              <a:t>1</a:t>
            </a:r>
            <a:r>
              <a:rPr sz="1400" u="sng" spc="-20" dirty="0">
                <a:latin typeface="Times New Roman"/>
                <a:cs typeface="Times New Roman"/>
              </a:rPr>
              <a:t>,</a:t>
            </a:r>
            <a:r>
              <a:rPr sz="1400" u="sng" spc="5" dirty="0">
                <a:latin typeface="Times New Roman"/>
                <a:cs typeface="Times New Roman"/>
              </a:rPr>
              <a:t>07 </a:t>
            </a:r>
            <a:r>
              <a:rPr sz="1400" u="sng" spc="-13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)</a:t>
            </a:r>
            <a:r>
              <a:rPr sz="1400" u="sng" spc="-16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</a:t>
            </a:r>
            <a:r>
              <a:rPr sz="1400" u="sng" spc="-19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Times New Roman"/>
                <a:cs typeface="Times New Roman"/>
              </a:rPr>
              <a:t>3</a:t>
            </a:r>
            <a:r>
              <a:rPr sz="1400" u="sng" spc="-175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</a:t>
            </a:r>
            <a:r>
              <a:rPr sz="1400" u="sng" spc="-114" dirty="0">
                <a:latin typeface="Times New Roman"/>
                <a:cs typeface="Times New Roman"/>
              </a:rPr>
              <a:t> </a:t>
            </a:r>
            <a:r>
              <a:rPr sz="1400" u="sng" spc="-80" dirty="0">
                <a:latin typeface="Times New Roman"/>
                <a:cs typeface="Times New Roman"/>
              </a:rPr>
              <a:t>(</a:t>
            </a:r>
            <a:r>
              <a:rPr sz="1400" u="sng" spc="5" dirty="0">
                <a:latin typeface="Times New Roman"/>
                <a:cs typeface="Times New Roman"/>
              </a:rPr>
              <a:t>1.060</a:t>
            </a:r>
            <a:r>
              <a:rPr sz="1400" u="sng" spc="-17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/</a:t>
            </a:r>
            <a:r>
              <a:rPr sz="1400" u="sng" spc="-275" dirty="0">
                <a:latin typeface="Times New Roman"/>
                <a:cs typeface="Times New Roman"/>
              </a:rPr>
              <a:t> </a:t>
            </a:r>
            <a:r>
              <a:rPr sz="1400" u="sng" spc="-135" dirty="0">
                <a:latin typeface="Times New Roman"/>
                <a:cs typeface="Times New Roman"/>
              </a:rPr>
              <a:t>1</a:t>
            </a:r>
            <a:r>
              <a:rPr sz="1400" u="sng" spc="-20" dirty="0">
                <a:latin typeface="Times New Roman"/>
                <a:cs typeface="Times New Roman"/>
              </a:rPr>
              <a:t>,</a:t>
            </a:r>
            <a:r>
              <a:rPr sz="1400" u="sng" spc="5" dirty="0">
                <a:latin typeface="Times New Roman"/>
                <a:cs typeface="Times New Roman"/>
              </a:rPr>
              <a:t>07 </a:t>
            </a:r>
            <a:r>
              <a:rPr sz="1400" u="sng" spc="-8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)</a:t>
            </a:r>
            <a:r>
              <a:rPr sz="1400" u="sng" spc="-165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</a:t>
            </a:r>
            <a:r>
              <a:rPr sz="1400" u="sng" spc="-16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Times New Roman"/>
                <a:cs typeface="Times New Roman"/>
              </a:rPr>
              <a:t>4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2100" spc="15" baseline="-35714" dirty="0">
                <a:latin typeface="Symbol"/>
                <a:cs typeface="Symbol"/>
              </a:rPr>
              <a:t></a:t>
            </a:r>
            <a:r>
              <a:rPr sz="2100" spc="97" baseline="-35714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Times New Roman"/>
                <a:cs typeface="Times New Roman"/>
              </a:rPr>
              <a:t>3</a:t>
            </a:r>
            <a:r>
              <a:rPr sz="1400" u="sng" spc="5" dirty="0">
                <a:latin typeface="Times New Roman"/>
                <a:cs typeface="Times New Roman"/>
              </a:rPr>
              <a:t>.54</a:t>
            </a:r>
            <a:r>
              <a:rPr sz="1400" u="sng" spc="10" dirty="0">
                <a:latin typeface="Times New Roman"/>
                <a:cs typeface="Times New Roman"/>
              </a:rPr>
              <a:t>2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2100" spc="15" baseline="-35714" dirty="0">
                <a:latin typeface="Symbol"/>
                <a:cs typeface="Symbol"/>
              </a:rPr>
              <a:t></a:t>
            </a:r>
            <a:r>
              <a:rPr sz="2100" spc="-82" baseline="-35714" dirty="0">
                <a:latin typeface="Times New Roman"/>
                <a:cs typeface="Times New Roman"/>
              </a:rPr>
              <a:t> </a:t>
            </a:r>
            <a:r>
              <a:rPr sz="2100" spc="7" baseline="-35714" dirty="0">
                <a:latin typeface="Times New Roman"/>
                <a:cs typeface="Times New Roman"/>
              </a:rPr>
              <a:t>3.6</a:t>
            </a:r>
            <a:r>
              <a:rPr sz="2100" spc="15" baseline="-35714" dirty="0">
                <a:latin typeface="Times New Roman"/>
                <a:cs typeface="Times New Roman"/>
              </a:rPr>
              <a:t>7</a:t>
            </a:r>
            <a:r>
              <a:rPr sz="2100" spc="67" baseline="-35714" dirty="0">
                <a:latin typeface="Times New Roman"/>
                <a:cs typeface="Times New Roman"/>
              </a:rPr>
              <a:t> </a:t>
            </a:r>
            <a:r>
              <a:rPr sz="2100" i="1" spc="15" baseline="-35714" dirty="0">
                <a:latin typeface="Times New Roman"/>
                <a:cs typeface="Times New Roman"/>
              </a:rPr>
              <a:t>έ</a:t>
            </a:r>
            <a:r>
              <a:rPr sz="2250" i="1" spc="-112" baseline="-33333" dirty="0">
                <a:latin typeface="Symbol"/>
                <a:cs typeface="Symbol"/>
              </a:rPr>
              <a:t></a:t>
            </a:r>
            <a:endParaRPr sz="2250" baseline="-33333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8297" y="2744651"/>
            <a:ext cx="8522970" cy="321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spc="7" baseline="-35714" dirty="0">
                <a:latin typeface="Symbol"/>
                <a:cs typeface="Symbol"/>
              </a:rPr>
              <a:t></a:t>
            </a:r>
            <a:r>
              <a:rPr sz="2250" i="1" spc="-82" baseline="-33333" dirty="0">
                <a:latin typeface="Symbol"/>
                <a:cs typeface="Symbol"/>
              </a:rPr>
              <a:t></a:t>
            </a:r>
            <a:r>
              <a:rPr sz="2100" i="1" spc="7" baseline="-35714" dirty="0">
                <a:latin typeface="Times New Roman"/>
                <a:cs typeface="Times New Roman"/>
              </a:rPr>
              <a:t>ό</a:t>
            </a:r>
            <a:r>
              <a:rPr sz="2250" i="1" spc="-179" baseline="-33333" dirty="0">
                <a:latin typeface="Symbol"/>
                <a:cs typeface="Symbol"/>
              </a:rPr>
              <a:t></a:t>
            </a:r>
            <a:r>
              <a:rPr sz="2250" i="1" spc="-7" baseline="-33333" dirty="0">
                <a:latin typeface="Symbol"/>
                <a:cs typeface="Symbol"/>
              </a:rPr>
              <a:t></a:t>
            </a:r>
            <a:r>
              <a:rPr sz="2250" i="1" spc="-60" baseline="-33333" dirty="0">
                <a:latin typeface="Symbol"/>
                <a:cs typeface="Symbol"/>
              </a:rPr>
              <a:t></a:t>
            </a:r>
            <a:r>
              <a:rPr sz="2250" i="1" spc="-15" baseline="-33333" dirty="0">
                <a:latin typeface="Times New Roman"/>
                <a:cs typeface="Times New Roman"/>
              </a:rPr>
              <a:t> </a:t>
            </a:r>
            <a:r>
              <a:rPr sz="2100" spc="7" baseline="-35714" dirty="0">
                <a:latin typeface="Times New Roman"/>
                <a:cs typeface="Times New Roman"/>
              </a:rPr>
              <a:t>:</a:t>
            </a:r>
            <a:r>
              <a:rPr sz="2100" spc="-104" baseline="-35714" dirty="0">
                <a:latin typeface="Times New Roman"/>
                <a:cs typeface="Times New Roman"/>
              </a:rPr>
              <a:t> </a:t>
            </a:r>
            <a:r>
              <a:rPr sz="2100" i="1" spc="22" baseline="-35714" dirty="0">
                <a:latin typeface="Times New Roman"/>
                <a:cs typeface="Times New Roman"/>
              </a:rPr>
              <a:t>D</a:t>
            </a:r>
            <a:r>
              <a:rPr sz="2100" i="1" spc="-30" baseline="-35714" dirty="0">
                <a:latin typeface="Times New Roman"/>
                <a:cs typeface="Times New Roman"/>
              </a:rPr>
              <a:t> </a:t>
            </a:r>
            <a:r>
              <a:rPr sz="2100" spc="15" baseline="-35714" dirty="0">
                <a:latin typeface="Symbol"/>
                <a:cs typeface="Symbol"/>
              </a:rPr>
              <a:t></a:t>
            </a:r>
            <a:r>
              <a:rPr sz="2100" spc="97" baseline="-35714" dirty="0">
                <a:latin typeface="Times New Roman"/>
                <a:cs typeface="Times New Roman"/>
              </a:rPr>
              <a:t> </a:t>
            </a:r>
            <a:r>
              <a:rPr sz="1400" u="sng" spc="-80" dirty="0">
                <a:latin typeface="Times New Roman"/>
                <a:cs typeface="Times New Roman"/>
              </a:rPr>
              <a:t>(</a:t>
            </a:r>
            <a:r>
              <a:rPr sz="1400" u="sng" spc="5" dirty="0">
                <a:latin typeface="Times New Roman"/>
                <a:cs typeface="Times New Roman"/>
              </a:rPr>
              <a:t>120</a:t>
            </a:r>
            <a:r>
              <a:rPr sz="1400" u="sng" spc="-17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/</a:t>
            </a:r>
            <a:r>
              <a:rPr sz="1400" u="sng" spc="-275" dirty="0">
                <a:latin typeface="Times New Roman"/>
                <a:cs typeface="Times New Roman"/>
              </a:rPr>
              <a:t> </a:t>
            </a:r>
            <a:r>
              <a:rPr sz="1400" u="sng" spc="-135" dirty="0">
                <a:latin typeface="Times New Roman"/>
                <a:cs typeface="Times New Roman"/>
              </a:rPr>
              <a:t>1</a:t>
            </a:r>
            <a:r>
              <a:rPr sz="1400" u="sng" spc="-20" dirty="0">
                <a:latin typeface="Times New Roman"/>
                <a:cs typeface="Times New Roman"/>
              </a:rPr>
              <a:t>,</a:t>
            </a:r>
            <a:r>
              <a:rPr sz="1400" u="sng" spc="5" dirty="0">
                <a:latin typeface="Times New Roman"/>
                <a:cs typeface="Times New Roman"/>
              </a:rPr>
              <a:t>0</a:t>
            </a:r>
            <a:r>
              <a:rPr sz="1400" u="sng" spc="25" dirty="0">
                <a:latin typeface="Times New Roman"/>
                <a:cs typeface="Times New Roman"/>
              </a:rPr>
              <a:t>9</a:t>
            </a:r>
            <a:r>
              <a:rPr sz="1400" u="sng" spc="5" dirty="0">
                <a:latin typeface="Times New Roman"/>
                <a:cs typeface="Times New Roman"/>
              </a:rPr>
              <a:t>)</a:t>
            </a:r>
            <a:r>
              <a:rPr sz="1400" u="sng" spc="-160" dirty="0">
                <a:latin typeface="Times New Roman"/>
                <a:cs typeface="Times New Roman"/>
              </a:rPr>
              <a:t> </a:t>
            </a:r>
            <a:r>
              <a:rPr sz="1400" u="sng" spc="70" dirty="0">
                <a:latin typeface="Symbol"/>
                <a:cs typeface="Symbol"/>
              </a:rPr>
              <a:t></a:t>
            </a:r>
            <a:r>
              <a:rPr sz="1400" u="sng" spc="10" dirty="0">
                <a:latin typeface="Times New Roman"/>
                <a:cs typeface="Times New Roman"/>
              </a:rPr>
              <a:t>1</a:t>
            </a:r>
            <a:r>
              <a:rPr sz="1400" u="sng" spc="-24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</a:t>
            </a:r>
            <a:r>
              <a:rPr sz="1400" u="sng" spc="-114" dirty="0">
                <a:latin typeface="Times New Roman"/>
                <a:cs typeface="Times New Roman"/>
              </a:rPr>
              <a:t> </a:t>
            </a:r>
            <a:r>
              <a:rPr sz="1400" u="sng" spc="-80" dirty="0">
                <a:latin typeface="Times New Roman"/>
                <a:cs typeface="Times New Roman"/>
              </a:rPr>
              <a:t>(</a:t>
            </a:r>
            <a:r>
              <a:rPr sz="1400" u="sng" spc="5" dirty="0">
                <a:latin typeface="Times New Roman"/>
                <a:cs typeface="Times New Roman"/>
              </a:rPr>
              <a:t>120</a:t>
            </a:r>
            <a:r>
              <a:rPr sz="1400" u="sng" spc="-17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/</a:t>
            </a:r>
            <a:r>
              <a:rPr sz="1400" u="sng" spc="-275" dirty="0">
                <a:latin typeface="Times New Roman"/>
                <a:cs typeface="Times New Roman"/>
              </a:rPr>
              <a:t> </a:t>
            </a:r>
            <a:r>
              <a:rPr sz="1400" u="sng" spc="-135" dirty="0">
                <a:latin typeface="Times New Roman"/>
                <a:cs typeface="Times New Roman"/>
              </a:rPr>
              <a:t>1</a:t>
            </a:r>
            <a:r>
              <a:rPr sz="1400" u="sng" spc="-20" dirty="0">
                <a:latin typeface="Times New Roman"/>
                <a:cs typeface="Times New Roman"/>
              </a:rPr>
              <a:t>,</a:t>
            </a:r>
            <a:r>
              <a:rPr sz="1400" u="sng" spc="5" dirty="0">
                <a:latin typeface="Times New Roman"/>
                <a:cs typeface="Times New Roman"/>
              </a:rPr>
              <a:t>09 </a:t>
            </a:r>
            <a:r>
              <a:rPr sz="1400" u="sng" spc="-8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)</a:t>
            </a:r>
            <a:r>
              <a:rPr sz="1400" u="sng" spc="-165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</a:t>
            </a:r>
            <a:r>
              <a:rPr sz="1400" u="sng" spc="-16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Times New Roman"/>
                <a:cs typeface="Times New Roman"/>
              </a:rPr>
              <a:t>2</a:t>
            </a:r>
            <a:r>
              <a:rPr sz="1400" u="sng" spc="-12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</a:t>
            </a:r>
            <a:r>
              <a:rPr sz="1400" u="sng" spc="-114" dirty="0">
                <a:latin typeface="Times New Roman"/>
                <a:cs typeface="Times New Roman"/>
              </a:rPr>
              <a:t> </a:t>
            </a:r>
            <a:r>
              <a:rPr sz="1400" u="sng" spc="-80" dirty="0">
                <a:latin typeface="Times New Roman"/>
                <a:cs typeface="Times New Roman"/>
              </a:rPr>
              <a:t>(</a:t>
            </a:r>
            <a:r>
              <a:rPr sz="1400" u="sng" spc="5" dirty="0">
                <a:latin typeface="Times New Roman"/>
                <a:cs typeface="Times New Roman"/>
              </a:rPr>
              <a:t>120</a:t>
            </a:r>
            <a:r>
              <a:rPr sz="1400" u="sng" spc="-17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/</a:t>
            </a:r>
            <a:r>
              <a:rPr sz="1400" u="sng" spc="-275" dirty="0">
                <a:latin typeface="Times New Roman"/>
                <a:cs typeface="Times New Roman"/>
              </a:rPr>
              <a:t> </a:t>
            </a:r>
            <a:r>
              <a:rPr sz="1400" u="sng" spc="-135" dirty="0">
                <a:latin typeface="Times New Roman"/>
                <a:cs typeface="Times New Roman"/>
              </a:rPr>
              <a:t>1</a:t>
            </a:r>
            <a:r>
              <a:rPr sz="1400" u="sng" spc="-20" dirty="0">
                <a:latin typeface="Times New Roman"/>
                <a:cs typeface="Times New Roman"/>
              </a:rPr>
              <a:t>,</a:t>
            </a:r>
            <a:r>
              <a:rPr sz="1400" u="sng" spc="5" dirty="0">
                <a:latin typeface="Times New Roman"/>
                <a:cs typeface="Times New Roman"/>
              </a:rPr>
              <a:t>09 </a:t>
            </a:r>
            <a:r>
              <a:rPr sz="1400" u="sng" spc="-13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)</a:t>
            </a:r>
            <a:r>
              <a:rPr sz="1400" u="sng" spc="-165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</a:t>
            </a:r>
            <a:r>
              <a:rPr sz="1400" u="sng" spc="-185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Times New Roman"/>
                <a:cs typeface="Times New Roman"/>
              </a:rPr>
              <a:t>3</a:t>
            </a:r>
            <a:r>
              <a:rPr sz="1400" u="sng" spc="-18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</a:t>
            </a:r>
            <a:r>
              <a:rPr sz="1400" u="sng" spc="-114" dirty="0">
                <a:latin typeface="Times New Roman"/>
                <a:cs typeface="Times New Roman"/>
              </a:rPr>
              <a:t> </a:t>
            </a:r>
            <a:r>
              <a:rPr sz="1400" u="sng" spc="-80" dirty="0">
                <a:latin typeface="Times New Roman"/>
                <a:cs typeface="Times New Roman"/>
              </a:rPr>
              <a:t>(</a:t>
            </a:r>
            <a:r>
              <a:rPr sz="1400" u="sng" spc="5" dirty="0">
                <a:latin typeface="Times New Roman"/>
                <a:cs typeface="Times New Roman"/>
              </a:rPr>
              <a:t>120</a:t>
            </a:r>
            <a:r>
              <a:rPr sz="1400" u="sng" spc="-17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/</a:t>
            </a:r>
            <a:r>
              <a:rPr sz="1400" u="sng" spc="-275" dirty="0">
                <a:latin typeface="Times New Roman"/>
                <a:cs typeface="Times New Roman"/>
              </a:rPr>
              <a:t> </a:t>
            </a:r>
            <a:r>
              <a:rPr sz="1400" u="sng" spc="-135" dirty="0">
                <a:latin typeface="Times New Roman"/>
                <a:cs typeface="Times New Roman"/>
              </a:rPr>
              <a:t>1</a:t>
            </a:r>
            <a:r>
              <a:rPr sz="1400" u="sng" spc="-20" dirty="0">
                <a:latin typeface="Times New Roman"/>
                <a:cs typeface="Times New Roman"/>
              </a:rPr>
              <a:t>,</a:t>
            </a:r>
            <a:r>
              <a:rPr sz="1400" u="sng" spc="5" dirty="0">
                <a:latin typeface="Times New Roman"/>
                <a:cs typeface="Times New Roman"/>
              </a:rPr>
              <a:t>09 </a:t>
            </a:r>
            <a:r>
              <a:rPr sz="1400" u="sng" spc="-8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)</a:t>
            </a:r>
            <a:r>
              <a:rPr sz="1400" u="sng" spc="-165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</a:t>
            </a:r>
            <a:r>
              <a:rPr sz="1400" u="sng" spc="-16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Times New Roman"/>
                <a:cs typeface="Times New Roman"/>
              </a:rPr>
              <a:t>4</a:t>
            </a:r>
            <a:r>
              <a:rPr sz="1400" u="sng" spc="-114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</a:t>
            </a:r>
            <a:r>
              <a:rPr sz="1400" u="sng" spc="-114" dirty="0">
                <a:latin typeface="Times New Roman"/>
                <a:cs typeface="Times New Roman"/>
              </a:rPr>
              <a:t> </a:t>
            </a:r>
            <a:r>
              <a:rPr sz="1400" u="sng" spc="-80" dirty="0">
                <a:latin typeface="Times New Roman"/>
                <a:cs typeface="Times New Roman"/>
              </a:rPr>
              <a:t>(</a:t>
            </a:r>
            <a:r>
              <a:rPr sz="1400" u="sng" spc="5" dirty="0">
                <a:latin typeface="Times New Roman"/>
                <a:cs typeface="Times New Roman"/>
              </a:rPr>
              <a:t>1.620</a:t>
            </a:r>
            <a:r>
              <a:rPr sz="1400" u="sng" spc="-17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/</a:t>
            </a:r>
            <a:r>
              <a:rPr sz="1400" u="sng" spc="-275" dirty="0">
                <a:latin typeface="Times New Roman"/>
                <a:cs typeface="Times New Roman"/>
              </a:rPr>
              <a:t> </a:t>
            </a:r>
            <a:r>
              <a:rPr sz="1400" u="sng" spc="-140" dirty="0">
                <a:latin typeface="Times New Roman"/>
                <a:cs typeface="Times New Roman"/>
              </a:rPr>
              <a:t>1</a:t>
            </a:r>
            <a:r>
              <a:rPr sz="1400" u="sng" spc="-20" dirty="0">
                <a:latin typeface="Times New Roman"/>
                <a:cs typeface="Times New Roman"/>
              </a:rPr>
              <a:t>,</a:t>
            </a:r>
            <a:r>
              <a:rPr sz="1400" u="sng" spc="5" dirty="0">
                <a:latin typeface="Times New Roman"/>
                <a:cs typeface="Times New Roman"/>
              </a:rPr>
              <a:t>09 </a:t>
            </a:r>
            <a:r>
              <a:rPr sz="1400" u="sng" spc="-140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)</a:t>
            </a:r>
            <a:r>
              <a:rPr sz="1400" u="sng" spc="-16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</a:t>
            </a:r>
            <a:r>
              <a:rPr sz="1400" spc="-204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Times New Roman"/>
                <a:cs typeface="Times New Roman"/>
              </a:rPr>
              <a:t>5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2100" spc="15" baseline="-35714" dirty="0">
                <a:latin typeface="Symbol"/>
                <a:cs typeface="Symbol"/>
              </a:rPr>
              <a:t></a:t>
            </a:r>
            <a:r>
              <a:rPr sz="2100" spc="97" baseline="-35714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6.19</a:t>
            </a:r>
            <a:r>
              <a:rPr sz="1400" u="sng" spc="10" dirty="0">
                <a:latin typeface="Times New Roman"/>
                <a:cs typeface="Times New Roman"/>
              </a:rPr>
              <a:t>5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2100" spc="15" baseline="-35714" dirty="0">
                <a:latin typeface="Symbol"/>
                <a:cs typeface="Symbol"/>
              </a:rPr>
              <a:t></a:t>
            </a:r>
            <a:r>
              <a:rPr sz="2100" spc="-30" baseline="-35714" dirty="0">
                <a:latin typeface="Times New Roman"/>
                <a:cs typeface="Times New Roman"/>
              </a:rPr>
              <a:t> 4,</a:t>
            </a:r>
            <a:r>
              <a:rPr sz="2100" spc="15" baseline="-35714" dirty="0">
                <a:latin typeface="Times New Roman"/>
                <a:cs typeface="Times New Roman"/>
              </a:rPr>
              <a:t>3</a:t>
            </a:r>
            <a:r>
              <a:rPr sz="2100" spc="-22" baseline="-35714" dirty="0">
                <a:latin typeface="Times New Roman"/>
                <a:cs typeface="Times New Roman"/>
              </a:rPr>
              <a:t> </a:t>
            </a:r>
            <a:r>
              <a:rPr sz="2100" i="1" spc="15" baseline="-35714" dirty="0">
                <a:latin typeface="Times New Roman"/>
                <a:cs typeface="Times New Roman"/>
              </a:rPr>
              <a:t>έ</a:t>
            </a:r>
            <a:r>
              <a:rPr sz="2250" i="1" spc="-112" baseline="-33333" dirty="0">
                <a:latin typeface="Symbol"/>
                <a:cs typeface="Symbol"/>
              </a:rPr>
              <a:t></a:t>
            </a:r>
            <a:endParaRPr sz="2250" baseline="-33333">
              <a:latin typeface="Symbol"/>
              <a:cs typeface="Symbo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2054" y="1662200"/>
            <a:ext cx="5961380" cy="321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spc="22" baseline="-35714" dirty="0">
                <a:latin typeface="Symbol"/>
                <a:cs typeface="Symbol"/>
              </a:rPr>
              <a:t></a:t>
            </a:r>
            <a:r>
              <a:rPr sz="2100" i="1" baseline="-35714" dirty="0">
                <a:latin typeface="Times New Roman"/>
                <a:cs typeface="Times New Roman"/>
              </a:rPr>
              <a:t>ά</a:t>
            </a:r>
            <a:r>
              <a:rPr sz="2250" i="1" spc="60" baseline="-33333" dirty="0">
                <a:latin typeface="Symbol"/>
                <a:cs typeface="Symbol"/>
              </a:rPr>
              <a:t></a:t>
            </a:r>
            <a:r>
              <a:rPr sz="2250" i="1" spc="-284" baseline="-33333" dirty="0">
                <a:latin typeface="Symbol"/>
                <a:cs typeface="Symbol"/>
              </a:rPr>
              <a:t></a:t>
            </a:r>
            <a:r>
              <a:rPr sz="2250" i="1" spc="-60" baseline="-33333" dirty="0">
                <a:latin typeface="Symbol"/>
                <a:cs typeface="Symbol"/>
              </a:rPr>
              <a:t></a:t>
            </a:r>
            <a:r>
              <a:rPr sz="2250" i="1" spc="75" baseline="-33333" dirty="0">
                <a:latin typeface="Times New Roman"/>
                <a:cs typeface="Times New Roman"/>
              </a:rPr>
              <a:t> </a:t>
            </a:r>
            <a:r>
              <a:rPr sz="2100" spc="7" baseline="-35714" dirty="0">
                <a:latin typeface="Times New Roman"/>
                <a:cs typeface="Times New Roman"/>
              </a:rPr>
              <a:t>:</a:t>
            </a:r>
            <a:r>
              <a:rPr sz="2100" spc="-104" baseline="-35714" dirty="0">
                <a:latin typeface="Times New Roman"/>
                <a:cs typeface="Times New Roman"/>
              </a:rPr>
              <a:t> </a:t>
            </a:r>
            <a:r>
              <a:rPr sz="2100" i="1" spc="22" baseline="-35714" dirty="0">
                <a:latin typeface="Times New Roman"/>
                <a:cs typeface="Times New Roman"/>
              </a:rPr>
              <a:t>D</a:t>
            </a:r>
            <a:r>
              <a:rPr sz="2100" i="1" spc="-30" baseline="-35714" dirty="0">
                <a:latin typeface="Times New Roman"/>
                <a:cs typeface="Times New Roman"/>
              </a:rPr>
              <a:t> </a:t>
            </a:r>
            <a:r>
              <a:rPr sz="2100" spc="15" baseline="-35714" dirty="0">
                <a:latin typeface="Symbol"/>
                <a:cs typeface="Symbol"/>
              </a:rPr>
              <a:t></a:t>
            </a:r>
            <a:r>
              <a:rPr sz="2100" spc="97" baseline="-35714" dirty="0">
                <a:latin typeface="Times New Roman"/>
                <a:cs typeface="Times New Roman"/>
              </a:rPr>
              <a:t> </a:t>
            </a:r>
            <a:r>
              <a:rPr sz="1400" u="sng" spc="55" dirty="0">
                <a:latin typeface="Times New Roman"/>
                <a:cs typeface="Times New Roman"/>
              </a:rPr>
              <a:t>(</a:t>
            </a:r>
            <a:r>
              <a:rPr sz="1400" u="sng" spc="5" dirty="0">
                <a:latin typeface="Times New Roman"/>
                <a:cs typeface="Times New Roman"/>
              </a:rPr>
              <a:t>200</a:t>
            </a:r>
            <a:r>
              <a:rPr sz="1400" u="sng" spc="-17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/</a:t>
            </a:r>
            <a:r>
              <a:rPr sz="1400" u="sng" spc="-275" dirty="0">
                <a:latin typeface="Times New Roman"/>
                <a:cs typeface="Times New Roman"/>
              </a:rPr>
              <a:t> </a:t>
            </a:r>
            <a:r>
              <a:rPr sz="1400" u="sng" spc="-135" dirty="0">
                <a:latin typeface="Times New Roman"/>
                <a:cs typeface="Times New Roman"/>
              </a:rPr>
              <a:t>1</a:t>
            </a:r>
            <a:r>
              <a:rPr sz="1400" u="sng" spc="-125" dirty="0">
                <a:latin typeface="Times New Roman"/>
                <a:cs typeface="Times New Roman"/>
              </a:rPr>
              <a:t>,</a:t>
            </a:r>
            <a:r>
              <a:rPr sz="1400" u="sng" spc="5" dirty="0">
                <a:latin typeface="Times New Roman"/>
                <a:cs typeface="Times New Roman"/>
              </a:rPr>
              <a:t>1</a:t>
            </a:r>
            <a:r>
              <a:rPr sz="1400" u="sng" spc="-90" dirty="0">
                <a:latin typeface="Times New Roman"/>
                <a:cs typeface="Times New Roman"/>
              </a:rPr>
              <a:t>1</a:t>
            </a:r>
            <a:r>
              <a:rPr sz="1400" u="sng" spc="5" dirty="0">
                <a:latin typeface="Times New Roman"/>
                <a:cs typeface="Times New Roman"/>
              </a:rPr>
              <a:t>)</a:t>
            </a:r>
            <a:r>
              <a:rPr sz="1400" u="sng" spc="-160" dirty="0">
                <a:latin typeface="Times New Roman"/>
                <a:cs typeface="Times New Roman"/>
              </a:rPr>
              <a:t> </a:t>
            </a:r>
            <a:r>
              <a:rPr sz="1400" u="sng" spc="70" dirty="0">
                <a:latin typeface="Symbol"/>
                <a:cs typeface="Symbol"/>
              </a:rPr>
              <a:t></a:t>
            </a:r>
            <a:r>
              <a:rPr sz="1400" u="sng" spc="10" dirty="0">
                <a:latin typeface="Times New Roman"/>
                <a:cs typeface="Times New Roman"/>
              </a:rPr>
              <a:t>1</a:t>
            </a:r>
            <a:r>
              <a:rPr sz="1400" u="sng" spc="-235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</a:t>
            </a:r>
            <a:r>
              <a:rPr sz="1400" u="sng" spc="-114" dirty="0">
                <a:latin typeface="Times New Roman"/>
                <a:cs typeface="Times New Roman"/>
              </a:rPr>
              <a:t> </a:t>
            </a:r>
            <a:r>
              <a:rPr sz="1400" u="sng" spc="55" dirty="0">
                <a:latin typeface="Times New Roman"/>
                <a:cs typeface="Times New Roman"/>
              </a:rPr>
              <a:t>(</a:t>
            </a:r>
            <a:r>
              <a:rPr sz="1400" u="sng" spc="5" dirty="0">
                <a:latin typeface="Times New Roman"/>
                <a:cs typeface="Times New Roman"/>
              </a:rPr>
              <a:t>200</a:t>
            </a:r>
            <a:r>
              <a:rPr sz="1400" u="sng" spc="-17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/</a:t>
            </a:r>
            <a:r>
              <a:rPr sz="1400" u="sng" spc="-275" dirty="0">
                <a:latin typeface="Times New Roman"/>
                <a:cs typeface="Times New Roman"/>
              </a:rPr>
              <a:t> </a:t>
            </a:r>
            <a:r>
              <a:rPr sz="1400" u="sng" spc="-135" dirty="0">
                <a:latin typeface="Times New Roman"/>
                <a:cs typeface="Times New Roman"/>
              </a:rPr>
              <a:t>1</a:t>
            </a:r>
            <a:r>
              <a:rPr sz="1400" u="sng" spc="-125" dirty="0">
                <a:latin typeface="Times New Roman"/>
                <a:cs typeface="Times New Roman"/>
              </a:rPr>
              <a:t>,</a:t>
            </a:r>
            <a:r>
              <a:rPr sz="1400" u="sng" spc="5" dirty="0">
                <a:latin typeface="Times New Roman"/>
                <a:cs typeface="Times New Roman"/>
              </a:rPr>
              <a:t>11 </a:t>
            </a:r>
            <a:r>
              <a:rPr sz="1400" u="sng" spc="-204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)</a:t>
            </a:r>
            <a:r>
              <a:rPr sz="1400" u="sng" spc="-16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</a:t>
            </a:r>
            <a:r>
              <a:rPr sz="1400" u="sng" spc="-16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Times New Roman"/>
                <a:cs typeface="Times New Roman"/>
              </a:rPr>
              <a:t>2</a:t>
            </a:r>
            <a:r>
              <a:rPr sz="1400" u="sng" spc="-120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</a:t>
            </a:r>
            <a:r>
              <a:rPr sz="1400" u="sng" spc="-114" dirty="0">
                <a:latin typeface="Times New Roman"/>
                <a:cs typeface="Times New Roman"/>
              </a:rPr>
              <a:t> </a:t>
            </a:r>
            <a:r>
              <a:rPr sz="1400" u="sng" spc="55" dirty="0">
                <a:latin typeface="Times New Roman"/>
                <a:cs typeface="Times New Roman"/>
              </a:rPr>
              <a:t>(</a:t>
            </a:r>
            <a:r>
              <a:rPr sz="1400" u="sng" spc="5" dirty="0">
                <a:latin typeface="Times New Roman"/>
                <a:cs typeface="Times New Roman"/>
              </a:rPr>
              <a:t>2.200</a:t>
            </a:r>
            <a:r>
              <a:rPr sz="1400" u="sng" spc="-175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/</a:t>
            </a:r>
            <a:r>
              <a:rPr sz="1400" u="sng" spc="-275" dirty="0">
                <a:latin typeface="Times New Roman"/>
                <a:cs typeface="Times New Roman"/>
              </a:rPr>
              <a:t> </a:t>
            </a:r>
            <a:r>
              <a:rPr sz="1400" u="sng" spc="-135" dirty="0">
                <a:latin typeface="Times New Roman"/>
                <a:cs typeface="Times New Roman"/>
              </a:rPr>
              <a:t>1</a:t>
            </a:r>
            <a:r>
              <a:rPr sz="1400" u="sng" spc="-125" dirty="0">
                <a:latin typeface="Times New Roman"/>
                <a:cs typeface="Times New Roman"/>
              </a:rPr>
              <a:t>,</a:t>
            </a:r>
            <a:r>
              <a:rPr sz="1400" u="sng" spc="5" dirty="0">
                <a:latin typeface="Times New Roman"/>
                <a:cs typeface="Times New Roman"/>
              </a:rPr>
              <a:t>11</a:t>
            </a:r>
            <a:r>
              <a:rPr sz="1400" u="sng" spc="100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)</a:t>
            </a:r>
            <a:r>
              <a:rPr sz="1400" u="sng" spc="-165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Symbol"/>
                <a:cs typeface="Symbol"/>
              </a:rPr>
              <a:t></a:t>
            </a:r>
            <a:r>
              <a:rPr sz="1400" u="sng" spc="-185" dirty="0">
                <a:latin typeface="Times New Roman"/>
                <a:cs typeface="Times New Roman"/>
              </a:rPr>
              <a:t> </a:t>
            </a:r>
            <a:r>
              <a:rPr sz="1400" u="sng" spc="10" dirty="0">
                <a:latin typeface="Times New Roman"/>
                <a:cs typeface="Times New Roman"/>
              </a:rPr>
              <a:t>3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2100" spc="15" baseline="-35714" dirty="0">
                <a:latin typeface="Symbol"/>
                <a:cs typeface="Symbol"/>
              </a:rPr>
              <a:t></a:t>
            </a:r>
            <a:r>
              <a:rPr sz="2100" spc="75" baseline="-35714" dirty="0">
                <a:latin typeface="Times New Roman"/>
                <a:cs typeface="Times New Roman"/>
              </a:rPr>
              <a:t> </a:t>
            </a:r>
            <a:r>
              <a:rPr sz="1400" u="sng" spc="5" dirty="0">
                <a:latin typeface="Times New Roman"/>
                <a:cs typeface="Times New Roman"/>
              </a:rPr>
              <a:t>5.43</a:t>
            </a:r>
            <a:r>
              <a:rPr sz="1400" u="sng" spc="10" dirty="0">
                <a:latin typeface="Times New Roman"/>
                <a:cs typeface="Times New Roman"/>
              </a:rPr>
              <a:t>1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2100" spc="15" baseline="-35714" dirty="0">
                <a:latin typeface="Symbol"/>
                <a:cs typeface="Symbol"/>
              </a:rPr>
              <a:t></a:t>
            </a:r>
            <a:r>
              <a:rPr sz="2100" spc="-30" baseline="-35714" dirty="0">
                <a:latin typeface="Times New Roman"/>
                <a:cs typeface="Times New Roman"/>
              </a:rPr>
              <a:t> 2,</a:t>
            </a:r>
            <a:r>
              <a:rPr sz="2100" spc="7" baseline="-35714" dirty="0">
                <a:latin typeface="Times New Roman"/>
                <a:cs typeface="Times New Roman"/>
              </a:rPr>
              <a:t>7</a:t>
            </a:r>
            <a:r>
              <a:rPr sz="2100" spc="15" baseline="-35714" dirty="0">
                <a:latin typeface="Times New Roman"/>
                <a:cs typeface="Times New Roman"/>
              </a:rPr>
              <a:t>8</a:t>
            </a:r>
            <a:r>
              <a:rPr sz="2100" spc="52" baseline="-35714" dirty="0">
                <a:latin typeface="Times New Roman"/>
                <a:cs typeface="Times New Roman"/>
              </a:rPr>
              <a:t> </a:t>
            </a:r>
            <a:r>
              <a:rPr sz="2100" i="1" spc="15" baseline="-35714" dirty="0">
                <a:latin typeface="Times New Roman"/>
                <a:cs typeface="Times New Roman"/>
              </a:rPr>
              <a:t>έ</a:t>
            </a:r>
            <a:r>
              <a:rPr sz="2250" i="1" spc="-112" baseline="-33333" dirty="0">
                <a:latin typeface="Symbol"/>
                <a:cs typeface="Symbol"/>
              </a:rPr>
              <a:t></a:t>
            </a:r>
            <a:endParaRPr sz="2250" baseline="-33333">
              <a:latin typeface="Symbol"/>
              <a:cs typeface="Symbo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15812" y="6021656"/>
            <a:ext cx="369570" cy="2400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i="1" spc="5" dirty="0">
                <a:latin typeface="Times New Roman"/>
                <a:cs typeface="Times New Roman"/>
              </a:rPr>
              <a:t>D</a:t>
            </a:r>
            <a:r>
              <a:rPr sz="1200" i="1" spc="22" baseline="-24305" dirty="0">
                <a:latin typeface="Times New Roman"/>
                <a:cs typeface="Times New Roman"/>
              </a:rPr>
              <a:t>L</a:t>
            </a:r>
            <a:r>
              <a:rPr sz="1200" i="1" baseline="-24305" dirty="0">
                <a:latin typeface="Times New Roman"/>
                <a:cs typeface="Times New Roman"/>
              </a:rPr>
              <a:t> </a:t>
            </a:r>
            <a:r>
              <a:rPr sz="1200" i="1" spc="60" baseline="-2430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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15812" y="4998507"/>
            <a:ext cx="377190" cy="2400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i="1" spc="40" dirty="0">
                <a:latin typeface="Times New Roman"/>
                <a:cs typeface="Times New Roman"/>
              </a:rPr>
              <a:t>D</a:t>
            </a:r>
            <a:r>
              <a:rPr sz="1200" i="1" spc="22" baseline="-24305" dirty="0">
                <a:latin typeface="Times New Roman"/>
                <a:cs typeface="Times New Roman"/>
              </a:rPr>
              <a:t>A</a:t>
            </a:r>
            <a:r>
              <a:rPr sz="1200" i="1" baseline="-24305" dirty="0">
                <a:latin typeface="Times New Roman"/>
                <a:cs typeface="Times New Roman"/>
              </a:rPr>
              <a:t> </a:t>
            </a:r>
            <a:r>
              <a:rPr sz="1200" i="1" spc="30" baseline="-2430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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94943" y="6163791"/>
            <a:ext cx="431800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3.640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62587" y="5912320"/>
            <a:ext cx="296545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966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07551" y="6021656"/>
            <a:ext cx="467359" cy="20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70" dirty="0">
                <a:latin typeface="Symbol"/>
                <a:cs typeface="Symbol"/>
              </a:rPr>
              <a:t>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20" dirty="0">
                <a:latin typeface="Times New Roman"/>
                <a:cs typeface="Times New Roman"/>
              </a:rPr>
              <a:t>,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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37439" y="6163791"/>
            <a:ext cx="431800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3.640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16400" y="5912320"/>
            <a:ext cx="476884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10" dirty="0">
                <a:latin typeface="Times New Roman"/>
                <a:cs typeface="Times New Roman"/>
              </a:rPr>
              <a:t>2</a:t>
            </a:r>
            <a:r>
              <a:rPr sz="1400" spc="5" dirty="0">
                <a:latin typeface="Times New Roman"/>
                <a:cs typeface="Times New Roman"/>
              </a:rPr>
              <a:t>..674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766347" y="5140642"/>
            <a:ext cx="431800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3.693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755820" y="4889171"/>
            <a:ext cx="431800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1.442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58690" y="4998507"/>
            <a:ext cx="588010" cy="20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10" dirty="0">
                <a:latin typeface="Symbol"/>
                <a:cs typeface="Symbol"/>
              </a:rPr>
              <a:t></a:t>
            </a:r>
            <a:r>
              <a:rPr sz="1400" spc="-1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2,</a:t>
            </a:r>
            <a:r>
              <a:rPr sz="1400" spc="5" dirty="0">
                <a:latin typeface="Times New Roman"/>
                <a:cs typeface="Times New Roman"/>
              </a:rPr>
              <a:t>7</a:t>
            </a:r>
            <a:r>
              <a:rPr sz="1400" spc="10" dirty="0">
                <a:latin typeface="Times New Roman"/>
                <a:cs typeface="Times New Roman"/>
              </a:rPr>
              <a:t>8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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20159" y="5140642"/>
            <a:ext cx="431800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10" dirty="0">
                <a:latin typeface="Times New Roman"/>
                <a:cs typeface="Times New Roman"/>
              </a:rPr>
              <a:t>3</a:t>
            </a:r>
            <a:r>
              <a:rPr sz="1400" spc="5" dirty="0">
                <a:latin typeface="Times New Roman"/>
                <a:cs typeface="Times New Roman"/>
              </a:rPr>
              <a:t>.693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17528" y="4889171"/>
            <a:ext cx="431800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1.951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100569" y="4081462"/>
            <a:ext cx="296545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966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18271" y="4061366"/>
            <a:ext cx="3679190" cy="226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25" dirty="0">
                <a:latin typeface="Times New Roman"/>
                <a:cs typeface="Times New Roman"/>
              </a:rPr>
              <a:t>(</a:t>
            </a:r>
            <a:r>
              <a:rPr sz="1400" spc="5" dirty="0">
                <a:latin typeface="Times New Roman"/>
                <a:cs typeface="Times New Roman"/>
              </a:rPr>
              <a:t>6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/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20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0</a:t>
            </a:r>
            <a:r>
              <a:rPr sz="1400" spc="25" dirty="0">
                <a:latin typeface="Times New Roman"/>
                <a:cs typeface="Times New Roman"/>
              </a:rPr>
              <a:t>7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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Times New Roman"/>
                <a:cs typeface="Times New Roman"/>
              </a:rPr>
              <a:t>(</a:t>
            </a:r>
            <a:r>
              <a:rPr sz="1400" spc="5" dirty="0">
                <a:latin typeface="Times New Roman"/>
                <a:cs typeface="Times New Roman"/>
              </a:rPr>
              <a:t>6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80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/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20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0</a:t>
            </a:r>
            <a:r>
              <a:rPr sz="1400" spc="50" dirty="0">
                <a:latin typeface="Times New Roman"/>
                <a:cs typeface="Times New Roman"/>
              </a:rPr>
              <a:t>7</a:t>
            </a:r>
            <a:r>
              <a:rPr sz="1200" spc="22" baseline="45138" dirty="0">
                <a:latin typeface="Times New Roman"/>
                <a:cs typeface="Times New Roman"/>
              </a:rPr>
              <a:t>2</a:t>
            </a:r>
            <a:r>
              <a:rPr sz="1200" spc="-60" baseline="45138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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25" dirty="0">
                <a:latin typeface="Times New Roman"/>
                <a:cs typeface="Times New Roman"/>
              </a:rPr>
              <a:t>(</a:t>
            </a:r>
            <a:r>
              <a:rPr sz="1400" spc="5" dirty="0">
                <a:latin typeface="Times New Roman"/>
                <a:cs typeface="Times New Roman"/>
              </a:rPr>
              <a:t>6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/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20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0</a:t>
            </a:r>
            <a:r>
              <a:rPr sz="1400" spc="25" dirty="0">
                <a:latin typeface="Times New Roman"/>
                <a:cs typeface="Times New Roman"/>
              </a:rPr>
              <a:t>7</a:t>
            </a:r>
            <a:r>
              <a:rPr sz="1200" spc="22" baseline="45138" dirty="0">
                <a:latin typeface="Times New Roman"/>
                <a:cs typeface="Times New Roman"/>
              </a:rPr>
              <a:t>3</a:t>
            </a:r>
            <a:r>
              <a:rPr sz="1200" spc="-112" baseline="45138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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Times New Roman"/>
                <a:cs typeface="Times New Roman"/>
              </a:rPr>
              <a:t>(</a:t>
            </a:r>
            <a:r>
              <a:rPr sz="1400" spc="5" dirty="0">
                <a:latin typeface="Times New Roman"/>
                <a:cs typeface="Times New Roman"/>
              </a:rPr>
              <a:t>1.06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/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20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0</a:t>
            </a:r>
            <a:r>
              <a:rPr sz="1400" spc="50" dirty="0">
                <a:latin typeface="Times New Roman"/>
                <a:cs typeface="Times New Roman"/>
              </a:rPr>
              <a:t>7</a:t>
            </a:r>
            <a:r>
              <a:rPr sz="1200" spc="22" baseline="45138" dirty="0">
                <a:latin typeface="Times New Roman"/>
                <a:cs typeface="Times New Roman"/>
              </a:rPr>
              <a:t>4</a:t>
            </a:r>
            <a:r>
              <a:rPr sz="1200" spc="-60" baseline="45138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686781" y="2999010"/>
            <a:ext cx="431800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1.442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063182" y="2978614"/>
            <a:ext cx="4852035" cy="226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12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/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20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0</a:t>
            </a:r>
            <a:r>
              <a:rPr sz="1400" spc="25" dirty="0">
                <a:latin typeface="Times New Roman"/>
                <a:cs typeface="Times New Roman"/>
              </a:rPr>
              <a:t>9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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Times New Roman"/>
                <a:cs typeface="Times New Roman"/>
              </a:rPr>
              <a:t>(</a:t>
            </a:r>
            <a:r>
              <a:rPr sz="1400" spc="5" dirty="0">
                <a:latin typeface="Times New Roman"/>
                <a:cs typeface="Times New Roman"/>
              </a:rPr>
              <a:t>12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/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20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0</a:t>
            </a:r>
            <a:r>
              <a:rPr sz="1400" spc="50" dirty="0">
                <a:latin typeface="Times New Roman"/>
                <a:cs typeface="Times New Roman"/>
              </a:rPr>
              <a:t>9</a:t>
            </a:r>
            <a:r>
              <a:rPr sz="1200" spc="22" baseline="45138" dirty="0">
                <a:latin typeface="Times New Roman"/>
                <a:cs typeface="Times New Roman"/>
              </a:rPr>
              <a:t>2</a:t>
            </a:r>
            <a:r>
              <a:rPr sz="1200" spc="-60" baseline="45138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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Times New Roman"/>
                <a:cs typeface="Times New Roman"/>
              </a:rPr>
              <a:t>(</a:t>
            </a:r>
            <a:r>
              <a:rPr sz="1400" spc="5" dirty="0">
                <a:latin typeface="Times New Roman"/>
                <a:cs typeface="Times New Roman"/>
              </a:rPr>
              <a:t>12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/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20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0</a:t>
            </a:r>
            <a:r>
              <a:rPr sz="1400" spc="35" dirty="0">
                <a:latin typeface="Times New Roman"/>
                <a:cs typeface="Times New Roman"/>
              </a:rPr>
              <a:t>9</a:t>
            </a:r>
            <a:r>
              <a:rPr sz="1200" spc="22" baseline="45138" dirty="0">
                <a:latin typeface="Times New Roman"/>
                <a:cs typeface="Times New Roman"/>
              </a:rPr>
              <a:t>3</a:t>
            </a:r>
            <a:r>
              <a:rPr sz="1200" spc="-112" baseline="45138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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Times New Roman"/>
                <a:cs typeface="Times New Roman"/>
              </a:rPr>
              <a:t>(</a:t>
            </a:r>
            <a:r>
              <a:rPr sz="1400" spc="5" dirty="0">
                <a:latin typeface="Times New Roman"/>
                <a:cs typeface="Times New Roman"/>
              </a:rPr>
              <a:t>12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/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20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0</a:t>
            </a:r>
            <a:r>
              <a:rPr sz="1400" spc="50" dirty="0">
                <a:latin typeface="Times New Roman"/>
                <a:cs typeface="Times New Roman"/>
              </a:rPr>
              <a:t>9</a:t>
            </a:r>
            <a:r>
              <a:rPr sz="1200" spc="22" baseline="45138" dirty="0">
                <a:latin typeface="Times New Roman"/>
                <a:cs typeface="Times New Roman"/>
              </a:rPr>
              <a:t>4</a:t>
            </a:r>
            <a:r>
              <a:rPr sz="1200" spc="-60" baseline="45138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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Times New Roman"/>
                <a:cs typeface="Times New Roman"/>
              </a:rPr>
              <a:t>(</a:t>
            </a:r>
            <a:r>
              <a:rPr sz="1400" spc="5" dirty="0">
                <a:latin typeface="Times New Roman"/>
                <a:cs typeface="Times New Roman"/>
              </a:rPr>
              <a:t>1.62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/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20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0</a:t>
            </a:r>
            <a:r>
              <a:rPr sz="1400" spc="25" dirty="0">
                <a:latin typeface="Times New Roman"/>
                <a:cs typeface="Times New Roman"/>
              </a:rPr>
              <a:t>9</a:t>
            </a:r>
            <a:r>
              <a:rPr sz="1200" spc="22" baseline="45138" dirty="0">
                <a:latin typeface="Times New Roman"/>
                <a:cs typeface="Times New Roman"/>
              </a:rPr>
              <a:t>5</a:t>
            </a:r>
            <a:r>
              <a:rPr sz="1200" spc="-97" baseline="45138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046574" y="1916559"/>
            <a:ext cx="431165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1.951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694191" y="1896163"/>
            <a:ext cx="2812415" cy="226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" dirty="0">
                <a:latin typeface="Times New Roman"/>
                <a:cs typeface="Times New Roman"/>
              </a:rPr>
              <a:t>20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/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125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1</a:t>
            </a:r>
            <a:r>
              <a:rPr sz="1400" spc="-90" dirty="0">
                <a:latin typeface="Times New Roman"/>
                <a:cs typeface="Times New Roman"/>
              </a:rPr>
              <a:t>1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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55" dirty="0">
                <a:latin typeface="Times New Roman"/>
                <a:cs typeface="Times New Roman"/>
              </a:rPr>
              <a:t>(</a:t>
            </a:r>
            <a:r>
              <a:rPr sz="1400" spc="5" dirty="0">
                <a:latin typeface="Times New Roman"/>
                <a:cs typeface="Times New Roman"/>
              </a:rPr>
              <a:t>20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/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125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1</a:t>
            </a:r>
            <a:r>
              <a:rPr sz="1400" spc="-65" dirty="0">
                <a:latin typeface="Times New Roman"/>
                <a:cs typeface="Times New Roman"/>
              </a:rPr>
              <a:t>1</a:t>
            </a:r>
            <a:r>
              <a:rPr sz="1200" spc="22" baseline="45138" dirty="0">
                <a:latin typeface="Times New Roman"/>
                <a:cs typeface="Times New Roman"/>
              </a:rPr>
              <a:t>2</a:t>
            </a:r>
            <a:r>
              <a:rPr sz="1200" spc="-60" baseline="45138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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(</a:t>
            </a:r>
            <a:r>
              <a:rPr sz="1400" spc="5" dirty="0">
                <a:latin typeface="Times New Roman"/>
                <a:cs typeface="Times New Roman"/>
              </a:rPr>
              <a:t>2.20</a:t>
            </a:r>
            <a:r>
              <a:rPr sz="1400" spc="10" dirty="0">
                <a:latin typeface="Times New Roman"/>
                <a:cs typeface="Times New Roman"/>
              </a:rPr>
              <a:t>0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spc="80" dirty="0">
                <a:latin typeface="Times New Roman"/>
                <a:cs typeface="Times New Roman"/>
              </a:rPr>
              <a:t>/</a:t>
            </a:r>
            <a:r>
              <a:rPr sz="1400" spc="-135" dirty="0">
                <a:latin typeface="Times New Roman"/>
                <a:cs typeface="Times New Roman"/>
              </a:rPr>
              <a:t>1</a:t>
            </a:r>
            <a:r>
              <a:rPr sz="1400" spc="-125" dirty="0">
                <a:latin typeface="Times New Roman"/>
                <a:cs typeface="Times New Roman"/>
              </a:rPr>
              <a:t>,</a:t>
            </a:r>
            <a:r>
              <a:rPr sz="1400" spc="5" dirty="0">
                <a:latin typeface="Times New Roman"/>
                <a:cs typeface="Times New Roman"/>
              </a:rPr>
              <a:t>1</a:t>
            </a:r>
            <a:r>
              <a:rPr sz="1400" spc="-85" dirty="0">
                <a:latin typeface="Times New Roman"/>
                <a:cs typeface="Times New Roman"/>
              </a:rPr>
              <a:t>1</a:t>
            </a:r>
            <a:r>
              <a:rPr sz="1200" spc="22" baseline="45138" dirty="0">
                <a:latin typeface="Times New Roman"/>
                <a:cs typeface="Times New Roman"/>
              </a:rPr>
              <a:t>3</a:t>
            </a:r>
            <a:r>
              <a:rPr sz="1200" spc="-112" baseline="45138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098457" y="3809895"/>
            <a:ext cx="1435735" cy="130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369060" algn="l"/>
              </a:tabLst>
            </a:pPr>
            <a:r>
              <a:rPr sz="800" spc="15" dirty="0">
                <a:latin typeface="Times New Roman"/>
                <a:cs typeface="Times New Roman"/>
              </a:rPr>
              <a:t>3	4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941073" y="3809895"/>
            <a:ext cx="78740" cy="130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Times New Roman"/>
                <a:cs typeface="Times New Roman"/>
              </a:rPr>
              <a:t>2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763923" y="2727444"/>
            <a:ext cx="1447800" cy="130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381760" algn="l"/>
              </a:tabLst>
            </a:pPr>
            <a:r>
              <a:rPr sz="800" spc="15" dirty="0">
                <a:latin typeface="Times New Roman"/>
                <a:cs typeface="Times New Roman"/>
              </a:rPr>
              <a:t>4	5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542625" y="2727444"/>
            <a:ext cx="78740" cy="130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Times New Roman"/>
                <a:cs typeface="Times New Roman"/>
              </a:rPr>
              <a:t>3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308242" y="2727444"/>
            <a:ext cx="78740" cy="130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Times New Roman"/>
                <a:cs typeface="Times New Roman"/>
              </a:rPr>
              <a:t>2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491944" y="1644692"/>
            <a:ext cx="78740" cy="130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Times New Roman"/>
                <a:cs typeface="Times New Roman"/>
              </a:rPr>
              <a:t>3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133040" y="1644692"/>
            <a:ext cx="78740" cy="130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Times New Roman"/>
                <a:cs typeface="Times New Roman"/>
              </a:rPr>
              <a:t>2</a:t>
            </a:r>
            <a:endParaRPr sz="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387" y="333438"/>
            <a:ext cx="8641080" cy="935355"/>
          </a:xfrm>
          <a:prstGeom prst="rect">
            <a:avLst/>
          </a:prstGeom>
          <a:ln w="38100">
            <a:solidFill>
              <a:srgbClr val="CC99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37664" marR="327025" indent="-1303655">
              <a:lnSpc>
                <a:spcPct val="100000"/>
              </a:lnSpc>
            </a:pPr>
            <a:r>
              <a:rPr sz="2400" dirty="0">
                <a:solidFill>
                  <a:srgbClr val="333399"/>
                </a:solidFill>
              </a:rPr>
              <a:t>Διαχείρ</a:t>
            </a:r>
            <a:r>
              <a:rPr sz="2400" spc="5" dirty="0">
                <a:solidFill>
                  <a:srgbClr val="333399"/>
                </a:solidFill>
              </a:rPr>
              <a:t>ι</a:t>
            </a:r>
            <a:r>
              <a:rPr sz="2400" dirty="0">
                <a:solidFill>
                  <a:srgbClr val="333399"/>
                </a:solidFill>
              </a:rPr>
              <a:t>ση</a:t>
            </a:r>
            <a:r>
              <a:rPr sz="2400" spc="-60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333399"/>
                </a:solidFill>
              </a:rPr>
              <a:t>Κινδ</a:t>
            </a:r>
            <a:r>
              <a:rPr sz="2400" spc="-10" dirty="0">
                <a:solidFill>
                  <a:srgbClr val="333399"/>
                </a:solidFill>
              </a:rPr>
              <a:t>ύ</a:t>
            </a:r>
            <a:r>
              <a:rPr sz="2400" dirty="0">
                <a:solidFill>
                  <a:srgbClr val="333399"/>
                </a:solidFill>
              </a:rPr>
              <a:t>νου Επιτ</a:t>
            </a:r>
            <a:r>
              <a:rPr sz="2400" spc="-10" dirty="0">
                <a:solidFill>
                  <a:srgbClr val="333399"/>
                </a:solidFill>
              </a:rPr>
              <a:t>ο</a:t>
            </a:r>
            <a:r>
              <a:rPr sz="2400" dirty="0">
                <a:solidFill>
                  <a:srgbClr val="333399"/>
                </a:solidFill>
              </a:rPr>
              <a:t>κ</a:t>
            </a:r>
            <a:r>
              <a:rPr sz="2400" spc="5" dirty="0">
                <a:solidFill>
                  <a:srgbClr val="333399"/>
                </a:solidFill>
              </a:rPr>
              <a:t>ί</a:t>
            </a:r>
            <a:r>
              <a:rPr sz="2400" dirty="0">
                <a:solidFill>
                  <a:srgbClr val="333399"/>
                </a:solidFill>
              </a:rPr>
              <a:t>ο</a:t>
            </a:r>
            <a:r>
              <a:rPr sz="2400" spc="-10" dirty="0">
                <a:solidFill>
                  <a:srgbClr val="333399"/>
                </a:solidFill>
              </a:rPr>
              <a:t>υ</a:t>
            </a:r>
            <a:r>
              <a:rPr sz="2400" dirty="0">
                <a:solidFill>
                  <a:srgbClr val="333399"/>
                </a:solidFill>
              </a:rPr>
              <a:t>:</a:t>
            </a:r>
            <a:r>
              <a:rPr sz="2400" spc="10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Η Μ</a:t>
            </a:r>
            <a:r>
              <a:rPr sz="2400" spc="45" dirty="0">
                <a:solidFill>
                  <a:srgbClr val="FF0000"/>
                </a:solidFill>
              </a:rPr>
              <a:t>έ</a:t>
            </a:r>
            <a:r>
              <a:rPr sz="2400" dirty="0">
                <a:solidFill>
                  <a:srgbClr val="FF0000"/>
                </a:solidFill>
              </a:rPr>
              <a:t>θοδ</a:t>
            </a:r>
            <a:r>
              <a:rPr sz="2400" spc="-10" dirty="0">
                <a:solidFill>
                  <a:srgbClr val="FF0000"/>
                </a:solidFill>
              </a:rPr>
              <a:t>ο</a:t>
            </a:r>
            <a:r>
              <a:rPr sz="2400" dirty="0">
                <a:solidFill>
                  <a:srgbClr val="FF0000"/>
                </a:solidFill>
              </a:rPr>
              <a:t>ς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του Δείκτη </a:t>
            </a:r>
            <a:r>
              <a:rPr sz="2400" u="heavy" spc="-10" dirty="0">
                <a:solidFill>
                  <a:srgbClr val="FF0000"/>
                </a:solidFill>
              </a:rPr>
              <a:t>Μ</a:t>
            </a:r>
            <a:r>
              <a:rPr sz="2400" u="heavy" spc="40" dirty="0">
                <a:solidFill>
                  <a:srgbClr val="FF0000"/>
                </a:solidFill>
              </a:rPr>
              <a:t>έ</a:t>
            </a:r>
            <a:r>
              <a:rPr sz="2400" u="heavy" dirty="0">
                <a:solidFill>
                  <a:srgbClr val="FF0000"/>
                </a:solidFill>
              </a:rPr>
              <a:t>σης</a:t>
            </a:r>
            <a:r>
              <a:rPr sz="2400" u="heavy" spc="-60" dirty="0">
                <a:solidFill>
                  <a:srgbClr val="FF0000"/>
                </a:solidFill>
              </a:rPr>
              <a:t> </a:t>
            </a:r>
            <a:r>
              <a:rPr sz="2400" u="heavy" dirty="0">
                <a:solidFill>
                  <a:srgbClr val="FF0000"/>
                </a:solidFill>
              </a:rPr>
              <a:t>Διάρκειας</a:t>
            </a:r>
            <a:r>
              <a:rPr sz="2400" u="heavy" spc="-30" dirty="0">
                <a:solidFill>
                  <a:srgbClr val="FF0000"/>
                </a:solidFill>
              </a:rPr>
              <a:t> </a:t>
            </a:r>
            <a:r>
              <a:rPr sz="2400" u="heavy" spc="15" dirty="0">
                <a:solidFill>
                  <a:srgbClr val="FF0000"/>
                </a:solidFill>
              </a:rPr>
              <a:t>(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Duration</a:t>
            </a:r>
            <a:r>
              <a:rPr sz="2400" u="heavy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400" u="heavy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u="heavy" spc="-2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sis)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742" y="1624430"/>
            <a:ext cx="391414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Υποθ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γισ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ός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άπε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ζ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3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31775" y="2186051"/>
          <a:ext cx="8282051" cy="39858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1425"/>
                <a:gridCol w="690626"/>
                <a:gridCol w="1035050"/>
                <a:gridCol w="1104900"/>
                <a:gridCol w="1519174"/>
                <a:gridCol w="688975"/>
                <a:gridCol w="966851"/>
                <a:gridCol w="1035050"/>
              </a:tblGrid>
              <a:tr h="579120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Ενεργητ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ό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 marR="16764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Παρ. Αξία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ιτόκιο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Διάρ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εια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θ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ητ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ό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16510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Παρ. Αξία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ιτόκιο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Διάρ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εια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</a:tr>
              <a:tr h="639699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Διαθέσιμα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300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Προθεσμιακές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1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αταθέσεις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674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1,00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έτος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</a:tr>
              <a:tr h="646175"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Δάνεια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951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1600" spc="-5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2,78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έτη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133350" indent="-10223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Πισ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οποιη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ά </a:t>
                      </a:r>
                      <a:r>
                        <a:rPr sz="1600" spc="-1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αταθέσε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ω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966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έτη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</a:tr>
              <a:tr h="668274">
                <a:tc>
                  <a:txBody>
                    <a:bodyPr/>
                    <a:lstStyle/>
                    <a:p>
                      <a:pPr marL="211454" marR="204470" indent="1333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Ομόλογα δ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μοσί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υ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442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4,3</a:t>
                      </a:r>
                      <a:r>
                        <a:rPr sz="1600" spc="-1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έτη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955" marR="139065" indent="27749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Σύ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ολο υπ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χ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ρε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ώ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εω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64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1,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έτη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marL="81915" marR="73025" indent="20383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Σύ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ολο απα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τήσε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ω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393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</a:pPr>
                      <a:r>
                        <a:rPr sz="16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6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έτη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sz="1600" b="1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θ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αρή</a:t>
                      </a:r>
                      <a:r>
                        <a:rPr sz="1600" b="1" spc="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Θ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έση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53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</a:tr>
              <a:tr h="709612">
                <a:tc>
                  <a:txBody>
                    <a:bodyPr/>
                    <a:lstStyle/>
                    <a:p>
                      <a:pPr marL="85090" marR="77470" indent="21018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ύνο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ο Ενε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γ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600" spc="-3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ού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693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4005" marR="287020" indent="14033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ύνο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ο Παθη</a:t>
                      </a:r>
                      <a:r>
                        <a:rPr sz="1600" spc="-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1600" spc="-3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160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ού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</a:pP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spc="-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600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693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33399"/>
                      </a:solidFill>
                      <a:prstDash val="solid"/>
                    </a:lnL>
                    <a:lnR w="38100">
                      <a:solidFill>
                        <a:srgbClr val="333399"/>
                      </a:solidFill>
                      <a:prstDash val="solid"/>
                    </a:lnR>
                    <a:lnT w="38100">
                      <a:solidFill>
                        <a:srgbClr val="333399"/>
                      </a:solidFill>
                      <a:prstDash val="solid"/>
                    </a:lnT>
                    <a:lnB w="38100">
                      <a:solidFill>
                        <a:srgbClr val="333399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104" y="373379"/>
            <a:ext cx="5154168" cy="499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96840" y="373379"/>
            <a:ext cx="3675888" cy="499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94103" y="739140"/>
            <a:ext cx="3046476" cy="4998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32147" y="739140"/>
            <a:ext cx="2993136" cy="4998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16852" y="739140"/>
            <a:ext cx="510540" cy="499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18959" y="739140"/>
            <a:ext cx="729996" cy="4998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72411" y="1153667"/>
            <a:ext cx="5725668" cy="1112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40523" y="739140"/>
            <a:ext cx="493775" cy="4998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50825" y="333438"/>
            <a:ext cx="8714105" cy="1008380"/>
          </a:xfrm>
          <a:prstGeom prst="rect">
            <a:avLst/>
          </a:prstGeom>
          <a:ln w="38100">
            <a:solidFill>
              <a:srgbClr val="CC99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14475" marR="363855" indent="-1143000">
              <a:lnSpc>
                <a:spcPct val="100000"/>
              </a:lnSpc>
            </a:pPr>
            <a:r>
              <a:rPr sz="2400" dirty="0">
                <a:solidFill>
                  <a:srgbClr val="333399"/>
                </a:solidFill>
              </a:rPr>
              <a:t>Διαχείρ</a:t>
            </a:r>
            <a:r>
              <a:rPr sz="2400" spc="5" dirty="0">
                <a:solidFill>
                  <a:srgbClr val="333399"/>
                </a:solidFill>
              </a:rPr>
              <a:t>ι</a:t>
            </a:r>
            <a:r>
              <a:rPr sz="2400" dirty="0">
                <a:solidFill>
                  <a:srgbClr val="333399"/>
                </a:solidFill>
              </a:rPr>
              <a:t>ση</a:t>
            </a:r>
            <a:r>
              <a:rPr sz="2400" spc="-60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333399"/>
                </a:solidFill>
              </a:rPr>
              <a:t>Κινδ</a:t>
            </a:r>
            <a:r>
              <a:rPr sz="2400" spc="-10" dirty="0">
                <a:solidFill>
                  <a:srgbClr val="333399"/>
                </a:solidFill>
              </a:rPr>
              <a:t>ύ</a:t>
            </a:r>
            <a:r>
              <a:rPr sz="2400" dirty="0">
                <a:solidFill>
                  <a:srgbClr val="333399"/>
                </a:solidFill>
              </a:rPr>
              <a:t>νου Επιτ</a:t>
            </a:r>
            <a:r>
              <a:rPr sz="2400" spc="-10" dirty="0">
                <a:solidFill>
                  <a:srgbClr val="333399"/>
                </a:solidFill>
              </a:rPr>
              <a:t>ο</a:t>
            </a:r>
            <a:r>
              <a:rPr sz="2400" dirty="0">
                <a:solidFill>
                  <a:srgbClr val="333399"/>
                </a:solidFill>
              </a:rPr>
              <a:t>κ</a:t>
            </a:r>
            <a:r>
              <a:rPr sz="2400" spc="5" dirty="0">
                <a:solidFill>
                  <a:srgbClr val="333399"/>
                </a:solidFill>
              </a:rPr>
              <a:t>ί</a:t>
            </a:r>
            <a:r>
              <a:rPr sz="2400" dirty="0">
                <a:solidFill>
                  <a:srgbClr val="333399"/>
                </a:solidFill>
              </a:rPr>
              <a:t>ο</a:t>
            </a:r>
            <a:r>
              <a:rPr sz="2400" spc="-10" dirty="0">
                <a:solidFill>
                  <a:srgbClr val="333399"/>
                </a:solidFill>
              </a:rPr>
              <a:t>υ</a:t>
            </a:r>
            <a:r>
              <a:rPr sz="2400" dirty="0">
                <a:solidFill>
                  <a:srgbClr val="333399"/>
                </a:solidFill>
              </a:rPr>
              <a:t>:</a:t>
            </a:r>
            <a:r>
              <a:rPr sz="2400" spc="10" dirty="0">
                <a:solidFill>
                  <a:srgbClr val="333399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Η Μ</a:t>
            </a:r>
            <a:r>
              <a:rPr sz="2400" spc="45" dirty="0">
                <a:solidFill>
                  <a:srgbClr val="FF0000"/>
                </a:solidFill>
              </a:rPr>
              <a:t>έ</a:t>
            </a:r>
            <a:r>
              <a:rPr sz="2400" dirty="0">
                <a:solidFill>
                  <a:srgbClr val="FF0000"/>
                </a:solidFill>
              </a:rPr>
              <a:t>θοδ</a:t>
            </a:r>
            <a:r>
              <a:rPr sz="2400" spc="-10" dirty="0">
                <a:solidFill>
                  <a:srgbClr val="FF0000"/>
                </a:solidFill>
              </a:rPr>
              <a:t>ο</a:t>
            </a:r>
            <a:r>
              <a:rPr sz="2400" dirty="0">
                <a:solidFill>
                  <a:srgbClr val="FF0000"/>
                </a:solidFill>
              </a:rPr>
              <a:t>ς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του Δείκτη </a:t>
            </a:r>
            <a:r>
              <a:rPr sz="2400" u="heavy" spc="-10" dirty="0">
                <a:solidFill>
                  <a:srgbClr val="FF0000"/>
                </a:solidFill>
              </a:rPr>
              <a:t>Μ</a:t>
            </a:r>
            <a:r>
              <a:rPr sz="2400" u="heavy" spc="40" dirty="0">
                <a:solidFill>
                  <a:srgbClr val="FF0000"/>
                </a:solidFill>
              </a:rPr>
              <a:t>έ</a:t>
            </a:r>
            <a:r>
              <a:rPr sz="2400" u="heavy" dirty="0">
                <a:solidFill>
                  <a:srgbClr val="FF0000"/>
                </a:solidFill>
              </a:rPr>
              <a:t>σης</a:t>
            </a:r>
            <a:r>
              <a:rPr sz="2400" u="heavy" spc="-60" dirty="0">
                <a:solidFill>
                  <a:srgbClr val="FF0000"/>
                </a:solidFill>
              </a:rPr>
              <a:t> </a:t>
            </a:r>
            <a:r>
              <a:rPr sz="2400" u="heavy" dirty="0">
                <a:solidFill>
                  <a:srgbClr val="FF0000"/>
                </a:solidFill>
              </a:rPr>
              <a:t>Διάρκειας</a:t>
            </a:r>
            <a:r>
              <a:rPr sz="2400" u="heavy" spc="-30" dirty="0">
                <a:solidFill>
                  <a:srgbClr val="FF0000"/>
                </a:solidFill>
              </a:rPr>
              <a:t> </a:t>
            </a:r>
            <a:r>
              <a:rPr sz="2400" u="heavy" spc="15" dirty="0">
                <a:solidFill>
                  <a:srgbClr val="FF0000"/>
                </a:solidFill>
              </a:rPr>
              <a:t>(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Duration</a:t>
            </a:r>
            <a:r>
              <a:rPr sz="2400" u="heavy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400" u="heavy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u="heavy" spc="-2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u="heavy" dirty="0">
                <a:solidFill>
                  <a:srgbClr val="FF0000"/>
                </a:solidFill>
                <a:latin typeface="Arial"/>
                <a:cs typeface="Arial"/>
              </a:rPr>
              <a:t>sis-</a:t>
            </a:r>
            <a:r>
              <a:rPr sz="2400" u="heavy" spc="-5" dirty="0">
                <a:solidFill>
                  <a:srgbClr val="FF0000"/>
                </a:solidFill>
                <a:latin typeface="Arial"/>
                <a:cs typeface="Arial"/>
              </a:rPr>
              <a:t>D)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8540" y="2011272"/>
            <a:ext cx="20574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1)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31163" y="2011272"/>
            <a:ext cx="6061710" cy="4483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25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ξ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ια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δεν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ασε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825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τικά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δείκ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ες: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100" b="1" spc="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8540" y="2767423"/>
            <a:ext cx="20574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2)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31163" y="2767423"/>
            <a:ext cx="6838950" cy="8870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730"/>
              </a:lnSpc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Παρατ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με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στο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παρά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ειγ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μας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100" b="1" spc="1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&gt; D</a:t>
            </a:r>
            <a:r>
              <a:rPr sz="1100" b="1" dirty="0">
                <a:solidFill>
                  <a:srgbClr val="333399"/>
                </a:solidFill>
                <a:latin typeface="Arial"/>
                <a:cs typeface="Arial"/>
              </a:rPr>
              <a:t>L</a:t>
            </a:r>
            <a:r>
              <a:rPr sz="1100" b="1" spc="1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→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μιας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+Δi→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 συ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όλου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ιχε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ων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κο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1600" b="1" spc="-35" dirty="0">
                <a:solidFill>
                  <a:srgbClr val="FF0000"/>
                </a:solidFill>
                <a:latin typeface="Arial"/>
                <a:cs typeface="Arial"/>
              </a:rPr>
              <a:t>ώ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θηκε</a:t>
            </a:r>
            <a:r>
              <a:rPr sz="16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περισσ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από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 αξία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όλου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ποχρ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→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χικ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 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αλαίου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καθα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θ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) </a:t>
            </a:r>
            <a:r>
              <a:rPr sz="1600" b="1" spc="-5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ει</a:t>
            </a:r>
            <a:r>
              <a:rPr sz="1600" b="1" spc="-40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θεί</a:t>
            </a:r>
            <a:r>
              <a:rPr sz="1600" b="1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αι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οφ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για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Δi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8540" y="3962493"/>
            <a:ext cx="20574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3)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31163" y="3962493"/>
            <a:ext cx="6826250" cy="886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73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Μπορ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δειχθεί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ι,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100" b="1" spc="1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&lt;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333399"/>
                </a:solidFill>
                <a:latin typeface="Arial"/>
                <a:cs typeface="Arial"/>
              </a:rPr>
              <a:t>L</a:t>
            </a:r>
            <a:r>
              <a:rPr sz="1100" b="1" spc="1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+Δi →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όλου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 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ιχεί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τικ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θα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1600" b="1" spc="-35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λιγό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από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όλου 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ποχρ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εω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→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χικ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κε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αλαί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αθαρή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θ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ση)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αυξ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θεί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φα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για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–Δi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0825" y="188912"/>
            <a:ext cx="8569325" cy="1008380"/>
          </a:xfrm>
          <a:custGeom>
            <a:avLst/>
            <a:gdLst/>
            <a:ahLst/>
            <a:cxnLst/>
            <a:rect l="l" t="t" r="r" b="b"/>
            <a:pathLst>
              <a:path w="8569325" h="1008380">
                <a:moveTo>
                  <a:pt x="0" y="1008062"/>
                </a:moveTo>
                <a:lnTo>
                  <a:pt x="8569325" y="1008062"/>
                </a:lnTo>
                <a:lnTo>
                  <a:pt x="8569325" y="0"/>
                </a:lnTo>
                <a:lnTo>
                  <a:pt x="0" y="0"/>
                </a:lnTo>
                <a:lnTo>
                  <a:pt x="0" y="1008062"/>
                </a:lnTo>
                <a:close/>
              </a:path>
            </a:pathLst>
          </a:custGeom>
          <a:ln w="38100">
            <a:solidFill>
              <a:srgbClr val="CC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282440" y="0"/>
            <a:ext cx="652272" cy="4922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3816" y="318515"/>
            <a:ext cx="7475220" cy="661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49540" y="318515"/>
            <a:ext cx="652272" cy="6614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82440" y="806195"/>
            <a:ext cx="652272" cy="6614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2642" rIns="0" bIns="0" rtlCol="0">
            <a:spAutoFit/>
          </a:bodyPr>
          <a:lstStyle/>
          <a:p>
            <a:pPr marL="1066800">
              <a:lnSpc>
                <a:spcPct val="100000"/>
              </a:lnSpc>
            </a:pPr>
            <a:r>
              <a:rPr dirty="0">
                <a:solidFill>
                  <a:srgbClr val="333399"/>
                </a:solidFill>
              </a:rPr>
              <a:t>Διαχείριση</a:t>
            </a:r>
            <a:r>
              <a:rPr spc="-60" dirty="0">
                <a:solidFill>
                  <a:srgbClr val="333399"/>
                </a:solidFill>
              </a:rPr>
              <a:t> </a:t>
            </a:r>
            <a:r>
              <a:rPr dirty="0">
                <a:solidFill>
                  <a:srgbClr val="333399"/>
                </a:solidFill>
              </a:rPr>
              <a:t>Κεφαλαιακ</a:t>
            </a:r>
            <a:r>
              <a:rPr spc="-10" dirty="0">
                <a:solidFill>
                  <a:srgbClr val="333399"/>
                </a:solidFill>
              </a:rPr>
              <a:t>ή</a:t>
            </a:r>
            <a:r>
              <a:rPr dirty="0">
                <a:solidFill>
                  <a:srgbClr val="333399"/>
                </a:solidFill>
              </a:rPr>
              <a:t>ς</a:t>
            </a:r>
            <a:r>
              <a:rPr spc="-35" dirty="0">
                <a:solidFill>
                  <a:srgbClr val="333399"/>
                </a:solidFill>
              </a:rPr>
              <a:t> </a:t>
            </a:r>
            <a:r>
              <a:rPr dirty="0">
                <a:solidFill>
                  <a:srgbClr val="333399"/>
                </a:solidFill>
              </a:rPr>
              <a:t>Επ</a:t>
            </a:r>
            <a:r>
              <a:rPr spc="-10" dirty="0">
                <a:solidFill>
                  <a:srgbClr val="333399"/>
                </a:solidFill>
              </a:rPr>
              <a:t>ά</a:t>
            </a:r>
            <a:r>
              <a:rPr dirty="0">
                <a:solidFill>
                  <a:srgbClr val="333399"/>
                </a:solidFill>
              </a:rPr>
              <a:t>ρκειας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58267" y="1672095"/>
            <a:ext cx="229235" cy="857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69975" y="1672010"/>
            <a:ext cx="7682230" cy="3903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05760" algn="l"/>
                <a:tab pos="3616960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Δεδο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8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RO</a:t>
            </a:r>
            <a:r>
              <a:rPr sz="1800" b="1" i="1" spc="-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1800" b="1" i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	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↑ 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M	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τό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 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↑ 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ROE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↑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ιδ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κεφ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→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↓ </a:t>
            </a:r>
            <a:r>
              <a:rPr sz="1800" b="1" i="1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1800" b="1" i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↓ </a:t>
            </a: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ROE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b="1" spc="-4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τι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τάθμι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8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-απόδ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8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(ri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-r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turn</a:t>
            </a:r>
            <a:r>
              <a:rPr sz="18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tr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de-off):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50"/>
              </a:lnSpc>
              <a:spcBef>
                <a:spcPts val="215"/>
              </a:spcBef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↑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ίδια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κε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αια</a:t>
            </a:r>
            <a:r>
              <a:rPr sz="18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→ 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↓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κί</a:t>
            </a:r>
            <a:r>
              <a:rPr sz="1800" b="1" spc="-4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800" b="1" spc="-3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8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πτ</a:t>
            </a: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ώ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χ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σης</a:t>
            </a:r>
            <a:r>
              <a:rPr sz="18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↓ </a:t>
            </a:r>
            <a:r>
              <a:rPr sz="1800" b="1" i="1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1800" b="1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→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δεδομ</a:t>
            </a:r>
            <a:r>
              <a:rPr sz="1800" b="1" spc="2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50"/>
              </a:lnSpc>
            </a:pP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ROA</a:t>
            </a:r>
            <a:r>
              <a:rPr sz="18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→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↓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ROE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και 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τί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τρ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φα</a:t>
            </a:r>
            <a:endParaRPr sz="1800">
              <a:latin typeface="Arial"/>
              <a:cs typeface="Arial"/>
            </a:endParaRPr>
          </a:p>
          <a:p>
            <a:pPr marL="12700" marR="908685">
              <a:lnSpc>
                <a:spcPts val="1939"/>
              </a:lnSpc>
              <a:spcBef>
                <a:spcPts val="459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800" b="1" spc="4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θος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του 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δί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κεφ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υ καθορ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ζεται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από τον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κα</a:t>
            </a:r>
            <a:r>
              <a:rPr sz="1800" b="1" spc="-4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800" b="1" spc="10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8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μό</a:t>
            </a:r>
            <a:r>
              <a:rPr sz="1800" b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κτ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αρ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ών</a:t>
            </a:r>
            <a:endParaRPr sz="1800">
              <a:latin typeface="Arial"/>
              <a:cs typeface="Arial"/>
            </a:endParaRPr>
          </a:p>
          <a:p>
            <a:pPr marL="12700" marR="728980">
              <a:lnSpc>
                <a:spcPts val="1939"/>
              </a:lnSpc>
              <a:spcBef>
                <a:spcPts val="434"/>
              </a:spcBef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Δια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χ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είριση</a:t>
            </a: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κεφ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8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: π.χ.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μια σ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μα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τι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8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ξ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ζ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μι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από χορηγή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εις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→↓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ιδ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κεφ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8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η τράπ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ζα </a:t>
            </a:r>
            <a:r>
              <a:rPr sz="1800" b="1" spc="3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8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τρεις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πιλογ</a:t>
            </a:r>
            <a:r>
              <a:rPr sz="1800" b="1" spc="3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ξ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ση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μετοχι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ού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κεφ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με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3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κδοση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 ν</a:t>
            </a:r>
            <a:r>
              <a:rPr sz="1800" b="1" spc="3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μετοχ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8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939"/>
              </a:lnSpc>
              <a:spcBef>
                <a:spcPts val="459"/>
              </a:spcBef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ξ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ση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μετοχι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ού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κεφ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υ α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ξ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ας</a:t>
            </a:r>
            <a:r>
              <a:rPr sz="18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τα</a:t>
            </a:r>
            <a:r>
              <a:rPr sz="18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αδι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8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800" b="1" spc="3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τα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spc="40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δη</a:t>
            </a:r>
            <a:r>
              <a:rPr sz="1800" b="1" spc="-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και μει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τας</a:t>
            </a:r>
            <a:r>
              <a:rPr sz="18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τη διάθ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κερδ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800" b="1" spc="40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ρι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),</a:t>
            </a:r>
            <a:r>
              <a:rPr sz="18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endParaRPr sz="1800">
              <a:latin typeface="Arial"/>
              <a:cs typeface="Arial"/>
            </a:endParaRPr>
          </a:p>
          <a:p>
            <a:pPr marL="12700" marR="589280">
              <a:lnSpc>
                <a:spcPts val="1939"/>
              </a:lnSpc>
              <a:spcBef>
                <a:spcPts val="434"/>
              </a:spcBef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μεί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ση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χορηγή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και συ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π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ς,</a:t>
            </a:r>
            <a:r>
              <a:rPr sz="18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μεί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υ με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800" b="1" spc="3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θους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της τράπεζας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8267" y="3126160"/>
            <a:ext cx="21526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3.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8267" y="3674800"/>
            <a:ext cx="21526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4.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8267" y="4223906"/>
            <a:ext cx="229235" cy="556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8267" y="5074298"/>
            <a:ext cx="2292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7680" y="300227"/>
            <a:ext cx="5154168" cy="499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33415" y="300227"/>
            <a:ext cx="3675888" cy="499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30679" y="665987"/>
            <a:ext cx="3046475" cy="4998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68723" y="665987"/>
            <a:ext cx="2993135" cy="4998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53428" y="665987"/>
            <a:ext cx="510540" cy="499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55535" y="665987"/>
            <a:ext cx="729996" cy="4998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07464" y="1080516"/>
            <a:ext cx="5725668" cy="1112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77100" y="665987"/>
            <a:ext cx="493775" cy="4998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95287" y="260413"/>
            <a:ext cx="8498205" cy="1008380"/>
          </a:xfrm>
          <a:prstGeom prst="rect">
            <a:avLst/>
          </a:prstGeom>
          <a:ln w="38100">
            <a:solidFill>
              <a:srgbClr val="CC99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Διαχείρ</a:t>
            </a:r>
            <a:r>
              <a:rPr sz="2400" b="1" spc="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2400" b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Κινδ</a:t>
            </a:r>
            <a:r>
              <a:rPr sz="2400" b="1" spc="-10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νου Επιτ</a:t>
            </a:r>
            <a:r>
              <a:rPr sz="24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4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4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24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Η Μ</a:t>
            </a:r>
            <a:r>
              <a:rPr sz="2400" b="1" spc="4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θοδ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24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του Δείκτη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400" b="1" u="heavy" spc="40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σης</a:t>
            </a:r>
            <a:r>
              <a:rPr sz="2400" b="1" u="heavy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Διάρκειας</a:t>
            </a:r>
            <a:r>
              <a:rPr sz="2400" b="1" u="heavy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spc="1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ration</a:t>
            </a:r>
            <a:r>
              <a:rPr sz="2400" b="1" u="heavy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al</a:t>
            </a:r>
            <a:r>
              <a:rPr sz="2400" b="1" u="heavy" spc="-3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si</a:t>
            </a:r>
            <a:r>
              <a:rPr sz="2400" b="1" u="heavy" spc="-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D)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2742" y="1671743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15034" y="1671667"/>
            <a:ext cx="7132955" cy="1789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73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Δi=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+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1%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οι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παρο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σες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αξίες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ιχε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κο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 και παθη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ικ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ταβλ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ή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θη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1600" b="1" spc="0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3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εξ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ς:</a:t>
            </a:r>
            <a:endParaRPr sz="1600">
              <a:latin typeface="Arial"/>
              <a:cs typeface="Arial"/>
            </a:endParaRPr>
          </a:p>
          <a:p>
            <a:pPr marL="368935" marR="3269615">
              <a:lnSpc>
                <a:spcPts val="2110"/>
              </a:lnSpc>
              <a:spcBef>
                <a:spcPts val="75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Δά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ει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(2000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1951)/2000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 2,45%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λογα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(1500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1442)/1500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3,87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  <a:p>
            <a:pPr marL="368935" marR="1426845">
              <a:lnSpc>
                <a:spcPts val="2110"/>
              </a:lnSpc>
              <a:spcBef>
                <a:spcPts val="5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Πρ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θεσ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ιακ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ς κα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αθ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σεις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(2700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2674)/2700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0,96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%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Πιστ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ποιη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ικά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Καταθ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σε</a:t>
            </a:r>
            <a:r>
              <a:rPr sz="1600" b="1" spc="-25" dirty="0">
                <a:solidFill>
                  <a:srgbClr val="FF0000"/>
                </a:solidFill>
                <a:latin typeface="Arial"/>
                <a:cs typeface="Arial"/>
              </a:rPr>
              <a:t>ων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(1000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966)/1000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3,4%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Μετ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χικό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κε</a:t>
            </a:r>
            <a:r>
              <a:rPr sz="1600" b="1" spc="-25" dirty="0">
                <a:solidFill>
                  <a:srgbClr val="FF0000"/>
                </a:solidFill>
                <a:latin typeface="Arial"/>
                <a:cs typeface="Arial"/>
              </a:rPr>
              <a:t>φ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άλαιο</a:t>
            </a:r>
            <a:r>
              <a:rPr sz="16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αθαρή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ση</a:t>
            </a:r>
            <a:r>
              <a:rPr sz="1600" b="1" spc="0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(100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53)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/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100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 47%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9942" y="2159423"/>
            <a:ext cx="206375" cy="1301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2742" y="3769021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15034" y="3768945"/>
            <a:ext cx="7247890" cy="2447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01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Δε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ης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μιας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μι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ή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ταβ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λής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κί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ποσοσ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ιαία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ταβ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λή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ης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πα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αγο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αίας)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αξίας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r>
              <a:rPr sz="16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ός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χεί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γη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κο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ή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ου παθητικ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δί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εται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επίσης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πρ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σεγγισ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ικ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ά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από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ακόλ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θο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πο:</a:t>
            </a:r>
            <a:endParaRPr sz="1600">
              <a:latin typeface="Arial"/>
              <a:cs typeface="Arial"/>
            </a:endParaRPr>
          </a:p>
          <a:p>
            <a:pPr marL="67310">
              <a:lnSpc>
                <a:spcPct val="100000"/>
              </a:lnSpc>
              <a:spcBef>
                <a:spcPts val="190"/>
              </a:spcBef>
              <a:tabLst>
                <a:tab pos="5601970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ΔPj/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P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j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-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Dj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x[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di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/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(1+i)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]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	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(1)</a:t>
            </a:r>
            <a:endParaRPr sz="1600">
              <a:latin typeface="Arial"/>
              <a:cs typeface="Arial"/>
            </a:endParaRPr>
          </a:p>
          <a:p>
            <a:pPr marL="368935" marR="1341755">
              <a:lnSpc>
                <a:spcPct val="110000"/>
              </a:lnSpc>
              <a:tabLst>
                <a:tab pos="1259205" algn="l"/>
              </a:tabLst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Δά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εια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P/P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2,73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x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[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0,01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/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(1+0,10)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]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2,48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%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λογα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P/P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4,3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x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[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0,01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/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(1+0,08)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]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3,98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%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κ.λ.π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Όσο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γαλύ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j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σο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γαλύ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600" b="1" spc="-3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αι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 ΔPj/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P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j</a:t>
            </a:r>
            <a:endParaRPr sz="1600">
              <a:latin typeface="Arial"/>
              <a:cs typeface="Arial"/>
            </a:endParaRPr>
          </a:p>
          <a:p>
            <a:pPr marL="12700" marR="304800">
              <a:lnSpc>
                <a:spcPts val="1730"/>
              </a:lnSpc>
              <a:spcBef>
                <a:spcPts val="409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Επίση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ς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j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= (ΔPj/Pj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/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[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di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/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1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+i)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]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→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διάρ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εια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Dj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0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6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 ελαστικ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τας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άει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αισθησία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16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αξίας</a:t>
            </a:r>
            <a:r>
              <a:rPr sz="16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ός</a:t>
            </a:r>
            <a:r>
              <a:rPr sz="16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ιχεί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στις μ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ταβ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ς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κί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2742" y="4476537"/>
            <a:ext cx="20637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9942" y="4744761"/>
            <a:ext cx="206375" cy="496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FF0000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600" spc="-5" dirty="0">
                <a:solidFill>
                  <a:srgbClr val="FF0000"/>
                </a:solidFill>
                <a:latin typeface="Wingdings"/>
                <a:cs typeface="Wingdings"/>
              </a:rPr>
              <a:t>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2742" y="5281210"/>
            <a:ext cx="206375" cy="497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600" spc="-5" dirty="0">
                <a:solidFill>
                  <a:srgbClr val="333399"/>
                </a:solidFill>
                <a:latin typeface="Wingdings"/>
                <a:cs typeface="Wingdings"/>
              </a:rPr>
              <a:t></a:t>
            </a:r>
            <a:endParaRPr sz="1600">
              <a:latin typeface="Wingdings"/>
              <a:cs typeface="Wingding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4527" y="445008"/>
            <a:ext cx="5154168" cy="499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60264" y="445008"/>
            <a:ext cx="3675888" cy="499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57527" y="810768"/>
            <a:ext cx="3046476" cy="4998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95571" y="810768"/>
            <a:ext cx="2993135" cy="4998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80276" y="810768"/>
            <a:ext cx="510540" cy="499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82383" y="810768"/>
            <a:ext cx="729996" cy="4998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35835" y="1225296"/>
            <a:ext cx="5725668" cy="1112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03947" y="810768"/>
            <a:ext cx="493775" cy="4998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23850" y="260350"/>
            <a:ext cx="8496300" cy="1297305"/>
          </a:xfrm>
          <a:prstGeom prst="rect">
            <a:avLst/>
          </a:prstGeom>
          <a:ln w="38099">
            <a:solidFill>
              <a:srgbClr val="CC99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Διαχείρ</a:t>
            </a:r>
            <a:r>
              <a:rPr sz="2400" b="1" spc="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2400" b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Κινδ</a:t>
            </a:r>
            <a:r>
              <a:rPr sz="2400" b="1" spc="-10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νου Επιτ</a:t>
            </a:r>
            <a:r>
              <a:rPr sz="2400" b="1" spc="-10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24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24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2400" b="1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sz="24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Η Μ</a:t>
            </a:r>
            <a:r>
              <a:rPr sz="2400" b="1" spc="4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θοδ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24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του Δείκτη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400" b="1" u="heavy" spc="40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σης</a:t>
            </a:r>
            <a:r>
              <a:rPr sz="2400" b="1" u="heavy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Διάρκειας</a:t>
            </a:r>
            <a:r>
              <a:rPr sz="2400" b="1" u="heavy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spc="1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ration</a:t>
            </a:r>
            <a:r>
              <a:rPr sz="2400" b="1" u="heavy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al</a:t>
            </a:r>
            <a:r>
              <a:rPr sz="2400" b="1" u="heavy" spc="-3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si</a:t>
            </a:r>
            <a:r>
              <a:rPr sz="2400" b="1" u="heavy" spc="-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b="1" u="heavy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2400" b="1" u="heavy" spc="-10" dirty="0">
                <a:solidFill>
                  <a:srgbClr val="FF0000"/>
                </a:solidFill>
                <a:latin typeface="Arial"/>
                <a:cs typeface="Arial"/>
              </a:rPr>
              <a:t>D)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59535" y="2493738"/>
            <a:ext cx="6742430" cy="716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σο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Ά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ιγμα</a:t>
            </a:r>
            <a:r>
              <a:rPr sz="1600" b="1" spc="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όσο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 Μ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ση διάρ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εια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αι</a:t>
            </a:r>
            <a:r>
              <a:rPr sz="1600" b="1" spc="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χρήσι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γαλεία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και πλη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φ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ούν</a:t>
            </a:r>
            <a:r>
              <a:rPr sz="16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τη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διοί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ηση</a:t>
            </a:r>
            <a:r>
              <a:rPr sz="1600" b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για</a:t>
            </a:r>
            <a:r>
              <a:rPr sz="16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βαθμό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6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κι</a:t>
            </a:r>
            <a:r>
              <a:rPr sz="16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600" b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1600" b="1" spc="-25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που α</a:t>
            </a:r>
            <a:r>
              <a:rPr sz="1600" b="1" spc="-4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τι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ετωπ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ζ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ρ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άπεζα</a:t>
            </a:r>
            <a:r>
              <a:rPr sz="16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αν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αυξ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θούν</a:t>
            </a:r>
            <a:r>
              <a:rPr sz="1600" b="1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ή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1600" b="1" spc="-35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ύν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τα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επιτ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κια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4544" rIns="0" bIns="0" rtlCol="0">
            <a:spAutoFit/>
          </a:bodyPr>
          <a:lstStyle/>
          <a:p>
            <a:pPr marL="799465">
              <a:lnSpc>
                <a:spcPts val="3810"/>
              </a:lnSpc>
            </a:pPr>
            <a:r>
              <a:rPr dirty="0"/>
              <a:t>Αντ</a:t>
            </a:r>
            <a:r>
              <a:rPr spc="-10" dirty="0"/>
              <a:t>ι</a:t>
            </a:r>
            <a:r>
              <a:rPr dirty="0"/>
              <a:t>μετώ</a:t>
            </a:r>
            <a:r>
              <a:rPr spc="-15" dirty="0"/>
              <a:t>π</a:t>
            </a:r>
            <a:r>
              <a:rPr dirty="0"/>
              <a:t>ιση</a:t>
            </a:r>
            <a:r>
              <a:rPr spc="-40" dirty="0"/>
              <a:t> </a:t>
            </a:r>
            <a:r>
              <a:rPr dirty="0"/>
              <a:t>του</a:t>
            </a:r>
            <a:r>
              <a:rPr spc="-30" dirty="0"/>
              <a:t> </a:t>
            </a:r>
            <a:r>
              <a:rPr dirty="0"/>
              <a:t>κι</a:t>
            </a:r>
            <a:r>
              <a:rPr spc="-15" dirty="0"/>
              <a:t>ν</a:t>
            </a:r>
            <a:r>
              <a:rPr dirty="0"/>
              <a:t>δύ</a:t>
            </a:r>
            <a:r>
              <a:rPr spc="-15" dirty="0"/>
              <a:t>ν</a:t>
            </a:r>
            <a:r>
              <a:rPr dirty="0"/>
              <a:t>ου</a:t>
            </a:r>
            <a:r>
              <a:rPr spc="-25" dirty="0"/>
              <a:t> </a:t>
            </a:r>
            <a:r>
              <a:rPr dirty="0"/>
              <a:t>μετ</a:t>
            </a:r>
            <a:r>
              <a:rPr spc="-15" dirty="0"/>
              <a:t>α</a:t>
            </a:r>
            <a:r>
              <a:rPr dirty="0"/>
              <a:t>βο</a:t>
            </a:r>
            <a:r>
              <a:rPr spc="-10" dirty="0"/>
              <a:t>λ</a:t>
            </a:r>
            <a:r>
              <a:rPr dirty="0"/>
              <a:t>ής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2140" y="911447"/>
            <a:ext cx="8057515" cy="4959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50795">
              <a:lnSpc>
                <a:spcPct val="100000"/>
              </a:lnSpc>
            </a:pPr>
            <a:r>
              <a:rPr sz="3200" b="1" dirty="0">
                <a:solidFill>
                  <a:srgbClr val="0000CC"/>
                </a:solidFill>
                <a:latin typeface="Arial"/>
                <a:cs typeface="Arial"/>
              </a:rPr>
              <a:t>των</a:t>
            </a:r>
            <a:r>
              <a:rPr sz="32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CC"/>
                </a:solidFill>
                <a:latin typeface="Arial"/>
                <a:cs typeface="Arial"/>
              </a:rPr>
              <a:t>επιτοκ</a:t>
            </a:r>
            <a:r>
              <a:rPr sz="3200" b="1" spc="-1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3200" b="1" dirty="0">
                <a:solidFill>
                  <a:srgbClr val="0000CC"/>
                </a:solidFill>
                <a:latin typeface="Arial"/>
                <a:cs typeface="Arial"/>
              </a:rPr>
              <a:t>ων</a:t>
            </a:r>
            <a:endParaRPr sz="3200">
              <a:latin typeface="Arial"/>
              <a:cs typeface="Arial"/>
            </a:endParaRPr>
          </a:p>
          <a:p>
            <a:pPr marL="355600" marR="5080" indent="-343535">
              <a:lnSpc>
                <a:spcPct val="100000"/>
              </a:lnSpc>
              <a:spcBef>
                <a:spcPts val="685"/>
              </a:spcBef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νδ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νος επιτοκ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ου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μπ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ρεί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να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δενιστεί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400" b="1" spc="5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τας</a:t>
            </a:r>
            <a:r>
              <a:rPr sz="24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το άνοιγ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της σταθ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ισ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νης</a:t>
            </a:r>
            <a:r>
              <a:rPr sz="24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διάρ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ειας</a:t>
            </a:r>
            <a:r>
              <a:rPr sz="24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15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duration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ga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p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) ίσο</a:t>
            </a:r>
            <a:r>
              <a:rPr sz="24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με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το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b="1" spc="5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ν:</a:t>
            </a:r>
            <a:endParaRPr sz="2400">
              <a:latin typeface="Arial"/>
              <a:cs typeface="Arial"/>
            </a:endParaRPr>
          </a:p>
          <a:p>
            <a:pPr marL="957580">
              <a:lnSpc>
                <a:spcPct val="100000"/>
              </a:lnSpc>
              <a:spcBef>
                <a:spcPts val="175"/>
              </a:spcBef>
              <a:tabLst>
                <a:tab pos="4952365" algn="l"/>
              </a:tabLst>
            </a:pPr>
            <a:r>
              <a:rPr sz="4050" spc="-440" dirty="0">
                <a:latin typeface="Symbol"/>
                <a:cs typeface="Symbol"/>
              </a:rPr>
              <a:t></a:t>
            </a:r>
            <a:r>
              <a:rPr sz="2950" spc="415" dirty="0">
                <a:latin typeface="Times New Roman"/>
                <a:cs typeface="Times New Roman"/>
              </a:rPr>
              <a:t>D</a:t>
            </a:r>
            <a:r>
              <a:rPr sz="2550" spc="352" baseline="-24509" dirty="0">
                <a:latin typeface="Times New Roman"/>
                <a:cs typeface="Times New Roman"/>
              </a:rPr>
              <a:t>A</a:t>
            </a:r>
            <a:r>
              <a:rPr sz="2550" baseline="-24509" dirty="0">
                <a:latin typeface="Times New Roman"/>
                <a:cs typeface="Times New Roman"/>
              </a:rPr>
              <a:t> </a:t>
            </a:r>
            <a:r>
              <a:rPr sz="2550" spc="-67" baseline="-24509" dirty="0">
                <a:latin typeface="Times New Roman"/>
                <a:cs typeface="Times New Roman"/>
              </a:rPr>
              <a:t> </a:t>
            </a:r>
            <a:r>
              <a:rPr sz="2950" spc="170" dirty="0">
                <a:latin typeface="Times New Roman"/>
                <a:cs typeface="Times New Roman"/>
              </a:rPr>
              <a:t>-</a:t>
            </a:r>
            <a:r>
              <a:rPr sz="2950" spc="-260" dirty="0">
                <a:latin typeface="Times New Roman"/>
                <a:cs typeface="Times New Roman"/>
              </a:rPr>
              <a:t> </a:t>
            </a:r>
            <a:r>
              <a:rPr sz="3900" spc="-270" dirty="0">
                <a:latin typeface="Symbol"/>
                <a:cs typeface="Symbol"/>
              </a:rPr>
              <a:t></a:t>
            </a:r>
            <a:r>
              <a:rPr sz="2950" spc="409" dirty="0">
                <a:latin typeface="Times New Roman"/>
                <a:cs typeface="Times New Roman"/>
              </a:rPr>
              <a:t>D</a:t>
            </a:r>
            <a:r>
              <a:rPr sz="2550" spc="300" baseline="-24509" dirty="0">
                <a:latin typeface="Times New Roman"/>
                <a:cs typeface="Times New Roman"/>
              </a:rPr>
              <a:t>L</a:t>
            </a:r>
            <a:r>
              <a:rPr sz="2550" baseline="-24509" dirty="0">
                <a:latin typeface="Times New Roman"/>
                <a:cs typeface="Times New Roman"/>
              </a:rPr>
              <a:t> </a:t>
            </a:r>
            <a:r>
              <a:rPr sz="2550" spc="-165" baseline="-24509" dirty="0">
                <a:latin typeface="Times New Roman"/>
                <a:cs typeface="Times New Roman"/>
              </a:rPr>
              <a:t> </a:t>
            </a:r>
            <a:r>
              <a:rPr sz="2950" spc="285" dirty="0">
                <a:latin typeface="Symbol"/>
                <a:cs typeface="Symbol"/>
              </a:rPr>
              <a:t></a:t>
            </a:r>
            <a:r>
              <a:rPr sz="2950" spc="-280" dirty="0">
                <a:latin typeface="Times New Roman"/>
                <a:cs typeface="Times New Roman"/>
              </a:rPr>
              <a:t> </a:t>
            </a:r>
            <a:r>
              <a:rPr sz="2950" spc="425" dirty="0">
                <a:latin typeface="Times New Roman"/>
                <a:cs typeface="Times New Roman"/>
              </a:rPr>
              <a:t>k</a:t>
            </a:r>
            <a:r>
              <a:rPr sz="3900" spc="-409" dirty="0">
                <a:latin typeface="Symbol"/>
                <a:cs typeface="Symbol"/>
              </a:rPr>
              <a:t></a:t>
            </a:r>
            <a:r>
              <a:rPr sz="4050" spc="120" dirty="0">
                <a:latin typeface="Symbol"/>
                <a:cs typeface="Symbol"/>
              </a:rPr>
              <a:t></a:t>
            </a:r>
            <a:r>
              <a:rPr sz="2950" spc="285" dirty="0">
                <a:latin typeface="Symbol"/>
                <a:cs typeface="Symbol"/>
              </a:rPr>
              <a:t></a:t>
            </a:r>
            <a:r>
              <a:rPr sz="2950" spc="-120" dirty="0">
                <a:latin typeface="Times New Roman"/>
                <a:cs typeface="Times New Roman"/>
              </a:rPr>
              <a:t> </a:t>
            </a:r>
            <a:r>
              <a:rPr sz="2950" spc="65" dirty="0">
                <a:latin typeface="Times New Roman"/>
                <a:cs typeface="Times New Roman"/>
              </a:rPr>
              <a:t>0</a:t>
            </a:r>
            <a:r>
              <a:rPr sz="2950" spc="145" dirty="0">
                <a:latin typeface="Times New Roman"/>
                <a:cs typeface="Times New Roman"/>
              </a:rPr>
              <a:t>;</a:t>
            </a:r>
            <a:r>
              <a:rPr sz="2950" spc="-425" dirty="0">
                <a:latin typeface="Times New Roman"/>
                <a:cs typeface="Times New Roman"/>
              </a:rPr>
              <a:t> </a:t>
            </a:r>
            <a:r>
              <a:rPr sz="2950" i="1" spc="-20" dirty="0">
                <a:latin typeface="Times New Roman"/>
                <a:cs typeface="Times New Roman"/>
              </a:rPr>
              <a:t>ή</a:t>
            </a:r>
            <a:r>
              <a:rPr sz="2950" spc="409" dirty="0">
                <a:latin typeface="Times New Roman"/>
                <a:cs typeface="Times New Roman"/>
              </a:rPr>
              <a:t>D</a:t>
            </a:r>
            <a:r>
              <a:rPr sz="2550" spc="352" baseline="-24509" dirty="0">
                <a:latin typeface="Times New Roman"/>
                <a:cs typeface="Times New Roman"/>
              </a:rPr>
              <a:t>A</a:t>
            </a:r>
            <a:r>
              <a:rPr sz="2550" baseline="-24509" dirty="0">
                <a:latin typeface="Times New Roman"/>
                <a:cs typeface="Times New Roman"/>
              </a:rPr>
              <a:t>	</a:t>
            </a:r>
            <a:r>
              <a:rPr sz="2950" spc="285" dirty="0">
                <a:latin typeface="Symbol"/>
                <a:cs typeface="Symbol"/>
              </a:rPr>
              <a:t></a:t>
            </a:r>
            <a:r>
              <a:rPr sz="2950" spc="-240" dirty="0">
                <a:latin typeface="Times New Roman"/>
                <a:cs typeface="Times New Roman"/>
              </a:rPr>
              <a:t> </a:t>
            </a:r>
            <a:r>
              <a:rPr sz="3900" spc="-275" dirty="0">
                <a:latin typeface="Symbol"/>
                <a:cs typeface="Symbol"/>
              </a:rPr>
              <a:t></a:t>
            </a:r>
            <a:r>
              <a:rPr sz="2950" spc="409" dirty="0">
                <a:latin typeface="Times New Roman"/>
                <a:cs typeface="Times New Roman"/>
              </a:rPr>
              <a:t>D</a:t>
            </a:r>
            <a:r>
              <a:rPr sz="2550" spc="300" baseline="-24509" dirty="0">
                <a:latin typeface="Times New Roman"/>
                <a:cs typeface="Times New Roman"/>
              </a:rPr>
              <a:t>L</a:t>
            </a:r>
            <a:r>
              <a:rPr sz="2550" baseline="-24509" dirty="0">
                <a:latin typeface="Times New Roman"/>
                <a:cs typeface="Times New Roman"/>
              </a:rPr>
              <a:t> </a:t>
            </a:r>
            <a:r>
              <a:rPr sz="2550" spc="-165" baseline="-24509" dirty="0">
                <a:latin typeface="Times New Roman"/>
                <a:cs typeface="Times New Roman"/>
              </a:rPr>
              <a:t> </a:t>
            </a:r>
            <a:r>
              <a:rPr sz="2950" spc="285" dirty="0">
                <a:latin typeface="Symbol"/>
                <a:cs typeface="Symbol"/>
              </a:rPr>
              <a:t></a:t>
            </a:r>
            <a:r>
              <a:rPr sz="2950" spc="-280" dirty="0">
                <a:latin typeface="Times New Roman"/>
                <a:cs typeface="Times New Roman"/>
              </a:rPr>
              <a:t> </a:t>
            </a:r>
            <a:r>
              <a:rPr sz="2950" spc="425" dirty="0">
                <a:latin typeface="Times New Roman"/>
                <a:cs typeface="Times New Roman"/>
              </a:rPr>
              <a:t>k</a:t>
            </a:r>
            <a:r>
              <a:rPr sz="3900" spc="-160" dirty="0">
                <a:latin typeface="Symbol"/>
                <a:cs typeface="Symbol"/>
              </a:rPr>
              <a:t></a:t>
            </a:r>
            <a:endParaRPr sz="3900">
              <a:latin typeface="Symbol"/>
              <a:cs typeface="Symbol"/>
            </a:endParaRPr>
          </a:p>
          <a:p>
            <a:pPr marL="355600" marR="391795" indent="-343535" algn="just">
              <a:lnSpc>
                <a:spcPct val="100000"/>
              </a:lnSpc>
              <a:spcBef>
                <a:spcPts val="2360"/>
              </a:spcBef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Δηλαδή,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ργ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που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θα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πρ</a:t>
            </a:r>
            <a:r>
              <a:rPr sz="2000" b="1" spc="3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πει</a:t>
            </a:r>
            <a:r>
              <a:rPr sz="2000" b="1" spc="-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κά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τράπεζα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για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την 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ση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(ή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τον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μη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μό) 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ου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ου</a:t>
            </a:r>
            <a:r>
              <a:rPr sz="2000" b="1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αι</a:t>
            </a:r>
            <a:r>
              <a:rPr sz="2000" b="1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ας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συ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δυασ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ός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παρακά</a:t>
            </a:r>
            <a:r>
              <a:rPr sz="2000" b="1" spc="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επ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λογ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ών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7"/>
              </a:spcBef>
            </a:pPr>
            <a:endParaRPr sz="1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"/>
              <a:tabLst>
                <a:tab pos="356235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ση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άρκ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ιας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του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γη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ού</a:t>
            </a:r>
            <a:r>
              <a:rPr sz="2000" b="1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r>
              <a:rPr sz="1400" b="1" spc="-45" dirty="0">
                <a:solidFill>
                  <a:srgbClr val="0000CC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),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/>
              <a:buChar char=""/>
              <a:tabLst>
                <a:tab pos="356235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αύξηση</a:t>
            </a:r>
            <a:r>
              <a:rPr sz="20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άρκ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ιας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του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παθητι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ού</a:t>
            </a:r>
            <a:r>
              <a:rPr sz="20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(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D</a:t>
            </a:r>
            <a:r>
              <a:rPr sz="1400" b="1" spc="-10" dirty="0">
                <a:solidFill>
                  <a:srgbClr val="0000CC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),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/>
              <a:buChar char=""/>
              <a:tabLst>
                <a:tab pos="356235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αύξηση</a:t>
            </a:r>
            <a:r>
              <a:rPr sz="2000" b="1" spc="-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της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μόχλ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υσης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(k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)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5684" rIns="0" bIns="0" rtlCol="0">
            <a:spAutoFit/>
          </a:bodyPr>
          <a:lstStyle/>
          <a:p>
            <a:pPr marL="624840">
              <a:lnSpc>
                <a:spcPct val="100000"/>
              </a:lnSpc>
            </a:pPr>
            <a:r>
              <a:rPr dirty="0"/>
              <a:t>Διαχείριση</a:t>
            </a:r>
            <a:r>
              <a:rPr spc="-55" dirty="0"/>
              <a:t> </a:t>
            </a:r>
            <a:r>
              <a:rPr dirty="0"/>
              <a:t>του</a:t>
            </a:r>
            <a:r>
              <a:rPr spc="-25" dirty="0"/>
              <a:t> </a:t>
            </a:r>
            <a:r>
              <a:rPr dirty="0"/>
              <a:t>ανο</a:t>
            </a:r>
            <a:r>
              <a:rPr spc="-15" dirty="0"/>
              <a:t>ί</a:t>
            </a:r>
            <a:r>
              <a:rPr dirty="0"/>
              <a:t>γ</a:t>
            </a:r>
            <a:r>
              <a:rPr spc="-10" dirty="0"/>
              <a:t>μ</a:t>
            </a:r>
            <a:r>
              <a:rPr dirty="0"/>
              <a:t>ατος</a:t>
            </a:r>
            <a:r>
              <a:rPr spc="-35" dirty="0"/>
              <a:t> </a:t>
            </a:r>
            <a:r>
              <a:rPr dirty="0"/>
              <a:t>της</a:t>
            </a:r>
            <a:r>
              <a:rPr spc="-30" dirty="0"/>
              <a:t> </a:t>
            </a:r>
            <a:r>
              <a:rPr dirty="0"/>
              <a:t>διάρκειας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Wingdings"/>
              <a:buChar char=""/>
              <a:tabLst>
                <a:tab pos="356235" algn="l"/>
              </a:tabLst>
            </a:pPr>
            <a:r>
              <a:rPr dirty="0">
                <a:solidFill>
                  <a:srgbClr val="FF0000"/>
                </a:solidFill>
              </a:rPr>
              <a:t>Α</a:t>
            </a:r>
            <a:r>
              <a:rPr spc="-10" dirty="0">
                <a:solidFill>
                  <a:srgbClr val="FF0000"/>
                </a:solidFill>
              </a:rPr>
              <a:t>μ</a:t>
            </a:r>
            <a:r>
              <a:rPr dirty="0">
                <a:solidFill>
                  <a:srgbClr val="FF0000"/>
                </a:solidFill>
              </a:rPr>
              <a:t>υ</a:t>
            </a:r>
            <a:r>
              <a:rPr spc="-10" dirty="0">
                <a:solidFill>
                  <a:srgbClr val="FF0000"/>
                </a:solidFill>
              </a:rPr>
              <a:t>ν</a:t>
            </a:r>
            <a:r>
              <a:rPr dirty="0">
                <a:solidFill>
                  <a:srgbClr val="FF0000"/>
                </a:solidFill>
              </a:rPr>
              <a:t>τική στρατηγική</a:t>
            </a:r>
            <a:r>
              <a:rPr dirty="0"/>
              <a:t>:</a:t>
            </a:r>
            <a:r>
              <a:rPr spc="-15" dirty="0"/>
              <a:t> </a:t>
            </a:r>
            <a:r>
              <a:rPr dirty="0"/>
              <a:t>η</a:t>
            </a:r>
            <a:r>
              <a:rPr spc="-10" dirty="0"/>
              <a:t> </a:t>
            </a:r>
            <a:r>
              <a:rPr dirty="0"/>
              <a:t>διοί</a:t>
            </a:r>
            <a:r>
              <a:rPr spc="5" dirty="0"/>
              <a:t>κ</a:t>
            </a:r>
            <a:r>
              <a:rPr dirty="0"/>
              <a:t>ηση</a:t>
            </a:r>
            <a:r>
              <a:rPr spc="-50" dirty="0"/>
              <a:t> </a:t>
            </a:r>
            <a:r>
              <a:rPr dirty="0"/>
              <a:t>της τράπεζας προσ</a:t>
            </a:r>
            <a:r>
              <a:rPr spc="-10" dirty="0"/>
              <a:t>π</a:t>
            </a:r>
            <a:r>
              <a:rPr dirty="0"/>
              <a:t>αθεί</a:t>
            </a:r>
            <a:r>
              <a:rPr spc="-35" dirty="0"/>
              <a:t> </a:t>
            </a:r>
            <a:r>
              <a:rPr dirty="0"/>
              <a:t>να απ</a:t>
            </a:r>
            <a:r>
              <a:rPr spc="-10" dirty="0"/>
              <a:t>ο</a:t>
            </a:r>
            <a:r>
              <a:rPr dirty="0"/>
              <a:t>μ</a:t>
            </a:r>
            <a:r>
              <a:rPr spc="-10" dirty="0"/>
              <a:t>ο</a:t>
            </a:r>
            <a:r>
              <a:rPr dirty="0"/>
              <a:t>νώσει</a:t>
            </a:r>
            <a:r>
              <a:rPr spc="-35" dirty="0"/>
              <a:t> </a:t>
            </a:r>
            <a:r>
              <a:rPr dirty="0"/>
              <a:t>τ</a:t>
            </a:r>
            <a:r>
              <a:rPr spc="-10" dirty="0"/>
              <a:t>η</a:t>
            </a:r>
            <a:r>
              <a:rPr dirty="0"/>
              <a:t>ν καθαρή</a:t>
            </a:r>
            <a:r>
              <a:rPr spc="-15" dirty="0"/>
              <a:t> </a:t>
            </a:r>
            <a:r>
              <a:rPr dirty="0"/>
              <a:t>θ</a:t>
            </a:r>
            <a:r>
              <a:rPr spc="50" dirty="0"/>
              <a:t>έ</a:t>
            </a:r>
            <a:r>
              <a:rPr spc="-15" dirty="0"/>
              <a:t>σ</a:t>
            </a:r>
            <a:r>
              <a:rPr dirty="0"/>
              <a:t>η</a:t>
            </a:r>
            <a:r>
              <a:rPr spc="-60" dirty="0"/>
              <a:t> </a:t>
            </a:r>
            <a:r>
              <a:rPr dirty="0"/>
              <a:t>από</a:t>
            </a:r>
            <a:r>
              <a:rPr spc="-10" dirty="0"/>
              <a:t> </a:t>
            </a:r>
            <a:r>
              <a:rPr dirty="0"/>
              <a:t>τις μετ</a:t>
            </a:r>
            <a:r>
              <a:rPr spc="-10" dirty="0"/>
              <a:t>α</a:t>
            </a:r>
            <a:r>
              <a:rPr dirty="0"/>
              <a:t>βολ</a:t>
            </a:r>
            <a:r>
              <a:rPr spc="35" dirty="0"/>
              <a:t>έ</a:t>
            </a:r>
            <a:r>
              <a:rPr dirty="0"/>
              <a:t>ς</a:t>
            </a:r>
            <a:r>
              <a:rPr spc="-60" dirty="0"/>
              <a:t> </a:t>
            </a:r>
            <a:r>
              <a:rPr dirty="0"/>
              <a:t>των επιτοκίων.</a:t>
            </a:r>
          </a:p>
          <a:p>
            <a:pPr marL="355600" marR="43180" indent="-342900">
              <a:lnSpc>
                <a:spcPct val="100000"/>
              </a:lnSpc>
              <a:spcBef>
                <a:spcPts val="575"/>
              </a:spcBef>
              <a:buFont typeface="Wingdings"/>
              <a:buChar char=""/>
              <a:tabLst>
                <a:tab pos="356235" algn="l"/>
              </a:tabLst>
            </a:pPr>
            <a:r>
              <a:rPr dirty="0">
                <a:solidFill>
                  <a:srgbClr val="FF0000"/>
                </a:solidFill>
              </a:rPr>
              <a:t>Επιθε</a:t>
            </a:r>
            <a:r>
              <a:rPr spc="-10" dirty="0">
                <a:solidFill>
                  <a:srgbClr val="FF0000"/>
                </a:solidFill>
              </a:rPr>
              <a:t>τ</a:t>
            </a:r>
            <a:r>
              <a:rPr dirty="0">
                <a:solidFill>
                  <a:srgbClr val="FF0000"/>
                </a:solidFill>
              </a:rPr>
              <a:t>ι</a:t>
            </a:r>
            <a:r>
              <a:rPr spc="5" dirty="0">
                <a:solidFill>
                  <a:srgbClr val="FF0000"/>
                </a:solidFill>
              </a:rPr>
              <a:t>κ</a:t>
            </a:r>
            <a:r>
              <a:rPr dirty="0">
                <a:solidFill>
                  <a:srgbClr val="FF0000"/>
                </a:solidFill>
              </a:rPr>
              <a:t>ή</a:t>
            </a:r>
            <a:r>
              <a:rPr spc="-3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στρατηγικ</a:t>
            </a:r>
            <a:r>
              <a:rPr spc="5" dirty="0">
                <a:solidFill>
                  <a:srgbClr val="FF0000"/>
                </a:solidFill>
              </a:rPr>
              <a:t>ή</a:t>
            </a:r>
            <a:r>
              <a:rPr dirty="0"/>
              <a:t>:</a:t>
            </a:r>
            <a:r>
              <a:rPr spc="-15" dirty="0"/>
              <a:t> </a:t>
            </a:r>
            <a:r>
              <a:rPr dirty="0"/>
              <a:t>η</a:t>
            </a:r>
            <a:r>
              <a:rPr spc="-10" dirty="0"/>
              <a:t> </a:t>
            </a:r>
            <a:r>
              <a:rPr dirty="0"/>
              <a:t>διοί</a:t>
            </a:r>
            <a:r>
              <a:rPr spc="5" dirty="0"/>
              <a:t>κ</a:t>
            </a:r>
            <a:r>
              <a:rPr dirty="0"/>
              <a:t>ηση</a:t>
            </a:r>
            <a:r>
              <a:rPr spc="-50" dirty="0"/>
              <a:t> </a:t>
            </a:r>
            <a:r>
              <a:rPr dirty="0"/>
              <a:t>προσπαθεί</a:t>
            </a:r>
            <a:r>
              <a:rPr spc="-20" dirty="0"/>
              <a:t> </a:t>
            </a:r>
            <a:r>
              <a:rPr dirty="0"/>
              <a:t>να επωφελη</a:t>
            </a:r>
            <a:r>
              <a:rPr spc="-10" dirty="0"/>
              <a:t>θ</a:t>
            </a:r>
            <a:r>
              <a:rPr dirty="0"/>
              <a:t>εί</a:t>
            </a:r>
            <a:r>
              <a:rPr spc="-30" dirty="0"/>
              <a:t> </a:t>
            </a:r>
            <a:r>
              <a:rPr dirty="0"/>
              <a:t>από</a:t>
            </a:r>
            <a:r>
              <a:rPr spc="-15" dirty="0"/>
              <a:t> </a:t>
            </a:r>
            <a:r>
              <a:rPr dirty="0"/>
              <a:t>τις </a:t>
            </a:r>
            <a:r>
              <a:rPr spc="-10" dirty="0"/>
              <a:t>μ</a:t>
            </a:r>
            <a:r>
              <a:rPr dirty="0"/>
              <a:t>εταβολ</a:t>
            </a:r>
            <a:r>
              <a:rPr spc="45" dirty="0"/>
              <a:t>έ</a:t>
            </a:r>
            <a:r>
              <a:rPr dirty="0"/>
              <a:t>ς</a:t>
            </a:r>
            <a:r>
              <a:rPr spc="-45" dirty="0"/>
              <a:t> </a:t>
            </a:r>
            <a:r>
              <a:rPr dirty="0"/>
              <a:t>των επιτοκίων</a:t>
            </a:r>
            <a:r>
              <a:rPr spc="-35" dirty="0"/>
              <a:t> </a:t>
            </a:r>
            <a:r>
              <a:rPr dirty="0"/>
              <a:t>και</a:t>
            </a:r>
            <a:r>
              <a:rPr spc="-15" dirty="0"/>
              <a:t> </a:t>
            </a:r>
            <a:r>
              <a:rPr dirty="0"/>
              <a:t>να α</a:t>
            </a:r>
            <a:r>
              <a:rPr spc="-10" dirty="0"/>
              <a:t>υ</a:t>
            </a:r>
            <a:r>
              <a:rPr dirty="0"/>
              <a:t>ξήσει</a:t>
            </a:r>
            <a:r>
              <a:rPr spc="-25" dirty="0"/>
              <a:t> </a:t>
            </a:r>
            <a:r>
              <a:rPr dirty="0"/>
              <a:t>τ</a:t>
            </a:r>
            <a:r>
              <a:rPr spc="-10" dirty="0"/>
              <a:t>η</a:t>
            </a:r>
            <a:r>
              <a:rPr dirty="0"/>
              <a:t>ν καθαρή</a:t>
            </a:r>
            <a:r>
              <a:rPr spc="-15" dirty="0"/>
              <a:t> </a:t>
            </a:r>
            <a:r>
              <a:rPr dirty="0"/>
              <a:t>θ</a:t>
            </a:r>
            <a:r>
              <a:rPr spc="35" dirty="0"/>
              <a:t>έ</a:t>
            </a:r>
            <a:r>
              <a:rPr dirty="0"/>
              <a:t>ση.</a:t>
            </a:r>
            <a:r>
              <a:rPr spc="-70" dirty="0"/>
              <a:t> </a:t>
            </a:r>
            <a:r>
              <a:rPr dirty="0"/>
              <a:t>Ε</a:t>
            </a:r>
            <a:r>
              <a:rPr spc="-10" dirty="0"/>
              <a:t>π</a:t>
            </a:r>
            <a:r>
              <a:rPr dirty="0"/>
              <a:t>ιτυ</a:t>
            </a:r>
            <a:r>
              <a:rPr spc="-10" dirty="0"/>
              <a:t>χ</a:t>
            </a:r>
            <a:r>
              <a:rPr dirty="0"/>
              <a:t>ής</a:t>
            </a:r>
            <a:r>
              <a:rPr spc="10" dirty="0"/>
              <a:t> </a:t>
            </a:r>
            <a:r>
              <a:rPr dirty="0"/>
              <a:t>επιθε</a:t>
            </a:r>
            <a:r>
              <a:rPr spc="-10" dirty="0"/>
              <a:t>τ</a:t>
            </a:r>
            <a:r>
              <a:rPr dirty="0"/>
              <a:t>ική στρατηγική</a:t>
            </a:r>
            <a:r>
              <a:rPr spc="-20" dirty="0"/>
              <a:t> </a:t>
            </a:r>
            <a:r>
              <a:rPr dirty="0"/>
              <a:t>προ</a:t>
            </a:r>
            <a:r>
              <a:rPr spc="-10" dirty="0"/>
              <a:t>ϋ</a:t>
            </a:r>
            <a:r>
              <a:rPr dirty="0"/>
              <a:t>πο</a:t>
            </a:r>
            <a:r>
              <a:rPr spc="-10" dirty="0"/>
              <a:t>θ</a:t>
            </a:r>
            <a:r>
              <a:rPr spc="55" dirty="0"/>
              <a:t>έ</a:t>
            </a:r>
            <a:r>
              <a:rPr dirty="0"/>
              <a:t>τει</a:t>
            </a:r>
            <a:r>
              <a:rPr spc="-55" dirty="0"/>
              <a:t> </a:t>
            </a:r>
            <a:r>
              <a:rPr dirty="0"/>
              <a:t>ι</a:t>
            </a:r>
            <a:r>
              <a:rPr spc="5" dirty="0"/>
              <a:t>κ</a:t>
            </a:r>
            <a:r>
              <a:rPr dirty="0"/>
              <a:t>ανό</a:t>
            </a:r>
            <a:r>
              <a:rPr spc="-10" dirty="0"/>
              <a:t>τ</a:t>
            </a:r>
            <a:r>
              <a:rPr dirty="0"/>
              <a:t>ητα</a:t>
            </a:r>
            <a:r>
              <a:rPr spc="-15" dirty="0"/>
              <a:t> </a:t>
            </a:r>
            <a:r>
              <a:rPr dirty="0"/>
              <a:t>πρόβλε</a:t>
            </a:r>
            <a:r>
              <a:rPr spc="-15" dirty="0"/>
              <a:t>ψ</a:t>
            </a:r>
            <a:r>
              <a:rPr dirty="0"/>
              <a:t>ης των επιτοκίων.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5684" rIns="0" bIns="0" rtlCol="0">
            <a:spAutoFit/>
          </a:bodyPr>
          <a:lstStyle/>
          <a:p>
            <a:pPr marL="774700">
              <a:lnSpc>
                <a:spcPct val="100000"/>
              </a:lnSpc>
            </a:pPr>
            <a:r>
              <a:rPr dirty="0"/>
              <a:t>Διαχε</a:t>
            </a:r>
            <a:r>
              <a:rPr spc="-10" dirty="0"/>
              <a:t>ί</a:t>
            </a:r>
            <a:r>
              <a:rPr dirty="0"/>
              <a:t>ριση</a:t>
            </a:r>
            <a:r>
              <a:rPr spc="-60" dirty="0"/>
              <a:t> </a:t>
            </a:r>
            <a:r>
              <a:rPr dirty="0"/>
              <a:t>του</a:t>
            </a:r>
            <a:r>
              <a:rPr spc="-30" dirty="0"/>
              <a:t> </a:t>
            </a:r>
            <a:r>
              <a:rPr dirty="0"/>
              <a:t>χάσμ</a:t>
            </a:r>
            <a:r>
              <a:rPr spc="-10" dirty="0"/>
              <a:t>α</a:t>
            </a:r>
            <a:r>
              <a:rPr dirty="0"/>
              <a:t>τος</a:t>
            </a:r>
            <a:r>
              <a:rPr spc="-45" dirty="0"/>
              <a:t> </a:t>
            </a:r>
            <a:r>
              <a:rPr dirty="0"/>
              <a:t>της</a:t>
            </a:r>
            <a:r>
              <a:rPr spc="-20" dirty="0"/>
              <a:t> </a:t>
            </a:r>
            <a:r>
              <a:rPr dirty="0"/>
              <a:t>διά</a:t>
            </a:r>
            <a:r>
              <a:rPr spc="-10" dirty="0"/>
              <a:t>ρ</a:t>
            </a:r>
            <a:r>
              <a:rPr dirty="0"/>
              <a:t>κειας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10518"/>
            <a:ext cx="7962900" cy="38182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80100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Εάν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α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ναμ</a:t>
            </a:r>
            <a:r>
              <a:rPr sz="2400" b="1" spc="4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νεται</a:t>
            </a:r>
            <a:r>
              <a:rPr sz="2400" b="1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αύξ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ση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των επιτοκίων,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κατάλλη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 επιθετική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στρατηγική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είναι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επίτευξη αρνητικού χάσ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ατ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διάρκειας.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"/>
              </a:spcBef>
              <a:buClr>
                <a:srgbClr val="0000CC"/>
              </a:buClr>
              <a:buFont typeface="Wingdings"/>
              <a:buChar char=""/>
            </a:pPr>
            <a:endParaRPr sz="2950">
              <a:latin typeface="Times New Roman"/>
              <a:cs typeface="Times New Roman"/>
            </a:endParaRPr>
          </a:p>
          <a:p>
            <a:pPr marL="355600" marR="729615" indent="-342900">
              <a:lnSpc>
                <a:spcPts val="2300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τράπεζα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θα προσπαθήσει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για 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αράδειγμα</a:t>
            </a: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να προωθήσει: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0"/>
              </a:spcBef>
              <a:buFont typeface="Arial"/>
              <a:buChar char="–"/>
              <a:tabLst>
                <a:tab pos="756920" algn="l"/>
              </a:tabLst>
            </a:pP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βραχυπ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όθ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σμα</a:t>
            </a:r>
            <a:r>
              <a:rPr sz="2000" b="1" spc="-4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δά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α,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 επ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δύ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ει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σε</a:t>
            </a:r>
            <a:r>
              <a:rPr sz="2000" b="1" spc="-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β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ρ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αχυπρό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μα</a:t>
            </a:r>
            <a:r>
              <a:rPr sz="2000" b="1" spc="-4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ομόλογα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και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 προ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ελκ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μακρ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πρό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0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κα</a:t>
            </a:r>
            <a:r>
              <a:rPr sz="2000" b="1" spc="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000" b="1" spc="-25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000" b="1" spc="1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000" b="1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000" b="1" spc="-2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0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8"/>
              </a:spcBef>
              <a:buClr>
                <a:srgbClr val="0000CC"/>
              </a:buClr>
              <a:buFont typeface="Arial"/>
              <a:buChar char="–"/>
            </a:pPr>
            <a:endParaRPr sz="2050">
              <a:latin typeface="Times New Roman"/>
              <a:cs typeface="Times New Roman"/>
            </a:endParaRPr>
          </a:p>
          <a:p>
            <a:pPr marL="355600" indent="-342900">
              <a:lnSpc>
                <a:spcPts val="2595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Εάν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α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ναμ</a:t>
            </a:r>
            <a:r>
              <a:rPr sz="2400" b="1" spc="4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νεται</a:t>
            </a:r>
            <a:r>
              <a:rPr sz="2400" b="1" spc="-6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μείωση</a:t>
            </a:r>
            <a:r>
              <a:rPr sz="24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των επιτοκίων</a:t>
            </a:r>
            <a:r>
              <a:rPr sz="2400" b="1" spc="-2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στρατηγική</a:t>
            </a:r>
            <a:endParaRPr sz="2400">
              <a:latin typeface="Arial"/>
              <a:cs typeface="Arial"/>
            </a:endParaRPr>
          </a:p>
          <a:p>
            <a:pPr marR="1148715" algn="ctr">
              <a:lnSpc>
                <a:spcPts val="2595"/>
              </a:lnSpc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τρά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εζας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θα είναι</a:t>
            </a:r>
            <a:r>
              <a:rPr sz="24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ακριβώς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αν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ίθετ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4544" rIns="0" bIns="0" rtlCol="0">
            <a:spAutoFit/>
          </a:bodyPr>
          <a:lstStyle/>
          <a:p>
            <a:pPr marL="5715" algn="ctr">
              <a:lnSpc>
                <a:spcPct val="100000"/>
              </a:lnSpc>
            </a:pPr>
            <a:r>
              <a:rPr dirty="0"/>
              <a:t>Δυσκολίες</a:t>
            </a:r>
            <a:r>
              <a:rPr spc="-45" dirty="0"/>
              <a:t> </a:t>
            </a:r>
            <a:r>
              <a:rPr dirty="0"/>
              <a:t>Εφαρμο</a:t>
            </a:r>
            <a:r>
              <a:rPr spc="-15" dirty="0"/>
              <a:t>γ</a:t>
            </a:r>
            <a:r>
              <a:rPr dirty="0"/>
              <a:t>ής</a:t>
            </a:r>
            <a:r>
              <a:rPr spc="-30" dirty="0"/>
              <a:t> </a:t>
            </a:r>
            <a:r>
              <a:rPr dirty="0"/>
              <a:t>του</a:t>
            </a:r>
            <a:r>
              <a:rPr spc="-25" dirty="0"/>
              <a:t> </a:t>
            </a:r>
            <a:r>
              <a:rPr dirty="0"/>
              <a:t>Μο</a:t>
            </a:r>
            <a:r>
              <a:rPr spc="-15" dirty="0"/>
              <a:t>ν</a:t>
            </a:r>
            <a:r>
              <a:rPr dirty="0"/>
              <a:t>τέ</a:t>
            </a:r>
            <a:r>
              <a:rPr spc="-20" dirty="0"/>
              <a:t>λ</a:t>
            </a:r>
            <a:r>
              <a:rPr dirty="0"/>
              <a:t>ου</a:t>
            </a:r>
          </a:p>
          <a:p>
            <a:pPr marL="5715" algn="ctr">
              <a:lnSpc>
                <a:spcPts val="3810"/>
              </a:lnSpc>
            </a:pPr>
            <a:r>
              <a:rPr dirty="0"/>
              <a:t>Διάρκειας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59794"/>
            <a:ext cx="7875270" cy="3390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ts val="2735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Δυσκολία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αλλα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ής των χαρακτηριστικών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στοιχείων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735"/>
              </a:lnSpc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ενερ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ικού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και</a:t>
            </a:r>
            <a:r>
              <a:rPr sz="2400" b="1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πα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ικο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9"/>
              </a:spcBef>
            </a:pPr>
            <a:endParaRPr sz="3250">
              <a:latin typeface="Times New Roman"/>
              <a:cs typeface="Times New Roman"/>
            </a:endParaRPr>
          </a:p>
          <a:p>
            <a:pPr marL="355600" marR="275590" indent="-342900">
              <a:lnSpc>
                <a:spcPts val="2590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εκμη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νιση</a:t>
            </a:r>
            <a:r>
              <a:rPr sz="2400" b="1" spc="-5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του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κ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ινδύ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ου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b="1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ναι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40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να</a:t>
            </a:r>
            <a:r>
              <a:rPr sz="24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δυ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αμικό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και όχι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στατικό</a:t>
            </a:r>
            <a:r>
              <a:rPr sz="2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πρόβλ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μα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7"/>
              </a:spcBef>
              <a:buClr>
                <a:srgbClr val="0000CC"/>
              </a:buClr>
              <a:buFont typeface="Wingdings"/>
              <a:buChar char=""/>
            </a:pPr>
            <a:endParaRPr sz="29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άγκη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λεπ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ερών πληροφοριών.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"/>
              </a:spcBef>
              <a:buClr>
                <a:srgbClr val="0000CC"/>
              </a:buClr>
              <a:buFont typeface="Wingdings"/>
              <a:buChar char=""/>
            </a:pP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Μεγάλες</a:t>
            </a:r>
            <a:r>
              <a:rPr sz="2400" b="1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αλλα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γ</a:t>
            </a:r>
            <a:r>
              <a:rPr sz="2400" b="1" spc="55" dirty="0">
                <a:solidFill>
                  <a:srgbClr val="0000CC"/>
                </a:solidFill>
                <a:latin typeface="Arial"/>
                <a:cs typeface="Arial"/>
              </a:rPr>
              <a:t>έ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των επιτοκίων</a:t>
            </a:r>
            <a:r>
              <a:rPr sz="2400" b="1" spc="-3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και</a:t>
            </a:r>
            <a:r>
              <a:rPr sz="2400" b="1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κυρτότ</a:t>
            </a:r>
            <a:r>
              <a:rPr sz="2400" b="1" spc="-1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τα.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0825" y="500126"/>
            <a:ext cx="8569325" cy="1000125"/>
          </a:xfrm>
          <a:custGeom>
            <a:avLst/>
            <a:gdLst/>
            <a:ahLst/>
            <a:cxnLst/>
            <a:rect l="l" t="t" r="r" b="b"/>
            <a:pathLst>
              <a:path w="8569325" h="1000125">
                <a:moveTo>
                  <a:pt x="0" y="1000125"/>
                </a:moveTo>
                <a:lnTo>
                  <a:pt x="8569325" y="1000125"/>
                </a:lnTo>
                <a:lnTo>
                  <a:pt x="8569325" y="0"/>
                </a:lnTo>
                <a:lnTo>
                  <a:pt x="0" y="0"/>
                </a:lnTo>
                <a:lnTo>
                  <a:pt x="0" y="1000125"/>
                </a:lnTo>
                <a:close/>
              </a:path>
            </a:pathLst>
          </a:custGeom>
          <a:ln w="38100">
            <a:solidFill>
              <a:srgbClr val="CC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53539" y="458723"/>
            <a:ext cx="5795771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973823" y="458723"/>
            <a:ext cx="574548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10255" y="885444"/>
            <a:ext cx="594359" cy="5821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29127" y="885444"/>
            <a:ext cx="3364991" cy="5821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18632" y="885444"/>
            <a:ext cx="574548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862073" y="619170"/>
            <a:ext cx="5344795" cy="80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9670" marR="5080" indent="-1157605">
              <a:lnSpc>
                <a:spcPct val="100000"/>
              </a:lnSpc>
            </a:pPr>
            <a:r>
              <a:rPr sz="2800" spc="-5" dirty="0">
                <a:solidFill>
                  <a:srgbClr val="333399"/>
                </a:solidFill>
              </a:rPr>
              <a:t>Δια</a:t>
            </a:r>
            <a:r>
              <a:rPr sz="2800" spc="-15" dirty="0">
                <a:solidFill>
                  <a:srgbClr val="333399"/>
                </a:solidFill>
              </a:rPr>
              <a:t>χ</a:t>
            </a:r>
            <a:r>
              <a:rPr sz="2800" spc="-5" dirty="0">
                <a:solidFill>
                  <a:srgbClr val="333399"/>
                </a:solidFill>
              </a:rPr>
              <a:t>είριση Κινδύ</a:t>
            </a:r>
            <a:r>
              <a:rPr sz="2800" spc="0" dirty="0">
                <a:solidFill>
                  <a:srgbClr val="333399"/>
                </a:solidFill>
              </a:rPr>
              <a:t>ν</a:t>
            </a:r>
            <a:r>
              <a:rPr sz="2800" spc="-5" dirty="0">
                <a:solidFill>
                  <a:srgbClr val="333399"/>
                </a:solidFill>
              </a:rPr>
              <a:t>ου</a:t>
            </a:r>
            <a:r>
              <a:rPr sz="2800" spc="10" dirty="0">
                <a:solidFill>
                  <a:srgbClr val="333399"/>
                </a:solidFill>
              </a:rPr>
              <a:t> </a:t>
            </a:r>
            <a:r>
              <a:rPr sz="2800" spc="-5" dirty="0">
                <a:solidFill>
                  <a:srgbClr val="333399"/>
                </a:solidFill>
              </a:rPr>
              <a:t>Ε</a:t>
            </a:r>
            <a:r>
              <a:rPr sz="2800" spc="-20" dirty="0">
                <a:solidFill>
                  <a:srgbClr val="333399"/>
                </a:solidFill>
              </a:rPr>
              <a:t>π</a:t>
            </a:r>
            <a:r>
              <a:rPr sz="2800" spc="-5" dirty="0">
                <a:solidFill>
                  <a:srgbClr val="333399"/>
                </a:solidFill>
              </a:rPr>
              <a:t>ιτοκίου </a:t>
            </a:r>
            <a:r>
              <a:rPr sz="2800" dirty="0">
                <a:solidFill>
                  <a:srgbClr val="333399"/>
                </a:solidFill>
                <a:latin typeface="Arial"/>
                <a:cs typeface="Arial"/>
              </a:rPr>
              <a:t>(</a:t>
            </a:r>
            <a:r>
              <a:rPr sz="2800" spc="-5" dirty="0">
                <a:solidFill>
                  <a:srgbClr val="333399"/>
                </a:solidFill>
                <a:latin typeface="Arial"/>
                <a:cs typeface="Arial"/>
              </a:rPr>
              <a:t>int</a:t>
            </a:r>
            <a:r>
              <a:rPr sz="2800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sz="2800" spc="-5" dirty="0">
                <a:solidFill>
                  <a:srgbClr val="333399"/>
                </a:solidFill>
                <a:latin typeface="Arial"/>
                <a:cs typeface="Arial"/>
              </a:rPr>
              <a:t>r</a:t>
            </a:r>
            <a:r>
              <a:rPr sz="2800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sz="2800" spc="-5" dirty="0">
                <a:solidFill>
                  <a:srgbClr val="333399"/>
                </a:solidFill>
                <a:latin typeface="Arial"/>
                <a:cs typeface="Arial"/>
              </a:rPr>
              <a:t>st r</a:t>
            </a:r>
            <a:r>
              <a:rPr sz="2800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333399"/>
                </a:solidFill>
                <a:latin typeface="Arial"/>
                <a:cs typeface="Arial"/>
              </a:rPr>
              <a:t>te</a:t>
            </a:r>
            <a:r>
              <a:rPr sz="2800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33399"/>
                </a:solidFill>
                <a:latin typeface="Arial"/>
                <a:cs typeface="Arial"/>
              </a:rPr>
              <a:t>r</a:t>
            </a:r>
            <a:r>
              <a:rPr sz="2800" dirty="0">
                <a:solidFill>
                  <a:srgbClr val="333399"/>
                </a:solidFill>
                <a:latin typeface="Arial"/>
                <a:cs typeface="Arial"/>
              </a:rPr>
              <a:t>i</a:t>
            </a:r>
            <a:r>
              <a:rPr sz="2800" spc="-5" dirty="0">
                <a:solidFill>
                  <a:srgbClr val="333399"/>
                </a:solidFill>
                <a:latin typeface="Arial"/>
                <a:cs typeface="Arial"/>
              </a:rPr>
              <a:t>s</a:t>
            </a:r>
            <a:r>
              <a:rPr sz="2800" dirty="0">
                <a:solidFill>
                  <a:srgbClr val="333399"/>
                </a:solidFill>
                <a:latin typeface="Arial"/>
                <a:cs typeface="Arial"/>
              </a:rPr>
              <a:t>k</a:t>
            </a:r>
            <a:r>
              <a:rPr sz="2800" spc="-5"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9942" y="1715952"/>
            <a:ext cx="7861934" cy="4534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1665" marR="5080" indent="-608965">
              <a:lnSpc>
                <a:spcPts val="1730"/>
              </a:lnSpc>
              <a:buClr>
                <a:srgbClr val="333399"/>
              </a:buClr>
              <a:buFont typeface="Wingdings"/>
              <a:buChar char=""/>
              <a:tabLst>
                <a:tab pos="622300" algn="l"/>
              </a:tabLst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1800" b="1" spc="3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χρι</a:t>
            </a:r>
            <a:r>
              <a:rPr sz="18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τη δεκα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τία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’70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τα κυρ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αρ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πρ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βλήματα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τραπεζ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 ήταν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δια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είριση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πιστ</a:t>
            </a: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τικ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8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κι</a:t>
            </a:r>
            <a:r>
              <a:rPr sz="1800" b="1" spc="-4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800" b="1" spc="-3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ου</a:t>
            </a:r>
            <a:r>
              <a:rPr sz="1800" b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του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κι</a:t>
            </a:r>
            <a:r>
              <a:rPr sz="1800" b="1" spc="-4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ύ</a:t>
            </a:r>
            <a:r>
              <a:rPr sz="1800" b="1" spc="-3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ου ρευστό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ητας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"/>
              </a:spcBef>
              <a:buClr>
                <a:srgbClr val="333399"/>
              </a:buClr>
              <a:buFont typeface="Wingdings"/>
              <a:buChar char=""/>
            </a:pPr>
            <a:endParaRPr sz="2250">
              <a:latin typeface="Times New Roman"/>
              <a:cs typeface="Times New Roman"/>
            </a:endParaRPr>
          </a:p>
          <a:p>
            <a:pPr marL="621665" marR="254635" indent="-608965">
              <a:lnSpc>
                <a:spcPct val="80000"/>
              </a:lnSpc>
              <a:buClr>
                <a:srgbClr val="333399"/>
              </a:buClr>
              <a:buFont typeface="Wingdings"/>
              <a:buChar char=""/>
              <a:tabLst>
                <a:tab pos="622300" algn="l"/>
              </a:tabLst>
            </a:pPr>
            <a:r>
              <a:rPr sz="1800" b="1" spc="-5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πό</a:t>
            </a:r>
            <a:r>
              <a:rPr sz="18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τη δεκα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τία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’8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φιλ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εροπ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ση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ορών είχε 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ς αποτ</a:t>
            </a:r>
            <a:r>
              <a:rPr sz="1800" b="1" spc="35" dirty="0">
                <a:solidFill>
                  <a:srgbClr val="333399"/>
                </a:solidFill>
                <a:latin typeface="Arial"/>
                <a:cs typeface="Arial"/>
              </a:rPr>
              <a:t>έ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τη με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ύτ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ρη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μεταβλητ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τη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"/>
              </a:spcBef>
              <a:buClr>
                <a:srgbClr val="333399"/>
              </a:buClr>
              <a:buFont typeface="Wingdings"/>
              <a:buChar char=""/>
            </a:pPr>
            <a:endParaRPr sz="1850">
              <a:latin typeface="Times New Roman"/>
              <a:cs typeface="Times New Roman"/>
            </a:endParaRPr>
          </a:p>
          <a:p>
            <a:pPr marL="621665" indent="-608965">
              <a:lnSpc>
                <a:spcPts val="1945"/>
              </a:lnSpc>
              <a:buFont typeface="Wingdings"/>
              <a:buChar char=""/>
              <a:tabLst>
                <a:tab pos="622300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Οι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τόκ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αποτ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ελ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ούν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την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κύρια πηγή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εσόδ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εξόδ</a:t>
            </a: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ν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endParaRPr sz="1800">
              <a:latin typeface="Arial"/>
              <a:cs typeface="Arial"/>
            </a:endParaRPr>
          </a:p>
          <a:p>
            <a:pPr marL="621665">
              <a:lnSpc>
                <a:spcPts val="1945"/>
              </a:lnSpc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τραπεζ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2250">
              <a:latin typeface="Times New Roman"/>
              <a:cs typeface="Times New Roman"/>
            </a:endParaRPr>
          </a:p>
          <a:p>
            <a:pPr marL="621665" marR="196850" indent="-608965">
              <a:lnSpc>
                <a:spcPct val="80000"/>
              </a:lnSpc>
              <a:buFont typeface="Wingdings"/>
              <a:buChar char=""/>
              <a:tabLst>
                <a:tab pos="622300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800" b="1" spc="-3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ος</a:t>
            </a:r>
            <a:r>
              <a:rPr sz="18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800" b="1" spc="-3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φ</a:t>
            </a:r>
            <a:r>
              <a:rPr sz="1800" b="1" spc="35" dirty="0">
                <a:solidFill>
                  <a:srgbClr val="FF0000"/>
                </a:solidFill>
                <a:latin typeface="Arial"/>
                <a:cs typeface="Arial"/>
              </a:rPr>
              <a:t>έ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ρεται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στη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μεταβλητ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τη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8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της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κερδ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φορ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ας</a:t>
            </a:r>
            <a:r>
              <a:rPr sz="18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τραπεζ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λό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γ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ξ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μει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ώ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σεων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επιτ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κ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ί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333399"/>
              </a:buClr>
              <a:buFont typeface="Wingdings"/>
              <a:buChar char=""/>
            </a:pPr>
            <a:endParaRPr sz="1850">
              <a:latin typeface="Times New Roman"/>
              <a:cs typeface="Times New Roman"/>
            </a:endParaRPr>
          </a:p>
          <a:p>
            <a:pPr marL="621665" indent="-608965">
              <a:lnSpc>
                <a:spcPts val="1945"/>
              </a:lnSpc>
              <a:buFont typeface="Wingdings"/>
              <a:buChar char=""/>
              <a:tabLst>
                <a:tab pos="622300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κί</a:t>
            </a:r>
            <a:r>
              <a:rPr sz="18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800" b="1" spc="-3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ος</a:t>
            </a:r>
            <a:r>
              <a:rPr sz="18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επιτοκίου</a:t>
            </a:r>
            <a:r>
              <a:rPr sz="18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οφ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ίλ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ται</a:t>
            </a: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στη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δια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φ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ορά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του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χ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ρό</a:t>
            </a:r>
            <a:r>
              <a:rPr sz="1800" b="1" spc="-40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ου</a:t>
            </a:r>
            <a:r>
              <a:rPr sz="18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λ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ήξ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endParaRPr sz="1800">
              <a:latin typeface="Arial"/>
              <a:cs typeface="Arial"/>
            </a:endParaRPr>
          </a:p>
          <a:p>
            <a:pPr marL="621665">
              <a:lnSpc>
                <a:spcPts val="1945"/>
              </a:lnSpc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μεταξύ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στο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ερ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ητι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ού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και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του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παθητικ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6"/>
              </a:spcBef>
            </a:pPr>
            <a:endParaRPr sz="2200">
              <a:latin typeface="Times New Roman"/>
              <a:cs typeface="Times New Roman"/>
            </a:endParaRPr>
          </a:p>
          <a:p>
            <a:pPr marL="621665" marR="85090" indent="-608965">
              <a:lnSpc>
                <a:spcPts val="1730"/>
              </a:lnSpc>
              <a:buFont typeface="Wingdings"/>
              <a:buChar char=""/>
              <a:tabLst>
                <a:tab pos="622300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Η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διαχ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ίρ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ση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της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διάρθρ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ω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σ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ς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του 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λο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γ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μ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ύ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εί</a:t>
            </a:r>
            <a:r>
              <a:rPr sz="1800" b="1" spc="-40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αι</a:t>
            </a:r>
            <a:r>
              <a:rPr sz="18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800" b="1" spc="-45" dirty="0">
                <a:solidFill>
                  <a:srgbClr val="FF0000"/>
                </a:solidFill>
                <a:latin typeface="Arial"/>
                <a:cs typeface="Arial"/>
              </a:rPr>
              <a:t>ν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γκαία</a:t>
            </a:r>
            <a:r>
              <a:rPr sz="18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για 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λ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α</a:t>
            </a:r>
            <a:r>
              <a:rPr sz="1800" b="1" spc="-10" dirty="0">
                <a:solidFill>
                  <a:srgbClr val="333399"/>
                </a:solidFill>
                <a:latin typeface="Arial"/>
                <a:cs typeface="Arial"/>
              </a:rPr>
              <a:t>χ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σ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το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π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ι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ηθεί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δ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υ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ν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ος</a:t>
            </a:r>
            <a:r>
              <a:rPr sz="1800" b="1" spc="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επιτ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ο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κ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ί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ου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3400" y="2819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91000" y="2667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0160" y="228600"/>
            <a:ext cx="6618732" cy="661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59395" y="228600"/>
            <a:ext cx="652272" cy="661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06039" y="716280"/>
            <a:ext cx="675132" cy="6614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41676" y="716280"/>
            <a:ext cx="3829812" cy="6614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4544" rIns="0" bIns="0" rtlCol="0">
            <a:spAutoFit/>
          </a:bodyPr>
          <a:lstStyle/>
          <a:p>
            <a:pPr marL="6350" algn="ctr">
              <a:lnSpc>
                <a:spcPct val="100000"/>
              </a:lnSpc>
            </a:pPr>
            <a:r>
              <a:rPr dirty="0">
                <a:solidFill>
                  <a:srgbClr val="333399"/>
                </a:solidFill>
              </a:rPr>
              <a:t>Διαχείριση</a:t>
            </a:r>
            <a:r>
              <a:rPr spc="-55" dirty="0">
                <a:solidFill>
                  <a:srgbClr val="333399"/>
                </a:solidFill>
              </a:rPr>
              <a:t> </a:t>
            </a:r>
            <a:r>
              <a:rPr dirty="0">
                <a:solidFill>
                  <a:srgbClr val="333399"/>
                </a:solidFill>
              </a:rPr>
              <a:t>Κινδύ</a:t>
            </a:r>
            <a:r>
              <a:rPr spc="-15" dirty="0">
                <a:solidFill>
                  <a:srgbClr val="333399"/>
                </a:solidFill>
              </a:rPr>
              <a:t>ν</a:t>
            </a:r>
            <a:r>
              <a:rPr dirty="0">
                <a:solidFill>
                  <a:srgbClr val="333399"/>
                </a:solidFill>
              </a:rPr>
              <a:t>ου</a:t>
            </a:r>
            <a:r>
              <a:rPr spc="-35" dirty="0">
                <a:solidFill>
                  <a:srgbClr val="333399"/>
                </a:solidFill>
              </a:rPr>
              <a:t> </a:t>
            </a:r>
            <a:r>
              <a:rPr dirty="0">
                <a:solidFill>
                  <a:srgbClr val="333399"/>
                </a:solidFill>
              </a:rPr>
              <a:t>Επι</a:t>
            </a:r>
            <a:r>
              <a:rPr spc="-15" dirty="0">
                <a:solidFill>
                  <a:srgbClr val="333399"/>
                </a:solidFill>
              </a:rPr>
              <a:t>τ</a:t>
            </a:r>
            <a:r>
              <a:rPr dirty="0">
                <a:solidFill>
                  <a:srgbClr val="333399"/>
                </a:solidFill>
              </a:rPr>
              <a:t>οκίου</a:t>
            </a:r>
          </a:p>
          <a:p>
            <a:pPr marL="6350" algn="ctr">
              <a:lnSpc>
                <a:spcPts val="3810"/>
              </a:lnSpc>
            </a:pPr>
            <a:r>
              <a:rPr dirty="0">
                <a:solidFill>
                  <a:srgbClr val="333399"/>
                </a:solidFill>
                <a:latin typeface="Arial"/>
                <a:cs typeface="Arial"/>
              </a:rPr>
              <a:t>(inter</a:t>
            </a:r>
            <a:r>
              <a:rPr spc="-10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dirty="0">
                <a:solidFill>
                  <a:srgbClr val="333399"/>
                </a:solidFill>
                <a:latin typeface="Arial"/>
                <a:cs typeface="Arial"/>
              </a:rPr>
              <a:t>st</a:t>
            </a:r>
            <a:r>
              <a:rPr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33399"/>
                </a:solidFill>
                <a:latin typeface="Arial"/>
                <a:cs typeface="Arial"/>
              </a:rPr>
              <a:t>rate</a:t>
            </a:r>
            <a:r>
              <a:rPr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33399"/>
                </a:solidFill>
                <a:latin typeface="Arial"/>
                <a:cs typeface="Arial"/>
              </a:rPr>
              <a:t>ris</a:t>
            </a:r>
            <a:r>
              <a:rPr spc="-15" dirty="0">
                <a:solidFill>
                  <a:srgbClr val="333399"/>
                </a:solidFill>
                <a:latin typeface="Arial"/>
                <a:cs typeface="Arial"/>
              </a:rPr>
              <a:t>k</a:t>
            </a:r>
            <a:r>
              <a:rPr dirty="0">
                <a:solidFill>
                  <a:srgbClr val="333399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35940" y="1623218"/>
            <a:ext cx="7854315" cy="397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328295" indent="-342900">
              <a:lnSpc>
                <a:spcPct val="80000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ξομειώσεις</a:t>
            </a:r>
            <a:r>
              <a:rPr sz="2400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στα επ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τόκια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επηρεάζουν τα κέρ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2400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των τραπεζών.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Wingdings"/>
              <a:buChar char=""/>
            </a:pPr>
            <a:endParaRPr sz="295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300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ια όμ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ω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ς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είν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 η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κρ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βής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χέση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μεταξύ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της 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ταβολής των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επιτοκ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ων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και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ων τρ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πεζικών κ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ρδών;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7"/>
              </a:spcBef>
              <a:buFont typeface="Wingdings"/>
              <a:buChar char=""/>
            </a:pPr>
            <a:endParaRPr sz="2500">
              <a:latin typeface="Times New Roman"/>
              <a:cs typeface="Times New Roman"/>
            </a:endParaRPr>
          </a:p>
          <a:p>
            <a:pPr marL="355600" indent="-342900">
              <a:lnSpc>
                <a:spcPts val="2590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Θα</a:t>
            </a:r>
            <a:r>
              <a:rPr sz="24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ιωθο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ή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θα αυξη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θ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 τα κέρ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η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αν</a:t>
            </a:r>
            <a:r>
              <a:rPr sz="24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πιτόκια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590"/>
              </a:lnSpc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αυξηθούν;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"/>
              </a:spcBef>
            </a:pPr>
            <a:endParaRPr sz="3000">
              <a:latin typeface="Times New Roman"/>
              <a:cs typeface="Times New Roman"/>
            </a:endParaRPr>
          </a:p>
          <a:p>
            <a:pPr marL="355600" marR="288925" indent="-342900">
              <a:lnSpc>
                <a:spcPct val="80100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Για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να απαντήσο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με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την ερώτηση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αυτή πρέπει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να γνωρίζουμε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σε</a:t>
            </a:r>
            <a:r>
              <a:rPr sz="2400" spc="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τι βαθ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μ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ό επηρεάζονται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τοιχε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του ισολ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γισμ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ύ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από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τις μεταβο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λ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ές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των</a:t>
            </a:r>
            <a:r>
              <a:rPr sz="2400" spc="-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επιτοκίων.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1844" rIns="0" bIns="0" rtlCol="0">
            <a:spAutoFit/>
          </a:bodyPr>
          <a:lstStyle/>
          <a:p>
            <a:pPr marL="7620" algn="ctr">
              <a:lnSpc>
                <a:spcPct val="100000"/>
              </a:lnSpc>
            </a:pPr>
            <a:r>
              <a:rPr dirty="0"/>
              <a:t>Η</a:t>
            </a:r>
            <a:r>
              <a:rPr spc="-15" dirty="0"/>
              <a:t> </a:t>
            </a:r>
            <a:r>
              <a:rPr dirty="0"/>
              <a:t>ΜΕΘΟΔΟΣ</a:t>
            </a:r>
            <a:r>
              <a:rPr spc="-25" dirty="0"/>
              <a:t> </a:t>
            </a:r>
            <a:r>
              <a:rPr dirty="0"/>
              <a:t>ΤΟΥ</a:t>
            </a:r>
            <a:r>
              <a:rPr spc="-25" dirty="0"/>
              <a:t> </a:t>
            </a:r>
            <a:r>
              <a:rPr dirty="0"/>
              <a:t>«ΑΝΟΙΓΜΑΤΟΣ»</a:t>
            </a:r>
          </a:p>
          <a:p>
            <a:pPr marL="6985" algn="ctr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(Gap</a:t>
            </a:r>
            <a:r>
              <a:rPr spc="-4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Analy</a:t>
            </a:r>
            <a:r>
              <a:rPr spc="-15" dirty="0">
                <a:latin typeface="Arial"/>
                <a:cs typeface="Arial"/>
              </a:rPr>
              <a:t>s</a:t>
            </a:r>
            <a:r>
              <a:rPr dirty="0">
                <a:latin typeface="Arial"/>
                <a:cs typeface="Arial"/>
              </a:rPr>
              <a:t>i</a:t>
            </a:r>
            <a:r>
              <a:rPr spc="-20" dirty="0">
                <a:latin typeface="Arial"/>
                <a:cs typeface="Arial"/>
              </a:rPr>
              <a:t>s</a:t>
            </a:r>
            <a:r>
              <a:rPr dirty="0">
                <a:latin typeface="Arial"/>
                <a:cs typeface="Arial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283816"/>
            <a:ext cx="7686040" cy="2559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spc="-5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-3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οιχεία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του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ενερ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γ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ικού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και</a:t>
            </a:r>
            <a:r>
              <a:rPr sz="24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πα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θ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η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τ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ικού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χωρίζονται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30"/>
              </a:spcBef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σε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δ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ύο κατηγορίες: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</a:t>
            </a:r>
            <a:r>
              <a:rPr sz="24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οιχεία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που</a:t>
            </a:r>
            <a:r>
              <a:rPr sz="2400" spc="-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φέρο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spc="2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κυ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αινό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μ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ενο</a:t>
            </a:r>
            <a:r>
              <a:rPr sz="24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επιτ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ό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κιο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"/>
              </a:spcBef>
              <a:buClr>
                <a:srgbClr val="0000CC"/>
              </a:buClr>
              <a:buFont typeface="Wingdings"/>
              <a:buChar char="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"/>
              <a:tabLst>
                <a:tab pos="356235" algn="l"/>
              </a:tabLst>
            </a:pP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και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τα 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τοιχε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α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που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0000CC"/>
                </a:solidFill>
                <a:latin typeface="Arial"/>
                <a:cs typeface="Arial"/>
              </a:rPr>
              <a:t>φ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έρο</a:t>
            </a:r>
            <a:r>
              <a:rPr sz="2400" spc="-10" dirty="0">
                <a:solidFill>
                  <a:srgbClr val="0000CC"/>
                </a:solidFill>
                <a:latin typeface="Arial"/>
                <a:cs typeface="Arial"/>
              </a:rPr>
              <a:t>υ</a:t>
            </a:r>
            <a:r>
              <a:rPr sz="2400" dirty="0">
                <a:solidFill>
                  <a:srgbClr val="0000CC"/>
                </a:solidFill>
                <a:latin typeface="Arial"/>
                <a:cs typeface="Arial"/>
              </a:rPr>
              <a:t>ν</a:t>
            </a:r>
            <a:r>
              <a:rPr sz="2400" spc="1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σταθερό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επιτόκιο.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4951</Words>
  <Application>Microsoft Office PowerPoint</Application>
  <PresentationFormat>Προβολή στην οθόνη (4:3)</PresentationFormat>
  <Paragraphs>1086</Paragraphs>
  <Slides>65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65</vt:i4>
      </vt:variant>
    </vt:vector>
  </HeadingPairs>
  <TitlesOfParts>
    <vt:vector size="66" baseType="lpstr">
      <vt:lpstr>Office Theme</vt:lpstr>
      <vt:lpstr>ΚΙΝΔΥΝΟΣ ΕΠΙΤΟΚΙΩΝ ΚΑΙ ΜΕΘΟΔΟΙ ΜΕΤΡΗΣΗΣ ΤΟΥ</vt:lpstr>
      <vt:lpstr>Αρχές Τραπεζικής Διοικητικής</vt:lpstr>
      <vt:lpstr>Διαχείριση Ενεργητικού και Παθητικού</vt:lpstr>
      <vt:lpstr>Διαχείριση Ενεργητικού και Παθητικού</vt:lpstr>
      <vt:lpstr>Διαχείριση Κεφαλαιακής Επάρκειας</vt:lpstr>
      <vt:lpstr>Διαχείριση Κεφαλαιακής Επάρκειας</vt:lpstr>
      <vt:lpstr>Διαχείριση Κινδύνου Επιτοκίου (interest rate risk)</vt:lpstr>
      <vt:lpstr>Διαχείριση Κινδύνου Επιτοκίου (interest rate risk)</vt:lpstr>
      <vt:lpstr>Η ΜΕΘΟΔΟΣ ΤΟΥ «ΑΝΟΙΓΜΑΤΟΣ» (Gap Analysis)</vt:lpstr>
      <vt:lpstr>Ορισμός του Ανοίγματος</vt:lpstr>
      <vt:lpstr>Ορισμός του Ανοίγματος</vt:lpstr>
      <vt:lpstr>Ορισμός του Ανοίγματος και Καθαρής Θέσης</vt:lpstr>
      <vt:lpstr>Συνέπεια της μεταβολής των επιτοκίων στα κέρδη και την καθαρή θέση</vt:lpstr>
      <vt:lpstr>Περιπτώσεις Ανοίγματος</vt:lpstr>
      <vt:lpstr>Παράδειγμα</vt:lpstr>
      <vt:lpstr>Περίπτωση 1: Τι θα συμβεί στα κέρδη αν τα επιτόκια αυξηθούν κατά μία ποσοστιαία μονάδα τόσο στο ΕΚΕ όσο και στο ΠΚΕ;</vt:lpstr>
      <vt:lpstr>Περίπτωση 2 : Τι θα συμβεί στα κέρδη αν τα επιτόκια μειωθούν κατά μία ποσοστιαία μονάδα τόσο στο ΕΚΕ όσο και στο ΠΚΕ;</vt:lpstr>
      <vt:lpstr>Γενικεύοντας:</vt:lpstr>
      <vt:lpstr>Διαφάνεια 19</vt:lpstr>
      <vt:lpstr>Παράδειγμα υπολογισμού του Ανοίγματος για διαφορετικές χρονικές περιόδους</vt:lpstr>
      <vt:lpstr>Παράδειγμα</vt:lpstr>
      <vt:lpstr>Παράδειγμα</vt:lpstr>
      <vt:lpstr>Διαχείριση Κινδύνου Επιτοκίου: Η Μέθοδος του Δείκτη Μέσης Σταθμισμένης Διάρκειας (Duration Analysis-D)</vt:lpstr>
      <vt:lpstr>Η Μέθοδος του Δείκτη Μέσης Σταθμισμένης Διάρκειας (Duration Analysis-D)</vt:lpstr>
      <vt:lpstr>Τύπος της Σταθμισμένης Διάρκειας (D)</vt:lpstr>
      <vt:lpstr>Παράδειγμα 1ο  : Να υπολογισθεί η σταθμισμένη διάρκεια ενός εξαετούς</vt:lpstr>
      <vt:lpstr>Duration σαν ελαστικότητα της τιμής της ομολογίας</vt:lpstr>
      <vt:lpstr>Duration σαν ελαστικότητα</vt:lpstr>
      <vt:lpstr>Duration σαν ελαστικότητα</vt:lpstr>
      <vt:lpstr>Duration σαν ελαστικότητα</vt:lpstr>
      <vt:lpstr>Χρήσιμοι Τύποι Υπολογισμού Duration Duration ράντας</vt:lpstr>
      <vt:lpstr>Χρήσιμοι Τύποι Υπολογισμού Duration Duration διηνεκούς ομολογίας</vt:lpstr>
      <vt:lpstr>Χρήσιμοι Τύποι Υπολογισμού Duration Duration Ομολογίας</vt:lpstr>
      <vt:lpstr>Duration ομολογίας τελικής απόδοσης (zero coupon ή deep discount bond)</vt:lpstr>
      <vt:lpstr>Χρήσιμοι Τύποι Υπολογισμού Duration Duration ομολογίας στο άρτιο</vt:lpstr>
      <vt:lpstr>Χρήσιμοι Τύποι Υπολογισμού Duration Duration ομολογίας κυμαινόμενου επιτοκίου</vt:lpstr>
      <vt:lpstr>Κυρτότητα [convexity (CX)]</vt:lpstr>
      <vt:lpstr>Κυρτότητα [convexity (CX)]</vt:lpstr>
      <vt:lpstr>Κυρτότητα (Convexity)</vt:lpstr>
      <vt:lpstr>Κυρτότητα (Convexity)</vt:lpstr>
      <vt:lpstr>Κυρτότητα (convexity)</vt:lpstr>
      <vt:lpstr>Convexity</vt:lpstr>
      <vt:lpstr>Κυρτότητα (Convexity)</vt:lpstr>
      <vt:lpstr>Κυρτότητα (Convexity)</vt:lpstr>
      <vt:lpstr>Κυρτότητα (Convexity)</vt:lpstr>
      <vt:lpstr>Ιδιότητες κυρτότητας</vt:lpstr>
      <vt:lpstr>Εφαρμογή : Εξουδετέρωση Κινδύνου Επιτοκίου στον</vt:lpstr>
      <vt:lpstr>Εξουδετέρωση Κινδύνου Επιτοκίου στον Ισολογισμό ενός Χρηματοπιστωτικού Ιδρύματος</vt:lpstr>
      <vt:lpstr>Εξουδετέρωση Κινδύνου Επιτοκίου στον Ισολογισμό ενός Χρηματοπιστωτικού Ιδρύματος</vt:lpstr>
      <vt:lpstr>Διαφάνεια 50</vt:lpstr>
      <vt:lpstr>Παράδειγμα</vt:lpstr>
      <vt:lpstr>Παράδειγμα</vt:lpstr>
      <vt:lpstr>Εφαρμογή Διαχείρισης Κινδύνου Επιτοκίου μια Τράπεζας με τη Μέθοδο του Δείκτη Μέσης Διάρκειας</vt:lpstr>
      <vt:lpstr>Διαχείριση Κινδύνου Επιτοκίου: Η Μέθοδος του Δείκτη Μέσης Διάρκειας</vt:lpstr>
      <vt:lpstr>Διαφάνεια 55</vt:lpstr>
      <vt:lpstr>Διαφάνεια 56</vt:lpstr>
      <vt:lpstr>Διαχείριση Κινδύνου Επιτοκίου: Η Μέθοδος του Δείκτη Μέσης Διάρκειας (Duration Analysis)</vt:lpstr>
      <vt:lpstr>Διαχείριση Κινδύνου Επιτοκίου: Η Μέθοδος του Δείκτη Μέσης Διάρκειας (Duration Analysis)</vt:lpstr>
      <vt:lpstr>Διαχείριση Κινδύνου Επιτοκίου: Η Μέθοδος του Δείκτη Μέσης Διάρκειας (Duration Analysis-D)</vt:lpstr>
      <vt:lpstr>Διαφάνεια 60</vt:lpstr>
      <vt:lpstr>Διαφάνεια 61</vt:lpstr>
      <vt:lpstr>Αντιμετώπιση του κινδύνου μεταβολής</vt:lpstr>
      <vt:lpstr>Διαχείριση του ανοίγματος της διάρκειας</vt:lpstr>
      <vt:lpstr>Διαχείριση του χάσματος της διάρκειας</vt:lpstr>
      <vt:lpstr>Δυσκολίες Εφαρμογής του Μοντέλου Διάρκειας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PANAGIOTIS DIMITROPOULOS</dc:creator>
  <cp:lastModifiedBy>User</cp:lastModifiedBy>
  <cp:revision>1</cp:revision>
  <dcterms:created xsi:type="dcterms:W3CDTF">2015-01-20T07:25:16Z</dcterms:created>
  <dcterms:modified xsi:type="dcterms:W3CDTF">2015-01-20T07:35:00Z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2014-03-22T00:00:00Z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2015-01-20T00:00:00Z</vt:filetime>
  </property>
</Properties>
</file>