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88976"/>
            <a:ext cx="9144000" cy="115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83670"/>
            <a:ext cx="8072119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553" y="1340770"/>
            <a:ext cx="80054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/>
              <a:t>ΚΙΝΔ</a:t>
            </a:r>
            <a:r>
              <a:rPr sz="2400" spc="-10" dirty="0"/>
              <a:t>Υ</a:t>
            </a:r>
            <a:r>
              <a:rPr sz="2400" dirty="0"/>
              <a:t>ΝΟΣ </a:t>
            </a:r>
            <a:r>
              <a:rPr sz="2400" spc="-15" dirty="0"/>
              <a:t>Ε</a:t>
            </a:r>
            <a:r>
              <a:rPr sz="2400" dirty="0"/>
              <a:t>ΠΙΤΟΚΙΩΝ</a:t>
            </a:r>
            <a:r>
              <a:rPr sz="2400" spc="-10" dirty="0"/>
              <a:t> </a:t>
            </a:r>
            <a:r>
              <a:rPr sz="2400" dirty="0"/>
              <a:t>ΚΑΙ </a:t>
            </a:r>
            <a:r>
              <a:rPr sz="2400" spc="5" dirty="0"/>
              <a:t>Μ</a:t>
            </a:r>
            <a:r>
              <a:rPr sz="2400" dirty="0"/>
              <a:t>ΕΘΟΔΟΙ</a:t>
            </a:r>
            <a:r>
              <a:rPr sz="2400" spc="-40" dirty="0"/>
              <a:t> </a:t>
            </a:r>
            <a:r>
              <a:rPr sz="2400" dirty="0"/>
              <a:t>ΜΕΤ</a:t>
            </a:r>
            <a:r>
              <a:rPr sz="2400" spc="-10" dirty="0"/>
              <a:t>Ρ</a:t>
            </a:r>
            <a:r>
              <a:rPr sz="2400" dirty="0"/>
              <a:t>ΗΣ</a:t>
            </a:r>
            <a:r>
              <a:rPr sz="2400" spc="-10" dirty="0"/>
              <a:t>Η</a:t>
            </a:r>
            <a:r>
              <a:rPr sz="2400" dirty="0"/>
              <a:t>Σ ΤΟΥ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684401" y="2228514"/>
            <a:ext cx="5773420" cy="1526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22019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όδειγ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Ανοίγ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ατος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855344" marR="5080" indent="-843280" algn="ctr">
              <a:lnSpc>
                <a:spcPct val="140100"/>
              </a:lnSpc>
            </a:pPr>
            <a:r>
              <a:rPr lang="el-GR" sz="2800" b="1" spc="-5" dirty="0" smtClean="0">
                <a:solidFill>
                  <a:srgbClr val="00279F"/>
                </a:solidFill>
                <a:latin typeface="Times New Roman"/>
                <a:cs typeface="Times New Roman"/>
              </a:rPr>
              <a:t>Δρ. Δημητρόπουλος Παναγιώτης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dirty="0"/>
              <a:t>Ορισ</a:t>
            </a:r>
            <a:r>
              <a:rPr spc="-10" dirty="0"/>
              <a:t>μ</a:t>
            </a:r>
            <a:r>
              <a:rPr dirty="0"/>
              <a:t>ός</a:t>
            </a:r>
            <a:r>
              <a:rPr spc="-40" dirty="0"/>
              <a:t> </a:t>
            </a:r>
            <a:r>
              <a:rPr dirty="0"/>
              <a:t>του</a:t>
            </a:r>
            <a:r>
              <a:rPr spc="-30" dirty="0"/>
              <a:t> </a:t>
            </a:r>
            <a:r>
              <a:rPr dirty="0"/>
              <a:t>Ανο</a:t>
            </a:r>
            <a:r>
              <a:rPr spc="-15" dirty="0"/>
              <a:t>ί</a:t>
            </a:r>
            <a:r>
              <a:rPr dirty="0"/>
              <a:t>γ</a:t>
            </a:r>
            <a:r>
              <a:rPr spc="-15" dirty="0"/>
              <a:t>μ</a:t>
            </a:r>
            <a:r>
              <a:rPr dirty="0"/>
              <a:t>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47094"/>
            <a:ext cx="7882890" cy="376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Wingdings"/>
              <a:buChar char=""/>
              <a:tabLst>
                <a:tab pos="356235" algn="l"/>
                <a:tab pos="6923405" algn="l"/>
                <a:tab pos="75057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εργητικό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μαινό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ενο Επιτόκιο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(ΕΚ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).	Στην κατηγ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ρία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περιλ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μβάνο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τοιχεία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εκ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ίνα του ενεργητικού τα οποία φέρουν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κυμαινόμενο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ο.	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για 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αυτά θα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λλάζει κάθε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ορά που τα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αγορά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αλλ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ζο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FF0000"/>
              </a:buClr>
              <a:buFont typeface="Wingdings"/>
              <a:buChar char=""/>
            </a:pPr>
            <a:endParaRPr sz="3250">
              <a:latin typeface="Times New Roman"/>
              <a:cs typeface="Times New Roman"/>
            </a:endParaRPr>
          </a:p>
          <a:p>
            <a:pPr marL="355600" marR="307340" indent="-342900">
              <a:lnSpc>
                <a:spcPts val="2590"/>
              </a:lnSpc>
              <a:buFont typeface="Wingdings"/>
              <a:buChar char=""/>
              <a:tabLst>
                <a:tab pos="356235" algn="l"/>
                <a:tab pos="3612515" algn="l"/>
                <a:tab pos="617982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εργ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τικό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Στα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ερό 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ιτόκιο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(ΕΣ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).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Στην κατηγορ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αυτή έχο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εκείνα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ου ενεργητικού που έχο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σταθερό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γ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μια 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γκεκριμένη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περίοδ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	Αλλαγές στα επ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τόκια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αγοράς 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ρεάζο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 επιτόκιο του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ΕΣΕ.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dirty="0"/>
              <a:t>Ορισ</a:t>
            </a:r>
            <a:r>
              <a:rPr spc="-10" dirty="0"/>
              <a:t>μ</a:t>
            </a:r>
            <a:r>
              <a:rPr dirty="0"/>
              <a:t>ός</a:t>
            </a:r>
            <a:r>
              <a:rPr spc="-40" dirty="0"/>
              <a:t> </a:t>
            </a:r>
            <a:r>
              <a:rPr dirty="0"/>
              <a:t>του</a:t>
            </a:r>
            <a:r>
              <a:rPr spc="-30" dirty="0"/>
              <a:t> </a:t>
            </a:r>
            <a:r>
              <a:rPr dirty="0"/>
              <a:t>Ανο</a:t>
            </a:r>
            <a:r>
              <a:rPr spc="-15" dirty="0"/>
              <a:t>ί</a:t>
            </a:r>
            <a:r>
              <a:rPr dirty="0"/>
              <a:t>γ</a:t>
            </a:r>
            <a:r>
              <a:rPr spc="-15" dirty="0"/>
              <a:t>μ</a:t>
            </a:r>
            <a:r>
              <a:rPr dirty="0"/>
              <a:t>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47094"/>
            <a:ext cx="8676640" cy="391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ητικό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μαινό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ενο Επιτόκιο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(ΠΚ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154305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Στην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κατηγ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ρία αυ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ή περιλαμβάνονται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τοιχεία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εκείνα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 παθητικού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οπ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ία φέρουν κυμαινόμενο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ο.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για 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αυτά θα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λλάζει κάθε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ορά που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αγορά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αλλ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ζο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τικό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Στα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ερό 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ιτόκιο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(ΠΣ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Στην κατηγορία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τή έχου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εκείνα του παθητ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κού που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έ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χο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 σταθερό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γ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 μια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υγκεκριμένη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περίοδ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41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Αλλαγές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 αγοράς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εν επηρεάζουν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 επιτόκιο του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4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dirty="0"/>
              <a:t>Ορισμός</a:t>
            </a:r>
            <a:r>
              <a:rPr spc="-40" dirty="0"/>
              <a:t> </a:t>
            </a:r>
            <a:r>
              <a:rPr dirty="0"/>
              <a:t>του</a:t>
            </a:r>
            <a:r>
              <a:rPr spc="-25" dirty="0"/>
              <a:t> </a:t>
            </a:r>
            <a:r>
              <a:rPr dirty="0"/>
              <a:t>Ανοί</a:t>
            </a:r>
            <a:r>
              <a:rPr spc="-15" dirty="0"/>
              <a:t>γ</a:t>
            </a:r>
            <a:r>
              <a:rPr dirty="0"/>
              <a:t>ματος</a:t>
            </a:r>
            <a:r>
              <a:rPr spc="-35" dirty="0"/>
              <a:t> </a:t>
            </a:r>
            <a:r>
              <a:rPr dirty="0"/>
              <a:t>και</a:t>
            </a:r>
            <a:r>
              <a:rPr spc="-20" dirty="0"/>
              <a:t> </a:t>
            </a:r>
            <a:r>
              <a:rPr dirty="0"/>
              <a:t>Καθαρής</a:t>
            </a:r>
          </a:p>
          <a:p>
            <a:pPr marL="5715" algn="ctr">
              <a:lnSpc>
                <a:spcPts val="3810"/>
              </a:lnSpc>
            </a:pPr>
            <a:r>
              <a:rPr dirty="0"/>
              <a:t>Θέσης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31194"/>
            <a:ext cx="8139430" cy="446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Font typeface="Wingdings"/>
              <a:buChar char=""/>
              <a:tabLst>
                <a:tab pos="355600" algn="l"/>
                <a:tab pos="2949575" algn="l"/>
              </a:tabLst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«άν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ιγμ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»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τράπεζας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ζεται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ως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δια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ορά 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 του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 και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	Έτ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ι: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70"/>
              </a:spcBef>
              <a:tabLst>
                <a:tab pos="257175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οιγ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	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ΠΚΕ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αρή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(Ε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Ε+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ΣΕ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-(ΠΚ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+ΠΣΕ)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160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Γενικά,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όσο μεγαλύτ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ρο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είν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άνοιγμα τό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γαλύτ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ρος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είναι ο κίνδ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νος επιτοκίων.</a:t>
            </a:r>
            <a:endParaRPr sz="24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43815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 άνο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γμα μπ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ρεί να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ίναι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ετικό,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ρνητικό ή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έν.</a:t>
            </a:r>
            <a:endParaRPr sz="2400">
              <a:latin typeface="Arial"/>
              <a:cs typeface="Arial"/>
            </a:endParaRPr>
          </a:p>
          <a:p>
            <a:pPr marL="355600" marR="149225" indent="-342900">
              <a:lnSpc>
                <a:spcPct val="90000"/>
              </a:lnSpc>
              <a:spcBef>
                <a:spcPts val="189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Δεδο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νης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μιας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εταβολ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των επιτοκίων,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 κ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ρδη και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καθαρή θ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της τράπεζας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θα αυξη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θα μ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ιωθο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ανά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 με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αν το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άν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ιγμα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είναι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θε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ικό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ή αρνητικό.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dirty="0"/>
              <a:t>Συ</a:t>
            </a:r>
            <a:r>
              <a:rPr spc="-15" dirty="0"/>
              <a:t>ν</a:t>
            </a:r>
            <a:r>
              <a:rPr dirty="0"/>
              <a:t>έ</a:t>
            </a:r>
            <a:r>
              <a:rPr spc="-15" dirty="0"/>
              <a:t>π</a:t>
            </a:r>
            <a:r>
              <a:rPr dirty="0"/>
              <a:t>εια τ</a:t>
            </a:r>
            <a:r>
              <a:rPr spc="-10" dirty="0"/>
              <a:t>η</a:t>
            </a:r>
            <a:r>
              <a:rPr dirty="0"/>
              <a:t>ς</a:t>
            </a:r>
            <a:r>
              <a:rPr spc="-15" dirty="0"/>
              <a:t> </a:t>
            </a:r>
            <a:r>
              <a:rPr dirty="0"/>
              <a:t>μεταβο</a:t>
            </a:r>
            <a:r>
              <a:rPr spc="-15" dirty="0"/>
              <a:t>λ</a:t>
            </a:r>
            <a:r>
              <a:rPr dirty="0"/>
              <a:t>ής</a:t>
            </a:r>
            <a:r>
              <a:rPr spc="-30" dirty="0"/>
              <a:t> </a:t>
            </a:r>
            <a:r>
              <a:rPr dirty="0"/>
              <a:t>των</a:t>
            </a:r>
            <a:r>
              <a:rPr spc="-35" dirty="0"/>
              <a:t> </a:t>
            </a:r>
            <a:r>
              <a:rPr dirty="0"/>
              <a:t>επι</a:t>
            </a:r>
            <a:r>
              <a:rPr spc="-10" dirty="0"/>
              <a:t>τ</a:t>
            </a:r>
            <a:r>
              <a:rPr dirty="0"/>
              <a:t>οκίων</a:t>
            </a:r>
          </a:p>
          <a:p>
            <a:pPr marL="2540" algn="ctr">
              <a:lnSpc>
                <a:spcPts val="3810"/>
              </a:lnSpc>
            </a:pPr>
            <a:r>
              <a:rPr dirty="0"/>
              <a:t>στα</a:t>
            </a:r>
            <a:r>
              <a:rPr spc="-25" dirty="0"/>
              <a:t> </a:t>
            </a:r>
            <a:r>
              <a:rPr dirty="0"/>
              <a:t>κέρδη</a:t>
            </a:r>
            <a:r>
              <a:rPr spc="-15" dirty="0"/>
              <a:t> </a:t>
            </a:r>
            <a:r>
              <a:rPr dirty="0"/>
              <a:t>και</a:t>
            </a:r>
            <a:r>
              <a:rPr spc="-15" dirty="0"/>
              <a:t> </a:t>
            </a:r>
            <a:r>
              <a:rPr dirty="0"/>
              <a:t>την</a:t>
            </a:r>
            <a:r>
              <a:rPr spc="-20" dirty="0"/>
              <a:t> </a:t>
            </a:r>
            <a:r>
              <a:rPr dirty="0"/>
              <a:t>καθαρή</a:t>
            </a:r>
            <a:r>
              <a:rPr spc="-30" dirty="0"/>
              <a:t> </a:t>
            </a:r>
            <a:r>
              <a:rPr dirty="0"/>
              <a:t>θ</a:t>
            </a:r>
            <a:r>
              <a:rPr spc="-10" dirty="0"/>
              <a:t>έ</a:t>
            </a:r>
            <a:r>
              <a:rPr dirty="0"/>
              <a:t>ση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9794"/>
            <a:ext cx="7950200" cy="385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Δεδο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ένου του ανοίγματος,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μπορο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πολογίσο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 την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ταβολή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κέρ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(ΔΚ)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 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ην καθαρή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θέ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 τράπεζας (ΔΕ)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αν 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πιτόκια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εταβληθο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στις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πλε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ρές του ισολογισμο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0000CC"/>
              </a:buClr>
              <a:buFont typeface="Wingdings"/>
              <a:buChar char="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  <a:tab pos="244094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Συγκεκριμένα: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ΔΚ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ΔΕ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(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ΕΚ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 x Δr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2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2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ΠΚ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Δr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marR="3904615">
              <a:lnSpc>
                <a:spcPct val="11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ταβολή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καθαρής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2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σης ΔΚ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ταβολή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  <a:tabLst>
                <a:tab pos="884555" algn="l"/>
                <a:tab pos="117221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A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	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ταβολή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στοιχ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40"/>
              </a:spcBef>
              <a:tabLst>
                <a:tab pos="869315" algn="l"/>
                <a:tab pos="115570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Δr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L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	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βολή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στο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παθ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τικ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384" rIns="0" bIns="0" rtlCol="0">
            <a:spAutoFit/>
          </a:bodyPr>
          <a:lstStyle/>
          <a:p>
            <a:pPr marL="2152650">
              <a:lnSpc>
                <a:spcPts val="3810"/>
              </a:lnSpc>
            </a:pPr>
            <a:r>
              <a:rPr dirty="0"/>
              <a:t>Περι</a:t>
            </a:r>
            <a:r>
              <a:rPr spc="-15" dirty="0"/>
              <a:t>π</a:t>
            </a:r>
            <a:r>
              <a:rPr dirty="0"/>
              <a:t>τώσεις</a:t>
            </a:r>
            <a:r>
              <a:rPr spc="-50" dirty="0"/>
              <a:t> </a:t>
            </a:r>
            <a:r>
              <a:rPr dirty="0"/>
              <a:t>Ανο</a:t>
            </a:r>
            <a:r>
              <a:rPr spc="-15" dirty="0"/>
              <a:t>ί</a:t>
            </a:r>
            <a:r>
              <a:rPr dirty="0"/>
              <a:t>γ</a:t>
            </a:r>
            <a:r>
              <a:rPr spc="-15" dirty="0"/>
              <a:t>μ</a:t>
            </a:r>
            <a:r>
              <a:rPr dirty="0"/>
              <a:t>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1550"/>
            <a:ext cx="7593330" cy="465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290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α)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Αν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ΕΚΕ &gt;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συ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επ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τότε:</a:t>
            </a:r>
            <a:endParaRPr sz="2000">
              <a:latin typeface="Arial"/>
              <a:cs typeface="Arial"/>
            </a:endParaRPr>
          </a:p>
          <a:p>
            <a:pPr marL="355600" marR="722630">
              <a:lnSpc>
                <a:spcPts val="2160"/>
              </a:lnSpc>
              <a:spcBef>
                <a:spcPts val="509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κέρδη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ρή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θέση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αυξηθούν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άν τα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 αυξη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280"/>
              </a:lnSpc>
              <a:spcBef>
                <a:spcPts val="21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 κέρ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θαρή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ση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θούν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άν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πιτόκ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ωθού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16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β)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Αν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ΕΚΕ &lt;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συ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επ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τότε:</a:t>
            </a:r>
            <a:endParaRPr sz="2000">
              <a:latin typeface="Arial"/>
              <a:cs typeface="Arial"/>
            </a:endParaRPr>
          </a:p>
          <a:p>
            <a:pPr marL="355600" marR="541655" indent="-342900">
              <a:lnSpc>
                <a:spcPts val="2160"/>
              </a:lnSpc>
              <a:spcBef>
                <a:spcPts val="509"/>
              </a:spcBef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κέρδη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 κ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ρή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θέση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ωθούν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άν 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 αυξη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454659" indent="-342900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κέρδη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 κ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ρή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θέση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αυξηθούν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άν τα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 μ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ωθού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61315" algn="l"/>
                <a:tab pos="826135" algn="l"/>
                <a:tab pos="4213225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γ)	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Αν	ΕΚΕ =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συ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επ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G	=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τότε:</a:t>
            </a:r>
            <a:endParaRPr sz="2000">
              <a:latin typeface="Arial"/>
              <a:cs typeface="Arial"/>
            </a:endParaRPr>
          </a:p>
          <a:p>
            <a:pPr marL="355600" marR="5080" indent="68580">
              <a:lnSpc>
                <a:spcPts val="2160"/>
              </a:lnSpc>
              <a:spcBef>
                <a:spcPts val="515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κέρδη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 κ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ρή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θέση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ηρεάζ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νται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από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τη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ταβο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ή των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190" rIns="0" bIns="0" rtlCol="0">
            <a:spAutoFit/>
          </a:bodyPr>
          <a:lstStyle/>
          <a:p>
            <a:pPr marL="3409950">
              <a:lnSpc>
                <a:spcPts val="3810"/>
              </a:lnSpc>
            </a:pPr>
            <a:r>
              <a:rPr dirty="0">
                <a:solidFill>
                  <a:srgbClr val="FF0000"/>
                </a:solidFill>
              </a:rPr>
              <a:t>Παράδειγ</a:t>
            </a:r>
            <a:r>
              <a:rPr spc="-15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29630"/>
            <a:ext cx="7161530" cy="102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Ας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οθέσου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ότι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τράπεζα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έχ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τον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ουθο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σο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σμό</a:t>
            </a:r>
            <a:r>
              <a:rPr sz="2000" spc="2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  <a:tabLst>
                <a:tab pos="2388870" algn="l"/>
                <a:tab pos="4786630" algn="l"/>
              </a:tabLst>
            </a:pP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εργητικό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Τράπεζα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Πα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ητικό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987855"/>
            <a:ext cx="8746490" cy="213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795">
              <a:lnSpc>
                <a:spcPct val="100000"/>
              </a:lnSpc>
              <a:tabLst>
                <a:tab pos="1788795" algn="l"/>
                <a:tab pos="5880735" algn="l"/>
              </a:tabLst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0	εκατ.	1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18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εκατ.</a:t>
            </a:r>
            <a:endParaRPr sz="180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470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τό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spc="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 ε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8%,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 ε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9%,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spc="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ΠΚΕ ε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6%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 γ</a:t>
            </a:r>
            <a:r>
              <a:rPr sz="2000" spc="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ΠΣΕ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είναι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7%.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οθέτο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τας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ότι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 τράπ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ζα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έχ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υς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ασμούς,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μπορού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να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βρο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κέρδη.</a:t>
            </a:r>
            <a:endParaRPr sz="2000">
              <a:latin typeface="Arial"/>
              <a:cs typeface="Arial"/>
            </a:endParaRPr>
          </a:p>
          <a:p>
            <a:pPr marL="824865" marR="5080" indent="-812800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Παρατ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γητικού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σταθε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 ( ΕΣΕ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ΠΣΕ)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χουν όλα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ίδια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περί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δο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2453" y="3891445"/>
            <a:ext cx="1012190" cy="0"/>
          </a:xfrm>
          <a:custGeom>
            <a:avLst/>
            <a:gdLst/>
            <a:ahLst/>
            <a:cxnLst/>
            <a:rect l="l" t="t" r="r" b="b"/>
            <a:pathLst>
              <a:path w="1012190">
                <a:moveTo>
                  <a:pt x="0" y="0"/>
                </a:moveTo>
                <a:lnTo>
                  <a:pt x="1011936" y="0"/>
                </a:lnTo>
              </a:path>
            </a:pathLst>
          </a:custGeom>
          <a:ln w="20345">
            <a:solidFill>
              <a:srgbClr val="0000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5115" y="2620065"/>
          <a:ext cx="6872577" cy="1271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818"/>
                <a:gridCol w="1168272"/>
                <a:gridCol w="3339985"/>
                <a:gridCol w="1153502"/>
              </a:tblGrid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ΕΚΕ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εκατ.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Κ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εκατ.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2918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ΕΣΕ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 εκατ.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ΠΣΕ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εκατ.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99803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0345">
                      <a:solidFill>
                        <a:srgbClr val="0000C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.Θ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8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εκατ.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547" rIns="0" bIns="0" rtlCol="0">
            <a:spAutoFit/>
          </a:bodyPr>
          <a:lstStyle/>
          <a:p>
            <a:pPr marL="472440">
              <a:lnSpc>
                <a:spcPct val="100000"/>
              </a:lnSpc>
            </a:pPr>
            <a:r>
              <a:rPr sz="2400" u="heavy" dirty="0">
                <a:solidFill>
                  <a:srgbClr val="FF0000"/>
                </a:solidFill>
              </a:rPr>
              <a:t>Π</a:t>
            </a:r>
            <a:r>
              <a:rPr sz="2400" u="heavy" spc="-10" dirty="0">
                <a:solidFill>
                  <a:srgbClr val="FF0000"/>
                </a:solidFill>
              </a:rPr>
              <a:t>ε</a:t>
            </a:r>
            <a:r>
              <a:rPr sz="2400" u="heavy" dirty="0">
                <a:solidFill>
                  <a:srgbClr val="FF0000"/>
                </a:solidFill>
              </a:rPr>
              <a:t>ρίπτωση</a:t>
            </a:r>
            <a:r>
              <a:rPr sz="2400" u="heavy" spc="-30" dirty="0">
                <a:solidFill>
                  <a:srgbClr val="FF0000"/>
                </a:solidFill>
              </a:rPr>
              <a:t> </a:t>
            </a:r>
            <a:r>
              <a:rPr sz="2400" u="heavy" spc="-5" dirty="0">
                <a:solidFill>
                  <a:srgbClr val="FF0000"/>
                </a:solidFill>
              </a:rPr>
              <a:t>1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Τι</a:t>
            </a:r>
            <a:r>
              <a:rPr sz="2000" spc="-10" dirty="0">
                <a:solidFill>
                  <a:srgbClr val="333399"/>
                </a:solidFill>
              </a:rPr>
              <a:t> </a:t>
            </a:r>
            <a:r>
              <a:rPr sz="2000" spc="-15" dirty="0">
                <a:solidFill>
                  <a:srgbClr val="333399"/>
                </a:solidFill>
              </a:rPr>
              <a:t>θ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3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</a:t>
            </a:r>
            <a:r>
              <a:rPr sz="2000" spc="-10" dirty="0">
                <a:solidFill>
                  <a:srgbClr val="333399"/>
                </a:solidFill>
              </a:rPr>
              <a:t>υ</a:t>
            </a:r>
            <a:r>
              <a:rPr sz="2000" dirty="0">
                <a:solidFill>
                  <a:srgbClr val="333399"/>
                </a:solidFill>
              </a:rPr>
              <a:t>μβ</a:t>
            </a:r>
            <a:r>
              <a:rPr sz="2000" spc="-10" dirty="0">
                <a:solidFill>
                  <a:srgbClr val="333399"/>
                </a:solidFill>
              </a:rPr>
              <a:t>ε</a:t>
            </a:r>
            <a:r>
              <a:rPr sz="2000" dirty="0">
                <a:solidFill>
                  <a:srgbClr val="333399"/>
                </a:solidFill>
              </a:rPr>
              <a:t>ί</a:t>
            </a:r>
            <a:r>
              <a:rPr sz="2000" spc="-1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στα</a:t>
            </a:r>
            <a:r>
              <a:rPr sz="2000" spc="-4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κ</a:t>
            </a:r>
            <a:r>
              <a:rPr sz="2000" spc="35" dirty="0">
                <a:solidFill>
                  <a:srgbClr val="333399"/>
                </a:solidFill>
              </a:rPr>
              <a:t>έ</a:t>
            </a:r>
            <a:r>
              <a:rPr sz="2000" dirty="0">
                <a:solidFill>
                  <a:srgbClr val="333399"/>
                </a:solidFill>
              </a:rPr>
              <a:t>ρ</a:t>
            </a:r>
            <a:r>
              <a:rPr sz="2000" spc="-10" dirty="0">
                <a:solidFill>
                  <a:srgbClr val="333399"/>
                </a:solidFill>
              </a:rPr>
              <a:t>δ</a:t>
            </a:r>
            <a:r>
              <a:rPr sz="2000" dirty="0">
                <a:solidFill>
                  <a:srgbClr val="333399"/>
                </a:solidFill>
              </a:rPr>
              <a:t>η</a:t>
            </a:r>
            <a:r>
              <a:rPr sz="2000" spc="-5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αν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τα</a:t>
            </a:r>
            <a:r>
              <a:rPr sz="2000" spc="-3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επ</a:t>
            </a:r>
            <a:r>
              <a:rPr sz="2000" spc="-15" dirty="0">
                <a:solidFill>
                  <a:srgbClr val="333399"/>
                </a:solidFill>
              </a:rPr>
              <a:t>ι</a:t>
            </a:r>
            <a:r>
              <a:rPr sz="2000" dirty="0">
                <a:solidFill>
                  <a:srgbClr val="333399"/>
                </a:solidFill>
              </a:rPr>
              <a:t>τόκ</a:t>
            </a:r>
            <a:r>
              <a:rPr sz="2000" spc="-10" dirty="0">
                <a:solidFill>
                  <a:srgbClr val="333399"/>
                </a:solidFill>
              </a:rPr>
              <a:t>ι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1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αυ</a:t>
            </a:r>
            <a:r>
              <a:rPr sz="2000" spc="-10" dirty="0">
                <a:solidFill>
                  <a:srgbClr val="FF0000"/>
                </a:solidFill>
              </a:rPr>
              <a:t>ξ</a:t>
            </a:r>
            <a:r>
              <a:rPr sz="2000" dirty="0">
                <a:solidFill>
                  <a:srgbClr val="FF0000"/>
                </a:solidFill>
              </a:rPr>
              <a:t>η</a:t>
            </a:r>
            <a:r>
              <a:rPr sz="2000" spc="-10" dirty="0">
                <a:solidFill>
                  <a:srgbClr val="FF0000"/>
                </a:solidFill>
              </a:rPr>
              <a:t>θ</a:t>
            </a:r>
            <a:r>
              <a:rPr sz="2000" dirty="0">
                <a:solidFill>
                  <a:srgbClr val="FF0000"/>
                </a:solidFill>
              </a:rPr>
              <a:t>ούν</a:t>
            </a:r>
            <a:endParaRPr sz="200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</a:rPr>
              <a:t>κα</a:t>
            </a:r>
            <a:r>
              <a:rPr sz="2000" spc="5" dirty="0">
                <a:solidFill>
                  <a:srgbClr val="333399"/>
                </a:solidFill>
              </a:rPr>
              <a:t>τ</a:t>
            </a:r>
            <a:r>
              <a:rPr sz="2000" dirty="0">
                <a:solidFill>
                  <a:srgbClr val="333399"/>
                </a:solidFill>
              </a:rPr>
              <a:t>ά</a:t>
            </a:r>
            <a:r>
              <a:rPr sz="2000" spc="-5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μ</a:t>
            </a:r>
            <a:r>
              <a:rPr sz="2000" spc="-10" dirty="0">
                <a:solidFill>
                  <a:srgbClr val="333399"/>
                </a:solidFill>
              </a:rPr>
              <a:t>ί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ποσοστιαία</a:t>
            </a:r>
            <a:r>
              <a:rPr sz="2000" spc="-4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μο</a:t>
            </a:r>
            <a:r>
              <a:rPr sz="2000" spc="-30" dirty="0">
                <a:solidFill>
                  <a:srgbClr val="333399"/>
                </a:solidFill>
              </a:rPr>
              <a:t>ν</a:t>
            </a:r>
            <a:r>
              <a:rPr sz="2000" dirty="0">
                <a:solidFill>
                  <a:srgbClr val="333399"/>
                </a:solidFill>
              </a:rPr>
              <a:t>άδα</a:t>
            </a:r>
            <a:r>
              <a:rPr sz="2000" spc="-1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τόσο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στο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ΕΚΕ όσο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και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στο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Π</a:t>
            </a:r>
            <a:r>
              <a:rPr sz="2000" spc="5" dirty="0">
                <a:solidFill>
                  <a:srgbClr val="333399"/>
                </a:solidFill>
              </a:rPr>
              <a:t>Κ</a:t>
            </a:r>
            <a:r>
              <a:rPr sz="2000" dirty="0">
                <a:solidFill>
                  <a:srgbClr val="333399"/>
                </a:solidFill>
              </a:rPr>
              <a:t>Ε;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656619"/>
            <a:ext cx="8446135" cy="3427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Βρίσ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την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αλλαγή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στα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οδα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ξοδ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67437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ταβ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λή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στα 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σο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είναι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0,8 εκ.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(=80 εκ.	x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0,01),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νώ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1969770" algn="l"/>
                <a:tab pos="3797935" algn="l"/>
                <a:tab pos="5238750" algn="l"/>
                <a:tab pos="557720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στα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ξοδα	ε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0,9 ε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	(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 εκ.	x	0,01).</a:t>
            </a:r>
            <a:endParaRPr sz="2400">
              <a:latin typeface="Arial"/>
              <a:cs typeface="Arial"/>
            </a:endParaRPr>
          </a:p>
          <a:p>
            <a:pPr marL="355600" marR="546735" indent="-342900">
              <a:lnSpc>
                <a:spcPts val="2300"/>
              </a:lnSpc>
              <a:spcBef>
                <a:spcPts val="17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Συ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επώς,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 κ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ρδη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καθαρή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ση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της τράπεζας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μειώνο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ται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κατά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€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10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.000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Ή,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φωνα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παραπάνω : αφού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1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4176395" algn="l"/>
                <a:tab pos="451485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ΔΚ=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ΔΕ =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-10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εκ.	x	0,01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€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10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.000.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547" rIns="0" bIns="0" rtlCol="0">
            <a:spAutoFit/>
          </a:bodyPr>
          <a:lstStyle/>
          <a:p>
            <a:pPr marL="472440">
              <a:lnSpc>
                <a:spcPct val="100000"/>
              </a:lnSpc>
            </a:pPr>
            <a:r>
              <a:rPr sz="2400" u="heavy" dirty="0">
                <a:solidFill>
                  <a:srgbClr val="FF0000"/>
                </a:solidFill>
              </a:rPr>
              <a:t>Π</a:t>
            </a:r>
            <a:r>
              <a:rPr sz="2400" u="heavy" spc="-10" dirty="0">
                <a:solidFill>
                  <a:srgbClr val="FF0000"/>
                </a:solidFill>
              </a:rPr>
              <a:t>ε</a:t>
            </a:r>
            <a:r>
              <a:rPr sz="2400" u="heavy" dirty="0">
                <a:solidFill>
                  <a:srgbClr val="FF0000"/>
                </a:solidFill>
              </a:rPr>
              <a:t>ρίπτωση</a:t>
            </a:r>
            <a:r>
              <a:rPr sz="2400" u="heavy" spc="-30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</a:rPr>
              <a:t>2</a:t>
            </a:r>
            <a:r>
              <a:rPr sz="2400" u="heavy" spc="-15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Τι</a:t>
            </a:r>
            <a:r>
              <a:rPr sz="2000" spc="-10" dirty="0">
                <a:solidFill>
                  <a:srgbClr val="333399"/>
                </a:solidFill>
              </a:rPr>
              <a:t> </a:t>
            </a:r>
            <a:r>
              <a:rPr sz="2000" spc="-15" dirty="0">
                <a:solidFill>
                  <a:srgbClr val="333399"/>
                </a:solidFill>
              </a:rPr>
              <a:t>θ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1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</a:t>
            </a:r>
            <a:r>
              <a:rPr sz="2000" spc="-10" dirty="0">
                <a:solidFill>
                  <a:srgbClr val="333399"/>
                </a:solidFill>
              </a:rPr>
              <a:t>υ</a:t>
            </a:r>
            <a:r>
              <a:rPr sz="2000" dirty="0">
                <a:solidFill>
                  <a:srgbClr val="333399"/>
                </a:solidFill>
              </a:rPr>
              <a:t>μβ</a:t>
            </a:r>
            <a:r>
              <a:rPr sz="2000" spc="-10" dirty="0">
                <a:solidFill>
                  <a:srgbClr val="333399"/>
                </a:solidFill>
              </a:rPr>
              <a:t>ε</a:t>
            </a:r>
            <a:r>
              <a:rPr sz="2000" dirty="0">
                <a:solidFill>
                  <a:srgbClr val="333399"/>
                </a:solidFill>
              </a:rPr>
              <a:t>ί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στα</a:t>
            </a:r>
            <a:r>
              <a:rPr sz="2000" spc="-4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κ</a:t>
            </a:r>
            <a:r>
              <a:rPr sz="2000" spc="35" dirty="0">
                <a:solidFill>
                  <a:srgbClr val="333399"/>
                </a:solidFill>
              </a:rPr>
              <a:t>έ</a:t>
            </a:r>
            <a:r>
              <a:rPr sz="2000" dirty="0">
                <a:solidFill>
                  <a:srgbClr val="333399"/>
                </a:solidFill>
              </a:rPr>
              <a:t>ρ</a:t>
            </a:r>
            <a:r>
              <a:rPr sz="2000" spc="-10" dirty="0">
                <a:solidFill>
                  <a:srgbClr val="333399"/>
                </a:solidFill>
              </a:rPr>
              <a:t>δ</a:t>
            </a:r>
            <a:r>
              <a:rPr sz="2000" dirty="0">
                <a:solidFill>
                  <a:srgbClr val="333399"/>
                </a:solidFill>
              </a:rPr>
              <a:t>η</a:t>
            </a:r>
            <a:r>
              <a:rPr sz="2000" spc="-5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αν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τα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επ</a:t>
            </a:r>
            <a:r>
              <a:rPr sz="2000" spc="-15" dirty="0">
                <a:solidFill>
                  <a:srgbClr val="333399"/>
                </a:solidFill>
              </a:rPr>
              <a:t>ι</a:t>
            </a:r>
            <a:r>
              <a:rPr sz="2000" dirty="0">
                <a:solidFill>
                  <a:srgbClr val="333399"/>
                </a:solidFill>
              </a:rPr>
              <a:t>τόκ</a:t>
            </a:r>
            <a:r>
              <a:rPr sz="2000" spc="-10" dirty="0">
                <a:solidFill>
                  <a:srgbClr val="333399"/>
                </a:solidFill>
              </a:rPr>
              <a:t>ι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μ</a:t>
            </a:r>
            <a:r>
              <a:rPr sz="2000" spc="-10" dirty="0">
                <a:solidFill>
                  <a:srgbClr val="FF0000"/>
                </a:solidFill>
              </a:rPr>
              <a:t>ε</a:t>
            </a:r>
            <a:r>
              <a:rPr sz="2000" dirty="0">
                <a:solidFill>
                  <a:srgbClr val="FF0000"/>
                </a:solidFill>
              </a:rPr>
              <a:t>ι</a:t>
            </a:r>
            <a:r>
              <a:rPr sz="2000" spc="-30" dirty="0">
                <a:solidFill>
                  <a:srgbClr val="FF0000"/>
                </a:solidFill>
              </a:rPr>
              <a:t>ω</a:t>
            </a:r>
            <a:r>
              <a:rPr sz="2000" dirty="0">
                <a:solidFill>
                  <a:srgbClr val="FF0000"/>
                </a:solidFill>
              </a:rPr>
              <a:t>θ</a:t>
            </a:r>
            <a:r>
              <a:rPr sz="2000" spc="-10" dirty="0">
                <a:solidFill>
                  <a:srgbClr val="FF0000"/>
                </a:solidFill>
              </a:rPr>
              <a:t>ο</a:t>
            </a:r>
            <a:r>
              <a:rPr sz="2000" dirty="0">
                <a:solidFill>
                  <a:srgbClr val="FF0000"/>
                </a:solidFill>
              </a:rPr>
              <a:t>ύν</a:t>
            </a:r>
            <a:endParaRPr sz="2000">
              <a:latin typeface="Arial"/>
              <a:cs typeface="Arial"/>
            </a:endParaRPr>
          </a:p>
          <a:p>
            <a:pPr marL="47244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</a:rPr>
              <a:t>κα</a:t>
            </a:r>
            <a:r>
              <a:rPr sz="2000" spc="5" dirty="0">
                <a:solidFill>
                  <a:srgbClr val="333399"/>
                </a:solidFill>
              </a:rPr>
              <a:t>τ</a:t>
            </a:r>
            <a:r>
              <a:rPr sz="2000" dirty="0">
                <a:solidFill>
                  <a:srgbClr val="333399"/>
                </a:solidFill>
              </a:rPr>
              <a:t>ά</a:t>
            </a:r>
            <a:r>
              <a:rPr sz="2000" spc="-5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μ</a:t>
            </a:r>
            <a:r>
              <a:rPr sz="2000" spc="-10" dirty="0">
                <a:solidFill>
                  <a:srgbClr val="333399"/>
                </a:solidFill>
              </a:rPr>
              <a:t>ί</a:t>
            </a:r>
            <a:r>
              <a:rPr sz="2000" dirty="0">
                <a:solidFill>
                  <a:srgbClr val="333399"/>
                </a:solidFill>
              </a:rPr>
              <a:t>α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ποσοστιαία</a:t>
            </a:r>
            <a:r>
              <a:rPr sz="2000" spc="-4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μο</a:t>
            </a:r>
            <a:r>
              <a:rPr sz="2000" spc="-30" dirty="0">
                <a:solidFill>
                  <a:srgbClr val="333399"/>
                </a:solidFill>
              </a:rPr>
              <a:t>ν</a:t>
            </a:r>
            <a:r>
              <a:rPr sz="2000" dirty="0">
                <a:solidFill>
                  <a:srgbClr val="333399"/>
                </a:solidFill>
              </a:rPr>
              <a:t>άδα</a:t>
            </a:r>
            <a:r>
              <a:rPr sz="2000" spc="-1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τόσο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στο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ΕΚΕ όσο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και</a:t>
            </a:r>
            <a:r>
              <a:rPr sz="2000" spc="-20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στο</a:t>
            </a:r>
            <a:r>
              <a:rPr sz="2000" spc="-25" dirty="0">
                <a:solidFill>
                  <a:srgbClr val="333399"/>
                </a:solidFill>
              </a:rPr>
              <a:t> </a:t>
            </a:r>
            <a:r>
              <a:rPr sz="2000" dirty="0">
                <a:solidFill>
                  <a:srgbClr val="333399"/>
                </a:solidFill>
              </a:rPr>
              <a:t>Π</a:t>
            </a:r>
            <a:r>
              <a:rPr sz="2000" spc="5" dirty="0">
                <a:solidFill>
                  <a:srgbClr val="333399"/>
                </a:solidFill>
              </a:rPr>
              <a:t>Κ</a:t>
            </a:r>
            <a:r>
              <a:rPr sz="2000" dirty="0">
                <a:solidFill>
                  <a:srgbClr val="333399"/>
                </a:solidFill>
              </a:rPr>
              <a:t>Ε;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2004098"/>
            <a:ext cx="8732520" cy="358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σύ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φω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 παρα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άνω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 αφ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Δr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1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4176395" algn="l"/>
                <a:tab pos="584390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ΔΚ=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ΔΕ =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-10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εκ.	x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(-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0,01) =	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€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10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.000.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51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ρίπτωση</a:t>
            </a:r>
            <a:r>
              <a:rPr sz="2400" b="1" u="heavy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3: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συ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βεί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αυξη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ούν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 το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ΕΚΕ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τρ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ις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ποσοστιαί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άδες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05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 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δύο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ποσοστιαί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άδες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Δr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05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);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275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•	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ΔΚ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ΔΕ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0,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2 +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 x 0,01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 1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,6 –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9 =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,7</a:t>
            </a:r>
            <a:endParaRPr sz="2400">
              <a:latin typeface="Arial"/>
              <a:cs typeface="Arial"/>
            </a:endParaRPr>
          </a:p>
          <a:p>
            <a:pPr marL="1094740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€7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.000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3228975">
              <a:lnSpc>
                <a:spcPct val="100000"/>
              </a:lnSpc>
            </a:pPr>
            <a:r>
              <a:rPr dirty="0"/>
              <a:t>Γε</a:t>
            </a:r>
            <a:r>
              <a:rPr spc="-10" dirty="0"/>
              <a:t>ν</a:t>
            </a:r>
            <a:r>
              <a:rPr dirty="0"/>
              <a:t>ικεύο</a:t>
            </a:r>
            <a:r>
              <a:rPr spc="-15" dirty="0"/>
              <a:t>ν</a:t>
            </a:r>
            <a:r>
              <a:rPr dirty="0"/>
              <a:t>τας: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44" y="1592230"/>
            <a:ext cx="7030720" cy="446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 indent="-336550">
              <a:lnSpc>
                <a:spcPct val="100000"/>
              </a:lnSpc>
              <a:buAutoNum type="arabicPeriod"/>
              <a:tabLst>
                <a:tab pos="349885" algn="l"/>
                <a:tab pos="117919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Εά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	ΕΚΕ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(Δ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ΚΕ (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83565" marR="137160" indent="-571500">
              <a:lnSpc>
                <a:spcPts val="2600"/>
              </a:lnSpc>
              <a:spcBef>
                <a:spcPts val="60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κέρ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καθαρή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έση θα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υξηθο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 εάν τα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αυξηθούν.</a:t>
            </a:r>
            <a:endParaRPr sz="2400">
              <a:latin typeface="Arial"/>
              <a:cs typeface="Arial"/>
            </a:endParaRPr>
          </a:p>
          <a:p>
            <a:pPr marL="583565" marR="99695" indent="-571500">
              <a:lnSpc>
                <a:spcPts val="2590"/>
              </a:lnSpc>
              <a:spcBef>
                <a:spcPts val="57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ι)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κέρ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και 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θαρή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έση θα με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ωθ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εάν τα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μειωθο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ν.</a:t>
            </a:r>
            <a:endParaRPr sz="2400">
              <a:latin typeface="Arial"/>
              <a:cs typeface="Arial"/>
            </a:endParaRPr>
          </a:p>
          <a:p>
            <a:pPr marL="349250" indent="-336550">
              <a:lnSpc>
                <a:spcPct val="100000"/>
              </a:lnSpc>
              <a:spcBef>
                <a:spcPts val="250"/>
              </a:spcBef>
              <a:buAutoNum type="arabicPeriod" startAt="2"/>
              <a:tabLst>
                <a:tab pos="34988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Εά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ΚΕ (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83565" marR="166370" indent="-571500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κέρ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καθαρή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έση θα με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ωθ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ύν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εάν τα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αυξηθούν.</a:t>
            </a:r>
            <a:endParaRPr sz="2400">
              <a:latin typeface="Arial"/>
              <a:cs typeface="Arial"/>
            </a:endParaRPr>
          </a:p>
          <a:p>
            <a:pPr marL="583565" marR="68580" indent="-571500">
              <a:lnSpc>
                <a:spcPts val="2590"/>
              </a:lnSpc>
              <a:spcBef>
                <a:spcPts val="57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ι)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κέρ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και 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θαρή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έση θα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υξηθο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 εάν τα επιτόκ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μειωθο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ν.</a:t>
            </a:r>
            <a:endParaRPr sz="2400">
              <a:latin typeface="Arial"/>
              <a:cs typeface="Arial"/>
            </a:endParaRPr>
          </a:p>
          <a:p>
            <a:pPr marL="349250" indent="-336550">
              <a:lnSpc>
                <a:spcPct val="100000"/>
              </a:lnSpc>
              <a:spcBef>
                <a:spcPts val="250"/>
              </a:spcBef>
              <a:buAutoNum type="arabicPeriod" startAt="3"/>
              <a:tabLst>
                <a:tab pos="349885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ν: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4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83565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κέρδη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 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θαρή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θέ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 μεταβληθούν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155" y="321563"/>
            <a:ext cx="6865620" cy="66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280" y="321563"/>
            <a:ext cx="652272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3120" y="824483"/>
            <a:ext cx="5039867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1907" y="1310639"/>
            <a:ext cx="4643628" cy="115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7500" y="824483"/>
            <a:ext cx="579120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1131" y="824483"/>
            <a:ext cx="574548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5287" y="333438"/>
            <a:ext cx="8426450" cy="1151255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Διαχείριση</a:t>
            </a:r>
            <a:r>
              <a:rPr sz="3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Κινδύ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τοκίο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Δι</a:t>
            </a:r>
            <a:r>
              <a:rPr sz="2800" b="1" u="heavy" spc="-2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χείριση</a:t>
            </a:r>
            <a:r>
              <a:rPr sz="2800" b="1" u="heavy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FF0000"/>
                </a:solidFill>
                <a:latin typeface="Arial"/>
                <a:cs typeface="Arial"/>
              </a:rPr>
              <a:t>του Ανοίγματος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184065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5034" y="1840577"/>
            <a:ext cx="7195820" cy="447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445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γεθος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δεί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γεθος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κι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 που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αλαμβ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άπεζα:</a:t>
            </a:r>
            <a:endParaRPr sz="1600">
              <a:latin typeface="Arial"/>
              <a:cs typeface="Arial"/>
            </a:endParaRPr>
          </a:p>
          <a:p>
            <a:pPr marL="368935" marR="170815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μιας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ταβ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όσο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γαλύ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 ά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εγαλ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θα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αβ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καθα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 από 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άπεζας</a:t>
            </a:r>
            <a:endParaRPr sz="1600">
              <a:latin typeface="Arial"/>
              <a:cs typeface="Arial"/>
            </a:endParaRPr>
          </a:p>
          <a:p>
            <a:pPr marL="368935" marR="508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δοσ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 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στην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όμ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αμ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 τα επι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αυξ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θούν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ύν)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θα πρ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πει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αυξ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σει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 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οίγματ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ισ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αθ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ίσ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πλ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καθιστ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δε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ική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ατηγι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 που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δε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ίζουν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οιγμ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68935" marR="6350">
              <a:lnSpc>
                <a:spcPct val="11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ιοδικοί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πολογισ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οίγ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ρά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χρο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ικά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διαστή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ατα Σύ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που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 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ολ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γηθο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τσι 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στε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περι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δικό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μα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600">
              <a:latin typeface="Arial"/>
              <a:cs typeface="Arial"/>
            </a:endParaRPr>
          </a:p>
          <a:p>
            <a:pPr marL="368935" marR="635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Χρησι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ίηση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ών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ισολ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γισμ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άθμ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 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[π.χ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ταλλαγή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erest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ap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9942" y="2377101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9942" y="315764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742" y="4181778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2742" y="471847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942" y="5011080"/>
            <a:ext cx="20637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9942" y="5840492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888" y="411480"/>
            <a:ext cx="6397752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8143" y="411480"/>
            <a:ext cx="652272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287" y="285750"/>
            <a:ext cx="8353425" cy="1000125"/>
          </a:xfrm>
          <a:prstGeom prst="rect">
            <a:avLst/>
          </a:prstGeom>
          <a:ln w="38100">
            <a:solidFill>
              <a:srgbClr val="0099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28090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Αρχές</a:t>
            </a:r>
            <a:r>
              <a:rPr spc="-3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Τρα</a:t>
            </a:r>
            <a:r>
              <a:rPr spc="-15" dirty="0">
                <a:solidFill>
                  <a:srgbClr val="333399"/>
                </a:solidFill>
              </a:rPr>
              <a:t>π</a:t>
            </a:r>
            <a:r>
              <a:rPr dirty="0">
                <a:solidFill>
                  <a:srgbClr val="333399"/>
                </a:solidFill>
              </a:rPr>
              <a:t>εζικής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Διοικητ</a:t>
            </a:r>
            <a:r>
              <a:rPr spc="-15" dirty="0">
                <a:solidFill>
                  <a:srgbClr val="333399"/>
                </a:solidFill>
              </a:rPr>
              <a:t>ι</a:t>
            </a:r>
            <a:r>
              <a:rPr dirty="0">
                <a:solidFill>
                  <a:srgbClr val="333399"/>
                </a:solidFill>
              </a:rPr>
              <a:t>κής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639" y="1556808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652" y="1556732"/>
            <a:ext cx="788924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Στόχος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άπεζας: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γιστη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απόδοση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ιδί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ρο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δυ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ατό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2386245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652" y="2386169"/>
            <a:ext cx="59404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νο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λει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διαθεσί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39" y="297138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652" y="2971385"/>
            <a:ext cx="726630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ιση</a:t>
            </a:r>
            <a:r>
              <a:rPr sz="1600" b="1" u="heavy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u="heavy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u="heavy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ας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liq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idity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ageme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διατή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ηση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ών 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ψ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λής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 διαθεσίμ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καταθε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639" y="4044535"/>
            <a:ext cx="1949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8652" y="4044535"/>
            <a:ext cx="4385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ιση</a:t>
            </a:r>
            <a:r>
              <a:rPr sz="1600" b="1" u="heavy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u="heavy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u="heavy" dirty="0">
                <a:solidFill>
                  <a:srgbClr val="FF0000"/>
                </a:solidFill>
                <a:latin typeface="Arial"/>
                <a:cs typeface="Arial"/>
              </a:rPr>
              <a:t>κο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asset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ageme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344" y="4337143"/>
            <a:ext cx="68421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065" indent="-507365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5207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Διαχεί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ιση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πιστ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ικού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credit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risk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ageme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520065" indent="-507365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Wingdings"/>
              <a:buChar char=""/>
              <a:tabLst>
                <a:tab pos="52070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Διαχεί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ιση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κιακ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eres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risk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ageme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639" y="5214974"/>
            <a:ext cx="2527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II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8652" y="5214974"/>
            <a:ext cx="43472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ιση</a:t>
            </a:r>
            <a:r>
              <a:rPr sz="1600" b="1" u="heavy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παθη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ικ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lia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ility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639" y="5800488"/>
            <a:ext cx="70453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IV.	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ιση</a:t>
            </a:r>
            <a:r>
              <a:rPr sz="1600" b="1" u="heavy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1600" b="1" u="heavy" spc="-25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αλαιακής</a:t>
            </a:r>
            <a:r>
              <a:rPr sz="1600" b="1" u="heavy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επάρκ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ιας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capi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ade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uacy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ageme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023" rIns="0" bIns="0" rtlCol="0">
            <a:spAutoFit/>
          </a:bodyPr>
          <a:lstStyle/>
          <a:p>
            <a:pPr marL="678815">
              <a:lnSpc>
                <a:spcPct val="100000"/>
              </a:lnSpc>
            </a:pPr>
            <a:r>
              <a:rPr sz="2800" u="heavy" spc="-5" dirty="0">
                <a:solidFill>
                  <a:srgbClr val="FF0000"/>
                </a:solidFill>
              </a:rPr>
              <a:t>Π</a:t>
            </a:r>
            <a:r>
              <a:rPr sz="2800" u="heavy" spc="-15" dirty="0">
                <a:solidFill>
                  <a:srgbClr val="FF0000"/>
                </a:solidFill>
              </a:rPr>
              <a:t>α</a:t>
            </a:r>
            <a:r>
              <a:rPr sz="2800" u="heavy" spc="-5" dirty="0">
                <a:solidFill>
                  <a:srgbClr val="FF0000"/>
                </a:solidFill>
              </a:rPr>
              <a:t>ρ</a:t>
            </a:r>
            <a:r>
              <a:rPr sz="2800" u="heavy" spc="-15" dirty="0">
                <a:solidFill>
                  <a:srgbClr val="FF0000"/>
                </a:solidFill>
              </a:rPr>
              <a:t>ά</a:t>
            </a:r>
            <a:r>
              <a:rPr sz="2800" u="heavy" spc="-5" dirty="0">
                <a:solidFill>
                  <a:srgbClr val="FF0000"/>
                </a:solidFill>
              </a:rPr>
              <a:t>δειγ</a:t>
            </a:r>
            <a:r>
              <a:rPr sz="2800" u="heavy" dirty="0">
                <a:solidFill>
                  <a:srgbClr val="FF0000"/>
                </a:solidFill>
              </a:rPr>
              <a:t>μ</a:t>
            </a:r>
            <a:r>
              <a:rPr sz="2800" u="heavy" spc="-5" dirty="0">
                <a:solidFill>
                  <a:srgbClr val="FF0000"/>
                </a:solidFill>
              </a:rPr>
              <a:t>α</a:t>
            </a:r>
            <a:r>
              <a:rPr sz="2800" spc="2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υπ</a:t>
            </a:r>
            <a:r>
              <a:rPr sz="2800" spc="-20" dirty="0">
                <a:solidFill>
                  <a:srgbClr val="333399"/>
                </a:solidFill>
              </a:rPr>
              <a:t>ο</a:t>
            </a:r>
            <a:r>
              <a:rPr sz="2800" spc="-5" dirty="0">
                <a:solidFill>
                  <a:srgbClr val="333399"/>
                </a:solidFill>
              </a:rPr>
              <a:t>λογισμού</a:t>
            </a:r>
            <a:r>
              <a:rPr sz="2800" spc="20" dirty="0">
                <a:solidFill>
                  <a:srgbClr val="333399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του Ανοίγματος</a:t>
            </a:r>
            <a:r>
              <a:rPr sz="2800" spc="10" dirty="0">
                <a:solidFill>
                  <a:srgbClr val="333399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για</a:t>
            </a:r>
            <a:endParaRPr sz="2800"/>
          </a:p>
          <a:p>
            <a:pPr marL="214122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</a:rPr>
              <a:t>διαφορετικ</a:t>
            </a:r>
            <a:r>
              <a:rPr sz="2800" spc="50" dirty="0">
                <a:solidFill>
                  <a:srgbClr val="FF0000"/>
                </a:solidFill>
              </a:rPr>
              <a:t>έ</a:t>
            </a:r>
            <a:r>
              <a:rPr sz="2800" spc="-5" dirty="0">
                <a:solidFill>
                  <a:srgbClr val="FF0000"/>
                </a:solidFill>
              </a:rPr>
              <a:t>ς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χρ</a:t>
            </a:r>
            <a:r>
              <a:rPr sz="2800" spc="-15" dirty="0">
                <a:solidFill>
                  <a:srgbClr val="333399"/>
                </a:solidFill>
              </a:rPr>
              <a:t>ο</a:t>
            </a:r>
            <a:r>
              <a:rPr sz="2800" spc="-5" dirty="0">
                <a:solidFill>
                  <a:srgbClr val="333399"/>
                </a:solidFill>
              </a:rPr>
              <a:t>νικ</a:t>
            </a:r>
            <a:r>
              <a:rPr sz="2800" spc="70" dirty="0">
                <a:solidFill>
                  <a:srgbClr val="333399"/>
                </a:solidFill>
              </a:rPr>
              <a:t>έ</a:t>
            </a:r>
            <a:r>
              <a:rPr sz="2800" spc="-5" dirty="0">
                <a:solidFill>
                  <a:srgbClr val="333399"/>
                </a:solidFill>
              </a:rPr>
              <a:t>ς</a:t>
            </a:r>
            <a:r>
              <a:rPr sz="2800" spc="-50" dirty="0">
                <a:solidFill>
                  <a:srgbClr val="333399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περιό</a:t>
            </a:r>
            <a:r>
              <a:rPr sz="2800" spc="-15" dirty="0">
                <a:solidFill>
                  <a:srgbClr val="333399"/>
                </a:solidFill>
              </a:rPr>
              <a:t>δ</a:t>
            </a:r>
            <a:r>
              <a:rPr sz="2800" spc="-5" dirty="0">
                <a:solidFill>
                  <a:srgbClr val="333399"/>
                </a:solidFill>
              </a:rPr>
              <a:t>ους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40" y="2039985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8486" y="2039890"/>
            <a:ext cx="682180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οίγ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τράπεζας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αρτ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ή π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οδο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οποία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υπολογίζεται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οιγ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76686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486" y="3076591"/>
            <a:ext cx="69088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οιγ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θα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καθαρή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ροή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αθε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 και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τον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δυ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υστότητ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113260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486" y="4113165"/>
            <a:ext cx="706628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τράπεζα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λαμβ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πληρο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ορ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ες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οιγ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 και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στη συ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τις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αξιοπο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αχε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στοιχ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 ε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παθητι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156" rIns="0" bIns="0" rtlCol="0">
            <a:spAutoFit/>
          </a:bodyPr>
          <a:lstStyle/>
          <a:p>
            <a:pPr marL="340995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Παράδειγ</a:t>
            </a:r>
            <a:r>
              <a:rPr spc="-15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3075" y="1633984"/>
            <a:ext cx="248666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300" dirty="0">
                <a:solidFill>
                  <a:srgbClr val="001F5F"/>
                </a:solidFill>
                <a:latin typeface="Times New Roman"/>
                <a:cs typeface="Times New Roman"/>
              </a:rPr>
              <a:t>Ά</a:t>
            </a:r>
            <a:r>
              <a:rPr sz="1800" b="1" spc="190" dirty="0">
                <a:solidFill>
                  <a:srgbClr val="001F5F"/>
                </a:solidFill>
                <a:latin typeface="Times New Roman"/>
                <a:cs typeface="Times New Roman"/>
              </a:rPr>
              <a:t>ν</a:t>
            </a:r>
            <a:r>
              <a:rPr sz="1800" b="1" spc="210" dirty="0">
                <a:solidFill>
                  <a:srgbClr val="001F5F"/>
                </a:solidFill>
                <a:latin typeface="Times New Roman"/>
                <a:cs typeface="Times New Roman"/>
              </a:rPr>
              <a:t>ο</a:t>
            </a:r>
            <a:r>
              <a:rPr sz="1800" b="1" spc="135" dirty="0">
                <a:solidFill>
                  <a:srgbClr val="001F5F"/>
                </a:solidFill>
                <a:latin typeface="Times New Roman"/>
                <a:cs typeface="Times New Roman"/>
              </a:rPr>
              <a:t>ι</a:t>
            </a:r>
            <a:r>
              <a:rPr sz="18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γμα</a:t>
            </a:r>
            <a:r>
              <a:rPr sz="1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14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800" b="1" spc="200" dirty="0">
                <a:solidFill>
                  <a:srgbClr val="001F5F"/>
                </a:solidFill>
                <a:latin typeface="Times New Roman"/>
                <a:cs typeface="Times New Roman"/>
              </a:rPr>
              <a:t>σε</a:t>
            </a:r>
            <a:r>
              <a:rPr sz="1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185" dirty="0">
                <a:solidFill>
                  <a:srgbClr val="001F5F"/>
                </a:solidFill>
                <a:latin typeface="Times New Roman"/>
                <a:cs typeface="Times New Roman"/>
              </a:rPr>
              <a:t>εκατ.</a:t>
            </a:r>
            <a:r>
              <a:rPr sz="18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€</a:t>
            </a:r>
            <a:r>
              <a:rPr sz="1800" b="1" spc="14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76329" y="1879110"/>
          <a:ext cx="6219912" cy="4592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0487"/>
                <a:gridCol w="1265304"/>
                <a:gridCol w="1328129"/>
                <a:gridCol w="1317573"/>
                <a:gridCol w="1408419"/>
              </a:tblGrid>
              <a:tr h="540564"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921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Ενεργητ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κό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(A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63195">
                        <a:lnSpc>
                          <a:spcPts val="1889"/>
                        </a:lnSpc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τικo (L)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20979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γμα (G)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67310">
                        <a:lnSpc>
                          <a:spcPts val="1889"/>
                        </a:lnSpc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ροι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τικό άνο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γμα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0336">
                <a:tc>
                  <a:txBody>
                    <a:bodyPr/>
                    <a:lstStyle/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ημέρα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979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8117">
                <a:tc>
                  <a:txBody>
                    <a:bodyPr/>
                    <a:lstStyle/>
                    <a:p>
                      <a:pPr marL="72390" marR="268605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Έ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ς 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204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μή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ες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979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0336">
                <a:tc>
                  <a:txBody>
                    <a:bodyPr/>
                    <a:lstStyle/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μή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ες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85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979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-35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0336">
                <a:tc>
                  <a:txBody>
                    <a:bodyPr/>
                    <a:lstStyle/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6-12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μή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ες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0564">
                <a:tc>
                  <a:txBody>
                    <a:bodyPr/>
                    <a:lstStyle/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ts val="2135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7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798">
                <a:tc>
                  <a:txBody>
                    <a:bodyPr/>
                    <a:lstStyle/>
                    <a:p>
                      <a:pPr marL="72390" marR="104139" algn="just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Πάνω α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ό</a:t>
                      </a:r>
                      <a:r>
                        <a:rPr sz="1800" b="1" spc="1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 έτη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897"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0095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260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6755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755">
                      <a:solidFill>
                        <a:srgbClr val="000000"/>
                      </a:solidFill>
                      <a:prstDash val="solid"/>
                    </a:lnL>
                    <a:lnR w="2814">
                      <a:solidFill>
                        <a:srgbClr val="000000"/>
                      </a:solidFill>
                      <a:prstDash val="solid"/>
                    </a:lnR>
                    <a:lnT w="5458">
                      <a:solidFill>
                        <a:srgbClr val="000000"/>
                      </a:solidFill>
                      <a:prstDash val="solid"/>
                    </a:lnT>
                    <a:lnB w="54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9583" rIns="0" bIns="0" rtlCol="0">
            <a:spAutoFit/>
          </a:bodyPr>
          <a:lstStyle/>
          <a:p>
            <a:pPr marL="340995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Παρ</a:t>
            </a:r>
            <a:r>
              <a:rPr spc="-15" dirty="0">
                <a:solidFill>
                  <a:srgbClr val="FF0000"/>
                </a:solidFill>
              </a:rPr>
              <a:t>ά</a:t>
            </a:r>
            <a:r>
              <a:rPr dirty="0">
                <a:solidFill>
                  <a:srgbClr val="FF0000"/>
                </a:solidFill>
              </a:rPr>
              <a:t>δειγ</a:t>
            </a:r>
            <a:r>
              <a:rPr spc="-20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3170"/>
            <a:ext cx="8027670" cy="3694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21310" indent="-342900">
              <a:lnSpc>
                <a:spcPct val="8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Α.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τά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πόσο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ταβληθ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καθαρό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ακό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σόδ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μα της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τράπεζας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εάν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επομ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ημ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ρα</a:t>
            </a:r>
            <a:r>
              <a:rPr sz="20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αυξη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ούν κατά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%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Wingdings"/>
              <a:buChar char=""/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-€10.000.000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ΔΚ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Δ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-10.000.000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0,01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-€10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.000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Β.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πό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βλη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εί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αρό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ακό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 τράπεζας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εάν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τά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σο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αυξη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εί 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%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G=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€15.000.000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ΔΚ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-15.000.000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x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0,01=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-€150.000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8714105" cy="1524000"/>
          </a:xfrm>
          <a:custGeom>
            <a:avLst/>
            <a:gdLst/>
            <a:ahLst/>
            <a:cxnLst/>
            <a:rect l="l" t="t" r="r" b="b"/>
            <a:pathLst>
              <a:path w="8714105" h="1524000">
                <a:moveTo>
                  <a:pt x="0" y="1524000"/>
                </a:moveTo>
                <a:lnTo>
                  <a:pt x="8713851" y="1524000"/>
                </a:lnTo>
                <a:lnTo>
                  <a:pt x="8713851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756" y="312420"/>
            <a:ext cx="8634984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036" y="739140"/>
            <a:ext cx="7167372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9919" y="739140"/>
            <a:ext cx="2037587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7852" y="1165860"/>
            <a:ext cx="1933955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6320" y="1165860"/>
            <a:ext cx="594360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5191" y="1165860"/>
            <a:ext cx="850391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0096" y="1165860"/>
            <a:ext cx="574548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6925" y="484931"/>
            <a:ext cx="8179434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2800" spc="-5" dirty="0"/>
              <a:t>Δια</a:t>
            </a:r>
            <a:r>
              <a:rPr sz="2800" spc="-15" dirty="0"/>
              <a:t>χ</a:t>
            </a:r>
            <a:r>
              <a:rPr sz="2800" spc="-5" dirty="0"/>
              <a:t>είριση Κινδύ</a:t>
            </a:r>
            <a:r>
              <a:rPr sz="2800" spc="0" dirty="0"/>
              <a:t>ν</a:t>
            </a:r>
            <a:r>
              <a:rPr sz="2800" spc="-5" dirty="0"/>
              <a:t>ου</a:t>
            </a:r>
            <a:r>
              <a:rPr sz="2800" spc="10" dirty="0"/>
              <a:t> </a:t>
            </a:r>
            <a:r>
              <a:rPr sz="2800" spc="-5" dirty="0"/>
              <a:t>Ε</a:t>
            </a:r>
            <a:r>
              <a:rPr sz="2800" spc="-20" dirty="0"/>
              <a:t>π</a:t>
            </a:r>
            <a:r>
              <a:rPr sz="2800" spc="-5" dirty="0"/>
              <a:t>ιτοκίου:</a:t>
            </a:r>
            <a:r>
              <a:rPr sz="2800" spc="15" dirty="0"/>
              <a:t> </a:t>
            </a:r>
            <a:r>
              <a:rPr sz="2800" spc="-5" dirty="0"/>
              <a:t>Η</a:t>
            </a:r>
            <a:r>
              <a:rPr sz="2800" spc="5" dirty="0"/>
              <a:t> </a:t>
            </a:r>
            <a:r>
              <a:rPr sz="2800" spc="-5" dirty="0"/>
              <a:t>Μ</a:t>
            </a:r>
            <a:r>
              <a:rPr sz="2800" spc="50" dirty="0"/>
              <a:t>έ</a:t>
            </a:r>
            <a:r>
              <a:rPr sz="2800" spc="-5" dirty="0"/>
              <a:t>θοδ</a:t>
            </a:r>
            <a:r>
              <a:rPr sz="2800" spc="-20" dirty="0"/>
              <a:t>ο</a:t>
            </a:r>
            <a:r>
              <a:rPr sz="2800" spc="-5" dirty="0"/>
              <a:t>ς</a:t>
            </a:r>
            <a:r>
              <a:rPr sz="2800" spc="-40" dirty="0"/>
              <a:t> </a:t>
            </a:r>
            <a:r>
              <a:rPr sz="2800" spc="-5" dirty="0"/>
              <a:t>του Δείκτη</a:t>
            </a:r>
            <a:r>
              <a:rPr sz="2800" spc="-15" dirty="0"/>
              <a:t> </a:t>
            </a:r>
            <a:r>
              <a:rPr sz="2800" spc="-5" dirty="0"/>
              <a:t>Μ</a:t>
            </a:r>
            <a:r>
              <a:rPr sz="2800" spc="50" dirty="0"/>
              <a:t>έ</a:t>
            </a:r>
            <a:r>
              <a:rPr sz="2800" spc="-5" dirty="0"/>
              <a:t>σ</a:t>
            </a:r>
            <a:r>
              <a:rPr sz="2800" spc="-15" dirty="0"/>
              <a:t>η</a:t>
            </a:r>
            <a:r>
              <a:rPr sz="2800" spc="-5" dirty="0"/>
              <a:t>ς</a:t>
            </a:r>
            <a:r>
              <a:rPr sz="2800" spc="-40" dirty="0"/>
              <a:t> </a:t>
            </a:r>
            <a:r>
              <a:rPr sz="2800" spc="-5" dirty="0"/>
              <a:t>Σταθμισμ</a:t>
            </a:r>
            <a:r>
              <a:rPr sz="2800" spc="45" dirty="0"/>
              <a:t>έ</a:t>
            </a:r>
            <a:r>
              <a:rPr sz="2800" spc="-5" dirty="0"/>
              <a:t>νης</a:t>
            </a:r>
            <a:r>
              <a:rPr sz="2800" spc="-50" dirty="0"/>
              <a:t> </a:t>
            </a:r>
            <a:r>
              <a:rPr sz="2800" spc="-5" dirty="0"/>
              <a:t>Διά</a:t>
            </a:r>
            <a:r>
              <a:rPr sz="2800" spc="-20" dirty="0"/>
              <a:t>ρ</a:t>
            </a:r>
            <a:r>
              <a:rPr sz="2800" spc="-5" dirty="0"/>
              <a:t>κειας</a:t>
            </a:r>
            <a:r>
              <a:rPr sz="2800" spc="20" dirty="0"/>
              <a:t> </a:t>
            </a:r>
            <a:r>
              <a:rPr sz="2800" spc="10" dirty="0"/>
              <a:t>(</a:t>
            </a:r>
            <a:r>
              <a:rPr sz="2800" spc="-5" dirty="0">
                <a:latin typeface="Arial"/>
                <a:cs typeface="Arial"/>
              </a:rPr>
              <a:t>Durat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 Anal</a:t>
            </a:r>
            <a:r>
              <a:rPr sz="2800" spc="-4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si</a:t>
            </a:r>
            <a:r>
              <a:rPr sz="2800" spc="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10" dirty="0">
                <a:latin typeface="Arial"/>
                <a:cs typeface="Arial"/>
              </a:rPr>
              <a:t>D)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1961150"/>
            <a:ext cx="79940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4865" indent="-812165">
              <a:lnSpc>
                <a:spcPts val="2380"/>
              </a:lnSpc>
              <a:buFont typeface="Wingdings"/>
              <a:buChar char=""/>
              <a:tabLst>
                <a:tab pos="825500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Αποτελεί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αλ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ακ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ή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ηση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δύ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2619486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9936" y="2619391"/>
            <a:ext cx="7391400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Μετράει</a:t>
            </a:r>
            <a:r>
              <a:rPr sz="20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αισ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ησ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αγοραίας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αξίας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συ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όλου 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 στοιχ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ού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παθητι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ού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στις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ταβολ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 του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3838693"/>
            <a:ext cx="252729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9936" y="3838598"/>
            <a:ext cx="711835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αυ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τερο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 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ή 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οδος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τί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 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ρο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5058140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9936" y="5058045"/>
            <a:ext cx="7479665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πλήρης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τάθμ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ου</a:t>
            </a: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ους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 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ρο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20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αποτ</a:t>
            </a:r>
            <a:r>
              <a:rPr sz="20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λεσ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ταβολ</a:t>
            </a:r>
            <a:r>
              <a:rPr sz="2000" b="1" spc="2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 επ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μην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επη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εάζουν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καθαρή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τράπεζα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1227" y="304800"/>
            <a:ext cx="7906511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2016" y="731519"/>
            <a:ext cx="2353056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9584" y="731519"/>
            <a:ext cx="349757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1676" y="731519"/>
            <a:ext cx="595883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2071" y="731519"/>
            <a:ext cx="850392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023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-5" dirty="0"/>
              <a:t>Η</a:t>
            </a:r>
            <a:r>
              <a:rPr sz="2800" spc="-15" dirty="0"/>
              <a:t> </a:t>
            </a:r>
            <a:r>
              <a:rPr sz="2800" spc="-5" dirty="0"/>
              <a:t>Μ</a:t>
            </a:r>
            <a:r>
              <a:rPr sz="2800" spc="45" dirty="0"/>
              <a:t>έ</a:t>
            </a:r>
            <a:r>
              <a:rPr sz="2800" spc="-5" dirty="0"/>
              <a:t>θο</a:t>
            </a:r>
            <a:r>
              <a:rPr sz="2800" spc="-20" dirty="0"/>
              <a:t>δ</a:t>
            </a:r>
            <a:r>
              <a:rPr sz="2800" spc="-5" dirty="0"/>
              <a:t>ος</a:t>
            </a:r>
            <a:r>
              <a:rPr sz="2800" spc="-35" dirty="0"/>
              <a:t> </a:t>
            </a:r>
            <a:r>
              <a:rPr sz="2800" spc="-5" dirty="0"/>
              <a:t>του Δείκτη</a:t>
            </a:r>
            <a:r>
              <a:rPr sz="2800" spc="-10" dirty="0"/>
              <a:t> </a:t>
            </a:r>
            <a:r>
              <a:rPr sz="2800" spc="-5" dirty="0"/>
              <a:t>Μ</a:t>
            </a:r>
            <a:r>
              <a:rPr sz="2800" spc="50" dirty="0"/>
              <a:t>έ</a:t>
            </a:r>
            <a:r>
              <a:rPr sz="2800" spc="-5" dirty="0"/>
              <a:t>σ</a:t>
            </a:r>
            <a:r>
              <a:rPr sz="2800" spc="-15" dirty="0"/>
              <a:t>η</a:t>
            </a:r>
            <a:r>
              <a:rPr sz="2800" spc="-5" dirty="0"/>
              <a:t>ς</a:t>
            </a:r>
            <a:r>
              <a:rPr sz="2800" spc="-40" dirty="0"/>
              <a:t> </a:t>
            </a:r>
            <a:r>
              <a:rPr sz="2800" spc="-5" dirty="0"/>
              <a:t>Σταθμισ</a:t>
            </a:r>
            <a:r>
              <a:rPr sz="2800" spc="-20" dirty="0"/>
              <a:t>μ</a:t>
            </a:r>
            <a:r>
              <a:rPr sz="2800" spc="50" dirty="0"/>
              <a:t>έ</a:t>
            </a:r>
            <a:r>
              <a:rPr sz="2800" spc="-5" dirty="0"/>
              <a:t>νης</a:t>
            </a:r>
            <a:endParaRPr sz="2800"/>
          </a:p>
          <a:p>
            <a:pPr marL="1905" algn="ctr">
              <a:lnSpc>
                <a:spcPct val="100000"/>
              </a:lnSpc>
            </a:pPr>
            <a:r>
              <a:rPr sz="2800" spc="-5" dirty="0"/>
              <a:t>Διάρκειας (</a:t>
            </a:r>
            <a:r>
              <a:rPr sz="2800" spc="-5" dirty="0">
                <a:latin typeface="Arial"/>
                <a:cs typeface="Arial"/>
              </a:rPr>
              <a:t>Dura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</a:t>
            </a:r>
            <a:r>
              <a:rPr sz="2800" spc="0" dirty="0">
                <a:latin typeface="Arial"/>
                <a:cs typeface="Arial"/>
              </a:rPr>
              <a:t>l</a:t>
            </a:r>
            <a:r>
              <a:rPr sz="2800" spc="-4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si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-</a:t>
            </a:r>
            <a:r>
              <a:rPr sz="2800" spc="-10" dirty="0">
                <a:latin typeface="Arial"/>
                <a:cs typeface="Arial"/>
              </a:rPr>
              <a:t>D)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43745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8486" y="1643650"/>
            <a:ext cx="7226300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κτης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σης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Διά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ιας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αι ο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ος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ός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ος που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άζε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καλυ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αρχ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κό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κόστος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ός 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ηματοδ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τικ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0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ϊ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63326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8486" y="2863231"/>
            <a:ext cx="649414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οδος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κτη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μοπο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 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ιας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στοιχ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και παθητι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τράπεζας</a:t>
            </a:r>
            <a:r>
              <a:rPr sz="20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βρ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τι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ρά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 κα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αρή</a:t>
            </a:r>
            <a:r>
              <a:rPr sz="20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2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20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στις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βο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357099"/>
            <a:ext cx="2527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8486" y="4357005"/>
            <a:ext cx="7141845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ct val="90000"/>
              </a:lnSpc>
              <a:tabLst>
                <a:tab pos="3143250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Συγκ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α,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κτης	της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ιας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ός πε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ακού</a:t>
            </a:r>
            <a:r>
              <a:rPr sz="20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στοιχ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ίου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(D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ορ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ζετ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 άθρο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σμα</a:t>
            </a:r>
            <a:r>
              <a:rPr sz="20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ιό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λήξη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τελ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στή στάθ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κά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δο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παρ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αξ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 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ηματοροής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ιό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ου,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κλάσμα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τρ</a:t>
            </a:r>
            <a:r>
              <a:rPr sz="20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ουσ</a:t>
            </a: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ς τι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ής</a:t>
            </a:r>
            <a:r>
              <a:rPr sz="20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πε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ιο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ακού</a:t>
            </a:r>
            <a:r>
              <a:rPr sz="20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στοιχ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ίου.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483" rIns="0" bIns="0" rtlCol="0">
            <a:spAutoFit/>
          </a:bodyPr>
          <a:lstStyle/>
          <a:p>
            <a:pPr marL="842010">
              <a:lnSpc>
                <a:spcPts val="3810"/>
              </a:lnSpc>
            </a:pPr>
            <a:r>
              <a:rPr dirty="0"/>
              <a:t>Τύ</a:t>
            </a:r>
            <a:r>
              <a:rPr spc="-10" dirty="0"/>
              <a:t>π</a:t>
            </a:r>
            <a:r>
              <a:rPr dirty="0"/>
              <a:t>ος</a:t>
            </a:r>
            <a:r>
              <a:rPr spc="-30" dirty="0"/>
              <a:t> </a:t>
            </a:r>
            <a:r>
              <a:rPr dirty="0"/>
              <a:t>της</a:t>
            </a:r>
            <a:r>
              <a:rPr spc="-15" dirty="0"/>
              <a:t> </a:t>
            </a:r>
            <a:r>
              <a:rPr dirty="0"/>
              <a:t>Στα</a:t>
            </a:r>
            <a:r>
              <a:rPr spc="-15" dirty="0"/>
              <a:t>θ</a:t>
            </a:r>
            <a:r>
              <a:rPr dirty="0"/>
              <a:t>μισμ</a:t>
            </a:r>
            <a:r>
              <a:rPr spc="-15" dirty="0"/>
              <a:t>έ</a:t>
            </a:r>
            <a:r>
              <a:rPr dirty="0"/>
              <a:t>νης</a:t>
            </a:r>
            <a:r>
              <a:rPr spc="-25" dirty="0"/>
              <a:t> </a:t>
            </a:r>
            <a:r>
              <a:rPr dirty="0"/>
              <a:t>Διάρκειας</a:t>
            </a:r>
            <a:r>
              <a:rPr spc="-35" dirty="0"/>
              <a:t> (</a:t>
            </a:r>
            <a:r>
              <a:rPr dirty="0">
                <a:latin typeface="Arial"/>
                <a:cs typeface="Arial"/>
              </a:rPr>
              <a:t>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382030"/>
            <a:ext cx="73958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τον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πολογισ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ός 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ηματοοι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κού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ϊ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τος 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μοπο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ται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 τύπος: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6468" y="307581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29" y="0"/>
                </a:lnTo>
              </a:path>
            </a:pathLst>
          </a:custGeom>
          <a:ln w="9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703" y="4534646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5246" y="0"/>
                </a:lnTo>
              </a:path>
            </a:pathLst>
          </a:custGeom>
          <a:ln w="97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3338" y="4932507"/>
            <a:ext cx="90551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730"/>
              </a:lnSpc>
            </a:pPr>
            <a:r>
              <a:rPr sz="1050" i="1" spc="4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2770"/>
              </a:lnSpc>
            </a:pPr>
            <a:r>
              <a:rPr sz="4125" spc="540" baseline="-8080" dirty="0">
                <a:latin typeface="Symbol"/>
                <a:cs typeface="Symbol"/>
              </a:rPr>
              <a:t></a:t>
            </a:r>
            <a:r>
              <a:rPr sz="1850" i="1" spc="30" dirty="0">
                <a:latin typeface="Times New Roman"/>
                <a:cs typeface="Times New Roman"/>
              </a:rPr>
              <a:t>w</a:t>
            </a:r>
            <a:r>
              <a:rPr sz="1575" i="1" spc="37" baseline="-23809" dirty="0">
                <a:latin typeface="Times New Roman"/>
                <a:cs typeface="Times New Roman"/>
              </a:rPr>
              <a:t>t</a:t>
            </a:r>
            <a:r>
              <a:rPr sz="1575" i="1" baseline="-23809" dirty="0">
                <a:latin typeface="Times New Roman"/>
                <a:cs typeface="Times New Roman"/>
              </a:rPr>
              <a:t>  </a:t>
            </a:r>
            <a:r>
              <a:rPr sz="1575" i="1" spc="-172" baseline="-23809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</a:t>
            </a:r>
            <a:r>
              <a:rPr sz="1850" spc="-195" dirty="0">
                <a:latin typeface="Times New Roman"/>
                <a:cs typeface="Times New Roman"/>
              </a:rPr>
              <a:t> </a:t>
            </a:r>
            <a:r>
              <a:rPr sz="1850" spc="55" dirty="0">
                <a:latin typeface="Times New Roman"/>
                <a:cs typeface="Times New Roman"/>
              </a:rPr>
              <a:t>1</a:t>
            </a:r>
            <a:endParaRPr sz="18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185"/>
              </a:spcBef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r>
              <a:rPr sz="1050" i="1" spc="-14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</a:t>
            </a:r>
            <a:r>
              <a:rPr sz="1050" spc="4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14" y="4225063"/>
            <a:ext cx="6352540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365">
              <a:lnSpc>
                <a:spcPts val="1705"/>
              </a:lnSpc>
            </a:pPr>
            <a:r>
              <a:rPr sz="1850" i="1" spc="75" dirty="0">
                <a:latin typeface="Times New Roman"/>
                <a:cs typeface="Times New Roman"/>
              </a:rPr>
              <a:t>C </a:t>
            </a:r>
            <a:r>
              <a:rPr sz="1850" i="1" spc="-70" dirty="0">
                <a:latin typeface="Times New Roman"/>
                <a:cs typeface="Times New Roman"/>
              </a:rPr>
              <a:t> </a:t>
            </a:r>
            <a:r>
              <a:rPr sz="1850" spc="120" dirty="0">
                <a:latin typeface="Symbol"/>
                <a:cs typeface="Symbol"/>
              </a:rPr>
              <a:t></a:t>
            </a:r>
            <a:r>
              <a:rPr sz="1850" i="1" spc="70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tabLst>
                <a:tab pos="675005" algn="l"/>
                <a:tab pos="1072515" algn="l"/>
              </a:tabLst>
            </a:pPr>
            <a:r>
              <a:rPr sz="1850" i="1" spc="75" dirty="0">
                <a:latin typeface="Times New Roman"/>
                <a:cs typeface="Times New Roman"/>
              </a:rPr>
              <a:t>w </a:t>
            </a:r>
            <a:r>
              <a:rPr sz="1850" i="1" spc="25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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575" i="1" spc="37" baseline="42328" dirty="0">
                <a:latin typeface="Times New Roman"/>
                <a:cs typeface="Times New Roman"/>
              </a:rPr>
              <a:t>t</a:t>
            </a:r>
            <a:r>
              <a:rPr sz="1575" i="1" baseline="42328" dirty="0">
                <a:latin typeface="Times New Roman"/>
                <a:cs typeface="Times New Roman"/>
              </a:rPr>
              <a:t>	</a:t>
            </a:r>
            <a:r>
              <a:rPr sz="1575" spc="120" baseline="42328" dirty="0">
                <a:latin typeface="Times New Roman"/>
                <a:cs typeface="Times New Roman"/>
              </a:rPr>
              <a:t>0</a:t>
            </a:r>
            <a:r>
              <a:rPr sz="1575" spc="67" baseline="42328" dirty="0">
                <a:latin typeface="Times New Roman"/>
                <a:cs typeface="Times New Roman"/>
              </a:rPr>
              <a:t>,</a:t>
            </a:r>
            <a:r>
              <a:rPr sz="1575" i="1" spc="37" baseline="42328" dirty="0">
                <a:latin typeface="Times New Roman"/>
                <a:cs typeface="Times New Roman"/>
              </a:rPr>
              <a:t>t</a:t>
            </a:r>
            <a:r>
              <a:rPr sz="1575" i="1" baseline="42328" dirty="0">
                <a:latin typeface="Times New Roman"/>
                <a:cs typeface="Times New Roman"/>
              </a:rPr>
              <a:t> </a:t>
            </a:r>
            <a:r>
              <a:rPr sz="1575" i="1" spc="67" baseline="42328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Times New Roman"/>
                <a:cs typeface="Times New Roman"/>
              </a:rPr>
              <a:t>,</a:t>
            </a:r>
            <a:r>
              <a:rPr sz="1950" i="1" spc="70" dirty="0">
                <a:latin typeface="Symbol"/>
                <a:cs typeface="Symbol"/>
              </a:rPr>
              <a:t></a:t>
            </a:r>
            <a:r>
              <a:rPr sz="1950" i="1" spc="5" dirty="0">
                <a:latin typeface="Symbol"/>
                <a:cs typeface="Symbol"/>
              </a:rPr>
              <a:t></a:t>
            </a:r>
            <a:r>
              <a:rPr sz="1950" i="1" spc="-180" dirty="0">
                <a:latin typeface="Times New Roman"/>
                <a:cs typeface="Times New Roman"/>
              </a:rPr>
              <a:t> </a:t>
            </a:r>
            <a:r>
              <a:rPr sz="1950" i="1" spc="-200" dirty="0">
                <a:latin typeface="Symbol"/>
                <a:cs typeface="Symbol"/>
              </a:rPr>
              <a:t></a:t>
            </a:r>
            <a:r>
              <a:rPr sz="1950" i="1" spc="15" dirty="0">
                <a:latin typeface="Symbol"/>
                <a:cs typeface="Symbol"/>
              </a:rPr>
              <a:t></a:t>
            </a:r>
            <a:r>
              <a:rPr sz="1950" i="1" spc="120" dirty="0">
                <a:latin typeface="Symbol"/>
                <a:cs typeface="Symbol"/>
              </a:rPr>
              <a:t></a:t>
            </a:r>
            <a:r>
              <a:rPr sz="1950" i="1" spc="-45" dirty="0">
                <a:latin typeface="Symbol"/>
                <a:cs typeface="Symbol"/>
              </a:rPr>
              <a:t>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-95" dirty="0">
                <a:latin typeface="Symbol"/>
                <a:cs typeface="Symbol"/>
              </a:rPr>
              <a:t>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-200" dirty="0">
                <a:latin typeface="Symbol"/>
                <a:cs typeface="Symbol"/>
              </a:rPr>
              <a:t></a:t>
            </a:r>
            <a:r>
              <a:rPr sz="1950" i="1" spc="5" dirty="0">
                <a:latin typeface="Symbol"/>
                <a:cs typeface="Symbol"/>
              </a:rPr>
              <a:t></a:t>
            </a:r>
            <a:r>
              <a:rPr sz="1950" i="1" spc="225" dirty="0">
                <a:latin typeface="Times New Roman"/>
                <a:cs typeface="Times New Roman"/>
              </a:rPr>
              <a:t> </a:t>
            </a:r>
            <a:r>
              <a:rPr sz="1850" i="1" spc="40" dirty="0">
                <a:latin typeface="Times New Roman"/>
                <a:cs typeface="Times New Roman"/>
              </a:rPr>
              <a:t>έ</a:t>
            </a:r>
            <a:r>
              <a:rPr sz="1950" i="1" spc="5" dirty="0">
                <a:latin typeface="Symbol"/>
                <a:cs typeface="Symbol"/>
              </a:rPr>
              <a:t></a:t>
            </a:r>
            <a:r>
              <a:rPr sz="1950" i="1" spc="75" dirty="0">
                <a:latin typeface="Times New Roman"/>
                <a:cs typeface="Times New Roman"/>
              </a:rPr>
              <a:t> </a:t>
            </a:r>
            <a:r>
              <a:rPr sz="1950" i="1" spc="-200" dirty="0">
                <a:latin typeface="Symbol"/>
                <a:cs typeface="Symbol"/>
              </a:rPr>
              <a:t></a:t>
            </a:r>
            <a:r>
              <a:rPr sz="1950" i="1" spc="140" dirty="0">
                <a:latin typeface="Symbol"/>
                <a:cs typeface="Symbol"/>
              </a:rPr>
              <a:t></a:t>
            </a:r>
            <a:r>
              <a:rPr sz="1850" i="1" spc="45" dirty="0">
                <a:latin typeface="Times New Roman"/>
                <a:cs typeface="Times New Roman"/>
              </a:rPr>
              <a:t>ά</a:t>
            </a:r>
            <a:r>
              <a:rPr sz="1950" i="1" spc="-45" dirty="0">
                <a:latin typeface="Symbol"/>
                <a:cs typeface="Symbol"/>
              </a:rPr>
              <a:t></a:t>
            </a:r>
            <a:r>
              <a:rPr sz="1950" i="1" spc="15" dirty="0">
                <a:latin typeface="Symbol"/>
                <a:cs typeface="Symbol"/>
              </a:rPr>
              <a:t></a:t>
            </a:r>
            <a:r>
              <a:rPr sz="1950" i="1" spc="5" dirty="0">
                <a:latin typeface="Symbol"/>
                <a:cs typeface="Symbol"/>
              </a:rPr>
              <a:t></a:t>
            </a:r>
            <a:r>
              <a:rPr sz="1950" i="1" spc="-195" dirty="0">
                <a:latin typeface="Symbol"/>
                <a:cs typeface="Symbol"/>
              </a:rPr>
              <a:t></a:t>
            </a:r>
            <a:r>
              <a:rPr sz="1950" i="1" spc="-35" dirty="0">
                <a:latin typeface="Symbol"/>
                <a:cs typeface="Symbol"/>
              </a:rPr>
              <a:t></a:t>
            </a:r>
            <a:r>
              <a:rPr sz="1950" i="1" spc="5" dirty="0">
                <a:latin typeface="Symbol"/>
                <a:cs typeface="Symbol"/>
              </a:rPr>
              <a:t>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165" dirty="0">
                <a:latin typeface="Times New Roman"/>
                <a:cs typeface="Times New Roman"/>
              </a:rPr>
              <a:t> </a:t>
            </a:r>
            <a:r>
              <a:rPr sz="1950" i="1" spc="-15" dirty="0">
                <a:latin typeface="Symbol"/>
                <a:cs typeface="Symbol"/>
              </a:rPr>
              <a:t></a:t>
            </a:r>
            <a:r>
              <a:rPr sz="1850" i="1" spc="45" dirty="0">
                <a:latin typeface="Times New Roman"/>
                <a:cs typeface="Times New Roman"/>
              </a:rPr>
              <a:t>ά</a:t>
            </a:r>
            <a:r>
              <a:rPr sz="1950" i="1" spc="-45" dirty="0">
                <a:latin typeface="Symbol"/>
                <a:cs typeface="Symbol"/>
              </a:rPr>
              <a:t></a:t>
            </a:r>
            <a:r>
              <a:rPr sz="1950" i="1" spc="5" dirty="0">
                <a:latin typeface="Symbol"/>
                <a:cs typeface="Symbol"/>
              </a:rPr>
              <a:t></a:t>
            </a:r>
            <a:r>
              <a:rPr sz="1950" i="1" spc="80" dirty="0">
                <a:latin typeface="Times New Roman"/>
                <a:cs typeface="Times New Roman"/>
              </a:rPr>
              <a:t> </a:t>
            </a:r>
            <a:r>
              <a:rPr sz="1950" i="1" spc="-95" dirty="0">
                <a:latin typeface="Symbol"/>
                <a:cs typeface="Symbol"/>
              </a:rPr>
              <a:t>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70" dirty="0">
                <a:latin typeface="Symbol"/>
                <a:cs typeface="Symbol"/>
              </a:rPr>
              <a:t></a:t>
            </a:r>
            <a:r>
              <a:rPr sz="1950" i="1" spc="5" dirty="0">
                <a:latin typeface="Symbol"/>
                <a:cs typeface="Symbol"/>
              </a:rPr>
              <a:t></a:t>
            </a:r>
            <a:r>
              <a:rPr sz="1950" i="1" spc="-280" dirty="0">
                <a:latin typeface="Times New Roman"/>
                <a:cs typeface="Times New Roman"/>
              </a:rPr>
              <a:t> </a:t>
            </a:r>
            <a:r>
              <a:rPr sz="1850" i="1" spc="50" dirty="0">
                <a:latin typeface="Times New Roman"/>
                <a:cs typeface="Times New Roman"/>
              </a:rPr>
              <a:t>ό</a:t>
            </a:r>
            <a:r>
              <a:rPr sz="1950" i="1" spc="-155" dirty="0">
                <a:latin typeface="Symbol"/>
                <a:cs typeface="Symbol"/>
              </a:rPr>
              <a:t></a:t>
            </a:r>
            <a:r>
              <a:rPr sz="1950" i="1" spc="70" dirty="0">
                <a:latin typeface="Symbol"/>
                <a:cs typeface="Symbol"/>
              </a:rPr>
              <a:t></a:t>
            </a:r>
            <a:r>
              <a:rPr sz="1950" i="1" spc="10" dirty="0">
                <a:latin typeface="Symbol"/>
                <a:cs typeface="Symbol"/>
              </a:rPr>
              <a:t></a:t>
            </a:r>
            <a:r>
              <a:rPr sz="1950" i="1" spc="-285" dirty="0">
                <a:latin typeface="Times New Roman"/>
                <a:cs typeface="Times New Roman"/>
              </a:rPr>
              <a:t> </a:t>
            </a:r>
            <a:r>
              <a:rPr sz="1850" spc="25" dirty="0">
                <a:latin typeface="Times New Roman"/>
                <a:cs typeface="Times New Roman"/>
              </a:rPr>
              <a:t>,</a:t>
            </a:r>
            <a:r>
              <a:rPr sz="1850" spc="-204" dirty="0">
                <a:latin typeface="Times New Roman"/>
                <a:cs typeface="Times New Roman"/>
              </a:rPr>
              <a:t> </a:t>
            </a:r>
            <a:r>
              <a:rPr sz="1950" i="1" spc="65" dirty="0">
                <a:latin typeface="Symbol"/>
                <a:cs typeface="Symbol"/>
              </a:rPr>
              <a:t>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050" y="3823761"/>
            <a:ext cx="876808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0050" algn="l"/>
              </a:tabLst>
            </a:pPr>
            <a:r>
              <a:rPr sz="1850" i="1" spc="70" dirty="0">
                <a:latin typeface="Times New Roman"/>
                <a:cs typeface="Times New Roman"/>
              </a:rPr>
              <a:t>V	</a:t>
            </a:r>
            <a:r>
              <a:rPr sz="1850" spc="60" dirty="0">
                <a:latin typeface="Symbol"/>
                <a:cs typeface="Symbol"/>
              </a:rPr>
              <a:t></a:t>
            </a:r>
            <a:r>
              <a:rPr sz="1850" spc="-55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(</a:t>
            </a:r>
            <a:r>
              <a:rPr sz="1850" spc="55" dirty="0">
                <a:latin typeface="Times New Roman"/>
                <a:cs typeface="Times New Roman"/>
              </a:rPr>
              <a:t>1</a:t>
            </a:r>
            <a:r>
              <a:rPr sz="1850" spc="-305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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i="1" spc="135" dirty="0">
                <a:latin typeface="Times New Roman"/>
                <a:cs typeface="Times New Roman"/>
              </a:rPr>
              <a:t>r</a:t>
            </a:r>
            <a:r>
              <a:rPr sz="1850" spc="95" dirty="0">
                <a:latin typeface="Times New Roman"/>
                <a:cs typeface="Times New Roman"/>
              </a:rPr>
              <a:t>)</a:t>
            </a:r>
            <a:r>
              <a:rPr sz="1575" spc="30" baseline="44973" dirty="0">
                <a:latin typeface="Symbol"/>
                <a:cs typeface="Symbol"/>
              </a:rPr>
              <a:t></a:t>
            </a:r>
            <a:r>
              <a:rPr sz="1575" spc="157" baseline="44973" dirty="0">
                <a:latin typeface="Times New Roman"/>
                <a:cs typeface="Times New Roman"/>
              </a:rPr>
              <a:t>1</a:t>
            </a:r>
            <a:r>
              <a:rPr sz="1850" spc="-15" dirty="0">
                <a:latin typeface="Times New Roman"/>
                <a:cs typeface="Times New Roman"/>
              </a:rPr>
              <a:t>,</a:t>
            </a:r>
            <a:r>
              <a:rPr sz="1950" i="1" spc="10" dirty="0">
                <a:latin typeface="Symbol"/>
                <a:cs typeface="Symbol"/>
              </a:rPr>
              <a:t></a:t>
            </a:r>
            <a:r>
              <a:rPr sz="1950" i="1" spc="-90" dirty="0">
                <a:latin typeface="Times New Roman"/>
                <a:cs typeface="Times New Roman"/>
              </a:rPr>
              <a:t> </a:t>
            </a:r>
            <a:r>
              <a:rPr sz="1950" i="1" spc="-95" dirty="0">
                <a:latin typeface="Symbol"/>
                <a:cs typeface="Symbol"/>
              </a:rPr>
              <a:t></a:t>
            </a:r>
            <a:r>
              <a:rPr sz="1950" i="1" spc="75" dirty="0">
                <a:latin typeface="Symbol"/>
                <a:cs typeface="Symbol"/>
              </a:rPr>
              <a:t></a:t>
            </a:r>
            <a:r>
              <a:rPr sz="1950" i="1" spc="70" dirty="0">
                <a:latin typeface="Symbol"/>
                <a:cs typeface="Symbol"/>
              </a:rPr>
              <a:t></a:t>
            </a:r>
            <a:r>
              <a:rPr sz="1950" i="1" spc="-70" dirty="0">
                <a:latin typeface="Symbol"/>
                <a:cs typeface="Symbol"/>
              </a:rPr>
              <a:t></a:t>
            </a:r>
            <a:r>
              <a:rPr sz="1850" i="1" spc="45" dirty="0">
                <a:latin typeface="Times New Roman"/>
                <a:cs typeface="Times New Roman"/>
              </a:rPr>
              <a:t>ύ</a:t>
            </a:r>
            <a:r>
              <a:rPr sz="1950" i="1" spc="-200" dirty="0">
                <a:latin typeface="Symbol"/>
                <a:cs typeface="Symbol"/>
              </a:rPr>
              <a:t></a:t>
            </a:r>
            <a:r>
              <a:rPr sz="1950" i="1" spc="10" dirty="0">
                <a:latin typeface="Symbol"/>
                <a:cs typeface="Symbol"/>
              </a:rPr>
              <a:t></a:t>
            </a:r>
            <a:r>
              <a:rPr sz="1950" i="1" spc="145" dirty="0">
                <a:latin typeface="Times New Roman"/>
                <a:cs typeface="Times New Roman"/>
              </a:rPr>
              <a:t> </a:t>
            </a:r>
            <a:r>
              <a:rPr sz="1950" i="1" spc="75" dirty="0">
                <a:latin typeface="Symbol"/>
                <a:cs typeface="Symbol"/>
              </a:rPr>
              <a:t></a:t>
            </a:r>
            <a:r>
              <a:rPr sz="1950" i="1" spc="-110" dirty="0">
                <a:latin typeface="Symbol"/>
                <a:cs typeface="Symbol"/>
              </a:rPr>
              <a:t></a:t>
            </a:r>
            <a:r>
              <a:rPr sz="1850" i="1" spc="30" dirty="0">
                <a:latin typeface="Times New Roman"/>
                <a:cs typeface="Times New Roman"/>
              </a:rPr>
              <a:t>ί</a:t>
            </a:r>
            <a:r>
              <a:rPr sz="1950" i="1" spc="10" dirty="0">
                <a:latin typeface="Symbol"/>
                <a:cs typeface="Symbol"/>
              </a:rPr>
              <a:t></a:t>
            </a:r>
            <a:r>
              <a:rPr sz="1950" i="1" spc="45" dirty="0">
                <a:latin typeface="Times New Roman"/>
                <a:cs typeface="Times New Roman"/>
              </a:rPr>
              <a:t> 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5" dirty="0">
                <a:latin typeface="Symbol"/>
                <a:cs typeface="Symbol"/>
              </a:rPr>
              <a:t></a:t>
            </a:r>
            <a:r>
              <a:rPr sz="1950" i="1" spc="-270" dirty="0">
                <a:latin typeface="Times New Roman"/>
                <a:cs typeface="Times New Roman"/>
              </a:rPr>
              <a:t> </a:t>
            </a:r>
            <a:r>
              <a:rPr sz="1850" i="1" spc="45" dirty="0">
                <a:latin typeface="Times New Roman"/>
                <a:cs typeface="Times New Roman"/>
              </a:rPr>
              <a:t>ό</a:t>
            </a:r>
            <a:r>
              <a:rPr sz="1950" i="1" spc="5" dirty="0">
                <a:latin typeface="Symbol"/>
                <a:cs typeface="Symbol"/>
              </a:rPr>
              <a:t></a:t>
            </a:r>
            <a:r>
              <a:rPr sz="1950" i="1" spc="140" dirty="0">
                <a:latin typeface="Times New Roman"/>
                <a:cs typeface="Times New Roman"/>
              </a:rPr>
              <a:t> 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15" dirty="0">
                <a:latin typeface="Symbol"/>
                <a:cs typeface="Symbol"/>
              </a:rPr>
              <a:t></a:t>
            </a:r>
            <a:r>
              <a:rPr sz="1950" i="1" spc="10" dirty="0">
                <a:latin typeface="Symbol"/>
                <a:cs typeface="Symbol"/>
              </a:rPr>
              <a:t></a:t>
            </a:r>
            <a:r>
              <a:rPr sz="1950" i="1" spc="-300" dirty="0">
                <a:latin typeface="Times New Roman"/>
                <a:cs typeface="Times New Roman"/>
              </a:rPr>
              <a:t> </a:t>
            </a:r>
            <a:r>
              <a:rPr sz="1850" i="1" spc="80" dirty="0">
                <a:latin typeface="Times New Roman"/>
                <a:cs typeface="Times New Roman"/>
              </a:rPr>
              <a:t>ώ</a:t>
            </a:r>
            <a:r>
              <a:rPr sz="1850" i="1" spc="-190" dirty="0">
                <a:latin typeface="Times New Roman"/>
                <a:cs typeface="Times New Roman"/>
              </a:rPr>
              <a:t> </a:t>
            </a:r>
            <a:r>
              <a:rPr sz="1950" i="1" spc="-95" dirty="0">
                <a:latin typeface="Symbol"/>
                <a:cs typeface="Symbol"/>
              </a:rPr>
              <a:t></a:t>
            </a:r>
            <a:r>
              <a:rPr sz="1950" i="1" spc="70" dirty="0">
                <a:latin typeface="Symbol"/>
                <a:cs typeface="Symbol"/>
              </a:rPr>
              <a:t></a:t>
            </a:r>
            <a:r>
              <a:rPr sz="1950" i="1" spc="10" dirty="0">
                <a:latin typeface="Symbol"/>
                <a:cs typeface="Symbol"/>
              </a:rPr>
              <a:t></a:t>
            </a:r>
            <a:r>
              <a:rPr sz="1950" i="1" spc="-110" dirty="0">
                <a:latin typeface="Times New Roman"/>
                <a:cs typeface="Times New Roman"/>
              </a:rPr>
              <a:t> </a:t>
            </a:r>
            <a:r>
              <a:rPr sz="1950" i="1" spc="-45" dirty="0">
                <a:latin typeface="Symbol"/>
                <a:cs typeface="Symbol"/>
              </a:rPr>
              <a:t></a:t>
            </a:r>
            <a:r>
              <a:rPr sz="1950" i="1" spc="10" dirty="0">
                <a:latin typeface="Symbol"/>
                <a:cs typeface="Symbol"/>
              </a:rPr>
              <a:t></a:t>
            </a:r>
            <a:r>
              <a:rPr sz="1950" i="1" spc="145" dirty="0">
                <a:latin typeface="Times New Roman"/>
                <a:cs typeface="Times New Roman"/>
              </a:rPr>
              <a:t> </a:t>
            </a:r>
            <a:r>
              <a:rPr sz="1950" i="1" spc="10" dirty="0">
                <a:latin typeface="Symbol"/>
                <a:cs typeface="Symbol"/>
              </a:rPr>
              <a:t></a:t>
            </a:r>
            <a:r>
              <a:rPr sz="1850" i="1" spc="45" dirty="0">
                <a:latin typeface="Times New Roman"/>
                <a:cs typeface="Times New Roman"/>
              </a:rPr>
              <a:t>ά</a:t>
            </a:r>
            <a:r>
              <a:rPr sz="1950" i="1" spc="70" dirty="0">
                <a:latin typeface="Symbol"/>
                <a:cs typeface="Symbol"/>
              </a:rPr>
              <a:t></a:t>
            </a:r>
            <a:r>
              <a:rPr sz="1950" i="1" spc="15" dirty="0">
                <a:latin typeface="Symbol"/>
                <a:cs typeface="Symbol"/>
              </a:rPr>
              <a:t></a:t>
            </a:r>
            <a:r>
              <a:rPr sz="1950" i="1" spc="5" dirty="0">
                <a:latin typeface="Symbol"/>
                <a:cs typeface="Symbol"/>
              </a:rPr>
              <a:t></a:t>
            </a:r>
            <a:r>
              <a:rPr sz="1950" i="1" spc="35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t</a:t>
            </a:r>
            <a:r>
              <a:rPr sz="1850" i="1" spc="-75" dirty="0">
                <a:latin typeface="Times New Roman"/>
                <a:cs typeface="Times New Roman"/>
              </a:rPr>
              <a:t> </a:t>
            </a:r>
            <a:r>
              <a:rPr sz="1950" i="1" spc="-95" dirty="0">
                <a:latin typeface="Symbol"/>
                <a:cs typeface="Symbol"/>
              </a:rPr>
              <a:t>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70" dirty="0">
                <a:latin typeface="Symbol"/>
                <a:cs typeface="Symbol"/>
              </a:rPr>
              <a:t></a:t>
            </a:r>
            <a:r>
              <a:rPr sz="1950" i="1" spc="5" dirty="0">
                <a:latin typeface="Symbol"/>
                <a:cs typeface="Symbol"/>
              </a:rPr>
              <a:t></a:t>
            </a:r>
            <a:r>
              <a:rPr sz="1950" i="1" spc="-275" dirty="0">
                <a:latin typeface="Times New Roman"/>
                <a:cs typeface="Times New Roman"/>
              </a:rPr>
              <a:t> </a:t>
            </a:r>
            <a:r>
              <a:rPr sz="1850" i="1" spc="50" dirty="0">
                <a:latin typeface="Times New Roman"/>
                <a:cs typeface="Times New Roman"/>
              </a:rPr>
              <a:t>ό</a:t>
            </a:r>
            <a:r>
              <a:rPr sz="1950" i="1" spc="-155" dirty="0">
                <a:latin typeface="Symbol"/>
                <a:cs typeface="Symbol"/>
              </a:rPr>
              <a:t></a:t>
            </a:r>
            <a:r>
              <a:rPr sz="1950" i="1" spc="70" dirty="0">
                <a:latin typeface="Symbol"/>
                <a:cs typeface="Symbol"/>
              </a:rPr>
              <a:t></a:t>
            </a:r>
            <a:r>
              <a:rPr sz="1950" i="1" spc="15" dirty="0">
                <a:latin typeface="Symbol"/>
                <a:cs typeface="Symbol"/>
              </a:rPr>
              <a:t></a:t>
            </a:r>
            <a:r>
              <a:rPr sz="1950" i="1" spc="5" dirty="0">
                <a:latin typeface="Symbol"/>
                <a:cs typeface="Symbol"/>
              </a:rPr>
              <a:t></a:t>
            </a:r>
            <a:r>
              <a:rPr sz="1950" i="1" spc="135" dirty="0">
                <a:latin typeface="Times New Roman"/>
                <a:cs typeface="Times New Roman"/>
              </a:rPr>
              <a:t> </a:t>
            </a:r>
            <a:r>
              <a:rPr sz="1950" i="1" spc="75" dirty="0">
                <a:latin typeface="Symbol"/>
                <a:cs typeface="Symbol"/>
              </a:rPr>
              <a:t></a:t>
            </a:r>
            <a:r>
              <a:rPr sz="1950" i="1" spc="-114" dirty="0">
                <a:latin typeface="Symbol"/>
                <a:cs typeface="Symbol"/>
              </a:rPr>
              <a:t></a:t>
            </a:r>
            <a:r>
              <a:rPr sz="1850" i="1" spc="55" dirty="0">
                <a:latin typeface="Times New Roman"/>
                <a:cs typeface="Times New Roman"/>
              </a:rPr>
              <a:t>ό</a:t>
            </a:r>
            <a:r>
              <a:rPr sz="1850" i="1" spc="-204" dirty="0">
                <a:latin typeface="Times New Roman"/>
                <a:cs typeface="Times New Roman"/>
              </a:rPr>
              <a:t> </a:t>
            </a:r>
            <a:r>
              <a:rPr sz="1950" i="1" spc="-35" dirty="0">
                <a:latin typeface="Symbol"/>
                <a:cs typeface="Symbol"/>
              </a:rPr>
              <a:t></a:t>
            </a:r>
            <a:r>
              <a:rPr sz="1850" i="1" spc="55" dirty="0">
                <a:latin typeface="Times New Roman"/>
                <a:cs typeface="Times New Roman"/>
              </a:rPr>
              <a:t>ή</a:t>
            </a:r>
            <a:r>
              <a:rPr sz="1950" i="1" spc="15" dirty="0">
                <a:latin typeface="Symbol"/>
                <a:cs typeface="Symbol"/>
              </a:rPr>
              <a:t></a:t>
            </a:r>
            <a:r>
              <a:rPr sz="1950" i="1" spc="-210" dirty="0">
                <a:latin typeface="Symbol"/>
                <a:cs typeface="Symbol"/>
              </a:rPr>
              <a:t></a:t>
            </a:r>
            <a:r>
              <a:rPr sz="1950" i="1" spc="70" dirty="0">
                <a:latin typeface="Symbol"/>
                <a:cs typeface="Symbol"/>
              </a:rPr>
              <a:t></a:t>
            </a:r>
            <a:r>
              <a:rPr sz="1950" i="1" spc="10" dirty="0">
                <a:latin typeface="Symbol"/>
                <a:cs typeface="Symbol"/>
              </a:rPr>
              <a:t>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925" y="3236382"/>
            <a:ext cx="70358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r>
              <a:rPr sz="1050" i="1" spc="-14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</a:t>
            </a:r>
            <a:r>
              <a:rPr sz="1050" spc="4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  <a:p>
            <a:pPr marR="22225" algn="r">
              <a:lnSpc>
                <a:spcPct val="100000"/>
              </a:lnSpc>
              <a:spcBef>
                <a:spcPts val="280"/>
              </a:spcBef>
            </a:pPr>
            <a:r>
              <a:rPr sz="1850" i="1" spc="50" dirty="0">
                <a:latin typeface="Times New Roman"/>
                <a:cs typeface="Times New Roman"/>
              </a:rPr>
              <a:t>ό</a:t>
            </a:r>
            <a:r>
              <a:rPr sz="1950" i="1" spc="-95" dirty="0">
                <a:latin typeface="Symbol"/>
                <a:cs typeface="Symbol"/>
              </a:rPr>
              <a:t></a:t>
            </a:r>
            <a:r>
              <a:rPr sz="1950" i="1" spc="70" dirty="0">
                <a:latin typeface="Symbol"/>
                <a:cs typeface="Symbol"/>
              </a:rPr>
              <a:t></a:t>
            </a:r>
            <a:r>
              <a:rPr sz="1950" i="1" spc="10" dirty="0">
                <a:latin typeface="Symbol"/>
                <a:cs typeface="Symbol"/>
              </a:rPr>
              <a:t></a:t>
            </a:r>
            <a:r>
              <a:rPr sz="1950" i="1" spc="-75" dirty="0">
                <a:latin typeface="Times New Roman"/>
                <a:cs typeface="Times New Roman"/>
              </a:rPr>
              <a:t> </a:t>
            </a:r>
            <a:r>
              <a:rPr sz="1850" spc="30" dirty="0"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0386" y="2885973"/>
            <a:ext cx="1433195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35" dirty="0">
                <a:latin typeface="Times New Roman"/>
                <a:cs typeface="Times New Roman"/>
              </a:rPr>
              <a:t>]</a:t>
            </a:r>
            <a:r>
              <a:rPr sz="1850" spc="-285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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t</a:t>
            </a:r>
            <a:r>
              <a:rPr sz="1850" i="1" spc="70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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4125" spc="532" baseline="-8080" dirty="0">
                <a:latin typeface="Symbol"/>
                <a:cs typeface="Symbol"/>
              </a:rPr>
              <a:t></a:t>
            </a:r>
            <a:r>
              <a:rPr sz="1850" i="1" spc="75" dirty="0">
                <a:latin typeface="Times New Roman"/>
                <a:cs typeface="Times New Roman"/>
              </a:rPr>
              <a:t>w</a:t>
            </a:r>
            <a:r>
              <a:rPr sz="1850" i="1" dirty="0">
                <a:latin typeface="Times New Roman"/>
                <a:cs typeface="Times New Roman"/>
              </a:rPr>
              <a:t> </a:t>
            </a:r>
            <a:r>
              <a:rPr sz="1850" i="1" spc="-114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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1850" i="1" spc="30" dirty="0">
                <a:latin typeface="Times New Roman"/>
                <a:cs typeface="Times New Roman"/>
              </a:rPr>
              <a:t>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058" y="2933289"/>
            <a:ext cx="10922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35" dirty="0">
                <a:latin typeface="Times New Roman"/>
                <a:cs typeface="Times New Roman"/>
              </a:rPr>
              <a:t>[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276" y="4572725"/>
            <a:ext cx="21336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229" dirty="0">
                <a:latin typeface="Times New Roman"/>
                <a:cs typeface="Times New Roman"/>
              </a:rPr>
              <a:t>P</a:t>
            </a:r>
            <a:r>
              <a:rPr sz="1575" spc="67" baseline="-23809" dirty="0">
                <a:latin typeface="Times New Roman"/>
                <a:cs typeface="Times New Roman"/>
              </a:rPr>
              <a:t>0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401" y="3989649"/>
            <a:ext cx="18415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>
                <a:latin typeface="Times New Roman"/>
                <a:cs typeface="Times New Roman"/>
              </a:rPr>
              <a:t>0</a:t>
            </a:r>
            <a:r>
              <a:rPr sz="1050" spc="45" dirty="0">
                <a:latin typeface="Times New Roman"/>
                <a:cs typeface="Times New Roman"/>
              </a:rPr>
              <a:t>,</a:t>
            </a:r>
            <a:r>
              <a:rPr sz="1050" i="1" spc="25" dirty="0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0640" y="3236382"/>
            <a:ext cx="2317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r>
              <a:rPr sz="1050" i="1" spc="-14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Symbol"/>
                <a:cs typeface="Symbol"/>
              </a:rPr>
              <a:t></a:t>
            </a:r>
            <a:r>
              <a:rPr sz="1050" spc="45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2021" y="3113992"/>
            <a:ext cx="21336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-229" dirty="0">
                <a:latin typeface="Times New Roman"/>
                <a:cs typeface="Times New Roman"/>
              </a:rPr>
              <a:t>P</a:t>
            </a:r>
            <a:r>
              <a:rPr sz="1575" spc="67" baseline="-23809" dirty="0">
                <a:latin typeface="Times New Roman"/>
                <a:cs typeface="Times New Roman"/>
              </a:rPr>
              <a:t>0</a:t>
            </a:r>
            <a:endParaRPr sz="1575" baseline="-2380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5615" y="2906893"/>
            <a:ext cx="18415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80" dirty="0">
                <a:latin typeface="Times New Roman"/>
                <a:cs typeface="Times New Roman"/>
              </a:rPr>
              <a:t>0</a:t>
            </a:r>
            <a:r>
              <a:rPr sz="1050" spc="35" dirty="0">
                <a:latin typeface="Times New Roman"/>
                <a:cs typeface="Times New Roman"/>
              </a:rPr>
              <a:t>,</a:t>
            </a:r>
            <a:r>
              <a:rPr sz="1050" i="1" spc="25" dirty="0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1535" y="2765746"/>
            <a:ext cx="59944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75" dirty="0">
                <a:latin typeface="Times New Roman"/>
                <a:cs typeface="Times New Roman"/>
              </a:rPr>
              <a:t>C </a:t>
            </a:r>
            <a:r>
              <a:rPr sz="1850" i="1" spc="-70" dirty="0">
                <a:latin typeface="Times New Roman"/>
                <a:cs typeface="Times New Roman"/>
              </a:rPr>
              <a:t> </a:t>
            </a:r>
            <a:r>
              <a:rPr sz="1850" spc="120" dirty="0">
                <a:latin typeface="Symbol"/>
                <a:cs typeface="Symbol"/>
              </a:rPr>
              <a:t></a:t>
            </a:r>
            <a:r>
              <a:rPr sz="1850" i="1" spc="70" dirty="0">
                <a:latin typeface="Times New Roman"/>
                <a:cs typeface="Times New Roman"/>
              </a:rPr>
              <a:t>V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100" y="2929544"/>
            <a:ext cx="40132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85" dirty="0">
                <a:latin typeface="Times New Roman"/>
                <a:cs typeface="Times New Roman"/>
              </a:rPr>
              <a:t>D</a:t>
            </a:r>
            <a:r>
              <a:rPr sz="1850" i="1" spc="-5" dirty="0">
                <a:latin typeface="Times New Roman"/>
                <a:cs typeface="Times New Roman"/>
              </a:rPr>
              <a:t> </a:t>
            </a:r>
            <a:r>
              <a:rPr sz="1850" spc="60" dirty="0">
                <a:latin typeface="Symbol"/>
                <a:cs typeface="Symbol"/>
              </a:rPr>
              <a:t>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678" y="2769909"/>
            <a:ext cx="293370" cy="494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0"/>
              </a:lnSpc>
            </a:pPr>
            <a:r>
              <a:rPr sz="1050" i="1" spc="4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2980"/>
              </a:lnSpc>
            </a:pPr>
            <a:r>
              <a:rPr sz="2750" spc="145" dirty="0">
                <a:latin typeface="Symbol"/>
                <a:cs typeface="Symbol"/>
              </a:rPr>
              <a:t>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977" y="4529327"/>
            <a:ext cx="6604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71115" y="2769909"/>
            <a:ext cx="9842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4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1276" y="3070108"/>
            <a:ext cx="6604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9210" y="2906893"/>
            <a:ext cx="6604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758" y="585216"/>
            <a:ext cx="1831975" cy="0"/>
          </a:xfrm>
          <a:custGeom>
            <a:avLst/>
            <a:gdLst/>
            <a:ahLst/>
            <a:cxnLst/>
            <a:rect l="l" t="t" r="r" b="b"/>
            <a:pathLst>
              <a:path w="1831975">
                <a:moveTo>
                  <a:pt x="0" y="0"/>
                </a:moveTo>
                <a:lnTo>
                  <a:pt x="1831848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115" rIns="0" bIns="0" rtlCol="0">
            <a:spAutoFit/>
          </a:bodyPr>
          <a:lstStyle/>
          <a:p>
            <a:pPr marL="61150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</a:rPr>
              <a:t>Π</a:t>
            </a:r>
            <a:r>
              <a:rPr sz="2000" spc="5" dirty="0">
                <a:solidFill>
                  <a:srgbClr val="FF0000"/>
                </a:solidFill>
              </a:rPr>
              <a:t>α</a:t>
            </a:r>
            <a:r>
              <a:rPr sz="2000" dirty="0">
                <a:solidFill>
                  <a:srgbClr val="FF0000"/>
                </a:solidFill>
              </a:rPr>
              <a:t>ράδ</a:t>
            </a:r>
            <a:r>
              <a:rPr sz="2000" spc="-10" dirty="0">
                <a:solidFill>
                  <a:srgbClr val="FF0000"/>
                </a:solidFill>
              </a:rPr>
              <a:t>ε</a:t>
            </a:r>
            <a:r>
              <a:rPr sz="2000" dirty="0">
                <a:solidFill>
                  <a:srgbClr val="FF0000"/>
                </a:solidFill>
              </a:rPr>
              <a:t>ιγμα</a:t>
            </a:r>
            <a:r>
              <a:rPr sz="2000" spc="-55" dirty="0">
                <a:solidFill>
                  <a:srgbClr val="FF0000"/>
                </a:solidFill>
              </a:rPr>
              <a:t> </a:t>
            </a:r>
            <a:r>
              <a:rPr sz="2000" spc="5" dirty="0">
                <a:solidFill>
                  <a:srgbClr val="FF0000"/>
                </a:solidFill>
              </a:rPr>
              <a:t>1</a:t>
            </a:r>
            <a:r>
              <a:rPr sz="1950" spc="22" baseline="25641" dirty="0">
                <a:solidFill>
                  <a:srgbClr val="FF0000"/>
                </a:solidFill>
              </a:rPr>
              <a:t>ο</a:t>
            </a:r>
            <a:r>
              <a:rPr sz="1950" baseline="25641" dirty="0">
                <a:solidFill>
                  <a:srgbClr val="FF0000"/>
                </a:solidFill>
              </a:rPr>
              <a:t> </a:t>
            </a:r>
            <a:r>
              <a:rPr sz="1950" spc="-277" baseline="25641" dirty="0">
                <a:solidFill>
                  <a:srgbClr val="FF0000"/>
                </a:solidFill>
              </a:rPr>
              <a:t> </a:t>
            </a:r>
            <a:r>
              <a:rPr sz="1800" dirty="0"/>
              <a:t>: Να</a:t>
            </a:r>
            <a:r>
              <a:rPr sz="1800" spc="10" dirty="0"/>
              <a:t> </a:t>
            </a:r>
            <a:r>
              <a:rPr sz="1800" dirty="0"/>
              <a:t>υπολογισθεί η</a:t>
            </a:r>
            <a:r>
              <a:rPr sz="1800" spc="-10" dirty="0"/>
              <a:t> </a:t>
            </a:r>
            <a:r>
              <a:rPr sz="1800" dirty="0"/>
              <a:t>σταθμισμ</a:t>
            </a:r>
            <a:r>
              <a:rPr sz="1800" spc="40" dirty="0"/>
              <a:t>έ</a:t>
            </a:r>
            <a:r>
              <a:rPr sz="1800" spc="-45" dirty="0"/>
              <a:t>ν</a:t>
            </a:r>
            <a:r>
              <a:rPr sz="1800" dirty="0"/>
              <a:t>η διάρκεια</a:t>
            </a:r>
            <a:r>
              <a:rPr sz="1800" spc="-10" dirty="0"/>
              <a:t> </a:t>
            </a:r>
            <a:r>
              <a:rPr sz="1800" dirty="0"/>
              <a:t>ε</a:t>
            </a:r>
            <a:r>
              <a:rPr sz="1800" spc="-45" dirty="0"/>
              <a:t>ν</a:t>
            </a:r>
            <a:r>
              <a:rPr sz="1800" dirty="0"/>
              <a:t>ός</a:t>
            </a:r>
            <a:r>
              <a:rPr sz="1800" spc="40" dirty="0"/>
              <a:t> </a:t>
            </a:r>
            <a:r>
              <a:rPr sz="1800" dirty="0"/>
              <a:t>εξα</a:t>
            </a:r>
            <a:r>
              <a:rPr sz="1800" spc="-10" dirty="0"/>
              <a:t>ε</a:t>
            </a:r>
            <a:r>
              <a:rPr sz="1800" dirty="0"/>
              <a:t>τούς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291185" y="626553"/>
            <a:ext cx="8559165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ομ</a:t>
            </a:r>
            <a:r>
              <a:rPr sz="1800" b="1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όγο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1800" b="1" spc="-4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ομαστικής</a:t>
            </a:r>
            <a:r>
              <a:rPr sz="18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αξίας</a:t>
            </a:r>
            <a:r>
              <a:rPr sz="18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€1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.0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00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, ο</a:t>
            </a:r>
            <a:r>
              <a:rPr sz="1800" b="1" spc="-4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ομαστικού</a:t>
            </a:r>
            <a:r>
              <a:rPr sz="1800" b="1" spc="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επιτοκίου</a:t>
            </a:r>
            <a:r>
              <a:rPr sz="18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%</a:t>
            </a:r>
            <a:r>
              <a:rPr sz="18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απόδοση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ts val="2155"/>
              </a:lnSpc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στη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λήξη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r>
              <a:rPr sz="1800" b="1" spc="-25" dirty="0">
                <a:solidFill>
                  <a:srgbClr val="0000CC"/>
                </a:solidFill>
                <a:latin typeface="Arial"/>
                <a:cs typeface="Arial"/>
              </a:rPr>
              <a:t>%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ts val="2395"/>
              </a:lnSpc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ΠΙΝΑΚ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1000" y="1752354"/>
          <a:ext cx="8219816" cy="4142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141"/>
                <a:gridCol w="897100"/>
                <a:gridCol w="196201"/>
                <a:gridCol w="1503933"/>
                <a:gridCol w="955801"/>
                <a:gridCol w="1369314"/>
                <a:gridCol w="150495"/>
                <a:gridCol w="943736"/>
                <a:gridCol w="1141095"/>
              </a:tblGrid>
              <a:tr h="215393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ΟΔΟΣ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ΧΡΗ</a:t>
                      </a:r>
                      <a:r>
                        <a:rPr sz="1000" b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Ο  </a:t>
                      </a:r>
                      <a:r>
                        <a:rPr sz="1000" b="1" spc="3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ΥΝΤ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0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ΕΣΤ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ΠΑΡΟΥΣΑ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ΥΝΤ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0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ΕΣΤ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(ΠΑΡΟΥΣΑ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ΚΥΡ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3707">
                <a:tc rowSpan="2"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ΡΟΗ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ΠΡΟ</a:t>
                      </a:r>
                      <a:r>
                        <a:rPr sz="1000" b="1" spc="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ΞΟΦ</a:t>
                      </a:r>
                      <a:r>
                        <a:rPr sz="10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ΑΞ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ΣΤ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0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000" b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ΙΣ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ΗΣ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ΑΞ</a:t>
                      </a:r>
                      <a:r>
                        <a:rPr sz="10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Α) </a:t>
                      </a:r>
                      <a:r>
                        <a:rPr sz="10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b="1" spc="-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="1" baseline="-15432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  </a:t>
                      </a:r>
                      <a:r>
                        <a:rPr sz="1400" b="1" spc="1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spc="9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spc="1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394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36525" algn="ctr">
                        <a:lnSpc>
                          <a:spcPct val="100000"/>
                        </a:lnSpc>
                      </a:pPr>
                      <a:r>
                        <a:rPr sz="1400" b="1" spc="1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350" b="1" baseline="-15432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350" baseline="-15432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b="1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100" b="1" spc="-254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 algn="ctr">
                        <a:lnSpc>
                          <a:spcPts val="1330"/>
                        </a:lnSpc>
                      </a:pPr>
                      <a:r>
                        <a:rPr sz="2100" b="1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100" b="1" spc="209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100" b="1" spc="-254" baseline="99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9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9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ts val="730"/>
                        </a:lnSpc>
                      </a:pPr>
                      <a:r>
                        <a:rPr sz="9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(1/</a:t>
                      </a:r>
                      <a:r>
                        <a:rPr sz="1200" b="1" spc="5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1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b="1" spc="-19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xC </a:t>
                      </a:r>
                      <a:r>
                        <a:rPr sz="1200" b="1" spc="-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200" b="1" spc="52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8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b="1" spc="7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,   </a:t>
                      </a:r>
                      <a:r>
                        <a:rPr sz="1200" b="1" spc="-15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baseline="-1041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 baseline="-10416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spc="-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baseline="-1736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200" baseline="-1736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(Π</a:t>
                      </a:r>
                      <a:r>
                        <a:rPr sz="10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0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ΡΙΟΔΟ)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b="1" spc="-8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b="1" baseline="-15432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350" b="1" spc="22" baseline="-15432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b="1" spc="-2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0,926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74,07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0,07407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0,07407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0,14815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231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0,857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68,59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0,06859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0,13718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r>
                        <a:rPr sz="1200" b="1" spc="-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030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 </a:t>
                      </a:r>
                      <a:r>
                        <a:rPr sz="1200" b="1" spc="-10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794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63,51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0,06351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0,19053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0,76208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741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5209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0,735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58,80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0,05880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0,23520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1,17605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7410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0,681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54,45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0,05445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0,27225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1,63340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7801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1.080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01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(1,0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200" b="1" spc="-1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7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0,630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680,58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0,68058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4,08348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28,58449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009">
                <a:tc gridSpan="4">
                  <a:txBody>
                    <a:bodyPr/>
                    <a:lstStyle/>
                    <a:p>
                      <a:pPr marR="162560" algn="ctr">
                        <a:lnSpc>
                          <a:spcPct val="100000"/>
                        </a:lnSpc>
                      </a:pPr>
                      <a:r>
                        <a:rPr sz="1200" b="1" spc="-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ΟΙΣ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1.000,00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3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4,99271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3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32,71569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5">
                <a:tc gridSpan="2">
                  <a:txBody>
                    <a:bodyPr/>
                    <a:lstStyle/>
                    <a:p>
                      <a:pPr marL="105156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200" b="1" spc="-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4,99271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tabLst>
                          <a:tab pos="1902460" algn="l"/>
                          <a:tab pos="2567305" algn="l"/>
                        </a:tabLst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b="1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200" b="1" spc="-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4,9927  </a:t>
                      </a:r>
                      <a:r>
                        <a:rPr sz="12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1/(1,08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	4,62288	, </a:t>
                      </a:r>
                      <a:r>
                        <a:rPr sz="1200" b="1" spc="-5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200" b="1" spc="-13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32,71569/(1,08)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165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200" b="1" spc="-12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28,04843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988">
                <a:tc gridSpan="9">
                  <a:txBody>
                    <a:bodyPr/>
                    <a:lstStyle/>
                    <a:p>
                      <a:pPr marL="2553335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sz="1500" b="1" spc="-1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17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500" b="1" spc="10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P </a:t>
                      </a:r>
                      <a:r>
                        <a:rPr sz="1500" b="1" spc="17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baseline="5555" dirty="0">
                          <a:latin typeface="Symbol"/>
                          <a:cs typeface="Symbol"/>
                        </a:rPr>
                        <a:t></a:t>
                      </a:r>
                      <a:r>
                        <a:rPr sz="2250" b="1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spc="-270" baseline="55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114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MD </a:t>
                      </a:r>
                      <a:r>
                        <a:rPr sz="1500" b="1" spc="5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Δ</a:t>
                      </a:r>
                      <a:r>
                        <a:rPr sz="15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00" b="1" spc="114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5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5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  </a:t>
                      </a:r>
                      <a:r>
                        <a:rPr sz="1500" b="1" spc="-16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1500" b="1" spc="12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(Δ</a:t>
                      </a:r>
                      <a:r>
                        <a:rPr sz="1500" b="1" spc="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14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00" b="1" spc="10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500" b="1" baseline="41666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500" baseline="4166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752">
                      <a:solidFill>
                        <a:srgbClr val="000000"/>
                      </a:solidFill>
                      <a:prstDash val="solid"/>
                    </a:lnL>
                    <a:lnR w="9752">
                      <a:solidFill>
                        <a:srgbClr val="000000"/>
                      </a:solidFill>
                      <a:prstDash val="solid"/>
                    </a:lnR>
                    <a:lnT w="9262">
                      <a:solidFill>
                        <a:srgbClr val="000000"/>
                      </a:solidFill>
                      <a:prstDash val="solid"/>
                    </a:lnT>
                    <a:lnB w="926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190" y="415519"/>
            <a:ext cx="7112634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/>
              <a:t>σαν</a:t>
            </a:r>
            <a:r>
              <a:rPr spc="-35" dirty="0"/>
              <a:t> </a:t>
            </a:r>
            <a:r>
              <a:rPr dirty="0"/>
              <a:t>ελ</a:t>
            </a:r>
            <a:r>
              <a:rPr spc="-10" dirty="0"/>
              <a:t>α</a:t>
            </a:r>
            <a:r>
              <a:rPr dirty="0"/>
              <a:t>στικότ</a:t>
            </a:r>
            <a:r>
              <a:rPr spc="-15" dirty="0"/>
              <a:t>η</a:t>
            </a:r>
            <a:r>
              <a:rPr dirty="0"/>
              <a:t>τα</a:t>
            </a:r>
            <a:r>
              <a:rPr spc="-45" dirty="0"/>
              <a:t> </a:t>
            </a:r>
            <a:r>
              <a:rPr dirty="0"/>
              <a:t>της</a:t>
            </a:r>
            <a:r>
              <a:rPr spc="-20" dirty="0"/>
              <a:t> </a:t>
            </a:r>
            <a:r>
              <a:rPr dirty="0"/>
              <a:t>τι</a:t>
            </a:r>
            <a:r>
              <a:rPr spc="-15" dirty="0"/>
              <a:t>μ</a:t>
            </a:r>
            <a:r>
              <a:rPr dirty="0"/>
              <a:t>ής</a:t>
            </a:r>
          </a:p>
          <a:p>
            <a:pPr algn="ctr">
              <a:lnSpc>
                <a:spcPts val="3810"/>
              </a:lnSpc>
            </a:pPr>
            <a:r>
              <a:rPr dirty="0"/>
              <a:t>της</a:t>
            </a:r>
            <a:r>
              <a:rPr spc="-30" dirty="0"/>
              <a:t> </a:t>
            </a:r>
            <a:r>
              <a:rPr dirty="0"/>
              <a:t>ομο</a:t>
            </a:r>
            <a:r>
              <a:rPr spc="-15" dirty="0"/>
              <a:t>λ</a:t>
            </a:r>
            <a:r>
              <a:rPr dirty="0"/>
              <a:t>ογ</a:t>
            </a:r>
            <a:r>
              <a:rPr spc="-10" dirty="0"/>
              <a:t>ί</a:t>
            </a:r>
            <a:r>
              <a:rPr dirty="0"/>
              <a:t>ας</a:t>
            </a:r>
          </a:p>
        </p:txBody>
      </p:sp>
      <p:sp>
        <p:nvSpPr>
          <p:cNvPr id="3" name="object 3"/>
          <p:cNvSpPr/>
          <p:nvPr/>
        </p:nvSpPr>
        <p:spPr>
          <a:xfrm>
            <a:off x="5547233" y="3170173"/>
            <a:ext cx="853440" cy="1905"/>
          </a:xfrm>
          <a:custGeom>
            <a:avLst/>
            <a:gdLst/>
            <a:ahLst/>
            <a:cxnLst/>
            <a:rect l="l" t="t" r="r" b="b"/>
            <a:pathLst>
              <a:path w="853439" h="1905">
                <a:moveTo>
                  <a:pt x="0" y="0"/>
                </a:moveTo>
                <a:lnTo>
                  <a:pt x="853313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000" y="1641022"/>
            <a:ext cx="8747125" cy="274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0150">
              <a:lnSpc>
                <a:spcPct val="1192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τιμή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ή η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τρ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έ</a:t>
            </a:r>
            <a:r>
              <a:rPr sz="2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υ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σα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ία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της 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ολογίας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ορίζεται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20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άθ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σμα της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ύ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σας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ίας τ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2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αναμεν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ό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με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χρηματι</a:t>
            </a:r>
            <a:r>
              <a:rPr sz="20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2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ρο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2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της,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20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20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ής: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750">
              <a:latin typeface="Times New Roman"/>
              <a:cs typeface="Times New Roman"/>
            </a:endParaRPr>
          </a:p>
          <a:p>
            <a:pPr marL="2817495">
              <a:lnSpc>
                <a:spcPct val="100000"/>
              </a:lnSpc>
              <a:tabLst>
                <a:tab pos="4263390" algn="l"/>
                <a:tab pos="4827905" algn="l"/>
                <a:tab pos="5551805" algn="l"/>
              </a:tabLst>
            </a:pPr>
            <a:r>
              <a:rPr sz="3600" i="1" baseline="-26620" dirty="0">
                <a:latin typeface="Times New Roman"/>
                <a:cs typeface="Times New Roman"/>
              </a:rPr>
              <a:t>P</a:t>
            </a:r>
            <a:r>
              <a:rPr sz="3600" i="1" spc="-397" baseline="-26620" dirty="0">
                <a:latin typeface="Times New Roman"/>
                <a:cs typeface="Times New Roman"/>
              </a:rPr>
              <a:t> </a:t>
            </a:r>
            <a:r>
              <a:rPr sz="3600" baseline="-20833" dirty="0">
                <a:latin typeface="Symbol"/>
                <a:cs typeface="Symbol"/>
              </a:rPr>
              <a:t></a:t>
            </a:r>
            <a:r>
              <a:rPr sz="3600" spc="-427" baseline="-20833" dirty="0">
                <a:latin typeface="Times New Roman"/>
                <a:cs typeface="Times New Roman"/>
              </a:rPr>
              <a:t> </a:t>
            </a:r>
            <a:r>
              <a:rPr sz="2400" i="1" u="heavy" dirty="0">
                <a:latin typeface="Times New Roman"/>
                <a:cs typeface="Times New Roman"/>
              </a:rPr>
              <a:t> </a:t>
            </a:r>
            <a:r>
              <a:rPr sz="2400" i="1" u="heavy" spc="-55" dirty="0">
                <a:latin typeface="Times New Roman"/>
                <a:cs typeface="Times New Roman"/>
              </a:rPr>
              <a:t> </a:t>
            </a:r>
            <a:r>
              <a:rPr sz="2400" i="1" u="heavy" dirty="0">
                <a:latin typeface="Times New Roman"/>
                <a:cs typeface="Times New Roman"/>
              </a:rPr>
              <a:t>C </a:t>
            </a:r>
            <a:r>
              <a:rPr sz="2400" i="1" u="heavy" spc="265" dirty="0">
                <a:latin typeface="Times New Roman"/>
                <a:cs typeface="Times New Roman"/>
              </a:rPr>
              <a:t> </a:t>
            </a:r>
            <a:r>
              <a:rPr sz="3600" baseline="-20833" dirty="0">
                <a:latin typeface="Symbol"/>
                <a:cs typeface="Symbol"/>
              </a:rPr>
              <a:t></a:t>
            </a:r>
            <a:r>
              <a:rPr sz="3600" spc="-577" baseline="-20833" dirty="0">
                <a:latin typeface="Times New Roman"/>
                <a:cs typeface="Times New Roman"/>
              </a:rPr>
              <a:t> </a:t>
            </a:r>
            <a:r>
              <a:rPr sz="2400" i="1" u="heavy" dirty="0">
                <a:latin typeface="Times New Roman"/>
                <a:cs typeface="Times New Roman"/>
              </a:rPr>
              <a:t> 	C 	</a:t>
            </a:r>
            <a:r>
              <a:rPr sz="3600" spc="150" baseline="-20833" dirty="0">
                <a:latin typeface="Symbol"/>
                <a:cs typeface="Symbol"/>
              </a:rPr>
              <a:t></a:t>
            </a:r>
            <a:r>
              <a:rPr sz="3600" baseline="-26620" dirty="0">
                <a:latin typeface="Times New Roman"/>
                <a:cs typeface="Times New Roman"/>
              </a:rPr>
              <a:t>..</a:t>
            </a:r>
            <a:r>
              <a:rPr sz="3600" spc="15" baseline="-26620" dirty="0">
                <a:latin typeface="Times New Roman"/>
                <a:cs typeface="Times New Roman"/>
              </a:rPr>
              <a:t>.</a:t>
            </a:r>
            <a:r>
              <a:rPr sz="3600" baseline="-20833" dirty="0">
                <a:latin typeface="Symbol"/>
                <a:cs typeface="Symbol"/>
              </a:rPr>
              <a:t></a:t>
            </a:r>
            <a:r>
              <a:rPr sz="3600" baseline="-20833" dirty="0">
                <a:latin typeface="Times New Roman"/>
                <a:cs typeface="Times New Roman"/>
              </a:rPr>
              <a:t>	</a:t>
            </a:r>
            <a:r>
              <a:rPr sz="3600" i="1" baseline="9259" dirty="0">
                <a:latin typeface="Times New Roman"/>
                <a:cs typeface="Times New Roman"/>
              </a:rPr>
              <a:t>C</a:t>
            </a:r>
            <a:r>
              <a:rPr sz="3600" i="1" spc="-509" baseline="9259" dirty="0">
                <a:latin typeface="Times New Roman"/>
                <a:cs typeface="Times New Roman"/>
              </a:rPr>
              <a:t> </a:t>
            </a:r>
            <a:r>
              <a:rPr sz="3600" baseline="16203" dirty="0">
                <a:latin typeface="Symbol"/>
                <a:cs typeface="Symbol"/>
              </a:rPr>
              <a:t></a:t>
            </a:r>
            <a:r>
              <a:rPr sz="3600" spc="-450" baseline="16203" dirty="0">
                <a:latin typeface="Times New Roman"/>
                <a:cs typeface="Times New Roman"/>
              </a:rPr>
              <a:t> </a:t>
            </a:r>
            <a:r>
              <a:rPr sz="3600" i="1" baseline="9259" dirty="0">
                <a:latin typeface="Times New Roman"/>
                <a:cs typeface="Times New Roman"/>
              </a:rPr>
              <a:t>F</a:t>
            </a:r>
            <a:endParaRPr sz="3600" baseline="9259">
              <a:latin typeface="Times New Roman"/>
              <a:cs typeface="Times New Roman"/>
            </a:endParaRPr>
          </a:p>
          <a:p>
            <a:pPr marL="3249295">
              <a:lnSpc>
                <a:spcPct val="100000"/>
              </a:lnSpc>
              <a:spcBef>
                <a:spcPts val="270"/>
              </a:spcBef>
              <a:tabLst>
                <a:tab pos="4003675" algn="l"/>
                <a:tab pos="5452745" algn="l"/>
              </a:tabLst>
            </a:pPr>
            <a:r>
              <a:rPr sz="3600" baseline="1157" dirty="0">
                <a:latin typeface="Times New Roman"/>
                <a:cs typeface="Times New Roman"/>
              </a:rPr>
              <a:t>1</a:t>
            </a:r>
            <a:r>
              <a:rPr sz="3600" spc="-419" baseline="1157" dirty="0">
                <a:latin typeface="Times New Roman"/>
                <a:cs typeface="Times New Roman"/>
              </a:rPr>
              <a:t> </a:t>
            </a:r>
            <a:r>
              <a:rPr sz="3600" spc="-82" baseline="6944" dirty="0">
                <a:latin typeface="Symbol"/>
                <a:cs typeface="Symbol"/>
              </a:rPr>
              <a:t></a:t>
            </a:r>
            <a:r>
              <a:rPr sz="3600" i="1" baseline="1157" dirty="0">
                <a:latin typeface="Times New Roman"/>
                <a:cs typeface="Times New Roman"/>
              </a:rPr>
              <a:t>r	</a:t>
            </a:r>
            <a:r>
              <a:rPr sz="2400" spc="-290" dirty="0">
                <a:latin typeface="Times New Roman"/>
                <a:cs typeface="Times New Roman"/>
              </a:rPr>
              <a:t>(</a:t>
            </a:r>
            <a:r>
              <a:rPr sz="2400" spc="40" dirty="0">
                <a:latin typeface="Times New Roman"/>
                <a:cs typeface="Times New Roman"/>
              </a:rPr>
              <a:t>1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562" baseline="6944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400" spc="45" dirty="0">
                <a:latin typeface="Times New Roman"/>
                <a:cs typeface="Times New Roman"/>
              </a:rPr>
              <a:t>)</a:t>
            </a:r>
            <a:r>
              <a:rPr sz="2100" baseline="45634" dirty="0">
                <a:latin typeface="Times New Roman"/>
                <a:cs typeface="Times New Roman"/>
              </a:rPr>
              <a:t>2	</a:t>
            </a:r>
            <a:r>
              <a:rPr sz="2400" spc="-290" dirty="0">
                <a:latin typeface="Times New Roman"/>
                <a:cs typeface="Times New Roman"/>
              </a:rPr>
              <a:t>(</a:t>
            </a:r>
            <a:r>
              <a:rPr sz="2400" spc="25" dirty="0">
                <a:latin typeface="Times New Roman"/>
                <a:cs typeface="Times New Roman"/>
              </a:rPr>
              <a:t>1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540" baseline="6944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)</a:t>
            </a:r>
            <a:r>
              <a:rPr sz="2100" i="1" baseline="45634" dirty="0">
                <a:latin typeface="Times New Roman"/>
                <a:cs typeface="Times New Roman"/>
              </a:rPr>
              <a:t>n</a:t>
            </a:r>
            <a:endParaRPr sz="2100" baseline="45634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600" b="1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3600" b="1" spc="-120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μετ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αβολή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της 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ίας του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ολόγ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υ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σε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μια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μικρή 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εταβολή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του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spc="-55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00" b="1" spc="-3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7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3600" b="1" spc="7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3600" b="1" baseline="3472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endParaRPr sz="3600" baseline="3472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υπολ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γίζεται</a:t>
            </a:r>
            <a:r>
              <a:rPr sz="2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ό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την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20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</a:t>
            </a:r>
            <a:r>
              <a:rPr sz="20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άγ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γο</a:t>
            </a:r>
            <a:r>
              <a:rPr sz="20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της τιμ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ή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ς 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20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ρος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ιτ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ό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κιο: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4108" y="4793996"/>
            <a:ext cx="756285" cy="1905"/>
          </a:xfrm>
          <a:custGeom>
            <a:avLst/>
            <a:gdLst/>
            <a:ahLst/>
            <a:cxnLst/>
            <a:rect l="l" t="t" r="r" b="b"/>
            <a:pathLst>
              <a:path w="756285" h="1904">
                <a:moveTo>
                  <a:pt x="0" y="0"/>
                </a:moveTo>
                <a:lnTo>
                  <a:pt x="75603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1378" y="4793996"/>
            <a:ext cx="744855" cy="1905"/>
          </a:xfrm>
          <a:custGeom>
            <a:avLst/>
            <a:gdLst/>
            <a:ahLst/>
            <a:cxnLst/>
            <a:rect l="l" t="t" r="r" b="b"/>
            <a:pathLst>
              <a:path w="744854" h="1904">
                <a:moveTo>
                  <a:pt x="0" y="0"/>
                </a:moveTo>
                <a:lnTo>
                  <a:pt x="744601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7554" y="4793996"/>
            <a:ext cx="1282065" cy="1905"/>
          </a:xfrm>
          <a:custGeom>
            <a:avLst/>
            <a:gdLst/>
            <a:ahLst/>
            <a:cxnLst/>
            <a:rect l="l" t="t" r="r" b="b"/>
            <a:pathLst>
              <a:path w="1282065" h="1904">
                <a:moveTo>
                  <a:pt x="0" y="0"/>
                </a:moveTo>
                <a:lnTo>
                  <a:pt x="1281684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84875" y="4803116"/>
            <a:ext cx="992505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90" dirty="0">
                <a:latin typeface="Times New Roman"/>
                <a:cs typeface="Times New Roman"/>
              </a:rPr>
              <a:t>(</a:t>
            </a:r>
            <a:r>
              <a:rPr sz="2400" spc="35" dirty="0">
                <a:latin typeface="Times New Roman"/>
                <a:cs typeface="Times New Roman"/>
              </a:rPr>
              <a:t>1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562" baseline="6944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400" spc="-35" dirty="0">
                <a:latin typeface="Times New Roman"/>
                <a:cs typeface="Times New Roman"/>
              </a:rPr>
              <a:t>)</a:t>
            </a:r>
            <a:r>
              <a:rPr sz="2100" i="1" baseline="45634" dirty="0">
                <a:latin typeface="Times New Roman"/>
                <a:cs typeface="Times New Roman"/>
              </a:rPr>
              <a:t>n </a:t>
            </a:r>
            <a:r>
              <a:rPr sz="2100" i="1" spc="-187" baseline="45634" dirty="0">
                <a:latin typeface="Times New Roman"/>
                <a:cs typeface="Times New Roman"/>
              </a:rPr>
              <a:t> </a:t>
            </a:r>
            <a:r>
              <a:rPr sz="2100" spc="-179" baseline="53571" dirty="0">
                <a:latin typeface="Symbol"/>
                <a:cs typeface="Symbol"/>
              </a:rPr>
              <a:t></a:t>
            </a:r>
            <a:r>
              <a:rPr sz="2100" baseline="45634" dirty="0">
                <a:latin typeface="Times New Roman"/>
                <a:cs typeface="Times New Roman"/>
              </a:rPr>
              <a:t>1</a:t>
            </a:r>
            <a:endParaRPr sz="2100" baseline="4563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655" y="4826030"/>
            <a:ext cx="232791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930" algn="l"/>
                <a:tab pos="159893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	</a:t>
            </a:r>
            <a:r>
              <a:rPr sz="2400" spc="-305" dirty="0">
                <a:latin typeface="Times New Roman"/>
                <a:cs typeface="Times New Roman"/>
              </a:rPr>
              <a:t>(</a:t>
            </a:r>
            <a:r>
              <a:rPr sz="2400" spc="35" dirty="0">
                <a:latin typeface="Times New Roman"/>
                <a:cs typeface="Times New Roman"/>
              </a:rPr>
              <a:t>1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540" baseline="6944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r>
              <a:rPr sz="2100" baseline="45634" dirty="0">
                <a:latin typeface="Times New Roman"/>
                <a:cs typeface="Times New Roman"/>
              </a:rPr>
              <a:t>2	</a:t>
            </a:r>
            <a:r>
              <a:rPr sz="2400" spc="-290" dirty="0">
                <a:latin typeface="Times New Roman"/>
                <a:cs typeface="Times New Roman"/>
              </a:rPr>
              <a:t>(</a:t>
            </a:r>
            <a:r>
              <a:rPr sz="2400" spc="20" dirty="0">
                <a:latin typeface="Times New Roman"/>
                <a:cs typeface="Times New Roman"/>
              </a:rPr>
              <a:t>1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540" baseline="6944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400" spc="-85" dirty="0">
                <a:latin typeface="Times New Roman"/>
                <a:cs typeface="Times New Roman"/>
              </a:rPr>
              <a:t>)</a:t>
            </a:r>
            <a:r>
              <a:rPr sz="2100" baseline="45634" dirty="0">
                <a:latin typeface="Times New Roman"/>
                <a:cs typeface="Times New Roman"/>
              </a:rPr>
              <a:t>3</a:t>
            </a:r>
            <a:endParaRPr sz="2100" baseline="4563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1272" y="4392352"/>
            <a:ext cx="432435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9065" algn="l"/>
                <a:tab pos="1733550" algn="l"/>
                <a:tab pos="2415540" algn="l"/>
              </a:tabLst>
            </a:pPr>
            <a:r>
              <a:rPr sz="2400" i="1" u="heavy" dirty="0">
                <a:latin typeface="Times New Roman"/>
                <a:cs typeface="Times New Roman"/>
              </a:rPr>
              <a:t>dP</a:t>
            </a:r>
            <a:r>
              <a:rPr sz="2400" i="1" spc="-330" dirty="0">
                <a:latin typeface="Times New Roman"/>
                <a:cs typeface="Times New Roman"/>
              </a:rPr>
              <a:t> </a:t>
            </a:r>
            <a:r>
              <a:rPr sz="3600" baseline="-28935" dirty="0">
                <a:latin typeface="Symbol"/>
                <a:cs typeface="Symbol"/>
              </a:rPr>
              <a:t></a:t>
            </a:r>
            <a:r>
              <a:rPr sz="3600" baseline="-28935" dirty="0">
                <a:latin typeface="Times New Roman"/>
                <a:cs typeface="Times New Roman"/>
              </a:rPr>
              <a:t>	</a:t>
            </a:r>
            <a:r>
              <a:rPr sz="3600" baseline="-28935" dirty="0">
                <a:latin typeface="Symbol"/>
                <a:cs typeface="Symbol"/>
              </a:rPr>
              <a:t></a:t>
            </a:r>
            <a:r>
              <a:rPr sz="3600" baseline="-28935" dirty="0">
                <a:latin typeface="Times New Roman"/>
                <a:cs typeface="Times New Roman"/>
              </a:rPr>
              <a:t>	</a:t>
            </a:r>
            <a:r>
              <a:rPr sz="3600" spc="300" baseline="6944" dirty="0">
                <a:latin typeface="Symbol"/>
                <a:cs typeface="Symbol"/>
              </a:rPr>
              <a:t></a:t>
            </a:r>
            <a:r>
              <a:rPr sz="2400" spc="-220" dirty="0">
                <a:latin typeface="Times New Roman"/>
                <a:cs typeface="Times New Roman"/>
              </a:rPr>
              <a:t>2</a:t>
            </a:r>
            <a:r>
              <a:rPr sz="2400" i="1" dirty="0">
                <a:latin typeface="Times New Roman"/>
                <a:cs typeface="Times New Roman"/>
              </a:rPr>
              <a:t>C	</a:t>
            </a:r>
            <a:r>
              <a:rPr sz="3600" spc="165" baseline="-28935" dirty="0">
                <a:latin typeface="Symbol"/>
                <a:cs typeface="Symbol"/>
              </a:rPr>
              <a:t></a:t>
            </a:r>
            <a:r>
              <a:rPr sz="3600" baseline="-35879" dirty="0">
                <a:latin typeface="Times New Roman"/>
                <a:cs typeface="Times New Roman"/>
              </a:rPr>
              <a:t>...</a:t>
            </a:r>
            <a:r>
              <a:rPr sz="3600" baseline="-28935" dirty="0">
                <a:latin typeface="Symbol"/>
                <a:cs typeface="Symbol"/>
              </a:rPr>
              <a:t></a:t>
            </a:r>
            <a:r>
              <a:rPr sz="3600" spc="-292" baseline="-28935" dirty="0">
                <a:latin typeface="Times New Roman"/>
                <a:cs typeface="Times New Roman"/>
              </a:rPr>
              <a:t> </a:t>
            </a:r>
            <a:r>
              <a:rPr sz="3600" baseline="-4629" dirty="0">
                <a:latin typeface="Symbol"/>
                <a:cs typeface="Symbol"/>
              </a:rPr>
              <a:t></a:t>
            </a:r>
            <a:r>
              <a:rPr sz="3600" spc="-562" baseline="-462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229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 i="1" spc="-335" dirty="0">
                <a:latin typeface="Times New Roman"/>
                <a:cs typeface="Times New Roman"/>
              </a:rPr>
              <a:t> </a:t>
            </a:r>
            <a:r>
              <a:rPr sz="3600" baseline="6944" dirty="0">
                <a:latin typeface="Symbol"/>
                <a:cs typeface="Symbol"/>
              </a:rPr>
              <a:t></a:t>
            </a:r>
            <a:r>
              <a:rPr sz="3600" spc="-465" baseline="6944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6734" y="4392352"/>
            <a:ext cx="41402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35" dirty="0">
                <a:latin typeface="Symbol"/>
                <a:cs typeface="Symbol"/>
              </a:rPr>
              <a:t></a:t>
            </a:r>
            <a:r>
              <a:rPr sz="3600" i="1" baseline="-6944" dirty="0">
                <a:latin typeface="Times New Roman"/>
                <a:cs typeface="Times New Roman"/>
              </a:rPr>
              <a:t>C</a:t>
            </a:r>
            <a:endParaRPr sz="3600" baseline="-694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383" rIns="0" bIns="0" rtlCol="0">
            <a:spAutoFit/>
          </a:bodyPr>
          <a:lstStyle/>
          <a:p>
            <a:pPr marL="196024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Duration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/>
              <a:t>σαν</a:t>
            </a:r>
            <a:r>
              <a:rPr spc="-30" dirty="0"/>
              <a:t> </a:t>
            </a:r>
            <a:r>
              <a:rPr dirty="0"/>
              <a:t>ελαστικότ</a:t>
            </a:r>
            <a:r>
              <a:rPr spc="-10" dirty="0"/>
              <a:t>η</a:t>
            </a:r>
            <a:r>
              <a:rPr dirty="0"/>
              <a:t>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2247638"/>
            <a:ext cx="32746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Βγά</a:t>
            </a:r>
            <a:r>
              <a:rPr sz="2200" spc="-85" dirty="0">
                <a:latin typeface="Times New Roman"/>
                <a:cs typeface="Times New Roman"/>
              </a:rPr>
              <a:t>ζ</a:t>
            </a:r>
            <a:r>
              <a:rPr sz="2200" spc="-5" dirty="0">
                <a:latin typeface="Times New Roman"/>
                <a:cs typeface="Times New Roman"/>
              </a:rPr>
              <a:t>ο</a:t>
            </a:r>
            <a:r>
              <a:rPr sz="2200" dirty="0">
                <a:latin typeface="Times New Roman"/>
                <a:cs typeface="Times New Roman"/>
              </a:rPr>
              <a:t>ν</a:t>
            </a:r>
            <a:r>
              <a:rPr sz="2200" spc="-5" dirty="0">
                <a:latin typeface="Times New Roman"/>
                <a:cs typeface="Times New Roman"/>
              </a:rPr>
              <a:t>τας </a:t>
            </a:r>
            <a:r>
              <a:rPr sz="2200" spc="-55" dirty="0">
                <a:latin typeface="Times New Roman"/>
                <a:cs typeface="Times New Roman"/>
              </a:rPr>
              <a:t>κ</a:t>
            </a:r>
            <a:r>
              <a:rPr sz="2200" spc="-5" dirty="0">
                <a:latin typeface="Times New Roman"/>
                <a:cs typeface="Times New Roman"/>
              </a:rPr>
              <a:t>οινό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πα</a:t>
            </a:r>
            <a:r>
              <a:rPr sz="2200" spc="-15" dirty="0">
                <a:latin typeface="Times New Roman"/>
                <a:cs typeface="Times New Roman"/>
              </a:rPr>
              <a:t>ρ</a:t>
            </a:r>
            <a:r>
              <a:rPr sz="2200" spc="-5" dirty="0">
                <a:latin typeface="Times New Roman"/>
                <a:cs typeface="Times New Roman"/>
              </a:rPr>
              <a:t>άγ</a:t>
            </a:r>
            <a:r>
              <a:rPr sz="2200" dirty="0">
                <a:latin typeface="Times New Roman"/>
                <a:cs typeface="Times New Roman"/>
              </a:rPr>
              <a:t>ο</a:t>
            </a:r>
            <a:r>
              <a:rPr sz="2200" spc="-5" dirty="0">
                <a:latin typeface="Times New Roman"/>
                <a:cs typeface="Times New Roman"/>
              </a:rPr>
              <a:t>ν</a:t>
            </a:r>
            <a:r>
              <a:rPr sz="2200" dirty="0">
                <a:latin typeface="Times New Roman"/>
                <a:cs typeface="Times New Roman"/>
              </a:rPr>
              <a:t>τ</a:t>
            </a:r>
            <a:r>
              <a:rPr sz="2200" spc="-5" dirty="0">
                <a:latin typeface="Times New Roman"/>
                <a:cs typeface="Times New Roman"/>
              </a:rPr>
              <a:t>α: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7651" y="2906648"/>
            <a:ext cx="565150" cy="1905"/>
          </a:xfrm>
          <a:custGeom>
            <a:avLst/>
            <a:gdLst/>
            <a:ahLst/>
            <a:cxnLst/>
            <a:rect l="l" t="t" r="r" b="b"/>
            <a:pathLst>
              <a:path w="565150" h="1905">
                <a:moveTo>
                  <a:pt x="0" y="0"/>
                </a:moveTo>
                <a:lnTo>
                  <a:pt x="565150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3400" y="2906648"/>
            <a:ext cx="951230" cy="1905"/>
          </a:xfrm>
          <a:custGeom>
            <a:avLst/>
            <a:gdLst/>
            <a:ahLst/>
            <a:cxnLst/>
            <a:rect l="l" t="t" r="r" b="b"/>
            <a:pathLst>
              <a:path w="951229" h="1905">
                <a:moveTo>
                  <a:pt x="0" y="0"/>
                </a:moveTo>
                <a:lnTo>
                  <a:pt x="950976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67043" y="2819153"/>
            <a:ext cx="1181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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7043" y="2996825"/>
            <a:ext cx="1181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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5484" y="2590172"/>
            <a:ext cx="293941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5"/>
              </a:lnSpc>
              <a:tabLst>
                <a:tab pos="429895" algn="l"/>
                <a:tab pos="810895" algn="l"/>
                <a:tab pos="1343660" algn="l"/>
                <a:tab pos="1493520" algn="l"/>
                <a:tab pos="1887220" algn="l"/>
              </a:tabLst>
            </a:pPr>
            <a:r>
              <a:rPr sz="1900" i="1" spc="-5" dirty="0">
                <a:latin typeface="Times New Roman"/>
                <a:cs typeface="Times New Roman"/>
              </a:rPr>
              <a:t>C	</a:t>
            </a:r>
            <a:r>
              <a:rPr sz="2850" spc="-7" baseline="-29239" dirty="0">
                <a:latin typeface="Symbol"/>
                <a:cs typeface="Symbol"/>
              </a:rPr>
              <a:t></a:t>
            </a:r>
            <a:r>
              <a:rPr sz="2850" spc="-277" baseline="-29239" dirty="0">
                <a:latin typeface="Times New Roman"/>
                <a:cs typeface="Times New Roman"/>
              </a:rPr>
              <a:t> </a:t>
            </a:r>
            <a:r>
              <a:rPr sz="1900" u="sng" spc="-5" dirty="0">
                <a:latin typeface="Times New Roman"/>
                <a:cs typeface="Times New Roman"/>
              </a:rPr>
              <a:t>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1900" u="sng" spc="-105" dirty="0">
                <a:latin typeface="Times New Roman"/>
                <a:cs typeface="Times New Roman"/>
              </a:rPr>
              <a:t>2</a:t>
            </a:r>
            <a:r>
              <a:rPr sz="1900" i="1" u="sng" spc="-5" dirty="0">
                <a:latin typeface="Times New Roman"/>
                <a:cs typeface="Times New Roman"/>
              </a:rPr>
              <a:t>C </a:t>
            </a:r>
            <a:r>
              <a:rPr sz="1900" i="1" u="sng" dirty="0">
                <a:latin typeface="Times New Roman"/>
                <a:cs typeface="Times New Roman"/>
              </a:rPr>
              <a:t>	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r>
              <a:rPr sz="2850" baseline="-35087" dirty="0">
                <a:latin typeface="Times New Roman"/>
                <a:cs typeface="Times New Roman"/>
              </a:rPr>
              <a:t>..</a:t>
            </a:r>
            <a:r>
              <a:rPr sz="2850" spc="-7" baseline="-35087" dirty="0">
                <a:latin typeface="Times New Roman"/>
                <a:cs typeface="Times New Roman"/>
              </a:rPr>
              <a:t>.</a:t>
            </a:r>
            <a:r>
              <a:rPr sz="2850" baseline="-35087" dirty="0">
                <a:latin typeface="Times New Roman"/>
                <a:cs typeface="Times New Roman"/>
              </a:rPr>
              <a:t>	</a:t>
            </a:r>
            <a:r>
              <a:rPr sz="1900" i="1" spc="-5" dirty="0">
                <a:latin typeface="Times New Roman"/>
                <a:cs typeface="Times New Roman"/>
              </a:rPr>
              <a:t>n</a:t>
            </a:r>
            <a:r>
              <a:rPr sz="1900" i="1" dirty="0">
                <a:latin typeface="Times New Roman"/>
                <a:cs typeface="Times New Roman"/>
              </a:rPr>
              <a:t> </a:t>
            </a:r>
            <a:r>
              <a:rPr sz="1900" i="1" spc="-12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(</a:t>
            </a:r>
            <a:r>
              <a:rPr sz="1900" i="1" spc="-5" dirty="0">
                <a:latin typeface="Times New Roman"/>
                <a:cs typeface="Times New Roman"/>
              </a:rPr>
              <a:t>C</a:t>
            </a:r>
            <a:r>
              <a:rPr sz="1900" i="1" spc="-120" dirty="0">
                <a:latin typeface="Times New Roman"/>
                <a:cs typeface="Times New Roman"/>
              </a:rPr>
              <a:t> </a:t>
            </a:r>
            <a:r>
              <a:rPr sz="2850" spc="-7" baseline="5847" dirty="0">
                <a:latin typeface="Symbol"/>
                <a:cs typeface="Symbol"/>
              </a:rPr>
              <a:t></a:t>
            </a:r>
            <a:r>
              <a:rPr sz="2850" spc="-157" baseline="5847" dirty="0">
                <a:latin typeface="Times New Roman"/>
                <a:cs typeface="Times New Roman"/>
              </a:rPr>
              <a:t> </a:t>
            </a:r>
            <a:r>
              <a:rPr sz="1900" i="1" spc="105" dirty="0">
                <a:latin typeface="Times New Roman"/>
                <a:cs typeface="Times New Roman"/>
              </a:rPr>
              <a:t>F</a:t>
            </a:r>
            <a:r>
              <a:rPr sz="1900" spc="145" dirty="0">
                <a:latin typeface="Times New Roman"/>
                <a:cs typeface="Times New Roman"/>
              </a:rPr>
              <a:t>)</a:t>
            </a:r>
            <a:r>
              <a:rPr sz="2850" spc="-7" baseline="8771" dirty="0">
                <a:latin typeface="Symbol"/>
                <a:cs typeface="Symbol"/>
              </a:rPr>
              <a:t></a:t>
            </a:r>
            <a:endParaRPr sz="2850" baseline="8771">
              <a:latin typeface="Symbol"/>
              <a:cs typeface="Symbol"/>
            </a:endParaRPr>
          </a:p>
          <a:p>
            <a:pPr marL="222250" algn="ctr">
              <a:lnSpc>
                <a:spcPts val="1635"/>
              </a:lnSpc>
              <a:tabLst>
                <a:tab pos="581025" algn="l"/>
              </a:tabLst>
            </a:pP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1986" y="2819153"/>
            <a:ext cx="1181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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9833" y="2936448"/>
            <a:ext cx="2015489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2870" algn="l"/>
              </a:tabLst>
            </a:pPr>
            <a:r>
              <a:rPr sz="2850" spc="179" baseline="1461" dirty="0">
                <a:latin typeface="Times New Roman"/>
                <a:cs typeface="Times New Roman"/>
              </a:rPr>
              <a:t>1</a:t>
            </a:r>
            <a:r>
              <a:rPr sz="2850" spc="-7" baseline="7309" dirty="0">
                <a:latin typeface="Symbol"/>
                <a:cs typeface="Symbol"/>
              </a:rPr>
              <a:t></a:t>
            </a:r>
            <a:r>
              <a:rPr sz="2850" spc="-240" baseline="7309" dirty="0">
                <a:latin typeface="Times New Roman"/>
                <a:cs typeface="Times New Roman"/>
              </a:rPr>
              <a:t> </a:t>
            </a:r>
            <a:r>
              <a:rPr sz="2850" i="1" spc="-7" baseline="1461" dirty="0">
                <a:latin typeface="Times New Roman"/>
                <a:cs typeface="Times New Roman"/>
              </a:rPr>
              <a:t>r</a:t>
            </a:r>
            <a:r>
              <a:rPr sz="2850" i="1" spc="-15" baseline="1461" dirty="0">
                <a:latin typeface="Times New Roman"/>
                <a:cs typeface="Times New Roman"/>
              </a:rPr>
              <a:t> </a:t>
            </a:r>
            <a:r>
              <a:rPr sz="2850" spc="150" baseline="-5847" dirty="0">
                <a:latin typeface="Symbol"/>
                <a:cs typeface="Symbol"/>
              </a:rPr>
              <a:t></a:t>
            </a:r>
            <a:r>
              <a:rPr sz="2850" spc="-300" baseline="1461" dirty="0">
                <a:latin typeface="Times New Roman"/>
                <a:cs typeface="Times New Roman"/>
              </a:rPr>
              <a:t>(</a:t>
            </a:r>
            <a:r>
              <a:rPr sz="2850" spc="179" baseline="1461" dirty="0">
                <a:latin typeface="Times New Roman"/>
                <a:cs typeface="Times New Roman"/>
              </a:rPr>
              <a:t>1</a:t>
            </a:r>
            <a:r>
              <a:rPr sz="2850" spc="-7" baseline="7309" dirty="0">
                <a:latin typeface="Symbol"/>
                <a:cs typeface="Symbol"/>
              </a:rPr>
              <a:t></a:t>
            </a:r>
            <a:r>
              <a:rPr sz="2850" spc="-232" baseline="7309" dirty="0">
                <a:latin typeface="Times New Roman"/>
                <a:cs typeface="Times New Roman"/>
              </a:rPr>
              <a:t> </a:t>
            </a:r>
            <a:r>
              <a:rPr sz="2850" i="1" spc="75" baseline="1461" dirty="0">
                <a:latin typeface="Times New Roman"/>
                <a:cs typeface="Times New Roman"/>
              </a:rPr>
              <a:t>r</a:t>
            </a:r>
            <a:r>
              <a:rPr sz="2850" spc="-7" baseline="1461" dirty="0">
                <a:latin typeface="Times New Roman"/>
                <a:cs typeface="Times New Roman"/>
              </a:rPr>
              <a:t>)</a:t>
            </a:r>
            <a:r>
              <a:rPr sz="2850" baseline="1461" dirty="0">
                <a:latin typeface="Times New Roman"/>
                <a:cs typeface="Times New Roman"/>
              </a:rPr>
              <a:t>	</a:t>
            </a:r>
            <a:r>
              <a:rPr sz="1900" spc="-204" dirty="0">
                <a:latin typeface="Times New Roman"/>
                <a:cs typeface="Times New Roman"/>
              </a:rPr>
              <a:t>(</a:t>
            </a:r>
            <a:r>
              <a:rPr sz="1900" spc="120" dirty="0">
                <a:latin typeface="Times New Roman"/>
                <a:cs typeface="Times New Roman"/>
              </a:rPr>
              <a:t>1</a:t>
            </a:r>
            <a:r>
              <a:rPr sz="2850" spc="-7" baseline="5847" dirty="0">
                <a:latin typeface="Symbol"/>
                <a:cs typeface="Symbol"/>
              </a:rPr>
              <a:t></a:t>
            </a:r>
            <a:r>
              <a:rPr sz="2850" spc="-232" baseline="5847" dirty="0">
                <a:latin typeface="Times New Roman"/>
                <a:cs typeface="Times New Roman"/>
              </a:rPr>
              <a:t> </a:t>
            </a:r>
            <a:r>
              <a:rPr sz="1900" i="1" spc="50" dirty="0">
                <a:latin typeface="Times New Roman"/>
                <a:cs typeface="Times New Roman"/>
              </a:rPr>
              <a:t>r</a:t>
            </a:r>
            <a:r>
              <a:rPr sz="1900" spc="85" dirty="0">
                <a:latin typeface="Times New Roman"/>
                <a:cs typeface="Times New Roman"/>
              </a:rPr>
              <a:t>)</a:t>
            </a:r>
            <a:r>
              <a:rPr sz="1650" baseline="45454" dirty="0">
                <a:latin typeface="Times New Roman"/>
                <a:cs typeface="Times New Roman"/>
              </a:rPr>
              <a:t>2</a:t>
            </a:r>
            <a:endParaRPr sz="1650" baseline="4545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7529" y="2590172"/>
            <a:ext cx="1242695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u="sng" spc="-10" dirty="0">
                <a:latin typeface="Times New Roman"/>
                <a:cs typeface="Times New Roman"/>
              </a:rPr>
              <a:t>d</a:t>
            </a:r>
            <a:r>
              <a:rPr sz="1900" i="1" u="sng" spc="-5" dirty="0">
                <a:latin typeface="Times New Roman"/>
                <a:cs typeface="Times New Roman"/>
              </a:rPr>
              <a:t>P</a:t>
            </a:r>
            <a:r>
              <a:rPr sz="1900" i="1" spc="30" dirty="0">
                <a:latin typeface="Times New Roman"/>
                <a:cs typeface="Times New Roman"/>
              </a:rPr>
              <a:t> </a:t>
            </a:r>
            <a:r>
              <a:rPr sz="2850" spc="-7" baseline="-29239" dirty="0">
                <a:latin typeface="Symbol"/>
                <a:cs typeface="Symbol"/>
              </a:rPr>
              <a:t></a:t>
            </a:r>
            <a:r>
              <a:rPr sz="2850" spc="-120" baseline="-29239" dirty="0">
                <a:latin typeface="Times New Roman"/>
                <a:cs typeface="Times New Roman"/>
              </a:rPr>
              <a:t> </a:t>
            </a:r>
            <a:r>
              <a:rPr sz="2850" spc="225" baseline="-29239" dirty="0">
                <a:latin typeface="Symbol"/>
                <a:cs typeface="Symbol"/>
              </a:rPr>
              <a:t></a:t>
            </a:r>
            <a:r>
              <a:rPr sz="1900" u="sng" spc="-5" dirty="0">
                <a:latin typeface="Times New Roman"/>
                <a:cs typeface="Times New Roman"/>
              </a:rPr>
              <a:t> </a:t>
            </a:r>
            <a:r>
              <a:rPr sz="1900" u="sng" dirty="0">
                <a:latin typeface="Times New Roman"/>
                <a:cs typeface="Times New Roman"/>
              </a:rPr>
              <a:t> </a:t>
            </a:r>
            <a:r>
              <a:rPr sz="1900" u="sng" spc="-210" dirty="0">
                <a:latin typeface="Times New Roman"/>
                <a:cs typeface="Times New Roman"/>
              </a:rPr>
              <a:t> </a:t>
            </a:r>
            <a:r>
              <a:rPr sz="1900" u="sng" spc="-5" dirty="0">
                <a:latin typeface="Times New Roman"/>
                <a:cs typeface="Times New Roman"/>
              </a:rPr>
              <a:t>1 </a:t>
            </a:r>
            <a:r>
              <a:rPr sz="1900" u="sng" dirty="0">
                <a:latin typeface="Times New Roman"/>
                <a:cs typeface="Times New Roman"/>
              </a:rPr>
              <a:t> </a:t>
            </a:r>
            <a:r>
              <a:rPr sz="1900" u="sng" spc="10" dirty="0">
                <a:latin typeface="Times New Roman"/>
                <a:cs typeface="Times New Roman"/>
              </a:rPr>
              <a:t> </a:t>
            </a:r>
            <a:r>
              <a:rPr sz="2850" spc="-7" baseline="8771" dirty="0">
                <a:latin typeface="Symbol"/>
                <a:cs typeface="Symbol"/>
              </a:rPr>
              <a:t></a:t>
            </a:r>
            <a:endParaRPr sz="2850" baseline="8771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6015" y="2937972"/>
            <a:ext cx="65786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90" dirty="0">
                <a:latin typeface="Times New Roman"/>
                <a:cs typeface="Times New Roman"/>
              </a:rPr>
              <a:t>(</a:t>
            </a:r>
            <a:r>
              <a:rPr sz="1900" spc="120" dirty="0">
                <a:latin typeface="Times New Roman"/>
                <a:cs typeface="Times New Roman"/>
              </a:rPr>
              <a:t>1</a:t>
            </a:r>
            <a:r>
              <a:rPr sz="2850" spc="-7" baseline="5847" dirty="0">
                <a:latin typeface="Symbol"/>
                <a:cs typeface="Symbol"/>
              </a:rPr>
              <a:t></a:t>
            </a:r>
            <a:r>
              <a:rPr sz="2850" spc="-247" baseline="5847" dirty="0">
                <a:latin typeface="Times New Roman"/>
                <a:cs typeface="Times New Roman"/>
              </a:rPr>
              <a:t> </a:t>
            </a:r>
            <a:r>
              <a:rPr sz="1900" i="1" spc="70" dirty="0">
                <a:latin typeface="Times New Roman"/>
                <a:cs typeface="Times New Roman"/>
              </a:rPr>
              <a:t>r</a:t>
            </a:r>
            <a:r>
              <a:rPr sz="1900" spc="95" dirty="0">
                <a:latin typeface="Times New Roman"/>
                <a:cs typeface="Times New Roman"/>
              </a:rPr>
              <a:t>)</a:t>
            </a:r>
            <a:r>
              <a:rPr sz="1650" i="1" baseline="45454" dirty="0">
                <a:latin typeface="Times New Roman"/>
                <a:cs typeface="Times New Roman"/>
              </a:rPr>
              <a:t>n</a:t>
            </a:r>
            <a:endParaRPr sz="1650" baseline="4545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8229" y="2967397"/>
            <a:ext cx="24002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5" dirty="0">
                <a:latin typeface="Times New Roman"/>
                <a:cs typeface="Times New Roman"/>
              </a:rPr>
              <a:t>dr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900" y="3322692"/>
            <a:ext cx="795528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10"/>
              </a:lnSpc>
            </a:pPr>
            <a:r>
              <a:rPr sz="2200" spc="-40" dirty="0">
                <a:latin typeface="Times New Roman"/>
                <a:cs typeface="Times New Roman"/>
              </a:rPr>
              <a:t>Σ</a:t>
            </a:r>
            <a:r>
              <a:rPr sz="2200" spc="-5" dirty="0">
                <a:latin typeface="Times New Roman"/>
                <a:cs typeface="Times New Roman"/>
              </a:rPr>
              <a:t>τη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σ</a:t>
            </a:r>
            <a:r>
              <a:rPr sz="2200" spc="50" dirty="0">
                <a:latin typeface="Times New Roman"/>
                <a:cs typeface="Times New Roman"/>
              </a:rPr>
              <a:t>υ</a:t>
            </a:r>
            <a:r>
              <a:rPr sz="2200" spc="-5" dirty="0">
                <a:latin typeface="Times New Roman"/>
                <a:cs typeface="Times New Roman"/>
              </a:rPr>
              <a:t>νέχεια, </a:t>
            </a:r>
            <a:r>
              <a:rPr sz="2200" spc="-15" dirty="0">
                <a:latin typeface="Times New Roman"/>
                <a:cs typeface="Times New Roman"/>
              </a:rPr>
              <a:t>χ</a:t>
            </a:r>
            <a:r>
              <a:rPr sz="2200" spc="-5" dirty="0">
                <a:latin typeface="Times New Roman"/>
                <a:cs typeface="Times New Roman"/>
              </a:rPr>
              <a:t>ρησιμοποι</a:t>
            </a:r>
            <a:r>
              <a:rPr sz="2200" spc="-15" dirty="0">
                <a:latin typeface="Times New Roman"/>
                <a:cs typeface="Times New Roman"/>
              </a:rPr>
              <a:t>ώ</a:t>
            </a:r>
            <a:r>
              <a:rPr sz="2200" spc="-5" dirty="0">
                <a:latin typeface="Times New Roman"/>
                <a:cs typeface="Times New Roman"/>
              </a:rPr>
              <a:t>ν</a:t>
            </a:r>
            <a:r>
              <a:rPr sz="2200" dirty="0">
                <a:latin typeface="Times New Roman"/>
                <a:cs typeface="Times New Roman"/>
              </a:rPr>
              <a:t>τ</a:t>
            </a:r>
            <a:r>
              <a:rPr sz="2200" spc="-5" dirty="0">
                <a:latin typeface="Times New Roman"/>
                <a:cs typeface="Times New Roman"/>
              </a:rPr>
              <a:t>ας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τ</a:t>
            </a:r>
            <a:r>
              <a:rPr sz="2200" dirty="0">
                <a:latin typeface="Times New Roman"/>
                <a:cs typeface="Times New Roman"/>
              </a:rPr>
              <a:t>ο</a:t>
            </a:r>
            <a:r>
              <a:rPr sz="2200" spc="-5" dirty="0">
                <a:latin typeface="Times New Roman"/>
                <a:cs typeface="Times New Roman"/>
              </a:rPr>
              <a:t>ν τύπο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τ</a:t>
            </a:r>
            <a:r>
              <a:rPr sz="2200" dirty="0">
                <a:latin typeface="Times New Roman"/>
                <a:cs typeface="Times New Roman"/>
              </a:rPr>
              <a:t>η</a:t>
            </a:r>
            <a:r>
              <a:rPr sz="2200" spc="-5" dirty="0">
                <a:latin typeface="Times New Roman"/>
                <a:cs typeface="Times New Roman"/>
              </a:rPr>
              <a:t>ς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σ</a:t>
            </a:r>
            <a:r>
              <a:rPr sz="2200" dirty="0">
                <a:latin typeface="Times New Roman"/>
                <a:cs typeface="Times New Roman"/>
              </a:rPr>
              <a:t>τ</a:t>
            </a:r>
            <a:r>
              <a:rPr sz="2200" spc="-5" dirty="0">
                <a:latin typeface="Times New Roman"/>
                <a:cs typeface="Times New Roman"/>
              </a:rPr>
              <a:t>αθμισμένης δ</a:t>
            </a:r>
            <a:r>
              <a:rPr sz="2200" spc="-15" dirty="0">
                <a:latin typeface="Times New Roman"/>
                <a:cs typeface="Times New Roman"/>
              </a:rPr>
              <a:t>ι</a:t>
            </a:r>
            <a:r>
              <a:rPr sz="2200" spc="-5" dirty="0">
                <a:latin typeface="Times New Roman"/>
                <a:cs typeface="Times New Roman"/>
              </a:rPr>
              <a:t>άρκεια</a:t>
            </a:r>
            <a:r>
              <a:rPr sz="2200" spc="-20" dirty="0">
                <a:latin typeface="Times New Roman"/>
                <a:cs typeface="Times New Roman"/>
              </a:rPr>
              <a:t>ς</a:t>
            </a:r>
            <a:r>
              <a:rPr sz="2200" spc="-5" dirty="0">
                <a:latin typeface="Times New Roman"/>
                <a:cs typeface="Times New Roman"/>
              </a:rPr>
              <a:t>, δια</a:t>
            </a:r>
            <a:r>
              <a:rPr sz="2200" spc="-15" dirty="0">
                <a:latin typeface="Times New Roman"/>
                <a:cs typeface="Times New Roman"/>
              </a:rPr>
              <a:t>π</a:t>
            </a:r>
            <a:r>
              <a:rPr sz="2200" spc="-5" dirty="0">
                <a:latin typeface="Times New Roman"/>
                <a:cs typeface="Times New Roman"/>
              </a:rPr>
              <a:t>ιστώνεται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ό</a:t>
            </a:r>
            <a:r>
              <a:rPr sz="2200" dirty="0">
                <a:latin typeface="Times New Roman"/>
                <a:cs typeface="Times New Roman"/>
              </a:rPr>
              <a:t>τ</a:t>
            </a:r>
            <a:r>
              <a:rPr sz="2200" spc="-5" dirty="0">
                <a:latin typeface="Times New Roman"/>
                <a:cs typeface="Times New Roman"/>
              </a:rPr>
              <a:t>ι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67451" y="4240148"/>
            <a:ext cx="744855" cy="1905"/>
          </a:xfrm>
          <a:custGeom>
            <a:avLst/>
            <a:gdLst/>
            <a:ahLst/>
            <a:cxnLst/>
            <a:rect l="l" t="t" r="r" b="b"/>
            <a:pathLst>
              <a:path w="744854" h="1904">
                <a:moveTo>
                  <a:pt x="0" y="0"/>
                </a:moveTo>
                <a:lnTo>
                  <a:pt x="744474" y="1650"/>
                </a:lnTo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45257" y="4301278"/>
            <a:ext cx="4160520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3420" algn="l"/>
                <a:tab pos="1001394" algn="l"/>
                <a:tab pos="1652270" algn="l"/>
                <a:tab pos="2017395" algn="l"/>
                <a:tab pos="3333750" algn="l"/>
                <a:tab pos="3698875" algn="l"/>
                <a:tab pos="4147185" algn="l"/>
              </a:tabLst>
            </a:pPr>
            <a:r>
              <a:rPr sz="2850" i="1" spc="-7" baseline="-35087" dirty="0">
                <a:latin typeface="Times New Roman"/>
                <a:cs typeface="Times New Roman"/>
              </a:rPr>
              <a:t>D</a:t>
            </a:r>
            <a:r>
              <a:rPr sz="2850" i="1" spc="-104" baseline="-35087" dirty="0">
                <a:latin typeface="Times New Roman"/>
                <a:cs typeface="Times New Roman"/>
              </a:rPr>
              <a:t> </a:t>
            </a:r>
            <a:r>
              <a:rPr sz="2850" spc="-7" baseline="-29239" dirty="0">
                <a:latin typeface="Symbol"/>
                <a:cs typeface="Symbol"/>
              </a:rPr>
              <a:t></a:t>
            </a:r>
            <a:r>
              <a:rPr sz="2850" spc="-150" baseline="-29239" dirty="0">
                <a:latin typeface="Times New Roman"/>
                <a:cs typeface="Times New Roman"/>
              </a:rPr>
              <a:t> </a:t>
            </a:r>
            <a:r>
              <a:rPr sz="2850" u="sng" spc="-7" baseline="1461" dirty="0">
                <a:latin typeface="Times New Roman"/>
                <a:cs typeface="Times New Roman"/>
              </a:rPr>
              <a:t> </a:t>
            </a:r>
            <a:r>
              <a:rPr sz="2850" u="sng" baseline="1461" dirty="0">
                <a:latin typeface="Times New Roman"/>
                <a:cs typeface="Times New Roman"/>
              </a:rPr>
              <a:t>	</a:t>
            </a:r>
            <a:r>
              <a:rPr sz="2850" u="sng" spc="-7" baseline="1461" dirty="0">
                <a:latin typeface="Times New Roman"/>
                <a:cs typeface="Times New Roman"/>
              </a:rPr>
              <a:t>1 </a:t>
            </a:r>
            <a:r>
              <a:rPr sz="2850" u="sng" baseline="1461" dirty="0">
                <a:latin typeface="Times New Roman"/>
                <a:cs typeface="Times New Roman"/>
              </a:rPr>
              <a:t>	</a:t>
            </a:r>
            <a:r>
              <a:rPr sz="2850" i="1" u="sng" spc="-7" baseline="1461" dirty="0">
                <a:latin typeface="Times New Roman"/>
                <a:cs typeface="Times New Roman"/>
              </a:rPr>
              <a:t>r </a:t>
            </a:r>
            <a:r>
              <a:rPr sz="2850" i="1" u="sng" baseline="1461" dirty="0">
                <a:latin typeface="Times New Roman"/>
                <a:cs typeface="Times New Roman"/>
              </a:rPr>
              <a:t>	</a:t>
            </a:r>
            <a:r>
              <a:rPr sz="1900" u="sng" spc="-190" dirty="0">
                <a:latin typeface="Times New Roman"/>
                <a:cs typeface="Times New Roman"/>
              </a:rPr>
              <a:t>(</a:t>
            </a:r>
            <a:r>
              <a:rPr sz="1900" u="sng" spc="-5" dirty="0">
                <a:latin typeface="Times New Roman"/>
                <a:cs typeface="Times New Roman"/>
              </a:rPr>
              <a:t>1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1900" i="1" u="sng" spc="50" dirty="0">
                <a:latin typeface="Times New Roman"/>
                <a:cs typeface="Times New Roman"/>
              </a:rPr>
              <a:t>r</a:t>
            </a:r>
            <a:r>
              <a:rPr sz="1900" u="sng" spc="-5" dirty="0">
                <a:latin typeface="Times New Roman"/>
                <a:cs typeface="Times New Roman"/>
              </a:rPr>
              <a:t>)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1900" u="sng" spc="-190" dirty="0">
                <a:latin typeface="Times New Roman"/>
                <a:cs typeface="Times New Roman"/>
              </a:rPr>
              <a:t>(</a:t>
            </a:r>
            <a:r>
              <a:rPr sz="1900" u="sng" spc="-5" dirty="0">
                <a:latin typeface="Times New Roman"/>
                <a:cs typeface="Times New Roman"/>
              </a:rPr>
              <a:t>1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1900" i="1" u="sng" spc="50" dirty="0">
                <a:latin typeface="Times New Roman"/>
                <a:cs typeface="Times New Roman"/>
              </a:rPr>
              <a:t>r</a:t>
            </a:r>
            <a:r>
              <a:rPr sz="1900" u="sng" spc="-5" dirty="0">
                <a:latin typeface="Times New Roman"/>
                <a:cs typeface="Times New Roman"/>
              </a:rPr>
              <a:t>)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endParaRPr sz="1900">
              <a:latin typeface="Times New Roman"/>
              <a:cs typeface="Times New Roman"/>
            </a:endParaRPr>
          </a:p>
          <a:p>
            <a:pPr marL="365760" algn="ctr">
              <a:lnSpc>
                <a:spcPct val="100000"/>
              </a:lnSpc>
              <a:spcBef>
                <a:spcPts val="359"/>
              </a:spcBef>
            </a:pPr>
            <a:r>
              <a:rPr sz="1900" i="1" spc="-5" dirty="0">
                <a:latin typeface="Times New Roman"/>
                <a:cs typeface="Times New Roman"/>
              </a:rPr>
              <a:t>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6958" y="3935229"/>
            <a:ext cx="3659504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  <a:tabLst>
                <a:tab pos="922019" algn="l"/>
                <a:tab pos="1223645" algn="l"/>
                <a:tab pos="1482725" algn="l"/>
                <a:tab pos="1963420" algn="l"/>
                <a:tab pos="2114550" algn="l"/>
                <a:tab pos="2490470" algn="l"/>
                <a:tab pos="2931795" algn="l"/>
              </a:tabLst>
            </a:pPr>
            <a:r>
              <a:rPr sz="2850" spc="30" baseline="-35087" dirty="0">
                <a:latin typeface="Times New Roman"/>
                <a:cs typeface="Times New Roman"/>
              </a:rPr>
              <a:t>1</a:t>
            </a:r>
            <a:r>
              <a:rPr sz="2850" spc="-7" baseline="-29239" dirty="0">
                <a:latin typeface="Symbol"/>
                <a:cs typeface="Symbol"/>
              </a:rPr>
              <a:t></a:t>
            </a:r>
            <a:r>
              <a:rPr sz="2850" spc="-382" baseline="-29239" dirty="0">
                <a:latin typeface="Times New Roman"/>
                <a:cs typeface="Times New Roman"/>
              </a:rPr>
              <a:t> </a:t>
            </a:r>
            <a:r>
              <a:rPr sz="1900" i="1" u="sng" spc="-5" dirty="0">
                <a:latin typeface="Times New Roman"/>
                <a:cs typeface="Times New Roman"/>
              </a:rPr>
              <a:t> </a:t>
            </a:r>
            <a:r>
              <a:rPr sz="1900" i="1" u="sng" spc="35" dirty="0">
                <a:latin typeface="Times New Roman"/>
                <a:cs typeface="Times New Roman"/>
              </a:rPr>
              <a:t> </a:t>
            </a:r>
            <a:r>
              <a:rPr sz="1900" i="1" u="sng" spc="-5" dirty="0">
                <a:latin typeface="Times New Roman"/>
                <a:cs typeface="Times New Roman"/>
              </a:rPr>
              <a:t>C </a:t>
            </a:r>
            <a:r>
              <a:rPr sz="1900" i="1" u="sng" dirty="0">
                <a:latin typeface="Times New Roman"/>
                <a:cs typeface="Times New Roman"/>
              </a:rPr>
              <a:t> </a:t>
            </a:r>
            <a:r>
              <a:rPr sz="1900" i="1" u="sng" spc="3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r>
              <a:rPr sz="2850" spc="-7" baseline="-35087" dirty="0">
                <a:latin typeface="Times New Roman"/>
                <a:cs typeface="Times New Roman"/>
              </a:rPr>
              <a:t>2</a:t>
            </a:r>
            <a:r>
              <a:rPr sz="2850" baseline="-35087" dirty="0">
                <a:latin typeface="Times New Roman"/>
                <a:cs typeface="Times New Roman"/>
              </a:rPr>
              <a:t>	</a:t>
            </a:r>
            <a:r>
              <a:rPr sz="1900" i="1" u="sng" spc="-5" dirty="0">
                <a:latin typeface="Times New Roman"/>
                <a:cs typeface="Times New Roman"/>
              </a:rPr>
              <a:t> </a:t>
            </a:r>
            <a:r>
              <a:rPr sz="1900" i="1" u="sng" dirty="0">
                <a:latin typeface="Times New Roman"/>
                <a:cs typeface="Times New Roman"/>
              </a:rPr>
              <a:t>	</a:t>
            </a:r>
            <a:r>
              <a:rPr sz="1900" i="1" u="sng" spc="-5" dirty="0">
                <a:latin typeface="Times New Roman"/>
                <a:cs typeface="Times New Roman"/>
              </a:rPr>
              <a:t>C </a:t>
            </a:r>
            <a:r>
              <a:rPr sz="1900" i="1" u="sng" dirty="0">
                <a:latin typeface="Times New Roman"/>
                <a:cs typeface="Times New Roman"/>
              </a:rPr>
              <a:t>	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r>
              <a:rPr sz="2850" baseline="-35087" dirty="0">
                <a:latin typeface="Times New Roman"/>
                <a:cs typeface="Times New Roman"/>
              </a:rPr>
              <a:t>..</a:t>
            </a:r>
            <a:r>
              <a:rPr sz="2850" spc="-7" baseline="-35087" dirty="0">
                <a:latin typeface="Times New Roman"/>
                <a:cs typeface="Times New Roman"/>
              </a:rPr>
              <a:t>.</a:t>
            </a:r>
            <a:r>
              <a:rPr sz="2850" baseline="-35087" dirty="0">
                <a:latin typeface="Times New Roman"/>
                <a:cs typeface="Times New Roman"/>
              </a:rPr>
              <a:t>	</a:t>
            </a:r>
            <a:r>
              <a:rPr sz="2850" i="1" spc="-7" baseline="-35087" dirty="0">
                <a:latin typeface="Times New Roman"/>
                <a:cs typeface="Times New Roman"/>
              </a:rPr>
              <a:t>n</a:t>
            </a:r>
            <a:r>
              <a:rPr sz="2850" i="1" baseline="-35087" dirty="0">
                <a:latin typeface="Times New Roman"/>
                <a:cs typeface="Times New Roman"/>
              </a:rPr>
              <a:t>	</a:t>
            </a:r>
            <a:r>
              <a:rPr sz="1900" spc="-50" dirty="0">
                <a:latin typeface="Times New Roman"/>
                <a:cs typeface="Times New Roman"/>
              </a:rPr>
              <a:t>(</a:t>
            </a:r>
            <a:r>
              <a:rPr sz="1900" i="1" spc="-5" dirty="0">
                <a:latin typeface="Times New Roman"/>
                <a:cs typeface="Times New Roman"/>
              </a:rPr>
              <a:t>C</a:t>
            </a:r>
            <a:r>
              <a:rPr sz="1900" i="1" spc="-114" dirty="0">
                <a:latin typeface="Times New Roman"/>
                <a:cs typeface="Times New Roman"/>
              </a:rPr>
              <a:t> </a:t>
            </a:r>
            <a:r>
              <a:rPr sz="2850" spc="-7" baseline="5847" dirty="0">
                <a:latin typeface="Symbol"/>
                <a:cs typeface="Symbol"/>
              </a:rPr>
              <a:t></a:t>
            </a:r>
            <a:r>
              <a:rPr sz="2850" spc="-157" baseline="5847" dirty="0">
                <a:latin typeface="Times New Roman"/>
                <a:cs typeface="Times New Roman"/>
              </a:rPr>
              <a:t> </a:t>
            </a:r>
            <a:r>
              <a:rPr sz="1900" i="1" spc="95" dirty="0">
                <a:latin typeface="Times New Roman"/>
                <a:cs typeface="Times New Roman"/>
              </a:rPr>
              <a:t>F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R="635" algn="ctr">
              <a:lnSpc>
                <a:spcPts val="1635"/>
              </a:lnSpc>
              <a:tabLst>
                <a:tab pos="312420" algn="l"/>
                <a:tab pos="1207770" algn="l"/>
                <a:tab pos="1565275" algn="l"/>
                <a:tab pos="1993900" algn="l"/>
              </a:tabLst>
            </a:pP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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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5914" y="4270329"/>
            <a:ext cx="17786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100" dirty="0">
                <a:latin typeface="Times New Roman"/>
                <a:cs typeface="Times New Roman"/>
              </a:rPr>
              <a:t>2	</a:t>
            </a:r>
            <a:r>
              <a:rPr sz="1100" i="1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63010" y="4271779"/>
            <a:ext cx="285559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700" algn="l"/>
                <a:tab pos="2709545" algn="l"/>
              </a:tabLst>
            </a:pPr>
            <a:r>
              <a:rPr sz="2850" spc="-7" baseline="1461" dirty="0">
                <a:latin typeface="Symbol"/>
                <a:cs typeface="Symbol"/>
              </a:rPr>
              <a:t></a:t>
            </a:r>
            <a:r>
              <a:rPr sz="2850" spc="-7" baseline="1461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196024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Duration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/>
              <a:t>σαν</a:t>
            </a:r>
            <a:r>
              <a:rPr spc="-30" dirty="0"/>
              <a:t> </a:t>
            </a:r>
            <a:r>
              <a:rPr dirty="0"/>
              <a:t>ελαστικότ</a:t>
            </a:r>
            <a:r>
              <a:rPr spc="-10" dirty="0"/>
              <a:t>η</a:t>
            </a:r>
            <a:r>
              <a:rPr dirty="0"/>
              <a:t>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2528322"/>
            <a:ext cx="7803515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6200"/>
              </a:lnSpc>
            </a:pPr>
            <a:r>
              <a:rPr sz="2050" spc="5" dirty="0">
                <a:latin typeface="Times New Roman"/>
                <a:cs typeface="Times New Roman"/>
              </a:rPr>
              <a:t>Από</a:t>
            </a:r>
            <a:r>
              <a:rPr sz="2050" spc="13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τις</a:t>
            </a:r>
            <a:r>
              <a:rPr sz="2050" spc="120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δ</a:t>
            </a:r>
            <a:r>
              <a:rPr sz="2050" spc="10" dirty="0">
                <a:latin typeface="Times New Roman"/>
                <a:cs typeface="Times New Roman"/>
              </a:rPr>
              <a:t>ύ</a:t>
            </a:r>
            <a:r>
              <a:rPr sz="2050" spc="5" dirty="0">
                <a:latin typeface="Times New Roman"/>
                <a:cs typeface="Times New Roman"/>
              </a:rPr>
              <a:t>ο</a:t>
            </a:r>
            <a:r>
              <a:rPr sz="2050" spc="114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παραπά</a:t>
            </a:r>
            <a:r>
              <a:rPr sz="2050" spc="10" dirty="0">
                <a:latin typeface="Times New Roman"/>
                <a:cs typeface="Times New Roman"/>
              </a:rPr>
              <a:t>ν</a:t>
            </a:r>
            <a:r>
              <a:rPr sz="2050" spc="5" dirty="0">
                <a:latin typeface="Times New Roman"/>
                <a:cs typeface="Times New Roman"/>
              </a:rPr>
              <a:t>ω</a:t>
            </a:r>
            <a:r>
              <a:rPr sz="2050" spc="110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εξισ</a:t>
            </a:r>
            <a:r>
              <a:rPr sz="2050" spc="10" dirty="0">
                <a:latin typeface="Times New Roman"/>
                <a:cs typeface="Times New Roman"/>
              </a:rPr>
              <a:t>ώ</a:t>
            </a:r>
            <a:r>
              <a:rPr sz="2050" dirty="0">
                <a:latin typeface="Times New Roman"/>
                <a:cs typeface="Times New Roman"/>
              </a:rPr>
              <a:t>σεις,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σ</a:t>
            </a:r>
            <a:r>
              <a:rPr sz="2050" spc="10" dirty="0">
                <a:latin typeface="Times New Roman"/>
                <a:cs typeface="Times New Roman"/>
              </a:rPr>
              <a:t>υμ</a:t>
            </a:r>
            <a:r>
              <a:rPr sz="2050" spc="5" dirty="0">
                <a:latin typeface="Times New Roman"/>
                <a:cs typeface="Times New Roman"/>
              </a:rPr>
              <a:t>περαίνετ</a:t>
            </a:r>
            <a:r>
              <a:rPr sz="2050" dirty="0">
                <a:latin typeface="Times New Roman"/>
                <a:cs typeface="Times New Roman"/>
              </a:rPr>
              <a:t>αι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ό</a:t>
            </a:r>
            <a:r>
              <a:rPr sz="2050" dirty="0">
                <a:latin typeface="Times New Roman"/>
                <a:cs typeface="Times New Roman"/>
              </a:rPr>
              <a:t>τι</a:t>
            </a:r>
            <a:r>
              <a:rPr sz="2050" spc="105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η</a:t>
            </a:r>
            <a:r>
              <a:rPr sz="2050" spc="105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αλ</a:t>
            </a:r>
            <a:r>
              <a:rPr sz="2050" spc="10" dirty="0">
                <a:latin typeface="Times New Roman"/>
                <a:cs typeface="Times New Roman"/>
              </a:rPr>
              <a:t>λ</a:t>
            </a:r>
            <a:r>
              <a:rPr sz="2050" spc="5" dirty="0">
                <a:latin typeface="Times New Roman"/>
                <a:cs typeface="Times New Roman"/>
              </a:rPr>
              <a:t>α</a:t>
            </a:r>
            <a:r>
              <a:rPr sz="2050" spc="10" dirty="0">
                <a:latin typeface="Times New Roman"/>
                <a:cs typeface="Times New Roman"/>
              </a:rPr>
              <a:t>γ</a:t>
            </a:r>
            <a:r>
              <a:rPr sz="2050" spc="5" dirty="0">
                <a:latin typeface="Times New Roman"/>
                <a:cs typeface="Times New Roman"/>
              </a:rPr>
              <a:t>ή</a:t>
            </a:r>
            <a:r>
              <a:rPr sz="2050" spc="105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της</a:t>
            </a:r>
            <a:r>
              <a:rPr sz="2050" spc="10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τι</a:t>
            </a:r>
            <a:r>
              <a:rPr sz="2050" spc="10" dirty="0">
                <a:latin typeface="Times New Roman"/>
                <a:cs typeface="Times New Roman"/>
              </a:rPr>
              <a:t>μ</a:t>
            </a:r>
            <a:r>
              <a:rPr sz="2050" spc="5" dirty="0">
                <a:latin typeface="Times New Roman"/>
                <a:cs typeface="Times New Roman"/>
              </a:rPr>
              <a:t>ής</a:t>
            </a:r>
            <a:r>
              <a:rPr sz="2050" dirty="0">
                <a:latin typeface="Times New Roman"/>
                <a:cs typeface="Times New Roman"/>
              </a:rPr>
              <a:t> και</a:t>
            </a:r>
            <a:r>
              <a:rPr sz="2050" spc="114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η</a:t>
            </a:r>
            <a:r>
              <a:rPr sz="2050" spc="120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σταθ</a:t>
            </a:r>
            <a:r>
              <a:rPr sz="2050" spc="10" dirty="0">
                <a:latin typeface="Times New Roman"/>
                <a:cs typeface="Times New Roman"/>
              </a:rPr>
              <a:t>μ</a:t>
            </a:r>
            <a:r>
              <a:rPr sz="2050" dirty="0">
                <a:latin typeface="Times New Roman"/>
                <a:cs typeface="Times New Roman"/>
              </a:rPr>
              <a:t>ισ</a:t>
            </a:r>
            <a:r>
              <a:rPr sz="2050" spc="10" dirty="0">
                <a:latin typeface="Times New Roman"/>
                <a:cs typeface="Times New Roman"/>
              </a:rPr>
              <a:t>μ</a:t>
            </a:r>
            <a:r>
              <a:rPr sz="2050" spc="5" dirty="0">
                <a:latin typeface="Times New Roman"/>
                <a:cs typeface="Times New Roman"/>
              </a:rPr>
              <a:t>ένη</a:t>
            </a:r>
            <a:r>
              <a:rPr sz="2050" spc="120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διά</a:t>
            </a:r>
            <a:r>
              <a:rPr sz="2050" spc="-5" dirty="0">
                <a:latin typeface="Times New Roman"/>
                <a:cs typeface="Times New Roman"/>
              </a:rPr>
              <a:t>ρ</a:t>
            </a:r>
            <a:r>
              <a:rPr sz="2050" spc="5" dirty="0">
                <a:latin typeface="Times New Roman"/>
                <a:cs typeface="Times New Roman"/>
              </a:rPr>
              <a:t>κεια</a:t>
            </a:r>
            <a:r>
              <a:rPr sz="2050" spc="114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της</a:t>
            </a:r>
            <a:r>
              <a:rPr sz="2050" spc="125" dirty="0">
                <a:latin typeface="Times New Roman"/>
                <a:cs typeface="Times New Roman"/>
              </a:rPr>
              <a:t> </a:t>
            </a:r>
            <a:r>
              <a:rPr sz="2050" spc="15" dirty="0">
                <a:latin typeface="Times New Roman"/>
                <a:cs typeface="Times New Roman"/>
              </a:rPr>
              <a:t>ο</a:t>
            </a:r>
            <a:r>
              <a:rPr sz="2050" spc="10" dirty="0">
                <a:latin typeface="Times New Roman"/>
                <a:cs typeface="Times New Roman"/>
              </a:rPr>
              <a:t>μ</a:t>
            </a:r>
            <a:r>
              <a:rPr sz="2050" spc="15" dirty="0">
                <a:latin typeface="Times New Roman"/>
                <a:cs typeface="Times New Roman"/>
              </a:rPr>
              <a:t>ο</a:t>
            </a:r>
            <a:r>
              <a:rPr sz="2050" spc="10" dirty="0">
                <a:latin typeface="Times New Roman"/>
                <a:cs typeface="Times New Roman"/>
              </a:rPr>
              <a:t>λ</a:t>
            </a:r>
            <a:r>
              <a:rPr sz="2050" spc="15" dirty="0">
                <a:latin typeface="Times New Roman"/>
                <a:cs typeface="Times New Roman"/>
              </a:rPr>
              <a:t>ο</a:t>
            </a:r>
            <a:r>
              <a:rPr sz="2050" spc="10" dirty="0">
                <a:latin typeface="Times New Roman"/>
                <a:cs typeface="Times New Roman"/>
              </a:rPr>
              <a:t>γ</a:t>
            </a:r>
            <a:r>
              <a:rPr sz="2050" dirty="0">
                <a:latin typeface="Times New Roman"/>
                <a:cs typeface="Times New Roman"/>
              </a:rPr>
              <a:t>ίας</a:t>
            </a:r>
            <a:r>
              <a:rPr sz="2050" spc="114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σ</a:t>
            </a:r>
            <a:r>
              <a:rPr sz="2050" spc="10" dirty="0">
                <a:latin typeface="Times New Roman"/>
                <a:cs typeface="Times New Roman"/>
              </a:rPr>
              <a:t>υν</a:t>
            </a:r>
            <a:r>
              <a:rPr sz="2050" spc="5" dirty="0">
                <a:latin typeface="Times New Roman"/>
                <a:cs typeface="Times New Roman"/>
              </a:rPr>
              <a:t>δέ</a:t>
            </a:r>
            <a:r>
              <a:rPr sz="2050" spc="15" dirty="0">
                <a:latin typeface="Times New Roman"/>
                <a:cs typeface="Times New Roman"/>
              </a:rPr>
              <a:t>ο</a:t>
            </a:r>
            <a:r>
              <a:rPr sz="2050" spc="10" dirty="0">
                <a:latin typeface="Times New Roman"/>
                <a:cs typeface="Times New Roman"/>
              </a:rPr>
              <a:t>ν</a:t>
            </a:r>
            <a:r>
              <a:rPr sz="2050" dirty="0">
                <a:latin typeface="Times New Roman"/>
                <a:cs typeface="Times New Roman"/>
              </a:rPr>
              <a:t>ται</a:t>
            </a:r>
            <a:r>
              <a:rPr sz="2050" spc="100" dirty="0">
                <a:latin typeface="Times New Roman"/>
                <a:cs typeface="Times New Roman"/>
              </a:rPr>
              <a:t> </a:t>
            </a:r>
            <a:r>
              <a:rPr sz="2050" spc="10" dirty="0">
                <a:latin typeface="Times New Roman"/>
                <a:cs typeface="Times New Roman"/>
              </a:rPr>
              <a:t>μ</a:t>
            </a:r>
            <a:r>
              <a:rPr sz="2050" spc="5" dirty="0">
                <a:latin typeface="Times New Roman"/>
                <a:cs typeface="Times New Roman"/>
              </a:rPr>
              <a:t>ε</a:t>
            </a:r>
            <a:r>
              <a:rPr sz="2050" spc="105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την</a:t>
            </a:r>
            <a:r>
              <a:rPr sz="2050" spc="114" dirty="0">
                <a:latin typeface="Times New Roman"/>
                <a:cs typeface="Times New Roman"/>
              </a:rPr>
              <a:t> </a:t>
            </a:r>
            <a:r>
              <a:rPr sz="2050" spc="5" dirty="0">
                <a:latin typeface="Times New Roman"/>
                <a:cs typeface="Times New Roman"/>
              </a:rPr>
              <a:t>ακ</a:t>
            </a:r>
            <a:r>
              <a:rPr sz="2050" spc="20" dirty="0">
                <a:latin typeface="Times New Roman"/>
                <a:cs typeface="Times New Roman"/>
              </a:rPr>
              <a:t>ό</a:t>
            </a:r>
            <a:r>
              <a:rPr sz="2050" spc="10" dirty="0">
                <a:latin typeface="Times New Roman"/>
                <a:cs typeface="Times New Roman"/>
              </a:rPr>
              <a:t>λ</a:t>
            </a:r>
            <a:r>
              <a:rPr sz="2050" spc="15" dirty="0">
                <a:latin typeface="Times New Roman"/>
                <a:cs typeface="Times New Roman"/>
              </a:rPr>
              <a:t>ο</a:t>
            </a:r>
            <a:r>
              <a:rPr sz="2050" spc="5" dirty="0">
                <a:latin typeface="Times New Roman"/>
                <a:cs typeface="Times New Roman"/>
              </a:rPr>
              <a:t>υθη</a:t>
            </a:r>
            <a:r>
              <a:rPr sz="2050" dirty="0">
                <a:latin typeface="Times New Roman"/>
                <a:cs typeface="Times New Roman"/>
              </a:rPr>
              <a:t> σ</a:t>
            </a:r>
            <a:r>
              <a:rPr sz="2050" spc="10" dirty="0">
                <a:latin typeface="Times New Roman"/>
                <a:cs typeface="Times New Roman"/>
              </a:rPr>
              <a:t>χ</a:t>
            </a:r>
            <a:r>
              <a:rPr sz="2050" spc="5" dirty="0">
                <a:latin typeface="Times New Roman"/>
                <a:cs typeface="Times New Roman"/>
              </a:rPr>
              <a:t>έση</a:t>
            </a:r>
            <a:r>
              <a:rPr sz="2050" dirty="0">
                <a:latin typeface="Times New Roman"/>
                <a:cs typeface="Times New Roman"/>
              </a:rPr>
              <a:t> :</a:t>
            </a:r>
            <a:endParaRPr sz="205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  <a:spcBef>
                <a:spcPts val="240"/>
              </a:spcBef>
            </a:pPr>
            <a:r>
              <a:rPr sz="2550" i="1" u="sng" spc="44" baseline="35947" dirty="0">
                <a:latin typeface="Times New Roman"/>
                <a:cs typeface="Times New Roman"/>
              </a:rPr>
              <a:t>d</a:t>
            </a:r>
            <a:r>
              <a:rPr sz="2550" i="1" u="sng" spc="7" baseline="35947" dirty="0">
                <a:latin typeface="Times New Roman"/>
                <a:cs typeface="Times New Roman"/>
              </a:rPr>
              <a:t>P</a:t>
            </a:r>
            <a:r>
              <a:rPr sz="2550" i="1" baseline="35947" dirty="0">
                <a:latin typeface="Times New Roman"/>
                <a:cs typeface="Times New Roman"/>
              </a:rPr>
              <a:t> </a:t>
            </a:r>
            <a:r>
              <a:rPr sz="2550" i="1" spc="-307" baseline="35947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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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2550" u="sng" baseline="35947" dirty="0">
                <a:latin typeface="Times New Roman"/>
                <a:cs typeface="Times New Roman"/>
              </a:rPr>
              <a:t>  </a:t>
            </a:r>
            <a:r>
              <a:rPr sz="2550" u="sng" spc="-165" baseline="35947" dirty="0">
                <a:latin typeface="Times New Roman"/>
                <a:cs typeface="Times New Roman"/>
              </a:rPr>
              <a:t> </a:t>
            </a:r>
            <a:r>
              <a:rPr sz="2550" u="sng" spc="7" baseline="35947" dirty="0">
                <a:latin typeface="Times New Roman"/>
                <a:cs typeface="Times New Roman"/>
              </a:rPr>
              <a:t>1 </a:t>
            </a:r>
            <a:r>
              <a:rPr sz="2550" u="sng" baseline="35947" dirty="0">
                <a:latin typeface="Times New Roman"/>
                <a:cs typeface="Times New Roman"/>
              </a:rPr>
              <a:t> </a:t>
            </a:r>
            <a:r>
              <a:rPr sz="2550" u="sng" spc="217" baseline="35947" dirty="0">
                <a:latin typeface="Times New Roman"/>
                <a:cs typeface="Times New Roman"/>
              </a:rPr>
              <a:t> </a:t>
            </a:r>
            <a:r>
              <a:rPr sz="2350" spc="-245" dirty="0">
                <a:latin typeface="Symbol"/>
                <a:cs typeface="Symbol"/>
              </a:rPr>
              <a:t></a:t>
            </a:r>
            <a:r>
              <a:rPr sz="1700" i="1" spc="5" dirty="0">
                <a:latin typeface="Times New Roman"/>
                <a:cs typeface="Times New Roman"/>
              </a:rPr>
              <a:t>P</a:t>
            </a:r>
            <a:r>
              <a:rPr sz="1700" i="1" spc="-12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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i="1" spc="110" dirty="0">
                <a:latin typeface="Times New Roman"/>
                <a:cs typeface="Times New Roman"/>
              </a:rPr>
              <a:t>D</a:t>
            </a:r>
            <a:r>
              <a:rPr sz="2350" spc="-240" dirty="0">
                <a:latin typeface="Symbol"/>
                <a:cs typeface="Symbol"/>
              </a:rPr>
              <a:t>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6396" y="3712243"/>
            <a:ext cx="105981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2780" algn="l"/>
              </a:tabLst>
            </a:pPr>
            <a:r>
              <a:rPr sz="1700" i="1" spc="30" dirty="0">
                <a:latin typeface="Times New Roman"/>
                <a:cs typeface="Times New Roman"/>
              </a:rPr>
              <a:t>d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spc="5" dirty="0">
                <a:latin typeface="Times New Roman"/>
                <a:cs typeface="Times New Roman"/>
              </a:rPr>
              <a:t>1</a:t>
            </a:r>
            <a:r>
              <a:rPr sz="1700" spc="-204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Symbol"/>
                <a:cs typeface="Symbol"/>
              </a:rPr>
              <a:t>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i="1" spc="5" dirty="0">
                <a:latin typeface="Times New Roman"/>
                <a:cs typeface="Times New Roman"/>
              </a:rPr>
              <a:t>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8966" y="4560182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594" y="0"/>
                </a:lnTo>
              </a:path>
            </a:pathLst>
          </a:custGeom>
          <a:ln w="46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200" y="5110159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126" y="0"/>
                </a:lnTo>
              </a:path>
            </a:pathLst>
          </a:custGeom>
          <a:ln w="46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6900" y="4009157"/>
            <a:ext cx="57975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sz="2050" dirty="0">
                <a:latin typeface="Times New Roman"/>
                <a:cs typeface="Times New Roman"/>
              </a:rPr>
              <a:t>ή:</a:t>
            </a:r>
            <a:endParaRPr sz="2050">
              <a:latin typeface="Times New Roman"/>
              <a:cs typeface="Times New Roman"/>
            </a:endParaRPr>
          </a:p>
          <a:p>
            <a:pPr marL="316865">
              <a:lnSpc>
                <a:spcPts val="1945"/>
              </a:lnSpc>
            </a:pPr>
            <a:r>
              <a:rPr sz="1700" i="1" spc="25" dirty="0">
                <a:latin typeface="Times New Roman"/>
                <a:cs typeface="Times New Roman"/>
              </a:rPr>
              <a:t>dP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871" y="4597715"/>
            <a:ext cx="1017269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</a:tabLst>
            </a:pPr>
            <a:r>
              <a:rPr sz="1700" i="1" u="sng" spc="5" dirty="0">
                <a:latin typeface="Times New Roman"/>
                <a:cs typeface="Times New Roman"/>
              </a:rPr>
              <a:t>  </a:t>
            </a:r>
            <a:r>
              <a:rPr sz="1700" i="1" u="sng" spc="-40" dirty="0">
                <a:latin typeface="Times New Roman"/>
                <a:cs typeface="Times New Roman"/>
              </a:rPr>
              <a:t> </a:t>
            </a:r>
            <a:r>
              <a:rPr sz="1700" i="1" u="sng" spc="15" dirty="0">
                <a:latin typeface="Times New Roman"/>
                <a:cs typeface="Times New Roman"/>
              </a:rPr>
              <a:t>P </a:t>
            </a:r>
            <a:r>
              <a:rPr sz="1700" i="1" u="sng" dirty="0">
                <a:latin typeface="Times New Roman"/>
                <a:cs typeface="Times New Roman"/>
              </a:rPr>
              <a:t>	</a:t>
            </a:r>
            <a:r>
              <a:rPr sz="2550" spc="30" baseline="-22875" dirty="0">
                <a:latin typeface="Symbol"/>
                <a:cs typeface="Symbol"/>
              </a:rPr>
              <a:t></a:t>
            </a:r>
            <a:r>
              <a:rPr sz="2550" spc="75" baseline="-22875" dirty="0">
                <a:latin typeface="Times New Roman"/>
                <a:cs typeface="Times New Roman"/>
              </a:rPr>
              <a:t> </a:t>
            </a:r>
            <a:r>
              <a:rPr sz="2550" spc="202" baseline="-22875" dirty="0">
                <a:latin typeface="Symbol"/>
                <a:cs typeface="Symbol"/>
              </a:rPr>
              <a:t></a:t>
            </a:r>
            <a:r>
              <a:rPr sz="2550" i="1" spc="37" baseline="-22875" dirty="0">
                <a:latin typeface="Times New Roman"/>
                <a:cs typeface="Times New Roman"/>
              </a:rPr>
              <a:t>D</a:t>
            </a:r>
            <a:endParaRPr sz="2550" baseline="-2287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176" y="5143699"/>
            <a:ext cx="42037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15" dirty="0">
                <a:latin typeface="Times New Roman"/>
                <a:cs typeface="Times New Roman"/>
              </a:rPr>
              <a:t>1</a:t>
            </a:r>
            <a:r>
              <a:rPr sz="1700" spc="-220" dirty="0">
                <a:latin typeface="Times New Roman"/>
                <a:cs typeface="Times New Roman"/>
              </a:rPr>
              <a:t> </a:t>
            </a:r>
            <a:r>
              <a:rPr sz="1700" spc="20" dirty="0">
                <a:latin typeface="Symbol"/>
                <a:cs typeface="Symbol"/>
              </a:rPr>
              <a:t>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i="1" spc="15" dirty="0">
                <a:latin typeface="Times New Roman"/>
                <a:cs typeface="Times New Roman"/>
              </a:rPr>
              <a:t>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612" y="4835883"/>
            <a:ext cx="22606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spc="25" dirty="0">
                <a:latin typeface="Times New Roman"/>
                <a:cs typeface="Times New Roman"/>
              </a:rPr>
              <a:t>dr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521208"/>
            <a:ext cx="7985759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2440" y="521208"/>
            <a:ext cx="652272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625" y="500062"/>
            <a:ext cx="8388350" cy="792480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0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Διαχείριση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Ενερ</a:t>
            </a:r>
            <a:r>
              <a:rPr spc="-15" dirty="0">
                <a:solidFill>
                  <a:srgbClr val="333399"/>
                </a:solidFill>
              </a:rPr>
              <a:t>γ</a:t>
            </a:r>
            <a:r>
              <a:rPr dirty="0">
                <a:solidFill>
                  <a:srgbClr val="333399"/>
                </a:solidFill>
              </a:rPr>
              <a:t>ητικού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και Πα</a:t>
            </a:r>
            <a:r>
              <a:rPr spc="-15" dirty="0">
                <a:solidFill>
                  <a:srgbClr val="333399"/>
                </a:solidFill>
              </a:rPr>
              <a:t>θ</a:t>
            </a:r>
            <a:r>
              <a:rPr dirty="0">
                <a:solidFill>
                  <a:srgbClr val="333399"/>
                </a:solidFill>
              </a:rPr>
              <a:t>ητικού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9093" y="1471522"/>
            <a:ext cx="31115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0" indent="-711200">
              <a:lnSpc>
                <a:spcPct val="100000"/>
              </a:lnSpc>
              <a:buFont typeface="Wingdings"/>
              <a:buChar char=""/>
              <a:tabLst>
                <a:tab pos="724535" algn="l"/>
              </a:tabLst>
            </a:pP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ιση</a:t>
            </a:r>
            <a:r>
              <a:rPr sz="1600" b="1" u="heavy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u="heavy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u="heavy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u="heavy" spc="-10" dirty="0">
                <a:solidFill>
                  <a:srgbClr val="333399"/>
                </a:solidFill>
                <a:latin typeface="Arial"/>
                <a:cs typeface="Arial"/>
              </a:rPr>
              <a:t>ητ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u="heavy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ύ: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093" y="200829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0826" y="2008217"/>
            <a:ext cx="740155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χει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εις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χους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στη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ς,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9093" y="254466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0826" y="2544665"/>
            <a:ext cx="71437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γιστη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ατή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απόδοση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χορ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γήσε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επε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που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κά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093" y="3081367"/>
            <a:ext cx="1949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0826" y="3081367"/>
            <a:ext cx="7347584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χαμ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λό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ατό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(de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ault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risk)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στις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χορ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γήσεις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επε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 που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κά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– δια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οποί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χαρ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οφ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λακ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093" y="3837271"/>
            <a:ext cx="2527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II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0826" y="3837271"/>
            <a:ext cx="7341870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85800">
              <a:lnSpc>
                <a:spcPts val="173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ικα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ιητική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διατη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ψ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λής 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π.χ.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ολ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γίες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οσί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  <a:spcBef>
                <a:spcPts val="35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Όσο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γαλύ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βαθμ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ας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 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χαμ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απόδοσή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9093" y="4325027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196024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Duration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/>
              <a:t>σαν</a:t>
            </a:r>
            <a:r>
              <a:rPr spc="-30" dirty="0"/>
              <a:t> </a:t>
            </a:r>
            <a:r>
              <a:rPr dirty="0"/>
              <a:t>ελαστικότ</a:t>
            </a:r>
            <a:r>
              <a:rPr spc="-10" dirty="0"/>
              <a:t>η</a:t>
            </a:r>
            <a:r>
              <a:rPr dirty="0"/>
              <a:t>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700" y="1760109"/>
            <a:ext cx="7500620" cy="141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9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ρω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 </a:t>
            </a:r>
            <a:r>
              <a:rPr sz="2000" b="1" spc="-6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αρου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ιάζει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6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αθμ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  <a:p>
            <a:pPr marL="56515" marR="31115" algn="ctr">
              <a:lnSpc>
                <a:spcPct val="181300"/>
              </a:lnSpc>
              <a:spcBef>
                <a:spcPts val="27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2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8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-65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ας</a:t>
            </a:r>
            <a:r>
              <a:rPr sz="20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αξίας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ομο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ογίας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προς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 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ο.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Πιο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ρή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σης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 α</a:t>
            </a:r>
            <a:r>
              <a:rPr sz="2000" b="1" spc="-8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6605" y="4312158"/>
            <a:ext cx="234950" cy="1905"/>
          </a:xfrm>
          <a:custGeom>
            <a:avLst/>
            <a:gdLst/>
            <a:ahLst/>
            <a:cxnLst/>
            <a:rect l="l" t="t" r="r" b="b"/>
            <a:pathLst>
              <a:path w="234950" h="1904">
                <a:moveTo>
                  <a:pt x="0" y="0"/>
                </a:moveTo>
                <a:lnTo>
                  <a:pt x="234695" y="16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5657" y="4312158"/>
            <a:ext cx="344805" cy="1905"/>
          </a:xfrm>
          <a:custGeom>
            <a:avLst/>
            <a:gdLst/>
            <a:ahLst/>
            <a:cxnLst/>
            <a:rect l="l" t="t" r="r" b="b"/>
            <a:pathLst>
              <a:path w="344804" h="1904">
                <a:moveTo>
                  <a:pt x="0" y="0"/>
                </a:moveTo>
                <a:lnTo>
                  <a:pt x="344804" y="16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0334" y="4245338"/>
            <a:ext cx="1327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Symbol"/>
                <a:cs typeface="Symbol"/>
              </a:rPr>
              <a:t>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2565" y="4352399"/>
            <a:ext cx="57086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75" dirty="0">
                <a:latin typeface="Symbol"/>
                <a:cs typeface="Symbol"/>
              </a:rPr>
              <a:t></a:t>
            </a:r>
            <a:r>
              <a:rPr sz="3300" spc="-292" baseline="1262" dirty="0">
                <a:latin typeface="Times New Roman"/>
                <a:cs typeface="Times New Roman"/>
              </a:rPr>
              <a:t>1</a:t>
            </a:r>
            <a:r>
              <a:rPr sz="3300" spc="-112" baseline="6313" dirty="0">
                <a:latin typeface="Symbol"/>
                <a:cs typeface="Symbol"/>
              </a:rPr>
              <a:t></a:t>
            </a:r>
            <a:r>
              <a:rPr sz="3300" i="1" spc="-52" baseline="1262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Symbol"/>
                <a:cs typeface="Symbol"/>
              </a:rPr>
              <a:t>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6479" y="3973177"/>
            <a:ext cx="126682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8660" algn="l"/>
              </a:tabLst>
            </a:pPr>
            <a:r>
              <a:rPr sz="2200" i="1" dirty="0">
                <a:latin typeface="Times New Roman"/>
                <a:cs typeface="Times New Roman"/>
              </a:rPr>
              <a:t>d</a:t>
            </a:r>
            <a:r>
              <a:rPr sz="2200" i="1" spc="-5" dirty="0">
                <a:latin typeface="Times New Roman"/>
                <a:cs typeface="Times New Roman"/>
              </a:rPr>
              <a:t>P</a:t>
            </a:r>
            <a:r>
              <a:rPr sz="2200" i="1" dirty="0">
                <a:latin typeface="Times New Roman"/>
                <a:cs typeface="Times New Roman"/>
              </a:rPr>
              <a:t>	</a:t>
            </a:r>
            <a:r>
              <a:rPr sz="3300" spc="-7" baseline="1262" dirty="0">
                <a:latin typeface="Symbol"/>
                <a:cs typeface="Symbol"/>
              </a:rPr>
              <a:t></a:t>
            </a:r>
            <a:r>
              <a:rPr sz="3300" spc="-135" baseline="1262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d</a:t>
            </a:r>
            <a:r>
              <a:rPr sz="2200" i="1" spc="175" dirty="0">
                <a:latin typeface="Times New Roman"/>
                <a:cs typeface="Times New Roman"/>
              </a:rPr>
              <a:t>r</a:t>
            </a:r>
            <a:r>
              <a:rPr sz="3300" spc="-7" baseline="1262" dirty="0">
                <a:latin typeface="Symbol"/>
                <a:cs typeface="Symbol"/>
              </a:rPr>
              <a:t></a:t>
            </a:r>
            <a:endParaRPr sz="3300" baseline="1262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6260" y="4131419"/>
            <a:ext cx="54927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Symbol"/>
                <a:cs typeface="Symbol"/>
              </a:rPr>
              <a:t></a:t>
            </a:r>
            <a:r>
              <a:rPr sz="2200" spc="-305" dirty="0">
                <a:latin typeface="Symbol"/>
                <a:cs typeface="Symbol"/>
              </a:rPr>
              <a:t></a:t>
            </a:r>
            <a:r>
              <a:rPr sz="3300" i="1" spc="-652" baseline="-5050" dirty="0">
                <a:latin typeface="Times New Roman"/>
                <a:cs typeface="Times New Roman"/>
              </a:rPr>
              <a:t>D</a:t>
            </a:r>
            <a:r>
              <a:rPr sz="3300" spc="-7" baseline="-22727" dirty="0">
                <a:latin typeface="Symbol"/>
                <a:cs typeface="Symbol"/>
              </a:rPr>
              <a:t></a:t>
            </a:r>
            <a:endParaRPr sz="3300" baseline="-22727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6770" y="4385174"/>
            <a:ext cx="1962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-5" dirty="0">
                <a:latin typeface="Times New Roman"/>
                <a:cs typeface="Times New Roman"/>
              </a:rPr>
              <a:t>P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700" y="4753157"/>
            <a:ext cx="782193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400"/>
              </a:lnSpc>
            </a:pP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Ο</a:t>
            </a:r>
            <a:r>
              <a:rPr sz="20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άνω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τύπος γενικεύεται</a:t>
            </a:r>
            <a:r>
              <a:rPr sz="2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0000CC"/>
                </a:solidFill>
                <a:latin typeface="Times New Roman"/>
                <a:cs typeface="Times New Roman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αι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ισχύει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για 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ο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δ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ήποτε</a:t>
            </a:r>
            <a:r>
              <a:rPr sz="2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στ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ιχείο</a:t>
            </a:r>
            <a:r>
              <a:rPr sz="20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έχ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ι σταθ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ρ</a:t>
            </a:r>
            <a:r>
              <a:rPr sz="20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ς μελλο</a:t>
            </a:r>
            <a:r>
              <a:rPr sz="2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τικές</a:t>
            </a:r>
            <a:r>
              <a:rPr sz="20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CC"/>
                </a:solidFill>
                <a:latin typeface="Times New Roman"/>
                <a:cs typeface="Times New Roman"/>
              </a:rPr>
              <a:t>ροές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654526"/>
            <a:ext cx="7614284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Χρήσιμοι</a:t>
            </a:r>
            <a:r>
              <a:rPr spc="-40" dirty="0"/>
              <a:t> </a:t>
            </a:r>
            <a:r>
              <a:rPr dirty="0"/>
              <a:t>Τύποι</a:t>
            </a:r>
            <a:r>
              <a:rPr spc="-10" dirty="0"/>
              <a:t> </a:t>
            </a:r>
            <a:r>
              <a:rPr dirty="0"/>
              <a:t>Υπολο</a:t>
            </a:r>
            <a:r>
              <a:rPr spc="-15" dirty="0"/>
              <a:t>γ</a:t>
            </a:r>
            <a:r>
              <a:rPr dirty="0"/>
              <a:t>ισμού</a:t>
            </a:r>
            <a:r>
              <a:rPr spc="-65" dirty="0"/>
              <a:t> </a:t>
            </a:r>
            <a:r>
              <a:rPr dirty="0">
                <a:latin typeface="Arial"/>
                <a:cs typeface="Arial"/>
              </a:rPr>
              <a:t>Duration</a:t>
            </a:r>
          </a:p>
          <a:p>
            <a:pPr marL="1905" algn="ctr">
              <a:lnSpc>
                <a:spcPct val="100000"/>
              </a:lnSpc>
            </a:pPr>
            <a:r>
              <a:rPr b="0" dirty="0">
                <a:solidFill>
                  <a:srgbClr val="FF0000"/>
                </a:solidFill>
                <a:latin typeface="Arial"/>
                <a:cs typeface="Arial"/>
              </a:rPr>
              <a:t>Dur</a:t>
            </a:r>
            <a:r>
              <a:rPr b="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0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b="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FF0000"/>
                </a:solidFill>
                <a:latin typeface="Arial"/>
                <a:cs typeface="Arial"/>
              </a:rPr>
              <a:t>ράντας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2083890"/>
            <a:ext cx="7823200" cy="1030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1500"/>
              </a:lnSpc>
            </a:pPr>
            <a:r>
              <a:rPr sz="1800" dirty="0">
                <a:latin typeface="Times New Roman"/>
                <a:cs typeface="Times New Roman"/>
              </a:rPr>
              <a:t>Παρ</a:t>
            </a:r>
            <a:r>
              <a:rPr sz="1800" spc="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ρήσατε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ότι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 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dirty="0">
                <a:latin typeface="Times New Roman"/>
                <a:cs typeface="Times New Roman"/>
              </a:rPr>
              <a:t>ια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ομολογ</a:t>
            </a:r>
            <a:r>
              <a:rPr sz="1800" spc="-10" dirty="0">
                <a:latin typeface="Times New Roman"/>
                <a:cs typeface="Times New Roman"/>
              </a:rPr>
              <a:t>ί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σταθε</a:t>
            </a:r>
            <a:r>
              <a:rPr sz="1800" spc="5" dirty="0">
                <a:latin typeface="Times New Roman"/>
                <a:cs typeface="Times New Roman"/>
              </a:rPr>
              <a:t>ρ</a:t>
            </a:r>
            <a:r>
              <a:rPr sz="1800" dirty="0">
                <a:latin typeface="Times New Roman"/>
                <a:cs typeface="Times New Roman"/>
              </a:rPr>
              <a:t>ού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επι</a:t>
            </a:r>
            <a:r>
              <a:rPr sz="1800" spc="-315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οκίου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</a:t>
            </a:r>
            <a:r>
              <a:rPr sz="1800" spc="5" dirty="0">
                <a:latin typeface="Times New Roman"/>
                <a:cs typeface="Times New Roman"/>
              </a:rPr>
              <a:t>φ</a:t>
            </a:r>
            <a:r>
              <a:rPr sz="1800" dirty="0">
                <a:latin typeface="Times New Roman"/>
                <a:cs typeface="Times New Roman"/>
              </a:rPr>
              <a:t>αιρέσουμε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το ποσό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0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ς ονομαστικής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αξίας,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που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προ</a:t>
            </a:r>
            <a:r>
              <a:rPr sz="1800" spc="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φέρεται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στη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λή</a:t>
            </a:r>
            <a:r>
              <a:rPr sz="1800" dirty="0">
                <a:latin typeface="Times New Roman"/>
                <a:cs typeface="Times New Roman"/>
              </a:rPr>
              <a:t>ξη, 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dirty="0">
                <a:latin typeface="Times New Roman"/>
                <a:cs typeface="Times New Roman"/>
              </a:rPr>
              <a:t>ότε κατα</a:t>
            </a:r>
            <a:r>
              <a:rPr sz="1800" spc="-10" dirty="0">
                <a:latin typeface="Times New Roman"/>
                <a:cs typeface="Times New Roman"/>
              </a:rPr>
              <a:t>λή</a:t>
            </a:r>
            <a:r>
              <a:rPr sz="1800" dirty="0">
                <a:latin typeface="Times New Roman"/>
                <a:cs typeface="Times New Roman"/>
              </a:rPr>
              <a:t>γο</a:t>
            </a:r>
            <a:r>
              <a:rPr sz="1800" spc="-10" dirty="0">
                <a:latin typeface="Times New Roman"/>
                <a:cs typeface="Times New Roman"/>
              </a:rPr>
              <a:t>υ</a:t>
            </a:r>
            <a:r>
              <a:rPr sz="1800" dirty="0">
                <a:latin typeface="Times New Roman"/>
                <a:cs typeface="Times New Roman"/>
              </a:rPr>
              <a:t>με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σε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μ</a:t>
            </a:r>
            <a:r>
              <a:rPr sz="1800" spc="-10" dirty="0">
                <a:latin typeface="Times New Roman"/>
                <a:cs typeface="Times New Roman"/>
              </a:rPr>
              <a:t>ι</a:t>
            </a:r>
            <a:r>
              <a:rPr sz="1800" dirty="0">
                <a:latin typeface="Times New Roman"/>
                <a:cs typeface="Times New Roman"/>
              </a:rPr>
              <a:t>α χρονική ροή.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3255465"/>
            <a:ext cx="567626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50"/>
              </a:lnSpc>
            </a:pPr>
            <a:r>
              <a:rPr sz="2700" baseline="1543" dirty="0">
                <a:latin typeface="Times New Roman"/>
                <a:cs typeface="Times New Roman"/>
              </a:rPr>
              <a:t>Η</a:t>
            </a:r>
            <a:r>
              <a:rPr sz="2700" spc="-15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π</a:t>
            </a:r>
            <a:r>
              <a:rPr sz="2700" spc="7" baseline="1543" dirty="0">
                <a:latin typeface="Times New Roman"/>
                <a:cs typeface="Times New Roman"/>
              </a:rPr>
              <a:t>α</a:t>
            </a:r>
            <a:r>
              <a:rPr sz="2700" baseline="1543" dirty="0">
                <a:latin typeface="Times New Roman"/>
                <a:cs typeface="Times New Roman"/>
              </a:rPr>
              <a:t>ρούσα</a:t>
            </a:r>
            <a:r>
              <a:rPr sz="2700" spc="-22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αξία</a:t>
            </a:r>
            <a:r>
              <a:rPr sz="2700" spc="-30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μ</a:t>
            </a:r>
            <a:r>
              <a:rPr sz="2700" spc="-15" baseline="1543" dirty="0">
                <a:latin typeface="Times New Roman"/>
                <a:cs typeface="Times New Roman"/>
              </a:rPr>
              <a:t>ι</a:t>
            </a:r>
            <a:r>
              <a:rPr sz="2700" baseline="1543" dirty="0">
                <a:latin typeface="Times New Roman"/>
                <a:cs typeface="Times New Roman"/>
              </a:rPr>
              <a:t>ας χ</a:t>
            </a:r>
            <a:r>
              <a:rPr sz="2700" spc="7" baseline="1543" dirty="0">
                <a:latin typeface="Times New Roman"/>
                <a:cs typeface="Times New Roman"/>
              </a:rPr>
              <a:t>ρ</a:t>
            </a:r>
            <a:r>
              <a:rPr sz="2700" baseline="1543" dirty="0">
                <a:latin typeface="Times New Roman"/>
                <a:cs typeface="Times New Roman"/>
              </a:rPr>
              <a:t>ονικής</a:t>
            </a:r>
            <a:r>
              <a:rPr sz="2700" spc="-7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ροής</a:t>
            </a:r>
            <a:r>
              <a:rPr sz="2700" spc="-15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είναι</a:t>
            </a:r>
            <a:r>
              <a:rPr sz="2700" spc="-15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Times New Roman"/>
                <a:cs typeface="Times New Roman"/>
              </a:rPr>
              <a:t>:</a:t>
            </a:r>
            <a:r>
              <a:rPr sz="2700" spc="-179" baseline="1543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P</a:t>
            </a:r>
            <a:r>
              <a:rPr sz="1800" i="1" spc="2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</a:t>
            </a:r>
            <a:r>
              <a:rPr sz="2700" spc="240" baseline="6172" dirty="0">
                <a:latin typeface="Times New Roman"/>
                <a:cs typeface="Times New Roman"/>
              </a:rPr>
              <a:t> </a:t>
            </a:r>
            <a:r>
              <a:rPr sz="2700" i="1" u="sng" baseline="40123" dirty="0">
                <a:latin typeface="Times New Roman"/>
                <a:cs typeface="Times New Roman"/>
              </a:rPr>
              <a:t>C</a:t>
            </a:r>
            <a:r>
              <a:rPr sz="2700" i="1" spc="-44" baseline="40123" dirty="0">
                <a:latin typeface="Times New Roman"/>
                <a:cs typeface="Times New Roman"/>
              </a:rPr>
              <a:t> </a:t>
            </a:r>
            <a:r>
              <a:rPr sz="2700" spc="202" baseline="6172" dirty="0">
                <a:latin typeface="Symbol"/>
                <a:cs typeface="Symbol"/>
              </a:rPr>
              <a:t></a:t>
            </a:r>
            <a:r>
              <a:rPr sz="4050" spc="-600" baseline="3086" dirty="0">
                <a:latin typeface="Symbol"/>
                <a:cs typeface="Symbol"/>
              </a:rPr>
              <a:t></a:t>
            </a:r>
            <a:r>
              <a:rPr sz="1800" spc="-130" dirty="0">
                <a:latin typeface="Times New Roman"/>
                <a:cs typeface="Times New Roman"/>
              </a:rPr>
              <a:t>1</a:t>
            </a:r>
            <a:r>
              <a:rPr sz="2700" spc="52" baseline="6172" dirty="0">
                <a:latin typeface="Symbol"/>
                <a:cs typeface="Symbol"/>
              </a:rPr>
              <a:t></a:t>
            </a:r>
            <a:r>
              <a:rPr sz="1800" spc="-80" dirty="0">
                <a:latin typeface="Times New Roman"/>
                <a:cs typeface="Times New Roman"/>
              </a:rPr>
              <a:t>(</a:t>
            </a:r>
            <a:r>
              <a:rPr sz="1800" spc="-130" dirty="0">
                <a:latin typeface="Times New Roman"/>
                <a:cs typeface="Times New Roman"/>
              </a:rPr>
              <a:t>1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50" baseline="6172" dirty="0">
                <a:latin typeface="Times New Roman"/>
                <a:cs typeface="Times New Roman"/>
              </a:rPr>
              <a:t> </a:t>
            </a:r>
            <a:r>
              <a:rPr sz="1800" i="1" spc="85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290" dirty="0">
                <a:latin typeface="Times New Roman"/>
                <a:cs typeface="Times New Roman"/>
              </a:rPr>
              <a:t> </a:t>
            </a:r>
            <a:r>
              <a:rPr sz="1500" spc="-7" baseline="55555" dirty="0">
                <a:latin typeface="Symbol"/>
                <a:cs typeface="Symbol"/>
              </a:rPr>
              <a:t></a:t>
            </a:r>
            <a:r>
              <a:rPr sz="1500" spc="-52" baseline="55555" dirty="0">
                <a:latin typeface="Times New Roman"/>
                <a:cs typeface="Times New Roman"/>
              </a:rPr>
              <a:t> </a:t>
            </a:r>
            <a:r>
              <a:rPr sz="1500" i="1" spc="-7" baseline="50000" dirty="0">
                <a:latin typeface="Times New Roman"/>
                <a:cs typeface="Times New Roman"/>
              </a:rPr>
              <a:t>n</a:t>
            </a:r>
            <a:endParaRPr sz="1500" baseline="50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9966" y="3302540"/>
            <a:ext cx="36576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latin typeface="Symbol"/>
                <a:cs typeface="Symbol"/>
              </a:rPr>
              <a:t></a:t>
            </a:r>
            <a:r>
              <a:rPr sz="2700" baseline="1543" dirty="0">
                <a:latin typeface="Symbol"/>
                <a:cs typeface="Symbol"/>
              </a:rPr>
              <a:t></a:t>
            </a:r>
            <a:endParaRPr sz="2700" baseline="1543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039" y="3571568"/>
            <a:ext cx="11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4051" y="4865623"/>
            <a:ext cx="238125" cy="1905"/>
          </a:xfrm>
          <a:custGeom>
            <a:avLst/>
            <a:gdLst/>
            <a:ahLst/>
            <a:cxnLst/>
            <a:rect l="l" t="t" r="r" b="b"/>
            <a:pathLst>
              <a:path w="238125" h="1904">
                <a:moveTo>
                  <a:pt x="0" y="0"/>
                </a:moveTo>
                <a:lnTo>
                  <a:pt x="238125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325" y="3964666"/>
            <a:ext cx="2002155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</a:pPr>
            <a:r>
              <a:rPr sz="2700" i="1" u="sng" baseline="33950" dirty="0">
                <a:latin typeface="Times New Roman"/>
                <a:cs typeface="Times New Roman"/>
              </a:rPr>
              <a:t>dP</a:t>
            </a:r>
            <a:r>
              <a:rPr sz="2700" i="1" spc="240" baseline="3395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</a:t>
            </a:r>
            <a:r>
              <a:rPr sz="2700" spc="-7" baseline="6172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</a:t>
            </a:r>
            <a:r>
              <a:rPr sz="2700" spc="-359" baseline="6172" dirty="0">
                <a:latin typeface="Times New Roman"/>
                <a:cs typeface="Times New Roman"/>
              </a:rPr>
              <a:t> </a:t>
            </a:r>
            <a:r>
              <a:rPr sz="2700" i="1" u="sng" spc="-187" baseline="33950" dirty="0">
                <a:latin typeface="Times New Roman"/>
                <a:cs typeface="Times New Roman"/>
              </a:rPr>
              <a:t> </a:t>
            </a:r>
            <a:r>
              <a:rPr sz="2700" i="1" u="sng" baseline="33950" dirty="0">
                <a:latin typeface="Times New Roman"/>
                <a:cs typeface="Times New Roman"/>
              </a:rPr>
              <a:t>C</a:t>
            </a:r>
            <a:r>
              <a:rPr sz="2700" i="1" spc="277" baseline="33950" dirty="0">
                <a:latin typeface="Times New Roman"/>
                <a:cs typeface="Times New Roman"/>
              </a:rPr>
              <a:t> </a:t>
            </a:r>
            <a:r>
              <a:rPr sz="4350" spc="-1095" baseline="5747" dirty="0">
                <a:latin typeface="Symbol"/>
                <a:cs typeface="Symbol"/>
              </a:rPr>
              <a:t>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</a:t>
            </a:r>
            <a:r>
              <a:rPr sz="2700" spc="-209" baseline="6172" dirty="0">
                <a:latin typeface="Times New Roman"/>
                <a:cs typeface="Times New Roman"/>
              </a:rPr>
              <a:t> </a:t>
            </a:r>
            <a:r>
              <a:rPr sz="1800" spc="-165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35" baseline="6172" dirty="0">
                <a:latin typeface="Times New Roman"/>
                <a:cs typeface="Times New Roman"/>
              </a:rPr>
              <a:t> </a:t>
            </a:r>
            <a:r>
              <a:rPr sz="1800" i="1" spc="110" dirty="0">
                <a:latin typeface="Times New Roman"/>
                <a:cs typeface="Times New Roman"/>
              </a:rPr>
              <a:t>r</a:t>
            </a:r>
            <a:r>
              <a:rPr sz="1800" spc="120" dirty="0">
                <a:latin typeface="Times New Roman"/>
                <a:cs typeface="Times New Roman"/>
              </a:rPr>
              <a:t>)</a:t>
            </a:r>
            <a:r>
              <a:rPr sz="1500" spc="-7" baseline="55555" dirty="0">
                <a:latin typeface="Symbol"/>
                <a:cs typeface="Symbol"/>
              </a:rPr>
              <a:t></a:t>
            </a:r>
            <a:r>
              <a:rPr sz="1500" spc="-247" baseline="55555" dirty="0">
                <a:latin typeface="Times New Roman"/>
                <a:cs typeface="Times New Roman"/>
              </a:rPr>
              <a:t> </a:t>
            </a:r>
            <a:r>
              <a:rPr sz="1500" i="1" spc="-7" baseline="50000" dirty="0">
                <a:latin typeface="Times New Roman"/>
                <a:cs typeface="Times New Roman"/>
              </a:rPr>
              <a:t>n</a:t>
            </a:r>
            <a:endParaRPr sz="1500" baseline="50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9229" y="3964666"/>
            <a:ext cx="2885440" cy="41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47725" algn="l"/>
              </a:tabLst>
            </a:pPr>
            <a:r>
              <a:rPr sz="4350" spc="-434" baseline="1915" dirty="0">
                <a:latin typeface="Symbol"/>
                <a:cs typeface="Symbol"/>
              </a:rPr>
              <a:t>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2700" i="1" u="sng" baseline="27777" dirty="0">
                <a:latin typeface="Times New Roman"/>
                <a:cs typeface="Times New Roman"/>
              </a:rPr>
              <a:t>C</a:t>
            </a:r>
            <a:r>
              <a:rPr sz="2700" i="1" spc="52" baseline="27777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</a:t>
            </a:r>
            <a:r>
              <a:rPr sz="1800" spc="-150" dirty="0">
                <a:latin typeface="Times New Roman"/>
                <a:cs typeface="Times New Roman"/>
              </a:rPr>
              <a:t> </a:t>
            </a:r>
            <a:r>
              <a:rPr sz="2700" i="1" baseline="-6172" dirty="0">
                <a:latin typeface="Times New Roman"/>
                <a:cs typeface="Times New Roman"/>
              </a:rPr>
              <a:t>n	</a:t>
            </a:r>
            <a:r>
              <a:rPr sz="1800" dirty="0">
                <a:latin typeface="Symbol"/>
                <a:cs typeface="Symbol"/>
              </a:rPr>
              <a:t>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2700" spc="-247" baseline="-6172" dirty="0">
                <a:latin typeface="Times New Roman"/>
                <a:cs typeface="Times New Roman"/>
              </a:rPr>
              <a:t>(</a:t>
            </a:r>
            <a:r>
              <a:rPr sz="2700" baseline="-6172" dirty="0">
                <a:latin typeface="Times New Roman"/>
                <a:cs typeface="Times New Roman"/>
              </a:rPr>
              <a:t>1</a:t>
            </a:r>
            <a:r>
              <a:rPr sz="2700" spc="-419" baseline="-617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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2700" i="1" spc="142" baseline="-6172" dirty="0">
                <a:latin typeface="Times New Roman"/>
                <a:cs typeface="Times New Roman"/>
              </a:rPr>
              <a:t>r</a:t>
            </a:r>
            <a:r>
              <a:rPr sz="2700" spc="202" baseline="-6172" dirty="0">
                <a:latin typeface="Times New Roman"/>
                <a:cs typeface="Times New Roman"/>
              </a:rPr>
              <a:t>)</a:t>
            </a:r>
            <a:r>
              <a:rPr sz="1500" spc="-7" baseline="47222" dirty="0">
                <a:latin typeface="Symbol"/>
                <a:cs typeface="Symbol"/>
              </a:rPr>
              <a:t></a:t>
            </a:r>
            <a:r>
              <a:rPr sz="1500" spc="-247" baseline="47222" dirty="0">
                <a:latin typeface="Times New Roman"/>
                <a:cs typeface="Times New Roman"/>
              </a:rPr>
              <a:t> </a:t>
            </a:r>
            <a:r>
              <a:rPr sz="1500" i="1" spc="-7" baseline="38888" dirty="0">
                <a:latin typeface="Times New Roman"/>
                <a:cs typeface="Times New Roman"/>
              </a:rPr>
              <a:t>n</a:t>
            </a:r>
            <a:r>
              <a:rPr sz="1500" i="1" baseline="38888" dirty="0">
                <a:latin typeface="Times New Roman"/>
                <a:cs typeface="Times New Roman"/>
              </a:rPr>
              <a:t> </a:t>
            </a:r>
            <a:r>
              <a:rPr sz="1500" i="1" spc="112" baseline="38888" dirty="0">
                <a:latin typeface="Times New Roman"/>
                <a:cs typeface="Times New Roman"/>
              </a:rPr>
              <a:t> </a:t>
            </a:r>
            <a:r>
              <a:rPr sz="1500" spc="-60" baseline="47222" dirty="0">
                <a:latin typeface="Symbol"/>
                <a:cs typeface="Symbol"/>
              </a:rPr>
              <a:t></a:t>
            </a:r>
            <a:r>
              <a:rPr sz="1500" spc="-7" baseline="38888" dirty="0">
                <a:latin typeface="Times New Roman"/>
                <a:cs typeface="Times New Roman"/>
              </a:rPr>
              <a:t>1</a:t>
            </a:r>
            <a:r>
              <a:rPr sz="1500" spc="-209" baseline="38888" dirty="0">
                <a:latin typeface="Times New Roman"/>
                <a:cs typeface="Times New Roman"/>
              </a:rPr>
              <a:t> </a:t>
            </a:r>
            <a:r>
              <a:rPr sz="2700" spc="-135" baseline="-6172" dirty="0">
                <a:latin typeface="Times New Roman"/>
                <a:cs typeface="Times New Roman"/>
              </a:rPr>
              <a:t>.</a:t>
            </a:r>
            <a:r>
              <a:rPr sz="1800" spc="-25" dirty="0">
                <a:latin typeface="Symbol"/>
                <a:cs typeface="Symbol"/>
              </a:rPr>
              <a:t></a:t>
            </a:r>
            <a:r>
              <a:rPr sz="1900" i="1" spc="-85" dirty="0">
                <a:latin typeface="Symbol"/>
                <a:cs typeface="Symbol"/>
              </a:rPr>
              <a:t></a:t>
            </a:r>
            <a:r>
              <a:rPr sz="1900" i="1" spc="-55" dirty="0">
                <a:latin typeface="Symbol"/>
                <a:cs typeface="Symbol"/>
              </a:rPr>
              <a:t></a:t>
            </a:r>
            <a:r>
              <a:rPr sz="1900" i="1" spc="-95" dirty="0">
                <a:latin typeface="Symbol"/>
                <a:cs typeface="Symbol"/>
              </a:rPr>
              <a:t></a:t>
            </a:r>
            <a:r>
              <a:rPr sz="2700" i="1" spc="-22" baseline="-6172" dirty="0">
                <a:latin typeface="Times New Roman"/>
                <a:cs typeface="Times New Roman"/>
              </a:rPr>
              <a:t>έ</a:t>
            </a:r>
            <a:r>
              <a:rPr sz="1900" i="1" spc="-25" dirty="0">
                <a:latin typeface="Symbol"/>
                <a:cs typeface="Symbol"/>
              </a:rPr>
              <a:t></a:t>
            </a:r>
            <a:r>
              <a:rPr sz="1900" i="1" spc="-155" dirty="0">
                <a:latin typeface="Symbol"/>
                <a:cs typeface="Symbol"/>
              </a:rPr>
              <a:t></a:t>
            </a:r>
            <a:r>
              <a:rPr sz="1900" i="1" spc="-45" dirty="0">
                <a:latin typeface="Symbol"/>
                <a:cs typeface="Symbol"/>
              </a:rPr>
              <a:t>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8605" y="4882368"/>
            <a:ext cx="1015365" cy="410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</a:pPr>
            <a:r>
              <a:rPr sz="2700" i="1" u="sng" baseline="33950" dirty="0">
                <a:latin typeface="Times New Roman"/>
                <a:cs typeface="Times New Roman"/>
              </a:rPr>
              <a:t>C</a:t>
            </a:r>
            <a:r>
              <a:rPr sz="2700" i="1" spc="-60" baseline="33950" dirty="0">
                <a:latin typeface="Times New Roman"/>
                <a:cs typeface="Times New Roman"/>
              </a:rPr>
              <a:t> </a:t>
            </a:r>
            <a:r>
              <a:rPr sz="4350" spc="-1117" baseline="5747" dirty="0">
                <a:latin typeface="Symbol"/>
                <a:cs typeface="Symbol"/>
              </a:rPr>
              <a:t>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7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</a:t>
            </a:r>
            <a:r>
              <a:rPr sz="2700" spc="-217" baseline="6172" dirty="0">
                <a:latin typeface="Times New Roman"/>
                <a:cs typeface="Times New Roman"/>
              </a:rPr>
              <a:t> </a:t>
            </a:r>
            <a:r>
              <a:rPr sz="1800" spc="-15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7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35" baseline="6172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0360" y="4882368"/>
            <a:ext cx="14859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Symbol"/>
                <a:cs typeface="Symbol"/>
              </a:rPr>
              <a:t>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4003" y="4269174"/>
            <a:ext cx="319786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z="2700" i="1" baseline="-27777" dirty="0">
                <a:latin typeface="Times New Roman"/>
                <a:cs typeface="Times New Roman"/>
              </a:rPr>
              <a:t>r</a:t>
            </a:r>
            <a:r>
              <a:rPr sz="2700" i="1" spc="-345" baseline="-27777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582295" algn="l"/>
                <a:tab pos="1094740" algn="l"/>
                <a:tab pos="1597025" algn="l"/>
                <a:tab pos="2579370" algn="l"/>
              </a:tabLst>
            </a:pPr>
            <a:r>
              <a:rPr sz="1800" u="sng" dirty="0">
                <a:latin typeface="Times New Roman"/>
                <a:cs typeface="Times New Roman"/>
              </a:rPr>
              <a:t>1</a:t>
            </a:r>
            <a:r>
              <a:rPr sz="1800" u="sng" spc="-275" dirty="0">
                <a:latin typeface="Times New Roman"/>
                <a:cs typeface="Times New Roman"/>
              </a:rPr>
              <a:t> </a:t>
            </a:r>
            <a:r>
              <a:rPr sz="2700" u="sng" baseline="6172" dirty="0">
                <a:latin typeface="Symbol"/>
                <a:cs typeface="Symbol"/>
              </a:rPr>
              <a:t></a:t>
            </a:r>
            <a:r>
              <a:rPr sz="2700" u="sng" spc="-135" baseline="6172" dirty="0">
                <a:latin typeface="Times New Roman"/>
                <a:cs typeface="Times New Roman"/>
              </a:rPr>
              <a:t> </a:t>
            </a:r>
            <a:r>
              <a:rPr sz="1800" i="1" u="sng" dirty="0">
                <a:latin typeface="Times New Roman"/>
                <a:cs typeface="Times New Roman"/>
              </a:rPr>
              <a:t>r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i="1" u="sng" dirty="0">
                <a:latin typeface="Times New Roman"/>
                <a:cs typeface="Times New Roman"/>
              </a:rPr>
              <a:t>dP</a:t>
            </a:r>
            <a:r>
              <a:rPr sz="1800" i="1" dirty="0">
                <a:latin typeface="Times New Roman"/>
                <a:cs typeface="Times New Roman"/>
              </a:rPr>
              <a:t>	</a:t>
            </a:r>
            <a:r>
              <a:rPr sz="1800" u="sng" dirty="0">
                <a:latin typeface="Times New Roman"/>
                <a:cs typeface="Times New Roman"/>
              </a:rPr>
              <a:t> 	1</a:t>
            </a:r>
            <a:r>
              <a:rPr sz="1800" u="sng" spc="-275" dirty="0">
                <a:latin typeface="Times New Roman"/>
                <a:cs typeface="Times New Roman"/>
              </a:rPr>
              <a:t> </a:t>
            </a:r>
            <a:r>
              <a:rPr sz="2700" u="sng" baseline="6172" dirty="0">
                <a:latin typeface="Symbol"/>
                <a:cs typeface="Symbol"/>
              </a:rPr>
              <a:t></a:t>
            </a:r>
            <a:r>
              <a:rPr sz="2700" u="sng" spc="-135" baseline="6172" dirty="0">
                <a:latin typeface="Times New Roman"/>
                <a:cs typeface="Times New Roman"/>
              </a:rPr>
              <a:t> </a:t>
            </a:r>
            <a:r>
              <a:rPr sz="1800" i="1" u="sng" dirty="0">
                <a:latin typeface="Times New Roman"/>
                <a:cs typeface="Times New Roman"/>
              </a:rPr>
              <a:t>r 	</a:t>
            </a:r>
            <a:r>
              <a:rPr sz="2700" baseline="-38580" dirty="0">
                <a:latin typeface="Symbol"/>
                <a:cs typeface="Symbol"/>
              </a:rPr>
              <a:t></a:t>
            </a:r>
            <a:r>
              <a:rPr sz="2700" spc="-217" baseline="-385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</a:t>
            </a:r>
            <a:r>
              <a:rPr sz="1800" i="1" spc="185" dirty="0">
                <a:latin typeface="Times New Roman"/>
                <a:cs typeface="Times New Roman"/>
              </a:rPr>
              <a:t> </a:t>
            </a:r>
            <a:r>
              <a:rPr sz="4350" spc="-1095" baseline="-15325" dirty="0">
                <a:latin typeface="Symbol"/>
                <a:cs typeface="Symbol"/>
              </a:rPr>
              <a:t></a:t>
            </a:r>
            <a:r>
              <a:rPr sz="2700" baseline="-33950" dirty="0">
                <a:latin typeface="Times New Roman"/>
                <a:cs typeface="Times New Roman"/>
              </a:rPr>
              <a:t>1</a:t>
            </a:r>
            <a:endParaRPr sz="2700" baseline="-33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0289" y="4590145"/>
            <a:ext cx="14859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Symbol"/>
                <a:cs typeface="Symbol"/>
              </a:rPr>
              <a:t>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9104" y="5792373"/>
            <a:ext cx="28448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45" dirty="0">
                <a:latin typeface="Symbol"/>
                <a:cs typeface="Symbol"/>
              </a:rPr>
              <a:t></a:t>
            </a:r>
            <a:r>
              <a:rPr sz="2700" baseline="-6172" dirty="0">
                <a:latin typeface="Times New Roman"/>
                <a:cs typeface="Times New Roman"/>
              </a:rPr>
              <a:t>1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4852" y="5787052"/>
            <a:ext cx="1138555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9745" algn="l"/>
              </a:tabLst>
            </a:pPr>
            <a:r>
              <a:rPr sz="1800" i="1" dirty="0">
                <a:latin typeface="Times New Roman"/>
                <a:cs typeface="Times New Roman"/>
              </a:rPr>
              <a:t>r	</a:t>
            </a:r>
            <a:r>
              <a:rPr sz="1800" spc="-150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7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35" baseline="6172" dirty="0">
                <a:latin typeface="Times New Roman"/>
                <a:cs typeface="Times New Roman"/>
              </a:rPr>
              <a:t> </a:t>
            </a:r>
            <a:r>
              <a:rPr sz="1800" i="1" spc="95" dirty="0">
                <a:latin typeface="Times New Roman"/>
                <a:cs typeface="Times New Roman"/>
              </a:rPr>
              <a:t>r</a:t>
            </a:r>
            <a:r>
              <a:rPr sz="1800" spc="145" dirty="0">
                <a:latin typeface="Times New Roman"/>
                <a:cs typeface="Times New Roman"/>
              </a:rPr>
              <a:t>)</a:t>
            </a:r>
            <a:r>
              <a:rPr sz="1500" i="1" spc="-7" baseline="50000" dirty="0">
                <a:latin typeface="Times New Roman"/>
                <a:cs typeface="Times New Roman"/>
              </a:rPr>
              <a:t>n</a:t>
            </a:r>
            <a:endParaRPr sz="1500" baseline="50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427" y="5471723"/>
            <a:ext cx="192913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7615" algn="l"/>
                <a:tab pos="1915795" algn="l"/>
              </a:tabLst>
            </a:pPr>
            <a:r>
              <a:rPr sz="2700" baseline="-27777" dirty="0">
                <a:latin typeface="Symbol"/>
                <a:cs typeface="Symbol"/>
              </a:rPr>
              <a:t></a:t>
            </a:r>
            <a:r>
              <a:rPr sz="2700" spc="-60" baseline="-27777" dirty="0">
                <a:latin typeface="Times New Roman"/>
                <a:cs typeface="Times New Roman"/>
              </a:rPr>
              <a:t> </a:t>
            </a:r>
            <a:r>
              <a:rPr sz="1800" u="sng" dirty="0">
                <a:latin typeface="Times New Roman"/>
                <a:cs typeface="Times New Roman"/>
              </a:rPr>
              <a:t>1</a:t>
            </a:r>
            <a:r>
              <a:rPr sz="1800" u="sng" spc="-275" dirty="0">
                <a:latin typeface="Times New Roman"/>
                <a:cs typeface="Times New Roman"/>
              </a:rPr>
              <a:t> </a:t>
            </a:r>
            <a:r>
              <a:rPr sz="2700" u="sng" baseline="6172" dirty="0">
                <a:latin typeface="Symbol"/>
                <a:cs typeface="Symbol"/>
              </a:rPr>
              <a:t></a:t>
            </a:r>
            <a:r>
              <a:rPr sz="2700" u="sng" spc="-135" baseline="6172" dirty="0">
                <a:latin typeface="Times New Roman"/>
                <a:cs typeface="Times New Roman"/>
              </a:rPr>
              <a:t> </a:t>
            </a:r>
            <a:r>
              <a:rPr sz="1800" i="1" u="sng" dirty="0">
                <a:latin typeface="Times New Roman"/>
                <a:cs typeface="Times New Roman"/>
              </a:rPr>
              <a:t>r</a:t>
            </a:r>
            <a:r>
              <a:rPr sz="1800" i="1" spc="120" dirty="0">
                <a:latin typeface="Times New Roman"/>
                <a:cs typeface="Times New Roman"/>
              </a:rPr>
              <a:t> </a:t>
            </a:r>
            <a:r>
              <a:rPr sz="2700" baseline="-27777" dirty="0">
                <a:latin typeface="Symbol"/>
                <a:cs typeface="Symbol"/>
              </a:rPr>
              <a:t></a:t>
            </a:r>
            <a:r>
              <a:rPr sz="2700" spc="-172" baseline="-27777" dirty="0">
                <a:latin typeface="Times New Roman"/>
                <a:cs typeface="Times New Roman"/>
              </a:rPr>
              <a:t> </a:t>
            </a:r>
            <a:r>
              <a:rPr sz="1800" i="1" u="sng" dirty="0">
                <a:latin typeface="Times New Roman"/>
                <a:cs typeface="Times New Roman"/>
              </a:rPr>
              <a:t> 	n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44767" y="4697557"/>
            <a:ext cx="886460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150" baseline="-30864" dirty="0">
                <a:latin typeface="Times New Roman"/>
                <a:cs typeface="Times New Roman"/>
              </a:rPr>
              <a:t>r</a:t>
            </a:r>
            <a:r>
              <a:rPr sz="2700" spc="202" baseline="-30864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Symbol"/>
                <a:cs typeface="Symbol"/>
              </a:rPr>
              <a:t></a:t>
            </a:r>
            <a:r>
              <a:rPr sz="1000" spc="-160" dirty="0">
                <a:latin typeface="Times New Roman"/>
                <a:cs typeface="Times New Roman"/>
              </a:rPr>
              <a:t> </a:t>
            </a:r>
            <a:r>
              <a:rPr sz="1500" i="1" spc="-7" baseline="-5555" dirty="0">
                <a:latin typeface="Times New Roman"/>
                <a:cs typeface="Times New Roman"/>
              </a:rPr>
              <a:t>n</a:t>
            </a:r>
            <a:r>
              <a:rPr sz="1500" i="1" baseline="-5555" dirty="0">
                <a:latin typeface="Times New Roman"/>
                <a:cs typeface="Times New Roman"/>
              </a:rPr>
              <a:t> </a:t>
            </a:r>
            <a:r>
              <a:rPr sz="1500" i="1" spc="112" baseline="-5555" dirty="0">
                <a:latin typeface="Times New Roman"/>
                <a:cs typeface="Times New Roman"/>
              </a:rPr>
              <a:t> </a:t>
            </a:r>
            <a:r>
              <a:rPr sz="1000" spc="-45" dirty="0">
                <a:latin typeface="Symbol"/>
                <a:cs typeface="Symbol"/>
              </a:rPr>
              <a:t></a:t>
            </a:r>
            <a:r>
              <a:rPr sz="1500" spc="-7" baseline="-5555" dirty="0">
                <a:latin typeface="Times New Roman"/>
                <a:cs typeface="Times New Roman"/>
              </a:rPr>
              <a:t>1</a:t>
            </a:r>
            <a:r>
              <a:rPr sz="1500" spc="-37" baseline="-5555" dirty="0">
                <a:latin typeface="Times New Roman"/>
                <a:cs typeface="Times New Roman"/>
              </a:rPr>
              <a:t> </a:t>
            </a:r>
            <a:r>
              <a:rPr sz="2700" baseline="-35493" dirty="0">
                <a:latin typeface="Symbol"/>
                <a:cs typeface="Symbol"/>
              </a:rPr>
              <a:t></a:t>
            </a:r>
            <a:r>
              <a:rPr sz="2700" spc="-60" baseline="-35493" dirty="0">
                <a:latin typeface="Times New Roman"/>
                <a:cs typeface="Times New Roman"/>
              </a:rPr>
              <a:t> </a:t>
            </a:r>
            <a:r>
              <a:rPr sz="2700" baseline="-26234" dirty="0">
                <a:latin typeface="Symbol"/>
                <a:cs typeface="Symbol"/>
              </a:rPr>
              <a:t></a:t>
            </a:r>
            <a:endParaRPr sz="2700" baseline="-26234">
              <a:latin typeface="Symbol"/>
              <a:cs typeface="Symbol"/>
            </a:endParaRPr>
          </a:p>
          <a:p>
            <a:pPr marL="58229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Symbol"/>
                <a:cs typeface="Symbol"/>
              </a:rPr>
              <a:t>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6741" y="4746572"/>
            <a:ext cx="5403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800" i="1" dirty="0">
                <a:latin typeface="Times New Roman"/>
                <a:cs typeface="Times New Roman"/>
              </a:rPr>
              <a:t>n	</a:t>
            </a:r>
            <a:r>
              <a:rPr sz="1800" spc="-165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53839" y="4697557"/>
            <a:ext cx="730250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190" algn="l"/>
              </a:tabLst>
            </a:pPr>
            <a:r>
              <a:rPr sz="1800" spc="-165" dirty="0">
                <a:latin typeface="Times New Roman"/>
                <a:cs typeface="Times New Roman"/>
              </a:rPr>
              <a:t>(</a:t>
            </a:r>
            <a:r>
              <a:rPr sz="1800" dirty="0">
                <a:latin typeface="Times New Roman"/>
                <a:cs typeface="Times New Roman"/>
              </a:rPr>
              <a:t>1	</a:t>
            </a:r>
            <a:r>
              <a:rPr sz="1800" i="1" spc="95" dirty="0">
                <a:latin typeface="Times New Roman"/>
                <a:cs typeface="Times New Roman"/>
              </a:rPr>
              <a:t>r</a:t>
            </a:r>
            <a:r>
              <a:rPr sz="1800" spc="125" dirty="0">
                <a:latin typeface="Times New Roman"/>
                <a:cs typeface="Times New Roman"/>
              </a:rPr>
              <a:t>)</a:t>
            </a:r>
            <a:r>
              <a:rPr sz="1500" spc="-7" baseline="55555" dirty="0">
                <a:latin typeface="Symbol"/>
                <a:cs typeface="Symbol"/>
              </a:rPr>
              <a:t></a:t>
            </a:r>
            <a:r>
              <a:rPr sz="1500" spc="-225" baseline="55555" dirty="0">
                <a:latin typeface="Times New Roman"/>
                <a:cs typeface="Times New Roman"/>
              </a:rPr>
              <a:t> </a:t>
            </a:r>
            <a:r>
              <a:rPr sz="1500" i="1" spc="-7" baseline="50000" dirty="0">
                <a:latin typeface="Times New Roman"/>
                <a:cs typeface="Times New Roman"/>
              </a:rPr>
              <a:t>n</a:t>
            </a:r>
            <a:endParaRPr sz="1500" baseline="50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0509" y="4989529"/>
            <a:ext cx="18859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02" baseline="-30864" dirty="0">
                <a:latin typeface="Times New Roman"/>
                <a:cs typeface="Times New Roman"/>
              </a:rPr>
              <a:t>)</a:t>
            </a:r>
            <a:r>
              <a:rPr sz="1000" spc="-5" dirty="0">
                <a:latin typeface="Symbol"/>
                <a:cs typeface="Symbol"/>
              </a:rPr>
              <a:t>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5335" y="4893125"/>
            <a:ext cx="88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06943" y="4718918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4743" y="4593569"/>
            <a:ext cx="1384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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85134" y="4922118"/>
            <a:ext cx="597535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3220" algn="l"/>
              </a:tabLst>
            </a:pPr>
            <a:r>
              <a:rPr sz="1000" i="1" spc="-5" dirty="0">
                <a:latin typeface="Times New Roman"/>
                <a:cs typeface="Times New Roman"/>
              </a:rPr>
              <a:t>n	</a:t>
            </a:r>
            <a:r>
              <a:rPr sz="1800" spc="145" dirty="0">
                <a:latin typeface="Symbol"/>
                <a:cs typeface="Symbol"/>
              </a:rPr>
              <a:t>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5484" y="4593569"/>
            <a:ext cx="22923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-30864" dirty="0">
                <a:latin typeface="Symbol"/>
                <a:cs typeface="Symbol"/>
              </a:rPr>
              <a:t></a:t>
            </a:r>
            <a:r>
              <a:rPr sz="2700" spc="-284" baseline="-3086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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92392" y="4718918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3370" algn="l"/>
              </a:tabLst>
            </a:pPr>
            <a:r>
              <a:rPr sz="1800" dirty="0">
                <a:latin typeface="Symbol"/>
                <a:cs typeface="Symbol"/>
              </a:rPr>
              <a:t>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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6014" y="4718918"/>
            <a:ext cx="478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7670" algn="l"/>
              </a:tabLst>
            </a:pPr>
            <a:r>
              <a:rPr sz="1800" dirty="0">
                <a:latin typeface="Symbol"/>
                <a:cs typeface="Symbol"/>
              </a:rPr>
              <a:t>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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5863" y="4718918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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88611" y="4718918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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95880" y="4718918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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2075" y="4718918"/>
            <a:ext cx="8750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4545" algn="l"/>
              </a:tabLst>
            </a:pPr>
            <a:r>
              <a:rPr sz="1800" dirty="0">
                <a:latin typeface="Symbol"/>
                <a:cs typeface="Symbol"/>
              </a:rPr>
              <a:t>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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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62040" y="4922721"/>
            <a:ext cx="1149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6989" y="4605221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u="sng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43657" y="5214830"/>
            <a:ext cx="1149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43405" y="4922721"/>
            <a:ext cx="6705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3390" algn="l"/>
              </a:tabLst>
            </a:pPr>
            <a:r>
              <a:rPr sz="1800" i="1" dirty="0">
                <a:latin typeface="Times New Roman"/>
                <a:cs typeface="Times New Roman"/>
              </a:rPr>
              <a:t>P	dr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352" y="4746572"/>
            <a:ext cx="190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34410" y="4297128"/>
            <a:ext cx="1149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051" y="4297128"/>
            <a:ext cx="2286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dr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40243" y="4807445"/>
            <a:ext cx="2546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703" rIns="0" bIns="0" rtlCol="0">
            <a:spAutoFit/>
          </a:bodyPr>
          <a:lstStyle/>
          <a:p>
            <a:pPr marL="154305" algn="ctr">
              <a:lnSpc>
                <a:spcPct val="100000"/>
              </a:lnSpc>
            </a:pPr>
            <a:r>
              <a:rPr dirty="0"/>
              <a:t>Χρήσιμοι</a:t>
            </a:r>
            <a:r>
              <a:rPr spc="-50" dirty="0"/>
              <a:t> </a:t>
            </a:r>
            <a:r>
              <a:rPr dirty="0"/>
              <a:t>Τύ</a:t>
            </a:r>
            <a:r>
              <a:rPr spc="-10" dirty="0"/>
              <a:t>π</a:t>
            </a:r>
            <a:r>
              <a:rPr dirty="0"/>
              <a:t>οι Υ</a:t>
            </a:r>
            <a:r>
              <a:rPr spc="-15" dirty="0"/>
              <a:t>π</a:t>
            </a:r>
            <a:r>
              <a:rPr dirty="0"/>
              <a:t>ολο</a:t>
            </a:r>
            <a:r>
              <a:rPr spc="-10" dirty="0"/>
              <a:t>γ</a:t>
            </a:r>
            <a:r>
              <a:rPr dirty="0"/>
              <a:t>ισμού</a:t>
            </a:r>
            <a:r>
              <a:rPr spc="-80" dirty="0"/>
              <a:t> </a:t>
            </a:r>
            <a:r>
              <a:rPr dirty="0">
                <a:latin typeface="Arial"/>
                <a:cs typeface="Arial"/>
              </a:rPr>
              <a:t>Duration</a:t>
            </a:r>
          </a:p>
          <a:p>
            <a:pPr marL="156210" algn="ctr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latin typeface="Arial"/>
                <a:cs typeface="Arial"/>
              </a:rPr>
              <a:t>Duration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</a:rPr>
              <a:t>διηνεκούς </a:t>
            </a:r>
            <a:r>
              <a:rPr sz="2400" spc="-10" dirty="0">
                <a:solidFill>
                  <a:srgbClr val="FF0000"/>
                </a:solidFill>
              </a:rPr>
              <a:t>ο</a:t>
            </a:r>
            <a:r>
              <a:rPr sz="2400" dirty="0">
                <a:solidFill>
                  <a:srgbClr val="FF0000"/>
                </a:solidFill>
              </a:rPr>
              <a:t>μολογίας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0470" y="1909263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509" y="0"/>
                </a:lnTo>
              </a:path>
            </a:pathLst>
          </a:custGeom>
          <a:ln w="8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6054" y="1945944"/>
            <a:ext cx="758380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6400"/>
              </a:lnSpc>
            </a:pP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Ποια </a:t>
            </a:r>
            <a:r>
              <a:rPr sz="17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ναι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ή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17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ποια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ναι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σταθμισ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έ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νη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δι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άρκ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α,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D,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τό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ου γ</a:t>
            </a:r>
            <a:r>
              <a:rPr sz="1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μμ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ατίου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που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πλη</a:t>
            </a:r>
            <a:r>
              <a:rPr sz="1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νει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ατ.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υρ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όνο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δε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λήγ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ποτ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έ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αν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το ε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ιτό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ιο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αι 1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%;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054" y="2701356"/>
            <a:ext cx="6267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Λύ</a:t>
            </a:r>
            <a:r>
              <a:rPr sz="2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σ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0821" y="2731223"/>
            <a:ext cx="681990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8285" algn="l"/>
                <a:tab pos="2102485" algn="l"/>
                <a:tab pos="2574290" algn="l"/>
                <a:tab pos="3181350" algn="l"/>
                <a:tab pos="3637915" algn="l"/>
                <a:tab pos="4122420" algn="l"/>
                <a:tab pos="4693920" algn="l"/>
                <a:tab pos="5790565" algn="l"/>
              </a:tabLst>
            </a:pP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:	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ησι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οποι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ντας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τον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τύπο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ια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την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αξ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ία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δι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νε</a:t>
            </a:r>
            <a:r>
              <a:rPr sz="1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ούς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ολογί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ς: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912" y="2952530"/>
            <a:ext cx="486727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" dirty="0">
                <a:latin typeface="Times New Roman"/>
                <a:cs typeface="Times New Roman"/>
              </a:rPr>
              <a:t>P</a:t>
            </a:r>
            <a:r>
              <a:rPr sz="1650" i="1" spc="10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155" dirty="0">
                <a:latin typeface="Times New Roman"/>
                <a:cs typeface="Times New Roman"/>
              </a:rPr>
              <a:t> </a:t>
            </a:r>
            <a:r>
              <a:rPr sz="2475" i="1" u="sng" spc="15" baseline="35353" dirty="0">
                <a:latin typeface="Times New Roman"/>
                <a:cs typeface="Times New Roman"/>
              </a:rPr>
              <a:t>C</a:t>
            </a:r>
            <a:r>
              <a:rPr sz="2475" i="1" baseline="35353" dirty="0">
                <a:latin typeface="Times New Roman"/>
                <a:cs typeface="Times New Roman"/>
              </a:rPr>
              <a:t> </a:t>
            </a:r>
            <a:r>
              <a:rPr sz="2475" i="1" spc="-240" baseline="35353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</a:t>
            </a:r>
            <a:r>
              <a:rPr sz="1650" spc="140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P</a:t>
            </a:r>
            <a:r>
              <a:rPr sz="1650" i="1" spc="10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2475" u="sng" spc="-240" baseline="35353" dirty="0">
                <a:latin typeface="Times New Roman"/>
                <a:cs typeface="Times New Roman"/>
              </a:rPr>
              <a:t>1</a:t>
            </a:r>
            <a:r>
              <a:rPr sz="2625" i="1" u="sng" spc="-300" baseline="33333" dirty="0">
                <a:latin typeface="Symbol"/>
                <a:cs typeface="Symbol"/>
              </a:rPr>
              <a:t></a:t>
            </a:r>
            <a:r>
              <a:rPr sz="2625" i="1" u="sng" spc="52" baseline="33333" dirty="0">
                <a:latin typeface="Symbol"/>
                <a:cs typeface="Symbol"/>
              </a:rPr>
              <a:t></a:t>
            </a:r>
            <a:r>
              <a:rPr sz="2625" i="1" u="sng" spc="44" baseline="33333" dirty="0">
                <a:latin typeface="Symbol"/>
                <a:cs typeface="Symbol"/>
              </a:rPr>
              <a:t></a:t>
            </a:r>
            <a:r>
              <a:rPr sz="2625" i="1" u="sng" spc="-60" baseline="33333" dirty="0">
                <a:latin typeface="Symbol"/>
                <a:cs typeface="Symbol"/>
              </a:rPr>
              <a:t></a:t>
            </a:r>
            <a:r>
              <a:rPr sz="2625" i="1" spc="-307" baseline="33333" dirty="0">
                <a:latin typeface="Times New Roman"/>
                <a:cs typeface="Times New Roman"/>
              </a:rPr>
              <a:t> </a:t>
            </a:r>
            <a:r>
              <a:rPr sz="2475" u="sng" baseline="35353" dirty="0">
                <a:latin typeface="Times New Roman"/>
                <a:cs typeface="Times New Roman"/>
              </a:rPr>
              <a:t>.</a:t>
            </a:r>
            <a:r>
              <a:rPr sz="2475" spc="135" baseline="35353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2475" u="sng" spc="44" baseline="35353" dirty="0">
                <a:latin typeface="Times New Roman"/>
                <a:cs typeface="Times New Roman"/>
              </a:rPr>
              <a:t>1</a:t>
            </a:r>
            <a:r>
              <a:rPr sz="2475" u="sng" spc="15" baseline="35353" dirty="0">
                <a:latin typeface="Times New Roman"/>
                <a:cs typeface="Times New Roman"/>
              </a:rPr>
              <a:t>.</a:t>
            </a:r>
            <a:r>
              <a:rPr sz="2475" u="sng" spc="44" baseline="35353" dirty="0">
                <a:latin typeface="Times New Roman"/>
                <a:cs typeface="Times New Roman"/>
              </a:rPr>
              <a:t>000</a:t>
            </a:r>
            <a:r>
              <a:rPr sz="2475" u="sng" spc="15" baseline="35353" dirty="0">
                <a:latin typeface="Times New Roman"/>
                <a:cs typeface="Times New Roman"/>
              </a:rPr>
              <a:t>.</a:t>
            </a:r>
            <a:r>
              <a:rPr sz="2475" u="sng" spc="44" baseline="35353" dirty="0">
                <a:latin typeface="Times New Roman"/>
                <a:cs typeface="Times New Roman"/>
              </a:rPr>
              <a:t>00</a:t>
            </a:r>
            <a:r>
              <a:rPr sz="2475" u="sng" spc="7" baseline="35353" dirty="0">
                <a:latin typeface="Times New Roman"/>
                <a:cs typeface="Times New Roman"/>
              </a:rPr>
              <a:t>0</a:t>
            </a:r>
            <a:r>
              <a:rPr sz="2475" spc="232" baseline="35353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spc="10" dirty="0">
                <a:latin typeface="Times New Roman"/>
                <a:cs typeface="Times New Roman"/>
              </a:rPr>
              <a:t>.</a:t>
            </a:r>
            <a:r>
              <a:rPr sz="1650" spc="30" dirty="0">
                <a:latin typeface="Times New Roman"/>
                <a:cs typeface="Times New Roman"/>
              </a:rPr>
              <a:t>666</a:t>
            </a:r>
            <a:r>
              <a:rPr sz="1650" spc="10" dirty="0">
                <a:latin typeface="Times New Roman"/>
                <a:cs typeface="Times New Roman"/>
              </a:rPr>
              <a:t>.</a:t>
            </a:r>
            <a:r>
              <a:rPr sz="1650" spc="30" dirty="0">
                <a:latin typeface="Times New Roman"/>
                <a:cs typeface="Times New Roman"/>
              </a:rPr>
              <a:t>66</a:t>
            </a:r>
            <a:r>
              <a:rPr sz="1650" dirty="0">
                <a:latin typeface="Times New Roman"/>
                <a:cs typeface="Times New Roman"/>
              </a:rPr>
              <a:t>6</a:t>
            </a:r>
            <a:r>
              <a:rPr sz="1650" spc="10" dirty="0">
                <a:latin typeface="Times New Roman"/>
                <a:cs typeface="Times New Roman"/>
              </a:rPr>
              <a:t>,</a:t>
            </a:r>
            <a:r>
              <a:rPr sz="1650" spc="30" dirty="0">
                <a:latin typeface="Times New Roman"/>
                <a:cs typeface="Times New Roman"/>
              </a:rPr>
              <a:t>6</a:t>
            </a:r>
            <a:r>
              <a:rPr sz="1650" spc="5" dirty="0">
                <a:latin typeface="Times New Roman"/>
                <a:cs typeface="Times New Roman"/>
              </a:rPr>
              <a:t>7</a:t>
            </a:r>
            <a:r>
              <a:rPr sz="1750" i="1" spc="-200" dirty="0">
                <a:latin typeface="Symbol"/>
                <a:cs typeface="Symbol"/>
              </a:rPr>
              <a:t></a:t>
            </a:r>
            <a:r>
              <a:rPr sz="1750" i="1" spc="-10" dirty="0">
                <a:latin typeface="Symbol"/>
                <a:cs typeface="Symbol"/>
              </a:rPr>
              <a:t></a:t>
            </a:r>
            <a:r>
              <a:rPr sz="1750" i="1" spc="-50" dirty="0">
                <a:latin typeface="Symbol"/>
                <a:cs typeface="Symbol"/>
              </a:rPr>
              <a:t></a:t>
            </a:r>
            <a:r>
              <a:rPr sz="1750" i="1" spc="-245" dirty="0">
                <a:latin typeface="Times New Roman"/>
                <a:cs typeface="Times New Roman"/>
              </a:rPr>
              <a:t> </a:t>
            </a:r>
            <a:r>
              <a:rPr sz="1650" i="1" spc="10" dirty="0">
                <a:latin typeface="Times New Roman"/>
                <a:cs typeface="Times New Roman"/>
              </a:rPr>
              <a:t>ώ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2608" y="3264193"/>
            <a:ext cx="233172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0615" algn="l"/>
                <a:tab pos="1960245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r	r	</a:t>
            </a:r>
            <a:r>
              <a:rPr sz="1650" spc="5" dirty="0">
                <a:latin typeface="Times New Roman"/>
                <a:cs typeface="Times New Roman"/>
              </a:rPr>
              <a:t>0</a:t>
            </a:r>
            <a:r>
              <a:rPr sz="1650" spc="-150" dirty="0">
                <a:latin typeface="Times New Roman"/>
                <a:cs typeface="Times New Roman"/>
              </a:rPr>
              <a:t>,</a:t>
            </a:r>
            <a:r>
              <a:rPr sz="1650" spc="30" dirty="0">
                <a:latin typeface="Times New Roman"/>
                <a:cs typeface="Times New Roman"/>
              </a:rPr>
              <a:t>15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054" y="3752447"/>
            <a:ext cx="240347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Επίσης 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ναι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στό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ότι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27466" y="3832471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707" y="0"/>
                </a:lnTo>
              </a:path>
            </a:pathLst>
          </a:custGeom>
          <a:ln w="9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2817" y="3832471"/>
            <a:ext cx="398145" cy="0"/>
          </a:xfrm>
          <a:custGeom>
            <a:avLst/>
            <a:gdLst/>
            <a:ahLst/>
            <a:cxnLst/>
            <a:rect l="l" t="t" r="r" b="b"/>
            <a:pathLst>
              <a:path w="398145">
                <a:moveTo>
                  <a:pt x="0" y="0"/>
                </a:moveTo>
                <a:lnTo>
                  <a:pt x="397681" y="0"/>
                </a:lnTo>
              </a:path>
            </a:pathLst>
          </a:custGeom>
          <a:ln w="9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7391" y="3826584"/>
            <a:ext cx="608965" cy="0"/>
          </a:xfrm>
          <a:custGeom>
            <a:avLst/>
            <a:gdLst/>
            <a:ahLst/>
            <a:cxnLst/>
            <a:rect l="l" t="t" r="r" b="b"/>
            <a:pathLst>
              <a:path w="608964">
                <a:moveTo>
                  <a:pt x="0" y="0"/>
                </a:moveTo>
                <a:lnTo>
                  <a:pt x="608667" y="0"/>
                </a:lnTo>
              </a:path>
            </a:pathLst>
          </a:custGeom>
          <a:ln w="9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4987" y="3693319"/>
            <a:ext cx="96774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75" spc="7" baseline="-6734" dirty="0">
                <a:latin typeface="Symbol"/>
                <a:cs typeface="Symbol"/>
              </a:rPr>
              <a:t></a:t>
            </a:r>
            <a:r>
              <a:rPr sz="2475" spc="202" baseline="-6734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Symbol"/>
                <a:cs typeface="Symbol"/>
              </a:rPr>
              <a:t>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spc="10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6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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7736" y="3865038"/>
            <a:ext cx="6438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75" spc="7" baseline="-6734" dirty="0">
                <a:latin typeface="Symbol"/>
                <a:cs typeface="Symbol"/>
              </a:rPr>
              <a:t></a:t>
            </a:r>
            <a:r>
              <a:rPr sz="2475" spc="-359" baseline="-6734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1</a:t>
            </a:r>
            <a:r>
              <a:rPr sz="1650" spc="-204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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i="1" spc="5" dirty="0">
                <a:latin typeface="Times New Roman"/>
                <a:cs typeface="Times New Roman"/>
              </a:rPr>
              <a:t>r</a:t>
            </a:r>
            <a:r>
              <a:rPr sz="1650" i="1" spc="-5" dirty="0">
                <a:latin typeface="Times New Roman"/>
                <a:cs typeface="Times New Roman"/>
              </a:rPr>
              <a:t> </a:t>
            </a:r>
            <a:r>
              <a:rPr sz="2475" spc="7" baseline="-6734" dirty="0">
                <a:latin typeface="Symbol"/>
                <a:cs typeface="Symbol"/>
              </a:rPr>
              <a:t></a:t>
            </a:r>
            <a:endParaRPr sz="2475" baseline="-6734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7736" y="3581541"/>
            <a:ext cx="64389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9275" algn="l"/>
              </a:tabLst>
            </a:pPr>
            <a:r>
              <a:rPr sz="1650" spc="5" dirty="0">
                <a:latin typeface="Symbol"/>
                <a:cs typeface="Symbol"/>
              </a:rPr>
              <a:t></a:t>
            </a:r>
            <a:r>
              <a:rPr sz="1650" spc="5" dirty="0">
                <a:latin typeface="Times New Roman"/>
                <a:cs typeface="Times New Roman"/>
              </a:rPr>
              <a:t>	</a:t>
            </a:r>
            <a:r>
              <a:rPr sz="1650" spc="5" dirty="0">
                <a:latin typeface="Symbol"/>
                <a:cs typeface="Symbol"/>
              </a:rPr>
              <a:t>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1182" y="3699287"/>
            <a:ext cx="6934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>
                <a:latin typeface="Symbol"/>
                <a:cs typeface="Symbol"/>
              </a:rPr>
              <a:t></a:t>
            </a:r>
            <a:r>
              <a:rPr sz="1650" spc="65" dirty="0">
                <a:latin typeface="Times New Roman"/>
                <a:cs typeface="Times New Roman"/>
              </a:rPr>
              <a:t> </a:t>
            </a:r>
            <a:r>
              <a:rPr sz="1650" spc="135" dirty="0">
                <a:latin typeface="Symbol"/>
                <a:cs typeface="Symbol"/>
              </a:rPr>
              <a:t></a:t>
            </a:r>
            <a:r>
              <a:rPr sz="1650" i="1" spc="10" dirty="0">
                <a:latin typeface="Times New Roman"/>
                <a:cs typeface="Times New Roman"/>
              </a:rPr>
              <a:t>D</a:t>
            </a:r>
            <a:r>
              <a:rPr sz="1650" i="1" spc="-8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Symbol"/>
                <a:cs typeface="Symbol"/>
              </a:rPr>
              <a:t></a:t>
            </a:r>
            <a:r>
              <a:rPr sz="1650" spc="-185" dirty="0">
                <a:latin typeface="Times New Roman"/>
                <a:cs typeface="Times New Roman"/>
              </a:rPr>
              <a:t> </a:t>
            </a:r>
            <a:r>
              <a:rPr sz="2475" spc="7" baseline="-5050" dirty="0">
                <a:latin typeface="Symbol"/>
                <a:cs typeface="Symbol"/>
              </a:rPr>
              <a:t></a:t>
            </a:r>
            <a:endParaRPr sz="2475" baseline="-50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9629" y="3569066"/>
            <a:ext cx="1339215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0935" algn="l"/>
              </a:tabLst>
            </a:pPr>
            <a:r>
              <a:rPr sz="1650" i="1" spc="30" dirty="0">
                <a:latin typeface="Times New Roman"/>
                <a:cs typeface="Times New Roman"/>
              </a:rPr>
              <a:t>d</a:t>
            </a:r>
            <a:r>
              <a:rPr sz="1650" i="1" spc="5" dirty="0">
                <a:latin typeface="Times New Roman"/>
                <a:cs typeface="Times New Roman"/>
              </a:rPr>
              <a:t>P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i="1" spc="30" dirty="0">
                <a:latin typeface="Times New Roman"/>
                <a:cs typeface="Times New Roman"/>
              </a:rPr>
              <a:t>dr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7632" y="3868414"/>
            <a:ext cx="15494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" dirty="0">
                <a:latin typeface="Times New Roman"/>
                <a:cs typeface="Times New Roman"/>
              </a:rPr>
              <a:t>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4504" y="3693319"/>
            <a:ext cx="63436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latin typeface="Symbol"/>
                <a:cs typeface="Symbol"/>
              </a:rPr>
              <a:t></a:t>
            </a:r>
            <a:r>
              <a:rPr sz="1650" spc="-160" dirty="0">
                <a:latin typeface="Times New Roman"/>
                <a:cs typeface="Times New Roman"/>
              </a:rPr>
              <a:t> </a:t>
            </a:r>
            <a:r>
              <a:rPr sz="1650" spc="-130" dirty="0">
                <a:latin typeface="Times New Roman"/>
                <a:cs typeface="Times New Roman"/>
              </a:rPr>
              <a:t>(</a:t>
            </a:r>
            <a:r>
              <a:rPr sz="1650" spc="5" dirty="0">
                <a:latin typeface="Times New Roman"/>
                <a:cs typeface="Times New Roman"/>
              </a:rPr>
              <a:t>1</a:t>
            </a:r>
            <a:r>
              <a:rPr sz="1650" spc="-19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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i="1" spc="130" dirty="0">
                <a:latin typeface="Times New Roman"/>
                <a:cs typeface="Times New Roman"/>
              </a:rPr>
              <a:t>r</a:t>
            </a:r>
            <a:r>
              <a:rPr sz="1650" dirty="0">
                <a:latin typeface="Times New Roman"/>
                <a:cs typeface="Times New Roman"/>
              </a:rPr>
              <a:t>)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9192" y="3563453"/>
            <a:ext cx="598805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30" dirty="0">
                <a:latin typeface="Times New Roman"/>
                <a:cs typeface="Times New Roman"/>
              </a:rPr>
              <a:t>d</a:t>
            </a:r>
            <a:r>
              <a:rPr sz="1650" i="1" spc="5" dirty="0">
                <a:latin typeface="Times New Roman"/>
                <a:cs typeface="Times New Roman"/>
              </a:rPr>
              <a:t>P</a:t>
            </a:r>
            <a:r>
              <a:rPr sz="1650" i="1" spc="-9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/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i="1" spc="30" dirty="0">
                <a:latin typeface="Times New Roman"/>
                <a:cs typeface="Times New Roman"/>
              </a:rPr>
              <a:t>dr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5947" y="3861985"/>
            <a:ext cx="15494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" dirty="0">
                <a:latin typeface="Times New Roman"/>
                <a:cs typeface="Times New Roman"/>
              </a:rPr>
              <a:t>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76326" y="4195674"/>
            <a:ext cx="259079" cy="355600"/>
          </a:xfrm>
          <a:custGeom>
            <a:avLst/>
            <a:gdLst/>
            <a:ahLst/>
            <a:cxnLst/>
            <a:rect l="l" t="t" r="r" b="b"/>
            <a:pathLst>
              <a:path w="259080" h="355600">
                <a:moveTo>
                  <a:pt x="259073" y="0"/>
                </a:moveTo>
                <a:lnTo>
                  <a:pt x="0" y="355051"/>
                </a:lnTo>
              </a:path>
            </a:pathLst>
          </a:custGeom>
          <a:ln w="4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328" y="4603711"/>
            <a:ext cx="239395" cy="328930"/>
          </a:xfrm>
          <a:custGeom>
            <a:avLst/>
            <a:gdLst/>
            <a:ahLst/>
            <a:cxnLst/>
            <a:rect l="l" t="t" r="r" b="b"/>
            <a:pathLst>
              <a:path w="239394" h="328929">
                <a:moveTo>
                  <a:pt x="239134" y="0"/>
                </a:moveTo>
                <a:lnTo>
                  <a:pt x="0" y="328331"/>
                </a:lnTo>
              </a:path>
            </a:pathLst>
          </a:custGeom>
          <a:ln w="4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2519" y="4576991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724" y="0"/>
                </a:lnTo>
              </a:path>
            </a:pathLst>
          </a:custGeom>
          <a:ln w="9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54913" y="4413958"/>
            <a:ext cx="237490" cy="326390"/>
          </a:xfrm>
          <a:custGeom>
            <a:avLst/>
            <a:gdLst/>
            <a:ahLst/>
            <a:cxnLst/>
            <a:rect l="l" t="t" r="r" b="b"/>
            <a:pathLst>
              <a:path w="237489" h="326389">
                <a:moveTo>
                  <a:pt x="237267" y="0"/>
                </a:moveTo>
                <a:lnTo>
                  <a:pt x="0" y="326067"/>
                </a:lnTo>
              </a:path>
            </a:pathLst>
          </a:custGeom>
          <a:ln w="90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46546" y="4442402"/>
            <a:ext cx="57467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latin typeface="Symbol"/>
                <a:cs typeface="Symbol"/>
              </a:rPr>
              <a:t>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7,</a:t>
            </a:r>
            <a:r>
              <a:rPr sz="1650" spc="25" dirty="0">
                <a:latin typeface="Times New Roman"/>
                <a:cs typeface="Times New Roman"/>
              </a:rPr>
              <a:t>67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19436" y="4309711"/>
            <a:ext cx="216852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75" i="1" spc="15" baseline="21885" dirty="0">
                <a:latin typeface="Times New Roman"/>
                <a:cs typeface="Times New Roman"/>
              </a:rPr>
              <a:t>r</a:t>
            </a:r>
            <a:r>
              <a:rPr sz="2475" i="1" spc="-390" baseline="21885" dirty="0">
                <a:latin typeface="Times New Roman"/>
                <a:cs typeface="Times New Roman"/>
              </a:rPr>
              <a:t> </a:t>
            </a:r>
            <a:r>
              <a:rPr sz="1425" spc="22" baseline="81871" dirty="0">
                <a:latin typeface="Times New Roman"/>
                <a:cs typeface="Times New Roman"/>
              </a:rPr>
              <a:t>2</a:t>
            </a:r>
            <a:r>
              <a:rPr sz="1425" baseline="81871" dirty="0">
                <a:latin typeface="Times New Roman"/>
                <a:cs typeface="Times New Roman"/>
              </a:rPr>
              <a:t>  </a:t>
            </a:r>
            <a:r>
              <a:rPr sz="1425" spc="-172" baseline="81871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Symbol"/>
                <a:cs typeface="Symbol"/>
              </a:rPr>
              <a:t></a:t>
            </a:r>
            <a:r>
              <a:rPr sz="1650" spc="-170" dirty="0">
                <a:latin typeface="Times New Roman"/>
                <a:cs typeface="Times New Roman"/>
              </a:rPr>
              <a:t> </a:t>
            </a:r>
            <a:r>
              <a:rPr sz="1650" spc="-75" dirty="0">
                <a:latin typeface="Times New Roman"/>
                <a:cs typeface="Times New Roman"/>
              </a:rPr>
              <a:t>(</a:t>
            </a:r>
            <a:r>
              <a:rPr sz="1650" spc="15" dirty="0">
                <a:latin typeface="Times New Roman"/>
                <a:cs typeface="Times New Roman"/>
              </a:rPr>
              <a:t>1</a:t>
            </a:r>
            <a:r>
              <a:rPr sz="1650" spc="-18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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i="1" spc="110" dirty="0">
                <a:latin typeface="Times New Roman"/>
                <a:cs typeface="Times New Roman"/>
              </a:rPr>
              <a:t>r</a:t>
            </a:r>
            <a:r>
              <a:rPr sz="1650" spc="10" dirty="0">
                <a:latin typeface="Times New Roman"/>
                <a:cs typeface="Times New Roman"/>
              </a:rPr>
              <a:t>)</a:t>
            </a:r>
            <a:r>
              <a:rPr sz="1650" spc="3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</a:t>
            </a:r>
            <a:r>
              <a:rPr sz="1650" spc="20" dirty="0">
                <a:latin typeface="Times New Roman"/>
                <a:cs typeface="Times New Roman"/>
              </a:rPr>
              <a:t> </a:t>
            </a:r>
            <a:r>
              <a:rPr sz="2475" u="sng" spc="22" baseline="35353" dirty="0">
                <a:latin typeface="Times New Roman"/>
                <a:cs typeface="Times New Roman"/>
              </a:rPr>
              <a:t>1</a:t>
            </a:r>
            <a:r>
              <a:rPr sz="2475" u="sng" spc="-284" baseline="35353" dirty="0">
                <a:latin typeface="Times New Roman"/>
                <a:cs typeface="Times New Roman"/>
              </a:rPr>
              <a:t> </a:t>
            </a:r>
            <a:r>
              <a:rPr sz="2475" u="sng" spc="22" baseline="35353" dirty="0">
                <a:latin typeface="Symbol"/>
                <a:cs typeface="Symbol"/>
              </a:rPr>
              <a:t></a:t>
            </a:r>
            <a:r>
              <a:rPr sz="2475" u="sng" spc="-22" baseline="35353" dirty="0">
                <a:latin typeface="Times New Roman"/>
                <a:cs typeface="Times New Roman"/>
              </a:rPr>
              <a:t> </a:t>
            </a:r>
            <a:r>
              <a:rPr sz="2475" i="1" u="sng" spc="15" baseline="35353" dirty="0">
                <a:latin typeface="Times New Roman"/>
                <a:cs typeface="Times New Roman"/>
              </a:rPr>
              <a:t>r</a:t>
            </a:r>
            <a:r>
              <a:rPr sz="2475" i="1" baseline="35353" dirty="0">
                <a:latin typeface="Times New Roman"/>
                <a:cs typeface="Times New Roman"/>
              </a:rPr>
              <a:t> </a:t>
            </a:r>
            <a:r>
              <a:rPr sz="2475" i="1" spc="-277" baseline="35353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</a:t>
            </a:r>
            <a:r>
              <a:rPr sz="1650" spc="-12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Times New Roman"/>
                <a:cs typeface="Times New Roman"/>
              </a:rPr>
              <a:t>1</a:t>
            </a:r>
            <a:r>
              <a:rPr sz="1650" spc="-190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</a:t>
            </a:r>
            <a:r>
              <a:rPr sz="1650" spc="150" dirty="0">
                <a:latin typeface="Times New Roman"/>
                <a:cs typeface="Times New Roman"/>
              </a:rPr>
              <a:t> </a:t>
            </a:r>
            <a:r>
              <a:rPr sz="2475" spc="22" baseline="13468" dirty="0">
                <a:latin typeface="Times New Roman"/>
                <a:cs typeface="Times New Roman"/>
              </a:rPr>
              <a:t>1</a:t>
            </a:r>
            <a:endParaRPr sz="2475" baseline="13468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75661" y="4174092"/>
            <a:ext cx="32575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 indent="-157480">
              <a:lnSpc>
                <a:spcPct val="100000"/>
              </a:lnSpc>
              <a:buFont typeface="Symbol"/>
              <a:buChar char=""/>
              <a:tabLst>
                <a:tab pos="170815" algn="l"/>
              </a:tabLst>
            </a:pPr>
            <a:r>
              <a:rPr sz="1650" i="1" spc="20" dirty="0">
                <a:latin typeface="Times New Roman"/>
                <a:cs typeface="Times New Roman"/>
              </a:rPr>
              <a:t>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589" y="4442402"/>
            <a:ext cx="810895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" dirty="0">
                <a:latin typeface="Symbol"/>
                <a:cs typeface="Symbol"/>
              </a:rPr>
              <a:t></a:t>
            </a:r>
            <a:r>
              <a:rPr sz="1650" spc="80" dirty="0">
                <a:latin typeface="Times New Roman"/>
                <a:cs typeface="Times New Roman"/>
              </a:rPr>
              <a:t> </a:t>
            </a:r>
            <a:r>
              <a:rPr sz="1650" i="1" spc="20" dirty="0">
                <a:latin typeface="Times New Roman"/>
                <a:cs typeface="Times New Roman"/>
              </a:rPr>
              <a:t>D</a:t>
            </a:r>
            <a:r>
              <a:rPr sz="1650" i="1" spc="85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</a:t>
            </a:r>
            <a:r>
              <a:rPr sz="1650" spc="50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Symbol"/>
                <a:cs typeface="Symbol"/>
              </a:rPr>
              <a:t></a:t>
            </a:r>
            <a:endParaRPr sz="165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0332" y="4555409"/>
            <a:ext cx="10858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0" dirty="0"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70050" y="4611565"/>
            <a:ext cx="10858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0" dirty="0"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75046" y="4747426"/>
            <a:ext cx="10858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0" dirty="0">
                <a:latin typeface="Times New Roman"/>
                <a:cs typeface="Times New Roman"/>
              </a:rPr>
              <a:t>r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88893" y="4582129"/>
            <a:ext cx="16827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20" dirty="0">
                <a:latin typeface="Times New Roman"/>
                <a:cs typeface="Times New Roman"/>
              </a:rPr>
              <a:t>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0350" y="4498779"/>
            <a:ext cx="69596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όνια.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054" y="5044489"/>
            <a:ext cx="758761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τηση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sz="1700" b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ιατί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σταθμισ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έ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νη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δι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άρκ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ια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ναι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πεπερασμέν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η,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στιγ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ή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που</a:t>
            </a:r>
            <a:r>
              <a:rPr sz="1700" b="1" spc="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η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δι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άρκ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ια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έ</a:t>
            </a:r>
            <a:r>
              <a:rPr sz="17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τη 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λήξη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ε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ναι το</a:t>
            </a:r>
            <a:r>
              <a:rPr sz="1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ά</a:t>
            </a:r>
            <a:r>
              <a:rPr sz="17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πε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7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ο;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0470" y="5557684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509" y="0"/>
                </a:lnTo>
              </a:path>
            </a:pathLst>
          </a:custGeom>
          <a:ln w="8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6167" y="1904961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0"/>
                </a:moveTo>
                <a:lnTo>
                  <a:pt x="0" y="3657025"/>
                </a:lnTo>
              </a:path>
            </a:pathLst>
          </a:custGeom>
          <a:ln w="8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80891" y="1905051"/>
            <a:ext cx="0" cy="3656965"/>
          </a:xfrm>
          <a:custGeom>
            <a:avLst/>
            <a:gdLst/>
            <a:ahLst/>
            <a:cxnLst/>
            <a:rect l="l" t="t" r="r" b="b"/>
            <a:pathLst>
              <a:path h="3656965">
                <a:moveTo>
                  <a:pt x="0" y="0"/>
                </a:moveTo>
                <a:lnTo>
                  <a:pt x="0" y="36569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23" rIns="0" bIns="0" rtlCol="0">
            <a:spAutoFit/>
          </a:bodyPr>
          <a:lstStyle/>
          <a:p>
            <a:pPr marL="153035" algn="ct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Χρ</a:t>
            </a:r>
            <a:r>
              <a:rPr b="0" spc="-10" dirty="0">
                <a:latin typeface="Arial"/>
                <a:cs typeface="Arial"/>
              </a:rPr>
              <a:t>ή</a:t>
            </a:r>
            <a:r>
              <a:rPr b="0" dirty="0">
                <a:latin typeface="Arial"/>
                <a:cs typeface="Arial"/>
              </a:rPr>
              <a:t>σιμοι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Τύ</a:t>
            </a:r>
            <a:r>
              <a:rPr b="0" spc="-15" dirty="0">
                <a:latin typeface="Arial"/>
                <a:cs typeface="Arial"/>
              </a:rPr>
              <a:t>π</a:t>
            </a:r>
            <a:r>
              <a:rPr b="0" dirty="0">
                <a:latin typeface="Arial"/>
                <a:cs typeface="Arial"/>
              </a:rPr>
              <a:t>οι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Υπ</a:t>
            </a:r>
            <a:r>
              <a:rPr b="0" spc="-15" dirty="0">
                <a:latin typeface="Arial"/>
                <a:cs typeface="Arial"/>
              </a:rPr>
              <a:t>ο</a:t>
            </a:r>
            <a:r>
              <a:rPr b="0" dirty="0">
                <a:latin typeface="Arial"/>
                <a:cs typeface="Arial"/>
              </a:rPr>
              <a:t>λογισμού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Dur</a:t>
            </a:r>
            <a:r>
              <a:rPr b="0" spc="-15" dirty="0">
                <a:latin typeface="Arial"/>
                <a:cs typeface="Arial"/>
              </a:rPr>
              <a:t>a</a:t>
            </a:r>
            <a:r>
              <a:rPr b="0" dirty="0">
                <a:latin typeface="Arial"/>
                <a:cs typeface="Arial"/>
              </a:rPr>
              <a:t>ti</a:t>
            </a:r>
            <a:r>
              <a:rPr b="0" spc="-15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n</a:t>
            </a:r>
          </a:p>
          <a:p>
            <a:pPr marL="153035" algn="ctr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Durat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Ομολογίας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777" y="2097250"/>
            <a:ext cx="570039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95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τι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ή</a:t>
            </a:r>
            <a:r>
              <a:rPr sz="24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της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ομολογίας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δίν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ε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ται</a:t>
            </a:r>
            <a:r>
              <a:rPr sz="2400" b="1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ό</a:t>
            </a:r>
            <a:r>
              <a:rPr sz="24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τον τύ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ο:</a:t>
            </a:r>
            <a:endParaRPr sz="2400">
              <a:latin typeface="Times New Roman"/>
              <a:cs typeface="Times New Roman"/>
            </a:endParaRPr>
          </a:p>
          <a:p>
            <a:pPr marL="2395855">
              <a:lnSpc>
                <a:spcPts val="3700"/>
              </a:lnSpc>
            </a:pPr>
            <a:r>
              <a:rPr sz="3150" i="1" baseline="-6613" dirty="0">
                <a:latin typeface="Times New Roman"/>
                <a:cs typeface="Times New Roman"/>
              </a:rPr>
              <a:t>P</a:t>
            </a:r>
            <a:r>
              <a:rPr sz="3150" i="1" spc="-352" baseline="-661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3150" i="1" u="sng" baseline="30423" dirty="0">
                <a:latin typeface="Times New Roman"/>
                <a:cs typeface="Times New Roman"/>
              </a:rPr>
              <a:t>C</a:t>
            </a:r>
            <a:r>
              <a:rPr sz="3150" i="1" spc="-457" baseline="30423" dirty="0">
                <a:latin typeface="Times New Roman"/>
                <a:cs typeface="Times New Roman"/>
              </a:rPr>
              <a:t> </a:t>
            </a:r>
            <a:r>
              <a:rPr sz="3900" spc="-415" dirty="0">
                <a:latin typeface="Symbol"/>
                <a:cs typeface="Symbol"/>
              </a:rPr>
              <a:t></a:t>
            </a:r>
            <a:r>
              <a:rPr sz="2100" spc="5" dirty="0">
                <a:latin typeface="Symbol"/>
                <a:cs typeface="Symbol"/>
              </a:rPr>
              <a:t></a:t>
            </a:r>
            <a:r>
              <a:rPr sz="2100" spc="-525" dirty="0">
                <a:latin typeface="Symbol"/>
                <a:cs typeface="Symbol"/>
              </a:rPr>
              <a:t></a:t>
            </a:r>
            <a:r>
              <a:rPr sz="2800" spc="-575" dirty="0">
                <a:latin typeface="Symbol"/>
                <a:cs typeface="Symbol"/>
              </a:rPr>
              <a:t></a:t>
            </a:r>
            <a:r>
              <a:rPr sz="3150" spc="37" baseline="-6613" dirty="0">
                <a:latin typeface="Times New Roman"/>
                <a:cs typeface="Times New Roman"/>
              </a:rPr>
              <a:t>1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330" dirty="0">
                <a:latin typeface="Times New Roman"/>
                <a:cs typeface="Times New Roman"/>
              </a:rPr>
              <a:t> </a:t>
            </a:r>
            <a:r>
              <a:rPr sz="3150" i="1" spc="67" baseline="-6613" dirty="0">
                <a:latin typeface="Times New Roman"/>
                <a:cs typeface="Times New Roman"/>
              </a:rPr>
              <a:t>r</a:t>
            </a:r>
            <a:r>
              <a:rPr sz="2800" spc="-350" dirty="0">
                <a:latin typeface="Symbol"/>
                <a:cs typeface="Symbol"/>
              </a:rPr>
              <a:t></a:t>
            </a:r>
            <a:r>
              <a:rPr sz="1800" spc="-37" baseline="50925" dirty="0">
                <a:latin typeface="Symbol"/>
                <a:cs typeface="Symbol"/>
              </a:rPr>
              <a:t></a:t>
            </a:r>
            <a:r>
              <a:rPr sz="1800" i="1" baseline="43981" dirty="0">
                <a:latin typeface="Times New Roman"/>
                <a:cs typeface="Times New Roman"/>
              </a:rPr>
              <a:t>n </a:t>
            </a:r>
            <a:r>
              <a:rPr sz="1800" i="1" spc="165" baseline="43981" dirty="0">
                <a:latin typeface="Times New Roman"/>
                <a:cs typeface="Times New Roman"/>
              </a:rPr>
              <a:t> </a:t>
            </a:r>
            <a:r>
              <a:rPr sz="3900" spc="-655" dirty="0">
                <a:latin typeface="Symbol"/>
                <a:cs typeface="Symbol"/>
              </a:rPr>
              <a:t>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3150" i="1" baseline="-6613" dirty="0">
                <a:latin typeface="Times New Roman"/>
                <a:cs typeface="Times New Roman"/>
              </a:rPr>
              <a:t>F</a:t>
            </a:r>
            <a:r>
              <a:rPr sz="3150" i="1" spc="-450" baseline="-6613" dirty="0">
                <a:latin typeface="Times New Roman"/>
                <a:cs typeface="Times New Roman"/>
              </a:rPr>
              <a:t> </a:t>
            </a:r>
            <a:r>
              <a:rPr sz="2100" spc="160" dirty="0">
                <a:latin typeface="Symbol"/>
                <a:cs typeface="Symbol"/>
              </a:rPr>
              <a:t></a:t>
            </a:r>
            <a:r>
              <a:rPr sz="2800" spc="-575" dirty="0">
                <a:latin typeface="Symbol"/>
                <a:cs typeface="Symbol"/>
              </a:rPr>
              <a:t></a:t>
            </a:r>
            <a:r>
              <a:rPr sz="3150" spc="37" baseline="-6613" dirty="0">
                <a:latin typeface="Times New Roman"/>
                <a:cs typeface="Times New Roman"/>
              </a:rPr>
              <a:t>1</a:t>
            </a:r>
            <a:r>
              <a:rPr sz="2100" dirty="0">
                <a:latin typeface="Symbol"/>
                <a:cs typeface="Symbol"/>
              </a:rPr>
              <a:t></a:t>
            </a:r>
            <a:r>
              <a:rPr sz="2100" spc="-330" dirty="0">
                <a:latin typeface="Times New Roman"/>
                <a:cs typeface="Times New Roman"/>
              </a:rPr>
              <a:t> </a:t>
            </a:r>
            <a:r>
              <a:rPr sz="3150" i="1" spc="67" baseline="-6613" dirty="0">
                <a:latin typeface="Times New Roman"/>
                <a:cs typeface="Times New Roman"/>
              </a:rPr>
              <a:t>r</a:t>
            </a:r>
            <a:r>
              <a:rPr sz="2800" spc="-350" dirty="0">
                <a:latin typeface="Symbol"/>
                <a:cs typeface="Symbol"/>
              </a:rPr>
              <a:t></a:t>
            </a:r>
            <a:r>
              <a:rPr sz="1800" spc="-37" baseline="50925" dirty="0">
                <a:latin typeface="Symbol"/>
                <a:cs typeface="Symbol"/>
              </a:rPr>
              <a:t></a:t>
            </a:r>
            <a:r>
              <a:rPr sz="1800" i="1" baseline="43981" dirty="0">
                <a:latin typeface="Times New Roman"/>
                <a:cs typeface="Times New Roman"/>
              </a:rPr>
              <a:t>n</a:t>
            </a:r>
            <a:endParaRPr sz="1800" baseline="43981">
              <a:latin typeface="Times New Roman"/>
              <a:cs typeface="Times New Roman"/>
            </a:endParaRPr>
          </a:p>
          <a:p>
            <a:pPr marL="52705" algn="ctr">
              <a:lnSpc>
                <a:spcPts val="2025"/>
              </a:lnSpc>
            </a:pPr>
            <a:r>
              <a:rPr sz="2100" i="1" dirty="0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777" y="3107027"/>
            <a:ext cx="61925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Η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σταθμισμ</a:t>
            </a:r>
            <a:r>
              <a:rPr sz="24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νη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διάρκεια</a:t>
            </a:r>
            <a:r>
              <a:rPr sz="24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δίν</a:t>
            </a:r>
            <a:r>
              <a:rPr sz="24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ε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ται</a:t>
            </a:r>
            <a:r>
              <a:rPr sz="2400" b="1" spc="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α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ό</a:t>
            </a:r>
            <a:r>
              <a:rPr sz="24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τον τύ</a:t>
            </a:r>
            <a:r>
              <a:rPr sz="24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ο 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5500" y="3740150"/>
            <a:ext cx="409575" cy="1905"/>
          </a:xfrm>
          <a:custGeom>
            <a:avLst/>
            <a:gdLst/>
            <a:ahLst/>
            <a:cxnLst/>
            <a:rect l="l" t="t" r="r" b="b"/>
            <a:pathLst>
              <a:path w="409575" h="1904">
                <a:moveTo>
                  <a:pt x="0" y="0"/>
                </a:moveTo>
                <a:lnTo>
                  <a:pt x="409575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8976" y="3740150"/>
            <a:ext cx="1748155" cy="1905"/>
          </a:xfrm>
          <a:custGeom>
            <a:avLst/>
            <a:gdLst/>
            <a:ahLst/>
            <a:cxnLst/>
            <a:rect l="l" t="t" r="r" b="b"/>
            <a:pathLst>
              <a:path w="1748154" h="1904">
                <a:moveTo>
                  <a:pt x="0" y="0"/>
                </a:moveTo>
                <a:lnTo>
                  <a:pt x="1747774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7633" y="3317554"/>
            <a:ext cx="2559685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2819" algn="l"/>
              </a:tabLst>
            </a:pPr>
            <a:r>
              <a:rPr sz="3150" baseline="-29100" dirty="0">
                <a:latin typeface="Symbol"/>
                <a:cs typeface="Symbol"/>
              </a:rPr>
              <a:t></a:t>
            </a:r>
            <a:r>
              <a:rPr sz="3150" spc="-442" baseline="-29100" dirty="0">
                <a:latin typeface="Times New Roman"/>
                <a:cs typeface="Times New Roman"/>
              </a:rPr>
              <a:t> </a:t>
            </a:r>
            <a:r>
              <a:rPr sz="2100" spc="25" dirty="0">
                <a:latin typeface="Times New Roman"/>
                <a:cs typeface="Times New Roman"/>
              </a:rPr>
              <a:t>1</a:t>
            </a:r>
            <a:r>
              <a:rPr sz="3150" baseline="5291" dirty="0">
                <a:latin typeface="Symbol"/>
                <a:cs typeface="Symbol"/>
              </a:rPr>
              <a:t></a:t>
            </a:r>
            <a:r>
              <a:rPr sz="3150" spc="-472" baseline="5291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r</a:t>
            </a:r>
            <a:r>
              <a:rPr sz="2100" i="1" spc="-70" dirty="0">
                <a:latin typeface="Times New Roman"/>
                <a:cs typeface="Times New Roman"/>
              </a:rPr>
              <a:t> </a:t>
            </a:r>
            <a:r>
              <a:rPr sz="3150" baseline="-29100" dirty="0">
                <a:latin typeface="Symbol"/>
                <a:cs typeface="Symbol"/>
              </a:rPr>
              <a:t></a:t>
            </a:r>
            <a:r>
              <a:rPr sz="3150" baseline="-29100" dirty="0">
                <a:latin typeface="Times New Roman"/>
                <a:cs typeface="Times New Roman"/>
              </a:rPr>
              <a:t>	</a:t>
            </a:r>
            <a:r>
              <a:rPr sz="2100" i="1" dirty="0">
                <a:latin typeface="Times New Roman"/>
                <a:cs typeface="Times New Roman"/>
              </a:rPr>
              <a:t>n</a:t>
            </a:r>
            <a:r>
              <a:rPr sz="2100" i="1" spc="-240" dirty="0">
                <a:latin typeface="Times New Roman"/>
                <a:cs typeface="Times New Roman"/>
              </a:rPr>
              <a:t> </a:t>
            </a:r>
            <a:r>
              <a:rPr sz="3150" spc="240" baseline="5291" dirty="0">
                <a:latin typeface="Symbol"/>
                <a:cs typeface="Symbol"/>
              </a:rPr>
              <a:t></a:t>
            </a:r>
            <a:r>
              <a:rPr sz="4200" spc="-622" baseline="4960" dirty="0">
                <a:latin typeface="Symbol"/>
                <a:cs typeface="Symbol"/>
              </a:rPr>
              <a:t></a:t>
            </a:r>
            <a:r>
              <a:rPr sz="2100" i="1" dirty="0">
                <a:latin typeface="Times New Roman"/>
                <a:cs typeface="Times New Roman"/>
              </a:rPr>
              <a:t>c</a:t>
            </a:r>
            <a:r>
              <a:rPr sz="2100" i="1" spc="-295" dirty="0">
                <a:latin typeface="Times New Roman"/>
                <a:cs typeface="Times New Roman"/>
              </a:rPr>
              <a:t> </a:t>
            </a:r>
            <a:r>
              <a:rPr sz="3150" spc="254" baseline="5291" dirty="0">
                <a:latin typeface="Symbol"/>
                <a:cs typeface="Symbol"/>
              </a:rPr>
              <a:t></a:t>
            </a:r>
            <a:r>
              <a:rPr sz="2100" i="1" spc="45" dirty="0">
                <a:latin typeface="Times New Roman"/>
                <a:cs typeface="Times New Roman"/>
              </a:rPr>
              <a:t>r</a:t>
            </a:r>
            <a:r>
              <a:rPr sz="4200" spc="-225" baseline="4960" dirty="0">
                <a:latin typeface="Symbol"/>
                <a:cs typeface="Symbol"/>
              </a:rPr>
              <a:t></a:t>
            </a:r>
            <a:r>
              <a:rPr sz="3150" spc="254" baseline="5291" dirty="0">
                <a:latin typeface="Symbol"/>
                <a:cs typeface="Symbol"/>
              </a:rPr>
              <a:t></a:t>
            </a:r>
            <a:r>
              <a:rPr sz="2100" spc="-254" dirty="0">
                <a:latin typeface="Times New Roman"/>
                <a:cs typeface="Times New Roman"/>
              </a:rPr>
              <a:t>(</a:t>
            </a:r>
            <a:r>
              <a:rPr sz="2100" spc="25" dirty="0">
                <a:latin typeface="Times New Roman"/>
                <a:cs typeface="Times New Roman"/>
              </a:rPr>
              <a:t>1</a:t>
            </a:r>
            <a:r>
              <a:rPr sz="3150" baseline="5291" dirty="0">
                <a:latin typeface="Symbol"/>
                <a:cs typeface="Symbol"/>
              </a:rPr>
              <a:t></a:t>
            </a:r>
            <a:r>
              <a:rPr sz="3150" spc="-494" baseline="5291" dirty="0">
                <a:latin typeface="Times New Roman"/>
                <a:cs typeface="Times New Roman"/>
              </a:rPr>
              <a:t> </a:t>
            </a:r>
            <a:r>
              <a:rPr sz="2100" i="1" spc="-20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9738" y="3812563"/>
            <a:ext cx="176403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5920" algn="l"/>
                <a:tab pos="855344" algn="l"/>
                <a:tab pos="1167765" algn="l"/>
                <a:tab pos="1560195" algn="l"/>
              </a:tabLst>
            </a:pPr>
            <a:r>
              <a:rPr sz="2100" spc="-265" dirty="0">
                <a:latin typeface="Times New Roman"/>
                <a:cs typeface="Times New Roman"/>
              </a:rPr>
              <a:t>(</a:t>
            </a:r>
            <a:r>
              <a:rPr sz="2100" dirty="0">
                <a:latin typeface="Times New Roman"/>
                <a:cs typeface="Times New Roman"/>
              </a:rPr>
              <a:t>1	</a:t>
            </a:r>
            <a:r>
              <a:rPr sz="2100" i="1" spc="-20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)	</a:t>
            </a:r>
            <a:r>
              <a:rPr sz="2100" i="1" dirty="0">
                <a:latin typeface="Times New Roman"/>
                <a:cs typeface="Times New Roman"/>
              </a:rPr>
              <a:t>c	</a:t>
            </a:r>
            <a:r>
              <a:rPr sz="2100" spc="-100" dirty="0">
                <a:latin typeface="Times New Roman"/>
                <a:cs typeface="Times New Roman"/>
              </a:rPr>
              <a:t>(</a:t>
            </a:r>
            <a:r>
              <a:rPr sz="2100" i="1" dirty="0">
                <a:latin typeface="Times New Roman"/>
                <a:cs typeface="Times New Roman"/>
              </a:rPr>
              <a:t>c	</a:t>
            </a:r>
            <a:r>
              <a:rPr sz="2100" i="1" spc="-20" dirty="0">
                <a:latin typeface="Times New Roman"/>
                <a:cs typeface="Times New Roman"/>
              </a:rPr>
              <a:t>r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0534" y="3807610"/>
            <a:ext cx="12953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dirty="0">
                <a:latin typeface="Times New Roman"/>
                <a:cs typeface="Times New Roman"/>
              </a:rPr>
              <a:t>r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2082" y="3596409"/>
            <a:ext cx="2184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dirty="0">
                <a:latin typeface="Times New Roman"/>
                <a:cs typeface="Times New Roman"/>
              </a:rPr>
              <a:t>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0189" y="3773981"/>
            <a:ext cx="101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1761" y="3779601"/>
            <a:ext cx="135953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5945" algn="l"/>
                <a:tab pos="810895" algn="l"/>
                <a:tab pos="1200150" algn="l"/>
              </a:tabLst>
            </a:pPr>
            <a:r>
              <a:rPr sz="2100" dirty="0">
                <a:latin typeface="Symbol"/>
                <a:cs typeface="Symbol"/>
              </a:rPr>
              <a:t>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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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</a:t>
            </a:r>
            <a:endParaRPr sz="21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ομ</a:t>
            </a:r>
            <a:r>
              <a:rPr spc="-15" dirty="0">
                <a:solidFill>
                  <a:srgbClr val="FF0000"/>
                </a:solidFill>
              </a:rPr>
              <a:t>ο</a:t>
            </a:r>
            <a:r>
              <a:rPr dirty="0">
                <a:solidFill>
                  <a:srgbClr val="FF0000"/>
                </a:solidFill>
              </a:rPr>
              <a:t>λ</a:t>
            </a:r>
            <a:r>
              <a:rPr spc="-10" dirty="0">
                <a:solidFill>
                  <a:srgbClr val="FF0000"/>
                </a:solidFill>
              </a:rPr>
              <a:t>ο</a:t>
            </a:r>
            <a:r>
              <a:rPr dirty="0">
                <a:solidFill>
                  <a:srgbClr val="FF0000"/>
                </a:solidFill>
              </a:rPr>
              <a:t>γ</a:t>
            </a:r>
            <a:r>
              <a:rPr spc="-10" dirty="0">
                <a:solidFill>
                  <a:srgbClr val="FF0000"/>
                </a:solidFill>
              </a:rPr>
              <a:t>ί</a:t>
            </a:r>
            <a:r>
              <a:rPr dirty="0">
                <a:solidFill>
                  <a:srgbClr val="FF0000"/>
                </a:solidFill>
              </a:rPr>
              <a:t>ας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τελ</a:t>
            </a:r>
            <a:r>
              <a:rPr spc="-15" dirty="0">
                <a:solidFill>
                  <a:srgbClr val="FF0000"/>
                </a:solidFill>
              </a:rPr>
              <a:t>ι</a:t>
            </a:r>
            <a:r>
              <a:rPr dirty="0">
                <a:solidFill>
                  <a:srgbClr val="FF0000"/>
                </a:solidFill>
              </a:rPr>
              <a:t>κής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α</a:t>
            </a:r>
            <a:r>
              <a:rPr spc="-15" dirty="0">
                <a:solidFill>
                  <a:srgbClr val="FF0000"/>
                </a:solidFill>
              </a:rPr>
              <a:t>π</a:t>
            </a:r>
            <a:r>
              <a:rPr dirty="0">
                <a:solidFill>
                  <a:srgbClr val="FF0000"/>
                </a:solidFill>
              </a:rPr>
              <a:t>όδοσης</a:t>
            </a:r>
          </a:p>
          <a:p>
            <a:pPr marL="635" algn="ctr">
              <a:lnSpc>
                <a:spcPts val="3810"/>
              </a:lnSpc>
            </a:pPr>
            <a:r>
              <a:rPr dirty="0">
                <a:latin typeface="Arial"/>
                <a:cs typeface="Arial"/>
              </a:rPr>
              <a:t>(zero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cou</a:t>
            </a:r>
            <a:r>
              <a:rPr spc="-1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on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/>
              <a:t>ή</a:t>
            </a:r>
            <a:r>
              <a:rPr spc="-20" dirty="0"/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p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</a:t>
            </a:r>
            <a:r>
              <a:rPr spc="-1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cou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bond)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6370"/>
            <a:ext cx="7922259" cy="353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λογίες</a:t>
            </a:r>
            <a:r>
              <a:rPr sz="2400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χωρίς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τοκομ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διο,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ή γ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έντοκα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γραμμάτια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ελλ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νικού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Δημ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σίο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spc="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=0.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335915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Συνεπώ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 ο τύπ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 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σταθμισμ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διάρκειας απλοποιείτ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γεγονός που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δεν πρέπει να μας εκπ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μια και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άρχει 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νο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μια ρο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 χρονική περίοδο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n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00CC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τύπ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τιμή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επίση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απλοποιείτ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r>
              <a:rPr sz="2400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(1 +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400" spc="-15" baseline="2430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2400" spc="-7" baseline="2430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844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Χρ</a:t>
            </a:r>
            <a:r>
              <a:rPr b="0" spc="-10" dirty="0">
                <a:latin typeface="Arial"/>
                <a:cs typeface="Arial"/>
              </a:rPr>
              <a:t>ή</a:t>
            </a:r>
            <a:r>
              <a:rPr b="0" dirty="0">
                <a:latin typeface="Arial"/>
                <a:cs typeface="Arial"/>
              </a:rPr>
              <a:t>σιμοι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Τύ</a:t>
            </a:r>
            <a:r>
              <a:rPr b="0" spc="-15" dirty="0">
                <a:latin typeface="Arial"/>
                <a:cs typeface="Arial"/>
              </a:rPr>
              <a:t>π</a:t>
            </a:r>
            <a:r>
              <a:rPr b="0" dirty="0">
                <a:latin typeface="Arial"/>
                <a:cs typeface="Arial"/>
              </a:rPr>
              <a:t>οι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Υπ</a:t>
            </a:r>
            <a:r>
              <a:rPr b="0" spc="-15" dirty="0">
                <a:latin typeface="Arial"/>
                <a:cs typeface="Arial"/>
              </a:rPr>
              <a:t>ο</a:t>
            </a:r>
            <a:r>
              <a:rPr b="0" dirty="0">
                <a:latin typeface="Arial"/>
                <a:cs typeface="Arial"/>
              </a:rPr>
              <a:t>λογισμού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Dur</a:t>
            </a:r>
            <a:r>
              <a:rPr b="0" spc="-15" dirty="0">
                <a:latin typeface="Arial"/>
                <a:cs typeface="Arial"/>
              </a:rPr>
              <a:t>a</a:t>
            </a:r>
            <a:r>
              <a:rPr b="0" dirty="0">
                <a:latin typeface="Arial"/>
                <a:cs typeface="Arial"/>
              </a:rPr>
              <a:t>ti</a:t>
            </a:r>
            <a:r>
              <a:rPr b="0" spc="-15" dirty="0">
                <a:latin typeface="Arial"/>
                <a:cs typeface="Arial"/>
              </a:rPr>
              <a:t>o</a:t>
            </a:r>
            <a:r>
              <a:rPr b="0" dirty="0">
                <a:latin typeface="Arial"/>
                <a:cs typeface="Arial"/>
              </a:rPr>
              <a:t>n</a:t>
            </a:r>
          </a:p>
          <a:p>
            <a:pPr marL="1905"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Duration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ομο</a:t>
            </a:r>
            <a:r>
              <a:rPr spc="-15" dirty="0">
                <a:solidFill>
                  <a:srgbClr val="FF0000"/>
                </a:solidFill>
              </a:rPr>
              <a:t>λ</a:t>
            </a:r>
            <a:r>
              <a:rPr dirty="0">
                <a:solidFill>
                  <a:srgbClr val="FF0000"/>
                </a:solidFill>
              </a:rPr>
              <a:t>ογ</a:t>
            </a:r>
            <a:r>
              <a:rPr spc="-10" dirty="0">
                <a:solidFill>
                  <a:srgbClr val="FF0000"/>
                </a:solidFill>
              </a:rPr>
              <a:t>ί</a:t>
            </a:r>
            <a:r>
              <a:rPr dirty="0">
                <a:solidFill>
                  <a:srgbClr val="FF0000"/>
                </a:solidFill>
              </a:rPr>
              <a:t>ας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στο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άρτιο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727" y="2246357"/>
            <a:ext cx="709993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79440" algn="l"/>
              </a:tabLst>
            </a:pPr>
            <a:r>
              <a:rPr sz="2400" spc="-85" dirty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ια ομολο</a:t>
            </a:r>
            <a:r>
              <a:rPr sz="2400" spc="-15" dirty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ίες</a:t>
            </a:r>
            <a:r>
              <a:rPr sz="24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που ε</a:t>
            </a:r>
            <a:r>
              <a:rPr sz="2400" spc="-55" dirty="0">
                <a:solidFill>
                  <a:srgbClr val="0000CC"/>
                </a:solidFill>
                <a:latin typeface="Times New Roman"/>
                <a:cs typeface="Times New Roman"/>
              </a:rPr>
              <a:t>κ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δίδο</a:t>
            </a:r>
            <a:r>
              <a:rPr sz="2400" spc="-15" dirty="0">
                <a:solidFill>
                  <a:srgbClr val="0000CC"/>
                </a:solidFill>
                <a:latin typeface="Times New Roman"/>
                <a:cs typeface="Times New Roman"/>
              </a:rPr>
              <a:t>ν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ται</a:t>
            </a:r>
            <a:r>
              <a:rPr sz="24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στο άρτιο, c=</a:t>
            </a:r>
            <a:r>
              <a:rPr sz="2400" spc="-100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,	ο </a:t>
            </a:r>
            <a:r>
              <a:rPr sz="2400" spc="-10" dirty="0">
                <a:solidFill>
                  <a:srgbClr val="0000CC"/>
                </a:solidFill>
                <a:latin typeface="Times New Roman"/>
                <a:cs typeface="Times New Roman"/>
              </a:rPr>
              <a:t>τ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ύπος</a:t>
            </a:r>
            <a:r>
              <a:rPr sz="2400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της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675100"/>
            <a:ext cx="5107940" cy="79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6800"/>
              </a:lnSpc>
            </a:pP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σταθμισμένης</a:t>
            </a:r>
            <a:r>
              <a:rPr sz="2400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διάρκειας</a:t>
            </a:r>
            <a:r>
              <a:rPr sz="24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απλοποιείται</a:t>
            </a:r>
            <a:r>
              <a:rPr sz="24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σε: ο</a:t>
            </a:r>
            <a:r>
              <a:rPr sz="24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τύπος </a:t>
            </a:r>
            <a:r>
              <a:rPr sz="2400" spc="-15" dirty="0">
                <a:solidFill>
                  <a:srgbClr val="0000CC"/>
                </a:solidFill>
                <a:latin typeface="Times New Roman"/>
                <a:cs typeface="Times New Roman"/>
              </a:rPr>
              <a:t>τ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ης</a:t>
            </a:r>
            <a:r>
              <a:rPr sz="2400" spc="-2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τιμής</a:t>
            </a:r>
            <a:r>
              <a:rPr sz="24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σε</a:t>
            </a:r>
            <a:r>
              <a:rPr sz="2400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r>
              <a:rPr sz="2400" spc="-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3450" i="1" spc="37" baseline="2415" dirty="0">
                <a:latin typeface="Times New Roman"/>
                <a:cs typeface="Times New Roman"/>
              </a:rPr>
              <a:t>P</a:t>
            </a:r>
            <a:r>
              <a:rPr sz="3450" i="1" spc="44" baseline="2415" dirty="0">
                <a:latin typeface="Times New Roman"/>
                <a:cs typeface="Times New Roman"/>
              </a:rPr>
              <a:t>=F</a:t>
            </a:r>
            <a:r>
              <a:rPr sz="3450" baseline="2415" dirty="0">
                <a:latin typeface="Times New Roman"/>
                <a:cs typeface="Times New Roman"/>
              </a:rPr>
              <a:t>.</a:t>
            </a:r>
            <a:endParaRPr sz="3450" baseline="241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2390" y="2541602"/>
            <a:ext cx="1918335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40"/>
              </a:lnSpc>
            </a:pPr>
            <a:r>
              <a:rPr sz="1700" i="1" dirty="0">
                <a:latin typeface="Times New Roman"/>
                <a:cs typeface="Times New Roman"/>
              </a:rPr>
              <a:t>D</a:t>
            </a:r>
            <a:r>
              <a:rPr sz="1700" i="1" spc="90" dirty="0">
                <a:latin typeface="Times New Roman"/>
                <a:cs typeface="Times New Roman"/>
              </a:rPr>
              <a:t> </a:t>
            </a:r>
            <a:r>
              <a:rPr sz="2550" baseline="6535" dirty="0">
                <a:latin typeface="Symbol"/>
                <a:cs typeface="Symbol"/>
              </a:rPr>
              <a:t></a:t>
            </a:r>
            <a:r>
              <a:rPr sz="2550" spc="165" baseline="6535" dirty="0">
                <a:latin typeface="Times New Roman"/>
                <a:cs typeface="Times New Roman"/>
              </a:rPr>
              <a:t> </a:t>
            </a:r>
            <a:r>
              <a:rPr sz="2550" u="sng" spc="-97" baseline="40849" dirty="0">
                <a:latin typeface="Times New Roman"/>
                <a:cs typeface="Times New Roman"/>
              </a:rPr>
              <a:t>1</a:t>
            </a:r>
            <a:r>
              <a:rPr sz="2550" u="sng" baseline="47385" dirty="0">
                <a:latin typeface="Symbol"/>
                <a:cs typeface="Symbol"/>
              </a:rPr>
              <a:t></a:t>
            </a:r>
            <a:r>
              <a:rPr sz="2550" u="sng" spc="-37" baseline="47385" dirty="0">
                <a:latin typeface="Times New Roman"/>
                <a:cs typeface="Times New Roman"/>
              </a:rPr>
              <a:t> </a:t>
            </a:r>
            <a:r>
              <a:rPr sz="2550" i="1" u="sng" baseline="40849" dirty="0">
                <a:latin typeface="Times New Roman"/>
                <a:cs typeface="Times New Roman"/>
              </a:rPr>
              <a:t>r</a:t>
            </a:r>
            <a:r>
              <a:rPr sz="2550" i="1" spc="142" baseline="40849" dirty="0">
                <a:latin typeface="Times New Roman"/>
                <a:cs typeface="Times New Roman"/>
              </a:rPr>
              <a:t> </a:t>
            </a:r>
            <a:r>
              <a:rPr sz="2550" baseline="6535" dirty="0">
                <a:latin typeface="Symbol"/>
                <a:cs typeface="Symbol"/>
              </a:rPr>
              <a:t></a:t>
            </a:r>
            <a:r>
              <a:rPr sz="2550" spc="-397" baseline="6535" dirty="0">
                <a:latin typeface="Times New Roman"/>
                <a:cs typeface="Times New Roman"/>
              </a:rPr>
              <a:t> </a:t>
            </a:r>
            <a:r>
              <a:rPr sz="3900" spc="-555" baseline="2136" dirty="0">
                <a:latin typeface="Symbol"/>
                <a:cs typeface="Symbol"/>
              </a:rPr>
              <a:t></a:t>
            </a:r>
            <a:r>
              <a:rPr sz="1700" spc="-65" dirty="0">
                <a:latin typeface="Times New Roman"/>
                <a:cs typeface="Times New Roman"/>
              </a:rPr>
              <a:t>1</a:t>
            </a:r>
            <a:r>
              <a:rPr sz="2550" spc="127" baseline="6535" dirty="0">
                <a:latin typeface="Symbol"/>
                <a:cs typeface="Symbol"/>
              </a:rPr>
              <a:t></a:t>
            </a:r>
            <a:r>
              <a:rPr sz="1700" spc="-45" dirty="0">
                <a:latin typeface="Times New Roman"/>
                <a:cs typeface="Times New Roman"/>
              </a:rPr>
              <a:t>(</a:t>
            </a:r>
            <a:r>
              <a:rPr sz="1700" spc="-65" dirty="0">
                <a:latin typeface="Times New Roman"/>
                <a:cs typeface="Times New Roman"/>
              </a:rPr>
              <a:t>1</a:t>
            </a:r>
            <a:r>
              <a:rPr sz="2550" baseline="6535" dirty="0">
                <a:latin typeface="Symbol"/>
                <a:cs typeface="Symbol"/>
              </a:rPr>
              <a:t></a:t>
            </a:r>
            <a:r>
              <a:rPr sz="2550" spc="-37" baseline="6535" dirty="0">
                <a:latin typeface="Times New Roman"/>
                <a:cs typeface="Times New Roman"/>
              </a:rPr>
              <a:t> </a:t>
            </a:r>
            <a:r>
              <a:rPr sz="1700" i="1" spc="135" dirty="0">
                <a:latin typeface="Times New Roman"/>
                <a:cs typeface="Times New Roman"/>
              </a:rPr>
              <a:t>r</a:t>
            </a:r>
            <a:r>
              <a:rPr sz="1700" dirty="0">
                <a:latin typeface="Times New Roman"/>
                <a:cs typeface="Times New Roman"/>
              </a:rPr>
              <a:t>)</a:t>
            </a:r>
            <a:r>
              <a:rPr sz="1700" spc="-229" dirty="0">
                <a:latin typeface="Times New Roman"/>
                <a:cs typeface="Times New Roman"/>
              </a:rPr>
              <a:t> </a:t>
            </a:r>
            <a:r>
              <a:rPr sz="1500" spc="-7" baseline="50000" dirty="0">
                <a:latin typeface="Symbol"/>
                <a:cs typeface="Symbol"/>
              </a:rPr>
              <a:t></a:t>
            </a:r>
            <a:r>
              <a:rPr sz="1500" spc="-75" baseline="50000" dirty="0">
                <a:latin typeface="Times New Roman"/>
                <a:cs typeface="Times New Roman"/>
              </a:rPr>
              <a:t> </a:t>
            </a:r>
            <a:r>
              <a:rPr sz="1500" i="1" spc="-7" baseline="44444" dirty="0">
                <a:latin typeface="Times New Roman"/>
                <a:cs typeface="Times New Roman"/>
              </a:rPr>
              <a:t>n</a:t>
            </a:r>
            <a:endParaRPr sz="1500" baseline="4444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8797" y="2614553"/>
            <a:ext cx="59309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aseline="5341" dirty="0">
                <a:latin typeface="Symbol"/>
                <a:cs typeface="Symbol"/>
              </a:rPr>
              <a:t></a:t>
            </a:r>
            <a:r>
              <a:rPr sz="3900" spc="-217" baseline="5341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CC"/>
                </a:solidFill>
                <a:latin typeface="Times New Roman"/>
                <a:cs typeface="Times New Roman"/>
              </a:rPr>
              <a:t>κ</a:t>
            </a:r>
            <a:r>
              <a:rPr sz="2400" dirty="0">
                <a:solidFill>
                  <a:srgbClr val="0000CC"/>
                </a:solidFill>
                <a:latin typeface="Times New Roman"/>
                <a:cs typeface="Times New Roman"/>
              </a:rPr>
              <a:t>αι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4967" y="2875132"/>
            <a:ext cx="10985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latin typeface="Times New Roman"/>
                <a:cs typeface="Times New Roman"/>
              </a:rPr>
              <a:t>r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814546"/>
            <a:ext cx="7614284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Χρήσιμοι</a:t>
            </a:r>
            <a:r>
              <a:rPr spc="-40" dirty="0"/>
              <a:t> </a:t>
            </a:r>
            <a:r>
              <a:rPr dirty="0"/>
              <a:t>Τύποι</a:t>
            </a:r>
            <a:r>
              <a:rPr spc="-10" dirty="0"/>
              <a:t> </a:t>
            </a:r>
            <a:r>
              <a:rPr dirty="0"/>
              <a:t>Υπολο</a:t>
            </a:r>
            <a:r>
              <a:rPr spc="-15" dirty="0"/>
              <a:t>γ</a:t>
            </a:r>
            <a:r>
              <a:rPr dirty="0"/>
              <a:t>ισμού</a:t>
            </a:r>
            <a:r>
              <a:rPr spc="-65" dirty="0"/>
              <a:t> </a:t>
            </a:r>
            <a:r>
              <a:rPr dirty="0">
                <a:latin typeface="Arial"/>
                <a:cs typeface="Arial"/>
              </a:rPr>
              <a:t>Duration</a:t>
            </a:r>
          </a:p>
          <a:p>
            <a:pPr marL="42545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latin typeface="Arial"/>
                <a:cs typeface="Arial"/>
              </a:rPr>
              <a:t>Dura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/>
              <a:t>ομολογίας</a:t>
            </a:r>
            <a:r>
              <a:rPr sz="2800" spc="25" dirty="0"/>
              <a:t> </a:t>
            </a:r>
            <a:r>
              <a:rPr sz="2800" spc="-5" dirty="0">
                <a:solidFill>
                  <a:srgbClr val="FF0000"/>
                </a:solidFill>
              </a:rPr>
              <a:t>κυ</a:t>
            </a:r>
            <a:r>
              <a:rPr sz="2800" dirty="0">
                <a:solidFill>
                  <a:srgbClr val="FF0000"/>
                </a:solidFill>
              </a:rPr>
              <a:t>μ</a:t>
            </a:r>
            <a:r>
              <a:rPr sz="2800" spc="-5" dirty="0">
                <a:solidFill>
                  <a:srgbClr val="FF0000"/>
                </a:solidFill>
              </a:rPr>
              <a:t>αινόμ</a:t>
            </a:r>
            <a:r>
              <a:rPr sz="2800" dirty="0">
                <a:solidFill>
                  <a:srgbClr val="FF0000"/>
                </a:solidFill>
              </a:rPr>
              <a:t>ε</a:t>
            </a:r>
            <a:r>
              <a:rPr sz="2800" spc="-5" dirty="0">
                <a:solidFill>
                  <a:srgbClr val="FF0000"/>
                </a:solidFill>
              </a:rPr>
              <a:t>νου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επιτοκίου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544" y="2438685"/>
            <a:ext cx="72726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Η</a:t>
            </a:r>
            <a:r>
              <a:rPr sz="2400" spc="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σταθμ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σμένη</a:t>
            </a:r>
            <a:r>
              <a:rPr sz="2400" spc="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διάρ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εια</a:t>
            </a:r>
            <a:r>
              <a:rPr sz="2400" spc="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400" spc="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δάνεια</a:t>
            </a:r>
            <a:r>
              <a:rPr sz="2400" spc="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και</a:t>
            </a:r>
            <a:r>
              <a:rPr sz="2400" spc="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ομ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λογί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ς</a:t>
            </a:r>
            <a:r>
              <a:rPr sz="2400" spc="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των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7544" y="2804445"/>
            <a:ext cx="50907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8410" algn="l"/>
                <a:tab pos="1772920" algn="l"/>
                <a:tab pos="3100705" algn="l"/>
                <a:tab pos="349821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οποίων	τα	επιτόκ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α	ή	τοκομερ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δια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2809" y="2804445"/>
            <a:ext cx="19748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μετα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β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άλλονται σ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νηθ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σμένο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7544" y="3170586"/>
            <a:ext cx="53200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93545" algn="l"/>
                <a:tab pos="2365375" algn="l"/>
                <a:tab pos="4490720" algn="l"/>
                <a:tab pos="501650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διαχρονικά	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ν	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πολογίζονται	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ε	το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544" y="3536346"/>
            <a:ext cx="727392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τρόπ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4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Στην</a:t>
            </a:r>
            <a:r>
              <a:rPr sz="24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πλειονότητα</a:t>
            </a:r>
            <a:r>
              <a:rPr sz="24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αυτών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των</a:t>
            </a:r>
            <a:r>
              <a:rPr sz="24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περιπτ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σεων,</a:t>
            </a:r>
            <a:r>
              <a:rPr sz="24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η στα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σμέ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διάρκεια</a:t>
            </a:r>
            <a:r>
              <a:rPr sz="2400" spc="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ισούται</a:t>
            </a:r>
            <a:r>
              <a:rPr sz="2400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spc="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τη</a:t>
            </a:r>
            <a:r>
              <a:rPr sz="2400" spc="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χρονική</a:t>
            </a:r>
            <a:r>
              <a:rPr sz="2400" spc="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πε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ίοδο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έω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ς την αν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προσαρμογή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του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τόκου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ή τοκομ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δίου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744" rIns="0" bIns="0" rtlCol="0">
            <a:spAutoFit/>
          </a:bodyPr>
          <a:lstStyle/>
          <a:p>
            <a:pPr marL="1602105">
              <a:lnSpc>
                <a:spcPct val="100000"/>
              </a:lnSpc>
            </a:pPr>
            <a:r>
              <a:rPr sz="3600" dirty="0"/>
              <a:t>Κ</a:t>
            </a:r>
            <a:r>
              <a:rPr sz="3600" spc="5" dirty="0"/>
              <a:t>υ</a:t>
            </a:r>
            <a:r>
              <a:rPr sz="3600" dirty="0"/>
              <a:t>ρτότητα</a:t>
            </a:r>
            <a:r>
              <a:rPr sz="3600" spc="-5" dirty="0"/>
              <a:t> </a:t>
            </a:r>
            <a:r>
              <a:rPr sz="3600" dirty="0">
                <a:latin typeface="Arial"/>
                <a:cs typeface="Arial"/>
              </a:rPr>
              <a:t>[convexity (CX)]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83670"/>
            <a:ext cx="7950200" cy="362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tabLst>
                <a:tab pos="1869439" algn="l"/>
                <a:tab pos="2349500" algn="l"/>
                <a:tab pos="6689090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τύπ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διάρκειας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περιγράφει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ια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γραμμική σχέ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η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ταξύ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ταβολ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τιμής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ολ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γου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 επιτοκ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ου.	Ο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τύπ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αυτός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δεν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λαμβάνει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πόψη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 κυρτότητα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υπάρχει 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 παρού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ίας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(τ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) και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επιτοκ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ου.	Είν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νατόν να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άρουμε μια μαθηματική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σχέ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 οποία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ας π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ρέχει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αλύτερη προσ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γγιση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μεταβολής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 τιμής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 ομ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λόγου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όταν 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απ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ιτού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ενη απόδο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(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yi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μεταβάλλετα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	Μια τέτοια προσέγγιση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μπορεί να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ίνει με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 πολυων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μική σειρά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Tay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1936114">
              <a:lnSpc>
                <a:spcPct val="100000"/>
              </a:lnSpc>
            </a:pPr>
            <a:r>
              <a:rPr dirty="0"/>
              <a:t>Κυ</a:t>
            </a:r>
            <a:r>
              <a:rPr spc="-10" dirty="0"/>
              <a:t>ρ</a:t>
            </a:r>
            <a:r>
              <a:rPr dirty="0"/>
              <a:t>τότ</a:t>
            </a:r>
            <a:r>
              <a:rPr spc="-10" dirty="0"/>
              <a:t>η</a:t>
            </a:r>
            <a:r>
              <a:rPr dirty="0"/>
              <a:t>τα</a:t>
            </a:r>
            <a:r>
              <a:rPr spc="-55" dirty="0"/>
              <a:t> </a:t>
            </a:r>
            <a:r>
              <a:rPr dirty="0">
                <a:latin typeface="Arial"/>
                <a:cs typeface="Arial"/>
              </a:rPr>
              <a:t>[co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v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x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ty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(CX)]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912270"/>
            <a:ext cx="79184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παράδειγμα,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 ανάπτυγμα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β΄ βαθμού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εξής: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790475"/>
            <a:ext cx="132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6825" y="2790475"/>
            <a:ext cx="3981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1)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3668305"/>
            <a:ext cx="667385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ρώντας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 τις δ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 πλε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ρές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 τιμή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(Ρ)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ρνου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 ποσο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μεταβολή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τιμή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912136"/>
            <a:ext cx="1320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1333" y="4912136"/>
            <a:ext cx="3981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(2)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9118" y="2713754"/>
            <a:ext cx="11430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2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8361" y="2909104"/>
            <a:ext cx="67691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95" dirty="0">
                <a:latin typeface="Times New Roman"/>
                <a:cs typeface="Times New Roman"/>
              </a:rPr>
              <a:t>2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spc="180" dirty="0">
                <a:latin typeface="Times New Roman"/>
                <a:cs typeface="Times New Roman"/>
              </a:rPr>
              <a:t>d</a:t>
            </a:r>
            <a:r>
              <a:rPr sz="2000" i="1" spc="300" dirty="0">
                <a:latin typeface="Times New Roman"/>
                <a:cs typeface="Times New Roman"/>
              </a:rPr>
              <a:t>r</a:t>
            </a:r>
            <a:r>
              <a:rPr sz="1725" spc="179" baseline="43478" dirty="0">
                <a:latin typeface="Times New Roman"/>
                <a:cs typeface="Times New Roman"/>
              </a:rPr>
              <a:t>2</a:t>
            </a:r>
            <a:endParaRPr sz="1725" baseline="4347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0786" y="2556330"/>
            <a:ext cx="114300" cy="17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2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3783" y="2584867"/>
            <a:ext cx="3253104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5" dirty="0">
                <a:latin typeface="Symbol"/>
                <a:cs typeface="Symbol"/>
              </a:rPr>
              <a:t></a:t>
            </a:r>
            <a:r>
              <a:rPr sz="2000" spc="215" dirty="0">
                <a:latin typeface="Symbol"/>
                <a:cs typeface="Symbol"/>
              </a:rPr>
              <a:t>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215" dirty="0">
                <a:latin typeface="Symbol"/>
                <a:cs typeface="Symbol"/>
              </a:rPr>
              <a:t>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3000" i="1" u="sng" spc="270" baseline="34722" dirty="0">
                <a:latin typeface="Times New Roman"/>
                <a:cs typeface="Times New Roman"/>
              </a:rPr>
              <a:t>d</a:t>
            </a:r>
            <a:r>
              <a:rPr sz="3000" i="1" u="sng" spc="352" baseline="34722" dirty="0">
                <a:latin typeface="Times New Roman"/>
                <a:cs typeface="Times New Roman"/>
              </a:rPr>
              <a:t>P</a:t>
            </a:r>
            <a:r>
              <a:rPr sz="3000" i="1" spc="60" baseline="34722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Symbol"/>
                <a:cs typeface="Symbol"/>
              </a:rPr>
              <a:t>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229" dirty="0">
                <a:latin typeface="Symbol"/>
                <a:cs typeface="Symbol"/>
              </a:rPr>
              <a:t></a:t>
            </a:r>
            <a:r>
              <a:rPr sz="2000" i="1" spc="150" dirty="0">
                <a:latin typeface="Times New Roman"/>
                <a:cs typeface="Times New Roman"/>
              </a:rPr>
              <a:t>r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spc="215" dirty="0">
                <a:latin typeface="Symbol"/>
                <a:cs typeface="Symbol"/>
              </a:rPr>
              <a:t>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3000" u="sng" spc="292" baseline="34722" dirty="0">
                <a:latin typeface="Times New Roman"/>
                <a:cs typeface="Times New Roman"/>
              </a:rPr>
              <a:t>1</a:t>
            </a:r>
            <a:r>
              <a:rPr sz="3000" spc="202" baseline="34722" dirty="0">
                <a:latin typeface="Times New Roman"/>
                <a:cs typeface="Times New Roman"/>
              </a:rPr>
              <a:t> </a:t>
            </a:r>
            <a:r>
              <a:rPr sz="3000" i="1" u="sng" spc="217" baseline="34722" dirty="0">
                <a:latin typeface="Times New Roman"/>
                <a:cs typeface="Times New Roman"/>
              </a:rPr>
              <a:t>d </a:t>
            </a:r>
            <a:r>
              <a:rPr sz="3000" i="1" u="sng" spc="75" baseline="34722" dirty="0">
                <a:latin typeface="Times New Roman"/>
                <a:cs typeface="Times New Roman"/>
              </a:rPr>
              <a:t> </a:t>
            </a:r>
            <a:r>
              <a:rPr sz="3000" i="1" u="sng" spc="352" baseline="34722" dirty="0">
                <a:latin typeface="Times New Roman"/>
                <a:cs typeface="Times New Roman"/>
              </a:rPr>
              <a:t>P</a:t>
            </a:r>
            <a:r>
              <a:rPr sz="3000" i="1" spc="44" baseline="34722" dirty="0">
                <a:latin typeface="Times New Roman"/>
                <a:cs typeface="Times New Roman"/>
              </a:rPr>
              <a:t> </a:t>
            </a:r>
            <a:r>
              <a:rPr sz="2000" spc="95" dirty="0">
                <a:latin typeface="Symbol"/>
                <a:cs typeface="Symbol"/>
              </a:rPr>
              <a:t>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(</a:t>
            </a:r>
            <a:r>
              <a:rPr sz="2000" spc="225" dirty="0">
                <a:latin typeface="Symbol"/>
                <a:cs typeface="Symbol"/>
              </a:rPr>
              <a:t></a:t>
            </a:r>
            <a:r>
              <a:rPr sz="2000" i="1" spc="265" dirty="0">
                <a:latin typeface="Times New Roman"/>
                <a:cs typeface="Times New Roman"/>
              </a:rPr>
              <a:t>r</a:t>
            </a:r>
            <a:r>
              <a:rPr sz="2000" spc="13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2571" y="2937641"/>
            <a:ext cx="29273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155" dirty="0">
                <a:latin typeface="Times New Roman"/>
                <a:cs typeface="Times New Roman"/>
              </a:rPr>
              <a:t>dr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3832" y="4805997"/>
            <a:ext cx="373761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sng" spc="-330" baseline="34722" dirty="0">
                <a:latin typeface="Symbol"/>
                <a:cs typeface="Symbol"/>
              </a:rPr>
              <a:t></a:t>
            </a:r>
            <a:r>
              <a:rPr sz="3600" i="1" u="sng" spc="-284" baseline="34722" dirty="0">
                <a:latin typeface="Times New Roman"/>
                <a:cs typeface="Times New Roman"/>
              </a:rPr>
              <a:t>P</a:t>
            </a:r>
            <a:r>
              <a:rPr sz="3600" i="1" spc="120" baseline="34722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Symbol"/>
                <a:cs typeface="Symbol"/>
              </a:rPr>
              <a:t>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3600" i="1" u="sng" spc="-277" baseline="34722" dirty="0">
                <a:latin typeface="Times New Roman"/>
                <a:cs typeface="Times New Roman"/>
              </a:rPr>
              <a:t>d</a:t>
            </a:r>
            <a:r>
              <a:rPr sz="3600" i="1" u="sng" spc="-284" baseline="34722" dirty="0">
                <a:latin typeface="Times New Roman"/>
                <a:cs typeface="Times New Roman"/>
              </a:rPr>
              <a:t>P</a:t>
            </a:r>
            <a:r>
              <a:rPr sz="3600" i="1" spc="-135" baseline="34722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Symbol"/>
                <a:cs typeface="Symbol"/>
              </a:rPr>
              <a:t>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3600" u="sng" spc="-457" baseline="34722" dirty="0">
                <a:latin typeface="Times New Roman"/>
                <a:cs typeface="Times New Roman"/>
              </a:rPr>
              <a:t> </a:t>
            </a:r>
            <a:r>
              <a:rPr sz="3600" u="sng" spc="-232" baseline="34722" dirty="0">
                <a:latin typeface="Times New Roman"/>
                <a:cs typeface="Times New Roman"/>
              </a:rPr>
              <a:t>1</a:t>
            </a:r>
            <a:r>
              <a:rPr sz="3600" spc="15" baseline="34722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Symbol"/>
                <a:cs typeface="Symbol"/>
              </a:rPr>
              <a:t>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Symbol"/>
                <a:cs typeface="Symbol"/>
              </a:rPr>
              <a:t></a:t>
            </a:r>
            <a:r>
              <a:rPr sz="2400" i="1" spc="-120" dirty="0">
                <a:latin typeface="Times New Roman"/>
                <a:cs typeface="Times New Roman"/>
              </a:rPr>
              <a:t>r</a:t>
            </a:r>
            <a:r>
              <a:rPr sz="2400" i="1" spc="-16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Symbol"/>
                <a:cs typeface="Symbol"/>
              </a:rPr>
              <a:t>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3600" u="sng" spc="-232" baseline="34722" dirty="0">
                <a:latin typeface="Times New Roman"/>
                <a:cs typeface="Times New Roman"/>
              </a:rPr>
              <a:t>1</a:t>
            </a:r>
            <a:r>
              <a:rPr sz="3600" spc="-262" baseline="34722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Symbol"/>
                <a:cs typeface="Symbol"/>
              </a:rPr>
              <a:t>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3600" u="sng" spc="-457" baseline="34722" dirty="0">
                <a:latin typeface="Times New Roman"/>
                <a:cs typeface="Times New Roman"/>
              </a:rPr>
              <a:t> </a:t>
            </a:r>
            <a:r>
              <a:rPr sz="3600" u="sng" spc="-232" baseline="34722" dirty="0">
                <a:latin typeface="Times New Roman"/>
                <a:cs typeface="Times New Roman"/>
              </a:rPr>
              <a:t>1</a:t>
            </a:r>
            <a:r>
              <a:rPr sz="3600" spc="15" baseline="34722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Symbol"/>
                <a:cs typeface="Symbol"/>
              </a:rPr>
              <a:t>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3600" i="1" u="sng" spc="-172" baseline="34722" dirty="0">
                <a:latin typeface="Times New Roman"/>
                <a:cs typeface="Times New Roman"/>
              </a:rPr>
              <a:t>d </a:t>
            </a:r>
            <a:r>
              <a:rPr sz="3600" i="1" u="sng" spc="-209" baseline="34722" dirty="0">
                <a:latin typeface="Times New Roman"/>
                <a:cs typeface="Times New Roman"/>
              </a:rPr>
              <a:t> </a:t>
            </a:r>
            <a:r>
              <a:rPr sz="3600" i="1" u="sng" spc="-284" baseline="34722" dirty="0">
                <a:latin typeface="Times New Roman"/>
                <a:cs typeface="Times New Roman"/>
              </a:rPr>
              <a:t>P</a:t>
            </a:r>
            <a:r>
              <a:rPr sz="3600" i="1" spc="-172" baseline="34722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Symbol"/>
                <a:cs typeface="Symbol"/>
              </a:rPr>
              <a:t></a:t>
            </a:r>
            <a:r>
              <a:rPr sz="2400" spc="-3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(</a:t>
            </a:r>
            <a:r>
              <a:rPr sz="2400" spc="-220" dirty="0">
                <a:latin typeface="Symbol"/>
                <a:cs typeface="Symbol"/>
              </a:rPr>
              <a:t></a:t>
            </a:r>
            <a:r>
              <a:rPr sz="2400" i="1" spc="-30" dirty="0">
                <a:latin typeface="Times New Roman"/>
                <a:cs typeface="Times New Roman"/>
              </a:rPr>
              <a:t>r</a:t>
            </a:r>
            <a:r>
              <a:rPr sz="2400" spc="-10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09794" y="5200182"/>
            <a:ext cx="106426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010" algn="l"/>
                <a:tab pos="723900" algn="l"/>
              </a:tabLst>
            </a:pPr>
            <a:r>
              <a:rPr sz="2400" spc="-155" dirty="0">
                <a:latin typeface="Times New Roman"/>
                <a:cs typeface="Times New Roman"/>
              </a:rPr>
              <a:t>2	</a:t>
            </a:r>
            <a:r>
              <a:rPr sz="2400" i="1" spc="-190" dirty="0">
                <a:latin typeface="Times New Roman"/>
                <a:cs typeface="Times New Roman"/>
              </a:rPr>
              <a:t>P	</a:t>
            </a:r>
            <a:r>
              <a:rPr sz="2400" i="1" spc="-185" dirty="0">
                <a:latin typeface="Times New Roman"/>
                <a:cs typeface="Times New Roman"/>
              </a:rPr>
              <a:t>d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100" spc="-135" baseline="43650" dirty="0">
                <a:latin typeface="Times New Roman"/>
                <a:cs typeface="Times New Roman"/>
              </a:rPr>
              <a:t>2</a:t>
            </a:r>
            <a:endParaRPr sz="2100" baseline="43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8780" y="4776160"/>
            <a:ext cx="1035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7244" y="5234890"/>
            <a:ext cx="12331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5630" algn="l"/>
                <a:tab pos="1056640" algn="l"/>
              </a:tabLst>
            </a:pPr>
            <a:r>
              <a:rPr sz="2400" i="1" spc="-190" dirty="0">
                <a:latin typeface="Times New Roman"/>
                <a:cs typeface="Times New Roman"/>
              </a:rPr>
              <a:t>P	</a:t>
            </a:r>
            <a:r>
              <a:rPr sz="2400" i="1" spc="-185" dirty="0">
                <a:latin typeface="Times New Roman"/>
                <a:cs typeface="Times New Roman"/>
              </a:rPr>
              <a:t>d</a:t>
            </a:r>
            <a:r>
              <a:rPr sz="2400" i="1" spc="-120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	</a:t>
            </a:r>
            <a:r>
              <a:rPr sz="2400" i="1" spc="-190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335" y="140938"/>
            <a:ext cx="44183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Κυρτότ</a:t>
            </a:r>
            <a:r>
              <a:rPr spc="-10" dirty="0"/>
              <a:t>η</a:t>
            </a:r>
            <a:r>
              <a:rPr dirty="0"/>
              <a:t>τα</a:t>
            </a:r>
            <a:r>
              <a:rPr spc="-55" dirty="0"/>
              <a:t> </a:t>
            </a:r>
            <a:r>
              <a:rPr dirty="0"/>
              <a:t>(</a:t>
            </a:r>
            <a:r>
              <a:rPr dirty="0">
                <a:latin typeface="Arial"/>
                <a:cs typeface="Arial"/>
              </a:rPr>
              <a:t>Conv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xit</a:t>
            </a:r>
            <a:r>
              <a:rPr spc="-1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4521200" y="1125474"/>
            <a:ext cx="135255" cy="1905"/>
          </a:xfrm>
          <a:custGeom>
            <a:avLst/>
            <a:gdLst/>
            <a:ahLst/>
            <a:cxnLst/>
            <a:rect l="l" t="t" r="r" b="b"/>
            <a:pathLst>
              <a:path w="135254" h="1905">
                <a:moveTo>
                  <a:pt x="0" y="0"/>
                </a:moveTo>
                <a:lnTo>
                  <a:pt x="135000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7476" y="1125474"/>
            <a:ext cx="411480" cy="1905"/>
          </a:xfrm>
          <a:custGeom>
            <a:avLst/>
            <a:gdLst/>
            <a:ahLst/>
            <a:cxnLst/>
            <a:rect l="l" t="t" r="r" b="b"/>
            <a:pathLst>
              <a:path w="411479" h="1905">
                <a:moveTo>
                  <a:pt x="0" y="0"/>
                </a:moveTo>
                <a:lnTo>
                  <a:pt x="411099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1689" y="912112"/>
            <a:ext cx="533400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29" dirty="0">
                <a:latin typeface="Times New Roman"/>
                <a:cs typeface="Times New Roman"/>
              </a:rPr>
              <a:t>(</a:t>
            </a:r>
            <a:r>
              <a:rPr sz="3900" spc="-780" baseline="5341" dirty="0">
                <a:latin typeface="Symbol"/>
                <a:cs typeface="Symbol"/>
              </a:rPr>
              <a:t></a:t>
            </a:r>
            <a:r>
              <a:rPr sz="2600" i="1" spc="-215" dirty="0">
                <a:latin typeface="Times New Roman"/>
                <a:cs typeface="Times New Roman"/>
              </a:rPr>
              <a:t>r</a:t>
            </a:r>
            <a:r>
              <a:rPr sz="2600" spc="-135" dirty="0">
                <a:latin typeface="Times New Roman"/>
                <a:cs typeface="Times New Roman"/>
              </a:rPr>
              <a:t>)</a:t>
            </a:r>
            <a:r>
              <a:rPr sz="2250" baseline="46296" dirty="0">
                <a:latin typeface="Times New Roman"/>
                <a:cs typeface="Times New Roman"/>
              </a:rPr>
              <a:t>2</a:t>
            </a:r>
            <a:endParaRPr sz="2250" baseline="4629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1138" y="1168779"/>
            <a:ext cx="131127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4540" algn="l"/>
              </a:tabLst>
            </a:pPr>
            <a:r>
              <a:rPr sz="3900" i="1" baseline="1068" dirty="0">
                <a:latin typeface="Times New Roman"/>
                <a:cs typeface="Times New Roman"/>
              </a:rPr>
              <a:t>dr	</a:t>
            </a:r>
            <a:r>
              <a:rPr sz="3900" baseline="1068" dirty="0">
                <a:latin typeface="Times New Roman"/>
                <a:cs typeface="Times New Roman"/>
              </a:rPr>
              <a:t>2</a:t>
            </a:r>
            <a:r>
              <a:rPr sz="3900" spc="-480" baseline="1068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spc="-509" dirty="0">
                <a:latin typeface="Times New Roman"/>
                <a:cs typeface="Times New Roman"/>
              </a:rPr>
              <a:t>r</a:t>
            </a:r>
            <a:r>
              <a:rPr sz="2250" baseline="46296" dirty="0">
                <a:latin typeface="Times New Roman"/>
                <a:cs typeface="Times New Roman"/>
              </a:rPr>
              <a:t>2</a:t>
            </a:r>
            <a:endParaRPr sz="2250" baseline="4629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8785" y="710563"/>
            <a:ext cx="142303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4565" algn="l"/>
              </a:tabLst>
            </a:pPr>
            <a:r>
              <a:rPr sz="2600" i="1" u="sng" spc="5" dirty="0">
                <a:latin typeface="Times New Roman"/>
                <a:cs typeface="Times New Roman"/>
              </a:rPr>
              <a:t>d</a:t>
            </a:r>
            <a:r>
              <a:rPr sz="2600" i="1" u="sng" dirty="0">
                <a:latin typeface="Times New Roman"/>
                <a:cs typeface="Times New Roman"/>
              </a:rPr>
              <a:t>P</a:t>
            </a:r>
            <a:r>
              <a:rPr sz="2600" i="1" dirty="0">
                <a:latin typeface="Times New Roman"/>
                <a:cs typeface="Times New Roman"/>
              </a:rPr>
              <a:t>	</a:t>
            </a:r>
            <a:r>
              <a:rPr sz="2600" i="1" spc="-105" dirty="0">
                <a:latin typeface="Times New Roman"/>
                <a:cs typeface="Times New Roman"/>
              </a:rPr>
              <a:t>d</a:t>
            </a:r>
            <a:r>
              <a:rPr sz="2250" spc="-60" baseline="46296" dirty="0">
                <a:latin typeface="Times New Roman"/>
                <a:cs typeface="Times New Roman"/>
              </a:rPr>
              <a:t>2</a:t>
            </a:r>
            <a:r>
              <a:rPr sz="2600" i="1" dirty="0">
                <a:latin typeface="Times New Roman"/>
                <a:cs typeface="Times New Roman"/>
              </a:rPr>
              <a:t>P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0560" y="756618"/>
            <a:ext cx="150050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4075" algn="l"/>
              </a:tabLst>
            </a:pPr>
            <a:r>
              <a:rPr sz="2600" spc="-509" dirty="0">
                <a:latin typeface="Symbol"/>
                <a:cs typeface="Symbol"/>
              </a:rPr>
              <a:t></a:t>
            </a:r>
            <a:r>
              <a:rPr sz="3900" i="1" spc="-30" baseline="-5341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Symbol"/>
                <a:cs typeface="Symbol"/>
              </a:rPr>
              <a:t>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20" dirty="0">
                <a:latin typeface="Symbol"/>
                <a:cs typeface="Symbol"/>
              </a:rPr>
              <a:t></a:t>
            </a:r>
            <a:r>
              <a:rPr sz="3900" i="1" spc="179" baseline="-5341" dirty="0">
                <a:latin typeface="Times New Roman"/>
                <a:cs typeface="Times New Roman"/>
              </a:rPr>
              <a:t>r</a:t>
            </a:r>
            <a:r>
              <a:rPr sz="2600" spc="40" dirty="0">
                <a:latin typeface="Symbol"/>
                <a:cs typeface="Symbol"/>
              </a:rPr>
              <a:t></a:t>
            </a:r>
            <a:r>
              <a:rPr sz="3900" baseline="28846" dirty="0">
                <a:latin typeface="Times New Roman"/>
                <a:cs typeface="Times New Roman"/>
              </a:rPr>
              <a:t>1</a:t>
            </a:r>
            <a:endParaRPr sz="3900" baseline="2884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100" y="1564973"/>
            <a:ext cx="7708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ό</a:t>
            </a:r>
            <a:r>
              <a:rPr sz="2600" spc="5" dirty="0">
                <a:latin typeface="Times New Roman"/>
                <a:cs typeface="Times New Roman"/>
              </a:rPr>
              <a:t>π</a:t>
            </a:r>
            <a:r>
              <a:rPr sz="2600" dirty="0">
                <a:latin typeface="Times New Roman"/>
                <a:cs typeface="Times New Roman"/>
              </a:rPr>
              <a:t>ου,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9750" y="2426842"/>
            <a:ext cx="409575" cy="1905"/>
          </a:xfrm>
          <a:custGeom>
            <a:avLst/>
            <a:gdLst/>
            <a:ahLst/>
            <a:cxnLst/>
            <a:rect l="l" t="t" r="r" b="b"/>
            <a:pathLst>
              <a:path w="409575" h="1905">
                <a:moveTo>
                  <a:pt x="0" y="0"/>
                </a:moveTo>
                <a:lnTo>
                  <a:pt x="409575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6025" y="2426842"/>
            <a:ext cx="949325" cy="1905"/>
          </a:xfrm>
          <a:custGeom>
            <a:avLst/>
            <a:gdLst/>
            <a:ahLst/>
            <a:cxnLst/>
            <a:rect l="l" t="t" r="r" b="b"/>
            <a:pathLst>
              <a:path w="949325" h="1905">
                <a:moveTo>
                  <a:pt x="0" y="0"/>
                </a:moveTo>
                <a:lnTo>
                  <a:pt x="949325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44388" y="2159442"/>
            <a:ext cx="28956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-705" dirty="0">
                <a:latin typeface="Symbol"/>
                <a:cs typeface="Symbol"/>
              </a:rPr>
              <a:t></a:t>
            </a:r>
            <a:endParaRPr sz="39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7915" y="2640969"/>
            <a:ext cx="236854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20" dirty="0">
                <a:latin typeface="Times New Roman"/>
                <a:cs typeface="Times New Roman"/>
              </a:rPr>
              <a:t>t</a:t>
            </a:r>
            <a:r>
              <a:rPr sz="2250" spc="-472" baseline="5555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4019" y="2221996"/>
            <a:ext cx="19367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05" dirty="0">
                <a:latin typeface="Symbol"/>
                <a:cs typeface="Symbol"/>
              </a:rPr>
              <a:t>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3893" y="2471043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9040" y="2221996"/>
            <a:ext cx="116649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1650" algn="l"/>
              </a:tabLst>
            </a:pPr>
            <a:r>
              <a:rPr sz="2600" dirty="0">
                <a:latin typeface="Symbol"/>
                <a:cs typeface="Symbol"/>
              </a:rPr>
              <a:t>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Symbol"/>
                <a:cs typeface="Symbol"/>
              </a:rPr>
              <a:t>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Symbol"/>
                <a:cs typeface="Symbol"/>
              </a:rPr>
              <a:t></a:t>
            </a:r>
            <a:r>
              <a:rPr sz="2600" dirty="0">
                <a:latin typeface="Symbol"/>
                <a:cs typeface="Symbol"/>
              </a:rPr>
              <a:t>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5236" y="2471043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8639" y="2221996"/>
            <a:ext cx="3898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latin typeface="Symbol"/>
                <a:cs typeface="Symbol"/>
              </a:rPr>
              <a:t></a:t>
            </a:r>
            <a:r>
              <a:rPr sz="2600" dirty="0">
                <a:latin typeface="Symbol"/>
                <a:cs typeface="Symbol"/>
              </a:rPr>
              <a:t>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7763" y="2283591"/>
            <a:ext cx="152400" cy="64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10"/>
              </a:lnSpc>
            </a:pPr>
            <a:r>
              <a:rPr sz="2600" dirty="0">
                <a:latin typeface="Symbol"/>
                <a:cs typeface="Symbol"/>
              </a:rPr>
              <a:t></a:t>
            </a:r>
            <a:endParaRPr sz="2600">
              <a:latin typeface="Symbol"/>
              <a:cs typeface="Symbol"/>
            </a:endParaRPr>
          </a:p>
          <a:p>
            <a:pPr marL="12700">
              <a:lnSpc>
                <a:spcPts val="2710"/>
              </a:lnSpc>
            </a:pPr>
            <a:r>
              <a:rPr sz="2600" dirty="0">
                <a:latin typeface="Symbol"/>
                <a:cs typeface="Symbol"/>
              </a:rPr>
              <a:t>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3136" y="1977775"/>
            <a:ext cx="109728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latin typeface="Times New Roman"/>
                <a:cs typeface="Times New Roman"/>
              </a:rPr>
              <a:t>n</a:t>
            </a:r>
            <a:r>
              <a:rPr sz="2600" i="1" spc="-190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(</a:t>
            </a:r>
            <a:r>
              <a:rPr sz="2600" i="1" spc="-100" dirty="0">
                <a:latin typeface="Times New Roman"/>
                <a:cs typeface="Times New Roman"/>
              </a:rPr>
              <a:t>C</a:t>
            </a:r>
            <a:r>
              <a:rPr sz="3900" spc="-52" baseline="6410" dirty="0">
                <a:latin typeface="Symbol"/>
                <a:cs typeface="Symbol"/>
              </a:rPr>
              <a:t></a:t>
            </a:r>
            <a:r>
              <a:rPr sz="2600" i="1" spc="-315" dirty="0">
                <a:latin typeface="Times New Roman"/>
                <a:cs typeface="Times New Roman"/>
              </a:rPr>
              <a:t>F</a:t>
            </a:r>
            <a:r>
              <a:rPr sz="2600" spc="-85" dirty="0">
                <a:latin typeface="Times New Roman"/>
                <a:cs typeface="Times New Roman"/>
              </a:rPr>
              <a:t>)</a:t>
            </a:r>
            <a:r>
              <a:rPr sz="3900" baseline="12820" dirty="0">
                <a:latin typeface="Symbol"/>
                <a:cs typeface="Symbol"/>
              </a:rPr>
              <a:t></a:t>
            </a:r>
            <a:endParaRPr sz="3900" baseline="1282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252" y="2214376"/>
            <a:ext cx="1866264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>
              <a:lnSpc>
                <a:spcPts val="2680"/>
              </a:lnSpc>
              <a:tabLst>
                <a:tab pos="1114425" algn="l"/>
                <a:tab pos="1671320" algn="l"/>
              </a:tabLst>
            </a:pPr>
            <a:r>
              <a:rPr sz="2600" spc="5" dirty="0">
                <a:latin typeface="Symbol"/>
                <a:cs typeface="Symbol"/>
              </a:rPr>
              <a:t></a:t>
            </a:r>
            <a:r>
              <a:rPr sz="3900" baseline="1068" dirty="0">
                <a:latin typeface="Symbol"/>
                <a:cs typeface="Symbol"/>
              </a:rPr>
              <a:t></a:t>
            </a:r>
            <a:r>
              <a:rPr sz="3900" baseline="1068" dirty="0">
                <a:latin typeface="Times New Roman"/>
                <a:cs typeface="Times New Roman"/>
              </a:rPr>
              <a:t>	</a:t>
            </a:r>
            <a:r>
              <a:rPr sz="3900" baseline="-14957" dirty="0">
                <a:latin typeface="Symbol"/>
                <a:cs typeface="Symbol"/>
              </a:rPr>
              <a:t></a:t>
            </a:r>
            <a:r>
              <a:rPr sz="3900" baseline="-14957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  <a:p>
            <a:pPr marL="12700">
              <a:lnSpc>
                <a:spcPts val="2680"/>
              </a:lnSpc>
              <a:tabLst>
                <a:tab pos="653415" algn="l"/>
              </a:tabLst>
            </a:pP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dirty="0">
                <a:latin typeface="Times New Roman"/>
                <a:cs typeface="Times New Roman"/>
              </a:rPr>
              <a:t>r	</a:t>
            </a:r>
            <a:r>
              <a:rPr sz="2600" spc="-229" dirty="0">
                <a:latin typeface="Times New Roman"/>
                <a:cs typeface="Times New Roman"/>
              </a:rPr>
              <a:t>1</a:t>
            </a:r>
            <a:r>
              <a:rPr sz="3900" spc="-104" baseline="6410" dirty="0">
                <a:latin typeface="Symbol"/>
                <a:cs typeface="Symbol"/>
              </a:rPr>
              <a:t></a:t>
            </a:r>
            <a:r>
              <a:rPr sz="2600" i="1" spc="175" dirty="0">
                <a:latin typeface="Times New Roman"/>
                <a:cs typeface="Times New Roman"/>
              </a:rPr>
              <a:t>r</a:t>
            </a:r>
            <a:r>
              <a:rPr sz="3900" spc="-487" baseline="-7478" dirty="0">
                <a:latin typeface="Symbol"/>
                <a:cs typeface="Symbol"/>
              </a:rPr>
              <a:t></a:t>
            </a:r>
            <a:r>
              <a:rPr sz="2600" spc="-229" dirty="0">
                <a:latin typeface="Times New Roman"/>
                <a:cs typeface="Times New Roman"/>
              </a:rPr>
              <a:t>1</a:t>
            </a:r>
            <a:r>
              <a:rPr sz="3900" spc="-104" baseline="6410" dirty="0">
                <a:latin typeface="Symbol"/>
                <a:cs typeface="Symbol"/>
              </a:rPr>
              <a:t></a:t>
            </a:r>
            <a:r>
              <a:rPr sz="2600" i="1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26" y="2003683"/>
            <a:ext cx="264223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8815" algn="l"/>
                <a:tab pos="1861820" algn="l"/>
                <a:tab pos="2073275" algn="l"/>
                <a:tab pos="2628265" algn="l"/>
              </a:tabLst>
            </a:pPr>
            <a:r>
              <a:rPr sz="2600" i="1" u="sng" spc="5" dirty="0">
                <a:latin typeface="Times New Roman"/>
                <a:cs typeface="Times New Roman"/>
              </a:rPr>
              <a:t>d</a:t>
            </a:r>
            <a:r>
              <a:rPr sz="2600" i="1" u="sng" dirty="0">
                <a:latin typeface="Times New Roman"/>
                <a:cs typeface="Times New Roman"/>
              </a:rPr>
              <a:t>P</a:t>
            </a:r>
            <a:r>
              <a:rPr sz="2600" i="1" dirty="0">
                <a:latin typeface="Times New Roman"/>
                <a:cs typeface="Times New Roman"/>
              </a:rPr>
              <a:t>	</a:t>
            </a:r>
            <a:r>
              <a:rPr sz="2600" u="sng" dirty="0">
                <a:latin typeface="Times New Roman"/>
                <a:cs typeface="Times New Roman"/>
              </a:rPr>
              <a:t> </a:t>
            </a:r>
            <a:r>
              <a:rPr sz="2600" u="sng" spc="-90" dirty="0">
                <a:latin typeface="Times New Roman"/>
                <a:cs typeface="Times New Roman"/>
              </a:rPr>
              <a:t> </a:t>
            </a:r>
            <a:r>
              <a:rPr sz="2600" u="sng" dirty="0">
                <a:latin typeface="Times New Roman"/>
                <a:cs typeface="Times New Roman"/>
              </a:rPr>
              <a:t>1 </a:t>
            </a:r>
            <a:r>
              <a:rPr sz="2600" u="sng" spc="-229" dirty="0">
                <a:latin typeface="Times New Roman"/>
                <a:cs typeface="Times New Roman"/>
              </a:rPr>
              <a:t> </a:t>
            </a:r>
            <a:r>
              <a:rPr sz="3900" baseline="8547" dirty="0">
                <a:latin typeface="Symbol"/>
                <a:cs typeface="Symbol"/>
              </a:rPr>
              <a:t></a:t>
            </a:r>
            <a:r>
              <a:rPr sz="3900" spc="89" baseline="8547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C	</a:t>
            </a:r>
            <a:r>
              <a:rPr sz="2600" u="sng" dirty="0">
                <a:latin typeface="Times New Roman"/>
                <a:cs typeface="Times New Roman"/>
              </a:rPr>
              <a:t> 	</a:t>
            </a:r>
            <a:r>
              <a:rPr sz="2600" u="sng" spc="-455" dirty="0">
                <a:latin typeface="Times New Roman"/>
                <a:cs typeface="Times New Roman"/>
              </a:rPr>
              <a:t>2</a:t>
            </a:r>
            <a:r>
              <a:rPr sz="2600" i="1" u="sng" dirty="0">
                <a:latin typeface="Times New Roman"/>
                <a:cs typeface="Times New Roman"/>
              </a:rPr>
              <a:t>C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0284" y="2472053"/>
            <a:ext cx="49085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-104" baseline="-20299" dirty="0">
                <a:latin typeface="Symbol"/>
                <a:cs typeface="Symbol"/>
              </a:rPr>
              <a:t></a:t>
            </a:r>
            <a:r>
              <a:rPr sz="3900" i="1" baseline="-26709" dirty="0">
                <a:latin typeface="Times New Roman"/>
                <a:cs typeface="Times New Roman"/>
              </a:rPr>
              <a:t>r</a:t>
            </a:r>
            <a:r>
              <a:rPr sz="3900" i="1" spc="-172" baseline="-26709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64585" y="2221996"/>
            <a:ext cx="61023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290" algn="l"/>
              </a:tabLst>
            </a:pPr>
            <a:r>
              <a:rPr sz="2600" dirty="0">
                <a:latin typeface="Symbol"/>
                <a:cs typeface="Symbol"/>
              </a:rPr>
              <a:t>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38805" y="2477139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92712" y="2034030"/>
            <a:ext cx="62992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u="sng" dirty="0">
                <a:latin typeface="Times New Roman"/>
                <a:cs typeface="Times New Roman"/>
              </a:rPr>
              <a:t> </a:t>
            </a:r>
            <a:r>
              <a:rPr sz="2600" u="sng" spc="-85" dirty="0">
                <a:latin typeface="Times New Roman"/>
                <a:cs typeface="Times New Roman"/>
              </a:rPr>
              <a:t> </a:t>
            </a:r>
            <a:r>
              <a:rPr sz="2600" u="sng" dirty="0">
                <a:latin typeface="Times New Roman"/>
                <a:cs typeface="Times New Roman"/>
              </a:rPr>
              <a:t>1 </a:t>
            </a:r>
            <a:r>
              <a:rPr sz="2600" u="sng" spc="100" dirty="0">
                <a:latin typeface="Times New Roman"/>
                <a:cs typeface="Times New Roman"/>
              </a:rPr>
              <a:t> </a:t>
            </a:r>
            <a:r>
              <a:rPr sz="2250" i="1" baseline="40740" dirty="0">
                <a:latin typeface="Times New Roman"/>
                <a:cs typeface="Times New Roman"/>
              </a:rPr>
              <a:t>n</a:t>
            </a:r>
            <a:endParaRPr sz="2250" baseline="4074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4519" y="2438271"/>
            <a:ext cx="56769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6240" algn="l"/>
              </a:tabLst>
            </a:pPr>
            <a:r>
              <a:rPr sz="1500" i="1" dirty="0">
                <a:latin typeface="Times New Roman"/>
                <a:cs typeface="Times New Roman"/>
              </a:rPr>
              <a:t>t	</a:t>
            </a:r>
            <a:r>
              <a:rPr sz="1500" spc="-204" dirty="0">
                <a:latin typeface="Times New Roman"/>
                <a:cs typeface="Times New Roman"/>
              </a:rPr>
              <a:t>0</a:t>
            </a:r>
            <a:r>
              <a:rPr sz="1500" spc="-100" dirty="0">
                <a:latin typeface="Times New Roman"/>
                <a:cs typeface="Times New Roman"/>
              </a:rPr>
              <a:t>,</a:t>
            </a:r>
            <a:r>
              <a:rPr sz="1500" i="1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61172" y="2262584"/>
            <a:ext cx="6057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3695" algn="l"/>
              </a:tabLst>
            </a:pPr>
            <a:r>
              <a:rPr sz="2600" i="1" dirty="0">
                <a:latin typeface="Times New Roman"/>
                <a:cs typeface="Times New Roman"/>
              </a:rPr>
              <a:t>P	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97242" y="2511631"/>
            <a:ext cx="46228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675" algn="l"/>
              </a:tabLst>
            </a:pPr>
            <a:r>
              <a:rPr sz="2600" dirty="0">
                <a:latin typeface="Times New Roman"/>
                <a:cs typeface="Times New Roman"/>
              </a:rPr>
              <a:t>1	</a:t>
            </a:r>
            <a:r>
              <a:rPr sz="2600" i="1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33692" y="2262584"/>
            <a:ext cx="11747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latin typeface="Times New Roman"/>
                <a:cs typeface="Times New Roman"/>
              </a:rPr>
              <a:t>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08040" y="2262584"/>
            <a:ext cx="68643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latin typeface="Times New Roman"/>
                <a:cs typeface="Times New Roman"/>
              </a:rPr>
              <a:t>CF</a:t>
            </a:r>
            <a:r>
              <a:rPr sz="2600" i="1" spc="130" dirty="0">
                <a:latin typeface="Times New Roman"/>
                <a:cs typeface="Times New Roman"/>
              </a:rPr>
              <a:t> </a:t>
            </a:r>
            <a:r>
              <a:rPr sz="2600" i="1" spc="-505" dirty="0">
                <a:latin typeface="Times New Roman"/>
                <a:cs typeface="Times New Roman"/>
              </a:rPr>
              <a:t>V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88711" y="2511631"/>
            <a:ext cx="464184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1945" algn="l"/>
              </a:tabLst>
            </a:pPr>
            <a:r>
              <a:rPr sz="2600" dirty="0">
                <a:latin typeface="Times New Roman"/>
                <a:cs typeface="Times New Roman"/>
              </a:rPr>
              <a:t>1	</a:t>
            </a:r>
            <a:r>
              <a:rPr sz="2600" i="1" dirty="0">
                <a:latin typeface="Times New Roman"/>
                <a:cs typeface="Times New Roman"/>
              </a:rPr>
              <a:t>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6782" y="2517727"/>
            <a:ext cx="201422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190" algn="l"/>
                <a:tab pos="1423670" algn="l"/>
                <a:tab pos="1891030" algn="l"/>
              </a:tabLst>
            </a:pPr>
            <a:r>
              <a:rPr sz="2600" spc="-434" dirty="0">
                <a:latin typeface="Times New Roman"/>
                <a:cs typeface="Times New Roman"/>
              </a:rPr>
              <a:t>(</a:t>
            </a:r>
            <a:r>
              <a:rPr sz="2600" dirty="0">
                <a:latin typeface="Times New Roman"/>
                <a:cs typeface="Times New Roman"/>
              </a:rPr>
              <a:t>1	</a:t>
            </a:r>
            <a:r>
              <a:rPr sz="2600" i="1" spc="-2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)	</a:t>
            </a:r>
            <a:r>
              <a:rPr sz="2600" spc="-434" dirty="0">
                <a:latin typeface="Times New Roman"/>
                <a:cs typeface="Times New Roman"/>
              </a:rPr>
              <a:t>(</a:t>
            </a:r>
            <a:r>
              <a:rPr sz="2600" dirty="0">
                <a:latin typeface="Times New Roman"/>
                <a:cs typeface="Times New Roman"/>
              </a:rPr>
              <a:t>1	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05708" y="2470529"/>
            <a:ext cx="1206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00988" y="2061417"/>
            <a:ext cx="5245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1175" algn="l"/>
              </a:tabLst>
            </a:pPr>
            <a:r>
              <a:rPr sz="2600" u="sng" dirty="0">
                <a:latin typeface="Times New Roman"/>
                <a:cs typeface="Times New Roman"/>
              </a:rPr>
              <a:t> </a:t>
            </a:r>
            <a:r>
              <a:rPr sz="2600" u="sng" spc="-95" dirty="0">
                <a:latin typeface="Times New Roman"/>
                <a:cs typeface="Times New Roman"/>
              </a:rPr>
              <a:t> </a:t>
            </a:r>
            <a:r>
              <a:rPr sz="2600" u="sng" dirty="0">
                <a:latin typeface="Times New Roman"/>
                <a:cs typeface="Times New Roman"/>
              </a:rPr>
              <a:t>1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5461" y="2350145"/>
            <a:ext cx="27813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35" dirty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76262" y="3434841"/>
            <a:ext cx="405130" cy="1905"/>
          </a:xfrm>
          <a:custGeom>
            <a:avLst/>
            <a:gdLst/>
            <a:ahLst/>
            <a:cxnLst/>
            <a:rect l="l" t="t" r="r" b="b"/>
            <a:pathLst>
              <a:path w="405130" h="1904">
                <a:moveTo>
                  <a:pt x="0" y="0"/>
                </a:moveTo>
                <a:lnTo>
                  <a:pt x="404812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35253" y="3172267"/>
            <a:ext cx="3951604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8215" algn="l"/>
              </a:tabLst>
            </a:pPr>
            <a:r>
              <a:rPr sz="2250" baseline="-25925" dirty="0">
                <a:latin typeface="Times New Roman"/>
                <a:cs typeface="Times New Roman"/>
              </a:rPr>
              <a:t>2 </a:t>
            </a:r>
            <a:r>
              <a:rPr sz="2250" spc="104" baseline="-25925" dirty="0">
                <a:latin typeface="Times New Roman"/>
                <a:cs typeface="Times New Roman"/>
              </a:rPr>
              <a:t> </a:t>
            </a:r>
            <a:r>
              <a:rPr sz="3900" baseline="1068" dirty="0">
                <a:latin typeface="Symbol"/>
                <a:cs typeface="Symbol"/>
              </a:rPr>
              <a:t></a:t>
            </a:r>
            <a:r>
              <a:rPr sz="3900" baseline="1068" dirty="0">
                <a:latin typeface="Times New Roman"/>
                <a:cs typeface="Times New Roman"/>
              </a:rPr>
              <a:t>	</a:t>
            </a:r>
            <a:r>
              <a:rPr sz="2250" baseline="-25925" dirty="0">
                <a:latin typeface="Times New Roman"/>
                <a:cs typeface="Times New Roman"/>
              </a:rPr>
              <a:t>2</a:t>
            </a:r>
            <a:r>
              <a:rPr sz="2250" spc="-22" baseline="-25925" dirty="0">
                <a:latin typeface="Times New Roman"/>
                <a:cs typeface="Times New Roman"/>
              </a:rPr>
              <a:t> </a:t>
            </a:r>
            <a:r>
              <a:rPr sz="5850" spc="-1117" baseline="-4273" dirty="0">
                <a:latin typeface="Symbol"/>
                <a:cs typeface="Symbol"/>
              </a:rPr>
              <a:t></a:t>
            </a:r>
            <a:r>
              <a:rPr sz="2600" i="1" dirty="0">
                <a:latin typeface="Times New Roman"/>
                <a:cs typeface="Times New Roman"/>
              </a:rPr>
              <a:t>C</a:t>
            </a:r>
            <a:r>
              <a:rPr sz="2600" i="1" spc="-1185" dirty="0">
                <a:latin typeface="Times New Roman"/>
                <a:cs typeface="Times New Roman"/>
              </a:rPr>
              <a:t>F</a:t>
            </a:r>
            <a:r>
              <a:rPr sz="2250" i="1" baseline="-18518" dirty="0">
                <a:latin typeface="Times New Roman"/>
                <a:cs typeface="Times New Roman"/>
              </a:rPr>
              <a:t>t</a:t>
            </a:r>
            <a:r>
              <a:rPr sz="2250" i="1" spc="30" baseline="-18518" dirty="0">
                <a:latin typeface="Times New Roman"/>
                <a:cs typeface="Times New Roman"/>
              </a:rPr>
              <a:t> </a:t>
            </a:r>
            <a:r>
              <a:rPr sz="3900" spc="-502" baseline="6410" dirty="0">
                <a:latin typeface="Symbol"/>
                <a:cs typeface="Symbol"/>
              </a:rPr>
              <a:t></a:t>
            </a:r>
            <a:r>
              <a:rPr sz="2600" i="1" spc="-530" dirty="0">
                <a:latin typeface="Times New Roman"/>
                <a:cs typeface="Times New Roman"/>
              </a:rPr>
              <a:t>V</a:t>
            </a:r>
            <a:r>
              <a:rPr sz="2250" spc="-300" baseline="-16666" dirty="0">
                <a:latin typeface="Times New Roman"/>
                <a:cs typeface="Times New Roman"/>
              </a:rPr>
              <a:t>0</a:t>
            </a:r>
            <a:r>
              <a:rPr sz="2250" spc="-150" baseline="-16666" dirty="0">
                <a:latin typeface="Times New Roman"/>
                <a:cs typeface="Times New Roman"/>
              </a:rPr>
              <a:t>,</a:t>
            </a:r>
            <a:r>
              <a:rPr sz="2250" i="1" baseline="-18518" dirty="0">
                <a:latin typeface="Times New Roman"/>
                <a:cs typeface="Times New Roman"/>
              </a:rPr>
              <a:t>t</a:t>
            </a:r>
            <a:r>
              <a:rPr sz="2250" i="1" spc="22" baseline="-18518" dirty="0">
                <a:latin typeface="Times New Roman"/>
                <a:cs typeface="Times New Roman"/>
              </a:rPr>
              <a:t> </a:t>
            </a:r>
            <a:r>
              <a:rPr sz="3900" spc="-345" baseline="6410" dirty="0">
                <a:latin typeface="Symbol"/>
                <a:cs typeface="Symbol"/>
              </a:rPr>
              <a:t></a:t>
            </a:r>
            <a:r>
              <a:rPr sz="2600" i="1" spc="-125" dirty="0">
                <a:latin typeface="Times New Roman"/>
                <a:cs typeface="Times New Roman"/>
              </a:rPr>
              <a:t>t</a:t>
            </a:r>
            <a:r>
              <a:rPr sz="2600" spc="-295" dirty="0">
                <a:latin typeface="Times New Roman"/>
                <a:cs typeface="Times New Roman"/>
              </a:rPr>
              <a:t>(</a:t>
            </a:r>
            <a:r>
              <a:rPr sz="2600" i="1" spc="200" dirty="0">
                <a:latin typeface="Times New Roman"/>
                <a:cs typeface="Times New Roman"/>
              </a:rPr>
              <a:t>t</a:t>
            </a:r>
            <a:r>
              <a:rPr sz="3900" spc="-442" baseline="6410" dirty="0">
                <a:latin typeface="Symbol"/>
                <a:cs typeface="Symbol"/>
              </a:rPr>
              <a:t></a:t>
            </a:r>
            <a:r>
              <a:rPr sz="2600" spc="-565" dirty="0">
                <a:latin typeface="Times New Roman"/>
                <a:cs typeface="Times New Roman"/>
              </a:rPr>
              <a:t>1</a:t>
            </a:r>
            <a:r>
              <a:rPr sz="2600" spc="165" dirty="0">
                <a:latin typeface="Times New Roman"/>
                <a:cs typeface="Times New Roman"/>
              </a:rPr>
              <a:t>)</a:t>
            </a:r>
            <a:r>
              <a:rPr sz="3900" spc="67" baseline="6410" dirty="0">
                <a:latin typeface="Symbol"/>
                <a:cs typeface="Symbol"/>
              </a:rPr>
              <a:t></a:t>
            </a:r>
            <a:r>
              <a:rPr sz="2600" i="1" spc="-270" dirty="0">
                <a:latin typeface="Times New Roman"/>
                <a:cs typeface="Times New Roman"/>
              </a:rPr>
              <a:t>P</a:t>
            </a:r>
            <a:r>
              <a:rPr sz="3900" spc="-345" baseline="6410" dirty="0">
                <a:latin typeface="Symbol"/>
                <a:cs typeface="Symbol"/>
              </a:rPr>
              <a:t></a:t>
            </a:r>
            <a:r>
              <a:rPr sz="2600" i="1" dirty="0">
                <a:latin typeface="Times New Roman"/>
                <a:cs typeface="Times New Roman"/>
              </a:rPr>
              <a:t>CX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54529" y="3646173"/>
            <a:ext cx="23495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20" dirty="0">
                <a:latin typeface="Times New Roman"/>
                <a:cs typeface="Times New Roman"/>
              </a:rPr>
              <a:t>t</a:t>
            </a:r>
            <a:r>
              <a:rPr sz="2250" spc="-487" baseline="5555" dirty="0">
                <a:latin typeface="Symbol"/>
                <a:cs typeface="Symbol"/>
              </a:rPr>
              <a:t></a:t>
            </a: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19605" y="3483868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9526" y="3025265"/>
            <a:ext cx="1519555" cy="40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5795" algn="l"/>
                <a:tab pos="930275" algn="l"/>
                <a:tab pos="1403350" algn="l"/>
              </a:tabLst>
            </a:pPr>
            <a:r>
              <a:rPr sz="2600" i="1" spc="-130" dirty="0">
                <a:latin typeface="Times New Roman"/>
                <a:cs typeface="Times New Roman"/>
              </a:rPr>
              <a:t>d</a:t>
            </a:r>
            <a:r>
              <a:rPr sz="2250" spc="-60" baseline="46296" dirty="0">
                <a:latin typeface="Times New Roman"/>
                <a:cs typeface="Times New Roman"/>
              </a:rPr>
              <a:t>2</a:t>
            </a:r>
            <a:r>
              <a:rPr sz="2600" i="1" dirty="0">
                <a:latin typeface="Times New Roman"/>
                <a:cs typeface="Times New Roman"/>
              </a:rPr>
              <a:t>P	</a:t>
            </a:r>
            <a:r>
              <a:rPr sz="2600" u="sng" dirty="0">
                <a:latin typeface="Times New Roman"/>
                <a:cs typeface="Times New Roman"/>
              </a:rPr>
              <a:t> 	1 	</a:t>
            </a:r>
            <a:r>
              <a:rPr sz="2250" i="1" baseline="40740" dirty="0">
                <a:latin typeface="Times New Roman"/>
                <a:cs typeface="Times New Roman"/>
              </a:rPr>
              <a:t>n</a:t>
            </a:r>
            <a:endParaRPr sz="2250" baseline="4074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8177" y="3524456"/>
            <a:ext cx="121729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3095" algn="l"/>
                <a:tab pos="993140" algn="l"/>
              </a:tabLst>
            </a:pPr>
            <a:r>
              <a:rPr sz="2600" i="1" spc="5" dirty="0">
                <a:latin typeface="Times New Roman"/>
                <a:cs typeface="Times New Roman"/>
              </a:rPr>
              <a:t>d</a:t>
            </a:r>
            <a:r>
              <a:rPr sz="2600" i="1" dirty="0">
                <a:latin typeface="Times New Roman"/>
                <a:cs typeface="Times New Roman"/>
              </a:rPr>
              <a:t>r	</a:t>
            </a:r>
            <a:r>
              <a:rPr sz="2600" spc="-434" dirty="0">
                <a:latin typeface="Times New Roman"/>
                <a:cs typeface="Times New Roman"/>
              </a:rPr>
              <a:t>(</a:t>
            </a:r>
            <a:r>
              <a:rPr sz="2600" dirty="0">
                <a:latin typeface="Times New Roman"/>
                <a:cs typeface="Times New Roman"/>
              </a:rPr>
              <a:t>1	</a:t>
            </a:r>
            <a:r>
              <a:rPr sz="2600" i="1" spc="-22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27125" y="4774691"/>
            <a:ext cx="666750" cy="1905"/>
          </a:xfrm>
          <a:custGeom>
            <a:avLst/>
            <a:gdLst/>
            <a:ahLst/>
            <a:cxnLst/>
            <a:rect l="l" t="t" r="r" b="b"/>
            <a:pathLst>
              <a:path w="666750" h="1904">
                <a:moveTo>
                  <a:pt x="0" y="0"/>
                </a:moveTo>
                <a:lnTo>
                  <a:pt x="666750" y="15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27100" y="3948518"/>
            <a:ext cx="476250" cy="102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30" dirty="0">
                <a:latin typeface="Times New Roman"/>
                <a:cs typeface="Times New Roman"/>
              </a:rPr>
              <a:t>κ</a:t>
            </a:r>
            <a:r>
              <a:rPr sz="2600" dirty="0">
                <a:latin typeface="Times New Roman"/>
                <a:cs typeface="Times New Roman"/>
              </a:rPr>
              <a:t>αι</a:t>
            </a:r>
            <a:endParaRPr sz="26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2105"/>
              </a:spcBef>
            </a:pPr>
            <a:r>
              <a:rPr sz="2600" i="1" dirty="0">
                <a:latin typeface="Times New Roman"/>
                <a:cs typeface="Times New Roman"/>
              </a:rPr>
              <a:t>CX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96636" y="4513772"/>
            <a:ext cx="12757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60"/>
              </a:lnSpc>
            </a:pPr>
            <a:r>
              <a:rPr sz="5850" spc="-989" baseline="-4985" dirty="0">
                <a:latin typeface="Symbol"/>
                <a:cs typeface="Symbol"/>
              </a:rPr>
              <a:t></a:t>
            </a:r>
            <a:r>
              <a:rPr sz="2600" i="1" spc="-615" dirty="0">
                <a:latin typeface="Times New Roman"/>
                <a:cs typeface="Times New Roman"/>
              </a:rPr>
              <a:t>w</a:t>
            </a:r>
            <a:r>
              <a:rPr sz="2250" i="1" baseline="-18518" dirty="0">
                <a:latin typeface="Times New Roman"/>
                <a:cs typeface="Times New Roman"/>
              </a:rPr>
              <a:t>t</a:t>
            </a:r>
            <a:r>
              <a:rPr sz="2250" i="1" spc="-292" baseline="-18518" dirty="0">
                <a:latin typeface="Times New Roman"/>
                <a:cs typeface="Times New Roman"/>
              </a:rPr>
              <a:t> </a:t>
            </a:r>
            <a:r>
              <a:rPr sz="2600" spc="-295" dirty="0">
                <a:latin typeface="Times New Roman"/>
                <a:cs typeface="Times New Roman"/>
              </a:rPr>
              <a:t>(</a:t>
            </a:r>
            <a:r>
              <a:rPr sz="2600" i="1" spc="-125" dirty="0">
                <a:latin typeface="Times New Roman"/>
                <a:cs typeface="Times New Roman"/>
              </a:rPr>
              <a:t>t</a:t>
            </a:r>
            <a:r>
              <a:rPr sz="2600" spc="-5" dirty="0">
                <a:latin typeface="Times New Roman"/>
                <a:cs typeface="Times New Roman"/>
              </a:rPr>
              <a:t>)</a:t>
            </a:r>
            <a:r>
              <a:rPr sz="2600" spc="-580" dirty="0">
                <a:latin typeface="Times New Roman"/>
                <a:cs typeface="Times New Roman"/>
              </a:rPr>
              <a:t>(</a:t>
            </a:r>
            <a:r>
              <a:rPr sz="2600" i="1" spc="200" dirty="0">
                <a:latin typeface="Times New Roman"/>
                <a:cs typeface="Times New Roman"/>
              </a:rPr>
              <a:t>t</a:t>
            </a:r>
            <a:r>
              <a:rPr sz="3900" spc="-442" baseline="5341" dirty="0">
                <a:latin typeface="Symbol"/>
                <a:cs typeface="Symbol"/>
              </a:rPr>
              <a:t></a:t>
            </a:r>
            <a:r>
              <a:rPr sz="2600" spc="-565" dirty="0">
                <a:latin typeface="Times New Roman"/>
                <a:cs typeface="Times New Roman"/>
              </a:rPr>
              <a:t>1</a:t>
            </a:r>
            <a:r>
              <a:rPr sz="26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44450">
              <a:lnSpc>
                <a:spcPts val="1780"/>
              </a:lnSpc>
            </a:pPr>
            <a:r>
              <a:rPr sz="1500" i="1" dirty="0">
                <a:latin typeface="Times New Roman"/>
                <a:cs typeface="Times New Roman"/>
              </a:rPr>
              <a:t>t</a:t>
            </a:r>
            <a:r>
              <a:rPr sz="1500" i="1" spc="1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37079" y="4513772"/>
            <a:ext cx="23793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2455" algn="l"/>
              </a:tabLst>
            </a:pPr>
            <a:r>
              <a:rPr sz="3900" spc="-472" baseline="-11752" dirty="0">
                <a:latin typeface="Symbol"/>
                <a:cs typeface="Symbol"/>
              </a:rPr>
              <a:t></a:t>
            </a:r>
            <a:r>
              <a:rPr sz="5850" spc="-1064" baseline="-4985" dirty="0">
                <a:latin typeface="Symbol"/>
                <a:cs typeface="Symbol"/>
              </a:rPr>
              <a:t></a:t>
            </a:r>
            <a:r>
              <a:rPr sz="2600" spc="-295" dirty="0">
                <a:latin typeface="Times New Roman"/>
                <a:cs typeface="Times New Roman"/>
              </a:rPr>
              <a:t>(</a:t>
            </a:r>
            <a:r>
              <a:rPr sz="2600" i="1" dirty="0">
                <a:latin typeface="Times New Roman"/>
                <a:cs typeface="Times New Roman"/>
              </a:rPr>
              <a:t>C</a:t>
            </a:r>
            <a:r>
              <a:rPr sz="2600" i="1" spc="-1180" dirty="0">
                <a:latin typeface="Times New Roman"/>
                <a:cs typeface="Times New Roman"/>
              </a:rPr>
              <a:t>F</a:t>
            </a:r>
            <a:r>
              <a:rPr sz="2250" i="1" baseline="-18518" dirty="0">
                <a:latin typeface="Times New Roman"/>
                <a:cs typeface="Times New Roman"/>
              </a:rPr>
              <a:t>t</a:t>
            </a:r>
            <a:r>
              <a:rPr sz="2250" i="1" spc="-292" baseline="-18518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)</a:t>
            </a:r>
            <a:r>
              <a:rPr sz="2600" spc="-710" dirty="0">
                <a:latin typeface="Times New Roman"/>
                <a:cs typeface="Times New Roman"/>
              </a:rPr>
              <a:t>(</a:t>
            </a:r>
            <a:r>
              <a:rPr sz="2600" i="1" spc="-520" dirty="0">
                <a:latin typeface="Times New Roman"/>
                <a:cs typeface="Times New Roman"/>
              </a:rPr>
              <a:t>V</a:t>
            </a:r>
            <a:r>
              <a:rPr sz="2250" spc="-307" baseline="-18518" dirty="0">
                <a:latin typeface="Times New Roman"/>
                <a:cs typeface="Times New Roman"/>
              </a:rPr>
              <a:t>0</a:t>
            </a:r>
            <a:r>
              <a:rPr sz="2250" spc="-172" baseline="-18518" dirty="0">
                <a:latin typeface="Times New Roman"/>
                <a:cs typeface="Times New Roman"/>
              </a:rPr>
              <a:t>,</a:t>
            </a:r>
            <a:r>
              <a:rPr sz="2250" i="1" baseline="-18518" dirty="0">
                <a:latin typeface="Times New Roman"/>
                <a:cs typeface="Times New Roman"/>
              </a:rPr>
              <a:t>t</a:t>
            </a:r>
            <a:r>
              <a:rPr sz="2250" i="1" spc="-292" baseline="-18518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)</a:t>
            </a:r>
            <a:r>
              <a:rPr sz="2600" spc="-585" dirty="0">
                <a:latin typeface="Times New Roman"/>
                <a:cs typeface="Times New Roman"/>
              </a:rPr>
              <a:t>(</a:t>
            </a:r>
            <a:r>
              <a:rPr sz="2600" i="1" spc="-125" dirty="0">
                <a:latin typeface="Times New Roman"/>
                <a:cs typeface="Times New Roman"/>
              </a:rPr>
              <a:t>t</a:t>
            </a:r>
            <a:r>
              <a:rPr sz="2600" spc="-5" dirty="0">
                <a:latin typeface="Times New Roman"/>
                <a:cs typeface="Times New Roman"/>
              </a:rPr>
              <a:t>)</a:t>
            </a:r>
            <a:r>
              <a:rPr sz="2600" spc="-595" dirty="0">
                <a:latin typeface="Times New Roman"/>
                <a:cs typeface="Times New Roman"/>
              </a:rPr>
              <a:t>(</a:t>
            </a:r>
            <a:r>
              <a:rPr sz="2600" i="1" dirty="0">
                <a:latin typeface="Times New Roman"/>
                <a:cs typeface="Times New Roman"/>
              </a:rPr>
              <a:t>t	</a:t>
            </a:r>
            <a:r>
              <a:rPr sz="2600" spc="-570" dirty="0">
                <a:latin typeface="Times New Roman"/>
                <a:cs typeface="Times New Roman"/>
              </a:rPr>
              <a:t>1</a:t>
            </a:r>
            <a:r>
              <a:rPr sz="2600" spc="-245" dirty="0">
                <a:latin typeface="Times New Roman"/>
                <a:cs typeface="Times New Roman"/>
              </a:rPr>
              <a:t>)</a:t>
            </a:r>
            <a:r>
              <a:rPr sz="3900" spc="254" baseline="-7478" dirty="0">
                <a:latin typeface="Symbol"/>
                <a:cs typeface="Symbol"/>
              </a:rPr>
              <a:t></a:t>
            </a:r>
            <a:r>
              <a:rPr sz="3900" baseline="5341" dirty="0">
                <a:latin typeface="Symbol"/>
                <a:cs typeface="Symbol"/>
              </a:rPr>
              <a:t></a:t>
            </a:r>
            <a:endParaRPr sz="3900" baseline="5341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79314" y="4986404"/>
            <a:ext cx="895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325" dirty="0">
                <a:latin typeface="Symbol"/>
                <a:cs typeface="Symbol"/>
              </a:rPr>
              <a:t>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5727" y="4858346"/>
            <a:ext cx="126746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745" algn="l"/>
                <a:tab pos="731520" algn="l"/>
              </a:tabLst>
            </a:pPr>
            <a:r>
              <a:rPr sz="3900" spc="-652" baseline="2136" dirty="0">
                <a:latin typeface="Times New Roman"/>
                <a:cs typeface="Times New Roman"/>
              </a:rPr>
              <a:t>(</a:t>
            </a:r>
            <a:r>
              <a:rPr sz="3900" baseline="2136" dirty="0">
                <a:latin typeface="Times New Roman"/>
                <a:cs typeface="Times New Roman"/>
              </a:rPr>
              <a:t>1	</a:t>
            </a:r>
            <a:r>
              <a:rPr sz="3900" i="1" spc="-345" baseline="2136" dirty="0">
                <a:latin typeface="Times New Roman"/>
                <a:cs typeface="Times New Roman"/>
              </a:rPr>
              <a:t>r</a:t>
            </a:r>
            <a:r>
              <a:rPr sz="3900" baseline="2136" dirty="0">
                <a:latin typeface="Times New Roman"/>
                <a:cs typeface="Times New Roman"/>
              </a:rPr>
              <a:t>)	</a:t>
            </a:r>
            <a:r>
              <a:rPr sz="3900" i="1" spc="-127" baseline="3205" dirty="0">
                <a:latin typeface="Times New Roman"/>
                <a:cs typeface="Times New Roman"/>
              </a:rPr>
              <a:t>P</a:t>
            </a:r>
            <a:r>
              <a:rPr sz="3900" spc="-75" baseline="-1068" dirty="0">
                <a:latin typeface="Symbol"/>
                <a:cs typeface="Symbol"/>
              </a:rPr>
              <a:t></a:t>
            </a:r>
            <a:r>
              <a:rPr sz="2250" i="1" spc="-44" baseline="-5555" dirty="0">
                <a:latin typeface="Times New Roman"/>
                <a:cs typeface="Times New Roman"/>
              </a:rPr>
              <a:t>t</a:t>
            </a:r>
            <a:r>
              <a:rPr sz="1500" spc="-315" dirty="0">
                <a:latin typeface="Symbol"/>
                <a:cs typeface="Symbol"/>
              </a:rPr>
              <a:t></a:t>
            </a:r>
            <a:r>
              <a:rPr sz="2250" baseline="-5555" dirty="0">
                <a:latin typeface="Times New Roman"/>
                <a:cs typeface="Times New Roman"/>
              </a:rPr>
              <a:t>1</a:t>
            </a:r>
            <a:endParaRPr sz="2250" baseline="-555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93463" y="4825624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60063" y="4905380"/>
            <a:ext cx="15240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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740911" y="4350643"/>
            <a:ext cx="47180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440"/>
              </a:lnSpc>
            </a:pPr>
            <a:r>
              <a:rPr sz="2600" dirty="0">
                <a:latin typeface="Symbol"/>
                <a:cs typeface="Symbol"/>
              </a:rPr>
              <a:t></a:t>
            </a:r>
            <a:endParaRPr sz="2600">
              <a:latin typeface="Symbol"/>
              <a:cs typeface="Symbol"/>
            </a:endParaRPr>
          </a:p>
          <a:p>
            <a:pPr marL="12700">
              <a:lnSpc>
                <a:spcPts val="244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54454" y="4376551"/>
            <a:ext cx="446405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u="sng" spc="202" baseline="-23504" dirty="0">
                <a:latin typeface="Times New Roman"/>
                <a:cs typeface="Times New Roman"/>
              </a:rPr>
              <a:t>1</a:t>
            </a:r>
            <a:r>
              <a:rPr sz="3900" spc="187" baseline="-18162" dirty="0">
                <a:latin typeface="Symbol"/>
                <a:cs typeface="Symbol"/>
              </a:rPr>
              <a:t></a:t>
            </a:r>
            <a:r>
              <a:rPr sz="1500" i="1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16227" y="4825624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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30351" y="4573528"/>
            <a:ext cx="20701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Symbol"/>
                <a:cs typeface="Symbol"/>
              </a:rPr>
              <a:t>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86262" y="4388356"/>
            <a:ext cx="8851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  <a:tab pos="769620" algn="l"/>
              </a:tabLst>
            </a:pPr>
            <a:r>
              <a:rPr sz="2600" u="sng" dirty="0">
                <a:latin typeface="Times New Roman"/>
                <a:cs typeface="Times New Roman"/>
              </a:rPr>
              <a:t> 	1 	</a:t>
            </a:r>
            <a:r>
              <a:rPr sz="2250" i="1" baseline="40740" dirty="0">
                <a:latin typeface="Times New Roman"/>
                <a:cs typeface="Times New Roman"/>
              </a:rPr>
              <a:t>n</a:t>
            </a:r>
            <a:endParaRPr sz="2250" baseline="4074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02963" y="4864687"/>
            <a:ext cx="5784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2745" algn="l"/>
              </a:tabLst>
            </a:pPr>
            <a:r>
              <a:rPr sz="2600" spc="-434" dirty="0">
                <a:latin typeface="Times New Roman"/>
                <a:cs typeface="Times New Roman"/>
              </a:rPr>
              <a:t>(</a:t>
            </a:r>
            <a:r>
              <a:rPr sz="2600" dirty="0">
                <a:latin typeface="Times New Roman"/>
                <a:cs typeface="Times New Roman"/>
              </a:rPr>
              <a:t>1	</a:t>
            </a:r>
            <a:r>
              <a:rPr sz="2600" i="1" spc="-225" dirty="0">
                <a:latin typeface="Times New Roman"/>
                <a:cs typeface="Times New Roman"/>
              </a:rPr>
              <a:t>r</a:t>
            </a:r>
            <a:r>
              <a:rPr sz="2600" spc="-14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55540" y="4818759"/>
            <a:ext cx="1206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8304" y="4818759"/>
            <a:ext cx="1206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92427" y="4414218"/>
            <a:ext cx="19113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44818" y="4601679"/>
            <a:ext cx="195643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ορίζε</a:t>
            </a:r>
            <a:r>
              <a:rPr sz="2600" spc="-15" dirty="0">
                <a:latin typeface="Times New Roman"/>
                <a:cs typeface="Times New Roman"/>
              </a:rPr>
              <a:t>τ</a:t>
            </a:r>
            <a:r>
              <a:rPr sz="2600" dirty="0">
                <a:latin typeface="Times New Roman"/>
                <a:cs typeface="Times New Roman"/>
              </a:rPr>
              <a:t>αι ως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ο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7100" y="5314877"/>
            <a:ext cx="339852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συν</a:t>
            </a:r>
            <a:r>
              <a:rPr sz="2600" spc="-10" dirty="0">
                <a:latin typeface="Times New Roman"/>
                <a:cs typeface="Times New Roman"/>
              </a:rPr>
              <a:t>τ</a:t>
            </a:r>
            <a:r>
              <a:rPr sz="2600" dirty="0">
                <a:latin typeface="Times New Roman"/>
                <a:cs typeface="Times New Roman"/>
              </a:rPr>
              <a:t>ελεσ</a:t>
            </a:r>
            <a:r>
              <a:rPr sz="2600" spc="-10" dirty="0">
                <a:latin typeface="Times New Roman"/>
                <a:cs typeface="Times New Roman"/>
              </a:rPr>
              <a:t>τ</a:t>
            </a:r>
            <a:r>
              <a:rPr sz="2600" dirty="0">
                <a:latin typeface="Times New Roman"/>
                <a:cs typeface="Times New Roman"/>
              </a:rPr>
              <a:t>ής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κ</a:t>
            </a:r>
            <a:r>
              <a:rPr sz="2600" spc="-15" dirty="0">
                <a:latin typeface="Times New Roman"/>
                <a:cs typeface="Times New Roman"/>
              </a:rPr>
              <a:t>υ</a:t>
            </a:r>
            <a:r>
              <a:rPr sz="2600" dirty="0">
                <a:latin typeface="Times New Roman"/>
                <a:cs typeface="Times New Roman"/>
              </a:rPr>
              <a:t>ρτότ</a:t>
            </a:r>
            <a:r>
              <a:rPr sz="2600" spc="-10" dirty="0">
                <a:latin typeface="Times New Roman"/>
                <a:cs typeface="Times New Roman"/>
              </a:rPr>
              <a:t>η</a:t>
            </a:r>
            <a:r>
              <a:rPr sz="2600" dirty="0">
                <a:latin typeface="Times New Roman"/>
                <a:cs typeface="Times New Roman"/>
              </a:rPr>
              <a:t>τας.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283463"/>
            <a:ext cx="7985759" cy="66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283463"/>
            <a:ext cx="652272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387" y="188976"/>
            <a:ext cx="8785225" cy="936625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50240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Διαχείριση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Ενερ</a:t>
            </a:r>
            <a:r>
              <a:rPr spc="-15" dirty="0">
                <a:solidFill>
                  <a:srgbClr val="333399"/>
                </a:solidFill>
              </a:rPr>
              <a:t>γ</a:t>
            </a:r>
            <a:r>
              <a:rPr dirty="0">
                <a:solidFill>
                  <a:srgbClr val="333399"/>
                </a:solidFill>
              </a:rPr>
              <a:t>ητικού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και Πα</a:t>
            </a:r>
            <a:r>
              <a:rPr spc="-15" dirty="0">
                <a:solidFill>
                  <a:srgbClr val="333399"/>
                </a:solidFill>
              </a:rPr>
              <a:t>θ</a:t>
            </a:r>
            <a:r>
              <a:rPr dirty="0">
                <a:solidFill>
                  <a:srgbClr val="333399"/>
                </a:solidFill>
              </a:rPr>
              <a:t>ητικού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3191" y="1696127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5203" y="1696051"/>
            <a:ext cx="21983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Διαχεί</a:t>
            </a:r>
            <a:r>
              <a:rPr sz="1600" b="1" u="heavy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ιση</a:t>
            </a:r>
            <a:r>
              <a:rPr sz="1600" b="1" u="heavy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Παθητι</a:t>
            </a:r>
            <a:r>
              <a:rPr sz="1600" b="1" u="heavy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u="heavy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u="heavy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191" y="228134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5203" y="2281267"/>
            <a:ext cx="6884034" cy="383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0525" algn="just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Πριν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δεκαε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’60,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άπεζες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θε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ρούσ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παθητικό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δεδο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ίσουν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«ά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διάρθρ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ς»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ς,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τά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δεκαε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’60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άπεζες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άρχισ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εξα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 από τις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καταθ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σεις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τλ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endParaRPr sz="16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ράπεζα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σδιο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ίζει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γεθος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θμό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υξης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 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αγκαία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άλαια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παθητικό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ς, 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δίδο</a:t>
            </a:r>
            <a:r>
              <a:rPr sz="1600" b="1" spc="-5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ες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χρε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lia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ili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ies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π.χ.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 καταθ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(certi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icates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osi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s),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μό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διατ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απεζική αγορά,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κ.α.</a:t>
            </a:r>
            <a:endParaRPr sz="1600">
              <a:latin typeface="Arial"/>
              <a:cs typeface="Arial"/>
            </a:endParaRPr>
          </a:p>
          <a:p>
            <a:pPr marL="12700" marR="23114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πάρχο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δο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όρες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καιρίες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χορ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γήσ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σθ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επιχειρήσ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ς,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ιδι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τες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άλλες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άπεζες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τις ικα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ήμ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δια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ίζο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ται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τικό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παθητικό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ισολ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γισμού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επίτ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ξη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191" y="3061885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191" y="359833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91" y="4866682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3191" y="5647002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2375535">
              <a:lnSpc>
                <a:spcPct val="100000"/>
              </a:lnSpc>
            </a:pPr>
            <a:r>
              <a:rPr dirty="0"/>
              <a:t>Κυ</a:t>
            </a:r>
            <a:r>
              <a:rPr spc="-10" dirty="0"/>
              <a:t>ρ</a:t>
            </a:r>
            <a:r>
              <a:rPr dirty="0"/>
              <a:t>τότ</a:t>
            </a:r>
            <a:r>
              <a:rPr spc="-10" dirty="0"/>
              <a:t>η</a:t>
            </a:r>
            <a:r>
              <a:rPr dirty="0"/>
              <a:t>τα</a:t>
            </a:r>
            <a:r>
              <a:rPr spc="-60" dirty="0"/>
              <a:t> </a:t>
            </a:r>
            <a:r>
              <a:rPr dirty="0"/>
              <a:t>(</a:t>
            </a:r>
            <a:r>
              <a:rPr dirty="0">
                <a:latin typeface="Arial"/>
                <a:cs typeface="Arial"/>
              </a:rPr>
              <a:t>Con</a:t>
            </a:r>
            <a:r>
              <a:rPr spc="-15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it</a:t>
            </a:r>
            <a:r>
              <a:rPr spc="-1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125" y="2003422"/>
            <a:ext cx="12153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70" dirty="0">
                <a:latin typeface="Times New Roman"/>
                <a:cs typeface="Times New Roman"/>
              </a:rPr>
              <a:t>Σ</a:t>
            </a:r>
            <a:r>
              <a:rPr sz="2000" spc="225" dirty="0">
                <a:latin typeface="Times New Roman"/>
                <a:cs typeface="Times New Roman"/>
              </a:rPr>
              <a:t>υν</a:t>
            </a:r>
            <a:r>
              <a:rPr sz="2000" spc="200" dirty="0">
                <a:latin typeface="Times New Roman"/>
                <a:cs typeface="Times New Roman"/>
              </a:rPr>
              <a:t>ε</a:t>
            </a:r>
            <a:r>
              <a:rPr sz="2000" spc="235" dirty="0">
                <a:latin typeface="Times New Roman"/>
                <a:cs typeface="Times New Roman"/>
              </a:rPr>
              <a:t>π</a:t>
            </a:r>
            <a:r>
              <a:rPr sz="2000" spc="325" dirty="0">
                <a:latin typeface="Times New Roman"/>
                <a:cs typeface="Times New Roman"/>
              </a:rPr>
              <a:t>ώ</a:t>
            </a:r>
            <a:r>
              <a:rPr sz="2000" spc="165" dirty="0">
                <a:latin typeface="Times New Roman"/>
                <a:cs typeface="Times New Roman"/>
              </a:rPr>
              <a:t>ς,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32" y="2290181"/>
            <a:ext cx="702564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75" u="sng" spc="337" baseline="38314" dirty="0">
                <a:latin typeface="Symbol"/>
                <a:cs typeface="Symbol"/>
              </a:rPr>
              <a:t></a:t>
            </a:r>
            <a:r>
              <a:rPr sz="2175" i="1" u="sng" spc="337" baseline="38314" dirty="0">
                <a:latin typeface="Times New Roman"/>
                <a:cs typeface="Times New Roman"/>
              </a:rPr>
              <a:t>P</a:t>
            </a:r>
            <a:r>
              <a:rPr sz="2175" i="1" spc="337" baseline="38314" dirty="0">
                <a:latin typeface="Times New Roman"/>
                <a:cs typeface="Times New Roman"/>
              </a:rPr>
              <a:t> </a:t>
            </a:r>
            <a:r>
              <a:rPr sz="2175" i="1" spc="-82" baseline="38314" dirty="0">
                <a:latin typeface="Times New Roman"/>
                <a:cs typeface="Times New Roman"/>
              </a:rPr>
              <a:t> </a:t>
            </a:r>
            <a:r>
              <a:rPr sz="2175" spc="307" baseline="1915" dirty="0">
                <a:latin typeface="Symbol"/>
                <a:cs typeface="Symbol"/>
              </a:rPr>
              <a:t></a:t>
            </a:r>
            <a:r>
              <a:rPr sz="2175" spc="195" baseline="1915" dirty="0">
                <a:latin typeface="Times New Roman"/>
                <a:cs typeface="Times New Roman"/>
              </a:rPr>
              <a:t> </a:t>
            </a:r>
            <a:r>
              <a:rPr sz="2175" spc="480" baseline="1915" dirty="0">
                <a:latin typeface="Symbol"/>
                <a:cs typeface="Symbol"/>
              </a:rPr>
              <a:t></a:t>
            </a:r>
            <a:r>
              <a:rPr sz="2175" i="1" spc="405" baseline="1915" dirty="0">
                <a:latin typeface="Times New Roman"/>
                <a:cs typeface="Times New Roman"/>
              </a:rPr>
              <a:t>D</a:t>
            </a:r>
            <a:r>
              <a:rPr sz="2175" i="1" spc="-67" baseline="1915" dirty="0">
                <a:latin typeface="Times New Roman"/>
                <a:cs typeface="Times New Roman"/>
              </a:rPr>
              <a:t> </a:t>
            </a:r>
            <a:r>
              <a:rPr sz="2175" u="sng" spc="135" baseline="38314" dirty="0">
                <a:latin typeface="Times New Roman"/>
                <a:cs typeface="Times New Roman"/>
              </a:rPr>
              <a:t> </a:t>
            </a:r>
            <a:r>
              <a:rPr sz="2175" u="sng" spc="-142" baseline="38314" dirty="0">
                <a:latin typeface="Times New Roman"/>
                <a:cs typeface="Times New Roman"/>
              </a:rPr>
              <a:t> </a:t>
            </a:r>
            <a:r>
              <a:rPr sz="2175" u="sng" spc="337" baseline="38314" dirty="0">
                <a:latin typeface="Symbol"/>
                <a:cs typeface="Symbol"/>
              </a:rPr>
              <a:t></a:t>
            </a:r>
            <a:r>
              <a:rPr sz="2175" i="1" u="sng" spc="172" baseline="38314" dirty="0">
                <a:latin typeface="Times New Roman"/>
                <a:cs typeface="Times New Roman"/>
              </a:rPr>
              <a:t>r </a:t>
            </a:r>
            <a:r>
              <a:rPr sz="2175" i="1" u="sng" baseline="38314" dirty="0">
                <a:latin typeface="Times New Roman"/>
                <a:cs typeface="Times New Roman"/>
              </a:rPr>
              <a:t> </a:t>
            </a:r>
            <a:r>
              <a:rPr sz="2175" i="1" u="sng" spc="37" baseline="38314" dirty="0">
                <a:latin typeface="Times New Roman"/>
                <a:cs typeface="Times New Roman"/>
              </a:rPr>
              <a:t> </a:t>
            </a:r>
            <a:r>
              <a:rPr sz="2175" spc="307" baseline="1915" dirty="0">
                <a:latin typeface="Symbol"/>
                <a:cs typeface="Symbol"/>
              </a:rPr>
              <a:t></a:t>
            </a:r>
            <a:r>
              <a:rPr sz="2175" spc="247" baseline="1915" dirty="0">
                <a:latin typeface="Times New Roman"/>
                <a:cs typeface="Times New Roman"/>
              </a:rPr>
              <a:t> </a:t>
            </a:r>
            <a:r>
              <a:rPr sz="2175" u="sng" spc="277" baseline="38314" dirty="0">
                <a:latin typeface="Times New Roman"/>
                <a:cs typeface="Times New Roman"/>
              </a:rPr>
              <a:t>1</a:t>
            </a:r>
            <a:r>
              <a:rPr sz="2175" spc="-7" baseline="38314" dirty="0">
                <a:latin typeface="Times New Roman"/>
                <a:cs typeface="Times New Roman"/>
              </a:rPr>
              <a:t> </a:t>
            </a:r>
            <a:r>
              <a:rPr sz="2175" i="1" spc="405" baseline="1915" dirty="0">
                <a:latin typeface="Times New Roman"/>
                <a:cs typeface="Times New Roman"/>
              </a:rPr>
              <a:t>C</a:t>
            </a:r>
            <a:r>
              <a:rPr sz="2175" i="1" spc="337" baseline="1915" dirty="0">
                <a:latin typeface="Times New Roman"/>
                <a:cs typeface="Times New Roman"/>
              </a:rPr>
              <a:t>X</a:t>
            </a:r>
            <a:r>
              <a:rPr sz="2175" i="1" spc="-75" baseline="1915" dirty="0">
                <a:latin typeface="Times New Roman"/>
                <a:cs typeface="Times New Roman"/>
              </a:rPr>
              <a:t> </a:t>
            </a:r>
            <a:r>
              <a:rPr sz="2175" spc="254" baseline="1915" dirty="0">
                <a:latin typeface="Times New Roman"/>
                <a:cs typeface="Times New Roman"/>
              </a:rPr>
              <a:t>(</a:t>
            </a:r>
            <a:r>
              <a:rPr sz="2175" spc="337" baseline="1915" dirty="0">
                <a:latin typeface="Symbol"/>
                <a:cs typeface="Symbol"/>
              </a:rPr>
              <a:t></a:t>
            </a:r>
            <a:r>
              <a:rPr sz="2175" i="1" spc="390" baseline="1915" dirty="0">
                <a:latin typeface="Times New Roman"/>
                <a:cs typeface="Times New Roman"/>
              </a:rPr>
              <a:t>r</a:t>
            </a:r>
            <a:r>
              <a:rPr sz="2175" spc="179" baseline="1915" dirty="0">
                <a:latin typeface="Times New Roman"/>
                <a:cs typeface="Times New Roman"/>
              </a:rPr>
              <a:t>)</a:t>
            </a:r>
            <a:r>
              <a:rPr sz="2175" spc="-315" baseline="1915" dirty="0">
                <a:latin typeface="Times New Roman"/>
                <a:cs typeface="Times New Roman"/>
              </a:rPr>
              <a:t> </a:t>
            </a:r>
            <a:r>
              <a:rPr sz="1275" spc="157" baseline="45751" dirty="0">
                <a:latin typeface="Times New Roman"/>
                <a:cs typeface="Times New Roman"/>
              </a:rPr>
              <a:t>2</a:t>
            </a:r>
            <a:r>
              <a:rPr sz="1275" baseline="45751" dirty="0">
                <a:latin typeface="Times New Roman"/>
                <a:cs typeface="Times New Roman"/>
              </a:rPr>
              <a:t>  </a:t>
            </a:r>
            <a:r>
              <a:rPr sz="1275" spc="127" baseline="45751" dirty="0">
                <a:latin typeface="Times New Roman"/>
                <a:cs typeface="Times New Roman"/>
              </a:rPr>
              <a:t> </a:t>
            </a:r>
            <a:r>
              <a:rPr sz="2175" spc="307" baseline="1915" dirty="0">
                <a:latin typeface="Symbol"/>
                <a:cs typeface="Symbol"/>
              </a:rPr>
              <a:t></a:t>
            </a:r>
            <a:r>
              <a:rPr sz="2175" spc="187" baseline="1915" dirty="0">
                <a:latin typeface="Times New Roman"/>
                <a:cs typeface="Times New Roman"/>
              </a:rPr>
              <a:t> </a:t>
            </a:r>
            <a:r>
              <a:rPr sz="2175" spc="434" baseline="1915" dirty="0">
                <a:latin typeface="Symbol"/>
                <a:cs typeface="Symbol"/>
              </a:rPr>
              <a:t></a:t>
            </a:r>
            <a:r>
              <a:rPr sz="2175" i="1" spc="517" baseline="1915" dirty="0">
                <a:latin typeface="Times New Roman"/>
                <a:cs typeface="Times New Roman"/>
              </a:rPr>
              <a:t>M</a:t>
            </a:r>
            <a:r>
              <a:rPr sz="2175" i="1" spc="427" baseline="1915" dirty="0">
                <a:latin typeface="Times New Roman"/>
                <a:cs typeface="Times New Roman"/>
              </a:rPr>
              <a:t>D</a:t>
            </a:r>
            <a:r>
              <a:rPr sz="2175" spc="262" baseline="1915" dirty="0">
                <a:latin typeface="Times New Roman"/>
                <a:cs typeface="Times New Roman"/>
              </a:rPr>
              <a:t>(</a:t>
            </a:r>
            <a:r>
              <a:rPr sz="2175" spc="337" baseline="1915" dirty="0">
                <a:latin typeface="Symbol"/>
                <a:cs typeface="Symbol"/>
              </a:rPr>
              <a:t></a:t>
            </a:r>
            <a:r>
              <a:rPr sz="2175" i="1" spc="390" baseline="1915" dirty="0">
                <a:latin typeface="Times New Roman"/>
                <a:cs typeface="Times New Roman"/>
              </a:rPr>
              <a:t>r</a:t>
            </a:r>
            <a:r>
              <a:rPr sz="2175" spc="179" baseline="1915" dirty="0">
                <a:latin typeface="Times New Roman"/>
                <a:cs typeface="Times New Roman"/>
              </a:rPr>
              <a:t>)</a:t>
            </a:r>
            <a:r>
              <a:rPr sz="2175" spc="7" baseline="1915" dirty="0">
                <a:latin typeface="Times New Roman"/>
                <a:cs typeface="Times New Roman"/>
              </a:rPr>
              <a:t> </a:t>
            </a:r>
            <a:r>
              <a:rPr sz="2175" spc="307" baseline="1915" dirty="0">
                <a:latin typeface="Symbol"/>
                <a:cs typeface="Symbol"/>
              </a:rPr>
              <a:t></a:t>
            </a:r>
            <a:r>
              <a:rPr sz="2175" spc="247" baseline="1915" dirty="0">
                <a:latin typeface="Times New Roman"/>
                <a:cs typeface="Times New Roman"/>
              </a:rPr>
              <a:t> </a:t>
            </a:r>
            <a:r>
              <a:rPr sz="2175" u="sng" spc="277" baseline="38314" dirty="0">
                <a:latin typeface="Times New Roman"/>
                <a:cs typeface="Times New Roman"/>
              </a:rPr>
              <a:t>1</a:t>
            </a:r>
            <a:r>
              <a:rPr sz="2175" spc="-7" baseline="38314" dirty="0">
                <a:latin typeface="Times New Roman"/>
                <a:cs typeface="Times New Roman"/>
              </a:rPr>
              <a:t> </a:t>
            </a:r>
            <a:r>
              <a:rPr sz="2175" i="1" spc="405" baseline="1915" dirty="0">
                <a:latin typeface="Times New Roman"/>
                <a:cs typeface="Times New Roman"/>
              </a:rPr>
              <a:t>C</a:t>
            </a:r>
            <a:r>
              <a:rPr sz="2175" i="1" spc="337" baseline="1915" dirty="0">
                <a:latin typeface="Times New Roman"/>
                <a:cs typeface="Times New Roman"/>
              </a:rPr>
              <a:t>X</a:t>
            </a:r>
            <a:r>
              <a:rPr sz="2175" i="1" spc="-82" baseline="1915" dirty="0">
                <a:latin typeface="Times New Roman"/>
                <a:cs typeface="Times New Roman"/>
              </a:rPr>
              <a:t> </a:t>
            </a:r>
            <a:r>
              <a:rPr sz="2175" spc="254" baseline="1915" dirty="0">
                <a:latin typeface="Times New Roman"/>
                <a:cs typeface="Times New Roman"/>
              </a:rPr>
              <a:t>(</a:t>
            </a:r>
            <a:r>
              <a:rPr sz="2175" spc="337" baseline="1915" dirty="0">
                <a:latin typeface="Symbol"/>
                <a:cs typeface="Symbol"/>
              </a:rPr>
              <a:t></a:t>
            </a:r>
            <a:r>
              <a:rPr sz="2175" i="1" spc="390" baseline="1915" dirty="0">
                <a:latin typeface="Times New Roman"/>
                <a:cs typeface="Times New Roman"/>
              </a:rPr>
              <a:t>r</a:t>
            </a:r>
            <a:r>
              <a:rPr sz="2175" spc="179" baseline="1915" dirty="0">
                <a:latin typeface="Times New Roman"/>
                <a:cs typeface="Times New Roman"/>
              </a:rPr>
              <a:t>)</a:t>
            </a:r>
            <a:r>
              <a:rPr sz="2175" spc="-322" baseline="1915" dirty="0">
                <a:latin typeface="Times New Roman"/>
                <a:cs typeface="Times New Roman"/>
              </a:rPr>
              <a:t> </a:t>
            </a:r>
            <a:r>
              <a:rPr sz="1275" spc="157" baseline="45751" dirty="0">
                <a:latin typeface="Times New Roman"/>
                <a:cs typeface="Times New Roman"/>
              </a:rPr>
              <a:t>2</a:t>
            </a:r>
            <a:r>
              <a:rPr sz="1275" baseline="45751" dirty="0">
                <a:latin typeface="Times New Roman"/>
                <a:cs typeface="Times New Roman"/>
              </a:rPr>
              <a:t> </a:t>
            </a:r>
            <a:r>
              <a:rPr sz="1275" spc="44" baseline="45751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,</a:t>
            </a:r>
            <a:r>
              <a:rPr sz="2000" spc="250" dirty="0">
                <a:latin typeface="Times New Roman"/>
                <a:cs typeface="Times New Roman"/>
              </a:rPr>
              <a:t>ό</a:t>
            </a:r>
            <a:r>
              <a:rPr sz="2000" spc="235" dirty="0">
                <a:latin typeface="Times New Roman"/>
                <a:cs typeface="Times New Roman"/>
              </a:rPr>
              <a:t>π</a:t>
            </a:r>
            <a:r>
              <a:rPr sz="2000" spc="250" dirty="0">
                <a:latin typeface="Times New Roman"/>
                <a:cs typeface="Times New Roman"/>
              </a:rPr>
              <a:t>ο</a:t>
            </a:r>
            <a:r>
              <a:rPr sz="2000" spc="285" dirty="0">
                <a:latin typeface="Times New Roman"/>
                <a:cs typeface="Times New Roman"/>
              </a:rPr>
              <a:t>υ</a:t>
            </a:r>
            <a:r>
              <a:rPr sz="2175" i="1" spc="517" baseline="1915" dirty="0">
                <a:latin typeface="Times New Roman"/>
                <a:cs typeface="Times New Roman"/>
              </a:rPr>
              <a:t>M</a:t>
            </a:r>
            <a:r>
              <a:rPr sz="2175" i="1" spc="405" baseline="1915" dirty="0">
                <a:latin typeface="Times New Roman"/>
                <a:cs typeface="Times New Roman"/>
              </a:rPr>
              <a:t>D</a:t>
            </a:r>
            <a:r>
              <a:rPr sz="2175" i="1" spc="165" baseline="1915" dirty="0">
                <a:latin typeface="Times New Roman"/>
                <a:cs typeface="Times New Roman"/>
              </a:rPr>
              <a:t> </a:t>
            </a:r>
            <a:r>
              <a:rPr sz="2175" spc="307" baseline="1915" dirty="0">
                <a:latin typeface="Symbol"/>
                <a:cs typeface="Symbol"/>
              </a:rPr>
              <a:t></a:t>
            </a:r>
            <a:r>
              <a:rPr sz="2175" spc="232" baseline="1915" dirty="0">
                <a:latin typeface="Times New Roman"/>
                <a:cs typeface="Times New Roman"/>
              </a:rPr>
              <a:t> </a:t>
            </a:r>
            <a:r>
              <a:rPr sz="2175" i="1" u="sng" spc="135" baseline="38314" dirty="0">
                <a:latin typeface="Times New Roman"/>
                <a:cs typeface="Times New Roman"/>
              </a:rPr>
              <a:t> </a:t>
            </a:r>
            <a:r>
              <a:rPr sz="2175" i="1" u="sng" baseline="38314" dirty="0">
                <a:latin typeface="Times New Roman"/>
                <a:cs typeface="Times New Roman"/>
              </a:rPr>
              <a:t> </a:t>
            </a:r>
            <a:r>
              <a:rPr sz="2175" i="1" u="sng" spc="-209" baseline="38314" dirty="0">
                <a:latin typeface="Times New Roman"/>
                <a:cs typeface="Times New Roman"/>
              </a:rPr>
              <a:t> </a:t>
            </a:r>
            <a:r>
              <a:rPr sz="2175" i="1" u="sng" spc="270" baseline="38314" dirty="0">
                <a:latin typeface="Times New Roman"/>
                <a:cs typeface="Times New Roman"/>
              </a:rPr>
              <a:t>D </a:t>
            </a:r>
            <a:r>
              <a:rPr sz="2175" i="1" u="sng" baseline="38314" dirty="0">
                <a:latin typeface="Times New Roman"/>
                <a:cs typeface="Times New Roman"/>
              </a:rPr>
              <a:t>  </a:t>
            </a:r>
            <a:r>
              <a:rPr sz="2175" i="1" u="sng" spc="-217" baseline="38314" dirty="0">
                <a:latin typeface="Times New Roman"/>
                <a:cs typeface="Times New Roman"/>
              </a:rPr>
              <a:t> </a:t>
            </a:r>
            <a:r>
              <a:rPr sz="2175" i="1" spc="-179" baseline="38314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4559" y="2555022"/>
            <a:ext cx="167703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475">
              <a:lnSpc>
                <a:spcPts val="1739"/>
              </a:lnSpc>
            </a:pPr>
            <a:r>
              <a:rPr sz="1450" spc="185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</a:pPr>
            <a:r>
              <a:rPr sz="2000" spc="260" dirty="0">
                <a:latin typeface="Times New Roman"/>
                <a:cs typeface="Times New Roman"/>
              </a:rPr>
              <a:t>σ</a:t>
            </a:r>
            <a:r>
              <a:rPr sz="2000" spc="180" dirty="0">
                <a:latin typeface="Times New Roman"/>
                <a:cs typeface="Times New Roman"/>
              </a:rPr>
              <a:t>τ</a:t>
            </a:r>
            <a:r>
              <a:rPr sz="2000" spc="254" dirty="0">
                <a:latin typeface="Times New Roman"/>
                <a:cs typeface="Times New Roman"/>
              </a:rPr>
              <a:t>α</a:t>
            </a:r>
            <a:r>
              <a:rPr sz="2000" spc="240" dirty="0">
                <a:latin typeface="Times New Roman"/>
                <a:cs typeface="Times New Roman"/>
              </a:rPr>
              <a:t>θ</a:t>
            </a:r>
            <a:r>
              <a:rPr sz="2000" spc="250" dirty="0">
                <a:latin typeface="Times New Roman"/>
                <a:cs typeface="Times New Roman"/>
              </a:rPr>
              <a:t>μ</a:t>
            </a:r>
            <a:r>
              <a:rPr sz="2000" spc="140" dirty="0">
                <a:latin typeface="Times New Roman"/>
                <a:cs typeface="Times New Roman"/>
              </a:rPr>
              <a:t>ι</a:t>
            </a:r>
            <a:r>
              <a:rPr sz="2000" spc="254" dirty="0">
                <a:latin typeface="Times New Roman"/>
                <a:cs typeface="Times New Roman"/>
              </a:rPr>
              <a:t>σμ</a:t>
            </a:r>
            <a:r>
              <a:rPr sz="2000" spc="200" dirty="0">
                <a:latin typeface="Times New Roman"/>
                <a:cs typeface="Times New Roman"/>
              </a:rPr>
              <a:t>έ</a:t>
            </a:r>
            <a:r>
              <a:rPr sz="2000" spc="215" dirty="0">
                <a:latin typeface="Times New Roman"/>
                <a:cs typeface="Times New Roman"/>
              </a:rPr>
              <a:t>ν</a:t>
            </a:r>
            <a:r>
              <a:rPr sz="2000" spc="270" dirty="0">
                <a:latin typeface="Times New Roman"/>
                <a:cs typeface="Times New Roman"/>
              </a:rPr>
              <a:t>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534" y="2552065"/>
            <a:ext cx="829310" cy="213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0405" algn="l"/>
              </a:tabLst>
            </a:pPr>
            <a:r>
              <a:rPr sz="1450" spc="185" dirty="0">
                <a:latin typeface="Times New Roman"/>
                <a:cs typeface="Times New Roman"/>
              </a:rPr>
              <a:t>1</a:t>
            </a:r>
            <a:r>
              <a:rPr sz="1450" spc="-160" dirty="0">
                <a:latin typeface="Times New Roman"/>
                <a:cs typeface="Times New Roman"/>
              </a:rPr>
              <a:t> </a:t>
            </a:r>
            <a:r>
              <a:rPr sz="1450" spc="204" dirty="0">
                <a:latin typeface="Symbol"/>
                <a:cs typeface="Symbol"/>
              </a:rPr>
              <a:t>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i="1" spc="145" dirty="0">
                <a:latin typeface="Times New Roman"/>
                <a:cs typeface="Times New Roman"/>
              </a:rPr>
              <a:t>r</a:t>
            </a:r>
            <a:r>
              <a:rPr sz="1450" i="1" dirty="0">
                <a:latin typeface="Times New Roman"/>
                <a:cs typeface="Times New Roman"/>
              </a:rPr>
              <a:t>	</a:t>
            </a:r>
            <a:r>
              <a:rPr sz="1450" spc="185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512" y="2555022"/>
            <a:ext cx="16700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225" dirty="0">
                <a:latin typeface="Times New Roman"/>
                <a:cs typeface="Times New Roman"/>
              </a:rPr>
              <a:t>P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0806" y="2552065"/>
            <a:ext cx="122936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5815">
              <a:lnSpc>
                <a:spcPts val="1739"/>
              </a:lnSpc>
            </a:pPr>
            <a:r>
              <a:rPr sz="1450" spc="185" dirty="0">
                <a:latin typeface="Times New Roman"/>
                <a:cs typeface="Times New Roman"/>
              </a:rPr>
              <a:t>1</a:t>
            </a:r>
            <a:r>
              <a:rPr sz="1450" spc="-160" dirty="0">
                <a:latin typeface="Times New Roman"/>
                <a:cs typeface="Times New Roman"/>
              </a:rPr>
              <a:t> </a:t>
            </a:r>
            <a:r>
              <a:rPr sz="1450" spc="204" dirty="0">
                <a:latin typeface="Symbol"/>
                <a:cs typeface="Symbol"/>
              </a:rPr>
              <a:t></a:t>
            </a:r>
            <a:r>
              <a:rPr sz="1450" spc="40" dirty="0">
                <a:latin typeface="Times New Roman"/>
                <a:cs typeface="Times New Roman"/>
              </a:rPr>
              <a:t> </a:t>
            </a:r>
            <a:r>
              <a:rPr sz="1450" i="1" spc="145" dirty="0">
                <a:latin typeface="Times New Roman"/>
                <a:cs typeface="Times New Roman"/>
              </a:rPr>
              <a:t>r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</a:pPr>
            <a:r>
              <a:rPr sz="2000" spc="235" dirty="0">
                <a:latin typeface="Times New Roman"/>
                <a:cs typeface="Times New Roman"/>
              </a:rPr>
              <a:t>δ</a:t>
            </a:r>
            <a:r>
              <a:rPr sz="2000" spc="140" dirty="0">
                <a:latin typeface="Times New Roman"/>
                <a:cs typeface="Times New Roman"/>
              </a:rPr>
              <a:t>ι</a:t>
            </a:r>
            <a:r>
              <a:rPr sz="2000" spc="250" dirty="0">
                <a:latin typeface="Times New Roman"/>
                <a:cs typeface="Times New Roman"/>
              </a:rPr>
              <a:t>ά</a:t>
            </a:r>
            <a:r>
              <a:rPr sz="2000" spc="229" dirty="0">
                <a:latin typeface="Times New Roman"/>
                <a:cs typeface="Times New Roman"/>
              </a:rPr>
              <a:t>ρ</a:t>
            </a:r>
            <a:r>
              <a:rPr sz="2000" spc="235" dirty="0">
                <a:latin typeface="Times New Roman"/>
                <a:cs typeface="Times New Roman"/>
              </a:rPr>
              <a:t>κ</a:t>
            </a:r>
            <a:r>
              <a:rPr sz="2000" spc="200" dirty="0">
                <a:latin typeface="Times New Roman"/>
                <a:cs typeface="Times New Roman"/>
              </a:rPr>
              <a:t>ε</a:t>
            </a:r>
            <a:r>
              <a:rPr sz="2000" spc="204" dirty="0">
                <a:latin typeface="Times New Roman"/>
                <a:cs typeface="Times New Roman"/>
              </a:rPr>
              <a:t>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125" y="2788289"/>
            <a:ext cx="14624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0" dirty="0">
                <a:latin typeface="Times New Roman"/>
                <a:cs typeface="Times New Roman"/>
              </a:rPr>
              <a:t>ο</a:t>
            </a:r>
            <a:r>
              <a:rPr sz="2000" spc="215" dirty="0">
                <a:latin typeface="Times New Roman"/>
                <a:cs typeface="Times New Roman"/>
              </a:rPr>
              <a:t>ν</a:t>
            </a:r>
            <a:r>
              <a:rPr sz="2000" spc="250" dirty="0">
                <a:latin typeface="Times New Roman"/>
                <a:cs typeface="Times New Roman"/>
              </a:rPr>
              <a:t>ομ</a:t>
            </a:r>
            <a:r>
              <a:rPr sz="2000" spc="254" dirty="0">
                <a:latin typeface="Times New Roman"/>
                <a:cs typeface="Times New Roman"/>
              </a:rPr>
              <a:t>ά</a:t>
            </a:r>
            <a:r>
              <a:rPr sz="2000" spc="195" dirty="0">
                <a:latin typeface="Times New Roman"/>
                <a:cs typeface="Times New Roman"/>
              </a:rPr>
              <a:t>ζ</a:t>
            </a:r>
            <a:r>
              <a:rPr sz="2000" spc="200" dirty="0">
                <a:latin typeface="Times New Roman"/>
                <a:cs typeface="Times New Roman"/>
              </a:rPr>
              <a:t>ε</a:t>
            </a:r>
            <a:r>
              <a:rPr sz="2000" spc="180" dirty="0">
                <a:latin typeface="Times New Roman"/>
                <a:cs typeface="Times New Roman"/>
              </a:rPr>
              <a:t>τ</a:t>
            </a:r>
            <a:r>
              <a:rPr sz="2000" spc="254" dirty="0">
                <a:latin typeface="Times New Roman"/>
                <a:cs typeface="Times New Roman"/>
              </a:rPr>
              <a:t>α</a:t>
            </a:r>
            <a:r>
              <a:rPr sz="2000" spc="140" dirty="0">
                <a:latin typeface="Times New Roman"/>
                <a:cs typeface="Times New Roman"/>
              </a:rPr>
              <a:t>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2674" y="2788289"/>
            <a:ext cx="210312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35" dirty="0">
                <a:latin typeface="Times New Roman"/>
                <a:cs typeface="Times New Roman"/>
              </a:rPr>
              <a:t>π</a:t>
            </a:r>
            <a:r>
              <a:rPr sz="2000" spc="229" dirty="0">
                <a:latin typeface="Times New Roman"/>
                <a:cs typeface="Times New Roman"/>
              </a:rPr>
              <a:t>ρ</a:t>
            </a:r>
            <a:r>
              <a:rPr sz="2000" spc="250" dirty="0">
                <a:latin typeface="Times New Roman"/>
                <a:cs typeface="Times New Roman"/>
              </a:rPr>
              <a:t>ο</a:t>
            </a:r>
            <a:r>
              <a:rPr sz="2000" spc="260" dirty="0">
                <a:latin typeface="Times New Roman"/>
                <a:cs typeface="Times New Roman"/>
              </a:rPr>
              <a:t>σ</a:t>
            </a:r>
            <a:r>
              <a:rPr sz="2000" spc="254" dirty="0">
                <a:latin typeface="Times New Roman"/>
                <a:cs typeface="Times New Roman"/>
              </a:rPr>
              <a:t>α</a:t>
            </a:r>
            <a:r>
              <a:rPr sz="2000" spc="229" dirty="0">
                <a:latin typeface="Times New Roman"/>
                <a:cs typeface="Times New Roman"/>
              </a:rPr>
              <a:t>ρ</a:t>
            </a:r>
            <a:r>
              <a:rPr sz="2000" spc="250" dirty="0">
                <a:latin typeface="Times New Roman"/>
                <a:cs typeface="Times New Roman"/>
              </a:rPr>
              <a:t>μο</a:t>
            </a:r>
            <a:r>
              <a:rPr sz="2000" spc="260" dirty="0">
                <a:latin typeface="Times New Roman"/>
                <a:cs typeface="Times New Roman"/>
              </a:rPr>
              <a:t>σ</a:t>
            </a:r>
            <a:r>
              <a:rPr sz="2000" spc="250" dirty="0">
                <a:latin typeface="Times New Roman"/>
                <a:cs typeface="Times New Roman"/>
              </a:rPr>
              <a:t>μ</a:t>
            </a:r>
            <a:r>
              <a:rPr sz="2000" spc="200" dirty="0">
                <a:latin typeface="Times New Roman"/>
                <a:cs typeface="Times New Roman"/>
              </a:rPr>
              <a:t>έ</a:t>
            </a:r>
            <a:r>
              <a:rPr sz="2000" spc="215" dirty="0">
                <a:latin typeface="Times New Roman"/>
                <a:cs typeface="Times New Roman"/>
              </a:rPr>
              <a:t>ν</a:t>
            </a:r>
            <a:r>
              <a:rPr sz="2000" spc="270" dirty="0">
                <a:latin typeface="Times New Roman"/>
                <a:cs typeface="Times New Roman"/>
              </a:rPr>
              <a:t>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7791" y="2788289"/>
            <a:ext cx="13131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65" dirty="0">
                <a:latin typeface="Times New Roman"/>
                <a:cs typeface="Times New Roman"/>
              </a:rPr>
              <a:t>(</a:t>
            </a:r>
            <a:r>
              <a:rPr sz="2000" spc="420" dirty="0">
                <a:latin typeface="Times New Roman"/>
                <a:cs typeface="Times New Roman"/>
              </a:rPr>
              <a:t>M</a:t>
            </a:r>
            <a:r>
              <a:rPr sz="2000" spc="210" dirty="0">
                <a:latin typeface="Times New Roman"/>
                <a:cs typeface="Times New Roman"/>
              </a:rPr>
              <a:t>odi</a:t>
            </a:r>
            <a:r>
              <a:rPr sz="2000" spc="155" dirty="0">
                <a:latin typeface="Times New Roman"/>
                <a:cs typeface="Times New Roman"/>
              </a:rPr>
              <a:t>fi</a:t>
            </a:r>
            <a:r>
              <a:rPr sz="2000" spc="204" dirty="0">
                <a:latin typeface="Times New Roman"/>
                <a:cs typeface="Times New Roman"/>
              </a:rPr>
              <a:t>e</a:t>
            </a:r>
            <a:r>
              <a:rPr sz="2000" spc="260" dirty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125" y="3082811"/>
            <a:ext cx="208851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345" dirty="0">
                <a:latin typeface="Times New Roman"/>
                <a:cs typeface="Times New Roman"/>
              </a:rPr>
              <a:t>D</a:t>
            </a:r>
            <a:r>
              <a:rPr sz="2000" spc="250" dirty="0">
                <a:latin typeface="Times New Roman"/>
                <a:cs typeface="Times New Roman"/>
              </a:rPr>
              <a:t>u</a:t>
            </a:r>
            <a:r>
              <a:rPr sz="2000" spc="180" dirty="0">
                <a:latin typeface="Times New Roman"/>
                <a:cs typeface="Times New Roman"/>
              </a:rPr>
              <a:t>ra</a:t>
            </a:r>
            <a:r>
              <a:rPr sz="2000" spc="170" dirty="0">
                <a:latin typeface="Times New Roman"/>
                <a:cs typeface="Times New Roman"/>
              </a:rPr>
              <a:t>tio</a:t>
            </a:r>
            <a:r>
              <a:rPr sz="2000" spc="260" dirty="0">
                <a:latin typeface="Times New Roman"/>
                <a:cs typeface="Times New Roman"/>
              </a:rPr>
              <a:t>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270" dirty="0">
                <a:latin typeface="Times New Roman"/>
                <a:cs typeface="Times New Roman"/>
              </a:rPr>
              <a:t>ή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420" dirty="0">
                <a:latin typeface="Times New Roman"/>
                <a:cs typeface="Times New Roman"/>
              </a:rPr>
              <a:t>M</a:t>
            </a:r>
            <a:r>
              <a:rPr sz="2000" spc="350" dirty="0">
                <a:latin typeface="Times New Roman"/>
                <a:cs typeface="Times New Roman"/>
              </a:rPr>
              <a:t>D</a:t>
            </a:r>
            <a:r>
              <a:rPr sz="2000" spc="17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902" rIns="0" bIns="0" rtlCol="0">
            <a:spAutoFit/>
          </a:bodyPr>
          <a:lstStyle/>
          <a:p>
            <a:pPr marL="2583815">
              <a:lnSpc>
                <a:spcPts val="3810"/>
              </a:lnSpc>
            </a:pPr>
            <a:r>
              <a:rPr b="0" dirty="0">
                <a:latin typeface="Arial"/>
                <a:cs typeface="Arial"/>
              </a:rPr>
              <a:t>Κυρτότητα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(</a:t>
            </a:r>
            <a:r>
              <a:rPr b="0" dirty="0">
                <a:latin typeface="Arial"/>
                <a:cs typeface="Arial"/>
              </a:rPr>
              <a:t>con</a:t>
            </a:r>
            <a:r>
              <a:rPr b="0" spc="5" dirty="0">
                <a:latin typeface="Arial"/>
                <a:cs typeface="Arial"/>
              </a:rPr>
              <a:t>v</a:t>
            </a:r>
            <a:r>
              <a:rPr b="0" dirty="0">
                <a:latin typeface="Arial"/>
                <a:cs typeface="Arial"/>
              </a:rPr>
              <a:t>exit</a:t>
            </a:r>
            <a:r>
              <a:rPr b="0" spc="-5" dirty="0">
                <a:latin typeface="Arial"/>
                <a:cs typeface="Arial"/>
              </a:rPr>
              <a:t>y</a:t>
            </a:r>
            <a:r>
              <a:rPr b="0"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91265"/>
            <a:ext cx="810514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1180">
              <a:lnSpc>
                <a:spcPts val="2350"/>
              </a:lnSpc>
            </a:pPr>
            <a:r>
              <a:rPr sz="2050" b="1" u="heavy" spc="-140" dirty="0">
                <a:latin typeface="Times New Roman"/>
                <a:cs typeface="Times New Roman"/>
              </a:rPr>
              <a:t>Πα</a:t>
            </a:r>
            <a:r>
              <a:rPr sz="2050" b="1" u="heavy" spc="-105" dirty="0">
                <a:latin typeface="Times New Roman"/>
                <a:cs typeface="Times New Roman"/>
              </a:rPr>
              <a:t>ρ</a:t>
            </a:r>
            <a:r>
              <a:rPr sz="2050" b="1" u="heavy" spc="-95" dirty="0">
                <a:latin typeface="Times New Roman"/>
                <a:cs typeface="Times New Roman"/>
              </a:rPr>
              <a:t>άδειγ</a:t>
            </a:r>
            <a:r>
              <a:rPr sz="2050" b="1" u="heavy" spc="-114" dirty="0">
                <a:latin typeface="Times New Roman"/>
                <a:cs typeface="Times New Roman"/>
              </a:rPr>
              <a:t>μα</a:t>
            </a:r>
            <a:r>
              <a:rPr sz="2050" spc="-60" dirty="0">
                <a:latin typeface="Times New Roman"/>
                <a:cs typeface="Times New Roman"/>
              </a:rPr>
              <a:t>:</a:t>
            </a:r>
            <a:r>
              <a:rPr sz="2050" spc="204" dirty="0">
                <a:latin typeface="Times New Roman"/>
                <a:cs typeface="Times New Roman"/>
              </a:rPr>
              <a:t> </a:t>
            </a:r>
            <a:r>
              <a:rPr sz="2050" spc="-155" dirty="0">
                <a:latin typeface="Times New Roman"/>
                <a:cs typeface="Times New Roman"/>
              </a:rPr>
              <a:t>Έ</a:t>
            </a:r>
            <a:r>
              <a:rPr sz="2050" spc="-114" dirty="0">
                <a:latin typeface="Times New Roman"/>
                <a:cs typeface="Times New Roman"/>
              </a:rPr>
              <a:t>στω</a:t>
            </a:r>
            <a:r>
              <a:rPr sz="2050" spc="200" dirty="0">
                <a:latin typeface="Times New Roman"/>
                <a:cs typeface="Times New Roman"/>
              </a:rPr>
              <a:t> </a:t>
            </a:r>
            <a:r>
              <a:rPr sz="2050" spc="-105" dirty="0">
                <a:latin typeface="Times New Roman"/>
                <a:cs typeface="Times New Roman"/>
              </a:rPr>
              <a:t>ό</a:t>
            </a:r>
            <a:r>
              <a:rPr sz="2050" spc="-95" dirty="0">
                <a:latin typeface="Times New Roman"/>
                <a:cs typeface="Times New Roman"/>
              </a:rPr>
              <a:t>τ</a:t>
            </a:r>
            <a:r>
              <a:rPr sz="2050" spc="-60" dirty="0">
                <a:latin typeface="Times New Roman"/>
                <a:cs typeface="Times New Roman"/>
              </a:rPr>
              <a:t>ι</a:t>
            </a:r>
            <a:r>
              <a:rPr sz="2050" spc="200" dirty="0">
                <a:latin typeface="Times New Roman"/>
                <a:cs typeface="Times New Roman"/>
              </a:rPr>
              <a:t> </a:t>
            </a:r>
            <a:r>
              <a:rPr sz="2050" spc="-80" dirty="0">
                <a:latin typeface="Times New Roman"/>
                <a:cs typeface="Times New Roman"/>
              </a:rPr>
              <a:t>r</a:t>
            </a:r>
            <a:r>
              <a:rPr sz="2050" spc="-120" dirty="0">
                <a:latin typeface="Times New Roman"/>
                <a:cs typeface="Times New Roman"/>
              </a:rPr>
              <a:t>=</a:t>
            </a:r>
            <a:r>
              <a:rPr sz="2050" spc="170" dirty="0">
                <a:latin typeface="Times New Roman"/>
                <a:cs typeface="Times New Roman"/>
              </a:rPr>
              <a:t> </a:t>
            </a:r>
            <a:r>
              <a:rPr sz="2050" spc="-105" dirty="0">
                <a:latin typeface="Times New Roman"/>
                <a:cs typeface="Times New Roman"/>
              </a:rPr>
              <a:t>8</a:t>
            </a:r>
            <a:r>
              <a:rPr sz="2050" spc="-190" dirty="0">
                <a:latin typeface="Times New Roman"/>
                <a:cs typeface="Times New Roman"/>
              </a:rPr>
              <a:t>%</a:t>
            </a:r>
            <a:r>
              <a:rPr sz="2050" spc="-55" dirty="0">
                <a:latin typeface="Times New Roman"/>
                <a:cs typeface="Times New Roman"/>
              </a:rPr>
              <a:t>,</a:t>
            </a:r>
            <a:r>
              <a:rPr sz="2050" spc="180" dirty="0">
                <a:latin typeface="Times New Roman"/>
                <a:cs typeface="Times New Roman"/>
              </a:rPr>
              <a:t> </a:t>
            </a:r>
            <a:r>
              <a:rPr sz="2050" spc="-90" dirty="0">
                <a:latin typeface="Times New Roman"/>
                <a:cs typeface="Times New Roman"/>
              </a:rPr>
              <a:t>έ</a:t>
            </a:r>
            <a:r>
              <a:rPr sz="2050" spc="-105" dirty="0">
                <a:latin typeface="Times New Roman"/>
                <a:cs typeface="Times New Roman"/>
              </a:rPr>
              <a:t>χουμ</a:t>
            </a:r>
            <a:r>
              <a:rPr sz="2050" spc="-90" dirty="0">
                <a:latin typeface="Times New Roman"/>
                <a:cs typeface="Times New Roman"/>
              </a:rPr>
              <a:t>ε</a:t>
            </a:r>
            <a:r>
              <a:rPr sz="2050" spc="180" dirty="0">
                <a:latin typeface="Times New Roman"/>
                <a:cs typeface="Times New Roman"/>
              </a:rPr>
              <a:t> </a:t>
            </a:r>
            <a:r>
              <a:rPr sz="2050" spc="-85" dirty="0">
                <a:latin typeface="Times New Roman"/>
                <a:cs typeface="Times New Roman"/>
              </a:rPr>
              <a:t>τ</a:t>
            </a:r>
            <a:r>
              <a:rPr sz="2050" spc="-125" dirty="0">
                <a:latin typeface="Times New Roman"/>
                <a:cs typeface="Times New Roman"/>
              </a:rPr>
              <a:t>η</a:t>
            </a:r>
            <a:r>
              <a:rPr sz="2050" spc="-95" dirty="0">
                <a:latin typeface="Times New Roman"/>
                <a:cs typeface="Times New Roman"/>
              </a:rPr>
              <a:t>ν</a:t>
            </a:r>
            <a:r>
              <a:rPr sz="2050" spc="175" dirty="0">
                <a:latin typeface="Times New Roman"/>
                <a:cs typeface="Times New Roman"/>
              </a:rPr>
              <a:t> </a:t>
            </a:r>
            <a:r>
              <a:rPr sz="2050" spc="-90" dirty="0">
                <a:latin typeface="Times New Roman"/>
                <a:cs typeface="Times New Roman"/>
              </a:rPr>
              <a:t>ε</a:t>
            </a:r>
            <a:r>
              <a:rPr sz="2050" spc="-100" dirty="0">
                <a:latin typeface="Times New Roman"/>
                <a:cs typeface="Times New Roman"/>
              </a:rPr>
              <a:t>υ</a:t>
            </a:r>
            <a:r>
              <a:rPr sz="2050" spc="-114" dirty="0">
                <a:latin typeface="Times New Roman"/>
                <a:cs typeface="Times New Roman"/>
              </a:rPr>
              <a:t>ρωο</a:t>
            </a:r>
            <a:r>
              <a:rPr sz="2050" spc="-110" dirty="0">
                <a:latin typeface="Times New Roman"/>
                <a:cs typeface="Times New Roman"/>
              </a:rPr>
              <a:t>μ</a:t>
            </a:r>
            <a:r>
              <a:rPr sz="2050" spc="-105" dirty="0">
                <a:latin typeface="Times New Roman"/>
                <a:cs typeface="Times New Roman"/>
              </a:rPr>
              <a:t>ο</a:t>
            </a:r>
            <a:r>
              <a:rPr sz="2050" spc="-120" dirty="0">
                <a:latin typeface="Times New Roman"/>
                <a:cs typeface="Times New Roman"/>
              </a:rPr>
              <a:t>λ</a:t>
            </a:r>
            <a:r>
              <a:rPr sz="2050" spc="-105" dirty="0">
                <a:latin typeface="Times New Roman"/>
                <a:cs typeface="Times New Roman"/>
              </a:rPr>
              <a:t>ογ</a:t>
            </a:r>
            <a:r>
              <a:rPr sz="2050" spc="-85" dirty="0">
                <a:latin typeface="Times New Roman"/>
                <a:cs typeface="Times New Roman"/>
              </a:rPr>
              <a:t>ία</a:t>
            </a:r>
            <a:r>
              <a:rPr sz="2050" spc="175" dirty="0">
                <a:latin typeface="Times New Roman"/>
                <a:cs typeface="Times New Roman"/>
              </a:rPr>
              <a:t> </a:t>
            </a:r>
            <a:r>
              <a:rPr sz="2050" spc="-85" dirty="0">
                <a:latin typeface="Times New Roman"/>
                <a:cs typeface="Times New Roman"/>
              </a:rPr>
              <a:t>τ</a:t>
            </a:r>
            <a:r>
              <a:rPr sz="2050" spc="-114" dirty="0">
                <a:latin typeface="Times New Roman"/>
                <a:cs typeface="Times New Roman"/>
              </a:rPr>
              <a:t>ο</a:t>
            </a:r>
            <a:r>
              <a:rPr sz="2050" spc="-105" dirty="0">
                <a:latin typeface="Times New Roman"/>
                <a:cs typeface="Times New Roman"/>
              </a:rPr>
              <a:t>υ</a:t>
            </a:r>
            <a:r>
              <a:rPr sz="2050" spc="185" dirty="0">
                <a:latin typeface="Times New Roman"/>
                <a:cs typeface="Times New Roman"/>
              </a:rPr>
              <a:t> </a:t>
            </a:r>
            <a:r>
              <a:rPr sz="2050" spc="-125" dirty="0">
                <a:latin typeface="Times New Roman"/>
                <a:cs typeface="Times New Roman"/>
              </a:rPr>
              <a:t>π</a:t>
            </a:r>
            <a:r>
              <a:rPr sz="2050" spc="-105" dirty="0">
                <a:latin typeface="Times New Roman"/>
                <a:cs typeface="Times New Roman"/>
              </a:rPr>
              <a:t>ρο</a:t>
            </a:r>
            <a:r>
              <a:rPr sz="2050" spc="-114" dirty="0">
                <a:latin typeface="Times New Roman"/>
                <a:cs typeface="Times New Roman"/>
              </a:rPr>
              <a:t>ηγ</a:t>
            </a:r>
            <a:r>
              <a:rPr sz="2050" spc="-105" dirty="0">
                <a:latin typeface="Times New Roman"/>
                <a:cs typeface="Times New Roman"/>
              </a:rPr>
              <a:t>ούμ</a:t>
            </a:r>
            <a:r>
              <a:rPr sz="2050" spc="-95" dirty="0">
                <a:latin typeface="Times New Roman"/>
                <a:cs typeface="Times New Roman"/>
              </a:rPr>
              <a:t>εν</a:t>
            </a:r>
            <a:r>
              <a:rPr sz="2050" spc="-114" dirty="0">
                <a:latin typeface="Times New Roman"/>
                <a:cs typeface="Times New Roman"/>
              </a:rPr>
              <a:t>ο</a:t>
            </a:r>
            <a:r>
              <a:rPr sz="2050" spc="-105" dirty="0">
                <a:latin typeface="Times New Roman"/>
                <a:cs typeface="Times New Roman"/>
              </a:rPr>
              <a:t>υ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-125" dirty="0">
                <a:latin typeface="Times New Roman"/>
                <a:cs typeface="Times New Roman"/>
              </a:rPr>
              <a:t>π</a:t>
            </a:r>
            <a:r>
              <a:rPr sz="2050" spc="-120" dirty="0">
                <a:latin typeface="Times New Roman"/>
                <a:cs typeface="Times New Roman"/>
              </a:rPr>
              <a:t>α</a:t>
            </a:r>
            <a:r>
              <a:rPr sz="2050" spc="-105" dirty="0">
                <a:latin typeface="Times New Roman"/>
                <a:cs typeface="Times New Roman"/>
              </a:rPr>
              <a:t>ρ</a:t>
            </a:r>
            <a:r>
              <a:rPr sz="2050" spc="-120" dirty="0">
                <a:latin typeface="Times New Roman"/>
                <a:cs typeface="Times New Roman"/>
              </a:rPr>
              <a:t>α</a:t>
            </a:r>
            <a:r>
              <a:rPr sz="2050" spc="-85" dirty="0">
                <a:latin typeface="Times New Roman"/>
                <a:cs typeface="Times New Roman"/>
              </a:rPr>
              <a:t>δεί</a:t>
            </a:r>
            <a:r>
              <a:rPr sz="2050" spc="-105" dirty="0">
                <a:latin typeface="Times New Roman"/>
                <a:cs typeface="Times New Roman"/>
              </a:rPr>
              <a:t>γ</a:t>
            </a:r>
            <a:r>
              <a:rPr sz="2050" spc="-110" dirty="0">
                <a:latin typeface="Times New Roman"/>
                <a:cs typeface="Times New Roman"/>
              </a:rPr>
              <a:t>μ</a:t>
            </a:r>
            <a:r>
              <a:rPr sz="2050" spc="-120" dirty="0">
                <a:latin typeface="Times New Roman"/>
                <a:cs typeface="Times New Roman"/>
              </a:rPr>
              <a:t>α</a:t>
            </a:r>
            <a:r>
              <a:rPr sz="2050" spc="-85" dirty="0">
                <a:latin typeface="Times New Roman"/>
                <a:cs typeface="Times New Roman"/>
              </a:rPr>
              <a:t>τ</a:t>
            </a:r>
            <a:r>
              <a:rPr sz="2050" spc="-114" dirty="0">
                <a:latin typeface="Times New Roman"/>
                <a:cs typeface="Times New Roman"/>
              </a:rPr>
              <a:t>ο</a:t>
            </a:r>
            <a:r>
              <a:rPr sz="2050" spc="-80" dirty="0">
                <a:latin typeface="Times New Roman"/>
                <a:cs typeface="Times New Roman"/>
              </a:rPr>
              <a:t>ς</a:t>
            </a:r>
            <a:r>
              <a:rPr sz="2050" spc="-55" dirty="0">
                <a:latin typeface="Times New Roman"/>
                <a:cs typeface="Times New Roman"/>
              </a:rPr>
              <a:t>, </a:t>
            </a:r>
            <a:r>
              <a:rPr sz="2050" spc="-105" dirty="0">
                <a:latin typeface="Times New Roman"/>
                <a:cs typeface="Times New Roman"/>
              </a:rPr>
              <a:t>ό</a:t>
            </a:r>
            <a:r>
              <a:rPr sz="2050" spc="-125" dirty="0">
                <a:latin typeface="Times New Roman"/>
                <a:cs typeface="Times New Roman"/>
              </a:rPr>
              <a:t>π</a:t>
            </a:r>
            <a:r>
              <a:rPr sz="2050" spc="-105" dirty="0">
                <a:latin typeface="Times New Roman"/>
                <a:cs typeface="Times New Roman"/>
              </a:rPr>
              <a:t>ου</a:t>
            </a:r>
            <a:r>
              <a:rPr sz="2050" spc="-50" dirty="0">
                <a:latin typeface="Times New Roman"/>
                <a:cs typeface="Times New Roman"/>
              </a:rPr>
              <a:t> </a:t>
            </a:r>
            <a:r>
              <a:rPr sz="2050" spc="-95" dirty="0">
                <a:latin typeface="Times New Roman"/>
                <a:cs typeface="Times New Roman"/>
              </a:rPr>
              <a:t>c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-130" dirty="0">
                <a:latin typeface="Times New Roman"/>
                <a:cs typeface="Times New Roman"/>
              </a:rPr>
              <a:t>=</a:t>
            </a:r>
            <a:r>
              <a:rPr sz="2050" spc="-105" dirty="0">
                <a:latin typeface="Times New Roman"/>
                <a:cs typeface="Times New Roman"/>
              </a:rPr>
              <a:t>8</a:t>
            </a:r>
            <a:r>
              <a:rPr sz="2050" spc="-190" dirty="0">
                <a:latin typeface="Times New Roman"/>
                <a:cs typeface="Times New Roman"/>
              </a:rPr>
              <a:t>%</a:t>
            </a:r>
            <a:r>
              <a:rPr sz="2050" spc="-55" dirty="0">
                <a:latin typeface="Times New Roman"/>
                <a:cs typeface="Times New Roman"/>
              </a:rPr>
              <a:t>, </a:t>
            </a:r>
            <a:r>
              <a:rPr sz="2050" spc="-135" dirty="0">
                <a:latin typeface="Times New Roman"/>
                <a:cs typeface="Times New Roman"/>
              </a:rPr>
              <a:t>F</a:t>
            </a:r>
            <a:r>
              <a:rPr sz="2050" spc="-130" dirty="0">
                <a:latin typeface="Times New Roman"/>
                <a:cs typeface="Times New Roman"/>
              </a:rPr>
              <a:t>=</a:t>
            </a:r>
            <a:r>
              <a:rPr sz="2050" spc="-95" dirty="0">
                <a:latin typeface="Times New Roman"/>
                <a:cs typeface="Times New Roman"/>
              </a:rPr>
              <a:t>1.000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90" dirty="0">
                <a:latin typeface="Times New Roman"/>
                <a:cs typeface="Times New Roman"/>
              </a:rPr>
              <a:t>ε</a:t>
            </a:r>
            <a:r>
              <a:rPr sz="2050" spc="-100" dirty="0">
                <a:latin typeface="Times New Roman"/>
                <a:cs typeface="Times New Roman"/>
              </a:rPr>
              <a:t>υρώ,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-114" dirty="0">
                <a:latin typeface="Times New Roman"/>
                <a:cs typeface="Times New Roman"/>
              </a:rPr>
              <a:t>Ρ</a:t>
            </a:r>
            <a:r>
              <a:rPr sz="2050" spc="-120" dirty="0">
                <a:latin typeface="Times New Roman"/>
                <a:cs typeface="Times New Roman"/>
              </a:rPr>
              <a:t>=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-95" dirty="0">
                <a:latin typeface="Times New Roman"/>
                <a:cs typeface="Times New Roman"/>
              </a:rPr>
              <a:t>1.000</a:t>
            </a:r>
            <a:r>
              <a:rPr sz="2050" spc="-60" dirty="0">
                <a:latin typeface="Times New Roman"/>
                <a:cs typeface="Times New Roman"/>
              </a:rPr>
              <a:t> </a:t>
            </a:r>
            <a:r>
              <a:rPr sz="2050" spc="-90" dirty="0">
                <a:latin typeface="Times New Roman"/>
                <a:cs typeface="Times New Roman"/>
              </a:rPr>
              <a:t>ε</a:t>
            </a:r>
            <a:r>
              <a:rPr sz="2050" spc="-100" dirty="0">
                <a:latin typeface="Times New Roman"/>
                <a:cs typeface="Times New Roman"/>
              </a:rPr>
              <a:t>υ</a:t>
            </a:r>
            <a:r>
              <a:rPr sz="2050" spc="-125" dirty="0">
                <a:latin typeface="Times New Roman"/>
                <a:cs typeface="Times New Roman"/>
              </a:rPr>
              <a:t>ρώ</a:t>
            </a:r>
            <a:r>
              <a:rPr sz="2050" dirty="0">
                <a:latin typeface="Times New Roman"/>
                <a:cs typeface="Times New Roman"/>
              </a:rPr>
              <a:t> </a:t>
            </a:r>
            <a:r>
              <a:rPr sz="2050" spc="-105" dirty="0">
                <a:latin typeface="Times New Roman"/>
                <a:cs typeface="Times New Roman"/>
              </a:rPr>
              <a:t> </a:t>
            </a:r>
            <a:r>
              <a:rPr sz="2050" spc="-120" dirty="0">
                <a:latin typeface="Times New Roman"/>
                <a:cs typeface="Times New Roman"/>
              </a:rPr>
              <a:t>κα</a:t>
            </a:r>
            <a:r>
              <a:rPr sz="2050" spc="-60" dirty="0">
                <a:latin typeface="Times New Roman"/>
                <a:cs typeface="Times New Roman"/>
              </a:rPr>
              <a:t>ι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-155" dirty="0">
                <a:latin typeface="Times New Roman"/>
                <a:cs typeface="Times New Roman"/>
              </a:rPr>
              <a:t>D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-135" dirty="0">
                <a:latin typeface="Times New Roman"/>
                <a:cs typeface="Times New Roman"/>
              </a:rPr>
              <a:t>=</a:t>
            </a:r>
            <a:r>
              <a:rPr sz="2050" spc="-95" dirty="0">
                <a:latin typeface="Times New Roman"/>
                <a:cs typeface="Times New Roman"/>
              </a:rPr>
              <a:t>4,99</a:t>
            </a:r>
            <a:r>
              <a:rPr sz="2050" spc="-55" dirty="0">
                <a:latin typeface="Times New Roman"/>
                <a:cs typeface="Times New Roman"/>
              </a:rPr>
              <a:t> </a:t>
            </a:r>
            <a:r>
              <a:rPr sz="2050" spc="-110" dirty="0">
                <a:latin typeface="Times New Roman"/>
                <a:cs typeface="Times New Roman"/>
              </a:rPr>
              <a:t>χ</a:t>
            </a:r>
            <a:r>
              <a:rPr sz="2050" spc="-90" dirty="0">
                <a:latin typeface="Times New Roman"/>
                <a:cs typeface="Times New Roman"/>
              </a:rPr>
              <a:t>ρ</a:t>
            </a:r>
            <a:r>
              <a:rPr sz="2050" spc="-110" dirty="0">
                <a:latin typeface="Times New Roman"/>
                <a:cs typeface="Times New Roman"/>
              </a:rPr>
              <a:t>ό</a:t>
            </a:r>
            <a:r>
              <a:rPr sz="2050" spc="-80" dirty="0">
                <a:latin typeface="Times New Roman"/>
                <a:cs typeface="Times New Roman"/>
              </a:rPr>
              <a:t>νι</a:t>
            </a:r>
            <a:r>
              <a:rPr sz="2050" spc="-125" dirty="0">
                <a:latin typeface="Times New Roman"/>
                <a:cs typeface="Times New Roman"/>
              </a:rPr>
              <a:t>α</a:t>
            </a:r>
            <a:r>
              <a:rPr sz="2050" spc="-55" dirty="0">
                <a:latin typeface="Times New Roman"/>
                <a:cs typeface="Times New Roman"/>
              </a:rPr>
              <a:t>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2356" y="2570906"/>
            <a:ext cx="80835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125" dirty="0">
                <a:latin typeface="Times New Roman"/>
                <a:cs typeface="Times New Roman"/>
              </a:rPr>
              <a:t>Σ</a:t>
            </a:r>
            <a:r>
              <a:rPr sz="2050" spc="-110" dirty="0">
                <a:latin typeface="Times New Roman"/>
                <a:cs typeface="Times New Roman"/>
              </a:rPr>
              <a:t>χ</a:t>
            </a:r>
            <a:r>
              <a:rPr sz="2050" spc="-120" dirty="0">
                <a:latin typeface="Times New Roman"/>
                <a:cs typeface="Times New Roman"/>
              </a:rPr>
              <a:t>ή</a:t>
            </a:r>
            <a:r>
              <a:rPr sz="2050" spc="-110" dirty="0">
                <a:latin typeface="Times New Roman"/>
                <a:cs typeface="Times New Roman"/>
              </a:rPr>
              <a:t>μα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-105" dirty="0">
                <a:latin typeface="Times New Roman"/>
                <a:cs typeface="Times New Roman"/>
              </a:rPr>
              <a:t>3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4726" y="2849315"/>
            <a:ext cx="4829395" cy="3212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4726" y="6096446"/>
            <a:ext cx="4829810" cy="0"/>
          </a:xfrm>
          <a:custGeom>
            <a:avLst/>
            <a:gdLst/>
            <a:ahLst/>
            <a:cxnLst/>
            <a:rect l="l" t="t" r="r" b="b"/>
            <a:pathLst>
              <a:path w="4829810">
                <a:moveTo>
                  <a:pt x="0" y="0"/>
                </a:moveTo>
                <a:lnTo>
                  <a:pt x="4829395" y="0"/>
                </a:lnTo>
              </a:path>
            </a:pathLst>
          </a:custGeom>
          <a:ln w="12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514" rIns="0" bIns="0" rtlCol="0">
            <a:spAutoFit/>
          </a:bodyPr>
          <a:lstStyle/>
          <a:p>
            <a:pPr marL="3678554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Convexity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9177" y="1649628"/>
            <a:ext cx="43935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5" dirty="0">
                <a:latin typeface="Times New Roman"/>
                <a:cs typeface="Times New Roman"/>
              </a:rPr>
              <a:t>Πρόβλεψη</a:t>
            </a:r>
            <a:r>
              <a:rPr sz="2800" b="1" u="heavy" spc="-20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latin typeface="Times New Roman"/>
                <a:cs typeface="Times New Roman"/>
              </a:rPr>
              <a:t>του υ</a:t>
            </a:r>
            <a:r>
              <a:rPr sz="2800" b="1" u="heavy" dirty="0">
                <a:latin typeface="Times New Roman"/>
                <a:cs typeface="Times New Roman"/>
              </a:rPr>
              <a:t>π</a:t>
            </a:r>
            <a:r>
              <a:rPr sz="2800" b="1" u="heavy" spc="-5" dirty="0">
                <a:latin typeface="Times New Roman"/>
                <a:cs typeface="Times New Roman"/>
              </a:rPr>
              <a:t>οδ</a:t>
            </a:r>
            <a:r>
              <a:rPr sz="2800" b="1" u="heavy" dirty="0">
                <a:latin typeface="Times New Roman"/>
                <a:cs typeface="Times New Roman"/>
              </a:rPr>
              <a:t>ε</a:t>
            </a:r>
            <a:r>
              <a:rPr sz="2800" b="1" u="heavy" spc="-5" dirty="0">
                <a:latin typeface="Times New Roman"/>
                <a:cs typeface="Times New Roman"/>
              </a:rPr>
              <a:t>ίγμ</a:t>
            </a:r>
            <a:r>
              <a:rPr sz="2800" b="1" u="heavy" spc="-15" dirty="0">
                <a:latin typeface="Times New Roman"/>
                <a:cs typeface="Times New Roman"/>
              </a:rPr>
              <a:t>α</a:t>
            </a:r>
            <a:r>
              <a:rPr sz="2800" b="1" spc="-5" dirty="0">
                <a:latin typeface="Times New Roman"/>
                <a:cs typeface="Times New Roman"/>
              </a:rPr>
              <a:t>τος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387699"/>
            <a:ext cx="31400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Δr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&gt;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 α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8%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στο 10%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4550" y="2598801"/>
            <a:ext cx="313055" cy="1905"/>
          </a:xfrm>
          <a:custGeom>
            <a:avLst/>
            <a:gdLst/>
            <a:ahLst/>
            <a:cxnLst/>
            <a:rect l="l" t="t" r="r" b="b"/>
            <a:pathLst>
              <a:path w="313054" h="1905">
                <a:moveTo>
                  <a:pt x="0" y="0"/>
                </a:moveTo>
                <a:lnTo>
                  <a:pt x="312800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3865" y="2266269"/>
            <a:ext cx="352361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7936" dirty="0">
                <a:latin typeface="Symbol"/>
                <a:cs typeface="Symbol"/>
              </a:rPr>
              <a:t></a:t>
            </a:r>
            <a:r>
              <a:rPr sz="3150" spc="-315" baseline="7936" dirty="0">
                <a:latin typeface="Times New Roman"/>
                <a:cs typeface="Times New Roman"/>
              </a:rPr>
              <a:t> </a:t>
            </a:r>
            <a:r>
              <a:rPr sz="3150" spc="-254" baseline="7936" dirty="0">
                <a:latin typeface="Symbol"/>
                <a:cs typeface="Symbol"/>
              </a:rPr>
              <a:t></a:t>
            </a:r>
            <a:r>
              <a:rPr sz="3150" spc="-247" baseline="1322" dirty="0">
                <a:latin typeface="Times New Roman"/>
                <a:cs typeface="Times New Roman"/>
              </a:rPr>
              <a:t>4</a:t>
            </a:r>
            <a:r>
              <a:rPr sz="3150" spc="-150" baseline="1322" dirty="0">
                <a:latin typeface="Times New Roman"/>
                <a:cs typeface="Times New Roman"/>
              </a:rPr>
              <a:t>,</a:t>
            </a:r>
            <a:r>
              <a:rPr sz="3150" spc="7" baseline="1322" dirty="0">
                <a:latin typeface="Times New Roman"/>
                <a:cs typeface="Times New Roman"/>
              </a:rPr>
              <a:t>9</a:t>
            </a:r>
            <a:r>
              <a:rPr sz="3150" spc="-44" baseline="1322" dirty="0">
                <a:latin typeface="Times New Roman"/>
                <a:cs typeface="Times New Roman"/>
              </a:rPr>
              <a:t>9</a:t>
            </a:r>
            <a:r>
              <a:rPr sz="3150" spc="217" baseline="7936" dirty="0">
                <a:latin typeface="Symbol"/>
                <a:cs typeface="Symbol"/>
              </a:rPr>
              <a:t></a:t>
            </a:r>
            <a:r>
              <a:rPr sz="3150" baseline="5291" dirty="0">
                <a:latin typeface="Symbol"/>
                <a:cs typeface="Symbol"/>
              </a:rPr>
              <a:t></a:t>
            </a:r>
            <a:r>
              <a:rPr sz="3150" spc="-450" baseline="5291" dirty="0">
                <a:latin typeface="Times New Roman"/>
                <a:cs typeface="Times New Roman"/>
              </a:rPr>
              <a:t> </a:t>
            </a:r>
            <a:r>
              <a:rPr sz="3150" spc="-262" baseline="35714" dirty="0">
                <a:latin typeface="Times New Roman"/>
                <a:cs typeface="Times New Roman"/>
              </a:rPr>
              <a:t>0</a:t>
            </a:r>
            <a:r>
              <a:rPr sz="3150" spc="-97" baseline="35714" dirty="0">
                <a:latin typeface="Times New Roman"/>
                <a:cs typeface="Times New Roman"/>
              </a:rPr>
              <a:t>,</a:t>
            </a:r>
            <a:r>
              <a:rPr sz="3150" spc="7" baseline="35714" dirty="0">
                <a:latin typeface="Times New Roman"/>
                <a:cs typeface="Times New Roman"/>
              </a:rPr>
              <a:t>02</a:t>
            </a:r>
            <a:r>
              <a:rPr sz="3150" baseline="41005" dirty="0">
                <a:latin typeface="Symbol"/>
                <a:cs typeface="Symbol"/>
              </a:rPr>
              <a:t></a:t>
            </a:r>
            <a:r>
              <a:rPr sz="3150" spc="-254" baseline="41005" dirty="0">
                <a:latin typeface="Times New Roman"/>
                <a:cs typeface="Times New Roman"/>
              </a:rPr>
              <a:t> </a:t>
            </a:r>
            <a:r>
              <a:rPr sz="3150" baseline="7936" dirty="0">
                <a:latin typeface="Symbol"/>
                <a:cs typeface="Symbol"/>
              </a:rPr>
              <a:t></a:t>
            </a:r>
            <a:r>
              <a:rPr sz="3150" spc="-307" baseline="7936" dirty="0">
                <a:latin typeface="Times New Roman"/>
                <a:cs typeface="Times New Roman"/>
              </a:rPr>
              <a:t> </a:t>
            </a:r>
            <a:r>
              <a:rPr sz="3150" spc="-254" baseline="7936" dirty="0">
                <a:latin typeface="Symbol"/>
                <a:cs typeface="Symbol"/>
              </a:rPr>
              <a:t></a:t>
            </a:r>
            <a:r>
              <a:rPr sz="3150" spc="-247" baseline="1322" dirty="0">
                <a:latin typeface="Times New Roman"/>
                <a:cs typeface="Times New Roman"/>
              </a:rPr>
              <a:t>9</a:t>
            </a:r>
            <a:r>
              <a:rPr sz="3150" spc="-75" baseline="1322" dirty="0">
                <a:latin typeface="Times New Roman"/>
                <a:cs typeface="Times New Roman"/>
              </a:rPr>
              <a:t>,</a:t>
            </a:r>
            <a:r>
              <a:rPr sz="3150" spc="7" baseline="1322" dirty="0">
                <a:latin typeface="Times New Roman"/>
                <a:cs typeface="Times New Roman"/>
              </a:rPr>
              <a:t>240</a:t>
            </a:r>
            <a:r>
              <a:rPr sz="3150" spc="-885" baseline="1322" dirty="0">
                <a:latin typeface="Times New Roman"/>
                <a:cs typeface="Times New Roman"/>
              </a:rPr>
              <a:t>7</a:t>
            </a:r>
            <a:r>
              <a:rPr sz="3150" spc="52" baseline="1322" dirty="0">
                <a:latin typeface="Times New Roman"/>
                <a:cs typeface="Times New Roman"/>
              </a:rPr>
              <a:t>%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Άρα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2540" y="2666134"/>
            <a:ext cx="69786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3968" dirty="0">
                <a:latin typeface="Symbol"/>
                <a:cs typeface="Symbol"/>
              </a:rPr>
              <a:t></a:t>
            </a:r>
            <a:r>
              <a:rPr sz="3150" spc="-442" baseline="-3968" dirty="0">
                <a:latin typeface="Times New Roman"/>
                <a:cs typeface="Times New Roman"/>
              </a:rPr>
              <a:t> </a:t>
            </a:r>
            <a:r>
              <a:rPr sz="2100" spc="-315" dirty="0">
                <a:latin typeface="Times New Roman"/>
                <a:cs typeface="Times New Roman"/>
              </a:rPr>
              <a:t>1</a:t>
            </a:r>
            <a:r>
              <a:rPr sz="2100" spc="-80" dirty="0">
                <a:latin typeface="Times New Roman"/>
                <a:cs typeface="Times New Roman"/>
              </a:rPr>
              <a:t>,</a:t>
            </a:r>
            <a:r>
              <a:rPr sz="2100" spc="5" dirty="0">
                <a:latin typeface="Times New Roman"/>
                <a:cs typeface="Times New Roman"/>
              </a:rPr>
              <a:t>0</a:t>
            </a:r>
            <a:r>
              <a:rPr sz="2100" spc="155" dirty="0">
                <a:latin typeface="Times New Roman"/>
                <a:cs typeface="Times New Roman"/>
              </a:rPr>
              <a:t>8</a:t>
            </a:r>
            <a:r>
              <a:rPr sz="3150" baseline="-3968" dirty="0">
                <a:latin typeface="Symbol"/>
                <a:cs typeface="Symbol"/>
              </a:rPr>
              <a:t></a:t>
            </a:r>
            <a:endParaRPr sz="3150" baseline="-3968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2540" y="2266269"/>
            <a:ext cx="69850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2295" algn="l"/>
              </a:tabLst>
            </a:pPr>
            <a:r>
              <a:rPr sz="2100" spc="85" dirty="0">
                <a:latin typeface="Symbol"/>
                <a:cs typeface="Symbol"/>
              </a:rPr>
              <a:t></a:t>
            </a:r>
            <a:r>
              <a:rPr sz="2100" u="sng" dirty="0">
                <a:latin typeface="Times New Roman"/>
                <a:cs typeface="Times New Roman"/>
              </a:rPr>
              <a:t> 	</a:t>
            </a:r>
            <a:r>
              <a:rPr sz="3150" baseline="-35714" dirty="0">
                <a:latin typeface="Symbol"/>
                <a:cs typeface="Symbol"/>
              </a:rPr>
              <a:t></a:t>
            </a:r>
            <a:endParaRPr sz="3150" baseline="-35714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6835" y="2263221"/>
            <a:ext cx="33020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75" dirty="0">
                <a:latin typeface="Symbol"/>
                <a:cs typeface="Symbol"/>
              </a:rPr>
              <a:t></a:t>
            </a:r>
            <a:r>
              <a:rPr sz="3150" i="1" baseline="-5291" dirty="0">
                <a:latin typeface="Times New Roman"/>
                <a:cs typeface="Times New Roman"/>
              </a:rPr>
              <a:t>P</a:t>
            </a:r>
            <a:endParaRPr sz="3150" baseline="-529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0511" y="2428198"/>
            <a:ext cx="28892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Symbol"/>
                <a:cs typeface="Symbol"/>
              </a:rPr>
              <a:t>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1511" y="2666134"/>
            <a:ext cx="18859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dirty="0">
                <a:latin typeface="Times New Roman"/>
                <a:cs typeface="Times New Roman"/>
              </a:rPr>
              <a:t>P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3853" y="3238735"/>
            <a:ext cx="50450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02075" algn="l"/>
              </a:tabLst>
            </a:pPr>
            <a:r>
              <a:rPr sz="2400" dirty="0">
                <a:latin typeface="Times New Roman"/>
                <a:cs typeface="Times New Roman"/>
              </a:rPr>
              <a:t>νέα </a:t>
            </a:r>
            <a:r>
              <a:rPr sz="2400" spc="-15" dirty="0">
                <a:latin typeface="Times New Roman"/>
                <a:cs typeface="Times New Roman"/>
              </a:rPr>
              <a:t>τ</a:t>
            </a:r>
            <a:r>
              <a:rPr sz="2400" dirty="0">
                <a:latin typeface="Times New Roman"/>
                <a:cs typeface="Times New Roman"/>
              </a:rPr>
              <a:t>ιμή Ρ= 907,</a:t>
            </a:r>
            <a:r>
              <a:rPr sz="2400" spc="-10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43 ευρώ στο	σημείο 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3457" y="3170825"/>
            <a:ext cx="1794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του σχ</a:t>
            </a:r>
            <a:r>
              <a:rPr sz="2400" spc="5" dirty="0">
                <a:latin typeface="Times New Roman"/>
                <a:cs typeface="Times New Roman"/>
              </a:rPr>
              <a:t>ή</a:t>
            </a:r>
            <a:r>
              <a:rPr sz="2400" dirty="0">
                <a:latin typeface="Times New Roman"/>
                <a:cs typeface="Times New Roman"/>
              </a:rPr>
              <a:t>ματο</a:t>
            </a:r>
            <a:r>
              <a:rPr sz="2400" spc="-15" dirty="0">
                <a:latin typeface="Times New Roman"/>
                <a:cs typeface="Times New Roman"/>
              </a:rPr>
              <a:t>ς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8204" y="4059273"/>
            <a:ext cx="29876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Δr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0 α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ό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8%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στο 6%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98975" y="4195698"/>
            <a:ext cx="314325" cy="1905"/>
          </a:xfrm>
          <a:custGeom>
            <a:avLst/>
            <a:gdLst/>
            <a:ahLst/>
            <a:cxnLst/>
            <a:rect l="l" t="t" r="r" b="b"/>
            <a:pathLst>
              <a:path w="314325" h="1904">
                <a:moveTo>
                  <a:pt x="0" y="0"/>
                </a:moveTo>
                <a:lnTo>
                  <a:pt x="314325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16600" y="4195698"/>
            <a:ext cx="558800" cy="1905"/>
          </a:xfrm>
          <a:custGeom>
            <a:avLst/>
            <a:gdLst/>
            <a:ahLst/>
            <a:cxnLst/>
            <a:rect l="l" t="t" r="r" b="b"/>
            <a:pathLst>
              <a:path w="558800" h="1904">
                <a:moveTo>
                  <a:pt x="0" y="0"/>
                </a:moveTo>
                <a:lnTo>
                  <a:pt x="558800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94809" y="4050873"/>
            <a:ext cx="230314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  <a:tabLst>
                <a:tab pos="688975" algn="l"/>
              </a:tabLst>
            </a:pPr>
            <a:r>
              <a:rPr sz="2100" dirty="0">
                <a:latin typeface="Symbol"/>
                <a:cs typeface="Symbol"/>
              </a:rPr>
              <a:t>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spc="-90" dirty="0">
                <a:latin typeface="Symbol"/>
                <a:cs typeface="Symbol"/>
              </a:rPr>
              <a:t></a:t>
            </a:r>
            <a:r>
              <a:rPr sz="3150" spc="-172" baseline="-5291" dirty="0">
                <a:latin typeface="Times New Roman"/>
                <a:cs typeface="Times New Roman"/>
              </a:rPr>
              <a:t>4</a:t>
            </a:r>
            <a:r>
              <a:rPr sz="3150" spc="-150" baseline="-5291" dirty="0">
                <a:latin typeface="Times New Roman"/>
                <a:cs typeface="Times New Roman"/>
              </a:rPr>
              <a:t>,</a:t>
            </a:r>
            <a:r>
              <a:rPr sz="3150" spc="7" baseline="-5291" dirty="0">
                <a:latin typeface="Times New Roman"/>
                <a:cs typeface="Times New Roman"/>
              </a:rPr>
              <a:t>9</a:t>
            </a:r>
            <a:r>
              <a:rPr sz="3150" spc="-502" baseline="-5291" dirty="0">
                <a:latin typeface="Times New Roman"/>
                <a:cs typeface="Times New Roman"/>
              </a:rPr>
              <a:t>9</a:t>
            </a:r>
            <a:r>
              <a:rPr sz="2100" dirty="0">
                <a:latin typeface="Symbol"/>
                <a:cs typeface="Symbol"/>
              </a:rPr>
              <a:t></a:t>
            </a:r>
            <a:endParaRPr sz="2100">
              <a:latin typeface="Symbol"/>
              <a:cs typeface="Symbol"/>
            </a:endParaRPr>
          </a:p>
          <a:p>
            <a:pPr marL="401320">
              <a:lnSpc>
                <a:spcPts val="2080"/>
              </a:lnSpc>
              <a:tabLst>
                <a:tab pos="1503045" algn="l"/>
              </a:tabLst>
            </a:pPr>
            <a:r>
              <a:rPr sz="2100" i="1" dirty="0">
                <a:latin typeface="Times New Roman"/>
                <a:cs typeface="Times New Roman"/>
              </a:rPr>
              <a:t>P	</a:t>
            </a:r>
            <a:r>
              <a:rPr sz="3150" baseline="9259" dirty="0">
                <a:latin typeface="Symbol"/>
                <a:cs typeface="Symbol"/>
              </a:rPr>
              <a:t></a:t>
            </a:r>
            <a:r>
              <a:rPr sz="3150" baseline="9259" dirty="0">
                <a:latin typeface="Times New Roman"/>
                <a:cs typeface="Times New Roman"/>
              </a:rPr>
              <a:t> </a:t>
            </a:r>
            <a:r>
              <a:rPr sz="3150" spc="-390" baseline="9259" dirty="0">
                <a:latin typeface="Times New Roman"/>
                <a:cs typeface="Times New Roman"/>
              </a:rPr>
              <a:t> </a:t>
            </a:r>
            <a:r>
              <a:rPr sz="2100" spc="-290" dirty="0">
                <a:latin typeface="Times New Roman"/>
                <a:cs typeface="Times New Roman"/>
              </a:rPr>
              <a:t>1</a:t>
            </a:r>
            <a:r>
              <a:rPr sz="2100" spc="-90" dirty="0">
                <a:latin typeface="Times New Roman"/>
                <a:cs typeface="Times New Roman"/>
              </a:rPr>
              <a:t>,</a:t>
            </a:r>
            <a:r>
              <a:rPr sz="2100" spc="5" dirty="0">
                <a:latin typeface="Times New Roman"/>
                <a:cs typeface="Times New Roman"/>
              </a:rPr>
              <a:t>0</a:t>
            </a:r>
            <a:r>
              <a:rPr sz="2100" dirty="0">
                <a:latin typeface="Times New Roman"/>
                <a:cs typeface="Times New Roman"/>
              </a:rPr>
              <a:t>8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3150" baseline="9259" dirty="0">
                <a:latin typeface="Symbol"/>
                <a:cs typeface="Symbol"/>
              </a:rPr>
              <a:t></a:t>
            </a:r>
            <a:endParaRPr sz="3150" baseline="9259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5790" y="3860373"/>
            <a:ext cx="81216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382" baseline="3968" dirty="0">
                <a:latin typeface="Symbol"/>
                <a:cs typeface="Symbol"/>
              </a:rPr>
              <a:t></a:t>
            </a:r>
            <a:r>
              <a:rPr sz="3150" spc="-142" baseline="5291" dirty="0">
                <a:latin typeface="Symbol"/>
                <a:cs typeface="Symbol"/>
              </a:rPr>
              <a:t></a:t>
            </a:r>
            <a:r>
              <a:rPr sz="2100" spc="-175" dirty="0">
                <a:latin typeface="Times New Roman"/>
                <a:cs typeface="Times New Roman"/>
              </a:rPr>
              <a:t>0</a:t>
            </a:r>
            <a:r>
              <a:rPr sz="2100" spc="-100" dirty="0">
                <a:latin typeface="Times New Roman"/>
                <a:cs typeface="Times New Roman"/>
              </a:rPr>
              <a:t>,</a:t>
            </a:r>
            <a:r>
              <a:rPr sz="2100" spc="5" dirty="0">
                <a:latin typeface="Times New Roman"/>
                <a:cs typeface="Times New Roman"/>
              </a:rPr>
              <a:t>0</a:t>
            </a:r>
            <a:r>
              <a:rPr sz="2100" spc="-145" dirty="0">
                <a:latin typeface="Times New Roman"/>
                <a:cs typeface="Times New Roman"/>
              </a:rPr>
              <a:t>2</a:t>
            </a:r>
            <a:r>
              <a:rPr sz="3150" baseline="3968" dirty="0">
                <a:latin typeface="Symbol"/>
                <a:cs typeface="Symbol"/>
              </a:rPr>
              <a:t></a:t>
            </a:r>
            <a:endParaRPr sz="3150" baseline="3968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5790" y="4068526"/>
            <a:ext cx="1282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Symbol"/>
                <a:cs typeface="Symbol"/>
              </a:rPr>
              <a:t>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0065" y="4050873"/>
            <a:ext cx="53911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baseline="-3968" dirty="0">
                <a:latin typeface="Symbol"/>
                <a:cs typeface="Symbol"/>
              </a:rPr>
              <a:t></a:t>
            </a:r>
            <a:r>
              <a:rPr sz="3150" spc="44" baseline="-3968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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Symbol"/>
                <a:cs typeface="Symbol"/>
              </a:rPr>
              <a:t>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4435" y="3860373"/>
            <a:ext cx="33020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75" dirty="0">
                <a:latin typeface="Symbol"/>
                <a:cs typeface="Symbol"/>
              </a:rPr>
              <a:t></a:t>
            </a:r>
            <a:r>
              <a:rPr sz="3150" i="1" baseline="-5291" dirty="0">
                <a:latin typeface="Times New Roman"/>
                <a:cs typeface="Times New Roman"/>
              </a:rPr>
              <a:t>P</a:t>
            </a:r>
            <a:endParaRPr sz="3150" baseline="-5291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1843" y="4082311"/>
            <a:ext cx="88582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14" dirty="0">
                <a:latin typeface="Times New Roman"/>
                <a:cs typeface="Times New Roman"/>
              </a:rPr>
              <a:t>9</a:t>
            </a:r>
            <a:r>
              <a:rPr sz="2100" spc="-100" dirty="0">
                <a:latin typeface="Times New Roman"/>
                <a:cs typeface="Times New Roman"/>
              </a:rPr>
              <a:t>,</a:t>
            </a:r>
            <a:r>
              <a:rPr sz="2100" spc="5" dirty="0">
                <a:latin typeface="Times New Roman"/>
                <a:cs typeface="Times New Roman"/>
              </a:rPr>
              <a:t>245</a:t>
            </a:r>
            <a:r>
              <a:rPr sz="2100" spc="-560" dirty="0">
                <a:latin typeface="Times New Roman"/>
                <a:cs typeface="Times New Roman"/>
              </a:rPr>
              <a:t>7</a:t>
            </a:r>
            <a:r>
              <a:rPr sz="2100" dirty="0">
                <a:latin typeface="Times New Roman"/>
                <a:cs typeface="Times New Roman"/>
              </a:rPr>
              <a:t>%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5094" y="4018804"/>
            <a:ext cx="8020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Άρα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3853" y="4845955"/>
            <a:ext cx="627189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47410" algn="l"/>
              </a:tabLst>
            </a:pPr>
            <a:r>
              <a:rPr sz="2800" spc="-5" dirty="0">
                <a:latin typeface="Times New Roman"/>
                <a:cs typeface="Times New Roman"/>
              </a:rPr>
              <a:t>νέα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τι</a:t>
            </a:r>
            <a:r>
              <a:rPr sz="2800" dirty="0">
                <a:latin typeface="Times New Roman"/>
                <a:cs typeface="Times New Roman"/>
              </a:rPr>
              <a:t>μ</a:t>
            </a:r>
            <a:r>
              <a:rPr sz="2800" spc="-5" dirty="0">
                <a:latin typeface="Times New Roman"/>
                <a:cs typeface="Times New Roman"/>
              </a:rPr>
              <a:t>ή: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Ρ=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1.</a:t>
            </a:r>
            <a:r>
              <a:rPr sz="2800" dirty="0">
                <a:latin typeface="Times New Roman"/>
                <a:cs typeface="Times New Roman"/>
              </a:rPr>
              <a:t>0</a:t>
            </a:r>
            <a:r>
              <a:rPr sz="2800" spc="-5" dirty="0">
                <a:latin typeface="Times New Roman"/>
                <a:cs typeface="Times New Roman"/>
              </a:rPr>
              <a:t>9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5" dirty="0">
                <a:latin typeface="Times New Roman"/>
                <a:cs typeface="Times New Roman"/>
              </a:rPr>
              <a:t>,4</a:t>
            </a:r>
            <a:r>
              <a:rPr sz="2800" dirty="0">
                <a:latin typeface="Times New Roman"/>
                <a:cs typeface="Times New Roman"/>
              </a:rPr>
              <a:t>5</a:t>
            </a:r>
            <a:r>
              <a:rPr sz="2800" spc="-5" dirty="0">
                <a:latin typeface="Times New Roman"/>
                <a:cs typeface="Times New Roman"/>
              </a:rPr>
              <a:t>7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ευρώ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σ</a:t>
            </a:r>
            <a:r>
              <a:rPr sz="2800" dirty="0">
                <a:latin typeface="Times New Roman"/>
                <a:cs typeface="Times New Roman"/>
              </a:rPr>
              <a:t>τ</a:t>
            </a:r>
            <a:r>
              <a:rPr sz="2800" spc="-5" dirty="0">
                <a:latin typeface="Times New Roman"/>
                <a:cs typeface="Times New Roman"/>
              </a:rPr>
              <a:t>ο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σημ</a:t>
            </a:r>
            <a:r>
              <a:rPr sz="2800" dirty="0">
                <a:latin typeface="Times New Roman"/>
                <a:cs typeface="Times New Roman"/>
              </a:rPr>
              <a:t>ε</a:t>
            </a:r>
            <a:r>
              <a:rPr sz="2800" spc="-5" dirty="0">
                <a:latin typeface="Times New Roman"/>
                <a:cs typeface="Times New Roman"/>
              </a:rPr>
              <a:t>ίο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10" dirty="0">
                <a:latin typeface="Times New Roman"/>
                <a:cs typeface="Times New Roman"/>
              </a:rPr>
              <a:t>Δ.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079" rIns="0" bIns="0" rtlCol="0">
            <a:spAutoFit/>
          </a:bodyPr>
          <a:lstStyle/>
          <a:p>
            <a:pPr marL="2373630">
              <a:lnSpc>
                <a:spcPts val="3810"/>
              </a:lnSpc>
            </a:pPr>
            <a:r>
              <a:rPr dirty="0"/>
              <a:t>Κυρτότητα</a:t>
            </a:r>
            <a:r>
              <a:rPr spc="-45" dirty="0"/>
              <a:t> </a:t>
            </a:r>
            <a:r>
              <a:rPr spc="-20" dirty="0"/>
              <a:t>(</a:t>
            </a:r>
            <a:r>
              <a:rPr dirty="0">
                <a:latin typeface="Arial"/>
                <a:cs typeface="Arial"/>
              </a:rPr>
              <a:t>Convexit</a:t>
            </a:r>
            <a:r>
              <a:rPr spc="-25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25" y="1120981"/>
            <a:ext cx="43694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10"/>
              </a:lnSpc>
            </a:pPr>
            <a:r>
              <a:rPr sz="26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Πραγματική</a:t>
            </a:r>
            <a:r>
              <a:rPr sz="2600" b="1" u="heavy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αλ</a:t>
            </a:r>
            <a:r>
              <a:rPr sz="2600" b="1" u="heavy" spc="5" dirty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sz="26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αγή</a:t>
            </a:r>
            <a:r>
              <a:rPr sz="2600" b="1" u="heavy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στην τ</a:t>
            </a:r>
            <a:r>
              <a:rPr sz="2600" b="1" u="heavy" spc="-15" dirty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sz="2600" b="1" u="heavy" dirty="0">
                <a:solidFill>
                  <a:srgbClr val="FF0000"/>
                </a:solidFill>
                <a:latin typeface="Times New Roman"/>
                <a:cs typeface="Times New Roman"/>
              </a:rPr>
              <a:t>μή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307" y="1882474"/>
            <a:ext cx="7200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Όταν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4854" y="1709378"/>
            <a:ext cx="625538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05"/>
              </a:lnSpc>
              <a:tabLst>
                <a:tab pos="1173480" algn="l"/>
              </a:tabLst>
            </a:pPr>
            <a:r>
              <a:rPr sz="3900" spc="412" baseline="2136" dirty="0">
                <a:latin typeface="Times New Roman"/>
                <a:cs typeface="Times New Roman"/>
              </a:rPr>
              <a:t>r</a:t>
            </a:r>
            <a:r>
              <a:rPr sz="3000" baseline="6944" dirty="0">
                <a:latin typeface="Symbol"/>
                <a:cs typeface="Symbol"/>
              </a:rPr>
              <a:t></a:t>
            </a:r>
            <a:r>
              <a:rPr sz="3000" spc="-337" baseline="694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6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%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	</a:t>
            </a:r>
            <a:r>
              <a:rPr sz="3000" baseline="6944" dirty="0">
                <a:latin typeface="Symbol"/>
                <a:cs typeface="Symbol"/>
              </a:rPr>
              <a:t></a:t>
            </a:r>
            <a:r>
              <a:rPr sz="3000" spc="-44" baseline="6944" dirty="0">
                <a:latin typeface="Times New Roman"/>
                <a:cs typeface="Times New Roman"/>
              </a:rPr>
              <a:t> </a:t>
            </a:r>
            <a:r>
              <a:rPr sz="3000" u="sng" baseline="40277" dirty="0">
                <a:latin typeface="Times New Roman"/>
                <a:cs typeface="Times New Roman"/>
              </a:rPr>
              <a:t> </a:t>
            </a:r>
            <a:r>
              <a:rPr sz="3000" u="sng" spc="-412" baseline="40277" dirty="0">
                <a:latin typeface="Times New Roman"/>
                <a:cs typeface="Times New Roman"/>
              </a:rPr>
              <a:t> </a:t>
            </a:r>
            <a:r>
              <a:rPr sz="3000" u="sng" spc="7" baseline="40277" dirty="0">
                <a:latin typeface="Times New Roman"/>
                <a:cs typeface="Times New Roman"/>
              </a:rPr>
              <a:t>80</a:t>
            </a:r>
            <a:r>
              <a:rPr sz="3000" u="sng" baseline="40277" dirty="0">
                <a:latin typeface="Times New Roman"/>
                <a:cs typeface="Times New Roman"/>
              </a:rPr>
              <a:t> </a:t>
            </a:r>
            <a:r>
              <a:rPr sz="3000" u="sng" spc="44" baseline="40277" dirty="0">
                <a:latin typeface="Times New Roman"/>
                <a:cs typeface="Times New Roman"/>
              </a:rPr>
              <a:t> </a:t>
            </a:r>
            <a:r>
              <a:rPr sz="3000" baseline="6944" dirty="0">
                <a:latin typeface="Symbol"/>
                <a:cs typeface="Symbol"/>
              </a:rPr>
              <a:t></a:t>
            </a:r>
            <a:r>
              <a:rPr sz="3000" spc="-390" baseline="6944" dirty="0">
                <a:latin typeface="Times New Roman"/>
                <a:cs typeface="Times New Roman"/>
              </a:rPr>
              <a:t> </a:t>
            </a:r>
            <a:r>
              <a:rPr sz="5400" spc="-907" baseline="9259" dirty="0">
                <a:latin typeface="Symbol"/>
                <a:cs typeface="Symbol"/>
              </a:rPr>
              <a:t></a:t>
            </a:r>
            <a:r>
              <a:rPr sz="2000" spc="-190" dirty="0">
                <a:latin typeface="Times New Roman"/>
                <a:cs typeface="Times New Roman"/>
              </a:rPr>
              <a:t>1</a:t>
            </a:r>
            <a:r>
              <a:rPr sz="3000" baseline="6944" dirty="0">
                <a:latin typeface="Symbol"/>
                <a:cs typeface="Symbol"/>
              </a:rPr>
              <a:t></a:t>
            </a:r>
            <a:r>
              <a:rPr sz="3000" spc="-247" baseline="6944" dirty="0">
                <a:latin typeface="Times New Roman"/>
                <a:cs typeface="Times New Roman"/>
              </a:rPr>
              <a:t> </a:t>
            </a:r>
            <a:r>
              <a:rPr sz="3900" spc="-705" baseline="8547" dirty="0">
                <a:latin typeface="Symbol"/>
                <a:cs typeface="Symbol"/>
              </a:rPr>
              <a:t></a:t>
            </a:r>
            <a:r>
              <a:rPr sz="2000" spc="-215" dirty="0">
                <a:latin typeface="Times New Roman"/>
                <a:cs typeface="Times New Roman"/>
              </a:rPr>
              <a:t>1</a:t>
            </a:r>
            <a:r>
              <a:rPr sz="2000" spc="-200" dirty="0">
                <a:latin typeface="Times New Roman"/>
                <a:cs typeface="Times New Roman"/>
              </a:rPr>
              <a:t>,</a:t>
            </a:r>
            <a:r>
              <a:rPr sz="2000" spc="-120" dirty="0">
                <a:latin typeface="Times New Roman"/>
                <a:cs typeface="Times New Roman"/>
              </a:rPr>
              <a:t>1</a:t>
            </a:r>
            <a:r>
              <a:rPr sz="3900" spc="-330" baseline="8547" dirty="0">
                <a:latin typeface="Symbol"/>
                <a:cs typeface="Symbol"/>
              </a:rPr>
              <a:t></a:t>
            </a:r>
            <a:r>
              <a:rPr sz="1800" spc="22" baseline="57870" dirty="0">
                <a:latin typeface="Symbol"/>
                <a:cs typeface="Symbol"/>
              </a:rPr>
              <a:t></a:t>
            </a:r>
            <a:r>
              <a:rPr sz="1800" baseline="53240" dirty="0">
                <a:latin typeface="Times New Roman"/>
                <a:cs typeface="Times New Roman"/>
              </a:rPr>
              <a:t>6</a:t>
            </a:r>
            <a:r>
              <a:rPr sz="1800" spc="-44" baseline="53240" dirty="0">
                <a:latin typeface="Times New Roman"/>
                <a:cs typeface="Times New Roman"/>
              </a:rPr>
              <a:t> </a:t>
            </a:r>
            <a:r>
              <a:rPr sz="5400" spc="-705" baseline="9259" dirty="0">
                <a:latin typeface="Symbol"/>
                <a:cs typeface="Symbol"/>
              </a:rPr>
              <a:t></a:t>
            </a:r>
            <a:r>
              <a:rPr sz="3000" baseline="6944" dirty="0">
                <a:latin typeface="Symbol"/>
                <a:cs typeface="Symbol"/>
              </a:rPr>
              <a:t></a:t>
            </a:r>
            <a:r>
              <a:rPr sz="3000" spc="-254" baseline="6944" dirty="0">
                <a:latin typeface="Times New Roman"/>
                <a:cs typeface="Times New Roman"/>
              </a:rPr>
              <a:t> </a:t>
            </a:r>
            <a:r>
              <a:rPr sz="3000" u="sng" spc="-37" baseline="40277" dirty="0">
                <a:latin typeface="Times New Roman"/>
                <a:cs typeface="Times New Roman"/>
              </a:rPr>
              <a:t>1</a:t>
            </a:r>
            <a:r>
              <a:rPr sz="3000" u="sng" spc="-30" baseline="40277" dirty="0">
                <a:latin typeface="Times New Roman"/>
                <a:cs typeface="Times New Roman"/>
              </a:rPr>
              <a:t>.</a:t>
            </a:r>
            <a:r>
              <a:rPr sz="3000" u="sng" spc="7" baseline="40277" dirty="0">
                <a:latin typeface="Times New Roman"/>
                <a:cs typeface="Times New Roman"/>
              </a:rPr>
              <a:t>00</a:t>
            </a:r>
            <a:r>
              <a:rPr sz="3000" u="sng" baseline="40277" dirty="0">
                <a:latin typeface="Times New Roman"/>
                <a:cs typeface="Times New Roman"/>
              </a:rPr>
              <a:t>0</a:t>
            </a:r>
            <a:r>
              <a:rPr sz="3000" spc="89" baseline="40277" dirty="0">
                <a:latin typeface="Times New Roman"/>
                <a:cs typeface="Times New Roman"/>
              </a:rPr>
              <a:t> </a:t>
            </a:r>
            <a:r>
              <a:rPr sz="3000" baseline="6944" dirty="0">
                <a:latin typeface="Symbol"/>
                <a:cs typeface="Symbol"/>
              </a:rPr>
              <a:t></a:t>
            </a:r>
            <a:r>
              <a:rPr sz="3000" spc="-127" baseline="694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91</a:t>
            </a:r>
            <a:r>
              <a:rPr sz="2000" spc="-120" dirty="0">
                <a:latin typeface="Times New Roman"/>
                <a:cs typeface="Times New Roman"/>
              </a:rPr>
              <a:t>2</a:t>
            </a:r>
            <a:r>
              <a:rPr sz="2000" spc="-75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89</a:t>
            </a:r>
            <a:r>
              <a:rPr sz="2000" dirty="0">
                <a:latin typeface="Times New Roman"/>
                <a:cs typeface="Times New Roman"/>
              </a:rPr>
              <a:t>5 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3900" baseline="2136" dirty="0">
                <a:latin typeface="Times New Roman"/>
                <a:cs typeface="Times New Roman"/>
              </a:rPr>
              <a:t>ευρώ, στο</a:t>
            </a:r>
            <a:endParaRPr sz="3900" baseline="213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0903" y="2149143"/>
            <a:ext cx="508634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75" dirty="0">
                <a:latin typeface="Times New Roman"/>
                <a:cs typeface="Times New Roman"/>
              </a:rPr>
              <a:t>(</a:t>
            </a:r>
            <a:r>
              <a:rPr sz="2000" spc="-215" dirty="0">
                <a:latin typeface="Times New Roman"/>
                <a:cs typeface="Times New Roman"/>
              </a:rPr>
              <a:t>1</a:t>
            </a:r>
            <a:r>
              <a:rPr sz="2000" spc="-200" dirty="0">
                <a:latin typeface="Times New Roman"/>
                <a:cs typeface="Times New Roman"/>
              </a:rPr>
              <a:t>,</a:t>
            </a:r>
            <a:r>
              <a:rPr sz="2000" spc="-175" dirty="0">
                <a:latin typeface="Times New Roman"/>
                <a:cs typeface="Times New Roman"/>
              </a:rPr>
              <a:t>1</a:t>
            </a:r>
            <a:r>
              <a:rPr sz="2000" spc="114" dirty="0">
                <a:latin typeface="Times New Roman"/>
                <a:cs typeface="Times New Roman"/>
              </a:rPr>
              <a:t>)</a:t>
            </a:r>
            <a:r>
              <a:rPr sz="1800" baseline="43981" dirty="0">
                <a:latin typeface="Times New Roman"/>
                <a:cs typeface="Times New Roman"/>
              </a:rPr>
              <a:t>6</a:t>
            </a:r>
            <a:endParaRPr sz="1800" baseline="43981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3185" y="2182804"/>
            <a:ext cx="4413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>
                <a:latin typeface="Times New Roman"/>
                <a:cs typeface="Times New Roman"/>
              </a:rPr>
              <a:t>0</a:t>
            </a:r>
            <a:r>
              <a:rPr sz="2000" spc="-20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363" y="2812749"/>
            <a:ext cx="559371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σημείο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3900" b="1" spc="-172" baseline="1068" dirty="0">
                <a:latin typeface="Times New Roman"/>
                <a:cs typeface="Times New Roman"/>
              </a:rPr>
              <a:t>Γ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λάθος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υποδείγματος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5,</a:t>
            </a:r>
            <a:r>
              <a:rPr sz="2600" spc="5" dirty="0">
                <a:latin typeface="Times New Roman"/>
                <a:cs typeface="Times New Roman"/>
              </a:rPr>
              <a:t>3</a:t>
            </a:r>
            <a:r>
              <a:rPr sz="2600" dirty="0">
                <a:latin typeface="Times New Roman"/>
                <a:cs typeface="Times New Roman"/>
              </a:rPr>
              <a:t>5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ε</a:t>
            </a:r>
            <a:r>
              <a:rPr sz="2600" spc="45" dirty="0">
                <a:latin typeface="Times New Roman"/>
                <a:cs typeface="Times New Roman"/>
              </a:rPr>
              <a:t>υ</a:t>
            </a:r>
            <a:r>
              <a:rPr sz="2600" dirty="0">
                <a:latin typeface="Times New Roman"/>
                <a:cs typeface="Times New Roman"/>
              </a:rPr>
              <a:t>ρώ.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1475" y="3597990"/>
            <a:ext cx="72009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Όταν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3461" y="3424894"/>
            <a:ext cx="6134735" cy="52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20"/>
              </a:lnSpc>
            </a:pPr>
            <a:r>
              <a:rPr sz="3900" spc="-22" baseline="2136" dirty="0">
                <a:latin typeface="Times New Roman"/>
                <a:cs typeface="Times New Roman"/>
              </a:rPr>
              <a:t>r</a:t>
            </a:r>
            <a:r>
              <a:rPr sz="3900" baseline="2136" dirty="0">
                <a:latin typeface="Times New Roman"/>
                <a:cs typeface="Times New Roman"/>
              </a:rPr>
              <a:t>=6%,</a:t>
            </a:r>
            <a:r>
              <a:rPr sz="3900" spc="-457" baseline="2136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3000" baseline="6944" dirty="0">
                <a:latin typeface="Symbol"/>
                <a:cs typeface="Symbol"/>
              </a:rPr>
              <a:t></a:t>
            </a:r>
            <a:r>
              <a:rPr sz="3000" spc="-22" baseline="6944" dirty="0">
                <a:latin typeface="Times New Roman"/>
                <a:cs typeface="Times New Roman"/>
              </a:rPr>
              <a:t> </a:t>
            </a:r>
            <a:r>
              <a:rPr sz="3000" u="sng" baseline="40277" dirty="0">
                <a:latin typeface="Times New Roman"/>
                <a:cs typeface="Times New Roman"/>
              </a:rPr>
              <a:t> </a:t>
            </a:r>
            <a:r>
              <a:rPr sz="3000" u="sng" spc="-262" baseline="40277" dirty="0">
                <a:latin typeface="Times New Roman"/>
                <a:cs typeface="Times New Roman"/>
              </a:rPr>
              <a:t> </a:t>
            </a:r>
            <a:r>
              <a:rPr sz="3000" u="sng" spc="7" baseline="40277" dirty="0">
                <a:latin typeface="Times New Roman"/>
                <a:cs typeface="Times New Roman"/>
              </a:rPr>
              <a:t>80</a:t>
            </a:r>
            <a:r>
              <a:rPr sz="3000" u="sng" baseline="40277" dirty="0">
                <a:latin typeface="Times New Roman"/>
                <a:cs typeface="Times New Roman"/>
              </a:rPr>
              <a:t> </a:t>
            </a:r>
            <a:r>
              <a:rPr sz="3000" u="sng" spc="165" baseline="40277" dirty="0">
                <a:latin typeface="Times New Roman"/>
                <a:cs typeface="Times New Roman"/>
              </a:rPr>
              <a:t> </a:t>
            </a:r>
            <a:r>
              <a:rPr sz="3000" baseline="6944" dirty="0">
                <a:latin typeface="Symbol"/>
                <a:cs typeface="Symbol"/>
              </a:rPr>
              <a:t></a:t>
            </a:r>
            <a:r>
              <a:rPr sz="3000" spc="-382" baseline="6944" dirty="0">
                <a:latin typeface="Times New Roman"/>
                <a:cs typeface="Times New Roman"/>
              </a:rPr>
              <a:t> </a:t>
            </a:r>
            <a:r>
              <a:rPr sz="5400" spc="-330" baseline="9259" dirty="0">
                <a:latin typeface="Symbol"/>
                <a:cs typeface="Symbol"/>
              </a:rPr>
              <a:t></a:t>
            </a:r>
            <a:r>
              <a:rPr sz="2000" spc="-575" dirty="0">
                <a:latin typeface="Times New Roman"/>
                <a:cs typeface="Times New Roman"/>
              </a:rPr>
              <a:t>1</a:t>
            </a:r>
            <a:r>
              <a:rPr sz="3000" baseline="6944" dirty="0">
                <a:latin typeface="Symbol"/>
                <a:cs typeface="Symbol"/>
              </a:rPr>
              <a:t></a:t>
            </a:r>
            <a:r>
              <a:rPr sz="3000" spc="-254" baseline="6944" dirty="0">
                <a:latin typeface="Times New Roman"/>
                <a:cs typeface="Times New Roman"/>
              </a:rPr>
              <a:t> </a:t>
            </a:r>
            <a:r>
              <a:rPr sz="3900" spc="-727" baseline="8547" dirty="0">
                <a:latin typeface="Symbol"/>
                <a:cs typeface="Symbol"/>
              </a:rPr>
              <a:t></a:t>
            </a:r>
            <a:r>
              <a:rPr sz="2000" spc="-200" dirty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06</a:t>
            </a:r>
            <a:r>
              <a:rPr sz="3900" spc="-330" baseline="8547" dirty="0">
                <a:latin typeface="Symbol"/>
                <a:cs typeface="Symbol"/>
              </a:rPr>
              <a:t></a:t>
            </a:r>
            <a:r>
              <a:rPr sz="1800" spc="22" baseline="57870" dirty="0">
                <a:latin typeface="Symbol"/>
                <a:cs typeface="Symbol"/>
              </a:rPr>
              <a:t></a:t>
            </a:r>
            <a:r>
              <a:rPr sz="1800" baseline="50925" dirty="0">
                <a:latin typeface="Times New Roman"/>
                <a:cs typeface="Times New Roman"/>
              </a:rPr>
              <a:t>6</a:t>
            </a:r>
            <a:r>
              <a:rPr sz="1800" spc="-44" baseline="50925" dirty="0">
                <a:latin typeface="Times New Roman"/>
                <a:cs typeface="Times New Roman"/>
              </a:rPr>
              <a:t> </a:t>
            </a:r>
            <a:r>
              <a:rPr sz="5400" spc="-705" baseline="9259" dirty="0">
                <a:latin typeface="Symbol"/>
                <a:cs typeface="Symbol"/>
              </a:rPr>
              <a:t></a:t>
            </a:r>
            <a:r>
              <a:rPr sz="3000" baseline="6944" dirty="0">
                <a:latin typeface="Symbol"/>
                <a:cs typeface="Symbol"/>
              </a:rPr>
              <a:t></a:t>
            </a:r>
            <a:r>
              <a:rPr sz="3000" spc="-195" baseline="6944" dirty="0">
                <a:latin typeface="Times New Roman"/>
                <a:cs typeface="Times New Roman"/>
              </a:rPr>
              <a:t> </a:t>
            </a:r>
            <a:r>
              <a:rPr sz="3000" u="sng" spc="60" baseline="40277" dirty="0">
                <a:latin typeface="Times New Roman"/>
                <a:cs typeface="Times New Roman"/>
              </a:rPr>
              <a:t> </a:t>
            </a:r>
            <a:r>
              <a:rPr sz="3000" u="sng" spc="-37" baseline="40277" dirty="0">
                <a:latin typeface="Times New Roman"/>
                <a:cs typeface="Times New Roman"/>
              </a:rPr>
              <a:t>1</a:t>
            </a:r>
            <a:r>
              <a:rPr sz="3000" u="sng" spc="-30" baseline="40277" dirty="0">
                <a:latin typeface="Times New Roman"/>
                <a:cs typeface="Times New Roman"/>
              </a:rPr>
              <a:t>.</a:t>
            </a:r>
            <a:r>
              <a:rPr sz="3000" u="sng" spc="7" baseline="40277" dirty="0">
                <a:latin typeface="Times New Roman"/>
                <a:cs typeface="Times New Roman"/>
              </a:rPr>
              <a:t>000</a:t>
            </a:r>
            <a:r>
              <a:rPr sz="3000" u="sng" baseline="40277" dirty="0">
                <a:latin typeface="Times New Roman"/>
                <a:cs typeface="Times New Roman"/>
              </a:rPr>
              <a:t> </a:t>
            </a:r>
            <a:r>
              <a:rPr sz="3000" u="sng" spc="82" baseline="40277" dirty="0">
                <a:latin typeface="Times New Roman"/>
                <a:cs typeface="Times New Roman"/>
              </a:rPr>
              <a:t> </a:t>
            </a:r>
            <a:r>
              <a:rPr sz="3000" baseline="6944" dirty="0">
                <a:latin typeface="Symbol"/>
                <a:cs typeface="Symbol"/>
              </a:rPr>
              <a:t></a:t>
            </a:r>
            <a:r>
              <a:rPr sz="3000" spc="-337" baseline="6944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09</a:t>
            </a:r>
            <a:r>
              <a:rPr sz="2000" spc="-150" dirty="0">
                <a:latin typeface="Times New Roman"/>
                <a:cs typeface="Times New Roman"/>
              </a:rPr>
              <a:t>8</a:t>
            </a:r>
            <a:r>
              <a:rPr sz="2000" spc="-5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34</a:t>
            </a:r>
            <a:r>
              <a:rPr sz="2000" dirty="0">
                <a:latin typeface="Times New Roman"/>
                <a:cs typeface="Times New Roman"/>
              </a:rPr>
              <a:t>7 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3900" baseline="2136" dirty="0">
                <a:latin typeface="Times New Roman"/>
                <a:cs typeface="Times New Roman"/>
              </a:rPr>
              <a:t>ευ</a:t>
            </a:r>
            <a:r>
              <a:rPr sz="3900" spc="-22" baseline="2136" dirty="0">
                <a:latin typeface="Times New Roman"/>
                <a:cs typeface="Times New Roman"/>
              </a:rPr>
              <a:t>ρ</a:t>
            </a:r>
            <a:r>
              <a:rPr sz="3900" baseline="2136" dirty="0">
                <a:latin typeface="Times New Roman"/>
                <a:cs typeface="Times New Roman"/>
              </a:rPr>
              <a:t>ώ,</a:t>
            </a:r>
            <a:endParaRPr sz="3900" baseline="2136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4285" y="3864532"/>
            <a:ext cx="67373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85" dirty="0">
                <a:latin typeface="Times New Roman"/>
                <a:cs typeface="Times New Roman"/>
              </a:rPr>
              <a:t>(</a:t>
            </a:r>
            <a:r>
              <a:rPr sz="2000" spc="-204" dirty="0">
                <a:latin typeface="Times New Roman"/>
                <a:cs typeface="Times New Roman"/>
              </a:rPr>
              <a:t>1</a:t>
            </a:r>
            <a:r>
              <a:rPr sz="2000" spc="-20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0</a:t>
            </a:r>
            <a:r>
              <a:rPr sz="2000" spc="-65" dirty="0">
                <a:latin typeface="Times New Roman"/>
                <a:cs typeface="Times New Roman"/>
              </a:rPr>
              <a:t>6</a:t>
            </a:r>
            <a:r>
              <a:rPr sz="2000" spc="114" dirty="0">
                <a:latin typeface="Times New Roman"/>
                <a:cs typeface="Times New Roman"/>
              </a:rPr>
              <a:t>)</a:t>
            </a:r>
            <a:r>
              <a:rPr sz="1800" baseline="43981" dirty="0">
                <a:latin typeface="Times New Roman"/>
                <a:cs typeface="Times New Roman"/>
              </a:rPr>
              <a:t>6</a:t>
            </a:r>
            <a:endParaRPr sz="1800" baseline="43981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6101" y="3898193"/>
            <a:ext cx="46418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latin typeface="Times New Roman"/>
                <a:cs typeface="Times New Roman"/>
              </a:rPr>
              <a:t>0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5" dirty="0">
                <a:latin typeface="Times New Roman"/>
                <a:cs typeface="Times New Roman"/>
              </a:rPr>
              <a:t>06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6319" y="4526114"/>
            <a:ext cx="62426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στο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ση</a:t>
            </a:r>
            <a:r>
              <a:rPr sz="2600" spc="-15" dirty="0">
                <a:latin typeface="Times New Roman"/>
                <a:cs typeface="Times New Roman"/>
              </a:rPr>
              <a:t>μ</a:t>
            </a:r>
            <a:r>
              <a:rPr sz="2600" dirty="0">
                <a:latin typeface="Times New Roman"/>
                <a:cs typeface="Times New Roman"/>
              </a:rPr>
              <a:t>είο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3900" b="1" spc="-7" baseline="1068" dirty="0">
                <a:latin typeface="Times New Roman"/>
                <a:cs typeface="Times New Roman"/>
              </a:rPr>
              <a:t>Ε</a:t>
            </a:r>
            <a:r>
              <a:rPr sz="2600" dirty="0">
                <a:latin typeface="Times New Roman"/>
                <a:cs typeface="Times New Roman"/>
              </a:rPr>
              <a:t>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λά</a:t>
            </a:r>
            <a:r>
              <a:rPr sz="2600" spc="5" dirty="0">
                <a:latin typeface="Times New Roman"/>
                <a:cs typeface="Times New Roman"/>
              </a:rPr>
              <a:t>θο</a:t>
            </a:r>
            <a:r>
              <a:rPr sz="2600" dirty="0">
                <a:latin typeface="Times New Roman"/>
                <a:cs typeface="Times New Roman"/>
              </a:rPr>
              <a:t>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υπ</a:t>
            </a:r>
            <a:r>
              <a:rPr sz="2600" spc="10" dirty="0">
                <a:latin typeface="Times New Roman"/>
                <a:cs typeface="Times New Roman"/>
              </a:rPr>
              <a:t>ο</a:t>
            </a:r>
            <a:r>
              <a:rPr sz="2600" dirty="0">
                <a:latin typeface="Times New Roman"/>
                <a:cs typeface="Times New Roman"/>
              </a:rPr>
              <a:t>δείγματ</a:t>
            </a:r>
            <a:r>
              <a:rPr sz="2600" spc="10" dirty="0">
                <a:latin typeface="Times New Roman"/>
                <a:cs typeface="Times New Roman"/>
              </a:rPr>
              <a:t>ο</a:t>
            </a:r>
            <a:r>
              <a:rPr sz="2600" dirty="0">
                <a:latin typeface="Times New Roman"/>
                <a:cs typeface="Times New Roman"/>
              </a:rPr>
              <a:t>ς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,89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ευρώ 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766" rIns="0" bIns="0" rtlCol="0">
            <a:spAutoFit/>
          </a:bodyPr>
          <a:lstStyle/>
          <a:p>
            <a:pPr marL="2375535">
              <a:lnSpc>
                <a:spcPts val="3810"/>
              </a:lnSpc>
            </a:pPr>
            <a:r>
              <a:rPr dirty="0"/>
              <a:t>Κυρτότ</a:t>
            </a:r>
            <a:r>
              <a:rPr spc="-10" dirty="0"/>
              <a:t>η</a:t>
            </a:r>
            <a:r>
              <a:rPr dirty="0"/>
              <a:t>τα</a:t>
            </a:r>
            <a:r>
              <a:rPr spc="-55" dirty="0"/>
              <a:t> </a:t>
            </a:r>
            <a:r>
              <a:rPr dirty="0"/>
              <a:t>(</a:t>
            </a:r>
            <a:r>
              <a:rPr dirty="0">
                <a:latin typeface="Arial"/>
                <a:cs typeface="Arial"/>
              </a:rPr>
              <a:t>Conv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xit</a:t>
            </a:r>
            <a:r>
              <a:rPr spc="-1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87034"/>
            <a:ext cx="761682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11500"/>
              </a:lnSpc>
              <a:tabLst>
                <a:tab pos="463550" algn="l"/>
                <a:tab pos="1736089" algn="l"/>
                <a:tab pos="2224405" algn="l"/>
                <a:tab pos="3522979" algn="l"/>
                <a:tab pos="4032250" algn="l"/>
                <a:tab pos="4583430" algn="l"/>
                <a:tab pos="5876290" algn="l"/>
                <a:tab pos="6313805" algn="l"/>
              </a:tabLst>
            </a:pPr>
            <a:r>
              <a:rPr sz="2000" b="1" dirty="0">
                <a:latin typeface="Arial"/>
                <a:cs typeface="Arial"/>
              </a:rPr>
              <a:t>1.		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κυ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</a:t>
            </a:r>
            <a:r>
              <a:rPr sz="2000" b="1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θυμη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000" b="1" spc="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ον</a:t>
            </a:r>
            <a:r>
              <a:rPr sz="2000" b="1" spc="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δυ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000" b="1" spc="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ώ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 λειτου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γεί	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	ασ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	γ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ον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δυ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	περιόδους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1918993"/>
            <a:ext cx="13519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 επίδραση ομο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όγ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0629" y="1918993"/>
            <a:ext cx="588200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24635" algn="l"/>
                <a:tab pos="2115820" algn="l"/>
                <a:tab pos="3515360" algn="l"/>
                <a:tab pos="4638675" algn="l"/>
                <a:tab pos="5129530" algn="l"/>
              </a:tabLst>
            </a:pP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πιτοκί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	δε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	αυ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ει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	θετ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κή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6914" y="2224040"/>
            <a:ext cx="58959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1505" algn="l"/>
                <a:tab pos="1855470" algn="l"/>
                <a:tab pos="2519680" algn="l"/>
                <a:tab pos="3938904" algn="l"/>
                <a:tab pos="4721225" algn="l"/>
                <a:tab pos="5412740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	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αθόδου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	επιτ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κί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	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ην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ιμή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2894600"/>
            <a:ext cx="7617459" cy="186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AutoNum type="arabicPeriod" startAt="2"/>
              <a:tabLst>
                <a:tab pos="37465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σο </a:t>
            </a:r>
            <a:r>
              <a:rPr sz="2000" b="1" spc="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ερη </a:t>
            </a:r>
            <a:r>
              <a:rPr sz="20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 </a:t>
            </a:r>
            <a:r>
              <a:rPr sz="2000" b="1" spc="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 </a:t>
            </a:r>
            <a:r>
              <a:rPr sz="2000" b="1" spc="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ταβολή </a:t>
            </a:r>
            <a:r>
              <a:rPr sz="20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υ </a:t>
            </a:r>
            <a:r>
              <a:rPr sz="2000" b="1" spc="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ου </a:t>
            </a: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 </a:t>
            </a:r>
            <a:r>
              <a:rPr sz="2000" b="1" spc="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 μεγ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ερη </a:t>
            </a:r>
            <a:r>
              <a:rPr sz="2000" b="1" spc="-2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εί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κυ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τότη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α, </a:t>
            </a:r>
            <a:r>
              <a:rPr sz="2000" b="1" spc="-2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σο </a:t>
            </a:r>
            <a:r>
              <a:rPr sz="2000" b="1" spc="-2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μεγ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ερο </a:t>
            </a:r>
            <a:r>
              <a:rPr sz="2000" b="1" spc="-22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 </a:t>
            </a:r>
            <a:r>
              <a:rPr sz="2000" b="1" spc="-20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λά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 προ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γισ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1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που</a:t>
            </a:r>
            <a:r>
              <a:rPr sz="2000" b="1" spc="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χρη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οποιεί</a:t>
            </a:r>
            <a:r>
              <a:rPr sz="2000" b="1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απο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λει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τη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    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άρκε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    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    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ην    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εξουδε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    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ου επιτ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κιακού</a:t>
            </a:r>
            <a:r>
              <a:rPr sz="20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κι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δύ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31800" indent="-419100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432434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οι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οι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οι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αθερό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σόδημα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χουν</a:t>
            </a:r>
            <a:r>
              <a:rPr sz="20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κυρτό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1057" y="1013555"/>
            <a:ext cx="441833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dirty="0"/>
              <a:t>Κυρτότητα</a:t>
            </a:r>
            <a:r>
              <a:rPr spc="-45" dirty="0"/>
              <a:t> </a:t>
            </a:r>
            <a:r>
              <a:rPr spc="-20" dirty="0"/>
              <a:t>(</a:t>
            </a:r>
            <a:r>
              <a:rPr dirty="0">
                <a:latin typeface="Arial"/>
                <a:cs typeface="Arial"/>
              </a:rPr>
              <a:t>Convexit</a:t>
            </a:r>
            <a:r>
              <a:rPr spc="-25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792266"/>
            <a:ext cx="8258809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 marR="5080" indent="-59690">
              <a:lnSpc>
                <a:spcPts val="2140"/>
              </a:lnSpc>
            </a:pPr>
            <a:r>
              <a:rPr sz="1900" spc="-5" dirty="0">
                <a:latin typeface="Times New Roman"/>
                <a:cs typeface="Times New Roman"/>
              </a:rPr>
              <a:t>Η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κυρτό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ητα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</a:t>
            </a:r>
            <a:r>
              <a:rPr sz="1900" spc="-5" dirty="0">
                <a:latin typeface="Times New Roman"/>
                <a:cs typeface="Times New Roman"/>
              </a:rPr>
              <a:t>X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ου ε</a:t>
            </a:r>
            <a:r>
              <a:rPr sz="1900" spc="-85" dirty="0">
                <a:latin typeface="Times New Roman"/>
                <a:cs typeface="Times New Roman"/>
              </a:rPr>
              <a:t>ξ</a:t>
            </a:r>
            <a:r>
              <a:rPr sz="1900" spc="-5" dirty="0">
                <a:latin typeface="Times New Roman"/>
                <a:cs typeface="Times New Roman"/>
              </a:rPr>
              <a:t>αε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ούς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ε</a:t>
            </a:r>
            <a:r>
              <a:rPr sz="1900" spc="-15" dirty="0">
                <a:latin typeface="Times New Roman"/>
                <a:cs typeface="Times New Roman"/>
              </a:rPr>
              <a:t>υ</a:t>
            </a:r>
            <a:r>
              <a:rPr sz="1900" spc="-5" dirty="0">
                <a:latin typeface="Times New Roman"/>
                <a:cs typeface="Times New Roman"/>
              </a:rPr>
              <a:t>ρω</a:t>
            </a:r>
            <a:r>
              <a:rPr sz="1900" spc="-204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-</a:t>
            </a:r>
            <a:r>
              <a:rPr sz="1900" spc="-5" dirty="0">
                <a:latin typeface="Times New Roman"/>
                <a:cs typeface="Times New Roman"/>
              </a:rPr>
              <a:t>ομο</a:t>
            </a:r>
            <a:r>
              <a:rPr sz="1900" dirty="0">
                <a:latin typeface="Times New Roman"/>
                <a:cs typeface="Times New Roman"/>
              </a:rPr>
              <a:t>λ</a:t>
            </a:r>
            <a:r>
              <a:rPr sz="1900" spc="-5" dirty="0">
                <a:latin typeface="Times New Roman"/>
                <a:cs typeface="Times New Roman"/>
              </a:rPr>
              <a:t>όγου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ου Π</a:t>
            </a:r>
            <a:r>
              <a:rPr sz="1900" dirty="0">
                <a:latin typeface="Times New Roman"/>
                <a:cs typeface="Times New Roman"/>
              </a:rPr>
              <a:t>ί</a:t>
            </a:r>
            <a:r>
              <a:rPr sz="1900" spc="-5" dirty="0">
                <a:latin typeface="Times New Roman"/>
                <a:cs typeface="Times New Roman"/>
              </a:rPr>
              <a:t>να</a:t>
            </a:r>
            <a:r>
              <a:rPr sz="1900" spc="-15" dirty="0">
                <a:latin typeface="Times New Roman"/>
                <a:cs typeface="Times New Roman"/>
              </a:rPr>
              <a:t>κ</a:t>
            </a:r>
            <a:r>
              <a:rPr sz="1900" spc="-5" dirty="0">
                <a:latin typeface="Times New Roman"/>
                <a:cs typeface="Times New Roman"/>
              </a:rPr>
              <a:t>α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1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μπορεί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να </a:t>
            </a:r>
            <a:r>
              <a:rPr sz="1900" dirty="0">
                <a:latin typeface="Times New Roman"/>
                <a:cs typeface="Times New Roman"/>
              </a:rPr>
              <a:t>μ</a:t>
            </a:r>
            <a:r>
              <a:rPr sz="1900" spc="-5" dirty="0">
                <a:latin typeface="Times New Roman"/>
                <a:cs typeface="Times New Roman"/>
              </a:rPr>
              <a:t>ε</a:t>
            </a:r>
            <a:r>
              <a:rPr sz="1900" spc="-20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ρηθεί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ως ε</a:t>
            </a:r>
            <a:r>
              <a:rPr sz="1900" spc="-15" dirty="0">
                <a:latin typeface="Times New Roman"/>
                <a:cs typeface="Times New Roman"/>
              </a:rPr>
              <a:t>ξ</a:t>
            </a:r>
            <a:r>
              <a:rPr sz="1900" spc="-5" dirty="0">
                <a:latin typeface="Times New Roman"/>
                <a:cs typeface="Times New Roman"/>
              </a:rPr>
              <a:t>ή</a:t>
            </a:r>
            <a:r>
              <a:rPr sz="1900" dirty="0">
                <a:latin typeface="Times New Roman"/>
                <a:cs typeface="Times New Roman"/>
              </a:rPr>
              <a:t>ς</a:t>
            </a:r>
            <a:r>
              <a:rPr sz="1900" spc="-5" dirty="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51" y="2315597"/>
            <a:ext cx="39497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</a:t>
            </a:r>
            <a:endParaRPr sz="1900">
              <a:latin typeface="Symbol"/>
              <a:cs typeface="Symbol"/>
            </a:endParaRPr>
          </a:p>
          <a:p>
            <a:pPr marR="67945" algn="r">
              <a:lnSpc>
                <a:spcPct val="100000"/>
              </a:lnSpc>
              <a:spcBef>
                <a:spcPts val="1445"/>
              </a:spcBef>
            </a:pPr>
            <a:r>
              <a:rPr sz="1900" i="1" spc="-10" dirty="0">
                <a:latin typeface="Times New Roman"/>
                <a:cs typeface="Times New Roman"/>
              </a:rPr>
              <a:t>CX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076" y="2341669"/>
            <a:ext cx="46005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Times New Roman"/>
                <a:cs typeface="Times New Roman"/>
              </a:rPr>
              <a:t>Χρησ</a:t>
            </a:r>
            <a:r>
              <a:rPr sz="1900" dirty="0">
                <a:latin typeface="Times New Roman"/>
                <a:cs typeface="Times New Roman"/>
              </a:rPr>
              <a:t>ι</a:t>
            </a:r>
            <a:r>
              <a:rPr sz="1900" spc="-5" dirty="0">
                <a:latin typeface="Times New Roman"/>
                <a:cs typeface="Times New Roman"/>
              </a:rPr>
              <a:t>μοποιών</a:t>
            </a:r>
            <a:r>
              <a:rPr sz="1900" spc="-20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ας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ον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ορ</a:t>
            </a:r>
            <a:r>
              <a:rPr sz="1900" dirty="0">
                <a:latin typeface="Times New Roman"/>
                <a:cs typeface="Times New Roman"/>
              </a:rPr>
              <a:t>ι</a:t>
            </a:r>
            <a:r>
              <a:rPr sz="1900" spc="-5" dirty="0">
                <a:latin typeface="Times New Roman"/>
                <a:cs typeface="Times New Roman"/>
              </a:rPr>
              <a:t>σμό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ης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κυρτό</a:t>
            </a:r>
            <a:r>
              <a:rPr sz="1900" spc="-15" dirty="0">
                <a:latin typeface="Times New Roman"/>
                <a:cs typeface="Times New Roman"/>
              </a:rPr>
              <a:t>τ</a:t>
            </a:r>
            <a:r>
              <a:rPr sz="1900" spc="-5" dirty="0">
                <a:latin typeface="Times New Roman"/>
                <a:cs typeface="Times New Roman"/>
              </a:rPr>
              <a:t>ητας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0285" y="2644944"/>
            <a:ext cx="1049020" cy="4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1490" algn="l"/>
                <a:tab pos="925194" algn="l"/>
              </a:tabLst>
            </a:pPr>
            <a:r>
              <a:rPr sz="2850" spc="-7" baseline="-27777" dirty="0">
                <a:latin typeface="Symbol"/>
                <a:cs typeface="Symbol"/>
              </a:rPr>
              <a:t></a:t>
            </a:r>
            <a:r>
              <a:rPr sz="2850" spc="-7" baseline="-27777" dirty="0">
                <a:latin typeface="Times New Roman"/>
                <a:cs typeface="Times New Roman"/>
              </a:rPr>
              <a:t> </a:t>
            </a:r>
            <a:r>
              <a:rPr sz="1900" u="sng" spc="-5" dirty="0">
                <a:latin typeface="Times New Roman"/>
                <a:cs typeface="Times New Roman"/>
              </a:rPr>
              <a:t> 	1 	</a:t>
            </a:r>
            <a:r>
              <a:rPr sz="3900" baseline="-20299" dirty="0">
                <a:latin typeface="Symbol"/>
                <a:cs typeface="Symbol"/>
              </a:rPr>
              <a:t></a:t>
            </a:r>
            <a:endParaRPr sz="3900" baseline="-20299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326" y="2644944"/>
            <a:ext cx="1241425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  <a:tab pos="974725" algn="l"/>
              </a:tabLst>
            </a:pPr>
            <a:r>
              <a:rPr sz="2850" spc="-7" baseline="-27777" dirty="0">
                <a:latin typeface="Symbol"/>
                <a:cs typeface="Symbol"/>
              </a:rPr>
              <a:t></a:t>
            </a:r>
            <a:r>
              <a:rPr sz="2850" spc="7" baseline="-27777" dirty="0">
                <a:latin typeface="Times New Roman"/>
                <a:cs typeface="Times New Roman"/>
              </a:rPr>
              <a:t> </a:t>
            </a:r>
            <a:r>
              <a:rPr sz="1900" u="sng" spc="-5" dirty="0">
                <a:latin typeface="Times New Roman"/>
                <a:cs typeface="Times New Roman"/>
              </a:rPr>
              <a:t>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1900" u="sng" spc="-5" dirty="0">
                <a:latin typeface="Times New Roman"/>
                <a:cs typeface="Times New Roman"/>
              </a:rPr>
              <a:t>1 </a:t>
            </a:r>
            <a:r>
              <a:rPr sz="1900" u="sng" dirty="0">
                <a:latin typeface="Times New Roman"/>
                <a:cs typeface="Times New Roman"/>
              </a:rPr>
              <a:t>	</a:t>
            </a:r>
            <a:r>
              <a:rPr sz="4200" spc="-7" baseline="-26785" dirty="0">
                <a:latin typeface="Symbol"/>
                <a:cs typeface="Symbol"/>
              </a:rPr>
              <a:t></a:t>
            </a:r>
            <a:endParaRPr sz="4200" baseline="-26785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3155" y="3072384"/>
            <a:ext cx="21971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>
                <a:latin typeface="Times New Roman"/>
                <a:cs typeface="Times New Roman"/>
              </a:rPr>
              <a:t>t</a:t>
            </a:r>
            <a:r>
              <a:rPr sz="1100" i="1" spc="-160" dirty="0">
                <a:latin typeface="Times New Roman"/>
                <a:cs typeface="Times New Roman"/>
              </a:rPr>
              <a:t> </a:t>
            </a:r>
            <a:r>
              <a:rPr sz="1650" spc="-89" baseline="5050" dirty="0">
                <a:latin typeface="Symbol"/>
                <a:cs typeface="Symbol"/>
              </a:rPr>
              <a:t></a:t>
            </a:r>
            <a:r>
              <a:rPr sz="1100" dirty="0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7" y="2763272"/>
            <a:ext cx="158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314" y="2763272"/>
            <a:ext cx="189801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2600" algn="l"/>
              </a:tabLst>
            </a:pPr>
            <a:r>
              <a:rPr sz="1900" spc="-5" dirty="0">
                <a:latin typeface="Symbol"/>
                <a:cs typeface="Symbol"/>
              </a:rPr>
              <a:t></a:t>
            </a:r>
            <a:r>
              <a:rPr sz="1900" spc="-5" dirty="0">
                <a:latin typeface="Times New Roman"/>
                <a:cs typeface="Times New Roman"/>
              </a:rPr>
              <a:t>	</a:t>
            </a: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8457" y="2763272"/>
            <a:ext cx="158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1877" y="2950725"/>
            <a:ext cx="1581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40179" y="2623774"/>
            <a:ext cx="95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1105" y="2945973"/>
            <a:ext cx="65468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65" dirty="0">
                <a:latin typeface="Times New Roman"/>
                <a:cs typeface="Times New Roman"/>
              </a:rPr>
              <a:t>(</a:t>
            </a:r>
            <a:r>
              <a:rPr sz="1900" spc="-180" dirty="0">
                <a:latin typeface="Times New Roman"/>
                <a:cs typeface="Times New Roman"/>
              </a:rPr>
              <a:t>1</a:t>
            </a:r>
            <a:r>
              <a:rPr sz="1900" spc="0" dirty="0">
                <a:latin typeface="Times New Roman"/>
                <a:cs typeface="Times New Roman"/>
              </a:rPr>
              <a:t>,</a:t>
            </a:r>
            <a:r>
              <a:rPr sz="1900" spc="-10" dirty="0">
                <a:latin typeface="Times New Roman"/>
                <a:cs typeface="Times New Roman"/>
              </a:rPr>
              <a:t>0</a:t>
            </a:r>
            <a:r>
              <a:rPr sz="1900" spc="-30" dirty="0">
                <a:latin typeface="Times New Roman"/>
                <a:cs typeface="Times New Roman"/>
              </a:rPr>
              <a:t>8</a:t>
            </a:r>
            <a:r>
              <a:rPr sz="1900" spc="145" dirty="0">
                <a:latin typeface="Times New Roman"/>
                <a:cs typeface="Times New Roman"/>
              </a:rPr>
              <a:t>)</a:t>
            </a:r>
            <a:r>
              <a:rPr sz="1650" baseline="45454" dirty="0">
                <a:latin typeface="Times New Roman"/>
                <a:cs typeface="Times New Roman"/>
              </a:rPr>
              <a:t>2</a:t>
            </a:r>
            <a:endParaRPr sz="1650" baseline="4545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5552" y="2945973"/>
            <a:ext cx="695960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3225" algn="l"/>
              </a:tabLst>
            </a:pPr>
            <a:r>
              <a:rPr sz="1900" spc="-165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Times New Roman"/>
                <a:cs typeface="Times New Roman"/>
              </a:rPr>
              <a:t>1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i="1" spc="110" dirty="0">
                <a:latin typeface="Times New Roman"/>
                <a:cs typeface="Times New Roman"/>
              </a:rPr>
              <a:t>r</a:t>
            </a:r>
            <a:r>
              <a:rPr sz="1900" spc="145" dirty="0">
                <a:latin typeface="Times New Roman"/>
                <a:cs typeface="Times New Roman"/>
              </a:rPr>
              <a:t>)</a:t>
            </a:r>
            <a:r>
              <a:rPr sz="1650" baseline="45454" dirty="0">
                <a:latin typeface="Times New Roman"/>
                <a:cs typeface="Times New Roman"/>
              </a:rPr>
              <a:t>2</a:t>
            </a:r>
            <a:endParaRPr sz="1650" baseline="4545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8059" y="2792772"/>
            <a:ext cx="49707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24025" algn="l"/>
                <a:tab pos="3463925" algn="l"/>
              </a:tabLst>
            </a:pP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-45" dirty="0">
                <a:latin typeface="Times New Roman"/>
                <a:cs typeface="Times New Roman"/>
              </a:rPr>
              <a:t>0</a:t>
            </a:r>
            <a:r>
              <a:rPr sz="1900" spc="0" dirty="0">
                <a:latin typeface="Times New Roman"/>
                <a:cs typeface="Times New Roman"/>
              </a:rPr>
              <a:t>,</a:t>
            </a:r>
            <a:r>
              <a:rPr sz="1900" spc="-5" dirty="0">
                <a:latin typeface="Times New Roman"/>
                <a:cs typeface="Times New Roman"/>
              </a:rPr>
              <a:t>0740</a:t>
            </a:r>
            <a:r>
              <a:rPr sz="1900" spc="75" dirty="0">
                <a:latin typeface="Times New Roman"/>
                <a:cs typeface="Times New Roman"/>
              </a:rPr>
              <a:t>7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-175" dirty="0">
                <a:latin typeface="Times New Roman"/>
                <a:cs typeface="Times New Roman"/>
              </a:rPr>
              <a:t>(</a:t>
            </a:r>
            <a:r>
              <a:rPr sz="1900" spc="-140" dirty="0">
                <a:latin typeface="Times New Roman"/>
                <a:cs typeface="Times New Roman"/>
              </a:rPr>
              <a:t>1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35" dirty="0">
                <a:latin typeface="Times New Roman"/>
                <a:cs typeface="Times New Roman"/>
              </a:rPr>
              <a:t>(</a:t>
            </a:r>
            <a:r>
              <a:rPr sz="1900" spc="0" dirty="0">
                <a:latin typeface="Times New Roman"/>
                <a:cs typeface="Times New Roman"/>
              </a:rPr>
              <a:t>2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25" dirty="0">
                <a:latin typeface="Times New Roman"/>
                <a:cs typeface="Times New Roman"/>
              </a:rPr>
              <a:t>(</a:t>
            </a:r>
            <a:r>
              <a:rPr sz="1900" spc="-30" dirty="0">
                <a:latin typeface="Times New Roman"/>
                <a:cs typeface="Times New Roman"/>
              </a:rPr>
              <a:t>0</a:t>
            </a:r>
            <a:r>
              <a:rPr sz="1900" spc="-5" dirty="0">
                <a:latin typeface="Times New Roman"/>
                <a:cs typeface="Times New Roman"/>
              </a:rPr>
              <a:t>,0685</a:t>
            </a:r>
            <a:r>
              <a:rPr sz="1900" spc="35" dirty="0">
                <a:latin typeface="Times New Roman"/>
                <a:cs typeface="Times New Roman"/>
              </a:rPr>
              <a:t>9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50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Times New Roman"/>
                <a:cs typeface="Times New Roman"/>
              </a:rPr>
              <a:t>2)</a:t>
            </a:r>
            <a:r>
              <a:rPr sz="1900" spc="-10" dirty="0">
                <a:latin typeface="Times New Roman"/>
                <a:cs typeface="Times New Roman"/>
              </a:rPr>
              <a:t>(</a:t>
            </a:r>
            <a:r>
              <a:rPr sz="1900" spc="-55" dirty="0">
                <a:latin typeface="Times New Roman"/>
                <a:cs typeface="Times New Roman"/>
              </a:rPr>
              <a:t>3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5" dirty="0">
                <a:latin typeface="Times New Roman"/>
                <a:cs typeface="Times New Roman"/>
              </a:rPr>
              <a:t>(</a:t>
            </a:r>
            <a:r>
              <a:rPr sz="1900" spc="-30" dirty="0">
                <a:latin typeface="Times New Roman"/>
                <a:cs typeface="Times New Roman"/>
              </a:rPr>
              <a:t>0</a:t>
            </a:r>
            <a:r>
              <a:rPr sz="1900" spc="-5" dirty="0">
                <a:latin typeface="Times New Roman"/>
                <a:cs typeface="Times New Roman"/>
              </a:rPr>
              <a:t>,0635</a:t>
            </a:r>
            <a:r>
              <a:rPr sz="1900" spc="-100" dirty="0">
                <a:latin typeface="Times New Roman"/>
                <a:cs typeface="Times New Roman"/>
              </a:rPr>
              <a:t>1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-10" dirty="0">
                <a:latin typeface="Times New Roman"/>
                <a:cs typeface="Times New Roman"/>
              </a:rPr>
              <a:t>(</a:t>
            </a:r>
            <a:r>
              <a:rPr sz="1900" spc="-70" dirty="0">
                <a:latin typeface="Times New Roman"/>
                <a:cs typeface="Times New Roman"/>
              </a:rPr>
              <a:t>3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r>
              <a:rPr sz="1900" spc="50" dirty="0">
                <a:latin typeface="Times New Roman"/>
                <a:cs typeface="Times New Roman"/>
              </a:rPr>
              <a:t>(</a:t>
            </a:r>
            <a:r>
              <a:rPr sz="1900" spc="-5" dirty="0">
                <a:latin typeface="Times New Roman"/>
                <a:cs typeface="Times New Roman"/>
              </a:rPr>
              <a:t>4)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1982" y="2792772"/>
            <a:ext cx="87249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5640" algn="l"/>
              </a:tabLst>
            </a:pPr>
            <a:r>
              <a:rPr sz="1900" i="1" spc="-35" dirty="0">
                <a:latin typeface="Times New Roman"/>
                <a:cs typeface="Times New Roman"/>
              </a:rPr>
              <a:t>w</a:t>
            </a:r>
            <a:r>
              <a:rPr sz="1650" i="1" spc="225" baseline="-20202" dirty="0">
                <a:latin typeface="Times New Roman"/>
                <a:cs typeface="Times New Roman"/>
              </a:rPr>
              <a:t>t</a:t>
            </a:r>
            <a:r>
              <a:rPr sz="1900" i="1" spc="125" dirty="0">
                <a:latin typeface="Times New Roman"/>
                <a:cs typeface="Times New Roman"/>
              </a:rPr>
              <a:t>t</a:t>
            </a:r>
            <a:r>
              <a:rPr sz="1900" spc="-10" dirty="0">
                <a:latin typeface="Times New Roman"/>
                <a:cs typeface="Times New Roman"/>
              </a:rPr>
              <a:t>(</a:t>
            </a:r>
            <a:r>
              <a:rPr sz="1900" i="1" spc="-5" dirty="0">
                <a:latin typeface="Times New Roman"/>
                <a:cs typeface="Times New Roman"/>
              </a:rPr>
              <a:t>t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r>
              <a:rPr sz="1900" spc="-140" dirty="0">
                <a:latin typeface="Times New Roman"/>
                <a:cs typeface="Times New Roman"/>
              </a:rPr>
              <a:t>1</a:t>
            </a:r>
            <a:r>
              <a:rPr sz="1900" spc="-5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551" y="3311100"/>
            <a:ext cx="790575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65"/>
              </a:lnSpc>
              <a:tabLst>
                <a:tab pos="5567680" algn="l"/>
                <a:tab pos="6002655" algn="l"/>
              </a:tabLst>
            </a:pP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37" baseline="6172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(</a:t>
            </a:r>
            <a:r>
              <a:rPr sz="1800" spc="-1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,0588</a:t>
            </a:r>
            <a:r>
              <a:rPr sz="1800" spc="85" dirty="0">
                <a:latin typeface="Times New Roman"/>
                <a:cs typeface="Times New Roman"/>
              </a:rPr>
              <a:t>0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50" dirty="0">
                <a:latin typeface="Times New Roman"/>
                <a:cs typeface="Times New Roman"/>
              </a:rPr>
              <a:t>(</a:t>
            </a:r>
            <a:r>
              <a:rPr sz="1800" spc="25" dirty="0">
                <a:latin typeface="Times New Roman"/>
                <a:cs typeface="Times New Roman"/>
              </a:rPr>
              <a:t>4</a:t>
            </a:r>
            <a:r>
              <a:rPr sz="1800" dirty="0">
                <a:latin typeface="Times New Roman"/>
                <a:cs typeface="Times New Roman"/>
              </a:rPr>
              <a:t>)(</a:t>
            </a:r>
            <a:r>
              <a:rPr sz="1800" spc="-15" dirty="0">
                <a:latin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44" baseline="6172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(</a:t>
            </a:r>
            <a:r>
              <a:rPr sz="1800" spc="-15" dirty="0">
                <a:latin typeface="Times New Roman"/>
                <a:cs typeface="Times New Roman"/>
              </a:rPr>
              <a:t>0</a:t>
            </a:r>
            <a:r>
              <a:rPr sz="1800" spc="1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0544</a:t>
            </a:r>
            <a:r>
              <a:rPr sz="1800" spc="50" dirty="0">
                <a:latin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)(</a:t>
            </a:r>
            <a:r>
              <a:rPr sz="1800" spc="-15" dirty="0">
                <a:latin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35" dirty="0">
                <a:latin typeface="Times New Roman"/>
                <a:cs typeface="Times New Roman"/>
              </a:rPr>
              <a:t>(</a:t>
            </a:r>
            <a:r>
              <a:rPr sz="1800" spc="10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44" baseline="6172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(</a:t>
            </a:r>
            <a:r>
              <a:rPr sz="1800" spc="-15" dirty="0">
                <a:latin typeface="Times New Roman"/>
                <a:cs typeface="Times New Roman"/>
              </a:rPr>
              <a:t>0</a:t>
            </a:r>
            <a:r>
              <a:rPr sz="1800" spc="1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6805</a:t>
            </a:r>
            <a:r>
              <a:rPr sz="1800" spc="50" dirty="0">
                <a:latin typeface="Times New Roman"/>
                <a:cs typeface="Times New Roman"/>
              </a:rPr>
              <a:t>8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25" dirty="0">
                <a:latin typeface="Times New Roman"/>
                <a:cs typeface="Times New Roman"/>
              </a:rPr>
              <a:t>(</a:t>
            </a:r>
            <a:r>
              <a:rPr sz="1800" spc="20" dirty="0">
                <a:latin typeface="Times New Roman"/>
                <a:cs typeface="Times New Roman"/>
              </a:rPr>
              <a:t>6</a:t>
            </a:r>
            <a:r>
              <a:rPr sz="1800" dirty="0">
                <a:latin typeface="Times New Roman"/>
                <a:cs typeface="Times New Roman"/>
              </a:rPr>
              <a:t>)</a:t>
            </a:r>
            <a:r>
              <a:rPr sz="1800" spc="25" dirty="0">
                <a:latin typeface="Times New Roman"/>
                <a:cs typeface="Times New Roman"/>
              </a:rPr>
              <a:t>(</a:t>
            </a:r>
            <a:r>
              <a:rPr sz="1800" spc="50" dirty="0">
                <a:latin typeface="Times New Roman"/>
                <a:cs typeface="Times New Roman"/>
              </a:rPr>
              <a:t>7</a:t>
            </a:r>
            <a:r>
              <a:rPr sz="1800" spc="45" dirty="0">
                <a:latin typeface="Times New Roman"/>
                <a:cs typeface="Times New Roman"/>
              </a:rPr>
              <a:t>)</a:t>
            </a:r>
            <a:r>
              <a:rPr sz="3600" baseline="5787" dirty="0">
                <a:latin typeface="Symbol"/>
                <a:cs typeface="Symbol"/>
              </a:rPr>
              <a:t></a:t>
            </a:r>
            <a:r>
              <a:rPr sz="2700" baseline="6172" dirty="0">
                <a:latin typeface="Symbol"/>
                <a:cs typeface="Symbol"/>
              </a:rPr>
              <a:t></a:t>
            </a:r>
            <a:r>
              <a:rPr sz="2700" spc="-75" baseline="6172" dirty="0">
                <a:latin typeface="Times New Roman"/>
                <a:cs typeface="Times New Roman"/>
              </a:rPr>
              <a:t> </a:t>
            </a:r>
            <a:r>
              <a:rPr sz="2700" u="sng" baseline="33950" dirty="0">
                <a:latin typeface="Times New Roman"/>
                <a:cs typeface="Times New Roman"/>
              </a:rPr>
              <a:t> 	1 	</a:t>
            </a:r>
            <a:r>
              <a:rPr sz="2700" baseline="6172" dirty="0">
                <a:latin typeface="Symbol"/>
                <a:cs typeface="Symbol"/>
              </a:rPr>
              <a:t></a:t>
            </a:r>
            <a:r>
              <a:rPr sz="2700" spc="-209" baseline="617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32</a:t>
            </a:r>
            <a:r>
              <a:rPr sz="1800" spc="1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7157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</a:t>
            </a:r>
            <a:r>
              <a:rPr sz="2700" spc="-44" baseline="6172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-30" dirty="0">
                <a:latin typeface="Times New Roman"/>
                <a:cs typeface="Times New Roman"/>
              </a:rPr>
              <a:t>8</a:t>
            </a:r>
            <a:r>
              <a:rPr sz="1800" dirty="0">
                <a:latin typeface="Times New Roman"/>
                <a:cs typeface="Times New Roman"/>
              </a:rPr>
              <a:t>,0484</a:t>
            </a:r>
            <a:endParaRPr sz="1800">
              <a:latin typeface="Times New Roman"/>
              <a:cs typeface="Times New Roman"/>
            </a:endParaRPr>
          </a:p>
          <a:p>
            <a:pPr marR="1988185" algn="r">
              <a:lnSpc>
                <a:spcPts val="1745"/>
              </a:lnSpc>
            </a:pPr>
            <a:r>
              <a:rPr sz="1800" spc="-155" dirty="0">
                <a:latin typeface="Times New Roman"/>
                <a:cs typeface="Times New Roman"/>
              </a:rPr>
              <a:t>(</a:t>
            </a:r>
            <a:r>
              <a:rPr sz="1800" spc="-150" dirty="0">
                <a:latin typeface="Times New Roman"/>
                <a:cs typeface="Times New Roman"/>
              </a:rPr>
              <a:t>1</a:t>
            </a:r>
            <a:r>
              <a:rPr sz="1800" spc="10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08)</a:t>
            </a:r>
            <a:r>
              <a:rPr sz="1800" spc="-275" dirty="0">
                <a:latin typeface="Times New Roman"/>
                <a:cs typeface="Times New Roman"/>
              </a:rPr>
              <a:t> </a:t>
            </a:r>
            <a:r>
              <a:rPr sz="1500" spc="-7" baseline="50000" dirty="0">
                <a:latin typeface="Times New Roman"/>
                <a:cs typeface="Times New Roman"/>
              </a:rPr>
              <a:t>2</a:t>
            </a:r>
            <a:endParaRPr sz="1500" baseline="50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2541270">
              <a:lnSpc>
                <a:spcPct val="100000"/>
              </a:lnSpc>
            </a:pPr>
            <a:r>
              <a:rPr dirty="0"/>
              <a:t>Ιδιό</a:t>
            </a:r>
            <a:r>
              <a:rPr spc="-10" dirty="0"/>
              <a:t>τ</a:t>
            </a:r>
            <a:r>
              <a:rPr dirty="0"/>
              <a:t>ητες</a:t>
            </a:r>
            <a:r>
              <a:rPr spc="-55" dirty="0"/>
              <a:t> </a:t>
            </a:r>
            <a:r>
              <a:rPr dirty="0"/>
              <a:t>κυ</a:t>
            </a:r>
            <a:r>
              <a:rPr spc="-15" dirty="0"/>
              <a:t>ρ</a:t>
            </a:r>
            <a:r>
              <a:rPr dirty="0"/>
              <a:t>τότ</a:t>
            </a:r>
            <a:r>
              <a:rPr spc="-10" dirty="0"/>
              <a:t>η</a:t>
            </a:r>
            <a:r>
              <a:rPr dirty="0"/>
              <a:t>τας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963690"/>
            <a:ext cx="2381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094" y="1963690"/>
            <a:ext cx="20135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5490" algn="l"/>
                <a:tab pos="1844675" algn="l"/>
              </a:tabLst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σο	αυ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ει	η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4366" y="1963690"/>
            <a:ext cx="99186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ή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7433" y="1963690"/>
            <a:ext cx="11220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ιά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α,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6736" y="1963690"/>
            <a:ext cx="17221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6450" algn="l"/>
              </a:tabLst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τόσο	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υ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ξ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ά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8402" y="1963690"/>
            <a:ext cx="745490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563880" algn="l"/>
              </a:tabLst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και	η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0014"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τόσο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394" y="2268624"/>
            <a:ext cx="135255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ρτότητ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740" y="2634631"/>
            <a:ext cx="2381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4394" y="2634631"/>
            <a:ext cx="2145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2630" algn="l"/>
              </a:tabLst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Όσο	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εγ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ύτερο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2298" y="2634631"/>
            <a:ext cx="191388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2755" algn="l"/>
              </a:tabLst>
            </a:pP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	τ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κομ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1477" y="2634631"/>
            <a:ext cx="204406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7230" algn="l"/>
              </a:tabLst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ια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ς	ομολογί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ς,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4394" y="2939431"/>
            <a:ext cx="35001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ότερη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αι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κυ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τότη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τα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740" y="3305191"/>
            <a:ext cx="2381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7338" y="3305191"/>
            <a:ext cx="47021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4990" algn="l"/>
                <a:tab pos="1175385" algn="l"/>
                <a:tab pos="1838325" algn="l"/>
                <a:tab pos="3592829" algn="l"/>
              </a:tabLst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	την	ί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ια	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τα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2000" b="1" spc="-3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0000FF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η	δ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5440" y="3305191"/>
            <a:ext cx="12522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μολογί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2954" y="3305191"/>
            <a:ext cx="89979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λικ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ή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4394" y="3609991"/>
            <a:ext cx="546989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απόδοσης</a:t>
            </a:r>
            <a:r>
              <a:rPr sz="20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(π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FF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τοκα</a:t>
            </a:r>
            <a:r>
              <a:rPr sz="20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γραμμάτια)</a:t>
            </a:r>
            <a:r>
              <a:rPr sz="20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FF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ουν κυ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τότη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20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από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τις</a:t>
            </a:r>
            <a:r>
              <a:rPr sz="20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ομολογί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ς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τοκομ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1809" y="3609991"/>
            <a:ext cx="12528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ότερη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1702" rIns="0" bIns="0" rtlCol="0">
            <a:spAutoFit/>
          </a:bodyPr>
          <a:lstStyle/>
          <a:p>
            <a:pPr marL="472440">
              <a:lnSpc>
                <a:spcPts val="3329"/>
              </a:lnSpc>
            </a:pPr>
            <a:r>
              <a:rPr sz="2800" spc="-5" dirty="0">
                <a:solidFill>
                  <a:srgbClr val="FF0000"/>
                </a:solidFill>
              </a:rPr>
              <a:t>Εφ</a:t>
            </a:r>
            <a:r>
              <a:rPr sz="2800" spc="-15" dirty="0">
                <a:solidFill>
                  <a:srgbClr val="FF0000"/>
                </a:solidFill>
              </a:rPr>
              <a:t>α</a:t>
            </a:r>
            <a:r>
              <a:rPr sz="2800" spc="-5" dirty="0">
                <a:solidFill>
                  <a:srgbClr val="FF0000"/>
                </a:solidFill>
              </a:rPr>
              <a:t>ρμογή</a:t>
            </a:r>
            <a:r>
              <a:rPr sz="2800" spc="5" dirty="0">
                <a:solidFill>
                  <a:srgbClr val="FF0000"/>
                </a:solidFill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/>
              <a:t>Ε</a:t>
            </a:r>
            <a:r>
              <a:rPr sz="2400" spc="-10" dirty="0"/>
              <a:t>ξ</a:t>
            </a:r>
            <a:r>
              <a:rPr sz="2400" dirty="0"/>
              <a:t>ο</a:t>
            </a:r>
            <a:r>
              <a:rPr sz="2400" spc="-10" dirty="0"/>
              <a:t>υ</a:t>
            </a:r>
            <a:r>
              <a:rPr sz="2400" dirty="0"/>
              <a:t>δε</a:t>
            </a:r>
            <a:r>
              <a:rPr sz="2400" spc="-10" dirty="0"/>
              <a:t>τ</a:t>
            </a:r>
            <a:r>
              <a:rPr sz="2400" spc="55" dirty="0"/>
              <a:t>έ</a:t>
            </a:r>
            <a:r>
              <a:rPr sz="2400" dirty="0"/>
              <a:t>ρωση</a:t>
            </a:r>
            <a:r>
              <a:rPr sz="2400" spc="-50" dirty="0"/>
              <a:t> </a:t>
            </a:r>
            <a:r>
              <a:rPr sz="2400" dirty="0"/>
              <a:t>Κιν</a:t>
            </a:r>
            <a:r>
              <a:rPr sz="2400" spc="-10" dirty="0"/>
              <a:t>δ</a:t>
            </a:r>
            <a:r>
              <a:rPr sz="2400" dirty="0"/>
              <a:t>ύ</a:t>
            </a:r>
            <a:r>
              <a:rPr sz="2400" spc="-10" dirty="0"/>
              <a:t>ν</a:t>
            </a:r>
            <a:r>
              <a:rPr sz="2400" dirty="0"/>
              <a:t>ου</a:t>
            </a:r>
            <a:r>
              <a:rPr sz="2400" spc="5" dirty="0"/>
              <a:t> </a:t>
            </a:r>
            <a:r>
              <a:rPr sz="2400" dirty="0"/>
              <a:t>Ε</a:t>
            </a:r>
            <a:r>
              <a:rPr sz="2400" spc="-10" dirty="0"/>
              <a:t>π</a:t>
            </a:r>
            <a:r>
              <a:rPr sz="2400" dirty="0"/>
              <a:t>ιτοκίου</a:t>
            </a:r>
            <a:r>
              <a:rPr sz="2400" spc="-30" dirty="0"/>
              <a:t> </a:t>
            </a:r>
            <a:r>
              <a:rPr sz="2400" dirty="0"/>
              <a:t>στον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109630"/>
            <a:ext cx="7324725" cy="880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Ισολ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γισμό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ενός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Χρη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ατοπιστωτικού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Ιδρύμα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ος</a:t>
            </a:r>
            <a:endParaRPr sz="2400">
              <a:latin typeface="Arial"/>
              <a:cs typeface="Arial"/>
            </a:endParaRPr>
          </a:p>
          <a:p>
            <a:pPr marL="567055">
              <a:lnSpc>
                <a:spcPts val="2635"/>
              </a:lnSpc>
              <a:spcBef>
                <a:spcPts val="1870"/>
              </a:spcBef>
            </a:pPr>
            <a:r>
              <a:rPr sz="2200" spc="-280" dirty="0">
                <a:latin typeface="Times New Roman"/>
                <a:cs typeface="Times New Roman"/>
              </a:rPr>
              <a:t>Με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τ</a:t>
            </a:r>
            <a:r>
              <a:rPr sz="2200" spc="-240" dirty="0">
                <a:latin typeface="Times New Roman"/>
                <a:cs typeface="Times New Roman"/>
              </a:rPr>
              <a:t>η</a:t>
            </a:r>
            <a:r>
              <a:rPr sz="2200" spc="-195" dirty="0">
                <a:latin typeface="Times New Roman"/>
                <a:cs typeface="Times New Roman"/>
              </a:rPr>
              <a:t>ν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ί</a:t>
            </a:r>
            <a:r>
              <a:rPr sz="2200" spc="-215" dirty="0">
                <a:latin typeface="Times New Roman"/>
                <a:cs typeface="Times New Roman"/>
              </a:rPr>
              <a:t>δ</a:t>
            </a:r>
            <a:r>
              <a:rPr sz="2200" spc="-170" dirty="0">
                <a:latin typeface="Times New Roman"/>
                <a:cs typeface="Times New Roman"/>
              </a:rPr>
              <a:t>ια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220" dirty="0">
                <a:latin typeface="Times New Roman"/>
                <a:cs typeface="Times New Roman"/>
              </a:rPr>
              <a:t>λ</a:t>
            </a:r>
            <a:r>
              <a:rPr sz="2200" spc="-215" dirty="0">
                <a:latin typeface="Times New Roman"/>
                <a:cs typeface="Times New Roman"/>
              </a:rPr>
              <a:t>ο</a:t>
            </a:r>
            <a:r>
              <a:rPr sz="2200" spc="-200" dirty="0">
                <a:latin typeface="Times New Roman"/>
                <a:cs typeface="Times New Roman"/>
              </a:rPr>
              <a:t>γ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spc="-229" dirty="0">
                <a:latin typeface="Times New Roman"/>
                <a:cs typeface="Times New Roman"/>
              </a:rPr>
              <a:t>κή</a:t>
            </a:r>
            <a:r>
              <a:rPr sz="2200" spc="-110" dirty="0">
                <a:latin typeface="Times New Roman"/>
                <a:cs typeface="Times New Roman"/>
              </a:rPr>
              <a:t>, </a:t>
            </a:r>
            <a:r>
              <a:rPr sz="2200" spc="-180" dirty="0">
                <a:latin typeface="Times New Roman"/>
                <a:cs typeface="Times New Roman"/>
              </a:rPr>
              <a:t>για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95" dirty="0">
                <a:latin typeface="Times New Roman"/>
                <a:cs typeface="Times New Roman"/>
              </a:rPr>
              <a:t>το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80" dirty="0">
                <a:latin typeface="Times New Roman"/>
                <a:cs typeface="Times New Roman"/>
              </a:rPr>
              <a:t>ε</a:t>
            </a:r>
            <a:r>
              <a:rPr sz="2200" spc="-204" dirty="0">
                <a:latin typeface="Times New Roman"/>
                <a:cs typeface="Times New Roman"/>
              </a:rPr>
              <a:t>ν</a:t>
            </a:r>
            <a:r>
              <a:rPr sz="2200" spc="-195" dirty="0">
                <a:latin typeface="Times New Roman"/>
                <a:cs typeface="Times New Roman"/>
              </a:rPr>
              <a:t>εργ</a:t>
            </a:r>
            <a:r>
              <a:rPr sz="2200" spc="-240" dirty="0">
                <a:latin typeface="Times New Roman"/>
                <a:cs typeface="Times New Roman"/>
              </a:rPr>
              <a:t>η</a:t>
            </a:r>
            <a:r>
              <a:rPr sz="2200" spc="-145" dirty="0">
                <a:latin typeface="Times New Roman"/>
                <a:cs typeface="Times New Roman"/>
              </a:rPr>
              <a:t>τι</a:t>
            </a:r>
            <a:r>
              <a:rPr sz="2200" spc="-235" dirty="0">
                <a:latin typeface="Times New Roman"/>
                <a:cs typeface="Times New Roman"/>
              </a:rPr>
              <a:t>κ</a:t>
            </a:r>
            <a:r>
              <a:rPr sz="2200" spc="-215" dirty="0">
                <a:latin typeface="Times New Roman"/>
                <a:cs typeface="Times New Roman"/>
              </a:rPr>
              <a:t>ό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κα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τις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10" dirty="0">
                <a:latin typeface="Times New Roman"/>
                <a:cs typeface="Times New Roman"/>
              </a:rPr>
              <a:t>υ</a:t>
            </a:r>
            <a:r>
              <a:rPr sz="2200" spc="-235" dirty="0">
                <a:latin typeface="Times New Roman"/>
                <a:cs typeface="Times New Roman"/>
              </a:rPr>
              <a:t>π</a:t>
            </a:r>
            <a:r>
              <a:rPr sz="2200" spc="-215" dirty="0">
                <a:latin typeface="Times New Roman"/>
                <a:cs typeface="Times New Roman"/>
              </a:rPr>
              <a:t>ο</a:t>
            </a:r>
            <a:r>
              <a:rPr sz="2200" spc="-204" dirty="0">
                <a:latin typeface="Times New Roman"/>
                <a:cs typeface="Times New Roman"/>
              </a:rPr>
              <a:t>χ</a:t>
            </a:r>
            <a:r>
              <a:rPr sz="2200" spc="-200" dirty="0">
                <a:latin typeface="Times New Roman"/>
                <a:cs typeface="Times New Roman"/>
              </a:rPr>
              <a:t>ρεώσεις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90" dirty="0">
                <a:latin typeface="Times New Roman"/>
                <a:cs typeface="Times New Roman"/>
              </a:rPr>
              <a:t>ενός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310" dirty="0">
                <a:latin typeface="Times New Roman"/>
                <a:cs typeface="Times New Roman"/>
              </a:rPr>
              <a:t>Χ</a:t>
            </a:r>
            <a:r>
              <a:rPr sz="2200" spc="-190" dirty="0">
                <a:latin typeface="Times New Roman"/>
                <a:cs typeface="Times New Roman"/>
              </a:rPr>
              <a:t>Ι</a:t>
            </a:r>
            <a:r>
              <a:rPr sz="2200" spc="-110" dirty="0">
                <a:latin typeface="Times New Roman"/>
                <a:cs typeface="Times New Roman"/>
              </a:rPr>
              <a:t>, </a:t>
            </a:r>
            <a:r>
              <a:rPr sz="2200" spc="-170" dirty="0">
                <a:latin typeface="Times New Roman"/>
                <a:cs typeface="Times New Roman"/>
              </a:rPr>
              <a:t>ισχύει: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6523" y="2689263"/>
            <a:ext cx="489584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indent="-97790">
              <a:lnSpc>
                <a:spcPct val="100000"/>
              </a:lnSpc>
              <a:buFont typeface="Symbol"/>
              <a:buChar char=""/>
              <a:tabLst>
                <a:tab pos="111125" algn="l"/>
              </a:tabLst>
            </a:pPr>
            <a:r>
              <a:rPr sz="3225" i="1" spc="-187" baseline="-25839" dirty="0">
                <a:latin typeface="Times New Roman"/>
                <a:cs typeface="Times New Roman"/>
              </a:rPr>
              <a:t>D</a:t>
            </a:r>
            <a:r>
              <a:rPr sz="1250" spc="-85" dirty="0">
                <a:latin typeface="Times New Roman"/>
                <a:cs typeface="Times New Roman"/>
              </a:rPr>
              <a:t>(</a:t>
            </a:r>
            <a:r>
              <a:rPr sz="1250" spc="-195" dirty="0">
                <a:latin typeface="Times New Roman"/>
                <a:cs typeface="Times New Roman"/>
              </a:rPr>
              <a:t> </a:t>
            </a:r>
            <a:r>
              <a:rPr sz="1250" i="1" spc="-45" dirty="0">
                <a:latin typeface="Times New Roman"/>
                <a:cs typeface="Times New Roman"/>
              </a:rPr>
              <a:t>L</a:t>
            </a:r>
            <a:r>
              <a:rPr sz="1250" spc="-8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8049" y="2689263"/>
            <a:ext cx="3209925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14"/>
              </a:lnSpc>
              <a:tabLst>
                <a:tab pos="541655" algn="l"/>
                <a:tab pos="1625600" algn="l"/>
              </a:tabLst>
            </a:pPr>
            <a:r>
              <a:rPr sz="2150" spc="-229" dirty="0">
                <a:latin typeface="Symbol"/>
                <a:cs typeface="Symbol"/>
              </a:rPr>
              <a:t>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305" dirty="0">
                <a:latin typeface="Symbol"/>
                <a:cs typeface="Symbol"/>
              </a:rPr>
              <a:t>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2150" i="1" spc="-130" dirty="0">
                <a:latin typeface="Times New Roman"/>
                <a:cs typeface="Times New Roman"/>
              </a:rPr>
              <a:t>D</a:t>
            </a:r>
            <a:r>
              <a:rPr sz="1875" spc="-127" baseline="44444" dirty="0">
                <a:latin typeface="Times New Roman"/>
                <a:cs typeface="Times New Roman"/>
              </a:rPr>
              <a:t>(</a:t>
            </a:r>
            <a:r>
              <a:rPr sz="1875" spc="-284" baseline="44444" dirty="0">
                <a:latin typeface="Times New Roman"/>
                <a:cs typeface="Times New Roman"/>
              </a:rPr>
              <a:t> </a:t>
            </a:r>
            <a:r>
              <a:rPr sz="1875" i="1" spc="-67" baseline="44444" dirty="0">
                <a:latin typeface="Times New Roman"/>
                <a:cs typeface="Times New Roman"/>
              </a:rPr>
              <a:t>L</a:t>
            </a:r>
            <a:r>
              <a:rPr sz="1875" spc="-127" baseline="44444" dirty="0">
                <a:latin typeface="Times New Roman"/>
                <a:cs typeface="Times New Roman"/>
              </a:rPr>
              <a:t>)</a:t>
            </a:r>
            <a:r>
              <a:rPr sz="1875" baseline="44444" dirty="0">
                <a:latin typeface="Times New Roman"/>
                <a:cs typeface="Times New Roman"/>
              </a:rPr>
              <a:t> </a:t>
            </a:r>
            <a:r>
              <a:rPr sz="1875" spc="-37" baseline="44444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305" dirty="0">
                <a:latin typeface="Symbol"/>
                <a:cs typeface="Symbol"/>
              </a:rPr>
              <a:t>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2150" i="1" spc="-130" dirty="0">
                <a:latin typeface="Times New Roman"/>
                <a:cs typeface="Times New Roman"/>
              </a:rPr>
              <a:t>D</a:t>
            </a:r>
            <a:r>
              <a:rPr sz="1875" spc="-127" baseline="44444" dirty="0">
                <a:latin typeface="Times New Roman"/>
                <a:cs typeface="Times New Roman"/>
              </a:rPr>
              <a:t>(</a:t>
            </a:r>
            <a:r>
              <a:rPr sz="1875" spc="-292" baseline="44444" dirty="0">
                <a:latin typeface="Times New Roman"/>
                <a:cs typeface="Times New Roman"/>
              </a:rPr>
              <a:t> </a:t>
            </a:r>
            <a:r>
              <a:rPr sz="1875" i="1" spc="-67" baseline="44444" dirty="0">
                <a:latin typeface="Times New Roman"/>
                <a:cs typeface="Times New Roman"/>
              </a:rPr>
              <a:t>L</a:t>
            </a:r>
            <a:r>
              <a:rPr sz="1875" spc="-127" baseline="44444" dirty="0">
                <a:latin typeface="Times New Roman"/>
                <a:cs typeface="Times New Roman"/>
              </a:rPr>
              <a:t>)</a:t>
            </a:r>
            <a:r>
              <a:rPr sz="1875" baseline="44444" dirty="0">
                <a:latin typeface="Times New Roman"/>
                <a:cs typeface="Times New Roman"/>
              </a:rPr>
              <a:t> </a:t>
            </a:r>
            <a:r>
              <a:rPr sz="1875" spc="-37" baseline="44444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spc="-95" dirty="0">
                <a:latin typeface="Times New Roman"/>
                <a:cs typeface="Times New Roman"/>
              </a:rPr>
              <a:t>.....</a:t>
            </a:r>
            <a:r>
              <a:rPr sz="2150" spc="-105" dirty="0">
                <a:latin typeface="Times New Roman"/>
                <a:cs typeface="Times New Roman"/>
              </a:rPr>
              <a:t>.</a:t>
            </a:r>
            <a:r>
              <a:rPr sz="2150" spc="-295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endParaRPr sz="2150">
              <a:latin typeface="Times New Roman"/>
              <a:cs typeface="Times New Roman"/>
            </a:endParaRPr>
          </a:p>
          <a:p>
            <a:pPr marL="334010">
              <a:lnSpc>
                <a:spcPts val="935"/>
              </a:lnSpc>
              <a:tabLst>
                <a:tab pos="790575" algn="l"/>
                <a:tab pos="1407160" algn="l"/>
                <a:tab pos="1889125" algn="l"/>
                <a:tab pos="3023235" algn="l"/>
              </a:tabLst>
            </a:pPr>
            <a:r>
              <a:rPr sz="1250" spc="-95" dirty="0">
                <a:latin typeface="Times New Roman"/>
                <a:cs typeface="Times New Roman"/>
              </a:rPr>
              <a:t>1</a:t>
            </a:r>
            <a:r>
              <a:rPr sz="1250" i="1" spc="-135" dirty="0">
                <a:latin typeface="Times New Roman"/>
                <a:cs typeface="Times New Roman"/>
              </a:rPr>
              <a:t>L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1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2</a:t>
            </a:r>
            <a:r>
              <a:rPr sz="1250" spc="-204" dirty="0">
                <a:latin typeface="Times New Roman"/>
                <a:cs typeface="Times New Roman"/>
              </a:rPr>
              <a:t> </a:t>
            </a:r>
            <a:r>
              <a:rPr sz="1250" i="1" spc="-135" dirty="0">
                <a:latin typeface="Times New Roman"/>
                <a:cs typeface="Times New Roman"/>
              </a:rPr>
              <a:t>L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2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i="1" spc="-90" dirty="0">
                <a:latin typeface="Times New Roman"/>
                <a:cs typeface="Times New Roman"/>
              </a:rPr>
              <a:t>NL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6941" y="2197712"/>
            <a:ext cx="49720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 indent="-97790">
              <a:lnSpc>
                <a:spcPct val="100000"/>
              </a:lnSpc>
              <a:buFont typeface="Symbol"/>
              <a:buChar char=""/>
              <a:tabLst>
                <a:tab pos="111125" algn="l"/>
              </a:tabLst>
            </a:pPr>
            <a:r>
              <a:rPr sz="3225" i="1" spc="-195" baseline="-25839" dirty="0">
                <a:latin typeface="Times New Roman"/>
                <a:cs typeface="Times New Roman"/>
              </a:rPr>
              <a:t>D</a:t>
            </a:r>
            <a:r>
              <a:rPr sz="1250" spc="-85" dirty="0">
                <a:latin typeface="Times New Roman"/>
                <a:cs typeface="Times New Roman"/>
              </a:rPr>
              <a:t>(</a:t>
            </a:r>
            <a:r>
              <a:rPr sz="1250" spc="-145" dirty="0">
                <a:latin typeface="Times New Roman"/>
                <a:cs typeface="Times New Roman"/>
              </a:rPr>
              <a:t> </a:t>
            </a:r>
            <a:r>
              <a:rPr sz="1250" i="1" spc="-100" dirty="0">
                <a:latin typeface="Times New Roman"/>
                <a:cs typeface="Times New Roman"/>
              </a:rPr>
              <a:t>A</a:t>
            </a:r>
            <a:r>
              <a:rPr sz="1250" spc="-8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4303" y="2197712"/>
            <a:ext cx="3249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14"/>
              </a:lnSpc>
              <a:tabLst>
                <a:tab pos="549910" algn="l"/>
                <a:tab pos="1650364" algn="l"/>
              </a:tabLst>
            </a:pPr>
            <a:r>
              <a:rPr sz="2150" spc="-229" dirty="0">
                <a:latin typeface="Symbol"/>
                <a:cs typeface="Symbol"/>
              </a:rPr>
              <a:t></a:t>
            </a:r>
            <a:r>
              <a:rPr sz="2150" spc="-30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305" dirty="0">
                <a:latin typeface="Symbol"/>
                <a:cs typeface="Symbol"/>
              </a:rPr>
              <a:t>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2150" i="1" spc="-125" dirty="0">
                <a:latin typeface="Times New Roman"/>
                <a:cs typeface="Times New Roman"/>
              </a:rPr>
              <a:t>D</a:t>
            </a:r>
            <a:r>
              <a:rPr sz="1875" spc="-127" baseline="44444" dirty="0">
                <a:latin typeface="Times New Roman"/>
                <a:cs typeface="Times New Roman"/>
              </a:rPr>
              <a:t>(</a:t>
            </a:r>
            <a:r>
              <a:rPr sz="1875" spc="-217" baseline="44444" dirty="0">
                <a:latin typeface="Times New Roman"/>
                <a:cs typeface="Times New Roman"/>
              </a:rPr>
              <a:t> </a:t>
            </a:r>
            <a:r>
              <a:rPr sz="1875" i="1" spc="-157" baseline="44444" dirty="0">
                <a:latin typeface="Times New Roman"/>
                <a:cs typeface="Times New Roman"/>
              </a:rPr>
              <a:t>A</a:t>
            </a:r>
            <a:r>
              <a:rPr sz="1875" spc="-127" baseline="44444" dirty="0">
                <a:latin typeface="Times New Roman"/>
                <a:cs typeface="Times New Roman"/>
              </a:rPr>
              <a:t>)</a:t>
            </a:r>
            <a:r>
              <a:rPr sz="1875" baseline="44444" dirty="0">
                <a:latin typeface="Times New Roman"/>
                <a:cs typeface="Times New Roman"/>
              </a:rPr>
              <a:t> </a:t>
            </a:r>
            <a:r>
              <a:rPr sz="1875" spc="-37" baseline="44444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r>
              <a:rPr sz="2150" i="1" dirty="0">
                <a:latin typeface="Times New Roman"/>
                <a:cs typeface="Times New Roman"/>
              </a:rPr>
              <a:t>	</a:t>
            </a:r>
            <a:r>
              <a:rPr sz="2150" spc="-305" dirty="0">
                <a:latin typeface="Symbol"/>
                <a:cs typeface="Symbol"/>
              </a:rPr>
              <a:t></a:t>
            </a:r>
            <a:r>
              <a:rPr sz="2150" spc="-200" dirty="0">
                <a:latin typeface="Times New Roman"/>
                <a:cs typeface="Times New Roman"/>
              </a:rPr>
              <a:t> </a:t>
            </a:r>
            <a:r>
              <a:rPr sz="2150" i="1" spc="-125" dirty="0">
                <a:latin typeface="Times New Roman"/>
                <a:cs typeface="Times New Roman"/>
              </a:rPr>
              <a:t>D</a:t>
            </a:r>
            <a:r>
              <a:rPr sz="1875" spc="-127" baseline="44444" dirty="0">
                <a:latin typeface="Times New Roman"/>
                <a:cs typeface="Times New Roman"/>
              </a:rPr>
              <a:t>(</a:t>
            </a:r>
            <a:r>
              <a:rPr sz="1875" spc="-217" baseline="44444" dirty="0">
                <a:latin typeface="Times New Roman"/>
                <a:cs typeface="Times New Roman"/>
              </a:rPr>
              <a:t> </a:t>
            </a:r>
            <a:r>
              <a:rPr sz="1875" i="1" spc="-157" baseline="44444" dirty="0">
                <a:latin typeface="Times New Roman"/>
                <a:cs typeface="Times New Roman"/>
              </a:rPr>
              <a:t>A</a:t>
            </a:r>
            <a:r>
              <a:rPr sz="1875" spc="-127" baseline="44444" dirty="0">
                <a:latin typeface="Times New Roman"/>
                <a:cs typeface="Times New Roman"/>
              </a:rPr>
              <a:t>)</a:t>
            </a:r>
            <a:r>
              <a:rPr sz="1875" baseline="44444" dirty="0">
                <a:latin typeface="Times New Roman"/>
                <a:cs typeface="Times New Roman"/>
              </a:rPr>
              <a:t> </a:t>
            </a:r>
            <a:r>
              <a:rPr sz="1875" spc="-37" baseline="44444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spc="-95" dirty="0">
                <a:latin typeface="Times New Roman"/>
                <a:cs typeface="Times New Roman"/>
              </a:rPr>
              <a:t>.....</a:t>
            </a:r>
            <a:r>
              <a:rPr sz="2150" spc="-105" dirty="0">
                <a:latin typeface="Times New Roman"/>
                <a:cs typeface="Times New Roman"/>
              </a:rPr>
              <a:t>.</a:t>
            </a:r>
            <a:r>
              <a:rPr sz="2150" spc="-295" dirty="0">
                <a:latin typeface="Times New Roman"/>
                <a:cs typeface="Times New Roman"/>
              </a:rPr>
              <a:t> </a:t>
            </a:r>
            <a:r>
              <a:rPr sz="2150" spc="-229" dirty="0">
                <a:latin typeface="Symbol"/>
                <a:cs typeface="Symbol"/>
              </a:rPr>
              <a:t>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spc="-280" dirty="0">
                <a:latin typeface="Times New Roman"/>
                <a:cs typeface="Times New Roman"/>
              </a:rPr>
              <a:t>w</a:t>
            </a:r>
            <a:endParaRPr sz="2150">
              <a:latin typeface="Times New Roman"/>
              <a:cs typeface="Times New Roman"/>
            </a:endParaRPr>
          </a:p>
          <a:p>
            <a:pPr marL="334010">
              <a:lnSpc>
                <a:spcPts val="935"/>
              </a:lnSpc>
              <a:tabLst>
                <a:tab pos="798195" algn="l"/>
                <a:tab pos="1423670" algn="l"/>
                <a:tab pos="1913255" algn="l"/>
                <a:tab pos="3056255" algn="l"/>
              </a:tabLst>
            </a:pPr>
            <a:r>
              <a:rPr sz="1250" spc="-45" dirty="0">
                <a:latin typeface="Times New Roman"/>
                <a:cs typeface="Times New Roman"/>
              </a:rPr>
              <a:t>1</a:t>
            </a:r>
            <a:r>
              <a:rPr sz="1250" i="1" spc="-150" dirty="0">
                <a:latin typeface="Times New Roman"/>
                <a:cs typeface="Times New Roman"/>
              </a:rPr>
              <a:t>A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1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2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250" i="1" spc="-150" dirty="0">
                <a:latin typeface="Times New Roman"/>
                <a:cs typeface="Times New Roman"/>
              </a:rPr>
              <a:t>A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spc="-125" dirty="0">
                <a:latin typeface="Times New Roman"/>
                <a:cs typeface="Times New Roman"/>
              </a:rPr>
              <a:t>2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i="1" spc="-95" dirty="0">
                <a:latin typeface="Times New Roman"/>
                <a:cs typeface="Times New Roman"/>
              </a:rPr>
              <a:t>NA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3195" y="2883104"/>
            <a:ext cx="11112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165" dirty="0">
                <a:latin typeface="Times New Roman"/>
                <a:cs typeface="Times New Roman"/>
              </a:rPr>
              <a:t>K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966" y="2875972"/>
            <a:ext cx="76073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-165" dirty="0">
                <a:latin typeface="Symbol"/>
                <a:cs typeface="Symbol"/>
              </a:rPr>
              <a:t></a:t>
            </a:r>
            <a:r>
              <a:rPr sz="1300" i="1" spc="-270" dirty="0">
                <a:latin typeface="Symbol"/>
                <a:cs typeface="Symbol"/>
              </a:rPr>
              <a:t></a:t>
            </a:r>
            <a:r>
              <a:rPr sz="1300" i="1" spc="-125" dirty="0">
                <a:latin typeface="Symbol"/>
                <a:cs typeface="Symbol"/>
              </a:rPr>
              <a:t></a:t>
            </a:r>
            <a:r>
              <a:rPr sz="1300" i="1" spc="-90" dirty="0">
                <a:latin typeface="Symbol"/>
                <a:cs typeface="Symbol"/>
              </a:rPr>
              <a:t></a:t>
            </a:r>
            <a:r>
              <a:rPr sz="1250" i="1" spc="-155" dirty="0">
                <a:latin typeface="Times New Roman"/>
                <a:cs typeface="Times New Roman"/>
              </a:rPr>
              <a:t>ώ</a:t>
            </a:r>
            <a:r>
              <a:rPr sz="1300" i="1" spc="-200" dirty="0">
                <a:latin typeface="Symbol"/>
                <a:cs typeface="Symbol"/>
              </a:rPr>
              <a:t></a:t>
            </a:r>
            <a:r>
              <a:rPr sz="1300" i="1" spc="-130" dirty="0">
                <a:latin typeface="Symbol"/>
                <a:cs typeface="Symbol"/>
              </a:rPr>
              <a:t></a:t>
            </a:r>
            <a:r>
              <a:rPr sz="1300" i="1" spc="-135" dirty="0">
                <a:latin typeface="Symbol"/>
                <a:cs typeface="Symbol"/>
              </a:rPr>
              <a:t></a:t>
            </a:r>
            <a:r>
              <a:rPr sz="1300" i="1" spc="-130" dirty="0">
                <a:latin typeface="Symbol"/>
                <a:cs typeface="Symbol"/>
              </a:rPr>
              <a:t></a:t>
            </a:r>
            <a:endParaRPr sz="13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6224" y="2391318"/>
            <a:ext cx="11112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-165" dirty="0"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0891" y="2384186"/>
            <a:ext cx="64706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-130" dirty="0">
                <a:latin typeface="Symbol"/>
                <a:cs typeface="Symbol"/>
              </a:rPr>
              <a:t></a:t>
            </a:r>
            <a:r>
              <a:rPr sz="1300" i="1" spc="-95" dirty="0">
                <a:latin typeface="Symbol"/>
                <a:cs typeface="Symbol"/>
              </a:rPr>
              <a:t></a:t>
            </a:r>
            <a:r>
              <a:rPr sz="1300" i="1" spc="-130" dirty="0">
                <a:latin typeface="Symbol"/>
                <a:cs typeface="Symbol"/>
              </a:rPr>
              <a:t></a:t>
            </a:r>
            <a:r>
              <a:rPr sz="1300" i="1" spc="-125" dirty="0">
                <a:latin typeface="Symbol"/>
                <a:cs typeface="Symbol"/>
              </a:rPr>
              <a:t></a:t>
            </a:r>
            <a:r>
              <a:rPr sz="1300" i="1" spc="-95" dirty="0">
                <a:latin typeface="Symbol"/>
                <a:cs typeface="Symbol"/>
              </a:rPr>
              <a:t></a:t>
            </a:r>
            <a:r>
              <a:rPr sz="1300" i="1" spc="-200" dirty="0">
                <a:latin typeface="Symbol"/>
                <a:cs typeface="Symbol"/>
              </a:rPr>
              <a:t></a:t>
            </a:r>
            <a:r>
              <a:rPr sz="1300" i="1" spc="-130" dirty="0">
                <a:latin typeface="Symbol"/>
                <a:cs typeface="Symbol"/>
              </a:rPr>
              <a:t></a:t>
            </a:r>
            <a:r>
              <a:rPr sz="1300" i="1" spc="-135" dirty="0">
                <a:latin typeface="Symbol"/>
                <a:cs typeface="Symbol"/>
              </a:rPr>
              <a:t></a:t>
            </a:r>
            <a:r>
              <a:rPr sz="1300" i="1" spc="-170" dirty="0">
                <a:latin typeface="Symbol"/>
                <a:cs typeface="Symbol"/>
              </a:rPr>
              <a:t></a:t>
            </a:r>
            <a:r>
              <a:rPr sz="1250" i="1" spc="-125" dirty="0">
                <a:latin typeface="Times New Roman"/>
                <a:cs typeface="Times New Roman"/>
              </a:rPr>
              <a:t>ό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2455" y="2720331"/>
            <a:ext cx="18478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305" dirty="0">
                <a:latin typeface="Times New Roman"/>
                <a:cs typeface="Times New Roman"/>
              </a:rPr>
              <a:t>D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2455" y="2228545"/>
            <a:ext cx="184785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305" dirty="0">
                <a:latin typeface="Times New Roman"/>
                <a:cs typeface="Times New Roman"/>
              </a:rPr>
              <a:t>D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300" y="3368125"/>
            <a:ext cx="47434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15" dirty="0">
                <a:latin typeface="Times New Roman"/>
                <a:cs typeface="Times New Roman"/>
              </a:rPr>
              <a:t>ό</a:t>
            </a:r>
            <a:r>
              <a:rPr sz="2200" spc="-235" dirty="0">
                <a:latin typeface="Times New Roman"/>
                <a:cs typeface="Times New Roman"/>
              </a:rPr>
              <a:t>π</a:t>
            </a:r>
            <a:r>
              <a:rPr sz="2200" spc="-215" dirty="0">
                <a:latin typeface="Times New Roman"/>
                <a:cs typeface="Times New Roman"/>
              </a:rPr>
              <a:t>ου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8155" y="3273752"/>
            <a:ext cx="27749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40"/>
              </a:lnSpc>
            </a:pPr>
            <a:r>
              <a:rPr sz="3150" i="1" spc="-494" baseline="14550" dirty="0">
                <a:latin typeface="Times New Roman"/>
                <a:cs typeface="Times New Roman"/>
              </a:rPr>
              <a:t>w</a:t>
            </a:r>
            <a:r>
              <a:rPr sz="1200" i="1" spc="-80" dirty="0">
                <a:latin typeface="Times New Roman"/>
                <a:cs typeface="Times New Roman"/>
              </a:rPr>
              <a:t>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2999" y="3243731"/>
            <a:ext cx="409956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29" dirty="0">
                <a:latin typeface="Times New Roman"/>
                <a:cs typeface="Times New Roman"/>
              </a:rPr>
              <a:t>κα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3150" i="1" spc="-375" baseline="22486" dirty="0">
                <a:latin typeface="Times New Roman"/>
                <a:cs typeface="Times New Roman"/>
              </a:rPr>
              <a:t>w</a:t>
            </a:r>
            <a:r>
              <a:rPr sz="1800" i="1" spc="-67" baseline="13888" dirty="0">
                <a:latin typeface="Times New Roman"/>
                <a:cs typeface="Times New Roman"/>
              </a:rPr>
              <a:t>i</a:t>
            </a:r>
            <a:r>
              <a:rPr sz="1800" i="1" spc="-187" baseline="13888" dirty="0">
                <a:latin typeface="Times New Roman"/>
                <a:cs typeface="Times New Roman"/>
              </a:rPr>
              <a:t>L</a:t>
            </a:r>
            <a:r>
              <a:rPr sz="1800" i="1" baseline="13888" dirty="0">
                <a:latin typeface="Times New Roman"/>
                <a:cs typeface="Times New Roman"/>
              </a:rPr>
              <a:t>  </a:t>
            </a:r>
            <a:r>
              <a:rPr sz="1800" i="1" spc="104" baseline="13888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είν</a:t>
            </a:r>
            <a:r>
              <a:rPr sz="2200" spc="-240" dirty="0">
                <a:latin typeface="Times New Roman"/>
                <a:cs typeface="Times New Roman"/>
              </a:rPr>
              <a:t>α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225" dirty="0">
                <a:latin typeface="Times New Roman"/>
                <a:cs typeface="Times New Roman"/>
              </a:rPr>
              <a:t>η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πα</a:t>
            </a:r>
            <a:r>
              <a:rPr sz="2200" spc="-215" dirty="0">
                <a:latin typeface="Times New Roman"/>
                <a:cs typeface="Times New Roman"/>
              </a:rPr>
              <a:t>ρο</a:t>
            </a:r>
            <a:r>
              <a:rPr sz="2200" spc="-204" dirty="0">
                <a:latin typeface="Times New Roman"/>
                <a:cs typeface="Times New Roman"/>
              </a:rPr>
              <a:t>ύ</a:t>
            </a:r>
            <a:r>
              <a:rPr sz="2200" spc="-229" dirty="0">
                <a:latin typeface="Times New Roman"/>
                <a:cs typeface="Times New Roman"/>
              </a:rPr>
              <a:t>σα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α</a:t>
            </a:r>
            <a:r>
              <a:rPr sz="2200" spc="-180" dirty="0">
                <a:latin typeface="Times New Roman"/>
                <a:cs typeface="Times New Roman"/>
              </a:rPr>
              <a:t>ξία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τ</a:t>
            </a:r>
            <a:r>
              <a:rPr sz="2200" spc="-225" dirty="0">
                <a:latin typeface="Times New Roman"/>
                <a:cs typeface="Times New Roman"/>
              </a:rPr>
              <a:t>ο</a:t>
            </a:r>
            <a:r>
              <a:rPr sz="2200" spc="-215" dirty="0">
                <a:latin typeface="Times New Roman"/>
                <a:cs typeface="Times New Roman"/>
              </a:rPr>
              <a:t>υ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Times New Roman"/>
                <a:cs typeface="Times New Roman"/>
              </a:rPr>
              <a:t>στ</a:t>
            </a:r>
            <a:r>
              <a:rPr sz="2200" spc="-860" dirty="0">
                <a:latin typeface="Times New Roman"/>
                <a:cs typeface="Times New Roman"/>
              </a:rPr>
              <a:t>ο</a:t>
            </a:r>
            <a:r>
              <a:rPr sz="3075" i="1" spc="-179" baseline="29810" dirty="0">
                <a:latin typeface="Times New Roman"/>
                <a:cs typeface="Times New Roman"/>
              </a:rPr>
              <a:t>i</a:t>
            </a:r>
            <a:r>
              <a:rPr sz="3075" i="1" spc="-487" baseline="2981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spc="-204" dirty="0">
                <a:latin typeface="Times New Roman"/>
                <a:cs typeface="Times New Roman"/>
              </a:rPr>
              <a:t>χ</a:t>
            </a:r>
            <a:r>
              <a:rPr sz="2200" spc="-185" dirty="0">
                <a:latin typeface="Times New Roman"/>
                <a:cs typeface="Times New Roman"/>
              </a:rPr>
              <a:t>είου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4315" y="3368125"/>
            <a:ext cx="25088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235" dirty="0">
                <a:latin typeface="Times New Roman"/>
                <a:cs typeface="Times New Roman"/>
              </a:rPr>
              <a:t>π</a:t>
            </a:r>
            <a:r>
              <a:rPr sz="2200" spc="-200" dirty="0">
                <a:latin typeface="Times New Roman"/>
                <a:cs typeface="Times New Roman"/>
              </a:rPr>
              <a:t>ρος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Times New Roman"/>
                <a:cs typeface="Times New Roman"/>
              </a:rPr>
              <a:t>τη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σ</a:t>
            </a:r>
            <a:r>
              <a:rPr sz="2200" spc="-210" dirty="0">
                <a:latin typeface="Times New Roman"/>
                <a:cs typeface="Times New Roman"/>
              </a:rPr>
              <a:t>υ</a:t>
            </a:r>
            <a:r>
              <a:rPr sz="2200" spc="-195" dirty="0">
                <a:latin typeface="Times New Roman"/>
                <a:cs typeface="Times New Roman"/>
              </a:rPr>
              <a:t>ν</a:t>
            </a:r>
            <a:r>
              <a:rPr sz="2200" spc="-225" dirty="0">
                <a:latin typeface="Times New Roman"/>
                <a:cs typeface="Times New Roman"/>
              </a:rPr>
              <a:t>ολ</a:t>
            </a:r>
            <a:r>
              <a:rPr sz="2200" spc="-114" dirty="0">
                <a:latin typeface="Times New Roman"/>
                <a:cs typeface="Times New Roman"/>
              </a:rPr>
              <a:t>ι</a:t>
            </a:r>
            <a:r>
              <a:rPr sz="2200" spc="-229" dirty="0">
                <a:latin typeface="Times New Roman"/>
                <a:cs typeface="Times New Roman"/>
              </a:rPr>
              <a:t>κ</a:t>
            </a:r>
            <a:r>
              <a:rPr sz="2200" spc="-225" dirty="0">
                <a:latin typeface="Times New Roman"/>
                <a:cs typeface="Times New Roman"/>
              </a:rPr>
              <a:t>ή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α</a:t>
            </a:r>
            <a:r>
              <a:rPr sz="2200" spc="-180" dirty="0">
                <a:latin typeface="Times New Roman"/>
                <a:cs typeface="Times New Roman"/>
              </a:rPr>
              <a:t>ξία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τ</a:t>
            </a:r>
            <a:r>
              <a:rPr sz="2200" spc="-225" dirty="0">
                <a:latin typeface="Times New Roman"/>
                <a:cs typeface="Times New Roman"/>
              </a:rPr>
              <a:t>ο</a:t>
            </a:r>
            <a:r>
              <a:rPr sz="2200" spc="-215" dirty="0">
                <a:latin typeface="Times New Roman"/>
                <a:cs typeface="Times New Roman"/>
              </a:rPr>
              <a:t>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300" y="3931042"/>
            <a:ext cx="236474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5080" indent="-93980">
              <a:lnSpc>
                <a:spcPct val="129900"/>
              </a:lnSpc>
            </a:pPr>
            <a:r>
              <a:rPr sz="2200" spc="-220" dirty="0">
                <a:latin typeface="Times New Roman"/>
                <a:cs typeface="Times New Roman"/>
              </a:rPr>
              <a:t>χα</a:t>
            </a:r>
            <a:r>
              <a:rPr sz="2200" spc="-195" dirty="0">
                <a:latin typeface="Times New Roman"/>
                <a:cs typeface="Times New Roman"/>
              </a:rPr>
              <a:t>ρτ</a:t>
            </a:r>
            <a:r>
              <a:rPr sz="2200" spc="-225" dirty="0">
                <a:latin typeface="Times New Roman"/>
                <a:cs typeface="Times New Roman"/>
              </a:rPr>
              <a:t>ο</a:t>
            </a:r>
            <a:r>
              <a:rPr sz="2200" spc="-250" dirty="0">
                <a:latin typeface="Times New Roman"/>
                <a:cs typeface="Times New Roman"/>
              </a:rPr>
              <a:t>φ</a:t>
            </a:r>
            <a:r>
              <a:rPr sz="2200" spc="-204" dirty="0">
                <a:latin typeface="Times New Roman"/>
                <a:cs typeface="Times New Roman"/>
              </a:rPr>
              <a:t>υ</a:t>
            </a:r>
            <a:r>
              <a:rPr sz="2200" spc="-229" dirty="0">
                <a:latin typeface="Times New Roman"/>
                <a:cs typeface="Times New Roman"/>
              </a:rPr>
              <a:t>λακ</a:t>
            </a:r>
            <a:r>
              <a:rPr sz="2200" spc="-165" dirty="0">
                <a:latin typeface="Times New Roman"/>
                <a:cs typeface="Times New Roman"/>
              </a:rPr>
              <a:t>ίου,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04" dirty="0">
                <a:latin typeface="Times New Roman"/>
                <a:cs typeface="Times New Roman"/>
              </a:rPr>
              <a:t>δ</a:t>
            </a:r>
            <a:r>
              <a:rPr sz="2200" spc="-229" dirty="0">
                <a:latin typeface="Times New Roman"/>
                <a:cs typeface="Times New Roman"/>
              </a:rPr>
              <a:t>ηλα</a:t>
            </a:r>
            <a:r>
              <a:rPr sz="2200" spc="-215" dirty="0">
                <a:latin typeface="Times New Roman"/>
                <a:cs typeface="Times New Roman"/>
              </a:rPr>
              <a:t>δή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150" i="1" spc="-370" dirty="0">
                <a:latin typeface="Times New Roman"/>
                <a:cs typeface="Times New Roman"/>
              </a:rPr>
              <a:t>w</a:t>
            </a:r>
            <a:r>
              <a:rPr sz="1875" spc="-67" baseline="-24444" dirty="0">
                <a:latin typeface="Times New Roman"/>
                <a:cs typeface="Times New Roman"/>
              </a:rPr>
              <a:t>1</a:t>
            </a:r>
            <a:r>
              <a:rPr sz="1875" i="1" spc="-22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-60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-260" dirty="0">
                <a:latin typeface="Times New Roman"/>
                <a:cs typeface="Times New Roman"/>
              </a:rPr>
              <a:t>w</a:t>
            </a:r>
            <a:r>
              <a:rPr sz="1875" spc="-187" baseline="-24444" dirty="0">
                <a:latin typeface="Times New Roman"/>
                <a:cs typeface="Times New Roman"/>
              </a:rPr>
              <a:t>2</a:t>
            </a:r>
            <a:r>
              <a:rPr sz="1875" spc="-225" baseline="-24444" dirty="0">
                <a:latin typeface="Times New Roman"/>
                <a:cs typeface="Times New Roman"/>
              </a:rPr>
              <a:t> </a:t>
            </a:r>
            <a:r>
              <a:rPr sz="1875" i="1" spc="-22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-67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spc="-100" dirty="0">
                <a:latin typeface="Times New Roman"/>
                <a:cs typeface="Times New Roman"/>
              </a:rPr>
              <a:t>....</a:t>
            </a:r>
            <a:r>
              <a:rPr sz="2150" spc="-110" dirty="0">
                <a:latin typeface="Times New Roman"/>
                <a:cs typeface="Times New Roman"/>
              </a:rPr>
              <a:t>.</a:t>
            </a:r>
            <a:r>
              <a:rPr sz="2150" spc="-290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spc="-215" dirty="0">
                <a:latin typeface="Times New Roman"/>
                <a:cs typeface="Times New Roman"/>
              </a:rPr>
              <a:t>w</a:t>
            </a:r>
            <a:r>
              <a:rPr sz="1875" i="1" spc="-150" baseline="-24444" dirty="0">
                <a:latin typeface="Times New Roman"/>
                <a:cs typeface="Times New Roman"/>
              </a:rPr>
              <a:t>N</a:t>
            </a:r>
            <a:r>
              <a:rPr sz="1875" i="1" spc="-225" baseline="-24444" dirty="0">
                <a:latin typeface="Times New Roman"/>
                <a:cs typeface="Times New Roman"/>
              </a:rPr>
              <a:t>A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30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</a:t>
            </a:r>
            <a:r>
              <a:rPr sz="2150" spc="-240" dirty="0">
                <a:latin typeface="Times New Roman"/>
                <a:cs typeface="Times New Roman"/>
              </a:rPr>
              <a:t> </a:t>
            </a:r>
            <a:r>
              <a:rPr sz="2150" spc="-165" dirty="0">
                <a:latin typeface="Times New Roman"/>
                <a:cs typeface="Times New Roman"/>
              </a:rPr>
              <a:t>1 </a:t>
            </a:r>
            <a:r>
              <a:rPr sz="2150" i="1" spc="-370" dirty="0">
                <a:latin typeface="Times New Roman"/>
                <a:cs typeface="Times New Roman"/>
              </a:rPr>
              <a:t>w</a:t>
            </a:r>
            <a:r>
              <a:rPr sz="1875" spc="-135" baseline="-24444" dirty="0">
                <a:latin typeface="Times New Roman"/>
                <a:cs typeface="Times New Roman"/>
              </a:rPr>
              <a:t>1</a:t>
            </a:r>
            <a:r>
              <a:rPr sz="1875" i="1" spc="-209" baseline="-24444" dirty="0">
                <a:latin typeface="Times New Roman"/>
                <a:cs typeface="Times New Roman"/>
              </a:rPr>
              <a:t>L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-260" dirty="0">
                <a:latin typeface="Times New Roman"/>
                <a:cs typeface="Times New Roman"/>
              </a:rPr>
              <a:t>w</a:t>
            </a:r>
            <a:r>
              <a:rPr sz="1875" spc="-187" baseline="-24444" dirty="0">
                <a:latin typeface="Times New Roman"/>
                <a:cs typeface="Times New Roman"/>
              </a:rPr>
              <a:t>2</a:t>
            </a:r>
            <a:r>
              <a:rPr sz="1875" spc="-300" baseline="-24444" dirty="0">
                <a:latin typeface="Times New Roman"/>
                <a:cs typeface="Times New Roman"/>
              </a:rPr>
              <a:t> </a:t>
            </a:r>
            <a:r>
              <a:rPr sz="1875" i="1" spc="-209" baseline="-24444" dirty="0">
                <a:latin typeface="Times New Roman"/>
                <a:cs typeface="Times New Roman"/>
              </a:rPr>
              <a:t>L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-15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spc="-100" dirty="0">
                <a:latin typeface="Times New Roman"/>
                <a:cs typeface="Times New Roman"/>
              </a:rPr>
              <a:t>....</a:t>
            </a:r>
            <a:r>
              <a:rPr sz="2150" spc="-110" dirty="0">
                <a:latin typeface="Times New Roman"/>
                <a:cs typeface="Times New Roman"/>
              </a:rPr>
              <a:t>.</a:t>
            </a:r>
            <a:r>
              <a:rPr sz="2150" spc="-290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</a:t>
            </a:r>
            <a:r>
              <a:rPr sz="2150" spc="-110" dirty="0">
                <a:latin typeface="Times New Roman"/>
                <a:cs typeface="Times New Roman"/>
              </a:rPr>
              <a:t> </a:t>
            </a:r>
            <a:r>
              <a:rPr sz="2150" i="1" spc="-229" dirty="0">
                <a:latin typeface="Times New Roman"/>
                <a:cs typeface="Times New Roman"/>
              </a:rPr>
              <a:t>w</a:t>
            </a:r>
            <a:r>
              <a:rPr sz="1875" i="1" spc="-150" baseline="-24444" dirty="0">
                <a:latin typeface="Times New Roman"/>
                <a:cs typeface="Times New Roman"/>
              </a:rPr>
              <a:t>K</a:t>
            </a:r>
            <a:r>
              <a:rPr sz="1875" i="1" spc="-209" baseline="-24444" dirty="0">
                <a:latin typeface="Times New Roman"/>
                <a:cs typeface="Times New Roman"/>
              </a:rPr>
              <a:t>L</a:t>
            </a:r>
            <a:r>
              <a:rPr sz="1875" i="1" baseline="-24444" dirty="0">
                <a:latin typeface="Times New Roman"/>
                <a:cs typeface="Times New Roman"/>
              </a:rPr>
              <a:t> </a:t>
            </a:r>
            <a:r>
              <a:rPr sz="1875" i="1" spc="82" baseline="-24444" dirty="0">
                <a:latin typeface="Times New Roman"/>
                <a:cs typeface="Times New Roman"/>
              </a:rPr>
              <a:t> </a:t>
            </a:r>
            <a:r>
              <a:rPr sz="2150" spc="-240" dirty="0">
                <a:latin typeface="Symbol"/>
                <a:cs typeface="Symbol"/>
              </a:rPr>
              <a:t></a:t>
            </a:r>
            <a:r>
              <a:rPr sz="2150" spc="-240" dirty="0">
                <a:latin typeface="Times New Roman"/>
                <a:cs typeface="Times New Roman"/>
              </a:rPr>
              <a:t> </a:t>
            </a:r>
            <a:r>
              <a:rPr sz="2150" spc="-215" dirty="0">
                <a:latin typeface="Times New Roman"/>
                <a:cs typeface="Times New Roman"/>
              </a:rPr>
              <a:t>1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373" y="548043"/>
            <a:ext cx="844677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/>
              <a:t>Ε</a:t>
            </a:r>
            <a:r>
              <a:rPr sz="2400" spc="-10" dirty="0"/>
              <a:t>ξ</a:t>
            </a:r>
            <a:r>
              <a:rPr sz="2400" dirty="0"/>
              <a:t>ο</a:t>
            </a:r>
            <a:r>
              <a:rPr sz="2400" spc="-10" dirty="0"/>
              <a:t>υ</a:t>
            </a:r>
            <a:r>
              <a:rPr sz="2400" dirty="0"/>
              <a:t>δε</a:t>
            </a:r>
            <a:r>
              <a:rPr sz="2400" spc="-10" dirty="0"/>
              <a:t>τ</a:t>
            </a:r>
            <a:r>
              <a:rPr sz="2400" spc="55" dirty="0"/>
              <a:t>έ</a:t>
            </a:r>
            <a:r>
              <a:rPr sz="2400" dirty="0"/>
              <a:t>ρω</a:t>
            </a:r>
            <a:r>
              <a:rPr sz="2400" spc="-15" dirty="0"/>
              <a:t>σ</a:t>
            </a:r>
            <a:r>
              <a:rPr sz="2400" dirty="0"/>
              <a:t>η</a:t>
            </a:r>
            <a:r>
              <a:rPr sz="2400" spc="-50" dirty="0"/>
              <a:t> </a:t>
            </a:r>
            <a:r>
              <a:rPr sz="2400" dirty="0"/>
              <a:t>Κιν</a:t>
            </a:r>
            <a:r>
              <a:rPr sz="2400" spc="-10" dirty="0"/>
              <a:t>δ</a:t>
            </a:r>
            <a:r>
              <a:rPr sz="2400" dirty="0"/>
              <a:t>ύ</a:t>
            </a:r>
            <a:r>
              <a:rPr sz="2400" spc="-10" dirty="0"/>
              <a:t>ν</a:t>
            </a:r>
            <a:r>
              <a:rPr sz="2400" dirty="0"/>
              <a:t>ου</a:t>
            </a:r>
            <a:r>
              <a:rPr sz="2400" spc="5" dirty="0"/>
              <a:t> </a:t>
            </a:r>
            <a:r>
              <a:rPr sz="2400" dirty="0"/>
              <a:t>Ε</a:t>
            </a:r>
            <a:r>
              <a:rPr sz="2400" spc="-10" dirty="0"/>
              <a:t>π</a:t>
            </a:r>
            <a:r>
              <a:rPr sz="2400" dirty="0"/>
              <a:t>ιτοκίου</a:t>
            </a:r>
            <a:r>
              <a:rPr sz="2400" spc="-30" dirty="0"/>
              <a:t> </a:t>
            </a:r>
            <a:r>
              <a:rPr sz="2400" dirty="0"/>
              <a:t>στον</a:t>
            </a:r>
            <a:r>
              <a:rPr sz="2400" spc="-10" dirty="0"/>
              <a:t> </a:t>
            </a:r>
            <a:r>
              <a:rPr sz="2400" dirty="0"/>
              <a:t>Ισολ</a:t>
            </a:r>
            <a:r>
              <a:rPr sz="2400" spc="-10" dirty="0"/>
              <a:t>ο</a:t>
            </a:r>
            <a:r>
              <a:rPr sz="2400" dirty="0"/>
              <a:t>γισμό</a:t>
            </a:r>
            <a:r>
              <a:rPr sz="2400" spc="-45" dirty="0"/>
              <a:t> </a:t>
            </a:r>
            <a:r>
              <a:rPr sz="2400" dirty="0"/>
              <a:t>εν</a:t>
            </a:r>
            <a:r>
              <a:rPr sz="2400" spc="-10" dirty="0"/>
              <a:t>ό</a:t>
            </a:r>
            <a:r>
              <a:rPr sz="2400" dirty="0"/>
              <a:t>ς</a:t>
            </a:r>
            <a:endParaRPr sz="2400"/>
          </a:p>
          <a:p>
            <a:pPr marL="2540" algn="ctr">
              <a:lnSpc>
                <a:spcPct val="100000"/>
              </a:lnSpc>
            </a:pPr>
            <a:r>
              <a:rPr sz="2400" dirty="0"/>
              <a:t>Χρη</a:t>
            </a:r>
            <a:r>
              <a:rPr sz="2400" spc="-10" dirty="0"/>
              <a:t>μ</a:t>
            </a:r>
            <a:r>
              <a:rPr sz="2400" dirty="0"/>
              <a:t>ατοπιστωτικού</a:t>
            </a:r>
            <a:r>
              <a:rPr sz="2400" spc="-25" dirty="0"/>
              <a:t> </a:t>
            </a:r>
            <a:r>
              <a:rPr sz="2400" dirty="0"/>
              <a:t>Ιδρύμα</a:t>
            </a:r>
            <a:r>
              <a:rPr sz="2400" spc="-10" dirty="0"/>
              <a:t>τ</a:t>
            </a:r>
            <a:r>
              <a:rPr sz="2400" dirty="0"/>
              <a:t>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2101231"/>
            <a:ext cx="63696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1265555" algn="l"/>
                <a:tab pos="1644650" algn="l"/>
                <a:tab pos="1995170" algn="l"/>
                <a:tab pos="2682875" algn="l"/>
                <a:tab pos="3294379" algn="l"/>
                <a:tab pos="4952365" algn="l"/>
                <a:tab pos="5695950" algn="l"/>
                <a:tab pos="620077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τω	Α	η	αξ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	του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	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ός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ΧΙ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	L υποχ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ώ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αξία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καθαρής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169" y="2101231"/>
            <a:ext cx="15328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2585" algn="l"/>
                <a:tab pos="1050290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	αξ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	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503311"/>
            <a:ext cx="807275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Από</a:t>
            </a:r>
            <a:r>
              <a:rPr sz="2000" b="1" spc="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την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στή</a:t>
            </a:r>
            <a:r>
              <a:rPr sz="2000" b="1" spc="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του</a:t>
            </a:r>
            <a:r>
              <a:rPr sz="2000" b="1" spc="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σο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ογι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μού</a:t>
            </a:r>
            <a:r>
              <a:rPr sz="2000" b="1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A=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L+E</a:t>
            </a:r>
            <a:r>
              <a:rPr sz="20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τει ότι </a:t>
            </a:r>
            <a:r>
              <a:rPr sz="2000" b="1" spc="-2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=Δ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ΔL </a:t>
            </a:r>
            <a:r>
              <a:rPr sz="2000" b="1" spc="-2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ΔL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 </a:t>
            </a:r>
            <a:r>
              <a:rPr sz="2000" b="1" spc="-2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όπου </a:t>
            </a:r>
            <a:r>
              <a:rPr sz="2000" b="1" spc="-2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 </a:t>
            </a:r>
            <a:r>
              <a:rPr sz="2000" b="1" spc="-2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 </a:t>
            </a:r>
            <a:r>
              <a:rPr sz="2000" b="1" spc="-2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 </a:t>
            </a:r>
            <a:r>
              <a:rPr sz="2000" b="1" spc="-2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τελ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εσ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τής </a:t>
            </a:r>
            <a:r>
              <a:rPr sz="2000" b="1" spc="-22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ής 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ταβολή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8968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dirty="0"/>
              <a:t>Ε</a:t>
            </a:r>
            <a:r>
              <a:rPr sz="2400" spc="-10" dirty="0"/>
              <a:t>ξ</a:t>
            </a:r>
            <a:r>
              <a:rPr sz="2400" dirty="0"/>
              <a:t>ο</a:t>
            </a:r>
            <a:r>
              <a:rPr sz="2400" spc="-10" dirty="0"/>
              <a:t>υ</a:t>
            </a:r>
            <a:r>
              <a:rPr sz="2400" dirty="0"/>
              <a:t>δε</a:t>
            </a:r>
            <a:r>
              <a:rPr sz="2400" spc="-10" dirty="0"/>
              <a:t>τ</a:t>
            </a:r>
            <a:r>
              <a:rPr sz="2400" spc="55" dirty="0"/>
              <a:t>έ</a:t>
            </a:r>
            <a:r>
              <a:rPr sz="2400" dirty="0"/>
              <a:t>ρω</a:t>
            </a:r>
            <a:r>
              <a:rPr sz="2400" spc="-10" dirty="0"/>
              <a:t>σ</a:t>
            </a:r>
            <a:r>
              <a:rPr sz="2400" dirty="0"/>
              <a:t>η</a:t>
            </a:r>
            <a:r>
              <a:rPr sz="2400" spc="-50" dirty="0"/>
              <a:t> </a:t>
            </a:r>
            <a:r>
              <a:rPr sz="2400" dirty="0"/>
              <a:t>Κιν</a:t>
            </a:r>
            <a:r>
              <a:rPr sz="2400" spc="-10" dirty="0"/>
              <a:t>δ</a:t>
            </a:r>
            <a:r>
              <a:rPr sz="2400" dirty="0"/>
              <a:t>ύ</a:t>
            </a:r>
            <a:r>
              <a:rPr sz="2400" spc="-10" dirty="0"/>
              <a:t>ν</a:t>
            </a:r>
            <a:r>
              <a:rPr sz="2400" dirty="0"/>
              <a:t>ου</a:t>
            </a:r>
            <a:r>
              <a:rPr sz="2400" spc="5" dirty="0"/>
              <a:t> </a:t>
            </a:r>
            <a:r>
              <a:rPr sz="2400" dirty="0"/>
              <a:t>Ε</a:t>
            </a:r>
            <a:r>
              <a:rPr sz="2400" spc="-10" dirty="0"/>
              <a:t>π</a:t>
            </a:r>
            <a:r>
              <a:rPr sz="2400" dirty="0"/>
              <a:t>ιτοκίου</a:t>
            </a:r>
            <a:r>
              <a:rPr sz="2400" spc="-30" dirty="0"/>
              <a:t> </a:t>
            </a:r>
            <a:r>
              <a:rPr sz="2400" dirty="0"/>
              <a:t>στον</a:t>
            </a:r>
            <a:r>
              <a:rPr sz="2400" spc="-10" dirty="0"/>
              <a:t> </a:t>
            </a:r>
            <a:r>
              <a:rPr sz="2400" dirty="0"/>
              <a:t>Ισολ</a:t>
            </a:r>
            <a:r>
              <a:rPr sz="2400" spc="-10" dirty="0"/>
              <a:t>ο</a:t>
            </a:r>
            <a:r>
              <a:rPr sz="2400" dirty="0"/>
              <a:t>γισμό</a:t>
            </a:r>
            <a:endParaRPr sz="2400"/>
          </a:p>
          <a:p>
            <a:pPr marL="635" algn="ctr">
              <a:lnSpc>
                <a:spcPct val="100000"/>
              </a:lnSpc>
            </a:pPr>
            <a:r>
              <a:rPr sz="2400" dirty="0"/>
              <a:t>ενός</a:t>
            </a:r>
            <a:r>
              <a:rPr sz="2400" spc="-25" dirty="0"/>
              <a:t> </a:t>
            </a:r>
            <a:r>
              <a:rPr sz="2400" dirty="0"/>
              <a:t>Χρη</a:t>
            </a:r>
            <a:r>
              <a:rPr sz="2400" spc="-10" dirty="0"/>
              <a:t>μ</a:t>
            </a:r>
            <a:r>
              <a:rPr sz="2400" dirty="0"/>
              <a:t>ατοπιστωτι</a:t>
            </a:r>
            <a:r>
              <a:rPr sz="2400" spc="5" dirty="0"/>
              <a:t>κ</a:t>
            </a:r>
            <a:r>
              <a:rPr sz="2400" dirty="0"/>
              <a:t>ού</a:t>
            </a:r>
            <a:r>
              <a:rPr sz="2400" spc="-10" dirty="0"/>
              <a:t> </a:t>
            </a:r>
            <a:r>
              <a:rPr sz="2400" dirty="0"/>
              <a:t>Ιδρύ</a:t>
            </a:r>
            <a:r>
              <a:rPr sz="2400" spc="-15" dirty="0"/>
              <a:t>μ</a:t>
            </a:r>
            <a:r>
              <a:rPr sz="2400" dirty="0"/>
              <a:t>ατος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3100" y="2466903"/>
            <a:ext cx="7713345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Σύμ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φ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ω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να</a:t>
            </a:r>
            <a:r>
              <a:rPr sz="20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με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υπό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ειγμα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της σταθμισ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ένης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διά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κειας, οι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σ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τιαίες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</a:pP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μετα</a:t>
            </a:r>
            <a:r>
              <a:rPr sz="18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sz="18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λές ενερ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ητι</a:t>
            </a:r>
            <a:r>
              <a:rPr sz="18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ού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αι υπ</a:t>
            </a:r>
            <a:r>
              <a:rPr sz="1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ώ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σεων</a:t>
            </a:r>
            <a:r>
              <a:rPr sz="18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είν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8575" y="3458083"/>
            <a:ext cx="294005" cy="1905"/>
          </a:xfrm>
          <a:custGeom>
            <a:avLst/>
            <a:gdLst/>
            <a:ahLst/>
            <a:cxnLst/>
            <a:rect l="l" t="t" r="r" b="b"/>
            <a:pathLst>
              <a:path w="294005" h="1904">
                <a:moveTo>
                  <a:pt x="0" y="0"/>
                </a:moveTo>
                <a:lnTo>
                  <a:pt x="293750" y="19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2975" y="3458083"/>
            <a:ext cx="290830" cy="1905"/>
          </a:xfrm>
          <a:custGeom>
            <a:avLst/>
            <a:gdLst/>
            <a:ahLst/>
            <a:cxnLst/>
            <a:rect l="l" t="t" r="r" b="b"/>
            <a:pathLst>
              <a:path w="290829" h="1904">
                <a:moveTo>
                  <a:pt x="0" y="0"/>
                </a:moveTo>
                <a:lnTo>
                  <a:pt x="290575" y="190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25414" y="3268959"/>
            <a:ext cx="88455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8795" algn="l"/>
              </a:tabLst>
            </a:pPr>
            <a:r>
              <a:rPr sz="2700" spc="-315" baseline="-18518" dirty="0">
                <a:latin typeface="Symbol"/>
                <a:cs typeface="Symbol"/>
              </a:rPr>
              <a:t></a:t>
            </a:r>
            <a:r>
              <a:rPr sz="2700" spc="-359" baseline="-18518" dirty="0">
                <a:latin typeface="Times New Roman"/>
                <a:cs typeface="Times New Roman"/>
              </a:rPr>
              <a:t> </a:t>
            </a:r>
            <a:r>
              <a:rPr sz="2700" baseline="-15432" dirty="0">
                <a:latin typeface="Symbol"/>
                <a:cs typeface="Symbol"/>
              </a:rPr>
              <a:t></a:t>
            </a:r>
            <a:r>
              <a:rPr sz="2700" spc="-412" baseline="-15432" dirty="0">
                <a:latin typeface="Times New Roman"/>
                <a:cs typeface="Times New Roman"/>
              </a:rPr>
              <a:t> </a:t>
            </a:r>
            <a:r>
              <a:rPr sz="1000" i="1" u="sng" spc="-5" dirty="0">
                <a:latin typeface="Times New Roman"/>
                <a:cs typeface="Times New Roman"/>
              </a:rPr>
              <a:t> </a:t>
            </a:r>
            <a:r>
              <a:rPr sz="1000" i="1" u="sng" dirty="0">
                <a:latin typeface="Times New Roman"/>
                <a:cs typeface="Times New Roman"/>
              </a:rPr>
              <a:t>	</a:t>
            </a:r>
            <a:r>
              <a:rPr sz="1000" i="1" u="sng" spc="-5" dirty="0">
                <a:latin typeface="Times New Roman"/>
                <a:cs typeface="Times New Roman"/>
              </a:rPr>
              <a:t>L </a:t>
            </a:r>
            <a:r>
              <a:rPr sz="1000" i="1" u="sng" dirty="0">
                <a:latin typeface="Times New Roman"/>
                <a:cs typeface="Times New Roman"/>
              </a:rPr>
              <a:t>   </a:t>
            </a:r>
            <a:r>
              <a:rPr sz="1000" i="1" u="sng" spc="-50" dirty="0">
                <a:latin typeface="Times New Roman"/>
                <a:cs typeface="Times New Roman"/>
              </a:rPr>
              <a:t> </a:t>
            </a:r>
            <a:r>
              <a:rPr sz="2700" spc="-120" baseline="-15432" dirty="0">
                <a:latin typeface="Symbol"/>
                <a:cs typeface="Symbol"/>
              </a:rPr>
              <a:t></a:t>
            </a:r>
            <a:r>
              <a:rPr sz="2700" baseline="-26234" dirty="0">
                <a:latin typeface="Times New Roman"/>
                <a:cs typeface="Times New Roman"/>
              </a:rPr>
              <a:t>.</a:t>
            </a:r>
            <a:endParaRPr sz="2700" baseline="-2623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9615" y="3386057"/>
            <a:ext cx="53086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09" baseline="30864" dirty="0">
                <a:latin typeface="Symbol"/>
                <a:cs typeface="Symbol"/>
              </a:rPr>
              <a:t>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35" baseline="6172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7534" y="3386057"/>
            <a:ext cx="528955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17" baseline="30864" dirty="0">
                <a:latin typeface="Symbol"/>
                <a:cs typeface="Symbol"/>
              </a:rPr>
              <a:t>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spc="-275" dirty="0">
                <a:latin typeface="Times New Roman"/>
                <a:cs typeface="Times New Roman"/>
              </a:rPr>
              <a:t> </a:t>
            </a:r>
            <a:r>
              <a:rPr sz="2700" baseline="6172" dirty="0">
                <a:latin typeface="Symbol"/>
                <a:cs typeface="Symbol"/>
              </a:rPr>
              <a:t></a:t>
            </a:r>
            <a:r>
              <a:rPr sz="2700" spc="-135" baseline="6172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9695" y="3386057"/>
            <a:ext cx="1136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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9615" y="3553566"/>
            <a:ext cx="75374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sz="1800" dirty="0">
                <a:latin typeface="Symbol"/>
                <a:cs typeface="Symbol"/>
              </a:rPr>
              <a:t>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500" i="1" spc="-7" baseline="-11111" dirty="0">
                <a:latin typeface="Times New Roman"/>
                <a:cs typeface="Times New Roman"/>
              </a:rPr>
              <a:t>L </a:t>
            </a:r>
            <a:r>
              <a:rPr sz="1500" i="1" spc="127" baseline="-1111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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9695" y="3099414"/>
            <a:ext cx="1136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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57165" y="3099414"/>
            <a:ext cx="15087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4895" algn="l"/>
              </a:tabLst>
            </a:pPr>
            <a:r>
              <a:rPr sz="1800" spc="-30" dirty="0">
                <a:latin typeface="Symbol"/>
                <a:cs typeface="Symbol"/>
              </a:rPr>
              <a:t></a:t>
            </a:r>
            <a:r>
              <a:rPr sz="2700" i="1" baseline="-6172" dirty="0">
                <a:latin typeface="Times New Roman"/>
                <a:cs typeface="Times New Roman"/>
              </a:rPr>
              <a:t>L	</a:t>
            </a:r>
            <a:r>
              <a:rPr sz="2700" baseline="4629" dirty="0">
                <a:latin typeface="Symbol"/>
                <a:cs typeface="Symbol"/>
              </a:rPr>
              <a:t></a:t>
            </a:r>
            <a:r>
              <a:rPr sz="2700" baseline="4629" dirty="0">
                <a:latin typeface="Times New Roman"/>
                <a:cs typeface="Times New Roman"/>
              </a:rPr>
              <a:t> </a:t>
            </a:r>
            <a:r>
              <a:rPr sz="2700" spc="30" baseline="4629" dirty="0">
                <a:latin typeface="Times New Roman"/>
                <a:cs typeface="Times New Roman"/>
              </a:rPr>
              <a:t> </a:t>
            </a:r>
            <a:r>
              <a:rPr sz="2700" spc="-44" baseline="1543" dirty="0">
                <a:latin typeface="Symbol"/>
                <a:cs typeface="Symbol"/>
              </a:rPr>
              <a:t></a:t>
            </a:r>
            <a:r>
              <a:rPr sz="2700" i="1" baseline="-4629" dirty="0">
                <a:latin typeface="Times New Roman"/>
                <a:cs typeface="Times New Roman"/>
              </a:rPr>
              <a:t>r</a:t>
            </a:r>
            <a:endParaRPr sz="2700" baseline="-462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8160" y="3281790"/>
            <a:ext cx="50990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Symbol"/>
                <a:cs typeface="Symbol"/>
              </a:rPr>
              <a:t></a:t>
            </a:r>
            <a:r>
              <a:rPr sz="2700" i="1" baseline="-6172" dirty="0">
                <a:latin typeface="Times New Roman"/>
                <a:cs typeface="Times New Roman"/>
              </a:rPr>
              <a:t>D</a:t>
            </a:r>
            <a:endParaRPr sz="2700" baseline="-61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5234" y="3386057"/>
            <a:ext cx="1136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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6682" y="3268959"/>
            <a:ext cx="1809114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8970" algn="l"/>
                <a:tab pos="1160145" algn="l"/>
              </a:tabLst>
            </a:pPr>
            <a:r>
              <a:rPr sz="1800" dirty="0">
                <a:latin typeface="Symbol"/>
                <a:cs typeface="Symbol"/>
              </a:rPr>
              <a:t>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Symbol"/>
                <a:cs typeface="Symbol"/>
              </a:rPr>
              <a:t></a:t>
            </a:r>
            <a:r>
              <a:rPr sz="2700" i="1" baseline="-6172" dirty="0">
                <a:latin typeface="Times New Roman"/>
                <a:cs typeface="Times New Roman"/>
              </a:rPr>
              <a:t>D	</a:t>
            </a:r>
            <a:r>
              <a:rPr sz="1800" spc="-210" dirty="0">
                <a:latin typeface="Symbol"/>
                <a:cs typeface="Symbol"/>
              </a:rPr>
              <a:t>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2700" baseline="3086" dirty="0">
                <a:latin typeface="Symbol"/>
                <a:cs typeface="Symbol"/>
              </a:rPr>
              <a:t></a:t>
            </a:r>
            <a:r>
              <a:rPr sz="2700" spc="-412" baseline="3086" dirty="0">
                <a:latin typeface="Times New Roman"/>
                <a:cs typeface="Times New Roman"/>
              </a:rPr>
              <a:t> </a:t>
            </a:r>
            <a:r>
              <a:rPr sz="1500" i="1" u="sng" spc="-7" baseline="33333" dirty="0">
                <a:latin typeface="Times New Roman"/>
                <a:cs typeface="Times New Roman"/>
              </a:rPr>
              <a:t> </a:t>
            </a:r>
            <a:r>
              <a:rPr sz="1500" i="1" u="sng" baseline="33333" dirty="0">
                <a:latin typeface="Times New Roman"/>
                <a:cs typeface="Times New Roman"/>
              </a:rPr>
              <a:t>	</a:t>
            </a:r>
            <a:r>
              <a:rPr sz="1500" i="1" u="sng" spc="-7" baseline="33333" dirty="0">
                <a:latin typeface="Times New Roman"/>
                <a:cs typeface="Times New Roman"/>
              </a:rPr>
              <a:t>A </a:t>
            </a:r>
            <a:r>
              <a:rPr sz="1500" i="1" u="sng" baseline="33333" dirty="0">
                <a:latin typeface="Times New Roman"/>
                <a:cs typeface="Times New Roman"/>
              </a:rPr>
              <a:t>   </a:t>
            </a:r>
            <a:r>
              <a:rPr sz="1500" i="1" u="sng" spc="-135" baseline="33333" dirty="0">
                <a:latin typeface="Times New Roman"/>
                <a:cs typeface="Times New Roman"/>
              </a:rPr>
              <a:t> </a:t>
            </a:r>
            <a:r>
              <a:rPr sz="2700" spc="-179" baseline="3086" dirty="0">
                <a:latin typeface="Symbol"/>
                <a:cs typeface="Symbol"/>
              </a:rPr>
              <a:t></a:t>
            </a:r>
            <a:r>
              <a:rPr sz="1900" i="1" spc="-85" dirty="0">
                <a:latin typeface="Symbol"/>
                <a:cs typeface="Symbol"/>
              </a:rPr>
              <a:t></a:t>
            </a:r>
            <a:r>
              <a:rPr sz="1900" i="1" spc="-50" dirty="0">
                <a:latin typeface="Symbol"/>
                <a:cs typeface="Symbol"/>
              </a:rPr>
              <a:t>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7534" y="3553566"/>
            <a:ext cx="76136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4350" algn="l"/>
              </a:tabLst>
            </a:pPr>
            <a:r>
              <a:rPr sz="1800" dirty="0">
                <a:latin typeface="Symbol"/>
                <a:cs typeface="Symbol"/>
              </a:rPr>
              <a:t>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500" i="1" spc="-7" baseline="-11111" dirty="0">
                <a:latin typeface="Times New Roman"/>
                <a:cs typeface="Times New Roman"/>
              </a:rPr>
              <a:t>A </a:t>
            </a:r>
            <a:r>
              <a:rPr sz="1500" i="1" spc="60" baseline="-1111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Symbol"/>
                <a:cs typeface="Symbol"/>
              </a:rPr>
              <a:t>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5234" y="3099414"/>
            <a:ext cx="11366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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2257" y="3099414"/>
            <a:ext cx="152146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7595" algn="l"/>
              </a:tabLst>
            </a:pPr>
            <a:r>
              <a:rPr sz="1800" spc="-30" dirty="0">
                <a:latin typeface="Symbol"/>
                <a:cs typeface="Symbol"/>
              </a:rPr>
              <a:t></a:t>
            </a:r>
            <a:r>
              <a:rPr sz="2700" i="1" baseline="-6172" dirty="0">
                <a:latin typeface="Times New Roman"/>
                <a:cs typeface="Times New Roman"/>
              </a:rPr>
              <a:t>A	</a:t>
            </a:r>
            <a:r>
              <a:rPr sz="2700" baseline="4629" dirty="0">
                <a:latin typeface="Symbol"/>
                <a:cs typeface="Symbol"/>
              </a:rPr>
              <a:t></a:t>
            </a:r>
            <a:r>
              <a:rPr sz="2700" baseline="4629" dirty="0">
                <a:latin typeface="Times New Roman"/>
                <a:cs typeface="Times New Roman"/>
              </a:rPr>
              <a:t> </a:t>
            </a:r>
            <a:r>
              <a:rPr sz="2700" spc="30" baseline="4629" dirty="0">
                <a:latin typeface="Times New Roman"/>
                <a:cs typeface="Times New Roman"/>
              </a:rPr>
              <a:t> </a:t>
            </a:r>
            <a:r>
              <a:rPr sz="2700" spc="-44" baseline="1543" dirty="0">
                <a:latin typeface="Symbol"/>
                <a:cs typeface="Symbol"/>
              </a:rPr>
              <a:t></a:t>
            </a:r>
            <a:r>
              <a:rPr sz="2700" i="1" baseline="-4629" dirty="0">
                <a:latin typeface="Times New Roman"/>
                <a:cs typeface="Times New Roman"/>
              </a:rPr>
              <a:t>r</a:t>
            </a:r>
            <a:endParaRPr sz="2700" baseline="-4629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5840" y="3460184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5" dirty="0">
                <a:latin typeface="Times New Roman"/>
                <a:cs typeface="Times New Roman"/>
              </a:rPr>
              <a:t>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1982" y="3460184"/>
            <a:ext cx="1028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28413" y="351860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8457" y="3518609"/>
            <a:ext cx="1651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88976"/>
            <a:ext cx="8353425" cy="936625"/>
          </a:xfrm>
          <a:custGeom>
            <a:avLst/>
            <a:gdLst/>
            <a:ahLst/>
            <a:cxnLst/>
            <a:rect l="l" t="t" r="r" b="b"/>
            <a:pathLst>
              <a:path w="8353425" h="936625">
                <a:moveTo>
                  <a:pt x="0" y="936625"/>
                </a:moveTo>
                <a:lnTo>
                  <a:pt x="8353425" y="936625"/>
                </a:lnTo>
                <a:lnTo>
                  <a:pt x="8353425" y="0"/>
                </a:lnTo>
                <a:lnTo>
                  <a:pt x="0" y="0"/>
                </a:lnTo>
                <a:lnTo>
                  <a:pt x="0" y="936625"/>
                </a:lnTo>
                <a:close/>
              </a:path>
            </a:pathLst>
          </a:custGeom>
          <a:ln w="38100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9015" y="0"/>
            <a:ext cx="652272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391" y="283463"/>
            <a:ext cx="7475220" cy="661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6116" y="283463"/>
            <a:ext cx="652272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9015" y="771144"/>
            <a:ext cx="65227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6955" rIns="0" bIns="0" rtlCol="0">
            <a:spAutoFit/>
          </a:bodyPr>
          <a:lstStyle/>
          <a:p>
            <a:pPr marL="1102995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Διαχείριση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Κεφαλαιακ</a:t>
            </a:r>
            <a:r>
              <a:rPr spc="-10" dirty="0">
                <a:solidFill>
                  <a:srgbClr val="333399"/>
                </a:solidFill>
              </a:rPr>
              <a:t>ή</a:t>
            </a:r>
            <a:r>
              <a:rPr dirty="0">
                <a:solidFill>
                  <a:srgbClr val="333399"/>
                </a:solidFill>
              </a:rPr>
              <a:t>ς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Επ</a:t>
            </a:r>
            <a:r>
              <a:rPr spc="-10" dirty="0">
                <a:solidFill>
                  <a:srgbClr val="333399"/>
                </a:solidFill>
              </a:rPr>
              <a:t>ά</a:t>
            </a:r>
            <a:r>
              <a:rPr dirty="0">
                <a:solidFill>
                  <a:srgbClr val="333399"/>
                </a:solidFill>
              </a:rPr>
              <a:t>ρκειας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267" y="1414793"/>
            <a:ext cx="229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975" y="1414708"/>
            <a:ext cx="66611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u="heavy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απόφαση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το </a:t>
            </a:r>
            <a:r>
              <a:rPr sz="1800" b="1" u="heavy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u="heavy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u="heavy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1800" b="1" u="heavy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u="heavy" dirty="0">
                <a:solidFill>
                  <a:srgbClr val="FF0000"/>
                </a:solidFill>
                <a:latin typeface="Arial"/>
                <a:cs typeface="Arial"/>
              </a:rPr>
              <a:t>θος</a:t>
            </a:r>
            <a:r>
              <a:rPr sz="1800" b="1" u="heavy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u="heavy" spc="-10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u="heavy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αίου της τράπ</a:t>
            </a:r>
            <a:r>
              <a:rPr sz="1800" b="1" u="heavy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ζας εί</a:t>
            </a:r>
            <a:r>
              <a:rPr sz="1800" b="1" u="heavy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μα</a:t>
            </a:r>
            <a:r>
              <a:rPr sz="1800" b="1" u="heavy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800" b="1" u="heavy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33399"/>
                </a:solidFill>
                <a:latin typeface="Arial"/>
                <a:cs typeface="Arial"/>
              </a:rPr>
              <a:t>γιατί: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περι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ρίζει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τις πιθα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ότητες</a:t>
            </a:r>
            <a:r>
              <a:rPr sz="1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πτ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υσης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της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τράπεζας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963347"/>
            <a:ext cx="227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2567233"/>
            <a:ext cx="227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9975" y="2567233"/>
            <a:ext cx="7669530" cy="351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39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επηρεάζει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την απόδ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της τράπεζ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↑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θος 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↓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απόδ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μετοχι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Δείκτες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κερδ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φορ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ας:</a:t>
            </a:r>
            <a:endParaRPr sz="1800">
              <a:latin typeface="Arial"/>
              <a:cs typeface="Arial"/>
            </a:endParaRPr>
          </a:p>
          <a:p>
            <a:pPr marL="722630" indent="-507365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723265" algn="l"/>
              </a:tabLst>
            </a:pPr>
            <a:r>
              <a:rPr sz="1800" b="1" spc="-5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πόδοση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ητι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turn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tal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15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ROA</a:t>
            </a:r>
            <a:r>
              <a:rPr sz="18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καθ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ρά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ρδ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σύ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ολο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5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ερ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ητικού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μας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πληρ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φορεί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πόσο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αποτελ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ατικά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 τράπ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ζα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722630" indent="-507365">
              <a:lnSpc>
                <a:spcPct val="100000"/>
              </a:lnSpc>
              <a:buFont typeface="Wingdings"/>
              <a:buChar char=""/>
              <a:tabLst>
                <a:tab pos="723265" algn="l"/>
              </a:tabLst>
            </a:pPr>
            <a:r>
              <a:rPr sz="1800" b="1" spc="-5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πόδοση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turn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Eq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OE)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15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ROE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καθαρά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endParaRPr sz="1800">
              <a:latin typeface="Arial"/>
              <a:cs typeface="Arial"/>
            </a:endParaRPr>
          </a:p>
          <a:p>
            <a:pPr marL="722630" indent="-507365">
              <a:lnSpc>
                <a:spcPct val="100000"/>
              </a:lnSpc>
              <a:spcBef>
                <a:spcPts val="219"/>
              </a:spcBef>
              <a:buFont typeface="Wingdings"/>
              <a:buChar char=""/>
              <a:tabLst>
                <a:tab pos="723265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Πο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λλ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απ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ασιαστής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ιδί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αίων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quity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multi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r)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15"/>
              </a:spcBef>
              <a:tabLst>
                <a:tab pos="1033780" algn="l"/>
              </a:tabLst>
            </a:pP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=	Σύ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ολο</a:t>
            </a:r>
            <a:r>
              <a:rPr sz="18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ητι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endParaRPr sz="18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215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ROE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ROA x 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3115958"/>
            <a:ext cx="229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467" y="3719469"/>
            <a:ext cx="130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5467" y="4926724"/>
            <a:ext cx="130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467" y="5530558"/>
            <a:ext cx="13017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905" y="548043"/>
            <a:ext cx="7797800" cy="231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ξ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δε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spc="5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ρω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Κιν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ιτοκίου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στον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Ισολ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γισμό</a:t>
            </a:r>
            <a:endParaRPr sz="2400">
              <a:latin typeface="Arial"/>
              <a:cs typeface="Arial"/>
            </a:endParaRPr>
          </a:p>
          <a:p>
            <a:pPr marL="120014" indent="1102360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ενός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Χρη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ατοπιστωτι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Ιδρύ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ατος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50">
              <a:latin typeface="Times New Roman"/>
              <a:cs typeface="Times New Roman"/>
            </a:endParaRPr>
          </a:p>
          <a:p>
            <a:pPr marL="120014" marR="5080">
              <a:lnSpc>
                <a:spcPct val="96200"/>
              </a:lnSpc>
            </a:pPr>
            <a:r>
              <a:rPr sz="1950" b="1" spc="-140" dirty="0">
                <a:solidFill>
                  <a:srgbClr val="0000FF"/>
                </a:solidFill>
                <a:latin typeface="Times New Roman"/>
                <a:cs typeface="Times New Roman"/>
              </a:rPr>
              <a:t>Υ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πο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θ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έ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ό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επ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ων</a:t>
            </a:r>
            <a:r>
              <a:rPr sz="195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κίων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αθ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ώς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εταβ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ολ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ές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του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ς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να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ί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ια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ια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τα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σ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χ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ί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το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υ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ν</a:t>
            </a:r>
            <a:r>
              <a:rPr sz="195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ργ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ητ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ικ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ο</a:t>
            </a:r>
            <a:r>
              <a:rPr sz="195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ύ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ων</a:t>
            </a:r>
            <a:r>
              <a:rPr sz="195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υπο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χρεώ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σ</a:t>
            </a:r>
            <a:r>
              <a:rPr sz="195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εων,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δηλαδ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ή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ό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82" baseline="-10683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112" baseline="-10683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sz="19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κ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82" baseline="-10683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112" baseline="-10683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19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sz="19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Δ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195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195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π</a:t>
            </a:r>
            <a:r>
              <a:rPr sz="195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ρ</a:t>
            </a:r>
            <a:r>
              <a:rPr sz="195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οκύπτ</a:t>
            </a:r>
            <a:r>
              <a:rPr sz="19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ε</a:t>
            </a:r>
            <a:r>
              <a:rPr sz="195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ι</a:t>
            </a:r>
            <a:r>
              <a:rPr sz="195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00" y="3007965"/>
            <a:ext cx="461009" cy="101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05"/>
              </a:lnSpc>
            </a:pPr>
            <a:r>
              <a:rPr sz="7800" spc="-320" dirty="0">
                <a:latin typeface="Symbol"/>
                <a:cs typeface="Symbol"/>
              </a:rPr>
              <a:t></a:t>
            </a:r>
            <a:endParaRPr sz="7800">
              <a:latin typeface="Symbol"/>
              <a:cs typeface="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7250" y="3404598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145" y="0"/>
                </a:lnTo>
              </a:path>
            </a:pathLst>
          </a:custGeom>
          <a:ln w="1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7441" y="340459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362" y="0"/>
                </a:lnTo>
              </a:path>
            </a:pathLst>
          </a:custGeom>
          <a:ln w="1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6762" y="3404598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18" y="0"/>
                </a:lnTo>
              </a:path>
            </a:pathLst>
          </a:custGeom>
          <a:ln w="1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3049" y="4138540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18" y="0"/>
                </a:lnTo>
              </a:path>
            </a:pathLst>
          </a:custGeom>
          <a:ln w="1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60002" y="4138540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175" y="0"/>
                </a:lnTo>
              </a:path>
            </a:pathLst>
          </a:custGeom>
          <a:ln w="102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75544" y="3175281"/>
            <a:ext cx="171577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6420" algn="l"/>
                <a:tab pos="1337310" algn="l"/>
              </a:tabLst>
            </a:pPr>
            <a:r>
              <a:rPr sz="2650" spc="-300" dirty="0">
                <a:latin typeface="Symbol"/>
                <a:cs typeface="Symbol"/>
              </a:rPr>
              <a:t></a:t>
            </a:r>
            <a:r>
              <a:rPr sz="2650" spc="-300" dirty="0">
                <a:latin typeface="Times New Roman"/>
                <a:cs typeface="Times New Roman"/>
              </a:rPr>
              <a:t>	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i="1" spc="-105" dirty="0">
                <a:latin typeface="Times New Roman"/>
                <a:cs typeface="Times New Roman"/>
              </a:rPr>
              <a:t>A</a:t>
            </a:r>
            <a:r>
              <a:rPr sz="1950" i="1" spc="-195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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i="1" spc="-125" dirty="0">
                <a:latin typeface="Times New Roman"/>
                <a:cs typeface="Times New Roman"/>
              </a:rPr>
              <a:t>D</a:t>
            </a:r>
            <a:r>
              <a:rPr sz="1950" i="1" dirty="0">
                <a:latin typeface="Times New Roman"/>
                <a:cs typeface="Times New Roman"/>
              </a:rPr>
              <a:t>	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i="1" spc="-45" dirty="0">
                <a:latin typeface="Times New Roman"/>
                <a:cs typeface="Times New Roman"/>
              </a:rPr>
              <a:t>L</a:t>
            </a:r>
            <a:r>
              <a:rPr sz="2650" spc="-509" dirty="0">
                <a:latin typeface="Symbol"/>
                <a:cs typeface="Symbol"/>
              </a:rPr>
              <a:t></a:t>
            </a:r>
            <a:r>
              <a:rPr sz="2925" spc="-104" baseline="-4273" dirty="0">
                <a:latin typeface="Symbol"/>
                <a:cs typeface="Symbol"/>
              </a:rPr>
              <a:t></a:t>
            </a:r>
            <a:endParaRPr sz="2925" baseline="-4273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8761" y="3909222"/>
            <a:ext cx="1948180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95" dirty="0">
                <a:latin typeface="Symbol"/>
                <a:cs typeface="Symbol"/>
              </a:rPr>
              <a:t>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130" dirty="0">
                <a:latin typeface="Symbol"/>
                <a:cs typeface="Symbol"/>
              </a:rPr>
              <a:t></a:t>
            </a:r>
            <a:r>
              <a:rPr sz="2650" spc="-335" dirty="0">
                <a:latin typeface="Symbol"/>
                <a:cs typeface="Symbol"/>
              </a:rPr>
              <a:t></a:t>
            </a:r>
            <a:r>
              <a:rPr sz="1950" i="1" spc="-35" dirty="0">
                <a:latin typeface="Times New Roman"/>
                <a:cs typeface="Times New Roman"/>
              </a:rPr>
              <a:t>D</a:t>
            </a:r>
            <a:r>
              <a:rPr sz="1650" i="1" spc="-60" baseline="-25252" dirty="0">
                <a:latin typeface="Times New Roman"/>
                <a:cs typeface="Times New Roman"/>
              </a:rPr>
              <a:t>A</a:t>
            </a:r>
            <a:r>
              <a:rPr sz="1650" i="1" baseline="-25252" dirty="0">
                <a:latin typeface="Times New Roman"/>
                <a:cs typeface="Times New Roman"/>
              </a:rPr>
              <a:t> </a:t>
            </a:r>
            <a:r>
              <a:rPr sz="1650" i="1" spc="15" baseline="-25252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</a:t>
            </a:r>
            <a:r>
              <a:rPr sz="1950" spc="-140" dirty="0">
                <a:latin typeface="Times New Roman"/>
                <a:cs typeface="Times New Roman"/>
              </a:rPr>
              <a:t> </a:t>
            </a:r>
            <a:r>
              <a:rPr sz="1950" i="1" spc="-80" dirty="0">
                <a:latin typeface="Times New Roman"/>
                <a:cs typeface="Times New Roman"/>
              </a:rPr>
              <a:t>k</a:t>
            </a:r>
            <a:r>
              <a:rPr sz="1950" i="1" spc="-90" dirty="0">
                <a:latin typeface="Times New Roman"/>
                <a:cs typeface="Times New Roman"/>
              </a:rPr>
              <a:t> 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160" dirty="0">
                <a:latin typeface="Times New Roman"/>
                <a:cs typeface="Times New Roman"/>
              </a:rPr>
              <a:t> </a:t>
            </a:r>
            <a:r>
              <a:rPr sz="1950" i="1" spc="-90" dirty="0">
                <a:latin typeface="Times New Roman"/>
                <a:cs typeface="Times New Roman"/>
              </a:rPr>
              <a:t>D</a:t>
            </a:r>
            <a:r>
              <a:rPr sz="1650" i="1" spc="-52" baseline="-25252" dirty="0">
                <a:latin typeface="Times New Roman"/>
                <a:cs typeface="Times New Roman"/>
              </a:rPr>
              <a:t>L</a:t>
            </a:r>
            <a:r>
              <a:rPr sz="1650" i="1" spc="22" baseline="-25252" dirty="0">
                <a:latin typeface="Times New Roman"/>
                <a:cs typeface="Times New Roman"/>
              </a:rPr>
              <a:t> </a:t>
            </a:r>
            <a:r>
              <a:rPr sz="2650" spc="-235" dirty="0">
                <a:latin typeface="Symbol"/>
                <a:cs typeface="Symbol"/>
              </a:rPr>
              <a:t>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i="1" spc="-105" dirty="0">
                <a:latin typeface="Times New Roman"/>
                <a:cs typeface="Times New Roman"/>
              </a:rPr>
              <a:t>A</a:t>
            </a:r>
            <a:r>
              <a:rPr sz="1950" i="1" spc="-280" dirty="0">
                <a:latin typeface="Times New Roman"/>
                <a:cs typeface="Times New Roman"/>
              </a:rPr>
              <a:t> 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2925" spc="-104" baseline="-4273" dirty="0">
                <a:latin typeface="Symbol"/>
                <a:cs typeface="Symbol"/>
              </a:rPr>
              <a:t></a:t>
            </a:r>
            <a:endParaRPr sz="2925" baseline="-4273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2622" y="3975170"/>
            <a:ext cx="1498600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  <a:tabLst>
                <a:tab pos="1214120" algn="l"/>
              </a:tabLst>
            </a:pPr>
            <a:r>
              <a:rPr sz="1950" i="1" spc="-95" dirty="0">
                <a:latin typeface="Times New Roman"/>
                <a:cs typeface="Times New Roman"/>
              </a:rPr>
              <a:t>ό</a:t>
            </a:r>
            <a:r>
              <a:rPr sz="2000" i="1" spc="-220" dirty="0">
                <a:latin typeface="Symbol"/>
                <a:cs typeface="Symbol"/>
              </a:rPr>
              <a:t></a:t>
            </a:r>
            <a:r>
              <a:rPr sz="2000" i="1" spc="-75" dirty="0">
                <a:latin typeface="Symbol"/>
                <a:cs typeface="Symbol"/>
              </a:rPr>
              <a:t></a:t>
            </a:r>
            <a:r>
              <a:rPr sz="2000" i="1" spc="-130" dirty="0">
                <a:latin typeface="Symbol"/>
                <a:cs typeface="Symbol"/>
              </a:rPr>
              <a:t>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1950" i="1" spc="-80" dirty="0">
                <a:latin typeface="Times New Roman"/>
                <a:cs typeface="Times New Roman"/>
              </a:rPr>
              <a:t>k</a:t>
            </a:r>
            <a:r>
              <a:rPr sz="1950" i="1" spc="10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</a:t>
            </a: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95" dirty="0">
                <a:latin typeface="Symbol"/>
                <a:cs typeface="Symbol"/>
              </a:rPr>
              <a:t></a:t>
            </a:r>
            <a:r>
              <a:rPr sz="1950" spc="-225" dirty="0">
                <a:latin typeface="Times New Roman"/>
                <a:cs typeface="Times New Roman"/>
              </a:rPr>
              <a:t> </a:t>
            </a:r>
            <a:r>
              <a:rPr sz="1950" spc="-90" dirty="0">
                <a:latin typeface="Times New Roman"/>
                <a:cs typeface="Times New Roman"/>
              </a:rPr>
              <a:t>1</a:t>
            </a:r>
            <a:endParaRPr sz="1950">
              <a:latin typeface="Times New Roman"/>
              <a:cs typeface="Times New Roman"/>
            </a:endParaRPr>
          </a:p>
          <a:p>
            <a:pPr marR="342265" algn="r">
              <a:lnSpc>
                <a:spcPts val="1930"/>
              </a:lnSpc>
            </a:pPr>
            <a:r>
              <a:rPr sz="1950" i="1" spc="-105" dirty="0">
                <a:latin typeface="Times New Roman"/>
                <a:cs typeface="Times New Roman"/>
              </a:rPr>
              <a:t>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4729" y="4178066"/>
            <a:ext cx="66167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120" baseline="-7122" dirty="0">
                <a:latin typeface="Symbol"/>
                <a:cs typeface="Symbol"/>
              </a:rPr>
              <a:t></a:t>
            </a:r>
            <a:r>
              <a:rPr sz="1950" spc="-90" dirty="0">
                <a:latin typeface="Times New Roman"/>
                <a:cs typeface="Times New Roman"/>
              </a:rPr>
              <a:t>1</a:t>
            </a:r>
            <a:r>
              <a:rPr sz="1950" spc="-30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r>
              <a:rPr sz="1950" i="1" spc="-125" dirty="0">
                <a:latin typeface="Times New Roman"/>
                <a:cs typeface="Times New Roman"/>
              </a:rPr>
              <a:t> </a:t>
            </a:r>
            <a:r>
              <a:rPr sz="2925" spc="-104" baseline="-7122" dirty="0">
                <a:latin typeface="Symbol"/>
                <a:cs typeface="Symbol"/>
              </a:rPr>
              <a:t></a:t>
            </a:r>
            <a:endParaRPr sz="2925" baseline="-7122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68442" y="3271373"/>
            <a:ext cx="6616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sz="1950" spc="-70" dirty="0">
                <a:latin typeface="Symbol"/>
                <a:cs typeface="Symbol"/>
              </a:rPr>
              <a:t></a:t>
            </a:r>
            <a:endParaRPr sz="1950">
              <a:latin typeface="Symbol"/>
              <a:cs typeface="Symbol"/>
            </a:endParaRPr>
          </a:p>
          <a:p>
            <a:pPr marL="118745">
              <a:lnSpc>
                <a:spcPts val="1850"/>
              </a:lnSpc>
            </a:pPr>
            <a:r>
              <a:rPr sz="1950" spc="-90" dirty="0">
                <a:latin typeface="Times New Roman"/>
                <a:cs typeface="Times New Roman"/>
              </a:rPr>
              <a:t>1</a:t>
            </a:r>
            <a:r>
              <a:rPr sz="1950" spc="-30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r>
              <a:rPr sz="1950" i="1" spc="-125" dirty="0">
                <a:latin typeface="Times New Roman"/>
                <a:cs typeface="Times New Roman"/>
              </a:rPr>
              <a:t> </a:t>
            </a:r>
            <a:r>
              <a:rPr sz="2925" spc="-104" baseline="-7122" dirty="0">
                <a:latin typeface="Symbol"/>
                <a:cs typeface="Symbol"/>
              </a:rPr>
              <a:t></a:t>
            </a:r>
            <a:endParaRPr sz="2925" baseline="-7122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5226" y="3444636"/>
            <a:ext cx="555625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90" dirty="0">
                <a:latin typeface="Times New Roman"/>
                <a:cs typeface="Times New Roman"/>
              </a:rPr>
              <a:t>1</a:t>
            </a:r>
            <a:r>
              <a:rPr sz="1950" spc="-30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</a:t>
            </a:r>
            <a:r>
              <a:rPr sz="1950" spc="-114" dirty="0">
                <a:latin typeface="Times New Roman"/>
                <a:cs typeface="Times New Roman"/>
              </a:rPr>
              <a:t> 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r>
              <a:rPr sz="1950" i="1" spc="-120" dirty="0">
                <a:latin typeface="Times New Roman"/>
                <a:cs typeface="Times New Roman"/>
              </a:rPr>
              <a:t> </a:t>
            </a:r>
            <a:r>
              <a:rPr sz="2925" spc="-104" baseline="-7122" dirty="0">
                <a:latin typeface="Symbol"/>
                <a:cs typeface="Symbol"/>
              </a:rPr>
              <a:t></a:t>
            </a:r>
            <a:endParaRPr sz="2925" baseline="-7122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4110" y="4005314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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4729" y="3827962"/>
            <a:ext cx="6616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104" baseline="-4273" dirty="0">
                <a:latin typeface="Symbol"/>
                <a:cs typeface="Symbol"/>
              </a:rPr>
              <a:t></a:t>
            </a:r>
            <a:r>
              <a:rPr sz="2925" spc="-104" baseline="-4273" dirty="0">
                <a:latin typeface="Times New Roman"/>
                <a:cs typeface="Times New Roman"/>
              </a:rPr>
              <a:t> </a:t>
            </a:r>
            <a:r>
              <a:rPr sz="2925" spc="-75" baseline="-4273" dirty="0">
                <a:latin typeface="Times New Roman"/>
                <a:cs typeface="Times New Roman"/>
              </a:rPr>
              <a:t> </a:t>
            </a:r>
            <a:r>
              <a:rPr sz="1950" spc="-114" dirty="0">
                <a:latin typeface="Symbol"/>
                <a:cs typeface="Symbol"/>
              </a:rPr>
              <a:t>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35" dirty="0">
                <a:latin typeface="Times New Roman"/>
                <a:cs typeface="Times New Roman"/>
              </a:rPr>
              <a:t> </a:t>
            </a:r>
            <a:r>
              <a:rPr sz="2925" spc="-104" baseline="-4273" dirty="0">
                <a:latin typeface="Symbol"/>
                <a:cs typeface="Symbol"/>
              </a:rPr>
              <a:t></a:t>
            </a:r>
            <a:endParaRPr sz="2925" baseline="-4273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2803" y="3094532"/>
            <a:ext cx="199898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3860" algn="l"/>
                <a:tab pos="1717039" algn="l"/>
              </a:tabLst>
            </a:pPr>
            <a:r>
              <a:rPr sz="1950" spc="-95" dirty="0">
                <a:latin typeface="Symbol"/>
                <a:cs typeface="Symbol"/>
              </a:rPr>
              <a:t></a:t>
            </a:r>
            <a:r>
              <a:rPr sz="1950" spc="-95" dirty="0">
                <a:latin typeface="Times New Roman"/>
                <a:cs typeface="Times New Roman"/>
              </a:rPr>
              <a:t>	</a:t>
            </a:r>
            <a:r>
              <a:rPr sz="1950" i="1" spc="-125" dirty="0">
                <a:latin typeface="Times New Roman"/>
                <a:cs typeface="Times New Roman"/>
              </a:rPr>
              <a:t>D </a:t>
            </a:r>
            <a:r>
              <a:rPr sz="1950" i="1" spc="-55" dirty="0">
                <a:latin typeface="Times New Roman"/>
                <a:cs typeface="Times New Roman"/>
              </a:rPr>
              <a:t> </a:t>
            </a:r>
            <a:r>
              <a:rPr sz="2925" spc="-104" baseline="31339" dirty="0">
                <a:latin typeface="Symbol"/>
                <a:cs typeface="Symbol"/>
              </a:rPr>
              <a:t></a:t>
            </a:r>
            <a:r>
              <a:rPr sz="2925" spc="-270" baseline="31339" dirty="0">
                <a:latin typeface="Times New Roman"/>
                <a:cs typeface="Times New Roman"/>
              </a:rPr>
              <a:t> 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i="1" spc="-105" dirty="0">
                <a:latin typeface="Times New Roman"/>
                <a:cs typeface="Times New Roman"/>
              </a:rPr>
              <a:t>A</a:t>
            </a:r>
            <a:r>
              <a:rPr sz="1950" i="1" spc="-280" dirty="0">
                <a:latin typeface="Times New Roman"/>
                <a:cs typeface="Times New Roman"/>
              </a:rPr>
              <a:t> </a:t>
            </a:r>
            <a:r>
              <a:rPr sz="1950" spc="-250" dirty="0">
                <a:latin typeface="Symbol"/>
                <a:cs typeface="Symbol"/>
              </a:rPr>
              <a:t></a:t>
            </a:r>
            <a:r>
              <a:rPr sz="1950" spc="-270" dirty="0">
                <a:latin typeface="Times New Roman"/>
                <a:cs typeface="Times New Roman"/>
              </a:rPr>
              <a:t> </a:t>
            </a:r>
            <a:r>
              <a:rPr sz="2925" spc="-104" baseline="31339" dirty="0">
                <a:latin typeface="Symbol"/>
                <a:cs typeface="Symbol"/>
              </a:rPr>
              <a:t></a:t>
            </a:r>
            <a:r>
              <a:rPr sz="2925" baseline="31339" dirty="0">
                <a:latin typeface="Times New Roman"/>
                <a:cs typeface="Times New Roman"/>
              </a:rPr>
              <a:t> </a:t>
            </a:r>
            <a:r>
              <a:rPr sz="2925" spc="-75" baseline="31339" dirty="0">
                <a:latin typeface="Times New Roman"/>
                <a:cs typeface="Times New Roman"/>
              </a:rPr>
              <a:t> </a:t>
            </a:r>
            <a:r>
              <a:rPr sz="2925" spc="-157" baseline="35612" dirty="0">
                <a:latin typeface="Symbol"/>
                <a:cs typeface="Symbol"/>
              </a:rPr>
              <a:t></a:t>
            </a:r>
            <a:r>
              <a:rPr sz="2925" baseline="35612" dirty="0">
                <a:latin typeface="Times New Roman"/>
                <a:cs typeface="Times New Roman"/>
              </a:rPr>
              <a:t>	</a:t>
            </a:r>
            <a:r>
              <a:rPr sz="2925" spc="-104" baseline="-4273" dirty="0">
                <a:latin typeface="Symbol"/>
                <a:cs typeface="Symbol"/>
              </a:rPr>
              <a:t></a:t>
            </a:r>
            <a:r>
              <a:rPr sz="2925" spc="-60" baseline="-4273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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7823" y="3112420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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8442" y="3474280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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4330" y="3350082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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4330" y="3474280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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87807" y="3350082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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7807" y="3474280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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8311" y="3112420"/>
            <a:ext cx="74676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104" baseline="-4273" dirty="0">
                <a:latin typeface="Symbol"/>
                <a:cs typeface="Symbol"/>
              </a:rPr>
              <a:t></a:t>
            </a:r>
            <a:r>
              <a:rPr sz="2925" spc="-67" baseline="-4273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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Symbol"/>
                <a:cs typeface="Symbol"/>
              </a:rPr>
              <a:t></a:t>
            </a:r>
            <a:r>
              <a:rPr sz="2925" spc="30" baseline="31339" dirty="0">
                <a:latin typeface="Symbol"/>
                <a:cs typeface="Symbol"/>
              </a:rPr>
              <a:t></a:t>
            </a:r>
            <a:r>
              <a:rPr sz="1950" i="1" spc="-125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78930" y="3094532"/>
            <a:ext cx="66167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-104" baseline="-4273" dirty="0">
                <a:latin typeface="Symbol"/>
                <a:cs typeface="Symbol"/>
              </a:rPr>
              <a:t></a:t>
            </a:r>
            <a:r>
              <a:rPr sz="2925" spc="-104" baseline="-4273" dirty="0">
                <a:latin typeface="Times New Roman"/>
                <a:cs typeface="Times New Roman"/>
              </a:rPr>
              <a:t> </a:t>
            </a:r>
            <a:r>
              <a:rPr sz="2925" spc="-75" baseline="-4273" dirty="0">
                <a:latin typeface="Times New Roman"/>
                <a:cs typeface="Times New Roman"/>
              </a:rPr>
              <a:t> </a:t>
            </a:r>
            <a:r>
              <a:rPr sz="1950" spc="-120" dirty="0">
                <a:latin typeface="Symbol"/>
                <a:cs typeface="Symbol"/>
              </a:rPr>
              <a:t>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r>
              <a:rPr sz="1950" i="1" dirty="0">
                <a:latin typeface="Times New Roman"/>
                <a:cs typeface="Times New Roman"/>
              </a:rPr>
              <a:t> </a:t>
            </a:r>
            <a:r>
              <a:rPr sz="1950" i="1" spc="-30" dirty="0">
                <a:latin typeface="Times New Roman"/>
                <a:cs typeface="Times New Roman"/>
              </a:rPr>
              <a:t> </a:t>
            </a:r>
            <a:r>
              <a:rPr sz="2925" spc="-104" baseline="-4273" dirty="0">
                <a:latin typeface="Symbol"/>
                <a:cs typeface="Symbol"/>
              </a:rPr>
              <a:t></a:t>
            </a:r>
            <a:endParaRPr sz="2925" baseline="-4273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78930" y="3474280"/>
            <a:ext cx="11239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70" dirty="0">
                <a:latin typeface="Symbol"/>
                <a:cs typeface="Symbol"/>
              </a:rPr>
              <a:t>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58761" y="3250928"/>
            <a:ext cx="94361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-120" dirty="0">
                <a:latin typeface="Symbol"/>
                <a:cs typeface="Symbol"/>
              </a:rPr>
              <a:t></a:t>
            </a:r>
            <a:r>
              <a:rPr sz="1950" i="1" spc="-105" dirty="0">
                <a:latin typeface="Times New Roman"/>
                <a:cs typeface="Times New Roman"/>
              </a:rPr>
              <a:t>E</a:t>
            </a:r>
            <a:r>
              <a:rPr sz="1950" i="1" spc="5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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Symbol"/>
                <a:cs typeface="Symbol"/>
              </a:rPr>
              <a:t>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i="1" spc="-125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76580" y="3831919"/>
            <a:ext cx="15113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95" dirty="0">
                <a:latin typeface="Times New Roman"/>
                <a:cs typeface="Times New Roman"/>
              </a:rPr>
              <a:t>L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3646" y="3098489"/>
            <a:ext cx="140970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08735" algn="l"/>
              </a:tabLst>
            </a:pPr>
            <a:r>
              <a:rPr sz="1950" i="1" spc="-95" dirty="0">
                <a:latin typeface="Times New Roman"/>
                <a:cs typeface="Times New Roman"/>
              </a:rPr>
              <a:t>L	</a:t>
            </a:r>
            <a:r>
              <a:rPr sz="1950" i="1" spc="-70" dirty="0">
                <a:latin typeface="Times New Roman"/>
                <a:cs typeface="Times New Roman"/>
              </a:rPr>
              <a:t>r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7375" y="3448593"/>
            <a:ext cx="16383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-105" dirty="0">
                <a:latin typeface="Times New Roman"/>
                <a:cs typeface="Times New Roman"/>
              </a:rPr>
              <a:t>A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72813" y="3399764"/>
            <a:ext cx="9906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35" dirty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60819" y="3399764"/>
            <a:ext cx="10604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4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61020" y="3399764"/>
            <a:ext cx="9906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35" dirty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7934" y="3399764"/>
            <a:ext cx="10604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4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5090" rIns="0" bIns="0" rtlCol="0">
            <a:spAutoFit/>
          </a:bodyPr>
          <a:lstStyle/>
          <a:p>
            <a:pPr marL="340995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Παράδειγ</a:t>
            </a:r>
            <a:r>
              <a:rPr spc="-15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4130"/>
            <a:ext cx="7718425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τω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ότι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ας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τράπεζας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χ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€800.000.000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r>
              <a:rPr sz="20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ώ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παθητι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€700.000.000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καθαρή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€100.000.000.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0000CC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πό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βλη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εί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αρή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τράπεζας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αν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τόκ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αυξη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ούν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από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12%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13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%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9771" rIns="0" bIns="0" rtlCol="0">
            <a:spAutoFit/>
          </a:bodyPr>
          <a:lstStyle/>
          <a:p>
            <a:pPr marL="3409950">
              <a:lnSpc>
                <a:spcPct val="100000"/>
              </a:lnSpc>
            </a:pPr>
            <a:r>
              <a:rPr dirty="0">
                <a:solidFill>
                  <a:srgbClr val="FF0000"/>
                </a:solidFill>
              </a:rPr>
              <a:t>Παράδειγ</a:t>
            </a:r>
            <a:r>
              <a:rPr spc="-15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7006" y="2488638"/>
            <a:ext cx="107314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210" dirty="0">
                <a:latin typeface="Symbol"/>
                <a:cs typeface="Symbol"/>
              </a:rPr>
              <a:t></a:t>
            </a:r>
            <a:endParaRPr sz="255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2491" y="2479568"/>
            <a:ext cx="493395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latin typeface="Symbol"/>
                <a:cs typeface="Symbol"/>
              </a:rPr>
              <a:t></a:t>
            </a:r>
            <a:r>
              <a:rPr sz="1950" spc="-170" dirty="0">
                <a:latin typeface="Times New Roman"/>
                <a:cs typeface="Times New Roman"/>
              </a:rPr>
              <a:t> </a:t>
            </a:r>
            <a:r>
              <a:rPr sz="1950" spc="145" dirty="0">
                <a:latin typeface="Times New Roman"/>
                <a:cs typeface="Times New Roman"/>
              </a:rPr>
              <a:t>k</a:t>
            </a:r>
            <a:r>
              <a:rPr sz="2550" spc="-330" dirty="0">
                <a:latin typeface="Symbol"/>
                <a:cs typeface="Symbol"/>
              </a:rPr>
              <a:t></a:t>
            </a:r>
            <a:r>
              <a:rPr sz="2650" spc="-245" dirty="0">
                <a:latin typeface="Symbol"/>
                <a:cs typeface="Symbol"/>
              </a:rPr>
              <a:t>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178" y="2479568"/>
            <a:ext cx="1501140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8710" algn="l"/>
              </a:tabLst>
            </a:pPr>
            <a:r>
              <a:rPr sz="1950" spc="35" dirty="0">
                <a:latin typeface="Times New Roman"/>
                <a:cs typeface="Times New Roman"/>
              </a:rPr>
              <a:t>Δ</a:t>
            </a:r>
            <a:r>
              <a:rPr sz="1950" spc="5" dirty="0">
                <a:latin typeface="Times New Roman"/>
                <a:cs typeface="Times New Roman"/>
              </a:rPr>
              <a:t>E</a:t>
            </a:r>
            <a:r>
              <a:rPr sz="1950" spc="-1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=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-</a:t>
            </a:r>
            <a:r>
              <a:rPr sz="1950" spc="-225" dirty="0">
                <a:latin typeface="Times New Roman"/>
                <a:cs typeface="Times New Roman"/>
              </a:rPr>
              <a:t> </a:t>
            </a:r>
            <a:r>
              <a:rPr sz="2650" spc="-350" dirty="0">
                <a:latin typeface="Symbol"/>
                <a:cs typeface="Symbol"/>
              </a:rPr>
              <a:t></a:t>
            </a:r>
            <a:r>
              <a:rPr sz="1950" spc="5" dirty="0">
                <a:latin typeface="Times New Roman"/>
                <a:cs typeface="Times New Roman"/>
              </a:rPr>
              <a:t>D</a:t>
            </a:r>
            <a:r>
              <a:rPr sz="1950" dirty="0">
                <a:latin typeface="Times New Roman"/>
                <a:cs typeface="Times New Roman"/>
              </a:rPr>
              <a:t>	- 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5" dirty="0">
                <a:latin typeface="Times New Roman"/>
                <a:cs typeface="Times New Roman"/>
              </a:rPr>
              <a:t>D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1614" y="2629778"/>
            <a:ext cx="81470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240" baseline="25641" dirty="0">
                <a:latin typeface="Symbol"/>
                <a:cs typeface="Symbol"/>
              </a:rPr>
              <a:t></a:t>
            </a:r>
            <a:r>
              <a:rPr sz="2550" spc="-459" dirty="0">
                <a:latin typeface="Symbol"/>
                <a:cs typeface="Symbol"/>
              </a:rPr>
              <a:t></a:t>
            </a:r>
            <a:r>
              <a:rPr sz="1950" dirty="0">
                <a:latin typeface="Times New Roman"/>
                <a:cs typeface="Times New Roman"/>
              </a:rPr>
              <a:t>1</a:t>
            </a:r>
            <a:r>
              <a:rPr sz="1950" spc="-2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+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spc="130" dirty="0">
                <a:latin typeface="Times New Roman"/>
                <a:cs typeface="Times New Roman"/>
              </a:rPr>
              <a:t>r</a:t>
            </a:r>
            <a:r>
              <a:rPr sz="2550" spc="-160" dirty="0">
                <a:latin typeface="Symbol"/>
                <a:cs typeface="Symbol"/>
              </a:rPr>
              <a:t></a:t>
            </a:r>
            <a:r>
              <a:rPr sz="2925" baseline="25641" dirty="0">
                <a:latin typeface="Symbol"/>
                <a:cs typeface="Symbol"/>
              </a:rPr>
              <a:t></a:t>
            </a:r>
            <a:endParaRPr sz="2925" baseline="25641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6427" y="3503995"/>
            <a:ext cx="549529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95"/>
              </a:lnSpc>
            </a:pPr>
            <a:r>
              <a:rPr sz="1950" dirty="0">
                <a:latin typeface="Times New Roman"/>
                <a:cs typeface="Times New Roman"/>
              </a:rPr>
              <a:t>=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-</a:t>
            </a:r>
            <a:r>
              <a:rPr sz="1950" spc="-220" dirty="0">
                <a:latin typeface="Times New Roman"/>
                <a:cs typeface="Times New Roman"/>
              </a:rPr>
              <a:t> </a:t>
            </a:r>
            <a:r>
              <a:rPr sz="2650" spc="-380" dirty="0">
                <a:latin typeface="Symbol"/>
                <a:cs typeface="Symbol"/>
              </a:rPr>
              <a:t></a:t>
            </a:r>
            <a:r>
              <a:rPr sz="1950" dirty="0">
                <a:latin typeface="Times New Roman"/>
                <a:cs typeface="Times New Roman"/>
              </a:rPr>
              <a:t>6</a:t>
            </a:r>
            <a:r>
              <a:rPr sz="1950" spc="-1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-</a:t>
            </a:r>
            <a:r>
              <a:rPr sz="1950" spc="-180" dirty="0">
                <a:latin typeface="Times New Roman"/>
                <a:cs typeface="Times New Roman"/>
              </a:rPr>
              <a:t> </a:t>
            </a:r>
            <a:r>
              <a:rPr sz="2550" spc="-280" dirty="0">
                <a:latin typeface="Symbol"/>
                <a:cs typeface="Symbol"/>
              </a:rPr>
              <a:t></a:t>
            </a:r>
            <a:r>
              <a:rPr sz="1950" spc="-10" dirty="0">
                <a:latin typeface="Times New Roman"/>
                <a:cs typeface="Times New Roman"/>
              </a:rPr>
              <a:t>0,878</a:t>
            </a:r>
            <a:r>
              <a:rPr sz="1950" dirty="0">
                <a:latin typeface="Times New Roman"/>
                <a:cs typeface="Times New Roman"/>
              </a:rPr>
              <a:t>5</a:t>
            </a:r>
            <a:r>
              <a:rPr sz="1950" spc="-2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29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3</a:t>
            </a:r>
            <a:r>
              <a:rPr sz="2550" spc="-330" dirty="0">
                <a:latin typeface="Symbol"/>
                <a:cs typeface="Symbol"/>
              </a:rPr>
              <a:t></a:t>
            </a:r>
            <a:r>
              <a:rPr sz="2650" spc="-200" dirty="0">
                <a:latin typeface="Symbol"/>
                <a:cs typeface="Symbol"/>
              </a:rPr>
              <a:t>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26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800.000.0</a:t>
            </a:r>
            <a:r>
              <a:rPr sz="1950" spc="-20" dirty="0">
                <a:latin typeface="Times New Roman"/>
                <a:cs typeface="Times New Roman"/>
              </a:rPr>
              <a:t>0</a:t>
            </a:r>
            <a:r>
              <a:rPr sz="1950" dirty="0">
                <a:latin typeface="Times New Roman"/>
                <a:cs typeface="Times New Roman"/>
              </a:rPr>
              <a:t>0</a:t>
            </a:r>
            <a:r>
              <a:rPr sz="1950" spc="-25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Symbol"/>
                <a:cs typeface="Symbol"/>
              </a:rPr>
              <a:t>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2925" u="sng" spc="-15" baseline="34188" dirty="0">
                <a:latin typeface="Times New Roman"/>
                <a:cs typeface="Times New Roman"/>
              </a:rPr>
              <a:t>0,0</a:t>
            </a:r>
            <a:r>
              <a:rPr sz="2925" u="sng" baseline="34188" dirty="0">
                <a:latin typeface="Times New Roman"/>
                <a:cs typeface="Times New Roman"/>
              </a:rPr>
              <a:t>1</a:t>
            </a:r>
            <a:r>
              <a:rPr sz="2925" baseline="34188" dirty="0">
                <a:latin typeface="Times New Roman"/>
                <a:cs typeface="Times New Roman"/>
              </a:rPr>
              <a:t> </a:t>
            </a:r>
            <a:r>
              <a:rPr sz="2925" spc="-195" baseline="34188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=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-</a:t>
            </a:r>
            <a:r>
              <a:rPr sz="1950" spc="-14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24.107.14</a:t>
            </a:r>
            <a:r>
              <a:rPr sz="1950" dirty="0">
                <a:latin typeface="Times New Roman"/>
                <a:cs typeface="Times New Roman"/>
              </a:rPr>
              <a:t>3</a:t>
            </a:r>
            <a:endParaRPr sz="1950">
              <a:latin typeface="Times New Roman"/>
              <a:cs typeface="Times New Roman"/>
            </a:endParaRPr>
          </a:p>
          <a:p>
            <a:pPr marL="3495040">
              <a:lnSpc>
                <a:spcPts val="1855"/>
              </a:lnSpc>
            </a:pPr>
            <a:r>
              <a:rPr sz="1950" spc="-10" dirty="0">
                <a:latin typeface="Times New Roman"/>
                <a:cs typeface="Times New Roman"/>
              </a:rPr>
              <a:t>1,1</a:t>
            </a:r>
            <a:r>
              <a:rPr sz="1950" dirty="0">
                <a:latin typeface="Times New Roman"/>
                <a:cs typeface="Times New Roman"/>
              </a:rPr>
              <a:t>2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5825" y="2393813"/>
            <a:ext cx="138049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baseline="-34188" dirty="0">
                <a:latin typeface="Symbol"/>
                <a:cs typeface="Symbol"/>
              </a:rPr>
              <a:t></a:t>
            </a:r>
            <a:r>
              <a:rPr sz="2925" spc="-254" baseline="-34188" dirty="0">
                <a:latin typeface="Times New Roman"/>
                <a:cs typeface="Times New Roman"/>
              </a:rPr>
              <a:t> </a:t>
            </a:r>
            <a:r>
              <a:rPr sz="2925" spc="7" baseline="-34188" dirty="0">
                <a:latin typeface="Times New Roman"/>
                <a:cs typeface="Times New Roman"/>
              </a:rPr>
              <a:t>A</a:t>
            </a:r>
            <a:r>
              <a:rPr sz="2925" spc="-307" baseline="-34188" dirty="0">
                <a:latin typeface="Times New Roman"/>
                <a:cs typeface="Times New Roman"/>
              </a:rPr>
              <a:t> </a:t>
            </a:r>
            <a:r>
              <a:rPr sz="2925" baseline="-34188" dirty="0">
                <a:latin typeface="Symbol"/>
                <a:cs typeface="Symbol"/>
              </a:rPr>
              <a:t></a:t>
            </a:r>
            <a:r>
              <a:rPr sz="2925" spc="-307" baseline="-34188" dirty="0">
                <a:latin typeface="Times New Roman"/>
                <a:cs typeface="Times New Roman"/>
              </a:rPr>
              <a:t> </a:t>
            </a:r>
            <a:r>
              <a:rPr sz="2925" spc="97" baseline="1424" dirty="0">
                <a:latin typeface="Symbol"/>
                <a:cs typeface="Symbol"/>
              </a:rPr>
              <a:t></a:t>
            </a:r>
            <a:r>
              <a:rPr sz="1950" u="sng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180" dirty="0">
                <a:latin typeface="Times New Roman"/>
                <a:cs typeface="Times New Roman"/>
              </a:rPr>
              <a:t> </a:t>
            </a:r>
            <a:r>
              <a:rPr sz="1950" u="sng" spc="30" dirty="0">
                <a:latin typeface="Times New Roman"/>
                <a:cs typeface="Times New Roman"/>
              </a:rPr>
              <a:t>Δr</a:t>
            </a:r>
            <a:r>
              <a:rPr sz="1950" u="sng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2925" baseline="1424" dirty="0">
                <a:latin typeface="Symbol"/>
                <a:cs typeface="Symbol"/>
              </a:rPr>
              <a:t></a:t>
            </a:r>
            <a:endParaRPr sz="2925" baseline="1424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4604" y="2702865"/>
            <a:ext cx="1143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4323" y="2702865"/>
            <a:ext cx="130175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5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4976" y="2799267"/>
            <a:ext cx="12128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latin typeface="Symbol"/>
                <a:cs typeface="Symbol"/>
              </a:rPr>
              <a:t></a:t>
            </a:r>
            <a:endParaRPr sz="19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1614" y="2799267"/>
            <a:ext cx="12128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latin typeface="Symbol"/>
                <a:cs typeface="Symbol"/>
              </a:rPr>
              <a:t></a:t>
            </a:r>
            <a:endParaRPr sz="19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0227"/>
            <a:ext cx="914400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8383" y="665987"/>
            <a:ext cx="813816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3767" y="665987"/>
            <a:ext cx="5669280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4616" y="665987"/>
            <a:ext cx="49377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8945" marR="149860" indent="-1562735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</a:rPr>
              <a:t>Εφαρ</a:t>
            </a:r>
            <a:r>
              <a:rPr sz="2400" spc="-10" dirty="0">
                <a:solidFill>
                  <a:srgbClr val="333399"/>
                </a:solidFill>
              </a:rPr>
              <a:t>μ</a:t>
            </a:r>
            <a:r>
              <a:rPr sz="2400" dirty="0">
                <a:solidFill>
                  <a:srgbClr val="333399"/>
                </a:solidFill>
              </a:rPr>
              <a:t>ογή</a:t>
            </a:r>
            <a:r>
              <a:rPr sz="2400" spc="-3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Διαχείρ</a:t>
            </a:r>
            <a:r>
              <a:rPr sz="2400" spc="5" dirty="0">
                <a:solidFill>
                  <a:srgbClr val="333399"/>
                </a:solidFill>
              </a:rPr>
              <a:t>ι</a:t>
            </a:r>
            <a:r>
              <a:rPr sz="2400" dirty="0">
                <a:solidFill>
                  <a:srgbClr val="333399"/>
                </a:solidFill>
              </a:rPr>
              <a:t>σης</a:t>
            </a:r>
            <a:r>
              <a:rPr sz="2400" spc="-35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Κινδ</a:t>
            </a:r>
            <a:r>
              <a:rPr sz="2400" spc="-10" dirty="0">
                <a:solidFill>
                  <a:srgbClr val="333399"/>
                </a:solidFill>
              </a:rPr>
              <a:t>ύ</a:t>
            </a:r>
            <a:r>
              <a:rPr sz="2400" dirty="0">
                <a:solidFill>
                  <a:srgbClr val="333399"/>
                </a:solidFill>
              </a:rPr>
              <a:t>νου Επιτ</a:t>
            </a:r>
            <a:r>
              <a:rPr sz="2400" spc="-10" dirty="0">
                <a:solidFill>
                  <a:srgbClr val="333399"/>
                </a:solidFill>
              </a:rPr>
              <a:t>ο</a:t>
            </a:r>
            <a:r>
              <a:rPr sz="2400" dirty="0">
                <a:solidFill>
                  <a:srgbClr val="333399"/>
                </a:solidFill>
              </a:rPr>
              <a:t>κ</a:t>
            </a:r>
            <a:r>
              <a:rPr sz="2400" spc="5" dirty="0">
                <a:solidFill>
                  <a:srgbClr val="333399"/>
                </a:solidFill>
              </a:rPr>
              <a:t>ί</a:t>
            </a:r>
            <a:r>
              <a:rPr sz="2400" dirty="0">
                <a:solidFill>
                  <a:srgbClr val="333399"/>
                </a:solidFill>
              </a:rPr>
              <a:t>ου</a:t>
            </a:r>
            <a:r>
              <a:rPr sz="2400" spc="-3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μια</a:t>
            </a:r>
            <a:r>
              <a:rPr sz="2400" spc="-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Τράπεζας</a:t>
            </a:r>
            <a:r>
              <a:rPr sz="2400" spc="-25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με </a:t>
            </a:r>
            <a:r>
              <a:rPr sz="2400" spc="-5" dirty="0">
                <a:solidFill>
                  <a:srgbClr val="333399"/>
                </a:solidFill>
              </a:rPr>
              <a:t>τ</a:t>
            </a:r>
            <a:r>
              <a:rPr sz="2400" dirty="0">
                <a:solidFill>
                  <a:srgbClr val="333399"/>
                </a:solidFill>
              </a:rPr>
              <a:t>η</a:t>
            </a:r>
            <a:r>
              <a:rPr sz="2400" spc="-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Μ</a:t>
            </a:r>
            <a:r>
              <a:rPr sz="2400" spc="45" dirty="0">
                <a:solidFill>
                  <a:srgbClr val="FF0000"/>
                </a:solidFill>
              </a:rPr>
              <a:t>έ</a:t>
            </a:r>
            <a:r>
              <a:rPr sz="2400" dirty="0">
                <a:solidFill>
                  <a:srgbClr val="FF0000"/>
                </a:solidFill>
              </a:rPr>
              <a:t>θοδο</a:t>
            </a:r>
            <a:r>
              <a:rPr sz="2400" spc="-6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του</a:t>
            </a:r>
            <a:r>
              <a:rPr sz="2400" spc="-1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Δεί</a:t>
            </a:r>
            <a:r>
              <a:rPr sz="2400" spc="5" dirty="0">
                <a:solidFill>
                  <a:srgbClr val="FF0000"/>
                </a:solidFill>
              </a:rPr>
              <a:t>κ</a:t>
            </a:r>
            <a:r>
              <a:rPr sz="2400" dirty="0">
                <a:solidFill>
                  <a:srgbClr val="FF0000"/>
                </a:solidFill>
              </a:rPr>
              <a:t>τη</a:t>
            </a:r>
            <a:r>
              <a:rPr sz="2400" spc="-2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Μ</a:t>
            </a:r>
            <a:r>
              <a:rPr sz="2400" spc="60" dirty="0">
                <a:solidFill>
                  <a:srgbClr val="FF0000"/>
                </a:solidFill>
              </a:rPr>
              <a:t>έ</a:t>
            </a:r>
            <a:r>
              <a:rPr sz="2400" spc="-10" dirty="0">
                <a:solidFill>
                  <a:srgbClr val="FF0000"/>
                </a:solidFill>
              </a:rPr>
              <a:t>σ</a:t>
            </a:r>
            <a:r>
              <a:rPr sz="2400" dirty="0">
                <a:solidFill>
                  <a:srgbClr val="FF0000"/>
                </a:solidFill>
              </a:rPr>
              <a:t>ης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Διάρκειας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47217" y="1767501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535" y="1767425"/>
            <a:ext cx="660780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Παράδειγ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πολογισ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σης διάρκ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ιας:</a:t>
            </a:r>
            <a:endParaRPr sz="160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α)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τικού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Dj)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4417" y="2060116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4417" y="2645579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6151" y="2645503"/>
            <a:ext cx="6318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β)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όλου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απαιτ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ποχρε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1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3230795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535" y="3230719"/>
            <a:ext cx="35572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Υποθ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άπεζα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ΑΑ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χει: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417" y="3816265"/>
            <a:ext cx="18478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6151" y="3816189"/>
            <a:ext cx="6804659" cy="266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Διαθ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σιμα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300</a:t>
            </a:r>
            <a:endParaRPr sz="1600">
              <a:latin typeface="Arial"/>
              <a:cs typeface="Arial"/>
            </a:endParaRPr>
          </a:p>
          <a:p>
            <a:pPr marL="12700" marR="274955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Δά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εια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€2.000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διάρκ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κιο 10%</a:t>
            </a:r>
            <a:endParaRPr sz="1600">
              <a:latin typeface="Arial"/>
              <a:cs typeface="Arial"/>
            </a:endParaRPr>
          </a:p>
          <a:p>
            <a:pPr marL="12700" marR="262890">
              <a:lnSpc>
                <a:spcPct val="100000"/>
              </a:lnSpc>
              <a:spcBef>
                <a:spcPts val="380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λογα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οσί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€1.500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διάρκ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5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κιο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8%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εσ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ιακ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αταθ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σε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αξίας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2.700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διάρ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 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κιο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Πιστ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ποιη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ικά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καταθ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€ 1.000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διάρκ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 4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κιο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6%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Μετ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χικό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άλαιο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4417" y="4645321"/>
            <a:ext cx="184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4417" y="5181903"/>
            <a:ext cx="185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4417" y="5718572"/>
            <a:ext cx="184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4417" y="6255020"/>
            <a:ext cx="1847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120395"/>
            <a:ext cx="5154168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6840" y="120395"/>
            <a:ext cx="3675888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9732" y="486155"/>
            <a:ext cx="286359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8040" y="900683"/>
            <a:ext cx="2534412" cy="111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4896" y="486155"/>
            <a:ext cx="493775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0825" y="115951"/>
            <a:ext cx="8714105" cy="936625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10230" marR="363855" indent="-273939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</a:rPr>
              <a:t>Διαχείρ</a:t>
            </a:r>
            <a:r>
              <a:rPr sz="2400" spc="5" dirty="0">
                <a:solidFill>
                  <a:srgbClr val="333399"/>
                </a:solidFill>
              </a:rPr>
              <a:t>ι</a:t>
            </a:r>
            <a:r>
              <a:rPr sz="2400" dirty="0">
                <a:solidFill>
                  <a:srgbClr val="333399"/>
                </a:solidFill>
              </a:rPr>
              <a:t>ση</a:t>
            </a:r>
            <a:r>
              <a:rPr sz="2400" spc="-6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Κινδ</a:t>
            </a:r>
            <a:r>
              <a:rPr sz="2400" spc="-10" dirty="0">
                <a:solidFill>
                  <a:srgbClr val="333399"/>
                </a:solidFill>
              </a:rPr>
              <a:t>ύ</a:t>
            </a:r>
            <a:r>
              <a:rPr sz="2400" dirty="0">
                <a:solidFill>
                  <a:srgbClr val="333399"/>
                </a:solidFill>
              </a:rPr>
              <a:t>νου Επιτ</a:t>
            </a:r>
            <a:r>
              <a:rPr sz="2400" spc="-10" dirty="0">
                <a:solidFill>
                  <a:srgbClr val="333399"/>
                </a:solidFill>
              </a:rPr>
              <a:t>ο</a:t>
            </a:r>
            <a:r>
              <a:rPr sz="2400" dirty="0">
                <a:solidFill>
                  <a:srgbClr val="333399"/>
                </a:solidFill>
              </a:rPr>
              <a:t>κ</a:t>
            </a:r>
            <a:r>
              <a:rPr sz="2400" spc="5" dirty="0">
                <a:solidFill>
                  <a:srgbClr val="333399"/>
                </a:solidFill>
              </a:rPr>
              <a:t>ί</a:t>
            </a:r>
            <a:r>
              <a:rPr sz="2400" dirty="0">
                <a:solidFill>
                  <a:srgbClr val="333399"/>
                </a:solidFill>
              </a:rPr>
              <a:t>ο</a:t>
            </a:r>
            <a:r>
              <a:rPr sz="2400" spc="-10" dirty="0">
                <a:solidFill>
                  <a:srgbClr val="333399"/>
                </a:solidFill>
              </a:rPr>
              <a:t>υ</a:t>
            </a:r>
            <a:r>
              <a:rPr sz="2400" dirty="0">
                <a:solidFill>
                  <a:srgbClr val="333399"/>
                </a:solidFill>
              </a:rPr>
              <a:t>:</a:t>
            </a:r>
            <a:r>
              <a:rPr sz="2400" spc="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Η Μ</a:t>
            </a:r>
            <a:r>
              <a:rPr sz="2400" spc="45" dirty="0">
                <a:solidFill>
                  <a:srgbClr val="FF0000"/>
                </a:solidFill>
              </a:rPr>
              <a:t>έ</a:t>
            </a:r>
            <a:r>
              <a:rPr sz="2400" dirty="0">
                <a:solidFill>
                  <a:srgbClr val="FF0000"/>
                </a:solidFill>
              </a:rPr>
              <a:t>θοδ</a:t>
            </a:r>
            <a:r>
              <a:rPr sz="2400" spc="-10" dirty="0">
                <a:solidFill>
                  <a:srgbClr val="FF0000"/>
                </a:solidFill>
              </a:rPr>
              <a:t>ο</a:t>
            </a:r>
            <a:r>
              <a:rPr sz="2400" dirty="0">
                <a:solidFill>
                  <a:srgbClr val="FF0000"/>
                </a:solidFill>
              </a:rPr>
              <a:t>ς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του Δείκτη </a:t>
            </a:r>
            <a:r>
              <a:rPr sz="2400" u="heavy" spc="-10" dirty="0">
                <a:solidFill>
                  <a:srgbClr val="FF0000"/>
                </a:solidFill>
              </a:rPr>
              <a:t>Μ</a:t>
            </a:r>
            <a:r>
              <a:rPr sz="2400" u="heavy" spc="40" dirty="0">
                <a:solidFill>
                  <a:srgbClr val="FF0000"/>
                </a:solidFill>
              </a:rPr>
              <a:t>έ</a:t>
            </a:r>
            <a:r>
              <a:rPr sz="2400" u="heavy" dirty="0">
                <a:solidFill>
                  <a:srgbClr val="FF0000"/>
                </a:solidFill>
              </a:rPr>
              <a:t>σης</a:t>
            </a:r>
            <a:r>
              <a:rPr sz="2400" u="heavy" spc="-60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</a:rPr>
              <a:t>Διάρκειας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8739" y="1192877"/>
            <a:ext cx="3101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Υπολ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γισμ</a:t>
            </a:r>
            <a:r>
              <a:rPr sz="1600" b="1" u="heavy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u="heavy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u="heavy" spc="-3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u="heavy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Dj,</a:t>
            </a:r>
            <a:r>
              <a:rPr sz="1600" b="1" u="heavy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u="heavy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100" b="1" u="heavy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1600" b="1" u="heavy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u="heavy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u="heavy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217" y="5312365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058" y="0"/>
                </a:lnTo>
              </a:path>
            </a:pathLst>
          </a:custGeom>
          <a:ln w="8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0485" y="5312365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4">
                <a:moveTo>
                  <a:pt x="0" y="0"/>
                </a:moveTo>
                <a:lnTo>
                  <a:pt x="429868" y="0"/>
                </a:lnTo>
              </a:path>
            </a:pathLst>
          </a:custGeom>
          <a:ln w="8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544" y="6436149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058" y="0"/>
                </a:lnTo>
              </a:path>
            </a:pathLst>
          </a:custGeom>
          <a:ln w="8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5866" y="643614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4">
                <a:moveTo>
                  <a:pt x="0" y="0"/>
                </a:moveTo>
                <a:lnTo>
                  <a:pt x="429884" y="0"/>
                </a:lnTo>
              </a:path>
            </a:pathLst>
          </a:custGeom>
          <a:ln w="8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35582" y="6302688"/>
            <a:ext cx="218884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Symbol"/>
                <a:cs typeface="Symbol"/>
              </a:rPr>
              <a:t></a:t>
            </a:r>
            <a:r>
              <a:rPr sz="1550" spc="-220" dirty="0">
                <a:latin typeface="Times New Roman"/>
                <a:cs typeface="Times New Roman"/>
              </a:rPr>
              <a:t> </a:t>
            </a:r>
            <a:r>
              <a:rPr sz="1550" spc="-140" dirty="0">
                <a:latin typeface="Times New Roman"/>
                <a:cs typeface="Times New Roman"/>
              </a:rPr>
              <a:t>3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6</a:t>
            </a:r>
            <a:r>
              <a:rPr sz="1550" spc="-50" dirty="0">
                <a:latin typeface="Times New Roman"/>
                <a:cs typeface="Times New Roman"/>
              </a:rPr>
              <a:t>7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65" dirty="0">
                <a:latin typeface="Times New Roman"/>
                <a:cs typeface="Times New Roman"/>
              </a:rPr>
              <a:t>0,</a:t>
            </a:r>
            <a:r>
              <a:rPr sz="1550" spc="-55" dirty="0">
                <a:latin typeface="Times New Roman"/>
                <a:cs typeface="Times New Roman"/>
              </a:rPr>
              <a:t>7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80" dirty="0">
                <a:latin typeface="Times New Roman"/>
                <a:cs typeface="Times New Roman"/>
              </a:rPr>
              <a:t>0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9</a:t>
            </a:r>
            <a:r>
              <a:rPr sz="1550" spc="-50" dirty="0">
                <a:latin typeface="Times New Roman"/>
                <a:cs typeface="Times New Roman"/>
              </a:rPr>
              <a:t>9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r>
              <a:rPr sz="1550" spc="-190" dirty="0">
                <a:latin typeface="Times New Roman"/>
                <a:cs typeface="Times New Roman"/>
              </a:rPr>
              <a:t> 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7</a:t>
            </a:r>
            <a:r>
              <a:rPr sz="1550" spc="-50" dirty="0">
                <a:latin typeface="Times New Roman"/>
                <a:cs typeface="Times New Roman"/>
              </a:rPr>
              <a:t>2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i="1" spc="-40" dirty="0">
                <a:latin typeface="Times New Roman"/>
                <a:cs typeface="Times New Roman"/>
              </a:rPr>
              <a:t>έ</a:t>
            </a:r>
            <a:r>
              <a:rPr sz="1600" i="1" spc="-114" dirty="0">
                <a:latin typeface="Symbol"/>
                <a:cs typeface="Symbol"/>
              </a:rPr>
              <a:t>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60646" y="5178904"/>
            <a:ext cx="204660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Symbol"/>
                <a:cs typeface="Symbol"/>
              </a:rPr>
              <a:t></a:t>
            </a:r>
            <a:r>
              <a:rPr sz="1550" spc="-195" dirty="0">
                <a:latin typeface="Times New Roman"/>
                <a:cs typeface="Times New Roman"/>
              </a:rPr>
              <a:t> </a:t>
            </a:r>
            <a:r>
              <a:rPr sz="1550" spc="-75" dirty="0">
                <a:latin typeface="Times New Roman"/>
                <a:cs typeface="Times New Roman"/>
              </a:rPr>
              <a:t>4</a:t>
            </a:r>
            <a:r>
              <a:rPr sz="1550" spc="-55" dirty="0">
                <a:latin typeface="Times New Roman"/>
                <a:cs typeface="Times New Roman"/>
              </a:rPr>
              <a:t>,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r>
              <a:rPr sz="1550" spc="-190" dirty="0">
                <a:latin typeface="Times New Roman"/>
                <a:cs typeface="Times New Roman"/>
              </a:rPr>
              <a:t> 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2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4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250" dirty="0">
                <a:latin typeface="Times New Roman"/>
                <a:cs typeface="Times New Roman"/>
              </a:rPr>
              <a:t> 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7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1550" spc="-135" dirty="0">
                <a:latin typeface="Times New Roman"/>
                <a:cs typeface="Times New Roman"/>
              </a:rPr>
              <a:t>3</a:t>
            </a:r>
            <a:r>
              <a:rPr sz="1550" spc="-155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r>
              <a:rPr sz="1550" spc="-135" dirty="0">
                <a:latin typeface="Times New Roman"/>
                <a:cs typeface="Times New Roman"/>
              </a:rPr>
              <a:t> </a:t>
            </a:r>
            <a:r>
              <a:rPr sz="1550" i="1" spc="-40" dirty="0">
                <a:latin typeface="Times New Roman"/>
                <a:cs typeface="Times New Roman"/>
              </a:rPr>
              <a:t>έ</a:t>
            </a:r>
            <a:r>
              <a:rPr sz="1600" i="1" spc="-114" dirty="0">
                <a:latin typeface="Symbol"/>
                <a:cs typeface="Symbol"/>
              </a:rPr>
              <a:t>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765" y="3900271"/>
            <a:ext cx="8125459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25" spc="-89" baseline="-34050" dirty="0">
                <a:latin typeface="Symbol"/>
                <a:cs typeface="Symbol"/>
              </a:rPr>
              <a:t></a:t>
            </a:r>
            <a:r>
              <a:rPr sz="2400" i="1" spc="-75" baseline="-32986" dirty="0">
                <a:latin typeface="Symbol"/>
                <a:cs typeface="Symbol"/>
              </a:rPr>
              <a:t></a:t>
            </a:r>
            <a:r>
              <a:rPr sz="2400" i="1" spc="-359" baseline="-32986" dirty="0">
                <a:latin typeface="Symbol"/>
                <a:cs typeface="Symbol"/>
              </a:rPr>
              <a:t></a:t>
            </a:r>
            <a:r>
              <a:rPr sz="2400" i="1" spc="-97" baseline="-32986" dirty="0">
                <a:latin typeface="Symbol"/>
                <a:cs typeface="Symbol"/>
              </a:rPr>
              <a:t></a:t>
            </a:r>
            <a:r>
              <a:rPr sz="2400" i="1" spc="-165" baseline="-32986" dirty="0">
                <a:latin typeface="Times New Roman"/>
                <a:cs typeface="Times New Roman"/>
              </a:rPr>
              <a:t> </a:t>
            </a:r>
            <a:r>
              <a:rPr sz="2325" spc="-37" baseline="-34050" dirty="0">
                <a:latin typeface="Times New Roman"/>
                <a:cs typeface="Times New Roman"/>
              </a:rPr>
              <a:t>.</a:t>
            </a:r>
            <a:r>
              <a:rPr sz="2325" spc="-179" baseline="-34050" dirty="0">
                <a:latin typeface="Times New Roman"/>
                <a:cs typeface="Times New Roman"/>
              </a:rPr>
              <a:t> </a:t>
            </a:r>
            <a:r>
              <a:rPr sz="2325" spc="-120" baseline="-34050" dirty="0">
                <a:latin typeface="Symbol"/>
                <a:cs typeface="Symbol"/>
              </a:rPr>
              <a:t></a:t>
            </a:r>
            <a:r>
              <a:rPr sz="2400" i="1" spc="-75" baseline="-32986" dirty="0">
                <a:latin typeface="Symbol"/>
                <a:cs typeface="Symbol"/>
              </a:rPr>
              <a:t></a:t>
            </a:r>
            <a:r>
              <a:rPr sz="2400" i="1" spc="-150" baseline="-32986" dirty="0">
                <a:latin typeface="Symbol"/>
                <a:cs typeface="Symbol"/>
              </a:rPr>
              <a:t></a:t>
            </a:r>
            <a:r>
              <a:rPr sz="2400" i="1" spc="-75" baseline="-32986" dirty="0">
                <a:latin typeface="Symbol"/>
                <a:cs typeface="Symbol"/>
              </a:rPr>
              <a:t></a:t>
            </a:r>
            <a:r>
              <a:rPr sz="2400" i="1" spc="-277" baseline="-32986" dirty="0">
                <a:latin typeface="Symbol"/>
                <a:cs typeface="Symbol"/>
              </a:rPr>
              <a:t></a:t>
            </a:r>
            <a:r>
              <a:rPr sz="2325" i="1" spc="-60" baseline="-34050" dirty="0">
                <a:latin typeface="Times New Roman"/>
                <a:cs typeface="Times New Roman"/>
              </a:rPr>
              <a:t>έ</a:t>
            </a:r>
            <a:r>
              <a:rPr sz="2400" i="1" spc="-367" baseline="-32986" dirty="0">
                <a:latin typeface="Symbol"/>
                <a:cs typeface="Symbol"/>
              </a:rPr>
              <a:t></a:t>
            </a:r>
            <a:r>
              <a:rPr sz="2400" i="1" spc="-337" baseline="-32986" dirty="0">
                <a:latin typeface="Symbol"/>
                <a:cs typeface="Symbol"/>
              </a:rPr>
              <a:t></a:t>
            </a:r>
            <a:r>
              <a:rPr sz="2400" i="1" spc="-202" baseline="-32986" dirty="0">
                <a:latin typeface="Symbol"/>
                <a:cs typeface="Symbol"/>
              </a:rPr>
              <a:t></a:t>
            </a:r>
            <a:r>
              <a:rPr sz="2400" i="1" spc="-120" baseline="-32986" dirty="0">
                <a:latin typeface="Symbol"/>
                <a:cs typeface="Symbol"/>
              </a:rPr>
              <a:t></a:t>
            </a:r>
            <a:r>
              <a:rPr sz="2400" i="1" baseline="-32986" dirty="0">
                <a:latin typeface="Times New Roman"/>
                <a:cs typeface="Times New Roman"/>
              </a:rPr>
              <a:t> </a:t>
            </a:r>
            <a:r>
              <a:rPr sz="2400" i="1" spc="-135" baseline="-32986" dirty="0">
                <a:latin typeface="Times New Roman"/>
                <a:cs typeface="Times New Roman"/>
              </a:rPr>
              <a:t> </a:t>
            </a:r>
            <a:r>
              <a:rPr sz="2325" spc="-44" baseline="-34050" dirty="0">
                <a:latin typeface="Times New Roman"/>
                <a:cs typeface="Times New Roman"/>
              </a:rPr>
              <a:t>:</a:t>
            </a:r>
            <a:r>
              <a:rPr sz="2325" spc="-150" baseline="-34050" dirty="0">
                <a:latin typeface="Times New Roman"/>
                <a:cs typeface="Times New Roman"/>
              </a:rPr>
              <a:t> </a:t>
            </a:r>
            <a:r>
              <a:rPr sz="2325" i="1" spc="-104" baseline="-34050" dirty="0">
                <a:latin typeface="Times New Roman"/>
                <a:cs typeface="Times New Roman"/>
              </a:rPr>
              <a:t>D</a:t>
            </a:r>
            <a:r>
              <a:rPr sz="2325" i="1" spc="-75" baseline="-3405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52" baseline="-34050" dirty="0">
                <a:latin typeface="Times New Roman"/>
                <a:cs typeface="Times New Roman"/>
              </a:rPr>
              <a:t> </a:t>
            </a:r>
            <a:r>
              <a:rPr sz="1550" u="sng" spc="-1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60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5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</a:t>
            </a:r>
            <a:r>
              <a:rPr sz="1550" u="sng" spc="-30" dirty="0">
                <a:latin typeface="Times New Roman"/>
                <a:cs typeface="Times New Roman"/>
              </a:rPr>
              <a:t>6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0" dirty="0">
                <a:latin typeface="Symbol"/>
                <a:cs typeface="Symbol"/>
              </a:rPr>
              <a:t></a:t>
            </a:r>
            <a:r>
              <a:rPr sz="1550" u="sng" spc="-50" dirty="0">
                <a:latin typeface="Times New Roman"/>
                <a:cs typeface="Times New Roman"/>
              </a:rPr>
              <a:t>1</a:t>
            </a:r>
            <a:r>
              <a:rPr sz="1550" u="sng" spc="-27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45" dirty="0">
                <a:latin typeface="Times New Roman"/>
                <a:cs typeface="Times New Roman"/>
              </a:rPr>
              <a:t> </a:t>
            </a:r>
            <a:r>
              <a:rPr sz="1550" u="sng" spc="-20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60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06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14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2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1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60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06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70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225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3</a:t>
            </a:r>
            <a:r>
              <a:rPr sz="1550" u="sng" spc="-21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120" dirty="0">
                <a:latin typeface="Times New Roman"/>
                <a:cs typeface="Times New Roman"/>
              </a:rPr>
              <a:t>(</a:t>
            </a:r>
            <a:r>
              <a:rPr sz="1550" u="sng" spc="-50" dirty="0">
                <a:latin typeface="Times New Roman"/>
                <a:cs typeface="Times New Roman"/>
              </a:rPr>
              <a:t>1.060</a:t>
            </a:r>
            <a:r>
              <a:rPr sz="1550" u="sng" spc="-210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195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06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14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4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97" baseline="-3405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2</a:t>
            </a:r>
            <a:r>
              <a:rPr sz="1550" u="sng" spc="-45" dirty="0">
                <a:latin typeface="Times New Roman"/>
                <a:cs typeface="Times New Roman"/>
              </a:rPr>
              <a:t>.05</a:t>
            </a:r>
            <a:r>
              <a:rPr sz="1550" u="sng" spc="-50" dirty="0">
                <a:latin typeface="Times New Roman"/>
                <a:cs typeface="Times New Roman"/>
              </a:rPr>
              <a:t>8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-127" baseline="-34050" dirty="0">
                <a:latin typeface="Times New Roman"/>
                <a:cs typeface="Times New Roman"/>
              </a:rPr>
              <a:t> </a:t>
            </a:r>
            <a:r>
              <a:rPr sz="2325" spc="-75" baseline="-34050" dirty="0">
                <a:latin typeface="Times New Roman"/>
                <a:cs typeface="Times New Roman"/>
              </a:rPr>
              <a:t>3</a:t>
            </a:r>
            <a:r>
              <a:rPr sz="2325" spc="-67" baseline="-34050" dirty="0">
                <a:latin typeface="Times New Roman"/>
                <a:cs typeface="Times New Roman"/>
              </a:rPr>
              <a:t>.6</a:t>
            </a:r>
            <a:r>
              <a:rPr sz="2325" spc="-75" baseline="-34050" dirty="0">
                <a:latin typeface="Times New Roman"/>
                <a:cs typeface="Times New Roman"/>
              </a:rPr>
              <a:t>7</a:t>
            </a:r>
            <a:r>
              <a:rPr sz="2325" spc="22" baseline="-34050" dirty="0">
                <a:latin typeface="Times New Roman"/>
                <a:cs typeface="Times New Roman"/>
              </a:rPr>
              <a:t> </a:t>
            </a:r>
            <a:r>
              <a:rPr sz="2325" i="1" spc="-60" baseline="-34050" dirty="0">
                <a:latin typeface="Times New Roman"/>
                <a:cs typeface="Times New Roman"/>
              </a:rPr>
              <a:t>έ</a:t>
            </a:r>
            <a:r>
              <a:rPr sz="2400" i="1" spc="-172" baseline="-32986" dirty="0">
                <a:latin typeface="Symbol"/>
                <a:cs typeface="Symbol"/>
              </a:rPr>
              <a:t></a:t>
            </a:r>
            <a:endParaRPr sz="2400" baseline="-32986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1932" y="2711022"/>
            <a:ext cx="869061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25" spc="-120" baseline="-34050" dirty="0">
                <a:latin typeface="Symbol"/>
                <a:cs typeface="Symbol"/>
              </a:rPr>
              <a:t></a:t>
            </a:r>
            <a:r>
              <a:rPr sz="2400" i="1" spc="-142" baseline="-32986" dirty="0">
                <a:latin typeface="Symbol"/>
                <a:cs typeface="Symbol"/>
              </a:rPr>
              <a:t></a:t>
            </a:r>
            <a:r>
              <a:rPr sz="2325" i="1" spc="-82" baseline="-34050" dirty="0">
                <a:latin typeface="Times New Roman"/>
                <a:cs typeface="Times New Roman"/>
              </a:rPr>
              <a:t>ό</a:t>
            </a:r>
            <a:r>
              <a:rPr sz="2400" i="1" spc="-232" baseline="-32986" dirty="0">
                <a:latin typeface="Symbol"/>
                <a:cs typeface="Symbol"/>
              </a:rPr>
              <a:t></a:t>
            </a:r>
            <a:r>
              <a:rPr sz="2400" i="1" spc="-52" baseline="-32986" dirty="0">
                <a:latin typeface="Symbol"/>
                <a:cs typeface="Symbol"/>
              </a:rPr>
              <a:t></a:t>
            </a:r>
            <a:r>
              <a:rPr sz="2400" i="1" spc="-120" baseline="-32986" dirty="0">
                <a:latin typeface="Symbol"/>
                <a:cs typeface="Symbol"/>
              </a:rPr>
              <a:t></a:t>
            </a:r>
            <a:r>
              <a:rPr sz="2400" i="1" spc="-44" baseline="-32986" dirty="0">
                <a:latin typeface="Times New Roman"/>
                <a:cs typeface="Times New Roman"/>
              </a:rPr>
              <a:t> </a:t>
            </a:r>
            <a:r>
              <a:rPr sz="2325" spc="-44" baseline="-34050" dirty="0">
                <a:latin typeface="Times New Roman"/>
                <a:cs typeface="Times New Roman"/>
              </a:rPr>
              <a:t>:</a:t>
            </a:r>
            <a:r>
              <a:rPr sz="2325" spc="-150" baseline="-34050" dirty="0">
                <a:latin typeface="Times New Roman"/>
                <a:cs typeface="Times New Roman"/>
              </a:rPr>
              <a:t> </a:t>
            </a:r>
            <a:r>
              <a:rPr sz="2325" i="1" spc="-104" baseline="-34050" dirty="0">
                <a:latin typeface="Times New Roman"/>
                <a:cs typeface="Times New Roman"/>
              </a:rPr>
              <a:t>D</a:t>
            </a:r>
            <a:r>
              <a:rPr sz="2325" i="1" spc="-75" baseline="-3405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52" baseline="-34050" dirty="0">
                <a:latin typeface="Times New Roman"/>
                <a:cs typeface="Times New Roman"/>
              </a:rPr>
              <a:t> </a:t>
            </a:r>
            <a:r>
              <a:rPr sz="1550" u="sng" spc="-120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120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5" dirty="0">
                <a:latin typeface="Times New Roman"/>
                <a:cs typeface="Times New Roman"/>
              </a:rPr>
              <a:t>,0</a:t>
            </a:r>
            <a:r>
              <a:rPr sz="1550" u="sng" spc="-45" dirty="0">
                <a:latin typeface="Times New Roman"/>
                <a:cs typeface="Times New Roman"/>
              </a:rPr>
              <a:t>8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0" dirty="0">
                <a:latin typeface="Symbol"/>
                <a:cs typeface="Symbol"/>
              </a:rPr>
              <a:t></a:t>
            </a:r>
            <a:r>
              <a:rPr sz="1550" u="sng" spc="-50" dirty="0">
                <a:latin typeface="Times New Roman"/>
                <a:cs typeface="Times New Roman"/>
              </a:rPr>
              <a:t>1</a:t>
            </a:r>
            <a:r>
              <a:rPr sz="1550" u="sng" spc="-27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45" dirty="0">
                <a:latin typeface="Times New Roman"/>
                <a:cs typeface="Times New Roman"/>
              </a:rPr>
              <a:t> </a:t>
            </a:r>
            <a:r>
              <a:rPr sz="1550" u="sng" spc="-12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120</a:t>
            </a:r>
            <a:r>
              <a:rPr sz="1550" u="sng" spc="-210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08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30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19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2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120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120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08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85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22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3</a:t>
            </a:r>
            <a:r>
              <a:rPr sz="1550" u="sng" spc="-21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45" dirty="0">
                <a:latin typeface="Times New Roman"/>
                <a:cs typeface="Times New Roman"/>
              </a:rPr>
              <a:t> </a:t>
            </a:r>
            <a:r>
              <a:rPr sz="1550" u="sng" spc="-12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120</a:t>
            </a:r>
            <a:r>
              <a:rPr sz="1550" u="sng" spc="-210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08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30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4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120" dirty="0">
                <a:latin typeface="Times New Roman"/>
                <a:cs typeface="Times New Roman"/>
              </a:rPr>
              <a:t>(</a:t>
            </a:r>
            <a:r>
              <a:rPr sz="1550" u="sng" spc="-50" dirty="0">
                <a:latin typeface="Times New Roman"/>
                <a:cs typeface="Times New Roman"/>
              </a:rPr>
              <a:t>1.620</a:t>
            </a:r>
            <a:r>
              <a:rPr sz="1550" u="sng" spc="-210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50" dirty="0">
                <a:latin typeface="Times New Roman"/>
                <a:cs typeface="Times New Roman"/>
              </a:rPr>
              <a:t>,</a:t>
            </a:r>
            <a:r>
              <a:rPr sz="1550" u="sng" spc="-55" dirty="0">
                <a:latin typeface="Times New Roman"/>
                <a:cs typeface="Times New Roman"/>
              </a:rPr>
              <a:t>08</a:t>
            </a:r>
            <a:r>
              <a:rPr sz="1550" u="sng" spc="-25" dirty="0">
                <a:latin typeface="Times New Roman"/>
                <a:cs typeface="Times New Roman"/>
              </a:rPr>
              <a:t> </a:t>
            </a:r>
            <a:r>
              <a:rPr sz="1550" u="sng" spc="-185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spc="-24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5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52" baseline="-3405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6.468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-82" baseline="-34050" dirty="0">
                <a:latin typeface="Times New Roman"/>
                <a:cs typeface="Times New Roman"/>
              </a:rPr>
              <a:t> </a:t>
            </a:r>
            <a:r>
              <a:rPr sz="2325" spc="-112" baseline="-34050" dirty="0">
                <a:latin typeface="Times New Roman"/>
                <a:cs typeface="Times New Roman"/>
              </a:rPr>
              <a:t>4</a:t>
            </a:r>
            <a:r>
              <a:rPr sz="2325" spc="-82" baseline="-34050" dirty="0">
                <a:latin typeface="Times New Roman"/>
                <a:cs typeface="Times New Roman"/>
              </a:rPr>
              <a:t>,</a:t>
            </a:r>
            <a:r>
              <a:rPr sz="2325" spc="-75" baseline="-34050" dirty="0">
                <a:latin typeface="Times New Roman"/>
                <a:cs typeface="Times New Roman"/>
              </a:rPr>
              <a:t>3</a:t>
            </a:r>
            <a:r>
              <a:rPr sz="2325" spc="-60" baseline="-34050" dirty="0">
                <a:latin typeface="Times New Roman"/>
                <a:cs typeface="Times New Roman"/>
              </a:rPr>
              <a:t> </a:t>
            </a:r>
            <a:r>
              <a:rPr sz="2325" i="1" spc="-60" baseline="-34050" dirty="0">
                <a:latin typeface="Times New Roman"/>
                <a:cs typeface="Times New Roman"/>
              </a:rPr>
              <a:t>έ</a:t>
            </a:r>
            <a:r>
              <a:rPr sz="2400" i="1" spc="-172" baseline="-32986" dirty="0">
                <a:latin typeface="Symbol"/>
                <a:cs typeface="Symbol"/>
              </a:rPr>
              <a:t></a:t>
            </a:r>
            <a:endParaRPr sz="2400" baseline="-32986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5765" y="1522103"/>
            <a:ext cx="580009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25" spc="-89" baseline="-34050" dirty="0">
                <a:latin typeface="Symbol"/>
                <a:cs typeface="Symbol"/>
              </a:rPr>
              <a:t></a:t>
            </a:r>
            <a:r>
              <a:rPr sz="2325" i="1" spc="-89" baseline="-34050" dirty="0">
                <a:latin typeface="Times New Roman"/>
                <a:cs typeface="Times New Roman"/>
              </a:rPr>
              <a:t>ά</a:t>
            </a:r>
            <a:r>
              <a:rPr sz="2400" i="1" spc="0" baseline="-32986" dirty="0">
                <a:latin typeface="Symbol"/>
                <a:cs typeface="Symbol"/>
              </a:rPr>
              <a:t></a:t>
            </a:r>
            <a:r>
              <a:rPr sz="2400" i="1" spc="-337" baseline="-32986" dirty="0">
                <a:latin typeface="Symbol"/>
                <a:cs typeface="Symbol"/>
              </a:rPr>
              <a:t></a:t>
            </a:r>
            <a:r>
              <a:rPr sz="2400" i="1" spc="-104" baseline="-32986" dirty="0">
                <a:latin typeface="Symbol"/>
                <a:cs typeface="Symbol"/>
              </a:rPr>
              <a:t></a:t>
            </a:r>
            <a:r>
              <a:rPr sz="2400" i="1" spc="44" baseline="-32986" dirty="0">
                <a:latin typeface="Times New Roman"/>
                <a:cs typeface="Times New Roman"/>
              </a:rPr>
              <a:t> </a:t>
            </a:r>
            <a:r>
              <a:rPr sz="2325" spc="-44" baseline="-34050" dirty="0">
                <a:latin typeface="Times New Roman"/>
                <a:cs typeface="Times New Roman"/>
              </a:rPr>
              <a:t>:</a:t>
            </a:r>
            <a:r>
              <a:rPr sz="2325" spc="-150" baseline="-34050" dirty="0">
                <a:latin typeface="Times New Roman"/>
                <a:cs typeface="Times New Roman"/>
              </a:rPr>
              <a:t> </a:t>
            </a:r>
            <a:r>
              <a:rPr sz="2325" i="1" spc="-104" baseline="-34050" dirty="0">
                <a:latin typeface="Times New Roman"/>
                <a:cs typeface="Times New Roman"/>
              </a:rPr>
              <a:t>D</a:t>
            </a:r>
            <a:r>
              <a:rPr sz="2325" i="1" spc="-75" baseline="-3405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52" baseline="-34050" dirty="0">
                <a:latin typeface="Times New Roman"/>
                <a:cs typeface="Times New Roman"/>
              </a:rPr>
              <a:t> </a:t>
            </a:r>
            <a:r>
              <a:rPr sz="1550" u="sng" spc="1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200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5" dirty="0">
                <a:latin typeface="Times New Roman"/>
                <a:cs typeface="Times New Roman"/>
              </a:rPr>
              <a:t> </a:t>
            </a:r>
            <a:r>
              <a:rPr sz="1550" u="sng" spc="-195" dirty="0">
                <a:latin typeface="Times New Roman"/>
                <a:cs typeface="Times New Roman"/>
              </a:rPr>
              <a:t>1</a:t>
            </a:r>
            <a:r>
              <a:rPr sz="1550" u="sng" spc="-155" dirty="0">
                <a:latin typeface="Times New Roman"/>
                <a:cs typeface="Times New Roman"/>
              </a:rPr>
              <a:t>,</a:t>
            </a:r>
            <a:r>
              <a:rPr sz="1550" u="sng" spc="-150" dirty="0">
                <a:latin typeface="Times New Roman"/>
                <a:cs typeface="Times New Roman"/>
              </a:rPr>
              <a:t>1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0" dirty="0">
                <a:latin typeface="Symbol"/>
                <a:cs typeface="Symbol"/>
              </a:rPr>
              <a:t></a:t>
            </a:r>
            <a:r>
              <a:rPr sz="1550" u="sng" spc="-50" dirty="0">
                <a:latin typeface="Times New Roman"/>
                <a:cs typeface="Times New Roman"/>
              </a:rPr>
              <a:t>1</a:t>
            </a:r>
            <a:r>
              <a:rPr sz="1550" u="sng" spc="-27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15" dirty="0">
                <a:latin typeface="Times New Roman"/>
                <a:cs typeface="Times New Roman"/>
              </a:rPr>
              <a:t>(</a:t>
            </a:r>
            <a:r>
              <a:rPr sz="1550" u="sng" spc="-55" dirty="0">
                <a:latin typeface="Times New Roman"/>
                <a:cs typeface="Times New Roman"/>
              </a:rPr>
              <a:t>200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5" dirty="0">
                <a:latin typeface="Times New Roman"/>
                <a:cs typeface="Times New Roman"/>
              </a:rPr>
              <a:t> </a:t>
            </a:r>
            <a:r>
              <a:rPr sz="1550" u="sng" spc="-195" dirty="0">
                <a:latin typeface="Times New Roman"/>
                <a:cs typeface="Times New Roman"/>
              </a:rPr>
              <a:t>1</a:t>
            </a:r>
            <a:r>
              <a:rPr sz="1550" u="sng" spc="-160" dirty="0">
                <a:latin typeface="Times New Roman"/>
                <a:cs typeface="Times New Roman"/>
              </a:rPr>
              <a:t>,</a:t>
            </a:r>
            <a:r>
              <a:rPr sz="1550" u="sng" spc="-40" dirty="0">
                <a:latin typeface="Times New Roman"/>
                <a:cs typeface="Times New Roman"/>
              </a:rPr>
              <a:t>1 </a:t>
            </a:r>
            <a:r>
              <a:rPr sz="1550" u="sng" spc="-240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2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</a:t>
            </a:r>
            <a:r>
              <a:rPr sz="1550" u="sng" spc="-150" dirty="0">
                <a:latin typeface="Times New Roman"/>
                <a:cs typeface="Times New Roman"/>
              </a:rPr>
              <a:t> </a:t>
            </a:r>
            <a:r>
              <a:rPr sz="1550" u="sng" spc="15" dirty="0">
                <a:latin typeface="Times New Roman"/>
                <a:cs typeface="Times New Roman"/>
              </a:rPr>
              <a:t>(</a:t>
            </a:r>
            <a:r>
              <a:rPr sz="1550" u="sng" spc="-50" dirty="0">
                <a:latin typeface="Times New Roman"/>
                <a:cs typeface="Times New Roman"/>
              </a:rPr>
              <a:t>2.200</a:t>
            </a:r>
            <a:r>
              <a:rPr sz="1550" u="sng" spc="-204" dirty="0">
                <a:latin typeface="Times New Roman"/>
                <a:cs typeface="Times New Roman"/>
              </a:rPr>
              <a:t> </a:t>
            </a:r>
            <a:r>
              <a:rPr sz="1550" u="sng" spc="-30" dirty="0">
                <a:latin typeface="Times New Roman"/>
                <a:cs typeface="Times New Roman"/>
              </a:rPr>
              <a:t>/</a:t>
            </a:r>
            <a:r>
              <a:rPr sz="1550" u="sng" spc="-310" dirty="0">
                <a:latin typeface="Times New Roman"/>
                <a:cs typeface="Times New Roman"/>
              </a:rPr>
              <a:t> </a:t>
            </a:r>
            <a:r>
              <a:rPr sz="1550" u="sng" spc="-200" dirty="0">
                <a:latin typeface="Times New Roman"/>
                <a:cs typeface="Times New Roman"/>
              </a:rPr>
              <a:t>1</a:t>
            </a:r>
            <a:r>
              <a:rPr sz="1550" u="sng" spc="-155" dirty="0">
                <a:latin typeface="Times New Roman"/>
                <a:cs typeface="Times New Roman"/>
              </a:rPr>
              <a:t>,</a:t>
            </a:r>
            <a:r>
              <a:rPr sz="1550" u="sng" spc="-50" dirty="0">
                <a:latin typeface="Times New Roman"/>
                <a:cs typeface="Times New Roman"/>
              </a:rPr>
              <a:t>1</a:t>
            </a:r>
            <a:r>
              <a:rPr sz="1550" u="sng" spc="70" dirty="0">
                <a:latin typeface="Times New Roman"/>
                <a:cs typeface="Times New Roman"/>
              </a:rPr>
              <a:t> </a:t>
            </a:r>
            <a:r>
              <a:rPr sz="1550" u="sng" spc="-35" dirty="0">
                <a:latin typeface="Times New Roman"/>
                <a:cs typeface="Times New Roman"/>
              </a:rPr>
              <a:t>)</a:t>
            </a:r>
            <a:r>
              <a:rPr sz="1550" u="sng" spc="-195" dirty="0">
                <a:latin typeface="Times New Roman"/>
                <a:cs typeface="Times New Roman"/>
              </a:rPr>
              <a:t> </a:t>
            </a:r>
            <a:r>
              <a:rPr sz="1550" u="sng" spc="-55" dirty="0">
                <a:latin typeface="Symbol"/>
                <a:cs typeface="Symbol"/>
              </a:rPr>
              <a:t></a:t>
            </a:r>
            <a:r>
              <a:rPr sz="1550" u="sng" spc="-22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3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30" baseline="-34050" dirty="0">
                <a:latin typeface="Times New Roman"/>
                <a:cs typeface="Times New Roman"/>
              </a:rPr>
              <a:t> </a:t>
            </a:r>
            <a:r>
              <a:rPr sz="1550" u="sng" spc="-50" dirty="0">
                <a:latin typeface="Times New Roman"/>
                <a:cs typeface="Times New Roman"/>
              </a:rPr>
              <a:t>5.471</a:t>
            </a:r>
            <a:r>
              <a:rPr sz="1550" spc="-85" dirty="0">
                <a:latin typeface="Times New Roman"/>
                <a:cs typeface="Times New Roman"/>
              </a:rPr>
              <a:t> </a:t>
            </a:r>
            <a:r>
              <a:rPr sz="2325" spc="-82" baseline="-34050" dirty="0">
                <a:latin typeface="Symbol"/>
                <a:cs typeface="Symbol"/>
              </a:rPr>
              <a:t></a:t>
            </a:r>
            <a:r>
              <a:rPr sz="2325" spc="-82" baseline="-34050" dirty="0">
                <a:latin typeface="Times New Roman"/>
                <a:cs typeface="Times New Roman"/>
              </a:rPr>
              <a:t> </a:t>
            </a:r>
            <a:r>
              <a:rPr sz="2325" spc="-120" baseline="-34050" dirty="0">
                <a:latin typeface="Times New Roman"/>
                <a:cs typeface="Times New Roman"/>
              </a:rPr>
              <a:t>2</a:t>
            </a:r>
            <a:r>
              <a:rPr sz="2325" spc="-75" baseline="-34050" dirty="0">
                <a:latin typeface="Times New Roman"/>
                <a:cs typeface="Times New Roman"/>
              </a:rPr>
              <a:t>,</a:t>
            </a:r>
            <a:r>
              <a:rPr sz="2325" spc="-82" baseline="-34050" dirty="0">
                <a:latin typeface="Times New Roman"/>
                <a:cs typeface="Times New Roman"/>
              </a:rPr>
              <a:t>7</a:t>
            </a:r>
            <a:r>
              <a:rPr sz="2325" spc="-75" baseline="-34050" dirty="0">
                <a:latin typeface="Times New Roman"/>
                <a:cs typeface="Times New Roman"/>
              </a:rPr>
              <a:t>3</a:t>
            </a:r>
            <a:r>
              <a:rPr sz="2325" spc="-60" baseline="-34050" dirty="0">
                <a:latin typeface="Times New Roman"/>
                <a:cs typeface="Times New Roman"/>
              </a:rPr>
              <a:t> </a:t>
            </a:r>
            <a:r>
              <a:rPr sz="2325" i="1" spc="-67" baseline="-34050" dirty="0">
                <a:latin typeface="Times New Roman"/>
                <a:cs typeface="Times New Roman"/>
              </a:rPr>
              <a:t>έ</a:t>
            </a:r>
            <a:r>
              <a:rPr sz="2400" i="1" spc="-172" baseline="-32986" dirty="0">
                <a:latin typeface="Symbol"/>
                <a:cs typeface="Symbol"/>
              </a:rPr>
              <a:t></a:t>
            </a:r>
            <a:endParaRPr sz="2400" baseline="-32986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9600" y="6310348"/>
            <a:ext cx="37655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80" dirty="0">
                <a:latin typeface="Times New Roman"/>
                <a:cs typeface="Times New Roman"/>
              </a:rPr>
              <a:t>D</a:t>
            </a:r>
            <a:r>
              <a:rPr sz="1350" i="1" spc="-44" baseline="-24691" dirty="0">
                <a:latin typeface="Times New Roman"/>
                <a:cs typeface="Times New Roman"/>
              </a:rPr>
              <a:t>L</a:t>
            </a:r>
            <a:r>
              <a:rPr sz="1350" i="1" baseline="-24691" dirty="0">
                <a:latin typeface="Times New Roman"/>
                <a:cs typeface="Times New Roman"/>
              </a:rPr>
              <a:t> </a:t>
            </a:r>
            <a:r>
              <a:rPr sz="1350" i="1" spc="-7" baseline="-24691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600" y="5186564"/>
            <a:ext cx="38417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45" dirty="0">
                <a:latin typeface="Times New Roman"/>
                <a:cs typeface="Times New Roman"/>
              </a:rPr>
              <a:t>D</a:t>
            </a:r>
            <a:r>
              <a:rPr sz="1350" i="1" spc="-52" baseline="-24691" dirty="0">
                <a:latin typeface="Times New Roman"/>
                <a:cs typeface="Times New Roman"/>
              </a:rPr>
              <a:t>A</a:t>
            </a:r>
            <a:r>
              <a:rPr sz="1350" i="1" baseline="-24691" dirty="0">
                <a:latin typeface="Times New Roman"/>
                <a:cs typeface="Times New Roman"/>
              </a:rPr>
              <a:t> </a:t>
            </a:r>
            <a:r>
              <a:rPr sz="1350" i="1" spc="-37" baseline="-24691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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0823" y="6466463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3.700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3933" y="6190258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Times New Roman"/>
                <a:cs typeface="Times New Roman"/>
              </a:rPr>
              <a:t>1</a:t>
            </a:r>
            <a:r>
              <a:rPr sz="1550" spc="-25" dirty="0">
                <a:latin typeface="Times New Roman"/>
                <a:cs typeface="Times New Roman"/>
              </a:rPr>
              <a:t>.</a:t>
            </a:r>
            <a:r>
              <a:rPr sz="1550" spc="-55" dirty="0">
                <a:latin typeface="Times New Roman"/>
                <a:cs typeface="Times New Roman"/>
              </a:rPr>
              <a:t>000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3496" y="6310348"/>
            <a:ext cx="47625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0" dirty="0">
                <a:latin typeface="Symbol"/>
                <a:cs typeface="Symbol"/>
              </a:rPr>
              <a:t></a:t>
            </a:r>
            <a:r>
              <a:rPr sz="1550" spc="-195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,0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6435" y="6466463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3.700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8353" y="6190258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2.700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05442" y="5342679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3.800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98552" y="5066474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1.500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1169" y="5186564"/>
            <a:ext cx="59372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Symbol"/>
                <a:cs typeface="Symbol"/>
              </a:rPr>
              <a:t></a:t>
            </a:r>
            <a:r>
              <a:rPr sz="1550" spc="-190" dirty="0">
                <a:latin typeface="Times New Roman"/>
                <a:cs typeface="Times New Roman"/>
              </a:rPr>
              <a:t> </a:t>
            </a:r>
            <a:r>
              <a:rPr sz="1550" spc="-65" dirty="0">
                <a:latin typeface="Times New Roman"/>
                <a:cs typeface="Times New Roman"/>
              </a:rPr>
              <a:t>2,</a:t>
            </a:r>
            <a:r>
              <a:rPr sz="1550" spc="-55" dirty="0">
                <a:latin typeface="Times New Roman"/>
                <a:cs typeface="Times New Roman"/>
              </a:rPr>
              <a:t>7</a:t>
            </a:r>
            <a:r>
              <a:rPr sz="1550" spc="-50" dirty="0">
                <a:latin typeface="Times New Roman"/>
                <a:cs typeface="Times New Roman"/>
              </a:rPr>
              <a:t>3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4108" y="5342679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3.800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026" y="5066474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2.000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67930" y="4179319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1.000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71032" y="4157247"/>
            <a:ext cx="375348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5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6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5" dirty="0">
                <a:latin typeface="Times New Roman"/>
                <a:cs typeface="Times New Roman"/>
              </a:rPr>
              <a:t>,0</a:t>
            </a:r>
            <a:r>
              <a:rPr sz="1550" spc="-30" dirty="0">
                <a:latin typeface="Times New Roman"/>
                <a:cs typeface="Times New Roman"/>
              </a:rPr>
              <a:t>6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5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6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0</a:t>
            </a:r>
            <a:r>
              <a:rPr sz="1550" spc="-5" dirty="0">
                <a:latin typeface="Times New Roman"/>
                <a:cs typeface="Times New Roman"/>
              </a:rPr>
              <a:t>6</a:t>
            </a:r>
            <a:r>
              <a:rPr sz="1350" spc="-44" baseline="43209" dirty="0">
                <a:latin typeface="Times New Roman"/>
                <a:cs typeface="Times New Roman"/>
              </a:rPr>
              <a:t>2</a:t>
            </a:r>
            <a:r>
              <a:rPr sz="1350" spc="-97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5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6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0</a:t>
            </a:r>
            <a:r>
              <a:rPr sz="1550" spc="-30" dirty="0">
                <a:latin typeface="Times New Roman"/>
                <a:cs typeface="Times New Roman"/>
              </a:rPr>
              <a:t>6</a:t>
            </a:r>
            <a:r>
              <a:rPr sz="1350" spc="-44" baseline="43209" dirty="0">
                <a:latin typeface="Times New Roman"/>
                <a:cs typeface="Times New Roman"/>
              </a:rPr>
              <a:t>3</a:t>
            </a:r>
            <a:r>
              <a:rPr sz="1350" spc="-142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25" dirty="0">
                <a:latin typeface="Times New Roman"/>
                <a:cs typeface="Times New Roman"/>
              </a:rPr>
              <a:t>(</a:t>
            </a:r>
            <a:r>
              <a:rPr sz="1550" spc="-50" dirty="0">
                <a:latin typeface="Times New Roman"/>
                <a:cs typeface="Times New Roman"/>
              </a:rPr>
              <a:t>1.060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5" dirty="0">
                <a:latin typeface="Times New Roman"/>
                <a:cs typeface="Times New Roman"/>
              </a:rPr>
              <a:t>,0</a:t>
            </a:r>
            <a:r>
              <a:rPr sz="1550" spc="-5" dirty="0">
                <a:latin typeface="Times New Roman"/>
                <a:cs typeface="Times New Roman"/>
              </a:rPr>
              <a:t>6</a:t>
            </a:r>
            <a:r>
              <a:rPr sz="1350" spc="-44" baseline="43209" dirty="0">
                <a:latin typeface="Times New Roman"/>
                <a:cs typeface="Times New Roman"/>
              </a:rPr>
              <a:t>4</a:t>
            </a:r>
            <a:r>
              <a:rPr sz="1350" spc="-97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33150" y="2990400"/>
            <a:ext cx="44005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0" dirty="0">
                <a:latin typeface="Times New Roman"/>
                <a:cs typeface="Times New Roman"/>
              </a:rPr>
              <a:t>1.500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589" y="2967998"/>
            <a:ext cx="494093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Times New Roman"/>
                <a:cs typeface="Times New Roman"/>
              </a:rPr>
              <a:t>12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5" dirty="0">
                <a:latin typeface="Times New Roman"/>
                <a:cs typeface="Times New Roman"/>
              </a:rPr>
              <a:t>,0</a:t>
            </a:r>
            <a:r>
              <a:rPr sz="1550" spc="-45" dirty="0">
                <a:latin typeface="Times New Roman"/>
                <a:cs typeface="Times New Roman"/>
              </a:rPr>
              <a:t>8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20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12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5" dirty="0">
                <a:latin typeface="Times New Roman"/>
                <a:cs typeface="Times New Roman"/>
              </a:rPr>
              <a:t>,0</a:t>
            </a:r>
            <a:r>
              <a:rPr sz="1550" spc="-20" dirty="0">
                <a:latin typeface="Times New Roman"/>
                <a:cs typeface="Times New Roman"/>
              </a:rPr>
              <a:t>8</a:t>
            </a:r>
            <a:r>
              <a:rPr sz="1350" spc="-44" baseline="43209" dirty="0">
                <a:latin typeface="Times New Roman"/>
                <a:cs typeface="Times New Roman"/>
              </a:rPr>
              <a:t>2</a:t>
            </a:r>
            <a:r>
              <a:rPr sz="1350" spc="-97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20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12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5" dirty="0">
                <a:latin typeface="Times New Roman"/>
                <a:cs typeface="Times New Roman"/>
              </a:rPr>
              <a:t>,0</a:t>
            </a:r>
            <a:r>
              <a:rPr sz="1550" spc="-40" dirty="0">
                <a:latin typeface="Times New Roman"/>
                <a:cs typeface="Times New Roman"/>
              </a:rPr>
              <a:t>8</a:t>
            </a:r>
            <a:r>
              <a:rPr sz="1350" spc="-44" baseline="43209" dirty="0">
                <a:latin typeface="Times New Roman"/>
                <a:cs typeface="Times New Roman"/>
              </a:rPr>
              <a:t>3</a:t>
            </a:r>
            <a:r>
              <a:rPr sz="1350" spc="-142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20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12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0</a:t>
            </a:r>
            <a:r>
              <a:rPr sz="1550" spc="-25" dirty="0">
                <a:latin typeface="Times New Roman"/>
                <a:cs typeface="Times New Roman"/>
              </a:rPr>
              <a:t>8</a:t>
            </a:r>
            <a:r>
              <a:rPr sz="1350" spc="-44" baseline="43209" dirty="0">
                <a:latin typeface="Times New Roman"/>
                <a:cs typeface="Times New Roman"/>
              </a:rPr>
              <a:t>4</a:t>
            </a:r>
            <a:r>
              <a:rPr sz="1350" spc="-97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120" dirty="0">
                <a:latin typeface="Times New Roman"/>
                <a:cs typeface="Times New Roman"/>
              </a:rPr>
              <a:t>(</a:t>
            </a:r>
            <a:r>
              <a:rPr sz="1550" spc="-50" dirty="0">
                <a:latin typeface="Times New Roman"/>
                <a:cs typeface="Times New Roman"/>
              </a:rPr>
              <a:t>1.620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50" dirty="0">
                <a:latin typeface="Times New Roman"/>
                <a:cs typeface="Times New Roman"/>
              </a:rPr>
              <a:t>,</a:t>
            </a:r>
            <a:r>
              <a:rPr sz="1550" spc="-55" dirty="0">
                <a:latin typeface="Times New Roman"/>
                <a:cs typeface="Times New Roman"/>
              </a:rPr>
              <a:t>0</a:t>
            </a:r>
            <a:r>
              <a:rPr sz="1550" spc="-50" dirty="0">
                <a:latin typeface="Times New Roman"/>
                <a:cs typeface="Times New Roman"/>
              </a:rPr>
              <a:t>8</a:t>
            </a:r>
            <a:r>
              <a:rPr sz="1350" spc="-44" baseline="43209" dirty="0">
                <a:latin typeface="Times New Roman"/>
                <a:cs typeface="Times New Roman"/>
              </a:rPr>
              <a:t>5</a:t>
            </a:r>
            <a:r>
              <a:rPr sz="1350" spc="-135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4059" y="1801480"/>
            <a:ext cx="3937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Times New Roman"/>
                <a:cs typeface="Times New Roman"/>
              </a:rPr>
              <a:t>2000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26076" y="1779078"/>
            <a:ext cx="259270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5" dirty="0">
                <a:latin typeface="Times New Roman"/>
                <a:cs typeface="Times New Roman"/>
              </a:rPr>
              <a:t>20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155" dirty="0">
                <a:latin typeface="Times New Roman"/>
                <a:cs typeface="Times New Roman"/>
              </a:rPr>
              <a:t>,</a:t>
            </a:r>
            <a:r>
              <a:rPr sz="1550" spc="-150" dirty="0">
                <a:latin typeface="Times New Roman"/>
                <a:cs typeface="Times New Roman"/>
              </a:rPr>
              <a:t>1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50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(</a:t>
            </a:r>
            <a:r>
              <a:rPr sz="1550" spc="-55" dirty="0">
                <a:latin typeface="Times New Roman"/>
                <a:cs typeface="Times New Roman"/>
              </a:rPr>
              <a:t>20</a:t>
            </a:r>
            <a:r>
              <a:rPr sz="1550" spc="-50" dirty="0">
                <a:latin typeface="Times New Roman"/>
                <a:cs typeface="Times New Roman"/>
              </a:rPr>
              <a:t>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155" dirty="0">
                <a:latin typeface="Times New Roman"/>
                <a:cs typeface="Times New Roman"/>
              </a:rPr>
              <a:t>,</a:t>
            </a:r>
            <a:r>
              <a:rPr sz="1550" spc="-130" dirty="0">
                <a:latin typeface="Times New Roman"/>
                <a:cs typeface="Times New Roman"/>
              </a:rPr>
              <a:t>1</a:t>
            </a:r>
            <a:r>
              <a:rPr sz="1350" spc="-44" baseline="43209" dirty="0">
                <a:latin typeface="Times New Roman"/>
                <a:cs typeface="Times New Roman"/>
              </a:rPr>
              <a:t>2</a:t>
            </a:r>
            <a:r>
              <a:rPr sz="1350" spc="-97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-55" dirty="0">
                <a:latin typeface="Symbol"/>
                <a:cs typeface="Symbol"/>
              </a:rPr>
              <a:t></a:t>
            </a:r>
            <a:r>
              <a:rPr sz="1550" spc="-145" dirty="0">
                <a:latin typeface="Times New Roman"/>
                <a:cs typeface="Times New Roman"/>
              </a:rPr>
              <a:t> </a:t>
            </a:r>
            <a:r>
              <a:rPr sz="1550" spc="15" dirty="0">
                <a:latin typeface="Times New Roman"/>
                <a:cs typeface="Times New Roman"/>
              </a:rPr>
              <a:t>(</a:t>
            </a:r>
            <a:r>
              <a:rPr sz="1550" spc="-50" dirty="0">
                <a:latin typeface="Times New Roman"/>
                <a:cs typeface="Times New Roman"/>
              </a:rPr>
              <a:t>2.200</a:t>
            </a:r>
            <a:r>
              <a:rPr sz="1550" spc="-21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/</a:t>
            </a:r>
            <a:r>
              <a:rPr sz="1550" spc="-200" dirty="0">
                <a:latin typeface="Times New Roman"/>
                <a:cs typeface="Times New Roman"/>
              </a:rPr>
              <a:t>1</a:t>
            </a:r>
            <a:r>
              <a:rPr sz="1550" spc="-155" dirty="0">
                <a:latin typeface="Times New Roman"/>
                <a:cs typeface="Times New Roman"/>
              </a:rPr>
              <a:t>,</a:t>
            </a:r>
            <a:r>
              <a:rPr sz="1550" spc="-150" dirty="0">
                <a:latin typeface="Times New Roman"/>
                <a:cs typeface="Times New Roman"/>
              </a:rPr>
              <a:t>1</a:t>
            </a:r>
            <a:r>
              <a:rPr sz="1350" spc="-44" baseline="43209" dirty="0">
                <a:latin typeface="Times New Roman"/>
                <a:cs typeface="Times New Roman"/>
              </a:rPr>
              <a:t>3</a:t>
            </a:r>
            <a:r>
              <a:rPr sz="1350" spc="-142" baseline="43209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99738" y="3881041"/>
            <a:ext cx="146431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7000" algn="l"/>
              </a:tabLst>
            </a:pPr>
            <a:r>
              <a:rPr sz="900" spc="-30" dirty="0">
                <a:latin typeface="Times New Roman"/>
                <a:cs typeface="Times New Roman"/>
              </a:rPr>
              <a:t>3	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18761" y="3881041"/>
            <a:ext cx="79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71096" y="2692122"/>
            <a:ext cx="147510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07795" algn="l"/>
              </a:tabLst>
            </a:pPr>
            <a:r>
              <a:rPr sz="900" spc="-30" dirty="0">
                <a:latin typeface="Times New Roman"/>
                <a:cs typeface="Times New Roman"/>
              </a:rPr>
              <a:t>4	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26897" y="2692122"/>
            <a:ext cx="79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69193" y="2692122"/>
            <a:ext cx="79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04338" y="1502873"/>
            <a:ext cx="79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09805" y="1502873"/>
            <a:ext cx="79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192023"/>
            <a:ext cx="515416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5211" y="192023"/>
            <a:ext cx="367588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2475" y="557783"/>
            <a:ext cx="304647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0520" y="557783"/>
            <a:ext cx="299313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5223" y="557783"/>
            <a:ext cx="5105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7331" y="557783"/>
            <a:ext cx="7299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0783" y="973836"/>
            <a:ext cx="572566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8895" y="557783"/>
            <a:ext cx="49377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950" y="188976"/>
            <a:ext cx="8856980" cy="936625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Διαχείριση</a:t>
            </a:r>
            <a:r>
              <a:rPr sz="24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Κιν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ιτοκίου: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 Μ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Δείκτη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u="heavy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σης</a:t>
            </a:r>
            <a:r>
              <a:rPr sz="2400" b="1" u="heavy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Διάρκειας</a:t>
            </a:r>
            <a:r>
              <a:rPr sz="2400" b="1" u="heavy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Duration</a:t>
            </a:r>
            <a:r>
              <a:rPr sz="2400" b="1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u="heavy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2400" b="1" u="heavy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434" y="1335498"/>
            <a:ext cx="39128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Υποθε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Ισολ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γισμ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76237" y="1897126"/>
          <a:ext cx="8353488" cy="4352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188"/>
                <a:gridCol w="695325"/>
                <a:gridCol w="1044575"/>
                <a:gridCol w="1114425"/>
                <a:gridCol w="1530350"/>
                <a:gridCol w="695325"/>
                <a:gridCol w="974725"/>
                <a:gridCol w="1044575"/>
              </a:tblGrid>
              <a:tr h="5791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Ενεργητ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720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Παρ. Αξία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ιτόκιο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Διάρ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ητ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7145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Παρ. Αξία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ιτόκιο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Διάρ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Διαθέσιμα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 marR="150495" indent="-1358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Προθεσμιακές 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αταθέσεις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2.7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1,00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έτος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706373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Δάνεια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2,73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 marR="137795" indent="-1022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Πισ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οποιη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ά 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αταθέσε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1.0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217804" marR="210820" indent="133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Ομόλογα δ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μοσί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8%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45415" indent="27686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Σύ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ολο υπ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χ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ρε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εω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3.7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1,72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88265" marR="80010" indent="20383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Σύ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ολο απα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τήσε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3.5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αρή</a:t>
                      </a:r>
                      <a:r>
                        <a:rPr sz="16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έση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920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ύνολο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Ενε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ού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3.800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ύνολο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Παθη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ού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3.800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300227"/>
            <a:ext cx="515416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3415" y="300227"/>
            <a:ext cx="367588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0679" y="665987"/>
            <a:ext cx="3046475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8723" y="665987"/>
            <a:ext cx="299313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3428" y="665987"/>
            <a:ext cx="5105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5535" y="665987"/>
            <a:ext cx="7299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464" y="1080516"/>
            <a:ext cx="572566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7100" y="665987"/>
            <a:ext cx="49377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5287" y="260413"/>
            <a:ext cx="8498205" cy="1008380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Διαχείρ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24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Κινδ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νου Επιτ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 Μ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θοδ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του Δείκτη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u="heavy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σης</a:t>
            </a:r>
            <a:r>
              <a:rPr sz="2400" b="1" u="heavy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Διάρκειας</a:t>
            </a:r>
            <a:r>
              <a:rPr sz="2400" b="1" u="heavy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ration</a:t>
            </a:r>
            <a:r>
              <a:rPr sz="2400" b="1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u="heavy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1767501"/>
            <a:ext cx="20637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336" y="1767425"/>
            <a:ext cx="7741920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100" b="1" spc="1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3,13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100" b="1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1,72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 marR="106680" indent="1016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εδο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σχ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αξύ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100" b="1" spc="1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εά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ζ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σα (αγο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αία)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αξία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ικού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μια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ταβ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όλ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ς;</a:t>
            </a:r>
            <a:endParaRPr sz="1600">
              <a:latin typeface="Arial"/>
              <a:cs typeface="Arial"/>
            </a:endParaRPr>
          </a:p>
          <a:p>
            <a:pPr marL="12700" marR="1066165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επη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εάζε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αι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χικ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αλαί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άπεζας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 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ταβάλλο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κια;</a:t>
            </a:r>
            <a:endParaRPr sz="16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  <a:spcBef>
                <a:spcPts val="384"/>
              </a:spcBef>
            </a:pPr>
            <a:r>
              <a:rPr sz="1600" b="1" spc="-5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όλα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κια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παθητικ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-ε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 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αυξ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νται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κατά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Δi=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  <a:p>
            <a:pPr marL="12700" marR="511175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Στην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ϋ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πολο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ζο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δείκ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ες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1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αλαίου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εί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θεσ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καταθ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κιο ή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5%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€2.700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ελλο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λος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 2.70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0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x(1+0,05)=</a:t>
            </a:r>
            <a:endParaRPr sz="1600">
              <a:latin typeface="Arial"/>
              <a:cs typeface="Arial"/>
            </a:endParaRPr>
          </a:p>
          <a:p>
            <a:pPr marL="12700" marR="127508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€2.835, συ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σα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ρα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που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κιο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6%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= 2.835/(1+0,06)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2.674,5</a:t>
            </a:r>
            <a:endParaRPr sz="1600">
              <a:latin typeface="Arial"/>
              <a:cs typeface="Arial"/>
            </a:endParaRPr>
          </a:p>
          <a:p>
            <a:pPr marL="12700" marR="104139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εί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όλου 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ργ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ών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λο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ποχρ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2840651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3377098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9" y="3913801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4450248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5474732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15887"/>
            <a:ext cx="8785225" cy="865505"/>
          </a:xfrm>
          <a:custGeom>
            <a:avLst/>
            <a:gdLst/>
            <a:ahLst/>
            <a:cxnLst/>
            <a:rect l="l" t="t" r="r" b="b"/>
            <a:pathLst>
              <a:path w="8785225" h="865505">
                <a:moveTo>
                  <a:pt x="0" y="865187"/>
                </a:moveTo>
                <a:lnTo>
                  <a:pt x="8785225" y="865187"/>
                </a:lnTo>
                <a:lnTo>
                  <a:pt x="8785225" y="0"/>
                </a:lnTo>
                <a:lnTo>
                  <a:pt x="0" y="0"/>
                </a:lnTo>
                <a:lnTo>
                  <a:pt x="0" y="865187"/>
                </a:lnTo>
                <a:close/>
              </a:path>
            </a:pathLst>
          </a:custGeom>
          <a:ln w="38100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527" y="83819"/>
            <a:ext cx="5154168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0264" y="83819"/>
            <a:ext cx="3675888" cy="499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9072" y="449580"/>
            <a:ext cx="304647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7115" y="449580"/>
            <a:ext cx="3095243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7379" y="865632"/>
            <a:ext cx="5404104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3928" y="449580"/>
            <a:ext cx="493775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445" marR="5080" indent="-1304925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</a:rPr>
              <a:t>Διαχείρ</a:t>
            </a:r>
            <a:r>
              <a:rPr sz="2400" spc="5" dirty="0">
                <a:solidFill>
                  <a:srgbClr val="333399"/>
                </a:solidFill>
              </a:rPr>
              <a:t>ι</a:t>
            </a:r>
            <a:r>
              <a:rPr sz="2400" dirty="0">
                <a:solidFill>
                  <a:srgbClr val="333399"/>
                </a:solidFill>
              </a:rPr>
              <a:t>ση</a:t>
            </a:r>
            <a:r>
              <a:rPr sz="2400" spc="-6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Κινδ</a:t>
            </a:r>
            <a:r>
              <a:rPr sz="2400" spc="-10" dirty="0">
                <a:solidFill>
                  <a:srgbClr val="333399"/>
                </a:solidFill>
              </a:rPr>
              <a:t>ύ</a:t>
            </a:r>
            <a:r>
              <a:rPr sz="2400" dirty="0">
                <a:solidFill>
                  <a:srgbClr val="333399"/>
                </a:solidFill>
              </a:rPr>
              <a:t>νου Επιτ</a:t>
            </a:r>
            <a:r>
              <a:rPr sz="2400" spc="-10" dirty="0">
                <a:solidFill>
                  <a:srgbClr val="333399"/>
                </a:solidFill>
              </a:rPr>
              <a:t>ο</a:t>
            </a:r>
            <a:r>
              <a:rPr sz="2400" dirty="0">
                <a:solidFill>
                  <a:srgbClr val="333399"/>
                </a:solidFill>
              </a:rPr>
              <a:t>κ</a:t>
            </a:r>
            <a:r>
              <a:rPr sz="2400" spc="5" dirty="0">
                <a:solidFill>
                  <a:srgbClr val="333399"/>
                </a:solidFill>
              </a:rPr>
              <a:t>ί</a:t>
            </a:r>
            <a:r>
              <a:rPr sz="2400" dirty="0">
                <a:solidFill>
                  <a:srgbClr val="333399"/>
                </a:solidFill>
              </a:rPr>
              <a:t>ο</a:t>
            </a:r>
            <a:r>
              <a:rPr sz="2400" spc="-10" dirty="0">
                <a:solidFill>
                  <a:srgbClr val="333399"/>
                </a:solidFill>
              </a:rPr>
              <a:t>υ</a:t>
            </a:r>
            <a:r>
              <a:rPr sz="2400" dirty="0">
                <a:solidFill>
                  <a:srgbClr val="333399"/>
                </a:solidFill>
              </a:rPr>
              <a:t>:</a:t>
            </a:r>
            <a:r>
              <a:rPr sz="2400" spc="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Η Μ</a:t>
            </a:r>
            <a:r>
              <a:rPr sz="2400" spc="45" dirty="0">
                <a:solidFill>
                  <a:srgbClr val="FF0000"/>
                </a:solidFill>
              </a:rPr>
              <a:t>έ</a:t>
            </a:r>
            <a:r>
              <a:rPr sz="2400" dirty="0">
                <a:solidFill>
                  <a:srgbClr val="FF0000"/>
                </a:solidFill>
              </a:rPr>
              <a:t>θοδ</a:t>
            </a:r>
            <a:r>
              <a:rPr sz="2400" spc="-10" dirty="0">
                <a:solidFill>
                  <a:srgbClr val="FF0000"/>
                </a:solidFill>
              </a:rPr>
              <a:t>ο</a:t>
            </a:r>
            <a:r>
              <a:rPr sz="2400" dirty="0">
                <a:solidFill>
                  <a:srgbClr val="FF0000"/>
                </a:solidFill>
              </a:rPr>
              <a:t>ς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του Δείκτη </a:t>
            </a:r>
            <a:r>
              <a:rPr sz="2400" u="heavy" spc="-10" dirty="0">
                <a:solidFill>
                  <a:srgbClr val="FF0000"/>
                </a:solidFill>
              </a:rPr>
              <a:t>Μ</a:t>
            </a:r>
            <a:r>
              <a:rPr sz="2400" u="heavy" spc="40" dirty="0">
                <a:solidFill>
                  <a:srgbClr val="FF0000"/>
                </a:solidFill>
              </a:rPr>
              <a:t>έ</a:t>
            </a:r>
            <a:r>
              <a:rPr sz="2400" u="heavy" dirty="0">
                <a:solidFill>
                  <a:srgbClr val="FF0000"/>
                </a:solidFill>
              </a:rPr>
              <a:t>σης</a:t>
            </a:r>
            <a:r>
              <a:rPr sz="2400" u="heavy" spc="-60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</a:rPr>
              <a:t>Διάρκειας</a:t>
            </a:r>
            <a:r>
              <a:rPr sz="2400" u="heavy" spc="-30" dirty="0">
                <a:solidFill>
                  <a:srgbClr val="FF0000"/>
                </a:solidFill>
              </a:rPr>
              <a:t> </a:t>
            </a:r>
            <a:r>
              <a:rPr sz="2400" u="heavy" spc="10" dirty="0">
                <a:solidFill>
                  <a:srgbClr val="FF0000"/>
                </a:solidFill>
              </a:rPr>
              <a:t>(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Duration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sis)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176798"/>
            <a:ext cx="43815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spc="-5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u="heavy" spc="-10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ξηση</a:t>
            </a:r>
            <a:r>
              <a:rPr sz="2000" u="heavy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όλ</a:t>
            </a:r>
            <a:r>
              <a:rPr sz="2000" u="heavy" spc="-5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ων</a:t>
            </a:r>
            <a:r>
              <a:rPr sz="2000" u="heavy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000" u="heavy" spc="-1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u="heavy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2000" u="heavy" spc="-10" dirty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000" u="heavy" spc="-5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τοκ</a:t>
            </a:r>
            <a:r>
              <a:rPr sz="2000" u="heavy" spc="-5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2000" u="heavy" spc="-5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ων</a:t>
            </a:r>
            <a:r>
              <a:rPr sz="2000" u="heavy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κα</a:t>
            </a:r>
            <a:r>
              <a:rPr sz="2000" u="heavy" spc="-5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τά</a:t>
            </a:r>
            <a:r>
              <a:rPr sz="2000" u="heavy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Arial"/>
                <a:cs typeface="Arial"/>
              </a:rPr>
              <a:t>1%; 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5340" y="5114180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5">
                <a:moveTo>
                  <a:pt x="0" y="0"/>
                </a:moveTo>
                <a:lnTo>
                  <a:pt x="414107" y="0"/>
                </a:lnTo>
              </a:path>
            </a:pathLst>
          </a:custGeom>
          <a:ln w="7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1527" y="5114180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686" y="0"/>
                </a:lnTo>
              </a:path>
            </a:pathLst>
          </a:custGeom>
          <a:ln w="7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821" y="6137329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4">
                <a:moveTo>
                  <a:pt x="0" y="0"/>
                </a:moveTo>
                <a:lnTo>
                  <a:pt x="470488" y="0"/>
                </a:lnTo>
              </a:path>
            </a:pathLst>
          </a:custGeom>
          <a:ln w="7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0123" y="6137329"/>
            <a:ext cx="421640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326" y="0"/>
                </a:lnTo>
              </a:path>
            </a:pathLst>
          </a:custGeom>
          <a:ln w="7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0632" y="6013604"/>
            <a:ext cx="231267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Symbol"/>
                <a:cs typeface="Symbol"/>
              </a:rPr>
              <a:t></a:t>
            </a:r>
            <a:r>
              <a:rPr sz="1400" spc="-185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3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spc="10" dirty="0">
                <a:latin typeface="Times New Roman"/>
                <a:cs typeface="Times New Roman"/>
              </a:rPr>
              <a:t>7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0,</a:t>
            </a:r>
            <a:r>
              <a:rPr sz="1400" spc="5" dirty="0">
                <a:latin typeface="Times New Roman"/>
                <a:cs typeface="Times New Roman"/>
              </a:rPr>
              <a:t>73</a:t>
            </a:r>
            <a:r>
              <a:rPr sz="1400" spc="10" dirty="0">
                <a:latin typeface="Times New Roman"/>
                <a:cs typeface="Times New Roman"/>
              </a:rPr>
              <a:t>5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0,</a:t>
            </a:r>
            <a:r>
              <a:rPr sz="1400" spc="5" dirty="0">
                <a:latin typeface="Times New Roman"/>
                <a:cs typeface="Times New Roman"/>
              </a:rPr>
              <a:t>97</a:t>
            </a:r>
            <a:r>
              <a:rPr sz="1400" spc="10" dirty="0">
                <a:latin typeface="Times New Roman"/>
                <a:cs typeface="Times New Roman"/>
              </a:rPr>
              <a:t>4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spc="10" dirty="0">
                <a:latin typeface="Times New Roman"/>
                <a:cs typeface="Times New Roman"/>
              </a:rPr>
              <a:t>1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i="1" spc="10" dirty="0">
                <a:latin typeface="Times New Roman"/>
                <a:cs typeface="Times New Roman"/>
              </a:rPr>
              <a:t>έ</a:t>
            </a:r>
            <a:r>
              <a:rPr sz="1500" i="1" spc="-75" dirty="0">
                <a:latin typeface="Symbol"/>
                <a:cs typeface="Symbol"/>
              </a:rPr>
              <a:t>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4547" y="4990455"/>
            <a:ext cx="201422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Symbol"/>
                <a:cs typeface="Symbol"/>
              </a:rPr>
              <a:t>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4,</a:t>
            </a:r>
            <a:r>
              <a:rPr sz="1400" spc="10" dirty="0">
                <a:latin typeface="Times New Roman"/>
                <a:cs typeface="Times New Roman"/>
              </a:rPr>
              <a:t>3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1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spc="10" dirty="0">
                <a:latin typeface="Times New Roman"/>
                <a:cs typeface="Times New Roman"/>
              </a:rPr>
              <a:t>7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215" dirty="0">
                <a:latin typeface="Times New Roman"/>
                <a:cs typeface="Times New Roman"/>
              </a:rPr>
              <a:t> </a:t>
            </a:r>
            <a:r>
              <a:rPr sz="1400" spc="-140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spc="10" dirty="0">
                <a:latin typeface="Times New Roman"/>
                <a:cs typeface="Times New Roman"/>
              </a:rPr>
              <a:t>8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3</a:t>
            </a:r>
            <a:r>
              <a:rPr sz="1400" spc="-12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10" dirty="0">
                <a:latin typeface="Times New Roman"/>
                <a:cs typeface="Times New Roman"/>
              </a:rPr>
              <a:t>5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i="1" spc="10" dirty="0">
                <a:latin typeface="Times New Roman"/>
                <a:cs typeface="Times New Roman"/>
              </a:rPr>
              <a:t>έ</a:t>
            </a:r>
            <a:r>
              <a:rPr sz="1500" i="1" spc="-75" dirty="0">
                <a:latin typeface="Symbol"/>
                <a:cs typeface="Symbol"/>
              </a:rPr>
              <a:t>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2054" y="3827403"/>
            <a:ext cx="796163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44" baseline="-35714" dirty="0">
                <a:latin typeface="Symbol"/>
                <a:cs typeface="Symbol"/>
              </a:rPr>
              <a:t></a:t>
            </a:r>
            <a:r>
              <a:rPr sz="2250" i="1" spc="-37" baseline="-33333" dirty="0">
                <a:latin typeface="Symbol"/>
                <a:cs typeface="Symbol"/>
              </a:rPr>
              <a:t></a:t>
            </a:r>
            <a:r>
              <a:rPr sz="2250" i="1" spc="-292" baseline="-33333" dirty="0">
                <a:latin typeface="Symbol"/>
                <a:cs typeface="Symbol"/>
              </a:rPr>
              <a:t></a:t>
            </a:r>
            <a:r>
              <a:rPr sz="2250" i="1" spc="-52" baseline="-33333" dirty="0">
                <a:latin typeface="Symbol"/>
                <a:cs typeface="Symbol"/>
              </a:rPr>
              <a:t></a:t>
            </a:r>
            <a:r>
              <a:rPr sz="2250" i="1" spc="-135" baseline="-33333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Times New Roman"/>
                <a:cs typeface="Times New Roman"/>
              </a:rPr>
              <a:t>.</a:t>
            </a:r>
            <a:r>
              <a:rPr sz="2100" spc="-135" baseline="-35714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Symbol"/>
                <a:cs typeface="Symbol"/>
              </a:rPr>
              <a:t></a:t>
            </a:r>
            <a:r>
              <a:rPr sz="2250" i="1" spc="-7" baseline="-33333" dirty="0">
                <a:latin typeface="Symbol"/>
                <a:cs typeface="Symbol"/>
              </a:rPr>
              <a:t></a:t>
            </a:r>
            <a:r>
              <a:rPr sz="2250" i="1" spc="-104" baseline="-33333" dirty="0">
                <a:latin typeface="Symbol"/>
                <a:cs typeface="Symbol"/>
              </a:rPr>
              <a:t></a:t>
            </a:r>
            <a:r>
              <a:rPr sz="2250" i="1" spc="-7" baseline="-33333" dirty="0">
                <a:latin typeface="Symbol"/>
                <a:cs typeface="Symbol"/>
              </a:rPr>
              <a:t></a:t>
            </a:r>
            <a:r>
              <a:rPr sz="2250" i="1" spc="-217" baseline="-33333" dirty="0">
                <a:latin typeface="Symbol"/>
                <a:cs typeface="Symbol"/>
              </a:rPr>
              <a:t></a:t>
            </a:r>
            <a:r>
              <a:rPr sz="2100" i="1" spc="15" baseline="-35714" dirty="0">
                <a:latin typeface="Times New Roman"/>
                <a:cs typeface="Times New Roman"/>
              </a:rPr>
              <a:t>έ</a:t>
            </a:r>
            <a:r>
              <a:rPr sz="2250" i="1" spc="-292" baseline="-33333" dirty="0">
                <a:latin typeface="Symbol"/>
                <a:cs typeface="Symbol"/>
              </a:rPr>
              <a:t></a:t>
            </a:r>
            <a:r>
              <a:rPr sz="2250" i="1" spc="-284" baseline="-33333" dirty="0">
                <a:latin typeface="Symbol"/>
                <a:cs typeface="Symbol"/>
              </a:rPr>
              <a:t></a:t>
            </a:r>
            <a:r>
              <a:rPr sz="2250" i="1" spc="-135" baseline="-33333" dirty="0">
                <a:latin typeface="Symbol"/>
                <a:cs typeface="Symbol"/>
              </a:rPr>
              <a:t></a:t>
            </a:r>
            <a:r>
              <a:rPr sz="2250" i="1" spc="-60" baseline="-33333" dirty="0">
                <a:latin typeface="Symbol"/>
                <a:cs typeface="Symbol"/>
              </a:rPr>
              <a:t></a:t>
            </a:r>
            <a:r>
              <a:rPr sz="2250" i="1" baseline="-33333" dirty="0">
                <a:latin typeface="Times New Roman"/>
                <a:cs typeface="Times New Roman"/>
              </a:rPr>
              <a:t> </a:t>
            </a:r>
            <a:r>
              <a:rPr sz="2250" i="1" spc="-82" baseline="-33333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Times New Roman"/>
                <a:cs typeface="Times New Roman"/>
              </a:rPr>
              <a:t>:</a:t>
            </a:r>
            <a:r>
              <a:rPr sz="2100" spc="-104" baseline="-35714" dirty="0">
                <a:latin typeface="Times New Roman"/>
                <a:cs typeface="Times New Roman"/>
              </a:rPr>
              <a:t> </a:t>
            </a:r>
            <a:r>
              <a:rPr sz="2100" i="1" spc="22" baseline="-35714" dirty="0">
                <a:latin typeface="Times New Roman"/>
                <a:cs typeface="Times New Roman"/>
              </a:rPr>
              <a:t>D</a:t>
            </a:r>
            <a:r>
              <a:rPr sz="2100" i="1" spc="-30" baseline="-35714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97" baseline="-35714" dirty="0">
                <a:latin typeface="Times New Roman"/>
                <a:cs typeface="Times New Roman"/>
              </a:rPr>
              <a:t> </a:t>
            </a:r>
            <a:r>
              <a:rPr sz="1400" u="sng" spc="25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60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80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</a:t>
            </a:r>
            <a:r>
              <a:rPr sz="1400" u="sng" spc="25" dirty="0">
                <a:latin typeface="Times New Roman"/>
                <a:cs typeface="Times New Roman"/>
              </a:rPr>
              <a:t>7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70" dirty="0">
                <a:latin typeface="Symbol"/>
                <a:cs typeface="Symbol"/>
              </a:rPr>
              <a:t></a:t>
            </a:r>
            <a:r>
              <a:rPr sz="1400" u="sng" spc="10" dirty="0">
                <a:latin typeface="Times New Roman"/>
                <a:cs typeface="Times New Roman"/>
              </a:rPr>
              <a:t>1</a:t>
            </a:r>
            <a:r>
              <a:rPr sz="1400" u="sng" spc="-24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2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60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07 </a:t>
            </a:r>
            <a:r>
              <a:rPr sz="1400" u="sng" spc="-8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2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25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60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40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07 </a:t>
            </a:r>
            <a:r>
              <a:rPr sz="1400" u="sng" spc="-13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9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3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1.060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07 </a:t>
            </a:r>
            <a:r>
              <a:rPr sz="1400" u="sng" spc="-8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4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97" baseline="-35714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3</a:t>
            </a:r>
            <a:r>
              <a:rPr sz="1400" u="sng" spc="5" dirty="0">
                <a:latin typeface="Times New Roman"/>
                <a:cs typeface="Times New Roman"/>
              </a:rPr>
              <a:t>.54</a:t>
            </a:r>
            <a:r>
              <a:rPr sz="1400" u="sng" spc="10" dirty="0">
                <a:latin typeface="Times New Roman"/>
                <a:cs typeface="Times New Roman"/>
              </a:rPr>
              <a:t>2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-82" baseline="-35714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Times New Roman"/>
                <a:cs typeface="Times New Roman"/>
              </a:rPr>
              <a:t>3.6</a:t>
            </a:r>
            <a:r>
              <a:rPr sz="2100" spc="15" baseline="-35714" dirty="0">
                <a:latin typeface="Times New Roman"/>
                <a:cs typeface="Times New Roman"/>
              </a:rPr>
              <a:t>7</a:t>
            </a:r>
            <a:r>
              <a:rPr sz="2100" spc="67" baseline="-35714" dirty="0">
                <a:latin typeface="Times New Roman"/>
                <a:cs typeface="Times New Roman"/>
              </a:rPr>
              <a:t> </a:t>
            </a:r>
            <a:r>
              <a:rPr sz="2100" i="1" spc="15" baseline="-35714" dirty="0">
                <a:latin typeface="Times New Roman"/>
                <a:cs typeface="Times New Roman"/>
              </a:rPr>
              <a:t>έ</a:t>
            </a:r>
            <a:r>
              <a:rPr sz="2250" i="1" spc="-112" baseline="-33333" dirty="0">
                <a:latin typeface="Symbol"/>
                <a:cs typeface="Symbol"/>
              </a:rPr>
              <a:t></a:t>
            </a:r>
            <a:endParaRPr sz="2250" baseline="-33333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297" y="2744651"/>
            <a:ext cx="852297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7" baseline="-35714" dirty="0">
                <a:latin typeface="Symbol"/>
                <a:cs typeface="Symbol"/>
              </a:rPr>
              <a:t></a:t>
            </a:r>
            <a:r>
              <a:rPr sz="2250" i="1" spc="-82" baseline="-33333" dirty="0">
                <a:latin typeface="Symbol"/>
                <a:cs typeface="Symbol"/>
              </a:rPr>
              <a:t></a:t>
            </a:r>
            <a:r>
              <a:rPr sz="2100" i="1" spc="7" baseline="-35714" dirty="0">
                <a:latin typeface="Times New Roman"/>
                <a:cs typeface="Times New Roman"/>
              </a:rPr>
              <a:t>ό</a:t>
            </a:r>
            <a:r>
              <a:rPr sz="2250" i="1" spc="-179" baseline="-33333" dirty="0">
                <a:latin typeface="Symbol"/>
                <a:cs typeface="Symbol"/>
              </a:rPr>
              <a:t></a:t>
            </a:r>
            <a:r>
              <a:rPr sz="2250" i="1" spc="-7" baseline="-33333" dirty="0">
                <a:latin typeface="Symbol"/>
                <a:cs typeface="Symbol"/>
              </a:rPr>
              <a:t></a:t>
            </a:r>
            <a:r>
              <a:rPr sz="2250" i="1" spc="-60" baseline="-33333" dirty="0">
                <a:latin typeface="Symbol"/>
                <a:cs typeface="Symbol"/>
              </a:rPr>
              <a:t></a:t>
            </a:r>
            <a:r>
              <a:rPr sz="2250" i="1" spc="-15" baseline="-33333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Times New Roman"/>
                <a:cs typeface="Times New Roman"/>
              </a:rPr>
              <a:t>:</a:t>
            </a:r>
            <a:r>
              <a:rPr sz="2100" spc="-104" baseline="-35714" dirty="0">
                <a:latin typeface="Times New Roman"/>
                <a:cs typeface="Times New Roman"/>
              </a:rPr>
              <a:t> </a:t>
            </a:r>
            <a:r>
              <a:rPr sz="2100" i="1" spc="22" baseline="-35714" dirty="0">
                <a:latin typeface="Times New Roman"/>
                <a:cs typeface="Times New Roman"/>
              </a:rPr>
              <a:t>D</a:t>
            </a:r>
            <a:r>
              <a:rPr sz="2100" i="1" spc="-30" baseline="-35714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97" baseline="-357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120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</a:t>
            </a:r>
            <a:r>
              <a:rPr sz="1400" u="sng" spc="25" dirty="0">
                <a:latin typeface="Times New Roman"/>
                <a:cs typeface="Times New Roman"/>
              </a:rPr>
              <a:t>9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70" dirty="0">
                <a:latin typeface="Symbol"/>
                <a:cs typeface="Symbol"/>
              </a:rPr>
              <a:t></a:t>
            </a:r>
            <a:r>
              <a:rPr sz="1400" u="sng" spc="10" dirty="0">
                <a:latin typeface="Times New Roman"/>
                <a:cs typeface="Times New Roman"/>
              </a:rPr>
              <a:t>1</a:t>
            </a:r>
            <a:r>
              <a:rPr sz="1400" u="sng" spc="-24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120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09 </a:t>
            </a:r>
            <a:r>
              <a:rPr sz="1400" u="sng" spc="-8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2</a:t>
            </a:r>
            <a:r>
              <a:rPr sz="1400" u="sng" spc="-12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120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09 </a:t>
            </a:r>
            <a:r>
              <a:rPr sz="1400" u="sng" spc="-13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8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3</a:t>
            </a:r>
            <a:r>
              <a:rPr sz="1400" u="sng" spc="-18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120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09 </a:t>
            </a:r>
            <a:r>
              <a:rPr sz="1400" u="sng" spc="-8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4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-80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1.620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40" dirty="0">
                <a:latin typeface="Times New Roman"/>
                <a:cs typeface="Times New Roman"/>
              </a:rPr>
              <a:t>1</a:t>
            </a:r>
            <a:r>
              <a:rPr sz="1400" u="sng" spc="-20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09 </a:t>
            </a:r>
            <a:r>
              <a:rPr sz="1400" u="sng" spc="-140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spc="-204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5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97" baseline="-35714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6.19</a:t>
            </a:r>
            <a:r>
              <a:rPr sz="1400" u="sng" spc="10" dirty="0">
                <a:latin typeface="Times New Roman"/>
                <a:cs typeface="Times New Roman"/>
              </a:rPr>
              <a:t>5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-30" baseline="-35714" dirty="0">
                <a:latin typeface="Times New Roman"/>
                <a:cs typeface="Times New Roman"/>
              </a:rPr>
              <a:t> 4,</a:t>
            </a:r>
            <a:r>
              <a:rPr sz="2100" spc="15" baseline="-35714" dirty="0">
                <a:latin typeface="Times New Roman"/>
                <a:cs typeface="Times New Roman"/>
              </a:rPr>
              <a:t>3</a:t>
            </a:r>
            <a:r>
              <a:rPr sz="2100" spc="-22" baseline="-35714" dirty="0">
                <a:latin typeface="Times New Roman"/>
                <a:cs typeface="Times New Roman"/>
              </a:rPr>
              <a:t> </a:t>
            </a:r>
            <a:r>
              <a:rPr sz="2100" i="1" spc="15" baseline="-35714" dirty="0">
                <a:latin typeface="Times New Roman"/>
                <a:cs typeface="Times New Roman"/>
              </a:rPr>
              <a:t>έ</a:t>
            </a:r>
            <a:r>
              <a:rPr sz="2250" i="1" spc="-112" baseline="-33333" dirty="0">
                <a:latin typeface="Symbol"/>
                <a:cs typeface="Symbol"/>
              </a:rPr>
              <a:t></a:t>
            </a:r>
            <a:endParaRPr sz="2250" baseline="-33333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054" y="1662200"/>
            <a:ext cx="5961380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22" baseline="-35714" dirty="0">
                <a:latin typeface="Symbol"/>
                <a:cs typeface="Symbol"/>
              </a:rPr>
              <a:t></a:t>
            </a:r>
            <a:r>
              <a:rPr sz="2100" i="1" baseline="-35714" dirty="0">
                <a:latin typeface="Times New Roman"/>
                <a:cs typeface="Times New Roman"/>
              </a:rPr>
              <a:t>ά</a:t>
            </a:r>
            <a:r>
              <a:rPr sz="2250" i="1" spc="60" baseline="-33333" dirty="0">
                <a:latin typeface="Symbol"/>
                <a:cs typeface="Symbol"/>
              </a:rPr>
              <a:t></a:t>
            </a:r>
            <a:r>
              <a:rPr sz="2250" i="1" spc="-284" baseline="-33333" dirty="0">
                <a:latin typeface="Symbol"/>
                <a:cs typeface="Symbol"/>
              </a:rPr>
              <a:t></a:t>
            </a:r>
            <a:r>
              <a:rPr sz="2250" i="1" spc="-60" baseline="-33333" dirty="0">
                <a:latin typeface="Symbol"/>
                <a:cs typeface="Symbol"/>
              </a:rPr>
              <a:t></a:t>
            </a:r>
            <a:r>
              <a:rPr sz="2250" i="1" spc="75" baseline="-33333" dirty="0">
                <a:latin typeface="Times New Roman"/>
                <a:cs typeface="Times New Roman"/>
              </a:rPr>
              <a:t> </a:t>
            </a:r>
            <a:r>
              <a:rPr sz="2100" spc="7" baseline="-35714" dirty="0">
                <a:latin typeface="Times New Roman"/>
                <a:cs typeface="Times New Roman"/>
              </a:rPr>
              <a:t>:</a:t>
            </a:r>
            <a:r>
              <a:rPr sz="2100" spc="-104" baseline="-35714" dirty="0">
                <a:latin typeface="Times New Roman"/>
                <a:cs typeface="Times New Roman"/>
              </a:rPr>
              <a:t> </a:t>
            </a:r>
            <a:r>
              <a:rPr sz="2100" i="1" spc="22" baseline="-35714" dirty="0">
                <a:latin typeface="Times New Roman"/>
                <a:cs typeface="Times New Roman"/>
              </a:rPr>
              <a:t>D</a:t>
            </a:r>
            <a:r>
              <a:rPr sz="2100" i="1" spc="-30" baseline="-35714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97" baseline="-35714" dirty="0">
                <a:latin typeface="Times New Roman"/>
                <a:cs typeface="Times New Roman"/>
              </a:rPr>
              <a:t> </a:t>
            </a:r>
            <a:r>
              <a:rPr sz="1400" u="sng" spc="55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200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125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1</a:t>
            </a:r>
            <a:r>
              <a:rPr sz="1400" u="sng" spc="-90" dirty="0">
                <a:latin typeface="Times New Roman"/>
                <a:cs typeface="Times New Roman"/>
              </a:rPr>
              <a:t>1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70" dirty="0">
                <a:latin typeface="Symbol"/>
                <a:cs typeface="Symbol"/>
              </a:rPr>
              <a:t></a:t>
            </a:r>
            <a:r>
              <a:rPr sz="1400" u="sng" spc="10" dirty="0">
                <a:latin typeface="Times New Roman"/>
                <a:cs typeface="Times New Roman"/>
              </a:rPr>
              <a:t>1</a:t>
            </a:r>
            <a:r>
              <a:rPr sz="1400" u="sng" spc="-23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55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200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125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11 </a:t>
            </a:r>
            <a:r>
              <a:rPr sz="1400" u="sng" spc="-204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6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2</a:t>
            </a:r>
            <a:r>
              <a:rPr sz="1400" u="sng" spc="-120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</a:t>
            </a:r>
            <a:r>
              <a:rPr sz="1400" u="sng" spc="-114" dirty="0">
                <a:latin typeface="Times New Roman"/>
                <a:cs typeface="Times New Roman"/>
              </a:rPr>
              <a:t> </a:t>
            </a:r>
            <a:r>
              <a:rPr sz="1400" u="sng" spc="55" dirty="0">
                <a:latin typeface="Times New Roman"/>
                <a:cs typeface="Times New Roman"/>
              </a:rPr>
              <a:t>(</a:t>
            </a:r>
            <a:r>
              <a:rPr sz="1400" u="sng" spc="5" dirty="0">
                <a:latin typeface="Times New Roman"/>
                <a:cs typeface="Times New Roman"/>
              </a:rPr>
              <a:t>2.200</a:t>
            </a:r>
            <a:r>
              <a:rPr sz="1400" u="sng" spc="-175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/</a:t>
            </a:r>
            <a:r>
              <a:rPr sz="1400" u="sng" spc="-275" dirty="0">
                <a:latin typeface="Times New Roman"/>
                <a:cs typeface="Times New Roman"/>
              </a:rPr>
              <a:t> </a:t>
            </a:r>
            <a:r>
              <a:rPr sz="1400" u="sng" spc="-135" dirty="0">
                <a:latin typeface="Times New Roman"/>
                <a:cs typeface="Times New Roman"/>
              </a:rPr>
              <a:t>1</a:t>
            </a:r>
            <a:r>
              <a:rPr sz="1400" u="sng" spc="-125" dirty="0">
                <a:latin typeface="Times New Roman"/>
                <a:cs typeface="Times New Roman"/>
              </a:rPr>
              <a:t>,</a:t>
            </a:r>
            <a:r>
              <a:rPr sz="1400" u="sng" spc="5" dirty="0">
                <a:latin typeface="Times New Roman"/>
                <a:cs typeface="Times New Roman"/>
              </a:rPr>
              <a:t>11</a:t>
            </a:r>
            <a:r>
              <a:rPr sz="1400" u="sng" spc="100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)</a:t>
            </a:r>
            <a:r>
              <a:rPr sz="1400" u="sng" spc="-16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Symbol"/>
                <a:cs typeface="Symbol"/>
              </a:rPr>
              <a:t></a:t>
            </a:r>
            <a:r>
              <a:rPr sz="1400" u="sng" spc="-185" dirty="0">
                <a:latin typeface="Times New Roman"/>
                <a:cs typeface="Times New Roman"/>
              </a:rPr>
              <a:t> </a:t>
            </a:r>
            <a:r>
              <a:rPr sz="1400" u="sng" spc="10" dirty="0">
                <a:latin typeface="Times New Roman"/>
                <a:cs typeface="Times New Roman"/>
              </a:rPr>
              <a:t>3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75" baseline="-35714" dirty="0">
                <a:latin typeface="Times New Roman"/>
                <a:cs typeface="Times New Roman"/>
              </a:rPr>
              <a:t> </a:t>
            </a:r>
            <a:r>
              <a:rPr sz="1400" u="sng" spc="5" dirty="0">
                <a:latin typeface="Times New Roman"/>
                <a:cs typeface="Times New Roman"/>
              </a:rPr>
              <a:t>5.43</a:t>
            </a:r>
            <a:r>
              <a:rPr sz="1400" u="sng" spc="10" dirty="0">
                <a:latin typeface="Times New Roman"/>
                <a:cs typeface="Times New Roman"/>
              </a:rPr>
              <a:t>1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2100" spc="15" baseline="-35714" dirty="0">
                <a:latin typeface="Symbol"/>
                <a:cs typeface="Symbol"/>
              </a:rPr>
              <a:t></a:t>
            </a:r>
            <a:r>
              <a:rPr sz="2100" spc="-30" baseline="-35714" dirty="0">
                <a:latin typeface="Times New Roman"/>
                <a:cs typeface="Times New Roman"/>
              </a:rPr>
              <a:t> 2,</a:t>
            </a:r>
            <a:r>
              <a:rPr sz="2100" spc="7" baseline="-35714" dirty="0">
                <a:latin typeface="Times New Roman"/>
                <a:cs typeface="Times New Roman"/>
              </a:rPr>
              <a:t>7</a:t>
            </a:r>
            <a:r>
              <a:rPr sz="2100" spc="15" baseline="-35714" dirty="0">
                <a:latin typeface="Times New Roman"/>
                <a:cs typeface="Times New Roman"/>
              </a:rPr>
              <a:t>8</a:t>
            </a:r>
            <a:r>
              <a:rPr sz="2100" spc="52" baseline="-35714" dirty="0">
                <a:latin typeface="Times New Roman"/>
                <a:cs typeface="Times New Roman"/>
              </a:rPr>
              <a:t> </a:t>
            </a:r>
            <a:r>
              <a:rPr sz="2100" i="1" spc="15" baseline="-35714" dirty="0">
                <a:latin typeface="Times New Roman"/>
                <a:cs typeface="Times New Roman"/>
              </a:rPr>
              <a:t>έ</a:t>
            </a:r>
            <a:r>
              <a:rPr sz="2250" i="1" spc="-112" baseline="-33333" dirty="0">
                <a:latin typeface="Symbol"/>
                <a:cs typeface="Symbol"/>
              </a:rPr>
              <a:t></a:t>
            </a:r>
            <a:endParaRPr sz="2250" baseline="-33333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5812" y="6021656"/>
            <a:ext cx="3695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5" dirty="0">
                <a:latin typeface="Times New Roman"/>
                <a:cs typeface="Times New Roman"/>
              </a:rPr>
              <a:t>D</a:t>
            </a:r>
            <a:r>
              <a:rPr sz="1200" i="1" spc="22" baseline="-24305" dirty="0">
                <a:latin typeface="Times New Roman"/>
                <a:cs typeface="Times New Roman"/>
              </a:rPr>
              <a:t>L</a:t>
            </a:r>
            <a:r>
              <a:rPr sz="1200" i="1" baseline="-24305" dirty="0">
                <a:latin typeface="Times New Roman"/>
                <a:cs typeface="Times New Roman"/>
              </a:rPr>
              <a:t> </a:t>
            </a:r>
            <a:r>
              <a:rPr sz="1200" i="1" spc="60" baseline="-2430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812" y="4998507"/>
            <a:ext cx="3771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40" dirty="0">
                <a:latin typeface="Times New Roman"/>
                <a:cs typeface="Times New Roman"/>
              </a:rPr>
              <a:t>D</a:t>
            </a:r>
            <a:r>
              <a:rPr sz="1200" i="1" spc="22" baseline="-24305" dirty="0">
                <a:latin typeface="Times New Roman"/>
                <a:cs typeface="Times New Roman"/>
              </a:rPr>
              <a:t>A</a:t>
            </a:r>
            <a:r>
              <a:rPr sz="1200" i="1" baseline="-24305" dirty="0">
                <a:latin typeface="Times New Roman"/>
                <a:cs typeface="Times New Roman"/>
              </a:rPr>
              <a:t> </a:t>
            </a:r>
            <a:r>
              <a:rPr sz="1200" i="1" spc="30" baseline="-2430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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94943" y="6163791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3.640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62587" y="5912320"/>
            <a:ext cx="29654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966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07551" y="6021656"/>
            <a:ext cx="467359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70" dirty="0">
                <a:latin typeface="Symbol"/>
                <a:cs typeface="Symbol"/>
              </a:rPr>
              <a:t>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7439" y="6163791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3.640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400" y="5912320"/>
            <a:ext cx="476884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2</a:t>
            </a:r>
            <a:r>
              <a:rPr sz="1400" spc="5" dirty="0">
                <a:latin typeface="Times New Roman"/>
                <a:cs typeface="Times New Roman"/>
              </a:rPr>
              <a:t>..674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6347" y="5140642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3.693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55820" y="4889171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1.442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8690" y="4998507"/>
            <a:ext cx="58801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Symbol"/>
                <a:cs typeface="Symbol"/>
              </a:rPr>
              <a:t>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2,</a:t>
            </a:r>
            <a:r>
              <a:rPr sz="1400" spc="5" dirty="0">
                <a:latin typeface="Times New Roman"/>
                <a:cs typeface="Times New Roman"/>
              </a:rPr>
              <a:t>7</a:t>
            </a:r>
            <a:r>
              <a:rPr sz="1400" spc="10" dirty="0">
                <a:latin typeface="Times New Roman"/>
                <a:cs typeface="Times New Roman"/>
              </a:rPr>
              <a:t>8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0159" y="5140642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latin typeface="Times New Roman"/>
                <a:cs typeface="Times New Roman"/>
              </a:rPr>
              <a:t>3</a:t>
            </a:r>
            <a:r>
              <a:rPr sz="1400" spc="5" dirty="0">
                <a:latin typeface="Times New Roman"/>
                <a:cs typeface="Times New Roman"/>
              </a:rPr>
              <a:t>.693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528" y="4889171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1.951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00569" y="4081462"/>
            <a:ext cx="29654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966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8271" y="4061366"/>
            <a:ext cx="367919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25" dirty="0">
                <a:latin typeface="Times New Roman"/>
                <a:cs typeface="Times New Roman"/>
              </a:rPr>
              <a:t>7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7</a:t>
            </a:r>
            <a:r>
              <a:rPr sz="1200" spc="22" baseline="45138" dirty="0">
                <a:latin typeface="Times New Roman"/>
                <a:cs typeface="Times New Roman"/>
              </a:rPr>
              <a:t>2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25" dirty="0">
                <a:latin typeface="Times New Roman"/>
                <a:cs typeface="Times New Roman"/>
              </a:rPr>
              <a:t>7</a:t>
            </a:r>
            <a:r>
              <a:rPr sz="1200" spc="22" baseline="45138" dirty="0">
                <a:latin typeface="Times New Roman"/>
                <a:cs typeface="Times New Roman"/>
              </a:rPr>
              <a:t>3</a:t>
            </a:r>
            <a:r>
              <a:rPr sz="1200" spc="-112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1.06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7</a:t>
            </a:r>
            <a:r>
              <a:rPr sz="1200" spc="22" baseline="45138" dirty="0">
                <a:latin typeface="Times New Roman"/>
                <a:cs typeface="Times New Roman"/>
              </a:rPr>
              <a:t>4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6781" y="2999010"/>
            <a:ext cx="43180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1.442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63182" y="2978614"/>
            <a:ext cx="485203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25" dirty="0">
                <a:latin typeface="Times New Roman"/>
                <a:cs typeface="Times New Roman"/>
              </a:rPr>
              <a:t>9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9</a:t>
            </a:r>
            <a:r>
              <a:rPr sz="1200" spc="22" baseline="45138" dirty="0">
                <a:latin typeface="Times New Roman"/>
                <a:cs typeface="Times New Roman"/>
              </a:rPr>
              <a:t>2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35" dirty="0">
                <a:latin typeface="Times New Roman"/>
                <a:cs typeface="Times New Roman"/>
              </a:rPr>
              <a:t>9</a:t>
            </a:r>
            <a:r>
              <a:rPr sz="1200" spc="22" baseline="45138" dirty="0">
                <a:latin typeface="Times New Roman"/>
                <a:cs typeface="Times New Roman"/>
              </a:rPr>
              <a:t>3</a:t>
            </a:r>
            <a:r>
              <a:rPr sz="1200" spc="-112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50" dirty="0">
                <a:latin typeface="Times New Roman"/>
                <a:cs typeface="Times New Roman"/>
              </a:rPr>
              <a:t>9</a:t>
            </a:r>
            <a:r>
              <a:rPr sz="1200" spc="22" baseline="45138" dirty="0">
                <a:latin typeface="Times New Roman"/>
                <a:cs typeface="Times New Roman"/>
              </a:rPr>
              <a:t>4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1.62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sz="1400" spc="25" dirty="0">
                <a:latin typeface="Times New Roman"/>
                <a:cs typeface="Times New Roman"/>
              </a:rPr>
              <a:t>9</a:t>
            </a:r>
            <a:r>
              <a:rPr sz="1200" spc="22" baseline="45138" dirty="0">
                <a:latin typeface="Times New Roman"/>
                <a:cs typeface="Times New Roman"/>
              </a:rPr>
              <a:t>5</a:t>
            </a:r>
            <a:r>
              <a:rPr sz="1200" spc="-97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46574" y="1916559"/>
            <a:ext cx="43116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1.951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94191" y="1896163"/>
            <a:ext cx="281241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12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90" dirty="0">
                <a:latin typeface="Times New Roman"/>
                <a:cs typeface="Times New Roman"/>
              </a:rPr>
              <a:t>1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20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12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65" dirty="0">
                <a:latin typeface="Times New Roman"/>
                <a:cs typeface="Times New Roman"/>
              </a:rPr>
              <a:t>1</a:t>
            </a:r>
            <a:r>
              <a:rPr sz="1200" spc="22" baseline="45138" dirty="0">
                <a:latin typeface="Times New Roman"/>
                <a:cs typeface="Times New Roman"/>
              </a:rPr>
              <a:t>2</a:t>
            </a:r>
            <a:r>
              <a:rPr sz="1200" spc="-60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Symbol"/>
                <a:cs typeface="Symbol"/>
              </a:rPr>
              <a:t>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(</a:t>
            </a:r>
            <a:r>
              <a:rPr sz="1400" spc="5" dirty="0">
                <a:latin typeface="Times New Roman"/>
                <a:cs typeface="Times New Roman"/>
              </a:rPr>
              <a:t>2.20</a:t>
            </a:r>
            <a:r>
              <a:rPr sz="1400" spc="10" dirty="0">
                <a:latin typeface="Times New Roman"/>
                <a:cs typeface="Times New Roman"/>
              </a:rPr>
              <a:t>0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/</a:t>
            </a:r>
            <a:r>
              <a:rPr sz="1400" spc="-135" dirty="0">
                <a:latin typeface="Times New Roman"/>
                <a:cs typeface="Times New Roman"/>
              </a:rPr>
              <a:t>1</a:t>
            </a:r>
            <a:r>
              <a:rPr sz="1400" spc="-125" dirty="0">
                <a:latin typeface="Times New Roman"/>
                <a:cs typeface="Times New Roman"/>
              </a:rPr>
              <a:t>,</a:t>
            </a:r>
            <a:r>
              <a:rPr sz="1400" spc="5" dirty="0">
                <a:latin typeface="Times New Roman"/>
                <a:cs typeface="Times New Roman"/>
              </a:rPr>
              <a:t>1</a:t>
            </a:r>
            <a:r>
              <a:rPr sz="1400" spc="-85" dirty="0">
                <a:latin typeface="Times New Roman"/>
                <a:cs typeface="Times New Roman"/>
              </a:rPr>
              <a:t>1</a:t>
            </a:r>
            <a:r>
              <a:rPr sz="1200" spc="22" baseline="45138" dirty="0">
                <a:latin typeface="Times New Roman"/>
                <a:cs typeface="Times New Roman"/>
              </a:rPr>
              <a:t>3</a:t>
            </a:r>
            <a:r>
              <a:rPr sz="1200" spc="-112" baseline="45138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98457" y="3809895"/>
            <a:ext cx="143573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9060" algn="l"/>
              </a:tabLst>
            </a:pPr>
            <a:r>
              <a:rPr sz="800" spc="15" dirty="0">
                <a:latin typeface="Times New Roman"/>
                <a:cs typeface="Times New Roman"/>
              </a:rPr>
              <a:t>3	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41073" y="3809895"/>
            <a:ext cx="78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63923" y="2727444"/>
            <a:ext cx="144780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1760" algn="l"/>
              </a:tabLst>
            </a:pPr>
            <a:r>
              <a:rPr sz="800" spc="15" dirty="0">
                <a:latin typeface="Times New Roman"/>
                <a:cs typeface="Times New Roman"/>
              </a:rPr>
              <a:t>4	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2625" y="2727444"/>
            <a:ext cx="78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308242" y="2727444"/>
            <a:ext cx="78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91944" y="1644692"/>
            <a:ext cx="78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33040" y="1644692"/>
            <a:ext cx="78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87" y="333438"/>
            <a:ext cx="8641080" cy="935355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7664" marR="327025" indent="-1303655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</a:rPr>
              <a:t>Διαχείρ</a:t>
            </a:r>
            <a:r>
              <a:rPr sz="2400" spc="5" dirty="0">
                <a:solidFill>
                  <a:srgbClr val="333399"/>
                </a:solidFill>
              </a:rPr>
              <a:t>ι</a:t>
            </a:r>
            <a:r>
              <a:rPr sz="2400" dirty="0">
                <a:solidFill>
                  <a:srgbClr val="333399"/>
                </a:solidFill>
              </a:rPr>
              <a:t>ση</a:t>
            </a:r>
            <a:r>
              <a:rPr sz="2400" spc="-6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Κινδ</a:t>
            </a:r>
            <a:r>
              <a:rPr sz="2400" spc="-10" dirty="0">
                <a:solidFill>
                  <a:srgbClr val="333399"/>
                </a:solidFill>
              </a:rPr>
              <a:t>ύ</a:t>
            </a:r>
            <a:r>
              <a:rPr sz="2400" dirty="0">
                <a:solidFill>
                  <a:srgbClr val="333399"/>
                </a:solidFill>
              </a:rPr>
              <a:t>νου Επιτ</a:t>
            </a:r>
            <a:r>
              <a:rPr sz="2400" spc="-10" dirty="0">
                <a:solidFill>
                  <a:srgbClr val="333399"/>
                </a:solidFill>
              </a:rPr>
              <a:t>ο</a:t>
            </a:r>
            <a:r>
              <a:rPr sz="2400" dirty="0">
                <a:solidFill>
                  <a:srgbClr val="333399"/>
                </a:solidFill>
              </a:rPr>
              <a:t>κ</a:t>
            </a:r>
            <a:r>
              <a:rPr sz="2400" spc="5" dirty="0">
                <a:solidFill>
                  <a:srgbClr val="333399"/>
                </a:solidFill>
              </a:rPr>
              <a:t>ί</a:t>
            </a:r>
            <a:r>
              <a:rPr sz="2400" dirty="0">
                <a:solidFill>
                  <a:srgbClr val="333399"/>
                </a:solidFill>
              </a:rPr>
              <a:t>ο</a:t>
            </a:r>
            <a:r>
              <a:rPr sz="2400" spc="-10" dirty="0">
                <a:solidFill>
                  <a:srgbClr val="333399"/>
                </a:solidFill>
              </a:rPr>
              <a:t>υ</a:t>
            </a:r>
            <a:r>
              <a:rPr sz="2400" dirty="0">
                <a:solidFill>
                  <a:srgbClr val="333399"/>
                </a:solidFill>
              </a:rPr>
              <a:t>:</a:t>
            </a:r>
            <a:r>
              <a:rPr sz="2400" spc="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Η Μ</a:t>
            </a:r>
            <a:r>
              <a:rPr sz="2400" spc="45" dirty="0">
                <a:solidFill>
                  <a:srgbClr val="FF0000"/>
                </a:solidFill>
              </a:rPr>
              <a:t>έ</a:t>
            </a:r>
            <a:r>
              <a:rPr sz="2400" dirty="0">
                <a:solidFill>
                  <a:srgbClr val="FF0000"/>
                </a:solidFill>
              </a:rPr>
              <a:t>θοδ</a:t>
            </a:r>
            <a:r>
              <a:rPr sz="2400" spc="-10" dirty="0">
                <a:solidFill>
                  <a:srgbClr val="FF0000"/>
                </a:solidFill>
              </a:rPr>
              <a:t>ο</a:t>
            </a:r>
            <a:r>
              <a:rPr sz="2400" dirty="0">
                <a:solidFill>
                  <a:srgbClr val="FF0000"/>
                </a:solidFill>
              </a:rPr>
              <a:t>ς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του Δείκτη </a:t>
            </a:r>
            <a:r>
              <a:rPr sz="2400" u="heavy" spc="-10" dirty="0">
                <a:solidFill>
                  <a:srgbClr val="FF0000"/>
                </a:solidFill>
              </a:rPr>
              <a:t>Μ</a:t>
            </a:r>
            <a:r>
              <a:rPr sz="2400" u="heavy" spc="40" dirty="0">
                <a:solidFill>
                  <a:srgbClr val="FF0000"/>
                </a:solidFill>
              </a:rPr>
              <a:t>έ</a:t>
            </a:r>
            <a:r>
              <a:rPr sz="2400" u="heavy" dirty="0">
                <a:solidFill>
                  <a:srgbClr val="FF0000"/>
                </a:solidFill>
              </a:rPr>
              <a:t>σης</a:t>
            </a:r>
            <a:r>
              <a:rPr sz="2400" u="heavy" spc="-60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</a:rPr>
              <a:t>Διάρκειας</a:t>
            </a:r>
            <a:r>
              <a:rPr sz="2400" u="heavy" spc="-30" dirty="0">
                <a:solidFill>
                  <a:srgbClr val="FF0000"/>
                </a:solidFill>
              </a:rPr>
              <a:t> </a:t>
            </a:r>
            <a:r>
              <a:rPr sz="2400" u="heavy" spc="15" dirty="0">
                <a:solidFill>
                  <a:srgbClr val="FF0000"/>
                </a:solidFill>
              </a:rPr>
              <a:t>(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Duration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sis)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624430"/>
            <a:ext cx="39141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Υποθ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ός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άπε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1775" y="2186051"/>
          <a:ext cx="8282051" cy="3985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/>
                <a:gridCol w="690626"/>
                <a:gridCol w="1035050"/>
                <a:gridCol w="1104900"/>
                <a:gridCol w="1519174"/>
                <a:gridCol w="688975"/>
                <a:gridCol w="966851"/>
                <a:gridCol w="1035050"/>
              </a:tblGrid>
              <a:tr h="5791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Ενεργητ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1676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Παρ. Αξία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ιτόκιο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Διάρ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ητ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651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Παρ. Αξία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ιτόκιο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Διάρ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639699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Διαθέσιμα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Προθεσμιακές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αταθέσεις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674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1,00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έτος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646175"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Δάνεια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951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</a:pPr>
                      <a:r>
                        <a:rPr sz="1600" spc="-5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2,78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 marR="133350" indent="-1022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Πισ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οποιη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ά 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αταθέσε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966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668274">
                <a:tc>
                  <a:txBody>
                    <a:bodyPr/>
                    <a:lstStyle/>
                    <a:p>
                      <a:pPr marL="211454" marR="204470" indent="133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Ομόλογα δ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μοσί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442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4,3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39065" indent="2774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Σύ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ολο υπ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χ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ρε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εω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81915" marR="73025" indent="20383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Σύ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ολο απα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τήσε</a:t>
                      </a:r>
                      <a:r>
                        <a:rPr sz="16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393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έτη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αρή</a:t>
                      </a:r>
                      <a:r>
                        <a:rPr sz="16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έση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709612">
                <a:tc>
                  <a:txBody>
                    <a:bodyPr/>
                    <a:lstStyle/>
                    <a:p>
                      <a:pPr marL="85090" marR="77470" indent="21018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ύνο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 Ενε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ού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693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 marR="287020" indent="14033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ύνο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 Παθη</a:t>
                      </a:r>
                      <a:r>
                        <a:rPr sz="16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ού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693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333399"/>
                      </a:solidFill>
                      <a:prstDash val="solid"/>
                    </a:lnL>
                    <a:lnR w="38100">
                      <a:solidFill>
                        <a:srgbClr val="333399"/>
                      </a:solidFill>
                      <a:prstDash val="solid"/>
                    </a:lnR>
                    <a:lnT w="38100">
                      <a:solidFill>
                        <a:srgbClr val="333399"/>
                      </a:solidFill>
                      <a:prstDash val="solid"/>
                    </a:lnT>
                    <a:lnB w="381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73379"/>
            <a:ext cx="515416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6840" y="373379"/>
            <a:ext cx="367588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4103" y="739140"/>
            <a:ext cx="304647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2147" y="739140"/>
            <a:ext cx="2993136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6852" y="739140"/>
            <a:ext cx="5105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8959" y="739140"/>
            <a:ext cx="7299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2411" y="1153667"/>
            <a:ext cx="572566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0523" y="739140"/>
            <a:ext cx="49377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0825" y="333438"/>
            <a:ext cx="8714105" cy="1008380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14475" marR="363855" indent="-114300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</a:rPr>
              <a:t>Διαχείρ</a:t>
            </a:r>
            <a:r>
              <a:rPr sz="2400" spc="5" dirty="0">
                <a:solidFill>
                  <a:srgbClr val="333399"/>
                </a:solidFill>
              </a:rPr>
              <a:t>ι</a:t>
            </a:r>
            <a:r>
              <a:rPr sz="2400" dirty="0">
                <a:solidFill>
                  <a:srgbClr val="333399"/>
                </a:solidFill>
              </a:rPr>
              <a:t>ση</a:t>
            </a:r>
            <a:r>
              <a:rPr sz="2400" spc="-6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Κινδ</a:t>
            </a:r>
            <a:r>
              <a:rPr sz="2400" spc="-10" dirty="0">
                <a:solidFill>
                  <a:srgbClr val="333399"/>
                </a:solidFill>
              </a:rPr>
              <a:t>ύ</a:t>
            </a:r>
            <a:r>
              <a:rPr sz="2400" dirty="0">
                <a:solidFill>
                  <a:srgbClr val="333399"/>
                </a:solidFill>
              </a:rPr>
              <a:t>νου Επιτ</a:t>
            </a:r>
            <a:r>
              <a:rPr sz="2400" spc="-10" dirty="0">
                <a:solidFill>
                  <a:srgbClr val="333399"/>
                </a:solidFill>
              </a:rPr>
              <a:t>ο</a:t>
            </a:r>
            <a:r>
              <a:rPr sz="2400" dirty="0">
                <a:solidFill>
                  <a:srgbClr val="333399"/>
                </a:solidFill>
              </a:rPr>
              <a:t>κ</a:t>
            </a:r>
            <a:r>
              <a:rPr sz="2400" spc="5" dirty="0">
                <a:solidFill>
                  <a:srgbClr val="333399"/>
                </a:solidFill>
              </a:rPr>
              <a:t>ί</a:t>
            </a:r>
            <a:r>
              <a:rPr sz="2400" dirty="0">
                <a:solidFill>
                  <a:srgbClr val="333399"/>
                </a:solidFill>
              </a:rPr>
              <a:t>ο</a:t>
            </a:r>
            <a:r>
              <a:rPr sz="2400" spc="-10" dirty="0">
                <a:solidFill>
                  <a:srgbClr val="333399"/>
                </a:solidFill>
              </a:rPr>
              <a:t>υ</a:t>
            </a:r>
            <a:r>
              <a:rPr sz="2400" dirty="0">
                <a:solidFill>
                  <a:srgbClr val="333399"/>
                </a:solidFill>
              </a:rPr>
              <a:t>:</a:t>
            </a:r>
            <a:r>
              <a:rPr sz="2400" spc="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Η Μ</a:t>
            </a:r>
            <a:r>
              <a:rPr sz="2400" spc="45" dirty="0">
                <a:solidFill>
                  <a:srgbClr val="FF0000"/>
                </a:solidFill>
              </a:rPr>
              <a:t>έ</a:t>
            </a:r>
            <a:r>
              <a:rPr sz="2400" dirty="0">
                <a:solidFill>
                  <a:srgbClr val="FF0000"/>
                </a:solidFill>
              </a:rPr>
              <a:t>θοδ</a:t>
            </a:r>
            <a:r>
              <a:rPr sz="2400" spc="-10" dirty="0">
                <a:solidFill>
                  <a:srgbClr val="FF0000"/>
                </a:solidFill>
              </a:rPr>
              <a:t>ο</a:t>
            </a:r>
            <a:r>
              <a:rPr sz="2400" dirty="0">
                <a:solidFill>
                  <a:srgbClr val="FF0000"/>
                </a:solidFill>
              </a:rPr>
              <a:t>ς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του Δείκτη </a:t>
            </a:r>
            <a:r>
              <a:rPr sz="2400" u="heavy" spc="-10" dirty="0">
                <a:solidFill>
                  <a:srgbClr val="FF0000"/>
                </a:solidFill>
              </a:rPr>
              <a:t>Μ</a:t>
            </a:r>
            <a:r>
              <a:rPr sz="2400" u="heavy" spc="40" dirty="0">
                <a:solidFill>
                  <a:srgbClr val="FF0000"/>
                </a:solidFill>
              </a:rPr>
              <a:t>έ</a:t>
            </a:r>
            <a:r>
              <a:rPr sz="2400" u="heavy" dirty="0">
                <a:solidFill>
                  <a:srgbClr val="FF0000"/>
                </a:solidFill>
              </a:rPr>
              <a:t>σης</a:t>
            </a:r>
            <a:r>
              <a:rPr sz="2400" u="heavy" spc="-60" dirty="0">
                <a:solidFill>
                  <a:srgbClr val="FF0000"/>
                </a:solidFill>
              </a:rPr>
              <a:t> </a:t>
            </a:r>
            <a:r>
              <a:rPr sz="2400" u="heavy" dirty="0">
                <a:solidFill>
                  <a:srgbClr val="FF0000"/>
                </a:solidFill>
              </a:rPr>
              <a:t>Διάρκειας</a:t>
            </a:r>
            <a:r>
              <a:rPr sz="2400" u="heavy" spc="-30" dirty="0">
                <a:solidFill>
                  <a:srgbClr val="FF0000"/>
                </a:solidFill>
              </a:rPr>
              <a:t> </a:t>
            </a:r>
            <a:r>
              <a:rPr sz="2400" u="heavy" spc="15" dirty="0">
                <a:solidFill>
                  <a:srgbClr val="FF0000"/>
                </a:solidFill>
              </a:rPr>
              <a:t>(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Duration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u="heavy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sis-</a:t>
            </a:r>
            <a:r>
              <a:rPr sz="2400" u="heavy" spc="-5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540" y="2011272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1)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163" y="2011272"/>
            <a:ext cx="606171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δεν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ασε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τικά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δείκ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ες: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100" b="1" spc="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2767423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1163" y="2767423"/>
            <a:ext cx="683895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Παρατ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παρά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ειγ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μας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100" b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&gt; 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100" b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μιας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+Δi→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 συ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όλου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ων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θηκε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περισσ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 αξία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όλου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ποχρ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 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αλαίου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καθα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1600" b="1" spc="-5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θεί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Δi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540" y="3962493"/>
            <a:ext cx="205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1163" y="3962493"/>
            <a:ext cx="6826250" cy="886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Μπορ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δειχθεί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ι,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100" b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&lt;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100" b="1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+Δi →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όλου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 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τικ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θα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λιγό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όλου 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ποχρ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εω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αλαί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αθαρή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ση)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αυξ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θεί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φα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–Δi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88912"/>
            <a:ext cx="8569325" cy="1008380"/>
          </a:xfrm>
          <a:custGeom>
            <a:avLst/>
            <a:gdLst/>
            <a:ahLst/>
            <a:cxnLst/>
            <a:rect l="l" t="t" r="r" b="b"/>
            <a:pathLst>
              <a:path w="8569325" h="1008380">
                <a:moveTo>
                  <a:pt x="0" y="1008062"/>
                </a:moveTo>
                <a:lnTo>
                  <a:pt x="8569325" y="1008062"/>
                </a:lnTo>
                <a:lnTo>
                  <a:pt x="8569325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ln w="38100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2440" y="0"/>
            <a:ext cx="652272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3816" y="318515"/>
            <a:ext cx="7475220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9540" y="318515"/>
            <a:ext cx="65227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2440" y="806195"/>
            <a:ext cx="65227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642" rIns="0" bIns="0" rtlCol="0">
            <a:spAutoFit/>
          </a:bodyPr>
          <a:lstStyle/>
          <a:p>
            <a:pPr marL="1066800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Διαχείριση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Κεφαλαιακ</a:t>
            </a:r>
            <a:r>
              <a:rPr spc="-10" dirty="0">
                <a:solidFill>
                  <a:srgbClr val="333399"/>
                </a:solidFill>
              </a:rPr>
              <a:t>ή</a:t>
            </a:r>
            <a:r>
              <a:rPr dirty="0">
                <a:solidFill>
                  <a:srgbClr val="333399"/>
                </a:solidFill>
              </a:rPr>
              <a:t>ς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Επ</a:t>
            </a:r>
            <a:r>
              <a:rPr spc="-10" dirty="0">
                <a:solidFill>
                  <a:srgbClr val="333399"/>
                </a:solidFill>
              </a:rPr>
              <a:t>ά</a:t>
            </a:r>
            <a:r>
              <a:rPr dirty="0">
                <a:solidFill>
                  <a:srgbClr val="333399"/>
                </a:solidFill>
              </a:rPr>
              <a:t>ρκειας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267" y="1672095"/>
            <a:ext cx="229235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975" y="1672010"/>
            <a:ext cx="7682230" cy="390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05760" algn="l"/>
                <a:tab pos="361696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Δεδο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8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↑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M	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τό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 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↑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↓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↓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τάθμι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-απόδ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(ri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turn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de-off):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  <a:spcBef>
                <a:spcPts val="21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ίδια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αια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κί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πτ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ώ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σης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↓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δεδομ</a:t>
            </a:r>
            <a:r>
              <a:rPr sz="1800" b="1" spc="2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ROA</a:t>
            </a:r>
            <a:r>
              <a:rPr sz="18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↓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ROE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 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τρ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φα</a:t>
            </a:r>
            <a:endParaRPr sz="1800">
              <a:latin typeface="Arial"/>
              <a:cs typeface="Arial"/>
            </a:endParaRPr>
          </a:p>
          <a:p>
            <a:pPr marL="12700" marR="908685">
              <a:lnSpc>
                <a:spcPts val="1939"/>
              </a:lnSpc>
              <a:spcBef>
                <a:spcPts val="459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θος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 καθορ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ζεται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από τον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κα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μό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ών</a:t>
            </a:r>
            <a:endParaRPr sz="1800">
              <a:latin typeface="Arial"/>
              <a:cs typeface="Arial"/>
            </a:endParaRPr>
          </a:p>
          <a:p>
            <a:pPr marL="12700" marR="728980">
              <a:lnSpc>
                <a:spcPts val="1939"/>
              </a:lnSpc>
              <a:spcBef>
                <a:spcPts val="434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Δια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είριση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: π.χ.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μια σ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μα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ξ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ζ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από χορηγή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εις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→↓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 τράπ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ζα 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τρεις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πιλογ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μετοχι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κδοση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 ν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μετοχ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459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μετοχι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κεφ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 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ξ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ας</a:t>
            </a:r>
            <a:r>
              <a:rPr sz="1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τα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αδι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τα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δη</a:t>
            </a:r>
            <a:r>
              <a:rPr sz="18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 μει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τας</a:t>
            </a:r>
            <a:r>
              <a:rPr sz="18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 διάθ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κερδ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ρι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),</a:t>
            </a: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endParaRPr sz="1800">
              <a:latin typeface="Arial"/>
              <a:cs typeface="Arial"/>
            </a:endParaRPr>
          </a:p>
          <a:p>
            <a:pPr marL="12700" marR="589280">
              <a:lnSpc>
                <a:spcPts val="1939"/>
              </a:lnSpc>
              <a:spcBef>
                <a:spcPts val="434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μεί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χορηγή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 συ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ς,</a:t>
            </a:r>
            <a:r>
              <a:rPr sz="18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υ με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θους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της τράπεζας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3126160"/>
            <a:ext cx="215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267" y="3674800"/>
            <a:ext cx="2152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4223906"/>
            <a:ext cx="22923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5074298"/>
            <a:ext cx="229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300227"/>
            <a:ext cx="515416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3415" y="300227"/>
            <a:ext cx="367588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0679" y="665987"/>
            <a:ext cx="3046475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8723" y="665987"/>
            <a:ext cx="299313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3428" y="665987"/>
            <a:ext cx="5105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55535" y="665987"/>
            <a:ext cx="7299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464" y="1080516"/>
            <a:ext cx="572566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7100" y="665987"/>
            <a:ext cx="49377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5287" y="260413"/>
            <a:ext cx="8498205" cy="1008380"/>
          </a:xfrm>
          <a:prstGeom prst="rect">
            <a:avLst/>
          </a:prstGeom>
          <a:ln w="38100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Διαχείρ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24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Κινδ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νου Επιτ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 Μ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θοδ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του Δείκτη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u="heavy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σης</a:t>
            </a:r>
            <a:r>
              <a:rPr sz="2400" b="1" u="heavy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Διάρκειας</a:t>
            </a:r>
            <a:r>
              <a:rPr sz="2400" b="1" u="heavy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ration</a:t>
            </a:r>
            <a:r>
              <a:rPr sz="2400" b="1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u="heavy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742" y="1671743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5034" y="1671667"/>
            <a:ext cx="7132955" cy="178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Δi=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1%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παρο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σες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αξίες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3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 και παθη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ικ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ταβλ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εξ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ς:</a:t>
            </a:r>
            <a:endParaRPr sz="1600">
              <a:latin typeface="Arial"/>
              <a:cs typeface="Arial"/>
            </a:endParaRPr>
          </a:p>
          <a:p>
            <a:pPr marL="368935" marR="3269615">
              <a:lnSpc>
                <a:spcPts val="2110"/>
              </a:lnSpc>
              <a:spcBef>
                <a:spcPts val="7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Δά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(2000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1951)/2000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 2,45%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λογα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(1500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1442)/1500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3,87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  <a:p>
            <a:pPr marL="368935" marR="1426845">
              <a:lnSpc>
                <a:spcPts val="2110"/>
              </a:lnSpc>
              <a:spcBef>
                <a:spcPts val="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θεσ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ιακ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 κα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σεις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(2700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2674)/2700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0,96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%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Πιστ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ποιη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ικά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Καταθ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ων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(1000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966)/1000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3,4%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Μετ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χικό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άλαιο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αθαρή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(100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53)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100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 47%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9942" y="2159423"/>
            <a:ext cx="206375" cy="130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2742" y="3769021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5034" y="3768945"/>
            <a:ext cx="7247890" cy="244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Δε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μιας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ή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ταβ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λής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ποσοσ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ιαία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ταβ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λή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ης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πα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αγο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αίας)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αξίας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ός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χεί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γη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κο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ή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ου παθητικ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εται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επίσης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σεγγισ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ικ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ά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από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ακόλ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θο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πο: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90"/>
              </a:spcBef>
              <a:tabLst>
                <a:tab pos="5601970" algn="l"/>
              </a:tabLst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ΔPj/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Dj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x[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(1+i)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]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(1)</a:t>
            </a:r>
            <a:endParaRPr sz="1600">
              <a:latin typeface="Arial"/>
              <a:cs typeface="Arial"/>
            </a:endParaRPr>
          </a:p>
          <a:p>
            <a:pPr marL="368935" marR="1341755">
              <a:lnSpc>
                <a:spcPct val="110000"/>
              </a:lnSpc>
              <a:tabLst>
                <a:tab pos="1259205" algn="l"/>
              </a:tabLst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Δά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εια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P/P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2,73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[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0,01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(1+0,10)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]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2,48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%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λογα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P/P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4,3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[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0,01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(1+0,08)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]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3,98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%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κ.λ.π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Όσο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γαλύ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γαλύ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ΔPj/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endParaRPr sz="1600">
              <a:latin typeface="Arial"/>
              <a:cs typeface="Arial"/>
            </a:endParaRPr>
          </a:p>
          <a:p>
            <a:pPr marL="12700" marR="304800">
              <a:lnSpc>
                <a:spcPts val="1730"/>
              </a:lnSpc>
              <a:spcBef>
                <a:spcPts val="409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Επίση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ς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j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= (ΔPj/Pj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[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+i)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]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διάρ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εια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Dj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 ελαστικ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τας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άει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αισθησία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αξίας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ός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ιχεί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στις μ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ταβ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ς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6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742" y="4476537"/>
            <a:ext cx="2063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942" y="4744761"/>
            <a:ext cx="2063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2742" y="5281210"/>
            <a:ext cx="20637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600" spc="-5" dirty="0">
                <a:solidFill>
                  <a:srgbClr val="333399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445008"/>
            <a:ext cx="515416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0264" y="445008"/>
            <a:ext cx="367588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7527" y="810768"/>
            <a:ext cx="3046476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5571" y="810768"/>
            <a:ext cx="2993135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0276" y="810768"/>
            <a:ext cx="510540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2383" y="810768"/>
            <a:ext cx="729996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835" y="1225296"/>
            <a:ext cx="572566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3947" y="810768"/>
            <a:ext cx="493775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3850" y="260350"/>
            <a:ext cx="8496300" cy="1297305"/>
          </a:xfrm>
          <a:prstGeom prst="rect">
            <a:avLst/>
          </a:prstGeom>
          <a:ln w="38099">
            <a:solidFill>
              <a:srgbClr val="CC99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Διαχείρ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24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Κινδ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νου Επιτ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24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 Μ</a:t>
            </a:r>
            <a:r>
              <a:rPr sz="2400" b="1" spc="4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θοδ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του Δείκτη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u="heavy" spc="40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σης</a:t>
            </a:r>
            <a:r>
              <a:rPr sz="2400" b="1" u="heavy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Διάρκειας</a:t>
            </a:r>
            <a:r>
              <a:rPr sz="2400" b="1" u="heavy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ration</a:t>
            </a:r>
            <a:r>
              <a:rPr sz="2400" b="1" u="heavy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400" b="1" u="heavy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sz="2400" b="1" u="heavy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u="heavy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u="heavy" spc="-10" dirty="0">
                <a:solidFill>
                  <a:srgbClr val="FF0000"/>
                </a:solidFill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535" y="2493738"/>
            <a:ext cx="674243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σο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Ά</a:t>
            </a:r>
            <a:r>
              <a:rPr sz="1600" b="1" spc="-2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ιγμα</a:t>
            </a:r>
            <a:r>
              <a:rPr sz="1600" b="1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όσο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 Μ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ση διάρ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εια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6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600" b="1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χρήσι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γαλεία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και πλη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φ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ούν</a:t>
            </a:r>
            <a:r>
              <a:rPr sz="16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τη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διοί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ηση</a:t>
            </a:r>
            <a:r>
              <a:rPr sz="16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για</a:t>
            </a:r>
            <a:r>
              <a:rPr sz="16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βαθμό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6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κι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που α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ετωπ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ζ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άπεζα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αν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αυξ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θούν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ή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ύν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τα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κια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799465">
              <a:lnSpc>
                <a:spcPts val="3810"/>
              </a:lnSpc>
            </a:pPr>
            <a:r>
              <a:rPr dirty="0"/>
              <a:t>Αντ</a:t>
            </a:r>
            <a:r>
              <a:rPr spc="-10" dirty="0"/>
              <a:t>ι</a:t>
            </a:r>
            <a:r>
              <a:rPr dirty="0"/>
              <a:t>μετώ</a:t>
            </a:r>
            <a:r>
              <a:rPr spc="-15" dirty="0"/>
              <a:t>π</a:t>
            </a:r>
            <a:r>
              <a:rPr dirty="0"/>
              <a:t>ιση</a:t>
            </a:r>
            <a:r>
              <a:rPr spc="-40" dirty="0"/>
              <a:t> </a:t>
            </a:r>
            <a:r>
              <a:rPr dirty="0"/>
              <a:t>του</a:t>
            </a:r>
            <a:r>
              <a:rPr spc="-30" dirty="0"/>
              <a:t> </a:t>
            </a:r>
            <a:r>
              <a:rPr dirty="0"/>
              <a:t>κι</a:t>
            </a:r>
            <a:r>
              <a:rPr spc="-15" dirty="0"/>
              <a:t>ν</a:t>
            </a:r>
            <a:r>
              <a:rPr dirty="0"/>
              <a:t>δύ</a:t>
            </a:r>
            <a:r>
              <a:rPr spc="-15" dirty="0"/>
              <a:t>ν</a:t>
            </a:r>
            <a:r>
              <a:rPr dirty="0"/>
              <a:t>ου</a:t>
            </a:r>
            <a:r>
              <a:rPr spc="-25" dirty="0"/>
              <a:t> </a:t>
            </a:r>
            <a:r>
              <a:rPr dirty="0"/>
              <a:t>μετ</a:t>
            </a:r>
            <a:r>
              <a:rPr spc="-15" dirty="0"/>
              <a:t>α</a:t>
            </a:r>
            <a:r>
              <a:rPr dirty="0"/>
              <a:t>βο</a:t>
            </a:r>
            <a:r>
              <a:rPr spc="-10" dirty="0"/>
              <a:t>λ</a:t>
            </a:r>
            <a:r>
              <a:rPr dirty="0"/>
              <a:t>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911447"/>
            <a:ext cx="8057515" cy="495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795">
              <a:lnSpc>
                <a:spcPct val="100000"/>
              </a:lnSpc>
            </a:pP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των</a:t>
            </a:r>
            <a:r>
              <a:rPr sz="32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επιτοκ</a:t>
            </a:r>
            <a:r>
              <a:rPr sz="3200" b="1" spc="-1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3200" b="1" dirty="0">
                <a:solidFill>
                  <a:srgbClr val="0000CC"/>
                </a:solidFill>
                <a:latin typeface="Arial"/>
                <a:cs typeface="Arial"/>
              </a:rPr>
              <a:t>ων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85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νδ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νος επιτοκ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μπ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ρεί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δενιστεί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τας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το άνοιγ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της σταθ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ισ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νης</a:t>
            </a:r>
            <a:r>
              <a:rPr sz="24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διάρ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ειας</a:t>
            </a:r>
            <a:r>
              <a:rPr sz="24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duration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ga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) ίσο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το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b="1" spc="5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ν:</a:t>
            </a:r>
            <a:endParaRPr sz="2400">
              <a:latin typeface="Arial"/>
              <a:cs typeface="Arial"/>
            </a:endParaRPr>
          </a:p>
          <a:p>
            <a:pPr marL="957580">
              <a:lnSpc>
                <a:spcPct val="100000"/>
              </a:lnSpc>
              <a:spcBef>
                <a:spcPts val="175"/>
              </a:spcBef>
              <a:tabLst>
                <a:tab pos="4952365" algn="l"/>
              </a:tabLst>
            </a:pPr>
            <a:r>
              <a:rPr sz="4050" spc="-440" dirty="0">
                <a:latin typeface="Symbol"/>
                <a:cs typeface="Symbol"/>
              </a:rPr>
              <a:t></a:t>
            </a:r>
            <a:r>
              <a:rPr sz="2950" spc="415" dirty="0">
                <a:latin typeface="Times New Roman"/>
                <a:cs typeface="Times New Roman"/>
              </a:rPr>
              <a:t>D</a:t>
            </a:r>
            <a:r>
              <a:rPr sz="2550" spc="352" baseline="-24509" dirty="0">
                <a:latin typeface="Times New Roman"/>
                <a:cs typeface="Times New Roman"/>
              </a:rPr>
              <a:t>A</a:t>
            </a:r>
            <a:r>
              <a:rPr sz="2550" baseline="-24509" dirty="0">
                <a:latin typeface="Times New Roman"/>
                <a:cs typeface="Times New Roman"/>
              </a:rPr>
              <a:t> </a:t>
            </a:r>
            <a:r>
              <a:rPr sz="2550" spc="-67" baseline="-24509" dirty="0">
                <a:latin typeface="Times New Roman"/>
                <a:cs typeface="Times New Roman"/>
              </a:rPr>
              <a:t> </a:t>
            </a:r>
            <a:r>
              <a:rPr sz="2950" spc="170" dirty="0">
                <a:latin typeface="Times New Roman"/>
                <a:cs typeface="Times New Roman"/>
              </a:rPr>
              <a:t>-</a:t>
            </a:r>
            <a:r>
              <a:rPr sz="2950" spc="-260" dirty="0">
                <a:latin typeface="Times New Roman"/>
                <a:cs typeface="Times New Roman"/>
              </a:rPr>
              <a:t> </a:t>
            </a:r>
            <a:r>
              <a:rPr sz="3900" spc="-270" dirty="0">
                <a:latin typeface="Symbol"/>
                <a:cs typeface="Symbol"/>
              </a:rPr>
              <a:t></a:t>
            </a:r>
            <a:r>
              <a:rPr sz="2950" spc="409" dirty="0">
                <a:latin typeface="Times New Roman"/>
                <a:cs typeface="Times New Roman"/>
              </a:rPr>
              <a:t>D</a:t>
            </a:r>
            <a:r>
              <a:rPr sz="2550" spc="300" baseline="-24509" dirty="0">
                <a:latin typeface="Times New Roman"/>
                <a:cs typeface="Times New Roman"/>
              </a:rPr>
              <a:t>L</a:t>
            </a:r>
            <a:r>
              <a:rPr sz="2550" baseline="-24509" dirty="0">
                <a:latin typeface="Times New Roman"/>
                <a:cs typeface="Times New Roman"/>
              </a:rPr>
              <a:t> </a:t>
            </a:r>
            <a:r>
              <a:rPr sz="2550" spc="-165" baseline="-24509" dirty="0">
                <a:latin typeface="Times New Roman"/>
                <a:cs typeface="Times New Roman"/>
              </a:rPr>
              <a:t> </a:t>
            </a:r>
            <a:r>
              <a:rPr sz="2950" spc="285" dirty="0">
                <a:latin typeface="Symbol"/>
                <a:cs typeface="Symbol"/>
              </a:rPr>
              <a:t></a:t>
            </a:r>
            <a:r>
              <a:rPr sz="2950" spc="-280" dirty="0">
                <a:latin typeface="Times New Roman"/>
                <a:cs typeface="Times New Roman"/>
              </a:rPr>
              <a:t> </a:t>
            </a:r>
            <a:r>
              <a:rPr sz="2950" spc="425" dirty="0">
                <a:latin typeface="Times New Roman"/>
                <a:cs typeface="Times New Roman"/>
              </a:rPr>
              <a:t>k</a:t>
            </a:r>
            <a:r>
              <a:rPr sz="3900" spc="-409" dirty="0">
                <a:latin typeface="Symbol"/>
                <a:cs typeface="Symbol"/>
              </a:rPr>
              <a:t></a:t>
            </a:r>
            <a:r>
              <a:rPr sz="4050" spc="120" dirty="0">
                <a:latin typeface="Symbol"/>
                <a:cs typeface="Symbol"/>
              </a:rPr>
              <a:t></a:t>
            </a:r>
            <a:r>
              <a:rPr sz="2950" spc="285" dirty="0">
                <a:latin typeface="Symbol"/>
                <a:cs typeface="Symbol"/>
              </a:rPr>
              <a:t></a:t>
            </a:r>
            <a:r>
              <a:rPr sz="2950" spc="-120" dirty="0">
                <a:latin typeface="Times New Roman"/>
                <a:cs typeface="Times New Roman"/>
              </a:rPr>
              <a:t> </a:t>
            </a:r>
            <a:r>
              <a:rPr sz="2950" spc="65" dirty="0">
                <a:latin typeface="Times New Roman"/>
                <a:cs typeface="Times New Roman"/>
              </a:rPr>
              <a:t>0</a:t>
            </a:r>
            <a:r>
              <a:rPr sz="2950" spc="145" dirty="0">
                <a:latin typeface="Times New Roman"/>
                <a:cs typeface="Times New Roman"/>
              </a:rPr>
              <a:t>;</a:t>
            </a:r>
            <a:r>
              <a:rPr sz="2950" spc="-425" dirty="0">
                <a:latin typeface="Times New Roman"/>
                <a:cs typeface="Times New Roman"/>
              </a:rPr>
              <a:t> </a:t>
            </a:r>
            <a:r>
              <a:rPr sz="2950" i="1" spc="-20" dirty="0">
                <a:latin typeface="Times New Roman"/>
                <a:cs typeface="Times New Roman"/>
              </a:rPr>
              <a:t>ή</a:t>
            </a:r>
            <a:r>
              <a:rPr sz="2950" spc="409" dirty="0">
                <a:latin typeface="Times New Roman"/>
                <a:cs typeface="Times New Roman"/>
              </a:rPr>
              <a:t>D</a:t>
            </a:r>
            <a:r>
              <a:rPr sz="2550" spc="352" baseline="-24509" dirty="0">
                <a:latin typeface="Times New Roman"/>
                <a:cs typeface="Times New Roman"/>
              </a:rPr>
              <a:t>A</a:t>
            </a:r>
            <a:r>
              <a:rPr sz="2550" baseline="-24509" dirty="0">
                <a:latin typeface="Times New Roman"/>
                <a:cs typeface="Times New Roman"/>
              </a:rPr>
              <a:t>	</a:t>
            </a:r>
            <a:r>
              <a:rPr sz="2950" spc="285" dirty="0">
                <a:latin typeface="Symbol"/>
                <a:cs typeface="Symbol"/>
              </a:rPr>
              <a:t></a:t>
            </a:r>
            <a:r>
              <a:rPr sz="2950" spc="-240" dirty="0">
                <a:latin typeface="Times New Roman"/>
                <a:cs typeface="Times New Roman"/>
              </a:rPr>
              <a:t> </a:t>
            </a:r>
            <a:r>
              <a:rPr sz="3900" spc="-275" dirty="0">
                <a:latin typeface="Symbol"/>
                <a:cs typeface="Symbol"/>
              </a:rPr>
              <a:t></a:t>
            </a:r>
            <a:r>
              <a:rPr sz="2950" spc="409" dirty="0">
                <a:latin typeface="Times New Roman"/>
                <a:cs typeface="Times New Roman"/>
              </a:rPr>
              <a:t>D</a:t>
            </a:r>
            <a:r>
              <a:rPr sz="2550" spc="300" baseline="-24509" dirty="0">
                <a:latin typeface="Times New Roman"/>
                <a:cs typeface="Times New Roman"/>
              </a:rPr>
              <a:t>L</a:t>
            </a:r>
            <a:r>
              <a:rPr sz="2550" baseline="-24509" dirty="0">
                <a:latin typeface="Times New Roman"/>
                <a:cs typeface="Times New Roman"/>
              </a:rPr>
              <a:t> </a:t>
            </a:r>
            <a:r>
              <a:rPr sz="2550" spc="-165" baseline="-24509" dirty="0">
                <a:latin typeface="Times New Roman"/>
                <a:cs typeface="Times New Roman"/>
              </a:rPr>
              <a:t> </a:t>
            </a:r>
            <a:r>
              <a:rPr sz="2950" spc="285" dirty="0">
                <a:latin typeface="Symbol"/>
                <a:cs typeface="Symbol"/>
              </a:rPr>
              <a:t></a:t>
            </a:r>
            <a:r>
              <a:rPr sz="2950" spc="-280" dirty="0">
                <a:latin typeface="Times New Roman"/>
                <a:cs typeface="Times New Roman"/>
              </a:rPr>
              <a:t> </a:t>
            </a:r>
            <a:r>
              <a:rPr sz="2950" spc="425" dirty="0">
                <a:latin typeface="Times New Roman"/>
                <a:cs typeface="Times New Roman"/>
              </a:rPr>
              <a:t>k</a:t>
            </a:r>
            <a:r>
              <a:rPr sz="3900" spc="-160" dirty="0">
                <a:latin typeface="Symbol"/>
                <a:cs typeface="Symbol"/>
              </a:rPr>
              <a:t></a:t>
            </a:r>
            <a:endParaRPr sz="3900">
              <a:latin typeface="Symbol"/>
              <a:cs typeface="Symbol"/>
            </a:endParaRPr>
          </a:p>
          <a:p>
            <a:pPr marL="355600" marR="391795" indent="-343535" algn="just">
              <a:lnSpc>
                <a:spcPct val="100000"/>
              </a:lnSpc>
              <a:spcBef>
                <a:spcPts val="236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Δηλαδή,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ργ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που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πει</a:t>
            </a:r>
            <a:r>
              <a:rPr sz="20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κά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τράπεζα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την 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(ή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τον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μό) 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000" b="1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αι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ας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συ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δυασ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ός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παρακά</a:t>
            </a:r>
            <a:r>
              <a:rPr sz="2000" b="1" spc="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λογ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ών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ση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ιας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του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γη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400" b="1" spc="-4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),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αύξηση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άρκ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ιας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του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παθητι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ού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),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αύξηση</a:t>
            </a:r>
            <a:r>
              <a:rPr sz="20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της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μόχλ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υσης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(k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624840">
              <a:lnSpc>
                <a:spcPct val="100000"/>
              </a:lnSpc>
            </a:pPr>
            <a:r>
              <a:rPr dirty="0"/>
              <a:t>Διαχείριση</a:t>
            </a:r>
            <a:r>
              <a:rPr spc="-55" dirty="0"/>
              <a:t> </a:t>
            </a:r>
            <a:r>
              <a:rPr dirty="0"/>
              <a:t>του</a:t>
            </a:r>
            <a:r>
              <a:rPr spc="-25" dirty="0"/>
              <a:t> </a:t>
            </a:r>
            <a:r>
              <a:rPr dirty="0"/>
              <a:t>ανο</a:t>
            </a:r>
            <a:r>
              <a:rPr spc="-15" dirty="0"/>
              <a:t>ί</a:t>
            </a:r>
            <a:r>
              <a:rPr dirty="0"/>
              <a:t>γ</a:t>
            </a:r>
            <a:r>
              <a:rPr spc="-10" dirty="0"/>
              <a:t>μ</a:t>
            </a:r>
            <a:r>
              <a:rPr dirty="0"/>
              <a:t>ατος</a:t>
            </a:r>
            <a:r>
              <a:rPr spc="-35" dirty="0"/>
              <a:t> </a:t>
            </a:r>
            <a:r>
              <a:rPr dirty="0"/>
              <a:t>της</a:t>
            </a:r>
            <a:r>
              <a:rPr spc="-30" dirty="0"/>
              <a:t> </a:t>
            </a:r>
            <a:r>
              <a:rPr dirty="0"/>
              <a:t>διάρκειας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dirty="0">
                <a:solidFill>
                  <a:srgbClr val="FF0000"/>
                </a:solidFill>
              </a:rPr>
              <a:t>Α</a:t>
            </a:r>
            <a:r>
              <a:rPr spc="-10" dirty="0">
                <a:solidFill>
                  <a:srgbClr val="FF0000"/>
                </a:solidFill>
              </a:rPr>
              <a:t>μ</a:t>
            </a:r>
            <a:r>
              <a:rPr dirty="0">
                <a:solidFill>
                  <a:srgbClr val="FF0000"/>
                </a:solidFill>
              </a:rPr>
              <a:t>υ</a:t>
            </a:r>
            <a:r>
              <a:rPr spc="-10" dirty="0">
                <a:solidFill>
                  <a:srgbClr val="FF0000"/>
                </a:solidFill>
              </a:rPr>
              <a:t>ν</a:t>
            </a:r>
            <a:r>
              <a:rPr dirty="0">
                <a:solidFill>
                  <a:srgbClr val="FF0000"/>
                </a:solidFill>
              </a:rPr>
              <a:t>τική στρατηγική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η</a:t>
            </a:r>
            <a:r>
              <a:rPr spc="-10" dirty="0"/>
              <a:t> </a:t>
            </a:r>
            <a:r>
              <a:rPr dirty="0"/>
              <a:t>διοί</a:t>
            </a:r>
            <a:r>
              <a:rPr spc="5" dirty="0"/>
              <a:t>κ</a:t>
            </a:r>
            <a:r>
              <a:rPr dirty="0"/>
              <a:t>ηση</a:t>
            </a:r>
            <a:r>
              <a:rPr spc="-50" dirty="0"/>
              <a:t> </a:t>
            </a:r>
            <a:r>
              <a:rPr dirty="0"/>
              <a:t>της τράπεζας προσ</a:t>
            </a:r>
            <a:r>
              <a:rPr spc="-10" dirty="0"/>
              <a:t>π</a:t>
            </a:r>
            <a:r>
              <a:rPr dirty="0"/>
              <a:t>αθεί</a:t>
            </a:r>
            <a:r>
              <a:rPr spc="-35" dirty="0"/>
              <a:t> </a:t>
            </a:r>
            <a:r>
              <a:rPr dirty="0"/>
              <a:t>να απ</a:t>
            </a:r>
            <a:r>
              <a:rPr spc="-10" dirty="0"/>
              <a:t>ο</a:t>
            </a:r>
            <a:r>
              <a:rPr dirty="0"/>
              <a:t>μ</a:t>
            </a:r>
            <a:r>
              <a:rPr spc="-10" dirty="0"/>
              <a:t>ο</a:t>
            </a:r>
            <a:r>
              <a:rPr dirty="0"/>
              <a:t>νώσει</a:t>
            </a:r>
            <a:r>
              <a:rPr spc="-35" dirty="0"/>
              <a:t> </a:t>
            </a:r>
            <a:r>
              <a:rPr dirty="0"/>
              <a:t>τ</a:t>
            </a:r>
            <a:r>
              <a:rPr spc="-10" dirty="0"/>
              <a:t>η</a:t>
            </a:r>
            <a:r>
              <a:rPr dirty="0"/>
              <a:t>ν καθαρή</a:t>
            </a:r>
            <a:r>
              <a:rPr spc="-15" dirty="0"/>
              <a:t> </a:t>
            </a:r>
            <a:r>
              <a:rPr dirty="0"/>
              <a:t>θ</a:t>
            </a:r>
            <a:r>
              <a:rPr spc="50" dirty="0"/>
              <a:t>έ</a:t>
            </a:r>
            <a:r>
              <a:rPr spc="-15" dirty="0"/>
              <a:t>σ</a:t>
            </a:r>
            <a:r>
              <a:rPr dirty="0"/>
              <a:t>η</a:t>
            </a:r>
            <a:r>
              <a:rPr spc="-60" dirty="0"/>
              <a:t> </a:t>
            </a:r>
            <a:r>
              <a:rPr dirty="0"/>
              <a:t>από</a:t>
            </a:r>
            <a:r>
              <a:rPr spc="-10" dirty="0"/>
              <a:t> </a:t>
            </a:r>
            <a:r>
              <a:rPr dirty="0"/>
              <a:t>τις μετ</a:t>
            </a:r>
            <a:r>
              <a:rPr spc="-10" dirty="0"/>
              <a:t>α</a:t>
            </a:r>
            <a:r>
              <a:rPr dirty="0"/>
              <a:t>βολ</a:t>
            </a:r>
            <a:r>
              <a:rPr spc="35" dirty="0"/>
              <a:t>έ</a:t>
            </a:r>
            <a:r>
              <a:rPr dirty="0"/>
              <a:t>ς</a:t>
            </a:r>
            <a:r>
              <a:rPr spc="-60" dirty="0"/>
              <a:t> </a:t>
            </a:r>
            <a:r>
              <a:rPr dirty="0"/>
              <a:t>των επιτοκίων.</a:t>
            </a:r>
          </a:p>
          <a:p>
            <a:pPr marL="355600" marR="43180" indent="-34290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pos="356235" algn="l"/>
              </a:tabLst>
            </a:pPr>
            <a:r>
              <a:rPr dirty="0">
                <a:solidFill>
                  <a:srgbClr val="FF0000"/>
                </a:solidFill>
              </a:rPr>
              <a:t>Επιθε</a:t>
            </a:r>
            <a:r>
              <a:rPr spc="-10" dirty="0">
                <a:solidFill>
                  <a:srgbClr val="FF0000"/>
                </a:solidFill>
              </a:rPr>
              <a:t>τ</a:t>
            </a:r>
            <a:r>
              <a:rPr dirty="0">
                <a:solidFill>
                  <a:srgbClr val="FF0000"/>
                </a:solidFill>
              </a:rPr>
              <a:t>ι</a:t>
            </a:r>
            <a:r>
              <a:rPr spc="5" dirty="0">
                <a:solidFill>
                  <a:srgbClr val="FF0000"/>
                </a:solidFill>
              </a:rPr>
              <a:t>κ</a:t>
            </a:r>
            <a:r>
              <a:rPr dirty="0">
                <a:solidFill>
                  <a:srgbClr val="FF0000"/>
                </a:solidFill>
              </a:rPr>
              <a:t>ή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στρατηγικ</a:t>
            </a:r>
            <a:r>
              <a:rPr spc="5" dirty="0">
                <a:solidFill>
                  <a:srgbClr val="FF0000"/>
                </a:solidFill>
              </a:rPr>
              <a:t>ή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η</a:t>
            </a:r>
            <a:r>
              <a:rPr spc="-10" dirty="0"/>
              <a:t> </a:t>
            </a:r>
            <a:r>
              <a:rPr dirty="0"/>
              <a:t>διοί</a:t>
            </a:r>
            <a:r>
              <a:rPr spc="5" dirty="0"/>
              <a:t>κ</a:t>
            </a:r>
            <a:r>
              <a:rPr dirty="0"/>
              <a:t>ηση</a:t>
            </a:r>
            <a:r>
              <a:rPr spc="-50" dirty="0"/>
              <a:t> </a:t>
            </a:r>
            <a:r>
              <a:rPr dirty="0"/>
              <a:t>προσπαθεί</a:t>
            </a:r>
            <a:r>
              <a:rPr spc="-20" dirty="0"/>
              <a:t> </a:t>
            </a:r>
            <a:r>
              <a:rPr dirty="0"/>
              <a:t>να επωφελη</a:t>
            </a:r>
            <a:r>
              <a:rPr spc="-10" dirty="0"/>
              <a:t>θ</a:t>
            </a:r>
            <a:r>
              <a:rPr dirty="0"/>
              <a:t>εί</a:t>
            </a:r>
            <a:r>
              <a:rPr spc="-30" dirty="0"/>
              <a:t> </a:t>
            </a:r>
            <a:r>
              <a:rPr dirty="0"/>
              <a:t>από</a:t>
            </a:r>
            <a:r>
              <a:rPr spc="-15" dirty="0"/>
              <a:t> </a:t>
            </a:r>
            <a:r>
              <a:rPr dirty="0"/>
              <a:t>τις </a:t>
            </a:r>
            <a:r>
              <a:rPr spc="-10" dirty="0"/>
              <a:t>μ</a:t>
            </a:r>
            <a:r>
              <a:rPr dirty="0"/>
              <a:t>εταβολ</a:t>
            </a:r>
            <a:r>
              <a:rPr spc="45" dirty="0"/>
              <a:t>έ</a:t>
            </a:r>
            <a:r>
              <a:rPr dirty="0"/>
              <a:t>ς</a:t>
            </a:r>
            <a:r>
              <a:rPr spc="-45" dirty="0"/>
              <a:t> </a:t>
            </a:r>
            <a:r>
              <a:rPr dirty="0"/>
              <a:t>των επιτοκίων</a:t>
            </a:r>
            <a:r>
              <a:rPr spc="-35" dirty="0"/>
              <a:t> </a:t>
            </a:r>
            <a:r>
              <a:rPr dirty="0"/>
              <a:t>και</a:t>
            </a:r>
            <a:r>
              <a:rPr spc="-15" dirty="0"/>
              <a:t> </a:t>
            </a:r>
            <a:r>
              <a:rPr dirty="0"/>
              <a:t>να α</a:t>
            </a:r>
            <a:r>
              <a:rPr spc="-10" dirty="0"/>
              <a:t>υ</a:t>
            </a:r>
            <a:r>
              <a:rPr dirty="0"/>
              <a:t>ξήσει</a:t>
            </a:r>
            <a:r>
              <a:rPr spc="-25" dirty="0"/>
              <a:t> </a:t>
            </a:r>
            <a:r>
              <a:rPr dirty="0"/>
              <a:t>τ</a:t>
            </a:r>
            <a:r>
              <a:rPr spc="-10" dirty="0"/>
              <a:t>η</a:t>
            </a:r>
            <a:r>
              <a:rPr dirty="0"/>
              <a:t>ν καθαρή</a:t>
            </a:r>
            <a:r>
              <a:rPr spc="-15" dirty="0"/>
              <a:t> </a:t>
            </a:r>
            <a:r>
              <a:rPr dirty="0"/>
              <a:t>θ</a:t>
            </a:r>
            <a:r>
              <a:rPr spc="35" dirty="0"/>
              <a:t>έ</a:t>
            </a:r>
            <a:r>
              <a:rPr dirty="0"/>
              <a:t>ση.</a:t>
            </a:r>
            <a:r>
              <a:rPr spc="-70" dirty="0"/>
              <a:t> </a:t>
            </a:r>
            <a:r>
              <a:rPr dirty="0"/>
              <a:t>Ε</a:t>
            </a:r>
            <a:r>
              <a:rPr spc="-10" dirty="0"/>
              <a:t>π</a:t>
            </a:r>
            <a:r>
              <a:rPr dirty="0"/>
              <a:t>ιτυ</a:t>
            </a:r>
            <a:r>
              <a:rPr spc="-10" dirty="0"/>
              <a:t>χ</a:t>
            </a:r>
            <a:r>
              <a:rPr dirty="0"/>
              <a:t>ής</a:t>
            </a:r>
            <a:r>
              <a:rPr spc="10" dirty="0"/>
              <a:t> </a:t>
            </a:r>
            <a:r>
              <a:rPr dirty="0"/>
              <a:t>επιθε</a:t>
            </a:r>
            <a:r>
              <a:rPr spc="-10" dirty="0"/>
              <a:t>τ</a:t>
            </a:r>
            <a:r>
              <a:rPr dirty="0"/>
              <a:t>ική στρατηγική</a:t>
            </a:r>
            <a:r>
              <a:rPr spc="-20" dirty="0"/>
              <a:t> </a:t>
            </a:r>
            <a:r>
              <a:rPr dirty="0"/>
              <a:t>προ</a:t>
            </a:r>
            <a:r>
              <a:rPr spc="-10" dirty="0"/>
              <a:t>ϋ</a:t>
            </a:r>
            <a:r>
              <a:rPr dirty="0"/>
              <a:t>πο</a:t>
            </a:r>
            <a:r>
              <a:rPr spc="-10" dirty="0"/>
              <a:t>θ</a:t>
            </a:r>
            <a:r>
              <a:rPr spc="55" dirty="0"/>
              <a:t>έ</a:t>
            </a:r>
            <a:r>
              <a:rPr dirty="0"/>
              <a:t>τει</a:t>
            </a:r>
            <a:r>
              <a:rPr spc="-55" dirty="0"/>
              <a:t> </a:t>
            </a:r>
            <a:r>
              <a:rPr dirty="0"/>
              <a:t>ι</a:t>
            </a:r>
            <a:r>
              <a:rPr spc="5" dirty="0"/>
              <a:t>κ</a:t>
            </a:r>
            <a:r>
              <a:rPr dirty="0"/>
              <a:t>ανό</a:t>
            </a:r>
            <a:r>
              <a:rPr spc="-10" dirty="0"/>
              <a:t>τ</a:t>
            </a:r>
            <a:r>
              <a:rPr dirty="0"/>
              <a:t>ητα</a:t>
            </a:r>
            <a:r>
              <a:rPr spc="-15" dirty="0"/>
              <a:t> </a:t>
            </a:r>
            <a:r>
              <a:rPr dirty="0"/>
              <a:t>πρόβλε</a:t>
            </a:r>
            <a:r>
              <a:rPr spc="-15" dirty="0"/>
              <a:t>ψ</a:t>
            </a:r>
            <a:r>
              <a:rPr dirty="0"/>
              <a:t>ης των επιτοκίων.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5684" rIns="0" bIns="0" rtlCol="0">
            <a:spAutoFit/>
          </a:bodyPr>
          <a:lstStyle/>
          <a:p>
            <a:pPr marL="774700">
              <a:lnSpc>
                <a:spcPct val="100000"/>
              </a:lnSpc>
            </a:pPr>
            <a:r>
              <a:rPr dirty="0"/>
              <a:t>Διαχε</a:t>
            </a:r>
            <a:r>
              <a:rPr spc="-10" dirty="0"/>
              <a:t>ί</a:t>
            </a:r>
            <a:r>
              <a:rPr dirty="0"/>
              <a:t>ριση</a:t>
            </a:r>
            <a:r>
              <a:rPr spc="-60" dirty="0"/>
              <a:t> </a:t>
            </a:r>
            <a:r>
              <a:rPr dirty="0"/>
              <a:t>του</a:t>
            </a:r>
            <a:r>
              <a:rPr spc="-30" dirty="0"/>
              <a:t> </a:t>
            </a:r>
            <a:r>
              <a:rPr dirty="0"/>
              <a:t>χάσμ</a:t>
            </a:r>
            <a:r>
              <a:rPr spc="-10" dirty="0"/>
              <a:t>α</a:t>
            </a:r>
            <a:r>
              <a:rPr dirty="0"/>
              <a:t>τος</a:t>
            </a:r>
            <a:r>
              <a:rPr spc="-45" dirty="0"/>
              <a:t> </a:t>
            </a:r>
            <a:r>
              <a:rPr dirty="0"/>
              <a:t>της</a:t>
            </a:r>
            <a:r>
              <a:rPr spc="-20" dirty="0"/>
              <a:t> </a:t>
            </a:r>
            <a:r>
              <a:rPr dirty="0"/>
              <a:t>διά</a:t>
            </a:r>
            <a:r>
              <a:rPr spc="-10" dirty="0"/>
              <a:t>ρ</a:t>
            </a:r>
            <a:r>
              <a:rPr dirty="0"/>
              <a:t>κειας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518"/>
            <a:ext cx="7962900" cy="381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1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Εάν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α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ναμ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νεται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αύξ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των επιτοκίων,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κατάλλη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 επιθετική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στρατηγική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είναι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επίτευξη αρνητικού χάσ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διάρκειας.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0000CC"/>
              </a:buClr>
              <a:buFont typeface="Wingdings"/>
              <a:buChar char=""/>
            </a:pPr>
            <a:endParaRPr sz="2950">
              <a:latin typeface="Times New Roman"/>
              <a:cs typeface="Times New Roman"/>
            </a:endParaRPr>
          </a:p>
          <a:p>
            <a:pPr marL="355600" marR="729615" indent="-342900">
              <a:lnSpc>
                <a:spcPts val="23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τράπεζα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θα προσπαθήσει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για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αράδειγμα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 προωθήσει: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βραχυπ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όθ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σμα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δά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α,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 επ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δύ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ει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β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ρ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αχυπρό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μα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ομόλογα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 προ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ελκ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μακρ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πρό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κα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000" b="1" spc="1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000" b="1" spc="-2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8"/>
              </a:spcBef>
              <a:buClr>
                <a:srgbClr val="0000CC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Εάν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α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ναμ</a:t>
            </a:r>
            <a:r>
              <a:rPr sz="2400" b="1" spc="4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νεται</a:t>
            </a:r>
            <a:r>
              <a:rPr sz="24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μείωση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των επιτοκίων</a:t>
            </a: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στρατηγική</a:t>
            </a:r>
            <a:endParaRPr sz="2400">
              <a:latin typeface="Arial"/>
              <a:cs typeface="Arial"/>
            </a:endParaRPr>
          </a:p>
          <a:p>
            <a:pPr marR="1148715" algn="ctr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τρά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εζας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θα είναι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ακριβώς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αν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ίθετ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dirty="0"/>
              <a:t>Δυσκολίες</a:t>
            </a:r>
            <a:r>
              <a:rPr spc="-45" dirty="0"/>
              <a:t> </a:t>
            </a:r>
            <a:r>
              <a:rPr dirty="0"/>
              <a:t>Εφαρμο</a:t>
            </a:r>
            <a:r>
              <a:rPr spc="-15" dirty="0"/>
              <a:t>γ</a:t>
            </a:r>
            <a:r>
              <a:rPr dirty="0"/>
              <a:t>ής</a:t>
            </a:r>
            <a:r>
              <a:rPr spc="-30" dirty="0"/>
              <a:t> </a:t>
            </a:r>
            <a:r>
              <a:rPr dirty="0"/>
              <a:t>του</a:t>
            </a:r>
            <a:r>
              <a:rPr spc="-25" dirty="0"/>
              <a:t> </a:t>
            </a:r>
            <a:r>
              <a:rPr dirty="0"/>
              <a:t>Μο</a:t>
            </a:r>
            <a:r>
              <a:rPr spc="-15" dirty="0"/>
              <a:t>ν</a:t>
            </a:r>
            <a:r>
              <a:rPr dirty="0"/>
              <a:t>τέ</a:t>
            </a:r>
            <a:r>
              <a:rPr spc="-20" dirty="0"/>
              <a:t>λ</a:t>
            </a:r>
            <a:r>
              <a:rPr dirty="0"/>
              <a:t>ου</a:t>
            </a:r>
          </a:p>
          <a:p>
            <a:pPr marL="5715" algn="ctr">
              <a:lnSpc>
                <a:spcPts val="3810"/>
              </a:lnSpc>
            </a:pPr>
            <a:r>
              <a:rPr dirty="0"/>
              <a:t>Διάρκειας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9794"/>
            <a:ext cx="7875270" cy="339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35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Δυσκολία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αλλα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ής των χαρακτηριστικών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στοιχείων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ενερ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ικού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πα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ικο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marR="275590" indent="-342900">
              <a:lnSpc>
                <a:spcPts val="259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εκμη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νιση</a:t>
            </a:r>
            <a:r>
              <a:rPr sz="24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του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ινδύ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ου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ναι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να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δυ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αμικό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και όχι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στατικό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πρόβλ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μα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0000CC"/>
              </a:buClr>
              <a:buFont typeface="Wingdings"/>
              <a:buChar char="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άγκη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λεπ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ερών πληροφοριών.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0000CC"/>
              </a:buClr>
              <a:buFont typeface="Wingdings"/>
              <a:buChar char="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Μεγάλες</a:t>
            </a:r>
            <a:r>
              <a:rPr sz="240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αλλα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γ</a:t>
            </a:r>
            <a:r>
              <a:rPr sz="2400" b="1" spc="55" dirty="0">
                <a:solidFill>
                  <a:srgbClr val="0000CC"/>
                </a:solidFill>
                <a:latin typeface="Arial"/>
                <a:cs typeface="Arial"/>
              </a:rPr>
              <a:t>έ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των επιτοκίων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κυρτότ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τα.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500126"/>
            <a:ext cx="8569325" cy="1000125"/>
          </a:xfrm>
          <a:custGeom>
            <a:avLst/>
            <a:gdLst/>
            <a:ahLst/>
            <a:cxnLst/>
            <a:rect l="l" t="t" r="r" b="b"/>
            <a:pathLst>
              <a:path w="8569325" h="1000125">
                <a:moveTo>
                  <a:pt x="0" y="1000125"/>
                </a:moveTo>
                <a:lnTo>
                  <a:pt x="8569325" y="1000125"/>
                </a:lnTo>
                <a:lnTo>
                  <a:pt x="8569325" y="0"/>
                </a:lnTo>
                <a:lnTo>
                  <a:pt x="0" y="0"/>
                </a:lnTo>
                <a:lnTo>
                  <a:pt x="0" y="1000125"/>
                </a:lnTo>
                <a:close/>
              </a:path>
            </a:pathLst>
          </a:custGeom>
          <a:ln w="38100">
            <a:solidFill>
              <a:srgbClr val="CC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3539" y="458723"/>
            <a:ext cx="5795771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3823" y="458723"/>
            <a:ext cx="574548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0255" y="885444"/>
            <a:ext cx="59435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9127" y="885444"/>
            <a:ext cx="3364991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8632" y="885444"/>
            <a:ext cx="574548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2073" y="619170"/>
            <a:ext cx="534479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9670" marR="5080" indent="-1157605">
              <a:lnSpc>
                <a:spcPct val="100000"/>
              </a:lnSpc>
            </a:pPr>
            <a:r>
              <a:rPr sz="2800" spc="-5" dirty="0">
                <a:solidFill>
                  <a:srgbClr val="333399"/>
                </a:solidFill>
              </a:rPr>
              <a:t>Δια</a:t>
            </a:r>
            <a:r>
              <a:rPr sz="2800" spc="-15" dirty="0">
                <a:solidFill>
                  <a:srgbClr val="333399"/>
                </a:solidFill>
              </a:rPr>
              <a:t>χ</a:t>
            </a:r>
            <a:r>
              <a:rPr sz="2800" spc="-5" dirty="0">
                <a:solidFill>
                  <a:srgbClr val="333399"/>
                </a:solidFill>
              </a:rPr>
              <a:t>είριση Κινδύ</a:t>
            </a:r>
            <a:r>
              <a:rPr sz="2800" spc="0" dirty="0">
                <a:solidFill>
                  <a:srgbClr val="333399"/>
                </a:solidFill>
              </a:rPr>
              <a:t>ν</a:t>
            </a:r>
            <a:r>
              <a:rPr sz="2800" spc="-5" dirty="0">
                <a:solidFill>
                  <a:srgbClr val="333399"/>
                </a:solidFill>
              </a:rPr>
              <a:t>ου</a:t>
            </a:r>
            <a:r>
              <a:rPr sz="2800" spc="10" dirty="0">
                <a:solidFill>
                  <a:srgbClr val="333399"/>
                </a:solidFill>
              </a:rPr>
              <a:t> </a:t>
            </a:r>
            <a:r>
              <a:rPr sz="2800" spc="-5" dirty="0">
                <a:solidFill>
                  <a:srgbClr val="333399"/>
                </a:solidFill>
              </a:rPr>
              <a:t>Ε</a:t>
            </a:r>
            <a:r>
              <a:rPr sz="2800" spc="-20" dirty="0">
                <a:solidFill>
                  <a:srgbClr val="333399"/>
                </a:solidFill>
              </a:rPr>
              <a:t>π</a:t>
            </a:r>
            <a:r>
              <a:rPr sz="2800" spc="-5" dirty="0">
                <a:solidFill>
                  <a:srgbClr val="333399"/>
                </a:solidFill>
              </a:rPr>
              <a:t>ιτοκίου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int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st 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942" y="1715952"/>
            <a:ext cx="7861934" cy="453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8965">
              <a:lnSpc>
                <a:spcPts val="1730"/>
              </a:lnSpc>
              <a:buClr>
                <a:srgbClr val="333399"/>
              </a:buClr>
              <a:buFont typeface="Wingdings"/>
              <a:buChar char=""/>
              <a:tabLst>
                <a:tab pos="6223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χρι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 δεκα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τία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’70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τα κυρ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πρ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βλήματα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τραπεζ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 ήταν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δια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είριση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πιστ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τικ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κι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ου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κι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ύ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ου ρευστό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ητας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Clr>
                <a:srgbClr val="333399"/>
              </a:buClr>
              <a:buFont typeface="Wingdings"/>
              <a:buChar char=""/>
            </a:pPr>
            <a:endParaRPr sz="2250">
              <a:latin typeface="Times New Roman"/>
              <a:cs typeface="Times New Roman"/>
            </a:endParaRPr>
          </a:p>
          <a:p>
            <a:pPr marL="621665" marR="254635" indent="-608965">
              <a:lnSpc>
                <a:spcPct val="80000"/>
              </a:lnSpc>
              <a:buClr>
                <a:srgbClr val="333399"/>
              </a:buClr>
              <a:buFont typeface="Wingdings"/>
              <a:buChar char=""/>
              <a:tabLst>
                <a:tab pos="622300" algn="l"/>
              </a:tabLst>
            </a:pP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πό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 δεκα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τία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’8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φιλ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εροπ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ση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ορών είχε 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ς αποτ</a:t>
            </a:r>
            <a:r>
              <a:rPr sz="1800" b="1" spc="35" dirty="0">
                <a:solidFill>
                  <a:srgbClr val="333399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 με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ύτ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ρη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μεταβλητ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τη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333399"/>
              </a:buClr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621665" indent="-608965">
              <a:lnSpc>
                <a:spcPts val="1945"/>
              </a:lnSpc>
              <a:buFont typeface="Wingdings"/>
              <a:buChar char=""/>
              <a:tabLst>
                <a:tab pos="6223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Οι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τόκ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αποτ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ούν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την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κύρια πηγή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εσόδ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εξόδ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ν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 marL="621665">
              <a:lnSpc>
                <a:spcPts val="1945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τραπεζ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>
              <a:latin typeface="Times New Roman"/>
              <a:cs typeface="Times New Roman"/>
            </a:endParaRPr>
          </a:p>
          <a:p>
            <a:pPr marL="621665" marR="196850" indent="-608965">
              <a:lnSpc>
                <a:spcPct val="80000"/>
              </a:lnSpc>
              <a:buFont typeface="Wingdings"/>
              <a:buChar char=""/>
              <a:tabLst>
                <a:tab pos="6223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spc="-3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έ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ρεται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στη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μεταβλητ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τη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της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κερδ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φορ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ας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τραπεζ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λό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ξ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μει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ώ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σεων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99"/>
              </a:buClr>
              <a:buFont typeface="Wingdings"/>
              <a:buChar char=""/>
            </a:pPr>
            <a:endParaRPr sz="1850">
              <a:latin typeface="Times New Roman"/>
              <a:cs typeface="Times New Roman"/>
            </a:endParaRPr>
          </a:p>
          <a:p>
            <a:pPr marL="621665" indent="-608965">
              <a:lnSpc>
                <a:spcPts val="1945"/>
              </a:lnSpc>
              <a:buFont typeface="Wingdings"/>
              <a:buChar char=""/>
              <a:tabLst>
                <a:tab pos="6223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κί</a:t>
            </a: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spc="-3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επιτοκίου</a:t>
            </a:r>
            <a:r>
              <a:rPr sz="18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οφ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ίλ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ται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στη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δια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ορά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ρό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ου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ήξ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endParaRPr sz="1800">
              <a:latin typeface="Arial"/>
              <a:cs typeface="Arial"/>
            </a:endParaRPr>
          </a:p>
          <a:p>
            <a:pPr marL="621665">
              <a:lnSpc>
                <a:spcPts val="1945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μεταξύ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στο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ερ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ητι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ού</a:t>
            </a:r>
            <a:r>
              <a:rPr sz="18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και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παθητικ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200">
              <a:latin typeface="Times New Roman"/>
              <a:cs typeface="Times New Roman"/>
            </a:endParaRPr>
          </a:p>
          <a:p>
            <a:pPr marL="621665" marR="85090" indent="-608965">
              <a:lnSpc>
                <a:spcPts val="1730"/>
              </a:lnSpc>
              <a:buFont typeface="Wingdings"/>
              <a:buChar char=""/>
              <a:tabLst>
                <a:tab pos="622300" algn="l"/>
              </a:tabLst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διαχ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ίρ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ση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της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διάρθρ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ω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ς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του 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λο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γ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μ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ύ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εί</a:t>
            </a:r>
            <a:r>
              <a:rPr sz="1800" b="1" spc="-40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αι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ν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γκαία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για 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λ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χ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σ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το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π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ι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ηθεί</a:t>
            </a:r>
            <a:r>
              <a:rPr sz="1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δ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υ</a:t>
            </a:r>
            <a:r>
              <a:rPr sz="1800" b="1" spc="-45" dirty="0">
                <a:solidFill>
                  <a:srgbClr val="333399"/>
                </a:solidFill>
                <a:latin typeface="Arial"/>
                <a:cs typeface="Arial"/>
              </a:rPr>
              <a:t>ν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ος</a:t>
            </a:r>
            <a:r>
              <a:rPr sz="18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επιτ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ο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κ</a:t>
            </a:r>
            <a:r>
              <a:rPr sz="1800" b="1" spc="5" dirty="0">
                <a:solidFill>
                  <a:srgbClr val="333399"/>
                </a:solidFill>
                <a:latin typeface="Arial"/>
                <a:cs typeface="Arial"/>
              </a:rPr>
              <a:t>ί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ου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266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228600"/>
            <a:ext cx="6618732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9395" y="228600"/>
            <a:ext cx="652272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6039" y="716280"/>
            <a:ext cx="67513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1676" y="716280"/>
            <a:ext cx="382981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544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dirty="0">
                <a:solidFill>
                  <a:srgbClr val="333399"/>
                </a:solidFill>
              </a:rPr>
              <a:t>Διαχείριση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Κινδύ</a:t>
            </a:r>
            <a:r>
              <a:rPr spc="-15" dirty="0">
                <a:solidFill>
                  <a:srgbClr val="333399"/>
                </a:solidFill>
              </a:rPr>
              <a:t>ν</a:t>
            </a:r>
            <a:r>
              <a:rPr dirty="0">
                <a:solidFill>
                  <a:srgbClr val="333399"/>
                </a:solidFill>
              </a:rPr>
              <a:t>ου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dirty="0">
                <a:solidFill>
                  <a:srgbClr val="333399"/>
                </a:solidFill>
              </a:rPr>
              <a:t>Επι</a:t>
            </a:r>
            <a:r>
              <a:rPr spc="-15" dirty="0">
                <a:solidFill>
                  <a:srgbClr val="333399"/>
                </a:solidFill>
              </a:rPr>
              <a:t>τ</a:t>
            </a:r>
            <a:r>
              <a:rPr dirty="0">
                <a:solidFill>
                  <a:srgbClr val="333399"/>
                </a:solidFill>
              </a:rPr>
              <a:t>οκίου</a:t>
            </a:r>
          </a:p>
          <a:p>
            <a:pPr marL="6350" algn="ctr">
              <a:lnSpc>
                <a:spcPts val="3810"/>
              </a:lnSpc>
            </a:pPr>
            <a:r>
              <a:rPr dirty="0">
                <a:solidFill>
                  <a:srgbClr val="333399"/>
                </a:solidFill>
                <a:latin typeface="Arial"/>
                <a:cs typeface="Arial"/>
              </a:rPr>
              <a:t>(inter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333399"/>
                </a:solidFill>
                <a:latin typeface="Arial"/>
                <a:cs typeface="Arial"/>
              </a:rPr>
              <a:t>st</a:t>
            </a:r>
            <a:r>
              <a:rPr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333399"/>
                </a:solidFill>
                <a:latin typeface="Arial"/>
                <a:cs typeface="Arial"/>
              </a:rPr>
              <a:t>ris</a:t>
            </a:r>
            <a:r>
              <a:rPr spc="-1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23218"/>
            <a:ext cx="7854315" cy="397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28295" indent="-342900">
              <a:lnSpc>
                <a:spcPct val="8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ξομειώσεις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στα επ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τόκια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επηρεάζουν τα κέρ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των τραπεζών.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"/>
            </a:pPr>
            <a:endParaRPr sz="29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ια όμ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ω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ς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είν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 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κρ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ι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βής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χέση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μεταξύ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της 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ταβολής των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επιτοκ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ων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ων τρ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πεζικών κ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ρδών;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ιωθο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ή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θα αυξη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θ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 τα κέρ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η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αν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ε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πιτόκια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αυξηθούν;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288925" indent="-342900">
              <a:lnSpc>
                <a:spcPct val="801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Για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να απαντήσο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με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την ερώτηση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αυτή πρέπει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να γνωρίζουμε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σε</a:t>
            </a:r>
            <a:r>
              <a:rPr sz="24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 βαθ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μ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ό επηρεάζονται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 ισολ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γισμ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ο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από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τις μεταβο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λ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ές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των</a:t>
            </a:r>
            <a:r>
              <a:rPr sz="24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επιτοκίων.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844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dirty="0"/>
              <a:t>Η</a:t>
            </a:r>
            <a:r>
              <a:rPr spc="-15" dirty="0"/>
              <a:t> </a:t>
            </a:r>
            <a:r>
              <a:rPr dirty="0"/>
              <a:t>ΜΕΘΟΔΟΣ</a:t>
            </a:r>
            <a:r>
              <a:rPr spc="-25" dirty="0"/>
              <a:t> </a:t>
            </a:r>
            <a:r>
              <a:rPr dirty="0"/>
              <a:t>ΤΟΥ</a:t>
            </a:r>
            <a:r>
              <a:rPr spc="-25" dirty="0"/>
              <a:t> </a:t>
            </a:r>
            <a:r>
              <a:rPr dirty="0"/>
              <a:t>«ΑΝΟΙΓΜΑΤΟΣ»</a:t>
            </a:r>
          </a:p>
          <a:p>
            <a:pPr marL="6985" algn="ctr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(Gap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Analy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i</a:t>
            </a:r>
            <a:r>
              <a:rPr spc="-20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83816"/>
            <a:ext cx="7686040" cy="255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οιχεία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του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ενερ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ικού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και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πα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ικού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χωρίζονται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σε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δ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ύο κατηγορίες: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τ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οιχεία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που</a:t>
            </a:r>
            <a:r>
              <a:rPr sz="24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φέρο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κυ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αινό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μ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ενο</a:t>
            </a:r>
            <a:r>
              <a:rPr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επιτ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ό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κιο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000CC"/>
              </a:buClr>
              <a:buFont typeface="Wingdings"/>
              <a:buChar char="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6235" algn="l"/>
              </a:tabLst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και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τα 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σ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τοιχε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ί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α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που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CC"/>
                </a:solidFill>
                <a:latin typeface="Arial"/>
                <a:cs typeface="Arial"/>
              </a:rPr>
              <a:t>φ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έρο</a:t>
            </a:r>
            <a:r>
              <a:rPr sz="2400" spc="-10" dirty="0">
                <a:solidFill>
                  <a:srgbClr val="0000CC"/>
                </a:solidFill>
                <a:latin typeface="Arial"/>
                <a:cs typeface="Arial"/>
              </a:rPr>
              <a:t>υ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ν</a:t>
            </a:r>
            <a:r>
              <a:rPr sz="2400" spc="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σταθερό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επιτόκιο.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4951</Words>
  <Application>Microsoft Office PowerPoint</Application>
  <PresentationFormat>Προβολή στην οθόνη (4:3)</PresentationFormat>
  <Paragraphs>1086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Office Theme</vt:lpstr>
      <vt:lpstr>ΚΙΝΔΥΝΟΣ ΕΠΙΤΟΚΙΩΝ ΚΑΙ ΜΕΘΟΔΟΙ ΜΕΤΡΗΣΗΣ ΤΟΥ</vt:lpstr>
      <vt:lpstr>Αρχές Τραπεζικής Διοικητικής</vt:lpstr>
      <vt:lpstr>Διαχείριση Ενεργητικού και Παθητικού</vt:lpstr>
      <vt:lpstr>Διαχείριση Ενεργητικού και Παθητικού</vt:lpstr>
      <vt:lpstr>Διαχείριση Κεφαλαιακής Επάρκειας</vt:lpstr>
      <vt:lpstr>Διαχείριση Κεφαλαιακής Επάρκειας</vt:lpstr>
      <vt:lpstr>Διαχείριση Κινδύνου Επιτοκίου (interest rate risk)</vt:lpstr>
      <vt:lpstr>Διαχείριση Κινδύνου Επιτοκίου (interest rate risk)</vt:lpstr>
      <vt:lpstr>Η ΜΕΘΟΔΟΣ ΤΟΥ «ΑΝΟΙΓΜΑΤΟΣ» (Gap Analysis)</vt:lpstr>
      <vt:lpstr>Ορισμός του Ανοίγματος</vt:lpstr>
      <vt:lpstr>Ορισμός του Ανοίγματος</vt:lpstr>
      <vt:lpstr>Ορισμός του Ανοίγματος και Καθαρής Θέσης</vt:lpstr>
      <vt:lpstr>Συνέπεια της μεταβολής των επιτοκίων στα κέρδη και την καθαρή θέση</vt:lpstr>
      <vt:lpstr>Περιπτώσεις Ανοίγματος</vt:lpstr>
      <vt:lpstr>Παράδειγμα</vt:lpstr>
      <vt:lpstr>Περίπτωση 1: Τι θα συμβεί στα κέρδη αν τα επιτόκια αυξηθούν κατά μία ποσοστιαία μονάδα τόσο στο ΕΚΕ όσο και στο ΠΚΕ;</vt:lpstr>
      <vt:lpstr>Περίπτωση 2 : Τι θα συμβεί στα κέρδη αν τα επιτόκια μειωθούν κατά μία ποσοστιαία μονάδα τόσο στο ΕΚΕ όσο και στο ΠΚΕ;</vt:lpstr>
      <vt:lpstr>Γενικεύοντας:</vt:lpstr>
      <vt:lpstr>Διαφάνεια 19</vt:lpstr>
      <vt:lpstr>Παράδειγμα υπολογισμού του Ανοίγματος για διαφορετικές χρονικές περιόδους</vt:lpstr>
      <vt:lpstr>Παράδειγμα</vt:lpstr>
      <vt:lpstr>Παράδειγμα</vt:lpstr>
      <vt:lpstr>Διαχείριση Κινδύνου Επιτοκίου: Η Μέθοδος του Δείκτη Μέσης Σταθμισμένης Διάρκειας (Duration Analysis-D)</vt:lpstr>
      <vt:lpstr>Η Μέθοδος του Δείκτη Μέσης Σταθμισμένης Διάρκειας (Duration Analysis-D)</vt:lpstr>
      <vt:lpstr>Τύπος της Σταθμισμένης Διάρκειας (D)</vt:lpstr>
      <vt:lpstr>Παράδειγμα 1ο  : Να υπολογισθεί η σταθμισμένη διάρκεια ενός εξαετούς</vt:lpstr>
      <vt:lpstr>Duration σαν ελαστικότητα της τιμής της ομολογίας</vt:lpstr>
      <vt:lpstr>Duration σαν ελαστικότητα</vt:lpstr>
      <vt:lpstr>Duration σαν ελαστικότητα</vt:lpstr>
      <vt:lpstr>Duration σαν ελαστικότητα</vt:lpstr>
      <vt:lpstr>Χρήσιμοι Τύποι Υπολογισμού Duration Duration ράντας</vt:lpstr>
      <vt:lpstr>Χρήσιμοι Τύποι Υπολογισμού Duration Duration διηνεκούς ομολογίας</vt:lpstr>
      <vt:lpstr>Χρήσιμοι Τύποι Υπολογισμού Duration Duration Ομολογίας</vt:lpstr>
      <vt:lpstr>Duration ομολογίας τελικής απόδοσης (zero coupon ή deep discount bond)</vt:lpstr>
      <vt:lpstr>Χρήσιμοι Τύποι Υπολογισμού Duration Duration ομολογίας στο άρτιο</vt:lpstr>
      <vt:lpstr>Χρήσιμοι Τύποι Υπολογισμού Duration Duration ομολογίας κυμαινόμενου επιτοκίου</vt:lpstr>
      <vt:lpstr>Κυρτότητα [convexity (CX)]</vt:lpstr>
      <vt:lpstr>Κυρτότητα [convexity (CX)]</vt:lpstr>
      <vt:lpstr>Κυρτότητα (Convexity)</vt:lpstr>
      <vt:lpstr>Κυρτότητα (Convexity)</vt:lpstr>
      <vt:lpstr>Κυρτότητα (convexity)</vt:lpstr>
      <vt:lpstr>Convexity</vt:lpstr>
      <vt:lpstr>Κυρτότητα (Convexity)</vt:lpstr>
      <vt:lpstr>Κυρτότητα (Convexity)</vt:lpstr>
      <vt:lpstr>Κυρτότητα (Convexity)</vt:lpstr>
      <vt:lpstr>Ιδιότητες κυρτότητας</vt:lpstr>
      <vt:lpstr>Εφαρμογή : Εξουδετέρωση Κινδύνου Επιτοκίου στον</vt:lpstr>
      <vt:lpstr>Εξουδετέρωση Κινδύνου Επιτοκίου στον Ισολογισμό ενός Χρηματοπιστωτικού Ιδρύματος</vt:lpstr>
      <vt:lpstr>Εξουδετέρωση Κινδύνου Επιτοκίου στον Ισολογισμό ενός Χρηματοπιστωτικού Ιδρύματος</vt:lpstr>
      <vt:lpstr>Διαφάνεια 50</vt:lpstr>
      <vt:lpstr>Παράδειγμα</vt:lpstr>
      <vt:lpstr>Παράδειγμα</vt:lpstr>
      <vt:lpstr>Εφαρμογή Διαχείρισης Κινδύνου Επιτοκίου μια Τράπεζας με τη Μέθοδο του Δείκτη Μέσης Διάρκειας</vt:lpstr>
      <vt:lpstr>Διαχείριση Κινδύνου Επιτοκίου: Η Μέθοδος του Δείκτη Μέσης Διάρκειας</vt:lpstr>
      <vt:lpstr>Διαφάνεια 55</vt:lpstr>
      <vt:lpstr>Διαφάνεια 56</vt:lpstr>
      <vt:lpstr>Διαχείριση Κινδύνου Επιτοκίου: Η Μέθοδος του Δείκτη Μέσης Διάρκειας (Duration Analysis)</vt:lpstr>
      <vt:lpstr>Διαχείριση Κινδύνου Επιτοκίου: Η Μέθοδος του Δείκτη Μέσης Διάρκειας (Duration Analysis)</vt:lpstr>
      <vt:lpstr>Διαχείριση Κινδύνου Επιτοκίου: Η Μέθοδος του Δείκτη Μέσης Διάρκειας (Duration Analysis-D)</vt:lpstr>
      <vt:lpstr>Διαφάνεια 60</vt:lpstr>
      <vt:lpstr>Διαφάνεια 61</vt:lpstr>
      <vt:lpstr>Αντιμετώπιση του κινδύνου μεταβολής</vt:lpstr>
      <vt:lpstr>Διαχείριση του ανοίγματος της διάρκειας</vt:lpstr>
      <vt:lpstr>Διαχείριση του χάσματος της διάρκειας</vt:lpstr>
      <vt:lpstr>Δυσκολίες Εφαρμογής του Μοντέλου Διάρκειας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DIMITROPOULOS</dc:creator>
  <cp:lastModifiedBy>User</cp:lastModifiedBy>
  <cp:revision>1</cp:revision>
  <dcterms:created xsi:type="dcterms:W3CDTF">2015-01-20T07:25:16Z</dcterms:created>
  <dcterms:modified xsi:type="dcterms:W3CDTF">2015-01-20T07:35:00Z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2015-01-20T00:00:00Z</vt:filetime>
  </property>
</Properties>
</file>