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7" r:id="rId21"/>
    <p:sldId id="278" r:id="rId22"/>
    <p:sldId id="276" r:id="rId23"/>
    <p:sldId id="279" r:id="rId24"/>
    <p:sldId id="280" r:id="rId25"/>
    <p:sldId id="281" r:id="rId26"/>
    <p:sldId id="282" r:id="rId27"/>
    <p:sldId id="283" r:id="rId28"/>
    <p:sldId id="284" r:id="rId29"/>
    <p:sldId id="285" r:id="rId30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FFFF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644D57-6486-4EB8-9B92-C7F68D8DD08C}" type="doc">
      <dgm:prSet loTypeId="urn:microsoft.com/office/officeart/2005/8/layout/chevron2" loCatId="list" qsTypeId="urn:microsoft.com/office/officeart/2005/8/quickstyle/simple1#1" qsCatId="simple" csTypeId="urn:microsoft.com/office/officeart/2005/8/colors/accent0_2" csCatId="mainScheme" phldr="1"/>
      <dgm:spPr/>
      <dgm:t>
        <a:bodyPr/>
        <a:lstStyle/>
        <a:p>
          <a:endParaRPr lang="el-GR"/>
        </a:p>
      </dgm:t>
    </dgm:pt>
    <dgm:pt modelId="{E67C331C-9180-48D2-B057-C68A4DE10ECD}">
      <dgm:prSet phldrT="[Κείμενο]" custT="1"/>
      <dgm:spPr/>
      <dgm:t>
        <a:bodyPr/>
        <a:lstStyle/>
        <a:p>
          <a:r>
            <a:rPr lang="el-GR" sz="1600" dirty="0" smtClean="0"/>
            <a:t>Α </a:t>
          </a:r>
          <a:r>
            <a:rPr lang="el-GR" sz="1400" dirty="0" smtClean="0"/>
            <a:t>φάση</a:t>
          </a:r>
          <a:r>
            <a:rPr lang="el-GR" sz="1600" dirty="0" smtClean="0"/>
            <a:t> </a:t>
          </a:r>
          <a:endParaRPr lang="el-GR" sz="1600" dirty="0"/>
        </a:p>
      </dgm:t>
    </dgm:pt>
    <dgm:pt modelId="{D8B84E46-7EBB-4E29-B8D7-70EDCA74B236}" type="parTrans" cxnId="{90E6B1EC-3C56-48D6-B2C9-81E9AA477A4C}">
      <dgm:prSet/>
      <dgm:spPr/>
      <dgm:t>
        <a:bodyPr/>
        <a:lstStyle/>
        <a:p>
          <a:endParaRPr lang="el-GR"/>
        </a:p>
      </dgm:t>
    </dgm:pt>
    <dgm:pt modelId="{749DEE47-68E5-4C68-B4AD-1D4804B35E34}" type="sibTrans" cxnId="{90E6B1EC-3C56-48D6-B2C9-81E9AA477A4C}">
      <dgm:prSet/>
      <dgm:spPr/>
      <dgm:t>
        <a:bodyPr/>
        <a:lstStyle/>
        <a:p>
          <a:endParaRPr lang="el-GR"/>
        </a:p>
      </dgm:t>
    </dgm:pt>
    <dgm:pt modelId="{609FA0B1-E038-48EE-8123-B8EB329867F8}">
      <dgm:prSet phldrT="[Κείμενο]" custT="1"/>
      <dgm:spPr/>
      <dgm:t>
        <a:bodyPr/>
        <a:lstStyle/>
        <a:p>
          <a:r>
            <a:rPr lang="el-GR" sz="3200" dirty="0" smtClean="0"/>
            <a:t>Προεγχειρητικά</a:t>
          </a:r>
          <a:r>
            <a:rPr lang="el-GR" sz="2000" dirty="0" smtClean="0"/>
            <a:t> </a:t>
          </a:r>
          <a:endParaRPr lang="el-GR" sz="2000" dirty="0"/>
        </a:p>
      </dgm:t>
    </dgm:pt>
    <dgm:pt modelId="{C7CC1C93-0EE0-4434-94D9-5E4B7203D659}" type="parTrans" cxnId="{759D759B-90B0-480D-8441-39EF774D45F9}">
      <dgm:prSet/>
      <dgm:spPr/>
      <dgm:t>
        <a:bodyPr/>
        <a:lstStyle/>
        <a:p>
          <a:endParaRPr lang="el-GR"/>
        </a:p>
      </dgm:t>
    </dgm:pt>
    <dgm:pt modelId="{8EB6F2CA-3559-4A0A-8BE9-80E42767BB97}" type="sibTrans" cxnId="{759D759B-90B0-480D-8441-39EF774D45F9}">
      <dgm:prSet/>
      <dgm:spPr/>
      <dgm:t>
        <a:bodyPr/>
        <a:lstStyle/>
        <a:p>
          <a:endParaRPr lang="el-GR"/>
        </a:p>
      </dgm:t>
    </dgm:pt>
    <dgm:pt modelId="{C74AFC26-9010-425A-ACCF-81CB00F64E01}">
      <dgm:prSet phldrT="[Κείμενο]" custT="1"/>
      <dgm:spPr/>
      <dgm:t>
        <a:bodyPr/>
        <a:lstStyle/>
        <a:p>
          <a:r>
            <a:rPr lang="el-GR" sz="1600" dirty="0" smtClean="0"/>
            <a:t>Β </a:t>
          </a:r>
          <a:r>
            <a:rPr lang="el-GR" sz="1400" dirty="0" smtClean="0"/>
            <a:t>φάση</a:t>
          </a:r>
          <a:endParaRPr lang="el-GR" sz="1200" dirty="0"/>
        </a:p>
      </dgm:t>
    </dgm:pt>
    <dgm:pt modelId="{1BF9BB8E-D708-4FE0-87C9-67BC1E4C46A3}" type="parTrans" cxnId="{08D9C80C-F130-4DC6-B9FC-3C011FE06CA3}">
      <dgm:prSet/>
      <dgm:spPr/>
      <dgm:t>
        <a:bodyPr/>
        <a:lstStyle/>
        <a:p>
          <a:endParaRPr lang="el-GR"/>
        </a:p>
      </dgm:t>
    </dgm:pt>
    <dgm:pt modelId="{BCFAEBC6-4820-44BC-A91F-2964DBA68E93}" type="sibTrans" cxnId="{08D9C80C-F130-4DC6-B9FC-3C011FE06CA3}">
      <dgm:prSet/>
      <dgm:spPr/>
      <dgm:t>
        <a:bodyPr/>
        <a:lstStyle/>
        <a:p>
          <a:endParaRPr lang="el-GR"/>
        </a:p>
      </dgm:t>
    </dgm:pt>
    <dgm:pt modelId="{9295EFB5-66EA-490D-999B-A16DC5348045}">
      <dgm:prSet phldrT="[Κείμενο]" custT="1"/>
      <dgm:spPr/>
      <dgm:t>
        <a:bodyPr/>
        <a:lstStyle/>
        <a:p>
          <a:r>
            <a:rPr lang="el-GR" sz="3200" dirty="0" smtClean="0"/>
            <a:t>Διεγχειρητικά</a:t>
          </a:r>
          <a:r>
            <a:rPr lang="el-GR" sz="2800" dirty="0" smtClean="0"/>
            <a:t> </a:t>
          </a:r>
          <a:endParaRPr lang="el-GR" sz="2800" dirty="0"/>
        </a:p>
      </dgm:t>
    </dgm:pt>
    <dgm:pt modelId="{2379421F-063B-47AE-BC6C-F1501E7CDA91}" type="parTrans" cxnId="{9A93A5BF-DA01-45B8-9D36-9BDEF444BFFE}">
      <dgm:prSet/>
      <dgm:spPr/>
      <dgm:t>
        <a:bodyPr/>
        <a:lstStyle/>
        <a:p>
          <a:endParaRPr lang="el-GR"/>
        </a:p>
      </dgm:t>
    </dgm:pt>
    <dgm:pt modelId="{508CA3A6-F037-4635-A15B-143E60BBEF44}" type="sibTrans" cxnId="{9A93A5BF-DA01-45B8-9D36-9BDEF444BFFE}">
      <dgm:prSet/>
      <dgm:spPr/>
      <dgm:t>
        <a:bodyPr/>
        <a:lstStyle/>
        <a:p>
          <a:endParaRPr lang="el-GR"/>
        </a:p>
      </dgm:t>
    </dgm:pt>
    <dgm:pt modelId="{B5E8D538-129C-48AD-BDEA-0DF99288ED30}">
      <dgm:prSet phldrT="[Κείμενο]" custT="1"/>
      <dgm:spPr/>
      <dgm:t>
        <a:bodyPr/>
        <a:lstStyle/>
        <a:p>
          <a:r>
            <a:rPr lang="el-GR" sz="1600" dirty="0" smtClean="0"/>
            <a:t>Γ </a:t>
          </a:r>
          <a:r>
            <a:rPr lang="el-GR" sz="1400" dirty="0" smtClean="0"/>
            <a:t>φάση</a:t>
          </a:r>
          <a:endParaRPr lang="el-GR" sz="1600" dirty="0"/>
        </a:p>
      </dgm:t>
    </dgm:pt>
    <dgm:pt modelId="{556C06DE-9F38-42F6-98BC-00A8D234C738}" type="parTrans" cxnId="{0E300254-3DF4-48CC-9391-D7265E03308B}">
      <dgm:prSet/>
      <dgm:spPr/>
      <dgm:t>
        <a:bodyPr/>
        <a:lstStyle/>
        <a:p>
          <a:endParaRPr lang="el-GR"/>
        </a:p>
      </dgm:t>
    </dgm:pt>
    <dgm:pt modelId="{31DF7D5C-ADEC-4AB2-88B0-B7988DC9469C}" type="sibTrans" cxnId="{0E300254-3DF4-48CC-9391-D7265E03308B}">
      <dgm:prSet/>
      <dgm:spPr/>
      <dgm:t>
        <a:bodyPr/>
        <a:lstStyle/>
        <a:p>
          <a:endParaRPr lang="el-GR"/>
        </a:p>
      </dgm:t>
    </dgm:pt>
    <dgm:pt modelId="{37445A63-FE7D-498C-91FE-ABF3FC9AF88C}">
      <dgm:prSet phldrT="[Κείμενο]" custT="1"/>
      <dgm:spPr/>
      <dgm:t>
        <a:bodyPr/>
        <a:lstStyle/>
        <a:p>
          <a:r>
            <a:rPr lang="el-GR" sz="3200" dirty="0" smtClean="0"/>
            <a:t>Μετεγχειρητικά</a:t>
          </a:r>
          <a:r>
            <a:rPr lang="el-GR" sz="2800" dirty="0" smtClean="0"/>
            <a:t> </a:t>
          </a:r>
          <a:endParaRPr lang="el-GR" sz="2800" dirty="0"/>
        </a:p>
      </dgm:t>
    </dgm:pt>
    <dgm:pt modelId="{BCF9AEC3-5345-4CF0-9FAF-EBF54B30B155}" type="parTrans" cxnId="{5D7517D2-117B-4AA2-A6E7-07ACDD93747D}">
      <dgm:prSet/>
      <dgm:spPr/>
      <dgm:t>
        <a:bodyPr/>
        <a:lstStyle/>
        <a:p>
          <a:endParaRPr lang="el-GR"/>
        </a:p>
      </dgm:t>
    </dgm:pt>
    <dgm:pt modelId="{91FF09C9-71E9-4D14-9DB1-64A4E55BA3B7}" type="sibTrans" cxnId="{5D7517D2-117B-4AA2-A6E7-07ACDD93747D}">
      <dgm:prSet/>
      <dgm:spPr/>
      <dgm:t>
        <a:bodyPr/>
        <a:lstStyle/>
        <a:p>
          <a:endParaRPr lang="el-GR"/>
        </a:p>
      </dgm:t>
    </dgm:pt>
    <dgm:pt modelId="{8CDE1C22-0183-42D3-80DE-F3FE65D0EA30}" type="pres">
      <dgm:prSet presAssocID="{D9644D57-6486-4EB8-9B92-C7F68D8DD08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64727894-C038-40DA-99AD-88B2FDE8A0D4}" type="pres">
      <dgm:prSet presAssocID="{E67C331C-9180-48D2-B057-C68A4DE10ECD}" presName="composite" presStyleCnt="0"/>
      <dgm:spPr/>
    </dgm:pt>
    <dgm:pt modelId="{8F431314-F6AD-488F-B2BB-07653783B866}" type="pres">
      <dgm:prSet presAssocID="{E67C331C-9180-48D2-B057-C68A4DE10ECD}" presName="parentText" presStyleLbl="alignNode1" presStyleIdx="0" presStyleCnt="3" custScaleX="109159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34C2FED-10BA-419E-873B-931AC2294321}" type="pres">
      <dgm:prSet presAssocID="{E67C331C-9180-48D2-B057-C68A4DE10ECD}" presName="descendantText" presStyleLbl="alignAcc1" presStyleIdx="0" presStyleCnt="3" custScaleX="99114" custLinFactNeighborX="0" custLinFactNeighborY="-40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08ED255-3461-4F61-8915-D498E305A3A7}" type="pres">
      <dgm:prSet presAssocID="{749DEE47-68E5-4C68-B4AD-1D4804B35E34}" presName="sp" presStyleCnt="0"/>
      <dgm:spPr/>
    </dgm:pt>
    <dgm:pt modelId="{664A269D-DAD1-4AC7-B80E-AAB015969619}" type="pres">
      <dgm:prSet presAssocID="{C74AFC26-9010-425A-ACCF-81CB00F64E01}" presName="composite" presStyleCnt="0"/>
      <dgm:spPr/>
    </dgm:pt>
    <dgm:pt modelId="{98FA6C0A-FC16-43F2-ABB6-B2CA859CA343}" type="pres">
      <dgm:prSet presAssocID="{C74AFC26-9010-425A-ACCF-81CB00F64E01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BB66FB0-E9E3-4FBC-ADDA-C203ADB68E20}" type="pres">
      <dgm:prSet presAssocID="{C74AFC26-9010-425A-ACCF-81CB00F64E01}" presName="descendantText" presStyleLbl="alignAcc1" presStyleIdx="1" presStyleCnt="3" custScaleX="92346" custLinFactNeighborX="-3324" custLinFactNeighborY="-441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1C9AFE8-6D81-4811-ADA1-5653B7555AFA}" type="pres">
      <dgm:prSet presAssocID="{BCFAEBC6-4820-44BC-A91F-2964DBA68E93}" presName="sp" presStyleCnt="0"/>
      <dgm:spPr/>
    </dgm:pt>
    <dgm:pt modelId="{E42ADAD5-F069-4914-A4B8-297DF00D9083}" type="pres">
      <dgm:prSet presAssocID="{B5E8D538-129C-48AD-BDEA-0DF99288ED30}" presName="composite" presStyleCnt="0"/>
      <dgm:spPr/>
    </dgm:pt>
    <dgm:pt modelId="{B955FA39-DB4F-4F68-8C9F-5C2CF45E8207}" type="pres">
      <dgm:prSet presAssocID="{B5E8D538-129C-48AD-BDEA-0DF99288ED30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29BF1D1-C915-47FE-B55B-1B088F94ADE9}" type="pres">
      <dgm:prSet presAssocID="{B5E8D538-129C-48AD-BDEA-0DF99288ED30}" presName="descendantText" presStyleLbl="alignAcc1" presStyleIdx="2" presStyleCnt="3" custLinFactNeighborX="523" custLinFactNeighborY="408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F08C2093-995C-4632-9D3F-E7648C548C7E}" type="presOf" srcId="{37445A63-FE7D-498C-91FE-ABF3FC9AF88C}" destId="{329BF1D1-C915-47FE-B55B-1B088F94ADE9}" srcOrd="0" destOrd="0" presId="urn:microsoft.com/office/officeart/2005/8/layout/chevron2"/>
    <dgm:cxn modelId="{5D7517D2-117B-4AA2-A6E7-07ACDD93747D}" srcId="{B5E8D538-129C-48AD-BDEA-0DF99288ED30}" destId="{37445A63-FE7D-498C-91FE-ABF3FC9AF88C}" srcOrd="0" destOrd="0" parTransId="{BCF9AEC3-5345-4CF0-9FAF-EBF54B30B155}" sibTransId="{91FF09C9-71E9-4D14-9DB1-64A4E55BA3B7}"/>
    <dgm:cxn modelId="{9A93A5BF-DA01-45B8-9D36-9BDEF444BFFE}" srcId="{C74AFC26-9010-425A-ACCF-81CB00F64E01}" destId="{9295EFB5-66EA-490D-999B-A16DC5348045}" srcOrd="0" destOrd="0" parTransId="{2379421F-063B-47AE-BC6C-F1501E7CDA91}" sibTransId="{508CA3A6-F037-4635-A15B-143E60BBEF44}"/>
    <dgm:cxn modelId="{0E300254-3DF4-48CC-9391-D7265E03308B}" srcId="{D9644D57-6486-4EB8-9B92-C7F68D8DD08C}" destId="{B5E8D538-129C-48AD-BDEA-0DF99288ED30}" srcOrd="2" destOrd="0" parTransId="{556C06DE-9F38-42F6-98BC-00A8D234C738}" sibTransId="{31DF7D5C-ADEC-4AB2-88B0-B7988DC9469C}"/>
    <dgm:cxn modelId="{81367831-C61D-4D8A-B18F-76B6D8D6BF20}" type="presOf" srcId="{E67C331C-9180-48D2-B057-C68A4DE10ECD}" destId="{8F431314-F6AD-488F-B2BB-07653783B866}" srcOrd="0" destOrd="0" presId="urn:microsoft.com/office/officeart/2005/8/layout/chevron2"/>
    <dgm:cxn modelId="{90E6B1EC-3C56-48D6-B2C9-81E9AA477A4C}" srcId="{D9644D57-6486-4EB8-9B92-C7F68D8DD08C}" destId="{E67C331C-9180-48D2-B057-C68A4DE10ECD}" srcOrd="0" destOrd="0" parTransId="{D8B84E46-7EBB-4E29-B8D7-70EDCA74B236}" sibTransId="{749DEE47-68E5-4C68-B4AD-1D4804B35E34}"/>
    <dgm:cxn modelId="{0805D144-D3D9-405A-B57E-11BDA632289B}" type="presOf" srcId="{B5E8D538-129C-48AD-BDEA-0DF99288ED30}" destId="{B955FA39-DB4F-4F68-8C9F-5C2CF45E8207}" srcOrd="0" destOrd="0" presId="urn:microsoft.com/office/officeart/2005/8/layout/chevron2"/>
    <dgm:cxn modelId="{E4837FBC-9684-4C9B-B437-94EDEEC24496}" type="presOf" srcId="{9295EFB5-66EA-490D-999B-A16DC5348045}" destId="{3BB66FB0-E9E3-4FBC-ADDA-C203ADB68E20}" srcOrd="0" destOrd="0" presId="urn:microsoft.com/office/officeart/2005/8/layout/chevron2"/>
    <dgm:cxn modelId="{759D759B-90B0-480D-8441-39EF774D45F9}" srcId="{E67C331C-9180-48D2-B057-C68A4DE10ECD}" destId="{609FA0B1-E038-48EE-8123-B8EB329867F8}" srcOrd="0" destOrd="0" parTransId="{C7CC1C93-0EE0-4434-94D9-5E4B7203D659}" sibTransId="{8EB6F2CA-3559-4A0A-8BE9-80E42767BB97}"/>
    <dgm:cxn modelId="{147DCCB5-51E5-4CA6-9245-D0F1742CDC3E}" type="presOf" srcId="{609FA0B1-E038-48EE-8123-B8EB329867F8}" destId="{034C2FED-10BA-419E-873B-931AC2294321}" srcOrd="0" destOrd="0" presId="urn:microsoft.com/office/officeart/2005/8/layout/chevron2"/>
    <dgm:cxn modelId="{1FE946A5-E14C-4ECB-9F9F-ED67E76BAA17}" type="presOf" srcId="{D9644D57-6486-4EB8-9B92-C7F68D8DD08C}" destId="{8CDE1C22-0183-42D3-80DE-F3FE65D0EA30}" srcOrd="0" destOrd="0" presId="urn:microsoft.com/office/officeart/2005/8/layout/chevron2"/>
    <dgm:cxn modelId="{08D9C80C-F130-4DC6-B9FC-3C011FE06CA3}" srcId="{D9644D57-6486-4EB8-9B92-C7F68D8DD08C}" destId="{C74AFC26-9010-425A-ACCF-81CB00F64E01}" srcOrd="1" destOrd="0" parTransId="{1BF9BB8E-D708-4FE0-87C9-67BC1E4C46A3}" sibTransId="{BCFAEBC6-4820-44BC-A91F-2964DBA68E93}"/>
    <dgm:cxn modelId="{1D7250B4-4AA8-4C2F-8AD7-72A89CC1ED14}" type="presOf" srcId="{C74AFC26-9010-425A-ACCF-81CB00F64E01}" destId="{98FA6C0A-FC16-43F2-ABB6-B2CA859CA343}" srcOrd="0" destOrd="0" presId="urn:microsoft.com/office/officeart/2005/8/layout/chevron2"/>
    <dgm:cxn modelId="{EAE5B337-18EF-4A4E-ADEB-009EEC8C6D9D}" type="presParOf" srcId="{8CDE1C22-0183-42D3-80DE-F3FE65D0EA30}" destId="{64727894-C038-40DA-99AD-88B2FDE8A0D4}" srcOrd="0" destOrd="0" presId="urn:microsoft.com/office/officeart/2005/8/layout/chevron2"/>
    <dgm:cxn modelId="{EFA82B4E-64B9-4BDF-BE2F-54B038EAFB14}" type="presParOf" srcId="{64727894-C038-40DA-99AD-88B2FDE8A0D4}" destId="{8F431314-F6AD-488F-B2BB-07653783B866}" srcOrd="0" destOrd="0" presId="urn:microsoft.com/office/officeart/2005/8/layout/chevron2"/>
    <dgm:cxn modelId="{688606DB-6479-4699-984F-4096AAF013A5}" type="presParOf" srcId="{64727894-C038-40DA-99AD-88B2FDE8A0D4}" destId="{034C2FED-10BA-419E-873B-931AC2294321}" srcOrd="1" destOrd="0" presId="urn:microsoft.com/office/officeart/2005/8/layout/chevron2"/>
    <dgm:cxn modelId="{9C16AB01-6F99-43C7-97B2-BA576BC9C631}" type="presParOf" srcId="{8CDE1C22-0183-42D3-80DE-F3FE65D0EA30}" destId="{108ED255-3461-4F61-8915-D498E305A3A7}" srcOrd="1" destOrd="0" presId="urn:microsoft.com/office/officeart/2005/8/layout/chevron2"/>
    <dgm:cxn modelId="{723AA75F-6124-4F01-86E3-4CB11097ACB7}" type="presParOf" srcId="{8CDE1C22-0183-42D3-80DE-F3FE65D0EA30}" destId="{664A269D-DAD1-4AC7-B80E-AAB015969619}" srcOrd="2" destOrd="0" presId="urn:microsoft.com/office/officeart/2005/8/layout/chevron2"/>
    <dgm:cxn modelId="{6BF9EE5B-65EC-44AD-8613-B2B81282DAEA}" type="presParOf" srcId="{664A269D-DAD1-4AC7-B80E-AAB015969619}" destId="{98FA6C0A-FC16-43F2-ABB6-B2CA859CA343}" srcOrd="0" destOrd="0" presId="urn:microsoft.com/office/officeart/2005/8/layout/chevron2"/>
    <dgm:cxn modelId="{A64B8369-81B5-4148-9EF1-672DC658B62D}" type="presParOf" srcId="{664A269D-DAD1-4AC7-B80E-AAB015969619}" destId="{3BB66FB0-E9E3-4FBC-ADDA-C203ADB68E20}" srcOrd="1" destOrd="0" presId="urn:microsoft.com/office/officeart/2005/8/layout/chevron2"/>
    <dgm:cxn modelId="{B418D1B4-5411-40BE-98A2-9B80A287DA00}" type="presParOf" srcId="{8CDE1C22-0183-42D3-80DE-F3FE65D0EA30}" destId="{F1C9AFE8-6D81-4811-ADA1-5653B7555AFA}" srcOrd="3" destOrd="0" presId="urn:microsoft.com/office/officeart/2005/8/layout/chevron2"/>
    <dgm:cxn modelId="{360196FB-31C9-442B-9AC7-CC8FBE35101A}" type="presParOf" srcId="{8CDE1C22-0183-42D3-80DE-F3FE65D0EA30}" destId="{E42ADAD5-F069-4914-A4B8-297DF00D9083}" srcOrd="4" destOrd="0" presId="urn:microsoft.com/office/officeart/2005/8/layout/chevron2"/>
    <dgm:cxn modelId="{29DE2A22-76B3-44BF-81BD-4C20DAD67012}" type="presParOf" srcId="{E42ADAD5-F069-4914-A4B8-297DF00D9083}" destId="{B955FA39-DB4F-4F68-8C9F-5C2CF45E8207}" srcOrd="0" destOrd="0" presId="urn:microsoft.com/office/officeart/2005/8/layout/chevron2"/>
    <dgm:cxn modelId="{5D1B563C-A078-4836-8973-D99EB83B9ABA}" type="presParOf" srcId="{E42ADAD5-F069-4914-A4B8-297DF00D9083}" destId="{329BF1D1-C915-47FE-B55B-1B088F94ADE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9F2FFB-4488-452C-8FDC-F9923FE6819C}" type="doc">
      <dgm:prSet loTypeId="urn:microsoft.com/office/officeart/2005/8/layout/process4" loCatId="list" qsTypeId="urn:microsoft.com/office/officeart/2005/8/quickstyle/simple1#2" qsCatId="simple" csTypeId="urn:microsoft.com/office/officeart/2005/8/colors/colorful5" csCatId="colorful" phldr="1"/>
      <dgm:spPr/>
      <dgm:t>
        <a:bodyPr/>
        <a:lstStyle/>
        <a:p>
          <a:endParaRPr lang="el-GR"/>
        </a:p>
      </dgm:t>
    </dgm:pt>
    <dgm:pt modelId="{272F5361-144A-4EE4-A99F-E24FE9649772}">
      <dgm:prSet phldrT="[Κείμενο]" custT="1"/>
      <dgm:spPr/>
      <dgm:t>
        <a:bodyPr/>
        <a:lstStyle/>
        <a:p>
          <a:r>
            <a:rPr lang="el-GR" sz="2800" dirty="0" smtClean="0"/>
            <a:t>ΣΧΕΔΙΟ ΜΕΤΕΓΧΕΙΡΗΤΙΚΗΣ ΔΙΔΑΣΚΑΛΙΑΣ</a:t>
          </a:r>
          <a:endParaRPr lang="el-GR" sz="2800" dirty="0"/>
        </a:p>
      </dgm:t>
    </dgm:pt>
    <dgm:pt modelId="{D77C961E-5CF0-4831-8302-56BFAE4287BB}" type="parTrans" cxnId="{70164977-3B36-47D4-8B2E-4FCE53DAE32A}">
      <dgm:prSet/>
      <dgm:spPr/>
      <dgm:t>
        <a:bodyPr/>
        <a:lstStyle/>
        <a:p>
          <a:endParaRPr lang="el-GR"/>
        </a:p>
      </dgm:t>
    </dgm:pt>
    <dgm:pt modelId="{1FE26D40-72B5-48E1-9FA5-7EA67FED121C}" type="sibTrans" cxnId="{70164977-3B36-47D4-8B2E-4FCE53DAE32A}">
      <dgm:prSet/>
      <dgm:spPr/>
      <dgm:t>
        <a:bodyPr/>
        <a:lstStyle/>
        <a:p>
          <a:endParaRPr lang="el-GR"/>
        </a:p>
      </dgm:t>
    </dgm:pt>
    <dgm:pt modelId="{03BE2220-AA15-408E-BB29-6EDE3832C339}">
      <dgm:prSet phldrT="[Κείμενο]"/>
      <dgm:spPr/>
      <dgm:t>
        <a:bodyPr/>
        <a:lstStyle/>
        <a:p>
          <a:r>
            <a:rPr lang="el-GR" dirty="0" smtClean="0"/>
            <a:t>Πρόληψη Λοιμώξεων </a:t>
          </a:r>
          <a:endParaRPr lang="el-GR" dirty="0"/>
        </a:p>
      </dgm:t>
    </dgm:pt>
    <dgm:pt modelId="{C8712D51-F918-49C0-B5DA-BBF0DBB98E91}" type="parTrans" cxnId="{0F346862-299B-4AD5-8985-CAF3A4D677AE}">
      <dgm:prSet/>
      <dgm:spPr/>
      <dgm:t>
        <a:bodyPr/>
        <a:lstStyle/>
        <a:p>
          <a:endParaRPr lang="el-GR"/>
        </a:p>
      </dgm:t>
    </dgm:pt>
    <dgm:pt modelId="{6970140B-766B-4C15-8A0A-4D33414727D0}" type="sibTrans" cxnId="{0F346862-299B-4AD5-8985-CAF3A4D677AE}">
      <dgm:prSet/>
      <dgm:spPr/>
      <dgm:t>
        <a:bodyPr/>
        <a:lstStyle/>
        <a:p>
          <a:endParaRPr lang="el-GR"/>
        </a:p>
      </dgm:t>
    </dgm:pt>
    <dgm:pt modelId="{8E145785-868C-4388-B08A-3CD4BA0EAB01}">
      <dgm:prSet phldrT="[Κείμενο]"/>
      <dgm:spPr/>
      <dgm:t>
        <a:bodyPr/>
        <a:lstStyle/>
        <a:p>
          <a:r>
            <a:rPr lang="el-GR" smtClean="0"/>
            <a:t>Διατροφική Θεραπεία</a:t>
          </a:r>
          <a:endParaRPr lang="el-GR" dirty="0"/>
        </a:p>
      </dgm:t>
    </dgm:pt>
    <dgm:pt modelId="{800DC75E-E9C5-42BC-80ED-6A7EEC01DE86}" type="parTrans" cxnId="{9DEC6A5C-213A-4539-B271-F4FFDFD23EEB}">
      <dgm:prSet/>
      <dgm:spPr/>
      <dgm:t>
        <a:bodyPr/>
        <a:lstStyle/>
        <a:p>
          <a:endParaRPr lang="el-GR"/>
        </a:p>
      </dgm:t>
    </dgm:pt>
    <dgm:pt modelId="{45A05DC7-FE0A-4A5C-A887-BC9789E93830}" type="sibTrans" cxnId="{9DEC6A5C-213A-4539-B271-F4FFDFD23EEB}">
      <dgm:prSet/>
      <dgm:spPr/>
      <dgm:t>
        <a:bodyPr/>
        <a:lstStyle/>
        <a:p>
          <a:endParaRPr lang="el-GR"/>
        </a:p>
      </dgm:t>
    </dgm:pt>
    <dgm:pt modelId="{E0F746C5-FCA6-4CFD-B55B-20F7D85B2675}">
      <dgm:prSet phldrT="[Κείμενο]" phldr="1"/>
      <dgm:spPr/>
      <dgm:t>
        <a:bodyPr/>
        <a:lstStyle/>
        <a:p>
          <a:endParaRPr lang="el-GR" dirty="0"/>
        </a:p>
      </dgm:t>
    </dgm:pt>
    <dgm:pt modelId="{54D2A1AA-4DDB-4C88-B3E2-E65C3FFAE529}" type="parTrans" cxnId="{5CC77368-A043-49E7-BB94-8682AF47D7B1}">
      <dgm:prSet/>
      <dgm:spPr/>
      <dgm:t>
        <a:bodyPr/>
        <a:lstStyle/>
        <a:p>
          <a:endParaRPr lang="el-GR"/>
        </a:p>
      </dgm:t>
    </dgm:pt>
    <dgm:pt modelId="{8AF465D2-27F3-4FFB-8A16-8BDF06A7851F}" type="sibTrans" cxnId="{5CC77368-A043-49E7-BB94-8682AF47D7B1}">
      <dgm:prSet/>
      <dgm:spPr/>
      <dgm:t>
        <a:bodyPr/>
        <a:lstStyle/>
        <a:p>
          <a:endParaRPr lang="el-GR"/>
        </a:p>
      </dgm:t>
    </dgm:pt>
    <dgm:pt modelId="{27E2C838-3C67-488F-A630-C382F0C01071}">
      <dgm:prSet phldrT="[Κείμενο]"/>
      <dgm:spPr/>
      <dgm:t>
        <a:bodyPr/>
        <a:lstStyle/>
        <a:p>
          <a:r>
            <a:rPr lang="el-GR" dirty="0" smtClean="0"/>
            <a:t>Φαρμακοθεραπεία</a:t>
          </a:r>
          <a:endParaRPr lang="el-GR" dirty="0"/>
        </a:p>
      </dgm:t>
    </dgm:pt>
    <dgm:pt modelId="{F4C5EDEC-910F-437E-B97D-F9F4749E0F5B}" type="parTrans" cxnId="{E4458581-4B3F-4379-8ABB-F6EF35FE83D9}">
      <dgm:prSet/>
      <dgm:spPr/>
      <dgm:t>
        <a:bodyPr/>
        <a:lstStyle/>
        <a:p>
          <a:endParaRPr lang="el-GR"/>
        </a:p>
      </dgm:t>
    </dgm:pt>
    <dgm:pt modelId="{6B4B2501-640D-4200-97AC-B638B046B837}" type="sibTrans" cxnId="{E4458581-4B3F-4379-8ABB-F6EF35FE83D9}">
      <dgm:prSet/>
      <dgm:spPr/>
      <dgm:t>
        <a:bodyPr/>
        <a:lstStyle/>
        <a:p>
          <a:endParaRPr lang="el-GR"/>
        </a:p>
      </dgm:t>
    </dgm:pt>
    <dgm:pt modelId="{5DA4C75C-ADE2-49DE-A4CD-44D5A037C0E6}">
      <dgm:prSet phldrT="[Κείμενο]"/>
      <dgm:spPr/>
      <dgm:t>
        <a:bodyPr/>
        <a:lstStyle/>
        <a:p>
          <a:r>
            <a:rPr lang="el-GR" dirty="0" smtClean="0"/>
            <a:t>Προοδευτική Αύξηση Δραστηριότητας</a:t>
          </a:r>
          <a:endParaRPr lang="el-GR" dirty="0"/>
        </a:p>
      </dgm:t>
    </dgm:pt>
    <dgm:pt modelId="{D134575D-67E9-4B49-824C-B99BE3F0F5D2}" type="parTrans" cxnId="{0CE6A5B4-327C-4936-ACBE-1F8081BFF2EA}">
      <dgm:prSet/>
      <dgm:spPr/>
      <dgm:t>
        <a:bodyPr/>
        <a:lstStyle/>
        <a:p>
          <a:endParaRPr lang="el-GR"/>
        </a:p>
      </dgm:t>
    </dgm:pt>
    <dgm:pt modelId="{FE678ED5-A4FE-48E0-B7E3-9280F0DEEC92}" type="sibTrans" cxnId="{0CE6A5B4-327C-4936-ACBE-1F8081BFF2EA}">
      <dgm:prSet/>
      <dgm:spPr/>
      <dgm:t>
        <a:bodyPr/>
        <a:lstStyle/>
        <a:p>
          <a:endParaRPr lang="el-GR"/>
        </a:p>
      </dgm:t>
    </dgm:pt>
    <dgm:pt modelId="{6C13DBBF-20BB-4F25-8962-84CDC24C060D}">
      <dgm:prSet phldrT="[Κείμενο]"/>
      <dgm:spPr/>
      <dgm:t>
        <a:bodyPr/>
        <a:lstStyle/>
        <a:p>
          <a:r>
            <a:rPr lang="el-GR" dirty="0" smtClean="0"/>
            <a:t>Αντιμετώπιση Πόνου</a:t>
          </a:r>
          <a:endParaRPr lang="el-GR" dirty="0"/>
        </a:p>
      </dgm:t>
    </dgm:pt>
    <dgm:pt modelId="{1C3E6EBA-6FDA-426B-A6F5-8597425A9918}" type="sibTrans" cxnId="{CED3874B-022E-4E77-992C-51F2312623EE}">
      <dgm:prSet/>
      <dgm:spPr/>
      <dgm:t>
        <a:bodyPr/>
        <a:lstStyle/>
        <a:p>
          <a:endParaRPr lang="el-GR"/>
        </a:p>
      </dgm:t>
    </dgm:pt>
    <dgm:pt modelId="{966C96D8-1026-4FFF-BE6C-61545270E52B}" type="parTrans" cxnId="{CED3874B-022E-4E77-992C-51F2312623EE}">
      <dgm:prSet/>
      <dgm:spPr/>
      <dgm:t>
        <a:bodyPr/>
        <a:lstStyle/>
        <a:p>
          <a:endParaRPr lang="el-GR"/>
        </a:p>
      </dgm:t>
    </dgm:pt>
    <dgm:pt modelId="{07BA1682-DC77-4CA9-AE06-B4FE00528B5F}">
      <dgm:prSet phldrT="[Κείμενο]"/>
      <dgm:spPr/>
      <dgm:t>
        <a:bodyPr/>
        <a:lstStyle/>
        <a:p>
          <a:r>
            <a:rPr lang="el-GR" dirty="0" smtClean="0"/>
            <a:t>Φροντίδα &amp; Εξέταση τομής	</a:t>
          </a:r>
          <a:endParaRPr lang="el-GR" dirty="0"/>
        </a:p>
      </dgm:t>
    </dgm:pt>
    <dgm:pt modelId="{B5F02DBF-62F7-4BDD-B0A6-9E2E8F7CA6F0}" type="sibTrans" cxnId="{B823F66A-0A02-46DC-AB58-79FDCD3E0A1D}">
      <dgm:prSet/>
      <dgm:spPr/>
      <dgm:t>
        <a:bodyPr/>
        <a:lstStyle/>
        <a:p>
          <a:endParaRPr lang="el-GR"/>
        </a:p>
      </dgm:t>
    </dgm:pt>
    <dgm:pt modelId="{104C2EA5-F743-4689-B881-4BB97AEBCCCA}" type="parTrans" cxnId="{B823F66A-0A02-46DC-AB58-79FDCD3E0A1D}">
      <dgm:prSet/>
      <dgm:spPr/>
      <dgm:t>
        <a:bodyPr/>
        <a:lstStyle/>
        <a:p>
          <a:endParaRPr lang="el-GR"/>
        </a:p>
      </dgm:t>
    </dgm:pt>
    <dgm:pt modelId="{47B74EE6-20E2-4111-B698-3A75B0BFD035}">
      <dgm:prSet phldrT="[Κείμενο]" phldr="1"/>
      <dgm:spPr/>
      <dgm:t>
        <a:bodyPr/>
        <a:lstStyle/>
        <a:p>
          <a:endParaRPr lang="el-GR" dirty="0"/>
        </a:p>
      </dgm:t>
    </dgm:pt>
    <dgm:pt modelId="{1024D0F1-654B-47CC-8F00-D58276F13F99}" type="sibTrans" cxnId="{38581E3C-24D8-4685-B432-2FCC5FE25C75}">
      <dgm:prSet/>
      <dgm:spPr/>
      <dgm:t>
        <a:bodyPr/>
        <a:lstStyle/>
        <a:p>
          <a:endParaRPr lang="el-GR"/>
        </a:p>
      </dgm:t>
    </dgm:pt>
    <dgm:pt modelId="{901EED7C-7FEF-4952-9249-A98112D3D6A2}" type="parTrans" cxnId="{38581E3C-24D8-4685-B432-2FCC5FE25C75}">
      <dgm:prSet/>
      <dgm:spPr/>
      <dgm:t>
        <a:bodyPr/>
        <a:lstStyle/>
        <a:p>
          <a:endParaRPr lang="el-GR"/>
        </a:p>
      </dgm:t>
    </dgm:pt>
    <dgm:pt modelId="{01ED6EB7-F55F-499C-8178-825546CE99DA}" type="pres">
      <dgm:prSet presAssocID="{469F2FFB-4488-452C-8FDC-F9923FE6819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EFAECFE6-3A37-472E-920A-212929E0DE68}" type="pres">
      <dgm:prSet presAssocID="{E0F746C5-FCA6-4CFD-B55B-20F7D85B2675}" presName="boxAndChildren" presStyleCnt="0"/>
      <dgm:spPr/>
    </dgm:pt>
    <dgm:pt modelId="{A727C8F9-7A4C-4FEF-9512-4D78B982E7B7}" type="pres">
      <dgm:prSet presAssocID="{E0F746C5-FCA6-4CFD-B55B-20F7D85B2675}" presName="parentTextBox" presStyleLbl="node1" presStyleIdx="0" presStyleCnt="3"/>
      <dgm:spPr/>
      <dgm:t>
        <a:bodyPr/>
        <a:lstStyle/>
        <a:p>
          <a:endParaRPr lang="el-GR"/>
        </a:p>
      </dgm:t>
    </dgm:pt>
    <dgm:pt modelId="{FA4E5AD5-A0A3-4031-BA74-FC95D848069C}" type="pres">
      <dgm:prSet presAssocID="{E0F746C5-FCA6-4CFD-B55B-20F7D85B2675}" presName="entireBox" presStyleLbl="node1" presStyleIdx="0" presStyleCnt="3" custScaleY="11905"/>
      <dgm:spPr/>
      <dgm:t>
        <a:bodyPr/>
        <a:lstStyle/>
        <a:p>
          <a:endParaRPr lang="el-GR"/>
        </a:p>
      </dgm:t>
    </dgm:pt>
    <dgm:pt modelId="{85A262B7-3ACA-42AB-80B2-32257DF38B61}" type="pres">
      <dgm:prSet presAssocID="{E0F746C5-FCA6-4CFD-B55B-20F7D85B2675}" presName="descendantBox" presStyleCnt="0"/>
      <dgm:spPr/>
    </dgm:pt>
    <dgm:pt modelId="{F3499F7E-793F-414B-B772-C8823B074F72}" type="pres">
      <dgm:prSet presAssocID="{27E2C838-3C67-488F-A630-C382F0C01071}" presName="childTextBox" presStyleLbl="fgAccFollowNode1" presStyleIdx="0" presStyleCnt="6" custLinFactNeighborX="-695" custLinFactNeighborY="-1388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5169812-FCE2-4FB6-B9D8-6C545177171E}" type="pres">
      <dgm:prSet presAssocID="{5DA4C75C-ADE2-49DE-A4CD-44D5A037C0E6}" presName="childTextBox" presStyleLbl="fgAccFollowNode1" presStyleIdx="1" presStyleCnt="6" custLinFactNeighborY="-1388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E283843-77CB-46D7-A219-90083BE37025}" type="pres">
      <dgm:prSet presAssocID="{1024D0F1-654B-47CC-8F00-D58276F13F99}" presName="sp" presStyleCnt="0"/>
      <dgm:spPr/>
    </dgm:pt>
    <dgm:pt modelId="{658B9A9E-5606-4B6B-8C35-6C5F9149B75C}" type="pres">
      <dgm:prSet presAssocID="{47B74EE6-20E2-4111-B698-3A75B0BFD035}" presName="arrowAndChildren" presStyleCnt="0"/>
      <dgm:spPr/>
    </dgm:pt>
    <dgm:pt modelId="{A7EC2C8F-4BAE-47D0-B3AE-F826FAD736D6}" type="pres">
      <dgm:prSet presAssocID="{47B74EE6-20E2-4111-B698-3A75B0BFD035}" presName="parentTextArrow" presStyleLbl="node1" presStyleIdx="0" presStyleCnt="3"/>
      <dgm:spPr/>
      <dgm:t>
        <a:bodyPr/>
        <a:lstStyle/>
        <a:p>
          <a:endParaRPr lang="el-GR"/>
        </a:p>
      </dgm:t>
    </dgm:pt>
    <dgm:pt modelId="{F57B0F31-F75B-4B51-9556-1E3FA48B5E2A}" type="pres">
      <dgm:prSet presAssocID="{47B74EE6-20E2-4111-B698-3A75B0BFD035}" presName="arrow" presStyleLbl="node1" presStyleIdx="1" presStyleCnt="3" custScaleY="59272"/>
      <dgm:spPr/>
      <dgm:t>
        <a:bodyPr/>
        <a:lstStyle/>
        <a:p>
          <a:endParaRPr lang="el-GR"/>
        </a:p>
      </dgm:t>
    </dgm:pt>
    <dgm:pt modelId="{CAA7C7E0-A9BE-4A9D-8FF0-0F874B75C974}" type="pres">
      <dgm:prSet presAssocID="{47B74EE6-20E2-4111-B698-3A75B0BFD035}" presName="descendantArrow" presStyleCnt="0"/>
      <dgm:spPr/>
    </dgm:pt>
    <dgm:pt modelId="{7D0C0565-41CC-4058-9392-35C3ACE61AB3}" type="pres">
      <dgm:prSet presAssocID="{07BA1682-DC77-4CA9-AE06-B4FE00528B5F}" presName="childTextArrow" presStyleLbl="fgAccFollowNode1" presStyleIdx="2" presStyleCnt="6" custLinFactNeighborX="-695" custLinFactNeighborY="-2502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D1221B5-E0C7-4449-A2E5-8CBEE13CD46C}" type="pres">
      <dgm:prSet presAssocID="{6C13DBBF-20BB-4F25-8962-84CDC24C060D}" presName="childTextArrow" presStyleLbl="fgAccFollowNode1" presStyleIdx="3" presStyleCnt="6" custLinFactNeighborY="-2502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DBE8649-57EC-4F70-8E73-A43604173086}" type="pres">
      <dgm:prSet presAssocID="{1FE26D40-72B5-48E1-9FA5-7EA67FED121C}" presName="sp" presStyleCnt="0"/>
      <dgm:spPr/>
    </dgm:pt>
    <dgm:pt modelId="{7B801176-7E45-4DF4-B373-2554A4F84794}" type="pres">
      <dgm:prSet presAssocID="{272F5361-144A-4EE4-A99F-E24FE9649772}" presName="arrowAndChildren" presStyleCnt="0"/>
      <dgm:spPr/>
    </dgm:pt>
    <dgm:pt modelId="{CB23955C-49A1-42F1-B21E-63AED872E0A2}" type="pres">
      <dgm:prSet presAssocID="{272F5361-144A-4EE4-A99F-E24FE9649772}" presName="parentTextArrow" presStyleLbl="node1" presStyleIdx="1" presStyleCnt="3"/>
      <dgm:spPr/>
      <dgm:t>
        <a:bodyPr/>
        <a:lstStyle/>
        <a:p>
          <a:endParaRPr lang="el-GR"/>
        </a:p>
      </dgm:t>
    </dgm:pt>
    <dgm:pt modelId="{7D927EDF-4ECB-4BDE-85C0-3A8CDEEF2716}" type="pres">
      <dgm:prSet presAssocID="{272F5361-144A-4EE4-A99F-E24FE9649772}" presName="arrow" presStyleLbl="node1" presStyleIdx="2" presStyleCnt="3" custScaleY="68590" custLinFactNeighborX="-1216" custLinFactNeighborY="1664"/>
      <dgm:spPr/>
      <dgm:t>
        <a:bodyPr/>
        <a:lstStyle/>
        <a:p>
          <a:endParaRPr lang="el-GR"/>
        </a:p>
      </dgm:t>
    </dgm:pt>
    <dgm:pt modelId="{4ED5BB1A-C8EF-4F27-8A69-780319A05D7D}" type="pres">
      <dgm:prSet presAssocID="{272F5361-144A-4EE4-A99F-E24FE9649772}" presName="descendantArrow" presStyleCnt="0"/>
      <dgm:spPr/>
    </dgm:pt>
    <dgm:pt modelId="{66103976-0BCD-42B1-A528-2D957EE0F55D}" type="pres">
      <dgm:prSet presAssocID="{03BE2220-AA15-408E-BB29-6EDE3832C339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3E87AC7-3BD0-4B24-B562-039C9D932CF7}" type="pres">
      <dgm:prSet presAssocID="{8E145785-868C-4388-B08A-3CD4BA0EAB01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23ED560D-3BA8-42F7-A8DF-A33BB2F70A2D}" type="presOf" srcId="{47B74EE6-20E2-4111-B698-3A75B0BFD035}" destId="{F57B0F31-F75B-4B51-9556-1E3FA48B5E2A}" srcOrd="1" destOrd="0" presId="urn:microsoft.com/office/officeart/2005/8/layout/process4"/>
    <dgm:cxn modelId="{D530C70D-A06F-49F2-B5D5-3E9A0776B1E2}" type="presOf" srcId="{8E145785-868C-4388-B08A-3CD4BA0EAB01}" destId="{C3E87AC7-3BD0-4B24-B562-039C9D932CF7}" srcOrd="0" destOrd="0" presId="urn:microsoft.com/office/officeart/2005/8/layout/process4"/>
    <dgm:cxn modelId="{70164977-3B36-47D4-8B2E-4FCE53DAE32A}" srcId="{469F2FFB-4488-452C-8FDC-F9923FE6819C}" destId="{272F5361-144A-4EE4-A99F-E24FE9649772}" srcOrd="0" destOrd="0" parTransId="{D77C961E-5CF0-4831-8302-56BFAE4287BB}" sibTransId="{1FE26D40-72B5-48E1-9FA5-7EA67FED121C}"/>
    <dgm:cxn modelId="{7A8E66D8-8DF9-4F91-A376-49987C3807ED}" type="presOf" srcId="{27E2C838-3C67-488F-A630-C382F0C01071}" destId="{F3499F7E-793F-414B-B772-C8823B074F72}" srcOrd="0" destOrd="0" presId="urn:microsoft.com/office/officeart/2005/8/layout/process4"/>
    <dgm:cxn modelId="{38581E3C-24D8-4685-B432-2FCC5FE25C75}" srcId="{469F2FFB-4488-452C-8FDC-F9923FE6819C}" destId="{47B74EE6-20E2-4111-B698-3A75B0BFD035}" srcOrd="1" destOrd="0" parTransId="{901EED7C-7FEF-4952-9249-A98112D3D6A2}" sibTransId="{1024D0F1-654B-47CC-8F00-D58276F13F99}"/>
    <dgm:cxn modelId="{0CE6A5B4-327C-4936-ACBE-1F8081BFF2EA}" srcId="{E0F746C5-FCA6-4CFD-B55B-20F7D85B2675}" destId="{5DA4C75C-ADE2-49DE-A4CD-44D5A037C0E6}" srcOrd="1" destOrd="0" parTransId="{D134575D-67E9-4B49-824C-B99BE3F0F5D2}" sibTransId="{FE678ED5-A4FE-48E0-B7E3-9280F0DEEC92}"/>
    <dgm:cxn modelId="{EF4A349F-2A02-4526-A65C-8BABFB861416}" type="presOf" srcId="{47B74EE6-20E2-4111-B698-3A75B0BFD035}" destId="{A7EC2C8F-4BAE-47D0-B3AE-F826FAD736D6}" srcOrd="0" destOrd="0" presId="urn:microsoft.com/office/officeart/2005/8/layout/process4"/>
    <dgm:cxn modelId="{79865C4B-8967-45D3-A4EF-0E08008A0887}" type="presOf" srcId="{07BA1682-DC77-4CA9-AE06-B4FE00528B5F}" destId="{7D0C0565-41CC-4058-9392-35C3ACE61AB3}" srcOrd="0" destOrd="0" presId="urn:microsoft.com/office/officeart/2005/8/layout/process4"/>
    <dgm:cxn modelId="{0F346862-299B-4AD5-8985-CAF3A4D677AE}" srcId="{272F5361-144A-4EE4-A99F-E24FE9649772}" destId="{03BE2220-AA15-408E-BB29-6EDE3832C339}" srcOrd="0" destOrd="0" parTransId="{C8712D51-F918-49C0-B5DA-BBF0DBB98E91}" sibTransId="{6970140B-766B-4C15-8A0A-4D33414727D0}"/>
    <dgm:cxn modelId="{26705D72-4674-4559-A054-332C09689E6C}" type="presOf" srcId="{272F5361-144A-4EE4-A99F-E24FE9649772}" destId="{7D927EDF-4ECB-4BDE-85C0-3A8CDEEF2716}" srcOrd="1" destOrd="0" presId="urn:microsoft.com/office/officeart/2005/8/layout/process4"/>
    <dgm:cxn modelId="{A8F4DDA1-870F-45DA-A2E3-1C161ECB80A8}" type="presOf" srcId="{469F2FFB-4488-452C-8FDC-F9923FE6819C}" destId="{01ED6EB7-F55F-499C-8178-825546CE99DA}" srcOrd="0" destOrd="0" presId="urn:microsoft.com/office/officeart/2005/8/layout/process4"/>
    <dgm:cxn modelId="{461655A4-5F93-45C0-A060-AEA8EE3ECB4D}" type="presOf" srcId="{6C13DBBF-20BB-4F25-8962-84CDC24C060D}" destId="{ED1221B5-E0C7-4449-A2E5-8CBEE13CD46C}" srcOrd="0" destOrd="0" presId="urn:microsoft.com/office/officeart/2005/8/layout/process4"/>
    <dgm:cxn modelId="{82504E9D-06F7-4C78-BB60-0A133D1B9821}" type="presOf" srcId="{03BE2220-AA15-408E-BB29-6EDE3832C339}" destId="{66103976-0BCD-42B1-A528-2D957EE0F55D}" srcOrd="0" destOrd="0" presId="urn:microsoft.com/office/officeart/2005/8/layout/process4"/>
    <dgm:cxn modelId="{B823F66A-0A02-46DC-AB58-79FDCD3E0A1D}" srcId="{47B74EE6-20E2-4111-B698-3A75B0BFD035}" destId="{07BA1682-DC77-4CA9-AE06-B4FE00528B5F}" srcOrd="0" destOrd="0" parTransId="{104C2EA5-F743-4689-B881-4BB97AEBCCCA}" sibTransId="{B5F02DBF-62F7-4BDD-B0A6-9E2E8F7CA6F0}"/>
    <dgm:cxn modelId="{CED3874B-022E-4E77-992C-51F2312623EE}" srcId="{47B74EE6-20E2-4111-B698-3A75B0BFD035}" destId="{6C13DBBF-20BB-4F25-8962-84CDC24C060D}" srcOrd="1" destOrd="0" parTransId="{966C96D8-1026-4FFF-BE6C-61545270E52B}" sibTransId="{1C3E6EBA-6FDA-426B-A6F5-8597425A9918}"/>
    <dgm:cxn modelId="{6577EC17-1C9D-4C81-9B23-C88CF834A65A}" type="presOf" srcId="{5DA4C75C-ADE2-49DE-A4CD-44D5A037C0E6}" destId="{C5169812-FCE2-4FB6-B9D8-6C545177171E}" srcOrd="0" destOrd="0" presId="urn:microsoft.com/office/officeart/2005/8/layout/process4"/>
    <dgm:cxn modelId="{5CC77368-A043-49E7-BB94-8682AF47D7B1}" srcId="{469F2FFB-4488-452C-8FDC-F9923FE6819C}" destId="{E0F746C5-FCA6-4CFD-B55B-20F7D85B2675}" srcOrd="2" destOrd="0" parTransId="{54D2A1AA-4DDB-4C88-B3E2-E65C3FFAE529}" sibTransId="{8AF465D2-27F3-4FFB-8A16-8BDF06A7851F}"/>
    <dgm:cxn modelId="{E4458581-4B3F-4379-8ABB-F6EF35FE83D9}" srcId="{E0F746C5-FCA6-4CFD-B55B-20F7D85B2675}" destId="{27E2C838-3C67-488F-A630-C382F0C01071}" srcOrd="0" destOrd="0" parTransId="{F4C5EDEC-910F-437E-B97D-F9F4749E0F5B}" sibTransId="{6B4B2501-640D-4200-97AC-B638B046B837}"/>
    <dgm:cxn modelId="{CF1F7B15-D4D4-44BD-9883-C6BC2AE9C137}" type="presOf" srcId="{E0F746C5-FCA6-4CFD-B55B-20F7D85B2675}" destId="{A727C8F9-7A4C-4FEF-9512-4D78B982E7B7}" srcOrd="0" destOrd="0" presId="urn:microsoft.com/office/officeart/2005/8/layout/process4"/>
    <dgm:cxn modelId="{8495F1FF-C89C-419D-97ED-6468701A327C}" type="presOf" srcId="{272F5361-144A-4EE4-A99F-E24FE9649772}" destId="{CB23955C-49A1-42F1-B21E-63AED872E0A2}" srcOrd="0" destOrd="0" presId="urn:microsoft.com/office/officeart/2005/8/layout/process4"/>
    <dgm:cxn modelId="{F16B09C3-9049-4ECC-A7AF-6DBAF6F7FBAC}" type="presOf" srcId="{E0F746C5-FCA6-4CFD-B55B-20F7D85B2675}" destId="{FA4E5AD5-A0A3-4031-BA74-FC95D848069C}" srcOrd="1" destOrd="0" presId="urn:microsoft.com/office/officeart/2005/8/layout/process4"/>
    <dgm:cxn modelId="{9DEC6A5C-213A-4539-B271-F4FFDFD23EEB}" srcId="{272F5361-144A-4EE4-A99F-E24FE9649772}" destId="{8E145785-868C-4388-B08A-3CD4BA0EAB01}" srcOrd="1" destOrd="0" parTransId="{800DC75E-E9C5-42BC-80ED-6A7EEC01DE86}" sibTransId="{45A05DC7-FE0A-4A5C-A887-BC9789E93830}"/>
    <dgm:cxn modelId="{FF06136E-44B5-490D-8B92-CD19ACC5B210}" type="presParOf" srcId="{01ED6EB7-F55F-499C-8178-825546CE99DA}" destId="{EFAECFE6-3A37-472E-920A-212929E0DE68}" srcOrd="0" destOrd="0" presId="urn:microsoft.com/office/officeart/2005/8/layout/process4"/>
    <dgm:cxn modelId="{A5E706F0-E91C-4662-866C-F077C997282B}" type="presParOf" srcId="{EFAECFE6-3A37-472E-920A-212929E0DE68}" destId="{A727C8F9-7A4C-4FEF-9512-4D78B982E7B7}" srcOrd="0" destOrd="0" presId="urn:microsoft.com/office/officeart/2005/8/layout/process4"/>
    <dgm:cxn modelId="{85417B50-BFB6-43FC-AD5A-328C4076D793}" type="presParOf" srcId="{EFAECFE6-3A37-472E-920A-212929E0DE68}" destId="{FA4E5AD5-A0A3-4031-BA74-FC95D848069C}" srcOrd="1" destOrd="0" presId="urn:microsoft.com/office/officeart/2005/8/layout/process4"/>
    <dgm:cxn modelId="{4F19C596-E38D-48C1-8595-9412FB5E3E9E}" type="presParOf" srcId="{EFAECFE6-3A37-472E-920A-212929E0DE68}" destId="{85A262B7-3ACA-42AB-80B2-32257DF38B61}" srcOrd="2" destOrd="0" presId="urn:microsoft.com/office/officeart/2005/8/layout/process4"/>
    <dgm:cxn modelId="{D8E9B615-B789-488C-A8D8-8085828B5DE8}" type="presParOf" srcId="{85A262B7-3ACA-42AB-80B2-32257DF38B61}" destId="{F3499F7E-793F-414B-B772-C8823B074F72}" srcOrd="0" destOrd="0" presId="urn:microsoft.com/office/officeart/2005/8/layout/process4"/>
    <dgm:cxn modelId="{FD62A3E9-F725-466E-B9E8-85A04778D1D7}" type="presParOf" srcId="{85A262B7-3ACA-42AB-80B2-32257DF38B61}" destId="{C5169812-FCE2-4FB6-B9D8-6C545177171E}" srcOrd="1" destOrd="0" presId="urn:microsoft.com/office/officeart/2005/8/layout/process4"/>
    <dgm:cxn modelId="{99A03D55-80B9-489F-80DB-EA69670E3E4F}" type="presParOf" srcId="{01ED6EB7-F55F-499C-8178-825546CE99DA}" destId="{2E283843-77CB-46D7-A219-90083BE37025}" srcOrd="1" destOrd="0" presId="urn:microsoft.com/office/officeart/2005/8/layout/process4"/>
    <dgm:cxn modelId="{B4FCC9A2-E71E-4A11-99EE-6CFA85E8C6DA}" type="presParOf" srcId="{01ED6EB7-F55F-499C-8178-825546CE99DA}" destId="{658B9A9E-5606-4B6B-8C35-6C5F9149B75C}" srcOrd="2" destOrd="0" presId="urn:microsoft.com/office/officeart/2005/8/layout/process4"/>
    <dgm:cxn modelId="{B9A407C6-617C-4B7E-83F8-79F4C8D522AB}" type="presParOf" srcId="{658B9A9E-5606-4B6B-8C35-6C5F9149B75C}" destId="{A7EC2C8F-4BAE-47D0-B3AE-F826FAD736D6}" srcOrd="0" destOrd="0" presId="urn:microsoft.com/office/officeart/2005/8/layout/process4"/>
    <dgm:cxn modelId="{4A824AB5-502F-44F6-BE39-757351433BB4}" type="presParOf" srcId="{658B9A9E-5606-4B6B-8C35-6C5F9149B75C}" destId="{F57B0F31-F75B-4B51-9556-1E3FA48B5E2A}" srcOrd="1" destOrd="0" presId="urn:microsoft.com/office/officeart/2005/8/layout/process4"/>
    <dgm:cxn modelId="{AF365B5D-265C-4D61-8D8D-2F65A28DE9F1}" type="presParOf" srcId="{658B9A9E-5606-4B6B-8C35-6C5F9149B75C}" destId="{CAA7C7E0-A9BE-4A9D-8FF0-0F874B75C974}" srcOrd="2" destOrd="0" presId="urn:microsoft.com/office/officeart/2005/8/layout/process4"/>
    <dgm:cxn modelId="{1ADB338D-58BA-4A1C-A6DB-7548E1066133}" type="presParOf" srcId="{CAA7C7E0-A9BE-4A9D-8FF0-0F874B75C974}" destId="{7D0C0565-41CC-4058-9392-35C3ACE61AB3}" srcOrd="0" destOrd="0" presId="urn:microsoft.com/office/officeart/2005/8/layout/process4"/>
    <dgm:cxn modelId="{0E1D8A4B-C4E7-4E49-9235-E3F940B15440}" type="presParOf" srcId="{CAA7C7E0-A9BE-4A9D-8FF0-0F874B75C974}" destId="{ED1221B5-E0C7-4449-A2E5-8CBEE13CD46C}" srcOrd="1" destOrd="0" presId="urn:microsoft.com/office/officeart/2005/8/layout/process4"/>
    <dgm:cxn modelId="{E54C72E9-E0A3-4D6B-9448-BACEF3B586D3}" type="presParOf" srcId="{01ED6EB7-F55F-499C-8178-825546CE99DA}" destId="{4DBE8649-57EC-4F70-8E73-A43604173086}" srcOrd="3" destOrd="0" presId="urn:microsoft.com/office/officeart/2005/8/layout/process4"/>
    <dgm:cxn modelId="{103904A0-A810-4F42-AAA1-B5314C748ECD}" type="presParOf" srcId="{01ED6EB7-F55F-499C-8178-825546CE99DA}" destId="{7B801176-7E45-4DF4-B373-2554A4F84794}" srcOrd="4" destOrd="0" presId="urn:microsoft.com/office/officeart/2005/8/layout/process4"/>
    <dgm:cxn modelId="{C000A774-B2F3-4C2A-943C-EE48E6B3ECD9}" type="presParOf" srcId="{7B801176-7E45-4DF4-B373-2554A4F84794}" destId="{CB23955C-49A1-42F1-B21E-63AED872E0A2}" srcOrd="0" destOrd="0" presId="urn:microsoft.com/office/officeart/2005/8/layout/process4"/>
    <dgm:cxn modelId="{9549E07E-E9F9-4418-80F9-4C86E721044E}" type="presParOf" srcId="{7B801176-7E45-4DF4-B373-2554A4F84794}" destId="{7D927EDF-4ECB-4BDE-85C0-3A8CDEEF2716}" srcOrd="1" destOrd="0" presId="urn:microsoft.com/office/officeart/2005/8/layout/process4"/>
    <dgm:cxn modelId="{1CDA7D6D-EF13-49FE-94D6-C697E07DF4AB}" type="presParOf" srcId="{7B801176-7E45-4DF4-B373-2554A4F84794}" destId="{4ED5BB1A-C8EF-4F27-8A69-780319A05D7D}" srcOrd="2" destOrd="0" presId="urn:microsoft.com/office/officeart/2005/8/layout/process4"/>
    <dgm:cxn modelId="{66FF1EC7-7698-4D8D-884B-1BBD676EFB0E}" type="presParOf" srcId="{4ED5BB1A-C8EF-4F27-8A69-780319A05D7D}" destId="{66103976-0BCD-42B1-A528-2D957EE0F55D}" srcOrd="0" destOrd="0" presId="urn:microsoft.com/office/officeart/2005/8/layout/process4"/>
    <dgm:cxn modelId="{0D8B418F-F394-4D36-9FB8-EAB995C2D7BD}" type="presParOf" srcId="{4ED5BB1A-C8EF-4F27-8A69-780319A05D7D}" destId="{C3E87AC7-3BD0-4B24-B562-039C9D932CF7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F431314-F6AD-488F-B2BB-07653783B866}">
      <dsp:nvSpPr>
        <dsp:cNvPr id="0" name=""/>
        <dsp:cNvSpPr/>
      </dsp:nvSpPr>
      <dsp:spPr>
        <a:xfrm rot="5400000">
          <a:off x="-103586" y="105915"/>
          <a:ext cx="878268" cy="671096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Α </a:t>
          </a:r>
          <a:r>
            <a:rPr lang="el-GR" sz="1400" kern="1200" dirty="0" smtClean="0"/>
            <a:t>φάση</a:t>
          </a:r>
          <a:r>
            <a:rPr lang="el-GR" sz="1600" kern="1200" dirty="0" smtClean="0"/>
            <a:t> </a:t>
          </a:r>
          <a:endParaRPr lang="el-GR" sz="1600" kern="1200" dirty="0"/>
        </a:p>
      </dsp:txBody>
      <dsp:txXfrm rot="5400000">
        <a:off x="-103586" y="105915"/>
        <a:ext cx="878268" cy="671096"/>
      </dsp:txXfrm>
    </dsp:sp>
    <dsp:sp modelId="{034C2FED-10BA-419E-873B-931AC2294321}">
      <dsp:nvSpPr>
        <dsp:cNvPr id="0" name=""/>
        <dsp:cNvSpPr/>
      </dsp:nvSpPr>
      <dsp:spPr>
        <a:xfrm rot="5400000">
          <a:off x="2825460" y="-2160652"/>
          <a:ext cx="570874" cy="4892179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3200" kern="1200" dirty="0" smtClean="0"/>
            <a:t>Προεγχειρητικά</a:t>
          </a:r>
          <a:r>
            <a:rPr lang="el-GR" sz="2000" kern="1200" dirty="0" smtClean="0"/>
            <a:t> </a:t>
          </a:r>
          <a:endParaRPr lang="el-GR" sz="2000" kern="1200" dirty="0"/>
        </a:p>
      </dsp:txBody>
      <dsp:txXfrm rot="5400000">
        <a:off x="2825460" y="-2160652"/>
        <a:ext cx="570874" cy="4892179"/>
      </dsp:txXfrm>
    </dsp:sp>
    <dsp:sp modelId="{98FA6C0A-FC16-43F2-ABB6-B2CA859CA343}">
      <dsp:nvSpPr>
        <dsp:cNvPr id="0" name=""/>
        <dsp:cNvSpPr/>
      </dsp:nvSpPr>
      <dsp:spPr>
        <a:xfrm rot="5400000">
          <a:off x="-131740" y="799895"/>
          <a:ext cx="878268" cy="61478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Β </a:t>
          </a:r>
          <a:r>
            <a:rPr lang="el-GR" sz="1400" kern="1200" dirty="0" smtClean="0"/>
            <a:t>φάση</a:t>
          </a:r>
          <a:endParaRPr lang="el-GR" sz="1200" kern="1200" dirty="0"/>
        </a:p>
      </dsp:txBody>
      <dsp:txXfrm rot="5400000">
        <a:off x="-131740" y="799895"/>
        <a:ext cx="878268" cy="614787"/>
      </dsp:txXfrm>
    </dsp:sp>
    <dsp:sp modelId="{3BB66FB0-E9E3-4FBC-ADDA-C203ADB68E20}">
      <dsp:nvSpPr>
        <dsp:cNvPr id="0" name=""/>
        <dsp:cNvSpPr/>
      </dsp:nvSpPr>
      <dsp:spPr>
        <a:xfrm rot="5400000">
          <a:off x="2943355" y="-1657458"/>
          <a:ext cx="570874" cy="5171669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3200" kern="1200" dirty="0" smtClean="0"/>
            <a:t>Διεγχειρητικά</a:t>
          </a:r>
          <a:r>
            <a:rPr lang="el-GR" sz="2800" kern="1200" dirty="0" smtClean="0"/>
            <a:t> </a:t>
          </a:r>
          <a:endParaRPr lang="el-GR" sz="2800" kern="1200" dirty="0"/>
        </a:p>
      </dsp:txBody>
      <dsp:txXfrm rot="5400000">
        <a:off x="2943355" y="-1657458"/>
        <a:ext cx="570874" cy="5171669"/>
      </dsp:txXfrm>
    </dsp:sp>
    <dsp:sp modelId="{B955FA39-DB4F-4F68-8C9F-5C2CF45E8207}">
      <dsp:nvSpPr>
        <dsp:cNvPr id="0" name=""/>
        <dsp:cNvSpPr/>
      </dsp:nvSpPr>
      <dsp:spPr>
        <a:xfrm rot="5400000">
          <a:off x="-131740" y="1465720"/>
          <a:ext cx="878268" cy="61478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Γ </a:t>
          </a:r>
          <a:r>
            <a:rPr lang="el-GR" sz="1400" kern="1200" dirty="0" smtClean="0"/>
            <a:t>φάση</a:t>
          </a:r>
          <a:endParaRPr lang="el-GR" sz="1600" kern="1200" dirty="0"/>
        </a:p>
      </dsp:txBody>
      <dsp:txXfrm rot="5400000">
        <a:off x="-131740" y="1465720"/>
        <a:ext cx="878268" cy="614787"/>
      </dsp:txXfrm>
    </dsp:sp>
    <dsp:sp modelId="{329BF1D1-C915-47FE-B55B-1B088F94ADE9}">
      <dsp:nvSpPr>
        <dsp:cNvPr id="0" name=""/>
        <dsp:cNvSpPr/>
      </dsp:nvSpPr>
      <dsp:spPr>
        <a:xfrm rot="5400000">
          <a:off x="3129509" y="-1157398"/>
          <a:ext cx="570874" cy="5600318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3200" kern="1200" dirty="0" smtClean="0"/>
            <a:t>Μετεγχειρητικά</a:t>
          </a:r>
          <a:r>
            <a:rPr lang="el-GR" sz="2800" kern="1200" dirty="0" smtClean="0"/>
            <a:t> </a:t>
          </a:r>
          <a:endParaRPr lang="el-GR" sz="2800" kern="1200" dirty="0"/>
        </a:p>
      </dsp:txBody>
      <dsp:txXfrm rot="5400000">
        <a:off x="3129509" y="-1157398"/>
        <a:ext cx="570874" cy="560031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7 - Ευθεία γραμμή σύνδεσης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12 - Ευθεία γραμμή σύνδεσης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13 - Έλλειψη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28" name="27 - Τίτλος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7" name="1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47F3F-B545-49B5-9343-51583CFD447E}" type="datetimeFigureOut">
              <a:rPr lang="el-GR"/>
              <a:pPr>
                <a:defRPr/>
              </a:pPr>
              <a:t>19/3/2017</a:t>
            </a:fld>
            <a:endParaRPr lang="el-GR" dirty="0"/>
          </a:p>
        </p:txBody>
      </p:sp>
      <p:sp>
        <p:nvSpPr>
          <p:cNvPr id="8" name="15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E27E3-4CA0-4A0C-9A84-BF6A59B8D716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  <p:sp>
        <p:nvSpPr>
          <p:cNvPr id="10" name="16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2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73134-4E27-4332-9D43-2EC497CEB216}" type="datetimeFigureOut">
              <a:rPr lang="el-GR"/>
              <a:pPr>
                <a:defRPr/>
              </a:pPr>
              <a:t>19/3/2017</a:t>
            </a:fld>
            <a:endParaRPr lang="el-GR" dirty="0"/>
          </a:p>
        </p:txBody>
      </p:sp>
      <p:sp>
        <p:nvSpPr>
          <p:cNvPr id="5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2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06DA6-3E3C-4E5D-B1DF-FB9F678CC8B9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2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048F6-E6FC-4751-AFB6-72AB3F0EFA94}" type="datetimeFigureOut">
              <a:rPr lang="el-GR"/>
              <a:pPr>
                <a:defRPr/>
              </a:pPr>
              <a:t>19/3/2017</a:t>
            </a:fld>
            <a:endParaRPr lang="el-GR" dirty="0"/>
          </a:p>
        </p:txBody>
      </p:sp>
      <p:sp>
        <p:nvSpPr>
          <p:cNvPr id="5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2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91F00-931D-44E6-8B71-1CF702B7D18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Θέση περιεχομένου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7" name="16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4" name="2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092E25-5AE2-4BCC-B0E3-6C9292A35FB6}" type="datetimeFigureOut">
              <a:rPr lang="el-GR"/>
              <a:pPr>
                <a:defRPr/>
              </a:pPr>
              <a:t>19/3/2017</a:t>
            </a:fld>
            <a:endParaRPr lang="el-GR" dirty="0"/>
          </a:p>
        </p:txBody>
      </p:sp>
      <p:sp>
        <p:nvSpPr>
          <p:cNvPr id="5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2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4B74A-C9A7-4D64-A272-BFBB4B05A696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6 - Ευθεία γραμμή σύνδεσης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C6028-F580-4359-96F2-8566B281817D}" type="datetimeFigureOut">
              <a:rPr lang="el-GR"/>
              <a:pPr>
                <a:defRPr/>
              </a:pPr>
              <a:t>19/3/2017</a:t>
            </a:fld>
            <a:endParaRPr lang="el-GR" dirty="0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01C40-0246-4F34-8566-ACF72670FC1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2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0A292-FEEC-4FB6-9714-A1ABEA2F2905}" type="datetimeFigureOut">
              <a:rPr lang="el-GR"/>
              <a:pPr>
                <a:defRPr/>
              </a:pPr>
              <a:t>19/3/2017</a:t>
            </a:fld>
            <a:endParaRPr lang="el-GR" dirty="0"/>
          </a:p>
        </p:txBody>
      </p:sp>
      <p:sp>
        <p:nvSpPr>
          <p:cNvPr id="6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2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83D8F-AF1F-4F32-B121-69D0BCD1650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9 - Ευθεία γραμμή σύνδεσης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16 - Ευθεία γραμμή σύνδεσης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32" name="31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34" name="33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12" name="11 - Θέση κειμένου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CDB9B-3388-4789-AD61-9F9B6EBC141D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  <p:sp>
        <p:nvSpPr>
          <p:cNvPr id="10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1" name="6 - Θέση ημερομηνίας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0755-BA2B-48F1-B36D-65071727EAE2}" type="datetimeFigureOut">
              <a:rPr lang="el-GR"/>
              <a:pPr>
                <a:defRPr/>
              </a:pPr>
              <a:t>19/3/2017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BB9C8-0717-405E-8025-5202FA2C9E8F}" type="datetimeFigureOut">
              <a:rPr lang="el-GR"/>
              <a:pPr>
                <a:defRPr/>
              </a:pPr>
              <a:t>19/3/2017</a:t>
            </a:fld>
            <a:endParaRPr lang="el-GR" dirty="0"/>
          </a:p>
        </p:txBody>
      </p:sp>
      <p:sp>
        <p:nvSpPr>
          <p:cNvPr id="4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2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CBBCB-E283-492F-82A5-469CCFFE36C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90340-F80F-4CF8-84C5-82B2AE614AAE}" type="datetimeFigureOut">
              <a:rPr lang="el-GR"/>
              <a:pPr>
                <a:defRPr/>
              </a:pPr>
              <a:t>19/3/2017</a:t>
            </a:fld>
            <a:endParaRPr lang="el-GR" dirty="0"/>
          </a:p>
        </p:txBody>
      </p:sp>
      <p:sp>
        <p:nvSpPr>
          <p:cNvPr id="3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2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0DD9D-6D76-4D67-A3B9-A08B5835DA27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31" name="30 - Τίτλος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5" name="2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4CB0D-B98E-486A-BC11-457AA3100F68}" type="datetimeFigureOut">
              <a:rPr lang="el-GR"/>
              <a:pPr>
                <a:defRPr/>
              </a:pPr>
              <a:t>19/3/2017</a:t>
            </a:fld>
            <a:endParaRPr lang="el-GR" dirty="0"/>
          </a:p>
        </p:txBody>
      </p:sp>
      <p:sp>
        <p:nvSpPr>
          <p:cNvPr id="6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2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9B78B-8E37-4B7E-95C3-89D9152FDD70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l-GR" noProof="0" dirty="0" smtClean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2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650A9-496D-4615-A6F7-E82F378081DC}" type="datetimeFigureOut">
              <a:rPr lang="el-GR"/>
              <a:pPr>
                <a:defRPr/>
              </a:pPr>
              <a:t>19/3/2017</a:t>
            </a:fld>
            <a:endParaRPr lang="el-GR" dirty="0"/>
          </a:p>
        </p:txBody>
      </p:sp>
      <p:sp>
        <p:nvSpPr>
          <p:cNvPr id="6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2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B6487-29B5-4BB3-B0B6-FC2C2EDEBCD1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8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smtClean="0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EBF835E-E79F-41FF-977C-3EBECCCFCB96}" type="datetimeFigureOut">
              <a:rPr lang="el-GR"/>
              <a:pPr>
                <a:defRPr/>
              </a:pPr>
              <a:t>19/3/2017</a:t>
            </a:fld>
            <a:endParaRPr lang="el-GR" dirty="0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D6931AA-758E-4251-B7B1-26199E588869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64" r:id="rId2"/>
    <p:sldLayoutId id="2147483673" r:id="rId3"/>
    <p:sldLayoutId id="2147483665" r:id="rId4"/>
    <p:sldLayoutId id="2147483674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300"/>
        </a:spcBef>
        <a:spcAft>
          <a:spcPct val="0"/>
        </a:spcAft>
        <a:buClr>
          <a:srgbClr val="A94543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fontAlgn="base">
        <a:spcBef>
          <a:spcPts val="300"/>
        </a:spcBef>
        <a:spcAft>
          <a:spcPct val="0"/>
        </a:spcAft>
        <a:buClr>
          <a:srgbClr val="8C3836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ts val="300"/>
        </a:spcBef>
        <a:spcAft>
          <a:spcPct val="0"/>
        </a:spcAft>
        <a:buClr>
          <a:srgbClr val="A94543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ts val="338"/>
        </a:spcBef>
        <a:spcAft>
          <a:spcPct val="0"/>
        </a:spcAft>
        <a:buClr>
          <a:srgbClr val="A94543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457200" y="3700463"/>
            <a:ext cx="8305800" cy="1143000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el-GR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el-GR" dirty="0" smtClean="0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 numCol="1">
            <a:prstTxWarp prst="textCanUp">
              <a:avLst/>
            </a:prstTxWarp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ΠΕΡΙΕΓΧΕΙΡΗΤΙΚΗ </a:t>
            </a:r>
            <a:br>
              <a:rPr lang="el-GR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ΝΟΣΗΛΕΥΤΙΚΗ </a:t>
            </a:r>
            <a:endParaRPr lang="el-GR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l-GR" b="1" u="sng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Γ. Παρεμβάσεις: 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l-GR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Εξασφάλιση συγκατάθεσης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l-GR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Αυτοδιάθεση Ασθενούς </a:t>
            </a:r>
            <a:r>
              <a:rPr lang="el-GR" dirty="0" smtClean="0"/>
              <a:t>(π.χ. διαθήκη)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l-GR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Εφαρμογή διαιτητικών περιορισμών : </a:t>
            </a:r>
            <a:r>
              <a:rPr lang="el-GR" dirty="0" smtClean="0"/>
              <a:t>ολική νηστεία 6-8</a:t>
            </a:r>
            <a:r>
              <a:rPr lang="en-US" dirty="0" smtClean="0"/>
              <a:t>h</a:t>
            </a:r>
            <a:r>
              <a:rPr lang="el-GR" dirty="0" smtClean="0"/>
              <a:t> πριν την επέμβαση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l-GR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Χορήγηση τακτικής φαρμακευτικής αγωγή</a:t>
            </a:r>
            <a:r>
              <a:rPr lang="el-GR" dirty="0" smtClean="0"/>
              <a:t>: τροποποίηση ανάλογα με οδηγίες, π.χ. σε διαβητικό ασθενή δίνουμε μειωμένη δόση μέσης ή μακράς διάρκειας ινσουλίνη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l-GR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Προετοιμασία εντέρου </a:t>
            </a:r>
            <a:r>
              <a:rPr lang="el-GR" dirty="0" smtClean="0"/>
              <a:t>: οι προτιμήσεις κ το είδος της επέμβασης καθορίζουν  το είδος της προετοιμασίας, π.χ. υπακτικά </a:t>
            </a:r>
            <a:r>
              <a:rPr lang="en-US" dirty="0" smtClean="0"/>
              <a:t>per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l-GR" dirty="0" smtClean="0"/>
              <a:t> ή υποκλυσμός) 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endParaRPr lang="el-GR" dirty="0" smtClean="0"/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endParaRPr lang="el-GR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l-GR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Προετοιμασία δέρματος:                        </a:t>
            </a:r>
            <a:r>
              <a:rPr lang="el-GR" dirty="0" smtClean="0"/>
              <a:t>- επιμελής </a:t>
            </a:r>
            <a:r>
              <a:rPr lang="el-GR" i="1" dirty="0" smtClean="0"/>
              <a:t>καθαρισμός</a:t>
            </a:r>
            <a:r>
              <a:rPr lang="el-GR" dirty="0" smtClean="0"/>
              <a:t> της περιοχής με αντισηπτικό διάλυμα 1 μέρα πριν κ το βράδυ πριν ή το πρωί του χειρουργείου.                                            -  </a:t>
            </a:r>
            <a:r>
              <a:rPr lang="el-GR" i="1" dirty="0" smtClean="0"/>
              <a:t>ξύρισμα(αμφισβητούμενο</a:t>
            </a:r>
            <a:r>
              <a:rPr lang="el-GR" dirty="0" smtClean="0"/>
              <a:t> σημείο). Η κοπή των τριχών με ξυριστική μηχανή προτιμάται.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l-GR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Προετοιμασία για καθετηριασμό </a:t>
            </a:r>
            <a:r>
              <a:rPr lang="el-GR" dirty="0" smtClean="0"/>
              <a:t>(π.χ. ουροκαθετήρα), </a:t>
            </a:r>
            <a:r>
              <a:rPr lang="el-GR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παροχετεύσεις, αγγειακούς καθετήρες </a:t>
            </a:r>
            <a:r>
              <a:rPr lang="el-GR" dirty="0" smtClean="0"/>
              <a:t>(</a:t>
            </a:r>
            <a:r>
              <a:rPr lang="en-US" dirty="0" err="1" smtClean="0"/>
              <a:t>i.v</a:t>
            </a:r>
            <a:r>
              <a:rPr lang="en-US" dirty="0" smtClean="0"/>
              <a:t>. </a:t>
            </a:r>
            <a:r>
              <a:rPr lang="el-GR" dirty="0" smtClean="0"/>
              <a:t>οδός)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l-GR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Διδασκαλία μετεγχειρητικών διαδικασιών κ ασκήσεων: </a:t>
            </a:r>
            <a:r>
              <a:rPr lang="el-GR" dirty="0" smtClean="0"/>
              <a:t>αναπνευστικές ασκήσεις, ασκήσεις ποδιών, αντιεμβολική υπόδηση(</a:t>
            </a:r>
            <a:r>
              <a:rPr lang="en-US" dirty="0" smtClean="0"/>
              <a:t>TED </a:t>
            </a:r>
            <a:r>
              <a:rPr lang="el-GR" dirty="0" smtClean="0"/>
              <a:t>ή </a:t>
            </a:r>
            <a:r>
              <a:rPr lang="en-US" dirty="0" err="1" smtClean="0"/>
              <a:t>Jobst</a:t>
            </a:r>
            <a:r>
              <a:rPr lang="el-GR" dirty="0" smtClean="0"/>
              <a:t>), ελαστική περίδεση</a:t>
            </a:r>
            <a:r>
              <a:rPr lang="en-US" dirty="0" smtClean="0"/>
              <a:t> </a:t>
            </a:r>
            <a:r>
              <a:rPr lang="el-GR" dirty="0" smtClean="0"/>
              <a:t>(</a:t>
            </a:r>
            <a:r>
              <a:rPr lang="en-US" dirty="0" smtClean="0"/>
              <a:t>Ace</a:t>
            </a:r>
            <a:r>
              <a:rPr lang="el-GR" dirty="0" smtClean="0"/>
              <a:t>), κινητικές ασκήσεις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l-GR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Χορήγηση προεγχειρητικής αγωγής (</a:t>
            </a:r>
            <a:r>
              <a:rPr lang="el-GR" dirty="0" smtClean="0"/>
              <a:t>π.χ. φάρμακα που προάγουν τη χαλάρωση, που περιορίζουν τις φαρυγγικές εκκρίσεις…)</a:t>
            </a:r>
            <a:endParaRPr lang="el-GR" dirty="0"/>
          </a:p>
        </p:txBody>
      </p:sp>
      <p:sp>
        <p:nvSpPr>
          <p:cNvPr id="5" name="2 - Τίτλος"/>
          <p:cNvSpPr>
            <a:spLocks noGrp="1"/>
          </p:cNvSpPr>
          <p:nvPr>
            <p:ph type="title"/>
          </p:nvPr>
        </p:nvSpPr>
        <p:spPr>
          <a:noFill/>
          <a:ln w="57150">
            <a:solidFill>
              <a:schemeClr val="accent3">
                <a:lumMod val="75000"/>
              </a:schemeClr>
            </a:solidFill>
            <a:prstDash val="sysDot"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38100" dist="25400" dir="5400000" algn="t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cene3d>
              <a:camera prst="obliqueTopLeft"/>
              <a:lightRig rig="threePt" dir="t"/>
            </a:scene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ΠΡΟΕΓΧΕΙΡΗΤΙΚΗ ΦΡΟΝΤΙΔΑ</a:t>
            </a:r>
            <a:endParaRPr lang="el-GR" b="1" spc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500034" y="1500174"/>
            <a:ext cx="4040188" cy="600647"/>
          </a:xfrm>
        </p:spPr>
        <p:txBody>
          <a:bodyPr/>
          <a:lstStyle/>
          <a:p>
            <a:pPr algn="ctr" fontAlgn="auto">
              <a:spcAft>
                <a:spcPts val="0"/>
              </a:spcAft>
              <a:buClr>
                <a:srgbClr val="FFFF00"/>
              </a:buClr>
              <a:buSzPct val="91000"/>
              <a:buFont typeface="Wingdings" pitchFamily="2" charset="2"/>
              <a:buChar char="v"/>
              <a:defRPr/>
            </a:pPr>
            <a:r>
              <a:rPr lang="el-GR" sz="1600" dirty="0" smtClean="0">
                <a:solidFill>
                  <a:schemeClr val="tx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Προεγχειρητική ανασκόπηση του ιστορικού</a:t>
            </a:r>
          </a:p>
        </p:txBody>
      </p:sp>
      <p:sp>
        <p:nvSpPr>
          <p:cNvPr id="7" name="6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201863"/>
            <a:ext cx="4038600" cy="4441825"/>
          </a:xfrm>
        </p:spPr>
        <p:txBody>
          <a:bodyPr>
            <a:normAutofit fontScale="62500" lnSpcReduction="20000"/>
          </a:bodyPr>
          <a:lstStyle/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sz="2900" i="1" u="sng" dirty="0" smtClean="0"/>
              <a:t>Πριν την επέμβαση, έλεγχος ότι </a:t>
            </a:r>
            <a:r>
              <a:rPr lang="el-GR" sz="2900" u="sng" dirty="0" smtClean="0"/>
              <a:t>: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SzPct val="100000"/>
              <a:buFont typeface="Courier New" pitchFamily="49" charset="0"/>
              <a:buChar char="o"/>
              <a:defRPr/>
            </a:pPr>
            <a:r>
              <a:rPr lang="el-GR" sz="2900" dirty="0" smtClean="0"/>
              <a:t>υπάρχουν όλα τα απαραίτητα γραπτά στοιχεία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SzPct val="100000"/>
              <a:buFont typeface="Courier New" pitchFamily="49" charset="0"/>
              <a:buChar char="o"/>
              <a:defRPr/>
            </a:pPr>
            <a:r>
              <a:rPr lang="el-GR" sz="2900" dirty="0" smtClean="0"/>
              <a:t>έχουν ολοκληρωθεί οι προεγχειρητικές διαδικασίες 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SzPct val="100000"/>
              <a:buFont typeface="Courier New" pitchFamily="49" charset="0"/>
              <a:buChar char="o"/>
              <a:defRPr/>
            </a:pPr>
            <a:r>
              <a:rPr lang="el-GR" sz="2900" dirty="0" smtClean="0"/>
              <a:t>έχουν εκτελεστεί όλες οι οδηγίες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SzPct val="100000"/>
              <a:buFont typeface="Courier New" pitchFamily="49" charset="0"/>
              <a:buChar char="o"/>
              <a:defRPr/>
            </a:pPr>
            <a:r>
              <a:rPr lang="el-GR" sz="2900" dirty="0" smtClean="0"/>
              <a:t>υπάρχει η δήλωση αποδοχής χειρουργικής θεραπείας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SzPct val="100000"/>
              <a:buFont typeface="Courier New" pitchFamily="49" charset="0"/>
              <a:buChar char="o"/>
              <a:defRPr/>
            </a:pPr>
            <a:r>
              <a:rPr lang="el-GR" sz="2900" dirty="0" smtClean="0"/>
              <a:t>έχουν καταγραφεί τυχόν αλλεργίες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SzPct val="100000"/>
              <a:buFont typeface="Courier New" pitchFamily="49" charset="0"/>
              <a:buChar char="o"/>
              <a:defRPr/>
            </a:pPr>
            <a:r>
              <a:rPr lang="el-GR" sz="2900" dirty="0" smtClean="0"/>
              <a:t>έχουν καταγραφεί κ έχουν ενημερωθεί οι γιατροί για τα αποτελέσματα των εξετάσεων 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SzPct val="100000"/>
              <a:buFont typeface="Courier New" pitchFamily="49" charset="0"/>
              <a:buChar char="o"/>
              <a:defRPr/>
            </a:pPr>
            <a:r>
              <a:rPr lang="el-GR" sz="2900" dirty="0" smtClean="0"/>
              <a:t>έχουν καταγραφεί τα ζωτικά σημεία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SzPct val="100000"/>
              <a:buFont typeface="Courier New" pitchFamily="49" charset="0"/>
              <a:buChar char="o"/>
              <a:defRPr/>
            </a:pPr>
            <a:r>
              <a:rPr lang="el-GR" sz="2900" dirty="0" smtClean="0"/>
              <a:t>έχουν τακτοποιηθεί θέματα αιμοδοσίας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Font typeface="Wingdings 2"/>
              <a:buNone/>
              <a:defRPr/>
            </a:pPr>
            <a:endParaRPr lang="el-GR" dirty="0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9788" y="2201863"/>
            <a:ext cx="4279900" cy="4227512"/>
          </a:xfrm>
        </p:spPr>
        <p:txBody>
          <a:bodyPr>
            <a:normAutofit fontScale="625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SzPct val="91000"/>
              <a:defRPr/>
            </a:pPr>
            <a:r>
              <a:rPr lang="el-GR" dirty="0" smtClean="0"/>
              <a:t>Ο ασθενής βγάζει τα περισσότερα ρούχα του κ φορά χειρουργική πουκαμίσα (αναλόγως την επέμβαση)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SzPct val="91000"/>
              <a:defRPr/>
            </a:pPr>
            <a:r>
              <a:rPr lang="el-GR" dirty="0" smtClean="0"/>
              <a:t>Αντικείμενα αξίας παραδίδονται στους οικείους ή κλειδώνονται σε ασφαλές μέρος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SzPct val="91000"/>
              <a:defRPr/>
            </a:pPr>
            <a:r>
              <a:rPr lang="el-GR" dirty="0" smtClean="0"/>
              <a:t>Τοποθετείται στον ασθενή βραχιόλι αναγνώρισης(ονοματεπώνυμο,  αριθμό ασθενούς, ημερομηνία κ όνομα γιατρού). Με άλλο βραχιόλι,  συνήθως κόκκινου χρώματος, επισημαίνονται τυχόν αλλεργίες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SzPct val="91000"/>
              <a:defRPr/>
            </a:pPr>
            <a:r>
              <a:rPr lang="el-GR" dirty="0" smtClean="0"/>
              <a:t>Οδοντοστοιχίες καθώς κ άλλες προσθέσεις αφαιρούνται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SzPct val="91000"/>
              <a:defRPr/>
            </a:pPr>
            <a:r>
              <a:rPr lang="el-GR" dirty="0" smtClean="0"/>
              <a:t>Αφαιρείται το βερνίκι νυχιών κ ένα τουλάχιστον τεχνητό νύχι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SzPct val="91000"/>
              <a:defRPr/>
            </a:pPr>
            <a:r>
              <a:rPr lang="el-GR" dirty="0" smtClean="0"/>
              <a:t>Πριν τη χειρουργική αίθουσα , ζητείται από τον ασθενή να κενώσει την κύστη του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SzPct val="91000"/>
              <a:defRPr/>
            </a:pPr>
            <a:endParaRPr lang="el-GR" dirty="0"/>
          </a:p>
        </p:txBody>
      </p:sp>
      <p:sp>
        <p:nvSpPr>
          <p:cNvPr id="5" name="2 - Τίτλος"/>
          <p:cNvSpPr>
            <a:spLocks noGrp="1"/>
          </p:cNvSpPr>
          <p:nvPr>
            <p:ph type="title"/>
          </p:nvPr>
        </p:nvSpPr>
        <p:spPr>
          <a:noFill/>
          <a:ln w="57150">
            <a:solidFill>
              <a:schemeClr val="accent3">
                <a:lumMod val="75000"/>
              </a:schemeClr>
            </a:solidFill>
            <a:prstDash val="sysDot"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38100" dist="25400" dir="5400000" algn="t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cene3d>
              <a:camera prst="obliqueTopLeft"/>
              <a:lightRig rig="threePt" dir="t"/>
            </a:scene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b="1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ΠΡΟΕΓΧΕΙΡΗΤΙΚΗ ΦΡΟΝΤΙΔΑ</a:t>
            </a:r>
            <a:endParaRPr lang="el-GR" b="1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8" name="7 - Θέση κειμένου"/>
          <p:cNvSpPr>
            <a:spLocks noGrp="1"/>
          </p:cNvSpPr>
          <p:nvPr>
            <p:ph type="body" idx="3"/>
          </p:nvPr>
        </p:nvSpPr>
        <p:spPr>
          <a:xfrm>
            <a:off x="4643438" y="1285860"/>
            <a:ext cx="4040188" cy="762000"/>
          </a:xfrm>
        </p:spPr>
        <p:txBody>
          <a:bodyPr/>
          <a:lstStyle/>
          <a:p>
            <a:pPr algn="ctr" fontAlgn="auto">
              <a:spcAft>
                <a:spcPts val="0"/>
              </a:spcAft>
              <a:buClr>
                <a:srgbClr val="FFFF00"/>
              </a:buClr>
              <a:buSzPct val="91000"/>
              <a:buFont typeface="Wingdings" pitchFamily="2" charset="2"/>
              <a:buChar char="v"/>
              <a:defRPr/>
            </a:pPr>
            <a:r>
              <a:rPr lang="el-GR" sz="1600" dirty="0" smtClean="0">
                <a:solidFill>
                  <a:schemeClr val="tx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Προεγχειρητική προετοιμασία 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- Εικόνα" descr="presurger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10" y="2143116"/>
            <a:ext cx="7858180" cy="392909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1">
                <a:lumMod val="50000"/>
              </a:schemeClr>
            </a:solidFill>
            <a:miter lim="800000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7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b="1" u="sng" spc="600" dirty="0" smtClean="0">
                <a:solidFill>
                  <a:srgbClr val="FFFF00"/>
                </a:solidFill>
              </a:rPr>
              <a:t>Μεταφορά στο Χειρουργείο</a:t>
            </a:r>
            <a:endParaRPr lang="el-GR" b="1" u="sng" spc="600" dirty="0">
              <a:solidFill>
                <a:srgbClr val="FFFF00"/>
              </a:solidFill>
            </a:endParaRPr>
          </a:p>
        </p:txBody>
      </p:sp>
      <p:sp>
        <p:nvSpPr>
          <p:cNvPr id="9" name="2 - Τίτλος"/>
          <p:cNvSpPr>
            <a:spLocks noGrp="1"/>
          </p:cNvSpPr>
          <p:nvPr>
            <p:ph type="title"/>
          </p:nvPr>
        </p:nvSpPr>
        <p:spPr>
          <a:noFill/>
          <a:ln w="57150">
            <a:solidFill>
              <a:schemeClr val="accent3">
                <a:lumMod val="75000"/>
              </a:schemeClr>
            </a:solidFill>
            <a:prstDash val="sysDot"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38100" dist="25400" dir="5400000" algn="t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cene3d>
              <a:camera prst="obliqueTopLeft"/>
              <a:lightRig rig="threePt" dir="t"/>
            </a:scene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ΠΡΟΕΓΧΕΙΡΗΤΙΚΗ ΦΡΟΝΤΙΔΑ</a:t>
            </a:r>
            <a:endParaRPr lang="el-GR" b="1" spc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noFill/>
          <a:ln/>
          <a:effectLst>
            <a:softEdge rad="635000"/>
          </a:effectLst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sz="2400" b="1" u="sng" dirty="0" smtClean="0"/>
              <a:t>Αρχίζει: </a:t>
            </a:r>
            <a:r>
              <a:rPr lang="el-GR" dirty="0" smtClean="0"/>
              <a:t>όταν ο ασθενής εισάγεται στην χειρουργική αίθουσα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sz="2400" b="1" u="sng" dirty="0" smtClean="0"/>
              <a:t>Τελειώνει: </a:t>
            </a:r>
            <a:r>
              <a:rPr lang="el-GR" dirty="0" smtClean="0"/>
              <a:t>όταν ο ασθενής μεταφέρεται στη μονάδα ανάνηψης.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l-GR" dirty="0" smtClean="0"/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i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Η νοσηλευτική φροντίδα κατά την περίοδο αυτή είναι ζωτικής σημασίας λόγω των φυσιολογικών και πνευματικών αναγκών του ασθενούς, των αναγκών για ασφάλεια, άνεση, αξιοπρέπεια και διαφύλαξη της ψυχολογικής κατάστασής του. </a:t>
            </a:r>
            <a:endParaRPr lang="el-GR" i="1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ln w="57150">
            <a:solidFill>
              <a:schemeClr val="accent5">
                <a:lumMod val="20000"/>
                <a:lumOff val="80000"/>
              </a:schemeClr>
            </a:solidFill>
            <a:prstDash val="sysDash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ΔΙΕΓΧΕΙΡΗΤΙΚΗ ΦΡΟΝΤΙΔΑ</a:t>
            </a:r>
            <a:endParaRPr lang="el-GR" b="1" spc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Διάγραμμα ροής: Εναλλακτική διεργασία"/>
          <p:cNvSpPr/>
          <p:nvPr/>
        </p:nvSpPr>
        <p:spPr>
          <a:xfrm>
            <a:off x="214313" y="2928938"/>
            <a:ext cx="8143875" cy="3143250"/>
          </a:xfrm>
          <a:prstGeom prst="flowChartAlternateProcess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7" name="6 - Διάγραμμα ροής: Εναλλακτική διεργασία"/>
          <p:cNvSpPr/>
          <p:nvPr/>
        </p:nvSpPr>
        <p:spPr>
          <a:xfrm>
            <a:off x="357188" y="2571750"/>
            <a:ext cx="7500937" cy="428625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5" name="4 - Διάγραμμα ροής: Εναλλακτική διεργασία"/>
          <p:cNvSpPr/>
          <p:nvPr/>
        </p:nvSpPr>
        <p:spPr>
          <a:xfrm>
            <a:off x="357188" y="1928813"/>
            <a:ext cx="7429500" cy="642937"/>
          </a:xfrm>
          <a:prstGeom prst="flowChartAlternateProcess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l-GR" sz="2800" b="1" i="1" smtClean="0">
                <a:solidFill>
                  <a:srgbClr val="FAC090"/>
                </a:solidFill>
              </a:rPr>
              <a:t> Μέλη Χειρουργικής Ομάδας: </a:t>
            </a:r>
          </a:p>
          <a:p>
            <a:pPr>
              <a:lnSpc>
                <a:spcPct val="80000"/>
              </a:lnSpc>
              <a:buClr>
                <a:srgbClr val="FFC000"/>
              </a:buClr>
              <a:buSzPct val="100000"/>
              <a:buFont typeface="Wingdings" pitchFamily="2" charset="2"/>
              <a:buChar char="ü"/>
            </a:pPr>
            <a:r>
              <a:rPr lang="el-GR" sz="2200" i="1" u="sng" smtClean="0"/>
              <a:t> Χειρουργός &amp;  μέλη ομάδας</a:t>
            </a:r>
            <a:r>
              <a:rPr lang="el-GR" sz="2200" i="1" u="sng" smtClean="0">
                <a:latin typeface="Arial" charset="0"/>
              </a:rPr>
              <a:t> </a:t>
            </a:r>
            <a:r>
              <a:rPr lang="el-GR" sz="2200" i="1" smtClean="0"/>
              <a:t>(άλλος χειρουργός, ειδικευόμενος, εκπαιδευόμενος, νοσηλευτής ή τεχνολόγος χειρουργείου)</a:t>
            </a:r>
          </a:p>
          <a:p>
            <a:pPr>
              <a:lnSpc>
                <a:spcPct val="80000"/>
              </a:lnSpc>
              <a:buClr>
                <a:srgbClr val="FFC000"/>
              </a:buClr>
              <a:buSzPct val="100000"/>
              <a:buFont typeface="Wingdings" pitchFamily="2" charset="2"/>
              <a:buChar char="ü"/>
            </a:pPr>
            <a:r>
              <a:rPr lang="el-GR" sz="2200" i="1" u="sng" smtClean="0"/>
              <a:t>Αναισθησιολόγος &amp; εξειδικευμένος νοσηλευτής αναισθησίας </a:t>
            </a:r>
          </a:p>
          <a:p>
            <a:pPr>
              <a:lnSpc>
                <a:spcPct val="80000"/>
              </a:lnSpc>
              <a:buClr>
                <a:srgbClr val="FFC000"/>
              </a:buClr>
              <a:buSzPct val="100000"/>
              <a:buFont typeface="Wingdings" pitchFamily="2" charset="2"/>
              <a:buChar char="ü"/>
            </a:pPr>
            <a:r>
              <a:rPr lang="el-GR" sz="2200" i="1" u="sng" smtClean="0"/>
              <a:t>Προσωπικό χειρουργείου: </a:t>
            </a:r>
          </a:p>
          <a:p>
            <a:pPr>
              <a:lnSpc>
                <a:spcPct val="80000"/>
              </a:lnSpc>
              <a:buClr>
                <a:srgbClr val="FFC000"/>
              </a:buClr>
              <a:buSzPct val="100000"/>
              <a:buFont typeface="Arial" charset="0"/>
              <a:buChar char="•"/>
            </a:pPr>
            <a:r>
              <a:rPr lang="el-GR" sz="2200" i="1" smtClean="0"/>
              <a:t>Νοσηλευτής αίθουσας αναμονής</a:t>
            </a:r>
            <a:r>
              <a:rPr lang="el-GR" sz="2200" i="1" smtClean="0">
                <a:latin typeface="Arial" charset="0"/>
              </a:rPr>
              <a:t>  </a:t>
            </a:r>
          </a:p>
          <a:p>
            <a:pPr>
              <a:lnSpc>
                <a:spcPct val="80000"/>
              </a:lnSpc>
              <a:buClr>
                <a:srgbClr val="FFC000"/>
              </a:buClr>
              <a:buSzPct val="100000"/>
              <a:buFont typeface="Arial" charset="0"/>
              <a:buChar char="•"/>
            </a:pPr>
            <a:r>
              <a:rPr lang="el-GR" sz="2200" i="1" smtClean="0"/>
              <a:t>Νοσηλευτής Κυκλοφορίας : εξασφαλίζει την ομαλή ροή των διαδικασιών προ, κατά τη διάρκεια και μετά την επέμβαση</a:t>
            </a:r>
          </a:p>
          <a:p>
            <a:pPr>
              <a:lnSpc>
                <a:spcPct val="80000"/>
              </a:lnSpc>
              <a:buClr>
                <a:srgbClr val="FFC000"/>
              </a:buClr>
              <a:buSzPct val="100000"/>
              <a:buFont typeface="Arial" charset="0"/>
              <a:buChar char="•"/>
            </a:pPr>
            <a:r>
              <a:rPr lang="el-GR" sz="2200" i="1" smtClean="0"/>
              <a:t>Άσηπτος νοσηλευτής (εργαλειοδότης): προετοιμάζει το στείρο πεδίο, καλύπτει τον ασθενή &amp; τροφοδοτεί τον χειρουργό με αποστειρωμένα υλικά, εργαλεία  κ όργανα</a:t>
            </a:r>
          </a:p>
          <a:p>
            <a:pPr>
              <a:lnSpc>
                <a:spcPct val="80000"/>
              </a:lnSpc>
              <a:buClr>
                <a:srgbClr val="FFC000"/>
              </a:buClr>
              <a:buSzPct val="100000"/>
              <a:buFont typeface="Arial" charset="0"/>
              <a:buChar char="•"/>
            </a:pPr>
            <a:r>
              <a:rPr lang="el-GR" sz="2200" i="1" smtClean="0"/>
              <a:t>Εξειδικευμένοι νοσηλευτές: ειδικά εκπαιδευμένοι για συγκεκριμένους τύπους επεμβάσεων, π.χ. εξειδικευμένοι στα </a:t>
            </a:r>
            <a:r>
              <a:rPr lang="en-US" sz="2200" i="1" smtClean="0"/>
              <a:t>laser </a:t>
            </a:r>
            <a:r>
              <a:rPr lang="el-GR" sz="2200" i="1" smtClean="0"/>
              <a:t> νοσηλευτές</a:t>
            </a:r>
          </a:p>
        </p:txBody>
      </p:sp>
      <p:sp>
        <p:nvSpPr>
          <p:cNvPr id="4" name="2 - Τίτλος"/>
          <p:cNvSpPr>
            <a:spLocks noGrp="1"/>
          </p:cNvSpPr>
          <p:nvPr>
            <p:ph type="title"/>
          </p:nvPr>
        </p:nvSpPr>
        <p:spPr>
          <a:xfrm>
            <a:off x="454025" y="176213"/>
            <a:ext cx="8229600" cy="1219199"/>
          </a:xfrm>
          <a:ln w="57150">
            <a:solidFill>
              <a:schemeClr val="accent5">
                <a:lumMod val="20000"/>
                <a:lumOff val="80000"/>
              </a:schemeClr>
            </a:solidFill>
            <a:prstDash val="sysDash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ΔΙΕΓΧΕΙΡΗΤΙΚΗ ΦΡΟΝΤΙΔΑ</a:t>
            </a:r>
            <a:endParaRPr lang="el-GR" b="1" spc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- Τίτλος"/>
          <p:cNvSpPr>
            <a:spLocks noGrp="1"/>
          </p:cNvSpPr>
          <p:nvPr>
            <p:ph type="title"/>
          </p:nvPr>
        </p:nvSpPr>
        <p:spPr>
          <a:ln w="57150">
            <a:solidFill>
              <a:schemeClr val="accent5">
                <a:lumMod val="20000"/>
                <a:lumOff val="80000"/>
              </a:schemeClr>
            </a:solidFill>
            <a:prstDash val="sysDash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ΔΙΕΓΧΕΙΡΗΤΙΚΗ ΦΡΟΝΤΙΔΑ</a:t>
            </a:r>
            <a:endParaRPr lang="el-GR" b="1" spc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half" idx="1"/>
          </p:nvPr>
        </p:nvSpPr>
        <p:spPr>
          <a:xfrm>
            <a:off x="214313" y="1524000"/>
            <a:ext cx="4572000" cy="4572000"/>
          </a:xfrm>
        </p:spPr>
        <p:txBody>
          <a:bodyPr>
            <a:normAutofit fontScale="92500" lnSpcReduction="10000"/>
          </a:bodyPr>
          <a:lstStyle/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b="1" dirty="0" smtClean="0"/>
              <a:t> </a:t>
            </a:r>
            <a:r>
              <a:rPr lang="el-GR" b="1" i="1" u="sng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προετοιμασία Χειρουργείου &amp; ασφάλεια: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Clr>
                <a:srgbClr val="FFC000"/>
              </a:buClr>
              <a:buSzPct val="100000"/>
              <a:buFont typeface="Arial" pitchFamily="34" charset="0"/>
              <a:buChar char="•"/>
              <a:defRPr/>
            </a:pPr>
            <a:r>
              <a:rPr lang="el-GR" sz="2200" i="1" dirty="0" smtClean="0"/>
              <a:t>Ο ασθενής καθηλώνεται με ιμάντες ασφαλείας, ενώ η χειρουργική τράπεζα καθηλώνεται στη θέση της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Clr>
                <a:srgbClr val="FFC000"/>
              </a:buClr>
              <a:buSzPct val="100000"/>
              <a:buFont typeface="Arial" pitchFamily="34" charset="0"/>
              <a:buChar char="•"/>
              <a:defRPr/>
            </a:pPr>
            <a:r>
              <a:rPr lang="el-GR" sz="2200" i="1" dirty="0" smtClean="0"/>
              <a:t>Χρησιμοποιούνται θερμαντικά στοιχεία για την πρόληψη υποθερμίας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Clr>
                <a:srgbClr val="FFC000"/>
              </a:buClr>
              <a:buSzPct val="100000"/>
              <a:buFont typeface="Arial" pitchFamily="34" charset="0"/>
              <a:buChar char="•"/>
              <a:defRPr/>
            </a:pPr>
            <a:r>
              <a:rPr lang="el-GR" sz="2200" i="1" dirty="0" smtClean="0"/>
              <a:t>Ο νοσηλευτής προάγει την ασφάλεια σε ό, τι αφορά τον ηλεκτρισμό (γείωση…)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Clr>
                <a:srgbClr val="FFC000"/>
              </a:buClr>
              <a:buSzPct val="100000"/>
              <a:buFont typeface="Arial" pitchFamily="34" charset="0"/>
              <a:buChar char="•"/>
              <a:defRPr/>
            </a:pPr>
            <a:r>
              <a:rPr lang="el-GR" sz="2200" i="1" dirty="0" smtClean="0"/>
              <a:t>Τα όργανα &amp; εργαλεία καθαρίζονται κ αποστειρώνονται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Clr>
                <a:srgbClr val="FFC000"/>
              </a:buClr>
              <a:buSzPct val="100000"/>
              <a:buFont typeface="Arial" pitchFamily="34" charset="0"/>
              <a:buChar char="•"/>
              <a:defRPr/>
            </a:pPr>
            <a:r>
              <a:rPr lang="el-GR" sz="2200" i="1" dirty="0" smtClean="0"/>
              <a:t>Ο εργαλειοδότης &amp; ο νοσηλευτής κίνησης καταμετρούν τα εργαλεία, γάζες &amp; τα αιχμηρά </a:t>
            </a:r>
            <a:r>
              <a:rPr lang="el-GR" sz="2200" i="1" dirty="0" smtClean="0">
                <a:solidFill>
                  <a:srgbClr val="FFFF00"/>
                </a:solidFill>
              </a:rPr>
              <a:t>ΠΡΙΝ, ΚΑΘΕ ΦΟΡΑ ΠΟΥ ΠΡΟΣΤΙΘΕΝΤΑΙ ΥΛΙΚΑ &amp; ΠΡΙΝ ΤΗ ΣΥΡΡΑΦΗ!!</a:t>
            </a:r>
          </a:p>
        </p:txBody>
      </p:sp>
      <p:pic>
        <p:nvPicPr>
          <p:cNvPr id="7" name="6 - Θέση περιεχομένου" descr="_da%20vinci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14875" y="1857375"/>
            <a:ext cx="4143375" cy="3857625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238" cy="4572000"/>
          </a:xfrm>
        </p:spPr>
        <p:txBody>
          <a:bodyPr>
            <a:normAutofit fontScale="85000"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dirty="0" smtClean="0"/>
              <a:t>  </a:t>
            </a:r>
            <a:r>
              <a:rPr lang="el-GR" b="1" i="1" u="sng" dirty="0" smtClean="0">
                <a:solidFill>
                  <a:srgbClr val="FFC000"/>
                </a:solidFill>
              </a:rPr>
              <a:t>Ενδύματα χειρουργείου: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u="sng" dirty="0" smtClean="0"/>
              <a:t>Όλα τα μέλη : </a:t>
            </a:r>
            <a:r>
              <a:rPr lang="el-GR" dirty="0" smtClean="0"/>
              <a:t>ειδικό ιματισμό καθαρό, όχι αποστειρωμένο, ο οποίος περιλαμβάνει μπλούζα, παντελόνι, κάλυμμα κεφαλής, </a:t>
            </a:r>
            <a:r>
              <a:rPr lang="el-GR" dirty="0" err="1" smtClean="0"/>
              <a:t>ποδονάρια</a:t>
            </a:r>
            <a:r>
              <a:rPr lang="el-GR" dirty="0" smtClean="0"/>
              <a:t>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u="sng" dirty="0" smtClean="0"/>
              <a:t>Τα μέλη της χειρουργικής ομάδας: </a:t>
            </a:r>
            <a:r>
              <a:rPr lang="el-GR" dirty="0" smtClean="0"/>
              <a:t>αποστειρωμένη αδιάβροχη ενδυμασία, αποστειρωμένα γάντια, προστατευτικά γυαλιά </a:t>
            </a:r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238" cy="4572000"/>
          </a:xfrm>
        </p:spPr>
        <p:txBody>
          <a:bodyPr>
            <a:normAutofit fontScale="85000"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dirty="0" smtClean="0"/>
              <a:t>  </a:t>
            </a:r>
            <a:r>
              <a:rPr lang="el-GR" b="1" i="1" u="sng" dirty="0" smtClean="0">
                <a:solidFill>
                  <a:srgbClr val="FFC000"/>
                </a:solidFill>
              </a:rPr>
              <a:t>Χειρουργικό Πλύσιμο: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dirty="0" smtClean="0"/>
              <a:t>    Χρησιμοποιείται μικροβιοκτόνο διάλυμα κ εφαρμόζεται ζωηρό βούρτσισμα, με έντονη τριβή, από τις άκρες των δακτύλων προς τους αγκώνες για 3-5 ΄ κ καταλήγει με </a:t>
            </a:r>
            <a:r>
              <a:rPr lang="el-GR" dirty="0" err="1" smtClean="0"/>
              <a:t>έκπλυση</a:t>
            </a:r>
            <a:r>
              <a:rPr lang="el-GR" dirty="0" smtClean="0"/>
              <a:t> κατά την οποία τα χέρια κρατούνται υψωμένα . Σκούπισμα με αποστειρωμένη πετσέτα κ με βοήθεια φορά αποστειρωμένη ενδυμασία κ γάντια </a:t>
            </a:r>
            <a:endParaRPr lang="el-GR" dirty="0"/>
          </a:p>
        </p:txBody>
      </p:sp>
      <p:sp>
        <p:nvSpPr>
          <p:cNvPr id="5" name="2 - Τίτλος"/>
          <p:cNvSpPr>
            <a:spLocks noGrp="1"/>
          </p:cNvSpPr>
          <p:nvPr>
            <p:ph type="title"/>
          </p:nvPr>
        </p:nvSpPr>
        <p:spPr>
          <a:ln w="57150">
            <a:solidFill>
              <a:schemeClr val="accent5">
                <a:lumMod val="20000"/>
                <a:lumOff val="80000"/>
              </a:schemeClr>
            </a:solidFill>
            <a:prstDash val="sysDash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ΔΙΕΓΧΕΙΡΗΤΙΚΗ ΦΡΟΝΤΙΔΑ</a:t>
            </a:r>
            <a:endParaRPr lang="el-GR" b="1" spc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6 - Θέση περιεχομένου" descr="activescrubs-medicaluniform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786313" y="1643063"/>
            <a:ext cx="4000500" cy="4357687"/>
          </a:xfrm>
        </p:spPr>
      </p:pic>
      <p:pic>
        <p:nvPicPr>
          <p:cNvPr id="29698" name="5 - Θέση περιεχομένου" descr="A2628016-20090508063536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rcRect t="5882" b="-2940"/>
          <a:stretch>
            <a:fillRect/>
          </a:stretch>
        </p:blipFill>
        <p:spPr>
          <a:xfrm>
            <a:off x="357188" y="1643063"/>
            <a:ext cx="4286250" cy="4714875"/>
          </a:xfrm>
        </p:spPr>
      </p:pic>
      <p:sp>
        <p:nvSpPr>
          <p:cNvPr id="5" name="2 - Τίτλος"/>
          <p:cNvSpPr>
            <a:spLocks noGrp="1"/>
          </p:cNvSpPr>
          <p:nvPr>
            <p:ph type="title"/>
          </p:nvPr>
        </p:nvSpPr>
        <p:spPr>
          <a:ln w="57150">
            <a:solidFill>
              <a:schemeClr val="accent5">
                <a:lumMod val="20000"/>
                <a:lumOff val="80000"/>
              </a:schemeClr>
            </a:solidFill>
            <a:prstDash val="sysDash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ΔΙΕΓΧΕΙΡΗΤΙΚΗ ΦΡΟΝΤΙΔΑ</a:t>
            </a:r>
            <a:endParaRPr lang="el-GR" b="1" spc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0000"/>
              <a:buFont typeface="Wingdings" pitchFamily="2" charset="2"/>
              <a:buChar char="q"/>
              <a:defRPr/>
            </a:pPr>
            <a:r>
              <a:rPr lang="el-GR" dirty="0" smtClean="0"/>
              <a:t> υποδοχή του αρρώστου από </a:t>
            </a:r>
            <a:r>
              <a:rPr lang="el-GR" b="1" i="1" dirty="0" smtClean="0">
                <a:solidFill>
                  <a:srgbClr val="FFC000"/>
                </a:solidFill>
              </a:rPr>
              <a:t>νοσηλευτή χώρου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0000"/>
              <a:buFont typeface="Wingdings" pitchFamily="2" charset="2"/>
              <a:buChar char="q"/>
              <a:defRPr/>
            </a:pPr>
            <a:r>
              <a:rPr lang="el-GR" dirty="0" smtClean="0"/>
              <a:t>Επαλήθευση της ταυτότητας του ασθενή με τη βοήθεια του ιστορικού κ του βραχιολιού αναγνώρισης, ρωτώντας τον ασθενή κ τους οικείους του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0000"/>
              <a:buFont typeface="Wingdings" pitchFamily="2" charset="2"/>
              <a:buChar char="q"/>
              <a:defRPr/>
            </a:pPr>
            <a:r>
              <a:rPr lang="el-GR" dirty="0" smtClean="0"/>
              <a:t>Επιβεβαιώνει ότι έχει υπογραφεί το έντυπο συγκατάθεσης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0000"/>
              <a:buFont typeface="Wingdings" pitchFamily="2" charset="2"/>
              <a:buChar char="q"/>
              <a:defRPr/>
            </a:pPr>
            <a:r>
              <a:rPr lang="el-GR" dirty="0" smtClean="0"/>
              <a:t> επιβεβαιώνεται η πλευρά που θα υποβληθεί σε επέμβαση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0000"/>
              <a:buFont typeface="Wingdings" pitchFamily="2" charset="2"/>
              <a:buChar char="q"/>
              <a:defRPr/>
            </a:pPr>
            <a:r>
              <a:rPr lang="el-GR" dirty="0" smtClean="0"/>
              <a:t>Ερωτά τον ασθενή για αλλεργίες 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0000"/>
              <a:buFont typeface="Wingdings" pitchFamily="2" charset="2"/>
              <a:buChar char="q"/>
              <a:defRPr/>
            </a:pPr>
            <a:r>
              <a:rPr lang="el-GR" dirty="0" smtClean="0"/>
              <a:t> ελέγχει περιβολή ασθενή κ αφαιρεί κάθε πρόσθετο μέλος ή αντικείμενο (π.χ. τεχνητή οδοντοστοιχία)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0000"/>
              <a:buFont typeface="Wingdings" pitchFamily="2" charset="2"/>
              <a:buChar char="q"/>
              <a:defRPr/>
            </a:pPr>
            <a:endParaRPr lang="el-GR" dirty="0"/>
          </a:p>
        </p:txBody>
      </p:sp>
      <p:sp>
        <p:nvSpPr>
          <p:cNvPr id="7" name="2 - Τίτλος"/>
          <p:cNvSpPr>
            <a:spLocks noGrp="1"/>
          </p:cNvSpPr>
          <p:nvPr>
            <p:ph type="title"/>
          </p:nvPr>
        </p:nvSpPr>
        <p:spPr>
          <a:ln w="57150">
            <a:solidFill>
              <a:schemeClr val="accent5">
                <a:lumMod val="20000"/>
                <a:lumOff val="80000"/>
              </a:schemeClr>
            </a:solidFill>
            <a:prstDash val="sysDash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ΔΙΕΓΧΕΙΡΗΤΙΚΗ ΦΡΟΝΤΙΔΑ</a:t>
            </a:r>
            <a:endParaRPr lang="el-GR" b="1" spc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el-GR" b="1" i="1" dirty="0" smtClean="0">
                <a:solidFill>
                  <a:srgbClr val="FFC000"/>
                </a:solidFill>
              </a:rPr>
              <a:t>   ο νοσηλευτής  του χειρουργείου</a:t>
            </a:r>
            <a:r>
              <a:rPr lang="el-GR" dirty="0" smtClean="0"/>
              <a:t> &amp; ο αναισθησιολόγος ανασκοπούν το ιστορικό κ τα αποτελέσματα των εξετάσεων του ασθενή στο προθάλαμο του χειρουργείου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el-GR" dirty="0" smtClean="0"/>
              <a:t> επιβεβαιώνει ότι υπάρχουν τα απαραίτητα δεδομένα  για να αρχίσει η επέμβαση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el-GR" dirty="0" smtClean="0"/>
              <a:t>λειτουργεί  ως συνήγορος του αρρώστου κ παρεμβαίνει υπέρ των δικαιωμάτων κ επιθυμιών του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el-GR" dirty="0" smtClean="0"/>
              <a:t> ελέγχει την περίπτωση αλλεργίας κ ιδιαίτερα την περίπτωση αλλεργίας στο λάτεξ (10% του συνόλου αναφυλακτικών αντιδράσεων), καθώς κ προηγούμενες αντιδράσεις σε αναισθησία ή μετάγγιση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el-GR" dirty="0" smtClean="0"/>
              <a:t>Εισάγει </a:t>
            </a:r>
            <a:r>
              <a:rPr lang="en-US" dirty="0" err="1" smtClean="0"/>
              <a:t>i.v</a:t>
            </a:r>
            <a:r>
              <a:rPr lang="el-GR" dirty="0" smtClean="0"/>
              <a:t>.  καθετήρα </a:t>
            </a:r>
          </a:p>
          <a:p>
            <a:pPr marL="274320" indent="-274320" algn="ctr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0000"/>
              <a:buFont typeface="Wingdings 2"/>
              <a:buNone/>
              <a:defRPr/>
            </a:pPr>
            <a:r>
              <a:rPr lang="el-GR" dirty="0" smtClean="0">
                <a:solidFill>
                  <a:srgbClr val="FFC000"/>
                </a:solidFill>
              </a:rPr>
              <a:t> </a:t>
            </a:r>
            <a:r>
              <a:rPr lang="el-GR" i="1" dirty="0" smtClean="0">
                <a:solidFill>
                  <a:srgbClr val="FFC000"/>
                </a:solidFill>
              </a:rPr>
              <a:t>Ο ασθενής δεν αφήνεται στιγμή χωρίς επιτήρηση</a:t>
            </a:r>
          </a:p>
          <a:p>
            <a:pPr marL="274320" indent="-274320" algn="ctr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0000"/>
              <a:buFont typeface="Wingdings 2"/>
              <a:buNone/>
              <a:defRPr/>
            </a:pPr>
            <a:endParaRPr lang="el-GR" i="1" dirty="0">
              <a:solidFill>
                <a:srgbClr val="FFC000"/>
              </a:solidFill>
            </a:endParaRPr>
          </a:p>
        </p:txBody>
      </p:sp>
      <p:sp>
        <p:nvSpPr>
          <p:cNvPr id="4" name="2 - Τίτλος"/>
          <p:cNvSpPr>
            <a:spLocks noGrp="1"/>
          </p:cNvSpPr>
          <p:nvPr>
            <p:ph type="title"/>
          </p:nvPr>
        </p:nvSpPr>
        <p:spPr>
          <a:ln w="57150">
            <a:solidFill>
              <a:schemeClr val="accent5">
                <a:lumMod val="20000"/>
                <a:lumOff val="80000"/>
              </a:schemeClr>
            </a:solidFill>
            <a:prstDash val="sysDash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ΔΙΕΓΧΕΙΡΗΤΙΚΗ ΦΡΟΝΤΙΔΑ</a:t>
            </a:r>
            <a:endParaRPr lang="el-GR" b="1" spc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dirty="0" smtClean="0"/>
              <a:t>    Περιλαμβάνει  τον ρόλο του νοσηλευτή στις τρεις φάσεις μιας χειρουργικής επέμβασης: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l-GR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l-GR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l-GR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l-GR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l-GR" dirty="0" smtClean="0"/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 2"/>
              <a:buNone/>
              <a:defRPr/>
            </a:pPr>
            <a:r>
              <a:rPr lang="el-GR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el-GR" i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το χειρουργικό περιβάλλον  απαιτεί γνώση, κρίση &amp; δεξιότητες βασισμένες στις αρχές της νοσηλευτικής επιστήμης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Περιεγχειρητική Νοσηλευτική Φροντίδα</a:t>
            </a:r>
            <a:endParaRPr lang="el-GR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4 - Διάγραμμα"/>
          <p:cNvGraphicFramePr/>
          <p:nvPr/>
        </p:nvGraphicFramePr>
        <p:xfrm>
          <a:off x="500034" y="2500306"/>
          <a:ext cx="6215106" cy="2214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Θέση κειμένου"/>
          <p:cNvSpPr>
            <a:spLocks noGrp="1"/>
          </p:cNvSpPr>
          <p:nvPr>
            <p:ph type="body" idx="1"/>
          </p:nvPr>
        </p:nvSpPr>
        <p:spPr>
          <a:xfrm>
            <a:off x="428596" y="1214422"/>
            <a:ext cx="4400552" cy="1000131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l-GR" sz="2000" dirty="0" smtClean="0">
                <a:solidFill>
                  <a:srgbClr val="FFC000"/>
                </a:solidFill>
              </a:rPr>
              <a:t>Συνήθεις  νοσηλευτικές διαγνώσεις κ συνεργατικά προβλήματα:</a:t>
            </a:r>
            <a:endParaRPr lang="el-GR" sz="2000" dirty="0">
              <a:solidFill>
                <a:srgbClr val="FFC000"/>
              </a:solidFill>
            </a:endParaRPr>
          </a:p>
        </p:txBody>
      </p:sp>
      <p:sp>
        <p:nvSpPr>
          <p:cNvPr id="8" name="7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201863"/>
            <a:ext cx="4038600" cy="3913187"/>
          </a:xfrm>
        </p:spPr>
        <p:txBody>
          <a:bodyPr>
            <a:normAutofit/>
          </a:bodyPr>
          <a:lstStyle/>
          <a:p>
            <a:pPr marL="514350" indent="-51435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  <a:defRPr/>
            </a:pPr>
            <a:r>
              <a:rPr lang="el-GR" dirty="0" smtClean="0"/>
              <a:t> </a:t>
            </a:r>
            <a:r>
              <a:rPr lang="el-GR" sz="2400" dirty="0" smtClean="0"/>
              <a:t>Κίνδυνος τραυματισμού λόγω θέσης, ως συνέπεια της ακινητοποίησης κ των επιπλοκών της αναισθησίας</a:t>
            </a:r>
          </a:p>
          <a:p>
            <a:pPr marL="514350" indent="-51435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  <a:defRPr/>
            </a:pPr>
            <a:r>
              <a:rPr lang="el-GR" sz="2400" dirty="0" smtClean="0"/>
              <a:t> Τραυματισμός δέρματος κ ιστών λόγω της χειρουργικής διαδικασίας</a:t>
            </a:r>
            <a:endParaRPr lang="el-GR" sz="2400" dirty="0"/>
          </a:p>
        </p:txBody>
      </p:sp>
      <p:sp>
        <p:nvSpPr>
          <p:cNvPr id="10" name="9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9788" y="2201863"/>
            <a:ext cx="4038600" cy="3913187"/>
          </a:xfrm>
        </p:spPr>
        <p:txBody>
          <a:bodyPr>
            <a:normAutofit fontScale="70000" lnSpcReduction="20000"/>
          </a:bodyPr>
          <a:lstStyle/>
          <a:p>
            <a:pPr marL="514350" indent="-51435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  <a:defRPr/>
            </a:pPr>
            <a:r>
              <a:rPr lang="el-GR" dirty="0" smtClean="0"/>
              <a:t> ο </a:t>
            </a:r>
            <a:r>
              <a:rPr lang="el-GR" dirty="0" err="1" smtClean="0"/>
              <a:t>Νοσ</a:t>
            </a:r>
            <a:r>
              <a:rPr lang="el-GR" dirty="0" smtClean="0"/>
              <a:t>/της  Κυκλοφορίας συντονίζει την ορθή τοποθέτηση κ επανατοποθέτηση  του ασθενούς, φροντίζοντας την ασφάλειά του, ενώ τροποποιεί τη θέση σύμφωνα με τις ανάγκες ασφαλείας κ τις ιδιαίτερες ανάγκες του ασθενούς. Ελέγχει το δέρμα για μώλωπες ή τραύματα κ τοποθετεί  επιπλέον υποστρώματα όπου απαιτείται</a:t>
            </a:r>
          </a:p>
          <a:p>
            <a:pPr marL="514350" indent="-51435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  <a:defRPr/>
            </a:pPr>
            <a:r>
              <a:rPr lang="el-GR" dirty="0" smtClean="0"/>
              <a:t> η στείρα τεχνική κ η εφαρμογή προστατευτικών οθονίων, συρραφής δέρματος κ επιδέσμων, περιορίζει τις επιπλοκές κ προάγει την επούλωση των τραυμάτων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endParaRPr lang="el-GR" dirty="0"/>
          </a:p>
        </p:txBody>
      </p:sp>
      <p:sp>
        <p:nvSpPr>
          <p:cNvPr id="4" name="2 - Τίτλος"/>
          <p:cNvSpPr>
            <a:spLocks noGrp="1"/>
          </p:cNvSpPr>
          <p:nvPr>
            <p:ph type="title"/>
          </p:nvPr>
        </p:nvSpPr>
        <p:spPr>
          <a:ln w="57150">
            <a:solidFill>
              <a:schemeClr val="accent5">
                <a:lumMod val="20000"/>
                <a:lumOff val="80000"/>
              </a:schemeClr>
            </a:solidFill>
            <a:prstDash val="sysDash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ΔΙΕΓΧΕΙΡΗΤΙΚΗ ΦΡΟΝΤΙΔΑ</a:t>
            </a:r>
            <a:endParaRPr lang="el-GR" b="1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3"/>
          </p:nvPr>
        </p:nvSpPr>
        <p:spPr>
          <a:noFill/>
          <a:ln/>
        </p:spPr>
        <p:txBody>
          <a:bodyPr/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l-GR" sz="2800" dirty="0" smtClean="0">
                <a:solidFill>
                  <a:srgbClr val="FFC000"/>
                </a:solidFill>
              </a:rPr>
              <a:t>Παρεμβάσεις</a:t>
            </a:r>
            <a:r>
              <a:rPr lang="el-GR" sz="2000" dirty="0" smtClean="0">
                <a:solidFill>
                  <a:srgbClr val="FFC000"/>
                </a:solidFill>
              </a:rPr>
              <a:t>: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dirty="0" smtClean="0"/>
              <a:t> Άλλες  Πιθανές Επιπλοκές: 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1000"/>
              <a:buFont typeface="Wingdings" pitchFamily="2" charset="2"/>
              <a:buChar char="§"/>
              <a:defRPr/>
            </a:pPr>
            <a:r>
              <a:rPr lang="el-GR" dirty="0" smtClean="0"/>
              <a:t>Ναυτία - έμετος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1000"/>
              <a:buFont typeface="Wingdings" pitchFamily="2" charset="2"/>
              <a:buChar char="§"/>
              <a:defRPr/>
            </a:pPr>
            <a:r>
              <a:rPr lang="el-GR" dirty="0" smtClean="0"/>
              <a:t> Αναφυλαξία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1000"/>
              <a:buFont typeface="Wingdings" pitchFamily="2" charset="2"/>
              <a:buChar char="§"/>
              <a:defRPr/>
            </a:pPr>
            <a:r>
              <a:rPr lang="el-GR" dirty="0" smtClean="0"/>
              <a:t> </a:t>
            </a:r>
            <a:r>
              <a:rPr lang="el-GR" dirty="0" err="1" smtClean="0"/>
              <a:t>Υποξία</a:t>
            </a:r>
            <a:r>
              <a:rPr lang="el-GR" dirty="0" smtClean="0"/>
              <a:t> 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1000"/>
              <a:buFont typeface="Wingdings" pitchFamily="2" charset="2"/>
              <a:buChar char="§"/>
              <a:defRPr/>
            </a:pPr>
            <a:r>
              <a:rPr lang="el-GR" dirty="0" smtClean="0"/>
              <a:t> Υποθερμία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1000"/>
              <a:buFont typeface="Wingdings" pitchFamily="2" charset="2"/>
              <a:buChar char="§"/>
              <a:defRPr/>
            </a:pPr>
            <a:r>
              <a:rPr lang="el-GR" dirty="0" smtClean="0"/>
              <a:t> Διάχυτη ενδαγγειακή πήξη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1000"/>
              <a:buFont typeface="Wingdings" pitchFamily="2" charset="2"/>
              <a:buChar char="§"/>
              <a:defRPr/>
            </a:pPr>
            <a:r>
              <a:rPr lang="el-GR" dirty="0" smtClean="0"/>
              <a:t> Μόλυνση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1000"/>
              <a:buFont typeface="Wingdings" pitchFamily="2" charset="2"/>
              <a:buChar char="§"/>
              <a:defRPr/>
            </a:pPr>
            <a:endParaRPr lang="el-GR" dirty="0"/>
          </a:p>
        </p:txBody>
      </p:sp>
      <p:sp>
        <p:nvSpPr>
          <p:cNvPr id="7" name="2 - Τίτλος"/>
          <p:cNvSpPr>
            <a:spLocks noGrp="1"/>
          </p:cNvSpPr>
          <p:nvPr>
            <p:ph type="title"/>
          </p:nvPr>
        </p:nvSpPr>
        <p:spPr>
          <a:ln w="57150">
            <a:solidFill>
              <a:schemeClr val="accent5">
                <a:lumMod val="20000"/>
                <a:lumOff val="80000"/>
              </a:schemeClr>
            </a:solidFill>
            <a:prstDash val="sysDash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ΔΙΕΓΧΕΙΡΗΤΙΚΗ ΦΡΟΝΤΙΔΑ</a:t>
            </a:r>
            <a:endParaRPr lang="el-GR" b="1" spc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Στρογγύλεμα διαγώνιας γωνίας του ορθογωνίου"/>
          <p:cNvSpPr/>
          <p:nvPr/>
        </p:nvSpPr>
        <p:spPr>
          <a:xfrm>
            <a:off x="214313" y="2357438"/>
            <a:ext cx="8929687" cy="3857625"/>
          </a:xfrm>
          <a:prstGeom prst="round2Diag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dirty="0" smtClean="0"/>
              <a:t>  </a:t>
            </a:r>
            <a:r>
              <a:rPr lang="el-GR" i="1" dirty="0" smtClean="0">
                <a:solidFill>
                  <a:srgbClr val="FFC000"/>
                </a:solidFill>
              </a:rPr>
              <a:t>ο νοσηλευτής αξιολογεί τη φροντίδα του ασθενούς στη διάρκεια του χειρουργείου κ αναμένεται ο ασθενής :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el-GR" dirty="0" smtClean="0"/>
              <a:t> να αναισθητοποιηθεί με ασφάλεια κ χωρίς επιπλοκές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el-GR" dirty="0" smtClean="0"/>
              <a:t> να μην υποστεί βλάβη λόγω τοποθέτησης ή από τον χειρουργικό εξοπλισμό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el-GR" dirty="0" smtClean="0"/>
              <a:t> να μην υποστεί μόλυνση δέρματος ή ιστών στη διάρκεια του χειρουργείου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el-GR" dirty="0" smtClean="0"/>
              <a:t> να μην εμφανίσει στο δέρμα σχισίματα, μώλωπες, ερυθρότητα σύνθλιψη σε σημεία πίεσης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00000"/>
              <a:buFont typeface="Wingdings" pitchFamily="2" charset="2"/>
              <a:buChar char="ü"/>
              <a:defRPr/>
            </a:pPr>
            <a:endParaRPr lang="el-GR" dirty="0"/>
          </a:p>
        </p:txBody>
      </p:sp>
      <p:sp>
        <p:nvSpPr>
          <p:cNvPr id="4" name="2 - Τίτλος"/>
          <p:cNvSpPr>
            <a:spLocks noGrp="1"/>
          </p:cNvSpPr>
          <p:nvPr>
            <p:ph type="title"/>
          </p:nvPr>
        </p:nvSpPr>
        <p:spPr>
          <a:ln w="57150">
            <a:solidFill>
              <a:schemeClr val="accent5">
                <a:lumMod val="20000"/>
                <a:lumOff val="80000"/>
              </a:schemeClr>
            </a:solidFill>
            <a:prstDash val="sysDash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ΔΙΕΓΧΕΙΡΗΤΙΚΗ ΦΡΟΝΤΙΔΑ</a:t>
            </a:r>
            <a:endParaRPr lang="el-GR" b="1" spc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dirty="0" smtClean="0"/>
              <a:t> </a:t>
            </a:r>
            <a:r>
              <a:rPr lang="el-GR" sz="2400" b="1" u="sng" dirty="0" smtClean="0"/>
              <a:t>Αρχίζει</a:t>
            </a:r>
            <a:r>
              <a:rPr lang="el-GR" sz="2400" dirty="0" smtClean="0"/>
              <a:t>:  με την ολοκλήρωση της επέμβασης κ τη μεταφορά του ασθενή στην αίθουσα ανάνηψης ή στη ΜΕΘ</a:t>
            </a:r>
            <a:endParaRPr lang="el-GR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sz="2400" b="1" u="sng" dirty="0" smtClean="0"/>
              <a:t>Τελειώνει: </a:t>
            </a:r>
            <a:r>
              <a:rPr lang="el-GR" dirty="0" smtClean="0"/>
              <a:t>όταν ο ασθενής πάρει εξιτήριο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dirty="0" smtClean="0"/>
              <a:t>    </a:t>
            </a: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dirty="0" smtClean="0"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  </a:t>
            </a:r>
            <a:r>
              <a:rPr lang="el-GR" dirty="0" smtClean="0">
                <a:solidFill>
                  <a:srgbClr val="CCFFFF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Ο χρόνος νοσηλείας ποικίλλει ανάλογα με την ηλικία, την κατάσταση της υγείας, την ικανότητα αυτοεξυπηρέτησης, τα υποστηρικτικά συστήματα, το είδος &amp; τη διάρκεια της επέμβασης, της αναισθησίας κ των επιπλοκών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ln w="57150" cmpd="thickThin"/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ΜΕΤΕΓΧΕΙΡΗΤΙΚΗ ΦΡΟΝΤΙΔΑ</a:t>
            </a:r>
            <a:endParaRPr lang="el-GR" b="1" spc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 spd="med">
    <p:pull dir="l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noFill/>
          <a:ln/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u="sng" dirty="0" smtClean="0"/>
              <a:t> </a:t>
            </a:r>
            <a:r>
              <a:rPr lang="el-GR" b="1" u="sng" dirty="0" smtClean="0">
                <a:solidFill>
                  <a:srgbClr val="CC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Νοσηλευτής Ανάνηψης: </a:t>
            </a: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dirty="0" smtClean="0"/>
              <a:t>εκπαιδευμένος στη φροντίδα ασθενών με πολλαπλά παθολογικά κ χειρουργικά προβλήματα. Η θέση αυτή απαιτεί σε βάθος γνώση των αναισθητικών παραγόντων, της φαρμακολογίας, της αντιμετώπισης του πόνου κ των χειρουργικών διαδικασιών. Είναι εκπαιδευμένος στην εξέταση κ λήψη  άμεσων αποφάσεων σε περίπτωση επείγοντος ή επιπλοκής</a:t>
            </a:r>
            <a:endParaRPr lang="el-GR" dirty="0"/>
          </a:p>
        </p:txBody>
      </p:sp>
      <p:sp>
        <p:nvSpPr>
          <p:cNvPr id="4" name="2 - Τίτλος"/>
          <p:cNvSpPr>
            <a:spLocks noGrp="1"/>
          </p:cNvSpPr>
          <p:nvPr>
            <p:ph type="title"/>
          </p:nvPr>
        </p:nvSpPr>
        <p:spPr>
          <a:ln w="57150" cmpd="thickThin"/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ΜΕΤΕΓΧΕΙΡΗΤΙΚΗ ΦΡΟΝΤΙΔΑ</a:t>
            </a:r>
            <a:endParaRPr lang="el-GR" b="1" spc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 spd="med">
    <p:pull dir="l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05375"/>
          </a:xfrm>
        </p:spPr>
        <p:txBody>
          <a:bodyPr>
            <a:normAutofit fontScale="70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u="sng" dirty="0" smtClean="0"/>
              <a:t> </a:t>
            </a:r>
            <a:r>
              <a:rPr lang="el-GR" sz="3700" b="1" u="sng" dirty="0" smtClean="0">
                <a:solidFill>
                  <a:srgbClr val="CC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καθήκοντα νοσηλευτή μέχρι την ανάνηψη:</a:t>
            </a:r>
          </a:p>
          <a:p>
            <a:pPr marL="274320" indent="-274320" fontAlgn="auto">
              <a:spcAft>
                <a:spcPts val="0"/>
              </a:spcAft>
              <a:buClr>
                <a:schemeClr val="bg2">
                  <a:lumMod val="20000"/>
                  <a:lumOff val="8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el-GR" sz="3100" dirty="0" smtClean="0"/>
              <a:t> διατήρηση του αρρώστου σε οριζόντια θέση με το κεφάλι στο πλάι, για πρόληψη εισρόφησης </a:t>
            </a:r>
          </a:p>
          <a:p>
            <a:pPr marL="274320" indent="-274320" fontAlgn="auto">
              <a:spcAft>
                <a:spcPts val="0"/>
              </a:spcAft>
              <a:buClr>
                <a:schemeClr val="bg2">
                  <a:lumMod val="20000"/>
                  <a:lumOff val="8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el-GR" sz="3100" dirty="0" smtClean="0"/>
              <a:t>λήψη αμέσως κ σε συχνά χρονικά διαστήματα Ζ.Σ. </a:t>
            </a:r>
          </a:p>
          <a:p>
            <a:pPr marL="274320" indent="-274320" fontAlgn="auto">
              <a:spcAft>
                <a:spcPts val="0"/>
              </a:spcAft>
              <a:buClr>
                <a:schemeClr val="bg2">
                  <a:lumMod val="20000"/>
                  <a:lumOff val="8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el-GR" sz="3100" dirty="0" smtClean="0"/>
              <a:t> εξέταση βατότητας αεραγωγών κ επαρκούς ανταλλαγής αερίων</a:t>
            </a:r>
          </a:p>
          <a:p>
            <a:pPr marL="274320" indent="-274320" fontAlgn="auto">
              <a:spcAft>
                <a:spcPts val="0"/>
              </a:spcAft>
              <a:buClr>
                <a:schemeClr val="bg2">
                  <a:lumMod val="20000"/>
                  <a:lumOff val="8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el-GR" sz="3100" dirty="0" smtClean="0"/>
              <a:t> σύνδεση σωλήνων παροχέτευσης με φιάλες κ παρακολούθηση της λειτουργίας τους </a:t>
            </a:r>
          </a:p>
          <a:p>
            <a:pPr marL="274320" indent="-274320" fontAlgn="auto">
              <a:spcAft>
                <a:spcPts val="0"/>
              </a:spcAft>
              <a:buClr>
                <a:schemeClr val="bg2">
                  <a:lumMod val="20000"/>
                  <a:lumOff val="8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el-GR" sz="3100" dirty="0" smtClean="0"/>
              <a:t>παρακολούθηση των γαζών του τραύματος για τη διαπίστωση αιμορραγίας</a:t>
            </a:r>
          </a:p>
          <a:p>
            <a:pPr marL="274320" indent="-274320" fontAlgn="auto">
              <a:spcAft>
                <a:spcPts val="0"/>
              </a:spcAft>
              <a:buClr>
                <a:schemeClr val="bg2">
                  <a:lumMod val="20000"/>
                  <a:lumOff val="8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el-GR" sz="3100" dirty="0" smtClean="0"/>
              <a:t>εξέταση κ αξιολόγηση περιφερικών αγγείων </a:t>
            </a:r>
            <a:r>
              <a:rPr lang="el-GR" sz="3100" i="1" u="sng" dirty="0" smtClean="0"/>
              <a:t>(εξέτασή κάτω άκρων) </a:t>
            </a:r>
            <a:r>
              <a:rPr lang="el-GR" sz="3100" dirty="0" smtClean="0"/>
              <a:t>προκειμένου να προληφθούν βλάβες στην περιφερική κυκλοφορία</a:t>
            </a:r>
          </a:p>
          <a:p>
            <a:pPr marL="274320" indent="-274320" fontAlgn="auto">
              <a:spcAft>
                <a:spcPts val="0"/>
              </a:spcAft>
              <a:buClr>
                <a:schemeClr val="bg2">
                  <a:lumMod val="20000"/>
                  <a:lumOff val="8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el-GR" sz="3100" dirty="0" smtClean="0"/>
              <a:t>παρακολούθηση διανοητικής κ ψυχικής κατάστασης του αρρώστου</a:t>
            </a:r>
          </a:p>
          <a:p>
            <a:pPr marL="274320" indent="-274320" fontAlgn="auto">
              <a:spcAft>
                <a:spcPts val="0"/>
              </a:spcAft>
              <a:buClr>
                <a:schemeClr val="bg2">
                  <a:lumMod val="20000"/>
                  <a:lumOff val="8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el-GR" sz="3100" dirty="0" smtClean="0"/>
              <a:t>τήρηση δελτίου προσλαμβανόμενων – αποβαλλόμενων υγρών </a:t>
            </a:r>
            <a:endParaRPr lang="el-GR" sz="3100" dirty="0"/>
          </a:p>
        </p:txBody>
      </p:sp>
      <p:sp>
        <p:nvSpPr>
          <p:cNvPr id="4" name="2 - Τίτλος"/>
          <p:cNvSpPr>
            <a:spLocks noGrp="1"/>
          </p:cNvSpPr>
          <p:nvPr>
            <p:ph type="title"/>
          </p:nvPr>
        </p:nvSpPr>
        <p:spPr>
          <a:ln w="57150" cmpd="thickThin"/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ΜΕΤΕΓΧΕΙΡΗΤΙΚΗ ΦΡΟΝΤΙΔΑ</a:t>
            </a:r>
            <a:endParaRPr lang="el-GR" b="1" spc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 spd="med">
    <p:pull dir="l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l-GR" b="1" u="sng" dirty="0" smtClean="0">
                <a:solidFill>
                  <a:srgbClr val="CC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Ανάγκες αρρώστου μετά την πλήρη ανάνηψη: </a:t>
            </a:r>
          </a:p>
          <a:p>
            <a:pPr marL="274320" indent="-274320" fontAlgn="auto">
              <a:spcAft>
                <a:spcPts val="0"/>
              </a:spcAft>
              <a:buClr>
                <a:schemeClr val="accent5">
                  <a:lumMod val="40000"/>
                  <a:lumOff val="60000"/>
                </a:schemeClr>
              </a:buClr>
              <a:buSzPct val="97000"/>
              <a:buFont typeface="Wingdings" pitchFamily="2" charset="2"/>
              <a:buChar char="Ø"/>
              <a:defRPr/>
            </a:pPr>
            <a:r>
              <a:rPr lang="el-GR" dirty="0" smtClean="0"/>
              <a:t> </a:t>
            </a:r>
            <a:r>
              <a:rPr lang="el-GR" b="1" dirty="0" smtClean="0"/>
              <a:t>θέση του αρρώστου στο κρεβάτι</a:t>
            </a:r>
          </a:p>
          <a:p>
            <a:pPr marL="274320" indent="-274320" fontAlgn="auto">
              <a:spcAft>
                <a:spcPts val="0"/>
              </a:spcAft>
              <a:buClr>
                <a:schemeClr val="accent5">
                  <a:lumMod val="40000"/>
                  <a:lumOff val="60000"/>
                </a:schemeClr>
              </a:buClr>
              <a:buSzPct val="97000"/>
              <a:buFont typeface="Wingdings" pitchFamily="2" charset="2"/>
              <a:buChar char="Ø"/>
              <a:defRPr/>
            </a:pPr>
            <a:r>
              <a:rPr lang="el-GR" b="1" dirty="0" smtClean="0"/>
              <a:t>θρέψη</a:t>
            </a:r>
          </a:p>
          <a:p>
            <a:pPr marL="274320" indent="-274320" fontAlgn="auto">
              <a:spcAft>
                <a:spcPts val="0"/>
              </a:spcAft>
              <a:buClr>
                <a:schemeClr val="accent5">
                  <a:lumMod val="40000"/>
                  <a:lumOff val="60000"/>
                </a:schemeClr>
              </a:buClr>
              <a:buSzPct val="97000"/>
              <a:buFont typeface="Wingdings" pitchFamily="2" charset="2"/>
              <a:buChar char="Ø"/>
              <a:defRPr/>
            </a:pPr>
            <a:r>
              <a:rPr lang="el-GR" dirty="0" smtClean="0"/>
              <a:t> </a:t>
            </a:r>
            <a:r>
              <a:rPr lang="el-GR" b="1" dirty="0" smtClean="0"/>
              <a:t>έγερση – κινητοποίηση: </a:t>
            </a:r>
            <a:r>
              <a:rPr lang="el-GR" dirty="0" smtClean="0"/>
              <a:t>το συντομότερο δυνατό, ώστε να προάγεται η αποβολή εκκρίσεων κ η έκπτυξη των πνευμόνων</a:t>
            </a:r>
          </a:p>
          <a:p>
            <a:pPr marL="274320" indent="-274320" fontAlgn="auto">
              <a:spcAft>
                <a:spcPts val="0"/>
              </a:spcAft>
              <a:buClr>
                <a:schemeClr val="accent5">
                  <a:lumMod val="40000"/>
                  <a:lumOff val="60000"/>
                </a:schemeClr>
              </a:buClr>
              <a:buSzPct val="97000"/>
              <a:buFont typeface="Wingdings" pitchFamily="2" charset="2"/>
              <a:buChar char="Ø"/>
              <a:defRPr/>
            </a:pPr>
            <a:r>
              <a:rPr lang="el-GR" b="1" dirty="0" smtClean="0"/>
              <a:t>Φροντίδα χειρουργικού τραύματος, </a:t>
            </a:r>
            <a:r>
              <a:rPr lang="el-GR" dirty="0" smtClean="0"/>
              <a:t>η οποία περιλαμβάνει αλλαγή επιδέσμων, εξέταση της τομής για σημεία μόλυνσης, φροντίδα παροχετεύσεων με μέτρηση, κένωση κ καταγραφή του εξιδρώματος.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l-GR" dirty="0"/>
          </a:p>
        </p:txBody>
      </p:sp>
      <p:sp>
        <p:nvSpPr>
          <p:cNvPr id="4" name="2 - Τίτλος"/>
          <p:cNvSpPr>
            <a:spLocks noGrp="1"/>
          </p:cNvSpPr>
          <p:nvPr>
            <p:ph type="title"/>
          </p:nvPr>
        </p:nvSpPr>
        <p:spPr>
          <a:ln w="57150" cmpd="thickThin"/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ΜΕΤΕΓΧΕΙΡΗΤΙΚΗ ΦΡΟΝΤΙΔΑ</a:t>
            </a:r>
            <a:endParaRPr lang="el-GR" b="1" spc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 spd="med">
    <p:pull dir="l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285750" y="1357313"/>
            <a:ext cx="8401050" cy="5214937"/>
          </a:xfrm>
        </p:spPr>
        <p:txBody>
          <a:bodyPr>
            <a:normAutofit fontScale="85000" lnSpcReduction="20000"/>
          </a:bodyPr>
          <a:lstStyle/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l-GR" b="1" u="sng" dirty="0" smtClean="0">
                <a:solidFill>
                  <a:srgbClr val="CC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Μετεγχειρητικές δυσχέρειες: </a:t>
            </a:r>
          </a:p>
          <a:p>
            <a:pPr marL="514350" indent="-514350" fontAlgn="auto">
              <a:spcAft>
                <a:spcPts val="0"/>
              </a:spcAft>
              <a:buClr>
                <a:schemeClr val="accent5">
                  <a:lumMod val="40000"/>
                  <a:lumOff val="60000"/>
                </a:schemeClr>
              </a:buClr>
              <a:buSzPct val="91000"/>
              <a:buFont typeface="+mj-lt"/>
              <a:buAutoNum type="alphaUcPeriod"/>
              <a:defRPr/>
            </a:pPr>
            <a:r>
              <a:rPr lang="el-G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ΠΟΝΟΣ: </a:t>
            </a:r>
            <a:r>
              <a:rPr lang="el-GR" dirty="0" smtClean="0"/>
              <a:t>η διαχείριση του μετεγχειρητικού πόνου περιλαμβάνει φαρμακευτική αγωγή, κατάλληλη τοποθέτηση , εντριβές, τεχνικές χαλάρωσης(π.χ. μουσική) κ απόσπαση σκέψης. </a:t>
            </a:r>
          </a:p>
          <a:p>
            <a:pPr marL="514350" indent="-514350" fontAlgn="auto">
              <a:spcAft>
                <a:spcPts val="0"/>
              </a:spcAft>
              <a:buClr>
                <a:schemeClr val="accent5">
                  <a:lumMod val="40000"/>
                  <a:lumOff val="60000"/>
                </a:schemeClr>
              </a:buClr>
              <a:buSzPct val="91000"/>
              <a:buFont typeface="+mj-lt"/>
              <a:buAutoNum type="alphaUcPeriod"/>
              <a:defRPr/>
            </a:pPr>
            <a:r>
              <a:rPr lang="el-G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ΝΑΥΤΙΑ – ΕΜΕΤΟΣ:  </a:t>
            </a:r>
            <a:r>
              <a:rPr lang="el-GR" dirty="0" smtClean="0"/>
              <a:t>η προληπτική θεραπεία συνήθως μειώνει την επίπτωση</a:t>
            </a:r>
          </a:p>
          <a:p>
            <a:pPr marL="514350" indent="-514350" fontAlgn="auto">
              <a:spcAft>
                <a:spcPts val="0"/>
              </a:spcAft>
              <a:buClr>
                <a:schemeClr val="accent5">
                  <a:lumMod val="40000"/>
                  <a:lumOff val="60000"/>
                </a:schemeClr>
              </a:buClr>
              <a:buSzPct val="91000"/>
              <a:buFont typeface="+mj-lt"/>
              <a:buAutoNum type="alphaUcPeriod"/>
              <a:defRPr/>
            </a:pPr>
            <a:r>
              <a:rPr lang="el-GR" dirty="0" smtClean="0"/>
              <a:t> </a:t>
            </a:r>
            <a:r>
              <a:rPr lang="el-G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ΑΝΗΣΥΧΙΑ – ΔΥΣΦΟΡΙΑ: </a:t>
            </a:r>
            <a:r>
              <a:rPr lang="el-GR" dirty="0" smtClean="0"/>
              <a:t>ο νοσηλευτής οφείλει να περιορίσει τα αίτια, όπως το βρεγμένο επιδεσμικό υλικό, η αϋπνία, ο μετεωρισμός κ.α.</a:t>
            </a:r>
          </a:p>
          <a:p>
            <a:pPr marL="514350" indent="-514350" fontAlgn="auto">
              <a:spcAft>
                <a:spcPts val="0"/>
              </a:spcAft>
              <a:buClr>
                <a:schemeClr val="accent5">
                  <a:lumMod val="40000"/>
                  <a:lumOff val="60000"/>
                </a:schemeClr>
              </a:buClr>
              <a:buSzPct val="91000"/>
              <a:buFont typeface="+mj-lt"/>
              <a:buAutoNum type="alphaUcPeriod"/>
              <a:defRPr/>
            </a:pPr>
            <a:r>
              <a:rPr lang="el-GR" dirty="0" smtClean="0"/>
              <a:t> </a:t>
            </a:r>
            <a:r>
              <a:rPr lang="el-G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ΔΙΑΤΑΣΗ ΤΟΥ ΕΝΤΕΡΟΥ: </a:t>
            </a:r>
            <a:r>
              <a:rPr lang="el-GR" dirty="0" smtClean="0"/>
              <a:t>ασθενείς με επεμβάσεις στην κοιλιά εμφανίζουν μειωμένο περισταλτισμό για 24 </a:t>
            </a:r>
            <a:r>
              <a:rPr lang="en-US" dirty="0" smtClean="0"/>
              <a:t>h </a:t>
            </a:r>
            <a:r>
              <a:rPr lang="el-GR" dirty="0" smtClean="0"/>
              <a:t>τουλάχιστον/ σωλήνας αερίων, χαμηλός υποκλυσμός, κινητοποίηση του αρρώστου</a:t>
            </a:r>
          </a:p>
          <a:p>
            <a:pPr marL="514350" indent="-514350" fontAlgn="auto">
              <a:spcAft>
                <a:spcPts val="0"/>
              </a:spcAft>
              <a:buClr>
                <a:schemeClr val="accent5">
                  <a:lumMod val="40000"/>
                  <a:lumOff val="60000"/>
                </a:schemeClr>
              </a:buClr>
              <a:buSzPct val="91000"/>
              <a:buFont typeface="+mj-lt"/>
              <a:buAutoNum type="alphaUcPeriod"/>
              <a:defRPr/>
            </a:pPr>
            <a:r>
              <a:rPr lang="el-G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ΔΙΑΤΑΣΗ ΚΥΣΤΗΣ</a:t>
            </a:r>
          </a:p>
          <a:p>
            <a:pPr marL="514350" indent="-514350" fontAlgn="auto">
              <a:spcAft>
                <a:spcPts val="0"/>
              </a:spcAft>
              <a:buClr>
                <a:schemeClr val="accent5">
                  <a:lumMod val="40000"/>
                  <a:lumOff val="60000"/>
                </a:schemeClr>
              </a:buClr>
              <a:buSzPct val="91000"/>
              <a:buFont typeface="+mj-lt"/>
              <a:buAutoNum type="alphaUcPeriod"/>
              <a:defRPr/>
            </a:pPr>
            <a:r>
              <a:rPr lang="el-G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ΔΥΣΚΟΙΛΙΟΤΗΤΑ: </a:t>
            </a:r>
            <a:r>
              <a:rPr lang="el-GR" dirty="0" smtClean="0"/>
              <a:t>στα βοηθητικά μέτρα περιλαμβάνονται οι χαμηλοί υποκλυσμοί, η έγκαιρη έγερση, η δίαιτα κ η χορήγηση άφθονων υγρών.</a:t>
            </a:r>
          </a:p>
          <a:p>
            <a:pPr marL="514350" indent="-514350" fontAlgn="auto">
              <a:spcAft>
                <a:spcPts val="0"/>
              </a:spcAft>
              <a:buClr>
                <a:schemeClr val="accent5">
                  <a:lumMod val="40000"/>
                  <a:lumOff val="60000"/>
                </a:schemeClr>
              </a:buClr>
              <a:buSzPct val="91000"/>
              <a:buFont typeface="+mj-lt"/>
              <a:buAutoNum type="alphaUcPeriod"/>
              <a:defRPr/>
            </a:pPr>
            <a:endParaRPr lang="el-GR" dirty="0"/>
          </a:p>
        </p:txBody>
      </p:sp>
      <p:sp>
        <p:nvSpPr>
          <p:cNvPr id="4" name="2 - Τίτλος"/>
          <p:cNvSpPr>
            <a:spLocks noGrp="1"/>
          </p:cNvSpPr>
          <p:nvPr>
            <p:ph type="title"/>
          </p:nvPr>
        </p:nvSpPr>
        <p:spPr>
          <a:ln w="57150" cmpd="thickThin"/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ΜΕΤΕΓΧΕΙΡΗΤΙΚΗ ΦΡΟΝΤΙΔΑ</a:t>
            </a:r>
            <a:endParaRPr lang="el-GR" b="1" spc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 spd="med">
    <p:pull dir="l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l-GR" sz="2800" b="1" u="sng" dirty="0" smtClean="0">
                <a:solidFill>
                  <a:srgbClr val="CC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Κίνδυνος Επιπλοκών: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l-GR" dirty="0" smtClean="0"/>
              <a:t> διαταραχή ανταλλαγής αερίων, λόγω αναισθησίας, πόνου, χρήσης οπιοειδών αναλγητικών &amp; ακινητοποίησης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l-GR" dirty="0" smtClean="0"/>
              <a:t>Διαταραχή της ακεραιότητας του δέρματος λόγω του χειρουργικού τραύματος, της περιορισμένης κινητικότητας, των παροχετεύσεων κ καθετήρων 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l-GR" dirty="0" smtClean="0"/>
              <a:t> εισρόφηση, λόγω περιορισμένης κινητικότητας, αναισθησίας, &amp; χρήσης οπιοειδών αναλγητικών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l-GR" dirty="0" smtClean="0"/>
              <a:t>Μόλυνση, λόγω επέμβασης, καθετήρων κ σωλήνων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l-GR" dirty="0" err="1" smtClean="0"/>
              <a:t>Υποογκαιμικό</a:t>
            </a:r>
            <a:r>
              <a:rPr lang="el-GR" dirty="0" smtClean="0"/>
              <a:t> </a:t>
            </a:r>
            <a:r>
              <a:rPr lang="en-US" dirty="0" smtClean="0"/>
              <a:t>shock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l-GR" dirty="0" smtClean="0"/>
              <a:t>Εν τω </a:t>
            </a:r>
            <a:r>
              <a:rPr lang="el-GR" dirty="0" err="1" smtClean="0"/>
              <a:t>βάθει</a:t>
            </a:r>
            <a:r>
              <a:rPr lang="el-GR" dirty="0" smtClean="0"/>
              <a:t> </a:t>
            </a:r>
            <a:r>
              <a:rPr lang="el-GR" dirty="0" err="1" smtClean="0"/>
              <a:t>φλεβοθρόμβωση</a:t>
            </a:r>
            <a:r>
              <a:rPr lang="el-GR" dirty="0" smtClean="0"/>
              <a:t> κ πνευμονική εμβολή 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endParaRPr lang="el-GR" dirty="0"/>
          </a:p>
        </p:txBody>
      </p:sp>
      <p:sp>
        <p:nvSpPr>
          <p:cNvPr id="5" name="2 - Τίτλος"/>
          <p:cNvSpPr>
            <a:spLocks noGrp="1"/>
          </p:cNvSpPr>
          <p:nvPr>
            <p:ph type="title"/>
          </p:nvPr>
        </p:nvSpPr>
        <p:spPr>
          <a:ln w="57150" cmpd="thickThin"/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ΜΕΤΕΓΧΕΙΡΗΤΙΚΗ ΦΡΟΝΤΙΔΑ</a:t>
            </a:r>
            <a:endParaRPr lang="el-GR" b="1" spc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 spd="med">
    <p:pull dir="lu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2 - Τίτλος"/>
          <p:cNvSpPr>
            <a:spLocks noGrp="1"/>
          </p:cNvSpPr>
          <p:nvPr>
            <p:ph type="title"/>
          </p:nvPr>
        </p:nvSpPr>
        <p:spPr>
          <a:ln w="57150" cmpd="thickThin"/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ΜΕΤΕΓΧΕΙΡΗΤΙΚΗ ΦΡΟΝΤΙΔΑ</a:t>
            </a:r>
            <a:endParaRPr lang="el-GR" b="1" spc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 spd="med">
    <p:pull dir="l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Ελεύθερη σχεδίαση"/>
          <p:cNvSpPr/>
          <p:nvPr/>
        </p:nvSpPr>
        <p:spPr>
          <a:xfrm>
            <a:off x="0" y="1174750"/>
            <a:ext cx="8856663" cy="1624013"/>
          </a:xfrm>
          <a:custGeom>
            <a:avLst/>
            <a:gdLst>
              <a:gd name="connsiteX0" fmla="*/ 0 w 8856000"/>
              <a:gd name="connsiteY0" fmla="*/ 0 h 1590197"/>
              <a:gd name="connsiteX1" fmla="*/ 8856000 w 8856000"/>
              <a:gd name="connsiteY1" fmla="*/ 0 h 1590197"/>
              <a:gd name="connsiteX2" fmla="*/ 8856000 w 8856000"/>
              <a:gd name="connsiteY2" fmla="*/ 1590197 h 1590197"/>
              <a:gd name="connsiteX3" fmla="*/ 0 w 8856000"/>
              <a:gd name="connsiteY3" fmla="*/ 1590197 h 1590197"/>
              <a:gd name="connsiteX4" fmla="*/ 0 w 8856000"/>
              <a:gd name="connsiteY4" fmla="*/ 0 h 1590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56000" h="1590197">
                <a:moveTo>
                  <a:pt x="0" y="0"/>
                </a:moveTo>
                <a:lnTo>
                  <a:pt x="8856000" y="0"/>
                </a:lnTo>
                <a:lnTo>
                  <a:pt x="8856000" y="1590197"/>
                </a:lnTo>
                <a:lnTo>
                  <a:pt x="0" y="159019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687324" tIns="104140" rIns="687324" bIns="113792" spcCol="1270"/>
          <a:lstStyle/>
          <a:p>
            <a:pPr marL="171450" lvl="1" indent="-171450" defTabSz="7112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l-GR" sz="1600" dirty="0"/>
              <a:t>Διαγνωστική , π.χ. βιοψία μαστού, αρθροσκόπηση</a:t>
            </a:r>
          </a:p>
          <a:p>
            <a:pPr marL="171450" lvl="1" indent="-171450" defTabSz="7112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l-GR" sz="1600" dirty="0"/>
              <a:t>Θεραπευτική, π.χ. χολοκυστεκτομή, μαστεκτομή</a:t>
            </a:r>
          </a:p>
          <a:p>
            <a:pPr marL="171450" lvl="1" indent="-171450" defTabSz="7112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l-GR" sz="1600" dirty="0"/>
              <a:t>Αποκατάστασης, π.χ. ολική αρθροπλαστική γόνατος</a:t>
            </a:r>
          </a:p>
          <a:p>
            <a:pPr marL="171450" lvl="1" indent="-171450" defTabSz="7112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l-GR" sz="1600" dirty="0"/>
              <a:t>Παρηγορητική(ανακούφιση συμπτωμάτων κ όχι θεραπεία), π.χ. κολοστομία, ειλεοστομία</a:t>
            </a:r>
          </a:p>
          <a:p>
            <a:pPr marL="171450" lvl="1" indent="-171450" defTabSz="7112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l-GR" sz="1600" dirty="0"/>
              <a:t>Κοσμητική, π.χ. λιπαναρρόφηση, ρινοπλαστική</a:t>
            </a:r>
          </a:p>
        </p:txBody>
      </p:sp>
      <p:sp>
        <p:nvSpPr>
          <p:cNvPr id="7" name="6 - Ελεύθερη σχεδίαση"/>
          <p:cNvSpPr/>
          <p:nvPr/>
        </p:nvSpPr>
        <p:spPr>
          <a:xfrm>
            <a:off x="35702" y="928670"/>
            <a:ext cx="6406377" cy="313560"/>
          </a:xfrm>
          <a:custGeom>
            <a:avLst/>
            <a:gdLst>
              <a:gd name="connsiteX0" fmla="*/ 0 w 6406377"/>
              <a:gd name="connsiteY0" fmla="*/ 51207 h 307233"/>
              <a:gd name="connsiteX1" fmla="*/ 14998 w 6406377"/>
              <a:gd name="connsiteY1" fmla="*/ 14998 h 307233"/>
              <a:gd name="connsiteX2" fmla="*/ 51207 w 6406377"/>
              <a:gd name="connsiteY2" fmla="*/ 0 h 307233"/>
              <a:gd name="connsiteX3" fmla="*/ 6355170 w 6406377"/>
              <a:gd name="connsiteY3" fmla="*/ 0 h 307233"/>
              <a:gd name="connsiteX4" fmla="*/ 6391379 w 6406377"/>
              <a:gd name="connsiteY4" fmla="*/ 14998 h 307233"/>
              <a:gd name="connsiteX5" fmla="*/ 6406377 w 6406377"/>
              <a:gd name="connsiteY5" fmla="*/ 51207 h 307233"/>
              <a:gd name="connsiteX6" fmla="*/ 6406377 w 6406377"/>
              <a:gd name="connsiteY6" fmla="*/ 256026 h 307233"/>
              <a:gd name="connsiteX7" fmla="*/ 6391379 w 6406377"/>
              <a:gd name="connsiteY7" fmla="*/ 292235 h 307233"/>
              <a:gd name="connsiteX8" fmla="*/ 6355170 w 6406377"/>
              <a:gd name="connsiteY8" fmla="*/ 307233 h 307233"/>
              <a:gd name="connsiteX9" fmla="*/ 51207 w 6406377"/>
              <a:gd name="connsiteY9" fmla="*/ 307233 h 307233"/>
              <a:gd name="connsiteX10" fmla="*/ 14998 w 6406377"/>
              <a:gd name="connsiteY10" fmla="*/ 292235 h 307233"/>
              <a:gd name="connsiteX11" fmla="*/ 0 w 6406377"/>
              <a:gd name="connsiteY11" fmla="*/ 256026 h 307233"/>
              <a:gd name="connsiteX12" fmla="*/ 0 w 6406377"/>
              <a:gd name="connsiteY12" fmla="*/ 51207 h 307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406377" h="307233">
                <a:moveTo>
                  <a:pt x="0" y="51207"/>
                </a:moveTo>
                <a:cubicBezTo>
                  <a:pt x="0" y="37626"/>
                  <a:pt x="5395" y="24601"/>
                  <a:pt x="14998" y="14998"/>
                </a:cubicBezTo>
                <a:cubicBezTo>
                  <a:pt x="24601" y="5395"/>
                  <a:pt x="37626" y="0"/>
                  <a:pt x="51207" y="0"/>
                </a:cubicBezTo>
                <a:lnTo>
                  <a:pt x="6355170" y="0"/>
                </a:lnTo>
                <a:cubicBezTo>
                  <a:pt x="6368751" y="0"/>
                  <a:pt x="6381776" y="5395"/>
                  <a:pt x="6391379" y="14998"/>
                </a:cubicBezTo>
                <a:cubicBezTo>
                  <a:pt x="6400982" y="24601"/>
                  <a:pt x="6406377" y="37626"/>
                  <a:pt x="6406377" y="51207"/>
                </a:cubicBezTo>
                <a:lnTo>
                  <a:pt x="6406377" y="256026"/>
                </a:lnTo>
                <a:cubicBezTo>
                  <a:pt x="6406377" y="269607"/>
                  <a:pt x="6400982" y="282632"/>
                  <a:pt x="6391379" y="292235"/>
                </a:cubicBezTo>
                <a:cubicBezTo>
                  <a:pt x="6381776" y="301838"/>
                  <a:pt x="6368751" y="307233"/>
                  <a:pt x="6355170" y="307233"/>
                </a:cubicBezTo>
                <a:lnTo>
                  <a:pt x="51207" y="307233"/>
                </a:lnTo>
                <a:cubicBezTo>
                  <a:pt x="37626" y="307233"/>
                  <a:pt x="24601" y="301838"/>
                  <a:pt x="14998" y="292235"/>
                </a:cubicBezTo>
                <a:cubicBezTo>
                  <a:pt x="5395" y="282632"/>
                  <a:pt x="0" y="269607"/>
                  <a:pt x="0" y="256026"/>
                </a:cubicBezTo>
                <a:lnTo>
                  <a:pt x="0" y="51207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2">
              <a:hueOff val="0"/>
              <a:satOff val="0"/>
              <a:lumOff val="0"/>
              <a:alphaOff val="0"/>
            </a:schemeClr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lIns="249313" tIns="14998" rIns="249313" bIns="14998" spcCol="1270" anchor="ctr"/>
          <a:lstStyle/>
          <a:p>
            <a:pPr defTabSz="8001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l-GR" dirty="0"/>
              <a:t>Ανάλογα με τον σκοπό της επέμβασης</a:t>
            </a:r>
          </a:p>
        </p:txBody>
      </p:sp>
      <p:sp>
        <p:nvSpPr>
          <p:cNvPr id="8" name="7 - Ελεύθερη σχεδίαση"/>
          <p:cNvSpPr/>
          <p:nvPr/>
        </p:nvSpPr>
        <p:spPr>
          <a:xfrm>
            <a:off x="0" y="3041650"/>
            <a:ext cx="8856663" cy="995363"/>
          </a:xfrm>
          <a:custGeom>
            <a:avLst/>
            <a:gdLst>
              <a:gd name="connsiteX0" fmla="*/ 0 w 8856000"/>
              <a:gd name="connsiteY0" fmla="*/ 0 h 975546"/>
              <a:gd name="connsiteX1" fmla="*/ 8856000 w 8856000"/>
              <a:gd name="connsiteY1" fmla="*/ 0 h 975546"/>
              <a:gd name="connsiteX2" fmla="*/ 8856000 w 8856000"/>
              <a:gd name="connsiteY2" fmla="*/ 975546 h 975546"/>
              <a:gd name="connsiteX3" fmla="*/ 0 w 8856000"/>
              <a:gd name="connsiteY3" fmla="*/ 975546 h 975546"/>
              <a:gd name="connsiteX4" fmla="*/ 0 w 8856000"/>
              <a:gd name="connsiteY4" fmla="*/ 0 h 975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56000" h="975546">
                <a:moveTo>
                  <a:pt x="0" y="0"/>
                </a:moveTo>
                <a:lnTo>
                  <a:pt x="8856000" y="0"/>
                </a:lnTo>
                <a:lnTo>
                  <a:pt x="8856000" y="975546"/>
                </a:lnTo>
                <a:lnTo>
                  <a:pt x="0" y="97554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3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687324" tIns="104140" rIns="687324" bIns="113792" spcCol="1270"/>
          <a:lstStyle/>
          <a:p>
            <a:pPr marL="171450" lvl="1" indent="-171450" defTabSz="7112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l-GR" sz="1600" dirty="0"/>
              <a:t>Προγραμματισμένη, π.χ. αφαίρεση καταρράκτη</a:t>
            </a:r>
          </a:p>
          <a:p>
            <a:pPr marL="171450" lvl="1" indent="-171450" defTabSz="7112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l-GR" sz="1600" dirty="0"/>
              <a:t>Επείγουσα (πάνω από 24-48</a:t>
            </a:r>
            <a:r>
              <a:rPr lang="en-US" sz="1600" dirty="0"/>
              <a:t>h </a:t>
            </a:r>
            <a:r>
              <a:rPr lang="el-GR" sz="1600" dirty="0"/>
              <a:t>ίσως απειλείται η ζωή του αρρώστου), π.χ. ειλεός</a:t>
            </a:r>
          </a:p>
          <a:p>
            <a:pPr marL="171450" lvl="1" indent="-171450" defTabSz="7112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l-GR" sz="1600" dirty="0"/>
              <a:t>Κατεπείγουσα , π.χ. τραύμα από μαχαίρι, ανεύρυσμα κοιλιακής αορτής</a:t>
            </a:r>
          </a:p>
        </p:txBody>
      </p:sp>
      <p:sp>
        <p:nvSpPr>
          <p:cNvPr id="9" name="8 - Ελεύθερη σχεδίαση"/>
          <p:cNvSpPr/>
          <p:nvPr/>
        </p:nvSpPr>
        <p:spPr>
          <a:xfrm>
            <a:off x="2656799" y="2823109"/>
            <a:ext cx="6199200" cy="335570"/>
          </a:xfrm>
          <a:custGeom>
            <a:avLst/>
            <a:gdLst>
              <a:gd name="connsiteX0" fmla="*/ 0 w 6199200"/>
              <a:gd name="connsiteY0" fmla="*/ 54801 h 328798"/>
              <a:gd name="connsiteX1" fmla="*/ 16051 w 6199200"/>
              <a:gd name="connsiteY1" fmla="*/ 16051 h 328798"/>
              <a:gd name="connsiteX2" fmla="*/ 54801 w 6199200"/>
              <a:gd name="connsiteY2" fmla="*/ 0 h 328798"/>
              <a:gd name="connsiteX3" fmla="*/ 6144399 w 6199200"/>
              <a:gd name="connsiteY3" fmla="*/ 0 h 328798"/>
              <a:gd name="connsiteX4" fmla="*/ 6183149 w 6199200"/>
              <a:gd name="connsiteY4" fmla="*/ 16051 h 328798"/>
              <a:gd name="connsiteX5" fmla="*/ 6199200 w 6199200"/>
              <a:gd name="connsiteY5" fmla="*/ 54801 h 328798"/>
              <a:gd name="connsiteX6" fmla="*/ 6199200 w 6199200"/>
              <a:gd name="connsiteY6" fmla="*/ 273997 h 328798"/>
              <a:gd name="connsiteX7" fmla="*/ 6183149 w 6199200"/>
              <a:gd name="connsiteY7" fmla="*/ 312747 h 328798"/>
              <a:gd name="connsiteX8" fmla="*/ 6144399 w 6199200"/>
              <a:gd name="connsiteY8" fmla="*/ 328798 h 328798"/>
              <a:gd name="connsiteX9" fmla="*/ 54801 w 6199200"/>
              <a:gd name="connsiteY9" fmla="*/ 328798 h 328798"/>
              <a:gd name="connsiteX10" fmla="*/ 16051 w 6199200"/>
              <a:gd name="connsiteY10" fmla="*/ 312747 h 328798"/>
              <a:gd name="connsiteX11" fmla="*/ 0 w 6199200"/>
              <a:gd name="connsiteY11" fmla="*/ 273997 h 328798"/>
              <a:gd name="connsiteX12" fmla="*/ 0 w 6199200"/>
              <a:gd name="connsiteY12" fmla="*/ 54801 h 328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199200" h="328798">
                <a:moveTo>
                  <a:pt x="0" y="54801"/>
                </a:moveTo>
                <a:cubicBezTo>
                  <a:pt x="0" y="40267"/>
                  <a:pt x="5774" y="26328"/>
                  <a:pt x="16051" y="16051"/>
                </a:cubicBezTo>
                <a:cubicBezTo>
                  <a:pt x="26328" y="5774"/>
                  <a:pt x="40267" y="0"/>
                  <a:pt x="54801" y="0"/>
                </a:cubicBezTo>
                <a:lnTo>
                  <a:pt x="6144399" y="0"/>
                </a:lnTo>
                <a:cubicBezTo>
                  <a:pt x="6158933" y="0"/>
                  <a:pt x="6172872" y="5774"/>
                  <a:pt x="6183149" y="16051"/>
                </a:cubicBezTo>
                <a:cubicBezTo>
                  <a:pt x="6193426" y="26328"/>
                  <a:pt x="6199200" y="40267"/>
                  <a:pt x="6199200" y="54801"/>
                </a:cubicBezTo>
                <a:lnTo>
                  <a:pt x="6199200" y="273997"/>
                </a:lnTo>
                <a:cubicBezTo>
                  <a:pt x="6199200" y="288531"/>
                  <a:pt x="6193426" y="302470"/>
                  <a:pt x="6183149" y="312747"/>
                </a:cubicBezTo>
                <a:cubicBezTo>
                  <a:pt x="6172872" y="323024"/>
                  <a:pt x="6158933" y="328798"/>
                  <a:pt x="6144399" y="328798"/>
                </a:cubicBezTo>
                <a:lnTo>
                  <a:pt x="54801" y="328798"/>
                </a:lnTo>
                <a:cubicBezTo>
                  <a:pt x="40267" y="328798"/>
                  <a:pt x="26328" y="323024"/>
                  <a:pt x="16051" y="312747"/>
                </a:cubicBezTo>
                <a:cubicBezTo>
                  <a:pt x="5774" y="302470"/>
                  <a:pt x="0" y="288531"/>
                  <a:pt x="0" y="273997"/>
                </a:cubicBezTo>
                <a:lnTo>
                  <a:pt x="0" y="54801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3">
              <a:hueOff val="0"/>
              <a:satOff val="0"/>
              <a:lumOff val="0"/>
              <a:alphaOff val="0"/>
            </a:schemeClr>
          </a:fillRef>
          <a:effectRef idx="1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lIns="250366" tIns="16051" rIns="250366" bIns="16051" spcCol="1270" anchor="ctr"/>
          <a:lstStyle/>
          <a:p>
            <a:pPr defTabSz="8001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l-GR" dirty="0"/>
              <a:t>Ανάλογα με το επείγον της επέμβασης</a:t>
            </a:r>
          </a:p>
        </p:txBody>
      </p:sp>
      <p:sp>
        <p:nvSpPr>
          <p:cNvPr id="10" name="9 - Ελεύθερη σχεδίαση"/>
          <p:cNvSpPr/>
          <p:nvPr/>
        </p:nvSpPr>
        <p:spPr>
          <a:xfrm>
            <a:off x="0" y="4160838"/>
            <a:ext cx="8856663" cy="655637"/>
          </a:xfrm>
          <a:custGeom>
            <a:avLst/>
            <a:gdLst>
              <a:gd name="connsiteX0" fmla="*/ 0 w 8856000"/>
              <a:gd name="connsiteY0" fmla="*/ 0 h 708057"/>
              <a:gd name="connsiteX1" fmla="*/ 8856000 w 8856000"/>
              <a:gd name="connsiteY1" fmla="*/ 0 h 708057"/>
              <a:gd name="connsiteX2" fmla="*/ 8856000 w 8856000"/>
              <a:gd name="connsiteY2" fmla="*/ 708057 h 708057"/>
              <a:gd name="connsiteX3" fmla="*/ 0 w 8856000"/>
              <a:gd name="connsiteY3" fmla="*/ 708057 h 708057"/>
              <a:gd name="connsiteX4" fmla="*/ 0 w 8856000"/>
              <a:gd name="connsiteY4" fmla="*/ 0 h 708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56000" h="708057">
                <a:moveTo>
                  <a:pt x="0" y="0"/>
                </a:moveTo>
                <a:lnTo>
                  <a:pt x="8856000" y="0"/>
                </a:lnTo>
                <a:lnTo>
                  <a:pt x="8856000" y="708057"/>
                </a:lnTo>
                <a:lnTo>
                  <a:pt x="0" y="70805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4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687324" tIns="104140" rIns="687324" bIns="113792" spcCol="1270"/>
          <a:lstStyle/>
          <a:p>
            <a:pPr marL="171450" lvl="1" indent="-171450" defTabSz="7112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l-GR" sz="1600" dirty="0"/>
              <a:t>Μικρός(συχνά υπό τοπική αναισθησία), π.χ. βιοψία μυός</a:t>
            </a:r>
          </a:p>
          <a:p>
            <a:pPr marL="171450" lvl="1" indent="-171450" defTabSz="7112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l-GR" sz="1600" dirty="0"/>
              <a:t>Μεγάλος, π.χ. αντικατάσταση μιτροειδούς</a:t>
            </a:r>
          </a:p>
        </p:txBody>
      </p:sp>
      <p:sp>
        <p:nvSpPr>
          <p:cNvPr id="11" name="10 - Ελεύθερη σχεδίαση"/>
          <p:cNvSpPr/>
          <p:nvPr/>
        </p:nvSpPr>
        <p:spPr>
          <a:xfrm>
            <a:off x="0" y="3941654"/>
            <a:ext cx="6199200" cy="265998"/>
          </a:xfrm>
          <a:custGeom>
            <a:avLst/>
            <a:gdLst>
              <a:gd name="connsiteX0" fmla="*/ 0 w 6199200"/>
              <a:gd name="connsiteY0" fmla="*/ 24576 h 147455"/>
              <a:gd name="connsiteX1" fmla="*/ 7198 w 6199200"/>
              <a:gd name="connsiteY1" fmla="*/ 7198 h 147455"/>
              <a:gd name="connsiteX2" fmla="*/ 24576 w 6199200"/>
              <a:gd name="connsiteY2" fmla="*/ 0 h 147455"/>
              <a:gd name="connsiteX3" fmla="*/ 6174624 w 6199200"/>
              <a:gd name="connsiteY3" fmla="*/ 0 h 147455"/>
              <a:gd name="connsiteX4" fmla="*/ 6192002 w 6199200"/>
              <a:gd name="connsiteY4" fmla="*/ 7198 h 147455"/>
              <a:gd name="connsiteX5" fmla="*/ 6199200 w 6199200"/>
              <a:gd name="connsiteY5" fmla="*/ 24576 h 147455"/>
              <a:gd name="connsiteX6" fmla="*/ 6199200 w 6199200"/>
              <a:gd name="connsiteY6" fmla="*/ 122879 h 147455"/>
              <a:gd name="connsiteX7" fmla="*/ 6192002 w 6199200"/>
              <a:gd name="connsiteY7" fmla="*/ 140257 h 147455"/>
              <a:gd name="connsiteX8" fmla="*/ 6174624 w 6199200"/>
              <a:gd name="connsiteY8" fmla="*/ 147455 h 147455"/>
              <a:gd name="connsiteX9" fmla="*/ 24576 w 6199200"/>
              <a:gd name="connsiteY9" fmla="*/ 147455 h 147455"/>
              <a:gd name="connsiteX10" fmla="*/ 7198 w 6199200"/>
              <a:gd name="connsiteY10" fmla="*/ 140257 h 147455"/>
              <a:gd name="connsiteX11" fmla="*/ 0 w 6199200"/>
              <a:gd name="connsiteY11" fmla="*/ 122879 h 147455"/>
              <a:gd name="connsiteX12" fmla="*/ 0 w 6199200"/>
              <a:gd name="connsiteY12" fmla="*/ 24576 h 147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199200" h="147455">
                <a:moveTo>
                  <a:pt x="0" y="24576"/>
                </a:moveTo>
                <a:cubicBezTo>
                  <a:pt x="0" y="18058"/>
                  <a:pt x="2589" y="11807"/>
                  <a:pt x="7198" y="7198"/>
                </a:cubicBezTo>
                <a:cubicBezTo>
                  <a:pt x="11807" y="2589"/>
                  <a:pt x="18058" y="0"/>
                  <a:pt x="24576" y="0"/>
                </a:cubicBezTo>
                <a:lnTo>
                  <a:pt x="6174624" y="0"/>
                </a:lnTo>
                <a:cubicBezTo>
                  <a:pt x="6181142" y="0"/>
                  <a:pt x="6187393" y="2589"/>
                  <a:pt x="6192002" y="7198"/>
                </a:cubicBezTo>
                <a:cubicBezTo>
                  <a:pt x="6196611" y="11807"/>
                  <a:pt x="6199200" y="18058"/>
                  <a:pt x="6199200" y="24576"/>
                </a:cubicBezTo>
                <a:lnTo>
                  <a:pt x="6199200" y="122879"/>
                </a:lnTo>
                <a:cubicBezTo>
                  <a:pt x="6199200" y="129397"/>
                  <a:pt x="6196611" y="135648"/>
                  <a:pt x="6192002" y="140257"/>
                </a:cubicBezTo>
                <a:cubicBezTo>
                  <a:pt x="6187393" y="144866"/>
                  <a:pt x="6181142" y="147455"/>
                  <a:pt x="6174624" y="147455"/>
                </a:cubicBezTo>
                <a:lnTo>
                  <a:pt x="24576" y="147455"/>
                </a:lnTo>
                <a:cubicBezTo>
                  <a:pt x="18058" y="147455"/>
                  <a:pt x="11807" y="144866"/>
                  <a:pt x="7198" y="140257"/>
                </a:cubicBezTo>
                <a:cubicBezTo>
                  <a:pt x="2589" y="135648"/>
                  <a:pt x="0" y="129397"/>
                  <a:pt x="0" y="122879"/>
                </a:cubicBezTo>
                <a:lnTo>
                  <a:pt x="0" y="24576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4">
              <a:hueOff val="0"/>
              <a:satOff val="0"/>
              <a:lumOff val="0"/>
              <a:alphaOff val="0"/>
            </a:schemeClr>
          </a:fillRef>
          <a:effectRef idx="1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lIns="241513" tIns="7198" rIns="241513" bIns="7198" spcCol="1270" anchor="ctr"/>
          <a:lstStyle/>
          <a:p>
            <a:pPr defTabSz="8001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l-GR" dirty="0"/>
              <a:t>Ανάλογα με το βαθμό επικινδυνότητας </a:t>
            </a:r>
          </a:p>
        </p:txBody>
      </p:sp>
      <p:sp>
        <p:nvSpPr>
          <p:cNvPr id="12" name="11 - Ελεύθερη σχεδίαση"/>
          <p:cNvSpPr/>
          <p:nvPr/>
        </p:nvSpPr>
        <p:spPr>
          <a:xfrm>
            <a:off x="0" y="5000625"/>
            <a:ext cx="8856663" cy="498475"/>
          </a:xfrm>
          <a:custGeom>
            <a:avLst/>
            <a:gdLst>
              <a:gd name="connsiteX0" fmla="*/ 0 w 8856000"/>
              <a:gd name="connsiteY0" fmla="*/ 0 h 487773"/>
              <a:gd name="connsiteX1" fmla="*/ 8856000 w 8856000"/>
              <a:gd name="connsiteY1" fmla="*/ 0 h 487773"/>
              <a:gd name="connsiteX2" fmla="*/ 8856000 w 8856000"/>
              <a:gd name="connsiteY2" fmla="*/ 487773 h 487773"/>
              <a:gd name="connsiteX3" fmla="*/ 0 w 8856000"/>
              <a:gd name="connsiteY3" fmla="*/ 487773 h 487773"/>
              <a:gd name="connsiteX4" fmla="*/ 0 w 8856000"/>
              <a:gd name="connsiteY4" fmla="*/ 0 h 487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56000" h="487773">
                <a:moveTo>
                  <a:pt x="0" y="0"/>
                </a:moveTo>
                <a:lnTo>
                  <a:pt x="8856000" y="0"/>
                </a:lnTo>
                <a:lnTo>
                  <a:pt x="8856000" y="487773"/>
                </a:lnTo>
                <a:lnTo>
                  <a:pt x="0" y="48777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687324" tIns="104140" rIns="687324" bIns="128016" spcCol="1270"/>
          <a:lstStyle/>
          <a:p>
            <a:pPr marL="171450" lvl="1" indent="-171450" defTabSz="8001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l-GR" dirty="0"/>
              <a:t>π.χ. καρδιοχειρουργική, χειρουργική της κοιλίας</a:t>
            </a:r>
          </a:p>
        </p:txBody>
      </p:sp>
      <p:sp>
        <p:nvSpPr>
          <p:cNvPr id="13" name="12 - Ελεύθερη σχεδίαση"/>
          <p:cNvSpPr/>
          <p:nvPr/>
        </p:nvSpPr>
        <p:spPr>
          <a:xfrm>
            <a:off x="3643306" y="4816565"/>
            <a:ext cx="5214974" cy="291637"/>
          </a:xfrm>
          <a:custGeom>
            <a:avLst/>
            <a:gdLst>
              <a:gd name="connsiteX0" fmla="*/ 0 w 8112149"/>
              <a:gd name="connsiteY0" fmla="*/ 24576 h 147455"/>
              <a:gd name="connsiteX1" fmla="*/ 7198 w 8112149"/>
              <a:gd name="connsiteY1" fmla="*/ 7198 h 147455"/>
              <a:gd name="connsiteX2" fmla="*/ 24576 w 8112149"/>
              <a:gd name="connsiteY2" fmla="*/ 0 h 147455"/>
              <a:gd name="connsiteX3" fmla="*/ 8087573 w 8112149"/>
              <a:gd name="connsiteY3" fmla="*/ 0 h 147455"/>
              <a:gd name="connsiteX4" fmla="*/ 8104951 w 8112149"/>
              <a:gd name="connsiteY4" fmla="*/ 7198 h 147455"/>
              <a:gd name="connsiteX5" fmla="*/ 8112149 w 8112149"/>
              <a:gd name="connsiteY5" fmla="*/ 24576 h 147455"/>
              <a:gd name="connsiteX6" fmla="*/ 8112149 w 8112149"/>
              <a:gd name="connsiteY6" fmla="*/ 122879 h 147455"/>
              <a:gd name="connsiteX7" fmla="*/ 8104951 w 8112149"/>
              <a:gd name="connsiteY7" fmla="*/ 140257 h 147455"/>
              <a:gd name="connsiteX8" fmla="*/ 8087573 w 8112149"/>
              <a:gd name="connsiteY8" fmla="*/ 147455 h 147455"/>
              <a:gd name="connsiteX9" fmla="*/ 24576 w 8112149"/>
              <a:gd name="connsiteY9" fmla="*/ 147455 h 147455"/>
              <a:gd name="connsiteX10" fmla="*/ 7198 w 8112149"/>
              <a:gd name="connsiteY10" fmla="*/ 140257 h 147455"/>
              <a:gd name="connsiteX11" fmla="*/ 0 w 8112149"/>
              <a:gd name="connsiteY11" fmla="*/ 122879 h 147455"/>
              <a:gd name="connsiteX12" fmla="*/ 0 w 8112149"/>
              <a:gd name="connsiteY12" fmla="*/ 24576 h 147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112149" h="147455">
                <a:moveTo>
                  <a:pt x="0" y="24576"/>
                </a:moveTo>
                <a:cubicBezTo>
                  <a:pt x="0" y="18058"/>
                  <a:pt x="2589" y="11807"/>
                  <a:pt x="7198" y="7198"/>
                </a:cubicBezTo>
                <a:cubicBezTo>
                  <a:pt x="11807" y="2589"/>
                  <a:pt x="18058" y="0"/>
                  <a:pt x="24576" y="0"/>
                </a:cubicBezTo>
                <a:lnTo>
                  <a:pt x="8087573" y="0"/>
                </a:lnTo>
                <a:cubicBezTo>
                  <a:pt x="8094091" y="0"/>
                  <a:pt x="8100342" y="2589"/>
                  <a:pt x="8104951" y="7198"/>
                </a:cubicBezTo>
                <a:cubicBezTo>
                  <a:pt x="8109560" y="11807"/>
                  <a:pt x="8112149" y="18058"/>
                  <a:pt x="8112149" y="24576"/>
                </a:cubicBezTo>
                <a:lnTo>
                  <a:pt x="8112149" y="122879"/>
                </a:lnTo>
                <a:cubicBezTo>
                  <a:pt x="8112149" y="129397"/>
                  <a:pt x="8109560" y="135648"/>
                  <a:pt x="8104951" y="140257"/>
                </a:cubicBezTo>
                <a:cubicBezTo>
                  <a:pt x="8100342" y="144866"/>
                  <a:pt x="8094091" y="147455"/>
                  <a:pt x="8087573" y="147455"/>
                </a:cubicBezTo>
                <a:lnTo>
                  <a:pt x="24576" y="147455"/>
                </a:lnTo>
                <a:cubicBezTo>
                  <a:pt x="18058" y="147455"/>
                  <a:pt x="11807" y="144866"/>
                  <a:pt x="7198" y="140257"/>
                </a:cubicBezTo>
                <a:cubicBezTo>
                  <a:pt x="2589" y="135648"/>
                  <a:pt x="0" y="129397"/>
                  <a:pt x="0" y="122879"/>
                </a:cubicBezTo>
                <a:lnTo>
                  <a:pt x="0" y="24576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5">
              <a:hueOff val="0"/>
              <a:satOff val="0"/>
              <a:lumOff val="0"/>
              <a:alphaOff val="0"/>
            </a:schemeClr>
          </a:fillRef>
          <a:effectRef idx="1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lIns="241513" tIns="7198" rIns="241513" bIns="7198" spcCol="1270" anchor="ctr"/>
          <a:lstStyle/>
          <a:p>
            <a:pPr defTabSz="8001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l-GR" dirty="0"/>
              <a:t>Ανάλογα με την ανατομική θέση</a:t>
            </a:r>
            <a:endParaRPr lang="el-GR" sz="1600" dirty="0"/>
          </a:p>
        </p:txBody>
      </p:sp>
      <p:sp>
        <p:nvSpPr>
          <p:cNvPr id="14" name="13 - Ελεύθερη σχεδίαση"/>
          <p:cNvSpPr/>
          <p:nvPr/>
        </p:nvSpPr>
        <p:spPr>
          <a:xfrm>
            <a:off x="0" y="5829300"/>
            <a:ext cx="8856663" cy="1028700"/>
          </a:xfrm>
          <a:custGeom>
            <a:avLst/>
            <a:gdLst>
              <a:gd name="connsiteX0" fmla="*/ 0 w 8856000"/>
              <a:gd name="connsiteY0" fmla="*/ 0 h 1008300"/>
              <a:gd name="connsiteX1" fmla="*/ 8856000 w 8856000"/>
              <a:gd name="connsiteY1" fmla="*/ 0 h 1008300"/>
              <a:gd name="connsiteX2" fmla="*/ 8856000 w 8856000"/>
              <a:gd name="connsiteY2" fmla="*/ 1008300 h 1008300"/>
              <a:gd name="connsiteX3" fmla="*/ 0 w 8856000"/>
              <a:gd name="connsiteY3" fmla="*/ 1008300 h 1008300"/>
              <a:gd name="connsiteX4" fmla="*/ 0 w 8856000"/>
              <a:gd name="connsiteY4" fmla="*/ 0 h 1008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56000" h="1008300">
                <a:moveTo>
                  <a:pt x="0" y="0"/>
                </a:moveTo>
                <a:lnTo>
                  <a:pt x="8856000" y="0"/>
                </a:lnTo>
                <a:lnTo>
                  <a:pt x="8856000" y="1008300"/>
                </a:lnTo>
                <a:lnTo>
                  <a:pt x="0" y="10083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6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687324" tIns="104140" rIns="687324" bIns="113792" spcCol="1270"/>
          <a:lstStyle/>
          <a:p>
            <a:pPr marL="171450" lvl="1" indent="-171450" defTabSz="7112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l-GR" sz="1600" dirty="0"/>
              <a:t>Απλή(μόνο οι εμφανώς προσβεβλημένες περιοχές περιλαμβάνονται στην επέμβαση), π.χ. μερική μαστεκτομή</a:t>
            </a:r>
          </a:p>
          <a:p>
            <a:pPr marL="171450" lvl="1" indent="-171450" defTabSz="7112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l-GR" sz="1600" dirty="0"/>
              <a:t>Ριζική, π.χ. ριζική υστερεκτομή</a:t>
            </a:r>
          </a:p>
          <a:p>
            <a:pPr marL="171450" lvl="1" indent="-171450" defTabSz="7112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endParaRPr lang="el-GR" sz="1600" dirty="0"/>
          </a:p>
        </p:txBody>
      </p:sp>
      <p:sp>
        <p:nvSpPr>
          <p:cNvPr id="15" name="14 - Ελεύθερη σχεδίαση"/>
          <p:cNvSpPr/>
          <p:nvPr/>
        </p:nvSpPr>
        <p:spPr>
          <a:xfrm>
            <a:off x="-428660" y="5429264"/>
            <a:ext cx="8572560" cy="428627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000">
                <a:moveTo>
                  <a:pt x="0" y="5000"/>
                </a:moveTo>
                <a:lnTo>
                  <a:pt x="2000" y="0"/>
                </a:lnTo>
                <a:lnTo>
                  <a:pt x="8000" y="0"/>
                </a:lnTo>
                <a:lnTo>
                  <a:pt x="10000" y="5000"/>
                </a:lnTo>
                <a:lnTo>
                  <a:pt x="8000" y="10000"/>
                </a:lnTo>
                <a:lnTo>
                  <a:pt x="2000" y="10000"/>
                </a:lnTo>
                <a:lnTo>
                  <a:pt x="0" y="5000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6">
              <a:hueOff val="0"/>
              <a:satOff val="0"/>
              <a:lumOff val="0"/>
              <a:alphaOff val="0"/>
            </a:schemeClr>
          </a:fillRef>
          <a:effectRef idx="1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lIns="1884542" tIns="0" rIns="1884541" bIns="0" spcCol="1270" anchor="ctr"/>
          <a:lstStyle/>
          <a:p>
            <a:pPr defTabSz="8890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l-GR" dirty="0"/>
              <a:t>Ανάλογα με την έκταση του χειρουργείου</a:t>
            </a: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142844" y="-214338"/>
            <a:ext cx="8229600" cy="121920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sz="32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ΚΑΤΗΓΟΡΙΕΣ ΧΕΙΡΟΥΡΓΙΚΩΝ ΕΠΕΜΒΑΣΕΩΝ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b="1" u="sng" dirty="0" smtClean="0"/>
              <a:t>Αρχίζει</a:t>
            </a:r>
            <a:r>
              <a:rPr lang="el-GR" u="sng" dirty="0" smtClean="0"/>
              <a:t>:  </a:t>
            </a:r>
            <a:r>
              <a:rPr lang="el-GR" dirty="0" smtClean="0"/>
              <a:t>όταν ο ασθενής προγραμματίζεται για χειρουργική επέμβαση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b="1" u="sng" dirty="0" smtClean="0"/>
              <a:t>Τελειώνει</a:t>
            </a:r>
            <a:r>
              <a:rPr lang="el-GR" u="sng" dirty="0" smtClean="0"/>
              <a:t> : </a:t>
            </a:r>
            <a:r>
              <a:rPr lang="el-GR" dirty="0" smtClean="0"/>
              <a:t>με τη μεταφορά του ασθενή στο χειρουργείο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l-GR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b="1" u="sng" dirty="0" smtClean="0"/>
              <a:t>Επικεντρώνεται : </a:t>
            </a:r>
            <a:r>
              <a:rPr lang="el-GR" dirty="0" smtClean="0"/>
              <a:t>στην </a:t>
            </a:r>
            <a:r>
              <a:rPr lang="el-GR" b="1" i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προετοιμασία του ασθενούς</a:t>
            </a:r>
            <a:r>
              <a:rPr lang="el-GR" dirty="0" smtClean="0"/>
              <a:t>, στην οποία συμπεριλαμβάνεται η </a:t>
            </a:r>
          </a:p>
          <a:p>
            <a:pPr marL="514350" indent="-51435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q"/>
              <a:defRPr/>
            </a:pPr>
            <a:r>
              <a:rPr lang="el-GR" dirty="0" smtClean="0"/>
              <a:t>ενημέρωση του ασθενή από την χειρουργική ομάδα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q"/>
              <a:defRPr/>
            </a:pPr>
            <a:r>
              <a:rPr lang="el-GR" dirty="0" smtClean="0"/>
              <a:t>   διδασκαλία του ασθενούς κ των οικείων του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q"/>
              <a:defRPr/>
            </a:pPr>
            <a:r>
              <a:rPr lang="el-GR" dirty="0" smtClean="0"/>
              <a:t>   κάθε παρέμβαση για 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Font typeface="Wingdings" pitchFamily="2" charset="2"/>
              <a:buChar char="Ø"/>
              <a:defRPr/>
            </a:pPr>
            <a:r>
              <a:rPr lang="el-GR" dirty="0" smtClean="0"/>
              <a:t> περιορισμό του άγχους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Font typeface="Wingdings" pitchFamily="2" charset="2"/>
              <a:buChar char="Ø"/>
              <a:defRPr/>
            </a:pPr>
            <a:r>
              <a:rPr lang="el-GR" dirty="0" smtClean="0"/>
              <a:t>περιορισμό επιπλοκών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Font typeface="Wingdings" pitchFamily="2" charset="2"/>
              <a:buChar char="Ø"/>
              <a:defRPr/>
            </a:pPr>
            <a:r>
              <a:rPr lang="el-GR" dirty="0" smtClean="0"/>
              <a:t>προαγωγή συνεργασίας στη μετεγχειρητική περίοδο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l-GR" dirty="0" smtClean="0"/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noFill/>
          <a:ln w="57150">
            <a:solidFill>
              <a:schemeClr val="accent3">
                <a:lumMod val="75000"/>
              </a:schemeClr>
            </a:solidFill>
            <a:prstDash val="sysDot"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38100" dist="25400" dir="5400000" algn="t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cene3d>
              <a:camera prst="obliqueTopLeft"/>
              <a:lightRig rig="threePt" dir="t"/>
            </a:scene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ΠΡΟΕΓΧΕΙΡΗΤΙΚΗ ΦΡΟΝΤΙΔΑ</a:t>
            </a:r>
            <a:endParaRPr lang="el-GR" b="1" spc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4" name="3 - Οδοντωτό δεξιό βέλος"/>
          <p:cNvSpPr/>
          <p:nvPr/>
        </p:nvSpPr>
        <p:spPr>
          <a:xfrm>
            <a:off x="3929063" y="4357688"/>
            <a:ext cx="714375" cy="214312"/>
          </a:xfrm>
          <a:prstGeom prst="notched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- Θέση περιεχομένου" descr="mr.gif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lum bright="-10000" contrast="30000"/>
          </a:blip>
          <a:srcRect t="2899" r="3226" b="8696"/>
          <a:stretch>
            <a:fillRect/>
          </a:stretch>
        </p:blipFill>
        <p:spPr>
          <a:xfrm>
            <a:off x="4429124" y="1571612"/>
            <a:ext cx="4286280" cy="435771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2 - Τίτλος"/>
          <p:cNvSpPr>
            <a:spLocks noGrp="1"/>
          </p:cNvSpPr>
          <p:nvPr>
            <p:ph type="title"/>
          </p:nvPr>
        </p:nvSpPr>
        <p:spPr>
          <a:noFill/>
          <a:ln w="57150">
            <a:solidFill>
              <a:schemeClr val="accent3">
                <a:lumMod val="75000"/>
              </a:schemeClr>
            </a:solidFill>
            <a:prstDash val="sysDot"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38100" dist="25400" dir="5400000" algn="t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cene3d>
              <a:camera prst="obliqueTopLeft"/>
              <a:lightRig rig="threePt" dir="t"/>
            </a:scene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ΠΡΟΕΓΧΕΙΡΗΤΙΚΗ ΦΡΟΝΤΙΔΑ</a:t>
            </a:r>
            <a:endParaRPr lang="el-GR" b="1" spc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2" name="1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sz="2800" b="1" u="sng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Α . Αξιολόγηση: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sz="3000" i="1" dirty="0" smtClean="0">
                <a:solidFill>
                  <a:srgbClr val="FFFF00"/>
                </a:solidFill>
              </a:rPr>
              <a:t>    Ιστορικό : </a:t>
            </a:r>
            <a:r>
              <a:rPr lang="el-GR" dirty="0" smtClean="0"/>
              <a:t>συλλογή πληροφοριών σχετικά με : 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ü"/>
              <a:defRPr/>
            </a:pPr>
            <a:r>
              <a:rPr lang="el-GR" dirty="0" smtClean="0"/>
              <a:t>την ηλικία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ü"/>
              <a:defRPr/>
            </a:pPr>
            <a:r>
              <a:rPr lang="el-GR" dirty="0" smtClean="0"/>
              <a:t> τη χρήση καπνού, αλκοόλ ή άλλων ουσιών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ü"/>
              <a:defRPr/>
            </a:pPr>
            <a:r>
              <a:rPr lang="el-GR" dirty="0" smtClean="0"/>
              <a:t> χρήση φαρμάκων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ü"/>
              <a:defRPr/>
            </a:pPr>
            <a:r>
              <a:rPr lang="el-GR" dirty="0" smtClean="0"/>
              <a:t> ιατρικό ιστορικό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ü"/>
              <a:defRPr/>
            </a:pPr>
            <a:r>
              <a:rPr lang="el-GR" dirty="0" smtClean="0"/>
              <a:t> προηγούμενες επεμβάσεις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ü"/>
              <a:defRPr/>
            </a:pPr>
            <a:r>
              <a:rPr lang="el-GR" dirty="0" smtClean="0"/>
              <a:t> μεταγγίσεις αίματος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ü"/>
              <a:defRPr/>
            </a:pPr>
            <a:r>
              <a:rPr lang="el-GR" dirty="0" smtClean="0"/>
              <a:t>αλλεργίες 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ü"/>
              <a:defRPr/>
            </a:pPr>
            <a:r>
              <a:rPr lang="el-GR" dirty="0" smtClean="0"/>
              <a:t>Γενική υγεία 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ü"/>
              <a:defRPr/>
            </a:pPr>
            <a:r>
              <a:rPr lang="el-GR" dirty="0" smtClean="0"/>
              <a:t>Οικογενειακό ιστορικό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l-GR" sz="2400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l-GR" sz="2400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l-GR" sz="2400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l-GR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- Τίτλος"/>
          <p:cNvSpPr>
            <a:spLocks noGrp="1"/>
          </p:cNvSpPr>
          <p:nvPr>
            <p:ph type="title"/>
          </p:nvPr>
        </p:nvSpPr>
        <p:spPr>
          <a:noFill/>
          <a:ln w="57150">
            <a:solidFill>
              <a:schemeClr val="accent3">
                <a:lumMod val="75000"/>
              </a:schemeClr>
            </a:solidFill>
            <a:prstDash val="sysDot"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38100" dist="25400" dir="5400000" algn="t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cene3d>
              <a:camera prst="obliqueTopLeft"/>
              <a:lightRig rig="threePt" dir="t"/>
            </a:scene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ΠΡΟΕΓΧΕΙΡΗΤΙΚΗ ΦΡΟΝΤΙΔΑ</a:t>
            </a:r>
            <a:endParaRPr lang="el-GR" b="1" spc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2" name="1 - Θέση περιεχομένου"/>
          <p:cNvSpPr>
            <a:spLocks noGrp="1"/>
          </p:cNvSpPr>
          <p:nvPr>
            <p:ph sz="half" idx="1"/>
          </p:nvPr>
        </p:nvSpPr>
        <p:spPr>
          <a:xfrm>
            <a:off x="500063" y="1500188"/>
            <a:ext cx="4059237" cy="4572000"/>
          </a:xfrm>
        </p:spPr>
        <p:txBody>
          <a:bodyPr>
            <a:normAutofit fontScale="70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i="1" dirty="0" smtClean="0">
                <a:solidFill>
                  <a:srgbClr val="FFFF00"/>
                </a:solidFill>
              </a:rPr>
              <a:t>   </a:t>
            </a:r>
            <a:r>
              <a:rPr lang="el-GR" sz="4600" i="1" dirty="0" smtClean="0">
                <a:solidFill>
                  <a:srgbClr val="FFFF00"/>
                </a:solidFill>
              </a:rPr>
              <a:t>Φυσική εκτίμηση / κλινικές εκδηλώσεις: </a:t>
            </a:r>
            <a:r>
              <a:rPr lang="el-GR" sz="3400" dirty="0" smtClean="0"/>
              <a:t>στα πλαίσια της  εξέτασης </a:t>
            </a:r>
            <a:r>
              <a:rPr lang="el-GR" sz="3400" b="1" dirty="0" smtClean="0"/>
              <a:t>εντοπίζονται</a:t>
            </a:r>
            <a:r>
              <a:rPr lang="el-GR" sz="3400" dirty="0" smtClean="0"/>
              <a:t> τα τρέχοντα προβλήματα υγείας, </a:t>
            </a:r>
            <a:r>
              <a:rPr lang="el-GR" sz="3400" b="1" dirty="0" smtClean="0"/>
              <a:t>αναγνωρίζονται</a:t>
            </a:r>
            <a:r>
              <a:rPr lang="el-GR" sz="3400" dirty="0" smtClean="0"/>
              <a:t> πιθανές επιπλοκές της αναισθησίας και επιπλοκές που ίσως εμφανιστούν μετά την επέμβαση. </a:t>
            </a: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sz="3400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Κάθε ασυνήθιστο εύρημα καταγράφεται κ αναφέρεται στο χειρουργό κ αναισθησιολόγο.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l-GR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238" cy="4572000"/>
          </a:xfrm>
        </p:spPr>
        <p:txBody>
          <a:bodyPr>
            <a:normAutofit fontScale="70000" lnSpcReduction="20000"/>
          </a:bodyPr>
          <a:lstStyle/>
          <a:p>
            <a:pPr marL="514350" indent="-514350" fontAlgn="auto">
              <a:spcAft>
                <a:spcPts val="0"/>
              </a:spcAft>
              <a:buClr>
                <a:srgbClr val="FFFF00"/>
              </a:buClr>
              <a:buSzPct val="100000"/>
              <a:buFont typeface="+mj-lt"/>
              <a:buAutoNum type="arabicPeriod"/>
              <a:defRPr/>
            </a:pPr>
            <a:r>
              <a:rPr lang="el-GR" dirty="0" smtClean="0"/>
              <a:t>Λήψη ζωτικών Σημείων(παθολογικά Ζ.Σ. ίσως επιβάλλουν την αναβολή της επέμβασης)</a:t>
            </a:r>
          </a:p>
          <a:p>
            <a:pPr marL="514350" indent="-514350" fontAlgn="auto">
              <a:spcAft>
                <a:spcPts val="0"/>
              </a:spcAft>
              <a:buClr>
                <a:srgbClr val="FFFF00"/>
              </a:buClr>
              <a:buSzPct val="100000"/>
              <a:buFont typeface="+mj-lt"/>
              <a:buAutoNum type="arabicPeriod"/>
              <a:defRPr/>
            </a:pPr>
            <a:r>
              <a:rPr lang="el-GR" dirty="0" smtClean="0"/>
              <a:t>Καρδιακή εκτίμηση (ακρόαση καρδιακών ήχων, συχνότητα , ρυθμός κ τυχόν διαταραχές σφύξεων..)</a:t>
            </a:r>
          </a:p>
          <a:p>
            <a:pPr marL="514350" indent="-514350" fontAlgn="auto">
              <a:spcAft>
                <a:spcPts val="0"/>
              </a:spcAft>
              <a:buClr>
                <a:srgbClr val="FFFF00"/>
              </a:buClr>
              <a:buSzPct val="100000"/>
              <a:buFont typeface="+mj-lt"/>
              <a:buAutoNum type="arabicPeriod"/>
              <a:defRPr/>
            </a:pPr>
            <a:r>
              <a:rPr lang="el-GR" dirty="0" smtClean="0"/>
              <a:t>Εξέταση αναπνευστικού συστήματος (ρυθμός, βάθος αναπνοής, ακρόαση πνευμόνων…)</a:t>
            </a:r>
          </a:p>
          <a:p>
            <a:pPr marL="514350" indent="-514350" fontAlgn="auto">
              <a:spcAft>
                <a:spcPts val="0"/>
              </a:spcAft>
              <a:buClr>
                <a:srgbClr val="FFFF00"/>
              </a:buClr>
              <a:buSzPct val="100000"/>
              <a:buFont typeface="+mj-lt"/>
              <a:buAutoNum type="arabicPeriod"/>
              <a:defRPr/>
            </a:pPr>
            <a:r>
              <a:rPr lang="el-GR" dirty="0" smtClean="0"/>
              <a:t>Αξιολόγηση νεφρικής λειτουργίας (συχνουρία, νυκτουρία..)</a:t>
            </a:r>
          </a:p>
          <a:p>
            <a:pPr marL="514350" indent="-514350" fontAlgn="auto">
              <a:spcAft>
                <a:spcPts val="0"/>
              </a:spcAft>
              <a:buClr>
                <a:srgbClr val="FFFF00"/>
              </a:buClr>
              <a:buSzPct val="100000"/>
              <a:buFont typeface="+mj-lt"/>
              <a:buAutoNum type="arabicPeriod"/>
              <a:defRPr/>
            </a:pPr>
            <a:r>
              <a:rPr lang="el-GR" dirty="0" smtClean="0"/>
              <a:t>Αξιολόγηση συνολικής διανοητικής κατάστασης, επίπεδο συνείδησης, προσανατολισμός</a:t>
            </a:r>
          </a:p>
          <a:p>
            <a:pPr marL="514350" indent="-514350" fontAlgn="auto">
              <a:spcAft>
                <a:spcPts val="0"/>
              </a:spcAft>
              <a:buClr>
                <a:srgbClr val="FFFF00"/>
              </a:buClr>
              <a:buSzPct val="100000"/>
              <a:buFont typeface="+mj-lt"/>
              <a:buAutoNum type="arabicPeriod"/>
              <a:defRPr/>
            </a:pPr>
            <a:r>
              <a:rPr lang="el-GR" dirty="0" smtClean="0"/>
              <a:t>Κατάσταση θρέψης (κακή διατροφή, παχυσαρκία..)</a:t>
            </a:r>
          </a:p>
          <a:p>
            <a:pPr marL="514350" indent="-514350" fontAlgn="auto">
              <a:spcAft>
                <a:spcPts val="0"/>
              </a:spcAft>
              <a:buSzPct val="100000"/>
              <a:buFont typeface="+mj-lt"/>
              <a:buAutoNum type="arabicPeriod"/>
              <a:defRPr/>
            </a:pPr>
            <a:endParaRPr lang="el-GR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- Θέση περιεχομένου" descr="child-doctor-mother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14876" y="1571612"/>
            <a:ext cx="4000528" cy="5072098"/>
          </a:xfrm>
          <a:prstGeom prst="ellipse">
            <a:avLst/>
          </a:prstGeom>
          <a:ln w="63500" cap="rnd">
            <a:solidFill>
              <a:schemeClr val="accent1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perspectiveHeroicExtremeLeftFacing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2 - Τίτλος"/>
          <p:cNvSpPr>
            <a:spLocks noGrp="1"/>
          </p:cNvSpPr>
          <p:nvPr>
            <p:ph type="title"/>
          </p:nvPr>
        </p:nvSpPr>
        <p:spPr>
          <a:noFill/>
          <a:ln w="57150">
            <a:solidFill>
              <a:schemeClr val="accent3">
                <a:lumMod val="75000"/>
              </a:schemeClr>
            </a:solidFill>
            <a:prstDash val="sysDot"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38100" dist="25400" dir="5400000" algn="t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cene3d>
              <a:camera prst="obliqueTopLeft"/>
              <a:lightRig rig="threePt" dir="t"/>
            </a:scene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ΠΡΟΕΓΧΕΙΡΗΤΙΚΗ ΦΡΟΝΤΙΔΑ</a:t>
            </a:r>
            <a:endParaRPr lang="el-GR" b="1" spc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half" idx="1"/>
          </p:nvPr>
        </p:nvSpPr>
        <p:spPr>
          <a:xfrm>
            <a:off x="500063" y="1500188"/>
            <a:ext cx="4059237" cy="4572000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l-GR" sz="3500" i="1" dirty="0" smtClean="0">
                <a:solidFill>
                  <a:srgbClr val="FFFF00"/>
                </a:solidFill>
              </a:rPr>
              <a:t>Ψυχοκοινωνική Εκτίμηση: 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l-GR" sz="2800" dirty="0" smtClean="0"/>
              <a:t>   Προκειμένου να προσδιοριστεί το επίπεδο άγχους του ασθενούς, οι δυνατότητες του να αντιμετωπίσει την κατάσταση κ τα συστήματα υποστήριξης που διαθέτει. 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l-GR" sz="2800" dirty="0" smtClean="0"/>
              <a:t>   Όπου χρειάζεται, παρέχονται πληροφορίες κ  προσφέρεται υποστήριξη. </a:t>
            </a:r>
            <a:endParaRPr lang="el-GR" sz="2400" dirty="0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10 - Εικόνα" descr="test tube with blood sample.png"/>
          <p:cNvPicPr>
            <a:picLocks noChangeAspect="1"/>
          </p:cNvPicPr>
          <p:nvPr/>
        </p:nvPicPr>
        <p:blipFill>
          <a:blip r:embed="rId2" cstate="print"/>
          <a:srcRect l="27500" t="3125" r="25625" b="11277"/>
          <a:stretch>
            <a:fillRect/>
          </a:stretch>
        </p:blipFill>
        <p:spPr>
          <a:xfrm>
            <a:off x="4143372" y="3643314"/>
            <a:ext cx="1785950" cy="3000396"/>
          </a:xfrm>
          <a:prstGeom prst="rect">
            <a:avLst/>
          </a:prstGeom>
          <a:scene3d>
            <a:camera prst="perspectiveHeroicExtremeLeftFacing"/>
            <a:lightRig rig="threePt" dir="t"/>
          </a:scene3d>
        </p:spPr>
      </p:pic>
      <p:pic>
        <p:nvPicPr>
          <p:cNvPr id="10" name="9 - Θέση περιεχομένου" descr="1135.jpg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048" b="11865"/>
          <a:stretch>
            <a:fillRect/>
          </a:stretch>
        </p:blipFill>
        <p:spPr>
          <a:xfrm>
            <a:off x="5286380" y="1643050"/>
            <a:ext cx="3643338" cy="3714776"/>
          </a:xfrm>
          <a:scene3d>
            <a:camera prst="isometricOffAxis2Left"/>
            <a:lightRig rig="threePt" dir="t"/>
          </a:scene3d>
        </p:spPr>
      </p:pic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238" cy="4572000"/>
          </a:xfrm>
        </p:spPr>
        <p:txBody>
          <a:bodyPr>
            <a:normAutofit fontScale="925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sz="3500" i="1" dirty="0" smtClean="0">
                <a:solidFill>
                  <a:srgbClr val="FFFF00"/>
                </a:solidFill>
              </a:rPr>
              <a:t>Εξετάσεις:</a:t>
            </a:r>
          </a:p>
          <a:p>
            <a:pPr marL="514350" indent="-514350" fontAlgn="auto">
              <a:spcAft>
                <a:spcPts val="0"/>
              </a:spcAft>
              <a:buClr>
                <a:schemeClr val="accent3">
                  <a:lumMod val="20000"/>
                  <a:lumOff val="80000"/>
                </a:schemeClr>
              </a:buClr>
              <a:buFont typeface="+mj-lt"/>
              <a:buAutoNum type="arabicParenR"/>
              <a:defRPr/>
            </a:pPr>
            <a:r>
              <a:rPr lang="el-G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Εργαστηριακές : </a:t>
            </a:r>
            <a:r>
              <a:rPr lang="el-GR" dirty="0" smtClean="0"/>
              <a:t>γενική ούρων, ομάδα αίματος &amp; διασταύρωση, γενική αίματος, παράγοντες πήξης, συγκεντρώσεις ηλεκτρολυτών κ κρεατινίνης ορού, αέρια αίματος.</a:t>
            </a:r>
          </a:p>
          <a:p>
            <a:pPr marL="514350" indent="-514350" fontAlgn="auto">
              <a:spcAft>
                <a:spcPts val="0"/>
              </a:spcAft>
              <a:buClr>
                <a:schemeClr val="accent3">
                  <a:lumMod val="20000"/>
                  <a:lumOff val="80000"/>
                </a:schemeClr>
              </a:buClr>
              <a:buFont typeface="+mj-lt"/>
              <a:buAutoNum type="arabicParenR"/>
              <a:defRPr/>
            </a:pPr>
            <a:r>
              <a:rPr lang="el-G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Ακτινογραφικός έλεγχος </a:t>
            </a:r>
          </a:p>
          <a:p>
            <a:pPr marL="514350" indent="-514350" fontAlgn="auto">
              <a:spcAft>
                <a:spcPts val="0"/>
              </a:spcAft>
              <a:buClr>
                <a:schemeClr val="accent3">
                  <a:lumMod val="20000"/>
                  <a:lumOff val="80000"/>
                </a:schemeClr>
              </a:buClr>
              <a:buFont typeface="+mj-lt"/>
              <a:buAutoNum type="arabicParenR"/>
              <a:defRPr/>
            </a:pPr>
            <a:r>
              <a:rPr lang="el-G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ΗΚΓ</a:t>
            </a:r>
          </a:p>
          <a:p>
            <a:pPr marL="514350" indent="-514350" fontAlgn="auto">
              <a:spcAft>
                <a:spcPts val="0"/>
              </a:spcAft>
              <a:buClr>
                <a:schemeClr val="accent3">
                  <a:lumMod val="20000"/>
                  <a:lumOff val="80000"/>
                </a:schemeClr>
              </a:buClr>
              <a:buFont typeface="+mj-lt"/>
              <a:buAutoNum type="arabicParenR"/>
              <a:defRPr/>
            </a:pPr>
            <a:endParaRPr lang="el-GR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l-GR" dirty="0" smtClean="0"/>
          </a:p>
        </p:txBody>
      </p:sp>
      <p:sp>
        <p:nvSpPr>
          <p:cNvPr id="5" name="2 - Τίτλος"/>
          <p:cNvSpPr>
            <a:spLocks noGrp="1"/>
          </p:cNvSpPr>
          <p:nvPr>
            <p:ph type="title"/>
          </p:nvPr>
        </p:nvSpPr>
        <p:spPr>
          <a:noFill/>
          <a:ln w="57150">
            <a:solidFill>
              <a:schemeClr val="accent3">
                <a:lumMod val="75000"/>
              </a:schemeClr>
            </a:solidFill>
            <a:prstDash val="sysDot"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38100" dist="25400" dir="5400000" algn="t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cene3d>
              <a:camera prst="obliqueTopLeft"/>
              <a:lightRig rig="threePt" dir="t"/>
            </a:scene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ΠΡΟΕΓΧΕΙΡΗΤΙΚΗ ΦΡΟΝΤΙΔΑ</a:t>
            </a:r>
            <a:endParaRPr lang="el-GR" b="1" spc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Θέση περιεχομένου"/>
          <p:cNvSpPr>
            <a:spLocks noGrp="1"/>
          </p:cNvSpPr>
          <p:nvPr>
            <p:ph sz="half" idx="1"/>
          </p:nvPr>
        </p:nvSpPr>
        <p:spPr>
          <a:xfrm>
            <a:off x="214282" y="1524000"/>
            <a:ext cx="4572032" cy="4572000"/>
          </a:xfrm>
        </p:spPr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sz="2800" b="1" u="sng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Β. Ανάλυση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sz="2400" i="1" dirty="0" smtClean="0">
                <a:solidFill>
                  <a:srgbClr val="FFFF00"/>
                </a:solidFill>
              </a:rPr>
              <a:t>Συνήθεις νοσηλευτικές διαγνώσεις</a:t>
            </a:r>
            <a:r>
              <a:rPr lang="el-GR" sz="3200" i="1" dirty="0" smtClean="0">
                <a:solidFill>
                  <a:srgbClr val="FFFF00"/>
                </a:solidFill>
              </a:rPr>
              <a:t>:</a:t>
            </a:r>
          </a:p>
          <a:p>
            <a:pPr marL="571500" indent="-571500" fontAlgn="auto">
              <a:spcAft>
                <a:spcPts val="0"/>
              </a:spcAft>
              <a:buClr>
                <a:srgbClr val="FFFF00"/>
              </a:buClr>
              <a:buFont typeface="+mj-lt"/>
              <a:buAutoNum type="romanLcPeriod"/>
              <a:defRPr/>
            </a:pPr>
            <a:r>
              <a:rPr lang="el-GR" sz="2400" dirty="0" smtClean="0"/>
              <a:t>Έλλειμμα γνώσης λόγω έλλειψης διδασκαλίας</a:t>
            </a:r>
          </a:p>
          <a:p>
            <a:pPr marL="571500" indent="-571500" fontAlgn="auto">
              <a:spcAft>
                <a:spcPts val="0"/>
              </a:spcAft>
              <a:buClr>
                <a:srgbClr val="FFFF00"/>
              </a:buClr>
              <a:buFont typeface="+mj-lt"/>
              <a:buAutoNum type="romanLcPeriod"/>
              <a:defRPr/>
            </a:pPr>
            <a:r>
              <a:rPr lang="el-GR" sz="2400" dirty="0" smtClean="0"/>
              <a:t>Άγχος λόγω απειλούμενης μεταβολής της κατάστασης της υγείας ή φόβου του αγνώστου</a:t>
            </a:r>
          </a:p>
          <a:p>
            <a:pPr marL="571500" indent="-571500" fontAlgn="auto">
              <a:spcAft>
                <a:spcPts val="0"/>
              </a:spcAft>
              <a:buClr>
                <a:srgbClr val="FFFF00"/>
              </a:buClr>
              <a:buFont typeface="+mj-lt"/>
              <a:buAutoNum type="romanLcPeriod"/>
              <a:defRPr/>
            </a:pPr>
            <a:r>
              <a:rPr lang="el-GR" sz="3200" i="1" dirty="0" smtClean="0">
                <a:solidFill>
                  <a:srgbClr val="FFFF00"/>
                </a:solidFill>
              </a:rPr>
              <a:t> </a:t>
            </a:r>
            <a:r>
              <a:rPr lang="el-GR" sz="2400" dirty="0" smtClean="0"/>
              <a:t>διαταραχή ύπνου</a:t>
            </a:r>
          </a:p>
          <a:p>
            <a:pPr marL="571500" indent="-571500" fontAlgn="auto">
              <a:spcAft>
                <a:spcPts val="0"/>
              </a:spcAft>
              <a:buClr>
                <a:srgbClr val="FFFF00"/>
              </a:buClr>
              <a:buFont typeface="+mj-lt"/>
              <a:buAutoNum type="romanLcPeriod"/>
              <a:defRPr/>
            </a:pPr>
            <a:r>
              <a:rPr lang="el-GR" sz="2400" dirty="0" smtClean="0"/>
              <a:t>Ανεπαρκής αντιμετώπιση επικείμενου χειρουργείου</a:t>
            </a:r>
          </a:p>
          <a:p>
            <a:pPr marL="571500" indent="-571500" fontAlgn="auto">
              <a:spcAft>
                <a:spcPts val="0"/>
              </a:spcAft>
              <a:buClr>
                <a:srgbClr val="FFFF00"/>
              </a:buClr>
              <a:buFont typeface="+mj-lt"/>
              <a:buAutoNum type="romanLcPeriod"/>
              <a:defRPr/>
            </a:pPr>
            <a:r>
              <a:rPr lang="el-GR" sz="2400" dirty="0" smtClean="0"/>
              <a:t>Διαταραγμένος μηχανισμός ενδοοικογενειακής αντιμετώπισης</a:t>
            </a:r>
          </a:p>
          <a:p>
            <a:pPr marL="571500" indent="-571500" fontAlgn="auto">
              <a:spcAft>
                <a:spcPts val="0"/>
              </a:spcAft>
              <a:buClr>
                <a:srgbClr val="FFFF00"/>
              </a:buClr>
              <a:buFont typeface="+mj-lt"/>
              <a:buAutoNum type="romanLcPeriod"/>
              <a:defRPr/>
            </a:pPr>
            <a:endParaRPr lang="el-GR" sz="3200" i="1" dirty="0" smtClean="0">
              <a:solidFill>
                <a:srgbClr val="FFFF00"/>
              </a:solidFill>
            </a:endParaRPr>
          </a:p>
        </p:txBody>
      </p:sp>
      <p:sp>
        <p:nvSpPr>
          <p:cNvPr id="9" name="8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238" cy="4572000"/>
          </a:xfrm>
        </p:spPr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l-GR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l-GR" dirty="0"/>
          </a:p>
        </p:txBody>
      </p:sp>
      <p:sp>
        <p:nvSpPr>
          <p:cNvPr id="10" name="2 - Τίτλος"/>
          <p:cNvSpPr>
            <a:spLocks noGrp="1"/>
          </p:cNvSpPr>
          <p:nvPr>
            <p:ph type="title"/>
          </p:nvPr>
        </p:nvSpPr>
        <p:spPr>
          <a:noFill/>
          <a:ln w="57150">
            <a:solidFill>
              <a:schemeClr val="accent3">
                <a:lumMod val="75000"/>
              </a:schemeClr>
            </a:solidFill>
            <a:prstDash val="sysDot"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38100" dist="25400" dir="5400000" algn="t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cene3d>
              <a:camera prst="obliqueTopLeft"/>
              <a:lightRig rig="threePt" dir="t"/>
            </a:scene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ΠΡΟΕΓΧΕΙΡΗΤΙΚΗ ΦΡΟΝΤΙΔΑ</a:t>
            </a:r>
            <a:endParaRPr lang="el-GR" b="1" spc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pic>
        <p:nvPicPr>
          <p:cNvPr id="11" name="10 - Εικόνα" descr="νοσηλευτής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72000" y="1571612"/>
            <a:ext cx="4098730" cy="4357718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perspectiveFront"/>
            <a:lightRig rig="threePt" dir="t"/>
          </a:scene3d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Χαρτί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Χαρτί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ικαιοσύνη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2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3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721</TotalTime>
  <Words>1981</Words>
  <Application>Microsoft Office PowerPoint</Application>
  <PresentationFormat>Προβολή στην οθόνη (4:3)</PresentationFormat>
  <Paragraphs>229</Paragraphs>
  <Slides>29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29</vt:i4>
      </vt:variant>
    </vt:vector>
  </HeadingPairs>
  <TitlesOfParts>
    <vt:vector size="30" baseType="lpstr">
      <vt:lpstr>Χαρτί</vt:lpstr>
      <vt:lpstr>ΠΕΡΙΕΓΧΕΙΡΗΤΙΚΗ  ΝΟΣΗΛΕΥΤΙΚΗ </vt:lpstr>
      <vt:lpstr>Περιεγχειρητική Νοσηλευτική Φροντίδα</vt:lpstr>
      <vt:lpstr>ΚΑΤΗΓΟΡΙΕΣ ΧΕΙΡΟΥΡΓΙΚΩΝ ΕΠΕΜΒΑΣΕΩΝ</vt:lpstr>
      <vt:lpstr>ΠΡΟΕΓΧΕΙΡΗΤΙΚΗ ΦΡΟΝΤΙΔΑ</vt:lpstr>
      <vt:lpstr>ΠΡΟΕΓΧΕΙΡΗΤΙΚΗ ΦΡΟΝΤΙΔΑ</vt:lpstr>
      <vt:lpstr>ΠΡΟΕΓΧΕΙΡΗΤΙΚΗ ΦΡΟΝΤΙΔΑ</vt:lpstr>
      <vt:lpstr>ΠΡΟΕΓΧΕΙΡΗΤΙΚΗ ΦΡΟΝΤΙΔΑ</vt:lpstr>
      <vt:lpstr>ΠΡΟΕΓΧΕΙΡΗΤΙΚΗ ΦΡΟΝΤΙΔΑ</vt:lpstr>
      <vt:lpstr>ΠΡΟΕΓΧΕΙΡΗΤΙΚΗ ΦΡΟΝΤΙΔΑ</vt:lpstr>
      <vt:lpstr>ΠΡΟΕΓΧΕΙΡΗΤΙΚΗ ΦΡΟΝΤΙΔΑ</vt:lpstr>
      <vt:lpstr>ΠΡΟΕΓΧΕΙΡΗΤΙΚΗ ΦΡΟΝΤΙΔΑ</vt:lpstr>
      <vt:lpstr>ΠΡΟΕΓΧΕΙΡΗΤΙΚΗ ΦΡΟΝΤΙΔΑ</vt:lpstr>
      <vt:lpstr>ΔΙΕΓΧΕΙΡΗΤΙΚΗ ΦΡΟΝΤΙΔΑ</vt:lpstr>
      <vt:lpstr>ΔΙΕΓΧΕΙΡΗΤΙΚΗ ΦΡΟΝΤΙΔΑ</vt:lpstr>
      <vt:lpstr>ΔΙΕΓΧΕΙΡΗΤΙΚΗ ΦΡΟΝΤΙΔΑ</vt:lpstr>
      <vt:lpstr>ΔΙΕΓΧΕΙΡΗΤΙΚΗ ΦΡΟΝΤΙΔΑ</vt:lpstr>
      <vt:lpstr>ΔΙΕΓΧΕΙΡΗΤΙΚΗ ΦΡΟΝΤΙΔΑ</vt:lpstr>
      <vt:lpstr>ΔΙΕΓΧΕΙΡΗΤΙΚΗ ΦΡΟΝΤΙΔΑ</vt:lpstr>
      <vt:lpstr>ΔΙΕΓΧΕΙΡΗΤΙΚΗ ΦΡΟΝΤΙΔΑ</vt:lpstr>
      <vt:lpstr>ΔΙΕΓΧΕΙΡΗΤΙΚΗ ΦΡΟΝΤΙΔΑ</vt:lpstr>
      <vt:lpstr>ΔΙΕΓΧΕΙΡΗΤΙΚΗ ΦΡΟΝΤΙΔΑ</vt:lpstr>
      <vt:lpstr>ΔΙΕΓΧΕΙΡΗΤΙΚΗ ΦΡΟΝΤΙΔΑ</vt:lpstr>
      <vt:lpstr>ΜΕΤΕΓΧΕΙΡΗΤΙΚΗ ΦΡΟΝΤΙΔΑ</vt:lpstr>
      <vt:lpstr>ΜΕΤΕΓΧΕΙΡΗΤΙΚΗ ΦΡΟΝΤΙΔΑ</vt:lpstr>
      <vt:lpstr>ΜΕΤΕΓΧΕΙΡΗΤΙΚΗ ΦΡΟΝΤΙΔΑ</vt:lpstr>
      <vt:lpstr>ΜΕΤΕΓΧΕΙΡΗΤΙΚΗ ΦΡΟΝΤΙΔΑ</vt:lpstr>
      <vt:lpstr>ΜΕΤΕΓΧΕΙΡΗΤΙΚΗ ΦΡΟΝΤΙΔΑ</vt:lpstr>
      <vt:lpstr>ΜΕΤΕΓΧΕΙΡΗΤΙΚΗ ΦΡΟΝΤΙΔΑ</vt:lpstr>
      <vt:lpstr>ΜΕΤΕΓΧΕΙΡΗΤΙΚΗ ΦΡΟΝΤΙΔΑ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cp:lastModifiedBy>Άννα Γλεντζέ</cp:lastModifiedBy>
  <cp:revision>78</cp:revision>
  <dcterms:modified xsi:type="dcterms:W3CDTF">2017-03-19T18:45:25Z</dcterms:modified>
</cp:coreProperties>
</file>