
<file path=[Content_Types].xml><?xml version="1.0" encoding="utf-8"?>
<Types xmlns="http://schemas.openxmlformats.org/package/2006/content-types">
  <Override PartName="/ppt/slideLayouts/slideLayout2.xml" ContentType="application/vnd.openxmlformats-officedocument.presentationml.slideLayout+xml"/>
  <Override PartName="/ppt/slides/slide14.xml" ContentType="application/vnd.openxmlformats-officedocument.presentationml.slide+xml"/>
  <Override PartName="/ppt/slideLayouts/slideLayout11.xml" ContentType="application/vnd.openxmlformats-officedocument.presentationml.slideLayout+xml"/>
  <Default Extension="xml" ContentType="application/xml"/>
  <Override PartName="/ppt/slides/slide4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8.xml" ContentType="application/vnd.openxmlformats-officedocument.presentationml.slide+xml"/>
  <Override PartName="/ppt/slides/slide21.xml" ContentType="application/vnd.openxmlformats-officedocument.presentationml.slide+xml"/>
  <Override PartName="/ppt/slides/slide37.xml" ContentType="application/vnd.openxmlformats-officedocument.presentationml.slide+xml"/>
  <Override PartName="/ppt/slides/slide5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slideMasters/slideMaster1.xml" ContentType="application/vnd.openxmlformats-officedocument.presentationml.slideMaster+xml"/>
  <Override PartName="/docProps/core.xml" ContentType="application/vnd.openxmlformats-package.core-properties+xml"/>
  <Override PartName="/ppt/slides/slide44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s/slide27.xml" ContentType="application/vnd.openxmlformats-officedocument.presentationml.slide+xml"/>
  <Override PartName="/ppt/slides/slide20.xml" ContentType="application/vnd.openxmlformats-officedocument.presentationml.slide+xml"/>
  <Override PartName="/ppt/slides/slide36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Layouts/slideLayout4.xml" ContentType="application/vnd.openxmlformats-officedocument.presentationml.slideLayout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slides/slide43.xml" ContentType="application/vnd.openxmlformats-officedocument.presentationml.slide+xml"/>
  <Override PartName="/ppt/slides/slide26.xml" ContentType="application/vnd.openxmlformats-officedocument.presentationml.slide+xml"/>
  <Override PartName="/ppt/slides/slide13.xml" ContentType="application/vnd.openxmlformats-officedocument.presentationml.slide+xml"/>
  <Default Extension="bin" ContentType="application/vnd.openxmlformats-officedocument.presentationml.printerSettings"/>
  <Override PartName="/ppt/slides/slide35.xml" ContentType="application/vnd.openxmlformats-officedocument.presentationml.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s/slide11.xml" ContentType="application/vnd.openxmlformats-officedocument.presentationml.slide+xml"/>
  <Override PartName="/ppt/presentation.xml" ContentType="application/vnd.openxmlformats-officedocument.presentationml.presentation.main+xml"/>
  <Override PartName="/ppt/tableStyles.xml" ContentType="application/vnd.openxmlformats-officedocument.presentationml.tableStyles+xml"/>
  <Override PartName="/ppt/slides/slide42.xml" ContentType="application/vnd.openxmlformats-officedocument.presentationml.slide+xml"/>
  <Override PartName="/ppt/slides/slide25.xml" ContentType="application/vnd.openxmlformats-officedocument.presentationml.slide+xml"/>
  <Override PartName="/ppt/slides/slide9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slides/slide2.xml" ContentType="application/vnd.openxmlformats-officedocument.presentationml.slide+xml"/>
  <Override PartName="/ppt/slides/slide17.xml" ContentType="application/vnd.openxmlformats-officedocument.presentationml.slide+xml"/>
  <Override PartName="/ppt/slides/slide10.xml" ContentType="application/vnd.openxmlformats-officedocument.presentationml.slide+xml"/>
  <Override PartName="/docProps/app.xml" ContentType="application/vnd.openxmlformats-officedocument.extended-properties+xml"/>
  <Override PartName="/ppt/slides/slide48.xml" ContentType="application/vnd.openxmlformats-officedocument.presentationml.slide+xml"/>
  <Override PartName="/ppt/slides/slide41.xml" ContentType="application/vnd.openxmlformats-officedocument.presentationml.slide+xml"/>
  <Override PartName="/ppt/theme/theme3.xml" ContentType="application/vnd.openxmlformats-officedocument.theme+xml"/>
  <Override PartName="/ppt/slides/slide24.xml" ContentType="application/vnd.openxmlformats-officedocument.presentationml.slide+xml"/>
  <Override PartName="/ppt/slides/slide8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33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Default Extension="jpeg" ContentType="image/jpeg"/>
  <Override PartName="/ppt/viewProps.xml" ContentType="application/vnd.openxmlformats-officedocument.presentationml.viewProps+xml"/>
  <Override PartName="/ppt/slides/slide4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40.xml" ContentType="application/vnd.openxmlformats-officedocument.presentationml.slide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s/slide23.xml" ContentType="application/vnd.openxmlformats-officedocument.presentationml.slide+xml"/>
  <Override PartName="/ppt/slides/slide39.xml" ContentType="application/vnd.openxmlformats-officedocument.presentationml.slide+xml"/>
  <Override PartName="/ppt/slides/slide7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5.xml" ContentType="application/vnd.openxmlformats-officedocument.presentationml.slide+xml"/>
  <Override PartName="/ppt/slides/slide46.xml" ContentType="application/vnd.openxmlformats-officedocument.presentationml.slide+xml"/>
  <Override PartName="/ppt/slides/slide29.xml" ContentType="application/vnd.openxmlformats-officedocument.presentationml.slide+xml"/>
  <Override PartName="/ppt/theme/theme1.xml" ContentType="application/vnd.openxmlformats-officedocument.theme+xml"/>
  <Override PartName="/ppt/slides/slide22.xml" ContentType="application/vnd.openxmlformats-officedocument.presentationml.slide+xml"/>
  <Override PartName="/ppt/slides/slide38.xml" ContentType="application/vnd.openxmlformats-officedocument.presentationml.slide+xml"/>
  <Override PartName="/ppt/slides/slide6.xml" ContentType="application/vnd.openxmlformats-officedocument.presentationml.slide+xml"/>
  <Default Extension="rels" ContentType="application/vnd.openxmlformats-package.relationships+xml"/>
  <Override PartName="/ppt/slideLayouts/slideLayout6.xml" ContentType="application/vnd.openxmlformats-officedocument.presentationml.slideLayout+xml"/>
  <Override PartName="/ppt/slides/slide31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r:id="rId1"/>
  </p:sldMasterIdLst>
  <p:notesMasterIdLst>
    <p:notesMasterId r:id="rId50"/>
  </p:notesMasterIdLst>
  <p:handoutMasterIdLst>
    <p:handoutMasterId r:id="rId51"/>
  </p:handoutMasterIdLst>
  <p:sldIdLst>
    <p:sldId id="256" r:id="rId2"/>
    <p:sldId id="331" r:id="rId3"/>
    <p:sldId id="332" r:id="rId4"/>
    <p:sldId id="333" r:id="rId5"/>
    <p:sldId id="334" r:id="rId6"/>
    <p:sldId id="335" r:id="rId7"/>
    <p:sldId id="336" r:id="rId8"/>
    <p:sldId id="337" r:id="rId9"/>
    <p:sldId id="338" r:id="rId10"/>
    <p:sldId id="339" r:id="rId11"/>
    <p:sldId id="340" r:id="rId12"/>
    <p:sldId id="341" r:id="rId13"/>
    <p:sldId id="342" r:id="rId14"/>
    <p:sldId id="343" r:id="rId15"/>
    <p:sldId id="344" r:id="rId16"/>
    <p:sldId id="345" r:id="rId17"/>
    <p:sldId id="346" r:id="rId18"/>
    <p:sldId id="347" r:id="rId19"/>
    <p:sldId id="348" r:id="rId20"/>
    <p:sldId id="349" r:id="rId21"/>
    <p:sldId id="350" r:id="rId22"/>
    <p:sldId id="351" r:id="rId23"/>
    <p:sldId id="352" r:id="rId24"/>
    <p:sldId id="353" r:id="rId25"/>
    <p:sldId id="354" r:id="rId26"/>
    <p:sldId id="356" r:id="rId27"/>
    <p:sldId id="357" r:id="rId28"/>
    <p:sldId id="355" r:id="rId29"/>
    <p:sldId id="358" r:id="rId30"/>
    <p:sldId id="359" r:id="rId31"/>
    <p:sldId id="360" r:id="rId32"/>
    <p:sldId id="361" r:id="rId33"/>
    <p:sldId id="362" r:id="rId34"/>
    <p:sldId id="363" r:id="rId35"/>
    <p:sldId id="364" r:id="rId36"/>
    <p:sldId id="365" r:id="rId37"/>
    <p:sldId id="366" r:id="rId38"/>
    <p:sldId id="367" r:id="rId39"/>
    <p:sldId id="368" r:id="rId40"/>
    <p:sldId id="371" r:id="rId41"/>
    <p:sldId id="372" r:id="rId42"/>
    <p:sldId id="369" r:id="rId43"/>
    <p:sldId id="370" r:id="rId44"/>
    <p:sldId id="374" r:id="rId45"/>
    <p:sldId id="375" r:id="rId46"/>
    <p:sldId id="376" r:id="rId47"/>
    <p:sldId id="377" r:id="rId48"/>
    <p:sldId id="378" r:id="rId4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showOutlineIcons="0">
    <p:restoredLeft sz="15620"/>
    <p:restoredTop sz="94660"/>
  </p:normalViewPr>
  <p:slideViewPr>
    <p:cSldViewPr snapToObjects="1">
      <p:cViewPr varScale="1">
        <p:scale>
          <a:sx n="92" d="100"/>
          <a:sy n="92" d="100"/>
        </p:scale>
        <p:origin x="-67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notesMaster" Target="notesMasters/notesMaster1.xml"/><Relationship Id="rId51" Type="http://schemas.openxmlformats.org/officeDocument/2006/relationships/handoutMaster" Target="handoutMasters/handoutMaster1.xml"/><Relationship Id="rId52" Type="http://schemas.openxmlformats.org/officeDocument/2006/relationships/printerSettings" Target="printerSettings/printerSettings1.bin"/><Relationship Id="rId53" Type="http://schemas.openxmlformats.org/officeDocument/2006/relationships/presProps" Target="presProps.xml"/><Relationship Id="rId54" Type="http://schemas.openxmlformats.org/officeDocument/2006/relationships/viewProps" Target="viewProps.xml"/><Relationship Id="rId55" Type="http://schemas.openxmlformats.org/officeDocument/2006/relationships/theme" Target="theme/theme1.xml"/><Relationship Id="rId56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5B931C-C92E-6D43-9193-C90AF43A6459}" type="datetimeFigureOut">
              <a:rPr lang="en-US" smtClean="0"/>
              <a:pPr/>
              <a:t>5/7/10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008C51-A5D4-A840-B1C2-F601CDE787B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105C96-CB59-CB43-A02A-B8D5AA1996AD}" type="datetimeFigureOut">
              <a:rPr lang="en-US" smtClean="0"/>
              <a:pPr/>
              <a:t>5/7/10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B7B667-B3A5-5D4F-9406-EB3149061EA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B7B667-B3A5-5D4F-9406-EB3149061EAA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1461247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/>
          <p:cNvGrpSpPr/>
          <p:nvPr/>
        </p:nvGrpSpPr>
        <p:grpSpPr>
          <a:xfrm>
            <a:off x="0" y="4953000"/>
            <a:ext cx="9144000" cy="45291"/>
            <a:chOff x="0" y="1613647"/>
            <a:chExt cx="9144000" cy="4529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14800" y="1572768"/>
            <a:ext cx="4910328" cy="2130552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effectLst>
                  <a:outerShdw blurRad="50800" dist="50800" dir="270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3711388"/>
            <a:ext cx="4910328" cy="886968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None/>
              <a:defRPr sz="2400" b="1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270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5/7/10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E4600-0381-4CF3-88F2-7ED7D2E3F9C8}" type="slidenum">
              <a:rPr smtClean="0"/>
              <a:pPr/>
              <a:t>‹#›</a:t>
            </a:fld>
            <a:endParaRPr/>
          </a:p>
        </p:txBody>
      </p:sp>
      <p:sp>
        <p:nvSpPr>
          <p:cNvPr id="20" name="Oval 19"/>
          <p:cNvSpPr>
            <a:spLocks noChangeAspect="1"/>
          </p:cNvSpPr>
          <p:nvPr/>
        </p:nvSpPr>
        <p:spPr>
          <a:xfrm>
            <a:off x="121024" y="85165"/>
            <a:ext cx="4433047" cy="4433047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8400000" scaled="0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hilly" dir="t">
              <a:rot lat="0" lon="0" rev="16800000"/>
            </a:lightRig>
          </a:scene3d>
          <a:sp3d>
            <a:bevelT w="127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179294" y="112058"/>
            <a:ext cx="4201255" cy="4201255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38100" dist="12700" dir="27000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Oval 34"/>
          <p:cNvSpPr/>
          <p:nvPr/>
        </p:nvSpPr>
        <p:spPr>
          <a:xfrm>
            <a:off x="264460" y="138952"/>
            <a:ext cx="3988777" cy="4056383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38100" dist="12700" dir="27000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Oval 36"/>
          <p:cNvSpPr/>
          <p:nvPr/>
        </p:nvSpPr>
        <p:spPr>
          <a:xfrm>
            <a:off x="264460" y="138953"/>
            <a:ext cx="3897026" cy="3897026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127000" dist="63500" dir="162000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1178859"/>
            <a:ext cx="9144000" cy="45291"/>
            <a:chOff x="0" y="1613647"/>
            <a:chExt cx="9144000" cy="45291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0" y="5715000"/>
            <a:ext cx="9144000" cy="45291"/>
            <a:chOff x="0" y="1613647"/>
            <a:chExt cx="9144000" cy="45291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0"/>
            <a:ext cx="3581400" cy="1252538"/>
          </a:xfrm>
        </p:spPr>
        <p:txBody>
          <a:bodyPr anchor="b">
            <a:normAutofit/>
          </a:bodyPr>
          <a:lstStyle>
            <a:lvl1pPr algn="l"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895600"/>
            <a:ext cx="3581400" cy="2438400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A6A0B-D499-425D-9760-7E378B1D24E7}" type="datetime1">
              <a:rPr smtClean="0"/>
              <a:pPr/>
              <a:t>6/3/2007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4285131" y="1116106"/>
            <a:ext cx="4724400" cy="4724400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8400000" scaled="0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hilly" dir="t">
              <a:rot lat="0" lon="0" rev="16800000"/>
            </a:lightRig>
          </a:scene3d>
          <a:sp3d>
            <a:bevelT w="127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3386" y="1148001"/>
            <a:ext cx="4434840" cy="4434987"/>
          </a:xfrm>
          <a:prstGeom prst="ellipse">
            <a:avLst/>
          </a:prstGeom>
          <a:effectLst>
            <a:innerShdw blurRad="63500" dist="50800" dir="18900000">
              <a:prstClr val="black">
                <a:alpha val="30000"/>
              </a:prstClr>
            </a:inn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None/>
              <a:defRPr sz="1800" b="1" kern="1200">
                <a:solidFill>
                  <a:schemeClr val="tx1"/>
                </a:solidFill>
                <a:effectLst>
                  <a:outerShdw blurRad="50800" dist="50800" dir="270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1B973-48D0-47D2-BD1A-81DAC74A0928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6500" y="609600"/>
            <a:ext cx="1587500" cy="5516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629400" cy="5516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56499" y="6356350"/>
            <a:ext cx="1148229" cy="365125"/>
          </a:xfrm>
        </p:spPr>
        <p:txBody>
          <a:bodyPr/>
          <a:lstStyle/>
          <a:p>
            <a:fld id="{93714E26-7EC0-4FCC-8AD8-71E9EC27DEDB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4065260" y="3406355"/>
            <a:ext cx="6858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2000"/>
              </a:spcBef>
              <a:defRPr/>
            </a:lvl1pPr>
            <a:lvl2pPr>
              <a:spcBef>
                <a:spcPts val="600"/>
              </a:spcBef>
              <a:defRPr/>
            </a:lvl2pPr>
            <a:lvl3pPr>
              <a:spcBef>
                <a:spcPts val="600"/>
              </a:spcBef>
              <a:defRPr/>
            </a:lvl3pPr>
            <a:lvl4pPr>
              <a:spcBef>
                <a:spcPts val="600"/>
              </a:spcBef>
              <a:defRPr/>
            </a:lvl4pPr>
            <a:lvl5pPr>
              <a:spcBef>
                <a:spcPts val="600"/>
              </a:spcBef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870FB-149D-4255-9221-CF258F891615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7" name="Group 10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Picture 5" descr="uoplogo.gif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350838"/>
            <a:ext cx="1143000" cy="102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Slide with Pictu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>
            <a:off x="0" y="1461247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9"/>
          <p:cNvGrpSpPr/>
          <p:nvPr/>
        </p:nvGrpSpPr>
        <p:grpSpPr>
          <a:xfrm>
            <a:off x="0" y="4953000"/>
            <a:ext cx="9144000" cy="45291"/>
            <a:chOff x="0" y="1613647"/>
            <a:chExt cx="9144000" cy="4529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65376" y="1573306"/>
            <a:ext cx="3653117" cy="2133600"/>
          </a:xfrm>
        </p:spPr>
        <p:txBody>
          <a:bodyPr anchor="b" anchorCtr="0"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65376" y="3998259"/>
            <a:ext cx="3653117" cy="883024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C1EDB-CE87-4BA6-95D9-AD3AE9C734F7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smtClean="0"/>
              <a:t>
              </a:t>
            </a:r>
            <a:endParaRPr/>
          </a:p>
        </p:txBody>
      </p:sp>
      <p:sp>
        <p:nvSpPr>
          <p:cNvPr id="16" name="Oval 15"/>
          <p:cNvSpPr>
            <a:spLocks noChangeAspect="1"/>
          </p:cNvSpPr>
          <p:nvPr/>
        </p:nvSpPr>
        <p:spPr>
          <a:xfrm>
            <a:off x="134471" y="685800"/>
            <a:ext cx="5268049" cy="526804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8400000" scaled="0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hilly" dir="t">
              <a:rot lat="0" lon="0" rev="16800000"/>
            </a:lightRig>
          </a:scene3d>
          <a:sp3d>
            <a:bevelT w="127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Oval 16"/>
          <p:cNvSpPr/>
          <p:nvPr/>
        </p:nvSpPr>
        <p:spPr>
          <a:xfrm>
            <a:off x="229676" y="712694"/>
            <a:ext cx="4983480" cy="4983480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38100" dist="12700" dir="27000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Picture Placeholder 24"/>
          <p:cNvSpPr>
            <a:spLocks noGrp="1"/>
          </p:cNvSpPr>
          <p:nvPr>
            <p:ph type="pic" sz="quarter" idx="13"/>
          </p:nvPr>
        </p:nvSpPr>
        <p:spPr>
          <a:xfrm>
            <a:off x="241232" y="716992"/>
            <a:ext cx="4906459" cy="4852935"/>
          </a:xfrm>
          <a:prstGeom prst="ellipse">
            <a:avLst/>
          </a:prstGeom>
          <a:effectLst>
            <a:innerShdw blurRad="63500" dist="50800" dir="16200000">
              <a:prstClr val="black">
                <a:alpha val="30000"/>
              </a:prstClr>
            </a:innerShdw>
          </a:effectLst>
        </p:spPr>
        <p:txBody>
          <a:bodyPr>
            <a:normAutofit/>
          </a:bodyPr>
          <a:lstStyle>
            <a:lvl1pPr algn="r">
              <a:buNone/>
              <a:defRPr sz="1800"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33600"/>
            <a:ext cx="8228013" cy="1362075"/>
          </a:xfrm>
        </p:spPr>
        <p:txBody>
          <a:bodyPr anchor="b" anchorCtr="0">
            <a:normAutofit/>
          </a:bodyPr>
          <a:lstStyle>
            <a:lvl1pPr algn="ctr">
              <a:defRPr sz="4800" b="1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29013"/>
            <a:ext cx="8228013" cy="1347787"/>
          </a:xfrm>
        </p:spPr>
        <p:txBody>
          <a:bodyPr anchor="t" anchorCtr="0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5/7/10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  <p:grpSp>
        <p:nvGrpSpPr>
          <p:cNvPr id="7" name="Group 7"/>
          <p:cNvGrpSpPr/>
          <p:nvPr/>
        </p:nvGrpSpPr>
        <p:grpSpPr>
          <a:xfrm>
            <a:off x="0" y="1447800"/>
            <a:ext cx="9144000" cy="45291"/>
            <a:chOff x="0" y="1613647"/>
            <a:chExt cx="9144000" cy="45291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10"/>
          <p:cNvGrpSpPr/>
          <p:nvPr/>
        </p:nvGrpSpPr>
        <p:grpSpPr>
          <a:xfrm>
            <a:off x="0" y="4939553"/>
            <a:ext cx="9144000" cy="45291"/>
            <a:chOff x="0" y="1613647"/>
            <a:chExt cx="9144000" cy="45291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57401"/>
            <a:ext cx="3931920" cy="398032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880" y="2057401"/>
            <a:ext cx="3931920" cy="398032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52B54-BC1D-466E-98B4-B0082340936C}" type="datetime1">
              <a:rPr smtClean="0"/>
              <a:pPr/>
              <a:t>6/3/2007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8" name="Group 16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34670"/>
            <a:ext cx="3931920" cy="744071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14600"/>
            <a:ext cx="3931920" cy="352312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734670"/>
            <a:ext cx="3931920" cy="744071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514600"/>
            <a:ext cx="3931920" cy="352312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08C9F-E380-43A3-ADC1-0217F1EB7573}" type="datetime1">
              <a:rPr smtClean="0"/>
              <a:pPr/>
              <a:t>6/3/2007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0C791-6992-4CCF-A244-B250C8BB22F1}" type="datetime1">
              <a:rPr smtClean="0"/>
              <a:pPr/>
              <a:t>6/3/2007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6" name="Group 6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20578-B892-4967-98F8-D0B4A045ADFD}" type="datetime1">
              <a:rPr smtClean="0"/>
              <a:pPr/>
              <a:t>6/3/2007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658906"/>
            <a:ext cx="3602039" cy="1162050"/>
          </a:xfrm>
        </p:spPr>
        <p:txBody>
          <a:bodyPr anchor="b">
            <a:normAutofit/>
          </a:bodyPr>
          <a:lstStyle>
            <a:lvl1pPr algn="ctr"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3388" y="273051"/>
            <a:ext cx="4206240" cy="57785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1905001"/>
            <a:ext cx="3602039" cy="3733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CDF1B-54EC-4432-8649-0FE40DD46F86}" type="datetime1">
              <a:rPr smtClean="0"/>
              <a:pPr/>
              <a:t>6/3/2007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7401"/>
            <a:ext cx="8229600" cy="3962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71129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C1EDB-CE87-4BA6-95D9-AD3AE9C734F7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smtClean="0"/>
              <a:t>
              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67200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r:id="rId1"/>
    <p:sldLayoutId r:id="rId2"/>
    <p:sldLayoutId r:id="rId3"/>
    <p:sldLayoutId r:id="rId4"/>
    <p:sldLayoutId r:id="rId5"/>
    <p:sldLayoutId r:id="rId6"/>
    <p:sldLayoutId r:id="rId7"/>
    <p:sldLayoutId r:id="rId8"/>
    <p:sldLayoutId r:id="rId9"/>
    <p:sldLayoutId r:id="rId10"/>
    <p:sldLayoutId r:id="rId11"/>
    <p:sldLayoutId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8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"/>
        <a:defRPr sz="24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ct val="20000"/>
        </a:spcBef>
        <a:buClr>
          <a:schemeClr val="accent2"/>
        </a:buClr>
        <a:buSzPct val="90000"/>
        <a:buFont typeface="Wingdings" pitchFamily="2" charset="2"/>
        <a:buChar char=""/>
        <a:defRPr sz="22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"/>
        <a:defRPr sz="20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ct val="20000"/>
        </a:spcBef>
        <a:buClr>
          <a:schemeClr val="accent2"/>
        </a:buClr>
        <a:buSzPct val="90000"/>
        <a:buFont typeface="Wingdings" pitchFamily="2" charset="2"/>
        <a:buChar char=""/>
        <a:defRPr sz="18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"/>
        <a:defRPr sz="18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0728" y="1905000"/>
            <a:ext cx="8534400" cy="1447800"/>
          </a:xfrm>
        </p:spPr>
        <p:txBody>
          <a:bodyPr anchor="ctr">
            <a:normAutofit/>
          </a:bodyPr>
          <a:lstStyle/>
          <a:p>
            <a:pPr algn="ctr"/>
            <a:r>
              <a:rPr lang="el-GR" sz="3200" dirty="0" smtClean="0">
                <a:latin typeface="Arial"/>
                <a:cs typeface="Arial"/>
              </a:rPr>
              <a:t>Εισαγωγή στην Ασφάλεια Δικτύων</a:t>
            </a:r>
            <a:r>
              <a:rPr lang="en-US" sz="3200" dirty="0" smtClean="0">
                <a:latin typeface="Arial"/>
                <a:cs typeface="Arial"/>
              </a:rPr>
              <a:t/>
            </a:r>
            <a:br>
              <a:rPr lang="en-US" sz="3200" dirty="0" smtClean="0">
                <a:latin typeface="Arial"/>
                <a:cs typeface="Arial"/>
              </a:rPr>
            </a:b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5132832"/>
            <a:ext cx="4910328" cy="886968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 smtClean="0">
                <a:latin typeface="Arial"/>
                <a:cs typeface="Arial"/>
              </a:rPr>
              <a:t>Διδάσκων</a:t>
            </a:r>
            <a:r>
              <a:rPr lang="en-US" dirty="0" smtClean="0">
                <a:latin typeface="Arial"/>
                <a:cs typeface="Arial"/>
              </a:rPr>
              <a:t>: </a:t>
            </a:r>
            <a:r>
              <a:rPr lang="en-US" dirty="0" err="1" smtClean="0">
                <a:latin typeface="Arial"/>
                <a:cs typeface="Arial"/>
              </a:rPr>
              <a:t>Δρ</a:t>
            </a:r>
            <a:r>
              <a:rPr lang="en-US" dirty="0" smtClean="0">
                <a:latin typeface="Arial"/>
                <a:cs typeface="Arial"/>
              </a:rPr>
              <a:t>. </a:t>
            </a:r>
            <a:r>
              <a:rPr lang="en-US" dirty="0" err="1" smtClean="0">
                <a:latin typeface="Arial"/>
                <a:cs typeface="Arial"/>
              </a:rPr>
              <a:t>Γενειατάκης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Δημήτρης</a:t>
            </a:r>
            <a:endParaRPr lang="en-US" dirty="0" smtClean="0">
              <a:latin typeface="Arial"/>
              <a:cs typeface="Arial"/>
            </a:endParaRPr>
          </a:p>
          <a:p>
            <a:r>
              <a:rPr lang="en-US" dirty="0" err="1">
                <a:latin typeface="Arial"/>
                <a:cs typeface="Arial"/>
              </a:rPr>
              <a:t>e</a:t>
            </a:r>
            <a:r>
              <a:rPr lang="en-US" dirty="0" err="1" smtClean="0">
                <a:latin typeface="Arial"/>
                <a:cs typeface="Arial"/>
              </a:rPr>
              <a:t>-mail:dgen@uop.gr</a:t>
            </a:r>
            <a:endParaRPr lang="en-US" dirty="0">
              <a:latin typeface="Arial"/>
              <a:cs typeface="Arial"/>
            </a:endParaRPr>
          </a:p>
        </p:txBody>
      </p:sp>
      <p:pic>
        <p:nvPicPr>
          <p:cNvPr id="4" name="Picture 5" descr="uoplogo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96200" y="152400"/>
            <a:ext cx="114300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581400" y="678359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</a:pPr>
            <a:r>
              <a:rPr lang="el-GR" sz="2200" b="1" dirty="0" smtClean="0">
                <a:latin typeface="Arial"/>
                <a:cs typeface="Arial"/>
              </a:rPr>
              <a:t>Τμήμα Επιστήμης &amp;</a:t>
            </a:r>
            <a:r>
              <a:rPr lang="en-US" sz="2200" b="1" dirty="0" smtClean="0">
                <a:latin typeface="Arial"/>
                <a:cs typeface="Arial"/>
              </a:rPr>
              <a:t> </a:t>
            </a:r>
            <a:r>
              <a:rPr lang="el-GR" sz="2200" b="1" dirty="0" smtClean="0">
                <a:latin typeface="Arial"/>
                <a:cs typeface="Arial"/>
              </a:rPr>
              <a:t>Τεχνολ</a:t>
            </a:r>
            <a:r>
              <a:rPr lang="en-US" sz="2200" b="1" dirty="0" smtClean="0">
                <a:latin typeface="Arial"/>
                <a:cs typeface="Arial"/>
              </a:rPr>
              <a:t>.</a:t>
            </a:r>
            <a:r>
              <a:rPr lang="el-GR" sz="2200" b="1" dirty="0" smtClean="0">
                <a:latin typeface="Arial"/>
                <a:cs typeface="Arial"/>
              </a:rPr>
              <a:t> Τηλεπικοινωνιών  </a:t>
            </a:r>
            <a:endParaRPr lang="en-US" sz="2200" b="1" dirty="0">
              <a:latin typeface="Arial"/>
              <a:cs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648975" y="-49887"/>
            <a:ext cx="419962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sz="2200" b="1" dirty="0" smtClean="0">
                <a:latin typeface="Arial"/>
                <a:cs typeface="Arial"/>
              </a:rPr>
              <a:t>Πανεπιστήμιο Πελοποννήσου</a:t>
            </a:r>
            <a:endParaRPr lang="el-GR" sz="2200" b="1" dirty="0">
              <a:latin typeface="Arial"/>
              <a:cs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Συναρτήσεις Σύνοψης + Ακεραιότητα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Οι κρυπτογραφικές συναρτήσεις σύνοψης είναι ταχύτερες σε εκτέλεση σε σχέση με τους συμβατικούς αλγόριθμους συμμετρικής κρυπτογραφίας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Μειονεκτήματα Συμμετρικών Συστημάτων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Διαχείριση</a:t>
            </a:r>
            <a:r>
              <a:rPr lang="en-US" dirty="0" smtClean="0"/>
              <a:t> </a:t>
            </a:r>
            <a:r>
              <a:rPr lang="en-US" dirty="0" err="1" smtClean="0"/>
              <a:t>Κλειδιών</a:t>
            </a:r>
            <a:endParaRPr lang="en-US" dirty="0" smtClean="0"/>
          </a:p>
          <a:p>
            <a:pPr lvl="1"/>
            <a:r>
              <a:rPr lang="en-US" dirty="0" err="1" smtClean="0"/>
              <a:t>Απαιτούνται</a:t>
            </a:r>
            <a:r>
              <a:rPr lang="en-US" dirty="0" smtClean="0"/>
              <a:t> </a:t>
            </a:r>
            <a:r>
              <a:rPr lang="en-US" dirty="0" err="1" smtClean="0"/>
              <a:t>Ν</a:t>
            </a:r>
            <a:r>
              <a:rPr lang="en-US" dirty="0" smtClean="0"/>
              <a:t>*(Ν-1)/2</a:t>
            </a:r>
          </a:p>
          <a:p>
            <a:r>
              <a:rPr lang="en-US" dirty="0" err="1" smtClean="0"/>
              <a:t>Αυθεντικότητα</a:t>
            </a:r>
            <a:r>
              <a:rPr lang="en-US" dirty="0" smtClean="0"/>
              <a:t> </a:t>
            </a:r>
            <a:r>
              <a:rPr lang="en-US" dirty="0" err="1" smtClean="0"/>
              <a:t>της</a:t>
            </a:r>
            <a:r>
              <a:rPr lang="en-US" dirty="0" smtClean="0"/>
              <a:t> </a:t>
            </a:r>
            <a:r>
              <a:rPr lang="en-US" dirty="0" err="1" smtClean="0"/>
              <a:t>πηγής</a:t>
            </a:r>
            <a:r>
              <a:rPr lang="en-US" dirty="0" smtClean="0"/>
              <a:t> </a:t>
            </a:r>
            <a:r>
              <a:rPr lang="en-US" dirty="0" err="1" smtClean="0"/>
              <a:t>δε</a:t>
            </a:r>
            <a:r>
              <a:rPr lang="en-US" dirty="0" smtClean="0"/>
              <a:t> </a:t>
            </a:r>
            <a:r>
              <a:rPr lang="en-US" dirty="0" err="1" smtClean="0"/>
              <a:t>μπορεί</a:t>
            </a:r>
            <a:r>
              <a:rPr lang="en-US" dirty="0" smtClean="0"/>
              <a:t> </a:t>
            </a:r>
            <a:r>
              <a:rPr lang="en-US" dirty="0" err="1" smtClean="0"/>
              <a:t>να</a:t>
            </a:r>
            <a:r>
              <a:rPr lang="en-US" dirty="0" smtClean="0"/>
              <a:t> </a:t>
            </a:r>
            <a:r>
              <a:rPr lang="en-US" dirty="0" err="1" smtClean="0"/>
              <a:t>αποδειχτεί</a:t>
            </a:r>
            <a:r>
              <a:rPr lang="en-US" dirty="0" smtClean="0"/>
              <a:t> </a:t>
            </a:r>
            <a:r>
              <a:rPr lang="en-US" dirty="0" err="1" smtClean="0"/>
              <a:t>καθώς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κλειδί</a:t>
            </a:r>
            <a:r>
              <a:rPr lang="en-US" dirty="0" smtClean="0"/>
              <a:t> </a:t>
            </a:r>
            <a:r>
              <a:rPr lang="en-US" dirty="0" err="1" smtClean="0"/>
              <a:t>είναι</a:t>
            </a:r>
            <a:r>
              <a:rPr lang="en-US" dirty="0" smtClean="0"/>
              <a:t> </a:t>
            </a:r>
            <a:r>
              <a:rPr lang="en-US" dirty="0" err="1" smtClean="0"/>
              <a:t>γνωστό</a:t>
            </a:r>
            <a:r>
              <a:rPr lang="en-US" dirty="0" smtClean="0"/>
              <a:t> </a:t>
            </a:r>
            <a:r>
              <a:rPr lang="en-US" dirty="0" err="1" smtClean="0"/>
              <a:t>στις</a:t>
            </a:r>
            <a:r>
              <a:rPr lang="en-US" dirty="0" smtClean="0"/>
              <a:t> </a:t>
            </a:r>
            <a:r>
              <a:rPr lang="en-US" dirty="0" err="1" smtClean="0"/>
              <a:t>οντότητες</a:t>
            </a:r>
            <a:r>
              <a:rPr lang="en-US" dirty="0" smtClean="0"/>
              <a:t> </a:t>
            </a:r>
            <a:r>
              <a:rPr lang="en-US" dirty="0" err="1" smtClean="0"/>
              <a:t>που</a:t>
            </a:r>
            <a:r>
              <a:rPr lang="en-US" dirty="0" smtClean="0"/>
              <a:t> </a:t>
            </a:r>
            <a:r>
              <a:rPr lang="en-US" dirty="0" err="1" smtClean="0"/>
              <a:t>λαμβάνουν</a:t>
            </a:r>
            <a:r>
              <a:rPr lang="en-US" dirty="0" smtClean="0"/>
              <a:t> </a:t>
            </a:r>
            <a:r>
              <a:rPr lang="en-US" dirty="0" err="1" smtClean="0"/>
              <a:t>μέρος</a:t>
            </a:r>
            <a:r>
              <a:rPr lang="en-US" dirty="0" smtClean="0"/>
              <a:t> </a:t>
            </a:r>
            <a:r>
              <a:rPr lang="en-US" dirty="0" err="1" smtClean="0"/>
              <a:t>στην</a:t>
            </a:r>
            <a:r>
              <a:rPr lang="en-US" dirty="0" smtClean="0"/>
              <a:t> </a:t>
            </a:r>
            <a:r>
              <a:rPr lang="en-US" dirty="0" err="1" smtClean="0"/>
              <a:t>επικοινωνία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Ασύμμετρη Κρυπτογραφία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Βασικά Στοιχεία</a:t>
            </a:r>
          </a:p>
          <a:p>
            <a:pPr lvl="1"/>
            <a:r>
              <a:rPr lang="el-GR" dirty="0" smtClean="0"/>
              <a:t>Κείμενο </a:t>
            </a:r>
            <a:r>
              <a:rPr lang="en-US" dirty="0" smtClean="0"/>
              <a:t>(Plaintext)</a:t>
            </a:r>
          </a:p>
          <a:p>
            <a:pPr lvl="1"/>
            <a:r>
              <a:rPr lang="el-GR" dirty="0" smtClean="0"/>
              <a:t>Αλγόριθμος Κρυπτογράφησης </a:t>
            </a:r>
            <a:r>
              <a:rPr lang="en-US" dirty="0" smtClean="0"/>
              <a:t>(Encryption Algorithm)</a:t>
            </a:r>
          </a:p>
          <a:p>
            <a:pPr lvl="1"/>
            <a:r>
              <a:rPr lang="el-GR" dirty="0" smtClean="0"/>
              <a:t>Ζεύγος Κλειδιών </a:t>
            </a:r>
            <a:r>
              <a:rPr lang="en-US" dirty="0" smtClean="0"/>
              <a:t>(key pair)</a:t>
            </a:r>
          </a:p>
          <a:p>
            <a:pPr lvl="3"/>
            <a:r>
              <a:rPr lang="el-GR" dirty="0" smtClean="0">
                <a:ea typeface="ＭＳ Ｐゴシック" pitchFamily="-113" charset="-128"/>
              </a:rPr>
              <a:t>Ιδιωτικό </a:t>
            </a:r>
            <a:r>
              <a:rPr lang="en-US" dirty="0" smtClean="0">
                <a:ea typeface="ＭＳ Ｐゴシック" pitchFamily="-113" charset="-128"/>
              </a:rPr>
              <a:t>(private)</a:t>
            </a:r>
          </a:p>
          <a:p>
            <a:pPr lvl="3"/>
            <a:r>
              <a:rPr lang="el-GR" dirty="0" smtClean="0">
                <a:ea typeface="ＭＳ Ｐゴシック" pitchFamily="-113" charset="-128"/>
              </a:rPr>
              <a:t>Δημόσιο </a:t>
            </a:r>
            <a:r>
              <a:rPr lang="en-US" dirty="0" smtClean="0">
                <a:ea typeface="ＭＳ Ｐゴシック" pitchFamily="-113" charset="-128"/>
              </a:rPr>
              <a:t>(public)</a:t>
            </a:r>
          </a:p>
          <a:p>
            <a:pPr lvl="1"/>
            <a:r>
              <a:rPr lang="el-GR" dirty="0" smtClean="0"/>
              <a:t>Κρυπτογραφημένο κέιμενο </a:t>
            </a:r>
            <a:r>
              <a:rPr lang="en-US" dirty="0" smtClean="0"/>
              <a:t>(cipher text)</a:t>
            </a:r>
          </a:p>
          <a:p>
            <a:pPr lvl="1"/>
            <a:r>
              <a:rPr lang="el-GR" dirty="0" smtClean="0"/>
              <a:t>Αλγόριθμος Αποκρυπτογράφησης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Ασύμμετρη Κρυπτογραφία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Κάθε οντότητα δημιουργεί ένα ζεύγος κλειδιών</a:t>
            </a:r>
          </a:p>
          <a:p>
            <a:pPr lvl="1"/>
            <a:r>
              <a:rPr lang="el-GR" dirty="0" smtClean="0"/>
              <a:t>Δημόσιο </a:t>
            </a:r>
          </a:p>
          <a:p>
            <a:pPr lvl="2"/>
            <a:r>
              <a:rPr lang="el-GR" dirty="0" smtClean="0">
                <a:ea typeface="ＭＳ Ｐゴシック" pitchFamily="-113" charset="-128"/>
              </a:rPr>
              <a:t>Είναι δήμοσια διαθέσιμο</a:t>
            </a:r>
          </a:p>
          <a:p>
            <a:pPr lvl="1"/>
            <a:r>
              <a:rPr lang="el-GR" dirty="0" smtClean="0"/>
              <a:t>Ιδιωτικό</a:t>
            </a:r>
          </a:p>
          <a:p>
            <a:pPr lvl="2"/>
            <a:r>
              <a:rPr lang="el-GR" dirty="0" smtClean="0">
                <a:ea typeface="ＭＳ Ｐゴシック" pitchFamily="-113" charset="-128"/>
              </a:rPr>
              <a:t>Διατηρείται μυστικό</a:t>
            </a:r>
            <a:endParaRPr lang="en-US" dirty="0" smtClean="0">
              <a:ea typeface="ＭＳ Ｐゴシック" pitchFamily="-113" charset="-128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ea typeface="ＭＳ Ｐゴシック" pitchFamily="-113" charset="-128"/>
              </a:rPr>
              <a:t>Γενικές Απαιτήσεις Ασύμμετρων Κρυπτοσυστημάτων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Είναι υπολογιστικά ανέφικτο για ένα επιτιθέμενο γνωρίζοντας το δημόσιο κλειδί να δημιουργήσει το ιδιωτικό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Είναι υπολογιστικά ανέφικτο για ένα επιτιθέμνο να δημιουργήσει το μήνυμα Μ, γνωρίζοντας το κρυπτογραφημένο μήνυμα και το δημόσιο κλειδί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Οποιοδήποτε από τα κλειδιά μπορεί να χρησιμοποιηθεί για τη διαδικασία της κρυπτογράφησης (ανάλογα με την εφαρμογή)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Γενικός Τρόπος Λειτουργίας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828800" y="3505200"/>
            <a:ext cx="1981200" cy="685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Αλγόριθμος κρυπτ.</a:t>
            </a:r>
            <a:endParaRPr lang="en-US" dirty="0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381000" y="3810000"/>
            <a:ext cx="14478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609600" y="3440668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κείμενο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 rot="5400000">
            <a:off x="2356366" y="2901434"/>
            <a:ext cx="107846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894806" y="2743200"/>
            <a:ext cx="2134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Κλειδί/δημ./ιδωτ</a:t>
            </a:r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3810000" y="3810000"/>
            <a:ext cx="14478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191000" y="3408402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κρυπτ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5410200" y="3505200"/>
            <a:ext cx="1981200" cy="685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Αλγόριθμος αποκρυπτ.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 rot="5400000">
            <a:off x="5786160" y="2901434"/>
            <a:ext cx="107846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324600" y="27432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Κ</a:t>
            </a:r>
            <a:r>
              <a:rPr lang="el-GR" dirty="0" smtClean="0"/>
              <a:t>λειδί/ιδιωτ./δημ.</a:t>
            </a:r>
            <a:endParaRPr lang="en-US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7467600" y="3875326"/>
            <a:ext cx="14478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696200" y="3505994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κείμενο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438400" y="4234934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αποστολέας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943600" y="4234934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Παραλήπτης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Εφαρμογές Χρήσης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Υπηρεσίες Εμπιστευτικότητας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Υπηρεσίες Ακεραιότητας &amp; Αυθεντικότητας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Υπηρεσίες Διανομής Μυστικών Κλειδιών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Υπηρεσίες Εμπιστευτικότητας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828800" y="3505200"/>
            <a:ext cx="1981200" cy="685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Αλγόριθμος κρυπτ.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09600" y="3440668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κείμενο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 rot="5400000">
            <a:off x="2356366" y="2901434"/>
            <a:ext cx="107846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894806" y="2743200"/>
            <a:ext cx="2134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Κλειδί/δημ.</a:t>
            </a:r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3810000" y="3810000"/>
            <a:ext cx="14478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191000" y="3408402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κρυπτ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5410200" y="3505200"/>
            <a:ext cx="1981200" cy="685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Αλγόριθμος αποκρυπτ.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 rot="5400000">
            <a:off x="5786160" y="2901434"/>
            <a:ext cx="107846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324600" y="27432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Κ</a:t>
            </a:r>
            <a:r>
              <a:rPr lang="el-GR" dirty="0" smtClean="0"/>
              <a:t>λειδί/ιδιωτ.</a:t>
            </a:r>
            <a:endParaRPr lang="en-US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7467600" y="3875326"/>
            <a:ext cx="14478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696200" y="3505994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κείμενο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438400" y="4234934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αποστολέας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943600" y="4234934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Παραλήπτης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Υπηρεσίες Ακεραιότητας &amp; Αυθεντικότητας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Ψηφιακές υπογραφές θεωρούνται ισοδύναμες των ιδιόχειρων υπογραφών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Αυθεντικότητα &amp; Ακεραιότητα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Ψηφιακές Υπογραφές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Είσοδος </a:t>
            </a:r>
          </a:p>
          <a:p>
            <a:pPr lvl="1"/>
            <a:r>
              <a:rPr lang="el-GR" dirty="0" smtClean="0"/>
              <a:t>το μήνυμα ή το αποτύπωμα του μηνύματος</a:t>
            </a:r>
          </a:p>
          <a:p>
            <a:pPr lvl="1"/>
            <a:r>
              <a:rPr lang="el-GR" dirty="0" smtClean="0"/>
              <a:t>Ιδιωτικό κλειδί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Έξοδος</a:t>
            </a:r>
          </a:p>
          <a:p>
            <a:pPr lvl="1"/>
            <a:r>
              <a:rPr lang="el-GR" dirty="0" smtClean="0"/>
              <a:t>Μοναδικός προσδιορισμός του μηνύματος </a:t>
            </a:r>
          </a:p>
          <a:p>
            <a:pPr lvl="1"/>
            <a:r>
              <a:rPr lang="el-GR" dirty="0" smtClean="0"/>
              <a:t>Ψηφιακή Υπογραφή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Μη αποδοτική σε περίπτωση χρήσης ως είσοδου ολόκληρο το μήνυμα</a:t>
            </a:r>
            <a:endParaRPr lang="en-US" dirty="0" smtClean="0">
              <a:ea typeface="ＭＳ Ｐゴシック" pitchFamily="-113" charset="-128"/>
              <a:cs typeface="ＭＳ Ｐゴシック" pitchFamily="-113" charset="-128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Εμπιστευτικότητα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828800" y="3505200"/>
            <a:ext cx="1981200" cy="685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Αλγόριθμος κρυπτ.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381000" y="3810000"/>
            <a:ext cx="14478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09600" y="3440668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κείμενο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 rot="5400000">
            <a:off x="2356366" y="2901434"/>
            <a:ext cx="107846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894806" y="27432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κλειδί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3810000" y="3810000"/>
            <a:ext cx="14478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191000" y="3408402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κρυπτ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410200" y="3505200"/>
            <a:ext cx="1981200" cy="685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Αλγόριθμος αποκρυπτ.</a:t>
            </a: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 rot="5400000">
            <a:off x="5786160" y="2901434"/>
            <a:ext cx="107846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324600" y="27432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κλειδί</a:t>
            </a:r>
            <a:endParaRPr lang="en-US" dirty="0"/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7467600" y="3875326"/>
            <a:ext cx="14478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696200" y="3505994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κείμενο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438400" y="4234934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αποστολέας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943600" y="4234934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Παραλήπτης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Ψηφιακές Υπογραφές</a:t>
            </a:r>
            <a:endParaRPr lang="en-US" dirty="0"/>
          </a:p>
        </p:txBody>
      </p:sp>
      <p:grpSp>
        <p:nvGrpSpPr>
          <p:cNvPr id="4" name="Group 43"/>
          <p:cNvGrpSpPr>
            <a:grpSpLocks/>
          </p:cNvGrpSpPr>
          <p:nvPr/>
        </p:nvGrpSpPr>
        <p:grpSpPr bwMode="auto">
          <a:xfrm>
            <a:off x="152400" y="1600200"/>
            <a:ext cx="4114800" cy="5094288"/>
            <a:chOff x="152400" y="1676400"/>
            <a:chExt cx="4114800" cy="5093732"/>
          </a:xfrm>
        </p:grpSpPr>
        <p:grpSp>
          <p:nvGrpSpPr>
            <p:cNvPr id="5" name="Group 40"/>
            <p:cNvGrpSpPr>
              <a:grpSpLocks/>
            </p:cNvGrpSpPr>
            <p:nvPr/>
          </p:nvGrpSpPr>
          <p:grpSpPr bwMode="auto">
            <a:xfrm>
              <a:off x="381000" y="1754180"/>
              <a:ext cx="3886200" cy="5015952"/>
              <a:chOff x="381000" y="1754180"/>
              <a:chExt cx="3886200" cy="5015952"/>
            </a:xfrm>
          </p:grpSpPr>
          <p:cxnSp>
            <p:nvCxnSpPr>
              <p:cNvPr id="7" name="Straight Arrow Connector 6"/>
              <p:cNvCxnSpPr/>
              <p:nvPr/>
            </p:nvCxnSpPr>
            <p:spPr>
              <a:xfrm rot="5400000">
                <a:off x="2477340" y="2172440"/>
                <a:ext cx="838108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8" name="Group 23"/>
              <p:cNvGrpSpPr>
                <a:grpSpLocks/>
              </p:cNvGrpSpPr>
              <p:nvPr/>
            </p:nvGrpSpPr>
            <p:grpSpPr bwMode="auto">
              <a:xfrm>
                <a:off x="381000" y="1981200"/>
                <a:ext cx="3886200" cy="4788932"/>
                <a:chOff x="533400" y="1905000"/>
                <a:chExt cx="3886200" cy="4788932"/>
              </a:xfrm>
            </p:grpSpPr>
            <p:sp>
              <p:nvSpPr>
                <p:cNvPr id="9" name="Rectangle 8"/>
                <p:cNvSpPr/>
                <p:nvPr/>
              </p:nvSpPr>
              <p:spPr>
                <a:xfrm>
                  <a:off x="1828800" y="2666884"/>
                  <a:ext cx="2057400" cy="609533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l-GR" dirty="0">
                      <a:solidFill>
                        <a:srgbClr val="000000"/>
                      </a:solidFill>
                    </a:rPr>
                    <a:t>Συνάρτηση Σύνοψης</a:t>
                  </a:r>
                  <a:endParaRPr lang="en-US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" name="TextBox 11"/>
                <p:cNvSpPr txBox="1">
                  <a:spLocks noChangeArrowheads="1"/>
                </p:cNvSpPr>
                <p:nvPr/>
              </p:nvSpPr>
              <p:spPr bwMode="auto">
                <a:xfrm>
                  <a:off x="1676400" y="1905000"/>
                  <a:ext cx="1219200" cy="4616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  <a:spAutoFit/>
                </a:bodyPr>
                <a:lstStyle/>
                <a:p>
                  <a:r>
                    <a:rPr lang="el-GR"/>
                    <a:t>μήνυμα</a:t>
                  </a:r>
                  <a:endParaRPr lang="en-US"/>
                </a:p>
              </p:txBody>
            </p:sp>
            <p:cxnSp>
              <p:nvCxnSpPr>
                <p:cNvPr id="11" name="Straight Arrow Connector 10"/>
                <p:cNvCxnSpPr/>
                <p:nvPr/>
              </p:nvCxnSpPr>
              <p:spPr>
                <a:xfrm rot="5400000">
                  <a:off x="2553540" y="3999444"/>
                  <a:ext cx="838108" cy="1588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TextBox 13"/>
                <p:cNvSpPr txBox="1">
                  <a:spLocks noChangeArrowheads="1"/>
                </p:cNvSpPr>
                <p:nvPr/>
              </p:nvSpPr>
              <p:spPr bwMode="auto">
                <a:xfrm>
                  <a:off x="1524000" y="3733006"/>
                  <a:ext cx="1295400" cy="4616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  <a:spAutoFit/>
                </a:bodyPr>
                <a:lstStyle/>
                <a:p>
                  <a:r>
                    <a:rPr lang="el-GR"/>
                    <a:t>Σύνοψη</a:t>
                  </a:r>
                  <a:endParaRPr lang="en-US"/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1676400" y="4571676"/>
                  <a:ext cx="2590800" cy="609533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l-GR" dirty="0">
                      <a:solidFill>
                        <a:srgbClr val="000000"/>
                      </a:solidFill>
                    </a:rPr>
                    <a:t>Ασύμμετρο Κρυπτοσύστημα</a:t>
                  </a:r>
                  <a:endParaRPr lang="en-US" dirty="0">
                    <a:solidFill>
                      <a:srgbClr val="000000"/>
                    </a:solidFill>
                  </a:endParaRPr>
                </a:p>
              </p:txBody>
            </p:sp>
            <p:cxnSp>
              <p:nvCxnSpPr>
                <p:cNvPr id="14" name="Straight Arrow Connector 13"/>
                <p:cNvCxnSpPr/>
                <p:nvPr/>
              </p:nvCxnSpPr>
              <p:spPr>
                <a:xfrm>
                  <a:off x="838200" y="4876442"/>
                  <a:ext cx="762000" cy="1588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TextBox 18"/>
                <p:cNvSpPr txBox="1">
                  <a:spLocks noChangeArrowheads="1"/>
                </p:cNvSpPr>
                <p:nvPr/>
              </p:nvSpPr>
              <p:spPr bwMode="auto">
                <a:xfrm>
                  <a:off x="533400" y="4419600"/>
                  <a:ext cx="1295400" cy="4616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  <a:spAutoFit/>
                </a:bodyPr>
                <a:lstStyle/>
                <a:p>
                  <a:r>
                    <a:rPr lang="el-GR"/>
                    <a:t>ιδιωτικό</a:t>
                  </a:r>
                  <a:endParaRPr lang="en-US"/>
                </a:p>
              </p:txBody>
            </p:sp>
            <p:cxnSp>
              <p:nvCxnSpPr>
                <p:cNvPr id="16" name="Straight Arrow Connector 15"/>
                <p:cNvCxnSpPr/>
                <p:nvPr/>
              </p:nvCxnSpPr>
              <p:spPr>
                <a:xfrm rot="5400000">
                  <a:off x="2743226" y="5562167"/>
                  <a:ext cx="457150" cy="3175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TextBox 21"/>
                <p:cNvSpPr txBox="1">
                  <a:spLocks noChangeArrowheads="1"/>
                </p:cNvSpPr>
                <p:nvPr/>
              </p:nvSpPr>
              <p:spPr bwMode="auto">
                <a:xfrm>
                  <a:off x="1524000" y="5862935"/>
                  <a:ext cx="2895600" cy="83099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  <a:spAutoFit/>
                </a:bodyPr>
                <a:lstStyle/>
                <a:p>
                  <a:pPr algn="ctr"/>
                  <a:r>
                    <a:rPr lang="el-GR"/>
                    <a:t>Ψηφιακή Υπογραφή Αποστολέα</a:t>
                  </a:r>
                  <a:endParaRPr lang="en-US"/>
                </a:p>
              </p:txBody>
            </p:sp>
          </p:grpSp>
        </p:grpSp>
        <p:sp>
          <p:nvSpPr>
            <p:cNvPr id="6" name="TextBox 22"/>
            <p:cNvSpPr txBox="1">
              <a:spLocks noChangeArrowheads="1"/>
            </p:cNvSpPr>
            <p:nvPr/>
          </p:nvSpPr>
          <p:spPr bwMode="auto">
            <a:xfrm>
              <a:off x="152400" y="1676400"/>
              <a:ext cx="19050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l-GR" dirty="0"/>
                <a:t>αποστολέας</a:t>
              </a:r>
              <a:endParaRPr lang="en-US" dirty="0"/>
            </a:p>
          </p:txBody>
        </p:sp>
      </p:grpSp>
      <p:cxnSp>
        <p:nvCxnSpPr>
          <p:cNvPr id="18" name="Straight Arrow Connector 17"/>
          <p:cNvCxnSpPr/>
          <p:nvPr/>
        </p:nvCxnSpPr>
        <p:spPr>
          <a:xfrm rot="5400000" flipH="1" flipV="1">
            <a:off x="2971800" y="3810000"/>
            <a:ext cx="3733800" cy="838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" name="Group 58"/>
          <p:cNvGrpSpPr>
            <a:grpSpLocks/>
          </p:cNvGrpSpPr>
          <p:nvPr/>
        </p:nvGrpSpPr>
        <p:grpSpPr bwMode="auto">
          <a:xfrm>
            <a:off x="5181600" y="1676400"/>
            <a:ext cx="4114800" cy="4576763"/>
            <a:chOff x="5181600" y="1676400"/>
            <a:chExt cx="4114800" cy="4576465"/>
          </a:xfrm>
        </p:grpSpPr>
        <p:grpSp>
          <p:nvGrpSpPr>
            <p:cNvPr id="20" name="Group 57"/>
            <p:cNvGrpSpPr>
              <a:grpSpLocks/>
            </p:cNvGrpSpPr>
            <p:nvPr/>
          </p:nvGrpSpPr>
          <p:grpSpPr bwMode="auto">
            <a:xfrm>
              <a:off x="5181600" y="1676398"/>
              <a:ext cx="4114800" cy="4038337"/>
              <a:chOff x="5181600" y="1676398"/>
              <a:chExt cx="4114800" cy="4038337"/>
            </a:xfrm>
          </p:grpSpPr>
          <p:grpSp>
            <p:nvGrpSpPr>
              <p:cNvPr id="22" name="Group 48"/>
              <p:cNvGrpSpPr>
                <a:grpSpLocks/>
              </p:cNvGrpSpPr>
              <p:nvPr/>
            </p:nvGrpSpPr>
            <p:grpSpPr bwMode="auto">
              <a:xfrm>
                <a:off x="5181600" y="1676398"/>
                <a:ext cx="4114800" cy="4038337"/>
                <a:chOff x="5257800" y="1688067"/>
                <a:chExt cx="4114800" cy="4037891"/>
              </a:xfrm>
            </p:grpSpPr>
            <p:sp>
              <p:nvSpPr>
                <p:cNvPr id="24" name="TextBox 37"/>
                <p:cNvSpPr txBox="1">
                  <a:spLocks noChangeArrowheads="1"/>
                </p:cNvSpPr>
                <p:nvPr/>
              </p:nvSpPr>
              <p:spPr bwMode="auto">
                <a:xfrm>
                  <a:off x="7848600" y="4419600"/>
                  <a:ext cx="1295400" cy="4616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  <a:spAutoFit/>
                </a:bodyPr>
                <a:lstStyle/>
                <a:p>
                  <a:r>
                    <a:rPr lang="el-GR"/>
                    <a:t>δημόσιο</a:t>
                  </a:r>
                  <a:endParaRPr lang="en-US"/>
                </a:p>
              </p:txBody>
            </p:sp>
            <p:grpSp>
              <p:nvGrpSpPr>
                <p:cNvPr id="25" name="Group 45"/>
                <p:cNvGrpSpPr>
                  <a:grpSpLocks/>
                </p:cNvGrpSpPr>
                <p:nvPr/>
              </p:nvGrpSpPr>
              <p:grpSpPr bwMode="auto">
                <a:xfrm>
                  <a:off x="5257800" y="1688067"/>
                  <a:ext cx="4114800" cy="4037891"/>
                  <a:chOff x="5257800" y="1752599"/>
                  <a:chExt cx="4114800" cy="4037891"/>
                </a:xfrm>
              </p:grpSpPr>
              <p:cxnSp>
                <p:nvCxnSpPr>
                  <p:cNvPr id="26" name="Straight Arrow Connector 25"/>
                  <p:cNvCxnSpPr/>
                  <p:nvPr/>
                </p:nvCxnSpPr>
                <p:spPr>
                  <a:xfrm rot="5400000">
                    <a:off x="6209581" y="2170832"/>
                    <a:ext cx="838053" cy="1587"/>
                  </a:xfrm>
                  <a:prstGeom prst="straightConnector1">
                    <a:avLst/>
                  </a:prstGeom>
                  <a:ln>
                    <a:tailEnd type="arrow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7" name="Group 44"/>
                  <p:cNvGrpSpPr>
                    <a:grpSpLocks/>
                  </p:cNvGrpSpPr>
                  <p:nvPr/>
                </p:nvGrpSpPr>
                <p:grpSpPr bwMode="auto">
                  <a:xfrm>
                    <a:off x="5257800" y="1752600"/>
                    <a:ext cx="4114800" cy="4037890"/>
                    <a:chOff x="5257800" y="1752600"/>
                    <a:chExt cx="4114800" cy="4037890"/>
                  </a:xfrm>
                </p:grpSpPr>
                <p:grpSp>
                  <p:nvGrpSpPr>
                    <p:cNvPr id="28" name="Group 3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257800" y="1904206"/>
                      <a:ext cx="4114800" cy="3886284"/>
                      <a:chOff x="5257800" y="1904206"/>
                      <a:chExt cx="4114800" cy="3886284"/>
                    </a:xfrm>
                  </p:grpSpPr>
                  <p:sp>
                    <p:nvSpPr>
                      <p:cNvPr id="30" name="Rectangle 25"/>
                      <p:cNvSpPr/>
                      <p:nvPr/>
                    </p:nvSpPr>
                    <p:spPr>
                      <a:xfrm>
                        <a:off x="5410200" y="2666839"/>
                        <a:ext cx="2057400" cy="609493"/>
                      </a:xfrm>
                      <a:prstGeom prst="rect">
                        <a:avLst/>
                      </a:prstGeom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r>
                          <a:rPr lang="el-GR" dirty="0">
                            <a:solidFill>
                              <a:srgbClr val="000000"/>
                            </a:solidFill>
                          </a:rPr>
                          <a:t>Συνάρτηση Σύνοψης</a:t>
                        </a:r>
                        <a:endParaRPr lang="en-US" dirty="0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  <p:sp>
                    <p:nvSpPr>
                      <p:cNvPr id="31" name="TextBox 26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5257800" y="1904206"/>
                        <a:ext cx="1219200" cy="46166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>
                        <a:prstTxWarp prst="textNoShape">
                          <a:avLst/>
                        </a:prstTxWarp>
                        <a:spAutoFit/>
                      </a:bodyPr>
                      <a:lstStyle/>
                      <a:p>
                        <a:r>
                          <a:rPr lang="el-GR"/>
                          <a:t>μήνυμα</a:t>
                        </a:r>
                        <a:endParaRPr lang="en-US"/>
                      </a:p>
                    </p:txBody>
                  </p:sp>
                  <p:sp>
                    <p:nvSpPr>
                      <p:cNvPr id="32" name="TextBox 28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7848600" y="2662434"/>
                        <a:ext cx="1524000" cy="461614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>
                        <a:prstTxWarp prst="textNoShape">
                          <a:avLst/>
                        </a:prstTxWarp>
                        <a:spAutoFit/>
                      </a:bodyPr>
                      <a:lstStyle/>
                      <a:p>
                        <a:r>
                          <a:rPr lang="el-GR"/>
                          <a:t>Σύνοψη</a:t>
                        </a:r>
                        <a:r>
                          <a:rPr lang="en-US"/>
                          <a:t> A</a:t>
                        </a:r>
                      </a:p>
                    </p:txBody>
                  </p:sp>
                  <p:sp>
                    <p:nvSpPr>
                      <p:cNvPr id="33" name="Rectangle 32"/>
                      <p:cNvSpPr/>
                      <p:nvPr/>
                    </p:nvSpPr>
                    <p:spPr>
                      <a:xfrm>
                        <a:off x="5257800" y="4571504"/>
                        <a:ext cx="2590800" cy="609493"/>
                      </a:xfrm>
                      <a:prstGeom prst="rect">
                        <a:avLst/>
                      </a:prstGeom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algn="ctr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r>
                          <a:rPr lang="el-GR" dirty="0">
                            <a:solidFill>
                              <a:srgbClr val="000000"/>
                            </a:solidFill>
                          </a:rPr>
                          <a:t>Ασύμμετρο Κρυπτοσύστημα</a:t>
                        </a:r>
                        <a:endParaRPr lang="en-US" dirty="0">
                          <a:solidFill>
                            <a:srgbClr val="000000"/>
                          </a:solidFill>
                        </a:endParaRPr>
                      </a:p>
                    </p:txBody>
                  </p:sp>
                  <p:cxnSp>
                    <p:nvCxnSpPr>
                      <p:cNvPr id="34" name="Straight Arrow Connector 33"/>
                      <p:cNvCxnSpPr/>
                      <p:nvPr/>
                    </p:nvCxnSpPr>
                    <p:spPr>
                      <a:xfrm rot="5400000">
                        <a:off x="6324641" y="5560342"/>
                        <a:ext cx="457120" cy="3175"/>
                      </a:xfrm>
                      <a:prstGeom prst="straightConnector1">
                        <a:avLst/>
                      </a:prstGeom>
                      <a:ln>
                        <a:tailEnd type="arrow"/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5" name="Straight Arrow Connector 34"/>
                      <p:cNvCxnSpPr/>
                      <p:nvPr/>
                    </p:nvCxnSpPr>
                    <p:spPr>
                      <a:xfrm rot="10800000">
                        <a:off x="7924800" y="4876251"/>
                        <a:ext cx="1066800" cy="1588"/>
                      </a:xfrm>
                      <a:prstGeom prst="straightConnector1">
                        <a:avLst/>
                      </a:prstGeom>
                      <a:ln>
                        <a:tailEnd type="arrow"/>
                      </a:ln>
                    </p:spPr>
                    <p:style>
                      <a:lnRef idx="2">
                        <a:schemeClr val="accent1"/>
                      </a:lnRef>
                      <a:fillRef idx="0">
                        <a:schemeClr val="accent1"/>
                      </a:fillRef>
                      <a:effectRef idx="1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29" name="TextBox 3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858000" y="1752600"/>
                      <a:ext cx="1905000" cy="46166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prstTxWarp prst="textNoShape">
                        <a:avLst/>
                      </a:prstTxWarp>
                      <a:spAutoFit/>
                    </a:bodyPr>
                    <a:lstStyle/>
                    <a:p>
                      <a:r>
                        <a:rPr lang="el-GR"/>
                        <a:t>παραλήπτης</a:t>
                      </a:r>
                      <a:endParaRPr lang="en-US"/>
                    </a:p>
                  </p:txBody>
                </p:sp>
              </p:grpSp>
            </p:grpSp>
          </p:grpSp>
          <p:cxnSp>
            <p:nvCxnSpPr>
              <p:cNvPr id="23" name="Straight Arrow Connector 22"/>
              <p:cNvCxnSpPr/>
              <p:nvPr/>
            </p:nvCxnSpPr>
            <p:spPr>
              <a:xfrm>
                <a:off x="7543800" y="2819326"/>
                <a:ext cx="304800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" name="TextBox 28"/>
            <p:cNvSpPr txBox="1">
              <a:spLocks noChangeArrowheads="1"/>
            </p:cNvSpPr>
            <p:nvPr/>
          </p:nvSpPr>
          <p:spPr bwMode="auto">
            <a:xfrm>
              <a:off x="5867400" y="5791200"/>
              <a:ext cx="16764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l-GR"/>
                <a:t>Σύνοψη</a:t>
              </a:r>
              <a:r>
                <a:rPr lang="en-US"/>
                <a:t> B</a:t>
              </a:r>
            </a:p>
          </p:txBody>
        </p:sp>
      </p:grpSp>
      <p:cxnSp>
        <p:nvCxnSpPr>
          <p:cNvPr id="36" name="Straight Arrow Connector 35"/>
          <p:cNvCxnSpPr/>
          <p:nvPr/>
        </p:nvCxnSpPr>
        <p:spPr>
          <a:xfrm rot="5400000" flipH="1" flipV="1">
            <a:off x="6477000" y="3810000"/>
            <a:ext cx="2514600" cy="12954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ea typeface="ＭＳ Ｐゴシック" pitchFamily="-113" charset="-128"/>
              </a:rPr>
              <a:t>Υπηρεσίες Διαχείρισης Κλειδιών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Τα ασύμμετρα κρυπτοσυστήματα δεν είναι αποδοτικά όταν το μήνυμα είναι μεγάλου μεγέθους. 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Χρησιμοποιούνται σε αρκετές περιπτώσεις για τη μετάδοση συμμετρικών κλειδιών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Δίαφοροι αλγόριθμοι χρησιμοποιούνται για τη μετάδοση των συμμετρικών κλειδιών</a:t>
            </a:r>
          </a:p>
          <a:p>
            <a:pPr lvl="1"/>
            <a:r>
              <a:rPr lang="en-US" dirty="0" err="1" smtClean="0"/>
              <a:t>Diffie</a:t>
            </a:r>
            <a:r>
              <a:rPr lang="en-US" dirty="0" smtClean="0"/>
              <a:t>-Hellman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Ψηφιακοί Φάκελοι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Ψηφιακός Φάκελος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Χρησιμοποιείται ευρέως για τη μετάδοση συμμετρικών κλειδιών με χρήση ασύμετρων τεχνικών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Αποτελείται</a:t>
            </a:r>
          </a:p>
          <a:p>
            <a:pPr lvl="1"/>
            <a:r>
              <a:rPr lang="el-GR" dirty="0" smtClean="0"/>
              <a:t>Από το κρυπτογραφημένο μήνυμα</a:t>
            </a:r>
          </a:p>
          <a:p>
            <a:pPr lvl="1"/>
            <a:r>
              <a:rPr lang="el-GR" dirty="0" smtClean="0"/>
              <a:t>Από το κρυπτογραφημένο μυστικό κλειδί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Ψηφιακός Φάκελος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1981200"/>
            <a:ext cx="14478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solidFill>
                  <a:srgbClr val="000000"/>
                </a:solidFill>
              </a:rPr>
              <a:t>Μήνυμα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19400" y="1981200"/>
            <a:ext cx="19812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solidFill>
                  <a:srgbClr val="000000"/>
                </a:solidFill>
              </a:rPr>
              <a:t>Κρύπτογράφηση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solidFill>
                  <a:srgbClr val="000000"/>
                </a:solidFill>
              </a:rPr>
              <a:t>Συμμετρική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6" name="Straight Arrow Connector 5"/>
          <p:cNvCxnSpPr>
            <a:stCxn id="4" idx="3"/>
            <a:endCxn id="5" idx="1"/>
          </p:cNvCxnSpPr>
          <p:nvPr/>
        </p:nvCxnSpPr>
        <p:spPr>
          <a:xfrm>
            <a:off x="1905000" y="2209800"/>
            <a:ext cx="9144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10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2819400"/>
            <a:ext cx="901700" cy="56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Shape 7"/>
          <p:cNvCxnSpPr>
            <a:endCxn id="5" idx="2"/>
          </p:cNvCxnSpPr>
          <p:nvPr/>
        </p:nvCxnSpPr>
        <p:spPr>
          <a:xfrm flipV="1">
            <a:off x="1358900" y="2438400"/>
            <a:ext cx="2451100" cy="665163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876800" y="2208213"/>
            <a:ext cx="685800" cy="15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5562600" y="1982788"/>
            <a:ext cx="14478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solidFill>
                  <a:srgbClr val="000000"/>
                </a:solidFill>
              </a:rPr>
              <a:t>Κρυπτό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solidFill>
                  <a:srgbClr val="000000"/>
                </a:solidFill>
              </a:rPr>
              <a:t>Μήνυμα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11" name="Straight Arrow Connector 10"/>
          <p:cNvCxnSpPr>
            <a:stCxn id="10" idx="3"/>
          </p:cNvCxnSpPr>
          <p:nvPr/>
        </p:nvCxnSpPr>
        <p:spPr>
          <a:xfrm>
            <a:off x="7010400" y="2211388"/>
            <a:ext cx="990600" cy="8921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44"/>
          <p:cNvGrpSpPr>
            <a:grpSpLocks/>
          </p:cNvGrpSpPr>
          <p:nvPr/>
        </p:nvGrpSpPr>
        <p:grpSpPr bwMode="auto">
          <a:xfrm>
            <a:off x="304800" y="4687888"/>
            <a:ext cx="2209800" cy="1484312"/>
            <a:chOff x="304800" y="4687669"/>
            <a:chExt cx="2209800" cy="1484531"/>
          </a:xfrm>
        </p:grpSpPr>
        <p:pic>
          <p:nvPicPr>
            <p:cNvPr id="13" name="Picture 20" descr="CWN-KEY 2.jp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57200" y="4687669"/>
              <a:ext cx="1219200" cy="7987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TextBox 21"/>
            <p:cNvSpPr txBox="1">
              <a:spLocks noChangeArrowheads="1"/>
            </p:cNvSpPr>
            <p:nvPr/>
          </p:nvSpPr>
          <p:spPr bwMode="auto">
            <a:xfrm>
              <a:off x="304800" y="5525869"/>
              <a:ext cx="2209800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l-GR"/>
                <a:t>Δημόσιο  Κλειδί Παραλήπτη</a:t>
              </a:r>
              <a:endParaRPr lang="en-US"/>
            </a:p>
          </p:txBody>
        </p:sp>
      </p:grpSp>
      <p:sp>
        <p:nvSpPr>
          <p:cNvPr id="15" name="Rectangle 14"/>
          <p:cNvSpPr/>
          <p:nvPr/>
        </p:nvSpPr>
        <p:spPr>
          <a:xfrm>
            <a:off x="2895600" y="3886200"/>
            <a:ext cx="19812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solidFill>
                  <a:srgbClr val="000000"/>
                </a:solidFill>
              </a:rPr>
              <a:t>Ασύμμετρη Κρυπτογράφηση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16" name="Shape 15"/>
          <p:cNvCxnSpPr>
            <a:endCxn id="15" idx="1"/>
          </p:cNvCxnSpPr>
          <p:nvPr/>
        </p:nvCxnSpPr>
        <p:spPr>
          <a:xfrm rot="16200000" flipH="1">
            <a:off x="1774031" y="2993232"/>
            <a:ext cx="192087" cy="2051050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hape 16"/>
          <p:cNvCxnSpPr>
            <a:endCxn id="15" idx="2"/>
          </p:cNvCxnSpPr>
          <p:nvPr/>
        </p:nvCxnSpPr>
        <p:spPr>
          <a:xfrm flipV="1">
            <a:off x="1676400" y="4343400"/>
            <a:ext cx="2209800" cy="742950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5" idx="3"/>
          </p:cNvCxnSpPr>
          <p:nvPr/>
        </p:nvCxnSpPr>
        <p:spPr>
          <a:xfrm>
            <a:off x="4876800" y="4114800"/>
            <a:ext cx="6858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5638800" y="3886200"/>
            <a:ext cx="16764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solidFill>
                  <a:srgbClr val="000000"/>
                </a:solidFill>
              </a:rPr>
              <a:t>Κρυπτ. κλειδί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20" name="Straight Arrow Connector 19"/>
          <p:cNvCxnSpPr>
            <a:stCxn id="19" idx="3"/>
          </p:cNvCxnSpPr>
          <p:nvPr/>
        </p:nvCxnSpPr>
        <p:spPr>
          <a:xfrm flipV="1">
            <a:off x="7315200" y="3389313"/>
            <a:ext cx="685800" cy="7254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Picture 37" descr="Mail-envelope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01000" y="3038475"/>
            <a:ext cx="990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Box 38"/>
          <p:cNvSpPr txBox="1">
            <a:spLocks noChangeArrowheads="1"/>
          </p:cNvSpPr>
          <p:nvPr/>
        </p:nvSpPr>
        <p:spPr bwMode="auto">
          <a:xfrm>
            <a:off x="7785100" y="2392363"/>
            <a:ext cx="12065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l-GR"/>
              <a:t>Ψηφιακός </a:t>
            </a:r>
          </a:p>
          <a:p>
            <a:r>
              <a:rPr lang="el-GR"/>
              <a:t>Φάκελος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ea typeface="ＭＳ Ｐゴシック" pitchFamily="-113" charset="-128"/>
              </a:rPr>
              <a:t>Ψηφιακός Φάκελος</a:t>
            </a:r>
            <a:endParaRPr lang="en-US" dirty="0"/>
          </a:p>
        </p:txBody>
      </p:sp>
      <p:pic>
        <p:nvPicPr>
          <p:cNvPr id="4" name="Picture 6" descr="Mail-envelope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038475"/>
            <a:ext cx="990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241300" y="2392363"/>
            <a:ext cx="12065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l-GR" dirty="0"/>
              <a:t>Ψηφιακός </a:t>
            </a:r>
          </a:p>
          <a:p>
            <a:pPr algn="ctr"/>
            <a:r>
              <a:rPr lang="el-GR" dirty="0"/>
              <a:t>Φάκελος</a:t>
            </a:r>
          </a:p>
        </p:txBody>
      </p:sp>
      <p:sp>
        <p:nvSpPr>
          <p:cNvPr id="6" name="Rectangle 5"/>
          <p:cNvSpPr/>
          <p:nvPr/>
        </p:nvSpPr>
        <p:spPr>
          <a:xfrm>
            <a:off x="2362200" y="2211388"/>
            <a:ext cx="14478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solidFill>
                  <a:srgbClr val="000000"/>
                </a:solidFill>
              </a:rPr>
              <a:t>Κρυπτό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solidFill>
                  <a:srgbClr val="000000"/>
                </a:solidFill>
              </a:rPr>
              <a:t>Μήνυμα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38400" y="4114800"/>
            <a:ext cx="16764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solidFill>
                  <a:srgbClr val="000000"/>
                </a:solidFill>
              </a:rPr>
              <a:t>Κρυπτ. κλειδί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1295400" y="2392363"/>
            <a:ext cx="1066800" cy="8842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endCxn id="7" idx="1"/>
          </p:cNvCxnSpPr>
          <p:nvPr/>
        </p:nvCxnSpPr>
        <p:spPr>
          <a:xfrm>
            <a:off x="1295400" y="3276600"/>
            <a:ext cx="1143000" cy="1066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14"/>
          <p:cNvGrpSpPr>
            <a:grpSpLocks/>
          </p:cNvGrpSpPr>
          <p:nvPr/>
        </p:nvGrpSpPr>
        <p:grpSpPr bwMode="auto">
          <a:xfrm>
            <a:off x="2362200" y="4876800"/>
            <a:ext cx="2209800" cy="1366838"/>
            <a:chOff x="304800" y="4687669"/>
            <a:chExt cx="2209800" cy="1590358"/>
          </a:xfrm>
        </p:grpSpPr>
        <p:pic>
          <p:nvPicPr>
            <p:cNvPr id="11" name="Picture 15" descr="CWN-KEY 2.jp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57200" y="4687669"/>
              <a:ext cx="1219200" cy="7987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TextBox 16"/>
            <p:cNvSpPr txBox="1">
              <a:spLocks noChangeArrowheads="1"/>
            </p:cNvSpPr>
            <p:nvPr/>
          </p:nvSpPr>
          <p:spPr bwMode="auto">
            <a:xfrm>
              <a:off x="304800" y="5525871"/>
              <a:ext cx="2209800" cy="7521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l-GR"/>
                <a:t>Ιδιωτικό Κλειδί Παραλήπτη</a:t>
              </a:r>
              <a:endParaRPr lang="en-US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4876800" y="4114800"/>
            <a:ext cx="19050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solidFill>
                  <a:srgbClr val="000000"/>
                </a:solidFill>
              </a:rPr>
              <a:t>Αποκρυπτ. Δημ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14" name="Shape 13"/>
          <p:cNvCxnSpPr>
            <a:endCxn id="13" idx="2"/>
          </p:cNvCxnSpPr>
          <p:nvPr/>
        </p:nvCxnSpPr>
        <p:spPr>
          <a:xfrm flipV="1">
            <a:off x="3810000" y="4572000"/>
            <a:ext cx="2019300" cy="762000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26"/>
          <p:cNvSpPr txBox="1">
            <a:spLocks noChangeArrowheads="1"/>
          </p:cNvSpPr>
          <p:nvPr/>
        </p:nvSpPr>
        <p:spPr bwMode="auto">
          <a:xfrm>
            <a:off x="7620000" y="4572000"/>
            <a:ext cx="12065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l-GR"/>
              <a:t>Μυστικό</a:t>
            </a:r>
          </a:p>
          <a:p>
            <a:r>
              <a:rPr lang="el-GR"/>
              <a:t> Κλειδί</a:t>
            </a:r>
            <a:endParaRPr lang="en-US"/>
          </a:p>
        </p:txBody>
      </p:sp>
      <p:cxnSp>
        <p:nvCxnSpPr>
          <p:cNvPr id="16" name="Straight Arrow Connector 15"/>
          <p:cNvCxnSpPr>
            <a:stCxn id="6" idx="3"/>
          </p:cNvCxnSpPr>
          <p:nvPr/>
        </p:nvCxnSpPr>
        <p:spPr>
          <a:xfrm>
            <a:off x="3810000" y="2439988"/>
            <a:ext cx="1066800" cy="15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4876800" y="2212975"/>
            <a:ext cx="19050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solidFill>
                  <a:srgbClr val="000000"/>
                </a:solidFill>
              </a:rPr>
              <a:t>Αποκρυπτ. Δημ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18" name="Shape 32"/>
          <p:cNvCxnSpPr>
            <a:endCxn id="17" idx="2"/>
          </p:cNvCxnSpPr>
          <p:nvPr/>
        </p:nvCxnSpPr>
        <p:spPr>
          <a:xfrm rot="16200000" flipV="1">
            <a:off x="6335712" y="2163763"/>
            <a:ext cx="1444625" cy="245745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7" idx="3"/>
          </p:cNvCxnSpPr>
          <p:nvPr/>
        </p:nvCxnSpPr>
        <p:spPr>
          <a:xfrm>
            <a:off x="6781800" y="2441575"/>
            <a:ext cx="8382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37"/>
          <p:cNvSpPr txBox="1">
            <a:spLocks noChangeArrowheads="1"/>
          </p:cNvSpPr>
          <p:nvPr/>
        </p:nvSpPr>
        <p:spPr bwMode="auto">
          <a:xfrm>
            <a:off x="7620000" y="2212975"/>
            <a:ext cx="12065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l-GR"/>
              <a:t>Μήνυμα</a:t>
            </a:r>
            <a:endParaRPr lang="en-US"/>
          </a:p>
        </p:txBody>
      </p:sp>
      <p:pic>
        <p:nvPicPr>
          <p:cNvPr id="21" name="Picture 2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35900" y="4114800"/>
            <a:ext cx="901700" cy="56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Αλγόριθμοι Κρυπτογράφησης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ea typeface="ＭＳ Ｐゴシック" pitchFamily="-113" charset="-128"/>
                <a:cs typeface="ＭＳ Ｐゴシック" pitchFamily="-113" charset="-128"/>
              </a:rPr>
              <a:t>Digital Signature Standard</a:t>
            </a:r>
          </a:p>
          <a:p>
            <a:r>
              <a:rPr lang="en-US" dirty="0" smtClean="0">
                <a:ea typeface="ＭＳ Ｐゴシック" pitchFamily="-113" charset="-128"/>
                <a:cs typeface="ＭＳ Ｐゴシック" pitchFamily="-113" charset="-128"/>
              </a:rPr>
              <a:t>RSA</a:t>
            </a:r>
          </a:p>
          <a:p>
            <a:r>
              <a:rPr lang="en-US" dirty="0" smtClean="0">
                <a:ea typeface="ＭＳ Ｐゴシック" pitchFamily="-113" charset="-128"/>
                <a:cs typeface="ＭＳ Ｐゴシック" pitchFamily="-113" charset="-128"/>
              </a:rPr>
              <a:t>Elliptic Curve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Πλεονεκτήματα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</a:pPr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Ελαχιστοποίηση της διαχείρισης κλειδιών</a:t>
            </a:r>
          </a:p>
          <a:p>
            <a:pPr algn="just">
              <a:lnSpc>
                <a:spcPct val="90000"/>
              </a:lnSpc>
            </a:pPr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Μεγάλη διάρκεια κύκλου ζωής των κλειδιών</a:t>
            </a:r>
          </a:p>
          <a:p>
            <a:pPr algn="just">
              <a:lnSpc>
                <a:spcPct val="90000"/>
              </a:lnSpc>
            </a:pPr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Ανάλυση των κλειδιών βασίζεται </a:t>
            </a:r>
          </a:p>
          <a:p>
            <a:pPr lvl="1" algn="just">
              <a:lnSpc>
                <a:spcPct val="90000"/>
              </a:lnSpc>
            </a:pPr>
            <a:r>
              <a:rPr lang="el-GR" dirty="0" smtClean="0"/>
              <a:t>στο πρόβλημα παραγοντοποίησης μεγάλων αριθμών </a:t>
            </a:r>
            <a:r>
              <a:rPr lang="en-US" dirty="0" smtClean="0"/>
              <a:t>(hard problem)</a:t>
            </a:r>
            <a:endParaRPr lang="el-GR" dirty="0" smtClean="0"/>
          </a:p>
          <a:p>
            <a:pPr lvl="1" algn="just">
              <a:lnSpc>
                <a:spcPct val="90000"/>
              </a:lnSpc>
            </a:pPr>
            <a:r>
              <a:rPr lang="el-GR" dirty="0" smtClean="0"/>
              <a:t>Στο πρόβλημα διακριτού λογάριθμου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«Προβληματισμο</a:t>
            </a:r>
            <a:r>
              <a:rPr lang="el-GR" dirty="0" smtClean="0"/>
              <a:t>ί»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Πώς</a:t>
            </a:r>
            <a:r>
              <a:rPr lang="en-US" dirty="0" smtClean="0"/>
              <a:t> </a:t>
            </a:r>
            <a:r>
              <a:rPr lang="en-US" dirty="0" err="1" smtClean="0"/>
              <a:t>επαληθεύεται</a:t>
            </a:r>
            <a:r>
              <a:rPr lang="en-US" dirty="0" smtClean="0"/>
              <a:t> </a:t>
            </a:r>
            <a:r>
              <a:rPr lang="en-US" dirty="0" err="1" smtClean="0"/>
              <a:t>η</a:t>
            </a:r>
            <a:r>
              <a:rPr lang="en-US" dirty="0" smtClean="0"/>
              <a:t> </a:t>
            </a:r>
            <a:r>
              <a:rPr lang="en-US" dirty="0" err="1" smtClean="0"/>
              <a:t>ταυτότητα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κατόχου</a:t>
            </a:r>
            <a:r>
              <a:rPr lang="en-US" dirty="0" smtClean="0"/>
              <a:t> </a:t>
            </a:r>
            <a:r>
              <a:rPr lang="en-US" dirty="0" err="1" smtClean="0"/>
              <a:t>ενός</a:t>
            </a:r>
            <a:r>
              <a:rPr lang="en-US" dirty="0" smtClean="0"/>
              <a:t> </a:t>
            </a:r>
            <a:r>
              <a:rPr lang="en-US" dirty="0" err="1" smtClean="0"/>
              <a:t>ζεύγους</a:t>
            </a:r>
            <a:r>
              <a:rPr lang="en-US" dirty="0" smtClean="0"/>
              <a:t> </a:t>
            </a:r>
            <a:r>
              <a:rPr lang="en-US" dirty="0" err="1" smtClean="0"/>
              <a:t>κλειδιών</a:t>
            </a:r>
            <a:r>
              <a:rPr lang="en-US" dirty="0" smtClean="0"/>
              <a:t>;</a:t>
            </a:r>
          </a:p>
          <a:p>
            <a:r>
              <a:rPr lang="en-US" dirty="0" err="1" smtClean="0"/>
              <a:t>Πώς</a:t>
            </a:r>
            <a:r>
              <a:rPr lang="en-US" dirty="0" smtClean="0"/>
              <a:t> </a:t>
            </a:r>
            <a:r>
              <a:rPr lang="en-US" dirty="0" err="1" smtClean="0"/>
              <a:t>διασφαλίζεται</a:t>
            </a:r>
            <a:r>
              <a:rPr lang="en-US" dirty="0" smtClean="0"/>
              <a:t> </a:t>
            </a:r>
            <a:r>
              <a:rPr lang="en-US" dirty="0" err="1" smtClean="0"/>
              <a:t>η</a:t>
            </a:r>
            <a:r>
              <a:rPr lang="en-US" dirty="0" smtClean="0"/>
              <a:t> </a:t>
            </a:r>
            <a:r>
              <a:rPr lang="en-US" dirty="0" err="1" smtClean="0"/>
              <a:t>μυστικότητα</a:t>
            </a:r>
            <a:r>
              <a:rPr lang="en-US" dirty="0" smtClean="0"/>
              <a:t> </a:t>
            </a:r>
            <a:r>
              <a:rPr lang="en-US" dirty="0" err="1" smtClean="0"/>
              <a:t>και</a:t>
            </a:r>
            <a:r>
              <a:rPr lang="en-US" dirty="0" smtClean="0"/>
              <a:t> </a:t>
            </a:r>
            <a:r>
              <a:rPr lang="en-US" dirty="0" err="1" smtClean="0"/>
              <a:t>η</a:t>
            </a:r>
            <a:r>
              <a:rPr lang="en-US" dirty="0" smtClean="0"/>
              <a:t> </a:t>
            </a:r>
            <a:r>
              <a:rPr lang="en-US" dirty="0" err="1" smtClean="0"/>
              <a:t>ακεραιότητα</a:t>
            </a:r>
            <a:r>
              <a:rPr lang="en-US" dirty="0" smtClean="0"/>
              <a:t> </a:t>
            </a:r>
            <a:r>
              <a:rPr lang="en-US" dirty="0" err="1" smtClean="0"/>
              <a:t>των</a:t>
            </a:r>
            <a:r>
              <a:rPr lang="en-US" dirty="0" smtClean="0"/>
              <a:t> </a:t>
            </a:r>
            <a:r>
              <a:rPr lang="en-US" dirty="0" err="1" smtClean="0"/>
              <a:t>κλειδιών</a:t>
            </a:r>
            <a:r>
              <a:rPr lang="en-US" dirty="0" smtClean="0"/>
              <a:t> </a:t>
            </a:r>
            <a:r>
              <a:rPr lang="en-US" dirty="0" err="1" smtClean="0"/>
              <a:t>κατά</a:t>
            </a:r>
            <a:r>
              <a:rPr lang="en-US" dirty="0" smtClean="0"/>
              <a:t> </a:t>
            </a:r>
            <a:r>
              <a:rPr lang="en-US" dirty="0" err="1" smtClean="0"/>
              <a:t>τη</a:t>
            </a:r>
            <a:r>
              <a:rPr lang="en-US" dirty="0" smtClean="0"/>
              <a:t> </a:t>
            </a:r>
            <a:r>
              <a:rPr lang="en-US" dirty="0" err="1" smtClean="0"/>
              <a:t>δημιουργία</a:t>
            </a:r>
            <a:r>
              <a:rPr lang="en-US" dirty="0" smtClean="0"/>
              <a:t> </a:t>
            </a:r>
            <a:r>
              <a:rPr lang="en-US" dirty="0" err="1" smtClean="0"/>
              <a:t>και</a:t>
            </a:r>
            <a:r>
              <a:rPr lang="en-US" dirty="0" smtClean="0"/>
              <a:t> </a:t>
            </a:r>
            <a:r>
              <a:rPr lang="en-US" dirty="0" err="1" smtClean="0"/>
              <a:t>τη</a:t>
            </a:r>
            <a:r>
              <a:rPr lang="en-US" dirty="0" smtClean="0"/>
              <a:t> </a:t>
            </a:r>
            <a:r>
              <a:rPr lang="en-US" dirty="0" err="1" smtClean="0"/>
              <a:t>χρήση</a:t>
            </a:r>
            <a:r>
              <a:rPr lang="en-US" dirty="0" smtClean="0"/>
              <a:t> </a:t>
            </a:r>
            <a:r>
              <a:rPr lang="en-US" dirty="0" err="1" smtClean="0"/>
              <a:t>τους</a:t>
            </a:r>
            <a:r>
              <a:rPr lang="en-US" dirty="0" smtClean="0"/>
              <a:t>;</a:t>
            </a:r>
          </a:p>
          <a:p>
            <a:r>
              <a:rPr lang="en-US" dirty="0" err="1" smtClean="0"/>
              <a:t>Πώς</a:t>
            </a:r>
            <a:r>
              <a:rPr lang="en-US" dirty="0" smtClean="0"/>
              <a:t> </a:t>
            </a:r>
            <a:r>
              <a:rPr lang="en-US" dirty="0" err="1" smtClean="0"/>
              <a:t>διανέμονται</a:t>
            </a:r>
            <a:r>
              <a:rPr lang="en-US" dirty="0" smtClean="0"/>
              <a:t> </a:t>
            </a:r>
            <a:r>
              <a:rPr lang="en-US" dirty="0" err="1" smtClean="0"/>
              <a:t>στο</a:t>
            </a:r>
            <a:r>
              <a:rPr lang="en-US" dirty="0" smtClean="0"/>
              <a:t> </a:t>
            </a:r>
            <a:r>
              <a:rPr lang="en-US" dirty="0" err="1" smtClean="0"/>
              <a:t>κοινό</a:t>
            </a:r>
            <a:r>
              <a:rPr lang="en-US" dirty="0" smtClean="0"/>
              <a:t> </a:t>
            </a:r>
            <a:r>
              <a:rPr lang="en-US" dirty="0" err="1" smtClean="0"/>
              <a:t>τα</a:t>
            </a:r>
            <a:r>
              <a:rPr lang="en-US" dirty="0" smtClean="0"/>
              <a:t> </a:t>
            </a:r>
            <a:r>
              <a:rPr lang="en-US" dirty="0" err="1" smtClean="0"/>
              <a:t>δημόσια</a:t>
            </a:r>
            <a:r>
              <a:rPr lang="en-US" dirty="0" smtClean="0"/>
              <a:t> </a:t>
            </a:r>
            <a:r>
              <a:rPr lang="en-US" dirty="0" err="1" smtClean="0"/>
              <a:t>κλειδιά</a:t>
            </a:r>
            <a:r>
              <a:rPr lang="en-US" dirty="0" smtClean="0"/>
              <a:t>, </a:t>
            </a:r>
            <a:r>
              <a:rPr lang="en-US" dirty="0" err="1" smtClean="0"/>
              <a:t>έτσι</a:t>
            </a:r>
            <a:r>
              <a:rPr lang="en-US" dirty="0" smtClean="0"/>
              <a:t> </a:t>
            </a:r>
            <a:r>
              <a:rPr lang="en-US" dirty="0" err="1" smtClean="0"/>
              <a:t>ώστε</a:t>
            </a:r>
            <a:r>
              <a:rPr lang="en-US" dirty="0" smtClean="0"/>
              <a:t> </a:t>
            </a:r>
            <a:r>
              <a:rPr lang="en-US" dirty="0" err="1" smtClean="0"/>
              <a:t>να</a:t>
            </a:r>
            <a:r>
              <a:rPr lang="en-US" dirty="0" smtClean="0"/>
              <a:t> </a:t>
            </a:r>
            <a:r>
              <a:rPr lang="en-US" dirty="0" err="1" smtClean="0"/>
              <a:t>διασφαλίζεται</a:t>
            </a:r>
            <a:r>
              <a:rPr lang="en-US" dirty="0" smtClean="0"/>
              <a:t> </a:t>
            </a:r>
            <a:r>
              <a:rPr lang="en-US" dirty="0" err="1" smtClean="0"/>
              <a:t>η</a:t>
            </a:r>
            <a:r>
              <a:rPr lang="en-US" dirty="0" smtClean="0"/>
              <a:t> </a:t>
            </a:r>
            <a:r>
              <a:rPr lang="en-US" dirty="0" err="1" smtClean="0"/>
              <a:t>αντιστοίχησή</a:t>
            </a:r>
            <a:r>
              <a:rPr lang="en-US" dirty="0" smtClean="0"/>
              <a:t> </a:t>
            </a:r>
            <a:r>
              <a:rPr lang="en-US" dirty="0" err="1" smtClean="0"/>
              <a:t>τους</a:t>
            </a:r>
            <a:r>
              <a:rPr lang="en-US" dirty="0" smtClean="0"/>
              <a:t> </a:t>
            </a:r>
            <a:r>
              <a:rPr lang="en-US" dirty="0" err="1" smtClean="0"/>
              <a:t>με</a:t>
            </a:r>
            <a:r>
              <a:rPr lang="en-US" dirty="0" smtClean="0"/>
              <a:t> </a:t>
            </a:r>
            <a:r>
              <a:rPr lang="en-US" dirty="0" err="1" smtClean="0"/>
              <a:t>μία</a:t>
            </a:r>
            <a:r>
              <a:rPr lang="en-US" dirty="0" smtClean="0"/>
              <a:t> </a:t>
            </a:r>
            <a:r>
              <a:rPr lang="en-US" dirty="0" err="1" smtClean="0"/>
              <a:t>φυσική</a:t>
            </a:r>
            <a:r>
              <a:rPr lang="en-US" dirty="0" smtClean="0"/>
              <a:t> </a:t>
            </a:r>
            <a:r>
              <a:rPr lang="en-US" dirty="0" err="1" smtClean="0"/>
              <a:t>οντότητα</a:t>
            </a:r>
            <a:r>
              <a:rPr lang="en-US" dirty="0" smtClean="0"/>
              <a:t>;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ea typeface="ＭＳ Ｐゴシック" pitchFamily="-113" charset="-128"/>
              </a:rPr>
              <a:t>Μειονεκτήματα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</a:pPr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Τα δημόσια κλειδιά δεν απαιτούν διαφύλαξη εμπιστευτικότητας</a:t>
            </a:r>
          </a:p>
          <a:p>
            <a:pPr algn="just">
              <a:lnSpc>
                <a:spcPct val="90000"/>
              </a:lnSpc>
            </a:pPr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Τα ιδιωτικά κλειδιά δεν αποκαλύπτονται και δε διανέμονται σε τρίτους, σε καμία περίπτωση</a:t>
            </a:r>
          </a:p>
          <a:p>
            <a:pPr lvl="1" algn="just">
              <a:lnSpc>
                <a:spcPct val="90000"/>
              </a:lnSpc>
            </a:pPr>
            <a:r>
              <a:rPr lang="el-GR" sz="2000" dirty="0" smtClean="0"/>
              <a:t>Για να σταλεί ένα εμπιστευτικό μήνυμα χρησιμοποιείται το δημόσιο κλειδί του παραλήπτη. Μόνο το ιδιωτικό κλειδί που κατέχει ο παραλήπτης μπορεί να αποκρυπτογραφήσει το μήνυμα</a:t>
            </a:r>
          </a:p>
          <a:p>
            <a:pPr lvl="1" algn="just">
              <a:lnSpc>
                <a:spcPct val="90000"/>
              </a:lnSpc>
            </a:pPr>
            <a:r>
              <a:rPr lang="el-GR" sz="2000" dirty="0" smtClean="0"/>
              <a:t>Για να υπογραφεί ένα μήνυμα χρησιμοποιείται το ιδιωτικό κλειδί του αποστολέα. Οποιοσδήποτε τρίτος μπορεί να επαληθεύσει την υπογραφή με το δημόσιο κλειδί του αποστολέα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ea typeface="ＭＳ Ｐゴシック" pitchFamily="-113" charset="-128"/>
              </a:rPr>
              <a:t>Μειονεκτήματα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Πώς</a:t>
            </a:r>
            <a:r>
              <a:rPr lang="en-US" dirty="0" smtClean="0"/>
              <a:t> </a:t>
            </a:r>
            <a:r>
              <a:rPr lang="en-US" dirty="0" err="1" smtClean="0"/>
              <a:t>ολοκληρώνεται</a:t>
            </a:r>
            <a:r>
              <a:rPr lang="en-US" dirty="0" smtClean="0"/>
              <a:t> </a:t>
            </a:r>
            <a:r>
              <a:rPr lang="en-US" dirty="0" err="1" smtClean="0"/>
              <a:t>ο</a:t>
            </a:r>
            <a:r>
              <a:rPr lang="en-US" dirty="0" smtClean="0"/>
              <a:t> </a:t>
            </a:r>
            <a:r>
              <a:rPr lang="en-US" dirty="0" err="1" smtClean="0"/>
              <a:t>κύκλος</a:t>
            </a:r>
            <a:r>
              <a:rPr lang="en-US" dirty="0" smtClean="0"/>
              <a:t> </a:t>
            </a:r>
            <a:r>
              <a:rPr lang="en-US" dirty="0" err="1" smtClean="0"/>
              <a:t>ζωής</a:t>
            </a:r>
            <a:r>
              <a:rPr lang="en-US" dirty="0" smtClean="0"/>
              <a:t> </a:t>
            </a:r>
            <a:r>
              <a:rPr lang="en-US" dirty="0" err="1" smtClean="0"/>
              <a:t>τους</a:t>
            </a:r>
            <a:r>
              <a:rPr lang="en-US" dirty="0" smtClean="0"/>
              <a:t>, </a:t>
            </a:r>
            <a:r>
              <a:rPr lang="en-US" dirty="0" err="1" smtClean="0"/>
              <a:t>όταν</a:t>
            </a:r>
            <a:r>
              <a:rPr lang="en-US" dirty="0" smtClean="0"/>
              <a:t> </a:t>
            </a:r>
            <a:r>
              <a:rPr lang="en-US" dirty="0" err="1" smtClean="0"/>
              <a:t>αυτό</a:t>
            </a:r>
            <a:r>
              <a:rPr lang="en-US" dirty="0" smtClean="0"/>
              <a:t> </a:t>
            </a:r>
            <a:r>
              <a:rPr lang="en-US" dirty="0" err="1" smtClean="0"/>
              <a:t>κριθεί</a:t>
            </a:r>
            <a:r>
              <a:rPr lang="en-US" dirty="0" smtClean="0"/>
              <a:t> </a:t>
            </a:r>
            <a:r>
              <a:rPr lang="en-US" dirty="0" err="1" smtClean="0"/>
              <a:t>αναγκαίο</a:t>
            </a:r>
            <a:r>
              <a:rPr lang="en-US" dirty="0" smtClean="0"/>
              <a:t>;</a:t>
            </a:r>
          </a:p>
          <a:p>
            <a:r>
              <a:rPr lang="en-US" dirty="0" smtClean="0"/>
              <a:t>H </a:t>
            </a:r>
            <a:r>
              <a:rPr lang="en-US" dirty="0" err="1" smtClean="0"/>
              <a:t>απλή</a:t>
            </a:r>
            <a:r>
              <a:rPr lang="en-US" dirty="0" smtClean="0"/>
              <a:t> </a:t>
            </a:r>
            <a:r>
              <a:rPr lang="en-US" dirty="0" err="1" smtClean="0"/>
              <a:t>κοινοποίηση</a:t>
            </a:r>
            <a:r>
              <a:rPr lang="en-US" dirty="0" smtClean="0"/>
              <a:t> </a:t>
            </a:r>
            <a:r>
              <a:rPr lang="en-US" dirty="0" err="1" smtClean="0"/>
              <a:t>των</a:t>
            </a:r>
            <a:r>
              <a:rPr lang="en-US" dirty="0" smtClean="0"/>
              <a:t> </a:t>
            </a:r>
            <a:r>
              <a:rPr lang="en-US" dirty="0" err="1" smtClean="0"/>
              <a:t>κλειδιών</a:t>
            </a:r>
            <a:r>
              <a:rPr lang="en-US" dirty="0" smtClean="0"/>
              <a:t> </a:t>
            </a:r>
            <a:r>
              <a:rPr lang="en-US" dirty="0" err="1" smtClean="0"/>
              <a:t>ελοχεύει</a:t>
            </a:r>
            <a:r>
              <a:rPr lang="en-US" dirty="0" smtClean="0"/>
              <a:t> </a:t>
            </a:r>
            <a:r>
              <a:rPr lang="en-US" dirty="0" err="1" smtClean="0"/>
              <a:t>τον</a:t>
            </a:r>
            <a:r>
              <a:rPr lang="en-US" dirty="0" smtClean="0"/>
              <a:t> </a:t>
            </a:r>
            <a:r>
              <a:rPr lang="en-US" dirty="0" err="1" smtClean="0"/>
              <a:t>κίνδυνο</a:t>
            </a:r>
            <a:r>
              <a:rPr lang="en-US" dirty="0" smtClean="0"/>
              <a:t> </a:t>
            </a:r>
            <a:r>
              <a:rPr lang="en-US" dirty="0" err="1" smtClean="0"/>
              <a:t>απάτης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Ακεραιότητα &amp; Αυθεντικότητα</a:t>
            </a:r>
            <a:endParaRPr lang="en-US" dirty="0"/>
          </a:p>
        </p:txBody>
      </p:sp>
      <p:grpSp>
        <p:nvGrpSpPr>
          <p:cNvPr id="4" name="Group 36"/>
          <p:cNvGrpSpPr>
            <a:grpSpLocks/>
          </p:cNvGrpSpPr>
          <p:nvPr/>
        </p:nvGrpSpPr>
        <p:grpSpPr bwMode="auto">
          <a:xfrm>
            <a:off x="4572000" y="1671638"/>
            <a:ext cx="4495800" cy="4195762"/>
            <a:chOff x="4572000" y="1671935"/>
            <a:chExt cx="4495800" cy="4195465"/>
          </a:xfrm>
        </p:grpSpPr>
        <p:grpSp>
          <p:nvGrpSpPr>
            <p:cNvPr id="5" name="Group 35"/>
            <p:cNvGrpSpPr>
              <a:grpSpLocks/>
            </p:cNvGrpSpPr>
            <p:nvPr/>
          </p:nvGrpSpPr>
          <p:grpSpPr bwMode="auto">
            <a:xfrm>
              <a:off x="4572000" y="1671935"/>
              <a:ext cx="4495800" cy="4195465"/>
              <a:chOff x="4572000" y="1671935"/>
              <a:chExt cx="4495800" cy="4195465"/>
            </a:xfrm>
          </p:grpSpPr>
          <p:sp>
            <p:nvSpPr>
              <p:cNvPr id="7" name="TextBox 19"/>
              <p:cNvSpPr txBox="1">
                <a:spLocks noChangeArrowheads="1"/>
              </p:cNvSpPr>
              <p:nvPr/>
            </p:nvSpPr>
            <p:spPr bwMode="auto">
              <a:xfrm>
                <a:off x="7162800" y="1671935"/>
                <a:ext cx="190500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el-GR"/>
                  <a:t>παραλήπτης</a:t>
                </a:r>
                <a:endParaRPr lang="en-US"/>
              </a:p>
            </p:txBody>
          </p:sp>
          <p:grpSp>
            <p:nvGrpSpPr>
              <p:cNvPr id="8" name="Group 21"/>
              <p:cNvGrpSpPr>
                <a:grpSpLocks/>
              </p:cNvGrpSpPr>
              <p:nvPr/>
            </p:nvGrpSpPr>
            <p:grpSpPr bwMode="auto">
              <a:xfrm>
                <a:off x="4572000" y="1981201"/>
                <a:ext cx="4191000" cy="3886199"/>
                <a:chOff x="914400" y="1900535"/>
                <a:chExt cx="4191000" cy="4488597"/>
              </a:xfrm>
            </p:grpSpPr>
            <p:sp>
              <p:nvSpPr>
                <p:cNvPr id="9" name="Rectangle 8"/>
                <p:cNvSpPr/>
                <p:nvPr/>
              </p:nvSpPr>
              <p:spPr>
                <a:xfrm>
                  <a:off x="1600200" y="3657295"/>
                  <a:ext cx="2362200" cy="762714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l-GR" dirty="0">
                      <a:solidFill>
                        <a:schemeClr val="tx1"/>
                      </a:solidFill>
                    </a:rPr>
                    <a:t>Συμμετρικό κρυπτοσύστημα</a:t>
                  </a:r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" name="TextBox 23"/>
                <p:cNvSpPr txBox="1">
                  <a:spLocks noChangeArrowheads="1"/>
                </p:cNvSpPr>
                <p:nvPr/>
              </p:nvSpPr>
              <p:spPr bwMode="auto">
                <a:xfrm>
                  <a:off x="2133600" y="1900535"/>
                  <a:ext cx="1219200" cy="4616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  <a:spAutoFit/>
                </a:bodyPr>
                <a:lstStyle/>
                <a:p>
                  <a:r>
                    <a:rPr lang="el-GR"/>
                    <a:t>μήνυμα</a:t>
                  </a:r>
                  <a:endParaRPr lang="en-US"/>
                </a:p>
              </p:txBody>
            </p:sp>
            <p:cxnSp>
              <p:nvCxnSpPr>
                <p:cNvPr id="11" name="Straight Arrow Connector 10"/>
                <p:cNvCxnSpPr/>
                <p:nvPr/>
              </p:nvCxnSpPr>
              <p:spPr>
                <a:xfrm rot="5400000">
                  <a:off x="2209667" y="2971831"/>
                  <a:ext cx="1067067" cy="3175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TextBox 26"/>
                <p:cNvSpPr txBox="1">
                  <a:spLocks noChangeArrowheads="1"/>
                </p:cNvSpPr>
                <p:nvPr/>
              </p:nvSpPr>
              <p:spPr bwMode="auto">
                <a:xfrm>
                  <a:off x="4114800" y="3424535"/>
                  <a:ext cx="990600" cy="4616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  <a:spAutoFit/>
                </a:bodyPr>
                <a:lstStyle/>
                <a:p>
                  <a:r>
                    <a:rPr lang="el-GR"/>
                    <a:t>κλειδί</a:t>
                  </a:r>
                  <a:endParaRPr lang="en-US"/>
                </a:p>
              </p:txBody>
            </p:sp>
            <p:cxnSp>
              <p:nvCxnSpPr>
                <p:cNvPr id="13" name="Straight Arrow Connector 12"/>
                <p:cNvCxnSpPr/>
                <p:nvPr/>
              </p:nvCxnSpPr>
              <p:spPr>
                <a:xfrm rot="5400000">
                  <a:off x="2210460" y="5027921"/>
                  <a:ext cx="1067067" cy="1588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TextBox 28"/>
                <p:cNvSpPr txBox="1">
                  <a:spLocks noChangeArrowheads="1"/>
                </p:cNvSpPr>
                <p:nvPr/>
              </p:nvSpPr>
              <p:spPr bwMode="auto">
                <a:xfrm>
                  <a:off x="914400" y="5558135"/>
                  <a:ext cx="4114800" cy="83099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  <a:spAutoFit/>
                </a:bodyPr>
                <a:lstStyle/>
                <a:p>
                  <a:pPr algn="ctr"/>
                  <a:r>
                    <a:rPr lang="el-GR" dirty="0"/>
                    <a:t>Κώδικας Αυθεντικοποίησης παραλήπτη</a:t>
                  </a:r>
                  <a:endParaRPr lang="en-US" dirty="0"/>
                </a:p>
              </p:txBody>
            </p:sp>
          </p:grpSp>
        </p:grpSp>
        <p:cxnSp>
          <p:nvCxnSpPr>
            <p:cNvPr id="6" name="Straight Arrow Connector 5"/>
            <p:cNvCxnSpPr/>
            <p:nvPr/>
          </p:nvCxnSpPr>
          <p:spPr>
            <a:xfrm rot="10800000">
              <a:off x="7772400" y="3733951"/>
              <a:ext cx="9144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34"/>
          <p:cNvGrpSpPr>
            <a:grpSpLocks/>
          </p:cNvGrpSpPr>
          <p:nvPr/>
        </p:nvGrpSpPr>
        <p:grpSpPr bwMode="auto">
          <a:xfrm>
            <a:off x="76200" y="1676400"/>
            <a:ext cx="4495800" cy="4191000"/>
            <a:chOff x="76200" y="1676400"/>
            <a:chExt cx="4495800" cy="4191000"/>
          </a:xfrm>
        </p:grpSpPr>
        <p:grpSp>
          <p:nvGrpSpPr>
            <p:cNvPr id="16" name="Group 17"/>
            <p:cNvGrpSpPr>
              <a:grpSpLocks/>
            </p:cNvGrpSpPr>
            <p:nvPr/>
          </p:nvGrpSpPr>
          <p:grpSpPr bwMode="auto">
            <a:xfrm>
              <a:off x="76200" y="1981202"/>
              <a:ext cx="4495800" cy="3886203"/>
              <a:chOff x="304800" y="1900535"/>
              <a:chExt cx="4572000" cy="4488597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1599554" y="3657102"/>
                <a:ext cx="2579822" cy="60508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l-GR" dirty="0">
                    <a:solidFill>
                      <a:schemeClr val="tx1"/>
                    </a:solidFill>
                  </a:rPr>
                  <a:t>Συμμετρικό κρυπτοσύστημα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TextBox 7"/>
              <p:cNvSpPr txBox="1">
                <a:spLocks noChangeArrowheads="1"/>
              </p:cNvSpPr>
              <p:nvPr/>
            </p:nvSpPr>
            <p:spPr bwMode="auto">
              <a:xfrm>
                <a:off x="2133600" y="1900535"/>
                <a:ext cx="121920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el-GR"/>
                  <a:t>μήνυμα</a:t>
                </a:r>
                <a:endParaRPr lang="en-US"/>
              </a:p>
            </p:txBody>
          </p:sp>
          <p:cxnSp>
            <p:nvCxnSpPr>
              <p:cNvPr id="20" name="Straight Arrow Connector 19"/>
              <p:cNvCxnSpPr/>
              <p:nvPr/>
            </p:nvCxnSpPr>
            <p:spPr>
              <a:xfrm rot="5400000">
                <a:off x="2209790" y="2972371"/>
                <a:ext cx="1067142" cy="1615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Arrow Connector 20"/>
              <p:cNvCxnSpPr/>
              <p:nvPr/>
            </p:nvCxnSpPr>
            <p:spPr>
              <a:xfrm>
                <a:off x="304800" y="4036653"/>
                <a:ext cx="1143000" cy="1833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TextBox 13"/>
              <p:cNvSpPr txBox="1">
                <a:spLocks noChangeArrowheads="1"/>
              </p:cNvSpPr>
              <p:nvPr/>
            </p:nvSpPr>
            <p:spPr bwMode="auto">
              <a:xfrm>
                <a:off x="381000" y="3505200"/>
                <a:ext cx="99060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el-GR"/>
                  <a:t>κλειδί</a:t>
                </a:r>
                <a:endParaRPr lang="en-US"/>
              </a:p>
            </p:txBody>
          </p:sp>
          <p:cxnSp>
            <p:nvCxnSpPr>
              <p:cNvPr id="23" name="Straight Arrow Connector 22"/>
              <p:cNvCxnSpPr/>
              <p:nvPr/>
            </p:nvCxnSpPr>
            <p:spPr>
              <a:xfrm rot="5400000">
                <a:off x="2209790" y="5027811"/>
                <a:ext cx="1067142" cy="1615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TextBox 16"/>
              <p:cNvSpPr txBox="1">
                <a:spLocks noChangeArrowheads="1"/>
              </p:cNvSpPr>
              <p:nvPr/>
            </p:nvSpPr>
            <p:spPr bwMode="auto">
              <a:xfrm>
                <a:off x="914400" y="5558135"/>
                <a:ext cx="3962400" cy="8309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l-GR"/>
                  <a:t>Κώδικας Αυθεντικοποίησης αποστολέα</a:t>
                </a:r>
                <a:endParaRPr lang="en-US"/>
              </a:p>
            </p:txBody>
          </p:sp>
        </p:grpSp>
        <p:sp>
          <p:nvSpPr>
            <p:cNvPr id="17" name="TextBox 18"/>
            <p:cNvSpPr txBox="1">
              <a:spLocks noChangeArrowheads="1"/>
            </p:cNvSpPr>
            <p:nvPr/>
          </p:nvSpPr>
          <p:spPr bwMode="auto">
            <a:xfrm>
              <a:off x="152400" y="1676400"/>
              <a:ext cx="19050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l-GR"/>
                <a:t>αποστολέας</a:t>
              </a:r>
              <a:endParaRPr lang="en-US"/>
            </a:p>
          </p:txBody>
        </p:sp>
      </p:grpSp>
      <p:cxnSp>
        <p:nvCxnSpPr>
          <p:cNvPr id="28" name="Straight Arrow Connector 27"/>
          <p:cNvCxnSpPr/>
          <p:nvPr/>
        </p:nvCxnSpPr>
        <p:spPr>
          <a:xfrm>
            <a:off x="4114800" y="5408612"/>
            <a:ext cx="4572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Διαμοιρασμός Δημόσιων Κλειδιών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Επικύρωση της γνησιότητας των δημόσιων κλειδιών</a:t>
            </a:r>
            <a:endParaRPr lang="en-US" dirty="0" smtClean="0">
              <a:ea typeface="ＭＳ Ｐゴシック" pitchFamily="-113" charset="-128"/>
              <a:cs typeface="ＭＳ Ｐゴシック" pitchFamily="-113" charset="-128"/>
            </a:endParaRPr>
          </a:p>
          <a:p>
            <a:pPr lvl="1"/>
            <a:r>
              <a:rPr lang="el-GR" dirty="0" smtClean="0"/>
              <a:t>Ψηφιακά Πιστοποιητικά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Ψηφιακό Πιστοποιητικό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Ορισμός</a:t>
            </a:r>
          </a:p>
          <a:p>
            <a:pPr lvl="1"/>
            <a:r>
              <a:rPr lang="el-GR" dirty="0" smtClean="0"/>
              <a:t>ψηφιακά υπογεγραμμένη δομή δεδομένων, η οποία αντιστοιχίζει μία ή περισσότερες ιδιότητες μιας φυσικής οντότητας στο δημόσιο κλειδί που της ανήκει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Βασικά Πεδία</a:t>
            </a:r>
          </a:p>
          <a:p>
            <a:pPr lvl="1"/>
            <a:r>
              <a:rPr lang="el-GR" dirty="0" smtClean="0"/>
              <a:t>Όνομα Χρήστη </a:t>
            </a:r>
            <a:r>
              <a:rPr lang="en-US" dirty="0" smtClean="0"/>
              <a:t>(User ID)</a:t>
            </a:r>
          </a:p>
          <a:p>
            <a:pPr lvl="1"/>
            <a:r>
              <a:rPr lang="el-GR" dirty="0" smtClean="0"/>
              <a:t>Δημόσιο Κλειδί χρήστη</a:t>
            </a:r>
          </a:p>
          <a:p>
            <a:pPr lvl="1"/>
            <a:r>
              <a:rPr lang="el-GR" dirty="0" smtClean="0"/>
              <a:t>Πληροφορίες Χρήσης Πιστοποιητικού</a:t>
            </a:r>
          </a:p>
          <a:p>
            <a:pPr lvl="1"/>
            <a:r>
              <a:rPr lang="el-GR" dirty="0" smtClean="0"/>
              <a:t>Πληροφορίες Αρχής Πιστοποίησης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ea typeface="ＭＳ Ｐゴシック" pitchFamily="-113" charset="-128"/>
              </a:rPr>
              <a:t>Ψηφιακό Πιστοποιητικό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371600" y="2209800"/>
            <a:ext cx="1981200" cy="609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solidFill>
                  <a:srgbClr val="000000"/>
                </a:solidFill>
              </a:rPr>
              <a:t>Όνομα Χρήστη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71600" y="2819400"/>
            <a:ext cx="1981200" cy="609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solidFill>
                  <a:srgbClr val="000000"/>
                </a:solidFill>
              </a:rPr>
              <a:t>Δημόσιο Κλειδί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71600" y="3429000"/>
            <a:ext cx="1981200" cy="609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solidFill>
                  <a:srgbClr val="000000"/>
                </a:solidFill>
              </a:rPr>
              <a:t>Πληροφορίες Χρησης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371600" y="4038600"/>
            <a:ext cx="1981200" cy="609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l-GR">
                <a:solidFill>
                  <a:srgbClr val="000000"/>
                </a:solidFill>
                <a:ea typeface="ＭＳ Ｐゴシック" pitchFamily="-113" charset="-128"/>
                <a:cs typeface="ＭＳ Ｐゴシック" pitchFamily="-113" charset="-128"/>
              </a:rPr>
              <a:t>Πληροφορίες </a:t>
            </a:r>
            <a:r>
              <a:rPr lang="en-US">
                <a:solidFill>
                  <a:srgbClr val="000000"/>
                </a:solidFill>
                <a:ea typeface="ＭＳ Ｐゴシック" pitchFamily="-113" charset="-128"/>
                <a:cs typeface="ＭＳ Ｐゴシック" pitchFamily="-113" charset="-128"/>
              </a:rPr>
              <a:t>CA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0" y="2590800"/>
            <a:ext cx="1371600" cy="533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solidFill>
                  <a:srgbClr val="000000"/>
                </a:solidFill>
              </a:rPr>
              <a:t>Συνάρτηση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solidFill>
                  <a:srgbClr val="000000"/>
                </a:solidFill>
              </a:rPr>
              <a:t>Σύνοψης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3505200" y="2819400"/>
            <a:ext cx="8382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5943600" y="2820988"/>
            <a:ext cx="990600" cy="15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7010400" y="2590800"/>
            <a:ext cx="1295400" cy="533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solidFill>
                  <a:srgbClr val="000000"/>
                </a:solidFill>
              </a:rPr>
              <a:t>Σύνοψη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010400" y="3886200"/>
            <a:ext cx="1371600" cy="609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solidFill>
                  <a:srgbClr val="000000"/>
                </a:solidFill>
              </a:rPr>
              <a:t>Ασύμετρη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5181600" y="4189413"/>
            <a:ext cx="1752600" cy="15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20"/>
          <p:cNvSpPr txBox="1">
            <a:spLocks noChangeArrowheads="1"/>
          </p:cNvSpPr>
          <p:nvPr/>
        </p:nvSpPr>
        <p:spPr bwMode="auto">
          <a:xfrm>
            <a:off x="5105400" y="3886200"/>
            <a:ext cx="2438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l-GR">
                <a:solidFill>
                  <a:srgbClr val="000000"/>
                </a:solidFill>
              </a:rPr>
              <a:t>Ιδιωτικό Κλειδι </a:t>
            </a:r>
          </a:p>
          <a:p>
            <a:r>
              <a:rPr lang="el-GR">
                <a:solidFill>
                  <a:srgbClr val="000000"/>
                </a:solidFill>
              </a:rPr>
              <a:t> Αρχής Πιστ.</a:t>
            </a:r>
            <a:endParaRPr lang="en-US">
              <a:solidFill>
                <a:srgbClr val="000000"/>
              </a:solidFill>
            </a:endParaRPr>
          </a:p>
        </p:txBody>
      </p:sp>
      <p:cxnSp>
        <p:nvCxnSpPr>
          <p:cNvPr id="15" name="Straight Arrow Connector 14"/>
          <p:cNvCxnSpPr>
            <a:endCxn id="12" idx="0"/>
          </p:cNvCxnSpPr>
          <p:nvPr/>
        </p:nvCxnSpPr>
        <p:spPr>
          <a:xfrm rot="16200000" flipH="1">
            <a:off x="7258050" y="3448050"/>
            <a:ext cx="838200" cy="381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12" idx="2"/>
          </p:cNvCxnSpPr>
          <p:nvPr/>
        </p:nvCxnSpPr>
        <p:spPr>
          <a:xfrm rot="5400000">
            <a:off x="7353301" y="4838700"/>
            <a:ext cx="685800" cy="31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6934200" y="5183188"/>
            <a:ext cx="1524000" cy="37941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solidFill>
                  <a:srgbClr val="000000"/>
                </a:solidFill>
              </a:rPr>
              <a:t>Ψηφιακή Υπογραφή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rot="10800000">
            <a:off x="3352800" y="4953000"/>
            <a:ext cx="3581400" cy="609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1371600" y="4648200"/>
            <a:ext cx="1981200" cy="53498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solidFill>
                  <a:srgbClr val="000000"/>
                </a:solidFill>
              </a:rPr>
              <a:t>Ψηφιακή Υπογραφή</a:t>
            </a:r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ea typeface="ＭＳ Ｐゴシック" pitchFamily="-113" charset="-128"/>
              </a:rPr>
              <a:t>Επικύρωση Γνησιότητας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371600" y="2209800"/>
            <a:ext cx="1981200" cy="609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solidFill>
                  <a:srgbClr val="000000"/>
                </a:solidFill>
              </a:rPr>
              <a:t>Όνομα Χρήστη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71600" y="2819400"/>
            <a:ext cx="1981200" cy="609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solidFill>
                  <a:srgbClr val="000000"/>
                </a:solidFill>
              </a:rPr>
              <a:t>Δημόσιο Κλειδί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71600" y="3429000"/>
            <a:ext cx="1981200" cy="609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solidFill>
                  <a:srgbClr val="000000"/>
                </a:solidFill>
              </a:rPr>
              <a:t>Πληροφορίες Χρησης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371600" y="4038600"/>
            <a:ext cx="1981200" cy="609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l-GR">
                <a:solidFill>
                  <a:srgbClr val="000000"/>
                </a:solidFill>
                <a:ea typeface="ＭＳ Ｐゴシック" pitchFamily="-113" charset="-128"/>
                <a:cs typeface="ＭＳ Ｐゴシック" pitchFamily="-113" charset="-128"/>
              </a:rPr>
              <a:t>Πληροφορίες </a:t>
            </a:r>
            <a:r>
              <a:rPr lang="en-US">
                <a:solidFill>
                  <a:srgbClr val="000000"/>
                </a:solidFill>
                <a:ea typeface="ＭＳ Ｐゴシック" pitchFamily="-113" charset="-128"/>
                <a:cs typeface="ＭＳ Ｐゴシック" pitchFamily="-113" charset="-128"/>
              </a:rPr>
              <a:t>CA</a:t>
            </a:r>
          </a:p>
        </p:txBody>
      </p:sp>
      <p:sp>
        <p:nvSpPr>
          <p:cNvPr id="8" name="Rectangle 7"/>
          <p:cNvSpPr/>
          <p:nvPr/>
        </p:nvSpPr>
        <p:spPr>
          <a:xfrm>
            <a:off x="1371600" y="4648200"/>
            <a:ext cx="1981200" cy="53498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solidFill>
                  <a:srgbClr val="000000"/>
                </a:solidFill>
              </a:rPr>
              <a:t>Ψηφιακή Υπογραφή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Right Brace 8"/>
          <p:cNvSpPr/>
          <p:nvPr/>
        </p:nvSpPr>
        <p:spPr>
          <a:xfrm>
            <a:off x="3505200" y="2209800"/>
            <a:ext cx="381000" cy="2209800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3886200" y="3352800"/>
            <a:ext cx="9144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4953000" y="3048000"/>
            <a:ext cx="1371600" cy="533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solidFill>
                  <a:srgbClr val="000000"/>
                </a:solidFill>
              </a:rPr>
              <a:t>Συνάρτηση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solidFill>
                  <a:srgbClr val="000000"/>
                </a:solidFill>
              </a:rPr>
              <a:t>Σύνοψης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6400800" y="3278188"/>
            <a:ext cx="990600" cy="15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3505200" y="4876800"/>
            <a:ext cx="14478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4953000" y="4648200"/>
            <a:ext cx="1447800" cy="53498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solidFill>
                  <a:srgbClr val="000000"/>
                </a:solidFill>
              </a:rPr>
              <a:t>Αποκρυπτ.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5" name="TextBox 21"/>
          <p:cNvSpPr txBox="1">
            <a:spLocks noChangeArrowheads="1"/>
          </p:cNvSpPr>
          <p:nvPr/>
        </p:nvSpPr>
        <p:spPr bwMode="auto">
          <a:xfrm>
            <a:off x="3352800" y="5678488"/>
            <a:ext cx="2667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l-GR"/>
              <a:t>Δημόσιο Κλειδί Αρχής Πιστοποίησης</a:t>
            </a:r>
            <a:endParaRPr lang="en-US"/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5791200" y="5183188"/>
            <a:ext cx="1588" cy="81756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6477000" y="4878388"/>
            <a:ext cx="990600" cy="15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16200000" flipV="1">
            <a:off x="7639050" y="4095750"/>
            <a:ext cx="1066800" cy="381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28"/>
          <p:cNvSpPr txBox="1">
            <a:spLocks noChangeArrowheads="1"/>
          </p:cNvSpPr>
          <p:nvPr/>
        </p:nvSpPr>
        <p:spPr bwMode="auto">
          <a:xfrm>
            <a:off x="7086600" y="3886200"/>
            <a:ext cx="1295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l-GR"/>
              <a:t>Σύγκριση</a:t>
            </a:r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Παράδειγμα Ψηφιακού Πιστοποιητικού</a:t>
            </a:r>
            <a:endParaRPr lang="en-US" dirty="0"/>
          </a:p>
        </p:txBody>
      </p:sp>
      <p:pic>
        <p:nvPicPr>
          <p:cNvPr id="4" name="Content Placeholder 6" descr="Picture 3.pn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33600" y="1905000"/>
            <a:ext cx="5187950" cy="4495800"/>
          </a:xfr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Θεωρητικό Υπόβαθρο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Χρήση πρώτων αριθμών </a:t>
            </a:r>
          </a:p>
          <a:p>
            <a:r>
              <a:rPr lang="el-GR" dirty="0" smtClean="0"/>
              <a:t>Υπολογισμός μέγιστου-ελάχιστου κοινού διαιρέτη</a:t>
            </a:r>
            <a:endParaRPr 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Πρώτοι Αριθμοί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Διαιρούνται από τον εαυτό τους και τη μονάδα </a:t>
            </a:r>
          </a:p>
          <a:p>
            <a:r>
              <a:rPr lang="el-GR" dirty="0" smtClean="0"/>
              <a:t>Δύο αριθμοί ονομάζονται </a:t>
            </a:r>
            <a:r>
              <a:rPr lang="en-US" dirty="0" smtClean="0"/>
              <a:t>relative primes </a:t>
            </a:r>
            <a:r>
              <a:rPr lang="en-US" dirty="0" err="1" smtClean="0"/>
              <a:t>gcd(a,b</a:t>
            </a:r>
            <a:r>
              <a:rPr lang="en-US" dirty="0" smtClean="0"/>
              <a:t>)=1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Βασικά Στοιχεία Θεωρίας Αριθμών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Ένα αριθμός </a:t>
            </a:r>
            <a:r>
              <a:rPr lang="en-US" dirty="0" smtClean="0"/>
              <a:t>a </a:t>
            </a:r>
            <a:r>
              <a:rPr lang="el-GR" dirty="0" smtClean="0"/>
              <a:t>διαιρεί τον </a:t>
            </a:r>
            <a:r>
              <a:rPr lang="en-US" dirty="0" err="1" smtClean="0"/>
              <a:t>b</a:t>
            </a:r>
            <a:r>
              <a:rPr lang="en-US" dirty="0" smtClean="0"/>
              <a:t> </a:t>
            </a:r>
            <a:r>
              <a:rPr lang="el-GR" dirty="0" smtClean="0"/>
              <a:t>όταν υπάρχει </a:t>
            </a:r>
            <a:r>
              <a:rPr lang="en-US" dirty="0" err="1" smtClean="0"/>
              <a:t>c</a:t>
            </a:r>
            <a:r>
              <a:rPr lang="en-US" dirty="0" smtClean="0"/>
              <a:t> </a:t>
            </a:r>
            <a:r>
              <a:rPr lang="el-GR" dirty="0" smtClean="0"/>
              <a:t>τέτοιος ώστε</a:t>
            </a:r>
            <a:r>
              <a:rPr lang="en-US" dirty="0" smtClean="0"/>
              <a:t> </a:t>
            </a:r>
            <a:r>
              <a:rPr lang="en-US" dirty="0" err="1" smtClean="0"/>
              <a:t>b</a:t>
            </a:r>
            <a:r>
              <a:rPr lang="en-US" dirty="0" smtClean="0"/>
              <a:t>=</a:t>
            </a:r>
            <a:r>
              <a:rPr lang="en-US" dirty="0" err="1" smtClean="0"/>
              <a:t>c</a:t>
            </a:r>
            <a:r>
              <a:rPr lang="en-US" dirty="0" smtClean="0"/>
              <a:t>*a</a:t>
            </a:r>
            <a:endParaRPr lang="el-GR" dirty="0" smtClean="0"/>
          </a:p>
          <a:p>
            <a:r>
              <a:rPr lang="el-GR" dirty="0" smtClean="0"/>
              <a:t>Διαίρεση </a:t>
            </a:r>
            <a:r>
              <a:rPr lang="en-US" dirty="0" err="1" smtClean="0"/>
              <a:t>a,b</a:t>
            </a:r>
            <a:r>
              <a:rPr lang="en-US" dirty="0" smtClean="0"/>
              <a:t> a=</a:t>
            </a:r>
            <a:r>
              <a:rPr lang="en-US" dirty="0" err="1" smtClean="0"/>
              <a:t>q</a:t>
            </a:r>
            <a:r>
              <a:rPr lang="en-US" dirty="0" smtClean="0"/>
              <a:t>*</a:t>
            </a:r>
            <a:r>
              <a:rPr lang="en-US" dirty="0" err="1" smtClean="0"/>
              <a:t>b+r</a:t>
            </a:r>
            <a:r>
              <a:rPr lang="en-US" dirty="0" smtClean="0"/>
              <a:t> </a:t>
            </a:r>
            <a:r>
              <a:rPr lang="el-GR" dirty="0" smtClean="0"/>
              <a:t>,όπου </a:t>
            </a:r>
            <a:r>
              <a:rPr lang="en-US" dirty="0" err="1" smtClean="0"/>
              <a:t>r</a:t>
            </a:r>
            <a:r>
              <a:rPr lang="en-US" dirty="0" smtClean="0"/>
              <a:t> =</a:t>
            </a:r>
            <a:r>
              <a:rPr lang="el-GR" dirty="0" smtClean="0"/>
              <a:t> </a:t>
            </a:r>
            <a:r>
              <a:rPr lang="en-US" dirty="0" smtClean="0"/>
              <a:t>a % </a:t>
            </a:r>
            <a:r>
              <a:rPr lang="en-US" dirty="0" err="1" smtClean="0"/>
              <a:t>b</a:t>
            </a:r>
            <a:endParaRPr lang="en-US" dirty="0" smtClean="0"/>
          </a:p>
          <a:p>
            <a:r>
              <a:rPr lang="en-US" dirty="0" smtClean="0"/>
              <a:t>Ax + by = </a:t>
            </a:r>
            <a:r>
              <a:rPr lang="en-US" dirty="0" err="1" smtClean="0"/>
              <a:t>d</a:t>
            </a:r>
            <a:endParaRPr lang="en-US" dirty="0" smtClean="0"/>
          </a:p>
          <a:p>
            <a:r>
              <a:rPr lang="el-GR" dirty="0" smtClean="0"/>
              <a:t>Μέγιστος κοινός διαιρέτης </a:t>
            </a:r>
          </a:p>
          <a:p>
            <a:pPr lvl="1"/>
            <a:r>
              <a:rPr lang="en-US" dirty="0" err="1" smtClean="0"/>
              <a:t>d</a:t>
            </a:r>
            <a:r>
              <a:rPr lang="en-US" dirty="0" smtClean="0"/>
              <a:t> = </a:t>
            </a:r>
            <a:r>
              <a:rPr lang="en-US" dirty="0" err="1" smtClean="0"/>
              <a:t>gcd</a:t>
            </a:r>
            <a:r>
              <a:rPr lang="en-US" dirty="0" smtClean="0"/>
              <a:t> (</a:t>
            </a:r>
            <a:r>
              <a:rPr lang="en-US" dirty="0" err="1" smtClean="0"/>
              <a:t>a,b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d</a:t>
            </a:r>
            <a:r>
              <a:rPr lang="en-US" dirty="0" smtClean="0"/>
              <a:t> </a:t>
            </a:r>
            <a:r>
              <a:rPr lang="el-GR" dirty="0" smtClean="0"/>
              <a:t>κοινός διαιρετής </a:t>
            </a:r>
            <a:r>
              <a:rPr lang="en-US" dirty="0" err="1" smtClean="0"/>
              <a:t>a,b</a:t>
            </a:r>
            <a:endParaRPr lang="en-US" dirty="0" smtClean="0"/>
          </a:p>
          <a:p>
            <a:pPr lvl="1"/>
            <a:r>
              <a:rPr lang="el-GR" dirty="0" smtClean="0"/>
              <a:t>Κάθε  </a:t>
            </a:r>
            <a:r>
              <a:rPr lang="en-US" dirty="0" err="1" smtClean="0"/>
              <a:t>c</a:t>
            </a:r>
            <a:r>
              <a:rPr lang="en-US" dirty="0" smtClean="0"/>
              <a:t> </a:t>
            </a:r>
            <a:r>
              <a:rPr lang="el-GR" dirty="0" smtClean="0"/>
              <a:t>διαιρεί το </a:t>
            </a:r>
            <a:r>
              <a:rPr lang="en-US" dirty="0" smtClean="0"/>
              <a:t> </a:t>
            </a:r>
            <a:r>
              <a:rPr lang="en-US" dirty="0" err="1" smtClean="0"/>
              <a:t>a,b</a:t>
            </a:r>
            <a:r>
              <a:rPr lang="en-US" dirty="0" smtClean="0"/>
              <a:t> </a:t>
            </a:r>
            <a:r>
              <a:rPr lang="el-GR" dirty="0" smtClean="0"/>
              <a:t>διαρεί και το </a:t>
            </a:r>
            <a:r>
              <a:rPr lang="en-US" dirty="0" err="1" smtClean="0"/>
              <a:t>d</a:t>
            </a:r>
            <a:endParaRPr 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Αλγόριθμος ΜΚΔ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Είσοδος (</a:t>
            </a:r>
            <a:r>
              <a:rPr lang="en-US" dirty="0" err="1" smtClean="0"/>
              <a:t>a,b</a:t>
            </a:r>
            <a:r>
              <a:rPr lang="en-US" dirty="0" smtClean="0"/>
              <a:t>)</a:t>
            </a:r>
          </a:p>
          <a:p>
            <a:r>
              <a:rPr lang="en-US" dirty="0" smtClean="0"/>
              <a:t>While a modulo </a:t>
            </a:r>
            <a:r>
              <a:rPr lang="en-US" dirty="0" err="1" smtClean="0"/>
              <a:t>b</a:t>
            </a:r>
            <a:r>
              <a:rPr lang="en-US" dirty="0" smtClean="0"/>
              <a:t> !=0</a:t>
            </a:r>
          </a:p>
          <a:p>
            <a:pPr lvl="1"/>
            <a:r>
              <a:rPr lang="en-US" dirty="0" smtClean="0"/>
              <a:t>a = </a:t>
            </a:r>
            <a:r>
              <a:rPr lang="en-US" dirty="0" err="1" smtClean="0"/>
              <a:t>b</a:t>
            </a:r>
            <a:r>
              <a:rPr lang="en-US" dirty="0" smtClean="0"/>
              <a:t> </a:t>
            </a:r>
          </a:p>
          <a:p>
            <a:pPr lvl="1"/>
            <a:r>
              <a:rPr lang="en-US" dirty="0" err="1" smtClean="0"/>
              <a:t>r</a:t>
            </a:r>
            <a:r>
              <a:rPr lang="en-US" dirty="0" smtClean="0"/>
              <a:t>= a mod </a:t>
            </a:r>
            <a:r>
              <a:rPr lang="en-US" dirty="0" err="1" smtClean="0"/>
              <a:t>b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b=</a:t>
            </a:r>
            <a:r>
              <a:rPr lang="en-US" dirty="0" err="1" smtClean="0"/>
              <a:t>r</a:t>
            </a:r>
            <a:endParaRPr lang="en-US" dirty="0" smtClean="0"/>
          </a:p>
          <a:p>
            <a:r>
              <a:rPr lang="en-US" dirty="0" smtClean="0"/>
              <a:t>Return (a)</a:t>
            </a:r>
          </a:p>
          <a:p>
            <a:r>
              <a:rPr lang="el-GR" dirty="0" smtClean="0"/>
              <a:t>Υπολογισμός ΜΚΔ 1071,462  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631950" y="2743200"/>
          <a:ext cx="5880100" cy="1371600"/>
        </p:xfrm>
        <a:graphic>
          <a:graphicData uri="http://schemas.openxmlformats.org/drawingml/2006/table">
            <a:tbl>
              <a:tblPr/>
              <a:tblGrid>
                <a:gridCol w="952500"/>
                <a:gridCol w="952500"/>
                <a:gridCol w="584200"/>
                <a:gridCol w="660400"/>
                <a:gridCol w="2730500"/>
              </a:tblGrid>
              <a:tr h="3429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latin typeface="Verdana"/>
                        </a:rPr>
                        <a:t>Number 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latin typeface="Verdana"/>
                        </a:rPr>
                        <a:t>Number 2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latin typeface="Verdana"/>
                        </a:rPr>
                        <a:t>Modulo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latin typeface="Verdana"/>
                        </a:rPr>
                        <a:t>Quadratic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latin typeface="Verdana"/>
                        </a:rPr>
                        <a:t>Number1=quadratic*Number2 +</a:t>
                      </a:r>
                      <a:r>
                        <a:rPr lang="en-US" sz="1000" b="0" i="0" u="none" strike="noStrike" dirty="0" smtClean="0">
                          <a:latin typeface="Verdana"/>
                        </a:rPr>
                        <a:t> Modulo</a:t>
                      </a:r>
                      <a:endParaRPr lang="en-US" sz="1000" b="0" i="0" u="none" strike="noStrike" dirty="0">
                        <a:latin typeface="Verdana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latin typeface="Verdana"/>
                        </a:rPr>
                        <a:t>1071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latin typeface="Verdana"/>
                        </a:rPr>
                        <a:t>462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latin typeface="Verdana"/>
                        </a:rPr>
                        <a:t>147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latin typeface="Verdana"/>
                        </a:rPr>
                        <a:t>2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latin typeface="Verdana"/>
                        </a:rPr>
                        <a:t>1071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latin typeface="Verdana"/>
                        </a:rPr>
                        <a:t>462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latin typeface="Verdana"/>
                        </a:rPr>
                        <a:t>147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latin typeface="Verdana"/>
                        </a:rPr>
                        <a:t>21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latin typeface="Verdana"/>
                        </a:rPr>
                        <a:t>3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latin typeface="Verdana"/>
                        </a:rPr>
                        <a:t>462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latin typeface="Verdana"/>
                        </a:rPr>
                        <a:t>147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latin typeface="Verdana"/>
                        </a:rPr>
                        <a:t>21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latin typeface="Verdana"/>
                        </a:rPr>
                        <a:t>0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latin typeface="Verdana"/>
                        </a:rPr>
                        <a:t>7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latin typeface="Verdana"/>
                        </a:rPr>
                        <a:t>147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Ακεραιότητα &amp; Αυθεντικότητα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Με τη χρήση μονόδρομων συναρτήσεων σύνοψης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Modulo </a:t>
            </a:r>
            <a:r>
              <a:rPr lang="el-GR" dirty="0" smtClean="0"/>
              <a:t>Αριθμητική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419599"/>
          </a:xfrm>
        </p:spPr>
        <p:txBody>
          <a:bodyPr>
            <a:normAutofit/>
          </a:bodyPr>
          <a:lstStyle/>
          <a:p>
            <a:r>
              <a:rPr lang="el-GR" dirty="0" smtClean="0"/>
              <a:t>Ένα αριθμός </a:t>
            </a:r>
            <a:r>
              <a:rPr lang="en-US" dirty="0" err="1" smtClean="0"/>
              <a:t>k</a:t>
            </a:r>
            <a:r>
              <a:rPr lang="en-US" dirty="0" smtClean="0"/>
              <a:t> </a:t>
            </a:r>
            <a:r>
              <a:rPr lang="el-GR" dirty="0" smtClean="0"/>
              <a:t>θεωρείται ισοδύναμος του </a:t>
            </a:r>
            <a:r>
              <a:rPr lang="en-US" dirty="0" err="1" smtClean="0"/>
              <a:t>b</a:t>
            </a:r>
            <a:r>
              <a:rPr lang="en-US" dirty="0" smtClean="0"/>
              <a:t> mod </a:t>
            </a:r>
            <a:r>
              <a:rPr lang="en-US" dirty="0" err="1" smtClean="0"/>
              <a:t>n</a:t>
            </a:r>
            <a:r>
              <a:rPr lang="en-US" dirty="0" smtClean="0"/>
              <a:t> </a:t>
            </a:r>
            <a:r>
              <a:rPr lang="el-GR" dirty="0" smtClean="0"/>
              <a:t>όταν το </a:t>
            </a:r>
            <a:r>
              <a:rPr lang="en-US" dirty="0" err="1" smtClean="0"/>
              <a:t>n</a:t>
            </a:r>
            <a:r>
              <a:rPr lang="en-US" dirty="0" smtClean="0"/>
              <a:t> | a-</a:t>
            </a:r>
            <a:r>
              <a:rPr lang="en-US" dirty="0" err="1" smtClean="0"/>
              <a:t>b</a:t>
            </a:r>
            <a:r>
              <a:rPr lang="en-US" dirty="0" smtClean="0"/>
              <a:t> =&gt; a-</a:t>
            </a:r>
            <a:r>
              <a:rPr lang="en-US" dirty="0" err="1" smtClean="0"/>
              <a:t>b</a:t>
            </a:r>
            <a:r>
              <a:rPr lang="en-US" dirty="0" smtClean="0"/>
              <a:t>=</a:t>
            </a:r>
            <a:r>
              <a:rPr lang="en-US" dirty="0" err="1" smtClean="0"/>
              <a:t>c</a:t>
            </a:r>
            <a:r>
              <a:rPr lang="en-US" dirty="0" smtClean="0"/>
              <a:t>*</a:t>
            </a:r>
            <a:r>
              <a:rPr lang="en-US" dirty="0" err="1" smtClean="0"/>
              <a:t>n</a:t>
            </a:r>
            <a:endParaRPr lang="en-US" dirty="0" smtClean="0"/>
          </a:p>
          <a:p>
            <a:r>
              <a:rPr lang="el-GR" dirty="0" smtClean="0"/>
              <a:t>Γράφεται </a:t>
            </a:r>
            <a:r>
              <a:rPr lang="en-US" dirty="0" err="1" smtClean="0"/>
              <a:t>k</a:t>
            </a:r>
            <a:r>
              <a:rPr lang="en-US" dirty="0" smtClean="0"/>
              <a:t>= </a:t>
            </a:r>
            <a:r>
              <a:rPr lang="en-US" dirty="0" err="1" smtClean="0"/>
              <a:t>b</a:t>
            </a:r>
            <a:r>
              <a:rPr lang="en-US" dirty="0" smtClean="0"/>
              <a:t> mod </a:t>
            </a:r>
            <a:r>
              <a:rPr lang="en-US" dirty="0" err="1" smtClean="0"/>
              <a:t>n</a:t>
            </a:r>
            <a:endParaRPr lang="en-US" dirty="0" smtClean="0"/>
          </a:p>
          <a:p>
            <a:r>
              <a:rPr lang="el-GR" dirty="0" smtClean="0"/>
              <a:t>Παράδειγμα</a:t>
            </a:r>
            <a:r>
              <a:rPr lang="en-US" dirty="0" smtClean="0"/>
              <a:t> 1 </a:t>
            </a:r>
            <a:r>
              <a:rPr lang="el-GR" dirty="0" smtClean="0"/>
              <a:t> </a:t>
            </a:r>
          </a:p>
          <a:p>
            <a:pPr lvl="1"/>
            <a:r>
              <a:rPr lang="el-GR" dirty="0" smtClean="0"/>
              <a:t>101</a:t>
            </a:r>
            <a:r>
              <a:rPr lang="en-US" dirty="0" smtClean="0"/>
              <a:t> </a:t>
            </a:r>
            <a:r>
              <a:rPr lang="el-GR" dirty="0" smtClean="0"/>
              <a:t>= 3 </a:t>
            </a:r>
            <a:r>
              <a:rPr lang="en-US" dirty="0" smtClean="0"/>
              <a:t>mod 2</a:t>
            </a:r>
            <a:endParaRPr lang="el-GR" dirty="0" smtClean="0"/>
          </a:p>
          <a:p>
            <a:pPr lvl="1"/>
            <a:r>
              <a:rPr lang="el-GR" dirty="0" smtClean="0"/>
              <a:t>99 = 3 </a:t>
            </a:r>
            <a:r>
              <a:rPr lang="en-US" dirty="0" smtClean="0"/>
              <a:t>mod 2</a:t>
            </a:r>
          </a:p>
          <a:p>
            <a:r>
              <a:rPr lang="el-GR" dirty="0" smtClean="0"/>
              <a:t>Παράδειγμα 2 </a:t>
            </a:r>
          </a:p>
          <a:p>
            <a:pPr lvl="1"/>
            <a:r>
              <a:rPr lang="el-GR" dirty="0" smtClean="0"/>
              <a:t>24 = 9 </a:t>
            </a:r>
            <a:r>
              <a:rPr lang="en-US" dirty="0" smtClean="0"/>
              <a:t>mod 5 =&gt; 24 -9 = </a:t>
            </a:r>
            <a:r>
              <a:rPr lang="en-US" dirty="0" err="1" smtClean="0"/>
              <a:t>c</a:t>
            </a:r>
            <a:r>
              <a:rPr lang="en-US" dirty="0" smtClean="0"/>
              <a:t>*5 </a:t>
            </a:r>
            <a:endParaRPr lang="en-U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Πολλαπλασιαστικός Αντίστροφος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Ένα αριθμός α έχει πολλαπλασιαστικό αντίστροφο όταν α*α</a:t>
            </a:r>
            <a:r>
              <a:rPr lang="el-GR" baseline="30000" dirty="0" smtClean="0"/>
              <a:t>-1</a:t>
            </a:r>
            <a:r>
              <a:rPr lang="el-GR" dirty="0" smtClean="0"/>
              <a:t> = 1 </a:t>
            </a:r>
            <a:r>
              <a:rPr lang="en-US" dirty="0" err="1" smtClean="0"/>
              <a:t>modn</a:t>
            </a:r>
            <a:r>
              <a:rPr lang="en-US" dirty="0" smtClean="0"/>
              <a:t> </a:t>
            </a:r>
          </a:p>
          <a:p>
            <a:r>
              <a:rPr lang="el-GR" dirty="0" smtClean="0"/>
              <a:t>Για να υπάρχει πολλαπλασιαστικός αντίστροφος πρέπει να ισχύει </a:t>
            </a:r>
            <a:r>
              <a:rPr lang="en-US" dirty="0" err="1" smtClean="0"/>
              <a:t>gcd</a:t>
            </a:r>
            <a:r>
              <a:rPr lang="en-US" dirty="0" smtClean="0"/>
              <a:t> (</a:t>
            </a:r>
            <a:r>
              <a:rPr lang="en-US" dirty="0" err="1" smtClean="0"/>
              <a:t>a,n</a:t>
            </a:r>
            <a:r>
              <a:rPr lang="en-US" dirty="0" smtClean="0"/>
              <a:t>)=1</a:t>
            </a:r>
          </a:p>
          <a:p>
            <a:r>
              <a:rPr lang="en-US" dirty="0" smtClean="0"/>
              <a:t>1= ax </a:t>
            </a:r>
            <a:r>
              <a:rPr lang="en-US" smtClean="0"/>
              <a:t>+ by</a:t>
            </a:r>
            <a:endParaRPr lang="el-GR" dirty="0" smtClean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 Αλγόριθμος </a:t>
            </a:r>
            <a:r>
              <a:rPr lang="en-US" dirty="0" smtClean="0"/>
              <a:t>RSA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 αλγόριθμος αποτελείται από </a:t>
            </a:r>
          </a:p>
          <a:p>
            <a:pPr lvl="1"/>
            <a:r>
              <a:rPr lang="el-GR" dirty="0" smtClean="0"/>
              <a:t>Αλγόριθμο δημιουργίας κλειδιών</a:t>
            </a:r>
          </a:p>
          <a:p>
            <a:pPr lvl="1"/>
            <a:r>
              <a:rPr lang="el-GR" dirty="0" smtClean="0"/>
              <a:t>Αλγόριθμο κρυπτογράφησης</a:t>
            </a:r>
          </a:p>
          <a:p>
            <a:pPr lvl="1"/>
            <a:r>
              <a:rPr lang="el-GR" dirty="0" smtClean="0"/>
              <a:t>Αλγόριθμο αποκρυπτογράφησης</a:t>
            </a:r>
          </a:p>
          <a:p>
            <a:r>
              <a:rPr lang="el-GR" dirty="0" smtClean="0"/>
              <a:t>Αναπτύχθηκε το 1977 </a:t>
            </a:r>
          </a:p>
          <a:p>
            <a:pPr lvl="1"/>
            <a:r>
              <a:rPr lang="el-GR" dirty="0" smtClean="0"/>
              <a:t>Rivest, Shamir and Adleman</a:t>
            </a:r>
          </a:p>
          <a:p>
            <a:r>
              <a:rPr lang="el-GR" dirty="0" smtClean="0"/>
              <a:t>Χρησιμοποιείται για τη δημιουργία ψηφιακών υπογραφών και στο </a:t>
            </a:r>
            <a:r>
              <a:rPr lang="en-US" dirty="0" smtClean="0"/>
              <a:t>SSL</a:t>
            </a:r>
            <a:endParaRPr lang="en-US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Αλγόριθμος Δημιουργίας Κλειδιών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Δημιουργία δύο πρώτων αριθμών </a:t>
            </a:r>
            <a:r>
              <a:rPr lang="en-US" dirty="0" err="1" smtClean="0"/>
              <a:t>p,q</a:t>
            </a:r>
            <a:endParaRPr lang="en-US" dirty="0" smtClean="0"/>
          </a:p>
          <a:p>
            <a:r>
              <a:rPr lang="en-US" dirty="0" smtClean="0"/>
              <a:t>n=</a:t>
            </a:r>
            <a:r>
              <a:rPr lang="en-US" dirty="0" err="1" smtClean="0"/>
              <a:t>p</a:t>
            </a:r>
            <a:r>
              <a:rPr lang="en-US" dirty="0" smtClean="0"/>
              <a:t>*</a:t>
            </a:r>
            <a:r>
              <a:rPr lang="en-US" dirty="0" err="1" smtClean="0"/>
              <a:t>q</a:t>
            </a:r>
            <a:r>
              <a:rPr lang="en-US" dirty="0" smtClean="0"/>
              <a:t> &amp; </a:t>
            </a:r>
            <a:r>
              <a:rPr lang="el-GR" dirty="0" smtClean="0"/>
              <a:t>φ=</a:t>
            </a:r>
            <a:r>
              <a:rPr lang="en-US" dirty="0" smtClean="0"/>
              <a:t>(p-1)(q-1)</a:t>
            </a:r>
          </a:p>
          <a:p>
            <a:r>
              <a:rPr lang="el-GR" dirty="0" smtClean="0"/>
              <a:t>Επιλογή ενός τυχαίου αριθμού </a:t>
            </a:r>
            <a:r>
              <a:rPr lang="en-US" dirty="0" err="1" smtClean="0"/>
              <a:t>e</a:t>
            </a:r>
            <a:r>
              <a:rPr lang="en-US" dirty="0" smtClean="0"/>
              <a:t> </a:t>
            </a:r>
            <a:r>
              <a:rPr lang="el-GR" dirty="0" smtClean="0"/>
              <a:t>τέτοιος ώστε </a:t>
            </a:r>
            <a:r>
              <a:rPr lang="en-US" dirty="0" err="1" smtClean="0"/>
              <a:t>gcd(e</a:t>
            </a:r>
            <a:r>
              <a:rPr lang="en-US" dirty="0" smtClean="0"/>
              <a:t>,</a:t>
            </a:r>
            <a:r>
              <a:rPr lang="el-GR" dirty="0" smtClean="0"/>
              <a:t>φ</a:t>
            </a:r>
            <a:r>
              <a:rPr lang="en-US" dirty="0" smtClean="0"/>
              <a:t>)=1</a:t>
            </a:r>
            <a:endParaRPr lang="el-GR" dirty="0" smtClean="0"/>
          </a:p>
          <a:p>
            <a:r>
              <a:rPr lang="el-GR" dirty="0" smtClean="0"/>
              <a:t>Υπολογισμός του </a:t>
            </a:r>
            <a:r>
              <a:rPr lang="en-US" dirty="0" err="1" smtClean="0"/>
              <a:t>e</a:t>
            </a:r>
            <a:r>
              <a:rPr lang="en-US" dirty="0" smtClean="0"/>
              <a:t>*</a:t>
            </a:r>
            <a:r>
              <a:rPr lang="en-US" dirty="0" err="1" smtClean="0"/>
              <a:t>d</a:t>
            </a:r>
            <a:r>
              <a:rPr lang="en-US" dirty="0" smtClean="0"/>
              <a:t>=1mod </a:t>
            </a:r>
            <a:r>
              <a:rPr lang="el-GR" dirty="0" smtClean="0"/>
              <a:t>φ</a:t>
            </a:r>
            <a:endParaRPr lang="en-US" dirty="0" smtClean="0"/>
          </a:p>
          <a:p>
            <a:r>
              <a:rPr lang="el-GR" dirty="0" smtClean="0"/>
              <a:t>Το δημόσιο κλειδί είναι </a:t>
            </a:r>
            <a:r>
              <a:rPr lang="en-US" dirty="0" smtClean="0"/>
              <a:t>(</a:t>
            </a:r>
            <a:r>
              <a:rPr lang="en-US" dirty="0" err="1" smtClean="0"/>
              <a:t>e,n</a:t>
            </a:r>
            <a:r>
              <a:rPr lang="en-US" dirty="0" smtClean="0"/>
              <a:t>) </a:t>
            </a:r>
            <a:r>
              <a:rPr lang="el-GR" dirty="0" smtClean="0"/>
              <a:t>ενώ το ιδιωτικό το </a:t>
            </a:r>
            <a:r>
              <a:rPr lang="en-US" dirty="0" err="1" smtClean="0"/>
              <a:t>d</a:t>
            </a:r>
            <a:endParaRPr lang="en-US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P=11, </a:t>
            </a:r>
            <a:r>
              <a:rPr lang="en-US" dirty="0" err="1" smtClean="0"/>
              <a:t>q</a:t>
            </a:r>
            <a:r>
              <a:rPr lang="en-US" dirty="0" smtClean="0"/>
              <a:t> =3 </a:t>
            </a:r>
          </a:p>
          <a:p>
            <a:r>
              <a:rPr lang="en-US" dirty="0" smtClean="0"/>
              <a:t>N = </a:t>
            </a:r>
            <a:r>
              <a:rPr lang="en-US" dirty="0" err="1" smtClean="0"/>
              <a:t>p</a:t>
            </a:r>
            <a:r>
              <a:rPr lang="en-US" dirty="0" smtClean="0"/>
              <a:t>*</a:t>
            </a:r>
            <a:r>
              <a:rPr lang="en-US" dirty="0" err="1" smtClean="0"/>
              <a:t>q</a:t>
            </a:r>
            <a:r>
              <a:rPr lang="en-US" dirty="0" smtClean="0"/>
              <a:t> =11*3=33</a:t>
            </a:r>
          </a:p>
          <a:p>
            <a:r>
              <a:rPr lang="el-GR" dirty="0" smtClean="0"/>
              <a:t>Φ = (</a:t>
            </a:r>
            <a:r>
              <a:rPr lang="en-US" dirty="0" smtClean="0"/>
              <a:t>p-1)(q-1)=10*2=20</a:t>
            </a:r>
          </a:p>
          <a:p>
            <a:r>
              <a:rPr lang="el-GR" dirty="0" smtClean="0"/>
              <a:t>Επιλογή </a:t>
            </a:r>
            <a:r>
              <a:rPr lang="en-US" dirty="0" err="1" smtClean="0"/>
              <a:t>e</a:t>
            </a:r>
            <a:r>
              <a:rPr lang="en-US" dirty="0" smtClean="0"/>
              <a:t> : gcd(e,q-1)=1 </a:t>
            </a:r>
            <a:r>
              <a:rPr lang="el-GR" dirty="0" smtClean="0"/>
              <a:t>επιλογή </a:t>
            </a:r>
            <a:r>
              <a:rPr lang="en-US" dirty="0" err="1" smtClean="0"/>
              <a:t>e</a:t>
            </a:r>
            <a:r>
              <a:rPr lang="en-US" dirty="0" smtClean="0"/>
              <a:t>=3 </a:t>
            </a:r>
          </a:p>
          <a:p>
            <a:r>
              <a:rPr lang="en-US" dirty="0" smtClean="0"/>
              <a:t>gcd(3,10)=1</a:t>
            </a:r>
          </a:p>
          <a:p>
            <a:r>
              <a:rPr lang="en-US" dirty="0" smtClean="0"/>
              <a:t>3*</a:t>
            </a:r>
            <a:r>
              <a:rPr lang="en-US" dirty="0" err="1" smtClean="0"/>
              <a:t>d</a:t>
            </a:r>
            <a:r>
              <a:rPr lang="en-US" dirty="0" smtClean="0"/>
              <a:t>=1 mod 20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Αλγόριθμος Κρυπτογράφησης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Δεδομένου ενός μηνύματο </a:t>
            </a:r>
            <a:r>
              <a:rPr lang="en-US" dirty="0" err="1" smtClean="0"/>
              <a:t>m</a:t>
            </a:r>
            <a:r>
              <a:rPr lang="en-US" dirty="0" smtClean="0"/>
              <a:t> </a:t>
            </a:r>
          </a:p>
          <a:p>
            <a:pPr lvl="1"/>
            <a:r>
              <a:rPr lang="el-GR" dirty="0" smtClean="0"/>
              <a:t>Το κρυπτογραφημένο μήνυμα προκύπτει από </a:t>
            </a:r>
            <a:r>
              <a:rPr lang="en-US" dirty="0" err="1" smtClean="0"/>
              <a:t>c</a:t>
            </a:r>
            <a:r>
              <a:rPr lang="en-US" dirty="0" smtClean="0"/>
              <a:t>=m</a:t>
            </a:r>
            <a:r>
              <a:rPr lang="en-US" baseline="30000" dirty="0" smtClean="0"/>
              <a:t>e </a:t>
            </a:r>
            <a:r>
              <a:rPr lang="en-US" dirty="0" smtClean="0"/>
              <a:t>mod </a:t>
            </a:r>
            <a:r>
              <a:rPr lang="en-US" dirty="0" err="1" smtClean="0"/>
              <a:t>n</a:t>
            </a:r>
            <a:endParaRPr lang="en-US" baseline="300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C= </a:t>
            </a:r>
            <a:r>
              <a:rPr lang="en-US" dirty="0" err="1" smtClean="0"/>
              <a:t>m</a:t>
            </a:r>
            <a:r>
              <a:rPr lang="en-US" dirty="0" smtClean="0"/>
              <a:t> </a:t>
            </a:r>
            <a:r>
              <a:rPr lang="en-US" baseline="30000" dirty="0" smtClean="0"/>
              <a:t>3</a:t>
            </a:r>
            <a:r>
              <a:rPr lang="en-US" dirty="0" smtClean="0"/>
              <a:t> mod 33</a:t>
            </a:r>
          </a:p>
          <a:p>
            <a:r>
              <a:rPr lang="en-US" dirty="0" smtClean="0"/>
              <a:t>M = 7 =&gt; </a:t>
            </a:r>
            <a:r>
              <a:rPr lang="en-US" dirty="0" err="1" smtClean="0"/>
              <a:t>c</a:t>
            </a:r>
            <a:r>
              <a:rPr lang="en-US" dirty="0" smtClean="0"/>
              <a:t>=7</a:t>
            </a:r>
            <a:r>
              <a:rPr lang="en-US" baseline="30000" dirty="0" smtClean="0"/>
              <a:t>3</a:t>
            </a:r>
            <a:r>
              <a:rPr lang="en-US" dirty="0" smtClean="0"/>
              <a:t> mod 33 = 343 </a:t>
            </a:r>
            <a:r>
              <a:rPr lang="en-US" smtClean="0"/>
              <a:t>mod 33 =13 </a:t>
            </a:r>
            <a:endParaRPr lang="en-US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Αλγόριθμος Αποκρυπτογράφησης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spcBef>
                <a:spcPts val="2000"/>
              </a:spcBef>
              <a:buClr>
                <a:schemeClr val="accent1"/>
              </a:buClr>
            </a:pPr>
            <a:r>
              <a:rPr lang="el-GR" dirty="0" smtClean="0"/>
              <a:t>Το κρυπτογραφημένο μήνυμα προκύπτει από </a:t>
            </a:r>
            <a:r>
              <a:rPr lang="en-US" dirty="0" err="1" smtClean="0"/>
              <a:t>c</a:t>
            </a:r>
            <a:r>
              <a:rPr lang="en-US" dirty="0" smtClean="0"/>
              <a:t>=m</a:t>
            </a:r>
            <a:r>
              <a:rPr lang="en-US" baseline="30000" dirty="0" smtClean="0"/>
              <a:t>e </a:t>
            </a:r>
            <a:r>
              <a:rPr lang="en-US" dirty="0" smtClean="0"/>
              <a:t>mod </a:t>
            </a:r>
            <a:r>
              <a:rPr lang="en-US" dirty="0" err="1" smtClean="0"/>
              <a:t>n</a:t>
            </a:r>
            <a:endParaRPr lang="en-US" baseline="30000" dirty="0" smtClean="0"/>
          </a:p>
          <a:p>
            <a:r>
              <a:rPr lang="el-GR" dirty="0" smtClean="0"/>
              <a:t>Για την αποκρυπτογράφηση </a:t>
            </a:r>
            <a:r>
              <a:rPr lang="en-US" dirty="0" err="1" smtClean="0"/>
              <a:t>m</a:t>
            </a:r>
            <a:r>
              <a:rPr lang="en-US" dirty="0" smtClean="0"/>
              <a:t>=</a:t>
            </a:r>
            <a:r>
              <a:rPr lang="en-US" dirty="0" err="1" smtClean="0"/>
              <a:t>c</a:t>
            </a:r>
            <a:r>
              <a:rPr lang="en-US" baseline="30000" dirty="0" err="1" smtClean="0"/>
              <a:t>d</a:t>
            </a:r>
            <a:r>
              <a:rPr lang="en-US" baseline="30000" dirty="0" smtClean="0"/>
              <a:t> </a:t>
            </a:r>
            <a:r>
              <a:rPr lang="en-US" dirty="0" smtClean="0"/>
              <a:t>mod </a:t>
            </a:r>
            <a:r>
              <a:rPr lang="en-US" dirty="0" err="1" smtClean="0"/>
              <a:t>n</a:t>
            </a:r>
            <a:endParaRPr lang="el-GR" dirty="0" smtClean="0"/>
          </a:p>
          <a:p>
            <a:r>
              <a:rPr lang="el-GR" dirty="0" smtClean="0"/>
              <a:t>Γιατί η αποκρυπτογράφηση λειτουργεί; </a:t>
            </a:r>
          </a:p>
          <a:p>
            <a:pPr lvl="1"/>
            <a:r>
              <a:rPr lang="en-US" dirty="0" smtClean="0"/>
              <a:t>M=(</a:t>
            </a:r>
            <a:r>
              <a:rPr lang="en-US" dirty="0" err="1" smtClean="0"/>
              <a:t>m</a:t>
            </a:r>
            <a:r>
              <a:rPr lang="en-US" baseline="30000" dirty="0" err="1" smtClean="0"/>
              <a:t>e</a:t>
            </a:r>
            <a:r>
              <a:rPr lang="en-US" dirty="0" err="1" smtClean="0"/>
              <a:t>)</a:t>
            </a:r>
            <a:r>
              <a:rPr lang="en-US" baseline="30000" dirty="0" err="1" smtClean="0"/>
              <a:t>d</a:t>
            </a:r>
            <a:r>
              <a:rPr lang="en-US" dirty="0" smtClean="0"/>
              <a:t> mod </a:t>
            </a:r>
            <a:r>
              <a:rPr lang="en-US" dirty="0" err="1" smtClean="0"/>
              <a:t>n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Ed = 1 mod </a:t>
            </a:r>
            <a:r>
              <a:rPr lang="en-US" dirty="0" err="1" smtClean="0"/>
              <a:t>n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(</a:t>
            </a:r>
            <a:r>
              <a:rPr lang="en-US" dirty="0" err="1" smtClean="0"/>
              <a:t>m</a:t>
            </a:r>
            <a:r>
              <a:rPr lang="en-US" baseline="30000" dirty="0" err="1" smtClean="0"/>
              <a:t>e</a:t>
            </a:r>
            <a:r>
              <a:rPr lang="en-US" dirty="0" err="1" smtClean="0"/>
              <a:t>)</a:t>
            </a:r>
            <a:r>
              <a:rPr lang="en-US" baseline="30000" dirty="0" err="1" smtClean="0"/>
              <a:t>d</a:t>
            </a:r>
            <a:r>
              <a:rPr lang="en-US" dirty="0" smtClean="0"/>
              <a:t> mod </a:t>
            </a:r>
            <a:r>
              <a:rPr lang="en-US" dirty="0" err="1" smtClean="0"/>
              <a:t>n</a:t>
            </a:r>
            <a:r>
              <a:rPr lang="en-US" dirty="0" smtClean="0"/>
              <a:t> = m</a:t>
            </a:r>
            <a:r>
              <a:rPr lang="en-US" baseline="30000" dirty="0" smtClean="0"/>
              <a:t>1 </a:t>
            </a:r>
            <a:r>
              <a:rPr lang="en-US" dirty="0" smtClean="0"/>
              <a:t>mod  </a:t>
            </a:r>
            <a:r>
              <a:rPr lang="en-US" dirty="0" err="1" smtClean="0"/>
              <a:t>n</a:t>
            </a:r>
            <a:r>
              <a:rPr lang="en-US" dirty="0" smtClean="0"/>
              <a:t>   </a:t>
            </a:r>
            <a:endParaRPr lang="en-US" baseline="300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 = </a:t>
            </a:r>
            <a:r>
              <a:rPr lang="en-US" dirty="0" err="1" smtClean="0"/>
              <a:t>c</a:t>
            </a:r>
            <a:r>
              <a:rPr lang="en-US" baseline="30000" dirty="0" err="1" smtClean="0"/>
              <a:t>d</a:t>
            </a:r>
            <a:r>
              <a:rPr lang="en-US" baseline="30000" dirty="0" smtClean="0"/>
              <a:t>=7 </a:t>
            </a:r>
            <a:r>
              <a:rPr lang="en-US" dirty="0" smtClean="0"/>
              <a:t>mod 33 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Συναρτήσεις Σύνοψης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ea typeface="ＭＳ Ｐゴシック" pitchFamily="-113" charset="-128"/>
                <a:cs typeface="ＭＳ Ｐゴシック" pitchFamily="-113" charset="-128"/>
              </a:rPr>
              <a:t>Δέχονται</a:t>
            </a:r>
            <a:r>
              <a:rPr lang="en-US" dirty="0" smtClean="0">
                <a:ea typeface="ＭＳ Ｐゴシック" pitchFamily="-113" charset="-128"/>
                <a:cs typeface="ＭＳ Ｐゴシック" pitchFamily="-113" charset="-128"/>
              </a:rPr>
              <a:t> </a:t>
            </a:r>
            <a:r>
              <a:rPr lang="en-US" dirty="0" err="1" smtClean="0">
                <a:ea typeface="ＭＳ Ｐゴシック" pitchFamily="-113" charset="-128"/>
                <a:cs typeface="ＭＳ Ｐゴシック" pitchFamily="-113" charset="-128"/>
              </a:rPr>
              <a:t>ως</a:t>
            </a:r>
            <a:r>
              <a:rPr lang="en-US" dirty="0" smtClean="0">
                <a:ea typeface="ＭＳ Ｐゴシック" pitchFamily="-113" charset="-128"/>
                <a:cs typeface="ＭＳ Ｐゴシック" pitchFamily="-113" charset="-128"/>
              </a:rPr>
              <a:t> </a:t>
            </a:r>
            <a:r>
              <a:rPr lang="en-US" dirty="0" err="1" smtClean="0">
                <a:ea typeface="ＭＳ Ｐゴシック" pitchFamily="-113" charset="-128"/>
                <a:cs typeface="ＭＳ Ｐゴシック" pitchFamily="-113" charset="-128"/>
              </a:rPr>
              <a:t>είσοδο</a:t>
            </a:r>
            <a:r>
              <a:rPr lang="en-US" dirty="0" smtClean="0">
                <a:ea typeface="ＭＳ Ｐゴシック" pitchFamily="-113" charset="-128"/>
                <a:cs typeface="ＭＳ Ｐゴシック" pitchFamily="-113" charset="-128"/>
              </a:rPr>
              <a:t> </a:t>
            </a:r>
            <a:r>
              <a:rPr lang="en-US" dirty="0" err="1" smtClean="0">
                <a:ea typeface="ＭＳ Ｐゴシック" pitchFamily="-113" charset="-128"/>
                <a:cs typeface="ＭＳ Ｐゴシック" pitchFamily="-113" charset="-128"/>
              </a:rPr>
              <a:t>δεδομένα</a:t>
            </a:r>
            <a:r>
              <a:rPr lang="en-US" dirty="0" smtClean="0">
                <a:ea typeface="ＭＳ Ｐゴシック" pitchFamily="-113" charset="-128"/>
                <a:cs typeface="ＭＳ Ｐゴシック" pitchFamily="-113" charset="-128"/>
              </a:rPr>
              <a:t> </a:t>
            </a:r>
            <a:r>
              <a:rPr lang="en-US" dirty="0" err="1" smtClean="0">
                <a:ea typeface="ＭＳ Ｐゴシック" pitchFamily="-113" charset="-128"/>
                <a:cs typeface="ＭＳ Ｐゴシック" pitchFamily="-113" charset="-128"/>
              </a:rPr>
              <a:t>μεταβλητού</a:t>
            </a:r>
            <a:r>
              <a:rPr lang="en-US" dirty="0" smtClean="0">
                <a:ea typeface="ＭＳ Ｐゴシック" pitchFamily="-113" charset="-128"/>
                <a:cs typeface="ＭＳ Ｐゴシック" pitchFamily="-113" charset="-128"/>
              </a:rPr>
              <a:t> </a:t>
            </a:r>
            <a:r>
              <a:rPr lang="en-US" dirty="0" err="1" smtClean="0">
                <a:ea typeface="ＭＳ Ｐゴシック" pitchFamily="-113" charset="-128"/>
                <a:cs typeface="ＭＳ Ｐゴシック" pitchFamily="-113" charset="-128"/>
              </a:rPr>
              <a:t>μεγέθους</a:t>
            </a:r>
            <a:r>
              <a:rPr lang="en-US" dirty="0" smtClean="0">
                <a:ea typeface="ＭＳ Ｐゴシック" pitchFamily="-113" charset="-128"/>
                <a:cs typeface="ＭＳ Ｐゴシック" pitchFamily="-113" charset="-128"/>
              </a:rPr>
              <a:t> </a:t>
            </a:r>
            <a:r>
              <a:rPr lang="en-US" dirty="0" err="1" smtClean="0">
                <a:ea typeface="ＭＳ Ｐゴシック" pitchFamily="-113" charset="-128"/>
                <a:cs typeface="ＭＳ Ｐゴシック" pitchFamily="-113" charset="-128"/>
              </a:rPr>
              <a:t>και</a:t>
            </a:r>
            <a:r>
              <a:rPr lang="en-US" dirty="0" smtClean="0">
                <a:ea typeface="ＭＳ Ｐゴシック" pitchFamily="-113" charset="-128"/>
                <a:cs typeface="ＭＳ Ｐゴシック" pitchFamily="-113" charset="-128"/>
              </a:rPr>
              <a:t> </a:t>
            </a:r>
            <a:r>
              <a:rPr lang="en-US" dirty="0" err="1" smtClean="0">
                <a:ea typeface="ＭＳ Ｐゴシック" pitchFamily="-113" charset="-128"/>
                <a:cs typeface="ＭＳ Ｐゴシック" pitchFamily="-113" charset="-128"/>
              </a:rPr>
              <a:t>επιστρέφουν</a:t>
            </a:r>
            <a:r>
              <a:rPr lang="en-US" dirty="0" smtClean="0">
                <a:ea typeface="ＭＳ Ｐゴシック" pitchFamily="-113" charset="-128"/>
                <a:cs typeface="ＭＳ Ｐゴシック" pitchFamily="-113" charset="-128"/>
              </a:rPr>
              <a:t> </a:t>
            </a:r>
            <a:r>
              <a:rPr lang="en-US" dirty="0" err="1" smtClean="0">
                <a:ea typeface="ＭＳ Ｐゴシック" pitchFamily="-113" charset="-128"/>
                <a:cs typeface="ＭＳ Ｐゴシック" pitchFamily="-113" charset="-128"/>
              </a:rPr>
              <a:t>μία</a:t>
            </a:r>
            <a:r>
              <a:rPr lang="en-US" dirty="0" smtClean="0">
                <a:ea typeface="ＭＳ Ｐゴシック" pitchFamily="-113" charset="-128"/>
                <a:cs typeface="ＭＳ Ｐゴシック" pitchFamily="-113" charset="-128"/>
              </a:rPr>
              <a:t> </a:t>
            </a:r>
            <a:r>
              <a:rPr lang="en-US" dirty="0" err="1" smtClean="0">
                <a:ea typeface="ＭＳ Ｐゴシック" pitchFamily="-113" charset="-128"/>
                <a:cs typeface="ＭＳ Ｐゴシック" pitchFamily="-113" charset="-128"/>
              </a:rPr>
              <a:t>σειρά</a:t>
            </a:r>
            <a:r>
              <a:rPr lang="en-US" dirty="0" smtClean="0">
                <a:ea typeface="ＭＳ Ｐゴシック" pitchFamily="-113" charset="-128"/>
                <a:cs typeface="ＭＳ Ｐゴシック" pitchFamily="-113" charset="-128"/>
              </a:rPr>
              <a:t> bits </a:t>
            </a:r>
            <a:r>
              <a:rPr lang="en-US" dirty="0" err="1" smtClean="0">
                <a:ea typeface="ＭＳ Ｐゴシック" pitchFamily="-113" charset="-128"/>
                <a:cs typeface="ＭＳ Ｐゴシック" pitchFamily="-113" charset="-128"/>
              </a:rPr>
              <a:t>σταθερού</a:t>
            </a:r>
            <a:r>
              <a:rPr lang="en-US" dirty="0" smtClean="0">
                <a:ea typeface="ＭＳ Ｐゴシック" pitchFamily="-113" charset="-128"/>
                <a:cs typeface="ＭＳ Ｐゴシック" pitchFamily="-113" charset="-128"/>
              </a:rPr>
              <a:t> </a:t>
            </a:r>
            <a:r>
              <a:rPr lang="en-US" dirty="0" err="1" smtClean="0">
                <a:ea typeface="ＭＳ Ｐゴシック" pitchFamily="-113" charset="-128"/>
                <a:cs typeface="ＭＳ Ｐゴシック" pitchFamily="-113" charset="-128"/>
              </a:rPr>
              <a:t>μήκους</a:t>
            </a:r>
            <a:endParaRPr lang="en-US" dirty="0" smtClean="0">
              <a:ea typeface="ＭＳ Ｐゴシック" pitchFamily="-113" charset="-128"/>
              <a:cs typeface="ＭＳ Ｐゴシック" pitchFamily="-113" charset="-128"/>
            </a:endParaRPr>
          </a:p>
          <a:p>
            <a:r>
              <a:rPr lang="en-US" dirty="0" err="1" smtClean="0">
                <a:ea typeface="ＭＳ Ｐゴシック" pitchFamily="-113" charset="-128"/>
                <a:cs typeface="ＭＳ Ｐゴシック" pitchFamily="-113" charset="-128"/>
              </a:rPr>
              <a:t>Το</a:t>
            </a:r>
            <a:r>
              <a:rPr lang="en-US" dirty="0" smtClean="0">
                <a:ea typeface="ＭＳ Ｐゴシック" pitchFamily="-113" charset="-128"/>
                <a:cs typeface="ＭＳ Ｐゴシック" pitchFamily="-113" charset="-128"/>
              </a:rPr>
              <a:t> </a:t>
            </a:r>
            <a:r>
              <a:rPr lang="en-US" dirty="0" err="1" smtClean="0">
                <a:ea typeface="ＭＳ Ｐゴシック" pitchFamily="-113" charset="-128"/>
                <a:cs typeface="ＭＳ Ｐゴシック" pitchFamily="-113" charset="-128"/>
              </a:rPr>
              <a:t>αποτέλεσμα</a:t>
            </a:r>
            <a:r>
              <a:rPr lang="en-US" dirty="0" smtClean="0">
                <a:ea typeface="ＭＳ Ｐゴシック" pitchFamily="-113" charset="-128"/>
                <a:cs typeface="ＭＳ Ｐゴシック" pitchFamily="-113" charset="-128"/>
              </a:rPr>
              <a:t> </a:t>
            </a:r>
            <a:r>
              <a:rPr lang="en-US" dirty="0" err="1" smtClean="0">
                <a:ea typeface="ＭＳ Ｐゴシック" pitchFamily="-113" charset="-128"/>
                <a:cs typeface="ＭＳ Ｐゴシック" pitchFamily="-113" charset="-128"/>
              </a:rPr>
              <a:t>ονομάζεται</a:t>
            </a:r>
            <a:r>
              <a:rPr lang="en-US" dirty="0" smtClean="0">
                <a:ea typeface="ＭＳ Ｐゴシック" pitchFamily="-113" charset="-128"/>
                <a:cs typeface="ＭＳ Ｐゴシック" pitchFamily="-113" charset="-128"/>
              </a:rPr>
              <a:t> ‘</a:t>
            </a:r>
            <a:r>
              <a:rPr lang="en-US" dirty="0" err="1" smtClean="0">
                <a:ea typeface="ＭＳ Ｐゴシック" pitchFamily="-113" charset="-128"/>
                <a:cs typeface="ＭＳ Ｐゴシック" pitchFamily="-113" charset="-128"/>
              </a:rPr>
              <a:t>Σύνοψη</a:t>
            </a:r>
            <a:r>
              <a:rPr lang="en-US" dirty="0" smtClean="0">
                <a:ea typeface="ＭＳ Ｐゴシック" pitchFamily="-113" charset="-128"/>
                <a:cs typeface="ＭＳ Ｐゴシック" pitchFamily="-113" charset="-128"/>
              </a:rPr>
              <a:t>’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Δεν είναι δυνατός ο υπολογισμός του αρχικού κειμένου από τη σύνοψη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Δεν είναι εφικτό δύο κείμενα να έχουν το ίδιο αποτέλεσμα αξιοποιώντας την ίδια συνάρτηση σύνοψης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Συναρτήσεις Σύνοψης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Τι θα μπρρούσε να συμβεί σε περίπτωση όπου δεν ισχύουν οι δύο τελευταίες ιδιότητες;</a:t>
            </a:r>
          </a:p>
          <a:p>
            <a:pPr lvl="1"/>
            <a:r>
              <a:rPr lang="el-GR" dirty="0" smtClean="0"/>
              <a:t>Ανάκτηση Πληροφοριών</a:t>
            </a:r>
          </a:p>
          <a:p>
            <a:pPr lvl="1"/>
            <a:r>
              <a:rPr lang="el-GR" dirty="0" smtClean="0"/>
              <a:t>Τροποποίηση μηνύματος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Συναρτήσεις Σύνοψης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09600" y="3048000"/>
            <a:ext cx="1905000" cy="762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solidFill>
                  <a:srgbClr val="000000"/>
                </a:solidFill>
              </a:rPr>
              <a:t>Μήνυμα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038600" y="3048000"/>
            <a:ext cx="1905000" cy="762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solidFill>
                  <a:srgbClr val="000000"/>
                </a:solidFill>
              </a:rPr>
              <a:t>Συνάρηση Σύνοψης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6" name="Straight Arrow Connector 5"/>
          <p:cNvCxnSpPr>
            <a:stCxn id="4" idx="3"/>
            <a:endCxn id="5" idx="1"/>
          </p:cNvCxnSpPr>
          <p:nvPr/>
        </p:nvCxnSpPr>
        <p:spPr>
          <a:xfrm>
            <a:off x="2514600" y="3429000"/>
            <a:ext cx="15240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7391400" y="3048000"/>
            <a:ext cx="1219200" cy="762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solidFill>
                  <a:srgbClr val="000000"/>
                </a:solidFill>
              </a:rPr>
              <a:t>Σύνοψη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8" name="Straight Arrow Connector 7"/>
          <p:cNvCxnSpPr>
            <a:stCxn id="5" idx="3"/>
            <a:endCxn id="7" idx="1"/>
          </p:cNvCxnSpPr>
          <p:nvPr/>
        </p:nvCxnSpPr>
        <p:spPr>
          <a:xfrm>
            <a:off x="5943600" y="3429000"/>
            <a:ext cx="14478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Γνωστές Συναρτήσεις Σύνοψης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ea typeface="ＭＳ Ｐゴシック" pitchFamily="-113" charset="-128"/>
                <a:cs typeface="ＭＳ Ｐゴシック" pitchFamily="-113" charset="-128"/>
              </a:rPr>
              <a:t>MD4</a:t>
            </a:r>
            <a:endParaRPr lang="el-GR" dirty="0" smtClean="0">
              <a:ea typeface="ＭＳ Ｐゴシック" pitchFamily="-113" charset="-128"/>
              <a:cs typeface="ＭＳ Ｐゴシック" pitchFamily="-113" charset="-128"/>
            </a:endParaRPr>
          </a:p>
          <a:p>
            <a:r>
              <a:rPr lang="en-US" dirty="0" smtClean="0">
                <a:ea typeface="ＭＳ Ｐゴシック" pitchFamily="-113" charset="-128"/>
                <a:cs typeface="ＭＳ Ｐゴシック" pitchFamily="-113" charset="-128"/>
              </a:rPr>
              <a:t>MD5</a:t>
            </a:r>
          </a:p>
          <a:p>
            <a:r>
              <a:rPr lang="en-US" dirty="0" smtClean="0">
                <a:ea typeface="ＭＳ Ｐゴシック" pitchFamily="-113" charset="-128"/>
                <a:cs typeface="ＭＳ Ｐゴシック" pitchFamily="-113" charset="-128"/>
              </a:rPr>
              <a:t>SHA</a:t>
            </a:r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-1,2,3</a:t>
            </a:r>
            <a:endParaRPr lang="en-US" dirty="0" smtClean="0">
              <a:ea typeface="ＭＳ Ｐゴシック" pitchFamily="-113" charset="-128"/>
              <a:cs typeface="ＭＳ Ｐゴシック" pitchFamily="-113" charset="-128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Συναρτήσεις Σύνοψης + Ακεραιότητα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914400" y="2209800"/>
            <a:ext cx="990600" cy="533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solidFill>
                  <a:srgbClr val="000000"/>
                </a:solidFill>
              </a:rPr>
              <a:t>Σύνοψη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5" name="Straight Arrow Connector 4"/>
          <p:cNvCxnSpPr>
            <a:stCxn id="4" idx="2"/>
          </p:cNvCxnSpPr>
          <p:nvPr/>
        </p:nvCxnSpPr>
        <p:spPr>
          <a:xfrm rot="5400000">
            <a:off x="876301" y="3276600"/>
            <a:ext cx="1066800" cy="31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76200" y="3886200"/>
            <a:ext cx="2743200" cy="533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solidFill>
                  <a:srgbClr val="000000"/>
                </a:solidFill>
              </a:rPr>
              <a:t>Συμμετρικό συστημα Κρυπτογράφησης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rot="5400000">
            <a:off x="1028701" y="4838700"/>
            <a:ext cx="685800" cy="31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04800" y="5257800"/>
            <a:ext cx="2209800" cy="533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solidFill>
                  <a:srgbClr val="000000"/>
                </a:solidFill>
              </a:rPr>
              <a:t>Κρυπτογραφημένη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solidFill>
                  <a:srgbClr val="000000"/>
                </a:solidFill>
              </a:rPr>
              <a:t>Σύνοψη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TextBox 15"/>
          <p:cNvSpPr txBox="1">
            <a:spLocks noChangeArrowheads="1"/>
          </p:cNvSpPr>
          <p:nvPr/>
        </p:nvSpPr>
        <p:spPr bwMode="auto">
          <a:xfrm>
            <a:off x="2286000" y="2579688"/>
            <a:ext cx="8382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l-GR"/>
              <a:t>κλειδί</a:t>
            </a:r>
            <a:endParaRPr lang="en-US"/>
          </a:p>
        </p:txBody>
      </p:sp>
      <p:cxnSp>
        <p:nvCxnSpPr>
          <p:cNvPr id="10" name="Straight Arrow Connector 9"/>
          <p:cNvCxnSpPr/>
          <p:nvPr/>
        </p:nvCxnSpPr>
        <p:spPr>
          <a:xfrm rot="5400000">
            <a:off x="2236787" y="3379788"/>
            <a:ext cx="862013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hape 10"/>
          <p:cNvCxnSpPr>
            <a:stCxn id="8" idx="3"/>
          </p:cNvCxnSpPr>
          <p:nvPr/>
        </p:nvCxnSpPr>
        <p:spPr>
          <a:xfrm flipV="1">
            <a:off x="2514600" y="2949575"/>
            <a:ext cx="1295400" cy="2574925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22"/>
          <p:cNvSpPr txBox="1">
            <a:spLocks noChangeArrowheads="1"/>
          </p:cNvSpPr>
          <p:nvPr/>
        </p:nvSpPr>
        <p:spPr bwMode="auto">
          <a:xfrm>
            <a:off x="3352800" y="2144713"/>
            <a:ext cx="13716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l-GR"/>
              <a:t>Μήνυμα</a:t>
            </a:r>
            <a:endParaRPr lang="en-US"/>
          </a:p>
        </p:txBody>
      </p:sp>
      <p:sp>
        <p:nvSpPr>
          <p:cNvPr id="13" name="TextBox 23"/>
          <p:cNvSpPr txBox="1">
            <a:spLocks noChangeArrowheads="1"/>
          </p:cNvSpPr>
          <p:nvPr/>
        </p:nvSpPr>
        <p:spPr bwMode="auto">
          <a:xfrm>
            <a:off x="3200400" y="2514600"/>
            <a:ext cx="1219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l-GR"/>
              <a:t>+</a:t>
            </a:r>
            <a:endParaRPr lang="en-US"/>
          </a:p>
        </p:txBody>
      </p:sp>
      <p:sp>
        <p:nvSpPr>
          <p:cNvPr id="14" name="Right Brace 13"/>
          <p:cNvSpPr/>
          <p:nvPr/>
        </p:nvSpPr>
        <p:spPr>
          <a:xfrm>
            <a:off x="4191000" y="2144713"/>
            <a:ext cx="228600" cy="739775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4648200" y="2514600"/>
            <a:ext cx="9906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29"/>
          <p:cNvSpPr txBox="1">
            <a:spLocks noChangeArrowheads="1"/>
          </p:cNvSpPr>
          <p:nvPr/>
        </p:nvSpPr>
        <p:spPr bwMode="auto">
          <a:xfrm>
            <a:off x="5867400" y="2057400"/>
            <a:ext cx="1371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l-GR"/>
              <a:t>Μήνυμα</a:t>
            </a:r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5562600" y="2681288"/>
            <a:ext cx="2209800" cy="533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solidFill>
                  <a:srgbClr val="000000"/>
                </a:solidFill>
              </a:rPr>
              <a:t>Κρυπτογραφημένη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solidFill>
                  <a:srgbClr val="000000"/>
                </a:solidFill>
              </a:rPr>
              <a:t>Σύνοψη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8" name="TextBox 31"/>
          <p:cNvSpPr txBox="1">
            <a:spLocks noChangeArrowheads="1"/>
          </p:cNvSpPr>
          <p:nvPr/>
        </p:nvSpPr>
        <p:spPr bwMode="auto">
          <a:xfrm>
            <a:off x="5791200" y="2286000"/>
            <a:ext cx="1219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l-GR"/>
              <a:t>+</a:t>
            </a:r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334000" y="2057400"/>
            <a:ext cx="2438400" cy="1157288"/>
          </a:xfrm>
          <a:prstGeom prst="ellipse">
            <a:avLst/>
          </a:prstGeom>
          <a:solidFill>
            <a:schemeClr val="accent1">
              <a:alpha val="28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5181600" y="3962400"/>
            <a:ext cx="2743200" cy="533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solidFill>
                  <a:srgbClr val="000000"/>
                </a:solidFill>
              </a:rPr>
              <a:t>Συμμετρικό συστημα Κρυπτογράφησης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1" name="TextBox 34"/>
          <p:cNvSpPr txBox="1">
            <a:spLocks noChangeArrowheads="1"/>
          </p:cNvSpPr>
          <p:nvPr/>
        </p:nvSpPr>
        <p:spPr bwMode="auto">
          <a:xfrm>
            <a:off x="4800600" y="3363913"/>
            <a:ext cx="8382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l-GR"/>
              <a:t>κλειδί</a:t>
            </a:r>
            <a:endParaRPr lang="en-US"/>
          </a:p>
        </p:txBody>
      </p:sp>
      <p:cxnSp>
        <p:nvCxnSpPr>
          <p:cNvPr id="22" name="Straight Arrow Connector 21"/>
          <p:cNvCxnSpPr/>
          <p:nvPr/>
        </p:nvCxnSpPr>
        <p:spPr>
          <a:xfrm rot="16200000" flipH="1">
            <a:off x="6313487" y="3570288"/>
            <a:ext cx="481013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16200000" flipH="1">
            <a:off x="5321300" y="3592513"/>
            <a:ext cx="481013" cy="15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6096000" y="5183188"/>
            <a:ext cx="990600" cy="533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solidFill>
                  <a:srgbClr val="000000"/>
                </a:solidFill>
              </a:rPr>
              <a:t>Σύνοψη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25" name="Straight Arrow Connector 24"/>
          <p:cNvCxnSpPr/>
          <p:nvPr/>
        </p:nvCxnSpPr>
        <p:spPr>
          <a:xfrm rot="16200000" flipH="1">
            <a:off x="6311901" y="4864100"/>
            <a:ext cx="481012" cy="15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7239000" y="2286000"/>
            <a:ext cx="9144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48"/>
          <p:cNvSpPr txBox="1">
            <a:spLocks noChangeArrowheads="1"/>
          </p:cNvSpPr>
          <p:nvPr/>
        </p:nvSpPr>
        <p:spPr bwMode="auto">
          <a:xfrm>
            <a:off x="7620000" y="1905000"/>
            <a:ext cx="1752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l-GR"/>
              <a:t>Σύνψοψη Απ.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Focus">
  <a:themeElements>
    <a:clrScheme name="Focus">
      <a:dk1>
        <a:sysClr val="windowText" lastClr="000000"/>
      </a:dk1>
      <a:lt1>
        <a:sysClr val="window" lastClr="FFFFFF"/>
      </a:lt1>
      <a:dk2>
        <a:srgbClr val="0064E2"/>
      </a:dk2>
      <a:lt2>
        <a:srgbClr val="B5D2F5"/>
      </a:lt2>
      <a:accent1>
        <a:srgbClr val="FFB91D"/>
      </a:accent1>
      <a:accent2>
        <a:srgbClr val="F97817"/>
      </a:accent2>
      <a:accent3>
        <a:srgbClr val="6DE304"/>
      </a:accent3>
      <a:accent4>
        <a:srgbClr val="FF0000"/>
      </a:accent4>
      <a:accent5>
        <a:srgbClr val="732BEA"/>
      </a:accent5>
      <a:accent6>
        <a:srgbClr val="C913AD"/>
      </a:accent6>
      <a:hlink>
        <a:srgbClr val="FFE400"/>
      </a:hlink>
      <a:folHlink>
        <a:srgbClr val="A3EC62"/>
      </a:folHlink>
    </a:clrScheme>
    <a:fontScheme name="Focus">
      <a:majorFont>
        <a:latin typeface="Corbel"/>
        <a:ea typeface=""/>
        <a:cs typeface=""/>
        <a:font script="Jpan" typeface="ＭＳ ゴシック"/>
      </a:majorFont>
      <a:minorFont>
        <a:latin typeface="Corbel"/>
        <a:ea typeface=""/>
        <a:cs typeface=""/>
        <a:font script="Jpan" typeface="ＭＳ ゴシック"/>
      </a:minorFont>
    </a:fontScheme>
    <a:fmtScheme name="Focus">
      <a:fillStyleLst>
        <a:solidFill>
          <a:schemeClr val="phClr"/>
        </a:solidFill>
        <a:solidFill>
          <a:schemeClr val="phClr"/>
        </a:solidFill>
        <a:solidFill>
          <a:schemeClr val="phClr">
            <a:satMod val="150000"/>
          </a:schemeClr>
        </a:solidFill>
      </a:fillStyleLst>
      <a:lnStyleLst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101600" dist="63500" dir="4200000" algn="br" rotWithShape="0">
              <a:srgbClr val="000000">
                <a:alpha val="50000"/>
              </a:srgbClr>
            </a:outerShdw>
          </a:effectLst>
        </a:effectStyle>
        <a:effectStyle>
          <a:effectLst>
            <a:glow rad="101600">
              <a:schemeClr val="lt1"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soft" dir="r">
              <a:rot lat="0" lon="0" rev="5400000"/>
            </a:lightRig>
          </a:scene3d>
          <a:sp3d prstMaterial="softmetal">
            <a:bevelT w="31750" h="63500"/>
          </a:sp3d>
        </a:effectStyle>
      </a:effectStyleLst>
      <a:bgFillStyleLst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10000"/>
                <a:satMod val="250000"/>
              </a:schemeClr>
              <a:schemeClr val="phClr">
                <a:tint val="70000"/>
                <a:alpha val="80000"/>
                <a:sat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80000"/>
                <a:shade val="10000"/>
                <a:satMod val="250000"/>
              </a:schemeClr>
              <a:schemeClr val="phClr">
                <a:tint val="70000"/>
                <a:alpha val="80000"/>
                <a:sat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3">
            <a:duotone>
              <a:schemeClr val="phClr">
                <a:tint val="80000"/>
                <a:shade val="10000"/>
                <a:satMod val="250000"/>
              </a:schemeClr>
              <a:schemeClr val="phClr">
                <a:tint val="70000"/>
                <a:alpha val="80000"/>
                <a:satMod val="2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Focus.thmx</Template>
  <TotalTime>2081</TotalTime>
  <Words>1368</Words>
  <Application>Microsoft Macintosh PowerPoint</Application>
  <PresentationFormat>On-screen Show (4:3)</PresentationFormat>
  <Paragraphs>320</Paragraphs>
  <Slides>48</Slides>
  <Notes>1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49" baseType="lpstr">
      <vt:lpstr>Focus</vt:lpstr>
      <vt:lpstr>Εισαγωγή στην Ασφάλεια Δικτύων </vt:lpstr>
      <vt:lpstr>Εμπιστευτικότητα</vt:lpstr>
      <vt:lpstr>Ακεραιότητα &amp; Αυθεντικότητα</vt:lpstr>
      <vt:lpstr>Ακεραιότητα &amp; Αυθεντικότητα</vt:lpstr>
      <vt:lpstr>Συναρτήσεις Σύνοψης</vt:lpstr>
      <vt:lpstr>Συναρτήσεις Σύνοψης</vt:lpstr>
      <vt:lpstr>Συναρτήσεις Σύνοψης</vt:lpstr>
      <vt:lpstr>Γνωστές Συναρτήσεις Σύνοψης</vt:lpstr>
      <vt:lpstr>Συναρτήσεις Σύνοψης + Ακεραιότητα</vt:lpstr>
      <vt:lpstr>Συναρτήσεις Σύνοψης + Ακεραιότητα</vt:lpstr>
      <vt:lpstr>Μειονεκτήματα Συμμετρικών Συστημάτων</vt:lpstr>
      <vt:lpstr>Ασύμμετρη Κρυπτογραφία</vt:lpstr>
      <vt:lpstr>Ασύμμετρη Κρυπτογραφία</vt:lpstr>
      <vt:lpstr>Γενικές Απαιτήσεις Ασύμμετρων Κρυπτοσυστημάτων</vt:lpstr>
      <vt:lpstr>Γενικός Τρόπος Λειτουργίας</vt:lpstr>
      <vt:lpstr>Εφαρμογές Χρήσης</vt:lpstr>
      <vt:lpstr>Υπηρεσίες Εμπιστευτικότητας</vt:lpstr>
      <vt:lpstr>Υπηρεσίες Ακεραιότητας &amp; Αυθεντικότητας</vt:lpstr>
      <vt:lpstr>Ψηφιακές Υπογραφές</vt:lpstr>
      <vt:lpstr>Ψηφιακές Υπογραφές</vt:lpstr>
      <vt:lpstr>Υπηρεσίες Διαχείρισης Κλειδιών</vt:lpstr>
      <vt:lpstr>Ψηφιακός Φάκελος</vt:lpstr>
      <vt:lpstr>Ψηφιακός Φάκελος</vt:lpstr>
      <vt:lpstr>Ψηφιακός Φάκελος</vt:lpstr>
      <vt:lpstr>Αλγόριθμοι Κρυπτογράφησης</vt:lpstr>
      <vt:lpstr>Πλεονεκτήματα </vt:lpstr>
      <vt:lpstr>«Προβληματισμοί»</vt:lpstr>
      <vt:lpstr>Μειονεκτήματα</vt:lpstr>
      <vt:lpstr>Μειονεκτήματα</vt:lpstr>
      <vt:lpstr>Διαμοιρασμός Δημόσιων Κλειδιών</vt:lpstr>
      <vt:lpstr>Ψηφιακό Πιστοποιητικό</vt:lpstr>
      <vt:lpstr>Ψηφιακό Πιστοποιητικό</vt:lpstr>
      <vt:lpstr>Επικύρωση Γνησιότητας </vt:lpstr>
      <vt:lpstr>Παράδειγμα Ψηφιακού Πιστοποιητικού</vt:lpstr>
      <vt:lpstr>Θεωρητικό Υπόβαθρο</vt:lpstr>
      <vt:lpstr>Πρώτοι Αριθμοί</vt:lpstr>
      <vt:lpstr>Βασικά Στοιχεία Θεωρίας Αριθμών </vt:lpstr>
      <vt:lpstr>Αλγόριθμος ΜΚΔ</vt:lpstr>
      <vt:lpstr>Παράδειγμα</vt:lpstr>
      <vt:lpstr>Modulo Αριθμητική</vt:lpstr>
      <vt:lpstr>Πολλαπλασιαστικός Αντίστροφος</vt:lpstr>
      <vt:lpstr>Ο Αλγόριθμος RSA</vt:lpstr>
      <vt:lpstr>Αλγόριθμος Δημιουργίας Κλειδιών</vt:lpstr>
      <vt:lpstr>Παράδειγμα</vt:lpstr>
      <vt:lpstr>Αλγόριθμος Κρυπτογράφησης</vt:lpstr>
      <vt:lpstr>Παράδειγμα</vt:lpstr>
      <vt:lpstr>Αλγόριθμος Αποκρυπτογράφησης</vt:lpstr>
      <vt:lpstr>Παράδειγμα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Περίγραμμα Θεματικών Ενοτήτων</dc:title>
  <dc:creator>Dimitris Geneiatakis</dc:creator>
  <cp:lastModifiedBy>Dimitris Geneiatakis</cp:lastModifiedBy>
  <cp:revision>380</cp:revision>
  <dcterms:created xsi:type="dcterms:W3CDTF">2010-05-07T09:49:20Z</dcterms:created>
  <dcterms:modified xsi:type="dcterms:W3CDTF">2010-05-07T09:56:10Z</dcterms:modified>
</cp:coreProperties>
</file>