
<file path=[Content_Types].xml><?xml version="1.0" encoding="utf-8"?>
<Types xmlns="http://schemas.openxmlformats.org/package/2006/content-types">
  <Override PartName="/ppt/slideLayouts/slideLayout2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1.xml" ContentType="application/vnd.openxmlformats-officedocument.presentationml.slideLayout+xml"/>
  <Default Extension="xml" ContentType="application/xml"/>
  <Override PartName="/ppt/slides/slide4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13.xml" ContentType="application/vnd.openxmlformats-officedocument.presentationml.slide+xml"/>
  <Default Extension="bin" ContentType="application/vnd.openxmlformats-officedocument.presentationml.printerSettings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slides/slide6.xml" ContentType="application/vnd.openxmlformats-officedocument.presentationml.slide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50"/>
  </p:notesMasterIdLst>
  <p:handoutMasterIdLst>
    <p:handoutMasterId r:id="rId51"/>
  </p:handoutMasterIdLst>
  <p:sldIdLst>
    <p:sldId id="256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6" r:id="rId27"/>
    <p:sldId id="357" r:id="rId28"/>
    <p:sldId id="355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71" r:id="rId41"/>
    <p:sldId id="372" r:id="rId42"/>
    <p:sldId id="369" r:id="rId43"/>
    <p:sldId id="370" r:id="rId44"/>
    <p:sldId id="374" r:id="rId45"/>
    <p:sldId id="375" r:id="rId46"/>
    <p:sldId id="376" r:id="rId47"/>
    <p:sldId id="377" r:id="rId48"/>
    <p:sldId id="378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6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B931C-C92E-6D43-9193-C90AF43A6459}" type="datetimeFigureOut">
              <a:rPr lang="en-US" smtClean="0"/>
              <a:pPr/>
              <a:t>5/7/10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08C51-A5D4-A840-B1C2-F601CDE78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05C96-CB59-CB43-A02A-B8D5AA1996AD}" type="datetimeFigureOut">
              <a:rPr lang="en-US" smtClean="0"/>
              <a:pPr/>
              <a:t>5/7/10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7B667-B3A5-5D4F-9406-EB3149061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7B667-B3A5-5D4F-9406-EB3149061EA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5/7/10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4600-0381-4CF3-88F2-7ED7D2E3F9C8}" type="slidenum">
              <a:rPr smtClean="0"/>
              <a:pPr/>
              <a:t>‹#›</a:t>
            </a:fld>
            <a:endParaRPr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6A0B-D499-425D-9760-7E378B1D24E7}" type="datetime1">
              <a:rPr smtClean="0"/>
              <a:pPr/>
              <a:t>6/3/2007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1B973-48D0-47D2-BD1A-81DAC74A0928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93714E26-7EC0-4FCC-8AD8-71E9EC27DEDB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70FB-149D-4255-9221-CF258F891615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5" descr="uoplogo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50838"/>
            <a:ext cx="1143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1EDB-CE87-4BA6-95D9-AD3AE9C734F7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smtClean="0"/>
              <a:t>
              </a:t>
            </a:r>
            <a:endParaRPr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B54-BC1D-466E-98B4-B0082340936C}" type="datetime1">
              <a:rPr smtClean="0"/>
              <a:pPr/>
              <a:t>6/3/2007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C9F-E380-43A3-ADC1-0217F1EB7573}" type="datetime1">
              <a:rPr smtClean="0"/>
              <a:pPr/>
              <a:t>6/3/2007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C791-6992-4CCF-A244-B250C8BB22F1}" type="datetime1">
              <a:rPr smtClean="0"/>
              <a:pPr/>
              <a:t>6/3/2007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0578-B892-4967-98F8-D0B4A045ADFD}" type="datetime1">
              <a:rPr smtClean="0"/>
              <a:pPr/>
              <a:t>6/3/2007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DF1B-54EC-4432-8649-0FE40DD46F86}" type="datetime1">
              <a:rPr smtClean="0"/>
              <a:pPr/>
              <a:t>6/3/2007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/>
              <a:t>
     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C1EDB-CE87-4BA6-95D9-AD3AE9C734F7}" type="datetime1">
              <a:rPr smtClean="0"/>
              <a:pPr/>
              <a:t>6/3/2007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smtClean="0"/>
              <a:t>
             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728" y="1905000"/>
            <a:ext cx="8534400" cy="1447800"/>
          </a:xfrm>
        </p:spPr>
        <p:txBody>
          <a:bodyPr anchor="ctr">
            <a:normAutofit/>
          </a:bodyPr>
          <a:lstStyle/>
          <a:p>
            <a:pPr algn="ctr"/>
            <a:r>
              <a:rPr lang="el-GR" sz="3200" dirty="0" smtClean="0">
                <a:latin typeface="Arial"/>
                <a:cs typeface="Arial"/>
              </a:rPr>
              <a:t>Εισαγωγή στην Ασφάλεια Δικτύων</a:t>
            </a:r>
            <a:r>
              <a:rPr lang="en-US" sz="3200" dirty="0" smtClean="0">
                <a:latin typeface="Arial"/>
                <a:cs typeface="Arial"/>
              </a:rPr>
              <a:t/>
            </a:r>
            <a:br>
              <a:rPr lang="en-US" sz="3200" dirty="0" smtClean="0">
                <a:latin typeface="Arial"/>
                <a:cs typeface="Arial"/>
              </a:rPr>
            </a:br>
            <a:endParaRPr lang="en-US" sz="28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5132832"/>
            <a:ext cx="4910328" cy="886968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latin typeface="Arial"/>
                <a:cs typeface="Arial"/>
              </a:rPr>
              <a:t>Διδάσκων</a:t>
            </a:r>
            <a:r>
              <a:rPr lang="en-US" dirty="0" smtClean="0">
                <a:latin typeface="Arial"/>
                <a:cs typeface="Arial"/>
              </a:rPr>
              <a:t>: </a:t>
            </a:r>
            <a:r>
              <a:rPr lang="en-US" dirty="0" err="1" smtClean="0">
                <a:latin typeface="Arial"/>
                <a:cs typeface="Arial"/>
              </a:rPr>
              <a:t>Δρ</a:t>
            </a:r>
            <a:r>
              <a:rPr lang="en-US" dirty="0" smtClean="0">
                <a:latin typeface="Arial"/>
                <a:cs typeface="Arial"/>
              </a:rPr>
              <a:t>. </a:t>
            </a:r>
            <a:r>
              <a:rPr lang="en-US" dirty="0" err="1" smtClean="0">
                <a:latin typeface="Arial"/>
                <a:cs typeface="Arial"/>
              </a:rPr>
              <a:t>Γενειατάκης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Δημήτρης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>
                <a:latin typeface="Arial"/>
                <a:cs typeface="Arial"/>
              </a:rPr>
              <a:t>e</a:t>
            </a:r>
            <a:r>
              <a:rPr lang="en-US" dirty="0" err="1" smtClean="0">
                <a:latin typeface="Arial"/>
                <a:cs typeface="Arial"/>
              </a:rPr>
              <a:t>-mail:dgen@uop.gr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5" descr="uoplog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152400"/>
            <a:ext cx="1143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81400" y="678359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l-GR" sz="2200" b="1" dirty="0" smtClean="0">
                <a:latin typeface="Arial"/>
                <a:cs typeface="Arial"/>
              </a:rPr>
              <a:t>Τμήμα Επιστήμης &amp;</a:t>
            </a:r>
            <a:r>
              <a:rPr lang="en-US" sz="2200" b="1" dirty="0" smtClean="0">
                <a:latin typeface="Arial"/>
                <a:cs typeface="Arial"/>
              </a:rPr>
              <a:t> </a:t>
            </a:r>
            <a:r>
              <a:rPr lang="el-GR" sz="2200" b="1" dirty="0" smtClean="0">
                <a:latin typeface="Arial"/>
                <a:cs typeface="Arial"/>
              </a:rPr>
              <a:t>Τεχνολ</a:t>
            </a:r>
            <a:r>
              <a:rPr lang="en-US" sz="2200" b="1" dirty="0" smtClean="0">
                <a:latin typeface="Arial"/>
                <a:cs typeface="Arial"/>
              </a:rPr>
              <a:t>.</a:t>
            </a:r>
            <a:r>
              <a:rPr lang="el-GR" sz="2200" b="1" dirty="0" smtClean="0">
                <a:latin typeface="Arial"/>
                <a:cs typeface="Arial"/>
              </a:rPr>
              <a:t> Τηλεπικοινωνιών  </a:t>
            </a:r>
            <a:endParaRPr lang="en-US" sz="2200" b="1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48975" y="-49887"/>
            <a:ext cx="41996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200" b="1" dirty="0" smtClean="0">
                <a:latin typeface="Arial"/>
                <a:cs typeface="Arial"/>
              </a:rPr>
              <a:t>Πανεπιστήμιο Πελοποννήσου</a:t>
            </a:r>
            <a:endParaRPr lang="el-GR" sz="2200" b="1" dirty="0"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Συναρτήσεις Σύνοψης + Ακεραιότητα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Οι κρυπτογραφικές συναρτήσεις σύνοψης είναι ταχύτερες σε εκτέλεση σε σχέση με τους συμβατικούς αλγόριθμους συμμετρικής κρυπτογραφίας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Μειονεκτήματα Συμμετρικών Συστημάτων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Διαχείριση</a:t>
            </a:r>
            <a:r>
              <a:rPr lang="en-US" dirty="0" smtClean="0"/>
              <a:t> </a:t>
            </a:r>
            <a:r>
              <a:rPr lang="en-US" dirty="0" err="1" smtClean="0"/>
              <a:t>Κλειδιών</a:t>
            </a:r>
            <a:endParaRPr lang="en-US" dirty="0" smtClean="0"/>
          </a:p>
          <a:p>
            <a:pPr lvl="1"/>
            <a:r>
              <a:rPr lang="en-US" dirty="0" err="1" smtClean="0"/>
              <a:t>Απαιτούνται</a:t>
            </a:r>
            <a:r>
              <a:rPr lang="en-US" dirty="0" smtClean="0"/>
              <a:t> </a:t>
            </a:r>
            <a:r>
              <a:rPr lang="en-US" dirty="0" err="1" smtClean="0"/>
              <a:t>Ν</a:t>
            </a:r>
            <a:r>
              <a:rPr lang="en-US" dirty="0" smtClean="0"/>
              <a:t>*(Ν-1)/2</a:t>
            </a:r>
          </a:p>
          <a:p>
            <a:r>
              <a:rPr lang="en-US" dirty="0" err="1" smtClean="0"/>
              <a:t>Αυθεντικότητα</a:t>
            </a:r>
            <a:r>
              <a:rPr lang="en-US" dirty="0" smtClean="0"/>
              <a:t> </a:t>
            </a:r>
            <a:r>
              <a:rPr lang="en-US" dirty="0" err="1" smtClean="0"/>
              <a:t>της</a:t>
            </a:r>
            <a:r>
              <a:rPr lang="en-US" dirty="0" smtClean="0"/>
              <a:t> </a:t>
            </a:r>
            <a:r>
              <a:rPr lang="en-US" dirty="0" err="1" smtClean="0"/>
              <a:t>πηγής</a:t>
            </a:r>
            <a:r>
              <a:rPr lang="en-US" dirty="0" smtClean="0"/>
              <a:t> </a:t>
            </a:r>
            <a:r>
              <a:rPr lang="en-US" dirty="0" err="1" smtClean="0"/>
              <a:t>δε</a:t>
            </a:r>
            <a:r>
              <a:rPr lang="en-US" dirty="0" smtClean="0"/>
              <a:t> </a:t>
            </a:r>
            <a:r>
              <a:rPr lang="en-US" dirty="0" err="1" smtClean="0"/>
              <a:t>μπορεί</a:t>
            </a:r>
            <a:r>
              <a:rPr lang="en-US" dirty="0" smtClean="0"/>
              <a:t> </a:t>
            </a:r>
            <a:r>
              <a:rPr lang="en-US" dirty="0" err="1" smtClean="0"/>
              <a:t>να</a:t>
            </a:r>
            <a:r>
              <a:rPr lang="en-US" dirty="0" smtClean="0"/>
              <a:t> </a:t>
            </a:r>
            <a:r>
              <a:rPr lang="en-US" dirty="0" err="1" smtClean="0"/>
              <a:t>αποδειχτεί</a:t>
            </a:r>
            <a:r>
              <a:rPr lang="en-US" dirty="0" smtClean="0"/>
              <a:t> </a:t>
            </a:r>
            <a:r>
              <a:rPr lang="en-US" dirty="0" err="1" smtClean="0"/>
              <a:t>καθώς</a:t>
            </a:r>
            <a:r>
              <a:rPr lang="en-US" dirty="0" smtClean="0"/>
              <a:t> </a:t>
            </a: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κλειδί</a:t>
            </a:r>
            <a:r>
              <a:rPr lang="en-US" dirty="0" smtClean="0"/>
              <a:t> </a:t>
            </a:r>
            <a:r>
              <a:rPr lang="en-US" dirty="0" err="1" smtClean="0"/>
              <a:t>είναι</a:t>
            </a:r>
            <a:r>
              <a:rPr lang="en-US" dirty="0" smtClean="0"/>
              <a:t> </a:t>
            </a:r>
            <a:r>
              <a:rPr lang="en-US" dirty="0" err="1" smtClean="0"/>
              <a:t>γνωστό</a:t>
            </a:r>
            <a:r>
              <a:rPr lang="en-US" dirty="0" smtClean="0"/>
              <a:t> </a:t>
            </a:r>
            <a:r>
              <a:rPr lang="en-US" dirty="0" err="1" smtClean="0"/>
              <a:t>στις</a:t>
            </a:r>
            <a:r>
              <a:rPr lang="en-US" dirty="0" smtClean="0"/>
              <a:t> </a:t>
            </a:r>
            <a:r>
              <a:rPr lang="en-US" dirty="0" err="1" smtClean="0"/>
              <a:t>οντότητες</a:t>
            </a:r>
            <a:r>
              <a:rPr lang="en-US" dirty="0" smtClean="0"/>
              <a:t> </a:t>
            </a:r>
            <a:r>
              <a:rPr lang="en-US" dirty="0" err="1" smtClean="0"/>
              <a:t>που</a:t>
            </a:r>
            <a:r>
              <a:rPr lang="en-US" dirty="0" smtClean="0"/>
              <a:t> </a:t>
            </a:r>
            <a:r>
              <a:rPr lang="en-US" dirty="0" err="1" smtClean="0"/>
              <a:t>λαμβάνουν</a:t>
            </a:r>
            <a:r>
              <a:rPr lang="en-US" dirty="0" smtClean="0"/>
              <a:t> </a:t>
            </a:r>
            <a:r>
              <a:rPr lang="en-US" dirty="0" err="1" smtClean="0"/>
              <a:t>μέρος</a:t>
            </a:r>
            <a:r>
              <a:rPr lang="en-US" dirty="0" smtClean="0"/>
              <a:t> </a:t>
            </a:r>
            <a:r>
              <a:rPr lang="en-US" dirty="0" err="1" smtClean="0"/>
              <a:t>στην</a:t>
            </a:r>
            <a:r>
              <a:rPr lang="en-US" dirty="0" smtClean="0"/>
              <a:t> </a:t>
            </a:r>
            <a:r>
              <a:rPr lang="en-US" dirty="0" err="1" smtClean="0"/>
              <a:t>επικοινωνία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Ασύμμετρη Κρυπτογραφία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Βασικά Στοιχεία</a:t>
            </a:r>
          </a:p>
          <a:p>
            <a:pPr lvl="1"/>
            <a:r>
              <a:rPr lang="el-GR" dirty="0" smtClean="0"/>
              <a:t>Κείμενο </a:t>
            </a:r>
            <a:r>
              <a:rPr lang="en-US" dirty="0" smtClean="0"/>
              <a:t>(Plaintext)</a:t>
            </a:r>
          </a:p>
          <a:p>
            <a:pPr lvl="1"/>
            <a:r>
              <a:rPr lang="el-GR" dirty="0" smtClean="0"/>
              <a:t>Αλγόριθμος Κρυπτογράφησης </a:t>
            </a:r>
            <a:r>
              <a:rPr lang="en-US" dirty="0" smtClean="0"/>
              <a:t>(Encryption Algorithm)</a:t>
            </a:r>
          </a:p>
          <a:p>
            <a:pPr lvl="1"/>
            <a:r>
              <a:rPr lang="el-GR" dirty="0" smtClean="0"/>
              <a:t>Ζεύγος Κλειδιών </a:t>
            </a:r>
            <a:r>
              <a:rPr lang="en-US" dirty="0" smtClean="0"/>
              <a:t>(key pair)</a:t>
            </a:r>
          </a:p>
          <a:p>
            <a:pPr lvl="3"/>
            <a:r>
              <a:rPr lang="el-GR" dirty="0" smtClean="0">
                <a:ea typeface="ＭＳ Ｐゴシック" pitchFamily="-113" charset="-128"/>
              </a:rPr>
              <a:t>Ιδιωτικό </a:t>
            </a:r>
            <a:r>
              <a:rPr lang="en-US" dirty="0" smtClean="0">
                <a:ea typeface="ＭＳ Ｐゴシック" pitchFamily="-113" charset="-128"/>
              </a:rPr>
              <a:t>(private)</a:t>
            </a:r>
          </a:p>
          <a:p>
            <a:pPr lvl="3"/>
            <a:r>
              <a:rPr lang="el-GR" dirty="0" smtClean="0">
                <a:ea typeface="ＭＳ Ｐゴシック" pitchFamily="-113" charset="-128"/>
              </a:rPr>
              <a:t>Δημόσιο </a:t>
            </a:r>
            <a:r>
              <a:rPr lang="en-US" dirty="0" smtClean="0">
                <a:ea typeface="ＭＳ Ｐゴシック" pitchFamily="-113" charset="-128"/>
              </a:rPr>
              <a:t>(public)</a:t>
            </a:r>
          </a:p>
          <a:p>
            <a:pPr lvl="1"/>
            <a:r>
              <a:rPr lang="el-GR" dirty="0" smtClean="0"/>
              <a:t>Κρυπτογραφημένο κέιμενο </a:t>
            </a:r>
            <a:r>
              <a:rPr lang="en-US" dirty="0" smtClean="0"/>
              <a:t>(cipher text)</a:t>
            </a:r>
          </a:p>
          <a:p>
            <a:pPr lvl="1"/>
            <a:r>
              <a:rPr lang="el-GR" dirty="0" smtClean="0"/>
              <a:t>Αλγόριθμος Αποκρυπτογράφησης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Ασύμμετρη Κρυπτογραφία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Κάθε οντότητα δημιουργεί ένα ζεύγος κλειδιών</a:t>
            </a:r>
          </a:p>
          <a:p>
            <a:pPr lvl="1"/>
            <a:r>
              <a:rPr lang="el-GR" dirty="0" smtClean="0"/>
              <a:t>Δημόσιο </a:t>
            </a:r>
          </a:p>
          <a:p>
            <a:pPr lvl="2"/>
            <a:r>
              <a:rPr lang="el-GR" dirty="0" smtClean="0">
                <a:ea typeface="ＭＳ Ｐゴシック" pitchFamily="-113" charset="-128"/>
              </a:rPr>
              <a:t>Είναι δήμοσια διαθέσιμο</a:t>
            </a:r>
          </a:p>
          <a:p>
            <a:pPr lvl="1"/>
            <a:r>
              <a:rPr lang="el-GR" dirty="0" smtClean="0"/>
              <a:t>Ιδιωτικό</a:t>
            </a:r>
          </a:p>
          <a:p>
            <a:pPr lvl="2"/>
            <a:r>
              <a:rPr lang="el-GR" dirty="0" smtClean="0">
                <a:ea typeface="ＭＳ Ｐゴシック" pitchFamily="-113" charset="-128"/>
              </a:rPr>
              <a:t>Διατηρείται μυστικό</a:t>
            </a:r>
            <a:endParaRPr lang="en-US" dirty="0" smtClean="0">
              <a:ea typeface="ＭＳ Ｐゴシック" pitchFamily="-113" charset="-128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ea typeface="ＭＳ Ｐゴシック" pitchFamily="-113" charset="-128"/>
              </a:rPr>
              <a:t>Γενικές Απαιτήσεις Ασύμμετρων Κρυπτοσυστημάτων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Είναι υπολογιστικά ανέφικτο για ένα επιτιθέμενο γνωρίζοντας το δημόσιο κλειδί να δημιουργήσει το ιδιωτικό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Είναι υπολογιστικά ανέφικτο για ένα επιτιθέμνο να δημιουργήσει το μήνυμα Μ, γνωρίζοντας το κρυπτογραφημένο μήνυμα και το δημόσιο κλειδί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Οποιοδήποτε από τα κλειδιά μπορεί να χρησιμοποιηθεί για τη διαδικασία της κρυπτογράφησης (ανάλογα με την εφαρμογή)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Γενικός Τρόπος Λειτουργίας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" y="3505200"/>
            <a:ext cx="19812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Αλγόριθμος κρυπτ.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81000" y="38100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9600" y="3440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κείμενο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356366" y="2901434"/>
            <a:ext cx="10784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94806" y="2743200"/>
            <a:ext cx="213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Κλειδί/δημ./ιδωτ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10000" y="38100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91000" y="340840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κρυπτ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10200" y="3505200"/>
            <a:ext cx="19812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Αλγόριθμος αποκρυπτ.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5786160" y="2901434"/>
            <a:ext cx="10784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24600" y="2743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</a:t>
            </a:r>
            <a:r>
              <a:rPr lang="el-GR" dirty="0" smtClean="0"/>
              <a:t>λειδί/ιδιωτ./δημ.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467600" y="3875326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96200" y="350599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κείμενο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38400" y="42349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αποστολέας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43600" y="42349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Παραλήπτης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 Χρήσης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Υπηρεσίες Εμπιστευτικότητας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Υπηρεσίες Ακεραιότητας &amp; Αυθεντικότητας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Υπηρεσίες Διανομής Μυστικών Κλειδιών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Υπηρεσίες Εμπιστευτικότητας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3505200"/>
            <a:ext cx="19812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Αλγόριθμος κρυπτ.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440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κείμενο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356366" y="2901434"/>
            <a:ext cx="10784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94806" y="2743200"/>
            <a:ext cx="213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Κλειδί/δημ.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10000" y="38100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91000" y="340840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κρυπτ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10200" y="3505200"/>
            <a:ext cx="19812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Αλγόριθμος αποκρυπτ.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5786160" y="2901434"/>
            <a:ext cx="10784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24600" y="2743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</a:t>
            </a:r>
            <a:r>
              <a:rPr lang="el-GR" dirty="0" smtClean="0"/>
              <a:t>λειδί/ιδιωτ.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467600" y="3875326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96200" y="350599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κείμενο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38400" y="42349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αποστολέας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43600" y="42349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Παραλήπτης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Υπηρεσίες Ακεραιότητας &amp; Αυθεντικότητας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Ψηφιακές υπογραφές θεωρούνται ισοδύναμες των ιδιόχειρων υπογραφών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Αυθεντικότητα &amp; Ακεραιότητα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Ψηφιακές Υπογραφές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Είσοδος </a:t>
            </a:r>
          </a:p>
          <a:p>
            <a:pPr lvl="1"/>
            <a:r>
              <a:rPr lang="el-GR" dirty="0" smtClean="0"/>
              <a:t>το μήνυμα ή το αποτύπωμα του μηνύματος</a:t>
            </a:r>
          </a:p>
          <a:p>
            <a:pPr lvl="1"/>
            <a:r>
              <a:rPr lang="el-GR" dirty="0" smtClean="0"/>
              <a:t>Ιδιωτικό κλειδί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Έξοδος</a:t>
            </a:r>
          </a:p>
          <a:p>
            <a:pPr lvl="1"/>
            <a:r>
              <a:rPr lang="el-GR" dirty="0" smtClean="0"/>
              <a:t>Μοναδικός προσδιορισμός του μηνύματος </a:t>
            </a:r>
          </a:p>
          <a:p>
            <a:pPr lvl="1"/>
            <a:r>
              <a:rPr lang="el-GR" dirty="0" smtClean="0"/>
              <a:t>Ψηφιακή Υπογραφή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Μη αποδοτική σε περίπτωση χρήσης ως είσοδου ολόκληρο το μήνυμα</a:t>
            </a:r>
            <a:endParaRPr lang="en-US" dirty="0" smtClean="0">
              <a:ea typeface="ＭＳ Ｐゴシック" pitchFamily="-113" charset="-128"/>
              <a:cs typeface="ＭＳ Ｐゴシック" pitchFamily="-113" charset="-128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Εμπιστευτικότητα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3505200"/>
            <a:ext cx="19812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Αλγόριθμος κρυπτ.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" y="38100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9600" y="3440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κείμενο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2356366" y="2901434"/>
            <a:ext cx="10784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94806" y="2743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κλειδί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10000" y="38100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340840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κρυπτ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0200" y="3505200"/>
            <a:ext cx="19812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Αλγόριθμος αποκρυπτ.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5786160" y="2901434"/>
            <a:ext cx="10784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24600" y="2743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κλειδί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467600" y="3875326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96200" y="350599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κείμενο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38400" y="42349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αποστολέας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43600" y="42349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Παραλήπτης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Ψηφιακές Υπογραφές</a:t>
            </a:r>
            <a:endParaRPr lang="en-US" dirty="0"/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152400" y="1600200"/>
            <a:ext cx="4114800" cy="5094288"/>
            <a:chOff x="152400" y="1676400"/>
            <a:chExt cx="4114800" cy="5093732"/>
          </a:xfrm>
        </p:grpSpPr>
        <p:grpSp>
          <p:nvGrpSpPr>
            <p:cNvPr id="5" name="Group 40"/>
            <p:cNvGrpSpPr>
              <a:grpSpLocks/>
            </p:cNvGrpSpPr>
            <p:nvPr/>
          </p:nvGrpSpPr>
          <p:grpSpPr bwMode="auto">
            <a:xfrm>
              <a:off x="381000" y="1754180"/>
              <a:ext cx="3886200" cy="5015952"/>
              <a:chOff x="381000" y="1754180"/>
              <a:chExt cx="3886200" cy="5015952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rot="5400000">
                <a:off x="2477340" y="2172440"/>
                <a:ext cx="83810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381000" y="1981200"/>
                <a:ext cx="3886200" cy="4788932"/>
                <a:chOff x="533400" y="1905000"/>
                <a:chExt cx="3886200" cy="4788932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828800" y="2666884"/>
                  <a:ext cx="2057400" cy="609533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l-GR" dirty="0">
                      <a:solidFill>
                        <a:srgbClr val="000000"/>
                      </a:solidFill>
                    </a:rPr>
                    <a:t>Συνάρτηση Σύνοψης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1676400" y="1905000"/>
                  <a:ext cx="121920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l-GR"/>
                    <a:t>μήνυμα</a:t>
                  </a:r>
                  <a:endParaRPr lang="en-US"/>
                </a:p>
              </p:txBody>
            </p:sp>
            <p:cxnSp>
              <p:nvCxnSpPr>
                <p:cNvPr id="11" name="Straight Arrow Connector 10"/>
                <p:cNvCxnSpPr/>
                <p:nvPr/>
              </p:nvCxnSpPr>
              <p:spPr>
                <a:xfrm rot="5400000">
                  <a:off x="2553540" y="3999444"/>
                  <a:ext cx="838108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24000" y="3733006"/>
                  <a:ext cx="129540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l-GR"/>
                    <a:t>Σύνοψη</a:t>
                  </a:r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1676400" y="4571676"/>
                  <a:ext cx="2590800" cy="609533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l-GR" dirty="0">
                      <a:solidFill>
                        <a:srgbClr val="000000"/>
                      </a:solidFill>
                    </a:rPr>
                    <a:t>Ασύμμετρο Κρυπτοσύστημα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4" name="Straight Arrow Connector 13"/>
                <p:cNvCxnSpPr/>
                <p:nvPr/>
              </p:nvCxnSpPr>
              <p:spPr>
                <a:xfrm>
                  <a:off x="838200" y="4876442"/>
                  <a:ext cx="7620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533400" y="4419600"/>
                  <a:ext cx="129540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l-GR"/>
                    <a:t>ιδιωτικό</a:t>
                  </a:r>
                  <a:endParaRPr lang="en-US"/>
                </a:p>
              </p:txBody>
            </p:sp>
            <p:cxnSp>
              <p:nvCxnSpPr>
                <p:cNvPr id="16" name="Straight Arrow Connector 15"/>
                <p:cNvCxnSpPr/>
                <p:nvPr/>
              </p:nvCxnSpPr>
              <p:spPr>
                <a:xfrm rot="5400000">
                  <a:off x="2743226" y="5562167"/>
                  <a:ext cx="457150" cy="317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1524000" y="5862935"/>
                  <a:ext cx="2895600" cy="830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l-GR"/>
                    <a:t>Ψηφιακή Υπογραφή Αποστολέα</a:t>
                  </a:r>
                  <a:endParaRPr lang="en-US"/>
                </a:p>
              </p:txBody>
            </p:sp>
          </p:grpSp>
        </p:grpSp>
        <p:sp>
          <p:nvSpPr>
            <p:cNvPr id="6" name="TextBox 22"/>
            <p:cNvSpPr txBox="1">
              <a:spLocks noChangeArrowheads="1"/>
            </p:cNvSpPr>
            <p:nvPr/>
          </p:nvSpPr>
          <p:spPr bwMode="auto">
            <a:xfrm>
              <a:off x="152400" y="1676400"/>
              <a:ext cx="1905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l-GR" dirty="0"/>
                <a:t>αποστολέας</a:t>
              </a:r>
              <a:endParaRPr lang="en-US" dirty="0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rot="5400000" flipH="1" flipV="1">
            <a:off x="2971800" y="3810000"/>
            <a:ext cx="37338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58"/>
          <p:cNvGrpSpPr>
            <a:grpSpLocks/>
          </p:cNvGrpSpPr>
          <p:nvPr/>
        </p:nvGrpSpPr>
        <p:grpSpPr bwMode="auto">
          <a:xfrm>
            <a:off x="5181600" y="1676400"/>
            <a:ext cx="4114800" cy="4576763"/>
            <a:chOff x="5181600" y="1676400"/>
            <a:chExt cx="4114800" cy="4576465"/>
          </a:xfrm>
        </p:grpSpPr>
        <p:grpSp>
          <p:nvGrpSpPr>
            <p:cNvPr id="20" name="Group 57"/>
            <p:cNvGrpSpPr>
              <a:grpSpLocks/>
            </p:cNvGrpSpPr>
            <p:nvPr/>
          </p:nvGrpSpPr>
          <p:grpSpPr bwMode="auto">
            <a:xfrm>
              <a:off x="5181600" y="1676398"/>
              <a:ext cx="4114800" cy="4038337"/>
              <a:chOff x="5181600" y="1676398"/>
              <a:chExt cx="4114800" cy="4038337"/>
            </a:xfrm>
          </p:grpSpPr>
          <p:grpSp>
            <p:nvGrpSpPr>
              <p:cNvPr id="22" name="Group 48"/>
              <p:cNvGrpSpPr>
                <a:grpSpLocks/>
              </p:cNvGrpSpPr>
              <p:nvPr/>
            </p:nvGrpSpPr>
            <p:grpSpPr bwMode="auto">
              <a:xfrm>
                <a:off x="5181600" y="1676398"/>
                <a:ext cx="4114800" cy="4038337"/>
                <a:chOff x="5257800" y="1688067"/>
                <a:chExt cx="4114800" cy="4037891"/>
              </a:xfrm>
            </p:grpSpPr>
            <p:sp>
              <p:nvSpPr>
                <p:cNvPr id="24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7848600" y="4419600"/>
                  <a:ext cx="129540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l-GR"/>
                    <a:t>δημόσιο</a:t>
                  </a:r>
                  <a:endParaRPr lang="en-US"/>
                </a:p>
              </p:txBody>
            </p:sp>
            <p:grpSp>
              <p:nvGrpSpPr>
                <p:cNvPr id="25" name="Group 45"/>
                <p:cNvGrpSpPr>
                  <a:grpSpLocks/>
                </p:cNvGrpSpPr>
                <p:nvPr/>
              </p:nvGrpSpPr>
              <p:grpSpPr bwMode="auto">
                <a:xfrm>
                  <a:off x="5257800" y="1688067"/>
                  <a:ext cx="4114800" cy="4037891"/>
                  <a:chOff x="5257800" y="1752599"/>
                  <a:chExt cx="4114800" cy="4037891"/>
                </a:xfrm>
              </p:grpSpPr>
              <p:cxnSp>
                <p:nvCxnSpPr>
                  <p:cNvPr id="26" name="Straight Arrow Connector 25"/>
                  <p:cNvCxnSpPr/>
                  <p:nvPr/>
                </p:nvCxnSpPr>
                <p:spPr>
                  <a:xfrm rot="5400000">
                    <a:off x="6209581" y="2170832"/>
                    <a:ext cx="838053" cy="1587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7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5257800" y="1752600"/>
                    <a:ext cx="4114800" cy="4037890"/>
                    <a:chOff x="5257800" y="1752600"/>
                    <a:chExt cx="4114800" cy="4037890"/>
                  </a:xfrm>
                </p:grpSpPr>
                <p:grpSp>
                  <p:nvGrpSpPr>
                    <p:cNvPr id="28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57800" y="1904206"/>
                      <a:ext cx="4114800" cy="3886284"/>
                      <a:chOff x="5257800" y="1904206"/>
                      <a:chExt cx="4114800" cy="3886284"/>
                    </a:xfrm>
                  </p:grpSpPr>
                  <p:sp>
                    <p:nvSpPr>
                      <p:cNvPr id="30" name="Rectangle 25"/>
                      <p:cNvSpPr/>
                      <p:nvPr/>
                    </p:nvSpPr>
                    <p:spPr>
                      <a:xfrm>
                        <a:off x="5410200" y="2666839"/>
                        <a:ext cx="2057400" cy="609493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l-GR" dirty="0">
                            <a:solidFill>
                              <a:srgbClr val="000000"/>
                            </a:solidFill>
                          </a:rPr>
                          <a:t>Συνάρτηση Σύνοψης</a:t>
                        </a:r>
                        <a:endParaRPr lang="en-US" dirty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1" name="TextBox 2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257800" y="1904206"/>
                        <a:ext cx="1219200" cy="4616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l-GR"/>
                          <a:t>μήνυμα</a:t>
                        </a:r>
                        <a:endParaRPr lang="en-US"/>
                      </a:p>
                    </p:txBody>
                  </p:sp>
                  <p:sp>
                    <p:nvSpPr>
                      <p:cNvPr id="32" name="TextBox 2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848600" y="2662434"/>
                        <a:ext cx="1524000" cy="46161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r>
                          <a:rPr lang="el-GR"/>
                          <a:t>Σύνοψη</a:t>
                        </a:r>
                        <a:r>
                          <a:rPr lang="en-US"/>
                          <a:t> A</a:t>
                        </a:r>
                      </a:p>
                    </p:txBody>
                  </p:sp>
                  <p:sp>
                    <p:nvSpPr>
                      <p:cNvPr id="33" name="Rectangle 32"/>
                      <p:cNvSpPr/>
                      <p:nvPr/>
                    </p:nvSpPr>
                    <p:spPr>
                      <a:xfrm>
                        <a:off x="5257800" y="4571504"/>
                        <a:ext cx="2590800" cy="609493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l-GR" dirty="0">
                            <a:solidFill>
                              <a:srgbClr val="000000"/>
                            </a:solidFill>
                          </a:rPr>
                          <a:t>Ασύμμετρο Κρυπτοσύστημα</a:t>
                        </a:r>
                        <a:endParaRPr lang="en-US" dirty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cxnSp>
                    <p:nvCxnSpPr>
                      <p:cNvPr id="34" name="Straight Arrow Connector 33"/>
                      <p:cNvCxnSpPr/>
                      <p:nvPr/>
                    </p:nvCxnSpPr>
                    <p:spPr>
                      <a:xfrm rot="5400000">
                        <a:off x="6324641" y="5560342"/>
                        <a:ext cx="457120" cy="3175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" name="Straight Arrow Connector 34"/>
                      <p:cNvCxnSpPr/>
                      <p:nvPr/>
                    </p:nvCxnSpPr>
                    <p:spPr>
                      <a:xfrm rot="10800000">
                        <a:off x="7924800" y="4876251"/>
                        <a:ext cx="1066800" cy="1588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9" name="Text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58000" y="1752600"/>
                      <a:ext cx="1905000" cy="4616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el-GR"/>
                        <a:t>παραλήπτης</a:t>
                      </a:r>
                      <a:endParaRPr lang="en-US"/>
                    </a:p>
                  </p:txBody>
                </p:sp>
              </p:grpSp>
            </p:grpSp>
          </p:grpSp>
          <p:cxnSp>
            <p:nvCxnSpPr>
              <p:cNvPr id="23" name="Straight Arrow Connector 22"/>
              <p:cNvCxnSpPr/>
              <p:nvPr/>
            </p:nvCxnSpPr>
            <p:spPr>
              <a:xfrm>
                <a:off x="7543800" y="2819326"/>
                <a:ext cx="304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8"/>
            <p:cNvSpPr txBox="1">
              <a:spLocks noChangeArrowheads="1"/>
            </p:cNvSpPr>
            <p:nvPr/>
          </p:nvSpPr>
          <p:spPr bwMode="auto">
            <a:xfrm>
              <a:off x="5867400" y="5791200"/>
              <a:ext cx="1676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l-GR"/>
                <a:t>Σύνοψη</a:t>
              </a:r>
              <a:r>
                <a:rPr lang="en-US"/>
                <a:t> B</a:t>
              </a:r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 rot="5400000" flipH="1" flipV="1">
            <a:off x="6477000" y="3810000"/>
            <a:ext cx="2514600" cy="1295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ea typeface="ＭＳ Ｐゴシック" pitchFamily="-113" charset="-128"/>
              </a:rPr>
              <a:t>Υπηρεσίες Διαχείρισης Κλειδιών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Τα ασύμμετρα κρυπτοσυστήματα δεν είναι αποδοτικά όταν το μήνυμα είναι μεγάλου μεγέθους. 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Χρησιμοποιούνται σε αρκετές περιπτώσεις για τη μετάδοση συμμετρικών κλειδιών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Δίαφοροι αλγόριθμοι χρησιμοποιούνται για τη μετάδοση των συμμετρικών κλειδιών</a:t>
            </a:r>
          </a:p>
          <a:p>
            <a:pPr lvl="1"/>
            <a:r>
              <a:rPr lang="en-US" dirty="0" err="1" smtClean="0"/>
              <a:t>Diffie</a:t>
            </a:r>
            <a:r>
              <a:rPr lang="en-US" dirty="0" smtClean="0"/>
              <a:t>-Hellman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Ψηφιακοί Φάκελοι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Ψηφιακός Φάκελος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Χρησιμοποιείται ευρέως για τη μετάδοση συμμετρικών κλειδιών με χρήση ασύμετρων τεχνικών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Αποτελείται</a:t>
            </a:r>
          </a:p>
          <a:p>
            <a:pPr lvl="1"/>
            <a:r>
              <a:rPr lang="el-GR" dirty="0" smtClean="0"/>
              <a:t>Από το κρυπτογραφημένο μήνυμα</a:t>
            </a:r>
          </a:p>
          <a:p>
            <a:pPr lvl="1"/>
            <a:r>
              <a:rPr lang="el-GR" dirty="0" smtClean="0"/>
              <a:t>Από το κρυπτογραφημένο μυστικό κλειδί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Ψηφιακός Φάκελος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981200"/>
            <a:ext cx="1447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Μήνυμα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1981200"/>
            <a:ext cx="1981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Κρύπτογράφηση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Συμμετρική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>
          <a:xfrm>
            <a:off x="1905000" y="22098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19400"/>
            <a:ext cx="901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hape 7"/>
          <p:cNvCxnSpPr>
            <a:endCxn id="5" idx="2"/>
          </p:cNvCxnSpPr>
          <p:nvPr/>
        </p:nvCxnSpPr>
        <p:spPr>
          <a:xfrm flipV="1">
            <a:off x="1358900" y="2438400"/>
            <a:ext cx="2451100" cy="66516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876800" y="2208213"/>
            <a:ext cx="6858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562600" y="1982788"/>
            <a:ext cx="1447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Κρυπτό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Μήνυμα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>
            <a:off x="7010400" y="2211388"/>
            <a:ext cx="990600" cy="892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304800" y="4687888"/>
            <a:ext cx="2209800" cy="1484312"/>
            <a:chOff x="304800" y="4687669"/>
            <a:chExt cx="2209800" cy="1484531"/>
          </a:xfrm>
        </p:grpSpPr>
        <p:pic>
          <p:nvPicPr>
            <p:cNvPr id="13" name="Picture 20" descr="CWN-KEY 2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4687669"/>
              <a:ext cx="1219200" cy="798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21"/>
            <p:cNvSpPr txBox="1">
              <a:spLocks noChangeArrowheads="1"/>
            </p:cNvSpPr>
            <p:nvPr/>
          </p:nvSpPr>
          <p:spPr bwMode="auto">
            <a:xfrm>
              <a:off x="304800" y="5525869"/>
              <a:ext cx="2209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l-GR"/>
                <a:t>Δημόσιο  Κλειδί Παραλήπτη</a:t>
              </a:r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95600" y="3886200"/>
            <a:ext cx="19812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Ασύμμετρη Κρυπτογράφηση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6" name="Shape 15"/>
          <p:cNvCxnSpPr>
            <a:endCxn id="15" idx="1"/>
          </p:cNvCxnSpPr>
          <p:nvPr/>
        </p:nvCxnSpPr>
        <p:spPr>
          <a:xfrm rot="16200000" flipH="1">
            <a:off x="1774031" y="2993232"/>
            <a:ext cx="192087" cy="205105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hape 16"/>
          <p:cNvCxnSpPr>
            <a:endCxn id="15" idx="2"/>
          </p:cNvCxnSpPr>
          <p:nvPr/>
        </p:nvCxnSpPr>
        <p:spPr>
          <a:xfrm flipV="1">
            <a:off x="1676400" y="4343400"/>
            <a:ext cx="2209800" cy="74295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3"/>
          </p:cNvCxnSpPr>
          <p:nvPr/>
        </p:nvCxnSpPr>
        <p:spPr>
          <a:xfrm>
            <a:off x="4876800" y="4114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638800" y="3886200"/>
            <a:ext cx="1676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Κρυπτ. κλειδί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0" name="Straight Arrow Connector 19"/>
          <p:cNvCxnSpPr>
            <a:stCxn id="19" idx="3"/>
          </p:cNvCxnSpPr>
          <p:nvPr/>
        </p:nvCxnSpPr>
        <p:spPr>
          <a:xfrm flipV="1">
            <a:off x="7315200" y="3389313"/>
            <a:ext cx="685800" cy="725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37" descr="Mail-envelop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3038475"/>
            <a:ext cx="990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38"/>
          <p:cNvSpPr txBox="1">
            <a:spLocks noChangeArrowheads="1"/>
          </p:cNvSpPr>
          <p:nvPr/>
        </p:nvSpPr>
        <p:spPr bwMode="auto">
          <a:xfrm>
            <a:off x="7785100" y="2392363"/>
            <a:ext cx="1206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l-GR"/>
              <a:t>Ψηφιακός </a:t>
            </a:r>
          </a:p>
          <a:p>
            <a:r>
              <a:rPr lang="el-GR"/>
              <a:t>Φάκελος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</a:rPr>
              <a:t>Ψηφιακός Φάκελος</a:t>
            </a:r>
            <a:endParaRPr lang="en-US" dirty="0"/>
          </a:p>
        </p:txBody>
      </p:sp>
      <p:pic>
        <p:nvPicPr>
          <p:cNvPr id="4" name="Picture 6" descr="Mail-envelop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38475"/>
            <a:ext cx="990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41300" y="2392363"/>
            <a:ext cx="1206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l-GR" dirty="0"/>
              <a:t>Ψηφιακός </a:t>
            </a:r>
          </a:p>
          <a:p>
            <a:pPr algn="ctr"/>
            <a:r>
              <a:rPr lang="el-GR" dirty="0"/>
              <a:t>Φάκελος</a:t>
            </a:r>
          </a:p>
        </p:txBody>
      </p:sp>
      <p:sp>
        <p:nvSpPr>
          <p:cNvPr id="6" name="Rectangle 5"/>
          <p:cNvSpPr/>
          <p:nvPr/>
        </p:nvSpPr>
        <p:spPr>
          <a:xfrm>
            <a:off x="2362200" y="2211388"/>
            <a:ext cx="1447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Κρυπτό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Μήνυμα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4114800"/>
            <a:ext cx="16764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Κρυπτ. κλειδί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295400" y="2392363"/>
            <a:ext cx="1066800" cy="884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7" idx="1"/>
          </p:cNvCxnSpPr>
          <p:nvPr/>
        </p:nvCxnSpPr>
        <p:spPr>
          <a:xfrm>
            <a:off x="1295400" y="3276600"/>
            <a:ext cx="11430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2362200" y="4876800"/>
            <a:ext cx="2209800" cy="1366838"/>
            <a:chOff x="304800" y="4687669"/>
            <a:chExt cx="2209800" cy="1590358"/>
          </a:xfrm>
        </p:grpSpPr>
        <p:pic>
          <p:nvPicPr>
            <p:cNvPr id="11" name="Picture 15" descr="CWN-KEY 2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4687669"/>
              <a:ext cx="1219200" cy="798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6"/>
            <p:cNvSpPr txBox="1">
              <a:spLocks noChangeArrowheads="1"/>
            </p:cNvSpPr>
            <p:nvPr/>
          </p:nvSpPr>
          <p:spPr bwMode="auto">
            <a:xfrm>
              <a:off x="304800" y="5525871"/>
              <a:ext cx="2209800" cy="752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l-GR"/>
                <a:t>Ιδιωτικό Κλειδί Παραλήπτη</a:t>
              </a:r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876800" y="4114800"/>
            <a:ext cx="1905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Αποκρυπτ. Δημ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4" name="Shape 13"/>
          <p:cNvCxnSpPr>
            <a:endCxn id="13" idx="2"/>
          </p:cNvCxnSpPr>
          <p:nvPr/>
        </p:nvCxnSpPr>
        <p:spPr>
          <a:xfrm flipV="1">
            <a:off x="3810000" y="4572000"/>
            <a:ext cx="2019300" cy="7620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26"/>
          <p:cNvSpPr txBox="1">
            <a:spLocks noChangeArrowheads="1"/>
          </p:cNvSpPr>
          <p:nvPr/>
        </p:nvSpPr>
        <p:spPr bwMode="auto">
          <a:xfrm>
            <a:off x="7620000" y="4572000"/>
            <a:ext cx="1206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l-GR"/>
              <a:t>Μυστικό</a:t>
            </a:r>
          </a:p>
          <a:p>
            <a:r>
              <a:rPr lang="el-GR"/>
              <a:t> Κλειδί</a:t>
            </a:r>
            <a:endParaRPr lang="en-US"/>
          </a:p>
        </p:txBody>
      </p:sp>
      <p:cxnSp>
        <p:nvCxnSpPr>
          <p:cNvPr id="16" name="Straight Arrow Connector 15"/>
          <p:cNvCxnSpPr>
            <a:stCxn id="6" idx="3"/>
          </p:cNvCxnSpPr>
          <p:nvPr/>
        </p:nvCxnSpPr>
        <p:spPr>
          <a:xfrm>
            <a:off x="3810000" y="2439988"/>
            <a:ext cx="10668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876800" y="2212975"/>
            <a:ext cx="1905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Αποκρυπτ. Δημ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8" name="Shape 32"/>
          <p:cNvCxnSpPr>
            <a:endCxn id="17" idx="2"/>
          </p:cNvCxnSpPr>
          <p:nvPr/>
        </p:nvCxnSpPr>
        <p:spPr>
          <a:xfrm rot="16200000" flipV="1">
            <a:off x="6335712" y="2163763"/>
            <a:ext cx="1444625" cy="24574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3"/>
          </p:cNvCxnSpPr>
          <p:nvPr/>
        </p:nvCxnSpPr>
        <p:spPr>
          <a:xfrm>
            <a:off x="6781800" y="2441575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37"/>
          <p:cNvSpPr txBox="1">
            <a:spLocks noChangeArrowheads="1"/>
          </p:cNvSpPr>
          <p:nvPr/>
        </p:nvSpPr>
        <p:spPr bwMode="auto">
          <a:xfrm>
            <a:off x="7620000" y="2212975"/>
            <a:ext cx="1206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l-GR"/>
              <a:t>Μήνυμα</a:t>
            </a:r>
            <a:endParaRPr lang="en-US"/>
          </a:p>
        </p:txBody>
      </p:sp>
      <p:pic>
        <p:nvPicPr>
          <p:cNvPr id="21" name="Picture 2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5900" y="4114800"/>
            <a:ext cx="9017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Αλγόριθμοι Κρυπτογράφησης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3" charset="-128"/>
                <a:cs typeface="ＭＳ Ｐゴシック" pitchFamily="-113" charset="-128"/>
              </a:rPr>
              <a:t>Digital Signature Standard</a:t>
            </a:r>
          </a:p>
          <a:p>
            <a:r>
              <a:rPr lang="en-US" dirty="0" smtClean="0">
                <a:ea typeface="ＭＳ Ｐゴシック" pitchFamily="-113" charset="-128"/>
                <a:cs typeface="ＭＳ Ｐゴシック" pitchFamily="-113" charset="-128"/>
              </a:rPr>
              <a:t>RSA</a:t>
            </a:r>
          </a:p>
          <a:p>
            <a:r>
              <a:rPr lang="en-US" dirty="0" smtClean="0">
                <a:ea typeface="ＭＳ Ｐゴシック" pitchFamily="-113" charset="-128"/>
                <a:cs typeface="ＭＳ Ｐゴシック" pitchFamily="-113" charset="-128"/>
              </a:rPr>
              <a:t>Elliptic Curve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Ελαχιστοποίηση της διαχείρισης κλειδιών</a:t>
            </a:r>
          </a:p>
          <a:p>
            <a:pPr algn="just">
              <a:lnSpc>
                <a:spcPct val="90000"/>
              </a:lnSpc>
            </a:pPr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Μεγάλη διάρκεια κύκλου ζωής των κλειδιών</a:t>
            </a:r>
          </a:p>
          <a:p>
            <a:pPr algn="just">
              <a:lnSpc>
                <a:spcPct val="90000"/>
              </a:lnSpc>
            </a:pPr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Ανάλυση των κλειδιών βασίζεται </a:t>
            </a:r>
          </a:p>
          <a:p>
            <a:pPr lvl="1" algn="just">
              <a:lnSpc>
                <a:spcPct val="90000"/>
              </a:lnSpc>
            </a:pPr>
            <a:r>
              <a:rPr lang="el-GR" dirty="0" smtClean="0"/>
              <a:t>στο πρόβλημα παραγοντοποίησης μεγάλων αριθμών </a:t>
            </a:r>
            <a:r>
              <a:rPr lang="en-US" dirty="0" smtClean="0"/>
              <a:t>(hard problem)</a:t>
            </a:r>
            <a:endParaRPr lang="el-GR" dirty="0" smtClean="0"/>
          </a:p>
          <a:p>
            <a:pPr lvl="1" algn="just">
              <a:lnSpc>
                <a:spcPct val="90000"/>
              </a:lnSpc>
            </a:pPr>
            <a:r>
              <a:rPr lang="el-GR" dirty="0" smtClean="0"/>
              <a:t>Στο πρόβλημα διακριτού λογάριθμου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«Προβληματισμο</a:t>
            </a:r>
            <a:r>
              <a:rPr lang="el-GR" dirty="0" smtClean="0"/>
              <a:t>ί»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Πώς</a:t>
            </a:r>
            <a:r>
              <a:rPr lang="en-US" dirty="0" smtClean="0"/>
              <a:t> </a:t>
            </a:r>
            <a:r>
              <a:rPr lang="en-US" dirty="0" err="1" smtClean="0"/>
              <a:t>επαληθεύεται</a:t>
            </a:r>
            <a:r>
              <a:rPr lang="en-US" dirty="0" smtClean="0"/>
              <a:t> </a:t>
            </a:r>
            <a:r>
              <a:rPr lang="en-US" dirty="0" err="1" smtClean="0"/>
              <a:t>η</a:t>
            </a:r>
            <a:r>
              <a:rPr lang="en-US" dirty="0" smtClean="0"/>
              <a:t> </a:t>
            </a:r>
            <a:r>
              <a:rPr lang="en-US" dirty="0" err="1" smtClean="0"/>
              <a:t>ταυτότητα</a:t>
            </a:r>
            <a:r>
              <a:rPr lang="en-US" dirty="0" smtClean="0"/>
              <a:t> </a:t>
            </a:r>
            <a:r>
              <a:rPr lang="en-US" dirty="0" err="1" smtClean="0"/>
              <a:t>του</a:t>
            </a:r>
            <a:r>
              <a:rPr lang="en-US" dirty="0" smtClean="0"/>
              <a:t> </a:t>
            </a:r>
            <a:r>
              <a:rPr lang="en-US" dirty="0" err="1" smtClean="0"/>
              <a:t>κατόχου</a:t>
            </a:r>
            <a:r>
              <a:rPr lang="en-US" dirty="0" smtClean="0"/>
              <a:t> </a:t>
            </a:r>
            <a:r>
              <a:rPr lang="en-US" dirty="0" err="1" smtClean="0"/>
              <a:t>ενός</a:t>
            </a:r>
            <a:r>
              <a:rPr lang="en-US" dirty="0" smtClean="0"/>
              <a:t> </a:t>
            </a:r>
            <a:r>
              <a:rPr lang="en-US" dirty="0" err="1" smtClean="0"/>
              <a:t>ζεύγους</a:t>
            </a:r>
            <a:r>
              <a:rPr lang="en-US" dirty="0" smtClean="0"/>
              <a:t> </a:t>
            </a:r>
            <a:r>
              <a:rPr lang="en-US" dirty="0" err="1" smtClean="0"/>
              <a:t>κλειδιών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Πώς</a:t>
            </a:r>
            <a:r>
              <a:rPr lang="en-US" dirty="0" smtClean="0"/>
              <a:t> </a:t>
            </a:r>
            <a:r>
              <a:rPr lang="en-US" dirty="0" err="1" smtClean="0"/>
              <a:t>διασφαλίζεται</a:t>
            </a:r>
            <a:r>
              <a:rPr lang="en-US" dirty="0" smtClean="0"/>
              <a:t> </a:t>
            </a:r>
            <a:r>
              <a:rPr lang="en-US" dirty="0" err="1" smtClean="0"/>
              <a:t>η</a:t>
            </a:r>
            <a:r>
              <a:rPr lang="en-US" dirty="0" smtClean="0"/>
              <a:t> </a:t>
            </a:r>
            <a:r>
              <a:rPr lang="en-US" dirty="0" err="1" smtClean="0"/>
              <a:t>μυστικότητα</a:t>
            </a:r>
            <a:r>
              <a:rPr lang="en-US" dirty="0" smtClean="0"/>
              <a:t> </a:t>
            </a:r>
            <a:r>
              <a:rPr lang="en-US" dirty="0" err="1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η</a:t>
            </a:r>
            <a:r>
              <a:rPr lang="en-US" dirty="0" smtClean="0"/>
              <a:t> </a:t>
            </a:r>
            <a:r>
              <a:rPr lang="en-US" dirty="0" err="1" smtClean="0"/>
              <a:t>ακεραιότητα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κλειδιών</a:t>
            </a:r>
            <a:r>
              <a:rPr lang="en-US" dirty="0" smtClean="0"/>
              <a:t> </a:t>
            </a:r>
            <a:r>
              <a:rPr lang="en-US" dirty="0" err="1" smtClean="0"/>
              <a:t>κατά</a:t>
            </a:r>
            <a:r>
              <a:rPr lang="en-US" dirty="0" smtClean="0"/>
              <a:t> </a:t>
            </a:r>
            <a:r>
              <a:rPr lang="en-US" dirty="0" err="1" smtClean="0"/>
              <a:t>τη</a:t>
            </a:r>
            <a:r>
              <a:rPr lang="en-US" dirty="0" smtClean="0"/>
              <a:t> </a:t>
            </a:r>
            <a:r>
              <a:rPr lang="en-US" dirty="0" err="1" smtClean="0"/>
              <a:t>δημιουργία</a:t>
            </a:r>
            <a:r>
              <a:rPr lang="en-US" dirty="0" smtClean="0"/>
              <a:t> </a:t>
            </a:r>
            <a:r>
              <a:rPr lang="en-US" dirty="0" err="1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τη</a:t>
            </a:r>
            <a:r>
              <a:rPr lang="en-US" dirty="0" smtClean="0"/>
              <a:t> </a:t>
            </a:r>
            <a:r>
              <a:rPr lang="en-US" dirty="0" err="1" smtClean="0"/>
              <a:t>χρήση</a:t>
            </a:r>
            <a:r>
              <a:rPr lang="en-US" dirty="0" smtClean="0"/>
              <a:t> </a:t>
            </a:r>
            <a:r>
              <a:rPr lang="en-US" dirty="0" err="1" smtClean="0"/>
              <a:t>τους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Πώς</a:t>
            </a:r>
            <a:r>
              <a:rPr lang="en-US" dirty="0" smtClean="0"/>
              <a:t> </a:t>
            </a:r>
            <a:r>
              <a:rPr lang="en-US" dirty="0" err="1" smtClean="0"/>
              <a:t>διανέμονται</a:t>
            </a:r>
            <a:r>
              <a:rPr lang="en-US" dirty="0" smtClean="0"/>
              <a:t> </a:t>
            </a:r>
            <a:r>
              <a:rPr lang="en-US" dirty="0" err="1" smtClean="0"/>
              <a:t>στο</a:t>
            </a:r>
            <a:r>
              <a:rPr lang="en-US" dirty="0" smtClean="0"/>
              <a:t> </a:t>
            </a:r>
            <a:r>
              <a:rPr lang="en-US" dirty="0" err="1" smtClean="0"/>
              <a:t>κοινό</a:t>
            </a:r>
            <a:r>
              <a:rPr lang="en-US" dirty="0" smtClean="0"/>
              <a:t> </a:t>
            </a:r>
            <a:r>
              <a:rPr lang="en-US" dirty="0" err="1" smtClean="0"/>
              <a:t>τα</a:t>
            </a:r>
            <a:r>
              <a:rPr lang="en-US" dirty="0" smtClean="0"/>
              <a:t> </a:t>
            </a:r>
            <a:r>
              <a:rPr lang="en-US" dirty="0" err="1" smtClean="0"/>
              <a:t>δημόσια</a:t>
            </a:r>
            <a:r>
              <a:rPr lang="en-US" dirty="0" smtClean="0"/>
              <a:t> </a:t>
            </a:r>
            <a:r>
              <a:rPr lang="en-US" dirty="0" err="1" smtClean="0"/>
              <a:t>κλειδιά</a:t>
            </a:r>
            <a:r>
              <a:rPr lang="en-US" dirty="0" smtClean="0"/>
              <a:t>, </a:t>
            </a:r>
            <a:r>
              <a:rPr lang="en-US" dirty="0" err="1" smtClean="0"/>
              <a:t>έτσι</a:t>
            </a:r>
            <a:r>
              <a:rPr lang="en-US" dirty="0" smtClean="0"/>
              <a:t> </a:t>
            </a:r>
            <a:r>
              <a:rPr lang="en-US" dirty="0" err="1" smtClean="0"/>
              <a:t>ώστε</a:t>
            </a:r>
            <a:r>
              <a:rPr lang="en-US" dirty="0" smtClean="0"/>
              <a:t> </a:t>
            </a:r>
            <a:r>
              <a:rPr lang="en-US" dirty="0" err="1" smtClean="0"/>
              <a:t>να</a:t>
            </a:r>
            <a:r>
              <a:rPr lang="en-US" dirty="0" smtClean="0"/>
              <a:t> </a:t>
            </a:r>
            <a:r>
              <a:rPr lang="en-US" dirty="0" err="1" smtClean="0"/>
              <a:t>διασφαλίζεται</a:t>
            </a:r>
            <a:r>
              <a:rPr lang="en-US" dirty="0" smtClean="0"/>
              <a:t> </a:t>
            </a:r>
            <a:r>
              <a:rPr lang="en-US" dirty="0" err="1" smtClean="0"/>
              <a:t>η</a:t>
            </a:r>
            <a:r>
              <a:rPr lang="en-US" dirty="0" smtClean="0"/>
              <a:t> </a:t>
            </a:r>
            <a:r>
              <a:rPr lang="en-US" dirty="0" err="1" smtClean="0"/>
              <a:t>αντιστοίχησή</a:t>
            </a:r>
            <a:r>
              <a:rPr lang="en-US" dirty="0" smtClean="0"/>
              <a:t> </a:t>
            </a:r>
            <a:r>
              <a:rPr lang="en-US" dirty="0" err="1" smtClean="0"/>
              <a:t>τους</a:t>
            </a:r>
            <a:r>
              <a:rPr lang="en-US" dirty="0" smtClean="0"/>
              <a:t> </a:t>
            </a:r>
            <a:r>
              <a:rPr lang="en-US" dirty="0" err="1" smtClean="0"/>
              <a:t>με</a:t>
            </a:r>
            <a:r>
              <a:rPr lang="en-US" dirty="0" smtClean="0"/>
              <a:t> </a:t>
            </a:r>
            <a:r>
              <a:rPr lang="en-US" dirty="0" err="1" smtClean="0"/>
              <a:t>μία</a:t>
            </a:r>
            <a:r>
              <a:rPr lang="en-US" dirty="0" smtClean="0"/>
              <a:t> </a:t>
            </a:r>
            <a:r>
              <a:rPr lang="en-US" dirty="0" err="1" smtClean="0"/>
              <a:t>φυσική</a:t>
            </a:r>
            <a:r>
              <a:rPr lang="en-US" dirty="0" smtClean="0"/>
              <a:t> </a:t>
            </a:r>
            <a:r>
              <a:rPr lang="en-US" dirty="0" err="1" smtClean="0"/>
              <a:t>οντότητα</a:t>
            </a:r>
            <a:r>
              <a:rPr lang="en-US" dirty="0" smtClean="0"/>
              <a:t>;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</a:rPr>
              <a:t>Μειονεκτήματα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Τα δημόσια κλειδιά δεν απαιτούν διαφύλαξη εμπιστευτικότητας</a:t>
            </a:r>
          </a:p>
          <a:p>
            <a:pPr algn="just">
              <a:lnSpc>
                <a:spcPct val="90000"/>
              </a:lnSpc>
            </a:pPr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Τα ιδιωτικά κλειδιά δεν αποκαλύπτονται και δε διανέμονται σε τρίτους, σε καμία περίπτωση</a:t>
            </a:r>
          </a:p>
          <a:p>
            <a:pPr lvl="1" algn="just">
              <a:lnSpc>
                <a:spcPct val="90000"/>
              </a:lnSpc>
            </a:pPr>
            <a:r>
              <a:rPr lang="el-GR" sz="2000" dirty="0" smtClean="0"/>
              <a:t>Για να σταλεί ένα εμπιστευτικό μήνυμα χρησιμοποιείται το δημόσιο κλειδί του παραλήπτη. Μόνο το ιδιωτικό κλειδί που κατέχει ο παραλήπτης μπορεί να αποκρυπτογραφήσει το μήνυμα</a:t>
            </a:r>
          </a:p>
          <a:p>
            <a:pPr lvl="1" algn="just">
              <a:lnSpc>
                <a:spcPct val="90000"/>
              </a:lnSpc>
            </a:pPr>
            <a:r>
              <a:rPr lang="el-GR" sz="2000" dirty="0" smtClean="0"/>
              <a:t>Για να υπογραφεί ένα μήνυμα χρησιμοποιείται το ιδιωτικό κλειδί του αποστολέα. Οποιοσδήποτε τρίτος μπορεί να επαληθεύσει την υπογραφή με το δημόσιο κλειδί του αποστολέα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</a:rPr>
              <a:t>Μειονεκτήματα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Πώς</a:t>
            </a:r>
            <a:r>
              <a:rPr lang="en-US" dirty="0" smtClean="0"/>
              <a:t> </a:t>
            </a:r>
            <a:r>
              <a:rPr lang="en-US" dirty="0" err="1" smtClean="0"/>
              <a:t>ολοκληρώνεται</a:t>
            </a:r>
            <a:r>
              <a:rPr lang="en-US" dirty="0" smtClean="0"/>
              <a:t> </a:t>
            </a:r>
            <a:r>
              <a:rPr lang="en-US" dirty="0" err="1" smtClean="0"/>
              <a:t>ο</a:t>
            </a:r>
            <a:r>
              <a:rPr lang="en-US" dirty="0" smtClean="0"/>
              <a:t> </a:t>
            </a:r>
            <a:r>
              <a:rPr lang="en-US" dirty="0" err="1" smtClean="0"/>
              <a:t>κύκλος</a:t>
            </a:r>
            <a:r>
              <a:rPr lang="en-US" dirty="0" smtClean="0"/>
              <a:t> </a:t>
            </a:r>
            <a:r>
              <a:rPr lang="en-US" dirty="0" err="1" smtClean="0"/>
              <a:t>ζωής</a:t>
            </a:r>
            <a:r>
              <a:rPr lang="en-US" dirty="0" smtClean="0"/>
              <a:t> </a:t>
            </a:r>
            <a:r>
              <a:rPr lang="en-US" dirty="0" err="1" smtClean="0"/>
              <a:t>τους</a:t>
            </a:r>
            <a:r>
              <a:rPr lang="en-US" dirty="0" smtClean="0"/>
              <a:t>, </a:t>
            </a:r>
            <a:r>
              <a:rPr lang="en-US" dirty="0" err="1" smtClean="0"/>
              <a:t>όταν</a:t>
            </a:r>
            <a:r>
              <a:rPr lang="en-US" dirty="0" smtClean="0"/>
              <a:t> </a:t>
            </a:r>
            <a:r>
              <a:rPr lang="en-US" dirty="0" err="1" smtClean="0"/>
              <a:t>αυτό</a:t>
            </a:r>
            <a:r>
              <a:rPr lang="en-US" dirty="0" smtClean="0"/>
              <a:t> </a:t>
            </a:r>
            <a:r>
              <a:rPr lang="en-US" dirty="0" err="1" smtClean="0"/>
              <a:t>κριθεί</a:t>
            </a:r>
            <a:r>
              <a:rPr lang="en-US" dirty="0" smtClean="0"/>
              <a:t> </a:t>
            </a:r>
            <a:r>
              <a:rPr lang="en-US" dirty="0" err="1" smtClean="0"/>
              <a:t>αναγκαίο</a:t>
            </a:r>
            <a:r>
              <a:rPr lang="en-US" dirty="0" smtClean="0"/>
              <a:t>;</a:t>
            </a:r>
          </a:p>
          <a:p>
            <a:r>
              <a:rPr lang="en-US" dirty="0" smtClean="0"/>
              <a:t>H </a:t>
            </a:r>
            <a:r>
              <a:rPr lang="en-US" dirty="0" err="1" smtClean="0"/>
              <a:t>απλή</a:t>
            </a:r>
            <a:r>
              <a:rPr lang="en-US" dirty="0" smtClean="0"/>
              <a:t> </a:t>
            </a:r>
            <a:r>
              <a:rPr lang="en-US" dirty="0" err="1" smtClean="0"/>
              <a:t>κοινοποίηση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κλειδιών</a:t>
            </a:r>
            <a:r>
              <a:rPr lang="en-US" dirty="0" smtClean="0"/>
              <a:t> </a:t>
            </a:r>
            <a:r>
              <a:rPr lang="en-US" dirty="0" err="1" smtClean="0"/>
              <a:t>ελοχεύει</a:t>
            </a:r>
            <a:r>
              <a:rPr lang="en-US" dirty="0" smtClean="0"/>
              <a:t> </a:t>
            </a:r>
            <a:r>
              <a:rPr lang="en-US" dirty="0" err="1" smtClean="0"/>
              <a:t>τον</a:t>
            </a:r>
            <a:r>
              <a:rPr lang="en-US" dirty="0" smtClean="0"/>
              <a:t> </a:t>
            </a:r>
            <a:r>
              <a:rPr lang="en-US" dirty="0" err="1" smtClean="0"/>
              <a:t>κίνδυνο</a:t>
            </a:r>
            <a:r>
              <a:rPr lang="en-US" dirty="0" smtClean="0"/>
              <a:t> </a:t>
            </a:r>
            <a:r>
              <a:rPr lang="en-US" dirty="0" err="1" smtClean="0"/>
              <a:t>απάτης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Ακεραιότητα &amp; Αυθεντικότητα</a:t>
            </a:r>
            <a:endParaRPr lang="en-US" dirty="0"/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4572000" y="1671638"/>
            <a:ext cx="4495800" cy="4195762"/>
            <a:chOff x="4572000" y="1671935"/>
            <a:chExt cx="4495800" cy="4195465"/>
          </a:xfrm>
        </p:grpSpPr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4572000" y="1671935"/>
              <a:ext cx="4495800" cy="4195465"/>
              <a:chOff x="4572000" y="1671935"/>
              <a:chExt cx="4495800" cy="4195465"/>
            </a:xfrm>
          </p:grpSpPr>
          <p:sp>
            <p:nvSpPr>
              <p:cNvPr id="7" name="TextBox 19"/>
              <p:cNvSpPr txBox="1">
                <a:spLocks noChangeArrowheads="1"/>
              </p:cNvSpPr>
              <p:nvPr/>
            </p:nvSpPr>
            <p:spPr bwMode="auto">
              <a:xfrm>
                <a:off x="7162800" y="1671935"/>
                <a:ext cx="19050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l-GR"/>
                  <a:t>παραλήπτης</a:t>
                </a:r>
                <a:endParaRPr lang="en-US"/>
              </a:p>
            </p:txBody>
          </p:sp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>
                <a:off x="4572000" y="1981201"/>
                <a:ext cx="4191000" cy="3886199"/>
                <a:chOff x="914400" y="1900535"/>
                <a:chExt cx="4191000" cy="4488597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600200" y="3657295"/>
                  <a:ext cx="2362200" cy="762714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l-GR" dirty="0">
                      <a:solidFill>
                        <a:schemeClr val="tx1"/>
                      </a:solidFill>
                    </a:rPr>
                    <a:t>Συμμετρικό κρυπτοσύστημα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2133600" y="1900535"/>
                  <a:ext cx="121920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l-GR"/>
                    <a:t>μήνυμα</a:t>
                  </a:r>
                  <a:endParaRPr lang="en-US"/>
                </a:p>
              </p:txBody>
            </p:sp>
            <p:cxnSp>
              <p:nvCxnSpPr>
                <p:cNvPr id="11" name="Straight Arrow Connector 10"/>
                <p:cNvCxnSpPr/>
                <p:nvPr/>
              </p:nvCxnSpPr>
              <p:spPr>
                <a:xfrm rot="5400000">
                  <a:off x="2209667" y="2971831"/>
                  <a:ext cx="1067067" cy="317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4114800" y="3424535"/>
                  <a:ext cx="99060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l-GR"/>
                    <a:t>κλειδί</a:t>
                  </a:r>
                  <a:endParaRPr lang="en-US"/>
                </a:p>
              </p:txBody>
            </p:sp>
            <p:cxnSp>
              <p:nvCxnSpPr>
                <p:cNvPr id="13" name="Straight Arrow Connector 12"/>
                <p:cNvCxnSpPr/>
                <p:nvPr/>
              </p:nvCxnSpPr>
              <p:spPr>
                <a:xfrm rot="5400000">
                  <a:off x="2210460" y="5027921"/>
                  <a:ext cx="1067067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914400" y="5558135"/>
                  <a:ext cx="4114800" cy="830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l-GR" dirty="0"/>
                    <a:t>Κώδικας Αυθεντικοποίησης παραλήπτη</a:t>
                  </a:r>
                  <a:endParaRPr lang="en-US" dirty="0"/>
                </a:p>
              </p:txBody>
            </p:sp>
          </p:grpSp>
        </p:grpSp>
        <p:cxnSp>
          <p:nvCxnSpPr>
            <p:cNvPr id="6" name="Straight Arrow Connector 5"/>
            <p:cNvCxnSpPr/>
            <p:nvPr/>
          </p:nvCxnSpPr>
          <p:spPr>
            <a:xfrm rot="10800000">
              <a:off x="7772400" y="3733951"/>
              <a:ext cx="914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34"/>
          <p:cNvGrpSpPr>
            <a:grpSpLocks/>
          </p:cNvGrpSpPr>
          <p:nvPr/>
        </p:nvGrpSpPr>
        <p:grpSpPr bwMode="auto">
          <a:xfrm>
            <a:off x="76200" y="1676400"/>
            <a:ext cx="4495800" cy="4191000"/>
            <a:chOff x="76200" y="1676400"/>
            <a:chExt cx="4495800" cy="4191000"/>
          </a:xfrm>
        </p:grpSpPr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76200" y="1981202"/>
              <a:ext cx="4495800" cy="3886203"/>
              <a:chOff x="304800" y="1900535"/>
              <a:chExt cx="4572000" cy="4488597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599554" y="3657102"/>
                <a:ext cx="2579822" cy="605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l-GR" dirty="0">
                    <a:solidFill>
                      <a:schemeClr val="tx1"/>
                    </a:solidFill>
                  </a:rPr>
                  <a:t>Συμμετρικό κρυπτοσύστημα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7"/>
              <p:cNvSpPr txBox="1">
                <a:spLocks noChangeArrowheads="1"/>
              </p:cNvSpPr>
              <p:nvPr/>
            </p:nvSpPr>
            <p:spPr bwMode="auto">
              <a:xfrm>
                <a:off x="2133600" y="1900535"/>
                <a:ext cx="12192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l-GR"/>
                  <a:t>μήνυμα</a:t>
                </a:r>
                <a:endParaRPr lang="en-US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rot="5400000">
                <a:off x="2209790" y="2972371"/>
                <a:ext cx="1067142" cy="16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304800" y="4036653"/>
                <a:ext cx="1143000" cy="18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13"/>
              <p:cNvSpPr txBox="1">
                <a:spLocks noChangeArrowheads="1"/>
              </p:cNvSpPr>
              <p:nvPr/>
            </p:nvSpPr>
            <p:spPr bwMode="auto">
              <a:xfrm>
                <a:off x="381000" y="3505200"/>
                <a:ext cx="9906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l-GR"/>
                  <a:t>κλειδί</a:t>
                </a:r>
                <a:endParaRPr lang="en-US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rot="5400000">
                <a:off x="2209790" y="5027811"/>
                <a:ext cx="1067142" cy="161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16"/>
              <p:cNvSpPr txBox="1">
                <a:spLocks noChangeArrowheads="1"/>
              </p:cNvSpPr>
              <p:nvPr/>
            </p:nvSpPr>
            <p:spPr bwMode="auto">
              <a:xfrm>
                <a:off x="914400" y="5558135"/>
                <a:ext cx="396240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l-GR"/>
                  <a:t>Κώδικας Αυθεντικοποίησης αποστολέα</a:t>
                </a:r>
                <a:endParaRPr lang="en-US"/>
              </a:p>
            </p:txBody>
          </p:sp>
        </p:grpSp>
        <p:sp>
          <p:nvSpPr>
            <p:cNvPr id="17" name="TextBox 18"/>
            <p:cNvSpPr txBox="1">
              <a:spLocks noChangeArrowheads="1"/>
            </p:cNvSpPr>
            <p:nvPr/>
          </p:nvSpPr>
          <p:spPr bwMode="auto">
            <a:xfrm>
              <a:off x="152400" y="1676400"/>
              <a:ext cx="1905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l-GR"/>
                <a:t>αποστολέας</a:t>
              </a:r>
              <a:endParaRPr lang="en-US"/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>
            <a:off x="4114800" y="5408612"/>
            <a:ext cx="457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Διαμοιρασμός Δημόσιων Κλειδιών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Επικύρωση της γνησιότητας των δημόσιων κλειδιών</a:t>
            </a:r>
            <a:endParaRPr lang="en-US" dirty="0" smtClean="0">
              <a:ea typeface="ＭＳ Ｐゴシック" pitchFamily="-113" charset="-128"/>
              <a:cs typeface="ＭＳ Ｐゴシック" pitchFamily="-113" charset="-128"/>
            </a:endParaRPr>
          </a:p>
          <a:p>
            <a:pPr lvl="1"/>
            <a:r>
              <a:rPr lang="el-GR" dirty="0" smtClean="0"/>
              <a:t>Ψηφιακά Πιστοποιητικά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Ψηφιακό Πιστοποιητικό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Ορισμός</a:t>
            </a:r>
          </a:p>
          <a:p>
            <a:pPr lvl="1"/>
            <a:r>
              <a:rPr lang="el-GR" dirty="0" smtClean="0"/>
              <a:t>ψηφιακά υπογεγραμμένη δομή δεδομένων, η οποία αντιστοιχίζει μία ή περισσότερες ιδιότητες μιας φυσικής οντότητας στο δημόσιο κλειδί που της ανήκει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Βασικά Πεδία</a:t>
            </a:r>
          </a:p>
          <a:p>
            <a:pPr lvl="1"/>
            <a:r>
              <a:rPr lang="el-GR" dirty="0" smtClean="0"/>
              <a:t>Όνομα Χρήστη </a:t>
            </a:r>
            <a:r>
              <a:rPr lang="en-US" dirty="0" smtClean="0"/>
              <a:t>(User ID)</a:t>
            </a:r>
          </a:p>
          <a:p>
            <a:pPr lvl="1"/>
            <a:r>
              <a:rPr lang="el-GR" dirty="0" smtClean="0"/>
              <a:t>Δημόσιο Κλειδί χρήστη</a:t>
            </a:r>
          </a:p>
          <a:p>
            <a:pPr lvl="1"/>
            <a:r>
              <a:rPr lang="el-GR" dirty="0" smtClean="0"/>
              <a:t>Πληροφορίες Χρήσης Πιστοποιητικού</a:t>
            </a:r>
          </a:p>
          <a:p>
            <a:pPr lvl="1"/>
            <a:r>
              <a:rPr lang="el-GR" dirty="0" smtClean="0"/>
              <a:t>Πληροφορίες Αρχής Πιστοποίησης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</a:rPr>
              <a:t>Ψηφιακό Πιστοποιητικό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2209800"/>
            <a:ext cx="1981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Όνομα Χρήστη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2819400"/>
            <a:ext cx="1981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Δημόσιο Κλειδί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429000"/>
            <a:ext cx="1981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Πληροφορίες Χρησης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4038600"/>
            <a:ext cx="1981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l-GR">
                <a:solidFill>
                  <a:srgbClr val="000000"/>
                </a:solidFill>
                <a:ea typeface="ＭＳ Ｐゴシック" pitchFamily="-113" charset="-128"/>
                <a:cs typeface="ＭＳ Ｐゴシック" pitchFamily="-113" charset="-128"/>
              </a:rPr>
              <a:t>Πληροφορίες </a:t>
            </a:r>
            <a:r>
              <a:rPr lang="en-US">
                <a:solidFill>
                  <a:srgbClr val="000000"/>
                </a:solidFill>
                <a:ea typeface="ＭＳ Ｐゴシック" pitchFamily="-113" charset="-128"/>
                <a:cs typeface="ＭＳ Ｐゴシック" pitchFamily="-113" charset="-128"/>
              </a:rPr>
              <a:t>CA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2590800"/>
            <a:ext cx="13716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Συνάρτηση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Σύνοψης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05200" y="28194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3600" y="2820988"/>
            <a:ext cx="9906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010400" y="2590800"/>
            <a:ext cx="1295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Σύνοψη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0400" y="3886200"/>
            <a:ext cx="13716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Ασύμετρη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81600" y="4189413"/>
            <a:ext cx="17526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5105400" y="3886200"/>
            <a:ext cx="243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l-GR">
                <a:solidFill>
                  <a:srgbClr val="000000"/>
                </a:solidFill>
              </a:rPr>
              <a:t>Ιδιωτικό Κλειδι </a:t>
            </a:r>
          </a:p>
          <a:p>
            <a:r>
              <a:rPr lang="el-GR">
                <a:solidFill>
                  <a:srgbClr val="000000"/>
                </a:solidFill>
              </a:rPr>
              <a:t> Αρχής Πιστ.</a:t>
            </a: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>
            <a:endCxn id="12" idx="0"/>
          </p:cNvCxnSpPr>
          <p:nvPr/>
        </p:nvCxnSpPr>
        <p:spPr>
          <a:xfrm rot="16200000" flipH="1">
            <a:off x="7258050" y="3448050"/>
            <a:ext cx="8382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2"/>
          </p:cNvCxnSpPr>
          <p:nvPr/>
        </p:nvCxnSpPr>
        <p:spPr>
          <a:xfrm rot="5400000">
            <a:off x="7353301" y="4838700"/>
            <a:ext cx="6858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934200" y="5183188"/>
            <a:ext cx="1524000" cy="3794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Ψηφιακή Υπογραφή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3352800" y="4953000"/>
            <a:ext cx="3581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371600" y="4648200"/>
            <a:ext cx="1981200" cy="5349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Ψηφιακή Υπογραφή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</a:rPr>
              <a:t>Επικύρωση Γνησιότητας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2209800"/>
            <a:ext cx="1981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Όνομα Χρήστη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2819400"/>
            <a:ext cx="1981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Δημόσιο Κλειδί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429000"/>
            <a:ext cx="1981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Πληροφορίες Χρησης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4038600"/>
            <a:ext cx="19812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l-GR">
                <a:solidFill>
                  <a:srgbClr val="000000"/>
                </a:solidFill>
                <a:ea typeface="ＭＳ Ｐゴシック" pitchFamily="-113" charset="-128"/>
                <a:cs typeface="ＭＳ Ｐゴシック" pitchFamily="-113" charset="-128"/>
              </a:rPr>
              <a:t>Πληροφορίες </a:t>
            </a:r>
            <a:r>
              <a:rPr lang="en-US">
                <a:solidFill>
                  <a:srgbClr val="000000"/>
                </a:solidFill>
                <a:ea typeface="ＭＳ Ｐゴシック" pitchFamily="-113" charset="-128"/>
                <a:cs typeface="ＭＳ Ｐゴシック" pitchFamily="-113" charset="-128"/>
              </a:rPr>
              <a:t>CA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4648200"/>
            <a:ext cx="1981200" cy="5349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Ψηφιακή Υπογραφή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3505200" y="2209800"/>
            <a:ext cx="381000" cy="2209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86200" y="33528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953000" y="3048000"/>
            <a:ext cx="13716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Συνάρτηση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Σύνοψης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400800" y="3278188"/>
            <a:ext cx="9906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05200" y="48768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953000" y="4648200"/>
            <a:ext cx="1447800" cy="5349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Αποκρυπτ.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3352800" y="5678488"/>
            <a:ext cx="2667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l-GR"/>
              <a:t>Δημόσιο Κλειδί Αρχής Πιστοποίησης</a:t>
            </a:r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791200" y="5183188"/>
            <a:ext cx="1588" cy="817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77000" y="4878388"/>
            <a:ext cx="9906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7639050" y="4095750"/>
            <a:ext cx="1066800" cy="38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28"/>
          <p:cNvSpPr txBox="1">
            <a:spLocks noChangeArrowheads="1"/>
          </p:cNvSpPr>
          <p:nvPr/>
        </p:nvSpPr>
        <p:spPr bwMode="auto">
          <a:xfrm>
            <a:off x="7086600" y="38862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l-GR"/>
              <a:t>Σύγκριση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 Ψηφιακού Πιστοποιητικού</a:t>
            </a:r>
            <a:endParaRPr lang="en-US" dirty="0"/>
          </a:p>
        </p:txBody>
      </p:sp>
      <p:pic>
        <p:nvPicPr>
          <p:cNvPr id="4" name="Content Placeholder 6" descr="Picture 3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1905000"/>
            <a:ext cx="5187950" cy="44958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Θεωρητικό Υπόβαθρο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Χρήση πρώτων αριθμών </a:t>
            </a:r>
          </a:p>
          <a:p>
            <a:r>
              <a:rPr lang="el-GR" dirty="0" smtClean="0"/>
              <a:t>Υπολογισμός μέγιστου-ελάχιστου κοινού διαιρέτη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Πρώτοι Αριθμοί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Διαιρούνται από τον εαυτό τους και τη μονάδα </a:t>
            </a:r>
          </a:p>
          <a:p>
            <a:r>
              <a:rPr lang="el-GR" dirty="0" smtClean="0"/>
              <a:t>Δύο αριθμοί ονομάζονται </a:t>
            </a:r>
            <a:r>
              <a:rPr lang="en-US" dirty="0" smtClean="0"/>
              <a:t>relative primes </a:t>
            </a:r>
            <a:r>
              <a:rPr lang="en-US" dirty="0" err="1" smtClean="0"/>
              <a:t>gcd(a,b</a:t>
            </a:r>
            <a:r>
              <a:rPr lang="en-US" dirty="0" smtClean="0"/>
              <a:t>)=1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Βασικά Στοιχεία Θεωρίας Αριθμών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Ένα αριθμός </a:t>
            </a:r>
            <a:r>
              <a:rPr lang="en-US" dirty="0" smtClean="0"/>
              <a:t>a </a:t>
            </a:r>
            <a:r>
              <a:rPr lang="el-GR" dirty="0" smtClean="0"/>
              <a:t>διαιρεί τον </a:t>
            </a:r>
            <a:r>
              <a:rPr lang="en-US" dirty="0" err="1" smtClean="0"/>
              <a:t>b</a:t>
            </a:r>
            <a:r>
              <a:rPr lang="en-US" dirty="0" smtClean="0"/>
              <a:t> </a:t>
            </a:r>
            <a:r>
              <a:rPr lang="el-GR" dirty="0" smtClean="0"/>
              <a:t>όταν υπάρχει </a:t>
            </a:r>
            <a:r>
              <a:rPr lang="en-US" dirty="0" err="1" smtClean="0"/>
              <a:t>c</a:t>
            </a:r>
            <a:r>
              <a:rPr lang="en-US" dirty="0" smtClean="0"/>
              <a:t> </a:t>
            </a:r>
            <a:r>
              <a:rPr lang="el-GR" dirty="0" smtClean="0"/>
              <a:t>τέτοιος ώστε</a:t>
            </a:r>
            <a:r>
              <a:rPr lang="en-US" dirty="0" smtClean="0"/>
              <a:t> </a:t>
            </a:r>
            <a:r>
              <a:rPr lang="en-US" dirty="0" err="1" smtClean="0"/>
              <a:t>b</a:t>
            </a:r>
            <a:r>
              <a:rPr lang="en-US" dirty="0" smtClean="0"/>
              <a:t>=</a:t>
            </a:r>
            <a:r>
              <a:rPr lang="en-US" dirty="0" err="1" smtClean="0"/>
              <a:t>c</a:t>
            </a:r>
            <a:r>
              <a:rPr lang="en-US" dirty="0" smtClean="0"/>
              <a:t>*a</a:t>
            </a:r>
            <a:endParaRPr lang="el-GR" dirty="0" smtClean="0"/>
          </a:p>
          <a:p>
            <a:r>
              <a:rPr lang="el-GR" dirty="0" smtClean="0"/>
              <a:t>Διαίρεση </a:t>
            </a:r>
            <a:r>
              <a:rPr lang="en-US" dirty="0" err="1" smtClean="0"/>
              <a:t>a,b</a:t>
            </a:r>
            <a:r>
              <a:rPr lang="en-US" dirty="0" smtClean="0"/>
              <a:t> a=</a:t>
            </a:r>
            <a:r>
              <a:rPr lang="en-US" dirty="0" err="1" smtClean="0"/>
              <a:t>q</a:t>
            </a:r>
            <a:r>
              <a:rPr lang="en-US" dirty="0" smtClean="0"/>
              <a:t>*</a:t>
            </a:r>
            <a:r>
              <a:rPr lang="en-US" dirty="0" err="1" smtClean="0"/>
              <a:t>b+r</a:t>
            </a:r>
            <a:r>
              <a:rPr lang="en-US" dirty="0" smtClean="0"/>
              <a:t> </a:t>
            </a:r>
            <a:r>
              <a:rPr lang="el-GR" dirty="0" smtClean="0"/>
              <a:t>,όπου </a:t>
            </a:r>
            <a:r>
              <a:rPr lang="en-US" dirty="0" err="1" smtClean="0"/>
              <a:t>r</a:t>
            </a:r>
            <a:r>
              <a:rPr lang="en-US" dirty="0" smtClean="0"/>
              <a:t> =</a:t>
            </a:r>
            <a:r>
              <a:rPr lang="el-GR" dirty="0" smtClean="0"/>
              <a:t> </a:t>
            </a:r>
            <a:r>
              <a:rPr lang="en-US" dirty="0" smtClean="0"/>
              <a:t>a % </a:t>
            </a:r>
            <a:r>
              <a:rPr lang="en-US" dirty="0" err="1" smtClean="0"/>
              <a:t>b</a:t>
            </a:r>
            <a:endParaRPr lang="en-US" dirty="0" smtClean="0"/>
          </a:p>
          <a:p>
            <a:r>
              <a:rPr lang="en-US" dirty="0" smtClean="0"/>
              <a:t>Ax + by = </a:t>
            </a:r>
            <a:r>
              <a:rPr lang="en-US" dirty="0" err="1" smtClean="0"/>
              <a:t>d</a:t>
            </a:r>
            <a:endParaRPr lang="en-US" dirty="0" smtClean="0"/>
          </a:p>
          <a:p>
            <a:r>
              <a:rPr lang="el-GR" dirty="0" smtClean="0"/>
              <a:t>Μέγιστος κοινός διαιρέτης </a:t>
            </a:r>
          </a:p>
          <a:p>
            <a:pPr lvl="1"/>
            <a:r>
              <a:rPr lang="en-US" dirty="0" err="1" smtClean="0"/>
              <a:t>d</a:t>
            </a:r>
            <a:r>
              <a:rPr lang="en-US" dirty="0" smtClean="0"/>
              <a:t> = </a:t>
            </a:r>
            <a:r>
              <a:rPr lang="en-US" dirty="0" err="1" smtClean="0"/>
              <a:t>gcd</a:t>
            </a:r>
            <a:r>
              <a:rPr lang="en-US" dirty="0" smtClean="0"/>
              <a:t> (</a:t>
            </a:r>
            <a:r>
              <a:rPr lang="en-US" dirty="0" err="1" smtClean="0"/>
              <a:t>a,b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d</a:t>
            </a:r>
            <a:r>
              <a:rPr lang="en-US" dirty="0" smtClean="0"/>
              <a:t> </a:t>
            </a:r>
            <a:r>
              <a:rPr lang="el-GR" dirty="0" smtClean="0"/>
              <a:t>κοινός διαιρετής </a:t>
            </a:r>
            <a:r>
              <a:rPr lang="en-US" dirty="0" err="1" smtClean="0"/>
              <a:t>a,b</a:t>
            </a:r>
            <a:endParaRPr lang="en-US" dirty="0" smtClean="0"/>
          </a:p>
          <a:p>
            <a:pPr lvl="1"/>
            <a:r>
              <a:rPr lang="el-GR" dirty="0" smtClean="0"/>
              <a:t>Κάθε  </a:t>
            </a:r>
            <a:r>
              <a:rPr lang="en-US" dirty="0" err="1" smtClean="0"/>
              <a:t>c</a:t>
            </a:r>
            <a:r>
              <a:rPr lang="en-US" dirty="0" smtClean="0"/>
              <a:t> </a:t>
            </a:r>
            <a:r>
              <a:rPr lang="el-GR" dirty="0" smtClean="0"/>
              <a:t>διαιρεί το </a:t>
            </a:r>
            <a:r>
              <a:rPr lang="en-US" dirty="0" smtClean="0"/>
              <a:t> </a:t>
            </a:r>
            <a:r>
              <a:rPr lang="en-US" dirty="0" err="1" smtClean="0"/>
              <a:t>a,b</a:t>
            </a:r>
            <a:r>
              <a:rPr lang="en-US" dirty="0" smtClean="0"/>
              <a:t> </a:t>
            </a:r>
            <a:r>
              <a:rPr lang="el-GR" dirty="0" smtClean="0"/>
              <a:t>διαρεί και το </a:t>
            </a:r>
            <a:r>
              <a:rPr lang="en-US" dirty="0" err="1" smtClean="0"/>
              <a:t>d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Αλγόριθμος ΜΚΔ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Είσοδος (</a:t>
            </a:r>
            <a:r>
              <a:rPr lang="en-US" dirty="0" err="1" smtClean="0"/>
              <a:t>a,b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While a modulo </a:t>
            </a:r>
            <a:r>
              <a:rPr lang="en-US" dirty="0" err="1" smtClean="0"/>
              <a:t>b</a:t>
            </a:r>
            <a:r>
              <a:rPr lang="en-US" dirty="0" smtClean="0"/>
              <a:t> !=0</a:t>
            </a:r>
          </a:p>
          <a:p>
            <a:pPr lvl="1"/>
            <a:r>
              <a:rPr lang="en-US" dirty="0" smtClean="0"/>
              <a:t>a = </a:t>
            </a:r>
            <a:r>
              <a:rPr lang="en-US" dirty="0" err="1" smtClean="0"/>
              <a:t>b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r</a:t>
            </a:r>
            <a:r>
              <a:rPr lang="en-US" dirty="0" smtClean="0"/>
              <a:t>= a mod </a:t>
            </a:r>
            <a:r>
              <a:rPr lang="en-US" dirty="0" err="1" smtClean="0"/>
              <a:t>b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b=</a:t>
            </a:r>
            <a:r>
              <a:rPr lang="en-US" dirty="0" err="1" smtClean="0"/>
              <a:t>r</a:t>
            </a:r>
            <a:endParaRPr lang="en-US" dirty="0" smtClean="0"/>
          </a:p>
          <a:p>
            <a:r>
              <a:rPr lang="en-US" dirty="0" smtClean="0"/>
              <a:t>Return (a)</a:t>
            </a:r>
          </a:p>
          <a:p>
            <a:r>
              <a:rPr lang="el-GR" dirty="0" smtClean="0"/>
              <a:t>Υπολογισμός ΜΚΔ 1071,462 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31950" y="2743200"/>
          <a:ext cx="5880100" cy="1371600"/>
        </p:xfrm>
        <a:graphic>
          <a:graphicData uri="http://schemas.openxmlformats.org/drawingml/2006/table">
            <a:tbl>
              <a:tblPr/>
              <a:tblGrid>
                <a:gridCol w="952500"/>
                <a:gridCol w="952500"/>
                <a:gridCol w="584200"/>
                <a:gridCol w="660400"/>
                <a:gridCol w="2730500"/>
              </a:tblGrid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Number 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Number 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Modulo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Quadratic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Number1=quadratic*Number2 +</a:t>
                      </a:r>
                      <a:r>
                        <a:rPr lang="en-US" sz="1000" b="0" i="0" u="none" strike="noStrike" dirty="0" smtClean="0">
                          <a:latin typeface="Verdana"/>
                        </a:rPr>
                        <a:t> Modulo</a:t>
                      </a:r>
                      <a:endParaRPr lang="en-US" sz="10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1071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462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147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1071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462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147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462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147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latin typeface="Verdana"/>
                        </a:rPr>
                        <a:t>147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Ακεραιότητα &amp; Αυθεντικότητα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 τη χρήση μονόδρομων συναρτήσεων σύνοψης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Modulo </a:t>
            </a:r>
            <a:r>
              <a:rPr lang="el-GR" dirty="0" smtClean="0"/>
              <a:t>Αριθμητική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599"/>
          </a:xfrm>
        </p:spPr>
        <p:txBody>
          <a:bodyPr>
            <a:normAutofit/>
          </a:bodyPr>
          <a:lstStyle/>
          <a:p>
            <a:r>
              <a:rPr lang="el-GR" dirty="0" smtClean="0"/>
              <a:t>Ένα αριθμός </a:t>
            </a:r>
            <a:r>
              <a:rPr lang="en-US" dirty="0" err="1" smtClean="0"/>
              <a:t>k</a:t>
            </a:r>
            <a:r>
              <a:rPr lang="en-US" dirty="0" smtClean="0"/>
              <a:t> </a:t>
            </a:r>
            <a:r>
              <a:rPr lang="el-GR" dirty="0" smtClean="0"/>
              <a:t>θεωρείται ισοδύναμος του </a:t>
            </a:r>
            <a:r>
              <a:rPr lang="en-US" dirty="0" err="1" smtClean="0"/>
              <a:t>b</a:t>
            </a:r>
            <a:r>
              <a:rPr lang="en-US" dirty="0" smtClean="0"/>
              <a:t> mod 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l-GR" dirty="0" smtClean="0"/>
              <a:t>όταν το </a:t>
            </a:r>
            <a:r>
              <a:rPr lang="en-US" dirty="0" err="1" smtClean="0"/>
              <a:t>n</a:t>
            </a:r>
            <a:r>
              <a:rPr lang="en-US" dirty="0" smtClean="0"/>
              <a:t> | a-</a:t>
            </a:r>
            <a:r>
              <a:rPr lang="en-US" dirty="0" err="1" smtClean="0"/>
              <a:t>b</a:t>
            </a:r>
            <a:r>
              <a:rPr lang="en-US" dirty="0" smtClean="0"/>
              <a:t> =&gt; a-</a:t>
            </a:r>
            <a:r>
              <a:rPr lang="en-US" dirty="0" err="1" smtClean="0"/>
              <a:t>b</a:t>
            </a:r>
            <a:r>
              <a:rPr lang="en-US" dirty="0" smtClean="0"/>
              <a:t>=</a:t>
            </a:r>
            <a:r>
              <a:rPr lang="en-US" dirty="0" err="1" smtClean="0"/>
              <a:t>c</a:t>
            </a:r>
            <a:r>
              <a:rPr lang="en-US" dirty="0" smtClean="0"/>
              <a:t>*</a:t>
            </a:r>
            <a:r>
              <a:rPr lang="en-US" dirty="0" err="1" smtClean="0"/>
              <a:t>n</a:t>
            </a:r>
            <a:endParaRPr lang="en-US" dirty="0" smtClean="0"/>
          </a:p>
          <a:p>
            <a:r>
              <a:rPr lang="el-GR" dirty="0" smtClean="0"/>
              <a:t>Γράφεται </a:t>
            </a:r>
            <a:r>
              <a:rPr lang="en-US" dirty="0" err="1" smtClean="0"/>
              <a:t>k</a:t>
            </a:r>
            <a:r>
              <a:rPr lang="en-US" dirty="0" smtClean="0"/>
              <a:t>= </a:t>
            </a:r>
            <a:r>
              <a:rPr lang="en-US" dirty="0" err="1" smtClean="0"/>
              <a:t>b</a:t>
            </a:r>
            <a:r>
              <a:rPr lang="en-US" dirty="0" smtClean="0"/>
              <a:t> mod </a:t>
            </a:r>
            <a:r>
              <a:rPr lang="en-US" dirty="0" err="1" smtClean="0"/>
              <a:t>n</a:t>
            </a:r>
            <a:endParaRPr lang="en-US" dirty="0" smtClean="0"/>
          </a:p>
          <a:p>
            <a:r>
              <a:rPr lang="el-GR" dirty="0" smtClean="0"/>
              <a:t>Παράδειγμα</a:t>
            </a:r>
            <a:r>
              <a:rPr lang="en-US" dirty="0" smtClean="0"/>
              <a:t> 1 </a:t>
            </a:r>
            <a:r>
              <a:rPr lang="el-GR" dirty="0" smtClean="0"/>
              <a:t> </a:t>
            </a:r>
          </a:p>
          <a:p>
            <a:pPr lvl="1"/>
            <a:r>
              <a:rPr lang="el-GR" dirty="0" smtClean="0"/>
              <a:t>101</a:t>
            </a:r>
            <a:r>
              <a:rPr lang="en-US" dirty="0" smtClean="0"/>
              <a:t> </a:t>
            </a:r>
            <a:r>
              <a:rPr lang="el-GR" dirty="0" smtClean="0"/>
              <a:t>= 3 </a:t>
            </a:r>
            <a:r>
              <a:rPr lang="en-US" dirty="0" smtClean="0"/>
              <a:t>mod 2</a:t>
            </a:r>
            <a:endParaRPr lang="el-GR" dirty="0" smtClean="0"/>
          </a:p>
          <a:p>
            <a:pPr lvl="1"/>
            <a:r>
              <a:rPr lang="el-GR" dirty="0" smtClean="0"/>
              <a:t>99 = 3 </a:t>
            </a:r>
            <a:r>
              <a:rPr lang="en-US" dirty="0" smtClean="0"/>
              <a:t>mod 2</a:t>
            </a:r>
          </a:p>
          <a:p>
            <a:r>
              <a:rPr lang="el-GR" dirty="0" smtClean="0"/>
              <a:t>Παράδειγμα 2 </a:t>
            </a:r>
          </a:p>
          <a:p>
            <a:pPr lvl="1"/>
            <a:r>
              <a:rPr lang="el-GR" dirty="0" smtClean="0"/>
              <a:t>24 = 9 </a:t>
            </a:r>
            <a:r>
              <a:rPr lang="en-US" dirty="0" smtClean="0"/>
              <a:t>mod 5 =&gt; 24 -9 = </a:t>
            </a:r>
            <a:r>
              <a:rPr lang="en-US" dirty="0" err="1" smtClean="0"/>
              <a:t>c</a:t>
            </a:r>
            <a:r>
              <a:rPr lang="en-US" dirty="0" smtClean="0"/>
              <a:t>*5 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Πολλαπλασιαστικός Αντίστροφος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Ένα αριθμός α έχει πολλαπλασιαστικό αντίστροφο όταν α*α</a:t>
            </a:r>
            <a:r>
              <a:rPr lang="el-GR" baseline="30000" dirty="0" smtClean="0"/>
              <a:t>-1</a:t>
            </a:r>
            <a:r>
              <a:rPr lang="el-GR" dirty="0" smtClean="0"/>
              <a:t> = 1 </a:t>
            </a:r>
            <a:r>
              <a:rPr lang="en-US" dirty="0" err="1" smtClean="0"/>
              <a:t>modn</a:t>
            </a:r>
            <a:r>
              <a:rPr lang="en-US" dirty="0" smtClean="0"/>
              <a:t> </a:t>
            </a:r>
          </a:p>
          <a:p>
            <a:r>
              <a:rPr lang="el-GR" dirty="0" smtClean="0"/>
              <a:t>Για να υπάρχει πολλαπλασιαστικός αντίστροφος πρέπει να ισχύει </a:t>
            </a:r>
            <a:r>
              <a:rPr lang="en-US" dirty="0" err="1" smtClean="0"/>
              <a:t>gcd</a:t>
            </a:r>
            <a:r>
              <a:rPr lang="en-US" dirty="0" smtClean="0"/>
              <a:t> (</a:t>
            </a:r>
            <a:r>
              <a:rPr lang="en-US" dirty="0" err="1" smtClean="0"/>
              <a:t>a,n</a:t>
            </a:r>
            <a:r>
              <a:rPr lang="en-US" dirty="0" smtClean="0"/>
              <a:t>)=1</a:t>
            </a:r>
          </a:p>
          <a:p>
            <a:r>
              <a:rPr lang="en-US" dirty="0" smtClean="0"/>
              <a:t>1= ax </a:t>
            </a:r>
            <a:r>
              <a:rPr lang="en-US" smtClean="0"/>
              <a:t>+ by</a:t>
            </a:r>
            <a:endParaRPr lang="el-GR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Αλγόριθμος </a:t>
            </a:r>
            <a:r>
              <a:rPr lang="en-US" dirty="0" smtClean="0"/>
              <a:t>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αλγόριθμος αποτελείται από </a:t>
            </a:r>
          </a:p>
          <a:p>
            <a:pPr lvl="1"/>
            <a:r>
              <a:rPr lang="el-GR" dirty="0" smtClean="0"/>
              <a:t>Αλγόριθμο δημιουργίας κλειδιών</a:t>
            </a:r>
          </a:p>
          <a:p>
            <a:pPr lvl="1"/>
            <a:r>
              <a:rPr lang="el-GR" dirty="0" smtClean="0"/>
              <a:t>Αλγόριθμο κρυπτογράφησης</a:t>
            </a:r>
          </a:p>
          <a:p>
            <a:pPr lvl="1"/>
            <a:r>
              <a:rPr lang="el-GR" dirty="0" smtClean="0"/>
              <a:t>Αλγόριθμο αποκρυπτογράφησης</a:t>
            </a:r>
          </a:p>
          <a:p>
            <a:r>
              <a:rPr lang="el-GR" dirty="0" smtClean="0"/>
              <a:t>Αναπτύχθηκε το 1977 </a:t>
            </a:r>
          </a:p>
          <a:p>
            <a:pPr lvl="1"/>
            <a:r>
              <a:rPr lang="el-GR" dirty="0" smtClean="0"/>
              <a:t>Rivest, Shamir and Adleman</a:t>
            </a:r>
          </a:p>
          <a:p>
            <a:r>
              <a:rPr lang="el-GR" dirty="0" smtClean="0"/>
              <a:t>Χρησιμοποιείται για τη δημιουργία ψηφιακών υπογραφών και στο </a:t>
            </a:r>
            <a:r>
              <a:rPr lang="en-US" dirty="0" smtClean="0"/>
              <a:t>SSL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Αλγόριθμος Δημιουργίας Κλειδιών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Δημιουργία δύο πρώτων αριθμών </a:t>
            </a:r>
            <a:r>
              <a:rPr lang="en-US" dirty="0" err="1" smtClean="0"/>
              <a:t>p,q</a:t>
            </a:r>
            <a:endParaRPr lang="en-US" dirty="0" smtClean="0"/>
          </a:p>
          <a:p>
            <a:r>
              <a:rPr lang="en-US" dirty="0" smtClean="0"/>
              <a:t>n=</a:t>
            </a:r>
            <a:r>
              <a:rPr lang="en-US" dirty="0" err="1" smtClean="0"/>
              <a:t>p</a:t>
            </a:r>
            <a:r>
              <a:rPr lang="en-US" dirty="0" smtClean="0"/>
              <a:t>*</a:t>
            </a:r>
            <a:r>
              <a:rPr lang="en-US" dirty="0" err="1" smtClean="0"/>
              <a:t>q</a:t>
            </a:r>
            <a:r>
              <a:rPr lang="en-US" dirty="0" smtClean="0"/>
              <a:t> &amp; </a:t>
            </a:r>
            <a:r>
              <a:rPr lang="el-GR" dirty="0" smtClean="0"/>
              <a:t>φ=</a:t>
            </a:r>
            <a:r>
              <a:rPr lang="en-US" dirty="0" smtClean="0"/>
              <a:t>(p-1)(q-1)</a:t>
            </a:r>
          </a:p>
          <a:p>
            <a:r>
              <a:rPr lang="el-GR" dirty="0" smtClean="0"/>
              <a:t>Επιλογή ενός τυχαίου αριθμού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l-GR" dirty="0" smtClean="0"/>
              <a:t>τέτοιος ώστε </a:t>
            </a:r>
            <a:r>
              <a:rPr lang="en-US" dirty="0" err="1" smtClean="0"/>
              <a:t>gcd(e</a:t>
            </a:r>
            <a:r>
              <a:rPr lang="en-US" dirty="0" smtClean="0"/>
              <a:t>,</a:t>
            </a:r>
            <a:r>
              <a:rPr lang="el-GR" dirty="0" smtClean="0"/>
              <a:t>φ</a:t>
            </a:r>
            <a:r>
              <a:rPr lang="en-US" dirty="0" smtClean="0"/>
              <a:t>)=1</a:t>
            </a:r>
            <a:endParaRPr lang="el-GR" dirty="0" smtClean="0"/>
          </a:p>
          <a:p>
            <a:r>
              <a:rPr lang="el-GR" dirty="0" smtClean="0"/>
              <a:t>Υπολογισμός του </a:t>
            </a:r>
            <a:r>
              <a:rPr lang="en-US" dirty="0" err="1" smtClean="0"/>
              <a:t>e</a:t>
            </a:r>
            <a:r>
              <a:rPr lang="en-US" dirty="0" smtClean="0"/>
              <a:t>*</a:t>
            </a:r>
            <a:r>
              <a:rPr lang="en-US" dirty="0" err="1" smtClean="0"/>
              <a:t>d</a:t>
            </a:r>
            <a:r>
              <a:rPr lang="en-US" dirty="0" smtClean="0"/>
              <a:t>=1mod </a:t>
            </a:r>
            <a:r>
              <a:rPr lang="el-GR" dirty="0" smtClean="0"/>
              <a:t>φ</a:t>
            </a:r>
            <a:endParaRPr lang="en-US" dirty="0" smtClean="0"/>
          </a:p>
          <a:p>
            <a:r>
              <a:rPr lang="el-GR" dirty="0" smtClean="0"/>
              <a:t>Το δημόσιο κλειδί είναι </a:t>
            </a:r>
            <a:r>
              <a:rPr lang="en-US" dirty="0" smtClean="0"/>
              <a:t>(</a:t>
            </a:r>
            <a:r>
              <a:rPr lang="en-US" dirty="0" err="1" smtClean="0"/>
              <a:t>e,n</a:t>
            </a:r>
            <a:r>
              <a:rPr lang="en-US" dirty="0" smtClean="0"/>
              <a:t>) </a:t>
            </a:r>
            <a:r>
              <a:rPr lang="el-GR" dirty="0" smtClean="0"/>
              <a:t>ενώ το ιδιωτικό το </a:t>
            </a:r>
            <a:r>
              <a:rPr lang="en-US" dirty="0" err="1" smtClean="0"/>
              <a:t>d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P=11, </a:t>
            </a:r>
            <a:r>
              <a:rPr lang="en-US" dirty="0" err="1" smtClean="0"/>
              <a:t>q</a:t>
            </a:r>
            <a:r>
              <a:rPr lang="en-US" dirty="0" smtClean="0"/>
              <a:t> =3 </a:t>
            </a:r>
          </a:p>
          <a:p>
            <a:r>
              <a:rPr lang="en-US" dirty="0" smtClean="0"/>
              <a:t>N = </a:t>
            </a:r>
            <a:r>
              <a:rPr lang="en-US" dirty="0" err="1" smtClean="0"/>
              <a:t>p</a:t>
            </a:r>
            <a:r>
              <a:rPr lang="en-US" dirty="0" smtClean="0"/>
              <a:t>*</a:t>
            </a:r>
            <a:r>
              <a:rPr lang="en-US" dirty="0" err="1" smtClean="0"/>
              <a:t>q</a:t>
            </a:r>
            <a:r>
              <a:rPr lang="en-US" dirty="0" smtClean="0"/>
              <a:t> =11*3=33</a:t>
            </a:r>
          </a:p>
          <a:p>
            <a:r>
              <a:rPr lang="el-GR" dirty="0" smtClean="0"/>
              <a:t>Φ = (</a:t>
            </a:r>
            <a:r>
              <a:rPr lang="en-US" dirty="0" smtClean="0"/>
              <a:t>p-1)(q-1)=10*2=20</a:t>
            </a:r>
          </a:p>
          <a:p>
            <a:r>
              <a:rPr lang="el-GR" dirty="0" smtClean="0"/>
              <a:t>Επιλογή </a:t>
            </a:r>
            <a:r>
              <a:rPr lang="en-US" dirty="0" err="1" smtClean="0"/>
              <a:t>e</a:t>
            </a:r>
            <a:r>
              <a:rPr lang="en-US" dirty="0" smtClean="0"/>
              <a:t> : gcd(e,q-1)=1 </a:t>
            </a:r>
            <a:r>
              <a:rPr lang="el-GR" dirty="0" smtClean="0"/>
              <a:t>επιλογή </a:t>
            </a:r>
            <a:r>
              <a:rPr lang="en-US" dirty="0" err="1" smtClean="0"/>
              <a:t>e</a:t>
            </a:r>
            <a:r>
              <a:rPr lang="en-US" dirty="0" smtClean="0"/>
              <a:t>=3 </a:t>
            </a:r>
          </a:p>
          <a:p>
            <a:r>
              <a:rPr lang="en-US" dirty="0" smtClean="0"/>
              <a:t>gcd(3,10)=1</a:t>
            </a:r>
          </a:p>
          <a:p>
            <a:r>
              <a:rPr lang="en-US" dirty="0" smtClean="0"/>
              <a:t>3*</a:t>
            </a:r>
            <a:r>
              <a:rPr lang="en-US" dirty="0" err="1" smtClean="0"/>
              <a:t>d</a:t>
            </a:r>
            <a:r>
              <a:rPr lang="en-US" dirty="0" smtClean="0"/>
              <a:t>=1 mod 20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Αλγόριθμος Κρυπτογράφησης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Δεδομένου ενός μηνύματο </a:t>
            </a:r>
            <a:r>
              <a:rPr lang="en-US" dirty="0" err="1" smtClean="0"/>
              <a:t>m</a:t>
            </a:r>
            <a:r>
              <a:rPr lang="en-US" dirty="0" smtClean="0"/>
              <a:t> </a:t>
            </a:r>
          </a:p>
          <a:p>
            <a:pPr lvl="1"/>
            <a:r>
              <a:rPr lang="el-GR" dirty="0" smtClean="0"/>
              <a:t>Το κρυπτογραφημένο μήνυμα προκύπτει από </a:t>
            </a:r>
            <a:r>
              <a:rPr lang="en-US" dirty="0" err="1" smtClean="0"/>
              <a:t>c</a:t>
            </a:r>
            <a:r>
              <a:rPr lang="en-US" dirty="0" smtClean="0"/>
              <a:t>=m</a:t>
            </a:r>
            <a:r>
              <a:rPr lang="en-US" baseline="30000" dirty="0" smtClean="0"/>
              <a:t>e </a:t>
            </a:r>
            <a:r>
              <a:rPr lang="en-US" dirty="0" smtClean="0"/>
              <a:t>mod </a:t>
            </a:r>
            <a:r>
              <a:rPr lang="en-US" dirty="0" err="1" smtClean="0"/>
              <a:t>n</a:t>
            </a:r>
            <a:endParaRPr lang="en-US" baseline="30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C= </a:t>
            </a:r>
            <a:r>
              <a:rPr lang="en-US" dirty="0" err="1" smtClean="0"/>
              <a:t>m</a:t>
            </a:r>
            <a:r>
              <a:rPr lang="en-US" dirty="0" smtClean="0"/>
              <a:t> </a:t>
            </a:r>
            <a:r>
              <a:rPr lang="en-US" baseline="30000" dirty="0" smtClean="0"/>
              <a:t>3</a:t>
            </a:r>
            <a:r>
              <a:rPr lang="en-US" dirty="0" smtClean="0"/>
              <a:t> mod 33</a:t>
            </a:r>
          </a:p>
          <a:p>
            <a:r>
              <a:rPr lang="en-US" dirty="0" smtClean="0"/>
              <a:t>M = 7 =&gt; </a:t>
            </a:r>
            <a:r>
              <a:rPr lang="en-US" dirty="0" err="1" smtClean="0"/>
              <a:t>c</a:t>
            </a:r>
            <a:r>
              <a:rPr lang="en-US" dirty="0" smtClean="0"/>
              <a:t>=7</a:t>
            </a:r>
            <a:r>
              <a:rPr lang="en-US" baseline="30000" dirty="0" smtClean="0"/>
              <a:t>3</a:t>
            </a:r>
            <a:r>
              <a:rPr lang="en-US" dirty="0" smtClean="0"/>
              <a:t> mod 33 = 343 </a:t>
            </a:r>
            <a:r>
              <a:rPr lang="en-US" smtClean="0"/>
              <a:t>mod 33 =13 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Αλγόριθμος Αποκρυπτογράφησης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2000"/>
              </a:spcBef>
              <a:buClr>
                <a:schemeClr val="accent1"/>
              </a:buClr>
            </a:pPr>
            <a:r>
              <a:rPr lang="el-GR" dirty="0" smtClean="0"/>
              <a:t>Το κρυπτογραφημένο μήνυμα προκύπτει από </a:t>
            </a:r>
            <a:r>
              <a:rPr lang="en-US" dirty="0" err="1" smtClean="0"/>
              <a:t>c</a:t>
            </a:r>
            <a:r>
              <a:rPr lang="en-US" dirty="0" smtClean="0"/>
              <a:t>=m</a:t>
            </a:r>
            <a:r>
              <a:rPr lang="en-US" baseline="30000" dirty="0" smtClean="0"/>
              <a:t>e </a:t>
            </a:r>
            <a:r>
              <a:rPr lang="en-US" dirty="0" smtClean="0"/>
              <a:t>mod </a:t>
            </a:r>
            <a:r>
              <a:rPr lang="en-US" dirty="0" err="1" smtClean="0"/>
              <a:t>n</a:t>
            </a:r>
            <a:endParaRPr lang="en-US" baseline="30000" dirty="0" smtClean="0"/>
          </a:p>
          <a:p>
            <a:r>
              <a:rPr lang="el-GR" dirty="0" smtClean="0"/>
              <a:t>Για την αποκρυπτογράφηση </a:t>
            </a:r>
            <a:r>
              <a:rPr lang="en-US" dirty="0" err="1" smtClean="0"/>
              <a:t>m</a:t>
            </a:r>
            <a:r>
              <a:rPr lang="en-US" dirty="0" smtClean="0"/>
              <a:t>=</a:t>
            </a:r>
            <a:r>
              <a:rPr lang="en-US" dirty="0" err="1" smtClean="0"/>
              <a:t>c</a:t>
            </a:r>
            <a:r>
              <a:rPr lang="en-US" baseline="30000" dirty="0" err="1" smtClean="0"/>
              <a:t>d</a:t>
            </a:r>
            <a:r>
              <a:rPr lang="en-US" baseline="30000" dirty="0" smtClean="0"/>
              <a:t> </a:t>
            </a:r>
            <a:r>
              <a:rPr lang="en-US" dirty="0" smtClean="0"/>
              <a:t>mod </a:t>
            </a:r>
            <a:r>
              <a:rPr lang="en-US" dirty="0" err="1" smtClean="0"/>
              <a:t>n</a:t>
            </a:r>
            <a:endParaRPr lang="el-GR" dirty="0" smtClean="0"/>
          </a:p>
          <a:p>
            <a:r>
              <a:rPr lang="el-GR" dirty="0" smtClean="0"/>
              <a:t>Γιατί η αποκρυπτογράφηση λειτουργεί; </a:t>
            </a:r>
          </a:p>
          <a:p>
            <a:pPr lvl="1"/>
            <a:r>
              <a:rPr lang="en-US" dirty="0" smtClean="0"/>
              <a:t>M=(</a:t>
            </a:r>
            <a:r>
              <a:rPr lang="en-US" dirty="0" err="1" smtClean="0"/>
              <a:t>m</a:t>
            </a:r>
            <a:r>
              <a:rPr lang="en-US" baseline="30000" dirty="0" err="1" smtClean="0"/>
              <a:t>e</a:t>
            </a:r>
            <a:r>
              <a:rPr lang="en-US" dirty="0" err="1" smtClean="0"/>
              <a:t>)</a:t>
            </a:r>
            <a:r>
              <a:rPr lang="en-US" baseline="30000" dirty="0" err="1" smtClean="0"/>
              <a:t>d</a:t>
            </a:r>
            <a:r>
              <a:rPr lang="en-US" dirty="0" smtClean="0"/>
              <a:t> mod 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Ed = 1 mod 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m</a:t>
            </a:r>
            <a:r>
              <a:rPr lang="en-US" baseline="30000" dirty="0" err="1" smtClean="0"/>
              <a:t>e</a:t>
            </a:r>
            <a:r>
              <a:rPr lang="en-US" dirty="0" err="1" smtClean="0"/>
              <a:t>)</a:t>
            </a:r>
            <a:r>
              <a:rPr lang="en-US" baseline="30000" dirty="0" err="1" smtClean="0"/>
              <a:t>d</a:t>
            </a:r>
            <a:r>
              <a:rPr lang="en-US" dirty="0" smtClean="0"/>
              <a:t> mod </a:t>
            </a:r>
            <a:r>
              <a:rPr lang="en-US" dirty="0" err="1" smtClean="0"/>
              <a:t>n</a:t>
            </a:r>
            <a:r>
              <a:rPr lang="en-US" dirty="0" smtClean="0"/>
              <a:t> = m</a:t>
            </a:r>
            <a:r>
              <a:rPr lang="en-US" baseline="30000" dirty="0" smtClean="0"/>
              <a:t>1 </a:t>
            </a:r>
            <a:r>
              <a:rPr lang="en-US" dirty="0" smtClean="0"/>
              <a:t>mod  </a:t>
            </a:r>
            <a:r>
              <a:rPr lang="en-US" dirty="0" err="1" smtClean="0"/>
              <a:t>n</a:t>
            </a:r>
            <a:r>
              <a:rPr lang="en-US" dirty="0" smtClean="0"/>
              <a:t>   </a:t>
            </a:r>
            <a:endParaRPr lang="en-US" baseline="30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 = </a:t>
            </a:r>
            <a:r>
              <a:rPr lang="en-US" dirty="0" err="1" smtClean="0"/>
              <a:t>c</a:t>
            </a:r>
            <a:r>
              <a:rPr lang="en-US" baseline="30000" dirty="0" err="1" smtClean="0"/>
              <a:t>d</a:t>
            </a:r>
            <a:r>
              <a:rPr lang="en-US" baseline="30000" dirty="0" smtClean="0"/>
              <a:t>=7 </a:t>
            </a:r>
            <a:r>
              <a:rPr lang="en-US" dirty="0" smtClean="0"/>
              <a:t>mod 33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Συναρτήσεις Σύνοψης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pitchFamily="-113" charset="-128"/>
                <a:cs typeface="ＭＳ Ｐゴシック" pitchFamily="-113" charset="-128"/>
              </a:rPr>
              <a:t>Δέχονται</a:t>
            </a:r>
            <a:r>
              <a:rPr lang="en-US" dirty="0" smtClean="0">
                <a:ea typeface="ＭＳ Ｐゴシック" pitchFamily="-113" charset="-128"/>
                <a:cs typeface="ＭＳ Ｐゴシック" pitchFamily="-113" charset="-128"/>
              </a:rPr>
              <a:t> </a:t>
            </a:r>
            <a:r>
              <a:rPr lang="en-US" dirty="0" err="1" smtClean="0">
                <a:ea typeface="ＭＳ Ｐゴシック" pitchFamily="-113" charset="-128"/>
                <a:cs typeface="ＭＳ Ｐゴシック" pitchFamily="-113" charset="-128"/>
              </a:rPr>
              <a:t>ως</a:t>
            </a:r>
            <a:r>
              <a:rPr lang="en-US" dirty="0" smtClean="0">
                <a:ea typeface="ＭＳ Ｐゴシック" pitchFamily="-113" charset="-128"/>
                <a:cs typeface="ＭＳ Ｐゴシック" pitchFamily="-113" charset="-128"/>
              </a:rPr>
              <a:t> </a:t>
            </a:r>
            <a:r>
              <a:rPr lang="en-US" dirty="0" err="1" smtClean="0">
                <a:ea typeface="ＭＳ Ｐゴシック" pitchFamily="-113" charset="-128"/>
                <a:cs typeface="ＭＳ Ｐゴシック" pitchFamily="-113" charset="-128"/>
              </a:rPr>
              <a:t>είσοδο</a:t>
            </a:r>
            <a:r>
              <a:rPr lang="en-US" dirty="0" smtClean="0">
                <a:ea typeface="ＭＳ Ｐゴシック" pitchFamily="-113" charset="-128"/>
                <a:cs typeface="ＭＳ Ｐゴシック" pitchFamily="-113" charset="-128"/>
              </a:rPr>
              <a:t> </a:t>
            </a:r>
            <a:r>
              <a:rPr lang="en-US" dirty="0" err="1" smtClean="0">
                <a:ea typeface="ＭＳ Ｐゴシック" pitchFamily="-113" charset="-128"/>
                <a:cs typeface="ＭＳ Ｐゴシック" pitchFamily="-113" charset="-128"/>
              </a:rPr>
              <a:t>δεδομένα</a:t>
            </a:r>
            <a:r>
              <a:rPr lang="en-US" dirty="0" smtClean="0">
                <a:ea typeface="ＭＳ Ｐゴシック" pitchFamily="-113" charset="-128"/>
                <a:cs typeface="ＭＳ Ｐゴシック" pitchFamily="-113" charset="-128"/>
              </a:rPr>
              <a:t> </a:t>
            </a:r>
            <a:r>
              <a:rPr lang="en-US" dirty="0" err="1" smtClean="0">
                <a:ea typeface="ＭＳ Ｐゴシック" pitchFamily="-113" charset="-128"/>
                <a:cs typeface="ＭＳ Ｐゴシック" pitchFamily="-113" charset="-128"/>
              </a:rPr>
              <a:t>μεταβλητού</a:t>
            </a:r>
            <a:r>
              <a:rPr lang="en-US" dirty="0" smtClean="0">
                <a:ea typeface="ＭＳ Ｐゴシック" pitchFamily="-113" charset="-128"/>
                <a:cs typeface="ＭＳ Ｐゴシック" pitchFamily="-113" charset="-128"/>
              </a:rPr>
              <a:t> </a:t>
            </a:r>
            <a:r>
              <a:rPr lang="en-US" dirty="0" err="1" smtClean="0">
                <a:ea typeface="ＭＳ Ｐゴシック" pitchFamily="-113" charset="-128"/>
                <a:cs typeface="ＭＳ Ｐゴシック" pitchFamily="-113" charset="-128"/>
              </a:rPr>
              <a:t>μεγέθους</a:t>
            </a:r>
            <a:r>
              <a:rPr lang="en-US" dirty="0" smtClean="0">
                <a:ea typeface="ＭＳ Ｐゴシック" pitchFamily="-113" charset="-128"/>
                <a:cs typeface="ＭＳ Ｐゴシック" pitchFamily="-113" charset="-128"/>
              </a:rPr>
              <a:t> </a:t>
            </a:r>
            <a:r>
              <a:rPr lang="en-US" dirty="0" err="1" smtClean="0">
                <a:ea typeface="ＭＳ Ｐゴシック" pitchFamily="-113" charset="-128"/>
                <a:cs typeface="ＭＳ Ｐゴシック" pitchFamily="-113" charset="-128"/>
              </a:rPr>
              <a:t>και</a:t>
            </a:r>
            <a:r>
              <a:rPr lang="en-US" dirty="0" smtClean="0">
                <a:ea typeface="ＭＳ Ｐゴシック" pitchFamily="-113" charset="-128"/>
                <a:cs typeface="ＭＳ Ｐゴシック" pitchFamily="-113" charset="-128"/>
              </a:rPr>
              <a:t> </a:t>
            </a:r>
            <a:r>
              <a:rPr lang="en-US" dirty="0" err="1" smtClean="0">
                <a:ea typeface="ＭＳ Ｐゴシック" pitchFamily="-113" charset="-128"/>
                <a:cs typeface="ＭＳ Ｐゴシック" pitchFamily="-113" charset="-128"/>
              </a:rPr>
              <a:t>επιστρέφουν</a:t>
            </a:r>
            <a:r>
              <a:rPr lang="en-US" dirty="0" smtClean="0">
                <a:ea typeface="ＭＳ Ｐゴシック" pitchFamily="-113" charset="-128"/>
                <a:cs typeface="ＭＳ Ｐゴシック" pitchFamily="-113" charset="-128"/>
              </a:rPr>
              <a:t> </a:t>
            </a:r>
            <a:r>
              <a:rPr lang="en-US" dirty="0" err="1" smtClean="0">
                <a:ea typeface="ＭＳ Ｐゴシック" pitchFamily="-113" charset="-128"/>
                <a:cs typeface="ＭＳ Ｐゴシック" pitchFamily="-113" charset="-128"/>
              </a:rPr>
              <a:t>μία</a:t>
            </a:r>
            <a:r>
              <a:rPr lang="en-US" dirty="0" smtClean="0">
                <a:ea typeface="ＭＳ Ｐゴシック" pitchFamily="-113" charset="-128"/>
                <a:cs typeface="ＭＳ Ｐゴシック" pitchFamily="-113" charset="-128"/>
              </a:rPr>
              <a:t> </a:t>
            </a:r>
            <a:r>
              <a:rPr lang="en-US" dirty="0" err="1" smtClean="0">
                <a:ea typeface="ＭＳ Ｐゴシック" pitchFamily="-113" charset="-128"/>
                <a:cs typeface="ＭＳ Ｐゴシック" pitchFamily="-113" charset="-128"/>
              </a:rPr>
              <a:t>σειρά</a:t>
            </a:r>
            <a:r>
              <a:rPr lang="en-US" dirty="0" smtClean="0">
                <a:ea typeface="ＭＳ Ｐゴシック" pitchFamily="-113" charset="-128"/>
                <a:cs typeface="ＭＳ Ｐゴシック" pitchFamily="-113" charset="-128"/>
              </a:rPr>
              <a:t> bits </a:t>
            </a:r>
            <a:r>
              <a:rPr lang="en-US" dirty="0" err="1" smtClean="0">
                <a:ea typeface="ＭＳ Ｐゴシック" pitchFamily="-113" charset="-128"/>
                <a:cs typeface="ＭＳ Ｐゴシック" pitchFamily="-113" charset="-128"/>
              </a:rPr>
              <a:t>σταθερού</a:t>
            </a:r>
            <a:r>
              <a:rPr lang="en-US" dirty="0" smtClean="0">
                <a:ea typeface="ＭＳ Ｐゴシック" pitchFamily="-113" charset="-128"/>
                <a:cs typeface="ＭＳ Ｐゴシック" pitchFamily="-113" charset="-128"/>
              </a:rPr>
              <a:t> </a:t>
            </a:r>
            <a:r>
              <a:rPr lang="en-US" dirty="0" err="1" smtClean="0">
                <a:ea typeface="ＭＳ Ｐゴシック" pitchFamily="-113" charset="-128"/>
                <a:cs typeface="ＭＳ Ｐゴシック" pitchFamily="-113" charset="-128"/>
              </a:rPr>
              <a:t>μήκους</a:t>
            </a:r>
            <a:endParaRPr lang="en-US" dirty="0" smtClean="0">
              <a:ea typeface="ＭＳ Ｐゴシック" pitchFamily="-113" charset="-128"/>
              <a:cs typeface="ＭＳ Ｐゴシック" pitchFamily="-113" charset="-128"/>
            </a:endParaRPr>
          </a:p>
          <a:p>
            <a:r>
              <a:rPr lang="en-US" dirty="0" err="1" smtClean="0">
                <a:ea typeface="ＭＳ Ｐゴシック" pitchFamily="-113" charset="-128"/>
                <a:cs typeface="ＭＳ Ｐゴシック" pitchFamily="-113" charset="-128"/>
              </a:rPr>
              <a:t>Το</a:t>
            </a:r>
            <a:r>
              <a:rPr lang="en-US" dirty="0" smtClean="0">
                <a:ea typeface="ＭＳ Ｐゴシック" pitchFamily="-113" charset="-128"/>
                <a:cs typeface="ＭＳ Ｐゴシック" pitchFamily="-113" charset="-128"/>
              </a:rPr>
              <a:t> </a:t>
            </a:r>
            <a:r>
              <a:rPr lang="en-US" dirty="0" err="1" smtClean="0">
                <a:ea typeface="ＭＳ Ｐゴシック" pitchFamily="-113" charset="-128"/>
                <a:cs typeface="ＭＳ Ｐゴシック" pitchFamily="-113" charset="-128"/>
              </a:rPr>
              <a:t>αποτέλεσμα</a:t>
            </a:r>
            <a:r>
              <a:rPr lang="en-US" dirty="0" smtClean="0">
                <a:ea typeface="ＭＳ Ｐゴシック" pitchFamily="-113" charset="-128"/>
                <a:cs typeface="ＭＳ Ｐゴシック" pitchFamily="-113" charset="-128"/>
              </a:rPr>
              <a:t> </a:t>
            </a:r>
            <a:r>
              <a:rPr lang="en-US" dirty="0" err="1" smtClean="0">
                <a:ea typeface="ＭＳ Ｐゴシック" pitchFamily="-113" charset="-128"/>
                <a:cs typeface="ＭＳ Ｐゴシック" pitchFamily="-113" charset="-128"/>
              </a:rPr>
              <a:t>ονομάζεται</a:t>
            </a:r>
            <a:r>
              <a:rPr lang="en-US" dirty="0" smtClean="0">
                <a:ea typeface="ＭＳ Ｐゴシック" pitchFamily="-113" charset="-128"/>
                <a:cs typeface="ＭＳ Ｐゴシック" pitchFamily="-113" charset="-128"/>
              </a:rPr>
              <a:t> ‘</a:t>
            </a:r>
            <a:r>
              <a:rPr lang="en-US" dirty="0" err="1" smtClean="0">
                <a:ea typeface="ＭＳ Ｐゴシック" pitchFamily="-113" charset="-128"/>
                <a:cs typeface="ＭＳ Ｐゴシック" pitchFamily="-113" charset="-128"/>
              </a:rPr>
              <a:t>Σύνοψη</a:t>
            </a:r>
            <a:r>
              <a:rPr lang="en-US" dirty="0" smtClean="0">
                <a:ea typeface="ＭＳ Ｐゴシック" pitchFamily="-113" charset="-128"/>
                <a:cs typeface="ＭＳ Ｐゴシック" pitchFamily="-113" charset="-128"/>
              </a:rPr>
              <a:t>’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Δεν είναι δυνατός ο υπολογισμός του αρχικού κειμένου από τη σύνοψη</a:t>
            </a:r>
          </a:p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Δεν είναι εφικτό δύο κείμενα να έχουν το ίδιο αποτέλεσμα αξιοποιώντας την ίδια συνάρτηση σύνοψης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Συναρτήσεις Σύνοψης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Τι θα μπρρούσε να συμβεί σε περίπτωση όπου δεν ισχύουν οι δύο τελευταίες ιδιότητες;</a:t>
            </a:r>
          </a:p>
          <a:p>
            <a:pPr lvl="1"/>
            <a:r>
              <a:rPr lang="el-GR" dirty="0" smtClean="0"/>
              <a:t>Ανάκτηση Πληροφοριών</a:t>
            </a:r>
          </a:p>
          <a:p>
            <a:pPr lvl="1"/>
            <a:r>
              <a:rPr lang="el-GR" dirty="0" smtClean="0"/>
              <a:t>Τροποποίηση μηνύματος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Συναρτήσεις Σύνοψης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3048000"/>
            <a:ext cx="1905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Μήνυμα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8600" y="3048000"/>
            <a:ext cx="1905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Συνάρηση Σύνοψης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>
          <a:xfrm>
            <a:off x="2514600" y="34290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391400" y="3048000"/>
            <a:ext cx="1219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Σύνοψη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>
            <a:stCxn id="5" idx="3"/>
            <a:endCxn id="7" idx="1"/>
          </p:cNvCxnSpPr>
          <p:nvPr/>
        </p:nvCxnSpPr>
        <p:spPr>
          <a:xfrm>
            <a:off x="5943600" y="3429000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Γνωστές Συναρτήσεις Σύνοψης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3" charset="-128"/>
                <a:cs typeface="ＭＳ Ｐゴシック" pitchFamily="-113" charset="-128"/>
              </a:rPr>
              <a:t>MD4</a:t>
            </a:r>
            <a:endParaRPr lang="el-GR" dirty="0" smtClean="0">
              <a:ea typeface="ＭＳ Ｐゴシック" pitchFamily="-113" charset="-128"/>
              <a:cs typeface="ＭＳ Ｐゴシック" pitchFamily="-113" charset="-128"/>
            </a:endParaRPr>
          </a:p>
          <a:p>
            <a:r>
              <a:rPr lang="en-US" dirty="0" smtClean="0">
                <a:ea typeface="ＭＳ Ｐゴシック" pitchFamily="-113" charset="-128"/>
                <a:cs typeface="ＭＳ Ｐゴシック" pitchFamily="-113" charset="-128"/>
              </a:rPr>
              <a:t>MD5</a:t>
            </a:r>
          </a:p>
          <a:p>
            <a:r>
              <a:rPr lang="en-US" dirty="0" smtClean="0">
                <a:ea typeface="ＭＳ Ｐゴシック" pitchFamily="-113" charset="-128"/>
                <a:cs typeface="ＭＳ Ｐゴシック" pitchFamily="-113" charset="-128"/>
              </a:rPr>
              <a:t>SHA</a:t>
            </a:r>
            <a:r>
              <a:rPr lang="el-GR" dirty="0" smtClean="0">
                <a:ea typeface="ＭＳ Ｐゴシック" pitchFamily="-113" charset="-128"/>
                <a:cs typeface="ＭＳ Ｐゴシック" pitchFamily="-113" charset="-128"/>
              </a:rPr>
              <a:t>-1,2,3</a:t>
            </a:r>
            <a:endParaRPr lang="en-US" dirty="0" smtClean="0">
              <a:ea typeface="ＭＳ Ｐゴシック" pitchFamily="-113" charset="-128"/>
              <a:cs typeface="ＭＳ Ｐゴシック" pitchFamily="-113" charset="-128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Συναρτήσεις Σύνοψης + Ακεραιότητα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2209800"/>
            <a:ext cx="9906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Σύνοψη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rot="5400000">
            <a:off x="876301" y="3276600"/>
            <a:ext cx="10668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200" y="38862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Συμμετρικό συστημα Κρυπτογράφησης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1028701" y="4838700"/>
            <a:ext cx="6858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4800" y="5257800"/>
            <a:ext cx="22098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Κρυπτογραφημένη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Σύνοψη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2286000" y="2579688"/>
            <a:ext cx="838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l-GR"/>
              <a:t>κλειδί</a:t>
            </a: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2236787" y="3379788"/>
            <a:ext cx="86201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hape 10"/>
          <p:cNvCxnSpPr>
            <a:stCxn id="8" idx="3"/>
          </p:cNvCxnSpPr>
          <p:nvPr/>
        </p:nvCxnSpPr>
        <p:spPr>
          <a:xfrm flipV="1">
            <a:off x="2514600" y="2949575"/>
            <a:ext cx="1295400" cy="257492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22"/>
          <p:cNvSpPr txBox="1">
            <a:spLocks noChangeArrowheads="1"/>
          </p:cNvSpPr>
          <p:nvPr/>
        </p:nvSpPr>
        <p:spPr bwMode="auto">
          <a:xfrm>
            <a:off x="3352800" y="2144713"/>
            <a:ext cx="1371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l-GR"/>
              <a:t>Μήνυμα</a:t>
            </a:r>
            <a:endParaRPr lang="en-US"/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3200400" y="25146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l-GR"/>
              <a:t>+</a:t>
            </a:r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4191000" y="2144713"/>
            <a:ext cx="228600" cy="7397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648200" y="25146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5867400" y="2057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l-GR"/>
              <a:t>Μήνυμα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62600" y="2681288"/>
            <a:ext cx="22098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Κρυπτογραφημένη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Σύνοψη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extBox 31"/>
          <p:cNvSpPr txBox="1">
            <a:spLocks noChangeArrowheads="1"/>
          </p:cNvSpPr>
          <p:nvPr/>
        </p:nvSpPr>
        <p:spPr bwMode="auto">
          <a:xfrm>
            <a:off x="5791200" y="22860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l-GR"/>
              <a:t>+</a:t>
            </a: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334000" y="2057400"/>
            <a:ext cx="2438400" cy="1157288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81600" y="39624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Συμμετρικό συστημα Κρυπτογράφησης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TextBox 34"/>
          <p:cNvSpPr txBox="1">
            <a:spLocks noChangeArrowheads="1"/>
          </p:cNvSpPr>
          <p:nvPr/>
        </p:nvSpPr>
        <p:spPr bwMode="auto">
          <a:xfrm>
            <a:off x="48006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l-GR"/>
              <a:t>κλειδί</a:t>
            </a:r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6313487" y="3570288"/>
            <a:ext cx="48101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5321300" y="3592513"/>
            <a:ext cx="481013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96000" y="5183188"/>
            <a:ext cx="9906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000000"/>
                </a:solidFill>
              </a:rPr>
              <a:t>Σύνοψη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6200000" flipH="1">
            <a:off x="6311901" y="4864100"/>
            <a:ext cx="48101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239000" y="22860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48"/>
          <p:cNvSpPr txBox="1">
            <a:spLocks noChangeArrowheads="1"/>
          </p:cNvSpPr>
          <p:nvPr/>
        </p:nvSpPr>
        <p:spPr bwMode="auto">
          <a:xfrm>
            <a:off x="7620000" y="19050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l-GR"/>
              <a:t>Σύνψοψη Απ.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2081</TotalTime>
  <Words>1368</Words>
  <Application>Microsoft Macintosh PowerPoint</Application>
  <PresentationFormat>On-screen Show (4:3)</PresentationFormat>
  <Paragraphs>320</Paragraphs>
  <Slides>48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Focus</vt:lpstr>
      <vt:lpstr>Εισαγωγή στην Ασφάλεια Δικτύων </vt:lpstr>
      <vt:lpstr>Εμπιστευτικότητα</vt:lpstr>
      <vt:lpstr>Ακεραιότητα &amp; Αυθεντικότητα</vt:lpstr>
      <vt:lpstr>Ακεραιότητα &amp; Αυθεντικότητα</vt:lpstr>
      <vt:lpstr>Συναρτήσεις Σύνοψης</vt:lpstr>
      <vt:lpstr>Συναρτήσεις Σύνοψης</vt:lpstr>
      <vt:lpstr>Συναρτήσεις Σύνοψης</vt:lpstr>
      <vt:lpstr>Γνωστές Συναρτήσεις Σύνοψης</vt:lpstr>
      <vt:lpstr>Συναρτήσεις Σύνοψης + Ακεραιότητα</vt:lpstr>
      <vt:lpstr>Συναρτήσεις Σύνοψης + Ακεραιότητα</vt:lpstr>
      <vt:lpstr>Μειονεκτήματα Συμμετρικών Συστημάτων</vt:lpstr>
      <vt:lpstr>Ασύμμετρη Κρυπτογραφία</vt:lpstr>
      <vt:lpstr>Ασύμμετρη Κρυπτογραφία</vt:lpstr>
      <vt:lpstr>Γενικές Απαιτήσεις Ασύμμετρων Κρυπτοσυστημάτων</vt:lpstr>
      <vt:lpstr>Γενικός Τρόπος Λειτουργίας</vt:lpstr>
      <vt:lpstr>Εφαρμογές Χρήσης</vt:lpstr>
      <vt:lpstr>Υπηρεσίες Εμπιστευτικότητας</vt:lpstr>
      <vt:lpstr>Υπηρεσίες Ακεραιότητας &amp; Αυθεντικότητας</vt:lpstr>
      <vt:lpstr>Ψηφιακές Υπογραφές</vt:lpstr>
      <vt:lpstr>Ψηφιακές Υπογραφές</vt:lpstr>
      <vt:lpstr>Υπηρεσίες Διαχείρισης Κλειδιών</vt:lpstr>
      <vt:lpstr>Ψηφιακός Φάκελος</vt:lpstr>
      <vt:lpstr>Ψηφιακός Φάκελος</vt:lpstr>
      <vt:lpstr>Ψηφιακός Φάκελος</vt:lpstr>
      <vt:lpstr>Αλγόριθμοι Κρυπτογράφησης</vt:lpstr>
      <vt:lpstr>Πλεονεκτήματα </vt:lpstr>
      <vt:lpstr>«Προβληματισμοί»</vt:lpstr>
      <vt:lpstr>Μειονεκτήματα</vt:lpstr>
      <vt:lpstr>Μειονεκτήματα</vt:lpstr>
      <vt:lpstr>Διαμοιρασμός Δημόσιων Κλειδιών</vt:lpstr>
      <vt:lpstr>Ψηφιακό Πιστοποιητικό</vt:lpstr>
      <vt:lpstr>Ψηφιακό Πιστοποιητικό</vt:lpstr>
      <vt:lpstr>Επικύρωση Γνησιότητας </vt:lpstr>
      <vt:lpstr>Παράδειγμα Ψηφιακού Πιστοποιητικού</vt:lpstr>
      <vt:lpstr>Θεωρητικό Υπόβαθρο</vt:lpstr>
      <vt:lpstr>Πρώτοι Αριθμοί</vt:lpstr>
      <vt:lpstr>Βασικά Στοιχεία Θεωρίας Αριθμών </vt:lpstr>
      <vt:lpstr>Αλγόριθμος ΜΚΔ</vt:lpstr>
      <vt:lpstr>Παράδειγμα</vt:lpstr>
      <vt:lpstr>Modulo Αριθμητική</vt:lpstr>
      <vt:lpstr>Πολλαπλασιαστικός Αντίστροφος</vt:lpstr>
      <vt:lpstr>Ο Αλγόριθμος RSA</vt:lpstr>
      <vt:lpstr>Αλγόριθμος Δημιουργίας Κλειδιών</vt:lpstr>
      <vt:lpstr>Παράδειγμα</vt:lpstr>
      <vt:lpstr>Αλγόριθμος Κρυπτογράφησης</vt:lpstr>
      <vt:lpstr>Παράδειγμα</vt:lpstr>
      <vt:lpstr>Αλγόριθμος Αποκρυπτογράφησης</vt:lpstr>
      <vt:lpstr>Παράδειγμα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Περίγραμμα Θεματικών Ενοτήτων</dc:title>
  <dc:creator>Dimitris Geneiatakis</dc:creator>
  <cp:lastModifiedBy>Dimitris Geneiatakis</cp:lastModifiedBy>
  <cp:revision>380</cp:revision>
  <dcterms:created xsi:type="dcterms:W3CDTF">2010-05-07T09:49:20Z</dcterms:created>
  <dcterms:modified xsi:type="dcterms:W3CDTF">2010-05-07T09:56:10Z</dcterms:modified>
</cp:coreProperties>
</file>